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3"/>
  </p:notesMasterIdLst>
  <p:sldIdLst>
    <p:sldId id="257" r:id="rId2"/>
    <p:sldId id="384" r:id="rId3"/>
    <p:sldId id="385" r:id="rId4"/>
    <p:sldId id="381" r:id="rId5"/>
    <p:sldId id="259" r:id="rId6"/>
    <p:sldId id="261" r:id="rId7"/>
    <p:sldId id="262" r:id="rId8"/>
    <p:sldId id="263" r:id="rId9"/>
    <p:sldId id="264" r:id="rId10"/>
    <p:sldId id="265" r:id="rId11"/>
    <p:sldId id="266" r:id="rId12"/>
    <p:sldId id="267" r:id="rId13"/>
    <p:sldId id="394" r:id="rId14"/>
    <p:sldId id="395"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32"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4" r:id="rId81"/>
    <p:sldId id="335" r:id="rId82"/>
    <p:sldId id="336" r:id="rId83"/>
    <p:sldId id="337" r:id="rId84"/>
    <p:sldId id="338" r:id="rId85"/>
    <p:sldId id="382" r:id="rId86"/>
    <p:sldId id="340" r:id="rId87"/>
    <p:sldId id="383" r:id="rId88"/>
    <p:sldId id="342" r:id="rId89"/>
    <p:sldId id="343" r:id="rId90"/>
    <p:sldId id="344" r:id="rId91"/>
    <p:sldId id="345" r:id="rId92"/>
    <p:sldId id="346" r:id="rId93"/>
    <p:sldId id="347" r:id="rId94"/>
    <p:sldId id="348" r:id="rId95"/>
    <p:sldId id="349" r:id="rId96"/>
    <p:sldId id="350" r:id="rId97"/>
    <p:sldId id="396" r:id="rId98"/>
    <p:sldId id="386" r:id="rId99"/>
    <p:sldId id="387" r:id="rId100"/>
    <p:sldId id="388" r:id="rId101"/>
    <p:sldId id="389" r:id="rId102"/>
    <p:sldId id="397" r:id="rId103"/>
    <p:sldId id="390" r:id="rId104"/>
    <p:sldId id="391" r:id="rId105"/>
    <p:sldId id="392" r:id="rId106"/>
    <p:sldId id="393" r:id="rId107"/>
    <p:sldId id="398" r:id="rId108"/>
    <p:sldId id="399" r:id="rId109"/>
    <p:sldId id="400" r:id="rId110"/>
    <p:sldId id="401" r:id="rId111"/>
    <p:sldId id="333" r:id="rId1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4660"/>
  </p:normalViewPr>
  <p:slideViewPr>
    <p:cSldViewPr>
      <p:cViewPr varScale="1">
        <p:scale>
          <a:sx n="70" d="100"/>
          <a:sy n="70" d="100"/>
        </p:scale>
        <p:origin x="139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 Id="rId5" Type="http://schemas.openxmlformats.org/officeDocument/2006/relationships/image" Target="../media/image58.wmf"/><Relationship Id="rId4"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 Id="rId4" Type="http://schemas.openxmlformats.org/officeDocument/2006/relationships/image" Target="../media/image62.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10.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4.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s>
</file>

<file path=ppt/drawings/_rels/vmlDrawing31.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83.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39.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4.wmf"/><Relationship Id="rId4" Type="http://schemas.openxmlformats.org/officeDocument/2006/relationships/image" Target="../media/image17.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 Id="rId5" Type="http://schemas.openxmlformats.org/officeDocument/2006/relationships/image" Target="../media/image58.wmf"/><Relationship Id="rId4" Type="http://schemas.openxmlformats.org/officeDocument/2006/relationships/image" Target="../media/image57.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image" Target="../media/image89.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90.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image" Target="../media/image91.wmf"/><Relationship Id="rId5" Type="http://schemas.openxmlformats.org/officeDocument/2006/relationships/image" Target="../media/image95.wmf"/><Relationship Id="rId4" Type="http://schemas.openxmlformats.org/officeDocument/2006/relationships/image" Target="../media/image94.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 Id="rId6" Type="http://schemas.openxmlformats.org/officeDocument/2006/relationships/image" Target="../media/image103.wmf"/><Relationship Id="rId5" Type="http://schemas.openxmlformats.org/officeDocument/2006/relationships/image" Target="../media/image102.wmf"/><Relationship Id="rId4" Type="http://schemas.openxmlformats.org/officeDocument/2006/relationships/image" Target="../media/image101.wmf"/></Relationships>
</file>

<file path=ppt/drawings/_rels/vmlDrawing48.vml.rels><?xml version="1.0" encoding="UTF-8" standalone="yes"?>
<Relationships xmlns="http://schemas.openxmlformats.org/package/2006/relationships"><Relationship Id="rId3" Type="http://schemas.openxmlformats.org/officeDocument/2006/relationships/image" Target="../media/image106.wmf"/><Relationship Id="rId2" Type="http://schemas.openxmlformats.org/officeDocument/2006/relationships/image" Target="../media/image105.wmf"/><Relationship Id="rId1" Type="http://schemas.openxmlformats.org/officeDocument/2006/relationships/image" Target="../media/image104.wmf"/><Relationship Id="rId4" Type="http://schemas.openxmlformats.org/officeDocument/2006/relationships/image" Target="../media/image107.w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wmf"/><Relationship Id="rId1" Type="http://schemas.openxmlformats.org/officeDocument/2006/relationships/image" Target="../media/image10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50.v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image" Target="../media/image113.wmf"/><Relationship Id="rId1" Type="http://schemas.openxmlformats.org/officeDocument/2006/relationships/image" Target="../media/image112.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15.wmf"/></Relationships>
</file>

<file path=ppt/drawings/_rels/vmlDrawing52.vml.rels><?xml version="1.0" encoding="UTF-8" standalone="yes"?>
<Relationships xmlns="http://schemas.openxmlformats.org/package/2006/relationships"><Relationship Id="rId3" Type="http://schemas.openxmlformats.org/officeDocument/2006/relationships/image" Target="../media/image118.wmf"/><Relationship Id="rId2" Type="http://schemas.openxmlformats.org/officeDocument/2006/relationships/image" Target="../media/image117.wmf"/><Relationship Id="rId1" Type="http://schemas.openxmlformats.org/officeDocument/2006/relationships/image" Target="../media/image116.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0.wmf"/><Relationship Id="rId1" Type="http://schemas.openxmlformats.org/officeDocument/2006/relationships/image" Target="../media/image119.wmf"/></Relationships>
</file>

<file path=ppt/drawings/_rels/vmlDrawing54.v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image" Target="../media/image122.wmf"/><Relationship Id="rId5" Type="http://schemas.openxmlformats.org/officeDocument/2006/relationships/image" Target="../media/image126.wmf"/><Relationship Id="rId4" Type="http://schemas.openxmlformats.org/officeDocument/2006/relationships/image" Target="../media/image125.wmf"/></Relationships>
</file>

<file path=ppt/drawings/_rels/vmlDrawing55.vml.rels><?xml version="1.0" encoding="UTF-8" standalone="yes"?>
<Relationships xmlns="http://schemas.openxmlformats.org/package/2006/relationships"><Relationship Id="rId3" Type="http://schemas.openxmlformats.org/officeDocument/2006/relationships/image" Target="../media/image129.wmf"/><Relationship Id="rId2" Type="http://schemas.openxmlformats.org/officeDocument/2006/relationships/image" Target="../media/image128.wmf"/><Relationship Id="rId1" Type="http://schemas.openxmlformats.org/officeDocument/2006/relationships/image" Target="../media/image127.wmf"/></Relationships>
</file>

<file path=ppt/drawings/_rels/vmlDrawing56.vml.rels><?xml version="1.0" encoding="UTF-8" standalone="yes"?>
<Relationships xmlns="http://schemas.openxmlformats.org/package/2006/relationships"><Relationship Id="rId3" Type="http://schemas.openxmlformats.org/officeDocument/2006/relationships/image" Target="../media/image132.wmf"/><Relationship Id="rId7" Type="http://schemas.openxmlformats.org/officeDocument/2006/relationships/image" Target="../media/image136.wmf"/><Relationship Id="rId2" Type="http://schemas.openxmlformats.org/officeDocument/2006/relationships/image" Target="../media/image131.wmf"/><Relationship Id="rId1" Type="http://schemas.openxmlformats.org/officeDocument/2006/relationships/image" Target="../media/image130.wmf"/><Relationship Id="rId6" Type="http://schemas.openxmlformats.org/officeDocument/2006/relationships/image" Target="../media/image135.wmf"/><Relationship Id="rId5" Type="http://schemas.openxmlformats.org/officeDocument/2006/relationships/image" Target="../media/image134.wmf"/><Relationship Id="rId4" Type="http://schemas.openxmlformats.org/officeDocument/2006/relationships/image" Target="../media/image13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130EEE-0BC9-493F-BE49-98ACC545418C}"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163AA7-BD4D-47C1-B9C0-70E8C8AC054A}" type="slidenum">
              <a:rPr lang="es-MX" smtClean="0"/>
              <a:pPr/>
              <a:t>‹Nº›</a:t>
            </a:fld>
            <a:endParaRPr lang="es-MX"/>
          </a:p>
        </p:txBody>
      </p:sp>
    </p:spTree>
    <p:extLst>
      <p:ext uri="{BB962C8B-B14F-4D97-AF65-F5344CB8AC3E}">
        <p14:creationId xmlns:p14="http://schemas.microsoft.com/office/powerpoint/2010/main" val="1254961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A96E826-BDE0-46C7-B97D-4B05D1A98028}" type="slidenum">
              <a:rPr lang="es-ES" sz="1200"/>
              <a:pPr eaLnBrk="1" hangingPunct="1"/>
              <a:t>10</a:t>
            </a:fld>
            <a:endParaRPr lang="es-ES" sz="1200"/>
          </a:p>
        </p:txBody>
      </p:sp>
      <p:sp>
        <p:nvSpPr>
          <p:cNvPr id="1167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Tree>
    <p:extLst>
      <p:ext uri="{BB962C8B-B14F-4D97-AF65-F5344CB8AC3E}">
        <p14:creationId xmlns:p14="http://schemas.microsoft.com/office/powerpoint/2010/main" val="527358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144618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txBox="1">
            <a:spLocks noGrp="1" noRot="1" noChangeAspect="1" noChangeArrowheads="1"/>
          </p:cNvSpPr>
          <p:nvPr>
            <p:ph type="sldImg"/>
          </p:nvPr>
        </p:nvSpPr>
        <p:spPr bwMode="auto">
          <a:xfrm>
            <a:off x="1588" y="0"/>
            <a:ext cx="1587" cy="15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3554" name="Rectangle 2"/>
          <p:cNvSpPr txBox="1">
            <a:spLocks noGrp="1" noChangeArrowheads="1"/>
          </p:cNvSpPr>
          <p:nvPr>
            <p:ph type="body" idx="1"/>
          </p:nvPr>
        </p:nvSpPr>
        <p:spPr bwMode="auto">
          <a:xfrm>
            <a:off x="685800" y="4343400"/>
            <a:ext cx="5486400" cy="40243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742874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3026409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3705E1-04C5-46E6-B6D2-4BA09CE415CD}" type="slidenum">
              <a:rPr lang="es-ES" altLang="es-MX"/>
              <a:pPr/>
              <a:t>13</a:t>
            </a:fld>
            <a:endParaRPr lang="es-ES" altLang="es-MX"/>
          </a:p>
        </p:txBody>
      </p:sp>
      <p:sp>
        <p:nvSpPr>
          <p:cNvPr id="424962" name="Rectangle 2"/>
          <p:cNvSpPr>
            <a:spLocks noRot="1" noChangeArrowheads="1" noTextEdit="1"/>
          </p:cNvSpPr>
          <p:nvPr>
            <p:ph type="sldImg"/>
          </p:nvPr>
        </p:nvSpPr>
        <p:spPr>
          <a:ln/>
        </p:spPr>
      </p:sp>
      <p:sp>
        <p:nvSpPr>
          <p:cNvPr id="424963" name="Rectangle 3"/>
          <p:cNvSpPr>
            <a:spLocks noGrp="1" noChangeArrowheads="1"/>
          </p:cNvSpPr>
          <p:nvPr>
            <p:ph type="body" idx="1"/>
          </p:nvPr>
        </p:nvSpPr>
        <p:spPr/>
        <p:txBody>
          <a:bodyPr/>
          <a:lstStyle/>
          <a:p>
            <a:endParaRPr lang="es-MX" altLang="es-MX"/>
          </a:p>
        </p:txBody>
      </p:sp>
    </p:spTree>
    <p:extLst>
      <p:ext uri="{BB962C8B-B14F-4D97-AF65-F5344CB8AC3E}">
        <p14:creationId xmlns:p14="http://schemas.microsoft.com/office/powerpoint/2010/main" val="1837388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31EEFA-7D7A-4DA7-A368-80FC14A8D1D3}" type="slidenum">
              <a:rPr lang="es-ES" altLang="es-MX"/>
              <a:pPr/>
              <a:t>14</a:t>
            </a:fld>
            <a:endParaRPr lang="es-ES" altLang="es-MX"/>
          </a:p>
        </p:txBody>
      </p:sp>
      <p:sp>
        <p:nvSpPr>
          <p:cNvPr id="428034" name="Rectangle 2"/>
          <p:cNvSpPr>
            <a:spLocks noRot="1"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es-MX" altLang="es-MX"/>
          </a:p>
        </p:txBody>
      </p:sp>
    </p:spTree>
    <p:extLst>
      <p:ext uri="{BB962C8B-B14F-4D97-AF65-F5344CB8AC3E}">
        <p14:creationId xmlns:p14="http://schemas.microsoft.com/office/powerpoint/2010/main" val="4051470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3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3922505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2"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840119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6"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228568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410"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1238552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6600468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extLst>
      <p:ext uri="{BB962C8B-B14F-4D97-AF65-F5344CB8AC3E}">
        <p14:creationId xmlns:p14="http://schemas.microsoft.com/office/powerpoint/2010/main" val="506037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2237473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1838810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3184105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858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648200"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648200"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p:txBody>
          <a:bodyPr/>
          <a:lstStyle>
            <a:lvl1pPr>
              <a:defRPr smtClean="0"/>
            </a:lvl1pPr>
          </a:lstStyle>
          <a:p>
            <a:pPr>
              <a:defRPr/>
            </a:pPr>
            <a:endParaRPr lang="es-ES"/>
          </a:p>
        </p:txBody>
      </p:sp>
      <p:sp>
        <p:nvSpPr>
          <p:cNvPr id="7" name="6 Marcador de pie de página"/>
          <p:cNvSpPr>
            <a:spLocks noGrp="1"/>
          </p:cNvSpPr>
          <p:nvPr>
            <p:ph type="ftr" sz="quarter" idx="11"/>
          </p:nvPr>
        </p:nvSpPr>
        <p:spPr/>
        <p:txBody>
          <a:bodyPr/>
          <a:lstStyle>
            <a:lvl1pPr>
              <a:defRPr smtClean="0"/>
            </a:lvl1pPr>
          </a:lstStyle>
          <a:p>
            <a:pPr>
              <a:defRPr/>
            </a:pPr>
            <a:endParaRPr lang="es-ES"/>
          </a:p>
        </p:txBody>
      </p:sp>
      <p:sp>
        <p:nvSpPr>
          <p:cNvPr id="8" name="7 Marcador de número de diapositiva"/>
          <p:cNvSpPr>
            <a:spLocks noGrp="1"/>
          </p:cNvSpPr>
          <p:nvPr>
            <p:ph type="sldNum" sz="quarter" idx="12"/>
          </p:nvPr>
        </p:nvSpPr>
        <p:spPr/>
        <p:txBody>
          <a:bodyPr/>
          <a:lstStyle>
            <a:lvl1pPr>
              <a:defRPr smtClean="0"/>
            </a:lvl1pPr>
          </a:lstStyle>
          <a:p>
            <a:pPr>
              <a:defRPr/>
            </a:pPr>
            <a:fld id="{A7525F87-A1A2-4402-920E-1B82482E3984}" type="slidenum">
              <a:rPr lang="es-ES"/>
              <a:pPr>
                <a:defRPr/>
              </a:pPr>
              <a:t>‹Nº›</a:t>
            </a:fld>
            <a:endParaRPr lang="es-ES"/>
          </a:p>
        </p:txBody>
      </p:sp>
    </p:spTree>
    <p:extLst>
      <p:ext uri="{BB962C8B-B14F-4D97-AF65-F5344CB8AC3E}">
        <p14:creationId xmlns:p14="http://schemas.microsoft.com/office/powerpoint/2010/main" val="3761402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8588"/>
            <a:ext cx="8228013" cy="1433512"/>
          </a:xfrm>
        </p:spPr>
        <p:txBody>
          <a:bodyPr/>
          <a:lstStyle/>
          <a:p>
            <a:r>
              <a:rPr lang="es-ES" smtClean="0"/>
              <a:t>Haga clic para modificar el estilo de título del patrón</a:t>
            </a:r>
            <a:endParaRPr lang="es-MX"/>
          </a:p>
        </p:txBody>
      </p:sp>
      <p:sp>
        <p:nvSpPr>
          <p:cNvPr id="3" name="2 Marcador de fecha"/>
          <p:cNvSpPr>
            <a:spLocks noGrp="1"/>
          </p:cNvSpPr>
          <p:nvPr>
            <p:ph type="dt" idx="10"/>
          </p:nvPr>
        </p:nvSpPr>
        <p:spPr>
          <a:xfrm>
            <a:off x="457200" y="6245225"/>
            <a:ext cx="2132013" cy="474663"/>
          </a:xfrm>
        </p:spPr>
        <p:txBody>
          <a:bodyPr/>
          <a:lstStyle>
            <a:lvl1pPr>
              <a:defRPr/>
            </a:lvl1pPr>
          </a:lstStyle>
          <a:p>
            <a:endParaRPr lang="en-GB"/>
          </a:p>
        </p:txBody>
      </p:sp>
      <p:sp>
        <p:nvSpPr>
          <p:cNvPr id="4" name="3 Marcador de pie de página"/>
          <p:cNvSpPr>
            <a:spLocks noGrp="1"/>
          </p:cNvSpPr>
          <p:nvPr>
            <p:ph type="ftr" idx="11"/>
          </p:nvPr>
        </p:nvSpPr>
        <p:spPr>
          <a:xfrm>
            <a:off x="3124200" y="6245225"/>
            <a:ext cx="2894013" cy="474663"/>
          </a:xfrm>
        </p:spPr>
        <p:txBody>
          <a:bodyPr/>
          <a:lstStyle>
            <a:lvl1pPr>
              <a:defRPr/>
            </a:lvl1pPr>
          </a:lstStyle>
          <a:p>
            <a:endParaRPr lang="en-GB"/>
          </a:p>
        </p:txBody>
      </p:sp>
      <p:sp>
        <p:nvSpPr>
          <p:cNvPr id="5" name="4 Marcador de número de diapositiva"/>
          <p:cNvSpPr>
            <a:spLocks noGrp="1"/>
          </p:cNvSpPr>
          <p:nvPr>
            <p:ph type="sldNum" idx="12"/>
          </p:nvPr>
        </p:nvSpPr>
        <p:spPr>
          <a:xfrm>
            <a:off x="6553200" y="6245225"/>
            <a:ext cx="2132013" cy="474663"/>
          </a:xfrm>
        </p:spPr>
        <p:txBody>
          <a:bodyPr/>
          <a:lstStyle>
            <a:lvl1pPr>
              <a:defRPr/>
            </a:lvl1pPr>
          </a:lstStyle>
          <a:p>
            <a:fld id="{A435185E-9375-456D-BBC6-FA2CB33BB9D8}" type="slidenum">
              <a:rPr lang="en-GB"/>
              <a:pPr/>
              <a:t>‹Nº›</a:t>
            </a:fld>
            <a:endParaRPr lang="en-GB"/>
          </a:p>
        </p:txBody>
      </p:sp>
    </p:spTree>
    <p:extLst>
      <p:ext uri="{BB962C8B-B14F-4D97-AF65-F5344CB8AC3E}">
        <p14:creationId xmlns:p14="http://schemas.microsoft.com/office/powerpoint/2010/main" val="65829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858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E5A9CF0-DFA7-4959-BEC7-C4EEDBD98550}" type="slidenum">
              <a:rPr lang="es-ES"/>
              <a:pPr>
                <a:defRPr/>
              </a:pPr>
              <a:t>‹Nº›</a:t>
            </a:fld>
            <a:endParaRPr lang="es-ES"/>
          </a:p>
        </p:txBody>
      </p:sp>
    </p:spTree>
    <p:extLst>
      <p:ext uri="{BB962C8B-B14F-4D97-AF65-F5344CB8AC3E}">
        <p14:creationId xmlns:p14="http://schemas.microsoft.com/office/powerpoint/2010/main" val="926104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2886366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858687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3471545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43426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1550631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3933046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4275495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FA78141-2F1E-4100-8737-2A59592D557E}"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40289C9-BA7E-408C-81EA-CA278B4FFEDF}" type="slidenum">
              <a:rPr lang="es-MX" smtClean="0"/>
              <a:pPr/>
              <a:t>‹Nº›</a:t>
            </a:fld>
            <a:endParaRPr lang="es-MX"/>
          </a:p>
        </p:txBody>
      </p:sp>
    </p:spTree>
    <p:extLst>
      <p:ext uri="{BB962C8B-B14F-4D97-AF65-F5344CB8AC3E}">
        <p14:creationId xmlns:p14="http://schemas.microsoft.com/office/powerpoint/2010/main" val="3568542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78141-2F1E-4100-8737-2A59592D557E}"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0289C9-BA7E-408C-81EA-CA278B4FFEDF}" type="slidenum">
              <a:rPr lang="es-MX" smtClean="0"/>
              <a:pPr/>
              <a:t>‹Nº›</a:t>
            </a:fld>
            <a:endParaRPr lang="es-MX"/>
          </a:p>
        </p:txBody>
      </p:sp>
    </p:spTree>
    <p:extLst>
      <p:ext uri="{BB962C8B-B14F-4D97-AF65-F5344CB8AC3E}">
        <p14:creationId xmlns:p14="http://schemas.microsoft.com/office/powerpoint/2010/main" val="3765018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hyperlink" Target="http://www.monografias.com/trabajos/histomex/histomex.shtml" TargetMode="External"/><Relationship Id="rId2" Type="http://schemas.openxmlformats.org/officeDocument/2006/relationships/hyperlink" Target="http://www.monografias.com/trabajos6/juti/juti.shtml" TargetMode="External"/><Relationship Id="rId1" Type="http://schemas.openxmlformats.org/officeDocument/2006/relationships/slideLayout" Target="../slideLayouts/slideLayout1.xml"/><Relationship Id="rId6" Type="http://schemas.openxmlformats.org/officeDocument/2006/relationships/hyperlink" Target="http://www.monografias.com/trabajos36/administracion-y-gerencia/administracion-y-gerencia.shtml" TargetMode="External"/><Relationship Id="rId5" Type="http://schemas.openxmlformats.org/officeDocument/2006/relationships/hyperlink" Target="http://www.monografias.com/trabajos54/resumen-economia/resumen-economia.shtml" TargetMode="External"/><Relationship Id="rId4" Type="http://schemas.openxmlformats.org/officeDocument/2006/relationships/hyperlink" Target="http://www.monografias.com/trabajos15/plan-negocio/plan-negocio.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26.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11" Type="http://schemas.openxmlformats.org/officeDocument/2006/relationships/oleObject" Target="../embeddings/oleObject8.bin"/><Relationship Id="rId5" Type="http://schemas.openxmlformats.org/officeDocument/2006/relationships/oleObject" Target="../embeddings/oleObject5.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3.wmf"/><Relationship Id="rId5" Type="http://schemas.openxmlformats.org/officeDocument/2006/relationships/oleObject" Target="../embeddings/oleObject10.bin"/><Relationship Id="rId10" Type="http://schemas.openxmlformats.org/officeDocument/2006/relationships/image" Target="../media/image14.wmf"/><Relationship Id="rId4" Type="http://schemas.openxmlformats.org/officeDocument/2006/relationships/image" Target="../media/image12.wmf"/><Relationship Id="rId9" Type="http://schemas.openxmlformats.org/officeDocument/2006/relationships/oleObject" Target="../embeddings/oleObject12.bin"/></Relationships>
</file>

<file path=ppt/slides/_rels/slide28.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14.bin"/><Relationship Id="rId10" Type="http://schemas.openxmlformats.org/officeDocument/2006/relationships/image" Target="../media/image17.wmf"/><Relationship Id="rId4" Type="http://schemas.openxmlformats.org/officeDocument/2006/relationships/image" Target="../media/image4.wmf"/><Relationship Id="rId9" Type="http://schemas.openxmlformats.org/officeDocument/2006/relationships/oleObject" Target="../embeddings/oleObject16.bin"/></Relationships>
</file>

<file path=ppt/slides/_rels/slide29.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9.wmf"/><Relationship Id="rId5" Type="http://schemas.openxmlformats.org/officeDocument/2006/relationships/oleObject" Target="../embeddings/oleObject18.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20.bin"/></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3.wmf"/><Relationship Id="rId5" Type="http://schemas.openxmlformats.org/officeDocument/2006/relationships/oleObject" Target="../embeddings/oleObject22.bin"/><Relationship Id="rId4" Type="http://schemas.openxmlformats.org/officeDocument/2006/relationships/image" Target="../media/image22.wmf"/></Relationships>
</file>

<file path=ppt/slides/_rels/slide3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5.wmf"/><Relationship Id="rId5" Type="http://schemas.openxmlformats.org/officeDocument/2006/relationships/oleObject" Target="../embeddings/oleObject25.bin"/><Relationship Id="rId4" Type="http://schemas.openxmlformats.org/officeDocument/2006/relationships/image" Target="../media/image24.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28.bin"/><Relationship Id="rId4" Type="http://schemas.openxmlformats.org/officeDocument/2006/relationships/image" Target="../media/image27.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9.wmf"/></Relationships>
</file>

<file path=ppt/slides/_rels/slide34.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12.xml"/><Relationship Id="rId1" Type="http://schemas.openxmlformats.org/officeDocument/2006/relationships/vmlDrawing" Target="../drawings/vmlDrawing10.vml"/><Relationship Id="rId6" Type="http://schemas.openxmlformats.org/officeDocument/2006/relationships/image" Target="../media/image31.wmf"/><Relationship Id="rId5" Type="http://schemas.openxmlformats.org/officeDocument/2006/relationships/oleObject" Target="../embeddings/oleObject31.bin"/><Relationship Id="rId4" Type="http://schemas.openxmlformats.org/officeDocument/2006/relationships/image" Target="../media/image30.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35.bin"/><Relationship Id="rId5" Type="http://schemas.openxmlformats.org/officeDocument/2006/relationships/oleObject" Target="../embeddings/oleObject34.bin"/><Relationship Id="rId4" Type="http://schemas.openxmlformats.org/officeDocument/2006/relationships/image" Target="../media/image10.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4.wmf"/><Relationship Id="rId5" Type="http://schemas.openxmlformats.org/officeDocument/2006/relationships/oleObject" Target="../embeddings/oleObject37.bin"/><Relationship Id="rId4" Type="http://schemas.openxmlformats.org/officeDocument/2006/relationships/image" Target="../media/image33.wmf"/></Relationships>
</file>

<file path=ppt/slides/_rels/slide37.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6.wmf"/><Relationship Id="rId5" Type="http://schemas.openxmlformats.org/officeDocument/2006/relationships/oleObject" Target="../embeddings/oleObject39.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41.bin"/></Relationships>
</file>

<file path=ppt/slides/_rels/slide38.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42.bin"/><Relationship Id="rId7"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0.wmf"/><Relationship Id="rId5" Type="http://schemas.openxmlformats.org/officeDocument/2006/relationships/oleObject" Target="../embeddings/oleObject43.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45.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4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45.wmf"/><Relationship Id="rId5" Type="http://schemas.openxmlformats.org/officeDocument/2006/relationships/oleObject" Target="../embeddings/oleObject48.bin"/><Relationship Id="rId4" Type="http://schemas.openxmlformats.org/officeDocument/2006/relationships/image" Target="../media/image44.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48.wmf"/><Relationship Id="rId5" Type="http://schemas.openxmlformats.org/officeDocument/2006/relationships/oleObject" Target="../embeddings/oleObject51.bin"/><Relationship Id="rId4" Type="http://schemas.openxmlformats.org/officeDocument/2006/relationships/image" Target="../media/image47.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50.wmf"/><Relationship Id="rId5" Type="http://schemas.openxmlformats.org/officeDocument/2006/relationships/oleObject" Target="../embeddings/oleObject53.bin"/><Relationship Id="rId4" Type="http://schemas.openxmlformats.org/officeDocument/2006/relationships/image" Target="../media/image49.wmf"/></Relationships>
</file>

<file path=ppt/slides/_rels/slide43.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54.bin"/><Relationship Id="rId7"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52.wmf"/><Relationship Id="rId5" Type="http://schemas.openxmlformats.org/officeDocument/2006/relationships/oleObject" Target="../embeddings/oleObject55.bin"/><Relationship Id="rId4" Type="http://schemas.openxmlformats.org/officeDocument/2006/relationships/image" Target="../media/image51.wmf"/></Relationships>
</file>

<file path=ppt/slides/_rels/slide44.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57.bin"/><Relationship Id="rId7" Type="http://schemas.openxmlformats.org/officeDocument/2006/relationships/oleObject" Target="../embeddings/oleObject59.bin"/><Relationship Id="rId12" Type="http://schemas.openxmlformats.org/officeDocument/2006/relationships/image" Target="../media/image58.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55.wmf"/><Relationship Id="rId11" Type="http://schemas.openxmlformats.org/officeDocument/2006/relationships/oleObject" Target="../embeddings/oleObject61.bin"/><Relationship Id="rId5" Type="http://schemas.openxmlformats.org/officeDocument/2006/relationships/oleObject" Target="../embeddings/oleObject58.bin"/><Relationship Id="rId10" Type="http://schemas.openxmlformats.org/officeDocument/2006/relationships/image" Target="../media/image57.wmf"/><Relationship Id="rId4" Type="http://schemas.openxmlformats.org/officeDocument/2006/relationships/image" Target="../media/image54.wmf"/><Relationship Id="rId9" Type="http://schemas.openxmlformats.org/officeDocument/2006/relationships/oleObject" Target="../embeddings/oleObject60.bin"/></Relationships>
</file>

<file path=ppt/slides/_rels/slide45.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62.bin"/><Relationship Id="rId7"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0.wmf"/><Relationship Id="rId5" Type="http://schemas.openxmlformats.org/officeDocument/2006/relationships/oleObject" Target="../embeddings/oleObject63.bin"/><Relationship Id="rId10" Type="http://schemas.openxmlformats.org/officeDocument/2006/relationships/image" Target="../media/image62.wmf"/><Relationship Id="rId4" Type="http://schemas.openxmlformats.org/officeDocument/2006/relationships/image" Target="../media/image59.wmf"/><Relationship Id="rId9" Type="http://schemas.openxmlformats.org/officeDocument/2006/relationships/oleObject" Target="../embeddings/oleObject65.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63.wmf"/><Relationship Id="rId5" Type="http://schemas.openxmlformats.org/officeDocument/2006/relationships/oleObject" Target="../embeddings/oleObject67.bin"/><Relationship Id="rId4" Type="http://schemas.openxmlformats.org/officeDocument/2006/relationships/image" Target="../media/image10.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65.wmf"/><Relationship Id="rId5" Type="http://schemas.openxmlformats.org/officeDocument/2006/relationships/oleObject" Target="../embeddings/oleObject69.bin"/><Relationship Id="rId4" Type="http://schemas.openxmlformats.org/officeDocument/2006/relationships/image" Target="../media/image64.wmf"/></Relationships>
</file>

<file path=ppt/slides/_rels/slide48.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oleObject" Target="../embeddings/oleObject70.bin"/><Relationship Id="rId7"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67.wmf"/><Relationship Id="rId5" Type="http://schemas.openxmlformats.org/officeDocument/2006/relationships/oleObject" Target="../embeddings/oleObject71.bin"/><Relationship Id="rId4" Type="http://schemas.openxmlformats.org/officeDocument/2006/relationships/image" Target="../media/image66.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70.wmf"/><Relationship Id="rId5" Type="http://schemas.openxmlformats.org/officeDocument/2006/relationships/oleObject" Target="../embeddings/oleObject74.bin"/><Relationship Id="rId4" Type="http://schemas.openxmlformats.org/officeDocument/2006/relationships/image" Target="../media/image69.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72.wmf"/><Relationship Id="rId5" Type="http://schemas.openxmlformats.org/officeDocument/2006/relationships/oleObject" Target="../embeddings/oleObject76.bin"/><Relationship Id="rId4" Type="http://schemas.openxmlformats.org/officeDocument/2006/relationships/image" Target="../media/image71.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74.wmf"/><Relationship Id="rId5" Type="http://schemas.openxmlformats.org/officeDocument/2006/relationships/oleObject" Target="../embeddings/oleObject78.bin"/><Relationship Id="rId4" Type="http://schemas.openxmlformats.org/officeDocument/2006/relationships/image" Target="../media/image73.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76.wmf"/><Relationship Id="rId5" Type="http://schemas.openxmlformats.org/officeDocument/2006/relationships/oleObject" Target="../embeddings/oleObject80.bin"/><Relationship Id="rId4" Type="http://schemas.openxmlformats.org/officeDocument/2006/relationships/image" Target="../media/image75.wmf"/></Relationships>
</file>

<file path=ppt/slides/_rels/slide54.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81.bin"/><Relationship Id="rId7"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78.wmf"/><Relationship Id="rId5" Type="http://schemas.openxmlformats.org/officeDocument/2006/relationships/oleObject" Target="../embeddings/oleObject82.bin"/><Relationship Id="rId4" Type="http://schemas.openxmlformats.org/officeDocument/2006/relationships/image" Target="../media/image77.wmf"/></Relationships>
</file>

<file path=ppt/slides/_rels/slide55.x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oleObject" Target="../embeddings/oleObject84.bin"/><Relationship Id="rId7"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81.wmf"/><Relationship Id="rId5" Type="http://schemas.openxmlformats.org/officeDocument/2006/relationships/oleObject" Target="../embeddings/oleObject85.bin"/><Relationship Id="rId4" Type="http://schemas.openxmlformats.org/officeDocument/2006/relationships/image" Target="../media/image80.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image" Target="../media/image34.wmf"/><Relationship Id="rId5" Type="http://schemas.openxmlformats.org/officeDocument/2006/relationships/oleObject" Target="../embeddings/oleObject88.bin"/><Relationship Id="rId4" Type="http://schemas.openxmlformats.org/officeDocument/2006/relationships/image" Target="../media/image33.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10.wmf"/></Relationships>
</file>

<file path=ppt/slides/_rels/slide58.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90.bin"/><Relationship Id="rId7"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image" Target="../media/image36.wmf"/><Relationship Id="rId5" Type="http://schemas.openxmlformats.org/officeDocument/2006/relationships/oleObject" Target="../embeddings/oleObject91.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93.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84.wmf"/><Relationship Id="rId5" Type="http://schemas.openxmlformats.org/officeDocument/2006/relationships/oleObject" Target="../embeddings/oleObject95.bin"/><Relationship Id="rId4" Type="http://schemas.openxmlformats.org/officeDocument/2006/relationships/image" Target="../media/image8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96.bin"/><Relationship Id="rId7" Type="http://schemas.openxmlformats.org/officeDocument/2006/relationships/oleObject" Target="../embeddings/oleObject98.bin"/><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40.wmf"/><Relationship Id="rId5" Type="http://schemas.openxmlformats.org/officeDocument/2006/relationships/oleObject" Target="../embeddings/oleObject97.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99.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image" Target="../media/image43.wmf"/></Relationships>
</file>

<file path=ppt/slides/_rels/slide62.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oleObject" Target="../embeddings/oleObject101.bin"/><Relationship Id="rId7" Type="http://schemas.openxmlformats.org/officeDocument/2006/relationships/oleObject" Target="../embeddings/oleObject103.bin"/><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45.wmf"/><Relationship Id="rId5" Type="http://schemas.openxmlformats.org/officeDocument/2006/relationships/oleObject" Target="../embeddings/oleObject102.bin"/><Relationship Id="rId4" Type="http://schemas.openxmlformats.org/officeDocument/2006/relationships/image" Target="../media/image44.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04.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48.wmf"/><Relationship Id="rId5" Type="http://schemas.openxmlformats.org/officeDocument/2006/relationships/oleObject" Target="../embeddings/oleObject105.bin"/><Relationship Id="rId4" Type="http://schemas.openxmlformats.org/officeDocument/2006/relationships/image" Target="../media/image47.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50.wmf"/><Relationship Id="rId5" Type="http://schemas.openxmlformats.org/officeDocument/2006/relationships/oleObject" Target="../embeddings/oleObject107.bin"/><Relationship Id="rId4" Type="http://schemas.openxmlformats.org/officeDocument/2006/relationships/image" Target="../media/image49.wmf"/></Relationships>
</file>

<file path=ppt/slides/_rels/slide65.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108.bin"/><Relationship Id="rId7" Type="http://schemas.openxmlformats.org/officeDocument/2006/relationships/oleObject" Target="../embeddings/oleObject110.bin"/><Relationship Id="rId12" Type="http://schemas.openxmlformats.org/officeDocument/2006/relationships/image" Target="../media/image58.wmf"/><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55.wmf"/><Relationship Id="rId11" Type="http://schemas.openxmlformats.org/officeDocument/2006/relationships/oleObject" Target="../embeddings/oleObject112.bin"/><Relationship Id="rId5" Type="http://schemas.openxmlformats.org/officeDocument/2006/relationships/oleObject" Target="../embeddings/oleObject109.bin"/><Relationship Id="rId10" Type="http://schemas.openxmlformats.org/officeDocument/2006/relationships/image" Target="../media/image57.wmf"/><Relationship Id="rId4" Type="http://schemas.openxmlformats.org/officeDocument/2006/relationships/image" Target="../media/image54.wmf"/><Relationship Id="rId9" Type="http://schemas.openxmlformats.org/officeDocument/2006/relationships/oleObject" Target="../embeddings/oleObject111.bin"/></Relationships>
</file>

<file path=ppt/slides/_rels/slide6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oleObject" Target="../embeddings/oleObject115.bin"/><Relationship Id="rId3" Type="http://schemas.openxmlformats.org/officeDocument/2006/relationships/notesSlide" Target="../notesSlides/notesSlide7.xml"/><Relationship Id="rId7" Type="http://schemas.openxmlformats.org/officeDocument/2006/relationships/image" Target="../media/image87.wmf"/><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oleObject" Target="../embeddings/oleObject114.bin"/><Relationship Id="rId5" Type="http://schemas.openxmlformats.org/officeDocument/2006/relationships/image" Target="../media/image86.wmf"/><Relationship Id="rId4" Type="http://schemas.openxmlformats.org/officeDocument/2006/relationships/oleObject" Target="../embeddings/oleObject113.bin"/><Relationship Id="rId9" Type="http://schemas.openxmlformats.org/officeDocument/2006/relationships/image" Target="../media/image88.wmf"/></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88.wmf"/><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oleObject" Target="../embeddings/oleObject117.bin"/><Relationship Id="rId5" Type="http://schemas.openxmlformats.org/officeDocument/2006/relationships/image" Target="../media/image89.wmf"/><Relationship Id="rId4" Type="http://schemas.openxmlformats.org/officeDocument/2006/relationships/oleObject" Target="../embeddings/oleObject116.bin"/></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3.vml"/><Relationship Id="rId5" Type="http://schemas.openxmlformats.org/officeDocument/2006/relationships/image" Target="../media/image90.wmf"/><Relationship Id="rId4" Type="http://schemas.openxmlformats.org/officeDocument/2006/relationships/oleObject" Target="../embeddings/oleObject118.bin"/></Relationships>
</file>

<file path=ppt/slides/_rels/slide74.xml.rels><?xml version="1.0" encoding="UTF-8" standalone="yes"?>
<Relationships xmlns="http://schemas.openxmlformats.org/package/2006/relationships"><Relationship Id="rId8" Type="http://schemas.openxmlformats.org/officeDocument/2006/relationships/oleObject" Target="../embeddings/oleObject121.bin"/><Relationship Id="rId13" Type="http://schemas.openxmlformats.org/officeDocument/2006/relationships/image" Target="../media/image95.wmf"/><Relationship Id="rId3" Type="http://schemas.openxmlformats.org/officeDocument/2006/relationships/notesSlide" Target="../notesSlides/notesSlide10.xml"/><Relationship Id="rId7" Type="http://schemas.openxmlformats.org/officeDocument/2006/relationships/image" Target="../media/image92.wmf"/><Relationship Id="rId12" Type="http://schemas.openxmlformats.org/officeDocument/2006/relationships/oleObject" Target="../embeddings/oleObject123.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oleObject" Target="../embeddings/oleObject120.bin"/><Relationship Id="rId11" Type="http://schemas.openxmlformats.org/officeDocument/2006/relationships/image" Target="../media/image94.wmf"/><Relationship Id="rId5" Type="http://schemas.openxmlformats.org/officeDocument/2006/relationships/image" Target="../media/image91.wmf"/><Relationship Id="rId10" Type="http://schemas.openxmlformats.org/officeDocument/2006/relationships/oleObject" Target="../embeddings/oleObject122.bin"/><Relationship Id="rId4" Type="http://schemas.openxmlformats.org/officeDocument/2006/relationships/oleObject" Target="../embeddings/oleObject119.bin"/><Relationship Id="rId9" Type="http://schemas.openxmlformats.org/officeDocument/2006/relationships/image" Target="../media/image93.wmf"/></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5.vml"/><Relationship Id="rId5" Type="http://schemas.openxmlformats.org/officeDocument/2006/relationships/image" Target="../media/image96.wmf"/><Relationship Id="rId4" Type="http://schemas.openxmlformats.org/officeDocument/2006/relationships/oleObject" Target="../embeddings/oleObject124.bin"/></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125.bin"/><Relationship Id="rId2" Type="http://schemas.openxmlformats.org/officeDocument/2006/relationships/slideLayout" Target="../slideLayouts/slideLayout7.xml"/><Relationship Id="rId1" Type="http://schemas.openxmlformats.org/officeDocument/2006/relationships/vmlDrawing" Target="../drawings/vmlDrawing46.vml"/><Relationship Id="rId5" Type="http://schemas.openxmlformats.org/officeDocument/2006/relationships/oleObject" Target="../embeddings/oleObject126.bin"/><Relationship Id="rId4" Type="http://schemas.openxmlformats.org/officeDocument/2006/relationships/image" Target="../media/image97.wmf"/></Relationships>
</file>

<file path=ppt/slides/_rels/slide78.xml.rels><?xml version="1.0" encoding="UTF-8" standalone="yes"?>
<Relationships xmlns="http://schemas.openxmlformats.org/package/2006/relationships"><Relationship Id="rId8" Type="http://schemas.openxmlformats.org/officeDocument/2006/relationships/image" Target="../media/image100.wmf"/><Relationship Id="rId13" Type="http://schemas.openxmlformats.org/officeDocument/2006/relationships/oleObject" Target="../embeddings/oleObject132.bin"/><Relationship Id="rId3" Type="http://schemas.openxmlformats.org/officeDocument/2006/relationships/oleObject" Target="../embeddings/oleObject127.bin"/><Relationship Id="rId7" Type="http://schemas.openxmlformats.org/officeDocument/2006/relationships/oleObject" Target="../embeddings/oleObject129.bin"/><Relationship Id="rId12" Type="http://schemas.openxmlformats.org/officeDocument/2006/relationships/image" Target="../media/image102.wmf"/><Relationship Id="rId2" Type="http://schemas.openxmlformats.org/officeDocument/2006/relationships/slideLayout" Target="../slideLayouts/slideLayout7.xml"/><Relationship Id="rId1" Type="http://schemas.openxmlformats.org/officeDocument/2006/relationships/vmlDrawing" Target="../drawings/vmlDrawing47.vml"/><Relationship Id="rId6" Type="http://schemas.openxmlformats.org/officeDocument/2006/relationships/image" Target="../media/image99.wmf"/><Relationship Id="rId11" Type="http://schemas.openxmlformats.org/officeDocument/2006/relationships/oleObject" Target="../embeddings/oleObject131.bin"/><Relationship Id="rId5" Type="http://schemas.openxmlformats.org/officeDocument/2006/relationships/oleObject" Target="../embeddings/oleObject128.bin"/><Relationship Id="rId10" Type="http://schemas.openxmlformats.org/officeDocument/2006/relationships/image" Target="../media/image101.wmf"/><Relationship Id="rId4" Type="http://schemas.openxmlformats.org/officeDocument/2006/relationships/image" Target="../media/image98.wmf"/><Relationship Id="rId9" Type="http://schemas.openxmlformats.org/officeDocument/2006/relationships/oleObject" Target="../embeddings/oleObject130.bin"/><Relationship Id="rId14" Type="http://schemas.openxmlformats.org/officeDocument/2006/relationships/image" Target="../media/image103.wmf"/></Relationships>
</file>

<file path=ppt/slides/_rels/slide79.xml.rels><?xml version="1.0" encoding="UTF-8" standalone="yes"?>
<Relationships xmlns="http://schemas.openxmlformats.org/package/2006/relationships"><Relationship Id="rId8" Type="http://schemas.openxmlformats.org/officeDocument/2006/relationships/image" Target="../media/image106.wmf"/><Relationship Id="rId3" Type="http://schemas.openxmlformats.org/officeDocument/2006/relationships/oleObject" Target="../embeddings/oleObject133.bin"/><Relationship Id="rId7" Type="http://schemas.openxmlformats.org/officeDocument/2006/relationships/oleObject" Target="../embeddings/oleObject135.bin"/><Relationship Id="rId2" Type="http://schemas.openxmlformats.org/officeDocument/2006/relationships/slideLayout" Target="../slideLayouts/slideLayout7.xml"/><Relationship Id="rId1" Type="http://schemas.openxmlformats.org/officeDocument/2006/relationships/vmlDrawing" Target="../drawings/vmlDrawing48.vml"/><Relationship Id="rId6" Type="http://schemas.openxmlformats.org/officeDocument/2006/relationships/image" Target="../media/image105.wmf"/><Relationship Id="rId5" Type="http://schemas.openxmlformats.org/officeDocument/2006/relationships/oleObject" Target="../embeddings/oleObject134.bin"/><Relationship Id="rId10" Type="http://schemas.openxmlformats.org/officeDocument/2006/relationships/image" Target="../media/image107.wmf"/><Relationship Id="rId4" Type="http://schemas.openxmlformats.org/officeDocument/2006/relationships/image" Target="../media/image104.wmf"/><Relationship Id="rId9" Type="http://schemas.openxmlformats.org/officeDocument/2006/relationships/oleObject" Target="../embeddings/oleObject136.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oleObject" Target="../embeddings/oleObject137.bin"/><Relationship Id="rId7" Type="http://schemas.openxmlformats.org/officeDocument/2006/relationships/oleObject" Target="../embeddings/oleObject139.bin"/><Relationship Id="rId2" Type="http://schemas.openxmlformats.org/officeDocument/2006/relationships/slideLayout" Target="../slideLayouts/slideLayout14.xml"/><Relationship Id="rId1" Type="http://schemas.openxmlformats.org/officeDocument/2006/relationships/vmlDrawing" Target="../drawings/vmlDrawing49.vml"/><Relationship Id="rId6" Type="http://schemas.openxmlformats.org/officeDocument/2006/relationships/image" Target="../media/image110.wmf"/><Relationship Id="rId5" Type="http://schemas.openxmlformats.org/officeDocument/2006/relationships/oleObject" Target="../embeddings/oleObject138.bin"/><Relationship Id="rId4" Type="http://schemas.openxmlformats.org/officeDocument/2006/relationships/image" Target="../media/image10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8" Type="http://schemas.openxmlformats.org/officeDocument/2006/relationships/image" Target="../media/image114.wmf"/><Relationship Id="rId3" Type="http://schemas.openxmlformats.org/officeDocument/2006/relationships/oleObject" Target="../embeddings/oleObject140.bin"/><Relationship Id="rId7" Type="http://schemas.openxmlformats.org/officeDocument/2006/relationships/oleObject" Target="../embeddings/oleObject142.bin"/><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13.wmf"/><Relationship Id="rId5" Type="http://schemas.openxmlformats.org/officeDocument/2006/relationships/oleObject" Target="../embeddings/oleObject141.bin"/><Relationship Id="rId4" Type="http://schemas.openxmlformats.org/officeDocument/2006/relationships/image" Target="../media/image112.wmf"/></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143.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15.wmf"/></Relationships>
</file>

<file path=ppt/slides/_rels/slide92.xml.rels><?xml version="1.0" encoding="UTF-8" standalone="yes"?>
<Relationships xmlns="http://schemas.openxmlformats.org/package/2006/relationships"><Relationship Id="rId8" Type="http://schemas.openxmlformats.org/officeDocument/2006/relationships/image" Target="../media/image118.wmf"/><Relationship Id="rId3" Type="http://schemas.openxmlformats.org/officeDocument/2006/relationships/oleObject" Target="../embeddings/oleObject144.bin"/><Relationship Id="rId7" Type="http://schemas.openxmlformats.org/officeDocument/2006/relationships/oleObject" Target="../embeddings/oleObject146.bin"/><Relationship Id="rId2" Type="http://schemas.openxmlformats.org/officeDocument/2006/relationships/slideLayout" Target="../slideLayouts/slideLayout2.xml"/><Relationship Id="rId1" Type="http://schemas.openxmlformats.org/officeDocument/2006/relationships/vmlDrawing" Target="../drawings/vmlDrawing52.vml"/><Relationship Id="rId6" Type="http://schemas.openxmlformats.org/officeDocument/2006/relationships/image" Target="../media/image117.wmf"/><Relationship Id="rId5" Type="http://schemas.openxmlformats.org/officeDocument/2006/relationships/oleObject" Target="../embeddings/oleObject145.bin"/><Relationship Id="rId4" Type="http://schemas.openxmlformats.org/officeDocument/2006/relationships/image" Target="../media/image116.wmf"/></Relationships>
</file>

<file path=ppt/slides/_rels/slide93.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oleObject" Target="../embeddings/oleObject147.bin"/><Relationship Id="rId7" Type="http://schemas.openxmlformats.org/officeDocument/2006/relationships/oleObject" Target="../embeddings/oleObject149.bin"/><Relationship Id="rId2" Type="http://schemas.openxmlformats.org/officeDocument/2006/relationships/slideLayout" Target="../slideLayouts/slideLayout2.xml"/><Relationship Id="rId1" Type="http://schemas.openxmlformats.org/officeDocument/2006/relationships/vmlDrawing" Target="../drawings/vmlDrawing53.vml"/><Relationship Id="rId6" Type="http://schemas.openxmlformats.org/officeDocument/2006/relationships/image" Target="../media/image120.wmf"/><Relationship Id="rId5" Type="http://schemas.openxmlformats.org/officeDocument/2006/relationships/oleObject" Target="../embeddings/oleObject148.bin"/><Relationship Id="rId4" Type="http://schemas.openxmlformats.org/officeDocument/2006/relationships/image" Target="../media/image119.wmf"/></Relationships>
</file>

<file path=ppt/slides/_rels/slide94.xml.rels><?xml version="1.0" encoding="UTF-8" standalone="yes"?>
<Relationships xmlns="http://schemas.openxmlformats.org/package/2006/relationships"><Relationship Id="rId8" Type="http://schemas.openxmlformats.org/officeDocument/2006/relationships/image" Target="../media/image124.wmf"/><Relationship Id="rId3" Type="http://schemas.openxmlformats.org/officeDocument/2006/relationships/oleObject" Target="../embeddings/oleObject150.bin"/><Relationship Id="rId7" Type="http://schemas.openxmlformats.org/officeDocument/2006/relationships/oleObject" Target="../embeddings/oleObject152.bin"/><Relationship Id="rId12" Type="http://schemas.openxmlformats.org/officeDocument/2006/relationships/image" Target="../media/image126.wmf"/><Relationship Id="rId2" Type="http://schemas.openxmlformats.org/officeDocument/2006/relationships/slideLayout" Target="../slideLayouts/slideLayout2.xml"/><Relationship Id="rId1" Type="http://schemas.openxmlformats.org/officeDocument/2006/relationships/vmlDrawing" Target="../drawings/vmlDrawing54.vml"/><Relationship Id="rId6" Type="http://schemas.openxmlformats.org/officeDocument/2006/relationships/image" Target="../media/image123.wmf"/><Relationship Id="rId11" Type="http://schemas.openxmlformats.org/officeDocument/2006/relationships/oleObject" Target="../embeddings/oleObject154.bin"/><Relationship Id="rId5" Type="http://schemas.openxmlformats.org/officeDocument/2006/relationships/oleObject" Target="../embeddings/oleObject151.bin"/><Relationship Id="rId10" Type="http://schemas.openxmlformats.org/officeDocument/2006/relationships/image" Target="../media/image125.wmf"/><Relationship Id="rId4" Type="http://schemas.openxmlformats.org/officeDocument/2006/relationships/image" Target="../media/image122.wmf"/><Relationship Id="rId9" Type="http://schemas.openxmlformats.org/officeDocument/2006/relationships/oleObject" Target="../embeddings/oleObject153.bin"/></Relationships>
</file>

<file path=ppt/slides/_rels/slide95.xml.rels><?xml version="1.0" encoding="UTF-8" standalone="yes"?>
<Relationships xmlns="http://schemas.openxmlformats.org/package/2006/relationships"><Relationship Id="rId8" Type="http://schemas.openxmlformats.org/officeDocument/2006/relationships/image" Target="../media/image129.wmf"/><Relationship Id="rId3" Type="http://schemas.openxmlformats.org/officeDocument/2006/relationships/oleObject" Target="../embeddings/oleObject155.bin"/><Relationship Id="rId7" Type="http://schemas.openxmlformats.org/officeDocument/2006/relationships/oleObject" Target="../embeddings/oleObject157.bin"/><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28.wmf"/><Relationship Id="rId5" Type="http://schemas.openxmlformats.org/officeDocument/2006/relationships/oleObject" Target="../embeddings/oleObject156.bin"/><Relationship Id="rId4" Type="http://schemas.openxmlformats.org/officeDocument/2006/relationships/image" Target="../media/image127.wmf"/></Relationships>
</file>

<file path=ppt/slides/_rels/slide96.xml.rels><?xml version="1.0" encoding="UTF-8" standalone="yes"?>
<Relationships xmlns="http://schemas.openxmlformats.org/package/2006/relationships"><Relationship Id="rId8" Type="http://schemas.openxmlformats.org/officeDocument/2006/relationships/image" Target="../media/image132.wmf"/><Relationship Id="rId13" Type="http://schemas.openxmlformats.org/officeDocument/2006/relationships/oleObject" Target="../embeddings/oleObject163.bin"/><Relationship Id="rId3" Type="http://schemas.openxmlformats.org/officeDocument/2006/relationships/oleObject" Target="../embeddings/oleObject158.bin"/><Relationship Id="rId7" Type="http://schemas.openxmlformats.org/officeDocument/2006/relationships/oleObject" Target="../embeddings/oleObject160.bin"/><Relationship Id="rId12" Type="http://schemas.openxmlformats.org/officeDocument/2006/relationships/image" Target="../media/image134.wmf"/><Relationship Id="rId2" Type="http://schemas.openxmlformats.org/officeDocument/2006/relationships/slideLayout" Target="../slideLayouts/slideLayout2.xml"/><Relationship Id="rId16" Type="http://schemas.openxmlformats.org/officeDocument/2006/relationships/image" Target="../media/image136.wmf"/><Relationship Id="rId1" Type="http://schemas.openxmlformats.org/officeDocument/2006/relationships/vmlDrawing" Target="../drawings/vmlDrawing56.vml"/><Relationship Id="rId6" Type="http://schemas.openxmlformats.org/officeDocument/2006/relationships/image" Target="../media/image131.wmf"/><Relationship Id="rId11" Type="http://schemas.openxmlformats.org/officeDocument/2006/relationships/oleObject" Target="../embeddings/oleObject162.bin"/><Relationship Id="rId5" Type="http://schemas.openxmlformats.org/officeDocument/2006/relationships/oleObject" Target="../embeddings/oleObject159.bin"/><Relationship Id="rId15" Type="http://schemas.openxmlformats.org/officeDocument/2006/relationships/oleObject" Target="../embeddings/oleObject164.bin"/><Relationship Id="rId10" Type="http://schemas.openxmlformats.org/officeDocument/2006/relationships/image" Target="../media/image133.wmf"/><Relationship Id="rId4" Type="http://schemas.openxmlformats.org/officeDocument/2006/relationships/image" Target="../media/image130.wmf"/><Relationship Id="rId9" Type="http://schemas.openxmlformats.org/officeDocument/2006/relationships/oleObject" Target="../embeddings/oleObject161.bin"/><Relationship Id="rId14" Type="http://schemas.openxmlformats.org/officeDocument/2006/relationships/image" Target="../media/image135.wmf"/></Relationships>
</file>

<file path=ppt/slides/_rels/slide97.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ctrTitle"/>
          </p:nvPr>
        </p:nvSpPr>
        <p:spPr>
          <a:xfrm>
            <a:off x="395536" y="404812"/>
            <a:ext cx="8424936" cy="3888283"/>
          </a:xfrm>
        </p:spPr>
        <p:txBody>
          <a:bodyPr anchor="t">
            <a:normAutofit/>
          </a:bodyPr>
          <a:lstStyle/>
          <a:p>
            <a:r>
              <a:rPr lang="es-ES" sz="3200" b="1" dirty="0" smtClean="0"/>
              <a:t>Universidad Autónoma del Estado de México</a:t>
            </a:r>
            <a:br>
              <a:rPr lang="es-ES" sz="3200" b="1" dirty="0" smtClean="0"/>
            </a:br>
            <a:r>
              <a:rPr lang="es-ES" sz="3200" b="1" dirty="0" smtClean="0"/>
              <a:t>Centro Universitario </a:t>
            </a:r>
            <a:r>
              <a:rPr lang="es-ES" sz="3200" b="1" dirty="0" err="1" smtClean="0"/>
              <a:t>UAEMex</a:t>
            </a:r>
            <a:r>
              <a:rPr lang="es-ES" sz="3200" b="1" dirty="0" smtClean="0"/>
              <a:t/>
            </a:r>
            <a:br>
              <a:rPr lang="es-ES" sz="3200" b="1" dirty="0" smtClean="0"/>
            </a:br>
            <a:r>
              <a:rPr lang="es-ES" sz="2400" b="1" dirty="0" smtClean="0"/>
              <a:t>Lic. En Relaciones Económicas Internacionales</a:t>
            </a:r>
            <a:r>
              <a:rPr lang="es-ES" sz="2400" b="1" dirty="0" smtClean="0"/>
              <a:t/>
            </a:r>
            <a:br>
              <a:rPr lang="es-ES" sz="2400" b="1" dirty="0" smtClean="0"/>
            </a:br>
            <a:r>
              <a:rPr lang="es-ES" sz="2400" b="1" dirty="0" smtClean="0"/>
              <a:t/>
            </a:r>
            <a:br>
              <a:rPr lang="es-ES" sz="2400" b="1" dirty="0" smtClean="0"/>
            </a:br>
            <a:r>
              <a:rPr lang="es-ES" sz="2400" b="1" dirty="0" smtClean="0"/>
              <a:t>Unidad </a:t>
            </a:r>
            <a:r>
              <a:rPr lang="es-ES" sz="2400" b="1" dirty="0" smtClean="0"/>
              <a:t>de aprendizaje: </a:t>
            </a:r>
            <a:r>
              <a:rPr lang="es-ES" sz="2400" b="1" dirty="0" smtClean="0"/>
              <a:t>Estadística Inferencial</a:t>
            </a:r>
            <a:r>
              <a:rPr lang="es-ES" sz="2400" b="1" dirty="0" smtClean="0"/>
              <a:t/>
            </a:r>
            <a:br>
              <a:rPr lang="es-ES" sz="2400" b="1" dirty="0" smtClean="0"/>
            </a:br>
            <a:r>
              <a:rPr lang="es-ES" sz="2400" b="1" dirty="0" smtClean="0"/>
              <a:t>(Introducción al Muestreo)</a:t>
            </a:r>
            <a:r>
              <a:rPr lang="es-ES" sz="2400" b="1" dirty="0" smtClean="0"/>
              <a:t/>
            </a:r>
            <a:br>
              <a:rPr lang="es-ES" sz="2400" b="1" dirty="0" smtClean="0"/>
            </a:br>
            <a:endParaRPr lang="es-MX" sz="1600" b="1" dirty="0" smtClean="0"/>
          </a:p>
        </p:txBody>
      </p:sp>
      <p:sp>
        <p:nvSpPr>
          <p:cNvPr id="14339" name="2 Subtítulo"/>
          <p:cNvSpPr>
            <a:spLocks noGrp="1"/>
          </p:cNvSpPr>
          <p:nvPr>
            <p:ph type="subTitle" idx="1"/>
          </p:nvPr>
        </p:nvSpPr>
        <p:spPr>
          <a:xfrm>
            <a:off x="1441450" y="4581128"/>
            <a:ext cx="6400800" cy="1584176"/>
          </a:xfrm>
        </p:spPr>
        <p:txBody>
          <a:bodyPr>
            <a:normAutofit fontScale="92500" lnSpcReduction="10000"/>
          </a:bodyPr>
          <a:lstStyle/>
          <a:p>
            <a:pPr eaLnBrk="1" hangingPunct="1"/>
            <a:r>
              <a:rPr lang="es-ES" sz="2800" b="1" dirty="0" smtClean="0">
                <a:solidFill>
                  <a:schemeClr val="tx1"/>
                </a:solidFill>
              </a:rPr>
              <a:t>M. En C. Rafael Morales Ibarra</a:t>
            </a:r>
          </a:p>
          <a:p>
            <a:pPr algn="r" eaLnBrk="1" hangingPunct="1"/>
            <a:endParaRPr lang="es-ES" sz="2800" b="1" dirty="0" smtClean="0">
              <a:solidFill>
                <a:srgbClr val="00B050"/>
              </a:solidFill>
            </a:endParaRPr>
          </a:p>
          <a:p>
            <a:pPr algn="r" eaLnBrk="1" hangingPunct="1"/>
            <a:endParaRPr lang="es-ES" sz="1400" b="1" dirty="0">
              <a:solidFill>
                <a:srgbClr val="00B050"/>
              </a:solidFill>
            </a:endParaRPr>
          </a:p>
          <a:p>
            <a:pPr algn="r" eaLnBrk="1" hangingPunct="1"/>
            <a:endParaRPr lang="es-ES" sz="1400" b="1" dirty="0" smtClean="0">
              <a:solidFill>
                <a:srgbClr val="00B050"/>
              </a:solidFill>
            </a:endParaRPr>
          </a:p>
          <a:p>
            <a:pPr algn="r" eaLnBrk="1" hangingPunct="1"/>
            <a:r>
              <a:rPr lang="es-ES" sz="1400" b="1" dirty="0" smtClean="0">
                <a:solidFill>
                  <a:srgbClr val="00B050"/>
                </a:solidFill>
              </a:rPr>
              <a:t>Agosto , </a:t>
            </a:r>
            <a:r>
              <a:rPr lang="es-ES" sz="1400" b="1" dirty="0" smtClean="0">
                <a:solidFill>
                  <a:srgbClr val="00B050"/>
                </a:solidFill>
              </a:rPr>
              <a:t>2015</a:t>
            </a:r>
            <a:endParaRPr lang="es-MX" sz="1400" b="1" dirty="0" smtClean="0">
              <a:solidFill>
                <a:srgbClr val="00B050"/>
              </a:solidFill>
            </a:endParaRPr>
          </a:p>
        </p:txBody>
      </p:sp>
      <p:pic>
        <p:nvPicPr>
          <p:cNvPr id="2" name="Imagen 1"/>
          <p:cNvPicPr>
            <a:picLocks noChangeAspect="1"/>
          </p:cNvPicPr>
          <p:nvPr/>
        </p:nvPicPr>
        <p:blipFill>
          <a:blip r:embed="rId2"/>
          <a:stretch>
            <a:fillRect/>
          </a:stretch>
        </p:blipFill>
        <p:spPr>
          <a:xfrm>
            <a:off x="3324381" y="3080549"/>
            <a:ext cx="2495238" cy="1428571"/>
          </a:xfrm>
          <a:prstGeom prst="rect">
            <a:avLst/>
          </a:prstGeom>
        </p:spPr>
      </p:pic>
    </p:spTree>
    <p:extLst>
      <p:ext uri="{BB962C8B-B14F-4D97-AF65-F5344CB8AC3E}">
        <p14:creationId xmlns:p14="http://schemas.microsoft.com/office/powerpoint/2010/main" val="1475427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8302625" cy="450850"/>
          </a:xfrm>
        </p:spPr>
        <p:txBody>
          <a:bodyPr>
            <a:normAutofit fontScale="90000"/>
          </a:bodyPr>
          <a:lstStyle/>
          <a:p>
            <a:pPr algn="l" eaLnBrk="1" hangingPunct="1"/>
            <a:r>
              <a:rPr lang="es-ES" sz="2400" b="1" kern="1200" dirty="0">
                <a:solidFill>
                  <a:srgbClr val="00B050"/>
                </a:solidFill>
              </a:rPr>
              <a:t>Técnicas de muestreo</a:t>
            </a:r>
          </a:p>
        </p:txBody>
      </p:sp>
      <p:sp>
        <p:nvSpPr>
          <p:cNvPr id="406531" name="Rectangle 3"/>
          <p:cNvSpPr>
            <a:spLocks noGrp="1" noChangeArrowheads="1"/>
          </p:cNvSpPr>
          <p:nvPr>
            <p:ph type="body" idx="1"/>
          </p:nvPr>
        </p:nvSpPr>
        <p:spPr>
          <a:xfrm>
            <a:off x="319088" y="981075"/>
            <a:ext cx="8507412" cy="5327650"/>
          </a:xfrm>
        </p:spPr>
        <p:txBody>
          <a:bodyPr/>
          <a:lstStyle/>
          <a:p>
            <a:pPr lvl="1" eaLnBrk="1" hangingPunct="1">
              <a:lnSpc>
                <a:spcPct val="80000"/>
              </a:lnSpc>
              <a:buFont typeface="Wingdings" pitchFamily="2" charset="2"/>
              <a:buChar char="q"/>
            </a:pPr>
            <a:r>
              <a:rPr lang="es-ES" sz="2300" b="1" dirty="0"/>
              <a:t>Muestreos probabilístico</a:t>
            </a:r>
          </a:p>
          <a:p>
            <a:pPr lvl="2" eaLnBrk="1" hangingPunct="1">
              <a:lnSpc>
                <a:spcPct val="80000"/>
              </a:lnSpc>
            </a:pPr>
            <a:r>
              <a:rPr lang="es-ES" sz="2300" dirty="0" smtClean="0">
                <a:latin typeface="Arial" pitchFamily="34" charset="0"/>
                <a:cs typeface="Arial" pitchFamily="34" charset="0"/>
              </a:rPr>
              <a:t>Se conoce </a:t>
            </a:r>
            <a:r>
              <a:rPr lang="es-ES" sz="2300" dirty="0">
                <a:latin typeface="Arial" pitchFamily="34" charset="0"/>
                <a:cs typeface="Arial" pitchFamily="34" charset="0"/>
              </a:rPr>
              <a:t>la probabilidad de que un </a:t>
            </a:r>
            <a:r>
              <a:rPr lang="es-ES" sz="2300" dirty="0" smtClean="0">
                <a:latin typeface="Arial" pitchFamily="34" charset="0"/>
                <a:cs typeface="Arial" pitchFamily="34" charset="0"/>
              </a:rPr>
              <a:t>elemento sea </a:t>
            </a:r>
            <a:r>
              <a:rPr lang="es-ES" sz="2300" dirty="0">
                <a:latin typeface="Arial" pitchFamily="34" charset="0"/>
                <a:cs typeface="Arial" pitchFamily="34" charset="0"/>
              </a:rPr>
              <a:t>elegido para la muestra.</a:t>
            </a:r>
          </a:p>
          <a:p>
            <a:pPr lvl="2" eaLnBrk="1" hangingPunct="1">
              <a:lnSpc>
                <a:spcPct val="80000"/>
              </a:lnSpc>
            </a:pPr>
            <a:r>
              <a:rPr lang="es-ES" sz="2300" dirty="0" smtClean="0">
                <a:latin typeface="Arial" pitchFamily="34" charset="0"/>
                <a:cs typeface="Arial" pitchFamily="34" charset="0"/>
              </a:rPr>
              <a:t>Apropiados para uso de teoría estadística y matemática.</a:t>
            </a:r>
          </a:p>
          <a:p>
            <a:pPr marL="914400" lvl="2" indent="0" eaLnBrk="1" hangingPunct="1">
              <a:lnSpc>
                <a:spcPct val="80000"/>
              </a:lnSpc>
              <a:buNone/>
            </a:pPr>
            <a:endParaRPr lang="es-ES" sz="2300" dirty="0">
              <a:latin typeface="Arial" pitchFamily="34" charset="0"/>
              <a:cs typeface="Arial" pitchFamily="34" charset="0"/>
            </a:endParaRPr>
          </a:p>
          <a:p>
            <a:pPr lvl="1" eaLnBrk="1" hangingPunct="1">
              <a:lnSpc>
                <a:spcPct val="80000"/>
              </a:lnSpc>
              <a:buFont typeface="Wingdings" pitchFamily="2" charset="2"/>
              <a:buChar char="q"/>
            </a:pPr>
            <a:r>
              <a:rPr lang="es-ES" sz="2300" b="1" dirty="0"/>
              <a:t>Muestreos no probabilistas</a:t>
            </a:r>
          </a:p>
          <a:p>
            <a:pPr lvl="2" eaLnBrk="1" hangingPunct="1">
              <a:lnSpc>
                <a:spcPct val="80000"/>
              </a:lnSpc>
              <a:buFont typeface="Symbol" pitchFamily="18" charset="2"/>
              <a:buChar char="¾"/>
            </a:pPr>
            <a:r>
              <a:rPr lang="es-PE" sz="2300" dirty="0" smtClean="0">
                <a:latin typeface="Arial" pitchFamily="34" charset="0"/>
                <a:cs typeface="Arial" pitchFamily="34" charset="0"/>
              </a:rPr>
              <a:t> No </a:t>
            </a:r>
            <a:r>
              <a:rPr lang="es-PE" sz="2300" dirty="0">
                <a:latin typeface="Arial" pitchFamily="34" charset="0"/>
                <a:cs typeface="Arial" pitchFamily="34" charset="0"/>
              </a:rPr>
              <a:t>tiene el carácter de aleatoriedad</a:t>
            </a:r>
            <a:r>
              <a:rPr lang="es-ES" sz="2300" dirty="0">
                <a:latin typeface="Arial" pitchFamily="34" charset="0"/>
                <a:cs typeface="Arial" pitchFamily="34" charset="0"/>
              </a:rPr>
              <a:t>.</a:t>
            </a:r>
          </a:p>
          <a:p>
            <a:pPr lvl="2" eaLnBrk="1" hangingPunct="1">
              <a:lnSpc>
                <a:spcPct val="80000"/>
              </a:lnSpc>
              <a:buFont typeface="Symbol" pitchFamily="18" charset="2"/>
              <a:buChar char="¾"/>
            </a:pPr>
            <a:r>
              <a:rPr lang="es-ES" sz="2300" dirty="0" smtClean="0">
                <a:latin typeface="Arial" pitchFamily="34" charset="0"/>
                <a:cs typeface="Arial" pitchFamily="34" charset="0"/>
              </a:rPr>
              <a:t> Técnicas de muestreo con tendencia al sesgo.</a:t>
            </a:r>
            <a:endParaRPr lang="es-ES" sz="2300" dirty="0">
              <a:latin typeface="Arial" pitchFamily="34" charset="0"/>
              <a:cs typeface="Arial" pitchFamily="34" charset="0"/>
            </a:endParaRPr>
          </a:p>
          <a:p>
            <a:pPr lvl="2" eaLnBrk="1" hangingPunct="1">
              <a:lnSpc>
                <a:spcPct val="80000"/>
              </a:lnSpc>
              <a:buFont typeface="Symbol" pitchFamily="18" charset="2"/>
              <a:buChar char="¾"/>
            </a:pPr>
            <a:r>
              <a:rPr lang="es-PE" sz="2300" dirty="0" smtClean="0">
                <a:latin typeface="Arial" pitchFamily="34" charset="0"/>
                <a:cs typeface="Arial" pitchFamily="34" charset="0"/>
              </a:rPr>
              <a:t> Ejemplo</a:t>
            </a:r>
            <a:r>
              <a:rPr lang="es-PE" sz="2300" dirty="0">
                <a:latin typeface="Arial" pitchFamily="34" charset="0"/>
                <a:cs typeface="Arial" pitchFamily="34" charset="0"/>
              </a:rPr>
              <a:t>: Muestreo intencional, casual o incidental, </a:t>
            </a:r>
            <a:r>
              <a:rPr lang="es-PE" sz="2300" dirty="0" smtClean="0">
                <a:latin typeface="Arial" pitchFamily="34" charset="0"/>
                <a:cs typeface="Arial" pitchFamily="34" charset="0"/>
              </a:rPr>
              <a:t> por conveniencia, bola </a:t>
            </a:r>
            <a:r>
              <a:rPr lang="es-PE" sz="2300" dirty="0">
                <a:latin typeface="Arial" pitchFamily="34" charset="0"/>
                <a:cs typeface="Arial" pitchFamily="34" charset="0"/>
              </a:rPr>
              <a:t>de nieve.</a:t>
            </a:r>
            <a:endParaRPr lang="es-ES" sz="2300" dirty="0">
              <a:latin typeface="Arial" pitchFamily="34" charset="0"/>
              <a:cs typeface="Arial" pitchFamily="34" charset="0"/>
            </a:endParaRPr>
          </a:p>
          <a:p>
            <a:pPr marL="1371600" lvl="3" indent="0" eaLnBrk="1" hangingPunct="1">
              <a:lnSpc>
                <a:spcPct val="80000"/>
              </a:lnSpc>
              <a:buNone/>
            </a:pPr>
            <a:endParaRPr lang="es-ES" sz="2300" dirty="0" smtClean="0">
              <a:ea typeface="+mn-ea"/>
              <a:cs typeface="+mn-cs"/>
            </a:endParaRPr>
          </a:p>
        </p:txBody>
      </p:sp>
    </p:spTree>
    <p:extLst>
      <p:ext uri="{BB962C8B-B14F-4D97-AF65-F5344CB8AC3E}">
        <p14:creationId xmlns:p14="http://schemas.microsoft.com/office/powerpoint/2010/main" val="32732980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06531">
                                            <p:txEl>
                                              <p:pRg st="0" end="0"/>
                                            </p:txEl>
                                          </p:spTgt>
                                        </p:tgtEl>
                                        <p:attrNameLst>
                                          <p:attrName>style.visibility</p:attrName>
                                        </p:attrNameLst>
                                      </p:cBhvr>
                                      <p:to>
                                        <p:strVal val="visible"/>
                                      </p:to>
                                    </p:set>
                                    <p:animEffect transition="in" filter="dissolve">
                                      <p:cBhvr>
                                        <p:cTn id="7" dur="500"/>
                                        <p:tgtEl>
                                          <p:spTgt spid="406531">
                                            <p:txEl>
                                              <p:pRg st="0" end="0"/>
                                            </p:txEl>
                                          </p:spTgt>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406531">
                                            <p:txEl>
                                              <p:pRg st="4" end="4"/>
                                            </p:txEl>
                                          </p:spTgt>
                                        </p:tgtEl>
                                        <p:attrNameLst>
                                          <p:attrName>style.visibility</p:attrName>
                                        </p:attrNameLst>
                                      </p:cBhvr>
                                      <p:to>
                                        <p:strVal val="visible"/>
                                      </p:to>
                                    </p:set>
                                    <p:animEffect transition="in" filter="dissolve">
                                      <p:cBhvr>
                                        <p:cTn id="11" dur="500"/>
                                        <p:tgtEl>
                                          <p:spTgt spid="406531">
                                            <p:txEl>
                                              <p:pRg st="4" end="4"/>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406531">
                                            <p:txEl>
                                              <p:pRg st="1" end="1"/>
                                            </p:txEl>
                                          </p:spTgt>
                                        </p:tgtEl>
                                        <p:attrNameLst>
                                          <p:attrName>style.visibility</p:attrName>
                                        </p:attrNameLst>
                                      </p:cBhvr>
                                      <p:to>
                                        <p:strVal val="visible"/>
                                      </p:to>
                                    </p:set>
                                    <p:animEffect transition="in" filter="dissolve">
                                      <p:cBhvr>
                                        <p:cTn id="16" dur="500"/>
                                        <p:tgtEl>
                                          <p:spTgt spid="406531">
                                            <p:txEl>
                                              <p:pRg st="1" end="1"/>
                                            </p:txEl>
                                          </p:spTgt>
                                        </p:tgtEl>
                                      </p:cBhvr>
                                    </p:animEffect>
                                  </p:childTnLst>
                                </p:cTn>
                              </p:par>
                            </p:childTnLst>
                          </p:cTn>
                        </p:par>
                        <p:par>
                          <p:cTn id="17" fill="hold" nodeType="afterGroup">
                            <p:stCondLst>
                              <p:cond delay="500"/>
                            </p:stCondLst>
                            <p:childTnLst>
                              <p:par>
                                <p:cTn id="18" presetID="9" presetClass="entr" presetSubtype="0" fill="hold" nodeType="afterEffect">
                                  <p:stCondLst>
                                    <p:cond delay="0"/>
                                  </p:stCondLst>
                                  <p:childTnLst>
                                    <p:set>
                                      <p:cBhvr>
                                        <p:cTn id="19" dur="1" fill="hold">
                                          <p:stCondLst>
                                            <p:cond delay="0"/>
                                          </p:stCondLst>
                                        </p:cTn>
                                        <p:tgtEl>
                                          <p:spTgt spid="406531">
                                            <p:txEl>
                                              <p:pRg st="2" end="2"/>
                                            </p:txEl>
                                          </p:spTgt>
                                        </p:tgtEl>
                                        <p:attrNameLst>
                                          <p:attrName>style.visibility</p:attrName>
                                        </p:attrNameLst>
                                      </p:cBhvr>
                                      <p:to>
                                        <p:strVal val="visible"/>
                                      </p:to>
                                    </p:set>
                                    <p:animEffect transition="in" filter="dissolve">
                                      <p:cBhvr>
                                        <p:cTn id="20" dur="500"/>
                                        <p:tgtEl>
                                          <p:spTgt spid="406531">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nodeType="clickEffect">
                                  <p:stCondLst>
                                    <p:cond delay="0"/>
                                  </p:stCondLst>
                                  <p:childTnLst>
                                    <p:set>
                                      <p:cBhvr>
                                        <p:cTn id="24" dur="1" fill="hold">
                                          <p:stCondLst>
                                            <p:cond delay="0"/>
                                          </p:stCondLst>
                                        </p:cTn>
                                        <p:tgtEl>
                                          <p:spTgt spid="406531">
                                            <p:txEl>
                                              <p:pRg st="5" end="5"/>
                                            </p:txEl>
                                          </p:spTgt>
                                        </p:tgtEl>
                                        <p:attrNameLst>
                                          <p:attrName>style.visibility</p:attrName>
                                        </p:attrNameLst>
                                      </p:cBhvr>
                                      <p:to>
                                        <p:strVal val="visible"/>
                                      </p:to>
                                    </p:set>
                                    <p:animEffect transition="in" filter="dissolve">
                                      <p:cBhvr>
                                        <p:cTn id="25" dur="500"/>
                                        <p:tgtEl>
                                          <p:spTgt spid="406531">
                                            <p:txEl>
                                              <p:pRg st="5" end="5"/>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nodeType="clickEffect">
                                  <p:stCondLst>
                                    <p:cond delay="0"/>
                                  </p:stCondLst>
                                  <p:childTnLst>
                                    <p:set>
                                      <p:cBhvr>
                                        <p:cTn id="29" dur="1" fill="hold">
                                          <p:stCondLst>
                                            <p:cond delay="0"/>
                                          </p:stCondLst>
                                        </p:cTn>
                                        <p:tgtEl>
                                          <p:spTgt spid="406531">
                                            <p:txEl>
                                              <p:pRg st="6" end="6"/>
                                            </p:txEl>
                                          </p:spTgt>
                                        </p:tgtEl>
                                        <p:attrNameLst>
                                          <p:attrName>style.visibility</p:attrName>
                                        </p:attrNameLst>
                                      </p:cBhvr>
                                      <p:to>
                                        <p:strVal val="visible"/>
                                      </p:to>
                                    </p:set>
                                    <p:animEffect transition="in" filter="dissolve">
                                      <p:cBhvr>
                                        <p:cTn id="30" dur="500"/>
                                        <p:tgtEl>
                                          <p:spTgt spid="406531">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406531">
                                            <p:txEl>
                                              <p:pRg st="7" end="7"/>
                                            </p:txEl>
                                          </p:spTgt>
                                        </p:tgtEl>
                                        <p:attrNameLst>
                                          <p:attrName>style.visibility</p:attrName>
                                        </p:attrNameLst>
                                      </p:cBhvr>
                                      <p:to>
                                        <p:strVal val="visible"/>
                                      </p:to>
                                    </p:set>
                                    <p:animEffect transition="in" filter="dissolve">
                                      <p:cBhvr>
                                        <p:cTn id="35" dur="500"/>
                                        <p:tgtEl>
                                          <p:spTgt spid="40653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611560" y="548680"/>
            <a:ext cx="8064896" cy="5760640"/>
          </a:xfrm>
        </p:spPr>
        <p:txBody>
          <a:bodyPr>
            <a:normAutofit fontScale="85000" lnSpcReduction="10000"/>
          </a:bodyPr>
          <a:lstStyle/>
          <a:p>
            <a:pPr algn="just"/>
            <a:r>
              <a:rPr lang="es-MX" dirty="0" smtClean="0">
                <a:solidFill>
                  <a:schemeClr val="tx1"/>
                </a:solidFill>
              </a:rPr>
              <a:t>Solución muy práctica cuando conglomerados definidos geográficamente: enorme reducción costes extracción datos (viajes, tiempo, etc...)</a:t>
            </a:r>
          </a:p>
          <a:p>
            <a:pPr algn="just"/>
            <a:endParaRPr lang="es-MX" dirty="0" smtClean="0">
              <a:solidFill>
                <a:schemeClr val="tx1"/>
              </a:solidFill>
            </a:endParaRPr>
          </a:p>
          <a:p>
            <a:pPr algn="just"/>
            <a:r>
              <a:rPr lang="es-MX" dirty="0" smtClean="0">
                <a:solidFill>
                  <a:schemeClr val="tx1"/>
                </a:solidFill>
              </a:rPr>
              <a:t>Diferencia con estratos:</a:t>
            </a:r>
          </a:p>
          <a:p>
            <a:pPr algn="just"/>
            <a:endParaRPr lang="es-MX" dirty="0" smtClean="0">
              <a:solidFill>
                <a:schemeClr val="tx1"/>
              </a:solidFill>
            </a:endParaRPr>
          </a:p>
          <a:p>
            <a:pPr marL="457200" indent="-457200" algn="just">
              <a:buFont typeface="Arial" panose="020B0604020202020204" pitchFamily="34" charset="0"/>
              <a:buChar char="•"/>
            </a:pPr>
            <a:r>
              <a:rPr lang="es-MX" dirty="0" smtClean="0">
                <a:solidFill>
                  <a:schemeClr val="tx1"/>
                </a:solidFill>
              </a:rPr>
              <a:t>Estratos </a:t>
            </a:r>
            <a:r>
              <a:rPr lang="es-MX" dirty="0" smtClean="0">
                <a:solidFill>
                  <a:schemeClr val="tx1"/>
                </a:solidFill>
              </a:rPr>
              <a:t>son homogéneos internamente; interesa</a:t>
            </a:r>
          </a:p>
          <a:p>
            <a:pPr algn="just"/>
            <a:r>
              <a:rPr lang="es-MX" dirty="0" smtClean="0">
                <a:solidFill>
                  <a:schemeClr val="tx1"/>
                </a:solidFill>
              </a:rPr>
              <a:t>conocer diferencias entre estratos</a:t>
            </a:r>
          </a:p>
          <a:p>
            <a:pPr algn="just"/>
            <a:endParaRPr lang="es-MX" dirty="0" smtClean="0">
              <a:solidFill>
                <a:schemeClr val="tx1"/>
              </a:solidFill>
            </a:endParaRPr>
          </a:p>
          <a:p>
            <a:pPr marL="457200" indent="-457200" algn="just">
              <a:buFont typeface="Arial" panose="020B0604020202020204" pitchFamily="34" charset="0"/>
              <a:buChar char="•"/>
            </a:pPr>
            <a:r>
              <a:rPr lang="es-MX" dirty="0" smtClean="0">
                <a:solidFill>
                  <a:schemeClr val="tx1"/>
                </a:solidFill>
              </a:rPr>
              <a:t>Conglomerados </a:t>
            </a:r>
            <a:r>
              <a:rPr lang="es-MX" dirty="0" smtClean="0">
                <a:solidFill>
                  <a:schemeClr val="tx1"/>
                </a:solidFill>
              </a:rPr>
              <a:t>son heterogéneos internamente; no</a:t>
            </a:r>
          </a:p>
          <a:p>
            <a:pPr algn="just"/>
            <a:r>
              <a:rPr lang="es-MX" dirty="0" smtClean="0">
                <a:solidFill>
                  <a:schemeClr val="tx1"/>
                </a:solidFill>
              </a:rPr>
              <a:t>interesa particularmente diferencias; es sólo un medio</a:t>
            </a:r>
          </a:p>
          <a:p>
            <a:pPr algn="just"/>
            <a:r>
              <a:rPr lang="es-MX" dirty="0" smtClean="0">
                <a:solidFill>
                  <a:schemeClr val="tx1"/>
                </a:solidFill>
              </a:rPr>
              <a:t>de tomar datos más económico y simple</a:t>
            </a:r>
            <a:endParaRPr lang="es-MX" dirty="0">
              <a:solidFill>
                <a:schemeClr val="tx1"/>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620688"/>
            <a:ext cx="8064896" cy="5018112"/>
          </a:xfrm>
        </p:spPr>
        <p:txBody>
          <a:bodyPr>
            <a:normAutofit fontScale="92500" lnSpcReduction="10000"/>
          </a:bodyPr>
          <a:lstStyle/>
          <a:p>
            <a:pPr algn="just"/>
            <a:r>
              <a:rPr lang="es-MX" dirty="0" smtClean="0">
                <a:solidFill>
                  <a:schemeClr val="tx1"/>
                </a:solidFill>
              </a:rPr>
              <a:t>Requisitos: los conglomerados lo más heterogéneos posibles (como la población) internamente; muy parecidos entre sí.</a:t>
            </a:r>
          </a:p>
          <a:p>
            <a:pPr algn="just"/>
            <a:endParaRPr lang="es-MX" dirty="0" smtClean="0">
              <a:solidFill>
                <a:schemeClr val="tx1"/>
              </a:solidFill>
            </a:endParaRPr>
          </a:p>
          <a:p>
            <a:pPr algn="just"/>
            <a:r>
              <a:rPr lang="es-MX" dirty="0" smtClean="0">
                <a:solidFill>
                  <a:schemeClr val="tx1"/>
                </a:solidFill>
              </a:rPr>
              <a:t>Esto nunca es del todo así Sobre todo conglomerados geográficos: gente igual vive junta (barrios, ciudades).</a:t>
            </a:r>
          </a:p>
          <a:p>
            <a:pPr algn="just"/>
            <a:r>
              <a:rPr lang="es-MX" dirty="0" smtClean="0">
                <a:solidFill>
                  <a:schemeClr val="tx1"/>
                </a:solidFill>
              </a:rPr>
              <a:t>Resultados: más error muestral que muestra aleatoria simple</a:t>
            </a:r>
          </a:p>
          <a:p>
            <a:pPr algn="just"/>
            <a:r>
              <a:rPr lang="es-MX" dirty="0" smtClean="0">
                <a:solidFill>
                  <a:schemeClr val="tx1"/>
                </a:solidFill>
              </a:rPr>
              <a:t>Métodos inferencia: diferentes</a:t>
            </a:r>
            <a:endParaRPr lang="es-MX" dirty="0">
              <a:solidFill>
                <a:schemeClr val="tx1"/>
              </a:solidFill>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3501008"/>
            <a:ext cx="7772400" cy="1512168"/>
          </a:xfrm>
        </p:spPr>
        <p:txBody>
          <a:bodyPr>
            <a:normAutofit/>
          </a:bodyPr>
          <a:lstStyle/>
          <a:p>
            <a:r>
              <a:rPr lang="es-MX" dirty="0" smtClean="0">
                <a:solidFill>
                  <a:srgbClr val="00B050"/>
                </a:solidFill>
              </a:rPr>
              <a:t>V</a:t>
            </a:r>
            <a:br>
              <a:rPr lang="es-MX" dirty="0" smtClean="0">
                <a:solidFill>
                  <a:srgbClr val="00B050"/>
                </a:solidFill>
              </a:rPr>
            </a:br>
            <a:r>
              <a:rPr lang="es-MX" dirty="0" smtClean="0">
                <a:solidFill>
                  <a:srgbClr val="00B050"/>
                </a:solidFill>
              </a:rPr>
              <a:t>Muestreo </a:t>
            </a:r>
            <a:r>
              <a:rPr lang="es-MX" dirty="0" err="1" smtClean="0">
                <a:solidFill>
                  <a:srgbClr val="00B050"/>
                </a:solidFill>
              </a:rPr>
              <a:t>polietápico</a:t>
            </a:r>
            <a:endParaRPr lang="es-MX" dirty="0">
              <a:solidFill>
                <a:srgbClr val="00B050"/>
              </a:solidFill>
            </a:endParaRPr>
          </a:p>
        </p:txBody>
      </p:sp>
      <p:pic>
        <p:nvPicPr>
          <p:cNvPr id="3" name="Imagen 2"/>
          <p:cNvPicPr>
            <a:picLocks noChangeAspect="1"/>
          </p:cNvPicPr>
          <p:nvPr/>
        </p:nvPicPr>
        <p:blipFill>
          <a:blip r:embed="rId2"/>
          <a:stretch>
            <a:fillRect/>
          </a:stretch>
        </p:blipFill>
        <p:spPr>
          <a:xfrm>
            <a:off x="2555777" y="220000"/>
            <a:ext cx="3082890" cy="2697530"/>
          </a:xfrm>
          <a:prstGeom prst="rect">
            <a:avLst/>
          </a:prstGeom>
        </p:spPr>
      </p:pic>
    </p:spTree>
    <p:extLst>
      <p:ext uri="{BB962C8B-B14F-4D97-AF65-F5344CB8AC3E}">
        <p14:creationId xmlns:p14="http://schemas.microsoft.com/office/powerpoint/2010/main" val="167528580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116633"/>
            <a:ext cx="7772400" cy="648072"/>
          </a:xfrm>
        </p:spPr>
        <p:txBody>
          <a:bodyPr>
            <a:normAutofit fontScale="90000"/>
          </a:bodyPr>
          <a:lstStyle/>
          <a:p>
            <a:pPr algn="l"/>
            <a:r>
              <a:rPr lang="es-MX" dirty="0" smtClean="0"/>
              <a:t>Muestreo </a:t>
            </a:r>
            <a:r>
              <a:rPr lang="es-MX" dirty="0" err="1" smtClean="0"/>
              <a:t>polietápico</a:t>
            </a:r>
            <a:endParaRPr lang="es-MX" dirty="0"/>
          </a:p>
        </p:txBody>
      </p:sp>
      <p:sp>
        <p:nvSpPr>
          <p:cNvPr id="5" name="4 Subtítulo"/>
          <p:cNvSpPr>
            <a:spLocks noGrp="1"/>
          </p:cNvSpPr>
          <p:nvPr>
            <p:ph type="subTitle" idx="1"/>
          </p:nvPr>
        </p:nvSpPr>
        <p:spPr>
          <a:xfrm>
            <a:off x="539552" y="980728"/>
            <a:ext cx="7992888" cy="4658072"/>
          </a:xfrm>
        </p:spPr>
        <p:txBody>
          <a:bodyPr>
            <a:normAutofit fontScale="70000" lnSpcReduction="20000"/>
          </a:bodyPr>
          <a:lstStyle/>
          <a:p>
            <a:pPr algn="just">
              <a:buFont typeface="Arial" pitchFamily="34" charset="0"/>
              <a:buChar char="•"/>
            </a:pPr>
            <a:r>
              <a:rPr lang="es-MX" dirty="0" smtClean="0">
                <a:solidFill>
                  <a:schemeClr val="tx1"/>
                </a:solidFill>
              </a:rPr>
              <a:t>Combinación de varios métodos de muestreo</a:t>
            </a:r>
          </a:p>
          <a:p>
            <a:pPr algn="just">
              <a:buFont typeface="Arial" pitchFamily="34" charset="0"/>
              <a:buChar char="•"/>
            </a:pPr>
            <a:r>
              <a:rPr lang="es-MX" dirty="0" smtClean="0">
                <a:solidFill>
                  <a:schemeClr val="tx1"/>
                </a:solidFill>
              </a:rPr>
              <a:t>Para poblaciones complejas</a:t>
            </a:r>
          </a:p>
          <a:p>
            <a:pPr algn="just">
              <a:buFont typeface="Arial" pitchFamily="34" charset="0"/>
              <a:buChar char="•"/>
            </a:pPr>
            <a:r>
              <a:rPr lang="es-MX" dirty="0" smtClean="0">
                <a:solidFill>
                  <a:schemeClr val="tx1"/>
                </a:solidFill>
              </a:rPr>
              <a:t>Diferentes pasos en la selección de la muestra que</a:t>
            </a:r>
          </a:p>
          <a:p>
            <a:pPr algn="just">
              <a:buFont typeface="Arial" pitchFamily="34" charset="0"/>
              <a:buChar char="•"/>
            </a:pPr>
            <a:r>
              <a:rPr lang="es-MX" dirty="0" smtClean="0">
                <a:solidFill>
                  <a:schemeClr val="tx1"/>
                </a:solidFill>
              </a:rPr>
              <a:t>usan diferentes métodos</a:t>
            </a:r>
          </a:p>
          <a:p>
            <a:pPr algn="just"/>
            <a:endParaRPr lang="es-MX" dirty="0" smtClean="0">
              <a:solidFill>
                <a:schemeClr val="tx1"/>
              </a:solidFill>
            </a:endParaRPr>
          </a:p>
          <a:p>
            <a:pPr algn="just"/>
            <a:r>
              <a:rPr lang="es-MX" dirty="0" smtClean="0">
                <a:solidFill>
                  <a:schemeClr val="tx1"/>
                </a:solidFill>
              </a:rPr>
              <a:t>Ejemplo:</a:t>
            </a:r>
          </a:p>
          <a:p>
            <a:pPr algn="just"/>
            <a:r>
              <a:rPr lang="es-MX" dirty="0" smtClean="0">
                <a:solidFill>
                  <a:schemeClr val="tx1"/>
                </a:solidFill>
              </a:rPr>
              <a:t>◆Municipios de Castilla-La Mancha son conglomerados, pero</a:t>
            </a:r>
          </a:p>
          <a:p>
            <a:pPr algn="just"/>
            <a:r>
              <a:rPr lang="es-MX" dirty="0" smtClean="0">
                <a:solidFill>
                  <a:schemeClr val="tx1"/>
                </a:solidFill>
              </a:rPr>
              <a:t>heterogéneos entre sí</a:t>
            </a:r>
          </a:p>
          <a:p>
            <a:pPr algn="just"/>
            <a:r>
              <a:rPr lang="es-MX" dirty="0" smtClean="0">
                <a:solidFill>
                  <a:schemeClr val="tx1"/>
                </a:solidFill>
              </a:rPr>
              <a:t>◆Hacer “estratos de conglomerados” por tamaño de la población, o por actividad económica dominante</a:t>
            </a:r>
          </a:p>
          <a:p>
            <a:pPr algn="just"/>
            <a:r>
              <a:rPr lang="es-MX" dirty="0" smtClean="0">
                <a:solidFill>
                  <a:schemeClr val="tx1"/>
                </a:solidFill>
              </a:rPr>
              <a:t>◆Seleccionar aleatoriamente, dentro de cada estrato, un número de municipios (muestreo estratificado por conglomerados)</a:t>
            </a:r>
            <a:endParaRPr lang="es-MX" dirty="0">
              <a:solidFill>
                <a:schemeClr val="tx1"/>
              </a:solidFill>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marL="0" indent="0">
              <a:buNone/>
            </a:pPr>
            <a:r>
              <a:rPr lang="es-MX" dirty="0" smtClean="0"/>
              <a:t>Dentro de cada municipio, las manzanas son</a:t>
            </a:r>
          </a:p>
          <a:p>
            <a:pPr marL="0" indent="0">
              <a:buNone/>
            </a:pPr>
            <a:r>
              <a:rPr lang="es-MX" dirty="0" smtClean="0"/>
              <a:t>conglomerados</a:t>
            </a:r>
          </a:p>
          <a:p>
            <a:pPr marL="0" indent="0">
              <a:buNone/>
            </a:pPr>
            <a:r>
              <a:rPr lang="es-MX" dirty="0" smtClean="0"/>
              <a:t>Distribuir </a:t>
            </a:r>
            <a:r>
              <a:rPr lang="es-MX" dirty="0" smtClean="0"/>
              <a:t>las manzanas de cada municipio en estratos</a:t>
            </a:r>
          </a:p>
          <a:p>
            <a:pPr marL="0" indent="0">
              <a:buNone/>
            </a:pPr>
            <a:r>
              <a:rPr lang="es-MX" dirty="0" smtClean="0"/>
              <a:t>por niveles de renta, u otro indicador conocido</a:t>
            </a:r>
          </a:p>
          <a:p>
            <a:pPr marL="0" indent="0">
              <a:buNone/>
            </a:pPr>
            <a:r>
              <a:rPr lang="es-MX" dirty="0" smtClean="0"/>
              <a:t>Hacer </a:t>
            </a:r>
            <a:r>
              <a:rPr lang="es-MX" dirty="0" smtClean="0"/>
              <a:t>muestreo aleatorio de manzanas en cada</a:t>
            </a:r>
          </a:p>
          <a:p>
            <a:pPr marL="0" indent="0">
              <a:buNone/>
            </a:pPr>
            <a:r>
              <a:rPr lang="es-MX" dirty="0" smtClean="0"/>
              <a:t>estrato de cada municipio (otra vez: muestreo</a:t>
            </a:r>
          </a:p>
          <a:p>
            <a:pPr marL="0" indent="0">
              <a:buNone/>
            </a:pPr>
            <a:r>
              <a:rPr lang="es-MX" dirty="0" smtClean="0"/>
              <a:t>estratificado por conglomerados)</a:t>
            </a:r>
          </a:p>
          <a:p>
            <a:pPr marL="0" indent="0">
              <a:buNone/>
            </a:pPr>
            <a:r>
              <a:rPr lang="es-MX" dirty="0" smtClean="0"/>
              <a:t>En </a:t>
            </a:r>
            <a:r>
              <a:rPr lang="es-MX" dirty="0" smtClean="0"/>
              <a:t>cada manzana hacer un muestreo sistemático</a:t>
            </a:r>
          </a:p>
          <a:p>
            <a:pPr marL="0" indent="0">
              <a:buNone/>
            </a:pPr>
            <a:r>
              <a:rPr lang="es-MX" dirty="0" smtClean="0"/>
              <a:t>de casas</a:t>
            </a:r>
          </a:p>
          <a:p>
            <a:pPr marL="0" indent="0">
              <a:buNone/>
            </a:pPr>
            <a:r>
              <a:rPr lang="es-MX" dirty="0" smtClean="0"/>
              <a:t>En </a:t>
            </a:r>
            <a:r>
              <a:rPr lang="es-MX" dirty="0" smtClean="0"/>
              <a:t>cada casa hacer un muestreo aleatorio simple</a:t>
            </a:r>
          </a:p>
          <a:p>
            <a:pPr marL="0" indent="0">
              <a:buNone/>
            </a:pPr>
            <a:r>
              <a:rPr lang="es-MX" dirty="0" smtClean="0"/>
              <a:t>de los individuos residentes en la casa</a:t>
            </a:r>
            <a:endParaRPr lang="es-MX"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8641"/>
            <a:ext cx="7772400" cy="576064"/>
          </a:xfrm>
        </p:spPr>
        <p:txBody>
          <a:bodyPr>
            <a:normAutofit fontScale="90000"/>
          </a:bodyPr>
          <a:lstStyle/>
          <a:p>
            <a:r>
              <a:rPr lang="es-MX" dirty="0" smtClean="0"/>
              <a:t>Muestreos no probabilísticos</a:t>
            </a:r>
            <a:endParaRPr lang="es-MX" dirty="0"/>
          </a:p>
        </p:txBody>
      </p:sp>
      <p:sp>
        <p:nvSpPr>
          <p:cNvPr id="3" name="2 Subtítulo"/>
          <p:cNvSpPr>
            <a:spLocks noGrp="1"/>
          </p:cNvSpPr>
          <p:nvPr>
            <p:ph type="subTitle" idx="1"/>
          </p:nvPr>
        </p:nvSpPr>
        <p:spPr>
          <a:xfrm>
            <a:off x="539552" y="980728"/>
            <a:ext cx="8136904" cy="5544616"/>
          </a:xfrm>
        </p:spPr>
        <p:txBody>
          <a:bodyPr>
            <a:normAutofit fontScale="77500" lnSpcReduction="20000"/>
          </a:bodyPr>
          <a:lstStyle/>
          <a:p>
            <a:pPr algn="just">
              <a:buFont typeface="Arial" pitchFamily="34" charset="0"/>
              <a:buChar char="•"/>
            </a:pPr>
            <a:r>
              <a:rPr lang="es-MX" dirty="0" smtClean="0">
                <a:solidFill>
                  <a:schemeClr val="tx1"/>
                </a:solidFill>
              </a:rPr>
              <a:t>Aquellos en los que no es posible calcular la probabilidad de las diferentes muestras </a:t>
            </a:r>
          </a:p>
          <a:p>
            <a:pPr algn="just">
              <a:buFont typeface="Arial" pitchFamily="34" charset="0"/>
              <a:buChar char="•"/>
            </a:pPr>
            <a:r>
              <a:rPr lang="es-MX" dirty="0" smtClean="0">
                <a:solidFill>
                  <a:schemeClr val="tx1"/>
                </a:solidFill>
              </a:rPr>
              <a:t>NO ES POSIBLE aplicar métodos de estadística </a:t>
            </a:r>
            <a:r>
              <a:rPr lang="es-MX" dirty="0" err="1" smtClean="0">
                <a:solidFill>
                  <a:schemeClr val="tx1"/>
                </a:solidFill>
              </a:rPr>
              <a:t>inferencial</a:t>
            </a:r>
            <a:r>
              <a:rPr lang="es-MX" dirty="0" smtClean="0">
                <a:solidFill>
                  <a:schemeClr val="tx1"/>
                </a:solidFill>
              </a:rPr>
              <a:t> cuando usamos estos muestreos.</a:t>
            </a:r>
          </a:p>
          <a:p>
            <a:pPr algn="just">
              <a:buFont typeface="Arial" pitchFamily="34" charset="0"/>
              <a:buChar char="•"/>
            </a:pPr>
            <a:r>
              <a:rPr lang="es-MX" dirty="0" smtClean="0">
                <a:solidFill>
                  <a:schemeClr val="tx1"/>
                </a:solidFill>
              </a:rPr>
              <a:t>Típico ejemplo: muestra voluntaria</a:t>
            </a:r>
          </a:p>
          <a:p>
            <a:pPr algn="just"/>
            <a:endParaRPr lang="es-MX" dirty="0" smtClean="0">
              <a:solidFill>
                <a:schemeClr val="tx1"/>
              </a:solidFill>
            </a:endParaRPr>
          </a:p>
          <a:p>
            <a:pPr algn="just"/>
            <a:r>
              <a:rPr lang="es-MX" dirty="0" smtClean="0">
                <a:solidFill>
                  <a:schemeClr val="tx1"/>
                </a:solidFill>
              </a:rPr>
              <a:t>◆Cupón en revista, que pide contestación por correo</a:t>
            </a:r>
          </a:p>
          <a:p>
            <a:pPr algn="just"/>
            <a:r>
              <a:rPr lang="es-MX" dirty="0" smtClean="0">
                <a:solidFill>
                  <a:schemeClr val="tx1"/>
                </a:solidFill>
              </a:rPr>
              <a:t>◆Oyentes de programa de radio o televisión, a los que se pide que llamen a un teléfono</a:t>
            </a:r>
          </a:p>
          <a:p>
            <a:pPr algn="just"/>
            <a:endParaRPr lang="es-MX" dirty="0" smtClean="0">
              <a:solidFill>
                <a:schemeClr val="tx1"/>
              </a:solidFill>
            </a:endParaRPr>
          </a:p>
          <a:p>
            <a:pPr algn="just"/>
            <a:r>
              <a:rPr lang="es-MX" dirty="0" smtClean="0">
                <a:solidFill>
                  <a:schemeClr val="tx1"/>
                </a:solidFill>
              </a:rPr>
              <a:t>★Doble distorsión: el programa y el sentimiento intenso</a:t>
            </a:r>
          </a:p>
          <a:p>
            <a:pPr algn="just"/>
            <a:r>
              <a:rPr lang="es-MX" dirty="0" smtClean="0">
                <a:solidFill>
                  <a:schemeClr val="tx1"/>
                </a:solidFill>
              </a:rPr>
              <a:t>sobre el tema</a:t>
            </a:r>
          </a:p>
          <a:p>
            <a:pPr algn="just"/>
            <a:endParaRPr lang="es-MX" dirty="0" smtClean="0">
              <a:solidFill>
                <a:schemeClr val="tx1"/>
              </a:solidFill>
            </a:endParaRPr>
          </a:p>
          <a:p>
            <a:pPr algn="just"/>
            <a:r>
              <a:rPr lang="es-MX" dirty="0" smtClean="0">
                <a:solidFill>
                  <a:schemeClr val="tx1"/>
                </a:solidFill>
              </a:rPr>
              <a:t>NO es una muestra representativa: es una muestra sesgada.</a:t>
            </a:r>
          </a:p>
          <a:p>
            <a:pPr algn="just"/>
            <a:r>
              <a:rPr lang="es-MX" dirty="0" smtClean="0">
                <a:solidFill>
                  <a:schemeClr val="tx1"/>
                </a:solidFill>
              </a:rPr>
              <a:t> AUNQUE LLAMEN CIENTOS DE MILES DE PERSONAS!!!!</a:t>
            </a:r>
            <a:endParaRPr lang="es-MX" dirty="0">
              <a:solidFill>
                <a:schemeClr val="tx1"/>
              </a:solidFill>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67544" y="692696"/>
            <a:ext cx="8352928" cy="5616624"/>
          </a:xfrm>
        </p:spPr>
        <p:txBody>
          <a:bodyPr>
            <a:normAutofit fontScale="85000" lnSpcReduction="10000"/>
          </a:bodyPr>
          <a:lstStyle/>
          <a:p>
            <a:pPr algn="just"/>
            <a:r>
              <a:rPr lang="es-MX" dirty="0" smtClean="0">
                <a:solidFill>
                  <a:schemeClr val="tx1"/>
                </a:solidFill>
              </a:rPr>
              <a:t>Otro ejemplo: muestreo “de calle”: entrevistador se planta en una esquina y entrevista a gente que pasa.</a:t>
            </a:r>
          </a:p>
          <a:p>
            <a:pPr algn="just"/>
            <a:r>
              <a:rPr lang="es-MX" dirty="0" smtClean="0">
                <a:solidFill>
                  <a:schemeClr val="tx1"/>
                </a:solidFill>
              </a:rPr>
              <a:t>Muestra sesgada: lugar, hora, día de la semana, proceso de “selección” por el entrevistador de a quién parar...</a:t>
            </a:r>
          </a:p>
          <a:p>
            <a:pPr algn="just"/>
            <a:endParaRPr lang="es-MX" dirty="0" smtClean="0">
              <a:solidFill>
                <a:schemeClr val="tx1"/>
              </a:solidFill>
            </a:endParaRPr>
          </a:p>
          <a:p>
            <a:pPr algn="just"/>
            <a:r>
              <a:rPr lang="es-MX" dirty="0" smtClean="0">
                <a:solidFill>
                  <a:schemeClr val="tx1"/>
                </a:solidFill>
              </a:rPr>
              <a:t>Otro ejemplo: Muestreo de conveniencia: empresa que encuesta a sus clientes para conocer las opiniones de los compradores de un producto; sindicato que encuesta a sus afiliados para conocer opiniones de los trabajadores.</a:t>
            </a:r>
          </a:p>
          <a:p>
            <a:pPr algn="just"/>
            <a:endParaRPr lang="es-MX" dirty="0" smtClean="0">
              <a:solidFill>
                <a:schemeClr val="tx1"/>
              </a:solidFill>
            </a:endParaRPr>
          </a:p>
          <a:p>
            <a:pPr algn="just">
              <a:buFont typeface="Arial" pitchFamily="34" charset="0"/>
              <a:buChar char="•"/>
            </a:pPr>
            <a:r>
              <a:rPr lang="es-MX" dirty="0" smtClean="0">
                <a:solidFill>
                  <a:schemeClr val="tx1"/>
                </a:solidFill>
              </a:rPr>
              <a:t> Todos estos ejemplos: error o sesgo de selección</a:t>
            </a:r>
          </a:p>
          <a:p>
            <a:pPr algn="just">
              <a:buFont typeface="Arial" pitchFamily="34" charset="0"/>
              <a:buChar char="•"/>
            </a:pPr>
            <a:r>
              <a:rPr lang="es-MX" dirty="0" smtClean="0">
                <a:solidFill>
                  <a:schemeClr val="tx1"/>
                </a:solidFill>
              </a:rPr>
              <a:t>NO se pueden aplicar métodos de estadística </a:t>
            </a:r>
            <a:r>
              <a:rPr lang="es-MX" dirty="0" err="1" smtClean="0">
                <a:solidFill>
                  <a:schemeClr val="tx1"/>
                </a:solidFill>
              </a:rPr>
              <a:t>inferencial</a:t>
            </a:r>
            <a:endParaRPr lang="es-MX" dirty="0" smtClean="0">
              <a:solidFill>
                <a:schemeClr val="tx1"/>
              </a:solidFill>
            </a:endParaRPr>
          </a:p>
          <a:p>
            <a:pPr algn="just">
              <a:buFont typeface="Arial" pitchFamily="34" charset="0"/>
              <a:buChar char="•"/>
            </a:pPr>
            <a:r>
              <a:rPr lang="es-MX" dirty="0" smtClean="0">
                <a:solidFill>
                  <a:schemeClr val="tx1"/>
                </a:solidFill>
              </a:rPr>
              <a:t>NO son muestras representativas</a:t>
            </a:r>
            <a:endParaRPr lang="es-MX" dirty="0">
              <a:solidFill>
                <a:schemeClr val="tx1"/>
              </a:solidFill>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ctrTitle"/>
          </p:nvPr>
        </p:nvSpPr>
        <p:spPr>
          <a:xfrm>
            <a:off x="685800" y="2823071"/>
            <a:ext cx="7772400" cy="2406129"/>
          </a:xfrm>
        </p:spPr>
        <p:txBody>
          <a:bodyPr anchor="ctr">
            <a:normAutofit/>
          </a:bodyPr>
          <a:lstStyle/>
          <a:p>
            <a:r>
              <a:rPr lang="es-GT" altLang="es-MX" sz="4400" dirty="0" smtClean="0">
                <a:solidFill>
                  <a:srgbClr val="00B050"/>
                </a:solidFill>
              </a:rPr>
              <a:t/>
            </a:r>
            <a:br>
              <a:rPr lang="es-GT" altLang="es-MX" sz="4400" dirty="0" smtClean="0">
                <a:solidFill>
                  <a:srgbClr val="00B050"/>
                </a:solidFill>
              </a:rPr>
            </a:br>
            <a:r>
              <a:rPr lang="es-GT" altLang="es-MX" sz="4800" b="1" dirty="0" smtClean="0">
                <a:solidFill>
                  <a:srgbClr val="00B050"/>
                </a:solidFill>
              </a:rPr>
              <a:t>VI</a:t>
            </a:r>
            <a:br>
              <a:rPr lang="es-GT" altLang="es-MX" sz="4800" b="1" dirty="0" smtClean="0">
                <a:solidFill>
                  <a:srgbClr val="00B050"/>
                </a:solidFill>
              </a:rPr>
            </a:br>
            <a:r>
              <a:rPr lang="es-GT" altLang="es-MX" sz="4800" b="1" dirty="0" smtClean="0">
                <a:solidFill>
                  <a:srgbClr val="00B050"/>
                </a:solidFill>
              </a:rPr>
              <a:t>No </a:t>
            </a:r>
            <a:r>
              <a:rPr lang="es-GT" altLang="es-MX" sz="4800" b="1" dirty="0">
                <a:solidFill>
                  <a:srgbClr val="00B050"/>
                </a:solidFill>
              </a:rPr>
              <a:t>probabilísticos</a:t>
            </a:r>
            <a:endParaRPr lang="en-US" altLang="es-MX" sz="4800" b="1" dirty="0">
              <a:solidFill>
                <a:srgbClr val="00B050"/>
              </a:solidFill>
            </a:endParaRPr>
          </a:p>
        </p:txBody>
      </p:sp>
      <p:pic>
        <p:nvPicPr>
          <p:cNvPr id="2" name="Imagen 1"/>
          <p:cNvPicPr>
            <a:picLocks noChangeAspect="1"/>
          </p:cNvPicPr>
          <p:nvPr/>
        </p:nvPicPr>
        <p:blipFill>
          <a:blip r:embed="rId2"/>
          <a:stretch>
            <a:fillRect/>
          </a:stretch>
        </p:blipFill>
        <p:spPr>
          <a:xfrm>
            <a:off x="1763277" y="404664"/>
            <a:ext cx="5833059" cy="2304256"/>
          </a:xfrm>
          <a:prstGeom prst="rect">
            <a:avLst/>
          </a:prstGeom>
        </p:spPr>
      </p:pic>
    </p:spTree>
    <p:extLst>
      <p:ext uri="{BB962C8B-B14F-4D97-AF65-F5344CB8AC3E}">
        <p14:creationId xmlns:p14="http://schemas.microsoft.com/office/powerpoint/2010/main" val="322149082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l"/>
            <a:r>
              <a:rPr lang="es-GT" altLang="es-MX" b="1" dirty="0">
                <a:solidFill>
                  <a:srgbClr val="00B050"/>
                </a:solidFill>
              </a:rPr>
              <a:t>Muestreo accidental</a:t>
            </a:r>
            <a:r>
              <a:rPr lang="es-GT" altLang="es-MX" dirty="0"/>
              <a:t>.</a:t>
            </a:r>
            <a:endParaRPr lang="en-US" altLang="es-MX" dirty="0"/>
          </a:p>
        </p:txBody>
      </p:sp>
      <p:sp>
        <p:nvSpPr>
          <p:cNvPr id="29699" name="Rectangle 3"/>
          <p:cNvSpPr>
            <a:spLocks noGrp="1" noChangeArrowheads="1"/>
          </p:cNvSpPr>
          <p:nvPr>
            <p:ph type="body" idx="1"/>
          </p:nvPr>
        </p:nvSpPr>
        <p:spPr/>
        <p:txBody>
          <a:bodyPr/>
          <a:lstStyle/>
          <a:p>
            <a:r>
              <a:rPr lang="es-GT" altLang="es-MX"/>
              <a:t>El investigador elige a aquellos individuos que están a mano.</a:t>
            </a:r>
          </a:p>
          <a:p>
            <a:endParaRPr lang="es-GT" altLang="es-MX"/>
          </a:p>
          <a:p>
            <a:r>
              <a:rPr lang="es-GT" altLang="es-MX"/>
              <a:t>No se utilizan ningún criterio especial de elección.  </a:t>
            </a:r>
            <a:endParaRPr lang="en-US" altLang="es-MX"/>
          </a:p>
        </p:txBody>
      </p:sp>
    </p:spTree>
    <p:extLst>
      <p:ext uri="{BB962C8B-B14F-4D97-AF65-F5344CB8AC3E}">
        <p14:creationId xmlns:p14="http://schemas.microsoft.com/office/powerpoint/2010/main" val="13034638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l"/>
            <a:r>
              <a:rPr lang="es-GT" altLang="es-MX" b="1" dirty="0">
                <a:solidFill>
                  <a:srgbClr val="00B050"/>
                </a:solidFill>
              </a:rPr>
              <a:t>Muestreo por cuotas</a:t>
            </a:r>
            <a:r>
              <a:rPr lang="es-GT" altLang="es-MX" dirty="0"/>
              <a:t>.</a:t>
            </a:r>
            <a:endParaRPr lang="en-US" altLang="es-MX" dirty="0"/>
          </a:p>
        </p:txBody>
      </p:sp>
      <p:sp>
        <p:nvSpPr>
          <p:cNvPr id="30723" name="Rectangle 3"/>
          <p:cNvSpPr>
            <a:spLocks noGrp="1" noChangeArrowheads="1"/>
          </p:cNvSpPr>
          <p:nvPr>
            <p:ph type="body" idx="1"/>
          </p:nvPr>
        </p:nvSpPr>
        <p:spPr/>
        <p:txBody>
          <a:bodyPr/>
          <a:lstStyle/>
          <a:p>
            <a:r>
              <a:rPr lang="es-GT" altLang="es-MX"/>
              <a:t>Consiste en facilitar al entrevistador el perfil de las personas:</a:t>
            </a:r>
          </a:p>
          <a:p>
            <a:endParaRPr lang="es-GT" altLang="es-MX"/>
          </a:p>
          <a:p>
            <a:pPr lvl="1"/>
            <a:r>
              <a:rPr lang="es-GT" altLang="es-MX"/>
              <a:t>Criterio.</a:t>
            </a:r>
          </a:p>
          <a:p>
            <a:pPr lvl="1"/>
            <a:r>
              <a:rPr lang="es-GT" altLang="es-MX"/>
              <a:t>Elección específica.</a:t>
            </a:r>
          </a:p>
          <a:p>
            <a:pPr lvl="1"/>
            <a:r>
              <a:rPr lang="es-GT" altLang="es-MX"/>
              <a:t>Cumplan con el perfíl.</a:t>
            </a:r>
          </a:p>
          <a:p>
            <a:pPr lvl="1"/>
            <a:endParaRPr lang="es-GT" altLang="es-MX"/>
          </a:p>
          <a:p>
            <a:r>
              <a:rPr lang="es-GT" altLang="es-MX"/>
              <a:t>Se aplica en la última fase del muestreo.</a:t>
            </a:r>
          </a:p>
          <a:p>
            <a:endParaRPr lang="en-US" altLang="es-MX"/>
          </a:p>
        </p:txBody>
      </p:sp>
    </p:spTree>
    <p:extLst>
      <p:ext uri="{BB962C8B-B14F-4D97-AF65-F5344CB8AC3E}">
        <p14:creationId xmlns:p14="http://schemas.microsoft.com/office/powerpoint/2010/main" val="332441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1188" y="188913"/>
            <a:ext cx="7772400" cy="647700"/>
          </a:xfrm>
        </p:spPr>
        <p:txBody>
          <a:bodyPr/>
          <a:lstStyle/>
          <a:p>
            <a:pPr algn="l" eaLnBrk="1" hangingPunct="1">
              <a:defRPr/>
            </a:pPr>
            <a:r>
              <a:rPr lang="es-MX" sz="2400" b="1" kern="1200" dirty="0">
                <a:solidFill>
                  <a:srgbClr val="00B050"/>
                </a:solidFill>
                <a:latin typeface="Arial" pitchFamily="34" charset="0"/>
                <a:cs typeface="Arial" pitchFamily="34" charset="0"/>
              </a:rPr>
              <a:t>Tipos de muestreo</a:t>
            </a:r>
            <a:endParaRPr lang="es-ES" sz="2400" b="1" kern="1200" dirty="0">
              <a:solidFill>
                <a:srgbClr val="00B050"/>
              </a:solidFill>
              <a:latin typeface="Arial" pitchFamily="34" charset="0"/>
              <a:cs typeface="Arial" pitchFamily="34" charset="0"/>
            </a:endParaRPr>
          </a:p>
        </p:txBody>
      </p:sp>
      <p:sp>
        <p:nvSpPr>
          <p:cNvPr id="19459" name="Rectangle 3"/>
          <p:cNvSpPr>
            <a:spLocks noGrp="1" noChangeArrowheads="1"/>
          </p:cNvSpPr>
          <p:nvPr>
            <p:ph type="body" idx="1"/>
          </p:nvPr>
        </p:nvSpPr>
        <p:spPr>
          <a:xfrm>
            <a:off x="457200" y="1196975"/>
            <a:ext cx="8229600" cy="4929188"/>
          </a:xfrm>
        </p:spPr>
        <p:txBody>
          <a:bodyPr/>
          <a:lstStyle/>
          <a:p>
            <a:pPr eaLnBrk="1" hangingPunct="1">
              <a:buFontTx/>
              <a:buNone/>
              <a:defRPr/>
            </a:pPr>
            <a:r>
              <a:rPr lang="es-ES" sz="2300" b="1" dirty="0">
                <a:latin typeface="Arial" pitchFamily="34" charset="0"/>
                <a:cs typeface="Arial" pitchFamily="34" charset="0"/>
              </a:rPr>
              <a:t>Muestreo </a:t>
            </a:r>
            <a:r>
              <a:rPr lang="es-ES" sz="2300" b="1" dirty="0" smtClean="0">
                <a:latin typeface="Arial" pitchFamily="34" charset="0"/>
                <a:cs typeface="Arial" pitchFamily="34" charset="0"/>
              </a:rPr>
              <a:t>aleatorio </a:t>
            </a:r>
            <a:endParaRPr lang="es-ES" sz="2300" b="1" dirty="0">
              <a:latin typeface="Arial" pitchFamily="34" charset="0"/>
              <a:cs typeface="Arial" pitchFamily="34" charset="0"/>
            </a:endParaRPr>
          </a:p>
          <a:p>
            <a:pPr eaLnBrk="1" hangingPunct="1">
              <a:buFont typeface="Wingdings" pitchFamily="2" charset="2"/>
              <a:buChar char="q"/>
              <a:defRPr/>
            </a:pPr>
            <a:r>
              <a:rPr lang="es-ES" sz="2300" dirty="0" smtClean="0">
                <a:latin typeface="Arial" pitchFamily="34" charset="0"/>
                <a:cs typeface="Arial" pitchFamily="34" charset="0"/>
              </a:rPr>
              <a:t>Si </a:t>
            </a:r>
            <a:r>
              <a:rPr lang="es-ES" sz="2300" dirty="0">
                <a:latin typeface="Arial" pitchFamily="34" charset="0"/>
                <a:cs typeface="Arial" pitchFamily="34" charset="0"/>
              </a:rPr>
              <a:t>tenemos una población finita, de la que deseamos extraer una muestra. </a:t>
            </a:r>
          </a:p>
          <a:p>
            <a:pPr eaLnBrk="1" hangingPunct="1">
              <a:buFont typeface="Wingdings" pitchFamily="2" charset="2"/>
              <a:buChar char="q"/>
              <a:defRPr/>
            </a:pPr>
            <a:r>
              <a:rPr lang="es-ES" sz="2300" dirty="0" smtClean="0">
                <a:latin typeface="Arial" pitchFamily="34" charset="0"/>
                <a:cs typeface="Arial" pitchFamily="34" charset="0"/>
              </a:rPr>
              <a:t>Si </a:t>
            </a:r>
            <a:r>
              <a:rPr lang="es-ES" sz="2300" dirty="0">
                <a:latin typeface="Arial" pitchFamily="34" charset="0"/>
                <a:cs typeface="Arial" pitchFamily="34" charset="0"/>
              </a:rPr>
              <a:t>el proceso de extracción garantiza a cada elemento de la población la misma probabilidad de ser </a:t>
            </a:r>
            <a:r>
              <a:rPr lang="es-ES" sz="2300" dirty="0" smtClean="0">
                <a:latin typeface="Arial" pitchFamily="34" charset="0"/>
                <a:cs typeface="Arial" pitchFamily="34" charset="0"/>
              </a:rPr>
              <a:t>elegido.</a:t>
            </a:r>
            <a:endParaRPr lang="es-ES" sz="2300" dirty="0">
              <a:latin typeface="Arial" pitchFamily="34" charset="0"/>
              <a:cs typeface="Arial" pitchFamily="34" charset="0"/>
            </a:endParaRPr>
          </a:p>
          <a:p>
            <a:pPr eaLnBrk="1" hangingPunct="1">
              <a:defRPr/>
            </a:pPr>
            <a:endParaRPr lang="es-ES" dirty="0" smtClean="0"/>
          </a:p>
          <a:p>
            <a:pPr eaLnBrk="1" hangingPunct="1">
              <a:buFontTx/>
              <a:buNone/>
              <a:defRPr/>
            </a:pPr>
            <a:endParaRPr lang="es-MX" dirty="0" smtClean="0">
              <a:effectLst>
                <a:outerShdw blurRad="38100" dist="38100" dir="2700000" algn="tl">
                  <a:srgbClr val="C0C0C0"/>
                </a:outerShdw>
              </a:effectLst>
            </a:endParaRPr>
          </a:p>
        </p:txBody>
      </p:sp>
      <p:sp>
        <p:nvSpPr>
          <p:cNvPr id="2" name="1 Abrir llave"/>
          <p:cNvSpPr/>
          <p:nvPr/>
        </p:nvSpPr>
        <p:spPr>
          <a:xfrm>
            <a:off x="2421035" y="4365104"/>
            <a:ext cx="144016" cy="100811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3" name="2 Rectángulo"/>
          <p:cNvSpPr/>
          <p:nvPr/>
        </p:nvSpPr>
        <p:spPr>
          <a:xfrm>
            <a:off x="827584" y="4509120"/>
            <a:ext cx="1559899"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Muestreo</a:t>
            </a:r>
          </a:p>
          <a:p>
            <a:pPr algn="ctr"/>
            <a:r>
              <a:rPr lang="es-ES" dirty="0" smtClean="0"/>
              <a:t>aleatorio</a:t>
            </a:r>
            <a:endParaRPr lang="es-MX" dirty="0"/>
          </a:p>
        </p:txBody>
      </p:sp>
      <p:sp>
        <p:nvSpPr>
          <p:cNvPr id="4" name="3 Rectángulo"/>
          <p:cNvSpPr/>
          <p:nvPr/>
        </p:nvSpPr>
        <p:spPr>
          <a:xfrm>
            <a:off x="2843808" y="3933056"/>
            <a:ext cx="273630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itchFamily="34" charset="0"/>
              <a:buChar char="•"/>
            </a:pPr>
            <a:r>
              <a:rPr lang="es-ES" sz="2000" dirty="0" smtClean="0"/>
              <a:t>Sin reemplazo</a:t>
            </a:r>
          </a:p>
          <a:p>
            <a:pPr marL="342900" indent="-342900" algn="ctr">
              <a:buFont typeface="Arial" pitchFamily="34" charset="0"/>
              <a:buChar char="•"/>
            </a:pPr>
            <a:r>
              <a:rPr lang="es-ES" sz="2000" dirty="0" smtClean="0"/>
              <a:t>Con reemplazo</a:t>
            </a:r>
            <a:endParaRPr lang="es-MX" sz="2000" dirty="0"/>
          </a:p>
        </p:txBody>
      </p:sp>
    </p:spTree>
    <p:extLst>
      <p:ext uri="{BB962C8B-B14F-4D97-AF65-F5344CB8AC3E}">
        <p14:creationId xmlns:p14="http://schemas.microsoft.com/office/powerpoint/2010/main" val="142953097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l"/>
            <a:r>
              <a:rPr lang="es-GT" altLang="es-MX" b="1" dirty="0">
                <a:solidFill>
                  <a:srgbClr val="00B050"/>
                </a:solidFill>
              </a:rPr>
              <a:t>Muestreo intencionado.</a:t>
            </a:r>
            <a:endParaRPr lang="en-US" altLang="es-MX" b="1" dirty="0">
              <a:solidFill>
                <a:srgbClr val="00B050"/>
              </a:solidFill>
            </a:endParaRPr>
          </a:p>
        </p:txBody>
      </p:sp>
      <p:sp>
        <p:nvSpPr>
          <p:cNvPr id="31747" name="Rectangle 3"/>
          <p:cNvSpPr>
            <a:spLocks noGrp="1" noChangeArrowheads="1"/>
          </p:cNvSpPr>
          <p:nvPr>
            <p:ph type="body" idx="1"/>
          </p:nvPr>
        </p:nvSpPr>
        <p:spPr/>
        <p:txBody>
          <a:bodyPr/>
          <a:lstStyle/>
          <a:p>
            <a:pPr algn="just"/>
            <a:r>
              <a:rPr lang="es-GT" altLang="es-MX" sz="2800" dirty="0"/>
              <a:t>Se basa en una buena estrategia y el buen juicio del muestreo.</a:t>
            </a:r>
          </a:p>
          <a:p>
            <a:pPr algn="just"/>
            <a:r>
              <a:rPr lang="es-GT" altLang="es-MX" sz="2800" dirty="0"/>
              <a:t>Frecuentemente se toman elementos que se juzgan típicos o representativos de la población, suponiendo que los errores en la selección se compensan unos con otros.</a:t>
            </a:r>
          </a:p>
          <a:p>
            <a:pPr algn="just"/>
            <a:r>
              <a:rPr lang="es-GT" altLang="es-MX" sz="2800" u="sng" dirty="0"/>
              <a:t>Problema</a:t>
            </a:r>
            <a:r>
              <a:rPr lang="es-GT" altLang="es-MX" sz="2800" dirty="0"/>
              <a:t>: comprobación de si los casos típicos lo son en realidad, y como afecta a esos casos típicos los posibles cambios que se producen.</a:t>
            </a:r>
            <a:endParaRPr lang="en-US" altLang="es-MX" sz="2800" u="sng" dirty="0"/>
          </a:p>
        </p:txBody>
      </p:sp>
    </p:spTree>
    <p:extLst>
      <p:ext uri="{BB962C8B-B14F-4D97-AF65-F5344CB8AC3E}">
        <p14:creationId xmlns:p14="http://schemas.microsoft.com/office/powerpoint/2010/main" val="24672108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anim calcmode="lin" valueType="num">
                                      <p:cBhvr additive="base">
                                        <p:cTn id="7"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32657"/>
            <a:ext cx="7772400" cy="720080"/>
          </a:xfrm>
        </p:spPr>
        <p:txBody>
          <a:bodyPr>
            <a:normAutofit/>
          </a:bodyPr>
          <a:lstStyle/>
          <a:p>
            <a:pPr algn="l"/>
            <a:r>
              <a:rPr lang="es-ES" sz="2000" dirty="0" smtClean="0">
                <a:solidFill>
                  <a:srgbClr val="C00000"/>
                </a:solidFill>
                <a:latin typeface="Arial" pitchFamily="34" charset="0"/>
                <a:cs typeface="Arial" pitchFamily="34" charset="0"/>
              </a:rPr>
              <a:t>Bibliografía </a:t>
            </a:r>
            <a:endParaRPr lang="es-MX" sz="2000" dirty="0">
              <a:solidFill>
                <a:srgbClr val="C00000"/>
              </a:solidFill>
              <a:latin typeface="Arial" pitchFamily="34" charset="0"/>
              <a:cs typeface="Arial" pitchFamily="34" charset="0"/>
            </a:endParaRPr>
          </a:p>
        </p:txBody>
      </p:sp>
      <p:sp>
        <p:nvSpPr>
          <p:cNvPr id="3" name="2 Subtítulo"/>
          <p:cNvSpPr>
            <a:spLocks noGrp="1"/>
          </p:cNvSpPr>
          <p:nvPr>
            <p:ph type="subTitle" idx="1"/>
          </p:nvPr>
        </p:nvSpPr>
        <p:spPr>
          <a:xfrm>
            <a:off x="539552" y="1268760"/>
            <a:ext cx="8208912" cy="3384376"/>
          </a:xfrm>
        </p:spPr>
        <p:txBody>
          <a:bodyPr>
            <a:normAutofit/>
          </a:bodyPr>
          <a:lstStyle/>
          <a:p>
            <a:pPr marL="514350" indent="-514350" algn="l">
              <a:buFont typeface="+mj-lt"/>
              <a:buAutoNum type="arabicPeriod"/>
            </a:pPr>
            <a:r>
              <a:rPr lang="es-MX" sz="2000" dirty="0">
                <a:solidFill>
                  <a:schemeClr val="tx1"/>
                </a:solidFill>
                <a:latin typeface="Arial" pitchFamily="34" charset="0"/>
                <a:cs typeface="Arial" pitchFamily="34" charset="0"/>
              </a:rPr>
              <a:t>COCHRAN, William. "</a:t>
            </a:r>
            <a:r>
              <a:rPr lang="es-MX" sz="2000" dirty="0">
                <a:solidFill>
                  <a:schemeClr val="tx1"/>
                </a:solidFill>
                <a:latin typeface="Arial" pitchFamily="34" charset="0"/>
                <a:cs typeface="Arial" pitchFamily="34" charset="0"/>
                <a:hlinkClick r:id="rId2"/>
              </a:rPr>
              <a:t>Técnicas</a:t>
            </a:r>
            <a:r>
              <a:rPr lang="es-MX" sz="2000" dirty="0">
                <a:solidFill>
                  <a:schemeClr val="tx1"/>
                </a:solidFill>
                <a:latin typeface="Arial" pitchFamily="34" charset="0"/>
                <a:cs typeface="Arial" pitchFamily="34" charset="0"/>
              </a:rPr>
              <a:t> de Muestreo". Compañía </a:t>
            </a:r>
            <a:r>
              <a:rPr lang="es-MX" sz="2000" dirty="0" smtClean="0">
                <a:solidFill>
                  <a:schemeClr val="tx1"/>
                </a:solidFill>
                <a:latin typeface="Arial" pitchFamily="34" charset="0"/>
                <a:cs typeface="Arial" pitchFamily="34" charset="0"/>
              </a:rPr>
              <a:t>Editorial Continental</a:t>
            </a:r>
            <a:r>
              <a:rPr lang="es-MX" sz="2000" dirty="0">
                <a:solidFill>
                  <a:schemeClr val="tx1"/>
                </a:solidFill>
                <a:latin typeface="Arial" pitchFamily="34" charset="0"/>
                <a:cs typeface="Arial" pitchFamily="34" charset="0"/>
              </a:rPr>
              <a:t>, S.A. </a:t>
            </a:r>
            <a:r>
              <a:rPr lang="es-MX" sz="2000" dirty="0">
                <a:solidFill>
                  <a:schemeClr val="tx1"/>
                </a:solidFill>
                <a:latin typeface="Arial" pitchFamily="34" charset="0"/>
                <a:cs typeface="Arial" pitchFamily="34" charset="0"/>
                <a:hlinkClick r:id="rId3"/>
              </a:rPr>
              <a:t>México</a:t>
            </a:r>
            <a:r>
              <a:rPr lang="es-MX" sz="2000" dirty="0">
                <a:solidFill>
                  <a:schemeClr val="tx1"/>
                </a:solidFill>
                <a:latin typeface="Arial" pitchFamily="34" charset="0"/>
                <a:cs typeface="Arial" pitchFamily="34" charset="0"/>
              </a:rPr>
              <a:t>. 1.985.</a:t>
            </a:r>
          </a:p>
          <a:p>
            <a:pPr marL="514350" indent="-514350" algn="l">
              <a:buFont typeface="+mj-lt"/>
              <a:buAutoNum type="arabicPeriod"/>
            </a:pPr>
            <a:r>
              <a:rPr lang="es-MX" sz="2000" dirty="0" smtClean="0">
                <a:solidFill>
                  <a:schemeClr val="tx1"/>
                </a:solidFill>
                <a:latin typeface="Arial" pitchFamily="34" charset="0"/>
                <a:cs typeface="Arial" pitchFamily="34" charset="0"/>
              </a:rPr>
              <a:t>DOWNIE</a:t>
            </a:r>
            <a:r>
              <a:rPr lang="es-MX" sz="2000" dirty="0">
                <a:solidFill>
                  <a:schemeClr val="tx1"/>
                </a:solidFill>
                <a:latin typeface="Arial" pitchFamily="34" charset="0"/>
                <a:cs typeface="Arial" pitchFamily="34" charset="0"/>
              </a:rPr>
              <a:t>, M. "Métodos Estadísticos Aplicados". </a:t>
            </a:r>
            <a:r>
              <a:rPr lang="es-MX" sz="2000" dirty="0" err="1">
                <a:solidFill>
                  <a:schemeClr val="tx1"/>
                </a:solidFill>
                <a:latin typeface="Arial" pitchFamily="34" charset="0"/>
                <a:cs typeface="Arial" pitchFamily="34" charset="0"/>
              </a:rPr>
              <a:t>Harper</a:t>
            </a:r>
            <a:r>
              <a:rPr lang="es-MX" sz="2000" dirty="0">
                <a:solidFill>
                  <a:schemeClr val="tx1"/>
                </a:solidFill>
                <a:latin typeface="Arial" pitchFamily="34" charset="0"/>
                <a:cs typeface="Arial" pitchFamily="34" charset="0"/>
              </a:rPr>
              <a:t> &amp; </a:t>
            </a:r>
            <a:r>
              <a:rPr lang="es-MX" sz="2000" dirty="0" err="1">
                <a:solidFill>
                  <a:schemeClr val="tx1"/>
                </a:solidFill>
                <a:latin typeface="Arial" pitchFamily="34" charset="0"/>
                <a:cs typeface="Arial" pitchFamily="34" charset="0"/>
              </a:rPr>
              <a:t>Row</a:t>
            </a:r>
            <a:r>
              <a:rPr lang="es-MX" sz="2000" dirty="0">
                <a:solidFill>
                  <a:schemeClr val="tx1"/>
                </a:solidFill>
                <a:latin typeface="Arial" pitchFamily="34" charset="0"/>
                <a:cs typeface="Arial" pitchFamily="34" charset="0"/>
              </a:rPr>
              <a:t> </a:t>
            </a:r>
            <a:r>
              <a:rPr lang="es-MX" sz="2000" dirty="0" err="1" smtClean="0">
                <a:solidFill>
                  <a:schemeClr val="tx1"/>
                </a:solidFill>
                <a:latin typeface="Arial" pitchFamily="34" charset="0"/>
                <a:cs typeface="Arial" pitchFamily="34" charset="0"/>
              </a:rPr>
              <a:t>Publishers</a:t>
            </a:r>
            <a:r>
              <a:rPr lang="es-MX" sz="2000" dirty="0" smtClean="0">
                <a:solidFill>
                  <a:schemeClr val="tx1"/>
                </a:solidFill>
                <a:latin typeface="Arial" pitchFamily="34" charset="0"/>
                <a:cs typeface="Arial" pitchFamily="34" charset="0"/>
              </a:rPr>
              <a:t> INC</a:t>
            </a:r>
            <a:r>
              <a:rPr lang="es-MX" sz="2000" dirty="0">
                <a:solidFill>
                  <a:schemeClr val="tx1"/>
                </a:solidFill>
                <a:latin typeface="Arial" pitchFamily="34" charset="0"/>
                <a:cs typeface="Arial" pitchFamily="34" charset="0"/>
              </a:rPr>
              <a:t>. México. 1.973</a:t>
            </a:r>
          </a:p>
          <a:p>
            <a:pPr marL="514350" indent="-514350" algn="l">
              <a:buFont typeface="+mj-lt"/>
              <a:buAutoNum type="arabicPeriod"/>
            </a:pPr>
            <a:r>
              <a:rPr lang="es-MX" sz="2000" dirty="0" smtClean="0">
                <a:solidFill>
                  <a:schemeClr val="tx1"/>
                </a:solidFill>
                <a:latin typeface="Arial" pitchFamily="34" charset="0"/>
                <a:cs typeface="Arial" pitchFamily="34" charset="0"/>
              </a:rPr>
              <a:t>LEWIS</a:t>
            </a:r>
            <a:r>
              <a:rPr lang="es-MX" sz="2000" dirty="0">
                <a:solidFill>
                  <a:schemeClr val="tx1"/>
                </a:solidFill>
                <a:latin typeface="Arial" pitchFamily="34" charset="0"/>
                <a:cs typeface="Arial" pitchFamily="34" charset="0"/>
              </a:rPr>
              <a:t>, </a:t>
            </a:r>
            <a:r>
              <a:rPr lang="es-MX" sz="2000" dirty="0" err="1">
                <a:solidFill>
                  <a:schemeClr val="tx1"/>
                </a:solidFill>
                <a:latin typeface="Arial" pitchFamily="34" charset="0"/>
                <a:cs typeface="Arial" pitchFamily="34" charset="0"/>
              </a:rPr>
              <a:t>Alvin</a:t>
            </a:r>
            <a:r>
              <a:rPr lang="es-MX" sz="2000" dirty="0">
                <a:solidFill>
                  <a:schemeClr val="tx1"/>
                </a:solidFill>
                <a:latin typeface="Arial" pitchFamily="34" charset="0"/>
                <a:cs typeface="Arial" pitchFamily="34" charset="0"/>
              </a:rPr>
              <a:t>. "Bioestadística". Compañía Editorial Continental, </a:t>
            </a:r>
            <a:r>
              <a:rPr lang="es-MX" sz="2000" dirty="0" smtClean="0">
                <a:solidFill>
                  <a:schemeClr val="tx1"/>
                </a:solidFill>
                <a:latin typeface="Arial" pitchFamily="34" charset="0"/>
                <a:cs typeface="Arial" pitchFamily="34" charset="0"/>
              </a:rPr>
              <a:t>S.A. México</a:t>
            </a:r>
            <a:r>
              <a:rPr lang="es-MX" sz="2000" dirty="0">
                <a:solidFill>
                  <a:schemeClr val="tx1"/>
                </a:solidFill>
                <a:latin typeface="Arial" pitchFamily="34" charset="0"/>
                <a:cs typeface="Arial" pitchFamily="34" charset="0"/>
              </a:rPr>
              <a:t>. S/F.</a:t>
            </a:r>
          </a:p>
          <a:p>
            <a:pPr marL="514350" indent="-514350" algn="l">
              <a:buFont typeface="+mj-lt"/>
              <a:buAutoNum type="arabicPeriod"/>
            </a:pPr>
            <a:r>
              <a:rPr lang="es-MX" sz="2000" dirty="0" smtClean="0">
                <a:solidFill>
                  <a:schemeClr val="tx1"/>
                </a:solidFill>
                <a:latin typeface="Arial" pitchFamily="34" charset="0"/>
                <a:cs typeface="Arial" pitchFamily="34" charset="0"/>
              </a:rPr>
              <a:t>NETER </a:t>
            </a:r>
            <a:r>
              <a:rPr lang="es-MX" sz="2000" dirty="0">
                <a:solidFill>
                  <a:schemeClr val="tx1"/>
                </a:solidFill>
                <a:latin typeface="Arial" pitchFamily="34" charset="0"/>
                <a:cs typeface="Arial" pitchFamily="34" charset="0"/>
              </a:rPr>
              <a:t>y Otros. "Fundamentos de Estadística para </a:t>
            </a:r>
            <a:r>
              <a:rPr lang="es-MX" sz="2000" dirty="0">
                <a:solidFill>
                  <a:schemeClr val="tx1"/>
                </a:solidFill>
                <a:latin typeface="Arial" pitchFamily="34" charset="0"/>
                <a:cs typeface="Arial" pitchFamily="34" charset="0"/>
                <a:hlinkClick r:id="rId4"/>
              </a:rPr>
              <a:t>Negocios</a:t>
            </a:r>
            <a:r>
              <a:rPr lang="es-MX" sz="2000" dirty="0">
                <a:solidFill>
                  <a:schemeClr val="tx1"/>
                </a:solidFill>
                <a:latin typeface="Arial" pitchFamily="34" charset="0"/>
                <a:cs typeface="Arial" pitchFamily="34" charset="0"/>
              </a:rPr>
              <a:t> y </a:t>
            </a:r>
            <a:r>
              <a:rPr lang="es-MX" sz="2000" dirty="0">
                <a:solidFill>
                  <a:schemeClr val="tx1"/>
                </a:solidFill>
                <a:latin typeface="Arial" pitchFamily="34" charset="0"/>
                <a:cs typeface="Arial" pitchFamily="34" charset="0"/>
                <a:hlinkClick r:id="rId5"/>
              </a:rPr>
              <a:t>Economía</a:t>
            </a:r>
            <a:r>
              <a:rPr lang="es-MX" sz="2000" dirty="0" smtClean="0">
                <a:solidFill>
                  <a:schemeClr val="tx1"/>
                </a:solidFill>
                <a:latin typeface="Arial" pitchFamily="34" charset="0"/>
                <a:cs typeface="Arial" pitchFamily="34" charset="0"/>
              </a:rPr>
              <a:t>". Compañía </a:t>
            </a:r>
            <a:r>
              <a:rPr lang="es-MX" sz="2000" dirty="0">
                <a:solidFill>
                  <a:schemeClr val="tx1"/>
                </a:solidFill>
                <a:latin typeface="Arial" pitchFamily="34" charset="0"/>
                <a:cs typeface="Arial" pitchFamily="34" charset="0"/>
              </a:rPr>
              <a:t>Editorial Continental, S.A. México. </a:t>
            </a:r>
            <a:r>
              <a:rPr lang="es-MX" sz="2000" dirty="0" smtClean="0">
                <a:solidFill>
                  <a:schemeClr val="tx1"/>
                </a:solidFill>
                <a:latin typeface="Arial" pitchFamily="34" charset="0"/>
                <a:cs typeface="Arial" pitchFamily="34" charset="0"/>
              </a:rPr>
              <a:t>S/F.</a:t>
            </a:r>
          </a:p>
          <a:p>
            <a:pPr marL="514350" indent="-514350" algn="l">
              <a:buFont typeface="+mj-lt"/>
              <a:buAutoNum type="arabicPeriod"/>
            </a:pPr>
            <a:r>
              <a:rPr lang="es-MX" sz="2000" dirty="0" smtClean="0">
                <a:solidFill>
                  <a:schemeClr val="tx1"/>
                </a:solidFill>
                <a:latin typeface="Arial" pitchFamily="34" charset="0"/>
                <a:cs typeface="Arial" pitchFamily="34" charset="0"/>
              </a:rPr>
              <a:t>STEVENSON</a:t>
            </a:r>
            <a:r>
              <a:rPr lang="es-MX" sz="2000" dirty="0">
                <a:solidFill>
                  <a:schemeClr val="tx1"/>
                </a:solidFill>
                <a:latin typeface="Arial" pitchFamily="34" charset="0"/>
                <a:cs typeface="Arial" pitchFamily="34" charset="0"/>
              </a:rPr>
              <a:t>, William. "Estadística para </a:t>
            </a:r>
            <a:r>
              <a:rPr lang="es-MX" sz="2000" dirty="0">
                <a:solidFill>
                  <a:schemeClr val="tx1"/>
                </a:solidFill>
                <a:latin typeface="Arial" pitchFamily="34" charset="0"/>
                <a:cs typeface="Arial" pitchFamily="34" charset="0"/>
                <a:hlinkClick r:id="rId6"/>
              </a:rPr>
              <a:t>Administración</a:t>
            </a:r>
            <a:r>
              <a:rPr lang="es-MX" sz="2000" dirty="0">
                <a:solidFill>
                  <a:schemeClr val="tx1"/>
                </a:solidFill>
                <a:latin typeface="Arial" pitchFamily="34" charset="0"/>
                <a:cs typeface="Arial" pitchFamily="34" charset="0"/>
              </a:rPr>
              <a:t> y Economía</a:t>
            </a:r>
            <a:r>
              <a:rPr lang="es-MX" sz="2000" dirty="0" smtClean="0">
                <a:solidFill>
                  <a:schemeClr val="tx1"/>
                </a:solidFill>
                <a:latin typeface="Arial" pitchFamily="34" charset="0"/>
                <a:cs typeface="Arial" pitchFamily="34" charset="0"/>
              </a:rPr>
              <a:t>". HARLA</a:t>
            </a:r>
            <a:r>
              <a:rPr lang="es-MX" sz="2000" dirty="0">
                <a:solidFill>
                  <a:schemeClr val="tx1"/>
                </a:solidFill>
                <a:latin typeface="Arial" pitchFamily="34" charset="0"/>
                <a:cs typeface="Arial" pitchFamily="34" charset="0"/>
              </a:rPr>
              <a:t>. México. </a:t>
            </a:r>
            <a:r>
              <a:rPr lang="es-MX" sz="2000" dirty="0" smtClean="0">
                <a:solidFill>
                  <a:schemeClr val="tx1"/>
                </a:solidFill>
                <a:latin typeface="Arial" pitchFamily="34" charset="0"/>
                <a:cs typeface="Arial" pitchFamily="34" charset="0"/>
              </a:rPr>
              <a:t>1.981.</a:t>
            </a:r>
          </a:p>
          <a:p>
            <a:pPr marL="514350" indent="-514350" algn="l">
              <a:buFont typeface="+mj-lt"/>
              <a:buAutoNum type="arabicPeriod"/>
            </a:pPr>
            <a:endParaRPr lang="es-MX" sz="2000" dirty="0">
              <a:solidFill>
                <a:schemeClr val="tx1"/>
              </a:solidFill>
              <a:latin typeface="Arial" pitchFamily="34" charset="0"/>
              <a:cs typeface="Arial" pitchFamily="34" charset="0"/>
            </a:endParaRPr>
          </a:p>
          <a:p>
            <a:pPr algn="l"/>
            <a:endParaRPr lang="es-MX" sz="2000" dirty="0">
              <a:latin typeface="Arial" pitchFamily="34" charset="0"/>
              <a:cs typeface="Arial" pitchFamily="34" charset="0"/>
            </a:endParaRPr>
          </a:p>
        </p:txBody>
      </p:sp>
    </p:spTree>
    <p:extLst>
      <p:ext uri="{BB962C8B-B14F-4D97-AF65-F5344CB8AC3E}">
        <p14:creationId xmlns:p14="http://schemas.microsoft.com/office/powerpoint/2010/main" val="1572810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04800" y="375320"/>
            <a:ext cx="8610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MX" b="1" dirty="0" smtClean="0">
                <a:solidFill>
                  <a:srgbClr val="00B050"/>
                </a:solidFill>
                <a:latin typeface="Arial" pitchFamily="34" charset="0"/>
                <a:ea typeface="+mj-ea"/>
                <a:cs typeface="Arial" pitchFamily="34" charset="0"/>
              </a:rPr>
              <a:t>Características; Muestreo  probabilístico</a:t>
            </a:r>
            <a:endParaRPr lang="es-ES" b="1" dirty="0">
              <a:solidFill>
                <a:srgbClr val="00B050"/>
              </a:solidFill>
              <a:latin typeface="Arial" pitchFamily="34" charset="0"/>
              <a:ea typeface="+mj-ea"/>
              <a:cs typeface="Arial" pitchFamily="34" charset="0"/>
            </a:endParaRPr>
          </a:p>
        </p:txBody>
      </p:sp>
      <p:sp>
        <p:nvSpPr>
          <p:cNvPr id="33795" name="Rectangle 3"/>
          <p:cNvSpPr>
            <a:spLocks noChangeArrowheads="1"/>
          </p:cNvSpPr>
          <p:nvPr/>
        </p:nvSpPr>
        <p:spPr bwMode="auto">
          <a:xfrm>
            <a:off x="304800" y="1066800"/>
            <a:ext cx="8515350" cy="545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Las muestras se seleccionan al azar, no se seleccionan por los investigadores.</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Cada elemento de la población tiene la misma probabilidad de ser elegido.</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Se puede conocer el error </a:t>
            </a:r>
            <a:r>
              <a:rPr lang="es-ES_tradnl" sz="2200" dirty="0" err="1">
                <a:latin typeface="Arial" pitchFamily="34" charset="0"/>
                <a:cs typeface="Arial" pitchFamily="34" charset="0"/>
              </a:rPr>
              <a:t>muestral</a:t>
            </a:r>
            <a:r>
              <a:rPr lang="es-ES_tradnl" sz="2200" dirty="0">
                <a:latin typeface="Arial" pitchFamily="34" charset="0"/>
                <a:cs typeface="Arial" pitchFamily="34" charset="0"/>
              </a:rPr>
              <a:t>, el nivel de confianza y el nivel de precisión de las estimaciones.</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Los resultados se pueden generalizar.</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Es el único método que puede evaluar la representatividad de la muestra.</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Es más caro que el muestreo no probabilística.</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Es, en general, más lento y complicado que el muestreo no probabilística.</a:t>
            </a:r>
          </a:p>
          <a:p>
            <a:pPr marL="342900" indent="-342900" algn="just">
              <a:lnSpc>
                <a:spcPct val="120000"/>
              </a:lnSpc>
              <a:spcBef>
                <a:spcPct val="20000"/>
              </a:spcBef>
              <a:buFont typeface="Wingdings" pitchFamily="2" charset="2"/>
              <a:buNone/>
            </a:pPr>
            <a:endParaRPr lang="es-ES" sz="2200" dirty="0">
              <a:latin typeface="Tahoma" pitchFamily="34" charset="0"/>
            </a:endParaRPr>
          </a:p>
        </p:txBody>
      </p:sp>
    </p:spTree>
    <p:extLst>
      <p:ext uri="{BB962C8B-B14F-4D97-AF65-F5344CB8AC3E}">
        <p14:creationId xmlns:p14="http://schemas.microsoft.com/office/powerpoint/2010/main" val="1923901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1"/>
          </p:nvPr>
        </p:nvSpPr>
        <p:spPr/>
        <p:txBody>
          <a:bodyPr/>
          <a:lstStyle/>
          <a:p>
            <a:fld id="{74F0E2D3-162A-4009-BEE6-DC9747F28D61}" type="slidenum">
              <a:rPr lang="es-ES" altLang="es-MX"/>
              <a:pPr/>
              <a:t>13</a:t>
            </a:fld>
            <a:endParaRPr lang="es-ES" altLang="es-MX"/>
          </a:p>
        </p:txBody>
      </p:sp>
      <p:sp>
        <p:nvSpPr>
          <p:cNvPr id="400386" name="Rectangle 2"/>
          <p:cNvSpPr>
            <a:spLocks noGrp="1" noChangeArrowheads="1"/>
          </p:cNvSpPr>
          <p:nvPr>
            <p:ph type="title"/>
          </p:nvPr>
        </p:nvSpPr>
        <p:spPr>
          <a:xfrm>
            <a:off x="457201" y="685800"/>
            <a:ext cx="8302869" cy="416169"/>
          </a:xfrm>
        </p:spPr>
        <p:txBody>
          <a:bodyPr>
            <a:normAutofit fontScale="90000"/>
          </a:bodyPr>
          <a:lstStyle/>
          <a:p>
            <a:pPr algn="l"/>
            <a:r>
              <a:rPr lang="es-ES" altLang="es-MX" sz="2954" b="1" dirty="0">
                <a:solidFill>
                  <a:srgbClr val="00B050"/>
                </a:solidFill>
              </a:rPr>
              <a:t>Fuentes de sesgo</a:t>
            </a:r>
          </a:p>
        </p:txBody>
      </p:sp>
      <p:sp>
        <p:nvSpPr>
          <p:cNvPr id="400387" name="Rectangle 3"/>
          <p:cNvSpPr>
            <a:spLocks noGrp="1" noChangeArrowheads="1"/>
          </p:cNvSpPr>
          <p:nvPr>
            <p:ph type="body" idx="1"/>
          </p:nvPr>
        </p:nvSpPr>
        <p:spPr>
          <a:xfrm>
            <a:off x="317989" y="1235320"/>
            <a:ext cx="8641373" cy="4985238"/>
          </a:xfrm>
        </p:spPr>
        <p:txBody>
          <a:bodyPr/>
          <a:lstStyle/>
          <a:p>
            <a:pPr>
              <a:lnSpc>
                <a:spcPct val="80000"/>
              </a:lnSpc>
            </a:pPr>
            <a:r>
              <a:rPr lang="es-ES" altLang="es-MX" sz="2400" dirty="0"/>
              <a:t>Las poblaciones objetivo y de estudio pueden diferir en cuanto a las variables que estudiamos.</a:t>
            </a:r>
          </a:p>
          <a:p>
            <a:pPr lvl="2">
              <a:lnSpc>
                <a:spcPct val="80000"/>
              </a:lnSpc>
            </a:pPr>
            <a:r>
              <a:rPr lang="es-ES" altLang="es-MX" sz="2031" dirty="0"/>
              <a:t>El nivel económico en la población de estudio es mayor que en la </a:t>
            </a:r>
            <a:r>
              <a:rPr lang="es-ES" altLang="es-MX" sz="2031" dirty="0" smtClean="0"/>
              <a:t>objetivo</a:t>
            </a:r>
            <a:r>
              <a:rPr lang="es-ES" altLang="es-MX" sz="2031" dirty="0"/>
              <a:t>.</a:t>
            </a:r>
          </a:p>
          <a:p>
            <a:pPr lvl="2">
              <a:lnSpc>
                <a:spcPct val="80000"/>
              </a:lnSpc>
            </a:pPr>
            <a:r>
              <a:rPr lang="es-ES" altLang="es-MX" sz="2031" dirty="0"/>
              <a:t>Los individuos que se eligen en la calle pueden ser de mayor edad (mayor frecuencia de jubilados p.ej.)…</a:t>
            </a:r>
          </a:p>
          <a:p>
            <a:pPr lvl="1">
              <a:lnSpc>
                <a:spcPct val="80000"/>
              </a:lnSpc>
            </a:pPr>
            <a:r>
              <a:rPr lang="es-ES" altLang="es-MX" sz="1846" dirty="0"/>
              <a:t>En este caso, diremos que las muestras que se elijan estarán sesgadas. Al tipo de sesgo debido a diferencias sistemáticas entre población objetivo y población de estudio se denomina sesgo de selección.</a:t>
            </a:r>
          </a:p>
          <a:p>
            <a:pPr>
              <a:lnSpc>
                <a:spcPct val="80000"/>
              </a:lnSpc>
            </a:pPr>
            <a:r>
              <a:rPr lang="es-ES" altLang="es-MX" sz="2400" dirty="0" smtClean="0"/>
              <a:t>Otras </a:t>
            </a:r>
            <a:r>
              <a:rPr lang="es-ES" altLang="es-MX" sz="2400" dirty="0"/>
              <a:t>fuentes </a:t>
            </a:r>
            <a:r>
              <a:rPr lang="es-ES" altLang="es-MX" sz="2400" dirty="0" smtClean="0"/>
              <a:t>de sesgo</a:t>
            </a:r>
            <a:endParaRPr lang="es-ES" altLang="es-MX" sz="2400" dirty="0"/>
          </a:p>
          <a:p>
            <a:pPr lvl="1">
              <a:lnSpc>
                <a:spcPct val="80000"/>
              </a:lnSpc>
            </a:pPr>
            <a:r>
              <a:rPr lang="es-ES" altLang="es-MX" sz="1846" dirty="0"/>
              <a:t>No respuesta a encuestas </a:t>
            </a:r>
            <a:r>
              <a:rPr lang="es-ES" altLang="es-MX" sz="1846" dirty="0" smtClean="0"/>
              <a:t>“delicadas”</a:t>
            </a:r>
            <a:endParaRPr lang="es-ES" altLang="es-MX" sz="1846" dirty="0"/>
          </a:p>
          <a:p>
            <a:pPr lvl="2">
              <a:lnSpc>
                <a:spcPct val="80000"/>
              </a:lnSpc>
            </a:pPr>
            <a:r>
              <a:rPr lang="es-ES" altLang="es-MX" sz="2031" dirty="0"/>
              <a:t>Consumo de drogas, violencia doméstica, prácticas poco éticas,…</a:t>
            </a:r>
          </a:p>
          <a:p>
            <a:pPr lvl="1">
              <a:lnSpc>
                <a:spcPct val="80000"/>
              </a:lnSpc>
            </a:pPr>
            <a:r>
              <a:rPr lang="es-ES" altLang="es-MX" sz="1846" dirty="0"/>
              <a:t>Mentir en las </a:t>
            </a:r>
            <a:r>
              <a:rPr lang="es-ES" altLang="es-MX" sz="1846" dirty="0" smtClean="0"/>
              <a:t>preguntas.</a:t>
            </a:r>
            <a:endParaRPr lang="es-ES" altLang="es-MX" sz="1846" dirty="0"/>
          </a:p>
          <a:p>
            <a:pPr lvl="1">
              <a:lnSpc>
                <a:spcPct val="80000"/>
              </a:lnSpc>
            </a:pPr>
            <a:endParaRPr lang="es-ES" altLang="es-MX" sz="1846" dirty="0"/>
          </a:p>
          <a:p>
            <a:pPr>
              <a:lnSpc>
                <a:spcPct val="80000"/>
              </a:lnSpc>
            </a:pPr>
            <a:r>
              <a:rPr lang="es-ES" altLang="es-MX" sz="2400" dirty="0"/>
              <a:t>Para evitar este tipo de sesgo se utilizan la técnica de </a:t>
            </a:r>
            <a:r>
              <a:rPr lang="es-ES" altLang="es-MX" sz="2400" i="1" dirty="0"/>
              <a:t>respuesta aleatorizada</a:t>
            </a:r>
            <a:r>
              <a:rPr lang="es-ES" altLang="es-MX" sz="2400" dirty="0"/>
              <a:t>.</a:t>
            </a:r>
          </a:p>
          <a:p>
            <a:pPr lvl="1">
              <a:lnSpc>
                <a:spcPct val="80000"/>
              </a:lnSpc>
            </a:pPr>
            <a:endParaRPr lang="es-ES" altLang="es-MX" sz="1846" dirty="0"/>
          </a:p>
        </p:txBody>
      </p:sp>
    </p:spTree>
    <p:extLst>
      <p:ext uri="{BB962C8B-B14F-4D97-AF65-F5344CB8AC3E}">
        <p14:creationId xmlns:p14="http://schemas.microsoft.com/office/powerpoint/2010/main" val="15761359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00387">
                                            <p:txEl>
                                              <p:pRg st="4" end="4"/>
                                            </p:txEl>
                                          </p:spTgt>
                                        </p:tgtEl>
                                        <p:attrNameLst>
                                          <p:attrName>style.visibility</p:attrName>
                                        </p:attrNameLst>
                                      </p:cBhvr>
                                      <p:to>
                                        <p:strVal val="visible"/>
                                      </p:to>
                                    </p:set>
                                    <p:animEffect transition="in" filter="dissolve">
                                      <p:cBhvr>
                                        <p:cTn id="7" dur="500"/>
                                        <p:tgtEl>
                                          <p:spTgt spid="400387">
                                            <p:txEl>
                                              <p:pRg st="4" end="4"/>
                                            </p:txEl>
                                          </p:spTgt>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400387">
                                            <p:txEl>
                                              <p:pRg st="5" end="5"/>
                                            </p:txEl>
                                          </p:spTgt>
                                        </p:tgtEl>
                                        <p:attrNameLst>
                                          <p:attrName>style.visibility</p:attrName>
                                        </p:attrNameLst>
                                      </p:cBhvr>
                                      <p:to>
                                        <p:strVal val="visible"/>
                                      </p:to>
                                    </p:set>
                                    <p:animEffect transition="in" filter="dissolve">
                                      <p:cBhvr>
                                        <p:cTn id="11" dur="500"/>
                                        <p:tgtEl>
                                          <p:spTgt spid="400387">
                                            <p:txEl>
                                              <p:pRg st="5" end="5"/>
                                            </p:txEl>
                                          </p:spTgt>
                                        </p:tgtEl>
                                      </p:cBhvr>
                                    </p:animEffect>
                                  </p:childTnLst>
                                </p:cTn>
                              </p:par>
                            </p:childTnLst>
                          </p:cTn>
                        </p:par>
                        <p:par>
                          <p:cTn id="12" fill="hold" nodeType="afterGroup">
                            <p:stCondLst>
                              <p:cond delay="1000"/>
                            </p:stCondLst>
                            <p:childTnLst>
                              <p:par>
                                <p:cTn id="13" presetID="9" presetClass="entr" presetSubtype="0" fill="hold" nodeType="afterEffect">
                                  <p:stCondLst>
                                    <p:cond delay="0"/>
                                  </p:stCondLst>
                                  <p:childTnLst>
                                    <p:set>
                                      <p:cBhvr>
                                        <p:cTn id="14" dur="1" fill="hold">
                                          <p:stCondLst>
                                            <p:cond delay="0"/>
                                          </p:stCondLst>
                                        </p:cTn>
                                        <p:tgtEl>
                                          <p:spTgt spid="400387">
                                            <p:txEl>
                                              <p:pRg st="6" end="6"/>
                                            </p:txEl>
                                          </p:spTgt>
                                        </p:tgtEl>
                                        <p:attrNameLst>
                                          <p:attrName>style.visibility</p:attrName>
                                        </p:attrNameLst>
                                      </p:cBhvr>
                                      <p:to>
                                        <p:strVal val="visible"/>
                                      </p:to>
                                    </p:set>
                                    <p:animEffect transition="in" filter="dissolve">
                                      <p:cBhvr>
                                        <p:cTn id="15" dur="500"/>
                                        <p:tgtEl>
                                          <p:spTgt spid="400387">
                                            <p:txEl>
                                              <p:pRg st="6" end="6"/>
                                            </p:txEl>
                                          </p:spTgt>
                                        </p:tgtEl>
                                      </p:cBhvr>
                                    </p:animEffect>
                                  </p:childTnLst>
                                </p:cTn>
                              </p:par>
                            </p:childTnLst>
                          </p:cTn>
                        </p:par>
                        <p:par>
                          <p:cTn id="16" fill="hold" nodeType="afterGroup">
                            <p:stCondLst>
                              <p:cond delay="1500"/>
                            </p:stCondLst>
                            <p:childTnLst>
                              <p:par>
                                <p:cTn id="17" presetID="9" presetClass="entr" presetSubtype="0" fill="hold" nodeType="afterEffect">
                                  <p:stCondLst>
                                    <p:cond delay="0"/>
                                  </p:stCondLst>
                                  <p:childTnLst>
                                    <p:set>
                                      <p:cBhvr>
                                        <p:cTn id="18" dur="1" fill="hold">
                                          <p:stCondLst>
                                            <p:cond delay="0"/>
                                          </p:stCondLst>
                                        </p:cTn>
                                        <p:tgtEl>
                                          <p:spTgt spid="400387">
                                            <p:txEl>
                                              <p:pRg st="7" end="7"/>
                                            </p:txEl>
                                          </p:spTgt>
                                        </p:tgtEl>
                                        <p:attrNameLst>
                                          <p:attrName>style.visibility</p:attrName>
                                        </p:attrNameLst>
                                      </p:cBhvr>
                                      <p:to>
                                        <p:strVal val="visible"/>
                                      </p:to>
                                    </p:set>
                                    <p:animEffect transition="in" filter="dissolve">
                                      <p:cBhvr>
                                        <p:cTn id="19" dur="500"/>
                                        <p:tgtEl>
                                          <p:spTgt spid="400387">
                                            <p:txEl>
                                              <p:pRg st="7" end="7"/>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nodeType="clickEffect">
                                  <p:stCondLst>
                                    <p:cond delay="0"/>
                                  </p:stCondLst>
                                  <p:childTnLst>
                                    <p:set>
                                      <p:cBhvr>
                                        <p:cTn id="23" dur="1" fill="hold">
                                          <p:stCondLst>
                                            <p:cond delay="0"/>
                                          </p:stCondLst>
                                        </p:cTn>
                                        <p:tgtEl>
                                          <p:spTgt spid="400387">
                                            <p:txEl>
                                              <p:pRg st="9" end="9"/>
                                            </p:txEl>
                                          </p:spTgt>
                                        </p:tgtEl>
                                        <p:attrNameLst>
                                          <p:attrName>style.visibility</p:attrName>
                                        </p:attrNameLst>
                                      </p:cBhvr>
                                      <p:to>
                                        <p:strVal val="visible"/>
                                      </p:to>
                                    </p:set>
                                    <p:animEffect transition="in" filter="dissolve">
                                      <p:cBhvr>
                                        <p:cTn id="24" dur="500"/>
                                        <p:tgtEl>
                                          <p:spTgt spid="4003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1"/>
          </p:nvPr>
        </p:nvSpPr>
        <p:spPr/>
        <p:txBody>
          <a:bodyPr/>
          <a:lstStyle/>
          <a:p>
            <a:fld id="{0CAEB38B-D6AA-4253-A865-01D2BA02C697}" type="slidenum">
              <a:rPr lang="es-ES" altLang="es-MX"/>
              <a:pPr/>
              <a:t>14</a:t>
            </a:fld>
            <a:endParaRPr lang="es-ES" altLang="es-MX"/>
          </a:p>
        </p:txBody>
      </p:sp>
      <p:sp>
        <p:nvSpPr>
          <p:cNvPr id="406530" name="Rectangle 2"/>
          <p:cNvSpPr>
            <a:spLocks noGrp="1" noChangeArrowheads="1"/>
          </p:cNvSpPr>
          <p:nvPr>
            <p:ph type="title"/>
          </p:nvPr>
        </p:nvSpPr>
        <p:spPr>
          <a:xfrm>
            <a:off x="457201" y="332656"/>
            <a:ext cx="8302869" cy="416169"/>
          </a:xfrm>
        </p:spPr>
        <p:txBody>
          <a:bodyPr>
            <a:normAutofit fontScale="90000"/>
          </a:bodyPr>
          <a:lstStyle/>
          <a:p>
            <a:pPr algn="l"/>
            <a:r>
              <a:rPr lang="es-ES" altLang="es-MX" sz="2954" b="1" dirty="0">
                <a:solidFill>
                  <a:srgbClr val="00B050"/>
                </a:solidFill>
              </a:rPr>
              <a:t>Técnicas de muestreo</a:t>
            </a:r>
          </a:p>
        </p:txBody>
      </p:sp>
      <p:sp>
        <p:nvSpPr>
          <p:cNvPr id="406531" name="Rectangle 3"/>
          <p:cNvSpPr>
            <a:spLocks noGrp="1" noChangeArrowheads="1"/>
          </p:cNvSpPr>
          <p:nvPr>
            <p:ph type="body" idx="1"/>
          </p:nvPr>
        </p:nvSpPr>
        <p:spPr>
          <a:xfrm>
            <a:off x="319454" y="1169377"/>
            <a:ext cx="8506558" cy="4917831"/>
          </a:xfrm>
        </p:spPr>
        <p:txBody>
          <a:bodyPr/>
          <a:lstStyle/>
          <a:p>
            <a:pPr marL="0" indent="0">
              <a:lnSpc>
                <a:spcPct val="80000"/>
              </a:lnSpc>
              <a:buNone/>
            </a:pPr>
            <a:r>
              <a:rPr lang="es-ES" altLang="es-MX" sz="2400" dirty="0"/>
              <a:t>Cuando elegimos individuo de una población de estudio para formar muestras podemos encontrarnos en las siguientes situaciones:</a:t>
            </a:r>
          </a:p>
          <a:p>
            <a:pPr lvl="1">
              <a:lnSpc>
                <a:spcPct val="80000"/>
              </a:lnSpc>
            </a:pPr>
            <a:r>
              <a:rPr lang="es-ES" altLang="es-MX" sz="1939" dirty="0"/>
              <a:t>Muestreos probabilistas</a:t>
            </a:r>
          </a:p>
          <a:p>
            <a:pPr lvl="2">
              <a:lnSpc>
                <a:spcPct val="80000"/>
              </a:lnSpc>
            </a:pPr>
            <a:r>
              <a:rPr lang="es-ES" altLang="es-MX" sz="1846" dirty="0"/>
              <a:t>Conocemos la probabilidad de que un individuo sea elegido para la muestra.</a:t>
            </a:r>
          </a:p>
          <a:p>
            <a:pPr lvl="2">
              <a:lnSpc>
                <a:spcPct val="80000"/>
              </a:lnSpc>
            </a:pPr>
            <a:r>
              <a:rPr lang="es-ES" altLang="es-MX" sz="1846" dirty="0"/>
              <a:t>Interesantes para usar estadística matemática con ellos.</a:t>
            </a:r>
          </a:p>
          <a:p>
            <a:pPr lvl="1">
              <a:lnSpc>
                <a:spcPct val="80000"/>
              </a:lnSpc>
            </a:pPr>
            <a:r>
              <a:rPr lang="es-ES" altLang="es-MX" sz="1939" dirty="0"/>
              <a:t>Muestreos no probabilistas</a:t>
            </a:r>
          </a:p>
          <a:p>
            <a:pPr lvl="2">
              <a:lnSpc>
                <a:spcPct val="80000"/>
              </a:lnSpc>
            </a:pPr>
            <a:r>
              <a:rPr lang="es-ES" altLang="es-MX" sz="1846" dirty="0"/>
              <a:t>No se conoce la probabilidad.</a:t>
            </a:r>
          </a:p>
          <a:p>
            <a:pPr lvl="2">
              <a:lnSpc>
                <a:spcPct val="80000"/>
              </a:lnSpc>
            </a:pPr>
            <a:r>
              <a:rPr lang="es-ES" altLang="es-MX" sz="1846" dirty="0"/>
              <a:t> Son muestreos que seguramente esconden sesgos.</a:t>
            </a:r>
          </a:p>
          <a:p>
            <a:pPr lvl="2">
              <a:lnSpc>
                <a:spcPct val="80000"/>
              </a:lnSpc>
            </a:pPr>
            <a:r>
              <a:rPr lang="es-ES" altLang="es-MX" sz="1846" dirty="0"/>
              <a:t> En principio no se pueden extrapolar los resultados a la población.</a:t>
            </a:r>
          </a:p>
          <a:p>
            <a:pPr lvl="3">
              <a:lnSpc>
                <a:spcPct val="80000"/>
              </a:lnSpc>
            </a:pPr>
            <a:r>
              <a:rPr lang="es-ES" altLang="es-MX" sz="1662" dirty="0"/>
              <a:t>A pesar de ello una buena parte de los estudios que se publican usan esta técnica</a:t>
            </a:r>
            <a:r>
              <a:rPr lang="es-ES" altLang="es-MX" sz="1662" dirty="0" smtClean="0"/>
              <a:t>.</a:t>
            </a:r>
            <a:endParaRPr lang="es-ES" altLang="es-MX" sz="1662" dirty="0"/>
          </a:p>
          <a:p>
            <a:pPr marL="0" indent="0">
              <a:lnSpc>
                <a:spcPct val="80000"/>
              </a:lnSpc>
              <a:buNone/>
            </a:pPr>
            <a:endParaRPr lang="es-ES" altLang="es-MX" sz="2400" dirty="0" smtClean="0"/>
          </a:p>
          <a:p>
            <a:pPr marL="0" indent="0">
              <a:lnSpc>
                <a:spcPct val="80000"/>
              </a:lnSpc>
              <a:buNone/>
            </a:pPr>
            <a:r>
              <a:rPr lang="es-ES" altLang="es-MX" sz="2400" dirty="0" smtClean="0"/>
              <a:t>++En </a:t>
            </a:r>
            <a:r>
              <a:rPr lang="es-ES" altLang="es-MX" sz="2400" dirty="0"/>
              <a:t>adelante vamos a tratar </a:t>
            </a:r>
            <a:r>
              <a:rPr lang="es-ES" altLang="es-MX" sz="2400" i="1" dirty="0"/>
              <a:t>exclusivamente</a:t>
            </a:r>
            <a:r>
              <a:rPr lang="es-ES" altLang="es-MX" sz="2400" dirty="0"/>
              <a:t> con </a:t>
            </a:r>
            <a:r>
              <a:rPr lang="es-ES" altLang="es-MX" sz="2400" dirty="0" smtClean="0"/>
              <a:t>muestreos probabilísticos.</a:t>
            </a:r>
            <a:endParaRPr lang="es-ES" altLang="es-MX" sz="2400" dirty="0"/>
          </a:p>
        </p:txBody>
      </p:sp>
    </p:spTree>
    <p:extLst>
      <p:ext uri="{BB962C8B-B14F-4D97-AF65-F5344CB8AC3E}">
        <p14:creationId xmlns:p14="http://schemas.microsoft.com/office/powerpoint/2010/main" val="987108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06531">
                                            <p:txEl>
                                              <p:pRg st="1" end="1"/>
                                            </p:txEl>
                                          </p:spTgt>
                                        </p:tgtEl>
                                        <p:attrNameLst>
                                          <p:attrName>style.visibility</p:attrName>
                                        </p:attrNameLst>
                                      </p:cBhvr>
                                      <p:to>
                                        <p:strVal val="visible"/>
                                      </p:to>
                                    </p:set>
                                    <p:animEffect transition="in" filter="dissolve">
                                      <p:cBhvr>
                                        <p:cTn id="7" dur="500"/>
                                        <p:tgtEl>
                                          <p:spTgt spid="406531">
                                            <p:txEl>
                                              <p:pRg st="1" end="1"/>
                                            </p:txEl>
                                          </p:spTgt>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406531">
                                            <p:txEl>
                                              <p:pRg st="4" end="4"/>
                                            </p:txEl>
                                          </p:spTgt>
                                        </p:tgtEl>
                                        <p:attrNameLst>
                                          <p:attrName>style.visibility</p:attrName>
                                        </p:attrNameLst>
                                      </p:cBhvr>
                                      <p:to>
                                        <p:strVal val="visible"/>
                                      </p:to>
                                    </p:set>
                                    <p:animEffect transition="in" filter="dissolve">
                                      <p:cBhvr>
                                        <p:cTn id="11" dur="500"/>
                                        <p:tgtEl>
                                          <p:spTgt spid="406531">
                                            <p:txEl>
                                              <p:pRg st="4" end="4"/>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nodeType="clickEffect">
                                  <p:stCondLst>
                                    <p:cond delay="0"/>
                                  </p:stCondLst>
                                  <p:childTnLst>
                                    <p:set>
                                      <p:cBhvr>
                                        <p:cTn id="15" dur="1" fill="hold">
                                          <p:stCondLst>
                                            <p:cond delay="0"/>
                                          </p:stCondLst>
                                        </p:cTn>
                                        <p:tgtEl>
                                          <p:spTgt spid="406531">
                                            <p:txEl>
                                              <p:pRg st="2" end="2"/>
                                            </p:txEl>
                                          </p:spTgt>
                                        </p:tgtEl>
                                        <p:attrNameLst>
                                          <p:attrName>style.visibility</p:attrName>
                                        </p:attrNameLst>
                                      </p:cBhvr>
                                      <p:to>
                                        <p:strVal val="visible"/>
                                      </p:to>
                                    </p:set>
                                    <p:animEffect transition="in" filter="dissolve">
                                      <p:cBhvr>
                                        <p:cTn id="16" dur="500"/>
                                        <p:tgtEl>
                                          <p:spTgt spid="406531">
                                            <p:txEl>
                                              <p:pRg st="2" end="2"/>
                                            </p:txEl>
                                          </p:spTgt>
                                        </p:tgtEl>
                                      </p:cBhvr>
                                    </p:animEffect>
                                  </p:childTnLst>
                                </p:cTn>
                              </p:par>
                            </p:childTnLst>
                          </p:cTn>
                        </p:par>
                        <p:par>
                          <p:cTn id="17" fill="hold" nodeType="afterGroup">
                            <p:stCondLst>
                              <p:cond delay="500"/>
                            </p:stCondLst>
                            <p:childTnLst>
                              <p:par>
                                <p:cTn id="18" presetID="9" presetClass="entr" presetSubtype="0" fill="hold" nodeType="afterEffect">
                                  <p:stCondLst>
                                    <p:cond delay="0"/>
                                  </p:stCondLst>
                                  <p:childTnLst>
                                    <p:set>
                                      <p:cBhvr>
                                        <p:cTn id="19" dur="1" fill="hold">
                                          <p:stCondLst>
                                            <p:cond delay="0"/>
                                          </p:stCondLst>
                                        </p:cTn>
                                        <p:tgtEl>
                                          <p:spTgt spid="406531">
                                            <p:txEl>
                                              <p:pRg st="3" end="3"/>
                                            </p:txEl>
                                          </p:spTgt>
                                        </p:tgtEl>
                                        <p:attrNameLst>
                                          <p:attrName>style.visibility</p:attrName>
                                        </p:attrNameLst>
                                      </p:cBhvr>
                                      <p:to>
                                        <p:strVal val="visible"/>
                                      </p:to>
                                    </p:set>
                                    <p:animEffect transition="in" filter="dissolve">
                                      <p:cBhvr>
                                        <p:cTn id="20" dur="500"/>
                                        <p:tgtEl>
                                          <p:spTgt spid="406531">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nodeType="clickEffect">
                                  <p:stCondLst>
                                    <p:cond delay="0"/>
                                  </p:stCondLst>
                                  <p:childTnLst>
                                    <p:set>
                                      <p:cBhvr>
                                        <p:cTn id="24" dur="1" fill="hold">
                                          <p:stCondLst>
                                            <p:cond delay="0"/>
                                          </p:stCondLst>
                                        </p:cTn>
                                        <p:tgtEl>
                                          <p:spTgt spid="406531">
                                            <p:txEl>
                                              <p:pRg st="5" end="5"/>
                                            </p:txEl>
                                          </p:spTgt>
                                        </p:tgtEl>
                                        <p:attrNameLst>
                                          <p:attrName>style.visibility</p:attrName>
                                        </p:attrNameLst>
                                      </p:cBhvr>
                                      <p:to>
                                        <p:strVal val="visible"/>
                                      </p:to>
                                    </p:set>
                                    <p:animEffect transition="in" filter="dissolve">
                                      <p:cBhvr>
                                        <p:cTn id="25" dur="500"/>
                                        <p:tgtEl>
                                          <p:spTgt spid="406531">
                                            <p:txEl>
                                              <p:pRg st="5" end="5"/>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nodeType="clickEffect">
                                  <p:stCondLst>
                                    <p:cond delay="0"/>
                                  </p:stCondLst>
                                  <p:childTnLst>
                                    <p:set>
                                      <p:cBhvr>
                                        <p:cTn id="29" dur="1" fill="hold">
                                          <p:stCondLst>
                                            <p:cond delay="0"/>
                                          </p:stCondLst>
                                        </p:cTn>
                                        <p:tgtEl>
                                          <p:spTgt spid="406531">
                                            <p:txEl>
                                              <p:pRg st="6" end="6"/>
                                            </p:txEl>
                                          </p:spTgt>
                                        </p:tgtEl>
                                        <p:attrNameLst>
                                          <p:attrName>style.visibility</p:attrName>
                                        </p:attrNameLst>
                                      </p:cBhvr>
                                      <p:to>
                                        <p:strVal val="visible"/>
                                      </p:to>
                                    </p:set>
                                    <p:animEffect transition="in" filter="dissolve">
                                      <p:cBhvr>
                                        <p:cTn id="30" dur="500"/>
                                        <p:tgtEl>
                                          <p:spTgt spid="406531">
                                            <p:txEl>
                                              <p:pRg st="6" end="6"/>
                                            </p:txEl>
                                          </p:spTgt>
                                        </p:tgtEl>
                                      </p:cBhvr>
                                    </p:animEffect>
                                  </p:childTnLst>
                                </p:cTn>
                              </p:par>
                            </p:childTnLst>
                          </p:cTn>
                        </p:par>
                        <p:par>
                          <p:cTn id="31" fill="hold" nodeType="afterGroup">
                            <p:stCondLst>
                              <p:cond delay="500"/>
                            </p:stCondLst>
                            <p:childTnLst>
                              <p:par>
                                <p:cTn id="32" presetID="9" presetClass="entr" presetSubtype="0" fill="hold" nodeType="afterEffect">
                                  <p:stCondLst>
                                    <p:cond delay="0"/>
                                  </p:stCondLst>
                                  <p:childTnLst>
                                    <p:set>
                                      <p:cBhvr>
                                        <p:cTn id="33" dur="1" fill="hold">
                                          <p:stCondLst>
                                            <p:cond delay="0"/>
                                          </p:stCondLst>
                                        </p:cTn>
                                        <p:tgtEl>
                                          <p:spTgt spid="406531">
                                            <p:txEl>
                                              <p:pRg st="7" end="7"/>
                                            </p:txEl>
                                          </p:spTgt>
                                        </p:tgtEl>
                                        <p:attrNameLst>
                                          <p:attrName>style.visibility</p:attrName>
                                        </p:attrNameLst>
                                      </p:cBhvr>
                                      <p:to>
                                        <p:strVal val="visible"/>
                                      </p:to>
                                    </p:set>
                                    <p:animEffect transition="in" filter="dissolve">
                                      <p:cBhvr>
                                        <p:cTn id="34" dur="500"/>
                                        <p:tgtEl>
                                          <p:spTgt spid="406531">
                                            <p:txEl>
                                              <p:pRg st="7" end="7"/>
                                            </p:txEl>
                                          </p:spTgt>
                                        </p:tgtEl>
                                      </p:cBhvr>
                                    </p:animEffect>
                                  </p:childTnLst>
                                </p:cTn>
                              </p:par>
                            </p:childTnLst>
                          </p:cTn>
                        </p:par>
                        <p:par>
                          <p:cTn id="35" fill="hold" nodeType="afterGroup">
                            <p:stCondLst>
                              <p:cond delay="1000"/>
                            </p:stCondLst>
                            <p:childTnLst>
                              <p:par>
                                <p:cTn id="36" presetID="9" presetClass="entr" presetSubtype="0" fill="hold" nodeType="afterEffect">
                                  <p:stCondLst>
                                    <p:cond delay="0"/>
                                  </p:stCondLst>
                                  <p:childTnLst>
                                    <p:set>
                                      <p:cBhvr>
                                        <p:cTn id="37" dur="1" fill="hold">
                                          <p:stCondLst>
                                            <p:cond delay="0"/>
                                          </p:stCondLst>
                                        </p:cTn>
                                        <p:tgtEl>
                                          <p:spTgt spid="406531">
                                            <p:txEl>
                                              <p:pRg st="8" end="8"/>
                                            </p:txEl>
                                          </p:spTgt>
                                        </p:tgtEl>
                                        <p:attrNameLst>
                                          <p:attrName>style.visibility</p:attrName>
                                        </p:attrNameLst>
                                      </p:cBhvr>
                                      <p:to>
                                        <p:strVal val="visible"/>
                                      </p:to>
                                    </p:set>
                                    <p:animEffect transition="in" filter="dissolve">
                                      <p:cBhvr>
                                        <p:cTn id="38" dur="500"/>
                                        <p:tgtEl>
                                          <p:spTgt spid="406531">
                                            <p:txEl>
                                              <p:pRg st="8" end="8"/>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nodeType="clickEffect">
                                  <p:stCondLst>
                                    <p:cond delay="0"/>
                                  </p:stCondLst>
                                  <p:childTnLst>
                                    <p:set>
                                      <p:cBhvr>
                                        <p:cTn id="42" dur="1" fill="hold">
                                          <p:stCondLst>
                                            <p:cond delay="0"/>
                                          </p:stCondLst>
                                        </p:cTn>
                                        <p:tgtEl>
                                          <p:spTgt spid="406531">
                                            <p:txEl>
                                              <p:pRg st="10" end="10"/>
                                            </p:txEl>
                                          </p:spTgt>
                                        </p:tgtEl>
                                        <p:attrNameLst>
                                          <p:attrName>style.visibility</p:attrName>
                                        </p:attrNameLst>
                                      </p:cBhvr>
                                      <p:to>
                                        <p:strVal val="visible"/>
                                      </p:to>
                                    </p:set>
                                    <p:animEffect transition="in" filter="dissolve">
                                      <p:cBhvr>
                                        <p:cTn id="43" dur="500"/>
                                        <p:tgtEl>
                                          <p:spTgt spid="40653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3568" y="332656"/>
            <a:ext cx="7772400" cy="864096"/>
          </a:xfrm>
        </p:spPr>
        <p:txBody>
          <a:bodyPr/>
          <a:lstStyle/>
          <a:p>
            <a:pPr algn="l" eaLnBrk="1" hangingPunct="1"/>
            <a:r>
              <a:rPr lang="es-ES" sz="2400" b="1" kern="1200" dirty="0">
                <a:solidFill>
                  <a:srgbClr val="00B050"/>
                </a:solidFill>
                <a:latin typeface="Arial" pitchFamily="34" charset="0"/>
                <a:cs typeface="Arial" pitchFamily="34" charset="0"/>
              </a:rPr>
              <a:t>Muestreo Aleatorio Simple (MAS)</a:t>
            </a:r>
          </a:p>
        </p:txBody>
      </p:sp>
      <p:sp>
        <p:nvSpPr>
          <p:cNvPr id="24579" name="Rectangle 3"/>
          <p:cNvSpPr>
            <a:spLocks noGrp="1" noChangeArrowheads="1"/>
          </p:cNvSpPr>
          <p:nvPr>
            <p:ph type="body" idx="1"/>
          </p:nvPr>
        </p:nvSpPr>
        <p:spPr>
          <a:xfrm>
            <a:off x="683568" y="1340768"/>
            <a:ext cx="7772400" cy="4968552"/>
          </a:xfrm>
        </p:spPr>
        <p:txBody>
          <a:bodyPr/>
          <a:lstStyle/>
          <a:p>
            <a:pPr eaLnBrk="1" hangingPunct="1">
              <a:buFont typeface="Wingdings" pitchFamily="2" charset="2"/>
              <a:buChar char="q"/>
            </a:pPr>
            <a:r>
              <a:rPr lang="es-MX" sz="2400" dirty="0" smtClean="0">
                <a:latin typeface="Arial" pitchFamily="34" charset="0"/>
                <a:cs typeface="Arial" pitchFamily="34" charset="0"/>
              </a:rPr>
              <a:t>Procedimiento probabilístico de selección de muestras más sencillo y conocido.</a:t>
            </a:r>
            <a:endParaRPr lang="es-ES" sz="2300" dirty="0" smtClean="0">
              <a:latin typeface="Arial" pitchFamily="34" charset="0"/>
              <a:cs typeface="Arial" pitchFamily="34" charset="0"/>
            </a:endParaRPr>
          </a:p>
          <a:p>
            <a:pPr eaLnBrk="1" hangingPunct="1">
              <a:buFont typeface="Wingdings" pitchFamily="2" charset="2"/>
              <a:buChar char="q"/>
            </a:pPr>
            <a:r>
              <a:rPr lang="es-MX" sz="2400" dirty="0" smtClean="0">
                <a:latin typeface="Arial" pitchFamily="34" charset="0"/>
                <a:cs typeface="Arial" pitchFamily="34" charset="0"/>
              </a:rPr>
              <a:t>Requiere de un marco </a:t>
            </a:r>
            <a:r>
              <a:rPr lang="es-MX" sz="2400" dirty="0" err="1" smtClean="0">
                <a:latin typeface="Arial" pitchFamily="34" charset="0"/>
                <a:cs typeface="Arial" pitchFamily="34" charset="0"/>
              </a:rPr>
              <a:t>muestral</a:t>
            </a:r>
            <a:r>
              <a:rPr lang="es-MX" sz="2400" dirty="0" smtClean="0">
                <a:latin typeface="Arial" pitchFamily="34" charset="0"/>
                <a:cs typeface="Arial" pitchFamily="34" charset="0"/>
              </a:rPr>
              <a:t>. </a:t>
            </a:r>
            <a:endParaRPr lang="es-ES" sz="2300" dirty="0" smtClean="0">
              <a:latin typeface="Arial" pitchFamily="34" charset="0"/>
              <a:cs typeface="Arial" pitchFamily="34" charset="0"/>
            </a:endParaRPr>
          </a:p>
          <a:p>
            <a:pPr eaLnBrk="1" hangingPunct="1">
              <a:buFont typeface="Wingdings" pitchFamily="2" charset="2"/>
              <a:buChar char="q"/>
            </a:pPr>
            <a:r>
              <a:rPr lang="es-ES" sz="2300" dirty="0" smtClean="0">
                <a:latin typeface="Arial" pitchFamily="34" charset="0"/>
                <a:cs typeface="Arial" pitchFamily="34" charset="0"/>
              </a:rPr>
              <a:t>Asigna </a:t>
            </a:r>
            <a:r>
              <a:rPr lang="es-ES" sz="2300" dirty="0">
                <a:latin typeface="Arial" pitchFamily="34" charset="0"/>
                <a:cs typeface="Arial" pitchFamily="34" charset="0"/>
              </a:rPr>
              <a:t>un número a cada individuo de la </a:t>
            </a:r>
            <a:r>
              <a:rPr lang="es-ES" sz="2300" dirty="0" smtClean="0">
                <a:latin typeface="Arial" pitchFamily="34" charset="0"/>
                <a:cs typeface="Arial" pitchFamily="34" charset="0"/>
              </a:rPr>
              <a:t>población</a:t>
            </a:r>
          </a:p>
          <a:p>
            <a:pPr eaLnBrk="1" hangingPunct="1">
              <a:buFont typeface="Wingdings" pitchFamily="2" charset="2"/>
              <a:buChar char="q"/>
            </a:pPr>
            <a:r>
              <a:rPr lang="es-ES" sz="2300" dirty="0" smtClean="0">
                <a:latin typeface="Arial" pitchFamily="34" charset="0"/>
                <a:cs typeface="Arial" pitchFamily="34" charset="0"/>
              </a:rPr>
              <a:t>Empleando </a:t>
            </a:r>
            <a:r>
              <a:rPr lang="es-ES" sz="2300" dirty="0">
                <a:latin typeface="Arial" pitchFamily="34" charset="0"/>
                <a:cs typeface="Arial" pitchFamily="34" charset="0"/>
              </a:rPr>
              <a:t>una técnica aleatoria seleccionar tantos elementos para integrar la muestra requerida. </a:t>
            </a:r>
          </a:p>
          <a:p>
            <a:pPr eaLnBrk="1" hangingPunct="1">
              <a:buFont typeface="Wingdings" pitchFamily="2" charset="2"/>
              <a:buChar char="q"/>
            </a:pPr>
            <a:r>
              <a:rPr lang="es-ES" sz="2300" dirty="0" smtClean="0">
                <a:latin typeface="Arial" pitchFamily="34" charset="0"/>
                <a:cs typeface="Arial" pitchFamily="34" charset="0"/>
              </a:rPr>
              <a:t>Una </a:t>
            </a:r>
            <a:r>
              <a:rPr lang="es-ES" sz="2300" dirty="0">
                <a:latin typeface="Arial" pitchFamily="34" charset="0"/>
                <a:cs typeface="Arial" pitchFamily="34" charset="0"/>
              </a:rPr>
              <a:t>condición para emplear este método es que la población se </a:t>
            </a:r>
            <a:r>
              <a:rPr lang="es-ES" sz="2300" dirty="0" smtClean="0">
                <a:latin typeface="Arial" pitchFamily="34" charset="0"/>
                <a:cs typeface="Arial" pitchFamily="34" charset="0"/>
              </a:rPr>
              <a:t>numerable. </a:t>
            </a:r>
            <a:r>
              <a:rPr lang="es-ES" sz="2300" dirty="0" smtClean="0">
                <a:latin typeface="Arial" pitchFamily="34" charset="0"/>
                <a:cs typeface="Arial" pitchFamily="34" charset="0"/>
                <a:sym typeface="Symbol"/>
              </a:rPr>
              <a:t></a:t>
            </a:r>
            <a:r>
              <a:rPr lang="es-ES" sz="2300" dirty="0" smtClean="0">
                <a:latin typeface="Arial" pitchFamily="34" charset="0"/>
                <a:cs typeface="Arial" pitchFamily="34" charset="0"/>
              </a:rPr>
              <a:t>finita</a:t>
            </a:r>
            <a:r>
              <a:rPr lang="es-ES" sz="2300" dirty="0" smtClean="0">
                <a:latin typeface="Arial" pitchFamily="34" charset="0"/>
                <a:cs typeface="Arial" pitchFamily="34" charset="0"/>
                <a:sym typeface="Symbol"/>
              </a:rPr>
              <a:t></a:t>
            </a:r>
          </a:p>
          <a:p>
            <a:pPr eaLnBrk="1" hangingPunct="1">
              <a:buFont typeface="Wingdings" pitchFamily="2" charset="2"/>
              <a:buChar char="q"/>
            </a:pPr>
            <a:r>
              <a:rPr lang="es-MX" sz="2400" dirty="0" smtClean="0">
                <a:latin typeface="Arial" pitchFamily="34" charset="0"/>
                <a:cs typeface="Arial" pitchFamily="34" charset="0"/>
              </a:rPr>
              <a:t>Útil en poblaciones pequeñas.</a:t>
            </a:r>
          </a:p>
          <a:p>
            <a:pPr eaLnBrk="1" hangingPunct="1">
              <a:buFont typeface="Wingdings" pitchFamily="2" charset="2"/>
              <a:buChar char="q"/>
            </a:pPr>
            <a:r>
              <a:rPr lang="es-MX" sz="2400" dirty="0" smtClean="0">
                <a:latin typeface="Arial" pitchFamily="34" charset="0"/>
                <a:cs typeface="Arial" pitchFamily="34" charset="0"/>
              </a:rPr>
              <a:t>Ampliamente utilizado en estudios experimentales.</a:t>
            </a:r>
          </a:p>
          <a:p>
            <a:pPr eaLnBrk="1" hangingPunct="1">
              <a:buFont typeface="Wingdings" pitchFamily="2" charset="2"/>
              <a:buChar char="q"/>
            </a:pPr>
            <a:r>
              <a:rPr lang="es-MX" sz="2400" dirty="0" smtClean="0">
                <a:latin typeface="Arial" pitchFamily="34" charset="0"/>
                <a:cs typeface="Arial" pitchFamily="34" charset="0"/>
              </a:rPr>
              <a:t>Base para el desarrollo de métodos más complejos (muestreo estratificado y en etapas).</a:t>
            </a:r>
            <a:endParaRPr lang="es-ES" sz="2300" dirty="0">
              <a:latin typeface="Arial" pitchFamily="34" charset="0"/>
              <a:cs typeface="Arial" pitchFamily="34" charset="0"/>
            </a:endParaRPr>
          </a:p>
        </p:txBody>
      </p:sp>
    </p:spTree>
    <p:extLst>
      <p:ext uri="{BB962C8B-B14F-4D97-AF65-F5344CB8AC3E}">
        <p14:creationId xmlns:p14="http://schemas.microsoft.com/office/powerpoint/2010/main" val="2232801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304800" y="419100"/>
            <a:ext cx="8610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MX" sz="2400" b="1" dirty="0" smtClean="0">
                <a:solidFill>
                  <a:srgbClr val="00B050"/>
                </a:solidFill>
                <a:latin typeface="Arial" pitchFamily="34" charset="0"/>
                <a:ea typeface="+mj-ea"/>
                <a:cs typeface="Arial" pitchFamily="34" charset="0"/>
              </a:rPr>
              <a:t>Inconvenientes del MAS</a:t>
            </a:r>
            <a:endParaRPr lang="es-ES" sz="2400" b="1" dirty="0">
              <a:solidFill>
                <a:srgbClr val="00B050"/>
              </a:solidFill>
              <a:latin typeface="Arial" pitchFamily="34" charset="0"/>
              <a:ea typeface="+mj-ea"/>
              <a:cs typeface="Arial" pitchFamily="34" charset="0"/>
            </a:endParaRPr>
          </a:p>
        </p:txBody>
      </p:sp>
      <p:sp>
        <p:nvSpPr>
          <p:cNvPr id="34819" name="Rectangle 4"/>
          <p:cNvSpPr>
            <a:spLocks noChangeArrowheads="1"/>
          </p:cNvSpPr>
          <p:nvPr/>
        </p:nvSpPr>
        <p:spPr bwMode="auto">
          <a:xfrm>
            <a:off x="304800" y="1268760"/>
            <a:ext cx="8458200"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Su utilización está supeditada a la existencia de </a:t>
            </a:r>
            <a:r>
              <a:rPr lang="es-ES_tradnl" sz="2200" dirty="0" smtClean="0">
                <a:latin typeface="Arial" pitchFamily="34" charset="0"/>
                <a:cs typeface="Arial" pitchFamily="34" charset="0"/>
              </a:rPr>
              <a:t>un marco </a:t>
            </a:r>
            <a:r>
              <a:rPr lang="es-ES_tradnl" sz="2200" dirty="0" err="1" smtClean="0">
                <a:latin typeface="Arial" pitchFamily="34" charset="0"/>
                <a:cs typeface="Arial" pitchFamily="34" charset="0"/>
              </a:rPr>
              <a:t>muestral</a:t>
            </a:r>
            <a:r>
              <a:rPr lang="es-ES_tradnl" sz="2200" dirty="0" smtClean="0">
                <a:latin typeface="Arial" pitchFamily="34" charset="0"/>
                <a:cs typeface="Arial" pitchFamily="34" charset="0"/>
              </a:rPr>
              <a:t>.</a:t>
            </a:r>
            <a:endParaRPr lang="es-ES_tradnl" sz="2200" dirty="0">
              <a:latin typeface="Arial" pitchFamily="34" charset="0"/>
              <a:cs typeface="Arial" pitchFamily="34" charset="0"/>
            </a:endParaRP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La extracción al azar dispersa totalmente a los componentes de la muestra. </a:t>
            </a:r>
            <a:endParaRPr lang="es-ES_tradnl" sz="2200" dirty="0" smtClean="0">
              <a:latin typeface="Arial" pitchFamily="34" charset="0"/>
              <a:cs typeface="Arial" pitchFamily="34" charset="0"/>
            </a:endParaRPr>
          </a:p>
          <a:p>
            <a:pPr marL="342900" indent="-342900" algn="just">
              <a:lnSpc>
                <a:spcPct val="120000"/>
              </a:lnSpc>
              <a:spcBef>
                <a:spcPct val="20000"/>
              </a:spcBef>
              <a:buFont typeface="Wingdings" pitchFamily="2" charset="2"/>
              <a:buChar char="q"/>
            </a:pPr>
            <a:r>
              <a:rPr lang="es-ES_tradnl" sz="2200" dirty="0" smtClean="0">
                <a:latin typeface="Arial" pitchFamily="34" charset="0"/>
                <a:cs typeface="Arial" pitchFamily="34" charset="0"/>
              </a:rPr>
              <a:t>No </a:t>
            </a:r>
            <a:r>
              <a:rPr lang="es-ES_tradnl" sz="2200" dirty="0">
                <a:latin typeface="Arial" pitchFamily="34" charset="0"/>
                <a:cs typeface="Arial" pitchFamily="34" charset="0"/>
              </a:rPr>
              <a:t>tiene en cuenta criterios de homogeneidad/heterogeneidad entre conjuntos de elementos del universo.</a:t>
            </a:r>
          </a:p>
          <a:p>
            <a:pPr marL="342900" indent="-342900" algn="just">
              <a:lnSpc>
                <a:spcPct val="120000"/>
              </a:lnSpc>
              <a:spcBef>
                <a:spcPct val="20000"/>
              </a:spcBef>
              <a:buFont typeface="Wingdings" pitchFamily="2" charset="2"/>
              <a:buChar char="q"/>
            </a:pPr>
            <a:r>
              <a:rPr lang="es-ES_tradnl" sz="2200" dirty="0">
                <a:latin typeface="Arial" pitchFamily="34" charset="0"/>
                <a:cs typeface="Arial" pitchFamily="34" charset="0"/>
              </a:rPr>
              <a:t>Es un método lento, sobre todo cuando el número de elementos que constituyen el universo objeto de estudio y/o la muestra es elevado.</a:t>
            </a:r>
            <a:endParaRPr lang="es-ES" sz="2200" dirty="0">
              <a:latin typeface="Arial" pitchFamily="34" charset="0"/>
              <a:cs typeface="Arial" pitchFamily="34" charset="0"/>
            </a:endParaRPr>
          </a:p>
        </p:txBody>
      </p:sp>
    </p:spTree>
    <p:extLst>
      <p:ext uri="{BB962C8B-B14F-4D97-AF65-F5344CB8AC3E}">
        <p14:creationId xmlns:p14="http://schemas.microsoft.com/office/powerpoint/2010/main" val="1998685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4638"/>
            <a:ext cx="8229600" cy="922337"/>
          </a:xfrm>
        </p:spPr>
        <p:txBody>
          <a:bodyPr/>
          <a:lstStyle/>
          <a:p>
            <a:pPr algn="l" eaLnBrk="1" hangingPunct="1">
              <a:defRPr/>
            </a:pPr>
            <a:r>
              <a:rPr lang="es-ES" sz="2400" b="1" kern="1200" dirty="0">
                <a:solidFill>
                  <a:srgbClr val="00B050"/>
                </a:solidFill>
              </a:rPr>
              <a:t>Muestreo </a:t>
            </a:r>
            <a:r>
              <a:rPr lang="es-ES" sz="2400" b="1" kern="1200" dirty="0" smtClean="0">
                <a:solidFill>
                  <a:srgbClr val="00B050"/>
                </a:solidFill>
              </a:rPr>
              <a:t>Aleatorio Sistemático (MASI)</a:t>
            </a:r>
            <a:endParaRPr lang="es-ES" sz="2400" b="1" kern="1200" dirty="0">
              <a:solidFill>
                <a:srgbClr val="00B050"/>
              </a:solidFill>
            </a:endParaRPr>
          </a:p>
        </p:txBody>
      </p:sp>
      <p:sp>
        <p:nvSpPr>
          <p:cNvPr id="20483" name="Rectangle 3"/>
          <p:cNvSpPr>
            <a:spLocks noGrp="1" noChangeArrowheads="1"/>
          </p:cNvSpPr>
          <p:nvPr>
            <p:ph type="body" idx="1"/>
          </p:nvPr>
        </p:nvSpPr>
        <p:spPr>
          <a:xfrm>
            <a:off x="468313" y="1341139"/>
            <a:ext cx="8229600" cy="4680149"/>
          </a:xfrm>
        </p:spPr>
        <p:txBody>
          <a:bodyPr>
            <a:noAutofit/>
          </a:bodyPr>
          <a:lstStyle/>
          <a:p>
            <a:pPr algn="just">
              <a:lnSpc>
                <a:spcPct val="120000"/>
              </a:lnSpc>
              <a:buFont typeface="Wingdings" pitchFamily="2" charset="2"/>
              <a:buChar char="q"/>
              <a:defRPr/>
            </a:pPr>
            <a:r>
              <a:rPr lang="es-ES" sz="2200" dirty="0">
                <a:latin typeface="Arial" pitchFamily="34" charset="0"/>
                <a:cs typeface="Arial" pitchFamily="34" charset="0"/>
              </a:rPr>
              <a:t>Técnica que requiere de numerar todos los elementos de la población, pero en lugar de extraer n-números aleatorios sólo se extrae uno (k). </a:t>
            </a:r>
          </a:p>
          <a:p>
            <a:pPr algn="just">
              <a:lnSpc>
                <a:spcPct val="120000"/>
              </a:lnSpc>
              <a:buFont typeface="Wingdings" pitchFamily="2" charset="2"/>
              <a:buChar char="q"/>
              <a:defRPr/>
            </a:pPr>
            <a:r>
              <a:rPr lang="es-ES" sz="2200" dirty="0">
                <a:latin typeface="Arial" pitchFamily="34" charset="0"/>
                <a:cs typeface="Arial" pitchFamily="34" charset="0"/>
              </a:rPr>
              <a:t>Se parte de este i-</a:t>
            </a:r>
            <a:r>
              <a:rPr lang="es-ES" sz="2200" dirty="0" err="1">
                <a:latin typeface="Arial" pitchFamily="34" charset="0"/>
                <a:cs typeface="Arial" pitchFamily="34" charset="0"/>
              </a:rPr>
              <a:t>esimo</a:t>
            </a:r>
            <a:r>
              <a:rPr lang="es-ES" sz="2200" dirty="0">
                <a:latin typeface="Arial" pitchFamily="34" charset="0"/>
                <a:cs typeface="Arial" pitchFamily="34" charset="0"/>
              </a:rPr>
              <a:t> número aleatorio, y los elementos que integran la muestra son los que ocupa los lugares i, </a:t>
            </a:r>
            <a:r>
              <a:rPr lang="es-ES" sz="2200" dirty="0" err="1">
                <a:latin typeface="Arial" pitchFamily="34" charset="0"/>
                <a:cs typeface="Arial" pitchFamily="34" charset="0"/>
              </a:rPr>
              <a:t>i+k</a:t>
            </a:r>
            <a:r>
              <a:rPr lang="es-ES" sz="2200" dirty="0">
                <a:latin typeface="Arial" pitchFamily="34" charset="0"/>
                <a:cs typeface="Arial" pitchFamily="34" charset="0"/>
              </a:rPr>
              <a:t>, i+2k, i+3k,...,i+(n-1)k </a:t>
            </a:r>
            <a:r>
              <a:rPr lang="es-ES" sz="2200" dirty="0" smtClean="0">
                <a:latin typeface="Arial" pitchFamily="34" charset="0"/>
                <a:cs typeface="Arial" pitchFamily="34" charset="0"/>
              </a:rPr>
              <a:t>.</a:t>
            </a:r>
            <a:endParaRPr lang="es-ES" sz="2200" dirty="0">
              <a:latin typeface="Arial" pitchFamily="34" charset="0"/>
              <a:cs typeface="Arial" pitchFamily="34" charset="0"/>
            </a:endParaRPr>
          </a:p>
          <a:p>
            <a:pPr algn="just">
              <a:lnSpc>
                <a:spcPct val="120000"/>
              </a:lnSpc>
              <a:buFont typeface="Wingdings" pitchFamily="2" charset="2"/>
              <a:buChar char="q"/>
              <a:defRPr/>
            </a:pPr>
            <a:r>
              <a:rPr lang="es-ES" sz="2200" dirty="0">
                <a:latin typeface="Arial" pitchFamily="34" charset="0"/>
                <a:cs typeface="Arial" pitchFamily="34" charset="0"/>
              </a:rPr>
              <a:t>El número i que empleamos como punto de partida será un número al azar entre 1 y k. </a:t>
            </a:r>
          </a:p>
          <a:p>
            <a:pPr algn="just">
              <a:lnSpc>
                <a:spcPct val="120000"/>
              </a:lnSpc>
              <a:buFont typeface="Wingdings" pitchFamily="2" charset="2"/>
              <a:buChar char="q"/>
              <a:defRPr/>
            </a:pPr>
            <a:r>
              <a:rPr lang="es-ES" sz="2200" dirty="0">
                <a:latin typeface="Arial" pitchFamily="34" charset="0"/>
                <a:cs typeface="Arial" pitchFamily="34" charset="0"/>
              </a:rPr>
              <a:t>Tiene más precisión  que el MAS, ya que recorre la población de un modo más uniforme. </a:t>
            </a:r>
          </a:p>
        </p:txBody>
      </p:sp>
    </p:spTree>
    <p:extLst>
      <p:ext uri="{BB962C8B-B14F-4D97-AF65-F5344CB8AC3E}">
        <p14:creationId xmlns:p14="http://schemas.microsoft.com/office/powerpoint/2010/main" val="1678712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229600" cy="850900"/>
          </a:xfrm>
        </p:spPr>
        <p:txBody>
          <a:bodyPr/>
          <a:lstStyle/>
          <a:p>
            <a:pPr algn="l" eaLnBrk="1" hangingPunct="1">
              <a:defRPr/>
            </a:pPr>
            <a:r>
              <a:rPr lang="es-MX" sz="2400" b="1" kern="1200" dirty="0">
                <a:solidFill>
                  <a:srgbClr val="00B050"/>
                </a:solidFill>
              </a:rPr>
              <a:t>Muestreo </a:t>
            </a:r>
            <a:r>
              <a:rPr lang="es-MX" sz="2400" b="1" kern="1200" dirty="0" smtClean="0">
                <a:solidFill>
                  <a:srgbClr val="00B050"/>
                </a:solidFill>
              </a:rPr>
              <a:t>Aleatorio Estratificado (MAC)</a:t>
            </a:r>
            <a:endParaRPr lang="es-ES" sz="2400" b="1" kern="1200" dirty="0">
              <a:solidFill>
                <a:srgbClr val="00B050"/>
              </a:solidFill>
            </a:endParaRPr>
          </a:p>
        </p:txBody>
      </p:sp>
      <p:sp>
        <p:nvSpPr>
          <p:cNvPr id="26627" name="Rectangle 3"/>
          <p:cNvSpPr>
            <a:spLocks noGrp="1" noChangeArrowheads="1"/>
          </p:cNvSpPr>
          <p:nvPr>
            <p:ph type="body" idx="1"/>
          </p:nvPr>
        </p:nvSpPr>
        <p:spPr>
          <a:xfrm>
            <a:off x="457200" y="1125538"/>
            <a:ext cx="8229600" cy="5183187"/>
          </a:xfrm>
        </p:spPr>
        <p:txBody>
          <a:bodyPr>
            <a:noAutofit/>
          </a:bodyPr>
          <a:lstStyle/>
          <a:p>
            <a:pPr algn="just">
              <a:lnSpc>
                <a:spcPct val="120000"/>
              </a:lnSpc>
              <a:buFont typeface="Wingdings" pitchFamily="2" charset="2"/>
              <a:buChar char="q"/>
              <a:defRPr/>
            </a:pPr>
            <a:r>
              <a:rPr lang="es-ES" sz="2000" dirty="0">
                <a:latin typeface="Arial" pitchFamily="34" charset="0"/>
                <a:cs typeface="Arial" pitchFamily="34" charset="0"/>
              </a:rPr>
              <a:t>Se aplica cuando existen ciertos factores (variables, subpoblaciones o estratos) que pueden influir en el estudio y se requiere asegurar el tener cierta cantidad mínima de individuos de cada </a:t>
            </a:r>
            <a:r>
              <a:rPr lang="es-ES" sz="2000" dirty="0" smtClean="0">
                <a:latin typeface="Arial" pitchFamily="34" charset="0"/>
                <a:cs typeface="Arial" pitchFamily="34" charset="0"/>
              </a:rPr>
              <a:t>tipo: </a:t>
            </a:r>
          </a:p>
          <a:p>
            <a:pPr marL="0" indent="0" algn="just">
              <a:lnSpc>
                <a:spcPct val="120000"/>
              </a:lnSpc>
              <a:buNone/>
              <a:defRPr/>
            </a:pPr>
            <a:endParaRPr lang="es-ES" sz="2000" dirty="0" smtClean="0">
              <a:latin typeface="Arial" pitchFamily="34" charset="0"/>
              <a:cs typeface="Arial" pitchFamily="34" charset="0"/>
            </a:endParaRPr>
          </a:p>
          <a:p>
            <a:pPr algn="just">
              <a:lnSpc>
                <a:spcPct val="120000"/>
              </a:lnSpc>
              <a:buFont typeface="Wingdings" pitchFamily="2" charset="2"/>
              <a:buChar char="§"/>
              <a:defRPr/>
            </a:pPr>
            <a:r>
              <a:rPr lang="es-ES" sz="2000" dirty="0" smtClean="0">
                <a:latin typeface="Arial" pitchFamily="34" charset="0"/>
                <a:cs typeface="Arial" pitchFamily="34" charset="0"/>
              </a:rPr>
              <a:t>Hombres </a:t>
            </a:r>
            <a:r>
              <a:rPr lang="es-ES" sz="2000" dirty="0">
                <a:latin typeface="Arial" pitchFamily="34" charset="0"/>
                <a:cs typeface="Arial" pitchFamily="34" charset="0"/>
              </a:rPr>
              <a:t>y mujeres, pobres y muy pobres, sur y norte</a:t>
            </a:r>
            <a:r>
              <a:rPr lang="es-ES" sz="2000" dirty="0" smtClean="0">
                <a:latin typeface="Arial" pitchFamily="34" charset="0"/>
                <a:cs typeface="Arial" pitchFamily="34" charset="0"/>
              </a:rPr>
              <a:t>,…</a:t>
            </a:r>
          </a:p>
          <a:p>
            <a:pPr algn="just">
              <a:lnSpc>
                <a:spcPct val="120000"/>
              </a:lnSpc>
              <a:buFont typeface="Wingdings" pitchFamily="2" charset="2"/>
              <a:buChar char="§"/>
              <a:defRPr/>
            </a:pPr>
            <a:r>
              <a:rPr lang="es-ES" sz="2000" dirty="0" smtClean="0">
                <a:latin typeface="Arial" pitchFamily="34" charset="0"/>
                <a:cs typeface="Arial" pitchFamily="34" charset="0"/>
              </a:rPr>
              <a:t>Jóvenes</a:t>
            </a:r>
            <a:r>
              <a:rPr lang="es-ES" sz="2000" dirty="0">
                <a:latin typeface="Arial" pitchFamily="34" charset="0"/>
                <a:cs typeface="Arial" pitchFamily="34" charset="0"/>
              </a:rPr>
              <a:t>, adultos y ancianos</a:t>
            </a:r>
            <a:r>
              <a:rPr lang="es-ES" sz="2000" dirty="0" smtClean="0">
                <a:latin typeface="Arial" pitchFamily="34" charset="0"/>
                <a:cs typeface="Arial" pitchFamily="34" charset="0"/>
              </a:rPr>
              <a:t>,…</a:t>
            </a:r>
            <a:endParaRPr lang="es-ES" sz="2000" dirty="0">
              <a:latin typeface="Arial" pitchFamily="34" charset="0"/>
              <a:cs typeface="Arial" pitchFamily="34" charset="0"/>
            </a:endParaRPr>
          </a:p>
          <a:p>
            <a:pPr algn="just">
              <a:lnSpc>
                <a:spcPct val="120000"/>
              </a:lnSpc>
              <a:buFont typeface="Wingdings" pitchFamily="2" charset="2"/>
              <a:buChar char="q"/>
              <a:defRPr/>
            </a:pPr>
            <a:endParaRPr lang="es-ES" sz="2000" dirty="0" smtClean="0">
              <a:latin typeface="Arial" pitchFamily="34" charset="0"/>
              <a:cs typeface="Arial" pitchFamily="34" charset="0"/>
            </a:endParaRPr>
          </a:p>
          <a:p>
            <a:pPr algn="just">
              <a:lnSpc>
                <a:spcPct val="120000"/>
              </a:lnSpc>
              <a:buFont typeface="Wingdings" pitchFamily="2" charset="2"/>
              <a:buChar char="q"/>
              <a:defRPr/>
            </a:pPr>
            <a:r>
              <a:rPr lang="es-ES" sz="2000" dirty="0" smtClean="0">
                <a:latin typeface="Arial" pitchFamily="34" charset="0"/>
                <a:cs typeface="Arial" pitchFamily="34" charset="0"/>
              </a:rPr>
              <a:t>Se </a:t>
            </a:r>
            <a:r>
              <a:rPr lang="es-ES" sz="2000" dirty="0">
                <a:latin typeface="Arial" pitchFamily="34" charset="0"/>
                <a:cs typeface="Arial" pitchFamily="34" charset="0"/>
              </a:rPr>
              <a:t>realiza entonces una MAS de los individuos de cada uno de los estratos. </a:t>
            </a:r>
          </a:p>
          <a:p>
            <a:pPr algn="just">
              <a:lnSpc>
                <a:spcPct val="120000"/>
              </a:lnSpc>
              <a:buFont typeface="Wingdings" pitchFamily="2" charset="2"/>
              <a:buChar char="q"/>
              <a:defRPr/>
            </a:pPr>
            <a:endParaRPr lang="es-ES" sz="2000" dirty="0">
              <a:latin typeface="Arial" pitchFamily="34" charset="0"/>
              <a:cs typeface="Arial" pitchFamily="34" charset="0"/>
            </a:endParaRPr>
          </a:p>
          <a:p>
            <a:pPr algn="just">
              <a:lnSpc>
                <a:spcPct val="120000"/>
              </a:lnSpc>
              <a:buFont typeface="Wingdings" pitchFamily="2" charset="2"/>
              <a:buChar char="q"/>
              <a:defRPr/>
            </a:pPr>
            <a:r>
              <a:rPr lang="es-ES" sz="2000" dirty="0">
                <a:latin typeface="Arial" pitchFamily="34" charset="0"/>
                <a:cs typeface="Arial" pitchFamily="34" charset="0"/>
              </a:rPr>
              <a:t>Para realizar la inferencias de los resultados, debe tenerse en cuenta el tamaño relativo del estrato respecto al total  poblacional</a:t>
            </a:r>
          </a:p>
        </p:txBody>
      </p:sp>
    </p:spTree>
    <p:extLst>
      <p:ext uri="{BB962C8B-B14F-4D97-AF65-F5344CB8AC3E}">
        <p14:creationId xmlns:p14="http://schemas.microsoft.com/office/powerpoint/2010/main" val="248576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4213" y="188913"/>
            <a:ext cx="7772400" cy="792162"/>
          </a:xfrm>
        </p:spPr>
        <p:txBody>
          <a:bodyPr/>
          <a:lstStyle/>
          <a:p>
            <a:pPr algn="l" eaLnBrk="1" hangingPunct="1">
              <a:defRPr/>
            </a:pPr>
            <a:r>
              <a:rPr lang="es-MX" sz="2400" b="1" kern="1200" dirty="0">
                <a:solidFill>
                  <a:srgbClr val="00B050"/>
                </a:solidFill>
              </a:rPr>
              <a:t>Muestreo por </a:t>
            </a:r>
            <a:r>
              <a:rPr lang="es-MX" sz="2400" b="1" kern="1200" dirty="0" smtClean="0">
                <a:solidFill>
                  <a:srgbClr val="00B050"/>
                </a:solidFill>
              </a:rPr>
              <a:t>conglomerados (MAC)</a:t>
            </a:r>
            <a:endParaRPr lang="es-ES" sz="2400" b="1" kern="1200" dirty="0">
              <a:solidFill>
                <a:srgbClr val="00B050"/>
              </a:solidFill>
            </a:endParaRPr>
          </a:p>
        </p:txBody>
      </p:sp>
      <p:sp>
        <p:nvSpPr>
          <p:cNvPr id="23555" name="Rectangle 3"/>
          <p:cNvSpPr>
            <a:spLocks noGrp="1" noChangeArrowheads="1"/>
          </p:cNvSpPr>
          <p:nvPr>
            <p:ph type="body" idx="1"/>
          </p:nvPr>
        </p:nvSpPr>
        <p:spPr>
          <a:xfrm>
            <a:off x="539750" y="1052513"/>
            <a:ext cx="7772400" cy="5689600"/>
          </a:xfrm>
        </p:spPr>
        <p:txBody>
          <a:bodyPr>
            <a:noAutofit/>
          </a:bodyPr>
          <a:lstStyle/>
          <a:p>
            <a:pPr algn="just">
              <a:lnSpc>
                <a:spcPct val="120000"/>
              </a:lnSpc>
              <a:buFont typeface="Wingdings" pitchFamily="2" charset="2"/>
              <a:buChar char="q"/>
              <a:defRPr/>
            </a:pPr>
            <a:r>
              <a:rPr lang="es-ES" sz="2000" dirty="0">
                <a:latin typeface="Arial" pitchFamily="34" charset="0"/>
                <a:cs typeface="Arial" pitchFamily="34" charset="0"/>
              </a:rPr>
              <a:t>Se aplica cuando es difícil tener el marco </a:t>
            </a:r>
            <a:r>
              <a:rPr lang="es-ES" sz="2000" dirty="0" err="1">
                <a:latin typeface="Arial" pitchFamily="34" charset="0"/>
                <a:cs typeface="Arial" pitchFamily="34" charset="0"/>
              </a:rPr>
              <a:t>muestral</a:t>
            </a:r>
            <a:r>
              <a:rPr lang="es-ES" sz="2000" dirty="0">
                <a:latin typeface="Arial" pitchFamily="34" charset="0"/>
                <a:cs typeface="Arial" pitchFamily="34" charset="0"/>
              </a:rPr>
              <a:t> de la población en estudio, sin embargo, se sabe que se encuentran agrupados naturalmente en grupos.</a:t>
            </a:r>
          </a:p>
          <a:p>
            <a:pPr algn="just">
              <a:lnSpc>
                <a:spcPct val="120000"/>
              </a:lnSpc>
              <a:buFont typeface="Wingdings" pitchFamily="2" charset="2"/>
              <a:buChar char="q"/>
              <a:defRPr/>
            </a:pPr>
            <a:r>
              <a:rPr lang="es-ES" sz="2000" dirty="0">
                <a:latin typeface="Arial" pitchFamily="34" charset="0"/>
                <a:cs typeface="Arial" pitchFamily="34" charset="0"/>
              </a:rPr>
              <a:t>Se eligen varios grupos al azar, y ya elegidos algunos se estudia a todos los individuos de los grupos elegidos o bien se puede seguir replicar más muestreos por grupos, por estratos, aleatorios simples.</a:t>
            </a:r>
          </a:p>
          <a:p>
            <a:pPr algn="just">
              <a:lnSpc>
                <a:spcPct val="120000"/>
              </a:lnSpc>
              <a:buFont typeface="Wingdings" pitchFamily="2" charset="2"/>
              <a:buChar char="q"/>
              <a:defRPr/>
            </a:pPr>
            <a:r>
              <a:rPr lang="es-ES" sz="2000" dirty="0" smtClean="0">
                <a:latin typeface="Arial" pitchFamily="34" charset="0"/>
                <a:cs typeface="Arial" pitchFamily="34" charset="0"/>
              </a:rPr>
              <a:t>Al </a:t>
            </a:r>
            <a:r>
              <a:rPr lang="es-ES" sz="2000" dirty="0">
                <a:latin typeface="Arial" pitchFamily="34" charset="0"/>
                <a:cs typeface="Arial" pitchFamily="34" charset="0"/>
              </a:rPr>
              <a:t>igual que en el MAE al extrapolar los resultados a la población debe tenerse en cuenta el tamaño relativo de unos grupos con respecto a otros.</a:t>
            </a:r>
          </a:p>
          <a:p>
            <a:pPr algn="just">
              <a:lnSpc>
                <a:spcPct val="120000"/>
              </a:lnSpc>
              <a:buFont typeface="Wingdings" pitchFamily="2" charset="2"/>
              <a:buChar char="q"/>
              <a:defRPr/>
            </a:pPr>
            <a:r>
              <a:rPr lang="es-MX" sz="2000" dirty="0" smtClean="0">
                <a:latin typeface="Arial" pitchFamily="34" charset="0"/>
                <a:cs typeface="Arial" pitchFamily="34" charset="0"/>
              </a:rPr>
              <a:t>Útil </a:t>
            </a:r>
            <a:r>
              <a:rPr lang="es-MX" sz="2000" dirty="0">
                <a:latin typeface="Arial" pitchFamily="34" charset="0"/>
                <a:cs typeface="Arial" pitchFamily="34" charset="0"/>
              </a:rPr>
              <a:t>cuando la población se encuentra dispersa. La selección de la muestra puede requerir varias etapas</a:t>
            </a:r>
            <a:r>
              <a:rPr lang="es-MX" sz="2200" dirty="0">
                <a:latin typeface="Arial" pitchFamily="34" charset="0"/>
                <a:cs typeface="Arial" pitchFamily="34" charset="0"/>
              </a:rPr>
              <a:t>.</a:t>
            </a:r>
            <a:r>
              <a:rPr lang="es-ES" sz="2200" dirty="0">
                <a:latin typeface="Arial" pitchFamily="34" charset="0"/>
                <a:cs typeface="Arial" pitchFamily="34" charset="0"/>
              </a:rPr>
              <a:t> </a:t>
            </a:r>
          </a:p>
        </p:txBody>
      </p:sp>
    </p:spTree>
    <p:extLst>
      <p:ext uri="{BB962C8B-B14F-4D97-AF65-F5344CB8AC3E}">
        <p14:creationId xmlns:p14="http://schemas.microsoft.com/office/powerpoint/2010/main" val="2469679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l"/>
            <a:r>
              <a:rPr lang="es-MX" sz="2000" dirty="0" smtClean="0">
                <a:solidFill>
                  <a:srgbClr val="00B050"/>
                </a:solidFill>
                <a:latin typeface="Arial" pitchFamily="34" charset="0"/>
                <a:cs typeface="Arial" pitchFamily="34" charset="0"/>
              </a:rPr>
              <a:t>Contenido</a:t>
            </a:r>
            <a:endParaRPr lang="es-MX" sz="2000" dirty="0">
              <a:solidFill>
                <a:srgbClr val="00B050"/>
              </a:solidFill>
              <a:latin typeface="Arial" pitchFamily="34" charset="0"/>
              <a:cs typeface="Arial" pitchFamily="34" charset="0"/>
            </a:endParaRPr>
          </a:p>
        </p:txBody>
      </p:sp>
      <p:sp>
        <p:nvSpPr>
          <p:cNvPr id="5" name="4 Marcador de contenido"/>
          <p:cNvSpPr>
            <a:spLocks noGrp="1"/>
          </p:cNvSpPr>
          <p:nvPr>
            <p:ph sz="half" idx="1"/>
          </p:nvPr>
        </p:nvSpPr>
        <p:spPr/>
        <p:txBody>
          <a:bodyPr>
            <a:normAutofit fontScale="62500" lnSpcReduction="20000"/>
          </a:bodyPr>
          <a:lstStyle/>
          <a:p>
            <a:pPr marL="571500" indent="-571500">
              <a:lnSpc>
                <a:spcPct val="80000"/>
              </a:lnSpc>
              <a:buNone/>
            </a:pPr>
            <a:r>
              <a:rPr lang="es-MX" dirty="0" smtClean="0">
                <a:latin typeface="Arial" pitchFamily="34" charset="0"/>
                <a:cs typeface="Arial" pitchFamily="34" charset="0"/>
              </a:rPr>
              <a:t>I. Introducción</a:t>
            </a:r>
          </a:p>
          <a:p>
            <a:pPr marL="571500" indent="-571500">
              <a:lnSpc>
                <a:spcPct val="80000"/>
              </a:lnSpc>
              <a:buNone/>
            </a:pPr>
            <a:r>
              <a:rPr lang="es-MX" dirty="0" smtClean="0">
                <a:latin typeface="Arial" pitchFamily="34" charset="0"/>
                <a:cs typeface="Arial" pitchFamily="34" charset="0"/>
              </a:rPr>
              <a:t>  Objetivos</a:t>
            </a:r>
          </a:p>
          <a:p>
            <a:pPr>
              <a:lnSpc>
                <a:spcPct val="80000"/>
              </a:lnSpc>
              <a:buNone/>
            </a:pPr>
            <a:r>
              <a:rPr lang="es-ES" dirty="0" smtClean="0">
                <a:latin typeface="Arial" pitchFamily="34" charset="0"/>
                <a:cs typeface="Arial" pitchFamily="34" charset="0"/>
              </a:rPr>
              <a:t>   Conceptos básicos</a:t>
            </a:r>
          </a:p>
          <a:p>
            <a:pPr>
              <a:lnSpc>
                <a:spcPct val="80000"/>
              </a:lnSpc>
              <a:buNone/>
            </a:pPr>
            <a:r>
              <a:rPr lang="es-ES" dirty="0" smtClean="0">
                <a:latin typeface="Arial" pitchFamily="34" charset="0"/>
                <a:cs typeface="Arial" pitchFamily="34" charset="0"/>
              </a:rPr>
              <a:t>   Técnicas de muestreo</a:t>
            </a:r>
          </a:p>
          <a:p>
            <a:pPr>
              <a:lnSpc>
                <a:spcPct val="80000"/>
              </a:lnSpc>
              <a:buNone/>
            </a:pPr>
            <a:r>
              <a:rPr lang="es-ES" dirty="0" smtClean="0">
                <a:latin typeface="Arial" pitchFamily="34" charset="0"/>
                <a:cs typeface="Arial" pitchFamily="34" charset="0"/>
              </a:rPr>
              <a:t>   Tipos de muestreo</a:t>
            </a:r>
          </a:p>
          <a:p>
            <a:pPr>
              <a:lnSpc>
                <a:spcPct val="80000"/>
              </a:lnSpc>
              <a:buNone/>
            </a:pPr>
            <a:r>
              <a:rPr lang="es-ES" dirty="0" smtClean="0">
                <a:latin typeface="Arial" pitchFamily="34" charset="0"/>
                <a:cs typeface="Arial" pitchFamily="34" charset="0"/>
              </a:rPr>
              <a:t>       a).  Probabilístico</a:t>
            </a:r>
          </a:p>
          <a:p>
            <a:pPr>
              <a:lnSpc>
                <a:spcPct val="80000"/>
              </a:lnSpc>
              <a:buNone/>
            </a:pPr>
            <a:r>
              <a:rPr lang="es-ES" dirty="0" smtClean="0">
                <a:latin typeface="Arial" pitchFamily="34" charset="0"/>
                <a:cs typeface="Arial" pitchFamily="34" charset="0"/>
              </a:rPr>
              <a:t>       b). No probabilísticos</a:t>
            </a:r>
          </a:p>
          <a:p>
            <a:pPr>
              <a:lnSpc>
                <a:spcPct val="80000"/>
              </a:lnSpc>
            </a:pPr>
            <a:endParaRPr lang="es-ES" dirty="0" smtClean="0">
              <a:latin typeface="Arial" pitchFamily="34" charset="0"/>
              <a:cs typeface="Arial" pitchFamily="34" charset="0"/>
            </a:endParaRPr>
          </a:p>
          <a:p>
            <a:pPr>
              <a:lnSpc>
                <a:spcPct val="80000"/>
              </a:lnSpc>
              <a:buNone/>
            </a:pPr>
            <a:r>
              <a:rPr lang="es-ES" dirty="0" smtClean="0">
                <a:latin typeface="Arial" pitchFamily="34" charset="0"/>
                <a:cs typeface="Arial" pitchFamily="34" charset="0"/>
              </a:rPr>
              <a:t>II. Muestreo Aleatorio Simple sin reemplazo</a:t>
            </a:r>
          </a:p>
          <a:p>
            <a:pPr>
              <a:lnSpc>
                <a:spcPct val="80000"/>
              </a:lnSpc>
              <a:buNone/>
            </a:pPr>
            <a:r>
              <a:rPr lang="es-ES" dirty="0" smtClean="0">
                <a:latin typeface="Arial" pitchFamily="34" charset="0"/>
                <a:cs typeface="Arial" pitchFamily="34" charset="0"/>
              </a:rPr>
              <a:t>    Estimación de la media poblacional</a:t>
            </a:r>
          </a:p>
          <a:p>
            <a:pPr>
              <a:lnSpc>
                <a:spcPct val="80000"/>
              </a:lnSpc>
              <a:buNone/>
            </a:pPr>
            <a:r>
              <a:rPr lang="es-ES" dirty="0" smtClean="0">
                <a:latin typeface="Arial" pitchFamily="34" charset="0"/>
                <a:cs typeface="Arial" pitchFamily="34" charset="0"/>
              </a:rPr>
              <a:t>    Estimación del total poblacional</a:t>
            </a:r>
          </a:p>
          <a:p>
            <a:pPr>
              <a:lnSpc>
                <a:spcPct val="80000"/>
              </a:lnSpc>
              <a:buNone/>
            </a:pPr>
            <a:r>
              <a:rPr lang="es-ES" dirty="0" smtClean="0">
                <a:latin typeface="Arial" pitchFamily="34" charset="0"/>
                <a:cs typeface="Arial" pitchFamily="34" charset="0"/>
              </a:rPr>
              <a:t>    Estimación del tamaño de muestra</a:t>
            </a:r>
          </a:p>
          <a:p>
            <a:pPr>
              <a:lnSpc>
                <a:spcPct val="80000"/>
              </a:lnSpc>
              <a:buNone/>
            </a:pPr>
            <a:r>
              <a:rPr lang="es-ES" dirty="0" smtClean="0">
                <a:latin typeface="Arial" pitchFamily="34" charset="0"/>
                <a:cs typeface="Arial" pitchFamily="34" charset="0"/>
              </a:rPr>
              <a:t>    Desigualdad de </a:t>
            </a:r>
            <a:r>
              <a:rPr lang="es-ES" dirty="0" err="1" smtClean="0">
                <a:latin typeface="Arial" pitchFamily="34" charset="0"/>
                <a:cs typeface="Arial" pitchFamily="34" charset="0"/>
              </a:rPr>
              <a:t>Chevysheff</a:t>
            </a:r>
            <a:endParaRPr lang="es-ES" dirty="0" smtClean="0">
              <a:latin typeface="Arial" pitchFamily="34" charset="0"/>
              <a:cs typeface="Arial" pitchFamily="34" charset="0"/>
            </a:endParaRPr>
          </a:p>
          <a:p>
            <a:pPr>
              <a:lnSpc>
                <a:spcPct val="80000"/>
              </a:lnSpc>
              <a:buNone/>
            </a:pPr>
            <a:r>
              <a:rPr lang="es-ES" dirty="0" smtClean="0">
                <a:latin typeface="Arial" pitchFamily="34" charset="0"/>
                <a:cs typeface="Arial" pitchFamily="34" charset="0"/>
              </a:rPr>
              <a:t>    Estimación de una proporción</a:t>
            </a:r>
          </a:p>
          <a:p>
            <a:pPr>
              <a:lnSpc>
                <a:spcPct val="80000"/>
              </a:lnSpc>
              <a:buNone/>
            </a:pPr>
            <a:r>
              <a:rPr lang="es-ES" dirty="0" smtClean="0">
                <a:latin typeface="Arial" pitchFamily="34" charset="0"/>
                <a:cs typeface="Arial" pitchFamily="34" charset="0"/>
              </a:rPr>
              <a:t>    Cálculo del tamaño de muestra.</a:t>
            </a:r>
          </a:p>
          <a:p>
            <a:pPr>
              <a:lnSpc>
                <a:spcPct val="80000"/>
              </a:lnSpc>
            </a:pPr>
            <a:endParaRPr lang="es-ES" dirty="0" smtClean="0">
              <a:latin typeface="Arial" pitchFamily="34" charset="0"/>
              <a:cs typeface="Arial" pitchFamily="34" charset="0"/>
            </a:endParaRPr>
          </a:p>
          <a:p>
            <a:pPr>
              <a:lnSpc>
                <a:spcPct val="80000"/>
              </a:lnSpc>
            </a:pPr>
            <a:endParaRPr lang="es-ES" dirty="0" smtClean="0">
              <a:latin typeface="Arial" pitchFamily="34" charset="0"/>
              <a:cs typeface="Arial" pitchFamily="34" charset="0"/>
            </a:endParaRPr>
          </a:p>
          <a:p>
            <a:pPr>
              <a:lnSpc>
                <a:spcPct val="80000"/>
              </a:lnSpc>
              <a:buNone/>
            </a:pPr>
            <a:r>
              <a:rPr lang="es-ES" dirty="0" smtClean="0">
                <a:latin typeface="Arial" pitchFamily="34" charset="0"/>
                <a:cs typeface="Arial" pitchFamily="34" charset="0"/>
              </a:rPr>
              <a:t>III</a:t>
            </a:r>
            <a:endParaRPr lang="es-MX" dirty="0"/>
          </a:p>
        </p:txBody>
      </p:sp>
      <p:sp>
        <p:nvSpPr>
          <p:cNvPr id="6" name="5 Marcador de contenido"/>
          <p:cNvSpPr>
            <a:spLocks noGrp="1"/>
          </p:cNvSpPr>
          <p:nvPr>
            <p:ph sz="half" idx="2"/>
          </p:nvPr>
        </p:nvSpPr>
        <p:spPr/>
        <p:txBody>
          <a:bodyPr>
            <a:normAutofit fontScale="62500" lnSpcReduction="20000"/>
          </a:bodyPr>
          <a:lstStyle/>
          <a:p>
            <a:pPr>
              <a:lnSpc>
                <a:spcPct val="80000"/>
              </a:lnSpc>
              <a:buNone/>
            </a:pPr>
            <a:r>
              <a:rPr lang="es-ES" dirty="0">
                <a:latin typeface="Arial" pitchFamily="34" charset="0"/>
                <a:cs typeface="Arial" pitchFamily="34" charset="0"/>
              </a:rPr>
              <a:t>. Muestreo Aleatorio Sistemático</a:t>
            </a:r>
          </a:p>
          <a:p>
            <a:pPr>
              <a:lnSpc>
                <a:spcPct val="80000"/>
              </a:lnSpc>
              <a:buNone/>
            </a:pPr>
            <a:r>
              <a:rPr lang="es-ES" dirty="0">
                <a:latin typeface="Arial" pitchFamily="34" charset="0"/>
                <a:cs typeface="Arial" pitchFamily="34" charset="0"/>
              </a:rPr>
              <a:t>    Introducción</a:t>
            </a:r>
          </a:p>
          <a:p>
            <a:pPr>
              <a:lnSpc>
                <a:spcPct val="80000"/>
              </a:lnSpc>
              <a:buNone/>
            </a:pPr>
            <a:r>
              <a:rPr lang="es-CO" dirty="0">
                <a:latin typeface="Arial" pitchFamily="34" charset="0"/>
                <a:cs typeface="Arial" pitchFamily="34" charset="0"/>
              </a:rPr>
              <a:t>    Una estimación de μ</a:t>
            </a:r>
          </a:p>
          <a:p>
            <a:pPr>
              <a:lnSpc>
                <a:spcPct val="80000"/>
              </a:lnSpc>
              <a:buNone/>
            </a:pPr>
            <a:r>
              <a:rPr lang="es-ES" dirty="0">
                <a:latin typeface="Arial" pitchFamily="34" charset="0"/>
                <a:cs typeface="Times New Roman" pitchFamily="18" charset="0"/>
              </a:rPr>
              <a:t>    Limite del error de estimación</a:t>
            </a:r>
            <a:endParaRPr lang="es-ES" dirty="0">
              <a:latin typeface="Arial" pitchFamily="34" charset="0"/>
              <a:cs typeface="Arial" pitchFamily="34" charset="0"/>
            </a:endParaRPr>
          </a:p>
          <a:p>
            <a:pPr>
              <a:lnSpc>
                <a:spcPct val="80000"/>
              </a:lnSpc>
              <a:buNone/>
            </a:pPr>
            <a:r>
              <a:rPr lang="es-ES" dirty="0">
                <a:latin typeface="Arial" pitchFamily="34" charset="0"/>
                <a:cs typeface="Arial" pitchFamily="34" charset="0"/>
              </a:rPr>
              <a:t>    Cálculo de la muestra</a:t>
            </a:r>
          </a:p>
          <a:p>
            <a:pPr>
              <a:lnSpc>
                <a:spcPct val="80000"/>
              </a:lnSpc>
            </a:pPr>
            <a:endParaRPr lang="es-ES" dirty="0">
              <a:latin typeface="Arial" pitchFamily="34" charset="0"/>
              <a:cs typeface="Arial" pitchFamily="34" charset="0"/>
            </a:endParaRPr>
          </a:p>
          <a:p>
            <a:pPr>
              <a:lnSpc>
                <a:spcPct val="80000"/>
              </a:lnSpc>
              <a:buNone/>
            </a:pPr>
            <a:r>
              <a:rPr lang="es-ES" dirty="0">
                <a:latin typeface="Arial" pitchFamily="34" charset="0"/>
                <a:cs typeface="Arial" pitchFamily="34" charset="0"/>
              </a:rPr>
              <a:t>IV. Muestreo Aleatorio irrestricto Replicado</a:t>
            </a:r>
          </a:p>
          <a:p>
            <a:pPr>
              <a:lnSpc>
                <a:spcPct val="80000"/>
              </a:lnSpc>
              <a:buNone/>
            </a:pPr>
            <a:r>
              <a:rPr lang="es-CO" dirty="0">
                <a:latin typeface="Arial" pitchFamily="34" charset="0"/>
                <a:cs typeface="Arial" pitchFamily="34" charset="0"/>
              </a:rPr>
              <a:t>    Estime la proporción (p)</a:t>
            </a:r>
          </a:p>
          <a:p>
            <a:pPr>
              <a:lnSpc>
                <a:spcPct val="80000"/>
              </a:lnSpc>
              <a:buNone/>
            </a:pPr>
            <a:r>
              <a:rPr lang="es-CO" dirty="0">
                <a:latin typeface="Arial" pitchFamily="34" charset="0"/>
                <a:cs typeface="Arial" pitchFamily="34" charset="0"/>
              </a:rPr>
              <a:t>    Ejemplo estimación de μ</a:t>
            </a:r>
          </a:p>
          <a:p>
            <a:pPr>
              <a:lnSpc>
                <a:spcPct val="80000"/>
              </a:lnSpc>
              <a:buNone/>
            </a:pPr>
            <a:r>
              <a:rPr lang="es-CO" dirty="0">
                <a:latin typeface="Arial" pitchFamily="34" charset="0"/>
                <a:cs typeface="Arial" pitchFamily="34" charset="0"/>
              </a:rPr>
              <a:t>    Ejemplo estimación de (p)</a:t>
            </a:r>
          </a:p>
          <a:p>
            <a:pPr>
              <a:lnSpc>
                <a:spcPct val="80000"/>
              </a:lnSpc>
              <a:buNone/>
            </a:pPr>
            <a:r>
              <a:rPr lang="es-CO" dirty="0">
                <a:latin typeface="Arial" pitchFamily="34" charset="0"/>
                <a:cs typeface="Arial" pitchFamily="34" charset="0"/>
              </a:rPr>
              <a:t>    Ejemplo estimación del limite de error</a:t>
            </a:r>
            <a:endParaRPr lang="es-MX" dirty="0"/>
          </a:p>
          <a:p>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536" y="548680"/>
            <a:ext cx="7772400" cy="431800"/>
          </a:xfrm>
        </p:spPr>
        <p:txBody>
          <a:bodyPr>
            <a:normAutofit fontScale="90000"/>
          </a:bodyPr>
          <a:lstStyle/>
          <a:p>
            <a:pPr algn="l" eaLnBrk="1" hangingPunct="1"/>
            <a:r>
              <a:rPr lang="es-ES" sz="2400" b="1" kern="1200" dirty="0" smtClean="0">
                <a:solidFill>
                  <a:srgbClr val="00B050"/>
                </a:solidFill>
              </a:rPr>
              <a:t>3. Proceso de selección de la muestra</a:t>
            </a:r>
            <a:endParaRPr lang="es-ES" sz="2400" b="1" kern="1200" dirty="0">
              <a:solidFill>
                <a:srgbClr val="00B050"/>
              </a:solidFill>
            </a:endParaRPr>
          </a:p>
        </p:txBody>
      </p:sp>
      <p:sp>
        <p:nvSpPr>
          <p:cNvPr id="28675" name="Rectangle 3"/>
          <p:cNvSpPr>
            <a:spLocks noGrp="1" noChangeArrowheads="1"/>
          </p:cNvSpPr>
          <p:nvPr>
            <p:ph type="body" idx="1"/>
          </p:nvPr>
        </p:nvSpPr>
        <p:spPr>
          <a:xfrm>
            <a:off x="251520" y="1340768"/>
            <a:ext cx="8713787" cy="5040411"/>
          </a:xfrm>
        </p:spPr>
        <p:txBody>
          <a:bodyPr/>
          <a:lstStyle/>
          <a:p>
            <a:pPr marL="609600" indent="-609600" algn="just" eaLnBrk="1" hangingPunct="1">
              <a:buFontTx/>
              <a:buAutoNum type="arabicPeriod"/>
            </a:pPr>
            <a:r>
              <a:rPr lang="es-ES" sz="1800" b="1" dirty="0" smtClean="0">
                <a:latin typeface="Arial" pitchFamily="34" charset="0"/>
                <a:cs typeface="Arial" pitchFamily="34" charset="0"/>
              </a:rPr>
              <a:t>Definición de la población objetivo</a:t>
            </a:r>
            <a:r>
              <a:rPr lang="es-ES" sz="1800" dirty="0" smtClean="0">
                <a:latin typeface="Arial" pitchFamily="34" charset="0"/>
                <a:cs typeface="Arial" pitchFamily="34" charset="0"/>
              </a:rPr>
              <a:t>: en términos de contenido, unidades, extensión y tiempo.</a:t>
            </a:r>
          </a:p>
          <a:p>
            <a:pPr marL="609600" indent="-609600" algn="just" eaLnBrk="1" hangingPunct="1">
              <a:buFontTx/>
              <a:buAutoNum type="arabicPeriod"/>
            </a:pPr>
            <a:r>
              <a:rPr lang="es-ES" sz="1800" b="1" dirty="0" smtClean="0">
                <a:latin typeface="Arial" pitchFamily="34" charset="0"/>
                <a:cs typeface="Arial" pitchFamily="34" charset="0"/>
              </a:rPr>
              <a:t>Identificar el marco </a:t>
            </a:r>
            <a:r>
              <a:rPr lang="es-ES" sz="1800" b="1" dirty="0" err="1" smtClean="0">
                <a:latin typeface="Arial" pitchFamily="34" charset="0"/>
                <a:cs typeface="Arial" pitchFamily="34" charset="0"/>
              </a:rPr>
              <a:t>muestral</a:t>
            </a:r>
            <a:r>
              <a:rPr lang="es-ES" sz="1800" dirty="0">
                <a:latin typeface="Arial" pitchFamily="34" charset="0"/>
                <a:cs typeface="Arial" pitchFamily="34" charset="0"/>
              </a:rPr>
              <a:t>.</a:t>
            </a:r>
            <a:endParaRPr lang="es-ES" sz="1800" dirty="0" smtClean="0">
              <a:latin typeface="Arial" pitchFamily="34" charset="0"/>
              <a:cs typeface="Arial" pitchFamily="34" charset="0"/>
            </a:endParaRPr>
          </a:p>
          <a:p>
            <a:pPr marL="609600" indent="-609600" algn="just" eaLnBrk="1" hangingPunct="1">
              <a:buFontTx/>
              <a:buAutoNum type="arabicPeriod"/>
            </a:pPr>
            <a:r>
              <a:rPr lang="es-ES" sz="1800" b="1" dirty="0" smtClean="0">
                <a:latin typeface="Arial" pitchFamily="34" charset="0"/>
                <a:cs typeface="Arial" pitchFamily="34" charset="0"/>
              </a:rPr>
              <a:t>Determinar el método de muestreo.</a:t>
            </a:r>
          </a:p>
          <a:p>
            <a:pPr marL="609600" indent="-609600" algn="just" eaLnBrk="1" hangingPunct="1">
              <a:buFontTx/>
              <a:buAutoNum type="arabicPeriod"/>
            </a:pPr>
            <a:r>
              <a:rPr lang="es-ES" sz="1800" b="1" dirty="0" smtClean="0">
                <a:latin typeface="Arial" pitchFamily="34" charset="0"/>
                <a:cs typeface="Arial" pitchFamily="34" charset="0"/>
              </a:rPr>
              <a:t>Determinar el tamaño de la muestra</a:t>
            </a:r>
            <a:r>
              <a:rPr lang="es-ES" sz="1800" dirty="0" smtClean="0">
                <a:latin typeface="Arial" pitchFamily="34" charset="0"/>
                <a:cs typeface="Arial" pitchFamily="34" charset="0"/>
              </a:rPr>
              <a:t>: Considerar los siguientes factores cualitativos:</a:t>
            </a:r>
          </a:p>
          <a:p>
            <a:pPr marL="990600" lvl="1" indent="-533400" algn="just" eaLnBrk="1" hangingPunct="1">
              <a:buFont typeface="Wingdings" pitchFamily="2" charset="2"/>
              <a:buChar char="§"/>
            </a:pPr>
            <a:r>
              <a:rPr lang="es-ES" sz="1800" dirty="0" smtClean="0">
                <a:latin typeface="Arial" pitchFamily="34" charset="0"/>
                <a:cs typeface="Arial" pitchFamily="34" charset="0"/>
              </a:rPr>
              <a:t>Importancia de la decisión.</a:t>
            </a:r>
          </a:p>
          <a:p>
            <a:pPr marL="990600" lvl="1" indent="-533400" algn="just" eaLnBrk="1" hangingPunct="1">
              <a:buFont typeface="Wingdings" pitchFamily="2" charset="2"/>
              <a:buChar char="§"/>
            </a:pPr>
            <a:r>
              <a:rPr lang="es-ES" sz="1800" dirty="0" smtClean="0">
                <a:latin typeface="Arial" pitchFamily="34" charset="0"/>
                <a:cs typeface="Arial" pitchFamily="34" charset="0"/>
              </a:rPr>
              <a:t>Naturaleza de la investigación.</a:t>
            </a:r>
          </a:p>
          <a:p>
            <a:pPr marL="990600" lvl="1" indent="-533400" algn="just" eaLnBrk="1" hangingPunct="1">
              <a:buFont typeface="Wingdings" pitchFamily="2" charset="2"/>
              <a:buChar char="§"/>
            </a:pPr>
            <a:r>
              <a:rPr lang="es-ES" sz="1800" dirty="0" smtClean="0">
                <a:latin typeface="Arial" pitchFamily="34" charset="0"/>
                <a:cs typeface="Arial" pitchFamily="34" charset="0"/>
              </a:rPr>
              <a:t>Número de variables.</a:t>
            </a:r>
          </a:p>
          <a:p>
            <a:pPr marL="990600" lvl="1" indent="-533400" algn="just" eaLnBrk="1" hangingPunct="1">
              <a:buFont typeface="Wingdings" pitchFamily="2" charset="2"/>
              <a:buChar char="§"/>
            </a:pPr>
            <a:r>
              <a:rPr lang="es-ES" sz="1800" dirty="0" smtClean="0">
                <a:latin typeface="Arial" pitchFamily="34" charset="0"/>
                <a:cs typeface="Arial" pitchFamily="34" charset="0"/>
              </a:rPr>
              <a:t>Naturaleza del análisis.</a:t>
            </a:r>
          </a:p>
          <a:p>
            <a:pPr marL="990600" lvl="1" indent="-533400" algn="just" eaLnBrk="1" hangingPunct="1">
              <a:buFont typeface="Wingdings" pitchFamily="2" charset="2"/>
              <a:buChar char="§"/>
            </a:pPr>
            <a:r>
              <a:rPr lang="es-ES" sz="1800" dirty="0" smtClean="0">
                <a:latin typeface="Arial" pitchFamily="34" charset="0"/>
                <a:cs typeface="Arial" pitchFamily="34" charset="0"/>
              </a:rPr>
              <a:t>Revisión de estudios similares.</a:t>
            </a:r>
          </a:p>
          <a:p>
            <a:pPr marL="990600" lvl="1" indent="-533400" algn="just" eaLnBrk="1" hangingPunct="1">
              <a:buFont typeface="Wingdings" pitchFamily="2" charset="2"/>
              <a:buChar char="§"/>
            </a:pPr>
            <a:r>
              <a:rPr lang="es-ES" sz="1800" dirty="0" smtClean="0">
                <a:latin typeface="Arial" pitchFamily="34" charset="0"/>
                <a:cs typeface="Arial" pitchFamily="34" charset="0"/>
              </a:rPr>
              <a:t>Restricciones de recursos.</a:t>
            </a:r>
          </a:p>
          <a:p>
            <a:pPr marL="990600" lvl="1" indent="-533400" algn="just" eaLnBrk="1" hangingPunct="1">
              <a:buFont typeface="Wingdings" pitchFamily="2" charset="2"/>
              <a:buChar char="§"/>
            </a:pPr>
            <a:r>
              <a:rPr lang="es-ES" sz="1800" dirty="0" smtClean="0">
                <a:latin typeface="Arial" pitchFamily="34" charset="0"/>
                <a:cs typeface="Arial" pitchFamily="34" charset="0"/>
              </a:rPr>
              <a:t>Bibliografía</a:t>
            </a:r>
          </a:p>
        </p:txBody>
      </p:sp>
    </p:spTree>
    <p:extLst>
      <p:ext uri="{BB962C8B-B14F-4D97-AF65-F5344CB8AC3E}">
        <p14:creationId xmlns:p14="http://schemas.microsoft.com/office/powerpoint/2010/main" val="2367873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685800" y="44450"/>
            <a:ext cx="77724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ES" b="1" dirty="0" smtClean="0">
                <a:solidFill>
                  <a:srgbClr val="00B050"/>
                </a:solidFill>
                <a:latin typeface="+mj-lt"/>
                <a:ea typeface="+mj-ea"/>
                <a:cs typeface="+mj-cs"/>
              </a:rPr>
              <a:t>3. Etapas en la selección de la muestra…</a:t>
            </a:r>
            <a:endParaRPr lang="es-ES" b="1" dirty="0">
              <a:solidFill>
                <a:srgbClr val="00B050"/>
              </a:solidFill>
              <a:latin typeface="+mj-lt"/>
              <a:ea typeface="+mj-ea"/>
              <a:cs typeface="+mj-cs"/>
            </a:endParaRPr>
          </a:p>
        </p:txBody>
      </p:sp>
      <p:sp>
        <p:nvSpPr>
          <p:cNvPr id="29699" name="Rectangle 5"/>
          <p:cNvSpPr>
            <a:spLocks noChangeArrowheads="1"/>
          </p:cNvSpPr>
          <p:nvPr/>
        </p:nvSpPr>
        <p:spPr bwMode="auto">
          <a:xfrm>
            <a:off x="179388" y="836713"/>
            <a:ext cx="8713787" cy="5400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lgn="just">
              <a:lnSpc>
                <a:spcPct val="110000"/>
              </a:lnSpc>
              <a:spcBef>
                <a:spcPct val="20000"/>
              </a:spcBef>
              <a:buFontTx/>
              <a:buAutoNum type="arabicPeriod" startAt="5"/>
            </a:pPr>
            <a:r>
              <a:rPr lang="es-ES" sz="2200" b="1" dirty="0">
                <a:latin typeface="Arial" pitchFamily="34" charset="0"/>
                <a:cs typeface="Arial" pitchFamily="34" charset="0"/>
              </a:rPr>
              <a:t>Selección material de la muestra</a:t>
            </a:r>
            <a:r>
              <a:rPr lang="es-ES" sz="2200" dirty="0">
                <a:latin typeface="Arial" pitchFamily="34" charset="0"/>
                <a:cs typeface="Arial" pitchFamily="34" charset="0"/>
              </a:rPr>
              <a:t>: elegir los componentes de la muestra </a:t>
            </a:r>
            <a:r>
              <a:rPr lang="es-ES" sz="2200" dirty="0" smtClean="0">
                <a:latin typeface="Arial" pitchFamily="34" charset="0"/>
                <a:cs typeface="Arial" pitchFamily="34" charset="0"/>
              </a:rPr>
              <a:t>y localizar físicamente las </a:t>
            </a:r>
            <a:r>
              <a:rPr lang="es-ES" sz="2200" dirty="0">
                <a:latin typeface="Arial" pitchFamily="34" charset="0"/>
                <a:cs typeface="Arial" pitchFamily="34" charset="0"/>
              </a:rPr>
              <a:t>unidades.</a:t>
            </a:r>
          </a:p>
          <a:p>
            <a:pPr marL="609600" indent="-609600" algn="just">
              <a:lnSpc>
                <a:spcPct val="110000"/>
              </a:lnSpc>
              <a:spcBef>
                <a:spcPct val="20000"/>
              </a:spcBef>
              <a:buFontTx/>
              <a:buAutoNum type="arabicPeriod" startAt="5"/>
            </a:pPr>
            <a:r>
              <a:rPr lang="es-ES" sz="2200" b="1" dirty="0">
                <a:latin typeface="Arial" pitchFamily="34" charset="0"/>
                <a:cs typeface="Arial" pitchFamily="34" charset="0"/>
              </a:rPr>
              <a:t>Decidir el trato que se ha de dar a la falta de respuestas</a:t>
            </a:r>
            <a:r>
              <a:rPr lang="es-ES" sz="2200" dirty="0">
                <a:latin typeface="Arial" pitchFamily="34" charset="0"/>
                <a:cs typeface="Arial" pitchFamily="34" charset="0"/>
              </a:rPr>
              <a:t>: </a:t>
            </a:r>
            <a:r>
              <a:rPr lang="es-ES" sz="2200" dirty="0" smtClean="0">
                <a:latin typeface="Arial" pitchFamily="34" charset="0"/>
                <a:cs typeface="Arial" pitchFamily="34" charset="0"/>
              </a:rPr>
              <a:t>la no respuesta, </a:t>
            </a:r>
            <a:r>
              <a:rPr lang="es-ES" sz="2200" dirty="0">
                <a:latin typeface="Arial" pitchFamily="34" charset="0"/>
                <a:cs typeface="Arial" pitchFamily="34" charset="0"/>
              </a:rPr>
              <a:t>no se localiza, no sabe contestar o no es accesible. Para reducir este riesgo de no respuesta hay varios procedimientos:</a:t>
            </a:r>
          </a:p>
          <a:p>
            <a:pPr marL="990600" lvl="1" indent="-533400" algn="just">
              <a:lnSpc>
                <a:spcPct val="110000"/>
              </a:lnSpc>
              <a:spcBef>
                <a:spcPct val="20000"/>
              </a:spcBef>
              <a:buFont typeface="Wingdings" pitchFamily="2" charset="2"/>
              <a:buChar char="§"/>
            </a:pPr>
            <a:r>
              <a:rPr lang="es-ES" sz="2200" dirty="0">
                <a:latin typeface="Arial" pitchFamily="34" charset="0"/>
                <a:cs typeface="Arial" pitchFamily="34" charset="0"/>
              </a:rPr>
              <a:t>Mejorar el diseño de la investigación para reducir las negativas.</a:t>
            </a:r>
          </a:p>
          <a:p>
            <a:pPr marL="990600" lvl="1" indent="-533400" algn="just">
              <a:lnSpc>
                <a:spcPct val="110000"/>
              </a:lnSpc>
              <a:spcBef>
                <a:spcPct val="20000"/>
              </a:spcBef>
              <a:buFont typeface="Wingdings" pitchFamily="2" charset="2"/>
              <a:buChar char="§"/>
            </a:pPr>
            <a:r>
              <a:rPr lang="es-ES" sz="2200" dirty="0">
                <a:latin typeface="Arial" pitchFamily="34" charset="0"/>
                <a:cs typeface="Arial" pitchFamily="34" charset="0"/>
              </a:rPr>
              <a:t>Repetir los intentos</a:t>
            </a:r>
            <a:r>
              <a:rPr lang="es-ES" sz="2200" dirty="0" smtClean="0">
                <a:latin typeface="Arial" pitchFamily="34" charset="0"/>
                <a:cs typeface="Arial" pitchFamily="34" charset="0"/>
              </a:rPr>
              <a:t>.</a:t>
            </a:r>
          </a:p>
          <a:p>
            <a:pPr marL="990600" lvl="1" indent="-533400" algn="just">
              <a:lnSpc>
                <a:spcPct val="110000"/>
              </a:lnSpc>
              <a:spcBef>
                <a:spcPct val="20000"/>
              </a:spcBef>
              <a:buFont typeface="Wingdings" pitchFamily="2" charset="2"/>
              <a:buChar char="§"/>
            </a:pPr>
            <a:r>
              <a:rPr lang="es-ES" sz="2200" dirty="0" smtClean="0">
                <a:latin typeface="Arial" pitchFamily="34" charset="0"/>
                <a:cs typeface="Arial" pitchFamily="34" charset="0"/>
              </a:rPr>
              <a:t>Rediseñar instrumentos</a:t>
            </a:r>
          </a:p>
          <a:p>
            <a:pPr marL="990600" lvl="1" indent="-533400" algn="just">
              <a:lnSpc>
                <a:spcPct val="110000"/>
              </a:lnSpc>
              <a:spcBef>
                <a:spcPct val="20000"/>
              </a:spcBef>
              <a:buFont typeface="Wingdings" pitchFamily="2" charset="2"/>
              <a:buChar char="§"/>
            </a:pPr>
            <a:r>
              <a:rPr lang="es-ES" sz="2200" dirty="0" smtClean="0">
                <a:latin typeface="Arial" pitchFamily="34" charset="0"/>
                <a:cs typeface="Arial" pitchFamily="34" charset="0"/>
              </a:rPr>
              <a:t>Capacitar a los encuestadores</a:t>
            </a:r>
            <a:endParaRPr lang="es-ES" sz="2200" dirty="0">
              <a:latin typeface="Arial" pitchFamily="34" charset="0"/>
              <a:cs typeface="Arial" pitchFamily="34" charset="0"/>
            </a:endParaRPr>
          </a:p>
          <a:p>
            <a:pPr marL="990600" lvl="1" indent="-533400" algn="just">
              <a:lnSpc>
                <a:spcPct val="110000"/>
              </a:lnSpc>
              <a:spcBef>
                <a:spcPct val="20000"/>
              </a:spcBef>
              <a:buFont typeface="Wingdings" pitchFamily="2" charset="2"/>
              <a:buChar char="§"/>
            </a:pPr>
            <a:r>
              <a:rPr lang="es-ES" sz="2200" dirty="0">
                <a:latin typeface="Arial" pitchFamily="34" charset="0"/>
                <a:cs typeface="Arial" pitchFamily="34" charset="0"/>
              </a:rPr>
              <a:t>Estimar los efectos de la falta de respuesta en lo que respecta a la calidad de la información.</a:t>
            </a:r>
          </a:p>
        </p:txBody>
      </p:sp>
    </p:spTree>
    <p:extLst>
      <p:ext uri="{BB962C8B-B14F-4D97-AF65-F5344CB8AC3E}">
        <p14:creationId xmlns:p14="http://schemas.microsoft.com/office/powerpoint/2010/main" val="40018358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ChangeArrowheads="1"/>
          </p:cNvSpPr>
          <p:nvPr/>
        </p:nvSpPr>
        <p:spPr bwMode="auto">
          <a:xfrm>
            <a:off x="288001" y="410507"/>
            <a:ext cx="8610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MX" b="1" dirty="0" smtClean="0">
                <a:solidFill>
                  <a:srgbClr val="00B050"/>
                </a:solidFill>
                <a:latin typeface="+mj-lt"/>
                <a:ea typeface="+mj-ea"/>
                <a:cs typeface="+mj-cs"/>
              </a:rPr>
              <a:t>6. Proceso de selección de la muestra….</a:t>
            </a:r>
            <a:endParaRPr lang="es-ES" b="1" dirty="0">
              <a:solidFill>
                <a:srgbClr val="00B050"/>
              </a:solidFill>
              <a:latin typeface="+mj-lt"/>
              <a:ea typeface="+mj-ea"/>
              <a:cs typeface="+mj-cs"/>
            </a:endParaRPr>
          </a:p>
        </p:txBody>
      </p:sp>
      <p:sp>
        <p:nvSpPr>
          <p:cNvPr id="41987" name="Rectangle 4"/>
          <p:cNvSpPr>
            <a:spLocks noChangeArrowheads="1"/>
          </p:cNvSpPr>
          <p:nvPr/>
        </p:nvSpPr>
        <p:spPr bwMode="auto">
          <a:xfrm>
            <a:off x="304800" y="1196752"/>
            <a:ext cx="8458200"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lnSpc>
                <a:spcPct val="110000"/>
              </a:lnSpc>
              <a:spcBef>
                <a:spcPct val="20000"/>
              </a:spcBef>
              <a:buFont typeface="Wingdings" pitchFamily="2" charset="2"/>
              <a:buChar char="q"/>
            </a:pPr>
            <a:r>
              <a:rPr lang="es-MX" sz="2000" u="sng" dirty="0" smtClean="0">
                <a:latin typeface="Arial" pitchFamily="34" charset="0"/>
                <a:cs typeface="Arial" pitchFamily="34" charset="0"/>
              </a:rPr>
              <a:t>Precisión</a:t>
            </a:r>
            <a:r>
              <a:rPr lang="es-MX" sz="2000" u="sng" dirty="0">
                <a:latin typeface="Arial" pitchFamily="34" charset="0"/>
                <a:cs typeface="Arial" pitchFamily="34" charset="0"/>
              </a:rPr>
              <a:t>:  </a:t>
            </a:r>
            <a:r>
              <a:rPr lang="es-ES_tradnl" sz="2000" dirty="0">
                <a:latin typeface="Arial" pitchFamily="34" charset="0"/>
                <a:cs typeface="Arial" pitchFamily="34" charset="0"/>
              </a:rPr>
              <a:t>La selección de una </a:t>
            </a:r>
            <a:r>
              <a:rPr lang="es-ES_tradnl" sz="2000" dirty="0" smtClean="0">
                <a:latin typeface="Arial" pitchFamily="34" charset="0"/>
                <a:cs typeface="Arial" pitchFamily="34" charset="0"/>
              </a:rPr>
              <a:t>“n” </a:t>
            </a:r>
            <a:r>
              <a:rPr lang="es-ES_tradnl" sz="2000" dirty="0">
                <a:latin typeface="Arial" pitchFamily="34" charset="0"/>
                <a:cs typeface="Arial" pitchFamily="34" charset="0"/>
              </a:rPr>
              <a:t>representativa es importante para todos los investigadores. No obstante, el grado de precisión necesario o la tolerancia del investigador </a:t>
            </a:r>
            <a:r>
              <a:rPr lang="es-ES_tradnl" sz="2000" dirty="0" smtClean="0">
                <a:latin typeface="Arial" pitchFamily="34" charset="0"/>
                <a:cs typeface="Arial" pitchFamily="34" charset="0"/>
              </a:rPr>
              <a:t>al error </a:t>
            </a:r>
            <a:r>
              <a:rPr lang="es-ES_tradnl" sz="2000" dirty="0">
                <a:latin typeface="Arial" pitchFamily="34" charset="0"/>
                <a:cs typeface="Arial" pitchFamily="34" charset="0"/>
              </a:rPr>
              <a:t>de muestreo y </a:t>
            </a:r>
            <a:r>
              <a:rPr lang="es-ES_tradnl" sz="2000" dirty="0" smtClean="0">
                <a:latin typeface="Arial" pitchFamily="34" charset="0"/>
                <a:cs typeface="Arial" pitchFamily="34" charset="0"/>
              </a:rPr>
              <a:t>de no muestreo </a:t>
            </a:r>
            <a:r>
              <a:rPr lang="es-ES_tradnl" sz="2000" dirty="0">
                <a:latin typeface="Arial" pitchFamily="34" charset="0"/>
                <a:cs typeface="Arial" pitchFamily="34" charset="0"/>
              </a:rPr>
              <a:t>pueden ser distintos en cada proyecto</a:t>
            </a:r>
            <a:r>
              <a:rPr lang="es-ES_tradnl" sz="2000" dirty="0" smtClean="0">
                <a:latin typeface="Arial" pitchFamily="34" charset="0"/>
                <a:cs typeface="Arial" pitchFamily="34" charset="0"/>
              </a:rPr>
              <a:t>, sobre todo cuando se busca reducir precisión por  ahorrar costos.</a:t>
            </a:r>
            <a:endParaRPr lang="es-ES_tradnl" sz="2000" dirty="0">
              <a:latin typeface="Arial" pitchFamily="34" charset="0"/>
              <a:cs typeface="Arial" pitchFamily="34" charset="0"/>
            </a:endParaRPr>
          </a:p>
          <a:p>
            <a:pPr marL="342900" indent="-342900" algn="just">
              <a:lnSpc>
                <a:spcPct val="110000"/>
              </a:lnSpc>
              <a:spcBef>
                <a:spcPct val="20000"/>
              </a:spcBef>
              <a:buFont typeface="Wingdings" pitchFamily="2" charset="2"/>
              <a:buChar char="q"/>
            </a:pPr>
            <a:r>
              <a:rPr lang="es-ES_tradnl" sz="2000" u="sng" dirty="0">
                <a:latin typeface="Arial" pitchFamily="34" charset="0"/>
                <a:cs typeface="Arial" pitchFamily="34" charset="0"/>
              </a:rPr>
              <a:t>Recursos</a:t>
            </a:r>
            <a:r>
              <a:rPr lang="es-ES_tradnl" sz="2000" dirty="0">
                <a:latin typeface="Arial" pitchFamily="34" charset="0"/>
                <a:cs typeface="Arial" pitchFamily="34" charset="0"/>
              </a:rPr>
              <a:t>: Los </a:t>
            </a:r>
            <a:r>
              <a:rPr lang="es-ES_tradnl" sz="2000" dirty="0" smtClean="0">
                <a:latin typeface="Arial" pitchFamily="34" charset="0"/>
                <a:cs typeface="Arial" pitchFamily="34" charset="0"/>
              </a:rPr>
              <a:t>costos </a:t>
            </a:r>
            <a:r>
              <a:rPr lang="es-ES_tradnl" sz="2000" dirty="0">
                <a:latin typeface="Arial" pitchFamily="34" charset="0"/>
                <a:cs typeface="Arial" pitchFamily="34" charset="0"/>
              </a:rPr>
              <a:t>asociados a las diversas técnicas de muestreo </a:t>
            </a:r>
            <a:r>
              <a:rPr lang="es-ES_tradnl" sz="2000" dirty="0" smtClean="0">
                <a:latin typeface="Arial" pitchFamily="34" charset="0"/>
                <a:cs typeface="Arial" pitchFamily="34" charset="0"/>
              </a:rPr>
              <a:t>varían. </a:t>
            </a:r>
            <a:r>
              <a:rPr lang="es-ES_tradnl" sz="2000" dirty="0">
                <a:latin typeface="Arial" pitchFamily="34" charset="0"/>
                <a:cs typeface="Arial" pitchFamily="34" charset="0"/>
              </a:rPr>
              <a:t>Si los recursos financieros y humanos del investigador son restringidos, habrán de eliminarse ciertas opciones. </a:t>
            </a:r>
          </a:p>
          <a:p>
            <a:pPr marL="342900" indent="-342900" algn="just">
              <a:lnSpc>
                <a:spcPct val="110000"/>
              </a:lnSpc>
              <a:spcBef>
                <a:spcPct val="20000"/>
              </a:spcBef>
              <a:buFont typeface="Wingdings" pitchFamily="2" charset="2"/>
              <a:buChar char="q"/>
            </a:pPr>
            <a:r>
              <a:rPr lang="es-ES_tradnl" sz="2000" u="sng" dirty="0">
                <a:latin typeface="Arial" pitchFamily="34" charset="0"/>
                <a:cs typeface="Arial" pitchFamily="34" charset="0"/>
              </a:rPr>
              <a:t>Tiempo: </a:t>
            </a:r>
            <a:r>
              <a:rPr lang="es-ES_tradnl" sz="2000" dirty="0">
                <a:latin typeface="Arial" pitchFamily="34" charset="0"/>
                <a:cs typeface="Arial" pitchFamily="34" charset="0"/>
              </a:rPr>
              <a:t>El investigador que necesite cumplir con un plazo o completar un proyecto rápidamente seguramente elegirá un diseño simple que ocupe poco </a:t>
            </a:r>
            <a:r>
              <a:rPr lang="es-ES_tradnl" sz="2000" dirty="0" smtClean="0">
                <a:latin typeface="Arial" pitchFamily="34" charset="0"/>
                <a:cs typeface="Arial" pitchFamily="34" charset="0"/>
              </a:rPr>
              <a:t>tiempo</a:t>
            </a:r>
            <a:r>
              <a:rPr lang="es-MX" sz="2000" dirty="0" smtClean="0">
                <a:latin typeface="Arial" pitchFamily="34" charset="0"/>
                <a:cs typeface="Arial" pitchFamily="34" charset="0"/>
              </a:rPr>
              <a:t>.</a:t>
            </a:r>
            <a:endParaRPr lang="es-MX" sz="2000" dirty="0">
              <a:latin typeface="Arial" pitchFamily="34" charset="0"/>
              <a:cs typeface="Arial" pitchFamily="34" charset="0"/>
            </a:endParaRPr>
          </a:p>
          <a:p>
            <a:pPr marL="342900" indent="-342900" algn="just">
              <a:lnSpc>
                <a:spcPct val="110000"/>
              </a:lnSpc>
              <a:spcBef>
                <a:spcPct val="20000"/>
              </a:spcBef>
              <a:buFont typeface="Wingdings" pitchFamily="2" charset="2"/>
              <a:buChar char="q"/>
            </a:pPr>
            <a:r>
              <a:rPr lang="es-MX" sz="2000" u="sng" dirty="0">
                <a:latin typeface="Arial" pitchFamily="34" charset="0"/>
                <a:cs typeface="Arial" pitchFamily="34" charset="0"/>
              </a:rPr>
              <a:t>Conocimiento previo de la población</a:t>
            </a:r>
            <a:r>
              <a:rPr lang="es-MX" sz="2000" dirty="0">
                <a:latin typeface="Arial" pitchFamily="34" charset="0"/>
                <a:cs typeface="Arial" pitchFamily="34" charset="0"/>
              </a:rPr>
              <a:t>:  disponibilidad </a:t>
            </a:r>
            <a:r>
              <a:rPr lang="es-MX" sz="2000" dirty="0" smtClean="0">
                <a:latin typeface="Arial" pitchFamily="34" charset="0"/>
                <a:cs typeface="Arial" pitchFamily="34" charset="0"/>
              </a:rPr>
              <a:t>del marco </a:t>
            </a:r>
            <a:r>
              <a:rPr lang="es-MX" sz="2000" dirty="0" err="1" smtClean="0">
                <a:latin typeface="Arial" pitchFamily="34" charset="0"/>
                <a:cs typeface="Arial" pitchFamily="34" charset="0"/>
              </a:rPr>
              <a:t>muestral</a:t>
            </a:r>
            <a:r>
              <a:rPr lang="es-MX" sz="2000" dirty="0" smtClean="0">
                <a:latin typeface="Arial" pitchFamily="34" charset="0"/>
                <a:cs typeface="Arial" pitchFamily="34" charset="0"/>
              </a:rPr>
              <a:t>.</a:t>
            </a:r>
            <a:endParaRPr lang="es-MX" sz="2000" dirty="0">
              <a:latin typeface="Arial" pitchFamily="34" charset="0"/>
              <a:cs typeface="Arial" pitchFamily="34" charset="0"/>
            </a:endParaRPr>
          </a:p>
          <a:p>
            <a:pPr marL="342900" indent="-342900" algn="just">
              <a:lnSpc>
                <a:spcPct val="110000"/>
              </a:lnSpc>
              <a:spcBef>
                <a:spcPct val="20000"/>
              </a:spcBef>
              <a:buFont typeface="Wingdings" pitchFamily="2" charset="2"/>
              <a:buChar char="q"/>
            </a:pPr>
            <a:r>
              <a:rPr lang="es-MX" sz="2000" dirty="0">
                <a:latin typeface="Arial" pitchFamily="34" charset="0"/>
                <a:cs typeface="Arial" pitchFamily="34" charset="0"/>
              </a:rPr>
              <a:t>Necesidad de análisis estadístico.</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val="10740456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426569"/>
            <a:ext cx="7772400" cy="1802631"/>
          </a:xfrm>
        </p:spPr>
        <p:txBody>
          <a:bodyPr>
            <a:normAutofit fontScale="90000"/>
          </a:bodyPr>
          <a:lstStyle/>
          <a:p>
            <a:r>
              <a:rPr lang="es-ES" b="1" dirty="0" smtClean="0">
                <a:solidFill>
                  <a:srgbClr val="00B050"/>
                </a:solidFill>
              </a:rPr>
              <a:t>I</a:t>
            </a:r>
            <a:br>
              <a:rPr lang="es-ES" b="1" dirty="0" smtClean="0">
                <a:solidFill>
                  <a:srgbClr val="00B050"/>
                </a:solidFill>
              </a:rPr>
            </a:br>
            <a:r>
              <a:rPr lang="es-ES" b="1" dirty="0" smtClean="0">
                <a:solidFill>
                  <a:srgbClr val="00B050"/>
                </a:solidFill>
              </a:rPr>
              <a:t>Muestreo Aleatorio Simple</a:t>
            </a:r>
            <a:br>
              <a:rPr lang="es-ES" b="1" dirty="0" smtClean="0">
                <a:solidFill>
                  <a:srgbClr val="00B050"/>
                </a:solidFill>
              </a:rPr>
            </a:br>
            <a:r>
              <a:rPr lang="es-ES" b="1" dirty="0" smtClean="0">
                <a:solidFill>
                  <a:srgbClr val="00B050"/>
                </a:solidFill>
              </a:rPr>
              <a:t>(MAS)</a:t>
            </a:r>
            <a:endParaRPr lang="es-MX" b="1" dirty="0">
              <a:solidFill>
                <a:srgbClr val="00B050"/>
              </a:solidFill>
            </a:endParaRPr>
          </a:p>
        </p:txBody>
      </p:sp>
      <p:pic>
        <p:nvPicPr>
          <p:cNvPr id="3" name="Imagen 2"/>
          <p:cNvPicPr>
            <a:picLocks noChangeAspect="1"/>
          </p:cNvPicPr>
          <p:nvPr/>
        </p:nvPicPr>
        <p:blipFill>
          <a:blip r:embed="rId2"/>
          <a:stretch>
            <a:fillRect/>
          </a:stretch>
        </p:blipFill>
        <p:spPr>
          <a:xfrm>
            <a:off x="1259632" y="404664"/>
            <a:ext cx="6480720" cy="2736304"/>
          </a:xfrm>
          <a:prstGeom prst="rect">
            <a:avLst/>
          </a:prstGeom>
        </p:spPr>
      </p:pic>
    </p:spTree>
    <p:extLst>
      <p:ext uri="{BB962C8B-B14F-4D97-AF65-F5344CB8AC3E}">
        <p14:creationId xmlns:p14="http://schemas.microsoft.com/office/powerpoint/2010/main" val="2283506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23528" y="404664"/>
            <a:ext cx="8380040" cy="1143000"/>
          </a:xfrm>
        </p:spPr>
        <p:txBody>
          <a:bodyPr/>
          <a:lstStyle/>
          <a:p>
            <a:pPr algn="l" eaLnBrk="1" hangingPunct="1"/>
            <a:r>
              <a:rPr lang="es-MX" sz="2400" b="1" kern="1200" dirty="0" smtClean="0">
                <a:solidFill>
                  <a:srgbClr val="00B050"/>
                </a:solidFill>
              </a:rPr>
              <a:t>Muestreo aleatorio simple (sin </a:t>
            </a:r>
            <a:r>
              <a:rPr lang="es-MX" sz="2400" b="1" kern="1200" dirty="0" err="1" smtClean="0">
                <a:solidFill>
                  <a:srgbClr val="00B050"/>
                </a:solidFill>
              </a:rPr>
              <a:t>reemplazo</a:t>
            </a:r>
            <a:r>
              <a:rPr lang="es-MX" sz="2400" b="1" kern="1200" dirty="0" smtClean="0">
                <a:solidFill>
                  <a:srgbClr val="00B050"/>
                </a:solidFill>
              </a:rPr>
              <a:t>) </a:t>
            </a:r>
            <a:endParaRPr lang="es-ES" sz="2400" b="1" kern="1200" dirty="0">
              <a:solidFill>
                <a:srgbClr val="00B050"/>
              </a:solidFill>
            </a:endParaRPr>
          </a:p>
        </p:txBody>
      </p:sp>
      <p:sp>
        <p:nvSpPr>
          <p:cNvPr id="2051" name="Rectangle 3"/>
          <p:cNvSpPr>
            <a:spLocks noGrp="1" noChangeArrowheads="1"/>
          </p:cNvSpPr>
          <p:nvPr>
            <p:ph type="body" idx="1"/>
          </p:nvPr>
        </p:nvSpPr>
        <p:spPr>
          <a:xfrm>
            <a:off x="251520" y="1700808"/>
            <a:ext cx="8458200" cy="4248472"/>
          </a:xfrm>
        </p:spPr>
        <p:txBody>
          <a:bodyPr>
            <a:normAutofit/>
          </a:bodyPr>
          <a:lstStyle/>
          <a:p>
            <a:pPr eaLnBrk="1" hangingPunct="1">
              <a:lnSpc>
                <a:spcPct val="90000"/>
              </a:lnSpc>
              <a:buFont typeface="Wingdings" pitchFamily="2" charset="2"/>
              <a:buChar char="q"/>
              <a:defRPr/>
            </a:pPr>
            <a:r>
              <a:rPr lang="es-ES" sz="2000" dirty="0">
                <a:latin typeface="Arial" pitchFamily="34" charset="0"/>
                <a:cs typeface="Arial" pitchFamily="34" charset="0"/>
              </a:rPr>
              <a:t>Método más usado, la condición es p cuando se tiene un marco de muestreo que especifique la manera de identificar cada unidad en la población. </a:t>
            </a:r>
            <a:endParaRPr lang="en-US" sz="2000" dirty="0">
              <a:latin typeface="Arial" pitchFamily="34" charset="0"/>
              <a:cs typeface="Arial" pitchFamily="34" charset="0"/>
            </a:endParaRPr>
          </a:p>
          <a:p>
            <a:pPr eaLnBrk="1" hangingPunct="1">
              <a:lnSpc>
                <a:spcPct val="90000"/>
              </a:lnSpc>
              <a:buFont typeface="Wingdings" pitchFamily="2" charset="2"/>
              <a:buChar char="q"/>
              <a:defRPr/>
            </a:pPr>
            <a:endParaRPr lang="en-US" sz="2000" dirty="0">
              <a:latin typeface="Arial" pitchFamily="34" charset="0"/>
              <a:cs typeface="Arial" pitchFamily="34" charset="0"/>
            </a:endParaRPr>
          </a:p>
          <a:p>
            <a:pPr eaLnBrk="1" hangingPunct="1">
              <a:lnSpc>
                <a:spcPct val="90000"/>
              </a:lnSpc>
              <a:buFont typeface="Wingdings" pitchFamily="2" charset="2"/>
              <a:buChar char="q"/>
              <a:defRPr/>
            </a:pPr>
            <a:r>
              <a:rPr lang="es-ES" sz="2000" dirty="0">
                <a:latin typeface="Arial" pitchFamily="34" charset="0"/>
                <a:cs typeface="Arial" pitchFamily="34" charset="0"/>
              </a:rPr>
              <a:t>Además no se tiene conocimiento a priori sobre los posibles valores de </a:t>
            </a:r>
            <a:r>
              <a:rPr lang="es-ES" sz="2000" dirty="0" err="1">
                <a:latin typeface="Arial" pitchFamily="34" charset="0"/>
                <a:cs typeface="Arial" pitchFamily="34" charset="0"/>
              </a:rPr>
              <a:t>Y</a:t>
            </a:r>
            <a:r>
              <a:rPr lang="es-ES" sz="2000" baseline="-25000" dirty="0" err="1">
                <a:latin typeface="Arial" pitchFamily="34" charset="0"/>
                <a:cs typeface="Arial" pitchFamily="34" charset="0"/>
              </a:rPr>
              <a:t>i</a:t>
            </a:r>
            <a:r>
              <a:rPr lang="es-ES" sz="2000" dirty="0">
                <a:latin typeface="Arial" pitchFamily="34" charset="0"/>
                <a:cs typeface="Arial" pitchFamily="34" charset="0"/>
              </a:rPr>
              <a:t>  ni otras mediciones asociadas a </a:t>
            </a:r>
            <a:r>
              <a:rPr lang="es-ES" sz="2000" dirty="0" err="1">
                <a:latin typeface="Arial" pitchFamily="34" charset="0"/>
                <a:cs typeface="Arial" pitchFamily="34" charset="0"/>
              </a:rPr>
              <a:t>Y</a:t>
            </a:r>
            <a:r>
              <a:rPr lang="es-ES" sz="2000" baseline="-25000" dirty="0" err="1">
                <a:latin typeface="Arial" pitchFamily="34" charset="0"/>
                <a:cs typeface="Arial" pitchFamily="34" charset="0"/>
              </a:rPr>
              <a:t>i</a:t>
            </a:r>
            <a:r>
              <a:rPr lang="es-ES" sz="2000" dirty="0">
                <a:latin typeface="Arial" pitchFamily="34" charset="0"/>
                <a:cs typeface="Arial" pitchFamily="34" charset="0"/>
              </a:rPr>
              <a:t>. </a:t>
            </a:r>
            <a:endParaRPr lang="en-US" sz="2000" dirty="0">
              <a:latin typeface="Arial" pitchFamily="34" charset="0"/>
              <a:cs typeface="Arial" pitchFamily="34" charset="0"/>
            </a:endParaRPr>
          </a:p>
          <a:p>
            <a:pPr eaLnBrk="1" hangingPunct="1">
              <a:lnSpc>
                <a:spcPct val="90000"/>
              </a:lnSpc>
              <a:buFont typeface="Wingdings" pitchFamily="2" charset="2"/>
              <a:buChar char="q"/>
              <a:defRPr/>
            </a:pPr>
            <a:endParaRPr lang="en-US" sz="2000" dirty="0">
              <a:latin typeface="Arial" pitchFamily="34" charset="0"/>
              <a:cs typeface="Arial" pitchFamily="34" charset="0"/>
            </a:endParaRPr>
          </a:p>
          <a:p>
            <a:pPr eaLnBrk="1" hangingPunct="1">
              <a:lnSpc>
                <a:spcPct val="90000"/>
              </a:lnSpc>
              <a:buFont typeface="Wingdings" pitchFamily="2" charset="2"/>
              <a:buChar char="q"/>
              <a:defRPr/>
            </a:pPr>
            <a:r>
              <a:rPr lang="es-ES" sz="2000" dirty="0">
                <a:latin typeface="Arial" pitchFamily="34" charset="0"/>
                <a:cs typeface="Arial" pitchFamily="34" charset="0"/>
              </a:rPr>
              <a:t>En este caso cada unidad se extrae con igual probabilidad, por etapas, y sin reemplazo, hasta tener las n unidades de la muestra. </a:t>
            </a:r>
          </a:p>
        </p:txBody>
      </p:sp>
    </p:spTree>
    <p:extLst>
      <p:ext uri="{BB962C8B-B14F-4D97-AF65-F5344CB8AC3E}">
        <p14:creationId xmlns:p14="http://schemas.microsoft.com/office/powerpoint/2010/main" val="1886047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611560" y="908720"/>
            <a:ext cx="8077200" cy="4419600"/>
          </a:xfrm>
        </p:spPr>
        <p:txBody>
          <a:bodyPr>
            <a:normAutofit/>
          </a:bodyPr>
          <a:lstStyle/>
          <a:p>
            <a:pPr algn="just" eaLnBrk="1" hangingPunct="1">
              <a:buFont typeface="Wingdings" pitchFamily="2" charset="2"/>
              <a:buChar char="q"/>
            </a:pPr>
            <a:r>
              <a:rPr lang="es-ES" sz="2400" dirty="0">
                <a:latin typeface="Arial" pitchFamily="34" charset="0"/>
                <a:cs typeface="Times New Roman" pitchFamily="18" charset="0"/>
              </a:rPr>
              <a:t>En la primera extracción, la probabilidad de que se seleccione una de las n unidades es </a:t>
            </a:r>
            <a:r>
              <a:rPr lang="en-US" sz="2400" dirty="0">
                <a:latin typeface="Arial" pitchFamily="34" charset="0"/>
                <a:cs typeface="Times New Roman" pitchFamily="18" charset="0"/>
              </a:rPr>
              <a:t>     .</a:t>
            </a:r>
          </a:p>
          <a:p>
            <a:pPr algn="just" eaLnBrk="1" hangingPunct="1">
              <a:buFont typeface="Wingdings" pitchFamily="2" charset="2"/>
              <a:buChar char="q"/>
            </a:pPr>
            <a:endParaRPr lang="en-US" sz="2400" dirty="0">
              <a:latin typeface="Arial" pitchFamily="34" charset="0"/>
              <a:cs typeface="Times New Roman" pitchFamily="18" charset="0"/>
            </a:endParaRPr>
          </a:p>
          <a:p>
            <a:pPr algn="just" eaLnBrk="1" hangingPunct="1">
              <a:buFont typeface="Wingdings" pitchFamily="2" charset="2"/>
              <a:buChar char="q"/>
            </a:pPr>
            <a:r>
              <a:rPr lang="es-ES" sz="2400" dirty="0">
                <a:latin typeface="Arial" pitchFamily="34" charset="0"/>
                <a:cs typeface="Times New Roman" pitchFamily="18" charset="0"/>
              </a:rPr>
              <a:t>En la segunda extracción la probabilidad de que se seleccione una de las restantes n-1 unidades es: </a:t>
            </a:r>
            <a:r>
              <a:rPr lang="en-US" sz="2400" dirty="0">
                <a:latin typeface="Arial" pitchFamily="34" charset="0"/>
                <a:cs typeface="Times New Roman" pitchFamily="18" charset="0"/>
              </a:rPr>
              <a:t>            </a:t>
            </a:r>
            <a:r>
              <a:rPr lang="es-ES" sz="2400" dirty="0">
                <a:latin typeface="Arial" pitchFamily="34" charset="0"/>
                <a:cs typeface="Times New Roman" pitchFamily="18" charset="0"/>
              </a:rPr>
              <a:t>y así sucesivamente</a:t>
            </a:r>
            <a:r>
              <a:rPr lang="en-US" sz="2400" dirty="0">
                <a:latin typeface="Arial" pitchFamily="34" charset="0"/>
                <a:cs typeface="Times New Roman" pitchFamily="18" charset="0"/>
              </a:rPr>
              <a:t>.</a:t>
            </a:r>
            <a:r>
              <a:rPr lang="es-ES" sz="2400" dirty="0">
                <a:latin typeface="Arial" pitchFamily="34" charset="0"/>
                <a:cs typeface="Times New Roman" pitchFamily="18" charset="0"/>
              </a:rPr>
              <a:t> </a:t>
            </a:r>
            <a:endParaRPr lang="en-US" sz="2400" dirty="0">
              <a:latin typeface="Arial" pitchFamily="34" charset="0"/>
              <a:cs typeface="Times New Roman" pitchFamily="18" charset="0"/>
            </a:endParaRPr>
          </a:p>
          <a:p>
            <a:pPr algn="just" eaLnBrk="1" hangingPunct="1">
              <a:buFont typeface="Wingdings" pitchFamily="2" charset="2"/>
              <a:buChar char="q"/>
            </a:pPr>
            <a:endParaRPr lang="en-US" sz="2400" dirty="0" smtClean="0">
              <a:latin typeface="Arial" pitchFamily="34" charset="0"/>
            </a:endParaRPr>
          </a:p>
          <a:p>
            <a:pPr algn="just" eaLnBrk="1" hangingPunct="1">
              <a:buFont typeface="Wingdings" pitchFamily="2" charset="2"/>
              <a:buChar char="q"/>
            </a:pPr>
            <a:r>
              <a:rPr lang="en-US" sz="2400" dirty="0" smtClean="0">
                <a:latin typeface="Arial" pitchFamily="34" charset="0"/>
                <a:cs typeface="Times New Roman" pitchFamily="18" charset="0"/>
              </a:rPr>
              <a:t>En</a:t>
            </a:r>
            <a:r>
              <a:rPr lang="es-ES" sz="2400" dirty="0" smtClean="0">
                <a:latin typeface="Arial" pitchFamily="34" charset="0"/>
                <a:cs typeface="Times New Roman" pitchFamily="18" charset="0"/>
              </a:rPr>
              <a:t> la selección </a:t>
            </a:r>
            <a:r>
              <a:rPr lang="es-ES" sz="2400" i="1" dirty="0" smtClean="0">
                <a:latin typeface="Arial" pitchFamily="34" charset="0"/>
                <a:cs typeface="Times New Roman" pitchFamily="18" charset="0"/>
              </a:rPr>
              <a:t>k</a:t>
            </a:r>
            <a:r>
              <a:rPr lang="es-ES" sz="2400" dirty="0" smtClean="0">
                <a:latin typeface="Arial" pitchFamily="34" charset="0"/>
                <a:cs typeface="Times New Roman" pitchFamily="18" charset="0"/>
              </a:rPr>
              <a:t>, la probabilidad de una unidad </a:t>
            </a:r>
            <a:r>
              <a:rPr lang="es-ES" sz="2400" i="1" dirty="0" smtClean="0">
                <a:latin typeface="Arial" pitchFamily="34" charset="0"/>
                <a:cs typeface="Times New Roman" pitchFamily="18" charset="0"/>
              </a:rPr>
              <a:t>l</a:t>
            </a:r>
            <a:r>
              <a:rPr lang="es-ES" sz="2400" dirty="0" smtClean="0">
                <a:latin typeface="Arial" pitchFamily="34" charset="0"/>
                <a:cs typeface="Times New Roman" pitchFamily="18" charset="0"/>
              </a:rPr>
              <a:t> es</a:t>
            </a:r>
            <a:r>
              <a:rPr lang="es-ES" sz="2400" dirty="0" smtClean="0">
                <a:latin typeface="Arial" pitchFamily="34" charset="0"/>
              </a:rPr>
              <a:t> </a:t>
            </a:r>
            <a:r>
              <a:rPr lang="en-US" sz="2400" dirty="0" smtClean="0">
                <a:latin typeface="Arial" pitchFamily="34" charset="0"/>
              </a:rPr>
              <a:t>               .</a:t>
            </a:r>
            <a:endParaRPr lang="es-ES" sz="2400" dirty="0" smtClean="0">
              <a:latin typeface="Arial" pitchFamily="34" charset="0"/>
            </a:endParaRPr>
          </a:p>
        </p:txBody>
      </p:sp>
      <p:graphicFrame>
        <p:nvGraphicFramePr>
          <p:cNvPr id="44036" name="Object 5"/>
          <p:cNvGraphicFramePr>
            <a:graphicFrameLocks noChangeAspect="1"/>
          </p:cNvGraphicFramePr>
          <p:nvPr>
            <p:extLst>
              <p:ext uri="{D42A27DB-BD31-4B8C-83A1-F6EECF244321}">
                <p14:modId xmlns:p14="http://schemas.microsoft.com/office/powerpoint/2010/main" val="2840356883"/>
              </p:ext>
            </p:extLst>
          </p:nvPr>
        </p:nvGraphicFramePr>
        <p:xfrm>
          <a:off x="6012160" y="1196752"/>
          <a:ext cx="455612" cy="882650"/>
        </p:xfrm>
        <a:graphic>
          <a:graphicData uri="http://schemas.openxmlformats.org/presentationml/2006/ole">
            <mc:AlternateContent xmlns:mc="http://schemas.openxmlformats.org/markup-compatibility/2006">
              <mc:Choice xmlns:v="urn:schemas-microsoft-com:vml" Requires="v">
                <p:oleObj spid="_x0000_s1122" name="Equation" r:id="rId3" imgW="203112" imgH="393529" progId="">
                  <p:embed/>
                </p:oleObj>
              </mc:Choice>
              <mc:Fallback>
                <p:oleObj name="Equation" r:id="rId3" imgW="203112" imgH="393529"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1196752"/>
                        <a:ext cx="455612" cy="8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7" name="Object 6"/>
          <p:cNvGraphicFramePr>
            <a:graphicFrameLocks noChangeAspect="1"/>
          </p:cNvGraphicFramePr>
          <p:nvPr>
            <p:extLst>
              <p:ext uri="{D42A27DB-BD31-4B8C-83A1-F6EECF244321}">
                <p14:modId xmlns:p14="http://schemas.microsoft.com/office/powerpoint/2010/main" val="3613490478"/>
              </p:ext>
            </p:extLst>
          </p:nvPr>
        </p:nvGraphicFramePr>
        <p:xfrm>
          <a:off x="4067944" y="2852936"/>
          <a:ext cx="852487" cy="882650"/>
        </p:xfrm>
        <a:graphic>
          <a:graphicData uri="http://schemas.openxmlformats.org/presentationml/2006/ole">
            <mc:AlternateContent xmlns:mc="http://schemas.openxmlformats.org/markup-compatibility/2006">
              <mc:Choice xmlns:v="urn:schemas-microsoft-com:vml" Requires="v">
                <p:oleObj spid="_x0000_s1123" name="Equation" r:id="rId5" imgW="380835" imgH="393529" progId="">
                  <p:embed/>
                </p:oleObj>
              </mc:Choice>
              <mc:Fallback>
                <p:oleObj name="Equation" r:id="rId5" imgW="380835" imgH="393529" progId="">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944" y="2852936"/>
                        <a:ext cx="852487" cy="8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8" name="Object 7"/>
          <p:cNvGraphicFramePr>
            <a:graphicFrameLocks noChangeAspect="1"/>
          </p:cNvGraphicFramePr>
          <p:nvPr>
            <p:extLst>
              <p:ext uri="{D42A27DB-BD31-4B8C-83A1-F6EECF244321}">
                <p14:modId xmlns:p14="http://schemas.microsoft.com/office/powerpoint/2010/main" val="3239188643"/>
              </p:ext>
            </p:extLst>
          </p:nvPr>
        </p:nvGraphicFramePr>
        <p:xfrm>
          <a:off x="1691680" y="4581128"/>
          <a:ext cx="1365250" cy="900112"/>
        </p:xfrm>
        <a:graphic>
          <a:graphicData uri="http://schemas.openxmlformats.org/presentationml/2006/ole">
            <mc:AlternateContent xmlns:mc="http://schemas.openxmlformats.org/markup-compatibility/2006">
              <mc:Choice xmlns:v="urn:schemas-microsoft-com:vml" Requires="v">
                <p:oleObj spid="_x0000_s1124" name="Equation" r:id="rId7" imgW="596641" imgH="393529" progId="">
                  <p:embed/>
                </p:oleObj>
              </mc:Choice>
              <mc:Fallback>
                <p:oleObj name="Equation" r:id="rId7" imgW="596641" imgH="393529" progId="">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1680" y="4581128"/>
                        <a:ext cx="1365250" cy="90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045485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1"/>
          </p:nvPr>
        </p:nvSpPr>
        <p:spPr>
          <a:xfrm>
            <a:off x="381000" y="1484784"/>
            <a:ext cx="8458200" cy="4114800"/>
          </a:xfrm>
        </p:spPr>
        <p:txBody>
          <a:bodyPr/>
          <a:lstStyle/>
          <a:p>
            <a:pPr algn="just" eaLnBrk="1" hangingPunct="1">
              <a:buFont typeface="Wingdings" pitchFamily="2" charset="2"/>
              <a:buChar char="q"/>
            </a:pPr>
            <a:r>
              <a:rPr lang="es-ES" sz="2800" dirty="0" smtClean="0">
                <a:latin typeface="Arial" pitchFamily="34" charset="0"/>
                <a:cs typeface="Times New Roman" pitchFamily="18" charset="0"/>
              </a:rPr>
              <a:t>Para estimar</a:t>
            </a:r>
            <a:r>
              <a:rPr lang="es-ES" sz="2800" dirty="0" smtClean="0">
                <a:latin typeface="Arial" pitchFamily="34" charset="0"/>
              </a:rPr>
              <a:t> </a:t>
            </a:r>
            <a:r>
              <a:rPr lang="en-US" sz="2800" dirty="0" smtClean="0">
                <a:latin typeface="Arial" pitchFamily="34" charset="0"/>
              </a:rPr>
              <a:t>                             </a:t>
            </a:r>
            <a:r>
              <a:rPr lang="es-ES" sz="2800" dirty="0" smtClean="0">
                <a:latin typeface="Arial" pitchFamily="34" charset="0"/>
                <a:cs typeface="Times New Roman" pitchFamily="18" charset="0"/>
              </a:rPr>
              <a:t>se obtiene el </a:t>
            </a:r>
            <a:endParaRPr lang="en-US" sz="2800" dirty="0" smtClean="0">
              <a:latin typeface="Arial" pitchFamily="34" charset="0"/>
              <a:cs typeface="Times New Roman" pitchFamily="18" charset="0"/>
            </a:endParaRPr>
          </a:p>
          <a:p>
            <a:pPr algn="just" eaLnBrk="1" hangingPunct="1">
              <a:buFontTx/>
              <a:buNone/>
            </a:pPr>
            <a:endParaRPr lang="en-US" sz="2800" dirty="0" smtClean="0">
              <a:latin typeface="Arial" pitchFamily="34" charset="0"/>
              <a:cs typeface="Times New Roman" pitchFamily="18" charset="0"/>
            </a:endParaRPr>
          </a:p>
          <a:p>
            <a:pPr algn="just"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promedio de la muestra:</a:t>
            </a:r>
            <a:r>
              <a:rPr lang="es-ES" sz="2800" dirty="0" smtClean="0">
                <a:latin typeface="Arial" pitchFamily="34" charset="0"/>
              </a:rPr>
              <a:t> </a:t>
            </a:r>
            <a:endParaRPr lang="en-US" sz="2800" dirty="0" smtClean="0">
              <a:latin typeface="Arial" pitchFamily="34" charset="0"/>
            </a:endParaRPr>
          </a:p>
          <a:p>
            <a:pPr algn="just" eaLnBrk="1" hangingPunct="1"/>
            <a:endParaRPr lang="en-US" sz="2800" dirty="0" smtClean="0">
              <a:latin typeface="Arial" pitchFamily="34" charset="0"/>
            </a:endParaRPr>
          </a:p>
          <a:p>
            <a:pPr algn="just" eaLnBrk="1" hangingPunct="1"/>
            <a:endParaRPr lang="en-US" sz="2800" dirty="0" smtClean="0">
              <a:latin typeface="Arial" pitchFamily="34" charset="0"/>
            </a:endParaRPr>
          </a:p>
          <a:p>
            <a:pPr algn="just" eaLnBrk="1" hangingPunct="1">
              <a:buFont typeface="Wingdings" pitchFamily="2" charset="2"/>
              <a:buChar char="q"/>
            </a:pPr>
            <a:r>
              <a:rPr lang="es-ES" sz="2800" dirty="0" smtClean="0">
                <a:latin typeface="Arial" pitchFamily="34" charset="0"/>
                <a:cs typeface="Times New Roman" pitchFamily="18" charset="0"/>
              </a:rPr>
              <a:t>Este es un estimador </a:t>
            </a:r>
            <a:r>
              <a:rPr lang="es-ES" sz="2800" dirty="0" err="1" smtClean="0">
                <a:latin typeface="Arial" pitchFamily="34" charset="0"/>
                <a:cs typeface="Times New Roman" pitchFamily="18" charset="0"/>
              </a:rPr>
              <a:t>insesgado</a:t>
            </a:r>
            <a:r>
              <a:rPr lang="es-ES" sz="2800" dirty="0" smtClean="0">
                <a:latin typeface="Arial" pitchFamily="34" charset="0"/>
                <a:cs typeface="Times New Roman" pitchFamily="18" charset="0"/>
              </a:rPr>
              <a:t>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 el promedio de los posibles valores</a:t>
            </a:r>
            <a:r>
              <a:rPr lang="es-ES" sz="2800" dirty="0" smtClean="0">
                <a:latin typeface="Arial" pitchFamily="34" charset="0"/>
              </a:rPr>
              <a:t> </a:t>
            </a:r>
            <a:r>
              <a:rPr lang="en-US" sz="2800" dirty="0" smtClean="0">
                <a:latin typeface="Arial" pitchFamily="34" charset="0"/>
              </a:rPr>
              <a:t>        </a:t>
            </a:r>
            <a:r>
              <a:rPr lang="es-ES" sz="2800" dirty="0" smtClean="0">
                <a:latin typeface="Arial" pitchFamily="34" charset="0"/>
                <a:cs typeface="Times New Roman" pitchFamily="18" charset="0"/>
              </a:rPr>
              <a:t>al tomar muchas muestras es</a:t>
            </a:r>
            <a:r>
              <a:rPr lang="es-ES" sz="2800" dirty="0" smtClean="0">
                <a:latin typeface="Arial" pitchFamily="34" charset="0"/>
              </a:rPr>
              <a:t> </a:t>
            </a:r>
            <a:r>
              <a:rPr lang="en-US" sz="2800" dirty="0" smtClean="0">
                <a:latin typeface="Arial" pitchFamily="34" charset="0"/>
              </a:rPr>
              <a:t>     ).</a:t>
            </a:r>
            <a:endParaRPr lang="es-ES" sz="2800" dirty="0" smtClean="0">
              <a:latin typeface="Arial" pitchFamily="34" charset="0"/>
            </a:endParaRPr>
          </a:p>
        </p:txBody>
      </p:sp>
      <p:graphicFrame>
        <p:nvGraphicFramePr>
          <p:cNvPr id="45060" name="Object 5"/>
          <p:cNvGraphicFramePr>
            <a:graphicFrameLocks noChangeAspect="1"/>
          </p:cNvGraphicFramePr>
          <p:nvPr>
            <p:extLst>
              <p:ext uri="{D42A27DB-BD31-4B8C-83A1-F6EECF244321}">
                <p14:modId xmlns:p14="http://schemas.microsoft.com/office/powerpoint/2010/main" val="2000261795"/>
              </p:ext>
            </p:extLst>
          </p:nvPr>
        </p:nvGraphicFramePr>
        <p:xfrm>
          <a:off x="3276600" y="1196752"/>
          <a:ext cx="2286000" cy="1216025"/>
        </p:xfrm>
        <a:graphic>
          <a:graphicData uri="http://schemas.openxmlformats.org/presentationml/2006/ole">
            <mc:AlternateContent xmlns:mc="http://schemas.openxmlformats.org/markup-compatibility/2006">
              <mc:Choice xmlns:v="urn:schemas-microsoft-com:vml" Requires="v">
                <p:oleObj spid="_x0000_s2210" name="Equation" r:id="rId3" imgW="812447" imgH="431613" progId="">
                  <p:embed/>
                </p:oleObj>
              </mc:Choice>
              <mc:Fallback>
                <p:oleObj name="Equation" r:id="rId3" imgW="812447" imgH="431613" progId="">
                  <p:embed/>
                  <p:pic>
                    <p:nvPicPr>
                      <p:cNvPr id="0" name="Picture 1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196752"/>
                        <a:ext cx="2286000" cy="1216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061" name="Object 6"/>
          <p:cNvGraphicFramePr>
            <a:graphicFrameLocks noChangeAspect="1"/>
          </p:cNvGraphicFramePr>
          <p:nvPr>
            <p:extLst>
              <p:ext uri="{D42A27DB-BD31-4B8C-83A1-F6EECF244321}">
                <p14:modId xmlns:p14="http://schemas.microsoft.com/office/powerpoint/2010/main" val="2676680818"/>
              </p:ext>
            </p:extLst>
          </p:nvPr>
        </p:nvGraphicFramePr>
        <p:xfrm>
          <a:off x="4819650" y="2276872"/>
          <a:ext cx="3105150" cy="1304925"/>
        </p:xfrm>
        <a:graphic>
          <a:graphicData uri="http://schemas.openxmlformats.org/presentationml/2006/ole">
            <mc:AlternateContent xmlns:mc="http://schemas.openxmlformats.org/markup-compatibility/2006">
              <mc:Choice xmlns:v="urn:schemas-microsoft-com:vml" Requires="v">
                <p:oleObj spid="_x0000_s2211" name="Equation" r:id="rId5" imgW="1028254" imgH="431613" progId="">
                  <p:embed/>
                </p:oleObj>
              </mc:Choice>
              <mc:Fallback>
                <p:oleObj name="Equation" r:id="rId5" imgW="1028254" imgH="431613" progId="">
                  <p:embed/>
                  <p:pic>
                    <p:nvPicPr>
                      <p:cNvPr id="0" name="Picture 1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9650" y="2276872"/>
                        <a:ext cx="3105150" cy="1304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062" name="Text Box 7"/>
          <p:cNvSpPr txBox="1">
            <a:spLocks noChangeArrowheads="1"/>
          </p:cNvSpPr>
          <p:nvPr/>
        </p:nvSpPr>
        <p:spPr bwMode="auto">
          <a:xfrm>
            <a:off x="8028384" y="2895600"/>
            <a:ext cx="111561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2800" dirty="0" smtClean="0">
                <a:latin typeface="Arial" pitchFamily="34" charset="0"/>
                <a:cs typeface="Times New Roman" pitchFamily="18" charset="0"/>
              </a:rPr>
              <a:t>… </a:t>
            </a:r>
            <a:r>
              <a:rPr lang="en-US" sz="2800" dirty="0" smtClean="0">
                <a:latin typeface="Arial" pitchFamily="34" charset="0"/>
                <a:cs typeface="Times New Roman" pitchFamily="18" charset="0"/>
              </a:rPr>
              <a:t>(</a:t>
            </a:r>
            <a:r>
              <a:rPr lang="es-ES" sz="2800" dirty="0" smtClean="0">
                <a:latin typeface="Arial" pitchFamily="34" charset="0"/>
                <a:cs typeface="Times New Roman" pitchFamily="18" charset="0"/>
              </a:rPr>
              <a:t>1</a:t>
            </a:r>
            <a:r>
              <a:rPr lang="es-ES" sz="2800" dirty="0">
                <a:latin typeface="Arial" pitchFamily="34" charset="0"/>
                <a:cs typeface="Times New Roman" pitchFamily="18" charset="0"/>
              </a:rPr>
              <a:t>)</a:t>
            </a:r>
            <a:r>
              <a:rPr lang="es-ES" sz="2800" dirty="0">
                <a:latin typeface="Arial" pitchFamily="34" charset="0"/>
              </a:rPr>
              <a:t> </a:t>
            </a:r>
          </a:p>
        </p:txBody>
      </p:sp>
      <p:graphicFrame>
        <p:nvGraphicFramePr>
          <p:cNvPr id="45063" name="Object 8"/>
          <p:cNvGraphicFramePr>
            <a:graphicFrameLocks noChangeAspect="1"/>
          </p:cNvGraphicFramePr>
          <p:nvPr>
            <p:extLst>
              <p:ext uri="{D42A27DB-BD31-4B8C-83A1-F6EECF244321}">
                <p14:modId xmlns:p14="http://schemas.microsoft.com/office/powerpoint/2010/main" val="3073279771"/>
              </p:ext>
            </p:extLst>
          </p:nvPr>
        </p:nvGraphicFramePr>
        <p:xfrm>
          <a:off x="6400800" y="4077072"/>
          <a:ext cx="1828800" cy="715962"/>
        </p:xfrm>
        <a:graphic>
          <a:graphicData uri="http://schemas.openxmlformats.org/presentationml/2006/ole">
            <mc:AlternateContent xmlns:mc="http://schemas.openxmlformats.org/markup-compatibility/2006">
              <mc:Choice xmlns:v="urn:schemas-microsoft-com:vml" Requires="v">
                <p:oleObj spid="_x0000_s2212" name="Equation" r:id="rId7" imgW="647419" imgH="253890" progId="">
                  <p:embed/>
                </p:oleObj>
              </mc:Choice>
              <mc:Fallback>
                <p:oleObj name="Equation" r:id="rId7" imgW="647419" imgH="253890" progId="">
                  <p:embed/>
                  <p:pic>
                    <p:nvPicPr>
                      <p:cNvPr id="0" name="Picture 1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00800" y="4077072"/>
                        <a:ext cx="1828800" cy="715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064" name="Object 9"/>
          <p:cNvGraphicFramePr>
            <a:graphicFrameLocks noChangeAspect="1"/>
          </p:cNvGraphicFramePr>
          <p:nvPr>
            <p:extLst>
              <p:ext uri="{D42A27DB-BD31-4B8C-83A1-F6EECF244321}">
                <p14:modId xmlns:p14="http://schemas.microsoft.com/office/powerpoint/2010/main" val="1761312288"/>
              </p:ext>
            </p:extLst>
          </p:nvPr>
        </p:nvGraphicFramePr>
        <p:xfrm>
          <a:off x="6300788" y="4581128"/>
          <a:ext cx="404812" cy="552450"/>
        </p:xfrm>
        <a:graphic>
          <a:graphicData uri="http://schemas.openxmlformats.org/presentationml/2006/ole">
            <mc:AlternateContent xmlns:mc="http://schemas.openxmlformats.org/markup-compatibility/2006">
              <mc:Choice xmlns:v="urn:schemas-microsoft-com:vml" Requires="v">
                <p:oleObj spid="_x0000_s2213" name="Equation" r:id="rId9" imgW="139639" imgH="190417" progId="">
                  <p:embed/>
                </p:oleObj>
              </mc:Choice>
              <mc:Fallback>
                <p:oleObj name="Equation" r:id="rId9" imgW="139639" imgH="190417" progId="">
                  <p:embed/>
                  <p:pic>
                    <p:nvPicPr>
                      <p:cNvPr id="0" name="Picture 14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0788" y="4581128"/>
                        <a:ext cx="404812"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5065" name="Object 10"/>
          <p:cNvGraphicFramePr>
            <a:graphicFrameLocks noChangeAspect="1"/>
          </p:cNvGraphicFramePr>
          <p:nvPr>
            <p:extLst>
              <p:ext uri="{D42A27DB-BD31-4B8C-83A1-F6EECF244321}">
                <p14:modId xmlns:p14="http://schemas.microsoft.com/office/powerpoint/2010/main" val="3130979045"/>
              </p:ext>
            </p:extLst>
          </p:nvPr>
        </p:nvGraphicFramePr>
        <p:xfrm>
          <a:off x="4203700" y="5013176"/>
          <a:ext cx="444500" cy="552450"/>
        </p:xfrm>
        <a:graphic>
          <a:graphicData uri="http://schemas.openxmlformats.org/presentationml/2006/ole">
            <mc:AlternateContent xmlns:mc="http://schemas.openxmlformats.org/markup-compatibility/2006">
              <mc:Choice xmlns:v="urn:schemas-microsoft-com:vml" Requires="v">
                <p:oleObj spid="_x0000_s2214" name="Equation" r:id="rId11" imgW="152334" imgH="190417" progId="">
                  <p:embed/>
                </p:oleObj>
              </mc:Choice>
              <mc:Fallback>
                <p:oleObj name="Equation" r:id="rId11" imgW="152334" imgH="190417" progId="">
                  <p:embed/>
                  <p:pic>
                    <p:nvPicPr>
                      <p:cNvPr id="0" name="Picture 14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03700" y="5013176"/>
                        <a:ext cx="44450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6390485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body" idx="1"/>
          </p:nvPr>
        </p:nvSpPr>
        <p:spPr>
          <a:xfrm>
            <a:off x="685800" y="1340768"/>
            <a:ext cx="7772400" cy="4800600"/>
          </a:xfrm>
        </p:spPr>
        <p:txBody>
          <a:bodyPr/>
          <a:lstStyle/>
          <a:p>
            <a:pPr algn="just" eaLnBrk="1" hangingPunct="1">
              <a:lnSpc>
                <a:spcPct val="90000"/>
              </a:lnSpc>
              <a:buFont typeface="Wingdings" pitchFamily="2" charset="2"/>
              <a:buChar char="q"/>
            </a:pPr>
            <a:r>
              <a:rPr lang="en-US" sz="2800" dirty="0" smtClean="0">
                <a:latin typeface="Arial" pitchFamily="34" charset="0"/>
              </a:rPr>
              <a:t>La </a:t>
            </a:r>
            <a:r>
              <a:rPr lang="en-US" sz="2800" dirty="0" err="1" smtClean="0">
                <a:latin typeface="Arial" pitchFamily="34" charset="0"/>
              </a:rPr>
              <a:t>varianza</a:t>
            </a:r>
            <a:r>
              <a:rPr lang="en-US" sz="2800" dirty="0" smtClean="0">
                <a:latin typeface="Arial" pitchFamily="34" charset="0"/>
              </a:rPr>
              <a:t> de       </a:t>
            </a:r>
            <a:r>
              <a:rPr lang="en-US" sz="2800" dirty="0" err="1" smtClean="0">
                <a:latin typeface="Arial" pitchFamily="34" charset="0"/>
              </a:rPr>
              <a:t>es</a:t>
            </a:r>
            <a:r>
              <a:rPr lang="en-US" sz="2800" dirty="0" smtClean="0">
                <a:latin typeface="Arial" pitchFamily="34" charset="0"/>
              </a:rPr>
              <a:t>:</a:t>
            </a:r>
          </a:p>
          <a:p>
            <a:pPr algn="just" eaLnBrk="1" hangingPunct="1">
              <a:lnSpc>
                <a:spcPct val="90000"/>
              </a:lnSpc>
            </a:pPr>
            <a:endParaRPr lang="en-US" sz="2800" dirty="0" smtClean="0">
              <a:latin typeface="Arial" pitchFamily="34" charset="0"/>
            </a:endParaRPr>
          </a:p>
          <a:p>
            <a:pPr algn="just" eaLnBrk="1" hangingPunct="1">
              <a:lnSpc>
                <a:spcPct val="90000"/>
              </a:lnSpc>
            </a:pPr>
            <a:endParaRPr lang="en-US" sz="2800" dirty="0" smtClean="0">
              <a:latin typeface="Arial" pitchFamily="34" charset="0"/>
            </a:endParaRPr>
          </a:p>
          <a:p>
            <a:pPr algn="just" eaLnBrk="1" hangingPunct="1">
              <a:lnSpc>
                <a:spcPct val="90000"/>
              </a:lnSpc>
            </a:pPr>
            <a:endParaRPr lang="en-US" sz="2800" dirty="0" smtClean="0">
              <a:latin typeface="Arial" pitchFamily="34" charset="0"/>
            </a:endParaRPr>
          </a:p>
          <a:p>
            <a:pPr algn="just" eaLnBrk="1" hangingPunct="1">
              <a:lnSpc>
                <a:spcPct val="90000"/>
              </a:lnSpc>
              <a:buFontTx/>
              <a:buNone/>
            </a:pPr>
            <a:r>
              <a:rPr lang="en-US" sz="2800" dirty="0" smtClean="0">
                <a:latin typeface="Arial" pitchFamily="34" charset="0"/>
              </a:rPr>
              <a:t>	</a:t>
            </a:r>
            <a:r>
              <a:rPr lang="en-US" sz="2800" dirty="0" err="1" smtClean="0">
                <a:latin typeface="Arial" pitchFamily="34" charset="0"/>
              </a:rPr>
              <a:t>donde</a:t>
            </a:r>
            <a:endParaRPr lang="en-US" sz="2800" dirty="0" smtClean="0">
              <a:latin typeface="Arial" pitchFamily="34" charset="0"/>
            </a:endParaRPr>
          </a:p>
          <a:p>
            <a:pPr algn="just" eaLnBrk="1" hangingPunct="1">
              <a:lnSpc>
                <a:spcPct val="90000"/>
              </a:lnSpc>
            </a:pPr>
            <a:endParaRPr lang="en-US" sz="2800" dirty="0" smtClean="0">
              <a:latin typeface="Arial" pitchFamily="34" charset="0"/>
            </a:endParaRPr>
          </a:p>
          <a:p>
            <a:pPr algn="just" eaLnBrk="1" hangingPunct="1">
              <a:lnSpc>
                <a:spcPct val="90000"/>
              </a:lnSpc>
            </a:pPr>
            <a:endParaRPr lang="en-US" sz="2800" dirty="0" smtClean="0">
              <a:latin typeface="Arial" pitchFamily="34" charset="0"/>
            </a:endParaRPr>
          </a:p>
          <a:p>
            <a:pPr algn="just" eaLnBrk="1" hangingPunct="1">
              <a:lnSpc>
                <a:spcPct val="90000"/>
              </a:lnSpc>
              <a:buFont typeface="Wingdings" pitchFamily="2" charset="2"/>
              <a:buChar char="q"/>
            </a:pPr>
            <a:r>
              <a:rPr lang="es-ES" sz="2800" dirty="0" smtClean="0">
                <a:latin typeface="Arial" pitchFamily="34" charset="0"/>
                <a:cs typeface="Times New Roman" pitchFamily="18" charset="0"/>
              </a:rPr>
              <a:t>Nótese que si </a:t>
            </a:r>
            <a:r>
              <a:rPr lang="es-ES" sz="2800" b="1" dirty="0" smtClean="0">
                <a:latin typeface="Arial" pitchFamily="34" charset="0"/>
                <a:cs typeface="Times New Roman" pitchFamily="18" charset="0"/>
              </a:rPr>
              <a:t>N</a:t>
            </a:r>
            <a:r>
              <a:rPr lang="es-ES" sz="2800" dirty="0" smtClean="0">
                <a:latin typeface="Arial" pitchFamily="34" charset="0"/>
                <a:cs typeface="Times New Roman" pitchFamily="18" charset="0"/>
              </a:rPr>
              <a:t> es infinito,</a:t>
            </a:r>
            <a:r>
              <a:rPr lang="en-US" sz="2800" dirty="0" smtClean="0">
                <a:latin typeface="Arial" pitchFamily="34" charset="0"/>
                <a:cs typeface="Times New Roman" pitchFamily="18" charset="0"/>
              </a:rPr>
              <a:t>                      , </a:t>
            </a: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es el resultado que se obtiene </a:t>
            </a:r>
            <a:endParaRPr lang="en-US" sz="2800" dirty="0" smtClean="0">
              <a:latin typeface="Arial" pitchFamily="34" charset="0"/>
              <a:cs typeface="Times New Roman" pitchFamily="18" charset="0"/>
            </a:endParaRP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para poblaciones infinitas. </a:t>
            </a:r>
            <a:r>
              <a:rPr lang="es-ES" sz="2800" dirty="0" smtClean="0">
                <a:latin typeface="Arial" pitchFamily="34" charset="0"/>
              </a:rPr>
              <a:t> </a:t>
            </a:r>
          </a:p>
        </p:txBody>
      </p:sp>
      <p:graphicFrame>
        <p:nvGraphicFramePr>
          <p:cNvPr id="46084" name="Object 5"/>
          <p:cNvGraphicFramePr>
            <a:graphicFrameLocks noChangeAspect="1"/>
          </p:cNvGraphicFramePr>
          <p:nvPr>
            <p:extLst>
              <p:ext uri="{D42A27DB-BD31-4B8C-83A1-F6EECF244321}">
                <p14:modId xmlns:p14="http://schemas.microsoft.com/office/powerpoint/2010/main" val="1248685711"/>
              </p:ext>
            </p:extLst>
          </p:nvPr>
        </p:nvGraphicFramePr>
        <p:xfrm>
          <a:off x="1981200" y="1772816"/>
          <a:ext cx="5562600" cy="1284288"/>
        </p:xfrm>
        <a:graphic>
          <a:graphicData uri="http://schemas.openxmlformats.org/presentationml/2006/ole">
            <mc:AlternateContent xmlns:mc="http://schemas.openxmlformats.org/markup-compatibility/2006">
              <mc:Choice xmlns:v="urn:schemas-microsoft-com:vml" Requires="v">
                <p:oleObj spid="_x0000_s3202" name="Equation" r:id="rId3" imgW="1981200" imgH="457200" progId="">
                  <p:embed/>
                </p:oleObj>
              </mc:Choice>
              <mc:Fallback>
                <p:oleObj name="Equation" r:id="rId3" imgW="1981200" imgH="457200" progId="">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772816"/>
                        <a:ext cx="5562600" cy="128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085" name="Object 6"/>
          <p:cNvGraphicFramePr>
            <a:graphicFrameLocks noChangeAspect="1"/>
          </p:cNvGraphicFramePr>
          <p:nvPr>
            <p:extLst>
              <p:ext uri="{D42A27DB-BD31-4B8C-83A1-F6EECF244321}">
                <p14:modId xmlns:p14="http://schemas.microsoft.com/office/powerpoint/2010/main" val="1010241655"/>
              </p:ext>
            </p:extLst>
          </p:nvPr>
        </p:nvGraphicFramePr>
        <p:xfrm>
          <a:off x="2743200" y="2924944"/>
          <a:ext cx="3962400" cy="1214438"/>
        </p:xfrm>
        <a:graphic>
          <a:graphicData uri="http://schemas.openxmlformats.org/presentationml/2006/ole">
            <mc:AlternateContent xmlns:mc="http://schemas.openxmlformats.org/markup-compatibility/2006">
              <mc:Choice xmlns:v="urn:schemas-microsoft-com:vml" Requires="v">
                <p:oleObj spid="_x0000_s3203" name="Equation" r:id="rId5" imgW="1409088" imgH="431613" progId="">
                  <p:embed/>
                </p:oleObj>
              </mc:Choice>
              <mc:Fallback>
                <p:oleObj name="Equation" r:id="rId5" imgW="1409088" imgH="431613" progId="">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2924944"/>
                        <a:ext cx="3962400" cy="121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086" name="Object 7"/>
          <p:cNvGraphicFramePr>
            <a:graphicFrameLocks noChangeAspect="1"/>
          </p:cNvGraphicFramePr>
          <p:nvPr>
            <p:extLst>
              <p:ext uri="{D42A27DB-BD31-4B8C-83A1-F6EECF244321}">
                <p14:modId xmlns:p14="http://schemas.microsoft.com/office/powerpoint/2010/main" val="2313125709"/>
              </p:ext>
            </p:extLst>
          </p:nvPr>
        </p:nvGraphicFramePr>
        <p:xfrm>
          <a:off x="3581400" y="1340768"/>
          <a:ext cx="404813" cy="552450"/>
        </p:xfrm>
        <a:graphic>
          <a:graphicData uri="http://schemas.openxmlformats.org/presentationml/2006/ole">
            <mc:AlternateContent xmlns:mc="http://schemas.openxmlformats.org/markup-compatibility/2006">
              <mc:Choice xmlns:v="urn:schemas-microsoft-com:vml" Requires="v">
                <p:oleObj spid="_x0000_s3204" name="Equation" r:id="rId7" imgW="139639" imgH="190417" progId="">
                  <p:embed/>
                </p:oleObj>
              </mc:Choice>
              <mc:Fallback>
                <p:oleObj name="Equation" r:id="rId7" imgW="139639" imgH="190417" progId="">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1340768"/>
                        <a:ext cx="404813"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087" name="Object 8"/>
          <p:cNvGraphicFramePr>
            <a:graphicFrameLocks noChangeAspect="1"/>
          </p:cNvGraphicFramePr>
          <p:nvPr>
            <p:extLst>
              <p:ext uri="{D42A27DB-BD31-4B8C-83A1-F6EECF244321}">
                <p14:modId xmlns:p14="http://schemas.microsoft.com/office/powerpoint/2010/main" val="2411970967"/>
              </p:ext>
            </p:extLst>
          </p:nvPr>
        </p:nvGraphicFramePr>
        <p:xfrm>
          <a:off x="5562600" y="4221088"/>
          <a:ext cx="1905000" cy="1198563"/>
        </p:xfrm>
        <a:graphic>
          <a:graphicData uri="http://schemas.openxmlformats.org/presentationml/2006/ole">
            <mc:AlternateContent xmlns:mc="http://schemas.openxmlformats.org/markup-compatibility/2006">
              <mc:Choice xmlns:v="urn:schemas-microsoft-com:vml" Requires="v">
                <p:oleObj spid="_x0000_s3205" name="Equation" r:id="rId9" imgW="685800" imgH="431800" progId="">
                  <p:embed/>
                </p:oleObj>
              </mc:Choice>
              <mc:Fallback>
                <p:oleObj name="Equation" r:id="rId9" imgW="685800" imgH="431800" progId="">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2600" y="4221088"/>
                        <a:ext cx="1905000" cy="119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30474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body" idx="1"/>
          </p:nvPr>
        </p:nvSpPr>
        <p:spPr>
          <a:xfrm>
            <a:off x="685800" y="1196752"/>
            <a:ext cx="7772400" cy="4953000"/>
          </a:xfrm>
        </p:spPr>
        <p:txBody>
          <a:bodyPr/>
          <a:lstStyle/>
          <a:p>
            <a:pPr algn="just" eaLnBrk="1" hangingPunct="1">
              <a:lnSpc>
                <a:spcPct val="90000"/>
              </a:lnSpc>
              <a:buFont typeface="Wingdings" pitchFamily="2" charset="2"/>
              <a:buChar char="q"/>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es la fracción de muestreo o proporción </a:t>
            </a:r>
            <a:endParaRPr lang="en-US" sz="2800" dirty="0" smtClean="0">
              <a:latin typeface="Arial" pitchFamily="34" charset="0"/>
              <a:cs typeface="Times New Roman" pitchFamily="18" charset="0"/>
            </a:endParaRP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de la población que se muestrea, y</a:t>
            </a:r>
            <a:r>
              <a:rPr lang="es-ES" sz="2800" dirty="0" smtClean="0">
                <a:latin typeface="Arial" pitchFamily="34" charset="0"/>
              </a:rPr>
              <a:t> </a:t>
            </a:r>
            <a:endParaRPr lang="en-US" sz="2800" dirty="0" smtClean="0">
              <a:latin typeface="Arial" pitchFamily="34" charset="0"/>
            </a:endParaRPr>
          </a:p>
          <a:p>
            <a:pPr algn="just" eaLnBrk="1" hangingPunct="1">
              <a:lnSpc>
                <a:spcPct val="90000"/>
              </a:lnSpc>
            </a:pPr>
            <a:endParaRPr lang="en-US" sz="2000" dirty="0" smtClean="0">
              <a:latin typeface="Arial" pitchFamily="34" charset="0"/>
            </a:endParaRPr>
          </a:p>
          <a:p>
            <a:pPr algn="just" eaLnBrk="1" hangingPunct="1">
              <a:lnSpc>
                <a:spcPct val="90000"/>
              </a:lnSpc>
              <a:buFont typeface="Wingdings" pitchFamily="2" charset="2"/>
              <a:buChar char="q"/>
            </a:pPr>
            <a:r>
              <a:rPr lang="en-US" sz="2800" dirty="0" smtClean="0">
                <a:latin typeface="Arial" pitchFamily="34" charset="0"/>
              </a:rPr>
              <a:t>          </a:t>
            </a:r>
            <a:r>
              <a:rPr lang="es-ES" sz="2800" dirty="0" smtClean="0">
                <a:latin typeface="Arial" pitchFamily="34" charset="0"/>
                <a:cs typeface="Times New Roman" pitchFamily="18" charset="0"/>
              </a:rPr>
              <a:t>es el factor de corrección por finitud </a:t>
            </a:r>
            <a:endParaRPr lang="en-US" sz="2800" dirty="0" smtClean="0">
              <a:latin typeface="Arial" pitchFamily="34" charset="0"/>
              <a:cs typeface="Times New Roman" pitchFamily="18" charset="0"/>
            </a:endParaRP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a:t>
            </a:r>
            <a:r>
              <a:rPr lang="es-ES" sz="2800" i="1" dirty="0" err="1" smtClean="0">
                <a:latin typeface="Arial" pitchFamily="34" charset="0"/>
                <a:cs typeface="Times New Roman" pitchFamily="18" charset="0"/>
              </a:rPr>
              <a:t>fcf</a:t>
            </a:r>
            <a:r>
              <a:rPr lang="es-ES" sz="2800" dirty="0" smtClean="0">
                <a:latin typeface="Arial" pitchFamily="34" charset="0"/>
                <a:cs typeface="Times New Roman" pitchFamily="18" charset="0"/>
              </a:rPr>
              <a:t>).</a:t>
            </a:r>
            <a:endParaRPr lang="en-US" sz="2800" dirty="0" smtClean="0">
              <a:latin typeface="Arial" pitchFamily="34" charset="0"/>
              <a:cs typeface="Times New Roman" pitchFamily="18" charset="0"/>
            </a:endParaRPr>
          </a:p>
          <a:p>
            <a:pPr algn="just" eaLnBrk="1" hangingPunct="1">
              <a:lnSpc>
                <a:spcPct val="90000"/>
              </a:lnSpc>
            </a:pPr>
            <a:endParaRPr lang="en-US" sz="2000" dirty="0" smtClean="0">
              <a:latin typeface="Arial" pitchFamily="34" charset="0"/>
              <a:cs typeface="Times New Roman" pitchFamily="18" charset="0"/>
            </a:endParaRPr>
          </a:p>
          <a:p>
            <a:pPr algn="just" eaLnBrk="1" hangingPunct="1">
              <a:lnSpc>
                <a:spcPct val="90000"/>
              </a:lnSpc>
              <a:buFont typeface="Wingdings" pitchFamily="2" charset="2"/>
              <a:buChar char="q"/>
            </a:pPr>
            <a:r>
              <a:rPr lang="es-ES" sz="2800" dirty="0" smtClean="0">
                <a:latin typeface="Arial" pitchFamily="34" charset="0"/>
                <a:cs typeface="Times New Roman" pitchFamily="18" charset="0"/>
              </a:rPr>
              <a:t>Se puede demostrar que con este proceso de selección, la probabilidad de que cualquier unidad </a:t>
            </a:r>
            <a:r>
              <a:rPr lang="es-ES" sz="2800" i="1" dirty="0" err="1" smtClean="0">
                <a:latin typeface="Arial" pitchFamily="34" charset="0"/>
                <a:cs typeface="Times New Roman" pitchFamily="18" charset="0"/>
              </a:rPr>
              <a:t>u</a:t>
            </a:r>
            <a:r>
              <a:rPr lang="es-ES" sz="2800" i="1" baseline="-30000" dirty="0" err="1" smtClean="0">
                <a:latin typeface="Arial" pitchFamily="34" charset="0"/>
                <a:cs typeface="Times New Roman" pitchFamily="18" charset="0"/>
              </a:rPr>
              <a:t>i</a:t>
            </a:r>
            <a:r>
              <a:rPr lang="es-ES" sz="2800" dirty="0" smtClean="0">
                <a:latin typeface="Arial" pitchFamily="34" charset="0"/>
                <a:cs typeface="Times New Roman" pitchFamily="18" charset="0"/>
              </a:rPr>
              <a:t> esté en la muestra es </a:t>
            </a:r>
            <a:r>
              <a:rPr lang="en-US" sz="2800" dirty="0" smtClean="0">
                <a:latin typeface="Arial" pitchFamily="34" charset="0"/>
                <a:cs typeface="Times New Roman" pitchFamily="18" charset="0"/>
              </a:rPr>
              <a:t>             </a:t>
            </a: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y la de que ambas una </a:t>
            </a:r>
            <a:r>
              <a:rPr lang="es-ES" sz="2800" i="1" dirty="0" err="1" smtClean="0">
                <a:latin typeface="Arial" pitchFamily="34" charset="0"/>
                <a:cs typeface="Times New Roman" pitchFamily="18" charset="0"/>
              </a:rPr>
              <a:t>u</a:t>
            </a:r>
            <a:r>
              <a:rPr lang="es-ES" sz="2800" i="1" baseline="-30000" dirty="0" err="1" smtClean="0">
                <a:latin typeface="Arial" pitchFamily="34" charset="0"/>
                <a:cs typeface="Times New Roman" pitchFamily="18" charset="0"/>
              </a:rPr>
              <a:t>i</a:t>
            </a:r>
            <a:r>
              <a:rPr lang="es-ES" sz="2800" dirty="0" smtClean="0">
                <a:latin typeface="Arial" pitchFamily="34" charset="0"/>
                <a:cs typeface="Times New Roman" pitchFamily="18" charset="0"/>
              </a:rPr>
              <a:t> y una </a:t>
            </a:r>
            <a:r>
              <a:rPr lang="es-ES" sz="2800" i="1" dirty="0" err="1" smtClean="0">
                <a:latin typeface="Arial" pitchFamily="34" charset="0"/>
                <a:cs typeface="Times New Roman" pitchFamily="18" charset="0"/>
              </a:rPr>
              <a:t>u</a:t>
            </a:r>
            <a:r>
              <a:rPr lang="es-ES" sz="2800" i="1" baseline="-30000" dirty="0" err="1" smtClean="0">
                <a:latin typeface="Arial" pitchFamily="34" charset="0"/>
                <a:cs typeface="Times New Roman" pitchFamily="18" charset="0"/>
              </a:rPr>
              <a:t>j</a:t>
            </a:r>
            <a:r>
              <a:rPr lang="es-ES" sz="2800" dirty="0" smtClean="0">
                <a:latin typeface="Arial" pitchFamily="34" charset="0"/>
                <a:cs typeface="Times New Roman" pitchFamily="18" charset="0"/>
              </a:rPr>
              <a:t> </a:t>
            </a:r>
            <a:endParaRPr lang="en-US" sz="2800" dirty="0" smtClean="0">
              <a:latin typeface="Arial" pitchFamily="34" charset="0"/>
              <a:cs typeface="Times New Roman" pitchFamily="18" charset="0"/>
            </a:endParaRP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estén en la muestra es </a:t>
            </a:r>
          </a:p>
        </p:txBody>
      </p:sp>
      <p:graphicFrame>
        <p:nvGraphicFramePr>
          <p:cNvPr id="47108" name="Object 5"/>
          <p:cNvGraphicFramePr>
            <a:graphicFrameLocks noChangeAspect="1"/>
          </p:cNvGraphicFramePr>
          <p:nvPr>
            <p:extLst>
              <p:ext uri="{D42A27DB-BD31-4B8C-83A1-F6EECF244321}">
                <p14:modId xmlns:p14="http://schemas.microsoft.com/office/powerpoint/2010/main" val="3795881696"/>
              </p:ext>
            </p:extLst>
          </p:nvPr>
        </p:nvGraphicFramePr>
        <p:xfrm>
          <a:off x="1143000" y="1124744"/>
          <a:ext cx="454025" cy="882650"/>
        </p:xfrm>
        <a:graphic>
          <a:graphicData uri="http://schemas.openxmlformats.org/presentationml/2006/ole">
            <mc:AlternateContent xmlns:mc="http://schemas.openxmlformats.org/markup-compatibility/2006">
              <mc:Choice xmlns:v="urn:schemas-microsoft-com:vml" Requires="v">
                <p:oleObj spid="_x0000_s4226" name="Equation" r:id="rId3" imgW="203112" imgH="393529" progId="">
                  <p:embed/>
                </p:oleObj>
              </mc:Choice>
              <mc:Fallback>
                <p:oleObj name="Equation" r:id="rId3" imgW="203112" imgH="393529" progId="">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124744"/>
                        <a:ext cx="454025" cy="8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09" name="Object 6"/>
          <p:cNvGraphicFramePr>
            <a:graphicFrameLocks noChangeAspect="1"/>
          </p:cNvGraphicFramePr>
          <p:nvPr>
            <p:extLst>
              <p:ext uri="{D42A27DB-BD31-4B8C-83A1-F6EECF244321}">
                <p14:modId xmlns:p14="http://schemas.microsoft.com/office/powerpoint/2010/main" val="2593429352"/>
              </p:ext>
            </p:extLst>
          </p:nvPr>
        </p:nvGraphicFramePr>
        <p:xfrm>
          <a:off x="1203325" y="2348880"/>
          <a:ext cx="854075" cy="882650"/>
        </p:xfrm>
        <a:graphic>
          <a:graphicData uri="http://schemas.openxmlformats.org/presentationml/2006/ole">
            <mc:AlternateContent xmlns:mc="http://schemas.openxmlformats.org/markup-compatibility/2006">
              <mc:Choice xmlns:v="urn:schemas-microsoft-com:vml" Requires="v">
                <p:oleObj spid="_x0000_s4227" name="Equation" r:id="rId5" imgW="380835" imgH="393529" progId="">
                  <p:embed/>
                </p:oleObj>
              </mc:Choice>
              <mc:Fallback>
                <p:oleObj name="Equation" r:id="rId5" imgW="380835" imgH="393529" progId="">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3325" y="2348880"/>
                        <a:ext cx="854075" cy="88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10" name="Object 7"/>
          <p:cNvGraphicFramePr>
            <a:graphicFrameLocks noChangeAspect="1"/>
          </p:cNvGraphicFramePr>
          <p:nvPr>
            <p:extLst>
              <p:ext uri="{D42A27DB-BD31-4B8C-83A1-F6EECF244321}">
                <p14:modId xmlns:p14="http://schemas.microsoft.com/office/powerpoint/2010/main" val="248279914"/>
              </p:ext>
            </p:extLst>
          </p:nvPr>
        </p:nvGraphicFramePr>
        <p:xfrm>
          <a:off x="6769100" y="4437112"/>
          <a:ext cx="1079500" cy="881062"/>
        </p:xfrm>
        <a:graphic>
          <a:graphicData uri="http://schemas.openxmlformats.org/presentationml/2006/ole">
            <mc:AlternateContent xmlns:mc="http://schemas.openxmlformats.org/markup-compatibility/2006">
              <mc:Choice xmlns:v="urn:schemas-microsoft-com:vml" Requires="v">
                <p:oleObj spid="_x0000_s4228" name="Equation" r:id="rId7" imgW="482391" imgH="393529" progId="">
                  <p:embed/>
                </p:oleObj>
              </mc:Choice>
              <mc:Fallback>
                <p:oleObj name="Equation" r:id="rId7" imgW="482391" imgH="393529" progId="">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69100" y="4437112"/>
                        <a:ext cx="1079500" cy="88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11" name="Object 8"/>
          <p:cNvGraphicFramePr>
            <a:graphicFrameLocks noChangeAspect="1"/>
          </p:cNvGraphicFramePr>
          <p:nvPr>
            <p:extLst>
              <p:ext uri="{D42A27DB-BD31-4B8C-83A1-F6EECF244321}">
                <p14:modId xmlns:p14="http://schemas.microsoft.com/office/powerpoint/2010/main" val="1670495710"/>
              </p:ext>
            </p:extLst>
          </p:nvPr>
        </p:nvGraphicFramePr>
        <p:xfrm>
          <a:off x="5029200" y="5373216"/>
          <a:ext cx="2057400" cy="930275"/>
        </p:xfrm>
        <a:graphic>
          <a:graphicData uri="http://schemas.openxmlformats.org/presentationml/2006/ole">
            <mc:AlternateContent xmlns:mc="http://schemas.openxmlformats.org/markup-compatibility/2006">
              <mc:Choice xmlns:v="urn:schemas-microsoft-com:vml" Requires="v">
                <p:oleObj spid="_x0000_s4229" name="Equation" r:id="rId9" imgW="927100" imgH="419100" progId="">
                  <p:embed/>
                </p:oleObj>
              </mc:Choice>
              <mc:Fallback>
                <p:oleObj name="Equation" r:id="rId9" imgW="927100" imgH="419100" progId="">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9200" y="5373216"/>
                        <a:ext cx="2057400" cy="93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572570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body" idx="1"/>
          </p:nvPr>
        </p:nvSpPr>
        <p:spPr>
          <a:xfrm>
            <a:off x="685800" y="1628800"/>
            <a:ext cx="7772400" cy="4114800"/>
          </a:xfrm>
        </p:spPr>
        <p:txBody>
          <a:bodyPr/>
          <a:lstStyle/>
          <a:p>
            <a:pPr eaLnBrk="1" hangingPunct="1"/>
            <a:r>
              <a:rPr lang="es-ES" sz="2800" dirty="0" smtClean="0">
                <a:latin typeface="Arial" pitchFamily="34" charset="0"/>
                <a:cs typeface="Times New Roman" pitchFamily="18" charset="0"/>
              </a:rPr>
              <a:t>Para estimar el total</a:t>
            </a:r>
            <a:endParaRPr lang="en-US" sz="2800" dirty="0" smtClean="0">
              <a:latin typeface="Arial" pitchFamily="34" charset="0"/>
              <a:cs typeface="Times New Roman" pitchFamily="18" charset="0"/>
            </a:endParaRPr>
          </a:p>
          <a:p>
            <a:pPr eaLnBrk="1" hangingPunct="1"/>
            <a:endParaRPr lang="en-US" sz="2800" dirty="0" smtClean="0">
              <a:latin typeface="Arial" pitchFamily="34" charset="0"/>
              <a:cs typeface="Times New Roman" pitchFamily="18" charset="0"/>
            </a:endParaRPr>
          </a:p>
          <a:p>
            <a:pPr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tenemos: </a:t>
            </a:r>
            <a:endParaRPr lang="en-US" sz="2800" dirty="0" smtClean="0">
              <a:latin typeface="Arial" pitchFamily="34" charset="0"/>
              <a:cs typeface="Times New Roman" pitchFamily="18" charset="0"/>
            </a:endParaRPr>
          </a:p>
          <a:p>
            <a:pPr eaLnBrk="1" hangingPunct="1"/>
            <a:endParaRPr lang="en-US" sz="2800" dirty="0" smtClean="0">
              <a:latin typeface="Arial" pitchFamily="34" charset="0"/>
              <a:cs typeface="Times New Roman" pitchFamily="18" charset="0"/>
            </a:endParaRPr>
          </a:p>
          <a:p>
            <a:pPr eaLnBrk="1" hangingPunct="1"/>
            <a:r>
              <a:rPr lang="en-US" sz="2800" dirty="0" smtClean="0">
                <a:latin typeface="Arial" pitchFamily="34" charset="0"/>
                <a:cs typeface="Times New Roman" pitchFamily="18" charset="0"/>
              </a:rPr>
              <a:t>A</a:t>
            </a:r>
            <a:r>
              <a:rPr lang="es-ES" sz="2800" dirty="0" smtClean="0">
                <a:latin typeface="Arial" pitchFamily="34" charset="0"/>
                <a:cs typeface="Times New Roman" pitchFamily="18" charset="0"/>
              </a:rPr>
              <a:t>demás si</a:t>
            </a:r>
            <a:r>
              <a:rPr lang="en-US" sz="2800" dirty="0" smtClean="0">
                <a:latin typeface="Arial" pitchFamily="34" charset="0"/>
                <a:cs typeface="Times New Roman" pitchFamily="18" charset="0"/>
              </a:rPr>
              <a:t>			    , </a:t>
            </a:r>
            <a:r>
              <a:rPr lang="es-ES" sz="2800" dirty="0" smtClean="0">
                <a:latin typeface="Arial" pitchFamily="34" charset="0"/>
                <a:cs typeface="Times New Roman" pitchFamily="18" charset="0"/>
              </a:rPr>
              <a:t>entonces:  </a:t>
            </a:r>
          </a:p>
        </p:txBody>
      </p:sp>
      <p:graphicFrame>
        <p:nvGraphicFramePr>
          <p:cNvPr id="50180" name="Object 5"/>
          <p:cNvGraphicFramePr>
            <a:graphicFrameLocks noChangeAspect="1"/>
          </p:cNvGraphicFramePr>
          <p:nvPr>
            <p:extLst>
              <p:ext uri="{D42A27DB-BD31-4B8C-83A1-F6EECF244321}">
                <p14:modId xmlns:p14="http://schemas.microsoft.com/office/powerpoint/2010/main" val="567878575"/>
              </p:ext>
            </p:extLst>
          </p:nvPr>
        </p:nvGraphicFramePr>
        <p:xfrm>
          <a:off x="4419600" y="1340768"/>
          <a:ext cx="2743200" cy="1227137"/>
        </p:xfrm>
        <a:graphic>
          <a:graphicData uri="http://schemas.openxmlformats.org/presentationml/2006/ole">
            <mc:AlternateContent xmlns:mc="http://schemas.openxmlformats.org/markup-compatibility/2006">
              <mc:Choice xmlns:v="urn:schemas-microsoft-com:vml" Requires="v">
                <p:oleObj spid="_x0000_s5246" name="Equation" r:id="rId3" imgW="965200" imgH="431800" progId="">
                  <p:embed/>
                </p:oleObj>
              </mc:Choice>
              <mc:Fallback>
                <p:oleObj name="Equation" r:id="rId3" imgW="965200" imgH="431800" progId="">
                  <p:embed/>
                  <p:pic>
                    <p:nvPicPr>
                      <p:cNvPr id="0" name="Picture 1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1340768"/>
                        <a:ext cx="2743200" cy="122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0181" name="Object 6"/>
          <p:cNvGraphicFramePr>
            <a:graphicFrameLocks noChangeAspect="1"/>
          </p:cNvGraphicFramePr>
          <p:nvPr>
            <p:extLst>
              <p:ext uri="{D42A27DB-BD31-4B8C-83A1-F6EECF244321}">
                <p14:modId xmlns:p14="http://schemas.microsoft.com/office/powerpoint/2010/main" val="2741546533"/>
              </p:ext>
            </p:extLst>
          </p:nvPr>
        </p:nvGraphicFramePr>
        <p:xfrm>
          <a:off x="3124200" y="2492896"/>
          <a:ext cx="2514600" cy="777875"/>
        </p:xfrm>
        <a:graphic>
          <a:graphicData uri="http://schemas.openxmlformats.org/presentationml/2006/ole">
            <mc:AlternateContent xmlns:mc="http://schemas.openxmlformats.org/markup-compatibility/2006">
              <mc:Choice xmlns:v="urn:schemas-microsoft-com:vml" Requires="v">
                <p:oleObj spid="_x0000_s5247" name="Equation" r:id="rId5" imgW="863225" imgH="266584" progId="">
                  <p:embed/>
                </p:oleObj>
              </mc:Choice>
              <mc:Fallback>
                <p:oleObj name="Equation" r:id="rId5" imgW="863225" imgH="266584" progId="">
                  <p:embed/>
                  <p:pic>
                    <p:nvPicPr>
                      <p:cNvPr id="0" name="Picture 1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2492896"/>
                        <a:ext cx="25146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0182" name="Object 7"/>
          <p:cNvGraphicFramePr>
            <a:graphicFrameLocks noChangeAspect="1"/>
          </p:cNvGraphicFramePr>
          <p:nvPr>
            <p:extLst>
              <p:ext uri="{D42A27DB-BD31-4B8C-83A1-F6EECF244321}">
                <p14:modId xmlns:p14="http://schemas.microsoft.com/office/powerpoint/2010/main" val="2277408416"/>
              </p:ext>
            </p:extLst>
          </p:nvPr>
        </p:nvGraphicFramePr>
        <p:xfrm>
          <a:off x="3124200" y="3645024"/>
          <a:ext cx="2514600" cy="704850"/>
        </p:xfrm>
        <a:graphic>
          <a:graphicData uri="http://schemas.openxmlformats.org/presentationml/2006/ole">
            <mc:AlternateContent xmlns:mc="http://schemas.openxmlformats.org/markup-compatibility/2006">
              <mc:Choice xmlns:v="urn:schemas-microsoft-com:vml" Requires="v">
                <p:oleObj spid="_x0000_s5248" name="Equation" r:id="rId7" imgW="863225" imgH="241195" progId="">
                  <p:embed/>
                </p:oleObj>
              </mc:Choice>
              <mc:Fallback>
                <p:oleObj name="Equation" r:id="rId7" imgW="863225" imgH="241195" progId="">
                  <p:embed/>
                  <p:pic>
                    <p:nvPicPr>
                      <p:cNvPr id="0" name="Picture 1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3645024"/>
                        <a:ext cx="2514600"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0183" name="Object 8"/>
          <p:cNvGraphicFramePr>
            <a:graphicFrameLocks noChangeAspect="1"/>
          </p:cNvGraphicFramePr>
          <p:nvPr>
            <p:extLst>
              <p:ext uri="{D42A27DB-BD31-4B8C-83A1-F6EECF244321}">
                <p14:modId xmlns:p14="http://schemas.microsoft.com/office/powerpoint/2010/main" val="558785454"/>
              </p:ext>
            </p:extLst>
          </p:nvPr>
        </p:nvGraphicFramePr>
        <p:xfrm>
          <a:off x="838200" y="4653136"/>
          <a:ext cx="7848600" cy="860425"/>
        </p:xfrm>
        <a:graphic>
          <a:graphicData uri="http://schemas.openxmlformats.org/presentationml/2006/ole">
            <mc:AlternateContent xmlns:mc="http://schemas.openxmlformats.org/markup-compatibility/2006">
              <mc:Choice xmlns:v="urn:schemas-microsoft-com:vml" Requires="v">
                <p:oleObj spid="_x0000_s5249" name="Equation" r:id="rId9" imgW="2895600" imgH="317500" progId="">
                  <p:embed/>
                </p:oleObj>
              </mc:Choice>
              <mc:Fallback>
                <p:oleObj name="Equation" r:id="rId9" imgW="2895600" imgH="317500" progId="">
                  <p:embed/>
                  <p:pic>
                    <p:nvPicPr>
                      <p:cNvPr id="0" name="Picture 1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8200" y="4653136"/>
                        <a:ext cx="7848600"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70067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a:blip r:embed="rId2" cstate="print"/>
          <a:srcRect l="11513" t="27045" r="12888" b="21926"/>
          <a:stretch>
            <a:fillRect/>
          </a:stretch>
        </p:blipFill>
        <p:spPr bwMode="auto">
          <a:xfrm>
            <a:off x="467544" y="260648"/>
            <a:ext cx="8496944" cy="612068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body" idx="1"/>
          </p:nvPr>
        </p:nvSpPr>
        <p:spPr>
          <a:xfrm>
            <a:off x="395536" y="1484784"/>
            <a:ext cx="8153400" cy="4258816"/>
          </a:xfrm>
        </p:spPr>
        <p:txBody>
          <a:bodyPr/>
          <a:lstStyle/>
          <a:p>
            <a:pPr eaLnBrk="1" hangingPunct="1"/>
            <a:r>
              <a:rPr lang="es-ES" sz="2800" dirty="0" smtClean="0">
                <a:latin typeface="Arial" pitchFamily="34" charset="0"/>
                <a:cs typeface="Times New Roman" pitchFamily="18" charset="0"/>
              </a:rPr>
              <a:t>Si no conocemos</a:t>
            </a:r>
            <a:r>
              <a:rPr lang="es-ES" sz="2800" dirty="0" smtClean="0">
                <a:latin typeface="Arial" pitchFamily="34" charset="0"/>
              </a:rPr>
              <a:t> </a:t>
            </a:r>
            <a:r>
              <a:rPr lang="en-US" sz="2800" dirty="0" smtClean="0">
                <a:latin typeface="Arial" pitchFamily="34" charset="0"/>
              </a:rPr>
              <a:t>           </a:t>
            </a:r>
            <a:r>
              <a:rPr lang="es-ES" sz="2800" dirty="0" smtClean="0">
                <a:latin typeface="Arial" pitchFamily="34" charset="0"/>
                <a:cs typeface="Times New Roman" pitchFamily="18" charset="0"/>
              </a:rPr>
              <a:t>tenemos que estimarla:</a:t>
            </a:r>
            <a:endParaRPr lang="en-US" sz="2800" dirty="0" smtClean="0">
              <a:latin typeface="Arial" pitchFamily="34" charset="0"/>
              <a:cs typeface="Times New Roman" pitchFamily="18" charset="0"/>
            </a:endParaRPr>
          </a:p>
          <a:p>
            <a:pPr eaLnBrk="1" hangingPunct="1"/>
            <a:endParaRPr lang="en-US" sz="2800" dirty="0" smtClean="0">
              <a:latin typeface="Arial" pitchFamily="34" charset="0"/>
              <a:cs typeface="Times New Roman" pitchFamily="18" charset="0"/>
            </a:endParaRPr>
          </a:p>
          <a:p>
            <a:pPr eaLnBrk="1" hangingPunct="1"/>
            <a:endParaRPr lang="en-US" sz="2800" dirty="0" smtClean="0">
              <a:latin typeface="Arial" pitchFamily="34" charset="0"/>
              <a:cs typeface="Times New Roman" pitchFamily="18" charset="0"/>
            </a:endParaRPr>
          </a:p>
          <a:p>
            <a:pPr eaLnBrk="1" hangingPunct="1"/>
            <a:endParaRPr lang="en-US" sz="2000" dirty="0" smtClean="0">
              <a:latin typeface="Arial" pitchFamily="34" charset="0"/>
              <a:cs typeface="Times New Roman" pitchFamily="18" charset="0"/>
            </a:endParaRPr>
          </a:p>
          <a:p>
            <a:pPr eaLnBrk="1" hangingPunct="1"/>
            <a:r>
              <a:rPr lang="es-ES" sz="2800" dirty="0" smtClean="0">
                <a:latin typeface="Arial" pitchFamily="34" charset="0"/>
                <a:cs typeface="Times New Roman" pitchFamily="18" charset="0"/>
              </a:rPr>
              <a:t>En el caso particular del “</a:t>
            </a:r>
            <a:r>
              <a:rPr lang="es-ES" sz="2800" i="1" dirty="0" smtClean="0">
                <a:latin typeface="Arial" pitchFamily="34" charset="0"/>
                <a:cs typeface="Times New Roman" pitchFamily="18" charset="0"/>
              </a:rPr>
              <a:t>mas</a:t>
            </a:r>
            <a:r>
              <a:rPr lang="es-ES" sz="2800" dirty="0" smtClean="0">
                <a:latin typeface="Arial" pitchFamily="34" charset="0"/>
                <a:cs typeface="Times New Roman" pitchFamily="18" charset="0"/>
              </a:rPr>
              <a:t>” tenemos: </a:t>
            </a:r>
            <a:endParaRPr lang="en-US" sz="2800" dirty="0" smtClean="0">
              <a:latin typeface="Arial" pitchFamily="34" charset="0"/>
              <a:cs typeface="Times New Roman" pitchFamily="18" charset="0"/>
            </a:endParaRPr>
          </a:p>
          <a:p>
            <a:pPr eaLnBrk="1" hangingPunct="1">
              <a:buFontTx/>
              <a:buNone/>
            </a:pPr>
            <a:r>
              <a:rPr lang="es-ES" sz="2800" dirty="0" smtClean="0">
                <a:latin typeface="Arial" pitchFamily="34" charset="0"/>
              </a:rPr>
              <a:t> </a:t>
            </a:r>
          </a:p>
        </p:txBody>
      </p:sp>
      <p:graphicFrame>
        <p:nvGraphicFramePr>
          <p:cNvPr id="51204" name="Object 6"/>
          <p:cNvGraphicFramePr>
            <a:graphicFrameLocks noChangeAspect="1"/>
          </p:cNvGraphicFramePr>
          <p:nvPr>
            <p:extLst>
              <p:ext uri="{D42A27DB-BD31-4B8C-83A1-F6EECF244321}">
                <p14:modId xmlns:p14="http://schemas.microsoft.com/office/powerpoint/2010/main" val="781431491"/>
              </p:ext>
            </p:extLst>
          </p:nvPr>
        </p:nvGraphicFramePr>
        <p:xfrm>
          <a:off x="3733800" y="1484784"/>
          <a:ext cx="933450" cy="657225"/>
        </p:xfrm>
        <a:graphic>
          <a:graphicData uri="http://schemas.openxmlformats.org/presentationml/2006/ole">
            <mc:AlternateContent xmlns:mc="http://schemas.openxmlformats.org/markup-compatibility/2006">
              <mc:Choice xmlns:v="urn:schemas-microsoft-com:vml" Requires="v">
                <p:oleObj spid="_x0000_s6239" name="Equation" r:id="rId3" imgW="342751" imgH="241195" progId="">
                  <p:embed/>
                </p:oleObj>
              </mc:Choice>
              <mc:Fallback>
                <p:oleObj name="Equation" r:id="rId3" imgW="342751" imgH="241195" progId="">
                  <p:embed/>
                  <p:pic>
                    <p:nvPicPr>
                      <p:cNvPr id="0" name="Picture 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1484784"/>
                        <a:ext cx="93345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05" name="Object 7"/>
          <p:cNvGraphicFramePr>
            <a:graphicFrameLocks noChangeAspect="1"/>
          </p:cNvGraphicFramePr>
          <p:nvPr>
            <p:extLst>
              <p:ext uri="{D42A27DB-BD31-4B8C-83A1-F6EECF244321}">
                <p14:modId xmlns:p14="http://schemas.microsoft.com/office/powerpoint/2010/main" val="1048923403"/>
              </p:ext>
            </p:extLst>
          </p:nvPr>
        </p:nvGraphicFramePr>
        <p:xfrm>
          <a:off x="914400" y="2276872"/>
          <a:ext cx="7620000" cy="835025"/>
        </p:xfrm>
        <a:graphic>
          <a:graphicData uri="http://schemas.openxmlformats.org/presentationml/2006/ole">
            <mc:AlternateContent xmlns:mc="http://schemas.openxmlformats.org/markup-compatibility/2006">
              <mc:Choice xmlns:v="urn:schemas-microsoft-com:vml" Requires="v">
                <p:oleObj spid="_x0000_s6240" name="Equation" r:id="rId5" imgW="2895600" imgH="317500" progId="">
                  <p:embed/>
                </p:oleObj>
              </mc:Choice>
              <mc:Fallback>
                <p:oleObj name="Equation" r:id="rId5" imgW="2895600" imgH="317500" progId="">
                  <p:embed/>
                  <p:pic>
                    <p:nvPicPr>
                      <p:cNvPr id="0" name="Picture 8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2276872"/>
                        <a:ext cx="7620000"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06" name="Object 8"/>
          <p:cNvGraphicFramePr>
            <a:graphicFrameLocks noChangeAspect="1"/>
          </p:cNvGraphicFramePr>
          <p:nvPr>
            <p:extLst>
              <p:ext uri="{D42A27DB-BD31-4B8C-83A1-F6EECF244321}">
                <p14:modId xmlns:p14="http://schemas.microsoft.com/office/powerpoint/2010/main" val="809392933"/>
              </p:ext>
            </p:extLst>
          </p:nvPr>
        </p:nvGraphicFramePr>
        <p:xfrm>
          <a:off x="914400" y="4149080"/>
          <a:ext cx="7162800" cy="1204913"/>
        </p:xfrm>
        <a:graphic>
          <a:graphicData uri="http://schemas.openxmlformats.org/presentationml/2006/ole">
            <mc:AlternateContent xmlns:mc="http://schemas.openxmlformats.org/markup-compatibility/2006">
              <mc:Choice xmlns:v="urn:schemas-microsoft-com:vml" Requires="v">
                <p:oleObj spid="_x0000_s6241" name="Equation" r:id="rId7" imgW="2717800" imgH="457200" progId="">
                  <p:embed/>
                </p:oleObj>
              </mc:Choice>
              <mc:Fallback>
                <p:oleObj name="Equation" r:id="rId7" imgW="2717800" imgH="457200" progId="">
                  <p:embed/>
                  <p:pic>
                    <p:nvPicPr>
                      <p:cNvPr id="0" name="Picture 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4149080"/>
                        <a:ext cx="7162800" cy="120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286755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body" idx="1"/>
          </p:nvPr>
        </p:nvSpPr>
        <p:spPr>
          <a:xfrm>
            <a:off x="457200" y="836712"/>
            <a:ext cx="8153400" cy="4114800"/>
          </a:xfrm>
          <a:noFill/>
        </p:spPr>
        <p:txBody>
          <a:bodyPr/>
          <a:lstStyle/>
          <a:p>
            <a:pPr eaLnBrk="1" hangingPunct="1">
              <a:buFont typeface="Wingdings" pitchFamily="2" charset="2"/>
              <a:buChar char="q"/>
            </a:pPr>
            <a:r>
              <a:rPr lang="es-ES" sz="2800" dirty="0" smtClean="0">
                <a:latin typeface="Arial" pitchFamily="34" charset="0"/>
                <a:cs typeface="Times New Roman" pitchFamily="18" charset="0"/>
              </a:rPr>
              <a:t>En el caso particular del </a:t>
            </a:r>
            <a:r>
              <a:rPr lang="es-ES" sz="2800" b="1" dirty="0" smtClean="0">
                <a:latin typeface="Arial" pitchFamily="34" charset="0"/>
                <a:cs typeface="Times New Roman" pitchFamily="18" charset="0"/>
              </a:rPr>
              <a:t>“mas” </a:t>
            </a:r>
            <a:r>
              <a:rPr lang="es-ES" sz="2800" dirty="0" smtClean="0">
                <a:latin typeface="Arial" pitchFamily="34" charset="0"/>
                <a:cs typeface="Times New Roman" pitchFamily="18" charset="0"/>
              </a:rPr>
              <a:t>tenemos: </a:t>
            </a:r>
            <a:endParaRPr lang="en-US" sz="2800" dirty="0" smtClean="0">
              <a:latin typeface="Arial" pitchFamily="34" charset="0"/>
              <a:cs typeface="Times New Roman" pitchFamily="18" charset="0"/>
            </a:endParaRPr>
          </a:p>
          <a:p>
            <a:pPr eaLnBrk="1" hangingPunct="1">
              <a:buFontTx/>
              <a:buNone/>
            </a:pPr>
            <a:endParaRPr lang="en-US" sz="2000" dirty="0" smtClean="0">
              <a:latin typeface="Arial" pitchFamily="34" charset="0"/>
              <a:cs typeface="Times New Roman" pitchFamily="18" charset="0"/>
            </a:endParaRPr>
          </a:p>
          <a:p>
            <a:pPr eaLnBrk="1" hangingPunct="1">
              <a:buFontTx/>
              <a:buNone/>
            </a:pPr>
            <a:r>
              <a:rPr lang="es-ES" sz="2800" dirty="0" smtClean="0">
                <a:latin typeface="Arial" pitchFamily="34" charset="0"/>
              </a:rPr>
              <a:t> </a:t>
            </a:r>
          </a:p>
        </p:txBody>
      </p:sp>
      <p:graphicFrame>
        <p:nvGraphicFramePr>
          <p:cNvPr id="52228" name="Object 6"/>
          <p:cNvGraphicFramePr>
            <a:graphicFrameLocks noChangeAspect="1"/>
          </p:cNvGraphicFramePr>
          <p:nvPr>
            <p:extLst>
              <p:ext uri="{D42A27DB-BD31-4B8C-83A1-F6EECF244321}">
                <p14:modId xmlns:p14="http://schemas.microsoft.com/office/powerpoint/2010/main" val="1213593935"/>
              </p:ext>
            </p:extLst>
          </p:nvPr>
        </p:nvGraphicFramePr>
        <p:xfrm>
          <a:off x="539552" y="1484784"/>
          <a:ext cx="7162800" cy="1204912"/>
        </p:xfrm>
        <a:graphic>
          <a:graphicData uri="http://schemas.openxmlformats.org/presentationml/2006/ole">
            <mc:AlternateContent xmlns:mc="http://schemas.openxmlformats.org/markup-compatibility/2006">
              <mc:Choice xmlns:v="urn:schemas-microsoft-com:vml" Requires="v">
                <p:oleObj spid="_x0000_s7266" name="Equation" r:id="rId3" imgW="2717800" imgH="457200" progId="">
                  <p:embed/>
                </p:oleObj>
              </mc:Choice>
              <mc:Fallback>
                <p:oleObj name="Equation" r:id="rId3" imgW="2717800" imgH="457200"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484784"/>
                        <a:ext cx="7162800" cy="120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29" name="Object 7"/>
          <p:cNvGraphicFramePr>
            <a:graphicFrameLocks noChangeAspect="1"/>
          </p:cNvGraphicFramePr>
          <p:nvPr>
            <p:extLst>
              <p:ext uri="{D42A27DB-BD31-4B8C-83A1-F6EECF244321}">
                <p14:modId xmlns:p14="http://schemas.microsoft.com/office/powerpoint/2010/main" val="3076955113"/>
              </p:ext>
            </p:extLst>
          </p:nvPr>
        </p:nvGraphicFramePr>
        <p:xfrm>
          <a:off x="533400" y="2708920"/>
          <a:ext cx="8305800" cy="2135188"/>
        </p:xfrm>
        <a:graphic>
          <a:graphicData uri="http://schemas.openxmlformats.org/presentationml/2006/ole">
            <mc:AlternateContent xmlns:mc="http://schemas.openxmlformats.org/markup-compatibility/2006">
              <mc:Choice xmlns:v="urn:schemas-microsoft-com:vml" Requires="v">
                <p:oleObj spid="_x0000_s7267" name="Equation" r:id="rId5" imgW="3556000" imgH="914400" progId="">
                  <p:embed/>
                </p:oleObj>
              </mc:Choice>
              <mc:Fallback>
                <p:oleObj name="Equation" r:id="rId5" imgW="3556000" imgH="914400" progId="">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2708920"/>
                        <a:ext cx="8305800" cy="21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30" name="Object 8"/>
          <p:cNvGraphicFramePr>
            <a:graphicFrameLocks noChangeAspect="1"/>
          </p:cNvGraphicFramePr>
          <p:nvPr>
            <p:extLst>
              <p:ext uri="{D42A27DB-BD31-4B8C-83A1-F6EECF244321}">
                <p14:modId xmlns:p14="http://schemas.microsoft.com/office/powerpoint/2010/main" val="3000961345"/>
              </p:ext>
            </p:extLst>
          </p:nvPr>
        </p:nvGraphicFramePr>
        <p:xfrm>
          <a:off x="1691680" y="4797152"/>
          <a:ext cx="5181600" cy="920750"/>
        </p:xfrm>
        <a:graphic>
          <a:graphicData uri="http://schemas.openxmlformats.org/presentationml/2006/ole">
            <mc:AlternateContent xmlns:mc="http://schemas.openxmlformats.org/markup-compatibility/2006">
              <mc:Choice xmlns:v="urn:schemas-microsoft-com:vml" Requires="v">
                <p:oleObj spid="_x0000_s7268" name="Equation" r:id="rId7" imgW="1714500" imgH="304800" progId="">
                  <p:embed/>
                </p:oleObj>
              </mc:Choice>
              <mc:Fallback>
                <p:oleObj name="Equation" r:id="rId7" imgW="1714500" imgH="304800" progId="">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1680" y="4797152"/>
                        <a:ext cx="5181600"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31" name="Text Box 9"/>
          <p:cNvSpPr txBox="1">
            <a:spLocks noChangeArrowheads="1"/>
          </p:cNvSpPr>
          <p:nvPr/>
        </p:nvSpPr>
        <p:spPr bwMode="auto">
          <a:xfrm>
            <a:off x="609600" y="5877272"/>
            <a:ext cx="5486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 sz="2800" i="1" dirty="0">
                <a:latin typeface="Arial" pitchFamily="34" charset="0"/>
                <a:cs typeface="Times New Roman" pitchFamily="18" charset="0"/>
                <a:sym typeface="Symbol" pitchFamily="18" charset="2"/>
              </a:rPr>
              <a:t></a:t>
            </a:r>
            <a:r>
              <a:rPr lang="es-ES" sz="2800" i="1" dirty="0">
                <a:latin typeface="Arial" pitchFamily="34" charset="0"/>
                <a:cs typeface="Times New Roman" pitchFamily="18" charset="0"/>
              </a:rPr>
              <a:t> </a:t>
            </a:r>
            <a:r>
              <a:rPr lang="es-ES" sz="2800" dirty="0">
                <a:latin typeface="Arial" pitchFamily="34" charset="0"/>
                <a:cs typeface="Times New Roman" pitchFamily="18" charset="0"/>
              </a:rPr>
              <a:t>= error absoluto.</a:t>
            </a:r>
            <a:r>
              <a:rPr lang="es-ES" sz="2800" dirty="0">
                <a:latin typeface="Arial" pitchFamily="34" charset="0"/>
              </a:rPr>
              <a:t> </a:t>
            </a:r>
          </a:p>
        </p:txBody>
      </p:sp>
    </p:spTree>
    <p:extLst>
      <p:ext uri="{BB962C8B-B14F-4D97-AF65-F5344CB8AC3E}">
        <p14:creationId xmlns:p14="http://schemas.microsoft.com/office/powerpoint/2010/main" val="21425017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1"/>
          </p:nvPr>
        </p:nvSpPr>
        <p:spPr>
          <a:xfrm>
            <a:off x="685800" y="1268760"/>
            <a:ext cx="7772400" cy="4114800"/>
          </a:xfrm>
        </p:spPr>
        <p:txBody>
          <a:bodyPr/>
          <a:lstStyle/>
          <a:p>
            <a:pPr eaLnBrk="1" hangingPunct="1">
              <a:buFont typeface="Wingdings" pitchFamily="2" charset="2"/>
              <a:buChar char="q"/>
            </a:pPr>
            <a:r>
              <a:rPr lang="es-ES" sz="2800" dirty="0" smtClean="0">
                <a:latin typeface="Arial" pitchFamily="34" charset="0"/>
                <a:cs typeface="Times New Roman" pitchFamily="18" charset="0"/>
              </a:rPr>
              <a:t>Despejando </a:t>
            </a:r>
            <a:r>
              <a:rPr lang="es-ES" sz="2800" b="1" dirty="0" smtClean="0">
                <a:latin typeface="Arial" pitchFamily="34" charset="0"/>
                <a:cs typeface="Times New Roman" pitchFamily="18" charset="0"/>
              </a:rPr>
              <a:t>n</a:t>
            </a:r>
            <a:r>
              <a:rPr lang="es-ES" sz="2800" dirty="0" smtClean="0">
                <a:latin typeface="Arial" pitchFamily="34" charset="0"/>
                <a:cs typeface="Times New Roman" pitchFamily="18" charset="0"/>
              </a:rPr>
              <a:t> de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se tiene: </a:t>
            </a:r>
          </a:p>
        </p:txBody>
      </p:sp>
      <p:graphicFrame>
        <p:nvGraphicFramePr>
          <p:cNvPr id="53252" name="Object 5"/>
          <p:cNvGraphicFramePr>
            <a:graphicFrameLocks noChangeAspect="1"/>
          </p:cNvGraphicFramePr>
          <p:nvPr>
            <p:extLst>
              <p:ext uri="{D42A27DB-BD31-4B8C-83A1-F6EECF244321}">
                <p14:modId xmlns:p14="http://schemas.microsoft.com/office/powerpoint/2010/main" val="2026842973"/>
              </p:ext>
            </p:extLst>
          </p:nvPr>
        </p:nvGraphicFramePr>
        <p:xfrm>
          <a:off x="3962400" y="1196752"/>
          <a:ext cx="2362200" cy="620713"/>
        </p:xfrm>
        <a:graphic>
          <a:graphicData uri="http://schemas.openxmlformats.org/presentationml/2006/ole">
            <mc:AlternateContent xmlns:mc="http://schemas.openxmlformats.org/markup-compatibility/2006">
              <mc:Choice xmlns:v="urn:schemas-microsoft-com:vml" Requires="v">
                <p:oleObj spid="_x0000_s8258" name="Equation" r:id="rId3" imgW="965200" imgH="254000" progId="">
                  <p:embed/>
                </p:oleObj>
              </mc:Choice>
              <mc:Fallback>
                <p:oleObj name="Equation" r:id="rId3" imgW="965200" imgH="254000"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196752"/>
                        <a:ext cx="236220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3" name="Object 6"/>
          <p:cNvGraphicFramePr>
            <a:graphicFrameLocks noChangeAspect="1"/>
          </p:cNvGraphicFramePr>
          <p:nvPr>
            <p:extLst>
              <p:ext uri="{D42A27DB-BD31-4B8C-83A1-F6EECF244321}">
                <p14:modId xmlns:p14="http://schemas.microsoft.com/office/powerpoint/2010/main" val="297180184"/>
              </p:ext>
            </p:extLst>
          </p:nvPr>
        </p:nvGraphicFramePr>
        <p:xfrm>
          <a:off x="1600200" y="2564904"/>
          <a:ext cx="5575300" cy="2046288"/>
        </p:xfrm>
        <a:graphic>
          <a:graphicData uri="http://schemas.openxmlformats.org/presentationml/2006/ole">
            <mc:AlternateContent xmlns:mc="http://schemas.openxmlformats.org/markup-compatibility/2006">
              <mc:Choice xmlns:v="urn:schemas-microsoft-com:vml" Requires="v">
                <p:oleObj spid="_x0000_s8259" name="Equation" r:id="rId5" imgW="2006600" imgH="736600" progId="">
                  <p:embed/>
                </p:oleObj>
              </mc:Choice>
              <mc:Fallback>
                <p:oleObj name="Equation" r:id="rId5" imgW="2006600" imgH="7366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2564904"/>
                        <a:ext cx="5575300" cy="204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54974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1"/>
          </p:nvPr>
        </p:nvSpPr>
        <p:spPr>
          <a:xfrm>
            <a:off x="685800" y="980728"/>
            <a:ext cx="7772400" cy="762000"/>
          </a:xfrm>
        </p:spPr>
        <p:txBody>
          <a:bodyPr/>
          <a:lstStyle/>
          <a:p>
            <a:pPr eaLnBrk="1" hangingPunct="1">
              <a:buFont typeface="Wingdings" pitchFamily="2" charset="2"/>
              <a:buChar char="q"/>
            </a:pPr>
            <a:r>
              <a:rPr lang="es-ES" sz="2800" dirty="0" smtClean="0">
                <a:latin typeface="Arial" pitchFamily="34" charset="0"/>
                <a:cs typeface="Times New Roman" pitchFamily="18" charset="0"/>
              </a:rPr>
              <a:t>Recordemos que:</a:t>
            </a:r>
            <a:r>
              <a:rPr lang="es-ES" sz="2800" dirty="0" smtClean="0">
                <a:latin typeface="Arial" pitchFamily="34" charset="0"/>
              </a:rPr>
              <a:t> </a:t>
            </a:r>
          </a:p>
        </p:txBody>
      </p:sp>
      <p:graphicFrame>
        <p:nvGraphicFramePr>
          <p:cNvPr id="54276" name="Object 5"/>
          <p:cNvGraphicFramePr>
            <a:graphicFrameLocks noChangeAspect="1"/>
          </p:cNvGraphicFramePr>
          <p:nvPr>
            <p:extLst>
              <p:ext uri="{D42A27DB-BD31-4B8C-83A1-F6EECF244321}">
                <p14:modId xmlns:p14="http://schemas.microsoft.com/office/powerpoint/2010/main" val="3275955691"/>
              </p:ext>
            </p:extLst>
          </p:nvPr>
        </p:nvGraphicFramePr>
        <p:xfrm>
          <a:off x="683568" y="1628800"/>
          <a:ext cx="7924800" cy="3675062"/>
        </p:xfrm>
        <a:graphic>
          <a:graphicData uri="http://schemas.openxmlformats.org/presentationml/2006/ole">
            <mc:AlternateContent xmlns:mc="http://schemas.openxmlformats.org/markup-compatibility/2006">
              <mc:Choice xmlns:v="urn:schemas-microsoft-com:vml" Requires="v">
                <p:oleObj spid="_x0000_s9250" name="Equation" r:id="rId3" imgW="2984500" imgH="1384300" progId="">
                  <p:embed/>
                </p:oleObj>
              </mc:Choice>
              <mc:Fallback>
                <p:oleObj name="Equation" r:id="rId3" imgW="2984500" imgH="1384300" progId="">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628800"/>
                        <a:ext cx="7924800" cy="367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0424738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4213" y="188913"/>
            <a:ext cx="7772400" cy="1143000"/>
          </a:xfrm>
        </p:spPr>
        <p:txBody>
          <a:bodyPr/>
          <a:lstStyle/>
          <a:p>
            <a:pPr algn="l" eaLnBrk="1" hangingPunct="1"/>
            <a:r>
              <a:rPr lang="es-MX" sz="2400" b="1" kern="1200" dirty="0">
                <a:solidFill>
                  <a:srgbClr val="00B050"/>
                </a:solidFill>
              </a:rPr>
              <a:t>Estimación del </a:t>
            </a:r>
            <a:r>
              <a:rPr lang="es-MX" sz="2400" b="1" kern="1200" dirty="0" smtClean="0">
                <a:solidFill>
                  <a:srgbClr val="00B050"/>
                </a:solidFill>
              </a:rPr>
              <a:t>total poblacional (</a:t>
            </a:r>
            <a:r>
              <a:rPr lang="es-MX" sz="2400" b="1" kern="1200" dirty="0" smtClean="0">
                <a:solidFill>
                  <a:srgbClr val="00B050"/>
                </a:solidFill>
                <a:sym typeface="Symbol"/>
              </a:rPr>
              <a:t>)</a:t>
            </a:r>
            <a:endParaRPr lang="es-ES" sz="2400" b="1" kern="1200" dirty="0">
              <a:solidFill>
                <a:srgbClr val="00B050"/>
              </a:solidFill>
            </a:endParaRPr>
          </a:p>
        </p:txBody>
      </p:sp>
      <p:sp>
        <p:nvSpPr>
          <p:cNvPr id="67587" name="Rectangle 3"/>
          <p:cNvSpPr>
            <a:spLocks noGrp="1" noChangeArrowheads="1"/>
          </p:cNvSpPr>
          <p:nvPr>
            <p:ph type="body" sz="half" idx="1"/>
          </p:nvPr>
        </p:nvSpPr>
        <p:spPr>
          <a:xfrm>
            <a:off x="395288" y="1341438"/>
            <a:ext cx="3810000" cy="4114800"/>
          </a:xfrm>
        </p:spPr>
        <p:txBody>
          <a:bodyPr/>
          <a:lstStyle/>
          <a:p>
            <a:pPr eaLnBrk="1" hangingPunct="1">
              <a:buFont typeface="Wingdings" pitchFamily="2" charset="2"/>
              <a:buChar char="q"/>
            </a:pPr>
            <a:r>
              <a:rPr lang="es-MX" sz="2800" dirty="0" smtClean="0"/>
              <a:t>Si lo que se quiere estimar es Y. </a:t>
            </a:r>
            <a:r>
              <a:rPr lang="es-MX" sz="2800" dirty="0"/>
              <a:t> </a:t>
            </a:r>
            <a:r>
              <a:rPr lang="es-MX" sz="2800" dirty="0" smtClean="0"/>
              <a:t>Entonces</a:t>
            </a:r>
            <a:endParaRPr lang="es-ES" sz="2800" dirty="0" smtClean="0"/>
          </a:p>
        </p:txBody>
      </p:sp>
      <p:graphicFrame>
        <p:nvGraphicFramePr>
          <p:cNvPr id="67588" name="Object 4"/>
          <p:cNvGraphicFramePr>
            <a:graphicFrameLocks noGrp="1" noChangeAspect="1"/>
          </p:cNvGraphicFramePr>
          <p:nvPr>
            <p:ph sz="quarter" idx="2"/>
          </p:nvPr>
        </p:nvGraphicFramePr>
        <p:xfrm>
          <a:off x="4356100" y="1268413"/>
          <a:ext cx="3203575" cy="847725"/>
        </p:xfrm>
        <a:graphic>
          <a:graphicData uri="http://schemas.openxmlformats.org/presentationml/2006/ole">
            <mc:AlternateContent xmlns:mc="http://schemas.openxmlformats.org/markup-compatibility/2006">
              <mc:Choice xmlns:v="urn:schemas-microsoft-com:vml" Requires="v">
                <p:oleObj spid="_x0000_s10338" name="Ecuación" r:id="rId3" imgW="863225" imgH="228501" progId="Equation.3">
                  <p:embed/>
                </p:oleObj>
              </mc:Choice>
              <mc:Fallback>
                <p:oleObj name="Ecuación" r:id="rId3" imgW="863225" imgH="228501" progId="Equation.3">
                  <p:embed/>
                  <p:pic>
                    <p:nvPicPr>
                      <p:cNvPr id="0" name="Picture 86"/>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1268413"/>
                        <a:ext cx="3203575" cy="84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89" name="Object 6"/>
          <p:cNvGraphicFramePr>
            <a:graphicFrameLocks noGrp="1" noChangeAspect="1"/>
          </p:cNvGraphicFramePr>
          <p:nvPr>
            <p:ph sz="quarter" idx="3"/>
          </p:nvPr>
        </p:nvGraphicFramePr>
        <p:xfrm>
          <a:off x="684213" y="2349500"/>
          <a:ext cx="7921625" cy="1312863"/>
        </p:xfrm>
        <a:graphic>
          <a:graphicData uri="http://schemas.openxmlformats.org/presentationml/2006/ole">
            <mc:AlternateContent xmlns:mc="http://schemas.openxmlformats.org/markup-compatibility/2006">
              <mc:Choice xmlns:v="urn:schemas-microsoft-com:vml" Requires="v">
                <p:oleObj spid="_x0000_s10339" name="Ecuación" r:id="rId5" imgW="2527300" imgH="419100" progId="Equation.3">
                  <p:embed/>
                </p:oleObj>
              </mc:Choice>
              <mc:Fallback>
                <p:oleObj name="Ecuación" r:id="rId5" imgW="2527300" imgH="419100" progId="Equation.3">
                  <p:embed/>
                  <p:pic>
                    <p:nvPicPr>
                      <p:cNvPr id="0" name="Picture 87"/>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213" y="2349500"/>
                        <a:ext cx="7921625" cy="1312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90" name="Object 8"/>
          <p:cNvGraphicFramePr>
            <a:graphicFrameLocks noChangeAspect="1"/>
          </p:cNvGraphicFramePr>
          <p:nvPr/>
        </p:nvGraphicFramePr>
        <p:xfrm>
          <a:off x="214313" y="4437063"/>
          <a:ext cx="8929687" cy="1131887"/>
        </p:xfrm>
        <a:graphic>
          <a:graphicData uri="http://schemas.openxmlformats.org/presentationml/2006/ole">
            <mc:AlternateContent xmlns:mc="http://schemas.openxmlformats.org/markup-compatibility/2006">
              <mc:Choice xmlns:v="urn:schemas-microsoft-com:vml" Requires="v">
                <p:oleObj spid="_x0000_s10340" name="Ecuación" r:id="rId7" imgW="3810000" imgH="482600" progId="Equation.3">
                  <p:embed/>
                </p:oleObj>
              </mc:Choice>
              <mc:Fallback>
                <p:oleObj name="Ecuación" r:id="rId7" imgW="3810000" imgH="482600" progId="Equation.3">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4313" y="4437063"/>
                        <a:ext cx="8929687" cy="1131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159031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a:xfrm>
            <a:off x="152400" y="1143000"/>
            <a:ext cx="8686800" cy="5334000"/>
          </a:xfrm>
        </p:spPr>
        <p:txBody>
          <a:bodyPr/>
          <a:lstStyle/>
          <a:p>
            <a:pPr algn="just" eaLnBrk="1" hangingPunct="1">
              <a:lnSpc>
                <a:spcPct val="90000"/>
              </a:lnSpc>
              <a:buFont typeface="Wingdings" pitchFamily="2" charset="2"/>
              <a:buChar char="q"/>
              <a:defRPr/>
            </a:pPr>
            <a:r>
              <a:rPr lang="es-ES" sz="2800" dirty="0" smtClean="0">
                <a:latin typeface="Arial" pitchFamily="34" charset="0"/>
                <a:cs typeface="Times New Roman" pitchFamily="18" charset="0"/>
              </a:rPr>
              <a:t>El valor de</a:t>
            </a:r>
            <a:r>
              <a:rPr lang="es-ES" sz="2800" dirty="0" smtClean="0">
                <a:latin typeface="Arial" pitchFamily="34" charset="0"/>
              </a:rPr>
              <a:t> </a:t>
            </a:r>
            <a:r>
              <a:rPr lang="en-US" i="1" dirty="0" smtClean="0"/>
              <a:t>S</a:t>
            </a:r>
            <a:r>
              <a:rPr lang="en-US" baseline="30000" dirty="0" smtClean="0">
                <a:latin typeface="Arial" pitchFamily="34" charset="0"/>
              </a:rPr>
              <a:t>2</a:t>
            </a:r>
            <a:r>
              <a:rPr lang="en-US" baseline="-25000" dirty="0" smtClean="0">
                <a:latin typeface="Arial" pitchFamily="34" charset="0"/>
              </a:rPr>
              <a:t>y</a:t>
            </a:r>
            <a:r>
              <a:rPr lang="en-US" sz="2800" dirty="0" smtClean="0">
                <a:latin typeface="Arial" pitchFamily="34" charset="0"/>
              </a:rPr>
              <a:t>  </a:t>
            </a:r>
            <a:r>
              <a:rPr lang="es-ES" sz="2800" dirty="0" smtClean="0">
                <a:latin typeface="Arial" pitchFamily="34" charset="0"/>
                <a:cs typeface="Times New Roman" pitchFamily="18" charset="0"/>
              </a:rPr>
              <a:t>ó</a:t>
            </a:r>
            <a:r>
              <a:rPr lang="es-ES" sz="2800" dirty="0" smtClean="0">
                <a:latin typeface="Arial" pitchFamily="34" charset="0"/>
              </a:rPr>
              <a:t> </a:t>
            </a:r>
            <a:r>
              <a:rPr lang="en-US" i="1" dirty="0" smtClean="0">
                <a:latin typeface="Symbol" pitchFamily="18" charset="2"/>
              </a:rPr>
              <a:t>s</a:t>
            </a:r>
            <a:r>
              <a:rPr lang="en-US" baseline="30000" dirty="0" smtClean="0">
                <a:latin typeface="Arial" pitchFamily="34" charset="0"/>
              </a:rPr>
              <a:t>2</a:t>
            </a:r>
            <a:r>
              <a:rPr lang="en-US" baseline="-25000" dirty="0" smtClean="0">
                <a:latin typeface="Arial" pitchFamily="34" charset="0"/>
              </a:rPr>
              <a:t>y</a:t>
            </a:r>
            <a:r>
              <a:rPr lang="es-ES" sz="2800" dirty="0" smtClean="0">
                <a:latin typeface="Arial" pitchFamily="34" charset="0"/>
              </a:rPr>
              <a:t> </a:t>
            </a:r>
            <a:r>
              <a:rPr lang="es-ES" sz="2800" dirty="0" smtClean="0">
                <a:latin typeface="Arial" pitchFamily="34" charset="0"/>
                <a:cs typeface="Times New Roman" pitchFamily="18" charset="0"/>
              </a:rPr>
              <a:t>se estima con una </a:t>
            </a:r>
            <a:r>
              <a:rPr lang="es-ES" sz="2800" i="1" dirty="0" smtClean="0">
                <a:effectLst>
                  <a:outerShdw blurRad="38100" dist="38100" dir="2700000" algn="tl">
                    <a:srgbClr val="FFFFFF"/>
                  </a:outerShdw>
                </a:effectLst>
                <a:latin typeface="Arial" pitchFamily="34" charset="0"/>
                <a:cs typeface="Times New Roman" pitchFamily="18" charset="0"/>
              </a:rPr>
              <a:t>prueba piloto</a:t>
            </a:r>
            <a:r>
              <a:rPr lang="es-ES" sz="2800" dirty="0" smtClean="0">
                <a:latin typeface="Arial" pitchFamily="34" charset="0"/>
                <a:cs typeface="Times New Roman" pitchFamily="18" charset="0"/>
              </a:rPr>
              <a:t> o bien se </a:t>
            </a:r>
            <a:r>
              <a:rPr lang="es-ES" sz="2800" i="1" dirty="0" smtClean="0">
                <a:effectLst>
                  <a:outerShdw blurRad="38100" dist="38100" dir="2700000" algn="tl">
                    <a:srgbClr val="FFFFFF"/>
                  </a:outerShdw>
                </a:effectLst>
                <a:latin typeface="Arial" pitchFamily="34" charset="0"/>
                <a:cs typeface="Times New Roman" pitchFamily="18" charset="0"/>
              </a:rPr>
              <a:t>“adivina”</a:t>
            </a:r>
            <a:r>
              <a:rPr lang="es-ES" sz="2800" dirty="0" smtClean="0">
                <a:latin typeface="Arial" pitchFamily="34" charset="0"/>
                <a:cs typeface="Times New Roman" pitchFamily="18" charset="0"/>
              </a:rPr>
              <a:t> usando tablas, así como del conocimiento previo sobre la población.</a:t>
            </a:r>
            <a:endParaRPr lang="en-US" sz="2800" dirty="0" smtClean="0">
              <a:latin typeface="Arial" pitchFamily="34" charset="0"/>
              <a:cs typeface="Times New Roman" pitchFamily="18" charset="0"/>
            </a:endParaRPr>
          </a:p>
          <a:p>
            <a:pPr algn="just" eaLnBrk="1" hangingPunct="1">
              <a:lnSpc>
                <a:spcPct val="90000"/>
              </a:lnSpc>
              <a:buFontTx/>
              <a:buNone/>
              <a:defRPr/>
            </a:pPr>
            <a:endParaRPr lang="en-US" sz="2800" dirty="0" smtClean="0">
              <a:latin typeface="Arial" pitchFamily="34" charset="0"/>
              <a:cs typeface="Times New Roman" pitchFamily="18" charset="0"/>
            </a:endParaRPr>
          </a:p>
          <a:p>
            <a:pPr algn="just" eaLnBrk="1" hangingPunct="1">
              <a:lnSpc>
                <a:spcPct val="90000"/>
              </a:lnSpc>
              <a:buFont typeface="Wingdings" pitchFamily="2" charset="2"/>
              <a:buChar char="q"/>
              <a:defRPr/>
            </a:pPr>
            <a:r>
              <a:rPr lang="es-ES" sz="2800" dirty="0" smtClean="0">
                <a:latin typeface="Arial" pitchFamily="34" charset="0"/>
                <a:cs typeface="Times New Roman" pitchFamily="18" charset="0"/>
              </a:rPr>
              <a:t>Si se considera que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no se ajusta a la distribución normal, se usa el criterio de fijar la magnitud de la varianza o del coeficiente de variación de</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 </a:t>
            </a:r>
            <a:r>
              <a:rPr lang="es-ES" sz="2800" dirty="0" smtClean="0">
                <a:latin typeface="Arial" pitchFamily="34" charset="0"/>
              </a:rPr>
              <a:t> </a:t>
            </a:r>
            <a:endParaRPr lang="en-US" sz="2800" dirty="0" smtClean="0">
              <a:latin typeface="Arial" pitchFamily="34" charset="0"/>
            </a:endParaRPr>
          </a:p>
          <a:p>
            <a:pPr algn="just" eaLnBrk="1" hangingPunct="1">
              <a:lnSpc>
                <a:spcPct val="90000"/>
              </a:lnSpc>
              <a:buFontTx/>
              <a:buNone/>
              <a:defRPr/>
            </a:pPr>
            <a:endParaRPr lang="en-US" sz="2800" dirty="0" smtClean="0">
              <a:latin typeface="Arial" pitchFamily="34" charset="0"/>
            </a:endParaRPr>
          </a:p>
          <a:p>
            <a:pPr algn="just" eaLnBrk="1" hangingPunct="1">
              <a:lnSpc>
                <a:spcPct val="90000"/>
              </a:lnSpc>
              <a:buFontTx/>
              <a:buNone/>
              <a:defRPr/>
            </a:pPr>
            <a:r>
              <a:rPr lang="en-US" sz="2800" dirty="0" smtClean="0">
                <a:latin typeface="Arial" pitchFamily="34" charset="0"/>
              </a:rPr>
              <a:t>	</a:t>
            </a:r>
            <a:r>
              <a:rPr lang="es-ES" sz="2800" dirty="0" smtClean="0">
                <a:latin typeface="Arial" pitchFamily="34" charset="0"/>
                <a:cs typeface="Times New Roman" pitchFamily="18" charset="0"/>
              </a:rPr>
              <a:t>Se determina </a:t>
            </a:r>
            <a:r>
              <a:rPr lang="es-ES" sz="2800" i="1" dirty="0" smtClean="0">
                <a:latin typeface="Arial" pitchFamily="34" charset="0"/>
                <a:cs typeface="Times New Roman" pitchFamily="18" charset="0"/>
              </a:rPr>
              <a:t>n</a:t>
            </a:r>
            <a:r>
              <a:rPr lang="es-ES" sz="2800" dirty="0" smtClean="0">
                <a:latin typeface="Arial" pitchFamily="34" charset="0"/>
                <a:cs typeface="Times New Roman" pitchFamily="18" charset="0"/>
              </a:rPr>
              <a:t> para que produzca un coeficiente de variación dado </a:t>
            </a:r>
            <a:r>
              <a:rPr lang="es-ES" sz="2800" i="1" dirty="0" smtClean="0">
                <a:latin typeface="Arial" pitchFamily="34" charset="0"/>
                <a:cs typeface="Times New Roman" pitchFamily="18" charset="0"/>
              </a:rPr>
              <a:t>(CV</a:t>
            </a:r>
            <a:r>
              <a:rPr lang="es-ES" sz="2800" i="1" baseline="-30000" dirty="0" smtClean="0">
                <a:latin typeface="Arial" pitchFamily="34" charset="0"/>
                <a:cs typeface="Times New Roman" pitchFamily="18" charset="0"/>
              </a:rPr>
              <a:t>0</a:t>
            </a:r>
            <a:r>
              <a:rPr lang="es-ES" sz="2800" dirty="0" smtClean="0">
                <a:latin typeface="Arial" pitchFamily="34" charset="0"/>
                <a:cs typeface="Times New Roman" pitchFamily="18" charset="0"/>
              </a:rPr>
              <a:t>) usando estimaciones “gruesas” de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y de</a:t>
            </a:r>
            <a:r>
              <a:rPr lang="en-US" sz="2800" dirty="0" smtClean="0">
                <a:latin typeface="Arial" pitchFamily="34" charset="0"/>
                <a:cs typeface="Times New Roman" pitchFamily="18" charset="0"/>
              </a:rPr>
              <a:t> </a:t>
            </a:r>
            <a:r>
              <a:rPr lang="en-US" i="1" dirty="0" smtClean="0"/>
              <a:t>S</a:t>
            </a:r>
            <a:r>
              <a:rPr lang="en-US" baseline="30000" dirty="0" smtClean="0">
                <a:latin typeface="Arial" pitchFamily="34" charset="0"/>
              </a:rPr>
              <a:t>2</a:t>
            </a:r>
            <a:r>
              <a:rPr lang="en-US" baseline="-25000" dirty="0" smtClean="0">
                <a:latin typeface="Arial" pitchFamily="34" charset="0"/>
              </a:rPr>
              <a:t>y  </a:t>
            </a:r>
            <a:r>
              <a:rPr lang="en-US" sz="2800" dirty="0" smtClean="0">
                <a:latin typeface="Arial" pitchFamily="34" charset="0"/>
                <a:cs typeface="Times New Roman" pitchFamily="18" charset="0"/>
              </a:rPr>
              <a:t>.</a:t>
            </a:r>
            <a:r>
              <a:rPr lang="es-ES" sz="2800" dirty="0" smtClean="0">
                <a:latin typeface="Arial" pitchFamily="34" charset="0"/>
                <a:cs typeface="Times New Roman" pitchFamily="18" charset="0"/>
              </a:rPr>
              <a:t> </a:t>
            </a:r>
          </a:p>
        </p:txBody>
      </p:sp>
      <p:sp>
        <p:nvSpPr>
          <p:cNvPr id="68611" name="Rectangle 3"/>
          <p:cNvSpPr>
            <a:spLocks noChangeArrowheads="1"/>
          </p:cNvSpPr>
          <p:nvPr/>
        </p:nvSpPr>
        <p:spPr bwMode="auto">
          <a:xfrm>
            <a:off x="533400" y="228600"/>
            <a:ext cx="8077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MX" b="1" dirty="0" smtClean="0">
                <a:solidFill>
                  <a:srgbClr val="00B050"/>
                </a:solidFill>
                <a:latin typeface="+mj-lt"/>
                <a:ea typeface="+mj-ea"/>
                <a:cs typeface="+mj-cs"/>
              </a:rPr>
              <a:t>Tamaño </a:t>
            </a:r>
            <a:r>
              <a:rPr lang="es-MX" b="1" dirty="0">
                <a:solidFill>
                  <a:srgbClr val="00B050"/>
                </a:solidFill>
                <a:latin typeface="+mj-lt"/>
                <a:ea typeface="+mj-ea"/>
                <a:cs typeface="+mj-cs"/>
              </a:rPr>
              <a:t>de la </a:t>
            </a:r>
            <a:r>
              <a:rPr lang="es-MX" b="1" dirty="0" smtClean="0">
                <a:solidFill>
                  <a:srgbClr val="00B050"/>
                </a:solidFill>
                <a:latin typeface="+mj-lt"/>
                <a:ea typeface="+mj-ea"/>
                <a:cs typeface="+mj-cs"/>
              </a:rPr>
              <a:t>muestra </a:t>
            </a:r>
            <a:endParaRPr lang="es-MX" b="1" dirty="0">
              <a:solidFill>
                <a:srgbClr val="00B050"/>
              </a:solidFill>
              <a:latin typeface="+mj-lt"/>
              <a:ea typeface="+mj-ea"/>
              <a:cs typeface="+mj-cs"/>
            </a:endParaRPr>
          </a:p>
        </p:txBody>
      </p:sp>
      <p:graphicFrame>
        <p:nvGraphicFramePr>
          <p:cNvPr id="68612" name="Object 4"/>
          <p:cNvGraphicFramePr>
            <a:graphicFrameLocks noChangeAspect="1"/>
          </p:cNvGraphicFramePr>
          <p:nvPr>
            <p:extLst>
              <p:ext uri="{D42A27DB-BD31-4B8C-83A1-F6EECF244321}">
                <p14:modId xmlns:p14="http://schemas.microsoft.com/office/powerpoint/2010/main" val="3006947368"/>
              </p:ext>
            </p:extLst>
          </p:nvPr>
        </p:nvGraphicFramePr>
        <p:xfrm>
          <a:off x="3779912" y="2924944"/>
          <a:ext cx="390525" cy="533400"/>
        </p:xfrm>
        <a:graphic>
          <a:graphicData uri="http://schemas.openxmlformats.org/presentationml/2006/ole">
            <mc:AlternateContent xmlns:mc="http://schemas.openxmlformats.org/markup-compatibility/2006">
              <mc:Choice xmlns:v="urn:schemas-microsoft-com:vml" Requires="v">
                <p:oleObj spid="_x0000_s11362" name="Equation" r:id="rId3" imgW="139639" imgH="190417" progId="">
                  <p:embed/>
                </p:oleObj>
              </mc:Choice>
              <mc:Fallback>
                <p:oleObj name="Equation" r:id="rId3" imgW="139639" imgH="190417"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2924944"/>
                        <a:ext cx="3905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13" name="Object 5"/>
          <p:cNvGraphicFramePr>
            <a:graphicFrameLocks noChangeAspect="1"/>
          </p:cNvGraphicFramePr>
          <p:nvPr>
            <p:extLst>
              <p:ext uri="{D42A27DB-BD31-4B8C-83A1-F6EECF244321}">
                <p14:modId xmlns:p14="http://schemas.microsoft.com/office/powerpoint/2010/main" val="1945180135"/>
              </p:ext>
            </p:extLst>
          </p:nvPr>
        </p:nvGraphicFramePr>
        <p:xfrm>
          <a:off x="7236296" y="3717032"/>
          <a:ext cx="390525" cy="533400"/>
        </p:xfrm>
        <a:graphic>
          <a:graphicData uri="http://schemas.openxmlformats.org/presentationml/2006/ole">
            <mc:AlternateContent xmlns:mc="http://schemas.openxmlformats.org/markup-compatibility/2006">
              <mc:Choice xmlns:v="urn:schemas-microsoft-com:vml" Requires="v">
                <p:oleObj spid="_x0000_s11363" name="Equation" r:id="rId5" imgW="139639" imgH="190417" progId="">
                  <p:embed/>
                </p:oleObj>
              </mc:Choice>
              <mc:Fallback>
                <p:oleObj name="Equation" r:id="rId5" imgW="139639" imgH="190417" progId="">
                  <p:embed/>
                  <p:pic>
                    <p:nvPicPr>
                      <p:cNvPr id="0" name="Picture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3717032"/>
                        <a:ext cx="3905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8614" name="Object 6"/>
          <p:cNvGraphicFramePr>
            <a:graphicFrameLocks noChangeAspect="1"/>
          </p:cNvGraphicFramePr>
          <p:nvPr>
            <p:extLst>
              <p:ext uri="{D42A27DB-BD31-4B8C-83A1-F6EECF244321}">
                <p14:modId xmlns:p14="http://schemas.microsoft.com/office/powerpoint/2010/main" val="841849443"/>
              </p:ext>
            </p:extLst>
          </p:nvPr>
        </p:nvGraphicFramePr>
        <p:xfrm>
          <a:off x="2733675" y="5445224"/>
          <a:ext cx="390525" cy="533400"/>
        </p:xfrm>
        <a:graphic>
          <a:graphicData uri="http://schemas.openxmlformats.org/presentationml/2006/ole">
            <mc:AlternateContent xmlns:mc="http://schemas.openxmlformats.org/markup-compatibility/2006">
              <mc:Choice xmlns:v="urn:schemas-microsoft-com:vml" Requires="v">
                <p:oleObj spid="_x0000_s11364" name="Equation" r:id="rId6" imgW="139639" imgH="190417" progId="">
                  <p:embed/>
                </p:oleObj>
              </mc:Choice>
              <mc:Fallback>
                <p:oleObj name="Equation" r:id="rId6" imgW="139639" imgH="190417" progId="">
                  <p:embed/>
                  <p:pic>
                    <p:nvPicPr>
                      <p:cNvPr id="0" name="Picture 8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3675" y="5445224"/>
                        <a:ext cx="3905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071734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685800" y="1268760"/>
            <a:ext cx="7772400" cy="4114800"/>
          </a:xfrm>
        </p:spPr>
        <p:txBody>
          <a:bodyPr/>
          <a:lstStyle/>
          <a:p>
            <a:pPr eaLnBrk="1" hangingPunct="1">
              <a:buFont typeface="Wingdings" pitchFamily="2" charset="2"/>
              <a:buChar char="q"/>
            </a:pPr>
            <a:r>
              <a:rPr lang="es-ES" sz="2800" dirty="0" smtClean="0">
                <a:latin typeface="Arial" pitchFamily="34" charset="0"/>
                <a:cs typeface="Times New Roman" pitchFamily="18" charset="0"/>
              </a:rPr>
              <a:t>Así</a:t>
            </a:r>
            <a:r>
              <a:rPr lang="es-ES" sz="2800" dirty="0" smtClean="0">
                <a:latin typeface="Arial" pitchFamily="34" charset="0"/>
              </a:rPr>
              <a:t> </a:t>
            </a:r>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000" dirty="0" smtClean="0">
              <a:latin typeface="Arial" pitchFamily="34" charset="0"/>
            </a:endParaRPr>
          </a:p>
          <a:p>
            <a:pPr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Despejando </a:t>
            </a:r>
            <a:r>
              <a:rPr lang="es-ES" sz="2800" i="1" dirty="0" smtClean="0">
                <a:latin typeface="Arial" pitchFamily="34" charset="0"/>
                <a:cs typeface="Times New Roman" pitchFamily="18" charset="0"/>
              </a:rPr>
              <a:t>n</a:t>
            </a:r>
            <a:r>
              <a:rPr lang="es-ES" sz="2800" dirty="0" smtClean="0">
                <a:latin typeface="Arial" pitchFamily="34" charset="0"/>
                <a:cs typeface="Times New Roman" pitchFamily="18" charset="0"/>
              </a:rPr>
              <a:t>, se obtiene:</a:t>
            </a:r>
            <a:r>
              <a:rPr lang="es-ES" sz="2800" dirty="0" smtClean="0">
                <a:latin typeface="Arial" pitchFamily="34" charset="0"/>
              </a:rPr>
              <a:t> </a:t>
            </a:r>
          </a:p>
        </p:txBody>
      </p:sp>
      <p:graphicFrame>
        <p:nvGraphicFramePr>
          <p:cNvPr id="69636" name="Object 4"/>
          <p:cNvGraphicFramePr>
            <a:graphicFrameLocks noChangeAspect="1"/>
          </p:cNvGraphicFramePr>
          <p:nvPr>
            <p:extLst>
              <p:ext uri="{D42A27DB-BD31-4B8C-83A1-F6EECF244321}">
                <p14:modId xmlns:p14="http://schemas.microsoft.com/office/powerpoint/2010/main" val="1967414590"/>
              </p:ext>
            </p:extLst>
          </p:nvPr>
        </p:nvGraphicFramePr>
        <p:xfrm>
          <a:off x="2133600" y="260648"/>
          <a:ext cx="5562600" cy="1985962"/>
        </p:xfrm>
        <a:graphic>
          <a:graphicData uri="http://schemas.openxmlformats.org/presentationml/2006/ole">
            <mc:AlternateContent xmlns:mc="http://schemas.openxmlformats.org/markup-compatibility/2006">
              <mc:Choice xmlns:v="urn:schemas-microsoft-com:vml" Requires="v">
                <p:oleObj spid="_x0000_s12354" name="Equation" r:id="rId3" imgW="2133600" imgH="762000" progId="">
                  <p:embed/>
                </p:oleObj>
              </mc:Choice>
              <mc:Fallback>
                <p:oleObj name="Equation" r:id="rId3" imgW="2133600" imgH="762000"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60648"/>
                        <a:ext cx="5562600" cy="198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9637" name="Object 5"/>
          <p:cNvGraphicFramePr>
            <a:graphicFrameLocks noChangeAspect="1"/>
          </p:cNvGraphicFramePr>
          <p:nvPr>
            <p:extLst>
              <p:ext uri="{D42A27DB-BD31-4B8C-83A1-F6EECF244321}">
                <p14:modId xmlns:p14="http://schemas.microsoft.com/office/powerpoint/2010/main" val="1434014450"/>
              </p:ext>
            </p:extLst>
          </p:nvPr>
        </p:nvGraphicFramePr>
        <p:xfrm>
          <a:off x="2444750" y="4077072"/>
          <a:ext cx="3270250" cy="1790700"/>
        </p:xfrm>
        <a:graphic>
          <a:graphicData uri="http://schemas.openxmlformats.org/presentationml/2006/ole">
            <mc:AlternateContent xmlns:mc="http://schemas.openxmlformats.org/markup-compatibility/2006">
              <mc:Choice xmlns:v="urn:schemas-microsoft-com:vml" Requires="v">
                <p:oleObj spid="_x0000_s12355" name="Equation" r:id="rId5" imgW="1206500" imgH="660400" progId="">
                  <p:embed/>
                </p:oleObj>
              </mc:Choice>
              <mc:Fallback>
                <p:oleObj name="Equation" r:id="rId5" imgW="1206500" imgH="6604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4750" y="4077072"/>
                        <a:ext cx="327025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259348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a:xfrm>
            <a:off x="683568" y="1124744"/>
            <a:ext cx="7772400" cy="609600"/>
          </a:xfrm>
        </p:spPr>
        <p:txBody>
          <a:bodyPr/>
          <a:lstStyle/>
          <a:p>
            <a:pPr marL="0" indent="0" eaLnBrk="1" hangingPunct="1">
              <a:buNone/>
            </a:pPr>
            <a:r>
              <a:rPr lang="en-US" sz="2800" dirty="0" smtClean="0">
                <a:latin typeface="Arial" pitchFamily="34" charset="0"/>
              </a:rPr>
              <a:t>As</a:t>
            </a:r>
            <a:r>
              <a:rPr lang="es-MX" sz="2800" dirty="0" smtClean="0">
                <a:latin typeface="Arial" pitchFamily="34" charset="0"/>
              </a:rPr>
              <a:t>í:</a:t>
            </a:r>
            <a:endParaRPr lang="es-ES" sz="2800" dirty="0" smtClean="0">
              <a:latin typeface="Arial" pitchFamily="34" charset="0"/>
            </a:endParaRPr>
          </a:p>
        </p:txBody>
      </p:sp>
      <p:graphicFrame>
        <p:nvGraphicFramePr>
          <p:cNvPr id="71684" name="Object 4"/>
          <p:cNvGraphicFramePr>
            <a:graphicFrameLocks noChangeAspect="1"/>
          </p:cNvGraphicFramePr>
          <p:nvPr>
            <p:extLst>
              <p:ext uri="{D42A27DB-BD31-4B8C-83A1-F6EECF244321}">
                <p14:modId xmlns:p14="http://schemas.microsoft.com/office/powerpoint/2010/main" val="214518753"/>
              </p:ext>
            </p:extLst>
          </p:nvPr>
        </p:nvGraphicFramePr>
        <p:xfrm>
          <a:off x="2590800" y="908720"/>
          <a:ext cx="2438400" cy="744537"/>
        </p:xfrm>
        <a:graphic>
          <a:graphicData uri="http://schemas.openxmlformats.org/presentationml/2006/ole">
            <mc:AlternateContent xmlns:mc="http://schemas.openxmlformats.org/markup-compatibility/2006">
              <mc:Choice xmlns:v="urn:schemas-microsoft-com:vml" Requires="v">
                <p:oleObj spid="_x0000_s13442" name="Equation" r:id="rId3" imgW="977900" imgH="279400" progId="">
                  <p:embed/>
                </p:oleObj>
              </mc:Choice>
              <mc:Fallback>
                <p:oleObj name="Equation" r:id="rId3" imgW="977900" imgH="279400" progId="">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908720"/>
                        <a:ext cx="2438400"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685" name="Object 5"/>
          <p:cNvGraphicFramePr>
            <a:graphicFrameLocks noChangeAspect="1"/>
          </p:cNvGraphicFramePr>
          <p:nvPr>
            <p:extLst>
              <p:ext uri="{D42A27DB-BD31-4B8C-83A1-F6EECF244321}">
                <p14:modId xmlns:p14="http://schemas.microsoft.com/office/powerpoint/2010/main" val="1276930891"/>
              </p:ext>
            </p:extLst>
          </p:nvPr>
        </p:nvGraphicFramePr>
        <p:xfrm>
          <a:off x="685800" y="1844824"/>
          <a:ext cx="7696200" cy="1069975"/>
        </p:xfrm>
        <a:graphic>
          <a:graphicData uri="http://schemas.openxmlformats.org/presentationml/2006/ole">
            <mc:AlternateContent xmlns:mc="http://schemas.openxmlformats.org/markup-compatibility/2006">
              <mc:Choice xmlns:v="urn:schemas-microsoft-com:vml" Requires="v">
                <p:oleObj spid="_x0000_s13443" name="Equation" r:id="rId5" imgW="2857500" imgH="381000" progId="">
                  <p:embed/>
                </p:oleObj>
              </mc:Choice>
              <mc:Fallback>
                <p:oleObj name="Equation" r:id="rId5" imgW="2857500" imgH="381000" progId="">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844824"/>
                        <a:ext cx="76962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686" name="Object 6"/>
          <p:cNvGraphicFramePr>
            <a:graphicFrameLocks noChangeAspect="1"/>
          </p:cNvGraphicFramePr>
          <p:nvPr>
            <p:extLst>
              <p:ext uri="{D42A27DB-BD31-4B8C-83A1-F6EECF244321}">
                <p14:modId xmlns:p14="http://schemas.microsoft.com/office/powerpoint/2010/main" val="489245742"/>
              </p:ext>
            </p:extLst>
          </p:nvPr>
        </p:nvGraphicFramePr>
        <p:xfrm>
          <a:off x="755576" y="3284984"/>
          <a:ext cx="2133600" cy="549275"/>
        </p:xfrm>
        <a:graphic>
          <a:graphicData uri="http://schemas.openxmlformats.org/presentationml/2006/ole">
            <mc:AlternateContent xmlns:mc="http://schemas.openxmlformats.org/markup-compatibility/2006">
              <mc:Choice xmlns:v="urn:schemas-microsoft-com:vml" Requires="v">
                <p:oleObj spid="_x0000_s13444" name="Equation" r:id="rId7" imgW="876300" imgH="203200" progId="">
                  <p:embed/>
                </p:oleObj>
              </mc:Choice>
              <mc:Fallback>
                <p:oleObj name="Equation" r:id="rId7" imgW="876300" imgH="203200" progId="">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5576" y="3284984"/>
                        <a:ext cx="21336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687" name="Object 7"/>
          <p:cNvGraphicFramePr>
            <a:graphicFrameLocks noChangeAspect="1"/>
          </p:cNvGraphicFramePr>
          <p:nvPr>
            <p:extLst>
              <p:ext uri="{D42A27DB-BD31-4B8C-83A1-F6EECF244321}">
                <p14:modId xmlns:p14="http://schemas.microsoft.com/office/powerpoint/2010/main" val="920085930"/>
              </p:ext>
            </p:extLst>
          </p:nvPr>
        </p:nvGraphicFramePr>
        <p:xfrm>
          <a:off x="361950" y="4221088"/>
          <a:ext cx="8583613" cy="1524000"/>
        </p:xfrm>
        <a:graphic>
          <a:graphicData uri="http://schemas.openxmlformats.org/presentationml/2006/ole">
            <mc:AlternateContent xmlns:mc="http://schemas.openxmlformats.org/markup-compatibility/2006">
              <mc:Choice xmlns:v="urn:schemas-microsoft-com:vml" Requires="v">
                <p:oleObj spid="_x0000_s13445" name="Equation" r:id="rId9" imgW="3594100" imgH="533400" progId="">
                  <p:embed/>
                </p:oleObj>
              </mc:Choice>
              <mc:Fallback>
                <p:oleObj name="Equation" r:id="rId9" imgW="3594100" imgH="533400" progId="">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1950" y="4221088"/>
                        <a:ext cx="8583613"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735854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body" idx="1"/>
          </p:nvPr>
        </p:nvSpPr>
        <p:spPr>
          <a:xfrm>
            <a:off x="381000" y="476672"/>
            <a:ext cx="8305800" cy="1447800"/>
          </a:xfrm>
        </p:spPr>
        <p:txBody>
          <a:bodyPr/>
          <a:lstStyle/>
          <a:p>
            <a:pPr marL="0" indent="0" algn="just" eaLnBrk="1" hangingPunct="1">
              <a:buNone/>
            </a:pPr>
            <a:r>
              <a:rPr lang="es-ES" sz="2800" dirty="0" smtClean="0">
                <a:latin typeface="Arial" pitchFamily="34" charset="0"/>
                <a:cs typeface="Times New Roman" pitchFamily="18" charset="0"/>
              </a:rPr>
              <a:t>Si se desea un tamaño de muestra tal que el error de estimación sea inferior a </a:t>
            </a:r>
            <a:r>
              <a:rPr lang="es-ES" sz="2800" i="1" dirty="0" smtClean="0">
                <a:cs typeface="Times New Roman" pitchFamily="18" charset="0"/>
                <a:sym typeface="Symbol" pitchFamily="18" charset="2"/>
              </a:rPr>
              <a:t></a:t>
            </a:r>
            <a:r>
              <a:rPr lang="es-ES" sz="2800" i="1" dirty="0" smtClean="0">
                <a:latin typeface="Arial" pitchFamily="34" charset="0"/>
                <a:cs typeface="Times New Roman" pitchFamily="18" charset="0"/>
              </a:rPr>
              <a:t> </a:t>
            </a:r>
            <a:r>
              <a:rPr lang="es-ES" sz="2800" dirty="0" smtClean="0">
                <a:latin typeface="Arial" pitchFamily="34" charset="0"/>
                <a:cs typeface="Times New Roman" pitchFamily="18" charset="0"/>
              </a:rPr>
              <a:t>con una probabilidad de 1-</a:t>
            </a:r>
            <a:r>
              <a:rPr lang="es-ES" sz="2800" i="1" dirty="0" smtClean="0">
                <a:cs typeface="Times New Roman" pitchFamily="18" charset="0"/>
                <a:sym typeface="Symbol" pitchFamily="18" charset="2"/>
              </a:rPr>
              <a:t></a:t>
            </a:r>
            <a:r>
              <a:rPr lang="es-ES" sz="2800" dirty="0" smtClean="0">
                <a:latin typeface="Arial" pitchFamily="34" charset="0"/>
                <a:cs typeface="Times New Roman" pitchFamily="18" charset="0"/>
              </a:rPr>
              <a:t>, esto es:</a:t>
            </a:r>
            <a:r>
              <a:rPr lang="es-ES" sz="2800" dirty="0" smtClean="0">
                <a:latin typeface="Arial" pitchFamily="34" charset="0"/>
              </a:rPr>
              <a:t> </a:t>
            </a:r>
          </a:p>
        </p:txBody>
      </p:sp>
      <p:graphicFrame>
        <p:nvGraphicFramePr>
          <p:cNvPr id="72708" name="Object 4"/>
          <p:cNvGraphicFramePr>
            <a:graphicFrameLocks noChangeAspect="1"/>
          </p:cNvGraphicFramePr>
          <p:nvPr>
            <p:extLst>
              <p:ext uri="{D42A27DB-BD31-4B8C-83A1-F6EECF244321}">
                <p14:modId xmlns:p14="http://schemas.microsoft.com/office/powerpoint/2010/main" val="1429016517"/>
              </p:ext>
            </p:extLst>
          </p:nvPr>
        </p:nvGraphicFramePr>
        <p:xfrm>
          <a:off x="914400" y="2204864"/>
          <a:ext cx="3352800" cy="741363"/>
        </p:xfrm>
        <a:graphic>
          <a:graphicData uri="http://schemas.openxmlformats.org/presentationml/2006/ole">
            <mc:AlternateContent xmlns:mc="http://schemas.openxmlformats.org/markup-compatibility/2006">
              <mc:Choice xmlns:v="urn:schemas-microsoft-com:vml" Requires="v">
                <p:oleObj spid="_x0000_s14470" name="Equation" r:id="rId3" imgW="1434477" imgH="317362" progId="">
                  <p:embed/>
                </p:oleObj>
              </mc:Choice>
              <mc:Fallback>
                <p:oleObj name="Equation" r:id="rId3" imgW="1434477" imgH="317362" progId="">
                  <p:embed/>
                  <p:pic>
                    <p:nvPicPr>
                      <p:cNvPr id="0" name="Picture 1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204864"/>
                        <a:ext cx="3352800" cy="741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709" name="Object 5"/>
          <p:cNvGraphicFramePr>
            <a:graphicFrameLocks noChangeAspect="1"/>
          </p:cNvGraphicFramePr>
          <p:nvPr>
            <p:extLst>
              <p:ext uri="{D42A27DB-BD31-4B8C-83A1-F6EECF244321}">
                <p14:modId xmlns:p14="http://schemas.microsoft.com/office/powerpoint/2010/main" val="1948654026"/>
              </p:ext>
            </p:extLst>
          </p:nvPr>
        </p:nvGraphicFramePr>
        <p:xfrm>
          <a:off x="4724400" y="2204864"/>
          <a:ext cx="2362200" cy="885825"/>
        </p:xfrm>
        <a:graphic>
          <a:graphicData uri="http://schemas.openxmlformats.org/presentationml/2006/ole">
            <mc:AlternateContent xmlns:mc="http://schemas.openxmlformats.org/markup-compatibility/2006">
              <mc:Choice xmlns:v="urn:schemas-microsoft-com:vml" Requires="v">
                <p:oleObj spid="_x0000_s14471" name="Equation" r:id="rId5" imgW="914400" imgH="342900" progId="">
                  <p:embed/>
                </p:oleObj>
              </mc:Choice>
              <mc:Fallback>
                <p:oleObj name="Equation" r:id="rId5" imgW="914400" imgH="342900" progId="">
                  <p:embed/>
                  <p:pic>
                    <p:nvPicPr>
                      <p:cNvPr id="0" name="Picture 1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2204864"/>
                        <a:ext cx="23622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710" name="Text Box 6"/>
          <p:cNvSpPr txBox="1">
            <a:spLocks noChangeArrowheads="1"/>
          </p:cNvSpPr>
          <p:nvPr/>
        </p:nvSpPr>
        <p:spPr bwMode="auto">
          <a:xfrm>
            <a:off x="4191000" y="2333823"/>
            <a:ext cx="304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MX" sz="2800" dirty="0">
                <a:latin typeface="Arial" pitchFamily="34" charset="0"/>
              </a:rPr>
              <a:t>,</a:t>
            </a:r>
            <a:endParaRPr lang="es-ES" sz="2800" dirty="0">
              <a:latin typeface="Arial" pitchFamily="34" charset="0"/>
            </a:endParaRPr>
          </a:p>
        </p:txBody>
      </p:sp>
      <p:sp>
        <p:nvSpPr>
          <p:cNvPr id="72711" name="Text Box 7"/>
          <p:cNvSpPr txBox="1">
            <a:spLocks noChangeArrowheads="1"/>
          </p:cNvSpPr>
          <p:nvPr/>
        </p:nvSpPr>
        <p:spPr bwMode="auto">
          <a:xfrm>
            <a:off x="467545" y="3733800"/>
            <a:ext cx="280905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dirty="0" smtClean="0">
                <a:latin typeface="Arial" pitchFamily="34" charset="0"/>
              </a:rPr>
              <a:t>dividiendo </a:t>
            </a:r>
            <a:r>
              <a:rPr lang="en-US" sz="2800" dirty="0">
                <a:latin typeface="Arial" pitchFamily="34" charset="0"/>
              </a:rPr>
              <a:t>entre</a:t>
            </a:r>
            <a:endParaRPr lang="es-ES" sz="2800" dirty="0">
              <a:latin typeface="Arial" pitchFamily="34" charset="0"/>
            </a:endParaRPr>
          </a:p>
        </p:txBody>
      </p:sp>
      <p:graphicFrame>
        <p:nvGraphicFramePr>
          <p:cNvPr id="72712" name="Object 8"/>
          <p:cNvGraphicFramePr>
            <a:graphicFrameLocks noChangeAspect="1"/>
          </p:cNvGraphicFramePr>
          <p:nvPr>
            <p:extLst>
              <p:ext uri="{D42A27DB-BD31-4B8C-83A1-F6EECF244321}">
                <p14:modId xmlns:p14="http://schemas.microsoft.com/office/powerpoint/2010/main" val="3794205739"/>
              </p:ext>
            </p:extLst>
          </p:nvPr>
        </p:nvGraphicFramePr>
        <p:xfrm>
          <a:off x="3286069" y="3597275"/>
          <a:ext cx="1524000" cy="792162"/>
        </p:xfrm>
        <a:graphic>
          <a:graphicData uri="http://schemas.openxmlformats.org/presentationml/2006/ole">
            <mc:AlternateContent xmlns:mc="http://schemas.openxmlformats.org/markup-compatibility/2006">
              <mc:Choice xmlns:v="urn:schemas-microsoft-com:vml" Requires="v">
                <p:oleObj spid="_x0000_s14472" name="Equation" r:id="rId7" imgW="634725" imgH="330057" progId="">
                  <p:embed/>
                </p:oleObj>
              </mc:Choice>
              <mc:Fallback>
                <p:oleObj name="Equation" r:id="rId7" imgW="634725" imgH="330057" progId="">
                  <p:embed/>
                  <p:pic>
                    <p:nvPicPr>
                      <p:cNvPr id="0" name="Picture 1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86069" y="3597275"/>
                        <a:ext cx="15240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713" name="Object 9"/>
          <p:cNvGraphicFramePr>
            <a:graphicFrameLocks noChangeAspect="1"/>
          </p:cNvGraphicFramePr>
          <p:nvPr/>
        </p:nvGraphicFramePr>
        <p:xfrm>
          <a:off x="1835150" y="4616450"/>
          <a:ext cx="5480050" cy="1555750"/>
        </p:xfrm>
        <a:graphic>
          <a:graphicData uri="http://schemas.openxmlformats.org/presentationml/2006/ole">
            <mc:AlternateContent xmlns:mc="http://schemas.openxmlformats.org/markup-compatibility/2006">
              <mc:Choice xmlns:v="urn:schemas-microsoft-com:vml" Requires="v">
                <p:oleObj spid="_x0000_s14473" name="Equation" r:id="rId9" imgW="1968500" imgH="558800" progId="">
                  <p:embed/>
                </p:oleObj>
              </mc:Choice>
              <mc:Fallback>
                <p:oleObj name="Equation" r:id="rId9" imgW="1968500" imgH="558800" progId="">
                  <p:embed/>
                  <p:pic>
                    <p:nvPicPr>
                      <p:cNvPr id="0" name="Picture 1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5150" y="4616450"/>
                        <a:ext cx="548005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562301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body" idx="1"/>
          </p:nvPr>
        </p:nvSpPr>
        <p:spPr>
          <a:xfrm>
            <a:off x="533400" y="1196752"/>
            <a:ext cx="8001000" cy="4114800"/>
          </a:xfrm>
        </p:spPr>
        <p:txBody>
          <a:bodyPr/>
          <a:lstStyle/>
          <a:p>
            <a:pPr marL="0" indent="0" eaLnBrk="1" hangingPunct="1">
              <a:buNone/>
            </a:pPr>
            <a:r>
              <a:rPr lang="es-ES" sz="2800" dirty="0" smtClean="0">
                <a:latin typeface="Arial" pitchFamily="34" charset="0"/>
                <a:cs typeface="Times New Roman" pitchFamily="18" charset="0"/>
              </a:rPr>
              <a:t>De las tablas de la normal estándar, </a:t>
            </a:r>
            <a:r>
              <a:rPr lang="es-ES" sz="2800" i="1" dirty="0" smtClean="0">
                <a:latin typeface="Arial" pitchFamily="34" charset="0"/>
                <a:cs typeface="Times New Roman" pitchFamily="18" charset="0"/>
              </a:rPr>
              <a:t>Z~N</a:t>
            </a:r>
            <a:r>
              <a:rPr lang="es-ES" sz="2800" dirty="0" smtClean="0">
                <a:latin typeface="Arial" pitchFamily="34" charset="0"/>
                <a:cs typeface="Times New Roman" pitchFamily="18" charset="0"/>
              </a:rPr>
              <a:t>(0,1), se obtiene un valor </a:t>
            </a:r>
            <a:r>
              <a:rPr lang="es-ES" sz="2800" i="1" dirty="0" smtClean="0">
                <a:latin typeface="Arial" pitchFamily="34" charset="0"/>
                <a:cs typeface="Times New Roman" pitchFamily="18" charset="0"/>
              </a:rPr>
              <a:t>z</a:t>
            </a:r>
            <a:r>
              <a:rPr lang="es-ES" sz="2800" i="1" baseline="-30000" dirty="0" smtClean="0">
                <a:cs typeface="Times New Roman" pitchFamily="18" charset="0"/>
                <a:sym typeface="Symbol" pitchFamily="18" charset="2"/>
              </a:rPr>
              <a:t></a:t>
            </a:r>
            <a:r>
              <a:rPr lang="es-ES" sz="2800" i="1" baseline="-30000" dirty="0" smtClean="0">
                <a:latin typeface="Arial" pitchFamily="34" charset="0"/>
                <a:cs typeface="Times New Roman" pitchFamily="18" charset="0"/>
              </a:rPr>
              <a:t>/2</a:t>
            </a:r>
            <a:r>
              <a:rPr lang="es-ES" sz="2800" dirty="0" smtClean="0">
                <a:latin typeface="Arial" pitchFamily="34" charset="0"/>
                <a:cs typeface="Times New Roman" pitchFamily="18" charset="0"/>
              </a:rPr>
              <a:t> tal que</a:t>
            </a:r>
            <a:r>
              <a:rPr lang="es-ES" sz="2800" dirty="0" smtClean="0">
                <a:latin typeface="Arial" pitchFamily="34" charset="0"/>
              </a:rPr>
              <a:t> </a:t>
            </a:r>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800" dirty="0" smtClean="0">
              <a:latin typeface="Arial" pitchFamily="34" charset="0"/>
            </a:endParaRPr>
          </a:p>
          <a:p>
            <a:pPr eaLnBrk="1" hangingPunct="1">
              <a:buFontTx/>
              <a:buNone/>
            </a:pPr>
            <a:r>
              <a:rPr lang="en-US" sz="2800" dirty="0" smtClean="0">
                <a:latin typeface="Arial" pitchFamily="34" charset="0"/>
                <a:cs typeface="Times New Roman" pitchFamily="18" charset="0"/>
              </a:rPr>
              <a:t>	</a:t>
            </a:r>
          </a:p>
          <a:p>
            <a:pPr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a:t>
            </a:r>
            <a:r>
              <a:rPr lang="es-ES" sz="2800" i="1" dirty="0" smtClean="0">
                <a:latin typeface="Arial" pitchFamily="34" charset="0"/>
                <a:cs typeface="Times New Roman" pitchFamily="18" charset="0"/>
              </a:rPr>
              <a:t>z</a:t>
            </a:r>
            <a:r>
              <a:rPr lang="es-ES" sz="2800" i="1" baseline="-30000" dirty="0" smtClean="0">
                <a:cs typeface="Times New Roman" pitchFamily="18" charset="0"/>
                <a:sym typeface="Symbol" pitchFamily="18" charset="2"/>
              </a:rPr>
              <a:t></a:t>
            </a:r>
            <a:r>
              <a:rPr lang="es-ES" sz="2800" i="1" baseline="-30000" dirty="0" smtClean="0">
                <a:latin typeface="Arial" pitchFamily="34" charset="0"/>
                <a:cs typeface="Times New Roman" pitchFamily="18" charset="0"/>
              </a:rPr>
              <a:t>/2</a:t>
            </a:r>
            <a:r>
              <a:rPr lang="es-ES" sz="2800" dirty="0" smtClean="0">
                <a:latin typeface="Arial" pitchFamily="34" charset="0"/>
                <a:cs typeface="Times New Roman" pitchFamily="18" charset="0"/>
              </a:rPr>
              <a:t> es el valor de </a:t>
            </a:r>
            <a:r>
              <a:rPr lang="es-ES" sz="2800" i="1" dirty="0" smtClean="0">
                <a:latin typeface="Arial" pitchFamily="34" charset="0"/>
                <a:cs typeface="Times New Roman" pitchFamily="18" charset="0"/>
              </a:rPr>
              <a:t>Z</a:t>
            </a:r>
            <a:r>
              <a:rPr lang="es-ES" sz="2800" dirty="0" smtClean="0">
                <a:latin typeface="Arial" pitchFamily="34" charset="0"/>
                <a:cs typeface="Times New Roman" pitchFamily="18" charset="0"/>
              </a:rPr>
              <a:t> obtenido en las tablas que deja un área de </a:t>
            </a:r>
            <a:r>
              <a:rPr lang="es-ES" sz="2800" i="1" dirty="0" smtClean="0">
                <a:cs typeface="Times New Roman" pitchFamily="18" charset="0"/>
                <a:sym typeface="Symbol" pitchFamily="18" charset="2"/>
              </a:rPr>
              <a:t></a:t>
            </a:r>
            <a:r>
              <a:rPr lang="es-ES" sz="2800" i="1" dirty="0" smtClean="0">
                <a:latin typeface="Arial" pitchFamily="34" charset="0"/>
                <a:cs typeface="Times New Roman" pitchFamily="18" charset="0"/>
              </a:rPr>
              <a:t>/2</a:t>
            </a:r>
            <a:r>
              <a:rPr lang="es-ES" sz="2800" dirty="0" smtClean="0">
                <a:latin typeface="Arial" pitchFamily="34" charset="0"/>
                <a:cs typeface="Times New Roman" pitchFamily="18" charset="0"/>
              </a:rPr>
              <a:t> a la derecha de él).</a:t>
            </a:r>
            <a:r>
              <a:rPr lang="es-ES" sz="2800" dirty="0" smtClean="0">
                <a:latin typeface="Arial" pitchFamily="34" charset="0"/>
              </a:rPr>
              <a:t> </a:t>
            </a:r>
          </a:p>
        </p:txBody>
      </p:sp>
      <p:graphicFrame>
        <p:nvGraphicFramePr>
          <p:cNvPr id="73732" name="Object 4"/>
          <p:cNvGraphicFramePr>
            <a:graphicFrameLocks noChangeAspect="1"/>
          </p:cNvGraphicFramePr>
          <p:nvPr>
            <p:extLst>
              <p:ext uri="{D42A27DB-BD31-4B8C-83A1-F6EECF244321}">
                <p14:modId xmlns:p14="http://schemas.microsoft.com/office/powerpoint/2010/main" val="3418009930"/>
              </p:ext>
            </p:extLst>
          </p:nvPr>
        </p:nvGraphicFramePr>
        <p:xfrm>
          <a:off x="2438400" y="2348880"/>
          <a:ext cx="3581400" cy="860425"/>
        </p:xfrm>
        <a:graphic>
          <a:graphicData uri="http://schemas.openxmlformats.org/presentationml/2006/ole">
            <mc:AlternateContent xmlns:mc="http://schemas.openxmlformats.org/markup-compatibility/2006">
              <mc:Choice xmlns:v="urn:schemas-microsoft-com:vml" Requires="v">
                <p:oleObj spid="_x0000_s15394" name="Equation" r:id="rId3" imgW="1320227" imgH="317362" progId="">
                  <p:embed/>
                </p:oleObj>
              </mc:Choice>
              <mc:Fallback>
                <p:oleObj name="Equation" r:id="rId3" imgW="1320227" imgH="317362" progId="">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348880"/>
                        <a:ext cx="3581400"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87266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ctrTitle"/>
          </p:nvPr>
        </p:nvSpPr>
        <p:spPr>
          <a:xfrm>
            <a:off x="468313" y="44450"/>
            <a:ext cx="7772400" cy="792163"/>
          </a:xfrm>
        </p:spPr>
        <p:txBody>
          <a:bodyPr/>
          <a:lstStyle/>
          <a:p>
            <a:pPr algn="l" eaLnBrk="1" hangingPunct="1"/>
            <a:r>
              <a:rPr lang="es-ES" sz="2400" b="1" dirty="0" smtClean="0"/>
              <a:t>Introducción</a:t>
            </a:r>
            <a:endParaRPr lang="es-MX" sz="2400" b="1" dirty="0" smtClean="0"/>
          </a:p>
        </p:txBody>
      </p:sp>
      <p:sp>
        <p:nvSpPr>
          <p:cNvPr id="8195" name="2 Subtítulo"/>
          <p:cNvSpPr>
            <a:spLocks noGrp="1"/>
          </p:cNvSpPr>
          <p:nvPr>
            <p:ph type="subTitle" idx="1"/>
          </p:nvPr>
        </p:nvSpPr>
        <p:spPr>
          <a:xfrm>
            <a:off x="755650" y="692150"/>
            <a:ext cx="7704138" cy="5761038"/>
          </a:xfrm>
        </p:spPr>
        <p:txBody>
          <a:bodyPr>
            <a:noAutofit/>
          </a:bodyPr>
          <a:lstStyle/>
          <a:p>
            <a:pPr algn="just" eaLnBrk="1" hangingPunct="1"/>
            <a:r>
              <a:rPr lang="es-MX" sz="1500" dirty="0" smtClean="0">
                <a:solidFill>
                  <a:schemeClr val="tx1"/>
                </a:solidFill>
                <a:latin typeface="Arial" pitchFamily="34" charset="0"/>
                <a:cs typeface="Arial" pitchFamily="34" charset="0"/>
              </a:rPr>
              <a:t>En un curso tradicional de inferencia estadística se estudia cómo realizar estimaciones de los parámetros poblacionales, en función de la información disponible en una muestra, el objetivo de estas notas, es proporcionar la base teórica al estudiante para poder tener un manejo adecuado de los métodos de muestro más usuales en las disciplinas económico administrativas y licenciatura en Relaciones Económicas </a:t>
            </a:r>
            <a:r>
              <a:rPr lang="es-MX" sz="1500" dirty="0" smtClean="0">
                <a:solidFill>
                  <a:schemeClr val="tx1"/>
                </a:solidFill>
                <a:latin typeface="Arial" pitchFamily="34" charset="0"/>
                <a:cs typeface="Arial" pitchFamily="34" charset="0"/>
              </a:rPr>
              <a:t>Internacionales </a:t>
            </a:r>
            <a:r>
              <a:rPr lang="es-MX" sz="1500" dirty="0" smtClean="0">
                <a:solidFill>
                  <a:schemeClr val="tx1"/>
                </a:solidFill>
                <a:latin typeface="Arial" pitchFamily="34" charset="0"/>
                <a:cs typeface="Arial" pitchFamily="34" charset="0"/>
              </a:rPr>
              <a:t>y Economía.</a:t>
            </a:r>
          </a:p>
          <a:p>
            <a:pPr algn="just" eaLnBrk="1" hangingPunct="1"/>
            <a:endParaRPr lang="es-MX" sz="1500" dirty="0" smtClean="0">
              <a:solidFill>
                <a:schemeClr val="tx1"/>
              </a:solidFill>
              <a:latin typeface="Arial" pitchFamily="34" charset="0"/>
              <a:cs typeface="Arial" pitchFamily="34" charset="0"/>
            </a:endParaRPr>
          </a:p>
          <a:p>
            <a:pPr algn="just" eaLnBrk="1" hangingPunct="1"/>
            <a:r>
              <a:rPr lang="es-MX" sz="1500" dirty="0" smtClean="0">
                <a:solidFill>
                  <a:schemeClr val="tx1"/>
                </a:solidFill>
                <a:latin typeface="Arial" pitchFamily="34" charset="0"/>
                <a:cs typeface="Arial" pitchFamily="34" charset="0"/>
              </a:rPr>
              <a:t>Particularmente nos interesa analizar:</a:t>
            </a:r>
          </a:p>
          <a:p>
            <a:pPr algn="just" eaLnBrk="1" hangingPunct="1"/>
            <a:r>
              <a:rPr lang="es-MX" sz="1500" dirty="0" smtClean="0">
                <a:solidFill>
                  <a:schemeClr val="tx1"/>
                </a:solidFill>
                <a:latin typeface="Arial" pitchFamily="34" charset="0"/>
                <a:cs typeface="Arial" pitchFamily="34" charset="0"/>
              </a:rPr>
              <a:t>• Como seleccionar la observaciones en una muestra.</a:t>
            </a:r>
          </a:p>
          <a:p>
            <a:pPr algn="just" eaLnBrk="1" hangingPunct="1"/>
            <a:r>
              <a:rPr lang="es-MX" sz="1500" dirty="0" smtClean="0">
                <a:solidFill>
                  <a:schemeClr val="tx1"/>
                </a:solidFill>
                <a:latin typeface="Arial" pitchFamily="34" charset="0"/>
                <a:cs typeface="Arial" pitchFamily="34" charset="0"/>
              </a:rPr>
              <a:t>• Como proceder en esa selección con muestras pequeñas. </a:t>
            </a:r>
          </a:p>
          <a:p>
            <a:pPr algn="just" eaLnBrk="1" hangingPunct="1"/>
            <a:endParaRPr lang="es-MX" sz="1500" dirty="0" smtClean="0">
              <a:solidFill>
                <a:schemeClr val="tx1"/>
              </a:solidFill>
              <a:latin typeface="Arial" pitchFamily="34" charset="0"/>
              <a:cs typeface="Arial" pitchFamily="34" charset="0"/>
            </a:endParaRPr>
          </a:p>
          <a:p>
            <a:pPr algn="just" eaLnBrk="1" hangingPunct="1"/>
            <a:r>
              <a:rPr lang="es-MX" sz="1500" dirty="0" smtClean="0">
                <a:solidFill>
                  <a:schemeClr val="tx1"/>
                </a:solidFill>
                <a:latin typeface="Arial" pitchFamily="34" charset="0"/>
                <a:cs typeface="Arial" pitchFamily="34" charset="0"/>
              </a:rPr>
              <a:t>La importancia del muestreo cobra importancia por ser una herramienta fundamental en la investigación económica y empresarial, dado ayuda a generar datos de poblaciones, y  contrastar hipótesis sobre ellas o realizar descripciones o análisis prospectivos. </a:t>
            </a:r>
          </a:p>
          <a:p>
            <a:pPr algn="just" eaLnBrk="1" hangingPunct="1"/>
            <a:r>
              <a:rPr lang="es-MX" sz="1500" dirty="0" smtClean="0">
                <a:solidFill>
                  <a:schemeClr val="tx1"/>
                </a:solidFill>
                <a:latin typeface="Arial" pitchFamily="34" charset="0"/>
                <a:cs typeface="Arial" pitchFamily="34" charset="0"/>
              </a:rPr>
              <a:t>La primera parte de este material se detiene en considerar y precisar algunos  conceptos básicos en el estudio del muestreo, la segunda parte se refiere a los métodos probabilísticos de muestreo; aleatorio simple, sistemático, estratificado y por conglomerados. </a:t>
            </a:r>
          </a:p>
          <a:p>
            <a:pPr algn="just" eaLnBrk="1" hangingPunct="1"/>
            <a:endParaRPr lang="es-MX" sz="1500" dirty="0">
              <a:solidFill>
                <a:schemeClr val="tx1"/>
              </a:solidFill>
              <a:latin typeface="Arial" pitchFamily="34" charset="0"/>
              <a:cs typeface="Arial" pitchFamily="34" charset="0"/>
            </a:endParaRPr>
          </a:p>
          <a:p>
            <a:pPr algn="just" eaLnBrk="1" hangingPunct="1"/>
            <a:r>
              <a:rPr lang="es-MX" sz="1500" dirty="0" smtClean="0">
                <a:solidFill>
                  <a:schemeClr val="tx1"/>
                </a:solidFill>
                <a:latin typeface="Arial" pitchFamily="34" charset="0"/>
                <a:cs typeface="Arial" pitchFamily="34" charset="0"/>
              </a:rPr>
              <a:t>El alumno encontrará las referencias bibliográficas que le permitan adentrarse con una mayor precisión a la teoría  y  aplicación de dichas </a:t>
            </a:r>
            <a:r>
              <a:rPr lang="es-MX" sz="1500" dirty="0" smtClean="0">
                <a:solidFill>
                  <a:schemeClr val="tx1"/>
                </a:solidFill>
                <a:latin typeface="Arial" pitchFamily="34" charset="0"/>
                <a:cs typeface="Arial" pitchFamily="34" charset="0"/>
              </a:rPr>
              <a:t>técnicas.</a:t>
            </a:r>
            <a:endParaRPr lang="es-MX" sz="15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5754228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xfrm>
            <a:off x="685800" y="1052736"/>
            <a:ext cx="7772400" cy="4114800"/>
          </a:xfrm>
        </p:spPr>
        <p:txBody>
          <a:bodyPr/>
          <a:lstStyle/>
          <a:p>
            <a:pPr eaLnBrk="1" hangingPunct="1"/>
            <a:r>
              <a:rPr lang="en-US" sz="2800" dirty="0" smtClean="0">
                <a:latin typeface="Arial" pitchFamily="34" charset="0"/>
              </a:rPr>
              <a:t>Como 				      , </a:t>
            </a:r>
            <a:r>
              <a:rPr lang="en-US" sz="2800" dirty="0" err="1" smtClean="0">
                <a:latin typeface="Arial" pitchFamily="34" charset="0"/>
              </a:rPr>
              <a:t>hacemos</a:t>
            </a:r>
            <a:r>
              <a:rPr lang="en-US" sz="2800" dirty="0" smtClean="0">
                <a:latin typeface="Arial" pitchFamily="34" charset="0"/>
              </a:rPr>
              <a:t> </a:t>
            </a:r>
            <a:r>
              <a:rPr lang="en-US" sz="2800" dirty="0" err="1" smtClean="0">
                <a:latin typeface="Arial" pitchFamily="34" charset="0"/>
              </a:rPr>
              <a:t>que</a:t>
            </a:r>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800" dirty="0" smtClean="0">
              <a:latin typeface="Arial" pitchFamily="34" charset="0"/>
            </a:endParaRPr>
          </a:p>
          <a:p>
            <a:pPr eaLnBrk="1" hangingPunct="1">
              <a:buFontTx/>
              <a:buNone/>
            </a:pPr>
            <a:r>
              <a:rPr lang="en-US" sz="2800" dirty="0" smtClean="0">
                <a:latin typeface="Arial" pitchFamily="34" charset="0"/>
              </a:rPr>
              <a:t>			   sea un valor </a:t>
            </a:r>
            <a:r>
              <a:rPr lang="en-US" sz="2800" dirty="0" err="1" smtClean="0">
                <a:latin typeface="Arial" pitchFamily="34" charset="0"/>
              </a:rPr>
              <a:t>arbitrario</a:t>
            </a:r>
            <a:r>
              <a:rPr lang="en-US" sz="2800" dirty="0" smtClean="0">
                <a:latin typeface="Arial" pitchFamily="34" charset="0"/>
              </a:rPr>
              <a:t> de </a:t>
            </a:r>
            <a:r>
              <a:rPr lang="en-US" i="1" dirty="0" smtClean="0"/>
              <a:t>Z</a:t>
            </a:r>
            <a:r>
              <a:rPr lang="en-US" sz="2800" dirty="0" smtClean="0">
                <a:latin typeface="Arial" pitchFamily="34" charset="0"/>
              </a:rPr>
              <a:t> y </a:t>
            </a:r>
            <a:r>
              <a:rPr lang="en-US" sz="2800" dirty="0" err="1" smtClean="0">
                <a:latin typeface="Arial" pitchFamily="34" charset="0"/>
              </a:rPr>
              <a:t>que</a:t>
            </a:r>
            <a:r>
              <a:rPr lang="en-US" sz="2800" dirty="0" smtClean="0">
                <a:latin typeface="Arial" pitchFamily="34" charset="0"/>
              </a:rPr>
              <a:t>: </a:t>
            </a:r>
            <a:endParaRPr lang="es-ES" sz="2800" dirty="0" smtClean="0">
              <a:latin typeface="Arial" pitchFamily="34" charset="0"/>
            </a:endParaRPr>
          </a:p>
        </p:txBody>
      </p:sp>
      <p:graphicFrame>
        <p:nvGraphicFramePr>
          <p:cNvPr id="74756" name="Object 4"/>
          <p:cNvGraphicFramePr>
            <a:graphicFrameLocks noChangeAspect="1"/>
          </p:cNvGraphicFramePr>
          <p:nvPr>
            <p:extLst>
              <p:ext uri="{D42A27DB-BD31-4B8C-83A1-F6EECF244321}">
                <p14:modId xmlns:p14="http://schemas.microsoft.com/office/powerpoint/2010/main" val="1471145689"/>
              </p:ext>
            </p:extLst>
          </p:nvPr>
        </p:nvGraphicFramePr>
        <p:xfrm>
          <a:off x="2971800" y="692696"/>
          <a:ext cx="2870200" cy="1373188"/>
        </p:xfrm>
        <a:graphic>
          <a:graphicData uri="http://schemas.openxmlformats.org/presentationml/2006/ole">
            <mc:AlternateContent xmlns:mc="http://schemas.openxmlformats.org/markup-compatibility/2006">
              <mc:Choice xmlns:v="urn:schemas-microsoft-com:vml" Requires="v">
                <p:oleObj spid="_x0000_s16479" name="Equation" r:id="rId3" imgW="1168400" imgH="558800" progId="">
                  <p:embed/>
                </p:oleObj>
              </mc:Choice>
              <mc:Fallback>
                <p:oleObj name="Equation" r:id="rId3" imgW="1168400" imgH="558800" progId="">
                  <p:embed/>
                  <p:pic>
                    <p:nvPicPr>
                      <p:cNvPr id="0" name="Picture 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692696"/>
                        <a:ext cx="2870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4757" name="Object 5"/>
          <p:cNvGraphicFramePr>
            <a:graphicFrameLocks noChangeAspect="1"/>
          </p:cNvGraphicFramePr>
          <p:nvPr>
            <p:extLst>
              <p:ext uri="{D42A27DB-BD31-4B8C-83A1-F6EECF244321}">
                <p14:modId xmlns:p14="http://schemas.microsoft.com/office/powerpoint/2010/main" val="2617358012"/>
              </p:ext>
            </p:extLst>
          </p:nvPr>
        </p:nvGraphicFramePr>
        <p:xfrm>
          <a:off x="1115616" y="2348880"/>
          <a:ext cx="1676400" cy="1390650"/>
        </p:xfrm>
        <a:graphic>
          <a:graphicData uri="http://schemas.openxmlformats.org/presentationml/2006/ole">
            <mc:AlternateContent xmlns:mc="http://schemas.openxmlformats.org/markup-compatibility/2006">
              <mc:Choice xmlns:v="urn:schemas-microsoft-com:vml" Requires="v">
                <p:oleObj spid="_x0000_s16480" name="Equation" r:id="rId5" imgW="672808" imgH="558558" progId="">
                  <p:embed/>
                </p:oleObj>
              </mc:Choice>
              <mc:Fallback>
                <p:oleObj name="Equation" r:id="rId5" imgW="672808" imgH="558558" progId="">
                  <p:embed/>
                  <p:pic>
                    <p:nvPicPr>
                      <p:cNvPr id="0" name="Picture 8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616" y="2348880"/>
                        <a:ext cx="167640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4758" name="Object 6"/>
          <p:cNvGraphicFramePr>
            <a:graphicFrameLocks noChangeAspect="1"/>
          </p:cNvGraphicFramePr>
          <p:nvPr>
            <p:extLst>
              <p:ext uri="{D42A27DB-BD31-4B8C-83A1-F6EECF244321}">
                <p14:modId xmlns:p14="http://schemas.microsoft.com/office/powerpoint/2010/main" val="2453104709"/>
              </p:ext>
            </p:extLst>
          </p:nvPr>
        </p:nvGraphicFramePr>
        <p:xfrm>
          <a:off x="1524000" y="4221088"/>
          <a:ext cx="5486400" cy="1885950"/>
        </p:xfrm>
        <a:graphic>
          <a:graphicData uri="http://schemas.openxmlformats.org/presentationml/2006/ole">
            <mc:AlternateContent xmlns:mc="http://schemas.openxmlformats.org/markup-compatibility/2006">
              <mc:Choice xmlns:v="urn:schemas-microsoft-com:vml" Requires="v">
                <p:oleObj spid="_x0000_s16481" name="Equation" r:id="rId7" imgW="2032000" imgH="698500" progId="">
                  <p:embed/>
                </p:oleObj>
              </mc:Choice>
              <mc:Fallback>
                <p:oleObj name="Equation" r:id="rId7" imgW="2032000" imgH="698500" progId="">
                  <p:embed/>
                  <p:pic>
                    <p:nvPicPr>
                      <p:cNvPr id="0" name="Picture 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4221088"/>
                        <a:ext cx="5486400"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4759" name="Text Box 7"/>
          <p:cNvSpPr txBox="1">
            <a:spLocks noChangeArrowheads="1"/>
          </p:cNvSpPr>
          <p:nvPr/>
        </p:nvSpPr>
        <p:spPr bwMode="auto">
          <a:xfrm>
            <a:off x="7772400" y="4365104"/>
            <a:ext cx="68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i="1" dirty="0">
                <a:latin typeface="Arial" pitchFamily="34" charset="0"/>
              </a:rPr>
              <a:t>(a)</a:t>
            </a:r>
            <a:endParaRPr lang="es-ES" sz="2800" i="1" dirty="0">
              <a:latin typeface="Arial" pitchFamily="34" charset="0"/>
            </a:endParaRPr>
          </a:p>
        </p:txBody>
      </p:sp>
    </p:spTree>
    <p:extLst>
      <p:ext uri="{BB962C8B-B14F-4D97-AF65-F5344CB8AC3E}">
        <p14:creationId xmlns:p14="http://schemas.microsoft.com/office/powerpoint/2010/main" val="31564452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1"/>
          </p:nvPr>
        </p:nvSpPr>
        <p:spPr>
          <a:xfrm>
            <a:off x="685800" y="1371600"/>
            <a:ext cx="7772400" cy="3276600"/>
          </a:xfrm>
        </p:spPr>
        <p:txBody>
          <a:bodyPr/>
          <a:lstStyle/>
          <a:p>
            <a:pPr marL="0" indent="0" eaLnBrk="1" hangingPunct="1">
              <a:lnSpc>
                <a:spcPct val="90000"/>
              </a:lnSpc>
              <a:buNone/>
            </a:pPr>
            <a:r>
              <a:rPr lang="en-US" sz="2800" dirty="0" smtClean="0">
                <a:latin typeface="Arial" pitchFamily="34" charset="0"/>
                <a:cs typeface="Times New Roman" pitchFamily="18" charset="0"/>
              </a:rPr>
              <a:t>D</a:t>
            </a:r>
            <a:r>
              <a:rPr lang="es-ES" sz="2800" dirty="0" smtClean="0">
                <a:latin typeface="Arial" pitchFamily="34" charset="0"/>
                <a:cs typeface="Times New Roman" pitchFamily="18" charset="0"/>
              </a:rPr>
              <a:t>e aquí </a:t>
            </a:r>
            <a:r>
              <a:rPr lang="en-US" sz="2800" i="1" dirty="0" smtClean="0">
                <a:latin typeface="Arial" pitchFamily="34" charset="0"/>
                <a:cs typeface="Times New Roman" pitchFamily="18" charset="0"/>
              </a:rPr>
              <a:t>(a)</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se despeja </a:t>
            </a:r>
            <a:r>
              <a:rPr lang="es-ES" sz="2800" i="1" dirty="0" smtClean="0">
                <a:latin typeface="Arial" pitchFamily="34" charset="0"/>
                <a:cs typeface="Times New Roman" pitchFamily="18" charset="0"/>
              </a:rPr>
              <a:t>n:</a:t>
            </a: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1600" i="1" dirty="0" smtClean="0">
              <a:latin typeface="Arial" pitchFamily="34" charset="0"/>
              <a:cs typeface="Times New Roman" pitchFamily="18" charset="0"/>
            </a:endParaRPr>
          </a:p>
          <a:p>
            <a:pPr eaLnBrk="1" hangingPunct="1">
              <a:lnSpc>
                <a:spcPct val="90000"/>
              </a:lnSpc>
              <a:buFontTx/>
              <a:buNone/>
            </a:pPr>
            <a:r>
              <a:rPr lang="en-US" sz="2800" dirty="0" smtClean="0">
                <a:latin typeface="Arial" pitchFamily="34" charset="0"/>
              </a:rPr>
              <a:t>	s</a:t>
            </a:r>
            <a:r>
              <a:rPr lang="es-ES" sz="2800" dirty="0" smtClean="0">
                <a:latin typeface="Arial" pitchFamily="34" charset="0"/>
                <a:cs typeface="Times New Roman" pitchFamily="18" charset="0"/>
              </a:rPr>
              <a:t>i </a:t>
            </a:r>
            <a:r>
              <a:rPr lang="es-ES" sz="2800" i="1" dirty="0" smtClean="0">
                <a:cs typeface="Times New Roman" pitchFamily="18" charset="0"/>
                <a:sym typeface="Symbol" pitchFamily="18" charset="2"/>
              </a:rPr>
              <a:t></a:t>
            </a:r>
            <a:r>
              <a:rPr lang="es-ES" sz="2800" dirty="0" smtClean="0">
                <a:latin typeface="Arial" pitchFamily="34" charset="0"/>
                <a:cs typeface="Times New Roman" pitchFamily="18" charset="0"/>
              </a:rPr>
              <a:t>= 0.05 entonces: </a:t>
            </a:r>
            <a:r>
              <a:rPr lang="es-ES" sz="2800" dirty="0" smtClean="0">
                <a:latin typeface="Arial" pitchFamily="34" charset="0"/>
              </a:rPr>
              <a:t> </a:t>
            </a:r>
          </a:p>
        </p:txBody>
      </p:sp>
      <p:graphicFrame>
        <p:nvGraphicFramePr>
          <p:cNvPr id="75780" name="Object 4"/>
          <p:cNvGraphicFramePr>
            <a:graphicFrameLocks noChangeAspect="1"/>
          </p:cNvGraphicFramePr>
          <p:nvPr/>
        </p:nvGraphicFramePr>
        <p:xfrm>
          <a:off x="2286000" y="1825625"/>
          <a:ext cx="4267200" cy="1908175"/>
        </p:xfrm>
        <a:graphic>
          <a:graphicData uri="http://schemas.openxmlformats.org/presentationml/2006/ole">
            <mc:AlternateContent xmlns:mc="http://schemas.openxmlformats.org/markup-compatibility/2006">
              <mc:Choice xmlns:v="urn:schemas-microsoft-com:vml" Requires="v">
                <p:oleObj spid="_x0000_s17474" name="Equation" r:id="rId3" imgW="1562100" imgH="698500" progId="">
                  <p:embed/>
                </p:oleObj>
              </mc:Choice>
              <mc:Fallback>
                <p:oleObj name="Equation" r:id="rId3" imgW="1562100" imgH="698500"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825625"/>
                        <a:ext cx="4267200" cy="190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5781" name="Object 5"/>
          <p:cNvGraphicFramePr>
            <a:graphicFrameLocks noChangeAspect="1"/>
          </p:cNvGraphicFramePr>
          <p:nvPr/>
        </p:nvGraphicFramePr>
        <p:xfrm>
          <a:off x="3048000" y="4572000"/>
          <a:ext cx="2590800" cy="1274763"/>
        </p:xfrm>
        <a:graphic>
          <a:graphicData uri="http://schemas.openxmlformats.org/presentationml/2006/ole">
            <mc:AlternateContent xmlns:mc="http://schemas.openxmlformats.org/markup-compatibility/2006">
              <mc:Choice xmlns:v="urn:schemas-microsoft-com:vml" Requires="v">
                <p:oleObj spid="_x0000_s17475" name="Equation" r:id="rId5" imgW="876300" imgH="431800" progId="">
                  <p:embed/>
                </p:oleObj>
              </mc:Choice>
              <mc:Fallback>
                <p:oleObj name="Equation" r:id="rId5" imgW="876300" imgH="4318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4572000"/>
                        <a:ext cx="2590800"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78500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body" idx="1"/>
          </p:nvPr>
        </p:nvSpPr>
        <p:spPr>
          <a:xfrm>
            <a:off x="381000" y="1371600"/>
            <a:ext cx="8153400" cy="4343400"/>
          </a:xfrm>
        </p:spPr>
        <p:txBody>
          <a:bodyPr/>
          <a:lstStyle/>
          <a:p>
            <a:pPr marL="0" indent="0" algn="just" eaLnBrk="1" hangingPunct="1">
              <a:lnSpc>
                <a:spcPct val="90000"/>
              </a:lnSpc>
              <a:buNone/>
              <a:defRPr/>
            </a:pPr>
            <a:r>
              <a:rPr lang="es-ES" sz="2800" dirty="0" smtClean="0">
                <a:latin typeface="Arial" pitchFamily="34" charset="0"/>
                <a:cs typeface="Times New Roman" pitchFamily="18" charset="0"/>
              </a:rPr>
              <a:t>Se puede usar</a:t>
            </a:r>
            <a:r>
              <a:rPr lang="es-ES" sz="2800" dirty="0" smtClean="0">
                <a:latin typeface="Arial" pitchFamily="34" charset="0"/>
              </a:rPr>
              <a:t> </a:t>
            </a:r>
            <a:r>
              <a:rPr lang="en-US" sz="2800" dirty="0" smtClean="0">
                <a:latin typeface="Arial" pitchFamily="34" charset="0"/>
              </a:rPr>
              <a:t>		    </a:t>
            </a:r>
            <a:r>
              <a:rPr lang="es-ES" sz="2800" dirty="0" smtClean="0">
                <a:latin typeface="Arial" pitchFamily="34" charset="0"/>
                <a:cs typeface="Times New Roman" pitchFamily="18" charset="0"/>
              </a:rPr>
              <a:t>como una primera </a:t>
            </a:r>
            <a:endParaRPr lang="en-US" sz="2800" dirty="0" smtClean="0">
              <a:latin typeface="Arial" pitchFamily="34" charset="0"/>
              <a:cs typeface="Times New Roman" pitchFamily="18" charset="0"/>
            </a:endParaRPr>
          </a:p>
          <a:p>
            <a:pPr algn="just" eaLnBrk="1" hangingPunct="1">
              <a:lnSpc>
                <a:spcPct val="90000"/>
              </a:lnSpc>
              <a:defRPr/>
            </a:pPr>
            <a:endParaRPr lang="en-US" sz="2800" dirty="0" smtClean="0">
              <a:latin typeface="Arial" pitchFamily="34" charset="0"/>
              <a:cs typeface="Times New Roman" pitchFamily="18" charset="0"/>
            </a:endParaRPr>
          </a:p>
          <a:p>
            <a:pPr algn="just" eaLnBrk="1" hangingPunct="1">
              <a:lnSpc>
                <a:spcPct val="90000"/>
              </a:lnSpc>
              <a:buFontTx/>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aproximación y luego corregir usando</a:t>
            </a:r>
            <a:r>
              <a:rPr lang="en-US" sz="2800" dirty="0" smtClean="0">
                <a:latin typeface="Arial" pitchFamily="34" charset="0"/>
                <a:cs typeface="Times New Roman" pitchFamily="18" charset="0"/>
              </a:rPr>
              <a:t>			 </a:t>
            </a:r>
          </a:p>
          <a:p>
            <a:pPr algn="just" eaLnBrk="1" hangingPunct="1">
              <a:lnSpc>
                <a:spcPct val="90000"/>
              </a:lnSpc>
              <a:buFontTx/>
              <a:buNone/>
              <a:defRPr/>
            </a:pPr>
            <a:endParaRPr lang="en-US" sz="2800" dirty="0" smtClean="0">
              <a:latin typeface="Arial" pitchFamily="34" charset="0"/>
              <a:cs typeface="Times New Roman" pitchFamily="18" charset="0"/>
            </a:endParaRPr>
          </a:p>
          <a:p>
            <a:pPr algn="just" eaLnBrk="1" hangingPunct="1">
              <a:lnSpc>
                <a:spcPct val="90000"/>
              </a:lnSpc>
              <a:buFontTx/>
              <a:buNone/>
              <a:defRPr/>
            </a:pPr>
            <a:endParaRPr lang="en-US" sz="2800" dirty="0" smtClean="0">
              <a:latin typeface="Arial" pitchFamily="34" charset="0"/>
              <a:cs typeface="Times New Roman" pitchFamily="18" charset="0"/>
            </a:endParaRPr>
          </a:p>
          <a:p>
            <a:pPr marL="0" indent="0" algn="just" eaLnBrk="1" hangingPunct="1">
              <a:lnSpc>
                <a:spcPct val="90000"/>
              </a:lnSpc>
              <a:buNone/>
              <a:defRPr/>
            </a:pPr>
            <a:r>
              <a:rPr lang="es-ES" sz="2800" dirty="0" smtClean="0">
                <a:latin typeface="Arial" pitchFamily="34" charset="0"/>
                <a:cs typeface="Times New Roman" pitchFamily="18" charset="0"/>
              </a:rPr>
              <a:t>Si no se puede suponer normalidad de la distribución del estimador, se recurre a la </a:t>
            </a:r>
            <a:r>
              <a:rPr lang="es-ES" sz="2800" i="1" u="sng" dirty="0" smtClean="0">
                <a:effectLst>
                  <a:outerShdw blurRad="38100" dist="38100" dir="2700000" algn="tl">
                    <a:srgbClr val="FFFFFF"/>
                  </a:outerShdw>
                </a:effectLst>
                <a:latin typeface="Arial" pitchFamily="34" charset="0"/>
                <a:cs typeface="Times New Roman" pitchFamily="18" charset="0"/>
              </a:rPr>
              <a:t>desigualdad de </a:t>
            </a:r>
            <a:r>
              <a:rPr lang="es-ES" sz="2800" i="1" u="sng" dirty="0" err="1" smtClean="0">
                <a:effectLst>
                  <a:outerShdw blurRad="38100" dist="38100" dir="2700000" algn="tl">
                    <a:srgbClr val="FFFFFF"/>
                  </a:outerShdw>
                </a:effectLst>
                <a:latin typeface="Arial" pitchFamily="34" charset="0"/>
                <a:cs typeface="Times New Roman" pitchFamily="18" charset="0"/>
              </a:rPr>
              <a:t>Tchebycheff</a:t>
            </a:r>
            <a:r>
              <a:rPr lang="es-ES" sz="2800" dirty="0" smtClean="0">
                <a:latin typeface="Arial" pitchFamily="34" charset="0"/>
                <a:cs typeface="Times New Roman" pitchFamily="18" charset="0"/>
              </a:rPr>
              <a:t>.</a:t>
            </a:r>
            <a:r>
              <a:rPr lang="es-ES" sz="2800" dirty="0" smtClean="0">
                <a:latin typeface="Arial" pitchFamily="34" charset="0"/>
              </a:rPr>
              <a:t>  </a:t>
            </a:r>
          </a:p>
        </p:txBody>
      </p:sp>
      <p:graphicFrame>
        <p:nvGraphicFramePr>
          <p:cNvPr id="76804" name="Object 4"/>
          <p:cNvGraphicFramePr>
            <a:graphicFrameLocks noChangeAspect="1"/>
          </p:cNvGraphicFramePr>
          <p:nvPr>
            <p:extLst>
              <p:ext uri="{D42A27DB-BD31-4B8C-83A1-F6EECF244321}">
                <p14:modId xmlns:p14="http://schemas.microsoft.com/office/powerpoint/2010/main" val="235982596"/>
              </p:ext>
            </p:extLst>
          </p:nvPr>
        </p:nvGraphicFramePr>
        <p:xfrm>
          <a:off x="2843808" y="1011238"/>
          <a:ext cx="1905000" cy="1135062"/>
        </p:xfrm>
        <a:graphic>
          <a:graphicData uri="http://schemas.openxmlformats.org/presentationml/2006/ole">
            <mc:AlternateContent xmlns:mc="http://schemas.openxmlformats.org/markup-compatibility/2006">
              <mc:Choice xmlns:v="urn:schemas-microsoft-com:vml" Requires="v">
                <p:oleObj spid="_x0000_s18498" name="Equation" r:id="rId3" imgW="723586" imgH="431613" progId="">
                  <p:embed/>
                </p:oleObj>
              </mc:Choice>
              <mc:Fallback>
                <p:oleObj name="Equation" r:id="rId3" imgW="723586" imgH="431613"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011238"/>
                        <a:ext cx="1905000" cy="113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6805" name="Object 5"/>
          <p:cNvGraphicFramePr>
            <a:graphicFrameLocks noChangeAspect="1"/>
          </p:cNvGraphicFramePr>
          <p:nvPr>
            <p:extLst>
              <p:ext uri="{D42A27DB-BD31-4B8C-83A1-F6EECF244321}">
                <p14:modId xmlns:p14="http://schemas.microsoft.com/office/powerpoint/2010/main" val="89837383"/>
              </p:ext>
            </p:extLst>
          </p:nvPr>
        </p:nvGraphicFramePr>
        <p:xfrm>
          <a:off x="6934200" y="1988840"/>
          <a:ext cx="1752600" cy="1612900"/>
        </p:xfrm>
        <a:graphic>
          <a:graphicData uri="http://schemas.openxmlformats.org/presentationml/2006/ole">
            <mc:AlternateContent xmlns:mc="http://schemas.openxmlformats.org/markup-compatibility/2006">
              <mc:Choice xmlns:v="urn:schemas-microsoft-com:vml" Requires="v">
                <p:oleObj spid="_x0000_s18499" name="Equation" r:id="rId5" imgW="634725" imgH="583947" progId="">
                  <p:embed/>
                </p:oleObj>
              </mc:Choice>
              <mc:Fallback>
                <p:oleObj name="Equation" r:id="rId5" imgW="634725" imgH="583947"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4200" y="1988840"/>
                        <a:ext cx="1752600" cy="161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889738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xfrm>
            <a:off x="609600" y="836712"/>
            <a:ext cx="7772400" cy="1905000"/>
          </a:xfrm>
        </p:spPr>
        <p:txBody>
          <a:bodyPr/>
          <a:lstStyle/>
          <a:p>
            <a:pPr marL="0" indent="0" algn="just" eaLnBrk="1" hangingPunct="1">
              <a:lnSpc>
                <a:spcPct val="90000"/>
              </a:lnSpc>
              <a:buNone/>
              <a:defRPr/>
            </a:pPr>
            <a:r>
              <a:rPr lang="es-ES" sz="2800" b="1" u="sng" dirty="0" smtClean="0">
                <a:effectLst>
                  <a:outerShdw blurRad="38100" dist="38100" dir="2700000" algn="tl">
                    <a:srgbClr val="FFFFFF"/>
                  </a:outerShdw>
                </a:effectLst>
                <a:latin typeface="Arial" pitchFamily="34" charset="0"/>
                <a:cs typeface="Times New Roman" pitchFamily="18" charset="0"/>
              </a:rPr>
              <a:t>Desigualdad de </a:t>
            </a:r>
            <a:r>
              <a:rPr lang="es-ES" sz="2800" b="1" u="sng" dirty="0" err="1" smtClean="0">
                <a:effectLst>
                  <a:outerShdw blurRad="38100" dist="38100" dir="2700000" algn="tl">
                    <a:srgbClr val="FFFFFF"/>
                  </a:outerShdw>
                </a:effectLst>
                <a:latin typeface="Arial" pitchFamily="34" charset="0"/>
                <a:cs typeface="Times New Roman" pitchFamily="18" charset="0"/>
              </a:rPr>
              <a:t>Tchebycheff</a:t>
            </a:r>
            <a:endParaRPr lang="es-ES" sz="2800" u="sng" dirty="0" smtClean="0">
              <a:effectLst>
                <a:outerShdw blurRad="38100" dist="38100" dir="2700000" algn="tl">
                  <a:srgbClr val="FFFFFF"/>
                </a:outerShdw>
              </a:effectLst>
              <a:latin typeface="Arial" pitchFamily="34" charset="0"/>
              <a:cs typeface="Times New Roman" pitchFamily="18" charset="0"/>
            </a:endParaRPr>
          </a:p>
          <a:p>
            <a:pPr algn="just" eaLnBrk="1" hangingPunct="1">
              <a:lnSpc>
                <a:spcPct val="90000"/>
              </a:lnSpc>
              <a:buFontTx/>
              <a:buNone/>
              <a:defRPr/>
            </a:pPr>
            <a:r>
              <a:rPr lang="es-ES" sz="2800" dirty="0" smtClean="0">
                <a:latin typeface="Arial" pitchFamily="34" charset="0"/>
                <a:cs typeface="Times New Roman" pitchFamily="18" charset="0"/>
              </a:rPr>
              <a:t> </a:t>
            </a:r>
          </a:p>
          <a:p>
            <a:pPr eaLnBrk="1" hangingPunct="1">
              <a:lnSpc>
                <a:spcPct val="90000"/>
              </a:lnSpc>
              <a:buFontTx/>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Sea </a:t>
            </a:r>
            <a:r>
              <a:rPr lang="es-ES" sz="2800" i="1" dirty="0" smtClean="0">
                <a:latin typeface="Arial" pitchFamily="34" charset="0"/>
                <a:cs typeface="Times New Roman" pitchFamily="18" charset="0"/>
              </a:rPr>
              <a:t>U</a:t>
            </a:r>
            <a:r>
              <a:rPr lang="es-ES" sz="2800" dirty="0" smtClean="0">
                <a:latin typeface="Arial" pitchFamily="34" charset="0"/>
                <a:cs typeface="Times New Roman" pitchFamily="18" charset="0"/>
              </a:rPr>
              <a:t> una variable aleatoria con cual</a:t>
            </a:r>
            <a:r>
              <a:rPr lang="en-US" sz="2800" dirty="0" err="1" smtClean="0">
                <a:latin typeface="Arial" pitchFamily="34" charset="0"/>
                <a:cs typeface="Times New Roman" pitchFamily="18" charset="0"/>
              </a:rPr>
              <a:t>quier</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distribución y</a:t>
            </a:r>
            <a:r>
              <a:rPr lang="es-ES" sz="2800" dirty="0" smtClean="0">
                <a:latin typeface="Arial" pitchFamily="34" charset="0"/>
              </a:rPr>
              <a:t> </a:t>
            </a:r>
          </a:p>
        </p:txBody>
      </p:sp>
      <p:graphicFrame>
        <p:nvGraphicFramePr>
          <p:cNvPr id="77828" name="Object 4"/>
          <p:cNvGraphicFramePr>
            <a:graphicFrameLocks noChangeAspect="1"/>
          </p:cNvGraphicFramePr>
          <p:nvPr>
            <p:extLst>
              <p:ext uri="{D42A27DB-BD31-4B8C-83A1-F6EECF244321}">
                <p14:modId xmlns:p14="http://schemas.microsoft.com/office/powerpoint/2010/main" val="17529672"/>
              </p:ext>
            </p:extLst>
          </p:nvPr>
        </p:nvGraphicFramePr>
        <p:xfrm>
          <a:off x="3276600" y="2204864"/>
          <a:ext cx="3886200" cy="639763"/>
        </p:xfrm>
        <a:graphic>
          <a:graphicData uri="http://schemas.openxmlformats.org/presentationml/2006/ole">
            <mc:AlternateContent xmlns:mc="http://schemas.openxmlformats.org/markup-compatibility/2006">
              <mc:Choice xmlns:v="urn:schemas-microsoft-com:vml" Requires="v">
                <p:oleObj spid="_x0000_s19554" name="Equation" r:id="rId3" imgW="1459866" imgH="241195" progId="">
                  <p:embed/>
                </p:oleObj>
              </mc:Choice>
              <mc:Fallback>
                <p:oleObj name="Equation" r:id="rId3" imgW="1459866" imgH="241195"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204864"/>
                        <a:ext cx="38862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7829" name="Object 5"/>
          <p:cNvGraphicFramePr>
            <a:graphicFrameLocks noChangeAspect="1"/>
          </p:cNvGraphicFramePr>
          <p:nvPr>
            <p:extLst>
              <p:ext uri="{D42A27DB-BD31-4B8C-83A1-F6EECF244321}">
                <p14:modId xmlns:p14="http://schemas.microsoft.com/office/powerpoint/2010/main" val="1553778373"/>
              </p:ext>
            </p:extLst>
          </p:nvPr>
        </p:nvGraphicFramePr>
        <p:xfrm>
          <a:off x="1676400" y="3212976"/>
          <a:ext cx="4876800" cy="1089025"/>
        </p:xfrm>
        <a:graphic>
          <a:graphicData uri="http://schemas.openxmlformats.org/presentationml/2006/ole">
            <mc:AlternateContent xmlns:mc="http://schemas.openxmlformats.org/markup-compatibility/2006">
              <mc:Choice xmlns:v="urn:schemas-microsoft-com:vml" Requires="v">
                <p:oleObj spid="_x0000_s19555" name="Equation" r:id="rId5" imgW="1765300" imgH="393700" progId="">
                  <p:embed/>
                </p:oleObj>
              </mc:Choice>
              <mc:Fallback>
                <p:oleObj name="Equation" r:id="rId5" imgW="1765300" imgH="393700" progId="">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212976"/>
                        <a:ext cx="4876800" cy="108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7830" name="Object 6"/>
          <p:cNvGraphicFramePr>
            <a:graphicFrameLocks noChangeAspect="1"/>
          </p:cNvGraphicFramePr>
          <p:nvPr>
            <p:extLst>
              <p:ext uri="{D42A27DB-BD31-4B8C-83A1-F6EECF244321}">
                <p14:modId xmlns:p14="http://schemas.microsoft.com/office/powerpoint/2010/main" val="1370394535"/>
              </p:ext>
            </p:extLst>
          </p:nvPr>
        </p:nvGraphicFramePr>
        <p:xfrm>
          <a:off x="1676400" y="4653136"/>
          <a:ext cx="5410200" cy="1095375"/>
        </p:xfrm>
        <a:graphic>
          <a:graphicData uri="http://schemas.openxmlformats.org/presentationml/2006/ole">
            <mc:AlternateContent xmlns:mc="http://schemas.openxmlformats.org/markup-compatibility/2006">
              <mc:Choice xmlns:v="urn:schemas-microsoft-com:vml" Requires="v">
                <p:oleObj spid="_x0000_s19556" name="Equation" r:id="rId7" imgW="1943100" imgH="393700" progId="">
                  <p:embed/>
                </p:oleObj>
              </mc:Choice>
              <mc:Fallback>
                <p:oleObj name="Equation" r:id="rId7" imgW="1943100" imgH="393700" progId="">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4653136"/>
                        <a:ext cx="5410200"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7683959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850" name="Object 2"/>
          <p:cNvGraphicFramePr>
            <a:graphicFrameLocks noGrp="1" noChangeAspect="1"/>
          </p:cNvGraphicFramePr>
          <p:nvPr>
            <p:ph type="body" idx="1"/>
          </p:nvPr>
        </p:nvGraphicFramePr>
        <p:xfrm>
          <a:off x="1066800" y="1066800"/>
          <a:ext cx="7010400" cy="1093788"/>
        </p:xfrm>
        <a:graphic>
          <a:graphicData uri="http://schemas.openxmlformats.org/presentationml/2006/ole">
            <mc:AlternateContent xmlns:mc="http://schemas.openxmlformats.org/markup-compatibility/2006">
              <mc:Choice xmlns:v="urn:schemas-microsoft-com:vml" Requires="v">
                <p:oleObj spid="_x0000_s20637" name="Equation" r:id="rId3" imgW="2527300" imgH="393700" progId="">
                  <p:embed/>
                </p:oleObj>
              </mc:Choice>
              <mc:Fallback>
                <p:oleObj name="Equation" r:id="rId3" imgW="2527300" imgH="393700" progId="">
                  <p:embed/>
                  <p:pic>
                    <p:nvPicPr>
                      <p:cNvPr id="0" name="Picture 13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066800"/>
                        <a:ext cx="7010400" cy="1093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78852" name="Object 4"/>
          <p:cNvGraphicFramePr>
            <a:graphicFrameLocks noChangeAspect="1"/>
          </p:cNvGraphicFramePr>
          <p:nvPr/>
        </p:nvGraphicFramePr>
        <p:xfrm>
          <a:off x="609600" y="2438400"/>
          <a:ext cx="8001000" cy="1073150"/>
        </p:xfrm>
        <a:graphic>
          <a:graphicData uri="http://schemas.openxmlformats.org/presentationml/2006/ole">
            <mc:AlternateContent xmlns:mc="http://schemas.openxmlformats.org/markup-compatibility/2006">
              <mc:Choice xmlns:v="urn:schemas-microsoft-com:vml" Requires="v">
                <p:oleObj spid="_x0000_s20638" name="Equation" r:id="rId5" imgW="2933700" imgH="393700" progId="">
                  <p:embed/>
                </p:oleObj>
              </mc:Choice>
              <mc:Fallback>
                <p:oleObj name="Equation" r:id="rId5" imgW="2933700" imgH="393700" progId="">
                  <p:embed/>
                  <p:pic>
                    <p:nvPicPr>
                      <p:cNvPr id="0" name="Picture 1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438400"/>
                        <a:ext cx="8001000"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8853" name="Object 5"/>
          <p:cNvGraphicFramePr>
            <a:graphicFrameLocks noChangeAspect="1"/>
          </p:cNvGraphicFramePr>
          <p:nvPr/>
        </p:nvGraphicFramePr>
        <p:xfrm>
          <a:off x="685800" y="3989388"/>
          <a:ext cx="3009900" cy="1039812"/>
        </p:xfrm>
        <a:graphic>
          <a:graphicData uri="http://schemas.openxmlformats.org/presentationml/2006/ole">
            <mc:AlternateContent xmlns:mc="http://schemas.openxmlformats.org/markup-compatibility/2006">
              <mc:Choice xmlns:v="urn:schemas-microsoft-com:vml" Requires="v">
                <p:oleObj spid="_x0000_s20639" name="Equation" r:id="rId7" imgW="1143000" imgH="393700" progId="">
                  <p:embed/>
                </p:oleObj>
              </mc:Choice>
              <mc:Fallback>
                <p:oleObj name="Equation" r:id="rId7" imgW="1143000" imgH="393700" progId="">
                  <p:embed/>
                  <p:pic>
                    <p:nvPicPr>
                      <p:cNvPr id="0" name="Picture 13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989388"/>
                        <a:ext cx="3009900" cy="103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8854" name="Object 6"/>
          <p:cNvGraphicFramePr>
            <a:graphicFrameLocks noChangeAspect="1"/>
          </p:cNvGraphicFramePr>
          <p:nvPr/>
        </p:nvGraphicFramePr>
        <p:xfrm>
          <a:off x="4572000" y="3962400"/>
          <a:ext cx="3276600" cy="1058863"/>
        </p:xfrm>
        <a:graphic>
          <a:graphicData uri="http://schemas.openxmlformats.org/presentationml/2006/ole">
            <mc:AlternateContent xmlns:mc="http://schemas.openxmlformats.org/markup-compatibility/2006">
              <mc:Choice xmlns:v="urn:schemas-microsoft-com:vml" Requires="v">
                <p:oleObj spid="_x0000_s20640" name="Equation" r:id="rId9" imgW="1218671" imgH="393529" progId="">
                  <p:embed/>
                </p:oleObj>
              </mc:Choice>
              <mc:Fallback>
                <p:oleObj name="Equation" r:id="rId9" imgW="1218671" imgH="393529" progId="">
                  <p:embed/>
                  <p:pic>
                    <p:nvPicPr>
                      <p:cNvPr id="0" name="Picture 1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3962400"/>
                        <a:ext cx="3276600" cy="105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8855" name="Object 7"/>
          <p:cNvGraphicFramePr>
            <a:graphicFrameLocks noChangeAspect="1"/>
          </p:cNvGraphicFramePr>
          <p:nvPr/>
        </p:nvGraphicFramePr>
        <p:xfrm>
          <a:off x="2438400" y="4953000"/>
          <a:ext cx="3371850" cy="1055688"/>
        </p:xfrm>
        <a:graphic>
          <a:graphicData uri="http://schemas.openxmlformats.org/presentationml/2006/ole">
            <mc:AlternateContent xmlns:mc="http://schemas.openxmlformats.org/markup-compatibility/2006">
              <mc:Choice xmlns:v="urn:schemas-microsoft-com:vml" Requires="v">
                <p:oleObj spid="_x0000_s20641" name="Equation" r:id="rId11" imgW="1256755" imgH="393529" progId="">
                  <p:embed/>
                </p:oleObj>
              </mc:Choice>
              <mc:Fallback>
                <p:oleObj name="Equation" r:id="rId11" imgW="1256755" imgH="393529" progId="">
                  <p:embed/>
                  <p:pic>
                    <p:nvPicPr>
                      <p:cNvPr id="0" name="Picture 1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38400" y="4953000"/>
                        <a:ext cx="3371850" cy="1055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985670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body" idx="1"/>
          </p:nvPr>
        </p:nvSpPr>
        <p:spPr>
          <a:xfrm>
            <a:off x="381000" y="2819400"/>
            <a:ext cx="8001000" cy="914400"/>
          </a:xfrm>
        </p:spPr>
        <p:txBody>
          <a:bodyPr/>
          <a:lstStyle/>
          <a:p>
            <a:pPr marL="0" indent="0" eaLnBrk="1" hangingPunct="1">
              <a:lnSpc>
                <a:spcPct val="90000"/>
              </a:lnSpc>
              <a:buNone/>
            </a:pPr>
            <a:r>
              <a:rPr lang="es-ES" sz="2800" dirty="0" smtClean="0">
                <a:latin typeface="Arial" pitchFamily="34" charset="0"/>
                <a:cs typeface="Times New Roman" pitchFamily="18" charset="0"/>
              </a:rPr>
              <a:t>En las expresiones anteriores, si tanto </a:t>
            </a:r>
            <a:r>
              <a:rPr lang="es-ES" sz="2800" i="1" dirty="0" smtClean="0">
                <a:latin typeface="Arial" pitchFamily="34" charset="0"/>
                <a:cs typeface="Times New Roman" pitchFamily="18" charset="0"/>
                <a:sym typeface="Symbol" pitchFamily="18" charset="2"/>
              </a:rPr>
              <a:t></a:t>
            </a:r>
            <a:r>
              <a:rPr lang="es-ES" sz="2800" dirty="0" smtClean="0">
                <a:latin typeface="Arial" pitchFamily="34" charset="0"/>
                <a:cs typeface="Times New Roman" pitchFamily="18" charset="0"/>
              </a:rPr>
              <a:t> como </a:t>
            </a:r>
            <a:r>
              <a:rPr lang="es-ES" sz="2800" i="1" dirty="0" smtClean="0">
                <a:latin typeface="Arial" pitchFamily="34" charset="0"/>
                <a:cs typeface="Times New Roman" pitchFamily="18" charset="0"/>
              </a:rPr>
              <a:t>S</a:t>
            </a:r>
            <a:r>
              <a:rPr lang="es-ES" sz="2800" dirty="0" smtClean="0">
                <a:latin typeface="Arial" pitchFamily="34" charset="0"/>
                <a:cs typeface="Times New Roman" pitchFamily="18" charset="0"/>
              </a:rPr>
              <a:t> se expresan en por ciento de la media,</a:t>
            </a:r>
            <a:r>
              <a:rPr lang="es-ES" sz="2800" dirty="0" smtClean="0">
                <a:latin typeface="Arial" pitchFamily="34" charset="0"/>
              </a:rPr>
              <a:t> </a:t>
            </a:r>
          </a:p>
        </p:txBody>
      </p:sp>
      <p:graphicFrame>
        <p:nvGraphicFramePr>
          <p:cNvPr id="79876" name="Object 4"/>
          <p:cNvGraphicFramePr>
            <a:graphicFrameLocks noChangeAspect="1"/>
          </p:cNvGraphicFramePr>
          <p:nvPr/>
        </p:nvGraphicFramePr>
        <p:xfrm>
          <a:off x="838200" y="952500"/>
          <a:ext cx="5867400" cy="1638300"/>
        </p:xfrm>
        <a:graphic>
          <a:graphicData uri="http://schemas.openxmlformats.org/presentationml/2006/ole">
            <mc:AlternateContent xmlns:mc="http://schemas.openxmlformats.org/markup-compatibility/2006">
              <mc:Choice xmlns:v="urn:schemas-microsoft-com:vml" Requires="v">
                <p:oleObj spid="_x0000_s21634" name="Equation" r:id="rId3" imgW="2273300" imgH="635000" progId="">
                  <p:embed/>
                </p:oleObj>
              </mc:Choice>
              <mc:Fallback>
                <p:oleObj name="Equation" r:id="rId3" imgW="2273300" imgH="635000" progId="">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952500"/>
                        <a:ext cx="5867400"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77" name="Text Box 5"/>
          <p:cNvSpPr txBox="1">
            <a:spLocks noChangeArrowheads="1"/>
          </p:cNvSpPr>
          <p:nvPr/>
        </p:nvSpPr>
        <p:spPr bwMode="auto">
          <a:xfrm>
            <a:off x="7467600" y="1371600"/>
            <a:ext cx="1143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b="1" dirty="0" smtClean="0">
                <a:latin typeface="Arial" pitchFamily="34" charset="0"/>
              </a:rPr>
              <a:t>(2)</a:t>
            </a:r>
            <a:endParaRPr lang="es-ES" sz="2800" b="1" dirty="0">
              <a:latin typeface="Arial" pitchFamily="34" charset="0"/>
            </a:endParaRPr>
          </a:p>
        </p:txBody>
      </p:sp>
      <p:graphicFrame>
        <p:nvGraphicFramePr>
          <p:cNvPr id="79878" name="Object 6"/>
          <p:cNvGraphicFramePr>
            <a:graphicFrameLocks noChangeAspect="1"/>
          </p:cNvGraphicFramePr>
          <p:nvPr/>
        </p:nvGraphicFramePr>
        <p:xfrm>
          <a:off x="762000" y="3722688"/>
          <a:ext cx="1638300" cy="1001712"/>
        </p:xfrm>
        <a:graphic>
          <a:graphicData uri="http://schemas.openxmlformats.org/presentationml/2006/ole">
            <mc:AlternateContent xmlns:mc="http://schemas.openxmlformats.org/markup-compatibility/2006">
              <mc:Choice xmlns:v="urn:schemas-microsoft-com:vml" Requires="v">
                <p:oleObj spid="_x0000_s21635" name="Equation" r:id="rId5" imgW="685800" imgH="419100" progId="">
                  <p:embed/>
                </p:oleObj>
              </mc:Choice>
              <mc:Fallback>
                <p:oleObj name="Equation" r:id="rId5" imgW="685800" imgH="419100" progId="">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722688"/>
                        <a:ext cx="1638300" cy="1001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79" name="Text Box 7"/>
          <p:cNvSpPr txBox="1">
            <a:spLocks noChangeArrowheads="1"/>
          </p:cNvSpPr>
          <p:nvPr/>
        </p:nvSpPr>
        <p:spPr bwMode="auto">
          <a:xfrm>
            <a:off x="2286000" y="3900488"/>
            <a:ext cx="304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a:latin typeface="Arial" pitchFamily="34" charset="0"/>
              </a:rPr>
              <a:t>,</a:t>
            </a:r>
            <a:endParaRPr lang="es-ES" sz="2800">
              <a:latin typeface="Arial" pitchFamily="34" charset="0"/>
            </a:endParaRPr>
          </a:p>
        </p:txBody>
      </p:sp>
      <p:graphicFrame>
        <p:nvGraphicFramePr>
          <p:cNvPr id="79880" name="Object 8"/>
          <p:cNvGraphicFramePr>
            <a:graphicFrameLocks noChangeAspect="1"/>
          </p:cNvGraphicFramePr>
          <p:nvPr/>
        </p:nvGraphicFramePr>
        <p:xfrm>
          <a:off x="2667000" y="3717925"/>
          <a:ext cx="1828800" cy="1006475"/>
        </p:xfrm>
        <a:graphic>
          <a:graphicData uri="http://schemas.openxmlformats.org/presentationml/2006/ole">
            <mc:AlternateContent xmlns:mc="http://schemas.openxmlformats.org/markup-compatibility/2006">
              <mc:Choice xmlns:v="urn:schemas-microsoft-com:vml" Requires="v">
                <p:oleObj spid="_x0000_s21636" name="Equation" r:id="rId7" imgW="761669" imgH="418918" progId="">
                  <p:embed/>
                </p:oleObj>
              </mc:Choice>
              <mc:Fallback>
                <p:oleObj name="Equation" r:id="rId7" imgW="761669" imgH="418918" progId="">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3717925"/>
                        <a:ext cx="1828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81" name="Text Box 9"/>
          <p:cNvSpPr txBox="1">
            <a:spLocks noChangeArrowheads="1"/>
          </p:cNvSpPr>
          <p:nvPr/>
        </p:nvSpPr>
        <p:spPr bwMode="auto">
          <a:xfrm>
            <a:off x="4648200" y="3900488"/>
            <a:ext cx="3429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ES" sz="2800" dirty="0">
                <a:latin typeface="Arial" pitchFamily="34" charset="0"/>
                <a:cs typeface="Arial" pitchFamily="34" charset="0"/>
              </a:rPr>
              <a:t>la expresión </a:t>
            </a:r>
            <a:r>
              <a:rPr lang="es-ES" sz="2800" b="1" dirty="0" smtClean="0">
                <a:latin typeface="Arial" pitchFamily="34" charset="0"/>
                <a:cs typeface="Arial" pitchFamily="34" charset="0"/>
              </a:rPr>
              <a:t>(2)</a:t>
            </a:r>
            <a:r>
              <a:rPr lang="es-ES" sz="2800" dirty="0" smtClean="0">
                <a:latin typeface="Arial" pitchFamily="34" charset="0"/>
                <a:cs typeface="Arial" pitchFamily="34" charset="0"/>
              </a:rPr>
              <a:t> </a:t>
            </a:r>
            <a:r>
              <a:rPr lang="es-ES" sz="2800" dirty="0">
                <a:latin typeface="Arial" pitchFamily="34" charset="0"/>
                <a:cs typeface="Arial" pitchFamily="34" charset="0"/>
              </a:rPr>
              <a:t>se</a:t>
            </a:r>
            <a:endParaRPr lang="es-ES" sz="2800" dirty="0">
              <a:latin typeface="Arial" pitchFamily="34" charset="0"/>
            </a:endParaRPr>
          </a:p>
        </p:txBody>
      </p:sp>
      <p:graphicFrame>
        <p:nvGraphicFramePr>
          <p:cNvPr id="79882" name="Object 10"/>
          <p:cNvGraphicFramePr>
            <a:graphicFrameLocks noChangeAspect="1"/>
          </p:cNvGraphicFramePr>
          <p:nvPr>
            <p:extLst>
              <p:ext uri="{D42A27DB-BD31-4B8C-83A1-F6EECF244321}">
                <p14:modId xmlns:p14="http://schemas.microsoft.com/office/powerpoint/2010/main" val="3000466227"/>
              </p:ext>
            </p:extLst>
          </p:nvPr>
        </p:nvGraphicFramePr>
        <p:xfrm>
          <a:off x="3129492" y="4758820"/>
          <a:ext cx="5562600" cy="1854200"/>
        </p:xfrm>
        <a:graphic>
          <a:graphicData uri="http://schemas.openxmlformats.org/presentationml/2006/ole">
            <mc:AlternateContent xmlns:mc="http://schemas.openxmlformats.org/markup-compatibility/2006">
              <mc:Choice xmlns:v="urn:schemas-microsoft-com:vml" Requires="v">
                <p:oleObj spid="_x0000_s21637" name="Equation" r:id="rId9" imgW="2095500" imgH="698500" progId="">
                  <p:embed/>
                </p:oleObj>
              </mc:Choice>
              <mc:Fallback>
                <p:oleObj name="Equation" r:id="rId9" imgW="2095500" imgH="698500" progId="">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9492" y="4758820"/>
                        <a:ext cx="5562600" cy="185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9883" name="Text Box 11"/>
          <p:cNvSpPr txBox="1">
            <a:spLocks noChangeArrowheads="1"/>
          </p:cNvSpPr>
          <p:nvPr/>
        </p:nvSpPr>
        <p:spPr bwMode="auto">
          <a:xfrm>
            <a:off x="762000" y="4800600"/>
            <a:ext cx="2362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a:latin typeface="Arial" pitchFamily="34" charset="0"/>
              </a:rPr>
              <a:t>transforma a:</a:t>
            </a:r>
            <a:endParaRPr lang="es-ES" sz="2800">
              <a:latin typeface="Arial" pitchFamily="34" charset="0"/>
            </a:endParaRPr>
          </a:p>
        </p:txBody>
      </p:sp>
    </p:spTree>
    <p:extLst>
      <p:ext uri="{BB962C8B-B14F-4D97-AF65-F5344CB8AC3E}">
        <p14:creationId xmlns:p14="http://schemas.microsoft.com/office/powerpoint/2010/main" val="13245300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a:xfrm>
            <a:off x="457200" y="1447800"/>
            <a:ext cx="8077200" cy="4114800"/>
          </a:xfrm>
        </p:spPr>
        <p:txBody>
          <a:bodyPr/>
          <a:lstStyle/>
          <a:p>
            <a:pPr marL="0" indent="0" algn="just" eaLnBrk="1" hangingPunct="1">
              <a:buNone/>
              <a:defRPr/>
            </a:pPr>
            <a:r>
              <a:rPr lang="es-ES" sz="2800" dirty="0" smtClean="0">
                <a:latin typeface="Arial" pitchFamily="34" charset="0"/>
                <a:cs typeface="Times New Roman" pitchFamily="18" charset="0"/>
              </a:rPr>
              <a:t>Si no se supone normalidad para la distribución de</a:t>
            </a:r>
            <a:r>
              <a:rPr lang="es-ES" sz="2800" dirty="0" smtClean="0">
                <a:latin typeface="Arial" pitchFamily="34" charset="0"/>
              </a:rPr>
              <a:t> </a:t>
            </a:r>
            <a:r>
              <a:rPr lang="en-US" sz="2800" dirty="0" smtClean="0">
                <a:latin typeface="Arial" pitchFamily="34" charset="0"/>
              </a:rPr>
              <a:t>  </a:t>
            </a:r>
            <a:r>
              <a:rPr lang="es-ES" sz="2800" dirty="0" smtClean="0">
                <a:latin typeface="Arial" pitchFamily="34" charset="0"/>
                <a:cs typeface="Times New Roman" pitchFamily="18" charset="0"/>
              </a:rPr>
              <a:t>y con confianza del 95%, por la desigualdad de </a:t>
            </a:r>
            <a:r>
              <a:rPr lang="es-ES" sz="2800" b="1" dirty="0" err="1" smtClean="0">
                <a:effectLst>
                  <a:outerShdw blurRad="38100" dist="38100" dir="2700000" algn="tl">
                    <a:srgbClr val="FFFFFF"/>
                  </a:outerShdw>
                </a:effectLst>
                <a:latin typeface="Arial" pitchFamily="34" charset="0"/>
                <a:cs typeface="Times New Roman" pitchFamily="18" charset="0"/>
              </a:rPr>
              <a:t>Tchebycheff</a:t>
            </a:r>
            <a:r>
              <a:rPr lang="es-ES" sz="2800" b="1" dirty="0" smtClean="0">
                <a:latin typeface="Arial" pitchFamily="34" charset="0"/>
                <a:cs typeface="Times New Roman" pitchFamily="18" charset="0"/>
              </a:rPr>
              <a:t>, </a:t>
            </a:r>
            <a:r>
              <a:rPr lang="es-ES" sz="2800" dirty="0" smtClean="0">
                <a:latin typeface="Arial" pitchFamily="34" charset="0"/>
                <a:cs typeface="Times New Roman" pitchFamily="18" charset="0"/>
              </a:rPr>
              <a:t>entonces (2)</a:t>
            </a:r>
            <a:r>
              <a:rPr lang="es-ES" sz="2800" b="1" dirty="0" smtClean="0">
                <a:latin typeface="Arial" pitchFamily="34" charset="0"/>
                <a:cs typeface="Times New Roman" pitchFamily="18" charset="0"/>
              </a:rPr>
              <a:t> </a:t>
            </a:r>
            <a:r>
              <a:rPr lang="es-ES" sz="2800" dirty="0" smtClean="0">
                <a:latin typeface="Arial" pitchFamily="34" charset="0"/>
                <a:cs typeface="Times New Roman" pitchFamily="18" charset="0"/>
              </a:rPr>
              <a:t>se transforma a:</a:t>
            </a:r>
            <a:r>
              <a:rPr lang="es-ES" sz="2800" dirty="0" smtClean="0">
                <a:latin typeface="Arial" pitchFamily="34" charset="0"/>
              </a:rPr>
              <a:t> </a:t>
            </a:r>
          </a:p>
        </p:txBody>
      </p:sp>
      <p:graphicFrame>
        <p:nvGraphicFramePr>
          <p:cNvPr id="80900" name="Object 4"/>
          <p:cNvGraphicFramePr>
            <a:graphicFrameLocks noChangeAspect="1"/>
          </p:cNvGraphicFramePr>
          <p:nvPr>
            <p:extLst>
              <p:ext uri="{D42A27DB-BD31-4B8C-83A1-F6EECF244321}">
                <p14:modId xmlns:p14="http://schemas.microsoft.com/office/powerpoint/2010/main" val="1540111302"/>
              </p:ext>
            </p:extLst>
          </p:nvPr>
        </p:nvGraphicFramePr>
        <p:xfrm>
          <a:off x="854819" y="1885950"/>
          <a:ext cx="404813" cy="552450"/>
        </p:xfrm>
        <a:graphic>
          <a:graphicData uri="http://schemas.openxmlformats.org/presentationml/2006/ole">
            <mc:AlternateContent xmlns:mc="http://schemas.openxmlformats.org/markup-compatibility/2006">
              <mc:Choice xmlns:v="urn:schemas-microsoft-com:vml" Requires="v">
                <p:oleObj spid="_x0000_s22594" name="Equation" r:id="rId3" imgW="139639" imgH="190417" progId="">
                  <p:embed/>
                </p:oleObj>
              </mc:Choice>
              <mc:Fallback>
                <p:oleObj name="Equation" r:id="rId3" imgW="139639" imgH="190417"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819" y="1885950"/>
                        <a:ext cx="404813"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0901" name="Object 5"/>
          <p:cNvGraphicFramePr>
            <a:graphicFrameLocks noChangeAspect="1"/>
          </p:cNvGraphicFramePr>
          <p:nvPr/>
        </p:nvGraphicFramePr>
        <p:xfrm>
          <a:off x="996950" y="3281363"/>
          <a:ext cx="6546850" cy="1900237"/>
        </p:xfrm>
        <a:graphic>
          <a:graphicData uri="http://schemas.openxmlformats.org/presentationml/2006/ole">
            <mc:AlternateContent xmlns:mc="http://schemas.openxmlformats.org/markup-compatibility/2006">
              <mc:Choice xmlns:v="urn:schemas-microsoft-com:vml" Requires="v">
                <p:oleObj spid="_x0000_s22595" name="Equation" r:id="rId5" imgW="2273300" imgH="660400" progId="">
                  <p:embed/>
                </p:oleObj>
              </mc:Choice>
              <mc:Fallback>
                <p:oleObj name="Equation" r:id="rId5" imgW="2273300" imgH="6604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6950" y="3281363"/>
                        <a:ext cx="6546850" cy="190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1079058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body" idx="1"/>
          </p:nvPr>
        </p:nvSpPr>
        <p:spPr>
          <a:xfrm>
            <a:off x="381000" y="1295400"/>
            <a:ext cx="8077200" cy="3048000"/>
          </a:xfrm>
        </p:spPr>
        <p:txBody>
          <a:bodyPr/>
          <a:lstStyle/>
          <a:p>
            <a:pPr marL="0" indent="0" eaLnBrk="1" hangingPunct="1">
              <a:lnSpc>
                <a:spcPct val="90000"/>
              </a:lnSpc>
              <a:buNone/>
              <a:defRPr/>
            </a:pPr>
            <a:r>
              <a:rPr lang="es-ES" sz="2800" i="1" dirty="0" smtClean="0">
                <a:latin typeface="TypoUpright BT"/>
                <a:cs typeface="Times New Roman" pitchFamily="18" charset="0"/>
              </a:rPr>
              <a:t>Y</a:t>
            </a:r>
            <a:r>
              <a:rPr lang="es-ES" sz="2800" dirty="0" smtClean="0">
                <a:latin typeface="Arial" pitchFamily="34" charset="0"/>
                <a:cs typeface="Times New Roman" pitchFamily="18" charset="0"/>
              </a:rPr>
              <a:t>(</a:t>
            </a:r>
            <a:r>
              <a:rPr lang="es-ES" sz="2800" i="1" dirty="0" err="1" smtClean="0">
                <a:latin typeface="Arial" pitchFamily="34" charset="0"/>
                <a:cs typeface="Times New Roman" pitchFamily="18" charset="0"/>
              </a:rPr>
              <a:t>u</a:t>
            </a:r>
            <a:r>
              <a:rPr lang="es-ES" sz="2800" i="1" baseline="-30000" dirty="0" err="1" smtClean="0">
                <a:latin typeface="Arial" pitchFamily="34" charset="0"/>
                <a:cs typeface="Times New Roman" pitchFamily="18" charset="0"/>
              </a:rPr>
              <a:t>i</a:t>
            </a:r>
            <a:r>
              <a:rPr lang="es-ES" sz="2800" dirty="0" smtClean="0">
                <a:latin typeface="Arial" pitchFamily="34" charset="0"/>
                <a:cs typeface="Times New Roman" pitchFamily="18" charset="0"/>
              </a:rPr>
              <a:t>) es una medida o indicador de la </a:t>
            </a:r>
            <a:r>
              <a:rPr lang="es-ES" sz="2800" i="1" dirty="0" smtClean="0">
                <a:effectLst>
                  <a:outerShdw blurRad="38100" dist="38100" dir="2700000" algn="tl">
                    <a:srgbClr val="FFFFFF"/>
                  </a:outerShdw>
                </a:effectLst>
                <a:latin typeface="Arial" pitchFamily="34" charset="0"/>
                <a:cs typeface="Times New Roman" pitchFamily="18" charset="0"/>
              </a:rPr>
              <a:t>presencia o ausencia de una característica</a:t>
            </a:r>
            <a:r>
              <a:rPr lang="es-ES" sz="2800" dirty="0" smtClean="0">
                <a:latin typeface="Arial" pitchFamily="34" charset="0"/>
                <a:cs typeface="Times New Roman" pitchFamily="18" charset="0"/>
              </a:rPr>
              <a:t> en la unidad </a:t>
            </a:r>
            <a:r>
              <a:rPr lang="es-ES" sz="2800" i="1" dirty="0" err="1" smtClean="0">
                <a:latin typeface="Arial" pitchFamily="34" charset="0"/>
                <a:cs typeface="Times New Roman" pitchFamily="18" charset="0"/>
              </a:rPr>
              <a:t>u</a:t>
            </a:r>
            <a:r>
              <a:rPr lang="es-ES" sz="2800" i="1" baseline="-30000" dirty="0" err="1" smtClean="0">
                <a:latin typeface="Arial" pitchFamily="34" charset="0"/>
                <a:cs typeface="Times New Roman" pitchFamily="18" charset="0"/>
              </a:rPr>
              <a:t>i</a:t>
            </a:r>
            <a:r>
              <a:rPr lang="es-ES" sz="2800" dirty="0" smtClean="0">
                <a:latin typeface="Arial" pitchFamily="34" charset="0"/>
                <a:cs typeface="Times New Roman" pitchFamily="18" charset="0"/>
              </a:rPr>
              <a:t> con valor 1 si la característica está presente y 0 si no es así. En este caso </a:t>
            </a:r>
            <a:endParaRPr lang="en-US" sz="2800" dirty="0" smtClean="0">
              <a:latin typeface="Arial" pitchFamily="34" charset="0"/>
              <a:cs typeface="Times New Roman" pitchFamily="18" charset="0"/>
            </a:endParaRPr>
          </a:p>
          <a:p>
            <a:pPr eaLnBrk="1" hangingPunct="1">
              <a:lnSpc>
                <a:spcPct val="90000"/>
              </a:lnSpc>
              <a:buFontTx/>
              <a:buNone/>
              <a:defRPr/>
            </a:pPr>
            <a:endParaRPr lang="en-US" sz="1600" dirty="0" smtClean="0">
              <a:latin typeface="Arial" pitchFamily="34" charset="0"/>
              <a:cs typeface="Times New Roman" pitchFamily="18" charset="0"/>
            </a:endParaRPr>
          </a:p>
          <a:p>
            <a:pPr eaLnBrk="1" hangingPunct="1">
              <a:lnSpc>
                <a:spcPct val="90000"/>
              </a:lnSpc>
              <a:buFontTx/>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 </a:t>
            </a:r>
            <a:r>
              <a:rPr lang="es-ES" sz="2800" i="1" dirty="0" smtClean="0">
                <a:effectLst>
                  <a:outerShdw blurRad="38100" dist="38100" dir="2700000" algn="tl">
                    <a:srgbClr val="FFFFFF"/>
                  </a:outerShdw>
                </a:effectLst>
                <a:latin typeface="Arial" pitchFamily="34" charset="0"/>
                <a:cs typeface="Times New Roman" pitchFamily="18" charset="0"/>
              </a:rPr>
              <a:t>proporción</a:t>
            </a:r>
            <a:r>
              <a:rPr lang="es-ES" sz="2800" dirty="0" smtClean="0">
                <a:latin typeface="Arial" pitchFamily="34" charset="0"/>
                <a:cs typeface="Times New Roman" pitchFamily="18" charset="0"/>
              </a:rPr>
              <a:t> de unidades en la </a:t>
            </a:r>
            <a:r>
              <a:rPr lang="es-ES" sz="2800" i="1" dirty="0" smtClean="0">
                <a:effectLst>
                  <a:outerShdw blurRad="38100" dist="38100" dir="2700000" algn="tl">
                    <a:srgbClr val="FFFFFF"/>
                  </a:outerShdw>
                </a:effectLst>
                <a:latin typeface="Arial" pitchFamily="34" charset="0"/>
                <a:cs typeface="Times New Roman" pitchFamily="18" charset="0"/>
              </a:rPr>
              <a:t>población</a:t>
            </a:r>
            <a:r>
              <a:rPr lang="es-ES" sz="2800" dirty="0" smtClean="0">
                <a:latin typeface="Arial" pitchFamily="34" charset="0"/>
                <a:cs typeface="Times New Roman" pitchFamily="18" charset="0"/>
              </a:rPr>
              <a:t> </a:t>
            </a:r>
            <a:endParaRPr lang="en-US" sz="2800" dirty="0" smtClean="0">
              <a:latin typeface="Arial" pitchFamily="34" charset="0"/>
              <a:cs typeface="Times New Roman" pitchFamily="18" charset="0"/>
            </a:endParaRPr>
          </a:p>
          <a:p>
            <a:pPr eaLnBrk="1" hangingPunct="1">
              <a:lnSpc>
                <a:spcPct val="90000"/>
              </a:lnSpc>
              <a:buFontTx/>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que tienen la característica </a:t>
            </a:r>
          </a:p>
        </p:txBody>
      </p:sp>
      <p:sp>
        <p:nvSpPr>
          <p:cNvPr id="81923" name="Rectangle 3"/>
          <p:cNvSpPr>
            <a:spLocks noChangeArrowheads="1"/>
          </p:cNvSpPr>
          <p:nvPr/>
        </p:nvSpPr>
        <p:spPr bwMode="auto">
          <a:xfrm>
            <a:off x="533400" y="152400"/>
            <a:ext cx="8077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ES" sz="2800" dirty="0" smtClean="0">
                <a:solidFill>
                  <a:srgbClr val="00B050"/>
                </a:solidFill>
                <a:latin typeface="Arial" pitchFamily="34" charset="0"/>
                <a:cs typeface="Times New Roman" pitchFamily="18" charset="0"/>
              </a:rPr>
              <a:t>Estimación </a:t>
            </a:r>
            <a:r>
              <a:rPr lang="es-ES" sz="2800" dirty="0">
                <a:solidFill>
                  <a:srgbClr val="00B050"/>
                </a:solidFill>
                <a:latin typeface="Arial" pitchFamily="34" charset="0"/>
                <a:cs typeface="Times New Roman" pitchFamily="18" charset="0"/>
              </a:rPr>
              <a:t>de </a:t>
            </a:r>
            <a:r>
              <a:rPr lang="es-ES" sz="2800" dirty="0" smtClean="0">
                <a:solidFill>
                  <a:srgbClr val="00B050"/>
                </a:solidFill>
                <a:latin typeface="Arial" pitchFamily="34" charset="0"/>
                <a:cs typeface="Times New Roman" pitchFamily="18" charset="0"/>
              </a:rPr>
              <a:t>una proporción poblacional (P)</a:t>
            </a:r>
            <a:endParaRPr lang="es-MX" sz="2800" dirty="0">
              <a:solidFill>
                <a:srgbClr val="00B050"/>
              </a:solidFill>
              <a:latin typeface="Arial" pitchFamily="34" charset="0"/>
              <a:cs typeface="Times New Roman" pitchFamily="18" charset="0"/>
            </a:endParaRPr>
          </a:p>
        </p:txBody>
      </p:sp>
      <p:graphicFrame>
        <p:nvGraphicFramePr>
          <p:cNvPr id="81924" name="Object 4"/>
          <p:cNvGraphicFramePr>
            <a:graphicFrameLocks noChangeAspect="1"/>
          </p:cNvGraphicFramePr>
          <p:nvPr/>
        </p:nvGraphicFramePr>
        <p:xfrm>
          <a:off x="685800" y="3079750"/>
          <a:ext cx="1066800" cy="501650"/>
        </p:xfrm>
        <a:graphic>
          <a:graphicData uri="http://schemas.openxmlformats.org/presentationml/2006/ole">
            <mc:AlternateContent xmlns:mc="http://schemas.openxmlformats.org/markup-compatibility/2006">
              <mc:Choice xmlns:v="urn:schemas-microsoft-com:vml" Requires="v">
                <p:oleObj spid="_x0000_s23618" name="Equation" r:id="rId3" imgW="406224" imgH="190417" progId="">
                  <p:embed/>
                </p:oleObj>
              </mc:Choice>
              <mc:Fallback>
                <p:oleObj name="Equation" r:id="rId3" imgW="406224" imgH="190417"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079750"/>
                        <a:ext cx="1066800"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25" name="Object 5"/>
          <p:cNvGraphicFramePr>
            <a:graphicFrameLocks noChangeAspect="1"/>
          </p:cNvGraphicFramePr>
          <p:nvPr/>
        </p:nvGraphicFramePr>
        <p:xfrm>
          <a:off x="2362200" y="4114800"/>
          <a:ext cx="3048000" cy="2466975"/>
        </p:xfrm>
        <a:graphic>
          <a:graphicData uri="http://schemas.openxmlformats.org/presentationml/2006/ole">
            <mc:AlternateContent xmlns:mc="http://schemas.openxmlformats.org/markup-compatibility/2006">
              <mc:Choice xmlns:v="urn:schemas-microsoft-com:vml" Requires="v">
                <p:oleObj spid="_x0000_s23619" name="Equation" r:id="rId5" imgW="1066337" imgH="863225" progId="">
                  <p:embed/>
                </p:oleObj>
              </mc:Choice>
              <mc:Fallback>
                <p:oleObj name="Equation" r:id="rId5" imgW="1066337" imgH="863225"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4114800"/>
                        <a:ext cx="3048000"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608720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a:xfrm>
            <a:off x="685800" y="1295400"/>
            <a:ext cx="7772400" cy="4653880"/>
          </a:xfrm>
        </p:spPr>
        <p:txBody>
          <a:bodyPr/>
          <a:lstStyle/>
          <a:p>
            <a:pPr marL="0" indent="0" eaLnBrk="1" hangingPunct="1">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que es la </a:t>
            </a:r>
            <a:r>
              <a:rPr lang="es-ES" sz="2800" i="1" dirty="0" smtClean="0">
                <a:effectLst>
                  <a:outerShdw blurRad="38100" dist="38100" dir="2700000" algn="tl">
                    <a:srgbClr val="FFFFFF"/>
                  </a:outerShdw>
                </a:effectLst>
                <a:latin typeface="Arial" pitchFamily="34" charset="0"/>
                <a:cs typeface="Times New Roman" pitchFamily="18" charset="0"/>
              </a:rPr>
              <a:t>proporción</a:t>
            </a:r>
            <a:r>
              <a:rPr lang="es-ES" sz="2800" dirty="0" smtClean="0">
                <a:latin typeface="Arial" pitchFamily="34" charset="0"/>
                <a:cs typeface="Times New Roman" pitchFamily="18" charset="0"/>
              </a:rPr>
              <a:t> de unidades en la </a:t>
            </a:r>
            <a:r>
              <a:rPr lang="es-ES" sz="2800" i="1" dirty="0" smtClean="0">
                <a:effectLst>
                  <a:outerShdw blurRad="38100" dist="38100" dir="2700000" algn="tl">
                    <a:srgbClr val="FFFFFF"/>
                  </a:outerShdw>
                </a:effectLst>
                <a:latin typeface="Arial" pitchFamily="34" charset="0"/>
                <a:cs typeface="Times New Roman" pitchFamily="18" charset="0"/>
              </a:rPr>
              <a:t>muestra</a:t>
            </a:r>
            <a:r>
              <a:rPr lang="es-ES" sz="2800" dirty="0" smtClean="0">
                <a:latin typeface="Arial" pitchFamily="34" charset="0"/>
                <a:cs typeface="Times New Roman" pitchFamily="18" charset="0"/>
              </a:rPr>
              <a:t> con la característica.</a:t>
            </a:r>
            <a:r>
              <a:rPr lang="es-ES" sz="2800" dirty="0" smtClean="0">
                <a:latin typeface="Arial" pitchFamily="34" charset="0"/>
              </a:rPr>
              <a:t> </a:t>
            </a:r>
            <a:endParaRPr lang="en-US" sz="2800" dirty="0" smtClean="0">
              <a:latin typeface="Arial" pitchFamily="34" charset="0"/>
            </a:endParaRPr>
          </a:p>
          <a:p>
            <a:pPr eaLnBrk="1" hangingPunct="1">
              <a:defRPr/>
            </a:pPr>
            <a:endParaRPr lang="en-US" sz="2800" dirty="0" smtClean="0">
              <a:latin typeface="Arial" pitchFamily="34" charset="0"/>
            </a:endParaRPr>
          </a:p>
          <a:p>
            <a:pPr marL="0" indent="0" eaLnBrk="1" hangingPunct="1">
              <a:buNone/>
              <a:defRPr/>
            </a:pPr>
            <a:r>
              <a:rPr lang="es-ES" sz="2800" dirty="0" smtClean="0">
                <a:latin typeface="Arial" pitchFamily="34" charset="0"/>
                <a:cs typeface="Times New Roman" pitchFamily="18" charset="0"/>
              </a:rPr>
              <a:t>El valor de </a:t>
            </a:r>
            <a:r>
              <a:rPr lang="en-US" i="1" dirty="0" smtClean="0"/>
              <a:t>S</a:t>
            </a:r>
            <a:r>
              <a:rPr lang="en-US" baseline="30000" dirty="0" smtClean="0">
                <a:latin typeface="Arial" pitchFamily="34" charset="0"/>
              </a:rPr>
              <a:t>2</a:t>
            </a:r>
            <a:r>
              <a:rPr lang="en-US" baseline="-25000" dirty="0" smtClean="0">
                <a:latin typeface="Arial" pitchFamily="34" charset="0"/>
              </a:rPr>
              <a:t>y</a:t>
            </a:r>
            <a:r>
              <a:rPr lang="es-ES" sz="2800" dirty="0" smtClean="0">
                <a:latin typeface="Arial" pitchFamily="34" charset="0"/>
                <a:cs typeface="Times New Roman" pitchFamily="18" charset="0"/>
              </a:rPr>
              <a:t>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en términos de </a:t>
            </a:r>
            <a:r>
              <a:rPr lang="es-ES" sz="2800" i="1" dirty="0" smtClean="0">
                <a:latin typeface="Arial" pitchFamily="34" charset="0"/>
                <a:cs typeface="Times New Roman" pitchFamily="18" charset="0"/>
              </a:rPr>
              <a:t>P</a:t>
            </a:r>
            <a:r>
              <a:rPr lang="es-ES" sz="2800" dirty="0" smtClean="0">
                <a:latin typeface="Arial" pitchFamily="34" charset="0"/>
                <a:cs typeface="Times New Roman" pitchFamily="18" charset="0"/>
              </a:rPr>
              <a:t> resulta:</a:t>
            </a:r>
            <a:r>
              <a:rPr lang="es-ES" sz="2800" dirty="0" smtClean="0">
                <a:latin typeface="Arial" pitchFamily="34" charset="0"/>
              </a:rPr>
              <a:t> </a:t>
            </a:r>
          </a:p>
        </p:txBody>
      </p:sp>
      <p:graphicFrame>
        <p:nvGraphicFramePr>
          <p:cNvPr id="82948" name="Object 4"/>
          <p:cNvGraphicFramePr>
            <a:graphicFrameLocks noChangeAspect="1"/>
          </p:cNvGraphicFramePr>
          <p:nvPr>
            <p:extLst>
              <p:ext uri="{D42A27DB-BD31-4B8C-83A1-F6EECF244321}">
                <p14:modId xmlns:p14="http://schemas.microsoft.com/office/powerpoint/2010/main" val="2110048404"/>
              </p:ext>
            </p:extLst>
          </p:nvPr>
        </p:nvGraphicFramePr>
        <p:xfrm>
          <a:off x="755576" y="1295400"/>
          <a:ext cx="1143000" cy="552450"/>
        </p:xfrm>
        <a:graphic>
          <a:graphicData uri="http://schemas.openxmlformats.org/presentationml/2006/ole">
            <mc:AlternateContent xmlns:mc="http://schemas.openxmlformats.org/markup-compatibility/2006">
              <mc:Choice xmlns:v="urn:schemas-microsoft-com:vml" Requires="v">
                <p:oleObj spid="_x0000_s24674" name="Equation" r:id="rId3" imgW="393529" imgH="190417" progId="">
                  <p:embed/>
                </p:oleObj>
              </mc:Choice>
              <mc:Fallback>
                <p:oleObj name="Equation" r:id="rId3" imgW="393529" imgH="190417"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295400"/>
                        <a:ext cx="114300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2949" name="Object 5"/>
          <p:cNvGraphicFramePr>
            <a:graphicFrameLocks noChangeAspect="1"/>
          </p:cNvGraphicFramePr>
          <p:nvPr/>
        </p:nvGraphicFramePr>
        <p:xfrm>
          <a:off x="1295400" y="3276600"/>
          <a:ext cx="5638800" cy="1546225"/>
        </p:xfrm>
        <a:graphic>
          <a:graphicData uri="http://schemas.openxmlformats.org/presentationml/2006/ole">
            <mc:AlternateContent xmlns:mc="http://schemas.openxmlformats.org/markup-compatibility/2006">
              <mc:Choice xmlns:v="urn:schemas-microsoft-com:vml" Requires="v">
                <p:oleObj spid="_x0000_s24675" name="Equation" r:id="rId5" imgW="2222500" imgH="609600" progId="">
                  <p:embed/>
                </p:oleObj>
              </mc:Choice>
              <mc:Fallback>
                <p:oleObj name="Equation" r:id="rId5" imgW="2222500" imgH="609600" progId="">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276600"/>
                        <a:ext cx="5638800" cy="154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2950" name="Object 6"/>
          <p:cNvGraphicFramePr>
            <a:graphicFrameLocks noChangeAspect="1"/>
          </p:cNvGraphicFramePr>
          <p:nvPr/>
        </p:nvGraphicFramePr>
        <p:xfrm>
          <a:off x="1828800" y="4953000"/>
          <a:ext cx="5029200" cy="998538"/>
        </p:xfrm>
        <a:graphic>
          <a:graphicData uri="http://schemas.openxmlformats.org/presentationml/2006/ole">
            <mc:AlternateContent xmlns:mc="http://schemas.openxmlformats.org/markup-compatibility/2006">
              <mc:Choice xmlns:v="urn:schemas-microsoft-com:vml" Requires="v">
                <p:oleObj spid="_x0000_s24676" name="Equation" r:id="rId7" imgW="1981200" imgH="393700" progId="">
                  <p:embed/>
                </p:oleObj>
              </mc:Choice>
              <mc:Fallback>
                <p:oleObj name="Equation" r:id="rId7" imgW="1981200" imgH="393700" progId="">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4953000"/>
                        <a:ext cx="5029200"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778219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body" idx="1"/>
          </p:nvPr>
        </p:nvSpPr>
        <p:spPr>
          <a:xfrm>
            <a:off x="304800" y="990600"/>
            <a:ext cx="8077200" cy="2133600"/>
          </a:xfrm>
        </p:spPr>
        <p:txBody>
          <a:bodyPr>
            <a:normAutofit lnSpcReduction="10000"/>
          </a:bodyPr>
          <a:lstStyle/>
          <a:p>
            <a:pPr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con estimador</a:t>
            </a:r>
            <a:r>
              <a:rPr lang="es-ES" sz="2800" dirty="0" smtClean="0">
                <a:latin typeface="Arial" pitchFamily="34" charset="0"/>
              </a:rPr>
              <a:t> </a:t>
            </a:r>
            <a:endParaRPr lang="en-US" sz="2800" dirty="0" smtClean="0">
              <a:latin typeface="Arial" pitchFamily="34" charset="0"/>
            </a:endParaRPr>
          </a:p>
          <a:p>
            <a:pPr eaLnBrk="1" hangingPunct="1">
              <a:lnSpc>
                <a:spcPct val="90000"/>
              </a:lnSpc>
              <a:buFontTx/>
              <a:buNone/>
            </a:pPr>
            <a:endParaRPr lang="en-US" sz="2000" dirty="0" smtClean="0">
              <a:latin typeface="Arial" pitchFamily="34" charset="0"/>
            </a:endParaRPr>
          </a:p>
          <a:p>
            <a:pPr eaLnBrk="1" hangingPunct="1">
              <a:lnSpc>
                <a:spcPct val="90000"/>
              </a:lnSpc>
              <a:buFontTx/>
              <a:buNone/>
            </a:pPr>
            <a:endParaRPr lang="en-US" sz="2000" dirty="0" smtClean="0">
              <a:latin typeface="Arial" pitchFamily="34" charset="0"/>
            </a:endParaRPr>
          </a:p>
          <a:p>
            <a:pPr eaLnBrk="1" hangingPunct="1">
              <a:lnSpc>
                <a:spcPct val="90000"/>
              </a:lnSpc>
              <a:buFontTx/>
              <a:buNone/>
            </a:pPr>
            <a:endParaRPr lang="en-US" sz="2000" dirty="0" smtClean="0">
              <a:latin typeface="Arial" pitchFamily="34" charset="0"/>
            </a:endParaRPr>
          </a:p>
          <a:p>
            <a:pPr eaLnBrk="1" hangingPunct="1">
              <a:lnSpc>
                <a:spcPct val="90000"/>
              </a:lnSpc>
              <a:buFontTx/>
              <a:buNone/>
            </a:pPr>
            <a:endParaRPr lang="en-US" sz="1800" dirty="0" smtClean="0">
              <a:latin typeface="Arial" pitchFamily="34" charset="0"/>
            </a:endParaRPr>
          </a:p>
          <a:p>
            <a:pPr eaLnBrk="1" hangingPunct="1">
              <a:lnSpc>
                <a:spcPct val="90000"/>
              </a:lnSpc>
              <a:buFontTx/>
              <a:buNone/>
            </a:pPr>
            <a:r>
              <a:rPr lang="en-US" sz="2800" dirty="0" smtClean="0">
                <a:latin typeface="Arial" pitchFamily="34" charset="0"/>
              </a:rPr>
              <a:t>	</a:t>
            </a:r>
            <a:r>
              <a:rPr lang="es-ES" sz="2800" dirty="0" smtClean="0">
                <a:latin typeface="Arial" pitchFamily="34" charset="0"/>
                <a:cs typeface="Times New Roman" pitchFamily="18" charset="0"/>
              </a:rPr>
              <a:t>Con este nuevo valor la expresión resulta:</a:t>
            </a:r>
            <a:r>
              <a:rPr lang="es-ES" sz="2800" dirty="0" smtClean="0">
                <a:latin typeface="Arial" pitchFamily="34" charset="0"/>
              </a:rPr>
              <a:t> </a:t>
            </a:r>
          </a:p>
        </p:txBody>
      </p:sp>
      <p:graphicFrame>
        <p:nvGraphicFramePr>
          <p:cNvPr id="83972" name="Object 4"/>
          <p:cNvGraphicFramePr>
            <a:graphicFrameLocks noChangeAspect="1"/>
          </p:cNvGraphicFramePr>
          <p:nvPr/>
        </p:nvGraphicFramePr>
        <p:xfrm>
          <a:off x="1905000" y="838200"/>
          <a:ext cx="5867400" cy="1590675"/>
        </p:xfrm>
        <a:graphic>
          <a:graphicData uri="http://schemas.openxmlformats.org/presentationml/2006/ole">
            <mc:AlternateContent xmlns:mc="http://schemas.openxmlformats.org/markup-compatibility/2006">
              <mc:Choice xmlns:v="urn:schemas-microsoft-com:vml" Requires="v">
                <p:oleObj spid="_x0000_s25664" name="Equation" r:id="rId3" imgW="2247900" imgH="609600" progId="">
                  <p:embed/>
                </p:oleObj>
              </mc:Choice>
              <mc:Fallback>
                <p:oleObj name="Equation" r:id="rId3" imgW="2247900" imgH="609600" progId="">
                  <p:embed/>
                  <p:pic>
                    <p:nvPicPr>
                      <p:cNvPr id="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838200"/>
                        <a:ext cx="586740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3973" name="Object 5"/>
          <p:cNvGraphicFramePr>
            <a:graphicFrameLocks noChangeAspect="1"/>
          </p:cNvGraphicFramePr>
          <p:nvPr/>
        </p:nvGraphicFramePr>
        <p:xfrm>
          <a:off x="990600" y="3092450"/>
          <a:ext cx="5943600" cy="2165350"/>
        </p:xfrm>
        <a:graphic>
          <a:graphicData uri="http://schemas.openxmlformats.org/presentationml/2006/ole">
            <mc:AlternateContent xmlns:mc="http://schemas.openxmlformats.org/markup-compatibility/2006">
              <mc:Choice xmlns:v="urn:schemas-microsoft-com:vml" Requires="v">
                <p:oleObj spid="_x0000_s25665" name="Equation" r:id="rId5" imgW="2197100" imgH="800100" progId="">
                  <p:embed/>
                </p:oleObj>
              </mc:Choice>
              <mc:Fallback>
                <p:oleObj name="Equation" r:id="rId5" imgW="2197100" imgH="800100" progId="">
                  <p:embed/>
                  <p:pic>
                    <p:nvPicPr>
                      <p:cNvPr id="0"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3092450"/>
                        <a:ext cx="59436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3974" name="Text Box 6"/>
          <p:cNvSpPr txBox="1">
            <a:spLocks noChangeArrowheads="1"/>
          </p:cNvSpPr>
          <p:nvPr/>
        </p:nvSpPr>
        <p:spPr bwMode="auto">
          <a:xfrm>
            <a:off x="7467600" y="3733800"/>
            <a:ext cx="99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 sz="2800" b="1" dirty="0" smtClean="0">
                <a:latin typeface="Arial" pitchFamily="34" charset="0"/>
                <a:cs typeface="Times New Roman" pitchFamily="18" charset="0"/>
              </a:rPr>
              <a:t>(4)</a:t>
            </a:r>
            <a:r>
              <a:rPr lang="es-ES" sz="2800" dirty="0" smtClean="0">
                <a:latin typeface="Arial" pitchFamily="34" charset="0"/>
              </a:rPr>
              <a:t> </a:t>
            </a:r>
            <a:endParaRPr lang="es-ES" sz="2800" dirty="0">
              <a:latin typeface="Arial" pitchFamily="34" charset="0"/>
            </a:endParaRPr>
          </a:p>
        </p:txBody>
      </p:sp>
      <p:sp>
        <p:nvSpPr>
          <p:cNvPr id="65543" name="Text Box 7"/>
          <p:cNvSpPr txBox="1">
            <a:spLocks noChangeArrowheads="1"/>
          </p:cNvSpPr>
          <p:nvPr/>
        </p:nvSpPr>
        <p:spPr bwMode="auto">
          <a:xfrm>
            <a:off x="533400" y="5334000"/>
            <a:ext cx="78486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defRPr/>
            </a:pPr>
            <a:r>
              <a:rPr lang="es-ES" sz="2800" dirty="0">
                <a:latin typeface="Arial" pitchFamily="34" charset="0"/>
                <a:cs typeface="Times New Roman" pitchFamily="18" charset="0"/>
              </a:rPr>
              <a:t>Para usar esta expresión, se estima </a:t>
            </a:r>
            <a:r>
              <a:rPr lang="es-ES" sz="2800" i="1" dirty="0">
                <a:effectLst>
                  <a:outerShdw blurRad="38100" dist="38100" dir="2700000" algn="tl">
                    <a:srgbClr val="FFFFFF"/>
                  </a:outerShdw>
                </a:effectLst>
                <a:latin typeface="Arial" pitchFamily="34" charset="0"/>
                <a:cs typeface="Times New Roman" pitchFamily="18" charset="0"/>
              </a:rPr>
              <a:t>a priori</a:t>
            </a:r>
            <a:r>
              <a:rPr lang="es-ES" sz="2800" dirty="0">
                <a:latin typeface="Arial" pitchFamily="34" charset="0"/>
                <a:cs typeface="Times New Roman" pitchFamily="18" charset="0"/>
              </a:rPr>
              <a:t> o con una prueba piloto el valor de </a:t>
            </a:r>
            <a:r>
              <a:rPr lang="es-ES" sz="2800" i="1" dirty="0">
                <a:latin typeface="Arial" pitchFamily="34" charset="0"/>
                <a:cs typeface="Times New Roman" pitchFamily="18" charset="0"/>
              </a:rPr>
              <a:t>P </a:t>
            </a:r>
            <a:r>
              <a:rPr lang="es-ES" sz="2800" dirty="0">
                <a:latin typeface="Arial" pitchFamily="34" charset="0"/>
                <a:cs typeface="Times New Roman" pitchFamily="18" charset="0"/>
              </a:rPr>
              <a:t>y se fija el </a:t>
            </a:r>
            <a:r>
              <a:rPr lang="es-ES" sz="2800" i="1" dirty="0" err="1">
                <a:latin typeface="Arial" pitchFamily="34" charset="0"/>
                <a:cs typeface="Times New Roman" pitchFamily="18" charset="0"/>
              </a:rPr>
              <a:t>CV</a:t>
            </a:r>
            <a:r>
              <a:rPr lang="es-ES" sz="2800" baseline="-30000" dirty="0" err="1">
                <a:latin typeface="Arial" pitchFamily="34" charset="0"/>
                <a:cs typeface="Times New Roman" pitchFamily="18" charset="0"/>
              </a:rPr>
              <a:t>o</a:t>
            </a:r>
            <a:r>
              <a:rPr lang="es-ES" sz="2800" dirty="0">
                <a:latin typeface="Arial" pitchFamily="34" charset="0"/>
                <a:cs typeface="Times New Roman" pitchFamily="18" charset="0"/>
              </a:rPr>
              <a:t> que se desea.</a:t>
            </a:r>
            <a:r>
              <a:rPr lang="es-ES" sz="2800" dirty="0">
                <a:latin typeface="Arial" pitchFamily="34" charset="0"/>
              </a:rPr>
              <a:t> </a:t>
            </a:r>
          </a:p>
        </p:txBody>
      </p:sp>
    </p:spTree>
    <p:extLst>
      <p:ext uri="{BB962C8B-B14F-4D97-AF65-F5344CB8AC3E}">
        <p14:creationId xmlns:p14="http://schemas.microsoft.com/office/powerpoint/2010/main" val="1069194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260649"/>
            <a:ext cx="8134672" cy="432048"/>
          </a:xfrm>
        </p:spPr>
        <p:txBody>
          <a:bodyPr>
            <a:normAutofit/>
          </a:bodyPr>
          <a:lstStyle/>
          <a:p>
            <a:pPr algn="l"/>
            <a:r>
              <a:rPr lang="es-ES" sz="1600" b="1" dirty="0" smtClean="0">
                <a:solidFill>
                  <a:srgbClr val="00B050"/>
                </a:solidFill>
                <a:latin typeface="Arial" pitchFamily="34" charset="0"/>
                <a:cs typeface="Arial" pitchFamily="34" charset="0"/>
              </a:rPr>
              <a:t>Justificación </a:t>
            </a:r>
            <a:endParaRPr lang="es-MX" sz="1600" b="1" dirty="0">
              <a:solidFill>
                <a:srgbClr val="00B050"/>
              </a:solidFill>
              <a:latin typeface="Arial" pitchFamily="34" charset="0"/>
              <a:cs typeface="Arial" pitchFamily="34" charset="0"/>
            </a:endParaRPr>
          </a:p>
        </p:txBody>
      </p:sp>
      <p:sp>
        <p:nvSpPr>
          <p:cNvPr id="3" name="2 Subtítulo"/>
          <p:cNvSpPr>
            <a:spLocks noGrp="1"/>
          </p:cNvSpPr>
          <p:nvPr>
            <p:ph type="subTitle" idx="1"/>
          </p:nvPr>
        </p:nvSpPr>
        <p:spPr>
          <a:xfrm>
            <a:off x="323528" y="836712"/>
            <a:ext cx="8496944" cy="5760640"/>
          </a:xfrm>
        </p:spPr>
        <p:txBody>
          <a:bodyPr>
            <a:noAutofit/>
          </a:bodyPr>
          <a:lstStyle/>
          <a:p>
            <a:pPr algn="just"/>
            <a:endParaRPr lang="es-ES" sz="1500" dirty="0" smtClean="0">
              <a:solidFill>
                <a:schemeClr val="tx1"/>
              </a:solidFill>
              <a:latin typeface="Arial" pitchFamily="34" charset="0"/>
              <a:cs typeface="Arial" pitchFamily="34" charset="0"/>
            </a:endParaRPr>
          </a:p>
          <a:p>
            <a:pPr algn="just"/>
            <a:r>
              <a:rPr lang="es-ES" sz="1500" dirty="0" smtClean="0">
                <a:solidFill>
                  <a:schemeClr val="tx1"/>
                </a:solidFill>
                <a:latin typeface="Arial" pitchFamily="34" charset="0"/>
                <a:cs typeface="Arial" pitchFamily="34" charset="0"/>
              </a:rPr>
              <a:t>El plan de estudios de la licenciatura en Relaciones Económicas internacionales de la </a:t>
            </a:r>
            <a:r>
              <a:rPr lang="es-ES" sz="1500" dirty="0" err="1" smtClean="0">
                <a:solidFill>
                  <a:schemeClr val="tx1"/>
                </a:solidFill>
                <a:latin typeface="Arial" pitchFamily="34" charset="0"/>
                <a:cs typeface="Arial" pitchFamily="34" charset="0"/>
              </a:rPr>
              <a:t>UAEMex</a:t>
            </a:r>
            <a:r>
              <a:rPr lang="es-ES" sz="1500" dirty="0" smtClean="0">
                <a:solidFill>
                  <a:schemeClr val="tx1"/>
                </a:solidFill>
                <a:latin typeface="Arial" pitchFamily="34" charset="0"/>
                <a:cs typeface="Arial" pitchFamily="34" charset="0"/>
              </a:rPr>
              <a:t>, no contempla la materia de muestreo y no obstante una gran parte de los trabajos de investigación de campo, tareas y trabajos de tesis se fundamentan en información en las que se requieren técnicas  solidas de la aplicación de encuestas.  </a:t>
            </a:r>
          </a:p>
          <a:p>
            <a:pPr algn="just"/>
            <a:endParaRPr lang="es-ES" sz="1500" dirty="0">
              <a:solidFill>
                <a:schemeClr val="tx1"/>
              </a:solidFill>
              <a:latin typeface="Arial" pitchFamily="34" charset="0"/>
              <a:cs typeface="Arial" pitchFamily="34" charset="0"/>
            </a:endParaRPr>
          </a:p>
          <a:p>
            <a:pPr algn="just"/>
            <a:r>
              <a:rPr lang="es-ES" sz="1500" dirty="0" smtClean="0">
                <a:solidFill>
                  <a:schemeClr val="tx1"/>
                </a:solidFill>
                <a:latin typeface="Arial" pitchFamily="34" charset="0"/>
                <a:cs typeface="Arial" pitchFamily="34" charset="0"/>
              </a:rPr>
              <a:t>Por ello, la </a:t>
            </a:r>
            <a:r>
              <a:rPr lang="es-ES" sz="1500" dirty="0">
                <a:solidFill>
                  <a:schemeClr val="tx1"/>
                </a:solidFill>
                <a:latin typeface="Arial" pitchFamily="34" charset="0"/>
                <a:cs typeface="Arial" pitchFamily="34" charset="0"/>
              </a:rPr>
              <a:t>teoría de la probabilidad y estadística cobra relevancia </a:t>
            </a:r>
            <a:r>
              <a:rPr lang="es-ES" sz="1500" dirty="0" smtClean="0">
                <a:solidFill>
                  <a:schemeClr val="tx1"/>
                </a:solidFill>
                <a:latin typeface="Arial" pitchFamily="34" charset="0"/>
                <a:cs typeface="Arial" pitchFamily="34" charset="0"/>
              </a:rPr>
              <a:t>en descubrir </a:t>
            </a:r>
            <a:r>
              <a:rPr lang="es-ES" sz="1500" dirty="0">
                <a:solidFill>
                  <a:schemeClr val="tx1"/>
                </a:solidFill>
                <a:latin typeface="Arial" pitchFamily="34" charset="0"/>
                <a:cs typeface="Arial" pitchFamily="34" charset="0"/>
              </a:rPr>
              <a:t>aspectos del mundo que nos rodea; </a:t>
            </a:r>
            <a:r>
              <a:rPr lang="es-ES" sz="1500" dirty="0" smtClean="0">
                <a:solidFill>
                  <a:schemeClr val="tx1"/>
                </a:solidFill>
                <a:latin typeface="Arial" pitchFamily="34" charset="0"/>
                <a:cs typeface="Arial" pitchFamily="34" charset="0"/>
              </a:rPr>
              <a:t>nos </a:t>
            </a:r>
            <a:r>
              <a:rPr lang="es-ES" sz="1500" dirty="0">
                <a:solidFill>
                  <a:schemeClr val="tx1"/>
                </a:solidFill>
                <a:latin typeface="Arial" pitchFamily="34" charset="0"/>
                <a:cs typeface="Arial" pitchFamily="34" charset="0"/>
              </a:rPr>
              <a:t>ayuda responder preguntas; </a:t>
            </a:r>
            <a:r>
              <a:rPr lang="es-ES" sz="1500" dirty="0" smtClean="0">
                <a:solidFill>
                  <a:schemeClr val="tx1"/>
                </a:solidFill>
                <a:latin typeface="Arial" pitchFamily="34" charset="0"/>
                <a:cs typeface="Arial" pitchFamily="34" charset="0"/>
              </a:rPr>
              <a:t>nos </a:t>
            </a:r>
            <a:r>
              <a:rPr lang="es-ES" sz="1500" dirty="0">
                <a:solidFill>
                  <a:schemeClr val="tx1"/>
                </a:solidFill>
                <a:latin typeface="Arial" pitchFamily="34" charset="0"/>
                <a:cs typeface="Arial" pitchFamily="34" charset="0"/>
              </a:rPr>
              <a:t>auxilia a evaluar los riesgos de generalizar a partir de un conjunto de observaciones. </a:t>
            </a:r>
            <a:r>
              <a:rPr lang="es-ES" sz="1500" dirty="0" smtClean="0">
                <a:solidFill>
                  <a:schemeClr val="tx1"/>
                </a:solidFill>
                <a:latin typeface="Arial" pitchFamily="34" charset="0"/>
                <a:cs typeface="Arial" pitchFamily="34" charset="0"/>
              </a:rPr>
              <a:t>Esta </a:t>
            </a:r>
            <a:r>
              <a:rPr lang="es-ES" sz="1500" dirty="0">
                <a:solidFill>
                  <a:schemeClr val="tx1"/>
                </a:solidFill>
                <a:latin typeface="Arial" pitchFamily="34" charset="0"/>
                <a:cs typeface="Arial" pitchFamily="34" charset="0"/>
              </a:rPr>
              <a:t>es la esencia de la práctica de la estadística: hacer afirmaciones probabilísticas sobre las características de un conjunto de elementos con base en la información que podamos obtener sobre </a:t>
            </a:r>
            <a:r>
              <a:rPr lang="es-ES" sz="1500" dirty="0" smtClean="0">
                <a:solidFill>
                  <a:schemeClr val="tx1"/>
                </a:solidFill>
                <a:latin typeface="Arial" pitchFamily="34" charset="0"/>
                <a:cs typeface="Arial" pitchFamily="34" charset="0"/>
              </a:rPr>
              <a:t>un subconjunto de  </a:t>
            </a:r>
            <a:r>
              <a:rPr lang="es-ES" sz="1500" dirty="0">
                <a:solidFill>
                  <a:schemeClr val="tx1"/>
                </a:solidFill>
                <a:latin typeface="Arial" pitchFamily="34" charset="0"/>
                <a:cs typeface="Arial" pitchFamily="34" charset="0"/>
              </a:rPr>
              <a:t>él. </a:t>
            </a:r>
          </a:p>
          <a:p>
            <a:pPr algn="just"/>
            <a:endParaRPr lang="es-ES" sz="1500" dirty="0">
              <a:solidFill>
                <a:schemeClr val="tx1"/>
              </a:solidFill>
              <a:latin typeface="Arial" pitchFamily="34" charset="0"/>
              <a:cs typeface="Arial" pitchFamily="34" charset="0"/>
            </a:endParaRPr>
          </a:p>
          <a:p>
            <a:pPr algn="just"/>
            <a:r>
              <a:rPr lang="es-ES" sz="1500" dirty="0">
                <a:solidFill>
                  <a:schemeClr val="tx1"/>
                </a:solidFill>
                <a:latin typeface="Arial" pitchFamily="34" charset="0"/>
                <a:cs typeface="Arial" pitchFamily="34" charset="0"/>
              </a:rPr>
              <a:t>Por la importancia que esto representa es necesario </a:t>
            </a:r>
            <a:r>
              <a:rPr lang="es-ES" sz="1500" dirty="0" smtClean="0">
                <a:solidFill>
                  <a:schemeClr val="tx1"/>
                </a:solidFill>
                <a:latin typeface="Arial" pitchFamily="34" charset="0"/>
                <a:cs typeface="Arial" pitchFamily="34" charset="0"/>
              </a:rPr>
              <a:t>poner especial atención en la recopilación de la información y por tanto, en la realización de un buen diseño de </a:t>
            </a:r>
            <a:r>
              <a:rPr lang="es-ES" sz="1500" dirty="0">
                <a:solidFill>
                  <a:schemeClr val="tx1"/>
                </a:solidFill>
                <a:latin typeface="Arial" pitchFamily="34" charset="0"/>
                <a:cs typeface="Arial" pitchFamily="34" charset="0"/>
              </a:rPr>
              <a:t>muestreo que permita </a:t>
            </a:r>
            <a:r>
              <a:rPr lang="es-ES" sz="1500" dirty="0" smtClean="0">
                <a:solidFill>
                  <a:schemeClr val="tx1"/>
                </a:solidFill>
                <a:latin typeface="Arial" pitchFamily="34" charset="0"/>
                <a:cs typeface="Arial" pitchFamily="34" charset="0"/>
              </a:rPr>
              <a:t>la representatividad </a:t>
            </a:r>
            <a:r>
              <a:rPr lang="es-ES" sz="1500" dirty="0">
                <a:solidFill>
                  <a:schemeClr val="tx1"/>
                </a:solidFill>
                <a:latin typeface="Arial" pitchFamily="34" charset="0"/>
                <a:cs typeface="Arial" pitchFamily="34" charset="0"/>
              </a:rPr>
              <a:t>de la población que se estudia, y ello se logra atendiendo</a:t>
            </a:r>
            <a:r>
              <a:rPr lang="es-ES" sz="1500" dirty="0" smtClean="0">
                <a:solidFill>
                  <a:schemeClr val="tx1"/>
                </a:solidFill>
                <a:latin typeface="Arial" pitchFamily="34" charset="0"/>
                <a:cs typeface="Arial" pitchFamily="34" charset="0"/>
              </a:rPr>
              <a:t> estrictamente las consideraciones teóricas del muestreo. </a:t>
            </a:r>
          </a:p>
          <a:p>
            <a:pPr algn="just"/>
            <a:endParaRPr lang="es-ES" sz="1500" dirty="0" smtClean="0">
              <a:solidFill>
                <a:schemeClr val="tx1"/>
              </a:solidFill>
              <a:latin typeface="Arial" pitchFamily="34" charset="0"/>
              <a:cs typeface="Arial" pitchFamily="34" charset="0"/>
            </a:endParaRPr>
          </a:p>
          <a:p>
            <a:pPr algn="just"/>
            <a:r>
              <a:rPr lang="es-ES" sz="1500" dirty="0" smtClean="0">
                <a:solidFill>
                  <a:schemeClr val="tx1"/>
                </a:solidFill>
              </a:rPr>
              <a:t> </a:t>
            </a:r>
            <a:endParaRPr lang="es-ES" sz="1500" dirty="0">
              <a:solidFill>
                <a:schemeClr val="tx1"/>
              </a:solidFill>
            </a:endParaRPr>
          </a:p>
          <a:p>
            <a:pPr algn="just"/>
            <a:endParaRPr lang="es-MX" sz="1500" dirty="0">
              <a:solidFill>
                <a:schemeClr val="tx1"/>
              </a:solidFill>
            </a:endParaRPr>
          </a:p>
        </p:txBody>
      </p:sp>
    </p:spTree>
    <p:extLst>
      <p:ext uri="{BB962C8B-B14F-4D97-AF65-F5344CB8AC3E}">
        <p14:creationId xmlns:p14="http://schemas.microsoft.com/office/powerpoint/2010/main" val="38419365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body" idx="1"/>
          </p:nvPr>
        </p:nvSpPr>
        <p:spPr>
          <a:xfrm>
            <a:off x="533400" y="1219200"/>
            <a:ext cx="8001000" cy="4724400"/>
          </a:xfrm>
        </p:spPr>
        <p:txBody>
          <a:bodyPr/>
          <a:lstStyle/>
          <a:p>
            <a:pPr marL="0" indent="0" eaLnBrk="1" hangingPunct="1">
              <a:buNone/>
              <a:defRPr/>
            </a:pPr>
            <a:r>
              <a:rPr lang="es-ES" sz="2800" dirty="0" smtClean="0">
                <a:latin typeface="Arial" pitchFamily="34" charset="0"/>
                <a:cs typeface="Times New Roman" pitchFamily="18" charset="0"/>
              </a:rPr>
              <a:t>Si utilizamos la desigualdad de </a:t>
            </a:r>
            <a:r>
              <a:rPr lang="es-ES" sz="2800" b="1" i="1" dirty="0" err="1" smtClean="0">
                <a:effectLst>
                  <a:outerShdw blurRad="38100" dist="38100" dir="2700000" algn="tl">
                    <a:srgbClr val="FFFFFF"/>
                  </a:outerShdw>
                </a:effectLst>
                <a:latin typeface="Arial" pitchFamily="34" charset="0"/>
                <a:cs typeface="Times New Roman" pitchFamily="18" charset="0"/>
              </a:rPr>
              <a:t>Tchebycheff</a:t>
            </a:r>
            <a:r>
              <a:rPr lang="es-ES" sz="2800" b="1" dirty="0" smtClean="0">
                <a:latin typeface="Arial" pitchFamily="34" charset="0"/>
                <a:cs typeface="Times New Roman" pitchFamily="18" charset="0"/>
              </a:rPr>
              <a:t>  </a:t>
            </a:r>
            <a:r>
              <a:rPr lang="es-ES" sz="2800" dirty="0" smtClean="0">
                <a:latin typeface="Arial" pitchFamily="34" charset="0"/>
                <a:cs typeface="Times New Roman" pitchFamily="18" charset="0"/>
              </a:rPr>
              <a:t>tenemos:</a:t>
            </a:r>
            <a:r>
              <a:rPr lang="es-ES" sz="2800" dirty="0" smtClean="0">
                <a:latin typeface="Arial" pitchFamily="34" charset="0"/>
              </a:rPr>
              <a:t> </a:t>
            </a:r>
          </a:p>
        </p:txBody>
      </p:sp>
      <p:graphicFrame>
        <p:nvGraphicFramePr>
          <p:cNvPr id="84996" name="Object 4"/>
          <p:cNvGraphicFramePr>
            <a:graphicFrameLocks noChangeAspect="1"/>
          </p:cNvGraphicFramePr>
          <p:nvPr/>
        </p:nvGraphicFramePr>
        <p:xfrm>
          <a:off x="762000" y="1828800"/>
          <a:ext cx="7848600" cy="2667000"/>
        </p:xfrm>
        <a:graphic>
          <a:graphicData uri="http://schemas.openxmlformats.org/presentationml/2006/ole">
            <mc:AlternateContent xmlns:mc="http://schemas.openxmlformats.org/markup-compatibility/2006">
              <mc:Choice xmlns:v="urn:schemas-microsoft-com:vml" Requires="v">
                <p:oleObj spid="_x0000_s26690" name="Equation" r:id="rId3" imgW="3225800" imgH="965200" progId="">
                  <p:embed/>
                </p:oleObj>
              </mc:Choice>
              <mc:Fallback>
                <p:oleObj name="Equation" r:id="rId3" imgW="3225800" imgH="965200"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828800"/>
                        <a:ext cx="78486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4997" name="Object 5"/>
          <p:cNvGraphicFramePr>
            <a:graphicFrameLocks noChangeAspect="1"/>
          </p:cNvGraphicFramePr>
          <p:nvPr/>
        </p:nvGraphicFramePr>
        <p:xfrm>
          <a:off x="3225800" y="4478338"/>
          <a:ext cx="2946400" cy="1693862"/>
        </p:xfrm>
        <a:graphic>
          <a:graphicData uri="http://schemas.openxmlformats.org/presentationml/2006/ole">
            <mc:AlternateContent xmlns:mc="http://schemas.openxmlformats.org/markup-compatibility/2006">
              <mc:Choice xmlns:v="urn:schemas-microsoft-com:vml" Requires="v">
                <p:oleObj spid="_x0000_s26691" name="Equation" r:id="rId5" imgW="1015559" imgH="583947" progId="">
                  <p:embed/>
                </p:oleObj>
              </mc:Choice>
              <mc:Fallback>
                <p:oleObj name="Equation" r:id="rId5" imgW="1015559" imgH="583947"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5800" y="4478338"/>
                        <a:ext cx="2946400" cy="169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987486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xfrm>
            <a:off x="533400" y="1676400"/>
            <a:ext cx="7848600" cy="3352800"/>
          </a:xfrm>
        </p:spPr>
        <p:txBody>
          <a:bodyPr/>
          <a:lstStyle/>
          <a:p>
            <a:pPr marL="0" indent="0" algn="just" eaLnBrk="1" hangingPunct="1">
              <a:buNone/>
              <a:defRPr/>
            </a:pPr>
            <a:r>
              <a:rPr lang="es-ES" sz="2800" dirty="0" smtClean="0">
                <a:latin typeface="Arial" pitchFamily="34" charset="0"/>
                <a:cs typeface="Times New Roman" pitchFamily="18" charset="0"/>
              </a:rPr>
              <a:t>Nótese que si </a:t>
            </a:r>
            <a:r>
              <a:rPr lang="es-ES" sz="2800" i="1" dirty="0" smtClean="0">
                <a:latin typeface="Arial" pitchFamily="34" charset="0"/>
                <a:cs typeface="Times New Roman" pitchFamily="18" charset="0"/>
              </a:rPr>
              <a:t>P</a:t>
            </a:r>
            <a:r>
              <a:rPr lang="es-ES" sz="2800" dirty="0" smtClean="0">
                <a:latin typeface="Arial" pitchFamily="34" charset="0"/>
                <a:cs typeface="Times New Roman" pitchFamily="18" charset="0"/>
              </a:rPr>
              <a:t> está cercano a cero, el valor de </a:t>
            </a:r>
            <a:r>
              <a:rPr lang="es-ES" sz="2800" i="1" dirty="0" smtClean="0">
                <a:latin typeface="Arial" pitchFamily="34" charset="0"/>
                <a:cs typeface="Times New Roman" pitchFamily="18" charset="0"/>
              </a:rPr>
              <a:t>n</a:t>
            </a:r>
            <a:r>
              <a:rPr lang="es-ES" sz="2800" dirty="0" smtClean="0">
                <a:latin typeface="Arial" pitchFamily="34" charset="0"/>
                <a:cs typeface="Times New Roman" pitchFamily="18" charset="0"/>
              </a:rPr>
              <a:t> </a:t>
            </a:r>
            <a:r>
              <a:rPr lang="es-ES" sz="2800" i="1" dirty="0" smtClean="0">
                <a:effectLst>
                  <a:outerShdw blurRad="38100" dist="38100" dir="2700000" algn="tl">
                    <a:srgbClr val="FFFFFF"/>
                  </a:outerShdw>
                </a:effectLst>
                <a:latin typeface="Arial" pitchFamily="34" charset="0"/>
                <a:cs typeface="Times New Roman" pitchFamily="18" charset="0"/>
              </a:rPr>
              <a:t>aumenta</a:t>
            </a:r>
            <a:r>
              <a:rPr lang="es-ES" sz="2800" dirty="0" smtClean="0">
                <a:latin typeface="Arial" pitchFamily="34" charset="0"/>
                <a:cs typeface="Times New Roman" pitchFamily="18" charset="0"/>
              </a:rPr>
              <a:t>.</a:t>
            </a:r>
            <a:r>
              <a:rPr lang="es-ES" sz="2800" dirty="0" smtClean="0">
                <a:latin typeface="Arial" pitchFamily="34" charset="0"/>
              </a:rPr>
              <a:t> </a:t>
            </a:r>
            <a:endParaRPr lang="en-US" sz="2800" dirty="0" smtClean="0">
              <a:latin typeface="Arial" pitchFamily="34" charset="0"/>
            </a:endParaRPr>
          </a:p>
          <a:p>
            <a:pPr algn="just" eaLnBrk="1" hangingPunct="1">
              <a:defRPr/>
            </a:pPr>
            <a:endParaRPr lang="en-US" sz="2800" dirty="0" smtClean="0">
              <a:latin typeface="Arial" pitchFamily="34" charset="0"/>
            </a:endParaRPr>
          </a:p>
          <a:p>
            <a:pPr algn="just" eaLnBrk="1" hangingPunct="1">
              <a:buFontTx/>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Esto indica que para estimar la proporción de unidades con una característica rara se requieren </a:t>
            </a:r>
            <a:r>
              <a:rPr lang="es-ES" sz="2800" i="1" dirty="0" smtClean="0">
                <a:effectLst>
                  <a:outerShdw blurRad="38100" dist="38100" dir="2700000" algn="tl">
                    <a:srgbClr val="FFFFFF"/>
                  </a:outerShdw>
                </a:effectLst>
                <a:latin typeface="Arial" pitchFamily="34" charset="0"/>
                <a:cs typeface="Times New Roman" pitchFamily="18" charset="0"/>
              </a:rPr>
              <a:t>muchas unidades</a:t>
            </a:r>
            <a:r>
              <a:rPr lang="es-ES" sz="2800" dirty="0" smtClean="0">
                <a:latin typeface="Arial" pitchFamily="34" charset="0"/>
                <a:cs typeface="Times New Roman" pitchFamily="18" charset="0"/>
              </a:rPr>
              <a:t> en la muestra.</a:t>
            </a:r>
            <a:r>
              <a:rPr lang="es-ES" sz="2800" dirty="0" smtClean="0">
                <a:latin typeface="Arial" pitchFamily="34" charset="0"/>
              </a:rPr>
              <a:t> </a:t>
            </a:r>
          </a:p>
        </p:txBody>
      </p:sp>
    </p:spTree>
    <p:extLst>
      <p:ext uri="{BB962C8B-B14F-4D97-AF65-F5344CB8AC3E}">
        <p14:creationId xmlns:p14="http://schemas.microsoft.com/office/powerpoint/2010/main" val="26429380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body" idx="1"/>
          </p:nvPr>
        </p:nvSpPr>
        <p:spPr>
          <a:xfrm>
            <a:off x="685800" y="1371600"/>
            <a:ext cx="7772400" cy="4419600"/>
          </a:xfrm>
        </p:spPr>
        <p:txBody>
          <a:bodyPr/>
          <a:lstStyle/>
          <a:p>
            <a:pPr algn="just"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Esto es lo contrario de lo que sucede si se usa la aproximación a la normal, en cuyo caso se usa la expresión </a:t>
            </a:r>
            <a:r>
              <a:rPr lang="es-ES" sz="2800" b="1" dirty="0" smtClean="0">
                <a:latin typeface="Arial" pitchFamily="34" charset="0"/>
                <a:cs typeface="Times New Roman" pitchFamily="18" charset="0"/>
              </a:rPr>
              <a:t>(4)</a:t>
            </a:r>
            <a:r>
              <a:rPr lang="es-ES" sz="2800" dirty="0" smtClean="0">
                <a:latin typeface="Arial" pitchFamily="34" charset="0"/>
                <a:cs typeface="Times New Roman" pitchFamily="18" charset="0"/>
              </a:rPr>
              <a:t> con</a:t>
            </a:r>
          </a:p>
        </p:txBody>
      </p:sp>
      <p:graphicFrame>
        <p:nvGraphicFramePr>
          <p:cNvPr id="87044" name="Object 4"/>
          <p:cNvGraphicFramePr>
            <a:graphicFrameLocks noChangeAspect="1"/>
          </p:cNvGraphicFramePr>
          <p:nvPr/>
        </p:nvGraphicFramePr>
        <p:xfrm>
          <a:off x="2647950" y="2743200"/>
          <a:ext cx="2914650" cy="1038225"/>
        </p:xfrm>
        <a:graphic>
          <a:graphicData uri="http://schemas.openxmlformats.org/presentationml/2006/ole">
            <mc:AlternateContent xmlns:mc="http://schemas.openxmlformats.org/markup-compatibility/2006">
              <mc:Choice xmlns:v="urn:schemas-microsoft-com:vml" Requires="v">
                <p:oleObj spid="_x0000_s27712" name="Equation" r:id="rId3" imgW="1104900" imgH="393700" progId="">
                  <p:embed/>
                </p:oleObj>
              </mc:Choice>
              <mc:Fallback>
                <p:oleObj name="Equation" r:id="rId3" imgW="1104900" imgH="393700" progId="">
                  <p:embed/>
                  <p:pic>
                    <p:nvPicPr>
                      <p:cNvPr id="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950" y="2743200"/>
                        <a:ext cx="29146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7045" name="Object 5"/>
          <p:cNvGraphicFramePr>
            <a:graphicFrameLocks noChangeAspect="1"/>
          </p:cNvGraphicFramePr>
          <p:nvPr/>
        </p:nvGraphicFramePr>
        <p:xfrm>
          <a:off x="1790700" y="3733800"/>
          <a:ext cx="5143500" cy="2162175"/>
        </p:xfrm>
        <a:graphic>
          <a:graphicData uri="http://schemas.openxmlformats.org/presentationml/2006/ole">
            <mc:AlternateContent xmlns:mc="http://schemas.openxmlformats.org/markup-compatibility/2006">
              <mc:Choice xmlns:v="urn:schemas-microsoft-com:vml" Requires="v">
                <p:oleObj spid="_x0000_s27713" name="Equation" r:id="rId5" imgW="1905000" imgH="800100" progId="">
                  <p:embed/>
                </p:oleObj>
              </mc:Choice>
              <mc:Fallback>
                <p:oleObj name="Equation" r:id="rId5" imgW="1905000" imgH="800100" progId="">
                  <p:embed/>
                  <p:pic>
                    <p:nvPicPr>
                      <p:cNvPr id="0"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0700" y="3733800"/>
                        <a:ext cx="514350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37776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body" idx="1"/>
          </p:nvPr>
        </p:nvSpPr>
        <p:spPr>
          <a:xfrm>
            <a:off x="685800" y="1340768"/>
            <a:ext cx="7772400" cy="609600"/>
          </a:xfrm>
        </p:spPr>
        <p:txBody>
          <a:bodyPr/>
          <a:lstStyle/>
          <a:p>
            <a:pPr marL="0" indent="0" eaLnBrk="1" hangingPunct="1">
              <a:buNone/>
            </a:pPr>
            <a:r>
              <a:rPr lang="es-ES" sz="2800" dirty="0" smtClean="0">
                <a:latin typeface="Arial" pitchFamily="34" charset="0"/>
                <a:cs typeface="Times New Roman" pitchFamily="18" charset="0"/>
              </a:rPr>
              <a:t>Si se quiere conocer </a:t>
            </a:r>
            <a:r>
              <a:rPr lang="es-ES" sz="2800" i="1" dirty="0" smtClean="0">
                <a:latin typeface="Arial" pitchFamily="34" charset="0"/>
                <a:cs typeface="Times New Roman" pitchFamily="18" charset="0"/>
              </a:rPr>
              <a:t>P</a:t>
            </a:r>
            <a:r>
              <a:rPr lang="es-ES" sz="2800" dirty="0" smtClean="0">
                <a:latin typeface="Arial" pitchFamily="34" charset="0"/>
                <a:cs typeface="Times New Roman" pitchFamily="18" charset="0"/>
              </a:rPr>
              <a:t>, las </a:t>
            </a:r>
            <a:r>
              <a:rPr lang="es-ES" sz="2800" i="1" dirty="0" err="1" smtClean="0">
                <a:latin typeface="Arial" pitchFamily="34" charset="0"/>
                <a:cs typeface="Times New Roman" pitchFamily="18" charset="0"/>
              </a:rPr>
              <a:t>Y</a:t>
            </a:r>
            <a:r>
              <a:rPr lang="es-ES" sz="2800" i="1" baseline="-30000" dirty="0" err="1" smtClean="0">
                <a:latin typeface="Arial" pitchFamily="34" charset="0"/>
                <a:cs typeface="Times New Roman" pitchFamily="18" charset="0"/>
              </a:rPr>
              <a:t>i</a:t>
            </a:r>
            <a:r>
              <a:rPr lang="es-ES" sz="2800" dirty="0" smtClean="0">
                <a:latin typeface="Arial" pitchFamily="34" charset="0"/>
                <a:cs typeface="Times New Roman" pitchFamily="18" charset="0"/>
              </a:rPr>
              <a:t>  son 0 ó 1.</a:t>
            </a:r>
            <a:r>
              <a:rPr lang="es-ES" sz="2800" dirty="0" smtClean="0">
                <a:latin typeface="Arial" pitchFamily="34" charset="0"/>
              </a:rPr>
              <a:t> </a:t>
            </a:r>
          </a:p>
        </p:txBody>
      </p:sp>
      <p:graphicFrame>
        <p:nvGraphicFramePr>
          <p:cNvPr id="88068" name="Object 4"/>
          <p:cNvGraphicFramePr>
            <a:graphicFrameLocks noChangeAspect="1"/>
          </p:cNvGraphicFramePr>
          <p:nvPr>
            <p:extLst>
              <p:ext uri="{D42A27DB-BD31-4B8C-83A1-F6EECF244321}">
                <p14:modId xmlns:p14="http://schemas.microsoft.com/office/powerpoint/2010/main" val="1470805563"/>
              </p:ext>
            </p:extLst>
          </p:nvPr>
        </p:nvGraphicFramePr>
        <p:xfrm>
          <a:off x="1905000" y="2204864"/>
          <a:ext cx="4883150" cy="1044575"/>
        </p:xfrm>
        <a:graphic>
          <a:graphicData uri="http://schemas.openxmlformats.org/presentationml/2006/ole">
            <mc:AlternateContent xmlns:mc="http://schemas.openxmlformats.org/markup-compatibility/2006">
              <mc:Choice xmlns:v="urn:schemas-microsoft-com:vml" Requires="v">
                <p:oleObj spid="_x0000_s28738" name="Equation" r:id="rId3" imgW="1841500" imgH="393700" progId="">
                  <p:embed/>
                </p:oleObj>
              </mc:Choice>
              <mc:Fallback>
                <p:oleObj name="Equation" r:id="rId3" imgW="1841500" imgH="393700"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204864"/>
                        <a:ext cx="4883150" cy="104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8069" name="Object 5"/>
          <p:cNvGraphicFramePr>
            <a:graphicFrameLocks noChangeAspect="1"/>
          </p:cNvGraphicFramePr>
          <p:nvPr/>
        </p:nvGraphicFramePr>
        <p:xfrm>
          <a:off x="1143000" y="3757613"/>
          <a:ext cx="3733800" cy="1119187"/>
        </p:xfrm>
        <a:graphic>
          <a:graphicData uri="http://schemas.openxmlformats.org/presentationml/2006/ole">
            <mc:AlternateContent xmlns:mc="http://schemas.openxmlformats.org/markup-compatibility/2006">
              <mc:Choice xmlns:v="urn:schemas-microsoft-com:vml" Requires="v">
                <p:oleObj spid="_x0000_s28739" name="Equation" r:id="rId5" imgW="1397000" imgH="419100" progId="">
                  <p:embed/>
                </p:oleObj>
              </mc:Choice>
              <mc:Fallback>
                <p:oleObj name="Equation" r:id="rId5" imgW="1397000" imgH="4191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757613"/>
                        <a:ext cx="3733800" cy="111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147953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idx="1"/>
          </p:nvPr>
        </p:nvSpPr>
        <p:spPr>
          <a:xfrm>
            <a:off x="685800" y="1556792"/>
            <a:ext cx="8001000" cy="2209800"/>
          </a:xfrm>
        </p:spPr>
        <p:txBody>
          <a:bodyPr/>
          <a:lstStyle/>
          <a:p>
            <a:pPr marL="0" indent="0" algn="just" eaLnBrk="1" hangingPunct="1">
              <a:lnSpc>
                <a:spcPct val="90000"/>
              </a:lnSpc>
              <a:buNone/>
            </a:pPr>
            <a:r>
              <a:rPr lang="es-ES" sz="2800" dirty="0" smtClean="0">
                <a:latin typeface="Arial" pitchFamily="34" charset="0"/>
                <a:cs typeface="Times New Roman" pitchFamily="18" charset="0"/>
              </a:rPr>
              <a:t>Si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 además como</a:t>
            </a:r>
            <a:r>
              <a:rPr lang="en-US" sz="2800" dirty="0" smtClean="0">
                <a:latin typeface="Arial" pitchFamily="34" charset="0"/>
                <a:cs typeface="Times New Roman" pitchFamily="18" charset="0"/>
              </a:rPr>
              <a:t> </a:t>
            </a:r>
          </a:p>
          <a:p>
            <a:pPr algn="just" eaLnBrk="1" hangingPunct="1">
              <a:lnSpc>
                <a:spcPct val="90000"/>
              </a:lnSpc>
              <a:buFontTx/>
              <a:buNone/>
            </a:pPr>
            <a:r>
              <a:rPr lang="en-US" sz="2000" dirty="0" smtClean="0">
                <a:latin typeface="Arial" pitchFamily="34" charset="0"/>
                <a:cs typeface="Times New Roman" pitchFamily="18" charset="0"/>
              </a:rPr>
              <a:t>	</a:t>
            </a:r>
          </a:p>
          <a:p>
            <a:pPr algn="just" eaLnBrk="1" hangingPunct="1">
              <a:lnSpc>
                <a:spcPct val="90000"/>
              </a:lnSpc>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la varianza de </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es máxima cuando  </a:t>
            </a:r>
            <a:r>
              <a:rPr lang="es-ES" sz="2800" i="1" dirty="0" smtClean="0">
                <a:latin typeface="Arial" pitchFamily="34" charset="0"/>
                <a:cs typeface="Times New Roman" pitchFamily="18" charset="0"/>
              </a:rPr>
              <a:t>P </a:t>
            </a:r>
            <a:r>
              <a:rPr lang="es-ES" sz="2800" dirty="0" smtClean="0">
                <a:latin typeface="Arial" pitchFamily="34" charset="0"/>
                <a:cs typeface="Times New Roman" pitchFamily="18" charset="0"/>
              </a:rPr>
              <a:t>= 0.5, se usa </a:t>
            </a:r>
            <a:r>
              <a:rPr lang="es-ES" sz="2800" i="1" dirty="0" smtClean="0">
                <a:latin typeface="Arial" pitchFamily="34" charset="0"/>
                <a:cs typeface="Times New Roman" pitchFamily="18" charset="0"/>
              </a:rPr>
              <a:t>P(1-P)=(.5)(.5)=0.25</a:t>
            </a:r>
            <a:r>
              <a:rPr lang="es-ES" sz="2800" dirty="0" smtClean="0">
                <a:latin typeface="Arial" pitchFamily="34" charset="0"/>
                <a:cs typeface="Times New Roman" pitchFamily="18" charset="0"/>
              </a:rPr>
              <a:t> como margen de seguridad </a:t>
            </a:r>
          </a:p>
        </p:txBody>
      </p:sp>
      <p:graphicFrame>
        <p:nvGraphicFramePr>
          <p:cNvPr id="89092" name="Object 4"/>
          <p:cNvGraphicFramePr>
            <a:graphicFrameLocks noChangeAspect="1"/>
          </p:cNvGraphicFramePr>
          <p:nvPr>
            <p:extLst>
              <p:ext uri="{D42A27DB-BD31-4B8C-83A1-F6EECF244321}">
                <p14:modId xmlns:p14="http://schemas.microsoft.com/office/powerpoint/2010/main" val="278285654"/>
              </p:ext>
            </p:extLst>
          </p:nvPr>
        </p:nvGraphicFramePr>
        <p:xfrm>
          <a:off x="1752600" y="1484784"/>
          <a:ext cx="4114800" cy="769938"/>
        </p:xfrm>
        <a:graphic>
          <a:graphicData uri="http://schemas.openxmlformats.org/presentationml/2006/ole">
            <mc:AlternateContent xmlns:mc="http://schemas.openxmlformats.org/markup-compatibility/2006">
              <mc:Choice xmlns:v="urn:schemas-microsoft-com:vml" Requires="v">
                <p:oleObj spid="_x0000_s29794" name="Equation" r:id="rId3" imgW="1562100" imgH="292100" progId="">
                  <p:embed/>
                </p:oleObj>
              </mc:Choice>
              <mc:Fallback>
                <p:oleObj name="Equation" r:id="rId3" imgW="1562100" imgH="292100"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484784"/>
                        <a:ext cx="4114800"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9093" name="Object 5"/>
          <p:cNvGraphicFramePr>
            <a:graphicFrameLocks noChangeAspect="1"/>
          </p:cNvGraphicFramePr>
          <p:nvPr>
            <p:extLst>
              <p:ext uri="{D42A27DB-BD31-4B8C-83A1-F6EECF244321}">
                <p14:modId xmlns:p14="http://schemas.microsoft.com/office/powerpoint/2010/main" val="3673682798"/>
              </p:ext>
            </p:extLst>
          </p:nvPr>
        </p:nvGraphicFramePr>
        <p:xfrm>
          <a:off x="3524250" y="2276872"/>
          <a:ext cx="400050" cy="533400"/>
        </p:xfrm>
        <a:graphic>
          <a:graphicData uri="http://schemas.openxmlformats.org/presentationml/2006/ole">
            <mc:AlternateContent xmlns:mc="http://schemas.openxmlformats.org/markup-compatibility/2006">
              <mc:Choice xmlns:v="urn:schemas-microsoft-com:vml" Requires="v">
                <p:oleObj spid="_x0000_s29795" name="Equation" r:id="rId5" imgW="152268" imgH="203024" progId="">
                  <p:embed/>
                </p:oleObj>
              </mc:Choice>
              <mc:Fallback>
                <p:oleObj name="Equation" r:id="rId5" imgW="152268" imgH="203024" progId="">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24250" y="2276872"/>
                        <a:ext cx="40005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9094" name="Object 6"/>
          <p:cNvGraphicFramePr>
            <a:graphicFrameLocks noChangeAspect="1"/>
          </p:cNvGraphicFramePr>
          <p:nvPr>
            <p:extLst>
              <p:ext uri="{D42A27DB-BD31-4B8C-83A1-F6EECF244321}">
                <p14:modId xmlns:p14="http://schemas.microsoft.com/office/powerpoint/2010/main" val="3790117138"/>
              </p:ext>
            </p:extLst>
          </p:nvPr>
        </p:nvGraphicFramePr>
        <p:xfrm>
          <a:off x="2405608" y="3717032"/>
          <a:ext cx="4038600" cy="1179512"/>
        </p:xfrm>
        <a:graphic>
          <a:graphicData uri="http://schemas.openxmlformats.org/presentationml/2006/ole">
            <mc:AlternateContent xmlns:mc="http://schemas.openxmlformats.org/markup-compatibility/2006">
              <mc:Choice xmlns:v="urn:schemas-microsoft-com:vml" Requires="v">
                <p:oleObj spid="_x0000_s29796" name="Equation" r:id="rId7" imgW="1435100" imgH="419100" progId="">
                  <p:embed/>
                </p:oleObj>
              </mc:Choice>
              <mc:Fallback>
                <p:oleObj name="Equation" r:id="rId7" imgW="1435100" imgH="419100" progId="">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5608" y="3717032"/>
                        <a:ext cx="4038600" cy="1179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957571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body" idx="1"/>
          </p:nvPr>
        </p:nvSpPr>
        <p:spPr>
          <a:xfrm>
            <a:off x="685800" y="1600200"/>
            <a:ext cx="7772400" cy="4495800"/>
          </a:xfrm>
        </p:spPr>
        <p:txBody>
          <a:bodyPr/>
          <a:lstStyle/>
          <a:p>
            <a:pPr algn="just" eaLnBrk="1" hangingPunct="1">
              <a:buFontTx/>
              <a:buNone/>
              <a:defRPr/>
            </a:pPr>
            <a:r>
              <a:rPr lang="en-US" sz="2800" smtClean="0">
                <a:latin typeface="Arial" pitchFamily="34" charset="0"/>
                <a:cs typeface="Times New Roman" pitchFamily="18" charset="0"/>
              </a:rPr>
              <a:t>	A</a:t>
            </a:r>
            <a:r>
              <a:rPr lang="es-ES" sz="2800" smtClean="0">
                <a:latin typeface="Arial" pitchFamily="34" charset="0"/>
                <a:cs typeface="Times New Roman" pitchFamily="18" charset="0"/>
              </a:rPr>
              <a:t>demás</a:t>
            </a:r>
            <a:r>
              <a:rPr lang="en-US" sz="2800" smtClean="0">
                <a:latin typeface="Arial" pitchFamily="34" charset="0"/>
                <a:cs typeface="Times New Roman" pitchFamily="18" charset="0"/>
              </a:rPr>
              <a:t>,</a:t>
            </a:r>
            <a:r>
              <a:rPr lang="es-ES" sz="2800" smtClean="0">
                <a:latin typeface="Arial" pitchFamily="34" charset="0"/>
                <a:cs typeface="Times New Roman" pitchFamily="18" charset="0"/>
              </a:rPr>
              <a:t> si</a:t>
            </a:r>
            <a:r>
              <a:rPr lang="es-ES" sz="2800" smtClean="0">
                <a:latin typeface="Arial" pitchFamily="34" charset="0"/>
              </a:rPr>
              <a:t> </a:t>
            </a:r>
            <a:r>
              <a:rPr lang="en-US" sz="2800" smtClean="0">
                <a:latin typeface="Arial" pitchFamily="34" charset="0"/>
              </a:rPr>
              <a:t>			 </a:t>
            </a:r>
            <a:r>
              <a:rPr lang="es-ES" sz="2800" smtClean="0">
                <a:latin typeface="Arial" pitchFamily="34" charset="0"/>
                <a:cs typeface="Times New Roman" pitchFamily="18" charset="0"/>
              </a:rPr>
              <a:t>entonces se </a:t>
            </a:r>
            <a:r>
              <a:rPr lang="es-ES" sz="2800" i="1" smtClean="0">
                <a:effectLst>
                  <a:outerShdw blurRad="38100" dist="38100" dir="2700000" algn="tl">
                    <a:srgbClr val="FFFFFF"/>
                  </a:outerShdw>
                </a:effectLst>
                <a:latin typeface="Arial" pitchFamily="34" charset="0"/>
                <a:cs typeface="Times New Roman" pitchFamily="18" charset="0"/>
              </a:rPr>
              <a:t>debe</a:t>
            </a:r>
            <a:r>
              <a:rPr lang="es-ES" sz="2800" smtClean="0">
                <a:latin typeface="Arial" pitchFamily="34" charset="0"/>
                <a:cs typeface="Times New Roman" pitchFamily="18" charset="0"/>
              </a:rPr>
              <a:t> reportar el resultado de la estimación de </a:t>
            </a:r>
            <a:r>
              <a:rPr lang="es-ES" sz="2800" i="1" smtClean="0">
                <a:latin typeface="Arial" pitchFamily="34" charset="0"/>
                <a:cs typeface="Times New Roman" pitchFamily="18" charset="0"/>
              </a:rPr>
              <a:t>P</a:t>
            </a:r>
            <a:r>
              <a:rPr lang="es-ES" sz="2800" smtClean="0">
                <a:latin typeface="Arial" pitchFamily="34" charset="0"/>
                <a:cs typeface="Times New Roman" pitchFamily="18" charset="0"/>
              </a:rPr>
              <a:t> con un intervalo de confianza aproximado dado por:</a:t>
            </a:r>
            <a:r>
              <a:rPr lang="es-ES" sz="2800" smtClean="0">
                <a:latin typeface="Arial" pitchFamily="34" charset="0"/>
              </a:rPr>
              <a:t> </a:t>
            </a:r>
          </a:p>
        </p:txBody>
      </p:sp>
      <p:graphicFrame>
        <p:nvGraphicFramePr>
          <p:cNvPr id="91140" name="Object 4"/>
          <p:cNvGraphicFramePr>
            <a:graphicFrameLocks noChangeAspect="1"/>
          </p:cNvGraphicFramePr>
          <p:nvPr/>
        </p:nvGraphicFramePr>
        <p:xfrm>
          <a:off x="2971800" y="1517650"/>
          <a:ext cx="2362200" cy="615950"/>
        </p:xfrm>
        <a:graphic>
          <a:graphicData uri="http://schemas.openxmlformats.org/presentationml/2006/ole">
            <mc:AlternateContent xmlns:mc="http://schemas.openxmlformats.org/markup-compatibility/2006">
              <mc:Choice xmlns:v="urn:schemas-microsoft-com:vml" Requires="v">
                <p:oleObj spid="_x0000_s30815" name="Equation" r:id="rId3" imgW="927100" imgH="241300" progId="">
                  <p:embed/>
                </p:oleObj>
              </mc:Choice>
              <mc:Fallback>
                <p:oleObj name="Equation" r:id="rId3" imgW="927100" imgH="241300" progId="">
                  <p:embed/>
                  <p:pic>
                    <p:nvPicPr>
                      <p:cNvPr id="0" name="Picture 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517650"/>
                        <a:ext cx="2362200"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1141" name="Object 5"/>
          <p:cNvGraphicFramePr>
            <a:graphicFrameLocks noChangeAspect="1"/>
          </p:cNvGraphicFramePr>
          <p:nvPr/>
        </p:nvGraphicFramePr>
        <p:xfrm>
          <a:off x="762000" y="3505200"/>
          <a:ext cx="7848600" cy="1019175"/>
        </p:xfrm>
        <a:graphic>
          <a:graphicData uri="http://schemas.openxmlformats.org/presentationml/2006/ole">
            <mc:AlternateContent xmlns:mc="http://schemas.openxmlformats.org/markup-compatibility/2006">
              <mc:Choice xmlns:v="urn:schemas-microsoft-com:vml" Requires="v">
                <p:oleObj spid="_x0000_s30816" name="Equation" r:id="rId5" imgW="2933700" imgH="381000" progId="">
                  <p:embed/>
                </p:oleObj>
              </mc:Choice>
              <mc:Fallback>
                <p:oleObj name="Equation" r:id="rId5" imgW="2933700" imgH="381000" progId="">
                  <p:embed/>
                  <p:pic>
                    <p:nvPicPr>
                      <p:cNvPr id="0" name="Picture 8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505200"/>
                        <a:ext cx="7848600"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1142" name="Object 6"/>
          <p:cNvGraphicFramePr>
            <a:graphicFrameLocks noChangeAspect="1"/>
          </p:cNvGraphicFramePr>
          <p:nvPr/>
        </p:nvGraphicFramePr>
        <p:xfrm>
          <a:off x="1752600" y="4746625"/>
          <a:ext cx="4495800" cy="1273175"/>
        </p:xfrm>
        <a:graphic>
          <a:graphicData uri="http://schemas.openxmlformats.org/presentationml/2006/ole">
            <mc:AlternateContent xmlns:mc="http://schemas.openxmlformats.org/markup-compatibility/2006">
              <mc:Choice xmlns:v="urn:schemas-microsoft-com:vml" Requires="v">
                <p:oleObj spid="_x0000_s30817" name="Equation" r:id="rId7" imgW="1612900" imgH="457200" progId="">
                  <p:embed/>
                </p:oleObj>
              </mc:Choice>
              <mc:Fallback>
                <p:oleObj name="Equation" r:id="rId7" imgW="1612900" imgH="457200" progId="">
                  <p:embed/>
                  <p:pic>
                    <p:nvPicPr>
                      <p:cNvPr id="0" name="Picture 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4746625"/>
                        <a:ext cx="4495800" cy="127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57980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body" idx="1"/>
          </p:nvPr>
        </p:nvSpPr>
        <p:spPr>
          <a:xfrm>
            <a:off x="685800" y="1556792"/>
            <a:ext cx="7772400" cy="4114800"/>
          </a:xfrm>
        </p:spPr>
        <p:txBody>
          <a:bodyPr/>
          <a:lstStyle/>
          <a:p>
            <a:pPr marL="0" indent="0" eaLnBrk="1" hangingPunct="1">
              <a:buNone/>
            </a:pPr>
            <a:r>
              <a:rPr lang="es-ES" sz="2800" dirty="0" smtClean="0">
                <a:latin typeface="Arial" pitchFamily="34" charset="0"/>
                <a:cs typeface="Times New Roman" pitchFamily="18" charset="0"/>
              </a:rPr>
              <a:t>Así</a:t>
            </a:r>
            <a:r>
              <a:rPr lang="es-ES" sz="2800" dirty="0" smtClean="0">
                <a:latin typeface="Arial" pitchFamily="34" charset="0"/>
              </a:rPr>
              <a:t> </a:t>
            </a:r>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000" dirty="0" smtClean="0">
              <a:latin typeface="Arial" pitchFamily="34" charset="0"/>
            </a:endParaRPr>
          </a:p>
          <a:p>
            <a:pPr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Despejando </a:t>
            </a:r>
            <a:r>
              <a:rPr lang="es-ES" sz="2800" i="1" dirty="0" smtClean="0">
                <a:latin typeface="Arial" pitchFamily="34" charset="0"/>
                <a:cs typeface="Times New Roman" pitchFamily="18" charset="0"/>
              </a:rPr>
              <a:t>n</a:t>
            </a:r>
            <a:r>
              <a:rPr lang="es-ES" sz="2800" dirty="0" smtClean="0">
                <a:latin typeface="Arial" pitchFamily="34" charset="0"/>
                <a:cs typeface="Times New Roman" pitchFamily="18" charset="0"/>
              </a:rPr>
              <a:t>, se obtiene:</a:t>
            </a:r>
            <a:r>
              <a:rPr lang="es-ES" sz="2800" dirty="0" smtClean="0">
                <a:latin typeface="Arial" pitchFamily="34" charset="0"/>
              </a:rPr>
              <a:t> </a:t>
            </a:r>
          </a:p>
        </p:txBody>
      </p:sp>
      <p:sp>
        <p:nvSpPr>
          <p:cNvPr id="92163" name="Rectangle 4"/>
          <p:cNvSpPr>
            <a:spLocks noChangeArrowheads="1"/>
          </p:cNvSpPr>
          <p:nvPr/>
        </p:nvSpPr>
        <p:spPr bwMode="auto">
          <a:xfrm>
            <a:off x="533400" y="228600"/>
            <a:ext cx="8077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MX" sz="3600" dirty="0" smtClean="0">
                <a:solidFill>
                  <a:srgbClr val="00B050"/>
                </a:solidFill>
                <a:latin typeface="Arial" pitchFamily="34" charset="0"/>
                <a:cs typeface="Times New Roman" pitchFamily="18" charset="0"/>
              </a:rPr>
              <a:t>Cálculo de “n”</a:t>
            </a:r>
            <a:endParaRPr lang="es-MX" sz="3600" dirty="0">
              <a:solidFill>
                <a:srgbClr val="00B050"/>
              </a:solidFill>
              <a:latin typeface="Arial" pitchFamily="34" charset="0"/>
              <a:cs typeface="Times New Roman" pitchFamily="18" charset="0"/>
            </a:endParaRPr>
          </a:p>
        </p:txBody>
      </p:sp>
      <p:graphicFrame>
        <p:nvGraphicFramePr>
          <p:cNvPr id="92164" name="Object 5"/>
          <p:cNvGraphicFramePr>
            <a:graphicFrameLocks noChangeAspect="1"/>
          </p:cNvGraphicFramePr>
          <p:nvPr>
            <p:extLst>
              <p:ext uri="{D42A27DB-BD31-4B8C-83A1-F6EECF244321}">
                <p14:modId xmlns:p14="http://schemas.microsoft.com/office/powerpoint/2010/main" val="4096793742"/>
              </p:ext>
            </p:extLst>
          </p:nvPr>
        </p:nvGraphicFramePr>
        <p:xfrm>
          <a:off x="2133600" y="980728"/>
          <a:ext cx="5562600" cy="1985962"/>
        </p:xfrm>
        <a:graphic>
          <a:graphicData uri="http://schemas.openxmlformats.org/presentationml/2006/ole">
            <mc:AlternateContent xmlns:mc="http://schemas.openxmlformats.org/markup-compatibility/2006">
              <mc:Choice xmlns:v="urn:schemas-microsoft-com:vml" Requires="v">
                <p:oleObj spid="_x0000_s31810" name="Equation" r:id="rId3" imgW="2133600" imgH="762000" progId="">
                  <p:embed/>
                </p:oleObj>
              </mc:Choice>
              <mc:Fallback>
                <p:oleObj name="Equation" r:id="rId3" imgW="2133600" imgH="762000"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980728"/>
                        <a:ext cx="5562600" cy="198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165" name="Object 6"/>
          <p:cNvGraphicFramePr>
            <a:graphicFrameLocks noChangeAspect="1"/>
          </p:cNvGraphicFramePr>
          <p:nvPr>
            <p:extLst>
              <p:ext uri="{D42A27DB-BD31-4B8C-83A1-F6EECF244321}">
                <p14:modId xmlns:p14="http://schemas.microsoft.com/office/powerpoint/2010/main" val="3674995677"/>
              </p:ext>
            </p:extLst>
          </p:nvPr>
        </p:nvGraphicFramePr>
        <p:xfrm>
          <a:off x="2444750" y="4149080"/>
          <a:ext cx="3270250" cy="1790700"/>
        </p:xfrm>
        <a:graphic>
          <a:graphicData uri="http://schemas.openxmlformats.org/presentationml/2006/ole">
            <mc:AlternateContent xmlns:mc="http://schemas.openxmlformats.org/markup-compatibility/2006">
              <mc:Choice xmlns:v="urn:schemas-microsoft-com:vml" Requires="v">
                <p:oleObj spid="_x0000_s31811" name="Equation" r:id="rId5" imgW="1206500" imgH="660400" progId="">
                  <p:embed/>
                </p:oleObj>
              </mc:Choice>
              <mc:Fallback>
                <p:oleObj name="Equation" r:id="rId5" imgW="1206500" imgH="6604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4750" y="4149080"/>
                        <a:ext cx="327025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3019982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body" idx="1"/>
          </p:nvPr>
        </p:nvSpPr>
        <p:spPr>
          <a:xfrm>
            <a:off x="304800" y="1412776"/>
            <a:ext cx="8534400" cy="3276600"/>
          </a:xfrm>
        </p:spPr>
        <p:txBody>
          <a:bodyPr/>
          <a:lstStyle/>
          <a:p>
            <a:pPr marL="0" indent="0" eaLnBrk="1" hangingPunct="1">
              <a:buNone/>
            </a:pPr>
            <a:r>
              <a:rPr lang="es-ES" sz="2800" dirty="0" smtClean="0">
                <a:latin typeface="Arial" pitchFamily="34" charset="0"/>
                <a:cs typeface="Times New Roman" pitchFamily="18" charset="0"/>
              </a:rPr>
              <a:t>Si </a:t>
            </a:r>
            <a:r>
              <a:rPr lang="es-ES" sz="2800" i="1" dirty="0" smtClean="0">
                <a:latin typeface="Arial" pitchFamily="34" charset="0"/>
                <a:cs typeface="Times New Roman" pitchFamily="18" charset="0"/>
              </a:rPr>
              <a:t>n</a:t>
            </a:r>
            <a:r>
              <a:rPr lang="es-ES" sz="2800" dirty="0" smtClean="0">
                <a:latin typeface="Arial" pitchFamily="34" charset="0"/>
                <a:cs typeface="Times New Roman" pitchFamily="18" charset="0"/>
              </a:rPr>
              <a:t> es "grande” se espera que el teorema Central del Límite dé una buena aproximación de la distribución de</a:t>
            </a:r>
            <a:r>
              <a:rPr lang="es-ES" sz="2800" dirty="0" smtClean="0">
                <a:latin typeface="Arial" pitchFamily="34" charset="0"/>
              </a:rPr>
              <a:t> </a:t>
            </a:r>
            <a:r>
              <a:rPr lang="en-US" sz="2800" dirty="0" smtClean="0">
                <a:latin typeface="Arial" pitchFamily="34" charset="0"/>
              </a:rPr>
              <a:t>     .</a:t>
            </a:r>
          </a:p>
          <a:p>
            <a:pPr eaLnBrk="1" hangingPunct="1"/>
            <a:endParaRPr lang="en-US" sz="2800" dirty="0" smtClean="0">
              <a:latin typeface="Arial" pitchFamily="34" charset="0"/>
            </a:endParaRPr>
          </a:p>
          <a:p>
            <a:pPr eaLnBrk="1" hangingPunct="1"/>
            <a:endParaRPr lang="es-ES" sz="2800" dirty="0" smtClean="0">
              <a:latin typeface="Arial" pitchFamily="34" charset="0"/>
            </a:endParaRPr>
          </a:p>
        </p:txBody>
      </p:sp>
      <p:graphicFrame>
        <p:nvGraphicFramePr>
          <p:cNvPr id="93188" name="Object 6"/>
          <p:cNvGraphicFramePr>
            <a:graphicFrameLocks noChangeAspect="1"/>
          </p:cNvGraphicFramePr>
          <p:nvPr/>
        </p:nvGraphicFramePr>
        <p:xfrm>
          <a:off x="3200400" y="2895600"/>
          <a:ext cx="390525" cy="533400"/>
        </p:xfrm>
        <a:graphic>
          <a:graphicData uri="http://schemas.openxmlformats.org/presentationml/2006/ole">
            <mc:AlternateContent xmlns:mc="http://schemas.openxmlformats.org/markup-compatibility/2006">
              <mc:Choice xmlns:v="urn:schemas-microsoft-com:vml" Requires="v">
                <p:oleObj spid="_x0000_s32802" name="Equation" r:id="rId3" imgW="139639" imgH="190417" progId="">
                  <p:embed/>
                </p:oleObj>
              </mc:Choice>
              <mc:Fallback>
                <p:oleObj name="Equation" r:id="rId3" imgW="139639" imgH="190417" progId="">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895600"/>
                        <a:ext cx="39052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651400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type="body" idx="1"/>
          </p:nvPr>
        </p:nvSpPr>
        <p:spPr>
          <a:xfrm>
            <a:off x="685800" y="1143000"/>
            <a:ext cx="7772400" cy="609600"/>
          </a:xfrm>
        </p:spPr>
        <p:txBody>
          <a:bodyPr/>
          <a:lstStyle/>
          <a:p>
            <a:pPr marL="0" indent="0" eaLnBrk="1" hangingPunct="1">
              <a:buNone/>
            </a:pPr>
            <a:r>
              <a:rPr lang="en-US" sz="2800" dirty="0" smtClean="0">
                <a:latin typeface="Arial" pitchFamily="34" charset="0"/>
              </a:rPr>
              <a:t>As</a:t>
            </a:r>
            <a:r>
              <a:rPr lang="es-MX" sz="2800" dirty="0" smtClean="0">
                <a:latin typeface="Arial" pitchFamily="34" charset="0"/>
              </a:rPr>
              <a:t>í:</a:t>
            </a:r>
            <a:endParaRPr lang="es-ES" sz="2800" dirty="0" smtClean="0">
              <a:latin typeface="Arial" pitchFamily="34" charset="0"/>
            </a:endParaRPr>
          </a:p>
        </p:txBody>
      </p:sp>
      <p:graphicFrame>
        <p:nvGraphicFramePr>
          <p:cNvPr id="94212" name="Object 8"/>
          <p:cNvGraphicFramePr>
            <a:graphicFrameLocks noChangeAspect="1"/>
          </p:cNvGraphicFramePr>
          <p:nvPr/>
        </p:nvGraphicFramePr>
        <p:xfrm>
          <a:off x="2590800" y="1160463"/>
          <a:ext cx="2438400" cy="744537"/>
        </p:xfrm>
        <a:graphic>
          <a:graphicData uri="http://schemas.openxmlformats.org/presentationml/2006/ole">
            <mc:AlternateContent xmlns:mc="http://schemas.openxmlformats.org/markup-compatibility/2006">
              <mc:Choice xmlns:v="urn:schemas-microsoft-com:vml" Requires="v">
                <p:oleObj spid="_x0000_s33922" name="Equation" r:id="rId3" imgW="977900" imgH="279400" progId="">
                  <p:embed/>
                </p:oleObj>
              </mc:Choice>
              <mc:Fallback>
                <p:oleObj name="Equation" r:id="rId3" imgW="977900" imgH="279400" progId="">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160463"/>
                        <a:ext cx="2438400" cy="74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4213" name="Object 9"/>
          <p:cNvGraphicFramePr>
            <a:graphicFrameLocks noChangeAspect="1"/>
          </p:cNvGraphicFramePr>
          <p:nvPr/>
        </p:nvGraphicFramePr>
        <p:xfrm>
          <a:off x="685800" y="2054225"/>
          <a:ext cx="7696200" cy="1069975"/>
        </p:xfrm>
        <a:graphic>
          <a:graphicData uri="http://schemas.openxmlformats.org/presentationml/2006/ole">
            <mc:AlternateContent xmlns:mc="http://schemas.openxmlformats.org/markup-compatibility/2006">
              <mc:Choice xmlns:v="urn:schemas-microsoft-com:vml" Requires="v">
                <p:oleObj spid="_x0000_s33923" name="Equation" r:id="rId5" imgW="2857500" imgH="381000" progId="">
                  <p:embed/>
                </p:oleObj>
              </mc:Choice>
              <mc:Fallback>
                <p:oleObj name="Equation" r:id="rId5" imgW="2857500" imgH="381000" progId="">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2054225"/>
                        <a:ext cx="76962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4214" name="Object 10"/>
          <p:cNvGraphicFramePr>
            <a:graphicFrameLocks noChangeAspect="1"/>
          </p:cNvGraphicFramePr>
          <p:nvPr/>
        </p:nvGraphicFramePr>
        <p:xfrm>
          <a:off x="762000" y="3505200"/>
          <a:ext cx="2133600" cy="549275"/>
        </p:xfrm>
        <a:graphic>
          <a:graphicData uri="http://schemas.openxmlformats.org/presentationml/2006/ole">
            <mc:AlternateContent xmlns:mc="http://schemas.openxmlformats.org/markup-compatibility/2006">
              <mc:Choice xmlns:v="urn:schemas-microsoft-com:vml" Requires="v">
                <p:oleObj spid="_x0000_s33924" name="Equation" r:id="rId7" imgW="876300" imgH="203200" progId="">
                  <p:embed/>
                </p:oleObj>
              </mc:Choice>
              <mc:Fallback>
                <p:oleObj name="Equation" r:id="rId7" imgW="876300" imgH="203200" progId="">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3505200"/>
                        <a:ext cx="21336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4215" name="Object 11"/>
          <p:cNvGraphicFramePr>
            <a:graphicFrameLocks noChangeAspect="1"/>
          </p:cNvGraphicFramePr>
          <p:nvPr/>
        </p:nvGraphicFramePr>
        <p:xfrm>
          <a:off x="361950" y="4419600"/>
          <a:ext cx="8583613" cy="1524000"/>
        </p:xfrm>
        <a:graphic>
          <a:graphicData uri="http://schemas.openxmlformats.org/presentationml/2006/ole">
            <mc:AlternateContent xmlns:mc="http://schemas.openxmlformats.org/markup-compatibility/2006">
              <mc:Choice xmlns:v="urn:schemas-microsoft-com:vml" Requires="v">
                <p:oleObj spid="_x0000_s33925" name="Equation" r:id="rId9" imgW="3594100" imgH="533400" progId="">
                  <p:embed/>
                </p:oleObj>
              </mc:Choice>
              <mc:Fallback>
                <p:oleObj name="Equation" r:id="rId9" imgW="3594100" imgH="533400" progId="">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1950" y="4419600"/>
                        <a:ext cx="8583613"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07997247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type="body" idx="1"/>
          </p:nvPr>
        </p:nvSpPr>
        <p:spPr>
          <a:xfrm>
            <a:off x="457200" y="1619250"/>
            <a:ext cx="7924800" cy="2571750"/>
          </a:xfrm>
        </p:spPr>
        <p:txBody>
          <a:bodyPr>
            <a:normAutofit lnSpcReduction="10000"/>
          </a:bodyPr>
          <a:lstStyle/>
          <a:p>
            <a:pPr marL="0" indent="0" algn="just" eaLnBrk="1" hangingPunct="1">
              <a:lnSpc>
                <a:spcPct val="90000"/>
              </a:lnSpc>
              <a:buNone/>
            </a:pPr>
            <a:r>
              <a:rPr lang="es-MX" sz="2800" dirty="0" smtClean="0">
                <a:latin typeface="Arial" pitchFamily="34" charset="0"/>
              </a:rPr>
              <a:t>Entonces                    </a:t>
            </a:r>
            <a:r>
              <a:rPr lang="es-ES" sz="2800" dirty="0" smtClean="0">
                <a:latin typeface="Arial" pitchFamily="34" charset="0"/>
                <a:cs typeface="Times New Roman" pitchFamily="18" charset="0"/>
              </a:rPr>
              <a:t>se distribuye </a:t>
            </a:r>
            <a:endParaRPr lang="es-MX" sz="2800" dirty="0" smtClean="0">
              <a:latin typeface="Arial" pitchFamily="34" charset="0"/>
              <a:cs typeface="Times New Roman" pitchFamily="18" charset="0"/>
            </a:endParaRPr>
          </a:p>
          <a:p>
            <a:pPr algn="just" eaLnBrk="1" hangingPunct="1">
              <a:lnSpc>
                <a:spcPct val="90000"/>
              </a:lnSpc>
            </a:pPr>
            <a:endParaRPr lang="es-MX" sz="2800" dirty="0" smtClean="0">
              <a:latin typeface="Arial" pitchFamily="34" charset="0"/>
              <a:cs typeface="Times New Roman" pitchFamily="18" charset="0"/>
            </a:endParaRPr>
          </a:p>
          <a:p>
            <a:pPr algn="just" eaLnBrk="1" hangingPunct="1">
              <a:lnSpc>
                <a:spcPct val="90000"/>
              </a:lnSpc>
            </a:pPr>
            <a:endParaRPr lang="es-MX" sz="2800" dirty="0" smtClean="0">
              <a:latin typeface="Arial" pitchFamily="34" charset="0"/>
              <a:cs typeface="Times New Roman" pitchFamily="18" charset="0"/>
            </a:endParaRPr>
          </a:p>
          <a:p>
            <a:pPr algn="just" eaLnBrk="1" hangingPunct="1">
              <a:lnSpc>
                <a:spcPct val="90000"/>
              </a:lnSpc>
              <a:buFontTx/>
              <a:buNone/>
            </a:pPr>
            <a:r>
              <a:rPr lang="es-MX" sz="2800" dirty="0" smtClean="0">
                <a:latin typeface="Arial" pitchFamily="34" charset="0"/>
                <a:cs typeface="Times New Roman" pitchFamily="18" charset="0"/>
              </a:rPr>
              <a:t>	</a:t>
            </a:r>
            <a:r>
              <a:rPr lang="es-ES" sz="2800" dirty="0" smtClean="0">
                <a:latin typeface="Arial" pitchFamily="34" charset="0"/>
                <a:cs typeface="Times New Roman" pitchFamily="18" charset="0"/>
              </a:rPr>
              <a:t>aproximadamente</a:t>
            </a:r>
            <a:r>
              <a:rPr lang="es-MX" sz="2800" dirty="0" smtClean="0">
                <a:latin typeface="Arial" pitchFamily="34" charset="0"/>
                <a:cs typeface="Times New Roman" pitchFamily="18" charset="0"/>
              </a:rPr>
              <a:t>	</a:t>
            </a:r>
            <a:r>
              <a:rPr lang="es-ES" sz="2800" dirty="0" smtClean="0">
                <a:latin typeface="Arial" pitchFamily="34" charset="0"/>
                <a:cs typeface="Times New Roman" pitchFamily="18" charset="0"/>
              </a:rPr>
              <a:t>como una normal estandarizada (media cero y varianza uno),  donde</a:t>
            </a:r>
            <a:r>
              <a:rPr lang="es-ES" sz="2800" dirty="0" smtClean="0">
                <a:latin typeface="Arial" pitchFamily="34" charset="0"/>
              </a:rPr>
              <a:t> </a:t>
            </a:r>
            <a:r>
              <a:rPr lang="es-MX" sz="2800" dirty="0" smtClean="0">
                <a:latin typeface="Arial" pitchFamily="34" charset="0"/>
              </a:rPr>
              <a:t>   </a:t>
            </a:r>
            <a:endParaRPr lang="es-ES" sz="2800" dirty="0" smtClean="0">
              <a:latin typeface="Arial" pitchFamily="34" charset="0"/>
            </a:endParaRPr>
          </a:p>
        </p:txBody>
      </p:sp>
      <p:graphicFrame>
        <p:nvGraphicFramePr>
          <p:cNvPr id="95236" name="Object 5"/>
          <p:cNvGraphicFramePr>
            <a:graphicFrameLocks noChangeAspect="1"/>
          </p:cNvGraphicFramePr>
          <p:nvPr/>
        </p:nvGraphicFramePr>
        <p:xfrm>
          <a:off x="2514600" y="1447800"/>
          <a:ext cx="1676400" cy="1392238"/>
        </p:xfrm>
        <a:graphic>
          <a:graphicData uri="http://schemas.openxmlformats.org/presentationml/2006/ole">
            <mc:AlternateContent xmlns:mc="http://schemas.openxmlformats.org/markup-compatibility/2006">
              <mc:Choice xmlns:v="urn:schemas-microsoft-com:vml" Requires="v">
                <p:oleObj spid="_x0000_s34882" name="Equation" r:id="rId3" imgW="596641" imgH="495085" progId="">
                  <p:embed/>
                </p:oleObj>
              </mc:Choice>
              <mc:Fallback>
                <p:oleObj name="Equation" r:id="rId3" imgW="596641" imgH="495085" progId="">
                  <p:embed/>
                  <p:pic>
                    <p:nvPicPr>
                      <p:cNvPr id="0" name="Picture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447800"/>
                        <a:ext cx="1676400" cy="139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5237" name="Object 6"/>
          <p:cNvGraphicFramePr>
            <a:graphicFrameLocks noChangeAspect="1"/>
          </p:cNvGraphicFramePr>
          <p:nvPr/>
        </p:nvGraphicFramePr>
        <p:xfrm>
          <a:off x="2286000" y="4057650"/>
          <a:ext cx="3200400" cy="1200150"/>
        </p:xfrm>
        <a:graphic>
          <a:graphicData uri="http://schemas.openxmlformats.org/presentationml/2006/ole">
            <mc:AlternateContent xmlns:mc="http://schemas.openxmlformats.org/markup-compatibility/2006">
              <mc:Choice xmlns:v="urn:schemas-microsoft-com:vml" Requires="v">
                <p:oleObj spid="_x0000_s34883" name="Equation" r:id="rId5" imgW="1219200" imgH="457200" progId="">
                  <p:embed/>
                </p:oleObj>
              </mc:Choice>
              <mc:Fallback>
                <p:oleObj name="Equation" r:id="rId5" imgW="1219200" imgH="457200" progId="">
                  <p:embed/>
                  <p:pic>
                    <p:nvPicPr>
                      <p:cNvPr id="0"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4057650"/>
                        <a:ext cx="32004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19100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2 Marcador de contenido"/>
          <p:cNvSpPr>
            <a:spLocks noGrp="1"/>
          </p:cNvSpPr>
          <p:nvPr>
            <p:ph idx="1"/>
          </p:nvPr>
        </p:nvSpPr>
        <p:spPr>
          <a:xfrm>
            <a:off x="457200" y="836712"/>
            <a:ext cx="8229600" cy="5544616"/>
          </a:xfrm>
        </p:spPr>
        <p:txBody>
          <a:bodyPr>
            <a:normAutofit fontScale="92500"/>
          </a:bodyPr>
          <a:lstStyle/>
          <a:p>
            <a:pPr marL="0" indent="0" algn="just">
              <a:buNone/>
            </a:pPr>
            <a:r>
              <a:rPr lang="es-ES" sz="1700" b="1" dirty="0">
                <a:solidFill>
                  <a:srgbClr val="00B050"/>
                </a:solidFill>
                <a:latin typeface="Arial" pitchFamily="34" charset="0"/>
                <a:cs typeface="Arial" pitchFamily="34" charset="0"/>
              </a:rPr>
              <a:t>Objetivo General</a:t>
            </a:r>
            <a:endParaRPr lang="es-MX" sz="1700" dirty="0" smtClean="0">
              <a:latin typeface="Arial" pitchFamily="34" charset="0"/>
              <a:cs typeface="Arial" pitchFamily="34" charset="0"/>
            </a:endParaRPr>
          </a:p>
          <a:p>
            <a:pPr algn="just"/>
            <a:endParaRPr lang="es-MX" sz="1800" dirty="0">
              <a:latin typeface="Arial" pitchFamily="34" charset="0"/>
              <a:cs typeface="Arial" pitchFamily="34" charset="0"/>
            </a:endParaRPr>
          </a:p>
          <a:p>
            <a:pPr algn="just"/>
            <a:r>
              <a:rPr lang="es-MX" sz="1800" dirty="0" smtClean="0">
                <a:latin typeface="Arial" pitchFamily="34" charset="0"/>
                <a:cs typeface="Arial" pitchFamily="34" charset="0"/>
              </a:rPr>
              <a:t>Analizar cómo se realizan las estimaciones de los principales parámetros y el tamaño de muestra mediante los distintos tipos de muestreo probabilístico. </a:t>
            </a:r>
          </a:p>
          <a:p>
            <a:pPr algn="just"/>
            <a:endParaRPr lang="es-ES" sz="3500" dirty="0" smtClean="0">
              <a:latin typeface="Arial" pitchFamily="34" charset="0"/>
              <a:cs typeface="Arial" pitchFamily="34" charset="0"/>
            </a:endParaRPr>
          </a:p>
          <a:p>
            <a:pPr algn="just"/>
            <a:endParaRPr lang="es-ES" sz="3500" dirty="0">
              <a:latin typeface="Arial" pitchFamily="34" charset="0"/>
              <a:cs typeface="Arial" pitchFamily="34" charset="0"/>
            </a:endParaRPr>
          </a:p>
          <a:p>
            <a:pPr marL="0" indent="0" algn="just">
              <a:buNone/>
            </a:pPr>
            <a:r>
              <a:rPr lang="es-ES" sz="1900" b="1" dirty="0" smtClean="0">
                <a:solidFill>
                  <a:srgbClr val="00B050"/>
                </a:solidFill>
                <a:latin typeface="Arial" pitchFamily="34" charset="0"/>
                <a:cs typeface="Arial" pitchFamily="34" charset="0"/>
              </a:rPr>
              <a:t>Objetivos particulares:</a:t>
            </a:r>
          </a:p>
          <a:p>
            <a:pPr algn="just"/>
            <a:endParaRPr lang="es-MX" sz="3500" dirty="0">
              <a:latin typeface="Arial" pitchFamily="34" charset="0"/>
              <a:cs typeface="Arial" pitchFamily="34" charset="0"/>
            </a:endParaRPr>
          </a:p>
          <a:p>
            <a:pPr algn="just"/>
            <a:r>
              <a:rPr lang="es-MX" sz="1700" dirty="0" smtClean="0">
                <a:latin typeface="Arial" pitchFamily="34" charset="0"/>
                <a:cs typeface="Arial" pitchFamily="34" charset="0"/>
              </a:rPr>
              <a:t>Particularmente </a:t>
            </a:r>
            <a:r>
              <a:rPr lang="es-MX" sz="1700" dirty="0">
                <a:latin typeface="Arial" pitchFamily="34" charset="0"/>
                <a:cs typeface="Arial" pitchFamily="34" charset="0"/>
              </a:rPr>
              <a:t>nos interesa analizar:</a:t>
            </a:r>
          </a:p>
          <a:p>
            <a:pPr algn="just"/>
            <a:r>
              <a:rPr lang="es-MX" sz="1700" dirty="0" smtClean="0">
                <a:latin typeface="Arial" pitchFamily="34" charset="0"/>
                <a:cs typeface="Arial" pitchFamily="34" charset="0"/>
              </a:rPr>
              <a:t>Cómo </a:t>
            </a:r>
            <a:r>
              <a:rPr lang="es-MX" sz="1700" dirty="0">
                <a:latin typeface="Arial" pitchFamily="34" charset="0"/>
                <a:cs typeface="Arial" pitchFamily="34" charset="0"/>
              </a:rPr>
              <a:t>seleccionar los elementos u observaciones de una </a:t>
            </a:r>
            <a:r>
              <a:rPr lang="es-MX" sz="1700" dirty="0" smtClean="0">
                <a:latin typeface="Arial" pitchFamily="34" charset="0"/>
                <a:cs typeface="Arial" pitchFamily="34" charset="0"/>
              </a:rPr>
              <a:t>muestra según el tipo de muestreo empleado.</a:t>
            </a:r>
            <a:endParaRPr lang="es-MX" sz="1700" dirty="0">
              <a:latin typeface="Arial" pitchFamily="34" charset="0"/>
              <a:cs typeface="Arial" pitchFamily="34" charset="0"/>
            </a:endParaRPr>
          </a:p>
          <a:p>
            <a:pPr algn="just"/>
            <a:r>
              <a:rPr lang="es-MX" sz="1700" dirty="0" smtClean="0">
                <a:latin typeface="Arial" pitchFamily="34" charset="0"/>
                <a:cs typeface="Arial" pitchFamily="34" charset="0"/>
              </a:rPr>
              <a:t>Cómo </a:t>
            </a:r>
            <a:r>
              <a:rPr lang="es-MX" sz="1700" dirty="0">
                <a:latin typeface="Arial" pitchFamily="34" charset="0"/>
                <a:cs typeface="Arial" pitchFamily="34" charset="0"/>
              </a:rPr>
              <a:t>proceder en esa selección y cuál es su tamaño adecuado, </a:t>
            </a:r>
            <a:r>
              <a:rPr lang="es-MX" sz="1700" dirty="0" smtClean="0">
                <a:latin typeface="Arial" pitchFamily="34" charset="0"/>
                <a:cs typeface="Arial" pitchFamily="34" charset="0"/>
              </a:rPr>
              <a:t>cuando se tienen muestras pequeñas.</a:t>
            </a:r>
            <a:endParaRPr lang="es-MX" sz="1700" dirty="0">
              <a:latin typeface="Arial" pitchFamily="34" charset="0"/>
              <a:cs typeface="Arial" pitchFamily="34" charset="0"/>
            </a:endParaRPr>
          </a:p>
          <a:p>
            <a:pPr algn="just"/>
            <a:r>
              <a:rPr lang="es-MX" sz="1700" dirty="0" smtClean="0">
                <a:latin typeface="Arial" pitchFamily="34" charset="0"/>
                <a:cs typeface="Arial" pitchFamily="34" charset="0"/>
              </a:rPr>
              <a:t>Acompañar l</a:t>
            </a:r>
            <a:r>
              <a:rPr lang="es-ES" sz="1700" dirty="0" smtClean="0">
                <a:latin typeface="Arial" pitchFamily="34" charset="0"/>
                <a:cs typeface="Arial" pitchFamily="34" charset="0"/>
              </a:rPr>
              <a:t>a </a:t>
            </a:r>
            <a:r>
              <a:rPr lang="es-ES" sz="1700" dirty="0">
                <a:latin typeface="Arial" pitchFamily="34" charset="0"/>
                <a:cs typeface="Arial" pitchFamily="34" charset="0"/>
              </a:rPr>
              <a:t>mayoría de las aplicaciones </a:t>
            </a:r>
            <a:r>
              <a:rPr lang="es-ES" sz="1700" dirty="0" smtClean="0">
                <a:latin typeface="Arial" pitchFamily="34" charset="0"/>
                <a:cs typeface="Arial" pitchFamily="34" charset="0"/>
              </a:rPr>
              <a:t>con ejemplos para busca </a:t>
            </a:r>
            <a:r>
              <a:rPr lang="es-ES" sz="1700" dirty="0">
                <a:latin typeface="Arial" pitchFamily="34" charset="0"/>
                <a:cs typeface="Arial" pitchFamily="34" charset="0"/>
              </a:rPr>
              <a:t>apoyar la comprensión y </a:t>
            </a:r>
            <a:r>
              <a:rPr lang="es-ES" sz="1700" dirty="0" smtClean="0">
                <a:latin typeface="Arial" pitchFamily="34" charset="0"/>
                <a:cs typeface="Arial" pitchFamily="34" charset="0"/>
              </a:rPr>
              <a:t>entendimiento.</a:t>
            </a:r>
          </a:p>
          <a:p>
            <a:pPr algn="just"/>
            <a:r>
              <a:rPr lang="es-ES" sz="1700" dirty="0" smtClean="0">
                <a:latin typeface="Arial" pitchFamily="34" charset="0"/>
                <a:cs typeface="Arial" pitchFamily="34" charset="0"/>
              </a:rPr>
              <a:t>Impulsar que el alumno  emprenda un </a:t>
            </a:r>
            <a:r>
              <a:rPr lang="es-ES" sz="1700" dirty="0">
                <a:latin typeface="Arial" pitchFamily="34" charset="0"/>
                <a:cs typeface="Arial" pitchFamily="34" charset="0"/>
              </a:rPr>
              <a:t>proyecto en grupo  </a:t>
            </a:r>
            <a:r>
              <a:rPr lang="es-ES" sz="1700" dirty="0" smtClean="0">
                <a:latin typeface="Arial" pitchFamily="34" charset="0"/>
                <a:cs typeface="Arial" pitchFamily="34" charset="0"/>
              </a:rPr>
              <a:t>para aplicar lo aprendido. </a:t>
            </a:r>
            <a:endParaRPr lang="es-ES" sz="1700" dirty="0">
              <a:latin typeface="Arial" pitchFamily="34" charset="0"/>
              <a:cs typeface="Arial" pitchFamily="34" charset="0"/>
            </a:endParaRPr>
          </a:p>
          <a:p>
            <a:pPr algn="just"/>
            <a:endParaRPr lang="es-MX" sz="3500" dirty="0">
              <a:latin typeface="Arial" pitchFamily="34" charset="0"/>
              <a:cs typeface="Arial" pitchFamily="34" charset="0"/>
            </a:endParaRPr>
          </a:p>
          <a:p>
            <a:pPr eaLnBrk="1" hangingPunct="1"/>
            <a:endParaRPr lang="es-MX" dirty="0" smtClean="0"/>
          </a:p>
        </p:txBody>
      </p:sp>
    </p:spTree>
    <p:extLst>
      <p:ext uri="{BB962C8B-B14F-4D97-AF65-F5344CB8AC3E}">
        <p14:creationId xmlns:p14="http://schemas.microsoft.com/office/powerpoint/2010/main" val="24062996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Grp="1" noChangeArrowheads="1"/>
          </p:cNvSpPr>
          <p:nvPr>
            <p:ph type="body" idx="1"/>
          </p:nvPr>
        </p:nvSpPr>
        <p:spPr>
          <a:xfrm>
            <a:off x="381000" y="1143000"/>
            <a:ext cx="8305800" cy="1447800"/>
          </a:xfrm>
        </p:spPr>
        <p:txBody>
          <a:bodyPr/>
          <a:lstStyle/>
          <a:p>
            <a:pPr marL="0" indent="0" algn="just" eaLnBrk="1" hangingPunct="1">
              <a:buNone/>
            </a:pPr>
            <a:r>
              <a:rPr lang="es-ES" sz="2800" dirty="0" smtClean="0">
                <a:latin typeface="Arial" pitchFamily="34" charset="0"/>
                <a:cs typeface="Times New Roman" pitchFamily="18" charset="0"/>
              </a:rPr>
              <a:t>Si se desea un tamaño de muestra tal que el error de estimación sea inferior a </a:t>
            </a:r>
            <a:r>
              <a:rPr lang="es-ES" sz="2800" i="1" dirty="0" smtClean="0">
                <a:cs typeface="Times New Roman" pitchFamily="18" charset="0"/>
                <a:sym typeface="Symbol" pitchFamily="18" charset="2"/>
              </a:rPr>
              <a:t></a:t>
            </a:r>
            <a:r>
              <a:rPr lang="es-ES" sz="2800" i="1" dirty="0" smtClean="0">
                <a:latin typeface="Arial" pitchFamily="34" charset="0"/>
                <a:cs typeface="Times New Roman" pitchFamily="18" charset="0"/>
              </a:rPr>
              <a:t> </a:t>
            </a:r>
            <a:r>
              <a:rPr lang="es-ES" sz="2800" dirty="0" smtClean="0">
                <a:latin typeface="Arial" pitchFamily="34" charset="0"/>
                <a:cs typeface="Times New Roman" pitchFamily="18" charset="0"/>
              </a:rPr>
              <a:t>con una probabilidad de 1-</a:t>
            </a:r>
            <a:r>
              <a:rPr lang="es-ES" sz="2800" i="1" dirty="0" smtClean="0">
                <a:cs typeface="Times New Roman" pitchFamily="18" charset="0"/>
                <a:sym typeface="Symbol" pitchFamily="18" charset="2"/>
              </a:rPr>
              <a:t></a:t>
            </a:r>
            <a:r>
              <a:rPr lang="es-ES" sz="2800" dirty="0" smtClean="0">
                <a:latin typeface="Arial" pitchFamily="34" charset="0"/>
                <a:cs typeface="Times New Roman" pitchFamily="18" charset="0"/>
              </a:rPr>
              <a:t>, esto es:</a:t>
            </a:r>
            <a:r>
              <a:rPr lang="es-ES" sz="2800" dirty="0" smtClean="0">
                <a:latin typeface="Arial" pitchFamily="34" charset="0"/>
              </a:rPr>
              <a:t> </a:t>
            </a:r>
          </a:p>
        </p:txBody>
      </p:sp>
      <p:graphicFrame>
        <p:nvGraphicFramePr>
          <p:cNvPr id="96260" name="Object 5"/>
          <p:cNvGraphicFramePr>
            <a:graphicFrameLocks noChangeAspect="1"/>
          </p:cNvGraphicFramePr>
          <p:nvPr/>
        </p:nvGraphicFramePr>
        <p:xfrm>
          <a:off x="914400" y="2667000"/>
          <a:ext cx="3352800" cy="741363"/>
        </p:xfrm>
        <a:graphic>
          <a:graphicData uri="http://schemas.openxmlformats.org/presentationml/2006/ole">
            <mc:AlternateContent xmlns:mc="http://schemas.openxmlformats.org/markup-compatibility/2006">
              <mc:Choice xmlns:v="urn:schemas-microsoft-com:vml" Requires="v">
                <p:oleObj spid="_x0000_s35970" name="Equation" r:id="rId3" imgW="1434477" imgH="317362" progId="">
                  <p:embed/>
                </p:oleObj>
              </mc:Choice>
              <mc:Fallback>
                <p:oleObj name="Equation" r:id="rId3" imgW="1434477" imgH="317362" progId="">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667000"/>
                        <a:ext cx="3352800" cy="741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261" name="Object 6"/>
          <p:cNvGraphicFramePr>
            <a:graphicFrameLocks noChangeAspect="1"/>
          </p:cNvGraphicFramePr>
          <p:nvPr/>
        </p:nvGraphicFramePr>
        <p:xfrm>
          <a:off x="4724400" y="2695575"/>
          <a:ext cx="2362200" cy="885825"/>
        </p:xfrm>
        <a:graphic>
          <a:graphicData uri="http://schemas.openxmlformats.org/presentationml/2006/ole">
            <mc:AlternateContent xmlns:mc="http://schemas.openxmlformats.org/markup-compatibility/2006">
              <mc:Choice xmlns:v="urn:schemas-microsoft-com:vml" Requires="v">
                <p:oleObj spid="_x0000_s35971" name="Equation" r:id="rId5" imgW="914400" imgH="342900" progId="">
                  <p:embed/>
                </p:oleObj>
              </mc:Choice>
              <mc:Fallback>
                <p:oleObj name="Equation" r:id="rId5" imgW="914400" imgH="342900" progId="">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2695575"/>
                        <a:ext cx="23622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262" name="Text Box 7"/>
          <p:cNvSpPr txBox="1">
            <a:spLocks noChangeArrowheads="1"/>
          </p:cNvSpPr>
          <p:nvPr/>
        </p:nvSpPr>
        <p:spPr bwMode="auto">
          <a:xfrm>
            <a:off x="4191000" y="2819400"/>
            <a:ext cx="304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MX" sz="2800">
                <a:latin typeface="Arial" pitchFamily="34" charset="0"/>
              </a:rPr>
              <a:t>,</a:t>
            </a:r>
            <a:endParaRPr lang="es-ES" sz="2800">
              <a:latin typeface="Arial" pitchFamily="34" charset="0"/>
            </a:endParaRPr>
          </a:p>
        </p:txBody>
      </p:sp>
      <p:sp>
        <p:nvSpPr>
          <p:cNvPr id="96263" name="Text Box 8"/>
          <p:cNvSpPr txBox="1">
            <a:spLocks noChangeArrowheads="1"/>
          </p:cNvSpPr>
          <p:nvPr/>
        </p:nvSpPr>
        <p:spPr bwMode="auto">
          <a:xfrm>
            <a:off x="746125" y="3733800"/>
            <a:ext cx="2530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a:latin typeface="Arial" pitchFamily="34" charset="0"/>
              </a:rPr>
              <a:t>diviendo entre</a:t>
            </a:r>
            <a:endParaRPr lang="es-ES" sz="2800">
              <a:latin typeface="Arial" pitchFamily="34" charset="0"/>
            </a:endParaRPr>
          </a:p>
        </p:txBody>
      </p:sp>
      <p:graphicFrame>
        <p:nvGraphicFramePr>
          <p:cNvPr id="96264" name="Object 9"/>
          <p:cNvGraphicFramePr>
            <a:graphicFrameLocks noChangeAspect="1"/>
          </p:cNvGraphicFramePr>
          <p:nvPr/>
        </p:nvGraphicFramePr>
        <p:xfrm>
          <a:off x="3276600" y="3551238"/>
          <a:ext cx="1524000" cy="792162"/>
        </p:xfrm>
        <a:graphic>
          <a:graphicData uri="http://schemas.openxmlformats.org/presentationml/2006/ole">
            <mc:AlternateContent xmlns:mc="http://schemas.openxmlformats.org/markup-compatibility/2006">
              <mc:Choice xmlns:v="urn:schemas-microsoft-com:vml" Requires="v">
                <p:oleObj spid="_x0000_s35972" name="Equation" r:id="rId7" imgW="634725" imgH="330057" progId="">
                  <p:embed/>
                </p:oleObj>
              </mc:Choice>
              <mc:Fallback>
                <p:oleObj name="Equation" r:id="rId7" imgW="634725" imgH="330057" progId="">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3551238"/>
                        <a:ext cx="15240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265" name="Object 10"/>
          <p:cNvGraphicFramePr>
            <a:graphicFrameLocks noChangeAspect="1"/>
          </p:cNvGraphicFramePr>
          <p:nvPr/>
        </p:nvGraphicFramePr>
        <p:xfrm>
          <a:off x="1835150" y="4616450"/>
          <a:ext cx="5480050" cy="1555750"/>
        </p:xfrm>
        <a:graphic>
          <a:graphicData uri="http://schemas.openxmlformats.org/presentationml/2006/ole">
            <mc:AlternateContent xmlns:mc="http://schemas.openxmlformats.org/markup-compatibility/2006">
              <mc:Choice xmlns:v="urn:schemas-microsoft-com:vml" Requires="v">
                <p:oleObj spid="_x0000_s35973" name="Equation" r:id="rId9" imgW="1968500" imgH="558800" progId="">
                  <p:embed/>
                </p:oleObj>
              </mc:Choice>
              <mc:Fallback>
                <p:oleObj name="Equation" r:id="rId9" imgW="1968500" imgH="558800" progId="">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5150" y="4616450"/>
                        <a:ext cx="548005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383934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body" idx="1"/>
          </p:nvPr>
        </p:nvSpPr>
        <p:spPr>
          <a:xfrm>
            <a:off x="533400" y="980728"/>
            <a:ext cx="8001000" cy="4114800"/>
          </a:xfrm>
        </p:spPr>
        <p:txBody>
          <a:bodyPr/>
          <a:lstStyle/>
          <a:p>
            <a:pPr marL="0" indent="0" eaLnBrk="1" hangingPunct="1">
              <a:buNone/>
            </a:pPr>
            <a:r>
              <a:rPr lang="es-ES" sz="2800" dirty="0" smtClean="0">
                <a:latin typeface="Arial" pitchFamily="34" charset="0"/>
                <a:cs typeface="Times New Roman" pitchFamily="18" charset="0"/>
              </a:rPr>
              <a:t>De las tablas de la normal estándar, </a:t>
            </a:r>
            <a:r>
              <a:rPr lang="es-ES" sz="2800" i="1" dirty="0" smtClean="0">
                <a:latin typeface="Arial" pitchFamily="34" charset="0"/>
                <a:cs typeface="Times New Roman" pitchFamily="18" charset="0"/>
              </a:rPr>
              <a:t>Z~N</a:t>
            </a:r>
            <a:r>
              <a:rPr lang="es-ES" sz="2800" dirty="0" smtClean="0">
                <a:latin typeface="Arial" pitchFamily="34" charset="0"/>
                <a:cs typeface="Times New Roman" pitchFamily="18" charset="0"/>
              </a:rPr>
              <a:t>(0,1), se obtiene un valor </a:t>
            </a:r>
            <a:r>
              <a:rPr lang="es-ES" sz="2800" i="1" dirty="0" smtClean="0">
                <a:latin typeface="Arial" pitchFamily="34" charset="0"/>
                <a:cs typeface="Times New Roman" pitchFamily="18" charset="0"/>
              </a:rPr>
              <a:t>z</a:t>
            </a:r>
            <a:r>
              <a:rPr lang="es-ES" sz="2800" i="1" baseline="-30000" dirty="0" smtClean="0">
                <a:cs typeface="Times New Roman" pitchFamily="18" charset="0"/>
                <a:sym typeface="Symbol" pitchFamily="18" charset="2"/>
              </a:rPr>
              <a:t></a:t>
            </a:r>
            <a:r>
              <a:rPr lang="es-ES" sz="2800" i="1" baseline="-30000" dirty="0" smtClean="0">
                <a:latin typeface="Arial" pitchFamily="34" charset="0"/>
                <a:cs typeface="Times New Roman" pitchFamily="18" charset="0"/>
              </a:rPr>
              <a:t>/2</a:t>
            </a:r>
            <a:r>
              <a:rPr lang="es-ES" sz="2800" dirty="0" smtClean="0">
                <a:latin typeface="Arial" pitchFamily="34" charset="0"/>
                <a:cs typeface="Times New Roman" pitchFamily="18" charset="0"/>
              </a:rPr>
              <a:t> tal que</a:t>
            </a:r>
            <a:r>
              <a:rPr lang="es-ES" sz="2800" dirty="0" smtClean="0">
                <a:latin typeface="Arial" pitchFamily="34" charset="0"/>
              </a:rPr>
              <a:t> </a:t>
            </a:r>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800" dirty="0" smtClean="0">
              <a:latin typeface="Arial" pitchFamily="34" charset="0"/>
            </a:endParaRPr>
          </a:p>
          <a:p>
            <a:pPr eaLnBrk="1" hangingPunct="1">
              <a:buFontTx/>
              <a:buNone/>
            </a:pPr>
            <a:r>
              <a:rPr lang="en-US" sz="2800" dirty="0" smtClean="0">
                <a:latin typeface="Arial" pitchFamily="34" charset="0"/>
                <a:cs typeface="Times New Roman" pitchFamily="18" charset="0"/>
              </a:rPr>
              <a:t>	</a:t>
            </a:r>
          </a:p>
          <a:p>
            <a:pPr eaLnBrk="1" hangingPunct="1">
              <a:buFontTx/>
              <a:buNone/>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a:t>
            </a:r>
            <a:r>
              <a:rPr lang="es-ES" sz="2800" i="1" dirty="0" smtClean="0">
                <a:latin typeface="Arial" pitchFamily="34" charset="0"/>
                <a:cs typeface="Times New Roman" pitchFamily="18" charset="0"/>
              </a:rPr>
              <a:t>z</a:t>
            </a:r>
            <a:r>
              <a:rPr lang="es-ES" sz="2800" i="1" baseline="-30000" dirty="0" smtClean="0">
                <a:cs typeface="Times New Roman" pitchFamily="18" charset="0"/>
                <a:sym typeface="Symbol" pitchFamily="18" charset="2"/>
              </a:rPr>
              <a:t></a:t>
            </a:r>
            <a:r>
              <a:rPr lang="es-ES" sz="2800" i="1" baseline="-30000" dirty="0" smtClean="0">
                <a:latin typeface="Arial" pitchFamily="34" charset="0"/>
                <a:cs typeface="Times New Roman" pitchFamily="18" charset="0"/>
              </a:rPr>
              <a:t>/2</a:t>
            </a:r>
            <a:r>
              <a:rPr lang="es-ES" sz="2800" dirty="0" smtClean="0">
                <a:latin typeface="Arial" pitchFamily="34" charset="0"/>
                <a:cs typeface="Times New Roman" pitchFamily="18" charset="0"/>
              </a:rPr>
              <a:t> es el valor de </a:t>
            </a:r>
            <a:r>
              <a:rPr lang="es-ES" sz="2800" i="1" dirty="0" smtClean="0">
                <a:latin typeface="Arial" pitchFamily="34" charset="0"/>
                <a:cs typeface="Times New Roman" pitchFamily="18" charset="0"/>
              </a:rPr>
              <a:t>Z</a:t>
            </a:r>
            <a:r>
              <a:rPr lang="es-ES" sz="2800" dirty="0" smtClean="0">
                <a:latin typeface="Arial" pitchFamily="34" charset="0"/>
                <a:cs typeface="Times New Roman" pitchFamily="18" charset="0"/>
              </a:rPr>
              <a:t> obtenido en las tablas que deja un área de </a:t>
            </a:r>
            <a:r>
              <a:rPr lang="es-ES" sz="2800" i="1" dirty="0" smtClean="0">
                <a:cs typeface="Times New Roman" pitchFamily="18" charset="0"/>
                <a:sym typeface="Symbol" pitchFamily="18" charset="2"/>
              </a:rPr>
              <a:t></a:t>
            </a:r>
            <a:r>
              <a:rPr lang="es-ES" sz="2800" i="1" dirty="0" smtClean="0">
                <a:latin typeface="Arial" pitchFamily="34" charset="0"/>
                <a:cs typeface="Times New Roman" pitchFamily="18" charset="0"/>
              </a:rPr>
              <a:t>/2</a:t>
            </a:r>
            <a:r>
              <a:rPr lang="es-ES" sz="2800" dirty="0" smtClean="0">
                <a:latin typeface="Arial" pitchFamily="34" charset="0"/>
                <a:cs typeface="Times New Roman" pitchFamily="18" charset="0"/>
              </a:rPr>
              <a:t> a la derecha de él).</a:t>
            </a:r>
            <a:r>
              <a:rPr lang="es-ES" sz="2800" dirty="0" smtClean="0">
                <a:latin typeface="Arial" pitchFamily="34" charset="0"/>
              </a:rPr>
              <a:t> </a:t>
            </a:r>
          </a:p>
        </p:txBody>
      </p:sp>
      <p:graphicFrame>
        <p:nvGraphicFramePr>
          <p:cNvPr id="97284" name="Object 5"/>
          <p:cNvGraphicFramePr>
            <a:graphicFrameLocks noChangeAspect="1"/>
          </p:cNvGraphicFramePr>
          <p:nvPr>
            <p:extLst>
              <p:ext uri="{D42A27DB-BD31-4B8C-83A1-F6EECF244321}">
                <p14:modId xmlns:p14="http://schemas.microsoft.com/office/powerpoint/2010/main" val="3330536044"/>
              </p:ext>
            </p:extLst>
          </p:nvPr>
        </p:nvGraphicFramePr>
        <p:xfrm>
          <a:off x="2438400" y="2204864"/>
          <a:ext cx="3581400" cy="860425"/>
        </p:xfrm>
        <a:graphic>
          <a:graphicData uri="http://schemas.openxmlformats.org/presentationml/2006/ole">
            <mc:AlternateContent xmlns:mc="http://schemas.openxmlformats.org/markup-compatibility/2006">
              <mc:Choice xmlns:v="urn:schemas-microsoft-com:vml" Requires="v">
                <p:oleObj spid="_x0000_s36898" name="Equation" r:id="rId3" imgW="1320227" imgH="317362" progId="">
                  <p:embed/>
                </p:oleObj>
              </mc:Choice>
              <mc:Fallback>
                <p:oleObj name="Equation" r:id="rId3" imgW="1320227" imgH="317362" progId="">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204864"/>
                        <a:ext cx="3581400"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040115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body" idx="1"/>
          </p:nvPr>
        </p:nvSpPr>
        <p:spPr>
          <a:xfrm>
            <a:off x="685800" y="1124744"/>
            <a:ext cx="7772400" cy="4114800"/>
          </a:xfrm>
        </p:spPr>
        <p:txBody>
          <a:bodyPr/>
          <a:lstStyle/>
          <a:p>
            <a:pPr marL="0" indent="0" eaLnBrk="1" hangingPunct="1">
              <a:buNone/>
            </a:pPr>
            <a:r>
              <a:rPr lang="en-US" sz="2800" dirty="0" smtClean="0">
                <a:latin typeface="Arial" pitchFamily="34" charset="0"/>
              </a:rPr>
              <a:t>Como 				      , </a:t>
            </a:r>
            <a:r>
              <a:rPr lang="en-US" sz="2800" dirty="0" err="1" smtClean="0">
                <a:latin typeface="Arial" pitchFamily="34" charset="0"/>
              </a:rPr>
              <a:t>hacemos</a:t>
            </a:r>
            <a:r>
              <a:rPr lang="en-US" sz="2800" dirty="0" smtClean="0">
                <a:latin typeface="Arial" pitchFamily="34" charset="0"/>
              </a:rPr>
              <a:t> </a:t>
            </a:r>
            <a:r>
              <a:rPr lang="en-US" sz="2800" dirty="0" err="1" smtClean="0">
                <a:latin typeface="Arial" pitchFamily="34" charset="0"/>
              </a:rPr>
              <a:t>que</a:t>
            </a:r>
            <a:endParaRPr lang="en-US" sz="2800" dirty="0" smtClean="0">
              <a:latin typeface="Arial" pitchFamily="34" charset="0"/>
            </a:endParaRPr>
          </a:p>
          <a:p>
            <a:pPr eaLnBrk="1" hangingPunct="1"/>
            <a:endParaRPr lang="en-US" sz="2800" dirty="0" smtClean="0">
              <a:latin typeface="Arial" pitchFamily="34" charset="0"/>
            </a:endParaRPr>
          </a:p>
          <a:p>
            <a:pPr eaLnBrk="1" hangingPunct="1"/>
            <a:endParaRPr lang="en-US" sz="2800" dirty="0" smtClean="0">
              <a:latin typeface="Arial" pitchFamily="34" charset="0"/>
            </a:endParaRPr>
          </a:p>
          <a:p>
            <a:pPr eaLnBrk="1" hangingPunct="1">
              <a:buFontTx/>
              <a:buNone/>
            </a:pPr>
            <a:r>
              <a:rPr lang="en-US" sz="2800" dirty="0" smtClean="0">
                <a:latin typeface="Arial" pitchFamily="34" charset="0"/>
              </a:rPr>
              <a:t>			   sea un valor </a:t>
            </a:r>
            <a:r>
              <a:rPr lang="en-US" sz="2800" dirty="0" err="1" smtClean="0">
                <a:latin typeface="Arial" pitchFamily="34" charset="0"/>
              </a:rPr>
              <a:t>arbitrario</a:t>
            </a:r>
            <a:r>
              <a:rPr lang="en-US" sz="2800" dirty="0" smtClean="0">
                <a:latin typeface="Arial" pitchFamily="34" charset="0"/>
              </a:rPr>
              <a:t> de </a:t>
            </a:r>
            <a:r>
              <a:rPr lang="en-US" i="1" dirty="0" smtClean="0"/>
              <a:t>Z</a:t>
            </a:r>
            <a:r>
              <a:rPr lang="en-US" sz="2800" dirty="0" smtClean="0">
                <a:latin typeface="Arial" pitchFamily="34" charset="0"/>
              </a:rPr>
              <a:t> y </a:t>
            </a:r>
            <a:r>
              <a:rPr lang="en-US" sz="2800" dirty="0" err="1" smtClean="0">
                <a:latin typeface="Arial" pitchFamily="34" charset="0"/>
              </a:rPr>
              <a:t>que</a:t>
            </a:r>
            <a:r>
              <a:rPr lang="en-US" sz="2800" dirty="0" smtClean="0">
                <a:latin typeface="Arial" pitchFamily="34" charset="0"/>
              </a:rPr>
              <a:t>: </a:t>
            </a:r>
            <a:endParaRPr lang="es-ES" sz="2800" dirty="0" smtClean="0">
              <a:latin typeface="Arial" pitchFamily="34" charset="0"/>
            </a:endParaRPr>
          </a:p>
        </p:txBody>
      </p:sp>
      <p:graphicFrame>
        <p:nvGraphicFramePr>
          <p:cNvPr id="98308" name="Object 5"/>
          <p:cNvGraphicFramePr>
            <a:graphicFrameLocks noChangeAspect="1"/>
          </p:cNvGraphicFramePr>
          <p:nvPr>
            <p:extLst>
              <p:ext uri="{D42A27DB-BD31-4B8C-83A1-F6EECF244321}">
                <p14:modId xmlns:p14="http://schemas.microsoft.com/office/powerpoint/2010/main" val="1849769372"/>
              </p:ext>
            </p:extLst>
          </p:nvPr>
        </p:nvGraphicFramePr>
        <p:xfrm>
          <a:off x="2971800" y="764704"/>
          <a:ext cx="2870200" cy="1373188"/>
        </p:xfrm>
        <a:graphic>
          <a:graphicData uri="http://schemas.openxmlformats.org/presentationml/2006/ole">
            <mc:AlternateContent xmlns:mc="http://schemas.openxmlformats.org/markup-compatibility/2006">
              <mc:Choice xmlns:v="urn:schemas-microsoft-com:vml" Requires="v">
                <p:oleObj spid="_x0000_s37986" name="Equation" r:id="rId3" imgW="1168400" imgH="558800" progId="">
                  <p:embed/>
                </p:oleObj>
              </mc:Choice>
              <mc:Fallback>
                <p:oleObj name="Equation" r:id="rId3" imgW="1168400" imgH="558800" progId="">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764704"/>
                        <a:ext cx="28702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309" name="Object 6"/>
          <p:cNvGraphicFramePr>
            <a:graphicFrameLocks noChangeAspect="1"/>
          </p:cNvGraphicFramePr>
          <p:nvPr>
            <p:extLst>
              <p:ext uri="{D42A27DB-BD31-4B8C-83A1-F6EECF244321}">
                <p14:modId xmlns:p14="http://schemas.microsoft.com/office/powerpoint/2010/main" val="3809326168"/>
              </p:ext>
            </p:extLst>
          </p:nvPr>
        </p:nvGraphicFramePr>
        <p:xfrm>
          <a:off x="1066800" y="2420888"/>
          <a:ext cx="1676400" cy="1390650"/>
        </p:xfrm>
        <a:graphic>
          <a:graphicData uri="http://schemas.openxmlformats.org/presentationml/2006/ole">
            <mc:AlternateContent xmlns:mc="http://schemas.openxmlformats.org/markup-compatibility/2006">
              <mc:Choice xmlns:v="urn:schemas-microsoft-com:vml" Requires="v">
                <p:oleObj spid="_x0000_s37987" name="Equation" r:id="rId5" imgW="672808" imgH="558558" progId="">
                  <p:embed/>
                </p:oleObj>
              </mc:Choice>
              <mc:Fallback>
                <p:oleObj name="Equation" r:id="rId5" imgW="672808" imgH="558558" progId="">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2420888"/>
                        <a:ext cx="167640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310" name="Object 7"/>
          <p:cNvGraphicFramePr>
            <a:graphicFrameLocks noChangeAspect="1"/>
          </p:cNvGraphicFramePr>
          <p:nvPr>
            <p:extLst>
              <p:ext uri="{D42A27DB-BD31-4B8C-83A1-F6EECF244321}">
                <p14:modId xmlns:p14="http://schemas.microsoft.com/office/powerpoint/2010/main" val="3061249840"/>
              </p:ext>
            </p:extLst>
          </p:nvPr>
        </p:nvGraphicFramePr>
        <p:xfrm>
          <a:off x="1524000" y="4221088"/>
          <a:ext cx="5486400" cy="1885950"/>
        </p:xfrm>
        <a:graphic>
          <a:graphicData uri="http://schemas.openxmlformats.org/presentationml/2006/ole">
            <mc:AlternateContent xmlns:mc="http://schemas.openxmlformats.org/markup-compatibility/2006">
              <mc:Choice xmlns:v="urn:schemas-microsoft-com:vml" Requires="v">
                <p:oleObj spid="_x0000_s37988" name="Equation" r:id="rId7" imgW="2032000" imgH="698500" progId="">
                  <p:embed/>
                </p:oleObj>
              </mc:Choice>
              <mc:Fallback>
                <p:oleObj name="Equation" r:id="rId7" imgW="2032000" imgH="698500" progId="">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4221088"/>
                        <a:ext cx="5486400"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311" name="Text Box 8"/>
          <p:cNvSpPr txBox="1">
            <a:spLocks noChangeArrowheads="1"/>
          </p:cNvSpPr>
          <p:nvPr/>
        </p:nvSpPr>
        <p:spPr bwMode="auto">
          <a:xfrm>
            <a:off x="7772400" y="4365104"/>
            <a:ext cx="68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i="1">
                <a:latin typeface="Arial" pitchFamily="34" charset="0"/>
              </a:rPr>
              <a:t>(a)</a:t>
            </a:r>
            <a:endParaRPr lang="es-ES" sz="2800" i="1">
              <a:latin typeface="Arial" pitchFamily="34" charset="0"/>
            </a:endParaRPr>
          </a:p>
        </p:txBody>
      </p:sp>
    </p:spTree>
    <p:extLst>
      <p:ext uri="{BB962C8B-B14F-4D97-AF65-F5344CB8AC3E}">
        <p14:creationId xmlns:p14="http://schemas.microsoft.com/office/powerpoint/2010/main" val="425283922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body" idx="1"/>
          </p:nvPr>
        </p:nvSpPr>
        <p:spPr>
          <a:xfrm>
            <a:off x="685800" y="908720"/>
            <a:ext cx="7772400" cy="3276600"/>
          </a:xfrm>
        </p:spPr>
        <p:txBody>
          <a:bodyPr/>
          <a:lstStyle/>
          <a:p>
            <a:pPr marL="0" indent="0" eaLnBrk="1" hangingPunct="1">
              <a:lnSpc>
                <a:spcPct val="90000"/>
              </a:lnSpc>
              <a:buNone/>
            </a:pPr>
            <a:r>
              <a:rPr lang="en-US" sz="2800" dirty="0" smtClean="0">
                <a:latin typeface="Arial" pitchFamily="34" charset="0"/>
                <a:cs typeface="Times New Roman" pitchFamily="18" charset="0"/>
              </a:rPr>
              <a:t>D</a:t>
            </a:r>
            <a:r>
              <a:rPr lang="es-ES" sz="2800" dirty="0" smtClean="0">
                <a:latin typeface="Arial" pitchFamily="34" charset="0"/>
                <a:cs typeface="Times New Roman" pitchFamily="18" charset="0"/>
              </a:rPr>
              <a:t>e aquí </a:t>
            </a:r>
            <a:r>
              <a:rPr lang="en-US" sz="2800" i="1" dirty="0" smtClean="0">
                <a:latin typeface="Arial" pitchFamily="34" charset="0"/>
                <a:cs typeface="Times New Roman" pitchFamily="18" charset="0"/>
              </a:rPr>
              <a:t>(a)</a:t>
            </a: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se despeja </a:t>
            </a:r>
            <a:r>
              <a:rPr lang="es-ES" sz="2800" i="1" dirty="0" smtClean="0">
                <a:latin typeface="Arial" pitchFamily="34" charset="0"/>
                <a:cs typeface="Times New Roman" pitchFamily="18" charset="0"/>
              </a:rPr>
              <a:t>n:</a:t>
            </a: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2800" i="1" dirty="0" smtClean="0">
              <a:latin typeface="Arial" pitchFamily="34" charset="0"/>
              <a:cs typeface="Times New Roman" pitchFamily="18" charset="0"/>
            </a:endParaRPr>
          </a:p>
          <a:p>
            <a:pPr eaLnBrk="1" hangingPunct="1">
              <a:lnSpc>
                <a:spcPct val="90000"/>
              </a:lnSpc>
            </a:pPr>
            <a:endParaRPr lang="en-US" sz="1600" i="1" dirty="0" smtClean="0">
              <a:latin typeface="Arial" pitchFamily="34" charset="0"/>
              <a:cs typeface="Times New Roman" pitchFamily="18" charset="0"/>
            </a:endParaRPr>
          </a:p>
          <a:p>
            <a:pPr eaLnBrk="1" hangingPunct="1">
              <a:lnSpc>
                <a:spcPct val="90000"/>
              </a:lnSpc>
              <a:buFontTx/>
              <a:buNone/>
            </a:pPr>
            <a:r>
              <a:rPr lang="en-US" sz="2800" dirty="0" smtClean="0">
                <a:latin typeface="Arial" pitchFamily="34" charset="0"/>
              </a:rPr>
              <a:t>	s</a:t>
            </a:r>
            <a:r>
              <a:rPr lang="es-ES" sz="2800" dirty="0" smtClean="0">
                <a:latin typeface="Arial" pitchFamily="34" charset="0"/>
                <a:cs typeface="Times New Roman" pitchFamily="18" charset="0"/>
              </a:rPr>
              <a:t>i </a:t>
            </a:r>
            <a:r>
              <a:rPr lang="es-ES" sz="2800" i="1" dirty="0" smtClean="0">
                <a:cs typeface="Times New Roman" pitchFamily="18" charset="0"/>
                <a:sym typeface="Symbol" pitchFamily="18" charset="2"/>
              </a:rPr>
              <a:t></a:t>
            </a:r>
            <a:r>
              <a:rPr lang="es-ES" sz="2800" dirty="0" smtClean="0">
                <a:latin typeface="Arial" pitchFamily="34" charset="0"/>
                <a:cs typeface="Times New Roman" pitchFamily="18" charset="0"/>
              </a:rPr>
              <a:t>= 0.05 entonces: </a:t>
            </a:r>
            <a:r>
              <a:rPr lang="es-ES" sz="2800" dirty="0" smtClean="0">
                <a:latin typeface="Arial" pitchFamily="34" charset="0"/>
              </a:rPr>
              <a:t> </a:t>
            </a:r>
          </a:p>
        </p:txBody>
      </p:sp>
      <p:graphicFrame>
        <p:nvGraphicFramePr>
          <p:cNvPr id="99332" name="Object 5"/>
          <p:cNvGraphicFramePr>
            <a:graphicFrameLocks noChangeAspect="1"/>
          </p:cNvGraphicFramePr>
          <p:nvPr>
            <p:extLst>
              <p:ext uri="{D42A27DB-BD31-4B8C-83A1-F6EECF244321}">
                <p14:modId xmlns:p14="http://schemas.microsoft.com/office/powerpoint/2010/main" val="1121476247"/>
              </p:ext>
            </p:extLst>
          </p:nvPr>
        </p:nvGraphicFramePr>
        <p:xfrm>
          <a:off x="2286000" y="1412776"/>
          <a:ext cx="4267200" cy="1908175"/>
        </p:xfrm>
        <a:graphic>
          <a:graphicData uri="http://schemas.openxmlformats.org/presentationml/2006/ole">
            <mc:AlternateContent xmlns:mc="http://schemas.openxmlformats.org/markup-compatibility/2006">
              <mc:Choice xmlns:v="urn:schemas-microsoft-com:vml" Requires="v">
                <p:oleObj spid="_x0000_s38976" name="Equation" r:id="rId3" imgW="1562100" imgH="698500" progId="">
                  <p:embed/>
                </p:oleObj>
              </mc:Choice>
              <mc:Fallback>
                <p:oleObj name="Equation" r:id="rId3" imgW="1562100" imgH="698500" progId="">
                  <p:embed/>
                  <p:pic>
                    <p:nvPicPr>
                      <p:cNvPr id="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412776"/>
                        <a:ext cx="4267200" cy="190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9333" name="Object 6"/>
          <p:cNvGraphicFramePr>
            <a:graphicFrameLocks noChangeAspect="1"/>
          </p:cNvGraphicFramePr>
          <p:nvPr>
            <p:extLst>
              <p:ext uri="{D42A27DB-BD31-4B8C-83A1-F6EECF244321}">
                <p14:modId xmlns:p14="http://schemas.microsoft.com/office/powerpoint/2010/main" val="983605670"/>
              </p:ext>
            </p:extLst>
          </p:nvPr>
        </p:nvGraphicFramePr>
        <p:xfrm>
          <a:off x="3048000" y="4365104"/>
          <a:ext cx="2590800" cy="1274763"/>
        </p:xfrm>
        <a:graphic>
          <a:graphicData uri="http://schemas.openxmlformats.org/presentationml/2006/ole">
            <mc:AlternateContent xmlns:mc="http://schemas.openxmlformats.org/markup-compatibility/2006">
              <mc:Choice xmlns:v="urn:schemas-microsoft-com:vml" Requires="v">
                <p:oleObj spid="_x0000_s38977" name="Equation" r:id="rId5" imgW="876300" imgH="431800" progId="">
                  <p:embed/>
                </p:oleObj>
              </mc:Choice>
              <mc:Fallback>
                <p:oleObj name="Equation" r:id="rId5" imgW="876300" imgH="431800" progId="">
                  <p:embed/>
                  <p:pic>
                    <p:nvPicPr>
                      <p:cNvPr id="0"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4365104"/>
                        <a:ext cx="2590800"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396465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381000" y="1371600"/>
            <a:ext cx="8153400" cy="4343400"/>
          </a:xfrm>
        </p:spPr>
        <p:txBody>
          <a:bodyPr/>
          <a:lstStyle/>
          <a:p>
            <a:pPr marL="0" indent="0" algn="just" eaLnBrk="1" hangingPunct="1">
              <a:lnSpc>
                <a:spcPct val="90000"/>
              </a:lnSpc>
              <a:buNone/>
              <a:defRPr/>
            </a:pPr>
            <a:r>
              <a:rPr lang="es-ES" sz="2800" dirty="0" smtClean="0">
                <a:latin typeface="Arial" pitchFamily="34" charset="0"/>
                <a:cs typeface="Times New Roman" pitchFamily="18" charset="0"/>
              </a:rPr>
              <a:t>Se puede usar</a:t>
            </a:r>
            <a:r>
              <a:rPr lang="es-ES" sz="2800" dirty="0" smtClean="0">
                <a:latin typeface="Arial" pitchFamily="34" charset="0"/>
              </a:rPr>
              <a:t> </a:t>
            </a:r>
            <a:r>
              <a:rPr lang="en-US" sz="2800" dirty="0" smtClean="0">
                <a:latin typeface="Arial" pitchFamily="34" charset="0"/>
              </a:rPr>
              <a:t>		    </a:t>
            </a:r>
            <a:r>
              <a:rPr lang="es-ES" sz="2800" dirty="0" smtClean="0">
                <a:latin typeface="Arial" pitchFamily="34" charset="0"/>
                <a:cs typeface="Times New Roman" pitchFamily="18" charset="0"/>
              </a:rPr>
              <a:t>como una primera </a:t>
            </a:r>
            <a:endParaRPr lang="en-US" sz="2800" dirty="0" smtClean="0">
              <a:latin typeface="Arial" pitchFamily="34" charset="0"/>
              <a:cs typeface="Times New Roman" pitchFamily="18" charset="0"/>
            </a:endParaRPr>
          </a:p>
          <a:p>
            <a:pPr algn="just" eaLnBrk="1" hangingPunct="1">
              <a:lnSpc>
                <a:spcPct val="90000"/>
              </a:lnSpc>
              <a:defRPr/>
            </a:pPr>
            <a:endParaRPr lang="en-US" sz="2800" dirty="0" smtClean="0">
              <a:latin typeface="Arial" pitchFamily="34" charset="0"/>
              <a:cs typeface="Times New Roman" pitchFamily="18" charset="0"/>
            </a:endParaRPr>
          </a:p>
          <a:p>
            <a:pPr algn="just" eaLnBrk="1" hangingPunct="1">
              <a:lnSpc>
                <a:spcPct val="90000"/>
              </a:lnSpc>
              <a:buFontTx/>
              <a:buNone/>
              <a:defRPr/>
            </a:pPr>
            <a:r>
              <a:rPr lang="en-US" sz="2800" dirty="0" smtClean="0">
                <a:latin typeface="Arial" pitchFamily="34" charset="0"/>
                <a:cs typeface="Times New Roman" pitchFamily="18" charset="0"/>
              </a:rPr>
              <a:t>	</a:t>
            </a:r>
            <a:r>
              <a:rPr lang="es-ES" sz="2800" dirty="0" smtClean="0">
                <a:latin typeface="Arial" pitchFamily="34" charset="0"/>
                <a:cs typeface="Times New Roman" pitchFamily="18" charset="0"/>
              </a:rPr>
              <a:t>aproximación y luego corregir usando</a:t>
            </a:r>
            <a:r>
              <a:rPr lang="en-US" sz="2800" dirty="0" smtClean="0">
                <a:latin typeface="Arial" pitchFamily="34" charset="0"/>
                <a:cs typeface="Times New Roman" pitchFamily="18" charset="0"/>
              </a:rPr>
              <a:t>			 </a:t>
            </a:r>
          </a:p>
          <a:p>
            <a:pPr algn="just" eaLnBrk="1" hangingPunct="1">
              <a:lnSpc>
                <a:spcPct val="90000"/>
              </a:lnSpc>
              <a:buFontTx/>
              <a:buNone/>
              <a:defRPr/>
            </a:pPr>
            <a:endParaRPr lang="en-US" sz="2800" dirty="0" smtClean="0">
              <a:latin typeface="Arial" pitchFamily="34" charset="0"/>
              <a:cs typeface="Times New Roman" pitchFamily="18" charset="0"/>
            </a:endParaRPr>
          </a:p>
          <a:p>
            <a:pPr algn="just" eaLnBrk="1" hangingPunct="1">
              <a:lnSpc>
                <a:spcPct val="90000"/>
              </a:lnSpc>
              <a:buFontTx/>
              <a:buNone/>
              <a:defRPr/>
            </a:pPr>
            <a:endParaRPr lang="en-US" sz="2800" dirty="0" smtClean="0">
              <a:latin typeface="Arial" pitchFamily="34" charset="0"/>
              <a:cs typeface="Times New Roman" pitchFamily="18" charset="0"/>
            </a:endParaRPr>
          </a:p>
          <a:p>
            <a:pPr marL="0" indent="0" algn="just" eaLnBrk="1" hangingPunct="1">
              <a:lnSpc>
                <a:spcPct val="90000"/>
              </a:lnSpc>
              <a:buNone/>
              <a:defRPr/>
            </a:pPr>
            <a:r>
              <a:rPr lang="es-ES" sz="2800" dirty="0" smtClean="0">
                <a:latin typeface="Arial" pitchFamily="34" charset="0"/>
                <a:cs typeface="Times New Roman" pitchFamily="18" charset="0"/>
              </a:rPr>
              <a:t>Si no se puede suponer normalidad de la distribución del estimador, se recurre a la </a:t>
            </a:r>
            <a:r>
              <a:rPr lang="es-ES" sz="2800" i="1" u="sng" dirty="0" smtClean="0">
                <a:effectLst>
                  <a:outerShdw blurRad="38100" dist="38100" dir="2700000" algn="tl">
                    <a:srgbClr val="FFFFFF"/>
                  </a:outerShdw>
                </a:effectLst>
                <a:latin typeface="Arial" pitchFamily="34" charset="0"/>
                <a:cs typeface="Times New Roman" pitchFamily="18" charset="0"/>
              </a:rPr>
              <a:t>desigualdad de </a:t>
            </a:r>
            <a:r>
              <a:rPr lang="es-ES" sz="2800" i="1" u="sng" dirty="0" err="1" smtClean="0">
                <a:effectLst>
                  <a:outerShdw blurRad="38100" dist="38100" dir="2700000" algn="tl">
                    <a:srgbClr val="FFFFFF"/>
                  </a:outerShdw>
                </a:effectLst>
                <a:latin typeface="Arial" pitchFamily="34" charset="0"/>
                <a:cs typeface="Times New Roman" pitchFamily="18" charset="0"/>
              </a:rPr>
              <a:t>Tchebycheff</a:t>
            </a:r>
            <a:r>
              <a:rPr lang="es-ES" sz="2800" dirty="0" smtClean="0">
                <a:latin typeface="Arial" pitchFamily="34" charset="0"/>
                <a:cs typeface="Times New Roman" pitchFamily="18" charset="0"/>
              </a:rPr>
              <a:t>.</a:t>
            </a:r>
            <a:r>
              <a:rPr lang="es-ES" sz="2800" dirty="0" smtClean="0">
                <a:latin typeface="Arial" pitchFamily="34" charset="0"/>
              </a:rPr>
              <a:t>  </a:t>
            </a:r>
          </a:p>
        </p:txBody>
      </p:sp>
      <p:graphicFrame>
        <p:nvGraphicFramePr>
          <p:cNvPr id="100356" name="Object 5"/>
          <p:cNvGraphicFramePr>
            <a:graphicFrameLocks noChangeAspect="1"/>
          </p:cNvGraphicFramePr>
          <p:nvPr>
            <p:extLst>
              <p:ext uri="{D42A27DB-BD31-4B8C-83A1-F6EECF244321}">
                <p14:modId xmlns:p14="http://schemas.microsoft.com/office/powerpoint/2010/main" val="2405245316"/>
              </p:ext>
            </p:extLst>
          </p:nvPr>
        </p:nvGraphicFramePr>
        <p:xfrm>
          <a:off x="2739008" y="1011238"/>
          <a:ext cx="1905000" cy="1135062"/>
        </p:xfrm>
        <a:graphic>
          <a:graphicData uri="http://schemas.openxmlformats.org/presentationml/2006/ole">
            <mc:AlternateContent xmlns:mc="http://schemas.openxmlformats.org/markup-compatibility/2006">
              <mc:Choice xmlns:v="urn:schemas-microsoft-com:vml" Requires="v">
                <p:oleObj spid="_x0000_s40000" name="Equation" r:id="rId3" imgW="723586" imgH="431613" progId="">
                  <p:embed/>
                </p:oleObj>
              </mc:Choice>
              <mc:Fallback>
                <p:oleObj name="Equation" r:id="rId3" imgW="723586" imgH="431613" progId="">
                  <p:embed/>
                  <p:pic>
                    <p:nvPicPr>
                      <p:cNvPr id="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9008" y="1011238"/>
                        <a:ext cx="1905000" cy="113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0357" name="Object 6"/>
          <p:cNvGraphicFramePr>
            <a:graphicFrameLocks noChangeAspect="1"/>
          </p:cNvGraphicFramePr>
          <p:nvPr>
            <p:extLst>
              <p:ext uri="{D42A27DB-BD31-4B8C-83A1-F6EECF244321}">
                <p14:modId xmlns:p14="http://schemas.microsoft.com/office/powerpoint/2010/main" val="2144391332"/>
              </p:ext>
            </p:extLst>
          </p:nvPr>
        </p:nvGraphicFramePr>
        <p:xfrm>
          <a:off x="6804248" y="2133600"/>
          <a:ext cx="1752600" cy="1612900"/>
        </p:xfrm>
        <a:graphic>
          <a:graphicData uri="http://schemas.openxmlformats.org/presentationml/2006/ole">
            <mc:AlternateContent xmlns:mc="http://schemas.openxmlformats.org/markup-compatibility/2006">
              <mc:Choice xmlns:v="urn:schemas-microsoft-com:vml" Requires="v">
                <p:oleObj spid="_x0000_s40001" name="Equation" r:id="rId5" imgW="634725" imgH="583947" progId="">
                  <p:embed/>
                </p:oleObj>
              </mc:Choice>
              <mc:Fallback>
                <p:oleObj name="Equation" r:id="rId5" imgW="634725" imgH="583947" progId="">
                  <p:embed/>
                  <p:pic>
                    <p:nvPicPr>
                      <p:cNvPr id="0"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8" y="2133600"/>
                        <a:ext cx="1752600" cy="161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7555406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02" name="Object 3"/>
          <p:cNvGraphicFramePr>
            <a:graphicFrameLocks noGrp="1" noChangeAspect="1"/>
          </p:cNvGraphicFramePr>
          <p:nvPr>
            <p:ph type="body" idx="1"/>
          </p:nvPr>
        </p:nvGraphicFramePr>
        <p:xfrm>
          <a:off x="1066800" y="1066800"/>
          <a:ext cx="7010400" cy="1093788"/>
        </p:xfrm>
        <a:graphic>
          <a:graphicData uri="http://schemas.openxmlformats.org/presentationml/2006/ole">
            <mc:AlternateContent xmlns:mc="http://schemas.openxmlformats.org/markup-compatibility/2006">
              <mc:Choice xmlns:v="urn:schemas-microsoft-com:vml" Requires="v">
                <p:oleObj spid="_x0000_s41117" name="Equation" r:id="rId3" imgW="2527300" imgH="393700" progId="">
                  <p:embed/>
                </p:oleObj>
              </mc:Choice>
              <mc:Fallback>
                <p:oleObj name="Equation" r:id="rId3" imgW="2527300" imgH="393700" progId="">
                  <p:embed/>
                  <p:pic>
                    <p:nvPicPr>
                      <p:cNvPr id="0" name="Picture 13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066800"/>
                        <a:ext cx="7010400" cy="1093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2404" name="Object 6"/>
          <p:cNvGraphicFramePr>
            <a:graphicFrameLocks noChangeAspect="1"/>
          </p:cNvGraphicFramePr>
          <p:nvPr/>
        </p:nvGraphicFramePr>
        <p:xfrm>
          <a:off x="609600" y="2438400"/>
          <a:ext cx="8001000" cy="1073150"/>
        </p:xfrm>
        <a:graphic>
          <a:graphicData uri="http://schemas.openxmlformats.org/presentationml/2006/ole">
            <mc:AlternateContent xmlns:mc="http://schemas.openxmlformats.org/markup-compatibility/2006">
              <mc:Choice xmlns:v="urn:schemas-microsoft-com:vml" Requires="v">
                <p:oleObj spid="_x0000_s41118" name="Equation" r:id="rId5" imgW="2933700" imgH="393700" progId="">
                  <p:embed/>
                </p:oleObj>
              </mc:Choice>
              <mc:Fallback>
                <p:oleObj name="Equation" r:id="rId5" imgW="2933700" imgH="393700" progId="">
                  <p:embed/>
                  <p:pic>
                    <p:nvPicPr>
                      <p:cNvPr id="0" name="Picture 1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438400"/>
                        <a:ext cx="8001000"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05" name="Object 7"/>
          <p:cNvGraphicFramePr>
            <a:graphicFrameLocks noChangeAspect="1"/>
          </p:cNvGraphicFramePr>
          <p:nvPr/>
        </p:nvGraphicFramePr>
        <p:xfrm>
          <a:off x="685800" y="3989388"/>
          <a:ext cx="3009900" cy="1039812"/>
        </p:xfrm>
        <a:graphic>
          <a:graphicData uri="http://schemas.openxmlformats.org/presentationml/2006/ole">
            <mc:AlternateContent xmlns:mc="http://schemas.openxmlformats.org/markup-compatibility/2006">
              <mc:Choice xmlns:v="urn:schemas-microsoft-com:vml" Requires="v">
                <p:oleObj spid="_x0000_s41119" name="Equation" r:id="rId7" imgW="1143000" imgH="393700" progId="">
                  <p:embed/>
                </p:oleObj>
              </mc:Choice>
              <mc:Fallback>
                <p:oleObj name="Equation" r:id="rId7" imgW="1143000" imgH="393700" progId="">
                  <p:embed/>
                  <p:pic>
                    <p:nvPicPr>
                      <p:cNvPr id="0" name="Picture 13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989388"/>
                        <a:ext cx="3009900" cy="103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06" name="Object 8"/>
          <p:cNvGraphicFramePr>
            <a:graphicFrameLocks noChangeAspect="1"/>
          </p:cNvGraphicFramePr>
          <p:nvPr/>
        </p:nvGraphicFramePr>
        <p:xfrm>
          <a:off x="4572000" y="3962400"/>
          <a:ext cx="3276600" cy="1058863"/>
        </p:xfrm>
        <a:graphic>
          <a:graphicData uri="http://schemas.openxmlformats.org/presentationml/2006/ole">
            <mc:AlternateContent xmlns:mc="http://schemas.openxmlformats.org/markup-compatibility/2006">
              <mc:Choice xmlns:v="urn:schemas-microsoft-com:vml" Requires="v">
                <p:oleObj spid="_x0000_s41120" name="Equation" r:id="rId9" imgW="1218671" imgH="393529" progId="">
                  <p:embed/>
                </p:oleObj>
              </mc:Choice>
              <mc:Fallback>
                <p:oleObj name="Equation" r:id="rId9" imgW="1218671" imgH="393529" progId="">
                  <p:embed/>
                  <p:pic>
                    <p:nvPicPr>
                      <p:cNvPr id="0" name="Picture 1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3962400"/>
                        <a:ext cx="3276600" cy="105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07" name="Object 10"/>
          <p:cNvGraphicFramePr>
            <a:graphicFrameLocks noChangeAspect="1"/>
          </p:cNvGraphicFramePr>
          <p:nvPr/>
        </p:nvGraphicFramePr>
        <p:xfrm>
          <a:off x="2438400" y="4953000"/>
          <a:ext cx="3371850" cy="1055688"/>
        </p:xfrm>
        <a:graphic>
          <a:graphicData uri="http://schemas.openxmlformats.org/presentationml/2006/ole">
            <mc:AlternateContent xmlns:mc="http://schemas.openxmlformats.org/markup-compatibility/2006">
              <mc:Choice xmlns:v="urn:schemas-microsoft-com:vml" Requires="v">
                <p:oleObj spid="_x0000_s41121" name="Equation" r:id="rId11" imgW="1256755" imgH="393529" progId="">
                  <p:embed/>
                </p:oleObj>
              </mc:Choice>
              <mc:Fallback>
                <p:oleObj name="Equation" r:id="rId11" imgW="1256755" imgH="393529" progId="">
                  <p:embed/>
                  <p:pic>
                    <p:nvPicPr>
                      <p:cNvPr id="0" name="Picture 1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38400" y="4953000"/>
                        <a:ext cx="3371850" cy="1055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373178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2994521"/>
            <a:ext cx="8208912" cy="2306687"/>
          </a:xfrm>
        </p:spPr>
        <p:txBody>
          <a:bodyPr/>
          <a:lstStyle/>
          <a:p>
            <a:r>
              <a:rPr lang="es-ES" sz="4000" b="1" dirty="0" smtClean="0">
                <a:solidFill>
                  <a:srgbClr val="00B050"/>
                </a:solidFill>
                <a:latin typeface="Arial" pitchFamily="34" charset="0"/>
                <a:cs typeface="Arial" pitchFamily="34" charset="0"/>
              </a:rPr>
              <a:t>II</a:t>
            </a:r>
            <a:br>
              <a:rPr lang="es-ES" sz="4000" b="1" dirty="0" smtClean="0">
                <a:solidFill>
                  <a:srgbClr val="00B050"/>
                </a:solidFill>
                <a:latin typeface="Arial" pitchFamily="34" charset="0"/>
                <a:cs typeface="Arial" pitchFamily="34" charset="0"/>
              </a:rPr>
            </a:br>
            <a:r>
              <a:rPr lang="es-ES" sz="4000" b="1" dirty="0" smtClean="0">
                <a:solidFill>
                  <a:srgbClr val="00B050"/>
                </a:solidFill>
                <a:latin typeface="Arial" pitchFamily="34" charset="0"/>
                <a:cs typeface="Arial" pitchFamily="34" charset="0"/>
              </a:rPr>
              <a:t>Muestreo Aleatorio Sistemático</a:t>
            </a:r>
            <a:br>
              <a:rPr lang="es-ES" sz="4000" b="1" dirty="0" smtClean="0">
                <a:solidFill>
                  <a:srgbClr val="00B050"/>
                </a:solidFill>
                <a:latin typeface="Arial" pitchFamily="34" charset="0"/>
                <a:cs typeface="Arial" pitchFamily="34" charset="0"/>
              </a:rPr>
            </a:br>
            <a:r>
              <a:rPr lang="es-ES" sz="4000" b="1" dirty="0" smtClean="0">
                <a:solidFill>
                  <a:srgbClr val="00B050"/>
                </a:solidFill>
                <a:latin typeface="Arial" pitchFamily="34" charset="0"/>
                <a:cs typeface="Arial" pitchFamily="34" charset="0"/>
              </a:rPr>
              <a:t>(MASI)</a:t>
            </a:r>
            <a:endParaRPr lang="es-MX" sz="4000" b="1" dirty="0">
              <a:solidFill>
                <a:srgbClr val="00B050"/>
              </a:solidFill>
              <a:latin typeface="Arial" pitchFamily="34" charset="0"/>
              <a:cs typeface="Arial" pitchFamily="34" charset="0"/>
            </a:endParaRPr>
          </a:p>
        </p:txBody>
      </p:sp>
      <p:pic>
        <p:nvPicPr>
          <p:cNvPr id="3" name="Imagen 2"/>
          <p:cNvPicPr>
            <a:picLocks noChangeAspect="1"/>
          </p:cNvPicPr>
          <p:nvPr/>
        </p:nvPicPr>
        <p:blipFill>
          <a:blip r:embed="rId2"/>
          <a:stretch>
            <a:fillRect/>
          </a:stretch>
        </p:blipFill>
        <p:spPr>
          <a:xfrm>
            <a:off x="1259632" y="261292"/>
            <a:ext cx="5976664" cy="2447628"/>
          </a:xfrm>
          <a:prstGeom prst="rect">
            <a:avLst/>
          </a:prstGeom>
        </p:spPr>
      </p:pic>
    </p:spTree>
    <p:extLst>
      <p:ext uri="{BB962C8B-B14F-4D97-AF65-F5344CB8AC3E}">
        <p14:creationId xmlns:p14="http://schemas.microsoft.com/office/powerpoint/2010/main" val="309532647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1560" y="620688"/>
            <a:ext cx="8064896" cy="5760640"/>
          </a:xfrm>
        </p:spPr>
        <p:txBody>
          <a:bodyPr>
            <a:normAutofit fontScale="77500" lnSpcReduction="20000"/>
          </a:bodyPr>
          <a:lstStyle/>
          <a:p>
            <a:pPr marL="571500" indent="-571500" algn="just">
              <a:buFont typeface="Wingdings" pitchFamily="2" charset="2"/>
              <a:buChar char="q"/>
            </a:pPr>
            <a:r>
              <a:rPr lang="es-ES" sz="4300" dirty="0">
                <a:solidFill>
                  <a:schemeClr val="tx1"/>
                </a:solidFill>
                <a:latin typeface="Arial" pitchFamily="34" charset="0"/>
                <a:cs typeface="Arial" pitchFamily="34" charset="0"/>
              </a:rPr>
              <a:t>Este tipo de muestreo se utiliza mucho en el control de la calidad en los procesos de líneas de fabricación en donde se opera sin interrupciones.</a:t>
            </a:r>
          </a:p>
          <a:p>
            <a:pPr marL="571500" indent="-571500" algn="just">
              <a:buFont typeface="Wingdings" pitchFamily="2" charset="2"/>
              <a:buChar char="q"/>
            </a:pPr>
            <a:endParaRPr lang="es-ES" sz="4300" dirty="0">
              <a:solidFill>
                <a:schemeClr val="tx1"/>
              </a:solidFill>
              <a:latin typeface="Arial" pitchFamily="34" charset="0"/>
              <a:cs typeface="Arial" pitchFamily="34" charset="0"/>
            </a:endParaRPr>
          </a:p>
          <a:p>
            <a:pPr marL="571500" indent="-571500" algn="just">
              <a:buFont typeface="Wingdings" pitchFamily="2" charset="2"/>
              <a:buChar char="q"/>
            </a:pPr>
            <a:r>
              <a:rPr lang="es-ES" sz="4300" dirty="0">
                <a:solidFill>
                  <a:schemeClr val="tx1"/>
                </a:solidFill>
                <a:latin typeface="Arial" pitchFamily="34" charset="0"/>
                <a:cs typeface="Arial" pitchFamily="34" charset="0"/>
              </a:rPr>
              <a:t>No es un muestreo probabilístico pero si representativo del proceso de producción de la unidades </a:t>
            </a:r>
            <a:r>
              <a:rPr lang="es-ES" sz="4300" dirty="0" err="1">
                <a:solidFill>
                  <a:schemeClr val="tx1"/>
                </a:solidFill>
                <a:latin typeface="Arial" pitchFamily="34" charset="0"/>
                <a:cs typeface="Arial" pitchFamily="34" charset="0"/>
              </a:rPr>
              <a:t>mustrales</a:t>
            </a:r>
            <a:r>
              <a:rPr lang="es-ES" sz="4300" dirty="0">
                <a:solidFill>
                  <a:schemeClr val="tx1"/>
                </a:solidFill>
                <a:latin typeface="Arial" pitchFamily="34" charset="0"/>
                <a:cs typeface="Arial" pitchFamily="34" charset="0"/>
              </a:rPr>
              <a:t>, generalmente más acucioso que un muestreo CA (</a:t>
            </a:r>
            <a:r>
              <a:rPr lang="es-ES" sz="4300" dirty="0" err="1">
                <a:solidFill>
                  <a:schemeClr val="tx1"/>
                </a:solidFill>
                <a:latin typeface="Arial" pitchFamily="34" charset="0"/>
                <a:cs typeface="Arial" pitchFamily="34" charset="0"/>
              </a:rPr>
              <a:t>Complet</a:t>
            </a:r>
            <a:r>
              <a:rPr lang="es-ES" sz="4300" dirty="0">
                <a:solidFill>
                  <a:schemeClr val="tx1"/>
                </a:solidFill>
                <a:latin typeface="Arial" pitchFamily="34" charset="0"/>
                <a:cs typeface="Arial" pitchFamily="34" charset="0"/>
              </a:rPr>
              <a:t> la Azar) y sobre todo, más económico</a:t>
            </a:r>
            <a:r>
              <a:rPr lang="es-ES" sz="4300" dirty="0" smtClean="0">
                <a:solidFill>
                  <a:schemeClr val="tx1"/>
                </a:solidFill>
                <a:latin typeface="Arial" pitchFamily="34" charset="0"/>
                <a:cs typeface="Arial" pitchFamily="34" charset="0"/>
              </a:rPr>
              <a:t>.</a:t>
            </a:r>
            <a:endParaRPr lang="es-ES" sz="43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48137389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395536" y="260648"/>
            <a:ext cx="7772400" cy="461665"/>
          </a:xfrm>
          <a:ln/>
        </p:spPr>
        <p:txBody>
          <a:bodyPr>
            <a:spAutoFit/>
          </a:bodyPr>
          <a:lstStyle/>
          <a:p>
            <a:pPr algn="l">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b="1" dirty="0" smtClean="0">
                <a:solidFill>
                  <a:srgbClr val="00B050"/>
                </a:solidFill>
                <a:latin typeface="Arial" pitchFamily="34" charset="0"/>
                <a:cs typeface="Arial" pitchFamily="34" charset="0"/>
              </a:rPr>
              <a:t>Muestreo Aleatorio Sistemático (MASI)</a:t>
            </a:r>
            <a:endParaRPr lang="en-GB" sz="2400" b="1" dirty="0">
              <a:solidFill>
                <a:srgbClr val="00B050"/>
              </a:solidFill>
              <a:latin typeface="Arial" pitchFamily="34" charset="0"/>
              <a:cs typeface="Arial" pitchFamily="34" charset="0"/>
            </a:endParaRPr>
          </a:p>
        </p:txBody>
      </p:sp>
      <p:sp>
        <p:nvSpPr>
          <p:cNvPr id="3074" name="Rectangle 2"/>
          <p:cNvSpPr>
            <a:spLocks noGrp="1" noChangeArrowheads="1"/>
          </p:cNvSpPr>
          <p:nvPr>
            <p:ph type="subTitle" idx="4294967295"/>
          </p:nvPr>
        </p:nvSpPr>
        <p:spPr bwMode="auto">
          <a:xfrm>
            <a:off x="395288" y="836712"/>
            <a:ext cx="8497887" cy="592636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b="1" dirty="0" smtClean="0">
                <a:solidFill>
                  <a:srgbClr val="00B050"/>
                </a:solidFill>
                <a:latin typeface="Arial" pitchFamily="34" charset="0"/>
                <a:cs typeface="Arial" pitchFamily="34" charset="0"/>
              </a:rPr>
              <a:t>Introducción</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CO" sz="1800" dirty="0" smtClean="0">
              <a:solidFill>
                <a:srgbClr val="00B050"/>
              </a:solidFill>
              <a:latin typeface="Arial" pitchFamily="34" charset="0"/>
              <a:cs typeface="Arial" pitchFamily="34" charset="0"/>
            </a:endParaRP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dirty="0" smtClean="0">
                <a:latin typeface="Arial" pitchFamily="34" charset="0"/>
                <a:cs typeface="Arial" pitchFamily="34" charset="0"/>
              </a:rPr>
              <a:t>Como ya se había comentado el MASI, es una técnica </a:t>
            </a:r>
            <a:r>
              <a:rPr lang="es-CO" sz="1800" dirty="0">
                <a:latin typeface="Arial" pitchFamily="34" charset="0"/>
                <a:cs typeface="Arial" pitchFamily="34" charset="0"/>
              </a:rPr>
              <a:t>en la que se elige mediante </a:t>
            </a:r>
            <a:r>
              <a:rPr lang="es-CO" sz="1800" dirty="0" smtClean="0">
                <a:latin typeface="Arial" pitchFamily="34" charset="0"/>
                <a:cs typeface="Arial" pitchFamily="34" charset="0"/>
              </a:rPr>
              <a:t>una observación (k) </a:t>
            </a:r>
            <a:r>
              <a:rPr lang="es-CO" sz="1800" dirty="0">
                <a:latin typeface="Arial" pitchFamily="34" charset="0"/>
                <a:cs typeface="Arial" pitchFamily="34" charset="0"/>
              </a:rPr>
              <a:t>cualquiera </a:t>
            </a:r>
            <a:r>
              <a:rPr lang="es-CO" sz="1800" dirty="0" smtClean="0">
                <a:latin typeface="Arial" pitchFamily="34" charset="0"/>
                <a:cs typeface="Arial" pitchFamily="34" charset="0"/>
              </a:rPr>
              <a:t>al </a:t>
            </a:r>
            <a:r>
              <a:rPr lang="es-CO" sz="1800" dirty="0">
                <a:latin typeface="Arial" pitchFamily="34" charset="0"/>
                <a:cs typeface="Arial" pitchFamily="34" charset="0"/>
              </a:rPr>
              <a:t>azar, una vez elegida esta se hace una </a:t>
            </a:r>
            <a:r>
              <a:rPr lang="es-CO" sz="1800" dirty="0" smtClean="0">
                <a:latin typeface="Arial" pitchFamily="34" charset="0"/>
                <a:cs typeface="Arial" pitchFamily="34" charset="0"/>
              </a:rPr>
              <a:t>sucesivamente respetando el intervalo o distancia preestablecido. </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dirty="0" smtClean="0">
                <a:latin typeface="Arial" pitchFamily="34" charset="0"/>
                <a:cs typeface="Arial" pitchFamily="34" charset="0"/>
              </a:rPr>
              <a:t>Método empleado cuando </a:t>
            </a:r>
            <a:r>
              <a:rPr lang="es-CO" sz="1800" dirty="0">
                <a:latin typeface="Arial" pitchFamily="34" charset="0"/>
                <a:cs typeface="Arial" pitchFamily="34" charset="0"/>
              </a:rPr>
              <a:t>se desea cubrir el rango de las unidades comprendidas en la población. </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CO" sz="1800" dirty="0">
              <a:latin typeface="Arial" pitchFamily="34" charset="0"/>
              <a:cs typeface="Arial" pitchFamily="34" charset="0"/>
            </a:endParaRP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b="1" dirty="0" smtClean="0">
                <a:solidFill>
                  <a:srgbClr val="00B050"/>
                </a:solidFill>
                <a:latin typeface="Arial" pitchFamily="34" charset="0"/>
                <a:cs typeface="Arial" pitchFamily="34" charset="0"/>
              </a:rPr>
              <a:t>Integración de la muestra</a:t>
            </a:r>
            <a:r>
              <a:rPr lang="es-CO" sz="1800" b="1" dirty="0" smtClean="0">
                <a:latin typeface="Arial" pitchFamily="34" charset="0"/>
                <a:cs typeface="Arial" pitchFamily="34" charset="0"/>
              </a:rPr>
              <a:t>:</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dirty="0" smtClean="0">
                <a:latin typeface="Arial" pitchFamily="34" charset="0"/>
                <a:cs typeface="Arial" pitchFamily="34" charset="0"/>
              </a:rPr>
              <a:t>Se </a:t>
            </a:r>
            <a:r>
              <a:rPr lang="es-CO" sz="1800" dirty="0">
                <a:latin typeface="Arial" pitchFamily="34" charset="0"/>
                <a:cs typeface="Arial" pitchFamily="34" charset="0"/>
              </a:rPr>
              <a:t>hará de manera sistemática a partir de la </a:t>
            </a:r>
            <a:r>
              <a:rPr lang="es-CO" sz="1800" dirty="0" smtClean="0">
                <a:latin typeface="Arial" pitchFamily="34" charset="0"/>
                <a:cs typeface="Arial" pitchFamily="34" charset="0"/>
              </a:rPr>
              <a:t>primera (k) </a:t>
            </a:r>
            <a:r>
              <a:rPr lang="es-CO" sz="1800" dirty="0">
                <a:latin typeface="Arial" pitchFamily="34" charset="0"/>
                <a:cs typeface="Arial" pitchFamily="34" charset="0"/>
              </a:rPr>
              <a:t>según el proceso siguiente.</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CO" sz="1800" dirty="0">
              <a:latin typeface="Arial" pitchFamily="34" charset="0"/>
              <a:cs typeface="Arial" pitchFamily="34" charset="0"/>
            </a:endParaRPr>
          </a:p>
          <a:p>
            <a:pPr>
              <a:lnSpc>
                <a:spcPct val="80000"/>
              </a:lnSpc>
              <a:spcBef>
                <a:spcPts val="450"/>
              </a:spcBef>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dirty="0" smtClean="0">
                <a:latin typeface="Arial" pitchFamily="34" charset="0"/>
                <a:cs typeface="Arial" pitchFamily="34" charset="0"/>
              </a:rPr>
              <a:t>Generamos </a:t>
            </a:r>
            <a:r>
              <a:rPr lang="es-CO" sz="1800" dirty="0">
                <a:latin typeface="Arial" pitchFamily="34" charset="0"/>
                <a:cs typeface="Arial" pitchFamily="34" charset="0"/>
              </a:rPr>
              <a:t>un número aleatorio </a:t>
            </a:r>
            <a:r>
              <a:rPr lang="es-CO" sz="1800" dirty="0" smtClean="0">
                <a:latin typeface="Arial" pitchFamily="34" charset="0"/>
                <a:cs typeface="Arial" pitchFamily="34" charset="0"/>
              </a:rPr>
              <a:t>(R). </a:t>
            </a:r>
            <a:r>
              <a:rPr lang="es-CO" sz="1800" dirty="0">
                <a:latin typeface="Arial" pitchFamily="34" charset="0"/>
                <a:cs typeface="Arial" pitchFamily="34" charset="0"/>
              </a:rPr>
              <a:t>Obtenga su valor entero comprendido en el rango de 1 a N. </a:t>
            </a:r>
            <a:endParaRPr lang="es-CO" sz="1800" dirty="0" smtClean="0">
              <a:latin typeface="Arial" pitchFamily="34" charset="0"/>
              <a:cs typeface="Arial" pitchFamily="34" charset="0"/>
            </a:endParaRPr>
          </a:p>
          <a:p>
            <a:pPr>
              <a:lnSpc>
                <a:spcPct val="80000"/>
              </a:lnSpc>
              <a:spcBef>
                <a:spcPts val="450"/>
              </a:spcBef>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dirty="0" smtClean="0">
                <a:latin typeface="Arial" pitchFamily="34" charset="0"/>
                <a:cs typeface="Arial" pitchFamily="34" charset="0"/>
              </a:rPr>
              <a:t>A </a:t>
            </a:r>
            <a:r>
              <a:rPr lang="es-CO" sz="1800" dirty="0">
                <a:latin typeface="Arial" pitchFamily="34" charset="0"/>
                <a:cs typeface="Arial" pitchFamily="34" charset="0"/>
              </a:rPr>
              <a:t>partir de este número se obtiene un cierto valor “k” donde k = N/n  Sumamos k a R para obtener el siguiente número que corresponde a segundo elemento </a:t>
            </a:r>
            <a:r>
              <a:rPr lang="es-CO" sz="1800" dirty="0" err="1">
                <a:latin typeface="Arial" pitchFamily="34" charset="0"/>
                <a:cs typeface="Arial" pitchFamily="34" charset="0"/>
              </a:rPr>
              <a:t>muestral</a:t>
            </a:r>
            <a:r>
              <a:rPr lang="es-CO" sz="1800" dirty="0">
                <a:latin typeface="Arial" pitchFamily="34" charset="0"/>
                <a:cs typeface="Arial" pitchFamily="34" charset="0"/>
              </a:rPr>
              <a:t> seleccionado.</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CO" sz="1800" dirty="0">
              <a:latin typeface="Arial" pitchFamily="34" charset="0"/>
              <a:cs typeface="Arial" pitchFamily="34" charset="0"/>
            </a:endParaRPr>
          </a:p>
          <a:p>
            <a:pPr>
              <a:lnSpc>
                <a:spcPct val="80000"/>
              </a:lnSpc>
              <a:spcBef>
                <a:spcPts val="450"/>
              </a:spcBef>
              <a:buFont typeface="Wingdings"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800" dirty="0" smtClean="0">
                <a:latin typeface="Arial" pitchFamily="34" charset="0"/>
                <a:cs typeface="Arial" pitchFamily="34" charset="0"/>
              </a:rPr>
              <a:t>Procedimiento que </a:t>
            </a:r>
            <a:r>
              <a:rPr lang="es-CO" sz="1800" dirty="0">
                <a:latin typeface="Arial" pitchFamily="34" charset="0"/>
                <a:cs typeface="Arial" pitchFamily="34" charset="0"/>
              </a:rPr>
              <a:t>se repite </a:t>
            </a:r>
            <a:r>
              <a:rPr lang="es-CO" sz="1800" dirty="0" smtClean="0">
                <a:latin typeface="Arial" pitchFamily="34" charset="0"/>
                <a:cs typeface="Arial" pitchFamily="34" charset="0"/>
              </a:rPr>
              <a:t>para cada </a:t>
            </a:r>
            <a:r>
              <a:rPr lang="es-CO" sz="1800" dirty="0">
                <a:latin typeface="Arial" pitchFamily="34" charset="0"/>
                <a:cs typeface="Arial" pitchFamily="34" charset="0"/>
              </a:rPr>
              <a:t>número seleccionado, recorriendo así todo el marco </a:t>
            </a:r>
            <a:r>
              <a:rPr lang="es-CO" sz="1800" dirty="0" err="1">
                <a:latin typeface="Arial" pitchFamily="34" charset="0"/>
                <a:cs typeface="Arial" pitchFamily="34" charset="0"/>
              </a:rPr>
              <a:t>muestral</a:t>
            </a:r>
            <a:r>
              <a:rPr lang="es-CO" sz="1800" dirty="0">
                <a:latin typeface="Arial" pitchFamily="34" charset="0"/>
                <a:cs typeface="Arial" pitchFamily="34" charset="0"/>
              </a:rPr>
              <a:t> de la población</a:t>
            </a:r>
            <a:r>
              <a:rPr lang="es-CO" sz="1800" dirty="0" smtClean="0">
                <a:latin typeface="Arial" pitchFamily="34" charset="0"/>
                <a:cs typeface="Arial" pitchFamily="34" charset="0"/>
              </a:rPr>
              <a:t>.</a:t>
            </a: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CO" sz="1800" dirty="0" smtClean="0">
              <a:latin typeface="Arial" pitchFamily="34" charset="0"/>
              <a:cs typeface="Arial" pitchFamily="34" charset="0"/>
            </a:endParaRPr>
          </a:p>
          <a:p>
            <a:pPr marL="0" indent="0">
              <a:lnSpc>
                <a:spcPct val="80000"/>
              </a:lnSpc>
              <a:spcBef>
                <a:spcPts val="45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1400" b="1" dirty="0" smtClean="0">
                <a:latin typeface="Arial" pitchFamily="34" charset="0"/>
                <a:cs typeface="Arial" pitchFamily="34" charset="0"/>
              </a:rPr>
              <a:t>Nota: </a:t>
            </a:r>
            <a:r>
              <a:rPr lang="es-CO" sz="1400" dirty="0" smtClean="0">
                <a:latin typeface="Arial" pitchFamily="34" charset="0"/>
                <a:cs typeface="Arial" pitchFamily="34" charset="0"/>
              </a:rPr>
              <a:t>Si la </a:t>
            </a:r>
            <a:r>
              <a:rPr lang="es-CO" sz="1400" dirty="0">
                <a:latin typeface="Arial" pitchFamily="34" charset="0"/>
                <a:cs typeface="Arial" pitchFamily="34" charset="0"/>
              </a:rPr>
              <a:t>secuencia </a:t>
            </a:r>
            <a:r>
              <a:rPr lang="es-CO" sz="1400" dirty="0" smtClean="0">
                <a:latin typeface="Arial" pitchFamily="34" charset="0"/>
                <a:cs typeface="Arial" pitchFamily="34" charset="0"/>
              </a:rPr>
              <a:t>proporciona un elemento </a:t>
            </a:r>
            <a:r>
              <a:rPr lang="es-CO" sz="1400" dirty="0" err="1">
                <a:latin typeface="Arial" pitchFamily="34" charset="0"/>
                <a:cs typeface="Arial" pitchFamily="34" charset="0"/>
              </a:rPr>
              <a:t>muestral</a:t>
            </a:r>
            <a:r>
              <a:rPr lang="es-CO" sz="1400" dirty="0">
                <a:latin typeface="Arial" pitchFamily="34" charset="0"/>
                <a:cs typeface="Arial" pitchFamily="34" charset="0"/>
              </a:rPr>
              <a:t> </a:t>
            </a:r>
            <a:r>
              <a:rPr lang="es-CO" sz="1400" dirty="0" smtClean="0">
                <a:latin typeface="Arial" pitchFamily="34" charset="0"/>
                <a:cs typeface="Arial" pitchFamily="34" charset="0"/>
              </a:rPr>
              <a:t>fuera del rango, </a:t>
            </a:r>
            <a:r>
              <a:rPr lang="es-CO" sz="1400" dirty="0">
                <a:latin typeface="Arial" pitchFamily="34" charset="0"/>
                <a:cs typeface="Arial" pitchFamily="34" charset="0"/>
              </a:rPr>
              <a:t>se continúa a partir del límite inferior del rango de forma tal que se recorra la imagen de los datos poblacionales.</a:t>
            </a:r>
          </a:p>
        </p:txBody>
      </p:sp>
    </p:spTree>
    <p:extLst>
      <p:ext uri="{BB962C8B-B14F-4D97-AF65-F5344CB8AC3E}">
        <p14:creationId xmlns:p14="http://schemas.microsoft.com/office/powerpoint/2010/main" val="106553444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body"/>
          </p:nvPr>
        </p:nvSpPr>
        <p:spPr>
          <a:xfrm>
            <a:off x="457200" y="620688"/>
            <a:ext cx="8229600" cy="6096541"/>
          </a:xfrm>
          <a:ln/>
        </p:spPr>
        <p:txBody>
          <a:bodyPr anchor="t">
            <a:spAutoFit/>
          </a:bodyPr>
          <a:lstStyle/>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Para determinar que elementos conforman </a:t>
            </a:r>
            <a:r>
              <a:rPr lang="es-CO" sz="2000" dirty="0">
                <a:latin typeface="Arial" pitchFamily="34" charset="0"/>
                <a:cs typeface="Arial" pitchFamily="34" charset="0"/>
              </a:rPr>
              <a:t>la muestra, se procede a asignar un número de identificación a los elementos </a:t>
            </a:r>
            <a:r>
              <a:rPr lang="es-CO" sz="2000" dirty="0" err="1">
                <a:latin typeface="Arial" pitchFamily="34" charset="0"/>
                <a:cs typeface="Arial" pitchFamily="34" charset="0"/>
              </a:rPr>
              <a:t>muestrales</a:t>
            </a:r>
            <a:r>
              <a:rPr lang="es-CO" sz="2000" dirty="0">
                <a:latin typeface="Arial" pitchFamily="34" charset="0"/>
                <a:cs typeface="Arial" pitchFamily="34" charset="0"/>
              </a:rPr>
              <a:t>. </a:t>
            </a: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latin typeface="Arial" pitchFamily="34" charset="0"/>
              <a:cs typeface="Arial" pitchFamily="34" charset="0"/>
            </a:endParaRP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a:latin typeface="Arial" pitchFamily="34" charset="0"/>
                <a:cs typeface="Arial" pitchFamily="34" charset="0"/>
              </a:rPr>
              <a:t>Estos </a:t>
            </a:r>
            <a:r>
              <a:rPr lang="es-CO" sz="2000" dirty="0" smtClean="0">
                <a:latin typeface="Arial" pitchFamily="34" charset="0"/>
                <a:cs typeface="Arial" pitchFamily="34" charset="0"/>
              </a:rPr>
              <a:t>serán los </a:t>
            </a:r>
            <a:r>
              <a:rPr lang="es-CO" sz="2000" dirty="0">
                <a:latin typeface="Arial" pitchFamily="34" charset="0"/>
                <a:cs typeface="Arial" pitchFamily="34" charset="0"/>
              </a:rPr>
              <a:t>elementos que conforman la población.</a:t>
            </a: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latin typeface="Arial" pitchFamily="34" charset="0"/>
              <a:cs typeface="Arial" pitchFamily="34" charset="0"/>
            </a:endParaRP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a:latin typeface="Arial" pitchFamily="34" charset="0"/>
                <a:cs typeface="Arial" pitchFamily="34" charset="0"/>
              </a:rPr>
              <a:t> </a:t>
            </a:r>
            <a:r>
              <a:rPr lang="es-CO" sz="2000" dirty="0" smtClean="0">
                <a:latin typeface="Arial" pitchFamily="34" charset="0"/>
                <a:cs typeface="Arial" pitchFamily="34" charset="0"/>
              </a:rPr>
              <a:t>mediante números </a:t>
            </a:r>
            <a:r>
              <a:rPr lang="es-CO" sz="2000" dirty="0">
                <a:latin typeface="Arial" pitchFamily="34" charset="0"/>
                <a:cs typeface="Arial" pitchFamily="34" charset="0"/>
              </a:rPr>
              <a:t>aleatorios se seleccionan uno a uno hasta </a:t>
            </a:r>
            <a:r>
              <a:rPr lang="es-CO" sz="2000" dirty="0" smtClean="0">
                <a:latin typeface="Arial" pitchFamily="34" charset="0"/>
                <a:cs typeface="Arial" pitchFamily="34" charset="0"/>
              </a:rPr>
              <a:t>completar el tamaño de </a:t>
            </a:r>
            <a:r>
              <a:rPr lang="es-CO" sz="2000" b="1" dirty="0" smtClean="0">
                <a:latin typeface="Arial" pitchFamily="34" charset="0"/>
                <a:cs typeface="Arial" pitchFamily="34" charset="0"/>
              </a:rPr>
              <a:t>n</a:t>
            </a:r>
            <a:r>
              <a:rPr lang="es-CO" sz="2000" dirty="0">
                <a:latin typeface="Arial" pitchFamily="34" charset="0"/>
                <a:cs typeface="Arial" pitchFamily="34" charset="0"/>
              </a:rPr>
              <a:t>. </a:t>
            </a:r>
            <a:endParaRPr lang="es-CO" sz="2000" dirty="0" smtClean="0">
              <a:latin typeface="Arial" pitchFamily="34" charset="0"/>
              <a:cs typeface="Arial" pitchFamily="34" charset="0"/>
            </a:endParaRP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Los </a:t>
            </a:r>
            <a:r>
              <a:rPr lang="es-CO" sz="2000" dirty="0">
                <a:latin typeface="Arial" pitchFamily="34" charset="0"/>
                <a:cs typeface="Arial" pitchFamily="34" charset="0"/>
              </a:rPr>
              <a:t>números </a:t>
            </a:r>
            <a:r>
              <a:rPr lang="es-CO" sz="2000" dirty="0" smtClean="0">
                <a:latin typeface="Arial" pitchFamily="34" charset="0"/>
                <a:cs typeface="Arial" pitchFamily="34" charset="0"/>
              </a:rPr>
              <a:t>aleatorios se pueden generar mediante un software, calculadora o en última instancia recurrir a las tablas de números aleatorios.</a:t>
            </a: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latin typeface="Arial" pitchFamily="34" charset="0"/>
              <a:cs typeface="Arial" pitchFamily="34" charset="0"/>
            </a:endParaRPr>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En caso de repetirse un número ya escogido se desecha y se continúa el proceso.</a:t>
            </a:r>
          </a:p>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smtClean="0">
              <a:latin typeface="Arial" pitchFamily="34" charset="0"/>
              <a:cs typeface="Arial" pitchFamily="34" charset="0"/>
            </a:endParaRPr>
          </a:p>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smtClean="0">
              <a:latin typeface="Arial" pitchFamily="34" charset="0"/>
              <a:cs typeface="Arial" pitchFamily="34" charset="0"/>
            </a:endParaRPr>
          </a:p>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b="1" dirty="0" smtClean="0">
                <a:latin typeface="Arial" pitchFamily="34" charset="0"/>
                <a:cs typeface="Arial" pitchFamily="34" charset="0"/>
              </a:rPr>
              <a:t>Nota:  </a:t>
            </a:r>
            <a:r>
              <a:rPr lang="es-CO" sz="2000" dirty="0">
                <a:latin typeface="Arial" pitchFamily="34" charset="0"/>
                <a:cs typeface="Arial" pitchFamily="34" charset="0"/>
              </a:rPr>
              <a:t>si </a:t>
            </a:r>
            <a:r>
              <a:rPr lang="es-CO" sz="2000" dirty="0" smtClean="0">
                <a:latin typeface="Arial" pitchFamily="34" charset="0"/>
                <a:cs typeface="Arial" pitchFamily="34" charset="0"/>
              </a:rPr>
              <a:t>los números aleatorios son generados por computadora </a:t>
            </a:r>
            <a:r>
              <a:rPr lang="es-CO" sz="2000" dirty="0">
                <a:latin typeface="Arial" pitchFamily="34" charset="0"/>
                <a:cs typeface="Arial" pitchFamily="34" charset="0"/>
              </a:rPr>
              <a:t>o la calculadora, </a:t>
            </a:r>
            <a:r>
              <a:rPr lang="es-CO" sz="2000" dirty="0" smtClean="0">
                <a:latin typeface="Arial" pitchFamily="34" charset="0"/>
                <a:cs typeface="Arial" pitchFamily="34" charset="0"/>
              </a:rPr>
              <a:t>tendrán valores </a:t>
            </a:r>
            <a:r>
              <a:rPr lang="es-CO" sz="2000" dirty="0">
                <a:latin typeface="Arial" pitchFamily="34" charset="0"/>
                <a:cs typeface="Arial" pitchFamily="34" charset="0"/>
              </a:rPr>
              <a:t>entre 0 y 1, por lo que deben multiplicarse por un Número k, tal que </a:t>
            </a:r>
            <a:r>
              <a:rPr lang="es-CO" sz="2000" dirty="0" smtClean="0">
                <a:latin typeface="Arial" pitchFamily="34" charset="0"/>
                <a:cs typeface="Arial" pitchFamily="34" charset="0"/>
              </a:rPr>
              <a:t>proporcione un número entero.</a:t>
            </a:r>
          </a:p>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t> </a:t>
            </a:r>
          </a:p>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p:txBody>
      </p:sp>
    </p:spTree>
    <p:extLst>
      <p:ext uri="{BB962C8B-B14F-4D97-AF65-F5344CB8AC3E}">
        <p14:creationId xmlns:p14="http://schemas.microsoft.com/office/powerpoint/2010/main" val="6229874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9552" y="404664"/>
            <a:ext cx="7772400" cy="431800"/>
          </a:xfrm>
        </p:spPr>
        <p:txBody>
          <a:bodyPr>
            <a:normAutofit fontScale="90000"/>
          </a:bodyPr>
          <a:lstStyle/>
          <a:p>
            <a:pPr algn="l" eaLnBrk="1" hangingPunct="1"/>
            <a:r>
              <a:rPr lang="es-ES" sz="2400" b="1" dirty="0">
                <a:solidFill>
                  <a:srgbClr val="00B050"/>
                </a:solidFill>
                <a:latin typeface="Arial" pitchFamily="34" charset="0"/>
                <a:cs typeface="Arial" pitchFamily="34" charset="0"/>
              </a:rPr>
              <a:t>2. Conceptos estadísticos básicos</a:t>
            </a:r>
          </a:p>
        </p:txBody>
      </p:sp>
      <p:sp>
        <p:nvSpPr>
          <p:cNvPr id="10243" name="Rectangle 3"/>
          <p:cNvSpPr>
            <a:spLocks noGrp="1" noChangeArrowheads="1"/>
          </p:cNvSpPr>
          <p:nvPr>
            <p:ph type="body" idx="1"/>
          </p:nvPr>
        </p:nvSpPr>
        <p:spPr>
          <a:xfrm>
            <a:off x="323528" y="1340768"/>
            <a:ext cx="8713788" cy="4968552"/>
          </a:xfrm>
        </p:spPr>
        <p:txBody>
          <a:bodyPr/>
          <a:lstStyle/>
          <a:p>
            <a:pPr algn="just" eaLnBrk="1" hangingPunct="1">
              <a:lnSpc>
                <a:spcPct val="90000"/>
              </a:lnSpc>
              <a:buFont typeface="Wingdings" pitchFamily="2" charset="2"/>
              <a:buChar char="q"/>
              <a:defRPr/>
            </a:pPr>
            <a:r>
              <a:rPr lang="es-ES" sz="2300" b="1" dirty="0" smtClean="0">
                <a:latin typeface="Arial" pitchFamily="34" charset="0"/>
                <a:cs typeface="Arial" pitchFamily="34" charset="0"/>
              </a:rPr>
              <a:t>Muestreo</a:t>
            </a:r>
            <a:r>
              <a:rPr lang="es-ES" sz="2300" dirty="0" smtClean="0">
                <a:latin typeface="Arial" pitchFamily="34" charset="0"/>
                <a:cs typeface="Arial" pitchFamily="34" charset="0"/>
              </a:rPr>
              <a:t>: Proceso mediante el cual  un subconjunto de la población se emplea para realizar inferencias de una población. </a:t>
            </a:r>
          </a:p>
          <a:p>
            <a:pPr eaLnBrk="1" hangingPunct="1">
              <a:buFont typeface="Wingdings" pitchFamily="2" charset="2"/>
              <a:buChar char="q"/>
              <a:defRPr/>
            </a:pPr>
            <a:r>
              <a:rPr lang="es-MX" sz="2300" b="1" dirty="0" smtClean="0">
                <a:latin typeface="Arial" pitchFamily="34" charset="0"/>
                <a:cs typeface="Arial" pitchFamily="34" charset="0"/>
              </a:rPr>
              <a:t>Población (N):</a:t>
            </a:r>
            <a:r>
              <a:rPr lang="es-MX" sz="2300" dirty="0" smtClean="0">
                <a:latin typeface="Arial" pitchFamily="34" charset="0"/>
                <a:cs typeface="Arial" pitchFamily="34" charset="0"/>
              </a:rPr>
              <a:t> Conjunto  total de unidades, objetos, individuos, cosas, que comparten una característica en común. </a:t>
            </a:r>
          </a:p>
          <a:p>
            <a:pPr eaLnBrk="1" hangingPunct="1">
              <a:buFont typeface="Wingdings" pitchFamily="2" charset="2"/>
              <a:buChar char="q"/>
              <a:defRPr/>
            </a:pPr>
            <a:r>
              <a:rPr lang="es-MX" sz="2300" b="1" dirty="0" smtClean="0">
                <a:latin typeface="Arial" pitchFamily="34" charset="0"/>
                <a:cs typeface="Arial" pitchFamily="34" charset="0"/>
              </a:rPr>
              <a:t>Muestra (n): </a:t>
            </a:r>
            <a:r>
              <a:rPr lang="es-MX" sz="2300" dirty="0" smtClean="0">
                <a:latin typeface="Arial" pitchFamily="34" charset="0"/>
                <a:cs typeface="Arial" pitchFamily="34" charset="0"/>
              </a:rPr>
              <a:t>P</a:t>
            </a:r>
            <a:r>
              <a:rPr lang="es-ES" sz="2300" dirty="0" smtClean="0">
                <a:latin typeface="Arial" pitchFamily="34" charset="0"/>
                <a:cs typeface="Arial" pitchFamily="34" charset="0"/>
              </a:rPr>
              <a:t>arte representativa de la población, debe ser representativa y  reflejar las similitudes y diferencias encontradas en la población.</a:t>
            </a:r>
            <a:r>
              <a:rPr lang="es-ES" sz="2300" b="1" dirty="0" smtClean="0">
                <a:latin typeface="Arial" pitchFamily="34" charset="0"/>
                <a:cs typeface="Arial" pitchFamily="34" charset="0"/>
              </a:rPr>
              <a:t> </a:t>
            </a:r>
            <a:endParaRPr lang="es-ES" sz="2300" dirty="0" smtClean="0">
              <a:latin typeface="Arial" pitchFamily="34" charset="0"/>
              <a:cs typeface="Arial" pitchFamily="34" charset="0"/>
            </a:endParaRPr>
          </a:p>
          <a:p>
            <a:pPr>
              <a:buFont typeface="Wingdings" pitchFamily="2" charset="2"/>
              <a:buChar char="q"/>
              <a:defRPr/>
            </a:pPr>
            <a:r>
              <a:rPr lang="es-ES" sz="2300" b="1" dirty="0" smtClean="0">
                <a:latin typeface="Arial" pitchFamily="34" charset="0"/>
                <a:cs typeface="Arial" pitchFamily="34" charset="0"/>
              </a:rPr>
              <a:t>Muestreo estadístico: </a:t>
            </a:r>
            <a:r>
              <a:rPr lang="es-ES" sz="2300" dirty="0" smtClean="0">
                <a:latin typeface="Arial" pitchFamily="34" charset="0"/>
                <a:cs typeface="Arial" pitchFamily="34" charset="0"/>
              </a:rPr>
              <a:t>se basa en el principio de </a:t>
            </a:r>
            <a:r>
              <a:rPr lang="es-ES" sz="2300" dirty="0" err="1" smtClean="0">
                <a:latin typeface="Arial" pitchFamily="34" charset="0"/>
                <a:cs typeface="Arial" pitchFamily="34" charset="0"/>
              </a:rPr>
              <a:t>equiprobabilidad</a:t>
            </a:r>
            <a:r>
              <a:rPr lang="es-ES" sz="2300" dirty="0" smtClean="0">
                <a:latin typeface="Arial" pitchFamily="34" charset="0"/>
                <a:cs typeface="Arial" pitchFamily="34" charset="0"/>
              </a:rPr>
              <a:t>. </a:t>
            </a:r>
            <a:r>
              <a:rPr lang="es-ES" sz="2300" dirty="0" smtClean="0">
                <a:latin typeface="Arial" pitchFamily="34" charset="0"/>
                <a:cs typeface="Arial" pitchFamily="34" charset="0"/>
                <a:sym typeface="Symbol"/>
              </a:rPr>
              <a:t></a:t>
            </a:r>
            <a:r>
              <a:rPr lang="es-ES" sz="2300" dirty="0" smtClean="0">
                <a:latin typeface="Arial" pitchFamily="34" charset="0"/>
                <a:cs typeface="Arial" pitchFamily="34" charset="0"/>
              </a:rPr>
              <a:t>todos los individuos, elementos, tienen la misma probabilidad de ser elegidos</a:t>
            </a:r>
            <a:r>
              <a:rPr lang="es-ES" sz="2300" dirty="0">
                <a:latin typeface="Arial" pitchFamily="34" charset="0"/>
                <a:cs typeface="Arial" pitchFamily="34" charset="0"/>
                <a:sym typeface="Symbol"/>
              </a:rPr>
              <a:t> </a:t>
            </a:r>
            <a:r>
              <a:rPr lang="es-ES" sz="2300" dirty="0" smtClean="0">
                <a:latin typeface="Arial" pitchFamily="34" charset="0"/>
                <a:cs typeface="Arial" pitchFamily="34" charset="0"/>
              </a:rPr>
              <a:t> </a:t>
            </a:r>
          </a:p>
        </p:txBody>
      </p:sp>
    </p:spTree>
    <p:extLst>
      <p:ext uri="{BB962C8B-B14F-4D97-AF65-F5344CB8AC3E}">
        <p14:creationId xmlns:p14="http://schemas.microsoft.com/office/powerpoint/2010/main" val="74336312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body"/>
          </p:nvPr>
        </p:nvSpPr>
        <p:spPr>
          <a:xfrm>
            <a:off x="457200" y="476250"/>
            <a:ext cx="8229600" cy="4698722"/>
          </a:xfrm>
          <a:ln/>
        </p:spPr>
        <p:txBody>
          <a:bodyPr anchor="t">
            <a:spAutoFit/>
          </a:bodyPr>
          <a:lstStyle/>
          <a:p>
            <a:pPr algn="just">
              <a:lnSpc>
                <a:spcPct val="80000"/>
              </a:lnSpc>
              <a:spcBef>
                <a:spcPts val="4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b="1" dirty="0" smtClean="0">
                <a:latin typeface="Arial" pitchFamily="34" charset="0"/>
                <a:cs typeface="Arial" pitchFamily="34" charset="0"/>
              </a:rPr>
              <a:t>Ejemplo. </a:t>
            </a:r>
            <a:r>
              <a:rPr lang="es-CO" sz="1600" dirty="0" smtClean="0">
                <a:latin typeface="Arial" pitchFamily="34" charset="0"/>
                <a:cs typeface="Arial" pitchFamily="34" charset="0"/>
              </a:rPr>
              <a:t>Un </a:t>
            </a:r>
            <a:r>
              <a:rPr lang="es-CO" sz="1600" dirty="0">
                <a:latin typeface="Arial" pitchFamily="34" charset="0"/>
                <a:cs typeface="Arial" pitchFamily="34" charset="0"/>
              </a:rPr>
              <a:t>investigador desea determinar la calidad del jarabe </a:t>
            </a:r>
            <a:r>
              <a:rPr lang="es-CO" sz="1600" dirty="0" smtClean="0">
                <a:latin typeface="Arial" pitchFamily="34" charset="0"/>
                <a:cs typeface="Arial" pitchFamily="34" charset="0"/>
              </a:rPr>
              <a:t>contenido </a:t>
            </a:r>
            <a:r>
              <a:rPr lang="es-CO" sz="1600" dirty="0">
                <a:latin typeface="Arial" pitchFamily="34" charset="0"/>
                <a:cs typeface="Arial" pitchFamily="34" charset="0"/>
              </a:rPr>
              <a:t>en la savia de las </a:t>
            </a:r>
            <a:r>
              <a:rPr lang="es-CO" sz="1600" dirty="0" smtClean="0">
                <a:latin typeface="Arial" pitchFamily="34" charset="0"/>
                <a:cs typeface="Arial" pitchFamily="34" charset="0"/>
              </a:rPr>
              <a:t>árboles. </a:t>
            </a:r>
            <a:r>
              <a:rPr lang="es-CO" sz="1600" dirty="0">
                <a:latin typeface="Arial" pitchFamily="34" charset="0"/>
                <a:cs typeface="Arial" pitchFamily="34" charset="0"/>
              </a:rPr>
              <a:t>El </a:t>
            </a:r>
            <a:r>
              <a:rPr lang="es-CO" sz="1600" dirty="0" smtClean="0">
                <a:latin typeface="Arial" pitchFamily="34" charset="0"/>
                <a:cs typeface="Arial" pitchFamily="34" charset="0"/>
              </a:rPr>
              <a:t>número </a:t>
            </a:r>
            <a:r>
              <a:rPr lang="es-CO" sz="1600" dirty="0">
                <a:latin typeface="Arial" pitchFamily="34" charset="0"/>
                <a:cs typeface="Arial" pitchFamily="34" charset="0"/>
              </a:rPr>
              <a:t>total de árboles N es desconocido; par lo tanto es imposible realizar una muestra irrestricta aleatoria de árboles. Como un procedimiento alternativo, el investigador decide usar una muestra sistemática de 1-en-7. Los datos </a:t>
            </a:r>
            <a:r>
              <a:rPr lang="es-CO" sz="1600" dirty="0" smtClean="0">
                <a:latin typeface="Arial" pitchFamily="34" charset="0"/>
                <a:cs typeface="Arial" pitchFamily="34" charset="0"/>
              </a:rPr>
              <a:t>se listan a continuación. Donde el porcentaje </a:t>
            </a:r>
            <a:r>
              <a:rPr lang="es-CO" sz="1600" dirty="0">
                <a:latin typeface="Arial" pitchFamily="34" charset="0"/>
                <a:cs typeface="Arial" pitchFamily="34" charset="0"/>
              </a:rPr>
              <a:t>del contenido de </a:t>
            </a:r>
            <a:r>
              <a:rPr lang="es-CO" sz="1600" dirty="0" smtClean="0">
                <a:latin typeface="Arial" pitchFamily="34" charset="0"/>
                <a:cs typeface="Arial" pitchFamily="34" charset="0"/>
              </a:rPr>
              <a:t>la savia en los </a:t>
            </a:r>
            <a:r>
              <a:rPr lang="es-CO" sz="1600" dirty="0">
                <a:latin typeface="Arial" pitchFamily="34" charset="0"/>
                <a:cs typeface="Arial" pitchFamily="34" charset="0"/>
              </a:rPr>
              <a:t>árboles muestreadas. </a:t>
            </a:r>
            <a:r>
              <a:rPr lang="es-CO" sz="1600" dirty="0" smtClean="0">
                <a:latin typeface="Arial" pitchFamily="34" charset="0"/>
                <a:cs typeface="Arial" pitchFamily="34" charset="0"/>
              </a:rPr>
              <a:t>Emplear los </a:t>
            </a:r>
            <a:r>
              <a:rPr lang="es-CO" sz="1600" dirty="0">
                <a:latin typeface="Arial" pitchFamily="34" charset="0"/>
                <a:cs typeface="Arial" pitchFamily="34" charset="0"/>
              </a:rPr>
              <a:t>datos para estimar μ, el contenido de </a:t>
            </a:r>
            <a:r>
              <a:rPr lang="es-CO" sz="1600" dirty="0" smtClean="0">
                <a:latin typeface="Arial" pitchFamily="34" charset="0"/>
                <a:cs typeface="Arial" pitchFamily="34" charset="0"/>
              </a:rPr>
              <a:t>savia </a:t>
            </a:r>
            <a:r>
              <a:rPr lang="es-CO" sz="1600" dirty="0">
                <a:latin typeface="Arial" pitchFamily="34" charset="0"/>
                <a:cs typeface="Arial" pitchFamily="34" charset="0"/>
              </a:rPr>
              <a:t>promedio de los árboles </a:t>
            </a:r>
            <a:r>
              <a:rPr lang="es-CO" sz="1600" dirty="0" smtClean="0">
                <a:latin typeface="Arial" pitchFamily="34" charset="0"/>
                <a:cs typeface="Arial" pitchFamily="34" charset="0"/>
              </a:rPr>
              <a:t> y establezca </a:t>
            </a:r>
            <a:r>
              <a:rPr lang="es-CO" sz="1600" dirty="0">
                <a:latin typeface="Arial" pitchFamily="34" charset="0"/>
                <a:cs typeface="Arial" pitchFamily="34" charset="0"/>
              </a:rPr>
              <a:t>un límite para el error de </a:t>
            </a:r>
            <a:r>
              <a:rPr lang="es-CO" sz="1600" dirty="0" smtClean="0">
                <a:latin typeface="Arial" pitchFamily="34" charset="0"/>
                <a:cs typeface="Arial" pitchFamily="34" charset="0"/>
              </a:rPr>
              <a:t>estimación.</a:t>
            </a:r>
            <a:endParaRPr lang="es-CO" sz="1600" dirty="0">
              <a:latin typeface="Arial" pitchFamily="34" charset="0"/>
              <a:cs typeface="Arial" pitchFamily="34" charset="0"/>
            </a:endParaRPr>
          </a:p>
          <a:p>
            <a:pPr marL="341313" indent="-341313" algn="l">
              <a:lnSpc>
                <a:spcPct val="80000"/>
              </a:lnSpc>
              <a:spcBef>
                <a:spcPts val="4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600" dirty="0">
              <a:latin typeface="Arial" pitchFamily="34" charset="0"/>
              <a:cs typeface="Arial" pitchFamily="34" charset="0"/>
            </a:endParaRP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Árbol 		  Contenido de azúcar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muestreado 	en la savia, y 		  Y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    1 		82 			6724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    2 		76 			5776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    3 		83 			6889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b="1" dirty="0">
                <a:latin typeface="Arial" pitchFamily="34" charset="0"/>
                <a:cs typeface="Arial" pitchFamily="34" charset="0"/>
              </a:rPr>
              <a:t>    .		 .			 .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b="1" dirty="0">
                <a:latin typeface="Arial" pitchFamily="34" charset="0"/>
                <a:cs typeface="Arial" pitchFamily="34" charset="0"/>
              </a:rPr>
              <a:t>    .		.			 .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b="1" dirty="0">
                <a:latin typeface="Arial" pitchFamily="34" charset="0"/>
                <a:cs typeface="Arial" pitchFamily="34" charset="0"/>
              </a:rPr>
              <a:t>    .		.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  210 		84 			7056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   211 		80 			6400 </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latin typeface="Arial" pitchFamily="34" charset="0"/>
                <a:cs typeface="Arial" pitchFamily="34" charset="0"/>
              </a:rPr>
              <a:t>   212 		79 			6241</a:t>
            </a:r>
          </a:p>
          <a:p>
            <a:pPr marL="341313" indent="-341313" algn="l">
              <a:lnSpc>
                <a:spcPct val="80000"/>
              </a:lnSpc>
              <a:spcBef>
                <a:spcPts val="4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a:t>	</a:t>
            </a:r>
          </a:p>
        </p:txBody>
      </p:sp>
    </p:spTree>
    <p:extLst>
      <p:ext uri="{BB962C8B-B14F-4D97-AF65-F5344CB8AC3E}">
        <p14:creationId xmlns:p14="http://schemas.microsoft.com/office/powerpoint/2010/main" val="308138543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body"/>
          </p:nvPr>
        </p:nvSpPr>
        <p:spPr>
          <a:xfrm>
            <a:off x="457200" y="915516"/>
            <a:ext cx="8229600" cy="4244752"/>
          </a:xfrm>
          <a:ln/>
        </p:spPr>
        <p:txBody>
          <a:bodyPr anchor="t">
            <a:spAutoFit/>
          </a:bodyPr>
          <a:lstStyle/>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solidFill>
                  <a:srgbClr val="00B050"/>
                </a:solidFill>
              </a:rPr>
              <a:t>Solución</a:t>
            </a:r>
            <a:endParaRPr lang="es-CO" sz="2000" dirty="0">
              <a:solidFill>
                <a:srgbClr val="00B050"/>
              </a:solidFill>
            </a:endParaRPr>
          </a:p>
          <a:p>
            <a:pPr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t> </a:t>
            </a:r>
            <a:endParaRPr lang="es-CO" sz="2000" dirty="0"/>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a:t>Una estimación de μ esta dada por </a:t>
            </a:r>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a:t>Para  encontrar un límite para el error de estimación, primero debemos calcular </a:t>
            </a:r>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2900" indent="-342900" algn="l">
              <a:lnSpc>
                <a:spcPct val="80000"/>
              </a:lnSpc>
              <a:spcBef>
                <a:spcPts val="50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t>Intuitivamente</a:t>
            </a:r>
            <a:r>
              <a:rPr lang="es-CO" sz="2000" dirty="0"/>
              <a:t>, podemos suponer que la población de árboles en la finca es aleatoria. Según esta suposición la varianza estimada de  esta dada por    </a:t>
            </a:r>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a:p>
            <a:pPr marL="341313" indent="-341313" algn="l">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a:p>
        </p:txBody>
      </p:sp>
      <p:sp>
        <p:nvSpPr>
          <p:cNvPr id="6146" name="Rectangle 2"/>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6147" name="Object 3"/>
          <p:cNvGraphicFramePr>
            <a:graphicFrameLocks noChangeAspect="1"/>
          </p:cNvGraphicFramePr>
          <p:nvPr>
            <p:extLst>
              <p:ext uri="{D42A27DB-BD31-4B8C-83A1-F6EECF244321}">
                <p14:modId xmlns:p14="http://schemas.microsoft.com/office/powerpoint/2010/main" val="2496149733"/>
              </p:ext>
            </p:extLst>
          </p:nvPr>
        </p:nvGraphicFramePr>
        <p:xfrm>
          <a:off x="5148263" y="1340768"/>
          <a:ext cx="1495425" cy="600075"/>
        </p:xfrm>
        <a:graphic>
          <a:graphicData uri="http://schemas.openxmlformats.org/presentationml/2006/ole">
            <mc:AlternateContent xmlns:mc="http://schemas.openxmlformats.org/markup-compatibility/2006">
              <mc:Choice xmlns:v="urn:schemas-microsoft-com:vml" Requires="v">
                <p:oleObj spid="_x0000_s42085" r:id="rId4" imgW="16842802" imgH="6708574" progId="Equation.3">
                  <p:embed/>
                </p:oleObj>
              </mc:Choice>
              <mc:Fallback>
                <p:oleObj r:id="rId4" imgW="16842802" imgH="6708574" progId="Equation.3">
                  <p:embed/>
                  <p:pic>
                    <p:nvPicPr>
                      <p:cNvPr id="0" name="Picture 8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1340768"/>
                        <a:ext cx="1495425" cy="6000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6148" name="Rectangle 4"/>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sp>
        <p:nvSpPr>
          <p:cNvPr id="6149" name="Rectangle 5"/>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6150" name="Object 6"/>
          <p:cNvGraphicFramePr>
            <a:graphicFrameLocks noChangeAspect="1"/>
          </p:cNvGraphicFramePr>
          <p:nvPr>
            <p:extLst>
              <p:ext uri="{D42A27DB-BD31-4B8C-83A1-F6EECF244321}">
                <p14:modId xmlns:p14="http://schemas.microsoft.com/office/powerpoint/2010/main" val="1034321938"/>
              </p:ext>
            </p:extLst>
          </p:nvPr>
        </p:nvGraphicFramePr>
        <p:xfrm>
          <a:off x="3460750" y="2636912"/>
          <a:ext cx="4168775" cy="863600"/>
        </p:xfrm>
        <a:graphic>
          <a:graphicData uri="http://schemas.openxmlformats.org/presentationml/2006/ole">
            <mc:AlternateContent xmlns:mc="http://schemas.openxmlformats.org/markup-compatibility/2006">
              <mc:Choice xmlns:v="urn:schemas-microsoft-com:vml" Requires="v">
                <p:oleObj spid="_x0000_s42086" r:id="rId6" imgW="20166227" imgH="3400579" progId="Equation.3">
                  <p:embed/>
                </p:oleObj>
              </mc:Choice>
              <mc:Fallback>
                <p:oleObj r:id="rId6" imgW="20166227" imgH="3400579" progId="Equation.3">
                  <p:embed/>
                  <p:pic>
                    <p:nvPicPr>
                      <p:cNvPr id="0" name="Picture 9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0750" y="2636912"/>
                        <a:ext cx="4168775" cy="8636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6151" name="Rectangle 7"/>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6152" name="Object 8"/>
          <p:cNvGraphicFramePr>
            <a:graphicFrameLocks noChangeAspect="1"/>
          </p:cNvGraphicFramePr>
          <p:nvPr>
            <p:extLst>
              <p:ext uri="{D42A27DB-BD31-4B8C-83A1-F6EECF244321}">
                <p14:modId xmlns:p14="http://schemas.microsoft.com/office/powerpoint/2010/main" val="3271127041"/>
              </p:ext>
            </p:extLst>
          </p:nvPr>
        </p:nvGraphicFramePr>
        <p:xfrm>
          <a:off x="4067175" y="4509120"/>
          <a:ext cx="2233613" cy="592138"/>
        </p:xfrm>
        <a:graphic>
          <a:graphicData uri="http://schemas.openxmlformats.org/presentationml/2006/ole">
            <mc:AlternateContent xmlns:mc="http://schemas.openxmlformats.org/markup-compatibility/2006">
              <mc:Choice xmlns:v="urn:schemas-microsoft-com:vml" Requires="v">
                <p:oleObj spid="_x0000_s42087" r:id="rId8" imgW="16532352" imgH="4389120" progId="Equation.3">
                  <p:embed/>
                </p:oleObj>
              </mc:Choice>
              <mc:Fallback>
                <p:oleObj r:id="rId8" imgW="16532352" imgH="4389120" progId="Equation.3">
                  <p:embed/>
                  <p:pic>
                    <p:nvPicPr>
                      <p:cNvPr id="0" name="Picture 9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67175" y="4509120"/>
                        <a:ext cx="2233613" cy="59213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20060411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457200" y="620688"/>
            <a:ext cx="8229600" cy="5997026"/>
          </a:xfrm>
          <a:ln/>
        </p:spPr>
        <p:txBody>
          <a:bodyPr>
            <a:spAutoFit/>
          </a:bodyPr>
          <a:lstStyle/>
          <a:p>
            <a:pPr>
              <a:lnSpc>
                <a:spcPct val="90000"/>
              </a:lnSpc>
              <a:spcBef>
                <a:spcPts val="700"/>
              </a:spcBef>
              <a:buFont typeface="Arial" pitchFamily="34" charset="0"/>
              <a:buNone/>
            </a:pPr>
            <a:r>
              <a:rPr lang="es-CO" sz="2400" dirty="0">
                <a:latin typeface="Arial" pitchFamily="34" charset="0"/>
                <a:cs typeface="Arial" pitchFamily="34" charset="0"/>
              </a:rPr>
              <a:t>habiendo realizado la muestra de 1 – en – 7 , conocemos N. Suponiendo N = 1484 resulta </a:t>
            </a:r>
            <a:endParaRPr lang="es-CO" sz="2400" dirty="0" smtClean="0">
              <a:latin typeface="Arial" pitchFamily="34" charset="0"/>
              <a:cs typeface="Arial" pitchFamily="34" charset="0"/>
            </a:endParaRPr>
          </a:p>
          <a:p>
            <a:pPr>
              <a:lnSpc>
                <a:spcPct val="90000"/>
              </a:lnSpc>
              <a:spcBef>
                <a:spcPts val="700"/>
              </a:spcBef>
              <a:buFont typeface="Arial" pitchFamily="34" charset="0"/>
              <a:buNone/>
            </a:pPr>
            <a:endParaRPr lang="es-CO" sz="2400" dirty="0">
              <a:latin typeface="Arial" pitchFamily="34" charset="0"/>
              <a:cs typeface="Arial" pitchFamily="34" charset="0"/>
            </a:endParaRPr>
          </a:p>
          <a:p>
            <a:pPr>
              <a:lnSpc>
                <a:spcPct val="90000"/>
              </a:lnSpc>
              <a:spcBef>
                <a:spcPts val="700"/>
              </a:spcBef>
              <a:buFont typeface="Arial" pitchFamily="34" charset="0"/>
              <a:buNone/>
            </a:pPr>
            <a:endParaRPr lang="es-CO" sz="2400" dirty="0">
              <a:latin typeface="Arial" pitchFamily="34" charset="0"/>
              <a:cs typeface="Arial" pitchFamily="34" charset="0"/>
            </a:endParaRPr>
          </a:p>
          <a:p>
            <a:pPr>
              <a:lnSpc>
                <a:spcPct val="90000"/>
              </a:lnSpc>
              <a:spcBef>
                <a:spcPts val="700"/>
              </a:spcBef>
              <a:buFont typeface="Arial" pitchFamily="34" charset="0"/>
              <a:buNone/>
            </a:pPr>
            <a:endParaRPr lang="es-CO" sz="2400" dirty="0">
              <a:latin typeface="Arial" pitchFamily="34" charset="0"/>
              <a:cs typeface="Arial" pitchFamily="34" charset="0"/>
            </a:endParaRPr>
          </a:p>
          <a:p>
            <a:pPr>
              <a:lnSpc>
                <a:spcPct val="90000"/>
              </a:lnSpc>
              <a:spcBef>
                <a:spcPts val="700"/>
              </a:spcBef>
              <a:buFont typeface="Arial" pitchFamily="34" charset="0"/>
              <a:buNone/>
            </a:pPr>
            <a:r>
              <a:rPr lang="es-CO" sz="2400" dirty="0">
                <a:latin typeface="Arial" pitchFamily="34" charset="0"/>
                <a:cs typeface="Arial" pitchFamily="34" charset="0"/>
              </a:rPr>
              <a:t>Un limite aproximado para el error de estimación esta dado por </a:t>
            </a:r>
          </a:p>
          <a:p>
            <a:pPr>
              <a:lnSpc>
                <a:spcPct val="90000"/>
              </a:lnSpc>
              <a:spcBef>
                <a:spcPts val="700"/>
              </a:spcBef>
              <a:buFont typeface="Arial" pitchFamily="34" charset="0"/>
              <a:buNone/>
            </a:pPr>
            <a:endParaRPr lang="es-CO" sz="2400" dirty="0" smtClean="0">
              <a:latin typeface="Arial" pitchFamily="34" charset="0"/>
              <a:cs typeface="Arial" pitchFamily="34" charset="0"/>
            </a:endParaRPr>
          </a:p>
          <a:p>
            <a:pPr>
              <a:lnSpc>
                <a:spcPct val="90000"/>
              </a:lnSpc>
              <a:spcBef>
                <a:spcPts val="700"/>
              </a:spcBef>
              <a:buFont typeface="Arial" pitchFamily="34" charset="0"/>
              <a:buNone/>
            </a:pPr>
            <a:endParaRPr lang="es-CO" sz="2400" dirty="0">
              <a:latin typeface="Arial" pitchFamily="34" charset="0"/>
              <a:cs typeface="Arial" pitchFamily="34" charset="0"/>
            </a:endParaRPr>
          </a:p>
          <a:p>
            <a:pPr>
              <a:lnSpc>
                <a:spcPct val="90000"/>
              </a:lnSpc>
              <a:spcBef>
                <a:spcPts val="700"/>
              </a:spcBef>
              <a:buFont typeface="Wingdings" pitchFamily="2" charset="2"/>
              <a:buChar char="q"/>
            </a:pPr>
            <a:r>
              <a:rPr lang="es-CO" sz="2400" dirty="0">
                <a:latin typeface="Arial" pitchFamily="34" charset="0"/>
                <a:cs typeface="Arial" pitchFamily="34" charset="0"/>
              </a:rPr>
              <a:t>En resumen, estimamos que el promedio de azúcar contenido en la savia es de 80.5%.  Estamos bastante confiados en que el limite para el error de estimación es menor  de 2.9%. </a:t>
            </a:r>
          </a:p>
          <a:p>
            <a:pPr>
              <a:lnSpc>
                <a:spcPct val="90000"/>
              </a:lnSpc>
              <a:spcBef>
                <a:spcPts val="700"/>
              </a:spcBef>
              <a:buFont typeface="Arial" pitchFamily="34" charset="0"/>
              <a:buNone/>
            </a:pPr>
            <a:endParaRPr lang="es-CO" sz="2800" dirty="0"/>
          </a:p>
          <a:p>
            <a:pPr>
              <a:lnSpc>
                <a:spcPct val="90000"/>
              </a:lnSpc>
              <a:spcBef>
                <a:spcPts val="700"/>
              </a:spcBef>
              <a:buFont typeface="Arial" pitchFamily="34" charset="0"/>
              <a:buNone/>
            </a:pPr>
            <a:endParaRPr lang="es-CO" sz="2800" dirty="0"/>
          </a:p>
        </p:txBody>
      </p:sp>
      <p:sp>
        <p:nvSpPr>
          <p:cNvPr id="7171" name="Rectangle 3"/>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7172" name="Object 4"/>
          <p:cNvGraphicFramePr>
            <a:graphicFrameLocks noChangeAspect="1"/>
          </p:cNvGraphicFramePr>
          <p:nvPr>
            <p:extLst>
              <p:ext uri="{D42A27DB-BD31-4B8C-83A1-F6EECF244321}">
                <p14:modId xmlns:p14="http://schemas.microsoft.com/office/powerpoint/2010/main" val="1906336316"/>
              </p:ext>
            </p:extLst>
          </p:nvPr>
        </p:nvGraphicFramePr>
        <p:xfrm>
          <a:off x="1476375" y="1728738"/>
          <a:ext cx="4535488" cy="692150"/>
        </p:xfrm>
        <a:graphic>
          <a:graphicData uri="http://schemas.openxmlformats.org/presentationml/2006/ole">
            <mc:AlternateContent xmlns:mc="http://schemas.openxmlformats.org/markup-compatibility/2006">
              <mc:Choice xmlns:v="urn:schemas-microsoft-com:vml" Requires="v">
                <p:oleObj spid="_x0000_s43074" r:id="rId4" imgW="18954011" imgH="2882407" progId="Equation.3">
                  <p:embed/>
                </p:oleObj>
              </mc:Choice>
              <mc:Fallback>
                <p:oleObj r:id="rId4" imgW="18954011" imgH="2882407" progId="Equation.3">
                  <p:embed/>
                  <p:pic>
                    <p:nvPicPr>
                      <p:cNvPr id="0" name="Picture 5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375" y="1728738"/>
                        <a:ext cx="4535488" cy="69215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7173" name="Rectangle 5"/>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7174" name="Object 6"/>
          <p:cNvGraphicFramePr>
            <a:graphicFrameLocks noChangeAspect="1"/>
          </p:cNvGraphicFramePr>
          <p:nvPr>
            <p:extLst>
              <p:ext uri="{D42A27DB-BD31-4B8C-83A1-F6EECF244321}">
                <p14:modId xmlns:p14="http://schemas.microsoft.com/office/powerpoint/2010/main" val="2567811464"/>
              </p:ext>
            </p:extLst>
          </p:nvPr>
        </p:nvGraphicFramePr>
        <p:xfrm>
          <a:off x="3492500" y="3216076"/>
          <a:ext cx="2160588" cy="788988"/>
        </p:xfrm>
        <a:graphic>
          <a:graphicData uri="http://schemas.openxmlformats.org/presentationml/2006/ole">
            <mc:AlternateContent xmlns:mc="http://schemas.openxmlformats.org/markup-compatibility/2006">
              <mc:Choice xmlns:v="urn:schemas-microsoft-com:vml" Requires="v">
                <p:oleObj spid="_x0000_s43075" r:id="rId6" imgW="16532352" imgH="4389120" progId="Equation.3">
                  <p:embed/>
                </p:oleObj>
              </mc:Choice>
              <mc:Fallback>
                <p:oleObj r:id="rId6" imgW="16532352" imgH="4389120" progId="Equation.3">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2500" y="3216076"/>
                        <a:ext cx="2160588" cy="7889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16028616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body"/>
          </p:nvPr>
        </p:nvSpPr>
        <p:spPr>
          <a:xfrm>
            <a:off x="323528" y="260648"/>
            <a:ext cx="8229600" cy="1421928"/>
          </a:xfrm>
          <a:ln/>
        </p:spPr>
        <p:txBody>
          <a:bodyPr anchor="t">
            <a:spAutoFit/>
          </a:bodyPr>
          <a:lstStyle/>
          <a:p>
            <a:pPr algn="just">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600" dirty="0" smtClean="0">
                <a:latin typeface="Arial" pitchFamily="34" charset="0"/>
                <a:cs typeface="Arial" pitchFamily="34" charset="0"/>
              </a:rPr>
              <a:t>Ejemplo 2. Una </a:t>
            </a:r>
            <a:r>
              <a:rPr lang="es-CO" sz="1600" dirty="0">
                <a:latin typeface="Arial" pitchFamily="34" charset="0"/>
                <a:cs typeface="Arial" pitchFamily="34" charset="0"/>
              </a:rPr>
              <a:t>muestra sistemática de 1 en 6 es obtenida de una lista de votantes registrados para estimar la proporción de votantes que </a:t>
            </a:r>
            <a:r>
              <a:rPr lang="es-CO" sz="1600" dirty="0" smtClean="0">
                <a:latin typeface="Arial" pitchFamily="34" charset="0"/>
                <a:cs typeface="Arial" pitchFamily="34" charset="0"/>
              </a:rPr>
              <a:t>están </a:t>
            </a:r>
            <a:r>
              <a:rPr lang="es-CO" sz="1600" dirty="0">
                <a:latin typeface="Arial" pitchFamily="34" charset="0"/>
                <a:cs typeface="Arial" pitchFamily="34" charset="0"/>
              </a:rPr>
              <a:t>a favor de la emisión de bonos propuesta. </a:t>
            </a:r>
            <a:r>
              <a:rPr lang="es-CO" sz="1600" dirty="0" smtClean="0">
                <a:latin typeface="Arial" pitchFamily="34" charset="0"/>
                <a:cs typeface="Arial" pitchFamily="34" charset="0"/>
              </a:rPr>
              <a:t>Los </a:t>
            </a:r>
            <a:r>
              <a:rPr lang="es-CO" sz="1600" dirty="0">
                <a:latin typeface="Arial" pitchFamily="34" charset="0"/>
                <a:cs typeface="Arial" pitchFamily="34" charset="0"/>
              </a:rPr>
              <a:t>resultados codificados de esta encuesta de elección previa se cuestan en la tabla siguiente . </a:t>
            </a:r>
            <a:r>
              <a:rPr lang="es-CO" sz="1600" dirty="0" smtClean="0">
                <a:latin typeface="Arial" pitchFamily="34" charset="0"/>
                <a:cs typeface="Arial" pitchFamily="34" charset="0"/>
              </a:rPr>
              <a:t>Estime la proporción (p) </a:t>
            </a:r>
            <a:r>
              <a:rPr lang="es-CO" sz="1600" dirty="0">
                <a:latin typeface="Arial" pitchFamily="34" charset="0"/>
                <a:cs typeface="Arial" pitchFamily="34" charset="0"/>
              </a:rPr>
              <a:t>de los </a:t>
            </a:r>
            <a:r>
              <a:rPr lang="es-CO" sz="1600" dirty="0" smtClean="0">
                <a:latin typeface="Arial" pitchFamily="34" charset="0"/>
                <a:cs typeface="Arial" pitchFamily="34" charset="0"/>
              </a:rPr>
              <a:t>N= 5,775 </a:t>
            </a:r>
            <a:r>
              <a:rPr lang="es-CO" sz="1600" dirty="0">
                <a:latin typeface="Arial" pitchFamily="34" charset="0"/>
                <a:cs typeface="Arial" pitchFamily="34" charset="0"/>
              </a:rPr>
              <a:t>votantes registrados que  </a:t>
            </a:r>
            <a:r>
              <a:rPr lang="es-CO" sz="1600" dirty="0" smtClean="0">
                <a:latin typeface="Arial" pitchFamily="34" charset="0"/>
                <a:cs typeface="Arial" pitchFamily="34" charset="0"/>
              </a:rPr>
              <a:t>están </a:t>
            </a:r>
            <a:r>
              <a:rPr lang="es-CO" sz="1600" dirty="0">
                <a:latin typeface="Arial" pitchFamily="34" charset="0"/>
                <a:cs typeface="Arial" pitchFamily="34" charset="0"/>
              </a:rPr>
              <a:t>a favor de la emisión de bonos propuesta </a:t>
            </a:r>
            <a:r>
              <a:rPr lang="es-CO" sz="1600" dirty="0" smtClean="0">
                <a:latin typeface="Arial" pitchFamily="34" charset="0"/>
                <a:cs typeface="Arial" pitchFamily="34" charset="0"/>
              </a:rPr>
              <a:t>y obtenga un limite </a:t>
            </a:r>
            <a:r>
              <a:rPr lang="es-CO" sz="1600" dirty="0">
                <a:latin typeface="Arial" pitchFamily="34" charset="0"/>
                <a:cs typeface="Arial" pitchFamily="34" charset="0"/>
              </a:rPr>
              <a:t>para el error de </a:t>
            </a:r>
            <a:r>
              <a:rPr lang="es-CO" sz="1600" dirty="0" smtClean="0">
                <a:latin typeface="Arial" pitchFamily="34" charset="0"/>
                <a:cs typeface="Arial" pitchFamily="34" charset="0"/>
              </a:rPr>
              <a:t>estimación. </a:t>
            </a:r>
            <a:endParaRPr lang="es-CO" sz="1600" dirty="0">
              <a:latin typeface="Arial" pitchFamily="34" charset="0"/>
              <a:cs typeface="Arial" pitchFamily="34" charset="0"/>
            </a:endParaRPr>
          </a:p>
        </p:txBody>
      </p:sp>
      <p:sp>
        <p:nvSpPr>
          <p:cNvPr id="4" name="Rectangle 2"/>
          <p:cNvSpPr txBox="1">
            <a:spLocks noChangeArrowheads="1"/>
          </p:cNvSpPr>
          <p:nvPr/>
        </p:nvSpPr>
        <p:spPr bwMode="auto">
          <a:xfrm>
            <a:off x="611560" y="2564904"/>
            <a:ext cx="8229600" cy="2917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err="1" smtClean="0">
                <a:latin typeface="Arial" pitchFamily="34" charset="0"/>
                <a:cs typeface="Arial" pitchFamily="34" charset="0"/>
              </a:rPr>
              <a:t>Votante</a:t>
            </a:r>
            <a:r>
              <a:rPr lang="en-GB" sz="1400" dirty="0" smtClean="0">
                <a:latin typeface="Arial" pitchFamily="34" charset="0"/>
                <a:cs typeface="Arial" pitchFamily="34" charset="0"/>
              </a:rPr>
              <a:t> 				</a:t>
            </a:r>
            <a:r>
              <a:rPr lang="en-GB" sz="1400" dirty="0" err="1" smtClean="0">
                <a:latin typeface="Arial" pitchFamily="34" charset="0"/>
                <a:cs typeface="Arial" pitchFamily="34" charset="0"/>
              </a:rPr>
              <a:t>Respuesta</a:t>
            </a:r>
            <a:r>
              <a:rPr lang="en-GB" sz="1400" dirty="0" smtClean="0">
                <a:latin typeface="Arial" pitchFamily="34" charset="0"/>
                <a:cs typeface="Arial" pitchFamily="34" charset="0"/>
              </a:rPr>
              <a:t> </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4				      1	</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10				      0</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16				      1</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				</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5760				      0</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5766				      0</a:t>
            </a:r>
          </a:p>
          <a:p>
            <a:pPr marL="0" indent="0">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400" dirty="0" smtClean="0">
                <a:latin typeface="Arial" pitchFamily="34" charset="0"/>
                <a:cs typeface="Arial" pitchFamily="34" charset="0"/>
              </a:rPr>
              <a:t>5772			</a:t>
            </a:r>
            <a:r>
              <a:rPr lang="en-GB" sz="1400" dirty="0">
                <a:latin typeface="Arial" pitchFamily="34" charset="0"/>
                <a:cs typeface="Arial" pitchFamily="34" charset="0"/>
              </a:rPr>
              <a:t>	</a:t>
            </a:r>
            <a:r>
              <a:rPr lang="en-GB" sz="1400" dirty="0" smtClean="0">
                <a:latin typeface="Arial" pitchFamily="34" charset="0"/>
                <a:cs typeface="Arial" pitchFamily="34" charset="0"/>
              </a:rPr>
              <a:t>									----------------</a:t>
            </a:r>
            <a:endParaRPr lang="en-GB" sz="1400" dirty="0">
              <a:latin typeface="Arial" pitchFamily="34" charset="0"/>
              <a:cs typeface="Arial" pitchFamily="34" charset="0"/>
            </a:endParaRPr>
          </a:p>
        </p:txBody>
      </p:sp>
      <p:graphicFrame>
        <p:nvGraphicFramePr>
          <p:cNvPr id="2" name="1 Objeto"/>
          <p:cNvGraphicFramePr>
            <a:graphicFrameLocks noChangeAspect="1"/>
          </p:cNvGraphicFramePr>
          <p:nvPr>
            <p:extLst>
              <p:ext uri="{D42A27DB-BD31-4B8C-83A1-F6EECF244321}">
                <p14:modId xmlns:p14="http://schemas.microsoft.com/office/powerpoint/2010/main" val="4259143824"/>
              </p:ext>
            </p:extLst>
          </p:nvPr>
        </p:nvGraphicFramePr>
        <p:xfrm>
          <a:off x="3707904" y="5445224"/>
          <a:ext cx="1296987" cy="839787"/>
        </p:xfrm>
        <a:graphic>
          <a:graphicData uri="http://schemas.openxmlformats.org/presentationml/2006/ole">
            <mc:AlternateContent xmlns:mc="http://schemas.openxmlformats.org/markup-compatibility/2006">
              <mc:Choice xmlns:v="urn:schemas-microsoft-com:vml" Requires="v">
                <p:oleObj spid="_x0000_s44067" r:id="rId4" imgW="13485412" imgH="8651019" progId="Equation.3">
                  <p:embed/>
                </p:oleObj>
              </mc:Choice>
              <mc:Fallback>
                <p:oleObj r:id="rId4" imgW="13485412" imgH="8651019" progId="Equation.3">
                  <p:embed/>
                  <p:pic>
                    <p:nvPicPr>
                      <p:cNvPr id="0" name="Picture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904" y="5445224"/>
                        <a:ext cx="1296987" cy="83978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7839711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468313" y="340668"/>
            <a:ext cx="8229600" cy="461665"/>
          </a:xfrm>
          <a:ln/>
        </p:spPr>
        <p:txBody>
          <a:bodyPr>
            <a:spAutoFit/>
          </a:bodyPr>
          <a:lstStyle/>
          <a:p>
            <a:pPr algn="l">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CO" sz="2400" dirty="0" smtClean="0">
                <a:solidFill>
                  <a:srgbClr val="00B050"/>
                </a:solidFill>
                <a:latin typeface="Arial" pitchFamily="34" charset="0"/>
                <a:cs typeface="Arial" pitchFamily="34" charset="0"/>
              </a:rPr>
              <a:t>Solución</a:t>
            </a:r>
            <a:endParaRPr lang="es-CO" sz="2400" dirty="0">
              <a:solidFill>
                <a:srgbClr val="00B050"/>
              </a:solidFill>
              <a:latin typeface="Arial" pitchFamily="34" charset="0"/>
              <a:cs typeface="Arial" pitchFamily="34" charset="0"/>
            </a:endParaRPr>
          </a:p>
        </p:txBody>
      </p:sp>
      <p:sp>
        <p:nvSpPr>
          <p:cNvPr id="10242" name="Rectangle 2"/>
          <p:cNvSpPr>
            <a:spLocks noGrp="1" noChangeArrowheads="1"/>
          </p:cNvSpPr>
          <p:nvPr>
            <p:ph type="body" idx="1"/>
          </p:nvPr>
        </p:nvSpPr>
        <p:spPr>
          <a:xfrm>
            <a:off x="468313" y="908050"/>
            <a:ext cx="8229600" cy="5477397"/>
          </a:xfrm>
          <a:ln/>
        </p:spPr>
        <p:txBody>
          <a:bodyPr>
            <a:spAutoFit/>
          </a:bodyPr>
          <a:lstStyle/>
          <a:p>
            <a:pPr>
              <a:lnSpc>
                <a:spcPct val="90000"/>
              </a:lnSpc>
              <a:spcBef>
                <a:spcPts val="45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800" dirty="0" smtClean="0">
                <a:latin typeface="Arial" pitchFamily="34" charset="0"/>
                <a:cs typeface="Arial" pitchFamily="34" charset="0"/>
              </a:rPr>
              <a:t>La </a:t>
            </a:r>
            <a:r>
              <a:rPr lang="es-CO" sz="1800" dirty="0">
                <a:latin typeface="Arial" pitchFamily="34" charset="0"/>
                <a:cs typeface="Arial" pitchFamily="34" charset="0"/>
              </a:rPr>
              <a:t>proporción </a:t>
            </a:r>
            <a:r>
              <a:rPr lang="es-CO" sz="1800" dirty="0" err="1">
                <a:latin typeface="Arial" pitchFamily="34" charset="0"/>
                <a:cs typeface="Arial" pitchFamily="34" charset="0"/>
              </a:rPr>
              <a:t>muestral</a:t>
            </a:r>
            <a:r>
              <a:rPr lang="es-CO" sz="1800" dirty="0">
                <a:latin typeface="Arial" pitchFamily="34" charset="0"/>
                <a:cs typeface="Arial" pitchFamily="34" charset="0"/>
              </a:rPr>
              <a:t> </a:t>
            </a:r>
            <a:r>
              <a:rPr lang="es-CO" sz="1800" dirty="0" smtClean="0">
                <a:latin typeface="Arial" pitchFamily="34" charset="0"/>
                <a:cs typeface="Arial" pitchFamily="34" charset="0"/>
              </a:rPr>
              <a:t>es:</a:t>
            </a: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800" dirty="0">
                <a:latin typeface="Arial" pitchFamily="34" charset="0"/>
                <a:cs typeface="Arial" pitchFamily="34" charset="0"/>
              </a:rPr>
              <a:t>Puesto que N es grande y varios puntos de inicio aleatorio fueron seleccionado en la extracción de la muestra sistemática, podemos suponer que  </a:t>
            </a: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800" dirty="0">
                <a:latin typeface="Arial" pitchFamily="34" charset="0"/>
                <a:cs typeface="Arial" pitchFamily="34" charset="0"/>
              </a:rPr>
              <a:t>Proporciona una buena estimación de </a:t>
            </a:r>
          </a:p>
          <a:p>
            <a:pPr>
              <a:lnSpc>
                <a:spcPct val="90000"/>
              </a:lnSpc>
              <a:spcBef>
                <a:spcPts val="45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800" dirty="0">
                <a:latin typeface="Arial" pitchFamily="34" charset="0"/>
                <a:cs typeface="Arial" pitchFamily="34" charset="0"/>
              </a:rPr>
              <a:t>El limite de error de estimación es</a:t>
            </a: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Arial"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1800" dirty="0">
              <a:latin typeface="Arial" pitchFamily="34" charset="0"/>
              <a:cs typeface="Arial" pitchFamily="34" charset="0"/>
            </a:endParaRPr>
          </a:p>
          <a:p>
            <a:pPr>
              <a:lnSpc>
                <a:spcPct val="90000"/>
              </a:lnSpc>
              <a:spcBef>
                <a:spcPts val="45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800" dirty="0">
                <a:latin typeface="Arial" pitchFamily="34" charset="0"/>
                <a:cs typeface="Arial" pitchFamily="34" charset="0"/>
              </a:rPr>
              <a:t>Por lo tanto se estima que </a:t>
            </a:r>
            <a:r>
              <a:rPr lang="es-CO" sz="1800" dirty="0" smtClean="0">
                <a:latin typeface="Arial" pitchFamily="34" charset="0"/>
                <a:cs typeface="Arial" pitchFamily="34" charset="0"/>
              </a:rPr>
              <a:t>67.8% </a:t>
            </a:r>
            <a:r>
              <a:rPr lang="es-CO" sz="1800" dirty="0">
                <a:latin typeface="Arial" pitchFamily="34" charset="0"/>
                <a:cs typeface="Arial" pitchFamily="34" charset="0"/>
              </a:rPr>
              <a:t>de los votantes registrados favorecen a la emisión de bonos propuesta. </a:t>
            </a:r>
            <a:endParaRPr lang="es-CO" sz="1800" dirty="0" smtClean="0">
              <a:latin typeface="Arial" pitchFamily="34" charset="0"/>
              <a:cs typeface="Arial" pitchFamily="34" charset="0"/>
            </a:endParaRPr>
          </a:p>
          <a:p>
            <a:pPr>
              <a:lnSpc>
                <a:spcPct val="90000"/>
              </a:lnSpc>
              <a:spcBef>
                <a:spcPts val="450"/>
              </a:spcBef>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1800" dirty="0" smtClean="0">
                <a:latin typeface="Arial" pitchFamily="34" charset="0"/>
                <a:cs typeface="Arial" pitchFamily="34" charset="0"/>
              </a:rPr>
              <a:t>Con un error </a:t>
            </a:r>
            <a:r>
              <a:rPr lang="es-CO" sz="1800" dirty="0">
                <a:latin typeface="Arial" pitchFamily="34" charset="0"/>
                <a:cs typeface="Arial" pitchFamily="34" charset="0"/>
              </a:rPr>
              <a:t>de  </a:t>
            </a:r>
            <a:r>
              <a:rPr lang="es-CO" sz="1800" dirty="0" smtClean="0">
                <a:latin typeface="Arial" pitchFamily="34" charset="0"/>
                <a:cs typeface="Arial" pitchFamily="34" charset="0"/>
              </a:rPr>
              <a:t>estimación menor al 2.8%. </a:t>
            </a:r>
            <a:endParaRPr lang="es-CO" sz="1800" dirty="0">
              <a:latin typeface="Arial" pitchFamily="34" charset="0"/>
              <a:cs typeface="Arial" pitchFamily="34" charset="0"/>
            </a:endParaRPr>
          </a:p>
        </p:txBody>
      </p:sp>
      <p:graphicFrame>
        <p:nvGraphicFramePr>
          <p:cNvPr id="10243" name="Object 3"/>
          <p:cNvGraphicFramePr>
            <a:graphicFrameLocks noChangeAspect="1"/>
          </p:cNvGraphicFramePr>
          <p:nvPr>
            <p:extLst>
              <p:ext uri="{D42A27DB-BD31-4B8C-83A1-F6EECF244321}">
                <p14:modId xmlns:p14="http://schemas.microsoft.com/office/powerpoint/2010/main" val="117904215"/>
              </p:ext>
            </p:extLst>
          </p:nvPr>
        </p:nvGraphicFramePr>
        <p:xfrm>
          <a:off x="1524000" y="1098550"/>
          <a:ext cx="6096000" cy="4064000"/>
        </p:xfrm>
        <a:graphic>
          <a:graphicData uri="http://schemas.openxmlformats.org/presentationml/2006/ole">
            <mc:AlternateContent xmlns:mc="http://schemas.openxmlformats.org/markup-compatibility/2006">
              <mc:Choice xmlns:v="urn:schemas-microsoft-com:vml" Requires="v">
                <p:oleObj spid="_x0000_s45218" r:id="rId4" imgW="2438400" imgH="4572000" progId="Equation.3">
                  <p:embed/>
                </p:oleObj>
              </mc:Choice>
              <mc:Fallback>
                <p:oleObj r:id="rId4" imgW="2438400" imgH="4572000" progId="Equation.3">
                  <p:embed/>
                  <p:pic>
                    <p:nvPicPr>
                      <p:cNvPr id="0" name="Picture 1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098550"/>
                        <a:ext cx="6096000" cy="40640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44" name="Rectangle 4"/>
          <p:cNvSpPr>
            <a:spLocks noChangeArrowheads="1"/>
          </p:cNvSpPr>
          <p:nvPr/>
        </p:nvSpPr>
        <p:spPr bwMode="auto">
          <a:xfrm>
            <a:off x="0" y="3128963"/>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10245" name="Object 5"/>
          <p:cNvGraphicFramePr>
            <a:graphicFrameLocks noChangeAspect="1"/>
          </p:cNvGraphicFramePr>
          <p:nvPr>
            <p:extLst>
              <p:ext uri="{D42A27DB-BD31-4B8C-83A1-F6EECF244321}">
                <p14:modId xmlns:p14="http://schemas.microsoft.com/office/powerpoint/2010/main" val="1045283600"/>
              </p:ext>
            </p:extLst>
          </p:nvPr>
        </p:nvGraphicFramePr>
        <p:xfrm>
          <a:off x="3707606" y="548680"/>
          <a:ext cx="3168650" cy="992188"/>
        </p:xfrm>
        <a:graphic>
          <a:graphicData uri="http://schemas.openxmlformats.org/presentationml/2006/ole">
            <mc:AlternateContent xmlns:mc="http://schemas.openxmlformats.org/markup-compatibility/2006">
              <mc:Choice xmlns:v="urn:schemas-microsoft-com:vml" Requires="v">
                <p:oleObj spid="_x0000_s45219" r:id="rId6" imgW="16962783" imgH="6643757" progId="Equation.3">
                  <p:embed/>
                </p:oleObj>
              </mc:Choice>
              <mc:Fallback>
                <p:oleObj r:id="rId6" imgW="16962783" imgH="6643757" progId="Equation.3">
                  <p:embed/>
                  <p:pic>
                    <p:nvPicPr>
                      <p:cNvPr id="0" name="Picture 14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7606" y="548680"/>
                        <a:ext cx="3168650" cy="9921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46" name="Rectangle 6"/>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10247" name="Object 7"/>
          <p:cNvGraphicFramePr>
            <a:graphicFrameLocks noChangeAspect="1"/>
          </p:cNvGraphicFramePr>
          <p:nvPr>
            <p:extLst>
              <p:ext uri="{D42A27DB-BD31-4B8C-83A1-F6EECF244321}">
                <p14:modId xmlns:p14="http://schemas.microsoft.com/office/powerpoint/2010/main" val="1043130780"/>
              </p:ext>
            </p:extLst>
          </p:nvPr>
        </p:nvGraphicFramePr>
        <p:xfrm>
          <a:off x="2771775" y="2420888"/>
          <a:ext cx="2305050" cy="804862"/>
        </p:xfrm>
        <a:graphic>
          <a:graphicData uri="http://schemas.openxmlformats.org/presentationml/2006/ole">
            <mc:AlternateContent xmlns:mc="http://schemas.openxmlformats.org/markup-compatibility/2006">
              <mc:Choice xmlns:v="urn:schemas-microsoft-com:vml" Requires="v">
                <p:oleObj spid="_x0000_s45220" r:id="rId8" imgW="17525185" imgH="6102520" progId="Equation.3">
                  <p:embed/>
                </p:oleObj>
              </mc:Choice>
              <mc:Fallback>
                <p:oleObj r:id="rId8" imgW="17525185" imgH="6102520" progId="Equation.3">
                  <p:embed/>
                  <p:pic>
                    <p:nvPicPr>
                      <p:cNvPr id="0" name="Picture 1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71775" y="2420888"/>
                        <a:ext cx="2305050" cy="80486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48" name="Rectangle 8"/>
          <p:cNvSpPr>
            <a:spLocks noChangeArrowheads="1"/>
          </p:cNvSpPr>
          <p:nvPr/>
        </p:nvSpPr>
        <p:spPr bwMode="auto">
          <a:xfrm>
            <a:off x="0" y="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10249" name="Object 9"/>
          <p:cNvGraphicFramePr>
            <a:graphicFrameLocks noChangeAspect="1"/>
          </p:cNvGraphicFramePr>
          <p:nvPr>
            <p:extLst>
              <p:ext uri="{D42A27DB-BD31-4B8C-83A1-F6EECF244321}">
                <p14:modId xmlns:p14="http://schemas.microsoft.com/office/powerpoint/2010/main" val="3947126552"/>
              </p:ext>
            </p:extLst>
          </p:nvPr>
        </p:nvGraphicFramePr>
        <p:xfrm>
          <a:off x="5003800" y="3212976"/>
          <a:ext cx="409575" cy="304800"/>
        </p:xfrm>
        <a:graphic>
          <a:graphicData uri="http://schemas.openxmlformats.org/presentationml/2006/ole">
            <mc:AlternateContent xmlns:mc="http://schemas.openxmlformats.org/markup-compatibility/2006">
              <mc:Choice xmlns:v="urn:schemas-microsoft-com:vml" Requires="v">
                <p:oleObj spid="_x0000_s45221" r:id="rId10" imgW="9753600" imgH="7315200" progId="Equation.3">
                  <p:embed/>
                </p:oleObj>
              </mc:Choice>
              <mc:Fallback>
                <p:oleObj r:id="rId10" imgW="9753600" imgH="7315200" progId="Equation.3">
                  <p:embed/>
                  <p:pic>
                    <p:nvPicPr>
                      <p:cNvPr id="0" name="Picture 14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03800" y="3212976"/>
                        <a:ext cx="409575" cy="3048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50" name="Rectangle 10"/>
          <p:cNvSpPr>
            <a:spLocks noChangeArrowheads="1"/>
          </p:cNvSpPr>
          <p:nvPr/>
        </p:nvSpPr>
        <p:spPr bwMode="auto">
          <a:xfrm>
            <a:off x="0" y="295275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MX"/>
          </a:p>
        </p:txBody>
      </p:sp>
      <p:graphicFrame>
        <p:nvGraphicFramePr>
          <p:cNvPr id="10251" name="Object 11"/>
          <p:cNvGraphicFramePr>
            <a:graphicFrameLocks noChangeAspect="1"/>
          </p:cNvGraphicFramePr>
          <p:nvPr>
            <p:extLst>
              <p:ext uri="{D42A27DB-BD31-4B8C-83A1-F6EECF244321}">
                <p14:modId xmlns:p14="http://schemas.microsoft.com/office/powerpoint/2010/main" val="3583910422"/>
              </p:ext>
            </p:extLst>
          </p:nvPr>
        </p:nvGraphicFramePr>
        <p:xfrm>
          <a:off x="4355107" y="3645024"/>
          <a:ext cx="3097213" cy="1295400"/>
        </p:xfrm>
        <a:graphic>
          <a:graphicData uri="http://schemas.openxmlformats.org/presentationml/2006/ole">
            <mc:AlternateContent xmlns:mc="http://schemas.openxmlformats.org/markup-compatibility/2006">
              <mc:Choice xmlns:v="urn:schemas-microsoft-com:vml" Requires="v">
                <p:oleObj spid="_x0000_s45222" r:id="rId12" imgW="16627566" imgH="6966857" progId="Equation.3">
                  <p:embed/>
                </p:oleObj>
              </mc:Choice>
              <mc:Fallback>
                <p:oleObj r:id="rId12" imgW="16627566" imgH="6966857" progId="Equation.3">
                  <p:embed/>
                  <p:pic>
                    <p:nvPicPr>
                      <p:cNvPr id="0" name="Picture 14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55107" y="3645024"/>
                        <a:ext cx="3097213" cy="12954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115693344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457200" y="332656"/>
            <a:ext cx="8229600" cy="369332"/>
          </a:xfrm>
          <a:ln/>
        </p:spPr>
        <p:txBody>
          <a:bodyPr lIns="0" tIns="0" rIns="0" bIns="0">
            <a:spAutoFit/>
          </a:bodyPr>
          <a:lstStyle/>
          <a:p>
            <a:pPr marL="341313" indent="-341313" algn="l">
              <a:spcBef>
                <a:spcPts val="8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solidFill>
                  <a:srgbClr val="00B050"/>
                </a:solidFill>
                <a:latin typeface="Arial" pitchFamily="34" charset="0"/>
                <a:cs typeface="Arial" pitchFamily="34" charset="0"/>
              </a:rPr>
              <a:t>MASI </a:t>
            </a:r>
            <a:r>
              <a:rPr lang="en-GB" sz="2400" dirty="0" err="1" smtClean="0">
                <a:solidFill>
                  <a:srgbClr val="00B050"/>
                </a:solidFill>
                <a:latin typeface="Arial" pitchFamily="34" charset="0"/>
                <a:cs typeface="Arial" pitchFamily="34" charset="0"/>
              </a:rPr>
              <a:t>Replicado</a:t>
            </a:r>
            <a:endParaRPr lang="en-GB" sz="2400" dirty="0">
              <a:solidFill>
                <a:srgbClr val="00B050"/>
              </a:solidFill>
              <a:latin typeface="Arial" pitchFamily="34" charset="0"/>
              <a:cs typeface="Arial" pitchFamily="34" charset="0"/>
            </a:endParaRPr>
          </a:p>
        </p:txBody>
      </p:sp>
      <p:sp>
        <p:nvSpPr>
          <p:cNvPr id="12290" name="Rectangle 2"/>
          <p:cNvSpPr>
            <a:spLocks noGrp="1" noChangeArrowheads="1"/>
          </p:cNvSpPr>
          <p:nvPr>
            <p:ph type="body" idx="1"/>
          </p:nvPr>
        </p:nvSpPr>
        <p:spPr>
          <a:xfrm>
            <a:off x="457200" y="1052736"/>
            <a:ext cx="8229600" cy="5355312"/>
          </a:xfrm>
          <a:ln/>
        </p:spPr>
        <p:txBody>
          <a:bodyPr lIns="0" tIns="0" rIns="0" bIns="0">
            <a:spAutoFit/>
          </a:bodyPr>
          <a:lstStyle/>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Es el MASI con iteraciones. Es decir, es la selección </a:t>
            </a:r>
            <a:r>
              <a:rPr lang="es-CO" sz="2000" dirty="0">
                <a:latin typeface="Arial" pitchFamily="34" charset="0"/>
                <a:cs typeface="Arial" pitchFamily="34" charset="0"/>
              </a:rPr>
              <a:t>de </a:t>
            </a:r>
            <a:r>
              <a:rPr lang="es-CO" sz="2000" dirty="0" smtClean="0">
                <a:latin typeface="Arial" pitchFamily="34" charset="0"/>
                <a:cs typeface="Arial" pitchFamily="34" charset="0"/>
              </a:rPr>
              <a:t>más </a:t>
            </a:r>
            <a:r>
              <a:rPr lang="es-CO" sz="2000" dirty="0">
                <a:latin typeface="Arial" pitchFamily="34" charset="0"/>
                <a:cs typeface="Arial" pitchFamily="34" charset="0"/>
              </a:rPr>
              <a:t>de una muestra sistemática. </a:t>
            </a:r>
            <a:endParaRPr lang="es-CO" sz="2000" dirty="0" smtClean="0">
              <a:latin typeface="Arial" pitchFamily="34" charset="0"/>
              <a:cs typeface="Arial" pitchFamily="34" charset="0"/>
            </a:endParaRPr>
          </a:p>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smtClean="0">
              <a:latin typeface="Arial" pitchFamily="34" charset="0"/>
              <a:cs typeface="Arial" pitchFamily="34" charset="0"/>
            </a:endParaRPr>
          </a:p>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Por ejemplo:10 muestras </a:t>
            </a:r>
            <a:r>
              <a:rPr lang="es-CO" sz="2000" dirty="0">
                <a:latin typeface="Arial" pitchFamily="34" charset="0"/>
                <a:cs typeface="Arial" pitchFamily="34" charset="0"/>
              </a:rPr>
              <a:t>sistemáticas de 1 en 50, cada una conteniendo </a:t>
            </a:r>
            <a:r>
              <a:rPr lang="es-CO" sz="2000" dirty="0" smtClean="0">
                <a:latin typeface="Arial" pitchFamily="34" charset="0"/>
                <a:cs typeface="Arial" pitchFamily="34" charset="0"/>
              </a:rPr>
              <a:t>6 </a:t>
            </a:r>
            <a:r>
              <a:rPr lang="es-CO" sz="2000" dirty="0">
                <a:latin typeface="Arial" pitchFamily="34" charset="0"/>
                <a:cs typeface="Arial" pitchFamily="34" charset="0"/>
              </a:rPr>
              <a:t>mediciones, podría ser obtenidas en aproximadamente en el mismo tiempo que una muestra sistemática de 1 en 5 conteniendo 60 mediciones</a:t>
            </a:r>
            <a:r>
              <a:rPr lang="en-GB" sz="2000" dirty="0">
                <a:latin typeface="Arial" pitchFamily="34" charset="0"/>
                <a:cs typeface="Arial" pitchFamily="34" charset="0"/>
              </a:rPr>
              <a:t>. </a:t>
            </a:r>
          </a:p>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smtClean="0">
              <a:latin typeface="Arial" pitchFamily="34" charset="0"/>
              <a:cs typeface="Arial" pitchFamily="34" charset="0"/>
            </a:endParaRPr>
          </a:p>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Ambos procedimientos producen 60 mediciones para estimar la media poblacional μ. La bondad del procedimiento de muestreo replicado permite estimar       al emplear el cuadrado de las desviaciones de las </a:t>
            </a:r>
            <a:r>
              <a:rPr lang="es-CO" sz="2000" dirty="0" err="1" smtClean="0">
                <a:latin typeface="Arial" pitchFamily="34" charset="0"/>
                <a:cs typeface="Arial" pitchFamily="34" charset="0"/>
              </a:rPr>
              <a:t>n</a:t>
            </a:r>
            <a:r>
              <a:rPr lang="es-CO" sz="2000" baseline="-25000" dirty="0" err="1" smtClean="0">
                <a:latin typeface="Arial" pitchFamily="34" charset="0"/>
                <a:cs typeface="Arial" pitchFamily="34" charset="0"/>
              </a:rPr>
              <a:t>s</a:t>
            </a:r>
            <a:r>
              <a:rPr lang="es-CO" sz="2000" dirty="0" smtClean="0">
                <a:latin typeface="Arial" pitchFamily="34" charset="0"/>
                <a:cs typeface="Arial" pitchFamily="34" charset="0"/>
              </a:rPr>
              <a:t>= 10 medias </a:t>
            </a:r>
            <a:r>
              <a:rPr lang="es-CO" sz="2000" dirty="0" err="1" smtClean="0">
                <a:latin typeface="Arial" pitchFamily="34" charset="0"/>
                <a:cs typeface="Arial" pitchFamily="34" charset="0"/>
              </a:rPr>
              <a:t>muestrales</a:t>
            </a:r>
            <a:r>
              <a:rPr lang="es-CO" sz="2000" dirty="0" smtClean="0">
                <a:latin typeface="Arial" pitchFamily="34" charset="0"/>
                <a:cs typeface="Arial" pitchFamily="34" charset="0"/>
              </a:rPr>
              <a:t> individuales alrededor de su media. </a:t>
            </a:r>
          </a:p>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s-CO" sz="2000" dirty="0" smtClean="0">
              <a:latin typeface="Arial" pitchFamily="34" charset="0"/>
              <a:cs typeface="Arial" pitchFamily="34" charset="0"/>
            </a:endParaRPr>
          </a:p>
          <a:p>
            <a:pPr algn="just">
              <a:buFont typeface="Wingdings" pitchFamily="2" charset="2"/>
              <a:buChar char="q"/>
              <a:tabLst>
                <a:tab pos="911225" algn="l"/>
                <a:tab pos="1825625" algn="l"/>
                <a:tab pos="2740025" algn="l"/>
                <a:tab pos="3654425" algn="l"/>
                <a:tab pos="4568825" algn="l"/>
                <a:tab pos="5483225" algn="l"/>
                <a:tab pos="6397625" algn="l"/>
                <a:tab pos="7312025" algn="l"/>
                <a:tab pos="8226425" algn="l"/>
                <a:tab pos="9140825" algn="l"/>
                <a:tab pos="10055225" algn="l"/>
              </a:tabLst>
            </a:pPr>
            <a:r>
              <a:rPr lang="es-CO" sz="2000" dirty="0" smtClean="0">
                <a:latin typeface="Arial" pitchFamily="34" charset="0"/>
                <a:cs typeface="Arial" pitchFamily="34" charset="0"/>
              </a:rPr>
              <a:t>El promedio de las 10 medias </a:t>
            </a:r>
            <a:r>
              <a:rPr lang="es-CO" sz="2000" dirty="0" err="1" smtClean="0">
                <a:latin typeface="Arial" pitchFamily="34" charset="0"/>
                <a:cs typeface="Arial" pitchFamily="34" charset="0"/>
              </a:rPr>
              <a:t>muestrales</a:t>
            </a:r>
            <a:r>
              <a:rPr lang="es-CO" sz="2000" dirty="0" smtClean="0">
                <a:latin typeface="Arial" pitchFamily="34" charset="0"/>
                <a:cs typeface="Arial" pitchFamily="34" charset="0"/>
              </a:rPr>
              <a:t> permitirá estimar μ. </a:t>
            </a:r>
          </a:p>
          <a:p>
            <a:pPr algn="just">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latin typeface="Arial" pitchFamily="34" charset="0"/>
              <a:cs typeface="Arial" pitchFamily="34" charset="0"/>
            </a:endParaRPr>
          </a:p>
        </p:txBody>
      </p:sp>
      <p:graphicFrame>
        <p:nvGraphicFramePr>
          <p:cNvPr id="2" name="1 Objeto"/>
          <p:cNvGraphicFramePr>
            <a:graphicFrameLocks noChangeAspect="1"/>
          </p:cNvGraphicFramePr>
          <p:nvPr>
            <p:extLst>
              <p:ext uri="{D42A27DB-BD31-4B8C-83A1-F6EECF244321}">
                <p14:modId xmlns:p14="http://schemas.microsoft.com/office/powerpoint/2010/main" val="4160390510"/>
              </p:ext>
            </p:extLst>
          </p:nvPr>
        </p:nvGraphicFramePr>
        <p:xfrm>
          <a:off x="3995291" y="4364781"/>
          <a:ext cx="720725" cy="360363"/>
        </p:xfrm>
        <a:graphic>
          <a:graphicData uri="http://schemas.openxmlformats.org/presentationml/2006/ole">
            <mc:AlternateContent xmlns:mc="http://schemas.openxmlformats.org/markup-compatibility/2006">
              <mc:Choice xmlns:v="urn:schemas-microsoft-com:vml" Requires="v">
                <p:oleObj spid="_x0000_s46114" r:id="rId4" imgW="10058400" imgH="5791200" progId="Equation.3">
                  <p:embed/>
                </p:oleObj>
              </mc:Choice>
              <mc:Fallback>
                <p:oleObj r:id="rId4" imgW="10058400" imgH="5791200" progId="Equation.3">
                  <p:embed/>
                  <p:pic>
                    <p:nvPicPr>
                      <p:cNvPr id="0"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291" y="4364781"/>
                        <a:ext cx="720725" cy="36036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20012511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457200" y="548680"/>
            <a:ext cx="8229600" cy="2486835"/>
          </a:xfrm>
          <a:ln/>
        </p:spPr>
        <p:txBody>
          <a:bodyPr lIns="0" tIns="0" rIns="0" bIns="0">
            <a:spAutoFit/>
          </a:bodyPr>
          <a:lstStyle/>
          <a:p>
            <a:pPr marL="0" indent="0" algn="just">
              <a:buNone/>
            </a:pPr>
            <a:r>
              <a:rPr lang="es-ES" sz="1600" dirty="0" smtClean="0">
                <a:latin typeface="Arial" pitchFamily="34" charset="0"/>
                <a:cs typeface="Arial" pitchFamily="34" charset="0"/>
              </a:rPr>
              <a:t>Ejemplo 3. Un </a:t>
            </a:r>
            <a:r>
              <a:rPr lang="es-ES" sz="1600" dirty="0">
                <a:latin typeface="Arial" pitchFamily="34" charset="0"/>
                <a:cs typeface="Arial" pitchFamily="34" charset="0"/>
              </a:rPr>
              <a:t>parque estatal cobra la admisión por automóvil en lugar de por persona, y un funcionario del parque quiere estimar el numero promedio de personas por automóvil para un día efectivo en particular durante el verano. El funcionario sabe por experiencia que entraran al parque alrededor de 400 automóviles y quiere muestrear 80 de ellos. Para obtener una estimación de la varianza, utiliza el muestreo sistemático replicado con 10 muestras de 8 automóviles de cada una. usando los datos que se presentan en la tabla adjunta estime el numero promedio de personas por automóvil y establezca un limite para el error de estimación </a:t>
            </a:r>
          </a:p>
          <a:p>
            <a:endParaRPr lang="es-ES" sz="2800" dirty="0"/>
          </a:p>
        </p:txBody>
      </p:sp>
    </p:spTree>
    <p:extLst>
      <p:ext uri="{BB962C8B-B14F-4D97-AF65-F5344CB8AC3E}">
        <p14:creationId xmlns:p14="http://schemas.microsoft.com/office/powerpoint/2010/main" val="14516798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p:cNvGraphicFramePr>
            <a:graphicFrameLocks noChangeAspect="1"/>
          </p:cNvGraphicFramePr>
          <p:nvPr/>
        </p:nvGraphicFramePr>
        <p:xfrm>
          <a:off x="658813" y="7332663"/>
          <a:ext cx="180975" cy="228600"/>
        </p:xfrm>
        <a:graphic>
          <a:graphicData uri="http://schemas.openxmlformats.org/presentationml/2006/ole">
            <mc:AlternateContent xmlns:mc="http://schemas.openxmlformats.org/markup-compatibility/2006">
              <mc:Choice xmlns:v="urn:schemas-microsoft-com:vml" Requires="v">
                <p:oleObj spid="_x0000_s47168" r:id="rId3" imgW="177646" imgH="228402" progId="Equation.3">
                  <p:embed/>
                </p:oleObj>
              </mc:Choice>
              <mc:Fallback>
                <p:oleObj r:id="rId3" imgW="177646" imgH="228402" progId="Equation.3">
                  <p:embed/>
                  <p:pic>
                    <p:nvPicPr>
                      <p:cNvPr id="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7332663"/>
                        <a:ext cx="180975"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5875" name="Group 275"/>
          <p:cNvGrpSpPr>
            <a:grpSpLocks/>
          </p:cNvGrpSpPr>
          <p:nvPr/>
        </p:nvGrpSpPr>
        <p:grpSpPr bwMode="auto">
          <a:xfrm>
            <a:off x="741164" y="228600"/>
            <a:ext cx="7924800" cy="6172200"/>
            <a:chOff x="-3" y="-3"/>
            <a:chExt cx="4101" cy="3814"/>
          </a:xfrm>
        </p:grpSpPr>
        <p:grpSp>
          <p:nvGrpSpPr>
            <p:cNvPr id="25873" name="Group 273"/>
            <p:cNvGrpSpPr>
              <a:grpSpLocks/>
            </p:cNvGrpSpPr>
            <p:nvPr/>
          </p:nvGrpSpPr>
          <p:grpSpPr bwMode="auto">
            <a:xfrm>
              <a:off x="0" y="0"/>
              <a:ext cx="4095" cy="3808"/>
              <a:chOff x="0" y="0"/>
              <a:chExt cx="4095" cy="3808"/>
            </a:xfrm>
          </p:grpSpPr>
          <p:grpSp>
            <p:nvGrpSpPr>
              <p:cNvPr id="25694" name="Group 94"/>
              <p:cNvGrpSpPr>
                <a:grpSpLocks/>
              </p:cNvGrpSpPr>
              <p:nvPr/>
            </p:nvGrpSpPr>
            <p:grpSpPr bwMode="auto">
              <a:xfrm>
                <a:off x="0" y="0"/>
                <a:ext cx="455" cy="766"/>
                <a:chOff x="0" y="0"/>
                <a:chExt cx="455" cy="766"/>
              </a:xfrm>
            </p:grpSpPr>
            <p:sp>
              <p:nvSpPr>
                <p:cNvPr id="25603" name="Rectangle 3"/>
                <p:cNvSpPr>
                  <a:spLocks noChangeArrowheads="1"/>
                </p:cNvSpPr>
                <p:nvPr/>
              </p:nvSpPr>
              <p:spPr bwMode="auto">
                <a:xfrm>
                  <a:off x="28" y="0"/>
                  <a:ext cx="399" cy="32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err="1">
                      <a:solidFill>
                        <a:srgbClr val="000000"/>
                      </a:solidFill>
                      <a:latin typeface="Arial" pitchFamily="34" charset="0"/>
                      <a:cs typeface="Arial" pitchFamily="34" charset="0"/>
                    </a:rPr>
                    <a:t>Punto</a:t>
                  </a:r>
                  <a:r>
                    <a:rPr lang="en-GB" sz="800" dirty="0">
                      <a:solidFill>
                        <a:srgbClr val="000000"/>
                      </a:solidFill>
                      <a:latin typeface="Arial" pitchFamily="34" charset="0"/>
                      <a:cs typeface="Arial" pitchFamily="34" charset="0"/>
                    </a:rPr>
                    <a:t> de </a:t>
                  </a:r>
                  <a:r>
                    <a:rPr lang="en-GB" sz="800" dirty="0" err="1">
                      <a:solidFill>
                        <a:srgbClr val="000000"/>
                      </a:solidFill>
                      <a:latin typeface="Arial" pitchFamily="34" charset="0"/>
                      <a:cs typeface="Arial" pitchFamily="34" charset="0"/>
                    </a:rPr>
                    <a:t>inicio</a:t>
                  </a:r>
                  <a:r>
                    <a:rPr lang="en-GB" sz="800" dirty="0">
                      <a:solidFill>
                        <a:srgbClr val="000000"/>
                      </a:solidFill>
                      <a:latin typeface="Arial" pitchFamily="34" charset="0"/>
                      <a:cs typeface="Arial" pitchFamily="34" charset="0"/>
                    </a:rPr>
                    <a:t> </a:t>
                  </a:r>
                  <a:r>
                    <a:rPr lang="en-GB" sz="800" dirty="0" err="1">
                      <a:solidFill>
                        <a:srgbClr val="000000"/>
                      </a:solidFill>
                      <a:latin typeface="Arial" pitchFamily="34" charset="0"/>
                      <a:cs typeface="Arial" pitchFamily="34" charset="0"/>
                    </a:rPr>
                    <a:t>aleatorio</a:t>
                  </a:r>
                  <a:r>
                    <a:rPr lang="en-GB" sz="800" dirty="0">
                      <a:solidFill>
                        <a:srgbClr val="000000"/>
                      </a:solidFill>
                      <a:latin typeface="Arial" pitchFamily="34" charset="0"/>
                      <a:cs typeface="Arial" pitchFamily="34" charset="0"/>
                    </a:rPr>
                    <a:t> </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693" name="Rectangle 93"/>
                <p:cNvSpPr>
                  <a:spLocks noChangeArrowheads="1"/>
                </p:cNvSpPr>
                <p:nvPr/>
              </p:nvSpPr>
              <p:spPr bwMode="auto">
                <a:xfrm>
                  <a:off x="0"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696" name="Group 96"/>
              <p:cNvGrpSpPr>
                <a:grpSpLocks/>
              </p:cNvGrpSpPr>
              <p:nvPr/>
            </p:nvGrpSpPr>
            <p:grpSpPr bwMode="auto">
              <a:xfrm>
                <a:off x="455" y="0"/>
                <a:ext cx="455" cy="766"/>
                <a:chOff x="455" y="0"/>
                <a:chExt cx="455" cy="766"/>
              </a:xfrm>
            </p:grpSpPr>
            <p:sp>
              <p:nvSpPr>
                <p:cNvPr id="25604" name="Rectangle 4"/>
                <p:cNvSpPr>
                  <a:spLocks noChangeArrowheads="1"/>
                </p:cNvSpPr>
                <p:nvPr/>
              </p:nvSpPr>
              <p:spPr bwMode="auto">
                <a:xfrm>
                  <a:off x="483" y="0"/>
                  <a:ext cx="399" cy="23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a:solidFill>
                        <a:srgbClr val="000000"/>
                      </a:solidFill>
                      <a:latin typeface="Arial" pitchFamily="34" charset="0"/>
                      <a:cs typeface="Arial" pitchFamily="34" charset="0"/>
                    </a:rPr>
                    <a:t>Segundo </a:t>
                  </a:r>
                  <a:r>
                    <a:rPr lang="en-GB" sz="800" dirty="0" err="1">
                      <a:solidFill>
                        <a:srgbClr val="000000"/>
                      </a:solidFill>
                      <a:latin typeface="Arial" pitchFamily="34" charset="0"/>
                      <a:cs typeface="Arial" pitchFamily="34" charset="0"/>
                    </a:rPr>
                    <a:t>elemento</a:t>
                  </a:r>
                  <a:r>
                    <a:rPr lang="en-GB" sz="800" dirty="0">
                      <a:solidFill>
                        <a:srgbClr val="000000"/>
                      </a:solidFill>
                      <a:latin typeface="Arial" pitchFamily="34" charset="0"/>
                      <a:cs typeface="Arial" pitchFamily="34" charset="0"/>
                    </a:rPr>
                    <a:t> </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695" name="Rectangle 95"/>
                <p:cNvSpPr>
                  <a:spLocks noChangeArrowheads="1"/>
                </p:cNvSpPr>
                <p:nvPr/>
              </p:nvSpPr>
              <p:spPr bwMode="auto">
                <a:xfrm>
                  <a:off x="455"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698" name="Group 98"/>
              <p:cNvGrpSpPr>
                <a:grpSpLocks/>
              </p:cNvGrpSpPr>
              <p:nvPr/>
            </p:nvGrpSpPr>
            <p:grpSpPr bwMode="auto">
              <a:xfrm>
                <a:off x="910" y="0"/>
                <a:ext cx="455" cy="766"/>
                <a:chOff x="910" y="0"/>
                <a:chExt cx="455" cy="766"/>
              </a:xfrm>
            </p:grpSpPr>
            <p:sp>
              <p:nvSpPr>
                <p:cNvPr id="25605" name="Rectangle 5"/>
                <p:cNvSpPr>
                  <a:spLocks noChangeArrowheads="1"/>
                </p:cNvSpPr>
                <p:nvPr/>
              </p:nvSpPr>
              <p:spPr bwMode="auto">
                <a:xfrm>
                  <a:off x="938" y="0"/>
                  <a:ext cx="399" cy="32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err="1">
                      <a:solidFill>
                        <a:srgbClr val="000000"/>
                      </a:solidFill>
                      <a:latin typeface="Arial" pitchFamily="34" charset="0"/>
                      <a:cs typeface="Arial" pitchFamily="34" charset="0"/>
                    </a:rPr>
                    <a:t>Tercer</a:t>
                  </a:r>
                  <a:r>
                    <a:rPr lang="en-GB" sz="800" dirty="0">
                      <a:solidFill>
                        <a:srgbClr val="000000"/>
                      </a:solidFill>
                      <a:latin typeface="Arial" pitchFamily="34" charset="0"/>
                      <a:cs typeface="Arial" pitchFamily="34" charset="0"/>
                    </a:rPr>
                    <a:t> </a:t>
                  </a:r>
                  <a:r>
                    <a:rPr lang="en-GB" sz="800" dirty="0" err="1">
                      <a:solidFill>
                        <a:srgbClr val="000000"/>
                      </a:solidFill>
                      <a:latin typeface="Arial" pitchFamily="34" charset="0"/>
                      <a:cs typeface="Arial" pitchFamily="34" charset="0"/>
                    </a:rPr>
                    <a:t>elemento</a:t>
                  </a:r>
                  <a:endParaRPr lang="en-GB" sz="800" dirty="0">
                    <a:solidFill>
                      <a:srgbClr val="000000"/>
                    </a:solidFill>
                    <a:latin typeface="Arial" pitchFamily="34" charset="0"/>
                    <a:cs typeface="Arial" pitchFamily="34" charset="0"/>
                  </a:endParaRP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697" name="Rectangle 97"/>
                <p:cNvSpPr>
                  <a:spLocks noChangeArrowheads="1"/>
                </p:cNvSpPr>
                <p:nvPr/>
              </p:nvSpPr>
              <p:spPr bwMode="auto">
                <a:xfrm>
                  <a:off x="910"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00" name="Group 100"/>
              <p:cNvGrpSpPr>
                <a:grpSpLocks/>
              </p:cNvGrpSpPr>
              <p:nvPr/>
            </p:nvGrpSpPr>
            <p:grpSpPr bwMode="auto">
              <a:xfrm>
                <a:off x="1365" y="0"/>
                <a:ext cx="455" cy="766"/>
                <a:chOff x="1365" y="0"/>
                <a:chExt cx="455" cy="766"/>
              </a:xfrm>
            </p:grpSpPr>
            <p:sp>
              <p:nvSpPr>
                <p:cNvPr id="25606" name="Rectangle 6"/>
                <p:cNvSpPr>
                  <a:spLocks noChangeArrowheads="1"/>
                </p:cNvSpPr>
                <p:nvPr/>
              </p:nvSpPr>
              <p:spPr bwMode="auto">
                <a:xfrm>
                  <a:off x="1393" y="0"/>
                  <a:ext cx="399" cy="23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a:solidFill>
                        <a:srgbClr val="000000"/>
                      </a:solidFill>
                      <a:latin typeface="Arial" pitchFamily="34" charset="0"/>
                      <a:cs typeface="Arial" pitchFamily="34" charset="0"/>
                    </a:rPr>
                    <a:t>Cuarto </a:t>
                  </a:r>
                  <a:r>
                    <a:rPr lang="en-GB" sz="800" dirty="0" err="1">
                      <a:solidFill>
                        <a:srgbClr val="000000"/>
                      </a:solidFill>
                      <a:latin typeface="Arial" pitchFamily="34" charset="0"/>
                      <a:cs typeface="Arial" pitchFamily="34" charset="0"/>
                    </a:rPr>
                    <a:t>elemento</a:t>
                  </a:r>
                  <a:r>
                    <a:rPr lang="en-GB" sz="800" dirty="0">
                      <a:solidFill>
                        <a:srgbClr val="000000"/>
                      </a:solidFill>
                      <a:latin typeface="Arial" pitchFamily="34" charset="0"/>
                      <a:cs typeface="Arial" pitchFamily="34" charset="0"/>
                    </a:rPr>
                    <a:t> </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699" name="Rectangle 99"/>
                <p:cNvSpPr>
                  <a:spLocks noChangeArrowheads="1"/>
                </p:cNvSpPr>
                <p:nvPr/>
              </p:nvSpPr>
              <p:spPr bwMode="auto">
                <a:xfrm>
                  <a:off x="1365"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02" name="Group 102"/>
              <p:cNvGrpSpPr>
                <a:grpSpLocks/>
              </p:cNvGrpSpPr>
              <p:nvPr/>
            </p:nvGrpSpPr>
            <p:grpSpPr bwMode="auto">
              <a:xfrm>
                <a:off x="1820" y="0"/>
                <a:ext cx="455" cy="766"/>
                <a:chOff x="1820" y="0"/>
                <a:chExt cx="455" cy="766"/>
              </a:xfrm>
            </p:grpSpPr>
            <p:sp>
              <p:nvSpPr>
                <p:cNvPr id="25607" name="Rectangle 7"/>
                <p:cNvSpPr>
                  <a:spLocks noChangeArrowheads="1"/>
                </p:cNvSpPr>
                <p:nvPr/>
              </p:nvSpPr>
              <p:spPr bwMode="auto">
                <a:xfrm>
                  <a:off x="1848" y="0"/>
                  <a:ext cx="399" cy="23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err="1">
                      <a:solidFill>
                        <a:srgbClr val="000000"/>
                      </a:solidFill>
                      <a:latin typeface="Arial" pitchFamily="34" charset="0"/>
                      <a:cs typeface="Arial" pitchFamily="34" charset="0"/>
                    </a:rPr>
                    <a:t>Quinto</a:t>
                  </a:r>
                  <a:r>
                    <a:rPr lang="en-GB" sz="800" dirty="0">
                      <a:solidFill>
                        <a:srgbClr val="000000"/>
                      </a:solidFill>
                      <a:latin typeface="Arial" pitchFamily="34" charset="0"/>
                      <a:cs typeface="Arial" pitchFamily="34" charset="0"/>
                    </a:rPr>
                    <a:t> </a:t>
                  </a:r>
                  <a:r>
                    <a:rPr lang="en-GB" sz="800" dirty="0" err="1">
                      <a:solidFill>
                        <a:srgbClr val="000000"/>
                      </a:solidFill>
                      <a:latin typeface="Arial" pitchFamily="34" charset="0"/>
                      <a:cs typeface="Arial" pitchFamily="34" charset="0"/>
                    </a:rPr>
                    <a:t>elemento</a:t>
                  </a:r>
                  <a:endParaRPr lang="en-GB" sz="800" dirty="0">
                    <a:solidFill>
                      <a:srgbClr val="000000"/>
                    </a:solidFill>
                    <a:latin typeface="Arial" pitchFamily="34" charset="0"/>
                    <a:cs typeface="Arial" pitchFamily="34" charset="0"/>
                  </a:endParaRP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01" name="Rectangle 101"/>
                <p:cNvSpPr>
                  <a:spLocks noChangeArrowheads="1"/>
                </p:cNvSpPr>
                <p:nvPr/>
              </p:nvSpPr>
              <p:spPr bwMode="auto">
                <a:xfrm>
                  <a:off x="1820"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04" name="Group 104"/>
              <p:cNvGrpSpPr>
                <a:grpSpLocks/>
              </p:cNvGrpSpPr>
              <p:nvPr/>
            </p:nvGrpSpPr>
            <p:grpSpPr bwMode="auto">
              <a:xfrm>
                <a:off x="2275" y="0"/>
                <a:ext cx="455" cy="766"/>
                <a:chOff x="2275" y="0"/>
                <a:chExt cx="455" cy="766"/>
              </a:xfrm>
            </p:grpSpPr>
            <p:sp>
              <p:nvSpPr>
                <p:cNvPr id="25608" name="Rectangle 8"/>
                <p:cNvSpPr>
                  <a:spLocks noChangeArrowheads="1"/>
                </p:cNvSpPr>
                <p:nvPr/>
              </p:nvSpPr>
              <p:spPr bwMode="auto">
                <a:xfrm>
                  <a:off x="2303" y="0"/>
                  <a:ext cx="399" cy="23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err="1">
                      <a:solidFill>
                        <a:srgbClr val="000000"/>
                      </a:solidFill>
                      <a:latin typeface="Arial" pitchFamily="34" charset="0"/>
                      <a:cs typeface="Arial" pitchFamily="34" charset="0"/>
                    </a:rPr>
                    <a:t>Sexto</a:t>
                  </a:r>
                  <a:r>
                    <a:rPr lang="en-GB" sz="800" dirty="0">
                      <a:solidFill>
                        <a:srgbClr val="000000"/>
                      </a:solidFill>
                      <a:latin typeface="Arial" pitchFamily="34" charset="0"/>
                      <a:cs typeface="Arial" pitchFamily="34" charset="0"/>
                    </a:rPr>
                    <a:t> </a:t>
                  </a:r>
                  <a:r>
                    <a:rPr lang="en-GB" sz="800" dirty="0" err="1">
                      <a:solidFill>
                        <a:srgbClr val="000000"/>
                      </a:solidFill>
                      <a:latin typeface="Arial" pitchFamily="34" charset="0"/>
                      <a:cs typeface="Arial" pitchFamily="34" charset="0"/>
                    </a:rPr>
                    <a:t>elemento</a:t>
                  </a:r>
                  <a:endParaRPr lang="en-GB" sz="800" dirty="0">
                    <a:solidFill>
                      <a:srgbClr val="000000"/>
                    </a:solidFill>
                    <a:latin typeface="Arial" pitchFamily="34" charset="0"/>
                    <a:cs typeface="Arial" pitchFamily="34" charset="0"/>
                  </a:endParaRP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03" name="Rectangle 103"/>
                <p:cNvSpPr>
                  <a:spLocks noChangeArrowheads="1"/>
                </p:cNvSpPr>
                <p:nvPr/>
              </p:nvSpPr>
              <p:spPr bwMode="auto">
                <a:xfrm>
                  <a:off x="2275"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06" name="Group 106"/>
              <p:cNvGrpSpPr>
                <a:grpSpLocks/>
              </p:cNvGrpSpPr>
              <p:nvPr/>
            </p:nvGrpSpPr>
            <p:grpSpPr bwMode="auto">
              <a:xfrm>
                <a:off x="2730" y="0"/>
                <a:ext cx="455" cy="766"/>
                <a:chOff x="2730" y="0"/>
                <a:chExt cx="455" cy="766"/>
              </a:xfrm>
            </p:grpSpPr>
            <p:sp>
              <p:nvSpPr>
                <p:cNvPr id="25609" name="Rectangle 9"/>
                <p:cNvSpPr>
                  <a:spLocks noChangeArrowheads="1"/>
                </p:cNvSpPr>
                <p:nvPr/>
              </p:nvSpPr>
              <p:spPr bwMode="auto">
                <a:xfrm>
                  <a:off x="2758" y="0"/>
                  <a:ext cx="399" cy="23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err="1">
                      <a:solidFill>
                        <a:srgbClr val="000000"/>
                      </a:solidFill>
                      <a:latin typeface="Arial" pitchFamily="34" charset="0"/>
                      <a:cs typeface="Arial" pitchFamily="34" charset="0"/>
                    </a:rPr>
                    <a:t>Séptimo</a:t>
                  </a:r>
                  <a:r>
                    <a:rPr lang="en-GB" sz="800" dirty="0">
                      <a:solidFill>
                        <a:srgbClr val="000000"/>
                      </a:solidFill>
                      <a:latin typeface="Arial" pitchFamily="34" charset="0"/>
                      <a:cs typeface="Arial" pitchFamily="34" charset="0"/>
                    </a:rPr>
                    <a:t> </a:t>
                  </a:r>
                  <a:r>
                    <a:rPr lang="en-GB" sz="800" dirty="0" err="1">
                      <a:solidFill>
                        <a:srgbClr val="000000"/>
                      </a:solidFill>
                      <a:latin typeface="Arial" pitchFamily="34" charset="0"/>
                      <a:cs typeface="Arial" pitchFamily="34" charset="0"/>
                    </a:rPr>
                    <a:t>elemento</a:t>
                  </a:r>
                  <a:r>
                    <a:rPr lang="en-GB" sz="800" dirty="0">
                      <a:solidFill>
                        <a:srgbClr val="000000"/>
                      </a:solidFill>
                      <a:latin typeface="Arial" pitchFamily="34" charset="0"/>
                      <a:cs typeface="Arial" pitchFamily="34" charset="0"/>
                    </a:rPr>
                    <a:t> </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05" name="Rectangle 105"/>
                <p:cNvSpPr>
                  <a:spLocks noChangeArrowheads="1"/>
                </p:cNvSpPr>
                <p:nvPr/>
              </p:nvSpPr>
              <p:spPr bwMode="auto">
                <a:xfrm>
                  <a:off x="2730"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08" name="Group 108"/>
              <p:cNvGrpSpPr>
                <a:grpSpLocks/>
              </p:cNvGrpSpPr>
              <p:nvPr/>
            </p:nvGrpSpPr>
            <p:grpSpPr bwMode="auto">
              <a:xfrm>
                <a:off x="3185" y="0"/>
                <a:ext cx="455" cy="766"/>
                <a:chOff x="3185" y="0"/>
                <a:chExt cx="455" cy="766"/>
              </a:xfrm>
            </p:grpSpPr>
            <p:sp>
              <p:nvSpPr>
                <p:cNvPr id="25610" name="Rectangle 10"/>
                <p:cNvSpPr>
                  <a:spLocks noChangeArrowheads="1"/>
                </p:cNvSpPr>
                <p:nvPr/>
              </p:nvSpPr>
              <p:spPr bwMode="auto">
                <a:xfrm>
                  <a:off x="3213" y="0"/>
                  <a:ext cx="399" cy="32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a:solidFill>
                        <a:srgbClr val="000000"/>
                      </a:solidFill>
                      <a:latin typeface="Arial" pitchFamily="34" charset="0"/>
                      <a:cs typeface="Arial" pitchFamily="34" charset="0"/>
                    </a:rPr>
                    <a:t>Octavo </a:t>
                  </a:r>
                  <a:r>
                    <a:rPr lang="en-GB" sz="800" dirty="0" err="1">
                      <a:solidFill>
                        <a:srgbClr val="000000"/>
                      </a:solidFill>
                      <a:latin typeface="Arial" pitchFamily="34" charset="0"/>
                      <a:cs typeface="Arial" pitchFamily="34" charset="0"/>
                    </a:rPr>
                    <a:t>elemento</a:t>
                  </a:r>
                  <a:endParaRPr lang="en-GB" sz="800" dirty="0">
                    <a:solidFill>
                      <a:srgbClr val="000000"/>
                    </a:solidFill>
                    <a:latin typeface="Arial" pitchFamily="34" charset="0"/>
                    <a:cs typeface="Arial" pitchFamily="34" charset="0"/>
                  </a:endParaRP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07" name="Rectangle 107"/>
                <p:cNvSpPr>
                  <a:spLocks noChangeArrowheads="1"/>
                </p:cNvSpPr>
                <p:nvPr/>
              </p:nvSpPr>
              <p:spPr bwMode="auto">
                <a:xfrm>
                  <a:off x="3185"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10" name="Group 110"/>
              <p:cNvGrpSpPr>
                <a:grpSpLocks/>
              </p:cNvGrpSpPr>
              <p:nvPr/>
            </p:nvGrpSpPr>
            <p:grpSpPr bwMode="auto">
              <a:xfrm>
                <a:off x="3640" y="0"/>
                <a:ext cx="455" cy="766"/>
                <a:chOff x="3640" y="0"/>
                <a:chExt cx="455" cy="766"/>
              </a:xfrm>
            </p:grpSpPr>
            <p:sp>
              <p:nvSpPr>
                <p:cNvPr id="25611" name="Rectangle 11"/>
                <p:cNvSpPr>
                  <a:spLocks noChangeArrowheads="1" noTextEdit="1"/>
                </p:cNvSpPr>
                <p:nvPr/>
              </p:nvSpPr>
              <p:spPr bwMode="auto">
                <a:xfrm>
                  <a:off x="3668" y="0"/>
                  <a:ext cx="399" cy="13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MX" sz="800">
                    <a:latin typeface="Arial" pitchFamily="34" charset="0"/>
                    <a:cs typeface="Arial" pitchFamily="34" charset="0"/>
                  </a:endParaRPr>
                </a:p>
              </p:txBody>
            </p:sp>
            <p:sp>
              <p:nvSpPr>
                <p:cNvPr id="25709" name="Rectangle 109"/>
                <p:cNvSpPr>
                  <a:spLocks noChangeArrowheads="1"/>
                </p:cNvSpPr>
                <p:nvPr/>
              </p:nvSpPr>
              <p:spPr bwMode="auto">
                <a:xfrm>
                  <a:off x="3640" y="0"/>
                  <a:ext cx="455" cy="76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12" name="Group 112"/>
              <p:cNvGrpSpPr>
                <a:grpSpLocks/>
              </p:cNvGrpSpPr>
              <p:nvPr/>
            </p:nvGrpSpPr>
            <p:grpSpPr bwMode="auto">
              <a:xfrm>
                <a:off x="0" y="766"/>
                <a:ext cx="455" cy="338"/>
                <a:chOff x="0" y="766"/>
                <a:chExt cx="455" cy="338"/>
              </a:xfrm>
            </p:grpSpPr>
            <p:sp>
              <p:nvSpPr>
                <p:cNvPr id="25612" name="Rectangle 12"/>
                <p:cNvSpPr>
                  <a:spLocks noChangeArrowheads="1"/>
                </p:cNvSpPr>
                <p:nvPr/>
              </p:nvSpPr>
              <p:spPr bwMode="auto">
                <a:xfrm>
                  <a:off x="28"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a:solidFill>
                        <a:srgbClr val="000000"/>
                      </a:solidFill>
                      <a:latin typeface="Arial" pitchFamily="34" charset="0"/>
                      <a:cs typeface="Arial" pitchFamily="34" charset="0"/>
                    </a:rPr>
                    <a:t>2(3)</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11" name="Rectangle 111"/>
                <p:cNvSpPr>
                  <a:spLocks noChangeArrowheads="1"/>
                </p:cNvSpPr>
                <p:nvPr/>
              </p:nvSpPr>
              <p:spPr bwMode="auto">
                <a:xfrm>
                  <a:off x="0"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14" name="Group 114"/>
              <p:cNvGrpSpPr>
                <a:grpSpLocks/>
              </p:cNvGrpSpPr>
              <p:nvPr/>
            </p:nvGrpSpPr>
            <p:grpSpPr bwMode="auto">
              <a:xfrm>
                <a:off x="455" y="766"/>
                <a:ext cx="455" cy="338"/>
                <a:chOff x="455" y="766"/>
                <a:chExt cx="455" cy="338"/>
              </a:xfrm>
            </p:grpSpPr>
            <p:sp>
              <p:nvSpPr>
                <p:cNvPr id="25613" name="Rectangle 13"/>
                <p:cNvSpPr>
                  <a:spLocks noChangeArrowheads="1"/>
                </p:cNvSpPr>
                <p:nvPr/>
              </p:nvSpPr>
              <p:spPr bwMode="auto">
                <a:xfrm>
                  <a:off x="483"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52(4)</a:t>
                  </a:r>
                </a:p>
                <a:p>
                  <a:pPr algn="ctr"/>
                  <a:endParaRPr lang="en-GB" sz="800">
                    <a:solidFill>
                      <a:srgbClr val="000000"/>
                    </a:solidFill>
                    <a:latin typeface="Arial" pitchFamily="34" charset="0"/>
                    <a:cs typeface="Arial" pitchFamily="34" charset="0"/>
                  </a:endParaRPr>
                </a:p>
              </p:txBody>
            </p:sp>
            <p:sp>
              <p:nvSpPr>
                <p:cNvPr id="25713" name="Rectangle 113"/>
                <p:cNvSpPr>
                  <a:spLocks noChangeArrowheads="1"/>
                </p:cNvSpPr>
                <p:nvPr/>
              </p:nvSpPr>
              <p:spPr bwMode="auto">
                <a:xfrm>
                  <a:off x="455"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16" name="Group 116"/>
              <p:cNvGrpSpPr>
                <a:grpSpLocks/>
              </p:cNvGrpSpPr>
              <p:nvPr/>
            </p:nvGrpSpPr>
            <p:grpSpPr bwMode="auto">
              <a:xfrm>
                <a:off x="910" y="766"/>
                <a:ext cx="455" cy="338"/>
                <a:chOff x="910" y="766"/>
                <a:chExt cx="455" cy="338"/>
              </a:xfrm>
            </p:grpSpPr>
            <p:sp>
              <p:nvSpPr>
                <p:cNvPr id="25614" name="Rectangle 14"/>
                <p:cNvSpPr>
                  <a:spLocks noChangeArrowheads="1"/>
                </p:cNvSpPr>
                <p:nvPr/>
              </p:nvSpPr>
              <p:spPr bwMode="auto">
                <a:xfrm>
                  <a:off x="938"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102(5)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15" name="Rectangle 115"/>
                <p:cNvSpPr>
                  <a:spLocks noChangeArrowheads="1"/>
                </p:cNvSpPr>
                <p:nvPr/>
              </p:nvSpPr>
              <p:spPr bwMode="auto">
                <a:xfrm>
                  <a:off x="910"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18" name="Group 118"/>
              <p:cNvGrpSpPr>
                <a:grpSpLocks/>
              </p:cNvGrpSpPr>
              <p:nvPr/>
            </p:nvGrpSpPr>
            <p:grpSpPr bwMode="auto">
              <a:xfrm>
                <a:off x="1365" y="766"/>
                <a:ext cx="455" cy="338"/>
                <a:chOff x="1365" y="766"/>
                <a:chExt cx="455" cy="338"/>
              </a:xfrm>
            </p:grpSpPr>
            <p:sp>
              <p:nvSpPr>
                <p:cNvPr id="25615" name="Rectangle 15"/>
                <p:cNvSpPr>
                  <a:spLocks noChangeArrowheads="1"/>
                </p:cNvSpPr>
                <p:nvPr/>
              </p:nvSpPr>
              <p:spPr bwMode="auto">
                <a:xfrm>
                  <a:off x="1393"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152(3)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17" name="Rectangle 117"/>
                <p:cNvSpPr>
                  <a:spLocks noChangeArrowheads="1"/>
                </p:cNvSpPr>
                <p:nvPr/>
              </p:nvSpPr>
              <p:spPr bwMode="auto">
                <a:xfrm>
                  <a:off x="1365"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20" name="Group 120"/>
              <p:cNvGrpSpPr>
                <a:grpSpLocks/>
              </p:cNvGrpSpPr>
              <p:nvPr/>
            </p:nvGrpSpPr>
            <p:grpSpPr bwMode="auto">
              <a:xfrm>
                <a:off x="1820" y="766"/>
                <a:ext cx="455" cy="338"/>
                <a:chOff x="1820" y="766"/>
                <a:chExt cx="455" cy="338"/>
              </a:xfrm>
            </p:grpSpPr>
            <p:sp>
              <p:nvSpPr>
                <p:cNvPr id="25616" name="Rectangle 16"/>
                <p:cNvSpPr>
                  <a:spLocks noChangeArrowheads="1"/>
                </p:cNvSpPr>
                <p:nvPr/>
              </p:nvSpPr>
              <p:spPr bwMode="auto">
                <a:xfrm>
                  <a:off x="1848"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202(6)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19" name="Rectangle 119"/>
                <p:cNvSpPr>
                  <a:spLocks noChangeArrowheads="1"/>
                </p:cNvSpPr>
                <p:nvPr/>
              </p:nvSpPr>
              <p:spPr bwMode="auto">
                <a:xfrm>
                  <a:off x="1820"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22" name="Group 122"/>
              <p:cNvGrpSpPr>
                <a:grpSpLocks/>
              </p:cNvGrpSpPr>
              <p:nvPr/>
            </p:nvGrpSpPr>
            <p:grpSpPr bwMode="auto">
              <a:xfrm>
                <a:off x="2275" y="766"/>
                <a:ext cx="455" cy="338"/>
                <a:chOff x="2275" y="766"/>
                <a:chExt cx="455" cy="338"/>
              </a:xfrm>
            </p:grpSpPr>
            <p:sp>
              <p:nvSpPr>
                <p:cNvPr id="25617" name="Rectangle 17"/>
                <p:cNvSpPr>
                  <a:spLocks noChangeArrowheads="1"/>
                </p:cNvSpPr>
                <p:nvPr/>
              </p:nvSpPr>
              <p:spPr bwMode="auto">
                <a:xfrm>
                  <a:off x="2303"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252(1)</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21" name="Rectangle 121"/>
                <p:cNvSpPr>
                  <a:spLocks noChangeArrowheads="1"/>
                </p:cNvSpPr>
                <p:nvPr/>
              </p:nvSpPr>
              <p:spPr bwMode="auto">
                <a:xfrm>
                  <a:off x="2275"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24" name="Group 124"/>
              <p:cNvGrpSpPr>
                <a:grpSpLocks/>
              </p:cNvGrpSpPr>
              <p:nvPr/>
            </p:nvGrpSpPr>
            <p:grpSpPr bwMode="auto">
              <a:xfrm>
                <a:off x="2730" y="766"/>
                <a:ext cx="455" cy="338"/>
                <a:chOff x="2730" y="766"/>
                <a:chExt cx="455" cy="338"/>
              </a:xfrm>
            </p:grpSpPr>
            <p:sp>
              <p:nvSpPr>
                <p:cNvPr id="25618" name="Rectangle 18"/>
                <p:cNvSpPr>
                  <a:spLocks noChangeArrowheads="1"/>
                </p:cNvSpPr>
                <p:nvPr/>
              </p:nvSpPr>
              <p:spPr bwMode="auto">
                <a:xfrm>
                  <a:off x="2758"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302(4)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23" name="Rectangle 123"/>
                <p:cNvSpPr>
                  <a:spLocks noChangeArrowheads="1"/>
                </p:cNvSpPr>
                <p:nvPr/>
              </p:nvSpPr>
              <p:spPr bwMode="auto">
                <a:xfrm>
                  <a:off x="2730"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26" name="Group 126"/>
              <p:cNvGrpSpPr>
                <a:grpSpLocks/>
              </p:cNvGrpSpPr>
              <p:nvPr/>
            </p:nvGrpSpPr>
            <p:grpSpPr bwMode="auto">
              <a:xfrm>
                <a:off x="3185" y="766"/>
                <a:ext cx="455" cy="338"/>
                <a:chOff x="3185" y="766"/>
                <a:chExt cx="455" cy="338"/>
              </a:xfrm>
            </p:grpSpPr>
            <p:sp>
              <p:nvSpPr>
                <p:cNvPr id="25619" name="Rectangle 19"/>
                <p:cNvSpPr>
                  <a:spLocks noChangeArrowheads="1"/>
                </p:cNvSpPr>
                <p:nvPr/>
              </p:nvSpPr>
              <p:spPr bwMode="auto">
                <a:xfrm>
                  <a:off x="3213"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352(4)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25" name="Rectangle 125"/>
                <p:cNvSpPr>
                  <a:spLocks noChangeArrowheads="1"/>
                </p:cNvSpPr>
                <p:nvPr/>
              </p:nvSpPr>
              <p:spPr bwMode="auto">
                <a:xfrm>
                  <a:off x="3185"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28" name="Group 128"/>
              <p:cNvGrpSpPr>
                <a:grpSpLocks/>
              </p:cNvGrpSpPr>
              <p:nvPr/>
            </p:nvGrpSpPr>
            <p:grpSpPr bwMode="auto">
              <a:xfrm>
                <a:off x="3640" y="766"/>
                <a:ext cx="455" cy="338"/>
                <a:chOff x="3640" y="766"/>
                <a:chExt cx="455" cy="338"/>
              </a:xfrm>
            </p:grpSpPr>
            <p:sp>
              <p:nvSpPr>
                <p:cNvPr id="25620" name="Rectangle 20"/>
                <p:cNvSpPr>
                  <a:spLocks noChangeArrowheads="1"/>
                </p:cNvSpPr>
                <p:nvPr/>
              </p:nvSpPr>
              <p:spPr bwMode="auto">
                <a:xfrm>
                  <a:off x="3668" y="76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3.75</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27" name="Rectangle 127"/>
                <p:cNvSpPr>
                  <a:spLocks noChangeArrowheads="1"/>
                </p:cNvSpPr>
                <p:nvPr/>
              </p:nvSpPr>
              <p:spPr bwMode="auto">
                <a:xfrm>
                  <a:off x="3640" y="76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30" name="Group 130"/>
              <p:cNvGrpSpPr>
                <a:grpSpLocks/>
              </p:cNvGrpSpPr>
              <p:nvPr/>
            </p:nvGrpSpPr>
            <p:grpSpPr bwMode="auto">
              <a:xfrm>
                <a:off x="0" y="1104"/>
                <a:ext cx="455" cy="338"/>
                <a:chOff x="0" y="1104"/>
                <a:chExt cx="455" cy="338"/>
              </a:xfrm>
            </p:grpSpPr>
            <p:sp>
              <p:nvSpPr>
                <p:cNvPr id="25621" name="Rectangle 21"/>
                <p:cNvSpPr>
                  <a:spLocks noChangeArrowheads="1"/>
                </p:cNvSpPr>
                <p:nvPr/>
              </p:nvSpPr>
              <p:spPr bwMode="auto">
                <a:xfrm>
                  <a:off x="28"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a:solidFill>
                        <a:srgbClr val="000000"/>
                      </a:solidFill>
                      <a:latin typeface="Arial" pitchFamily="34" charset="0"/>
                      <a:cs typeface="Arial" pitchFamily="34" charset="0"/>
                    </a:rPr>
                    <a:t>5(5)</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29" name="Rectangle 129"/>
                <p:cNvSpPr>
                  <a:spLocks noChangeArrowheads="1"/>
                </p:cNvSpPr>
                <p:nvPr/>
              </p:nvSpPr>
              <p:spPr bwMode="auto">
                <a:xfrm>
                  <a:off x="0"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32" name="Group 132"/>
              <p:cNvGrpSpPr>
                <a:grpSpLocks/>
              </p:cNvGrpSpPr>
              <p:nvPr/>
            </p:nvGrpSpPr>
            <p:grpSpPr bwMode="auto">
              <a:xfrm>
                <a:off x="455" y="1104"/>
                <a:ext cx="455" cy="338"/>
                <a:chOff x="455" y="1104"/>
                <a:chExt cx="455" cy="338"/>
              </a:xfrm>
            </p:grpSpPr>
            <p:sp>
              <p:nvSpPr>
                <p:cNvPr id="25622" name="Rectangle 22"/>
                <p:cNvSpPr>
                  <a:spLocks noChangeArrowheads="1"/>
                </p:cNvSpPr>
                <p:nvPr/>
              </p:nvSpPr>
              <p:spPr bwMode="auto">
                <a:xfrm>
                  <a:off x="483"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55(3)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31" name="Rectangle 131"/>
                <p:cNvSpPr>
                  <a:spLocks noChangeArrowheads="1"/>
                </p:cNvSpPr>
                <p:nvPr/>
              </p:nvSpPr>
              <p:spPr bwMode="auto">
                <a:xfrm>
                  <a:off x="455" y="1104"/>
                  <a:ext cx="455"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s-MX" sz="800">
                    <a:solidFill>
                      <a:srgbClr val="000000"/>
                    </a:solidFill>
                    <a:latin typeface="Arial" pitchFamily="34" charset="0"/>
                    <a:cs typeface="Arial" pitchFamily="34" charset="0"/>
                  </a:endParaRPr>
                </a:p>
              </p:txBody>
            </p:sp>
          </p:grpSp>
          <p:grpSp>
            <p:nvGrpSpPr>
              <p:cNvPr id="25734" name="Group 134"/>
              <p:cNvGrpSpPr>
                <a:grpSpLocks/>
              </p:cNvGrpSpPr>
              <p:nvPr/>
            </p:nvGrpSpPr>
            <p:grpSpPr bwMode="auto">
              <a:xfrm>
                <a:off x="910" y="1104"/>
                <a:ext cx="455" cy="338"/>
                <a:chOff x="910" y="1104"/>
                <a:chExt cx="455" cy="338"/>
              </a:xfrm>
            </p:grpSpPr>
            <p:sp>
              <p:nvSpPr>
                <p:cNvPr id="25623" name="Rectangle 23"/>
                <p:cNvSpPr>
                  <a:spLocks noChangeArrowheads="1"/>
                </p:cNvSpPr>
                <p:nvPr/>
              </p:nvSpPr>
              <p:spPr bwMode="auto">
                <a:xfrm>
                  <a:off x="938"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105(4)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33" name="Rectangle 133"/>
                <p:cNvSpPr>
                  <a:spLocks noChangeArrowheads="1"/>
                </p:cNvSpPr>
                <p:nvPr/>
              </p:nvSpPr>
              <p:spPr bwMode="auto">
                <a:xfrm>
                  <a:off x="910"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36" name="Group 136"/>
              <p:cNvGrpSpPr>
                <a:grpSpLocks/>
              </p:cNvGrpSpPr>
              <p:nvPr/>
            </p:nvGrpSpPr>
            <p:grpSpPr bwMode="auto">
              <a:xfrm>
                <a:off x="1365" y="1104"/>
                <a:ext cx="455" cy="338"/>
                <a:chOff x="1365" y="1104"/>
                <a:chExt cx="455" cy="338"/>
              </a:xfrm>
            </p:grpSpPr>
            <p:sp>
              <p:nvSpPr>
                <p:cNvPr id="25624" name="Rectangle 24"/>
                <p:cNvSpPr>
                  <a:spLocks noChangeArrowheads="1"/>
                </p:cNvSpPr>
                <p:nvPr/>
              </p:nvSpPr>
              <p:spPr bwMode="auto">
                <a:xfrm>
                  <a:off x="1393"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155(2)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35" name="Rectangle 135"/>
                <p:cNvSpPr>
                  <a:spLocks noChangeArrowheads="1"/>
                </p:cNvSpPr>
                <p:nvPr/>
              </p:nvSpPr>
              <p:spPr bwMode="auto">
                <a:xfrm>
                  <a:off x="1365"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38" name="Group 138"/>
              <p:cNvGrpSpPr>
                <a:grpSpLocks/>
              </p:cNvGrpSpPr>
              <p:nvPr/>
            </p:nvGrpSpPr>
            <p:grpSpPr bwMode="auto">
              <a:xfrm>
                <a:off x="1820" y="1104"/>
                <a:ext cx="455" cy="338"/>
                <a:chOff x="1820" y="1104"/>
                <a:chExt cx="455" cy="338"/>
              </a:xfrm>
            </p:grpSpPr>
            <p:sp>
              <p:nvSpPr>
                <p:cNvPr id="25625" name="Rectangle 25"/>
                <p:cNvSpPr>
                  <a:spLocks noChangeArrowheads="1"/>
                </p:cNvSpPr>
                <p:nvPr/>
              </p:nvSpPr>
              <p:spPr bwMode="auto">
                <a:xfrm>
                  <a:off x="1848"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205(4)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37" name="Rectangle 137"/>
                <p:cNvSpPr>
                  <a:spLocks noChangeArrowheads="1"/>
                </p:cNvSpPr>
                <p:nvPr/>
              </p:nvSpPr>
              <p:spPr bwMode="auto">
                <a:xfrm>
                  <a:off x="1820"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40" name="Group 140"/>
              <p:cNvGrpSpPr>
                <a:grpSpLocks/>
              </p:cNvGrpSpPr>
              <p:nvPr/>
            </p:nvGrpSpPr>
            <p:grpSpPr bwMode="auto">
              <a:xfrm>
                <a:off x="2275" y="1104"/>
                <a:ext cx="455" cy="338"/>
                <a:chOff x="2275" y="1104"/>
                <a:chExt cx="455" cy="338"/>
              </a:xfrm>
            </p:grpSpPr>
            <p:sp>
              <p:nvSpPr>
                <p:cNvPr id="25626" name="Rectangle 26"/>
                <p:cNvSpPr>
                  <a:spLocks noChangeArrowheads="1"/>
                </p:cNvSpPr>
                <p:nvPr/>
              </p:nvSpPr>
              <p:spPr bwMode="auto">
                <a:xfrm>
                  <a:off x="2303"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255(2)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39" name="Rectangle 139"/>
                <p:cNvSpPr>
                  <a:spLocks noChangeArrowheads="1"/>
                </p:cNvSpPr>
                <p:nvPr/>
              </p:nvSpPr>
              <p:spPr bwMode="auto">
                <a:xfrm>
                  <a:off x="2275"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42" name="Group 142"/>
              <p:cNvGrpSpPr>
                <a:grpSpLocks/>
              </p:cNvGrpSpPr>
              <p:nvPr/>
            </p:nvGrpSpPr>
            <p:grpSpPr bwMode="auto">
              <a:xfrm>
                <a:off x="2730" y="1104"/>
                <a:ext cx="455" cy="338"/>
                <a:chOff x="2730" y="1104"/>
                <a:chExt cx="455" cy="338"/>
              </a:xfrm>
            </p:grpSpPr>
            <p:sp>
              <p:nvSpPr>
                <p:cNvPr id="25627" name="Rectangle 27"/>
                <p:cNvSpPr>
                  <a:spLocks noChangeArrowheads="1"/>
                </p:cNvSpPr>
                <p:nvPr/>
              </p:nvSpPr>
              <p:spPr bwMode="auto">
                <a:xfrm>
                  <a:off x="2758"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305(3)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41" name="Rectangle 141"/>
                <p:cNvSpPr>
                  <a:spLocks noChangeArrowheads="1"/>
                </p:cNvSpPr>
                <p:nvPr/>
              </p:nvSpPr>
              <p:spPr bwMode="auto">
                <a:xfrm>
                  <a:off x="2730"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44" name="Group 144"/>
              <p:cNvGrpSpPr>
                <a:grpSpLocks/>
              </p:cNvGrpSpPr>
              <p:nvPr/>
            </p:nvGrpSpPr>
            <p:grpSpPr bwMode="auto">
              <a:xfrm>
                <a:off x="3185" y="1104"/>
                <a:ext cx="455" cy="338"/>
                <a:chOff x="3185" y="1104"/>
                <a:chExt cx="455" cy="338"/>
              </a:xfrm>
            </p:grpSpPr>
            <p:sp>
              <p:nvSpPr>
                <p:cNvPr id="25628" name="Rectangle 28"/>
                <p:cNvSpPr>
                  <a:spLocks noChangeArrowheads="1"/>
                </p:cNvSpPr>
                <p:nvPr/>
              </p:nvSpPr>
              <p:spPr bwMode="auto">
                <a:xfrm>
                  <a:off x="3213"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355(4)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43" name="Rectangle 143"/>
                <p:cNvSpPr>
                  <a:spLocks noChangeArrowheads="1"/>
                </p:cNvSpPr>
                <p:nvPr/>
              </p:nvSpPr>
              <p:spPr bwMode="auto">
                <a:xfrm>
                  <a:off x="3185"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46" name="Group 146"/>
              <p:cNvGrpSpPr>
                <a:grpSpLocks/>
              </p:cNvGrpSpPr>
              <p:nvPr/>
            </p:nvGrpSpPr>
            <p:grpSpPr bwMode="auto">
              <a:xfrm>
                <a:off x="3640" y="1104"/>
                <a:ext cx="455" cy="338"/>
                <a:chOff x="3640" y="1104"/>
                <a:chExt cx="455" cy="338"/>
              </a:xfrm>
            </p:grpSpPr>
            <p:sp>
              <p:nvSpPr>
                <p:cNvPr id="25629" name="Rectangle 29"/>
                <p:cNvSpPr>
                  <a:spLocks noChangeArrowheads="1"/>
                </p:cNvSpPr>
                <p:nvPr/>
              </p:nvSpPr>
              <p:spPr bwMode="auto">
                <a:xfrm>
                  <a:off x="3668" y="110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3.38</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45" name="Rectangle 145"/>
                <p:cNvSpPr>
                  <a:spLocks noChangeArrowheads="1"/>
                </p:cNvSpPr>
                <p:nvPr/>
              </p:nvSpPr>
              <p:spPr bwMode="auto">
                <a:xfrm>
                  <a:off x="3640" y="110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48" name="Group 148"/>
              <p:cNvGrpSpPr>
                <a:grpSpLocks/>
              </p:cNvGrpSpPr>
              <p:nvPr/>
            </p:nvGrpSpPr>
            <p:grpSpPr bwMode="auto">
              <a:xfrm>
                <a:off x="0" y="1442"/>
                <a:ext cx="455" cy="338"/>
                <a:chOff x="0" y="1442"/>
                <a:chExt cx="455" cy="338"/>
              </a:xfrm>
            </p:grpSpPr>
            <p:sp>
              <p:nvSpPr>
                <p:cNvPr id="25630" name="Rectangle 30"/>
                <p:cNvSpPr>
                  <a:spLocks noChangeArrowheads="1"/>
                </p:cNvSpPr>
                <p:nvPr/>
              </p:nvSpPr>
              <p:spPr bwMode="auto">
                <a:xfrm>
                  <a:off x="28"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13(6)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47" name="Rectangle 147"/>
                <p:cNvSpPr>
                  <a:spLocks noChangeArrowheads="1"/>
                </p:cNvSpPr>
                <p:nvPr/>
              </p:nvSpPr>
              <p:spPr bwMode="auto">
                <a:xfrm>
                  <a:off x="0"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50" name="Group 150"/>
              <p:cNvGrpSpPr>
                <a:grpSpLocks/>
              </p:cNvGrpSpPr>
              <p:nvPr/>
            </p:nvGrpSpPr>
            <p:grpSpPr bwMode="auto">
              <a:xfrm>
                <a:off x="455" y="1442"/>
                <a:ext cx="455" cy="338"/>
                <a:chOff x="455" y="1442"/>
                <a:chExt cx="455" cy="338"/>
              </a:xfrm>
            </p:grpSpPr>
            <p:sp>
              <p:nvSpPr>
                <p:cNvPr id="25631" name="Rectangle 31"/>
                <p:cNvSpPr>
                  <a:spLocks noChangeArrowheads="1"/>
                </p:cNvSpPr>
                <p:nvPr/>
              </p:nvSpPr>
              <p:spPr bwMode="auto">
                <a:xfrm>
                  <a:off x="483"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dirty="0">
                      <a:solidFill>
                        <a:srgbClr val="000000"/>
                      </a:solidFill>
                      <a:latin typeface="Arial" pitchFamily="34" charset="0"/>
                      <a:cs typeface="Arial" pitchFamily="34" charset="0"/>
                    </a:rPr>
                    <a:t>63(4)</a:t>
                  </a:r>
                </a:p>
                <a:p>
                  <a:pPr algn="ctr"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749" name="Rectangle 149"/>
                <p:cNvSpPr>
                  <a:spLocks noChangeArrowheads="1"/>
                </p:cNvSpPr>
                <p:nvPr/>
              </p:nvSpPr>
              <p:spPr bwMode="auto">
                <a:xfrm>
                  <a:off x="455" y="1442"/>
                  <a:ext cx="455"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s-MX" sz="800">
                    <a:solidFill>
                      <a:srgbClr val="000000"/>
                    </a:solidFill>
                    <a:latin typeface="Arial" pitchFamily="34" charset="0"/>
                    <a:cs typeface="Arial" pitchFamily="34" charset="0"/>
                  </a:endParaRPr>
                </a:p>
              </p:txBody>
            </p:sp>
          </p:grpSp>
          <p:grpSp>
            <p:nvGrpSpPr>
              <p:cNvPr id="25752" name="Group 152"/>
              <p:cNvGrpSpPr>
                <a:grpSpLocks/>
              </p:cNvGrpSpPr>
              <p:nvPr/>
            </p:nvGrpSpPr>
            <p:grpSpPr bwMode="auto">
              <a:xfrm>
                <a:off x="910" y="1442"/>
                <a:ext cx="455" cy="338"/>
                <a:chOff x="910" y="1442"/>
                <a:chExt cx="455" cy="338"/>
              </a:xfrm>
            </p:grpSpPr>
            <p:sp>
              <p:nvSpPr>
                <p:cNvPr id="25632" name="Rectangle 32"/>
                <p:cNvSpPr>
                  <a:spLocks noChangeArrowheads="1"/>
                </p:cNvSpPr>
                <p:nvPr/>
              </p:nvSpPr>
              <p:spPr bwMode="auto">
                <a:xfrm>
                  <a:off x="938"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113(6)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51" name="Rectangle 151"/>
                <p:cNvSpPr>
                  <a:spLocks noChangeArrowheads="1"/>
                </p:cNvSpPr>
                <p:nvPr/>
              </p:nvSpPr>
              <p:spPr bwMode="auto">
                <a:xfrm>
                  <a:off x="910"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54" name="Group 154"/>
              <p:cNvGrpSpPr>
                <a:grpSpLocks/>
              </p:cNvGrpSpPr>
              <p:nvPr/>
            </p:nvGrpSpPr>
            <p:grpSpPr bwMode="auto">
              <a:xfrm>
                <a:off x="1365" y="1442"/>
                <a:ext cx="455" cy="338"/>
                <a:chOff x="1365" y="1442"/>
                <a:chExt cx="455" cy="338"/>
              </a:xfrm>
            </p:grpSpPr>
            <p:sp>
              <p:nvSpPr>
                <p:cNvPr id="25633" name="Rectangle 33"/>
                <p:cNvSpPr>
                  <a:spLocks noChangeArrowheads="1"/>
                </p:cNvSpPr>
                <p:nvPr/>
              </p:nvSpPr>
              <p:spPr bwMode="auto">
                <a:xfrm>
                  <a:off x="1393"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163(7)</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53" name="Rectangle 153"/>
                <p:cNvSpPr>
                  <a:spLocks noChangeArrowheads="1"/>
                </p:cNvSpPr>
                <p:nvPr/>
              </p:nvSpPr>
              <p:spPr bwMode="auto">
                <a:xfrm>
                  <a:off x="1365"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56" name="Group 156"/>
              <p:cNvGrpSpPr>
                <a:grpSpLocks/>
              </p:cNvGrpSpPr>
              <p:nvPr/>
            </p:nvGrpSpPr>
            <p:grpSpPr bwMode="auto">
              <a:xfrm>
                <a:off x="1820" y="1442"/>
                <a:ext cx="455" cy="338"/>
                <a:chOff x="1820" y="1442"/>
                <a:chExt cx="455" cy="338"/>
              </a:xfrm>
            </p:grpSpPr>
            <p:sp>
              <p:nvSpPr>
                <p:cNvPr id="25634" name="Rectangle 34"/>
                <p:cNvSpPr>
                  <a:spLocks noChangeArrowheads="1"/>
                </p:cNvSpPr>
                <p:nvPr/>
              </p:nvSpPr>
              <p:spPr bwMode="auto">
                <a:xfrm>
                  <a:off x="1848"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213(2)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55" name="Rectangle 155"/>
                <p:cNvSpPr>
                  <a:spLocks noChangeArrowheads="1"/>
                </p:cNvSpPr>
                <p:nvPr/>
              </p:nvSpPr>
              <p:spPr bwMode="auto">
                <a:xfrm>
                  <a:off x="1820"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58" name="Group 158"/>
              <p:cNvGrpSpPr>
                <a:grpSpLocks/>
              </p:cNvGrpSpPr>
              <p:nvPr/>
            </p:nvGrpSpPr>
            <p:grpSpPr bwMode="auto">
              <a:xfrm>
                <a:off x="2275" y="1442"/>
                <a:ext cx="455" cy="338"/>
                <a:chOff x="2275" y="1442"/>
                <a:chExt cx="455" cy="338"/>
              </a:xfrm>
            </p:grpSpPr>
            <p:sp>
              <p:nvSpPr>
                <p:cNvPr id="25635" name="Rectangle 35"/>
                <p:cNvSpPr>
                  <a:spLocks noChangeArrowheads="1"/>
                </p:cNvSpPr>
                <p:nvPr/>
              </p:nvSpPr>
              <p:spPr bwMode="auto">
                <a:xfrm>
                  <a:off x="2303"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263(3)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57" name="Rectangle 157"/>
                <p:cNvSpPr>
                  <a:spLocks noChangeArrowheads="1"/>
                </p:cNvSpPr>
                <p:nvPr/>
              </p:nvSpPr>
              <p:spPr bwMode="auto">
                <a:xfrm>
                  <a:off x="2275"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60" name="Group 160"/>
              <p:cNvGrpSpPr>
                <a:grpSpLocks/>
              </p:cNvGrpSpPr>
              <p:nvPr/>
            </p:nvGrpSpPr>
            <p:grpSpPr bwMode="auto">
              <a:xfrm>
                <a:off x="2730" y="1442"/>
                <a:ext cx="455" cy="338"/>
                <a:chOff x="2730" y="1442"/>
                <a:chExt cx="455" cy="338"/>
              </a:xfrm>
            </p:grpSpPr>
            <p:sp>
              <p:nvSpPr>
                <p:cNvPr id="25636" name="Rectangle 36"/>
                <p:cNvSpPr>
                  <a:spLocks noChangeArrowheads="1"/>
                </p:cNvSpPr>
                <p:nvPr/>
              </p:nvSpPr>
              <p:spPr bwMode="auto">
                <a:xfrm>
                  <a:off x="2758"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313(2)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59" name="Rectangle 159"/>
                <p:cNvSpPr>
                  <a:spLocks noChangeArrowheads="1"/>
                </p:cNvSpPr>
                <p:nvPr/>
              </p:nvSpPr>
              <p:spPr bwMode="auto">
                <a:xfrm>
                  <a:off x="2730"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62" name="Group 162"/>
              <p:cNvGrpSpPr>
                <a:grpSpLocks/>
              </p:cNvGrpSpPr>
              <p:nvPr/>
            </p:nvGrpSpPr>
            <p:grpSpPr bwMode="auto">
              <a:xfrm>
                <a:off x="3185" y="1442"/>
                <a:ext cx="455" cy="338"/>
                <a:chOff x="3185" y="1442"/>
                <a:chExt cx="455" cy="338"/>
              </a:xfrm>
            </p:grpSpPr>
            <p:sp>
              <p:nvSpPr>
                <p:cNvPr id="25637" name="Rectangle 37"/>
                <p:cNvSpPr>
                  <a:spLocks noChangeArrowheads="1"/>
                </p:cNvSpPr>
                <p:nvPr/>
              </p:nvSpPr>
              <p:spPr bwMode="auto">
                <a:xfrm>
                  <a:off x="3213"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363(7)</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61" name="Rectangle 161"/>
                <p:cNvSpPr>
                  <a:spLocks noChangeArrowheads="1"/>
                </p:cNvSpPr>
                <p:nvPr/>
              </p:nvSpPr>
              <p:spPr bwMode="auto">
                <a:xfrm>
                  <a:off x="3185"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64" name="Group 164"/>
              <p:cNvGrpSpPr>
                <a:grpSpLocks/>
              </p:cNvGrpSpPr>
              <p:nvPr/>
            </p:nvGrpSpPr>
            <p:grpSpPr bwMode="auto">
              <a:xfrm>
                <a:off x="3640" y="1442"/>
                <a:ext cx="455" cy="338"/>
                <a:chOff x="3640" y="1442"/>
                <a:chExt cx="455" cy="338"/>
              </a:xfrm>
            </p:grpSpPr>
            <p:sp>
              <p:nvSpPr>
                <p:cNvPr id="25638" name="Rectangle 38"/>
                <p:cNvSpPr>
                  <a:spLocks noChangeArrowheads="1"/>
                </p:cNvSpPr>
                <p:nvPr/>
              </p:nvSpPr>
              <p:spPr bwMode="auto">
                <a:xfrm>
                  <a:off x="3668" y="144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2.88</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63" name="Rectangle 163"/>
                <p:cNvSpPr>
                  <a:spLocks noChangeArrowheads="1"/>
                </p:cNvSpPr>
                <p:nvPr/>
              </p:nvSpPr>
              <p:spPr bwMode="auto">
                <a:xfrm>
                  <a:off x="3640" y="144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66" name="Group 166"/>
              <p:cNvGrpSpPr>
                <a:grpSpLocks/>
              </p:cNvGrpSpPr>
              <p:nvPr/>
            </p:nvGrpSpPr>
            <p:grpSpPr bwMode="auto">
              <a:xfrm>
                <a:off x="0" y="1780"/>
                <a:ext cx="455" cy="338"/>
                <a:chOff x="0" y="1780"/>
                <a:chExt cx="455" cy="338"/>
              </a:xfrm>
            </p:grpSpPr>
            <p:sp>
              <p:nvSpPr>
                <p:cNvPr id="25639" name="Rectangle 39"/>
                <p:cNvSpPr>
                  <a:spLocks noChangeArrowheads="1"/>
                </p:cNvSpPr>
                <p:nvPr/>
              </p:nvSpPr>
              <p:spPr bwMode="auto">
                <a:xfrm>
                  <a:off x="28"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26(4)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65" name="Rectangle 165"/>
                <p:cNvSpPr>
                  <a:spLocks noChangeArrowheads="1"/>
                </p:cNvSpPr>
                <p:nvPr/>
              </p:nvSpPr>
              <p:spPr bwMode="auto">
                <a:xfrm>
                  <a:off x="0"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68" name="Group 168"/>
              <p:cNvGrpSpPr>
                <a:grpSpLocks/>
              </p:cNvGrpSpPr>
              <p:nvPr/>
            </p:nvGrpSpPr>
            <p:grpSpPr bwMode="auto">
              <a:xfrm>
                <a:off x="455" y="1780"/>
                <a:ext cx="455" cy="338"/>
                <a:chOff x="455" y="1780"/>
                <a:chExt cx="455" cy="338"/>
              </a:xfrm>
            </p:grpSpPr>
            <p:sp>
              <p:nvSpPr>
                <p:cNvPr id="25640" name="Rectangle 40"/>
                <p:cNvSpPr>
                  <a:spLocks noChangeArrowheads="1"/>
                </p:cNvSpPr>
                <p:nvPr/>
              </p:nvSpPr>
              <p:spPr bwMode="auto">
                <a:xfrm>
                  <a:off x="483"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76(5)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67" name="Rectangle 167"/>
                <p:cNvSpPr>
                  <a:spLocks noChangeArrowheads="1"/>
                </p:cNvSpPr>
                <p:nvPr/>
              </p:nvSpPr>
              <p:spPr bwMode="auto">
                <a:xfrm>
                  <a:off x="455"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70" name="Group 170"/>
              <p:cNvGrpSpPr>
                <a:grpSpLocks/>
              </p:cNvGrpSpPr>
              <p:nvPr/>
            </p:nvGrpSpPr>
            <p:grpSpPr bwMode="auto">
              <a:xfrm>
                <a:off x="910" y="1780"/>
                <a:ext cx="455" cy="338"/>
                <a:chOff x="910" y="1780"/>
                <a:chExt cx="455" cy="338"/>
              </a:xfrm>
            </p:grpSpPr>
            <p:sp>
              <p:nvSpPr>
                <p:cNvPr id="25641" name="Rectangle 41"/>
                <p:cNvSpPr>
                  <a:spLocks noChangeArrowheads="1"/>
                </p:cNvSpPr>
                <p:nvPr/>
              </p:nvSpPr>
              <p:spPr bwMode="auto">
                <a:xfrm>
                  <a:off x="938"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126(7)</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69" name="Rectangle 169"/>
                <p:cNvSpPr>
                  <a:spLocks noChangeArrowheads="1"/>
                </p:cNvSpPr>
                <p:nvPr/>
              </p:nvSpPr>
              <p:spPr bwMode="auto">
                <a:xfrm>
                  <a:off x="910"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72" name="Group 172"/>
              <p:cNvGrpSpPr>
                <a:grpSpLocks/>
              </p:cNvGrpSpPr>
              <p:nvPr/>
            </p:nvGrpSpPr>
            <p:grpSpPr bwMode="auto">
              <a:xfrm>
                <a:off x="1365" y="1780"/>
                <a:ext cx="455" cy="338"/>
                <a:chOff x="1365" y="1780"/>
                <a:chExt cx="455" cy="338"/>
              </a:xfrm>
            </p:grpSpPr>
            <p:sp>
              <p:nvSpPr>
                <p:cNvPr id="25642" name="Rectangle 42"/>
                <p:cNvSpPr>
                  <a:spLocks noChangeArrowheads="1"/>
                </p:cNvSpPr>
                <p:nvPr/>
              </p:nvSpPr>
              <p:spPr bwMode="auto">
                <a:xfrm>
                  <a:off x="1393"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176(4)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71" name="Rectangle 171"/>
                <p:cNvSpPr>
                  <a:spLocks noChangeArrowheads="1"/>
                </p:cNvSpPr>
                <p:nvPr/>
              </p:nvSpPr>
              <p:spPr bwMode="auto">
                <a:xfrm>
                  <a:off x="1365"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74" name="Group 174"/>
              <p:cNvGrpSpPr>
                <a:grpSpLocks/>
              </p:cNvGrpSpPr>
              <p:nvPr/>
            </p:nvGrpSpPr>
            <p:grpSpPr bwMode="auto">
              <a:xfrm>
                <a:off x="1820" y="1780"/>
                <a:ext cx="455" cy="338"/>
                <a:chOff x="1820" y="1780"/>
                <a:chExt cx="455" cy="338"/>
              </a:xfrm>
            </p:grpSpPr>
            <p:sp>
              <p:nvSpPr>
                <p:cNvPr id="25643" name="Rectangle 43"/>
                <p:cNvSpPr>
                  <a:spLocks noChangeArrowheads="1"/>
                </p:cNvSpPr>
                <p:nvPr/>
              </p:nvSpPr>
              <p:spPr bwMode="auto">
                <a:xfrm>
                  <a:off x="1848"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226(2)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73" name="Rectangle 173"/>
                <p:cNvSpPr>
                  <a:spLocks noChangeArrowheads="1"/>
                </p:cNvSpPr>
                <p:nvPr/>
              </p:nvSpPr>
              <p:spPr bwMode="auto">
                <a:xfrm>
                  <a:off x="1820"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76" name="Group 176"/>
              <p:cNvGrpSpPr>
                <a:grpSpLocks/>
              </p:cNvGrpSpPr>
              <p:nvPr/>
            </p:nvGrpSpPr>
            <p:grpSpPr bwMode="auto">
              <a:xfrm>
                <a:off x="2275" y="1780"/>
                <a:ext cx="455" cy="338"/>
                <a:chOff x="2275" y="1780"/>
                <a:chExt cx="455" cy="338"/>
              </a:xfrm>
            </p:grpSpPr>
            <p:sp>
              <p:nvSpPr>
                <p:cNvPr id="25644" name="Rectangle 44"/>
                <p:cNvSpPr>
                  <a:spLocks noChangeArrowheads="1"/>
                </p:cNvSpPr>
                <p:nvPr/>
              </p:nvSpPr>
              <p:spPr bwMode="auto">
                <a:xfrm>
                  <a:off x="2303"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276(6)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75" name="Rectangle 175"/>
                <p:cNvSpPr>
                  <a:spLocks noChangeArrowheads="1"/>
                </p:cNvSpPr>
                <p:nvPr/>
              </p:nvSpPr>
              <p:spPr bwMode="auto">
                <a:xfrm>
                  <a:off x="2275"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78" name="Group 178"/>
              <p:cNvGrpSpPr>
                <a:grpSpLocks/>
              </p:cNvGrpSpPr>
              <p:nvPr/>
            </p:nvGrpSpPr>
            <p:grpSpPr bwMode="auto">
              <a:xfrm>
                <a:off x="2730" y="1780"/>
                <a:ext cx="455" cy="338"/>
                <a:chOff x="2730" y="1780"/>
                <a:chExt cx="455" cy="338"/>
              </a:xfrm>
            </p:grpSpPr>
            <p:sp>
              <p:nvSpPr>
                <p:cNvPr id="25645" name="Rectangle 45"/>
                <p:cNvSpPr>
                  <a:spLocks noChangeArrowheads="1"/>
                </p:cNvSpPr>
                <p:nvPr/>
              </p:nvSpPr>
              <p:spPr bwMode="auto">
                <a:xfrm>
                  <a:off x="2758"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326(2)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77" name="Rectangle 177"/>
                <p:cNvSpPr>
                  <a:spLocks noChangeArrowheads="1"/>
                </p:cNvSpPr>
                <p:nvPr/>
              </p:nvSpPr>
              <p:spPr bwMode="auto">
                <a:xfrm>
                  <a:off x="2730"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80" name="Group 180"/>
              <p:cNvGrpSpPr>
                <a:grpSpLocks/>
              </p:cNvGrpSpPr>
              <p:nvPr/>
            </p:nvGrpSpPr>
            <p:grpSpPr bwMode="auto">
              <a:xfrm>
                <a:off x="3185" y="1780"/>
                <a:ext cx="455" cy="338"/>
                <a:chOff x="3185" y="1780"/>
                <a:chExt cx="455" cy="338"/>
              </a:xfrm>
            </p:grpSpPr>
            <p:sp>
              <p:nvSpPr>
                <p:cNvPr id="25646" name="Rectangle 46"/>
                <p:cNvSpPr>
                  <a:spLocks noChangeArrowheads="1"/>
                </p:cNvSpPr>
                <p:nvPr/>
              </p:nvSpPr>
              <p:spPr bwMode="auto">
                <a:xfrm>
                  <a:off x="3213"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376(6)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79" name="Rectangle 179"/>
                <p:cNvSpPr>
                  <a:spLocks noChangeArrowheads="1"/>
                </p:cNvSpPr>
                <p:nvPr/>
              </p:nvSpPr>
              <p:spPr bwMode="auto">
                <a:xfrm>
                  <a:off x="3185"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82" name="Group 182"/>
              <p:cNvGrpSpPr>
                <a:grpSpLocks/>
              </p:cNvGrpSpPr>
              <p:nvPr/>
            </p:nvGrpSpPr>
            <p:grpSpPr bwMode="auto">
              <a:xfrm>
                <a:off x="3640" y="1780"/>
                <a:ext cx="455" cy="338"/>
                <a:chOff x="3640" y="1780"/>
                <a:chExt cx="455" cy="338"/>
              </a:xfrm>
            </p:grpSpPr>
            <p:sp>
              <p:nvSpPr>
                <p:cNvPr id="25647" name="Rectangle 47"/>
                <p:cNvSpPr>
                  <a:spLocks noChangeArrowheads="1"/>
                </p:cNvSpPr>
                <p:nvPr/>
              </p:nvSpPr>
              <p:spPr bwMode="auto">
                <a:xfrm>
                  <a:off x="3668" y="178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4.50</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81" name="Rectangle 181"/>
                <p:cNvSpPr>
                  <a:spLocks noChangeArrowheads="1"/>
                </p:cNvSpPr>
                <p:nvPr/>
              </p:nvSpPr>
              <p:spPr bwMode="auto">
                <a:xfrm>
                  <a:off x="3640" y="178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84" name="Group 184"/>
              <p:cNvGrpSpPr>
                <a:grpSpLocks/>
              </p:cNvGrpSpPr>
              <p:nvPr/>
            </p:nvGrpSpPr>
            <p:grpSpPr bwMode="auto">
              <a:xfrm>
                <a:off x="0" y="2118"/>
                <a:ext cx="455" cy="338"/>
                <a:chOff x="0" y="2118"/>
                <a:chExt cx="455" cy="338"/>
              </a:xfrm>
            </p:grpSpPr>
            <p:sp>
              <p:nvSpPr>
                <p:cNvPr id="25648" name="Rectangle 48"/>
                <p:cNvSpPr>
                  <a:spLocks noChangeArrowheads="1"/>
                </p:cNvSpPr>
                <p:nvPr/>
              </p:nvSpPr>
              <p:spPr bwMode="auto">
                <a:xfrm>
                  <a:off x="28"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31(7)</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83" name="Rectangle 183"/>
                <p:cNvSpPr>
                  <a:spLocks noChangeArrowheads="1"/>
                </p:cNvSpPr>
                <p:nvPr/>
              </p:nvSpPr>
              <p:spPr bwMode="auto">
                <a:xfrm>
                  <a:off x="0"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86" name="Group 186"/>
              <p:cNvGrpSpPr>
                <a:grpSpLocks/>
              </p:cNvGrpSpPr>
              <p:nvPr/>
            </p:nvGrpSpPr>
            <p:grpSpPr bwMode="auto">
              <a:xfrm>
                <a:off x="455" y="2118"/>
                <a:ext cx="455" cy="338"/>
                <a:chOff x="455" y="2118"/>
                <a:chExt cx="455" cy="338"/>
              </a:xfrm>
            </p:grpSpPr>
            <p:sp>
              <p:nvSpPr>
                <p:cNvPr id="25649" name="Rectangle 49"/>
                <p:cNvSpPr>
                  <a:spLocks noChangeArrowheads="1"/>
                </p:cNvSpPr>
                <p:nvPr/>
              </p:nvSpPr>
              <p:spPr bwMode="auto">
                <a:xfrm>
                  <a:off x="483"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81(6)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85" name="Rectangle 185"/>
                <p:cNvSpPr>
                  <a:spLocks noChangeArrowheads="1"/>
                </p:cNvSpPr>
                <p:nvPr/>
              </p:nvSpPr>
              <p:spPr bwMode="auto">
                <a:xfrm>
                  <a:off x="455"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88" name="Group 188"/>
              <p:cNvGrpSpPr>
                <a:grpSpLocks/>
              </p:cNvGrpSpPr>
              <p:nvPr/>
            </p:nvGrpSpPr>
            <p:grpSpPr bwMode="auto">
              <a:xfrm>
                <a:off x="910" y="2118"/>
                <a:ext cx="455" cy="338"/>
                <a:chOff x="910" y="2118"/>
                <a:chExt cx="455" cy="338"/>
              </a:xfrm>
            </p:grpSpPr>
            <p:sp>
              <p:nvSpPr>
                <p:cNvPr id="25650" name="Rectangle 50"/>
                <p:cNvSpPr>
                  <a:spLocks noChangeArrowheads="1"/>
                </p:cNvSpPr>
                <p:nvPr/>
              </p:nvSpPr>
              <p:spPr bwMode="auto">
                <a:xfrm>
                  <a:off x="938"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131(4)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87" name="Rectangle 187"/>
                <p:cNvSpPr>
                  <a:spLocks noChangeArrowheads="1"/>
                </p:cNvSpPr>
                <p:nvPr/>
              </p:nvSpPr>
              <p:spPr bwMode="auto">
                <a:xfrm>
                  <a:off x="910"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90" name="Group 190"/>
              <p:cNvGrpSpPr>
                <a:grpSpLocks/>
              </p:cNvGrpSpPr>
              <p:nvPr/>
            </p:nvGrpSpPr>
            <p:grpSpPr bwMode="auto">
              <a:xfrm>
                <a:off x="1365" y="2118"/>
                <a:ext cx="455" cy="338"/>
                <a:chOff x="1365" y="2118"/>
                <a:chExt cx="455" cy="338"/>
              </a:xfrm>
            </p:grpSpPr>
            <p:sp>
              <p:nvSpPr>
                <p:cNvPr id="25651" name="Rectangle 51"/>
                <p:cNvSpPr>
                  <a:spLocks noChangeArrowheads="1"/>
                </p:cNvSpPr>
                <p:nvPr/>
              </p:nvSpPr>
              <p:spPr bwMode="auto">
                <a:xfrm>
                  <a:off x="1393"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181(4)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89" name="Rectangle 189"/>
                <p:cNvSpPr>
                  <a:spLocks noChangeArrowheads="1"/>
                </p:cNvSpPr>
                <p:nvPr/>
              </p:nvSpPr>
              <p:spPr bwMode="auto">
                <a:xfrm>
                  <a:off x="1365"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92" name="Group 192"/>
              <p:cNvGrpSpPr>
                <a:grpSpLocks/>
              </p:cNvGrpSpPr>
              <p:nvPr/>
            </p:nvGrpSpPr>
            <p:grpSpPr bwMode="auto">
              <a:xfrm>
                <a:off x="1820" y="2118"/>
                <a:ext cx="455" cy="338"/>
                <a:chOff x="1820" y="2118"/>
                <a:chExt cx="455" cy="338"/>
              </a:xfrm>
            </p:grpSpPr>
            <p:sp>
              <p:nvSpPr>
                <p:cNvPr id="25652" name="Rectangle 52"/>
                <p:cNvSpPr>
                  <a:spLocks noChangeArrowheads="1"/>
                </p:cNvSpPr>
                <p:nvPr/>
              </p:nvSpPr>
              <p:spPr bwMode="auto">
                <a:xfrm>
                  <a:off x="1848"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231(3)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91" name="Rectangle 191"/>
                <p:cNvSpPr>
                  <a:spLocks noChangeArrowheads="1"/>
                </p:cNvSpPr>
                <p:nvPr/>
              </p:nvSpPr>
              <p:spPr bwMode="auto">
                <a:xfrm>
                  <a:off x="1820"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94" name="Group 194"/>
              <p:cNvGrpSpPr>
                <a:grpSpLocks/>
              </p:cNvGrpSpPr>
              <p:nvPr/>
            </p:nvGrpSpPr>
            <p:grpSpPr bwMode="auto">
              <a:xfrm>
                <a:off x="2275" y="2118"/>
                <a:ext cx="455" cy="338"/>
                <a:chOff x="2275" y="2118"/>
                <a:chExt cx="455" cy="338"/>
              </a:xfrm>
            </p:grpSpPr>
            <p:sp>
              <p:nvSpPr>
                <p:cNvPr id="25653" name="Rectangle 53"/>
                <p:cNvSpPr>
                  <a:spLocks noChangeArrowheads="1"/>
                </p:cNvSpPr>
                <p:nvPr/>
              </p:nvSpPr>
              <p:spPr bwMode="auto">
                <a:xfrm>
                  <a:off x="2303"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281(6)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93" name="Rectangle 193"/>
                <p:cNvSpPr>
                  <a:spLocks noChangeArrowheads="1"/>
                </p:cNvSpPr>
                <p:nvPr/>
              </p:nvSpPr>
              <p:spPr bwMode="auto">
                <a:xfrm>
                  <a:off x="2275"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96" name="Group 196"/>
              <p:cNvGrpSpPr>
                <a:grpSpLocks/>
              </p:cNvGrpSpPr>
              <p:nvPr/>
            </p:nvGrpSpPr>
            <p:grpSpPr bwMode="auto">
              <a:xfrm>
                <a:off x="2730" y="2118"/>
                <a:ext cx="455" cy="338"/>
                <a:chOff x="2730" y="2118"/>
                <a:chExt cx="455" cy="338"/>
              </a:xfrm>
            </p:grpSpPr>
            <p:sp>
              <p:nvSpPr>
                <p:cNvPr id="25654" name="Rectangle 54"/>
                <p:cNvSpPr>
                  <a:spLocks noChangeArrowheads="1"/>
                </p:cNvSpPr>
                <p:nvPr/>
              </p:nvSpPr>
              <p:spPr bwMode="auto">
                <a:xfrm>
                  <a:off x="2758"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331(7)</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95" name="Rectangle 195"/>
                <p:cNvSpPr>
                  <a:spLocks noChangeArrowheads="1"/>
                </p:cNvSpPr>
                <p:nvPr/>
              </p:nvSpPr>
              <p:spPr bwMode="auto">
                <a:xfrm>
                  <a:off x="2730"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798" name="Group 198"/>
              <p:cNvGrpSpPr>
                <a:grpSpLocks/>
              </p:cNvGrpSpPr>
              <p:nvPr/>
            </p:nvGrpSpPr>
            <p:grpSpPr bwMode="auto">
              <a:xfrm>
                <a:off x="3185" y="2118"/>
                <a:ext cx="455" cy="338"/>
                <a:chOff x="3185" y="2118"/>
                <a:chExt cx="455" cy="338"/>
              </a:xfrm>
            </p:grpSpPr>
            <p:sp>
              <p:nvSpPr>
                <p:cNvPr id="25655" name="Rectangle 55"/>
                <p:cNvSpPr>
                  <a:spLocks noChangeArrowheads="1"/>
                </p:cNvSpPr>
                <p:nvPr/>
              </p:nvSpPr>
              <p:spPr bwMode="auto">
                <a:xfrm>
                  <a:off x="3213"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381(5)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97" name="Rectangle 197"/>
                <p:cNvSpPr>
                  <a:spLocks noChangeArrowheads="1"/>
                </p:cNvSpPr>
                <p:nvPr/>
              </p:nvSpPr>
              <p:spPr bwMode="auto">
                <a:xfrm>
                  <a:off x="3185"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00" name="Group 200"/>
              <p:cNvGrpSpPr>
                <a:grpSpLocks/>
              </p:cNvGrpSpPr>
              <p:nvPr/>
            </p:nvGrpSpPr>
            <p:grpSpPr bwMode="auto">
              <a:xfrm>
                <a:off x="3640" y="2118"/>
                <a:ext cx="455" cy="338"/>
                <a:chOff x="3640" y="2118"/>
                <a:chExt cx="455" cy="338"/>
              </a:xfrm>
            </p:grpSpPr>
            <p:sp>
              <p:nvSpPr>
                <p:cNvPr id="25656" name="Rectangle 56"/>
                <p:cNvSpPr>
                  <a:spLocks noChangeArrowheads="1"/>
                </p:cNvSpPr>
                <p:nvPr/>
              </p:nvSpPr>
              <p:spPr bwMode="auto">
                <a:xfrm>
                  <a:off x="3668" y="2118"/>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5.25</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799" name="Rectangle 199"/>
                <p:cNvSpPr>
                  <a:spLocks noChangeArrowheads="1"/>
                </p:cNvSpPr>
                <p:nvPr/>
              </p:nvSpPr>
              <p:spPr bwMode="auto">
                <a:xfrm>
                  <a:off x="3640" y="2118"/>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02" name="Group 202"/>
              <p:cNvGrpSpPr>
                <a:grpSpLocks/>
              </p:cNvGrpSpPr>
              <p:nvPr/>
            </p:nvGrpSpPr>
            <p:grpSpPr bwMode="auto">
              <a:xfrm>
                <a:off x="0" y="2456"/>
                <a:ext cx="455" cy="338"/>
                <a:chOff x="0" y="2456"/>
                <a:chExt cx="455" cy="338"/>
              </a:xfrm>
            </p:grpSpPr>
            <p:sp>
              <p:nvSpPr>
                <p:cNvPr id="25657" name="Rectangle 57"/>
                <p:cNvSpPr>
                  <a:spLocks noChangeArrowheads="1"/>
                </p:cNvSpPr>
                <p:nvPr/>
              </p:nvSpPr>
              <p:spPr bwMode="auto">
                <a:xfrm>
                  <a:off x="28"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35(3)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01" name="Rectangle 201"/>
                <p:cNvSpPr>
                  <a:spLocks noChangeArrowheads="1"/>
                </p:cNvSpPr>
                <p:nvPr/>
              </p:nvSpPr>
              <p:spPr bwMode="auto">
                <a:xfrm>
                  <a:off x="0"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04" name="Group 204"/>
              <p:cNvGrpSpPr>
                <a:grpSpLocks/>
              </p:cNvGrpSpPr>
              <p:nvPr/>
            </p:nvGrpSpPr>
            <p:grpSpPr bwMode="auto">
              <a:xfrm>
                <a:off x="455" y="2456"/>
                <a:ext cx="455" cy="338"/>
                <a:chOff x="455" y="2456"/>
                <a:chExt cx="455" cy="338"/>
              </a:xfrm>
            </p:grpSpPr>
            <p:sp>
              <p:nvSpPr>
                <p:cNvPr id="25658" name="Rectangle 58"/>
                <p:cNvSpPr>
                  <a:spLocks noChangeArrowheads="1"/>
                </p:cNvSpPr>
                <p:nvPr/>
              </p:nvSpPr>
              <p:spPr bwMode="auto">
                <a:xfrm>
                  <a:off x="483"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85(3)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03" name="Rectangle 203"/>
                <p:cNvSpPr>
                  <a:spLocks noChangeArrowheads="1"/>
                </p:cNvSpPr>
                <p:nvPr/>
              </p:nvSpPr>
              <p:spPr bwMode="auto">
                <a:xfrm>
                  <a:off x="455"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06" name="Group 206"/>
              <p:cNvGrpSpPr>
                <a:grpSpLocks/>
              </p:cNvGrpSpPr>
              <p:nvPr/>
            </p:nvGrpSpPr>
            <p:grpSpPr bwMode="auto">
              <a:xfrm>
                <a:off x="910" y="2456"/>
                <a:ext cx="455" cy="338"/>
                <a:chOff x="910" y="2456"/>
                <a:chExt cx="455" cy="338"/>
              </a:xfrm>
            </p:grpSpPr>
            <p:sp>
              <p:nvSpPr>
                <p:cNvPr id="25659" name="Rectangle 59"/>
                <p:cNvSpPr>
                  <a:spLocks noChangeArrowheads="1"/>
                </p:cNvSpPr>
                <p:nvPr/>
              </p:nvSpPr>
              <p:spPr bwMode="auto">
                <a:xfrm>
                  <a:off x="938"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135(2)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05" name="Rectangle 205"/>
                <p:cNvSpPr>
                  <a:spLocks noChangeArrowheads="1"/>
                </p:cNvSpPr>
                <p:nvPr/>
              </p:nvSpPr>
              <p:spPr bwMode="auto">
                <a:xfrm>
                  <a:off x="910"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08" name="Group 208"/>
              <p:cNvGrpSpPr>
                <a:grpSpLocks/>
              </p:cNvGrpSpPr>
              <p:nvPr/>
            </p:nvGrpSpPr>
            <p:grpSpPr bwMode="auto">
              <a:xfrm>
                <a:off x="1365" y="2456"/>
                <a:ext cx="455" cy="338"/>
                <a:chOff x="1365" y="2456"/>
                <a:chExt cx="455" cy="338"/>
              </a:xfrm>
            </p:grpSpPr>
            <p:sp>
              <p:nvSpPr>
                <p:cNvPr id="25660" name="Rectangle 60"/>
                <p:cNvSpPr>
                  <a:spLocks noChangeArrowheads="1"/>
                </p:cNvSpPr>
                <p:nvPr/>
              </p:nvSpPr>
              <p:spPr bwMode="auto">
                <a:xfrm>
                  <a:off x="1393"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185(3)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07" name="Rectangle 207"/>
                <p:cNvSpPr>
                  <a:spLocks noChangeArrowheads="1"/>
                </p:cNvSpPr>
                <p:nvPr/>
              </p:nvSpPr>
              <p:spPr bwMode="auto">
                <a:xfrm>
                  <a:off x="1365"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10" name="Group 210"/>
              <p:cNvGrpSpPr>
                <a:grpSpLocks/>
              </p:cNvGrpSpPr>
              <p:nvPr/>
            </p:nvGrpSpPr>
            <p:grpSpPr bwMode="auto">
              <a:xfrm>
                <a:off x="1820" y="2456"/>
                <a:ext cx="455" cy="338"/>
                <a:chOff x="1820" y="2456"/>
                <a:chExt cx="455" cy="338"/>
              </a:xfrm>
            </p:grpSpPr>
            <p:sp>
              <p:nvSpPr>
                <p:cNvPr id="25661" name="Rectangle 61"/>
                <p:cNvSpPr>
                  <a:spLocks noChangeArrowheads="1"/>
                </p:cNvSpPr>
                <p:nvPr/>
              </p:nvSpPr>
              <p:spPr bwMode="auto">
                <a:xfrm>
                  <a:off x="1848"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235(6)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09" name="Rectangle 209"/>
                <p:cNvSpPr>
                  <a:spLocks noChangeArrowheads="1"/>
                </p:cNvSpPr>
                <p:nvPr/>
              </p:nvSpPr>
              <p:spPr bwMode="auto">
                <a:xfrm>
                  <a:off x="1820"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12" name="Group 212"/>
              <p:cNvGrpSpPr>
                <a:grpSpLocks/>
              </p:cNvGrpSpPr>
              <p:nvPr/>
            </p:nvGrpSpPr>
            <p:grpSpPr bwMode="auto">
              <a:xfrm>
                <a:off x="2275" y="2456"/>
                <a:ext cx="455" cy="338"/>
                <a:chOff x="2275" y="2456"/>
                <a:chExt cx="455" cy="338"/>
              </a:xfrm>
            </p:grpSpPr>
            <p:sp>
              <p:nvSpPr>
                <p:cNvPr id="25662" name="Rectangle 62"/>
                <p:cNvSpPr>
                  <a:spLocks noChangeArrowheads="1"/>
                </p:cNvSpPr>
                <p:nvPr/>
              </p:nvSpPr>
              <p:spPr bwMode="auto">
                <a:xfrm>
                  <a:off x="2303"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285(5)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11" name="Rectangle 211"/>
                <p:cNvSpPr>
                  <a:spLocks noChangeArrowheads="1"/>
                </p:cNvSpPr>
                <p:nvPr/>
              </p:nvSpPr>
              <p:spPr bwMode="auto">
                <a:xfrm>
                  <a:off x="2275"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14" name="Group 214"/>
              <p:cNvGrpSpPr>
                <a:grpSpLocks/>
              </p:cNvGrpSpPr>
              <p:nvPr/>
            </p:nvGrpSpPr>
            <p:grpSpPr bwMode="auto">
              <a:xfrm>
                <a:off x="2730" y="2456"/>
                <a:ext cx="455" cy="338"/>
                <a:chOff x="2730" y="2456"/>
                <a:chExt cx="455" cy="338"/>
              </a:xfrm>
            </p:grpSpPr>
            <p:sp>
              <p:nvSpPr>
                <p:cNvPr id="25663" name="Rectangle 63"/>
                <p:cNvSpPr>
                  <a:spLocks noChangeArrowheads="1"/>
                </p:cNvSpPr>
                <p:nvPr/>
              </p:nvSpPr>
              <p:spPr bwMode="auto">
                <a:xfrm>
                  <a:off x="2758"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335(6)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13" name="Rectangle 213"/>
                <p:cNvSpPr>
                  <a:spLocks noChangeArrowheads="1"/>
                </p:cNvSpPr>
                <p:nvPr/>
              </p:nvSpPr>
              <p:spPr bwMode="auto">
                <a:xfrm>
                  <a:off x="2730"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16" name="Group 216"/>
              <p:cNvGrpSpPr>
                <a:grpSpLocks/>
              </p:cNvGrpSpPr>
              <p:nvPr/>
            </p:nvGrpSpPr>
            <p:grpSpPr bwMode="auto">
              <a:xfrm>
                <a:off x="3185" y="2456"/>
                <a:ext cx="455" cy="338"/>
                <a:chOff x="3185" y="2456"/>
                <a:chExt cx="455" cy="338"/>
              </a:xfrm>
            </p:grpSpPr>
            <p:sp>
              <p:nvSpPr>
                <p:cNvPr id="25664" name="Rectangle 64"/>
                <p:cNvSpPr>
                  <a:spLocks noChangeArrowheads="1"/>
                </p:cNvSpPr>
                <p:nvPr/>
              </p:nvSpPr>
              <p:spPr bwMode="auto">
                <a:xfrm>
                  <a:off x="3213"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385(8)</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15" name="Rectangle 215"/>
                <p:cNvSpPr>
                  <a:spLocks noChangeArrowheads="1"/>
                </p:cNvSpPr>
                <p:nvPr/>
              </p:nvSpPr>
              <p:spPr bwMode="auto">
                <a:xfrm>
                  <a:off x="3185"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18" name="Group 218"/>
              <p:cNvGrpSpPr>
                <a:grpSpLocks/>
              </p:cNvGrpSpPr>
              <p:nvPr/>
            </p:nvGrpSpPr>
            <p:grpSpPr bwMode="auto">
              <a:xfrm>
                <a:off x="3640" y="2456"/>
                <a:ext cx="455" cy="338"/>
                <a:chOff x="3640" y="2456"/>
                <a:chExt cx="455" cy="338"/>
              </a:xfrm>
            </p:grpSpPr>
            <p:sp>
              <p:nvSpPr>
                <p:cNvPr id="25665" name="Rectangle 65"/>
                <p:cNvSpPr>
                  <a:spLocks noChangeArrowheads="1"/>
                </p:cNvSpPr>
                <p:nvPr/>
              </p:nvSpPr>
              <p:spPr bwMode="auto">
                <a:xfrm>
                  <a:off x="3668" y="2456"/>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4.50</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17" name="Rectangle 217"/>
                <p:cNvSpPr>
                  <a:spLocks noChangeArrowheads="1"/>
                </p:cNvSpPr>
                <p:nvPr/>
              </p:nvSpPr>
              <p:spPr bwMode="auto">
                <a:xfrm>
                  <a:off x="3640" y="2456"/>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20" name="Group 220"/>
              <p:cNvGrpSpPr>
                <a:grpSpLocks/>
              </p:cNvGrpSpPr>
              <p:nvPr/>
            </p:nvGrpSpPr>
            <p:grpSpPr bwMode="auto">
              <a:xfrm>
                <a:off x="0" y="2794"/>
                <a:ext cx="455" cy="338"/>
                <a:chOff x="0" y="2794"/>
                <a:chExt cx="455" cy="338"/>
              </a:xfrm>
            </p:grpSpPr>
            <p:sp>
              <p:nvSpPr>
                <p:cNvPr id="25666" name="Rectangle 66"/>
                <p:cNvSpPr>
                  <a:spLocks noChangeArrowheads="1"/>
                </p:cNvSpPr>
                <p:nvPr/>
              </p:nvSpPr>
              <p:spPr bwMode="auto">
                <a:xfrm>
                  <a:off x="28"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40(2)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19" name="Rectangle 219"/>
                <p:cNvSpPr>
                  <a:spLocks noChangeArrowheads="1"/>
                </p:cNvSpPr>
                <p:nvPr/>
              </p:nvSpPr>
              <p:spPr bwMode="auto">
                <a:xfrm>
                  <a:off x="0"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22" name="Group 222"/>
              <p:cNvGrpSpPr>
                <a:grpSpLocks/>
              </p:cNvGrpSpPr>
              <p:nvPr/>
            </p:nvGrpSpPr>
            <p:grpSpPr bwMode="auto">
              <a:xfrm>
                <a:off x="455" y="2794"/>
                <a:ext cx="455" cy="338"/>
                <a:chOff x="455" y="2794"/>
                <a:chExt cx="455" cy="338"/>
              </a:xfrm>
            </p:grpSpPr>
            <p:sp>
              <p:nvSpPr>
                <p:cNvPr id="25667" name="Rectangle 67"/>
                <p:cNvSpPr>
                  <a:spLocks noChangeArrowheads="1"/>
                </p:cNvSpPr>
                <p:nvPr/>
              </p:nvSpPr>
              <p:spPr bwMode="auto">
                <a:xfrm>
                  <a:off x="483"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90(6)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21" name="Rectangle 221"/>
                <p:cNvSpPr>
                  <a:spLocks noChangeArrowheads="1"/>
                </p:cNvSpPr>
                <p:nvPr/>
              </p:nvSpPr>
              <p:spPr bwMode="auto">
                <a:xfrm>
                  <a:off x="455"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24" name="Group 224"/>
              <p:cNvGrpSpPr>
                <a:grpSpLocks/>
              </p:cNvGrpSpPr>
              <p:nvPr/>
            </p:nvGrpSpPr>
            <p:grpSpPr bwMode="auto">
              <a:xfrm>
                <a:off x="910" y="2794"/>
                <a:ext cx="455" cy="338"/>
                <a:chOff x="910" y="2794"/>
                <a:chExt cx="455" cy="338"/>
              </a:xfrm>
            </p:grpSpPr>
            <p:sp>
              <p:nvSpPr>
                <p:cNvPr id="25668" name="Rectangle 68"/>
                <p:cNvSpPr>
                  <a:spLocks noChangeArrowheads="1"/>
                </p:cNvSpPr>
                <p:nvPr/>
              </p:nvSpPr>
              <p:spPr bwMode="auto">
                <a:xfrm>
                  <a:off x="938"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140(2)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23" name="Rectangle 223"/>
                <p:cNvSpPr>
                  <a:spLocks noChangeArrowheads="1"/>
                </p:cNvSpPr>
                <p:nvPr/>
              </p:nvSpPr>
              <p:spPr bwMode="auto">
                <a:xfrm>
                  <a:off x="910"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26" name="Group 226"/>
              <p:cNvGrpSpPr>
                <a:grpSpLocks/>
              </p:cNvGrpSpPr>
              <p:nvPr/>
            </p:nvGrpSpPr>
            <p:grpSpPr bwMode="auto">
              <a:xfrm>
                <a:off x="1365" y="2794"/>
                <a:ext cx="455" cy="338"/>
                <a:chOff x="1365" y="2794"/>
                <a:chExt cx="455" cy="338"/>
              </a:xfrm>
            </p:grpSpPr>
            <p:sp>
              <p:nvSpPr>
                <p:cNvPr id="25669" name="Rectangle 69"/>
                <p:cNvSpPr>
                  <a:spLocks noChangeArrowheads="1"/>
                </p:cNvSpPr>
                <p:nvPr/>
              </p:nvSpPr>
              <p:spPr bwMode="auto">
                <a:xfrm>
                  <a:off x="1393"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190(5)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25" name="Rectangle 225"/>
                <p:cNvSpPr>
                  <a:spLocks noChangeArrowheads="1"/>
                </p:cNvSpPr>
                <p:nvPr/>
              </p:nvSpPr>
              <p:spPr bwMode="auto">
                <a:xfrm>
                  <a:off x="1365"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28" name="Group 228"/>
              <p:cNvGrpSpPr>
                <a:grpSpLocks/>
              </p:cNvGrpSpPr>
              <p:nvPr/>
            </p:nvGrpSpPr>
            <p:grpSpPr bwMode="auto">
              <a:xfrm>
                <a:off x="1820" y="2794"/>
                <a:ext cx="455" cy="338"/>
                <a:chOff x="1820" y="2794"/>
                <a:chExt cx="455" cy="338"/>
              </a:xfrm>
            </p:grpSpPr>
            <p:sp>
              <p:nvSpPr>
                <p:cNvPr id="25670" name="Rectangle 70"/>
                <p:cNvSpPr>
                  <a:spLocks noChangeArrowheads="1"/>
                </p:cNvSpPr>
                <p:nvPr/>
              </p:nvSpPr>
              <p:spPr bwMode="auto">
                <a:xfrm>
                  <a:off x="1848"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240(5)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27" name="Rectangle 227"/>
                <p:cNvSpPr>
                  <a:spLocks noChangeArrowheads="1"/>
                </p:cNvSpPr>
                <p:nvPr/>
              </p:nvSpPr>
              <p:spPr bwMode="auto">
                <a:xfrm>
                  <a:off x="1820"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30" name="Group 230"/>
              <p:cNvGrpSpPr>
                <a:grpSpLocks/>
              </p:cNvGrpSpPr>
              <p:nvPr/>
            </p:nvGrpSpPr>
            <p:grpSpPr bwMode="auto">
              <a:xfrm>
                <a:off x="2275" y="2794"/>
                <a:ext cx="455" cy="338"/>
                <a:chOff x="2275" y="2794"/>
                <a:chExt cx="455" cy="338"/>
              </a:xfrm>
            </p:grpSpPr>
            <p:sp>
              <p:nvSpPr>
                <p:cNvPr id="25671" name="Rectangle 71"/>
                <p:cNvSpPr>
                  <a:spLocks noChangeArrowheads="1"/>
                </p:cNvSpPr>
                <p:nvPr/>
              </p:nvSpPr>
              <p:spPr bwMode="auto">
                <a:xfrm>
                  <a:off x="2303"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290(4)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29" name="Rectangle 229"/>
                <p:cNvSpPr>
                  <a:spLocks noChangeArrowheads="1"/>
                </p:cNvSpPr>
                <p:nvPr/>
              </p:nvSpPr>
              <p:spPr bwMode="auto">
                <a:xfrm>
                  <a:off x="2275"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32" name="Group 232"/>
              <p:cNvGrpSpPr>
                <a:grpSpLocks/>
              </p:cNvGrpSpPr>
              <p:nvPr/>
            </p:nvGrpSpPr>
            <p:grpSpPr bwMode="auto">
              <a:xfrm>
                <a:off x="2730" y="2794"/>
                <a:ext cx="455" cy="338"/>
                <a:chOff x="2730" y="2794"/>
                <a:chExt cx="455" cy="338"/>
              </a:xfrm>
            </p:grpSpPr>
            <p:sp>
              <p:nvSpPr>
                <p:cNvPr id="25672" name="Rectangle 72"/>
                <p:cNvSpPr>
                  <a:spLocks noChangeArrowheads="1"/>
                </p:cNvSpPr>
                <p:nvPr/>
              </p:nvSpPr>
              <p:spPr bwMode="auto">
                <a:xfrm>
                  <a:off x="2758"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340(4)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31" name="Rectangle 231"/>
                <p:cNvSpPr>
                  <a:spLocks noChangeArrowheads="1"/>
                </p:cNvSpPr>
                <p:nvPr/>
              </p:nvSpPr>
              <p:spPr bwMode="auto">
                <a:xfrm>
                  <a:off x="2730"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34" name="Group 234"/>
              <p:cNvGrpSpPr>
                <a:grpSpLocks/>
              </p:cNvGrpSpPr>
              <p:nvPr/>
            </p:nvGrpSpPr>
            <p:grpSpPr bwMode="auto">
              <a:xfrm>
                <a:off x="3185" y="2794"/>
                <a:ext cx="455" cy="338"/>
                <a:chOff x="3185" y="2794"/>
                <a:chExt cx="455" cy="338"/>
              </a:xfrm>
            </p:grpSpPr>
            <p:sp>
              <p:nvSpPr>
                <p:cNvPr id="25673" name="Rectangle 73"/>
                <p:cNvSpPr>
                  <a:spLocks noChangeArrowheads="1"/>
                </p:cNvSpPr>
                <p:nvPr/>
              </p:nvSpPr>
              <p:spPr bwMode="auto">
                <a:xfrm>
                  <a:off x="3213"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390(5)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33" name="Rectangle 233"/>
                <p:cNvSpPr>
                  <a:spLocks noChangeArrowheads="1"/>
                </p:cNvSpPr>
                <p:nvPr/>
              </p:nvSpPr>
              <p:spPr bwMode="auto">
                <a:xfrm>
                  <a:off x="3185"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36" name="Group 236"/>
              <p:cNvGrpSpPr>
                <a:grpSpLocks/>
              </p:cNvGrpSpPr>
              <p:nvPr/>
            </p:nvGrpSpPr>
            <p:grpSpPr bwMode="auto">
              <a:xfrm>
                <a:off x="3640" y="2794"/>
                <a:ext cx="455" cy="338"/>
                <a:chOff x="3640" y="2794"/>
                <a:chExt cx="455" cy="338"/>
              </a:xfrm>
            </p:grpSpPr>
            <p:sp>
              <p:nvSpPr>
                <p:cNvPr id="25674" name="Rectangle 74"/>
                <p:cNvSpPr>
                  <a:spLocks noChangeArrowheads="1"/>
                </p:cNvSpPr>
                <p:nvPr/>
              </p:nvSpPr>
              <p:spPr bwMode="auto">
                <a:xfrm>
                  <a:off x="3668" y="2794"/>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4.12</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35" name="Rectangle 235"/>
                <p:cNvSpPr>
                  <a:spLocks noChangeArrowheads="1"/>
                </p:cNvSpPr>
                <p:nvPr/>
              </p:nvSpPr>
              <p:spPr bwMode="auto">
                <a:xfrm>
                  <a:off x="3640" y="2794"/>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38" name="Group 238"/>
              <p:cNvGrpSpPr>
                <a:grpSpLocks/>
              </p:cNvGrpSpPr>
              <p:nvPr/>
            </p:nvGrpSpPr>
            <p:grpSpPr bwMode="auto">
              <a:xfrm>
                <a:off x="0" y="3132"/>
                <a:ext cx="455" cy="338"/>
                <a:chOff x="0" y="3132"/>
                <a:chExt cx="455" cy="338"/>
              </a:xfrm>
            </p:grpSpPr>
            <p:sp>
              <p:nvSpPr>
                <p:cNvPr id="25675" name="Rectangle 75"/>
                <p:cNvSpPr>
                  <a:spLocks noChangeArrowheads="1"/>
                </p:cNvSpPr>
                <p:nvPr/>
              </p:nvSpPr>
              <p:spPr bwMode="auto">
                <a:xfrm>
                  <a:off x="28"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45(2)</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37" name="Rectangle 237"/>
                <p:cNvSpPr>
                  <a:spLocks noChangeArrowheads="1"/>
                </p:cNvSpPr>
                <p:nvPr/>
              </p:nvSpPr>
              <p:spPr bwMode="auto">
                <a:xfrm>
                  <a:off x="0"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40" name="Group 240"/>
              <p:cNvGrpSpPr>
                <a:grpSpLocks/>
              </p:cNvGrpSpPr>
              <p:nvPr/>
            </p:nvGrpSpPr>
            <p:grpSpPr bwMode="auto">
              <a:xfrm>
                <a:off x="455" y="3132"/>
                <a:ext cx="455" cy="338"/>
                <a:chOff x="455" y="3132"/>
                <a:chExt cx="455" cy="338"/>
              </a:xfrm>
            </p:grpSpPr>
            <p:sp>
              <p:nvSpPr>
                <p:cNvPr id="25676" name="Rectangle 76"/>
                <p:cNvSpPr>
                  <a:spLocks noChangeArrowheads="1"/>
                </p:cNvSpPr>
                <p:nvPr/>
              </p:nvSpPr>
              <p:spPr bwMode="auto">
                <a:xfrm>
                  <a:off x="483"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95(6)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39" name="Rectangle 239"/>
                <p:cNvSpPr>
                  <a:spLocks noChangeArrowheads="1"/>
                </p:cNvSpPr>
                <p:nvPr/>
              </p:nvSpPr>
              <p:spPr bwMode="auto">
                <a:xfrm>
                  <a:off x="455"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42" name="Group 242"/>
              <p:cNvGrpSpPr>
                <a:grpSpLocks/>
              </p:cNvGrpSpPr>
              <p:nvPr/>
            </p:nvGrpSpPr>
            <p:grpSpPr bwMode="auto">
              <a:xfrm>
                <a:off x="910" y="3132"/>
                <a:ext cx="455" cy="338"/>
                <a:chOff x="910" y="3132"/>
                <a:chExt cx="455" cy="338"/>
              </a:xfrm>
            </p:grpSpPr>
            <p:sp>
              <p:nvSpPr>
                <p:cNvPr id="25677" name="Rectangle 77"/>
                <p:cNvSpPr>
                  <a:spLocks noChangeArrowheads="1"/>
                </p:cNvSpPr>
                <p:nvPr/>
              </p:nvSpPr>
              <p:spPr bwMode="auto">
                <a:xfrm>
                  <a:off x="938"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145(3)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41" name="Rectangle 241"/>
                <p:cNvSpPr>
                  <a:spLocks noChangeArrowheads="1"/>
                </p:cNvSpPr>
                <p:nvPr/>
              </p:nvSpPr>
              <p:spPr bwMode="auto">
                <a:xfrm>
                  <a:off x="910"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44" name="Group 244"/>
              <p:cNvGrpSpPr>
                <a:grpSpLocks/>
              </p:cNvGrpSpPr>
              <p:nvPr/>
            </p:nvGrpSpPr>
            <p:grpSpPr bwMode="auto">
              <a:xfrm>
                <a:off x="1365" y="3132"/>
                <a:ext cx="455" cy="338"/>
                <a:chOff x="1365" y="3132"/>
                <a:chExt cx="455" cy="338"/>
              </a:xfrm>
            </p:grpSpPr>
            <p:sp>
              <p:nvSpPr>
                <p:cNvPr id="25678" name="Rectangle 78"/>
                <p:cNvSpPr>
                  <a:spLocks noChangeArrowheads="1"/>
                </p:cNvSpPr>
                <p:nvPr/>
              </p:nvSpPr>
              <p:spPr bwMode="auto">
                <a:xfrm>
                  <a:off x="1393"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195(6)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43" name="Rectangle 243"/>
                <p:cNvSpPr>
                  <a:spLocks noChangeArrowheads="1"/>
                </p:cNvSpPr>
                <p:nvPr/>
              </p:nvSpPr>
              <p:spPr bwMode="auto">
                <a:xfrm>
                  <a:off x="1365"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46" name="Group 246"/>
              <p:cNvGrpSpPr>
                <a:grpSpLocks/>
              </p:cNvGrpSpPr>
              <p:nvPr/>
            </p:nvGrpSpPr>
            <p:grpSpPr bwMode="auto">
              <a:xfrm>
                <a:off x="1820" y="3132"/>
                <a:ext cx="455" cy="338"/>
                <a:chOff x="1820" y="3132"/>
                <a:chExt cx="455" cy="338"/>
              </a:xfrm>
            </p:grpSpPr>
            <p:sp>
              <p:nvSpPr>
                <p:cNvPr id="25679" name="Rectangle 79"/>
                <p:cNvSpPr>
                  <a:spLocks noChangeArrowheads="1"/>
                </p:cNvSpPr>
                <p:nvPr/>
              </p:nvSpPr>
              <p:spPr bwMode="auto">
                <a:xfrm>
                  <a:off x="1848"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245(4)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45" name="Rectangle 245"/>
                <p:cNvSpPr>
                  <a:spLocks noChangeArrowheads="1"/>
                </p:cNvSpPr>
                <p:nvPr/>
              </p:nvSpPr>
              <p:spPr bwMode="auto">
                <a:xfrm>
                  <a:off x="1820"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48" name="Group 248"/>
              <p:cNvGrpSpPr>
                <a:grpSpLocks/>
              </p:cNvGrpSpPr>
              <p:nvPr/>
            </p:nvGrpSpPr>
            <p:grpSpPr bwMode="auto">
              <a:xfrm>
                <a:off x="2275" y="3132"/>
                <a:ext cx="455" cy="338"/>
                <a:chOff x="2275" y="3132"/>
                <a:chExt cx="455" cy="338"/>
              </a:xfrm>
            </p:grpSpPr>
            <p:sp>
              <p:nvSpPr>
                <p:cNvPr id="25680" name="Rectangle 80"/>
                <p:cNvSpPr>
                  <a:spLocks noChangeArrowheads="1"/>
                </p:cNvSpPr>
                <p:nvPr/>
              </p:nvSpPr>
              <p:spPr bwMode="auto">
                <a:xfrm>
                  <a:off x="2303"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295(4)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47" name="Rectangle 247"/>
                <p:cNvSpPr>
                  <a:spLocks noChangeArrowheads="1"/>
                </p:cNvSpPr>
                <p:nvPr/>
              </p:nvSpPr>
              <p:spPr bwMode="auto">
                <a:xfrm>
                  <a:off x="2275"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50" name="Group 250"/>
              <p:cNvGrpSpPr>
                <a:grpSpLocks/>
              </p:cNvGrpSpPr>
              <p:nvPr/>
            </p:nvGrpSpPr>
            <p:grpSpPr bwMode="auto">
              <a:xfrm>
                <a:off x="2730" y="3132"/>
                <a:ext cx="455" cy="338"/>
                <a:chOff x="2730" y="3132"/>
                <a:chExt cx="455" cy="338"/>
              </a:xfrm>
            </p:grpSpPr>
            <p:sp>
              <p:nvSpPr>
                <p:cNvPr id="25681" name="Rectangle 81"/>
                <p:cNvSpPr>
                  <a:spLocks noChangeArrowheads="1"/>
                </p:cNvSpPr>
                <p:nvPr/>
              </p:nvSpPr>
              <p:spPr bwMode="auto">
                <a:xfrm>
                  <a:off x="2758"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345(5)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49" name="Rectangle 249"/>
                <p:cNvSpPr>
                  <a:spLocks noChangeArrowheads="1"/>
                </p:cNvSpPr>
                <p:nvPr/>
              </p:nvSpPr>
              <p:spPr bwMode="auto">
                <a:xfrm>
                  <a:off x="2730"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52" name="Group 252"/>
              <p:cNvGrpSpPr>
                <a:grpSpLocks/>
              </p:cNvGrpSpPr>
              <p:nvPr/>
            </p:nvGrpSpPr>
            <p:grpSpPr bwMode="auto">
              <a:xfrm>
                <a:off x="3185" y="3132"/>
                <a:ext cx="455" cy="338"/>
                <a:chOff x="3185" y="3132"/>
                <a:chExt cx="455" cy="338"/>
              </a:xfrm>
            </p:grpSpPr>
            <p:sp>
              <p:nvSpPr>
                <p:cNvPr id="25682" name="Rectangle 82"/>
                <p:cNvSpPr>
                  <a:spLocks noChangeArrowheads="1"/>
                </p:cNvSpPr>
                <p:nvPr/>
              </p:nvSpPr>
              <p:spPr bwMode="auto">
                <a:xfrm>
                  <a:off x="3213"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395(4)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51" name="Rectangle 251"/>
                <p:cNvSpPr>
                  <a:spLocks noChangeArrowheads="1"/>
                </p:cNvSpPr>
                <p:nvPr/>
              </p:nvSpPr>
              <p:spPr bwMode="auto">
                <a:xfrm>
                  <a:off x="3185"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54" name="Group 254"/>
              <p:cNvGrpSpPr>
                <a:grpSpLocks/>
              </p:cNvGrpSpPr>
              <p:nvPr/>
            </p:nvGrpSpPr>
            <p:grpSpPr bwMode="auto">
              <a:xfrm>
                <a:off x="3640" y="3132"/>
                <a:ext cx="455" cy="338"/>
                <a:chOff x="3640" y="3132"/>
                <a:chExt cx="455" cy="338"/>
              </a:xfrm>
            </p:grpSpPr>
            <p:sp>
              <p:nvSpPr>
                <p:cNvPr id="25683" name="Rectangle 83"/>
                <p:cNvSpPr>
                  <a:spLocks noChangeArrowheads="1"/>
                </p:cNvSpPr>
                <p:nvPr/>
              </p:nvSpPr>
              <p:spPr bwMode="auto">
                <a:xfrm>
                  <a:off x="3668" y="3132"/>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a:solidFill>
                        <a:srgbClr val="000000"/>
                      </a:solidFill>
                      <a:latin typeface="Arial" pitchFamily="34" charset="0"/>
                      <a:cs typeface="Arial" pitchFamily="34" charset="0"/>
                    </a:rPr>
                    <a:t>4.25</a:t>
                  </a:r>
                </a:p>
                <a:p>
                  <a:pPr algn="just"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53" name="Rectangle 253"/>
                <p:cNvSpPr>
                  <a:spLocks noChangeArrowheads="1"/>
                </p:cNvSpPr>
                <p:nvPr/>
              </p:nvSpPr>
              <p:spPr bwMode="auto">
                <a:xfrm>
                  <a:off x="3640" y="3132"/>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56" name="Group 256"/>
              <p:cNvGrpSpPr>
                <a:grpSpLocks/>
              </p:cNvGrpSpPr>
              <p:nvPr/>
            </p:nvGrpSpPr>
            <p:grpSpPr bwMode="auto">
              <a:xfrm>
                <a:off x="0" y="3470"/>
                <a:ext cx="455" cy="338"/>
                <a:chOff x="0" y="3470"/>
                <a:chExt cx="455" cy="338"/>
              </a:xfrm>
            </p:grpSpPr>
            <p:sp>
              <p:nvSpPr>
                <p:cNvPr id="25684" name="Rectangle 84"/>
                <p:cNvSpPr>
                  <a:spLocks noChangeArrowheads="1"/>
                </p:cNvSpPr>
                <p:nvPr/>
              </p:nvSpPr>
              <p:spPr bwMode="auto">
                <a:xfrm>
                  <a:off x="28"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46(6)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55" name="Rectangle 255"/>
                <p:cNvSpPr>
                  <a:spLocks noChangeArrowheads="1"/>
                </p:cNvSpPr>
                <p:nvPr/>
              </p:nvSpPr>
              <p:spPr bwMode="auto">
                <a:xfrm>
                  <a:off x="0"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58" name="Group 258"/>
              <p:cNvGrpSpPr>
                <a:grpSpLocks/>
              </p:cNvGrpSpPr>
              <p:nvPr/>
            </p:nvGrpSpPr>
            <p:grpSpPr bwMode="auto">
              <a:xfrm>
                <a:off x="455" y="3470"/>
                <a:ext cx="455" cy="338"/>
                <a:chOff x="455" y="3470"/>
                <a:chExt cx="455" cy="338"/>
              </a:xfrm>
            </p:grpSpPr>
            <p:sp>
              <p:nvSpPr>
                <p:cNvPr id="25685" name="Rectangle 85"/>
                <p:cNvSpPr>
                  <a:spLocks noChangeArrowheads="1"/>
                </p:cNvSpPr>
                <p:nvPr/>
              </p:nvSpPr>
              <p:spPr bwMode="auto">
                <a:xfrm>
                  <a:off x="483"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96(5)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57" name="Rectangle 257"/>
                <p:cNvSpPr>
                  <a:spLocks noChangeArrowheads="1"/>
                </p:cNvSpPr>
                <p:nvPr/>
              </p:nvSpPr>
              <p:spPr bwMode="auto">
                <a:xfrm>
                  <a:off x="455"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60" name="Group 260"/>
              <p:cNvGrpSpPr>
                <a:grpSpLocks/>
              </p:cNvGrpSpPr>
              <p:nvPr/>
            </p:nvGrpSpPr>
            <p:grpSpPr bwMode="auto">
              <a:xfrm>
                <a:off x="910" y="3470"/>
                <a:ext cx="455" cy="338"/>
                <a:chOff x="910" y="3470"/>
                <a:chExt cx="455" cy="338"/>
              </a:xfrm>
            </p:grpSpPr>
            <p:sp>
              <p:nvSpPr>
                <p:cNvPr id="25686" name="Rectangle 86"/>
                <p:cNvSpPr>
                  <a:spLocks noChangeArrowheads="1"/>
                </p:cNvSpPr>
                <p:nvPr/>
              </p:nvSpPr>
              <p:spPr bwMode="auto">
                <a:xfrm>
                  <a:off x="938"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146(4)</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59" name="Rectangle 259"/>
                <p:cNvSpPr>
                  <a:spLocks noChangeArrowheads="1"/>
                </p:cNvSpPr>
                <p:nvPr/>
              </p:nvSpPr>
              <p:spPr bwMode="auto">
                <a:xfrm>
                  <a:off x="910"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62" name="Group 262"/>
              <p:cNvGrpSpPr>
                <a:grpSpLocks/>
              </p:cNvGrpSpPr>
              <p:nvPr/>
            </p:nvGrpSpPr>
            <p:grpSpPr bwMode="auto">
              <a:xfrm>
                <a:off x="1365" y="3470"/>
                <a:ext cx="455" cy="338"/>
                <a:chOff x="1365" y="3470"/>
                <a:chExt cx="455" cy="338"/>
              </a:xfrm>
            </p:grpSpPr>
            <p:sp>
              <p:nvSpPr>
                <p:cNvPr id="25687" name="Rectangle 87"/>
                <p:cNvSpPr>
                  <a:spLocks noChangeArrowheads="1"/>
                </p:cNvSpPr>
                <p:nvPr/>
              </p:nvSpPr>
              <p:spPr bwMode="auto">
                <a:xfrm>
                  <a:off x="1393"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196(6)</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61" name="Rectangle 261"/>
                <p:cNvSpPr>
                  <a:spLocks noChangeArrowheads="1"/>
                </p:cNvSpPr>
                <p:nvPr/>
              </p:nvSpPr>
              <p:spPr bwMode="auto">
                <a:xfrm>
                  <a:off x="1365"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64" name="Group 264"/>
              <p:cNvGrpSpPr>
                <a:grpSpLocks/>
              </p:cNvGrpSpPr>
              <p:nvPr/>
            </p:nvGrpSpPr>
            <p:grpSpPr bwMode="auto">
              <a:xfrm>
                <a:off x="1820" y="3470"/>
                <a:ext cx="455" cy="338"/>
                <a:chOff x="1820" y="3470"/>
                <a:chExt cx="455" cy="338"/>
              </a:xfrm>
            </p:grpSpPr>
            <p:sp>
              <p:nvSpPr>
                <p:cNvPr id="25688" name="Rectangle 88"/>
                <p:cNvSpPr>
                  <a:spLocks noChangeArrowheads="1"/>
                </p:cNvSpPr>
                <p:nvPr/>
              </p:nvSpPr>
              <p:spPr bwMode="auto">
                <a:xfrm>
                  <a:off x="1848"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246(3)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63" name="Rectangle 263"/>
                <p:cNvSpPr>
                  <a:spLocks noChangeArrowheads="1"/>
                </p:cNvSpPr>
                <p:nvPr/>
              </p:nvSpPr>
              <p:spPr bwMode="auto">
                <a:xfrm>
                  <a:off x="1820"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66" name="Group 266"/>
              <p:cNvGrpSpPr>
                <a:grpSpLocks/>
              </p:cNvGrpSpPr>
              <p:nvPr/>
            </p:nvGrpSpPr>
            <p:grpSpPr bwMode="auto">
              <a:xfrm>
                <a:off x="2275" y="3470"/>
                <a:ext cx="455" cy="338"/>
                <a:chOff x="2275" y="3470"/>
                <a:chExt cx="455" cy="338"/>
              </a:xfrm>
            </p:grpSpPr>
            <p:sp>
              <p:nvSpPr>
                <p:cNvPr id="25689" name="Rectangle 89"/>
                <p:cNvSpPr>
                  <a:spLocks noChangeArrowheads="1"/>
                </p:cNvSpPr>
                <p:nvPr/>
              </p:nvSpPr>
              <p:spPr bwMode="auto">
                <a:xfrm>
                  <a:off x="2303"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296(3)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65" name="Rectangle 265"/>
                <p:cNvSpPr>
                  <a:spLocks noChangeArrowheads="1"/>
                </p:cNvSpPr>
                <p:nvPr/>
              </p:nvSpPr>
              <p:spPr bwMode="auto">
                <a:xfrm>
                  <a:off x="2275"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68" name="Group 268"/>
              <p:cNvGrpSpPr>
                <a:grpSpLocks/>
              </p:cNvGrpSpPr>
              <p:nvPr/>
            </p:nvGrpSpPr>
            <p:grpSpPr bwMode="auto">
              <a:xfrm>
                <a:off x="2730" y="3470"/>
                <a:ext cx="455" cy="338"/>
                <a:chOff x="2730" y="3470"/>
                <a:chExt cx="455" cy="338"/>
              </a:xfrm>
            </p:grpSpPr>
            <p:sp>
              <p:nvSpPr>
                <p:cNvPr id="25690" name="Rectangle 90"/>
                <p:cNvSpPr>
                  <a:spLocks noChangeArrowheads="1"/>
                </p:cNvSpPr>
                <p:nvPr/>
              </p:nvSpPr>
              <p:spPr bwMode="auto">
                <a:xfrm>
                  <a:off x="2758"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346(5)</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67" name="Rectangle 267"/>
                <p:cNvSpPr>
                  <a:spLocks noChangeArrowheads="1"/>
                </p:cNvSpPr>
                <p:nvPr/>
              </p:nvSpPr>
              <p:spPr bwMode="auto">
                <a:xfrm>
                  <a:off x="2730"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70" name="Group 270"/>
              <p:cNvGrpSpPr>
                <a:grpSpLocks/>
              </p:cNvGrpSpPr>
              <p:nvPr/>
            </p:nvGrpSpPr>
            <p:grpSpPr bwMode="auto">
              <a:xfrm>
                <a:off x="3185" y="3470"/>
                <a:ext cx="455" cy="338"/>
                <a:chOff x="3185" y="3470"/>
                <a:chExt cx="455" cy="338"/>
              </a:xfrm>
            </p:grpSpPr>
            <p:sp>
              <p:nvSpPr>
                <p:cNvPr id="25691" name="Rectangle 91"/>
                <p:cNvSpPr>
                  <a:spLocks noChangeArrowheads="1"/>
                </p:cNvSpPr>
                <p:nvPr/>
              </p:nvSpPr>
              <p:spPr bwMode="auto">
                <a:xfrm>
                  <a:off x="3213"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GB" sz="800">
                      <a:solidFill>
                        <a:srgbClr val="000000"/>
                      </a:solidFill>
                      <a:latin typeface="Arial" pitchFamily="34" charset="0"/>
                      <a:cs typeface="Arial" pitchFamily="34" charset="0"/>
                    </a:rPr>
                    <a:t>396(3)</a:t>
                  </a:r>
                </a:p>
                <a:p>
                  <a:pPr algn="ctr" eaLnBrk="0" hangingPunct="0">
                    <a:lnSpc>
                      <a:spcPct val="100000"/>
                    </a:lnSpc>
                    <a:buClrTx/>
                    <a:buSzTx/>
                    <a:buFontTx/>
                    <a:buNone/>
                  </a:pPr>
                  <a:endParaRPr lang="en-GB" sz="800">
                    <a:solidFill>
                      <a:srgbClr val="000000"/>
                    </a:solidFill>
                    <a:latin typeface="Arial" pitchFamily="34" charset="0"/>
                    <a:cs typeface="Arial" pitchFamily="34" charset="0"/>
                  </a:endParaRPr>
                </a:p>
              </p:txBody>
            </p:sp>
            <p:sp>
              <p:nvSpPr>
                <p:cNvPr id="25869" name="Rectangle 269"/>
                <p:cNvSpPr>
                  <a:spLocks noChangeArrowheads="1"/>
                </p:cNvSpPr>
                <p:nvPr/>
              </p:nvSpPr>
              <p:spPr bwMode="auto">
                <a:xfrm>
                  <a:off x="3185"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nvGrpSpPr>
              <p:cNvPr id="25872" name="Group 272"/>
              <p:cNvGrpSpPr>
                <a:grpSpLocks/>
              </p:cNvGrpSpPr>
              <p:nvPr/>
            </p:nvGrpSpPr>
            <p:grpSpPr bwMode="auto">
              <a:xfrm>
                <a:off x="3640" y="3470"/>
                <a:ext cx="455" cy="338"/>
                <a:chOff x="3640" y="3470"/>
                <a:chExt cx="455" cy="338"/>
              </a:xfrm>
            </p:grpSpPr>
            <p:sp>
              <p:nvSpPr>
                <p:cNvPr id="25692" name="Rectangle 92"/>
                <p:cNvSpPr>
                  <a:spLocks noChangeArrowheads="1"/>
                </p:cNvSpPr>
                <p:nvPr/>
              </p:nvSpPr>
              <p:spPr bwMode="auto">
                <a:xfrm>
                  <a:off x="3668" y="3470"/>
                  <a:ext cx="399" cy="3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a:r>
                    <a:rPr lang="en-GB" sz="800" dirty="0">
                      <a:solidFill>
                        <a:srgbClr val="000000"/>
                      </a:solidFill>
                      <a:latin typeface="Arial" pitchFamily="34" charset="0"/>
                      <a:cs typeface="Arial" pitchFamily="34" charset="0"/>
                    </a:rPr>
                    <a:t>4.38</a:t>
                  </a:r>
                </a:p>
                <a:p>
                  <a:pPr algn="just" eaLnBrk="0" hangingPunct="0">
                    <a:lnSpc>
                      <a:spcPct val="100000"/>
                    </a:lnSpc>
                    <a:buClrTx/>
                    <a:buSzTx/>
                    <a:buFontTx/>
                    <a:buNone/>
                  </a:pPr>
                  <a:endParaRPr lang="en-GB" sz="800" dirty="0">
                    <a:solidFill>
                      <a:srgbClr val="000000"/>
                    </a:solidFill>
                    <a:latin typeface="Arial" pitchFamily="34" charset="0"/>
                    <a:cs typeface="Arial" pitchFamily="34" charset="0"/>
                  </a:endParaRPr>
                </a:p>
              </p:txBody>
            </p:sp>
            <p:sp>
              <p:nvSpPr>
                <p:cNvPr id="25871" name="Rectangle 271"/>
                <p:cNvSpPr>
                  <a:spLocks noChangeArrowheads="1"/>
                </p:cNvSpPr>
                <p:nvPr/>
              </p:nvSpPr>
              <p:spPr bwMode="auto">
                <a:xfrm>
                  <a:off x="3640" y="3470"/>
                  <a:ext cx="455" cy="33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grpSp>
        <p:sp>
          <p:nvSpPr>
            <p:cNvPr id="25874" name="Rectangle 274"/>
            <p:cNvSpPr>
              <a:spLocks noChangeArrowheads="1"/>
            </p:cNvSpPr>
            <p:nvPr/>
          </p:nvSpPr>
          <p:spPr bwMode="auto">
            <a:xfrm>
              <a:off x="-3" y="-3"/>
              <a:ext cx="4101" cy="3814"/>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rgbClr val="00B8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sz="800">
                <a:latin typeface="Arial" pitchFamily="34" charset="0"/>
                <a:cs typeface="Arial" pitchFamily="34" charset="0"/>
              </a:endParaRPr>
            </a:p>
          </p:txBody>
        </p:sp>
      </p:grpSp>
      <p:sp>
        <p:nvSpPr>
          <p:cNvPr id="25877" name="Rectangle 277"/>
          <p:cNvSpPr>
            <a:spLocks noChangeArrowheads="1"/>
          </p:cNvSpPr>
          <p:nvPr/>
        </p:nvSpPr>
        <p:spPr bwMode="auto">
          <a:xfrm>
            <a:off x="4481513" y="3314700"/>
            <a:ext cx="9144000" cy="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MX"/>
          </a:p>
        </p:txBody>
      </p:sp>
      <p:sp>
        <p:nvSpPr>
          <p:cNvPr id="25879" name="Rectangle 279"/>
          <p:cNvSpPr>
            <a:spLocks noChangeArrowheads="1"/>
          </p:cNvSpPr>
          <p:nvPr/>
        </p:nvSpPr>
        <p:spPr bwMode="auto">
          <a:xfrm>
            <a:off x="4481513" y="3314700"/>
            <a:ext cx="9144000" cy="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MX"/>
          </a:p>
        </p:txBody>
      </p:sp>
      <p:graphicFrame>
        <p:nvGraphicFramePr>
          <p:cNvPr id="25878" name="Object 278"/>
          <p:cNvGraphicFramePr>
            <a:graphicFrameLocks noChangeAspect="1"/>
          </p:cNvGraphicFramePr>
          <p:nvPr>
            <p:extLst>
              <p:ext uri="{D42A27DB-BD31-4B8C-83A1-F6EECF244321}">
                <p14:modId xmlns:p14="http://schemas.microsoft.com/office/powerpoint/2010/main" val="3412425986"/>
              </p:ext>
            </p:extLst>
          </p:nvPr>
        </p:nvGraphicFramePr>
        <p:xfrm>
          <a:off x="8172400" y="332656"/>
          <a:ext cx="180975" cy="228600"/>
        </p:xfrm>
        <a:graphic>
          <a:graphicData uri="http://schemas.openxmlformats.org/presentationml/2006/ole">
            <mc:AlternateContent xmlns:mc="http://schemas.openxmlformats.org/markup-compatibility/2006">
              <mc:Choice xmlns:v="urn:schemas-microsoft-com:vml" Requires="v">
                <p:oleObj spid="_x0000_s47169" r:id="rId5" imgW="177646" imgH="228402" progId="Equation.3">
                  <p:embed/>
                </p:oleObj>
              </mc:Choice>
              <mc:Fallback>
                <p:oleObj r:id="rId5" imgW="177646" imgH="228402" progId="Equation.3">
                  <p:embed/>
                  <p:pic>
                    <p:nvPicPr>
                      <p:cNvPr id="0" name="Picture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2400" y="332656"/>
                        <a:ext cx="180975"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0282978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2" name="Rectangle 8"/>
          <p:cNvSpPr>
            <a:spLocks noChangeArrowheads="1"/>
          </p:cNvSpPr>
          <p:nvPr/>
        </p:nvSpPr>
        <p:spPr bwMode="auto">
          <a:xfrm>
            <a:off x="685800" y="838200"/>
            <a:ext cx="7620000" cy="5555367"/>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pPr algn="just"/>
            <a:r>
              <a:rPr lang="es-CO" sz="2600" b="1" dirty="0" err="1" smtClean="0">
                <a:solidFill>
                  <a:srgbClr val="00B050"/>
                </a:solidFill>
                <a:cs typeface="Arial" pitchFamily="34" charset="0"/>
              </a:rPr>
              <a:t>Solucion</a:t>
            </a:r>
            <a:r>
              <a:rPr lang="es-CO" sz="2600" b="1" dirty="0" smtClean="0">
                <a:solidFill>
                  <a:srgbClr val="000000"/>
                </a:solidFill>
                <a:cs typeface="Arial" pitchFamily="34" charset="0"/>
              </a:rPr>
              <a:t> </a:t>
            </a:r>
            <a:endParaRPr lang="es-CO" sz="2600" b="1" dirty="0">
              <a:solidFill>
                <a:srgbClr val="000000"/>
              </a:solidFill>
              <a:cs typeface="Arial" pitchFamily="34" charset="0"/>
            </a:endParaRPr>
          </a:p>
          <a:p>
            <a:pPr algn="just" eaLnBrk="0" hangingPunct="0">
              <a:lnSpc>
                <a:spcPct val="100000"/>
              </a:lnSpc>
              <a:buClrTx/>
              <a:buSzTx/>
              <a:buFontTx/>
              <a:buNone/>
            </a:pPr>
            <a:r>
              <a:rPr lang="es-CO" sz="1200" dirty="0">
                <a:solidFill>
                  <a:srgbClr val="000000"/>
                </a:solidFill>
                <a:cs typeface="Arial" pitchFamily="34" charset="0"/>
              </a:rPr>
              <a:t> </a:t>
            </a:r>
            <a:endParaRPr lang="es-CO" sz="1200" dirty="0">
              <a:solidFill>
                <a:srgbClr val="000000"/>
              </a:solidFill>
              <a:cs typeface="Times New Roman" pitchFamily="18" charset="0"/>
            </a:endParaRPr>
          </a:p>
          <a:p>
            <a:pPr marL="342900" indent="-342900" algn="just" eaLnBrk="0" hangingPunct="0">
              <a:lnSpc>
                <a:spcPct val="100000"/>
              </a:lnSpc>
              <a:buClrTx/>
              <a:buSzTx/>
              <a:buFont typeface="Wingdings" pitchFamily="2" charset="2"/>
              <a:buChar char="q"/>
            </a:pPr>
            <a:r>
              <a:rPr lang="es-CO" sz="2000" dirty="0">
                <a:solidFill>
                  <a:srgbClr val="000000"/>
                </a:solidFill>
                <a:cs typeface="Arial" pitchFamily="34" charset="0"/>
              </a:rPr>
              <a:t>Para una muestra sistemática</a:t>
            </a:r>
            <a:endParaRPr lang="es-CO" sz="2000" dirty="0">
              <a:solidFill>
                <a:srgbClr val="000000"/>
              </a:solidFill>
              <a:cs typeface="Times New Roman" pitchFamily="18" charset="0"/>
            </a:endParaRPr>
          </a:p>
          <a:p>
            <a:pPr algn="just" eaLnBrk="0" hangingPunct="0">
              <a:lnSpc>
                <a:spcPct val="100000"/>
              </a:lnSpc>
              <a:buClrTx/>
              <a:buSzTx/>
              <a:buFontTx/>
              <a:buNone/>
            </a:pPr>
            <a:r>
              <a:rPr lang="es-CO" sz="2000" dirty="0">
                <a:solidFill>
                  <a:srgbClr val="000000"/>
                </a:solidFill>
                <a:cs typeface="Arial" pitchFamily="34" charset="0"/>
              </a:rPr>
              <a:t> </a:t>
            </a:r>
            <a:endParaRPr lang="es-CO" sz="2000" dirty="0">
              <a:solidFill>
                <a:srgbClr val="000000"/>
              </a:solidFill>
              <a:cs typeface="Times New Roman" pitchFamily="18" charset="0"/>
            </a:endParaRPr>
          </a:p>
          <a:p>
            <a:pPr algn="just" eaLnBrk="0" hangingPunct="0">
              <a:lnSpc>
                <a:spcPct val="100000"/>
              </a:lnSpc>
              <a:buClrTx/>
              <a:buSzTx/>
              <a:buFontTx/>
              <a:buNone/>
            </a:pPr>
            <a:r>
              <a:rPr lang="es-CO" sz="2000" dirty="0">
                <a:solidFill>
                  <a:srgbClr val="000000"/>
                </a:solidFill>
                <a:cs typeface="Arial" pitchFamily="34" charset="0"/>
              </a:rPr>
              <a:t>por lo tanto para       = 10 muestras </a:t>
            </a:r>
            <a:endParaRPr lang="es-CO" sz="2000" dirty="0">
              <a:solidFill>
                <a:srgbClr val="000000"/>
              </a:solidFill>
              <a:cs typeface="Times New Roman" pitchFamily="18" charset="0"/>
            </a:endParaRPr>
          </a:p>
          <a:p>
            <a:pPr algn="ctr" eaLnBrk="0" hangingPunct="0">
              <a:lnSpc>
                <a:spcPct val="100000"/>
              </a:lnSpc>
              <a:buClrTx/>
              <a:buSzTx/>
              <a:buFontTx/>
              <a:buNone/>
            </a:pPr>
            <a:r>
              <a:rPr lang="es-CO" sz="2000" dirty="0">
                <a:solidFill>
                  <a:srgbClr val="000000"/>
                </a:solidFill>
                <a:cs typeface="Times New Roman" pitchFamily="18" charset="0"/>
              </a:rPr>
              <a:t>k’ = 10k = 10(5) = 50 </a:t>
            </a:r>
          </a:p>
          <a:p>
            <a:pPr marL="342900" indent="-342900" algn="just" eaLnBrk="0" hangingPunct="0">
              <a:lnSpc>
                <a:spcPct val="100000"/>
              </a:lnSpc>
              <a:buClrTx/>
              <a:buSzTx/>
              <a:buFont typeface="Wingdings" pitchFamily="2" charset="2"/>
              <a:buChar char="q"/>
            </a:pPr>
            <a:r>
              <a:rPr lang="es-CO" sz="2000" dirty="0">
                <a:solidFill>
                  <a:srgbClr val="000000"/>
                </a:solidFill>
                <a:cs typeface="Times New Roman" pitchFamily="18" charset="0"/>
              </a:rPr>
              <a:t>Los siguientes 10 números aleatorios entre el 1 y el 50 son: </a:t>
            </a:r>
          </a:p>
          <a:p>
            <a:pPr algn="ctr" eaLnBrk="0" hangingPunct="0">
              <a:lnSpc>
                <a:spcPct val="100000"/>
              </a:lnSpc>
              <a:buClrTx/>
              <a:buSzTx/>
              <a:buFontTx/>
              <a:buNone/>
            </a:pPr>
            <a:r>
              <a:rPr lang="es-CO" sz="2000" dirty="0">
                <a:solidFill>
                  <a:srgbClr val="000000"/>
                </a:solidFill>
                <a:cs typeface="Times New Roman" pitchFamily="18" charset="0"/>
              </a:rPr>
              <a:t>13,35,2,40,26,7,31,45,5,46</a:t>
            </a:r>
          </a:p>
          <a:p>
            <a:pPr algn="just" eaLnBrk="0" hangingPunct="0">
              <a:lnSpc>
                <a:spcPct val="100000"/>
              </a:lnSpc>
              <a:buClrTx/>
              <a:buSzTx/>
              <a:buFontTx/>
              <a:buNone/>
            </a:pPr>
            <a:r>
              <a:rPr lang="es-CO" sz="2000" dirty="0">
                <a:solidFill>
                  <a:srgbClr val="000000"/>
                </a:solidFill>
                <a:cs typeface="Times New Roman" pitchFamily="18" charset="0"/>
              </a:rPr>
              <a:t>Los automóviles con estos números forman los puntos de inicio aleatorio para las muestras sistemáticas. </a:t>
            </a:r>
          </a:p>
          <a:p>
            <a:pPr algn="just" eaLnBrk="0" hangingPunct="0">
              <a:lnSpc>
                <a:spcPct val="100000"/>
              </a:lnSpc>
              <a:buClrTx/>
              <a:buSzTx/>
              <a:buFontTx/>
              <a:buNone/>
            </a:pPr>
            <a:r>
              <a:rPr lang="es-CO" sz="2000" dirty="0">
                <a:solidFill>
                  <a:srgbClr val="000000"/>
                </a:solidFill>
                <a:cs typeface="Arial" pitchFamily="34" charset="0"/>
              </a:rPr>
              <a:t> </a:t>
            </a:r>
            <a:endParaRPr lang="es-CO" sz="2000" dirty="0">
              <a:solidFill>
                <a:srgbClr val="000000"/>
              </a:solidFill>
              <a:cs typeface="Times New Roman" pitchFamily="18" charset="0"/>
            </a:endParaRPr>
          </a:p>
          <a:p>
            <a:pPr marL="342900" indent="-342900" algn="just" eaLnBrk="0" hangingPunct="0">
              <a:lnSpc>
                <a:spcPct val="100000"/>
              </a:lnSpc>
              <a:buClrTx/>
              <a:buSzTx/>
              <a:buFont typeface="Wingdings" pitchFamily="2" charset="2"/>
              <a:buChar char="q"/>
            </a:pPr>
            <a:r>
              <a:rPr lang="es-CO" sz="2000" dirty="0">
                <a:solidFill>
                  <a:srgbClr val="000000"/>
                </a:solidFill>
                <a:cs typeface="Arial" pitchFamily="34" charset="0"/>
              </a:rPr>
              <a:t>La cantidad   de la tabla es el promedio para la primera hilera,    es el promedio de la segunda hilera, y así sucesivamente. La estimación de μ es </a:t>
            </a:r>
          </a:p>
          <a:p>
            <a:pPr algn="just" eaLnBrk="0" hangingPunct="0">
              <a:lnSpc>
                <a:spcPct val="100000"/>
              </a:lnSpc>
              <a:buClrTx/>
              <a:buSzTx/>
              <a:buFontTx/>
              <a:buNone/>
            </a:pPr>
            <a:endParaRPr lang="es-CO" sz="2000" dirty="0">
              <a:solidFill>
                <a:srgbClr val="000000"/>
              </a:solidFill>
              <a:cs typeface="Times New Roman" pitchFamily="18" charset="0"/>
            </a:endParaRPr>
          </a:p>
          <a:p>
            <a:pPr algn="just" eaLnBrk="0" hangingPunct="0">
              <a:lnSpc>
                <a:spcPct val="100000"/>
              </a:lnSpc>
              <a:buClrTx/>
              <a:buSzTx/>
              <a:buFontTx/>
              <a:buNone/>
            </a:pPr>
            <a:r>
              <a:rPr lang="es-CO" sz="2000" dirty="0">
                <a:solidFill>
                  <a:srgbClr val="000000"/>
                </a:solidFill>
                <a:cs typeface="Arial" pitchFamily="34" charset="0"/>
              </a:rPr>
              <a:t> </a:t>
            </a:r>
            <a:endParaRPr lang="es-CO" sz="2000" dirty="0">
              <a:solidFill>
                <a:srgbClr val="000000"/>
              </a:solidFill>
              <a:cs typeface="Times New Roman" pitchFamily="18" charset="0"/>
            </a:endParaRPr>
          </a:p>
          <a:p>
            <a:pPr algn="just" eaLnBrk="0" hangingPunct="0">
              <a:lnSpc>
                <a:spcPct val="100000"/>
              </a:lnSpc>
              <a:buClrTx/>
              <a:buSzTx/>
              <a:buFontTx/>
              <a:buNone/>
            </a:pPr>
            <a:r>
              <a:rPr lang="es-CO" sz="2000" dirty="0">
                <a:solidFill>
                  <a:srgbClr val="000000"/>
                </a:solidFill>
                <a:cs typeface="Arial" pitchFamily="34" charset="0"/>
              </a:rPr>
              <a:t>puede establecerse la siguiente identidad </a:t>
            </a:r>
            <a:endParaRPr lang="es-CO" sz="2000" dirty="0">
              <a:solidFill>
                <a:srgbClr val="000000"/>
              </a:solidFill>
              <a:cs typeface="Times New Roman" pitchFamily="18" charset="0"/>
            </a:endParaRPr>
          </a:p>
          <a:p>
            <a:pPr eaLnBrk="0" hangingPunct="0">
              <a:lnSpc>
                <a:spcPct val="100000"/>
              </a:lnSpc>
              <a:buClrTx/>
              <a:buSzTx/>
              <a:buFontTx/>
              <a:buNone/>
            </a:pPr>
            <a:endParaRPr lang="es-CO" sz="2000" dirty="0">
              <a:solidFill>
                <a:srgbClr val="000000"/>
              </a:solidFill>
            </a:endParaRPr>
          </a:p>
        </p:txBody>
      </p:sp>
      <p:graphicFrame>
        <p:nvGraphicFramePr>
          <p:cNvPr id="26631" name="Object 7"/>
          <p:cNvGraphicFramePr>
            <a:graphicFrameLocks noChangeAspect="1"/>
          </p:cNvGraphicFramePr>
          <p:nvPr/>
        </p:nvGraphicFramePr>
        <p:xfrm>
          <a:off x="4343400" y="1295400"/>
          <a:ext cx="1447800" cy="515938"/>
        </p:xfrm>
        <a:graphic>
          <a:graphicData uri="http://schemas.openxmlformats.org/presentationml/2006/ole">
            <mc:AlternateContent xmlns:mc="http://schemas.openxmlformats.org/markup-compatibility/2006">
              <mc:Choice xmlns:v="urn:schemas-microsoft-com:vml" Requires="v">
                <p:oleObj spid="_x0000_s48316" r:id="rId3" imgW="1091726" imgH="393529" progId="Equation.3">
                  <p:embed/>
                </p:oleObj>
              </mc:Choice>
              <mc:Fallback>
                <p:oleObj r:id="rId3" imgW="1091726" imgH="393529" progId="Equation.3">
                  <p:embed/>
                  <p:pic>
                    <p:nvPicPr>
                      <p:cNvPr id="0" name="Picture 1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295400"/>
                        <a:ext cx="1447800"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30" name="Object 6"/>
          <p:cNvGraphicFramePr>
            <a:graphicFrameLocks noChangeAspect="1"/>
          </p:cNvGraphicFramePr>
          <p:nvPr>
            <p:extLst>
              <p:ext uri="{D42A27DB-BD31-4B8C-83A1-F6EECF244321}">
                <p14:modId xmlns:p14="http://schemas.microsoft.com/office/powerpoint/2010/main" val="432907942"/>
              </p:ext>
            </p:extLst>
          </p:nvPr>
        </p:nvGraphicFramePr>
        <p:xfrm>
          <a:off x="2765425" y="2116088"/>
          <a:ext cx="215900" cy="304800"/>
        </p:xfrm>
        <a:graphic>
          <a:graphicData uri="http://schemas.openxmlformats.org/presentationml/2006/ole">
            <mc:AlternateContent xmlns:mc="http://schemas.openxmlformats.org/markup-compatibility/2006">
              <mc:Choice xmlns:v="urn:schemas-microsoft-com:vml" Requires="v">
                <p:oleObj spid="_x0000_s48317" r:id="rId5" imgW="165315" imgH="228898" progId="Equation.3">
                  <p:embed/>
                </p:oleObj>
              </mc:Choice>
              <mc:Fallback>
                <p:oleObj r:id="rId5" imgW="165315" imgH="228898" progId="Equation.3">
                  <p:embed/>
                  <p:pic>
                    <p:nvPicPr>
                      <p:cNvPr id="0" name="Picture 1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5425" y="2116088"/>
                        <a:ext cx="215900" cy="304800"/>
                      </a:xfrm>
                      <a:prstGeom prst="rect">
                        <a:avLst/>
                      </a:prstGeom>
                      <a:solidFill>
                        <a:srgbClr val="FFFFFF"/>
                      </a:solidFill>
                    </p:spPr>
                  </p:pic>
                </p:oleObj>
              </mc:Fallback>
            </mc:AlternateContent>
          </a:graphicData>
        </a:graphic>
      </p:graphicFrame>
      <p:graphicFrame>
        <p:nvGraphicFramePr>
          <p:cNvPr id="26629" name="Object 5"/>
          <p:cNvGraphicFramePr>
            <a:graphicFrameLocks noChangeAspect="1"/>
          </p:cNvGraphicFramePr>
          <p:nvPr>
            <p:extLst>
              <p:ext uri="{D42A27DB-BD31-4B8C-83A1-F6EECF244321}">
                <p14:modId xmlns:p14="http://schemas.microsoft.com/office/powerpoint/2010/main" val="946015108"/>
              </p:ext>
            </p:extLst>
          </p:nvPr>
        </p:nvGraphicFramePr>
        <p:xfrm>
          <a:off x="2302793" y="4191000"/>
          <a:ext cx="180975" cy="228600"/>
        </p:xfrm>
        <a:graphic>
          <a:graphicData uri="http://schemas.openxmlformats.org/presentationml/2006/ole">
            <mc:AlternateContent xmlns:mc="http://schemas.openxmlformats.org/markup-compatibility/2006">
              <mc:Choice xmlns:v="urn:schemas-microsoft-com:vml" Requires="v">
                <p:oleObj spid="_x0000_s48318" r:id="rId7" imgW="177646" imgH="228402" progId="Equation.3">
                  <p:embed/>
                </p:oleObj>
              </mc:Choice>
              <mc:Fallback>
                <p:oleObj r:id="rId7" imgW="177646" imgH="228402" progId="Equation.3">
                  <p:embed/>
                  <p:pic>
                    <p:nvPicPr>
                      <p:cNvPr id="0" name="Picture 16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02793" y="4191000"/>
                        <a:ext cx="180975"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8" name="Object 4"/>
          <p:cNvGraphicFramePr>
            <a:graphicFrameLocks noChangeAspect="1"/>
          </p:cNvGraphicFramePr>
          <p:nvPr/>
        </p:nvGraphicFramePr>
        <p:xfrm>
          <a:off x="1905000" y="4572000"/>
          <a:ext cx="190500" cy="228600"/>
        </p:xfrm>
        <a:graphic>
          <a:graphicData uri="http://schemas.openxmlformats.org/presentationml/2006/ole">
            <mc:AlternateContent xmlns:mc="http://schemas.openxmlformats.org/markup-compatibility/2006">
              <mc:Choice xmlns:v="urn:schemas-microsoft-com:vml" Requires="v">
                <p:oleObj spid="_x0000_s48319" r:id="rId9" imgW="190500" imgH="228600" progId="Equation.3">
                  <p:embed/>
                </p:oleObj>
              </mc:Choice>
              <mc:Fallback>
                <p:oleObj r:id="rId9" imgW="190500" imgH="228600" progId="Equation.3">
                  <p:embed/>
                  <p:pic>
                    <p:nvPicPr>
                      <p:cNvPr id="0" name="Picture 16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05000" y="4572000"/>
                        <a:ext cx="1905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7" name="Object 3"/>
          <p:cNvGraphicFramePr>
            <a:graphicFrameLocks noChangeAspect="1"/>
          </p:cNvGraphicFramePr>
          <p:nvPr>
            <p:extLst>
              <p:ext uri="{D42A27DB-BD31-4B8C-83A1-F6EECF244321}">
                <p14:modId xmlns:p14="http://schemas.microsoft.com/office/powerpoint/2010/main" val="1581700099"/>
              </p:ext>
            </p:extLst>
          </p:nvPr>
        </p:nvGraphicFramePr>
        <p:xfrm>
          <a:off x="3810000" y="4941168"/>
          <a:ext cx="3962400" cy="596900"/>
        </p:xfrm>
        <a:graphic>
          <a:graphicData uri="http://schemas.openxmlformats.org/presentationml/2006/ole">
            <mc:AlternateContent xmlns:mc="http://schemas.openxmlformats.org/markup-compatibility/2006">
              <mc:Choice xmlns:v="urn:schemas-microsoft-com:vml" Requires="v">
                <p:oleObj spid="_x0000_s48320" r:id="rId11" imgW="3035300" imgH="457200" progId="Equation.3">
                  <p:embed/>
                </p:oleObj>
              </mc:Choice>
              <mc:Fallback>
                <p:oleObj r:id="rId11" imgW="3035300" imgH="457200" progId="Equation.3">
                  <p:embed/>
                  <p:pic>
                    <p:nvPicPr>
                      <p:cNvPr id="0" name="Picture 16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10000" y="4941168"/>
                        <a:ext cx="39624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6" name="Object 2"/>
          <p:cNvGraphicFramePr>
            <a:graphicFrameLocks noChangeAspect="1"/>
          </p:cNvGraphicFramePr>
          <p:nvPr>
            <p:extLst>
              <p:ext uri="{D42A27DB-BD31-4B8C-83A1-F6EECF244321}">
                <p14:modId xmlns:p14="http://schemas.microsoft.com/office/powerpoint/2010/main" val="2753712948"/>
              </p:ext>
            </p:extLst>
          </p:nvPr>
        </p:nvGraphicFramePr>
        <p:xfrm>
          <a:off x="4724400" y="5949280"/>
          <a:ext cx="2590800" cy="612775"/>
        </p:xfrm>
        <a:graphic>
          <a:graphicData uri="http://schemas.openxmlformats.org/presentationml/2006/ole">
            <mc:AlternateContent xmlns:mc="http://schemas.openxmlformats.org/markup-compatibility/2006">
              <mc:Choice xmlns:v="urn:schemas-microsoft-com:vml" Requires="v">
                <p:oleObj spid="_x0000_s48321" r:id="rId13" imgW="2133600" imgH="508000" progId="Equation.3">
                  <p:embed/>
                </p:oleObj>
              </mc:Choice>
              <mc:Fallback>
                <p:oleObj r:id="rId13" imgW="2133600" imgH="508000" progId="Equation.3">
                  <p:embed/>
                  <p:pic>
                    <p:nvPicPr>
                      <p:cNvPr id="0" name="Picture 16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24400" y="5949280"/>
                        <a:ext cx="2590800" cy="612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7492825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ChangeArrowheads="1"/>
          </p:cNvSpPr>
          <p:nvPr/>
        </p:nvSpPr>
        <p:spPr bwMode="auto">
          <a:xfrm>
            <a:off x="304800" y="533400"/>
            <a:ext cx="8534400" cy="600164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s-CO" sz="2400" dirty="0">
                <a:solidFill>
                  <a:srgbClr val="000000"/>
                </a:solidFill>
                <a:cs typeface="Arial" pitchFamily="34" charset="0"/>
              </a:rPr>
              <a:t>sustituyendo, se obtiene </a:t>
            </a:r>
          </a:p>
          <a:p>
            <a:pPr algn="just"/>
            <a:endParaRPr lang="es-CO" sz="2400" dirty="0">
              <a:solidFill>
                <a:srgbClr val="000000"/>
              </a:solidFill>
              <a:cs typeface="Arial" pitchFamily="34" charset="0"/>
            </a:endParaRPr>
          </a:p>
          <a:p>
            <a:pPr algn="just"/>
            <a:endParaRPr lang="es-CO" sz="2400" dirty="0">
              <a:solidFill>
                <a:srgbClr val="000000"/>
              </a:solidFill>
              <a:cs typeface="Times New Roman" pitchFamily="18" charset="0"/>
            </a:endParaRPr>
          </a:p>
          <a:p>
            <a:pPr marL="342900" indent="-342900" algn="just" eaLnBrk="0" hangingPunct="0">
              <a:lnSpc>
                <a:spcPct val="100000"/>
              </a:lnSpc>
              <a:buClrTx/>
              <a:buSzTx/>
              <a:buFont typeface="Wingdings" pitchFamily="2" charset="2"/>
              <a:buChar char="q"/>
            </a:pPr>
            <a:r>
              <a:rPr lang="es-CO" sz="2400" dirty="0" smtClean="0">
                <a:solidFill>
                  <a:srgbClr val="000000"/>
                </a:solidFill>
                <a:cs typeface="Arial" pitchFamily="34" charset="0"/>
              </a:rPr>
              <a:t>Varianza </a:t>
            </a:r>
            <a:r>
              <a:rPr lang="es-CO" sz="2400" dirty="0">
                <a:solidFill>
                  <a:srgbClr val="000000"/>
                </a:solidFill>
                <a:cs typeface="Arial" pitchFamily="34" charset="0"/>
              </a:rPr>
              <a:t>estimada de       </a:t>
            </a:r>
            <a:r>
              <a:rPr lang="es-CO" sz="2400" dirty="0" smtClean="0">
                <a:solidFill>
                  <a:srgbClr val="000000"/>
                </a:solidFill>
                <a:cs typeface="Arial" pitchFamily="34" charset="0"/>
              </a:rPr>
              <a:t>es: </a:t>
            </a:r>
            <a:endParaRPr lang="es-CO" sz="2400" dirty="0">
              <a:solidFill>
                <a:srgbClr val="000000"/>
              </a:solidFill>
              <a:cs typeface="Arial" pitchFamily="34" charset="0"/>
            </a:endParaRPr>
          </a:p>
          <a:p>
            <a:pPr algn="just" eaLnBrk="0" hangingPunct="0">
              <a:lnSpc>
                <a:spcPct val="100000"/>
              </a:lnSpc>
              <a:buClrTx/>
              <a:buSzTx/>
              <a:buFontTx/>
              <a:buNone/>
            </a:pPr>
            <a:endParaRPr lang="es-CO" sz="2400" dirty="0">
              <a:solidFill>
                <a:srgbClr val="000000"/>
              </a:solidFill>
              <a:cs typeface="Arial" pitchFamily="34" charset="0"/>
            </a:endParaRPr>
          </a:p>
          <a:p>
            <a:pPr algn="just" eaLnBrk="0" hangingPunct="0">
              <a:lnSpc>
                <a:spcPct val="100000"/>
              </a:lnSpc>
              <a:buClrTx/>
              <a:buSzTx/>
              <a:buFontTx/>
              <a:buNone/>
            </a:pPr>
            <a:endParaRPr lang="es-CO" sz="2400" dirty="0">
              <a:solidFill>
                <a:srgbClr val="000000"/>
              </a:solidFill>
              <a:cs typeface="Times New Roman" pitchFamily="18" charset="0"/>
            </a:endParaRPr>
          </a:p>
          <a:p>
            <a:pPr algn="just" eaLnBrk="0" hangingPunct="0">
              <a:lnSpc>
                <a:spcPct val="100000"/>
              </a:lnSpc>
              <a:buClrTx/>
              <a:buSzTx/>
              <a:buFontTx/>
              <a:buNone/>
            </a:pPr>
            <a:r>
              <a:rPr lang="es-CO" sz="2400" dirty="0">
                <a:solidFill>
                  <a:srgbClr val="000000"/>
                </a:solidFill>
                <a:cs typeface="Arial" pitchFamily="34" charset="0"/>
              </a:rPr>
              <a:t> </a:t>
            </a:r>
            <a:endParaRPr lang="es-CO" sz="2400" dirty="0">
              <a:solidFill>
                <a:srgbClr val="000000"/>
              </a:solidFill>
              <a:cs typeface="Times New Roman" pitchFamily="18" charset="0"/>
            </a:endParaRPr>
          </a:p>
          <a:p>
            <a:pPr marL="342900" indent="-342900" algn="just" eaLnBrk="0" hangingPunct="0">
              <a:lnSpc>
                <a:spcPct val="100000"/>
              </a:lnSpc>
              <a:buClrTx/>
              <a:buSzTx/>
              <a:buFont typeface="Wingdings" pitchFamily="2" charset="2"/>
              <a:buChar char="q"/>
            </a:pPr>
            <a:r>
              <a:rPr lang="es-CO" sz="2400" dirty="0" smtClean="0">
                <a:solidFill>
                  <a:srgbClr val="000000"/>
                </a:solidFill>
                <a:cs typeface="Arial" pitchFamily="34" charset="0"/>
              </a:rPr>
              <a:t> Estimación </a:t>
            </a:r>
            <a:r>
              <a:rPr lang="es-CO" sz="2400" dirty="0">
                <a:solidFill>
                  <a:srgbClr val="000000"/>
                </a:solidFill>
                <a:cs typeface="Arial" pitchFamily="34" charset="0"/>
              </a:rPr>
              <a:t>de μ con un limite para el error de estimación es </a:t>
            </a:r>
          </a:p>
          <a:p>
            <a:pPr algn="just" eaLnBrk="0" hangingPunct="0">
              <a:lnSpc>
                <a:spcPct val="100000"/>
              </a:lnSpc>
              <a:buClrTx/>
              <a:buSzTx/>
              <a:buFontTx/>
              <a:buNone/>
            </a:pPr>
            <a:endParaRPr lang="es-CO" sz="2400" dirty="0">
              <a:solidFill>
                <a:srgbClr val="000000"/>
              </a:solidFill>
              <a:cs typeface="Arial" pitchFamily="34" charset="0"/>
            </a:endParaRPr>
          </a:p>
          <a:p>
            <a:pPr algn="just" eaLnBrk="0" hangingPunct="0">
              <a:lnSpc>
                <a:spcPct val="100000"/>
              </a:lnSpc>
              <a:buClrTx/>
              <a:buSzTx/>
              <a:buFontTx/>
              <a:buNone/>
            </a:pPr>
            <a:endParaRPr lang="es-CO" sz="2400" dirty="0">
              <a:solidFill>
                <a:srgbClr val="000000"/>
              </a:solidFill>
              <a:cs typeface="Times New Roman" pitchFamily="18" charset="0"/>
            </a:endParaRPr>
          </a:p>
          <a:p>
            <a:pPr algn="just" eaLnBrk="0" hangingPunct="0">
              <a:lnSpc>
                <a:spcPct val="100000"/>
              </a:lnSpc>
              <a:buClrTx/>
              <a:buSzTx/>
              <a:buFontTx/>
              <a:buNone/>
            </a:pPr>
            <a:endParaRPr lang="es-CO" sz="2400" dirty="0">
              <a:solidFill>
                <a:srgbClr val="000000"/>
              </a:solidFill>
              <a:cs typeface="Times New Roman" pitchFamily="18" charset="0"/>
            </a:endParaRPr>
          </a:p>
          <a:p>
            <a:pPr algn="just" eaLnBrk="0" hangingPunct="0">
              <a:lnSpc>
                <a:spcPct val="100000"/>
              </a:lnSpc>
              <a:buClrTx/>
              <a:buSzTx/>
              <a:buFontTx/>
              <a:buNone/>
            </a:pPr>
            <a:endParaRPr lang="es-CO" sz="2400" dirty="0" smtClean="0">
              <a:solidFill>
                <a:srgbClr val="000000"/>
              </a:solidFill>
              <a:cs typeface="Arial" pitchFamily="34" charset="0"/>
            </a:endParaRPr>
          </a:p>
          <a:p>
            <a:pPr algn="just" eaLnBrk="0" hangingPunct="0">
              <a:lnSpc>
                <a:spcPct val="100000"/>
              </a:lnSpc>
              <a:buClrTx/>
              <a:buSzTx/>
              <a:buFontTx/>
              <a:buNone/>
            </a:pPr>
            <a:r>
              <a:rPr lang="es-CO" sz="2400" dirty="0" smtClean="0">
                <a:solidFill>
                  <a:srgbClr val="000000"/>
                </a:solidFill>
                <a:cs typeface="Arial" pitchFamily="34" charset="0"/>
              </a:rPr>
              <a:t>Observe que la </a:t>
            </a:r>
            <a:r>
              <a:rPr lang="es-CO" sz="2400" dirty="0">
                <a:solidFill>
                  <a:srgbClr val="000000"/>
                </a:solidFill>
                <a:cs typeface="Arial" pitchFamily="34" charset="0"/>
              </a:rPr>
              <a:t>mejor estimación del promedio de personas por automóvil es 4.16. </a:t>
            </a:r>
            <a:r>
              <a:rPr lang="es-CO" sz="2400" dirty="0" smtClean="0">
                <a:solidFill>
                  <a:srgbClr val="000000"/>
                </a:solidFill>
                <a:cs typeface="Arial" pitchFamily="34" charset="0"/>
              </a:rPr>
              <a:t>y con un error </a:t>
            </a:r>
            <a:r>
              <a:rPr lang="es-CO" sz="2400" dirty="0">
                <a:solidFill>
                  <a:srgbClr val="000000"/>
                </a:solidFill>
                <a:cs typeface="Arial" pitchFamily="34" charset="0"/>
              </a:rPr>
              <a:t>de estimación </a:t>
            </a:r>
            <a:r>
              <a:rPr lang="es-CO" sz="2400" dirty="0" smtClean="0">
                <a:solidFill>
                  <a:srgbClr val="000000"/>
                </a:solidFill>
                <a:cs typeface="Arial" pitchFamily="34" charset="0"/>
              </a:rPr>
              <a:t>menor a 0.38 con probabilidad </a:t>
            </a:r>
            <a:r>
              <a:rPr lang="es-CO" sz="2400" dirty="0">
                <a:solidFill>
                  <a:srgbClr val="000000"/>
                </a:solidFill>
                <a:cs typeface="Arial" pitchFamily="34" charset="0"/>
              </a:rPr>
              <a:t>de 0.95</a:t>
            </a:r>
            <a:endParaRPr lang="es-CO" sz="2400" dirty="0">
              <a:solidFill>
                <a:srgbClr val="000000"/>
              </a:solidFill>
              <a:cs typeface="Times New Roman" pitchFamily="18" charset="0"/>
            </a:endParaRPr>
          </a:p>
          <a:p>
            <a:pPr eaLnBrk="0" hangingPunct="0">
              <a:lnSpc>
                <a:spcPct val="100000"/>
              </a:lnSpc>
              <a:buClrTx/>
              <a:buSzTx/>
              <a:buFontTx/>
              <a:buNone/>
            </a:pPr>
            <a:endParaRPr lang="es-CO" sz="2400" dirty="0">
              <a:solidFill>
                <a:srgbClr val="000000"/>
              </a:solidFill>
            </a:endParaRPr>
          </a:p>
        </p:txBody>
      </p:sp>
      <p:graphicFrame>
        <p:nvGraphicFramePr>
          <p:cNvPr id="27653" name="Object 5"/>
          <p:cNvGraphicFramePr>
            <a:graphicFrameLocks noChangeAspect="1"/>
          </p:cNvGraphicFramePr>
          <p:nvPr/>
        </p:nvGraphicFramePr>
        <p:xfrm>
          <a:off x="4114800" y="685800"/>
          <a:ext cx="4572000" cy="838200"/>
        </p:xfrm>
        <a:graphic>
          <a:graphicData uri="http://schemas.openxmlformats.org/presentationml/2006/ole">
            <mc:AlternateContent xmlns:mc="http://schemas.openxmlformats.org/markup-compatibility/2006">
              <mc:Choice xmlns:v="urn:schemas-microsoft-com:vml" Requires="v">
                <p:oleObj spid="_x0000_s49282" r:id="rId3" imgW="2781300" imgH="444500" progId="Equation.3">
                  <p:embed/>
                </p:oleObj>
              </mc:Choice>
              <mc:Fallback>
                <p:oleObj r:id="rId3" imgW="2781300" imgH="444500" progId="Equation.3">
                  <p:embed/>
                  <p:pic>
                    <p:nvPicPr>
                      <p:cNvPr id="0" name="Picture 1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685800"/>
                        <a:ext cx="457200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2" name="Object 4"/>
          <p:cNvGraphicFramePr>
            <a:graphicFrameLocks noChangeAspect="1"/>
          </p:cNvGraphicFramePr>
          <p:nvPr>
            <p:extLst>
              <p:ext uri="{D42A27DB-BD31-4B8C-83A1-F6EECF244321}">
                <p14:modId xmlns:p14="http://schemas.microsoft.com/office/powerpoint/2010/main" val="2248519175"/>
              </p:ext>
            </p:extLst>
          </p:nvPr>
        </p:nvGraphicFramePr>
        <p:xfrm>
          <a:off x="2987824" y="1603648"/>
          <a:ext cx="457200" cy="457200"/>
        </p:xfrm>
        <a:graphic>
          <a:graphicData uri="http://schemas.openxmlformats.org/presentationml/2006/ole">
            <mc:AlternateContent xmlns:mc="http://schemas.openxmlformats.org/markup-compatibility/2006">
              <mc:Choice xmlns:v="urn:schemas-microsoft-com:vml" Requires="v">
                <p:oleObj spid="_x0000_s49283" r:id="rId5" imgW="152268" imgH="304536" progId="Equation.3">
                  <p:embed/>
                </p:oleObj>
              </mc:Choice>
              <mc:Fallback>
                <p:oleObj r:id="rId5" imgW="152268" imgH="304536" progId="Equation.3">
                  <p:embed/>
                  <p:pic>
                    <p:nvPicPr>
                      <p:cNvPr id="0" name="Picture 1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1603648"/>
                        <a:ext cx="457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1" name="Object 3"/>
          <p:cNvGraphicFramePr>
            <a:graphicFrameLocks noChangeAspect="1"/>
          </p:cNvGraphicFramePr>
          <p:nvPr>
            <p:extLst>
              <p:ext uri="{D42A27DB-BD31-4B8C-83A1-F6EECF244321}">
                <p14:modId xmlns:p14="http://schemas.microsoft.com/office/powerpoint/2010/main" val="1718143152"/>
              </p:ext>
            </p:extLst>
          </p:nvPr>
        </p:nvGraphicFramePr>
        <p:xfrm>
          <a:off x="1447800" y="3501008"/>
          <a:ext cx="6781800" cy="1212850"/>
        </p:xfrm>
        <a:graphic>
          <a:graphicData uri="http://schemas.openxmlformats.org/presentationml/2006/ole">
            <mc:AlternateContent xmlns:mc="http://schemas.openxmlformats.org/markup-compatibility/2006">
              <mc:Choice xmlns:v="urn:schemas-microsoft-com:vml" Requires="v">
                <p:oleObj spid="_x0000_s49284" r:id="rId7" imgW="3835400" imgH="685800" progId="Equation.3">
                  <p:embed/>
                </p:oleObj>
              </mc:Choice>
              <mc:Fallback>
                <p:oleObj r:id="rId7" imgW="3835400" imgH="685800" progId="Equation.3">
                  <p:embed/>
                  <p:pic>
                    <p:nvPicPr>
                      <p:cNvPr id="0" name="Picture 1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3501008"/>
                        <a:ext cx="6781800" cy="1212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0" name="Object 2"/>
          <p:cNvGraphicFramePr>
            <a:graphicFrameLocks noChangeAspect="1"/>
          </p:cNvGraphicFramePr>
          <p:nvPr/>
        </p:nvGraphicFramePr>
        <p:xfrm>
          <a:off x="3733800" y="2209800"/>
          <a:ext cx="5029200" cy="790575"/>
        </p:xfrm>
        <a:graphic>
          <a:graphicData uri="http://schemas.openxmlformats.org/presentationml/2006/ole">
            <mc:AlternateContent xmlns:mc="http://schemas.openxmlformats.org/markup-compatibility/2006">
              <mc:Choice xmlns:v="urn:schemas-microsoft-com:vml" Requires="v">
                <p:oleObj spid="_x0000_s49285" r:id="rId9" imgW="2971800" imgH="469900" progId="Equation.3">
                  <p:embed/>
                </p:oleObj>
              </mc:Choice>
              <mc:Fallback>
                <p:oleObj r:id="rId9" imgW="2971800" imgH="469900" progId="Equation.3">
                  <p:embed/>
                  <p:pic>
                    <p:nvPicPr>
                      <p:cNvPr id="0" name="Picture 1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2209800"/>
                        <a:ext cx="5029200"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9804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467544" y="464127"/>
            <a:ext cx="77724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ES" b="1" dirty="0">
                <a:solidFill>
                  <a:srgbClr val="00B050"/>
                </a:solidFill>
                <a:latin typeface="+mj-lt"/>
                <a:ea typeface="+mj-ea"/>
                <a:cs typeface="+mj-cs"/>
              </a:rPr>
              <a:t>Conceptos estadísticos básicos….</a:t>
            </a:r>
          </a:p>
        </p:txBody>
      </p:sp>
      <p:sp>
        <p:nvSpPr>
          <p:cNvPr id="20483" name="Rectangle 5"/>
          <p:cNvSpPr>
            <a:spLocks noChangeArrowheads="1"/>
          </p:cNvSpPr>
          <p:nvPr/>
        </p:nvSpPr>
        <p:spPr bwMode="auto">
          <a:xfrm>
            <a:off x="250825" y="1124744"/>
            <a:ext cx="8713788"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lnSpc>
                <a:spcPct val="90000"/>
              </a:lnSpc>
              <a:spcBef>
                <a:spcPts val="600"/>
              </a:spcBef>
              <a:spcAft>
                <a:spcPts val="600"/>
              </a:spcAft>
              <a:buFont typeface="Wingdings" pitchFamily="2" charset="2"/>
              <a:buChar char="q"/>
            </a:pPr>
            <a:r>
              <a:rPr lang="es-ES" sz="2300" b="1" dirty="0">
                <a:latin typeface="+mn-lt"/>
              </a:rPr>
              <a:t>Marco </a:t>
            </a:r>
            <a:r>
              <a:rPr lang="es-ES" sz="2300" b="1" dirty="0" err="1">
                <a:latin typeface="+mn-lt"/>
              </a:rPr>
              <a:t>muestral</a:t>
            </a:r>
            <a:r>
              <a:rPr lang="es-ES" sz="2300" b="1" dirty="0">
                <a:latin typeface="+mn-lt"/>
              </a:rPr>
              <a:t>: </a:t>
            </a:r>
            <a:r>
              <a:rPr lang="es-ES" sz="2300" dirty="0">
                <a:latin typeface="+mn-lt"/>
              </a:rPr>
              <a:t>listado que identifica a los elementos de la población objetivo.</a:t>
            </a:r>
          </a:p>
          <a:p>
            <a:pPr marL="342900" indent="-342900" algn="just">
              <a:lnSpc>
                <a:spcPct val="90000"/>
              </a:lnSpc>
              <a:spcBef>
                <a:spcPts val="600"/>
              </a:spcBef>
              <a:spcAft>
                <a:spcPts val="600"/>
              </a:spcAft>
              <a:buFont typeface="Wingdings" pitchFamily="2" charset="2"/>
              <a:buChar char="q"/>
            </a:pPr>
            <a:r>
              <a:rPr lang="es-ES" sz="2300" b="1" dirty="0">
                <a:latin typeface="+mn-lt"/>
              </a:rPr>
              <a:t>Elemento: </a:t>
            </a:r>
            <a:r>
              <a:rPr lang="es-ES" sz="2300" dirty="0">
                <a:latin typeface="+mn-lt"/>
              </a:rPr>
              <a:t>cada una de las unidades sobre las que interesa obtener información.</a:t>
            </a:r>
          </a:p>
          <a:p>
            <a:pPr marL="342900" indent="-342900" algn="just">
              <a:lnSpc>
                <a:spcPct val="90000"/>
              </a:lnSpc>
              <a:spcBef>
                <a:spcPts val="600"/>
              </a:spcBef>
              <a:spcAft>
                <a:spcPts val="600"/>
              </a:spcAft>
              <a:buFont typeface="Wingdings" pitchFamily="2" charset="2"/>
              <a:buChar char="q"/>
            </a:pPr>
            <a:r>
              <a:rPr lang="es-ES" sz="2300" b="1" dirty="0">
                <a:latin typeface="+mn-lt"/>
              </a:rPr>
              <a:t>Unidad </a:t>
            </a:r>
            <a:r>
              <a:rPr lang="es-ES" sz="2300" b="1" dirty="0" err="1">
                <a:latin typeface="+mn-lt"/>
              </a:rPr>
              <a:t>muestral</a:t>
            </a:r>
            <a:r>
              <a:rPr lang="es-ES" sz="2300" b="1" dirty="0">
                <a:latin typeface="+mn-lt"/>
              </a:rPr>
              <a:t>: </a:t>
            </a:r>
            <a:r>
              <a:rPr lang="es-ES" sz="2300" dirty="0">
                <a:latin typeface="+mn-lt"/>
              </a:rPr>
              <a:t>unidad seleccionada de la población para la aplicación de la técnica de investigación; contiene los elementos de la población que pueden formar parte de la muestra.</a:t>
            </a:r>
          </a:p>
          <a:p>
            <a:pPr marL="342900" indent="-342900" algn="just">
              <a:lnSpc>
                <a:spcPct val="90000"/>
              </a:lnSpc>
              <a:spcBef>
                <a:spcPts val="600"/>
              </a:spcBef>
              <a:spcAft>
                <a:spcPts val="600"/>
              </a:spcAft>
              <a:buFont typeface="Wingdings" pitchFamily="2" charset="2"/>
              <a:buChar char="q"/>
            </a:pPr>
            <a:r>
              <a:rPr lang="es-MX" sz="2300" b="1" dirty="0">
                <a:latin typeface="+mn-lt"/>
              </a:rPr>
              <a:t>Potencia de una prueba; </a:t>
            </a:r>
            <a:r>
              <a:rPr lang="es-MX" sz="2300" dirty="0">
                <a:latin typeface="+mn-lt"/>
              </a:rPr>
              <a:t>Se refiere a la probabilidad de detectar diferencias estadísticamente significativas entre las sub poblaciones analizadas. (Potencia = 1 – Beta</a:t>
            </a:r>
            <a:r>
              <a:rPr lang="es-MX" sz="2300" dirty="0" smtClean="0">
                <a:latin typeface="+mn-lt"/>
              </a:rPr>
              <a:t>).</a:t>
            </a:r>
          </a:p>
          <a:p>
            <a:pPr marL="342900" indent="-342900" algn="just" eaLnBrk="1" hangingPunct="1">
              <a:lnSpc>
                <a:spcPct val="90000"/>
              </a:lnSpc>
              <a:spcBef>
                <a:spcPts val="600"/>
              </a:spcBef>
              <a:spcAft>
                <a:spcPts val="600"/>
              </a:spcAft>
              <a:buFont typeface="Wingdings" pitchFamily="2" charset="2"/>
              <a:buChar char="q"/>
              <a:defRPr/>
            </a:pPr>
            <a:r>
              <a:rPr lang="es-ES" sz="2300" b="1" dirty="0"/>
              <a:t>Parámetro: </a:t>
            </a:r>
            <a:r>
              <a:rPr lang="es-ES" sz="2300" dirty="0"/>
              <a:t>característica numérica que proviene de la población</a:t>
            </a:r>
            <a:r>
              <a:rPr lang="es-ES" sz="2300" dirty="0" smtClean="0"/>
              <a:t>.</a:t>
            </a:r>
            <a:endParaRPr lang="es-ES" sz="2300" dirty="0"/>
          </a:p>
          <a:p>
            <a:pPr marL="342900" indent="-342900" algn="just" eaLnBrk="1" hangingPunct="1">
              <a:lnSpc>
                <a:spcPct val="90000"/>
              </a:lnSpc>
              <a:spcBef>
                <a:spcPts val="600"/>
              </a:spcBef>
              <a:spcAft>
                <a:spcPts val="600"/>
              </a:spcAft>
              <a:buFont typeface="Wingdings" pitchFamily="2" charset="2"/>
              <a:buChar char="q"/>
              <a:defRPr/>
            </a:pPr>
            <a:r>
              <a:rPr lang="es-ES" sz="2300" b="1" dirty="0"/>
              <a:t>Estadístico: </a:t>
            </a:r>
            <a:r>
              <a:rPr lang="es-ES" sz="2300" dirty="0"/>
              <a:t>Característica numérica que proviene de la muestra</a:t>
            </a:r>
            <a:r>
              <a:rPr lang="es-ES" sz="2300" dirty="0">
                <a:latin typeface="Tahoma" pitchFamily="34" charset="0"/>
              </a:rPr>
              <a:t>.</a:t>
            </a:r>
          </a:p>
          <a:p>
            <a:pPr marL="342900" indent="-342900" algn="just">
              <a:lnSpc>
                <a:spcPct val="90000"/>
              </a:lnSpc>
              <a:spcBef>
                <a:spcPct val="20000"/>
              </a:spcBef>
              <a:buFont typeface="Wingdings" pitchFamily="2" charset="2"/>
              <a:buChar char="Ø"/>
            </a:pPr>
            <a:endParaRPr lang="es-ES" sz="2300" dirty="0">
              <a:latin typeface="+mn-lt"/>
            </a:endParaRPr>
          </a:p>
        </p:txBody>
      </p:sp>
    </p:spTree>
    <p:extLst>
      <p:ext uri="{BB962C8B-B14F-4D97-AF65-F5344CB8AC3E}">
        <p14:creationId xmlns:p14="http://schemas.microsoft.com/office/powerpoint/2010/main" val="272342676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ctrTitle"/>
          </p:nvPr>
        </p:nvSpPr>
        <p:spPr>
          <a:xfrm>
            <a:off x="323850" y="2849984"/>
            <a:ext cx="8424863" cy="2235200"/>
          </a:xfrm>
        </p:spPr>
        <p:txBody>
          <a:bodyPr/>
          <a:lstStyle/>
          <a:p>
            <a:r>
              <a:rPr lang="es-ES" sz="4000" b="1" smtClean="0">
                <a:solidFill>
                  <a:srgbClr val="00B050"/>
                </a:solidFill>
                <a:latin typeface="Arial" pitchFamily="34" charset="0"/>
                <a:cs typeface="Arial" pitchFamily="34" charset="0"/>
              </a:rPr>
              <a:t>III</a:t>
            </a:r>
            <a:br>
              <a:rPr lang="es-ES" sz="4000" b="1" smtClean="0">
                <a:solidFill>
                  <a:srgbClr val="00B050"/>
                </a:solidFill>
                <a:latin typeface="Arial" pitchFamily="34" charset="0"/>
                <a:cs typeface="Arial" pitchFamily="34" charset="0"/>
              </a:rPr>
            </a:br>
            <a:r>
              <a:rPr lang="es-ES" sz="4000" b="1" smtClean="0">
                <a:solidFill>
                  <a:srgbClr val="00B050"/>
                </a:solidFill>
                <a:latin typeface="Arial" pitchFamily="34" charset="0"/>
                <a:cs typeface="Arial" pitchFamily="34" charset="0"/>
              </a:rPr>
              <a:t>Muestreo Aleatorio Estratificado</a:t>
            </a:r>
            <a:br>
              <a:rPr lang="es-ES" sz="4000" b="1" smtClean="0">
                <a:solidFill>
                  <a:srgbClr val="00B050"/>
                </a:solidFill>
                <a:latin typeface="Arial" pitchFamily="34" charset="0"/>
                <a:cs typeface="Arial" pitchFamily="34" charset="0"/>
              </a:rPr>
            </a:br>
            <a:r>
              <a:rPr lang="es-ES" sz="4000" b="1" smtClean="0">
                <a:solidFill>
                  <a:srgbClr val="00B050"/>
                </a:solidFill>
                <a:latin typeface="Arial" pitchFamily="34" charset="0"/>
                <a:cs typeface="Arial" pitchFamily="34" charset="0"/>
              </a:rPr>
              <a:t>(MAE)</a:t>
            </a:r>
            <a:endParaRPr lang="es-MX" sz="4000" b="1" dirty="0" smtClean="0">
              <a:solidFill>
                <a:srgbClr val="00B050"/>
              </a:solidFill>
              <a:latin typeface="Arial" pitchFamily="34" charset="0"/>
              <a:cs typeface="Arial" pitchFamily="34" charset="0"/>
            </a:endParaRPr>
          </a:p>
        </p:txBody>
      </p:sp>
      <p:pic>
        <p:nvPicPr>
          <p:cNvPr id="2" name="Imagen 1"/>
          <p:cNvPicPr>
            <a:picLocks noChangeAspect="1"/>
          </p:cNvPicPr>
          <p:nvPr/>
        </p:nvPicPr>
        <p:blipFill>
          <a:blip r:embed="rId2"/>
          <a:stretch>
            <a:fillRect/>
          </a:stretch>
        </p:blipFill>
        <p:spPr>
          <a:xfrm>
            <a:off x="2339752" y="116632"/>
            <a:ext cx="3672408" cy="2168360"/>
          </a:xfrm>
          <a:prstGeom prst="rect">
            <a:avLst/>
          </a:prstGeom>
        </p:spPr>
      </p:pic>
    </p:spTree>
    <p:extLst>
      <p:ext uri="{BB962C8B-B14F-4D97-AF65-F5344CB8AC3E}">
        <p14:creationId xmlns:p14="http://schemas.microsoft.com/office/powerpoint/2010/main" val="298779509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750" y="476250"/>
            <a:ext cx="7848600" cy="5616575"/>
          </a:xfrm>
        </p:spPr>
        <p:txBody>
          <a:bodyPr/>
          <a:lstStyle/>
          <a:p>
            <a:pPr algn="just">
              <a:defRPr/>
            </a:pPr>
            <a:r>
              <a:rPr lang="es-ES" sz="2000" b="1" dirty="0" smtClean="0">
                <a:solidFill>
                  <a:srgbClr val="00B050"/>
                </a:solidFill>
                <a:latin typeface="Arial" pitchFamily="34" charset="0"/>
                <a:cs typeface="Arial" pitchFamily="34" charset="0"/>
              </a:rPr>
              <a:t>Muestreo Aleatorio Estratificado (MAE)</a:t>
            </a:r>
          </a:p>
          <a:p>
            <a:pPr algn="just">
              <a:defRPr/>
            </a:pPr>
            <a:r>
              <a:rPr lang="es-ES" sz="2000" dirty="0" smtClean="0">
                <a:solidFill>
                  <a:schemeClr val="tx1"/>
                </a:solidFill>
                <a:latin typeface="Arial" pitchFamily="34" charset="0"/>
                <a:cs typeface="Arial" pitchFamily="34" charset="0"/>
              </a:rPr>
              <a:t>Características:</a:t>
            </a:r>
          </a:p>
          <a:p>
            <a:pPr algn="just">
              <a:defRPr/>
            </a:pPr>
            <a:endParaRPr lang="es-ES" sz="2000" dirty="0" smtClean="0">
              <a:solidFill>
                <a:schemeClr val="tx1"/>
              </a:solidFill>
              <a:latin typeface="Arial" pitchFamily="34" charset="0"/>
              <a:cs typeface="Arial" pitchFamily="34" charset="0"/>
            </a:endParaRPr>
          </a:p>
          <a:p>
            <a:pPr marL="342900" indent="-342900" algn="just" eaLnBrk="1" hangingPunct="1">
              <a:buFont typeface="Wingdings" pitchFamily="2" charset="2"/>
              <a:buChar char="q"/>
              <a:defRPr/>
            </a:pPr>
            <a:r>
              <a:rPr lang="es-CL" sz="2000" dirty="0">
                <a:solidFill>
                  <a:schemeClr val="tx1"/>
                </a:solidFill>
                <a:latin typeface="Arial" pitchFamily="34" charset="0"/>
                <a:cs typeface="Arial" pitchFamily="34" charset="0"/>
              </a:rPr>
              <a:t>Este tipo de muestreo se utiliza especialmente cuando se sospecha que la población es heterogénea en cuanto a alguna característica asociada a las variables de estudio. </a:t>
            </a:r>
          </a:p>
          <a:p>
            <a:pPr marL="342900" indent="-342900" algn="just" eaLnBrk="1" hangingPunct="1">
              <a:buFont typeface="Wingdings" pitchFamily="2" charset="2"/>
              <a:buChar char="q"/>
              <a:defRPr/>
            </a:pPr>
            <a:r>
              <a:rPr lang="es-CL" sz="2000" dirty="0">
                <a:solidFill>
                  <a:schemeClr val="tx1"/>
                </a:solidFill>
                <a:latin typeface="Arial" pitchFamily="34" charset="0"/>
                <a:cs typeface="Arial" pitchFamily="34" charset="0"/>
              </a:rPr>
              <a:t>Esto obliga a dividir a la </a:t>
            </a:r>
            <a:r>
              <a:rPr lang="es-CL" sz="2000" dirty="0" smtClean="0">
                <a:solidFill>
                  <a:schemeClr val="tx1"/>
                </a:solidFill>
                <a:latin typeface="Arial" pitchFamily="34" charset="0"/>
                <a:cs typeface="Arial" pitchFamily="34" charset="0"/>
              </a:rPr>
              <a:t>población </a:t>
            </a:r>
            <a:r>
              <a:rPr lang="es-CL" sz="2000" dirty="0">
                <a:solidFill>
                  <a:schemeClr val="tx1"/>
                </a:solidFill>
                <a:latin typeface="Arial" pitchFamily="34" charset="0"/>
                <a:cs typeface="Arial" pitchFamily="34" charset="0"/>
              </a:rPr>
              <a:t>en subpoblaciones o estratos de acuerdo a la variabilidad de esta característica, con el objeto de mejorar las </a:t>
            </a:r>
            <a:r>
              <a:rPr lang="es-CL" sz="2000" dirty="0" smtClean="0">
                <a:solidFill>
                  <a:schemeClr val="tx1"/>
                </a:solidFill>
                <a:latin typeface="Arial" pitchFamily="34" charset="0"/>
                <a:cs typeface="Arial" pitchFamily="34" charset="0"/>
              </a:rPr>
              <a:t>estimaciones.</a:t>
            </a:r>
          </a:p>
          <a:p>
            <a:pPr marL="342900" indent="-342900" algn="just" eaLnBrk="1" hangingPunct="1">
              <a:buFont typeface="Wingdings" pitchFamily="2" charset="2"/>
              <a:buChar char="q"/>
              <a:defRPr/>
            </a:pPr>
            <a:r>
              <a:rPr lang="es-ES" sz="2000" dirty="0" smtClean="0">
                <a:solidFill>
                  <a:schemeClr val="tx1"/>
                </a:solidFill>
                <a:latin typeface="Arial" pitchFamily="34" charset="0"/>
                <a:cs typeface="Arial" pitchFamily="34" charset="0"/>
              </a:rPr>
              <a:t>Se realiza una MAS de cada una de los estratos.</a:t>
            </a:r>
          </a:p>
          <a:p>
            <a:pPr marL="342900" indent="-342900" algn="just" eaLnBrk="1" hangingPunct="1">
              <a:buFont typeface="Wingdings" pitchFamily="2" charset="2"/>
              <a:buChar char="q"/>
              <a:defRPr/>
            </a:pPr>
            <a:r>
              <a:rPr lang="es-CL" sz="2000" dirty="0">
                <a:solidFill>
                  <a:schemeClr val="tx1"/>
                </a:solidFill>
                <a:latin typeface="Arial" pitchFamily="34" charset="0"/>
                <a:cs typeface="Arial" pitchFamily="34" charset="0"/>
              </a:rPr>
              <a:t>Para generar este tipo de muestreo es necesario identificar dentro de la </a:t>
            </a:r>
            <a:r>
              <a:rPr lang="es-CL" sz="2000" dirty="0" smtClean="0">
                <a:solidFill>
                  <a:schemeClr val="tx1"/>
                </a:solidFill>
                <a:latin typeface="Arial" pitchFamily="34" charset="0"/>
                <a:cs typeface="Arial" pitchFamily="34" charset="0"/>
              </a:rPr>
              <a:t>población </a:t>
            </a:r>
            <a:r>
              <a:rPr lang="es-CL" sz="2000" dirty="0">
                <a:solidFill>
                  <a:schemeClr val="tx1"/>
                </a:solidFill>
                <a:latin typeface="Arial" pitchFamily="34" charset="0"/>
                <a:cs typeface="Arial" pitchFamily="34" charset="0"/>
              </a:rPr>
              <a:t>cada subpoblación o estrato y luego realizar una selección aleatoria simple de los elementos al interior de cada una de estas subpoblaciones.</a:t>
            </a:r>
            <a:endParaRPr lang="en-GB" sz="2000" dirty="0">
              <a:solidFill>
                <a:schemeClr val="tx1"/>
              </a:solidFill>
              <a:latin typeface="Arial" pitchFamily="34" charset="0"/>
              <a:cs typeface="Arial" pitchFamily="34" charset="0"/>
            </a:endParaRPr>
          </a:p>
          <a:p>
            <a:pPr marL="342900" indent="-342900" algn="just">
              <a:buFont typeface="Wingdings" pitchFamily="2" charset="2"/>
              <a:buChar char="q"/>
              <a:defRPr/>
            </a:pPr>
            <a:r>
              <a:rPr lang="es-ES" sz="2000" dirty="0" smtClean="0">
                <a:solidFill>
                  <a:schemeClr val="tx1"/>
                </a:solidFill>
                <a:latin typeface="Arial" pitchFamily="34" charset="0"/>
                <a:cs typeface="Arial" pitchFamily="34" charset="0"/>
              </a:rPr>
              <a:t>Método que permite reducir los costos, es definiendo estrato</a:t>
            </a:r>
            <a:r>
              <a:rPr lang="es-ES" sz="2000" dirty="0" smtClean="0">
                <a:latin typeface="Arial" pitchFamily="34" charset="0"/>
                <a:cs typeface="Arial" pitchFamily="34" charset="0"/>
              </a:rPr>
              <a:t>.</a:t>
            </a:r>
          </a:p>
          <a:p>
            <a:pPr marL="342900" indent="-342900" algn="just">
              <a:buFont typeface="Wingdings" pitchFamily="2" charset="2"/>
              <a:buChar char="q"/>
              <a:defRPr/>
            </a:pPr>
            <a:endParaRPr lang="es-ES" sz="2000" dirty="0" smtClean="0">
              <a:latin typeface="Arial" pitchFamily="34" charset="0"/>
              <a:cs typeface="Arial" pitchFamily="34" charset="0"/>
            </a:endParaRPr>
          </a:p>
          <a:p>
            <a:pPr>
              <a:defRPr/>
            </a:pPr>
            <a:endParaRPr lang="es-MX" dirty="0"/>
          </a:p>
        </p:txBody>
      </p:sp>
    </p:spTree>
    <p:extLst>
      <p:ext uri="{BB962C8B-B14F-4D97-AF65-F5344CB8AC3E}">
        <p14:creationId xmlns:p14="http://schemas.microsoft.com/office/powerpoint/2010/main" val="141793244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57200" y="304800"/>
            <a:ext cx="8382000" cy="113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s-CO" sz="2000" dirty="0">
                <a:latin typeface="Arial" pitchFamily="34" charset="0"/>
                <a:cs typeface="Arial" pitchFamily="34" charset="0"/>
              </a:rPr>
              <a:t>Para conformar los estratos es importantes que los elementos sean homogéneos en su interior, diferentes entre si en propiedades y tamaño. </a:t>
            </a:r>
          </a:p>
          <a:p>
            <a:pPr>
              <a:defRPr/>
            </a:pPr>
            <a:endParaRPr lang="es-ES" sz="2800" i="1" dirty="0">
              <a:effectLst>
                <a:outerShdw blurRad="38100" dist="38100" dir="2700000" algn="tl">
                  <a:srgbClr val="C0C0C0"/>
                </a:outerShdw>
              </a:effectLst>
              <a:latin typeface="Verdana" pitchFamily="34" charset="0"/>
              <a:cs typeface="Arial" pitchFamily="34" charset="0"/>
            </a:endParaRPr>
          </a:p>
        </p:txBody>
      </p:sp>
      <p:grpSp>
        <p:nvGrpSpPr>
          <p:cNvPr id="10243" name="Group 4"/>
          <p:cNvGrpSpPr>
            <a:grpSpLocks/>
          </p:cNvGrpSpPr>
          <p:nvPr/>
        </p:nvGrpSpPr>
        <p:grpSpPr bwMode="auto">
          <a:xfrm>
            <a:off x="1460500" y="1662113"/>
            <a:ext cx="7364413" cy="3983037"/>
            <a:chOff x="240" y="646"/>
            <a:chExt cx="5615" cy="2911"/>
          </a:xfrm>
        </p:grpSpPr>
        <p:sp>
          <p:nvSpPr>
            <p:cNvPr id="10245" name="Text Box 5"/>
            <p:cNvSpPr txBox="1">
              <a:spLocks noChangeArrowheads="1"/>
            </p:cNvSpPr>
            <p:nvPr/>
          </p:nvSpPr>
          <p:spPr bwMode="auto">
            <a:xfrm>
              <a:off x="240" y="1056"/>
              <a:ext cx="1585" cy="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a:latin typeface="Arial" pitchFamily="34" charset="0"/>
                  <a:cs typeface="Arial" pitchFamily="34" charset="0"/>
                  <a:sym typeface="Symbol" pitchFamily="18" charset="2"/>
                </a:rPr>
                <a:t>Estrato</a:t>
              </a:r>
              <a:r>
                <a:rPr lang="es-CO" sz="2000">
                  <a:latin typeface="Verdana" pitchFamily="34" charset="0"/>
                  <a:sym typeface="Symbol" pitchFamily="18" charset="2"/>
                </a:rPr>
                <a:t> 1</a:t>
              </a:r>
              <a:endParaRPr lang="es-ES" sz="2000">
                <a:latin typeface="Verdana" pitchFamily="34" charset="0"/>
              </a:endParaRPr>
            </a:p>
          </p:txBody>
        </p:sp>
        <p:sp>
          <p:nvSpPr>
            <p:cNvPr id="10246" name="Oval 6"/>
            <p:cNvSpPr>
              <a:spLocks noChangeArrowheads="1"/>
            </p:cNvSpPr>
            <p:nvPr/>
          </p:nvSpPr>
          <p:spPr bwMode="auto">
            <a:xfrm>
              <a:off x="690" y="1164"/>
              <a:ext cx="3902" cy="205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10247" name="Group 7"/>
            <p:cNvGrpSpPr>
              <a:grpSpLocks/>
            </p:cNvGrpSpPr>
            <p:nvPr/>
          </p:nvGrpSpPr>
          <p:grpSpPr bwMode="auto">
            <a:xfrm>
              <a:off x="1987" y="1429"/>
              <a:ext cx="97" cy="443"/>
              <a:chOff x="4518" y="1225"/>
              <a:chExt cx="97" cy="443"/>
            </a:xfrm>
          </p:grpSpPr>
          <p:grpSp>
            <p:nvGrpSpPr>
              <p:cNvPr id="11374" name="Group 8"/>
              <p:cNvGrpSpPr>
                <a:grpSpLocks/>
              </p:cNvGrpSpPr>
              <p:nvPr/>
            </p:nvGrpSpPr>
            <p:grpSpPr bwMode="auto">
              <a:xfrm>
                <a:off x="4540" y="1225"/>
                <a:ext cx="54" cy="71"/>
                <a:chOff x="4540" y="1225"/>
                <a:chExt cx="54" cy="71"/>
              </a:xfrm>
            </p:grpSpPr>
            <p:sp>
              <p:nvSpPr>
                <p:cNvPr id="11383" name="Freeform 9"/>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84" name="Freeform 10"/>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85" name="Group 11"/>
                <p:cNvGrpSpPr>
                  <a:grpSpLocks/>
                </p:cNvGrpSpPr>
                <p:nvPr/>
              </p:nvGrpSpPr>
              <p:grpSpPr bwMode="auto">
                <a:xfrm>
                  <a:off x="4546" y="1260"/>
                  <a:ext cx="42" cy="7"/>
                  <a:chOff x="4546" y="1260"/>
                  <a:chExt cx="42" cy="7"/>
                </a:xfrm>
              </p:grpSpPr>
              <p:sp>
                <p:nvSpPr>
                  <p:cNvPr id="11386" name="Oval 12"/>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87" name="Oval 13"/>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375" name="Freeform 14"/>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76" name="Group 15"/>
              <p:cNvGrpSpPr>
                <a:grpSpLocks/>
              </p:cNvGrpSpPr>
              <p:nvPr/>
            </p:nvGrpSpPr>
            <p:grpSpPr bwMode="auto">
              <a:xfrm>
                <a:off x="4519" y="1363"/>
                <a:ext cx="95" cy="130"/>
                <a:chOff x="4519" y="1363"/>
                <a:chExt cx="95" cy="130"/>
              </a:xfrm>
            </p:grpSpPr>
            <p:sp>
              <p:nvSpPr>
                <p:cNvPr id="11381" name="Freeform 16"/>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82" name="Freeform 17"/>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377" name="Group 18"/>
              <p:cNvGrpSpPr>
                <a:grpSpLocks/>
              </p:cNvGrpSpPr>
              <p:nvPr/>
            </p:nvGrpSpPr>
            <p:grpSpPr bwMode="auto">
              <a:xfrm>
                <a:off x="4535" y="1629"/>
                <a:ext cx="57" cy="39"/>
                <a:chOff x="4535" y="1629"/>
                <a:chExt cx="57" cy="39"/>
              </a:xfrm>
            </p:grpSpPr>
            <p:sp>
              <p:nvSpPr>
                <p:cNvPr id="11379" name="Freeform 19"/>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80" name="Freeform 20"/>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378" name="Freeform 21"/>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248" name="Group 22"/>
            <p:cNvGrpSpPr>
              <a:grpSpLocks/>
            </p:cNvGrpSpPr>
            <p:nvPr/>
          </p:nvGrpSpPr>
          <p:grpSpPr bwMode="auto">
            <a:xfrm>
              <a:off x="2275" y="2140"/>
              <a:ext cx="102" cy="474"/>
              <a:chOff x="4583" y="1215"/>
              <a:chExt cx="102" cy="474"/>
            </a:xfrm>
          </p:grpSpPr>
          <p:grpSp>
            <p:nvGrpSpPr>
              <p:cNvPr id="11351" name="Group 23"/>
              <p:cNvGrpSpPr>
                <a:grpSpLocks/>
              </p:cNvGrpSpPr>
              <p:nvPr/>
            </p:nvGrpSpPr>
            <p:grpSpPr bwMode="auto">
              <a:xfrm>
                <a:off x="4605" y="1215"/>
                <a:ext cx="53" cy="114"/>
                <a:chOff x="4605" y="1215"/>
                <a:chExt cx="53" cy="114"/>
              </a:xfrm>
            </p:grpSpPr>
            <p:sp>
              <p:nvSpPr>
                <p:cNvPr id="11371" name="Freeform 24"/>
                <p:cNvSpPr>
                  <a:spLocks/>
                </p:cNvSpPr>
                <p:nvPr/>
              </p:nvSpPr>
              <p:spPr bwMode="auto">
                <a:xfrm>
                  <a:off x="4605" y="1215"/>
                  <a:ext cx="53" cy="88"/>
                </a:xfrm>
                <a:custGeom>
                  <a:avLst/>
                  <a:gdLst>
                    <a:gd name="T0" fmla="*/ 0 w 216"/>
                    <a:gd name="T1" fmla="*/ 0 h 352"/>
                    <a:gd name="T2" fmla="*/ 0 w 216"/>
                    <a:gd name="T3" fmla="*/ 0 h 352"/>
                    <a:gd name="T4" fmla="*/ 0 w 216"/>
                    <a:gd name="T5" fmla="*/ 0 h 352"/>
                    <a:gd name="T6" fmla="*/ 0 w 216"/>
                    <a:gd name="T7" fmla="*/ 0 h 352"/>
                    <a:gd name="T8" fmla="*/ 0 w 216"/>
                    <a:gd name="T9" fmla="*/ 1 h 352"/>
                    <a:gd name="T10" fmla="*/ 0 w 216"/>
                    <a:gd name="T11" fmla="*/ 1 h 352"/>
                    <a:gd name="T12" fmla="*/ 0 w 216"/>
                    <a:gd name="T13" fmla="*/ 1 h 352"/>
                    <a:gd name="T14" fmla="*/ 0 w 216"/>
                    <a:gd name="T15" fmla="*/ 1 h 352"/>
                    <a:gd name="T16" fmla="*/ 0 w 216"/>
                    <a:gd name="T17" fmla="*/ 1 h 352"/>
                    <a:gd name="T18" fmla="*/ 0 w 216"/>
                    <a:gd name="T19" fmla="*/ 1 h 352"/>
                    <a:gd name="T20" fmla="*/ 0 w 216"/>
                    <a:gd name="T21" fmla="*/ 2 h 352"/>
                    <a:gd name="T22" fmla="*/ 0 w 216"/>
                    <a:gd name="T23" fmla="*/ 1 h 352"/>
                    <a:gd name="T24" fmla="*/ 0 w 216"/>
                    <a:gd name="T25" fmla="*/ 1 h 352"/>
                    <a:gd name="T26" fmla="*/ 0 w 216"/>
                    <a:gd name="T27" fmla="*/ 1 h 352"/>
                    <a:gd name="T28" fmla="*/ 0 w 216"/>
                    <a:gd name="T29" fmla="*/ 1 h 352"/>
                    <a:gd name="T30" fmla="*/ 0 w 216"/>
                    <a:gd name="T31" fmla="*/ 1 h 352"/>
                    <a:gd name="T32" fmla="*/ 0 w 216"/>
                    <a:gd name="T33" fmla="*/ 1 h 352"/>
                    <a:gd name="T34" fmla="*/ 0 w 216"/>
                    <a:gd name="T35" fmla="*/ 1 h 352"/>
                    <a:gd name="T36" fmla="*/ 0 w 216"/>
                    <a:gd name="T37" fmla="*/ 1 h 352"/>
                    <a:gd name="T38" fmla="*/ 0 w 216"/>
                    <a:gd name="T39" fmla="*/ 1 h 352"/>
                    <a:gd name="T40" fmla="*/ 0 w 216"/>
                    <a:gd name="T41" fmla="*/ 0 h 352"/>
                    <a:gd name="T42" fmla="*/ 0 w 216"/>
                    <a:gd name="T43" fmla="*/ 0 h 352"/>
                    <a:gd name="T44" fmla="*/ 0 w 216"/>
                    <a:gd name="T45" fmla="*/ 1 h 352"/>
                    <a:gd name="T46" fmla="*/ 0 w 216"/>
                    <a:gd name="T47" fmla="*/ 1 h 352"/>
                    <a:gd name="T48" fmla="*/ 0 w 216"/>
                    <a:gd name="T49" fmla="*/ 1 h 352"/>
                    <a:gd name="T50" fmla="*/ 0 w 216"/>
                    <a:gd name="T51" fmla="*/ 1 h 352"/>
                    <a:gd name="T52" fmla="*/ 0 w 216"/>
                    <a:gd name="T53" fmla="*/ 1 h 352"/>
                    <a:gd name="T54" fmla="*/ 0 w 216"/>
                    <a:gd name="T55" fmla="*/ 1 h 352"/>
                    <a:gd name="T56" fmla="*/ 0 w 216"/>
                    <a:gd name="T57" fmla="*/ 1 h 352"/>
                    <a:gd name="T58" fmla="*/ 1 w 216"/>
                    <a:gd name="T59" fmla="*/ 1 h 352"/>
                    <a:gd name="T60" fmla="*/ 1 w 216"/>
                    <a:gd name="T61" fmla="*/ 1 h 352"/>
                    <a:gd name="T62" fmla="*/ 1 w 216"/>
                    <a:gd name="T63" fmla="*/ 1 h 352"/>
                    <a:gd name="T64" fmla="*/ 1 w 216"/>
                    <a:gd name="T65" fmla="*/ 1 h 352"/>
                    <a:gd name="T66" fmla="*/ 1 w 216"/>
                    <a:gd name="T67" fmla="*/ 1 h 352"/>
                    <a:gd name="T68" fmla="*/ 1 w 216"/>
                    <a:gd name="T69" fmla="*/ 1 h 352"/>
                    <a:gd name="T70" fmla="*/ 1 w 216"/>
                    <a:gd name="T71" fmla="*/ 1 h 352"/>
                    <a:gd name="T72" fmla="*/ 1 w 216"/>
                    <a:gd name="T73" fmla="*/ 1 h 352"/>
                    <a:gd name="T74" fmla="*/ 1 w 216"/>
                    <a:gd name="T75" fmla="*/ 1 h 352"/>
                    <a:gd name="T76" fmla="*/ 1 w 216"/>
                    <a:gd name="T77" fmla="*/ 1 h 352"/>
                    <a:gd name="T78" fmla="*/ 1 w 216"/>
                    <a:gd name="T79" fmla="*/ 0 h 352"/>
                    <a:gd name="T80" fmla="*/ 1 w 216"/>
                    <a:gd name="T81" fmla="*/ 0 h 352"/>
                    <a:gd name="T82" fmla="*/ 1 w 216"/>
                    <a:gd name="T83" fmla="*/ 0 h 352"/>
                    <a:gd name="T84" fmla="*/ 1 w 216"/>
                    <a:gd name="T85" fmla="*/ 0 h 352"/>
                    <a:gd name="T86" fmla="*/ 0 w 216"/>
                    <a:gd name="T87" fmla="*/ 0 h 352"/>
                    <a:gd name="T88" fmla="*/ 0 w 216"/>
                    <a:gd name="T89" fmla="*/ 0 h 352"/>
                    <a:gd name="T90" fmla="*/ 0 w 216"/>
                    <a:gd name="T91" fmla="*/ 0 h 352"/>
                    <a:gd name="T92" fmla="*/ 0 w 216"/>
                    <a:gd name="T93" fmla="*/ 0 h 3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 h="352">
                      <a:moveTo>
                        <a:pt x="82" y="5"/>
                      </a:moveTo>
                      <a:lnTo>
                        <a:pt x="60" y="17"/>
                      </a:lnTo>
                      <a:lnTo>
                        <a:pt x="44" y="32"/>
                      </a:lnTo>
                      <a:lnTo>
                        <a:pt x="32" y="50"/>
                      </a:lnTo>
                      <a:lnTo>
                        <a:pt x="21" y="86"/>
                      </a:lnTo>
                      <a:lnTo>
                        <a:pt x="8" y="138"/>
                      </a:lnTo>
                      <a:lnTo>
                        <a:pt x="0" y="184"/>
                      </a:lnTo>
                      <a:lnTo>
                        <a:pt x="1" y="205"/>
                      </a:lnTo>
                      <a:lnTo>
                        <a:pt x="5" y="224"/>
                      </a:lnTo>
                      <a:lnTo>
                        <a:pt x="8" y="252"/>
                      </a:lnTo>
                      <a:lnTo>
                        <a:pt x="25" y="352"/>
                      </a:lnTo>
                      <a:lnTo>
                        <a:pt x="36" y="332"/>
                      </a:lnTo>
                      <a:lnTo>
                        <a:pt x="53" y="329"/>
                      </a:lnTo>
                      <a:lnTo>
                        <a:pt x="64" y="324"/>
                      </a:lnTo>
                      <a:lnTo>
                        <a:pt x="80" y="311"/>
                      </a:lnTo>
                      <a:lnTo>
                        <a:pt x="75" y="259"/>
                      </a:lnTo>
                      <a:lnTo>
                        <a:pt x="75" y="242"/>
                      </a:lnTo>
                      <a:lnTo>
                        <a:pt x="59" y="206"/>
                      </a:lnTo>
                      <a:lnTo>
                        <a:pt x="55" y="150"/>
                      </a:lnTo>
                      <a:lnTo>
                        <a:pt x="59" y="99"/>
                      </a:lnTo>
                      <a:lnTo>
                        <a:pt x="89" y="67"/>
                      </a:lnTo>
                      <a:lnTo>
                        <a:pt x="140" y="61"/>
                      </a:lnTo>
                      <a:lnTo>
                        <a:pt x="164" y="93"/>
                      </a:lnTo>
                      <a:lnTo>
                        <a:pt x="162" y="201"/>
                      </a:lnTo>
                      <a:lnTo>
                        <a:pt x="140" y="243"/>
                      </a:lnTo>
                      <a:lnTo>
                        <a:pt x="136" y="311"/>
                      </a:lnTo>
                      <a:lnTo>
                        <a:pt x="148" y="301"/>
                      </a:lnTo>
                      <a:lnTo>
                        <a:pt x="158" y="312"/>
                      </a:lnTo>
                      <a:lnTo>
                        <a:pt x="171" y="320"/>
                      </a:lnTo>
                      <a:lnTo>
                        <a:pt x="180" y="327"/>
                      </a:lnTo>
                      <a:lnTo>
                        <a:pt x="194" y="335"/>
                      </a:lnTo>
                      <a:lnTo>
                        <a:pt x="205" y="264"/>
                      </a:lnTo>
                      <a:lnTo>
                        <a:pt x="211" y="220"/>
                      </a:lnTo>
                      <a:lnTo>
                        <a:pt x="214" y="192"/>
                      </a:lnTo>
                      <a:lnTo>
                        <a:pt x="216" y="173"/>
                      </a:lnTo>
                      <a:lnTo>
                        <a:pt x="214" y="150"/>
                      </a:lnTo>
                      <a:lnTo>
                        <a:pt x="211" y="133"/>
                      </a:lnTo>
                      <a:lnTo>
                        <a:pt x="205" y="115"/>
                      </a:lnTo>
                      <a:lnTo>
                        <a:pt x="202" y="97"/>
                      </a:lnTo>
                      <a:lnTo>
                        <a:pt x="202" y="84"/>
                      </a:lnTo>
                      <a:lnTo>
                        <a:pt x="198" y="65"/>
                      </a:lnTo>
                      <a:lnTo>
                        <a:pt x="190" y="43"/>
                      </a:lnTo>
                      <a:lnTo>
                        <a:pt x="176" y="22"/>
                      </a:lnTo>
                      <a:lnTo>
                        <a:pt x="155" y="8"/>
                      </a:lnTo>
                      <a:lnTo>
                        <a:pt x="134" y="1"/>
                      </a:lnTo>
                      <a:lnTo>
                        <a:pt x="112" y="0"/>
                      </a:lnTo>
                      <a:lnTo>
                        <a:pt x="82" y="5"/>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72" name="Freeform 25"/>
                <p:cNvSpPr>
                  <a:spLocks/>
                </p:cNvSpPr>
                <p:nvPr/>
              </p:nvSpPr>
              <p:spPr bwMode="auto">
                <a:xfrm>
                  <a:off x="4610" y="1228"/>
                  <a:ext cx="45" cy="101"/>
                </a:xfrm>
                <a:custGeom>
                  <a:avLst/>
                  <a:gdLst>
                    <a:gd name="T0" fmla="*/ 0 w 177"/>
                    <a:gd name="T1" fmla="*/ 0 h 403"/>
                    <a:gd name="T2" fmla="*/ 0 w 177"/>
                    <a:gd name="T3" fmla="*/ 0 h 403"/>
                    <a:gd name="T4" fmla="*/ 0 w 177"/>
                    <a:gd name="T5" fmla="*/ 0 h 403"/>
                    <a:gd name="T6" fmla="*/ 0 w 177"/>
                    <a:gd name="T7" fmla="*/ 0 h 403"/>
                    <a:gd name="T8" fmla="*/ 0 w 177"/>
                    <a:gd name="T9" fmla="*/ 0 h 403"/>
                    <a:gd name="T10" fmla="*/ 0 w 177"/>
                    <a:gd name="T11" fmla="*/ 1 h 403"/>
                    <a:gd name="T12" fmla="*/ 0 w 177"/>
                    <a:gd name="T13" fmla="*/ 1 h 403"/>
                    <a:gd name="T14" fmla="*/ 0 w 177"/>
                    <a:gd name="T15" fmla="*/ 1 h 403"/>
                    <a:gd name="T16" fmla="*/ 0 w 177"/>
                    <a:gd name="T17" fmla="*/ 1 h 403"/>
                    <a:gd name="T18" fmla="*/ 0 w 177"/>
                    <a:gd name="T19" fmla="*/ 1 h 403"/>
                    <a:gd name="T20" fmla="*/ 0 w 177"/>
                    <a:gd name="T21" fmla="*/ 1 h 403"/>
                    <a:gd name="T22" fmla="*/ 1 w 177"/>
                    <a:gd name="T23" fmla="*/ 2 h 403"/>
                    <a:gd name="T24" fmla="*/ 1 w 177"/>
                    <a:gd name="T25" fmla="*/ 1 h 403"/>
                    <a:gd name="T26" fmla="*/ 1 w 177"/>
                    <a:gd name="T27" fmla="*/ 1 h 403"/>
                    <a:gd name="T28" fmla="*/ 1 w 177"/>
                    <a:gd name="T29" fmla="*/ 1 h 403"/>
                    <a:gd name="T30" fmla="*/ 1 w 177"/>
                    <a:gd name="T31" fmla="*/ 1 h 403"/>
                    <a:gd name="T32" fmla="*/ 1 w 177"/>
                    <a:gd name="T33" fmla="*/ 1 h 403"/>
                    <a:gd name="T34" fmla="*/ 1 w 177"/>
                    <a:gd name="T35" fmla="*/ 1 h 403"/>
                    <a:gd name="T36" fmla="*/ 1 w 177"/>
                    <a:gd name="T37" fmla="*/ 0 h 403"/>
                    <a:gd name="T38" fmla="*/ 1 w 177"/>
                    <a:gd name="T39" fmla="*/ 0 h 403"/>
                    <a:gd name="T40" fmla="*/ 1 w 177"/>
                    <a:gd name="T41" fmla="*/ 0 h 403"/>
                    <a:gd name="T42" fmla="*/ 1 w 177"/>
                    <a:gd name="T43" fmla="*/ 0 h 403"/>
                    <a:gd name="T44" fmla="*/ 1 w 177"/>
                    <a:gd name="T45" fmla="*/ 0 h 403"/>
                    <a:gd name="T46" fmla="*/ 1 w 177"/>
                    <a:gd name="T47" fmla="*/ 0 h 403"/>
                    <a:gd name="T48" fmla="*/ 0 w 177"/>
                    <a:gd name="T49" fmla="*/ 0 h 403"/>
                    <a:gd name="T50" fmla="*/ 0 w 177"/>
                    <a:gd name="T51" fmla="*/ 0 h 40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7" h="403">
                      <a:moveTo>
                        <a:pt x="66" y="5"/>
                      </a:moveTo>
                      <a:lnTo>
                        <a:pt x="52" y="13"/>
                      </a:lnTo>
                      <a:lnTo>
                        <a:pt x="40" y="27"/>
                      </a:lnTo>
                      <a:lnTo>
                        <a:pt x="34" y="44"/>
                      </a:lnTo>
                      <a:lnTo>
                        <a:pt x="31" y="64"/>
                      </a:lnTo>
                      <a:lnTo>
                        <a:pt x="28" y="93"/>
                      </a:lnTo>
                      <a:lnTo>
                        <a:pt x="34" y="145"/>
                      </a:lnTo>
                      <a:lnTo>
                        <a:pt x="39" y="163"/>
                      </a:lnTo>
                      <a:lnTo>
                        <a:pt x="52" y="188"/>
                      </a:lnTo>
                      <a:lnTo>
                        <a:pt x="52" y="250"/>
                      </a:lnTo>
                      <a:lnTo>
                        <a:pt x="0" y="283"/>
                      </a:lnTo>
                      <a:lnTo>
                        <a:pt x="93" y="403"/>
                      </a:lnTo>
                      <a:lnTo>
                        <a:pt x="177" y="275"/>
                      </a:lnTo>
                      <a:lnTo>
                        <a:pt x="117" y="237"/>
                      </a:lnTo>
                      <a:lnTo>
                        <a:pt x="117" y="190"/>
                      </a:lnTo>
                      <a:lnTo>
                        <a:pt x="135" y="161"/>
                      </a:lnTo>
                      <a:lnTo>
                        <a:pt x="140" y="146"/>
                      </a:lnTo>
                      <a:lnTo>
                        <a:pt x="144" y="97"/>
                      </a:lnTo>
                      <a:lnTo>
                        <a:pt x="145" y="69"/>
                      </a:lnTo>
                      <a:lnTo>
                        <a:pt x="145" y="49"/>
                      </a:lnTo>
                      <a:lnTo>
                        <a:pt x="139" y="31"/>
                      </a:lnTo>
                      <a:lnTo>
                        <a:pt x="130" y="15"/>
                      </a:lnTo>
                      <a:lnTo>
                        <a:pt x="117" y="6"/>
                      </a:lnTo>
                      <a:lnTo>
                        <a:pt x="100" y="0"/>
                      </a:lnTo>
                      <a:lnTo>
                        <a:pt x="82" y="0"/>
                      </a:lnTo>
                      <a:lnTo>
                        <a:pt x="66" y="5"/>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73" name="Freeform 26"/>
                <p:cNvSpPr>
                  <a:spLocks/>
                </p:cNvSpPr>
                <p:nvPr/>
              </p:nvSpPr>
              <p:spPr bwMode="auto">
                <a:xfrm>
                  <a:off x="4620" y="1246"/>
                  <a:ext cx="14" cy="19"/>
                </a:xfrm>
                <a:custGeom>
                  <a:avLst/>
                  <a:gdLst>
                    <a:gd name="T0" fmla="*/ 0 w 57"/>
                    <a:gd name="T1" fmla="*/ 0 h 76"/>
                    <a:gd name="T2" fmla="*/ 0 w 57"/>
                    <a:gd name="T3" fmla="*/ 0 h 76"/>
                    <a:gd name="T4" fmla="*/ 0 w 57"/>
                    <a:gd name="T5" fmla="*/ 0 h 76"/>
                    <a:gd name="T6" fmla="*/ 0 w 57"/>
                    <a:gd name="T7" fmla="*/ 0 h 76"/>
                    <a:gd name="T8" fmla="*/ 0 w 57"/>
                    <a:gd name="T9" fmla="*/ 0 h 76"/>
                    <a:gd name="T10" fmla="*/ 0 w 57"/>
                    <a:gd name="T11" fmla="*/ 0 h 76"/>
                    <a:gd name="T12" fmla="*/ 0 w 57"/>
                    <a:gd name="T13" fmla="*/ 0 h 76"/>
                    <a:gd name="T14" fmla="*/ 0 w 57"/>
                    <a:gd name="T15" fmla="*/ 0 h 76"/>
                    <a:gd name="T16" fmla="*/ 0 w 57"/>
                    <a:gd name="T17" fmla="*/ 0 h 76"/>
                    <a:gd name="T18" fmla="*/ 0 w 57"/>
                    <a:gd name="T19" fmla="*/ 0 h 76"/>
                    <a:gd name="T20" fmla="*/ 0 w 57"/>
                    <a:gd name="T21" fmla="*/ 0 h 76"/>
                    <a:gd name="T22" fmla="*/ 0 w 57"/>
                    <a:gd name="T23" fmla="*/ 0 h 76"/>
                    <a:gd name="T24" fmla="*/ 0 w 57"/>
                    <a:gd name="T25" fmla="*/ 0 h 76"/>
                    <a:gd name="T26" fmla="*/ 0 w 57"/>
                    <a:gd name="T27" fmla="*/ 0 h 7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7" h="76">
                      <a:moveTo>
                        <a:pt x="6" y="2"/>
                      </a:moveTo>
                      <a:lnTo>
                        <a:pt x="22" y="0"/>
                      </a:lnTo>
                      <a:lnTo>
                        <a:pt x="36" y="6"/>
                      </a:lnTo>
                      <a:lnTo>
                        <a:pt x="42" y="7"/>
                      </a:lnTo>
                      <a:lnTo>
                        <a:pt x="42" y="67"/>
                      </a:lnTo>
                      <a:lnTo>
                        <a:pt x="57" y="67"/>
                      </a:lnTo>
                      <a:lnTo>
                        <a:pt x="46" y="76"/>
                      </a:lnTo>
                      <a:lnTo>
                        <a:pt x="37" y="67"/>
                      </a:lnTo>
                      <a:lnTo>
                        <a:pt x="37" y="22"/>
                      </a:lnTo>
                      <a:lnTo>
                        <a:pt x="15" y="26"/>
                      </a:lnTo>
                      <a:lnTo>
                        <a:pt x="29" y="18"/>
                      </a:lnTo>
                      <a:lnTo>
                        <a:pt x="11" y="20"/>
                      </a:lnTo>
                      <a:lnTo>
                        <a:pt x="0" y="15"/>
                      </a:lnTo>
                      <a:lnTo>
                        <a:pt x="6" y="2"/>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352" name="Group 27"/>
              <p:cNvGrpSpPr>
                <a:grpSpLocks/>
              </p:cNvGrpSpPr>
              <p:nvPr/>
            </p:nvGrpSpPr>
            <p:grpSpPr bwMode="auto">
              <a:xfrm>
                <a:off x="4599" y="1444"/>
                <a:ext cx="84" cy="225"/>
                <a:chOff x="4599" y="1444"/>
                <a:chExt cx="84" cy="225"/>
              </a:xfrm>
            </p:grpSpPr>
            <p:grpSp>
              <p:nvGrpSpPr>
                <p:cNvPr id="11367" name="Group 28"/>
                <p:cNvGrpSpPr>
                  <a:grpSpLocks/>
                </p:cNvGrpSpPr>
                <p:nvPr/>
              </p:nvGrpSpPr>
              <p:grpSpPr bwMode="auto">
                <a:xfrm>
                  <a:off x="4599" y="1444"/>
                  <a:ext cx="84" cy="225"/>
                  <a:chOff x="4599" y="1444"/>
                  <a:chExt cx="84" cy="225"/>
                </a:xfrm>
              </p:grpSpPr>
              <p:sp>
                <p:nvSpPr>
                  <p:cNvPr id="11369" name="Freeform 29"/>
                  <p:cNvSpPr>
                    <a:spLocks/>
                  </p:cNvSpPr>
                  <p:nvPr/>
                </p:nvSpPr>
                <p:spPr bwMode="auto">
                  <a:xfrm>
                    <a:off x="4599" y="1493"/>
                    <a:ext cx="60" cy="176"/>
                  </a:xfrm>
                  <a:custGeom>
                    <a:avLst/>
                    <a:gdLst>
                      <a:gd name="T0" fmla="*/ 0 w 240"/>
                      <a:gd name="T1" fmla="*/ 0 h 704"/>
                      <a:gd name="T2" fmla="*/ 0 w 240"/>
                      <a:gd name="T3" fmla="*/ 1 h 704"/>
                      <a:gd name="T4" fmla="*/ 0 w 240"/>
                      <a:gd name="T5" fmla="*/ 2 h 704"/>
                      <a:gd name="T6" fmla="*/ 0 w 240"/>
                      <a:gd name="T7" fmla="*/ 2 h 704"/>
                      <a:gd name="T8" fmla="*/ 0 w 240"/>
                      <a:gd name="T9" fmla="*/ 3 h 704"/>
                      <a:gd name="T10" fmla="*/ 0 w 240"/>
                      <a:gd name="T11" fmla="*/ 3 h 704"/>
                      <a:gd name="T12" fmla="*/ 0 w 240"/>
                      <a:gd name="T13" fmla="*/ 3 h 704"/>
                      <a:gd name="T14" fmla="*/ 0 w 240"/>
                      <a:gd name="T15" fmla="*/ 3 h 704"/>
                      <a:gd name="T16" fmla="*/ 0 w 240"/>
                      <a:gd name="T17" fmla="*/ 3 h 704"/>
                      <a:gd name="T18" fmla="*/ 1 w 240"/>
                      <a:gd name="T19" fmla="*/ 3 h 704"/>
                      <a:gd name="T20" fmla="*/ 1 w 240"/>
                      <a:gd name="T21" fmla="*/ 2 h 704"/>
                      <a:gd name="T22" fmla="*/ 1 w 240"/>
                      <a:gd name="T23" fmla="*/ 2 h 704"/>
                      <a:gd name="T24" fmla="*/ 1 w 240"/>
                      <a:gd name="T25" fmla="*/ 1 h 704"/>
                      <a:gd name="T26" fmla="*/ 1 w 240"/>
                      <a:gd name="T27" fmla="*/ 2 h 704"/>
                      <a:gd name="T28" fmla="*/ 1 w 240"/>
                      <a:gd name="T29" fmla="*/ 2 h 704"/>
                      <a:gd name="T30" fmla="*/ 1 w 240"/>
                      <a:gd name="T31" fmla="*/ 2 h 704"/>
                      <a:gd name="T32" fmla="*/ 1 w 240"/>
                      <a:gd name="T33" fmla="*/ 3 h 704"/>
                      <a:gd name="T34" fmla="*/ 1 w 240"/>
                      <a:gd name="T35" fmla="*/ 3 h 704"/>
                      <a:gd name="T36" fmla="*/ 1 w 240"/>
                      <a:gd name="T37" fmla="*/ 3 h 704"/>
                      <a:gd name="T38" fmla="*/ 1 w 240"/>
                      <a:gd name="T39" fmla="*/ 3 h 704"/>
                      <a:gd name="T40" fmla="*/ 1 w 240"/>
                      <a:gd name="T41" fmla="*/ 2 h 704"/>
                      <a:gd name="T42" fmla="*/ 1 w 240"/>
                      <a:gd name="T43" fmla="*/ 2 h 704"/>
                      <a:gd name="T44" fmla="*/ 1 w 240"/>
                      <a:gd name="T45" fmla="*/ 2 h 704"/>
                      <a:gd name="T46" fmla="*/ 1 w 240"/>
                      <a:gd name="T47" fmla="*/ 1 h 704"/>
                      <a:gd name="T48" fmla="*/ 1 w 240"/>
                      <a:gd name="T49" fmla="*/ 0 h 704"/>
                      <a:gd name="T50" fmla="*/ 0 w 240"/>
                      <a:gd name="T51" fmla="*/ 0 h 7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0" h="704">
                        <a:moveTo>
                          <a:pt x="44" y="15"/>
                        </a:moveTo>
                        <a:lnTo>
                          <a:pt x="47" y="217"/>
                        </a:lnTo>
                        <a:lnTo>
                          <a:pt x="45" y="389"/>
                        </a:lnTo>
                        <a:lnTo>
                          <a:pt x="56" y="554"/>
                        </a:lnTo>
                        <a:lnTo>
                          <a:pt x="29" y="626"/>
                        </a:lnTo>
                        <a:lnTo>
                          <a:pt x="7" y="673"/>
                        </a:lnTo>
                        <a:lnTo>
                          <a:pt x="0" y="687"/>
                        </a:lnTo>
                        <a:lnTo>
                          <a:pt x="11" y="704"/>
                        </a:lnTo>
                        <a:lnTo>
                          <a:pt x="53" y="702"/>
                        </a:lnTo>
                        <a:lnTo>
                          <a:pt x="91" y="608"/>
                        </a:lnTo>
                        <a:lnTo>
                          <a:pt x="94" y="549"/>
                        </a:lnTo>
                        <a:lnTo>
                          <a:pt x="122" y="353"/>
                        </a:lnTo>
                        <a:lnTo>
                          <a:pt x="126" y="308"/>
                        </a:lnTo>
                        <a:lnTo>
                          <a:pt x="125" y="401"/>
                        </a:lnTo>
                        <a:lnTo>
                          <a:pt x="138" y="530"/>
                        </a:lnTo>
                        <a:lnTo>
                          <a:pt x="134" y="590"/>
                        </a:lnTo>
                        <a:lnTo>
                          <a:pt x="153" y="650"/>
                        </a:lnTo>
                        <a:lnTo>
                          <a:pt x="179" y="694"/>
                        </a:lnTo>
                        <a:lnTo>
                          <a:pt x="217" y="696"/>
                        </a:lnTo>
                        <a:lnTo>
                          <a:pt x="229" y="681"/>
                        </a:lnTo>
                        <a:lnTo>
                          <a:pt x="188" y="588"/>
                        </a:lnTo>
                        <a:lnTo>
                          <a:pt x="184" y="544"/>
                        </a:lnTo>
                        <a:lnTo>
                          <a:pt x="191" y="450"/>
                        </a:lnTo>
                        <a:lnTo>
                          <a:pt x="207" y="296"/>
                        </a:lnTo>
                        <a:lnTo>
                          <a:pt x="240" y="0"/>
                        </a:lnTo>
                        <a:lnTo>
                          <a:pt x="44" y="1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70" name="Freeform 30"/>
                  <p:cNvSpPr>
                    <a:spLocks/>
                  </p:cNvSpPr>
                  <p:nvPr/>
                </p:nvSpPr>
                <p:spPr bwMode="auto">
                  <a:xfrm>
                    <a:off x="4669" y="1444"/>
                    <a:ext cx="14" cy="22"/>
                  </a:xfrm>
                  <a:custGeom>
                    <a:avLst/>
                    <a:gdLst>
                      <a:gd name="T0" fmla="*/ 0 w 56"/>
                      <a:gd name="T1" fmla="*/ 0 h 88"/>
                      <a:gd name="T2" fmla="*/ 0 w 56"/>
                      <a:gd name="T3" fmla="*/ 0 h 88"/>
                      <a:gd name="T4" fmla="*/ 0 w 56"/>
                      <a:gd name="T5" fmla="*/ 1 h 88"/>
                      <a:gd name="T6" fmla="*/ 0 w 56"/>
                      <a:gd name="T7" fmla="*/ 0 h 88"/>
                      <a:gd name="T8" fmla="*/ 0 w 56"/>
                      <a:gd name="T9" fmla="*/ 0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88">
                        <a:moveTo>
                          <a:pt x="56" y="0"/>
                        </a:moveTo>
                        <a:lnTo>
                          <a:pt x="56" y="46"/>
                        </a:lnTo>
                        <a:lnTo>
                          <a:pt x="0" y="88"/>
                        </a:lnTo>
                        <a:lnTo>
                          <a:pt x="25" y="6"/>
                        </a:lnTo>
                        <a:lnTo>
                          <a:pt x="56"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368" name="Freeform 31"/>
                <p:cNvSpPr>
                  <a:spLocks/>
                </p:cNvSpPr>
                <p:nvPr/>
              </p:nvSpPr>
              <p:spPr bwMode="auto">
                <a:xfrm>
                  <a:off x="4630" y="1494"/>
                  <a:ext cx="5" cy="78"/>
                </a:xfrm>
                <a:custGeom>
                  <a:avLst/>
                  <a:gdLst>
                    <a:gd name="T0" fmla="*/ 0 w 18"/>
                    <a:gd name="T1" fmla="*/ 0 h 311"/>
                    <a:gd name="T2" fmla="*/ 0 w 18"/>
                    <a:gd name="T3" fmla="*/ 1 h 311"/>
                    <a:gd name="T4" fmla="*/ 0 w 18"/>
                    <a:gd name="T5" fmla="*/ 1 h 311"/>
                    <a:gd name="T6" fmla="*/ 0 w 18"/>
                    <a:gd name="T7" fmla="*/ 1 h 311"/>
                    <a:gd name="T8" fmla="*/ 0 w 18"/>
                    <a:gd name="T9" fmla="*/ 1 h 311"/>
                    <a:gd name="T10" fmla="*/ 0 w 18"/>
                    <a:gd name="T11" fmla="*/ 1 h 311"/>
                    <a:gd name="T12" fmla="*/ 0 w 18"/>
                    <a:gd name="T13" fmla="*/ 0 h 3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11">
                      <a:moveTo>
                        <a:pt x="18" y="0"/>
                      </a:moveTo>
                      <a:lnTo>
                        <a:pt x="18" y="104"/>
                      </a:lnTo>
                      <a:lnTo>
                        <a:pt x="14" y="165"/>
                      </a:lnTo>
                      <a:lnTo>
                        <a:pt x="10" y="232"/>
                      </a:lnTo>
                      <a:lnTo>
                        <a:pt x="0" y="296"/>
                      </a:lnTo>
                      <a:lnTo>
                        <a:pt x="2" y="311"/>
                      </a:lnTo>
                      <a:lnTo>
                        <a:pt x="18" y="0"/>
                      </a:lnTo>
                      <a:close/>
                    </a:path>
                  </a:pathLst>
                </a:custGeom>
                <a:solidFill>
                  <a:srgbClr val="FF5F1F"/>
                </a:solidFill>
                <a:ln w="4763">
                  <a:solidFill>
                    <a:srgbClr val="FF5F1F"/>
                  </a:solidFill>
                  <a:prstDash val="solid"/>
                  <a:round/>
                  <a:headEnd/>
                  <a:tailEnd/>
                </a:ln>
              </p:spPr>
              <p:txBody>
                <a:bodyPr/>
                <a:lstStyle/>
                <a:p>
                  <a:endParaRPr lang="es-MX"/>
                </a:p>
              </p:txBody>
            </p:sp>
          </p:grpSp>
          <p:grpSp>
            <p:nvGrpSpPr>
              <p:cNvPr id="11353" name="Group 32"/>
              <p:cNvGrpSpPr>
                <a:grpSpLocks/>
              </p:cNvGrpSpPr>
              <p:nvPr/>
            </p:nvGrpSpPr>
            <p:grpSpPr bwMode="auto">
              <a:xfrm>
                <a:off x="4596" y="1640"/>
                <a:ext cx="64" cy="49"/>
                <a:chOff x="4596" y="1640"/>
                <a:chExt cx="64" cy="49"/>
              </a:xfrm>
            </p:grpSpPr>
            <p:sp>
              <p:nvSpPr>
                <p:cNvPr id="11365" name="Freeform 33"/>
                <p:cNvSpPr>
                  <a:spLocks/>
                </p:cNvSpPr>
                <p:nvPr/>
              </p:nvSpPr>
              <p:spPr bwMode="auto">
                <a:xfrm>
                  <a:off x="4631" y="1640"/>
                  <a:ext cx="29" cy="47"/>
                </a:xfrm>
                <a:custGeom>
                  <a:avLst/>
                  <a:gdLst>
                    <a:gd name="T0" fmla="*/ 0 w 116"/>
                    <a:gd name="T1" fmla="*/ 0 h 187"/>
                    <a:gd name="T2" fmla="*/ 0 w 116"/>
                    <a:gd name="T3" fmla="*/ 0 h 187"/>
                    <a:gd name="T4" fmla="*/ 0 w 116"/>
                    <a:gd name="T5" fmla="*/ 0 h 187"/>
                    <a:gd name="T6" fmla="*/ 0 w 116"/>
                    <a:gd name="T7" fmla="*/ 0 h 187"/>
                    <a:gd name="T8" fmla="*/ 0 w 116"/>
                    <a:gd name="T9" fmla="*/ 1 h 187"/>
                    <a:gd name="T10" fmla="*/ 0 w 116"/>
                    <a:gd name="T11" fmla="*/ 1 h 187"/>
                    <a:gd name="T12" fmla="*/ 0 w 116"/>
                    <a:gd name="T13" fmla="*/ 1 h 187"/>
                    <a:gd name="T14" fmla="*/ 0 w 116"/>
                    <a:gd name="T15" fmla="*/ 1 h 187"/>
                    <a:gd name="T16" fmla="*/ 1 w 116"/>
                    <a:gd name="T17" fmla="*/ 1 h 187"/>
                    <a:gd name="T18" fmla="*/ 1 w 116"/>
                    <a:gd name="T19" fmla="*/ 1 h 187"/>
                    <a:gd name="T20" fmla="*/ 1 w 116"/>
                    <a:gd name="T21" fmla="*/ 1 h 187"/>
                    <a:gd name="T22" fmla="*/ 1 w 116"/>
                    <a:gd name="T23" fmla="*/ 1 h 187"/>
                    <a:gd name="T24" fmla="*/ 1 w 116"/>
                    <a:gd name="T25" fmla="*/ 1 h 187"/>
                    <a:gd name="T26" fmla="*/ 0 w 116"/>
                    <a:gd name="T27" fmla="*/ 1 h 187"/>
                    <a:gd name="T28" fmla="*/ 0 w 116"/>
                    <a:gd name="T29" fmla="*/ 1 h 187"/>
                    <a:gd name="T30" fmla="*/ 0 w 116"/>
                    <a:gd name="T31" fmla="*/ 0 h 187"/>
                    <a:gd name="T32" fmla="*/ 0 w 116"/>
                    <a:gd name="T33" fmla="*/ 0 h 187"/>
                    <a:gd name="T34" fmla="*/ 0 w 116"/>
                    <a:gd name="T35" fmla="*/ 0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6" h="187">
                      <a:moveTo>
                        <a:pt x="8" y="0"/>
                      </a:moveTo>
                      <a:lnTo>
                        <a:pt x="0" y="28"/>
                      </a:lnTo>
                      <a:lnTo>
                        <a:pt x="0" y="83"/>
                      </a:lnTo>
                      <a:lnTo>
                        <a:pt x="12" y="63"/>
                      </a:lnTo>
                      <a:lnTo>
                        <a:pt x="25" y="89"/>
                      </a:lnTo>
                      <a:lnTo>
                        <a:pt x="29" y="128"/>
                      </a:lnTo>
                      <a:lnTo>
                        <a:pt x="47" y="162"/>
                      </a:lnTo>
                      <a:lnTo>
                        <a:pt x="75" y="182"/>
                      </a:lnTo>
                      <a:lnTo>
                        <a:pt x="97" y="187"/>
                      </a:lnTo>
                      <a:lnTo>
                        <a:pt x="116" y="183"/>
                      </a:lnTo>
                      <a:lnTo>
                        <a:pt x="116" y="146"/>
                      </a:lnTo>
                      <a:lnTo>
                        <a:pt x="100" y="91"/>
                      </a:lnTo>
                      <a:lnTo>
                        <a:pt x="91" y="105"/>
                      </a:lnTo>
                      <a:lnTo>
                        <a:pt x="75" y="105"/>
                      </a:lnTo>
                      <a:lnTo>
                        <a:pt x="52" y="102"/>
                      </a:lnTo>
                      <a:lnTo>
                        <a:pt x="36" y="78"/>
                      </a:lnTo>
                      <a:lnTo>
                        <a:pt x="22" y="48"/>
                      </a:lnTo>
                      <a:lnTo>
                        <a:pt x="8"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66" name="Freeform 34"/>
                <p:cNvSpPr>
                  <a:spLocks/>
                </p:cNvSpPr>
                <p:nvPr/>
              </p:nvSpPr>
              <p:spPr bwMode="auto">
                <a:xfrm>
                  <a:off x="4596" y="1641"/>
                  <a:ext cx="26" cy="48"/>
                </a:xfrm>
                <a:custGeom>
                  <a:avLst/>
                  <a:gdLst>
                    <a:gd name="T0" fmla="*/ 0 w 106"/>
                    <a:gd name="T1" fmla="*/ 0 h 193"/>
                    <a:gd name="T2" fmla="*/ 0 w 106"/>
                    <a:gd name="T3" fmla="*/ 0 h 193"/>
                    <a:gd name="T4" fmla="*/ 0 w 106"/>
                    <a:gd name="T5" fmla="*/ 0 h 193"/>
                    <a:gd name="T6" fmla="*/ 0 w 106"/>
                    <a:gd name="T7" fmla="*/ 0 h 193"/>
                    <a:gd name="T8" fmla="*/ 0 w 106"/>
                    <a:gd name="T9" fmla="*/ 0 h 193"/>
                    <a:gd name="T10" fmla="*/ 0 w 106"/>
                    <a:gd name="T11" fmla="*/ 0 h 193"/>
                    <a:gd name="T12" fmla="*/ 0 w 106"/>
                    <a:gd name="T13" fmla="*/ 1 h 193"/>
                    <a:gd name="T14" fmla="*/ 0 w 106"/>
                    <a:gd name="T15" fmla="*/ 1 h 193"/>
                    <a:gd name="T16" fmla="*/ 0 w 106"/>
                    <a:gd name="T17" fmla="*/ 1 h 193"/>
                    <a:gd name="T18" fmla="*/ 0 w 106"/>
                    <a:gd name="T19" fmla="*/ 1 h 193"/>
                    <a:gd name="T20" fmla="*/ 0 w 106"/>
                    <a:gd name="T21" fmla="*/ 0 h 193"/>
                    <a:gd name="T22" fmla="*/ 0 w 106"/>
                    <a:gd name="T23" fmla="*/ 0 h 193"/>
                    <a:gd name="T24" fmla="*/ 0 w 106"/>
                    <a:gd name="T25" fmla="*/ 0 h 193"/>
                    <a:gd name="T26" fmla="*/ 0 w 106"/>
                    <a:gd name="T27" fmla="*/ 0 h 193"/>
                    <a:gd name="T28" fmla="*/ 0 w 106"/>
                    <a:gd name="T29" fmla="*/ 0 h 193"/>
                    <a:gd name="T30" fmla="*/ 0 w 106"/>
                    <a:gd name="T31" fmla="*/ 0 h 193"/>
                    <a:gd name="T32" fmla="*/ 0 w 106"/>
                    <a:gd name="T33" fmla="*/ 0 h 193"/>
                    <a:gd name="T34" fmla="*/ 0 w 106"/>
                    <a:gd name="T35" fmla="*/ 0 h 193"/>
                    <a:gd name="T36" fmla="*/ 0 w 106"/>
                    <a:gd name="T37" fmla="*/ 0 h 1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6" h="193">
                      <a:moveTo>
                        <a:pt x="105" y="0"/>
                      </a:moveTo>
                      <a:lnTo>
                        <a:pt x="106" y="77"/>
                      </a:lnTo>
                      <a:lnTo>
                        <a:pt x="100" y="57"/>
                      </a:lnTo>
                      <a:lnTo>
                        <a:pt x="91" y="82"/>
                      </a:lnTo>
                      <a:lnTo>
                        <a:pt x="83" y="119"/>
                      </a:lnTo>
                      <a:lnTo>
                        <a:pt x="74" y="150"/>
                      </a:lnTo>
                      <a:lnTo>
                        <a:pt x="52" y="174"/>
                      </a:lnTo>
                      <a:lnTo>
                        <a:pt x="33" y="188"/>
                      </a:lnTo>
                      <a:lnTo>
                        <a:pt x="14" y="193"/>
                      </a:lnTo>
                      <a:lnTo>
                        <a:pt x="7" y="184"/>
                      </a:lnTo>
                      <a:lnTo>
                        <a:pt x="1" y="166"/>
                      </a:lnTo>
                      <a:lnTo>
                        <a:pt x="0" y="147"/>
                      </a:lnTo>
                      <a:lnTo>
                        <a:pt x="2" y="128"/>
                      </a:lnTo>
                      <a:lnTo>
                        <a:pt x="11" y="94"/>
                      </a:lnTo>
                      <a:lnTo>
                        <a:pt x="26" y="106"/>
                      </a:lnTo>
                      <a:lnTo>
                        <a:pt x="50" y="106"/>
                      </a:lnTo>
                      <a:lnTo>
                        <a:pt x="65" y="105"/>
                      </a:lnTo>
                      <a:lnTo>
                        <a:pt x="93" y="39"/>
                      </a:lnTo>
                      <a:lnTo>
                        <a:pt x="105"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354" name="Group 35"/>
              <p:cNvGrpSpPr>
                <a:grpSpLocks/>
              </p:cNvGrpSpPr>
              <p:nvPr/>
            </p:nvGrpSpPr>
            <p:grpSpPr bwMode="auto">
              <a:xfrm>
                <a:off x="4583" y="1294"/>
                <a:ext cx="102" cy="344"/>
                <a:chOff x="4583" y="1294"/>
                <a:chExt cx="102" cy="344"/>
              </a:xfrm>
            </p:grpSpPr>
            <p:grpSp>
              <p:nvGrpSpPr>
                <p:cNvPr id="11356" name="Group 36"/>
                <p:cNvGrpSpPr>
                  <a:grpSpLocks/>
                </p:cNvGrpSpPr>
                <p:nvPr/>
              </p:nvGrpSpPr>
              <p:grpSpPr bwMode="auto">
                <a:xfrm>
                  <a:off x="4583" y="1294"/>
                  <a:ext cx="102" cy="344"/>
                  <a:chOff x="4583" y="1294"/>
                  <a:chExt cx="102" cy="344"/>
                </a:xfrm>
              </p:grpSpPr>
              <p:sp>
                <p:nvSpPr>
                  <p:cNvPr id="11361" name="Freeform 37"/>
                  <p:cNvSpPr>
                    <a:spLocks/>
                  </p:cNvSpPr>
                  <p:nvPr/>
                </p:nvSpPr>
                <p:spPr bwMode="auto">
                  <a:xfrm>
                    <a:off x="4583" y="1294"/>
                    <a:ext cx="102" cy="344"/>
                  </a:xfrm>
                  <a:custGeom>
                    <a:avLst/>
                    <a:gdLst>
                      <a:gd name="T0" fmla="*/ 1 w 408"/>
                      <a:gd name="T1" fmla="*/ 0 h 1377"/>
                      <a:gd name="T2" fmla="*/ 0 w 408"/>
                      <a:gd name="T3" fmla="*/ 0 h 1377"/>
                      <a:gd name="T4" fmla="*/ 0 w 408"/>
                      <a:gd name="T5" fmla="*/ 0 h 1377"/>
                      <a:gd name="T6" fmla="*/ 0 w 408"/>
                      <a:gd name="T7" fmla="*/ 1 h 1377"/>
                      <a:gd name="T8" fmla="*/ 0 w 408"/>
                      <a:gd name="T9" fmla="*/ 2 h 1377"/>
                      <a:gd name="T10" fmla="*/ 0 w 408"/>
                      <a:gd name="T11" fmla="*/ 2 h 1377"/>
                      <a:gd name="T12" fmla="*/ 0 w 408"/>
                      <a:gd name="T13" fmla="*/ 2 h 1377"/>
                      <a:gd name="T14" fmla="*/ 0 w 408"/>
                      <a:gd name="T15" fmla="*/ 2 h 1377"/>
                      <a:gd name="T16" fmla="*/ 1 w 408"/>
                      <a:gd name="T17" fmla="*/ 4 h 1377"/>
                      <a:gd name="T18" fmla="*/ 1 w 408"/>
                      <a:gd name="T19" fmla="*/ 5 h 1377"/>
                      <a:gd name="T20" fmla="*/ 1 w 408"/>
                      <a:gd name="T21" fmla="*/ 5 h 1377"/>
                      <a:gd name="T22" fmla="*/ 1 w 408"/>
                      <a:gd name="T23" fmla="*/ 5 h 1377"/>
                      <a:gd name="T24" fmla="*/ 1 w 408"/>
                      <a:gd name="T25" fmla="*/ 5 h 1377"/>
                      <a:gd name="T26" fmla="*/ 1 w 408"/>
                      <a:gd name="T27" fmla="*/ 5 h 1377"/>
                      <a:gd name="T28" fmla="*/ 1 w 408"/>
                      <a:gd name="T29" fmla="*/ 5 h 1377"/>
                      <a:gd name="T30" fmla="*/ 1 w 408"/>
                      <a:gd name="T31" fmla="*/ 5 h 1377"/>
                      <a:gd name="T32" fmla="*/ 1 w 408"/>
                      <a:gd name="T33" fmla="*/ 5 h 1377"/>
                      <a:gd name="T34" fmla="*/ 1 w 408"/>
                      <a:gd name="T35" fmla="*/ 4 h 1377"/>
                      <a:gd name="T36" fmla="*/ 1 w 408"/>
                      <a:gd name="T37" fmla="*/ 3 h 1377"/>
                      <a:gd name="T38" fmla="*/ 2 w 408"/>
                      <a:gd name="T39" fmla="*/ 2 h 1377"/>
                      <a:gd name="T40" fmla="*/ 2 w 408"/>
                      <a:gd name="T41" fmla="*/ 2 h 1377"/>
                      <a:gd name="T42" fmla="*/ 2 w 408"/>
                      <a:gd name="T43" fmla="*/ 1 h 1377"/>
                      <a:gd name="T44" fmla="*/ 2 w 408"/>
                      <a:gd name="T45" fmla="*/ 0 h 1377"/>
                      <a:gd name="T46" fmla="*/ 2 w 408"/>
                      <a:gd name="T47" fmla="*/ 0 h 1377"/>
                      <a:gd name="T48" fmla="*/ 1 w 408"/>
                      <a:gd name="T49" fmla="*/ 0 h 1377"/>
                      <a:gd name="T50" fmla="*/ 1 w 408"/>
                      <a:gd name="T51" fmla="*/ 0 h 1377"/>
                      <a:gd name="T52" fmla="*/ 1 w 408"/>
                      <a:gd name="T53" fmla="*/ 0 h 13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8" h="1377">
                        <a:moveTo>
                          <a:pt x="115" y="14"/>
                        </a:moveTo>
                        <a:lnTo>
                          <a:pt x="36" y="59"/>
                        </a:lnTo>
                        <a:lnTo>
                          <a:pt x="15" y="96"/>
                        </a:lnTo>
                        <a:lnTo>
                          <a:pt x="0" y="414"/>
                        </a:lnTo>
                        <a:lnTo>
                          <a:pt x="6" y="490"/>
                        </a:lnTo>
                        <a:lnTo>
                          <a:pt x="55" y="483"/>
                        </a:lnTo>
                        <a:lnTo>
                          <a:pt x="53" y="670"/>
                        </a:lnTo>
                        <a:lnTo>
                          <a:pt x="76" y="670"/>
                        </a:lnTo>
                        <a:lnTo>
                          <a:pt x="104" y="1059"/>
                        </a:lnTo>
                        <a:lnTo>
                          <a:pt x="106" y="1266"/>
                        </a:lnTo>
                        <a:lnTo>
                          <a:pt x="110" y="1359"/>
                        </a:lnTo>
                        <a:lnTo>
                          <a:pt x="131" y="1377"/>
                        </a:lnTo>
                        <a:lnTo>
                          <a:pt x="165" y="1362"/>
                        </a:lnTo>
                        <a:lnTo>
                          <a:pt x="185" y="1203"/>
                        </a:lnTo>
                        <a:lnTo>
                          <a:pt x="199" y="1368"/>
                        </a:lnTo>
                        <a:lnTo>
                          <a:pt x="228" y="1376"/>
                        </a:lnTo>
                        <a:lnTo>
                          <a:pt x="255" y="1364"/>
                        </a:lnTo>
                        <a:lnTo>
                          <a:pt x="285" y="1051"/>
                        </a:lnTo>
                        <a:lnTo>
                          <a:pt x="321" y="823"/>
                        </a:lnTo>
                        <a:lnTo>
                          <a:pt x="376" y="610"/>
                        </a:lnTo>
                        <a:lnTo>
                          <a:pt x="408" y="606"/>
                        </a:lnTo>
                        <a:lnTo>
                          <a:pt x="378" y="313"/>
                        </a:lnTo>
                        <a:lnTo>
                          <a:pt x="377" y="82"/>
                        </a:lnTo>
                        <a:lnTo>
                          <a:pt x="359" y="57"/>
                        </a:lnTo>
                        <a:lnTo>
                          <a:pt x="274" y="0"/>
                        </a:lnTo>
                        <a:lnTo>
                          <a:pt x="203" y="123"/>
                        </a:lnTo>
                        <a:lnTo>
                          <a:pt x="115" y="1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62" name="Group 38"/>
                  <p:cNvGrpSpPr>
                    <a:grpSpLocks/>
                  </p:cNvGrpSpPr>
                  <p:nvPr/>
                </p:nvGrpSpPr>
                <p:grpSpPr bwMode="auto">
                  <a:xfrm>
                    <a:off x="4598" y="1389"/>
                    <a:ext cx="45" cy="72"/>
                    <a:chOff x="4598" y="1389"/>
                    <a:chExt cx="45" cy="72"/>
                  </a:xfrm>
                </p:grpSpPr>
                <p:sp>
                  <p:nvSpPr>
                    <p:cNvPr id="11363" name="Freeform 39"/>
                    <p:cNvSpPr>
                      <a:spLocks/>
                    </p:cNvSpPr>
                    <p:nvPr/>
                  </p:nvSpPr>
                  <p:spPr bwMode="auto">
                    <a:xfrm>
                      <a:off x="4604" y="1389"/>
                      <a:ext cx="39" cy="72"/>
                    </a:xfrm>
                    <a:custGeom>
                      <a:avLst/>
                      <a:gdLst>
                        <a:gd name="T0" fmla="*/ 0 w 155"/>
                        <a:gd name="T1" fmla="*/ 1 h 289"/>
                        <a:gd name="T2" fmla="*/ 1 w 155"/>
                        <a:gd name="T3" fmla="*/ 1 h 289"/>
                        <a:gd name="T4" fmla="*/ 1 w 155"/>
                        <a:gd name="T5" fmla="*/ 0 h 289"/>
                        <a:gd name="T6" fmla="*/ 0 60000 65536"/>
                        <a:gd name="T7" fmla="*/ 0 60000 65536"/>
                        <a:gd name="T8" fmla="*/ 0 60000 65536"/>
                      </a:gdLst>
                      <a:ahLst/>
                      <a:cxnLst>
                        <a:cxn ang="T6">
                          <a:pos x="T0" y="T1"/>
                        </a:cxn>
                        <a:cxn ang="T7">
                          <a:pos x="T2" y="T3"/>
                        </a:cxn>
                        <a:cxn ang="T8">
                          <a:pos x="T4" y="T5"/>
                        </a:cxn>
                      </a:cxnLst>
                      <a:rect l="0" t="0" r="r" b="b"/>
                      <a:pathLst>
                        <a:path w="155" h="289">
                          <a:moveTo>
                            <a:pt x="0" y="289"/>
                          </a:moveTo>
                          <a:lnTo>
                            <a:pt x="151" y="274"/>
                          </a:lnTo>
                          <a:lnTo>
                            <a:pt x="15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364" name="Freeform 40"/>
                    <p:cNvSpPr>
                      <a:spLocks/>
                    </p:cNvSpPr>
                    <p:nvPr/>
                  </p:nvSpPr>
                  <p:spPr bwMode="auto">
                    <a:xfrm>
                      <a:off x="4598" y="1398"/>
                      <a:ext cx="44" cy="18"/>
                    </a:xfrm>
                    <a:custGeom>
                      <a:avLst/>
                      <a:gdLst>
                        <a:gd name="T0" fmla="*/ 0 w 175"/>
                        <a:gd name="T1" fmla="*/ 0 h 73"/>
                        <a:gd name="T2" fmla="*/ 0 w 175"/>
                        <a:gd name="T3" fmla="*/ 0 h 73"/>
                        <a:gd name="T4" fmla="*/ 1 w 175"/>
                        <a:gd name="T5" fmla="*/ 0 h 73"/>
                        <a:gd name="T6" fmla="*/ 0 60000 65536"/>
                        <a:gd name="T7" fmla="*/ 0 60000 65536"/>
                        <a:gd name="T8" fmla="*/ 0 60000 65536"/>
                      </a:gdLst>
                      <a:ahLst/>
                      <a:cxnLst>
                        <a:cxn ang="T6">
                          <a:pos x="T0" y="T1"/>
                        </a:cxn>
                        <a:cxn ang="T7">
                          <a:pos x="T2" y="T3"/>
                        </a:cxn>
                        <a:cxn ang="T8">
                          <a:pos x="T4" y="T5"/>
                        </a:cxn>
                      </a:cxnLst>
                      <a:rect l="0" t="0" r="r" b="b"/>
                      <a:pathLst>
                        <a:path w="175" h="73">
                          <a:moveTo>
                            <a:pt x="0" y="73"/>
                          </a:moveTo>
                          <a:lnTo>
                            <a:pt x="62" y="53"/>
                          </a:lnTo>
                          <a:lnTo>
                            <a:pt x="17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grpSp>
              <p:nvGrpSpPr>
                <p:cNvPr id="11357" name="Group 41"/>
                <p:cNvGrpSpPr>
                  <a:grpSpLocks/>
                </p:cNvGrpSpPr>
                <p:nvPr/>
              </p:nvGrpSpPr>
              <p:grpSpPr bwMode="auto">
                <a:xfrm>
                  <a:off x="4596" y="1330"/>
                  <a:ext cx="63" cy="85"/>
                  <a:chOff x="4596" y="1330"/>
                  <a:chExt cx="63" cy="85"/>
                </a:xfrm>
              </p:grpSpPr>
              <p:sp>
                <p:nvSpPr>
                  <p:cNvPr id="11358" name="Freeform 42"/>
                  <p:cNvSpPr>
                    <a:spLocks/>
                  </p:cNvSpPr>
                  <p:nvPr/>
                </p:nvSpPr>
                <p:spPr bwMode="auto">
                  <a:xfrm>
                    <a:off x="4601" y="1330"/>
                    <a:ext cx="54" cy="64"/>
                  </a:xfrm>
                  <a:custGeom>
                    <a:avLst/>
                    <a:gdLst>
                      <a:gd name="T0" fmla="*/ 0 w 216"/>
                      <a:gd name="T1" fmla="*/ 0 h 257"/>
                      <a:gd name="T2" fmla="*/ 1 w 216"/>
                      <a:gd name="T3" fmla="*/ 0 h 257"/>
                      <a:gd name="T4" fmla="*/ 1 w 216"/>
                      <a:gd name="T5" fmla="*/ 1 h 257"/>
                      <a:gd name="T6" fmla="*/ 0 w 216"/>
                      <a:gd name="T7" fmla="*/ 1 h 257"/>
                      <a:gd name="T8" fmla="*/ 0 w 216"/>
                      <a:gd name="T9" fmla="*/ 0 h 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 h="257">
                        <a:moveTo>
                          <a:pt x="0" y="91"/>
                        </a:moveTo>
                        <a:lnTo>
                          <a:pt x="139" y="0"/>
                        </a:lnTo>
                        <a:lnTo>
                          <a:pt x="216" y="173"/>
                        </a:lnTo>
                        <a:lnTo>
                          <a:pt x="77" y="257"/>
                        </a:lnTo>
                        <a:lnTo>
                          <a:pt x="0" y="91"/>
                        </a:lnTo>
                        <a:close/>
                      </a:path>
                    </a:pathLst>
                  </a:cu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59" name="Freeform 43"/>
                  <p:cNvSpPr>
                    <a:spLocks/>
                  </p:cNvSpPr>
                  <p:nvPr/>
                </p:nvSpPr>
                <p:spPr bwMode="auto">
                  <a:xfrm>
                    <a:off x="4636" y="1357"/>
                    <a:ext cx="23" cy="34"/>
                  </a:xfrm>
                  <a:custGeom>
                    <a:avLst/>
                    <a:gdLst>
                      <a:gd name="T0" fmla="*/ 0 w 93"/>
                      <a:gd name="T1" fmla="*/ 0 h 139"/>
                      <a:gd name="T2" fmla="*/ 0 w 93"/>
                      <a:gd name="T3" fmla="*/ 0 h 139"/>
                      <a:gd name="T4" fmla="*/ 0 w 93"/>
                      <a:gd name="T5" fmla="*/ 0 h 139"/>
                      <a:gd name="T6" fmla="*/ 0 w 93"/>
                      <a:gd name="T7" fmla="*/ 0 h 139"/>
                      <a:gd name="T8" fmla="*/ 0 w 93"/>
                      <a:gd name="T9" fmla="*/ 0 h 139"/>
                      <a:gd name="T10" fmla="*/ 0 w 93"/>
                      <a:gd name="T11" fmla="*/ 0 h 139"/>
                      <a:gd name="T12" fmla="*/ 0 w 93"/>
                      <a:gd name="T13" fmla="*/ 0 h 139"/>
                      <a:gd name="T14" fmla="*/ 0 w 93"/>
                      <a:gd name="T15" fmla="*/ 0 h 139"/>
                      <a:gd name="T16" fmla="*/ 0 w 93"/>
                      <a:gd name="T17" fmla="*/ 0 h 139"/>
                      <a:gd name="T18" fmla="*/ 0 w 93"/>
                      <a:gd name="T19" fmla="*/ 0 h 139"/>
                      <a:gd name="T20" fmla="*/ 0 w 93"/>
                      <a:gd name="T21" fmla="*/ 0 h 139"/>
                      <a:gd name="T22" fmla="*/ 0 w 93"/>
                      <a:gd name="T23" fmla="*/ 0 h 139"/>
                      <a:gd name="T24" fmla="*/ 0 w 93"/>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3" h="139">
                        <a:moveTo>
                          <a:pt x="0" y="85"/>
                        </a:moveTo>
                        <a:lnTo>
                          <a:pt x="23" y="64"/>
                        </a:lnTo>
                        <a:lnTo>
                          <a:pt x="35" y="23"/>
                        </a:lnTo>
                        <a:lnTo>
                          <a:pt x="53" y="11"/>
                        </a:lnTo>
                        <a:lnTo>
                          <a:pt x="62" y="0"/>
                        </a:lnTo>
                        <a:lnTo>
                          <a:pt x="69" y="4"/>
                        </a:lnTo>
                        <a:lnTo>
                          <a:pt x="70" y="14"/>
                        </a:lnTo>
                        <a:lnTo>
                          <a:pt x="88" y="34"/>
                        </a:lnTo>
                        <a:lnTo>
                          <a:pt x="93" y="68"/>
                        </a:lnTo>
                        <a:lnTo>
                          <a:pt x="88" y="93"/>
                        </a:lnTo>
                        <a:lnTo>
                          <a:pt x="61" y="119"/>
                        </a:lnTo>
                        <a:lnTo>
                          <a:pt x="9" y="139"/>
                        </a:lnTo>
                        <a:lnTo>
                          <a:pt x="0" y="8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60" name="Freeform 44"/>
                  <p:cNvSpPr>
                    <a:spLocks/>
                  </p:cNvSpPr>
                  <p:nvPr/>
                </p:nvSpPr>
                <p:spPr bwMode="auto">
                  <a:xfrm>
                    <a:off x="4596" y="1376"/>
                    <a:ext cx="44" cy="39"/>
                  </a:xfrm>
                  <a:custGeom>
                    <a:avLst/>
                    <a:gdLst>
                      <a:gd name="T0" fmla="*/ 0 w 174"/>
                      <a:gd name="T1" fmla="*/ 1 h 153"/>
                      <a:gd name="T2" fmla="*/ 0 w 174"/>
                      <a:gd name="T3" fmla="*/ 1 h 153"/>
                      <a:gd name="T4" fmla="*/ 1 w 174"/>
                      <a:gd name="T5" fmla="*/ 1 h 153"/>
                      <a:gd name="T6" fmla="*/ 1 w 174"/>
                      <a:gd name="T7" fmla="*/ 0 h 153"/>
                      <a:gd name="T8" fmla="*/ 1 w 174"/>
                      <a:gd name="T9" fmla="*/ 0 h 153"/>
                      <a:gd name="T10" fmla="*/ 0 w 174"/>
                      <a:gd name="T11" fmla="*/ 0 h 153"/>
                      <a:gd name="T12" fmla="*/ 0 w 174"/>
                      <a:gd name="T13" fmla="*/ 0 h 153"/>
                      <a:gd name="T14" fmla="*/ 0 w 174"/>
                      <a:gd name="T15" fmla="*/ 0 h 153"/>
                      <a:gd name="T16" fmla="*/ 0 w 174"/>
                      <a:gd name="T17" fmla="*/ 1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4" h="153">
                        <a:moveTo>
                          <a:pt x="0" y="153"/>
                        </a:moveTo>
                        <a:lnTo>
                          <a:pt x="70" y="127"/>
                        </a:lnTo>
                        <a:lnTo>
                          <a:pt x="124" y="96"/>
                        </a:lnTo>
                        <a:lnTo>
                          <a:pt x="174" y="66"/>
                        </a:lnTo>
                        <a:lnTo>
                          <a:pt x="155" y="0"/>
                        </a:lnTo>
                        <a:lnTo>
                          <a:pt x="63" y="42"/>
                        </a:lnTo>
                        <a:lnTo>
                          <a:pt x="7" y="62"/>
                        </a:lnTo>
                        <a:lnTo>
                          <a:pt x="5" y="51"/>
                        </a:lnTo>
                        <a:lnTo>
                          <a:pt x="0" y="153"/>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355" name="Freeform 45"/>
              <p:cNvSpPr>
                <a:spLocks/>
              </p:cNvSpPr>
              <p:nvPr/>
            </p:nvSpPr>
            <p:spPr bwMode="auto">
              <a:xfrm>
                <a:off x="4629" y="1472"/>
                <a:ext cx="6" cy="125"/>
              </a:xfrm>
              <a:custGeom>
                <a:avLst/>
                <a:gdLst>
                  <a:gd name="T0" fmla="*/ 0 w 23"/>
                  <a:gd name="T1" fmla="*/ 0 h 501"/>
                  <a:gd name="T2" fmla="*/ 0 w 23"/>
                  <a:gd name="T3" fmla="*/ 1 h 501"/>
                  <a:gd name="T4" fmla="*/ 0 w 23"/>
                  <a:gd name="T5" fmla="*/ 2 h 501"/>
                  <a:gd name="T6" fmla="*/ 0 60000 65536"/>
                  <a:gd name="T7" fmla="*/ 0 60000 65536"/>
                  <a:gd name="T8" fmla="*/ 0 60000 65536"/>
                </a:gdLst>
                <a:ahLst/>
                <a:cxnLst>
                  <a:cxn ang="T6">
                    <a:pos x="T0" y="T1"/>
                  </a:cxn>
                  <a:cxn ang="T7">
                    <a:pos x="T2" y="T3"/>
                  </a:cxn>
                  <a:cxn ang="T8">
                    <a:pos x="T4" y="T5"/>
                  </a:cxn>
                </a:cxnLst>
                <a:rect l="0" t="0" r="r" b="b"/>
                <a:pathLst>
                  <a:path w="23" h="501">
                    <a:moveTo>
                      <a:pt x="23" y="0"/>
                    </a:moveTo>
                    <a:lnTo>
                      <a:pt x="15" y="269"/>
                    </a:lnTo>
                    <a:lnTo>
                      <a:pt x="0" y="501"/>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249" name="Freeform 46"/>
            <p:cNvSpPr>
              <a:spLocks/>
            </p:cNvSpPr>
            <p:nvPr/>
          </p:nvSpPr>
          <p:spPr bwMode="auto">
            <a:xfrm>
              <a:off x="2341" y="2089"/>
              <a:ext cx="15" cy="37"/>
            </a:xfrm>
            <a:custGeom>
              <a:avLst/>
              <a:gdLst>
                <a:gd name="T0" fmla="*/ 0 w 58"/>
                <a:gd name="T1" fmla="*/ 0 h 147"/>
                <a:gd name="T2" fmla="*/ 0 w 58"/>
                <a:gd name="T3" fmla="*/ 0 h 147"/>
                <a:gd name="T4" fmla="*/ 0 w 58"/>
                <a:gd name="T5" fmla="*/ 1 h 147"/>
                <a:gd name="T6" fmla="*/ 0 w 58"/>
                <a:gd name="T7" fmla="*/ 1 h 147"/>
                <a:gd name="T8" fmla="*/ 0 w 58"/>
                <a:gd name="T9" fmla="*/ 0 h 147"/>
                <a:gd name="T10" fmla="*/ 0 w 58"/>
                <a:gd name="T11" fmla="*/ 0 h 147"/>
                <a:gd name="T12" fmla="*/ 0 w 58"/>
                <a:gd name="T13" fmla="*/ 1 h 147"/>
                <a:gd name="T14" fmla="*/ 0 w 58"/>
                <a:gd name="T15" fmla="*/ 0 h 147"/>
                <a:gd name="T16" fmla="*/ 0 w 58"/>
                <a:gd name="T17" fmla="*/ 0 h 147"/>
                <a:gd name="T18" fmla="*/ 0 w 58"/>
                <a:gd name="T19" fmla="*/ 0 h 147"/>
                <a:gd name="T20" fmla="*/ 0 w 58"/>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 h="147">
                  <a:moveTo>
                    <a:pt x="55" y="1"/>
                  </a:moveTo>
                  <a:lnTo>
                    <a:pt x="58" y="82"/>
                  </a:lnTo>
                  <a:lnTo>
                    <a:pt x="28" y="132"/>
                  </a:lnTo>
                  <a:lnTo>
                    <a:pt x="13" y="147"/>
                  </a:lnTo>
                  <a:lnTo>
                    <a:pt x="15" y="77"/>
                  </a:lnTo>
                  <a:lnTo>
                    <a:pt x="9" y="84"/>
                  </a:lnTo>
                  <a:lnTo>
                    <a:pt x="1" y="107"/>
                  </a:lnTo>
                  <a:lnTo>
                    <a:pt x="0" y="82"/>
                  </a:lnTo>
                  <a:lnTo>
                    <a:pt x="8" y="38"/>
                  </a:lnTo>
                  <a:lnTo>
                    <a:pt x="27" y="0"/>
                  </a:lnTo>
                  <a:lnTo>
                    <a:pt x="55" y="1"/>
                  </a:lnTo>
                  <a:close/>
                </a:path>
              </a:pathLst>
            </a:custGeom>
            <a:solidFill>
              <a:srgbClr val="FF7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250" name="Freeform 47"/>
            <p:cNvSpPr>
              <a:spLocks/>
            </p:cNvSpPr>
            <p:nvPr/>
          </p:nvSpPr>
          <p:spPr bwMode="auto">
            <a:xfrm>
              <a:off x="2528" y="2079"/>
              <a:ext cx="16" cy="35"/>
            </a:xfrm>
            <a:custGeom>
              <a:avLst/>
              <a:gdLst>
                <a:gd name="T0" fmla="*/ 0 w 64"/>
                <a:gd name="T1" fmla="*/ 0 h 140"/>
                <a:gd name="T2" fmla="*/ 0 w 64"/>
                <a:gd name="T3" fmla="*/ 0 h 140"/>
                <a:gd name="T4" fmla="*/ 0 w 64"/>
                <a:gd name="T5" fmla="*/ 1 h 140"/>
                <a:gd name="T6" fmla="*/ 0 w 64"/>
                <a:gd name="T7" fmla="*/ 1 h 140"/>
                <a:gd name="T8" fmla="*/ 0 w 64"/>
                <a:gd name="T9" fmla="*/ 1 h 140"/>
                <a:gd name="T10" fmla="*/ 0 w 64"/>
                <a:gd name="T11" fmla="*/ 1 h 140"/>
                <a:gd name="T12" fmla="*/ 0 w 64"/>
                <a:gd name="T13" fmla="*/ 0 h 140"/>
                <a:gd name="T14" fmla="*/ 0 w 64"/>
                <a:gd name="T15" fmla="*/ 0 h 140"/>
                <a:gd name="T16" fmla="*/ 0 w 64"/>
                <a:gd name="T17" fmla="*/ 0 h 140"/>
                <a:gd name="T18" fmla="*/ 0 w 64"/>
                <a:gd name="T19" fmla="*/ 0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40">
                  <a:moveTo>
                    <a:pt x="45" y="0"/>
                  </a:moveTo>
                  <a:lnTo>
                    <a:pt x="64" y="73"/>
                  </a:lnTo>
                  <a:lnTo>
                    <a:pt x="31" y="140"/>
                  </a:lnTo>
                  <a:lnTo>
                    <a:pt x="20" y="132"/>
                  </a:lnTo>
                  <a:lnTo>
                    <a:pt x="0" y="126"/>
                  </a:lnTo>
                  <a:lnTo>
                    <a:pt x="8" y="104"/>
                  </a:lnTo>
                  <a:lnTo>
                    <a:pt x="11" y="79"/>
                  </a:lnTo>
                  <a:lnTo>
                    <a:pt x="0" y="52"/>
                  </a:lnTo>
                  <a:lnTo>
                    <a:pt x="8" y="6"/>
                  </a:lnTo>
                  <a:lnTo>
                    <a:pt x="45" y="0"/>
                  </a:lnTo>
                  <a:close/>
                </a:path>
              </a:pathLst>
            </a:custGeom>
            <a:solidFill>
              <a:srgbClr val="FF7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251" name="Group 48"/>
            <p:cNvGrpSpPr>
              <a:grpSpLocks/>
            </p:cNvGrpSpPr>
            <p:nvPr/>
          </p:nvGrpSpPr>
          <p:grpSpPr bwMode="auto">
            <a:xfrm>
              <a:off x="2592" y="2236"/>
              <a:ext cx="97" cy="445"/>
              <a:chOff x="4994" y="1257"/>
              <a:chExt cx="97" cy="445"/>
            </a:xfrm>
          </p:grpSpPr>
          <p:sp>
            <p:nvSpPr>
              <p:cNvPr id="11336" name="Freeform 49"/>
              <p:cNvSpPr>
                <a:spLocks/>
              </p:cNvSpPr>
              <p:nvPr/>
            </p:nvSpPr>
            <p:spPr bwMode="auto">
              <a:xfrm>
                <a:off x="5013" y="1559"/>
                <a:ext cx="52" cy="130"/>
              </a:xfrm>
              <a:custGeom>
                <a:avLst/>
                <a:gdLst>
                  <a:gd name="T0" fmla="*/ 0 w 207"/>
                  <a:gd name="T1" fmla="*/ 0 h 520"/>
                  <a:gd name="T2" fmla="*/ 0 w 207"/>
                  <a:gd name="T3" fmla="*/ 0 h 520"/>
                  <a:gd name="T4" fmla="*/ 0 w 207"/>
                  <a:gd name="T5" fmla="*/ 1 h 520"/>
                  <a:gd name="T6" fmla="*/ 0 w 207"/>
                  <a:gd name="T7" fmla="*/ 1 h 520"/>
                  <a:gd name="T8" fmla="*/ 0 w 207"/>
                  <a:gd name="T9" fmla="*/ 1 h 520"/>
                  <a:gd name="T10" fmla="*/ 0 w 207"/>
                  <a:gd name="T11" fmla="*/ 1 h 520"/>
                  <a:gd name="T12" fmla="*/ 0 w 207"/>
                  <a:gd name="T13" fmla="*/ 2 h 520"/>
                  <a:gd name="T14" fmla="*/ 0 w 207"/>
                  <a:gd name="T15" fmla="*/ 2 h 520"/>
                  <a:gd name="T16" fmla="*/ 0 w 207"/>
                  <a:gd name="T17" fmla="*/ 2 h 520"/>
                  <a:gd name="T18" fmla="*/ 0 w 207"/>
                  <a:gd name="T19" fmla="*/ 2 h 520"/>
                  <a:gd name="T20" fmla="*/ 0 w 207"/>
                  <a:gd name="T21" fmla="*/ 2 h 520"/>
                  <a:gd name="T22" fmla="*/ 0 w 207"/>
                  <a:gd name="T23" fmla="*/ 2 h 520"/>
                  <a:gd name="T24" fmla="*/ 0 w 207"/>
                  <a:gd name="T25" fmla="*/ 2 h 520"/>
                  <a:gd name="T26" fmla="*/ 0 w 207"/>
                  <a:gd name="T27" fmla="*/ 2 h 520"/>
                  <a:gd name="T28" fmla="*/ 1 w 207"/>
                  <a:gd name="T29" fmla="*/ 1 h 520"/>
                  <a:gd name="T30" fmla="*/ 1 w 207"/>
                  <a:gd name="T31" fmla="*/ 1 h 520"/>
                  <a:gd name="T32" fmla="*/ 1 w 207"/>
                  <a:gd name="T33" fmla="*/ 1 h 520"/>
                  <a:gd name="T34" fmla="*/ 1 w 207"/>
                  <a:gd name="T35" fmla="*/ 1 h 520"/>
                  <a:gd name="T36" fmla="*/ 1 w 207"/>
                  <a:gd name="T37" fmla="*/ 2 h 520"/>
                  <a:gd name="T38" fmla="*/ 1 w 207"/>
                  <a:gd name="T39" fmla="*/ 2 h 520"/>
                  <a:gd name="T40" fmla="*/ 1 w 207"/>
                  <a:gd name="T41" fmla="*/ 2 h 520"/>
                  <a:gd name="T42" fmla="*/ 1 w 207"/>
                  <a:gd name="T43" fmla="*/ 2 h 520"/>
                  <a:gd name="T44" fmla="*/ 1 w 207"/>
                  <a:gd name="T45" fmla="*/ 2 h 520"/>
                  <a:gd name="T46" fmla="*/ 1 w 207"/>
                  <a:gd name="T47" fmla="*/ 2 h 520"/>
                  <a:gd name="T48" fmla="*/ 1 w 207"/>
                  <a:gd name="T49" fmla="*/ 2 h 520"/>
                  <a:gd name="T50" fmla="*/ 1 w 207"/>
                  <a:gd name="T51" fmla="*/ 2 h 520"/>
                  <a:gd name="T52" fmla="*/ 1 w 207"/>
                  <a:gd name="T53" fmla="*/ 1 h 520"/>
                  <a:gd name="T54" fmla="*/ 1 w 207"/>
                  <a:gd name="T55" fmla="*/ 1 h 520"/>
                  <a:gd name="T56" fmla="*/ 1 w 207"/>
                  <a:gd name="T57" fmla="*/ 0 h 520"/>
                  <a:gd name="T58" fmla="*/ 0 w 207"/>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7" h="520">
                    <a:moveTo>
                      <a:pt x="46" y="0"/>
                    </a:moveTo>
                    <a:lnTo>
                      <a:pt x="41" y="62"/>
                    </a:lnTo>
                    <a:lnTo>
                      <a:pt x="37" y="132"/>
                    </a:lnTo>
                    <a:lnTo>
                      <a:pt x="37" y="201"/>
                    </a:lnTo>
                    <a:lnTo>
                      <a:pt x="41" y="265"/>
                    </a:lnTo>
                    <a:lnTo>
                      <a:pt x="42" y="316"/>
                    </a:lnTo>
                    <a:lnTo>
                      <a:pt x="42" y="382"/>
                    </a:lnTo>
                    <a:lnTo>
                      <a:pt x="38" y="409"/>
                    </a:lnTo>
                    <a:lnTo>
                      <a:pt x="10" y="489"/>
                    </a:lnTo>
                    <a:lnTo>
                      <a:pt x="0" y="519"/>
                    </a:lnTo>
                    <a:lnTo>
                      <a:pt x="44" y="520"/>
                    </a:lnTo>
                    <a:lnTo>
                      <a:pt x="64" y="484"/>
                    </a:lnTo>
                    <a:lnTo>
                      <a:pt x="77" y="443"/>
                    </a:lnTo>
                    <a:lnTo>
                      <a:pt x="84" y="378"/>
                    </a:lnTo>
                    <a:lnTo>
                      <a:pt x="110" y="201"/>
                    </a:lnTo>
                    <a:lnTo>
                      <a:pt x="119" y="151"/>
                    </a:lnTo>
                    <a:lnTo>
                      <a:pt x="112" y="247"/>
                    </a:lnTo>
                    <a:lnTo>
                      <a:pt x="120" y="306"/>
                    </a:lnTo>
                    <a:lnTo>
                      <a:pt x="123" y="361"/>
                    </a:lnTo>
                    <a:lnTo>
                      <a:pt x="118" y="411"/>
                    </a:lnTo>
                    <a:lnTo>
                      <a:pt x="121" y="436"/>
                    </a:lnTo>
                    <a:lnTo>
                      <a:pt x="150" y="511"/>
                    </a:lnTo>
                    <a:lnTo>
                      <a:pt x="175" y="512"/>
                    </a:lnTo>
                    <a:lnTo>
                      <a:pt x="188" y="512"/>
                    </a:lnTo>
                    <a:lnTo>
                      <a:pt x="204" y="497"/>
                    </a:lnTo>
                    <a:lnTo>
                      <a:pt x="165" y="411"/>
                    </a:lnTo>
                    <a:lnTo>
                      <a:pt x="184" y="232"/>
                    </a:lnTo>
                    <a:lnTo>
                      <a:pt x="192" y="147"/>
                    </a:lnTo>
                    <a:lnTo>
                      <a:pt x="207" y="4"/>
                    </a:lnTo>
                    <a:lnTo>
                      <a:pt x="46" y="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37" name="Group 50"/>
              <p:cNvGrpSpPr>
                <a:grpSpLocks/>
              </p:cNvGrpSpPr>
              <p:nvPr/>
            </p:nvGrpSpPr>
            <p:grpSpPr bwMode="auto">
              <a:xfrm>
                <a:off x="4995" y="1398"/>
                <a:ext cx="94" cy="129"/>
                <a:chOff x="4995" y="1398"/>
                <a:chExt cx="94" cy="129"/>
              </a:xfrm>
            </p:grpSpPr>
            <p:sp>
              <p:nvSpPr>
                <p:cNvPr id="11349" name="Freeform 51"/>
                <p:cNvSpPr>
                  <a:spLocks/>
                </p:cNvSpPr>
                <p:nvPr/>
              </p:nvSpPr>
              <p:spPr bwMode="auto">
                <a:xfrm>
                  <a:off x="4995" y="1401"/>
                  <a:ext cx="25"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0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7" y="488"/>
                      </a:lnTo>
                      <a:lnTo>
                        <a:pt x="68" y="503"/>
                      </a:lnTo>
                      <a:lnTo>
                        <a:pt x="76" y="480"/>
                      </a:lnTo>
                      <a:lnTo>
                        <a:pt x="80" y="422"/>
                      </a:lnTo>
                      <a:lnTo>
                        <a:pt x="103" y="407"/>
                      </a:lnTo>
                      <a:lnTo>
                        <a:pt x="72" y="361"/>
                      </a:lnTo>
                      <a:lnTo>
                        <a:pt x="51" y="334"/>
                      </a:lnTo>
                      <a:lnTo>
                        <a:pt x="54" y="102"/>
                      </a:lnTo>
                      <a:lnTo>
                        <a:pt x="64" y="9"/>
                      </a:lnTo>
                      <a:lnTo>
                        <a:pt x="5" y="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50" name="Freeform 52"/>
                <p:cNvSpPr>
                  <a:spLocks/>
                </p:cNvSpPr>
                <p:nvPr/>
              </p:nvSpPr>
              <p:spPr bwMode="auto">
                <a:xfrm>
                  <a:off x="5067" y="1398"/>
                  <a:ext cx="22" cy="117"/>
                </a:xfrm>
                <a:custGeom>
                  <a:avLst/>
                  <a:gdLst>
                    <a:gd name="T0" fmla="*/ 0 w 89"/>
                    <a:gd name="T1" fmla="*/ 0 h 470"/>
                    <a:gd name="T2" fmla="*/ 0 w 89"/>
                    <a:gd name="T3" fmla="*/ 0 h 470"/>
                    <a:gd name="T4" fmla="*/ 0 w 89"/>
                    <a:gd name="T5" fmla="*/ 1 h 470"/>
                    <a:gd name="T6" fmla="*/ 0 w 89"/>
                    <a:gd name="T7" fmla="*/ 1 h 470"/>
                    <a:gd name="T8" fmla="*/ 0 w 89"/>
                    <a:gd name="T9" fmla="*/ 1 h 470"/>
                    <a:gd name="T10" fmla="*/ 0 w 89"/>
                    <a:gd name="T11" fmla="*/ 2 h 470"/>
                    <a:gd name="T12" fmla="*/ 0 w 89"/>
                    <a:gd name="T13" fmla="*/ 2 h 470"/>
                    <a:gd name="T14" fmla="*/ 0 w 89"/>
                    <a:gd name="T15" fmla="*/ 1 h 470"/>
                    <a:gd name="T16" fmla="*/ 0 w 89"/>
                    <a:gd name="T17" fmla="*/ 1 h 470"/>
                    <a:gd name="T18" fmla="*/ 0 w 89"/>
                    <a:gd name="T19" fmla="*/ 0 h 470"/>
                    <a:gd name="T20" fmla="*/ 0 w 89"/>
                    <a:gd name="T21" fmla="*/ 0 h 470"/>
                    <a:gd name="T22" fmla="*/ 0 w 89"/>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470">
                      <a:moveTo>
                        <a:pt x="25" y="12"/>
                      </a:moveTo>
                      <a:lnTo>
                        <a:pt x="38" y="97"/>
                      </a:lnTo>
                      <a:lnTo>
                        <a:pt x="37" y="298"/>
                      </a:lnTo>
                      <a:lnTo>
                        <a:pt x="0" y="382"/>
                      </a:lnTo>
                      <a:lnTo>
                        <a:pt x="8" y="390"/>
                      </a:lnTo>
                      <a:lnTo>
                        <a:pt x="0" y="434"/>
                      </a:lnTo>
                      <a:lnTo>
                        <a:pt x="7" y="470"/>
                      </a:lnTo>
                      <a:lnTo>
                        <a:pt x="37" y="412"/>
                      </a:lnTo>
                      <a:lnTo>
                        <a:pt x="64" y="308"/>
                      </a:lnTo>
                      <a:lnTo>
                        <a:pt x="89" y="78"/>
                      </a:lnTo>
                      <a:lnTo>
                        <a:pt x="78" y="0"/>
                      </a:lnTo>
                      <a:lnTo>
                        <a:pt x="25" y="12"/>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338" name="Freeform 53"/>
              <p:cNvSpPr>
                <a:spLocks/>
              </p:cNvSpPr>
              <p:nvPr/>
            </p:nvSpPr>
            <p:spPr bwMode="auto">
              <a:xfrm>
                <a:off x="5029" y="1265"/>
                <a:ext cx="32" cy="59"/>
              </a:xfrm>
              <a:custGeom>
                <a:avLst/>
                <a:gdLst>
                  <a:gd name="T0" fmla="*/ 0 w 130"/>
                  <a:gd name="T1" fmla="*/ 1 h 237"/>
                  <a:gd name="T2" fmla="*/ 0 w 130"/>
                  <a:gd name="T3" fmla="*/ 1 h 237"/>
                  <a:gd name="T4" fmla="*/ 0 w 130"/>
                  <a:gd name="T5" fmla="*/ 0 h 237"/>
                  <a:gd name="T6" fmla="*/ 0 w 130"/>
                  <a:gd name="T7" fmla="*/ 0 h 237"/>
                  <a:gd name="T8" fmla="*/ 0 w 130"/>
                  <a:gd name="T9" fmla="*/ 0 h 237"/>
                  <a:gd name="T10" fmla="*/ 0 w 130"/>
                  <a:gd name="T11" fmla="*/ 0 h 237"/>
                  <a:gd name="T12" fmla="*/ 0 w 130"/>
                  <a:gd name="T13" fmla="*/ 0 h 237"/>
                  <a:gd name="T14" fmla="*/ 0 w 130"/>
                  <a:gd name="T15" fmla="*/ 0 h 237"/>
                  <a:gd name="T16" fmla="*/ 0 w 130"/>
                  <a:gd name="T17" fmla="*/ 0 h 237"/>
                  <a:gd name="T18" fmla="*/ 0 w 130"/>
                  <a:gd name="T19" fmla="*/ 0 h 237"/>
                  <a:gd name="T20" fmla="*/ 0 w 130"/>
                  <a:gd name="T21" fmla="*/ 0 h 237"/>
                  <a:gd name="T22" fmla="*/ 0 w 130"/>
                  <a:gd name="T23" fmla="*/ 0 h 237"/>
                  <a:gd name="T24" fmla="*/ 0 w 130"/>
                  <a:gd name="T25" fmla="*/ 0 h 237"/>
                  <a:gd name="T26" fmla="*/ 0 w 130"/>
                  <a:gd name="T27" fmla="*/ 0 h 237"/>
                  <a:gd name="T28" fmla="*/ 0 w 130"/>
                  <a:gd name="T29" fmla="*/ 0 h 237"/>
                  <a:gd name="T30" fmla="*/ 0 w 130"/>
                  <a:gd name="T31" fmla="*/ 0 h 237"/>
                  <a:gd name="T32" fmla="*/ 0 w 130"/>
                  <a:gd name="T33" fmla="*/ 0 h 237"/>
                  <a:gd name="T34" fmla="*/ 0 w 130"/>
                  <a:gd name="T35" fmla="*/ 0 h 237"/>
                  <a:gd name="T36" fmla="*/ 0 w 130"/>
                  <a:gd name="T37" fmla="*/ 0 h 237"/>
                  <a:gd name="T38" fmla="*/ 0 w 130"/>
                  <a:gd name="T39" fmla="*/ 0 h 237"/>
                  <a:gd name="T40" fmla="*/ 0 w 130"/>
                  <a:gd name="T41" fmla="*/ 1 h 237"/>
                  <a:gd name="T42" fmla="*/ 0 w 130"/>
                  <a:gd name="T43" fmla="*/ 1 h 237"/>
                  <a:gd name="T44" fmla="*/ 0 w 130"/>
                  <a:gd name="T45" fmla="*/ 1 h 237"/>
                  <a:gd name="T46" fmla="*/ 0 w 130"/>
                  <a:gd name="T47" fmla="*/ 1 h 237"/>
                  <a:gd name="T48" fmla="*/ 0 w 130"/>
                  <a:gd name="T49" fmla="*/ 1 h 2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0" h="237">
                    <a:moveTo>
                      <a:pt x="20" y="237"/>
                    </a:moveTo>
                    <a:lnTo>
                      <a:pt x="20" y="201"/>
                    </a:lnTo>
                    <a:lnTo>
                      <a:pt x="4" y="159"/>
                    </a:lnTo>
                    <a:lnTo>
                      <a:pt x="0" y="131"/>
                    </a:lnTo>
                    <a:lnTo>
                      <a:pt x="0" y="110"/>
                    </a:lnTo>
                    <a:lnTo>
                      <a:pt x="0" y="79"/>
                    </a:lnTo>
                    <a:lnTo>
                      <a:pt x="4" y="54"/>
                    </a:lnTo>
                    <a:lnTo>
                      <a:pt x="11" y="37"/>
                    </a:lnTo>
                    <a:lnTo>
                      <a:pt x="20" y="22"/>
                    </a:lnTo>
                    <a:lnTo>
                      <a:pt x="31" y="10"/>
                    </a:lnTo>
                    <a:lnTo>
                      <a:pt x="49" y="1"/>
                    </a:lnTo>
                    <a:lnTo>
                      <a:pt x="70" y="0"/>
                    </a:lnTo>
                    <a:lnTo>
                      <a:pt x="88" y="3"/>
                    </a:lnTo>
                    <a:lnTo>
                      <a:pt x="103" y="9"/>
                    </a:lnTo>
                    <a:lnTo>
                      <a:pt x="115" y="22"/>
                    </a:lnTo>
                    <a:lnTo>
                      <a:pt x="124" y="37"/>
                    </a:lnTo>
                    <a:lnTo>
                      <a:pt x="130" y="55"/>
                    </a:lnTo>
                    <a:lnTo>
                      <a:pt x="129" y="96"/>
                    </a:lnTo>
                    <a:lnTo>
                      <a:pt x="124" y="128"/>
                    </a:lnTo>
                    <a:lnTo>
                      <a:pt x="118" y="164"/>
                    </a:lnTo>
                    <a:lnTo>
                      <a:pt x="108" y="182"/>
                    </a:lnTo>
                    <a:lnTo>
                      <a:pt x="99" y="197"/>
                    </a:lnTo>
                    <a:lnTo>
                      <a:pt x="94" y="207"/>
                    </a:lnTo>
                    <a:lnTo>
                      <a:pt x="89" y="237"/>
                    </a:lnTo>
                    <a:lnTo>
                      <a:pt x="20" y="237"/>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39" name="Freeform 54"/>
              <p:cNvSpPr>
                <a:spLocks/>
              </p:cNvSpPr>
              <p:nvPr/>
            </p:nvSpPr>
            <p:spPr bwMode="auto">
              <a:xfrm>
                <a:off x="5015" y="1257"/>
                <a:ext cx="59" cy="49"/>
              </a:xfrm>
              <a:custGeom>
                <a:avLst/>
                <a:gdLst>
                  <a:gd name="T0" fmla="*/ 0 w 237"/>
                  <a:gd name="T1" fmla="*/ 1 h 196"/>
                  <a:gd name="T2" fmla="*/ 0 w 237"/>
                  <a:gd name="T3" fmla="*/ 1 h 196"/>
                  <a:gd name="T4" fmla="*/ 0 w 237"/>
                  <a:gd name="T5" fmla="*/ 1 h 196"/>
                  <a:gd name="T6" fmla="*/ 0 w 237"/>
                  <a:gd name="T7" fmla="*/ 1 h 196"/>
                  <a:gd name="T8" fmla="*/ 0 w 237"/>
                  <a:gd name="T9" fmla="*/ 1 h 196"/>
                  <a:gd name="T10" fmla="*/ 0 w 237"/>
                  <a:gd name="T11" fmla="*/ 0 h 196"/>
                  <a:gd name="T12" fmla="*/ 0 w 237"/>
                  <a:gd name="T13" fmla="*/ 0 h 196"/>
                  <a:gd name="T14" fmla="*/ 0 w 237"/>
                  <a:gd name="T15" fmla="*/ 0 h 196"/>
                  <a:gd name="T16" fmla="*/ 0 w 237"/>
                  <a:gd name="T17" fmla="*/ 0 h 196"/>
                  <a:gd name="T18" fmla="*/ 0 w 237"/>
                  <a:gd name="T19" fmla="*/ 0 h 196"/>
                  <a:gd name="T20" fmla="*/ 0 w 237"/>
                  <a:gd name="T21" fmla="*/ 0 h 196"/>
                  <a:gd name="T22" fmla="*/ 1 w 237"/>
                  <a:gd name="T23" fmla="*/ 0 h 196"/>
                  <a:gd name="T24" fmla="*/ 1 w 237"/>
                  <a:gd name="T25" fmla="*/ 0 h 196"/>
                  <a:gd name="T26" fmla="*/ 1 w 237"/>
                  <a:gd name="T27" fmla="*/ 0 h 196"/>
                  <a:gd name="T28" fmla="*/ 1 w 237"/>
                  <a:gd name="T29" fmla="*/ 1 h 196"/>
                  <a:gd name="T30" fmla="*/ 1 w 237"/>
                  <a:gd name="T31" fmla="*/ 1 h 196"/>
                  <a:gd name="T32" fmla="*/ 1 w 237"/>
                  <a:gd name="T33" fmla="*/ 1 h 196"/>
                  <a:gd name="T34" fmla="*/ 1 w 237"/>
                  <a:gd name="T35" fmla="*/ 1 h 196"/>
                  <a:gd name="T36" fmla="*/ 1 w 237"/>
                  <a:gd name="T37" fmla="*/ 1 h 196"/>
                  <a:gd name="T38" fmla="*/ 1 w 237"/>
                  <a:gd name="T39" fmla="*/ 1 h 196"/>
                  <a:gd name="T40" fmla="*/ 1 w 237"/>
                  <a:gd name="T41" fmla="*/ 1 h 196"/>
                  <a:gd name="T42" fmla="*/ 1 w 237"/>
                  <a:gd name="T43" fmla="*/ 1 h 196"/>
                  <a:gd name="T44" fmla="*/ 1 w 237"/>
                  <a:gd name="T45" fmla="*/ 1 h 196"/>
                  <a:gd name="T46" fmla="*/ 1 w 237"/>
                  <a:gd name="T47" fmla="*/ 0 h 196"/>
                  <a:gd name="T48" fmla="*/ 0 w 237"/>
                  <a:gd name="T49" fmla="*/ 0 h 196"/>
                  <a:gd name="T50" fmla="*/ 0 w 237"/>
                  <a:gd name="T51" fmla="*/ 0 h 196"/>
                  <a:gd name="T52" fmla="*/ 0 w 237"/>
                  <a:gd name="T53" fmla="*/ 0 h 196"/>
                  <a:gd name="T54" fmla="*/ 0 w 237"/>
                  <a:gd name="T55" fmla="*/ 1 h 196"/>
                  <a:gd name="T56" fmla="*/ 0 w 237"/>
                  <a:gd name="T57" fmla="*/ 0 h 196"/>
                  <a:gd name="T58" fmla="*/ 0 w 237"/>
                  <a:gd name="T59" fmla="*/ 1 h 196"/>
                  <a:gd name="T60" fmla="*/ 0 w 237"/>
                  <a:gd name="T61" fmla="*/ 1 h 196"/>
                  <a:gd name="T62" fmla="*/ 0 w 237"/>
                  <a:gd name="T63" fmla="*/ 1 h 196"/>
                  <a:gd name="T64" fmla="*/ 0 w 237"/>
                  <a:gd name="T65" fmla="*/ 1 h 196"/>
                  <a:gd name="T66" fmla="*/ 0 w 237"/>
                  <a:gd name="T67" fmla="*/ 1 h 196"/>
                  <a:gd name="T68" fmla="*/ 0 w 237"/>
                  <a:gd name="T69" fmla="*/ 1 h 196"/>
                  <a:gd name="T70" fmla="*/ 0 w 237"/>
                  <a:gd name="T71" fmla="*/ 1 h 196"/>
                  <a:gd name="T72" fmla="*/ 0 w 237"/>
                  <a:gd name="T73" fmla="*/ 1 h 196"/>
                  <a:gd name="T74" fmla="*/ 0 w 237"/>
                  <a:gd name="T75" fmla="*/ 1 h 196"/>
                  <a:gd name="T76" fmla="*/ 0 w 237"/>
                  <a:gd name="T77" fmla="*/ 1 h 1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37" h="196">
                    <a:moveTo>
                      <a:pt x="24" y="192"/>
                    </a:moveTo>
                    <a:lnTo>
                      <a:pt x="14" y="196"/>
                    </a:lnTo>
                    <a:lnTo>
                      <a:pt x="0" y="189"/>
                    </a:lnTo>
                    <a:lnTo>
                      <a:pt x="6" y="157"/>
                    </a:lnTo>
                    <a:lnTo>
                      <a:pt x="14" y="119"/>
                    </a:lnTo>
                    <a:lnTo>
                      <a:pt x="30" y="75"/>
                    </a:lnTo>
                    <a:lnTo>
                      <a:pt x="38" y="51"/>
                    </a:lnTo>
                    <a:lnTo>
                      <a:pt x="47" y="30"/>
                    </a:lnTo>
                    <a:lnTo>
                      <a:pt x="68" y="11"/>
                    </a:lnTo>
                    <a:lnTo>
                      <a:pt x="105" y="4"/>
                    </a:lnTo>
                    <a:lnTo>
                      <a:pt x="136" y="0"/>
                    </a:lnTo>
                    <a:lnTo>
                      <a:pt x="182" y="19"/>
                    </a:lnTo>
                    <a:lnTo>
                      <a:pt x="200" y="41"/>
                    </a:lnTo>
                    <a:lnTo>
                      <a:pt x="215" y="80"/>
                    </a:lnTo>
                    <a:lnTo>
                      <a:pt x="231" y="127"/>
                    </a:lnTo>
                    <a:lnTo>
                      <a:pt x="237" y="166"/>
                    </a:lnTo>
                    <a:lnTo>
                      <a:pt x="235" y="183"/>
                    </a:lnTo>
                    <a:lnTo>
                      <a:pt x="213" y="185"/>
                    </a:lnTo>
                    <a:lnTo>
                      <a:pt x="196" y="189"/>
                    </a:lnTo>
                    <a:lnTo>
                      <a:pt x="173" y="193"/>
                    </a:lnTo>
                    <a:lnTo>
                      <a:pt x="180" y="153"/>
                    </a:lnTo>
                    <a:lnTo>
                      <a:pt x="180" y="130"/>
                    </a:lnTo>
                    <a:lnTo>
                      <a:pt x="178" y="110"/>
                    </a:lnTo>
                    <a:lnTo>
                      <a:pt x="180" y="82"/>
                    </a:lnTo>
                    <a:lnTo>
                      <a:pt x="153" y="70"/>
                    </a:lnTo>
                    <a:lnTo>
                      <a:pt x="145" y="46"/>
                    </a:lnTo>
                    <a:lnTo>
                      <a:pt x="122" y="62"/>
                    </a:lnTo>
                    <a:lnTo>
                      <a:pt x="90" y="93"/>
                    </a:lnTo>
                    <a:lnTo>
                      <a:pt x="103" y="78"/>
                    </a:lnTo>
                    <a:lnTo>
                      <a:pt x="76" y="101"/>
                    </a:lnTo>
                    <a:lnTo>
                      <a:pt x="76" y="138"/>
                    </a:lnTo>
                    <a:lnTo>
                      <a:pt x="82" y="156"/>
                    </a:lnTo>
                    <a:lnTo>
                      <a:pt x="90" y="171"/>
                    </a:lnTo>
                    <a:lnTo>
                      <a:pt x="96" y="194"/>
                    </a:lnTo>
                    <a:lnTo>
                      <a:pt x="68" y="194"/>
                    </a:lnTo>
                    <a:lnTo>
                      <a:pt x="81" y="194"/>
                    </a:lnTo>
                    <a:lnTo>
                      <a:pt x="41" y="189"/>
                    </a:lnTo>
                    <a:lnTo>
                      <a:pt x="38" y="189"/>
                    </a:lnTo>
                    <a:lnTo>
                      <a:pt x="24" y="1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40" name="Freeform 55"/>
              <p:cNvSpPr>
                <a:spLocks/>
              </p:cNvSpPr>
              <p:nvPr/>
            </p:nvSpPr>
            <p:spPr bwMode="auto">
              <a:xfrm>
                <a:off x="4994" y="1324"/>
                <a:ext cx="97" cy="239"/>
              </a:xfrm>
              <a:custGeom>
                <a:avLst/>
                <a:gdLst>
                  <a:gd name="T0" fmla="*/ 0 w 391"/>
                  <a:gd name="T1" fmla="*/ 0 h 958"/>
                  <a:gd name="T2" fmla="*/ 0 w 391"/>
                  <a:gd name="T3" fmla="*/ 0 h 958"/>
                  <a:gd name="T4" fmla="*/ 0 w 391"/>
                  <a:gd name="T5" fmla="*/ 0 h 958"/>
                  <a:gd name="T6" fmla="*/ 0 w 391"/>
                  <a:gd name="T7" fmla="*/ 1 h 958"/>
                  <a:gd name="T8" fmla="*/ 0 w 391"/>
                  <a:gd name="T9" fmla="*/ 1 h 958"/>
                  <a:gd name="T10" fmla="*/ 0 w 391"/>
                  <a:gd name="T11" fmla="*/ 1 h 958"/>
                  <a:gd name="T12" fmla="*/ 0 w 391"/>
                  <a:gd name="T13" fmla="*/ 1 h 958"/>
                  <a:gd name="T14" fmla="*/ 0 w 391"/>
                  <a:gd name="T15" fmla="*/ 2 h 958"/>
                  <a:gd name="T16" fmla="*/ 0 w 391"/>
                  <a:gd name="T17" fmla="*/ 4 h 958"/>
                  <a:gd name="T18" fmla="*/ 0 w 391"/>
                  <a:gd name="T19" fmla="*/ 4 h 958"/>
                  <a:gd name="T20" fmla="*/ 0 w 391"/>
                  <a:gd name="T21" fmla="*/ 4 h 958"/>
                  <a:gd name="T22" fmla="*/ 1 w 391"/>
                  <a:gd name="T23" fmla="*/ 4 h 958"/>
                  <a:gd name="T24" fmla="*/ 1 w 391"/>
                  <a:gd name="T25" fmla="*/ 4 h 958"/>
                  <a:gd name="T26" fmla="*/ 1 w 391"/>
                  <a:gd name="T27" fmla="*/ 4 h 958"/>
                  <a:gd name="T28" fmla="*/ 1 w 391"/>
                  <a:gd name="T29" fmla="*/ 2 h 958"/>
                  <a:gd name="T30" fmla="*/ 1 w 391"/>
                  <a:gd name="T31" fmla="*/ 1 h 958"/>
                  <a:gd name="T32" fmla="*/ 1 w 391"/>
                  <a:gd name="T33" fmla="*/ 1 h 958"/>
                  <a:gd name="T34" fmla="*/ 1 w 391"/>
                  <a:gd name="T35" fmla="*/ 1 h 958"/>
                  <a:gd name="T36" fmla="*/ 1 w 391"/>
                  <a:gd name="T37" fmla="*/ 1 h 958"/>
                  <a:gd name="T38" fmla="*/ 1 w 391"/>
                  <a:gd name="T39" fmla="*/ 0 h 958"/>
                  <a:gd name="T40" fmla="*/ 1 w 391"/>
                  <a:gd name="T41" fmla="*/ 0 h 958"/>
                  <a:gd name="T42" fmla="*/ 0 w 391"/>
                  <a:gd name="T43" fmla="*/ 0 h 9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1" h="958">
                    <a:moveTo>
                      <a:pt x="158" y="0"/>
                    </a:moveTo>
                    <a:lnTo>
                      <a:pt x="62" y="52"/>
                    </a:lnTo>
                    <a:lnTo>
                      <a:pt x="50" y="69"/>
                    </a:lnTo>
                    <a:lnTo>
                      <a:pt x="0" y="312"/>
                    </a:lnTo>
                    <a:lnTo>
                      <a:pt x="74" y="322"/>
                    </a:lnTo>
                    <a:lnTo>
                      <a:pt x="85" y="261"/>
                    </a:lnTo>
                    <a:lnTo>
                      <a:pt x="113" y="390"/>
                    </a:lnTo>
                    <a:lnTo>
                      <a:pt x="65" y="677"/>
                    </a:lnTo>
                    <a:lnTo>
                      <a:pt x="90" y="955"/>
                    </a:lnTo>
                    <a:lnTo>
                      <a:pt x="118" y="958"/>
                    </a:lnTo>
                    <a:lnTo>
                      <a:pt x="159" y="954"/>
                    </a:lnTo>
                    <a:lnTo>
                      <a:pt x="218" y="950"/>
                    </a:lnTo>
                    <a:lnTo>
                      <a:pt x="269" y="950"/>
                    </a:lnTo>
                    <a:lnTo>
                      <a:pt x="313" y="951"/>
                    </a:lnTo>
                    <a:lnTo>
                      <a:pt x="330" y="552"/>
                    </a:lnTo>
                    <a:lnTo>
                      <a:pt x="286" y="376"/>
                    </a:lnTo>
                    <a:lnTo>
                      <a:pt x="303" y="279"/>
                    </a:lnTo>
                    <a:lnTo>
                      <a:pt x="313" y="315"/>
                    </a:lnTo>
                    <a:lnTo>
                      <a:pt x="391" y="294"/>
                    </a:lnTo>
                    <a:lnTo>
                      <a:pt x="331" y="66"/>
                    </a:lnTo>
                    <a:lnTo>
                      <a:pt x="232" y="0"/>
                    </a:lnTo>
                    <a:lnTo>
                      <a:pt x="158" y="0"/>
                    </a:lnTo>
                    <a:close/>
                  </a:path>
                </a:pathLst>
              </a:custGeom>
              <a:solidFill>
                <a:srgbClr val="001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41" name="Group 56"/>
              <p:cNvGrpSpPr>
                <a:grpSpLocks/>
              </p:cNvGrpSpPr>
              <p:nvPr/>
            </p:nvGrpSpPr>
            <p:grpSpPr bwMode="auto">
              <a:xfrm>
                <a:off x="5022" y="1325"/>
                <a:ext cx="42" cy="97"/>
                <a:chOff x="5022" y="1325"/>
                <a:chExt cx="42" cy="97"/>
              </a:xfrm>
            </p:grpSpPr>
            <p:sp>
              <p:nvSpPr>
                <p:cNvPr id="11346" name="Freeform 57"/>
                <p:cNvSpPr>
                  <a:spLocks/>
                </p:cNvSpPr>
                <p:nvPr/>
              </p:nvSpPr>
              <p:spPr bwMode="auto">
                <a:xfrm>
                  <a:off x="5032" y="1325"/>
                  <a:ext cx="21" cy="11"/>
                </a:xfrm>
                <a:custGeom>
                  <a:avLst/>
                  <a:gdLst>
                    <a:gd name="T0" fmla="*/ 0 w 87"/>
                    <a:gd name="T1" fmla="*/ 0 h 46"/>
                    <a:gd name="T2" fmla="*/ 0 w 87"/>
                    <a:gd name="T3" fmla="*/ 0 h 46"/>
                    <a:gd name="T4" fmla="*/ 0 w 87"/>
                    <a:gd name="T5" fmla="*/ 0 h 46"/>
                    <a:gd name="T6" fmla="*/ 0 w 87"/>
                    <a:gd name="T7" fmla="*/ 0 h 46"/>
                    <a:gd name="T8" fmla="*/ 0 w 87"/>
                    <a:gd name="T9" fmla="*/ 0 h 46"/>
                    <a:gd name="T10" fmla="*/ 0 w 87"/>
                    <a:gd name="T11" fmla="*/ 0 h 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7" h="46">
                      <a:moveTo>
                        <a:pt x="0" y="4"/>
                      </a:moveTo>
                      <a:lnTo>
                        <a:pt x="19" y="46"/>
                      </a:lnTo>
                      <a:lnTo>
                        <a:pt x="45" y="0"/>
                      </a:lnTo>
                      <a:lnTo>
                        <a:pt x="70" y="46"/>
                      </a:lnTo>
                      <a:lnTo>
                        <a:pt x="87" y="5"/>
                      </a:lnTo>
                      <a:lnTo>
                        <a:pt x="0" y="4"/>
                      </a:lnTo>
                      <a:close/>
                    </a:path>
                  </a:pathLst>
                </a:custGeom>
                <a:solidFill>
                  <a:srgbClr val="00007F"/>
                </a:solidFill>
                <a:ln w="4763">
                  <a:solidFill>
                    <a:srgbClr val="00007F"/>
                  </a:solidFill>
                  <a:prstDash val="solid"/>
                  <a:round/>
                  <a:headEnd/>
                  <a:tailEnd/>
                </a:ln>
              </p:spPr>
              <p:txBody>
                <a:bodyPr/>
                <a:lstStyle/>
                <a:p>
                  <a:endParaRPr lang="es-MX"/>
                </a:p>
              </p:txBody>
            </p:sp>
            <p:sp>
              <p:nvSpPr>
                <p:cNvPr id="11347" name="Freeform 58"/>
                <p:cNvSpPr>
                  <a:spLocks/>
                </p:cNvSpPr>
                <p:nvPr/>
              </p:nvSpPr>
              <p:spPr bwMode="auto">
                <a:xfrm>
                  <a:off x="5043" y="1327"/>
                  <a:ext cx="2" cy="94"/>
                </a:xfrm>
                <a:custGeom>
                  <a:avLst/>
                  <a:gdLst>
                    <a:gd name="T0" fmla="*/ 0 w 6"/>
                    <a:gd name="T1" fmla="*/ 0 h 374"/>
                    <a:gd name="T2" fmla="*/ 0 w 6"/>
                    <a:gd name="T3" fmla="*/ 1 h 374"/>
                    <a:gd name="T4" fmla="*/ 0 w 6"/>
                    <a:gd name="T5" fmla="*/ 2 h 374"/>
                    <a:gd name="T6" fmla="*/ 0 w 6"/>
                    <a:gd name="T7" fmla="*/ 0 h 3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74">
                      <a:moveTo>
                        <a:pt x="0" y="0"/>
                      </a:moveTo>
                      <a:lnTo>
                        <a:pt x="6" y="155"/>
                      </a:lnTo>
                      <a:lnTo>
                        <a:pt x="6" y="374"/>
                      </a:lnTo>
                      <a:lnTo>
                        <a:pt x="0" y="0"/>
                      </a:lnTo>
                      <a:close/>
                    </a:path>
                  </a:pathLst>
                </a:custGeom>
                <a:solidFill>
                  <a:srgbClr val="00007F"/>
                </a:solidFill>
                <a:ln w="4763">
                  <a:solidFill>
                    <a:srgbClr val="00007F"/>
                  </a:solidFill>
                  <a:prstDash val="solid"/>
                  <a:round/>
                  <a:headEnd/>
                  <a:tailEnd/>
                </a:ln>
              </p:spPr>
              <p:txBody>
                <a:bodyPr/>
                <a:lstStyle/>
                <a:p>
                  <a:endParaRPr lang="es-MX"/>
                </a:p>
              </p:txBody>
            </p:sp>
            <p:sp>
              <p:nvSpPr>
                <p:cNvPr id="11348" name="Freeform 59"/>
                <p:cNvSpPr>
                  <a:spLocks/>
                </p:cNvSpPr>
                <p:nvPr/>
              </p:nvSpPr>
              <p:spPr bwMode="auto">
                <a:xfrm>
                  <a:off x="5022" y="1420"/>
                  <a:ext cx="42" cy="2"/>
                </a:xfrm>
                <a:custGeom>
                  <a:avLst/>
                  <a:gdLst>
                    <a:gd name="T0" fmla="*/ 0 w 170"/>
                    <a:gd name="T1" fmla="*/ 0 h 6"/>
                    <a:gd name="T2" fmla="*/ 0 w 170"/>
                    <a:gd name="T3" fmla="*/ 0 h 6"/>
                    <a:gd name="T4" fmla="*/ 0 w 170"/>
                    <a:gd name="T5" fmla="*/ 0 h 6"/>
                    <a:gd name="T6" fmla="*/ 0 w 17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0" h="6">
                      <a:moveTo>
                        <a:pt x="0" y="6"/>
                      </a:moveTo>
                      <a:lnTo>
                        <a:pt x="93" y="0"/>
                      </a:lnTo>
                      <a:lnTo>
                        <a:pt x="170" y="2"/>
                      </a:lnTo>
                      <a:lnTo>
                        <a:pt x="0" y="6"/>
                      </a:lnTo>
                      <a:close/>
                    </a:path>
                  </a:pathLst>
                </a:custGeom>
                <a:solidFill>
                  <a:srgbClr val="00007F"/>
                </a:solidFill>
                <a:ln w="4763">
                  <a:solidFill>
                    <a:srgbClr val="00007F"/>
                  </a:solidFill>
                  <a:prstDash val="solid"/>
                  <a:round/>
                  <a:headEnd/>
                  <a:tailEnd/>
                </a:ln>
              </p:spPr>
              <p:txBody>
                <a:bodyPr/>
                <a:lstStyle/>
                <a:p>
                  <a:endParaRPr lang="es-MX"/>
                </a:p>
              </p:txBody>
            </p:sp>
          </p:grpSp>
          <p:grpSp>
            <p:nvGrpSpPr>
              <p:cNvPr id="11342" name="Group 60"/>
              <p:cNvGrpSpPr>
                <a:grpSpLocks/>
              </p:cNvGrpSpPr>
              <p:nvPr/>
            </p:nvGrpSpPr>
            <p:grpSpPr bwMode="auto">
              <a:xfrm>
                <a:off x="5011" y="1663"/>
                <a:ext cx="57" cy="39"/>
                <a:chOff x="5011" y="1663"/>
                <a:chExt cx="57" cy="39"/>
              </a:xfrm>
            </p:grpSpPr>
            <p:sp>
              <p:nvSpPr>
                <p:cNvPr id="11344" name="Freeform 61"/>
                <p:cNvSpPr>
                  <a:spLocks/>
                </p:cNvSpPr>
                <p:nvPr/>
              </p:nvSpPr>
              <p:spPr bwMode="auto">
                <a:xfrm>
                  <a:off x="5011" y="1667"/>
                  <a:ext cx="22" cy="35"/>
                </a:xfrm>
                <a:custGeom>
                  <a:avLst/>
                  <a:gdLst>
                    <a:gd name="T0" fmla="*/ 0 w 90"/>
                    <a:gd name="T1" fmla="*/ 0 h 143"/>
                    <a:gd name="T2" fmla="*/ 0 w 90"/>
                    <a:gd name="T3" fmla="*/ 0 h 143"/>
                    <a:gd name="T4" fmla="*/ 0 w 90"/>
                    <a:gd name="T5" fmla="*/ 0 h 143"/>
                    <a:gd name="T6" fmla="*/ 0 w 90"/>
                    <a:gd name="T7" fmla="*/ 0 h 143"/>
                    <a:gd name="T8" fmla="*/ 0 w 90"/>
                    <a:gd name="T9" fmla="*/ 0 h 143"/>
                    <a:gd name="T10" fmla="*/ 0 w 90"/>
                    <a:gd name="T11" fmla="*/ 0 h 143"/>
                    <a:gd name="T12" fmla="*/ 0 w 90"/>
                    <a:gd name="T13" fmla="*/ 0 h 143"/>
                    <a:gd name="T14" fmla="*/ 0 w 90"/>
                    <a:gd name="T15" fmla="*/ 0 h 143"/>
                    <a:gd name="T16" fmla="*/ 0 w 90"/>
                    <a:gd name="T17" fmla="*/ 0 h 143"/>
                    <a:gd name="T18" fmla="*/ 0 w 90"/>
                    <a:gd name="T19" fmla="*/ 0 h 143"/>
                    <a:gd name="T20" fmla="*/ 0 w 90"/>
                    <a:gd name="T21" fmla="*/ 0 h 143"/>
                    <a:gd name="T22" fmla="*/ 0 w 90"/>
                    <a:gd name="T23" fmla="*/ 0 h 143"/>
                    <a:gd name="T24" fmla="*/ 0 w 90"/>
                    <a:gd name="T25" fmla="*/ 0 h 143"/>
                    <a:gd name="T26" fmla="*/ 0 w 90"/>
                    <a:gd name="T27" fmla="*/ 0 h 143"/>
                    <a:gd name="T28" fmla="*/ 0 w 90"/>
                    <a:gd name="T29" fmla="*/ 0 h 143"/>
                    <a:gd name="T30" fmla="*/ 0 w 90"/>
                    <a:gd name="T31" fmla="*/ 0 h 143"/>
                    <a:gd name="T32" fmla="*/ 0 w 90"/>
                    <a:gd name="T33" fmla="*/ 0 h 143"/>
                    <a:gd name="T34" fmla="*/ 0 w 90"/>
                    <a:gd name="T35" fmla="*/ 0 h 143"/>
                    <a:gd name="T36" fmla="*/ 0 w 90"/>
                    <a:gd name="T37" fmla="*/ 0 h 1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3">
                      <a:moveTo>
                        <a:pt x="17" y="71"/>
                      </a:moveTo>
                      <a:lnTo>
                        <a:pt x="4" y="93"/>
                      </a:lnTo>
                      <a:lnTo>
                        <a:pt x="0" y="109"/>
                      </a:lnTo>
                      <a:lnTo>
                        <a:pt x="0" y="122"/>
                      </a:lnTo>
                      <a:lnTo>
                        <a:pt x="3" y="131"/>
                      </a:lnTo>
                      <a:lnTo>
                        <a:pt x="9" y="139"/>
                      </a:lnTo>
                      <a:lnTo>
                        <a:pt x="21" y="143"/>
                      </a:lnTo>
                      <a:lnTo>
                        <a:pt x="36" y="141"/>
                      </a:lnTo>
                      <a:lnTo>
                        <a:pt x="52" y="135"/>
                      </a:lnTo>
                      <a:lnTo>
                        <a:pt x="63" y="121"/>
                      </a:lnTo>
                      <a:lnTo>
                        <a:pt x="73" y="102"/>
                      </a:lnTo>
                      <a:lnTo>
                        <a:pt x="80" y="63"/>
                      </a:lnTo>
                      <a:lnTo>
                        <a:pt x="90" y="25"/>
                      </a:lnTo>
                      <a:lnTo>
                        <a:pt x="89" y="0"/>
                      </a:lnTo>
                      <a:lnTo>
                        <a:pt x="71" y="55"/>
                      </a:lnTo>
                      <a:lnTo>
                        <a:pt x="55" y="90"/>
                      </a:lnTo>
                      <a:lnTo>
                        <a:pt x="32" y="90"/>
                      </a:lnTo>
                      <a:lnTo>
                        <a:pt x="13" y="88"/>
                      </a:lnTo>
                      <a:lnTo>
                        <a:pt x="17"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45" name="Freeform 62"/>
                <p:cNvSpPr>
                  <a:spLocks/>
                </p:cNvSpPr>
                <p:nvPr/>
              </p:nvSpPr>
              <p:spPr bwMode="auto">
                <a:xfrm>
                  <a:off x="5043" y="1663"/>
                  <a:ext cx="25" cy="39"/>
                </a:xfrm>
                <a:custGeom>
                  <a:avLst/>
                  <a:gdLst>
                    <a:gd name="T0" fmla="*/ 0 w 102"/>
                    <a:gd name="T1" fmla="*/ 0 h 155"/>
                    <a:gd name="T2" fmla="*/ 0 w 102"/>
                    <a:gd name="T3" fmla="*/ 0 h 155"/>
                    <a:gd name="T4" fmla="*/ 0 w 102"/>
                    <a:gd name="T5" fmla="*/ 0 h 155"/>
                    <a:gd name="T6" fmla="*/ 0 w 102"/>
                    <a:gd name="T7" fmla="*/ 1 h 155"/>
                    <a:gd name="T8" fmla="*/ 0 w 102"/>
                    <a:gd name="T9" fmla="*/ 1 h 155"/>
                    <a:gd name="T10" fmla="*/ 0 w 102"/>
                    <a:gd name="T11" fmla="*/ 1 h 155"/>
                    <a:gd name="T12" fmla="*/ 0 w 102"/>
                    <a:gd name="T13" fmla="*/ 1 h 155"/>
                    <a:gd name="T14" fmla="*/ 0 w 102"/>
                    <a:gd name="T15" fmla="*/ 1 h 155"/>
                    <a:gd name="T16" fmla="*/ 0 w 102"/>
                    <a:gd name="T17" fmla="*/ 1 h 155"/>
                    <a:gd name="T18" fmla="*/ 0 w 102"/>
                    <a:gd name="T19" fmla="*/ 1 h 155"/>
                    <a:gd name="T20" fmla="*/ 0 w 102"/>
                    <a:gd name="T21" fmla="*/ 1 h 155"/>
                    <a:gd name="T22" fmla="*/ 0 w 102"/>
                    <a:gd name="T23" fmla="*/ 1 h 155"/>
                    <a:gd name="T24" fmla="*/ 0 w 102"/>
                    <a:gd name="T25" fmla="*/ 1 h 155"/>
                    <a:gd name="T26" fmla="*/ 0 w 102"/>
                    <a:gd name="T27" fmla="*/ 1 h 155"/>
                    <a:gd name="T28" fmla="*/ 0 w 102"/>
                    <a:gd name="T29" fmla="*/ 0 h 155"/>
                    <a:gd name="T30" fmla="*/ 0 w 102"/>
                    <a:gd name="T31" fmla="*/ 0 h 155"/>
                    <a:gd name="T32" fmla="*/ 0 w 102"/>
                    <a:gd name="T33" fmla="*/ 1 h 155"/>
                    <a:gd name="T34" fmla="*/ 0 w 102"/>
                    <a:gd name="T35" fmla="*/ 1 h 155"/>
                    <a:gd name="T36" fmla="*/ 0 w 102"/>
                    <a:gd name="T37" fmla="*/ 1 h 155"/>
                    <a:gd name="T38" fmla="*/ 0 w 102"/>
                    <a:gd name="T39" fmla="*/ 1 h 155"/>
                    <a:gd name="T40" fmla="*/ 0 w 102"/>
                    <a:gd name="T41" fmla="*/ 0 h 155"/>
                    <a:gd name="T42" fmla="*/ 0 w 102"/>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2" h="155">
                      <a:moveTo>
                        <a:pt x="2" y="0"/>
                      </a:moveTo>
                      <a:lnTo>
                        <a:pt x="0" y="16"/>
                      </a:lnTo>
                      <a:lnTo>
                        <a:pt x="13" y="55"/>
                      </a:lnTo>
                      <a:lnTo>
                        <a:pt x="22" y="87"/>
                      </a:lnTo>
                      <a:lnTo>
                        <a:pt x="32" y="118"/>
                      </a:lnTo>
                      <a:lnTo>
                        <a:pt x="43" y="135"/>
                      </a:lnTo>
                      <a:lnTo>
                        <a:pt x="53" y="148"/>
                      </a:lnTo>
                      <a:lnTo>
                        <a:pt x="67" y="153"/>
                      </a:lnTo>
                      <a:lnTo>
                        <a:pt x="82" y="155"/>
                      </a:lnTo>
                      <a:lnTo>
                        <a:pt x="90" y="150"/>
                      </a:lnTo>
                      <a:lnTo>
                        <a:pt x="98" y="146"/>
                      </a:lnTo>
                      <a:lnTo>
                        <a:pt x="102" y="131"/>
                      </a:lnTo>
                      <a:lnTo>
                        <a:pt x="99" y="110"/>
                      </a:lnTo>
                      <a:lnTo>
                        <a:pt x="90" y="86"/>
                      </a:lnTo>
                      <a:lnTo>
                        <a:pt x="84" y="73"/>
                      </a:lnTo>
                      <a:lnTo>
                        <a:pt x="81" y="85"/>
                      </a:lnTo>
                      <a:lnTo>
                        <a:pt x="77" y="90"/>
                      </a:lnTo>
                      <a:lnTo>
                        <a:pt x="64" y="94"/>
                      </a:lnTo>
                      <a:lnTo>
                        <a:pt x="54" y="95"/>
                      </a:lnTo>
                      <a:lnTo>
                        <a:pt x="34" y="91"/>
                      </a:lnTo>
                      <a:lnTo>
                        <a:pt x="13" y="31"/>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343" name="Freeform 63"/>
              <p:cNvSpPr>
                <a:spLocks/>
              </p:cNvSpPr>
              <p:nvPr/>
            </p:nvSpPr>
            <p:spPr bwMode="auto">
              <a:xfrm>
                <a:off x="5042" y="1302"/>
                <a:ext cx="9" cy="2"/>
              </a:xfrm>
              <a:custGeom>
                <a:avLst/>
                <a:gdLst>
                  <a:gd name="T0" fmla="*/ 0 w 33"/>
                  <a:gd name="T1" fmla="*/ 0 h 9"/>
                  <a:gd name="T2" fmla="*/ 0 w 33"/>
                  <a:gd name="T3" fmla="*/ 0 h 9"/>
                  <a:gd name="T4" fmla="*/ 0 w 33"/>
                  <a:gd name="T5" fmla="*/ 0 h 9"/>
                  <a:gd name="T6" fmla="*/ 0 w 33"/>
                  <a:gd name="T7" fmla="*/ 0 h 9"/>
                  <a:gd name="T8" fmla="*/ 0 w 33"/>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9">
                    <a:moveTo>
                      <a:pt x="0" y="7"/>
                    </a:moveTo>
                    <a:lnTo>
                      <a:pt x="10" y="0"/>
                    </a:lnTo>
                    <a:lnTo>
                      <a:pt x="15" y="3"/>
                    </a:lnTo>
                    <a:lnTo>
                      <a:pt x="27" y="0"/>
                    </a:lnTo>
                    <a:lnTo>
                      <a:pt x="33" y="9"/>
                    </a:lnTo>
                  </a:path>
                </a:pathLst>
              </a:custGeom>
              <a:noFill/>
              <a:ln w="4763">
                <a:solidFill>
                  <a:srgbClr val="FF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252" name="Group 64"/>
            <p:cNvGrpSpPr>
              <a:grpSpLocks/>
            </p:cNvGrpSpPr>
            <p:nvPr/>
          </p:nvGrpSpPr>
          <p:grpSpPr bwMode="auto">
            <a:xfrm>
              <a:off x="1843" y="1948"/>
              <a:ext cx="98" cy="442"/>
              <a:chOff x="4275" y="1247"/>
              <a:chExt cx="98" cy="442"/>
            </a:xfrm>
          </p:grpSpPr>
          <p:grpSp>
            <p:nvGrpSpPr>
              <p:cNvPr id="11317" name="Group 65"/>
              <p:cNvGrpSpPr>
                <a:grpSpLocks/>
              </p:cNvGrpSpPr>
              <p:nvPr/>
            </p:nvGrpSpPr>
            <p:grpSpPr bwMode="auto">
              <a:xfrm>
                <a:off x="4276" y="1384"/>
                <a:ext cx="95" cy="130"/>
                <a:chOff x="4276" y="1384"/>
                <a:chExt cx="95" cy="130"/>
              </a:xfrm>
            </p:grpSpPr>
            <p:sp>
              <p:nvSpPr>
                <p:cNvPr id="11334" name="Freeform 66"/>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35" name="Freeform 67"/>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318" name="Freeform 68"/>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1319" name="Group 69"/>
              <p:cNvGrpSpPr>
                <a:grpSpLocks/>
              </p:cNvGrpSpPr>
              <p:nvPr/>
            </p:nvGrpSpPr>
            <p:grpSpPr bwMode="auto">
              <a:xfrm>
                <a:off x="4293" y="1247"/>
                <a:ext cx="60" cy="442"/>
                <a:chOff x="4293" y="1247"/>
                <a:chExt cx="60" cy="442"/>
              </a:xfrm>
            </p:grpSpPr>
            <p:sp>
              <p:nvSpPr>
                <p:cNvPr id="11320" name="Freeform 70"/>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21" name="Group 71"/>
                <p:cNvGrpSpPr>
                  <a:grpSpLocks/>
                </p:cNvGrpSpPr>
                <p:nvPr/>
              </p:nvGrpSpPr>
              <p:grpSpPr bwMode="auto">
                <a:xfrm>
                  <a:off x="4304" y="1311"/>
                  <a:ext cx="42" cy="97"/>
                  <a:chOff x="4304" y="1311"/>
                  <a:chExt cx="42" cy="97"/>
                </a:xfrm>
              </p:grpSpPr>
              <p:sp>
                <p:nvSpPr>
                  <p:cNvPr id="11331" name="Freeform 72"/>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332" name="Freeform 73"/>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333" name="Freeform 74"/>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1322" name="Group 75"/>
                <p:cNvGrpSpPr>
                  <a:grpSpLocks/>
                </p:cNvGrpSpPr>
                <p:nvPr/>
              </p:nvGrpSpPr>
              <p:grpSpPr bwMode="auto">
                <a:xfrm>
                  <a:off x="4293" y="1650"/>
                  <a:ext cx="57" cy="39"/>
                  <a:chOff x="4293" y="1650"/>
                  <a:chExt cx="57" cy="39"/>
                </a:xfrm>
              </p:grpSpPr>
              <p:sp>
                <p:nvSpPr>
                  <p:cNvPr id="11329" name="Freeform 76"/>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30" name="Freeform 77"/>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323" name="Group 78"/>
                <p:cNvGrpSpPr>
                  <a:grpSpLocks/>
                </p:cNvGrpSpPr>
                <p:nvPr/>
              </p:nvGrpSpPr>
              <p:grpSpPr bwMode="auto">
                <a:xfrm>
                  <a:off x="4300" y="1247"/>
                  <a:ext cx="53" cy="64"/>
                  <a:chOff x="4300" y="1247"/>
                  <a:chExt cx="53" cy="64"/>
                </a:xfrm>
              </p:grpSpPr>
              <p:sp>
                <p:nvSpPr>
                  <p:cNvPr id="11324" name="Freeform 79"/>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25" name="Freeform 80"/>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26" name="Group 81"/>
                  <p:cNvGrpSpPr>
                    <a:grpSpLocks/>
                  </p:cNvGrpSpPr>
                  <p:nvPr/>
                </p:nvGrpSpPr>
                <p:grpSpPr bwMode="auto">
                  <a:xfrm>
                    <a:off x="4305" y="1280"/>
                    <a:ext cx="42" cy="7"/>
                    <a:chOff x="4305" y="1280"/>
                    <a:chExt cx="42" cy="7"/>
                  </a:xfrm>
                </p:grpSpPr>
                <p:sp>
                  <p:nvSpPr>
                    <p:cNvPr id="11327" name="Oval 82"/>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28" name="Oval 83"/>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53" name="Group 84"/>
            <p:cNvGrpSpPr>
              <a:grpSpLocks/>
            </p:cNvGrpSpPr>
            <p:nvPr/>
          </p:nvGrpSpPr>
          <p:grpSpPr bwMode="auto">
            <a:xfrm>
              <a:off x="2131" y="2304"/>
              <a:ext cx="119" cy="491"/>
              <a:chOff x="4424" y="1210"/>
              <a:chExt cx="119" cy="491"/>
            </a:xfrm>
          </p:grpSpPr>
          <p:grpSp>
            <p:nvGrpSpPr>
              <p:cNvPr id="11295" name="Group 85"/>
              <p:cNvGrpSpPr>
                <a:grpSpLocks/>
              </p:cNvGrpSpPr>
              <p:nvPr/>
            </p:nvGrpSpPr>
            <p:grpSpPr bwMode="auto">
              <a:xfrm>
                <a:off x="4424" y="1653"/>
                <a:ext cx="117" cy="48"/>
                <a:chOff x="4424" y="1653"/>
                <a:chExt cx="117" cy="48"/>
              </a:xfrm>
            </p:grpSpPr>
            <p:sp>
              <p:nvSpPr>
                <p:cNvPr id="11315" name="Freeform 86"/>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16" name="Freeform 87"/>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296" name="Group 88"/>
              <p:cNvGrpSpPr>
                <a:grpSpLocks/>
              </p:cNvGrpSpPr>
              <p:nvPr/>
            </p:nvGrpSpPr>
            <p:grpSpPr bwMode="auto">
              <a:xfrm>
                <a:off x="4436" y="1272"/>
                <a:ext cx="107" cy="397"/>
                <a:chOff x="4436" y="1272"/>
                <a:chExt cx="107" cy="397"/>
              </a:xfrm>
            </p:grpSpPr>
            <p:sp>
              <p:nvSpPr>
                <p:cNvPr id="11304" name="Freeform 89"/>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05" name="Freeform 90"/>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06" name="Freeform 91"/>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07" name="Freeform 92"/>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308" name="Group 93"/>
                <p:cNvGrpSpPr>
                  <a:grpSpLocks/>
                </p:cNvGrpSpPr>
                <p:nvPr/>
              </p:nvGrpSpPr>
              <p:grpSpPr bwMode="auto">
                <a:xfrm>
                  <a:off x="4449" y="1276"/>
                  <a:ext cx="68" cy="130"/>
                  <a:chOff x="4449" y="1276"/>
                  <a:chExt cx="68" cy="130"/>
                </a:xfrm>
              </p:grpSpPr>
              <p:grpSp>
                <p:nvGrpSpPr>
                  <p:cNvPr id="11309" name="Group 94"/>
                  <p:cNvGrpSpPr>
                    <a:grpSpLocks/>
                  </p:cNvGrpSpPr>
                  <p:nvPr/>
                </p:nvGrpSpPr>
                <p:grpSpPr bwMode="auto">
                  <a:xfrm>
                    <a:off x="4449" y="1276"/>
                    <a:ext cx="68" cy="130"/>
                    <a:chOff x="4449" y="1276"/>
                    <a:chExt cx="68" cy="130"/>
                  </a:xfrm>
                </p:grpSpPr>
                <p:grpSp>
                  <p:nvGrpSpPr>
                    <p:cNvPr id="11311" name="Group 95"/>
                    <p:cNvGrpSpPr>
                      <a:grpSpLocks/>
                    </p:cNvGrpSpPr>
                    <p:nvPr/>
                  </p:nvGrpSpPr>
                  <p:grpSpPr bwMode="auto">
                    <a:xfrm>
                      <a:off x="4449" y="1399"/>
                      <a:ext cx="68" cy="7"/>
                      <a:chOff x="4449" y="1399"/>
                      <a:chExt cx="68" cy="7"/>
                    </a:xfrm>
                  </p:grpSpPr>
                  <p:sp>
                    <p:nvSpPr>
                      <p:cNvPr id="11313" name="Line 96"/>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314" name="Line 97"/>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1312" name="Freeform 98"/>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1310" name="Line 99"/>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1297" name="Group 100"/>
              <p:cNvGrpSpPr>
                <a:grpSpLocks/>
              </p:cNvGrpSpPr>
              <p:nvPr/>
            </p:nvGrpSpPr>
            <p:grpSpPr bwMode="auto">
              <a:xfrm>
                <a:off x="4458" y="1210"/>
                <a:ext cx="45" cy="73"/>
                <a:chOff x="4458" y="1210"/>
                <a:chExt cx="45" cy="73"/>
              </a:xfrm>
            </p:grpSpPr>
            <p:grpSp>
              <p:nvGrpSpPr>
                <p:cNvPr id="11298" name="Group 101"/>
                <p:cNvGrpSpPr>
                  <a:grpSpLocks/>
                </p:cNvGrpSpPr>
                <p:nvPr/>
              </p:nvGrpSpPr>
              <p:grpSpPr bwMode="auto">
                <a:xfrm>
                  <a:off x="4459" y="1213"/>
                  <a:ext cx="42" cy="70"/>
                  <a:chOff x="4459" y="1213"/>
                  <a:chExt cx="42" cy="70"/>
                </a:xfrm>
              </p:grpSpPr>
              <p:sp>
                <p:nvSpPr>
                  <p:cNvPr id="11300" name="Freeform 102"/>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01" name="Freeform 103"/>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02" name="Freeform 104"/>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303" name="Freeform 105"/>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299" name="Freeform 106"/>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54" name="Group 107"/>
            <p:cNvGrpSpPr>
              <a:grpSpLocks/>
            </p:cNvGrpSpPr>
            <p:nvPr/>
          </p:nvGrpSpPr>
          <p:grpSpPr bwMode="auto">
            <a:xfrm>
              <a:off x="2083" y="1872"/>
              <a:ext cx="102" cy="474"/>
              <a:chOff x="4355" y="1221"/>
              <a:chExt cx="102" cy="474"/>
            </a:xfrm>
          </p:grpSpPr>
          <p:grpSp>
            <p:nvGrpSpPr>
              <p:cNvPr id="11266" name="Group 108"/>
              <p:cNvGrpSpPr>
                <a:grpSpLocks/>
              </p:cNvGrpSpPr>
              <p:nvPr/>
            </p:nvGrpSpPr>
            <p:grpSpPr bwMode="auto">
              <a:xfrm>
                <a:off x="4377" y="1221"/>
                <a:ext cx="54" cy="82"/>
                <a:chOff x="4377" y="1221"/>
                <a:chExt cx="54" cy="82"/>
              </a:xfrm>
            </p:grpSpPr>
            <p:sp>
              <p:nvSpPr>
                <p:cNvPr id="11286" name="Freeform 109"/>
                <p:cNvSpPr>
                  <a:spLocks/>
                </p:cNvSpPr>
                <p:nvPr/>
              </p:nvSpPr>
              <p:spPr bwMode="auto">
                <a:xfrm>
                  <a:off x="4377" y="1221"/>
                  <a:ext cx="54" cy="64"/>
                </a:xfrm>
                <a:custGeom>
                  <a:avLst/>
                  <a:gdLst>
                    <a:gd name="T0" fmla="*/ 0 w 215"/>
                    <a:gd name="T1" fmla="*/ 0 h 256"/>
                    <a:gd name="T2" fmla="*/ 0 w 215"/>
                    <a:gd name="T3" fmla="*/ 0 h 256"/>
                    <a:gd name="T4" fmla="*/ 0 w 215"/>
                    <a:gd name="T5" fmla="*/ 0 h 256"/>
                    <a:gd name="T6" fmla="*/ 0 w 215"/>
                    <a:gd name="T7" fmla="*/ 0 h 256"/>
                    <a:gd name="T8" fmla="*/ 0 w 215"/>
                    <a:gd name="T9" fmla="*/ 0 h 256"/>
                    <a:gd name="T10" fmla="*/ 0 w 215"/>
                    <a:gd name="T11" fmla="*/ 1 h 256"/>
                    <a:gd name="T12" fmla="*/ 0 w 215"/>
                    <a:gd name="T13" fmla="*/ 1 h 256"/>
                    <a:gd name="T14" fmla="*/ 0 w 215"/>
                    <a:gd name="T15" fmla="*/ 1 h 256"/>
                    <a:gd name="T16" fmla="*/ 0 w 215"/>
                    <a:gd name="T17" fmla="*/ 1 h 256"/>
                    <a:gd name="T18" fmla="*/ 0 w 215"/>
                    <a:gd name="T19" fmla="*/ 1 h 256"/>
                    <a:gd name="T20" fmla="*/ 0 w 215"/>
                    <a:gd name="T21" fmla="*/ 1 h 256"/>
                    <a:gd name="T22" fmla="*/ 0 w 215"/>
                    <a:gd name="T23" fmla="*/ 1 h 256"/>
                    <a:gd name="T24" fmla="*/ 0 w 215"/>
                    <a:gd name="T25" fmla="*/ 1 h 256"/>
                    <a:gd name="T26" fmla="*/ 0 w 215"/>
                    <a:gd name="T27" fmla="*/ 1 h 256"/>
                    <a:gd name="T28" fmla="*/ 0 w 215"/>
                    <a:gd name="T29" fmla="*/ 1 h 256"/>
                    <a:gd name="T30" fmla="*/ 0 w 215"/>
                    <a:gd name="T31" fmla="*/ 1 h 256"/>
                    <a:gd name="T32" fmla="*/ 0 w 215"/>
                    <a:gd name="T33" fmla="*/ 1 h 256"/>
                    <a:gd name="T34" fmla="*/ 0 w 215"/>
                    <a:gd name="T35" fmla="*/ 1 h 256"/>
                    <a:gd name="T36" fmla="*/ 0 w 215"/>
                    <a:gd name="T37" fmla="*/ 1 h 256"/>
                    <a:gd name="T38" fmla="*/ 0 w 215"/>
                    <a:gd name="T39" fmla="*/ 1 h 256"/>
                    <a:gd name="T40" fmla="*/ 1 w 215"/>
                    <a:gd name="T41" fmla="*/ 0 h 256"/>
                    <a:gd name="T42" fmla="*/ 1 w 215"/>
                    <a:gd name="T43" fmla="*/ 0 h 256"/>
                    <a:gd name="T44" fmla="*/ 1 w 215"/>
                    <a:gd name="T45" fmla="*/ 1 h 256"/>
                    <a:gd name="T46" fmla="*/ 1 w 215"/>
                    <a:gd name="T47" fmla="*/ 1 h 256"/>
                    <a:gd name="T48" fmla="*/ 1 w 215"/>
                    <a:gd name="T49" fmla="*/ 1 h 256"/>
                    <a:gd name="T50" fmla="*/ 1 w 215"/>
                    <a:gd name="T51" fmla="*/ 1 h 256"/>
                    <a:gd name="T52" fmla="*/ 1 w 215"/>
                    <a:gd name="T53" fmla="*/ 1 h 256"/>
                    <a:gd name="T54" fmla="*/ 1 w 215"/>
                    <a:gd name="T55" fmla="*/ 1 h 256"/>
                    <a:gd name="T56" fmla="*/ 1 w 215"/>
                    <a:gd name="T57" fmla="*/ 1 h 256"/>
                    <a:gd name="T58" fmla="*/ 1 w 215"/>
                    <a:gd name="T59" fmla="*/ 1 h 256"/>
                    <a:gd name="T60" fmla="*/ 1 w 215"/>
                    <a:gd name="T61" fmla="*/ 1 h 256"/>
                    <a:gd name="T62" fmla="*/ 1 w 215"/>
                    <a:gd name="T63" fmla="*/ 1 h 256"/>
                    <a:gd name="T64" fmla="*/ 1 w 215"/>
                    <a:gd name="T65" fmla="*/ 1 h 256"/>
                    <a:gd name="T66" fmla="*/ 1 w 215"/>
                    <a:gd name="T67" fmla="*/ 1 h 256"/>
                    <a:gd name="T68" fmla="*/ 1 w 215"/>
                    <a:gd name="T69" fmla="*/ 1 h 256"/>
                    <a:gd name="T70" fmla="*/ 1 w 215"/>
                    <a:gd name="T71" fmla="*/ 1 h 256"/>
                    <a:gd name="T72" fmla="*/ 1 w 215"/>
                    <a:gd name="T73" fmla="*/ 1 h 256"/>
                    <a:gd name="T74" fmla="*/ 1 w 215"/>
                    <a:gd name="T75" fmla="*/ 1 h 256"/>
                    <a:gd name="T76" fmla="*/ 1 w 215"/>
                    <a:gd name="T77" fmla="*/ 1 h 256"/>
                    <a:gd name="T78" fmla="*/ 1 w 215"/>
                    <a:gd name="T79" fmla="*/ 0 h 256"/>
                    <a:gd name="T80" fmla="*/ 1 w 215"/>
                    <a:gd name="T81" fmla="*/ 0 h 256"/>
                    <a:gd name="T82" fmla="*/ 1 w 215"/>
                    <a:gd name="T83" fmla="*/ 0 h 256"/>
                    <a:gd name="T84" fmla="*/ 1 w 215"/>
                    <a:gd name="T85" fmla="*/ 0 h 256"/>
                    <a:gd name="T86" fmla="*/ 1 w 215"/>
                    <a:gd name="T87" fmla="*/ 0 h 256"/>
                    <a:gd name="T88" fmla="*/ 1 w 215"/>
                    <a:gd name="T89" fmla="*/ 0 h 256"/>
                    <a:gd name="T90" fmla="*/ 1 w 215"/>
                    <a:gd name="T91" fmla="*/ 0 h 256"/>
                    <a:gd name="T92" fmla="*/ 0 w 215"/>
                    <a:gd name="T93" fmla="*/ 0 h 2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5" h="256">
                      <a:moveTo>
                        <a:pt x="82" y="2"/>
                      </a:moveTo>
                      <a:lnTo>
                        <a:pt x="57" y="15"/>
                      </a:lnTo>
                      <a:lnTo>
                        <a:pt x="43" y="29"/>
                      </a:lnTo>
                      <a:lnTo>
                        <a:pt x="32" y="47"/>
                      </a:lnTo>
                      <a:lnTo>
                        <a:pt x="20" y="83"/>
                      </a:lnTo>
                      <a:lnTo>
                        <a:pt x="7" y="135"/>
                      </a:lnTo>
                      <a:lnTo>
                        <a:pt x="0" y="181"/>
                      </a:lnTo>
                      <a:lnTo>
                        <a:pt x="1" y="202"/>
                      </a:lnTo>
                      <a:lnTo>
                        <a:pt x="5" y="221"/>
                      </a:lnTo>
                      <a:lnTo>
                        <a:pt x="9" y="243"/>
                      </a:lnTo>
                      <a:lnTo>
                        <a:pt x="9" y="252"/>
                      </a:lnTo>
                      <a:lnTo>
                        <a:pt x="16" y="252"/>
                      </a:lnTo>
                      <a:lnTo>
                        <a:pt x="29" y="248"/>
                      </a:lnTo>
                      <a:lnTo>
                        <a:pt x="43" y="249"/>
                      </a:lnTo>
                      <a:lnTo>
                        <a:pt x="63" y="254"/>
                      </a:lnTo>
                      <a:lnTo>
                        <a:pt x="74" y="256"/>
                      </a:lnTo>
                      <a:lnTo>
                        <a:pt x="74" y="239"/>
                      </a:lnTo>
                      <a:lnTo>
                        <a:pt x="59" y="203"/>
                      </a:lnTo>
                      <a:lnTo>
                        <a:pt x="55" y="147"/>
                      </a:lnTo>
                      <a:lnTo>
                        <a:pt x="59" y="96"/>
                      </a:lnTo>
                      <a:lnTo>
                        <a:pt x="88" y="64"/>
                      </a:lnTo>
                      <a:lnTo>
                        <a:pt x="140" y="58"/>
                      </a:lnTo>
                      <a:lnTo>
                        <a:pt x="164" y="90"/>
                      </a:lnTo>
                      <a:lnTo>
                        <a:pt x="161" y="198"/>
                      </a:lnTo>
                      <a:lnTo>
                        <a:pt x="140" y="240"/>
                      </a:lnTo>
                      <a:lnTo>
                        <a:pt x="140" y="254"/>
                      </a:lnTo>
                      <a:lnTo>
                        <a:pt x="152" y="254"/>
                      </a:lnTo>
                      <a:lnTo>
                        <a:pt x="168" y="252"/>
                      </a:lnTo>
                      <a:lnTo>
                        <a:pt x="182" y="251"/>
                      </a:lnTo>
                      <a:lnTo>
                        <a:pt x="193" y="253"/>
                      </a:lnTo>
                      <a:lnTo>
                        <a:pt x="200" y="254"/>
                      </a:lnTo>
                      <a:lnTo>
                        <a:pt x="202" y="238"/>
                      </a:lnTo>
                      <a:lnTo>
                        <a:pt x="210" y="213"/>
                      </a:lnTo>
                      <a:lnTo>
                        <a:pt x="214" y="189"/>
                      </a:lnTo>
                      <a:lnTo>
                        <a:pt x="215" y="170"/>
                      </a:lnTo>
                      <a:lnTo>
                        <a:pt x="214" y="147"/>
                      </a:lnTo>
                      <a:lnTo>
                        <a:pt x="210" y="130"/>
                      </a:lnTo>
                      <a:lnTo>
                        <a:pt x="205" y="112"/>
                      </a:lnTo>
                      <a:lnTo>
                        <a:pt x="201" y="94"/>
                      </a:lnTo>
                      <a:lnTo>
                        <a:pt x="201" y="82"/>
                      </a:lnTo>
                      <a:lnTo>
                        <a:pt x="197" y="62"/>
                      </a:lnTo>
                      <a:lnTo>
                        <a:pt x="192" y="39"/>
                      </a:lnTo>
                      <a:lnTo>
                        <a:pt x="177" y="19"/>
                      </a:lnTo>
                      <a:lnTo>
                        <a:pt x="155" y="5"/>
                      </a:lnTo>
                      <a:lnTo>
                        <a:pt x="132" y="0"/>
                      </a:lnTo>
                      <a:lnTo>
                        <a:pt x="111" y="0"/>
                      </a:lnTo>
                      <a:lnTo>
                        <a:pt x="82" y="2"/>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87" name="Freeform 110"/>
                <p:cNvSpPr>
                  <a:spLocks/>
                </p:cNvSpPr>
                <p:nvPr/>
              </p:nvSpPr>
              <p:spPr bwMode="auto">
                <a:xfrm>
                  <a:off x="4389" y="1233"/>
                  <a:ext cx="31" cy="70"/>
                </a:xfrm>
                <a:custGeom>
                  <a:avLst/>
                  <a:gdLst>
                    <a:gd name="T0" fmla="*/ 0 w 125"/>
                    <a:gd name="T1" fmla="*/ 0 h 281"/>
                    <a:gd name="T2" fmla="*/ 0 w 125"/>
                    <a:gd name="T3" fmla="*/ 0 h 281"/>
                    <a:gd name="T4" fmla="*/ 0 w 125"/>
                    <a:gd name="T5" fmla="*/ 0 h 281"/>
                    <a:gd name="T6" fmla="*/ 0 w 125"/>
                    <a:gd name="T7" fmla="*/ 0 h 281"/>
                    <a:gd name="T8" fmla="*/ 0 w 125"/>
                    <a:gd name="T9" fmla="*/ 0 h 281"/>
                    <a:gd name="T10" fmla="*/ 0 w 125"/>
                    <a:gd name="T11" fmla="*/ 0 h 281"/>
                    <a:gd name="T12" fmla="*/ 0 w 125"/>
                    <a:gd name="T13" fmla="*/ 1 h 281"/>
                    <a:gd name="T14" fmla="*/ 0 w 125"/>
                    <a:gd name="T15" fmla="*/ 1 h 281"/>
                    <a:gd name="T16" fmla="*/ 0 w 125"/>
                    <a:gd name="T17" fmla="*/ 1 h 281"/>
                    <a:gd name="T18" fmla="*/ 0 w 125"/>
                    <a:gd name="T19" fmla="*/ 1 h 281"/>
                    <a:gd name="T20" fmla="*/ 0 w 125"/>
                    <a:gd name="T21" fmla="*/ 1 h 281"/>
                    <a:gd name="T22" fmla="*/ 0 w 125"/>
                    <a:gd name="T23" fmla="*/ 0 h 281"/>
                    <a:gd name="T24" fmla="*/ 0 w 125"/>
                    <a:gd name="T25" fmla="*/ 0 h 281"/>
                    <a:gd name="T26" fmla="*/ 0 w 125"/>
                    <a:gd name="T27" fmla="*/ 0 h 281"/>
                    <a:gd name="T28" fmla="*/ 0 w 125"/>
                    <a:gd name="T29" fmla="*/ 0 h 281"/>
                    <a:gd name="T30" fmla="*/ 0 w 125"/>
                    <a:gd name="T31" fmla="*/ 0 h 281"/>
                    <a:gd name="T32" fmla="*/ 0 w 125"/>
                    <a:gd name="T33" fmla="*/ 0 h 281"/>
                    <a:gd name="T34" fmla="*/ 0 w 125"/>
                    <a:gd name="T35" fmla="*/ 0 h 281"/>
                    <a:gd name="T36" fmla="*/ 0 w 125"/>
                    <a:gd name="T37" fmla="*/ 0 h 281"/>
                    <a:gd name="T38" fmla="*/ 0 w 125"/>
                    <a:gd name="T39" fmla="*/ 0 h 281"/>
                    <a:gd name="T40" fmla="*/ 0 w 125"/>
                    <a:gd name="T41" fmla="*/ 0 h 281"/>
                    <a:gd name="T42" fmla="*/ 0 w 125"/>
                    <a:gd name="T43" fmla="*/ 0 h 281"/>
                    <a:gd name="T44" fmla="*/ 0 w 125"/>
                    <a:gd name="T45" fmla="*/ 0 h 281"/>
                    <a:gd name="T46" fmla="*/ 0 w 125"/>
                    <a:gd name="T47" fmla="*/ 0 h 2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5" h="281">
                      <a:moveTo>
                        <a:pt x="12" y="30"/>
                      </a:moveTo>
                      <a:lnTo>
                        <a:pt x="4" y="49"/>
                      </a:lnTo>
                      <a:lnTo>
                        <a:pt x="1" y="72"/>
                      </a:lnTo>
                      <a:lnTo>
                        <a:pt x="0" y="96"/>
                      </a:lnTo>
                      <a:lnTo>
                        <a:pt x="1" y="115"/>
                      </a:lnTo>
                      <a:lnTo>
                        <a:pt x="4" y="135"/>
                      </a:lnTo>
                      <a:lnTo>
                        <a:pt x="27" y="192"/>
                      </a:lnTo>
                      <a:lnTo>
                        <a:pt x="27" y="246"/>
                      </a:lnTo>
                      <a:lnTo>
                        <a:pt x="64" y="281"/>
                      </a:lnTo>
                      <a:lnTo>
                        <a:pt x="93" y="241"/>
                      </a:lnTo>
                      <a:lnTo>
                        <a:pt x="93" y="194"/>
                      </a:lnTo>
                      <a:lnTo>
                        <a:pt x="118" y="146"/>
                      </a:lnTo>
                      <a:lnTo>
                        <a:pt x="122" y="118"/>
                      </a:lnTo>
                      <a:lnTo>
                        <a:pt x="125" y="96"/>
                      </a:lnTo>
                      <a:lnTo>
                        <a:pt x="123" y="76"/>
                      </a:lnTo>
                      <a:lnTo>
                        <a:pt x="122" y="59"/>
                      </a:lnTo>
                      <a:lnTo>
                        <a:pt x="118" y="39"/>
                      </a:lnTo>
                      <a:lnTo>
                        <a:pt x="109" y="19"/>
                      </a:lnTo>
                      <a:lnTo>
                        <a:pt x="98" y="9"/>
                      </a:lnTo>
                      <a:lnTo>
                        <a:pt x="77" y="3"/>
                      </a:lnTo>
                      <a:lnTo>
                        <a:pt x="57" y="0"/>
                      </a:lnTo>
                      <a:lnTo>
                        <a:pt x="39" y="4"/>
                      </a:lnTo>
                      <a:lnTo>
                        <a:pt x="23" y="14"/>
                      </a:lnTo>
                      <a:lnTo>
                        <a:pt x="12" y="3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88" name="Group 111"/>
                <p:cNvGrpSpPr>
                  <a:grpSpLocks/>
                </p:cNvGrpSpPr>
                <p:nvPr/>
              </p:nvGrpSpPr>
              <p:grpSpPr bwMode="auto">
                <a:xfrm>
                  <a:off x="4386" y="1264"/>
                  <a:ext cx="36" cy="9"/>
                  <a:chOff x="4386" y="1264"/>
                  <a:chExt cx="36" cy="9"/>
                </a:xfrm>
              </p:grpSpPr>
              <p:grpSp>
                <p:nvGrpSpPr>
                  <p:cNvPr id="11289" name="Group 112"/>
                  <p:cNvGrpSpPr>
                    <a:grpSpLocks/>
                  </p:cNvGrpSpPr>
                  <p:nvPr/>
                </p:nvGrpSpPr>
                <p:grpSpPr bwMode="auto">
                  <a:xfrm>
                    <a:off x="4386" y="1264"/>
                    <a:ext cx="6" cy="9"/>
                    <a:chOff x="4386" y="1264"/>
                    <a:chExt cx="6" cy="9"/>
                  </a:xfrm>
                </p:grpSpPr>
                <p:sp>
                  <p:nvSpPr>
                    <p:cNvPr id="11293" name="Oval 113"/>
                    <p:cNvSpPr>
                      <a:spLocks noChangeArrowheads="1"/>
                    </p:cNvSpPr>
                    <p:nvPr/>
                  </p:nvSpPr>
                  <p:spPr bwMode="auto">
                    <a:xfrm>
                      <a:off x="4386" y="1264"/>
                      <a:ext cx="6" cy="9"/>
                    </a:xfrm>
                    <a:prstGeom prst="ellipse">
                      <a:avLst/>
                    </a:prstGeom>
                    <a:solidFill>
                      <a:srgbClr val="5F00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94" name="Oval 114"/>
                    <p:cNvSpPr>
                      <a:spLocks noChangeArrowheads="1"/>
                    </p:cNvSpPr>
                    <p:nvPr/>
                  </p:nvSpPr>
                  <p:spPr bwMode="auto">
                    <a:xfrm>
                      <a:off x="4387" y="1264"/>
                      <a:ext cx="4" cy="8"/>
                    </a:xfrm>
                    <a:prstGeom prst="ellipse">
                      <a:avLst/>
                    </a:prstGeom>
                    <a:solidFill>
                      <a:srgbClr val="BF5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290" name="Group 115"/>
                  <p:cNvGrpSpPr>
                    <a:grpSpLocks/>
                  </p:cNvGrpSpPr>
                  <p:nvPr/>
                </p:nvGrpSpPr>
                <p:grpSpPr bwMode="auto">
                  <a:xfrm>
                    <a:off x="4417" y="1264"/>
                    <a:ext cx="5" cy="9"/>
                    <a:chOff x="4417" y="1264"/>
                    <a:chExt cx="5" cy="9"/>
                  </a:xfrm>
                </p:grpSpPr>
                <p:sp>
                  <p:nvSpPr>
                    <p:cNvPr id="11291" name="Oval 116"/>
                    <p:cNvSpPr>
                      <a:spLocks noChangeArrowheads="1"/>
                    </p:cNvSpPr>
                    <p:nvPr/>
                  </p:nvSpPr>
                  <p:spPr bwMode="auto">
                    <a:xfrm>
                      <a:off x="4417" y="1264"/>
                      <a:ext cx="5" cy="9"/>
                    </a:xfrm>
                    <a:prstGeom prst="ellipse">
                      <a:avLst/>
                    </a:prstGeom>
                    <a:solidFill>
                      <a:srgbClr val="5F00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92" name="Oval 117"/>
                    <p:cNvSpPr>
                      <a:spLocks noChangeArrowheads="1"/>
                    </p:cNvSpPr>
                    <p:nvPr/>
                  </p:nvSpPr>
                  <p:spPr bwMode="auto">
                    <a:xfrm>
                      <a:off x="4418" y="1264"/>
                      <a:ext cx="4" cy="8"/>
                    </a:xfrm>
                    <a:prstGeom prst="ellipse">
                      <a:avLst/>
                    </a:prstGeom>
                    <a:solidFill>
                      <a:srgbClr val="BF5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nvGrpSpPr>
              <p:cNvPr id="11267" name="Group 118"/>
              <p:cNvGrpSpPr>
                <a:grpSpLocks/>
              </p:cNvGrpSpPr>
              <p:nvPr/>
            </p:nvGrpSpPr>
            <p:grpSpPr bwMode="auto">
              <a:xfrm>
                <a:off x="4372" y="1450"/>
                <a:ext cx="83" cy="225"/>
                <a:chOff x="4372" y="1450"/>
                <a:chExt cx="83" cy="225"/>
              </a:xfrm>
            </p:grpSpPr>
            <p:grpSp>
              <p:nvGrpSpPr>
                <p:cNvPr id="11282" name="Group 119"/>
                <p:cNvGrpSpPr>
                  <a:grpSpLocks/>
                </p:cNvGrpSpPr>
                <p:nvPr/>
              </p:nvGrpSpPr>
              <p:grpSpPr bwMode="auto">
                <a:xfrm>
                  <a:off x="4372" y="1450"/>
                  <a:ext cx="83" cy="225"/>
                  <a:chOff x="4372" y="1450"/>
                  <a:chExt cx="83" cy="225"/>
                </a:xfrm>
              </p:grpSpPr>
              <p:sp>
                <p:nvSpPr>
                  <p:cNvPr id="11284" name="Freeform 120"/>
                  <p:cNvSpPr>
                    <a:spLocks/>
                  </p:cNvSpPr>
                  <p:nvPr/>
                </p:nvSpPr>
                <p:spPr bwMode="auto">
                  <a:xfrm>
                    <a:off x="4372" y="1498"/>
                    <a:ext cx="60" cy="177"/>
                  </a:xfrm>
                  <a:custGeom>
                    <a:avLst/>
                    <a:gdLst>
                      <a:gd name="T0" fmla="*/ 0 w 240"/>
                      <a:gd name="T1" fmla="*/ 0 h 704"/>
                      <a:gd name="T2" fmla="*/ 0 w 240"/>
                      <a:gd name="T3" fmla="*/ 1 h 704"/>
                      <a:gd name="T4" fmla="*/ 0 w 240"/>
                      <a:gd name="T5" fmla="*/ 2 h 704"/>
                      <a:gd name="T6" fmla="*/ 0 w 240"/>
                      <a:gd name="T7" fmla="*/ 2 h 704"/>
                      <a:gd name="T8" fmla="*/ 0 w 240"/>
                      <a:gd name="T9" fmla="*/ 3 h 704"/>
                      <a:gd name="T10" fmla="*/ 0 w 240"/>
                      <a:gd name="T11" fmla="*/ 3 h 704"/>
                      <a:gd name="T12" fmla="*/ 0 w 240"/>
                      <a:gd name="T13" fmla="*/ 3 h 704"/>
                      <a:gd name="T14" fmla="*/ 0 w 240"/>
                      <a:gd name="T15" fmla="*/ 3 h 704"/>
                      <a:gd name="T16" fmla="*/ 0 w 240"/>
                      <a:gd name="T17" fmla="*/ 3 h 704"/>
                      <a:gd name="T18" fmla="*/ 1 w 240"/>
                      <a:gd name="T19" fmla="*/ 3 h 704"/>
                      <a:gd name="T20" fmla="*/ 1 w 240"/>
                      <a:gd name="T21" fmla="*/ 2 h 704"/>
                      <a:gd name="T22" fmla="*/ 1 w 240"/>
                      <a:gd name="T23" fmla="*/ 2 h 704"/>
                      <a:gd name="T24" fmla="*/ 1 w 240"/>
                      <a:gd name="T25" fmla="*/ 1 h 704"/>
                      <a:gd name="T26" fmla="*/ 1 w 240"/>
                      <a:gd name="T27" fmla="*/ 2 h 704"/>
                      <a:gd name="T28" fmla="*/ 1 w 240"/>
                      <a:gd name="T29" fmla="*/ 2 h 704"/>
                      <a:gd name="T30" fmla="*/ 1 w 240"/>
                      <a:gd name="T31" fmla="*/ 2 h 704"/>
                      <a:gd name="T32" fmla="*/ 1 w 240"/>
                      <a:gd name="T33" fmla="*/ 3 h 704"/>
                      <a:gd name="T34" fmla="*/ 1 w 240"/>
                      <a:gd name="T35" fmla="*/ 3 h 704"/>
                      <a:gd name="T36" fmla="*/ 1 w 240"/>
                      <a:gd name="T37" fmla="*/ 3 h 704"/>
                      <a:gd name="T38" fmla="*/ 1 w 240"/>
                      <a:gd name="T39" fmla="*/ 3 h 704"/>
                      <a:gd name="T40" fmla="*/ 1 w 240"/>
                      <a:gd name="T41" fmla="*/ 2 h 704"/>
                      <a:gd name="T42" fmla="*/ 1 w 240"/>
                      <a:gd name="T43" fmla="*/ 2 h 704"/>
                      <a:gd name="T44" fmla="*/ 1 w 240"/>
                      <a:gd name="T45" fmla="*/ 2 h 704"/>
                      <a:gd name="T46" fmla="*/ 1 w 240"/>
                      <a:gd name="T47" fmla="*/ 1 h 704"/>
                      <a:gd name="T48" fmla="*/ 1 w 240"/>
                      <a:gd name="T49" fmla="*/ 0 h 704"/>
                      <a:gd name="T50" fmla="*/ 0 w 240"/>
                      <a:gd name="T51" fmla="*/ 0 h 7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0" h="704">
                        <a:moveTo>
                          <a:pt x="44" y="15"/>
                        </a:moveTo>
                        <a:lnTo>
                          <a:pt x="46" y="217"/>
                        </a:lnTo>
                        <a:lnTo>
                          <a:pt x="45" y="389"/>
                        </a:lnTo>
                        <a:lnTo>
                          <a:pt x="55" y="554"/>
                        </a:lnTo>
                        <a:lnTo>
                          <a:pt x="28" y="626"/>
                        </a:lnTo>
                        <a:lnTo>
                          <a:pt x="6" y="673"/>
                        </a:lnTo>
                        <a:lnTo>
                          <a:pt x="0" y="687"/>
                        </a:lnTo>
                        <a:lnTo>
                          <a:pt x="10" y="704"/>
                        </a:lnTo>
                        <a:lnTo>
                          <a:pt x="53" y="702"/>
                        </a:lnTo>
                        <a:lnTo>
                          <a:pt x="91" y="608"/>
                        </a:lnTo>
                        <a:lnTo>
                          <a:pt x="94" y="549"/>
                        </a:lnTo>
                        <a:lnTo>
                          <a:pt x="122" y="354"/>
                        </a:lnTo>
                        <a:lnTo>
                          <a:pt x="126" y="308"/>
                        </a:lnTo>
                        <a:lnTo>
                          <a:pt x="124" y="401"/>
                        </a:lnTo>
                        <a:lnTo>
                          <a:pt x="137" y="530"/>
                        </a:lnTo>
                        <a:lnTo>
                          <a:pt x="133" y="590"/>
                        </a:lnTo>
                        <a:lnTo>
                          <a:pt x="153" y="650"/>
                        </a:lnTo>
                        <a:lnTo>
                          <a:pt x="178" y="694"/>
                        </a:lnTo>
                        <a:lnTo>
                          <a:pt x="217" y="696"/>
                        </a:lnTo>
                        <a:lnTo>
                          <a:pt x="228" y="681"/>
                        </a:lnTo>
                        <a:lnTo>
                          <a:pt x="187" y="588"/>
                        </a:lnTo>
                        <a:lnTo>
                          <a:pt x="183" y="544"/>
                        </a:lnTo>
                        <a:lnTo>
                          <a:pt x="191" y="451"/>
                        </a:lnTo>
                        <a:lnTo>
                          <a:pt x="206" y="296"/>
                        </a:lnTo>
                        <a:lnTo>
                          <a:pt x="240" y="0"/>
                        </a:lnTo>
                        <a:lnTo>
                          <a:pt x="44" y="1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85" name="Freeform 121"/>
                  <p:cNvSpPr>
                    <a:spLocks/>
                  </p:cNvSpPr>
                  <p:nvPr/>
                </p:nvSpPr>
                <p:spPr bwMode="auto">
                  <a:xfrm>
                    <a:off x="4441" y="1450"/>
                    <a:ext cx="14" cy="22"/>
                  </a:xfrm>
                  <a:custGeom>
                    <a:avLst/>
                    <a:gdLst>
                      <a:gd name="T0" fmla="*/ 0 w 57"/>
                      <a:gd name="T1" fmla="*/ 0 h 88"/>
                      <a:gd name="T2" fmla="*/ 0 w 57"/>
                      <a:gd name="T3" fmla="*/ 0 h 88"/>
                      <a:gd name="T4" fmla="*/ 0 w 57"/>
                      <a:gd name="T5" fmla="*/ 1 h 88"/>
                      <a:gd name="T6" fmla="*/ 0 w 57"/>
                      <a:gd name="T7" fmla="*/ 0 h 88"/>
                      <a:gd name="T8" fmla="*/ 0 w 57"/>
                      <a:gd name="T9" fmla="*/ 0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 h="88">
                        <a:moveTo>
                          <a:pt x="57" y="0"/>
                        </a:moveTo>
                        <a:lnTo>
                          <a:pt x="57" y="46"/>
                        </a:lnTo>
                        <a:lnTo>
                          <a:pt x="0" y="88"/>
                        </a:lnTo>
                        <a:lnTo>
                          <a:pt x="26" y="6"/>
                        </a:lnTo>
                        <a:lnTo>
                          <a:pt x="57"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283" name="Freeform 122"/>
                <p:cNvSpPr>
                  <a:spLocks/>
                </p:cNvSpPr>
                <p:nvPr/>
              </p:nvSpPr>
              <p:spPr bwMode="auto">
                <a:xfrm>
                  <a:off x="4403" y="1500"/>
                  <a:ext cx="4" cy="78"/>
                </a:xfrm>
                <a:custGeom>
                  <a:avLst/>
                  <a:gdLst>
                    <a:gd name="T0" fmla="*/ 0 w 18"/>
                    <a:gd name="T1" fmla="*/ 0 h 311"/>
                    <a:gd name="T2" fmla="*/ 0 w 18"/>
                    <a:gd name="T3" fmla="*/ 1 h 311"/>
                    <a:gd name="T4" fmla="*/ 0 w 18"/>
                    <a:gd name="T5" fmla="*/ 1 h 311"/>
                    <a:gd name="T6" fmla="*/ 0 w 18"/>
                    <a:gd name="T7" fmla="*/ 1 h 311"/>
                    <a:gd name="T8" fmla="*/ 0 w 18"/>
                    <a:gd name="T9" fmla="*/ 1 h 311"/>
                    <a:gd name="T10" fmla="*/ 0 w 18"/>
                    <a:gd name="T11" fmla="*/ 1 h 311"/>
                    <a:gd name="T12" fmla="*/ 0 w 18"/>
                    <a:gd name="T13" fmla="*/ 0 h 3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11">
                      <a:moveTo>
                        <a:pt x="18" y="0"/>
                      </a:moveTo>
                      <a:lnTo>
                        <a:pt x="18" y="104"/>
                      </a:lnTo>
                      <a:lnTo>
                        <a:pt x="14" y="165"/>
                      </a:lnTo>
                      <a:lnTo>
                        <a:pt x="11" y="232"/>
                      </a:lnTo>
                      <a:lnTo>
                        <a:pt x="0" y="296"/>
                      </a:lnTo>
                      <a:lnTo>
                        <a:pt x="3" y="311"/>
                      </a:lnTo>
                      <a:lnTo>
                        <a:pt x="18" y="0"/>
                      </a:lnTo>
                      <a:close/>
                    </a:path>
                  </a:pathLst>
                </a:custGeom>
                <a:solidFill>
                  <a:srgbClr val="FF5F1F"/>
                </a:solidFill>
                <a:ln w="4763">
                  <a:solidFill>
                    <a:srgbClr val="FF5F1F"/>
                  </a:solidFill>
                  <a:prstDash val="solid"/>
                  <a:round/>
                  <a:headEnd/>
                  <a:tailEnd/>
                </a:ln>
              </p:spPr>
              <p:txBody>
                <a:bodyPr/>
                <a:lstStyle/>
                <a:p>
                  <a:endParaRPr lang="es-MX"/>
                </a:p>
              </p:txBody>
            </p:sp>
          </p:grpSp>
          <p:grpSp>
            <p:nvGrpSpPr>
              <p:cNvPr id="11268" name="Group 123"/>
              <p:cNvGrpSpPr>
                <a:grpSpLocks/>
              </p:cNvGrpSpPr>
              <p:nvPr/>
            </p:nvGrpSpPr>
            <p:grpSpPr bwMode="auto">
              <a:xfrm>
                <a:off x="4355" y="1293"/>
                <a:ext cx="102" cy="212"/>
                <a:chOff x="4355" y="1293"/>
                <a:chExt cx="102" cy="212"/>
              </a:xfrm>
            </p:grpSpPr>
            <p:sp>
              <p:nvSpPr>
                <p:cNvPr id="11272" name="Freeform 124"/>
                <p:cNvSpPr>
                  <a:spLocks/>
                </p:cNvSpPr>
                <p:nvPr/>
              </p:nvSpPr>
              <p:spPr bwMode="auto">
                <a:xfrm>
                  <a:off x="4355" y="1293"/>
                  <a:ext cx="102" cy="212"/>
                </a:xfrm>
                <a:custGeom>
                  <a:avLst/>
                  <a:gdLst>
                    <a:gd name="T0" fmla="*/ 1 w 407"/>
                    <a:gd name="T1" fmla="*/ 0 h 848"/>
                    <a:gd name="T2" fmla="*/ 0 w 407"/>
                    <a:gd name="T3" fmla="*/ 1 h 848"/>
                    <a:gd name="T4" fmla="*/ 0 w 407"/>
                    <a:gd name="T5" fmla="*/ 1 h 848"/>
                    <a:gd name="T6" fmla="*/ 0 w 407"/>
                    <a:gd name="T7" fmla="*/ 2 h 848"/>
                    <a:gd name="T8" fmla="*/ 0 w 407"/>
                    <a:gd name="T9" fmla="*/ 2 h 848"/>
                    <a:gd name="T10" fmla="*/ 0 w 407"/>
                    <a:gd name="T11" fmla="*/ 2 h 848"/>
                    <a:gd name="T12" fmla="*/ 0 w 407"/>
                    <a:gd name="T13" fmla="*/ 3 h 848"/>
                    <a:gd name="T14" fmla="*/ 0 w 407"/>
                    <a:gd name="T15" fmla="*/ 3 h 848"/>
                    <a:gd name="T16" fmla="*/ 1 w 407"/>
                    <a:gd name="T17" fmla="*/ 3 h 848"/>
                    <a:gd name="T18" fmla="*/ 1 w 407"/>
                    <a:gd name="T19" fmla="*/ 3 h 848"/>
                    <a:gd name="T20" fmla="*/ 1 w 407"/>
                    <a:gd name="T21" fmla="*/ 3 h 848"/>
                    <a:gd name="T22" fmla="*/ 1 w 407"/>
                    <a:gd name="T23" fmla="*/ 3 h 848"/>
                    <a:gd name="T24" fmla="*/ 2 w 407"/>
                    <a:gd name="T25" fmla="*/ 3 h 848"/>
                    <a:gd name="T26" fmla="*/ 2 w 407"/>
                    <a:gd name="T27" fmla="*/ 3 h 848"/>
                    <a:gd name="T28" fmla="*/ 2 w 407"/>
                    <a:gd name="T29" fmla="*/ 1 h 848"/>
                    <a:gd name="T30" fmla="*/ 2 w 407"/>
                    <a:gd name="T31" fmla="*/ 1 h 848"/>
                    <a:gd name="T32" fmla="*/ 2 w 407"/>
                    <a:gd name="T33" fmla="*/ 0 h 848"/>
                    <a:gd name="T34" fmla="*/ 1 w 407"/>
                    <a:gd name="T35" fmla="*/ 0 h 848"/>
                    <a:gd name="T36" fmla="*/ 1 w 407"/>
                    <a:gd name="T37" fmla="*/ 0 h 848"/>
                    <a:gd name="T38" fmla="*/ 1 w 407"/>
                    <a:gd name="T39" fmla="*/ 0 h 8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7" h="848">
                      <a:moveTo>
                        <a:pt x="161" y="7"/>
                      </a:moveTo>
                      <a:lnTo>
                        <a:pt x="35" y="86"/>
                      </a:lnTo>
                      <a:lnTo>
                        <a:pt x="15" y="123"/>
                      </a:lnTo>
                      <a:lnTo>
                        <a:pt x="0" y="441"/>
                      </a:lnTo>
                      <a:lnTo>
                        <a:pt x="6" y="517"/>
                      </a:lnTo>
                      <a:lnTo>
                        <a:pt x="55" y="510"/>
                      </a:lnTo>
                      <a:lnTo>
                        <a:pt x="52" y="697"/>
                      </a:lnTo>
                      <a:lnTo>
                        <a:pt x="75" y="697"/>
                      </a:lnTo>
                      <a:lnTo>
                        <a:pt x="97" y="843"/>
                      </a:lnTo>
                      <a:lnTo>
                        <a:pt x="183" y="844"/>
                      </a:lnTo>
                      <a:lnTo>
                        <a:pt x="255" y="837"/>
                      </a:lnTo>
                      <a:lnTo>
                        <a:pt x="305" y="848"/>
                      </a:lnTo>
                      <a:lnTo>
                        <a:pt x="375" y="637"/>
                      </a:lnTo>
                      <a:lnTo>
                        <a:pt x="407" y="633"/>
                      </a:lnTo>
                      <a:lnTo>
                        <a:pt x="378" y="340"/>
                      </a:lnTo>
                      <a:lnTo>
                        <a:pt x="377" y="109"/>
                      </a:lnTo>
                      <a:lnTo>
                        <a:pt x="359" y="84"/>
                      </a:lnTo>
                      <a:lnTo>
                        <a:pt x="224" y="0"/>
                      </a:lnTo>
                      <a:lnTo>
                        <a:pt x="198" y="35"/>
                      </a:lnTo>
                      <a:lnTo>
                        <a:pt x="161" y="7"/>
                      </a:lnTo>
                      <a:close/>
                    </a:path>
                  </a:pathLst>
                </a:custGeom>
                <a:solidFill>
                  <a:srgbClr val="5F00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73" name="Group 125"/>
                <p:cNvGrpSpPr>
                  <a:grpSpLocks/>
                </p:cNvGrpSpPr>
                <p:nvPr/>
              </p:nvGrpSpPr>
              <p:grpSpPr bwMode="auto">
                <a:xfrm>
                  <a:off x="4369" y="1335"/>
                  <a:ext cx="63" cy="132"/>
                  <a:chOff x="4369" y="1335"/>
                  <a:chExt cx="63" cy="132"/>
                </a:xfrm>
              </p:grpSpPr>
              <p:grpSp>
                <p:nvGrpSpPr>
                  <p:cNvPr id="11274" name="Group 126"/>
                  <p:cNvGrpSpPr>
                    <a:grpSpLocks/>
                  </p:cNvGrpSpPr>
                  <p:nvPr/>
                </p:nvGrpSpPr>
                <p:grpSpPr bwMode="auto">
                  <a:xfrm>
                    <a:off x="4371" y="1395"/>
                    <a:ext cx="44" cy="72"/>
                    <a:chOff x="4371" y="1395"/>
                    <a:chExt cx="44" cy="72"/>
                  </a:xfrm>
                </p:grpSpPr>
                <p:sp>
                  <p:nvSpPr>
                    <p:cNvPr id="11280" name="Freeform 127"/>
                    <p:cNvSpPr>
                      <a:spLocks/>
                    </p:cNvSpPr>
                    <p:nvPr/>
                  </p:nvSpPr>
                  <p:spPr bwMode="auto">
                    <a:xfrm>
                      <a:off x="4377" y="1395"/>
                      <a:ext cx="38" cy="72"/>
                    </a:xfrm>
                    <a:custGeom>
                      <a:avLst/>
                      <a:gdLst>
                        <a:gd name="T0" fmla="*/ 0 w 155"/>
                        <a:gd name="T1" fmla="*/ 1 h 289"/>
                        <a:gd name="T2" fmla="*/ 0 w 155"/>
                        <a:gd name="T3" fmla="*/ 1 h 289"/>
                        <a:gd name="T4" fmla="*/ 0 w 155"/>
                        <a:gd name="T5" fmla="*/ 0 h 289"/>
                        <a:gd name="T6" fmla="*/ 0 60000 65536"/>
                        <a:gd name="T7" fmla="*/ 0 60000 65536"/>
                        <a:gd name="T8" fmla="*/ 0 60000 65536"/>
                      </a:gdLst>
                      <a:ahLst/>
                      <a:cxnLst>
                        <a:cxn ang="T6">
                          <a:pos x="T0" y="T1"/>
                        </a:cxn>
                        <a:cxn ang="T7">
                          <a:pos x="T2" y="T3"/>
                        </a:cxn>
                        <a:cxn ang="T8">
                          <a:pos x="T4" y="T5"/>
                        </a:cxn>
                      </a:cxnLst>
                      <a:rect l="0" t="0" r="r" b="b"/>
                      <a:pathLst>
                        <a:path w="155" h="289">
                          <a:moveTo>
                            <a:pt x="0" y="289"/>
                          </a:moveTo>
                          <a:lnTo>
                            <a:pt x="152" y="274"/>
                          </a:lnTo>
                          <a:lnTo>
                            <a:pt x="155" y="0"/>
                          </a:lnTo>
                        </a:path>
                      </a:pathLst>
                    </a:custGeom>
                    <a:noFill/>
                    <a:ln w="4763">
                      <a:solidFill>
                        <a:srgbClr val="9F3FD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281" name="Freeform 128"/>
                    <p:cNvSpPr>
                      <a:spLocks/>
                    </p:cNvSpPr>
                    <p:nvPr/>
                  </p:nvSpPr>
                  <p:spPr bwMode="auto">
                    <a:xfrm>
                      <a:off x="4371" y="1403"/>
                      <a:ext cx="43" cy="19"/>
                    </a:xfrm>
                    <a:custGeom>
                      <a:avLst/>
                      <a:gdLst>
                        <a:gd name="T0" fmla="*/ 0 w 175"/>
                        <a:gd name="T1" fmla="*/ 0 h 73"/>
                        <a:gd name="T2" fmla="*/ 0 w 175"/>
                        <a:gd name="T3" fmla="*/ 0 h 73"/>
                        <a:gd name="T4" fmla="*/ 1 w 175"/>
                        <a:gd name="T5" fmla="*/ 0 h 73"/>
                        <a:gd name="T6" fmla="*/ 0 60000 65536"/>
                        <a:gd name="T7" fmla="*/ 0 60000 65536"/>
                        <a:gd name="T8" fmla="*/ 0 60000 65536"/>
                      </a:gdLst>
                      <a:ahLst/>
                      <a:cxnLst>
                        <a:cxn ang="T6">
                          <a:pos x="T0" y="T1"/>
                        </a:cxn>
                        <a:cxn ang="T7">
                          <a:pos x="T2" y="T3"/>
                        </a:cxn>
                        <a:cxn ang="T8">
                          <a:pos x="T4" y="T5"/>
                        </a:cxn>
                      </a:cxnLst>
                      <a:rect l="0" t="0" r="r" b="b"/>
                      <a:pathLst>
                        <a:path w="175" h="73">
                          <a:moveTo>
                            <a:pt x="0" y="73"/>
                          </a:moveTo>
                          <a:lnTo>
                            <a:pt x="62" y="53"/>
                          </a:lnTo>
                          <a:lnTo>
                            <a:pt x="175" y="0"/>
                          </a:lnTo>
                        </a:path>
                      </a:pathLst>
                    </a:custGeom>
                    <a:noFill/>
                    <a:ln w="4763">
                      <a:solidFill>
                        <a:srgbClr val="9F3FD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1275" name="Group 129"/>
                  <p:cNvGrpSpPr>
                    <a:grpSpLocks/>
                  </p:cNvGrpSpPr>
                  <p:nvPr/>
                </p:nvGrpSpPr>
                <p:grpSpPr bwMode="auto">
                  <a:xfrm>
                    <a:off x="4369" y="1335"/>
                    <a:ext cx="63" cy="86"/>
                    <a:chOff x="4369" y="1335"/>
                    <a:chExt cx="63" cy="86"/>
                  </a:xfrm>
                </p:grpSpPr>
                <p:sp>
                  <p:nvSpPr>
                    <p:cNvPr id="11276" name="Freeform 130"/>
                    <p:cNvSpPr>
                      <a:spLocks/>
                    </p:cNvSpPr>
                    <p:nvPr/>
                  </p:nvSpPr>
                  <p:spPr bwMode="auto">
                    <a:xfrm>
                      <a:off x="4374" y="1335"/>
                      <a:ext cx="54" cy="65"/>
                    </a:xfrm>
                    <a:custGeom>
                      <a:avLst/>
                      <a:gdLst>
                        <a:gd name="T0" fmla="*/ 0 w 215"/>
                        <a:gd name="T1" fmla="*/ 1 h 257"/>
                        <a:gd name="T2" fmla="*/ 1 w 215"/>
                        <a:gd name="T3" fmla="*/ 0 h 257"/>
                        <a:gd name="T4" fmla="*/ 1 w 215"/>
                        <a:gd name="T5" fmla="*/ 1 h 257"/>
                        <a:gd name="T6" fmla="*/ 0 w 215"/>
                        <a:gd name="T7" fmla="*/ 1 h 257"/>
                        <a:gd name="T8" fmla="*/ 0 w 215"/>
                        <a:gd name="T9" fmla="*/ 1 h 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5" h="257">
                          <a:moveTo>
                            <a:pt x="0" y="91"/>
                          </a:moveTo>
                          <a:lnTo>
                            <a:pt x="138" y="0"/>
                          </a:lnTo>
                          <a:lnTo>
                            <a:pt x="215" y="173"/>
                          </a:lnTo>
                          <a:lnTo>
                            <a:pt x="77" y="257"/>
                          </a:lnTo>
                          <a:lnTo>
                            <a:pt x="0" y="91"/>
                          </a:lnTo>
                          <a:close/>
                        </a:path>
                      </a:pathLst>
                    </a:cu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77" name="Group 131"/>
                    <p:cNvGrpSpPr>
                      <a:grpSpLocks/>
                    </p:cNvGrpSpPr>
                    <p:nvPr/>
                  </p:nvGrpSpPr>
                  <p:grpSpPr bwMode="auto">
                    <a:xfrm>
                      <a:off x="4369" y="1362"/>
                      <a:ext cx="63" cy="59"/>
                      <a:chOff x="4369" y="1362"/>
                      <a:chExt cx="63" cy="59"/>
                    </a:xfrm>
                  </p:grpSpPr>
                  <p:sp>
                    <p:nvSpPr>
                      <p:cNvPr id="11278" name="Freeform 132"/>
                      <p:cNvSpPr>
                        <a:spLocks/>
                      </p:cNvSpPr>
                      <p:nvPr/>
                    </p:nvSpPr>
                    <p:spPr bwMode="auto">
                      <a:xfrm>
                        <a:off x="4408" y="1362"/>
                        <a:ext cx="24" cy="35"/>
                      </a:xfrm>
                      <a:custGeom>
                        <a:avLst/>
                        <a:gdLst>
                          <a:gd name="T0" fmla="*/ 0 w 94"/>
                          <a:gd name="T1" fmla="*/ 0 h 139"/>
                          <a:gd name="T2" fmla="*/ 0 w 94"/>
                          <a:gd name="T3" fmla="*/ 0 h 139"/>
                          <a:gd name="T4" fmla="*/ 0 w 94"/>
                          <a:gd name="T5" fmla="*/ 0 h 139"/>
                          <a:gd name="T6" fmla="*/ 0 w 94"/>
                          <a:gd name="T7" fmla="*/ 0 h 139"/>
                          <a:gd name="T8" fmla="*/ 0 w 94"/>
                          <a:gd name="T9" fmla="*/ 0 h 139"/>
                          <a:gd name="T10" fmla="*/ 0 w 94"/>
                          <a:gd name="T11" fmla="*/ 0 h 139"/>
                          <a:gd name="T12" fmla="*/ 0 w 94"/>
                          <a:gd name="T13" fmla="*/ 0 h 139"/>
                          <a:gd name="T14" fmla="*/ 1 w 94"/>
                          <a:gd name="T15" fmla="*/ 0 h 139"/>
                          <a:gd name="T16" fmla="*/ 1 w 94"/>
                          <a:gd name="T17" fmla="*/ 0 h 139"/>
                          <a:gd name="T18" fmla="*/ 1 w 94"/>
                          <a:gd name="T19" fmla="*/ 1 h 139"/>
                          <a:gd name="T20" fmla="*/ 0 w 94"/>
                          <a:gd name="T21" fmla="*/ 1 h 139"/>
                          <a:gd name="T22" fmla="*/ 0 w 94"/>
                          <a:gd name="T23" fmla="*/ 1 h 139"/>
                          <a:gd name="T24" fmla="*/ 0 w 94"/>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4" h="139">
                            <a:moveTo>
                              <a:pt x="0" y="85"/>
                            </a:moveTo>
                            <a:lnTo>
                              <a:pt x="23" y="64"/>
                            </a:lnTo>
                            <a:lnTo>
                              <a:pt x="36" y="23"/>
                            </a:lnTo>
                            <a:lnTo>
                              <a:pt x="54" y="11"/>
                            </a:lnTo>
                            <a:lnTo>
                              <a:pt x="63" y="0"/>
                            </a:lnTo>
                            <a:lnTo>
                              <a:pt x="69" y="4"/>
                            </a:lnTo>
                            <a:lnTo>
                              <a:pt x="71" y="14"/>
                            </a:lnTo>
                            <a:lnTo>
                              <a:pt x="89" y="34"/>
                            </a:lnTo>
                            <a:lnTo>
                              <a:pt x="94" y="68"/>
                            </a:lnTo>
                            <a:lnTo>
                              <a:pt x="89" y="93"/>
                            </a:lnTo>
                            <a:lnTo>
                              <a:pt x="62" y="119"/>
                            </a:lnTo>
                            <a:lnTo>
                              <a:pt x="9" y="139"/>
                            </a:lnTo>
                            <a:lnTo>
                              <a:pt x="0" y="8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79" name="Freeform 133"/>
                      <p:cNvSpPr>
                        <a:spLocks/>
                      </p:cNvSpPr>
                      <p:nvPr/>
                    </p:nvSpPr>
                    <p:spPr bwMode="auto">
                      <a:xfrm>
                        <a:off x="4369" y="1382"/>
                        <a:ext cx="43" cy="39"/>
                      </a:xfrm>
                      <a:custGeom>
                        <a:avLst/>
                        <a:gdLst>
                          <a:gd name="T0" fmla="*/ 0 w 175"/>
                          <a:gd name="T1" fmla="*/ 1 h 153"/>
                          <a:gd name="T2" fmla="*/ 0 w 175"/>
                          <a:gd name="T3" fmla="*/ 1 h 153"/>
                          <a:gd name="T4" fmla="*/ 0 w 175"/>
                          <a:gd name="T5" fmla="*/ 1 h 153"/>
                          <a:gd name="T6" fmla="*/ 1 w 175"/>
                          <a:gd name="T7" fmla="*/ 0 h 153"/>
                          <a:gd name="T8" fmla="*/ 0 w 175"/>
                          <a:gd name="T9" fmla="*/ 0 h 153"/>
                          <a:gd name="T10" fmla="*/ 0 w 175"/>
                          <a:gd name="T11" fmla="*/ 0 h 153"/>
                          <a:gd name="T12" fmla="*/ 0 w 175"/>
                          <a:gd name="T13" fmla="*/ 0 h 153"/>
                          <a:gd name="T14" fmla="*/ 0 w 175"/>
                          <a:gd name="T15" fmla="*/ 0 h 153"/>
                          <a:gd name="T16" fmla="*/ 0 w 175"/>
                          <a:gd name="T17" fmla="*/ 1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5" h="153">
                            <a:moveTo>
                              <a:pt x="0" y="153"/>
                            </a:moveTo>
                            <a:lnTo>
                              <a:pt x="71" y="127"/>
                            </a:lnTo>
                            <a:lnTo>
                              <a:pt x="125" y="96"/>
                            </a:lnTo>
                            <a:lnTo>
                              <a:pt x="175" y="66"/>
                            </a:lnTo>
                            <a:lnTo>
                              <a:pt x="156" y="0"/>
                            </a:lnTo>
                            <a:lnTo>
                              <a:pt x="63" y="42"/>
                            </a:lnTo>
                            <a:lnTo>
                              <a:pt x="8" y="63"/>
                            </a:lnTo>
                            <a:lnTo>
                              <a:pt x="6" y="51"/>
                            </a:lnTo>
                            <a:lnTo>
                              <a:pt x="0" y="153"/>
                            </a:lnTo>
                            <a:close/>
                          </a:path>
                        </a:pathLst>
                      </a:custGeom>
                      <a:solidFill>
                        <a:srgbClr val="5F00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1269" name="Group 134"/>
              <p:cNvGrpSpPr>
                <a:grpSpLocks/>
              </p:cNvGrpSpPr>
              <p:nvPr/>
            </p:nvGrpSpPr>
            <p:grpSpPr bwMode="auto">
              <a:xfrm>
                <a:off x="4369" y="1646"/>
                <a:ext cx="63" cy="49"/>
                <a:chOff x="4369" y="1646"/>
                <a:chExt cx="63" cy="49"/>
              </a:xfrm>
            </p:grpSpPr>
            <p:sp>
              <p:nvSpPr>
                <p:cNvPr id="11270" name="Freeform 135"/>
                <p:cNvSpPr>
                  <a:spLocks/>
                </p:cNvSpPr>
                <p:nvPr/>
              </p:nvSpPr>
              <p:spPr bwMode="auto">
                <a:xfrm>
                  <a:off x="4403" y="1646"/>
                  <a:ext cx="29" cy="46"/>
                </a:xfrm>
                <a:custGeom>
                  <a:avLst/>
                  <a:gdLst>
                    <a:gd name="T0" fmla="*/ 0 w 115"/>
                    <a:gd name="T1" fmla="*/ 0 h 187"/>
                    <a:gd name="T2" fmla="*/ 0 w 115"/>
                    <a:gd name="T3" fmla="*/ 0 h 187"/>
                    <a:gd name="T4" fmla="*/ 0 w 115"/>
                    <a:gd name="T5" fmla="*/ 0 h 187"/>
                    <a:gd name="T6" fmla="*/ 0 w 115"/>
                    <a:gd name="T7" fmla="*/ 0 h 187"/>
                    <a:gd name="T8" fmla="*/ 0 w 115"/>
                    <a:gd name="T9" fmla="*/ 0 h 187"/>
                    <a:gd name="T10" fmla="*/ 0 w 115"/>
                    <a:gd name="T11" fmla="*/ 0 h 187"/>
                    <a:gd name="T12" fmla="*/ 0 w 115"/>
                    <a:gd name="T13" fmla="*/ 0 h 187"/>
                    <a:gd name="T14" fmla="*/ 0 w 115"/>
                    <a:gd name="T15" fmla="*/ 1 h 187"/>
                    <a:gd name="T16" fmla="*/ 1 w 115"/>
                    <a:gd name="T17" fmla="*/ 1 h 187"/>
                    <a:gd name="T18" fmla="*/ 1 w 115"/>
                    <a:gd name="T19" fmla="*/ 1 h 187"/>
                    <a:gd name="T20" fmla="*/ 1 w 115"/>
                    <a:gd name="T21" fmla="*/ 0 h 187"/>
                    <a:gd name="T22" fmla="*/ 1 w 115"/>
                    <a:gd name="T23" fmla="*/ 0 h 187"/>
                    <a:gd name="T24" fmla="*/ 1 w 115"/>
                    <a:gd name="T25" fmla="*/ 0 h 187"/>
                    <a:gd name="T26" fmla="*/ 0 w 115"/>
                    <a:gd name="T27" fmla="*/ 0 h 187"/>
                    <a:gd name="T28" fmla="*/ 0 w 115"/>
                    <a:gd name="T29" fmla="*/ 0 h 187"/>
                    <a:gd name="T30" fmla="*/ 0 w 115"/>
                    <a:gd name="T31" fmla="*/ 0 h 187"/>
                    <a:gd name="T32" fmla="*/ 0 w 115"/>
                    <a:gd name="T33" fmla="*/ 0 h 187"/>
                    <a:gd name="T34" fmla="*/ 0 w 115"/>
                    <a:gd name="T35" fmla="*/ 0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5" h="187">
                      <a:moveTo>
                        <a:pt x="8" y="0"/>
                      </a:moveTo>
                      <a:lnTo>
                        <a:pt x="0" y="28"/>
                      </a:lnTo>
                      <a:lnTo>
                        <a:pt x="0" y="83"/>
                      </a:lnTo>
                      <a:lnTo>
                        <a:pt x="11" y="63"/>
                      </a:lnTo>
                      <a:lnTo>
                        <a:pt x="24" y="90"/>
                      </a:lnTo>
                      <a:lnTo>
                        <a:pt x="28" y="128"/>
                      </a:lnTo>
                      <a:lnTo>
                        <a:pt x="46" y="163"/>
                      </a:lnTo>
                      <a:lnTo>
                        <a:pt x="74" y="182"/>
                      </a:lnTo>
                      <a:lnTo>
                        <a:pt x="96" y="187"/>
                      </a:lnTo>
                      <a:lnTo>
                        <a:pt x="115" y="183"/>
                      </a:lnTo>
                      <a:lnTo>
                        <a:pt x="115" y="146"/>
                      </a:lnTo>
                      <a:lnTo>
                        <a:pt x="100" y="91"/>
                      </a:lnTo>
                      <a:lnTo>
                        <a:pt x="91" y="105"/>
                      </a:lnTo>
                      <a:lnTo>
                        <a:pt x="74" y="105"/>
                      </a:lnTo>
                      <a:lnTo>
                        <a:pt x="51" y="102"/>
                      </a:lnTo>
                      <a:lnTo>
                        <a:pt x="36" y="78"/>
                      </a:lnTo>
                      <a:lnTo>
                        <a:pt x="22" y="49"/>
                      </a:lnTo>
                      <a:lnTo>
                        <a:pt x="8" y="0"/>
                      </a:lnTo>
                      <a:close/>
                    </a:path>
                  </a:pathLst>
                </a:custGeom>
                <a:solidFill>
                  <a:srgbClr val="DF3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71" name="Freeform 136"/>
                <p:cNvSpPr>
                  <a:spLocks/>
                </p:cNvSpPr>
                <p:nvPr/>
              </p:nvSpPr>
              <p:spPr bwMode="auto">
                <a:xfrm>
                  <a:off x="4369" y="1647"/>
                  <a:ext cx="26" cy="48"/>
                </a:xfrm>
                <a:custGeom>
                  <a:avLst/>
                  <a:gdLst>
                    <a:gd name="T0" fmla="*/ 0 w 107"/>
                    <a:gd name="T1" fmla="*/ 0 h 193"/>
                    <a:gd name="T2" fmla="*/ 0 w 107"/>
                    <a:gd name="T3" fmla="*/ 0 h 193"/>
                    <a:gd name="T4" fmla="*/ 0 w 107"/>
                    <a:gd name="T5" fmla="*/ 0 h 193"/>
                    <a:gd name="T6" fmla="*/ 0 w 107"/>
                    <a:gd name="T7" fmla="*/ 0 h 193"/>
                    <a:gd name="T8" fmla="*/ 0 w 107"/>
                    <a:gd name="T9" fmla="*/ 0 h 193"/>
                    <a:gd name="T10" fmla="*/ 0 w 107"/>
                    <a:gd name="T11" fmla="*/ 0 h 193"/>
                    <a:gd name="T12" fmla="*/ 0 w 107"/>
                    <a:gd name="T13" fmla="*/ 1 h 193"/>
                    <a:gd name="T14" fmla="*/ 0 w 107"/>
                    <a:gd name="T15" fmla="*/ 1 h 193"/>
                    <a:gd name="T16" fmla="*/ 0 w 107"/>
                    <a:gd name="T17" fmla="*/ 1 h 193"/>
                    <a:gd name="T18" fmla="*/ 0 w 107"/>
                    <a:gd name="T19" fmla="*/ 1 h 193"/>
                    <a:gd name="T20" fmla="*/ 0 w 107"/>
                    <a:gd name="T21" fmla="*/ 0 h 193"/>
                    <a:gd name="T22" fmla="*/ 0 w 107"/>
                    <a:gd name="T23" fmla="*/ 0 h 193"/>
                    <a:gd name="T24" fmla="*/ 0 w 107"/>
                    <a:gd name="T25" fmla="*/ 0 h 193"/>
                    <a:gd name="T26" fmla="*/ 0 w 107"/>
                    <a:gd name="T27" fmla="*/ 0 h 193"/>
                    <a:gd name="T28" fmla="*/ 0 w 107"/>
                    <a:gd name="T29" fmla="*/ 0 h 193"/>
                    <a:gd name="T30" fmla="*/ 0 w 107"/>
                    <a:gd name="T31" fmla="*/ 0 h 193"/>
                    <a:gd name="T32" fmla="*/ 0 w 107"/>
                    <a:gd name="T33" fmla="*/ 0 h 193"/>
                    <a:gd name="T34" fmla="*/ 0 w 107"/>
                    <a:gd name="T35" fmla="*/ 0 h 193"/>
                    <a:gd name="T36" fmla="*/ 0 w 107"/>
                    <a:gd name="T37" fmla="*/ 0 h 1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 h="193">
                      <a:moveTo>
                        <a:pt x="105" y="0"/>
                      </a:moveTo>
                      <a:lnTo>
                        <a:pt x="107" y="77"/>
                      </a:lnTo>
                      <a:lnTo>
                        <a:pt x="100" y="57"/>
                      </a:lnTo>
                      <a:lnTo>
                        <a:pt x="91" y="82"/>
                      </a:lnTo>
                      <a:lnTo>
                        <a:pt x="83" y="119"/>
                      </a:lnTo>
                      <a:lnTo>
                        <a:pt x="74" y="150"/>
                      </a:lnTo>
                      <a:lnTo>
                        <a:pt x="53" y="174"/>
                      </a:lnTo>
                      <a:lnTo>
                        <a:pt x="33" y="188"/>
                      </a:lnTo>
                      <a:lnTo>
                        <a:pt x="14" y="193"/>
                      </a:lnTo>
                      <a:lnTo>
                        <a:pt x="8" y="184"/>
                      </a:lnTo>
                      <a:lnTo>
                        <a:pt x="1" y="166"/>
                      </a:lnTo>
                      <a:lnTo>
                        <a:pt x="0" y="147"/>
                      </a:lnTo>
                      <a:lnTo>
                        <a:pt x="3" y="128"/>
                      </a:lnTo>
                      <a:lnTo>
                        <a:pt x="12" y="94"/>
                      </a:lnTo>
                      <a:lnTo>
                        <a:pt x="27" y="106"/>
                      </a:lnTo>
                      <a:lnTo>
                        <a:pt x="50" y="106"/>
                      </a:lnTo>
                      <a:lnTo>
                        <a:pt x="66" y="105"/>
                      </a:lnTo>
                      <a:lnTo>
                        <a:pt x="94" y="39"/>
                      </a:lnTo>
                      <a:lnTo>
                        <a:pt x="105" y="0"/>
                      </a:lnTo>
                      <a:close/>
                    </a:path>
                  </a:pathLst>
                </a:custGeom>
                <a:solidFill>
                  <a:srgbClr val="DF3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55" name="Group 137"/>
            <p:cNvGrpSpPr>
              <a:grpSpLocks/>
            </p:cNvGrpSpPr>
            <p:nvPr/>
          </p:nvGrpSpPr>
          <p:grpSpPr bwMode="auto">
            <a:xfrm>
              <a:off x="3840" y="2112"/>
              <a:ext cx="97" cy="443"/>
              <a:chOff x="4518" y="1225"/>
              <a:chExt cx="97" cy="443"/>
            </a:xfrm>
          </p:grpSpPr>
          <p:grpSp>
            <p:nvGrpSpPr>
              <p:cNvPr id="11252" name="Group 138"/>
              <p:cNvGrpSpPr>
                <a:grpSpLocks/>
              </p:cNvGrpSpPr>
              <p:nvPr/>
            </p:nvGrpSpPr>
            <p:grpSpPr bwMode="auto">
              <a:xfrm>
                <a:off x="4540" y="1225"/>
                <a:ext cx="54" cy="71"/>
                <a:chOff x="4540" y="1225"/>
                <a:chExt cx="54" cy="71"/>
              </a:xfrm>
            </p:grpSpPr>
            <p:sp>
              <p:nvSpPr>
                <p:cNvPr id="11261" name="Freeform 139"/>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62" name="Freeform 140"/>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63" name="Group 141"/>
                <p:cNvGrpSpPr>
                  <a:grpSpLocks/>
                </p:cNvGrpSpPr>
                <p:nvPr/>
              </p:nvGrpSpPr>
              <p:grpSpPr bwMode="auto">
                <a:xfrm>
                  <a:off x="4546" y="1260"/>
                  <a:ext cx="42" cy="7"/>
                  <a:chOff x="4546" y="1260"/>
                  <a:chExt cx="42" cy="7"/>
                </a:xfrm>
              </p:grpSpPr>
              <p:sp>
                <p:nvSpPr>
                  <p:cNvPr id="11264" name="Oval 142"/>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65" name="Oval 143"/>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253" name="Freeform 144"/>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54" name="Group 145"/>
              <p:cNvGrpSpPr>
                <a:grpSpLocks/>
              </p:cNvGrpSpPr>
              <p:nvPr/>
            </p:nvGrpSpPr>
            <p:grpSpPr bwMode="auto">
              <a:xfrm>
                <a:off x="4519" y="1363"/>
                <a:ext cx="95" cy="130"/>
                <a:chOff x="4519" y="1363"/>
                <a:chExt cx="95" cy="130"/>
              </a:xfrm>
            </p:grpSpPr>
            <p:sp>
              <p:nvSpPr>
                <p:cNvPr id="11259" name="Freeform 146"/>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60" name="Freeform 147"/>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255" name="Group 148"/>
              <p:cNvGrpSpPr>
                <a:grpSpLocks/>
              </p:cNvGrpSpPr>
              <p:nvPr/>
            </p:nvGrpSpPr>
            <p:grpSpPr bwMode="auto">
              <a:xfrm>
                <a:off x="4535" y="1629"/>
                <a:ext cx="57" cy="39"/>
                <a:chOff x="4535" y="1629"/>
                <a:chExt cx="57" cy="39"/>
              </a:xfrm>
            </p:grpSpPr>
            <p:sp>
              <p:nvSpPr>
                <p:cNvPr id="11257" name="Freeform 149"/>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58" name="Freeform 150"/>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256" name="Freeform 151"/>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256" name="Group 152"/>
            <p:cNvGrpSpPr>
              <a:grpSpLocks/>
            </p:cNvGrpSpPr>
            <p:nvPr/>
          </p:nvGrpSpPr>
          <p:grpSpPr bwMode="auto">
            <a:xfrm>
              <a:off x="3455" y="2236"/>
              <a:ext cx="102" cy="474"/>
              <a:chOff x="4583" y="1215"/>
              <a:chExt cx="102" cy="474"/>
            </a:xfrm>
          </p:grpSpPr>
          <p:grpSp>
            <p:nvGrpSpPr>
              <p:cNvPr id="11229" name="Group 153"/>
              <p:cNvGrpSpPr>
                <a:grpSpLocks/>
              </p:cNvGrpSpPr>
              <p:nvPr/>
            </p:nvGrpSpPr>
            <p:grpSpPr bwMode="auto">
              <a:xfrm>
                <a:off x="4605" y="1215"/>
                <a:ext cx="53" cy="114"/>
                <a:chOff x="4605" y="1215"/>
                <a:chExt cx="53" cy="114"/>
              </a:xfrm>
            </p:grpSpPr>
            <p:sp>
              <p:nvSpPr>
                <p:cNvPr id="11249" name="Freeform 154"/>
                <p:cNvSpPr>
                  <a:spLocks/>
                </p:cNvSpPr>
                <p:nvPr/>
              </p:nvSpPr>
              <p:spPr bwMode="auto">
                <a:xfrm>
                  <a:off x="4605" y="1215"/>
                  <a:ext cx="53" cy="88"/>
                </a:xfrm>
                <a:custGeom>
                  <a:avLst/>
                  <a:gdLst>
                    <a:gd name="T0" fmla="*/ 0 w 216"/>
                    <a:gd name="T1" fmla="*/ 0 h 352"/>
                    <a:gd name="T2" fmla="*/ 0 w 216"/>
                    <a:gd name="T3" fmla="*/ 0 h 352"/>
                    <a:gd name="T4" fmla="*/ 0 w 216"/>
                    <a:gd name="T5" fmla="*/ 0 h 352"/>
                    <a:gd name="T6" fmla="*/ 0 w 216"/>
                    <a:gd name="T7" fmla="*/ 0 h 352"/>
                    <a:gd name="T8" fmla="*/ 0 w 216"/>
                    <a:gd name="T9" fmla="*/ 1 h 352"/>
                    <a:gd name="T10" fmla="*/ 0 w 216"/>
                    <a:gd name="T11" fmla="*/ 1 h 352"/>
                    <a:gd name="T12" fmla="*/ 0 w 216"/>
                    <a:gd name="T13" fmla="*/ 1 h 352"/>
                    <a:gd name="T14" fmla="*/ 0 w 216"/>
                    <a:gd name="T15" fmla="*/ 1 h 352"/>
                    <a:gd name="T16" fmla="*/ 0 w 216"/>
                    <a:gd name="T17" fmla="*/ 1 h 352"/>
                    <a:gd name="T18" fmla="*/ 0 w 216"/>
                    <a:gd name="T19" fmla="*/ 1 h 352"/>
                    <a:gd name="T20" fmla="*/ 0 w 216"/>
                    <a:gd name="T21" fmla="*/ 2 h 352"/>
                    <a:gd name="T22" fmla="*/ 0 w 216"/>
                    <a:gd name="T23" fmla="*/ 1 h 352"/>
                    <a:gd name="T24" fmla="*/ 0 w 216"/>
                    <a:gd name="T25" fmla="*/ 1 h 352"/>
                    <a:gd name="T26" fmla="*/ 0 w 216"/>
                    <a:gd name="T27" fmla="*/ 1 h 352"/>
                    <a:gd name="T28" fmla="*/ 0 w 216"/>
                    <a:gd name="T29" fmla="*/ 1 h 352"/>
                    <a:gd name="T30" fmla="*/ 0 w 216"/>
                    <a:gd name="T31" fmla="*/ 1 h 352"/>
                    <a:gd name="T32" fmla="*/ 0 w 216"/>
                    <a:gd name="T33" fmla="*/ 1 h 352"/>
                    <a:gd name="T34" fmla="*/ 0 w 216"/>
                    <a:gd name="T35" fmla="*/ 1 h 352"/>
                    <a:gd name="T36" fmla="*/ 0 w 216"/>
                    <a:gd name="T37" fmla="*/ 1 h 352"/>
                    <a:gd name="T38" fmla="*/ 0 w 216"/>
                    <a:gd name="T39" fmla="*/ 1 h 352"/>
                    <a:gd name="T40" fmla="*/ 0 w 216"/>
                    <a:gd name="T41" fmla="*/ 0 h 352"/>
                    <a:gd name="T42" fmla="*/ 0 w 216"/>
                    <a:gd name="T43" fmla="*/ 0 h 352"/>
                    <a:gd name="T44" fmla="*/ 0 w 216"/>
                    <a:gd name="T45" fmla="*/ 1 h 352"/>
                    <a:gd name="T46" fmla="*/ 0 w 216"/>
                    <a:gd name="T47" fmla="*/ 1 h 352"/>
                    <a:gd name="T48" fmla="*/ 0 w 216"/>
                    <a:gd name="T49" fmla="*/ 1 h 352"/>
                    <a:gd name="T50" fmla="*/ 0 w 216"/>
                    <a:gd name="T51" fmla="*/ 1 h 352"/>
                    <a:gd name="T52" fmla="*/ 0 w 216"/>
                    <a:gd name="T53" fmla="*/ 1 h 352"/>
                    <a:gd name="T54" fmla="*/ 0 w 216"/>
                    <a:gd name="T55" fmla="*/ 1 h 352"/>
                    <a:gd name="T56" fmla="*/ 0 w 216"/>
                    <a:gd name="T57" fmla="*/ 1 h 352"/>
                    <a:gd name="T58" fmla="*/ 1 w 216"/>
                    <a:gd name="T59" fmla="*/ 1 h 352"/>
                    <a:gd name="T60" fmla="*/ 1 w 216"/>
                    <a:gd name="T61" fmla="*/ 1 h 352"/>
                    <a:gd name="T62" fmla="*/ 1 w 216"/>
                    <a:gd name="T63" fmla="*/ 1 h 352"/>
                    <a:gd name="T64" fmla="*/ 1 w 216"/>
                    <a:gd name="T65" fmla="*/ 1 h 352"/>
                    <a:gd name="T66" fmla="*/ 1 w 216"/>
                    <a:gd name="T67" fmla="*/ 1 h 352"/>
                    <a:gd name="T68" fmla="*/ 1 w 216"/>
                    <a:gd name="T69" fmla="*/ 1 h 352"/>
                    <a:gd name="T70" fmla="*/ 1 w 216"/>
                    <a:gd name="T71" fmla="*/ 1 h 352"/>
                    <a:gd name="T72" fmla="*/ 1 w 216"/>
                    <a:gd name="T73" fmla="*/ 1 h 352"/>
                    <a:gd name="T74" fmla="*/ 1 w 216"/>
                    <a:gd name="T75" fmla="*/ 1 h 352"/>
                    <a:gd name="T76" fmla="*/ 1 w 216"/>
                    <a:gd name="T77" fmla="*/ 1 h 352"/>
                    <a:gd name="T78" fmla="*/ 1 w 216"/>
                    <a:gd name="T79" fmla="*/ 0 h 352"/>
                    <a:gd name="T80" fmla="*/ 1 w 216"/>
                    <a:gd name="T81" fmla="*/ 0 h 352"/>
                    <a:gd name="T82" fmla="*/ 1 w 216"/>
                    <a:gd name="T83" fmla="*/ 0 h 352"/>
                    <a:gd name="T84" fmla="*/ 1 w 216"/>
                    <a:gd name="T85" fmla="*/ 0 h 352"/>
                    <a:gd name="T86" fmla="*/ 0 w 216"/>
                    <a:gd name="T87" fmla="*/ 0 h 352"/>
                    <a:gd name="T88" fmla="*/ 0 w 216"/>
                    <a:gd name="T89" fmla="*/ 0 h 352"/>
                    <a:gd name="T90" fmla="*/ 0 w 216"/>
                    <a:gd name="T91" fmla="*/ 0 h 352"/>
                    <a:gd name="T92" fmla="*/ 0 w 216"/>
                    <a:gd name="T93" fmla="*/ 0 h 3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 h="352">
                      <a:moveTo>
                        <a:pt x="82" y="5"/>
                      </a:moveTo>
                      <a:lnTo>
                        <a:pt x="60" y="17"/>
                      </a:lnTo>
                      <a:lnTo>
                        <a:pt x="44" y="32"/>
                      </a:lnTo>
                      <a:lnTo>
                        <a:pt x="32" y="50"/>
                      </a:lnTo>
                      <a:lnTo>
                        <a:pt x="21" y="86"/>
                      </a:lnTo>
                      <a:lnTo>
                        <a:pt x="8" y="138"/>
                      </a:lnTo>
                      <a:lnTo>
                        <a:pt x="0" y="184"/>
                      </a:lnTo>
                      <a:lnTo>
                        <a:pt x="1" y="205"/>
                      </a:lnTo>
                      <a:lnTo>
                        <a:pt x="5" y="224"/>
                      </a:lnTo>
                      <a:lnTo>
                        <a:pt x="8" y="252"/>
                      </a:lnTo>
                      <a:lnTo>
                        <a:pt x="25" y="352"/>
                      </a:lnTo>
                      <a:lnTo>
                        <a:pt x="36" y="332"/>
                      </a:lnTo>
                      <a:lnTo>
                        <a:pt x="53" y="329"/>
                      </a:lnTo>
                      <a:lnTo>
                        <a:pt x="64" y="324"/>
                      </a:lnTo>
                      <a:lnTo>
                        <a:pt x="80" y="311"/>
                      </a:lnTo>
                      <a:lnTo>
                        <a:pt x="75" y="259"/>
                      </a:lnTo>
                      <a:lnTo>
                        <a:pt x="75" y="242"/>
                      </a:lnTo>
                      <a:lnTo>
                        <a:pt x="59" y="206"/>
                      </a:lnTo>
                      <a:lnTo>
                        <a:pt x="55" y="150"/>
                      </a:lnTo>
                      <a:lnTo>
                        <a:pt x="59" y="99"/>
                      </a:lnTo>
                      <a:lnTo>
                        <a:pt x="89" y="67"/>
                      </a:lnTo>
                      <a:lnTo>
                        <a:pt x="140" y="61"/>
                      </a:lnTo>
                      <a:lnTo>
                        <a:pt x="164" y="93"/>
                      </a:lnTo>
                      <a:lnTo>
                        <a:pt x="162" y="201"/>
                      </a:lnTo>
                      <a:lnTo>
                        <a:pt x="140" y="243"/>
                      </a:lnTo>
                      <a:lnTo>
                        <a:pt x="136" y="311"/>
                      </a:lnTo>
                      <a:lnTo>
                        <a:pt x="148" y="301"/>
                      </a:lnTo>
                      <a:lnTo>
                        <a:pt x="158" y="312"/>
                      </a:lnTo>
                      <a:lnTo>
                        <a:pt x="171" y="320"/>
                      </a:lnTo>
                      <a:lnTo>
                        <a:pt x="180" y="327"/>
                      </a:lnTo>
                      <a:lnTo>
                        <a:pt x="194" y="335"/>
                      </a:lnTo>
                      <a:lnTo>
                        <a:pt x="205" y="264"/>
                      </a:lnTo>
                      <a:lnTo>
                        <a:pt x="211" y="220"/>
                      </a:lnTo>
                      <a:lnTo>
                        <a:pt x="214" y="192"/>
                      </a:lnTo>
                      <a:lnTo>
                        <a:pt x="216" y="173"/>
                      </a:lnTo>
                      <a:lnTo>
                        <a:pt x="214" y="150"/>
                      </a:lnTo>
                      <a:lnTo>
                        <a:pt x="211" y="133"/>
                      </a:lnTo>
                      <a:lnTo>
                        <a:pt x="205" y="115"/>
                      </a:lnTo>
                      <a:lnTo>
                        <a:pt x="202" y="97"/>
                      </a:lnTo>
                      <a:lnTo>
                        <a:pt x="202" y="84"/>
                      </a:lnTo>
                      <a:lnTo>
                        <a:pt x="198" y="65"/>
                      </a:lnTo>
                      <a:lnTo>
                        <a:pt x="190" y="43"/>
                      </a:lnTo>
                      <a:lnTo>
                        <a:pt x="176" y="22"/>
                      </a:lnTo>
                      <a:lnTo>
                        <a:pt x="155" y="8"/>
                      </a:lnTo>
                      <a:lnTo>
                        <a:pt x="134" y="1"/>
                      </a:lnTo>
                      <a:lnTo>
                        <a:pt x="112" y="0"/>
                      </a:lnTo>
                      <a:lnTo>
                        <a:pt x="82" y="5"/>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50" name="Freeform 155"/>
                <p:cNvSpPr>
                  <a:spLocks/>
                </p:cNvSpPr>
                <p:nvPr/>
              </p:nvSpPr>
              <p:spPr bwMode="auto">
                <a:xfrm>
                  <a:off x="4610" y="1228"/>
                  <a:ext cx="45" cy="101"/>
                </a:xfrm>
                <a:custGeom>
                  <a:avLst/>
                  <a:gdLst>
                    <a:gd name="T0" fmla="*/ 0 w 177"/>
                    <a:gd name="T1" fmla="*/ 0 h 403"/>
                    <a:gd name="T2" fmla="*/ 0 w 177"/>
                    <a:gd name="T3" fmla="*/ 0 h 403"/>
                    <a:gd name="T4" fmla="*/ 0 w 177"/>
                    <a:gd name="T5" fmla="*/ 0 h 403"/>
                    <a:gd name="T6" fmla="*/ 0 w 177"/>
                    <a:gd name="T7" fmla="*/ 0 h 403"/>
                    <a:gd name="T8" fmla="*/ 0 w 177"/>
                    <a:gd name="T9" fmla="*/ 0 h 403"/>
                    <a:gd name="T10" fmla="*/ 0 w 177"/>
                    <a:gd name="T11" fmla="*/ 1 h 403"/>
                    <a:gd name="T12" fmla="*/ 0 w 177"/>
                    <a:gd name="T13" fmla="*/ 1 h 403"/>
                    <a:gd name="T14" fmla="*/ 0 w 177"/>
                    <a:gd name="T15" fmla="*/ 1 h 403"/>
                    <a:gd name="T16" fmla="*/ 0 w 177"/>
                    <a:gd name="T17" fmla="*/ 1 h 403"/>
                    <a:gd name="T18" fmla="*/ 0 w 177"/>
                    <a:gd name="T19" fmla="*/ 1 h 403"/>
                    <a:gd name="T20" fmla="*/ 0 w 177"/>
                    <a:gd name="T21" fmla="*/ 1 h 403"/>
                    <a:gd name="T22" fmla="*/ 1 w 177"/>
                    <a:gd name="T23" fmla="*/ 2 h 403"/>
                    <a:gd name="T24" fmla="*/ 1 w 177"/>
                    <a:gd name="T25" fmla="*/ 1 h 403"/>
                    <a:gd name="T26" fmla="*/ 1 w 177"/>
                    <a:gd name="T27" fmla="*/ 1 h 403"/>
                    <a:gd name="T28" fmla="*/ 1 w 177"/>
                    <a:gd name="T29" fmla="*/ 1 h 403"/>
                    <a:gd name="T30" fmla="*/ 1 w 177"/>
                    <a:gd name="T31" fmla="*/ 1 h 403"/>
                    <a:gd name="T32" fmla="*/ 1 w 177"/>
                    <a:gd name="T33" fmla="*/ 1 h 403"/>
                    <a:gd name="T34" fmla="*/ 1 w 177"/>
                    <a:gd name="T35" fmla="*/ 1 h 403"/>
                    <a:gd name="T36" fmla="*/ 1 w 177"/>
                    <a:gd name="T37" fmla="*/ 0 h 403"/>
                    <a:gd name="T38" fmla="*/ 1 w 177"/>
                    <a:gd name="T39" fmla="*/ 0 h 403"/>
                    <a:gd name="T40" fmla="*/ 1 w 177"/>
                    <a:gd name="T41" fmla="*/ 0 h 403"/>
                    <a:gd name="T42" fmla="*/ 1 w 177"/>
                    <a:gd name="T43" fmla="*/ 0 h 403"/>
                    <a:gd name="T44" fmla="*/ 1 w 177"/>
                    <a:gd name="T45" fmla="*/ 0 h 403"/>
                    <a:gd name="T46" fmla="*/ 1 w 177"/>
                    <a:gd name="T47" fmla="*/ 0 h 403"/>
                    <a:gd name="T48" fmla="*/ 0 w 177"/>
                    <a:gd name="T49" fmla="*/ 0 h 403"/>
                    <a:gd name="T50" fmla="*/ 0 w 177"/>
                    <a:gd name="T51" fmla="*/ 0 h 40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7" h="403">
                      <a:moveTo>
                        <a:pt x="66" y="5"/>
                      </a:moveTo>
                      <a:lnTo>
                        <a:pt x="52" y="13"/>
                      </a:lnTo>
                      <a:lnTo>
                        <a:pt x="40" y="27"/>
                      </a:lnTo>
                      <a:lnTo>
                        <a:pt x="34" y="44"/>
                      </a:lnTo>
                      <a:lnTo>
                        <a:pt x="31" y="64"/>
                      </a:lnTo>
                      <a:lnTo>
                        <a:pt x="28" y="93"/>
                      </a:lnTo>
                      <a:lnTo>
                        <a:pt x="34" y="145"/>
                      </a:lnTo>
                      <a:lnTo>
                        <a:pt x="39" y="163"/>
                      </a:lnTo>
                      <a:lnTo>
                        <a:pt x="52" y="188"/>
                      </a:lnTo>
                      <a:lnTo>
                        <a:pt x="52" y="250"/>
                      </a:lnTo>
                      <a:lnTo>
                        <a:pt x="0" y="283"/>
                      </a:lnTo>
                      <a:lnTo>
                        <a:pt x="93" y="403"/>
                      </a:lnTo>
                      <a:lnTo>
                        <a:pt x="177" y="275"/>
                      </a:lnTo>
                      <a:lnTo>
                        <a:pt x="117" y="237"/>
                      </a:lnTo>
                      <a:lnTo>
                        <a:pt x="117" y="190"/>
                      </a:lnTo>
                      <a:lnTo>
                        <a:pt x="135" y="161"/>
                      </a:lnTo>
                      <a:lnTo>
                        <a:pt x="140" y="146"/>
                      </a:lnTo>
                      <a:lnTo>
                        <a:pt x="144" y="97"/>
                      </a:lnTo>
                      <a:lnTo>
                        <a:pt x="145" y="69"/>
                      </a:lnTo>
                      <a:lnTo>
                        <a:pt x="145" y="49"/>
                      </a:lnTo>
                      <a:lnTo>
                        <a:pt x="139" y="31"/>
                      </a:lnTo>
                      <a:lnTo>
                        <a:pt x="130" y="15"/>
                      </a:lnTo>
                      <a:lnTo>
                        <a:pt x="117" y="6"/>
                      </a:lnTo>
                      <a:lnTo>
                        <a:pt x="100" y="0"/>
                      </a:lnTo>
                      <a:lnTo>
                        <a:pt x="82" y="0"/>
                      </a:lnTo>
                      <a:lnTo>
                        <a:pt x="66" y="5"/>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51" name="Freeform 156"/>
                <p:cNvSpPr>
                  <a:spLocks/>
                </p:cNvSpPr>
                <p:nvPr/>
              </p:nvSpPr>
              <p:spPr bwMode="auto">
                <a:xfrm>
                  <a:off x="4620" y="1246"/>
                  <a:ext cx="14" cy="19"/>
                </a:xfrm>
                <a:custGeom>
                  <a:avLst/>
                  <a:gdLst>
                    <a:gd name="T0" fmla="*/ 0 w 57"/>
                    <a:gd name="T1" fmla="*/ 0 h 76"/>
                    <a:gd name="T2" fmla="*/ 0 w 57"/>
                    <a:gd name="T3" fmla="*/ 0 h 76"/>
                    <a:gd name="T4" fmla="*/ 0 w 57"/>
                    <a:gd name="T5" fmla="*/ 0 h 76"/>
                    <a:gd name="T6" fmla="*/ 0 w 57"/>
                    <a:gd name="T7" fmla="*/ 0 h 76"/>
                    <a:gd name="T8" fmla="*/ 0 w 57"/>
                    <a:gd name="T9" fmla="*/ 0 h 76"/>
                    <a:gd name="T10" fmla="*/ 0 w 57"/>
                    <a:gd name="T11" fmla="*/ 0 h 76"/>
                    <a:gd name="T12" fmla="*/ 0 w 57"/>
                    <a:gd name="T13" fmla="*/ 0 h 76"/>
                    <a:gd name="T14" fmla="*/ 0 w 57"/>
                    <a:gd name="T15" fmla="*/ 0 h 76"/>
                    <a:gd name="T16" fmla="*/ 0 w 57"/>
                    <a:gd name="T17" fmla="*/ 0 h 76"/>
                    <a:gd name="T18" fmla="*/ 0 w 57"/>
                    <a:gd name="T19" fmla="*/ 0 h 76"/>
                    <a:gd name="T20" fmla="*/ 0 w 57"/>
                    <a:gd name="T21" fmla="*/ 0 h 76"/>
                    <a:gd name="T22" fmla="*/ 0 w 57"/>
                    <a:gd name="T23" fmla="*/ 0 h 76"/>
                    <a:gd name="T24" fmla="*/ 0 w 57"/>
                    <a:gd name="T25" fmla="*/ 0 h 76"/>
                    <a:gd name="T26" fmla="*/ 0 w 57"/>
                    <a:gd name="T27" fmla="*/ 0 h 7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7" h="76">
                      <a:moveTo>
                        <a:pt x="6" y="2"/>
                      </a:moveTo>
                      <a:lnTo>
                        <a:pt x="22" y="0"/>
                      </a:lnTo>
                      <a:lnTo>
                        <a:pt x="36" y="6"/>
                      </a:lnTo>
                      <a:lnTo>
                        <a:pt x="42" y="7"/>
                      </a:lnTo>
                      <a:lnTo>
                        <a:pt x="42" y="67"/>
                      </a:lnTo>
                      <a:lnTo>
                        <a:pt x="57" y="67"/>
                      </a:lnTo>
                      <a:lnTo>
                        <a:pt x="46" y="76"/>
                      </a:lnTo>
                      <a:lnTo>
                        <a:pt x="37" y="67"/>
                      </a:lnTo>
                      <a:lnTo>
                        <a:pt x="37" y="22"/>
                      </a:lnTo>
                      <a:lnTo>
                        <a:pt x="15" y="26"/>
                      </a:lnTo>
                      <a:lnTo>
                        <a:pt x="29" y="18"/>
                      </a:lnTo>
                      <a:lnTo>
                        <a:pt x="11" y="20"/>
                      </a:lnTo>
                      <a:lnTo>
                        <a:pt x="0" y="15"/>
                      </a:lnTo>
                      <a:lnTo>
                        <a:pt x="6" y="2"/>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230" name="Group 157"/>
              <p:cNvGrpSpPr>
                <a:grpSpLocks/>
              </p:cNvGrpSpPr>
              <p:nvPr/>
            </p:nvGrpSpPr>
            <p:grpSpPr bwMode="auto">
              <a:xfrm>
                <a:off x="4599" y="1444"/>
                <a:ext cx="84" cy="225"/>
                <a:chOff x="4599" y="1444"/>
                <a:chExt cx="84" cy="225"/>
              </a:xfrm>
            </p:grpSpPr>
            <p:grpSp>
              <p:nvGrpSpPr>
                <p:cNvPr id="11245" name="Group 158"/>
                <p:cNvGrpSpPr>
                  <a:grpSpLocks/>
                </p:cNvGrpSpPr>
                <p:nvPr/>
              </p:nvGrpSpPr>
              <p:grpSpPr bwMode="auto">
                <a:xfrm>
                  <a:off x="4599" y="1444"/>
                  <a:ext cx="84" cy="225"/>
                  <a:chOff x="4599" y="1444"/>
                  <a:chExt cx="84" cy="225"/>
                </a:xfrm>
              </p:grpSpPr>
              <p:sp>
                <p:nvSpPr>
                  <p:cNvPr id="11247" name="Freeform 159"/>
                  <p:cNvSpPr>
                    <a:spLocks/>
                  </p:cNvSpPr>
                  <p:nvPr/>
                </p:nvSpPr>
                <p:spPr bwMode="auto">
                  <a:xfrm>
                    <a:off x="4599" y="1493"/>
                    <a:ext cx="60" cy="176"/>
                  </a:xfrm>
                  <a:custGeom>
                    <a:avLst/>
                    <a:gdLst>
                      <a:gd name="T0" fmla="*/ 0 w 240"/>
                      <a:gd name="T1" fmla="*/ 0 h 704"/>
                      <a:gd name="T2" fmla="*/ 0 w 240"/>
                      <a:gd name="T3" fmla="*/ 1 h 704"/>
                      <a:gd name="T4" fmla="*/ 0 w 240"/>
                      <a:gd name="T5" fmla="*/ 2 h 704"/>
                      <a:gd name="T6" fmla="*/ 0 w 240"/>
                      <a:gd name="T7" fmla="*/ 2 h 704"/>
                      <a:gd name="T8" fmla="*/ 0 w 240"/>
                      <a:gd name="T9" fmla="*/ 3 h 704"/>
                      <a:gd name="T10" fmla="*/ 0 w 240"/>
                      <a:gd name="T11" fmla="*/ 3 h 704"/>
                      <a:gd name="T12" fmla="*/ 0 w 240"/>
                      <a:gd name="T13" fmla="*/ 3 h 704"/>
                      <a:gd name="T14" fmla="*/ 0 w 240"/>
                      <a:gd name="T15" fmla="*/ 3 h 704"/>
                      <a:gd name="T16" fmla="*/ 0 w 240"/>
                      <a:gd name="T17" fmla="*/ 3 h 704"/>
                      <a:gd name="T18" fmla="*/ 1 w 240"/>
                      <a:gd name="T19" fmla="*/ 3 h 704"/>
                      <a:gd name="T20" fmla="*/ 1 w 240"/>
                      <a:gd name="T21" fmla="*/ 2 h 704"/>
                      <a:gd name="T22" fmla="*/ 1 w 240"/>
                      <a:gd name="T23" fmla="*/ 2 h 704"/>
                      <a:gd name="T24" fmla="*/ 1 w 240"/>
                      <a:gd name="T25" fmla="*/ 1 h 704"/>
                      <a:gd name="T26" fmla="*/ 1 w 240"/>
                      <a:gd name="T27" fmla="*/ 2 h 704"/>
                      <a:gd name="T28" fmla="*/ 1 w 240"/>
                      <a:gd name="T29" fmla="*/ 2 h 704"/>
                      <a:gd name="T30" fmla="*/ 1 w 240"/>
                      <a:gd name="T31" fmla="*/ 2 h 704"/>
                      <a:gd name="T32" fmla="*/ 1 w 240"/>
                      <a:gd name="T33" fmla="*/ 3 h 704"/>
                      <a:gd name="T34" fmla="*/ 1 w 240"/>
                      <a:gd name="T35" fmla="*/ 3 h 704"/>
                      <a:gd name="T36" fmla="*/ 1 w 240"/>
                      <a:gd name="T37" fmla="*/ 3 h 704"/>
                      <a:gd name="T38" fmla="*/ 1 w 240"/>
                      <a:gd name="T39" fmla="*/ 3 h 704"/>
                      <a:gd name="T40" fmla="*/ 1 w 240"/>
                      <a:gd name="T41" fmla="*/ 2 h 704"/>
                      <a:gd name="T42" fmla="*/ 1 w 240"/>
                      <a:gd name="T43" fmla="*/ 2 h 704"/>
                      <a:gd name="T44" fmla="*/ 1 w 240"/>
                      <a:gd name="T45" fmla="*/ 2 h 704"/>
                      <a:gd name="T46" fmla="*/ 1 w 240"/>
                      <a:gd name="T47" fmla="*/ 1 h 704"/>
                      <a:gd name="T48" fmla="*/ 1 w 240"/>
                      <a:gd name="T49" fmla="*/ 0 h 704"/>
                      <a:gd name="T50" fmla="*/ 0 w 240"/>
                      <a:gd name="T51" fmla="*/ 0 h 7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0" h="704">
                        <a:moveTo>
                          <a:pt x="44" y="15"/>
                        </a:moveTo>
                        <a:lnTo>
                          <a:pt x="47" y="217"/>
                        </a:lnTo>
                        <a:lnTo>
                          <a:pt x="45" y="389"/>
                        </a:lnTo>
                        <a:lnTo>
                          <a:pt x="56" y="554"/>
                        </a:lnTo>
                        <a:lnTo>
                          <a:pt x="29" y="626"/>
                        </a:lnTo>
                        <a:lnTo>
                          <a:pt x="7" y="673"/>
                        </a:lnTo>
                        <a:lnTo>
                          <a:pt x="0" y="687"/>
                        </a:lnTo>
                        <a:lnTo>
                          <a:pt x="11" y="704"/>
                        </a:lnTo>
                        <a:lnTo>
                          <a:pt x="53" y="702"/>
                        </a:lnTo>
                        <a:lnTo>
                          <a:pt x="91" y="608"/>
                        </a:lnTo>
                        <a:lnTo>
                          <a:pt x="94" y="549"/>
                        </a:lnTo>
                        <a:lnTo>
                          <a:pt x="122" y="353"/>
                        </a:lnTo>
                        <a:lnTo>
                          <a:pt x="126" y="308"/>
                        </a:lnTo>
                        <a:lnTo>
                          <a:pt x="125" y="401"/>
                        </a:lnTo>
                        <a:lnTo>
                          <a:pt x="138" y="530"/>
                        </a:lnTo>
                        <a:lnTo>
                          <a:pt x="134" y="590"/>
                        </a:lnTo>
                        <a:lnTo>
                          <a:pt x="153" y="650"/>
                        </a:lnTo>
                        <a:lnTo>
                          <a:pt x="179" y="694"/>
                        </a:lnTo>
                        <a:lnTo>
                          <a:pt x="217" y="696"/>
                        </a:lnTo>
                        <a:lnTo>
                          <a:pt x="229" y="681"/>
                        </a:lnTo>
                        <a:lnTo>
                          <a:pt x="188" y="588"/>
                        </a:lnTo>
                        <a:lnTo>
                          <a:pt x="184" y="544"/>
                        </a:lnTo>
                        <a:lnTo>
                          <a:pt x="191" y="450"/>
                        </a:lnTo>
                        <a:lnTo>
                          <a:pt x="207" y="296"/>
                        </a:lnTo>
                        <a:lnTo>
                          <a:pt x="240" y="0"/>
                        </a:lnTo>
                        <a:lnTo>
                          <a:pt x="44" y="1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48" name="Freeform 160"/>
                  <p:cNvSpPr>
                    <a:spLocks/>
                  </p:cNvSpPr>
                  <p:nvPr/>
                </p:nvSpPr>
                <p:spPr bwMode="auto">
                  <a:xfrm>
                    <a:off x="4669" y="1444"/>
                    <a:ext cx="14" cy="22"/>
                  </a:xfrm>
                  <a:custGeom>
                    <a:avLst/>
                    <a:gdLst>
                      <a:gd name="T0" fmla="*/ 0 w 56"/>
                      <a:gd name="T1" fmla="*/ 0 h 88"/>
                      <a:gd name="T2" fmla="*/ 0 w 56"/>
                      <a:gd name="T3" fmla="*/ 0 h 88"/>
                      <a:gd name="T4" fmla="*/ 0 w 56"/>
                      <a:gd name="T5" fmla="*/ 1 h 88"/>
                      <a:gd name="T6" fmla="*/ 0 w 56"/>
                      <a:gd name="T7" fmla="*/ 0 h 88"/>
                      <a:gd name="T8" fmla="*/ 0 w 56"/>
                      <a:gd name="T9" fmla="*/ 0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88">
                        <a:moveTo>
                          <a:pt x="56" y="0"/>
                        </a:moveTo>
                        <a:lnTo>
                          <a:pt x="56" y="46"/>
                        </a:lnTo>
                        <a:lnTo>
                          <a:pt x="0" y="88"/>
                        </a:lnTo>
                        <a:lnTo>
                          <a:pt x="25" y="6"/>
                        </a:lnTo>
                        <a:lnTo>
                          <a:pt x="56"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246" name="Freeform 161"/>
                <p:cNvSpPr>
                  <a:spLocks/>
                </p:cNvSpPr>
                <p:nvPr/>
              </p:nvSpPr>
              <p:spPr bwMode="auto">
                <a:xfrm>
                  <a:off x="4630" y="1494"/>
                  <a:ext cx="5" cy="78"/>
                </a:xfrm>
                <a:custGeom>
                  <a:avLst/>
                  <a:gdLst>
                    <a:gd name="T0" fmla="*/ 0 w 18"/>
                    <a:gd name="T1" fmla="*/ 0 h 311"/>
                    <a:gd name="T2" fmla="*/ 0 w 18"/>
                    <a:gd name="T3" fmla="*/ 1 h 311"/>
                    <a:gd name="T4" fmla="*/ 0 w 18"/>
                    <a:gd name="T5" fmla="*/ 1 h 311"/>
                    <a:gd name="T6" fmla="*/ 0 w 18"/>
                    <a:gd name="T7" fmla="*/ 1 h 311"/>
                    <a:gd name="T8" fmla="*/ 0 w 18"/>
                    <a:gd name="T9" fmla="*/ 1 h 311"/>
                    <a:gd name="T10" fmla="*/ 0 w 18"/>
                    <a:gd name="T11" fmla="*/ 1 h 311"/>
                    <a:gd name="T12" fmla="*/ 0 w 18"/>
                    <a:gd name="T13" fmla="*/ 0 h 3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11">
                      <a:moveTo>
                        <a:pt x="18" y="0"/>
                      </a:moveTo>
                      <a:lnTo>
                        <a:pt x="18" y="104"/>
                      </a:lnTo>
                      <a:lnTo>
                        <a:pt x="14" y="165"/>
                      </a:lnTo>
                      <a:lnTo>
                        <a:pt x="10" y="232"/>
                      </a:lnTo>
                      <a:lnTo>
                        <a:pt x="0" y="296"/>
                      </a:lnTo>
                      <a:lnTo>
                        <a:pt x="2" y="311"/>
                      </a:lnTo>
                      <a:lnTo>
                        <a:pt x="18" y="0"/>
                      </a:lnTo>
                      <a:close/>
                    </a:path>
                  </a:pathLst>
                </a:custGeom>
                <a:solidFill>
                  <a:srgbClr val="FF5F1F"/>
                </a:solidFill>
                <a:ln w="4763">
                  <a:solidFill>
                    <a:srgbClr val="FF5F1F"/>
                  </a:solidFill>
                  <a:prstDash val="solid"/>
                  <a:round/>
                  <a:headEnd/>
                  <a:tailEnd/>
                </a:ln>
              </p:spPr>
              <p:txBody>
                <a:bodyPr/>
                <a:lstStyle/>
                <a:p>
                  <a:endParaRPr lang="es-MX"/>
                </a:p>
              </p:txBody>
            </p:sp>
          </p:grpSp>
          <p:grpSp>
            <p:nvGrpSpPr>
              <p:cNvPr id="11231" name="Group 162"/>
              <p:cNvGrpSpPr>
                <a:grpSpLocks/>
              </p:cNvGrpSpPr>
              <p:nvPr/>
            </p:nvGrpSpPr>
            <p:grpSpPr bwMode="auto">
              <a:xfrm>
                <a:off x="4596" y="1640"/>
                <a:ext cx="64" cy="49"/>
                <a:chOff x="4596" y="1640"/>
                <a:chExt cx="64" cy="49"/>
              </a:xfrm>
            </p:grpSpPr>
            <p:sp>
              <p:nvSpPr>
                <p:cNvPr id="11243" name="Freeform 163"/>
                <p:cNvSpPr>
                  <a:spLocks/>
                </p:cNvSpPr>
                <p:nvPr/>
              </p:nvSpPr>
              <p:spPr bwMode="auto">
                <a:xfrm>
                  <a:off x="4631" y="1640"/>
                  <a:ext cx="29" cy="47"/>
                </a:xfrm>
                <a:custGeom>
                  <a:avLst/>
                  <a:gdLst>
                    <a:gd name="T0" fmla="*/ 0 w 116"/>
                    <a:gd name="T1" fmla="*/ 0 h 187"/>
                    <a:gd name="T2" fmla="*/ 0 w 116"/>
                    <a:gd name="T3" fmla="*/ 0 h 187"/>
                    <a:gd name="T4" fmla="*/ 0 w 116"/>
                    <a:gd name="T5" fmla="*/ 0 h 187"/>
                    <a:gd name="T6" fmla="*/ 0 w 116"/>
                    <a:gd name="T7" fmla="*/ 0 h 187"/>
                    <a:gd name="T8" fmla="*/ 0 w 116"/>
                    <a:gd name="T9" fmla="*/ 1 h 187"/>
                    <a:gd name="T10" fmla="*/ 0 w 116"/>
                    <a:gd name="T11" fmla="*/ 1 h 187"/>
                    <a:gd name="T12" fmla="*/ 0 w 116"/>
                    <a:gd name="T13" fmla="*/ 1 h 187"/>
                    <a:gd name="T14" fmla="*/ 0 w 116"/>
                    <a:gd name="T15" fmla="*/ 1 h 187"/>
                    <a:gd name="T16" fmla="*/ 1 w 116"/>
                    <a:gd name="T17" fmla="*/ 1 h 187"/>
                    <a:gd name="T18" fmla="*/ 1 w 116"/>
                    <a:gd name="T19" fmla="*/ 1 h 187"/>
                    <a:gd name="T20" fmla="*/ 1 w 116"/>
                    <a:gd name="T21" fmla="*/ 1 h 187"/>
                    <a:gd name="T22" fmla="*/ 1 w 116"/>
                    <a:gd name="T23" fmla="*/ 1 h 187"/>
                    <a:gd name="T24" fmla="*/ 1 w 116"/>
                    <a:gd name="T25" fmla="*/ 1 h 187"/>
                    <a:gd name="T26" fmla="*/ 0 w 116"/>
                    <a:gd name="T27" fmla="*/ 1 h 187"/>
                    <a:gd name="T28" fmla="*/ 0 w 116"/>
                    <a:gd name="T29" fmla="*/ 1 h 187"/>
                    <a:gd name="T30" fmla="*/ 0 w 116"/>
                    <a:gd name="T31" fmla="*/ 0 h 187"/>
                    <a:gd name="T32" fmla="*/ 0 w 116"/>
                    <a:gd name="T33" fmla="*/ 0 h 187"/>
                    <a:gd name="T34" fmla="*/ 0 w 116"/>
                    <a:gd name="T35" fmla="*/ 0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6" h="187">
                      <a:moveTo>
                        <a:pt x="8" y="0"/>
                      </a:moveTo>
                      <a:lnTo>
                        <a:pt x="0" y="28"/>
                      </a:lnTo>
                      <a:lnTo>
                        <a:pt x="0" y="83"/>
                      </a:lnTo>
                      <a:lnTo>
                        <a:pt x="12" y="63"/>
                      </a:lnTo>
                      <a:lnTo>
                        <a:pt x="25" y="89"/>
                      </a:lnTo>
                      <a:lnTo>
                        <a:pt x="29" y="128"/>
                      </a:lnTo>
                      <a:lnTo>
                        <a:pt x="47" y="162"/>
                      </a:lnTo>
                      <a:lnTo>
                        <a:pt x="75" y="182"/>
                      </a:lnTo>
                      <a:lnTo>
                        <a:pt x="97" y="187"/>
                      </a:lnTo>
                      <a:lnTo>
                        <a:pt x="116" y="183"/>
                      </a:lnTo>
                      <a:lnTo>
                        <a:pt x="116" y="146"/>
                      </a:lnTo>
                      <a:lnTo>
                        <a:pt x="100" y="91"/>
                      </a:lnTo>
                      <a:lnTo>
                        <a:pt x="91" y="105"/>
                      </a:lnTo>
                      <a:lnTo>
                        <a:pt x="75" y="105"/>
                      </a:lnTo>
                      <a:lnTo>
                        <a:pt x="52" y="102"/>
                      </a:lnTo>
                      <a:lnTo>
                        <a:pt x="36" y="78"/>
                      </a:lnTo>
                      <a:lnTo>
                        <a:pt x="22" y="48"/>
                      </a:lnTo>
                      <a:lnTo>
                        <a:pt x="8"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44" name="Freeform 164"/>
                <p:cNvSpPr>
                  <a:spLocks/>
                </p:cNvSpPr>
                <p:nvPr/>
              </p:nvSpPr>
              <p:spPr bwMode="auto">
                <a:xfrm>
                  <a:off x="4596" y="1641"/>
                  <a:ext cx="26" cy="48"/>
                </a:xfrm>
                <a:custGeom>
                  <a:avLst/>
                  <a:gdLst>
                    <a:gd name="T0" fmla="*/ 0 w 106"/>
                    <a:gd name="T1" fmla="*/ 0 h 193"/>
                    <a:gd name="T2" fmla="*/ 0 w 106"/>
                    <a:gd name="T3" fmla="*/ 0 h 193"/>
                    <a:gd name="T4" fmla="*/ 0 w 106"/>
                    <a:gd name="T5" fmla="*/ 0 h 193"/>
                    <a:gd name="T6" fmla="*/ 0 w 106"/>
                    <a:gd name="T7" fmla="*/ 0 h 193"/>
                    <a:gd name="T8" fmla="*/ 0 w 106"/>
                    <a:gd name="T9" fmla="*/ 0 h 193"/>
                    <a:gd name="T10" fmla="*/ 0 w 106"/>
                    <a:gd name="T11" fmla="*/ 0 h 193"/>
                    <a:gd name="T12" fmla="*/ 0 w 106"/>
                    <a:gd name="T13" fmla="*/ 1 h 193"/>
                    <a:gd name="T14" fmla="*/ 0 w 106"/>
                    <a:gd name="T15" fmla="*/ 1 h 193"/>
                    <a:gd name="T16" fmla="*/ 0 w 106"/>
                    <a:gd name="T17" fmla="*/ 1 h 193"/>
                    <a:gd name="T18" fmla="*/ 0 w 106"/>
                    <a:gd name="T19" fmla="*/ 1 h 193"/>
                    <a:gd name="T20" fmla="*/ 0 w 106"/>
                    <a:gd name="T21" fmla="*/ 0 h 193"/>
                    <a:gd name="T22" fmla="*/ 0 w 106"/>
                    <a:gd name="T23" fmla="*/ 0 h 193"/>
                    <a:gd name="T24" fmla="*/ 0 w 106"/>
                    <a:gd name="T25" fmla="*/ 0 h 193"/>
                    <a:gd name="T26" fmla="*/ 0 w 106"/>
                    <a:gd name="T27" fmla="*/ 0 h 193"/>
                    <a:gd name="T28" fmla="*/ 0 w 106"/>
                    <a:gd name="T29" fmla="*/ 0 h 193"/>
                    <a:gd name="T30" fmla="*/ 0 w 106"/>
                    <a:gd name="T31" fmla="*/ 0 h 193"/>
                    <a:gd name="T32" fmla="*/ 0 w 106"/>
                    <a:gd name="T33" fmla="*/ 0 h 193"/>
                    <a:gd name="T34" fmla="*/ 0 w 106"/>
                    <a:gd name="T35" fmla="*/ 0 h 193"/>
                    <a:gd name="T36" fmla="*/ 0 w 106"/>
                    <a:gd name="T37" fmla="*/ 0 h 1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6" h="193">
                      <a:moveTo>
                        <a:pt x="105" y="0"/>
                      </a:moveTo>
                      <a:lnTo>
                        <a:pt x="106" y="77"/>
                      </a:lnTo>
                      <a:lnTo>
                        <a:pt x="100" y="57"/>
                      </a:lnTo>
                      <a:lnTo>
                        <a:pt x="91" y="82"/>
                      </a:lnTo>
                      <a:lnTo>
                        <a:pt x="83" y="119"/>
                      </a:lnTo>
                      <a:lnTo>
                        <a:pt x="74" y="150"/>
                      </a:lnTo>
                      <a:lnTo>
                        <a:pt x="52" y="174"/>
                      </a:lnTo>
                      <a:lnTo>
                        <a:pt x="33" y="188"/>
                      </a:lnTo>
                      <a:lnTo>
                        <a:pt x="14" y="193"/>
                      </a:lnTo>
                      <a:lnTo>
                        <a:pt x="7" y="184"/>
                      </a:lnTo>
                      <a:lnTo>
                        <a:pt x="1" y="166"/>
                      </a:lnTo>
                      <a:lnTo>
                        <a:pt x="0" y="147"/>
                      </a:lnTo>
                      <a:lnTo>
                        <a:pt x="2" y="128"/>
                      </a:lnTo>
                      <a:lnTo>
                        <a:pt x="11" y="94"/>
                      </a:lnTo>
                      <a:lnTo>
                        <a:pt x="26" y="106"/>
                      </a:lnTo>
                      <a:lnTo>
                        <a:pt x="50" y="106"/>
                      </a:lnTo>
                      <a:lnTo>
                        <a:pt x="65" y="105"/>
                      </a:lnTo>
                      <a:lnTo>
                        <a:pt x="93" y="39"/>
                      </a:lnTo>
                      <a:lnTo>
                        <a:pt x="105"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232" name="Group 165"/>
              <p:cNvGrpSpPr>
                <a:grpSpLocks/>
              </p:cNvGrpSpPr>
              <p:nvPr/>
            </p:nvGrpSpPr>
            <p:grpSpPr bwMode="auto">
              <a:xfrm>
                <a:off x="4583" y="1294"/>
                <a:ext cx="102" cy="344"/>
                <a:chOff x="4583" y="1294"/>
                <a:chExt cx="102" cy="344"/>
              </a:xfrm>
            </p:grpSpPr>
            <p:grpSp>
              <p:nvGrpSpPr>
                <p:cNvPr id="11234" name="Group 166"/>
                <p:cNvGrpSpPr>
                  <a:grpSpLocks/>
                </p:cNvGrpSpPr>
                <p:nvPr/>
              </p:nvGrpSpPr>
              <p:grpSpPr bwMode="auto">
                <a:xfrm>
                  <a:off x="4583" y="1294"/>
                  <a:ext cx="102" cy="344"/>
                  <a:chOff x="4583" y="1294"/>
                  <a:chExt cx="102" cy="344"/>
                </a:xfrm>
              </p:grpSpPr>
              <p:sp>
                <p:nvSpPr>
                  <p:cNvPr id="11239" name="Freeform 167"/>
                  <p:cNvSpPr>
                    <a:spLocks/>
                  </p:cNvSpPr>
                  <p:nvPr/>
                </p:nvSpPr>
                <p:spPr bwMode="auto">
                  <a:xfrm>
                    <a:off x="4583" y="1294"/>
                    <a:ext cx="102" cy="344"/>
                  </a:xfrm>
                  <a:custGeom>
                    <a:avLst/>
                    <a:gdLst>
                      <a:gd name="T0" fmla="*/ 1 w 408"/>
                      <a:gd name="T1" fmla="*/ 0 h 1377"/>
                      <a:gd name="T2" fmla="*/ 0 w 408"/>
                      <a:gd name="T3" fmla="*/ 0 h 1377"/>
                      <a:gd name="T4" fmla="*/ 0 w 408"/>
                      <a:gd name="T5" fmla="*/ 0 h 1377"/>
                      <a:gd name="T6" fmla="*/ 0 w 408"/>
                      <a:gd name="T7" fmla="*/ 1 h 1377"/>
                      <a:gd name="T8" fmla="*/ 0 w 408"/>
                      <a:gd name="T9" fmla="*/ 2 h 1377"/>
                      <a:gd name="T10" fmla="*/ 0 w 408"/>
                      <a:gd name="T11" fmla="*/ 2 h 1377"/>
                      <a:gd name="T12" fmla="*/ 0 w 408"/>
                      <a:gd name="T13" fmla="*/ 2 h 1377"/>
                      <a:gd name="T14" fmla="*/ 0 w 408"/>
                      <a:gd name="T15" fmla="*/ 2 h 1377"/>
                      <a:gd name="T16" fmla="*/ 1 w 408"/>
                      <a:gd name="T17" fmla="*/ 4 h 1377"/>
                      <a:gd name="T18" fmla="*/ 1 w 408"/>
                      <a:gd name="T19" fmla="*/ 5 h 1377"/>
                      <a:gd name="T20" fmla="*/ 1 w 408"/>
                      <a:gd name="T21" fmla="*/ 5 h 1377"/>
                      <a:gd name="T22" fmla="*/ 1 w 408"/>
                      <a:gd name="T23" fmla="*/ 5 h 1377"/>
                      <a:gd name="T24" fmla="*/ 1 w 408"/>
                      <a:gd name="T25" fmla="*/ 5 h 1377"/>
                      <a:gd name="T26" fmla="*/ 1 w 408"/>
                      <a:gd name="T27" fmla="*/ 5 h 1377"/>
                      <a:gd name="T28" fmla="*/ 1 w 408"/>
                      <a:gd name="T29" fmla="*/ 5 h 1377"/>
                      <a:gd name="T30" fmla="*/ 1 w 408"/>
                      <a:gd name="T31" fmla="*/ 5 h 1377"/>
                      <a:gd name="T32" fmla="*/ 1 w 408"/>
                      <a:gd name="T33" fmla="*/ 5 h 1377"/>
                      <a:gd name="T34" fmla="*/ 1 w 408"/>
                      <a:gd name="T35" fmla="*/ 4 h 1377"/>
                      <a:gd name="T36" fmla="*/ 1 w 408"/>
                      <a:gd name="T37" fmla="*/ 3 h 1377"/>
                      <a:gd name="T38" fmla="*/ 2 w 408"/>
                      <a:gd name="T39" fmla="*/ 2 h 1377"/>
                      <a:gd name="T40" fmla="*/ 2 w 408"/>
                      <a:gd name="T41" fmla="*/ 2 h 1377"/>
                      <a:gd name="T42" fmla="*/ 2 w 408"/>
                      <a:gd name="T43" fmla="*/ 1 h 1377"/>
                      <a:gd name="T44" fmla="*/ 2 w 408"/>
                      <a:gd name="T45" fmla="*/ 0 h 1377"/>
                      <a:gd name="T46" fmla="*/ 2 w 408"/>
                      <a:gd name="T47" fmla="*/ 0 h 1377"/>
                      <a:gd name="T48" fmla="*/ 1 w 408"/>
                      <a:gd name="T49" fmla="*/ 0 h 1377"/>
                      <a:gd name="T50" fmla="*/ 1 w 408"/>
                      <a:gd name="T51" fmla="*/ 0 h 1377"/>
                      <a:gd name="T52" fmla="*/ 1 w 408"/>
                      <a:gd name="T53" fmla="*/ 0 h 13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8" h="1377">
                        <a:moveTo>
                          <a:pt x="115" y="14"/>
                        </a:moveTo>
                        <a:lnTo>
                          <a:pt x="36" y="59"/>
                        </a:lnTo>
                        <a:lnTo>
                          <a:pt x="15" y="96"/>
                        </a:lnTo>
                        <a:lnTo>
                          <a:pt x="0" y="414"/>
                        </a:lnTo>
                        <a:lnTo>
                          <a:pt x="6" y="490"/>
                        </a:lnTo>
                        <a:lnTo>
                          <a:pt x="55" y="483"/>
                        </a:lnTo>
                        <a:lnTo>
                          <a:pt x="53" y="670"/>
                        </a:lnTo>
                        <a:lnTo>
                          <a:pt x="76" y="670"/>
                        </a:lnTo>
                        <a:lnTo>
                          <a:pt x="104" y="1059"/>
                        </a:lnTo>
                        <a:lnTo>
                          <a:pt x="106" y="1266"/>
                        </a:lnTo>
                        <a:lnTo>
                          <a:pt x="110" y="1359"/>
                        </a:lnTo>
                        <a:lnTo>
                          <a:pt x="131" y="1377"/>
                        </a:lnTo>
                        <a:lnTo>
                          <a:pt x="165" y="1362"/>
                        </a:lnTo>
                        <a:lnTo>
                          <a:pt x="185" y="1203"/>
                        </a:lnTo>
                        <a:lnTo>
                          <a:pt x="199" y="1368"/>
                        </a:lnTo>
                        <a:lnTo>
                          <a:pt x="228" y="1376"/>
                        </a:lnTo>
                        <a:lnTo>
                          <a:pt x="255" y="1364"/>
                        </a:lnTo>
                        <a:lnTo>
                          <a:pt x="285" y="1051"/>
                        </a:lnTo>
                        <a:lnTo>
                          <a:pt x="321" y="823"/>
                        </a:lnTo>
                        <a:lnTo>
                          <a:pt x="376" y="610"/>
                        </a:lnTo>
                        <a:lnTo>
                          <a:pt x="408" y="606"/>
                        </a:lnTo>
                        <a:lnTo>
                          <a:pt x="378" y="313"/>
                        </a:lnTo>
                        <a:lnTo>
                          <a:pt x="377" y="82"/>
                        </a:lnTo>
                        <a:lnTo>
                          <a:pt x="359" y="57"/>
                        </a:lnTo>
                        <a:lnTo>
                          <a:pt x="274" y="0"/>
                        </a:lnTo>
                        <a:lnTo>
                          <a:pt x="203" y="123"/>
                        </a:lnTo>
                        <a:lnTo>
                          <a:pt x="115" y="1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40" name="Group 168"/>
                  <p:cNvGrpSpPr>
                    <a:grpSpLocks/>
                  </p:cNvGrpSpPr>
                  <p:nvPr/>
                </p:nvGrpSpPr>
                <p:grpSpPr bwMode="auto">
                  <a:xfrm>
                    <a:off x="4598" y="1389"/>
                    <a:ext cx="45" cy="72"/>
                    <a:chOff x="4598" y="1389"/>
                    <a:chExt cx="45" cy="72"/>
                  </a:xfrm>
                </p:grpSpPr>
                <p:sp>
                  <p:nvSpPr>
                    <p:cNvPr id="11241" name="Freeform 169"/>
                    <p:cNvSpPr>
                      <a:spLocks/>
                    </p:cNvSpPr>
                    <p:nvPr/>
                  </p:nvSpPr>
                  <p:spPr bwMode="auto">
                    <a:xfrm>
                      <a:off x="4604" y="1389"/>
                      <a:ext cx="39" cy="72"/>
                    </a:xfrm>
                    <a:custGeom>
                      <a:avLst/>
                      <a:gdLst>
                        <a:gd name="T0" fmla="*/ 0 w 155"/>
                        <a:gd name="T1" fmla="*/ 1 h 289"/>
                        <a:gd name="T2" fmla="*/ 1 w 155"/>
                        <a:gd name="T3" fmla="*/ 1 h 289"/>
                        <a:gd name="T4" fmla="*/ 1 w 155"/>
                        <a:gd name="T5" fmla="*/ 0 h 289"/>
                        <a:gd name="T6" fmla="*/ 0 60000 65536"/>
                        <a:gd name="T7" fmla="*/ 0 60000 65536"/>
                        <a:gd name="T8" fmla="*/ 0 60000 65536"/>
                      </a:gdLst>
                      <a:ahLst/>
                      <a:cxnLst>
                        <a:cxn ang="T6">
                          <a:pos x="T0" y="T1"/>
                        </a:cxn>
                        <a:cxn ang="T7">
                          <a:pos x="T2" y="T3"/>
                        </a:cxn>
                        <a:cxn ang="T8">
                          <a:pos x="T4" y="T5"/>
                        </a:cxn>
                      </a:cxnLst>
                      <a:rect l="0" t="0" r="r" b="b"/>
                      <a:pathLst>
                        <a:path w="155" h="289">
                          <a:moveTo>
                            <a:pt x="0" y="289"/>
                          </a:moveTo>
                          <a:lnTo>
                            <a:pt x="151" y="274"/>
                          </a:lnTo>
                          <a:lnTo>
                            <a:pt x="15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242" name="Freeform 170"/>
                    <p:cNvSpPr>
                      <a:spLocks/>
                    </p:cNvSpPr>
                    <p:nvPr/>
                  </p:nvSpPr>
                  <p:spPr bwMode="auto">
                    <a:xfrm>
                      <a:off x="4598" y="1398"/>
                      <a:ext cx="44" cy="18"/>
                    </a:xfrm>
                    <a:custGeom>
                      <a:avLst/>
                      <a:gdLst>
                        <a:gd name="T0" fmla="*/ 0 w 175"/>
                        <a:gd name="T1" fmla="*/ 0 h 73"/>
                        <a:gd name="T2" fmla="*/ 0 w 175"/>
                        <a:gd name="T3" fmla="*/ 0 h 73"/>
                        <a:gd name="T4" fmla="*/ 1 w 175"/>
                        <a:gd name="T5" fmla="*/ 0 h 73"/>
                        <a:gd name="T6" fmla="*/ 0 60000 65536"/>
                        <a:gd name="T7" fmla="*/ 0 60000 65536"/>
                        <a:gd name="T8" fmla="*/ 0 60000 65536"/>
                      </a:gdLst>
                      <a:ahLst/>
                      <a:cxnLst>
                        <a:cxn ang="T6">
                          <a:pos x="T0" y="T1"/>
                        </a:cxn>
                        <a:cxn ang="T7">
                          <a:pos x="T2" y="T3"/>
                        </a:cxn>
                        <a:cxn ang="T8">
                          <a:pos x="T4" y="T5"/>
                        </a:cxn>
                      </a:cxnLst>
                      <a:rect l="0" t="0" r="r" b="b"/>
                      <a:pathLst>
                        <a:path w="175" h="73">
                          <a:moveTo>
                            <a:pt x="0" y="73"/>
                          </a:moveTo>
                          <a:lnTo>
                            <a:pt x="62" y="53"/>
                          </a:lnTo>
                          <a:lnTo>
                            <a:pt x="17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grpSp>
              <p:nvGrpSpPr>
                <p:cNvPr id="11235" name="Group 171"/>
                <p:cNvGrpSpPr>
                  <a:grpSpLocks/>
                </p:cNvGrpSpPr>
                <p:nvPr/>
              </p:nvGrpSpPr>
              <p:grpSpPr bwMode="auto">
                <a:xfrm>
                  <a:off x="4596" y="1330"/>
                  <a:ext cx="63" cy="85"/>
                  <a:chOff x="4596" y="1330"/>
                  <a:chExt cx="63" cy="85"/>
                </a:xfrm>
              </p:grpSpPr>
              <p:sp>
                <p:nvSpPr>
                  <p:cNvPr id="11236" name="Freeform 172"/>
                  <p:cNvSpPr>
                    <a:spLocks/>
                  </p:cNvSpPr>
                  <p:nvPr/>
                </p:nvSpPr>
                <p:spPr bwMode="auto">
                  <a:xfrm>
                    <a:off x="4601" y="1330"/>
                    <a:ext cx="54" cy="64"/>
                  </a:xfrm>
                  <a:custGeom>
                    <a:avLst/>
                    <a:gdLst>
                      <a:gd name="T0" fmla="*/ 0 w 216"/>
                      <a:gd name="T1" fmla="*/ 0 h 257"/>
                      <a:gd name="T2" fmla="*/ 1 w 216"/>
                      <a:gd name="T3" fmla="*/ 0 h 257"/>
                      <a:gd name="T4" fmla="*/ 1 w 216"/>
                      <a:gd name="T5" fmla="*/ 1 h 257"/>
                      <a:gd name="T6" fmla="*/ 0 w 216"/>
                      <a:gd name="T7" fmla="*/ 1 h 257"/>
                      <a:gd name="T8" fmla="*/ 0 w 216"/>
                      <a:gd name="T9" fmla="*/ 0 h 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 h="257">
                        <a:moveTo>
                          <a:pt x="0" y="91"/>
                        </a:moveTo>
                        <a:lnTo>
                          <a:pt x="139" y="0"/>
                        </a:lnTo>
                        <a:lnTo>
                          <a:pt x="216" y="173"/>
                        </a:lnTo>
                        <a:lnTo>
                          <a:pt x="77" y="257"/>
                        </a:lnTo>
                        <a:lnTo>
                          <a:pt x="0" y="91"/>
                        </a:lnTo>
                        <a:close/>
                      </a:path>
                    </a:pathLst>
                  </a:cu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37" name="Freeform 173"/>
                  <p:cNvSpPr>
                    <a:spLocks/>
                  </p:cNvSpPr>
                  <p:nvPr/>
                </p:nvSpPr>
                <p:spPr bwMode="auto">
                  <a:xfrm>
                    <a:off x="4636" y="1357"/>
                    <a:ext cx="23" cy="34"/>
                  </a:xfrm>
                  <a:custGeom>
                    <a:avLst/>
                    <a:gdLst>
                      <a:gd name="T0" fmla="*/ 0 w 93"/>
                      <a:gd name="T1" fmla="*/ 0 h 139"/>
                      <a:gd name="T2" fmla="*/ 0 w 93"/>
                      <a:gd name="T3" fmla="*/ 0 h 139"/>
                      <a:gd name="T4" fmla="*/ 0 w 93"/>
                      <a:gd name="T5" fmla="*/ 0 h 139"/>
                      <a:gd name="T6" fmla="*/ 0 w 93"/>
                      <a:gd name="T7" fmla="*/ 0 h 139"/>
                      <a:gd name="T8" fmla="*/ 0 w 93"/>
                      <a:gd name="T9" fmla="*/ 0 h 139"/>
                      <a:gd name="T10" fmla="*/ 0 w 93"/>
                      <a:gd name="T11" fmla="*/ 0 h 139"/>
                      <a:gd name="T12" fmla="*/ 0 w 93"/>
                      <a:gd name="T13" fmla="*/ 0 h 139"/>
                      <a:gd name="T14" fmla="*/ 0 w 93"/>
                      <a:gd name="T15" fmla="*/ 0 h 139"/>
                      <a:gd name="T16" fmla="*/ 0 w 93"/>
                      <a:gd name="T17" fmla="*/ 0 h 139"/>
                      <a:gd name="T18" fmla="*/ 0 w 93"/>
                      <a:gd name="T19" fmla="*/ 0 h 139"/>
                      <a:gd name="T20" fmla="*/ 0 w 93"/>
                      <a:gd name="T21" fmla="*/ 0 h 139"/>
                      <a:gd name="T22" fmla="*/ 0 w 93"/>
                      <a:gd name="T23" fmla="*/ 0 h 139"/>
                      <a:gd name="T24" fmla="*/ 0 w 93"/>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3" h="139">
                        <a:moveTo>
                          <a:pt x="0" y="85"/>
                        </a:moveTo>
                        <a:lnTo>
                          <a:pt x="23" y="64"/>
                        </a:lnTo>
                        <a:lnTo>
                          <a:pt x="35" y="23"/>
                        </a:lnTo>
                        <a:lnTo>
                          <a:pt x="53" y="11"/>
                        </a:lnTo>
                        <a:lnTo>
                          <a:pt x="62" y="0"/>
                        </a:lnTo>
                        <a:lnTo>
                          <a:pt x="69" y="4"/>
                        </a:lnTo>
                        <a:lnTo>
                          <a:pt x="70" y="14"/>
                        </a:lnTo>
                        <a:lnTo>
                          <a:pt x="88" y="34"/>
                        </a:lnTo>
                        <a:lnTo>
                          <a:pt x="93" y="68"/>
                        </a:lnTo>
                        <a:lnTo>
                          <a:pt x="88" y="93"/>
                        </a:lnTo>
                        <a:lnTo>
                          <a:pt x="61" y="119"/>
                        </a:lnTo>
                        <a:lnTo>
                          <a:pt x="9" y="139"/>
                        </a:lnTo>
                        <a:lnTo>
                          <a:pt x="0" y="8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38" name="Freeform 174"/>
                  <p:cNvSpPr>
                    <a:spLocks/>
                  </p:cNvSpPr>
                  <p:nvPr/>
                </p:nvSpPr>
                <p:spPr bwMode="auto">
                  <a:xfrm>
                    <a:off x="4596" y="1376"/>
                    <a:ext cx="44" cy="39"/>
                  </a:xfrm>
                  <a:custGeom>
                    <a:avLst/>
                    <a:gdLst>
                      <a:gd name="T0" fmla="*/ 0 w 174"/>
                      <a:gd name="T1" fmla="*/ 1 h 153"/>
                      <a:gd name="T2" fmla="*/ 0 w 174"/>
                      <a:gd name="T3" fmla="*/ 1 h 153"/>
                      <a:gd name="T4" fmla="*/ 1 w 174"/>
                      <a:gd name="T5" fmla="*/ 1 h 153"/>
                      <a:gd name="T6" fmla="*/ 1 w 174"/>
                      <a:gd name="T7" fmla="*/ 0 h 153"/>
                      <a:gd name="T8" fmla="*/ 1 w 174"/>
                      <a:gd name="T9" fmla="*/ 0 h 153"/>
                      <a:gd name="T10" fmla="*/ 0 w 174"/>
                      <a:gd name="T11" fmla="*/ 0 h 153"/>
                      <a:gd name="T12" fmla="*/ 0 w 174"/>
                      <a:gd name="T13" fmla="*/ 0 h 153"/>
                      <a:gd name="T14" fmla="*/ 0 w 174"/>
                      <a:gd name="T15" fmla="*/ 0 h 153"/>
                      <a:gd name="T16" fmla="*/ 0 w 174"/>
                      <a:gd name="T17" fmla="*/ 1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4" h="153">
                        <a:moveTo>
                          <a:pt x="0" y="153"/>
                        </a:moveTo>
                        <a:lnTo>
                          <a:pt x="70" y="127"/>
                        </a:lnTo>
                        <a:lnTo>
                          <a:pt x="124" y="96"/>
                        </a:lnTo>
                        <a:lnTo>
                          <a:pt x="174" y="66"/>
                        </a:lnTo>
                        <a:lnTo>
                          <a:pt x="155" y="0"/>
                        </a:lnTo>
                        <a:lnTo>
                          <a:pt x="63" y="42"/>
                        </a:lnTo>
                        <a:lnTo>
                          <a:pt x="7" y="62"/>
                        </a:lnTo>
                        <a:lnTo>
                          <a:pt x="5" y="51"/>
                        </a:lnTo>
                        <a:lnTo>
                          <a:pt x="0" y="153"/>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233" name="Freeform 175"/>
              <p:cNvSpPr>
                <a:spLocks/>
              </p:cNvSpPr>
              <p:nvPr/>
            </p:nvSpPr>
            <p:spPr bwMode="auto">
              <a:xfrm>
                <a:off x="4629" y="1472"/>
                <a:ext cx="6" cy="125"/>
              </a:xfrm>
              <a:custGeom>
                <a:avLst/>
                <a:gdLst>
                  <a:gd name="T0" fmla="*/ 0 w 23"/>
                  <a:gd name="T1" fmla="*/ 0 h 501"/>
                  <a:gd name="T2" fmla="*/ 0 w 23"/>
                  <a:gd name="T3" fmla="*/ 1 h 501"/>
                  <a:gd name="T4" fmla="*/ 0 w 23"/>
                  <a:gd name="T5" fmla="*/ 2 h 501"/>
                  <a:gd name="T6" fmla="*/ 0 60000 65536"/>
                  <a:gd name="T7" fmla="*/ 0 60000 65536"/>
                  <a:gd name="T8" fmla="*/ 0 60000 65536"/>
                </a:gdLst>
                <a:ahLst/>
                <a:cxnLst>
                  <a:cxn ang="T6">
                    <a:pos x="T0" y="T1"/>
                  </a:cxn>
                  <a:cxn ang="T7">
                    <a:pos x="T2" y="T3"/>
                  </a:cxn>
                  <a:cxn ang="T8">
                    <a:pos x="T4" y="T5"/>
                  </a:cxn>
                </a:cxnLst>
                <a:rect l="0" t="0" r="r" b="b"/>
                <a:pathLst>
                  <a:path w="23" h="501">
                    <a:moveTo>
                      <a:pt x="23" y="0"/>
                    </a:moveTo>
                    <a:lnTo>
                      <a:pt x="15" y="269"/>
                    </a:lnTo>
                    <a:lnTo>
                      <a:pt x="0" y="501"/>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257" name="Group 176"/>
            <p:cNvGrpSpPr>
              <a:grpSpLocks/>
            </p:cNvGrpSpPr>
            <p:nvPr/>
          </p:nvGrpSpPr>
          <p:grpSpPr bwMode="auto">
            <a:xfrm>
              <a:off x="3695" y="2476"/>
              <a:ext cx="143" cy="452"/>
              <a:chOff x="4753" y="1201"/>
              <a:chExt cx="143" cy="452"/>
            </a:xfrm>
          </p:grpSpPr>
          <p:grpSp>
            <p:nvGrpSpPr>
              <p:cNvPr id="11212" name="Group 177"/>
              <p:cNvGrpSpPr>
                <a:grpSpLocks/>
              </p:cNvGrpSpPr>
              <p:nvPr/>
            </p:nvGrpSpPr>
            <p:grpSpPr bwMode="auto">
              <a:xfrm>
                <a:off x="4753" y="1267"/>
                <a:ext cx="143" cy="127"/>
                <a:chOff x="4753" y="1267"/>
                <a:chExt cx="143" cy="127"/>
              </a:xfrm>
            </p:grpSpPr>
            <p:sp>
              <p:nvSpPr>
                <p:cNvPr id="11222" name="Freeform 178"/>
                <p:cNvSpPr>
                  <a:spLocks/>
                </p:cNvSpPr>
                <p:nvPr/>
              </p:nvSpPr>
              <p:spPr bwMode="auto">
                <a:xfrm>
                  <a:off x="4753" y="1267"/>
                  <a:ext cx="143" cy="127"/>
                </a:xfrm>
                <a:custGeom>
                  <a:avLst/>
                  <a:gdLst>
                    <a:gd name="T0" fmla="*/ 1 w 571"/>
                    <a:gd name="T1" fmla="*/ 0 h 510"/>
                    <a:gd name="T2" fmla="*/ 1 w 571"/>
                    <a:gd name="T3" fmla="*/ 0 h 510"/>
                    <a:gd name="T4" fmla="*/ 0 w 571"/>
                    <a:gd name="T5" fmla="*/ 0 h 510"/>
                    <a:gd name="T6" fmla="*/ 0 w 571"/>
                    <a:gd name="T7" fmla="*/ 1 h 510"/>
                    <a:gd name="T8" fmla="*/ 0 w 571"/>
                    <a:gd name="T9" fmla="*/ 1 h 510"/>
                    <a:gd name="T10" fmla="*/ 0 w 571"/>
                    <a:gd name="T11" fmla="*/ 1 h 510"/>
                    <a:gd name="T12" fmla="*/ 0 w 571"/>
                    <a:gd name="T13" fmla="*/ 1 h 510"/>
                    <a:gd name="T14" fmla="*/ 0 w 571"/>
                    <a:gd name="T15" fmla="*/ 2 h 510"/>
                    <a:gd name="T16" fmla="*/ 0 w 571"/>
                    <a:gd name="T17" fmla="*/ 2 h 510"/>
                    <a:gd name="T18" fmla="*/ 0 w 571"/>
                    <a:gd name="T19" fmla="*/ 2 h 510"/>
                    <a:gd name="T20" fmla="*/ 1 w 571"/>
                    <a:gd name="T21" fmla="*/ 2 h 510"/>
                    <a:gd name="T22" fmla="*/ 1 w 571"/>
                    <a:gd name="T23" fmla="*/ 2 h 510"/>
                    <a:gd name="T24" fmla="*/ 1 w 571"/>
                    <a:gd name="T25" fmla="*/ 2 h 510"/>
                    <a:gd name="T26" fmla="*/ 2 w 571"/>
                    <a:gd name="T27" fmla="*/ 2 h 510"/>
                    <a:gd name="T28" fmla="*/ 2 w 571"/>
                    <a:gd name="T29" fmla="*/ 2 h 510"/>
                    <a:gd name="T30" fmla="*/ 2 w 571"/>
                    <a:gd name="T31" fmla="*/ 2 h 510"/>
                    <a:gd name="T32" fmla="*/ 2 w 571"/>
                    <a:gd name="T33" fmla="*/ 2 h 510"/>
                    <a:gd name="T34" fmla="*/ 2 w 571"/>
                    <a:gd name="T35" fmla="*/ 1 h 510"/>
                    <a:gd name="T36" fmla="*/ 2 w 571"/>
                    <a:gd name="T37" fmla="*/ 0 h 510"/>
                    <a:gd name="T38" fmla="*/ 2 w 571"/>
                    <a:gd name="T39" fmla="*/ 0 h 510"/>
                    <a:gd name="T40" fmla="*/ 1 w 571"/>
                    <a:gd name="T41" fmla="*/ 0 h 510"/>
                    <a:gd name="T42" fmla="*/ 1 w 571"/>
                    <a:gd name="T43" fmla="*/ 0 h 510"/>
                    <a:gd name="T44" fmla="*/ 1 w 571"/>
                    <a:gd name="T45" fmla="*/ 0 h 5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71" h="510">
                      <a:moveTo>
                        <a:pt x="216" y="0"/>
                      </a:moveTo>
                      <a:lnTo>
                        <a:pt x="148" y="43"/>
                      </a:lnTo>
                      <a:lnTo>
                        <a:pt x="78" y="77"/>
                      </a:lnTo>
                      <a:lnTo>
                        <a:pt x="36" y="223"/>
                      </a:lnTo>
                      <a:lnTo>
                        <a:pt x="1" y="336"/>
                      </a:lnTo>
                      <a:lnTo>
                        <a:pt x="0" y="359"/>
                      </a:lnTo>
                      <a:lnTo>
                        <a:pt x="31" y="414"/>
                      </a:lnTo>
                      <a:lnTo>
                        <a:pt x="51" y="433"/>
                      </a:lnTo>
                      <a:lnTo>
                        <a:pt x="69" y="437"/>
                      </a:lnTo>
                      <a:lnTo>
                        <a:pt x="71" y="453"/>
                      </a:lnTo>
                      <a:lnTo>
                        <a:pt x="104" y="429"/>
                      </a:lnTo>
                      <a:lnTo>
                        <a:pt x="108" y="490"/>
                      </a:lnTo>
                      <a:lnTo>
                        <a:pt x="127" y="510"/>
                      </a:lnTo>
                      <a:lnTo>
                        <a:pt x="459" y="510"/>
                      </a:lnTo>
                      <a:lnTo>
                        <a:pt x="489" y="482"/>
                      </a:lnTo>
                      <a:lnTo>
                        <a:pt x="482" y="429"/>
                      </a:lnTo>
                      <a:lnTo>
                        <a:pt x="520" y="463"/>
                      </a:lnTo>
                      <a:lnTo>
                        <a:pt x="571" y="367"/>
                      </a:lnTo>
                      <a:lnTo>
                        <a:pt x="467" y="67"/>
                      </a:lnTo>
                      <a:lnTo>
                        <a:pt x="358" y="29"/>
                      </a:lnTo>
                      <a:lnTo>
                        <a:pt x="325" y="9"/>
                      </a:lnTo>
                      <a:lnTo>
                        <a:pt x="273" y="58"/>
                      </a:lnTo>
                      <a:lnTo>
                        <a:pt x="216" y="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23" name="Group 179"/>
                <p:cNvGrpSpPr>
                  <a:grpSpLocks/>
                </p:cNvGrpSpPr>
                <p:nvPr/>
              </p:nvGrpSpPr>
              <p:grpSpPr bwMode="auto">
                <a:xfrm>
                  <a:off x="4781" y="1280"/>
                  <a:ext cx="99" cy="114"/>
                  <a:chOff x="4781" y="1280"/>
                  <a:chExt cx="99" cy="114"/>
                </a:xfrm>
              </p:grpSpPr>
              <p:sp>
                <p:nvSpPr>
                  <p:cNvPr id="11224" name="Freeform 180"/>
                  <p:cNvSpPr>
                    <a:spLocks/>
                  </p:cNvSpPr>
                  <p:nvPr/>
                </p:nvSpPr>
                <p:spPr bwMode="auto">
                  <a:xfrm>
                    <a:off x="4812" y="1280"/>
                    <a:ext cx="21" cy="114"/>
                  </a:xfrm>
                  <a:custGeom>
                    <a:avLst/>
                    <a:gdLst>
                      <a:gd name="T0" fmla="*/ 0 w 83"/>
                      <a:gd name="T1" fmla="*/ 0 h 456"/>
                      <a:gd name="T2" fmla="*/ 0 w 83"/>
                      <a:gd name="T3" fmla="*/ 0 h 456"/>
                      <a:gd name="T4" fmla="*/ 0 w 83"/>
                      <a:gd name="T5" fmla="*/ 0 h 456"/>
                      <a:gd name="T6" fmla="*/ 0 w 83"/>
                      <a:gd name="T7" fmla="*/ 2 h 456"/>
                      <a:gd name="T8" fmla="*/ 0 w 83"/>
                      <a:gd name="T9" fmla="*/ 2 h 456"/>
                      <a:gd name="T10" fmla="*/ 0 w 83"/>
                      <a:gd name="T11" fmla="*/ 2 h 456"/>
                      <a:gd name="T12" fmla="*/ 0 w 83"/>
                      <a:gd name="T13" fmla="*/ 2 h 456"/>
                      <a:gd name="T14" fmla="*/ 0 w 83"/>
                      <a:gd name="T15" fmla="*/ 2 h 456"/>
                      <a:gd name="T16" fmla="*/ 0 w 83"/>
                      <a:gd name="T17" fmla="*/ 0 h 456"/>
                      <a:gd name="T18" fmla="*/ 0 w 83"/>
                      <a:gd name="T19" fmla="*/ 0 h 456"/>
                      <a:gd name="T20" fmla="*/ 0 w 83"/>
                      <a:gd name="T21" fmla="*/ 0 h 456"/>
                      <a:gd name="T22" fmla="*/ 0 w 83"/>
                      <a:gd name="T23" fmla="*/ 0 h 456"/>
                      <a:gd name="T24" fmla="*/ 0 w 83"/>
                      <a:gd name="T25" fmla="*/ 0 h 4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3" h="456">
                        <a:moveTo>
                          <a:pt x="23" y="0"/>
                        </a:moveTo>
                        <a:lnTo>
                          <a:pt x="8" y="31"/>
                        </a:lnTo>
                        <a:lnTo>
                          <a:pt x="23" y="46"/>
                        </a:lnTo>
                        <a:lnTo>
                          <a:pt x="0" y="365"/>
                        </a:lnTo>
                        <a:lnTo>
                          <a:pt x="3" y="421"/>
                        </a:lnTo>
                        <a:lnTo>
                          <a:pt x="45" y="456"/>
                        </a:lnTo>
                        <a:lnTo>
                          <a:pt x="83" y="417"/>
                        </a:lnTo>
                        <a:lnTo>
                          <a:pt x="83" y="352"/>
                        </a:lnTo>
                        <a:lnTo>
                          <a:pt x="49" y="49"/>
                        </a:lnTo>
                        <a:lnTo>
                          <a:pt x="64" y="31"/>
                        </a:lnTo>
                        <a:lnTo>
                          <a:pt x="50" y="1"/>
                        </a:lnTo>
                        <a:lnTo>
                          <a:pt x="37" y="11"/>
                        </a:lnTo>
                        <a:lnTo>
                          <a:pt x="23" y="0"/>
                        </a:lnTo>
                        <a:close/>
                      </a:path>
                    </a:pathLst>
                  </a:custGeom>
                  <a:solidFill>
                    <a:srgbClr val="001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25" name="Group 181"/>
                  <p:cNvGrpSpPr>
                    <a:grpSpLocks/>
                  </p:cNvGrpSpPr>
                  <p:nvPr/>
                </p:nvGrpSpPr>
                <p:grpSpPr bwMode="auto">
                  <a:xfrm>
                    <a:off x="4781" y="1328"/>
                    <a:ext cx="99" cy="39"/>
                    <a:chOff x="4781" y="1328"/>
                    <a:chExt cx="99" cy="39"/>
                  </a:xfrm>
                </p:grpSpPr>
                <p:sp>
                  <p:nvSpPr>
                    <p:cNvPr id="11226" name="Freeform 182"/>
                    <p:cNvSpPr>
                      <a:spLocks/>
                    </p:cNvSpPr>
                    <p:nvPr/>
                  </p:nvSpPr>
                  <p:spPr bwMode="auto">
                    <a:xfrm>
                      <a:off x="4802" y="1336"/>
                      <a:ext cx="77" cy="25"/>
                    </a:xfrm>
                    <a:custGeom>
                      <a:avLst/>
                      <a:gdLst>
                        <a:gd name="T0" fmla="*/ 0 w 309"/>
                        <a:gd name="T1" fmla="*/ 0 h 98"/>
                        <a:gd name="T2" fmla="*/ 1 w 309"/>
                        <a:gd name="T3" fmla="*/ 0 h 98"/>
                        <a:gd name="T4" fmla="*/ 1 w 309"/>
                        <a:gd name="T5" fmla="*/ 0 h 98"/>
                        <a:gd name="T6" fmla="*/ 0 w 309"/>
                        <a:gd name="T7" fmla="*/ 1 h 98"/>
                        <a:gd name="T8" fmla="*/ 0 w 309"/>
                        <a:gd name="T9" fmla="*/ 0 h 98"/>
                        <a:gd name="T10" fmla="*/ 0 w 309"/>
                        <a:gd name="T11" fmla="*/ 0 h 9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9" h="98">
                          <a:moveTo>
                            <a:pt x="27" y="61"/>
                          </a:moveTo>
                          <a:lnTo>
                            <a:pt x="236" y="0"/>
                          </a:lnTo>
                          <a:lnTo>
                            <a:pt x="309" y="7"/>
                          </a:lnTo>
                          <a:lnTo>
                            <a:pt x="52" y="98"/>
                          </a:lnTo>
                          <a:lnTo>
                            <a:pt x="0" y="71"/>
                          </a:lnTo>
                          <a:lnTo>
                            <a:pt x="27"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27" name="Freeform 183"/>
                    <p:cNvSpPr>
                      <a:spLocks/>
                    </p:cNvSpPr>
                    <p:nvPr/>
                  </p:nvSpPr>
                  <p:spPr bwMode="auto">
                    <a:xfrm>
                      <a:off x="4837" y="1337"/>
                      <a:ext cx="43" cy="29"/>
                    </a:xfrm>
                    <a:custGeom>
                      <a:avLst/>
                      <a:gdLst>
                        <a:gd name="T0" fmla="*/ 0 w 173"/>
                        <a:gd name="T1" fmla="*/ 0 h 114"/>
                        <a:gd name="T2" fmla="*/ 0 w 173"/>
                        <a:gd name="T3" fmla="*/ 0 h 114"/>
                        <a:gd name="T4" fmla="*/ 0 w 173"/>
                        <a:gd name="T5" fmla="*/ 0 h 114"/>
                        <a:gd name="T6" fmla="*/ 0 w 173"/>
                        <a:gd name="T7" fmla="*/ 0 h 114"/>
                        <a:gd name="T8" fmla="*/ 0 w 173"/>
                        <a:gd name="T9" fmla="*/ 1 h 114"/>
                        <a:gd name="T10" fmla="*/ 0 w 173"/>
                        <a:gd name="T11" fmla="*/ 1 h 114"/>
                        <a:gd name="T12" fmla="*/ 0 w 173"/>
                        <a:gd name="T13" fmla="*/ 1 h 114"/>
                        <a:gd name="T14" fmla="*/ 1 w 173"/>
                        <a:gd name="T15" fmla="*/ 0 h 114"/>
                        <a:gd name="T16" fmla="*/ 0 w 173"/>
                        <a:gd name="T17" fmla="*/ 0 h 114"/>
                        <a:gd name="T18" fmla="*/ 0 w 173"/>
                        <a:gd name="T19" fmla="*/ 0 h 114"/>
                        <a:gd name="T20" fmla="*/ 0 w 173"/>
                        <a:gd name="T21" fmla="*/ 0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3" h="114">
                          <a:moveTo>
                            <a:pt x="90" y="0"/>
                          </a:moveTo>
                          <a:lnTo>
                            <a:pt x="20" y="18"/>
                          </a:lnTo>
                          <a:lnTo>
                            <a:pt x="16" y="41"/>
                          </a:lnTo>
                          <a:lnTo>
                            <a:pt x="0" y="61"/>
                          </a:lnTo>
                          <a:lnTo>
                            <a:pt x="28" y="91"/>
                          </a:lnTo>
                          <a:lnTo>
                            <a:pt x="67" y="111"/>
                          </a:lnTo>
                          <a:lnTo>
                            <a:pt x="123" y="114"/>
                          </a:lnTo>
                          <a:lnTo>
                            <a:pt x="173" y="65"/>
                          </a:lnTo>
                          <a:lnTo>
                            <a:pt x="167" y="4"/>
                          </a:lnTo>
                          <a:lnTo>
                            <a:pt x="123" y="34"/>
                          </a:lnTo>
                          <a:lnTo>
                            <a:pt x="90"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28" name="Freeform 184"/>
                    <p:cNvSpPr>
                      <a:spLocks/>
                    </p:cNvSpPr>
                    <p:nvPr/>
                  </p:nvSpPr>
                  <p:spPr bwMode="auto">
                    <a:xfrm>
                      <a:off x="4781" y="1328"/>
                      <a:ext cx="35" cy="39"/>
                    </a:xfrm>
                    <a:custGeom>
                      <a:avLst/>
                      <a:gdLst>
                        <a:gd name="T0" fmla="*/ 0 w 139"/>
                        <a:gd name="T1" fmla="*/ 1 h 155"/>
                        <a:gd name="T2" fmla="*/ 0 w 139"/>
                        <a:gd name="T3" fmla="*/ 0 h 155"/>
                        <a:gd name="T4" fmla="*/ 0 w 139"/>
                        <a:gd name="T5" fmla="*/ 0 h 155"/>
                        <a:gd name="T6" fmla="*/ 0 w 139"/>
                        <a:gd name="T7" fmla="*/ 0 h 155"/>
                        <a:gd name="T8" fmla="*/ 0 w 139"/>
                        <a:gd name="T9" fmla="*/ 0 h 155"/>
                        <a:gd name="T10" fmla="*/ 1 w 139"/>
                        <a:gd name="T11" fmla="*/ 0 h 155"/>
                        <a:gd name="T12" fmla="*/ 1 w 139"/>
                        <a:gd name="T13" fmla="*/ 0 h 155"/>
                        <a:gd name="T14" fmla="*/ 1 w 139"/>
                        <a:gd name="T15" fmla="*/ 1 h 155"/>
                        <a:gd name="T16" fmla="*/ 1 w 139"/>
                        <a:gd name="T17" fmla="*/ 1 h 155"/>
                        <a:gd name="T18" fmla="*/ 0 w 139"/>
                        <a:gd name="T19" fmla="*/ 1 h 155"/>
                        <a:gd name="T20" fmla="*/ 0 w 139"/>
                        <a:gd name="T21" fmla="*/ 1 h 155"/>
                        <a:gd name="T22" fmla="*/ 0 w 139"/>
                        <a:gd name="T23" fmla="*/ 1 h 155"/>
                        <a:gd name="T24" fmla="*/ 0 w 139"/>
                        <a:gd name="T25" fmla="*/ 1 h 155"/>
                        <a:gd name="T26" fmla="*/ 0 w 139"/>
                        <a:gd name="T27" fmla="*/ 1 h 155"/>
                        <a:gd name="T28" fmla="*/ 0 w 139"/>
                        <a:gd name="T29" fmla="*/ 1 h 155"/>
                        <a:gd name="T30" fmla="*/ 0 w 139"/>
                        <a:gd name="T31" fmla="*/ 1 h 1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9" h="155">
                          <a:moveTo>
                            <a:pt x="0" y="96"/>
                          </a:moveTo>
                          <a:lnTo>
                            <a:pt x="16" y="69"/>
                          </a:lnTo>
                          <a:lnTo>
                            <a:pt x="30" y="39"/>
                          </a:lnTo>
                          <a:lnTo>
                            <a:pt x="38" y="11"/>
                          </a:lnTo>
                          <a:lnTo>
                            <a:pt x="80" y="0"/>
                          </a:lnTo>
                          <a:lnTo>
                            <a:pt x="113" y="0"/>
                          </a:lnTo>
                          <a:lnTo>
                            <a:pt x="139" y="78"/>
                          </a:lnTo>
                          <a:lnTo>
                            <a:pt x="130" y="96"/>
                          </a:lnTo>
                          <a:lnTo>
                            <a:pt x="113" y="115"/>
                          </a:lnTo>
                          <a:lnTo>
                            <a:pt x="84" y="124"/>
                          </a:lnTo>
                          <a:lnTo>
                            <a:pt x="62" y="126"/>
                          </a:lnTo>
                          <a:lnTo>
                            <a:pt x="54" y="132"/>
                          </a:lnTo>
                          <a:lnTo>
                            <a:pt x="39" y="147"/>
                          </a:lnTo>
                          <a:lnTo>
                            <a:pt x="16" y="155"/>
                          </a:lnTo>
                          <a:lnTo>
                            <a:pt x="5" y="155"/>
                          </a:lnTo>
                          <a:lnTo>
                            <a:pt x="0" y="96"/>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nvGrpSpPr>
              <p:cNvPr id="11213" name="Group 185"/>
              <p:cNvGrpSpPr>
                <a:grpSpLocks/>
              </p:cNvGrpSpPr>
              <p:nvPr/>
            </p:nvGrpSpPr>
            <p:grpSpPr bwMode="auto">
              <a:xfrm>
                <a:off x="4756" y="1201"/>
                <a:ext cx="134" cy="452"/>
                <a:chOff x="4756" y="1201"/>
                <a:chExt cx="134" cy="452"/>
              </a:xfrm>
            </p:grpSpPr>
            <p:grpSp>
              <p:nvGrpSpPr>
                <p:cNvPr id="11214" name="Group 186"/>
                <p:cNvGrpSpPr>
                  <a:grpSpLocks/>
                </p:cNvGrpSpPr>
                <p:nvPr/>
              </p:nvGrpSpPr>
              <p:grpSpPr bwMode="auto">
                <a:xfrm>
                  <a:off x="4798" y="1201"/>
                  <a:ext cx="49" cy="82"/>
                  <a:chOff x="4798" y="1201"/>
                  <a:chExt cx="49" cy="82"/>
                </a:xfrm>
              </p:grpSpPr>
              <p:sp>
                <p:nvSpPr>
                  <p:cNvPr id="11219" name="Freeform 187"/>
                  <p:cNvSpPr>
                    <a:spLocks/>
                  </p:cNvSpPr>
                  <p:nvPr/>
                </p:nvSpPr>
                <p:spPr bwMode="auto">
                  <a:xfrm>
                    <a:off x="4799" y="1205"/>
                    <a:ext cx="45" cy="78"/>
                  </a:xfrm>
                  <a:custGeom>
                    <a:avLst/>
                    <a:gdLst>
                      <a:gd name="T0" fmla="*/ 0 w 182"/>
                      <a:gd name="T1" fmla="*/ 1 h 310"/>
                      <a:gd name="T2" fmla="*/ 0 w 182"/>
                      <a:gd name="T3" fmla="*/ 1 h 310"/>
                      <a:gd name="T4" fmla="*/ 0 w 182"/>
                      <a:gd name="T5" fmla="*/ 1 h 310"/>
                      <a:gd name="T6" fmla="*/ 0 w 182"/>
                      <a:gd name="T7" fmla="*/ 1 h 310"/>
                      <a:gd name="T8" fmla="*/ 0 w 182"/>
                      <a:gd name="T9" fmla="*/ 1 h 310"/>
                      <a:gd name="T10" fmla="*/ 0 w 182"/>
                      <a:gd name="T11" fmla="*/ 1 h 310"/>
                      <a:gd name="T12" fmla="*/ 0 w 182"/>
                      <a:gd name="T13" fmla="*/ 1 h 310"/>
                      <a:gd name="T14" fmla="*/ 0 w 182"/>
                      <a:gd name="T15" fmla="*/ 1 h 310"/>
                      <a:gd name="T16" fmla="*/ 0 w 182"/>
                      <a:gd name="T17" fmla="*/ 1 h 310"/>
                      <a:gd name="T18" fmla="*/ 0 w 182"/>
                      <a:gd name="T19" fmla="*/ 1 h 310"/>
                      <a:gd name="T20" fmla="*/ 0 w 182"/>
                      <a:gd name="T21" fmla="*/ 1 h 310"/>
                      <a:gd name="T22" fmla="*/ 0 w 182"/>
                      <a:gd name="T23" fmla="*/ 1 h 310"/>
                      <a:gd name="T24" fmla="*/ 0 w 182"/>
                      <a:gd name="T25" fmla="*/ 1 h 310"/>
                      <a:gd name="T26" fmla="*/ 1 w 182"/>
                      <a:gd name="T27" fmla="*/ 1 h 310"/>
                      <a:gd name="T28" fmla="*/ 1 w 182"/>
                      <a:gd name="T29" fmla="*/ 1 h 310"/>
                      <a:gd name="T30" fmla="*/ 1 w 182"/>
                      <a:gd name="T31" fmla="*/ 1 h 310"/>
                      <a:gd name="T32" fmla="*/ 1 w 182"/>
                      <a:gd name="T33" fmla="*/ 0 h 310"/>
                      <a:gd name="T34" fmla="*/ 1 w 182"/>
                      <a:gd name="T35" fmla="*/ 0 h 310"/>
                      <a:gd name="T36" fmla="*/ 0 w 182"/>
                      <a:gd name="T37" fmla="*/ 0 h 310"/>
                      <a:gd name="T38" fmla="*/ 0 w 182"/>
                      <a:gd name="T39" fmla="*/ 0 h 310"/>
                      <a:gd name="T40" fmla="*/ 0 w 182"/>
                      <a:gd name="T41" fmla="*/ 0 h 310"/>
                      <a:gd name="T42" fmla="*/ 0 w 182"/>
                      <a:gd name="T43" fmla="*/ 0 h 310"/>
                      <a:gd name="T44" fmla="*/ 0 w 182"/>
                      <a:gd name="T45" fmla="*/ 0 h 310"/>
                      <a:gd name="T46" fmla="*/ 0 w 182"/>
                      <a:gd name="T47" fmla="*/ 0 h 310"/>
                      <a:gd name="T48" fmla="*/ 0 w 182"/>
                      <a:gd name="T49" fmla="*/ 0 h 310"/>
                      <a:gd name="T50" fmla="*/ 0 w 182"/>
                      <a:gd name="T51" fmla="*/ 0 h 310"/>
                      <a:gd name="T52" fmla="*/ 0 w 182"/>
                      <a:gd name="T53" fmla="*/ 0 h 310"/>
                      <a:gd name="T54" fmla="*/ 0 w 182"/>
                      <a:gd name="T55" fmla="*/ 0 h 310"/>
                      <a:gd name="T56" fmla="*/ 0 w 182"/>
                      <a:gd name="T57" fmla="*/ 1 h 310"/>
                      <a:gd name="T58" fmla="*/ 0 w 182"/>
                      <a:gd name="T59" fmla="*/ 1 h 310"/>
                      <a:gd name="T60" fmla="*/ 0 w 182"/>
                      <a:gd name="T61" fmla="*/ 1 h 310"/>
                      <a:gd name="T62" fmla="*/ 0 w 182"/>
                      <a:gd name="T63" fmla="*/ 1 h 3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2" h="310">
                        <a:moveTo>
                          <a:pt x="0" y="132"/>
                        </a:moveTo>
                        <a:lnTo>
                          <a:pt x="8" y="159"/>
                        </a:lnTo>
                        <a:lnTo>
                          <a:pt x="14" y="175"/>
                        </a:lnTo>
                        <a:lnTo>
                          <a:pt x="21" y="187"/>
                        </a:lnTo>
                        <a:lnTo>
                          <a:pt x="31" y="186"/>
                        </a:lnTo>
                        <a:lnTo>
                          <a:pt x="34" y="186"/>
                        </a:lnTo>
                        <a:lnTo>
                          <a:pt x="34" y="248"/>
                        </a:lnTo>
                        <a:lnTo>
                          <a:pt x="91" y="310"/>
                        </a:lnTo>
                        <a:lnTo>
                          <a:pt x="143" y="263"/>
                        </a:lnTo>
                        <a:lnTo>
                          <a:pt x="145" y="248"/>
                        </a:lnTo>
                        <a:lnTo>
                          <a:pt x="152" y="235"/>
                        </a:lnTo>
                        <a:lnTo>
                          <a:pt x="159" y="222"/>
                        </a:lnTo>
                        <a:lnTo>
                          <a:pt x="166" y="196"/>
                        </a:lnTo>
                        <a:lnTo>
                          <a:pt x="177" y="170"/>
                        </a:lnTo>
                        <a:lnTo>
                          <a:pt x="180" y="145"/>
                        </a:lnTo>
                        <a:lnTo>
                          <a:pt x="181" y="93"/>
                        </a:lnTo>
                        <a:lnTo>
                          <a:pt x="182" y="71"/>
                        </a:lnTo>
                        <a:lnTo>
                          <a:pt x="178" y="48"/>
                        </a:lnTo>
                        <a:lnTo>
                          <a:pt x="167" y="29"/>
                        </a:lnTo>
                        <a:lnTo>
                          <a:pt x="146" y="12"/>
                        </a:lnTo>
                        <a:lnTo>
                          <a:pt x="123" y="4"/>
                        </a:lnTo>
                        <a:lnTo>
                          <a:pt x="98" y="0"/>
                        </a:lnTo>
                        <a:lnTo>
                          <a:pt x="72" y="3"/>
                        </a:lnTo>
                        <a:lnTo>
                          <a:pt x="53" y="11"/>
                        </a:lnTo>
                        <a:lnTo>
                          <a:pt x="35" y="24"/>
                        </a:lnTo>
                        <a:lnTo>
                          <a:pt x="22" y="38"/>
                        </a:lnTo>
                        <a:lnTo>
                          <a:pt x="14" y="52"/>
                        </a:lnTo>
                        <a:lnTo>
                          <a:pt x="7" y="70"/>
                        </a:lnTo>
                        <a:lnTo>
                          <a:pt x="4" y="86"/>
                        </a:lnTo>
                        <a:lnTo>
                          <a:pt x="3" y="108"/>
                        </a:lnTo>
                        <a:lnTo>
                          <a:pt x="5" y="123"/>
                        </a:lnTo>
                        <a:lnTo>
                          <a:pt x="0" y="132"/>
                        </a:lnTo>
                        <a:close/>
                      </a:path>
                    </a:pathLst>
                  </a:custGeom>
                  <a:solidFill>
                    <a:srgbClr val="FF9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20" name="Freeform 188"/>
                  <p:cNvSpPr>
                    <a:spLocks/>
                  </p:cNvSpPr>
                  <p:nvPr/>
                </p:nvSpPr>
                <p:spPr bwMode="auto">
                  <a:xfrm>
                    <a:off x="4799" y="1211"/>
                    <a:ext cx="32" cy="71"/>
                  </a:xfrm>
                  <a:custGeom>
                    <a:avLst/>
                    <a:gdLst>
                      <a:gd name="T0" fmla="*/ 0 w 128"/>
                      <a:gd name="T1" fmla="*/ 0 h 286"/>
                      <a:gd name="T2" fmla="*/ 0 w 128"/>
                      <a:gd name="T3" fmla="*/ 0 h 286"/>
                      <a:gd name="T4" fmla="*/ 0 w 128"/>
                      <a:gd name="T5" fmla="*/ 0 h 286"/>
                      <a:gd name="T6" fmla="*/ 0 w 128"/>
                      <a:gd name="T7" fmla="*/ 0 h 286"/>
                      <a:gd name="T8" fmla="*/ 0 w 128"/>
                      <a:gd name="T9" fmla="*/ 0 h 286"/>
                      <a:gd name="T10" fmla="*/ 1 w 128"/>
                      <a:gd name="T11" fmla="*/ 0 h 286"/>
                      <a:gd name="T12" fmla="*/ 1 w 128"/>
                      <a:gd name="T13" fmla="*/ 0 h 286"/>
                      <a:gd name="T14" fmla="*/ 1 w 128"/>
                      <a:gd name="T15" fmla="*/ 0 h 286"/>
                      <a:gd name="T16" fmla="*/ 1 w 128"/>
                      <a:gd name="T17" fmla="*/ 0 h 286"/>
                      <a:gd name="T18" fmla="*/ 1 w 128"/>
                      <a:gd name="T19" fmla="*/ 0 h 286"/>
                      <a:gd name="T20" fmla="*/ 1 w 128"/>
                      <a:gd name="T21" fmla="*/ 0 h 286"/>
                      <a:gd name="T22" fmla="*/ 0 w 128"/>
                      <a:gd name="T23" fmla="*/ 0 h 286"/>
                      <a:gd name="T24" fmla="*/ 0 w 128"/>
                      <a:gd name="T25" fmla="*/ 0 h 286"/>
                      <a:gd name="T26" fmla="*/ 0 w 128"/>
                      <a:gd name="T27" fmla="*/ 0 h 286"/>
                      <a:gd name="T28" fmla="*/ 0 w 128"/>
                      <a:gd name="T29" fmla="*/ 0 h 286"/>
                      <a:gd name="T30" fmla="*/ 0 w 128"/>
                      <a:gd name="T31" fmla="*/ 0 h 286"/>
                      <a:gd name="T32" fmla="*/ 0 w 128"/>
                      <a:gd name="T33" fmla="*/ 1 h 286"/>
                      <a:gd name="T34" fmla="*/ 0 w 128"/>
                      <a:gd name="T35" fmla="*/ 1 h 286"/>
                      <a:gd name="T36" fmla="*/ 1 w 128"/>
                      <a:gd name="T37" fmla="*/ 1 h 286"/>
                      <a:gd name="T38" fmla="*/ 1 w 128"/>
                      <a:gd name="T39" fmla="*/ 1 h 286"/>
                      <a:gd name="T40" fmla="*/ 0 w 128"/>
                      <a:gd name="T41" fmla="*/ 1 h 286"/>
                      <a:gd name="T42" fmla="*/ 0 w 128"/>
                      <a:gd name="T43" fmla="*/ 0 h 286"/>
                      <a:gd name="T44" fmla="*/ 0 w 128"/>
                      <a:gd name="T45" fmla="*/ 0 h 286"/>
                      <a:gd name="T46" fmla="*/ 0 w 128"/>
                      <a:gd name="T47" fmla="*/ 0 h 286"/>
                      <a:gd name="T48" fmla="*/ 0 w 128"/>
                      <a:gd name="T49" fmla="*/ 0 h 286"/>
                      <a:gd name="T50" fmla="*/ 0 w 128"/>
                      <a:gd name="T51" fmla="*/ 0 h 286"/>
                      <a:gd name="T52" fmla="*/ 0 w 128"/>
                      <a:gd name="T53" fmla="*/ 0 h 286"/>
                      <a:gd name="T54" fmla="*/ 0 w 128"/>
                      <a:gd name="T55" fmla="*/ 0 h 286"/>
                      <a:gd name="T56" fmla="*/ 0 w 128"/>
                      <a:gd name="T57" fmla="*/ 0 h 286"/>
                      <a:gd name="T58" fmla="*/ 0 w 128"/>
                      <a:gd name="T59" fmla="*/ 0 h 2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8" h="286">
                        <a:moveTo>
                          <a:pt x="19" y="22"/>
                        </a:moveTo>
                        <a:lnTo>
                          <a:pt x="27" y="11"/>
                        </a:lnTo>
                        <a:lnTo>
                          <a:pt x="36" y="0"/>
                        </a:lnTo>
                        <a:lnTo>
                          <a:pt x="72" y="35"/>
                        </a:lnTo>
                        <a:lnTo>
                          <a:pt x="73" y="82"/>
                        </a:lnTo>
                        <a:lnTo>
                          <a:pt x="109" y="91"/>
                        </a:lnTo>
                        <a:lnTo>
                          <a:pt x="123" y="92"/>
                        </a:lnTo>
                        <a:lnTo>
                          <a:pt x="128" y="157"/>
                        </a:lnTo>
                        <a:lnTo>
                          <a:pt x="118" y="153"/>
                        </a:lnTo>
                        <a:lnTo>
                          <a:pt x="112" y="160"/>
                        </a:lnTo>
                        <a:lnTo>
                          <a:pt x="112" y="103"/>
                        </a:lnTo>
                        <a:lnTo>
                          <a:pt x="76" y="110"/>
                        </a:lnTo>
                        <a:lnTo>
                          <a:pt x="66" y="117"/>
                        </a:lnTo>
                        <a:lnTo>
                          <a:pt x="58" y="132"/>
                        </a:lnTo>
                        <a:lnTo>
                          <a:pt x="73" y="157"/>
                        </a:lnTo>
                        <a:lnTo>
                          <a:pt x="60" y="167"/>
                        </a:lnTo>
                        <a:lnTo>
                          <a:pt x="60" y="210"/>
                        </a:lnTo>
                        <a:lnTo>
                          <a:pt x="77" y="219"/>
                        </a:lnTo>
                        <a:lnTo>
                          <a:pt x="99" y="230"/>
                        </a:lnTo>
                        <a:lnTo>
                          <a:pt x="89" y="286"/>
                        </a:lnTo>
                        <a:lnTo>
                          <a:pt x="34" y="227"/>
                        </a:lnTo>
                        <a:lnTo>
                          <a:pt x="34" y="164"/>
                        </a:lnTo>
                        <a:lnTo>
                          <a:pt x="19" y="164"/>
                        </a:lnTo>
                        <a:lnTo>
                          <a:pt x="0" y="113"/>
                        </a:lnTo>
                        <a:lnTo>
                          <a:pt x="4" y="104"/>
                        </a:lnTo>
                        <a:lnTo>
                          <a:pt x="3" y="85"/>
                        </a:lnTo>
                        <a:lnTo>
                          <a:pt x="4" y="73"/>
                        </a:lnTo>
                        <a:lnTo>
                          <a:pt x="4" y="59"/>
                        </a:lnTo>
                        <a:lnTo>
                          <a:pt x="9" y="40"/>
                        </a:lnTo>
                        <a:lnTo>
                          <a:pt x="19" y="22"/>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21" name="Freeform 189"/>
                  <p:cNvSpPr>
                    <a:spLocks/>
                  </p:cNvSpPr>
                  <p:nvPr/>
                </p:nvSpPr>
                <p:spPr bwMode="auto">
                  <a:xfrm>
                    <a:off x="4798" y="1201"/>
                    <a:ext cx="49" cy="42"/>
                  </a:xfrm>
                  <a:custGeom>
                    <a:avLst/>
                    <a:gdLst>
                      <a:gd name="T0" fmla="*/ 0 w 197"/>
                      <a:gd name="T1" fmla="*/ 0 h 169"/>
                      <a:gd name="T2" fmla="*/ 0 w 197"/>
                      <a:gd name="T3" fmla="*/ 0 h 169"/>
                      <a:gd name="T4" fmla="*/ 0 w 197"/>
                      <a:gd name="T5" fmla="*/ 0 h 169"/>
                      <a:gd name="T6" fmla="*/ 0 w 197"/>
                      <a:gd name="T7" fmla="*/ 0 h 169"/>
                      <a:gd name="T8" fmla="*/ 0 w 197"/>
                      <a:gd name="T9" fmla="*/ 0 h 169"/>
                      <a:gd name="T10" fmla="*/ 0 w 197"/>
                      <a:gd name="T11" fmla="*/ 0 h 169"/>
                      <a:gd name="T12" fmla="*/ 0 w 197"/>
                      <a:gd name="T13" fmla="*/ 0 h 169"/>
                      <a:gd name="T14" fmla="*/ 0 w 197"/>
                      <a:gd name="T15" fmla="*/ 0 h 169"/>
                      <a:gd name="T16" fmla="*/ 0 w 197"/>
                      <a:gd name="T17" fmla="*/ 0 h 169"/>
                      <a:gd name="T18" fmla="*/ 0 w 197"/>
                      <a:gd name="T19" fmla="*/ 0 h 169"/>
                      <a:gd name="T20" fmla="*/ 0 w 197"/>
                      <a:gd name="T21" fmla="*/ 0 h 169"/>
                      <a:gd name="T22" fmla="*/ 0 w 197"/>
                      <a:gd name="T23" fmla="*/ 0 h 169"/>
                      <a:gd name="T24" fmla="*/ 0 w 197"/>
                      <a:gd name="T25" fmla="*/ 0 h 169"/>
                      <a:gd name="T26" fmla="*/ 0 w 197"/>
                      <a:gd name="T27" fmla="*/ 0 h 169"/>
                      <a:gd name="T28" fmla="*/ 1 w 197"/>
                      <a:gd name="T29" fmla="*/ 0 h 169"/>
                      <a:gd name="T30" fmla="*/ 1 w 197"/>
                      <a:gd name="T31" fmla="*/ 0 h 169"/>
                      <a:gd name="T32" fmla="*/ 1 w 197"/>
                      <a:gd name="T33" fmla="*/ 0 h 169"/>
                      <a:gd name="T34" fmla="*/ 1 w 197"/>
                      <a:gd name="T35" fmla="*/ 0 h 169"/>
                      <a:gd name="T36" fmla="*/ 1 w 197"/>
                      <a:gd name="T37" fmla="*/ 0 h 169"/>
                      <a:gd name="T38" fmla="*/ 1 w 197"/>
                      <a:gd name="T39" fmla="*/ 0 h 169"/>
                      <a:gd name="T40" fmla="*/ 1 w 197"/>
                      <a:gd name="T41" fmla="*/ 0 h 169"/>
                      <a:gd name="T42" fmla="*/ 1 w 197"/>
                      <a:gd name="T43" fmla="*/ 0 h 169"/>
                      <a:gd name="T44" fmla="*/ 1 w 197"/>
                      <a:gd name="T45" fmla="*/ 0 h 169"/>
                      <a:gd name="T46" fmla="*/ 1 w 197"/>
                      <a:gd name="T47" fmla="*/ 0 h 169"/>
                      <a:gd name="T48" fmla="*/ 1 w 197"/>
                      <a:gd name="T49" fmla="*/ 0 h 169"/>
                      <a:gd name="T50" fmla="*/ 1 w 197"/>
                      <a:gd name="T51" fmla="*/ 0 h 169"/>
                      <a:gd name="T52" fmla="*/ 1 w 197"/>
                      <a:gd name="T53" fmla="*/ 0 h 169"/>
                      <a:gd name="T54" fmla="*/ 0 w 197"/>
                      <a:gd name="T55" fmla="*/ 0 h 169"/>
                      <a:gd name="T56" fmla="*/ 0 w 197"/>
                      <a:gd name="T57" fmla="*/ 0 h 169"/>
                      <a:gd name="T58" fmla="*/ 0 w 197"/>
                      <a:gd name="T59" fmla="*/ 0 h 169"/>
                      <a:gd name="T60" fmla="*/ 0 w 197"/>
                      <a:gd name="T61" fmla="*/ 0 h 169"/>
                      <a:gd name="T62" fmla="*/ 0 w 197"/>
                      <a:gd name="T63" fmla="*/ 0 h 169"/>
                      <a:gd name="T64" fmla="*/ 0 w 197"/>
                      <a:gd name="T65" fmla="*/ 0 h 169"/>
                      <a:gd name="T66" fmla="*/ 0 w 197"/>
                      <a:gd name="T67" fmla="*/ 0 h 169"/>
                      <a:gd name="T68" fmla="*/ 0 w 197"/>
                      <a:gd name="T69" fmla="*/ 0 h 169"/>
                      <a:gd name="T70" fmla="*/ 0 w 197"/>
                      <a:gd name="T71" fmla="*/ 0 h 169"/>
                      <a:gd name="T72" fmla="*/ 0 w 197"/>
                      <a:gd name="T73" fmla="*/ 0 h 169"/>
                      <a:gd name="T74" fmla="*/ 0 w 197"/>
                      <a:gd name="T75" fmla="*/ 0 h 169"/>
                      <a:gd name="T76" fmla="*/ 0 w 197"/>
                      <a:gd name="T77" fmla="*/ 0 h 169"/>
                      <a:gd name="T78" fmla="*/ 0 w 197"/>
                      <a:gd name="T79" fmla="*/ 0 h 169"/>
                      <a:gd name="T80" fmla="*/ 0 w 197"/>
                      <a:gd name="T81" fmla="*/ 0 h 169"/>
                      <a:gd name="T82" fmla="*/ 0 w 197"/>
                      <a:gd name="T83" fmla="*/ 0 h 169"/>
                      <a:gd name="T84" fmla="*/ 0 w 197"/>
                      <a:gd name="T85" fmla="*/ 0 h 169"/>
                      <a:gd name="T86" fmla="*/ 0 w 197"/>
                      <a:gd name="T87" fmla="*/ 0 h 169"/>
                      <a:gd name="T88" fmla="*/ 0 w 197"/>
                      <a:gd name="T89" fmla="*/ 0 h 169"/>
                      <a:gd name="T90" fmla="*/ 0 w 197"/>
                      <a:gd name="T91" fmla="*/ 0 h 169"/>
                      <a:gd name="T92" fmla="*/ 0 w 197"/>
                      <a:gd name="T93" fmla="*/ 0 h 169"/>
                      <a:gd name="T94" fmla="*/ 0 w 197"/>
                      <a:gd name="T95" fmla="*/ 0 h 169"/>
                      <a:gd name="T96" fmla="*/ 0 w 197"/>
                      <a:gd name="T97" fmla="*/ 0 h 169"/>
                      <a:gd name="T98" fmla="*/ 0 w 197"/>
                      <a:gd name="T99" fmla="*/ 0 h 169"/>
                      <a:gd name="T100" fmla="*/ 0 w 197"/>
                      <a:gd name="T101" fmla="*/ 0 h 169"/>
                      <a:gd name="T102" fmla="*/ 0 w 197"/>
                      <a:gd name="T103" fmla="*/ 0 h 169"/>
                      <a:gd name="T104" fmla="*/ 0 w 197"/>
                      <a:gd name="T105" fmla="*/ 0 h 169"/>
                      <a:gd name="T106" fmla="*/ 0 w 197"/>
                      <a:gd name="T107" fmla="*/ 0 h 169"/>
                      <a:gd name="T108" fmla="*/ 0 w 197"/>
                      <a:gd name="T109" fmla="*/ 0 h 169"/>
                      <a:gd name="T110" fmla="*/ 0 w 197"/>
                      <a:gd name="T111" fmla="*/ 0 h 169"/>
                      <a:gd name="T112" fmla="*/ 0 w 197"/>
                      <a:gd name="T113" fmla="*/ 0 h 16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7" h="169">
                        <a:moveTo>
                          <a:pt x="2" y="138"/>
                        </a:moveTo>
                        <a:lnTo>
                          <a:pt x="0" y="116"/>
                        </a:lnTo>
                        <a:lnTo>
                          <a:pt x="4" y="88"/>
                        </a:lnTo>
                        <a:lnTo>
                          <a:pt x="8" y="64"/>
                        </a:lnTo>
                        <a:lnTo>
                          <a:pt x="16" y="46"/>
                        </a:lnTo>
                        <a:lnTo>
                          <a:pt x="26" y="29"/>
                        </a:lnTo>
                        <a:lnTo>
                          <a:pt x="43" y="23"/>
                        </a:lnTo>
                        <a:lnTo>
                          <a:pt x="52" y="15"/>
                        </a:lnTo>
                        <a:lnTo>
                          <a:pt x="70" y="7"/>
                        </a:lnTo>
                        <a:lnTo>
                          <a:pt x="89" y="0"/>
                        </a:lnTo>
                        <a:lnTo>
                          <a:pt x="111" y="0"/>
                        </a:lnTo>
                        <a:lnTo>
                          <a:pt x="134" y="3"/>
                        </a:lnTo>
                        <a:lnTo>
                          <a:pt x="148" y="11"/>
                        </a:lnTo>
                        <a:lnTo>
                          <a:pt x="159" y="20"/>
                        </a:lnTo>
                        <a:lnTo>
                          <a:pt x="177" y="34"/>
                        </a:lnTo>
                        <a:lnTo>
                          <a:pt x="189" y="47"/>
                        </a:lnTo>
                        <a:lnTo>
                          <a:pt x="197" y="53"/>
                        </a:lnTo>
                        <a:lnTo>
                          <a:pt x="189" y="55"/>
                        </a:lnTo>
                        <a:lnTo>
                          <a:pt x="188" y="60"/>
                        </a:lnTo>
                        <a:lnTo>
                          <a:pt x="188" y="69"/>
                        </a:lnTo>
                        <a:lnTo>
                          <a:pt x="186" y="82"/>
                        </a:lnTo>
                        <a:lnTo>
                          <a:pt x="191" y="99"/>
                        </a:lnTo>
                        <a:lnTo>
                          <a:pt x="193" y="120"/>
                        </a:lnTo>
                        <a:lnTo>
                          <a:pt x="182" y="143"/>
                        </a:lnTo>
                        <a:lnTo>
                          <a:pt x="184" y="111"/>
                        </a:lnTo>
                        <a:lnTo>
                          <a:pt x="182" y="89"/>
                        </a:lnTo>
                        <a:lnTo>
                          <a:pt x="177" y="79"/>
                        </a:lnTo>
                        <a:lnTo>
                          <a:pt x="170" y="74"/>
                        </a:lnTo>
                        <a:lnTo>
                          <a:pt x="166" y="67"/>
                        </a:lnTo>
                        <a:lnTo>
                          <a:pt x="159" y="69"/>
                        </a:lnTo>
                        <a:lnTo>
                          <a:pt x="147" y="74"/>
                        </a:lnTo>
                        <a:lnTo>
                          <a:pt x="134" y="74"/>
                        </a:lnTo>
                        <a:lnTo>
                          <a:pt x="118" y="74"/>
                        </a:lnTo>
                        <a:lnTo>
                          <a:pt x="106" y="73"/>
                        </a:lnTo>
                        <a:lnTo>
                          <a:pt x="97" y="73"/>
                        </a:lnTo>
                        <a:lnTo>
                          <a:pt x="104" y="76"/>
                        </a:lnTo>
                        <a:lnTo>
                          <a:pt x="112" y="79"/>
                        </a:lnTo>
                        <a:lnTo>
                          <a:pt x="103" y="80"/>
                        </a:lnTo>
                        <a:lnTo>
                          <a:pt x="89" y="79"/>
                        </a:lnTo>
                        <a:lnTo>
                          <a:pt x="75" y="78"/>
                        </a:lnTo>
                        <a:lnTo>
                          <a:pt x="59" y="76"/>
                        </a:lnTo>
                        <a:lnTo>
                          <a:pt x="50" y="76"/>
                        </a:lnTo>
                        <a:lnTo>
                          <a:pt x="44" y="76"/>
                        </a:lnTo>
                        <a:lnTo>
                          <a:pt x="47" y="79"/>
                        </a:lnTo>
                        <a:lnTo>
                          <a:pt x="50" y="85"/>
                        </a:lnTo>
                        <a:lnTo>
                          <a:pt x="50" y="96"/>
                        </a:lnTo>
                        <a:lnTo>
                          <a:pt x="48" y="106"/>
                        </a:lnTo>
                        <a:lnTo>
                          <a:pt x="40" y="117"/>
                        </a:lnTo>
                        <a:lnTo>
                          <a:pt x="36" y="130"/>
                        </a:lnTo>
                        <a:lnTo>
                          <a:pt x="35" y="144"/>
                        </a:lnTo>
                        <a:lnTo>
                          <a:pt x="36" y="161"/>
                        </a:lnTo>
                        <a:lnTo>
                          <a:pt x="38" y="169"/>
                        </a:lnTo>
                        <a:lnTo>
                          <a:pt x="27" y="156"/>
                        </a:lnTo>
                        <a:lnTo>
                          <a:pt x="13" y="143"/>
                        </a:lnTo>
                        <a:lnTo>
                          <a:pt x="8" y="144"/>
                        </a:lnTo>
                        <a:lnTo>
                          <a:pt x="5" y="155"/>
                        </a:lnTo>
                        <a:lnTo>
                          <a:pt x="2" y="1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215" name="Group 190"/>
                <p:cNvGrpSpPr>
                  <a:grpSpLocks/>
                </p:cNvGrpSpPr>
                <p:nvPr/>
              </p:nvGrpSpPr>
              <p:grpSpPr bwMode="auto">
                <a:xfrm>
                  <a:off x="4756" y="1619"/>
                  <a:ext cx="134" cy="34"/>
                  <a:chOff x="4756" y="1619"/>
                  <a:chExt cx="134" cy="34"/>
                </a:xfrm>
              </p:grpSpPr>
              <p:sp>
                <p:nvSpPr>
                  <p:cNvPr id="11217" name="Freeform 191"/>
                  <p:cNvSpPr>
                    <a:spLocks/>
                  </p:cNvSpPr>
                  <p:nvPr/>
                </p:nvSpPr>
                <p:spPr bwMode="auto">
                  <a:xfrm>
                    <a:off x="4756" y="1619"/>
                    <a:ext cx="59" cy="34"/>
                  </a:xfrm>
                  <a:custGeom>
                    <a:avLst/>
                    <a:gdLst>
                      <a:gd name="T0" fmla="*/ 1 w 235"/>
                      <a:gd name="T1" fmla="*/ 0 h 137"/>
                      <a:gd name="T2" fmla="*/ 0 w 235"/>
                      <a:gd name="T3" fmla="*/ 0 h 137"/>
                      <a:gd name="T4" fmla="*/ 0 w 235"/>
                      <a:gd name="T5" fmla="*/ 0 h 137"/>
                      <a:gd name="T6" fmla="*/ 0 w 235"/>
                      <a:gd name="T7" fmla="*/ 0 h 137"/>
                      <a:gd name="T8" fmla="*/ 0 w 235"/>
                      <a:gd name="T9" fmla="*/ 0 h 137"/>
                      <a:gd name="T10" fmla="*/ 0 w 235"/>
                      <a:gd name="T11" fmla="*/ 0 h 137"/>
                      <a:gd name="T12" fmla="*/ 0 w 235"/>
                      <a:gd name="T13" fmla="*/ 0 h 137"/>
                      <a:gd name="T14" fmla="*/ 0 w 235"/>
                      <a:gd name="T15" fmla="*/ 0 h 137"/>
                      <a:gd name="T16" fmla="*/ 0 w 235"/>
                      <a:gd name="T17" fmla="*/ 0 h 137"/>
                      <a:gd name="T18" fmla="*/ 1 w 235"/>
                      <a:gd name="T19" fmla="*/ 0 h 137"/>
                      <a:gd name="T20" fmla="*/ 1 w 235"/>
                      <a:gd name="T21" fmla="*/ 0 h 137"/>
                      <a:gd name="T22" fmla="*/ 1 w 235"/>
                      <a:gd name="T23" fmla="*/ 0 h 137"/>
                      <a:gd name="T24" fmla="*/ 1 w 235"/>
                      <a:gd name="T25" fmla="*/ 0 h 137"/>
                      <a:gd name="T26" fmla="*/ 1 w 235"/>
                      <a:gd name="T27" fmla="*/ 0 h 137"/>
                      <a:gd name="T28" fmla="*/ 1 w 235"/>
                      <a:gd name="T29" fmla="*/ 0 h 137"/>
                      <a:gd name="T30" fmla="*/ 1 w 235"/>
                      <a:gd name="T31" fmla="*/ 0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5" h="137">
                        <a:moveTo>
                          <a:pt x="111" y="19"/>
                        </a:moveTo>
                        <a:lnTo>
                          <a:pt x="83" y="41"/>
                        </a:lnTo>
                        <a:lnTo>
                          <a:pt x="46" y="67"/>
                        </a:lnTo>
                        <a:lnTo>
                          <a:pt x="19" y="83"/>
                        </a:lnTo>
                        <a:lnTo>
                          <a:pt x="2" y="94"/>
                        </a:lnTo>
                        <a:lnTo>
                          <a:pt x="0" y="119"/>
                        </a:lnTo>
                        <a:lnTo>
                          <a:pt x="15" y="129"/>
                        </a:lnTo>
                        <a:lnTo>
                          <a:pt x="49" y="134"/>
                        </a:lnTo>
                        <a:lnTo>
                          <a:pt x="81" y="137"/>
                        </a:lnTo>
                        <a:lnTo>
                          <a:pt x="111" y="134"/>
                        </a:lnTo>
                        <a:lnTo>
                          <a:pt x="133" y="119"/>
                        </a:lnTo>
                        <a:lnTo>
                          <a:pt x="172" y="102"/>
                        </a:lnTo>
                        <a:lnTo>
                          <a:pt x="231" y="87"/>
                        </a:lnTo>
                        <a:lnTo>
                          <a:pt x="235" y="34"/>
                        </a:lnTo>
                        <a:lnTo>
                          <a:pt x="227" y="0"/>
                        </a:lnTo>
                        <a:lnTo>
                          <a:pt x="111" y="19"/>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18" name="Freeform 192"/>
                  <p:cNvSpPr>
                    <a:spLocks/>
                  </p:cNvSpPr>
                  <p:nvPr/>
                </p:nvSpPr>
                <p:spPr bwMode="auto">
                  <a:xfrm>
                    <a:off x="4829" y="1622"/>
                    <a:ext cx="61" cy="29"/>
                  </a:xfrm>
                  <a:custGeom>
                    <a:avLst/>
                    <a:gdLst>
                      <a:gd name="T0" fmla="*/ 0 w 245"/>
                      <a:gd name="T1" fmla="*/ 0 h 116"/>
                      <a:gd name="T2" fmla="*/ 0 w 245"/>
                      <a:gd name="T3" fmla="*/ 0 h 116"/>
                      <a:gd name="T4" fmla="*/ 0 w 245"/>
                      <a:gd name="T5" fmla="*/ 0 h 116"/>
                      <a:gd name="T6" fmla="*/ 0 w 245"/>
                      <a:gd name="T7" fmla="*/ 1 h 116"/>
                      <a:gd name="T8" fmla="*/ 0 w 245"/>
                      <a:gd name="T9" fmla="*/ 1 h 116"/>
                      <a:gd name="T10" fmla="*/ 0 w 245"/>
                      <a:gd name="T11" fmla="*/ 1 h 116"/>
                      <a:gd name="T12" fmla="*/ 1 w 245"/>
                      <a:gd name="T13" fmla="*/ 1 h 116"/>
                      <a:gd name="T14" fmla="*/ 1 w 245"/>
                      <a:gd name="T15" fmla="*/ 1 h 116"/>
                      <a:gd name="T16" fmla="*/ 1 w 245"/>
                      <a:gd name="T17" fmla="*/ 1 h 116"/>
                      <a:gd name="T18" fmla="*/ 1 w 245"/>
                      <a:gd name="T19" fmla="*/ 0 h 116"/>
                      <a:gd name="T20" fmla="*/ 1 w 245"/>
                      <a:gd name="T21" fmla="*/ 0 h 116"/>
                      <a:gd name="T22" fmla="*/ 0 w 245"/>
                      <a:gd name="T23" fmla="*/ 0 h 116"/>
                      <a:gd name="T24" fmla="*/ 0 w 245"/>
                      <a:gd name="T25" fmla="*/ 0 h 116"/>
                      <a:gd name="T26" fmla="*/ 0 w 245"/>
                      <a:gd name="T27" fmla="*/ 0 h 1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45" h="116">
                        <a:moveTo>
                          <a:pt x="5" y="1"/>
                        </a:moveTo>
                        <a:lnTo>
                          <a:pt x="0" y="46"/>
                        </a:lnTo>
                        <a:lnTo>
                          <a:pt x="5" y="81"/>
                        </a:lnTo>
                        <a:lnTo>
                          <a:pt x="62" y="93"/>
                        </a:lnTo>
                        <a:lnTo>
                          <a:pt x="90" y="93"/>
                        </a:lnTo>
                        <a:lnTo>
                          <a:pt x="131" y="105"/>
                        </a:lnTo>
                        <a:lnTo>
                          <a:pt x="178" y="113"/>
                        </a:lnTo>
                        <a:lnTo>
                          <a:pt x="244" y="116"/>
                        </a:lnTo>
                        <a:lnTo>
                          <a:pt x="245" y="100"/>
                        </a:lnTo>
                        <a:lnTo>
                          <a:pt x="245" y="82"/>
                        </a:lnTo>
                        <a:lnTo>
                          <a:pt x="194" y="55"/>
                        </a:lnTo>
                        <a:lnTo>
                          <a:pt x="139" y="24"/>
                        </a:lnTo>
                        <a:lnTo>
                          <a:pt x="105" y="0"/>
                        </a:lnTo>
                        <a:lnTo>
                          <a:pt x="5" y="1"/>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216" name="Freeform 193"/>
                <p:cNvSpPr>
                  <a:spLocks/>
                </p:cNvSpPr>
                <p:nvPr/>
              </p:nvSpPr>
              <p:spPr bwMode="auto">
                <a:xfrm>
                  <a:off x="4780" y="1393"/>
                  <a:ext cx="91" cy="238"/>
                </a:xfrm>
                <a:custGeom>
                  <a:avLst/>
                  <a:gdLst>
                    <a:gd name="T0" fmla="*/ 0 w 365"/>
                    <a:gd name="T1" fmla="*/ 0 h 954"/>
                    <a:gd name="T2" fmla="*/ 0 w 365"/>
                    <a:gd name="T3" fmla="*/ 0 h 954"/>
                    <a:gd name="T4" fmla="*/ 0 w 365"/>
                    <a:gd name="T5" fmla="*/ 1 h 954"/>
                    <a:gd name="T6" fmla="*/ 0 w 365"/>
                    <a:gd name="T7" fmla="*/ 1 h 954"/>
                    <a:gd name="T8" fmla="*/ 0 w 365"/>
                    <a:gd name="T9" fmla="*/ 2 h 954"/>
                    <a:gd name="T10" fmla="*/ 0 w 365"/>
                    <a:gd name="T11" fmla="*/ 2 h 954"/>
                    <a:gd name="T12" fmla="*/ 0 w 365"/>
                    <a:gd name="T13" fmla="*/ 2 h 954"/>
                    <a:gd name="T14" fmla="*/ 0 w 365"/>
                    <a:gd name="T15" fmla="*/ 3 h 954"/>
                    <a:gd name="T16" fmla="*/ 0 w 365"/>
                    <a:gd name="T17" fmla="*/ 3 h 954"/>
                    <a:gd name="T18" fmla="*/ 0 w 365"/>
                    <a:gd name="T19" fmla="*/ 3 h 954"/>
                    <a:gd name="T20" fmla="*/ 0 w 365"/>
                    <a:gd name="T21" fmla="*/ 4 h 954"/>
                    <a:gd name="T22" fmla="*/ 0 w 365"/>
                    <a:gd name="T23" fmla="*/ 3 h 954"/>
                    <a:gd name="T24" fmla="*/ 0 w 365"/>
                    <a:gd name="T25" fmla="*/ 2 h 954"/>
                    <a:gd name="T26" fmla="*/ 0 w 365"/>
                    <a:gd name="T27" fmla="*/ 2 h 954"/>
                    <a:gd name="T28" fmla="*/ 1 w 365"/>
                    <a:gd name="T29" fmla="*/ 1 h 954"/>
                    <a:gd name="T30" fmla="*/ 1 w 365"/>
                    <a:gd name="T31" fmla="*/ 2 h 954"/>
                    <a:gd name="T32" fmla="*/ 1 w 365"/>
                    <a:gd name="T33" fmla="*/ 3 h 954"/>
                    <a:gd name="T34" fmla="*/ 1 w 365"/>
                    <a:gd name="T35" fmla="*/ 4 h 954"/>
                    <a:gd name="T36" fmla="*/ 1 w 365"/>
                    <a:gd name="T37" fmla="*/ 3 h 954"/>
                    <a:gd name="T38" fmla="*/ 1 w 365"/>
                    <a:gd name="T39" fmla="*/ 2 h 954"/>
                    <a:gd name="T40" fmla="*/ 1 w 365"/>
                    <a:gd name="T41" fmla="*/ 1 h 954"/>
                    <a:gd name="T42" fmla="*/ 1 w 365"/>
                    <a:gd name="T43" fmla="*/ 0 h 954"/>
                    <a:gd name="T44" fmla="*/ 1 w 365"/>
                    <a:gd name="T45" fmla="*/ 0 h 954"/>
                    <a:gd name="T46" fmla="*/ 0 w 365"/>
                    <a:gd name="T47" fmla="*/ 0 h 9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65" h="954">
                      <a:moveTo>
                        <a:pt x="11" y="0"/>
                      </a:moveTo>
                      <a:lnTo>
                        <a:pt x="0" y="85"/>
                      </a:lnTo>
                      <a:lnTo>
                        <a:pt x="0" y="215"/>
                      </a:lnTo>
                      <a:lnTo>
                        <a:pt x="0" y="369"/>
                      </a:lnTo>
                      <a:lnTo>
                        <a:pt x="11" y="461"/>
                      </a:lnTo>
                      <a:lnTo>
                        <a:pt x="11" y="500"/>
                      </a:lnTo>
                      <a:lnTo>
                        <a:pt x="3" y="646"/>
                      </a:lnTo>
                      <a:lnTo>
                        <a:pt x="7" y="749"/>
                      </a:lnTo>
                      <a:lnTo>
                        <a:pt x="15" y="893"/>
                      </a:lnTo>
                      <a:lnTo>
                        <a:pt x="15" y="931"/>
                      </a:lnTo>
                      <a:lnTo>
                        <a:pt x="38" y="950"/>
                      </a:lnTo>
                      <a:lnTo>
                        <a:pt x="130" y="927"/>
                      </a:lnTo>
                      <a:lnTo>
                        <a:pt x="157" y="623"/>
                      </a:lnTo>
                      <a:lnTo>
                        <a:pt x="165" y="430"/>
                      </a:lnTo>
                      <a:lnTo>
                        <a:pt x="177" y="261"/>
                      </a:lnTo>
                      <a:lnTo>
                        <a:pt x="188" y="530"/>
                      </a:lnTo>
                      <a:lnTo>
                        <a:pt x="200" y="923"/>
                      </a:lnTo>
                      <a:lnTo>
                        <a:pt x="292" y="954"/>
                      </a:lnTo>
                      <a:lnTo>
                        <a:pt x="311" y="931"/>
                      </a:lnTo>
                      <a:lnTo>
                        <a:pt x="334" y="584"/>
                      </a:lnTo>
                      <a:lnTo>
                        <a:pt x="338" y="415"/>
                      </a:lnTo>
                      <a:lnTo>
                        <a:pt x="365" y="46"/>
                      </a:lnTo>
                      <a:lnTo>
                        <a:pt x="357"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258" name="Freeform 194"/>
            <p:cNvSpPr>
              <a:spLocks/>
            </p:cNvSpPr>
            <p:nvPr/>
          </p:nvSpPr>
          <p:spPr bwMode="auto">
            <a:xfrm>
              <a:off x="3780" y="2185"/>
              <a:ext cx="15" cy="37"/>
            </a:xfrm>
            <a:custGeom>
              <a:avLst/>
              <a:gdLst>
                <a:gd name="T0" fmla="*/ 0 w 58"/>
                <a:gd name="T1" fmla="*/ 0 h 147"/>
                <a:gd name="T2" fmla="*/ 0 w 58"/>
                <a:gd name="T3" fmla="*/ 0 h 147"/>
                <a:gd name="T4" fmla="*/ 0 w 58"/>
                <a:gd name="T5" fmla="*/ 1 h 147"/>
                <a:gd name="T6" fmla="*/ 0 w 58"/>
                <a:gd name="T7" fmla="*/ 1 h 147"/>
                <a:gd name="T8" fmla="*/ 0 w 58"/>
                <a:gd name="T9" fmla="*/ 0 h 147"/>
                <a:gd name="T10" fmla="*/ 0 w 58"/>
                <a:gd name="T11" fmla="*/ 0 h 147"/>
                <a:gd name="T12" fmla="*/ 0 w 58"/>
                <a:gd name="T13" fmla="*/ 1 h 147"/>
                <a:gd name="T14" fmla="*/ 0 w 58"/>
                <a:gd name="T15" fmla="*/ 0 h 147"/>
                <a:gd name="T16" fmla="*/ 0 w 58"/>
                <a:gd name="T17" fmla="*/ 0 h 147"/>
                <a:gd name="T18" fmla="*/ 0 w 58"/>
                <a:gd name="T19" fmla="*/ 0 h 147"/>
                <a:gd name="T20" fmla="*/ 0 w 58"/>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 h="147">
                  <a:moveTo>
                    <a:pt x="55" y="1"/>
                  </a:moveTo>
                  <a:lnTo>
                    <a:pt x="58" y="82"/>
                  </a:lnTo>
                  <a:lnTo>
                    <a:pt x="28" y="132"/>
                  </a:lnTo>
                  <a:lnTo>
                    <a:pt x="13" y="147"/>
                  </a:lnTo>
                  <a:lnTo>
                    <a:pt x="15" y="77"/>
                  </a:lnTo>
                  <a:lnTo>
                    <a:pt x="9" y="84"/>
                  </a:lnTo>
                  <a:lnTo>
                    <a:pt x="1" y="107"/>
                  </a:lnTo>
                  <a:lnTo>
                    <a:pt x="0" y="82"/>
                  </a:lnTo>
                  <a:lnTo>
                    <a:pt x="8" y="38"/>
                  </a:lnTo>
                  <a:lnTo>
                    <a:pt x="27" y="0"/>
                  </a:lnTo>
                  <a:lnTo>
                    <a:pt x="55" y="1"/>
                  </a:lnTo>
                  <a:close/>
                </a:path>
              </a:pathLst>
            </a:custGeom>
            <a:solidFill>
              <a:srgbClr val="FF7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259" name="Freeform 195"/>
            <p:cNvSpPr>
              <a:spLocks/>
            </p:cNvSpPr>
            <p:nvPr/>
          </p:nvSpPr>
          <p:spPr bwMode="auto">
            <a:xfrm>
              <a:off x="3708" y="2175"/>
              <a:ext cx="16" cy="35"/>
            </a:xfrm>
            <a:custGeom>
              <a:avLst/>
              <a:gdLst>
                <a:gd name="T0" fmla="*/ 0 w 64"/>
                <a:gd name="T1" fmla="*/ 0 h 140"/>
                <a:gd name="T2" fmla="*/ 0 w 64"/>
                <a:gd name="T3" fmla="*/ 0 h 140"/>
                <a:gd name="T4" fmla="*/ 0 w 64"/>
                <a:gd name="T5" fmla="*/ 1 h 140"/>
                <a:gd name="T6" fmla="*/ 0 w 64"/>
                <a:gd name="T7" fmla="*/ 1 h 140"/>
                <a:gd name="T8" fmla="*/ 0 w 64"/>
                <a:gd name="T9" fmla="*/ 1 h 140"/>
                <a:gd name="T10" fmla="*/ 0 w 64"/>
                <a:gd name="T11" fmla="*/ 1 h 140"/>
                <a:gd name="T12" fmla="*/ 0 w 64"/>
                <a:gd name="T13" fmla="*/ 0 h 140"/>
                <a:gd name="T14" fmla="*/ 0 w 64"/>
                <a:gd name="T15" fmla="*/ 0 h 140"/>
                <a:gd name="T16" fmla="*/ 0 w 64"/>
                <a:gd name="T17" fmla="*/ 0 h 140"/>
                <a:gd name="T18" fmla="*/ 0 w 64"/>
                <a:gd name="T19" fmla="*/ 0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40">
                  <a:moveTo>
                    <a:pt x="45" y="0"/>
                  </a:moveTo>
                  <a:lnTo>
                    <a:pt x="64" y="73"/>
                  </a:lnTo>
                  <a:lnTo>
                    <a:pt x="31" y="140"/>
                  </a:lnTo>
                  <a:lnTo>
                    <a:pt x="20" y="132"/>
                  </a:lnTo>
                  <a:lnTo>
                    <a:pt x="0" y="126"/>
                  </a:lnTo>
                  <a:lnTo>
                    <a:pt x="8" y="104"/>
                  </a:lnTo>
                  <a:lnTo>
                    <a:pt x="11" y="79"/>
                  </a:lnTo>
                  <a:lnTo>
                    <a:pt x="0" y="52"/>
                  </a:lnTo>
                  <a:lnTo>
                    <a:pt x="8" y="6"/>
                  </a:lnTo>
                  <a:lnTo>
                    <a:pt x="45" y="0"/>
                  </a:lnTo>
                  <a:close/>
                </a:path>
              </a:pathLst>
            </a:custGeom>
            <a:solidFill>
              <a:srgbClr val="FF7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260" name="Group 196"/>
            <p:cNvGrpSpPr>
              <a:grpSpLocks/>
            </p:cNvGrpSpPr>
            <p:nvPr/>
          </p:nvGrpSpPr>
          <p:grpSpPr bwMode="auto">
            <a:xfrm>
              <a:off x="4031" y="2332"/>
              <a:ext cx="97" cy="445"/>
              <a:chOff x="4994" y="1257"/>
              <a:chExt cx="97" cy="445"/>
            </a:xfrm>
          </p:grpSpPr>
          <p:sp>
            <p:nvSpPr>
              <p:cNvPr id="11197" name="Freeform 197"/>
              <p:cNvSpPr>
                <a:spLocks/>
              </p:cNvSpPr>
              <p:nvPr/>
            </p:nvSpPr>
            <p:spPr bwMode="auto">
              <a:xfrm>
                <a:off x="5013" y="1559"/>
                <a:ext cx="52" cy="130"/>
              </a:xfrm>
              <a:custGeom>
                <a:avLst/>
                <a:gdLst>
                  <a:gd name="T0" fmla="*/ 0 w 207"/>
                  <a:gd name="T1" fmla="*/ 0 h 520"/>
                  <a:gd name="T2" fmla="*/ 0 w 207"/>
                  <a:gd name="T3" fmla="*/ 0 h 520"/>
                  <a:gd name="T4" fmla="*/ 0 w 207"/>
                  <a:gd name="T5" fmla="*/ 1 h 520"/>
                  <a:gd name="T6" fmla="*/ 0 w 207"/>
                  <a:gd name="T7" fmla="*/ 1 h 520"/>
                  <a:gd name="T8" fmla="*/ 0 w 207"/>
                  <a:gd name="T9" fmla="*/ 1 h 520"/>
                  <a:gd name="T10" fmla="*/ 0 w 207"/>
                  <a:gd name="T11" fmla="*/ 1 h 520"/>
                  <a:gd name="T12" fmla="*/ 0 w 207"/>
                  <a:gd name="T13" fmla="*/ 2 h 520"/>
                  <a:gd name="T14" fmla="*/ 0 w 207"/>
                  <a:gd name="T15" fmla="*/ 2 h 520"/>
                  <a:gd name="T16" fmla="*/ 0 w 207"/>
                  <a:gd name="T17" fmla="*/ 2 h 520"/>
                  <a:gd name="T18" fmla="*/ 0 w 207"/>
                  <a:gd name="T19" fmla="*/ 2 h 520"/>
                  <a:gd name="T20" fmla="*/ 0 w 207"/>
                  <a:gd name="T21" fmla="*/ 2 h 520"/>
                  <a:gd name="T22" fmla="*/ 0 w 207"/>
                  <a:gd name="T23" fmla="*/ 2 h 520"/>
                  <a:gd name="T24" fmla="*/ 0 w 207"/>
                  <a:gd name="T25" fmla="*/ 2 h 520"/>
                  <a:gd name="T26" fmla="*/ 0 w 207"/>
                  <a:gd name="T27" fmla="*/ 2 h 520"/>
                  <a:gd name="T28" fmla="*/ 1 w 207"/>
                  <a:gd name="T29" fmla="*/ 1 h 520"/>
                  <a:gd name="T30" fmla="*/ 1 w 207"/>
                  <a:gd name="T31" fmla="*/ 1 h 520"/>
                  <a:gd name="T32" fmla="*/ 1 w 207"/>
                  <a:gd name="T33" fmla="*/ 1 h 520"/>
                  <a:gd name="T34" fmla="*/ 1 w 207"/>
                  <a:gd name="T35" fmla="*/ 1 h 520"/>
                  <a:gd name="T36" fmla="*/ 1 w 207"/>
                  <a:gd name="T37" fmla="*/ 2 h 520"/>
                  <a:gd name="T38" fmla="*/ 1 w 207"/>
                  <a:gd name="T39" fmla="*/ 2 h 520"/>
                  <a:gd name="T40" fmla="*/ 1 w 207"/>
                  <a:gd name="T41" fmla="*/ 2 h 520"/>
                  <a:gd name="T42" fmla="*/ 1 w 207"/>
                  <a:gd name="T43" fmla="*/ 2 h 520"/>
                  <a:gd name="T44" fmla="*/ 1 w 207"/>
                  <a:gd name="T45" fmla="*/ 2 h 520"/>
                  <a:gd name="T46" fmla="*/ 1 w 207"/>
                  <a:gd name="T47" fmla="*/ 2 h 520"/>
                  <a:gd name="T48" fmla="*/ 1 w 207"/>
                  <a:gd name="T49" fmla="*/ 2 h 520"/>
                  <a:gd name="T50" fmla="*/ 1 w 207"/>
                  <a:gd name="T51" fmla="*/ 2 h 520"/>
                  <a:gd name="T52" fmla="*/ 1 w 207"/>
                  <a:gd name="T53" fmla="*/ 1 h 520"/>
                  <a:gd name="T54" fmla="*/ 1 w 207"/>
                  <a:gd name="T55" fmla="*/ 1 h 520"/>
                  <a:gd name="T56" fmla="*/ 1 w 207"/>
                  <a:gd name="T57" fmla="*/ 0 h 520"/>
                  <a:gd name="T58" fmla="*/ 0 w 207"/>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7" h="520">
                    <a:moveTo>
                      <a:pt x="46" y="0"/>
                    </a:moveTo>
                    <a:lnTo>
                      <a:pt x="41" y="62"/>
                    </a:lnTo>
                    <a:lnTo>
                      <a:pt x="37" y="132"/>
                    </a:lnTo>
                    <a:lnTo>
                      <a:pt x="37" y="201"/>
                    </a:lnTo>
                    <a:lnTo>
                      <a:pt x="41" y="265"/>
                    </a:lnTo>
                    <a:lnTo>
                      <a:pt x="42" y="316"/>
                    </a:lnTo>
                    <a:lnTo>
                      <a:pt x="42" y="382"/>
                    </a:lnTo>
                    <a:lnTo>
                      <a:pt x="38" y="409"/>
                    </a:lnTo>
                    <a:lnTo>
                      <a:pt x="10" y="489"/>
                    </a:lnTo>
                    <a:lnTo>
                      <a:pt x="0" y="519"/>
                    </a:lnTo>
                    <a:lnTo>
                      <a:pt x="44" y="520"/>
                    </a:lnTo>
                    <a:lnTo>
                      <a:pt x="64" y="484"/>
                    </a:lnTo>
                    <a:lnTo>
                      <a:pt x="77" y="443"/>
                    </a:lnTo>
                    <a:lnTo>
                      <a:pt x="84" y="378"/>
                    </a:lnTo>
                    <a:lnTo>
                      <a:pt x="110" y="201"/>
                    </a:lnTo>
                    <a:lnTo>
                      <a:pt x="119" y="151"/>
                    </a:lnTo>
                    <a:lnTo>
                      <a:pt x="112" y="247"/>
                    </a:lnTo>
                    <a:lnTo>
                      <a:pt x="120" y="306"/>
                    </a:lnTo>
                    <a:lnTo>
                      <a:pt x="123" y="361"/>
                    </a:lnTo>
                    <a:lnTo>
                      <a:pt x="118" y="411"/>
                    </a:lnTo>
                    <a:lnTo>
                      <a:pt x="121" y="436"/>
                    </a:lnTo>
                    <a:lnTo>
                      <a:pt x="150" y="511"/>
                    </a:lnTo>
                    <a:lnTo>
                      <a:pt x="175" y="512"/>
                    </a:lnTo>
                    <a:lnTo>
                      <a:pt x="188" y="512"/>
                    </a:lnTo>
                    <a:lnTo>
                      <a:pt x="204" y="497"/>
                    </a:lnTo>
                    <a:lnTo>
                      <a:pt x="165" y="411"/>
                    </a:lnTo>
                    <a:lnTo>
                      <a:pt x="184" y="232"/>
                    </a:lnTo>
                    <a:lnTo>
                      <a:pt x="192" y="147"/>
                    </a:lnTo>
                    <a:lnTo>
                      <a:pt x="207" y="4"/>
                    </a:lnTo>
                    <a:lnTo>
                      <a:pt x="46" y="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98" name="Group 198"/>
              <p:cNvGrpSpPr>
                <a:grpSpLocks/>
              </p:cNvGrpSpPr>
              <p:nvPr/>
            </p:nvGrpSpPr>
            <p:grpSpPr bwMode="auto">
              <a:xfrm>
                <a:off x="4995" y="1398"/>
                <a:ext cx="94" cy="129"/>
                <a:chOff x="4995" y="1398"/>
                <a:chExt cx="94" cy="129"/>
              </a:xfrm>
            </p:grpSpPr>
            <p:sp>
              <p:nvSpPr>
                <p:cNvPr id="11210" name="Freeform 199"/>
                <p:cNvSpPr>
                  <a:spLocks/>
                </p:cNvSpPr>
                <p:nvPr/>
              </p:nvSpPr>
              <p:spPr bwMode="auto">
                <a:xfrm>
                  <a:off x="4995" y="1401"/>
                  <a:ext cx="25"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0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7" y="488"/>
                      </a:lnTo>
                      <a:lnTo>
                        <a:pt x="68" y="503"/>
                      </a:lnTo>
                      <a:lnTo>
                        <a:pt x="76" y="480"/>
                      </a:lnTo>
                      <a:lnTo>
                        <a:pt x="80" y="422"/>
                      </a:lnTo>
                      <a:lnTo>
                        <a:pt x="103" y="407"/>
                      </a:lnTo>
                      <a:lnTo>
                        <a:pt x="72" y="361"/>
                      </a:lnTo>
                      <a:lnTo>
                        <a:pt x="51" y="334"/>
                      </a:lnTo>
                      <a:lnTo>
                        <a:pt x="54" y="102"/>
                      </a:lnTo>
                      <a:lnTo>
                        <a:pt x="64" y="9"/>
                      </a:lnTo>
                      <a:lnTo>
                        <a:pt x="5" y="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11" name="Freeform 200"/>
                <p:cNvSpPr>
                  <a:spLocks/>
                </p:cNvSpPr>
                <p:nvPr/>
              </p:nvSpPr>
              <p:spPr bwMode="auto">
                <a:xfrm>
                  <a:off x="5067" y="1398"/>
                  <a:ext cx="22" cy="117"/>
                </a:xfrm>
                <a:custGeom>
                  <a:avLst/>
                  <a:gdLst>
                    <a:gd name="T0" fmla="*/ 0 w 89"/>
                    <a:gd name="T1" fmla="*/ 0 h 470"/>
                    <a:gd name="T2" fmla="*/ 0 w 89"/>
                    <a:gd name="T3" fmla="*/ 0 h 470"/>
                    <a:gd name="T4" fmla="*/ 0 w 89"/>
                    <a:gd name="T5" fmla="*/ 1 h 470"/>
                    <a:gd name="T6" fmla="*/ 0 w 89"/>
                    <a:gd name="T7" fmla="*/ 1 h 470"/>
                    <a:gd name="T8" fmla="*/ 0 w 89"/>
                    <a:gd name="T9" fmla="*/ 1 h 470"/>
                    <a:gd name="T10" fmla="*/ 0 w 89"/>
                    <a:gd name="T11" fmla="*/ 2 h 470"/>
                    <a:gd name="T12" fmla="*/ 0 w 89"/>
                    <a:gd name="T13" fmla="*/ 2 h 470"/>
                    <a:gd name="T14" fmla="*/ 0 w 89"/>
                    <a:gd name="T15" fmla="*/ 1 h 470"/>
                    <a:gd name="T16" fmla="*/ 0 w 89"/>
                    <a:gd name="T17" fmla="*/ 1 h 470"/>
                    <a:gd name="T18" fmla="*/ 0 w 89"/>
                    <a:gd name="T19" fmla="*/ 0 h 470"/>
                    <a:gd name="T20" fmla="*/ 0 w 89"/>
                    <a:gd name="T21" fmla="*/ 0 h 470"/>
                    <a:gd name="T22" fmla="*/ 0 w 89"/>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470">
                      <a:moveTo>
                        <a:pt x="25" y="12"/>
                      </a:moveTo>
                      <a:lnTo>
                        <a:pt x="38" y="97"/>
                      </a:lnTo>
                      <a:lnTo>
                        <a:pt x="37" y="298"/>
                      </a:lnTo>
                      <a:lnTo>
                        <a:pt x="0" y="382"/>
                      </a:lnTo>
                      <a:lnTo>
                        <a:pt x="8" y="390"/>
                      </a:lnTo>
                      <a:lnTo>
                        <a:pt x="0" y="434"/>
                      </a:lnTo>
                      <a:lnTo>
                        <a:pt x="7" y="470"/>
                      </a:lnTo>
                      <a:lnTo>
                        <a:pt x="37" y="412"/>
                      </a:lnTo>
                      <a:lnTo>
                        <a:pt x="64" y="308"/>
                      </a:lnTo>
                      <a:lnTo>
                        <a:pt x="89" y="78"/>
                      </a:lnTo>
                      <a:lnTo>
                        <a:pt x="78" y="0"/>
                      </a:lnTo>
                      <a:lnTo>
                        <a:pt x="25" y="12"/>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99" name="Freeform 201"/>
              <p:cNvSpPr>
                <a:spLocks/>
              </p:cNvSpPr>
              <p:nvPr/>
            </p:nvSpPr>
            <p:spPr bwMode="auto">
              <a:xfrm>
                <a:off x="5029" y="1265"/>
                <a:ext cx="32" cy="59"/>
              </a:xfrm>
              <a:custGeom>
                <a:avLst/>
                <a:gdLst>
                  <a:gd name="T0" fmla="*/ 0 w 130"/>
                  <a:gd name="T1" fmla="*/ 1 h 237"/>
                  <a:gd name="T2" fmla="*/ 0 w 130"/>
                  <a:gd name="T3" fmla="*/ 1 h 237"/>
                  <a:gd name="T4" fmla="*/ 0 w 130"/>
                  <a:gd name="T5" fmla="*/ 0 h 237"/>
                  <a:gd name="T6" fmla="*/ 0 w 130"/>
                  <a:gd name="T7" fmla="*/ 0 h 237"/>
                  <a:gd name="T8" fmla="*/ 0 w 130"/>
                  <a:gd name="T9" fmla="*/ 0 h 237"/>
                  <a:gd name="T10" fmla="*/ 0 w 130"/>
                  <a:gd name="T11" fmla="*/ 0 h 237"/>
                  <a:gd name="T12" fmla="*/ 0 w 130"/>
                  <a:gd name="T13" fmla="*/ 0 h 237"/>
                  <a:gd name="T14" fmla="*/ 0 w 130"/>
                  <a:gd name="T15" fmla="*/ 0 h 237"/>
                  <a:gd name="T16" fmla="*/ 0 w 130"/>
                  <a:gd name="T17" fmla="*/ 0 h 237"/>
                  <a:gd name="T18" fmla="*/ 0 w 130"/>
                  <a:gd name="T19" fmla="*/ 0 h 237"/>
                  <a:gd name="T20" fmla="*/ 0 w 130"/>
                  <a:gd name="T21" fmla="*/ 0 h 237"/>
                  <a:gd name="T22" fmla="*/ 0 w 130"/>
                  <a:gd name="T23" fmla="*/ 0 h 237"/>
                  <a:gd name="T24" fmla="*/ 0 w 130"/>
                  <a:gd name="T25" fmla="*/ 0 h 237"/>
                  <a:gd name="T26" fmla="*/ 0 w 130"/>
                  <a:gd name="T27" fmla="*/ 0 h 237"/>
                  <a:gd name="T28" fmla="*/ 0 w 130"/>
                  <a:gd name="T29" fmla="*/ 0 h 237"/>
                  <a:gd name="T30" fmla="*/ 0 w 130"/>
                  <a:gd name="T31" fmla="*/ 0 h 237"/>
                  <a:gd name="T32" fmla="*/ 0 w 130"/>
                  <a:gd name="T33" fmla="*/ 0 h 237"/>
                  <a:gd name="T34" fmla="*/ 0 w 130"/>
                  <a:gd name="T35" fmla="*/ 0 h 237"/>
                  <a:gd name="T36" fmla="*/ 0 w 130"/>
                  <a:gd name="T37" fmla="*/ 0 h 237"/>
                  <a:gd name="T38" fmla="*/ 0 w 130"/>
                  <a:gd name="T39" fmla="*/ 0 h 237"/>
                  <a:gd name="T40" fmla="*/ 0 w 130"/>
                  <a:gd name="T41" fmla="*/ 1 h 237"/>
                  <a:gd name="T42" fmla="*/ 0 w 130"/>
                  <a:gd name="T43" fmla="*/ 1 h 237"/>
                  <a:gd name="T44" fmla="*/ 0 w 130"/>
                  <a:gd name="T45" fmla="*/ 1 h 237"/>
                  <a:gd name="T46" fmla="*/ 0 w 130"/>
                  <a:gd name="T47" fmla="*/ 1 h 237"/>
                  <a:gd name="T48" fmla="*/ 0 w 130"/>
                  <a:gd name="T49" fmla="*/ 1 h 2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0" h="237">
                    <a:moveTo>
                      <a:pt x="20" y="237"/>
                    </a:moveTo>
                    <a:lnTo>
                      <a:pt x="20" y="201"/>
                    </a:lnTo>
                    <a:lnTo>
                      <a:pt x="4" y="159"/>
                    </a:lnTo>
                    <a:lnTo>
                      <a:pt x="0" y="131"/>
                    </a:lnTo>
                    <a:lnTo>
                      <a:pt x="0" y="110"/>
                    </a:lnTo>
                    <a:lnTo>
                      <a:pt x="0" y="79"/>
                    </a:lnTo>
                    <a:lnTo>
                      <a:pt x="4" y="54"/>
                    </a:lnTo>
                    <a:lnTo>
                      <a:pt x="11" y="37"/>
                    </a:lnTo>
                    <a:lnTo>
                      <a:pt x="20" y="22"/>
                    </a:lnTo>
                    <a:lnTo>
                      <a:pt x="31" y="10"/>
                    </a:lnTo>
                    <a:lnTo>
                      <a:pt x="49" y="1"/>
                    </a:lnTo>
                    <a:lnTo>
                      <a:pt x="70" y="0"/>
                    </a:lnTo>
                    <a:lnTo>
                      <a:pt x="88" y="3"/>
                    </a:lnTo>
                    <a:lnTo>
                      <a:pt x="103" y="9"/>
                    </a:lnTo>
                    <a:lnTo>
                      <a:pt x="115" y="22"/>
                    </a:lnTo>
                    <a:lnTo>
                      <a:pt x="124" y="37"/>
                    </a:lnTo>
                    <a:lnTo>
                      <a:pt x="130" y="55"/>
                    </a:lnTo>
                    <a:lnTo>
                      <a:pt x="129" y="96"/>
                    </a:lnTo>
                    <a:lnTo>
                      <a:pt x="124" y="128"/>
                    </a:lnTo>
                    <a:lnTo>
                      <a:pt x="118" y="164"/>
                    </a:lnTo>
                    <a:lnTo>
                      <a:pt x="108" y="182"/>
                    </a:lnTo>
                    <a:lnTo>
                      <a:pt x="99" y="197"/>
                    </a:lnTo>
                    <a:lnTo>
                      <a:pt x="94" y="207"/>
                    </a:lnTo>
                    <a:lnTo>
                      <a:pt x="89" y="237"/>
                    </a:lnTo>
                    <a:lnTo>
                      <a:pt x="20" y="237"/>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00" name="Freeform 202"/>
              <p:cNvSpPr>
                <a:spLocks/>
              </p:cNvSpPr>
              <p:nvPr/>
            </p:nvSpPr>
            <p:spPr bwMode="auto">
              <a:xfrm>
                <a:off x="5015" y="1257"/>
                <a:ext cx="59" cy="49"/>
              </a:xfrm>
              <a:custGeom>
                <a:avLst/>
                <a:gdLst>
                  <a:gd name="T0" fmla="*/ 0 w 237"/>
                  <a:gd name="T1" fmla="*/ 1 h 196"/>
                  <a:gd name="T2" fmla="*/ 0 w 237"/>
                  <a:gd name="T3" fmla="*/ 1 h 196"/>
                  <a:gd name="T4" fmla="*/ 0 w 237"/>
                  <a:gd name="T5" fmla="*/ 1 h 196"/>
                  <a:gd name="T6" fmla="*/ 0 w 237"/>
                  <a:gd name="T7" fmla="*/ 1 h 196"/>
                  <a:gd name="T8" fmla="*/ 0 w 237"/>
                  <a:gd name="T9" fmla="*/ 1 h 196"/>
                  <a:gd name="T10" fmla="*/ 0 w 237"/>
                  <a:gd name="T11" fmla="*/ 0 h 196"/>
                  <a:gd name="T12" fmla="*/ 0 w 237"/>
                  <a:gd name="T13" fmla="*/ 0 h 196"/>
                  <a:gd name="T14" fmla="*/ 0 w 237"/>
                  <a:gd name="T15" fmla="*/ 0 h 196"/>
                  <a:gd name="T16" fmla="*/ 0 w 237"/>
                  <a:gd name="T17" fmla="*/ 0 h 196"/>
                  <a:gd name="T18" fmla="*/ 0 w 237"/>
                  <a:gd name="T19" fmla="*/ 0 h 196"/>
                  <a:gd name="T20" fmla="*/ 0 w 237"/>
                  <a:gd name="T21" fmla="*/ 0 h 196"/>
                  <a:gd name="T22" fmla="*/ 1 w 237"/>
                  <a:gd name="T23" fmla="*/ 0 h 196"/>
                  <a:gd name="T24" fmla="*/ 1 w 237"/>
                  <a:gd name="T25" fmla="*/ 0 h 196"/>
                  <a:gd name="T26" fmla="*/ 1 w 237"/>
                  <a:gd name="T27" fmla="*/ 0 h 196"/>
                  <a:gd name="T28" fmla="*/ 1 w 237"/>
                  <a:gd name="T29" fmla="*/ 1 h 196"/>
                  <a:gd name="T30" fmla="*/ 1 w 237"/>
                  <a:gd name="T31" fmla="*/ 1 h 196"/>
                  <a:gd name="T32" fmla="*/ 1 w 237"/>
                  <a:gd name="T33" fmla="*/ 1 h 196"/>
                  <a:gd name="T34" fmla="*/ 1 w 237"/>
                  <a:gd name="T35" fmla="*/ 1 h 196"/>
                  <a:gd name="T36" fmla="*/ 1 w 237"/>
                  <a:gd name="T37" fmla="*/ 1 h 196"/>
                  <a:gd name="T38" fmla="*/ 1 w 237"/>
                  <a:gd name="T39" fmla="*/ 1 h 196"/>
                  <a:gd name="T40" fmla="*/ 1 w 237"/>
                  <a:gd name="T41" fmla="*/ 1 h 196"/>
                  <a:gd name="T42" fmla="*/ 1 w 237"/>
                  <a:gd name="T43" fmla="*/ 1 h 196"/>
                  <a:gd name="T44" fmla="*/ 1 w 237"/>
                  <a:gd name="T45" fmla="*/ 1 h 196"/>
                  <a:gd name="T46" fmla="*/ 1 w 237"/>
                  <a:gd name="T47" fmla="*/ 0 h 196"/>
                  <a:gd name="T48" fmla="*/ 0 w 237"/>
                  <a:gd name="T49" fmla="*/ 0 h 196"/>
                  <a:gd name="T50" fmla="*/ 0 w 237"/>
                  <a:gd name="T51" fmla="*/ 0 h 196"/>
                  <a:gd name="T52" fmla="*/ 0 w 237"/>
                  <a:gd name="T53" fmla="*/ 0 h 196"/>
                  <a:gd name="T54" fmla="*/ 0 w 237"/>
                  <a:gd name="T55" fmla="*/ 1 h 196"/>
                  <a:gd name="T56" fmla="*/ 0 w 237"/>
                  <a:gd name="T57" fmla="*/ 0 h 196"/>
                  <a:gd name="T58" fmla="*/ 0 w 237"/>
                  <a:gd name="T59" fmla="*/ 1 h 196"/>
                  <a:gd name="T60" fmla="*/ 0 w 237"/>
                  <a:gd name="T61" fmla="*/ 1 h 196"/>
                  <a:gd name="T62" fmla="*/ 0 w 237"/>
                  <a:gd name="T63" fmla="*/ 1 h 196"/>
                  <a:gd name="T64" fmla="*/ 0 w 237"/>
                  <a:gd name="T65" fmla="*/ 1 h 196"/>
                  <a:gd name="T66" fmla="*/ 0 w 237"/>
                  <a:gd name="T67" fmla="*/ 1 h 196"/>
                  <a:gd name="T68" fmla="*/ 0 w 237"/>
                  <a:gd name="T69" fmla="*/ 1 h 196"/>
                  <a:gd name="T70" fmla="*/ 0 w 237"/>
                  <a:gd name="T71" fmla="*/ 1 h 196"/>
                  <a:gd name="T72" fmla="*/ 0 w 237"/>
                  <a:gd name="T73" fmla="*/ 1 h 196"/>
                  <a:gd name="T74" fmla="*/ 0 w 237"/>
                  <a:gd name="T75" fmla="*/ 1 h 196"/>
                  <a:gd name="T76" fmla="*/ 0 w 237"/>
                  <a:gd name="T77" fmla="*/ 1 h 1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37" h="196">
                    <a:moveTo>
                      <a:pt x="24" y="192"/>
                    </a:moveTo>
                    <a:lnTo>
                      <a:pt x="14" y="196"/>
                    </a:lnTo>
                    <a:lnTo>
                      <a:pt x="0" y="189"/>
                    </a:lnTo>
                    <a:lnTo>
                      <a:pt x="6" y="157"/>
                    </a:lnTo>
                    <a:lnTo>
                      <a:pt x="14" y="119"/>
                    </a:lnTo>
                    <a:lnTo>
                      <a:pt x="30" y="75"/>
                    </a:lnTo>
                    <a:lnTo>
                      <a:pt x="38" y="51"/>
                    </a:lnTo>
                    <a:lnTo>
                      <a:pt x="47" y="30"/>
                    </a:lnTo>
                    <a:lnTo>
                      <a:pt x="68" y="11"/>
                    </a:lnTo>
                    <a:lnTo>
                      <a:pt x="105" y="4"/>
                    </a:lnTo>
                    <a:lnTo>
                      <a:pt x="136" y="0"/>
                    </a:lnTo>
                    <a:lnTo>
                      <a:pt x="182" y="19"/>
                    </a:lnTo>
                    <a:lnTo>
                      <a:pt x="200" y="41"/>
                    </a:lnTo>
                    <a:lnTo>
                      <a:pt x="215" y="80"/>
                    </a:lnTo>
                    <a:lnTo>
                      <a:pt x="231" y="127"/>
                    </a:lnTo>
                    <a:lnTo>
                      <a:pt x="237" y="166"/>
                    </a:lnTo>
                    <a:lnTo>
                      <a:pt x="235" y="183"/>
                    </a:lnTo>
                    <a:lnTo>
                      <a:pt x="213" y="185"/>
                    </a:lnTo>
                    <a:lnTo>
                      <a:pt x="196" y="189"/>
                    </a:lnTo>
                    <a:lnTo>
                      <a:pt x="173" y="193"/>
                    </a:lnTo>
                    <a:lnTo>
                      <a:pt x="180" y="153"/>
                    </a:lnTo>
                    <a:lnTo>
                      <a:pt x="180" y="130"/>
                    </a:lnTo>
                    <a:lnTo>
                      <a:pt x="178" y="110"/>
                    </a:lnTo>
                    <a:lnTo>
                      <a:pt x="180" y="82"/>
                    </a:lnTo>
                    <a:lnTo>
                      <a:pt x="153" y="70"/>
                    </a:lnTo>
                    <a:lnTo>
                      <a:pt x="145" y="46"/>
                    </a:lnTo>
                    <a:lnTo>
                      <a:pt x="122" y="62"/>
                    </a:lnTo>
                    <a:lnTo>
                      <a:pt x="90" y="93"/>
                    </a:lnTo>
                    <a:lnTo>
                      <a:pt x="103" y="78"/>
                    </a:lnTo>
                    <a:lnTo>
                      <a:pt x="76" y="101"/>
                    </a:lnTo>
                    <a:lnTo>
                      <a:pt x="76" y="138"/>
                    </a:lnTo>
                    <a:lnTo>
                      <a:pt x="82" y="156"/>
                    </a:lnTo>
                    <a:lnTo>
                      <a:pt x="90" y="171"/>
                    </a:lnTo>
                    <a:lnTo>
                      <a:pt x="96" y="194"/>
                    </a:lnTo>
                    <a:lnTo>
                      <a:pt x="68" y="194"/>
                    </a:lnTo>
                    <a:lnTo>
                      <a:pt x="81" y="194"/>
                    </a:lnTo>
                    <a:lnTo>
                      <a:pt x="41" y="189"/>
                    </a:lnTo>
                    <a:lnTo>
                      <a:pt x="38" y="189"/>
                    </a:lnTo>
                    <a:lnTo>
                      <a:pt x="24" y="1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01" name="Freeform 203"/>
              <p:cNvSpPr>
                <a:spLocks/>
              </p:cNvSpPr>
              <p:nvPr/>
            </p:nvSpPr>
            <p:spPr bwMode="auto">
              <a:xfrm>
                <a:off x="4994" y="1324"/>
                <a:ext cx="97" cy="239"/>
              </a:xfrm>
              <a:custGeom>
                <a:avLst/>
                <a:gdLst>
                  <a:gd name="T0" fmla="*/ 0 w 391"/>
                  <a:gd name="T1" fmla="*/ 0 h 958"/>
                  <a:gd name="T2" fmla="*/ 0 w 391"/>
                  <a:gd name="T3" fmla="*/ 0 h 958"/>
                  <a:gd name="T4" fmla="*/ 0 w 391"/>
                  <a:gd name="T5" fmla="*/ 0 h 958"/>
                  <a:gd name="T6" fmla="*/ 0 w 391"/>
                  <a:gd name="T7" fmla="*/ 1 h 958"/>
                  <a:gd name="T8" fmla="*/ 0 w 391"/>
                  <a:gd name="T9" fmla="*/ 1 h 958"/>
                  <a:gd name="T10" fmla="*/ 0 w 391"/>
                  <a:gd name="T11" fmla="*/ 1 h 958"/>
                  <a:gd name="T12" fmla="*/ 0 w 391"/>
                  <a:gd name="T13" fmla="*/ 1 h 958"/>
                  <a:gd name="T14" fmla="*/ 0 w 391"/>
                  <a:gd name="T15" fmla="*/ 2 h 958"/>
                  <a:gd name="T16" fmla="*/ 0 w 391"/>
                  <a:gd name="T17" fmla="*/ 4 h 958"/>
                  <a:gd name="T18" fmla="*/ 0 w 391"/>
                  <a:gd name="T19" fmla="*/ 4 h 958"/>
                  <a:gd name="T20" fmla="*/ 0 w 391"/>
                  <a:gd name="T21" fmla="*/ 4 h 958"/>
                  <a:gd name="T22" fmla="*/ 1 w 391"/>
                  <a:gd name="T23" fmla="*/ 4 h 958"/>
                  <a:gd name="T24" fmla="*/ 1 w 391"/>
                  <a:gd name="T25" fmla="*/ 4 h 958"/>
                  <a:gd name="T26" fmla="*/ 1 w 391"/>
                  <a:gd name="T27" fmla="*/ 4 h 958"/>
                  <a:gd name="T28" fmla="*/ 1 w 391"/>
                  <a:gd name="T29" fmla="*/ 2 h 958"/>
                  <a:gd name="T30" fmla="*/ 1 w 391"/>
                  <a:gd name="T31" fmla="*/ 1 h 958"/>
                  <a:gd name="T32" fmla="*/ 1 w 391"/>
                  <a:gd name="T33" fmla="*/ 1 h 958"/>
                  <a:gd name="T34" fmla="*/ 1 w 391"/>
                  <a:gd name="T35" fmla="*/ 1 h 958"/>
                  <a:gd name="T36" fmla="*/ 1 w 391"/>
                  <a:gd name="T37" fmla="*/ 1 h 958"/>
                  <a:gd name="T38" fmla="*/ 1 w 391"/>
                  <a:gd name="T39" fmla="*/ 0 h 958"/>
                  <a:gd name="T40" fmla="*/ 1 w 391"/>
                  <a:gd name="T41" fmla="*/ 0 h 958"/>
                  <a:gd name="T42" fmla="*/ 0 w 391"/>
                  <a:gd name="T43" fmla="*/ 0 h 9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1" h="958">
                    <a:moveTo>
                      <a:pt x="158" y="0"/>
                    </a:moveTo>
                    <a:lnTo>
                      <a:pt x="62" y="52"/>
                    </a:lnTo>
                    <a:lnTo>
                      <a:pt x="50" y="69"/>
                    </a:lnTo>
                    <a:lnTo>
                      <a:pt x="0" y="312"/>
                    </a:lnTo>
                    <a:lnTo>
                      <a:pt x="74" y="322"/>
                    </a:lnTo>
                    <a:lnTo>
                      <a:pt x="85" y="261"/>
                    </a:lnTo>
                    <a:lnTo>
                      <a:pt x="113" y="390"/>
                    </a:lnTo>
                    <a:lnTo>
                      <a:pt x="65" y="677"/>
                    </a:lnTo>
                    <a:lnTo>
                      <a:pt x="90" y="955"/>
                    </a:lnTo>
                    <a:lnTo>
                      <a:pt x="118" y="958"/>
                    </a:lnTo>
                    <a:lnTo>
                      <a:pt x="159" y="954"/>
                    </a:lnTo>
                    <a:lnTo>
                      <a:pt x="218" y="950"/>
                    </a:lnTo>
                    <a:lnTo>
                      <a:pt x="269" y="950"/>
                    </a:lnTo>
                    <a:lnTo>
                      <a:pt x="313" y="951"/>
                    </a:lnTo>
                    <a:lnTo>
                      <a:pt x="330" y="552"/>
                    </a:lnTo>
                    <a:lnTo>
                      <a:pt x="286" y="376"/>
                    </a:lnTo>
                    <a:lnTo>
                      <a:pt x="303" y="279"/>
                    </a:lnTo>
                    <a:lnTo>
                      <a:pt x="313" y="315"/>
                    </a:lnTo>
                    <a:lnTo>
                      <a:pt x="391" y="294"/>
                    </a:lnTo>
                    <a:lnTo>
                      <a:pt x="331" y="66"/>
                    </a:lnTo>
                    <a:lnTo>
                      <a:pt x="232" y="0"/>
                    </a:lnTo>
                    <a:lnTo>
                      <a:pt x="158" y="0"/>
                    </a:lnTo>
                    <a:close/>
                  </a:path>
                </a:pathLst>
              </a:custGeom>
              <a:solidFill>
                <a:srgbClr val="001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202" name="Group 204"/>
              <p:cNvGrpSpPr>
                <a:grpSpLocks/>
              </p:cNvGrpSpPr>
              <p:nvPr/>
            </p:nvGrpSpPr>
            <p:grpSpPr bwMode="auto">
              <a:xfrm>
                <a:off x="5022" y="1325"/>
                <a:ext cx="42" cy="97"/>
                <a:chOff x="5022" y="1325"/>
                <a:chExt cx="42" cy="97"/>
              </a:xfrm>
            </p:grpSpPr>
            <p:sp>
              <p:nvSpPr>
                <p:cNvPr id="11207" name="Freeform 205"/>
                <p:cNvSpPr>
                  <a:spLocks/>
                </p:cNvSpPr>
                <p:nvPr/>
              </p:nvSpPr>
              <p:spPr bwMode="auto">
                <a:xfrm>
                  <a:off x="5032" y="1325"/>
                  <a:ext cx="21" cy="11"/>
                </a:xfrm>
                <a:custGeom>
                  <a:avLst/>
                  <a:gdLst>
                    <a:gd name="T0" fmla="*/ 0 w 87"/>
                    <a:gd name="T1" fmla="*/ 0 h 46"/>
                    <a:gd name="T2" fmla="*/ 0 w 87"/>
                    <a:gd name="T3" fmla="*/ 0 h 46"/>
                    <a:gd name="T4" fmla="*/ 0 w 87"/>
                    <a:gd name="T5" fmla="*/ 0 h 46"/>
                    <a:gd name="T6" fmla="*/ 0 w 87"/>
                    <a:gd name="T7" fmla="*/ 0 h 46"/>
                    <a:gd name="T8" fmla="*/ 0 w 87"/>
                    <a:gd name="T9" fmla="*/ 0 h 46"/>
                    <a:gd name="T10" fmla="*/ 0 w 87"/>
                    <a:gd name="T11" fmla="*/ 0 h 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7" h="46">
                      <a:moveTo>
                        <a:pt x="0" y="4"/>
                      </a:moveTo>
                      <a:lnTo>
                        <a:pt x="19" y="46"/>
                      </a:lnTo>
                      <a:lnTo>
                        <a:pt x="45" y="0"/>
                      </a:lnTo>
                      <a:lnTo>
                        <a:pt x="70" y="46"/>
                      </a:lnTo>
                      <a:lnTo>
                        <a:pt x="87" y="5"/>
                      </a:lnTo>
                      <a:lnTo>
                        <a:pt x="0" y="4"/>
                      </a:lnTo>
                      <a:close/>
                    </a:path>
                  </a:pathLst>
                </a:custGeom>
                <a:solidFill>
                  <a:srgbClr val="00007F"/>
                </a:solidFill>
                <a:ln w="4763">
                  <a:solidFill>
                    <a:srgbClr val="00007F"/>
                  </a:solidFill>
                  <a:prstDash val="solid"/>
                  <a:round/>
                  <a:headEnd/>
                  <a:tailEnd/>
                </a:ln>
              </p:spPr>
              <p:txBody>
                <a:bodyPr/>
                <a:lstStyle/>
                <a:p>
                  <a:endParaRPr lang="es-MX"/>
                </a:p>
              </p:txBody>
            </p:sp>
            <p:sp>
              <p:nvSpPr>
                <p:cNvPr id="11208" name="Freeform 206"/>
                <p:cNvSpPr>
                  <a:spLocks/>
                </p:cNvSpPr>
                <p:nvPr/>
              </p:nvSpPr>
              <p:spPr bwMode="auto">
                <a:xfrm>
                  <a:off x="5043" y="1327"/>
                  <a:ext cx="2" cy="94"/>
                </a:xfrm>
                <a:custGeom>
                  <a:avLst/>
                  <a:gdLst>
                    <a:gd name="T0" fmla="*/ 0 w 6"/>
                    <a:gd name="T1" fmla="*/ 0 h 374"/>
                    <a:gd name="T2" fmla="*/ 0 w 6"/>
                    <a:gd name="T3" fmla="*/ 1 h 374"/>
                    <a:gd name="T4" fmla="*/ 0 w 6"/>
                    <a:gd name="T5" fmla="*/ 2 h 374"/>
                    <a:gd name="T6" fmla="*/ 0 w 6"/>
                    <a:gd name="T7" fmla="*/ 0 h 3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74">
                      <a:moveTo>
                        <a:pt x="0" y="0"/>
                      </a:moveTo>
                      <a:lnTo>
                        <a:pt x="6" y="155"/>
                      </a:lnTo>
                      <a:lnTo>
                        <a:pt x="6" y="374"/>
                      </a:lnTo>
                      <a:lnTo>
                        <a:pt x="0" y="0"/>
                      </a:lnTo>
                      <a:close/>
                    </a:path>
                  </a:pathLst>
                </a:custGeom>
                <a:solidFill>
                  <a:srgbClr val="00007F"/>
                </a:solidFill>
                <a:ln w="4763">
                  <a:solidFill>
                    <a:srgbClr val="00007F"/>
                  </a:solidFill>
                  <a:prstDash val="solid"/>
                  <a:round/>
                  <a:headEnd/>
                  <a:tailEnd/>
                </a:ln>
              </p:spPr>
              <p:txBody>
                <a:bodyPr/>
                <a:lstStyle/>
                <a:p>
                  <a:endParaRPr lang="es-MX"/>
                </a:p>
              </p:txBody>
            </p:sp>
            <p:sp>
              <p:nvSpPr>
                <p:cNvPr id="11209" name="Freeform 207"/>
                <p:cNvSpPr>
                  <a:spLocks/>
                </p:cNvSpPr>
                <p:nvPr/>
              </p:nvSpPr>
              <p:spPr bwMode="auto">
                <a:xfrm>
                  <a:off x="5022" y="1420"/>
                  <a:ext cx="42" cy="2"/>
                </a:xfrm>
                <a:custGeom>
                  <a:avLst/>
                  <a:gdLst>
                    <a:gd name="T0" fmla="*/ 0 w 170"/>
                    <a:gd name="T1" fmla="*/ 0 h 6"/>
                    <a:gd name="T2" fmla="*/ 0 w 170"/>
                    <a:gd name="T3" fmla="*/ 0 h 6"/>
                    <a:gd name="T4" fmla="*/ 0 w 170"/>
                    <a:gd name="T5" fmla="*/ 0 h 6"/>
                    <a:gd name="T6" fmla="*/ 0 w 17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0" h="6">
                      <a:moveTo>
                        <a:pt x="0" y="6"/>
                      </a:moveTo>
                      <a:lnTo>
                        <a:pt x="93" y="0"/>
                      </a:lnTo>
                      <a:lnTo>
                        <a:pt x="170" y="2"/>
                      </a:lnTo>
                      <a:lnTo>
                        <a:pt x="0" y="6"/>
                      </a:lnTo>
                      <a:close/>
                    </a:path>
                  </a:pathLst>
                </a:custGeom>
                <a:solidFill>
                  <a:srgbClr val="00007F"/>
                </a:solidFill>
                <a:ln w="4763">
                  <a:solidFill>
                    <a:srgbClr val="00007F"/>
                  </a:solidFill>
                  <a:prstDash val="solid"/>
                  <a:round/>
                  <a:headEnd/>
                  <a:tailEnd/>
                </a:ln>
              </p:spPr>
              <p:txBody>
                <a:bodyPr/>
                <a:lstStyle/>
                <a:p>
                  <a:endParaRPr lang="es-MX"/>
                </a:p>
              </p:txBody>
            </p:sp>
          </p:grpSp>
          <p:grpSp>
            <p:nvGrpSpPr>
              <p:cNvPr id="11203" name="Group 208"/>
              <p:cNvGrpSpPr>
                <a:grpSpLocks/>
              </p:cNvGrpSpPr>
              <p:nvPr/>
            </p:nvGrpSpPr>
            <p:grpSpPr bwMode="auto">
              <a:xfrm>
                <a:off x="5011" y="1663"/>
                <a:ext cx="57" cy="39"/>
                <a:chOff x="5011" y="1663"/>
                <a:chExt cx="57" cy="39"/>
              </a:xfrm>
            </p:grpSpPr>
            <p:sp>
              <p:nvSpPr>
                <p:cNvPr id="11205" name="Freeform 209"/>
                <p:cNvSpPr>
                  <a:spLocks/>
                </p:cNvSpPr>
                <p:nvPr/>
              </p:nvSpPr>
              <p:spPr bwMode="auto">
                <a:xfrm>
                  <a:off x="5011" y="1667"/>
                  <a:ext cx="22" cy="35"/>
                </a:xfrm>
                <a:custGeom>
                  <a:avLst/>
                  <a:gdLst>
                    <a:gd name="T0" fmla="*/ 0 w 90"/>
                    <a:gd name="T1" fmla="*/ 0 h 143"/>
                    <a:gd name="T2" fmla="*/ 0 w 90"/>
                    <a:gd name="T3" fmla="*/ 0 h 143"/>
                    <a:gd name="T4" fmla="*/ 0 w 90"/>
                    <a:gd name="T5" fmla="*/ 0 h 143"/>
                    <a:gd name="T6" fmla="*/ 0 w 90"/>
                    <a:gd name="T7" fmla="*/ 0 h 143"/>
                    <a:gd name="T8" fmla="*/ 0 w 90"/>
                    <a:gd name="T9" fmla="*/ 0 h 143"/>
                    <a:gd name="T10" fmla="*/ 0 w 90"/>
                    <a:gd name="T11" fmla="*/ 0 h 143"/>
                    <a:gd name="T12" fmla="*/ 0 w 90"/>
                    <a:gd name="T13" fmla="*/ 0 h 143"/>
                    <a:gd name="T14" fmla="*/ 0 w 90"/>
                    <a:gd name="T15" fmla="*/ 0 h 143"/>
                    <a:gd name="T16" fmla="*/ 0 w 90"/>
                    <a:gd name="T17" fmla="*/ 0 h 143"/>
                    <a:gd name="T18" fmla="*/ 0 w 90"/>
                    <a:gd name="T19" fmla="*/ 0 h 143"/>
                    <a:gd name="T20" fmla="*/ 0 w 90"/>
                    <a:gd name="T21" fmla="*/ 0 h 143"/>
                    <a:gd name="T22" fmla="*/ 0 w 90"/>
                    <a:gd name="T23" fmla="*/ 0 h 143"/>
                    <a:gd name="T24" fmla="*/ 0 w 90"/>
                    <a:gd name="T25" fmla="*/ 0 h 143"/>
                    <a:gd name="T26" fmla="*/ 0 w 90"/>
                    <a:gd name="T27" fmla="*/ 0 h 143"/>
                    <a:gd name="T28" fmla="*/ 0 w 90"/>
                    <a:gd name="T29" fmla="*/ 0 h 143"/>
                    <a:gd name="T30" fmla="*/ 0 w 90"/>
                    <a:gd name="T31" fmla="*/ 0 h 143"/>
                    <a:gd name="T32" fmla="*/ 0 w 90"/>
                    <a:gd name="T33" fmla="*/ 0 h 143"/>
                    <a:gd name="T34" fmla="*/ 0 w 90"/>
                    <a:gd name="T35" fmla="*/ 0 h 143"/>
                    <a:gd name="T36" fmla="*/ 0 w 90"/>
                    <a:gd name="T37" fmla="*/ 0 h 1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3">
                      <a:moveTo>
                        <a:pt x="17" y="71"/>
                      </a:moveTo>
                      <a:lnTo>
                        <a:pt x="4" y="93"/>
                      </a:lnTo>
                      <a:lnTo>
                        <a:pt x="0" y="109"/>
                      </a:lnTo>
                      <a:lnTo>
                        <a:pt x="0" y="122"/>
                      </a:lnTo>
                      <a:lnTo>
                        <a:pt x="3" y="131"/>
                      </a:lnTo>
                      <a:lnTo>
                        <a:pt x="9" y="139"/>
                      </a:lnTo>
                      <a:lnTo>
                        <a:pt x="21" y="143"/>
                      </a:lnTo>
                      <a:lnTo>
                        <a:pt x="36" y="141"/>
                      </a:lnTo>
                      <a:lnTo>
                        <a:pt x="52" y="135"/>
                      </a:lnTo>
                      <a:lnTo>
                        <a:pt x="63" y="121"/>
                      </a:lnTo>
                      <a:lnTo>
                        <a:pt x="73" y="102"/>
                      </a:lnTo>
                      <a:lnTo>
                        <a:pt x="80" y="63"/>
                      </a:lnTo>
                      <a:lnTo>
                        <a:pt x="90" y="25"/>
                      </a:lnTo>
                      <a:lnTo>
                        <a:pt x="89" y="0"/>
                      </a:lnTo>
                      <a:lnTo>
                        <a:pt x="71" y="55"/>
                      </a:lnTo>
                      <a:lnTo>
                        <a:pt x="55" y="90"/>
                      </a:lnTo>
                      <a:lnTo>
                        <a:pt x="32" y="90"/>
                      </a:lnTo>
                      <a:lnTo>
                        <a:pt x="13" y="88"/>
                      </a:lnTo>
                      <a:lnTo>
                        <a:pt x="17"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206" name="Freeform 210"/>
                <p:cNvSpPr>
                  <a:spLocks/>
                </p:cNvSpPr>
                <p:nvPr/>
              </p:nvSpPr>
              <p:spPr bwMode="auto">
                <a:xfrm>
                  <a:off x="5043" y="1663"/>
                  <a:ext cx="25" cy="39"/>
                </a:xfrm>
                <a:custGeom>
                  <a:avLst/>
                  <a:gdLst>
                    <a:gd name="T0" fmla="*/ 0 w 102"/>
                    <a:gd name="T1" fmla="*/ 0 h 155"/>
                    <a:gd name="T2" fmla="*/ 0 w 102"/>
                    <a:gd name="T3" fmla="*/ 0 h 155"/>
                    <a:gd name="T4" fmla="*/ 0 w 102"/>
                    <a:gd name="T5" fmla="*/ 0 h 155"/>
                    <a:gd name="T6" fmla="*/ 0 w 102"/>
                    <a:gd name="T7" fmla="*/ 1 h 155"/>
                    <a:gd name="T8" fmla="*/ 0 w 102"/>
                    <a:gd name="T9" fmla="*/ 1 h 155"/>
                    <a:gd name="T10" fmla="*/ 0 w 102"/>
                    <a:gd name="T11" fmla="*/ 1 h 155"/>
                    <a:gd name="T12" fmla="*/ 0 w 102"/>
                    <a:gd name="T13" fmla="*/ 1 h 155"/>
                    <a:gd name="T14" fmla="*/ 0 w 102"/>
                    <a:gd name="T15" fmla="*/ 1 h 155"/>
                    <a:gd name="T16" fmla="*/ 0 w 102"/>
                    <a:gd name="T17" fmla="*/ 1 h 155"/>
                    <a:gd name="T18" fmla="*/ 0 w 102"/>
                    <a:gd name="T19" fmla="*/ 1 h 155"/>
                    <a:gd name="T20" fmla="*/ 0 w 102"/>
                    <a:gd name="T21" fmla="*/ 1 h 155"/>
                    <a:gd name="T22" fmla="*/ 0 w 102"/>
                    <a:gd name="T23" fmla="*/ 1 h 155"/>
                    <a:gd name="T24" fmla="*/ 0 w 102"/>
                    <a:gd name="T25" fmla="*/ 1 h 155"/>
                    <a:gd name="T26" fmla="*/ 0 w 102"/>
                    <a:gd name="T27" fmla="*/ 1 h 155"/>
                    <a:gd name="T28" fmla="*/ 0 w 102"/>
                    <a:gd name="T29" fmla="*/ 0 h 155"/>
                    <a:gd name="T30" fmla="*/ 0 w 102"/>
                    <a:gd name="T31" fmla="*/ 0 h 155"/>
                    <a:gd name="T32" fmla="*/ 0 w 102"/>
                    <a:gd name="T33" fmla="*/ 1 h 155"/>
                    <a:gd name="T34" fmla="*/ 0 w 102"/>
                    <a:gd name="T35" fmla="*/ 1 h 155"/>
                    <a:gd name="T36" fmla="*/ 0 w 102"/>
                    <a:gd name="T37" fmla="*/ 1 h 155"/>
                    <a:gd name="T38" fmla="*/ 0 w 102"/>
                    <a:gd name="T39" fmla="*/ 1 h 155"/>
                    <a:gd name="T40" fmla="*/ 0 w 102"/>
                    <a:gd name="T41" fmla="*/ 0 h 155"/>
                    <a:gd name="T42" fmla="*/ 0 w 102"/>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2" h="155">
                      <a:moveTo>
                        <a:pt x="2" y="0"/>
                      </a:moveTo>
                      <a:lnTo>
                        <a:pt x="0" y="16"/>
                      </a:lnTo>
                      <a:lnTo>
                        <a:pt x="13" y="55"/>
                      </a:lnTo>
                      <a:lnTo>
                        <a:pt x="22" y="87"/>
                      </a:lnTo>
                      <a:lnTo>
                        <a:pt x="32" y="118"/>
                      </a:lnTo>
                      <a:lnTo>
                        <a:pt x="43" y="135"/>
                      </a:lnTo>
                      <a:lnTo>
                        <a:pt x="53" y="148"/>
                      </a:lnTo>
                      <a:lnTo>
                        <a:pt x="67" y="153"/>
                      </a:lnTo>
                      <a:lnTo>
                        <a:pt x="82" y="155"/>
                      </a:lnTo>
                      <a:lnTo>
                        <a:pt x="90" y="150"/>
                      </a:lnTo>
                      <a:lnTo>
                        <a:pt x="98" y="146"/>
                      </a:lnTo>
                      <a:lnTo>
                        <a:pt x="102" y="131"/>
                      </a:lnTo>
                      <a:lnTo>
                        <a:pt x="99" y="110"/>
                      </a:lnTo>
                      <a:lnTo>
                        <a:pt x="90" y="86"/>
                      </a:lnTo>
                      <a:lnTo>
                        <a:pt x="84" y="73"/>
                      </a:lnTo>
                      <a:lnTo>
                        <a:pt x="81" y="85"/>
                      </a:lnTo>
                      <a:lnTo>
                        <a:pt x="77" y="90"/>
                      </a:lnTo>
                      <a:lnTo>
                        <a:pt x="64" y="94"/>
                      </a:lnTo>
                      <a:lnTo>
                        <a:pt x="54" y="95"/>
                      </a:lnTo>
                      <a:lnTo>
                        <a:pt x="34" y="91"/>
                      </a:lnTo>
                      <a:lnTo>
                        <a:pt x="13" y="31"/>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204" name="Freeform 211"/>
              <p:cNvSpPr>
                <a:spLocks/>
              </p:cNvSpPr>
              <p:nvPr/>
            </p:nvSpPr>
            <p:spPr bwMode="auto">
              <a:xfrm>
                <a:off x="5042" y="1302"/>
                <a:ext cx="9" cy="2"/>
              </a:xfrm>
              <a:custGeom>
                <a:avLst/>
                <a:gdLst>
                  <a:gd name="T0" fmla="*/ 0 w 33"/>
                  <a:gd name="T1" fmla="*/ 0 h 9"/>
                  <a:gd name="T2" fmla="*/ 0 w 33"/>
                  <a:gd name="T3" fmla="*/ 0 h 9"/>
                  <a:gd name="T4" fmla="*/ 0 w 33"/>
                  <a:gd name="T5" fmla="*/ 0 h 9"/>
                  <a:gd name="T6" fmla="*/ 0 w 33"/>
                  <a:gd name="T7" fmla="*/ 0 h 9"/>
                  <a:gd name="T8" fmla="*/ 0 w 33"/>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9">
                    <a:moveTo>
                      <a:pt x="0" y="7"/>
                    </a:moveTo>
                    <a:lnTo>
                      <a:pt x="10" y="0"/>
                    </a:lnTo>
                    <a:lnTo>
                      <a:pt x="15" y="3"/>
                    </a:lnTo>
                    <a:lnTo>
                      <a:pt x="27" y="0"/>
                    </a:lnTo>
                    <a:lnTo>
                      <a:pt x="33" y="9"/>
                    </a:lnTo>
                  </a:path>
                </a:pathLst>
              </a:custGeom>
              <a:noFill/>
              <a:ln w="4763">
                <a:solidFill>
                  <a:srgbClr val="FF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261" name="Group 212"/>
            <p:cNvGrpSpPr>
              <a:grpSpLocks/>
            </p:cNvGrpSpPr>
            <p:nvPr/>
          </p:nvGrpSpPr>
          <p:grpSpPr bwMode="auto">
            <a:xfrm>
              <a:off x="3120" y="2208"/>
              <a:ext cx="98" cy="442"/>
              <a:chOff x="4275" y="1247"/>
              <a:chExt cx="98" cy="442"/>
            </a:xfrm>
          </p:grpSpPr>
          <p:grpSp>
            <p:nvGrpSpPr>
              <p:cNvPr id="11178" name="Group 213"/>
              <p:cNvGrpSpPr>
                <a:grpSpLocks/>
              </p:cNvGrpSpPr>
              <p:nvPr/>
            </p:nvGrpSpPr>
            <p:grpSpPr bwMode="auto">
              <a:xfrm>
                <a:off x="4276" y="1384"/>
                <a:ext cx="95" cy="130"/>
                <a:chOff x="4276" y="1384"/>
                <a:chExt cx="95" cy="130"/>
              </a:xfrm>
            </p:grpSpPr>
            <p:sp>
              <p:nvSpPr>
                <p:cNvPr id="11195" name="Freeform 214"/>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96" name="Freeform 215"/>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79" name="Freeform 216"/>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1180" name="Group 217"/>
              <p:cNvGrpSpPr>
                <a:grpSpLocks/>
              </p:cNvGrpSpPr>
              <p:nvPr/>
            </p:nvGrpSpPr>
            <p:grpSpPr bwMode="auto">
              <a:xfrm>
                <a:off x="4293" y="1247"/>
                <a:ext cx="60" cy="442"/>
                <a:chOff x="4293" y="1247"/>
                <a:chExt cx="60" cy="442"/>
              </a:xfrm>
            </p:grpSpPr>
            <p:sp>
              <p:nvSpPr>
                <p:cNvPr id="11181" name="Freeform 218"/>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82" name="Group 219"/>
                <p:cNvGrpSpPr>
                  <a:grpSpLocks/>
                </p:cNvGrpSpPr>
                <p:nvPr/>
              </p:nvGrpSpPr>
              <p:grpSpPr bwMode="auto">
                <a:xfrm>
                  <a:off x="4304" y="1311"/>
                  <a:ext cx="42" cy="97"/>
                  <a:chOff x="4304" y="1311"/>
                  <a:chExt cx="42" cy="97"/>
                </a:xfrm>
              </p:grpSpPr>
              <p:sp>
                <p:nvSpPr>
                  <p:cNvPr id="11192" name="Freeform 220"/>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193" name="Freeform 221"/>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194" name="Freeform 222"/>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1183" name="Group 223"/>
                <p:cNvGrpSpPr>
                  <a:grpSpLocks/>
                </p:cNvGrpSpPr>
                <p:nvPr/>
              </p:nvGrpSpPr>
              <p:grpSpPr bwMode="auto">
                <a:xfrm>
                  <a:off x="4293" y="1650"/>
                  <a:ext cx="57" cy="39"/>
                  <a:chOff x="4293" y="1650"/>
                  <a:chExt cx="57" cy="39"/>
                </a:xfrm>
              </p:grpSpPr>
              <p:sp>
                <p:nvSpPr>
                  <p:cNvPr id="11190" name="Freeform 224"/>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91" name="Freeform 225"/>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184" name="Group 226"/>
                <p:cNvGrpSpPr>
                  <a:grpSpLocks/>
                </p:cNvGrpSpPr>
                <p:nvPr/>
              </p:nvGrpSpPr>
              <p:grpSpPr bwMode="auto">
                <a:xfrm>
                  <a:off x="4300" y="1247"/>
                  <a:ext cx="53" cy="64"/>
                  <a:chOff x="4300" y="1247"/>
                  <a:chExt cx="53" cy="64"/>
                </a:xfrm>
              </p:grpSpPr>
              <p:sp>
                <p:nvSpPr>
                  <p:cNvPr id="11185" name="Freeform 227"/>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86" name="Freeform 228"/>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87" name="Group 229"/>
                  <p:cNvGrpSpPr>
                    <a:grpSpLocks/>
                  </p:cNvGrpSpPr>
                  <p:nvPr/>
                </p:nvGrpSpPr>
                <p:grpSpPr bwMode="auto">
                  <a:xfrm>
                    <a:off x="4305" y="1280"/>
                    <a:ext cx="42" cy="7"/>
                    <a:chOff x="4305" y="1280"/>
                    <a:chExt cx="42" cy="7"/>
                  </a:xfrm>
                </p:grpSpPr>
                <p:sp>
                  <p:nvSpPr>
                    <p:cNvPr id="11188" name="Oval 230"/>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89" name="Oval 231"/>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62" name="Group 232"/>
            <p:cNvGrpSpPr>
              <a:grpSpLocks/>
            </p:cNvGrpSpPr>
            <p:nvPr/>
          </p:nvGrpSpPr>
          <p:grpSpPr bwMode="auto">
            <a:xfrm>
              <a:off x="3695" y="1948"/>
              <a:ext cx="119" cy="491"/>
              <a:chOff x="4846" y="1212"/>
              <a:chExt cx="119" cy="491"/>
            </a:xfrm>
          </p:grpSpPr>
          <p:grpSp>
            <p:nvGrpSpPr>
              <p:cNvPr id="11157" name="Group 233"/>
              <p:cNvGrpSpPr>
                <a:grpSpLocks/>
              </p:cNvGrpSpPr>
              <p:nvPr/>
            </p:nvGrpSpPr>
            <p:grpSpPr bwMode="auto">
              <a:xfrm>
                <a:off x="4848" y="1655"/>
                <a:ext cx="117" cy="48"/>
                <a:chOff x="4848" y="1655"/>
                <a:chExt cx="117" cy="48"/>
              </a:xfrm>
            </p:grpSpPr>
            <p:sp>
              <p:nvSpPr>
                <p:cNvPr id="11176" name="Freeform 234"/>
                <p:cNvSpPr>
                  <a:spLocks/>
                </p:cNvSpPr>
                <p:nvPr/>
              </p:nvSpPr>
              <p:spPr bwMode="auto">
                <a:xfrm>
                  <a:off x="4916" y="1655"/>
                  <a:ext cx="49" cy="30"/>
                </a:xfrm>
                <a:custGeom>
                  <a:avLst/>
                  <a:gdLst>
                    <a:gd name="T0" fmla="*/ 1 w 194"/>
                    <a:gd name="T1" fmla="*/ 0 h 119"/>
                    <a:gd name="T2" fmla="*/ 1 w 194"/>
                    <a:gd name="T3" fmla="*/ 0 h 119"/>
                    <a:gd name="T4" fmla="*/ 1 w 194"/>
                    <a:gd name="T5" fmla="*/ 0 h 119"/>
                    <a:gd name="T6" fmla="*/ 1 w 194"/>
                    <a:gd name="T7" fmla="*/ 1 h 119"/>
                    <a:gd name="T8" fmla="*/ 1 w 194"/>
                    <a:gd name="T9" fmla="*/ 1 h 119"/>
                    <a:gd name="T10" fmla="*/ 1 w 194"/>
                    <a:gd name="T11" fmla="*/ 1 h 119"/>
                    <a:gd name="T12" fmla="*/ 1 w 194"/>
                    <a:gd name="T13" fmla="*/ 1 h 119"/>
                    <a:gd name="T14" fmla="*/ 0 w 194"/>
                    <a:gd name="T15" fmla="*/ 1 h 119"/>
                    <a:gd name="T16" fmla="*/ 0 w 194"/>
                    <a:gd name="T17" fmla="*/ 0 h 119"/>
                    <a:gd name="T18" fmla="*/ 0 w 194"/>
                    <a:gd name="T19" fmla="*/ 0 h 119"/>
                    <a:gd name="T20" fmla="*/ 0 w 194"/>
                    <a:gd name="T21" fmla="*/ 0 h 119"/>
                    <a:gd name="T22" fmla="*/ 0 w 194"/>
                    <a:gd name="T23" fmla="*/ 0 h 119"/>
                    <a:gd name="T24" fmla="*/ 1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6" y="0"/>
                      </a:moveTo>
                      <a:lnTo>
                        <a:pt x="127" y="31"/>
                      </a:lnTo>
                      <a:lnTo>
                        <a:pt x="154" y="66"/>
                      </a:lnTo>
                      <a:lnTo>
                        <a:pt x="190" y="95"/>
                      </a:lnTo>
                      <a:lnTo>
                        <a:pt x="194" y="110"/>
                      </a:lnTo>
                      <a:lnTo>
                        <a:pt x="159" y="119"/>
                      </a:lnTo>
                      <a:lnTo>
                        <a:pt x="123" y="116"/>
                      </a:lnTo>
                      <a:lnTo>
                        <a:pt x="78" y="95"/>
                      </a:lnTo>
                      <a:lnTo>
                        <a:pt x="46" y="76"/>
                      </a:lnTo>
                      <a:lnTo>
                        <a:pt x="11" y="72"/>
                      </a:lnTo>
                      <a:lnTo>
                        <a:pt x="0" y="62"/>
                      </a:lnTo>
                      <a:lnTo>
                        <a:pt x="4" y="7"/>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77" name="Freeform 235"/>
                <p:cNvSpPr>
                  <a:spLocks/>
                </p:cNvSpPr>
                <p:nvPr/>
              </p:nvSpPr>
              <p:spPr bwMode="auto">
                <a:xfrm>
                  <a:off x="4848" y="1670"/>
                  <a:ext cx="30" cy="33"/>
                </a:xfrm>
                <a:custGeom>
                  <a:avLst/>
                  <a:gdLst>
                    <a:gd name="T0" fmla="*/ 1 w 120"/>
                    <a:gd name="T1" fmla="*/ 0 h 132"/>
                    <a:gd name="T2" fmla="*/ 1 w 120"/>
                    <a:gd name="T3" fmla="*/ 0 h 132"/>
                    <a:gd name="T4" fmla="*/ 1 w 120"/>
                    <a:gd name="T5" fmla="*/ 0 h 132"/>
                    <a:gd name="T6" fmla="*/ 1 w 120"/>
                    <a:gd name="T7" fmla="*/ 0 h 132"/>
                    <a:gd name="T8" fmla="*/ 0 w 120"/>
                    <a:gd name="T9" fmla="*/ 1 h 132"/>
                    <a:gd name="T10" fmla="*/ 0 w 120"/>
                    <a:gd name="T11" fmla="*/ 1 h 132"/>
                    <a:gd name="T12" fmla="*/ 0 w 120"/>
                    <a:gd name="T13" fmla="*/ 1 h 132"/>
                    <a:gd name="T14" fmla="*/ 0 w 120"/>
                    <a:gd name="T15" fmla="*/ 1 h 132"/>
                    <a:gd name="T16" fmla="*/ 0 w 120"/>
                    <a:gd name="T17" fmla="*/ 1 h 132"/>
                    <a:gd name="T18" fmla="*/ 0 w 120"/>
                    <a:gd name="T19" fmla="*/ 0 h 132"/>
                    <a:gd name="T20" fmla="*/ 0 w 120"/>
                    <a:gd name="T21" fmla="*/ 0 h 132"/>
                    <a:gd name="T22" fmla="*/ 0 w 120"/>
                    <a:gd name="T23" fmla="*/ 0 h 132"/>
                    <a:gd name="T24" fmla="*/ 0 w 120"/>
                    <a:gd name="T25" fmla="*/ 0 h 132"/>
                    <a:gd name="T26" fmla="*/ 1 w 120"/>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0" h="132">
                      <a:moveTo>
                        <a:pt x="119" y="3"/>
                      </a:moveTo>
                      <a:lnTo>
                        <a:pt x="120" y="38"/>
                      </a:lnTo>
                      <a:lnTo>
                        <a:pt x="104" y="56"/>
                      </a:lnTo>
                      <a:lnTo>
                        <a:pt x="100" y="85"/>
                      </a:lnTo>
                      <a:lnTo>
                        <a:pt x="73" y="113"/>
                      </a:lnTo>
                      <a:lnTo>
                        <a:pt x="50" y="129"/>
                      </a:lnTo>
                      <a:lnTo>
                        <a:pt x="29" y="132"/>
                      </a:lnTo>
                      <a:lnTo>
                        <a:pt x="10" y="131"/>
                      </a:lnTo>
                      <a:lnTo>
                        <a:pt x="0" y="111"/>
                      </a:lnTo>
                      <a:lnTo>
                        <a:pt x="2" y="81"/>
                      </a:lnTo>
                      <a:lnTo>
                        <a:pt x="23" y="48"/>
                      </a:lnTo>
                      <a:lnTo>
                        <a:pt x="52" y="12"/>
                      </a:lnTo>
                      <a:lnTo>
                        <a:pt x="54" y="0"/>
                      </a:lnTo>
                      <a:lnTo>
                        <a:pt x="119"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58" name="Freeform 236"/>
              <p:cNvSpPr>
                <a:spLocks/>
              </p:cNvSpPr>
              <p:nvPr/>
            </p:nvSpPr>
            <p:spPr bwMode="auto">
              <a:xfrm>
                <a:off x="4936" y="1479"/>
                <a:ext cx="14" cy="37"/>
              </a:xfrm>
              <a:custGeom>
                <a:avLst/>
                <a:gdLst>
                  <a:gd name="T0" fmla="*/ 0 w 58"/>
                  <a:gd name="T1" fmla="*/ 0 h 147"/>
                  <a:gd name="T2" fmla="*/ 0 w 58"/>
                  <a:gd name="T3" fmla="*/ 0 h 147"/>
                  <a:gd name="T4" fmla="*/ 0 w 58"/>
                  <a:gd name="T5" fmla="*/ 1 h 147"/>
                  <a:gd name="T6" fmla="*/ 0 w 58"/>
                  <a:gd name="T7" fmla="*/ 1 h 147"/>
                  <a:gd name="T8" fmla="*/ 0 w 58"/>
                  <a:gd name="T9" fmla="*/ 0 h 147"/>
                  <a:gd name="T10" fmla="*/ 0 w 58"/>
                  <a:gd name="T11" fmla="*/ 0 h 147"/>
                  <a:gd name="T12" fmla="*/ 0 w 58"/>
                  <a:gd name="T13" fmla="*/ 1 h 147"/>
                  <a:gd name="T14" fmla="*/ 0 w 58"/>
                  <a:gd name="T15" fmla="*/ 0 h 147"/>
                  <a:gd name="T16" fmla="*/ 0 w 58"/>
                  <a:gd name="T17" fmla="*/ 0 h 147"/>
                  <a:gd name="T18" fmla="*/ 0 w 58"/>
                  <a:gd name="T19" fmla="*/ 0 h 147"/>
                  <a:gd name="T20" fmla="*/ 0 w 58"/>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 h="147">
                    <a:moveTo>
                      <a:pt x="55" y="1"/>
                    </a:moveTo>
                    <a:lnTo>
                      <a:pt x="58" y="82"/>
                    </a:lnTo>
                    <a:lnTo>
                      <a:pt x="28" y="132"/>
                    </a:lnTo>
                    <a:lnTo>
                      <a:pt x="13" y="147"/>
                    </a:lnTo>
                    <a:lnTo>
                      <a:pt x="16" y="77"/>
                    </a:lnTo>
                    <a:lnTo>
                      <a:pt x="9" y="84"/>
                    </a:lnTo>
                    <a:lnTo>
                      <a:pt x="1" y="107"/>
                    </a:lnTo>
                    <a:lnTo>
                      <a:pt x="0" y="82"/>
                    </a:lnTo>
                    <a:lnTo>
                      <a:pt x="8" y="38"/>
                    </a:lnTo>
                    <a:lnTo>
                      <a:pt x="27" y="0"/>
                    </a:lnTo>
                    <a:lnTo>
                      <a:pt x="55"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59" name="Freeform 237"/>
              <p:cNvSpPr>
                <a:spLocks/>
              </p:cNvSpPr>
              <p:nvPr/>
            </p:nvSpPr>
            <p:spPr bwMode="auto">
              <a:xfrm>
                <a:off x="4859" y="1399"/>
                <a:ext cx="84" cy="272"/>
              </a:xfrm>
              <a:custGeom>
                <a:avLst/>
                <a:gdLst>
                  <a:gd name="T0" fmla="*/ 1 w 336"/>
                  <a:gd name="T1" fmla="*/ 0 h 1089"/>
                  <a:gd name="T2" fmla="*/ 1 w 336"/>
                  <a:gd name="T3" fmla="*/ 2 h 1089"/>
                  <a:gd name="T4" fmla="*/ 1 w 336"/>
                  <a:gd name="T5" fmla="*/ 4 h 1089"/>
                  <a:gd name="T6" fmla="*/ 1 w 336"/>
                  <a:gd name="T7" fmla="*/ 4 h 1089"/>
                  <a:gd name="T8" fmla="*/ 1 w 336"/>
                  <a:gd name="T9" fmla="*/ 3 h 1089"/>
                  <a:gd name="T10" fmla="*/ 1 w 336"/>
                  <a:gd name="T11" fmla="*/ 2 h 1089"/>
                  <a:gd name="T12" fmla="*/ 1 w 336"/>
                  <a:gd name="T13" fmla="*/ 2 h 1089"/>
                  <a:gd name="T14" fmla="*/ 1 w 336"/>
                  <a:gd name="T15" fmla="*/ 1 h 1089"/>
                  <a:gd name="T16" fmla="*/ 1 w 336"/>
                  <a:gd name="T17" fmla="*/ 2 h 1089"/>
                  <a:gd name="T18" fmla="*/ 1 w 336"/>
                  <a:gd name="T19" fmla="*/ 3 h 1089"/>
                  <a:gd name="T20" fmla="*/ 0 w 336"/>
                  <a:gd name="T21" fmla="*/ 4 h 1089"/>
                  <a:gd name="T22" fmla="*/ 0 w 336"/>
                  <a:gd name="T23" fmla="*/ 4 h 1089"/>
                  <a:gd name="T24" fmla="*/ 0 w 336"/>
                  <a:gd name="T25" fmla="*/ 2 h 1089"/>
                  <a:gd name="T26" fmla="*/ 0 w 336"/>
                  <a:gd name="T27" fmla="*/ 1 h 1089"/>
                  <a:gd name="T28" fmla="*/ 0 w 336"/>
                  <a:gd name="T29" fmla="*/ 0 h 1089"/>
                  <a:gd name="T30" fmla="*/ 1 w 336"/>
                  <a:gd name="T31" fmla="*/ 0 h 10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9">
                    <a:moveTo>
                      <a:pt x="332" y="0"/>
                    </a:moveTo>
                    <a:lnTo>
                      <a:pt x="336" y="592"/>
                    </a:lnTo>
                    <a:lnTo>
                      <a:pt x="332" y="1031"/>
                    </a:lnTo>
                    <a:lnTo>
                      <a:pt x="232" y="1051"/>
                    </a:lnTo>
                    <a:lnTo>
                      <a:pt x="216" y="692"/>
                    </a:lnTo>
                    <a:lnTo>
                      <a:pt x="228" y="657"/>
                    </a:lnTo>
                    <a:lnTo>
                      <a:pt x="216" y="638"/>
                    </a:lnTo>
                    <a:lnTo>
                      <a:pt x="216" y="419"/>
                    </a:lnTo>
                    <a:lnTo>
                      <a:pt x="193" y="488"/>
                    </a:lnTo>
                    <a:lnTo>
                      <a:pt x="136" y="786"/>
                    </a:lnTo>
                    <a:lnTo>
                      <a:pt x="84" y="1089"/>
                    </a:lnTo>
                    <a:lnTo>
                      <a:pt x="0" y="1089"/>
                    </a:lnTo>
                    <a:lnTo>
                      <a:pt x="38" y="680"/>
                    </a:lnTo>
                    <a:lnTo>
                      <a:pt x="53" y="335"/>
                    </a:lnTo>
                    <a:lnTo>
                      <a:pt x="46" y="8"/>
                    </a:lnTo>
                    <a:lnTo>
                      <a:pt x="332"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60" name="Freeform 238"/>
              <p:cNvSpPr>
                <a:spLocks/>
              </p:cNvSpPr>
              <p:nvPr/>
            </p:nvSpPr>
            <p:spPr bwMode="auto">
              <a:xfrm>
                <a:off x="4846" y="1274"/>
                <a:ext cx="107" cy="207"/>
              </a:xfrm>
              <a:custGeom>
                <a:avLst/>
                <a:gdLst>
                  <a:gd name="T0" fmla="*/ 1 w 428"/>
                  <a:gd name="T1" fmla="*/ 0 h 831"/>
                  <a:gd name="T2" fmla="*/ 2 w 428"/>
                  <a:gd name="T3" fmla="*/ 0 h 831"/>
                  <a:gd name="T4" fmla="*/ 2 w 428"/>
                  <a:gd name="T5" fmla="*/ 1 h 831"/>
                  <a:gd name="T6" fmla="*/ 2 w 428"/>
                  <a:gd name="T7" fmla="*/ 2 h 831"/>
                  <a:gd name="T8" fmla="*/ 2 w 428"/>
                  <a:gd name="T9" fmla="*/ 3 h 831"/>
                  <a:gd name="T10" fmla="*/ 2 w 428"/>
                  <a:gd name="T11" fmla="*/ 3 h 831"/>
                  <a:gd name="T12" fmla="*/ 2 w 428"/>
                  <a:gd name="T13" fmla="*/ 2 h 831"/>
                  <a:gd name="T14" fmla="*/ 1 w 428"/>
                  <a:gd name="T15" fmla="*/ 2 h 831"/>
                  <a:gd name="T16" fmla="*/ 1 w 428"/>
                  <a:gd name="T17" fmla="*/ 1 h 831"/>
                  <a:gd name="T18" fmla="*/ 1 w 428"/>
                  <a:gd name="T19" fmla="*/ 2 h 831"/>
                  <a:gd name="T20" fmla="*/ 1 w 428"/>
                  <a:gd name="T21" fmla="*/ 2 h 831"/>
                  <a:gd name="T22" fmla="*/ 1 w 428"/>
                  <a:gd name="T23" fmla="*/ 3 h 831"/>
                  <a:gd name="T24" fmla="*/ 0 w 428"/>
                  <a:gd name="T25" fmla="*/ 3 h 831"/>
                  <a:gd name="T26" fmla="*/ 0 w 428"/>
                  <a:gd name="T27" fmla="*/ 2 h 831"/>
                  <a:gd name="T28" fmla="*/ 0 w 428"/>
                  <a:gd name="T29" fmla="*/ 0 h 831"/>
                  <a:gd name="T30" fmla="*/ 1 w 428"/>
                  <a:gd name="T31" fmla="*/ 0 h 831"/>
                  <a:gd name="T32" fmla="*/ 1 w 428"/>
                  <a:gd name="T33" fmla="*/ 0 h 831"/>
                  <a:gd name="T34" fmla="*/ 1 w 428"/>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8" h="831">
                    <a:moveTo>
                      <a:pt x="287" y="10"/>
                    </a:moveTo>
                    <a:lnTo>
                      <a:pt x="417" y="111"/>
                    </a:lnTo>
                    <a:lnTo>
                      <a:pt x="426" y="377"/>
                    </a:lnTo>
                    <a:lnTo>
                      <a:pt x="428" y="512"/>
                    </a:lnTo>
                    <a:lnTo>
                      <a:pt x="420" y="831"/>
                    </a:lnTo>
                    <a:lnTo>
                      <a:pt x="391" y="831"/>
                    </a:lnTo>
                    <a:lnTo>
                      <a:pt x="377" y="504"/>
                    </a:lnTo>
                    <a:lnTo>
                      <a:pt x="102" y="504"/>
                    </a:lnTo>
                    <a:lnTo>
                      <a:pt x="95" y="422"/>
                    </a:lnTo>
                    <a:lnTo>
                      <a:pt x="86" y="480"/>
                    </a:lnTo>
                    <a:lnTo>
                      <a:pt x="105" y="604"/>
                    </a:lnTo>
                    <a:lnTo>
                      <a:pt x="123" y="789"/>
                    </a:lnTo>
                    <a:lnTo>
                      <a:pt x="77" y="800"/>
                    </a:lnTo>
                    <a:lnTo>
                      <a:pt x="0" y="475"/>
                    </a:lnTo>
                    <a:lnTo>
                      <a:pt x="48" y="93"/>
                    </a:lnTo>
                    <a:lnTo>
                      <a:pt x="196" y="0"/>
                    </a:lnTo>
                    <a:lnTo>
                      <a:pt x="260" y="42"/>
                    </a:lnTo>
                    <a:lnTo>
                      <a:pt x="287" y="1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61" name="Freeform 239"/>
              <p:cNvSpPr>
                <a:spLocks/>
              </p:cNvSpPr>
              <p:nvPr/>
            </p:nvSpPr>
            <p:spPr bwMode="auto">
              <a:xfrm>
                <a:off x="4864" y="1470"/>
                <a:ext cx="16" cy="35"/>
              </a:xfrm>
              <a:custGeom>
                <a:avLst/>
                <a:gdLst>
                  <a:gd name="T0" fmla="*/ 0 w 64"/>
                  <a:gd name="T1" fmla="*/ 0 h 140"/>
                  <a:gd name="T2" fmla="*/ 0 w 64"/>
                  <a:gd name="T3" fmla="*/ 0 h 140"/>
                  <a:gd name="T4" fmla="*/ 0 w 64"/>
                  <a:gd name="T5" fmla="*/ 1 h 140"/>
                  <a:gd name="T6" fmla="*/ 0 w 64"/>
                  <a:gd name="T7" fmla="*/ 1 h 140"/>
                  <a:gd name="T8" fmla="*/ 0 w 64"/>
                  <a:gd name="T9" fmla="*/ 1 h 140"/>
                  <a:gd name="T10" fmla="*/ 0 w 64"/>
                  <a:gd name="T11" fmla="*/ 1 h 140"/>
                  <a:gd name="T12" fmla="*/ 0 w 64"/>
                  <a:gd name="T13" fmla="*/ 0 h 140"/>
                  <a:gd name="T14" fmla="*/ 0 w 64"/>
                  <a:gd name="T15" fmla="*/ 0 h 140"/>
                  <a:gd name="T16" fmla="*/ 0 w 64"/>
                  <a:gd name="T17" fmla="*/ 0 h 140"/>
                  <a:gd name="T18" fmla="*/ 0 w 64"/>
                  <a:gd name="T19" fmla="*/ 0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40">
                    <a:moveTo>
                      <a:pt x="44" y="0"/>
                    </a:moveTo>
                    <a:lnTo>
                      <a:pt x="64" y="73"/>
                    </a:lnTo>
                    <a:lnTo>
                      <a:pt x="30" y="140"/>
                    </a:lnTo>
                    <a:lnTo>
                      <a:pt x="19" y="132"/>
                    </a:lnTo>
                    <a:lnTo>
                      <a:pt x="0" y="126"/>
                    </a:lnTo>
                    <a:lnTo>
                      <a:pt x="7" y="104"/>
                    </a:lnTo>
                    <a:lnTo>
                      <a:pt x="10" y="79"/>
                    </a:lnTo>
                    <a:lnTo>
                      <a:pt x="0" y="52"/>
                    </a:lnTo>
                    <a:lnTo>
                      <a:pt x="7" y="6"/>
                    </a:lnTo>
                    <a:lnTo>
                      <a:pt x="44"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62" name="Group 240"/>
              <p:cNvGrpSpPr>
                <a:grpSpLocks/>
              </p:cNvGrpSpPr>
              <p:nvPr/>
            </p:nvGrpSpPr>
            <p:grpSpPr bwMode="auto">
              <a:xfrm>
                <a:off x="4871" y="1278"/>
                <a:ext cx="69" cy="130"/>
                <a:chOff x="4871" y="1278"/>
                <a:chExt cx="69" cy="130"/>
              </a:xfrm>
            </p:grpSpPr>
            <p:grpSp>
              <p:nvGrpSpPr>
                <p:cNvPr id="11170" name="Group 241"/>
                <p:cNvGrpSpPr>
                  <a:grpSpLocks/>
                </p:cNvGrpSpPr>
                <p:nvPr/>
              </p:nvGrpSpPr>
              <p:grpSpPr bwMode="auto">
                <a:xfrm>
                  <a:off x="4871" y="1278"/>
                  <a:ext cx="69" cy="130"/>
                  <a:chOff x="4871" y="1278"/>
                  <a:chExt cx="69" cy="130"/>
                </a:xfrm>
              </p:grpSpPr>
              <p:grpSp>
                <p:nvGrpSpPr>
                  <p:cNvPr id="11172" name="Group 242"/>
                  <p:cNvGrpSpPr>
                    <a:grpSpLocks/>
                  </p:cNvGrpSpPr>
                  <p:nvPr/>
                </p:nvGrpSpPr>
                <p:grpSpPr bwMode="auto">
                  <a:xfrm>
                    <a:off x="4871" y="1400"/>
                    <a:ext cx="69" cy="8"/>
                    <a:chOff x="4871" y="1400"/>
                    <a:chExt cx="69" cy="8"/>
                  </a:xfrm>
                </p:grpSpPr>
                <p:sp>
                  <p:nvSpPr>
                    <p:cNvPr id="11174" name="Line 243"/>
                    <p:cNvSpPr>
                      <a:spLocks noChangeShapeType="1"/>
                    </p:cNvSpPr>
                    <p:nvPr/>
                  </p:nvSpPr>
                  <p:spPr bwMode="auto">
                    <a:xfrm flipH="1">
                      <a:off x="4871" y="1407"/>
                      <a:ext cx="69"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175" name="Line 244"/>
                    <p:cNvSpPr>
                      <a:spLocks noChangeShapeType="1"/>
                    </p:cNvSpPr>
                    <p:nvPr/>
                  </p:nvSpPr>
                  <p:spPr bwMode="auto">
                    <a:xfrm flipH="1">
                      <a:off x="4871" y="1400"/>
                      <a:ext cx="69"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1173" name="Freeform 245"/>
                  <p:cNvSpPr>
                    <a:spLocks/>
                  </p:cNvSpPr>
                  <p:nvPr/>
                </p:nvSpPr>
                <p:spPr bwMode="auto">
                  <a:xfrm>
                    <a:off x="4890" y="1278"/>
                    <a:ext cx="31" cy="18"/>
                  </a:xfrm>
                  <a:custGeom>
                    <a:avLst/>
                    <a:gdLst>
                      <a:gd name="T0" fmla="*/ 0 w 126"/>
                      <a:gd name="T1" fmla="*/ 0 h 75"/>
                      <a:gd name="T2" fmla="*/ 0 w 126"/>
                      <a:gd name="T3" fmla="*/ 0 h 75"/>
                      <a:gd name="T4" fmla="*/ 0 w 126"/>
                      <a:gd name="T5" fmla="*/ 0 h 75"/>
                      <a:gd name="T6" fmla="*/ 0 w 126"/>
                      <a:gd name="T7" fmla="*/ 0 h 75"/>
                      <a:gd name="T8" fmla="*/ 0 w 126"/>
                      <a:gd name="T9" fmla="*/ 0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 h="75">
                        <a:moveTo>
                          <a:pt x="126" y="9"/>
                        </a:moveTo>
                        <a:lnTo>
                          <a:pt x="121" y="75"/>
                        </a:lnTo>
                        <a:lnTo>
                          <a:pt x="86" y="27"/>
                        </a:lnTo>
                        <a:lnTo>
                          <a:pt x="62" y="73"/>
                        </a:lnTo>
                        <a:lnTo>
                          <a:pt x="0"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1171" name="Line 246"/>
                <p:cNvSpPr>
                  <a:spLocks noChangeShapeType="1"/>
                </p:cNvSpPr>
                <p:nvPr/>
              </p:nvSpPr>
              <p:spPr bwMode="auto">
                <a:xfrm>
                  <a:off x="4911" y="1287"/>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nvGrpSpPr>
              <p:cNvPr id="11163" name="Group 247"/>
              <p:cNvGrpSpPr>
                <a:grpSpLocks/>
              </p:cNvGrpSpPr>
              <p:nvPr/>
            </p:nvGrpSpPr>
            <p:grpSpPr bwMode="auto">
              <a:xfrm>
                <a:off x="4886" y="1212"/>
                <a:ext cx="45" cy="73"/>
                <a:chOff x="4886" y="1212"/>
                <a:chExt cx="45" cy="73"/>
              </a:xfrm>
            </p:grpSpPr>
            <p:grpSp>
              <p:nvGrpSpPr>
                <p:cNvPr id="11164" name="Group 248"/>
                <p:cNvGrpSpPr>
                  <a:grpSpLocks/>
                </p:cNvGrpSpPr>
                <p:nvPr/>
              </p:nvGrpSpPr>
              <p:grpSpPr bwMode="auto">
                <a:xfrm>
                  <a:off x="4888" y="1215"/>
                  <a:ext cx="42" cy="70"/>
                  <a:chOff x="4888" y="1215"/>
                  <a:chExt cx="42" cy="70"/>
                </a:xfrm>
              </p:grpSpPr>
              <p:sp>
                <p:nvSpPr>
                  <p:cNvPr id="11166" name="Freeform 249"/>
                  <p:cNvSpPr>
                    <a:spLocks/>
                  </p:cNvSpPr>
                  <p:nvPr/>
                </p:nvSpPr>
                <p:spPr bwMode="auto">
                  <a:xfrm>
                    <a:off x="4888" y="1215"/>
                    <a:ext cx="42" cy="70"/>
                  </a:xfrm>
                  <a:custGeom>
                    <a:avLst/>
                    <a:gdLst>
                      <a:gd name="T0" fmla="*/ 1 w 166"/>
                      <a:gd name="T1" fmla="*/ 0 h 278"/>
                      <a:gd name="T2" fmla="*/ 1 w 166"/>
                      <a:gd name="T3" fmla="*/ 0 h 278"/>
                      <a:gd name="T4" fmla="*/ 1 w 166"/>
                      <a:gd name="T5" fmla="*/ 1 h 278"/>
                      <a:gd name="T6" fmla="*/ 1 w 166"/>
                      <a:gd name="T7" fmla="*/ 1 h 278"/>
                      <a:gd name="T8" fmla="*/ 1 w 166"/>
                      <a:gd name="T9" fmla="*/ 1 h 278"/>
                      <a:gd name="T10" fmla="*/ 1 w 166"/>
                      <a:gd name="T11" fmla="*/ 1 h 278"/>
                      <a:gd name="T12" fmla="*/ 1 w 166"/>
                      <a:gd name="T13" fmla="*/ 1 h 278"/>
                      <a:gd name="T14" fmla="*/ 1 w 166"/>
                      <a:gd name="T15" fmla="*/ 1 h 278"/>
                      <a:gd name="T16" fmla="*/ 1 w 166"/>
                      <a:gd name="T17" fmla="*/ 1 h 278"/>
                      <a:gd name="T18" fmla="*/ 1 w 166"/>
                      <a:gd name="T19" fmla="*/ 1 h 278"/>
                      <a:gd name="T20" fmla="*/ 1 w 166"/>
                      <a:gd name="T21" fmla="*/ 1 h 278"/>
                      <a:gd name="T22" fmla="*/ 1 w 166"/>
                      <a:gd name="T23" fmla="*/ 1 h 278"/>
                      <a:gd name="T24" fmla="*/ 1 w 166"/>
                      <a:gd name="T25" fmla="*/ 1 h 278"/>
                      <a:gd name="T26" fmla="*/ 1 w 166"/>
                      <a:gd name="T27" fmla="*/ 1 h 278"/>
                      <a:gd name="T28" fmla="*/ 1 w 166"/>
                      <a:gd name="T29" fmla="*/ 1 h 278"/>
                      <a:gd name="T30" fmla="*/ 0 w 166"/>
                      <a:gd name="T31" fmla="*/ 1 h 278"/>
                      <a:gd name="T32" fmla="*/ 0 w 166"/>
                      <a:gd name="T33" fmla="*/ 1 h 278"/>
                      <a:gd name="T34" fmla="*/ 0 w 166"/>
                      <a:gd name="T35" fmla="*/ 1 h 278"/>
                      <a:gd name="T36" fmla="*/ 0 w 166"/>
                      <a:gd name="T37" fmla="*/ 1 h 278"/>
                      <a:gd name="T38" fmla="*/ 0 w 166"/>
                      <a:gd name="T39" fmla="*/ 1 h 278"/>
                      <a:gd name="T40" fmla="*/ 0 w 166"/>
                      <a:gd name="T41" fmla="*/ 0 h 278"/>
                      <a:gd name="T42" fmla="*/ 0 w 166"/>
                      <a:gd name="T43" fmla="*/ 0 h 278"/>
                      <a:gd name="T44" fmla="*/ 0 w 166"/>
                      <a:gd name="T45" fmla="*/ 0 h 278"/>
                      <a:gd name="T46" fmla="*/ 0 w 166"/>
                      <a:gd name="T47" fmla="*/ 0 h 278"/>
                      <a:gd name="T48" fmla="*/ 0 w 166"/>
                      <a:gd name="T49" fmla="*/ 0 h 278"/>
                      <a:gd name="T50" fmla="*/ 0 w 166"/>
                      <a:gd name="T51" fmla="*/ 0 h 278"/>
                      <a:gd name="T52" fmla="*/ 0 w 166"/>
                      <a:gd name="T53" fmla="*/ 0 h 278"/>
                      <a:gd name="T54" fmla="*/ 0 w 166"/>
                      <a:gd name="T55" fmla="*/ 0 h 278"/>
                      <a:gd name="T56" fmla="*/ 0 w 166"/>
                      <a:gd name="T57" fmla="*/ 0 h 278"/>
                      <a:gd name="T58" fmla="*/ 1 w 166"/>
                      <a:gd name="T59" fmla="*/ 0 h 278"/>
                      <a:gd name="T60" fmla="*/ 1 w 166"/>
                      <a:gd name="T61" fmla="*/ 0 h 278"/>
                      <a:gd name="T62" fmla="*/ 1 w 166"/>
                      <a:gd name="T63" fmla="*/ 0 h 278"/>
                      <a:gd name="T64" fmla="*/ 1 w 166"/>
                      <a:gd name="T65" fmla="*/ 0 h 278"/>
                      <a:gd name="T66" fmla="*/ 1 w 166"/>
                      <a:gd name="T67" fmla="*/ 0 h 278"/>
                      <a:gd name="T68" fmla="*/ 1 w 166"/>
                      <a:gd name="T69" fmla="*/ 0 h 278"/>
                      <a:gd name="T70" fmla="*/ 1 w 166"/>
                      <a:gd name="T71" fmla="*/ 0 h 2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6" h="278">
                        <a:moveTo>
                          <a:pt x="159" y="50"/>
                        </a:moveTo>
                        <a:lnTo>
                          <a:pt x="163" y="78"/>
                        </a:lnTo>
                        <a:lnTo>
                          <a:pt x="165" y="89"/>
                        </a:lnTo>
                        <a:lnTo>
                          <a:pt x="159" y="99"/>
                        </a:lnTo>
                        <a:lnTo>
                          <a:pt x="166" y="121"/>
                        </a:lnTo>
                        <a:lnTo>
                          <a:pt x="162" y="153"/>
                        </a:lnTo>
                        <a:lnTo>
                          <a:pt x="158" y="169"/>
                        </a:lnTo>
                        <a:lnTo>
                          <a:pt x="154" y="185"/>
                        </a:lnTo>
                        <a:lnTo>
                          <a:pt x="149" y="200"/>
                        </a:lnTo>
                        <a:lnTo>
                          <a:pt x="143" y="217"/>
                        </a:lnTo>
                        <a:lnTo>
                          <a:pt x="130" y="220"/>
                        </a:lnTo>
                        <a:lnTo>
                          <a:pt x="117" y="224"/>
                        </a:lnTo>
                        <a:lnTo>
                          <a:pt x="117" y="237"/>
                        </a:lnTo>
                        <a:lnTo>
                          <a:pt x="118" y="246"/>
                        </a:lnTo>
                        <a:lnTo>
                          <a:pt x="93" y="278"/>
                        </a:lnTo>
                        <a:lnTo>
                          <a:pt x="25" y="237"/>
                        </a:lnTo>
                        <a:lnTo>
                          <a:pt x="22" y="160"/>
                        </a:lnTo>
                        <a:lnTo>
                          <a:pt x="13" y="139"/>
                        </a:lnTo>
                        <a:lnTo>
                          <a:pt x="8" y="122"/>
                        </a:lnTo>
                        <a:lnTo>
                          <a:pt x="3" y="100"/>
                        </a:lnTo>
                        <a:lnTo>
                          <a:pt x="0" y="82"/>
                        </a:lnTo>
                        <a:lnTo>
                          <a:pt x="2" y="66"/>
                        </a:lnTo>
                        <a:lnTo>
                          <a:pt x="4" y="48"/>
                        </a:lnTo>
                        <a:lnTo>
                          <a:pt x="8" y="33"/>
                        </a:lnTo>
                        <a:lnTo>
                          <a:pt x="14" y="22"/>
                        </a:lnTo>
                        <a:lnTo>
                          <a:pt x="25" y="13"/>
                        </a:lnTo>
                        <a:lnTo>
                          <a:pt x="36" y="8"/>
                        </a:lnTo>
                        <a:lnTo>
                          <a:pt x="50" y="4"/>
                        </a:lnTo>
                        <a:lnTo>
                          <a:pt x="66" y="1"/>
                        </a:lnTo>
                        <a:lnTo>
                          <a:pt x="85" y="0"/>
                        </a:lnTo>
                        <a:lnTo>
                          <a:pt x="103" y="1"/>
                        </a:lnTo>
                        <a:lnTo>
                          <a:pt x="123" y="7"/>
                        </a:lnTo>
                        <a:lnTo>
                          <a:pt x="135" y="14"/>
                        </a:lnTo>
                        <a:lnTo>
                          <a:pt x="147" y="22"/>
                        </a:lnTo>
                        <a:lnTo>
                          <a:pt x="154" y="35"/>
                        </a:lnTo>
                        <a:lnTo>
                          <a:pt x="159" y="5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67" name="Freeform 250"/>
                  <p:cNvSpPr>
                    <a:spLocks/>
                  </p:cNvSpPr>
                  <p:nvPr/>
                </p:nvSpPr>
                <p:spPr bwMode="auto">
                  <a:xfrm>
                    <a:off x="4903" y="1238"/>
                    <a:ext cx="15" cy="17"/>
                  </a:xfrm>
                  <a:custGeom>
                    <a:avLst/>
                    <a:gdLst>
                      <a:gd name="T0" fmla="*/ 0 w 60"/>
                      <a:gd name="T1" fmla="*/ 0 h 66"/>
                      <a:gd name="T2" fmla="*/ 0 w 60"/>
                      <a:gd name="T3" fmla="*/ 0 h 66"/>
                      <a:gd name="T4" fmla="*/ 0 w 60"/>
                      <a:gd name="T5" fmla="*/ 0 h 66"/>
                      <a:gd name="T6" fmla="*/ 0 w 60"/>
                      <a:gd name="T7" fmla="*/ 0 h 66"/>
                      <a:gd name="T8" fmla="*/ 0 w 60"/>
                      <a:gd name="T9" fmla="*/ 0 h 66"/>
                      <a:gd name="T10" fmla="*/ 0 w 60"/>
                      <a:gd name="T11" fmla="*/ 0 h 66"/>
                      <a:gd name="T12" fmla="*/ 0 w 60"/>
                      <a:gd name="T13" fmla="*/ 0 h 66"/>
                      <a:gd name="T14" fmla="*/ 0 w 60"/>
                      <a:gd name="T15" fmla="*/ 0 h 66"/>
                      <a:gd name="T16" fmla="*/ 0 w 60"/>
                      <a:gd name="T17" fmla="*/ 0 h 66"/>
                      <a:gd name="T18" fmla="*/ 0 w 60"/>
                      <a:gd name="T19" fmla="*/ 0 h 66"/>
                      <a:gd name="T20" fmla="*/ 0 w 60"/>
                      <a:gd name="T21" fmla="*/ 0 h 66"/>
                      <a:gd name="T22" fmla="*/ 0 w 60"/>
                      <a:gd name="T23" fmla="*/ 0 h 66"/>
                      <a:gd name="T24" fmla="*/ 0 w 60"/>
                      <a:gd name="T25" fmla="*/ 0 h 66"/>
                      <a:gd name="T26" fmla="*/ 0 w 60"/>
                      <a:gd name="T27" fmla="*/ 0 h 66"/>
                      <a:gd name="T28" fmla="*/ 0 w 60"/>
                      <a:gd name="T29" fmla="*/ 0 h 66"/>
                      <a:gd name="T30" fmla="*/ 0 w 60"/>
                      <a:gd name="T31" fmla="*/ 0 h 66"/>
                      <a:gd name="T32" fmla="*/ 0 w 60"/>
                      <a:gd name="T33" fmla="*/ 0 h 66"/>
                      <a:gd name="T34" fmla="*/ 0 w 60"/>
                      <a:gd name="T35" fmla="*/ 0 h 66"/>
                      <a:gd name="T36" fmla="*/ 0 w 60"/>
                      <a:gd name="T37" fmla="*/ 0 h 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 h="66">
                        <a:moveTo>
                          <a:pt x="52" y="4"/>
                        </a:moveTo>
                        <a:lnTo>
                          <a:pt x="39" y="1"/>
                        </a:lnTo>
                        <a:lnTo>
                          <a:pt x="21" y="0"/>
                        </a:lnTo>
                        <a:lnTo>
                          <a:pt x="9" y="4"/>
                        </a:lnTo>
                        <a:lnTo>
                          <a:pt x="5" y="6"/>
                        </a:lnTo>
                        <a:lnTo>
                          <a:pt x="3" y="11"/>
                        </a:lnTo>
                        <a:lnTo>
                          <a:pt x="0" y="14"/>
                        </a:lnTo>
                        <a:lnTo>
                          <a:pt x="27" y="15"/>
                        </a:lnTo>
                        <a:lnTo>
                          <a:pt x="23" y="18"/>
                        </a:lnTo>
                        <a:lnTo>
                          <a:pt x="9" y="19"/>
                        </a:lnTo>
                        <a:lnTo>
                          <a:pt x="39" y="19"/>
                        </a:lnTo>
                        <a:lnTo>
                          <a:pt x="50" y="19"/>
                        </a:lnTo>
                        <a:lnTo>
                          <a:pt x="55" y="53"/>
                        </a:lnTo>
                        <a:lnTo>
                          <a:pt x="51" y="61"/>
                        </a:lnTo>
                        <a:lnTo>
                          <a:pt x="50" y="66"/>
                        </a:lnTo>
                        <a:lnTo>
                          <a:pt x="60" y="57"/>
                        </a:lnTo>
                        <a:lnTo>
                          <a:pt x="53" y="15"/>
                        </a:lnTo>
                        <a:lnTo>
                          <a:pt x="52"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68" name="Freeform 251"/>
                  <p:cNvSpPr>
                    <a:spLocks/>
                  </p:cNvSpPr>
                  <p:nvPr/>
                </p:nvSpPr>
                <p:spPr bwMode="auto">
                  <a:xfrm>
                    <a:off x="4921" y="1239"/>
                    <a:ext cx="8" cy="5"/>
                  </a:xfrm>
                  <a:custGeom>
                    <a:avLst/>
                    <a:gdLst>
                      <a:gd name="T0" fmla="*/ 0 w 33"/>
                      <a:gd name="T1" fmla="*/ 0 h 22"/>
                      <a:gd name="T2" fmla="*/ 0 w 33"/>
                      <a:gd name="T3" fmla="*/ 0 h 22"/>
                      <a:gd name="T4" fmla="*/ 0 w 33"/>
                      <a:gd name="T5" fmla="*/ 0 h 22"/>
                      <a:gd name="T6" fmla="*/ 0 w 33"/>
                      <a:gd name="T7" fmla="*/ 0 h 22"/>
                      <a:gd name="T8" fmla="*/ 0 w 33"/>
                      <a:gd name="T9" fmla="*/ 0 h 22"/>
                      <a:gd name="T10" fmla="*/ 0 w 33"/>
                      <a:gd name="T11" fmla="*/ 0 h 22"/>
                      <a:gd name="T12" fmla="*/ 0 w 33"/>
                      <a:gd name="T13" fmla="*/ 0 h 22"/>
                      <a:gd name="T14" fmla="*/ 0 w 33"/>
                      <a:gd name="T15" fmla="*/ 0 h 22"/>
                      <a:gd name="T16" fmla="*/ 0 w 33"/>
                      <a:gd name="T17" fmla="*/ 0 h 22"/>
                      <a:gd name="T18" fmla="*/ 0 w 33"/>
                      <a:gd name="T19" fmla="*/ 0 h 22"/>
                      <a:gd name="T20" fmla="*/ 0 w 33"/>
                      <a:gd name="T21" fmla="*/ 0 h 22"/>
                      <a:gd name="T22" fmla="*/ 0 w 33"/>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22">
                        <a:moveTo>
                          <a:pt x="4" y="4"/>
                        </a:moveTo>
                        <a:lnTo>
                          <a:pt x="20" y="0"/>
                        </a:lnTo>
                        <a:lnTo>
                          <a:pt x="32" y="0"/>
                        </a:lnTo>
                        <a:lnTo>
                          <a:pt x="31" y="9"/>
                        </a:lnTo>
                        <a:lnTo>
                          <a:pt x="33" y="15"/>
                        </a:lnTo>
                        <a:lnTo>
                          <a:pt x="19" y="15"/>
                        </a:lnTo>
                        <a:lnTo>
                          <a:pt x="10" y="15"/>
                        </a:lnTo>
                        <a:lnTo>
                          <a:pt x="23" y="19"/>
                        </a:lnTo>
                        <a:lnTo>
                          <a:pt x="31" y="22"/>
                        </a:lnTo>
                        <a:lnTo>
                          <a:pt x="6" y="19"/>
                        </a:lnTo>
                        <a:lnTo>
                          <a:pt x="0" y="18"/>
                        </a:lnTo>
                        <a:lnTo>
                          <a:pt x="4"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69" name="Freeform 252"/>
                  <p:cNvSpPr>
                    <a:spLocks/>
                  </p:cNvSpPr>
                  <p:nvPr/>
                </p:nvSpPr>
                <p:spPr bwMode="auto">
                  <a:xfrm>
                    <a:off x="4894" y="1253"/>
                    <a:ext cx="21" cy="21"/>
                  </a:xfrm>
                  <a:custGeom>
                    <a:avLst/>
                    <a:gdLst>
                      <a:gd name="T0" fmla="*/ 0 w 84"/>
                      <a:gd name="T1" fmla="*/ 0 h 86"/>
                      <a:gd name="T2" fmla="*/ 0 w 84"/>
                      <a:gd name="T3" fmla="*/ 0 h 86"/>
                      <a:gd name="T4" fmla="*/ 0 w 84"/>
                      <a:gd name="T5" fmla="*/ 0 h 86"/>
                      <a:gd name="T6" fmla="*/ 0 w 84"/>
                      <a:gd name="T7" fmla="*/ 0 h 86"/>
                      <a:gd name="T8" fmla="*/ 0 w 84"/>
                      <a:gd name="T9" fmla="*/ 0 h 86"/>
                      <a:gd name="T10" fmla="*/ 0 w 84"/>
                      <a:gd name="T11" fmla="*/ 0 h 86"/>
                      <a:gd name="T12" fmla="*/ 0 w 84"/>
                      <a:gd name="T13" fmla="*/ 0 h 86"/>
                      <a:gd name="T14" fmla="*/ 0 w 84"/>
                      <a:gd name="T15" fmla="*/ 0 h 86"/>
                      <a:gd name="T16" fmla="*/ 0 w 84"/>
                      <a:gd name="T17" fmla="*/ 0 h 86"/>
                      <a:gd name="T18" fmla="*/ 0 w 84"/>
                      <a:gd name="T19" fmla="*/ 0 h 86"/>
                      <a:gd name="T20" fmla="*/ 0 w 84"/>
                      <a:gd name="T21" fmla="*/ 0 h 86"/>
                      <a:gd name="T22" fmla="*/ 0 w 84"/>
                      <a:gd name="T23" fmla="*/ 0 h 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6">
                        <a:moveTo>
                          <a:pt x="15" y="23"/>
                        </a:moveTo>
                        <a:lnTo>
                          <a:pt x="22" y="44"/>
                        </a:lnTo>
                        <a:lnTo>
                          <a:pt x="84" y="75"/>
                        </a:lnTo>
                        <a:lnTo>
                          <a:pt x="52" y="67"/>
                        </a:lnTo>
                        <a:lnTo>
                          <a:pt x="38" y="63"/>
                        </a:lnTo>
                        <a:lnTo>
                          <a:pt x="21" y="66"/>
                        </a:lnTo>
                        <a:lnTo>
                          <a:pt x="8" y="71"/>
                        </a:lnTo>
                        <a:lnTo>
                          <a:pt x="2" y="86"/>
                        </a:lnTo>
                        <a:lnTo>
                          <a:pt x="0" y="26"/>
                        </a:lnTo>
                        <a:lnTo>
                          <a:pt x="3" y="13"/>
                        </a:lnTo>
                        <a:lnTo>
                          <a:pt x="12" y="0"/>
                        </a:lnTo>
                        <a:lnTo>
                          <a:pt x="15"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65" name="Freeform 253"/>
                <p:cNvSpPr>
                  <a:spLocks/>
                </p:cNvSpPr>
                <p:nvPr/>
              </p:nvSpPr>
              <p:spPr bwMode="auto">
                <a:xfrm>
                  <a:off x="4886" y="1212"/>
                  <a:ext cx="45" cy="50"/>
                </a:xfrm>
                <a:custGeom>
                  <a:avLst/>
                  <a:gdLst>
                    <a:gd name="T0" fmla="*/ 1 w 180"/>
                    <a:gd name="T1" fmla="*/ 0 h 201"/>
                    <a:gd name="T2" fmla="*/ 1 w 180"/>
                    <a:gd name="T3" fmla="*/ 0 h 201"/>
                    <a:gd name="T4" fmla="*/ 1 w 180"/>
                    <a:gd name="T5" fmla="*/ 0 h 201"/>
                    <a:gd name="T6" fmla="*/ 1 w 180"/>
                    <a:gd name="T7" fmla="*/ 0 h 201"/>
                    <a:gd name="T8" fmla="*/ 0 w 180"/>
                    <a:gd name="T9" fmla="*/ 0 h 201"/>
                    <a:gd name="T10" fmla="*/ 0 w 180"/>
                    <a:gd name="T11" fmla="*/ 0 h 201"/>
                    <a:gd name="T12" fmla="*/ 0 w 180"/>
                    <a:gd name="T13" fmla="*/ 0 h 201"/>
                    <a:gd name="T14" fmla="*/ 0 w 180"/>
                    <a:gd name="T15" fmla="*/ 0 h 201"/>
                    <a:gd name="T16" fmla="*/ 0 w 180"/>
                    <a:gd name="T17" fmla="*/ 0 h 201"/>
                    <a:gd name="T18" fmla="*/ 0 w 180"/>
                    <a:gd name="T19" fmla="*/ 0 h 201"/>
                    <a:gd name="T20" fmla="*/ 0 w 180"/>
                    <a:gd name="T21" fmla="*/ 0 h 201"/>
                    <a:gd name="T22" fmla="*/ 0 w 180"/>
                    <a:gd name="T23" fmla="*/ 0 h 201"/>
                    <a:gd name="T24" fmla="*/ 0 w 180"/>
                    <a:gd name="T25" fmla="*/ 0 h 201"/>
                    <a:gd name="T26" fmla="*/ 0 w 180"/>
                    <a:gd name="T27" fmla="*/ 0 h 201"/>
                    <a:gd name="T28" fmla="*/ 0 w 180"/>
                    <a:gd name="T29" fmla="*/ 0 h 201"/>
                    <a:gd name="T30" fmla="*/ 0 w 180"/>
                    <a:gd name="T31" fmla="*/ 0 h 201"/>
                    <a:gd name="T32" fmla="*/ 0 w 180"/>
                    <a:gd name="T33" fmla="*/ 0 h 201"/>
                    <a:gd name="T34" fmla="*/ 0 w 180"/>
                    <a:gd name="T35" fmla="*/ 0 h 201"/>
                    <a:gd name="T36" fmla="*/ 0 w 180"/>
                    <a:gd name="T37" fmla="*/ 1 h 201"/>
                    <a:gd name="T38" fmla="*/ 0 w 180"/>
                    <a:gd name="T39" fmla="*/ 1 h 201"/>
                    <a:gd name="T40" fmla="*/ 0 w 180"/>
                    <a:gd name="T41" fmla="*/ 1 h 201"/>
                    <a:gd name="T42" fmla="*/ 0 w 180"/>
                    <a:gd name="T43" fmla="*/ 1 h 201"/>
                    <a:gd name="T44" fmla="*/ 0 w 180"/>
                    <a:gd name="T45" fmla="*/ 1 h 201"/>
                    <a:gd name="T46" fmla="*/ 0 w 180"/>
                    <a:gd name="T47" fmla="*/ 1 h 201"/>
                    <a:gd name="T48" fmla="*/ 0 w 180"/>
                    <a:gd name="T49" fmla="*/ 0 h 201"/>
                    <a:gd name="T50" fmla="*/ 0 w 180"/>
                    <a:gd name="T51" fmla="*/ 0 h 201"/>
                    <a:gd name="T52" fmla="*/ 0 w 180"/>
                    <a:gd name="T53" fmla="*/ 0 h 201"/>
                    <a:gd name="T54" fmla="*/ 0 w 180"/>
                    <a:gd name="T55" fmla="*/ 0 h 201"/>
                    <a:gd name="T56" fmla="*/ 0 w 180"/>
                    <a:gd name="T57" fmla="*/ 0 h 201"/>
                    <a:gd name="T58" fmla="*/ 0 w 180"/>
                    <a:gd name="T59" fmla="*/ 0 h 201"/>
                    <a:gd name="T60" fmla="*/ 0 w 180"/>
                    <a:gd name="T61" fmla="*/ 0 h 201"/>
                    <a:gd name="T62" fmla="*/ 0 w 180"/>
                    <a:gd name="T63" fmla="*/ 0 h 201"/>
                    <a:gd name="T64" fmla="*/ 0 w 180"/>
                    <a:gd name="T65" fmla="*/ 0 h 201"/>
                    <a:gd name="T66" fmla="*/ 0 w 180"/>
                    <a:gd name="T67" fmla="*/ 0 h 201"/>
                    <a:gd name="T68" fmla="*/ 0 w 180"/>
                    <a:gd name="T69" fmla="*/ 0 h 201"/>
                    <a:gd name="T70" fmla="*/ 0 w 180"/>
                    <a:gd name="T71" fmla="*/ 0 h 201"/>
                    <a:gd name="T72" fmla="*/ 0 w 180"/>
                    <a:gd name="T73" fmla="*/ 0 h 201"/>
                    <a:gd name="T74" fmla="*/ 1 w 180"/>
                    <a:gd name="T75" fmla="*/ 0 h 201"/>
                    <a:gd name="T76" fmla="*/ 1 w 180"/>
                    <a:gd name="T77" fmla="*/ 0 h 201"/>
                    <a:gd name="T78" fmla="*/ 1 w 180"/>
                    <a:gd name="T79" fmla="*/ 0 h 201"/>
                    <a:gd name="T80" fmla="*/ 1 w 180"/>
                    <a:gd name="T81" fmla="*/ 0 h 201"/>
                    <a:gd name="T82" fmla="*/ 1 w 180"/>
                    <a:gd name="T83" fmla="*/ 0 h 201"/>
                    <a:gd name="T84" fmla="*/ 1 w 180"/>
                    <a:gd name="T85" fmla="*/ 0 h 201"/>
                    <a:gd name="T86" fmla="*/ 1 w 180"/>
                    <a:gd name="T87" fmla="*/ 0 h 201"/>
                    <a:gd name="T88" fmla="*/ 1 w 180"/>
                    <a:gd name="T89" fmla="*/ 0 h 201"/>
                    <a:gd name="T90" fmla="*/ 1 w 180"/>
                    <a:gd name="T91" fmla="*/ 0 h 201"/>
                    <a:gd name="T92" fmla="*/ 1 w 180"/>
                    <a:gd name="T93" fmla="*/ 0 h 201"/>
                    <a:gd name="T94" fmla="*/ 1 w 180"/>
                    <a:gd name="T95" fmla="*/ 0 h 201"/>
                    <a:gd name="T96" fmla="*/ 1 w 180"/>
                    <a:gd name="T97" fmla="*/ 0 h 201"/>
                    <a:gd name="T98" fmla="*/ 1 w 180"/>
                    <a:gd name="T99" fmla="*/ 0 h 201"/>
                    <a:gd name="T100" fmla="*/ 1 w 180"/>
                    <a:gd name="T101" fmla="*/ 0 h 201"/>
                    <a:gd name="T102" fmla="*/ 1 w 180"/>
                    <a:gd name="T103" fmla="*/ 0 h 20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80" h="201">
                      <a:moveTo>
                        <a:pt x="148" y="17"/>
                      </a:moveTo>
                      <a:lnTo>
                        <a:pt x="132" y="9"/>
                      </a:lnTo>
                      <a:lnTo>
                        <a:pt x="120" y="5"/>
                      </a:lnTo>
                      <a:lnTo>
                        <a:pt x="98" y="0"/>
                      </a:lnTo>
                      <a:lnTo>
                        <a:pt x="82" y="0"/>
                      </a:lnTo>
                      <a:lnTo>
                        <a:pt x="66" y="0"/>
                      </a:lnTo>
                      <a:lnTo>
                        <a:pt x="49" y="4"/>
                      </a:lnTo>
                      <a:lnTo>
                        <a:pt x="38" y="4"/>
                      </a:lnTo>
                      <a:lnTo>
                        <a:pt x="26" y="8"/>
                      </a:lnTo>
                      <a:lnTo>
                        <a:pt x="16" y="17"/>
                      </a:lnTo>
                      <a:lnTo>
                        <a:pt x="8" y="27"/>
                      </a:lnTo>
                      <a:lnTo>
                        <a:pt x="7" y="42"/>
                      </a:lnTo>
                      <a:lnTo>
                        <a:pt x="4" y="62"/>
                      </a:lnTo>
                      <a:lnTo>
                        <a:pt x="0" y="88"/>
                      </a:lnTo>
                      <a:lnTo>
                        <a:pt x="3" y="112"/>
                      </a:lnTo>
                      <a:lnTo>
                        <a:pt x="8" y="132"/>
                      </a:lnTo>
                      <a:lnTo>
                        <a:pt x="12" y="151"/>
                      </a:lnTo>
                      <a:lnTo>
                        <a:pt x="17" y="164"/>
                      </a:lnTo>
                      <a:lnTo>
                        <a:pt x="22" y="177"/>
                      </a:lnTo>
                      <a:lnTo>
                        <a:pt x="27" y="188"/>
                      </a:lnTo>
                      <a:lnTo>
                        <a:pt x="34" y="201"/>
                      </a:lnTo>
                      <a:lnTo>
                        <a:pt x="40" y="201"/>
                      </a:lnTo>
                      <a:lnTo>
                        <a:pt x="38" y="183"/>
                      </a:lnTo>
                      <a:lnTo>
                        <a:pt x="41" y="172"/>
                      </a:lnTo>
                      <a:lnTo>
                        <a:pt x="44" y="164"/>
                      </a:lnTo>
                      <a:lnTo>
                        <a:pt x="40" y="153"/>
                      </a:lnTo>
                      <a:lnTo>
                        <a:pt x="38" y="132"/>
                      </a:lnTo>
                      <a:lnTo>
                        <a:pt x="43" y="127"/>
                      </a:lnTo>
                      <a:lnTo>
                        <a:pt x="50" y="137"/>
                      </a:lnTo>
                      <a:lnTo>
                        <a:pt x="57" y="147"/>
                      </a:lnTo>
                      <a:lnTo>
                        <a:pt x="56" y="127"/>
                      </a:lnTo>
                      <a:lnTo>
                        <a:pt x="59" y="103"/>
                      </a:lnTo>
                      <a:lnTo>
                        <a:pt x="59" y="77"/>
                      </a:lnTo>
                      <a:lnTo>
                        <a:pt x="61" y="63"/>
                      </a:lnTo>
                      <a:lnTo>
                        <a:pt x="54" y="56"/>
                      </a:lnTo>
                      <a:lnTo>
                        <a:pt x="67" y="60"/>
                      </a:lnTo>
                      <a:lnTo>
                        <a:pt x="77" y="64"/>
                      </a:lnTo>
                      <a:lnTo>
                        <a:pt x="86" y="65"/>
                      </a:lnTo>
                      <a:lnTo>
                        <a:pt x="103" y="68"/>
                      </a:lnTo>
                      <a:lnTo>
                        <a:pt x="115" y="72"/>
                      </a:lnTo>
                      <a:lnTo>
                        <a:pt x="99" y="64"/>
                      </a:lnTo>
                      <a:lnTo>
                        <a:pt x="108" y="64"/>
                      </a:lnTo>
                      <a:lnTo>
                        <a:pt x="129" y="64"/>
                      </a:lnTo>
                      <a:lnTo>
                        <a:pt x="144" y="62"/>
                      </a:lnTo>
                      <a:lnTo>
                        <a:pt x="163" y="63"/>
                      </a:lnTo>
                      <a:lnTo>
                        <a:pt x="168" y="76"/>
                      </a:lnTo>
                      <a:lnTo>
                        <a:pt x="171" y="91"/>
                      </a:lnTo>
                      <a:lnTo>
                        <a:pt x="175" y="72"/>
                      </a:lnTo>
                      <a:lnTo>
                        <a:pt x="180" y="50"/>
                      </a:lnTo>
                      <a:lnTo>
                        <a:pt x="171" y="35"/>
                      </a:lnTo>
                      <a:lnTo>
                        <a:pt x="161" y="24"/>
                      </a:lnTo>
                      <a:lnTo>
                        <a:pt x="148" y="17"/>
                      </a:lnTo>
                      <a:close/>
                    </a:path>
                  </a:pathLst>
                </a:custGeom>
                <a:solidFill>
                  <a:srgbClr val="BF7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63" name="Group 254"/>
            <p:cNvGrpSpPr>
              <a:grpSpLocks/>
            </p:cNvGrpSpPr>
            <p:nvPr/>
          </p:nvGrpSpPr>
          <p:grpSpPr bwMode="auto">
            <a:xfrm>
              <a:off x="2639" y="1516"/>
              <a:ext cx="97" cy="443"/>
              <a:chOff x="4518" y="1225"/>
              <a:chExt cx="97" cy="443"/>
            </a:xfrm>
          </p:grpSpPr>
          <p:grpSp>
            <p:nvGrpSpPr>
              <p:cNvPr id="11143" name="Group 255"/>
              <p:cNvGrpSpPr>
                <a:grpSpLocks/>
              </p:cNvGrpSpPr>
              <p:nvPr/>
            </p:nvGrpSpPr>
            <p:grpSpPr bwMode="auto">
              <a:xfrm>
                <a:off x="4540" y="1225"/>
                <a:ext cx="54" cy="71"/>
                <a:chOff x="4540" y="1225"/>
                <a:chExt cx="54" cy="71"/>
              </a:xfrm>
            </p:grpSpPr>
            <p:sp>
              <p:nvSpPr>
                <p:cNvPr id="11152" name="Freeform 256"/>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53" name="Freeform 257"/>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54" name="Group 258"/>
                <p:cNvGrpSpPr>
                  <a:grpSpLocks/>
                </p:cNvGrpSpPr>
                <p:nvPr/>
              </p:nvGrpSpPr>
              <p:grpSpPr bwMode="auto">
                <a:xfrm>
                  <a:off x="4546" y="1260"/>
                  <a:ext cx="42" cy="7"/>
                  <a:chOff x="4546" y="1260"/>
                  <a:chExt cx="42" cy="7"/>
                </a:xfrm>
              </p:grpSpPr>
              <p:sp>
                <p:nvSpPr>
                  <p:cNvPr id="11155" name="Oval 259"/>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56" name="Oval 260"/>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144" name="Freeform 261"/>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45" name="Group 262"/>
              <p:cNvGrpSpPr>
                <a:grpSpLocks/>
              </p:cNvGrpSpPr>
              <p:nvPr/>
            </p:nvGrpSpPr>
            <p:grpSpPr bwMode="auto">
              <a:xfrm>
                <a:off x="4519" y="1363"/>
                <a:ext cx="95" cy="130"/>
                <a:chOff x="4519" y="1363"/>
                <a:chExt cx="95" cy="130"/>
              </a:xfrm>
            </p:grpSpPr>
            <p:sp>
              <p:nvSpPr>
                <p:cNvPr id="11150" name="Freeform 263"/>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51" name="Freeform 264"/>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146" name="Group 265"/>
              <p:cNvGrpSpPr>
                <a:grpSpLocks/>
              </p:cNvGrpSpPr>
              <p:nvPr/>
            </p:nvGrpSpPr>
            <p:grpSpPr bwMode="auto">
              <a:xfrm>
                <a:off x="4535" y="1629"/>
                <a:ext cx="57" cy="39"/>
                <a:chOff x="4535" y="1629"/>
                <a:chExt cx="57" cy="39"/>
              </a:xfrm>
            </p:grpSpPr>
            <p:sp>
              <p:nvSpPr>
                <p:cNvPr id="11148" name="Freeform 266"/>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49" name="Freeform 267"/>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47" name="Freeform 268"/>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264" name="Group 269"/>
            <p:cNvGrpSpPr>
              <a:grpSpLocks/>
            </p:cNvGrpSpPr>
            <p:nvPr/>
          </p:nvGrpSpPr>
          <p:grpSpPr bwMode="auto">
            <a:xfrm>
              <a:off x="2735" y="2140"/>
              <a:ext cx="102" cy="474"/>
              <a:chOff x="4583" y="1215"/>
              <a:chExt cx="102" cy="474"/>
            </a:xfrm>
          </p:grpSpPr>
          <p:grpSp>
            <p:nvGrpSpPr>
              <p:cNvPr id="11120" name="Group 270"/>
              <p:cNvGrpSpPr>
                <a:grpSpLocks/>
              </p:cNvGrpSpPr>
              <p:nvPr/>
            </p:nvGrpSpPr>
            <p:grpSpPr bwMode="auto">
              <a:xfrm>
                <a:off x="4605" y="1215"/>
                <a:ext cx="53" cy="114"/>
                <a:chOff x="4605" y="1215"/>
                <a:chExt cx="53" cy="114"/>
              </a:xfrm>
            </p:grpSpPr>
            <p:sp>
              <p:nvSpPr>
                <p:cNvPr id="11140" name="Freeform 271"/>
                <p:cNvSpPr>
                  <a:spLocks/>
                </p:cNvSpPr>
                <p:nvPr/>
              </p:nvSpPr>
              <p:spPr bwMode="auto">
                <a:xfrm>
                  <a:off x="4605" y="1215"/>
                  <a:ext cx="53" cy="88"/>
                </a:xfrm>
                <a:custGeom>
                  <a:avLst/>
                  <a:gdLst>
                    <a:gd name="T0" fmla="*/ 0 w 216"/>
                    <a:gd name="T1" fmla="*/ 0 h 352"/>
                    <a:gd name="T2" fmla="*/ 0 w 216"/>
                    <a:gd name="T3" fmla="*/ 0 h 352"/>
                    <a:gd name="T4" fmla="*/ 0 w 216"/>
                    <a:gd name="T5" fmla="*/ 0 h 352"/>
                    <a:gd name="T6" fmla="*/ 0 w 216"/>
                    <a:gd name="T7" fmla="*/ 0 h 352"/>
                    <a:gd name="T8" fmla="*/ 0 w 216"/>
                    <a:gd name="T9" fmla="*/ 1 h 352"/>
                    <a:gd name="T10" fmla="*/ 0 w 216"/>
                    <a:gd name="T11" fmla="*/ 1 h 352"/>
                    <a:gd name="T12" fmla="*/ 0 w 216"/>
                    <a:gd name="T13" fmla="*/ 1 h 352"/>
                    <a:gd name="T14" fmla="*/ 0 w 216"/>
                    <a:gd name="T15" fmla="*/ 1 h 352"/>
                    <a:gd name="T16" fmla="*/ 0 w 216"/>
                    <a:gd name="T17" fmla="*/ 1 h 352"/>
                    <a:gd name="T18" fmla="*/ 0 w 216"/>
                    <a:gd name="T19" fmla="*/ 1 h 352"/>
                    <a:gd name="T20" fmla="*/ 0 w 216"/>
                    <a:gd name="T21" fmla="*/ 2 h 352"/>
                    <a:gd name="T22" fmla="*/ 0 w 216"/>
                    <a:gd name="T23" fmla="*/ 1 h 352"/>
                    <a:gd name="T24" fmla="*/ 0 w 216"/>
                    <a:gd name="T25" fmla="*/ 1 h 352"/>
                    <a:gd name="T26" fmla="*/ 0 w 216"/>
                    <a:gd name="T27" fmla="*/ 1 h 352"/>
                    <a:gd name="T28" fmla="*/ 0 w 216"/>
                    <a:gd name="T29" fmla="*/ 1 h 352"/>
                    <a:gd name="T30" fmla="*/ 0 w 216"/>
                    <a:gd name="T31" fmla="*/ 1 h 352"/>
                    <a:gd name="T32" fmla="*/ 0 w 216"/>
                    <a:gd name="T33" fmla="*/ 1 h 352"/>
                    <a:gd name="T34" fmla="*/ 0 w 216"/>
                    <a:gd name="T35" fmla="*/ 1 h 352"/>
                    <a:gd name="T36" fmla="*/ 0 w 216"/>
                    <a:gd name="T37" fmla="*/ 1 h 352"/>
                    <a:gd name="T38" fmla="*/ 0 w 216"/>
                    <a:gd name="T39" fmla="*/ 1 h 352"/>
                    <a:gd name="T40" fmla="*/ 0 w 216"/>
                    <a:gd name="T41" fmla="*/ 0 h 352"/>
                    <a:gd name="T42" fmla="*/ 0 w 216"/>
                    <a:gd name="T43" fmla="*/ 0 h 352"/>
                    <a:gd name="T44" fmla="*/ 0 w 216"/>
                    <a:gd name="T45" fmla="*/ 1 h 352"/>
                    <a:gd name="T46" fmla="*/ 0 w 216"/>
                    <a:gd name="T47" fmla="*/ 1 h 352"/>
                    <a:gd name="T48" fmla="*/ 0 w 216"/>
                    <a:gd name="T49" fmla="*/ 1 h 352"/>
                    <a:gd name="T50" fmla="*/ 0 w 216"/>
                    <a:gd name="T51" fmla="*/ 1 h 352"/>
                    <a:gd name="T52" fmla="*/ 0 w 216"/>
                    <a:gd name="T53" fmla="*/ 1 h 352"/>
                    <a:gd name="T54" fmla="*/ 0 w 216"/>
                    <a:gd name="T55" fmla="*/ 1 h 352"/>
                    <a:gd name="T56" fmla="*/ 0 w 216"/>
                    <a:gd name="T57" fmla="*/ 1 h 352"/>
                    <a:gd name="T58" fmla="*/ 1 w 216"/>
                    <a:gd name="T59" fmla="*/ 1 h 352"/>
                    <a:gd name="T60" fmla="*/ 1 w 216"/>
                    <a:gd name="T61" fmla="*/ 1 h 352"/>
                    <a:gd name="T62" fmla="*/ 1 w 216"/>
                    <a:gd name="T63" fmla="*/ 1 h 352"/>
                    <a:gd name="T64" fmla="*/ 1 w 216"/>
                    <a:gd name="T65" fmla="*/ 1 h 352"/>
                    <a:gd name="T66" fmla="*/ 1 w 216"/>
                    <a:gd name="T67" fmla="*/ 1 h 352"/>
                    <a:gd name="T68" fmla="*/ 1 w 216"/>
                    <a:gd name="T69" fmla="*/ 1 h 352"/>
                    <a:gd name="T70" fmla="*/ 1 w 216"/>
                    <a:gd name="T71" fmla="*/ 1 h 352"/>
                    <a:gd name="T72" fmla="*/ 1 w 216"/>
                    <a:gd name="T73" fmla="*/ 1 h 352"/>
                    <a:gd name="T74" fmla="*/ 1 w 216"/>
                    <a:gd name="T75" fmla="*/ 1 h 352"/>
                    <a:gd name="T76" fmla="*/ 1 w 216"/>
                    <a:gd name="T77" fmla="*/ 1 h 352"/>
                    <a:gd name="T78" fmla="*/ 1 w 216"/>
                    <a:gd name="T79" fmla="*/ 0 h 352"/>
                    <a:gd name="T80" fmla="*/ 1 w 216"/>
                    <a:gd name="T81" fmla="*/ 0 h 352"/>
                    <a:gd name="T82" fmla="*/ 1 w 216"/>
                    <a:gd name="T83" fmla="*/ 0 h 352"/>
                    <a:gd name="T84" fmla="*/ 1 w 216"/>
                    <a:gd name="T85" fmla="*/ 0 h 352"/>
                    <a:gd name="T86" fmla="*/ 0 w 216"/>
                    <a:gd name="T87" fmla="*/ 0 h 352"/>
                    <a:gd name="T88" fmla="*/ 0 w 216"/>
                    <a:gd name="T89" fmla="*/ 0 h 352"/>
                    <a:gd name="T90" fmla="*/ 0 w 216"/>
                    <a:gd name="T91" fmla="*/ 0 h 352"/>
                    <a:gd name="T92" fmla="*/ 0 w 216"/>
                    <a:gd name="T93" fmla="*/ 0 h 3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 h="352">
                      <a:moveTo>
                        <a:pt x="82" y="5"/>
                      </a:moveTo>
                      <a:lnTo>
                        <a:pt x="60" y="17"/>
                      </a:lnTo>
                      <a:lnTo>
                        <a:pt x="44" y="32"/>
                      </a:lnTo>
                      <a:lnTo>
                        <a:pt x="32" y="50"/>
                      </a:lnTo>
                      <a:lnTo>
                        <a:pt x="21" y="86"/>
                      </a:lnTo>
                      <a:lnTo>
                        <a:pt x="8" y="138"/>
                      </a:lnTo>
                      <a:lnTo>
                        <a:pt x="0" y="184"/>
                      </a:lnTo>
                      <a:lnTo>
                        <a:pt x="1" y="205"/>
                      </a:lnTo>
                      <a:lnTo>
                        <a:pt x="5" y="224"/>
                      </a:lnTo>
                      <a:lnTo>
                        <a:pt x="8" y="252"/>
                      </a:lnTo>
                      <a:lnTo>
                        <a:pt x="25" y="352"/>
                      </a:lnTo>
                      <a:lnTo>
                        <a:pt x="36" y="332"/>
                      </a:lnTo>
                      <a:lnTo>
                        <a:pt x="53" y="329"/>
                      </a:lnTo>
                      <a:lnTo>
                        <a:pt x="64" y="324"/>
                      </a:lnTo>
                      <a:lnTo>
                        <a:pt x="80" y="311"/>
                      </a:lnTo>
                      <a:lnTo>
                        <a:pt x="75" y="259"/>
                      </a:lnTo>
                      <a:lnTo>
                        <a:pt x="75" y="242"/>
                      </a:lnTo>
                      <a:lnTo>
                        <a:pt x="59" y="206"/>
                      </a:lnTo>
                      <a:lnTo>
                        <a:pt x="55" y="150"/>
                      </a:lnTo>
                      <a:lnTo>
                        <a:pt x="59" y="99"/>
                      </a:lnTo>
                      <a:lnTo>
                        <a:pt x="89" y="67"/>
                      </a:lnTo>
                      <a:lnTo>
                        <a:pt x="140" y="61"/>
                      </a:lnTo>
                      <a:lnTo>
                        <a:pt x="164" y="93"/>
                      </a:lnTo>
                      <a:lnTo>
                        <a:pt x="162" y="201"/>
                      </a:lnTo>
                      <a:lnTo>
                        <a:pt x="140" y="243"/>
                      </a:lnTo>
                      <a:lnTo>
                        <a:pt x="136" y="311"/>
                      </a:lnTo>
                      <a:lnTo>
                        <a:pt x="148" y="301"/>
                      </a:lnTo>
                      <a:lnTo>
                        <a:pt x="158" y="312"/>
                      </a:lnTo>
                      <a:lnTo>
                        <a:pt x="171" y="320"/>
                      </a:lnTo>
                      <a:lnTo>
                        <a:pt x="180" y="327"/>
                      </a:lnTo>
                      <a:lnTo>
                        <a:pt x="194" y="335"/>
                      </a:lnTo>
                      <a:lnTo>
                        <a:pt x="205" y="264"/>
                      </a:lnTo>
                      <a:lnTo>
                        <a:pt x="211" y="220"/>
                      </a:lnTo>
                      <a:lnTo>
                        <a:pt x="214" y="192"/>
                      </a:lnTo>
                      <a:lnTo>
                        <a:pt x="216" y="173"/>
                      </a:lnTo>
                      <a:lnTo>
                        <a:pt x="214" y="150"/>
                      </a:lnTo>
                      <a:lnTo>
                        <a:pt x="211" y="133"/>
                      </a:lnTo>
                      <a:lnTo>
                        <a:pt x="205" y="115"/>
                      </a:lnTo>
                      <a:lnTo>
                        <a:pt x="202" y="97"/>
                      </a:lnTo>
                      <a:lnTo>
                        <a:pt x="202" y="84"/>
                      </a:lnTo>
                      <a:lnTo>
                        <a:pt x="198" y="65"/>
                      </a:lnTo>
                      <a:lnTo>
                        <a:pt x="190" y="43"/>
                      </a:lnTo>
                      <a:lnTo>
                        <a:pt x="176" y="22"/>
                      </a:lnTo>
                      <a:lnTo>
                        <a:pt x="155" y="8"/>
                      </a:lnTo>
                      <a:lnTo>
                        <a:pt x="134" y="1"/>
                      </a:lnTo>
                      <a:lnTo>
                        <a:pt x="112" y="0"/>
                      </a:lnTo>
                      <a:lnTo>
                        <a:pt x="82" y="5"/>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41" name="Freeform 272"/>
                <p:cNvSpPr>
                  <a:spLocks/>
                </p:cNvSpPr>
                <p:nvPr/>
              </p:nvSpPr>
              <p:spPr bwMode="auto">
                <a:xfrm>
                  <a:off x="4610" y="1228"/>
                  <a:ext cx="45" cy="101"/>
                </a:xfrm>
                <a:custGeom>
                  <a:avLst/>
                  <a:gdLst>
                    <a:gd name="T0" fmla="*/ 0 w 177"/>
                    <a:gd name="T1" fmla="*/ 0 h 403"/>
                    <a:gd name="T2" fmla="*/ 0 w 177"/>
                    <a:gd name="T3" fmla="*/ 0 h 403"/>
                    <a:gd name="T4" fmla="*/ 0 w 177"/>
                    <a:gd name="T5" fmla="*/ 0 h 403"/>
                    <a:gd name="T6" fmla="*/ 0 w 177"/>
                    <a:gd name="T7" fmla="*/ 0 h 403"/>
                    <a:gd name="T8" fmla="*/ 0 w 177"/>
                    <a:gd name="T9" fmla="*/ 0 h 403"/>
                    <a:gd name="T10" fmla="*/ 0 w 177"/>
                    <a:gd name="T11" fmla="*/ 1 h 403"/>
                    <a:gd name="T12" fmla="*/ 0 w 177"/>
                    <a:gd name="T13" fmla="*/ 1 h 403"/>
                    <a:gd name="T14" fmla="*/ 0 w 177"/>
                    <a:gd name="T15" fmla="*/ 1 h 403"/>
                    <a:gd name="T16" fmla="*/ 0 w 177"/>
                    <a:gd name="T17" fmla="*/ 1 h 403"/>
                    <a:gd name="T18" fmla="*/ 0 w 177"/>
                    <a:gd name="T19" fmla="*/ 1 h 403"/>
                    <a:gd name="T20" fmla="*/ 0 w 177"/>
                    <a:gd name="T21" fmla="*/ 1 h 403"/>
                    <a:gd name="T22" fmla="*/ 1 w 177"/>
                    <a:gd name="T23" fmla="*/ 2 h 403"/>
                    <a:gd name="T24" fmla="*/ 1 w 177"/>
                    <a:gd name="T25" fmla="*/ 1 h 403"/>
                    <a:gd name="T26" fmla="*/ 1 w 177"/>
                    <a:gd name="T27" fmla="*/ 1 h 403"/>
                    <a:gd name="T28" fmla="*/ 1 w 177"/>
                    <a:gd name="T29" fmla="*/ 1 h 403"/>
                    <a:gd name="T30" fmla="*/ 1 w 177"/>
                    <a:gd name="T31" fmla="*/ 1 h 403"/>
                    <a:gd name="T32" fmla="*/ 1 w 177"/>
                    <a:gd name="T33" fmla="*/ 1 h 403"/>
                    <a:gd name="T34" fmla="*/ 1 w 177"/>
                    <a:gd name="T35" fmla="*/ 1 h 403"/>
                    <a:gd name="T36" fmla="*/ 1 w 177"/>
                    <a:gd name="T37" fmla="*/ 0 h 403"/>
                    <a:gd name="T38" fmla="*/ 1 w 177"/>
                    <a:gd name="T39" fmla="*/ 0 h 403"/>
                    <a:gd name="T40" fmla="*/ 1 w 177"/>
                    <a:gd name="T41" fmla="*/ 0 h 403"/>
                    <a:gd name="T42" fmla="*/ 1 w 177"/>
                    <a:gd name="T43" fmla="*/ 0 h 403"/>
                    <a:gd name="T44" fmla="*/ 1 w 177"/>
                    <a:gd name="T45" fmla="*/ 0 h 403"/>
                    <a:gd name="T46" fmla="*/ 1 w 177"/>
                    <a:gd name="T47" fmla="*/ 0 h 403"/>
                    <a:gd name="T48" fmla="*/ 0 w 177"/>
                    <a:gd name="T49" fmla="*/ 0 h 403"/>
                    <a:gd name="T50" fmla="*/ 0 w 177"/>
                    <a:gd name="T51" fmla="*/ 0 h 40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7" h="403">
                      <a:moveTo>
                        <a:pt x="66" y="5"/>
                      </a:moveTo>
                      <a:lnTo>
                        <a:pt x="52" y="13"/>
                      </a:lnTo>
                      <a:lnTo>
                        <a:pt x="40" y="27"/>
                      </a:lnTo>
                      <a:lnTo>
                        <a:pt x="34" y="44"/>
                      </a:lnTo>
                      <a:lnTo>
                        <a:pt x="31" y="64"/>
                      </a:lnTo>
                      <a:lnTo>
                        <a:pt x="28" y="93"/>
                      </a:lnTo>
                      <a:lnTo>
                        <a:pt x="34" y="145"/>
                      </a:lnTo>
                      <a:lnTo>
                        <a:pt x="39" y="163"/>
                      </a:lnTo>
                      <a:lnTo>
                        <a:pt x="52" y="188"/>
                      </a:lnTo>
                      <a:lnTo>
                        <a:pt x="52" y="250"/>
                      </a:lnTo>
                      <a:lnTo>
                        <a:pt x="0" y="283"/>
                      </a:lnTo>
                      <a:lnTo>
                        <a:pt x="93" y="403"/>
                      </a:lnTo>
                      <a:lnTo>
                        <a:pt x="177" y="275"/>
                      </a:lnTo>
                      <a:lnTo>
                        <a:pt x="117" y="237"/>
                      </a:lnTo>
                      <a:lnTo>
                        <a:pt x="117" y="190"/>
                      </a:lnTo>
                      <a:lnTo>
                        <a:pt x="135" y="161"/>
                      </a:lnTo>
                      <a:lnTo>
                        <a:pt x="140" y="146"/>
                      </a:lnTo>
                      <a:lnTo>
                        <a:pt x="144" y="97"/>
                      </a:lnTo>
                      <a:lnTo>
                        <a:pt x="145" y="69"/>
                      </a:lnTo>
                      <a:lnTo>
                        <a:pt x="145" y="49"/>
                      </a:lnTo>
                      <a:lnTo>
                        <a:pt x="139" y="31"/>
                      </a:lnTo>
                      <a:lnTo>
                        <a:pt x="130" y="15"/>
                      </a:lnTo>
                      <a:lnTo>
                        <a:pt x="117" y="6"/>
                      </a:lnTo>
                      <a:lnTo>
                        <a:pt x="100" y="0"/>
                      </a:lnTo>
                      <a:lnTo>
                        <a:pt x="82" y="0"/>
                      </a:lnTo>
                      <a:lnTo>
                        <a:pt x="66" y="5"/>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42" name="Freeform 273"/>
                <p:cNvSpPr>
                  <a:spLocks/>
                </p:cNvSpPr>
                <p:nvPr/>
              </p:nvSpPr>
              <p:spPr bwMode="auto">
                <a:xfrm>
                  <a:off x="4620" y="1246"/>
                  <a:ext cx="14" cy="19"/>
                </a:xfrm>
                <a:custGeom>
                  <a:avLst/>
                  <a:gdLst>
                    <a:gd name="T0" fmla="*/ 0 w 57"/>
                    <a:gd name="T1" fmla="*/ 0 h 76"/>
                    <a:gd name="T2" fmla="*/ 0 w 57"/>
                    <a:gd name="T3" fmla="*/ 0 h 76"/>
                    <a:gd name="T4" fmla="*/ 0 w 57"/>
                    <a:gd name="T5" fmla="*/ 0 h 76"/>
                    <a:gd name="T6" fmla="*/ 0 w 57"/>
                    <a:gd name="T7" fmla="*/ 0 h 76"/>
                    <a:gd name="T8" fmla="*/ 0 w 57"/>
                    <a:gd name="T9" fmla="*/ 0 h 76"/>
                    <a:gd name="T10" fmla="*/ 0 w 57"/>
                    <a:gd name="T11" fmla="*/ 0 h 76"/>
                    <a:gd name="T12" fmla="*/ 0 w 57"/>
                    <a:gd name="T13" fmla="*/ 0 h 76"/>
                    <a:gd name="T14" fmla="*/ 0 w 57"/>
                    <a:gd name="T15" fmla="*/ 0 h 76"/>
                    <a:gd name="T16" fmla="*/ 0 w 57"/>
                    <a:gd name="T17" fmla="*/ 0 h 76"/>
                    <a:gd name="T18" fmla="*/ 0 w 57"/>
                    <a:gd name="T19" fmla="*/ 0 h 76"/>
                    <a:gd name="T20" fmla="*/ 0 w 57"/>
                    <a:gd name="T21" fmla="*/ 0 h 76"/>
                    <a:gd name="T22" fmla="*/ 0 w 57"/>
                    <a:gd name="T23" fmla="*/ 0 h 76"/>
                    <a:gd name="T24" fmla="*/ 0 w 57"/>
                    <a:gd name="T25" fmla="*/ 0 h 76"/>
                    <a:gd name="T26" fmla="*/ 0 w 57"/>
                    <a:gd name="T27" fmla="*/ 0 h 7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7" h="76">
                      <a:moveTo>
                        <a:pt x="6" y="2"/>
                      </a:moveTo>
                      <a:lnTo>
                        <a:pt x="22" y="0"/>
                      </a:lnTo>
                      <a:lnTo>
                        <a:pt x="36" y="6"/>
                      </a:lnTo>
                      <a:lnTo>
                        <a:pt x="42" y="7"/>
                      </a:lnTo>
                      <a:lnTo>
                        <a:pt x="42" y="67"/>
                      </a:lnTo>
                      <a:lnTo>
                        <a:pt x="57" y="67"/>
                      </a:lnTo>
                      <a:lnTo>
                        <a:pt x="46" y="76"/>
                      </a:lnTo>
                      <a:lnTo>
                        <a:pt x="37" y="67"/>
                      </a:lnTo>
                      <a:lnTo>
                        <a:pt x="37" y="22"/>
                      </a:lnTo>
                      <a:lnTo>
                        <a:pt x="15" y="26"/>
                      </a:lnTo>
                      <a:lnTo>
                        <a:pt x="29" y="18"/>
                      </a:lnTo>
                      <a:lnTo>
                        <a:pt x="11" y="20"/>
                      </a:lnTo>
                      <a:lnTo>
                        <a:pt x="0" y="15"/>
                      </a:lnTo>
                      <a:lnTo>
                        <a:pt x="6" y="2"/>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121" name="Group 274"/>
              <p:cNvGrpSpPr>
                <a:grpSpLocks/>
              </p:cNvGrpSpPr>
              <p:nvPr/>
            </p:nvGrpSpPr>
            <p:grpSpPr bwMode="auto">
              <a:xfrm>
                <a:off x="4599" y="1444"/>
                <a:ext cx="84" cy="225"/>
                <a:chOff x="4599" y="1444"/>
                <a:chExt cx="84" cy="225"/>
              </a:xfrm>
            </p:grpSpPr>
            <p:grpSp>
              <p:nvGrpSpPr>
                <p:cNvPr id="11136" name="Group 275"/>
                <p:cNvGrpSpPr>
                  <a:grpSpLocks/>
                </p:cNvGrpSpPr>
                <p:nvPr/>
              </p:nvGrpSpPr>
              <p:grpSpPr bwMode="auto">
                <a:xfrm>
                  <a:off x="4599" y="1444"/>
                  <a:ext cx="84" cy="225"/>
                  <a:chOff x="4599" y="1444"/>
                  <a:chExt cx="84" cy="225"/>
                </a:xfrm>
              </p:grpSpPr>
              <p:sp>
                <p:nvSpPr>
                  <p:cNvPr id="11138" name="Freeform 276"/>
                  <p:cNvSpPr>
                    <a:spLocks/>
                  </p:cNvSpPr>
                  <p:nvPr/>
                </p:nvSpPr>
                <p:spPr bwMode="auto">
                  <a:xfrm>
                    <a:off x="4599" y="1493"/>
                    <a:ext cx="60" cy="176"/>
                  </a:xfrm>
                  <a:custGeom>
                    <a:avLst/>
                    <a:gdLst>
                      <a:gd name="T0" fmla="*/ 0 w 240"/>
                      <a:gd name="T1" fmla="*/ 0 h 704"/>
                      <a:gd name="T2" fmla="*/ 0 w 240"/>
                      <a:gd name="T3" fmla="*/ 1 h 704"/>
                      <a:gd name="T4" fmla="*/ 0 w 240"/>
                      <a:gd name="T5" fmla="*/ 2 h 704"/>
                      <a:gd name="T6" fmla="*/ 0 w 240"/>
                      <a:gd name="T7" fmla="*/ 2 h 704"/>
                      <a:gd name="T8" fmla="*/ 0 w 240"/>
                      <a:gd name="T9" fmla="*/ 3 h 704"/>
                      <a:gd name="T10" fmla="*/ 0 w 240"/>
                      <a:gd name="T11" fmla="*/ 3 h 704"/>
                      <a:gd name="T12" fmla="*/ 0 w 240"/>
                      <a:gd name="T13" fmla="*/ 3 h 704"/>
                      <a:gd name="T14" fmla="*/ 0 w 240"/>
                      <a:gd name="T15" fmla="*/ 3 h 704"/>
                      <a:gd name="T16" fmla="*/ 0 w 240"/>
                      <a:gd name="T17" fmla="*/ 3 h 704"/>
                      <a:gd name="T18" fmla="*/ 1 w 240"/>
                      <a:gd name="T19" fmla="*/ 3 h 704"/>
                      <a:gd name="T20" fmla="*/ 1 w 240"/>
                      <a:gd name="T21" fmla="*/ 2 h 704"/>
                      <a:gd name="T22" fmla="*/ 1 w 240"/>
                      <a:gd name="T23" fmla="*/ 2 h 704"/>
                      <a:gd name="T24" fmla="*/ 1 w 240"/>
                      <a:gd name="T25" fmla="*/ 1 h 704"/>
                      <a:gd name="T26" fmla="*/ 1 w 240"/>
                      <a:gd name="T27" fmla="*/ 2 h 704"/>
                      <a:gd name="T28" fmla="*/ 1 w 240"/>
                      <a:gd name="T29" fmla="*/ 2 h 704"/>
                      <a:gd name="T30" fmla="*/ 1 w 240"/>
                      <a:gd name="T31" fmla="*/ 2 h 704"/>
                      <a:gd name="T32" fmla="*/ 1 w 240"/>
                      <a:gd name="T33" fmla="*/ 3 h 704"/>
                      <a:gd name="T34" fmla="*/ 1 w 240"/>
                      <a:gd name="T35" fmla="*/ 3 h 704"/>
                      <a:gd name="T36" fmla="*/ 1 w 240"/>
                      <a:gd name="T37" fmla="*/ 3 h 704"/>
                      <a:gd name="T38" fmla="*/ 1 w 240"/>
                      <a:gd name="T39" fmla="*/ 3 h 704"/>
                      <a:gd name="T40" fmla="*/ 1 w 240"/>
                      <a:gd name="T41" fmla="*/ 2 h 704"/>
                      <a:gd name="T42" fmla="*/ 1 w 240"/>
                      <a:gd name="T43" fmla="*/ 2 h 704"/>
                      <a:gd name="T44" fmla="*/ 1 w 240"/>
                      <a:gd name="T45" fmla="*/ 2 h 704"/>
                      <a:gd name="T46" fmla="*/ 1 w 240"/>
                      <a:gd name="T47" fmla="*/ 1 h 704"/>
                      <a:gd name="T48" fmla="*/ 1 w 240"/>
                      <a:gd name="T49" fmla="*/ 0 h 704"/>
                      <a:gd name="T50" fmla="*/ 0 w 240"/>
                      <a:gd name="T51" fmla="*/ 0 h 7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0" h="704">
                        <a:moveTo>
                          <a:pt x="44" y="15"/>
                        </a:moveTo>
                        <a:lnTo>
                          <a:pt x="47" y="217"/>
                        </a:lnTo>
                        <a:lnTo>
                          <a:pt x="45" y="389"/>
                        </a:lnTo>
                        <a:lnTo>
                          <a:pt x="56" y="554"/>
                        </a:lnTo>
                        <a:lnTo>
                          <a:pt x="29" y="626"/>
                        </a:lnTo>
                        <a:lnTo>
                          <a:pt x="7" y="673"/>
                        </a:lnTo>
                        <a:lnTo>
                          <a:pt x="0" y="687"/>
                        </a:lnTo>
                        <a:lnTo>
                          <a:pt x="11" y="704"/>
                        </a:lnTo>
                        <a:lnTo>
                          <a:pt x="53" y="702"/>
                        </a:lnTo>
                        <a:lnTo>
                          <a:pt x="91" y="608"/>
                        </a:lnTo>
                        <a:lnTo>
                          <a:pt x="94" y="549"/>
                        </a:lnTo>
                        <a:lnTo>
                          <a:pt x="122" y="353"/>
                        </a:lnTo>
                        <a:lnTo>
                          <a:pt x="126" y="308"/>
                        </a:lnTo>
                        <a:lnTo>
                          <a:pt x="125" y="401"/>
                        </a:lnTo>
                        <a:lnTo>
                          <a:pt x="138" y="530"/>
                        </a:lnTo>
                        <a:lnTo>
                          <a:pt x="134" y="590"/>
                        </a:lnTo>
                        <a:lnTo>
                          <a:pt x="153" y="650"/>
                        </a:lnTo>
                        <a:lnTo>
                          <a:pt x="179" y="694"/>
                        </a:lnTo>
                        <a:lnTo>
                          <a:pt x="217" y="696"/>
                        </a:lnTo>
                        <a:lnTo>
                          <a:pt x="229" y="681"/>
                        </a:lnTo>
                        <a:lnTo>
                          <a:pt x="188" y="588"/>
                        </a:lnTo>
                        <a:lnTo>
                          <a:pt x="184" y="544"/>
                        </a:lnTo>
                        <a:lnTo>
                          <a:pt x="191" y="450"/>
                        </a:lnTo>
                        <a:lnTo>
                          <a:pt x="207" y="296"/>
                        </a:lnTo>
                        <a:lnTo>
                          <a:pt x="240" y="0"/>
                        </a:lnTo>
                        <a:lnTo>
                          <a:pt x="44" y="1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39" name="Freeform 277"/>
                  <p:cNvSpPr>
                    <a:spLocks/>
                  </p:cNvSpPr>
                  <p:nvPr/>
                </p:nvSpPr>
                <p:spPr bwMode="auto">
                  <a:xfrm>
                    <a:off x="4669" y="1444"/>
                    <a:ext cx="14" cy="22"/>
                  </a:xfrm>
                  <a:custGeom>
                    <a:avLst/>
                    <a:gdLst>
                      <a:gd name="T0" fmla="*/ 0 w 56"/>
                      <a:gd name="T1" fmla="*/ 0 h 88"/>
                      <a:gd name="T2" fmla="*/ 0 w 56"/>
                      <a:gd name="T3" fmla="*/ 0 h 88"/>
                      <a:gd name="T4" fmla="*/ 0 w 56"/>
                      <a:gd name="T5" fmla="*/ 1 h 88"/>
                      <a:gd name="T6" fmla="*/ 0 w 56"/>
                      <a:gd name="T7" fmla="*/ 0 h 88"/>
                      <a:gd name="T8" fmla="*/ 0 w 56"/>
                      <a:gd name="T9" fmla="*/ 0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88">
                        <a:moveTo>
                          <a:pt x="56" y="0"/>
                        </a:moveTo>
                        <a:lnTo>
                          <a:pt x="56" y="46"/>
                        </a:lnTo>
                        <a:lnTo>
                          <a:pt x="0" y="88"/>
                        </a:lnTo>
                        <a:lnTo>
                          <a:pt x="25" y="6"/>
                        </a:lnTo>
                        <a:lnTo>
                          <a:pt x="56"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37" name="Freeform 278"/>
                <p:cNvSpPr>
                  <a:spLocks/>
                </p:cNvSpPr>
                <p:nvPr/>
              </p:nvSpPr>
              <p:spPr bwMode="auto">
                <a:xfrm>
                  <a:off x="4630" y="1494"/>
                  <a:ext cx="5" cy="78"/>
                </a:xfrm>
                <a:custGeom>
                  <a:avLst/>
                  <a:gdLst>
                    <a:gd name="T0" fmla="*/ 0 w 18"/>
                    <a:gd name="T1" fmla="*/ 0 h 311"/>
                    <a:gd name="T2" fmla="*/ 0 w 18"/>
                    <a:gd name="T3" fmla="*/ 1 h 311"/>
                    <a:gd name="T4" fmla="*/ 0 w 18"/>
                    <a:gd name="T5" fmla="*/ 1 h 311"/>
                    <a:gd name="T6" fmla="*/ 0 w 18"/>
                    <a:gd name="T7" fmla="*/ 1 h 311"/>
                    <a:gd name="T8" fmla="*/ 0 w 18"/>
                    <a:gd name="T9" fmla="*/ 1 h 311"/>
                    <a:gd name="T10" fmla="*/ 0 w 18"/>
                    <a:gd name="T11" fmla="*/ 1 h 311"/>
                    <a:gd name="T12" fmla="*/ 0 w 18"/>
                    <a:gd name="T13" fmla="*/ 0 h 3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11">
                      <a:moveTo>
                        <a:pt x="18" y="0"/>
                      </a:moveTo>
                      <a:lnTo>
                        <a:pt x="18" y="104"/>
                      </a:lnTo>
                      <a:lnTo>
                        <a:pt x="14" y="165"/>
                      </a:lnTo>
                      <a:lnTo>
                        <a:pt x="10" y="232"/>
                      </a:lnTo>
                      <a:lnTo>
                        <a:pt x="0" y="296"/>
                      </a:lnTo>
                      <a:lnTo>
                        <a:pt x="2" y="311"/>
                      </a:lnTo>
                      <a:lnTo>
                        <a:pt x="18" y="0"/>
                      </a:lnTo>
                      <a:close/>
                    </a:path>
                  </a:pathLst>
                </a:custGeom>
                <a:solidFill>
                  <a:srgbClr val="FF5F1F"/>
                </a:solidFill>
                <a:ln w="4763">
                  <a:solidFill>
                    <a:srgbClr val="FF5F1F"/>
                  </a:solidFill>
                  <a:prstDash val="solid"/>
                  <a:round/>
                  <a:headEnd/>
                  <a:tailEnd/>
                </a:ln>
              </p:spPr>
              <p:txBody>
                <a:bodyPr/>
                <a:lstStyle/>
                <a:p>
                  <a:endParaRPr lang="es-MX"/>
                </a:p>
              </p:txBody>
            </p:sp>
          </p:grpSp>
          <p:grpSp>
            <p:nvGrpSpPr>
              <p:cNvPr id="11122" name="Group 279"/>
              <p:cNvGrpSpPr>
                <a:grpSpLocks/>
              </p:cNvGrpSpPr>
              <p:nvPr/>
            </p:nvGrpSpPr>
            <p:grpSpPr bwMode="auto">
              <a:xfrm>
                <a:off x="4596" y="1640"/>
                <a:ext cx="64" cy="49"/>
                <a:chOff x="4596" y="1640"/>
                <a:chExt cx="64" cy="49"/>
              </a:xfrm>
            </p:grpSpPr>
            <p:sp>
              <p:nvSpPr>
                <p:cNvPr id="11134" name="Freeform 280"/>
                <p:cNvSpPr>
                  <a:spLocks/>
                </p:cNvSpPr>
                <p:nvPr/>
              </p:nvSpPr>
              <p:spPr bwMode="auto">
                <a:xfrm>
                  <a:off x="4631" y="1640"/>
                  <a:ext cx="29" cy="47"/>
                </a:xfrm>
                <a:custGeom>
                  <a:avLst/>
                  <a:gdLst>
                    <a:gd name="T0" fmla="*/ 0 w 116"/>
                    <a:gd name="T1" fmla="*/ 0 h 187"/>
                    <a:gd name="T2" fmla="*/ 0 w 116"/>
                    <a:gd name="T3" fmla="*/ 0 h 187"/>
                    <a:gd name="T4" fmla="*/ 0 w 116"/>
                    <a:gd name="T5" fmla="*/ 0 h 187"/>
                    <a:gd name="T6" fmla="*/ 0 w 116"/>
                    <a:gd name="T7" fmla="*/ 0 h 187"/>
                    <a:gd name="T8" fmla="*/ 0 w 116"/>
                    <a:gd name="T9" fmla="*/ 1 h 187"/>
                    <a:gd name="T10" fmla="*/ 0 w 116"/>
                    <a:gd name="T11" fmla="*/ 1 h 187"/>
                    <a:gd name="T12" fmla="*/ 0 w 116"/>
                    <a:gd name="T13" fmla="*/ 1 h 187"/>
                    <a:gd name="T14" fmla="*/ 0 w 116"/>
                    <a:gd name="T15" fmla="*/ 1 h 187"/>
                    <a:gd name="T16" fmla="*/ 1 w 116"/>
                    <a:gd name="T17" fmla="*/ 1 h 187"/>
                    <a:gd name="T18" fmla="*/ 1 w 116"/>
                    <a:gd name="T19" fmla="*/ 1 h 187"/>
                    <a:gd name="T20" fmla="*/ 1 w 116"/>
                    <a:gd name="T21" fmla="*/ 1 h 187"/>
                    <a:gd name="T22" fmla="*/ 1 w 116"/>
                    <a:gd name="T23" fmla="*/ 1 h 187"/>
                    <a:gd name="T24" fmla="*/ 1 w 116"/>
                    <a:gd name="T25" fmla="*/ 1 h 187"/>
                    <a:gd name="T26" fmla="*/ 0 w 116"/>
                    <a:gd name="T27" fmla="*/ 1 h 187"/>
                    <a:gd name="T28" fmla="*/ 0 w 116"/>
                    <a:gd name="T29" fmla="*/ 1 h 187"/>
                    <a:gd name="T30" fmla="*/ 0 w 116"/>
                    <a:gd name="T31" fmla="*/ 0 h 187"/>
                    <a:gd name="T32" fmla="*/ 0 w 116"/>
                    <a:gd name="T33" fmla="*/ 0 h 187"/>
                    <a:gd name="T34" fmla="*/ 0 w 116"/>
                    <a:gd name="T35" fmla="*/ 0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6" h="187">
                      <a:moveTo>
                        <a:pt x="8" y="0"/>
                      </a:moveTo>
                      <a:lnTo>
                        <a:pt x="0" y="28"/>
                      </a:lnTo>
                      <a:lnTo>
                        <a:pt x="0" y="83"/>
                      </a:lnTo>
                      <a:lnTo>
                        <a:pt x="12" y="63"/>
                      </a:lnTo>
                      <a:lnTo>
                        <a:pt x="25" y="89"/>
                      </a:lnTo>
                      <a:lnTo>
                        <a:pt x="29" y="128"/>
                      </a:lnTo>
                      <a:lnTo>
                        <a:pt x="47" y="162"/>
                      </a:lnTo>
                      <a:lnTo>
                        <a:pt x="75" y="182"/>
                      </a:lnTo>
                      <a:lnTo>
                        <a:pt x="97" y="187"/>
                      </a:lnTo>
                      <a:lnTo>
                        <a:pt x="116" y="183"/>
                      </a:lnTo>
                      <a:lnTo>
                        <a:pt x="116" y="146"/>
                      </a:lnTo>
                      <a:lnTo>
                        <a:pt x="100" y="91"/>
                      </a:lnTo>
                      <a:lnTo>
                        <a:pt x="91" y="105"/>
                      </a:lnTo>
                      <a:lnTo>
                        <a:pt x="75" y="105"/>
                      </a:lnTo>
                      <a:lnTo>
                        <a:pt x="52" y="102"/>
                      </a:lnTo>
                      <a:lnTo>
                        <a:pt x="36" y="78"/>
                      </a:lnTo>
                      <a:lnTo>
                        <a:pt x="22" y="48"/>
                      </a:lnTo>
                      <a:lnTo>
                        <a:pt x="8"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35" name="Freeform 281"/>
                <p:cNvSpPr>
                  <a:spLocks/>
                </p:cNvSpPr>
                <p:nvPr/>
              </p:nvSpPr>
              <p:spPr bwMode="auto">
                <a:xfrm>
                  <a:off x="4596" y="1641"/>
                  <a:ext cx="26" cy="48"/>
                </a:xfrm>
                <a:custGeom>
                  <a:avLst/>
                  <a:gdLst>
                    <a:gd name="T0" fmla="*/ 0 w 106"/>
                    <a:gd name="T1" fmla="*/ 0 h 193"/>
                    <a:gd name="T2" fmla="*/ 0 w 106"/>
                    <a:gd name="T3" fmla="*/ 0 h 193"/>
                    <a:gd name="T4" fmla="*/ 0 w 106"/>
                    <a:gd name="T5" fmla="*/ 0 h 193"/>
                    <a:gd name="T6" fmla="*/ 0 w 106"/>
                    <a:gd name="T7" fmla="*/ 0 h 193"/>
                    <a:gd name="T8" fmla="*/ 0 w 106"/>
                    <a:gd name="T9" fmla="*/ 0 h 193"/>
                    <a:gd name="T10" fmla="*/ 0 w 106"/>
                    <a:gd name="T11" fmla="*/ 0 h 193"/>
                    <a:gd name="T12" fmla="*/ 0 w 106"/>
                    <a:gd name="T13" fmla="*/ 1 h 193"/>
                    <a:gd name="T14" fmla="*/ 0 w 106"/>
                    <a:gd name="T15" fmla="*/ 1 h 193"/>
                    <a:gd name="T16" fmla="*/ 0 w 106"/>
                    <a:gd name="T17" fmla="*/ 1 h 193"/>
                    <a:gd name="T18" fmla="*/ 0 w 106"/>
                    <a:gd name="T19" fmla="*/ 1 h 193"/>
                    <a:gd name="T20" fmla="*/ 0 w 106"/>
                    <a:gd name="T21" fmla="*/ 0 h 193"/>
                    <a:gd name="T22" fmla="*/ 0 w 106"/>
                    <a:gd name="T23" fmla="*/ 0 h 193"/>
                    <a:gd name="T24" fmla="*/ 0 w 106"/>
                    <a:gd name="T25" fmla="*/ 0 h 193"/>
                    <a:gd name="T26" fmla="*/ 0 w 106"/>
                    <a:gd name="T27" fmla="*/ 0 h 193"/>
                    <a:gd name="T28" fmla="*/ 0 w 106"/>
                    <a:gd name="T29" fmla="*/ 0 h 193"/>
                    <a:gd name="T30" fmla="*/ 0 w 106"/>
                    <a:gd name="T31" fmla="*/ 0 h 193"/>
                    <a:gd name="T32" fmla="*/ 0 w 106"/>
                    <a:gd name="T33" fmla="*/ 0 h 193"/>
                    <a:gd name="T34" fmla="*/ 0 w 106"/>
                    <a:gd name="T35" fmla="*/ 0 h 193"/>
                    <a:gd name="T36" fmla="*/ 0 w 106"/>
                    <a:gd name="T37" fmla="*/ 0 h 1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6" h="193">
                      <a:moveTo>
                        <a:pt x="105" y="0"/>
                      </a:moveTo>
                      <a:lnTo>
                        <a:pt x="106" y="77"/>
                      </a:lnTo>
                      <a:lnTo>
                        <a:pt x="100" y="57"/>
                      </a:lnTo>
                      <a:lnTo>
                        <a:pt x="91" y="82"/>
                      </a:lnTo>
                      <a:lnTo>
                        <a:pt x="83" y="119"/>
                      </a:lnTo>
                      <a:lnTo>
                        <a:pt x="74" y="150"/>
                      </a:lnTo>
                      <a:lnTo>
                        <a:pt x="52" y="174"/>
                      </a:lnTo>
                      <a:lnTo>
                        <a:pt x="33" y="188"/>
                      </a:lnTo>
                      <a:lnTo>
                        <a:pt x="14" y="193"/>
                      </a:lnTo>
                      <a:lnTo>
                        <a:pt x="7" y="184"/>
                      </a:lnTo>
                      <a:lnTo>
                        <a:pt x="1" y="166"/>
                      </a:lnTo>
                      <a:lnTo>
                        <a:pt x="0" y="147"/>
                      </a:lnTo>
                      <a:lnTo>
                        <a:pt x="2" y="128"/>
                      </a:lnTo>
                      <a:lnTo>
                        <a:pt x="11" y="94"/>
                      </a:lnTo>
                      <a:lnTo>
                        <a:pt x="26" y="106"/>
                      </a:lnTo>
                      <a:lnTo>
                        <a:pt x="50" y="106"/>
                      </a:lnTo>
                      <a:lnTo>
                        <a:pt x="65" y="105"/>
                      </a:lnTo>
                      <a:lnTo>
                        <a:pt x="93" y="39"/>
                      </a:lnTo>
                      <a:lnTo>
                        <a:pt x="105"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123" name="Group 282"/>
              <p:cNvGrpSpPr>
                <a:grpSpLocks/>
              </p:cNvGrpSpPr>
              <p:nvPr/>
            </p:nvGrpSpPr>
            <p:grpSpPr bwMode="auto">
              <a:xfrm>
                <a:off x="4583" y="1294"/>
                <a:ext cx="102" cy="344"/>
                <a:chOff x="4583" y="1294"/>
                <a:chExt cx="102" cy="344"/>
              </a:xfrm>
            </p:grpSpPr>
            <p:grpSp>
              <p:nvGrpSpPr>
                <p:cNvPr id="11125" name="Group 283"/>
                <p:cNvGrpSpPr>
                  <a:grpSpLocks/>
                </p:cNvGrpSpPr>
                <p:nvPr/>
              </p:nvGrpSpPr>
              <p:grpSpPr bwMode="auto">
                <a:xfrm>
                  <a:off x="4583" y="1294"/>
                  <a:ext cx="102" cy="344"/>
                  <a:chOff x="4583" y="1294"/>
                  <a:chExt cx="102" cy="344"/>
                </a:xfrm>
              </p:grpSpPr>
              <p:sp>
                <p:nvSpPr>
                  <p:cNvPr id="11130" name="Freeform 284"/>
                  <p:cNvSpPr>
                    <a:spLocks/>
                  </p:cNvSpPr>
                  <p:nvPr/>
                </p:nvSpPr>
                <p:spPr bwMode="auto">
                  <a:xfrm>
                    <a:off x="4583" y="1294"/>
                    <a:ext cx="102" cy="344"/>
                  </a:xfrm>
                  <a:custGeom>
                    <a:avLst/>
                    <a:gdLst>
                      <a:gd name="T0" fmla="*/ 1 w 408"/>
                      <a:gd name="T1" fmla="*/ 0 h 1377"/>
                      <a:gd name="T2" fmla="*/ 0 w 408"/>
                      <a:gd name="T3" fmla="*/ 0 h 1377"/>
                      <a:gd name="T4" fmla="*/ 0 w 408"/>
                      <a:gd name="T5" fmla="*/ 0 h 1377"/>
                      <a:gd name="T6" fmla="*/ 0 w 408"/>
                      <a:gd name="T7" fmla="*/ 1 h 1377"/>
                      <a:gd name="T8" fmla="*/ 0 w 408"/>
                      <a:gd name="T9" fmla="*/ 2 h 1377"/>
                      <a:gd name="T10" fmla="*/ 0 w 408"/>
                      <a:gd name="T11" fmla="*/ 2 h 1377"/>
                      <a:gd name="T12" fmla="*/ 0 w 408"/>
                      <a:gd name="T13" fmla="*/ 2 h 1377"/>
                      <a:gd name="T14" fmla="*/ 0 w 408"/>
                      <a:gd name="T15" fmla="*/ 2 h 1377"/>
                      <a:gd name="T16" fmla="*/ 1 w 408"/>
                      <a:gd name="T17" fmla="*/ 4 h 1377"/>
                      <a:gd name="T18" fmla="*/ 1 w 408"/>
                      <a:gd name="T19" fmla="*/ 5 h 1377"/>
                      <a:gd name="T20" fmla="*/ 1 w 408"/>
                      <a:gd name="T21" fmla="*/ 5 h 1377"/>
                      <a:gd name="T22" fmla="*/ 1 w 408"/>
                      <a:gd name="T23" fmla="*/ 5 h 1377"/>
                      <a:gd name="T24" fmla="*/ 1 w 408"/>
                      <a:gd name="T25" fmla="*/ 5 h 1377"/>
                      <a:gd name="T26" fmla="*/ 1 w 408"/>
                      <a:gd name="T27" fmla="*/ 5 h 1377"/>
                      <a:gd name="T28" fmla="*/ 1 w 408"/>
                      <a:gd name="T29" fmla="*/ 5 h 1377"/>
                      <a:gd name="T30" fmla="*/ 1 w 408"/>
                      <a:gd name="T31" fmla="*/ 5 h 1377"/>
                      <a:gd name="T32" fmla="*/ 1 w 408"/>
                      <a:gd name="T33" fmla="*/ 5 h 1377"/>
                      <a:gd name="T34" fmla="*/ 1 w 408"/>
                      <a:gd name="T35" fmla="*/ 4 h 1377"/>
                      <a:gd name="T36" fmla="*/ 1 w 408"/>
                      <a:gd name="T37" fmla="*/ 3 h 1377"/>
                      <a:gd name="T38" fmla="*/ 2 w 408"/>
                      <a:gd name="T39" fmla="*/ 2 h 1377"/>
                      <a:gd name="T40" fmla="*/ 2 w 408"/>
                      <a:gd name="T41" fmla="*/ 2 h 1377"/>
                      <a:gd name="T42" fmla="*/ 2 w 408"/>
                      <a:gd name="T43" fmla="*/ 1 h 1377"/>
                      <a:gd name="T44" fmla="*/ 2 w 408"/>
                      <a:gd name="T45" fmla="*/ 0 h 1377"/>
                      <a:gd name="T46" fmla="*/ 2 w 408"/>
                      <a:gd name="T47" fmla="*/ 0 h 1377"/>
                      <a:gd name="T48" fmla="*/ 1 w 408"/>
                      <a:gd name="T49" fmla="*/ 0 h 1377"/>
                      <a:gd name="T50" fmla="*/ 1 w 408"/>
                      <a:gd name="T51" fmla="*/ 0 h 1377"/>
                      <a:gd name="T52" fmla="*/ 1 w 408"/>
                      <a:gd name="T53" fmla="*/ 0 h 13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8" h="1377">
                        <a:moveTo>
                          <a:pt x="115" y="14"/>
                        </a:moveTo>
                        <a:lnTo>
                          <a:pt x="36" y="59"/>
                        </a:lnTo>
                        <a:lnTo>
                          <a:pt x="15" y="96"/>
                        </a:lnTo>
                        <a:lnTo>
                          <a:pt x="0" y="414"/>
                        </a:lnTo>
                        <a:lnTo>
                          <a:pt x="6" y="490"/>
                        </a:lnTo>
                        <a:lnTo>
                          <a:pt x="55" y="483"/>
                        </a:lnTo>
                        <a:lnTo>
                          <a:pt x="53" y="670"/>
                        </a:lnTo>
                        <a:lnTo>
                          <a:pt x="76" y="670"/>
                        </a:lnTo>
                        <a:lnTo>
                          <a:pt x="104" y="1059"/>
                        </a:lnTo>
                        <a:lnTo>
                          <a:pt x="106" y="1266"/>
                        </a:lnTo>
                        <a:lnTo>
                          <a:pt x="110" y="1359"/>
                        </a:lnTo>
                        <a:lnTo>
                          <a:pt x="131" y="1377"/>
                        </a:lnTo>
                        <a:lnTo>
                          <a:pt x="165" y="1362"/>
                        </a:lnTo>
                        <a:lnTo>
                          <a:pt x="185" y="1203"/>
                        </a:lnTo>
                        <a:lnTo>
                          <a:pt x="199" y="1368"/>
                        </a:lnTo>
                        <a:lnTo>
                          <a:pt x="228" y="1376"/>
                        </a:lnTo>
                        <a:lnTo>
                          <a:pt x="255" y="1364"/>
                        </a:lnTo>
                        <a:lnTo>
                          <a:pt x="285" y="1051"/>
                        </a:lnTo>
                        <a:lnTo>
                          <a:pt x="321" y="823"/>
                        </a:lnTo>
                        <a:lnTo>
                          <a:pt x="376" y="610"/>
                        </a:lnTo>
                        <a:lnTo>
                          <a:pt x="408" y="606"/>
                        </a:lnTo>
                        <a:lnTo>
                          <a:pt x="378" y="313"/>
                        </a:lnTo>
                        <a:lnTo>
                          <a:pt x="377" y="82"/>
                        </a:lnTo>
                        <a:lnTo>
                          <a:pt x="359" y="57"/>
                        </a:lnTo>
                        <a:lnTo>
                          <a:pt x="274" y="0"/>
                        </a:lnTo>
                        <a:lnTo>
                          <a:pt x="203" y="123"/>
                        </a:lnTo>
                        <a:lnTo>
                          <a:pt x="115" y="1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31" name="Group 285"/>
                  <p:cNvGrpSpPr>
                    <a:grpSpLocks/>
                  </p:cNvGrpSpPr>
                  <p:nvPr/>
                </p:nvGrpSpPr>
                <p:grpSpPr bwMode="auto">
                  <a:xfrm>
                    <a:off x="4598" y="1389"/>
                    <a:ext cx="45" cy="72"/>
                    <a:chOff x="4598" y="1389"/>
                    <a:chExt cx="45" cy="72"/>
                  </a:xfrm>
                </p:grpSpPr>
                <p:sp>
                  <p:nvSpPr>
                    <p:cNvPr id="11132" name="Freeform 286"/>
                    <p:cNvSpPr>
                      <a:spLocks/>
                    </p:cNvSpPr>
                    <p:nvPr/>
                  </p:nvSpPr>
                  <p:spPr bwMode="auto">
                    <a:xfrm>
                      <a:off x="4604" y="1389"/>
                      <a:ext cx="39" cy="72"/>
                    </a:xfrm>
                    <a:custGeom>
                      <a:avLst/>
                      <a:gdLst>
                        <a:gd name="T0" fmla="*/ 0 w 155"/>
                        <a:gd name="T1" fmla="*/ 1 h 289"/>
                        <a:gd name="T2" fmla="*/ 1 w 155"/>
                        <a:gd name="T3" fmla="*/ 1 h 289"/>
                        <a:gd name="T4" fmla="*/ 1 w 155"/>
                        <a:gd name="T5" fmla="*/ 0 h 289"/>
                        <a:gd name="T6" fmla="*/ 0 60000 65536"/>
                        <a:gd name="T7" fmla="*/ 0 60000 65536"/>
                        <a:gd name="T8" fmla="*/ 0 60000 65536"/>
                      </a:gdLst>
                      <a:ahLst/>
                      <a:cxnLst>
                        <a:cxn ang="T6">
                          <a:pos x="T0" y="T1"/>
                        </a:cxn>
                        <a:cxn ang="T7">
                          <a:pos x="T2" y="T3"/>
                        </a:cxn>
                        <a:cxn ang="T8">
                          <a:pos x="T4" y="T5"/>
                        </a:cxn>
                      </a:cxnLst>
                      <a:rect l="0" t="0" r="r" b="b"/>
                      <a:pathLst>
                        <a:path w="155" h="289">
                          <a:moveTo>
                            <a:pt x="0" y="289"/>
                          </a:moveTo>
                          <a:lnTo>
                            <a:pt x="151" y="274"/>
                          </a:lnTo>
                          <a:lnTo>
                            <a:pt x="15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133" name="Freeform 287"/>
                    <p:cNvSpPr>
                      <a:spLocks/>
                    </p:cNvSpPr>
                    <p:nvPr/>
                  </p:nvSpPr>
                  <p:spPr bwMode="auto">
                    <a:xfrm>
                      <a:off x="4598" y="1398"/>
                      <a:ext cx="44" cy="18"/>
                    </a:xfrm>
                    <a:custGeom>
                      <a:avLst/>
                      <a:gdLst>
                        <a:gd name="T0" fmla="*/ 0 w 175"/>
                        <a:gd name="T1" fmla="*/ 0 h 73"/>
                        <a:gd name="T2" fmla="*/ 0 w 175"/>
                        <a:gd name="T3" fmla="*/ 0 h 73"/>
                        <a:gd name="T4" fmla="*/ 1 w 175"/>
                        <a:gd name="T5" fmla="*/ 0 h 73"/>
                        <a:gd name="T6" fmla="*/ 0 60000 65536"/>
                        <a:gd name="T7" fmla="*/ 0 60000 65536"/>
                        <a:gd name="T8" fmla="*/ 0 60000 65536"/>
                      </a:gdLst>
                      <a:ahLst/>
                      <a:cxnLst>
                        <a:cxn ang="T6">
                          <a:pos x="T0" y="T1"/>
                        </a:cxn>
                        <a:cxn ang="T7">
                          <a:pos x="T2" y="T3"/>
                        </a:cxn>
                        <a:cxn ang="T8">
                          <a:pos x="T4" y="T5"/>
                        </a:cxn>
                      </a:cxnLst>
                      <a:rect l="0" t="0" r="r" b="b"/>
                      <a:pathLst>
                        <a:path w="175" h="73">
                          <a:moveTo>
                            <a:pt x="0" y="73"/>
                          </a:moveTo>
                          <a:lnTo>
                            <a:pt x="62" y="53"/>
                          </a:lnTo>
                          <a:lnTo>
                            <a:pt x="17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grpSp>
              <p:nvGrpSpPr>
                <p:cNvPr id="11126" name="Group 288"/>
                <p:cNvGrpSpPr>
                  <a:grpSpLocks/>
                </p:cNvGrpSpPr>
                <p:nvPr/>
              </p:nvGrpSpPr>
              <p:grpSpPr bwMode="auto">
                <a:xfrm>
                  <a:off x="4596" y="1330"/>
                  <a:ext cx="63" cy="85"/>
                  <a:chOff x="4596" y="1330"/>
                  <a:chExt cx="63" cy="85"/>
                </a:xfrm>
              </p:grpSpPr>
              <p:sp>
                <p:nvSpPr>
                  <p:cNvPr id="11127" name="Freeform 289"/>
                  <p:cNvSpPr>
                    <a:spLocks/>
                  </p:cNvSpPr>
                  <p:nvPr/>
                </p:nvSpPr>
                <p:spPr bwMode="auto">
                  <a:xfrm>
                    <a:off x="4601" y="1330"/>
                    <a:ext cx="54" cy="64"/>
                  </a:xfrm>
                  <a:custGeom>
                    <a:avLst/>
                    <a:gdLst>
                      <a:gd name="T0" fmla="*/ 0 w 216"/>
                      <a:gd name="T1" fmla="*/ 0 h 257"/>
                      <a:gd name="T2" fmla="*/ 1 w 216"/>
                      <a:gd name="T3" fmla="*/ 0 h 257"/>
                      <a:gd name="T4" fmla="*/ 1 w 216"/>
                      <a:gd name="T5" fmla="*/ 1 h 257"/>
                      <a:gd name="T6" fmla="*/ 0 w 216"/>
                      <a:gd name="T7" fmla="*/ 1 h 257"/>
                      <a:gd name="T8" fmla="*/ 0 w 216"/>
                      <a:gd name="T9" fmla="*/ 0 h 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 h="257">
                        <a:moveTo>
                          <a:pt x="0" y="91"/>
                        </a:moveTo>
                        <a:lnTo>
                          <a:pt x="139" y="0"/>
                        </a:lnTo>
                        <a:lnTo>
                          <a:pt x="216" y="173"/>
                        </a:lnTo>
                        <a:lnTo>
                          <a:pt x="77" y="257"/>
                        </a:lnTo>
                        <a:lnTo>
                          <a:pt x="0" y="91"/>
                        </a:lnTo>
                        <a:close/>
                      </a:path>
                    </a:pathLst>
                  </a:cu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28" name="Freeform 290"/>
                  <p:cNvSpPr>
                    <a:spLocks/>
                  </p:cNvSpPr>
                  <p:nvPr/>
                </p:nvSpPr>
                <p:spPr bwMode="auto">
                  <a:xfrm>
                    <a:off x="4636" y="1357"/>
                    <a:ext cx="23" cy="34"/>
                  </a:xfrm>
                  <a:custGeom>
                    <a:avLst/>
                    <a:gdLst>
                      <a:gd name="T0" fmla="*/ 0 w 93"/>
                      <a:gd name="T1" fmla="*/ 0 h 139"/>
                      <a:gd name="T2" fmla="*/ 0 w 93"/>
                      <a:gd name="T3" fmla="*/ 0 h 139"/>
                      <a:gd name="T4" fmla="*/ 0 w 93"/>
                      <a:gd name="T5" fmla="*/ 0 h 139"/>
                      <a:gd name="T6" fmla="*/ 0 w 93"/>
                      <a:gd name="T7" fmla="*/ 0 h 139"/>
                      <a:gd name="T8" fmla="*/ 0 w 93"/>
                      <a:gd name="T9" fmla="*/ 0 h 139"/>
                      <a:gd name="T10" fmla="*/ 0 w 93"/>
                      <a:gd name="T11" fmla="*/ 0 h 139"/>
                      <a:gd name="T12" fmla="*/ 0 w 93"/>
                      <a:gd name="T13" fmla="*/ 0 h 139"/>
                      <a:gd name="T14" fmla="*/ 0 w 93"/>
                      <a:gd name="T15" fmla="*/ 0 h 139"/>
                      <a:gd name="T16" fmla="*/ 0 w 93"/>
                      <a:gd name="T17" fmla="*/ 0 h 139"/>
                      <a:gd name="T18" fmla="*/ 0 w 93"/>
                      <a:gd name="T19" fmla="*/ 0 h 139"/>
                      <a:gd name="T20" fmla="*/ 0 w 93"/>
                      <a:gd name="T21" fmla="*/ 0 h 139"/>
                      <a:gd name="T22" fmla="*/ 0 w 93"/>
                      <a:gd name="T23" fmla="*/ 0 h 139"/>
                      <a:gd name="T24" fmla="*/ 0 w 93"/>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3" h="139">
                        <a:moveTo>
                          <a:pt x="0" y="85"/>
                        </a:moveTo>
                        <a:lnTo>
                          <a:pt x="23" y="64"/>
                        </a:lnTo>
                        <a:lnTo>
                          <a:pt x="35" y="23"/>
                        </a:lnTo>
                        <a:lnTo>
                          <a:pt x="53" y="11"/>
                        </a:lnTo>
                        <a:lnTo>
                          <a:pt x="62" y="0"/>
                        </a:lnTo>
                        <a:lnTo>
                          <a:pt x="69" y="4"/>
                        </a:lnTo>
                        <a:lnTo>
                          <a:pt x="70" y="14"/>
                        </a:lnTo>
                        <a:lnTo>
                          <a:pt x="88" y="34"/>
                        </a:lnTo>
                        <a:lnTo>
                          <a:pt x="93" y="68"/>
                        </a:lnTo>
                        <a:lnTo>
                          <a:pt x="88" y="93"/>
                        </a:lnTo>
                        <a:lnTo>
                          <a:pt x="61" y="119"/>
                        </a:lnTo>
                        <a:lnTo>
                          <a:pt x="9" y="139"/>
                        </a:lnTo>
                        <a:lnTo>
                          <a:pt x="0" y="8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29" name="Freeform 291"/>
                  <p:cNvSpPr>
                    <a:spLocks/>
                  </p:cNvSpPr>
                  <p:nvPr/>
                </p:nvSpPr>
                <p:spPr bwMode="auto">
                  <a:xfrm>
                    <a:off x="4596" y="1376"/>
                    <a:ext cx="44" cy="39"/>
                  </a:xfrm>
                  <a:custGeom>
                    <a:avLst/>
                    <a:gdLst>
                      <a:gd name="T0" fmla="*/ 0 w 174"/>
                      <a:gd name="T1" fmla="*/ 1 h 153"/>
                      <a:gd name="T2" fmla="*/ 0 w 174"/>
                      <a:gd name="T3" fmla="*/ 1 h 153"/>
                      <a:gd name="T4" fmla="*/ 1 w 174"/>
                      <a:gd name="T5" fmla="*/ 1 h 153"/>
                      <a:gd name="T6" fmla="*/ 1 w 174"/>
                      <a:gd name="T7" fmla="*/ 0 h 153"/>
                      <a:gd name="T8" fmla="*/ 1 w 174"/>
                      <a:gd name="T9" fmla="*/ 0 h 153"/>
                      <a:gd name="T10" fmla="*/ 0 w 174"/>
                      <a:gd name="T11" fmla="*/ 0 h 153"/>
                      <a:gd name="T12" fmla="*/ 0 w 174"/>
                      <a:gd name="T13" fmla="*/ 0 h 153"/>
                      <a:gd name="T14" fmla="*/ 0 w 174"/>
                      <a:gd name="T15" fmla="*/ 0 h 153"/>
                      <a:gd name="T16" fmla="*/ 0 w 174"/>
                      <a:gd name="T17" fmla="*/ 1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4" h="153">
                        <a:moveTo>
                          <a:pt x="0" y="153"/>
                        </a:moveTo>
                        <a:lnTo>
                          <a:pt x="70" y="127"/>
                        </a:lnTo>
                        <a:lnTo>
                          <a:pt x="124" y="96"/>
                        </a:lnTo>
                        <a:lnTo>
                          <a:pt x="174" y="66"/>
                        </a:lnTo>
                        <a:lnTo>
                          <a:pt x="155" y="0"/>
                        </a:lnTo>
                        <a:lnTo>
                          <a:pt x="63" y="42"/>
                        </a:lnTo>
                        <a:lnTo>
                          <a:pt x="7" y="62"/>
                        </a:lnTo>
                        <a:lnTo>
                          <a:pt x="5" y="51"/>
                        </a:lnTo>
                        <a:lnTo>
                          <a:pt x="0" y="153"/>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124" name="Freeform 292"/>
              <p:cNvSpPr>
                <a:spLocks/>
              </p:cNvSpPr>
              <p:nvPr/>
            </p:nvSpPr>
            <p:spPr bwMode="auto">
              <a:xfrm>
                <a:off x="4629" y="1472"/>
                <a:ext cx="6" cy="125"/>
              </a:xfrm>
              <a:custGeom>
                <a:avLst/>
                <a:gdLst>
                  <a:gd name="T0" fmla="*/ 0 w 23"/>
                  <a:gd name="T1" fmla="*/ 0 h 501"/>
                  <a:gd name="T2" fmla="*/ 0 w 23"/>
                  <a:gd name="T3" fmla="*/ 1 h 501"/>
                  <a:gd name="T4" fmla="*/ 0 w 23"/>
                  <a:gd name="T5" fmla="*/ 2 h 501"/>
                  <a:gd name="T6" fmla="*/ 0 60000 65536"/>
                  <a:gd name="T7" fmla="*/ 0 60000 65536"/>
                  <a:gd name="T8" fmla="*/ 0 60000 65536"/>
                </a:gdLst>
                <a:ahLst/>
                <a:cxnLst>
                  <a:cxn ang="T6">
                    <a:pos x="T0" y="T1"/>
                  </a:cxn>
                  <a:cxn ang="T7">
                    <a:pos x="T2" y="T3"/>
                  </a:cxn>
                  <a:cxn ang="T8">
                    <a:pos x="T4" y="T5"/>
                  </a:cxn>
                </a:cxnLst>
                <a:rect l="0" t="0" r="r" b="b"/>
                <a:pathLst>
                  <a:path w="23" h="501">
                    <a:moveTo>
                      <a:pt x="23" y="0"/>
                    </a:moveTo>
                    <a:lnTo>
                      <a:pt x="15" y="269"/>
                    </a:lnTo>
                    <a:lnTo>
                      <a:pt x="0" y="501"/>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265" name="Group 293"/>
            <p:cNvGrpSpPr>
              <a:grpSpLocks/>
            </p:cNvGrpSpPr>
            <p:nvPr/>
          </p:nvGrpSpPr>
          <p:grpSpPr bwMode="auto">
            <a:xfrm>
              <a:off x="2975" y="2380"/>
              <a:ext cx="143" cy="452"/>
              <a:chOff x="4753" y="1201"/>
              <a:chExt cx="143" cy="452"/>
            </a:xfrm>
          </p:grpSpPr>
          <p:grpSp>
            <p:nvGrpSpPr>
              <p:cNvPr id="11103" name="Group 294"/>
              <p:cNvGrpSpPr>
                <a:grpSpLocks/>
              </p:cNvGrpSpPr>
              <p:nvPr/>
            </p:nvGrpSpPr>
            <p:grpSpPr bwMode="auto">
              <a:xfrm>
                <a:off x="4753" y="1267"/>
                <a:ext cx="143" cy="127"/>
                <a:chOff x="4753" y="1267"/>
                <a:chExt cx="143" cy="127"/>
              </a:xfrm>
            </p:grpSpPr>
            <p:sp>
              <p:nvSpPr>
                <p:cNvPr id="11113" name="Freeform 295"/>
                <p:cNvSpPr>
                  <a:spLocks/>
                </p:cNvSpPr>
                <p:nvPr/>
              </p:nvSpPr>
              <p:spPr bwMode="auto">
                <a:xfrm>
                  <a:off x="4753" y="1267"/>
                  <a:ext cx="143" cy="127"/>
                </a:xfrm>
                <a:custGeom>
                  <a:avLst/>
                  <a:gdLst>
                    <a:gd name="T0" fmla="*/ 1 w 571"/>
                    <a:gd name="T1" fmla="*/ 0 h 510"/>
                    <a:gd name="T2" fmla="*/ 1 w 571"/>
                    <a:gd name="T3" fmla="*/ 0 h 510"/>
                    <a:gd name="T4" fmla="*/ 0 w 571"/>
                    <a:gd name="T5" fmla="*/ 0 h 510"/>
                    <a:gd name="T6" fmla="*/ 0 w 571"/>
                    <a:gd name="T7" fmla="*/ 1 h 510"/>
                    <a:gd name="T8" fmla="*/ 0 w 571"/>
                    <a:gd name="T9" fmla="*/ 1 h 510"/>
                    <a:gd name="T10" fmla="*/ 0 w 571"/>
                    <a:gd name="T11" fmla="*/ 1 h 510"/>
                    <a:gd name="T12" fmla="*/ 0 w 571"/>
                    <a:gd name="T13" fmla="*/ 1 h 510"/>
                    <a:gd name="T14" fmla="*/ 0 w 571"/>
                    <a:gd name="T15" fmla="*/ 2 h 510"/>
                    <a:gd name="T16" fmla="*/ 0 w 571"/>
                    <a:gd name="T17" fmla="*/ 2 h 510"/>
                    <a:gd name="T18" fmla="*/ 0 w 571"/>
                    <a:gd name="T19" fmla="*/ 2 h 510"/>
                    <a:gd name="T20" fmla="*/ 1 w 571"/>
                    <a:gd name="T21" fmla="*/ 2 h 510"/>
                    <a:gd name="T22" fmla="*/ 1 w 571"/>
                    <a:gd name="T23" fmla="*/ 2 h 510"/>
                    <a:gd name="T24" fmla="*/ 1 w 571"/>
                    <a:gd name="T25" fmla="*/ 2 h 510"/>
                    <a:gd name="T26" fmla="*/ 2 w 571"/>
                    <a:gd name="T27" fmla="*/ 2 h 510"/>
                    <a:gd name="T28" fmla="*/ 2 w 571"/>
                    <a:gd name="T29" fmla="*/ 2 h 510"/>
                    <a:gd name="T30" fmla="*/ 2 w 571"/>
                    <a:gd name="T31" fmla="*/ 2 h 510"/>
                    <a:gd name="T32" fmla="*/ 2 w 571"/>
                    <a:gd name="T33" fmla="*/ 2 h 510"/>
                    <a:gd name="T34" fmla="*/ 2 w 571"/>
                    <a:gd name="T35" fmla="*/ 1 h 510"/>
                    <a:gd name="T36" fmla="*/ 2 w 571"/>
                    <a:gd name="T37" fmla="*/ 0 h 510"/>
                    <a:gd name="T38" fmla="*/ 2 w 571"/>
                    <a:gd name="T39" fmla="*/ 0 h 510"/>
                    <a:gd name="T40" fmla="*/ 1 w 571"/>
                    <a:gd name="T41" fmla="*/ 0 h 510"/>
                    <a:gd name="T42" fmla="*/ 1 w 571"/>
                    <a:gd name="T43" fmla="*/ 0 h 510"/>
                    <a:gd name="T44" fmla="*/ 1 w 571"/>
                    <a:gd name="T45" fmla="*/ 0 h 5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71" h="510">
                      <a:moveTo>
                        <a:pt x="216" y="0"/>
                      </a:moveTo>
                      <a:lnTo>
                        <a:pt x="148" y="43"/>
                      </a:lnTo>
                      <a:lnTo>
                        <a:pt x="78" y="77"/>
                      </a:lnTo>
                      <a:lnTo>
                        <a:pt x="36" y="223"/>
                      </a:lnTo>
                      <a:lnTo>
                        <a:pt x="1" y="336"/>
                      </a:lnTo>
                      <a:lnTo>
                        <a:pt x="0" y="359"/>
                      </a:lnTo>
                      <a:lnTo>
                        <a:pt x="31" y="414"/>
                      </a:lnTo>
                      <a:lnTo>
                        <a:pt x="51" y="433"/>
                      </a:lnTo>
                      <a:lnTo>
                        <a:pt x="69" y="437"/>
                      </a:lnTo>
                      <a:lnTo>
                        <a:pt x="71" y="453"/>
                      </a:lnTo>
                      <a:lnTo>
                        <a:pt x="104" y="429"/>
                      </a:lnTo>
                      <a:lnTo>
                        <a:pt x="108" y="490"/>
                      </a:lnTo>
                      <a:lnTo>
                        <a:pt x="127" y="510"/>
                      </a:lnTo>
                      <a:lnTo>
                        <a:pt x="459" y="510"/>
                      </a:lnTo>
                      <a:lnTo>
                        <a:pt x="489" y="482"/>
                      </a:lnTo>
                      <a:lnTo>
                        <a:pt x="482" y="429"/>
                      </a:lnTo>
                      <a:lnTo>
                        <a:pt x="520" y="463"/>
                      </a:lnTo>
                      <a:lnTo>
                        <a:pt x="571" y="367"/>
                      </a:lnTo>
                      <a:lnTo>
                        <a:pt x="467" y="67"/>
                      </a:lnTo>
                      <a:lnTo>
                        <a:pt x="358" y="29"/>
                      </a:lnTo>
                      <a:lnTo>
                        <a:pt x="325" y="9"/>
                      </a:lnTo>
                      <a:lnTo>
                        <a:pt x="273" y="58"/>
                      </a:lnTo>
                      <a:lnTo>
                        <a:pt x="216" y="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14" name="Group 296"/>
                <p:cNvGrpSpPr>
                  <a:grpSpLocks/>
                </p:cNvGrpSpPr>
                <p:nvPr/>
              </p:nvGrpSpPr>
              <p:grpSpPr bwMode="auto">
                <a:xfrm>
                  <a:off x="4781" y="1280"/>
                  <a:ext cx="99" cy="114"/>
                  <a:chOff x="4781" y="1280"/>
                  <a:chExt cx="99" cy="114"/>
                </a:xfrm>
              </p:grpSpPr>
              <p:sp>
                <p:nvSpPr>
                  <p:cNvPr id="11115" name="Freeform 297"/>
                  <p:cNvSpPr>
                    <a:spLocks/>
                  </p:cNvSpPr>
                  <p:nvPr/>
                </p:nvSpPr>
                <p:spPr bwMode="auto">
                  <a:xfrm>
                    <a:off x="4812" y="1280"/>
                    <a:ext cx="21" cy="114"/>
                  </a:xfrm>
                  <a:custGeom>
                    <a:avLst/>
                    <a:gdLst>
                      <a:gd name="T0" fmla="*/ 0 w 83"/>
                      <a:gd name="T1" fmla="*/ 0 h 456"/>
                      <a:gd name="T2" fmla="*/ 0 w 83"/>
                      <a:gd name="T3" fmla="*/ 0 h 456"/>
                      <a:gd name="T4" fmla="*/ 0 w 83"/>
                      <a:gd name="T5" fmla="*/ 0 h 456"/>
                      <a:gd name="T6" fmla="*/ 0 w 83"/>
                      <a:gd name="T7" fmla="*/ 2 h 456"/>
                      <a:gd name="T8" fmla="*/ 0 w 83"/>
                      <a:gd name="T9" fmla="*/ 2 h 456"/>
                      <a:gd name="T10" fmla="*/ 0 w 83"/>
                      <a:gd name="T11" fmla="*/ 2 h 456"/>
                      <a:gd name="T12" fmla="*/ 0 w 83"/>
                      <a:gd name="T13" fmla="*/ 2 h 456"/>
                      <a:gd name="T14" fmla="*/ 0 w 83"/>
                      <a:gd name="T15" fmla="*/ 2 h 456"/>
                      <a:gd name="T16" fmla="*/ 0 w 83"/>
                      <a:gd name="T17" fmla="*/ 0 h 456"/>
                      <a:gd name="T18" fmla="*/ 0 w 83"/>
                      <a:gd name="T19" fmla="*/ 0 h 456"/>
                      <a:gd name="T20" fmla="*/ 0 w 83"/>
                      <a:gd name="T21" fmla="*/ 0 h 456"/>
                      <a:gd name="T22" fmla="*/ 0 w 83"/>
                      <a:gd name="T23" fmla="*/ 0 h 456"/>
                      <a:gd name="T24" fmla="*/ 0 w 83"/>
                      <a:gd name="T25" fmla="*/ 0 h 4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3" h="456">
                        <a:moveTo>
                          <a:pt x="23" y="0"/>
                        </a:moveTo>
                        <a:lnTo>
                          <a:pt x="8" y="31"/>
                        </a:lnTo>
                        <a:lnTo>
                          <a:pt x="23" y="46"/>
                        </a:lnTo>
                        <a:lnTo>
                          <a:pt x="0" y="365"/>
                        </a:lnTo>
                        <a:lnTo>
                          <a:pt x="3" y="421"/>
                        </a:lnTo>
                        <a:lnTo>
                          <a:pt x="45" y="456"/>
                        </a:lnTo>
                        <a:lnTo>
                          <a:pt x="83" y="417"/>
                        </a:lnTo>
                        <a:lnTo>
                          <a:pt x="83" y="352"/>
                        </a:lnTo>
                        <a:lnTo>
                          <a:pt x="49" y="49"/>
                        </a:lnTo>
                        <a:lnTo>
                          <a:pt x="64" y="31"/>
                        </a:lnTo>
                        <a:lnTo>
                          <a:pt x="50" y="1"/>
                        </a:lnTo>
                        <a:lnTo>
                          <a:pt x="37" y="11"/>
                        </a:lnTo>
                        <a:lnTo>
                          <a:pt x="23" y="0"/>
                        </a:lnTo>
                        <a:close/>
                      </a:path>
                    </a:pathLst>
                  </a:custGeom>
                  <a:solidFill>
                    <a:srgbClr val="001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116" name="Group 298"/>
                  <p:cNvGrpSpPr>
                    <a:grpSpLocks/>
                  </p:cNvGrpSpPr>
                  <p:nvPr/>
                </p:nvGrpSpPr>
                <p:grpSpPr bwMode="auto">
                  <a:xfrm>
                    <a:off x="4781" y="1328"/>
                    <a:ext cx="99" cy="39"/>
                    <a:chOff x="4781" y="1328"/>
                    <a:chExt cx="99" cy="39"/>
                  </a:xfrm>
                </p:grpSpPr>
                <p:sp>
                  <p:nvSpPr>
                    <p:cNvPr id="11117" name="Freeform 299"/>
                    <p:cNvSpPr>
                      <a:spLocks/>
                    </p:cNvSpPr>
                    <p:nvPr/>
                  </p:nvSpPr>
                  <p:spPr bwMode="auto">
                    <a:xfrm>
                      <a:off x="4802" y="1336"/>
                      <a:ext cx="77" cy="25"/>
                    </a:xfrm>
                    <a:custGeom>
                      <a:avLst/>
                      <a:gdLst>
                        <a:gd name="T0" fmla="*/ 0 w 309"/>
                        <a:gd name="T1" fmla="*/ 0 h 98"/>
                        <a:gd name="T2" fmla="*/ 1 w 309"/>
                        <a:gd name="T3" fmla="*/ 0 h 98"/>
                        <a:gd name="T4" fmla="*/ 1 w 309"/>
                        <a:gd name="T5" fmla="*/ 0 h 98"/>
                        <a:gd name="T6" fmla="*/ 0 w 309"/>
                        <a:gd name="T7" fmla="*/ 1 h 98"/>
                        <a:gd name="T8" fmla="*/ 0 w 309"/>
                        <a:gd name="T9" fmla="*/ 0 h 98"/>
                        <a:gd name="T10" fmla="*/ 0 w 309"/>
                        <a:gd name="T11" fmla="*/ 0 h 9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9" h="98">
                          <a:moveTo>
                            <a:pt x="27" y="61"/>
                          </a:moveTo>
                          <a:lnTo>
                            <a:pt x="236" y="0"/>
                          </a:lnTo>
                          <a:lnTo>
                            <a:pt x="309" y="7"/>
                          </a:lnTo>
                          <a:lnTo>
                            <a:pt x="52" y="98"/>
                          </a:lnTo>
                          <a:lnTo>
                            <a:pt x="0" y="71"/>
                          </a:lnTo>
                          <a:lnTo>
                            <a:pt x="27"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18" name="Freeform 300"/>
                    <p:cNvSpPr>
                      <a:spLocks/>
                    </p:cNvSpPr>
                    <p:nvPr/>
                  </p:nvSpPr>
                  <p:spPr bwMode="auto">
                    <a:xfrm>
                      <a:off x="4837" y="1337"/>
                      <a:ext cx="43" cy="29"/>
                    </a:xfrm>
                    <a:custGeom>
                      <a:avLst/>
                      <a:gdLst>
                        <a:gd name="T0" fmla="*/ 0 w 173"/>
                        <a:gd name="T1" fmla="*/ 0 h 114"/>
                        <a:gd name="T2" fmla="*/ 0 w 173"/>
                        <a:gd name="T3" fmla="*/ 0 h 114"/>
                        <a:gd name="T4" fmla="*/ 0 w 173"/>
                        <a:gd name="T5" fmla="*/ 0 h 114"/>
                        <a:gd name="T6" fmla="*/ 0 w 173"/>
                        <a:gd name="T7" fmla="*/ 0 h 114"/>
                        <a:gd name="T8" fmla="*/ 0 w 173"/>
                        <a:gd name="T9" fmla="*/ 1 h 114"/>
                        <a:gd name="T10" fmla="*/ 0 w 173"/>
                        <a:gd name="T11" fmla="*/ 1 h 114"/>
                        <a:gd name="T12" fmla="*/ 0 w 173"/>
                        <a:gd name="T13" fmla="*/ 1 h 114"/>
                        <a:gd name="T14" fmla="*/ 1 w 173"/>
                        <a:gd name="T15" fmla="*/ 0 h 114"/>
                        <a:gd name="T16" fmla="*/ 0 w 173"/>
                        <a:gd name="T17" fmla="*/ 0 h 114"/>
                        <a:gd name="T18" fmla="*/ 0 w 173"/>
                        <a:gd name="T19" fmla="*/ 0 h 114"/>
                        <a:gd name="T20" fmla="*/ 0 w 173"/>
                        <a:gd name="T21" fmla="*/ 0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3" h="114">
                          <a:moveTo>
                            <a:pt x="90" y="0"/>
                          </a:moveTo>
                          <a:lnTo>
                            <a:pt x="20" y="18"/>
                          </a:lnTo>
                          <a:lnTo>
                            <a:pt x="16" y="41"/>
                          </a:lnTo>
                          <a:lnTo>
                            <a:pt x="0" y="61"/>
                          </a:lnTo>
                          <a:lnTo>
                            <a:pt x="28" y="91"/>
                          </a:lnTo>
                          <a:lnTo>
                            <a:pt x="67" y="111"/>
                          </a:lnTo>
                          <a:lnTo>
                            <a:pt x="123" y="114"/>
                          </a:lnTo>
                          <a:lnTo>
                            <a:pt x="173" y="65"/>
                          </a:lnTo>
                          <a:lnTo>
                            <a:pt x="167" y="4"/>
                          </a:lnTo>
                          <a:lnTo>
                            <a:pt x="123" y="34"/>
                          </a:lnTo>
                          <a:lnTo>
                            <a:pt x="90"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19" name="Freeform 301"/>
                    <p:cNvSpPr>
                      <a:spLocks/>
                    </p:cNvSpPr>
                    <p:nvPr/>
                  </p:nvSpPr>
                  <p:spPr bwMode="auto">
                    <a:xfrm>
                      <a:off x="4781" y="1328"/>
                      <a:ext cx="35" cy="39"/>
                    </a:xfrm>
                    <a:custGeom>
                      <a:avLst/>
                      <a:gdLst>
                        <a:gd name="T0" fmla="*/ 0 w 139"/>
                        <a:gd name="T1" fmla="*/ 1 h 155"/>
                        <a:gd name="T2" fmla="*/ 0 w 139"/>
                        <a:gd name="T3" fmla="*/ 0 h 155"/>
                        <a:gd name="T4" fmla="*/ 0 w 139"/>
                        <a:gd name="T5" fmla="*/ 0 h 155"/>
                        <a:gd name="T6" fmla="*/ 0 w 139"/>
                        <a:gd name="T7" fmla="*/ 0 h 155"/>
                        <a:gd name="T8" fmla="*/ 0 w 139"/>
                        <a:gd name="T9" fmla="*/ 0 h 155"/>
                        <a:gd name="T10" fmla="*/ 1 w 139"/>
                        <a:gd name="T11" fmla="*/ 0 h 155"/>
                        <a:gd name="T12" fmla="*/ 1 w 139"/>
                        <a:gd name="T13" fmla="*/ 0 h 155"/>
                        <a:gd name="T14" fmla="*/ 1 w 139"/>
                        <a:gd name="T15" fmla="*/ 1 h 155"/>
                        <a:gd name="T16" fmla="*/ 1 w 139"/>
                        <a:gd name="T17" fmla="*/ 1 h 155"/>
                        <a:gd name="T18" fmla="*/ 0 w 139"/>
                        <a:gd name="T19" fmla="*/ 1 h 155"/>
                        <a:gd name="T20" fmla="*/ 0 w 139"/>
                        <a:gd name="T21" fmla="*/ 1 h 155"/>
                        <a:gd name="T22" fmla="*/ 0 w 139"/>
                        <a:gd name="T23" fmla="*/ 1 h 155"/>
                        <a:gd name="T24" fmla="*/ 0 w 139"/>
                        <a:gd name="T25" fmla="*/ 1 h 155"/>
                        <a:gd name="T26" fmla="*/ 0 w 139"/>
                        <a:gd name="T27" fmla="*/ 1 h 155"/>
                        <a:gd name="T28" fmla="*/ 0 w 139"/>
                        <a:gd name="T29" fmla="*/ 1 h 155"/>
                        <a:gd name="T30" fmla="*/ 0 w 139"/>
                        <a:gd name="T31" fmla="*/ 1 h 1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9" h="155">
                          <a:moveTo>
                            <a:pt x="0" y="96"/>
                          </a:moveTo>
                          <a:lnTo>
                            <a:pt x="16" y="69"/>
                          </a:lnTo>
                          <a:lnTo>
                            <a:pt x="30" y="39"/>
                          </a:lnTo>
                          <a:lnTo>
                            <a:pt x="38" y="11"/>
                          </a:lnTo>
                          <a:lnTo>
                            <a:pt x="80" y="0"/>
                          </a:lnTo>
                          <a:lnTo>
                            <a:pt x="113" y="0"/>
                          </a:lnTo>
                          <a:lnTo>
                            <a:pt x="139" y="78"/>
                          </a:lnTo>
                          <a:lnTo>
                            <a:pt x="130" y="96"/>
                          </a:lnTo>
                          <a:lnTo>
                            <a:pt x="113" y="115"/>
                          </a:lnTo>
                          <a:lnTo>
                            <a:pt x="84" y="124"/>
                          </a:lnTo>
                          <a:lnTo>
                            <a:pt x="62" y="126"/>
                          </a:lnTo>
                          <a:lnTo>
                            <a:pt x="54" y="132"/>
                          </a:lnTo>
                          <a:lnTo>
                            <a:pt x="39" y="147"/>
                          </a:lnTo>
                          <a:lnTo>
                            <a:pt x="16" y="155"/>
                          </a:lnTo>
                          <a:lnTo>
                            <a:pt x="5" y="155"/>
                          </a:lnTo>
                          <a:lnTo>
                            <a:pt x="0" y="96"/>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nvGrpSpPr>
              <p:cNvPr id="11104" name="Group 302"/>
              <p:cNvGrpSpPr>
                <a:grpSpLocks/>
              </p:cNvGrpSpPr>
              <p:nvPr/>
            </p:nvGrpSpPr>
            <p:grpSpPr bwMode="auto">
              <a:xfrm>
                <a:off x="4756" y="1201"/>
                <a:ext cx="134" cy="452"/>
                <a:chOff x="4756" y="1201"/>
                <a:chExt cx="134" cy="452"/>
              </a:xfrm>
            </p:grpSpPr>
            <p:grpSp>
              <p:nvGrpSpPr>
                <p:cNvPr id="11105" name="Group 303"/>
                <p:cNvGrpSpPr>
                  <a:grpSpLocks/>
                </p:cNvGrpSpPr>
                <p:nvPr/>
              </p:nvGrpSpPr>
              <p:grpSpPr bwMode="auto">
                <a:xfrm>
                  <a:off x="4798" y="1201"/>
                  <a:ext cx="49" cy="82"/>
                  <a:chOff x="4798" y="1201"/>
                  <a:chExt cx="49" cy="82"/>
                </a:xfrm>
              </p:grpSpPr>
              <p:sp>
                <p:nvSpPr>
                  <p:cNvPr id="11110" name="Freeform 304"/>
                  <p:cNvSpPr>
                    <a:spLocks/>
                  </p:cNvSpPr>
                  <p:nvPr/>
                </p:nvSpPr>
                <p:spPr bwMode="auto">
                  <a:xfrm>
                    <a:off x="4799" y="1205"/>
                    <a:ext cx="45" cy="78"/>
                  </a:xfrm>
                  <a:custGeom>
                    <a:avLst/>
                    <a:gdLst>
                      <a:gd name="T0" fmla="*/ 0 w 182"/>
                      <a:gd name="T1" fmla="*/ 1 h 310"/>
                      <a:gd name="T2" fmla="*/ 0 w 182"/>
                      <a:gd name="T3" fmla="*/ 1 h 310"/>
                      <a:gd name="T4" fmla="*/ 0 w 182"/>
                      <a:gd name="T5" fmla="*/ 1 h 310"/>
                      <a:gd name="T6" fmla="*/ 0 w 182"/>
                      <a:gd name="T7" fmla="*/ 1 h 310"/>
                      <a:gd name="T8" fmla="*/ 0 w 182"/>
                      <a:gd name="T9" fmla="*/ 1 h 310"/>
                      <a:gd name="T10" fmla="*/ 0 w 182"/>
                      <a:gd name="T11" fmla="*/ 1 h 310"/>
                      <a:gd name="T12" fmla="*/ 0 w 182"/>
                      <a:gd name="T13" fmla="*/ 1 h 310"/>
                      <a:gd name="T14" fmla="*/ 0 w 182"/>
                      <a:gd name="T15" fmla="*/ 1 h 310"/>
                      <a:gd name="T16" fmla="*/ 0 w 182"/>
                      <a:gd name="T17" fmla="*/ 1 h 310"/>
                      <a:gd name="T18" fmla="*/ 0 w 182"/>
                      <a:gd name="T19" fmla="*/ 1 h 310"/>
                      <a:gd name="T20" fmla="*/ 0 w 182"/>
                      <a:gd name="T21" fmla="*/ 1 h 310"/>
                      <a:gd name="T22" fmla="*/ 0 w 182"/>
                      <a:gd name="T23" fmla="*/ 1 h 310"/>
                      <a:gd name="T24" fmla="*/ 0 w 182"/>
                      <a:gd name="T25" fmla="*/ 1 h 310"/>
                      <a:gd name="T26" fmla="*/ 1 w 182"/>
                      <a:gd name="T27" fmla="*/ 1 h 310"/>
                      <a:gd name="T28" fmla="*/ 1 w 182"/>
                      <a:gd name="T29" fmla="*/ 1 h 310"/>
                      <a:gd name="T30" fmla="*/ 1 w 182"/>
                      <a:gd name="T31" fmla="*/ 1 h 310"/>
                      <a:gd name="T32" fmla="*/ 1 w 182"/>
                      <a:gd name="T33" fmla="*/ 0 h 310"/>
                      <a:gd name="T34" fmla="*/ 1 w 182"/>
                      <a:gd name="T35" fmla="*/ 0 h 310"/>
                      <a:gd name="T36" fmla="*/ 0 w 182"/>
                      <a:gd name="T37" fmla="*/ 0 h 310"/>
                      <a:gd name="T38" fmla="*/ 0 w 182"/>
                      <a:gd name="T39" fmla="*/ 0 h 310"/>
                      <a:gd name="T40" fmla="*/ 0 w 182"/>
                      <a:gd name="T41" fmla="*/ 0 h 310"/>
                      <a:gd name="T42" fmla="*/ 0 w 182"/>
                      <a:gd name="T43" fmla="*/ 0 h 310"/>
                      <a:gd name="T44" fmla="*/ 0 w 182"/>
                      <a:gd name="T45" fmla="*/ 0 h 310"/>
                      <a:gd name="T46" fmla="*/ 0 w 182"/>
                      <a:gd name="T47" fmla="*/ 0 h 310"/>
                      <a:gd name="T48" fmla="*/ 0 w 182"/>
                      <a:gd name="T49" fmla="*/ 0 h 310"/>
                      <a:gd name="T50" fmla="*/ 0 w 182"/>
                      <a:gd name="T51" fmla="*/ 0 h 310"/>
                      <a:gd name="T52" fmla="*/ 0 w 182"/>
                      <a:gd name="T53" fmla="*/ 0 h 310"/>
                      <a:gd name="T54" fmla="*/ 0 w 182"/>
                      <a:gd name="T55" fmla="*/ 0 h 310"/>
                      <a:gd name="T56" fmla="*/ 0 w 182"/>
                      <a:gd name="T57" fmla="*/ 1 h 310"/>
                      <a:gd name="T58" fmla="*/ 0 w 182"/>
                      <a:gd name="T59" fmla="*/ 1 h 310"/>
                      <a:gd name="T60" fmla="*/ 0 w 182"/>
                      <a:gd name="T61" fmla="*/ 1 h 310"/>
                      <a:gd name="T62" fmla="*/ 0 w 182"/>
                      <a:gd name="T63" fmla="*/ 1 h 3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2" h="310">
                        <a:moveTo>
                          <a:pt x="0" y="132"/>
                        </a:moveTo>
                        <a:lnTo>
                          <a:pt x="8" y="159"/>
                        </a:lnTo>
                        <a:lnTo>
                          <a:pt x="14" y="175"/>
                        </a:lnTo>
                        <a:lnTo>
                          <a:pt x="21" y="187"/>
                        </a:lnTo>
                        <a:lnTo>
                          <a:pt x="31" y="186"/>
                        </a:lnTo>
                        <a:lnTo>
                          <a:pt x="34" y="186"/>
                        </a:lnTo>
                        <a:lnTo>
                          <a:pt x="34" y="248"/>
                        </a:lnTo>
                        <a:lnTo>
                          <a:pt x="91" y="310"/>
                        </a:lnTo>
                        <a:lnTo>
                          <a:pt x="143" y="263"/>
                        </a:lnTo>
                        <a:lnTo>
                          <a:pt x="145" y="248"/>
                        </a:lnTo>
                        <a:lnTo>
                          <a:pt x="152" y="235"/>
                        </a:lnTo>
                        <a:lnTo>
                          <a:pt x="159" y="222"/>
                        </a:lnTo>
                        <a:lnTo>
                          <a:pt x="166" y="196"/>
                        </a:lnTo>
                        <a:lnTo>
                          <a:pt x="177" y="170"/>
                        </a:lnTo>
                        <a:lnTo>
                          <a:pt x="180" y="145"/>
                        </a:lnTo>
                        <a:lnTo>
                          <a:pt x="181" y="93"/>
                        </a:lnTo>
                        <a:lnTo>
                          <a:pt x="182" y="71"/>
                        </a:lnTo>
                        <a:lnTo>
                          <a:pt x="178" y="48"/>
                        </a:lnTo>
                        <a:lnTo>
                          <a:pt x="167" y="29"/>
                        </a:lnTo>
                        <a:lnTo>
                          <a:pt x="146" y="12"/>
                        </a:lnTo>
                        <a:lnTo>
                          <a:pt x="123" y="4"/>
                        </a:lnTo>
                        <a:lnTo>
                          <a:pt x="98" y="0"/>
                        </a:lnTo>
                        <a:lnTo>
                          <a:pt x="72" y="3"/>
                        </a:lnTo>
                        <a:lnTo>
                          <a:pt x="53" y="11"/>
                        </a:lnTo>
                        <a:lnTo>
                          <a:pt x="35" y="24"/>
                        </a:lnTo>
                        <a:lnTo>
                          <a:pt x="22" y="38"/>
                        </a:lnTo>
                        <a:lnTo>
                          <a:pt x="14" y="52"/>
                        </a:lnTo>
                        <a:lnTo>
                          <a:pt x="7" y="70"/>
                        </a:lnTo>
                        <a:lnTo>
                          <a:pt x="4" y="86"/>
                        </a:lnTo>
                        <a:lnTo>
                          <a:pt x="3" y="108"/>
                        </a:lnTo>
                        <a:lnTo>
                          <a:pt x="5" y="123"/>
                        </a:lnTo>
                        <a:lnTo>
                          <a:pt x="0" y="132"/>
                        </a:lnTo>
                        <a:close/>
                      </a:path>
                    </a:pathLst>
                  </a:custGeom>
                  <a:solidFill>
                    <a:srgbClr val="FF9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11" name="Freeform 305"/>
                  <p:cNvSpPr>
                    <a:spLocks/>
                  </p:cNvSpPr>
                  <p:nvPr/>
                </p:nvSpPr>
                <p:spPr bwMode="auto">
                  <a:xfrm>
                    <a:off x="4799" y="1211"/>
                    <a:ext cx="32" cy="71"/>
                  </a:xfrm>
                  <a:custGeom>
                    <a:avLst/>
                    <a:gdLst>
                      <a:gd name="T0" fmla="*/ 0 w 128"/>
                      <a:gd name="T1" fmla="*/ 0 h 286"/>
                      <a:gd name="T2" fmla="*/ 0 w 128"/>
                      <a:gd name="T3" fmla="*/ 0 h 286"/>
                      <a:gd name="T4" fmla="*/ 0 w 128"/>
                      <a:gd name="T5" fmla="*/ 0 h 286"/>
                      <a:gd name="T6" fmla="*/ 0 w 128"/>
                      <a:gd name="T7" fmla="*/ 0 h 286"/>
                      <a:gd name="T8" fmla="*/ 0 w 128"/>
                      <a:gd name="T9" fmla="*/ 0 h 286"/>
                      <a:gd name="T10" fmla="*/ 1 w 128"/>
                      <a:gd name="T11" fmla="*/ 0 h 286"/>
                      <a:gd name="T12" fmla="*/ 1 w 128"/>
                      <a:gd name="T13" fmla="*/ 0 h 286"/>
                      <a:gd name="T14" fmla="*/ 1 w 128"/>
                      <a:gd name="T15" fmla="*/ 0 h 286"/>
                      <a:gd name="T16" fmla="*/ 1 w 128"/>
                      <a:gd name="T17" fmla="*/ 0 h 286"/>
                      <a:gd name="T18" fmla="*/ 1 w 128"/>
                      <a:gd name="T19" fmla="*/ 0 h 286"/>
                      <a:gd name="T20" fmla="*/ 1 w 128"/>
                      <a:gd name="T21" fmla="*/ 0 h 286"/>
                      <a:gd name="T22" fmla="*/ 0 w 128"/>
                      <a:gd name="T23" fmla="*/ 0 h 286"/>
                      <a:gd name="T24" fmla="*/ 0 w 128"/>
                      <a:gd name="T25" fmla="*/ 0 h 286"/>
                      <a:gd name="T26" fmla="*/ 0 w 128"/>
                      <a:gd name="T27" fmla="*/ 0 h 286"/>
                      <a:gd name="T28" fmla="*/ 0 w 128"/>
                      <a:gd name="T29" fmla="*/ 0 h 286"/>
                      <a:gd name="T30" fmla="*/ 0 w 128"/>
                      <a:gd name="T31" fmla="*/ 0 h 286"/>
                      <a:gd name="T32" fmla="*/ 0 w 128"/>
                      <a:gd name="T33" fmla="*/ 1 h 286"/>
                      <a:gd name="T34" fmla="*/ 0 w 128"/>
                      <a:gd name="T35" fmla="*/ 1 h 286"/>
                      <a:gd name="T36" fmla="*/ 1 w 128"/>
                      <a:gd name="T37" fmla="*/ 1 h 286"/>
                      <a:gd name="T38" fmla="*/ 1 w 128"/>
                      <a:gd name="T39" fmla="*/ 1 h 286"/>
                      <a:gd name="T40" fmla="*/ 0 w 128"/>
                      <a:gd name="T41" fmla="*/ 1 h 286"/>
                      <a:gd name="T42" fmla="*/ 0 w 128"/>
                      <a:gd name="T43" fmla="*/ 0 h 286"/>
                      <a:gd name="T44" fmla="*/ 0 w 128"/>
                      <a:gd name="T45" fmla="*/ 0 h 286"/>
                      <a:gd name="T46" fmla="*/ 0 w 128"/>
                      <a:gd name="T47" fmla="*/ 0 h 286"/>
                      <a:gd name="T48" fmla="*/ 0 w 128"/>
                      <a:gd name="T49" fmla="*/ 0 h 286"/>
                      <a:gd name="T50" fmla="*/ 0 w 128"/>
                      <a:gd name="T51" fmla="*/ 0 h 286"/>
                      <a:gd name="T52" fmla="*/ 0 w 128"/>
                      <a:gd name="T53" fmla="*/ 0 h 286"/>
                      <a:gd name="T54" fmla="*/ 0 w 128"/>
                      <a:gd name="T55" fmla="*/ 0 h 286"/>
                      <a:gd name="T56" fmla="*/ 0 w 128"/>
                      <a:gd name="T57" fmla="*/ 0 h 286"/>
                      <a:gd name="T58" fmla="*/ 0 w 128"/>
                      <a:gd name="T59" fmla="*/ 0 h 2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8" h="286">
                        <a:moveTo>
                          <a:pt x="19" y="22"/>
                        </a:moveTo>
                        <a:lnTo>
                          <a:pt x="27" y="11"/>
                        </a:lnTo>
                        <a:lnTo>
                          <a:pt x="36" y="0"/>
                        </a:lnTo>
                        <a:lnTo>
                          <a:pt x="72" y="35"/>
                        </a:lnTo>
                        <a:lnTo>
                          <a:pt x="73" y="82"/>
                        </a:lnTo>
                        <a:lnTo>
                          <a:pt x="109" y="91"/>
                        </a:lnTo>
                        <a:lnTo>
                          <a:pt x="123" y="92"/>
                        </a:lnTo>
                        <a:lnTo>
                          <a:pt x="128" y="157"/>
                        </a:lnTo>
                        <a:lnTo>
                          <a:pt x="118" y="153"/>
                        </a:lnTo>
                        <a:lnTo>
                          <a:pt x="112" y="160"/>
                        </a:lnTo>
                        <a:lnTo>
                          <a:pt x="112" y="103"/>
                        </a:lnTo>
                        <a:lnTo>
                          <a:pt x="76" y="110"/>
                        </a:lnTo>
                        <a:lnTo>
                          <a:pt x="66" y="117"/>
                        </a:lnTo>
                        <a:lnTo>
                          <a:pt x="58" y="132"/>
                        </a:lnTo>
                        <a:lnTo>
                          <a:pt x="73" y="157"/>
                        </a:lnTo>
                        <a:lnTo>
                          <a:pt x="60" y="167"/>
                        </a:lnTo>
                        <a:lnTo>
                          <a:pt x="60" y="210"/>
                        </a:lnTo>
                        <a:lnTo>
                          <a:pt x="77" y="219"/>
                        </a:lnTo>
                        <a:lnTo>
                          <a:pt x="99" y="230"/>
                        </a:lnTo>
                        <a:lnTo>
                          <a:pt x="89" y="286"/>
                        </a:lnTo>
                        <a:lnTo>
                          <a:pt x="34" y="227"/>
                        </a:lnTo>
                        <a:lnTo>
                          <a:pt x="34" y="164"/>
                        </a:lnTo>
                        <a:lnTo>
                          <a:pt x="19" y="164"/>
                        </a:lnTo>
                        <a:lnTo>
                          <a:pt x="0" y="113"/>
                        </a:lnTo>
                        <a:lnTo>
                          <a:pt x="4" y="104"/>
                        </a:lnTo>
                        <a:lnTo>
                          <a:pt x="3" y="85"/>
                        </a:lnTo>
                        <a:lnTo>
                          <a:pt x="4" y="73"/>
                        </a:lnTo>
                        <a:lnTo>
                          <a:pt x="4" y="59"/>
                        </a:lnTo>
                        <a:lnTo>
                          <a:pt x="9" y="40"/>
                        </a:lnTo>
                        <a:lnTo>
                          <a:pt x="19" y="22"/>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12" name="Freeform 306"/>
                  <p:cNvSpPr>
                    <a:spLocks/>
                  </p:cNvSpPr>
                  <p:nvPr/>
                </p:nvSpPr>
                <p:spPr bwMode="auto">
                  <a:xfrm>
                    <a:off x="4798" y="1201"/>
                    <a:ext cx="49" cy="42"/>
                  </a:xfrm>
                  <a:custGeom>
                    <a:avLst/>
                    <a:gdLst>
                      <a:gd name="T0" fmla="*/ 0 w 197"/>
                      <a:gd name="T1" fmla="*/ 0 h 169"/>
                      <a:gd name="T2" fmla="*/ 0 w 197"/>
                      <a:gd name="T3" fmla="*/ 0 h 169"/>
                      <a:gd name="T4" fmla="*/ 0 w 197"/>
                      <a:gd name="T5" fmla="*/ 0 h 169"/>
                      <a:gd name="T6" fmla="*/ 0 w 197"/>
                      <a:gd name="T7" fmla="*/ 0 h 169"/>
                      <a:gd name="T8" fmla="*/ 0 w 197"/>
                      <a:gd name="T9" fmla="*/ 0 h 169"/>
                      <a:gd name="T10" fmla="*/ 0 w 197"/>
                      <a:gd name="T11" fmla="*/ 0 h 169"/>
                      <a:gd name="T12" fmla="*/ 0 w 197"/>
                      <a:gd name="T13" fmla="*/ 0 h 169"/>
                      <a:gd name="T14" fmla="*/ 0 w 197"/>
                      <a:gd name="T15" fmla="*/ 0 h 169"/>
                      <a:gd name="T16" fmla="*/ 0 w 197"/>
                      <a:gd name="T17" fmla="*/ 0 h 169"/>
                      <a:gd name="T18" fmla="*/ 0 w 197"/>
                      <a:gd name="T19" fmla="*/ 0 h 169"/>
                      <a:gd name="T20" fmla="*/ 0 w 197"/>
                      <a:gd name="T21" fmla="*/ 0 h 169"/>
                      <a:gd name="T22" fmla="*/ 0 w 197"/>
                      <a:gd name="T23" fmla="*/ 0 h 169"/>
                      <a:gd name="T24" fmla="*/ 0 w 197"/>
                      <a:gd name="T25" fmla="*/ 0 h 169"/>
                      <a:gd name="T26" fmla="*/ 0 w 197"/>
                      <a:gd name="T27" fmla="*/ 0 h 169"/>
                      <a:gd name="T28" fmla="*/ 1 w 197"/>
                      <a:gd name="T29" fmla="*/ 0 h 169"/>
                      <a:gd name="T30" fmla="*/ 1 w 197"/>
                      <a:gd name="T31" fmla="*/ 0 h 169"/>
                      <a:gd name="T32" fmla="*/ 1 w 197"/>
                      <a:gd name="T33" fmla="*/ 0 h 169"/>
                      <a:gd name="T34" fmla="*/ 1 w 197"/>
                      <a:gd name="T35" fmla="*/ 0 h 169"/>
                      <a:gd name="T36" fmla="*/ 1 w 197"/>
                      <a:gd name="T37" fmla="*/ 0 h 169"/>
                      <a:gd name="T38" fmla="*/ 1 w 197"/>
                      <a:gd name="T39" fmla="*/ 0 h 169"/>
                      <a:gd name="T40" fmla="*/ 1 w 197"/>
                      <a:gd name="T41" fmla="*/ 0 h 169"/>
                      <a:gd name="T42" fmla="*/ 1 w 197"/>
                      <a:gd name="T43" fmla="*/ 0 h 169"/>
                      <a:gd name="T44" fmla="*/ 1 w 197"/>
                      <a:gd name="T45" fmla="*/ 0 h 169"/>
                      <a:gd name="T46" fmla="*/ 1 w 197"/>
                      <a:gd name="T47" fmla="*/ 0 h 169"/>
                      <a:gd name="T48" fmla="*/ 1 w 197"/>
                      <a:gd name="T49" fmla="*/ 0 h 169"/>
                      <a:gd name="T50" fmla="*/ 1 w 197"/>
                      <a:gd name="T51" fmla="*/ 0 h 169"/>
                      <a:gd name="T52" fmla="*/ 1 w 197"/>
                      <a:gd name="T53" fmla="*/ 0 h 169"/>
                      <a:gd name="T54" fmla="*/ 0 w 197"/>
                      <a:gd name="T55" fmla="*/ 0 h 169"/>
                      <a:gd name="T56" fmla="*/ 0 w 197"/>
                      <a:gd name="T57" fmla="*/ 0 h 169"/>
                      <a:gd name="T58" fmla="*/ 0 w 197"/>
                      <a:gd name="T59" fmla="*/ 0 h 169"/>
                      <a:gd name="T60" fmla="*/ 0 w 197"/>
                      <a:gd name="T61" fmla="*/ 0 h 169"/>
                      <a:gd name="T62" fmla="*/ 0 w 197"/>
                      <a:gd name="T63" fmla="*/ 0 h 169"/>
                      <a:gd name="T64" fmla="*/ 0 w 197"/>
                      <a:gd name="T65" fmla="*/ 0 h 169"/>
                      <a:gd name="T66" fmla="*/ 0 w 197"/>
                      <a:gd name="T67" fmla="*/ 0 h 169"/>
                      <a:gd name="T68" fmla="*/ 0 w 197"/>
                      <a:gd name="T69" fmla="*/ 0 h 169"/>
                      <a:gd name="T70" fmla="*/ 0 w 197"/>
                      <a:gd name="T71" fmla="*/ 0 h 169"/>
                      <a:gd name="T72" fmla="*/ 0 w 197"/>
                      <a:gd name="T73" fmla="*/ 0 h 169"/>
                      <a:gd name="T74" fmla="*/ 0 w 197"/>
                      <a:gd name="T75" fmla="*/ 0 h 169"/>
                      <a:gd name="T76" fmla="*/ 0 w 197"/>
                      <a:gd name="T77" fmla="*/ 0 h 169"/>
                      <a:gd name="T78" fmla="*/ 0 w 197"/>
                      <a:gd name="T79" fmla="*/ 0 h 169"/>
                      <a:gd name="T80" fmla="*/ 0 w 197"/>
                      <a:gd name="T81" fmla="*/ 0 h 169"/>
                      <a:gd name="T82" fmla="*/ 0 w 197"/>
                      <a:gd name="T83" fmla="*/ 0 h 169"/>
                      <a:gd name="T84" fmla="*/ 0 w 197"/>
                      <a:gd name="T85" fmla="*/ 0 h 169"/>
                      <a:gd name="T86" fmla="*/ 0 w 197"/>
                      <a:gd name="T87" fmla="*/ 0 h 169"/>
                      <a:gd name="T88" fmla="*/ 0 w 197"/>
                      <a:gd name="T89" fmla="*/ 0 h 169"/>
                      <a:gd name="T90" fmla="*/ 0 w 197"/>
                      <a:gd name="T91" fmla="*/ 0 h 169"/>
                      <a:gd name="T92" fmla="*/ 0 w 197"/>
                      <a:gd name="T93" fmla="*/ 0 h 169"/>
                      <a:gd name="T94" fmla="*/ 0 w 197"/>
                      <a:gd name="T95" fmla="*/ 0 h 169"/>
                      <a:gd name="T96" fmla="*/ 0 w 197"/>
                      <a:gd name="T97" fmla="*/ 0 h 169"/>
                      <a:gd name="T98" fmla="*/ 0 w 197"/>
                      <a:gd name="T99" fmla="*/ 0 h 169"/>
                      <a:gd name="T100" fmla="*/ 0 w 197"/>
                      <a:gd name="T101" fmla="*/ 0 h 169"/>
                      <a:gd name="T102" fmla="*/ 0 w 197"/>
                      <a:gd name="T103" fmla="*/ 0 h 169"/>
                      <a:gd name="T104" fmla="*/ 0 w 197"/>
                      <a:gd name="T105" fmla="*/ 0 h 169"/>
                      <a:gd name="T106" fmla="*/ 0 w 197"/>
                      <a:gd name="T107" fmla="*/ 0 h 169"/>
                      <a:gd name="T108" fmla="*/ 0 w 197"/>
                      <a:gd name="T109" fmla="*/ 0 h 169"/>
                      <a:gd name="T110" fmla="*/ 0 w 197"/>
                      <a:gd name="T111" fmla="*/ 0 h 169"/>
                      <a:gd name="T112" fmla="*/ 0 w 197"/>
                      <a:gd name="T113" fmla="*/ 0 h 16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7" h="169">
                        <a:moveTo>
                          <a:pt x="2" y="138"/>
                        </a:moveTo>
                        <a:lnTo>
                          <a:pt x="0" y="116"/>
                        </a:lnTo>
                        <a:lnTo>
                          <a:pt x="4" y="88"/>
                        </a:lnTo>
                        <a:lnTo>
                          <a:pt x="8" y="64"/>
                        </a:lnTo>
                        <a:lnTo>
                          <a:pt x="16" y="46"/>
                        </a:lnTo>
                        <a:lnTo>
                          <a:pt x="26" y="29"/>
                        </a:lnTo>
                        <a:lnTo>
                          <a:pt x="43" y="23"/>
                        </a:lnTo>
                        <a:lnTo>
                          <a:pt x="52" y="15"/>
                        </a:lnTo>
                        <a:lnTo>
                          <a:pt x="70" y="7"/>
                        </a:lnTo>
                        <a:lnTo>
                          <a:pt x="89" y="0"/>
                        </a:lnTo>
                        <a:lnTo>
                          <a:pt x="111" y="0"/>
                        </a:lnTo>
                        <a:lnTo>
                          <a:pt x="134" y="3"/>
                        </a:lnTo>
                        <a:lnTo>
                          <a:pt x="148" y="11"/>
                        </a:lnTo>
                        <a:lnTo>
                          <a:pt x="159" y="20"/>
                        </a:lnTo>
                        <a:lnTo>
                          <a:pt x="177" y="34"/>
                        </a:lnTo>
                        <a:lnTo>
                          <a:pt x="189" y="47"/>
                        </a:lnTo>
                        <a:lnTo>
                          <a:pt x="197" y="53"/>
                        </a:lnTo>
                        <a:lnTo>
                          <a:pt x="189" y="55"/>
                        </a:lnTo>
                        <a:lnTo>
                          <a:pt x="188" y="60"/>
                        </a:lnTo>
                        <a:lnTo>
                          <a:pt x="188" y="69"/>
                        </a:lnTo>
                        <a:lnTo>
                          <a:pt x="186" y="82"/>
                        </a:lnTo>
                        <a:lnTo>
                          <a:pt x="191" y="99"/>
                        </a:lnTo>
                        <a:lnTo>
                          <a:pt x="193" y="120"/>
                        </a:lnTo>
                        <a:lnTo>
                          <a:pt x="182" y="143"/>
                        </a:lnTo>
                        <a:lnTo>
                          <a:pt x="184" y="111"/>
                        </a:lnTo>
                        <a:lnTo>
                          <a:pt x="182" y="89"/>
                        </a:lnTo>
                        <a:lnTo>
                          <a:pt x="177" y="79"/>
                        </a:lnTo>
                        <a:lnTo>
                          <a:pt x="170" y="74"/>
                        </a:lnTo>
                        <a:lnTo>
                          <a:pt x="166" y="67"/>
                        </a:lnTo>
                        <a:lnTo>
                          <a:pt x="159" y="69"/>
                        </a:lnTo>
                        <a:lnTo>
                          <a:pt x="147" y="74"/>
                        </a:lnTo>
                        <a:lnTo>
                          <a:pt x="134" y="74"/>
                        </a:lnTo>
                        <a:lnTo>
                          <a:pt x="118" y="74"/>
                        </a:lnTo>
                        <a:lnTo>
                          <a:pt x="106" y="73"/>
                        </a:lnTo>
                        <a:lnTo>
                          <a:pt x="97" y="73"/>
                        </a:lnTo>
                        <a:lnTo>
                          <a:pt x="104" y="76"/>
                        </a:lnTo>
                        <a:lnTo>
                          <a:pt x="112" y="79"/>
                        </a:lnTo>
                        <a:lnTo>
                          <a:pt x="103" y="80"/>
                        </a:lnTo>
                        <a:lnTo>
                          <a:pt x="89" y="79"/>
                        </a:lnTo>
                        <a:lnTo>
                          <a:pt x="75" y="78"/>
                        </a:lnTo>
                        <a:lnTo>
                          <a:pt x="59" y="76"/>
                        </a:lnTo>
                        <a:lnTo>
                          <a:pt x="50" y="76"/>
                        </a:lnTo>
                        <a:lnTo>
                          <a:pt x="44" y="76"/>
                        </a:lnTo>
                        <a:lnTo>
                          <a:pt x="47" y="79"/>
                        </a:lnTo>
                        <a:lnTo>
                          <a:pt x="50" y="85"/>
                        </a:lnTo>
                        <a:lnTo>
                          <a:pt x="50" y="96"/>
                        </a:lnTo>
                        <a:lnTo>
                          <a:pt x="48" y="106"/>
                        </a:lnTo>
                        <a:lnTo>
                          <a:pt x="40" y="117"/>
                        </a:lnTo>
                        <a:lnTo>
                          <a:pt x="36" y="130"/>
                        </a:lnTo>
                        <a:lnTo>
                          <a:pt x="35" y="144"/>
                        </a:lnTo>
                        <a:lnTo>
                          <a:pt x="36" y="161"/>
                        </a:lnTo>
                        <a:lnTo>
                          <a:pt x="38" y="169"/>
                        </a:lnTo>
                        <a:lnTo>
                          <a:pt x="27" y="156"/>
                        </a:lnTo>
                        <a:lnTo>
                          <a:pt x="13" y="143"/>
                        </a:lnTo>
                        <a:lnTo>
                          <a:pt x="8" y="144"/>
                        </a:lnTo>
                        <a:lnTo>
                          <a:pt x="5" y="155"/>
                        </a:lnTo>
                        <a:lnTo>
                          <a:pt x="2" y="1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106" name="Group 307"/>
                <p:cNvGrpSpPr>
                  <a:grpSpLocks/>
                </p:cNvGrpSpPr>
                <p:nvPr/>
              </p:nvGrpSpPr>
              <p:grpSpPr bwMode="auto">
                <a:xfrm>
                  <a:off x="4756" y="1619"/>
                  <a:ext cx="134" cy="34"/>
                  <a:chOff x="4756" y="1619"/>
                  <a:chExt cx="134" cy="34"/>
                </a:xfrm>
              </p:grpSpPr>
              <p:sp>
                <p:nvSpPr>
                  <p:cNvPr id="11108" name="Freeform 308"/>
                  <p:cNvSpPr>
                    <a:spLocks/>
                  </p:cNvSpPr>
                  <p:nvPr/>
                </p:nvSpPr>
                <p:spPr bwMode="auto">
                  <a:xfrm>
                    <a:off x="4756" y="1619"/>
                    <a:ext cx="59" cy="34"/>
                  </a:xfrm>
                  <a:custGeom>
                    <a:avLst/>
                    <a:gdLst>
                      <a:gd name="T0" fmla="*/ 1 w 235"/>
                      <a:gd name="T1" fmla="*/ 0 h 137"/>
                      <a:gd name="T2" fmla="*/ 0 w 235"/>
                      <a:gd name="T3" fmla="*/ 0 h 137"/>
                      <a:gd name="T4" fmla="*/ 0 w 235"/>
                      <a:gd name="T5" fmla="*/ 0 h 137"/>
                      <a:gd name="T6" fmla="*/ 0 w 235"/>
                      <a:gd name="T7" fmla="*/ 0 h 137"/>
                      <a:gd name="T8" fmla="*/ 0 w 235"/>
                      <a:gd name="T9" fmla="*/ 0 h 137"/>
                      <a:gd name="T10" fmla="*/ 0 w 235"/>
                      <a:gd name="T11" fmla="*/ 0 h 137"/>
                      <a:gd name="T12" fmla="*/ 0 w 235"/>
                      <a:gd name="T13" fmla="*/ 0 h 137"/>
                      <a:gd name="T14" fmla="*/ 0 w 235"/>
                      <a:gd name="T15" fmla="*/ 0 h 137"/>
                      <a:gd name="T16" fmla="*/ 0 w 235"/>
                      <a:gd name="T17" fmla="*/ 0 h 137"/>
                      <a:gd name="T18" fmla="*/ 1 w 235"/>
                      <a:gd name="T19" fmla="*/ 0 h 137"/>
                      <a:gd name="T20" fmla="*/ 1 w 235"/>
                      <a:gd name="T21" fmla="*/ 0 h 137"/>
                      <a:gd name="T22" fmla="*/ 1 w 235"/>
                      <a:gd name="T23" fmla="*/ 0 h 137"/>
                      <a:gd name="T24" fmla="*/ 1 w 235"/>
                      <a:gd name="T25" fmla="*/ 0 h 137"/>
                      <a:gd name="T26" fmla="*/ 1 w 235"/>
                      <a:gd name="T27" fmla="*/ 0 h 137"/>
                      <a:gd name="T28" fmla="*/ 1 w 235"/>
                      <a:gd name="T29" fmla="*/ 0 h 137"/>
                      <a:gd name="T30" fmla="*/ 1 w 235"/>
                      <a:gd name="T31" fmla="*/ 0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5" h="137">
                        <a:moveTo>
                          <a:pt x="111" y="19"/>
                        </a:moveTo>
                        <a:lnTo>
                          <a:pt x="83" y="41"/>
                        </a:lnTo>
                        <a:lnTo>
                          <a:pt x="46" y="67"/>
                        </a:lnTo>
                        <a:lnTo>
                          <a:pt x="19" y="83"/>
                        </a:lnTo>
                        <a:lnTo>
                          <a:pt x="2" y="94"/>
                        </a:lnTo>
                        <a:lnTo>
                          <a:pt x="0" y="119"/>
                        </a:lnTo>
                        <a:lnTo>
                          <a:pt x="15" y="129"/>
                        </a:lnTo>
                        <a:lnTo>
                          <a:pt x="49" y="134"/>
                        </a:lnTo>
                        <a:lnTo>
                          <a:pt x="81" y="137"/>
                        </a:lnTo>
                        <a:lnTo>
                          <a:pt x="111" y="134"/>
                        </a:lnTo>
                        <a:lnTo>
                          <a:pt x="133" y="119"/>
                        </a:lnTo>
                        <a:lnTo>
                          <a:pt x="172" y="102"/>
                        </a:lnTo>
                        <a:lnTo>
                          <a:pt x="231" y="87"/>
                        </a:lnTo>
                        <a:lnTo>
                          <a:pt x="235" y="34"/>
                        </a:lnTo>
                        <a:lnTo>
                          <a:pt x="227" y="0"/>
                        </a:lnTo>
                        <a:lnTo>
                          <a:pt x="111" y="19"/>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09" name="Freeform 309"/>
                  <p:cNvSpPr>
                    <a:spLocks/>
                  </p:cNvSpPr>
                  <p:nvPr/>
                </p:nvSpPr>
                <p:spPr bwMode="auto">
                  <a:xfrm>
                    <a:off x="4829" y="1622"/>
                    <a:ext cx="61" cy="29"/>
                  </a:xfrm>
                  <a:custGeom>
                    <a:avLst/>
                    <a:gdLst>
                      <a:gd name="T0" fmla="*/ 0 w 245"/>
                      <a:gd name="T1" fmla="*/ 0 h 116"/>
                      <a:gd name="T2" fmla="*/ 0 w 245"/>
                      <a:gd name="T3" fmla="*/ 0 h 116"/>
                      <a:gd name="T4" fmla="*/ 0 w 245"/>
                      <a:gd name="T5" fmla="*/ 0 h 116"/>
                      <a:gd name="T6" fmla="*/ 0 w 245"/>
                      <a:gd name="T7" fmla="*/ 1 h 116"/>
                      <a:gd name="T8" fmla="*/ 0 w 245"/>
                      <a:gd name="T9" fmla="*/ 1 h 116"/>
                      <a:gd name="T10" fmla="*/ 0 w 245"/>
                      <a:gd name="T11" fmla="*/ 1 h 116"/>
                      <a:gd name="T12" fmla="*/ 1 w 245"/>
                      <a:gd name="T13" fmla="*/ 1 h 116"/>
                      <a:gd name="T14" fmla="*/ 1 w 245"/>
                      <a:gd name="T15" fmla="*/ 1 h 116"/>
                      <a:gd name="T16" fmla="*/ 1 w 245"/>
                      <a:gd name="T17" fmla="*/ 1 h 116"/>
                      <a:gd name="T18" fmla="*/ 1 w 245"/>
                      <a:gd name="T19" fmla="*/ 0 h 116"/>
                      <a:gd name="T20" fmla="*/ 1 w 245"/>
                      <a:gd name="T21" fmla="*/ 0 h 116"/>
                      <a:gd name="T22" fmla="*/ 0 w 245"/>
                      <a:gd name="T23" fmla="*/ 0 h 116"/>
                      <a:gd name="T24" fmla="*/ 0 w 245"/>
                      <a:gd name="T25" fmla="*/ 0 h 116"/>
                      <a:gd name="T26" fmla="*/ 0 w 245"/>
                      <a:gd name="T27" fmla="*/ 0 h 1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45" h="116">
                        <a:moveTo>
                          <a:pt x="5" y="1"/>
                        </a:moveTo>
                        <a:lnTo>
                          <a:pt x="0" y="46"/>
                        </a:lnTo>
                        <a:lnTo>
                          <a:pt x="5" y="81"/>
                        </a:lnTo>
                        <a:lnTo>
                          <a:pt x="62" y="93"/>
                        </a:lnTo>
                        <a:lnTo>
                          <a:pt x="90" y="93"/>
                        </a:lnTo>
                        <a:lnTo>
                          <a:pt x="131" y="105"/>
                        </a:lnTo>
                        <a:lnTo>
                          <a:pt x="178" y="113"/>
                        </a:lnTo>
                        <a:lnTo>
                          <a:pt x="244" y="116"/>
                        </a:lnTo>
                        <a:lnTo>
                          <a:pt x="245" y="100"/>
                        </a:lnTo>
                        <a:lnTo>
                          <a:pt x="245" y="82"/>
                        </a:lnTo>
                        <a:lnTo>
                          <a:pt x="194" y="55"/>
                        </a:lnTo>
                        <a:lnTo>
                          <a:pt x="139" y="24"/>
                        </a:lnTo>
                        <a:lnTo>
                          <a:pt x="105" y="0"/>
                        </a:lnTo>
                        <a:lnTo>
                          <a:pt x="5" y="1"/>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107" name="Freeform 310"/>
                <p:cNvSpPr>
                  <a:spLocks/>
                </p:cNvSpPr>
                <p:nvPr/>
              </p:nvSpPr>
              <p:spPr bwMode="auto">
                <a:xfrm>
                  <a:off x="4780" y="1393"/>
                  <a:ext cx="91" cy="238"/>
                </a:xfrm>
                <a:custGeom>
                  <a:avLst/>
                  <a:gdLst>
                    <a:gd name="T0" fmla="*/ 0 w 365"/>
                    <a:gd name="T1" fmla="*/ 0 h 954"/>
                    <a:gd name="T2" fmla="*/ 0 w 365"/>
                    <a:gd name="T3" fmla="*/ 0 h 954"/>
                    <a:gd name="T4" fmla="*/ 0 w 365"/>
                    <a:gd name="T5" fmla="*/ 1 h 954"/>
                    <a:gd name="T6" fmla="*/ 0 w 365"/>
                    <a:gd name="T7" fmla="*/ 1 h 954"/>
                    <a:gd name="T8" fmla="*/ 0 w 365"/>
                    <a:gd name="T9" fmla="*/ 2 h 954"/>
                    <a:gd name="T10" fmla="*/ 0 w 365"/>
                    <a:gd name="T11" fmla="*/ 2 h 954"/>
                    <a:gd name="T12" fmla="*/ 0 w 365"/>
                    <a:gd name="T13" fmla="*/ 2 h 954"/>
                    <a:gd name="T14" fmla="*/ 0 w 365"/>
                    <a:gd name="T15" fmla="*/ 3 h 954"/>
                    <a:gd name="T16" fmla="*/ 0 w 365"/>
                    <a:gd name="T17" fmla="*/ 3 h 954"/>
                    <a:gd name="T18" fmla="*/ 0 w 365"/>
                    <a:gd name="T19" fmla="*/ 3 h 954"/>
                    <a:gd name="T20" fmla="*/ 0 w 365"/>
                    <a:gd name="T21" fmla="*/ 4 h 954"/>
                    <a:gd name="T22" fmla="*/ 0 w 365"/>
                    <a:gd name="T23" fmla="*/ 3 h 954"/>
                    <a:gd name="T24" fmla="*/ 0 w 365"/>
                    <a:gd name="T25" fmla="*/ 2 h 954"/>
                    <a:gd name="T26" fmla="*/ 0 w 365"/>
                    <a:gd name="T27" fmla="*/ 2 h 954"/>
                    <a:gd name="T28" fmla="*/ 1 w 365"/>
                    <a:gd name="T29" fmla="*/ 1 h 954"/>
                    <a:gd name="T30" fmla="*/ 1 w 365"/>
                    <a:gd name="T31" fmla="*/ 2 h 954"/>
                    <a:gd name="T32" fmla="*/ 1 w 365"/>
                    <a:gd name="T33" fmla="*/ 3 h 954"/>
                    <a:gd name="T34" fmla="*/ 1 w 365"/>
                    <a:gd name="T35" fmla="*/ 4 h 954"/>
                    <a:gd name="T36" fmla="*/ 1 w 365"/>
                    <a:gd name="T37" fmla="*/ 3 h 954"/>
                    <a:gd name="T38" fmla="*/ 1 w 365"/>
                    <a:gd name="T39" fmla="*/ 2 h 954"/>
                    <a:gd name="T40" fmla="*/ 1 w 365"/>
                    <a:gd name="T41" fmla="*/ 1 h 954"/>
                    <a:gd name="T42" fmla="*/ 1 w 365"/>
                    <a:gd name="T43" fmla="*/ 0 h 954"/>
                    <a:gd name="T44" fmla="*/ 1 w 365"/>
                    <a:gd name="T45" fmla="*/ 0 h 954"/>
                    <a:gd name="T46" fmla="*/ 0 w 365"/>
                    <a:gd name="T47" fmla="*/ 0 h 95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65" h="954">
                      <a:moveTo>
                        <a:pt x="11" y="0"/>
                      </a:moveTo>
                      <a:lnTo>
                        <a:pt x="0" y="85"/>
                      </a:lnTo>
                      <a:lnTo>
                        <a:pt x="0" y="215"/>
                      </a:lnTo>
                      <a:lnTo>
                        <a:pt x="0" y="369"/>
                      </a:lnTo>
                      <a:lnTo>
                        <a:pt x="11" y="461"/>
                      </a:lnTo>
                      <a:lnTo>
                        <a:pt x="11" y="500"/>
                      </a:lnTo>
                      <a:lnTo>
                        <a:pt x="3" y="646"/>
                      </a:lnTo>
                      <a:lnTo>
                        <a:pt x="7" y="749"/>
                      </a:lnTo>
                      <a:lnTo>
                        <a:pt x="15" y="893"/>
                      </a:lnTo>
                      <a:lnTo>
                        <a:pt x="15" y="931"/>
                      </a:lnTo>
                      <a:lnTo>
                        <a:pt x="38" y="950"/>
                      </a:lnTo>
                      <a:lnTo>
                        <a:pt x="130" y="927"/>
                      </a:lnTo>
                      <a:lnTo>
                        <a:pt x="157" y="623"/>
                      </a:lnTo>
                      <a:lnTo>
                        <a:pt x="165" y="430"/>
                      </a:lnTo>
                      <a:lnTo>
                        <a:pt x="177" y="261"/>
                      </a:lnTo>
                      <a:lnTo>
                        <a:pt x="188" y="530"/>
                      </a:lnTo>
                      <a:lnTo>
                        <a:pt x="200" y="923"/>
                      </a:lnTo>
                      <a:lnTo>
                        <a:pt x="292" y="954"/>
                      </a:lnTo>
                      <a:lnTo>
                        <a:pt x="311" y="931"/>
                      </a:lnTo>
                      <a:lnTo>
                        <a:pt x="334" y="584"/>
                      </a:lnTo>
                      <a:lnTo>
                        <a:pt x="338" y="415"/>
                      </a:lnTo>
                      <a:lnTo>
                        <a:pt x="365" y="46"/>
                      </a:lnTo>
                      <a:lnTo>
                        <a:pt x="357"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66" name="Group 311"/>
            <p:cNvGrpSpPr>
              <a:grpSpLocks/>
            </p:cNvGrpSpPr>
            <p:nvPr/>
          </p:nvGrpSpPr>
          <p:grpSpPr bwMode="auto">
            <a:xfrm>
              <a:off x="2928" y="1344"/>
              <a:ext cx="152" cy="456"/>
              <a:chOff x="4658" y="1227"/>
              <a:chExt cx="152" cy="456"/>
            </a:xfrm>
          </p:grpSpPr>
          <p:grpSp>
            <p:nvGrpSpPr>
              <p:cNvPr id="11080" name="Group 312"/>
              <p:cNvGrpSpPr>
                <a:grpSpLocks/>
              </p:cNvGrpSpPr>
              <p:nvPr/>
            </p:nvGrpSpPr>
            <p:grpSpPr bwMode="auto">
              <a:xfrm>
                <a:off x="4658" y="1286"/>
                <a:ext cx="152" cy="397"/>
                <a:chOff x="4658" y="1286"/>
                <a:chExt cx="152" cy="397"/>
              </a:xfrm>
            </p:grpSpPr>
            <p:grpSp>
              <p:nvGrpSpPr>
                <p:cNvPr id="11091" name="Group 313"/>
                <p:cNvGrpSpPr>
                  <a:grpSpLocks/>
                </p:cNvGrpSpPr>
                <p:nvPr/>
              </p:nvGrpSpPr>
              <p:grpSpPr bwMode="auto">
                <a:xfrm>
                  <a:off x="4663" y="1642"/>
                  <a:ext cx="135" cy="41"/>
                  <a:chOff x="4663" y="1642"/>
                  <a:chExt cx="135" cy="41"/>
                </a:xfrm>
              </p:grpSpPr>
              <p:sp>
                <p:nvSpPr>
                  <p:cNvPr id="11101" name="Freeform 314"/>
                  <p:cNvSpPr>
                    <a:spLocks/>
                  </p:cNvSpPr>
                  <p:nvPr/>
                </p:nvSpPr>
                <p:spPr bwMode="auto">
                  <a:xfrm>
                    <a:off x="4663" y="1651"/>
                    <a:ext cx="42" cy="32"/>
                  </a:xfrm>
                  <a:custGeom>
                    <a:avLst/>
                    <a:gdLst>
                      <a:gd name="T0" fmla="*/ 0 w 169"/>
                      <a:gd name="T1" fmla="*/ 0 h 131"/>
                      <a:gd name="T2" fmla="*/ 0 w 169"/>
                      <a:gd name="T3" fmla="*/ 0 h 131"/>
                      <a:gd name="T4" fmla="*/ 0 w 169"/>
                      <a:gd name="T5" fmla="*/ 0 h 131"/>
                      <a:gd name="T6" fmla="*/ 0 w 169"/>
                      <a:gd name="T7" fmla="*/ 0 h 131"/>
                      <a:gd name="T8" fmla="*/ 0 w 169"/>
                      <a:gd name="T9" fmla="*/ 0 h 131"/>
                      <a:gd name="T10" fmla="*/ 0 w 169"/>
                      <a:gd name="T11" fmla="*/ 0 h 131"/>
                      <a:gd name="T12" fmla="*/ 0 w 169"/>
                      <a:gd name="T13" fmla="*/ 0 h 131"/>
                      <a:gd name="T14" fmla="*/ 0 w 169"/>
                      <a:gd name="T15" fmla="*/ 0 h 131"/>
                      <a:gd name="T16" fmla="*/ 0 w 169"/>
                      <a:gd name="T17" fmla="*/ 0 h 131"/>
                      <a:gd name="T18" fmla="*/ 0 w 169"/>
                      <a:gd name="T19" fmla="*/ 0 h 131"/>
                      <a:gd name="T20" fmla="*/ 0 w 169"/>
                      <a:gd name="T21" fmla="*/ 0 h 131"/>
                      <a:gd name="T22" fmla="*/ 0 w 169"/>
                      <a:gd name="T23" fmla="*/ 0 h 131"/>
                      <a:gd name="T24" fmla="*/ 0 w 169"/>
                      <a:gd name="T25" fmla="*/ 0 h 1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 h="131">
                        <a:moveTo>
                          <a:pt x="64" y="27"/>
                        </a:moveTo>
                        <a:lnTo>
                          <a:pt x="27" y="63"/>
                        </a:lnTo>
                        <a:lnTo>
                          <a:pt x="0" y="97"/>
                        </a:lnTo>
                        <a:lnTo>
                          <a:pt x="2" y="120"/>
                        </a:lnTo>
                        <a:lnTo>
                          <a:pt x="21" y="131"/>
                        </a:lnTo>
                        <a:lnTo>
                          <a:pt x="75" y="127"/>
                        </a:lnTo>
                        <a:lnTo>
                          <a:pt x="106" y="112"/>
                        </a:lnTo>
                        <a:lnTo>
                          <a:pt x="121" y="86"/>
                        </a:lnTo>
                        <a:lnTo>
                          <a:pt x="168" y="65"/>
                        </a:lnTo>
                        <a:lnTo>
                          <a:pt x="169" y="31"/>
                        </a:lnTo>
                        <a:lnTo>
                          <a:pt x="161" y="0"/>
                        </a:lnTo>
                        <a:lnTo>
                          <a:pt x="115" y="23"/>
                        </a:lnTo>
                        <a:lnTo>
                          <a:pt x="64"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02" name="Freeform 315"/>
                  <p:cNvSpPr>
                    <a:spLocks/>
                  </p:cNvSpPr>
                  <p:nvPr/>
                </p:nvSpPr>
                <p:spPr bwMode="auto">
                  <a:xfrm>
                    <a:off x="4750" y="1642"/>
                    <a:ext cx="48" cy="33"/>
                  </a:xfrm>
                  <a:custGeom>
                    <a:avLst/>
                    <a:gdLst>
                      <a:gd name="T0" fmla="*/ 0 w 188"/>
                      <a:gd name="T1" fmla="*/ 0 h 134"/>
                      <a:gd name="T2" fmla="*/ 0 w 188"/>
                      <a:gd name="T3" fmla="*/ 0 h 134"/>
                      <a:gd name="T4" fmla="*/ 0 w 188"/>
                      <a:gd name="T5" fmla="*/ 0 h 134"/>
                      <a:gd name="T6" fmla="*/ 0 w 188"/>
                      <a:gd name="T7" fmla="*/ 0 h 134"/>
                      <a:gd name="T8" fmla="*/ 0 w 188"/>
                      <a:gd name="T9" fmla="*/ 0 h 134"/>
                      <a:gd name="T10" fmla="*/ 1 w 188"/>
                      <a:gd name="T11" fmla="*/ 0 h 134"/>
                      <a:gd name="T12" fmla="*/ 1 w 188"/>
                      <a:gd name="T13" fmla="*/ 0 h 134"/>
                      <a:gd name="T14" fmla="*/ 1 w 188"/>
                      <a:gd name="T15" fmla="*/ 0 h 134"/>
                      <a:gd name="T16" fmla="*/ 1 w 188"/>
                      <a:gd name="T17" fmla="*/ 0 h 134"/>
                      <a:gd name="T18" fmla="*/ 1 w 188"/>
                      <a:gd name="T19" fmla="*/ 0 h 134"/>
                      <a:gd name="T20" fmla="*/ 1 w 188"/>
                      <a:gd name="T21" fmla="*/ 0 h 134"/>
                      <a:gd name="T22" fmla="*/ 1 w 188"/>
                      <a:gd name="T23" fmla="*/ 0 h 134"/>
                      <a:gd name="T24" fmla="*/ 1 w 188"/>
                      <a:gd name="T25" fmla="*/ 0 h 134"/>
                      <a:gd name="T26" fmla="*/ 0 w 188"/>
                      <a:gd name="T27" fmla="*/ 0 h 134"/>
                      <a:gd name="T28" fmla="*/ 0 w 188"/>
                      <a:gd name="T29" fmla="*/ 0 h 1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8" h="134">
                        <a:moveTo>
                          <a:pt x="2" y="8"/>
                        </a:moveTo>
                        <a:lnTo>
                          <a:pt x="0" y="61"/>
                        </a:lnTo>
                        <a:lnTo>
                          <a:pt x="25" y="81"/>
                        </a:lnTo>
                        <a:lnTo>
                          <a:pt x="52" y="89"/>
                        </a:lnTo>
                        <a:lnTo>
                          <a:pt x="69" y="101"/>
                        </a:lnTo>
                        <a:lnTo>
                          <a:pt x="100" y="120"/>
                        </a:lnTo>
                        <a:lnTo>
                          <a:pt x="154" y="134"/>
                        </a:lnTo>
                        <a:lnTo>
                          <a:pt x="173" y="130"/>
                        </a:lnTo>
                        <a:lnTo>
                          <a:pt x="188" y="122"/>
                        </a:lnTo>
                        <a:lnTo>
                          <a:pt x="188" y="107"/>
                        </a:lnTo>
                        <a:lnTo>
                          <a:pt x="169" y="76"/>
                        </a:lnTo>
                        <a:lnTo>
                          <a:pt x="125" y="46"/>
                        </a:lnTo>
                        <a:lnTo>
                          <a:pt x="92" y="19"/>
                        </a:lnTo>
                        <a:lnTo>
                          <a:pt x="81" y="0"/>
                        </a:lnTo>
                        <a:lnTo>
                          <a:pt x="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092" name="Group 316"/>
                <p:cNvGrpSpPr>
                  <a:grpSpLocks/>
                </p:cNvGrpSpPr>
                <p:nvPr/>
              </p:nvGrpSpPr>
              <p:grpSpPr bwMode="auto">
                <a:xfrm>
                  <a:off x="4658" y="1286"/>
                  <a:ext cx="152" cy="375"/>
                  <a:chOff x="4658" y="1286"/>
                  <a:chExt cx="152" cy="375"/>
                </a:xfrm>
              </p:grpSpPr>
              <p:grpSp>
                <p:nvGrpSpPr>
                  <p:cNvPr id="11093" name="Group 317"/>
                  <p:cNvGrpSpPr>
                    <a:grpSpLocks/>
                  </p:cNvGrpSpPr>
                  <p:nvPr/>
                </p:nvGrpSpPr>
                <p:grpSpPr bwMode="auto">
                  <a:xfrm>
                    <a:off x="4677" y="1286"/>
                    <a:ext cx="97" cy="120"/>
                    <a:chOff x="4677" y="1286"/>
                    <a:chExt cx="97" cy="120"/>
                  </a:xfrm>
                </p:grpSpPr>
                <p:sp>
                  <p:nvSpPr>
                    <p:cNvPr id="11098" name="Freeform 318"/>
                    <p:cNvSpPr>
                      <a:spLocks/>
                    </p:cNvSpPr>
                    <p:nvPr/>
                  </p:nvSpPr>
                  <p:spPr bwMode="auto">
                    <a:xfrm>
                      <a:off x="4677" y="1293"/>
                      <a:ext cx="97" cy="113"/>
                    </a:xfrm>
                    <a:custGeom>
                      <a:avLst/>
                      <a:gdLst>
                        <a:gd name="T0" fmla="*/ 0 w 385"/>
                        <a:gd name="T1" fmla="*/ 0 h 455"/>
                        <a:gd name="T2" fmla="*/ 1 w 385"/>
                        <a:gd name="T3" fmla="*/ 0 h 455"/>
                        <a:gd name="T4" fmla="*/ 1 w 385"/>
                        <a:gd name="T5" fmla="*/ 1 h 455"/>
                        <a:gd name="T6" fmla="*/ 1 w 385"/>
                        <a:gd name="T7" fmla="*/ 0 h 455"/>
                        <a:gd name="T8" fmla="*/ 2 w 385"/>
                        <a:gd name="T9" fmla="*/ 0 h 455"/>
                        <a:gd name="T10" fmla="*/ 2 w 385"/>
                        <a:gd name="T11" fmla="*/ 0 h 455"/>
                        <a:gd name="T12" fmla="*/ 2 w 385"/>
                        <a:gd name="T13" fmla="*/ 2 h 455"/>
                        <a:gd name="T14" fmla="*/ 0 w 385"/>
                        <a:gd name="T15" fmla="*/ 2 h 455"/>
                        <a:gd name="T16" fmla="*/ 0 w 385"/>
                        <a:gd name="T17" fmla="*/ 0 h 4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5" h="455">
                          <a:moveTo>
                            <a:pt x="0" y="87"/>
                          </a:moveTo>
                          <a:lnTo>
                            <a:pt x="116" y="0"/>
                          </a:lnTo>
                          <a:lnTo>
                            <a:pt x="243" y="200"/>
                          </a:lnTo>
                          <a:lnTo>
                            <a:pt x="265" y="10"/>
                          </a:lnTo>
                          <a:lnTo>
                            <a:pt x="343" y="35"/>
                          </a:lnTo>
                          <a:lnTo>
                            <a:pt x="385" y="104"/>
                          </a:lnTo>
                          <a:lnTo>
                            <a:pt x="377" y="455"/>
                          </a:lnTo>
                          <a:lnTo>
                            <a:pt x="43" y="455"/>
                          </a:lnTo>
                          <a:lnTo>
                            <a:pt x="0" y="87"/>
                          </a:lnTo>
                          <a:close/>
                        </a:path>
                      </a:pathLst>
                    </a:custGeom>
                    <a:solidFill>
                      <a:srgbClr val="7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99" name="Freeform 319"/>
                    <p:cNvSpPr>
                      <a:spLocks/>
                    </p:cNvSpPr>
                    <p:nvPr/>
                  </p:nvSpPr>
                  <p:spPr bwMode="auto">
                    <a:xfrm>
                      <a:off x="4705" y="1286"/>
                      <a:ext cx="38" cy="66"/>
                    </a:xfrm>
                    <a:custGeom>
                      <a:avLst/>
                      <a:gdLst>
                        <a:gd name="T0" fmla="*/ 0 w 154"/>
                        <a:gd name="T1" fmla="*/ 0 h 267"/>
                        <a:gd name="T2" fmla="*/ 0 w 154"/>
                        <a:gd name="T3" fmla="*/ 0 h 267"/>
                        <a:gd name="T4" fmla="*/ 0 w 154"/>
                        <a:gd name="T5" fmla="*/ 0 h 267"/>
                        <a:gd name="T6" fmla="*/ 0 w 154"/>
                        <a:gd name="T7" fmla="*/ 0 h 267"/>
                        <a:gd name="T8" fmla="*/ 0 w 154"/>
                        <a:gd name="T9" fmla="*/ 0 h 267"/>
                        <a:gd name="T10" fmla="*/ 0 w 154"/>
                        <a:gd name="T11" fmla="*/ 1 h 267"/>
                        <a:gd name="T12" fmla="*/ 0 w 154"/>
                        <a:gd name="T13" fmla="*/ 1 h 267"/>
                        <a:gd name="T14" fmla="*/ 0 w 154"/>
                        <a:gd name="T15" fmla="*/ 0 h 2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4" h="267">
                          <a:moveTo>
                            <a:pt x="0" y="27"/>
                          </a:moveTo>
                          <a:lnTo>
                            <a:pt x="12" y="0"/>
                          </a:lnTo>
                          <a:lnTo>
                            <a:pt x="107" y="46"/>
                          </a:lnTo>
                          <a:lnTo>
                            <a:pt x="130" y="16"/>
                          </a:lnTo>
                          <a:lnTo>
                            <a:pt x="147" y="27"/>
                          </a:lnTo>
                          <a:lnTo>
                            <a:pt x="154" y="185"/>
                          </a:lnTo>
                          <a:lnTo>
                            <a:pt x="151" y="267"/>
                          </a:lnTo>
                          <a:lnTo>
                            <a:pt x="0" y="2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100" name="Freeform 320"/>
                    <p:cNvSpPr>
                      <a:spLocks/>
                    </p:cNvSpPr>
                    <p:nvPr/>
                  </p:nvSpPr>
                  <p:spPr bwMode="auto">
                    <a:xfrm>
                      <a:off x="4717" y="1299"/>
                      <a:ext cx="25" cy="13"/>
                    </a:xfrm>
                    <a:custGeom>
                      <a:avLst/>
                      <a:gdLst>
                        <a:gd name="T0" fmla="*/ 0 w 97"/>
                        <a:gd name="T1" fmla="*/ 0 h 53"/>
                        <a:gd name="T2" fmla="*/ 0 w 97"/>
                        <a:gd name="T3" fmla="*/ 0 h 53"/>
                        <a:gd name="T4" fmla="*/ 1 w 97"/>
                        <a:gd name="T5" fmla="*/ 0 h 53"/>
                        <a:gd name="T6" fmla="*/ 0 60000 65536"/>
                        <a:gd name="T7" fmla="*/ 0 60000 65536"/>
                        <a:gd name="T8" fmla="*/ 0 60000 65536"/>
                      </a:gdLst>
                      <a:ahLst/>
                      <a:cxnLst>
                        <a:cxn ang="T6">
                          <a:pos x="T0" y="T1"/>
                        </a:cxn>
                        <a:cxn ang="T7">
                          <a:pos x="T2" y="T3"/>
                        </a:cxn>
                        <a:cxn ang="T8">
                          <a:pos x="T4" y="T5"/>
                        </a:cxn>
                      </a:cxnLst>
                      <a:rect l="0" t="0" r="r" b="b"/>
                      <a:pathLst>
                        <a:path w="97" h="53">
                          <a:moveTo>
                            <a:pt x="0" y="53"/>
                          </a:moveTo>
                          <a:lnTo>
                            <a:pt x="55" y="0"/>
                          </a:lnTo>
                          <a:lnTo>
                            <a:pt x="97" y="42"/>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1094" name="Group 321"/>
                  <p:cNvGrpSpPr>
                    <a:grpSpLocks/>
                  </p:cNvGrpSpPr>
                  <p:nvPr/>
                </p:nvGrpSpPr>
                <p:grpSpPr bwMode="auto">
                  <a:xfrm>
                    <a:off x="4658" y="1292"/>
                    <a:ext cx="152" cy="369"/>
                    <a:chOff x="4658" y="1292"/>
                    <a:chExt cx="152" cy="369"/>
                  </a:xfrm>
                </p:grpSpPr>
                <p:sp>
                  <p:nvSpPr>
                    <p:cNvPr id="11095" name="Freeform 322"/>
                    <p:cNvSpPr>
                      <a:spLocks/>
                    </p:cNvSpPr>
                    <p:nvPr/>
                  </p:nvSpPr>
                  <p:spPr bwMode="auto">
                    <a:xfrm>
                      <a:off x="4658" y="1292"/>
                      <a:ext cx="152" cy="369"/>
                    </a:xfrm>
                    <a:custGeom>
                      <a:avLst/>
                      <a:gdLst>
                        <a:gd name="T0" fmla="*/ 1 w 609"/>
                        <a:gd name="T1" fmla="*/ 0 h 1477"/>
                        <a:gd name="T2" fmla="*/ 0 w 609"/>
                        <a:gd name="T3" fmla="*/ 0 h 1477"/>
                        <a:gd name="T4" fmla="*/ 0 w 609"/>
                        <a:gd name="T5" fmla="*/ 2 h 1477"/>
                        <a:gd name="T6" fmla="*/ 0 w 609"/>
                        <a:gd name="T7" fmla="*/ 3 h 1477"/>
                        <a:gd name="T8" fmla="*/ 0 w 609"/>
                        <a:gd name="T9" fmla="*/ 3 h 1477"/>
                        <a:gd name="T10" fmla="*/ 0 w 609"/>
                        <a:gd name="T11" fmla="*/ 3 h 1477"/>
                        <a:gd name="T12" fmla="*/ 0 w 609"/>
                        <a:gd name="T13" fmla="*/ 3 h 1477"/>
                        <a:gd name="T14" fmla="*/ 0 w 609"/>
                        <a:gd name="T15" fmla="*/ 4 h 1477"/>
                        <a:gd name="T16" fmla="*/ 0 w 609"/>
                        <a:gd name="T17" fmla="*/ 6 h 1477"/>
                        <a:gd name="T18" fmla="*/ 0 w 609"/>
                        <a:gd name="T19" fmla="*/ 6 h 1477"/>
                        <a:gd name="T20" fmla="*/ 1 w 609"/>
                        <a:gd name="T21" fmla="*/ 6 h 1477"/>
                        <a:gd name="T22" fmla="*/ 1 w 609"/>
                        <a:gd name="T23" fmla="*/ 4 h 1477"/>
                        <a:gd name="T24" fmla="*/ 1 w 609"/>
                        <a:gd name="T25" fmla="*/ 4 h 1477"/>
                        <a:gd name="T26" fmla="*/ 1 w 609"/>
                        <a:gd name="T27" fmla="*/ 3 h 1477"/>
                        <a:gd name="T28" fmla="*/ 1 w 609"/>
                        <a:gd name="T29" fmla="*/ 4 h 1477"/>
                        <a:gd name="T30" fmla="*/ 1 w 609"/>
                        <a:gd name="T31" fmla="*/ 5 h 1477"/>
                        <a:gd name="T32" fmla="*/ 2 w 609"/>
                        <a:gd name="T33" fmla="*/ 5 h 1477"/>
                        <a:gd name="T34" fmla="*/ 2 w 609"/>
                        <a:gd name="T35" fmla="*/ 4 h 1477"/>
                        <a:gd name="T36" fmla="*/ 2 w 609"/>
                        <a:gd name="T37" fmla="*/ 3 h 1477"/>
                        <a:gd name="T38" fmla="*/ 2 w 609"/>
                        <a:gd name="T39" fmla="*/ 2 h 1477"/>
                        <a:gd name="T40" fmla="*/ 2 w 609"/>
                        <a:gd name="T41" fmla="*/ 2 h 1477"/>
                        <a:gd name="T42" fmla="*/ 2 w 609"/>
                        <a:gd name="T43" fmla="*/ 2 h 1477"/>
                        <a:gd name="T44" fmla="*/ 2 w 609"/>
                        <a:gd name="T45" fmla="*/ 2 h 1477"/>
                        <a:gd name="T46" fmla="*/ 2 w 609"/>
                        <a:gd name="T47" fmla="*/ 1 h 1477"/>
                        <a:gd name="T48" fmla="*/ 2 w 609"/>
                        <a:gd name="T49" fmla="*/ 0 h 1477"/>
                        <a:gd name="T50" fmla="*/ 1 w 609"/>
                        <a:gd name="T51" fmla="*/ 0 h 1477"/>
                        <a:gd name="T52" fmla="*/ 1 w 609"/>
                        <a:gd name="T53" fmla="*/ 1 h 1477"/>
                        <a:gd name="T54" fmla="*/ 1 w 609"/>
                        <a:gd name="T55" fmla="*/ 1 h 1477"/>
                        <a:gd name="T56" fmla="*/ 1 w 609"/>
                        <a:gd name="T57" fmla="*/ 1 h 1477"/>
                        <a:gd name="T58" fmla="*/ 1 w 609"/>
                        <a:gd name="T59" fmla="*/ 0 h 147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9" h="1477">
                          <a:moveTo>
                            <a:pt x="192" y="0"/>
                          </a:moveTo>
                          <a:lnTo>
                            <a:pt x="46" y="108"/>
                          </a:lnTo>
                          <a:lnTo>
                            <a:pt x="0" y="458"/>
                          </a:lnTo>
                          <a:lnTo>
                            <a:pt x="114" y="688"/>
                          </a:lnTo>
                          <a:lnTo>
                            <a:pt x="116" y="732"/>
                          </a:lnTo>
                          <a:lnTo>
                            <a:pt x="123" y="785"/>
                          </a:lnTo>
                          <a:lnTo>
                            <a:pt x="137" y="820"/>
                          </a:lnTo>
                          <a:lnTo>
                            <a:pt x="119" y="1071"/>
                          </a:lnTo>
                          <a:lnTo>
                            <a:pt x="80" y="1472"/>
                          </a:lnTo>
                          <a:lnTo>
                            <a:pt x="121" y="1477"/>
                          </a:lnTo>
                          <a:lnTo>
                            <a:pt x="185" y="1455"/>
                          </a:lnTo>
                          <a:lnTo>
                            <a:pt x="231" y="1185"/>
                          </a:lnTo>
                          <a:lnTo>
                            <a:pt x="254" y="1085"/>
                          </a:lnTo>
                          <a:lnTo>
                            <a:pt x="322" y="824"/>
                          </a:lnTo>
                          <a:lnTo>
                            <a:pt x="331" y="1099"/>
                          </a:lnTo>
                          <a:lnTo>
                            <a:pt x="367" y="1432"/>
                          </a:lnTo>
                          <a:lnTo>
                            <a:pt x="464" y="1436"/>
                          </a:lnTo>
                          <a:lnTo>
                            <a:pt x="475" y="1077"/>
                          </a:lnTo>
                          <a:lnTo>
                            <a:pt x="466" y="720"/>
                          </a:lnTo>
                          <a:lnTo>
                            <a:pt x="470" y="540"/>
                          </a:lnTo>
                          <a:lnTo>
                            <a:pt x="489" y="482"/>
                          </a:lnTo>
                          <a:lnTo>
                            <a:pt x="499" y="487"/>
                          </a:lnTo>
                          <a:lnTo>
                            <a:pt x="600" y="427"/>
                          </a:lnTo>
                          <a:lnTo>
                            <a:pt x="609" y="313"/>
                          </a:lnTo>
                          <a:lnTo>
                            <a:pt x="446" y="39"/>
                          </a:lnTo>
                          <a:lnTo>
                            <a:pt x="331" y="0"/>
                          </a:lnTo>
                          <a:lnTo>
                            <a:pt x="355" y="185"/>
                          </a:lnTo>
                          <a:lnTo>
                            <a:pt x="327" y="365"/>
                          </a:lnTo>
                          <a:lnTo>
                            <a:pt x="282" y="196"/>
                          </a:lnTo>
                          <a:lnTo>
                            <a:pt x="192" y="0"/>
                          </a:lnTo>
                          <a:close/>
                        </a:path>
                      </a:pathLst>
                    </a:custGeom>
                    <a:solidFill>
                      <a:srgbClr val="5F3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96" name="Freeform 323"/>
                    <p:cNvSpPr>
                      <a:spLocks/>
                    </p:cNvSpPr>
                    <p:nvPr/>
                  </p:nvSpPr>
                  <p:spPr bwMode="auto">
                    <a:xfrm>
                      <a:off x="4666" y="1332"/>
                      <a:ext cx="39" cy="96"/>
                    </a:xfrm>
                    <a:custGeom>
                      <a:avLst/>
                      <a:gdLst>
                        <a:gd name="T0" fmla="*/ 0 w 154"/>
                        <a:gd name="T1" fmla="*/ 0 h 385"/>
                        <a:gd name="T2" fmla="*/ 1 w 154"/>
                        <a:gd name="T3" fmla="*/ 0 h 385"/>
                        <a:gd name="T4" fmla="*/ 1 w 154"/>
                        <a:gd name="T5" fmla="*/ 1 h 385"/>
                        <a:gd name="T6" fmla="*/ 0 w 154"/>
                        <a:gd name="T7" fmla="*/ 1 h 385"/>
                        <a:gd name="T8" fmla="*/ 1 w 154"/>
                        <a:gd name="T9" fmla="*/ 1 h 385"/>
                        <a:gd name="T10" fmla="*/ 1 w 154"/>
                        <a:gd name="T11" fmla="*/ 1 h 385"/>
                        <a:gd name="T12" fmla="*/ 1 w 154"/>
                        <a:gd name="T13" fmla="*/ 1 h 385"/>
                        <a:gd name="T14" fmla="*/ 1 w 154"/>
                        <a:gd name="T15" fmla="*/ 1 h 385"/>
                        <a:gd name="T16" fmla="*/ 1 w 154"/>
                        <a:gd name="T17" fmla="*/ 1 h 385"/>
                        <a:gd name="T18" fmla="*/ 1 w 154"/>
                        <a:gd name="T19" fmla="*/ 1 h 385"/>
                        <a:gd name="T20" fmla="*/ 0 w 154"/>
                        <a:gd name="T21" fmla="*/ 0 h 3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385">
                          <a:moveTo>
                            <a:pt x="77" y="0"/>
                          </a:moveTo>
                          <a:lnTo>
                            <a:pt x="93" y="93"/>
                          </a:lnTo>
                          <a:lnTo>
                            <a:pt x="85" y="231"/>
                          </a:lnTo>
                          <a:lnTo>
                            <a:pt x="0" y="254"/>
                          </a:lnTo>
                          <a:lnTo>
                            <a:pt x="85" y="262"/>
                          </a:lnTo>
                          <a:lnTo>
                            <a:pt x="108" y="346"/>
                          </a:lnTo>
                          <a:lnTo>
                            <a:pt x="154" y="385"/>
                          </a:lnTo>
                          <a:lnTo>
                            <a:pt x="139" y="315"/>
                          </a:lnTo>
                          <a:lnTo>
                            <a:pt x="124" y="277"/>
                          </a:lnTo>
                          <a:lnTo>
                            <a:pt x="116" y="185"/>
                          </a:lnTo>
                          <a:lnTo>
                            <a:pt x="77"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97" name="Freeform 324"/>
                    <p:cNvSpPr>
                      <a:spLocks/>
                    </p:cNvSpPr>
                    <p:nvPr/>
                  </p:nvSpPr>
                  <p:spPr bwMode="auto">
                    <a:xfrm>
                      <a:off x="4701" y="1337"/>
                      <a:ext cx="14" cy="13"/>
                    </a:xfrm>
                    <a:custGeom>
                      <a:avLst/>
                      <a:gdLst>
                        <a:gd name="T0" fmla="*/ 0 w 54"/>
                        <a:gd name="T1" fmla="*/ 0 h 53"/>
                        <a:gd name="T2" fmla="*/ 0 w 54"/>
                        <a:gd name="T3" fmla="*/ 0 h 53"/>
                        <a:gd name="T4" fmla="*/ 0 w 54"/>
                        <a:gd name="T5" fmla="*/ 0 h 53"/>
                        <a:gd name="T6" fmla="*/ 0 w 54"/>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 h="53">
                          <a:moveTo>
                            <a:pt x="0" y="53"/>
                          </a:moveTo>
                          <a:lnTo>
                            <a:pt x="12" y="0"/>
                          </a:lnTo>
                          <a:lnTo>
                            <a:pt x="54" y="45"/>
                          </a:lnTo>
                          <a:lnTo>
                            <a:pt x="0" y="53"/>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nvGrpSpPr>
              <p:cNvPr id="11081" name="Group 325"/>
              <p:cNvGrpSpPr>
                <a:grpSpLocks/>
              </p:cNvGrpSpPr>
              <p:nvPr/>
            </p:nvGrpSpPr>
            <p:grpSpPr bwMode="auto">
              <a:xfrm>
                <a:off x="4700" y="1227"/>
                <a:ext cx="82" cy="186"/>
                <a:chOff x="4700" y="1227"/>
                <a:chExt cx="82" cy="186"/>
              </a:xfrm>
            </p:grpSpPr>
            <p:grpSp>
              <p:nvGrpSpPr>
                <p:cNvPr id="11082" name="Group 326"/>
                <p:cNvGrpSpPr>
                  <a:grpSpLocks/>
                </p:cNvGrpSpPr>
                <p:nvPr/>
              </p:nvGrpSpPr>
              <p:grpSpPr bwMode="auto">
                <a:xfrm>
                  <a:off x="4700" y="1227"/>
                  <a:ext cx="49" cy="72"/>
                  <a:chOff x="4700" y="1227"/>
                  <a:chExt cx="49" cy="72"/>
                </a:xfrm>
              </p:grpSpPr>
              <p:grpSp>
                <p:nvGrpSpPr>
                  <p:cNvPr id="11084" name="Group 327"/>
                  <p:cNvGrpSpPr>
                    <a:grpSpLocks/>
                  </p:cNvGrpSpPr>
                  <p:nvPr/>
                </p:nvGrpSpPr>
                <p:grpSpPr bwMode="auto">
                  <a:xfrm>
                    <a:off x="4702" y="1228"/>
                    <a:ext cx="43" cy="71"/>
                    <a:chOff x="4702" y="1228"/>
                    <a:chExt cx="43" cy="71"/>
                  </a:xfrm>
                </p:grpSpPr>
                <p:sp>
                  <p:nvSpPr>
                    <p:cNvPr id="11086" name="Freeform 328"/>
                    <p:cNvSpPr>
                      <a:spLocks/>
                    </p:cNvSpPr>
                    <p:nvPr/>
                  </p:nvSpPr>
                  <p:spPr bwMode="auto">
                    <a:xfrm>
                      <a:off x="4702" y="1228"/>
                      <a:ext cx="43" cy="71"/>
                    </a:xfrm>
                    <a:custGeom>
                      <a:avLst/>
                      <a:gdLst>
                        <a:gd name="T0" fmla="*/ 1 w 171"/>
                        <a:gd name="T1" fmla="*/ 0 h 284"/>
                        <a:gd name="T2" fmla="*/ 1 w 171"/>
                        <a:gd name="T3" fmla="*/ 1 h 284"/>
                        <a:gd name="T4" fmla="*/ 1 w 171"/>
                        <a:gd name="T5" fmla="*/ 1 h 284"/>
                        <a:gd name="T6" fmla="*/ 1 w 171"/>
                        <a:gd name="T7" fmla="*/ 1 h 284"/>
                        <a:gd name="T8" fmla="*/ 1 w 171"/>
                        <a:gd name="T9" fmla="*/ 1 h 284"/>
                        <a:gd name="T10" fmla="*/ 1 w 171"/>
                        <a:gd name="T11" fmla="*/ 1 h 284"/>
                        <a:gd name="T12" fmla="*/ 1 w 171"/>
                        <a:gd name="T13" fmla="*/ 1 h 284"/>
                        <a:gd name="T14" fmla="*/ 1 w 171"/>
                        <a:gd name="T15" fmla="*/ 1 h 284"/>
                        <a:gd name="T16" fmla="*/ 1 w 171"/>
                        <a:gd name="T17" fmla="*/ 1 h 284"/>
                        <a:gd name="T18" fmla="*/ 1 w 171"/>
                        <a:gd name="T19" fmla="*/ 1 h 284"/>
                        <a:gd name="T20" fmla="*/ 1 w 171"/>
                        <a:gd name="T21" fmla="*/ 1 h 284"/>
                        <a:gd name="T22" fmla="*/ 1 w 171"/>
                        <a:gd name="T23" fmla="*/ 1 h 284"/>
                        <a:gd name="T24" fmla="*/ 0 w 171"/>
                        <a:gd name="T25" fmla="*/ 1 h 284"/>
                        <a:gd name="T26" fmla="*/ 0 w 171"/>
                        <a:gd name="T27" fmla="*/ 1 h 284"/>
                        <a:gd name="T28" fmla="*/ 0 w 171"/>
                        <a:gd name="T29" fmla="*/ 1 h 284"/>
                        <a:gd name="T30" fmla="*/ 0 w 171"/>
                        <a:gd name="T31" fmla="*/ 1 h 284"/>
                        <a:gd name="T32" fmla="*/ 0 w 171"/>
                        <a:gd name="T33" fmla="*/ 1 h 284"/>
                        <a:gd name="T34" fmla="*/ 0 w 171"/>
                        <a:gd name="T35" fmla="*/ 1 h 284"/>
                        <a:gd name="T36" fmla="*/ 0 w 171"/>
                        <a:gd name="T37" fmla="*/ 1 h 284"/>
                        <a:gd name="T38" fmla="*/ 0 w 171"/>
                        <a:gd name="T39" fmla="*/ 1 h 284"/>
                        <a:gd name="T40" fmla="*/ 0 w 171"/>
                        <a:gd name="T41" fmla="*/ 0 h 284"/>
                        <a:gd name="T42" fmla="*/ 0 w 171"/>
                        <a:gd name="T43" fmla="*/ 0 h 284"/>
                        <a:gd name="T44" fmla="*/ 0 w 171"/>
                        <a:gd name="T45" fmla="*/ 0 h 284"/>
                        <a:gd name="T46" fmla="*/ 0 w 171"/>
                        <a:gd name="T47" fmla="*/ 0 h 284"/>
                        <a:gd name="T48" fmla="*/ 0 w 171"/>
                        <a:gd name="T49" fmla="*/ 0 h 284"/>
                        <a:gd name="T50" fmla="*/ 0 w 171"/>
                        <a:gd name="T51" fmla="*/ 0 h 284"/>
                        <a:gd name="T52" fmla="*/ 0 w 171"/>
                        <a:gd name="T53" fmla="*/ 0 h 284"/>
                        <a:gd name="T54" fmla="*/ 1 w 171"/>
                        <a:gd name="T55" fmla="*/ 0 h 284"/>
                        <a:gd name="T56" fmla="*/ 1 w 171"/>
                        <a:gd name="T57" fmla="*/ 0 h 284"/>
                        <a:gd name="T58" fmla="*/ 1 w 171"/>
                        <a:gd name="T59" fmla="*/ 0 h 284"/>
                        <a:gd name="T60" fmla="*/ 1 w 171"/>
                        <a:gd name="T61" fmla="*/ 0 h 284"/>
                        <a:gd name="T62" fmla="*/ 1 w 171"/>
                        <a:gd name="T63" fmla="*/ 0 h 284"/>
                        <a:gd name="T64" fmla="*/ 1 w 171"/>
                        <a:gd name="T65" fmla="*/ 0 h 284"/>
                        <a:gd name="T66" fmla="*/ 1 w 171"/>
                        <a:gd name="T67" fmla="*/ 0 h 2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1" h="284">
                          <a:moveTo>
                            <a:pt x="168" y="47"/>
                          </a:moveTo>
                          <a:lnTo>
                            <a:pt x="171" y="93"/>
                          </a:lnTo>
                          <a:lnTo>
                            <a:pt x="164" y="110"/>
                          </a:lnTo>
                          <a:lnTo>
                            <a:pt x="171" y="125"/>
                          </a:lnTo>
                          <a:lnTo>
                            <a:pt x="169" y="142"/>
                          </a:lnTo>
                          <a:lnTo>
                            <a:pt x="167" y="165"/>
                          </a:lnTo>
                          <a:lnTo>
                            <a:pt x="164" y="188"/>
                          </a:lnTo>
                          <a:lnTo>
                            <a:pt x="166" y="212"/>
                          </a:lnTo>
                          <a:lnTo>
                            <a:pt x="155" y="228"/>
                          </a:lnTo>
                          <a:lnTo>
                            <a:pt x="140" y="238"/>
                          </a:lnTo>
                          <a:lnTo>
                            <a:pt x="145" y="252"/>
                          </a:lnTo>
                          <a:lnTo>
                            <a:pt x="117" y="284"/>
                          </a:lnTo>
                          <a:lnTo>
                            <a:pt x="24" y="237"/>
                          </a:lnTo>
                          <a:lnTo>
                            <a:pt x="21" y="174"/>
                          </a:lnTo>
                          <a:lnTo>
                            <a:pt x="17" y="166"/>
                          </a:lnTo>
                          <a:lnTo>
                            <a:pt x="13" y="156"/>
                          </a:lnTo>
                          <a:lnTo>
                            <a:pt x="5" y="139"/>
                          </a:lnTo>
                          <a:lnTo>
                            <a:pt x="0" y="106"/>
                          </a:lnTo>
                          <a:lnTo>
                            <a:pt x="10" y="101"/>
                          </a:lnTo>
                          <a:lnTo>
                            <a:pt x="8" y="89"/>
                          </a:lnTo>
                          <a:lnTo>
                            <a:pt x="8" y="68"/>
                          </a:lnTo>
                          <a:lnTo>
                            <a:pt x="9" y="51"/>
                          </a:lnTo>
                          <a:lnTo>
                            <a:pt x="17" y="33"/>
                          </a:lnTo>
                          <a:lnTo>
                            <a:pt x="26" y="20"/>
                          </a:lnTo>
                          <a:lnTo>
                            <a:pt x="42" y="7"/>
                          </a:lnTo>
                          <a:lnTo>
                            <a:pt x="60" y="2"/>
                          </a:lnTo>
                          <a:lnTo>
                            <a:pt x="80" y="0"/>
                          </a:lnTo>
                          <a:lnTo>
                            <a:pt x="99" y="0"/>
                          </a:lnTo>
                          <a:lnTo>
                            <a:pt x="118" y="1"/>
                          </a:lnTo>
                          <a:lnTo>
                            <a:pt x="133" y="4"/>
                          </a:lnTo>
                          <a:lnTo>
                            <a:pt x="150" y="11"/>
                          </a:lnTo>
                          <a:lnTo>
                            <a:pt x="159" y="21"/>
                          </a:lnTo>
                          <a:lnTo>
                            <a:pt x="163" y="30"/>
                          </a:lnTo>
                          <a:lnTo>
                            <a:pt x="168" y="47"/>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87" name="Group 329"/>
                    <p:cNvGrpSpPr>
                      <a:grpSpLocks/>
                    </p:cNvGrpSpPr>
                    <p:nvPr/>
                  </p:nvGrpSpPr>
                  <p:grpSpPr bwMode="auto">
                    <a:xfrm>
                      <a:off x="4707" y="1252"/>
                      <a:ext cx="36" cy="35"/>
                      <a:chOff x="4707" y="1252"/>
                      <a:chExt cx="36" cy="35"/>
                    </a:xfrm>
                  </p:grpSpPr>
                  <p:sp>
                    <p:nvSpPr>
                      <p:cNvPr id="11088" name="Freeform 330"/>
                      <p:cNvSpPr>
                        <a:spLocks/>
                      </p:cNvSpPr>
                      <p:nvPr/>
                    </p:nvSpPr>
                    <p:spPr bwMode="auto">
                      <a:xfrm>
                        <a:off x="4720" y="1252"/>
                        <a:ext cx="15" cy="7"/>
                      </a:xfrm>
                      <a:custGeom>
                        <a:avLst/>
                        <a:gdLst>
                          <a:gd name="T0" fmla="*/ 0 w 61"/>
                          <a:gd name="T1" fmla="*/ 0 h 25"/>
                          <a:gd name="T2" fmla="*/ 0 w 61"/>
                          <a:gd name="T3" fmla="*/ 0 h 25"/>
                          <a:gd name="T4" fmla="*/ 0 w 61"/>
                          <a:gd name="T5" fmla="*/ 0 h 25"/>
                          <a:gd name="T6" fmla="*/ 0 w 61"/>
                          <a:gd name="T7" fmla="*/ 0 h 25"/>
                          <a:gd name="T8" fmla="*/ 0 w 61"/>
                          <a:gd name="T9" fmla="*/ 0 h 25"/>
                          <a:gd name="T10" fmla="*/ 0 w 61"/>
                          <a:gd name="T11" fmla="*/ 0 h 25"/>
                          <a:gd name="T12" fmla="*/ 0 w 61"/>
                          <a:gd name="T13" fmla="*/ 0 h 25"/>
                          <a:gd name="T14" fmla="*/ 0 w 61"/>
                          <a:gd name="T15" fmla="*/ 0 h 25"/>
                          <a:gd name="T16" fmla="*/ 0 w 61"/>
                          <a:gd name="T17" fmla="*/ 0 h 25"/>
                          <a:gd name="T18" fmla="*/ 0 w 61"/>
                          <a:gd name="T19" fmla="*/ 0 h 25"/>
                          <a:gd name="T20" fmla="*/ 0 w 61"/>
                          <a:gd name="T21" fmla="*/ 0 h 25"/>
                          <a:gd name="T22" fmla="*/ 0 w 61"/>
                          <a:gd name="T23" fmla="*/ 0 h 25"/>
                          <a:gd name="T24" fmla="*/ 0 w 61"/>
                          <a:gd name="T25" fmla="*/ 0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1" h="25">
                            <a:moveTo>
                              <a:pt x="0" y="4"/>
                            </a:moveTo>
                            <a:lnTo>
                              <a:pt x="28" y="0"/>
                            </a:lnTo>
                            <a:lnTo>
                              <a:pt x="47" y="2"/>
                            </a:lnTo>
                            <a:lnTo>
                              <a:pt x="55" y="6"/>
                            </a:lnTo>
                            <a:lnTo>
                              <a:pt x="61" y="7"/>
                            </a:lnTo>
                            <a:lnTo>
                              <a:pt x="57" y="14"/>
                            </a:lnTo>
                            <a:lnTo>
                              <a:pt x="52" y="20"/>
                            </a:lnTo>
                            <a:lnTo>
                              <a:pt x="55" y="25"/>
                            </a:lnTo>
                            <a:lnTo>
                              <a:pt x="36" y="22"/>
                            </a:lnTo>
                            <a:lnTo>
                              <a:pt x="15" y="23"/>
                            </a:lnTo>
                            <a:lnTo>
                              <a:pt x="25" y="19"/>
                            </a:lnTo>
                            <a:lnTo>
                              <a:pt x="14" y="14"/>
                            </a:lnTo>
                            <a:lnTo>
                              <a:pt x="0" y="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89" name="Freeform 331"/>
                      <p:cNvSpPr>
                        <a:spLocks/>
                      </p:cNvSpPr>
                      <p:nvPr/>
                    </p:nvSpPr>
                    <p:spPr bwMode="auto">
                      <a:xfrm>
                        <a:off x="4739" y="1268"/>
                        <a:ext cx="4" cy="4"/>
                      </a:xfrm>
                      <a:custGeom>
                        <a:avLst/>
                        <a:gdLst>
                          <a:gd name="T0" fmla="*/ 0 w 18"/>
                          <a:gd name="T1" fmla="*/ 0 h 14"/>
                          <a:gd name="T2" fmla="*/ 0 w 18"/>
                          <a:gd name="T3" fmla="*/ 0 h 14"/>
                          <a:gd name="T4" fmla="*/ 0 w 18"/>
                          <a:gd name="T5" fmla="*/ 0 h 14"/>
                          <a:gd name="T6" fmla="*/ 0 w 18"/>
                          <a:gd name="T7" fmla="*/ 0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14">
                            <a:moveTo>
                              <a:pt x="0" y="0"/>
                            </a:moveTo>
                            <a:lnTo>
                              <a:pt x="18" y="0"/>
                            </a:lnTo>
                            <a:lnTo>
                              <a:pt x="15" y="14"/>
                            </a:lnTo>
                            <a:lnTo>
                              <a:pt x="0"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90" name="Freeform 332"/>
                      <p:cNvSpPr>
                        <a:spLocks/>
                      </p:cNvSpPr>
                      <p:nvPr/>
                    </p:nvSpPr>
                    <p:spPr bwMode="auto">
                      <a:xfrm>
                        <a:off x="4707" y="1269"/>
                        <a:ext cx="23" cy="18"/>
                      </a:xfrm>
                      <a:custGeom>
                        <a:avLst/>
                        <a:gdLst>
                          <a:gd name="T0" fmla="*/ 0 w 94"/>
                          <a:gd name="T1" fmla="*/ 0 h 72"/>
                          <a:gd name="T2" fmla="*/ 0 w 94"/>
                          <a:gd name="T3" fmla="*/ 0 h 72"/>
                          <a:gd name="T4" fmla="*/ 0 w 94"/>
                          <a:gd name="T5" fmla="*/ 0 h 72"/>
                          <a:gd name="T6" fmla="*/ 0 w 94"/>
                          <a:gd name="T7" fmla="*/ 0 h 72"/>
                          <a:gd name="T8" fmla="*/ 0 w 94"/>
                          <a:gd name="T9" fmla="*/ 0 h 72"/>
                          <a:gd name="T10" fmla="*/ 0 w 94"/>
                          <a:gd name="T11" fmla="*/ 0 h 72"/>
                          <a:gd name="T12" fmla="*/ 0 w 94"/>
                          <a:gd name="T13" fmla="*/ 0 h 72"/>
                          <a:gd name="T14" fmla="*/ 0 w 94"/>
                          <a:gd name="T15" fmla="*/ 0 h 72"/>
                          <a:gd name="T16" fmla="*/ 0 w 9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4" h="72">
                            <a:moveTo>
                              <a:pt x="8" y="8"/>
                            </a:moveTo>
                            <a:lnTo>
                              <a:pt x="18" y="7"/>
                            </a:lnTo>
                            <a:lnTo>
                              <a:pt x="40" y="46"/>
                            </a:lnTo>
                            <a:lnTo>
                              <a:pt x="94" y="72"/>
                            </a:lnTo>
                            <a:lnTo>
                              <a:pt x="39" y="54"/>
                            </a:lnTo>
                            <a:lnTo>
                              <a:pt x="17" y="32"/>
                            </a:lnTo>
                            <a:lnTo>
                              <a:pt x="5" y="41"/>
                            </a:lnTo>
                            <a:lnTo>
                              <a:pt x="0" y="0"/>
                            </a:lnTo>
                            <a:lnTo>
                              <a:pt x="8"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1085" name="Freeform 333"/>
                  <p:cNvSpPr>
                    <a:spLocks/>
                  </p:cNvSpPr>
                  <p:nvPr/>
                </p:nvSpPr>
                <p:spPr bwMode="auto">
                  <a:xfrm>
                    <a:off x="4700" y="1227"/>
                    <a:ext cx="49" cy="46"/>
                  </a:xfrm>
                  <a:custGeom>
                    <a:avLst/>
                    <a:gdLst>
                      <a:gd name="T0" fmla="*/ 0 w 193"/>
                      <a:gd name="T1" fmla="*/ 1 h 183"/>
                      <a:gd name="T2" fmla="*/ 0 w 193"/>
                      <a:gd name="T3" fmla="*/ 1 h 183"/>
                      <a:gd name="T4" fmla="*/ 0 w 193"/>
                      <a:gd name="T5" fmla="*/ 1 h 183"/>
                      <a:gd name="T6" fmla="*/ 0 w 193"/>
                      <a:gd name="T7" fmla="*/ 1 h 183"/>
                      <a:gd name="T8" fmla="*/ 0 w 193"/>
                      <a:gd name="T9" fmla="*/ 0 h 183"/>
                      <a:gd name="T10" fmla="*/ 0 w 193"/>
                      <a:gd name="T11" fmla="*/ 0 h 183"/>
                      <a:gd name="T12" fmla="*/ 0 w 193"/>
                      <a:gd name="T13" fmla="*/ 0 h 183"/>
                      <a:gd name="T14" fmla="*/ 0 w 193"/>
                      <a:gd name="T15" fmla="*/ 0 h 183"/>
                      <a:gd name="T16" fmla="*/ 0 w 193"/>
                      <a:gd name="T17" fmla="*/ 0 h 183"/>
                      <a:gd name="T18" fmla="*/ 1 w 193"/>
                      <a:gd name="T19" fmla="*/ 0 h 183"/>
                      <a:gd name="T20" fmla="*/ 1 w 193"/>
                      <a:gd name="T21" fmla="*/ 0 h 183"/>
                      <a:gd name="T22" fmla="*/ 1 w 193"/>
                      <a:gd name="T23" fmla="*/ 0 h 183"/>
                      <a:gd name="T24" fmla="*/ 1 w 193"/>
                      <a:gd name="T25" fmla="*/ 0 h 183"/>
                      <a:gd name="T26" fmla="*/ 1 w 193"/>
                      <a:gd name="T27" fmla="*/ 0 h 183"/>
                      <a:gd name="T28" fmla="*/ 1 w 193"/>
                      <a:gd name="T29" fmla="*/ 0 h 183"/>
                      <a:gd name="T30" fmla="*/ 1 w 193"/>
                      <a:gd name="T31" fmla="*/ 0 h 183"/>
                      <a:gd name="T32" fmla="*/ 1 w 193"/>
                      <a:gd name="T33" fmla="*/ 0 h 183"/>
                      <a:gd name="T34" fmla="*/ 1 w 193"/>
                      <a:gd name="T35" fmla="*/ 0 h 183"/>
                      <a:gd name="T36" fmla="*/ 1 w 193"/>
                      <a:gd name="T37" fmla="*/ 0 h 183"/>
                      <a:gd name="T38" fmla="*/ 1 w 193"/>
                      <a:gd name="T39" fmla="*/ 0 h 183"/>
                      <a:gd name="T40" fmla="*/ 0 w 193"/>
                      <a:gd name="T41" fmla="*/ 0 h 183"/>
                      <a:gd name="T42" fmla="*/ 0 w 193"/>
                      <a:gd name="T43" fmla="*/ 0 h 183"/>
                      <a:gd name="T44" fmla="*/ 0 w 193"/>
                      <a:gd name="T45" fmla="*/ 0 h 183"/>
                      <a:gd name="T46" fmla="*/ 0 w 193"/>
                      <a:gd name="T47" fmla="*/ 0 h 183"/>
                      <a:gd name="T48" fmla="*/ 0 w 193"/>
                      <a:gd name="T49" fmla="*/ 1 h 183"/>
                      <a:gd name="T50" fmla="*/ 0 w 193"/>
                      <a:gd name="T51" fmla="*/ 1 h 183"/>
                      <a:gd name="T52" fmla="*/ 0 w 193"/>
                      <a:gd name="T53" fmla="*/ 1 h 183"/>
                      <a:gd name="T54" fmla="*/ 0 w 193"/>
                      <a:gd name="T55" fmla="*/ 1 h 183"/>
                      <a:gd name="T56" fmla="*/ 0 w 193"/>
                      <a:gd name="T57" fmla="*/ 1 h 183"/>
                      <a:gd name="T58" fmla="*/ 0 w 193"/>
                      <a:gd name="T59" fmla="*/ 1 h 183"/>
                      <a:gd name="T60" fmla="*/ 0 w 193"/>
                      <a:gd name="T61" fmla="*/ 1 h 183"/>
                      <a:gd name="T62" fmla="*/ 0 w 193"/>
                      <a:gd name="T63" fmla="*/ 1 h 183"/>
                      <a:gd name="T64" fmla="*/ 0 w 193"/>
                      <a:gd name="T65" fmla="*/ 1 h 183"/>
                      <a:gd name="T66" fmla="*/ 0 w 193"/>
                      <a:gd name="T67" fmla="*/ 1 h 183"/>
                      <a:gd name="T68" fmla="*/ 0 w 193"/>
                      <a:gd name="T69" fmla="*/ 1 h 1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3" h="183">
                        <a:moveTo>
                          <a:pt x="28" y="183"/>
                        </a:moveTo>
                        <a:lnTo>
                          <a:pt x="13" y="163"/>
                        </a:lnTo>
                        <a:lnTo>
                          <a:pt x="5" y="136"/>
                        </a:lnTo>
                        <a:lnTo>
                          <a:pt x="0" y="97"/>
                        </a:lnTo>
                        <a:lnTo>
                          <a:pt x="0" y="60"/>
                        </a:lnTo>
                        <a:lnTo>
                          <a:pt x="6" y="32"/>
                        </a:lnTo>
                        <a:lnTo>
                          <a:pt x="25" y="13"/>
                        </a:lnTo>
                        <a:lnTo>
                          <a:pt x="46" y="4"/>
                        </a:lnTo>
                        <a:lnTo>
                          <a:pt x="84" y="0"/>
                        </a:lnTo>
                        <a:lnTo>
                          <a:pt x="134" y="2"/>
                        </a:lnTo>
                        <a:lnTo>
                          <a:pt x="165" y="13"/>
                        </a:lnTo>
                        <a:lnTo>
                          <a:pt x="184" y="17"/>
                        </a:lnTo>
                        <a:lnTo>
                          <a:pt x="193" y="17"/>
                        </a:lnTo>
                        <a:lnTo>
                          <a:pt x="182" y="28"/>
                        </a:lnTo>
                        <a:lnTo>
                          <a:pt x="174" y="47"/>
                        </a:lnTo>
                        <a:lnTo>
                          <a:pt x="174" y="55"/>
                        </a:lnTo>
                        <a:lnTo>
                          <a:pt x="157" y="43"/>
                        </a:lnTo>
                        <a:lnTo>
                          <a:pt x="134" y="42"/>
                        </a:lnTo>
                        <a:lnTo>
                          <a:pt x="106" y="40"/>
                        </a:lnTo>
                        <a:lnTo>
                          <a:pt x="87" y="40"/>
                        </a:lnTo>
                        <a:lnTo>
                          <a:pt x="65" y="40"/>
                        </a:lnTo>
                        <a:lnTo>
                          <a:pt x="75" y="45"/>
                        </a:lnTo>
                        <a:lnTo>
                          <a:pt x="75" y="56"/>
                        </a:lnTo>
                        <a:lnTo>
                          <a:pt x="69" y="70"/>
                        </a:lnTo>
                        <a:lnTo>
                          <a:pt x="57" y="88"/>
                        </a:lnTo>
                        <a:lnTo>
                          <a:pt x="51" y="110"/>
                        </a:lnTo>
                        <a:lnTo>
                          <a:pt x="51" y="136"/>
                        </a:lnTo>
                        <a:lnTo>
                          <a:pt x="34" y="120"/>
                        </a:lnTo>
                        <a:lnTo>
                          <a:pt x="33" y="109"/>
                        </a:lnTo>
                        <a:lnTo>
                          <a:pt x="23" y="105"/>
                        </a:lnTo>
                        <a:lnTo>
                          <a:pt x="11" y="106"/>
                        </a:lnTo>
                        <a:lnTo>
                          <a:pt x="9" y="113"/>
                        </a:lnTo>
                        <a:lnTo>
                          <a:pt x="13" y="147"/>
                        </a:lnTo>
                        <a:lnTo>
                          <a:pt x="21" y="163"/>
                        </a:lnTo>
                        <a:lnTo>
                          <a:pt x="28" y="183"/>
                        </a:lnTo>
                        <a:close/>
                      </a:path>
                    </a:pathLst>
                  </a:custGeom>
                  <a:solidFill>
                    <a:srgbClr val="BF7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83" name="Freeform 334"/>
                <p:cNvSpPr>
                  <a:spLocks/>
                </p:cNvSpPr>
                <p:nvPr/>
              </p:nvSpPr>
              <p:spPr bwMode="auto">
                <a:xfrm>
                  <a:off x="4741" y="1390"/>
                  <a:ext cx="41" cy="23"/>
                </a:xfrm>
                <a:custGeom>
                  <a:avLst/>
                  <a:gdLst>
                    <a:gd name="T0" fmla="*/ 0 w 167"/>
                    <a:gd name="T1" fmla="*/ 0 h 92"/>
                    <a:gd name="T2" fmla="*/ 0 w 167"/>
                    <a:gd name="T3" fmla="*/ 1 h 92"/>
                    <a:gd name="T4" fmla="*/ 0 w 167"/>
                    <a:gd name="T5" fmla="*/ 0 h 92"/>
                    <a:gd name="T6" fmla="*/ 0 w 167"/>
                    <a:gd name="T7" fmla="*/ 0 h 92"/>
                    <a:gd name="T8" fmla="*/ 0 w 167"/>
                    <a:gd name="T9" fmla="*/ 0 h 92"/>
                    <a:gd name="T10" fmla="*/ 0 w 167"/>
                    <a:gd name="T11" fmla="*/ 0 h 92"/>
                    <a:gd name="T12" fmla="*/ 0 w 167"/>
                    <a:gd name="T13" fmla="*/ 0 h 92"/>
                    <a:gd name="T14" fmla="*/ 0 w 167"/>
                    <a:gd name="T15" fmla="*/ 0 h 92"/>
                    <a:gd name="T16" fmla="*/ 0 w 167"/>
                    <a:gd name="T17" fmla="*/ 0 h 92"/>
                    <a:gd name="T18" fmla="*/ 0 w 167"/>
                    <a:gd name="T19" fmla="*/ 0 h 92"/>
                    <a:gd name="T20" fmla="*/ 0 w 167"/>
                    <a:gd name="T21" fmla="*/ 0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 h="92">
                      <a:moveTo>
                        <a:pt x="167" y="81"/>
                      </a:moveTo>
                      <a:lnTo>
                        <a:pt x="128" y="92"/>
                      </a:lnTo>
                      <a:lnTo>
                        <a:pt x="73" y="84"/>
                      </a:lnTo>
                      <a:lnTo>
                        <a:pt x="27" y="70"/>
                      </a:lnTo>
                      <a:lnTo>
                        <a:pt x="0" y="16"/>
                      </a:lnTo>
                      <a:lnTo>
                        <a:pt x="77" y="23"/>
                      </a:lnTo>
                      <a:lnTo>
                        <a:pt x="71" y="0"/>
                      </a:lnTo>
                      <a:lnTo>
                        <a:pt x="105" y="5"/>
                      </a:lnTo>
                      <a:lnTo>
                        <a:pt x="140" y="23"/>
                      </a:lnTo>
                      <a:lnTo>
                        <a:pt x="154" y="30"/>
                      </a:lnTo>
                      <a:lnTo>
                        <a:pt x="167" y="81"/>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267" name="Freeform 335"/>
            <p:cNvSpPr>
              <a:spLocks/>
            </p:cNvSpPr>
            <p:nvPr/>
          </p:nvSpPr>
          <p:spPr bwMode="auto">
            <a:xfrm>
              <a:off x="3060" y="2089"/>
              <a:ext cx="15" cy="37"/>
            </a:xfrm>
            <a:custGeom>
              <a:avLst/>
              <a:gdLst>
                <a:gd name="T0" fmla="*/ 0 w 58"/>
                <a:gd name="T1" fmla="*/ 0 h 147"/>
                <a:gd name="T2" fmla="*/ 0 w 58"/>
                <a:gd name="T3" fmla="*/ 0 h 147"/>
                <a:gd name="T4" fmla="*/ 0 w 58"/>
                <a:gd name="T5" fmla="*/ 1 h 147"/>
                <a:gd name="T6" fmla="*/ 0 w 58"/>
                <a:gd name="T7" fmla="*/ 1 h 147"/>
                <a:gd name="T8" fmla="*/ 0 w 58"/>
                <a:gd name="T9" fmla="*/ 0 h 147"/>
                <a:gd name="T10" fmla="*/ 0 w 58"/>
                <a:gd name="T11" fmla="*/ 0 h 147"/>
                <a:gd name="T12" fmla="*/ 0 w 58"/>
                <a:gd name="T13" fmla="*/ 1 h 147"/>
                <a:gd name="T14" fmla="*/ 0 w 58"/>
                <a:gd name="T15" fmla="*/ 0 h 147"/>
                <a:gd name="T16" fmla="*/ 0 w 58"/>
                <a:gd name="T17" fmla="*/ 0 h 147"/>
                <a:gd name="T18" fmla="*/ 0 w 58"/>
                <a:gd name="T19" fmla="*/ 0 h 147"/>
                <a:gd name="T20" fmla="*/ 0 w 58"/>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 h="147">
                  <a:moveTo>
                    <a:pt x="55" y="1"/>
                  </a:moveTo>
                  <a:lnTo>
                    <a:pt x="58" y="82"/>
                  </a:lnTo>
                  <a:lnTo>
                    <a:pt x="28" y="132"/>
                  </a:lnTo>
                  <a:lnTo>
                    <a:pt x="13" y="147"/>
                  </a:lnTo>
                  <a:lnTo>
                    <a:pt x="15" y="77"/>
                  </a:lnTo>
                  <a:lnTo>
                    <a:pt x="9" y="84"/>
                  </a:lnTo>
                  <a:lnTo>
                    <a:pt x="1" y="107"/>
                  </a:lnTo>
                  <a:lnTo>
                    <a:pt x="0" y="82"/>
                  </a:lnTo>
                  <a:lnTo>
                    <a:pt x="8" y="38"/>
                  </a:lnTo>
                  <a:lnTo>
                    <a:pt x="27" y="0"/>
                  </a:lnTo>
                  <a:lnTo>
                    <a:pt x="55" y="1"/>
                  </a:lnTo>
                  <a:close/>
                </a:path>
              </a:pathLst>
            </a:custGeom>
            <a:solidFill>
              <a:srgbClr val="FF7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268" name="Freeform 336"/>
            <p:cNvSpPr>
              <a:spLocks/>
            </p:cNvSpPr>
            <p:nvPr/>
          </p:nvSpPr>
          <p:spPr bwMode="auto">
            <a:xfrm>
              <a:off x="2988" y="2079"/>
              <a:ext cx="16" cy="35"/>
            </a:xfrm>
            <a:custGeom>
              <a:avLst/>
              <a:gdLst>
                <a:gd name="T0" fmla="*/ 0 w 64"/>
                <a:gd name="T1" fmla="*/ 0 h 140"/>
                <a:gd name="T2" fmla="*/ 0 w 64"/>
                <a:gd name="T3" fmla="*/ 0 h 140"/>
                <a:gd name="T4" fmla="*/ 0 w 64"/>
                <a:gd name="T5" fmla="*/ 1 h 140"/>
                <a:gd name="T6" fmla="*/ 0 w 64"/>
                <a:gd name="T7" fmla="*/ 1 h 140"/>
                <a:gd name="T8" fmla="*/ 0 w 64"/>
                <a:gd name="T9" fmla="*/ 1 h 140"/>
                <a:gd name="T10" fmla="*/ 0 w 64"/>
                <a:gd name="T11" fmla="*/ 1 h 140"/>
                <a:gd name="T12" fmla="*/ 0 w 64"/>
                <a:gd name="T13" fmla="*/ 0 h 140"/>
                <a:gd name="T14" fmla="*/ 0 w 64"/>
                <a:gd name="T15" fmla="*/ 0 h 140"/>
                <a:gd name="T16" fmla="*/ 0 w 64"/>
                <a:gd name="T17" fmla="*/ 0 h 140"/>
                <a:gd name="T18" fmla="*/ 0 w 64"/>
                <a:gd name="T19" fmla="*/ 0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40">
                  <a:moveTo>
                    <a:pt x="45" y="0"/>
                  </a:moveTo>
                  <a:lnTo>
                    <a:pt x="64" y="73"/>
                  </a:lnTo>
                  <a:lnTo>
                    <a:pt x="31" y="140"/>
                  </a:lnTo>
                  <a:lnTo>
                    <a:pt x="20" y="132"/>
                  </a:lnTo>
                  <a:lnTo>
                    <a:pt x="0" y="126"/>
                  </a:lnTo>
                  <a:lnTo>
                    <a:pt x="8" y="104"/>
                  </a:lnTo>
                  <a:lnTo>
                    <a:pt x="11" y="79"/>
                  </a:lnTo>
                  <a:lnTo>
                    <a:pt x="0" y="52"/>
                  </a:lnTo>
                  <a:lnTo>
                    <a:pt x="8" y="6"/>
                  </a:lnTo>
                  <a:lnTo>
                    <a:pt x="45" y="0"/>
                  </a:lnTo>
                  <a:close/>
                </a:path>
              </a:pathLst>
            </a:custGeom>
            <a:solidFill>
              <a:srgbClr val="FF7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269" name="Group 337"/>
            <p:cNvGrpSpPr>
              <a:grpSpLocks/>
            </p:cNvGrpSpPr>
            <p:nvPr/>
          </p:nvGrpSpPr>
          <p:grpSpPr bwMode="auto">
            <a:xfrm>
              <a:off x="3311" y="2236"/>
              <a:ext cx="97" cy="445"/>
              <a:chOff x="4994" y="1257"/>
              <a:chExt cx="97" cy="445"/>
            </a:xfrm>
          </p:grpSpPr>
          <p:sp>
            <p:nvSpPr>
              <p:cNvPr id="11065" name="Freeform 338"/>
              <p:cNvSpPr>
                <a:spLocks/>
              </p:cNvSpPr>
              <p:nvPr/>
            </p:nvSpPr>
            <p:spPr bwMode="auto">
              <a:xfrm>
                <a:off x="5013" y="1559"/>
                <a:ext cx="52" cy="130"/>
              </a:xfrm>
              <a:custGeom>
                <a:avLst/>
                <a:gdLst>
                  <a:gd name="T0" fmla="*/ 0 w 207"/>
                  <a:gd name="T1" fmla="*/ 0 h 520"/>
                  <a:gd name="T2" fmla="*/ 0 w 207"/>
                  <a:gd name="T3" fmla="*/ 0 h 520"/>
                  <a:gd name="T4" fmla="*/ 0 w 207"/>
                  <a:gd name="T5" fmla="*/ 1 h 520"/>
                  <a:gd name="T6" fmla="*/ 0 w 207"/>
                  <a:gd name="T7" fmla="*/ 1 h 520"/>
                  <a:gd name="T8" fmla="*/ 0 w 207"/>
                  <a:gd name="T9" fmla="*/ 1 h 520"/>
                  <a:gd name="T10" fmla="*/ 0 w 207"/>
                  <a:gd name="T11" fmla="*/ 1 h 520"/>
                  <a:gd name="T12" fmla="*/ 0 w 207"/>
                  <a:gd name="T13" fmla="*/ 2 h 520"/>
                  <a:gd name="T14" fmla="*/ 0 w 207"/>
                  <a:gd name="T15" fmla="*/ 2 h 520"/>
                  <a:gd name="T16" fmla="*/ 0 w 207"/>
                  <a:gd name="T17" fmla="*/ 2 h 520"/>
                  <a:gd name="T18" fmla="*/ 0 w 207"/>
                  <a:gd name="T19" fmla="*/ 2 h 520"/>
                  <a:gd name="T20" fmla="*/ 0 w 207"/>
                  <a:gd name="T21" fmla="*/ 2 h 520"/>
                  <a:gd name="T22" fmla="*/ 0 w 207"/>
                  <a:gd name="T23" fmla="*/ 2 h 520"/>
                  <a:gd name="T24" fmla="*/ 0 w 207"/>
                  <a:gd name="T25" fmla="*/ 2 h 520"/>
                  <a:gd name="T26" fmla="*/ 0 w 207"/>
                  <a:gd name="T27" fmla="*/ 2 h 520"/>
                  <a:gd name="T28" fmla="*/ 1 w 207"/>
                  <a:gd name="T29" fmla="*/ 1 h 520"/>
                  <a:gd name="T30" fmla="*/ 1 w 207"/>
                  <a:gd name="T31" fmla="*/ 1 h 520"/>
                  <a:gd name="T32" fmla="*/ 1 w 207"/>
                  <a:gd name="T33" fmla="*/ 1 h 520"/>
                  <a:gd name="T34" fmla="*/ 1 w 207"/>
                  <a:gd name="T35" fmla="*/ 1 h 520"/>
                  <a:gd name="T36" fmla="*/ 1 w 207"/>
                  <a:gd name="T37" fmla="*/ 2 h 520"/>
                  <a:gd name="T38" fmla="*/ 1 w 207"/>
                  <a:gd name="T39" fmla="*/ 2 h 520"/>
                  <a:gd name="T40" fmla="*/ 1 w 207"/>
                  <a:gd name="T41" fmla="*/ 2 h 520"/>
                  <a:gd name="T42" fmla="*/ 1 w 207"/>
                  <a:gd name="T43" fmla="*/ 2 h 520"/>
                  <a:gd name="T44" fmla="*/ 1 w 207"/>
                  <a:gd name="T45" fmla="*/ 2 h 520"/>
                  <a:gd name="T46" fmla="*/ 1 w 207"/>
                  <a:gd name="T47" fmla="*/ 2 h 520"/>
                  <a:gd name="T48" fmla="*/ 1 w 207"/>
                  <a:gd name="T49" fmla="*/ 2 h 520"/>
                  <a:gd name="T50" fmla="*/ 1 w 207"/>
                  <a:gd name="T51" fmla="*/ 2 h 520"/>
                  <a:gd name="T52" fmla="*/ 1 w 207"/>
                  <a:gd name="T53" fmla="*/ 1 h 520"/>
                  <a:gd name="T54" fmla="*/ 1 w 207"/>
                  <a:gd name="T55" fmla="*/ 1 h 520"/>
                  <a:gd name="T56" fmla="*/ 1 w 207"/>
                  <a:gd name="T57" fmla="*/ 0 h 520"/>
                  <a:gd name="T58" fmla="*/ 0 w 207"/>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7" h="520">
                    <a:moveTo>
                      <a:pt x="46" y="0"/>
                    </a:moveTo>
                    <a:lnTo>
                      <a:pt x="41" y="62"/>
                    </a:lnTo>
                    <a:lnTo>
                      <a:pt x="37" y="132"/>
                    </a:lnTo>
                    <a:lnTo>
                      <a:pt x="37" y="201"/>
                    </a:lnTo>
                    <a:lnTo>
                      <a:pt x="41" y="265"/>
                    </a:lnTo>
                    <a:lnTo>
                      <a:pt x="42" y="316"/>
                    </a:lnTo>
                    <a:lnTo>
                      <a:pt x="42" y="382"/>
                    </a:lnTo>
                    <a:lnTo>
                      <a:pt x="38" y="409"/>
                    </a:lnTo>
                    <a:lnTo>
                      <a:pt x="10" y="489"/>
                    </a:lnTo>
                    <a:lnTo>
                      <a:pt x="0" y="519"/>
                    </a:lnTo>
                    <a:lnTo>
                      <a:pt x="44" y="520"/>
                    </a:lnTo>
                    <a:lnTo>
                      <a:pt x="64" y="484"/>
                    </a:lnTo>
                    <a:lnTo>
                      <a:pt x="77" y="443"/>
                    </a:lnTo>
                    <a:lnTo>
                      <a:pt x="84" y="378"/>
                    </a:lnTo>
                    <a:lnTo>
                      <a:pt x="110" y="201"/>
                    </a:lnTo>
                    <a:lnTo>
                      <a:pt x="119" y="151"/>
                    </a:lnTo>
                    <a:lnTo>
                      <a:pt x="112" y="247"/>
                    </a:lnTo>
                    <a:lnTo>
                      <a:pt x="120" y="306"/>
                    </a:lnTo>
                    <a:lnTo>
                      <a:pt x="123" y="361"/>
                    </a:lnTo>
                    <a:lnTo>
                      <a:pt x="118" y="411"/>
                    </a:lnTo>
                    <a:lnTo>
                      <a:pt x="121" y="436"/>
                    </a:lnTo>
                    <a:lnTo>
                      <a:pt x="150" y="511"/>
                    </a:lnTo>
                    <a:lnTo>
                      <a:pt x="175" y="512"/>
                    </a:lnTo>
                    <a:lnTo>
                      <a:pt x="188" y="512"/>
                    </a:lnTo>
                    <a:lnTo>
                      <a:pt x="204" y="497"/>
                    </a:lnTo>
                    <a:lnTo>
                      <a:pt x="165" y="411"/>
                    </a:lnTo>
                    <a:lnTo>
                      <a:pt x="184" y="232"/>
                    </a:lnTo>
                    <a:lnTo>
                      <a:pt x="192" y="147"/>
                    </a:lnTo>
                    <a:lnTo>
                      <a:pt x="207" y="4"/>
                    </a:lnTo>
                    <a:lnTo>
                      <a:pt x="46" y="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66" name="Group 339"/>
              <p:cNvGrpSpPr>
                <a:grpSpLocks/>
              </p:cNvGrpSpPr>
              <p:nvPr/>
            </p:nvGrpSpPr>
            <p:grpSpPr bwMode="auto">
              <a:xfrm>
                <a:off x="4995" y="1398"/>
                <a:ext cx="94" cy="129"/>
                <a:chOff x="4995" y="1398"/>
                <a:chExt cx="94" cy="129"/>
              </a:xfrm>
            </p:grpSpPr>
            <p:sp>
              <p:nvSpPr>
                <p:cNvPr id="11078" name="Freeform 340"/>
                <p:cNvSpPr>
                  <a:spLocks/>
                </p:cNvSpPr>
                <p:nvPr/>
              </p:nvSpPr>
              <p:spPr bwMode="auto">
                <a:xfrm>
                  <a:off x="4995" y="1401"/>
                  <a:ext cx="25"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0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7" y="488"/>
                      </a:lnTo>
                      <a:lnTo>
                        <a:pt x="68" y="503"/>
                      </a:lnTo>
                      <a:lnTo>
                        <a:pt x="76" y="480"/>
                      </a:lnTo>
                      <a:lnTo>
                        <a:pt x="80" y="422"/>
                      </a:lnTo>
                      <a:lnTo>
                        <a:pt x="103" y="407"/>
                      </a:lnTo>
                      <a:lnTo>
                        <a:pt x="72" y="361"/>
                      </a:lnTo>
                      <a:lnTo>
                        <a:pt x="51" y="334"/>
                      </a:lnTo>
                      <a:lnTo>
                        <a:pt x="54" y="102"/>
                      </a:lnTo>
                      <a:lnTo>
                        <a:pt x="64" y="9"/>
                      </a:lnTo>
                      <a:lnTo>
                        <a:pt x="5" y="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79" name="Freeform 341"/>
                <p:cNvSpPr>
                  <a:spLocks/>
                </p:cNvSpPr>
                <p:nvPr/>
              </p:nvSpPr>
              <p:spPr bwMode="auto">
                <a:xfrm>
                  <a:off x="5067" y="1398"/>
                  <a:ext cx="22" cy="117"/>
                </a:xfrm>
                <a:custGeom>
                  <a:avLst/>
                  <a:gdLst>
                    <a:gd name="T0" fmla="*/ 0 w 89"/>
                    <a:gd name="T1" fmla="*/ 0 h 470"/>
                    <a:gd name="T2" fmla="*/ 0 w 89"/>
                    <a:gd name="T3" fmla="*/ 0 h 470"/>
                    <a:gd name="T4" fmla="*/ 0 w 89"/>
                    <a:gd name="T5" fmla="*/ 1 h 470"/>
                    <a:gd name="T6" fmla="*/ 0 w 89"/>
                    <a:gd name="T7" fmla="*/ 1 h 470"/>
                    <a:gd name="T8" fmla="*/ 0 w 89"/>
                    <a:gd name="T9" fmla="*/ 1 h 470"/>
                    <a:gd name="T10" fmla="*/ 0 w 89"/>
                    <a:gd name="T11" fmla="*/ 2 h 470"/>
                    <a:gd name="T12" fmla="*/ 0 w 89"/>
                    <a:gd name="T13" fmla="*/ 2 h 470"/>
                    <a:gd name="T14" fmla="*/ 0 w 89"/>
                    <a:gd name="T15" fmla="*/ 1 h 470"/>
                    <a:gd name="T16" fmla="*/ 0 w 89"/>
                    <a:gd name="T17" fmla="*/ 1 h 470"/>
                    <a:gd name="T18" fmla="*/ 0 w 89"/>
                    <a:gd name="T19" fmla="*/ 0 h 470"/>
                    <a:gd name="T20" fmla="*/ 0 w 89"/>
                    <a:gd name="T21" fmla="*/ 0 h 470"/>
                    <a:gd name="T22" fmla="*/ 0 w 89"/>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470">
                      <a:moveTo>
                        <a:pt x="25" y="12"/>
                      </a:moveTo>
                      <a:lnTo>
                        <a:pt x="38" y="97"/>
                      </a:lnTo>
                      <a:lnTo>
                        <a:pt x="37" y="298"/>
                      </a:lnTo>
                      <a:lnTo>
                        <a:pt x="0" y="382"/>
                      </a:lnTo>
                      <a:lnTo>
                        <a:pt x="8" y="390"/>
                      </a:lnTo>
                      <a:lnTo>
                        <a:pt x="0" y="434"/>
                      </a:lnTo>
                      <a:lnTo>
                        <a:pt x="7" y="470"/>
                      </a:lnTo>
                      <a:lnTo>
                        <a:pt x="37" y="412"/>
                      </a:lnTo>
                      <a:lnTo>
                        <a:pt x="64" y="308"/>
                      </a:lnTo>
                      <a:lnTo>
                        <a:pt x="89" y="78"/>
                      </a:lnTo>
                      <a:lnTo>
                        <a:pt x="78" y="0"/>
                      </a:lnTo>
                      <a:lnTo>
                        <a:pt x="25" y="12"/>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67" name="Freeform 342"/>
              <p:cNvSpPr>
                <a:spLocks/>
              </p:cNvSpPr>
              <p:nvPr/>
            </p:nvSpPr>
            <p:spPr bwMode="auto">
              <a:xfrm>
                <a:off x="5029" y="1265"/>
                <a:ext cx="32" cy="59"/>
              </a:xfrm>
              <a:custGeom>
                <a:avLst/>
                <a:gdLst>
                  <a:gd name="T0" fmla="*/ 0 w 130"/>
                  <a:gd name="T1" fmla="*/ 1 h 237"/>
                  <a:gd name="T2" fmla="*/ 0 w 130"/>
                  <a:gd name="T3" fmla="*/ 1 h 237"/>
                  <a:gd name="T4" fmla="*/ 0 w 130"/>
                  <a:gd name="T5" fmla="*/ 0 h 237"/>
                  <a:gd name="T6" fmla="*/ 0 w 130"/>
                  <a:gd name="T7" fmla="*/ 0 h 237"/>
                  <a:gd name="T8" fmla="*/ 0 w 130"/>
                  <a:gd name="T9" fmla="*/ 0 h 237"/>
                  <a:gd name="T10" fmla="*/ 0 w 130"/>
                  <a:gd name="T11" fmla="*/ 0 h 237"/>
                  <a:gd name="T12" fmla="*/ 0 w 130"/>
                  <a:gd name="T13" fmla="*/ 0 h 237"/>
                  <a:gd name="T14" fmla="*/ 0 w 130"/>
                  <a:gd name="T15" fmla="*/ 0 h 237"/>
                  <a:gd name="T16" fmla="*/ 0 w 130"/>
                  <a:gd name="T17" fmla="*/ 0 h 237"/>
                  <a:gd name="T18" fmla="*/ 0 w 130"/>
                  <a:gd name="T19" fmla="*/ 0 h 237"/>
                  <a:gd name="T20" fmla="*/ 0 w 130"/>
                  <a:gd name="T21" fmla="*/ 0 h 237"/>
                  <a:gd name="T22" fmla="*/ 0 w 130"/>
                  <a:gd name="T23" fmla="*/ 0 h 237"/>
                  <a:gd name="T24" fmla="*/ 0 w 130"/>
                  <a:gd name="T25" fmla="*/ 0 h 237"/>
                  <a:gd name="T26" fmla="*/ 0 w 130"/>
                  <a:gd name="T27" fmla="*/ 0 h 237"/>
                  <a:gd name="T28" fmla="*/ 0 w 130"/>
                  <a:gd name="T29" fmla="*/ 0 h 237"/>
                  <a:gd name="T30" fmla="*/ 0 w 130"/>
                  <a:gd name="T31" fmla="*/ 0 h 237"/>
                  <a:gd name="T32" fmla="*/ 0 w 130"/>
                  <a:gd name="T33" fmla="*/ 0 h 237"/>
                  <a:gd name="T34" fmla="*/ 0 w 130"/>
                  <a:gd name="T35" fmla="*/ 0 h 237"/>
                  <a:gd name="T36" fmla="*/ 0 w 130"/>
                  <a:gd name="T37" fmla="*/ 0 h 237"/>
                  <a:gd name="T38" fmla="*/ 0 w 130"/>
                  <a:gd name="T39" fmla="*/ 0 h 237"/>
                  <a:gd name="T40" fmla="*/ 0 w 130"/>
                  <a:gd name="T41" fmla="*/ 1 h 237"/>
                  <a:gd name="T42" fmla="*/ 0 w 130"/>
                  <a:gd name="T43" fmla="*/ 1 h 237"/>
                  <a:gd name="T44" fmla="*/ 0 w 130"/>
                  <a:gd name="T45" fmla="*/ 1 h 237"/>
                  <a:gd name="T46" fmla="*/ 0 w 130"/>
                  <a:gd name="T47" fmla="*/ 1 h 237"/>
                  <a:gd name="T48" fmla="*/ 0 w 130"/>
                  <a:gd name="T49" fmla="*/ 1 h 2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0" h="237">
                    <a:moveTo>
                      <a:pt x="20" y="237"/>
                    </a:moveTo>
                    <a:lnTo>
                      <a:pt x="20" y="201"/>
                    </a:lnTo>
                    <a:lnTo>
                      <a:pt x="4" y="159"/>
                    </a:lnTo>
                    <a:lnTo>
                      <a:pt x="0" y="131"/>
                    </a:lnTo>
                    <a:lnTo>
                      <a:pt x="0" y="110"/>
                    </a:lnTo>
                    <a:lnTo>
                      <a:pt x="0" y="79"/>
                    </a:lnTo>
                    <a:lnTo>
                      <a:pt x="4" y="54"/>
                    </a:lnTo>
                    <a:lnTo>
                      <a:pt x="11" y="37"/>
                    </a:lnTo>
                    <a:lnTo>
                      <a:pt x="20" y="22"/>
                    </a:lnTo>
                    <a:lnTo>
                      <a:pt x="31" y="10"/>
                    </a:lnTo>
                    <a:lnTo>
                      <a:pt x="49" y="1"/>
                    </a:lnTo>
                    <a:lnTo>
                      <a:pt x="70" y="0"/>
                    </a:lnTo>
                    <a:lnTo>
                      <a:pt x="88" y="3"/>
                    </a:lnTo>
                    <a:lnTo>
                      <a:pt x="103" y="9"/>
                    </a:lnTo>
                    <a:lnTo>
                      <a:pt x="115" y="22"/>
                    </a:lnTo>
                    <a:lnTo>
                      <a:pt x="124" y="37"/>
                    </a:lnTo>
                    <a:lnTo>
                      <a:pt x="130" y="55"/>
                    </a:lnTo>
                    <a:lnTo>
                      <a:pt x="129" y="96"/>
                    </a:lnTo>
                    <a:lnTo>
                      <a:pt x="124" y="128"/>
                    </a:lnTo>
                    <a:lnTo>
                      <a:pt x="118" y="164"/>
                    </a:lnTo>
                    <a:lnTo>
                      <a:pt x="108" y="182"/>
                    </a:lnTo>
                    <a:lnTo>
                      <a:pt x="99" y="197"/>
                    </a:lnTo>
                    <a:lnTo>
                      <a:pt x="94" y="207"/>
                    </a:lnTo>
                    <a:lnTo>
                      <a:pt x="89" y="237"/>
                    </a:lnTo>
                    <a:lnTo>
                      <a:pt x="20" y="237"/>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68" name="Freeform 343"/>
              <p:cNvSpPr>
                <a:spLocks/>
              </p:cNvSpPr>
              <p:nvPr/>
            </p:nvSpPr>
            <p:spPr bwMode="auto">
              <a:xfrm>
                <a:off x="5015" y="1257"/>
                <a:ext cx="59" cy="49"/>
              </a:xfrm>
              <a:custGeom>
                <a:avLst/>
                <a:gdLst>
                  <a:gd name="T0" fmla="*/ 0 w 237"/>
                  <a:gd name="T1" fmla="*/ 1 h 196"/>
                  <a:gd name="T2" fmla="*/ 0 w 237"/>
                  <a:gd name="T3" fmla="*/ 1 h 196"/>
                  <a:gd name="T4" fmla="*/ 0 w 237"/>
                  <a:gd name="T5" fmla="*/ 1 h 196"/>
                  <a:gd name="T6" fmla="*/ 0 w 237"/>
                  <a:gd name="T7" fmla="*/ 1 h 196"/>
                  <a:gd name="T8" fmla="*/ 0 w 237"/>
                  <a:gd name="T9" fmla="*/ 1 h 196"/>
                  <a:gd name="T10" fmla="*/ 0 w 237"/>
                  <a:gd name="T11" fmla="*/ 0 h 196"/>
                  <a:gd name="T12" fmla="*/ 0 w 237"/>
                  <a:gd name="T13" fmla="*/ 0 h 196"/>
                  <a:gd name="T14" fmla="*/ 0 w 237"/>
                  <a:gd name="T15" fmla="*/ 0 h 196"/>
                  <a:gd name="T16" fmla="*/ 0 w 237"/>
                  <a:gd name="T17" fmla="*/ 0 h 196"/>
                  <a:gd name="T18" fmla="*/ 0 w 237"/>
                  <a:gd name="T19" fmla="*/ 0 h 196"/>
                  <a:gd name="T20" fmla="*/ 0 w 237"/>
                  <a:gd name="T21" fmla="*/ 0 h 196"/>
                  <a:gd name="T22" fmla="*/ 1 w 237"/>
                  <a:gd name="T23" fmla="*/ 0 h 196"/>
                  <a:gd name="T24" fmla="*/ 1 w 237"/>
                  <a:gd name="T25" fmla="*/ 0 h 196"/>
                  <a:gd name="T26" fmla="*/ 1 w 237"/>
                  <a:gd name="T27" fmla="*/ 0 h 196"/>
                  <a:gd name="T28" fmla="*/ 1 w 237"/>
                  <a:gd name="T29" fmla="*/ 1 h 196"/>
                  <a:gd name="T30" fmla="*/ 1 w 237"/>
                  <a:gd name="T31" fmla="*/ 1 h 196"/>
                  <a:gd name="T32" fmla="*/ 1 w 237"/>
                  <a:gd name="T33" fmla="*/ 1 h 196"/>
                  <a:gd name="T34" fmla="*/ 1 w 237"/>
                  <a:gd name="T35" fmla="*/ 1 h 196"/>
                  <a:gd name="T36" fmla="*/ 1 w 237"/>
                  <a:gd name="T37" fmla="*/ 1 h 196"/>
                  <a:gd name="T38" fmla="*/ 1 w 237"/>
                  <a:gd name="T39" fmla="*/ 1 h 196"/>
                  <a:gd name="T40" fmla="*/ 1 w 237"/>
                  <a:gd name="T41" fmla="*/ 1 h 196"/>
                  <a:gd name="T42" fmla="*/ 1 w 237"/>
                  <a:gd name="T43" fmla="*/ 1 h 196"/>
                  <a:gd name="T44" fmla="*/ 1 w 237"/>
                  <a:gd name="T45" fmla="*/ 1 h 196"/>
                  <a:gd name="T46" fmla="*/ 1 w 237"/>
                  <a:gd name="T47" fmla="*/ 0 h 196"/>
                  <a:gd name="T48" fmla="*/ 0 w 237"/>
                  <a:gd name="T49" fmla="*/ 0 h 196"/>
                  <a:gd name="T50" fmla="*/ 0 w 237"/>
                  <a:gd name="T51" fmla="*/ 0 h 196"/>
                  <a:gd name="T52" fmla="*/ 0 w 237"/>
                  <a:gd name="T53" fmla="*/ 0 h 196"/>
                  <a:gd name="T54" fmla="*/ 0 w 237"/>
                  <a:gd name="T55" fmla="*/ 1 h 196"/>
                  <a:gd name="T56" fmla="*/ 0 w 237"/>
                  <a:gd name="T57" fmla="*/ 0 h 196"/>
                  <a:gd name="T58" fmla="*/ 0 w 237"/>
                  <a:gd name="T59" fmla="*/ 1 h 196"/>
                  <a:gd name="T60" fmla="*/ 0 w 237"/>
                  <a:gd name="T61" fmla="*/ 1 h 196"/>
                  <a:gd name="T62" fmla="*/ 0 w 237"/>
                  <a:gd name="T63" fmla="*/ 1 h 196"/>
                  <a:gd name="T64" fmla="*/ 0 w 237"/>
                  <a:gd name="T65" fmla="*/ 1 h 196"/>
                  <a:gd name="T66" fmla="*/ 0 w 237"/>
                  <a:gd name="T67" fmla="*/ 1 h 196"/>
                  <a:gd name="T68" fmla="*/ 0 w 237"/>
                  <a:gd name="T69" fmla="*/ 1 h 196"/>
                  <a:gd name="T70" fmla="*/ 0 w 237"/>
                  <a:gd name="T71" fmla="*/ 1 h 196"/>
                  <a:gd name="T72" fmla="*/ 0 w 237"/>
                  <a:gd name="T73" fmla="*/ 1 h 196"/>
                  <a:gd name="T74" fmla="*/ 0 w 237"/>
                  <a:gd name="T75" fmla="*/ 1 h 196"/>
                  <a:gd name="T76" fmla="*/ 0 w 237"/>
                  <a:gd name="T77" fmla="*/ 1 h 1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37" h="196">
                    <a:moveTo>
                      <a:pt x="24" y="192"/>
                    </a:moveTo>
                    <a:lnTo>
                      <a:pt x="14" y="196"/>
                    </a:lnTo>
                    <a:lnTo>
                      <a:pt x="0" y="189"/>
                    </a:lnTo>
                    <a:lnTo>
                      <a:pt x="6" y="157"/>
                    </a:lnTo>
                    <a:lnTo>
                      <a:pt x="14" y="119"/>
                    </a:lnTo>
                    <a:lnTo>
                      <a:pt x="30" y="75"/>
                    </a:lnTo>
                    <a:lnTo>
                      <a:pt x="38" y="51"/>
                    </a:lnTo>
                    <a:lnTo>
                      <a:pt x="47" y="30"/>
                    </a:lnTo>
                    <a:lnTo>
                      <a:pt x="68" y="11"/>
                    </a:lnTo>
                    <a:lnTo>
                      <a:pt x="105" y="4"/>
                    </a:lnTo>
                    <a:lnTo>
                      <a:pt x="136" y="0"/>
                    </a:lnTo>
                    <a:lnTo>
                      <a:pt x="182" y="19"/>
                    </a:lnTo>
                    <a:lnTo>
                      <a:pt x="200" y="41"/>
                    </a:lnTo>
                    <a:lnTo>
                      <a:pt x="215" y="80"/>
                    </a:lnTo>
                    <a:lnTo>
                      <a:pt x="231" y="127"/>
                    </a:lnTo>
                    <a:lnTo>
                      <a:pt x="237" y="166"/>
                    </a:lnTo>
                    <a:lnTo>
                      <a:pt x="235" y="183"/>
                    </a:lnTo>
                    <a:lnTo>
                      <a:pt x="213" y="185"/>
                    </a:lnTo>
                    <a:lnTo>
                      <a:pt x="196" y="189"/>
                    </a:lnTo>
                    <a:lnTo>
                      <a:pt x="173" y="193"/>
                    </a:lnTo>
                    <a:lnTo>
                      <a:pt x="180" y="153"/>
                    </a:lnTo>
                    <a:lnTo>
                      <a:pt x="180" y="130"/>
                    </a:lnTo>
                    <a:lnTo>
                      <a:pt x="178" y="110"/>
                    </a:lnTo>
                    <a:lnTo>
                      <a:pt x="180" y="82"/>
                    </a:lnTo>
                    <a:lnTo>
                      <a:pt x="153" y="70"/>
                    </a:lnTo>
                    <a:lnTo>
                      <a:pt x="145" y="46"/>
                    </a:lnTo>
                    <a:lnTo>
                      <a:pt x="122" y="62"/>
                    </a:lnTo>
                    <a:lnTo>
                      <a:pt x="90" y="93"/>
                    </a:lnTo>
                    <a:lnTo>
                      <a:pt x="103" y="78"/>
                    </a:lnTo>
                    <a:lnTo>
                      <a:pt x="76" y="101"/>
                    </a:lnTo>
                    <a:lnTo>
                      <a:pt x="76" y="138"/>
                    </a:lnTo>
                    <a:lnTo>
                      <a:pt x="82" y="156"/>
                    </a:lnTo>
                    <a:lnTo>
                      <a:pt x="90" y="171"/>
                    </a:lnTo>
                    <a:lnTo>
                      <a:pt x="96" y="194"/>
                    </a:lnTo>
                    <a:lnTo>
                      <a:pt x="68" y="194"/>
                    </a:lnTo>
                    <a:lnTo>
                      <a:pt x="81" y="194"/>
                    </a:lnTo>
                    <a:lnTo>
                      <a:pt x="41" y="189"/>
                    </a:lnTo>
                    <a:lnTo>
                      <a:pt x="38" y="189"/>
                    </a:lnTo>
                    <a:lnTo>
                      <a:pt x="24" y="1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69" name="Freeform 344"/>
              <p:cNvSpPr>
                <a:spLocks/>
              </p:cNvSpPr>
              <p:nvPr/>
            </p:nvSpPr>
            <p:spPr bwMode="auto">
              <a:xfrm>
                <a:off x="4994" y="1324"/>
                <a:ext cx="97" cy="239"/>
              </a:xfrm>
              <a:custGeom>
                <a:avLst/>
                <a:gdLst>
                  <a:gd name="T0" fmla="*/ 0 w 391"/>
                  <a:gd name="T1" fmla="*/ 0 h 958"/>
                  <a:gd name="T2" fmla="*/ 0 w 391"/>
                  <a:gd name="T3" fmla="*/ 0 h 958"/>
                  <a:gd name="T4" fmla="*/ 0 w 391"/>
                  <a:gd name="T5" fmla="*/ 0 h 958"/>
                  <a:gd name="T6" fmla="*/ 0 w 391"/>
                  <a:gd name="T7" fmla="*/ 1 h 958"/>
                  <a:gd name="T8" fmla="*/ 0 w 391"/>
                  <a:gd name="T9" fmla="*/ 1 h 958"/>
                  <a:gd name="T10" fmla="*/ 0 w 391"/>
                  <a:gd name="T11" fmla="*/ 1 h 958"/>
                  <a:gd name="T12" fmla="*/ 0 w 391"/>
                  <a:gd name="T13" fmla="*/ 1 h 958"/>
                  <a:gd name="T14" fmla="*/ 0 w 391"/>
                  <a:gd name="T15" fmla="*/ 2 h 958"/>
                  <a:gd name="T16" fmla="*/ 0 w 391"/>
                  <a:gd name="T17" fmla="*/ 4 h 958"/>
                  <a:gd name="T18" fmla="*/ 0 w 391"/>
                  <a:gd name="T19" fmla="*/ 4 h 958"/>
                  <a:gd name="T20" fmla="*/ 0 w 391"/>
                  <a:gd name="T21" fmla="*/ 4 h 958"/>
                  <a:gd name="T22" fmla="*/ 1 w 391"/>
                  <a:gd name="T23" fmla="*/ 4 h 958"/>
                  <a:gd name="T24" fmla="*/ 1 w 391"/>
                  <a:gd name="T25" fmla="*/ 4 h 958"/>
                  <a:gd name="T26" fmla="*/ 1 w 391"/>
                  <a:gd name="T27" fmla="*/ 4 h 958"/>
                  <a:gd name="T28" fmla="*/ 1 w 391"/>
                  <a:gd name="T29" fmla="*/ 2 h 958"/>
                  <a:gd name="T30" fmla="*/ 1 w 391"/>
                  <a:gd name="T31" fmla="*/ 1 h 958"/>
                  <a:gd name="T32" fmla="*/ 1 w 391"/>
                  <a:gd name="T33" fmla="*/ 1 h 958"/>
                  <a:gd name="T34" fmla="*/ 1 w 391"/>
                  <a:gd name="T35" fmla="*/ 1 h 958"/>
                  <a:gd name="T36" fmla="*/ 1 w 391"/>
                  <a:gd name="T37" fmla="*/ 1 h 958"/>
                  <a:gd name="T38" fmla="*/ 1 w 391"/>
                  <a:gd name="T39" fmla="*/ 0 h 958"/>
                  <a:gd name="T40" fmla="*/ 1 w 391"/>
                  <a:gd name="T41" fmla="*/ 0 h 958"/>
                  <a:gd name="T42" fmla="*/ 0 w 391"/>
                  <a:gd name="T43" fmla="*/ 0 h 9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1" h="958">
                    <a:moveTo>
                      <a:pt x="158" y="0"/>
                    </a:moveTo>
                    <a:lnTo>
                      <a:pt x="62" y="52"/>
                    </a:lnTo>
                    <a:lnTo>
                      <a:pt x="50" y="69"/>
                    </a:lnTo>
                    <a:lnTo>
                      <a:pt x="0" y="312"/>
                    </a:lnTo>
                    <a:lnTo>
                      <a:pt x="74" y="322"/>
                    </a:lnTo>
                    <a:lnTo>
                      <a:pt x="85" y="261"/>
                    </a:lnTo>
                    <a:lnTo>
                      <a:pt x="113" y="390"/>
                    </a:lnTo>
                    <a:lnTo>
                      <a:pt x="65" y="677"/>
                    </a:lnTo>
                    <a:lnTo>
                      <a:pt x="90" y="955"/>
                    </a:lnTo>
                    <a:lnTo>
                      <a:pt x="118" y="958"/>
                    </a:lnTo>
                    <a:lnTo>
                      <a:pt x="159" y="954"/>
                    </a:lnTo>
                    <a:lnTo>
                      <a:pt x="218" y="950"/>
                    </a:lnTo>
                    <a:lnTo>
                      <a:pt x="269" y="950"/>
                    </a:lnTo>
                    <a:lnTo>
                      <a:pt x="313" y="951"/>
                    </a:lnTo>
                    <a:lnTo>
                      <a:pt x="330" y="552"/>
                    </a:lnTo>
                    <a:lnTo>
                      <a:pt x="286" y="376"/>
                    </a:lnTo>
                    <a:lnTo>
                      <a:pt x="303" y="279"/>
                    </a:lnTo>
                    <a:lnTo>
                      <a:pt x="313" y="315"/>
                    </a:lnTo>
                    <a:lnTo>
                      <a:pt x="391" y="294"/>
                    </a:lnTo>
                    <a:lnTo>
                      <a:pt x="331" y="66"/>
                    </a:lnTo>
                    <a:lnTo>
                      <a:pt x="232" y="0"/>
                    </a:lnTo>
                    <a:lnTo>
                      <a:pt x="158" y="0"/>
                    </a:lnTo>
                    <a:close/>
                  </a:path>
                </a:pathLst>
              </a:custGeom>
              <a:solidFill>
                <a:srgbClr val="001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70" name="Group 345"/>
              <p:cNvGrpSpPr>
                <a:grpSpLocks/>
              </p:cNvGrpSpPr>
              <p:nvPr/>
            </p:nvGrpSpPr>
            <p:grpSpPr bwMode="auto">
              <a:xfrm>
                <a:off x="5022" y="1325"/>
                <a:ext cx="42" cy="97"/>
                <a:chOff x="5022" y="1325"/>
                <a:chExt cx="42" cy="97"/>
              </a:xfrm>
            </p:grpSpPr>
            <p:sp>
              <p:nvSpPr>
                <p:cNvPr id="11075" name="Freeform 346"/>
                <p:cNvSpPr>
                  <a:spLocks/>
                </p:cNvSpPr>
                <p:nvPr/>
              </p:nvSpPr>
              <p:spPr bwMode="auto">
                <a:xfrm>
                  <a:off x="5032" y="1325"/>
                  <a:ext cx="21" cy="11"/>
                </a:xfrm>
                <a:custGeom>
                  <a:avLst/>
                  <a:gdLst>
                    <a:gd name="T0" fmla="*/ 0 w 87"/>
                    <a:gd name="T1" fmla="*/ 0 h 46"/>
                    <a:gd name="T2" fmla="*/ 0 w 87"/>
                    <a:gd name="T3" fmla="*/ 0 h 46"/>
                    <a:gd name="T4" fmla="*/ 0 w 87"/>
                    <a:gd name="T5" fmla="*/ 0 h 46"/>
                    <a:gd name="T6" fmla="*/ 0 w 87"/>
                    <a:gd name="T7" fmla="*/ 0 h 46"/>
                    <a:gd name="T8" fmla="*/ 0 w 87"/>
                    <a:gd name="T9" fmla="*/ 0 h 46"/>
                    <a:gd name="T10" fmla="*/ 0 w 87"/>
                    <a:gd name="T11" fmla="*/ 0 h 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7" h="46">
                      <a:moveTo>
                        <a:pt x="0" y="4"/>
                      </a:moveTo>
                      <a:lnTo>
                        <a:pt x="19" y="46"/>
                      </a:lnTo>
                      <a:lnTo>
                        <a:pt x="45" y="0"/>
                      </a:lnTo>
                      <a:lnTo>
                        <a:pt x="70" y="46"/>
                      </a:lnTo>
                      <a:lnTo>
                        <a:pt x="87" y="5"/>
                      </a:lnTo>
                      <a:lnTo>
                        <a:pt x="0" y="4"/>
                      </a:lnTo>
                      <a:close/>
                    </a:path>
                  </a:pathLst>
                </a:custGeom>
                <a:solidFill>
                  <a:srgbClr val="00007F"/>
                </a:solidFill>
                <a:ln w="4763">
                  <a:solidFill>
                    <a:srgbClr val="00007F"/>
                  </a:solidFill>
                  <a:prstDash val="solid"/>
                  <a:round/>
                  <a:headEnd/>
                  <a:tailEnd/>
                </a:ln>
              </p:spPr>
              <p:txBody>
                <a:bodyPr/>
                <a:lstStyle/>
                <a:p>
                  <a:endParaRPr lang="es-MX"/>
                </a:p>
              </p:txBody>
            </p:sp>
            <p:sp>
              <p:nvSpPr>
                <p:cNvPr id="11076" name="Freeform 347"/>
                <p:cNvSpPr>
                  <a:spLocks/>
                </p:cNvSpPr>
                <p:nvPr/>
              </p:nvSpPr>
              <p:spPr bwMode="auto">
                <a:xfrm>
                  <a:off x="5043" y="1327"/>
                  <a:ext cx="2" cy="94"/>
                </a:xfrm>
                <a:custGeom>
                  <a:avLst/>
                  <a:gdLst>
                    <a:gd name="T0" fmla="*/ 0 w 6"/>
                    <a:gd name="T1" fmla="*/ 0 h 374"/>
                    <a:gd name="T2" fmla="*/ 0 w 6"/>
                    <a:gd name="T3" fmla="*/ 1 h 374"/>
                    <a:gd name="T4" fmla="*/ 0 w 6"/>
                    <a:gd name="T5" fmla="*/ 2 h 374"/>
                    <a:gd name="T6" fmla="*/ 0 w 6"/>
                    <a:gd name="T7" fmla="*/ 0 h 3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74">
                      <a:moveTo>
                        <a:pt x="0" y="0"/>
                      </a:moveTo>
                      <a:lnTo>
                        <a:pt x="6" y="155"/>
                      </a:lnTo>
                      <a:lnTo>
                        <a:pt x="6" y="374"/>
                      </a:lnTo>
                      <a:lnTo>
                        <a:pt x="0" y="0"/>
                      </a:lnTo>
                      <a:close/>
                    </a:path>
                  </a:pathLst>
                </a:custGeom>
                <a:solidFill>
                  <a:srgbClr val="00007F"/>
                </a:solidFill>
                <a:ln w="4763">
                  <a:solidFill>
                    <a:srgbClr val="00007F"/>
                  </a:solidFill>
                  <a:prstDash val="solid"/>
                  <a:round/>
                  <a:headEnd/>
                  <a:tailEnd/>
                </a:ln>
              </p:spPr>
              <p:txBody>
                <a:bodyPr/>
                <a:lstStyle/>
                <a:p>
                  <a:endParaRPr lang="es-MX"/>
                </a:p>
              </p:txBody>
            </p:sp>
            <p:sp>
              <p:nvSpPr>
                <p:cNvPr id="11077" name="Freeform 348"/>
                <p:cNvSpPr>
                  <a:spLocks/>
                </p:cNvSpPr>
                <p:nvPr/>
              </p:nvSpPr>
              <p:spPr bwMode="auto">
                <a:xfrm>
                  <a:off x="5022" y="1420"/>
                  <a:ext cx="42" cy="2"/>
                </a:xfrm>
                <a:custGeom>
                  <a:avLst/>
                  <a:gdLst>
                    <a:gd name="T0" fmla="*/ 0 w 170"/>
                    <a:gd name="T1" fmla="*/ 0 h 6"/>
                    <a:gd name="T2" fmla="*/ 0 w 170"/>
                    <a:gd name="T3" fmla="*/ 0 h 6"/>
                    <a:gd name="T4" fmla="*/ 0 w 170"/>
                    <a:gd name="T5" fmla="*/ 0 h 6"/>
                    <a:gd name="T6" fmla="*/ 0 w 17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0" h="6">
                      <a:moveTo>
                        <a:pt x="0" y="6"/>
                      </a:moveTo>
                      <a:lnTo>
                        <a:pt x="93" y="0"/>
                      </a:lnTo>
                      <a:lnTo>
                        <a:pt x="170" y="2"/>
                      </a:lnTo>
                      <a:lnTo>
                        <a:pt x="0" y="6"/>
                      </a:lnTo>
                      <a:close/>
                    </a:path>
                  </a:pathLst>
                </a:custGeom>
                <a:solidFill>
                  <a:srgbClr val="00007F"/>
                </a:solidFill>
                <a:ln w="4763">
                  <a:solidFill>
                    <a:srgbClr val="00007F"/>
                  </a:solidFill>
                  <a:prstDash val="solid"/>
                  <a:round/>
                  <a:headEnd/>
                  <a:tailEnd/>
                </a:ln>
              </p:spPr>
              <p:txBody>
                <a:bodyPr/>
                <a:lstStyle/>
                <a:p>
                  <a:endParaRPr lang="es-MX"/>
                </a:p>
              </p:txBody>
            </p:sp>
          </p:grpSp>
          <p:grpSp>
            <p:nvGrpSpPr>
              <p:cNvPr id="11071" name="Group 349"/>
              <p:cNvGrpSpPr>
                <a:grpSpLocks/>
              </p:cNvGrpSpPr>
              <p:nvPr/>
            </p:nvGrpSpPr>
            <p:grpSpPr bwMode="auto">
              <a:xfrm>
                <a:off x="5011" y="1663"/>
                <a:ext cx="57" cy="39"/>
                <a:chOff x="5011" y="1663"/>
                <a:chExt cx="57" cy="39"/>
              </a:xfrm>
            </p:grpSpPr>
            <p:sp>
              <p:nvSpPr>
                <p:cNvPr id="11073" name="Freeform 350"/>
                <p:cNvSpPr>
                  <a:spLocks/>
                </p:cNvSpPr>
                <p:nvPr/>
              </p:nvSpPr>
              <p:spPr bwMode="auto">
                <a:xfrm>
                  <a:off x="5011" y="1667"/>
                  <a:ext cx="22" cy="35"/>
                </a:xfrm>
                <a:custGeom>
                  <a:avLst/>
                  <a:gdLst>
                    <a:gd name="T0" fmla="*/ 0 w 90"/>
                    <a:gd name="T1" fmla="*/ 0 h 143"/>
                    <a:gd name="T2" fmla="*/ 0 w 90"/>
                    <a:gd name="T3" fmla="*/ 0 h 143"/>
                    <a:gd name="T4" fmla="*/ 0 w 90"/>
                    <a:gd name="T5" fmla="*/ 0 h 143"/>
                    <a:gd name="T6" fmla="*/ 0 w 90"/>
                    <a:gd name="T7" fmla="*/ 0 h 143"/>
                    <a:gd name="T8" fmla="*/ 0 w 90"/>
                    <a:gd name="T9" fmla="*/ 0 h 143"/>
                    <a:gd name="T10" fmla="*/ 0 w 90"/>
                    <a:gd name="T11" fmla="*/ 0 h 143"/>
                    <a:gd name="T12" fmla="*/ 0 w 90"/>
                    <a:gd name="T13" fmla="*/ 0 h 143"/>
                    <a:gd name="T14" fmla="*/ 0 w 90"/>
                    <a:gd name="T15" fmla="*/ 0 h 143"/>
                    <a:gd name="T16" fmla="*/ 0 w 90"/>
                    <a:gd name="T17" fmla="*/ 0 h 143"/>
                    <a:gd name="T18" fmla="*/ 0 w 90"/>
                    <a:gd name="T19" fmla="*/ 0 h 143"/>
                    <a:gd name="T20" fmla="*/ 0 w 90"/>
                    <a:gd name="T21" fmla="*/ 0 h 143"/>
                    <a:gd name="T22" fmla="*/ 0 w 90"/>
                    <a:gd name="T23" fmla="*/ 0 h 143"/>
                    <a:gd name="T24" fmla="*/ 0 w 90"/>
                    <a:gd name="T25" fmla="*/ 0 h 143"/>
                    <a:gd name="T26" fmla="*/ 0 w 90"/>
                    <a:gd name="T27" fmla="*/ 0 h 143"/>
                    <a:gd name="T28" fmla="*/ 0 w 90"/>
                    <a:gd name="T29" fmla="*/ 0 h 143"/>
                    <a:gd name="T30" fmla="*/ 0 w 90"/>
                    <a:gd name="T31" fmla="*/ 0 h 143"/>
                    <a:gd name="T32" fmla="*/ 0 w 90"/>
                    <a:gd name="T33" fmla="*/ 0 h 143"/>
                    <a:gd name="T34" fmla="*/ 0 w 90"/>
                    <a:gd name="T35" fmla="*/ 0 h 143"/>
                    <a:gd name="T36" fmla="*/ 0 w 90"/>
                    <a:gd name="T37" fmla="*/ 0 h 1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3">
                      <a:moveTo>
                        <a:pt x="17" y="71"/>
                      </a:moveTo>
                      <a:lnTo>
                        <a:pt x="4" y="93"/>
                      </a:lnTo>
                      <a:lnTo>
                        <a:pt x="0" y="109"/>
                      </a:lnTo>
                      <a:lnTo>
                        <a:pt x="0" y="122"/>
                      </a:lnTo>
                      <a:lnTo>
                        <a:pt x="3" y="131"/>
                      </a:lnTo>
                      <a:lnTo>
                        <a:pt x="9" y="139"/>
                      </a:lnTo>
                      <a:lnTo>
                        <a:pt x="21" y="143"/>
                      </a:lnTo>
                      <a:lnTo>
                        <a:pt x="36" y="141"/>
                      </a:lnTo>
                      <a:lnTo>
                        <a:pt x="52" y="135"/>
                      </a:lnTo>
                      <a:lnTo>
                        <a:pt x="63" y="121"/>
                      </a:lnTo>
                      <a:lnTo>
                        <a:pt x="73" y="102"/>
                      </a:lnTo>
                      <a:lnTo>
                        <a:pt x="80" y="63"/>
                      </a:lnTo>
                      <a:lnTo>
                        <a:pt x="90" y="25"/>
                      </a:lnTo>
                      <a:lnTo>
                        <a:pt x="89" y="0"/>
                      </a:lnTo>
                      <a:lnTo>
                        <a:pt x="71" y="55"/>
                      </a:lnTo>
                      <a:lnTo>
                        <a:pt x="55" y="90"/>
                      </a:lnTo>
                      <a:lnTo>
                        <a:pt x="32" y="90"/>
                      </a:lnTo>
                      <a:lnTo>
                        <a:pt x="13" y="88"/>
                      </a:lnTo>
                      <a:lnTo>
                        <a:pt x="17"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74" name="Freeform 351"/>
                <p:cNvSpPr>
                  <a:spLocks/>
                </p:cNvSpPr>
                <p:nvPr/>
              </p:nvSpPr>
              <p:spPr bwMode="auto">
                <a:xfrm>
                  <a:off x="5043" y="1663"/>
                  <a:ext cx="25" cy="39"/>
                </a:xfrm>
                <a:custGeom>
                  <a:avLst/>
                  <a:gdLst>
                    <a:gd name="T0" fmla="*/ 0 w 102"/>
                    <a:gd name="T1" fmla="*/ 0 h 155"/>
                    <a:gd name="T2" fmla="*/ 0 w 102"/>
                    <a:gd name="T3" fmla="*/ 0 h 155"/>
                    <a:gd name="T4" fmla="*/ 0 w 102"/>
                    <a:gd name="T5" fmla="*/ 0 h 155"/>
                    <a:gd name="T6" fmla="*/ 0 w 102"/>
                    <a:gd name="T7" fmla="*/ 1 h 155"/>
                    <a:gd name="T8" fmla="*/ 0 w 102"/>
                    <a:gd name="T9" fmla="*/ 1 h 155"/>
                    <a:gd name="T10" fmla="*/ 0 w 102"/>
                    <a:gd name="T11" fmla="*/ 1 h 155"/>
                    <a:gd name="T12" fmla="*/ 0 w 102"/>
                    <a:gd name="T13" fmla="*/ 1 h 155"/>
                    <a:gd name="T14" fmla="*/ 0 w 102"/>
                    <a:gd name="T15" fmla="*/ 1 h 155"/>
                    <a:gd name="T16" fmla="*/ 0 w 102"/>
                    <a:gd name="T17" fmla="*/ 1 h 155"/>
                    <a:gd name="T18" fmla="*/ 0 w 102"/>
                    <a:gd name="T19" fmla="*/ 1 h 155"/>
                    <a:gd name="T20" fmla="*/ 0 w 102"/>
                    <a:gd name="T21" fmla="*/ 1 h 155"/>
                    <a:gd name="T22" fmla="*/ 0 w 102"/>
                    <a:gd name="T23" fmla="*/ 1 h 155"/>
                    <a:gd name="T24" fmla="*/ 0 w 102"/>
                    <a:gd name="T25" fmla="*/ 1 h 155"/>
                    <a:gd name="T26" fmla="*/ 0 w 102"/>
                    <a:gd name="T27" fmla="*/ 1 h 155"/>
                    <a:gd name="T28" fmla="*/ 0 w 102"/>
                    <a:gd name="T29" fmla="*/ 0 h 155"/>
                    <a:gd name="T30" fmla="*/ 0 w 102"/>
                    <a:gd name="T31" fmla="*/ 0 h 155"/>
                    <a:gd name="T32" fmla="*/ 0 w 102"/>
                    <a:gd name="T33" fmla="*/ 1 h 155"/>
                    <a:gd name="T34" fmla="*/ 0 w 102"/>
                    <a:gd name="T35" fmla="*/ 1 h 155"/>
                    <a:gd name="T36" fmla="*/ 0 w 102"/>
                    <a:gd name="T37" fmla="*/ 1 h 155"/>
                    <a:gd name="T38" fmla="*/ 0 w 102"/>
                    <a:gd name="T39" fmla="*/ 1 h 155"/>
                    <a:gd name="T40" fmla="*/ 0 w 102"/>
                    <a:gd name="T41" fmla="*/ 0 h 155"/>
                    <a:gd name="T42" fmla="*/ 0 w 102"/>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2" h="155">
                      <a:moveTo>
                        <a:pt x="2" y="0"/>
                      </a:moveTo>
                      <a:lnTo>
                        <a:pt x="0" y="16"/>
                      </a:lnTo>
                      <a:lnTo>
                        <a:pt x="13" y="55"/>
                      </a:lnTo>
                      <a:lnTo>
                        <a:pt x="22" y="87"/>
                      </a:lnTo>
                      <a:lnTo>
                        <a:pt x="32" y="118"/>
                      </a:lnTo>
                      <a:lnTo>
                        <a:pt x="43" y="135"/>
                      </a:lnTo>
                      <a:lnTo>
                        <a:pt x="53" y="148"/>
                      </a:lnTo>
                      <a:lnTo>
                        <a:pt x="67" y="153"/>
                      </a:lnTo>
                      <a:lnTo>
                        <a:pt x="82" y="155"/>
                      </a:lnTo>
                      <a:lnTo>
                        <a:pt x="90" y="150"/>
                      </a:lnTo>
                      <a:lnTo>
                        <a:pt x="98" y="146"/>
                      </a:lnTo>
                      <a:lnTo>
                        <a:pt x="102" y="131"/>
                      </a:lnTo>
                      <a:lnTo>
                        <a:pt x="99" y="110"/>
                      </a:lnTo>
                      <a:lnTo>
                        <a:pt x="90" y="86"/>
                      </a:lnTo>
                      <a:lnTo>
                        <a:pt x="84" y="73"/>
                      </a:lnTo>
                      <a:lnTo>
                        <a:pt x="81" y="85"/>
                      </a:lnTo>
                      <a:lnTo>
                        <a:pt x="77" y="90"/>
                      </a:lnTo>
                      <a:lnTo>
                        <a:pt x="64" y="94"/>
                      </a:lnTo>
                      <a:lnTo>
                        <a:pt x="54" y="95"/>
                      </a:lnTo>
                      <a:lnTo>
                        <a:pt x="34" y="91"/>
                      </a:lnTo>
                      <a:lnTo>
                        <a:pt x="13" y="31"/>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72" name="Freeform 352"/>
              <p:cNvSpPr>
                <a:spLocks/>
              </p:cNvSpPr>
              <p:nvPr/>
            </p:nvSpPr>
            <p:spPr bwMode="auto">
              <a:xfrm>
                <a:off x="5042" y="1302"/>
                <a:ext cx="9" cy="2"/>
              </a:xfrm>
              <a:custGeom>
                <a:avLst/>
                <a:gdLst>
                  <a:gd name="T0" fmla="*/ 0 w 33"/>
                  <a:gd name="T1" fmla="*/ 0 h 9"/>
                  <a:gd name="T2" fmla="*/ 0 w 33"/>
                  <a:gd name="T3" fmla="*/ 0 h 9"/>
                  <a:gd name="T4" fmla="*/ 0 w 33"/>
                  <a:gd name="T5" fmla="*/ 0 h 9"/>
                  <a:gd name="T6" fmla="*/ 0 w 33"/>
                  <a:gd name="T7" fmla="*/ 0 h 9"/>
                  <a:gd name="T8" fmla="*/ 0 w 33"/>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9">
                    <a:moveTo>
                      <a:pt x="0" y="7"/>
                    </a:moveTo>
                    <a:lnTo>
                      <a:pt x="10" y="0"/>
                    </a:lnTo>
                    <a:lnTo>
                      <a:pt x="15" y="3"/>
                    </a:lnTo>
                    <a:lnTo>
                      <a:pt x="27" y="0"/>
                    </a:lnTo>
                    <a:lnTo>
                      <a:pt x="33" y="9"/>
                    </a:lnTo>
                  </a:path>
                </a:pathLst>
              </a:custGeom>
              <a:noFill/>
              <a:ln w="4763">
                <a:solidFill>
                  <a:srgbClr val="FF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270" name="Group 353"/>
            <p:cNvGrpSpPr>
              <a:grpSpLocks/>
            </p:cNvGrpSpPr>
            <p:nvPr/>
          </p:nvGrpSpPr>
          <p:grpSpPr bwMode="auto">
            <a:xfrm>
              <a:off x="2473" y="2437"/>
              <a:ext cx="119" cy="491"/>
              <a:chOff x="4424" y="1210"/>
              <a:chExt cx="119" cy="491"/>
            </a:xfrm>
          </p:grpSpPr>
          <p:grpSp>
            <p:nvGrpSpPr>
              <p:cNvPr id="11043" name="Group 354"/>
              <p:cNvGrpSpPr>
                <a:grpSpLocks/>
              </p:cNvGrpSpPr>
              <p:nvPr/>
            </p:nvGrpSpPr>
            <p:grpSpPr bwMode="auto">
              <a:xfrm>
                <a:off x="4424" y="1653"/>
                <a:ext cx="117" cy="48"/>
                <a:chOff x="4424" y="1653"/>
                <a:chExt cx="117" cy="48"/>
              </a:xfrm>
            </p:grpSpPr>
            <p:sp>
              <p:nvSpPr>
                <p:cNvPr id="11063" name="Freeform 355"/>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64" name="Freeform 356"/>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044" name="Group 357"/>
              <p:cNvGrpSpPr>
                <a:grpSpLocks/>
              </p:cNvGrpSpPr>
              <p:nvPr/>
            </p:nvGrpSpPr>
            <p:grpSpPr bwMode="auto">
              <a:xfrm>
                <a:off x="4436" y="1272"/>
                <a:ext cx="107" cy="397"/>
                <a:chOff x="4436" y="1272"/>
                <a:chExt cx="107" cy="397"/>
              </a:xfrm>
            </p:grpSpPr>
            <p:sp>
              <p:nvSpPr>
                <p:cNvPr id="11052" name="Freeform 358"/>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53" name="Freeform 359"/>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54" name="Freeform 360"/>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55" name="Freeform 361"/>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56" name="Group 362"/>
                <p:cNvGrpSpPr>
                  <a:grpSpLocks/>
                </p:cNvGrpSpPr>
                <p:nvPr/>
              </p:nvGrpSpPr>
              <p:grpSpPr bwMode="auto">
                <a:xfrm>
                  <a:off x="4449" y="1276"/>
                  <a:ext cx="68" cy="130"/>
                  <a:chOff x="4449" y="1276"/>
                  <a:chExt cx="68" cy="130"/>
                </a:xfrm>
              </p:grpSpPr>
              <p:grpSp>
                <p:nvGrpSpPr>
                  <p:cNvPr id="11057" name="Group 363"/>
                  <p:cNvGrpSpPr>
                    <a:grpSpLocks/>
                  </p:cNvGrpSpPr>
                  <p:nvPr/>
                </p:nvGrpSpPr>
                <p:grpSpPr bwMode="auto">
                  <a:xfrm>
                    <a:off x="4449" y="1276"/>
                    <a:ext cx="68" cy="130"/>
                    <a:chOff x="4449" y="1276"/>
                    <a:chExt cx="68" cy="130"/>
                  </a:xfrm>
                </p:grpSpPr>
                <p:grpSp>
                  <p:nvGrpSpPr>
                    <p:cNvPr id="11059" name="Group 364"/>
                    <p:cNvGrpSpPr>
                      <a:grpSpLocks/>
                    </p:cNvGrpSpPr>
                    <p:nvPr/>
                  </p:nvGrpSpPr>
                  <p:grpSpPr bwMode="auto">
                    <a:xfrm>
                      <a:off x="4449" y="1399"/>
                      <a:ext cx="68" cy="7"/>
                      <a:chOff x="4449" y="1399"/>
                      <a:chExt cx="68" cy="7"/>
                    </a:xfrm>
                  </p:grpSpPr>
                  <p:sp>
                    <p:nvSpPr>
                      <p:cNvPr id="11061" name="Line 365"/>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062" name="Line 366"/>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1060" name="Freeform 367"/>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1058" name="Line 368"/>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1045" name="Group 369"/>
              <p:cNvGrpSpPr>
                <a:grpSpLocks/>
              </p:cNvGrpSpPr>
              <p:nvPr/>
            </p:nvGrpSpPr>
            <p:grpSpPr bwMode="auto">
              <a:xfrm>
                <a:off x="4458" y="1210"/>
                <a:ext cx="45" cy="73"/>
                <a:chOff x="4458" y="1210"/>
                <a:chExt cx="45" cy="73"/>
              </a:xfrm>
            </p:grpSpPr>
            <p:grpSp>
              <p:nvGrpSpPr>
                <p:cNvPr id="11046" name="Group 370"/>
                <p:cNvGrpSpPr>
                  <a:grpSpLocks/>
                </p:cNvGrpSpPr>
                <p:nvPr/>
              </p:nvGrpSpPr>
              <p:grpSpPr bwMode="auto">
                <a:xfrm>
                  <a:off x="4459" y="1213"/>
                  <a:ext cx="42" cy="70"/>
                  <a:chOff x="4459" y="1213"/>
                  <a:chExt cx="42" cy="70"/>
                </a:xfrm>
              </p:grpSpPr>
              <p:sp>
                <p:nvSpPr>
                  <p:cNvPr id="11048" name="Freeform 371"/>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49" name="Freeform 372"/>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50" name="Freeform 373"/>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51" name="Freeform 374"/>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47" name="Freeform 375"/>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71" name="Group 376"/>
            <p:cNvGrpSpPr>
              <a:grpSpLocks/>
            </p:cNvGrpSpPr>
            <p:nvPr/>
          </p:nvGrpSpPr>
          <p:grpSpPr bwMode="auto">
            <a:xfrm>
              <a:off x="3167" y="1392"/>
              <a:ext cx="102" cy="475"/>
              <a:chOff x="4924" y="1238"/>
              <a:chExt cx="102" cy="475"/>
            </a:xfrm>
          </p:grpSpPr>
          <p:grpSp>
            <p:nvGrpSpPr>
              <p:cNvPr id="11022" name="Group 377"/>
              <p:cNvGrpSpPr>
                <a:grpSpLocks/>
              </p:cNvGrpSpPr>
              <p:nvPr/>
            </p:nvGrpSpPr>
            <p:grpSpPr bwMode="auto">
              <a:xfrm>
                <a:off x="4950" y="1238"/>
                <a:ext cx="54" cy="114"/>
                <a:chOff x="4950" y="1238"/>
                <a:chExt cx="54" cy="114"/>
              </a:xfrm>
            </p:grpSpPr>
            <p:sp>
              <p:nvSpPr>
                <p:cNvPr id="11041" name="Freeform 378"/>
                <p:cNvSpPr>
                  <a:spLocks/>
                </p:cNvSpPr>
                <p:nvPr/>
              </p:nvSpPr>
              <p:spPr bwMode="auto">
                <a:xfrm>
                  <a:off x="4950" y="1238"/>
                  <a:ext cx="54" cy="65"/>
                </a:xfrm>
                <a:custGeom>
                  <a:avLst/>
                  <a:gdLst>
                    <a:gd name="T0" fmla="*/ 1 w 215"/>
                    <a:gd name="T1" fmla="*/ 0 h 257"/>
                    <a:gd name="T2" fmla="*/ 1 w 215"/>
                    <a:gd name="T3" fmla="*/ 0 h 257"/>
                    <a:gd name="T4" fmla="*/ 1 w 215"/>
                    <a:gd name="T5" fmla="*/ 0 h 257"/>
                    <a:gd name="T6" fmla="*/ 1 w 215"/>
                    <a:gd name="T7" fmla="*/ 0 h 257"/>
                    <a:gd name="T8" fmla="*/ 1 w 215"/>
                    <a:gd name="T9" fmla="*/ 0 h 257"/>
                    <a:gd name="T10" fmla="*/ 1 w 215"/>
                    <a:gd name="T11" fmla="*/ 1 h 257"/>
                    <a:gd name="T12" fmla="*/ 1 w 215"/>
                    <a:gd name="T13" fmla="*/ 1 h 257"/>
                    <a:gd name="T14" fmla="*/ 1 w 215"/>
                    <a:gd name="T15" fmla="*/ 1 h 257"/>
                    <a:gd name="T16" fmla="*/ 1 w 215"/>
                    <a:gd name="T17" fmla="*/ 1 h 257"/>
                    <a:gd name="T18" fmla="*/ 1 w 215"/>
                    <a:gd name="T19" fmla="*/ 1 h 257"/>
                    <a:gd name="T20" fmla="*/ 1 w 215"/>
                    <a:gd name="T21" fmla="*/ 1 h 257"/>
                    <a:gd name="T22" fmla="*/ 1 w 215"/>
                    <a:gd name="T23" fmla="*/ 1 h 257"/>
                    <a:gd name="T24" fmla="*/ 1 w 215"/>
                    <a:gd name="T25" fmla="*/ 1 h 257"/>
                    <a:gd name="T26" fmla="*/ 1 w 215"/>
                    <a:gd name="T27" fmla="*/ 1 h 257"/>
                    <a:gd name="T28" fmla="*/ 1 w 215"/>
                    <a:gd name="T29" fmla="*/ 1 h 257"/>
                    <a:gd name="T30" fmla="*/ 1 w 215"/>
                    <a:gd name="T31" fmla="*/ 1 h 257"/>
                    <a:gd name="T32" fmla="*/ 1 w 215"/>
                    <a:gd name="T33" fmla="*/ 1 h 257"/>
                    <a:gd name="T34" fmla="*/ 1 w 215"/>
                    <a:gd name="T35" fmla="*/ 1 h 257"/>
                    <a:gd name="T36" fmla="*/ 1 w 215"/>
                    <a:gd name="T37" fmla="*/ 1 h 257"/>
                    <a:gd name="T38" fmla="*/ 1 w 215"/>
                    <a:gd name="T39" fmla="*/ 0 h 257"/>
                    <a:gd name="T40" fmla="*/ 0 w 215"/>
                    <a:gd name="T41" fmla="*/ 0 h 257"/>
                    <a:gd name="T42" fmla="*/ 0 w 215"/>
                    <a:gd name="T43" fmla="*/ 1 h 257"/>
                    <a:gd name="T44" fmla="*/ 0 w 215"/>
                    <a:gd name="T45" fmla="*/ 1 h 257"/>
                    <a:gd name="T46" fmla="*/ 0 w 215"/>
                    <a:gd name="T47" fmla="*/ 1 h 257"/>
                    <a:gd name="T48" fmla="*/ 0 w 215"/>
                    <a:gd name="T49" fmla="*/ 1 h 257"/>
                    <a:gd name="T50" fmla="*/ 0 w 215"/>
                    <a:gd name="T51" fmla="*/ 1 h 257"/>
                    <a:gd name="T52" fmla="*/ 0 w 215"/>
                    <a:gd name="T53" fmla="*/ 1 h 257"/>
                    <a:gd name="T54" fmla="*/ 0 w 215"/>
                    <a:gd name="T55" fmla="*/ 1 h 257"/>
                    <a:gd name="T56" fmla="*/ 0 w 215"/>
                    <a:gd name="T57" fmla="*/ 1 h 257"/>
                    <a:gd name="T58" fmla="*/ 0 w 215"/>
                    <a:gd name="T59" fmla="*/ 1 h 257"/>
                    <a:gd name="T60" fmla="*/ 0 w 215"/>
                    <a:gd name="T61" fmla="*/ 1 h 257"/>
                    <a:gd name="T62" fmla="*/ 0 w 215"/>
                    <a:gd name="T63" fmla="*/ 1 h 257"/>
                    <a:gd name="T64" fmla="*/ 0 w 215"/>
                    <a:gd name="T65" fmla="*/ 1 h 257"/>
                    <a:gd name="T66" fmla="*/ 0 w 215"/>
                    <a:gd name="T67" fmla="*/ 1 h 257"/>
                    <a:gd name="T68" fmla="*/ 0 w 215"/>
                    <a:gd name="T69" fmla="*/ 1 h 257"/>
                    <a:gd name="T70" fmla="*/ 0 w 215"/>
                    <a:gd name="T71" fmla="*/ 1 h 257"/>
                    <a:gd name="T72" fmla="*/ 0 w 215"/>
                    <a:gd name="T73" fmla="*/ 1 h 257"/>
                    <a:gd name="T74" fmla="*/ 0 w 215"/>
                    <a:gd name="T75" fmla="*/ 0 h 257"/>
                    <a:gd name="T76" fmla="*/ 0 w 215"/>
                    <a:gd name="T77" fmla="*/ 0 h 257"/>
                    <a:gd name="T78" fmla="*/ 0 w 215"/>
                    <a:gd name="T79" fmla="*/ 0 h 257"/>
                    <a:gd name="T80" fmla="*/ 0 w 215"/>
                    <a:gd name="T81" fmla="*/ 0 h 257"/>
                    <a:gd name="T82" fmla="*/ 0 w 215"/>
                    <a:gd name="T83" fmla="*/ 0 h 257"/>
                    <a:gd name="T84" fmla="*/ 0 w 215"/>
                    <a:gd name="T85" fmla="*/ 0 h 257"/>
                    <a:gd name="T86" fmla="*/ 1 w 215"/>
                    <a:gd name="T87" fmla="*/ 0 h 257"/>
                    <a:gd name="T88" fmla="*/ 1 w 215"/>
                    <a:gd name="T89" fmla="*/ 0 h 2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15" h="257">
                      <a:moveTo>
                        <a:pt x="124" y="5"/>
                      </a:moveTo>
                      <a:lnTo>
                        <a:pt x="155" y="15"/>
                      </a:lnTo>
                      <a:lnTo>
                        <a:pt x="171" y="29"/>
                      </a:lnTo>
                      <a:lnTo>
                        <a:pt x="183" y="47"/>
                      </a:lnTo>
                      <a:lnTo>
                        <a:pt x="195" y="83"/>
                      </a:lnTo>
                      <a:lnTo>
                        <a:pt x="207" y="135"/>
                      </a:lnTo>
                      <a:lnTo>
                        <a:pt x="215" y="182"/>
                      </a:lnTo>
                      <a:lnTo>
                        <a:pt x="214" y="202"/>
                      </a:lnTo>
                      <a:lnTo>
                        <a:pt x="210" y="221"/>
                      </a:lnTo>
                      <a:lnTo>
                        <a:pt x="207" y="253"/>
                      </a:lnTo>
                      <a:lnTo>
                        <a:pt x="198" y="252"/>
                      </a:lnTo>
                      <a:lnTo>
                        <a:pt x="186" y="248"/>
                      </a:lnTo>
                      <a:lnTo>
                        <a:pt x="171" y="249"/>
                      </a:lnTo>
                      <a:lnTo>
                        <a:pt x="152" y="255"/>
                      </a:lnTo>
                      <a:lnTo>
                        <a:pt x="141" y="256"/>
                      </a:lnTo>
                      <a:lnTo>
                        <a:pt x="141" y="239"/>
                      </a:lnTo>
                      <a:lnTo>
                        <a:pt x="156" y="203"/>
                      </a:lnTo>
                      <a:lnTo>
                        <a:pt x="160" y="147"/>
                      </a:lnTo>
                      <a:lnTo>
                        <a:pt x="156" y="96"/>
                      </a:lnTo>
                      <a:lnTo>
                        <a:pt x="127" y="64"/>
                      </a:lnTo>
                      <a:lnTo>
                        <a:pt x="75" y="59"/>
                      </a:lnTo>
                      <a:lnTo>
                        <a:pt x="51" y="91"/>
                      </a:lnTo>
                      <a:lnTo>
                        <a:pt x="53" y="198"/>
                      </a:lnTo>
                      <a:lnTo>
                        <a:pt x="75" y="240"/>
                      </a:lnTo>
                      <a:lnTo>
                        <a:pt x="75" y="255"/>
                      </a:lnTo>
                      <a:lnTo>
                        <a:pt x="62" y="255"/>
                      </a:lnTo>
                      <a:lnTo>
                        <a:pt x="47" y="252"/>
                      </a:lnTo>
                      <a:lnTo>
                        <a:pt x="33" y="251"/>
                      </a:lnTo>
                      <a:lnTo>
                        <a:pt x="16" y="257"/>
                      </a:lnTo>
                      <a:lnTo>
                        <a:pt x="14" y="239"/>
                      </a:lnTo>
                      <a:lnTo>
                        <a:pt x="5" y="214"/>
                      </a:lnTo>
                      <a:lnTo>
                        <a:pt x="1" y="189"/>
                      </a:lnTo>
                      <a:lnTo>
                        <a:pt x="0" y="170"/>
                      </a:lnTo>
                      <a:lnTo>
                        <a:pt x="1" y="147"/>
                      </a:lnTo>
                      <a:lnTo>
                        <a:pt x="5" y="130"/>
                      </a:lnTo>
                      <a:lnTo>
                        <a:pt x="10" y="112"/>
                      </a:lnTo>
                      <a:lnTo>
                        <a:pt x="14" y="94"/>
                      </a:lnTo>
                      <a:lnTo>
                        <a:pt x="14" y="82"/>
                      </a:lnTo>
                      <a:lnTo>
                        <a:pt x="18" y="62"/>
                      </a:lnTo>
                      <a:lnTo>
                        <a:pt x="23" y="39"/>
                      </a:lnTo>
                      <a:lnTo>
                        <a:pt x="45" y="19"/>
                      </a:lnTo>
                      <a:lnTo>
                        <a:pt x="60" y="5"/>
                      </a:lnTo>
                      <a:lnTo>
                        <a:pt x="83" y="0"/>
                      </a:lnTo>
                      <a:lnTo>
                        <a:pt x="104" y="0"/>
                      </a:lnTo>
                      <a:lnTo>
                        <a:pt x="124"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42" name="Freeform 379"/>
                <p:cNvSpPr>
                  <a:spLocks/>
                </p:cNvSpPr>
                <p:nvPr/>
              </p:nvSpPr>
              <p:spPr bwMode="auto">
                <a:xfrm>
                  <a:off x="4954" y="1250"/>
                  <a:ext cx="44" cy="102"/>
                </a:xfrm>
                <a:custGeom>
                  <a:avLst/>
                  <a:gdLst>
                    <a:gd name="T0" fmla="*/ 0 w 177"/>
                    <a:gd name="T1" fmla="*/ 0 h 409"/>
                    <a:gd name="T2" fmla="*/ 0 w 177"/>
                    <a:gd name="T3" fmla="*/ 0 h 409"/>
                    <a:gd name="T4" fmla="*/ 0 w 177"/>
                    <a:gd name="T5" fmla="*/ 0 h 409"/>
                    <a:gd name="T6" fmla="*/ 0 w 177"/>
                    <a:gd name="T7" fmla="*/ 0 h 409"/>
                    <a:gd name="T8" fmla="*/ 0 w 177"/>
                    <a:gd name="T9" fmla="*/ 0 h 409"/>
                    <a:gd name="T10" fmla="*/ 0 w 177"/>
                    <a:gd name="T11" fmla="*/ 0 h 409"/>
                    <a:gd name="T12" fmla="*/ 0 w 177"/>
                    <a:gd name="T13" fmla="*/ 0 h 409"/>
                    <a:gd name="T14" fmla="*/ 0 w 177"/>
                    <a:gd name="T15" fmla="*/ 0 h 409"/>
                    <a:gd name="T16" fmla="*/ 0 w 177"/>
                    <a:gd name="T17" fmla="*/ 0 h 409"/>
                    <a:gd name="T18" fmla="*/ 0 w 177"/>
                    <a:gd name="T19" fmla="*/ 1 h 409"/>
                    <a:gd name="T20" fmla="*/ 0 w 177"/>
                    <a:gd name="T21" fmla="*/ 1 h 409"/>
                    <a:gd name="T22" fmla="*/ 1 w 177"/>
                    <a:gd name="T23" fmla="*/ 1 h 409"/>
                    <a:gd name="T24" fmla="*/ 0 w 177"/>
                    <a:gd name="T25" fmla="*/ 1 h 409"/>
                    <a:gd name="T26" fmla="*/ 0 w 177"/>
                    <a:gd name="T27" fmla="*/ 1 h 409"/>
                    <a:gd name="T28" fmla="*/ 0 w 177"/>
                    <a:gd name="T29" fmla="*/ 1 h 409"/>
                    <a:gd name="T30" fmla="*/ 0 w 177"/>
                    <a:gd name="T31" fmla="*/ 1 h 409"/>
                    <a:gd name="T32" fmla="*/ 0 w 177"/>
                    <a:gd name="T33" fmla="*/ 0 h 409"/>
                    <a:gd name="T34" fmla="*/ 0 w 177"/>
                    <a:gd name="T35" fmla="*/ 0 h 409"/>
                    <a:gd name="T36" fmla="*/ 0 w 177"/>
                    <a:gd name="T37" fmla="*/ 0 h 409"/>
                    <a:gd name="T38" fmla="*/ 0 w 177"/>
                    <a:gd name="T39" fmla="*/ 0 h 409"/>
                    <a:gd name="T40" fmla="*/ 0 w 177"/>
                    <a:gd name="T41" fmla="*/ 0 h 409"/>
                    <a:gd name="T42" fmla="*/ 0 w 177"/>
                    <a:gd name="T43" fmla="*/ 0 h 409"/>
                    <a:gd name="T44" fmla="*/ 0 w 177"/>
                    <a:gd name="T45" fmla="*/ 0 h 409"/>
                    <a:gd name="T46" fmla="*/ 0 w 177"/>
                    <a:gd name="T47" fmla="*/ 0 h 409"/>
                    <a:gd name="T48" fmla="*/ 0 w 177"/>
                    <a:gd name="T49" fmla="*/ 0 h 409"/>
                    <a:gd name="T50" fmla="*/ 0 w 177"/>
                    <a:gd name="T51" fmla="*/ 0 h 409"/>
                    <a:gd name="T52" fmla="*/ 0 w 177"/>
                    <a:gd name="T53" fmla="*/ 0 h 409"/>
                    <a:gd name="T54" fmla="*/ 0 w 177"/>
                    <a:gd name="T55" fmla="*/ 0 h 409"/>
                    <a:gd name="T56" fmla="*/ 0 w 177"/>
                    <a:gd name="T57" fmla="*/ 0 h 40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7" h="409">
                      <a:moveTo>
                        <a:pt x="109" y="4"/>
                      </a:moveTo>
                      <a:lnTo>
                        <a:pt x="122" y="10"/>
                      </a:lnTo>
                      <a:lnTo>
                        <a:pt x="133" y="19"/>
                      </a:lnTo>
                      <a:lnTo>
                        <a:pt x="142" y="33"/>
                      </a:lnTo>
                      <a:lnTo>
                        <a:pt x="145" y="49"/>
                      </a:lnTo>
                      <a:lnTo>
                        <a:pt x="149" y="99"/>
                      </a:lnTo>
                      <a:lnTo>
                        <a:pt x="149" y="119"/>
                      </a:lnTo>
                      <a:lnTo>
                        <a:pt x="144" y="153"/>
                      </a:lnTo>
                      <a:lnTo>
                        <a:pt x="137" y="170"/>
                      </a:lnTo>
                      <a:lnTo>
                        <a:pt x="126" y="193"/>
                      </a:lnTo>
                      <a:lnTo>
                        <a:pt x="126" y="255"/>
                      </a:lnTo>
                      <a:lnTo>
                        <a:pt x="177" y="288"/>
                      </a:lnTo>
                      <a:lnTo>
                        <a:pt x="85" y="409"/>
                      </a:lnTo>
                      <a:lnTo>
                        <a:pt x="0" y="281"/>
                      </a:lnTo>
                      <a:lnTo>
                        <a:pt x="60" y="242"/>
                      </a:lnTo>
                      <a:lnTo>
                        <a:pt x="60" y="195"/>
                      </a:lnTo>
                      <a:lnTo>
                        <a:pt x="45" y="170"/>
                      </a:lnTo>
                      <a:lnTo>
                        <a:pt x="37" y="154"/>
                      </a:lnTo>
                      <a:lnTo>
                        <a:pt x="33" y="133"/>
                      </a:lnTo>
                      <a:lnTo>
                        <a:pt x="32" y="109"/>
                      </a:lnTo>
                      <a:lnTo>
                        <a:pt x="32" y="92"/>
                      </a:lnTo>
                      <a:lnTo>
                        <a:pt x="32" y="67"/>
                      </a:lnTo>
                      <a:lnTo>
                        <a:pt x="32" y="50"/>
                      </a:lnTo>
                      <a:lnTo>
                        <a:pt x="36" y="32"/>
                      </a:lnTo>
                      <a:lnTo>
                        <a:pt x="46" y="17"/>
                      </a:lnTo>
                      <a:lnTo>
                        <a:pt x="60" y="6"/>
                      </a:lnTo>
                      <a:lnTo>
                        <a:pt x="73" y="1"/>
                      </a:lnTo>
                      <a:lnTo>
                        <a:pt x="90" y="0"/>
                      </a:lnTo>
                      <a:lnTo>
                        <a:pt x="109" y="4"/>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023" name="Group 380"/>
              <p:cNvGrpSpPr>
                <a:grpSpLocks/>
              </p:cNvGrpSpPr>
              <p:nvPr/>
            </p:nvGrpSpPr>
            <p:grpSpPr bwMode="auto">
              <a:xfrm>
                <a:off x="4926" y="1467"/>
                <a:ext cx="83" cy="225"/>
                <a:chOff x="4926" y="1467"/>
                <a:chExt cx="83" cy="225"/>
              </a:xfrm>
            </p:grpSpPr>
            <p:grpSp>
              <p:nvGrpSpPr>
                <p:cNvPr id="11037" name="Group 381"/>
                <p:cNvGrpSpPr>
                  <a:grpSpLocks/>
                </p:cNvGrpSpPr>
                <p:nvPr/>
              </p:nvGrpSpPr>
              <p:grpSpPr bwMode="auto">
                <a:xfrm>
                  <a:off x="4926" y="1467"/>
                  <a:ext cx="83" cy="225"/>
                  <a:chOff x="4926" y="1467"/>
                  <a:chExt cx="83" cy="225"/>
                </a:xfrm>
              </p:grpSpPr>
              <p:sp>
                <p:nvSpPr>
                  <p:cNvPr id="11039" name="Freeform 382"/>
                  <p:cNvSpPr>
                    <a:spLocks/>
                  </p:cNvSpPr>
                  <p:nvPr/>
                </p:nvSpPr>
                <p:spPr bwMode="auto">
                  <a:xfrm>
                    <a:off x="4949" y="1516"/>
                    <a:ext cx="60" cy="176"/>
                  </a:xfrm>
                  <a:custGeom>
                    <a:avLst/>
                    <a:gdLst>
                      <a:gd name="T0" fmla="*/ 1 w 240"/>
                      <a:gd name="T1" fmla="*/ 0 h 704"/>
                      <a:gd name="T2" fmla="*/ 1 w 240"/>
                      <a:gd name="T3" fmla="*/ 1 h 704"/>
                      <a:gd name="T4" fmla="*/ 1 w 240"/>
                      <a:gd name="T5" fmla="*/ 2 h 704"/>
                      <a:gd name="T6" fmla="*/ 1 w 240"/>
                      <a:gd name="T7" fmla="*/ 2 h 704"/>
                      <a:gd name="T8" fmla="*/ 1 w 240"/>
                      <a:gd name="T9" fmla="*/ 3 h 704"/>
                      <a:gd name="T10" fmla="*/ 1 w 240"/>
                      <a:gd name="T11" fmla="*/ 3 h 704"/>
                      <a:gd name="T12" fmla="*/ 1 w 240"/>
                      <a:gd name="T13" fmla="*/ 3 h 704"/>
                      <a:gd name="T14" fmla="*/ 1 w 240"/>
                      <a:gd name="T15" fmla="*/ 3 h 704"/>
                      <a:gd name="T16" fmla="*/ 1 w 240"/>
                      <a:gd name="T17" fmla="*/ 3 h 704"/>
                      <a:gd name="T18" fmla="*/ 1 w 240"/>
                      <a:gd name="T19" fmla="*/ 3 h 704"/>
                      <a:gd name="T20" fmla="*/ 1 w 240"/>
                      <a:gd name="T21" fmla="*/ 2 h 704"/>
                      <a:gd name="T22" fmla="*/ 1 w 240"/>
                      <a:gd name="T23" fmla="*/ 2 h 704"/>
                      <a:gd name="T24" fmla="*/ 1 w 240"/>
                      <a:gd name="T25" fmla="*/ 1 h 704"/>
                      <a:gd name="T26" fmla="*/ 1 w 240"/>
                      <a:gd name="T27" fmla="*/ 2 h 704"/>
                      <a:gd name="T28" fmla="*/ 1 w 240"/>
                      <a:gd name="T29" fmla="*/ 2 h 704"/>
                      <a:gd name="T30" fmla="*/ 1 w 240"/>
                      <a:gd name="T31" fmla="*/ 2 h 704"/>
                      <a:gd name="T32" fmla="*/ 1 w 240"/>
                      <a:gd name="T33" fmla="*/ 3 h 704"/>
                      <a:gd name="T34" fmla="*/ 0 w 240"/>
                      <a:gd name="T35" fmla="*/ 3 h 704"/>
                      <a:gd name="T36" fmla="*/ 0 w 240"/>
                      <a:gd name="T37" fmla="*/ 3 h 704"/>
                      <a:gd name="T38" fmla="*/ 0 w 240"/>
                      <a:gd name="T39" fmla="*/ 3 h 704"/>
                      <a:gd name="T40" fmla="*/ 0 w 240"/>
                      <a:gd name="T41" fmla="*/ 2 h 704"/>
                      <a:gd name="T42" fmla="*/ 0 w 240"/>
                      <a:gd name="T43" fmla="*/ 2 h 704"/>
                      <a:gd name="T44" fmla="*/ 0 w 240"/>
                      <a:gd name="T45" fmla="*/ 2 h 704"/>
                      <a:gd name="T46" fmla="*/ 0 w 240"/>
                      <a:gd name="T47" fmla="*/ 1 h 704"/>
                      <a:gd name="T48" fmla="*/ 0 w 240"/>
                      <a:gd name="T49" fmla="*/ 0 h 704"/>
                      <a:gd name="T50" fmla="*/ 1 w 240"/>
                      <a:gd name="T51" fmla="*/ 0 h 7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0" h="704">
                        <a:moveTo>
                          <a:pt x="196" y="15"/>
                        </a:moveTo>
                        <a:lnTo>
                          <a:pt x="194" y="218"/>
                        </a:lnTo>
                        <a:lnTo>
                          <a:pt x="195" y="389"/>
                        </a:lnTo>
                        <a:lnTo>
                          <a:pt x="185" y="554"/>
                        </a:lnTo>
                        <a:lnTo>
                          <a:pt x="212" y="626"/>
                        </a:lnTo>
                        <a:lnTo>
                          <a:pt x="233" y="674"/>
                        </a:lnTo>
                        <a:lnTo>
                          <a:pt x="240" y="688"/>
                        </a:lnTo>
                        <a:lnTo>
                          <a:pt x="230" y="704"/>
                        </a:lnTo>
                        <a:lnTo>
                          <a:pt x="187" y="702"/>
                        </a:lnTo>
                        <a:lnTo>
                          <a:pt x="149" y="608"/>
                        </a:lnTo>
                        <a:lnTo>
                          <a:pt x="146" y="549"/>
                        </a:lnTo>
                        <a:lnTo>
                          <a:pt x="118" y="355"/>
                        </a:lnTo>
                        <a:lnTo>
                          <a:pt x="114" y="310"/>
                        </a:lnTo>
                        <a:lnTo>
                          <a:pt x="115" y="401"/>
                        </a:lnTo>
                        <a:lnTo>
                          <a:pt x="103" y="530"/>
                        </a:lnTo>
                        <a:lnTo>
                          <a:pt x="107" y="590"/>
                        </a:lnTo>
                        <a:lnTo>
                          <a:pt x="87" y="651"/>
                        </a:lnTo>
                        <a:lnTo>
                          <a:pt x="62" y="694"/>
                        </a:lnTo>
                        <a:lnTo>
                          <a:pt x="23" y="697"/>
                        </a:lnTo>
                        <a:lnTo>
                          <a:pt x="12" y="681"/>
                        </a:lnTo>
                        <a:lnTo>
                          <a:pt x="53" y="588"/>
                        </a:lnTo>
                        <a:lnTo>
                          <a:pt x="56" y="544"/>
                        </a:lnTo>
                        <a:lnTo>
                          <a:pt x="49" y="451"/>
                        </a:lnTo>
                        <a:lnTo>
                          <a:pt x="33" y="297"/>
                        </a:lnTo>
                        <a:lnTo>
                          <a:pt x="0" y="0"/>
                        </a:lnTo>
                        <a:lnTo>
                          <a:pt x="196" y="15"/>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40" name="Freeform 383"/>
                  <p:cNvSpPr>
                    <a:spLocks/>
                  </p:cNvSpPr>
                  <p:nvPr/>
                </p:nvSpPr>
                <p:spPr bwMode="auto">
                  <a:xfrm>
                    <a:off x="4926" y="1467"/>
                    <a:ext cx="14" cy="22"/>
                  </a:xfrm>
                  <a:custGeom>
                    <a:avLst/>
                    <a:gdLst>
                      <a:gd name="T0" fmla="*/ 0 w 57"/>
                      <a:gd name="T1" fmla="*/ 0 h 89"/>
                      <a:gd name="T2" fmla="*/ 0 w 57"/>
                      <a:gd name="T3" fmla="*/ 0 h 89"/>
                      <a:gd name="T4" fmla="*/ 0 w 57"/>
                      <a:gd name="T5" fmla="*/ 0 h 89"/>
                      <a:gd name="T6" fmla="*/ 0 w 57"/>
                      <a:gd name="T7" fmla="*/ 0 h 89"/>
                      <a:gd name="T8" fmla="*/ 0 w 57"/>
                      <a:gd name="T9" fmla="*/ 0 h 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 h="89">
                        <a:moveTo>
                          <a:pt x="0" y="0"/>
                        </a:moveTo>
                        <a:lnTo>
                          <a:pt x="0" y="46"/>
                        </a:lnTo>
                        <a:lnTo>
                          <a:pt x="57" y="89"/>
                        </a:lnTo>
                        <a:lnTo>
                          <a:pt x="31" y="7"/>
                        </a:lnTo>
                        <a:lnTo>
                          <a:pt x="0"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38" name="Freeform 384"/>
                <p:cNvSpPr>
                  <a:spLocks/>
                </p:cNvSpPr>
                <p:nvPr/>
              </p:nvSpPr>
              <p:spPr bwMode="auto">
                <a:xfrm>
                  <a:off x="4974" y="1517"/>
                  <a:ext cx="4" cy="78"/>
                </a:xfrm>
                <a:custGeom>
                  <a:avLst/>
                  <a:gdLst>
                    <a:gd name="T0" fmla="*/ 0 w 17"/>
                    <a:gd name="T1" fmla="*/ 0 h 313"/>
                    <a:gd name="T2" fmla="*/ 0 w 17"/>
                    <a:gd name="T3" fmla="*/ 0 h 313"/>
                    <a:gd name="T4" fmla="*/ 0 w 17"/>
                    <a:gd name="T5" fmla="*/ 0 h 313"/>
                    <a:gd name="T6" fmla="*/ 0 w 17"/>
                    <a:gd name="T7" fmla="*/ 1 h 313"/>
                    <a:gd name="T8" fmla="*/ 0 w 17"/>
                    <a:gd name="T9" fmla="*/ 1 h 313"/>
                    <a:gd name="T10" fmla="*/ 0 w 17"/>
                    <a:gd name="T11" fmla="*/ 1 h 313"/>
                    <a:gd name="T12" fmla="*/ 0 w 17"/>
                    <a:gd name="T13" fmla="*/ 0 h 3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313">
                      <a:moveTo>
                        <a:pt x="0" y="0"/>
                      </a:moveTo>
                      <a:lnTo>
                        <a:pt x="0" y="104"/>
                      </a:lnTo>
                      <a:lnTo>
                        <a:pt x="3" y="165"/>
                      </a:lnTo>
                      <a:lnTo>
                        <a:pt x="7" y="232"/>
                      </a:lnTo>
                      <a:lnTo>
                        <a:pt x="17" y="297"/>
                      </a:lnTo>
                      <a:lnTo>
                        <a:pt x="15" y="313"/>
                      </a:lnTo>
                      <a:lnTo>
                        <a:pt x="0" y="0"/>
                      </a:lnTo>
                      <a:close/>
                    </a:path>
                  </a:pathLst>
                </a:custGeom>
                <a:solidFill>
                  <a:srgbClr val="FF7F7F"/>
                </a:solidFill>
                <a:ln w="4763">
                  <a:solidFill>
                    <a:srgbClr val="FF5F1F"/>
                  </a:solidFill>
                  <a:prstDash val="solid"/>
                  <a:round/>
                  <a:headEnd/>
                  <a:tailEnd/>
                </a:ln>
              </p:spPr>
              <p:txBody>
                <a:bodyPr/>
                <a:lstStyle/>
                <a:p>
                  <a:endParaRPr lang="es-MX"/>
                </a:p>
              </p:txBody>
            </p:sp>
          </p:grpSp>
          <p:grpSp>
            <p:nvGrpSpPr>
              <p:cNvPr id="11024" name="Group 385"/>
              <p:cNvGrpSpPr>
                <a:grpSpLocks/>
              </p:cNvGrpSpPr>
              <p:nvPr/>
            </p:nvGrpSpPr>
            <p:grpSpPr bwMode="auto">
              <a:xfrm>
                <a:off x="4949" y="1663"/>
                <a:ext cx="63" cy="50"/>
                <a:chOff x="4949" y="1663"/>
                <a:chExt cx="63" cy="50"/>
              </a:xfrm>
            </p:grpSpPr>
            <p:sp>
              <p:nvSpPr>
                <p:cNvPr id="11035" name="Freeform 386"/>
                <p:cNvSpPr>
                  <a:spLocks/>
                </p:cNvSpPr>
                <p:nvPr/>
              </p:nvSpPr>
              <p:spPr bwMode="auto">
                <a:xfrm>
                  <a:off x="4949" y="1663"/>
                  <a:ext cx="28" cy="47"/>
                </a:xfrm>
                <a:custGeom>
                  <a:avLst/>
                  <a:gdLst>
                    <a:gd name="T0" fmla="*/ 0 w 116"/>
                    <a:gd name="T1" fmla="*/ 0 h 187"/>
                    <a:gd name="T2" fmla="*/ 0 w 116"/>
                    <a:gd name="T3" fmla="*/ 0 h 187"/>
                    <a:gd name="T4" fmla="*/ 0 w 116"/>
                    <a:gd name="T5" fmla="*/ 0 h 187"/>
                    <a:gd name="T6" fmla="*/ 0 w 116"/>
                    <a:gd name="T7" fmla="*/ 0 h 187"/>
                    <a:gd name="T8" fmla="*/ 0 w 116"/>
                    <a:gd name="T9" fmla="*/ 1 h 187"/>
                    <a:gd name="T10" fmla="*/ 0 w 116"/>
                    <a:gd name="T11" fmla="*/ 1 h 187"/>
                    <a:gd name="T12" fmla="*/ 0 w 116"/>
                    <a:gd name="T13" fmla="*/ 1 h 187"/>
                    <a:gd name="T14" fmla="*/ 0 w 116"/>
                    <a:gd name="T15" fmla="*/ 1 h 187"/>
                    <a:gd name="T16" fmla="*/ 0 w 116"/>
                    <a:gd name="T17" fmla="*/ 1 h 187"/>
                    <a:gd name="T18" fmla="*/ 0 w 116"/>
                    <a:gd name="T19" fmla="*/ 1 h 187"/>
                    <a:gd name="T20" fmla="*/ 0 w 116"/>
                    <a:gd name="T21" fmla="*/ 1 h 187"/>
                    <a:gd name="T22" fmla="*/ 0 w 116"/>
                    <a:gd name="T23" fmla="*/ 1 h 187"/>
                    <a:gd name="T24" fmla="*/ 0 w 116"/>
                    <a:gd name="T25" fmla="*/ 1 h 187"/>
                    <a:gd name="T26" fmla="*/ 0 w 116"/>
                    <a:gd name="T27" fmla="*/ 1 h 187"/>
                    <a:gd name="T28" fmla="*/ 0 w 116"/>
                    <a:gd name="T29" fmla="*/ 1 h 187"/>
                    <a:gd name="T30" fmla="*/ 0 w 116"/>
                    <a:gd name="T31" fmla="*/ 0 h 187"/>
                    <a:gd name="T32" fmla="*/ 0 w 116"/>
                    <a:gd name="T33" fmla="*/ 0 h 187"/>
                    <a:gd name="T34" fmla="*/ 0 w 116"/>
                    <a:gd name="T35" fmla="*/ 0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6" h="187">
                      <a:moveTo>
                        <a:pt x="108" y="0"/>
                      </a:moveTo>
                      <a:lnTo>
                        <a:pt x="116" y="28"/>
                      </a:lnTo>
                      <a:lnTo>
                        <a:pt x="116" y="83"/>
                      </a:lnTo>
                      <a:lnTo>
                        <a:pt x="104" y="63"/>
                      </a:lnTo>
                      <a:lnTo>
                        <a:pt x="92" y="90"/>
                      </a:lnTo>
                      <a:lnTo>
                        <a:pt x="88" y="128"/>
                      </a:lnTo>
                      <a:lnTo>
                        <a:pt x="70" y="163"/>
                      </a:lnTo>
                      <a:lnTo>
                        <a:pt x="42" y="182"/>
                      </a:lnTo>
                      <a:lnTo>
                        <a:pt x="20" y="187"/>
                      </a:lnTo>
                      <a:lnTo>
                        <a:pt x="0" y="183"/>
                      </a:lnTo>
                      <a:lnTo>
                        <a:pt x="0" y="146"/>
                      </a:lnTo>
                      <a:lnTo>
                        <a:pt x="16" y="91"/>
                      </a:lnTo>
                      <a:lnTo>
                        <a:pt x="25" y="105"/>
                      </a:lnTo>
                      <a:lnTo>
                        <a:pt x="42" y="105"/>
                      </a:lnTo>
                      <a:lnTo>
                        <a:pt x="65" y="103"/>
                      </a:lnTo>
                      <a:lnTo>
                        <a:pt x="80" y="78"/>
                      </a:lnTo>
                      <a:lnTo>
                        <a:pt x="94" y="49"/>
                      </a:lnTo>
                      <a:lnTo>
                        <a:pt x="108"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36" name="Freeform 387"/>
                <p:cNvSpPr>
                  <a:spLocks/>
                </p:cNvSpPr>
                <p:nvPr/>
              </p:nvSpPr>
              <p:spPr bwMode="auto">
                <a:xfrm>
                  <a:off x="4986" y="1664"/>
                  <a:ext cx="26" cy="49"/>
                </a:xfrm>
                <a:custGeom>
                  <a:avLst/>
                  <a:gdLst>
                    <a:gd name="T0" fmla="*/ 0 w 107"/>
                    <a:gd name="T1" fmla="*/ 0 h 195"/>
                    <a:gd name="T2" fmla="*/ 0 w 107"/>
                    <a:gd name="T3" fmla="*/ 0 h 195"/>
                    <a:gd name="T4" fmla="*/ 0 w 107"/>
                    <a:gd name="T5" fmla="*/ 0 h 195"/>
                    <a:gd name="T6" fmla="*/ 0 w 107"/>
                    <a:gd name="T7" fmla="*/ 0 h 195"/>
                    <a:gd name="T8" fmla="*/ 0 w 107"/>
                    <a:gd name="T9" fmla="*/ 1 h 195"/>
                    <a:gd name="T10" fmla="*/ 0 w 107"/>
                    <a:gd name="T11" fmla="*/ 1 h 195"/>
                    <a:gd name="T12" fmla="*/ 0 w 107"/>
                    <a:gd name="T13" fmla="*/ 1 h 195"/>
                    <a:gd name="T14" fmla="*/ 0 w 107"/>
                    <a:gd name="T15" fmla="*/ 1 h 195"/>
                    <a:gd name="T16" fmla="*/ 0 w 107"/>
                    <a:gd name="T17" fmla="*/ 1 h 195"/>
                    <a:gd name="T18" fmla="*/ 0 w 107"/>
                    <a:gd name="T19" fmla="*/ 1 h 195"/>
                    <a:gd name="T20" fmla="*/ 0 w 107"/>
                    <a:gd name="T21" fmla="*/ 1 h 195"/>
                    <a:gd name="T22" fmla="*/ 0 w 107"/>
                    <a:gd name="T23" fmla="*/ 1 h 195"/>
                    <a:gd name="T24" fmla="*/ 0 w 107"/>
                    <a:gd name="T25" fmla="*/ 1 h 195"/>
                    <a:gd name="T26" fmla="*/ 0 w 107"/>
                    <a:gd name="T27" fmla="*/ 1 h 195"/>
                    <a:gd name="T28" fmla="*/ 0 w 107"/>
                    <a:gd name="T29" fmla="*/ 1 h 195"/>
                    <a:gd name="T30" fmla="*/ 0 w 107"/>
                    <a:gd name="T31" fmla="*/ 1 h 195"/>
                    <a:gd name="T32" fmla="*/ 0 w 107"/>
                    <a:gd name="T33" fmla="*/ 1 h 195"/>
                    <a:gd name="T34" fmla="*/ 0 w 107"/>
                    <a:gd name="T35" fmla="*/ 0 h 195"/>
                    <a:gd name="T36" fmla="*/ 0 w 107"/>
                    <a:gd name="T37" fmla="*/ 0 h 1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 h="195">
                      <a:moveTo>
                        <a:pt x="2" y="0"/>
                      </a:moveTo>
                      <a:lnTo>
                        <a:pt x="0" y="77"/>
                      </a:lnTo>
                      <a:lnTo>
                        <a:pt x="7" y="58"/>
                      </a:lnTo>
                      <a:lnTo>
                        <a:pt x="16" y="82"/>
                      </a:lnTo>
                      <a:lnTo>
                        <a:pt x="23" y="119"/>
                      </a:lnTo>
                      <a:lnTo>
                        <a:pt x="32" y="150"/>
                      </a:lnTo>
                      <a:lnTo>
                        <a:pt x="54" y="174"/>
                      </a:lnTo>
                      <a:lnTo>
                        <a:pt x="73" y="188"/>
                      </a:lnTo>
                      <a:lnTo>
                        <a:pt x="93" y="195"/>
                      </a:lnTo>
                      <a:lnTo>
                        <a:pt x="99" y="184"/>
                      </a:lnTo>
                      <a:lnTo>
                        <a:pt x="105" y="166"/>
                      </a:lnTo>
                      <a:lnTo>
                        <a:pt x="107" y="147"/>
                      </a:lnTo>
                      <a:lnTo>
                        <a:pt x="104" y="128"/>
                      </a:lnTo>
                      <a:lnTo>
                        <a:pt x="95" y="95"/>
                      </a:lnTo>
                      <a:lnTo>
                        <a:pt x="80" y="106"/>
                      </a:lnTo>
                      <a:lnTo>
                        <a:pt x="57" y="106"/>
                      </a:lnTo>
                      <a:lnTo>
                        <a:pt x="41" y="105"/>
                      </a:lnTo>
                      <a:lnTo>
                        <a:pt x="13" y="40"/>
                      </a:lnTo>
                      <a:lnTo>
                        <a:pt x="2"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25" name="Freeform 388"/>
              <p:cNvSpPr>
                <a:spLocks/>
              </p:cNvSpPr>
              <p:nvPr/>
            </p:nvSpPr>
            <p:spPr bwMode="auto">
              <a:xfrm>
                <a:off x="4924" y="1317"/>
                <a:ext cx="102" cy="344"/>
              </a:xfrm>
              <a:custGeom>
                <a:avLst/>
                <a:gdLst>
                  <a:gd name="T0" fmla="*/ 1 w 408"/>
                  <a:gd name="T1" fmla="*/ 0 h 1377"/>
                  <a:gd name="T2" fmla="*/ 2 w 408"/>
                  <a:gd name="T3" fmla="*/ 0 h 1377"/>
                  <a:gd name="T4" fmla="*/ 2 w 408"/>
                  <a:gd name="T5" fmla="*/ 0 h 1377"/>
                  <a:gd name="T6" fmla="*/ 2 w 408"/>
                  <a:gd name="T7" fmla="*/ 1 h 1377"/>
                  <a:gd name="T8" fmla="*/ 2 w 408"/>
                  <a:gd name="T9" fmla="*/ 2 h 1377"/>
                  <a:gd name="T10" fmla="*/ 2 w 408"/>
                  <a:gd name="T11" fmla="*/ 2 h 1377"/>
                  <a:gd name="T12" fmla="*/ 2 w 408"/>
                  <a:gd name="T13" fmla="*/ 2 h 1377"/>
                  <a:gd name="T14" fmla="*/ 1 w 408"/>
                  <a:gd name="T15" fmla="*/ 2 h 1377"/>
                  <a:gd name="T16" fmla="*/ 1 w 408"/>
                  <a:gd name="T17" fmla="*/ 4 h 1377"/>
                  <a:gd name="T18" fmla="*/ 1 w 408"/>
                  <a:gd name="T19" fmla="*/ 5 h 1377"/>
                  <a:gd name="T20" fmla="*/ 1 w 408"/>
                  <a:gd name="T21" fmla="*/ 5 h 1377"/>
                  <a:gd name="T22" fmla="*/ 1 w 408"/>
                  <a:gd name="T23" fmla="*/ 5 h 1377"/>
                  <a:gd name="T24" fmla="*/ 1 w 408"/>
                  <a:gd name="T25" fmla="*/ 5 h 1377"/>
                  <a:gd name="T26" fmla="*/ 1 w 408"/>
                  <a:gd name="T27" fmla="*/ 5 h 1377"/>
                  <a:gd name="T28" fmla="*/ 1 w 408"/>
                  <a:gd name="T29" fmla="*/ 5 h 1377"/>
                  <a:gd name="T30" fmla="*/ 1 w 408"/>
                  <a:gd name="T31" fmla="*/ 5 h 1377"/>
                  <a:gd name="T32" fmla="*/ 1 w 408"/>
                  <a:gd name="T33" fmla="*/ 5 h 1377"/>
                  <a:gd name="T34" fmla="*/ 1 w 408"/>
                  <a:gd name="T35" fmla="*/ 4 h 1377"/>
                  <a:gd name="T36" fmla="*/ 1 w 408"/>
                  <a:gd name="T37" fmla="*/ 3 h 1377"/>
                  <a:gd name="T38" fmla="*/ 0 w 408"/>
                  <a:gd name="T39" fmla="*/ 2 h 1377"/>
                  <a:gd name="T40" fmla="*/ 0 w 408"/>
                  <a:gd name="T41" fmla="*/ 2 h 1377"/>
                  <a:gd name="T42" fmla="*/ 0 w 408"/>
                  <a:gd name="T43" fmla="*/ 1 h 1377"/>
                  <a:gd name="T44" fmla="*/ 0 w 408"/>
                  <a:gd name="T45" fmla="*/ 0 h 1377"/>
                  <a:gd name="T46" fmla="*/ 0 w 408"/>
                  <a:gd name="T47" fmla="*/ 0 h 1377"/>
                  <a:gd name="T48" fmla="*/ 1 w 408"/>
                  <a:gd name="T49" fmla="*/ 0 h 1377"/>
                  <a:gd name="T50" fmla="*/ 1 w 408"/>
                  <a:gd name="T51" fmla="*/ 0 h 1377"/>
                  <a:gd name="T52" fmla="*/ 1 w 408"/>
                  <a:gd name="T53" fmla="*/ 0 h 13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8" h="1377">
                    <a:moveTo>
                      <a:pt x="293" y="15"/>
                    </a:moveTo>
                    <a:lnTo>
                      <a:pt x="372" y="61"/>
                    </a:lnTo>
                    <a:lnTo>
                      <a:pt x="393" y="98"/>
                    </a:lnTo>
                    <a:lnTo>
                      <a:pt x="408" y="414"/>
                    </a:lnTo>
                    <a:lnTo>
                      <a:pt x="402" y="490"/>
                    </a:lnTo>
                    <a:lnTo>
                      <a:pt x="353" y="483"/>
                    </a:lnTo>
                    <a:lnTo>
                      <a:pt x="356" y="670"/>
                    </a:lnTo>
                    <a:lnTo>
                      <a:pt x="333" y="670"/>
                    </a:lnTo>
                    <a:lnTo>
                      <a:pt x="304" y="1060"/>
                    </a:lnTo>
                    <a:lnTo>
                      <a:pt x="302" y="1266"/>
                    </a:lnTo>
                    <a:lnTo>
                      <a:pt x="298" y="1359"/>
                    </a:lnTo>
                    <a:lnTo>
                      <a:pt x="277" y="1377"/>
                    </a:lnTo>
                    <a:lnTo>
                      <a:pt x="243" y="1362"/>
                    </a:lnTo>
                    <a:lnTo>
                      <a:pt x="224" y="1203"/>
                    </a:lnTo>
                    <a:lnTo>
                      <a:pt x="210" y="1368"/>
                    </a:lnTo>
                    <a:lnTo>
                      <a:pt x="180" y="1376"/>
                    </a:lnTo>
                    <a:lnTo>
                      <a:pt x="153" y="1365"/>
                    </a:lnTo>
                    <a:lnTo>
                      <a:pt x="124" y="1051"/>
                    </a:lnTo>
                    <a:lnTo>
                      <a:pt x="88" y="823"/>
                    </a:lnTo>
                    <a:lnTo>
                      <a:pt x="33" y="610"/>
                    </a:lnTo>
                    <a:lnTo>
                      <a:pt x="0" y="606"/>
                    </a:lnTo>
                    <a:lnTo>
                      <a:pt x="30" y="313"/>
                    </a:lnTo>
                    <a:lnTo>
                      <a:pt x="31" y="84"/>
                    </a:lnTo>
                    <a:lnTo>
                      <a:pt x="49" y="58"/>
                    </a:lnTo>
                    <a:lnTo>
                      <a:pt x="134" y="0"/>
                    </a:lnTo>
                    <a:lnTo>
                      <a:pt x="206" y="125"/>
                    </a:lnTo>
                    <a:lnTo>
                      <a:pt x="293" y="1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26" name="Group 389"/>
              <p:cNvGrpSpPr>
                <a:grpSpLocks/>
              </p:cNvGrpSpPr>
              <p:nvPr/>
            </p:nvGrpSpPr>
            <p:grpSpPr bwMode="auto">
              <a:xfrm>
                <a:off x="4949" y="1353"/>
                <a:ext cx="63" cy="85"/>
                <a:chOff x="4949" y="1353"/>
                <a:chExt cx="63" cy="85"/>
              </a:xfrm>
            </p:grpSpPr>
            <p:sp>
              <p:nvSpPr>
                <p:cNvPr id="11032" name="Freeform 390"/>
                <p:cNvSpPr>
                  <a:spLocks/>
                </p:cNvSpPr>
                <p:nvPr/>
              </p:nvSpPr>
              <p:spPr bwMode="auto">
                <a:xfrm>
                  <a:off x="4953" y="1353"/>
                  <a:ext cx="54" cy="64"/>
                </a:xfrm>
                <a:custGeom>
                  <a:avLst/>
                  <a:gdLst>
                    <a:gd name="T0" fmla="*/ 1 w 215"/>
                    <a:gd name="T1" fmla="*/ 0 h 257"/>
                    <a:gd name="T2" fmla="*/ 0 w 215"/>
                    <a:gd name="T3" fmla="*/ 0 h 257"/>
                    <a:gd name="T4" fmla="*/ 0 w 215"/>
                    <a:gd name="T5" fmla="*/ 1 h 257"/>
                    <a:gd name="T6" fmla="*/ 1 w 215"/>
                    <a:gd name="T7" fmla="*/ 1 h 257"/>
                    <a:gd name="T8" fmla="*/ 1 w 215"/>
                    <a:gd name="T9" fmla="*/ 0 h 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5" h="257">
                      <a:moveTo>
                        <a:pt x="215" y="91"/>
                      </a:moveTo>
                      <a:lnTo>
                        <a:pt x="77" y="0"/>
                      </a:lnTo>
                      <a:lnTo>
                        <a:pt x="0" y="173"/>
                      </a:lnTo>
                      <a:lnTo>
                        <a:pt x="138" y="257"/>
                      </a:lnTo>
                      <a:lnTo>
                        <a:pt x="215" y="91"/>
                      </a:lnTo>
                      <a:close/>
                    </a:path>
                  </a:pathLst>
                </a:cu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33" name="Freeform 391"/>
                <p:cNvSpPr>
                  <a:spLocks/>
                </p:cNvSpPr>
                <p:nvPr/>
              </p:nvSpPr>
              <p:spPr bwMode="auto">
                <a:xfrm>
                  <a:off x="4949" y="1380"/>
                  <a:ext cx="24" cy="34"/>
                </a:xfrm>
                <a:custGeom>
                  <a:avLst/>
                  <a:gdLst>
                    <a:gd name="T0" fmla="*/ 1 w 94"/>
                    <a:gd name="T1" fmla="*/ 0 h 138"/>
                    <a:gd name="T2" fmla="*/ 0 w 94"/>
                    <a:gd name="T3" fmla="*/ 0 h 138"/>
                    <a:gd name="T4" fmla="*/ 0 w 94"/>
                    <a:gd name="T5" fmla="*/ 0 h 138"/>
                    <a:gd name="T6" fmla="*/ 0 w 94"/>
                    <a:gd name="T7" fmla="*/ 0 h 138"/>
                    <a:gd name="T8" fmla="*/ 0 w 94"/>
                    <a:gd name="T9" fmla="*/ 0 h 138"/>
                    <a:gd name="T10" fmla="*/ 0 w 94"/>
                    <a:gd name="T11" fmla="*/ 0 h 138"/>
                    <a:gd name="T12" fmla="*/ 0 w 94"/>
                    <a:gd name="T13" fmla="*/ 0 h 138"/>
                    <a:gd name="T14" fmla="*/ 0 w 94"/>
                    <a:gd name="T15" fmla="*/ 0 h 138"/>
                    <a:gd name="T16" fmla="*/ 0 w 94"/>
                    <a:gd name="T17" fmla="*/ 0 h 138"/>
                    <a:gd name="T18" fmla="*/ 0 w 94"/>
                    <a:gd name="T19" fmla="*/ 0 h 138"/>
                    <a:gd name="T20" fmla="*/ 0 w 94"/>
                    <a:gd name="T21" fmla="*/ 0 h 138"/>
                    <a:gd name="T22" fmla="*/ 1 w 94"/>
                    <a:gd name="T23" fmla="*/ 0 h 138"/>
                    <a:gd name="T24" fmla="*/ 1 w 94"/>
                    <a:gd name="T25" fmla="*/ 0 h 1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4" h="138">
                      <a:moveTo>
                        <a:pt x="94" y="84"/>
                      </a:moveTo>
                      <a:lnTo>
                        <a:pt x="71" y="64"/>
                      </a:lnTo>
                      <a:lnTo>
                        <a:pt x="58" y="23"/>
                      </a:lnTo>
                      <a:lnTo>
                        <a:pt x="40" y="10"/>
                      </a:lnTo>
                      <a:lnTo>
                        <a:pt x="31" y="0"/>
                      </a:lnTo>
                      <a:lnTo>
                        <a:pt x="24" y="3"/>
                      </a:lnTo>
                      <a:lnTo>
                        <a:pt x="23" y="14"/>
                      </a:lnTo>
                      <a:lnTo>
                        <a:pt x="5" y="33"/>
                      </a:lnTo>
                      <a:lnTo>
                        <a:pt x="0" y="67"/>
                      </a:lnTo>
                      <a:lnTo>
                        <a:pt x="5" y="92"/>
                      </a:lnTo>
                      <a:lnTo>
                        <a:pt x="32" y="119"/>
                      </a:lnTo>
                      <a:lnTo>
                        <a:pt x="85" y="138"/>
                      </a:lnTo>
                      <a:lnTo>
                        <a:pt x="94" y="84"/>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34" name="Freeform 392"/>
                <p:cNvSpPr>
                  <a:spLocks/>
                </p:cNvSpPr>
                <p:nvPr/>
              </p:nvSpPr>
              <p:spPr bwMode="auto">
                <a:xfrm>
                  <a:off x="4969" y="1399"/>
                  <a:ext cx="43" cy="39"/>
                </a:xfrm>
                <a:custGeom>
                  <a:avLst/>
                  <a:gdLst>
                    <a:gd name="T0" fmla="*/ 1 w 174"/>
                    <a:gd name="T1" fmla="*/ 1 h 154"/>
                    <a:gd name="T2" fmla="*/ 0 w 174"/>
                    <a:gd name="T3" fmla="*/ 1 h 154"/>
                    <a:gd name="T4" fmla="*/ 0 w 174"/>
                    <a:gd name="T5" fmla="*/ 1 h 154"/>
                    <a:gd name="T6" fmla="*/ 0 w 174"/>
                    <a:gd name="T7" fmla="*/ 0 h 154"/>
                    <a:gd name="T8" fmla="*/ 0 w 174"/>
                    <a:gd name="T9" fmla="*/ 0 h 154"/>
                    <a:gd name="T10" fmla="*/ 0 w 174"/>
                    <a:gd name="T11" fmla="*/ 0 h 154"/>
                    <a:gd name="T12" fmla="*/ 0 w 174"/>
                    <a:gd name="T13" fmla="*/ 0 h 154"/>
                    <a:gd name="T14" fmla="*/ 0 w 174"/>
                    <a:gd name="T15" fmla="*/ 0 h 154"/>
                    <a:gd name="T16" fmla="*/ 1 w 174"/>
                    <a:gd name="T17" fmla="*/ 1 h 1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4" h="154">
                      <a:moveTo>
                        <a:pt x="174" y="154"/>
                      </a:moveTo>
                      <a:lnTo>
                        <a:pt x="104" y="127"/>
                      </a:lnTo>
                      <a:lnTo>
                        <a:pt x="50" y="96"/>
                      </a:lnTo>
                      <a:lnTo>
                        <a:pt x="0" y="67"/>
                      </a:lnTo>
                      <a:lnTo>
                        <a:pt x="19" y="0"/>
                      </a:lnTo>
                      <a:lnTo>
                        <a:pt x="112" y="42"/>
                      </a:lnTo>
                      <a:lnTo>
                        <a:pt x="167" y="63"/>
                      </a:lnTo>
                      <a:lnTo>
                        <a:pt x="169" y="51"/>
                      </a:lnTo>
                      <a:lnTo>
                        <a:pt x="174" y="15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027" name="Group 393"/>
              <p:cNvGrpSpPr>
                <a:grpSpLocks/>
              </p:cNvGrpSpPr>
              <p:nvPr/>
            </p:nvGrpSpPr>
            <p:grpSpPr bwMode="auto">
              <a:xfrm>
                <a:off x="4966" y="1412"/>
                <a:ext cx="44" cy="208"/>
                <a:chOff x="4966" y="1412"/>
                <a:chExt cx="44" cy="208"/>
              </a:xfrm>
            </p:grpSpPr>
            <p:grpSp>
              <p:nvGrpSpPr>
                <p:cNvPr id="11028" name="Group 394"/>
                <p:cNvGrpSpPr>
                  <a:grpSpLocks/>
                </p:cNvGrpSpPr>
                <p:nvPr/>
              </p:nvGrpSpPr>
              <p:grpSpPr bwMode="auto">
                <a:xfrm>
                  <a:off x="4966" y="1412"/>
                  <a:ext cx="44" cy="72"/>
                  <a:chOff x="4966" y="1412"/>
                  <a:chExt cx="44" cy="72"/>
                </a:xfrm>
              </p:grpSpPr>
              <p:sp>
                <p:nvSpPr>
                  <p:cNvPr id="11030" name="Freeform 395"/>
                  <p:cNvSpPr>
                    <a:spLocks/>
                  </p:cNvSpPr>
                  <p:nvPr/>
                </p:nvSpPr>
                <p:spPr bwMode="auto">
                  <a:xfrm>
                    <a:off x="4966" y="1412"/>
                    <a:ext cx="38" cy="72"/>
                  </a:xfrm>
                  <a:custGeom>
                    <a:avLst/>
                    <a:gdLst>
                      <a:gd name="T0" fmla="*/ 0 w 156"/>
                      <a:gd name="T1" fmla="*/ 1 h 289"/>
                      <a:gd name="T2" fmla="*/ 0 w 156"/>
                      <a:gd name="T3" fmla="*/ 1 h 289"/>
                      <a:gd name="T4" fmla="*/ 0 w 156"/>
                      <a:gd name="T5" fmla="*/ 0 h 289"/>
                      <a:gd name="T6" fmla="*/ 0 60000 65536"/>
                      <a:gd name="T7" fmla="*/ 0 60000 65536"/>
                      <a:gd name="T8" fmla="*/ 0 60000 65536"/>
                    </a:gdLst>
                    <a:ahLst/>
                    <a:cxnLst>
                      <a:cxn ang="T6">
                        <a:pos x="T0" y="T1"/>
                      </a:cxn>
                      <a:cxn ang="T7">
                        <a:pos x="T2" y="T3"/>
                      </a:cxn>
                      <a:cxn ang="T8">
                        <a:pos x="T4" y="T5"/>
                      </a:cxn>
                    </a:cxnLst>
                    <a:rect l="0" t="0" r="r" b="b"/>
                    <a:pathLst>
                      <a:path w="156" h="289">
                        <a:moveTo>
                          <a:pt x="156" y="289"/>
                        </a:moveTo>
                        <a:lnTo>
                          <a:pt x="4" y="274"/>
                        </a:lnTo>
                        <a:lnTo>
                          <a:pt x="0" y="0"/>
                        </a:lnTo>
                      </a:path>
                    </a:pathLst>
                  </a:custGeom>
                  <a:noFill/>
                  <a:ln w="4763">
                    <a:solidFill>
                      <a:srgbClr val="7F7F7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031" name="Freeform 396"/>
                  <p:cNvSpPr>
                    <a:spLocks/>
                  </p:cNvSpPr>
                  <p:nvPr/>
                </p:nvSpPr>
                <p:spPr bwMode="auto">
                  <a:xfrm>
                    <a:off x="4967" y="1421"/>
                    <a:ext cx="43" cy="18"/>
                  </a:xfrm>
                  <a:custGeom>
                    <a:avLst/>
                    <a:gdLst>
                      <a:gd name="T0" fmla="*/ 1 w 175"/>
                      <a:gd name="T1" fmla="*/ 0 h 73"/>
                      <a:gd name="T2" fmla="*/ 0 w 175"/>
                      <a:gd name="T3" fmla="*/ 0 h 73"/>
                      <a:gd name="T4" fmla="*/ 0 w 175"/>
                      <a:gd name="T5" fmla="*/ 0 h 73"/>
                      <a:gd name="T6" fmla="*/ 0 60000 65536"/>
                      <a:gd name="T7" fmla="*/ 0 60000 65536"/>
                      <a:gd name="T8" fmla="*/ 0 60000 65536"/>
                    </a:gdLst>
                    <a:ahLst/>
                    <a:cxnLst>
                      <a:cxn ang="T6">
                        <a:pos x="T0" y="T1"/>
                      </a:cxn>
                      <a:cxn ang="T7">
                        <a:pos x="T2" y="T3"/>
                      </a:cxn>
                      <a:cxn ang="T8">
                        <a:pos x="T4" y="T5"/>
                      </a:cxn>
                    </a:cxnLst>
                    <a:rect l="0" t="0" r="r" b="b"/>
                    <a:pathLst>
                      <a:path w="175" h="73">
                        <a:moveTo>
                          <a:pt x="175" y="73"/>
                        </a:moveTo>
                        <a:lnTo>
                          <a:pt x="113" y="53"/>
                        </a:lnTo>
                        <a:lnTo>
                          <a:pt x="0" y="0"/>
                        </a:lnTo>
                      </a:path>
                    </a:pathLst>
                  </a:custGeom>
                  <a:noFill/>
                  <a:ln w="4763">
                    <a:solidFill>
                      <a:srgbClr val="7F7F7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1029" name="Freeform 397"/>
                <p:cNvSpPr>
                  <a:spLocks/>
                </p:cNvSpPr>
                <p:nvPr/>
              </p:nvSpPr>
              <p:spPr bwMode="auto">
                <a:xfrm>
                  <a:off x="4973" y="1495"/>
                  <a:ext cx="6" cy="125"/>
                </a:xfrm>
                <a:custGeom>
                  <a:avLst/>
                  <a:gdLst>
                    <a:gd name="T0" fmla="*/ 0 w 23"/>
                    <a:gd name="T1" fmla="*/ 0 h 500"/>
                    <a:gd name="T2" fmla="*/ 0 w 23"/>
                    <a:gd name="T3" fmla="*/ 1 h 500"/>
                    <a:gd name="T4" fmla="*/ 0 w 23"/>
                    <a:gd name="T5" fmla="*/ 2 h 500"/>
                    <a:gd name="T6" fmla="*/ 0 60000 65536"/>
                    <a:gd name="T7" fmla="*/ 0 60000 65536"/>
                    <a:gd name="T8" fmla="*/ 0 60000 65536"/>
                  </a:gdLst>
                  <a:ahLst/>
                  <a:cxnLst>
                    <a:cxn ang="T6">
                      <a:pos x="T0" y="T1"/>
                    </a:cxn>
                    <a:cxn ang="T7">
                      <a:pos x="T2" y="T3"/>
                    </a:cxn>
                    <a:cxn ang="T8">
                      <a:pos x="T4" y="T5"/>
                    </a:cxn>
                  </a:cxnLst>
                  <a:rect l="0" t="0" r="r" b="b"/>
                  <a:pathLst>
                    <a:path w="23" h="500">
                      <a:moveTo>
                        <a:pt x="0" y="0"/>
                      </a:moveTo>
                      <a:lnTo>
                        <a:pt x="8" y="269"/>
                      </a:lnTo>
                      <a:lnTo>
                        <a:pt x="23" y="500"/>
                      </a:lnTo>
                    </a:path>
                  </a:pathLst>
                </a:custGeom>
                <a:noFill/>
                <a:ln w="4763">
                  <a:solidFill>
                    <a:srgbClr val="7F7F7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grpSp>
          <p:nvGrpSpPr>
            <p:cNvPr id="10272" name="Group 398"/>
            <p:cNvGrpSpPr>
              <a:grpSpLocks/>
            </p:cNvGrpSpPr>
            <p:nvPr/>
          </p:nvGrpSpPr>
          <p:grpSpPr bwMode="auto">
            <a:xfrm>
              <a:off x="3817" y="1862"/>
              <a:ext cx="98" cy="442"/>
              <a:chOff x="4275" y="1247"/>
              <a:chExt cx="98" cy="442"/>
            </a:xfrm>
          </p:grpSpPr>
          <p:grpSp>
            <p:nvGrpSpPr>
              <p:cNvPr id="11003" name="Group 399"/>
              <p:cNvGrpSpPr>
                <a:grpSpLocks/>
              </p:cNvGrpSpPr>
              <p:nvPr/>
            </p:nvGrpSpPr>
            <p:grpSpPr bwMode="auto">
              <a:xfrm>
                <a:off x="4276" y="1384"/>
                <a:ext cx="95" cy="130"/>
                <a:chOff x="4276" y="1384"/>
                <a:chExt cx="95" cy="130"/>
              </a:xfrm>
            </p:grpSpPr>
            <p:sp>
              <p:nvSpPr>
                <p:cNvPr id="11020" name="Freeform 400"/>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21" name="Freeform 401"/>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1004" name="Freeform 402"/>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1005" name="Group 403"/>
              <p:cNvGrpSpPr>
                <a:grpSpLocks/>
              </p:cNvGrpSpPr>
              <p:nvPr/>
            </p:nvGrpSpPr>
            <p:grpSpPr bwMode="auto">
              <a:xfrm>
                <a:off x="4293" y="1247"/>
                <a:ext cx="60" cy="442"/>
                <a:chOff x="4293" y="1247"/>
                <a:chExt cx="60" cy="442"/>
              </a:xfrm>
            </p:grpSpPr>
            <p:sp>
              <p:nvSpPr>
                <p:cNvPr id="11006" name="Freeform 404"/>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07" name="Group 405"/>
                <p:cNvGrpSpPr>
                  <a:grpSpLocks/>
                </p:cNvGrpSpPr>
                <p:nvPr/>
              </p:nvGrpSpPr>
              <p:grpSpPr bwMode="auto">
                <a:xfrm>
                  <a:off x="4304" y="1311"/>
                  <a:ext cx="42" cy="97"/>
                  <a:chOff x="4304" y="1311"/>
                  <a:chExt cx="42" cy="97"/>
                </a:xfrm>
              </p:grpSpPr>
              <p:sp>
                <p:nvSpPr>
                  <p:cNvPr id="11017" name="Freeform 406"/>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018" name="Freeform 407"/>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1019" name="Freeform 408"/>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1008" name="Group 409"/>
                <p:cNvGrpSpPr>
                  <a:grpSpLocks/>
                </p:cNvGrpSpPr>
                <p:nvPr/>
              </p:nvGrpSpPr>
              <p:grpSpPr bwMode="auto">
                <a:xfrm>
                  <a:off x="4293" y="1650"/>
                  <a:ext cx="57" cy="39"/>
                  <a:chOff x="4293" y="1650"/>
                  <a:chExt cx="57" cy="39"/>
                </a:xfrm>
              </p:grpSpPr>
              <p:sp>
                <p:nvSpPr>
                  <p:cNvPr id="11015" name="Freeform 410"/>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16" name="Freeform 411"/>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1009" name="Group 412"/>
                <p:cNvGrpSpPr>
                  <a:grpSpLocks/>
                </p:cNvGrpSpPr>
                <p:nvPr/>
              </p:nvGrpSpPr>
              <p:grpSpPr bwMode="auto">
                <a:xfrm>
                  <a:off x="4300" y="1247"/>
                  <a:ext cx="53" cy="64"/>
                  <a:chOff x="4300" y="1247"/>
                  <a:chExt cx="53" cy="64"/>
                </a:xfrm>
              </p:grpSpPr>
              <p:sp>
                <p:nvSpPr>
                  <p:cNvPr id="11010" name="Freeform 413"/>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11" name="Freeform 414"/>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1012" name="Group 415"/>
                  <p:cNvGrpSpPr>
                    <a:grpSpLocks/>
                  </p:cNvGrpSpPr>
                  <p:nvPr/>
                </p:nvGrpSpPr>
                <p:grpSpPr bwMode="auto">
                  <a:xfrm>
                    <a:off x="4305" y="1280"/>
                    <a:ext cx="42" cy="7"/>
                    <a:chOff x="4305" y="1280"/>
                    <a:chExt cx="42" cy="7"/>
                  </a:xfrm>
                </p:grpSpPr>
                <p:sp>
                  <p:nvSpPr>
                    <p:cNvPr id="11013" name="Oval 416"/>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14" name="Oval 417"/>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73" name="Group 418"/>
            <p:cNvGrpSpPr>
              <a:grpSpLocks/>
            </p:cNvGrpSpPr>
            <p:nvPr/>
          </p:nvGrpSpPr>
          <p:grpSpPr bwMode="auto">
            <a:xfrm>
              <a:off x="4176" y="1872"/>
              <a:ext cx="119" cy="491"/>
              <a:chOff x="4424" y="1210"/>
              <a:chExt cx="119" cy="491"/>
            </a:xfrm>
          </p:grpSpPr>
          <p:grpSp>
            <p:nvGrpSpPr>
              <p:cNvPr id="10981" name="Group 419"/>
              <p:cNvGrpSpPr>
                <a:grpSpLocks/>
              </p:cNvGrpSpPr>
              <p:nvPr/>
            </p:nvGrpSpPr>
            <p:grpSpPr bwMode="auto">
              <a:xfrm>
                <a:off x="4424" y="1653"/>
                <a:ext cx="117" cy="48"/>
                <a:chOff x="4424" y="1653"/>
                <a:chExt cx="117" cy="48"/>
              </a:xfrm>
            </p:grpSpPr>
            <p:sp>
              <p:nvSpPr>
                <p:cNvPr id="11001" name="Freeform 420"/>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1002" name="Freeform 421"/>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82" name="Group 422"/>
              <p:cNvGrpSpPr>
                <a:grpSpLocks/>
              </p:cNvGrpSpPr>
              <p:nvPr/>
            </p:nvGrpSpPr>
            <p:grpSpPr bwMode="auto">
              <a:xfrm>
                <a:off x="4436" y="1272"/>
                <a:ext cx="107" cy="397"/>
                <a:chOff x="4436" y="1272"/>
                <a:chExt cx="107" cy="397"/>
              </a:xfrm>
            </p:grpSpPr>
            <p:sp>
              <p:nvSpPr>
                <p:cNvPr id="10990" name="Freeform 423"/>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91" name="Freeform 424"/>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92" name="Freeform 425"/>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93" name="Freeform 426"/>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94" name="Group 427"/>
                <p:cNvGrpSpPr>
                  <a:grpSpLocks/>
                </p:cNvGrpSpPr>
                <p:nvPr/>
              </p:nvGrpSpPr>
              <p:grpSpPr bwMode="auto">
                <a:xfrm>
                  <a:off x="4449" y="1276"/>
                  <a:ext cx="68" cy="130"/>
                  <a:chOff x="4449" y="1276"/>
                  <a:chExt cx="68" cy="130"/>
                </a:xfrm>
              </p:grpSpPr>
              <p:grpSp>
                <p:nvGrpSpPr>
                  <p:cNvPr id="10995" name="Group 428"/>
                  <p:cNvGrpSpPr>
                    <a:grpSpLocks/>
                  </p:cNvGrpSpPr>
                  <p:nvPr/>
                </p:nvGrpSpPr>
                <p:grpSpPr bwMode="auto">
                  <a:xfrm>
                    <a:off x="4449" y="1276"/>
                    <a:ext cx="68" cy="130"/>
                    <a:chOff x="4449" y="1276"/>
                    <a:chExt cx="68" cy="130"/>
                  </a:xfrm>
                </p:grpSpPr>
                <p:grpSp>
                  <p:nvGrpSpPr>
                    <p:cNvPr id="10997" name="Group 429"/>
                    <p:cNvGrpSpPr>
                      <a:grpSpLocks/>
                    </p:cNvGrpSpPr>
                    <p:nvPr/>
                  </p:nvGrpSpPr>
                  <p:grpSpPr bwMode="auto">
                    <a:xfrm>
                      <a:off x="4449" y="1399"/>
                      <a:ext cx="68" cy="7"/>
                      <a:chOff x="4449" y="1399"/>
                      <a:chExt cx="68" cy="7"/>
                    </a:xfrm>
                  </p:grpSpPr>
                  <p:sp>
                    <p:nvSpPr>
                      <p:cNvPr id="10999" name="Line 430"/>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1000" name="Line 431"/>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998" name="Freeform 432"/>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996" name="Line 433"/>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983" name="Group 434"/>
              <p:cNvGrpSpPr>
                <a:grpSpLocks/>
              </p:cNvGrpSpPr>
              <p:nvPr/>
            </p:nvGrpSpPr>
            <p:grpSpPr bwMode="auto">
              <a:xfrm>
                <a:off x="4458" y="1210"/>
                <a:ext cx="45" cy="73"/>
                <a:chOff x="4458" y="1210"/>
                <a:chExt cx="45" cy="73"/>
              </a:xfrm>
            </p:grpSpPr>
            <p:grpSp>
              <p:nvGrpSpPr>
                <p:cNvPr id="10984" name="Group 435"/>
                <p:cNvGrpSpPr>
                  <a:grpSpLocks/>
                </p:cNvGrpSpPr>
                <p:nvPr/>
              </p:nvGrpSpPr>
              <p:grpSpPr bwMode="auto">
                <a:xfrm>
                  <a:off x="4459" y="1213"/>
                  <a:ext cx="42" cy="70"/>
                  <a:chOff x="4459" y="1213"/>
                  <a:chExt cx="42" cy="70"/>
                </a:xfrm>
              </p:grpSpPr>
              <p:sp>
                <p:nvSpPr>
                  <p:cNvPr id="10986" name="Freeform 436"/>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87" name="Freeform 437"/>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88" name="Freeform 438"/>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89" name="Freeform 439"/>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985" name="Freeform 440"/>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74" name="Group 441"/>
            <p:cNvGrpSpPr>
              <a:grpSpLocks/>
            </p:cNvGrpSpPr>
            <p:nvPr/>
          </p:nvGrpSpPr>
          <p:grpSpPr bwMode="auto">
            <a:xfrm>
              <a:off x="3600" y="2112"/>
              <a:ext cx="97" cy="443"/>
              <a:chOff x="4518" y="1225"/>
              <a:chExt cx="97" cy="443"/>
            </a:xfrm>
          </p:grpSpPr>
          <p:grpSp>
            <p:nvGrpSpPr>
              <p:cNvPr id="10967" name="Group 442"/>
              <p:cNvGrpSpPr>
                <a:grpSpLocks/>
              </p:cNvGrpSpPr>
              <p:nvPr/>
            </p:nvGrpSpPr>
            <p:grpSpPr bwMode="auto">
              <a:xfrm>
                <a:off x="4540" y="1225"/>
                <a:ext cx="54" cy="71"/>
                <a:chOff x="4540" y="1225"/>
                <a:chExt cx="54" cy="71"/>
              </a:xfrm>
            </p:grpSpPr>
            <p:sp>
              <p:nvSpPr>
                <p:cNvPr id="10976" name="Freeform 443"/>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77" name="Freeform 444"/>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78" name="Group 445"/>
                <p:cNvGrpSpPr>
                  <a:grpSpLocks/>
                </p:cNvGrpSpPr>
                <p:nvPr/>
              </p:nvGrpSpPr>
              <p:grpSpPr bwMode="auto">
                <a:xfrm>
                  <a:off x="4546" y="1260"/>
                  <a:ext cx="42" cy="7"/>
                  <a:chOff x="4546" y="1260"/>
                  <a:chExt cx="42" cy="7"/>
                </a:xfrm>
              </p:grpSpPr>
              <p:sp>
                <p:nvSpPr>
                  <p:cNvPr id="10979" name="Oval 446"/>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80" name="Oval 447"/>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968" name="Freeform 448"/>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69" name="Group 449"/>
              <p:cNvGrpSpPr>
                <a:grpSpLocks/>
              </p:cNvGrpSpPr>
              <p:nvPr/>
            </p:nvGrpSpPr>
            <p:grpSpPr bwMode="auto">
              <a:xfrm>
                <a:off x="4519" y="1363"/>
                <a:ext cx="95" cy="130"/>
                <a:chOff x="4519" y="1363"/>
                <a:chExt cx="95" cy="130"/>
              </a:xfrm>
            </p:grpSpPr>
            <p:sp>
              <p:nvSpPr>
                <p:cNvPr id="10974" name="Freeform 450"/>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75" name="Freeform 451"/>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70" name="Group 452"/>
              <p:cNvGrpSpPr>
                <a:grpSpLocks/>
              </p:cNvGrpSpPr>
              <p:nvPr/>
            </p:nvGrpSpPr>
            <p:grpSpPr bwMode="auto">
              <a:xfrm>
                <a:off x="4535" y="1629"/>
                <a:ext cx="57" cy="39"/>
                <a:chOff x="4535" y="1629"/>
                <a:chExt cx="57" cy="39"/>
              </a:xfrm>
            </p:grpSpPr>
            <p:sp>
              <p:nvSpPr>
                <p:cNvPr id="10972" name="Freeform 453"/>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73" name="Freeform 454"/>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971" name="Freeform 455"/>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275" name="Group 456"/>
            <p:cNvGrpSpPr>
              <a:grpSpLocks/>
            </p:cNvGrpSpPr>
            <p:nvPr/>
          </p:nvGrpSpPr>
          <p:grpSpPr bwMode="auto">
            <a:xfrm>
              <a:off x="3504" y="2352"/>
              <a:ext cx="97" cy="443"/>
              <a:chOff x="4518" y="1225"/>
              <a:chExt cx="97" cy="443"/>
            </a:xfrm>
          </p:grpSpPr>
          <p:grpSp>
            <p:nvGrpSpPr>
              <p:cNvPr id="10953" name="Group 457"/>
              <p:cNvGrpSpPr>
                <a:grpSpLocks/>
              </p:cNvGrpSpPr>
              <p:nvPr/>
            </p:nvGrpSpPr>
            <p:grpSpPr bwMode="auto">
              <a:xfrm>
                <a:off x="4540" y="1225"/>
                <a:ext cx="54" cy="71"/>
                <a:chOff x="4540" y="1225"/>
                <a:chExt cx="54" cy="71"/>
              </a:xfrm>
            </p:grpSpPr>
            <p:sp>
              <p:nvSpPr>
                <p:cNvPr id="10962" name="Freeform 458"/>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63" name="Freeform 459"/>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64" name="Group 460"/>
                <p:cNvGrpSpPr>
                  <a:grpSpLocks/>
                </p:cNvGrpSpPr>
                <p:nvPr/>
              </p:nvGrpSpPr>
              <p:grpSpPr bwMode="auto">
                <a:xfrm>
                  <a:off x="4546" y="1260"/>
                  <a:ext cx="42" cy="7"/>
                  <a:chOff x="4546" y="1260"/>
                  <a:chExt cx="42" cy="7"/>
                </a:xfrm>
              </p:grpSpPr>
              <p:sp>
                <p:nvSpPr>
                  <p:cNvPr id="10965" name="Oval 461"/>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66" name="Oval 462"/>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954" name="Freeform 463"/>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55" name="Group 464"/>
              <p:cNvGrpSpPr>
                <a:grpSpLocks/>
              </p:cNvGrpSpPr>
              <p:nvPr/>
            </p:nvGrpSpPr>
            <p:grpSpPr bwMode="auto">
              <a:xfrm>
                <a:off x="4519" y="1363"/>
                <a:ext cx="95" cy="130"/>
                <a:chOff x="4519" y="1363"/>
                <a:chExt cx="95" cy="130"/>
              </a:xfrm>
            </p:grpSpPr>
            <p:sp>
              <p:nvSpPr>
                <p:cNvPr id="10960" name="Freeform 465"/>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61" name="Freeform 466"/>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56" name="Group 467"/>
              <p:cNvGrpSpPr>
                <a:grpSpLocks/>
              </p:cNvGrpSpPr>
              <p:nvPr/>
            </p:nvGrpSpPr>
            <p:grpSpPr bwMode="auto">
              <a:xfrm>
                <a:off x="4535" y="1629"/>
                <a:ext cx="57" cy="39"/>
                <a:chOff x="4535" y="1629"/>
                <a:chExt cx="57" cy="39"/>
              </a:xfrm>
            </p:grpSpPr>
            <p:sp>
              <p:nvSpPr>
                <p:cNvPr id="10958" name="Freeform 468"/>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59" name="Freeform 469"/>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957" name="Freeform 470"/>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sp>
          <p:nvSpPr>
            <p:cNvPr id="10276" name="Oval 471"/>
            <p:cNvSpPr>
              <a:spLocks noChangeArrowheads="1"/>
            </p:cNvSpPr>
            <p:nvPr/>
          </p:nvSpPr>
          <p:spPr bwMode="auto">
            <a:xfrm>
              <a:off x="835" y="1440"/>
              <a:ext cx="1632" cy="1440"/>
            </a:xfrm>
            <a:prstGeom prst="ellipse">
              <a:avLst/>
            </a:prstGeom>
            <a:ln>
              <a:headEnd/>
              <a:tailEnd/>
            </a:ln>
            <a:extLst/>
          </p:spPr>
          <p:style>
            <a:lnRef idx="2">
              <a:schemeClr val="accent1"/>
            </a:lnRef>
            <a:fillRef idx="1">
              <a:schemeClr val="lt1"/>
            </a:fillRef>
            <a:effectRef idx="0">
              <a:schemeClr val="accent1"/>
            </a:effectRef>
            <a:fontRef idx="minor">
              <a:schemeClr val="dk1"/>
            </a:fontRef>
          </p:style>
          <p:txBody>
            <a:bodyPr wrap="none" anchor="ctr"/>
            <a:lstStyle/>
            <a:p>
              <a:endParaRPr lang="es-MX"/>
            </a:p>
          </p:txBody>
        </p:sp>
        <p:sp>
          <p:nvSpPr>
            <p:cNvPr id="10277" name="Oval 472"/>
            <p:cNvSpPr>
              <a:spLocks noChangeArrowheads="1"/>
            </p:cNvSpPr>
            <p:nvPr/>
          </p:nvSpPr>
          <p:spPr bwMode="auto">
            <a:xfrm>
              <a:off x="2605" y="1296"/>
              <a:ext cx="707" cy="624"/>
            </a:xfrm>
            <a:prstGeom prst="ellipse">
              <a:avLst/>
            </a:prstGeom>
            <a:ln>
              <a:headEnd/>
              <a:tailEnd/>
            </a:ln>
            <a:extLst/>
          </p:spPr>
          <p:style>
            <a:lnRef idx="2">
              <a:schemeClr val="accent3"/>
            </a:lnRef>
            <a:fillRef idx="1">
              <a:schemeClr val="lt1"/>
            </a:fillRef>
            <a:effectRef idx="0">
              <a:schemeClr val="accent3"/>
            </a:effectRef>
            <a:fontRef idx="minor">
              <a:schemeClr val="dk1"/>
            </a:fontRef>
          </p:style>
          <p:txBody>
            <a:bodyPr wrap="none" anchor="ctr"/>
            <a:lstStyle/>
            <a:p>
              <a:endParaRPr lang="es-MX"/>
            </a:p>
          </p:txBody>
        </p:sp>
        <p:sp>
          <p:nvSpPr>
            <p:cNvPr id="10278" name="Oval 473"/>
            <p:cNvSpPr>
              <a:spLocks noChangeArrowheads="1"/>
            </p:cNvSpPr>
            <p:nvPr/>
          </p:nvSpPr>
          <p:spPr bwMode="auto">
            <a:xfrm>
              <a:off x="3360" y="1920"/>
              <a:ext cx="1056" cy="864"/>
            </a:xfrm>
            <a:prstGeom prst="ellipse">
              <a:avLst/>
            </a:prstGeom>
            <a:ln>
              <a:headEnd/>
              <a:tailEnd/>
            </a:ln>
            <a:extLst/>
          </p:spPr>
          <p:style>
            <a:lnRef idx="2">
              <a:schemeClr val="accent4"/>
            </a:lnRef>
            <a:fillRef idx="1">
              <a:schemeClr val="lt1"/>
            </a:fillRef>
            <a:effectRef idx="0">
              <a:schemeClr val="accent4"/>
            </a:effectRef>
            <a:fontRef idx="minor">
              <a:schemeClr val="dk1"/>
            </a:fontRef>
          </p:style>
          <p:txBody>
            <a:bodyPr wrap="none" anchor="ctr"/>
            <a:lstStyle/>
            <a:p>
              <a:endParaRPr lang="es-MX"/>
            </a:p>
          </p:txBody>
        </p:sp>
        <p:grpSp>
          <p:nvGrpSpPr>
            <p:cNvPr id="10279" name="Group 474"/>
            <p:cNvGrpSpPr>
              <a:grpSpLocks/>
            </p:cNvGrpSpPr>
            <p:nvPr/>
          </p:nvGrpSpPr>
          <p:grpSpPr bwMode="auto">
            <a:xfrm>
              <a:off x="2832" y="2496"/>
              <a:ext cx="102" cy="474"/>
              <a:chOff x="4583" y="1215"/>
              <a:chExt cx="102" cy="474"/>
            </a:xfrm>
          </p:grpSpPr>
          <p:grpSp>
            <p:nvGrpSpPr>
              <p:cNvPr id="10930" name="Group 475"/>
              <p:cNvGrpSpPr>
                <a:grpSpLocks/>
              </p:cNvGrpSpPr>
              <p:nvPr/>
            </p:nvGrpSpPr>
            <p:grpSpPr bwMode="auto">
              <a:xfrm>
                <a:off x="4605" y="1215"/>
                <a:ext cx="53" cy="114"/>
                <a:chOff x="4605" y="1215"/>
                <a:chExt cx="53" cy="114"/>
              </a:xfrm>
            </p:grpSpPr>
            <p:sp>
              <p:nvSpPr>
                <p:cNvPr id="10950" name="Freeform 476"/>
                <p:cNvSpPr>
                  <a:spLocks/>
                </p:cNvSpPr>
                <p:nvPr/>
              </p:nvSpPr>
              <p:spPr bwMode="auto">
                <a:xfrm>
                  <a:off x="4605" y="1215"/>
                  <a:ext cx="53" cy="88"/>
                </a:xfrm>
                <a:custGeom>
                  <a:avLst/>
                  <a:gdLst>
                    <a:gd name="T0" fmla="*/ 0 w 216"/>
                    <a:gd name="T1" fmla="*/ 0 h 352"/>
                    <a:gd name="T2" fmla="*/ 0 w 216"/>
                    <a:gd name="T3" fmla="*/ 0 h 352"/>
                    <a:gd name="T4" fmla="*/ 0 w 216"/>
                    <a:gd name="T5" fmla="*/ 0 h 352"/>
                    <a:gd name="T6" fmla="*/ 0 w 216"/>
                    <a:gd name="T7" fmla="*/ 0 h 352"/>
                    <a:gd name="T8" fmla="*/ 0 w 216"/>
                    <a:gd name="T9" fmla="*/ 1 h 352"/>
                    <a:gd name="T10" fmla="*/ 0 w 216"/>
                    <a:gd name="T11" fmla="*/ 1 h 352"/>
                    <a:gd name="T12" fmla="*/ 0 w 216"/>
                    <a:gd name="T13" fmla="*/ 1 h 352"/>
                    <a:gd name="T14" fmla="*/ 0 w 216"/>
                    <a:gd name="T15" fmla="*/ 1 h 352"/>
                    <a:gd name="T16" fmla="*/ 0 w 216"/>
                    <a:gd name="T17" fmla="*/ 1 h 352"/>
                    <a:gd name="T18" fmla="*/ 0 w 216"/>
                    <a:gd name="T19" fmla="*/ 1 h 352"/>
                    <a:gd name="T20" fmla="*/ 0 w 216"/>
                    <a:gd name="T21" fmla="*/ 2 h 352"/>
                    <a:gd name="T22" fmla="*/ 0 w 216"/>
                    <a:gd name="T23" fmla="*/ 1 h 352"/>
                    <a:gd name="T24" fmla="*/ 0 w 216"/>
                    <a:gd name="T25" fmla="*/ 1 h 352"/>
                    <a:gd name="T26" fmla="*/ 0 w 216"/>
                    <a:gd name="T27" fmla="*/ 1 h 352"/>
                    <a:gd name="T28" fmla="*/ 0 w 216"/>
                    <a:gd name="T29" fmla="*/ 1 h 352"/>
                    <a:gd name="T30" fmla="*/ 0 w 216"/>
                    <a:gd name="T31" fmla="*/ 1 h 352"/>
                    <a:gd name="T32" fmla="*/ 0 w 216"/>
                    <a:gd name="T33" fmla="*/ 1 h 352"/>
                    <a:gd name="T34" fmla="*/ 0 w 216"/>
                    <a:gd name="T35" fmla="*/ 1 h 352"/>
                    <a:gd name="T36" fmla="*/ 0 w 216"/>
                    <a:gd name="T37" fmla="*/ 1 h 352"/>
                    <a:gd name="T38" fmla="*/ 0 w 216"/>
                    <a:gd name="T39" fmla="*/ 1 h 352"/>
                    <a:gd name="T40" fmla="*/ 0 w 216"/>
                    <a:gd name="T41" fmla="*/ 0 h 352"/>
                    <a:gd name="T42" fmla="*/ 0 w 216"/>
                    <a:gd name="T43" fmla="*/ 0 h 352"/>
                    <a:gd name="T44" fmla="*/ 0 w 216"/>
                    <a:gd name="T45" fmla="*/ 1 h 352"/>
                    <a:gd name="T46" fmla="*/ 0 w 216"/>
                    <a:gd name="T47" fmla="*/ 1 h 352"/>
                    <a:gd name="T48" fmla="*/ 0 w 216"/>
                    <a:gd name="T49" fmla="*/ 1 h 352"/>
                    <a:gd name="T50" fmla="*/ 0 w 216"/>
                    <a:gd name="T51" fmla="*/ 1 h 352"/>
                    <a:gd name="T52" fmla="*/ 0 w 216"/>
                    <a:gd name="T53" fmla="*/ 1 h 352"/>
                    <a:gd name="T54" fmla="*/ 0 w 216"/>
                    <a:gd name="T55" fmla="*/ 1 h 352"/>
                    <a:gd name="T56" fmla="*/ 0 w 216"/>
                    <a:gd name="T57" fmla="*/ 1 h 352"/>
                    <a:gd name="T58" fmla="*/ 1 w 216"/>
                    <a:gd name="T59" fmla="*/ 1 h 352"/>
                    <a:gd name="T60" fmla="*/ 1 w 216"/>
                    <a:gd name="T61" fmla="*/ 1 h 352"/>
                    <a:gd name="T62" fmla="*/ 1 w 216"/>
                    <a:gd name="T63" fmla="*/ 1 h 352"/>
                    <a:gd name="T64" fmla="*/ 1 w 216"/>
                    <a:gd name="T65" fmla="*/ 1 h 352"/>
                    <a:gd name="T66" fmla="*/ 1 w 216"/>
                    <a:gd name="T67" fmla="*/ 1 h 352"/>
                    <a:gd name="T68" fmla="*/ 1 w 216"/>
                    <a:gd name="T69" fmla="*/ 1 h 352"/>
                    <a:gd name="T70" fmla="*/ 1 w 216"/>
                    <a:gd name="T71" fmla="*/ 1 h 352"/>
                    <a:gd name="T72" fmla="*/ 1 w 216"/>
                    <a:gd name="T73" fmla="*/ 1 h 352"/>
                    <a:gd name="T74" fmla="*/ 1 w 216"/>
                    <a:gd name="T75" fmla="*/ 1 h 352"/>
                    <a:gd name="T76" fmla="*/ 1 w 216"/>
                    <a:gd name="T77" fmla="*/ 1 h 352"/>
                    <a:gd name="T78" fmla="*/ 1 w 216"/>
                    <a:gd name="T79" fmla="*/ 0 h 352"/>
                    <a:gd name="T80" fmla="*/ 1 w 216"/>
                    <a:gd name="T81" fmla="*/ 0 h 352"/>
                    <a:gd name="T82" fmla="*/ 1 w 216"/>
                    <a:gd name="T83" fmla="*/ 0 h 352"/>
                    <a:gd name="T84" fmla="*/ 1 w 216"/>
                    <a:gd name="T85" fmla="*/ 0 h 352"/>
                    <a:gd name="T86" fmla="*/ 0 w 216"/>
                    <a:gd name="T87" fmla="*/ 0 h 352"/>
                    <a:gd name="T88" fmla="*/ 0 w 216"/>
                    <a:gd name="T89" fmla="*/ 0 h 352"/>
                    <a:gd name="T90" fmla="*/ 0 w 216"/>
                    <a:gd name="T91" fmla="*/ 0 h 352"/>
                    <a:gd name="T92" fmla="*/ 0 w 216"/>
                    <a:gd name="T93" fmla="*/ 0 h 3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 h="352">
                      <a:moveTo>
                        <a:pt x="82" y="5"/>
                      </a:moveTo>
                      <a:lnTo>
                        <a:pt x="60" y="17"/>
                      </a:lnTo>
                      <a:lnTo>
                        <a:pt x="44" y="32"/>
                      </a:lnTo>
                      <a:lnTo>
                        <a:pt x="32" y="50"/>
                      </a:lnTo>
                      <a:lnTo>
                        <a:pt x="21" y="86"/>
                      </a:lnTo>
                      <a:lnTo>
                        <a:pt x="8" y="138"/>
                      </a:lnTo>
                      <a:lnTo>
                        <a:pt x="0" y="184"/>
                      </a:lnTo>
                      <a:lnTo>
                        <a:pt x="1" y="205"/>
                      </a:lnTo>
                      <a:lnTo>
                        <a:pt x="5" y="224"/>
                      </a:lnTo>
                      <a:lnTo>
                        <a:pt x="8" y="252"/>
                      </a:lnTo>
                      <a:lnTo>
                        <a:pt x="25" y="352"/>
                      </a:lnTo>
                      <a:lnTo>
                        <a:pt x="36" y="332"/>
                      </a:lnTo>
                      <a:lnTo>
                        <a:pt x="53" y="329"/>
                      </a:lnTo>
                      <a:lnTo>
                        <a:pt x="64" y="324"/>
                      </a:lnTo>
                      <a:lnTo>
                        <a:pt x="80" y="311"/>
                      </a:lnTo>
                      <a:lnTo>
                        <a:pt x="75" y="259"/>
                      </a:lnTo>
                      <a:lnTo>
                        <a:pt x="75" y="242"/>
                      </a:lnTo>
                      <a:lnTo>
                        <a:pt x="59" y="206"/>
                      </a:lnTo>
                      <a:lnTo>
                        <a:pt x="55" y="150"/>
                      </a:lnTo>
                      <a:lnTo>
                        <a:pt x="59" y="99"/>
                      </a:lnTo>
                      <a:lnTo>
                        <a:pt x="89" y="67"/>
                      </a:lnTo>
                      <a:lnTo>
                        <a:pt x="140" y="61"/>
                      </a:lnTo>
                      <a:lnTo>
                        <a:pt x="164" y="93"/>
                      </a:lnTo>
                      <a:lnTo>
                        <a:pt x="162" y="201"/>
                      </a:lnTo>
                      <a:lnTo>
                        <a:pt x="140" y="243"/>
                      </a:lnTo>
                      <a:lnTo>
                        <a:pt x="136" y="311"/>
                      </a:lnTo>
                      <a:lnTo>
                        <a:pt x="148" y="301"/>
                      </a:lnTo>
                      <a:lnTo>
                        <a:pt x="158" y="312"/>
                      </a:lnTo>
                      <a:lnTo>
                        <a:pt x="171" y="320"/>
                      </a:lnTo>
                      <a:lnTo>
                        <a:pt x="180" y="327"/>
                      </a:lnTo>
                      <a:lnTo>
                        <a:pt x="194" y="335"/>
                      </a:lnTo>
                      <a:lnTo>
                        <a:pt x="205" y="264"/>
                      </a:lnTo>
                      <a:lnTo>
                        <a:pt x="211" y="220"/>
                      </a:lnTo>
                      <a:lnTo>
                        <a:pt x="214" y="192"/>
                      </a:lnTo>
                      <a:lnTo>
                        <a:pt x="216" y="173"/>
                      </a:lnTo>
                      <a:lnTo>
                        <a:pt x="214" y="150"/>
                      </a:lnTo>
                      <a:lnTo>
                        <a:pt x="211" y="133"/>
                      </a:lnTo>
                      <a:lnTo>
                        <a:pt x="205" y="115"/>
                      </a:lnTo>
                      <a:lnTo>
                        <a:pt x="202" y="97"/>
                      </a:lnTo>
                      <a:lnTo>
                        <a:pt x="202" y="84"/>
                      </a:lnTo>
                      <a:lnTo>
                        <a:pt x="198" y="65"/>
                      </a:lnTo>
                      <a:lnTo>
                        <a:pt x="190" y="43"/>
                      </a:lnTo>
                      <a:lnTo>
                        <a:pt x="176" y="22"/>
                      </a:lnTo>
                      <a:lnTo>
                        <a:pt x="155" y="8"/>
                      </a:lnTo>
                      <a:lnTo>
                        <a:pt x="134" y="1"/>
                      </a:lnTo>
                      <a:lnTo>
                        <a:pt x="112" y="0"/>
                      </a:lnTo>
                      <a:lnTo>
                        <a:pt x="82" y="5"/>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51" name="Freeform 477"/>
                <p:cNvSpPr>
                  <a:spLocks/>
                </p:cNvSpPr>
                <p:nvPr/>
              </p:nvSpPr>
              <p:spPr bwMode="auto">
                <a:xfrm>
                  <a:off x="4610" y="1228"/>
                  <a:ext cx="45" cy="101"/>
                </a:xfrm>
                <a:custGeom>
                  <a:avLst/>
                  <a:gdLst>
                    <a:gd name="T0" fmla="*/ 0 w 177"/>
                    <a:gd name="T1" fmla="*/ 0 h 403"/>
                    <a:gd name="T2" fmla="*/ 0 w 177"/>
                    <a:gd name="T3" fmla="*/ 0 h 403"/>
                    <a:gd name="T4" fmla="*/ 0 w 177"/>
                    <a:gd name="T5" fmla="*/ 0 h 403"/>
                    <a:gd name="T6" fmla="*/ 0 w 177"/>
                    <a:gd name="T7" fmla="*/ 0 h 403"/>
                    <a:gd name="T8" fmla="*/ 0 w 177"/>
                    <a:gd name="T9" fmla="*/ 0 h 403"/>
                    <a:gd name="T10" fmla="*/ 0 w 177"/>
                    <a:gd name="T11" fmla="*/ 1 h 403"/>
                    <a:gd name="T12" fmla="*/ 0 w 177"/>
                    <a:gd name="T13" fmla="*/ 1 h 403"/>
                    <a:gd name="T14" fmla="*/ 0 w 177"/>
                    <a:gd name="T15" fmla="*/ 1 h 403"/>
                    <a:gd name="T16" fmla="*/ 0 w 177"/>
                    <a:gd name="T17" fmla="*/ 1 h 403"/>
                    <a:gd name="T18" fmla="*/ 0 w 177"/>
                    <a:gd name="T19" fmla="*/ 1 h 403"/>
                    <a:gd name="T20" fmla="*/ 0 w 177"/>
                    <a:gd name="T21" fmla="*/ 1 h 403"/>
                    <a:gd name="T22" fmla="*/ 1 w 177"/>
                    <a:gd name="T23" fmla="*/ 2 h 403"/>
                    <a:gd name="T24" fmla="*/ 1 w 177"/>
                    <a:gd name="T25" fmla="*/ 1 h 403"/>
                    <a:gd name="T26" fmla="*/ 1 w 177"/>
                    <a:gd name="T27" fmla="*/ 1 h 403"/>
                    <a:gd name="T28" fmla="*/ 1 w 177"/>
                    <a:gd name="T29" fmla="*/ 1 h 403"/>
                    <a:gd name="T30" fmla="*/ 1 w 177"/>
                    <a:gd name="T31" fmla="*/ 1 h 403"/>
                    <a:gd name="T32" fmla="*/ 1 w 177"/>
                    <a:gd name="T33" fmla="*/ 1 h 403"/>
                    <a:gd name="T34" fmla="*/ 1 w 177"/>
                    <a:gd name="T35" fmla="*/ 1 h 403"/>
                    <a:gd name="T36" fmla="*/ 1 w 177"/>
                    <a:gd name="T37" fmla="*/ 0 h 403"/>
                    <a:gd name="T38" fmla="*/ 1 w 177"/>
                    <a:gd name="T39" fmla="*/ 0 h 403"/>
                    <a:gd name="T40" fmla="*/ 1 w 177"/>
                    <a:gd name="T41" fmla="*/ 0 h 403"/>
                    <a:gd name="T42" fmla="*/ 1 w 177"/>
                    <a:gd name="T43" fmla="*/ 0 h 403"/>
                    <a:gd name="T44" fmla="*/ 1 w 177"/>
                    <a:gd name="T45" fmla="*/ 0 h 403"/>
                    <a:gd name="T46" fmla="*/ 1 w 177"/>
                    <a:gd name="T47" fmla="*/ 0 h 403"/>
                    <a:gd name="T48" fmla="*/ 0 w 177"/>
                    <a:gd name="T49" fmla="*/ 0 h 403"/>
                    <a:gd name="T50" fmla="*/ 0 w 177"/>
                    <a:gd name="T51" fmla="*/ 0 h 40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7" h="403">
                      <a:moveTo>
                        <a:pt x="66" y="5"/>
                      </a:moveTo>
                      <a:lnTo>
                        <a:pt x="52" y="13"/>
                      </a:lnTo>
                      <a:lnTo>
                        <a:pt x="40" y="27"/>
                      </a:lnTo>
                      <a:lnTo>
                        <a:pt x="34" y="44"/>
                      </a:lnTo>
                      <a:lnTo>
                        <a:pt x="31" y="64"/>
                      </a:lnTo>
                      <a:lnTo>
                        <a:pt x="28" y="93"/>
                      </a:lnTo>
                      <a:lnTo>
                        <a:pt x="34" y="145"/>
                      </a:lnTo>
                      <a:lnTo>
                        <a:pt x="39" y="163"/>
                      </a:lnTo>
                      <a:lnTo>
                        <a:pt x="52" y="188"/>
                      </a:lnTo>
                      <a:lnTo>
                        <a:pt x="52" y="250"/>
                      </a:lnTo>
                      <a:lnTo>
                        <a:pt x="0" y="283"/>
                      </a:lnTo>
                      <a:lnTo>
                        <a:pt x="93" y="403"/>
                      </a:lnTo>
                      <a:lnTo>
                        <a:pt x="177" y="275"/>
                      </a:lnTo>
                      <a:lnTo>
                        <a:pt x="117" y="237"/>
                      </a:lnTo>
                      <a:lnTo>
                        <a:pt x="117" y="190"/>
                      </a:lnTo>
                      <a:lnTo>
                        <a:pt x="135" y="161"/>
                      </a:lnTo>
                      <a:lnTo>
                        <a:pt x="140" y="146"/>
                      </a:lnTo>
                      <a:lnTo>
                        <a:pt x="144" y="97"/>
                      </a:lnTo>
                      <a:lnTo>
                        <a:pt x="145" y="69"/>
                      </a:lnTo>
                      <a:lnTo>
                        <a:pt x="145" y="49"/>
                      </a:lnTo>
                      <a:lnTo>
                        <a:pt x="139" y="31"/>
                      </a:lnTo>
                      <a:lnTo>
                        <a:pt x="130" y="15"/>
                      </a:lnTo>
                      <a:lnTo>
                        <a:pt x="117" y="6"/>
                      </a:lnTo>
                      <a:lnTo>
                        <a:pt x="100" y="0"/>
                      </a:lnTo>
                      <a:lnTo>
                        <a:pt x="82" y="0"/>
                      </a:lnTo>
                      <a:lnTo>
                        <a:pt x="66" y="5"/>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52" name="Freeform 478"/>
                <p:cNvSpPr>
                  <a:spLocks/>
                </p:cNvSpPr>
                <p:nvPr/>
              </p:nvSpPr>
              <p:spPr bwMode="auto">
                <a:xfrm>
                  <a:off x="4620" y="1246"/>
                  <a:ext cx="14" cy="19"/>
                </a:xfrm>
                <a:custGeom>
                  <a:avLst/>
                  <a:gdLst>
                    <a:gd name="T0" fmla="*/ 0 w 57"/>
                    <a:gd name="T1" fmla="*/ 0 h 76"/>
                    <a:gd name="T2" fmla="*/ 0 w 57"/>
                    <a:gd name="T3" fmla="*/ 0 h 76"/>
                    <a:gd name="T4" fmla="*/ 0 w 57"/>
                    <a:gd name="T5" fmla="*/ 0 h 76"/>
                    <a:gd name="T6" fmla="*/ 0 w 57"/>
                    <a:gd name="T7" fmla="*/ 0 h 76"/>
                    <a:gd name="T8" fmla="*/ 0 w 57"/>
                    <a:gd name="T9" fmla="*/ 0 h 76"/>
                    <a:gd name="T10" fmla="*/ 0 w 57"/>
                    <a:gd name="T11" fmla="*/ 0 h 76"/>
                    <a:gd name="T12" fmla="*/ 0 w 57"/>
                    <a:gd name="T13" fmla="*/ 0 h 76"/>
                    <a:gd name="T14" fmla="*/ 0 w 57"/>
                    <a:gd name="T15" fmla="*/ 0 h 76"/>
                    <a:gd name="T16" fmla="*/ 0 w 57"/>
                    <a:gd name="T17" fmla="*/ 0 h 76"/>
                    <a:gd name="T18" fmla="*/ 0 w 57"/>
                    <a:gd name="T19" fmla="*/ 0 h 76"/>
                    <a:gd name="T20" fmla="*/ 0 w 57"/>
                    <a:gd name="T21" fmla="*/ 0 h 76"/>
                    <a:gd name="T22" fmla="*/ 0 w 57"/>
                    <a:gd name="T23" fmla="*/ 0 h 76"/>
                    <a:gd name="T24" fmla="*/ 0 w 57"/>
                    <a:gd name="T25" fmla="*/ 0 h 76"/>
                    <a:gd name="T26" fmla="*/ 0 w 57"/>
                    <a:gd name="T27" fmla="*/ 0 h 7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7" h="76">
                      <a:moveTo>
                        <a:pt x="6" y="2"/>
                      </a:moveTo>
                      <a:lnTo>
                        <a:pt x="22" y="0"/>
                      </a:lnTo>
                      <a:lnTo>
                        <a:pt x="36" y="6"/>
                      </a:lnTo>
                      <a:lnTo>
                        <a:pt x="42" y="7"/>
                      </a:lnTo>
                      <a:lnTo>
                        <a:pt x="42" y="67"/>
                      </a:lnTo>
                      <a:lnTo>
                        <a:pt x="57" y="67"/>
                      </a:lnTo>
                      <a:lnTo>
                        <a:pt x="46" y="76"/>
                      </a:lnTo>
                      <a:lnTo>
                        <a:pt x="37" y="67"/>
                      </a:lnTo>
                      <a:lnTo>
                        <a:pt x="37" y="22"/>
                      </a:lnTo>
                      <a:lnTo>
                        <a:pt x="15" y="26"/>
                      </a:lnTo>
                      <a:lnTo>
                        <a:pt x="29" y="18"/>
                      </a:lnTo>
                      <a:lnTo>
                        <a:pt x="11" y="20"/>
                      </a:lnTo>
                      <a:lnTo>
                        <a:pt x="0" y="15"/>
                      </a:lnTo>
                      <a:lnTo>
                        <a:pt x="6" y="2"/>
                      </a:lnTo>
                      <a:close/>
                    </a:path>
                  </a:pathLst>
                </a:custGeom>
                <a:solidFill>
                  <a:srgbClr val="B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31" name="Group 479"/>
              <p:cNvGrpSpPr>
                <a:grpSpLocks/>
              </p:cNvGrpSpPr>
              <p:nvPr/>
            </p:nvGrpSpPr>
            <p:grpSpPr bwMode="auto">
              <a:xfrm>
                <a:off x="4599" y="1444"/>
                <a:ext cx="84" cy="225"/>
                <a:chOff x="4599" y="1444"/>
                <a:chExt cx="84" cy="225"/>
              </a:xfrm>
            </p:grpSpPr>
            <p:grpSp>
              <p:nvGrpSpPr>
                <p:cNvPr id="10946" name="Group 480"/>
                <p:cNvGrpSpPr>
                  <a:grpSpLocks/>
                </p:cNvGrpSpPr>
                <p:nvPr/>
              </p:nvGrpSpPr>
              <p:grpSpPr bwMode="auto">
                <a:xfrm>
                  <a:off x="4599" y="1444"/>
                  <a:ext cx="84" cy="225"/>
                  <a:chOff x="4599" y="1444"/>
                  <a:chExt cx="84" cy="225"/>
                </a:xfrm>
              </p:grpSpPr>
              <p:sp>
                <p:nvSpPr>
                  <p:cNvPr id="10948" name="Freeform 481"/>
                  <p:cNvSpPr>
                    <a:spLocks/>
                  </p:cNvSpPr>
                  <p:nvPr/>
                </p:nvSpPr>
                <p:spPr bwMode="auto">
                  <a:xfrm>
                    <a:off x="4599" y="1493"/>
                    <a:ext cx="60" cy="176"/>
                  </a:xfrm>
                  <a:custGeom>
                    <a:avLst/>
                    <a:gdLst>
                      <a:gd name="T0" fmla="*/ 0 w 240"/>
                      <a:gd name="T1" fmla="*/ 0 h 704"/>
                      <a:gd name="T2" fmla="*/ 0 w 240"/>
                      <a:gd name="T3" fmla="*/ 1 h 704"/>
                      <a:gd name="T4" fmla="*/ 0 w 240"/>
                      <a:gd name="T5" fmla="*/ 2 h 704"/>
                      <a:gd name="T6" fmla="*/ 0 w 240"/>
                      <a:gd name="T7" fmla="*/ 2 h 704"/>
                      <a:gd name="T8" fmla="*/ 0 w 240"/>
                      <a:gd name="T9" fmla="*/ 3 h 704"/>
                      <a:gd name="T10" fmla="*/ 0 w 240"/>
                      <a:gd name="T11" fmla="*/ 3 h 704"/>
                      <a:gd name="T12" fmla="*/ 0 w 240"/>
                      <a:gd name="T13" fmla="*/ 3 h 704"/>
                      <a:gd name="T14" fmla="*/ 0 w 240"/>
                      <a:gd name="T15" fmla="*/ 3 h 704"/>
                      <a:gd name="T16" fmla="*/ 0 w 240"/>
                      <a:gd name="T17" fmla="*/ 3 h 704"/>
                      <a:gd name="T18" fmla="*/ 1 w 240"/>
                      <a:gd name="T19" fmla="*/ 3 h 704"/>
                      <a:gd name="T20" fmla="*/ 1 w 240"/>
                      <a:gd name="T21" fmla="*/ 2 h 704"/>
                      <a:gd name="T22" fmla="*/ 1 w 240"/>
                      <a:gd name="T23" fmla="*/ 2 h 704"/>
                      <a:gd name="T24" fmla="*/ 1 w 240"/>
                      <a:gd name="T25" fmla="*/ 1 h 704"/>
                      <a:gd name="T26" fmla="*/ 1 w 240"/>
                      <a:gd name="T27" fmla="*/ 2 h 704"/>
                      <a:gd name="T28" fmla="*/ 1 w 240"/>
                      <a:gd name="T29" fmla="*/ 2 h 704"/>
                      <a:gd name="T30" fmla="*/ 1 w 240"/>
                      <a:gd name="T31" fmla="*/ 2 h 704"/>
                      <a:gd name="T32" fmla="*/ 1 w 240"/>
                      <a:gd name="T33" fmla="*/ 3 h 704"/>
                      <a:gd name="T34" fmla="*/ 1 w 240"/>
                      <a:gd name="T35" fmla="*/ 3 h 704"/>
                      <a:gd name="T36" fmla="*/ 1 w 240"/>
                      <a:gd name="T37" fmla="*/ 3 h 704"/>
                      <a:gd name="T38" fmla="*/ 1 w 240"/>
                      <a:gd name="T39" fmla="*/ 3 h 704"/>
                      <a:gd name="T40" fmla="*/ 1 w 240"/>
                      <a:gd name="T41" fmla="*/ 2 h 704"/>
                      <a:gd name="T42" fmla="*/ 1 w 240"/>
                      <a:gd name="T43" fmla="*/ 2 h 704"/>
                      <a:gd name="T44" fmla="*/ 1 w 240"/>
                      <a:gd name="T45" fmla="*/ 2 h 704"/>
                      <a:gd name="T46" fmla="*/ 1 w 240"/>
                      <a:gd name="T47" fmla="*/ 1 h 704"/>
                      <a:gd name="T48" fmla="*/ 1 w 240"/>
                      <a:gd name="T49" fmla="*/ 0 h 704"/>
                      <a:gd name="T50" fmla="*/ 0 w 240"/>
                      <a:gd name="T51" fmla="*/ 0 h 7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0" h="704">
                        <a:moveTo>
                          <a:pt x="44" y="15"/>
                        </a:moveTo>
                        <a:lnTo>
                          <a:pt x="47" y="217"/>
                        </a:lnTo>
                        <a:lnTo>
                          <a:pt x="45" y="389"/>
                        </a:lnTo>
                        <a:lnTo>
                          <a:pt x="56" y="554"/>
                        </a:lnTo>
                        <a:lnTo>
                          <a:pt x="29" y="626"/>
                        </a:lnTo>
                        <a:lnTo>
                          <a:pt x="7" y="673"/>
                        </a:lnTo>
                        <a:lnTo>
                          <a:pt x="0" y="687"/>
                        </a:lnTo>
                        <a:lnTo>
                          <a:pt x="11" y="704"/>
                        </a:lnTo>
                        <a:lnTo>
                          <a:pt x="53" y="702"/>
                        </a:lnTo>
                        <a:lnTo>
                          <a:pt x="91" y="608"/>
                        </a:lnTo>
                        <a:lnTo>
                          <a:pt x="94" y="549"/>
                        </a:lnTo>
                        <a:lnTo>
                          <a:pt x="122" y="353"/>
                        </a:lnTo>
                        <a:lnTo>
                          <a:pt x="126" y="308"/>
                        </a:lnTo>
                        <a:lnTo>
                          <a:pt x="125" y="401"/>
                        </a:lnTo>
                        <a:lnTo>
                          <a:pt x="138" y="530"/>
                        </a:lnTo>
                        <a:lnTo>
                          <a:pt x="134" y="590"/>
                        </a:lnTo>
                        <a:lnTo>
                          <a:pt x="153" y="650"/>
                        </a:lnTo>
                        <a:lnTo>
                          <a:pt x="179" y="694"/>
                        </a:lnTo>
                        <a:lnTo>
                          <a:pt x="217" y="696"/>
                        </a:lnTo>
                        <a:lnTo>
                          <a:pt x="229" y="681"/>
                        </a:lnTo>
                        <a:lnTo>
                          <a:pt x="188" y="588"/>
                        </a:lnTo>
                        <a:lnTo>
                          <a:pt x="184" y="544"/>
                        </a:lnTo>
                        <a:lnTo>
                          <a:pt x="191" y="450"/>
                        </a:lnTo>
                        <a:lnTo>
                          <a:pt x="207" y="296"/>
                        </a:lnTo>
                        <a:lnTo>
                          <a:pt x="240" y="0"/>
                        </a:lnTo>
                        <a:lnTo>
                          <a:pt x="44" y="1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49" name="Freeform 482"/>
                  <p:cNvSpPr>
                    <a:spLocks/>
                  </p:cNvSpPr>
                  <p:nvPr/>
                </p:nvSpPr>
                <p:spPr bwMode="auto">
                  <a:xfrm>
                    <a:off x="4669" y="1444"/>
                    <a:ext cx="14" cy="22"/>
                  </a:xfrm>
                  <a:custGeom>
                    <a:avLst/>
                    <a:gdLst>
                      <a:gd name="T0" fmla="*/ 0 w 56"/>
                      <a:gd name="T1" fmla="*/ 0 h 88"/>
                      <a:gd name="T2" fmla="*/ 0 w 56"/>
                      <a:gd name="T3" fmla="*/ 0 h 88"/>
                      <a:gd name="T4" fmla="*/ 0 w 56"/>
                      <a:gd name="T5" fmla="*/ 1 h 88"/>
                      <a:gd name="T6" fmla="*/ 0 w 56"/>
                      <a:gd name="T7" fmla="*/ 0 h 88"/>
                      <a:gd name="T8" fmla="*/ 0 w 56"/>
                      <a:gd name="T9" fmla="*/ 0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88">
                        <a:moveTo>
                          <a:pt x="56" y="0"/>
                        </a:moveTo>
                        <a:lnTo>
                          <a:pt x="56" y="46"/>
                        </a:lnTo>
                        <a:lnTo>
                          <a:pt x="0" y="88"/>
                        </a:lnTo>
                        <a:lnTo>
                          <a:pt x="25" y="6"/>
                        </a:lnTo>
                        <a:lnTo>
                          <a:pt x="56"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947" name="Freeform 483"/>
                <p:cNvSpPr>
                  <a:spLocks/>
                </p:cNvSpPr>
                <p:nvPr/>
              </p:nvSpPr>
              <p:spPr bwMode="auto">
                <a:xfrm>
                  <a:off x="4630" y="1494"/>
                  <a:ext cx="5" cy="78"/>
                </a:xfrm>
                <a:custGeom>
                  <a:avLst/>
                  <a:gdLst>
                    <a:gd name="T0" fmla="*/ 0 w 18"/>
                    <a:gd name="T1" fmla="*/ 0 h 311"/>
                    <a:gd name="T2" fmla="*/ 0 w 18"/>
                    <a:gd name="T3" fmla="*/ 1 h 311"/>
                    <a:gd name="T4" fmla="*/ 0 w 18"/>
                    <a:gd name="T5" fmla="*/ 1 h 311"/>
                    <a:gd name="T6" fmla="*/ 0 w 18"/>
                    <a:gd name="T7" fmla="*/ 1 h 311"/>
                    <a:gd name="T8" fmla="*/ 0 w 18"/>
                    <a:gd name="T9" fmla="*/ 1 h 311"/>
                    <a:gd name="T10" fmla="*/ 0 w 18"/>
                    <a:gd name="T11" fmla="*/ 1 h 311"/>
                    <a:gd name="T12" fmla="*/ 0 w 18"/>
                    <a:gd name="T13" fmla="*/ 0 h 3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11">
                      <a:moveTo>
                        <a:pt x="18" y="0"/>
                      </a:moveTo>
                      <a:lnTo>
                        <a:pt x="18" y="104"/>
                      </a:lnTo>
                      <a:lnTo>
                        <a:pt x="14" y="165"/>
                      </a:lnTo>
                      <a:lnTo>
                        <a:pt x="10" y="232"/>
                      </a:lnTo>
                      <a:lnTo>
                        <a:pt x="0" y="296"/>
                      </a:lnTo>
                      <a:lnTo>
                        <a:pt x="2" y="311"/>
                      </a:lnTo>
                      <a:lnTo>
                        <a:pt x="18" y="0"/>
                      </a:lnTo>
                      <a:close/>
                    </a:path>
                  </a:pathLst>
                </a:custGeom>
                <a:solidFill>
                  <a:srgbClr val="FF5F1F"/>
                </a:solidFill>
                <a:ln w="4763">
                  <a:solidFill>
                    <a:srgbClr val="FF5F1F"/>
                  </a:solidFill>
                  <a:prstDash val="solid"/>
                  <a:round/>
                  <a:headEnd/>
                  <a:tailEnd/>
                </a:ln>
              </p:spPr>
              <p:txBody>
                <a:bodyPr/>
                <a:lstStyle/>
                <a:p>
                  <a:endParaRPr lang="es-MX"/>
                </a:p>
              </p:txBody>
            </p:sp>
          </p:grpSp>
          <p:grpSp>
            <p:nvGrpSpPr>
              <p:cNvPr id="10932" name="Group 484"/>
              <p:cNvGrpSpPr>
                <a:grpSpLocks/>
              </p:cNvGrpSpPr>
              <p:nvPr/>
            </p:nvGrpSpPr>
            <p:grpSpPr bwMode="auto">
              <a:xfrm>
                <a:off x="4596" y="1640"/>
                <a:ext cx="64" cy="49"/>
                <a:chOff x="4596" y="1640"/>
                <a:chExt cx="64" cy="49"/>
              </a:xfrm>
            </p:grpSpPr>
            <p:sp>
              <p:nvSpPr>
                <p:cNvPr id="10944" name="Freeform 485"/>
                <p:cNvSpPr>
                  <a:spLocks/>
                </p:cNvSpPr>
                <p:nvPr/>
              </p:nvSpPr>
              <p:spPr bwMode="auto">
                <a:xfrm>
                  <a:off x="4631" y="1640"/>
                  <a:ext cx="29" cy="47"/>
                </a:xfrm>
                <a:custGeom>
                  <a:avLst/>
                  <a:gdLst>
                    <a:gd name="T0" fmla="*/ 0 w 116"/>
                    <a:gd name="T1" fmla="*/ 0 h 187"/>
                    <a:gd name="T2" fmla="*/ 0 w 116"/>
                    <a:gd name="T3" fmla="*/ 0 h 187"/>
                    <a:gd name="T4" fmla="*/ 0 w 116"/>
                    <a:gd name="T5" fmla="*/ 0 h 187"/>
                    <a:gd name="T6" fmla="*/ 0 w 116"/>
                    <a:gd name="T7" fmla="*/ 0 h 187"/>
                    <a:gd name="T8" fmla="*/ 0 w 116"/>
                    <a:gd name="T9" fmla="*/ 1 h 187"/>
                    <a:gd name="T10" fmla="*/ 0 w 116"/>
                    <a:gd name="T11" fmla="*/ 1 h 187"/>
                    <a:gd name="T12" fmla="*/ 0 w 116"/>
                    <a:gd name="T13" fmla="*/ 1 h 187"/>
                    <a:gd name="T14" fmla="*/ 0 w 116"/>
                    <a:gd name="T15" fmla="*/ 1 h 187"/>
                    <a:gd name="T16" fmla="*/ 1 w 116"/>
                    <a:gd name="T17" fmla="*/ 1 h 187"/>
                    <a:gd name="T18" fmla="*/ 1 w 116"/>
                    <a:gd name="T19" fmla="*/ 1 h 187"/>
                    <a:gd name="T20" fmla="*/ 1 w 116"/>
                    <a:gd name="T21" fmla="*/ 1 h 187"/>
                    <a:gd name="T22" fmla="*/ 1 w 116"/>
                    <a:gd name="T23" fmla="*/ 1 h 187"/>
                    <a:gd name="T24" fmla="*/ 1 w 116"/>
                    <a:gd name="T25" fmla="*/ 1 h 187"/>
                    <a:gd name="T26" fmla="*/ 0 w 116"/>
                    <a:gd name="T27" fmla="*/ 1 h 187"/>
                    <a:gd name="T28" fmla="*/ 0 w 116"/>
                    <a:gd name="T29" fmla="*/ 1 h 187"/>
                    <a:gd name="T30" fmla="*/ 0 w 116"/>
                    <a:gd name="T31" fmla="*/ 0 h 187"/>
                    <a:gd name="T32" fmla="*/ 0 w 116"/>
                    <a:gd name="T33" fmla="*/ 0 h 187"/>
                    <a:gd name="T34" fmla="*/ 0 w 116"/>
                    <a:gd name="T35" fmla="*/ 0 h 1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6" h="187">
                      <a:moveTo>
                        <a:pt x="8" y="0"/>
                      </a:moveTo>
                      <a:lnTo>
                        <a:pt x="0" y="28"/>
                      </a:lnTo>
                      <a:lnTo>
                        <a:pt x="0" y="83"/>
                      </a:lnTo>
                      <a:lnTo>
                        <a:pt x="12" y="63"/>
                      </a:lnTo>
                      <a:lnTo>
                        <a:pt x="25" y="89"/>
                      </a:lnTo>
                      <a:lnTo>
                        <a:pt x="29" y="128"/>
                      </a:lnTo>
                      <a:lnTo>
                        <a:pt x="47" y="162"/>
                      </a:lnTo>
                      <a:lnTo>
                        <a:pt x="75" y="182"/>
                      </a:lnTo>
                      <a:lnTo>
                        <a:pt x="97" y="187"/>
                      </a:lnTo>
                      <a:lnTo>
                        <a:pt x="116" y="183"/>
                      </a:lnTo>
                      <a:lnTo>
                        <a:pt x="116" y="146"/>
                      </a:lnTo>
                      <a:lnTo>
                        <a:pt x="100" y="91"/>
                      </a:lnTo>
                      <a:lnTo>
                        <a:pt x="91" y="105"/>
                      </a:lnTo>
                      <a:lnTo>
                        <a:pt x="75" y="105"/>
                      </a:lnTo>
                      <a:lnTo>
                        <a:pt x="52" y="102"/>
                      </a:lnTo>
                      <a:lnTo>
                        <a:pt x="36" y="78"/>
                      </a:lnTo>
                      <a:lnTo>
                        <a:pt x="22" y="48"/>
                      </a:lnTo>
                      <a:lnTo>
                        <a:pt x="8"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45" name="Freeform 486"/>
                <p:cNvSpPr>
                  <a:spLocks/>
                </p:cNvSpPr>
                <p:nvPr/>
              </p:nvSpPr>
              <p:spPr bwMode="auto">
                <a:xfrm>
                  <a:off x="4596" y="1641"/>
                  <a:ext cx="26" cy="48"/>
                </a:xfrm>
                <a:custGeom>
                  <a:avLst/>
                  <a:gdLst>
                    <a:gd name="T0" fmla="*/ 0 w 106"/>
                    <a:gd name="T1" fmla="*/ 0 h 193"/>
                    <a:gd name="T2" fmla="*/ 0 w 106"/>
                    <a:gd name="T3" fmla="*/ 0 h 193"/>
                    <a:gd name="T4" fmla="*/ 0 w 106"/>
                    <a:gd name="T5" fmla="*/ 0 h 193"/>
                    <a:gd name="T6" fmla="*/ 0 w 106"/>
                    <a:gd name="T7" fmla="*/ 0 h 193"/>
                    <a:gd name="T8" fmla="*/ 0 w 106"/>
                    <a:gd name="T9" fmla="*/ 0 h 193"/>
                    <a:gd name="T10" fmla="*/ 0 w 106"/>
                    <a:gd name="T11" fmla="*/ 0 h 193"/>
                    <a:gd name="T12" fmla="*/ 0 w 106"/>
                    <a:gd name="T13" fmla="*/ 1 h 193"/>
                    <a:gd name="T14" fmla="*/ 0 w 106"/>
                    <a:gd name="T15" fmla="*/ 1 h 193"/>
                    <a:gd name="T16" fmla="*/ 0 w 106"/>
                    <a:gd name="T17" fmla="*/ 1 h 193"/>
                    <a:gd name="T18" fmla="*/ 0 w 106"/>
                    <a:gd name="T19" fmla="*/ 1 h 193"/>
                    <a:gd name="T20" fmla="*/ 0 w 106"/>
                    <a:gd name="T21" fmla="*/ 0 h 193"/>
                    <a:gd name="T22" fmla="*/ 0 w 106"/>
                    <a:gd name="T23" fmla="*/ 0 h 193"/>
                    <a:gd name="T24" fmla="*/ 0 w 106"/>
                    <a:gd name="T25" fmla="*/ 0 h 193"/>
                    <a:gd name="T26" fmla="*/ 0 w 106"/>
                    <a:gd name="T27" fmla="*/ 0 h 193"/>
                    <a:gd name="T28" fmla="*/ 0 w 106"/>
                    <a:gd name="T29" fmla="*/ 0 h 193"/>
                    <a:gd name="T30" fmla="*/ 0 w 106"/>
                    <a:gd name="T31" fmla="*/ 0 h 193"/>
                    <a:gd name="T32" fmla="*/ 0 w 106"/>
                    <a:gd name="T33" fmla="*/ 0 h 193"/>
                    <a:gd name="T34" fmla="*/ 0 w 106"/>
                    <a:gd name="T35" fmla="*/ 0 h 193"/>
                    <a:gd name="T36" fmla="*/ 0 w 106"/>
                    <a:gd name="T37" fmla="*/ 0 h 1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6" h="193">
                      <a:moveTo>
                        <a:pt x="105" y="0"/>
                      </a:moveTo>
                      <a:lnTo>
                        <a:pt x="106" y="77"/>
                      </a:lnTo>
                      <a:lnTo>
                        <a:pt x="100" y="57"/>
                      </a:lnTo>
                      <a:lnTo>
                        <a:pt x="91" y="82"/>
                      </a:lnTo>
                      <a:lnTo>
                        <a:pt x="83" y="119"/>
                      </a:lnTo>
                      <a:lnTo>
                        <a:pt x="74" y="150"/>
                      </a:lnTo>
                      <a:lnTo>
                        <a:pt x="52" y="174"/>
                      </a:lnTo>
                      <a:lnTo>
                        <a:pt x="33" y="188"/>
                      </a:lnTo>
                      <a:lnTo>
                        <a:pt x="14" y="193"/>
                      </a:lnTo>
                      <a:lnTo>
                        <a:pt x="7" y="184"/>
                      </a:lnTo>
                      <a:lnTo>
                        <a:pt x="1" y="166"/>
                      </a:lnTo>
                      <a:lnTo>
                        <a:pt x="0" y="147"/>
                      </a:lnTo>
                      <a:lnTo>
                        <a:pt x="2" y="128"/>
                      </a:lnTo>
                      <a:lnTo>
                        <a:pt x="11" y="94"/>
                      </a:lnTo>
                      <a:lnTo>
                        <a:pt x="26" y="106"/>
                      </a:lnTo>
                      <a:lnTo>
                        <a:pt x="50" y="106"/>
                      </a:lnTo>
                      <a:lnTo>
                        <a:pt x="65" y="105"/>
                      </a:lnTo>
                      <a:lnTo>
                        <a:pt x="93" y="39"/>
                      </a:lnTo>
                      <a:lnTo>
                        <a:pt x="105"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33" name="Group 487"/>
              <p:cNvGrpSpPr>
                <a:grpSpLocks/>
              </p:cNvGrpSpPr>
              <p:nvPr/>
            </p:nvGrpSpPr>
            <p:grpSpPr bwMode="auto">
              <a:xfrm>
                <a:off x="4583" y="1294"/>
                <a:ext cx="102" cy="344"/>
                <a:chOff x="4583" y="1294"/>
                <a:chExt cx="102" cy="344"/>
              </a:xfrm>
            </p:grpSpPr>
            <p:grpSp>
              <p:nvGrpSpPr>
                <p:cNvPr id="10935" name="Group 488"/>
                <p:cNvGrpSpPr>
                  <a:grpSpLocks/>
                </p:cNvGrpSpPr>
                <p:nvPr/>
              </p:nvGrpSpPr>
              <p:grpSpPr bwMode="auto">
                <a:xfrm>
                  <a:off x="4583" y="1294"/>
                  <a:ext cx="102" cy="344"/>
                  <a:chOff x="4583" y="1294"/>
                  <a:chExt cx="102" cy="344"/>
                </a:xfrm>
              </p:grpSpPr>
              <p:sp>
                <p:nvSpPr>
                  <p:cNvPr id="10940" name="Freeform 489"/>
                  <p:cNvSpPr>
                    <a:spLocks/>
                  </p:cNvSpPr>
                  <p:nvPr/>
                </p:nvSpPr>
                <p:spPr bwMode="auto">
                  <a:xfrm>
                    <a:off x="4583" y="1294"/>
                    <a:ext cx="102" cy="344"/>
                  </a:xfrm>
                  <a:custGeom>
                    <a:avLst/>
                    <a:gdLst>
                      <a:gd name="T0" fmla="*/ 1 w 408"/>
                      <a:gd name="T1" fmla="*/ 0 h 1377"/>
                      <a:gd name="T2" fmla="*/ 0 w 408"/>
                      <a:gd name="T3" fmla="*/ 0 h 1377"/>
                      <a:gd name="T4" fmla="*/ 0 w 408"/>
                      <a:gd name="T5" fmla="*/ 0 h 1377"/>
                      <a:gd name="T6" fmla="*/ 0 w 408"/>
                      <a:gd name="T7" fmla="*/ 1 h 1377"/>
                      <a:gd name="T8" fmla="*/ 0 w 408"/>
                      <a:gd name="T9" fmla="*/ 2 h 1377"/>
                      <a:gd name="T10" fmla="*/ 0 w 408"/>
                      <a:gd name="T11" fmla="*/ 2 h 1377"/>
                      <a:gd name="T12" fmla="*/ 0 w 408"/>
                      <a:gd name="T13" fmla="*/ 2 h 1377"/>
                      <a:gd name="T14" fmla="*/ 0 w 408"/>
                      <a:gd name="T15" fmla="*/ 2 h 1377"/>
                      <a:gd name="T16" fmla="*/ 1 w 408"/>
                      <a:gd name="T17" fmla="*/ 4 h 1377"/>
                      <a:gd name="T18" fmla="*/ 1 w 408"/>
                      <a:gd name="T19" fmla="*/ 5 h 1377"/>
                      <a:gd name="T20" fmla="*/ 1 w 408"/>
                      <a:gd name="T21" fmla="*/ 5 h 1377"/>
                      <a:gd name="T22" fmla="*/ 1 w 408"/>
                      <a:gd name="T23" fmla="*/ 5 h 1377"/>
                      <a:gd name="T24" fmla="*/ 1 w 408"/>
                      <a:gd name="T25" fmla="*/ 5 h 1377"/>
                      <a:gd name="T26" fmla="*/ 1 w 408"/>
                      <a:gd name="T27" fmla="*/ 5 h 1377"/>
                      <a:gd name="T28" fmla="*/ 1 w 408"/>
                      <a:gd name="T29" fmla="*/ 5 h 1377"/>
                      <a:gd name="T30" fmla="*/ 1 w 408"/>
                      <a:gd name="T31" fmla="*/ 5 h 1377"/>
                      <a:gd name="T32" fmla="*/ 1 w 408"/>
                      <a:gd name="T33" fmla="*/ 5 h 1377"/>
                      <a:gd name="T34" fmla="*/ 1 w 408"/>
                      <a:gd name="T35" fmla="*/ 4 h 1377"/>
                      <a:gd name="T36" fmla="*/ 1 w 408"/>
                      <a:gd name="T37" fmla="*/ 3 h 1377"/>
                      <a:gd name="T38" fmla="*/ 2 w 408"/>
                      <a:gd name="T39" fmla="*/ 2 h 1377"/>
                      <a:gd name="T40" fmla="*/ 2 w 408"/>
                      <a:gd name="T41" fmla="*/ 2 h 1377"/>
                      <a:gd name="T42" fmla="*/ 2 w 408"/>
                      <a:gd name="T43" fmla="*/ 1 h 1377"/>
                      <a:gd name="T44" fmla="*/ 2 w 408"/>
                      <a:gd name="T45" fmla="*/ 0 h 1377"/>
                      <a:gd name="T46" fmla="*/ 2 w 408"/>
                      <a:gd name="T47" fmla="*/ 0 h 1377"/>
                      <a:gd name="T48" fmla="*/ 1 w 408"/>
                      <a:gd name="T49" fmla="*/ 0 h 1377"/>
                      <a:gd name="T50" fmla="*/ 1 w 408"/>
                      <a:gd name="T51" fmla="*/ 0 h 1377"/>
                      <a:gd name="T52" fmla="*/ 1 w 408"/>
                      <a:gd name="T53" fmla="*/ 0 h 13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8" h="1377">
                        <a:moveTo>
                          <a:pt x="115" y="14"/>
                        </a:moveTo>
                        <a:lnTo>
                          <a:pt x="36" y="59"/>
                        </a:lnTo>
                        <a:lnTo>
                          <a:pt x="15" y="96"/>
                        </a:lnTo>
                        <a:lnTo>
                          <a:pt x="0" y="414"/>
                        </a:lnTo>
                        <a:lnTo>
                          <a:pt x="6" y="490"/>
                        </a:lnTo>
                        <a:lnTo>
                          <a:pt x="55" y="483"/>
                        </a:lnTo>
                        <a:lnTo>
                          <a:pt x="53" y="670"/>
                        </a:lnTo>
                        <a:lnTo>
                          <a:pt x="76" y="670"/>
                        </a:lnTo>
                        <a:lnTo>
                          <a:pt x="104" y="1059"/>
                        </a:lnTo>
                        <a:lnTo>
                          <a:pt x="106" y="1266"/>
                        </a:lnTo>
                        <a:lnTo>
                          <a:pt x="110" y="1359"/>
                        </a:lnTo>
                        <a:lnTo>
                          <a:pt x="131" y="1377"/>
                        </a:lnTo>
                        <a:lnTo>
                          <a:pt x="165" y="1362"/>
                        </a:lnTo>
                        <a:lnTo>
                          <a:pt x="185" y="1203"/>
                        </a:lnTo>
                        <a:lnTo>
                          <a:pt x="199" y="1368"/>
                        </a:lnTo>
                        <a:lnTo>
                          <a:pt x="228" y="1376"/>
                        </a:lnTo>
                        <a:lnTo>
                          <a:pt x="255" y="1364"/>
                        </a:lnTo>
                        <a:lnTo>
                          <a:pt x="285" y="1051"/>
                        </a:lnTo>
                        <a:lnTo>
                          <a:pt x="321" y="823"/>
                        </a:lnTo>
                        <a:lnTo>
                          <a:pt x="376" y="610"/>
                        </a:lnTo>
                        <a:lnTo>
                          <a:pt x="408" y="606"/>
                        </a:lnTo>
                        <a:lnTo>
                          <a:pt x="378" y="313"/>
                        </a:lnTo>
                        <a:lnTo>
                          <a:pt x="377" y="82"/>
                        </a:lnTo>
                        <a:lnTo>
                          <a:pt x="359" y="57"/>
                        </a:lnTo>
                        <a:lnTo>
                          <a:pt x="274" y="0"/>
                        </a:lnTo>
                        <a:lnTo>
                          <a:pt x="203" y="123"/>
                        </a:lnTo>
                        <a:lnTo>
                          <a:pt x="115" y="1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41" name="Group 490"/>
                  <p:cNvGrpSpPr>
                    <a:grpSpLocks/>
                  </p:cNvGrpSpPr>
                  <p:nvPr/>
                </p:nvGrpSpPr>
                <p:grpSpPr bwMode="auto">
                  <a:xfrm>
                    <a:off x="4598" y="1389"/>
                    <a:ext cx="45" cy="72"/>
                    <a:chOff x="4598" y="1389"/>
                    <a:chExt cx="45" cy="72"/>
                  </a:xfrm>
                </p:grpSpPr>
                <p:sp>
                  <p:nvSpPr>
                    <p:cNvPr id="10942" name="Freeform 491"/>
                    <p:cNvSpPr>
                      <a:spLocks/>
                    </p:cNvSpPr>
                    <p:nvPr/>
                  </p:nvSpPr>
                  <p:spPr bwMode="auto">
                    <a:xfrm>
                      <a:off x="4604" y="1389"/>
                      <a:ext cx="39" cy="72"/>
                    </a:xfrm>
                    <a:custGeom>
                      <a:avLst/>
                      <a:gdLst>
                        <a:gd name="T0" fmla="*/ 0 w 155"/>
                        <a:gd name="T1" fmla="*/ 1 h 289"/>
                        <a:gd name="T2" fmla="*/ 1 w 155"/>
                        <a:gd name="T3" fmla="*/ 1 h 289"/>
                        <a:gd name="T4" fmla="*/ 1 w 155"/>
                        <a:gd name="T5" fmla="*/ 0 h 289"/>
                        <a:gd name="T6" fmla="*/ 0 60000 65536"/>
                        <a:gd name="T7" fmla="*/ 0 60000 65536"/>
                        <a:gd name="T8" fmla="*/ 0 60000 65536"/>
                      </a:gdLst>
                      <a:ahLst/>
                      <a:cxnLst>
                        <a:cxn ang="T6">
                          <a:pos x="T0" y="T1"/>
                        </a:cxn>
                        <a:cxn ang="T7">
                          <a:pos x="T2" y="T3"/>
                        </a:cxn>
                        <a:cxn ang="T8">
                          <a:pos x="T4" y="T5"/>
                        </a:cxn>
                      </a:cxnLst>
                      <a:rect l="0" t="0" r="r" b="b"/>
                      <a:pathLst>
                        <a:path w="155" h="289">
                          <a:moveTo>
                            <a:pt x="0" y="289"/>
                          </a:moveTo>
                          <a:lnTo>
                            <a:pt x="151" y="274"/>
                          </a:lnTo>
                          <a:lnTo>
                            <a:pt x="15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943" name="Freeform 492"/>
                    <p:cNvSpPr>
                      <a:spLocks/>
                    </p:cNvSpPr>
                    <p:nvPr/>
                  </p:nvSpPr>
                  <p:spPr bwMode="auto">
                    <a:xfrm>
                      <a:off x="4598" y="1398"/>
                      <a:ext cx="44" cy="18"/>
                    </a:xfrm>
                    <a:custGeom>
                      <a:avLst/>
                      <a:gdLst>
                        <a:gd name="T0" fmla="*/ 0 w 175"/>
                        <a:gd name="T1" fmla="*/ 0 h 73"/>
                        <a:gd name="T2" fmla="*/ 0 w 175"/>
                        <a:gd name="T3" fmla="*/ 0 h 73"/>
                        <a:gd name="T4" fmla="*/ 1 w 175"/>
                        <a:gd name="T5" fmla="*/ 0 h 73"/>
                        <a:gd name="T6" fmla="*/ 0 60000 65536"/>
                        <a:gd name="T7" fmla="*/ 0 60000 65536"/>
                        <a:gd name="T8" fmla="*/ 0 60000 65536"/>
                      </a:gdLst>
                      <a:ahLst/>
                      <a:cxnLst>
                        <a:cxn ang="T6">
                          <a:pos x="T0" y="T1"/>
                        </a:cxn>
                        <a:cxn ang="T7">
                          <a:pos x="T2" y="T3"/>
                        </a:cxn>
                        <a:cxn ang="T8">
                          <a:pos x="T4" y="T5"/>
                        </a:cxn>
                      </a:cxnLst>
                      <a:rect l="0" t="0" r="r" b="b"/>
                      <a:pathLst>
                        <a:path w="175" h="73">
                          <a:moveTo>
                            <a:pt x="0" y="73"/>
                          </a:moveTo>
                          <a:lnTo>
                            <a:pt x="62" y="53"/>
                          </a:lnTo>
                          <a:lnTo>
                            <a:pt x="175" y="0"/>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grpSp>
              <p:nvGrpSpPr>
                <p:cNvPr id="10936" name="Group 493"/>
                <p:cNvGrpSpPr>
                  <a:grpSpLocks/>
                </p:cNvGrpSpPr>
                <p:nvPr/>
              </p:nvGrpSpPr>
              <p:grpSpPr bwMode="auto">
                <a:xfrm>
                  <a:off x="4596" y="1330"/>
                  <a:ext cx="63" cy="85"/>
                  <a:chOff x="4596" y="1330"/>
                  <a:chExt cx="63" cy="85"/>
                </a:xfrm>
              </p:grpSpPr>
              <p:sp>
                <p:nvSpPr>
                  <p:cNvPr id="10937" name="Freeform 494"/>
                  <p:cNvSpPr>
                    <a:spLocks/>
                  </p:cNvSpPr>
                  <p:nvPr/>
                </p:nvSpPr>
                <p:spPr bwMode="auto">
                  <a:xfrm>
                    <a:off x="4601" y="1330"/>
                    <a:ext cx="54" cy="64"/>
                  </a:xfrm>
                  <a:custGeom>
                    <a:avLst/>
                    <a:gdLst>
                      <a:gd name="T0" fmla="*/ 0 w 216"/>
                      <a:gd name="T1" fmla="*/ 0 h 257"/>
                      <a:gd name="T2" fmla="*/ 1 w 216"/>
                      <a:gd name="T3" fmla="*/ 0 h 257"/>
                      <a:gd name="T4" fmla="*/ 1 w 216"/>
                      <a:gd name="T5" fmla="*/ 1 h 257"/>
                      <a:gd name="T6" fmla="*/ 0 w 216"/>
                      <a:gd name="T7" fmla="*/ 1 h 257"/>
                      <a:gd name="T8" fmla="*/ 0 w 216"/>
                      <a:gd name="T9" fmla="*/ 0 h 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 h="257">
                        <a:moveTo>
                          <a:pt x="0" y="91"/>
                        </a:moveTo>
                        <a:lnTo>
                          <a:pt x="139" y="0"/>
                        </a:lnTo>
                        <a:lnTo>
                          <a:pt x="216" y="173"/>
                        </a:lnTo>
                        <a:lnTo>
                          <a:pt x="77" y="257"/>
                        </a:lnTo>
                        <a:lnTo>
                          <a:pt x="0" y="91"/>
                        </a:lnTo>
                        <a:close/>
                      </a:path>
                    </a:pathLst>
                  </a:cu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38" name="Freeform 495"/>
                  <p:cNvSpPr>
                    <a:spLocks/>
                  </p:cNvSpPr>
                  <p:nvPr/>
                </p:nvSpPr>
                <p:spPr bwMode="auto">
                  <a:xfrm>
                    <a:off x="4636" y="1357"/>
                    <a:ext cx="23" cy="34"/>
                  </a:xfrm>
                  <a:custGeom>
                    <a:avLst/>
                    <a:gdLst>
                      <a:gd name="T0" fmla="*/ 0 w 93"/>
                      <a:gd name="T1" fmla="*/ 0 h 139"/>
                      <a:gd name="T2" fmla="*/ 0 w 93"/>
                      <a:gd name="T3" fmla="*/ 0 h 139"/>
                      <a:gd name="T4" fmla="*/ 0 w 93"/>
                      <a:gd name="T5" fmla="*/ 0 h 139"/>
                      <a:gd name="T6" fmla="*/ 0 w 93"/>
                      <a:gd name="T7" fmla="*/ 0 h 139"/>
                      <a:gd name="T8" fmla="*/ 0 w 93"/>
                      <a:gd name="T9" fmla="*/ 0 h 139"/>
                      <a:gd name="T10" fmla="*/ 0 w 93"/>
                      <a:gd name="T11" fmla="*/ 0 h 139"/>
                      <a:gd name="T12" fmla="*/ 0 w 93"/>
                      <a:gd name="T13" fmla="*/ 0 h 139"/>
                      <a:gd name="T14" fmla="*/ 0 w 93"/>
                      <a:gd name="T15" fmla="*/ 0 h 139"/>
                      <a:gd name="T16" fmla="*/ 0 w 93"/>
                      <a:gd name="T17" fmla="*/ 0 h 139"/>
                      <a:gd name="T18" fmla="*/ 0 w 93"/>
                      <a:gd name="T19" fmla="*/ 0 h 139"/>
                      <a:gd name="T20" fmla="*/ 0 w 93"/>
                      <a:gd name="T21" fmla="*/ 0 h 139"/>
                      <a:gd name="T22" fmla="*/ 0 w 93"/>
                      <a:gd name="T23" fmla="*/ 0 h 139"/>
                      <a:gd name="T24" fmla="*/ 0 w 93"/>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3" h="139">
                        <a:moveTo>
                          <a:pt x="0" y="85"/>
                        </a:moveTo>
                        <a:lnTo>
                          <a:pt x="23" y="64"/>
                        </a:lnTo>
                        <a:lnTo>
                          <a:pt x="35" y="23"/>
                        </a:lnTo>
                        <a:lnTo>
                          <a:pt x="53" y="11"/>
                        </a:lnTo>
                        <a:lnTo>
                          <a:pt x="62" y="0"/>
                        </a:lnTo>
                        <a:lnTo>
                          <a:pt x="69" y="4"/>
                        </a:lnTo>
                        <a:lnTo>
                          <a:pt x="70" y="14"/>
                        </a:lnTo>
                        <a:lnTo>
                          <a:pt x="88" y="34"/>
                        </a:lnTo>
                        <a:lnTo>
                          <a:pt x="93" y="68"/>
                        </a:lnTo>
                        <a:lnTo>
                          <a:pt x="88" y="93"/>
                        </a:lnTo>
                        <a:lnTo>
                          <a:pt x="61" y="119"/>
                        </a:lnTo>
                        <a:lnTo>
                          <a:pt x="9" y="139"/>
                        </a:lnTo>
                        <a:lnTo>
                          <a:pt x="0" y="85"/>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39" name="Freeform 496"/>
                  <p:cNvSpPr>
                    <a:spLocks/>
                  </p:cNvSpPr>
                  <p:nvPr/>
                </p:nvSpPr>
                <p:spPr bwMode="auto">
                  <a:xfrm>
                    <a:off x="4596" y="1376"/>
                    <a:ext cx="44" cy="39"/>
                  </a:xfrm>
                  <a:custGeom>
                    <a:avLst/>
                    <a:gdLst>
                      <a:gd name="T0" fmla="*/ 0 w 174"/>
                      <a:gd name="T1" fmla="*/ 1 h 153"/>
                      <a:gd name="T2" fmla="*/ 0 w 174"/>
                      <a:gd name="T3" fmla="*/ 1 h 153"/>
                      <a:gd name="T4" fmla="*/ 1 w 174"/>
                      <a:gd name="T5" fmla="*/ 1 h 153"/>
                      <a:gd name="T6" fmla="*/ 1 w 174"/>
                      <a:gd name="T7" fmla="*/ 0 h 153"/>
                      <a:gd name="T8" fmla="*/ 1 w 174"/>
                      <a:gd name="T9" fmla="*/ 0 h 153"/>
                      <a:gd name="T10" fmla="*/ 0 w 174"/>
                      <a:gd name="T11" fmla="*/ 0 h 153"/>
                      <a:gd name="T12" fmla="*/ 0 w 174"/>
                      <a:gd name="T13" fmla="*/ 0 h 153"/>
                      <a:gd name="T14" fmla="*/ 0 w 174"/>
                      <a:gd name="T15" fmla="*/ 0 h 153"/>
                      <a:gd name="T16" fmla="*/ 0 w 174"/>
                      <a:gd name="T17" fmla="*/ 1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4" h="153">
                        <a:moveTo>
                          <a:pt x="0" y="153"/>
                        </a:moveTo>
                        <a:lnTo>
                          <a:pt x="70" y="127"/>
                        </a:lnTo>
                        <a:lnTo>
                          <a:pt x="124" y="96"/>
                        </a:lnTo>
                        <a:lnTo>
                          <a:pt x="174" y="66"/>
                        </a:lnTo>
                        <a:lnTo>
                          <a:pt x="155" y="0"/>
                        </a:lnTo>
                        <a:lnTo>
                          <a:pt x="63" y="42"/>
                        </a:lnTo>
                        <a:lnTo>
                          <a:pt x="7" y="62"/>
                        </a:lnTo>
                        <a:lnTo>
                          <a:pt x="5" y="51"/>
                        </a:lnTo>
                        <a:lnTo>
                          <a:pt x="0" y="153"/>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934" name="Freeform 497"/>
              <p:cNvSpPr>
                <a:spLocks/>
              </p:cNvSpPr>
              <p:nvPr/>
            </p:nvSpPr>
            <p:spPr bwMode="auto">
              <a:xfrm>
                <a:off x="4629" y="1472"/>
                <a:ext cx="6" cy="125"/>
              </a:xfrm>
              <a:custGeom>
                <a:avLst/>
                <a:gdLst>
                  <a:gd name="T0" fmla="*/ 0 w 23"/>
                  <a:gd name="T1" fmla="*/ 0 h 501"/>
                  <a:gd name="T2" fmla="*/ 0 w 23"/>
                  <a:gd name="T3" fmla="*/ 1 h 501"/>
                  <a:gd name="T4" fmla="*/ 0 w 23"/>
                  <a:gd name="T5" fmla="*/ 2 h 501"/>
                  <a:gd name="T6" fmla="*/ 0 60000 65536"/>
                  <a:gd name="T7" fmla="*/ 0 60000 65536"/>
                  <a:gd name="T8" fmla="*/ 0 60000 65536"/>
                </a:gdLst>
                <a:ahLst/>
                <a:cxnLst>
                  <a:cxn ang="T6">
                    <a:pos x="T0" y="T1"/>
                  </a:cxn>
                  <a:cxn ang="T7">
                    <a:pos x="T2" y="T3"/>
                  </a:cxn>
                  <a:cxn ang="T8">
                    <a:pos x="T4" y="T5"/>
                  </a:cxn>
                </a:cxnLst>
                <a:rect l="0" t="0" r="r" b="b"/>
                <a:pathLst>
                  <a:path w="23" h="501">
                    <a:moveTo>
                      <a:pt x="23" y="0"/>
                    </a:moveTo>
                    <a:lnTo>
                      <a:pt x="15" y="269"/>
                    </a:lnTo>
                    <a:lnTo>
                      <a:pt x="0" y="501"/>
                    </a:lnTo>
                  </a:path>
                </a:pathLst>
              </a:custGeom>
              <a:noFill/>
              <a:ln w="4763">
                <a:solidFill>
                  <a:srgbClr val="5F3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280" name="Oval 498"/>
            <p:cNvSpPr>
              <a:spLocks noChangeArrowheads="1"/>
            </p:cNvSpPr>
            <p:nvPr/>
          </p:nvSpPr>
          <p:spPr bwMode="auto">
            <a:xfrm>
              <a:off x="2448" y="2064"/>
              <a:ext cx="816" cy="895"/>
            </a:xfrm>
            <a:prstGeom prst="ellipse">
              <a:avLst/>
            </a:prstGeom>
            <a:ln>
              <a:headEnd/>
              <a:tailEnd/>
            </a:ln>
            <a:extLst/>
          </p:spPr>
          <p:style>
            <a:lnRef idx="2">
              <a:schemeClr val="accent6"/>
            </a:lnRef>
            <a:fillRef idx="1">
              <a:schemeClr val="lt1"/>
            </a:fillRef>
            <a:effectRef idx="0">
              <a:schemeClr val="accent6"/>
            </a:effectRef>
            <a:fontRef idx="minor">
              <a:schemeClr val="dk1"/>
            </a:fontRef>
          </p:style>
          <p:txBody>
            <a:bodyPr wrap="none" anchor="ctr"/>
            <a:lstStyle/>
            <a:p>
              <a:endParaRPr lang="es-MX"/>
            </a:p>
          </p:txBody>
        </p:sp>
        <p:grpSp>
          <p:nvGrpSpPr>
            <p:cNvPr id="10281" name="Group 499"/>
            <p:cNvGrpSpPr>
              <a:grpSpLocks/>
            </p:cNvGrpSpPr>
            <p:nvPr/>
          </p:nvGrpSpPr>
          <p:grpSpPr bwMode="auto">
            <a:xfrm>
              <a:off x="3744" y="2256"/>
              <a:ext cx="97" cy="443"/>
              <a:chOff x="4518" y="1225"/>
              <a:chExt cx="97" cy="443"/>
            </a:xfrm>
          </p:grpSpPr>
          <p:grpSp>
            <p:nvGrpSpPr>
              <p:cNvPr id="10916" name="Group 500"/>
              <p:cNvGrpSpPr>
                <a:grpSpLocks/>
              </p:cNvGrpSpPr>
              <p:nvPr/>
            </p:nvGrpSpPr>
            <p:grpSpPr bwMode="auto">
              <a:xfrm>
                <a:off x="4540" y="1225"/>
                <a:ext cx="54" cy="71"/>
                <a:chOff x="4540" y="1225"/>
                <a:chExt cx="54" cy="71"/>
              </a:xfrm>
            </p:grpSpPr>
            <p:sp>
              <p:nvSpPr>
                <p:cNvPr id="10925" name="Freeform 501"/>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26" name="Freeform 502"/>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27" name="Group 503"/>
                <p:cNvGrpSpPr>
                  <a:grpSpLocks/>
                </p:cNvGrpSpPr>
                <p:nvPr/>
              </p:nvGrpSpPr>
              <p:grpSpPr bwMode="auto">
                <a:xfrm>
                  <a:off x="4546" y="1260"/>
                  <a:ext cx="42" cy="7"/>
                  <a:chOff x="4546" y="1260"/>
                  <a:chExt cx="42" cy="7"/>
                </a:xfrm>
              </p:grpSpPr>
              <p:sp>
                <p:nvSpPr>
                  <p:cNvPr id="10928" name="Oval 504"/>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29" name="Oval 505"/>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917" name="Freeform 506"/>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18" name="Group 507"/>
              <p:cNvGrpSpPr>
                <a:grpSpLocks/>
              </p:cNvGrpSpPr>
              <p:nvPr/>
            </p:nvGrpSpPr>
            <p:grpSpPr bwMode="auto">
              <a:xfrm>
                <a:off x="4519" y="1363"/>
                <a:ext cx="95" cy="130"/>
                <a:chOff x="4519" y="1363"/>
                <a:chExt cx="95" cy="130"/>
              </a:xfrm>
            </p:grpSpPr>
            <p:sp>
              <p:nvSpPr>
                <p:cNvPr id="10923" name="Freeform 508"/>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24" name="Freeform 509"/>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19" name="Group 510"/>
              <p:cNvGrpSpPr>
                <a:grpSpLocks/>
              </p:cNvGrpSpPr>
              <p:nvPr/>
            </p:nvGrpSpPr>
            <p:grpSpPr bwMode="auto">
              <a:xfrm>
                <a:off x="4535" y="1629"/>
                <a:ext cx="57" cy="39"/>
                <a:chOff x="4535" y="1629"/>
                <a:chExt cx="57" cy="39"/>
              </a:xfrm>
            </p:grpSpPr>
            <p:sp>
              <p:nvSpPr>
                <p:cNvPr id="10921" name="Freeform 511"/>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22" name="Freeform 512"/>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920" name="Freeform 513"/>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282" name="Group 514"/>
            <p:cNvGrpSpPr>
              <a:grpSpLocks/>
            </p:cNvGrpSpPr>
            <p:nvPr/>
          </p:nvGrpSpPr>
          <p:grpSpPr bwMode="auto">
            <a:xfrm>
              <a:off x="3936" y="2304"/>
              <a:ext cx="97" cy="443"/>
              <a:chOff x="4518" y="1225"/>
              <a:chExt cx="97" cy="443"/>
            </a:xfrm>
          </p:grpSpPr>
          <p:grpSp>
            <p:nvGrpSpPr>
              <p:cNvPr id="10902" name="Group 515"/>
              <p:cNvGrpSpPr>
                <a:grpSpLocks/>
              </p:cNvGrpSpPr>
              <p:nvPr/>
            </p:nvGrpSpPr>
            <p:grpSpPr bwMode="auto">
              <a:xfrm>
                <a:off x="4540" y="1225"/>
                <a:ext cx="54" cy="71"/>
                <a:chOff x="4540" y="1225"/>
                <a:chExt cx="54" cy="71"/>
              </a:xfrm>
            </p:grpSpPr>
            <p:sp>
              <p:nvSpPr>
                <p:cNvPr id="10911" name="Freeform 516"/>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12" name="Freeform 517"/>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13" name="Group 518"/>
                <p:cNvGrpSpPr>
                  <a:grpSpLocks/>
                </p:cNvGrpSpPr>
                <p:nvPr/>
              </p:nvGrpSpPr>
              <p:grpSpPr bwMode="auto">
                <a:xfrm>
                  <a:off x="4546" y="1260"/>
                  <a:ext cx="42" cy="7"/>
                  <a:chOff x="4546" y="1260"/>
                  <a:chExt cx="42" cy="7"/>
                </a:xfrm>
              </p:grpSpPr>
              <p:sp>
                <p:nvSpPr>
                  <p:cNvPr id="10914" name="Oval 519"/>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15" name="Oval 520"/>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903" name="Freeform 521"/>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904" name="Group 522"/>
              <p:cNvGrpSpPr>
                <a:grpSpLocks/>
              </p:cNvGrpSpPr>
              <p:nvPr/>
            </p:nvGrpSpPr>
            <p:grpSpPr bwMode="auto">
              <a:xfrm>
                <a:off x="4519" y="1363"/>
                <a:ext cx="95" cy="130"/>
                <a:chOff x="4519" y="1363"/>
                <a:chExt cx="95" cy="130"/>
              </a:xfrm>
            </p:grpSpPr>
            <p:sp>
              <p:nvSpPr>
                <p:cNvPr id="10909" name="Freeform 523"/>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10" name="Freeform 524"/>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905" name="Group 525"/>
              <p:cNvGrpSpPr>
                <a:grpSpLocks/>
              </p:cNvGrpSpPr>
              <p:nvPr/>
            </p:nvGrpSpPr>
            <p:grpSpPr bwMode="auto">
              <a:xfrm>
                <a:off x="4535" y="1629"/>
                <a:ext cx="57" cy="39"/>
                <a:chOff x="4535" y="1629"/>
                <a:chExt cx="57" cy="39"/>
              </a:xfrm>
            </p:grpSpPr>
            <p:sp>
              <p:nvSpPr>
                <p:cNvPr id="10907" name="Freeform 526"/>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08" name="Freeform 527"/>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906" name="Freeform 528"/>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283" name="Group 529"/>
            <p:cNvGrpSpPr>
              <a:grpSpLocks/>
            </p:cNvGrpSpPr>
            <p:nvPr/>
          </p:nvGrpSpPr>
          <p:grpSpPr bwMode="auto">
            <a:xfrm>
              <a:off x="1939" y="2208"/>
              <a:ext cx="119" cy="491"/>
              <a:chOff x="4424" y="1210"/>
              <a:chExt cx="119" cy="491"/>
            </a:xfrm>
          </p:grpSpPr>
          <p:grpSp>
            <p:nvGrpSpPr>
              <p:cNvPr id="10880" name="Group 530"/>
              <p:cNvGrpSpPr>
                <a:grpSpLocks/>
              </p:cNvGrpSpPr>
              <p:nvPr/>
            </p:nvGrpSpPr>
            <p:grpSpPr bwMode="auto">
              <a:xfrm>
                <a:off x="4424" y="1653"/>
                <a:ext cx="117" cy="48"/>
                <a:chOff x="4424" y="1653"/>
                <a:chExt cx="117" cy="48"/>
              </a:xfrm>
            </p:grpSpPr>
            <p:sp>
              <p:nvSpPr>
                <p:cNvPr id="10900" name="Freeform 531"/>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901" name="Freeform 532"/>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881" name="Group 533"/>
              <p:cNvGrpSpPr>
                <a:grpSpLocks/>
              </p:cNvGrpSpPr>
              <p:nvPr/>
            </p:nvGrpSpPr>
            <p:grpSpPr bwMode="auto">
              <a:xfrm>
                <a:off x="4436" y="1272"/>
                <a:ext cx="107" cy="397"/>
                <a:chOff x="4436" y="1272"/>
                <a:chExt cx="107" cy="397"/>
              </a:xfrm>
            </p:grpSpPr>
            <p:sp>
              <p:nvSpPr>
                <p:cNvPr id="10889" name="Freeform 534"/>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90" name="Freeform 535"/>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91" name="Freeform 536"/>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92" name="Freeform 537"/>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893" name="Group 538"/>
                <p:cNvGrpSpPr>
                  <a:grpSpLocks/>
                </p:cNvGrpSpPr>
                <p:nvPr/>
              </p:nvGrpSpPr>
              <p:grpSpPr bwMode="auto">
                <a:xfrm>
                  <a:off x="4449" y="1276"/>
                  <a:ext cx="68" cy="130"/>
                  <a:chOff x="4449" y="1276"/>
                  <a:chExt cx="68" cy="130"/>
                </a:xfrm>
              </p:grpSpPr>
              <p:grpSp>
                <p:nvGrpSpPr>
                  <p:cNvPr id="10894" name="Group 539"/>
                  <p:cNvGrpSpPr>
                    <a:grpSpLocks/>
                  </p:cNvGrpSpPr>
                  <p:nvPr/>
                </p:nvGrpSpPr>
                <p:grpSpPr bwMode="auto">
                  <a:xfrm>
                    <a:off x="4449" y="1276"/>
                    <a:ext cx="68" cy="130"/>
                    <a:chOff x="4449" y="1276"/>
                    <a:chExt cx="68" cy="130"/>
                  </a:xfrm>
                </p:grpSpPr>
                <p:grpSp>
                  <p:nvGrpSpPr>
                    <p:cNvPr id="10896" name="Group 540"/>
                    <p:cNvGrpSpPr>
                      <a:grpSpLocks/>
                    </p:cNvGrpSpPr>
                    <p:nvPr/>
                  </p:nvGrpSpPr>
                  <p:grpSpPr bwMode="auto">
                    <a:xfrm>
                      <a:off x="4449" y="1399"/>
                      <a:ext cx="68" cy="7"/>
                      <a:chOff x="4449" y="1399"/>
                      <a:chExt cx="68" cy="7"/>
                    </a:xfrm>
                  </p:grpSpPr>
                  <p:sp>
                    <p:nvSpPr>
                      <p:cNvPr id="10898" name="Line 541"/>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899" name="Line 542"/>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897" name="Freeform 543"/>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895" name="Line 544"/>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882" name="Group 545"/>
              <p:cNvGrpSpPr>
                <a:grpSpLocks/>
              </p:cNvGrpSpPr>
              <p:nvPr/>
            </p:nvGrpSpPr>
            <p:grpSpPr bwMode="auto">
              <a:xfrm>
                <a:off x="4458" y="1210"/>
                <a:ext cx="45" cy="73"/>
                <a:chOff x="4458" y="1210"/>
                <a:chExt cx="45" cy="73"/>
              </a:xfrm>
            </p:grpSpPr>
            <p:grpSp>
              <p:nvGrpSpPr>
                <p:cNvPr id="10883" name="Group 546"/>
                <p:cNvGrpSpPr>
                  <a:grpSpLocks/>
                </p:cNvGrpSpPr>
                <p:nvPr/>
              </p:nvGrpSpPr>
              <p:grpSpPr bwMode="auto">
                <a:xfrm>
                  <a:off x="4459" y="1213"/>
                  <a:ext cx="42" cy="70"/>
                  <a:chOff x="4459" y="1213"/>
                  <a:chExt cx="42" cy="70"/>
                </a:xfrm>
              </p:grpSpPr>
              <p:sp>
                <p:nvSpPr>
                  <p:cNvPr id="10885" name="Freeform 547"/>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86" name="Freeform 548"/>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87" name="Freeform 549"/>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88" name="Freeform 550"/>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884" name="Freeform 551"/>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84" name="Group 552"/>
            <p:cNvGrpSpPr>
              <a:grpSpLocks/>
            </p:cNvGrpSpPr>
            <p:nvPr/>
          </p:nvGrpSpPr>
          <p:grpSpPr bwMode="auto">
            <a:xfrm>
              <a:off x="1411" y="2208"/>
              <a:ext cx="119" cy="491"/>
              <a:chOff x="4424" y="1210"/>
              <a:chExt cx="119" cy="491"/>
            </a:xfrm>
          </p:grpSpPr>
          <p:grpSp>
            <p:nvGrpSpPr>
              <p:cNvPr id="10858" name="Group 553"/>
              <p:cNvGrpSpPr>
                <a:grpSpLocks/>
              </p:cNvGrpSpPr>
              <p:nvPr/>
            </p:nvGrpSpPr>
            <p:grpSpPr bwMode="auto">
              <a:xfrm>
                <a:off x="4424" y="1653"/>
                <a:ext cx="117" cy="48"/>
                <a:chOff x="4424" y="1653"/>
                <a:chExt cx="117" cy="48"/>
              </a:xfrm>
            </p:grpSpPr>
            <p:sp>
              <p:nvSpPr>
                <p:cNvPr id="10878" name="Freeform 554"/>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79" name="Freeform 555"/>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859" name="Group 556"/>
              <p:cNvGrpSpPr>
                <a:grpSpLocks/>
              </p:cNvGrpSpPr>
              <p:nvPr/>
            </p:nvGrpSpPr>
            <p:grpSpPr bwMode="auto">
              <a:xfrm>
                <a:off x="4436" y="1272"/>
                <a:ext cx="107" cy="397"/>
                <a:chOff x="4436" y="1272"/>
                <a:chExt cx="107" cy="397"/>
              </a:xfrm>
            </p:grpSpPr>
            <p:sp>
              <p:nvSpPr>
                <p:cNvPr id="10867" name="Freeform 557"/>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68" name="Freeform 558"/>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69" name="Freeform 559"/>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70" name="Freeform 560"/>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871" name="Group 561"/>
                <p:cNvGrpSpPr>
                  <a:grpSpLocks/>
                </p:cNvGrpSpPr>
                <p:nvPr/>
              </p:nvGrpSpPr>
              <p:grpSpPr bwMode="auto">
                <a:xfrm>
                  <a:off x="4449" y="1276"/>
                  <a:ext cx="68" cy="130"/>
                  <a:chOff x="4449" y="1276"/>
                  <a:chExt cx="68" cy="130"/>
                </a:xfrm>
              </p:grpSpPr>
              <p:grpSp>
                <p:nvGrpSpPr>
                  <p:cNvPr id="10872" name="Group 562"/>
                  <p:cNvGrpSpPr>
                    <a:grpSpLocks/>
                  </p:cNvGrpSpPr>
                  <p:nvPr/>
                </p:nvGrpSpPr>
                <p:grpSpPr bwMode="auto">
                  <a:xfrm>
                    <a:off x="4449" y="1276"/>
                    <a:ext cx="68" cy="130"/>
                    <a:chOff x="4449" y="1276"/>
                    <a:chExt cx="68" cy="130"/>
                  </a:xfrm>
                </p:grpSpPr>
                <p:grpSp>
                  <p:nvGrpSpPr>
                    <p:cNvPr id="10874" name="Group 563"/>
                    <p:cNvGrpSpPr>
                      <a:grpSpLocks/>
                    </p:cNvGrpSpPr>
                    <p:nvPr/>
                  </p:nvGrpSpPr>
                  <p:grpSpPr bwMode="auto">
                    <a:xfrm>
                      <a:off x="4449" y="1399"/>
                      <a:ext cx="68" cy="7"/>
                      <a:chOff x="4449" y="1399"/>
                      <a:chExt cx="68" cy="7"/>
                    </a:xfrm>
                  </p:grpSpPr>
                  <p:sp>
                    <p:nvSpPr>
                      <p:cNvPr id="10876" name="Line 564"/>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877" name="Line 565"/>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875" name="Freeform 566"/>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873" name="Line 567"/>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860" name="Group 568"/>
              <p:cNvGrpSpPr>
                <a:grpSpLocks/>
              </p:cNvGrpSpPr>
              <p:nvPr/>
            </p:nvGrpSpPr>
            <p:grpSpPr bwMode="auto">
              <a:xfrm>
                <a:off x="4458" y="1210"/>
                <a:ext cx="45" cy="73"/>
                <a:chOff x="4458" y="1210"/>
                <a:chExt cx="45" cy="73"/>
              </a:xfrm>
            </p:grpSpPr>
            <p:grpSp>
              <p:nvGrpSpPr>
                <p:cNvPr id="10861" name="Group 569"/>
                <p:cNvGrpSpPr>
                  <a:grpSpLocks/>
                </p:cNvGrpSpPr>
                <p:nvPr/>
              </p:nvGrpSpPr>
              <p:grpSpPr bwMode="auto">
                <a:xfrm>
                  <a:off x="4459" y="1213"/>
                  <a:ext cx="42" cy="70"/>
                  <a:chOff x="4459" y="1213"/>
                  <a:chExt cx="42" cy="70"/>
                </a:xfrm>
              </p:grpSpPr>
              <p:sp>
                <p:nvSpPr>
                  <p:cNvPr id="10863" name="Freeform 570"/>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64" name="Freeform 571"/>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65" name="Freeform 572"/>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66" name="Freeform 573"/>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862" name="Freeform 574"/>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85" name="Group 575"/>
            <p:cNvGrpSpPr>
              <a:grpSpLocks/>
            </p:cNvGrpSpPr>
            <p:nvPr/>
          </p:nvGrpSpPr>
          <p:grpSpPr bwMode="auto">
            <a:xfrm>
              <a:off x="1699" y="2016"/>
              <a:ext cx="119" cy="491"/>
              <a:chOff x="4424" y="1210"/>
              <a:chExt cx="119" cy="491"/>
            </a:xfrm>
          </p:grpSpPr>
          <p:grpSp>
            <p:nvGrpSpPr>
              <p:cNvPr id="10836" name="Group 576"/>
              <p:cNvGrpSpPr>
                <a:grpSpLocks/>
              </p:cNvGrpSpPr>
              <p:nvPr/>
            </p:nvGrpSpPr>
            <p:grpSpPr bwMode="auto">
              <a:xfrm>
                <a:off x="4424" y="1653"/>
                <a:ext cx="117" cy="48"/>
                <a:chOff x="4424" y="1653"/>
                <a:chExt cx="117" cy="48"/>
              </a:xfrm>
            </p:grpSpPr>
            <p:sp>
              <p:nvSpPr>
                <p:cNvPr id="10856" name="Freeform 577"/>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57" name="Freeform 578"/>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837" name="Group 579"/>
              <p:cNvGrpSpPr>
                <a:grpSpLocks/>
              </p:cNvGrpSpPr>
              <p:nvPr/>
            </p:nvGrpSpPr>
            <p:grpSpPr bwMode="auto">
              <a:xfrm>
                <a:off x="4436" y="1272"/>
                <a:ext cx="107" cy="397"/>
                <a:chOff x="4436" y="1272"/>
                <a:chExt cx="107" cy="397"/>
              </a:xfrm>
            </p:grpSpPr>
            <p:sp>
              <p:nvSpPr>
                <p:cNvPr id="10845" name="Freeform 580"/>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46" name="Freeform 581"/>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47" name="Freeform 582"/>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48" name="Freeform 583"/>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849" name="Group 584"/>
                <p:cNvGrpSpPr>
                  <a:grpSpLocks/>
                </p:cNvGrpSpPr>
                <p:nvPr/>
              </p:nvGrpSpPr>
              <p:grpSpPr bwMode="auto">
                <a:xfrm>
                  <a:off x="4449" y="1276"/>
                  <a:ext cx="68" cy="130"/>
                  <a:chOff x="4449" y="1276"/>
                  <a:chExt cx="68" cy="130"/>
                </a:xfrm>
              </p:grpSpPr>
              <p:grpSp>
                <p:nvGrpSpPr>
                  <p:cNvPr id="10850" name="Group 585"/>
                  <p:cNvGrpSpPr>
                    <a:grpSpLocks/>
                  </p:cNvGrpSpPr>
                  <p:nvPr/>
                </p:nvGrpSpPr>
                <p:grpSpPr bwMode="auto">
                  <a:xfrm>
                    <a:off x="4449" y="1276"/>
                    <a:ext cx="68" cy="130"/>
                    <a:chOff x="4449" y="1276"/>
                    <a:chExt cx="68" cy="130"/>
                  </a:xfrm>
                </p:grpSpPr>
                <p:grpSp>
                  <p:nvGrpSpPr>
                    <p:cNvPr id="10852" name="Group 586"/>
                    <p:cNvGrpSpPr>
                      <a:grpSpLocks/>
                    </p:cNvGrpSpPr>
                    <p:nvPr/>
                  </p:nvGrpSpPr>
                  <p:grpSpPr bwMode="auto">
                    <a:xfrm>
                      <a:off x="4449" y="1399"/>
                      <a:ext cx="68" cy="7"/>
                      <a:chOff x="4449" y="1399"/>
                      <a:chExt cx="68" cy="7"/>
                    </a:xfrm>
                  </p:grpSpPr>
                  <p:sp>
                    <p:nvSpPr>
                      <p:cNvPr id="10854" name="Line 587"/>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855" name="Line 588"/>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853" name="Freeform 589"/>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851" name="Line 590"/>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838" name="Group 591"/>
              <p:cNvGrpSpPr>
                <a:grpSpLocks/>
              </p:cNvGrpSpPr>
              <p:nvPr/>
            </p:nvGrpSpPr>
            <p:grpSpPr bwMode="auto">
              <a:xfrm>
                <a:off x="4458" y="1210"/>
                <a:ext cx="45" cy="73"/>
                <a:chOff x="4458" y="1210"/>
                <a:chExt cx="45" cy="73"/>
              </a:xfrm>
            </p:grpSpPr>
            <p:grpSp>
              <p:nvGrpSpPr>
                <p:cNvPr id="10839" name="Group 592"/>
                <p:cNvGrpSpPr>
                  <a:grpSpLocks/>
                </p:cNvGrpSpPr>
                <p:nvPr/>
              </p:nvGrpSpPr>
              <p:grpSpPr bwMode="auto">
                <a:xfrm>
                  <a:off x="4459" y="1213"/>
                  <a:ext cx="42" cy="70"/>
                  <a:chOff x="4459" y="1213"/>
                  <a:chExt cx="42" cy="70"/>
                </a:xfrm>
              </p:grpSpPr>
              <p:sp>
                <p:nvSpPr>
                  <p:cNvPr id="10841" name="Freeform 593"/>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42" name="Freeform 594"/>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43" name="Freeform 595"/>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44" name="Freeform 596"/>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840" name="Freeform 597"/>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86" name="Group 598"/>
            <p:cNvGrpSpPr>
              <a:grpSpLocks/>
            </p:cNvGrpSpPr>
            <p:nvPr/>
          </p:nvGrpSpPr>
          <p:grpSpPr bwMode="auto">
            <a:xfrm>
              <a:off x="1891" y="2400"/>
              <a:ext cx="119" cy="491"/>
              <a:chOff x="4424" y="1210"/>
              <a:chExt cx="119" cy="491"/>
            </a:xfrm>
          </p:grpSpPr>
          <p:grpSp>
            <p:nvGrpSpPr>
              <p:cNvPr id="10814" name="Group 599"/>
              <p:cNvGrpSpPr>
                <a:grpSpLocks/>
              </p:cNvGrpSpPr>
              <p:nvPr/>
            </p:nvGrpSpPr>
            <p:grpSpPr bwMode="auto">
              <a:xfrm>
                <a:off x="4424" y="1653"/>
                <a:ext cx="117" cy="48"/>
                <a:chOff x="4424" y="1653"/>
                <a:chExt cx="117" cy="48"/>
              </a:xfrm>
            </p:grpSpPr>
            <p:sp>
              <p:nvSpPr>
                <p:cNvPr id="10834" name="Freeform 600"/>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35" name="Freeform 601"/>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815" name="Group 602"/>
              <p:cNvGrpSpPr>
                <a:grpSpLocks/>
              </p:cNvGrpSpPr>
              <p:nvPr/>
            </p:nvGrpSpPr>
            <p:grpSpPr bwMode="auto">
              <a:xfrm>
                <a:off x="4436" y="1272"/>
                <a:ext cx="107" cy="397"/>
                <a:chOff x="4436" y="1272"/>
                <a:chExt cx="107" cy="397"/>
              </a:xfrm>
            </p:grpSpPr>
            <p:sp>
              <p:nvSpPr>
                <p:cNvPr id="10823" name="Freeform 603"/>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24" name="Freeform 604"/>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25" name="Freeform 605"/>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26" name="Freeform 606"/>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827" name="Group 607"/>
                <p:cNvGrpSpPr>
                  <a:grpSpLocks/>
                </p:cNvGrpSpPr>
                <p:nvPr/>
              </p:nvGrpSpPr>
              <p:grpSpPr bwMode="auto">
                <a:xfrm>
                  <a:off x="4449" y="1276"/>
                  <a:ext cx="68" cy="130"/>
                  <a:chOff x="4449" y="1276"/>
                  <a:chExt cx="68" cy="130"/>
                </a:xfrm>
              </p:grpSpPr>
              <p:grpSp>
                <p:nvGrpSpPr>
                  <p:cNvPr id="10828" name="Group 608"/>
                  <p:cNvGrpSpPr>
                    <a:grpSpLocks/>
                  </p:cNvGrpSpPr>
                  <p:nvPr/>
                </p:nvGrpSpPr>
                <p:grpSpPr bwMode="auto">
                  <a:xfrm>
                    <a:off x="4449" y="1276"/>
                    <a:ext cx="68" cy="130"/>
                    <a:chOff x="4449" y="1276"/>
                    <a:chExt cx="68" cy="130"/>
                  </a:xfrm>
                </p:grpSpPr>
                <p:grpSp>
                  <p:nvGrpSpPr>
                    <p:cNvPr id="10830" name="Group 609"/>
                    <p:cNvGrpSpPr>
                      <a:grpSpLocks/>
                    </p:cNvGrpSpPr>
                    <p:nvPr/>
                  </p:nvGrpSpPr>
                  <p:grpSpPr bwMode="auto">
                    <a:xfrm>
                      <a:off x="4449" y="1399"/>
                      <a:ext cx="68" cy="7"/>
                      <a:chOff x="4449" y="1399"/>
                      <a:chExt cx="68" cy="7"/>
                    </a:xfrm>
                  </p:grpSpPr>
                  <p:sp>
                    <p:nvSpPr>
                      <p:cNvPr id="10832" name="Line 610"/>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833" name="Line 611"/>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831" name="Freeform 612"/>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829" name="Line 613"/>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816" name="Group 614"/>
              <p:cNvGrpSpPr>
                <a:grpSpLocks/>
              </p:cNvGrpSpPr>
              <p:nvPr/>
            </p:nvGrpSpPr>
            <p:grpSpPr bwMode="auto">
              <a:xfrm>
                <a:off x="4458" y="1210"/>
                <a:ext cx="45" cy="73"/>
                <a:chOff x="4458" y="1210"/>
                <a:chExt cx="45" cy="73"/>
              </a:xfrm>
            </p:grpSpPr>
            <p:grpSp>
              <p:nvGrpSpPr>
                <p:cNvPr id="10817" name="Group 615"/>
                <p:cNvGrpSpPr>
                  <a:grpSpLocks/>
                </p:cNvGrpSpPr>
                <p:nvPr/>
              </p:nvGrpSpPr>
              <p:grpSpPr bwMode="auto">
                <a:xfrm>
                  <a:off x="4459" y="1213"/>
                  <a:ext cx="42" cy="70"/>
                  <a:chOff x="4459" y="1213"/>
                  <a:chExt cx="42" cy="70"/>
                </a:xfrm>
              </p:grpSpPr>
              <p:sp>
                <p:nvSpPr>
                  <p:cNvPr id="10819" name="Freeform 616"/>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20" name="Freeform 617"/>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21" name="Freeform 618"/>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22" name="Freeform 619"/>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818" name="Freeform 620"/>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87" name="Group 621"/>
            <p:cNvGrpSpPr>
              <a:grpSpLocks/>
            </p:cNvGrpSpPr>
            <p:nvPr/>
          </p:nvGrpSpPr>
          <p:grpSpPr bwMode="auto">
            <a:xfrm>
              <a:off x="1651" y="2400"/>
              <a:ext cx="119" cy="491"/>
              <a:chOff x="4424" y="1210"/>
              <a:chExt cx="119" cy="491"/>
            </a:xfrm>
          </p:grpSpPr>
          <p:grpSp>
            <p:nvGrpSpPr>
              <p:cNvPr id="10792" name="Group 622"/>
              <p:cNvGrpSpPr>
                <a:grpSpLocks/>
              </p:cNvGrpSpPr>
              <p:nvPr/>
            </p:nvGrpSpPr>
            <p:grpSpPr bwMode="auto">
              <a:xfrm>
                <a:off x="4424" y="1653"/>
                <a:ext cx="117" cy="48"/>
                <a:chOff x="4424" y="1653"/>
                <a:chExt cx="117" cy="48"/>
              </a:xfrm>
            </p:grpSpPr>
            <p:sp>
              <p:nvSpPr>
                <p:cNvPr id="10812" name="Freeform 623"/>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13" name="Freeform 624"/>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793" name="Group 625"/>
              <p:cNvGrpSpPr>
                <a:grpSpLocks/>
              </p:cNvGrpSpPr>
              <p:nvPr/>
            </p:nvGrpSpPr>
            <p:grpSpPr bwMode="auto">
              <a:xfrm>
                <a:off x="4436" y="1272"/>
                <a:ext cx="107" cy="397"/>
                <a:chOff x="4436" y="1272"/>
                <a:chExt cx="107" cy="397"/>
              </a:xfrm>
            </p:grpSpPr>
            <p:sp>
              <p:nvSpPr>
                <p:cNvPr id="10801" name="Freeform 626"/>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02" name="Freeform 627"/>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03" name="Freeform 628"/>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04" name="Freeform 629"/>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805" name="Group 630"/>
                <p:cNvGrpSpPr>
                  <a:grpSpLocks/>
                </p:cNvGrpSpPr>
                <p:nvPr/>
              </p:nvGrpSpPr>
              <p:grpSpPr bwMode="auto">
                <a:xfrm>
                  <a:off x="4449" y="1276"/>
                  <a:ext cx="68" cy="130"/>
                  <a:chOff x="4449" y="1276"/>
                  <a:chExt cx="68" cy="130"/>
                </a:xfrm>
              </p:grpSpPr>
              <p:grpSp>
                <p:nvGrpSpPr>
                  <p:cNvPr id="10806" name="Group 631"/>
                  <p:cNvGrpSpPr>
                    <a:grpSpLocks/>
                  </p:cNvGrpSpPr>
                  <p:nvPr/>
                </p:nvGrpSpPr>
                <p:grpSpPr bwMode="auto">
                  <a:xfrm>
                    <a:off x="4449" y="1276"/>
                    <a:ext cx="68" cy="130"/>
                    <a:chOff x="4449" y="1276"/>
                    <a:chExt cx="68" cy="130"/>
                  </a:xfrm>
                </p:grpSpPr>
                <p:grpSp>
                  <p:nvGrpSpPr>
                    <p:cNvPr id="10808" name="Group 632"/>
                    <p:cNvGrpSpPr>
                      <a:grpSpLocks/>
                    </p:cNvGrpSpPr>
                    <p:nvPr/>
                  </p:nvGrpSpPr>
                  <p:grpSpPr bwMode="auto">
                    <a:xfrm>
                      <a:off x="4449" y="1399"/>
                      <a:ext cx="68" cy="7"/>
                      <a:chOff x="4449" y="1399"/>
                      <a:chExt cx="68" cy="7"/>
                    </a:xfrm>
                  </p:grpSpPr>
                  <p:sp>
                    <p:nvSpPr>
                      <p:cNvPr id="10810" name="Line 633"/>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811" name="Line 634"/>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809" name="Freeform 635"/>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807" name="Line 636"/>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794" name="Group 637"/>
              <p:cNvGrpSpPr>
                <a:grpSpLocks/>
              </p:cNvGrpSpPr>
              <p:nvPr/>
            </p:nvGrpSpPr>
            <p:grpSpPr bwMode="auto">
              <a:xfrm>
                <a:off x="4458" y="1210"/>
                <a:ext cx="45" cy="73"/>
                <a:chOff x="4458" y="1210"/>
                <a:chExt cx="45" cy="73"/>
              </a:xfrm>
            </p:grpSpPr>
            <p:grpSp>
              <p:nvGrpSpPr>
                <p:cNvPr id="10795" name="Group 638"/>
                <p:cNvGrpSpPr>
                  <a:grpSpLocks/>
                </p:cNvGrpSpPr>
                <p:nvPr/>
              </p:nvGrpSpPr>
              <p:grpSpPr bwMode="auto">
                <a:xfrm>
                  <a:off x="4459" y="1213"/>
                  <a:ext cx="42" cy="70"/>
                  <a:chOff x="4459" y="1213"/>
                  <a:chExt cx="42" cy="70"/>
                </a:xfrm>
              </p:grpSpPr>
              <p:sp>
                <p:nvSpPr>
                  <p:cNvPr id="10797" name="Freeform 639"/>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98" name="Freeform 640"/>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99" name="Freeform 641"/>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800" name="Freeform 642"/>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796" name="Freeform 643"/>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88" name="Group 644"/>
            <p:cNvGrpSpPr>
              <a:grpSpLocks/>
            </p:cNvGrpSpPr>
            <p:nvPr/>
          </p:nvGrpSpPr>
          <p:grpSpPr bwMode="auto">
            <a:xfrm>
              <a:off x="1507" y="2064"/>
              <a:ext cx="119" cy="491"/>
              <a:chOff x="4424" y="1210"/>
              <a:chExt cx="119" cy="491"/>
            </a:xfrm>
          </p:grpSpPr>
          <p:grpSp>
            <p:nvGrpSpPr>
              <p:cNvPr id="10770" name="Group 645"/>
              <p:cNvGrpSpPr>
                <a:grpSpLocks/>
              </p:cNvGrpSpPr>
              <p:nvPr/>
            </p:nvGrpSpPr>
            <p:grpSpPr bwMode="auto">
              <a:xfrm>
                <a:off x="4424" y="1653"/>
                <a:ext cx="117" cy="48"/>
                <a:chOff x="4424" y="1653"/>
                <a:chExt cx="117" cy="48"/>
              </a:xfrm>
            </p:grpSpPr>
            <p:sp>
              <p:nvSpPr>
                <p:cNvPr id="10790" name="Freeform 646"/>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91" name="Freeform 647"/>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771" name="Group 648"/>
              <p:cNvGrpSpPr>
                <a:grpSpLocks/>
              </p:cNvGrpSpPr>
              <p:nvPr/>
            </p:nvGrpSpPr>
            <p:grpSpPr bwMode="auto">
              <a:xfrm>
                <a:off x="4436" y="1272"/>
                <a:ext cx="107" cy="397"/>
                <a:chOff x="4436" y="1272"/>
                <a:chExt cx="107" cy="397"/>
              </a:xfrm>
            </p:grpSpPr>
            <p:sp>
              <p:nvSpPr>
                <p:cNvPr id="10779" name="Freeform 649"/>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80" name="Freeform 650"/>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81" name="Freeform 651"/>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82" name="Freeform 652"/>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783" name="Group 653"/>
                <p:cNvGrpSpPr>
                  <a:grpSpLocks/>
                </p:cNvGrpSpPr>
                <p:nvPr/>
              </p:nvGrpSpPr>
              <p:grpSpPr bwMode="auto">
                <a:xfrm>
                  <a:off x="4449" y="1276"/>
                  <a:ext cx="68" cy="130"/>
                  <a:chOff x="4449" y="1276"/>
                  <a:chExt cx="68" cy="130"/>
                </a:xfrm>
              </p:grpSpPr>
              <p:grpSp>
                <p:nvGrpSpPr>
                  <p:cNvPr id="10784" name="Group 654"/>
                  <p:cNvGrpSpPr>
                    <a:grpSpLocks/>
                  </p:cNvGrpSpPr>
                  <p:nvPr/>
                </p:nvGrpSpPr>
                <p:grpSpPr bwMode="auto">
                  <a:xfrm>
                    <a:off x="4449" y="1276"/>
                    <a:ext cx="68" cy="130"/>
                    <a:chOff x="4449" y="1276"/>
                    <a:chExt cx="68" cy="130"/>
                  </a:xfrm>
                </p:grpSpPr>
                <p:grpSp>
                  <p:nvGrpSpPr>
                    <p:cNvPr id="10786" name="Group 655"/>
                    <p:cNvGrpSpPr>
                      <a:grpSpLocks/>
                    </p:cNvGrpSpPr>
                    <p:nvPr/>
                  </p:nvGrpSpPr>
                  <p:grpSpPr bwMode="auto">
                    <a:xfrm>
                      <a:off x="4449" y="1399"/>
                      <a:ext cx="68" cy="7"/>
                      <a:chOff x="4449" y="1399"/>
                      <a:chExt cx="68" cy="7"/>
                    </a:xfrm>
                  </p:grpSpPr>
                  <p:sp>
                    <p:nvSpPr>
                      <p:cNvPr id="10788" name="Line 656"/>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789" name="Line 657"/>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787" name="Freeform 658"/>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785" name="Line 659"/>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772" name="Group 660"/>
              <p:cNvGrpSpPr>
                <a:grpSpLocks/>
              </p:cNvGrpSpPr>
              <p:nvPr/>
            </p:nvGrpSpPr>
            <p:grpSpPr bwMode="auto">
              <a:xfrm>
                <a:off x="4458" y="1210"/>
                <a:ext cx="45" cy="73"/>
                <a:chOff x="4458" y="1210"/>
                <a:chExt cx="45" cy="73"/>
              </a:xfrm>
            </p:grpSpPr>
            <p:grpSp>
              <p:nvGrpSpPr>
                <p:cNvPr id="10773" name="Group 661"/>
                <p:cNvGrpSpPr>
                  <a:grpSpLocks/>
                </p:cNvGrpSpPr>
                <p:nvPr/>
              </p:nvGrpSpPr>
              <p:grpSpPr bwMode="auto">
                <a:xfrm>
                  <a:off x="4459" y="1213"/>
                  <a:ext cx="42" cy="70"/>
                  <a:chOff x="4459" y="1213"/>
                  <a:chExt cx="42" cy="70"/>
                </a:xfrm>
              </p:grpSpPr>
              <p:sp>
                <p:nvSpPr>
                  <p:cNvPr id="10775" name="Freeform 662"/>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76" name="Freeform 663"/>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77" name="Freeform 664"/>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78" name="Freeform 665"/>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774" name="Freeform 666"/>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89" name="Group 667"/>
            <p:cNvGrpSpPr>
              <a:grpSpLocks/>
            </p:cNvGrpSpPr>
            <p:nvPr/>
          </p:nvGrpSpPr>
          <p:grpSpPr bwMode="auto">
            <a:xfrm>
              <a:off x="2736" y="1344"/>
              <a:ext cx="152" cy="456"/>
              <a:chOff x="4658" y="1227"/>
              <a:chExt cx="152" cy="456"/>
            </a:xfrm>
          </p:grpSpPr>
          <p:grpSp>
            <p:nvGrpSpPr>
              <p:cNvPr id="10747" name="Group 668"/>
              <p:cNvGrpSpPr>
                <a:grpSpLocks/>
              </p:cNvGrpSpPr>
              <p:nvPr/>
            </p:nvGrpSpPr>
            <p:grpSpPr bwMode="auto">
              <a:xfrm>
                <a:off x="4658" y="1286"/>
                <a:ext cx="152" cy="397"/>
                <a:chOff x="4658" y="1286"/>
                <a:chExt cx="152" cy="397"/>
              </a:xfrm>
            </p:grpSpPr>
            <p:grpSp>
              <p:nvGrpSpPr>
                <p:cNvPr id="10758" name="Group 669"/>
                <p:cNvGrpSpPr>
                  <a:grpSpLocks/>
                </p:cNvGrpSpPr>
                <p:nvPr/>
              </p:nvGrpSpPr>
              <p:grpSpPr bwMode="auto">
                <a:xfrm>
                  <a:off x="4663" y="1642"/>
                  <a:ext cx="135" cy="41"/>
                  <a:chOff x="4663" y="1642"/>
                  <a:chExt cx="135" cy="41"/>
                </a:xfrm>
              </p:grpSpPr>
              <p:sp>
                <p:nvSpPr>
                  <p:cNvPr id="10768" name="Freeform 670"/>
                  <p:cNvSpPr>
                    <a:spLocks/>
                  </p:cNvSpPr>
                  <p:nvPr/>
                </p:nvSpPr>
                <p:spPr bwMode="auto">
                  <a:xfrm>
                    <a:off x="4663" y="1651"/>
                    <a:ext cx="42" cy="32"/>
                  </a:xfrm>
                  <a:custGeom>
                    <a:avLst/>
                    <a:gdLst>
                      <a:gd name="T0" fmla="*/ 0 w 169"/>
                      <a:gd name="T1" fmla="*/ 0 h 131"/>
                      <a:gd name="T2" fmla="*/ 0 w 169"/>
                      <a:gd name="T3" fmla="*/ 0 h 131"/>
                      <a:gd name="T4" fmla="*/ 0 w 169"/>
                      <a:gd name="T5" fmla="*/ 0 h 131"/>
                      <a:gd name="T6" fmla="*/ 0 w 169"/>
                      <a:gd name="T7" fmla="*/ 0 h 131"/>
                      <a:gd name="T8" fmla="*/ 0 w 169"/>
                      <a:gd name="T9" fmla="*/ 0 h 131"/>
                      <a:gd name="T10" fmla="*/ 0 w 169"/>
                      <a:gd name="T11" fmla="*/ 0 h 131"/>
                      <a:gd name="T12" fmla="*/ 0 w 169"/>
                      <a:gd name="T13" fmla="*/ 0 h 131"/>
                      <a:gd name="T14" fmla="*/ 0 w 169"/>
                      <a:gd name="T15" fmla="*/ 0 h 131"/>
                      <a:gd name="T16" fmla="*/ 0 w 169"/>
                      <a:gd name="T17" fmla="*/ 0 h 131"/>
                      <a:gd name="T18" fmla="*/ 0 w 169"/>
                      <a:gd name="T19" fmla="*/ 0 h 131"/>
                      <a:gd name="T20" fmla="*/ 0 w 169"/>
                      <a:gd name="T21" fmla="*/ 0 h 131"/>
                      <a:gd name="T22" fmla="*/ 0 w 169"/>
                      <a:gd name="T23" fmla="*/ 0 h 131"/>
                      <a:gd name="T24" fmla="*/ 0 w 169"/>
                      <a:gd name="T25" fmla="*/ 0 h 1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 h="131">
                        <a:moveTo>
                          <a:pt x="64" y="27"/>
                        </a:moveTo>
                        <a:lnTo>
                          <a:pt x="27" y="63"/>
                        </a:lnTo>
                        <a:lnTo>
                          <a:pt x="0" y="97"/>
                        </a:lnTo>
                        <a:lnTo>
                          <a:pt x="2" y="120"/>
                        </a:lnTo>
                        <a:lnTo>
                          <a:pt x="21" y="131"/>
                        </a:lnTo>
                        <a:lnTo>
                          <a:pt x="75" y="127"/>
                        </a:lnTo>
                        <a:lnTo>
                          <a:pt x="106" y="112"/>
                        </a:lnTo>
                        <a:lnTo>
                          <a:pt x="121" y="86"/>
                        </a:lnTo>
                        <a:lnTo>
                          <a:pt x="168" y="65"/>
                        </a:lnTo>
                        <a:lnTo>
                          <a:pt x="169" y="31"/>
                        </a:lnTo>
                        <a:lnTo>
                          <a:pt x="161" y="0"/>
                        </a:lnTo>
                        <a:lnTo>
                          <a:pt x="115" y="23"/>
                        </a:lnTo>
                        <a:lnTo>
                          <a:pt x="64"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69" name="Freeform 671"/>
                  <p:cNvSpPr>
                    <a:spLocks/>
                  </p:cNvSpPr>
                  <p:nvPr/>
                </p:nvSpPr>
                <p:spPr bwMode="auto">
                  <a:xfrm>
                    <a:off x="4750" y="1642"/>
                    <a:ext cx="48" cy="33"/>
                  </a:xfrm>
                  <a:custGeom>
                    <a:avLst/>
                    <a:gdLst>
                      <a:gd name="T0" fmla="*/ 0 w 188"/>
                      <a:gd name="T1" fmla="*/ 0 h 134"/>
                      <a:gd name="T2" fmla="*/ 0 w 188"/>
                      <a:gd name="T3" fmla="*/ 0 h 134"/>
                      <a:gd name="T4" fmla="*/ 0 w 188"/>
                      <a:gd name="T5" fmla="*/ 0 h 134"/>
                      <a:gd name="T6" fmla="*/ 0 w 188"/>
                      <a:gd name="T7" fmla="*/ 0 h 134"/>
                      <a:gd name="T8" fmla="*/ 0 w 188"/>
                      <a:gd name="T9" fmla="*/ 0 h 134"/>
                      <a:gd name="T10" fmla="*/ 1 w 188"/>
                      <a:gd name="T11" fmla="*/ 0 h 134"/>
                      <a:gd name="T12" fmla="*/ 1 w 188"/>
                      <a:gd name="T13" fmla="*/ 0 h 134"/>
                      <a:gd name="T14" fmla="*/ 1 w 188"/>
                      <a:gd name="T15" fmla="*/ 0 h 134"/>
                      <a:gd name="T16" fmla="*/ 1 w 188"/>
                      <a:gd name="T17" fmla="*/ 0 h 134"/>
                      <a:gd name="T18" fmla="*/ 1 w 188"/>
                      <a:gd name="T19" fmla="*/ 0 h 134"/>
                      <a:gd name="T20" fmla="*/ 1 w 188"/>
                      <a:gd name="T21" fmla="*/ 0 h 134"/>
                      <a:gd name="T22" fmla="*/ 1 w 188"/>
                      <a:gd name="T23" fmla="*/ 0 h 134"/>
                      <a:gd name="T24" fmla="*/ 1 w 188"/>
                      <a:gd name="T25" fmla="*/ 0 h 134"/>
                      <a:gd name="T26" fmla="*/ 0 w 188"/>
                      <a:gd name="T27" fmla="*/ 0 h 134"/>
                      <a:gd name="T28" fmla="*/ 0 w 188"/>
                      <a:gd name="T29" fmla="*/ 0 h 1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8" h="134">
                        <a:moveTo>
                          <a:pt x="2" y="8"/>
                        </a:moveTo>
                        <a:lnTo>
                          <a:pt x="0" y="61"/>
                        </a:lnTo>
                        <a:lnTo>
                          <a:pt x="25" y="81"/>
                        </a:lnTo>
                        <a:lnTo>
                          <a:pt x="52" y="89"/>
                        </a:lnTo>
                        <a:lnTo>
                          <a:pt x="69" y="101"/>
                        </a:lnTo>
                        <a:lnTo>
                          <a:pt x="100" y="120"/>
                        </a:lnTo>
                        <a:lnTo>
                          <a:pt x="154" y="134"/>
                        </a:lnTo>
                        <a:lnTo>
                          <a:pt x="173" y="130"/>
                        </a:lnTo>
                        <a:lnTo>
                          <a:pt x="188" y="122"/>
                        </a:lnTo>
                        <a:lnTo>
                          <a:pt x="188" y="107"/>
                        </a:lnTo>
                        <a:lnTo>
                          <a:pt x="169" y="76"/>
                        </a:lnTo>
                        <a:lnTo>
                          <a:pt x="125" y="46"/>
                        </a:lnTo>
                        <a:lnTo>
                          <a:pt x="92" y="19"/>
                        </a:lnTo>
                        <a:lnTo>
                          <a:pt x="81" y="0"/>
                        </a:lnTo>
                        <a:lnTo>
                          <a:pt x="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759" name="Group 672"/>
                <p:cNvGrpSpPr>
                  <a:grpSpLocks/>
                </p:cNvGrpSpPr>
                <p:nvPr/>
              </p:nvGrpSpPr>
              <p:grpSpPr bwMode="auto">
                <a:xfrm>
                  <a:off x="4658" y="1286"/>
                  <a:ext cx="152" cy="375"/>
                  <a:chOff x="4658" y="1286"/>
                  <a:chExt cx="152" cy="375"/>
                </a:xfrm>
              </p:grpSpPr>
              <p:grpSp>
                <p:nvGrpSpPr>
                  <p:cNvPr id="10760" name="Group 673"/>
                  <p:cNvGrpSpPr>
                    <a:grpSpLocks/>
                  </p:cNvGrpSpPr>
                  <p:nvPr/>
                </p:nvGrpSpPr>
                <p:grpSpPr bwMode="auto">
                  <a:xfrm>
                    <a:off x="4677" y="1286"/>
                    <a:ext cx="97" cy="120"/>
                    <a:chOff x="4677" y="1286"/>
                    <a:chExt cx="97" cy="120"/>
                  </a:xfrm>
                </p:grpSpPr>
                <p:sp>
                  <p:nvSpPr>
                    <p:cNvPr id="10765" name="Freeform 674"/>
                    <p:cNvSpPr>
                      <a:spLocks/>
                    </p:cNvSpPr>
                    <p:nvPr/>
                  </p:nvSpPr>
                  <p:spPr bwMode="auto">
                    <a:xfrm>
                      <a:off x="4677" y="1293"/>
                      <a:ext cx="97" cy="113"/>
                    </a:xfrm>
                    <a:custGeom>
                      <a:avLst/>
                      <a:gdLst>
                        <a:gd name="T0" fmla="*/ 0 w 385"/>
                        <a:gd name="T1" fmla="*/ 0 h 455"/>
                        <a:gd name="T2" fmla="*/ 1 w 385"/>
                        <a:gd name="T3" fmla="*/ 0 h 455"/>
                        <a:gd name="T4" fmla="*/ 1 w 385"/>
                        <a:gd name="T5" fmla="*/ 1 h 455"/>
                        <a:gd name="T6" fmla="*/ 1 w 385"/>
                        <a:gd name="T7" fmla="*/ 0 h 455"/>
                        <a:gd name="T8" fmla="*/ 2 w 385"/>
                        <a:gd name="T9" fmla="*/ 0 h 455"/>
                        <a:gd name="T10" fmla="*/ 2 w 385"/>
                        <a:gd name="T11" fmla="*/ 0 h 455"/>
                        <a:gd name="T12" fmla="*/ 2 w 385"/>
                        <a:gd name="T13" fmla="*/ 2 h 455"/>
                        <a:gd name="T14" fmla="*/ 0 w 385"/>
                        <a:gd name="T15" fmla="*/ 2 h 455"/>
                        <a:gd name="T16" fmla="*/ 0 w 385"/>
                        <a:gd name="T17" fmla="*/ 0 h 4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5" h="455">
                          <a:moveTo>
                            <a:pt x="0" y="87"/>
                          </a:moveTo>
                          <a:lnTo>
                            <a:pt x="116" y="0"/>
                          </a:lnTo>
                          <a:lnTo>
                            <a:pt x="243" y="200"/>
                          </a:lnTo>
                          <a:lnTo>
                            <a:pt x="265" y="10"/>
                          </a:lnTo>
                          <a:lnTo>
                            <a:pt x="343" y="35"/>
                          </a:lnTo>
                          <a:lnTo>
                            <a:pt x="385" y="104"/>
                          </a:lnTo>
                          <a:lnTo>
                            <a:pt x="377" y="455"/>
                          </a:lnTo>
                          <a:lnTo>
                            <a:pt x="43" y="455"/>
                          </a:lnTo>
                          <a:lnTo>
                            <a:pt x="0" y="87"/>
                          </a:lnTo>
                          <a:close/>
                        </a:path>
                      </a:pathLst>
                    </a:custGeom>
                    <a:solidFill>
                      <a:srgbClr val="7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66" name="Freeform 675"/>
                    <p:cNvSpPr>
                      <a:spLocks/>
                    </p:cNvSpPr>
                    <p:nvPr/>
                  </p:nvSpPr>
                  <p:spPr bwMode="auto">
                    <a:xfrm>
                      <a:off x="4705" y="1286"/>
                      <a:ext cx="38" cy="66"/>
                    </a:xfrm>
                    <a:custGeom>
                      <a:avLst/>
                      <a:gdLst>
                        <a:gd name="T0" fmla="*/ 0 w 154"/>
                        <a:gd name="T1" fmla="*/ 0 h 267"/>
                        <a:gd name="T2" fmla="*/ 0 w 154"/>
                        <a:gd name="T3" fmla="*/ 0 h 267"/>
                        <a:gd name="T4" fmla="*/ 0 w 154"/>
                        <a:gd name="T5" fmla="*/ 0 h 267"/>
                        <a:gd name="T6" fmla="*/ 0 w 154"/>
                        <a:gd name="T7" fmla="*/ 0 h 267"/>
                        <a:gd name="T8" fmla="*/ 0 w 154"/>
                        <a:gd name="T9" fmla="*/ 0 h 267"/>
                        <a:gd name="T10" fmla="*/ 0 w 154"/>
                        <a:gd name="T11" fmla="*/ 1 h 267"/>
                        <a:gd name="T12" fmla="*/ 0 w 154"/>
                        <a:gd name="T13" fmla="*/ 1 h 267"/>
                        <a:gd name="T14" fmla="*/ 0 w 154"/>
                        <a:gd name="T15" fmla="*/ 0 h 2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4" h="267">
                          <a:moveTo>
                            <a:pt x="0" y="27"/>
                          </a:moveTo>
                          <a:lnTo>
                            <a:pt x="12" y="0"/>
                          </a:lnTo>
                          <a:lnTo>
                            <a:pt x="107" y="46"/>
                          </a:lnTo>
                          <a:lnTo>
                            <a:pt x="130" y="16"/>
                          </a:lnTo>
                          <a:lnTo>
                            <a:pt x="147" y="27"/>
                          </a:lnTo>
                          <a:lnTo>
                            <a:pt x="154" y="185"/>
                          </a:lnTo>
                          <a:lnTo>
                            <a:pt x="151" y="267"/>
                          </a:lnTo>
                          <a:lnTo>
                            <a:pt x="0" y="2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67" name="Freeform 676"/>
                    <p:cNvSpPr>
                      <a:spLocks/>
                    </p:cNvSpPr>
                    <p:nvPr/>
                  </p:nvSpPr>
                  <p:spPr bwMode="auto">
                    <a:xfrm>
                      <a:off x="4717" y="1299"/>
                      <a:ext cx="25" cy="13"/>
                    </a:xfrm>
                    <a:custGeom>
                      <a:avLst/>
                      <a:gdLst>
                        <a:gd name="T0" fmla="*/ 0 w 97"/>
                        <a:gd name="T1" fmla="*/ 0 h 53"/>
                        <a:gd name="T2" fmla="*/ 0 w 97"/>
                        <a:gd name="T3" fmla="*/ 0 h 53"/>
                        <a:gd name="T4" fmla="*/ 1 w 97"/>
                        <a:gd name="T5" fmla="*/ 0 h 53"/>
                        <a:gd name="T6" fmla="*/ 0 60000 65536"/>
                        <a:gd name="T7" fmla="*/ 0 60000 65536"/>
                        <a:gd name="T8" fmla="*/ 0 60000 65536"/>
                      </a:gdLst>
                      <a:ahLst/>
                      <a:cxnLst>
                        <a:cxn ang="T6">
                          <a:pos x="T0" y="T1"/>
                        </a:cxn>
                        <a:cxn ang="T7">
                          <a:pos x="T2" y="T3"/>
                        </a:cxn>
                        <a:cxn ang="T8">
                          <a:pos x="T4" y="T5"/>
                        </a:cxn>
                      </a:cxnLst>
                      <a:rect l="0" t="0" r="r" b="b"/>
                      <a:pathLst>
                        <a:path w="97" h="53">
                          <a:moveTo>
                            <a:pt x="0" y="53"/>
                          </a:moveTo>
                          <a:lnTo>
                            <a:pt x="55" y="0"/>
                          </a:lnTo>
                          <a:lnTo>
                            <a:pt x="97" y="42"/>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761" name="Group 677"/>
                  <p:cNvGrpSpPr>
                    <a:grpSpLocks/>
                  </p:cNvGrpSpPr>
                  <p:nvPr/>
                </p:nvGrpSpPr>
                <p:grpSpPr bwMode="auto">
                  <a:xfrm>
                    <a:off x="4658" y="1292"/>
                    <a:ext cx="152" cy="369"/>
                    <a:chOff x="4658" y="1292"/>
                    <a:chExt cx="152" cy="369"/>
                  </a:xfrm>
                </p:grpSpPr>
                <p:sp>
                  <p:nvSpPr>
                    <p:cNvPr id="10762" name="Freeform 678"/>
                    <p:cNvSpPr>
                      <a:spLocks/>
                    </p:cNvSpPr>
                    <p:nvPr/>
                  </p:nvSpPr>
                  <p:spPr bwMode="auto">
                    <a:xfrm>
                      <a:off x="4658" y="1292"/>
                      <a:ext cx="152" cy="369"/>
                    </a:xfrm>
                    <a:custGeom>
                      <a:avLst/>
                      <a:gdLst>
                        <a:gd name="T0" fmla="*/ 1 w 609"/>
                        <a:gd name="T1" fmla="*/ 0 h 1477"/>
                        <a:gd name="T2" fmla="*/ 0 w 609"/>
                        <a:gd name="T3" fmla="*/ 0 h 1477"/>
                        <a:gd name="T4" fmla="*/ 0 w 609"/>
                        <a:gd name="T5" fmla="*/ 2 h 1477"/>
                        <a:gd name="T6" fmla="*/ 0 w 609"/>
                        <a:gd name="T7" fmla="*/ 3 h 1477"/>
                        <a:gd name="T8" fmla="*/ 0 w 609"/>
                        <a:gd name="T9" fmla="*/ 3 h 1477"/>
                        <a:gd name="T10" fmla="*/ 0 w 609"/>
                        <a:gd name="T11" fmla="*/ 3 h 1477"/>
                        <a:gd name="T12" fmla="*/ 0 w 609"/>
                        <a:gd name="T13" fmla="*/ 3 h 1477"/>
                        <a:gd name="T14" fmla="*/ 0 w 609"/>
                        <a:gd name="T15" fmla="*/ 4 h 1477"/>
                        <a:gd name="T16" fmla="*/ 0 w 609"/>
                        <a:gd name="T17" fmla="*/ 6 h 1477"/>
                        <a:gd name="T18" fmla="*/ 0 w 609"/>
                        <a:gd name="T19" fmla="*/ 6 h 1477"/>
                        <a:gd name="T20" fmla="*/ 1 w 609"/>
                        <a:gd name="T21" fmla="*/ 6 h 1477"/>
                        <a:gd name="T22" fmla="*/ 1 w 609"/>
                        <a:gd name="T23" fmla="*/ 4 h 1477"/>
                        <a:gd name="T24" fmla="*/ 1 w 609"/>
                        <a:gd name="T25" fmla="*/ 4 h 1477"/>
                        <a:gd name="T26" fmla="*/ 1 w 609"/>
                        <a:gd name="T27" fmla="*/ 3 h 1477"/>
                        <a:gd name="T28" fmla="*/ 1 w 609"/>
                        <a:gd name="T29" fmla="*/ 4 h 1477"/>
                        <a:gd name="T30" fmla="*/ 1 w 609"/>
                        <a:gd name="T31" fmla="*/ 5 h 1477"/>
                        <a:gd name="T32" fmla="*/ 2 w 609"/>
                        <a:gd name="T33" fmla="*/ 5 h 1477"/>
                        <a:gd name="T34" fmla="*/ 2 w 609"/>
                        <a:gd name="T35" fmla="*/ 4 h 1477"/>
                        <a:gd name="T36" fmla="*/ 2 w 609"/>
                        <a:gd name="T37" fmla="*/ 3 h 1477"/>
                        <a:gd name="T38" fmla="*/ 2 w 609"/>
                        <a:gd name="T39" fmla="*/ 2 h 1477"/>
                        <a:gd name="T40" fmla="*/ 2 w 609"/>
                        <a:gd name="T41" fmla="*/ 2 h 1477"/>
                        <a:gd name="T42" fmla="*/ 2 w 609"/>
                        <a:gd name="T43" fmla="*/ 2 h 1477"/>
                        <a:gd name="T44" fmla="*/ 2 w 609"/>
                        <a:gd name="T45" fmla="*/ 2 h 1477"/>
                        <a:gd name="T46" fmla="*/ 2 w 609"/>
                        <a:gd name="T47" fmla="*/ 1 h 1477"/>
                        <a:gd name="T48" fmla="*/ 2 w 609"/>
                        <a:gd name="T49" fmla="*/ 0 h 1477"/>
                        <a:gd name="T50" fmla="*/ 1 w 609"/>
                        <a:gd name="T51" fmla="*/ 0 h 1477"/>
                        <a:gd name="T52" fmla="*/ 1 w 609"/>
                        <a:gd name="T53" fmla="*/ 1 h 1477"/>
                        <a:gd name="T54" fmla="*/ 1 w 609"/>
                        <a:gd name="T55" fmla="*/ 1 h 1477"/>
                        <a:gd name="T56" fmla="*/ 1 w 609"/>
                        <a:gd name="T57" fmla="*/ 1 h 1477"/>
                        <a:gd name="T58" fmla="*/ 1 w 609"/>
                        <a:gd name="T59" fmla="*/ 0 h 147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9" h="1477">
                          <a:moveTo>
                            <a:pt x="192" y="0"/>
                          </a:moveTo>
                          <a:lnTo>
                            <a:pt x="46" y="108"/>
                          </a:lnTo>
                          <a:lnTo>
                            <a:pt x="0" y="458"/>
                          </a:lnTo>
                          <a:lnTo>
                            <a:pt x="114" y="688"/>
                          </a:lnTo>
                          <a:lnTo>
                            <a:pt x="116" y="732"/>
                          </a:lnTo>
                          <a:lnTo>
                            <a:pt x="123" y="785"/>
                          </a:lnTo>
                          <a:lnTo>
                            <a:pt x="137" y="820"/>
                          </a:lnTo>
                          <a:lnTo>
                            <a:pt x="119" y="1071"/>
                          </a:lnTo>
                          <a:lnTo>
                            <a:pt x="80" y="1472"/>
                          </a:lnTo>
                          <a:lnTo>
                            <a:pt x="121" y="1477"/>
                          </a:lnTo>
                          <a:lnTo>
                            <a:pt x="185" y="1455"/>
                          </a:lnTo>
                          <a:lnTo>
                            <a:pt x="231" y="1185"/>
                          </a:lnTo>
                          <a:lnTo>
                            <a:pt x="254" y="1085"/>
                          </a:lnTo>
                          <a:lnTo>
                            <a:pt x="322" y="824"/>
                          </a:lnTo>
                          <a:lnTo>
                            <a:pt x="331" y="1099"/>
                          </a:lnTo>
                          <a:lnTo>
                            <a:pt x="367" y="1432"/>
                          </a:lnTo>
                          <a:lnTo>
                            <a:pt x="464" y="1436"/>
                          </a:lnTo>
                          <a:lnTo>
                            <a:pt x="475" y="1077"/>
                          </a:lnTo>
                          <a:lnTo>
                            <a:pt x="466" y="720"/>
                          </a:lnTo>
                          <a:lnTo>
                            <a:pt x="470" y="540"/>
                          </a:lnTo>
                          <a:lnTo>
                            <a:pt x="489" y="482"/>
                          </a:lnTo>
                          <a:lnTo>
                            <a:pt x="499" y="487"/>
                          </a:lnTo>
                          <a:lnTo>
                            <a:pt x="600" y="427"/>
                          </a:lnTo>
                          <a:lnTo>
                            <a:pt x="609" y="313"/>
                          </a:lnTo>
                          <a:lnTo>
                            <a:pt x="446" y="39"/>
                          </a:lnTo>
                          <a:lnTo>
                            <a:pt x="331" y="0"/>
                          </a:lnTo>
                          <a:lnTo>
                            <a:pt x="355" y="185"/>
                          </a:lnTo>
                          <a:lnTo>
                            <a:pt x="327" y="365"/>
                          </a:lnTo>
                          <a:lnTo>
                            <a:pt x="282" y="196"/>
                          </a:lnTo>
                          <a:lnTo>
                            <a:pt x="192" y="0"/>
                          </a:lnTo>
                          <a:close/>
                        </a:path>
                      </a:pathLst>
                    </a:custGeom>
                    <a:solidFill>
                      <a:srgbClr val="5F3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63" name="Freeform 679"/>
                    <p:cNvSpPr>
                      <a:spLocks/>
                    </p:cNvSpPr>
                    <p:nvPr/>
                  </p:nvSpPr>
                  <p:spPr bwMode="auto">
                    <a:xfrm>
                      <a:off x="4666" y="1332"/>
                      <a:ext cx="39" cy="96"/>
                    </a:xfrm>
                    <a:custGeom>
                      <a:avLst/>
                      <a:gdLst>
                        <a:gd name="T0" fmla="*/ 0 w 154"/>
                        <a:gd name="T1" fmla="*/ 0 h 385"/>
                        <a:gd name="T2" fmla="*/ 1 w 154"/>
                        <a:gd name="T3" fmla="*/ 0 h 385"/>
                        <a:gd name="T4" fmla="*/ 1 w 154"/>
                        <a:gd name="T5" fmla="*/ 1 h 385"/>
                        <a:gd name="T6" fmla="*/ 0 w 154"/>
                        <a:gd name="T7" fmla="*/ 1 h 385"/>
                        <a:gd name="T8" fmla="*/ 1 w 154"/>
                        <a:gd name="T9" fmla="*/ 1 h 385"/>
                        <a:gd name="T10" fmla="*/ 1 w 154"/>
                        <a:gd name="T11" fmla="*/ 1 h 385"/>
                        <a:gd name="T12" fmla="*/ 1 w 154"/>
                        <a:gd name="T13" fmla="*/ 1 h 385"/>
                        <a:gd name="T14" fmla="*/ 1 w 154"/>
                        <a:gd name="T15" fmla="*/ 1 h 385"/>
                        <a:gd name="T16" fmla="*/ 1 w 154"/>
                        <a:gd name="T17" fmla="*/ 1 h 385"/>
                        <a:gd name="T18" fmla="*/ 1 w 154"/>
                        <a:gd name="T19" fmla="*/ 1 h 385"/>
                        <a:gd name="T20" fmla="*/ 0 w 154"/>
                        <a:gd name="T21" fmla="*/ 0 h 3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385">
                          <a:moveTo>
                            <a:pt x="77" y="0"/>
                          </a:moveTo>
                          <a:lnTo>
                            <a:pt x="93" y="93"/>
                          </a:lnTo>
                          <a:lnTo>
                            <a:pt x="85" y="231"/>
                          </a:lnTo>
                          <a:lnTo>
                            <a:pt x="0" y="254"/>
                          </a:lnTo>
                          <a:lnTo>
                            <a:pt x="85" y="262"/>
                          </a:lnTo>
                          <a:lnTo>
                            <a:pt x="108" y="346"/>
                          </a:lnTo>
                          <a:lnTo>
                            <a:pt x="154" y="385"/>
                          </a:lnTo>
                          <a:lnTo>
                            <a:pt x="139" y="315"/>
                          </a:lnTo>
                          <a:lnTo>
                            <a:pt x="124" y="277"/>
                          </a:lnTo>
                          <a:lnTo>
                            <a:pt x="116" y="185"/>
                          </a:lnTo>
                          <a:lnTo>
                            <a:pt x="77"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64" name="Freeform 680"/>
                    <p:cNvSpPr>
                      <a:spLocks/>
                    </p:cNvSpPr>
                    <p:nvPr/>
                  </p:nvSpPr>
                  <p:spPr bwMode="auto">
                    <a:xfrm>
                      <a:off x="4701" y="1337"/>
                      <a:ext cx="14" cy="13"/>
                    </a:xfrm>
                    <a:custGeom>
                      <a:avLst/>
                      <a:gdLst>
                        <a:gd name="T0" fmla="*/ 0 w 54"/>
                        <a:gd name="T1" fmla="*/ 0 h 53"/>
                        <a:gd name="T2" fmla="*/ 0 w 54"/>
                        <a:gd name="T3" fmla="*/ 0 h 53"/>
                        <a:gd name="T4" fmla="*/ 0 w 54"/>
                        <a:gd name="T5" fmla="*/ 0 h 53"/>
                        <a:gd name="T6" fmla="*/ 0 w 54"/>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 h="53">
                          <a:moveTo>
                            <a:pt x="0" y="53"/>
                          </a:moveTo>
                          <a:lnTo>
                            <a:pt x="12" y="0"/>
                          </a:lnTo>
                          <a:lnTo>
                            <a:pt x="54" y="45"/>
                          </a:lnTo>
                          <a:lnTo>
                            <a:pt x="0" y="53"/>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nvGrpSpPr>
              <p:cNvPr id="10748" name="Group 681"/>
              <p:cNvGrpSpPr>
                <a:grpSpLocks/>
              </p:cNvGrpSpPr>
              <p:nvPr/>
            </p:nvGrpSpPr>
            <p:grpSpPr bwMode="auto">
              <a:xfrm>
                <a:off x="4700" y="1227"/>
                <a:ext cx="82" cy="186"/>
                <a:chOff x="4700" y="1227"/>
                <a:chExt cx="82" cy="186"/>
              </a:xfrm>
            </p:grpSpPr>
            <p:grpSp>
              <p:nvGrpSpPr>
                <p:cNvPr id="10749" name="Group 682"/>
                <p:cNvGrpSpPr>
                  <a:grpSpLocks/>
                </p:cNvGrpSpPr>
                <p:nvPr/>
              </p:nvGrpSpPr>
              <p:grpSpPr bwMode="auto">
                <a:xfrm>
                  <a:off x="4700" y="1227"/>
                  <a:ext cx="49" cy="72"/>
                  <a:chOff x="4700" y="1227"/>
                  <a:chExt cx="49" cy="72"/>
                </a:xfrm>
              </p:grpSpPr>
              <p:grpSp>
                <p:nvGrpSpPr>
                  <p:cNvPr id="10751" name="Group 683"/>
                  <p:cNvGrpSpPr>
                    <a:grpSpLocks/>
                  </p:cNvGrpSpPr>
                  <p:nvPr/>
                </p:nvGrpSpPr>
                <p:grpSpPr bwMode="auto">
                  <a:xfrm>
                    <a:off x="4702" y="1228"/>
                    <a:ext cx="43" cy="71"/>
                    <a:chOff x="4702" y="1228"/>
                    <a:chExt cx="43" cy="71"/>
                  </a:xfrm>
                </p:grpSpPr>
                <p:sp>
                  <p:nvSpPr>
                    <p:cNvPr id="10753" name="Freeform 684"/>
                    <p:cNvSpPr>
                      <a:spLocks/>
                    </p:cNvSpPr>
                    <p:nvPr/>
                  </p:nvSpPr>
                  <p:spPr bwMode="auto">
                    <a:xfrm>
                      <a:off x="4702" y="1228"/>
                      <a:ext cx="43" cy="71"/>
                    </a:xfrm>
                    <a:custGeom>
                      <a:avLst/>
                      <a:gdLst>
                        <a:gd name="T0" fmla="*/ 1 w 171"/>
                        <a:gd name="T1" fmla="*/ 0 h 284"/>
                        <a:gd name="T2" fmla="*/ 1 w 171"/>
                        <a:gd name="T3" fmla="*/ 1 h 284"/>
                        <a:gd name="T4" fmla="*/ 1 w 171"/>
                        <a:gd name="T5" fmla="*/ 1 h 284"/>
                        <a:gd name="T6" fmla="*/ 1 w 171"/>
                        <a:gd name="T7" fmla="*/ 1 h 284"/>
                        <a:gd name="T8" fmla="*/ 1 w 171"/>
                        <a:gd name="T9" fmla="*/ 1 h 284"/>
                        <a:gd name="T10" fmla="*/ 1 w 171"/>
                        <a:gd name="T11" fmla="*/ 1 h 284"/>
                        <a:gd name="T12" fmla="*/ 1 w 171"/>
                        <a:gd name="T13" fmla="*/ 1 h 284"/>
                        <a:gd name="T14" fmla="*/ 1 w 171"/>
                        <a:gd name="T15" fmla="*/ 1 h 284"/>
                        <a:gd name="T16" fmla="*/ 1 w 171"/>
                        <a:gd name="T17" fmla="*/ 1 h 284"/>
                        <a:gd name="T18" fmla="*/ 1 w 171"/>
                        <a:gd name="T19" fmla="*/ 1 h 284"/>
                        <a:gd name="T20" fmla="*/ 1 w 171"/>
                        <a:gd name="T21" fmla="*/ 1 h 284"/>
                        <a:gd name="T22" fmla="*/ 1 w 171"/>
                        <a:gd name="T23" fmla="*/ 1 h 284"/>
                        <a:gd name="T24" fmla="*/ 0 w 171"/>
                        <a:gd name="T25" fmla="*/ 1 h 284"/>
                        <a:gd name="T26" fmla="*/ 0 w 171"/>
                        <a:gd name="T27" fmla="*/ 1 h 284"/>
                        <a:gd name="T28" fmla="*/ 0 w 171"/>
                        <a:gd name="T29" fmla="*/ 1 h 284"/>
                        <a:gd name="T30" fmla="*/ 0 w 171"/>
                        <a:gd name="T31" fmla="*/ 1 h 284"/>
                        <a:gd name="T32" fmla="*/ 0 w 171"/>
                        <a:gd name="T33" fmla="*/ 1 h 284"/>
                        <a:gd name="T34" fmla="*/ 0 w 171"/>
                        <a:gd name="T35" fmla="*/ 1 h 284"/>
                        <a:gd name="T36" fmla="*/ 0 w 171"/>
                        <a:gd name="T37" fmla="*/ 1 h 284"/>
                        <a:gd name="T38" fmla="*/ 0 w 171"/>
                        <a:gd name="T39" fmla="*/ 1 h 284"/>
                        <a:gd name="T40" fmla="*/ 0 w 171"/>
                        <a:gd name="T41" fmla="*/ 0 h 284"/>
                        <a:gd name="T42" fmla="*/ 0 w 171"/>
                        <a:gd name="T43" fmla="*/ 0 h 284"/>
                        <a:gd name="T44" fmla="*/ 0 w 171"/>
                        <a:gd name="T45" fmla="*/ 0 h 284"/>
                        <a:gd name="T46" fmla="*/ 0 w 171"/>
                        <a:gd name="T47" fmla="*/ 0 h 284"/>
                        <a:gd name="T48" fmla="*/ 0 w 171"/>
                        <a:gd name="T49" fmla="*/ 0 h 284"/>
                        <a:gd name="T50" fmla="*/ 0 w 171"/>
                        <a:gd name="T51" fmla="*/ 0 h 284"/>
                        <a:gd name="T52" fmla="*/ 0 w 171"/>
                        <a:gd name="T53" fmla="*/ 0 h 284"/>
                        <a:gd name="T54" fmla="*/ 1 w 171"/>
                        <a:gd name="T55" fmla="*/ 0 h 284"/>
                        <a:gd name="T56" fmla="*/ 1 w 171"/>
                        <a:gd name="T57" fmla="*/ 0 h 284"/>
                        <a:gd name="T58" fmla="*/ 1 w 171"/>
                        <a:gd name="T59" fmla="*/ 0 h 284"/>
                        <a:gd name="T60" fmla="*/ 1 w 171"/>
                        <a:gd name="T61" fmla="*/ 0 h 284"/>
                        <a:gd name="T62" fmla="*/ 1 w 171"/>
                        <a:gd name="T63" fmla="*/ 0 h 284"/>
                        <a:gd name="T64" fmla="*/ 1 w 171"/>
                        <a:gd name="T65" fmla="*/ 0 h 284"/>
                        <a:gd name="T66" fmla="*/ 1 w 171"/>
                        <a:gd name="T67" fmla="*/ 0 h 2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1" h="284">
                          <a:moveTo>
                            <a:pt x="168" y="47"/>
                          </a:moveTo>
                          <a:lnTo>
                            <a:pt x="171" y="93"/>
                          </a:lnTo>
                          <a:lnTo>
                            <a:pt x="164" y="110"/>
                          </a:lnTo>
                          <a:lnTo>
                            <a:pt x="171" y="125"/>
                          </a:lnTo>
                          <a:lnTo>
                            <a:pt x="169" y="142"/>
                          </a:lnTo>
                          <a:lnTo>
                            <a:pt x="167" y="165"/>
                          </a:lnTo>
                          <a:lnTo>
                            <a:pt x="164" y="188"/>
                          </a:lnTo>
                          <a:lnTo>
                            <a:pt x="166" y="212"/>
                          </a:lnTo>
                          <a:lnTo>
                            <a:pt x="155" y="228"/>
                          </a:lnTo>
                          <a:lnTo>
                            <a:pt x="140" y="238"/>
                          </a:lnTo>
                          <a:lnTo>
                            <a:pt x="145" y="252"/>
                          </a:lnTo>
                          <a:lnTo>
                            <a:pt x="117" y="284"/>
                          </a:lnTo>
                          <a:lnTo>
                            <a:pt x="24" y="237"/>
                          </a:lnTo>
                          <a:lnTo>
                            <a:pt x="21" y="174"/>
                          </a:lnTo>
                          <a:lnTo>
                            <a:pt x="17" y="166"/>
                          </a:lnTo>
                          <a:lnTo>
                            <a:pt x="13" y="156"/>
                          </a:lnTo>
                          <a:lnTo>
                            <a:pt x="5" y="139"/>
                          </a:lnTo>
                          <a:lnTo>
                            <a:pt x="0" y="106"/>
                          </a:lnTo>
                          <a:lnTo>
                            <a:pt x="10" y="101"/>
                          </a:lnTo>
                          <a:lnTo>
                            <a:pt x="8" y="89"/>
                          </a:lnTo>
                          <a:lnTo>
                            <a:pt x="8" y="68"/>
                          </a:lnTo>
                          <a:lnTo>
                            <a:pt x="9" y="51"/>
                          </a:lnTo>
                          <a:lnTo>
                            <a:pt x="17" y="33"/>
                          </a:lnTo>
                          <a:lnTo>
                            <a:pt x="26" y="20"/>
                          </a:lnTo>
                          <a:lnTo>
                            <a:pt x="42" y="7"/>
                          </a:lnTo>
                          <a:lnTo>
                            <a:pt x="60" y="2"/>
                          </a:lnTo>
                          <a:lnTo>
                            <a:pt x="80" y="0"/>
                          </a:lnTo>
                          <a:lnTo>
                            <a:pt x="99" y="0"/>
                          </a:lnTo>
                          <a:lnTo>
                            <a:pt x="118" y="1"/>
                          </a:lnTo>
                          <a:lnTo>
                            <a:pt x="133" y="4"/>
                          </a:lnTo>
                          <a:lnTo>
                            <a:pt x="150" y="11"/>
                          </a:lnTo>
                          <a:lnTo>
                            <a:pt x="159" y="21"/>
                          </a:lnTo>
                          <a:lnTo>
                            <a:pt x="163" y="30"/>
                          </a:lnTo>
                          <a:lnTo>
                            <a:pt x="168" y="47"/>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754" name="Group 685"/>
                    <p:cNvGrpSpPr>
                      <a:grpSpLocks/>
                    </p:cNvGrpSpPr>
                    <p:nvPr/>
                  </p:nvGrpSpPr>
                  <p:grpSpPr bwMode="auto">
                    <a:xfrm>
                      <a:off x="4707" y="1252"/>
                      <a:ext cx="36" cy="35"/>
                      <a:chOff x="4707" y="1252"/>
                      <a:chExt cx="36" cy="35"/>
                    </a:xfrm>
                  </p:grpSpPr>
                  <p:sp>
                    <p:nvSpPr>
                      <p:cNvPr id="10755" name="Freeform 686"/>
                      <p:cNvSpPr>
                        <a:spLocks/>
                      </p:cNvSpPr>
                      <p:nvPr/>
                    </p:nvSpPr>
                    <p:spPr bwMode="auto">
                      <a:xfrm>
                        <a:off x="4720" y="1252"/>
                        <a:ext cx="15" cy="7"/>
                      </a:xfrm>
                      <a:custGeom>
                        <a:avLst/>
                        <a:gdLst>
                          <a:gd name="T0" fmla="*/ 0 w 61"/>
                          <a:gd name="T1" fmla="*/ 0 h 25"/>
                          <a:gd name="T2" fmla="*/ 0 w 61"/>
                          <a:gd name="T3" fmla="*/ 0 h 25"/>
                          <a:gd name="T4" fmla="*/ 0 w 61"/>
                          <a:gd name="T5" fmla="*/ 0 h 25"/>
                          <a:gd name="T6" fmla="*/ 0 w 61"/>
                          <a:gd name="T7" fmla="*/ 0 h 25"/>
                          <a:gd name="T8" fmla="*/ 0 w 61"/>
                          <a:gd name="T9" fmla="*/ 0 h 25"/>
                          <a:gd name="T10" fmla="*/ 0 w 61"/>
                          <a:gd name="T11" fmla="*/ 0 h 25"/>
                          <a:gd name="T12" fmla="*/ 0 w 61"/>
                          <a:gd name="T13" fmla="*/ 0 h 25"/>
                          <a:gd name="T14" fmla="*/ 0 w 61"/>
                          <a:gd name="T15" fmla="*/ 0 h 25"/>
                          <a:gd name="T16" fmla="*/ 0 w 61"/>
                          <a:gd name="T17" fmla="*/ 0 h 25"/>
                          <a:gd name="T18" fmla="*/ 0 w 61"/>
                          <a:gd name="T19" fmla="*/ 0 h 25"/>
                          <a:gd name="T20" fmla="*/ 0 w 61"/>
                          <a:gd name="T21" fmla="*/ 0 h 25"/>
                          <a:gd name="T22" fmla="*/ 0 w 61"/>
                          <a:gd name="T23" fmla="*/ 0 h 25"/>
                          <a:gd name="T24" fmla="*/ 0 w 61"/>
                          <a:gd name="T25" fmla="*/ 0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1" h="25">
                            <a:moveTo>
                              <a:pt x="0" y="4"/>
                            </a:moveTo>
                            <a:lnTo>
                              <a:pt x="28" y="0"/>
                            </a:lnTo>
                            <a:lnTo>
                              <a:pt x="47" y="2"/>
                            </a:lnTo>
                            <a:lnTo>
                              <a:pt x="55" y="6"/>
                            </a:lnTo>
                            <a:lnTo>
                              <a:pt x="61" y="7"/>
                            </a:lnTo>
                            <a:lnTo>
                              <a:pt x="57" y="14"/>
                            </a:lnTo>
                            <a:lnTo>
                              <a:pt x="52" y="20"/>
                            </a:lnTo>
                            <a:lnTo>
                              <a:pt x="55" y="25"/>
                            </a:lnTo>
                            <a:lnTo>
                              <a:pt x="36" y="22"/>
                            </a:lnTo>
                            <a:lnTo>
                              <a:pt x="15" y="23"/>
                            </a:lnTo>
                            <a:lnTo>
                              <a:pt x="25" y="19"/>
                            </a:lnTo>
                            <a:lnTo>
                              <a:pt x="14" y="14"/>
                            </a:lnTo>
                            <a:lnTo>
                              <a:pt x="0" y="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56" name="Freeform 687"/>
                      <p:cNvSpPr>
                        <a:spLocks/>
                      </p:cNvSpPr>
                      <p:nvPr/>
                    </p:nvSpPr>
                    <p:spPr bwMode="auto">
                      <a:xfrm>
                        <a:off x="4739" y="1268"/>
                        <a:ext cx="4" cy="4"/>
                      </a:xfrm>
                      <a:custGeom>
                        <a:avLst/>
                        <a:gdLst>
                          <a:gd name="T0" fmla="*/ 0 w 18"/>
                          <a:gd name="T1" fmla="*/ 0 h 14"/>
                          <a:gd name="T2" fmla="*/ 0 w 18"/>
                          <a:gd name="T3" fmla="*/ 0 h 14"/>
                          <a:gd name="T4" fmla="*/ 0 w 18"/>
                          <a:gd name="T5" fmla="*/ 0 h 14"/>
                          <a:gd name="T6" fmla="*/ 0 w 18"/>
                          <a:gd name="T7" fmla="*/ 0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14">
                            <a:moveTo>
                              <a:pt x="0" y="0"/>
                            </a:moveTo>
                            <a:lnTo>
                              <a:pt x="18" y="0"/>
                            </a:lnTo>
                            <a:lnTo>
                              <a:pt x="15" y="14"/>
                            </a:lnTo>
                            <a:lnTo>
                              <a:pt x="0"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57" name="Freeform 688"/>
                      <p:cNvSpPr>
                        <a:spLocks/>
                      </p:cNvSpPr>
                      <p:nvPr/>
                    </p:nvSpPr>
                    <p:spPr bwMode="auto">
                      <a:xfrm>
                        <a:off x="4707" y="1269"/>
                        <a:ext cx="23" cy="18"/>
                      </a:xfrm>
                      <a:custGeom>
                        <a:avLst/>
                        <a:gdLst>
                          <a:gd name="T0" fmla="*/ 0 w 94"/>
                          <a:gd name="T1" fmla="*/ 0 h 72"/>
                          <a:gd name="T2" fmla="*/ 0 w 94"/>
                          <a:gd name="T3" fmla="*/ 0 h 72"/>
                          <a:gd name="T4" fmla="*/ 0 w 94"/>
                          <a:gd name="T5" fmla="*/ 0 h 72"/>
                          <a:gd name="T6" fmla="*/ 0 w 94"/>
                          <a:gd name="T7" fmla="*/ 0 h 72"/>
                          <a:gd name="T8" fmla="*/ 0 w 94"/>
                          <a:gd name="T9" fmla="*/ 0 h 72"/>
                          <a:gd name="T10" fmla="*/ 0 w 94"/>
                          <a:gd name="T11" fmla="*/ 0 h 72"/>
                          <a:gd name="T12" fmla="*/ 0 w 94"/>
                          <a:gd name="T13" fmla="*/ 0 h 72"/>
                          <a:gd name="T14" fmla="*/ 0 w 94"/>
                          <a:gd name="T15" fmla="*/ 0 h 72"/>
                          <a:gd name="T16" fmla="*/ 0 w 9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4" h="72">
                            <a:moveTo>
                              <a:pt x="8" y="8"/>
                            </a:moveTo>
                            <a:lnTo>
                              <a:pt x="18" y="7"/>
                            </a:lnTo>
                            <a:lnTo>
                              <a:pt x="40" y="46"/>
                            </a:lnTo>
                            <a:lnTo>
                              <a:pt x="94" y="72"/>
                            </a:lnTo>
                            <a:lnTo>
                              <a:pt x="39" y="54"/>
                            </a:lnTo>
                            <a:lnTo>
                              <a:pt x="17" y="32"/>
                            </a:lnTo>
                            <a:lnTo>
                              <a:pt x="5" y="41"/>
                            </a:lnTo>
                            <a:lnTo>
                              <a:pt x="0" y="0"/>
                            </a:lnTo>
                            <a:lnTo>
                              <a:pt x="8"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752" name="Freeform 689"/>
                  <p:cNvSpPr>
                    <a:spLocks/>
                  </p:cNvSpPr>
                  <p:nvPr/>
                </p:nvSpPr>
                <p:spPr bwMode="auto">
                  <a:xfrm>
                    <a:off x="4700" y="1227"/>
                    <a:ext cx="49" cy="46"/>
                  </a:xfrm>
                  <a:custGeom>
                    <a:avLst/>
                    <a:gdLst>
                      <a:gd name="T0" fmla="*/ 0 w 193"/>
                      <a:gd name="T1" fmla="*/ 1 h 183"/>
                      <a:gd name="T2" fmla="*/ 0 w 193"/>
                      <a:gd name="T3" fmla="*/ 1 h 183"/>
                      <a:gd name="T4" fmla="*/ 0 w 193"/>
                      <a:gd name="T5" fmla="*/ 1 h 183"/>
                      <a:gd name="T6" fmla="*/ 0 w 193"/>
                      <a:gd name="T7" fmla="*/ 1 h 183"/>
                      <a:gd name="T8" fmla="*/ 0 w 193"/>
                      <a:gd name="T9" fmla="*/ 0 h 183"/>
                      <a:gd name="T10" fmla="*/ 0 w 193"/>
                      <a:gd name="T11" fmla="*/ 0 h 183"/>
                      <a:gd name="T12" fmla="*/ 0 w 193"/>
                      <a:gd name="T13" fmla="*/ 0 h 183"/>
                      <a:gd name="T14" fmla="*/ 0 w 193"/>
                      <a:gd name="T15" fmla="*/ 0 h 183"/>
                      <a:gd name="T16" fmla="*/ 0 w 193"/>
                      <a:gd name="T17" fmla="*/ 0 h 183"/>
                      <a:gd name="T18" fmla="*/ 1 w 193"/>
                      <a:gd name="T19" fmla="*/ 0 h 183"/>
                      <a:gd name="T20" fmla="*/ 1 w 193"/>
                      <a:gd name="T21" fmla="*/ 0 h 183"/>
                      <a:gd name="T22" fmla="*/ 1 w 193"/>
                      <a:gd name="T23" fmla="*/ 0 h 183"/>
                      <a:gd name="T24" fmla="*/ 1 w 193"/>
                      <a:gd name="T25" fmla="*/ 0 h 183"/>
                      <a:gd name="T26" fmla="*/ 1 w 193"/>
                      <a:gd name="T27" fmla="*/ 0 h 183"/>
                      <a:gd name="T28" fmla="*/ 1 w 193"/>
                      <a:gd name="T29" fmla="*/ 0 h 183"/>
                      <a:gd name="T30" fmla="*/ 1 w 193"/>
                      <a:gd name="T31" fmla="*/ 0 h 183"/>
                      <a:gd name="T32" fmla="*/ 1 w 193"/>
                      <a:gd name="T33" fmla="*/ 0 h 183"/>
                      <a:gd name="T34" fmla="*/ 1 w 193"/>
                      <a:gd name="T35" fmla="*/ 0 h 183"/>
                      <a:gd name="T36" fmla="*/ 1 w 193"/>
                      <a:gd name="T37" fmla="*/ 0 h 183"/>
                      <a:gd name="T38" fmla="*/ 1 w 193"/>
                      <a:gd name="T39" fmla="*/ 0 h 183"/>
                      <a:gd name="T40" fmla="*/ 0 w 193"/>
                      <a:gd name="T41" fmla="*/ 0 h 183"/>
                      <a:gd name="T42" fmla="*/ 0 w 193"/>
                      <a:gd name="T43" fmla="*/ 0 h 183"/>
                      <a:gd name="T44" fmla="*/ 0 w 193"/>
                      <a:gd name="T45" fmla="*/ 0 h 183"/>
                      <a:gd name="T46" fmla="*/ 0 w 193"/>
                      <a:gd name="T47" fmla="*/ 0 h 183"/>
                      <a:gd name="T48" fmla="*/ 0 w 193"/>
                      <a:gd name="T49" fmla="*/ 1 h 183"/>
                      <a:gd name="T50" fmla="*/ 0 w 193"/>
                      <a:gd name="T51" fmla="*/ 1 h 183"/>
                      <a:gd name="T52" fmla="*/ 0 w 193"/>
                      <a:gd name="T53" fmla="*/ 1 h 183"/>
                      <a:gd name="T54" fmla="*/ 0 w 193"/>
                      <a:gd name="T55" fmla="*/ 1 h 183"/>
                      <a:gd name="T56" fmla="*/ 0 w 193"/>
                      <a:gd name="T57" fmla="*/ 1 h 183"/>
                      <a:gd name="T58" fmla="*/ 0 w 193"/>
                      <a:gd name="T59" fmla="*/ 1 h 183"/>
                      <a:gd name="T60" fmla="*/ 0 w 193"/>
                      <a:gd name="T61" fmla="*/ 1 h 183"/>
                      <a:gd name="T62" fmla="*/ 0 w 193"/>
                      <a:gd name="T63" fmla="*/ 1 h 183"/>
                      <a:gd name="T64" fmla="*/ 0 w 193"/>
                      <a:gd name="T65" fmla="*/ 1 h 183"/>
                      <a:gd name="T66" fmla="*/ 0 w 193"/>
                      <a:gd name="T67" fmla="*/ 1 h 183"/>
                      <a:gd name="T68" fmla="*/ 0 w 193"/>
                      <a:gd name="T69" fmla="*/ 1 h 1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3" h="183">
                        <a:moveTo>
                          <a:pt x="28" y="183"/>
                        </a:moveTo>
                        <a:lnTo>
                          <a:pt x="13" y="163"/>
                        </a:lnTo>
                        <a:lnTo>
                          <a:pt x="5" y="136"/>
                        </a:lnTo>
                        <a:lnTo>
                          <a:pt x="0" y="97"/>
                        </a:lnTo>
                        <a:lnTo>
                          <a:pt x="0" y="60"/>
                        </a:lnTo>
                        <a:lnTo>
                          <a:pt x="6" y="32"/>
                        </a:lnTo>
                        <a:lnTo>
                          <a:pt x="25" y="13"/>
                        </a:lnTo>
                        <a:lnTo>
                          <a:pt x="46" y="4"/>
                        </a:lnTo>
                        <a:lnTo>
                          <a:pt x="84" y="0"/>
                        </a:lnTo>
                        <a:lnTo>
                          <a:pt x="134" y="2"/>
                        </a:lnTo>
                        <a:lnTo>
                          <a:pt x="165" y="13"/>
                        </a:lnTo>
                        <a:lnTo>
                          <a:pt x="184" y="17"/>
                        </a:lnTo>
                        <a:lnTo>
                          <a:pt x="193" y="17"/>
                        </a:lnTo>
                        <a:lnTo>
                          <a:pt x="182" y="28"/>
                        </a:lnTo>
                        <a:lnTo>
                          <a:pt x="174" y="47"/>
                        </a:lnTo>
                        <a:lnTo>
                          <a:pt x="174" y="55"/>
                        </a:lnTo>
                        <a:lnTo>
                          <a:pt x="157" y="43"/>
                        </a:lnTo>
                        <a:lnTo>
                          <a:pt x="134" y="42"/>
                        </a:lnTo>
                        <a:lnTo>
                          <a:pt x="106" y="40"/>
                        </a:lnTo>
                        <a:lnTo>
                          <a:pt x="87" y="40"/>
                        </a:lnTo>
                        <a:lnTo>
                          <a:pt x="65" y="40"/>
                        </a:lnTo>
                        <a:lnTo>
                          <a:pt x="75" y="45"/>
                        </a:lnTo>
                        <a:lnTo>
                          <a:pt x="75" y="56"/>
                        </a:lnTo>
                        <a:lnTo>
                          <a:pt x="69" y="70"/>
                        </a:lnTo>
                        <a:lnTo>
                          <a:pt x="57" y="88"/>
                        </a:lnTo>
                        <a:lnTo>
                          <a:pt x="51" y="110"/>
                        </a:lnTo>
                        <a:lnTo>
                          <a:pt x="51" y="136"/>
                        </a:lnTo>
                        <a:lnTo>
                          <a:pt x="34" y="120"/>
                        </a:lnTo>
                        <a:lnTo>
                          <a:pt x="33" y="109"/>
                        </a:lnTo>
                        <a:lnTo>
                          <a:pt x="23" y="105"/>
                        </a:lnTo>
                        <a:lnTo>
                          <a:pt x="11" y="106"/>
                        </a:lnTo>
                        <a:lnTo>
                          <a:pt x="9" y="113"/>
                        </a:lnTo>
                        <a:lnTo>
                          <a:pt x="13" y="147"/>
                        </a:lnTo>
                        <a:lnTo>
                          <a:pt x="21" y="163"/>
                        </a:lnTo>
                        <a:lnTo>
                          <a:pt x="28" y="183"/>
                        </a:lnTo>
                        <a:close/>
                      </a:path>
                    </a:pathLst>
                  </a:custGeom>
                  <a:solidFill>
                    <a:srgbClr val="BF7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750" name="Freeform 690"/>
                <p:cNvSpPr>
                  <a:spLocks/>
                </p:cNvSpPr>
                <p:nvPr/>
              </p:nvSpPr>
              <p:spPr bwMode="auto">
                <a:xfrm>
                  <a:off x="4741" y="1390"/>
                  <a:ext cx="41" cy="23"/>
                </a:xfrm>
                <a:custGeom>
                  <a:avLst/>
                  <a:gdLst>
                    <a:gd name="T0" fmla="*/ 0 w 167"/>
                    <a:gd name="T1" fmla="*/ 0 h 92"/>
                    <a:gd name="T2" fmla="*/ 0 w 167"/>
                    <a:gd name="T3" fmla="*/ 1 h 92"/>
                    <a:gd name="T4" fmla="*/ 0 w 167"/>
                    <a:gd name="T5" fmla="*/ 0 h 92"/>
                    <a:gd name="T6" fmla="*/ 0 w 167"/>
                    <a:gd name="T7" fmla="*/ 0 h 92"/>
                    <a:gd name="T8" fmla="*/ 0 w 167"/>
                    <a:gd name="T9" fmla="*/ 0 h 92"/>
                    <a:gd name="T10" fmla="*/ 0 w 167"/>
                    <a:gd name="T11" fmla="*/ 0 h 92"/>
                    <a:gd name="T12" fmla="*/ 0 w 167"/>
                    <a:gd name="T13" fmla="*/ 0 h 92"/>
                    <a:gd name="T14" fmla="*/ 0 w 167"/>
                    <a:gd name="T15" fmla="*/ 0 h 92"/>
                    <a:gd name="T16" fmla="*/ 0 w 167"/>
                    <a:gd name="T17" fmla="*/ 0 h 92"/>
                    <a:gd name="T18" fmla="*/ 0 w 167"/>
                    <a:gd name="T19" fmla="*/ 0 h 92"/>
                    <a:gd name="T20" fmla="*/ 0 w 167"/>
                    <a:gd name="T21" fmla="*/ 0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 h="92">
                      <a:moveTo>
                        <a:pt x="167" y="81"/>
                      </a:moveTo>
                      <a:lnTo>
                        <a:pt x="128" y="92"/>
                      </a:lnTo>
                      <a:lnTo>
                        <a:pt x="73" y="84"/>
                      </a:lnTo>
                      <a:lnTo>
                        <a:pt x="27" y="70"/>
                      </a:lnTo>
                      <a:lnTo>
                        <a:pt x="0" y="16"/>
                      </a:lnTo>
                      <a:lnTo>
                        <a:pt x="77" y="23"/>
                      </a:lnTo>
                      <a:lnTo>
                        <a:pt x="71" y="0"/>
                      </a:lnTo>
                      <a:lnTo>
                        <a:pt x="105" y="5"/>
                      </a:lnTo>
                      <a:lnTo>
                        <a:pt x="140" y="23"/>
                      </a:lnTo>
                      <a:lnTo>
                        <a:pt x="154" y="30"/>
                      </a:lnTo>
                      <a:lnTo>
                        <a:pt x="167" y="81"/>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90" name="Group 691"/>
            <p:cNvGrpSpPr>
              <a:grpSpLocks/>
            </p:cNvGrpSpPr>
            <p:nvPr/>
          </p:nvGrpSpPr>
          <p:grpSpPr bwMode="auto">
            <a:xfrm>
              <a:off x="3024" y="1536"/>
              <a:ext cx="152" cy="456"/>
              <a:chOff x="4658" y="1227"/>
              <a:chExt cx="152" cy="456"/>
            </a:xfrm>
          </p:grpSpPr>
          <p:grpSp>
            <p:nvGrpSpPr>
              <p:cNvPr id="10724" name="Group 692"/>
              <p:cNvGrpSpPr>
                <a:grpSpLocks/>
              </p:cNvGrpSpPr>
              <p:nvPr/>
            </p:nvGrpSpPr>
            <p:grpSpPr bwMode="auto">
              <a:xfrm>
                <a:off x="4658" y="1286"/>
                <a:ext cx="152" cy="397"/>
                <a:chOff x="4658" y="1286"/>
                <a:chExt cx="152" cy="397"/>
              </a:xfrm>
            </p:grpSpPr>
            <p:grpSp>
              <p:nvGrpSpPr>
                <p:cNvPr id="10735" name="Group 693"/>
                <p:cNvGrpSpPr>
                  <a:grpSpLocks/>
                </p:cNvGrpSpPr>
                <p:nvPr/>
              </p:nvGrpSpPr>
              <p:grpSpPr bwMode="auto">
                <a:xfrm>
                  <a:off x="4663" y="1642"/>
                  <a:ext cx="135" cy="41"/>
                  <a:chOff x="4663" y="1642"/>
                  <a:chExt cx="135" cy="41"/>
                </a:xfrm>
              </p:grpSpPr>
              <p:sp>
                <p:nvSpPr>
                  <p:cNvPr id="10745" name="Freeform 694"/>
                  <p:cNvSpPr>
                    <a:spLocks/>
                  </p:cNvSpPr>
                  <p:nvPr/>
                </p:nvSpPr>
                <p:spPr bwMode="auto">
                  <a:xfrm>
                    <a:off x="4663" y="1651"/>
                    <a:ext cx="42" cy="32"/>
                  </a:xfrm>
                  <a:custGeom>
                    <a:avLst/>
                    <a:gdLst>
                      <a:gd name="T0" fmla="*/ 0 w 169"/>
                      <a:gd name="T1" fmla="*/ 0 h 131"/>
                      <a:gd name="T2" fmla="*/ 0 w 169"/>
                      <a:gd name="T3" fmla="*/ 0 h 131"/>
                      <a:gd name="T4" fmla="*/ 0 w 169"/>
                      <a:gd name="T5" fmla="*/ 0 h 131"/>
                      <a:gd name="T6" fmla="*/ 0 w 169"/>
                      <a:gd name="T7" fmla="*/ 0 h 131"/>
                      <a:gd name="T8" fmla="*/ 0 w 169"/>
                      <a:gd name="T9" fmla="*/ 0 h 131"/>
                      <a:gd name="T10" fmla="*/ 0 w 169"/>
                      <a:gd name="T11" fmla="*/ 0 h 131"/>
                      <a:gd name="T12" fmla="*/ 0 w 169"/>
                      <a:gd name="T13" fmla="*/ 0 h 131"/>
                      <a:gd name="T14" fmla="*/ 0 w 169"/>
                      <a:gd name="T15" fmla="*/ 0 h 131"/>
                      <a:gd name="T16" fmla="*/ 0 w 169"/>
                      <a:gd name="T17" fmla="*/ 0 h 131"/>
                      <a:gd name="T18" fmla="*/ 0 w 169"/>
                      <a:gd name="T19" fmla="*/ 0 h 131"/>
                      <a:gd name="T20" fmla="*/ 0 w 169"/>
                      <a:gd name="T21" fmla="*/ 0 h 131"/>
                      <a:gd name="T22" fmla="*/ 0 w 169"/>
                      <a:gd name="T23" fmla="*/ 0 h 131"/>
                      <a:gd name="T24" fmla="*/ 0 w 169"/>
                      <a:gd name="T25" fmla="*/ 0 h 1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 h="131">
                        <a:moveTo>
                          <a:pt x="64" y="27"/>
                        </a:moveTo>
                        <a:lnTo>
                          <a:pt x="27" y="63"/>
                        </a:lnTo>
                        <a:lnTo>
                          <a:pt x="0" y="97"/>
                        </a:lnTo>
                        <a:lnTo>
                          <a:pt x="2" y="120"/>
                        </a:lnTo>
                        <a:lnTo>
                          <a:pt x="21" y="131"/>
                        </a:lnTo>
                        <a:lnTo>
                          <a:pt x="75" y="127"/>
                        </a:lnTo>
                        <a:lnTo>
                          <a:pt x="106" y="112"/>
                        </a:lnTo>
                        <a:lnTo>
                          <a:pt x="121" y="86"/>
                        </a:lnTo>
                        <a:lnTo>
                          <a:pt x="168" y="65"/>
                        </a:lnTo>
                        <a:lnTo>
                          <a:pt x="169" y="31"/>
                        </a:lnTo>
                        <a:lnTo>
                          <a:pt x="161" y="0"/>
                        </a:lnTo>
                        <a:lnTo>
                          <a:pt x="115" y="23"/>
                        </a:lnTo>
                        <a:lnTo>
                          <a:pt x="64"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46" name="Freeform 695"/>
                  <p:cNvSpPr>
                    <a:spLocks/>
                  </p:cNvSpPr>
                  <p:nvPr/>
                </p:nvSpPr>
                <p:spPr bwMode="auto">
                  <a:xfrm>
                    <a:off x="4750" y="1642"/>
                    <a:ext cx="48" cy="33"/>
                  </a:xfrm>
                  <a:custGeom>
                    <a:avLst/>
                    <a:gdLst>
                      <a:gd name="T0" fmla="*/ 0 w 188"/>
                      <a:gd name="T1" fmla="*/ 0 h 134"/>
                      <a:gd name="T2" fmla="*/ 0 w 188"/>
                      <a:gd name="T3" fmla="*/ 0 h 134"/>
                      <a:gd name="T4" fmla="*/ 0 w 188"/>
                      <a:gd name="T5" fmla="*/ 0 h 134"/>
                      <a:gd name="T6" fmla="*/ 0 w 188"/>
                      <a:gd name="T7" fmla="*/ 0 h 134"/>
                      <a:gd name="T8" fmla="*/ 0 w 188"/>
                      <a:gd name="T9" fmla="*/ 0 h 134"/>
                      <a:gd name="T10" fmla="*/ 1 w 188"/>
                      <a:gd name="T11" fmla="*/ 0 h 134"/>
                      <a:gd name="T12" fmla="*/ 1 w 188"/>
                      <a:gd name="T13" fmla="*/ 0 h 134"/>
                      <a:gd name="T14" fmla="*/ 1 w 188"/>
                      <a:gd name="T15" fmla="*/ 0 h 134"/>
                      <a:gd name="T16" fmla="*/ 1 w 188"/>
                      <a:gd name="T17" fmla="*/ 0 h 134"/>
                      <a:gd name="T18" fmla="*/ 1 w 188"/>
                      <a:gd name="T19" fmla="*/ 0 h 134"/>
                      <a:gd name="T20" fmla="*/ 1 w 188"/>
                      <a:gd name="T21" fmla="*/ 0 h 134"/>
                      <a:gd name="T22" fmla="*/ 1 w 188"/>
                      <a:gd name="T23" fmla="*/ 0 h 134"/>
                      <a:gd name="T24" fmla="*/ 1 w 188"/>
                      <a:gd name="T25" fmla="*/ 0 h 134"/>
                      <a:gd name="T26" fmla="*/ 0 w 188"/>
                      <a:gd name="T27" fmla="*/ 0 h 134"/>
                      <a:gd name="T28" fmla="*/ 0 w 188"/>
                      <a:gd name="T29" fmla="*/ 0 h 1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8" h="134">
                        <a:moveTo>
                          <a:pt x="2" y="8"/>
                        </a:moveTo>
                        <a:lnTo>
                          <a:pt x="0" y="61"/>
                        </a:lnTo>
                        <a:lnTo>
                          <a:pt x="25" y="81"/>
                        </a:lnTo>
                        <a:lnTo>
                          <a:pt x="52" y="89"/>
                        </a:lnTo>
                        <a:lnTo>
                          <a:pt x="69" y="101"/>
                        </a:lnTo>
                        <a:lnTo>
                          <a:pt x="100" y="120"/>
                        </a:lnTo>
                        <a:lnTo>
                          <a:pt x="154" y="134"/>
                        </a:lnTo>
                        <a:lnTo>
                          <a:pt x="173" y="130"/>
                        </a:lnTo>
                        <a:lnTo>
                          <a:pt x="188" y="122"/>
                        </a:lnTo>
                        <a:lnTo>
                          <a:pt x="188" y="107"/>
                        </a:lnTo>
                        <a:lnTo>
                          <a:pt x="169" y="76"/>
                        </a:lnTo>
                        <a:lnTo>
                          <a:pt x="125" y="46"/>
                        </a:lnTo>
                        <a:lnTo>
                          <a:pt x="92" y="19"/>
                        </a:lnTo>
                        <a:lnTo>
                          <a:pt x="81" y="0"/>
                        </a:lnTo>
                        <a:lnTo>
                          <a:pt x="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736" name="Group 696"/>
                <p:cNvGrpSpPr>
                  <a:grpSpLocks/>
                </p:cNvGrpSpPr>
                <p:nvPr/>
              </p:nvGrpSpPr>
              <p:grpSpPr bwMode="auto">
                <a:xfrm>
                  <a:off x="4658" y="1286"/>
                  <a:ext cx="152" cy="375"/>
                  <a:chOff x="4658" y="1286"/>
                  <a:chExt cx="152" cy="375"/>
                </a:xfrm>
              </p:grpSpPr>
              <p:grpSp>
                <p:nvGrpSpPr>
                  <p:cNvPr id="10737" name="Group 697"/>
                  <p:cNvGrpSpPr>
                    <a:grpSpLocks/>
                  </p:cNvGrpSpPr>
                  <p:nvPr/>
                </p:nvGrpSpPr>
                <p:grpSpPr bwMode="auto">
                  <a:xfrm>
                    <a:off x="4677" y="1286"/>
                    <a:ext cx="97" cy="120"/>
                    <a:chOff x="4677" y="1286"/>
                    <a:chExt cx="97" cy="120"/>
                  </a:xfrm>
                </p:grpSpPr>
                <p:sp>
                  <p:nvSpPr>
                    <p:cNvPr id="10742" name="Freeform 698"/>
                    <p:cNvSpPr>
                      <a:spLocks/>
                    </p:cNvSpPr>
                    <p:nvPr/>
                  </p:nvSpPr>
                  <p:spPr bwMode="auto">
                    <a:xfrm>
                      <a:off x="4677" y="1293"/>
                      <a:ext cx="97" cy="113"/>
                    </a:xfrm>
                    <a:custGeom>
                      <a:avLst/>
                      <a:gdLst>
                        <a:gd name="T0" fmla="*/ 0 w 385"/>
                        <a:gd name="T1" fmla="*/ 0 h 455"/>
                        <a:gd name="T2" fmla="*/ 1 w 385"/>
                        <a:gd name="T3" fmla="*/ 0 h 455"/>
                        <a:gd name="T4" fmla="*/ 1 w 385"/>
                        <a:gd name="T5" fmla="*/ 1 h 455"/>
                        <a:gd name="T6" fmla="*/ 1 w 385"/>
                        <a:gd name="T7" fmla="*/ 0 h 455"/>
                        <a:gd name="T8" fmla="*/ 2 w 385"/>
                        <a:gd name="T9" fmla="*/ 0 h 455"/>
                        <a:gd name="T10" fmla="*/ 2 w 385"/>
                        <a:gd name="T11" fmla="*/ 0 h 455"/>
                        <a:gd name="T12" fmla="*/ 2 w 385"/>
                        <a:gd name="T13" fmla="*/ 2 h 455"/>
                        <a:gd name="T14" fmla="*/ 0 w 385"/>
                        <a:gd name="T15" fmla="*/ 2 h 455"/>
                        <a:gd name="T16" fmla="*/ 0 w 385"/>
                        <a:gd name="T17" fmla="*/ 0 h 4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85" h="455">
                          <a:moveTo>
                            <a:pt x="0" y="87"/>
                          </a:moveTo>
                          <a:lnTo>
                            <a:pt x="116" y="0"/>
                          </a:lnTo>
                          <a:lnTo>
                            <a:pt x="243" y="200"/>
                          </a:lnTo>
                          <a:lnTo>
                            <a:pt x="265" y="10"/>
                          </a:lnTo>
                          <a:lnTo>
                            <a:pt x="343" y="35"/>
                          </a:lnTo>
                          <a:lnTo>
                            <a:pt x="385" y="104"/>
                          </a:lnTo>
                          <a:lnTo>
                            <a:pt x="377" y="455"/>
                          </a:lnTo>
                          <a:lnTo>
                            <a:pt x="43" y="455"/>
                          </a:lnTo>
                          <a:lnTo>
                            <a:pt x="0" y="87"/>
                          </a:lnTo>
                          <a:close/>
                        </a:path>
                      </a:pathLst>
                    </a:custGeom>
                    <a:solidFill>
                      <a:srgbClr val="7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43" name="Freeform 699"/>
                    <p:cNvSpPr>
                      <a:spLocks/>
                    </p:cNvSpPr>
                    <p:nvPr/>
                  </p:nvSpPr>
                  <p:spPr bwMode="auto">
                    <a:xfrm>
                      <a:off x="4705" y="1286"/>
                      <a:ext cx="38" cy="66"/>
                    </a:xfrm>
                    <a:custGeom>
                      <a:avLst/>
                      <a:gdLst>
                        <a:gd name="T0" fmla="*/ 0 w 154"/>
                        <a:gd name="T1" fmla="*/ 0 h 267"/>
                        <a:gd name="T2" fmla="*/ 0 w 154"/>
                        <a:gd name="T3" fmla="*/ 0 h 267"/>
                        <a:gd name="T4" fmla="*/ 0 w 154"/>
                        <a:gd name="T5" fmla="*/ 0 h 267"/>
                        <a:gd name="T6" fmla="*/ 0 w 154"/>
                        <a:gd name="T7" fmla="*/ 0 h 267"/>
                        <a:gd name="T8" fmla="*/ 0 w 154"/>
                        <a:gd name="T9" fmla="*/ 0 h 267"/>
                        <a:gd name="T10" fmla="*/ 0 w 154"/>
                        <a:gd name="T11" fmla="*/ 1 h 267"/>
                        <a:gd name="T12" fmla="*/ 0 w 154"/>
                        <a:gd name="T13" fmla="*/ 1 h 267"/>
                        <a:gd name="T14" fmla="*/ 0 w 154"/>
                        <a:gd name="T15" fmla="*/ 0 h 2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4" h="267">
                          <a:moveTo>
                            <a:pt x="0" y="27"/>
                          </a:moveTo>
                          <a:lnTo>
                            <a:pt x="12" y="0"/>
                          </a:lnTo>
                          <a:lnTo>
                            <a:pt x="107" y="46"/>
                          </a:lnTo>
                          <a:lnTo>
                            <a:pt x="130" y="16"/>
                          </a:lnTo>
                          <a:lnTo>
                            <a:pt x="147" y="27"/>
                          </a:lnTo>
                          <a:lnTo>
                            <a:pt x="154" y="185"/>
                          </a:lnTo>
                          <a:lnTo>
                            <a:pt x="151" y="267"/>
                          </a:lnTo>
                          <a:lnTo>
                            <a:pt x="0" y="2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44" name="Freeform 700"/>
                    <p:cNvSpPr>
                      <a:spLocks/>
                    </p:cNvSpPr>
                    <p:nvPr/>
                  </p:nvSpPr>
                  <p:spPr bwMode="auto">
                    <a:xfrm>
                      <a:off x="4717" y="1299"/>
                      <a:ext cx="25" cy="13"/>
                    </a:xfrm>
                    <a:custGeom>
                      <a:avLst/>
                      <a:gdLst>
                        <a:gd name="T0" fmla="*/ 0 w 97"/>
                        <a:gd name="T1" fmla="*/ 0 h 53"/>
                        <a:gd name="T2" fmla="*/ 0 w 97"/>
                        <a:gd name="T3" fmla="*/ 0 h 53"/>
                        <a:gd name="T4" fmla="*/ 1 w 97"/>
                        <a:gd name="T5" fmla="*/ 0 h 53"/>
                        <a:gd name="T6" fmla="*/ 0 60000 65536"/>
                        <a:gd name="T7" fmla="*/ 0 60000 65536"/>
                        <a:gd name="T8" fmla="*/ 0 60000 65536"/>
                      </a:gdLst>
                      <a:ahLst/>
                      <a:cxnLst>
                        <a:cxn ang="T6">
                          <a:pos x="T0" y="T1"/>
                        </a:cxn>
                        <a:cxn ang="T7">
                          <a:pos x="T2" y="T3"/>
                        </a:cxn>
                        <a:cxn ang="T8">
                          <a:pos x="T4" y="T5"/>
                        </a:cxn>
                      </a:cxnLst>
                      <a:rect l="0" t="0" r="r" b="b"/>
                      <a:pathLst>
                        <a:path w="97" h="53">
                          <a:moveTo>
                            <a:pt x="0" y="53"/>
                          </a:moveTo>
                          <a:lnTo>
                            <a:pt x="55" y="0"/>
                          </a:lnTo>
                          <a:lnTo>
                            <a:pt x="97" y="42"/>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738" name="Group 701"/>
                  <p:cNvGrpSpPr>
                    <a:grpSpLocks/>
                  </p:cNvGrpSpPr>
                  <p:nvPr/>
                </p:nvGrpSpPr>
                <p:grpSpPr bwMode="auto">
                  <a:xfrm>
                    <a:off x="4658" y="1292"/>
                    <a:ext cx="152" cy="369"/>
                    <a:chOff x="4658" y="1292"/>
                    <a:chExt cx="152" cy="369"/>
                  </a:xfrm>
                </p:grpSpPr>
                <p:sp>
                  <p:nvSpPr>
                    <p:cNvPr id="10739" name="Freeform 702"/>
                    <p:cNvSpPr>
                      <a:spLocks/>
                    </p:cNvSpPr>
                    <p:nvPr/>
                  </p:nvSpPr>
                  <p:spPr bwMode="auto">
                    <a:xfrm>
                      <a:off x="4658" y="1292"/>
                      <a:ext cx="152" cy="369"/>
                    </a:xfrm>
                    <a:custGeom>
                      <a:avLst/>
                      <a:gdLst>
                        <a:gd name="T0" fmla="*/ 1 w 609"/>
                        <a:gd name="T1" fmla="*/ 0 h 1477"/>
                        <a:gd name="T2" fmla="*/ 0 w 609"/>
                        <a:gd name="T3" fmla="*/ 0 h 1477"/>
                        <a:gd name="T4" fmla="*/ 0 w 609"/>
                        <a:gd name="T5" fmla="*/ 2 h 1477"/>
                        <a:gd name="T6" fmla="*/ 0 w 609"/>
                        <a:gd name="T7" fmla="*/ 3 h 1477"/>
                        <a:gd name="T8" fmla="*/ 0 w 609"/>
                        <a:gd name="T9" fmla="*/ 3 h 1477"/>
                        <a:gd name="T10" fmla="*/ 0 w 609"/>
                        <a:gd name="T11" fmla="*/ 3 h 1477"/>
                        <a:gd name="T12" fmla="*/ 0 w 609"/>
                        <a:gd name="T13" fmla="*/ 3 h 1477"/>
                        <a:gd name="T14" fmla="*/ 0 w 609"/>
                        <a:gd name="T15" fmla="*/ 4 h 1477"/>
                        <a:gd name="T16" fmla="*/ 0 w 609"/>
                        <a:gd name="T17" fmla="*/ 6 h 1477"/>
                        <a:gd name="T18" fmla="*/ 0 w 609"/>
                        <a:gd name="T19" fmla="*/ 6 h 1477"/>
                        <a:gd name="T20" fmla="*/ 1 w 609"/>
                        <a:gd name="T21" fmla="*/ 6 h 1477"/>
                        <a:gd name="T22" fmla="*/ 1 w 609"/>
                        <a:gd name="T23" fmla="*/ 4 h 1477"/>
                        <a:gd name="T24" fmla="*/ 1 w 609"/>
                        <a:gd name="T25" fmla="*/ 4 h 1477"/>
                        <a:gd name="T26" fmla="*/ 1 w 609"/>
                        <a:gd name="T27" fmla="*/ 3 h 1477"/>
                        <a:gd name="T28" fmla="*/ 1 w 609"/>
                        <a:gd name="T29" fmla="*/ 4 h 1477"/>
                        <a:gd name="T30" fmla="*/ 1 w 609"/>
                        <a:gd name="T31" fmla="*/ 5 h 1477"/>
                        <a:gd name="T32" fmla="*/ 2 w 609"/>
                        <a:gd name="T33" fmla="*/ 5 h 1477"/>
                        <a:gd name="T34" fmla="*/ 2 w 609"/>
                        <a:gd name="T35" fmla="*/ 4 h 1477"/>
                        <a:gd name="T36" fmla="*/ 2 w 609"/>
                        <a:gd name="T37" fmla="*/ 3 h 1477"/>
                        <a:gd name="T38" fmla="*/ 2 w 609"/>
                        <a:gd name="T39" fmla="*/ 2 h 1477"/>
                        <a:gd name="T40" fmla="*/ 2 w 609"/>
                        <a:gd name="T41" fmla="*/ 2 h 1477"/>
                        <a:gd name="T42" fmla="*/ 2 w 609"/>
                        <a:gd name="T43" fmla="*/ 2 h 1477"/>
                        <a:gd name="T44" fmla="*/ 2 w 609"/>
                        <a:gd name="T45" fmla="*/ 2 h 1477"/>
                        <a:gd name="T46" fmla="*/ 2 w 609"/>
                        <a:gd name="T47" fmla="*/ 1 h 1477"/>
                        <a:gd name="T48" fmla="*/ 2 w 609"/>
                        <a:gd name="T49" fmla="*/ 0 h 1477"/>
                        <a:gd name="T50" fmla="*/ 1 w 609"/>
                        <a:gd name="T51" fmla="*/ 0 h 1477"/>
                        <a:gd name="T52" fmla="*/ 1 w 609"/>
                        <a:gd name="T53" fmla="*/ 1 h 1477"/>
                        <a:gd name="T54" fmla="*/ 1 w 609"/>
                        <a:gd name="T55" fmla="*/ 1 h 1477"/>
                        <a:gd name="T56" fmla="*/ 1 w 609"/>
                        <a:gd name="T57" fmla="*/ 1 h 1477"/>
                        <a:gd name="T58" fmla="*/ 1 w 609"/>
                        <a:gd name="T59" fmla="*/ 0 h 147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9" h="1477">
                          <a:moveTo>
                            <a:pt x="192" y="0"/>
                          </a:moveTo>
                          <a:lnTo>
                            <a:pt x="46" y="108"/>
                          </a:lnTo>
                          <a:lnTo>
                            <a:pt x="0" y="458"/>
                          </a:lnTo>
                          <a:lnTo>
                            <a:pt x="114" y="688"/>
                          </a:lnTo>
                          <a:lnTo>
                            <a:pt x="116" y="732"/>
                          </a:lnTo>
                          <a:lnTo>
                            <a:pt x="123" y="785"/>
                          </a:lnTo>
                          <a:lnTo>
                            <a:pt x="137" y="820"/>
                          </a:lnTo>
                          <a:lnTo>
                            <a:pt x="119" y="1071"/>
                          </a:lnTo>
                          <a:lnTo>
                            <a:pt x="80" y="1472"/>
                          </a:lnTo>
                          <a:lnTo>
                            <a:pt x="121" y="1477"/>
                          </a:lnTo>
                          <a:lnTo>
                            <a:pt x="185" y="1455"/>
                          </a:lnTo>
                          <a:lnTo>
                            <a:pt x="231" y="1185"/>
                          </a:lnTo>
                          <a:lnTo>
                            <a:pt x="254" y="1085"/>
                          </a:lnTo>
                          <a:lnTo>
                            <a:pt x="322" y="824"/>
                          </a:lnTo>
                          <a:lnTo>
                            <a:pt x="331" y="1099"/>
                          </a:lnTo>
                          <a:lnTo>
                            <a:pt x="367" y="1432"/>
                          </a:lnTo>
                          <a:lnTo>
                            <a:pt x="464" y="1436"/>
                          </a:lnTo>
                          <a:lnTo>
                            <a:pt x="475" y="1077"/>
                          </a:lnTo>
                          <a:lnTo>
                            <a:pt x="466" y="720"/>
                          </a:lnTo>
                          <a:lnTo>
                            <a:pt x="470" y="540"/>
                          </a:lnTo>
                          <a:lnTo>
                            <a:pt x="489" y="482"/>
                          </a:lnTo>
                          <a:lnTo>
                            <a:pt x="499" y="487"/>
                          </a:lnTo>
                          <a:lnTo>
                            <a:pt x="600" y="427"/>
                          </a:lnTo>
                          <a:lnTo>
                            <a:pt x="609" y="313"/>
                          </a:lnTo>
                          <a:lnTo>
                            <a:pt x="446" y="39"/>
                          </a:lnTo>
                          <a:lnTo>
                            <a:pt x="331" y="0"/>
                          </a:lnTo>
                          <a:lnTo>
                            <a:pt x="355" y="185"/>
                          </a:lnTo>
                          <a:lnTo>
                            <a:pt x="327" y="365"/>
                          </a:lnTo>
                          <a:lnTo>
                            <a:pt x="282" y="196"/>
                          </a:lnTo>
                          <a:lnTo>
                            <a:pt x="192" y="0"/>
                          </a:lnTo>
                          <a:close/>
                        </a:path>
                      </a:pathLst>
                    </a:custGeom>
                    <a:solidFill>
                      <a:srgbClr val="5F3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40" name="Freeform 703"/>
                    <p:cNvSpPr>
                      <a:spLocks/>
                    </p:cNvSpPr>
                    <p:nvPr/>
                  </p:nvSpPr>
                  <p:spPr bwMode="auto">
                    <a:xfrm>
                      <a:off x="4666" y="1332"/>
                      <a:ext cx="39" cy="96"/>
                    </a:xfrm>
                    <a:custGeom>
                      <a:avLst/>
                      <a:gdLst>
                        <a:gd name="T0" fmla="*/ 0 w 154"/>
                        <a:gd name="T1" fmla="*/ 0 h 385"/>
                        <a:gd name="T2" fmla="*/ 1 w 154"/>
                        <a:gd name="T3" fmla="*/ 0 h 385"/>
                        <a:gd name="T4" fmla="*/ 1 w 154"/>
                        <a:gd name="T5" fmla="*/ 1 h 385"/>
                        <a:gd name="T6" fmla="*/ 0 w 154"/>
                        <a:gd name="T7" fmla="*/ 1 h 385"/>
                        <a:gd name="T8" fmla="*/ 1 w 154"/>
                        <a:gd name="T9" fmla="*/ 1 h 385"/>
                        <a:gd name="T10" fmla="*/ 1 w 154"/>
                        <a:gd name="T11" fmla="*/ 1 h 385"/>
                        <a:gd name="T12" fmla="*/ 1 w 154"/>
                        <a:gd name="T13" fmla="*/ 1 h 385"/>
                        <a:gd name="T14" fmla="*/ 1 w 154"/>
                        <a:gd name="T15" fmla="*/ 1 h 385"/>
                        <a:gd name="T16" fmla="*/ 1 w 154"/>
                        <a:gd name="T17" fmla="*/ 1 h 385"/>
                        <a:gd name="T18" fmla="*/ 1 w 154"/>
                        <a:gd name="T19" fmla="*/ 1 h 385"/>
                        <a:gd name="T20" fmla="*/ 0 w 154"/>
                        <a:gd name="T21" fmla="*/ 0 h 3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385">
                          <a:moveTo>
                            <a:pt x="77" y="0"/>
                          </a:moveTo>
                          <a:lnTo>
                            <a:pt x="93" y="93"/>
                          </a:lnTo>
                          <a:lnTo>
                            <a:pt x="85" y="231"/>
                          </a:lnTo>
                          <a:lnTo>
                            <a:pt x="0" y="254"/>
                          </a:lnTo>
                          <a:lnTo>
                            <a:pt x="85" y="262"/>
                          </a:lnTo>
                          <a:lnTo>
                            <a:pt x="108" y="346"/>
                          </a:lnTo>
                          <a:lnTo>
                            <a:pt x="154" y="385"/>
                          </a:lnTo>
                          <a:lnTo>
                            <a:pt x="139" y="315"/>
                          </a:lnTo>
                          <a:lnTo>
                            <a:pt x="124" y="277"/>
                          </a:lnTo>
                          <a:lnTo>
                            <a:pt x="116" y="185"/>
                          </a:lnTo>
                          <a:lnTo>
                            <a:pt x="77" y="0"/>
                          </a:lnTo>
                          <a:close/>
                        </a:path>
                      </a:pathLst>
                    </a:custGeom>
                    <a:solidFill>
                      <a:srgbClr val="3F1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41" name="Freeform 704"/>
                    <p:cNvSpPr>
                      <a:spLocks/>
                    </p:cNvSpPr>
                    <p:nvPr/>
                  </p:nvSpPr>
                  <p:spPr bwMode="auto">
                    <a:xfrm>
                      <a:off x="4701" y="1337"/>
                      <a:ext cx="14" cy="13"/>
                    </a:xfrm>
                    <a:custGeom>
                      <a:avLst/>
                      <a:gdLst>
                        <a:gd name="T0" fmla="*/ 0 w 54"/>
                        <a:gd name="T1" fmla="*/ 0 h 53"/>
                        <a:gd name="T2" fmla="*/ 0 w 54"/>
                        <a:gd name="T3" fmla="*/ 0 h 53"/>
                        <a:gd name="T4" fmla="*/ 0 w 54"/>
                        <a:gd name="T5" fmla="*/ 0 h 53"/>
                        <a:gd name="T6" fmla="*/ 0 w 54"/>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 h="53">
                          <a:moveTo>
                            <a:pt x="0" y="53"/>
                          </a:moveTo>
                          <a:lnTo>
                            <a:pt x="12" y="0"/>
                          </a:lnTo>
                          <a:lnTo>
                            <a:pt x="54" y="45"/>
                          </a:lnTo>
                          <a:lnTo>
                            <a:pt x="0" y="53"/>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nvGrpSpPr>
              <p:cNvPr id="10725" name="Group 705"/>
              <p:cNvGrpSpPr>
                <a:grpSpLocks/>
              </p:cNvGrpSpPr>
              <p:nvPr/>
            </p:nvGrpSpPr>
            <p:grpSpPr bwMode="auto">
              <a:xfrm>
                <a:off x="4700" y="1227"/>
                <a:ext cx="82" cy="186"/>
                <a:chOff x="4700" y="1227"/>
                <a:chExt cx="82" cy="186"/>
              </a:xfrm>
            </p:grpSpPr>
            <p:grpSp>
              <p:nvGrpSpPr>
                <p:cNvPr id="10726" name="Group 706"/>
                <p:cNvGrpSpPr>
                  <a:grpSpLocks/>
                </p:cNvGrpSpPr>
                <p:nvPr/>
              </p:nvGrpSpPr>
              <p:grpSpPr bwMode="auto">
                <a:xfrm>
                  <a:off x="4700" y="1227"/>
                  <a:ext cx="49" cy="72"/>
                  <a:chOff x="4700" y="1227"/>
                  <a:chExt cx="49" cy="72"/>
                </a:xfrm>
              </p:grpSpPr>
              <p:grpSp>
                <p:nvGrpSpPr>
                  <p:cNvPr id="10728" name="Group 707"/>
                  <p:cNvGrpSpPr>
                    <a:grpSpLocks/>
                  </p:cNvGrpSpPr>
                  <p:nvPr/>
                </p:nvGrpSpPr>
                <p:grpSpPr bwMode="auto">
                  <a:xfrm>
                    <a:off x="4702" y="1228"/>
                    <a:ext cx="43" cy="71"/>
                    <a:chOff x="4702" y="1228"/>
                    <a:chExt cx="43" cy="71"/>
                  </a:xfrm>
                </p:grpSpPr>
                <p:sp>
                  <p:nvSpPr>
                    <p:cNvPr id="10730" name="Freeform 708"/>
                    <p:cNvSpPr>
                      <a:spLocks/>
                    </p:cNvSpPr>
                    <p:nvPr/>
                  </p:nvSpPr>
                  <p:spPr bwMode="auto">
                    <a:xfrm>
                      <a:off x="4702" y="1228"/>
                      <a:ext cx="43" cy="71"/>
                    </a:xfrm>
                    <a:custGeom>
                      <a:avLst/>
                      <a:gdLst>
                        <a:gd name="T0" fmla="*/ 1 w 171"/>
                        <a:gd name="T1" fmla="*/ 0 h 284"/>
                        <a:gd name="T2" fmla="*/ 1 w 171"/>
                        <a:gd name="T3" fmla="*/ 1 h 284"/>
                        <a:gd name="T4" fmla="*/ 1 w 171"/>
                        <a:gd name="T5" fmla="*/ 1 h 284"/>
                        <a:gd name="T6" fmla="*/ 1 w 171"/>
                        <a:gd name="T7" fmla="*/ 1 h 284"/>
                        <a:gd name="T8" fmla="*/ 1 w 171"/>
                        <a:gd name="T9" fmla="*/ 1 h 284"/>
                        <a:gd name="T10" fmla="*/ 1 w 171"/>
                        <a:gd name="T11" fmla="*/ 1 h 284"/>
                        <a:gd name="T12" fmla="*/ 1 w 171"/>
                        <a:gd name="T13" fmla="*/ 1 h 284"/>
                        <a:gd name="T14" fmla="*/ 1 w 171"/>
                        <a:gd name="T15" fmla="*/ 1 h 284"/>
                        <a:gd name="T16" fmla="*/ 1 w 171"/>
                        <a:gd name="T17" fmla="*/ 1 h 284"/>
                        <a:gd name="T18" fmla="*/ 1 w 171"/>
                        <a:gd name="T19" fmla="*/ 1 h 284"/>
                        <a:gd name="T20" fmla="*/ 1 w 171"/>
                        <a:gd name="T21" fmla="*/ 1 h 284"/>
                        <a:gd name="T22" fmla="*/ 1 w 171"/>
                        <a:gd name="T23" fmla="*/ 1 h 284"/>
                        <a:gd name="T24" fmla="*/ 0 w 171"/>
                        <a:gd name="T25" fmla="*/ 1 h 284"/>
                        <a:gd name="T26" fmla="*/ 0 w 171"/>
                        <a:gd name="T27" fmla="*/ 1 h 284"/>
                        <a:gd name="T28" fmla="*/ 0 w 171"/>
                        <a:gd name="T29" fmla="*/ 1 h 284"/>
                        <a:gd name="T30" fmla="*/ 0 w 171"/>
                        <a:gd name="T31" fmla="*/ 1 h 284"/>
                        <a:gd name="T32" fmla="*/ 0 w 171"/>
                        <a:gd name="T33" fmla="*/ 1 h 284"/>
                        <a:gd name="T34" fmla="*/ 0 w 171"/>
                        <a:gd name="T35" fmla="*/ 1 h 284"/>
                        <a:gd name="T36" fmla="*/ 0 w 171"/>
                        <a:gd name="T37" fmla="*/ 1 h 284"/>
                        <a:gd name="T38" fmla="*/ 0 w 171"/>
                        <a:gd name="T39" fmla="*/ 1 h 284"/>
                        <a:gd name="T40" fmla="*/ 0 w 171"/>
                        <a:gd name="T41" fmla="*/ 0 h 284"/>
                        <a:gd name="T42" fmla="*/ 0 w 171"/>
                        <a:gd name="T43" fmla="*/ 0 h 284"/>
                        <a:gd name="T44" fmla="*/ 0 w 171"/>
                        <a:gd name="T45" fmla="*/ 0 h 284"/>
                        <a:gd name="T46" fmla="*/ 0 w 171"/>
                        <a:gd name="T47" fmla="*/ 0 h 284"/>
                        <a:gd name="T48" fmla="*/ 0 w 171"/>
                        <a:gd name="T49" fmla="*/ 0 h 284"/>
                        <a:gd name="T50" fmla="*/ 0 w 171"/>
                        <a:gd name="T51" fmla="*/ 0 h 284"/>
                        <a:gd name="T52" fmla="*/ 0 w 171"/>
                        <a:gd name="T53" fmla="*/ 0 h 284"/>
                        <a:gd name="T54" fmla="*/ 1 w 171"/>
                        <a:gd name="T55" fmla="*/ 0 h 284"/>
                        <a:gd name="T56" fmla="*/ 1 w 171"/>
                        <a:gd name="T57" fmla="*/ 0 h 284"/>
                        <a:gd name="T58" fmla="*/ 1 w 171"/>
                        <a:gd name="T59" fmla="*/ 0 h 284"/>
                        <a:gd name="T60" fmla="*/ 1 w 171"/>
                        <a:gd name="T61" fmla="*/ 0 h 284"/>
                        <a:gd name="T62" fmla="*/ 1 w 171"/>
                        <a:gd name="T63" fmla="*/ 0 h 284"/>
                        <a:gd name="T64" fmla="*/ 1 w 171"/>
                        <a:gd name="T65" fmla="*/ 0 h 284"/>
                        <a:gd name="T66" fmla="*/ 1 w 171"/>
                        <a:gd name="T67" fmla="*/ 0 h 2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1" h="284">
                          <a:moveTo>
                            <a:pt x="168" y="47"/>
                          </a:moveTo>
                          <a:lnTo>
                            <a:pt x="171" y="93"/>
                          </a:lnTo>
                          <a:lnTo>
                            <a:pt x="164" y="110"/>
                          </a:lnTo>
                          <a:lnTo>
                            <a:pt x="171" y="125"/>
                          </a:lnTo>
                          <a:lnTo>
                            <a:pt x="169" y="142"/>
                          </a:lnTo>
                          <a:lnTo>
                            <a:pt x="167" y="165"/>
                          </a:lnTo>
                          <a:lnTo>
                            <a:pt x="164" y="188"/>
                          </a:lnTo>
                          <a:lnTo>
                            <a:pt x="166" y="212"/>
                          </a:lnTo>
                          <a:lnTo>
                            <a:pt x="155" y="228"/>
                          </a:lnTo>
                          <a:lnTo>
                            <a:pt x="140" y="238"/>
                          </a:lnTo>
                          <a:lnTo>
                            <a:pt x="145" y="252"/>
                          </a:lnTo>
                          <a:lnTo>
                            <a:pt x="117" y="284"/>
                          </a:lnTo>
                          <a:lnTo>
                            <a:pt x="24" y="237"/>
                          </a:lnTo>
                          <a:lnTo>
                            <a:pt x="21" y="174"/>
                          </a:lnTo>
                          <a:lnTo>
                            <a:pt x="17" y="166"/>
                          </a:lnTo>
                          <a:lnTo>
                            <a:pt x="13" y="156"/>
                          </a:lnTo>
                          <a:lnTo>
                            <a:pt x="5" y="139"/>
                          </a:lnTo>
                          <a:lnTo>
                            <a:pt x="0" y="106"/>
                          </a:lnTo>
                          <a:lnTo>
                            <a:pt x="10" y="101"/>
                          </a:lnTo>
                          <a:lnTo>
                            <a:pt x="8" y="89"/>
                          </a:lnTo>
                          <a:lnTo>
                            <a:pt x="8" y="68"/>
                          </a:lnTo>
                          <a:lnTo>
                            <a:pt x="9" y="51"/>
                          </a:lnTo>
                          <a:lnTo>
                            <a:pt x="17" y="33"/>
                          </a:lnTo>
                          <a:lnTo>
                            <a:pt x="26" y="20"/>
                          </a:lnTo>
                          <a:lnTo>
                            <a:pt x="42" y="7"/>
                          </a:lnTo>
                          <a:lnTo>
                            <a:pt x="60" y="2"/>
                          </a:lnTo>
                          <a:lnTo>
                            <a:pt x="80" y="0"/>
                          </a:lnTo>
                          <a:lnTo>
                            <a:pt x="99" y="0"/>
                          </a:lnTo>
                          <a:lnTo>
                            <a:pt x="118" y="1"/>
                          </a:lnTo>
                          <a:lnTo>
                            <a:pt x="133" y="4"/>
                          </a:lnTo>
                          <a:lnTo>
                            <a:pt x="150" y="11"/>
                          </a:lnTo>
                          <a:lnTo>
                            <a:pt x="159" y="21"/>
                          </a:lnTo>
                          <a:lnTo>
                            <a:pt x="163" y="30"/>
                          </a:lnTo>
                          <a:lnTo>
                            <a:pt x="168" y="47"/>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731" name="Group 709"/>
                    <p:cNvGrpSpPr>
                      <a:grpSpLocks/>
                    </p:cNvGrpSpPr>
                    <p:nvPr/>
                  </p:nvGrpSpPr>
                  <p:grpSpPr bwMode="auto">
                    <a:xfrm>
                      <a:off x="4707" y="1252"/>
                      <a:ext cx="36" cy="35"/>
                      <a:chOff x="4707" y="1252"/>
                      <a:chExt cx="36" cy="35"/>
                    </a:xfrm>
                  </p:grpSpPr>
                  <p:sp>
                    <p:nvSpPr>
                      <p:cNvPr id="10732" name="Freeform 710"/>
                      <p:cNvSpPr>
                        <a:spLocks/>
                      </p:cNvSpPr>
                      <p:nvPr/>
                    </p:nvSpPr>
                    <p:spPr bwMode="auto">
                      <a:xfrm>
                        <a:off x="4720" y="1252"/>
                        <a:ext cx="15" cy="7"/>
                      </a:xfrm>
                      <a:custGeom>
                        <a:avLst/>
                        <a:gdLst>
                          <a:gd name="T0" fmla="*/ 0 w 61"/>
                          <a:gd name="T1" fmla="*/ 0 h 25"/>
                          <a:gd name="T2" fmla="*/ 0 w 61"/>
                          <a:gd name="T3" fmla="*/ 0 h 25"/>
                          <a:gd name="T4" fmla="*/ 0 w 61"/>
                          <a:gd name="T5" fmla="*/ 0 h 25"/>
                          <a:gd name="T6" fmla="*/ 0 w 61"/>
                          <a:gd name="T7" fmla="*/ 0 h 25"/>
                          <a:gd name="T8" fmla="*/ 0 w 61"/>
                          <a:gd name="T9" fmla="*/ 0 h 25"/>
                          <a:gd name="T10" fmla="*/ 0 w 61"/>
                          <a:gd name="T11" fmla="*/ 0 h 25"/>
                          <a:gd name="T12" fmla="*/ 0 w 61"/>
                          <a:gd name="T13" fmla="*/ 0 h 25"/>
                          <a:gd name="T14" fmla="*/ 0 w 61"/>
                          <a:gd name="T15" fmla="*/ 0 h 25"/>
                          <a:gd name="T16" fmla="*/ 0 w 61"/>
                          <a:gd name="T17" fmla="*/ 0 h 25"/>
                          <a:gd name="T18" fmla="*/ 0 w 61"/>
                          <a:gd name="T19" fmla="*/ 0 h 25"/>
                          <a:gd name="T20" fmla="*/ 0 w 61"/>
                          <a:gd name="T21" fmla="*/ 0 h 25"/>
                          <a:gd name="T22" fmla="*/ 0 w 61"/>
                          <a:gd name="T23" fmla="*/ 0 h 25"/>
                          <a:gd name="T24" fmla="*/ 0 w 61"/>
                          <a:gd name="T25" fmla="*/ 0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1" h="25">
                            <a:moveTo>
                              <a:pt x="0" y="4"/>
                            </a:moveTo>
                            <a:lnTo>
                              <a:pt x="28" y="0"/>
                            </a:lnTo>
                            <a:lnTo>
                              <a:pt x="47" y="2"/>
                            </a:lnTo>
                            <a:lnTo>
                              <a:pt x="55" y="6"/>
                            </a:lnTo>
                            <a:lnTo>
                              <a:pt x="61" y="7"/>
                            </a:lnTo>
                            <a:lnTo>
                              <a:pt x="57" y="14"/>
                            </a:lnTo>
                            <a:lnTo>
                              <a:pt x="52" y="20"/>
                            </a:lnTo>
                            <a:lnTo>
                              <a:pt x="55" y="25"/>
                            </a:lnTo>
                            <a:lnTo>
                              <a:pt x="36" y="22"/>
                            </a:lnTo>
                            <a:lnTo>
                              <a:pt x="15" y="23"/>
                            </a:lnTo>
                            <a:lnTo>
                              <a:pt x="25" y="19"/>
                            </a:lnTo>
                            <a:lnTo>
                              <a:pt x="14" y="14"/>
                            </a:lnTo>
                            <a:lnTo>
                              <a:pt x="0" y="4"/>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33" name="Freeform 711"/>
                      <p:cNvSpPr>
                        <a:spLocks/>
                      </p:cNvSpPr>
                      <p:nvPr/>
                    </p:nvSpPr>
                    <p:spPr bwMode="auto">
                      <a:xfrm>
                        <a:off x="4739" y="1268"/>
                        <a:ext cx="4" cy="4"/>
                      </a:xfrm>
                      <a:custGeom>
                        <a:avLst/>
                        <a:gdLst>
                          <a:gd name="T0" fmla="*/ 0 w 18"/>
                          <a:gd name="T1" fmla="*/ 0 h 14"/>
                          <a:gd name="T2" fmla="*/ 0 w 18"/>
                          <a:gd name="T3" fmla="*/ 0 h 14"/>
                          <a:gd name="T4" fmla="*/ 0 w 18"/>
                          <a:gd name="T5" fmla="*/ 0 h 14"/>
                          <a:gd name="T6" fmla="*/ 0 w 18"/>
                          <a:gd name="T7" fmla="*/ 0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14">
                            <a:moveTo>
                              <a:pt x="0" y="0"/>
                            </a:moveTo>
                            <a:lnTo>
                              <a:pt x="18" y="0"/>
                            </a:lnTo>
                            <a:lnTo>
                              <a:pt x="15" y="14"/>
                            </a:lnTo>
                            <a:lnTo>
                              <a:pt x="0" y="0"/>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34" name="Freeform 712"/>
                      <p:cNvSpPr>
                        <a:spLocks/>
                      </p:cNvSpPr>
                      <p:nvPr/>
                    </p:nvSpPr>
                    <p:spPr bwMode="auto">
                      <a:xfrm>
                        <a:off x="4707" y="1269"/>
                        <a:ext cx="23" cy="18"/>
                      </a:xfrm>
                      <a:custGeom>
                        <a:avLst/>
                        <a:gdLst>
                          <a:gd name="T0" fmla="*/ 0 w 94"/>
                          <a:gd name="T1" fmla="*/ 0 h 72"/>
                          <a:gd name="T2" fmla="*/ 0 w 94"/>
                          <a:gd name="T3" fmla="*/ 0 h 72"/>
                          <a:gd name="T4" fmla="*/ 0 w 94"/>
                          <a:gd name="T5" fmla="*/ 0 h 72"/>
                          <a:gd name="T6" fmla="*/ 0 w 94"/>
                          <a:gd name="T7" fmla="*/ 0 h 72"/>
                          <a:gd name="T8" fmla="*/ 0 w 94"/>
                          <a:gd name="T9" fmla="*/ 0 h 72"/>
                          <a:gd name="T10" fmla="*/ 0 w 94"/>
                          <a:gd name="T11" fmla="*/ 0 h 72"/>
                          <a:gd name="T12" fmla="*/ 0 w 94"/>
                          <a:gd name="T13" fmla="*/ 0 h 72"/>
                          <a:gd name="T14" fmla="*/ 0 w 94"/>
                          <a:gd name="T15" fmla="*/ 0 h 72"/>
                          <a:gd name="T16" fmla="*/ 0 w 9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4" h="72">
                            <a:moveTo>
                              <a:pt x="8" y="8"/>
                            </a:moveTo>
                            <a:lnTo>
                              <a:pt x="18" y="7"/>
                            </a:lnTo>
                            <a:lnTo>
                              <a:pt x="40" y="46"/>
                            </a:lnTo>
                            <a:lnTo>
                              <a:pt x="94" y="72"/>
                            </a:lnTo>
                            <a:lnTo>
                              <a:pt x="39" y="54"/>
                            </a:lnTo>
                            <a:lnTo>
                              <a:pt x="17" y="32"/>
                            </a:lnTo>
                            <a:lnTo>
                              <a:pt x="5" y="41"/>
                            </a:lnTo>
                            <a:lnTo>
                              <a:pt x="0" y="0"/>
                            </a:lnTo>
                            <a:lnTo>
                              <a:pt x="8" y="8"/>
                            </a:lnTo>
                            <a:close/>
                          </a:path>
                        </a:pathLst>
                      </a:custGeom>
                      <a:solidFill>
                        <a:srgbClr val="7F5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729" name="Freeform 713"/>
                  <p:cNvSpPr>
                    <a:spLocks/>
                  </p:cNvSpPr>
                  <p:nvPr/>
                </p:nvSpPr>
                <p:spPr bwMode="auto">
                  <a:xfrm>
                    <a:off x="4700" y="1227"/>
                    <a:ext cx="49" cy="46"/>
                  </a:xfrm>
                  <a:custGeom>
                    <a:avLst/>
                    <a:gdLst>
                      <a:gd name="T0" fmla="*/ 0 w 193"/>
                      <a:gd name="T1" fmla="*/ 1 h 183"/>
                      <a:gd name="T2" fmla="*/ 0 w 193"/>
                      <a:gd name="T3" fmla="*/ 1 h 183"/>
                      <a:gd name="T4" fmla="*/ 0 w 193"/>
                      <a:gd name="T5" fmla="*/ 1 h 183"/>
                      <a:gd name="T6" fmla="*/ 0 w 193"/>
                      <a:gd name="T7" fmla="*/ 1 h 183"/>
                      <a:gd name="T8" fmla="*/ 0 w 193"/>
                      <a:gd name="T9" fmla="*/ 0 h 183"/>
                      <a:gd name="T10" fmla="*/ 0 w 193"/>
                      <a:gd name="T11" fmla="*/ 0 h 183"/>
                      <a:gd name="T12" fmla="*/ 0 w 193"/>
                      <a:gd name="T13" fmla="*/ 0 h 183"/>
                      <a:gd name="T14" fmla="*/ 0 w 193"/>
                      <a:gd name="T15" fmla="*/ 0 h 183"/>
                      <a:gd name="T16" fmla="*/ 0 w 193"/>
                      <a:gd name="T17" fmla="*/ 0 h 183"/>
                      <a:gd name="T18" fmla="*/ 1 w 193"/>
                      <a:gd name="T19" fmla="*/ 0 h 183"/>
                      <a:gd name="T20" fmla="*/ 1 w 193"/>
                      <a:gd name="T21" fmla="*/ 0 h 183"/>
                      <a:gd name="T22" fmla="*/ 1 w 193"/>
                      <a:gd name="T23" fmla="*/ 0 h 183"/>
                      <a:gd name="T24" fmla="*/ 1 w 193"/>
                      <a:gd name="T25" fmla="*/ 0 h 183"/>
                      <a:gd name="T26" fmla="*/ 1 w 193"/>
                      <a:gd name="T27" fmla="*/ 0 h 183"/>
                      <a:gd name="T28" fmla="*/ 1 w 193"/>
                      <a:gd name="T29" fmla="*/ 0 h 183"/>
                      <a:gd name="T30" fmla="*/ 1 w 193"/>
                      <a:gd name="T31" fmla="*/ 0 h 183"/>
                      <a:gd name="T32" fmla="*/ 1 w 193"/>
                      <a:gd name="T33" fmla="*/ 0 h 183"/>
                      <a:gd name="T34" fmla="*/ 1 w 193"/>
                      <a:gd name="T35" fmla="*/ 0 h 183"/>
                      <a:gd name="T36" fmla="*/ 1 w 193"/>
                      <a:gd name="T37" fmla="*/ 0 h 183"/>
                      <a:gd name="T38" fmla="*/ 1 w 193"/>
                      <a:gd name="T39" fmla="*/ 0 h 183"/>
                      <a:gd name="T40" fmla="*/ 0 w 193"/>
                      <a:gd name="T41" fmla="*/ 0 h 183"/>
                      <a:gd name="T42" fmla="*/ 0 w 193"/>
                      <a:gd name="T43" fmla="*/ 0 h 183"/>
                      <a:gd name="T44" fmla="*/ 0 w 193"/>
                      <a:gd name="T45" fmla="*/ 0 h 183"/>
                      <a:gd name="T46" fmla="*/ 0 w 193"/>
                      <a:gd name="T47" fmla="*/ 0 h 183"/>
                      <a:gd name="T48" fmla="*/ 0 w 193"/>
                      <a:gd name="T49" fmla="*/ 1 h 183"/>
                      <a:gd name="T50" fmla="*/ 0 w 193"/>
                      <a:gd name="T51" fmla="*/ 1 h 183"/>
                      <a:gd name="T52" fmla="*/ 0 w 193"/>
                      <a:gd name="T53" fmla="*/ 1 h 183"/>
                      <a:gd name="T54" fmla="*/ 0 w 193"/>
                      <a:gd name="T55" fmla="*/ 1 h 183"/>
                      <a:gd name="T56" fmla="*/ 0 w 193"/>
                      <a:gd name="T57" fmla="*/ 1 h 183"/>
                      <a:gd name="T58" fmla="*/ 0 w 193"/>
                      <a:gd name="T59" fmla="*/ 1 h 183"/>
                      <a:gd name="T60" fmla="*/ 0 w 193"/>
                      <a:gd name="T61" fmla="*/ 1 h 183"/>
                      <a:gd name="T62" fmla="*/ 0 w 193"/>
                      <a:gd name="T63" fmla="*/ 1 h 183"/>
                      <a:gd name="T64" fmla="*/ 0 w 193"/>
                      <a:gd name="T65" fmla="*/ 1 h 183"/>
                      <a:gd name="T66" fmla="*/ 0 w 193"/>
                      <a:gd name="T67" fmla="*/ 1 h 183"/>
                      <a:gd name="T68" fmla="*/ 0 w 193"/>
                      <a:gd name="T69" fmla="*/ 1 h 1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3" h="183">
                        <a:moveTo>
                          <a:pt x="28" y="183"/>
                        </a:moveTo>
                        <a:lnTo>
                          <a:pt x="13" y="163"/>
                        </a:lnTo>
                        <a:lnTo>
                          <a:pt x="5" y="136"/>
                        </a:lnTo>
                        <a:lnTo>
                          <a:pt x="0" y="97"/>
                        </a:lnTo>
                        <a:lnTo>
                          <a:pt x="0" y="60"/>
                        </a:lnTo>
                        <a:lnTo>
                          <a:pt x="6" y="32"/>
                        </a:lnTo>
                        <a:lnTo>
                          <a:pt x="25" y="13"/>
                        </a:lnTo>
                        <a:lnTo>
                          <a:pt x="46" y="4"/>
                        </a:lnTo>
                        <a:lnTo>
                          <a:pt x="84" y="0"/>
                        </a:lnTo>
                        <a:lnTo>
                          <a:pt x="134" y="2"/>
                        </a:lnTo>
                        <a:lnTo>
                          <a:pt x="165" y="13"/>
                        </a:lnTo>
                        <a:lnTo>
                          <a:pt x="184" y="17"/>
                        </a:lnTo>
                        <a:lnTo>
                          <a:pt x="193" y="17"/>
                        </a:lnTo>
                        <a:lnTo>
                          <a:pt x="182" y="28"/>
                        </a:lnTo>
                        <a:lnTo>
                          <a:pt x="174" y="47"/>
                        </a:lnTo>
                        <a:lnTo>
                          <a:pt x="174" y="55"/>
                        </a:lnTo>
                        <a:lnTo>
                          <a:pt x="157" y="43"/>
                        </a:lnTo>
                        <a:lnTo>
                          <a:pt x="134" y="42"/>
                        </a:lnTo>
                        <a:lnTo>
                          <a:pt x="106" y="40"/>
                        </a:lnTo>
                        <a:lnTo>
                          <a:pt x="87" y="40"/>
                        </a:lnTo>
                        <a:lnTo>
                          <a:pt x="65" y="40"/>
                        </a:lnTo>
                        <a:lnTo>
                          <a:pt x="75" y="45"/>
                        </a:lnTo>
                        <a:lnTo>
                          <a:pt x="75" y="56"/>
                        </a:lnTo>
                        <a:lnTo>
                          <a:pt x="69" y="70"/>
                        </a:lnTo>
                        <a:lnTo>
                          <a:pt x="57" y="88"/>
                        </a:lnTo>
                        <a:lnTo>
                          <a:pt x="51" y="110"/>
                        </a:lnTo>
                        <a:lnTo>
                          <a:pt x="51" y="136"/>
                        </a:lnTo>
                        <a:lnTo>
                          <a:pt x="34" y="120"/>
                        </a:lnTo>
                        <a:lnTo>
                          <a:pt x="33" y="109"/>
                        </a:lnTo>
                        <a:lnTo>
                          <a:pt x="23" y="105"/>
                        </a:lnTo>
                        <a:lnTo>
                          <a:pt x="11" y="106"/>
                        </a:lnTo>
                        <a:lnTo>
                          <a:pt x="9" y="113"/>
                        </a:lnTo>
                        <a:lnTo>
                          <a:pt x="13" y="147"/>
                        </a:lnTo>
                        <a:lnTo>
                          <a:pt x="21" y="163"/>
                        </a:lnTo>
                        <a:lnTo>
                          <a:pt x="28" y="183"/>
                        </a:lnTo>
                        <a:close/>
                      </a:path>
                    </a:pathLst>
                  </a:custGeom>
                  <a:solidFill>
                    <a:srgbClr val="BF7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727" name="Freeform 714"/>
                <p:cNvSpPr>
                  <a:spLocks/>
                </p:cNvSpPr>
                <p:nvPr/>
              </p:nvSpPr>
              <p:spPr bwMode="auto">
                <a:xfrm>
                  <a:off x="4741" y="1390"/>
                  <a:ext cx="41" cy="23"/>
                </a:xfrm>
                <a:custGeom>
                  <a:avLst/>
                  <a:gdLst>
                    <a:gd name="T0" fmla="*/ 0 w 167"/>
                    <a:gd name="T1" fmla="*/ 0 h 92"/>
                    <a:gd name="T2" fmla="*/ 0 w 167"/>
                    <a:gd name="T3" fmla="*/ 1 h 92"/>
                    <a:gd name="T4" fmla="*/ 0 w 167"/>
                    <a:gd name="T5" fmla="*/ 0 h 92"/>
                    <a:gd name="T6" fmla="*/ 0 w 167"/>
                    <a:gd name="T7" fmla="*/ 0 h 92"/>
                    <a:gd name="T8" fmla="*/ 0 w 167"/>
                    <a:gd name="T9" fmla="*/ 0 h 92"/>
                    <a:gd name="T10" fmla="*/ 0 w 167"/>
                    <a:gd name="T11" fmla="*/ 0 h 92"/>
                    <a:gd name="T12" fmla="*/ 0 w 167"/>
                    <a:gd name="T13" fmla="*/ 0 h 92"/>
                    <a:gd name="T14" fmla="*/ 0 w 167"/>
                    <a:gd name="T15" fmla="*/ 0 h 92"/>
                    <a:gd name="T16" fmla="*/ 0 w 167"/>
                    <a:gd name="T17" fmla="*/ 0 h 92"/>
                    <a:gd name="T18" fmla="*/ 0 w 167"/>
                    <a:gd name="T19" fmla="*/ 0 h 92"/>
                    <a:gd name="T20" fmla="*/ 0 w 167"/>
                    <a:gd name="T21" fmla="*/ 0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 h="92">
                      <a:moveTo>
                        <a:pt x="167" y="81"/>
                      </a:moveTo>
                      <a:lnTo>
                        <a:pt x="128" y="92"/>
                      </a:lnTo>
                      <a:lnTo>
                        <a:pt x="73" y="84"/>
                      </a:lnTo>
                      <a:lnTo>
                        <a:pt x="27" y="70"/>
                      </a:lnTo>
                      <a:lnTo>
                        <a:pt x="0" y="16"/>
                      </a:lnTo>
                      <a:lnTo>
                        <a:pt x="77" y="23"/>
                      </a:lnTo>
                      <a:lnTo>
                        <a:pt x="71" y="0"/>
                      </a:lnTo>
                      <a:lnTo>
                        <a:pt x="105" y="5"/>
                      </a:lnTo>
                      <a:lnTo>
                        <a:pt x="140" y="23"/>
                      </a:lnTo>
                      <a:lnTo>
                        <a:pt x="154" y="30"/>
                      </a:lnTo>
                      <a:lnTo>
                        <a:pt x="167" y="81"/>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91" name="Group 715"/>
            <p:cNvGrpSpPr>
              <a:grpSpLocks/>
            </p:cNvGrpSpPr>
            <p:nvPr/>
          </p:nvGrpSpPr>
          <p:grpSpPr bwMode="auto">
            <a:xfrm>
              <a:off x="2688" y="2496"/>
              <a:ext cx="98" cy="442"/>
              <a:chOff x="4275" y="1247"/>
              <a:chExt cx="98" cy="442"/>
            </a:xfrm>
          </p:grpSpPr>
          <p:grpSp>
            <p:nvGrpSpPr>
              <p:cNvPr id="10705" name="Group 716"/>
              <p:cNvGrpSpPr>
                <a:grpSpLocks/>
              </p:cNvGrpSpPr>
              <p:nvPr/>
            </p:nvGrpSpPr>
            <p:grpSpPr bwMode="auto">
              <a:xfrm>
                <a:off x="4276" y="1384"/>
                <a:ext cx="95" cy="130"/>
                <a:chOff x="4276" y="1384"/>
                <a:chExt cx="95" cy="130"/>
              </a:xfrm>
            </p:grpSpPr>
            <p:sp>
              <p:nvSpPr>
                <p:cNvPr id="10722" name="Freeform 717"/>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23" name="Freeform 718"/>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706" name="Freeform 719"/>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0707" name="Group 720"/>
              <p:cNvGrpSpPr>
                <a:grpSpLocks/>
              </p:cNvGrpSpPr>
              <p:nvPr/>
            </p:nvGrpSpPr>
            <p:grpSpPr bwMode="auto">
              <a:xfrm>
                <a:off x="4293" y="1247"/>
                <a:ext cx="60" cy="442"/>
                <a:chOff x="4293" y="1247"/>
                <a:chExt cx="60" cy="442"/>
              </a:xfrm>
            </p:grpSpPr>
            <p:sp>
              <p:nvSpPr>
                <p:cNvPr id="10708" name="Freeform 721"/>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709" name="Group 722"/>
                <p:cNvGrpSpPr>
                  <a:grpSpLocks/>
                </p:cNvGrpSpPr>
                <p:nvPr/>
              </p:nvGrpSpPr>
              <p:grpSpPr bwMode="auto">
                <a:xfrm>
                  <a:off x="4304" y="1311"/>
                  <a:ext cx="42" cy="97"/>
                  <a:chOff x="4304" y="1311"/>
                  <a:chExt cx="42" cy="97"/>
                </a:xfrm>
              </p:grpSpPr>
              <p:sp>
                <p:nvSpPr>
                  <p:cNvPr id="10719" name="Freeform 723"/>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720" name="Freeform 724"/>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721" name="Freeform 725"/>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710" name="Group 726"/>
                <p:cNvGrpSpPr>
                  <a:grpSpLocks/>
                </p:cNvGrpSpPr>
                <p:nvPr/>
              </p:nvGrpSpPr>
              <p:grpSpPr bwMode="auto">
                <a:xfrm>
                  <a:off x="4293" y="1650"/>
                  <a:ext cx="57" cy="39"/>
                  <a:chOff x="4293" y="1650"/>
                  <a:chExt cx="57" cy="39"/>
                </a:xfrm>
              </p:grpSpPr>
              <p:sp>
                <p:nvSpPr>
                  <p:cNvPr id="10717" name="Freeform 727"/>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18" name="Freeform 728"/>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711" name="Group 729"/>
                <p:cNvGrpSpPr>
                  <a:grpSpLocks/>
                </p:cNvGrpSpPr>
                <p:nvPr/>
              </p:nvGrpSpPr>
              <p:grpSpPr bwMode="auto">
                <a:xfrm>
                  <a:off x="4300" y="1247"/>
                  <a:ext cx="53" cy="64"/>
                  <a:chOff x="4300" y="1247"/>
                  <a:chExt cx="53" cy="64"/>
                </a:xfrm>
              </p:grpSpPr>
              <p:sp>
                <p:nvSpPr>
                  <p:cNvPr id="10712" name="Freeform 730"/>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13" name="Freeform 731"/>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714" name="Group 732"/>
                  <p:cNvGrpSpPr>
                    <a:grpSpLocks/>
                  </p:cNvGrpSpPr>
                  <p:nvPr/>
                </p:nvGrpSpPr>
                <p:grpSpPr bwMode="auto">
                  <a:xfrm>
                    <a:off x="4305" y="1280"/>
                    <a:ext cx="42" cy="7"/>
                    <a:chOff x="4305" y="1280"/>
                    <a:chExt cx="42" cy="7"/>
                  </a:xfrm>
                </p:grpSpPr>
                <p:sp>
                  <p:nvSpPr>
                    <p:cNvPr id="10715" name="Oval 733"/>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16" name="Oval 734"/>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92" name="Group 735"/>
            <p:cNvGrpSpPr>
              <a:grpSpLocks/>
            </p:cNvGrpSpPr>
            <p:nvPr/>
          </p:nvGrpSpPr>
          <p:grpSpPr bwMode="auto">
            <a:xfrm>
              <a:off x="2880" y="2208"/>
              <a:ext cx="98" cy="442"/>
              <a:chOff x="4275" y="1247"/>
              <a:chExt cx="98" cy="442"/>
            </a:xfrm>
          </p:grpSpPr>
          <p:grpSp>
            <p:nvGrpSpPr>
              <p:cNvPr id="10686" name="Group 736"/>
              <p:cNvGrpSpPr>
                <a:grpSpLocks/>
              </p:cNvGrpSpPr>
              <p:nvPr/>
            </p:nvGrpSpPr>
            <p:grpSpPr bwMode="auto">
              <a:xfrm>
                <a:off x="4276" y="1384"/>
                <a:ext cx="95" cy="130"/>
                <a:chOff x="4276" y="1384"/>
                <a:chExt cx="95" cy="130"/>
              </a:xfrm>
            </p:grpSpPr>
            <p:sp>
              <p:nvSpPr>
                <p:cNvPr id="10703" name="Freeform 737"/>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704" name="Freeform 738"/>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687" name="Freeform 739"/>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0688" name="Group 740"/>
              <p:cNvGrpSpPr>
                <a:grpSpLocks/>
              </p:cNvGrpSpPr>
              <p:nvPr/>
            </p:nvGrpSpPr>
            <p:grpSpPr bwMode="auto">
              <a:xfrm>
                <a:off x="4293" y="1247"/>
                <a:ext cx="60" cy="442"/>
                <a:chOff x="4293" y="1247"/>
                <a:chExt cx="60" cy="442"/>
              </a:xfrm>
            </p:grpSpPr>
            <p:sp>
              <p:nvSpPr>
                <p:cNvPr id="10689" name="Freeform 741"/>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90" name="Group 742"/>
                <p:cNvGrpSpPr>
                  <a:grpSpLocks/>
                </p:cNvGrpSpPr>
                <p:nvPr/>
              </p:nvGrpSpPr>
              <p:grpSpPr bwMode="auto">
                <a:xfrm>
                  <a:off x="4304" y="1311"/>
                  <a:ext cx="42" cy="97"/>
                  <a:chOff x="4304" y="1311"/>
                  <a:chExt cx="42" cy="97"/>
                </a:xfrm>
              </p:grpSpPr>
              <p:sp>
                <p:nvSpPr>
                  <p:cNvPr id="10700" name="Freeform 743"/>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701" name="Freeform 744"/>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702" name="Freeform 745"/>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691" name="Group 746"/>
                <p:cNvGrpSpPr>
                  <a:grpSpLocks/>
                </p:cNvGrpSpPr>
                <p:nvPr/>
              </p:nvGrpSpPr>
              <p:grpSpPr bwMode="auto">
                <a:xfrm>
                  <a:off x="4293" y="1650"/>
                  <a:ext cx="57" cy="39"/>
                  <a:chOff x="4293" y="1650"/>
                  <a:chExt cx="57" cy="39"/>
                </a:xfrm>
              </p:grpSpPr>
              <p:sp>
                <p:nvSpPr>
                  <p:cNvPr id="10698" name="Freeform 747"/>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99" name="Freeform 748"/>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692" name="Group 749"/>
                <p:cNvGrpSpPr>
                  <a:grpSpLocks/>
                </p:cNvGrpSpPr>
                <p:nvPr/>
              </p:nvGrpSpPr>
              <p:grpSpPr bwMode="auto">
                <a:xfrm>
                  <a:off x="4300" y="1247"/>
                  <a:ext cx="53" cy="64"/>
                  <a:chOff x="4300" y="1247"/>
                  <a:chExt cx="53" cy="64"/>
                </a:xfrm>
              </p:grpSpPr>
              <p:sp>
                <p:nvSpPr>
                  <p:cNvPr id="10693" name="Freeform 750"/>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94" name="Freeform 751"/>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95" name="Group 752"/>
                  <p:cNvGrpSpPr>
                    <a:grpSpLocks/>
                  </p:cNvGrpSpPr>
                  <p:nvPr/>
                </p:nvGrpSpPr>
                <p:grpSpPr bwMode="auto">
                  <a:xfrm>
                    <a:off x="4305" y="1280"/>
                    <a:ext cx="42" cy="7"/>
                    <a:chOff x="4305" y="1280"/>
                    <a:chExt cx="42" cy="7"/>
                  </a:xfrm>
                </p:grpSpPr>
                <p:sp>
                  <p:nvSpPr>
                    <p:cNvPr id="10696" name="Oval 753"/>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97" name="Oval 754"/>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93" name="Group 755"/>
            <p:cNvGrpSpPr>
              <a:grpSpLocks/>
            </p:cNvGrpSpPr>
            <p:nvPr/>
          </p:nvGrpSpPr>
          <p:grpSpPr bwMode="auto">
            <a:xfrm>
              <a:off x="2688" y="2160"/>
              <a:ext cx="98" cy="442"/>
              <a:chOff x="4275" y="1247"/>
              <a:chExt cx="98" cy="442"/>
            </a:xfrm>
          </p:grpSpPr>
          <p:grpSp>
            <p:nvGrpSpPr>
              <p:cNvPr id="10667" name="Group 756"/>
              <p:cNvGrpSpPr>
                <a:grpSpLocks/>
              </p:cNvGrpSpPr>
              <p:nvPr/>
            </p:nvGrpSpPr>
            <p:grpSpPr bwMode="auto">
              <a:xfrm>
                <a:off x="4276" y="1384"/>
                <a:ext cx="95" cy="130"/>
                <a:chOff x="4276" y="1384"/>
                <a:chExt cx="95" cy="130"/>
              </a:xfrm>
            </p:grpSpPr>
            <p:sp>
              <p:nvSpPr>
                <p:cNvPr id="10684" name="Freeform 757"/>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85" name="Freeform 758"/>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668" name="Freeform 759"/>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0669" name="Group 760"/>
              <p:cNvGrpSpPr>
                <a:grpSpLocks/>
              </p:cNvGrpSpPr>
              <p:nvPr/>
            </p:nvGrpSpPr>
            <p:grpSpPr bwMode="auto">
              <a:xfrm>
                <a:off x="4293" y="1247"/>
                <a:ext cx="60" cy="442"/>
                <a:chOff x="4293" y="1247"/>
                <a:chExt cx="60" cy="442"/>
              </a:xfrm>
            </p:grpSpPr>
            <p:sp>
              <p:nvSpPr>
                <p:cNvPr id="10670" name="Freeform 761"/>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71" name="Group 762"/>
                <p:cNvGrpSpPr>
                  <a:grpSpLocks/>
                </p:cNvGrpSpPr>
                <p:nvPr/>
              </p:nvGrpSpPr>
              <p:grpSpPr bwMode="auto">
                <a:xfrm>
                  <a:off x="4304" y="1311"/>
                  <a:ext cx="42" cy="97"/>
                  <a:chOff x="4304" y="1311"/>
                  <a:chExt cx="42" cy="97"/>
                </a:xfrm>
              </p:grpSpPr>
              <p:sp>
                <p:nvSpPr>
                  <p:cNvPr id="10681" name="Freeform 763"/>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682" name="Freeform 764"/>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683" name="Freeform 765"/>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672" name="Group 766"/>
                <p:cNvGrpSpPr>
                  <a:grpSpLocks/>
                </p:cNvGrpSpPr>
                <p:nvPr/>
              </p:nvGrpSpPr>
              <p:grpSpPr bwMode="auto">
                <a:xfrm>
                  <a:off x="4293" y="1650"/>
                  <a:ext cx="57" cy="39"/>
                  <a:chOff x="4293" y="1650"/>
                  <a:chExt cx="57" cy="39"/>
                </a:xfrm>
              </p:grpSpPr>
              <p:sp>
                <p:nvSpPr>
                  <p:cNvPr id="10679" name="Freeform 767"/>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80" name="Freeform 768"/>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673" name="Group 769"/>
                <p:cNvGrpSpPr>
                  <a:grpSpLocks/>
                </p:cNvGrpSpPr>
                <p:nvPr/>
              </p:nvGrpSpPr>
              <p:grpSpPr bwMode="auto">
                <a:xfrm>
                  <a:off x="4300" y="1247"/>
                  <a:ext cx="53" cy="64"/>
                  <a:chOff x="4300" y="1247"/>
                  <a:chExt cx="53" cy="64"/>
                </a:xfrm>
              </p:grpSpPr>
              <p:sp>
                <p:nvSpPr>
                  <p:cNvPr id="10674" name="Freeform 770"/>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75" name="Freeform 771"/>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76" name="Group 772"/>
                  <p:cNvGrpSpPr>
                    <a:grpSpLocks/>
                  </p:cNvGrpSpPr>
                  <p:nvPr/>
                </p:nvGrpSpPr>
                <p:grpSpPr bwMode="auto">
                  <a:xfrm>
                    <a:off x="4305" y="1280"/>
                    <a:ext cx="42" cy="7"/>
                    <a:chOff x="4305" y="1280"/>
                    <a:chExt cx="42" cy="7"/>
                  </a:xfrm>
                </p:grpSpPr>
                <p:sp>
                  <p:nvSpPr>
                    <p:cNvPr id="10677" name="Oval 773"/>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78" name="Oval 774"/>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94" name="Group 775"/>
            <p:cNvGrpSpPr>
              <a:grpSpLocks/>
            </p:cNvGrpSpPr>
            <p:nvPr/>
          </p:nvGrpSpPr>
          <p:grpSpPr bwMode="auto">
            <a:xfrm>
              <a:off x="1699" y="1409"/>
              <a:ext cx="98" cy="442"/>
              <a:chOff x="4275" y="1247"/>
              <a:chExt cx="98" cy="442"/>
            </a:xfrm>
          </p:grpSpPr>
          <p:grpSp>
            <p:nvGrpSpPr>
              <p:cNvPr id="10648" name="Group 776"/>
              <p:cNvGrpSpPr>
                <a:grpSpLocks/>
              </p:cNvGrpSpPr>
              <p:nvPr/>
            </p:nvGrpSpPr>
            <p:grpSpPr bwMode="auto">
              <a:xfrm>
                <a:off x="4276" y="1384"/>
                <a:ext cx="95" cy="130"/>
                <a:chOff x="4276" y="1384"/>
                <a:chExt cx="95" cy="130"/>
              </a:xfrm>
            </p:grpSpPr>
            <p:sp>
              <p:nvSpPr>
                <p:cNvPr id="10665" name="Freeform 777"/>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66" name="Freeform 778"/>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649" name="Freeform 779"/>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0650" name="Group 780"/>
              <p:cNvGrpSpPr>
                <a:grpSpLocks/>
              </p:cNvGrpSpPr>
              <p:nvPr/>
            </p:nvGrpSpPr>
            <p:grpSpPr bwMode="auto">
              <a:xfrm>
                <a:off x="4293" y="1247"/>
                <a:ext cx="60" cy="442"/>
                <a:chOff x="4293" y="1247"/>
                <a:chExt cx="60" cy="442"/>
              </a:xfrm>
            </p:grpSpPr>
            <p:sp>
              <p:nvSpPr>
                <p:cNvPr id="10651" name="Freeform 781"/>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52" name="Group 782"/>
                <p:cNvGrpSpPr>
                  <a:grpSpLocks/>
                </p:cNvGrpSpPr>
                <p:nvPr/>
              </p:nvGrpSpPr>
              <p:grpSpPr bwMode="auto">
                <a:xfrm>
                  <a:off x="4304" y="1311"/>
                  <a:ext cx="42" cy="97"/>
                  <a:chOff x="4304" y="1311"/>
                  <a:chExt cx="42" cy="97"/>
                </a:xfrm>
              </p:grpSpPr>
              <p:sp>
                <p:nvSpPr>
                  <p:cNvPr id="10662" name="Freeform 783"/>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663" name="Freeform 784"/>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664" name="Freeform 785"/>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653" name="Group 786"/>
                <p:cNvGrpSpPr>
                  <a:grpSpLocks/>
                </p:cNvGrpSpPr>
                <p:nvPr/>
              </p:nvGrpSpPr>
              <p:grpSpPr bwMode="auto">
                <a:xfrm>
                  <a:off x="4293" y="1650"/>
                  <a:ext cx="57" cy="39"/>
                  <a:chOff x="4293" y="1650"/>
                  <a:chExt cx="57" cy="39"/>
                </a:xfrm>
              </p:grpSpPr>
              <p:sp>
                <p:nvSpPr>
                  <p:cNvPr id="10660" name="Freeform 787"/>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61" name="Freeform 788"/>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654" name="Group 789"/>
                <p:cNvGrpSpPr>
                  <a:grpSpLocks/>
                </p:cNvGrpSpPr>
                <p:nvPr/>
              </p:nvGrpSpPr>
              <p:grpSpPr bwMode="auto">
                <a:xfrm>
                  <a:off x="4300" y="1247"/>
                  <a:ext cx="53" cy="64"/>
                  <a:chOff x="4300" y="1247"/>
                  <a:chExt cx="53" cy="64"/>
                </a:xfrm>
              </p:grpSpPr>
              <p:sp>
                <p:nvSpPr>
                  <p:cNvPr id="10655" name="Freeform 790"/>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56" name="Freeform 791"/>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57" name="Group 792"/>
                  <p:cNvGrpSpPr>
                    <a:grpSpLocks/>
                  </p:cNvGrpSpPr>
                  <p:nvPr/>
                </p:nvGrpSpPr>
                <p:grpSpPr bwMode="auto">
                  <a:xfrm>
                    <a:off x="4305" y="1280"/>
                    <a:ext cx="42" cy="7"/>
                    <a:chOff x="4305" y="1280"/>
                    <a:chExt cx="42" cy="7"/>
                  </a:xfrm>
                </p:grpSpPr>
                <p:sp>
                  <p:nvSpPr>
                    <p:cNvPr id="10658" name="Oval 793"/>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59" name="Oval 794"/>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295" name="Group 795"/>
            <p:cNvGrpSpPr>
              <a:grpSpLocks/>
            </p:cNvGrpSpPr>
            <p:nvPr/>
          </p:nvGrpSpPr>
          <p:grpSpPr bwMode="auto">
            <a:xfrm>
              <a:off x="1795" y="1669"/>
              <a:ext cx="119" cy="491"/>
              <a:chOff x="4424" y="1210"/>
              <a:chExt cx="119" cy="491"/>
            </a:xfrm>
          </p:grpSpPr>
          <p:grpSp>
            <p:nvGrpSpPr>
              <p:cNvPr id="10626" name="Group 796"/>
              <p:cNvGrpSpPr>
                <a:grpSpLocks/>
              </p:cNvGrpSpPr>
              <p:nvPr/>
            </p:nvGrpSpPr>
            <p:grpSpPr bwMode="auto">
              <a:xfrm>
                <a:off x="4424" y="1653"/>
                <a:ext cx="117" cy="48"/>
                <a:chOff x="4424" y="1653"/>
                <a:chExt cx="117" cy="48"/>
              </a:xfrm>
            </p:grpSpPr>
            <p:sp>
              <p:nvSpPr>
                <p:cNvPr id="10646" name="Freeform 797"/>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47" name="Freeform 798"/>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627" name="Group 799"/>
              <p:cNvGrpSpPr>
                <a:grpSpLocks/>
              </p:cNvGrpSpPr>
              <p:nvPr/>
            </p:nvGrpSpPr>
            <p:grpSpPr bwMode="auto">
              <a:xfrm>
                <a:off x="4436" y="1272"/>
                <a:ext cx="107" cy="397"/>
                <a:chOff x="4436" y="1272"/>
                <a:chExt cx="107" cy="397"/>
              </a:xfrm>
            </p:grpSpPr>
            <p:sp>
              <p:nvSpPr>
                <p:cNvPr id="10635" name="Freeform 800"/>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36" name="Freeform 801"/>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37" name="Freeform 802"/>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38" name="Freeform 803"/>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39" name="Group 804"/>
                <p:cNvGrpSpPr>
                  <a:grpSpLocks/>
                </p:cNvGrpSpPr>
                <p:nvPr/>
              </p:nvGrpSpPr>
              <p:grpSpPr bwMode="auto">
                <a:xfrm>
                  <a:off x="4449" y="1276"/>
                  <a:ext cx="68" cy="130"/>
                  <a:chOff x="4449" y="1276"/>
                  <a:chExt cx="68" cy="130"/>
                </a:xfrm>
              </p:grpSpPr>
              <p:grpSp>
                <p:nvGrpSpPr>
                  <p:cNvPr id="10640" name="Group 805"/>
                  <p:cNvGrpSpPr>
                    <a:grpSpLocks/>
                  </p:cNvGrpSpPr>
                  <p:nvPr/>
                </p:nvGrpSpPr>
                <p:grpSpPr bwMode="auto">
                  <a:xfrm>
                    <a:off x="4449" y="1276"/>
                    <a:ext cx="68" cy="130"/>
                    <a:chOff x="4449" y="1276"/>
                    <a:chExt cx="68" cy="130"/>
                  </a:xfrm>
                </p:grpSpPr>
                <p:grpSp>
                  <p:nvGrpSpPr>
                    <p:cNvPr id="10642" name="Group 806"/>
                    <p:cNvGrpSpPr>
                      <a:grpSpLocks/>
                    </p:cNvGrpSpPr>
                    <p:nvPr/>
                  </p:nvGrpSpPr>
                  <p:grpSpPr bwMode="auto">
                    <a:xfrm>
                      <a:off x="4449" y="1399"/>
                      <a:ext cx="68" cy="7"/>
                      <a:chOff x="4449" y="1399"/>
                      <a:chExt cx="68" cy="7"/>
                    </a:xfrm>
                  </p:grpSpPr>
                  <p:sp>
                    <p:nvSpPr>
                      <p:cNvPr id="10644" name="Line 807"/>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645" name="Line 808"/>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643" name="Freeform 809"/>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641" name="Line 810"/>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628" name="Group 811"/>
              <p:cNvGrpSpPr>
                <a:grpSpLocks/>
              </p:cNvGrpSpPr>
              <p:nvPr/>
            </p:nvGrpSpPr>
            <p:grpSpPr bwMode="auto">
              <a:xfrm>
                <a:off x="4458" y="1210"/>
                <a:ext cx="45" cy="73"/>
                <a:chOff x="4458" y="1210"/>
                <a:chExt cx="45" cy="73"/>
              </a:xfrm>
            </p:grpSpPr>
            <p:grpSp>
              <p:nvGrpSpPr>
                <p:cNvPr id="10629" name="Group 812"/>
                <p:cNvGrpSpPr>
                  <a:grpSpLocks/>
                </p:cNvGrpSpPr>
                <p:nvPr/>
              </p:nvGrpSpPr>
              <p:grpSpPr bwMode="auto">
                <a:xfrm>
                  <a:off x="4459" y="1213"/>
                  <a:ext cx="42" cy="70"/>
                  <a:chOff x="4459" y="1213"/>
                  <a:chExt cx="42" cy="70"/>
                </a:xfrm>
              </p:grpSpPr>
              <p:sp>
                <p:nvSpPr>
                  <p:cNvPr id="10631" name="Freeform 813"/>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32" name="Freeform 814"/>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33" name="Freeform 815"/>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34" name="Freeform 816"/>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630" name="Freeform 817"/>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96" name="Group 818"/>
            <p:cNvGrpSpPr>
              <a:grpSpLocks/>
            </p:cNvGrpSpPr>
            <p:nvPr/>
          </p:nvGrpSpPr>
          <p:grpSpPr bwMode="auto">
            <a:xfrm>
              <a:off x="1267" y="1669"/>
              <a:ext cx="119" cy="491"/>
              <a:chOff x="4424" y="1210"/>
              <a:chExt cx="119" cy="491"/>
            </a:xfrm>
          </p:grpSpPr>
          <p:grpSp>
            <p:nvGrpSpPr>
              <p:cNvPr id="10604" name="Group 819"/>
              <p:cNvGrpSpPr>
                <a:grpSpLocks/>
              </p:cNvGrpSpPr>
              <p:nvPr/>
            </p:nvGrpSpPr>
            <p:grpSpPr bwMode="auto">
              <a:xfrm>
                <a:off x="4424" y="1653"/>
                <a:ext cx="117" cy="48"/>
                <a:chOff x="4424" y="1653"/>
                <a:chExt cx="117" cy="48"/>
              </a:xfrm>
            </p:grpSpPr>
            <p:sp>
              <p:nvSpPr>
                <p:cNvPr id="10624" name="Freeform 820"/>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25" name="Freeform 821"/>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605" name="Group 822"/>
              <p:cNvGrpSpPr>
                <a:grpSpLocks/>
              </p:cNvGrpSpPr>
              <p:nvPr/>
            </p:nvGrpSpPr>
            <p:grpSpPr bwMode="auto">
              <a:xfrm>
                <a:off x="4436" y="1272"/>
                <a:ext cx="107" cy="397"/>
                <a:chOff x="4436" y="1272"/>
                <a:chExt cx="107" cy="397"/>
              </a:xfrm>
            </p:grpSpPr>
            <p:sp>
              <p:nvSpPr>
                <p:cNvPr id="10613" name="Freeform 823"/>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14" name="Freeform 824"/>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15" name="Freeform 825"/>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16" name="Freeform 826"/>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617" name="Group 827"/>
                <p:cNvGrpSpPr>
                  <a:grpSpLocks/>
                </p:cNvGrpSpPr>
                <p:nvPr/>
              </p:nvGrpSpPr>
              <p:grpSpPr bwMode="auto">
                <a:xfrm>
                  <a:off x="4449" y="1276"/>
                  <a:ext cx="68" cy="130"/>
                  <a:chOff x="4449" y="1276"/>
                  <a:chExt cx="68" cy="130"/>
                </a:xfrm>
              </p:grpSpPr>
              <p:grpSp>
                <p:nvGrpSpPr>
                  <p:cNvPr id="10618" name="Group 828"/>
                  <p:cNvGrpSpPr>
                    <a:grpSpLocks/>
                  </p:cNvGrpSpPr>
                  <p:nvPr/>
                </p:nvGrpSpPr>
                <p:grpSpPr bwMode="auto">
                  <a:xfrm>
                    <a:off x="4449" y="1276"/>
                    <a:ext cx="68" cy="130"/>
                    <a:chOff x="4449" y="1276"/>
                    <a:chExt cx="68" cy="130"/>
                  </a:xfrm>
                </p:grpSpPr>
                <p:grpSp>
                  <p:nvGrpSpPr>
                    <p:cNvPr id="10620" name="Group 829"/>
                    <p:cNvGrpSpPr>
                      <a:grpSpLocks/>
                    </p:cNvGrpSpPr>
                    <p:nvPr/>
                  </p:nvGrpSpPr>
                  <p:grpSpPr bwMode="auto">
                    <a:xfrm>
                      <a:off x="4449" y="1399"/>
                      <a:ext cx="68" cy="7"/>
                      <a:chOff x="4449" y="1399"/>
                      <a:chExt cx="68" cy="7"/>
                    </a:xfrm>
                  </p:grpSpPr>
                  <p:sp>
                    <p:nvSpPr>
                      <p:cNvPr id="10622" name="Line 830"/>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623" name="Line 831"/>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621" name="Freeform 832"/>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619" name="Line 833"/>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606" name="Group 834"/>
              <p:cNvGrpSpPr>
                <a:grpSpLocks/>
              </p:cNvGrpSpPr>
              <p:nvPr/>
            </p:nvGrpSpPr>
            <p:grpSpPr bwMode="auto">
              <a:xfrm>
                <a:off x="4458" y="1210"/>
                <a:ext cx="45" cy="73"/>
                <a:chOff x="4458" y="1210"/>
                <a:chExt cx="45" cy="73"/>
              </a:xfrm>
            </p:grpSpPr>
            <p:grpSp>
              <p:nvGrpSpPr>
                <p:cNvPr id="10607" name="Group 835"/>
                <p:cNvGrpSpPr>
                  <a:grpSpLocks/>
                </p:cNvGrpSpPr>
                <p:nvPr/>
              </p:nvGrpSpPr>
              <p:grpSpPr bwMode="auto">
                <a:xfrm>
                  <a:off x="4459" y="1213"/>
                  <a:ext cx="42" cy="70"/>
                  <a:chOff x="4459" y="1213"/>
                  <a:chExt cx="42" cy="70"/>
                </a:xfrm>
              </p:grpSpPr>
              <p:sp>
                <p:nvSpPr>
                  <p:cNvPr id="10609" name="Freeform 836"/>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10" name="Freeform 837"/>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11" name="Freeform 838"/>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12" name="Freeform 839"/>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608" name="Freeform 840"/>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97" name="Group 841"/>
            <p:cNvGrpSpPr>
              <a:grpSpLocks/>
            </p:cNvGrpSpPr>
            <p:nvPr/>
          </p:nvGrpSpPr>
          <p:grpSpPr bwMode="auto">
            <a:xfrm>
              <a:off x="1555" y="1477"/>
              <a:ext cx="119" cy="491"/>
              <a:chOff x="4424" y="1210"/>
              <a:chExt cx="119" cy="491"/>
            </a:xfrm>
          </p:grpSpPr>
          <p:grpSp>
            <p:nvGrpSpPr>
              <p:cNvPr id="10582" name="Group 842"/>
              <p:cNvGrpSpPr>
                <a:grpSpLocks/>
              </p:cNvGrpSpPr>
              <p:nvPr/>
            </p:nvGrpSpPr>
            <p:grpSpPr bwMode="auto">
              <a:xfrm>
                <a:off x="4424" y="1653"/>
                <a:ext cx="117" cy="48"/>
                <a:chOff x="4424" y="1653"/>
                <a:chExt cx="117" cy="48"/>
              </a:xfrm>
            </p:grpSpPr>
            <p:sp>
              <p:nvSpPr>
                <p:cNvPr id="10602" name="Freeform 843"/>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603" name="Freeform 844"/>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583" name="Group 845"/>
              <p:cNvGrpSpPr>
                <a:grpSpLocks/>
              </p:cNvGrpSpPr>
              <p:nvPr/>
            </p:nvGrpSpPr>
            <p:grpSpPr bwMode="auto">
              <a:xfrm>
                <a:off x="4436" y="1272"/>
                <a:ext cx="107" cy="397"/>
                <a:chOff x="4436" y="1272"/>
                <a:chExt cx="107" cy="397"/>
              </a:xfrm>
            </p:grpSpPr>
            <p:sp>
              <p:nvSpPr>
                <p:cNvPr id="10591" name="Freeform 846"/>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92" name="Freeform 847"/>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93" name="Freeform 848"/>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94" name="Freeform 849"/>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595" name="Group 850"/>
                <p:cNvGrpSpPr>
                  <a:grpSpLocks/>
                </p:cNvGrpSpPr>
                <p:nvPr/>
              </p:nvGrpSpPr>
              <p:grpSpPr bwMode="auto">
                <a:xfrm>
                  <a:off x="4449" y="1276"/>
                  <a:ext cx="68" cy="130"/>
                  <a:chOff x="4449" y="1276"/>
                  <a:chExt cx="68" cy="130"/>
                </a:xfrm>
              </p:grpSpPr>
              <p:grpSp>
                <p:nvGrpSpPr>
                  <p:cNvPr id="10596" name="Group 851"/>
                  <p:cNvGrpSpPr>
                    <a:grpSpLocks/>
                  </p:cNvGrpSpPr>
                  <p:nvPr/>
                </p:nvGrpSpPr>
                <p:grpSpPr bwMode="auto">
                  <a:xfrm>
                    <a:off x="4449" y="1276"/>
                    <a:ext cx="68" cy="130"/>
                    <a:chOff x="4449" y="1276"/>
                    <a:chExt cx="68" cy="130"/>
                  </a:xfrm>
                </p:grpSpPr>
                <p:grpSp>
                  <p:nvGrpSpPr>
                    <p:cNvPr id="10598" name="Group 852"/>
                    <p:cNvGrpSpPr>
                      <a:grpSpLocks/>
                    </p:cNvGrpSpPr>
                    <p:nvPr/>
                  </p:nvGrpSpPr>
                  <p:grpSpPr bwMode="auto">
                    <a:xfrm>
                      <a:off x="4449" y="1399"/>
                      <a:ext cx="68" cy="7"/>
                      <a:chOff x="4449" y="1399"/>
                      <a:chExt cx="68" cy="7"/>
                    </a:xfrm>
                  </p:grpSpPr>
                  <p:sp>
                    <p:nvSpPr>
                      <p:cNvPr id="10600" name="Line 853"/>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601" name="Line 854"/>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599" name="Freeform 855"/>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597" name="Line 856"/>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584" name="Group 857"/>
              <p:cNvGrpSpPr>
                <a:grpSpLocks/>
              </p:cNvGrpSpPr>
              <p:nvPr/>
            </p:nvGrpSpPr>
            <p:grpSpPr bwMode="auto">
              <a:xfrm>
                <a:off x="4458" y="1210"/>
                <a:ext cx="45" cy="73"/>
                <a:chOff x="4458" y="1210"/>
                <a:chExt cx="45" cy="73"/>
              </a:xfrm>
            </p:grpSpPr>
            <p:grpSp>
              <p:nvGrpSpPr>
                <p:cNvPr id="10585" name="Group 858"/>
                <p:cNvGrpSpPr>
                  <a:grpSpLocks/>
                </p:cNvGrpSpPr>
                <p:nvPr/>
              </p:nvGrpSpPr>
              <p:grpSpPr bwMode="auto">
                <a:xfrm>
                  <a:off x="4459" y="1213"/>
                  <a:ext cx="42" cy="70"/>
                  <a:chOff x="4459" y="1213"/>
                  <a:chExt cx="42" cy="70"/>
                </a:xfrm>
              </p:grpSpPr>
              <p:sp>
                <p:nvSpPr>
                  <p:cNvPr id="10587" name="Freeform 859"/>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88" name="Freeform 860"/>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89" name="Freeform 861"/>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90" name="Freeform 862"/>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586" name="Freeform 863"/>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98" name="Group 864"/>
            <p:cNvGrpSpPr>
              <a:grpSpLocks/>
            </p:cNvGrpSpPr>
            <p:nvPr/>
          </p:nvGrpSpPr>
          <p:grpSpPr bwMode="auto">
            <a:xfrm>
              <a:off x="1363" y="1525"/>
              <a:ext cx="119" cy="491"/>
              <a:chOff x="4424" y="1210"/>
              <a:chExt cx="119" cy="491"/>
            </a:xfrm>
          </p:grpSpPr>
          <p:grpSp>
            <p:nvGrpSpPr>
              <p:cNvPr id="10560" name="Group 865"/>
              <p:cNvGrpSpPr>
                <a:grpSpLocks/>
              </p:cNvGrpSpPr>
              <p:nvPr/>
            </p:nvGrpSpPr>
            <p:grpSpPr bwMode="auto">
              <a:xfrm>
                <a:off x="4424" y="1653"/>
                <a:ext cx="117" cy="48"/>
                <a:chOff x="4424" y="1653"/>
                <a:chExt cx="117" cy="48"/>
              </a:xfrm>
            </p:grpSpPr>
            <p:sp>
              <p:nvSpPr>
                <p:cNvPr id="10580" name="Freeform 866"/>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81" name="Freeform 867"/>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561" name="Group 868"/>
              <p:cNvGrpSpPr>
                <a:grpSpLocks/>
              </p:cNvGrpSpPr>
              <p:nvPr/>
            </p:nvGrpSpPr>
            <p:grpSpPr bwMode="auto">
              <a:xfrm>
                <a:off x="4436" y="1272"/>
                <a:ext cx="107" cy="397"/>
                <a:chOff x="4436" y="1272"/>
                <a:chExt cx="107" cy="397"/>
              </a:xfrm>
            </p:grpSpPr>
            <p:sp>
              <p:nvSpPr>
                <p:cNvPr id="10569" name="Freeform 869"/>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70" name="Freeform 870"/>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71" name="Freeform 871"/>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72" name="Freeform 872"/>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573" name="Group 873"/>
                <p:cNvGrpSpPr>
                  <a:grpSpLocks/>
                </p:cNvGrpSpPr>
                <p:nvPr/>
              </p:nvGrpSpPr>
              <p:grpSpPr bwMode="auto">
                <a:xfrm>
                  <a:off x="4449" y="1276"/>
                  <a:ext cx="68" cy="130"/>
                  <a:chOff x="4449" y="1276"/>
                  <a:chExt cx="68" cy="130"/>
                </a:xfrm>
              </p:grpSpPr>
              <p:grpSp>
                <p:nvGrpSpPr>
                  <p:cNvPr id="10574" name="Group 874"/>
                  <p:cNvGrpSpPr>
                    <a:grpSpLocks/>
                  </p:cNvGrpSpPr>
                  <p:nvPr/>
                </p:nvGrpSpPr>
                <p:grpSpPr bwMode="auto">
                  <a:xfrm>
                    <a:off x="4449" y="1276"/>
                    <a:ext cx="68" cy="130"/>
                    <a:chOff x="4449" y="1276"/>
                    <a:chExt cx="68" cy="130"/>
                  </a:xfrm>
                </p:grpSpPr>
                <p:grpSp>
                  <p:nvGrpSpPr>
                    <p:cNvPr id="10576" name="Group 875"/>
                    <p:cNvGrpSpPr>
                      <a:grpSpLocks/>
                    </p:cNvGrpSpPr>
                    <p:nvPr/>
                  </p:nvGrpSpPr>
                  <p:grpSpPr bwMode="auto">
                    <a:xfrm>
                      <a:off x="4449" y="1399"/>
                      <a:ext cx="68" cy="7"/>
                      <a:chOff x="4449" y="1399"/>
                      <a:chExt cx="68" cy="7"/>
                    </a:xfrm>
                  </p:grpSpPr>
                  <p:sp>
                    <p:nvSpPr>
                      <p:cNvPr id="10578" name="Line 876"/>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579" name="Line 877"/>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577" name="Freeform 878"/>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575" name="Line 879"/>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562" name="Group 880"/>
              <p:cNvGrpSpPr>
                <a:grpSpLocks/>
              </p:cNvGrpSpPr>
              <p:nvPr/>
            </p:nvGrpSpPr>
            <p:grpSpPr bwMode="auto">
              <a:xfrm>
                <a:off x="4458" y="1210"/>
                <a:ext cx="45" cy="73"/>
                <a:chOff x="4458" y="1210"/>
                <a:chExt cx="45" cy="73"/>
              </a:xfrm>
            </p:grpSpPr>
            <p:grpSp>
              <p:nvGrpSpPr>
                <p:cNvPr id="10563" name="Group 881"/>
                <p:cNvGrpSpPr>
                  <a:grpSpLocks/>
                </p:cNvGrpSpPr>
                <p:nvPr/>
              </p:nvGrpSpPr>
              <p:grpSpPr bwMode="auto">
                <a:xfrm>
                  <a:off x="4459" y="1213"/>
                  <a:ext cx="42" cy="70"/>
                  <a:chOff x="4459" y="1213"/>
                  <a:chExt cx="42" cy="70"/>
                </a:xfrm>
              </p:grpSpPr>
              <p:sp>
                <p:nvSpPr>
                  <p:cNvPr id="10565" name="Freeform 882"/>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66" name="Freeform 883"/>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67" name="Freeform 884"/>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68" name="Freeform 885"/>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564" name="Freeform 886"/>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299" name="Group 887"/>
            <p:cNvGrpSpPr>
              <a:grpSpLocks/>
            </p:cNvGrpSpPr>
            <p:nvPr/>
          </p:nvGrpSpPr>
          <p:grpSpPr bwMode="auto">
            <a:xfrm>
              <a:off x="1315" y="1920"/>
              <a:ext cx="98" cy="442"/>
              <a:chOff x="4275" y="1247"/>
              <a:chExt cx="98" cy="442"/>
            </a:xfrm>
          </p:grpSpPr>
          <p:grpSp>
            <p:nvGrpSpPr>
              <p:cNvPr id="10541" name="Group 888"/>
              <p:cNvGrpSpPr>
                <a:grpSpLocks/>
              </p:cNvGrpSpPr>
              <p:nvPr/>
            </p:nvGrpSpPr>
            <p:grpSpPr bwMode="auto">
              <a:xfrm>
                <a:off x="4276" y="1384"/>
                <a:ext cx="95" cy="130"/>
                <a:chOff x="4276" y="1384"/>
                <a:chExt cx="95" cy="130"/>
              </a:xfrm>
            </p:grpSpPr>
            <p:sp>
              <p:nvSpPr>
                <p:cNvPr id="10558" name="Freeform 889"/>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59" name="Freeform 890"/>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542" name="Freeform 891"/>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0543" name="Group 892"/>
              <p:cNvGrpSpPr>
                <a:grpSpLocks/>
              </p:cNvGrpSpPr>
              <p:nvPr/>
            </p:nvGrpSpPr>
            <p:grpSpPr bwMode="auto">
              <a:xfrm>
                <a:off x="4293" y="1247"/>
                <a:ext cx="60" cy="442"/>
                <a:chOff x="4293" y="1247"/>
                <a:chExt cx="60" cy="442"/>
              </a:xfrm>
            </p:grpSpPr>
            <p:sp>
              <p:nvSpPr>
                <p:cNvPr id="10544" name="Freeform 893"/>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545" name="Group 894"/>
                <p:cNvGrpSpPr>
                  <a:grpSpLocks/>
                </p:cNvGrpSpPr>
                <p:nvPr/>
              </p:nvGrpSpPr>
              <p:grpSpPr bwMode="auto">
                <a:xfrm>
                  <a:off x="4304" y="1311"/>
                  <a:ext cx="42" cy="97"/>
                  <a:chOff x="4304" y="1311"/>
                  <a:chExt cx="42" cy="97"/>
                </a:xfrm>
              </p:grpSpPr>
              <p:sp>
                <p:nvSpPr>
                  <p:cNvPr id="10555" name="Freeform 895"/>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556" name="Freeform 896"/>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557" name="Freeform 897"/>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546" name="Group 898"/>
                <p:cNvGrpSpPr>
                  <a:grpSpLocks/>
                </p:cNvGrpSpPr>
                <p:nvPr/>
              </p:nvGrpSpPr>
              <p:grpSpPr bwMode="auto">
                <a:xfrm>
                  <a:off x="4293" y="1650"/>
                  <a:ext cx="57" cy="39"/>
                  <a:chOff x="4293" y="1650"/>
                  <a:chExt cx="57" cy="39"/>
                </a:xfrm>
              </p:grpSpPr>
              <p:sp>
                <p:nvSpPr>
                  <p:cNvPr id="10553" name="Freeform 899"/>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54" name="Freeform 900"/>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547" name="Group 901"/>
                <p:cNvGrpSpPr>
                  <a:grpSpLocks/>
                </p:cNvGrpSpPr>
                <p:nvPr/>
              </p:nvGrpSpPr>
              <p:grpSpPr bwMode="auto">
                <a:xfrm>
                  <a:off x="4300" y="1247"/>
                  <a:ext cx="53" cy="64"/>
                  <a:chOff x="4300" y="1247"/>
                  <a:chExt cx="53" cy="64"/>
                </a:xfrm>
              </p:grpSpPr>
              <p:sp>
                <p:nvSpPr>
                  <p:cNvPr id="10548" name="Freeform 902"/>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49" name="Freeform 903"/>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550" name="Group 904"/>
                  <p:cNvGrpSpPr>
                    <a:grpSpLocks/>
                  </p:cNvGrpSpPr>
                  <p:nvPr/>
                </p:nvGrpSpPr>
                <p:grpSpPr bwMode="auto">
                  <a:xfrm>
                    <a:off x="4305" y="1280"/>
                    <a:ext cx="42" cy="7"/>
                    <a:chOff x="4305" y="1280"/>
                    <a:chExt cx="42" cy="7"/>
                  </a:xfrm>
                </p:grpSpPr>
                <p:sp>
                  <p:nvSpPr>
                    <p:cNvPr id="10551" name="Oval 905"/>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52" name="Oval 906"/>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grpSp>
          <p:nvGrpSpPr>
            <p:cNvPr id="10300" name="Group 907"/>
            <p:cNvGrpSpPr>
              <a:grpSpLocks/>
            </p:cNvGrpSpPr>
            <p:nvPr/>
          </p:nvGrpSpPr>
          <p:grpSpPr bwMode="auto">
            <a:xfrm>
              <a:off x="1465" y="2485"/>
              <a:ext cx="119" cy="491"/>
              <a:chOff x="4424" y="1210"/>
              <a:chExt cx="119" cy="491"/>
            </a:xfrm>
          </p:grpSpPr>
          <p:grpSp>
            <p:nvGrpSpPr>
              <p:cNvPr id="10519" name="Group 908"/>
              <p:cNvGrpSpPr>
                <a:grpSpLocks/>
              </p:cNvGrpSpPr>
              <p:nvPr/>
            </p:nvGrpSpPr>
            <p:grpSpPr bwMode="auto">
              <a:xfrm>
                <a:off x="4424" y="1653"/>
                <a:ext cx="117" cy="48"/>
                <a:chOff x="4424" y="1653"/>
                <a:chExt cx="117" cy="48"/>
              </a:xfrm>
            </p:grpSpPr>
            <p:sp>
              <p:nvSpPr>
                <p:cNvPr id="10539" name="Freeform 909"/>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40" name="Freeform 910"/>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520" name="Group 911"/>
              <p:cNvGrpSpPr>
                <a:grpSpLocks/>
              </p:cNvGrpSpPr>
              <p:nvPr/>
            </p:nvGrpSpPr>
            <p:grpSpPr bwMode="auto">
              <a:xfrm>
                <a:off x="4436" y="1272"/>
                <a:ext cx="107" cy="397"/>
                <a:chOff x="4436" y="1272"/>
                <a:chExt cx="107" cy="397"/>
              </a:xfrm>
            </p:grpSpPr>
            <p:sp>
              <p:nvSpPr>
                <p:cNvPr id="10528" name="Freeform 912"/>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29" name="Freeform 913"/>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30" name="Freeform 914"/>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31" name="Freeform 915"/>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532" name="Group 916"/>
                <p:cNvGrpSpPr>
                  <a:grpSpLocks/>
                </p:cNvGrpSpPr>
                <p:nvPr/>
              </p:nvGrpSpPr>
              <p:grpSpPr bwMode="auto">
                <a:xfrm>
                  <a:off x="4449" y="1276"/>
                  <a:ext cx="68" cy="130"/>
                  <a:chOff x="4449" y="1276"/>
                  <a:chExt cx="68" cy="130"/>
                </a:xfrm>
              </p:grpSpPr>
              <p:grpSp>
                <p:nvGrpSpPr>
                  <p:cNvPr id="10533" name="Group 917"/>
                  <p:cNvGrpSpPr>
                    <a:grpSpLocks/>
                  </p:cNvGrpSpPr>
                  <p:nvPr/>
                </p:nvGrpSpPr>
                <p:grpSpPr bwMode="auto">
                  <a:xfrm>
                    <a:off x="4449" y="1276"/>
                    <a:ext cx="68" cy="130"/>
                    <a:chOff x="4449" y="1276"/>
                    <a:chExt cx="68" cy="130"/>
                  </a:xfrm>
                </p:grpSpPr>
                <p:grpSp>
                  <p:nvGrpSpPr>
                    <p:cNvPr id="10535" name="Group 918"/>
                    <p:cNvGrpSpPr>
                      <a:grpSpLocks/>
                    </p:cNvGrpSpPr>
                    <p:nvPr/>
                  </p:nvGrpSpPr>
                  <p:grpSpPr bwMode="auto">
                    <a:xfrm>
                      <a:off x="4449" y="1399"/>
                      <a:ext cx="68" cy="7"/>
                      <a:chOff x="4449" y="1399"/>
                      <a:chExt cx="68" cy="7"/>
                    </a:xfrm>
                  </p:grpSpPr>
                  <p:sp>
                    <p:nvSpPr>
                      <p:cNvPr id="10537" name="Line 919"/>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538" name="Line 920"/>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536" name="Freeform 921"/>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534" name="Line 922"/>
                  <p:cNvSpPr>
                    <a:spLocks noChangeShapeType="1"/>
                  </p:cNvSpPr>
                  <p:nvPr/>
                </p:nvSpPr>
                <p:spPr bwMode="auto">
                  <a:xfrm>
                    <a:off x="4478" y="1285"/>
                    <a:ext cx="1" cy="119"/>
                  </a:xfrm>
                  <a:prstGeom prst="line">
                    <a:avLst/>
                  </a:prstGeom>
                  <a:ln>
                    <a:headEnd/>
                    <a:tailEnd/>
                  </a:ln>
                  <a:extLst/>
                </p:spPr>
                <p:style>
                  <a:lnRef idx="1">
                    <a:schemeClr val="dk1"/>
                  </a:lnRef>
                  <a:fillRef idx="0">
                    <a:schemeClr val="dk1"/>
                  </a:fillRef>
                  <a:effectRef idx="0">
                    <a:schemeClr val="dk1"/>
                  </a:effectRef>
                  <a:fontRef idx="minor">
                    <a:schemeClr val="tx1"/>
                  </a:fontRef>
                </p:style>
                <p:txBody>
                  <a:bodyPr/>
                  <a:lstStyle/>
                  <a:p>
                    <a:endParaRPr lang="es-MX"/>
                  </a:p>
                </p:txBody>
              </p:sp>
            </p:grpSp>
          </p:grpSp>
          <p:grpSp>
            <p:nvGrpSpPr>
              <p:cNvPr id="10521" name="Group 923"/>
              <p:cNvGrpSpPr>
                <a:grpSpLocks/>
              </p:cNvGrpSpPr>
              <p:nvPr/>
            </p:nvGrpSpPr>
            <p:grpSpPr bwMode="auto">
              <a:xfrm>
                <a:off x="4458" y="1210"/>
                <a:ext cx="45" cy="73"/>
                <a:chOff x="4458" y="1210"/>
                <a:chExt cx="45" cy="73"/>
              </a:xfrm>
            </p:grpSpPr>
            <p:grpSp>
              <p:nvGrpSpPr>
                <p:cNvPr id="10522" name="Group 924"/>
                <p:cNvGrpSpPr>
                  <a:grpSpLocks/>
                </p:cNvGrpSpPr>
                <p:nvPr/>
              </p:nvGrpSpPr>
              <p:grpSpPr bwMode="auto">
                <a:xfrm>
                  <a:off x="4459" y="1213"/>
                  <a:ext cx="42" cy="70"/>
                  <a:chOff x="4459" y="1213"/>
                  <a:chExt cx="42" cy="70"/>
                </a:xfrm>
              </p:grpSpPr>
              <p:sp>
                <p:nvSpPr>
                  <p:cNvPr id="10524" name="Freeform 925"/>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25" name="Freeform 926"/>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26" name="Freeform 927"/>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27" name="Freeform 928"/>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523" name="Freeform 929"/>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1" name="Group 930"/>
            <p:cNvGrpSpPr>
              <a:grpSpLocks/>
            </p:cNvGrpSpPr>
            <p:nvPr/>
          </p:nvGrpSpPr>
          <p:grpSpPr bwMode="auto">
            <a:xfrm>
              <a:off x="883" y="2180"/>
              <a:ext cx="119" cy="491"/>
              <a:chOff x="4424" y="1210"/>
              <a:chExt cx="119" cy="491"/>
            </a:xfrm>
          </p:grpSpPr>
          <p:grpSp>
            <p:nvGrpSpPr>
              <p:cNvPr id="10497" name="Group 931"/>
              <p:cNvGrpSpPr>
                <a:grpSpLocks/>
              </p:cNvGrpSpPr>
              <p:nvPr/>
            </p:nvGrpSpPr>
            <p:grpSpPr bwMode="auto">
              <a:xfrm>
                <a:off x="4424" y="1653"/>
                <a:ext cx="117" cy="48"/>
                <a:chOff x="4424" y="1653"/>
                <a:chExt cx="117" cy="48"/>
              </a:xfrm>
            </p:grpSpPr>
            <p:sp>
              <p:nvSpPr>
                <p:cNvPr id="10517" name="Freeform 932"/>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18" name="Freeform 933"/>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498" name="Group 934"/>
              <p:cNvGrpSpPr>
                <a:grpSpLocks/>
              </p:cNvGrpSpPr>
              <p:nvPr/>
            </p:nvGrpSpPr>
            <p:grpSpPr bwMode="auto">
              <a:xfrm>
                <a:off x="4436" y="1272"/>
                <a:ext cx="107" cy="397"/>
                <a:chOff x="4436" y="1272"/>
                <a:chExt cx="107" cy="397"/>
              </a:xfrm>
            </p:grpSpPr>
            <p:sp>
              <p:nvSpPr>
                <p:cNvPr id="10506" name="Freeform 935"/>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7" name="Freeform 936"/>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8" name="Freeform 937"/>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9" name="Freeform 938"/>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510" name="Group 939"/>
                <p:cNvGrpSpPr>
                  <a:grpSpLocks/>
                </p:cNvGrpSpPr>
                <p:nvPr/>
              </p:nvGrpSpPr>
              <p:grpSpPr bwMode="auto">
                <a:xfrm>
                  <a:off x="4449" y="1276"/>
                  <a:ext cx="68" cy="130"/>
                  <a:chOff x="4449" y="1276"/>
                  <a:chExt cx="68" cy="130"/>
                </a:xfrm>
              </p:grpSpPr>
              <p:grpSp>
                <p:nvGrpSpPr>
                  <p:cNvPr id="10511" name="Group 940"/>
                  <p:cNvGrpSpPr>
                    <a:grpSpLocks/>
                  </p:cNvGrpSpPr>
                  <p:nvPr/>
                </p:nvGrpSpPr>
                <p:grpSpPr bwMode="auto">
                  <a:xfrm>
                    <a:off x="4449" y="1276"/>
                    <a:ext cx="68" cy="130"/>
                    <a:chOff x="4449" y="1276"/>
                    <a:chExt cx="68" cy="130"/>
                  </a:xfrm>
                </p:grpSpPr>
                <p:grpSp>
                  <p:nvGrpSpPr>
                    <p:cNvPr id="10513" name="Group 941"/>
                    <p:cNvGrpSpPr>
                      <a:grpSpLocks/>
                    </p:cNvGrpSpPr>
                    <p:nvPr/>
                  </p:nvGrpSpPr>
                  <p:grpSpPr bwMode="auto">
                    <a:xfrm>
                      <a:off x="4449" y="1399"/>
                      <a:ext cx="68" cy="7"/>
                      <a:chOff x="4449" y="1399"/>
                      <a:chExt cx="68" cy="7"/>
                    </a:xfrm>
                  </p:grpSpPr>
                  <p:sp>
                    <p:nvSpPr>
                      <p:cNvPr id="10515" name="Line 942"/>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516" name="Line 943"/>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514" name="Freeform 944"/>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512" name="Line 945"/>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499" name="Group 946"/>
              <p:cNvGrpSpPr>
                <a:grpSpLocks/>
              </p:cNvGrpSpPr>
              <p:nvPr/>
            </p:nvGrpSpPr>
            <p:grpSpPr bwMode="auto">
              <a:xfrm>
                <a:off x="4458" y="1210"/>
                <a:ext cx="45" cy="73"/>
                <a:chOff x="4458" y="1210"/>
                <a:chExt cx="45" cy="73"/>
              </a:xfrm>
            </p:grpSpPr>
            <p:grpSp>
              <p:nvGrpSpPr>
                <p:cNvPr id="10500" name="Group 947"/>
                <p:cNvGrpSpPr>
                  <a:grpSpLocks/>
                </p:cNvGrpSpPr>
                <p:nvPr/>
              </p:nvGrpSpPr>
              <p:grpSpPr bwMode="auto">
                <a:xfrm>
                  <a:off x="4459" y="1213"/>
                  <a:ext cx="42" cy="70"/>
                  <a:chOff x="4459" y="1213"/>
                  <a:chExt cx="42" cy="70"/>
                </a:xfrm>
              </p:grpSpPr>
              <p:sp>
                <p:nvSpPr>
                  <p:cNvPr id="10502" name="Freeform 948"/>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3" name="Freeform 949"/>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4" name="Freeform 950"/>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5" name="Freeform 951"/>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501" name="Freeform 952"/>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2" name="Group 953"/>
            <p:cNvGrpSpPr>
              <a:grpSpLocks/>
            </p:cNvGrpSpPr>
            <p:nvPr/>
          </p:nvGrpSpPr>
          <p:grpSpPr bwMode="auto">
            <a:xfrm>
              <a:off x="1171" y="1988"/>
              <a:ext cx="119" cy="491"/>
              <a:chOff x="4424" y="1210"/>
              <a:chExt cx="119" cy="491"/>
            </a:xfrm>
          </p:grpSpPr>
          <p:grpSp>
            <p:nvGrpSpPr>
              <p:cNvPr id="10475" name="Group 954"/>
              <p:cNvGrpSpPr>
                <a:grpSpLocks/>
              </p:cNvGrpSpPr>
              <p:nvPr/>
            </p:nvGrpSpPr>
            <p:grpSpPr bwMode="auto">
              <a:xfrm>
                <a:off x="4424" y="1653"/>
                <a:ext cx="117" cy="48"/>
                <a:chOff x="4424" y="1653"/>
                <a:chExt cx="117" cy="48"/>
              </a:xfrm>
            </p:grpSpPr>
            <p:sp>
              <p:nvSpPr>
                <p:cNvPr id="10495" name="Freeform 955"/>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96" name="Freeform 956"/>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476" name="Group 957"/>
              <p:cNvGrpSpPr>
                <a:grpSpLocks/>
              </p:cNvGrpSpPr>
              <p:nvPr/>
            </p:nvGrpSpPr>
            <p:grpSpPr bwMode="auto">
              <a:xfrm>
                <a:off x="4436" y="1272"/>
                <a:ext cx="107" cy="397"/>
                <a:chOff x="4436" y="1272"/>
                <a:chExt cx="107" cy="397"/>
              </a:xfrm>
            </p:grpSpPr>
            <p:sp>
              <p:nvSpPr>
                <p:cNvPr id="10484" name="Freeform 958"/>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5" name="Freeform 959"/>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6" name="Freeform 960"/>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7" name="Freeform 961"/>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488" name="Group 962"/>
                <p:cNvGrpSpPr>
                  <a:grpSpLocks/>
                </p:cNvGrpSpPr>
                <p:nvPr/>
              </p:nvGrpSpPr>
              <p:grpSpPr bwMode="auto">
                <a:xfrm>
                  <a:off x="4449" y="1276"/>
                  <a:ext cx="68" cy="130"/>
                  <a:chOff x="4449" y="1276"/>
                  <a:chExt cx="68" cy="130"/>
                </a:xfrm>
              </p:grpSpPr>
              <p:grpSp>
                <p:nvGrpSpPr>
                  <p:cNvPr id="10489" name="Group 963"/>
                  <p:cNvGrpSpPr>
                    <a:grpSpLocks/>
                  </p:cNvGrpSpPr>
                  <p:nvPr/>
                </p:nvGrpSpPr>
                <p:grpSpPr bwMode="auto">
                  <a:xfrm>
                    <a:off x="4449" y="1276"/>
                    <a:ext cx="68" cy="130"/>
                    <a:chOff x="4449" y="1276"/>
                    <a:chExt cx="68" cy="130"/>
                  </a:xfrm>
                </p:grpSpPr>
                <p:grpSp>
                  <p:nvGrpSpPr>
                    <p:cNvPr id="10491" name="Group 964"/>
                    <p:cNvGrpSpPr>
                      <a:grpSpLocks/>
                    </p:cNvGrpSpPr>
                    <p:nvPr/>
                  </p:nvGrpSpPr>
                  <p:grpSpPr bwMode="auto">
                    <a:xfrm>
                      <a:off x="4449" y="1399"/>
                      <a:ext cx="68" cy="7"/>
                      <a:chOff x="4449" y="1399"/>
                      <a:chExt cx="68" cy="7"/>
                    </a:xfrm>
                  </p:grpSpPr>
                  <p:sp>
                    <p:nvSpPr>
                      <p:cNvPr id="10493" name="Line 965"/>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494" name="Line 966"/>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492" name="Freeform 967"/>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490" name="Line 968"/>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477" name="Group 969"/>
              <p:cNvGrpSpPr>
                <a:grpSpLocks/>
              </p:cNvGrpSpPr>
              <p:nvPr/>
            </p:nvGrpSpPr>
            <p:grpSpPr bwMode="auto">
              <a:xfrm>
                <a:off x="4458" y="1210"/>
                <a:ext cx="45" cy="73"/>
                <a:chOff x="4458" y="1210"/>
                <a:chExt cx="45" cy="73"/>
              </a:xfrm>
            </p:grpSpPr>
            <p:grpSp>
              <p:nvGrpSpPr>
                <p:cNvPr id="10478" name="Group 970"/>
                <p:cNvGrpSpPr>
                  <a:grpSpLocks/>
                </p:cNvGrpSpPr>
                <p:nvPr/>
              </p:nvGrpSpPr>
              <p:grpSpPr bwMode="auto">
                <a:xfrm>
                  <a:off x="4459" y="1213"/>
                  <a:ext cx="42" cy="70"/>
                  <a:chOff x="4459" y="1213"/>
                  <a:chExt cx="42" cy="70"/>
                </a:xfrm>
              </p:grpSpPr>
              <p:sp>
                <p:nvSpPr>
                  <p:cNvPr id="10480" name="Freeform 971"/>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1" name="Freeform 972"/>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2" name="Freeform 973"/>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3" name="Freeform 974"/>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479" name="Freeform 975"/>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3" name="Group 976"/>
            <p:cNvGrpSpPr>
              <a:grpSpLocks/>
            </p:cNvGrpSpPr>
            <p:nvPr/>
          </p:nvGrpSpPr>
          <p:grpSpPr bwMode="auto">
            <a:xfrm>
              <a:off x="979" y="2036"/>
              <a:ext cx="119" cy="491"/>
              <a:chOff x="4424" y="1210"/>
              <a:chExt cx="119" cy="491"/>
            </a:xfrm>
          </p:grpSpPr>
          <p:grpSp>
            <p:nvGrpSpPr>
              <p:cNvPr id="10453" name="Group 977"/>
              <p:cNvGrpSpPr>
                <a:grpSpLocks/>
              </p:cNvGrpSpPr>
              <p:nvPr/>
            </p:nvGrpSpPr>
            <p:grpSpPr bwMode="auto">
              <a:xfrm>
                <a:off x="4424" y="1653"/>
                <a:ext cx="117" cy="48"/>
                <a:chOff x="4424" y="1653"/>
                <a:chExt cx="117" cy="48"/>
              </a:xfrm>
            </p:grpSpPr>
            <p:sp>
              <p:nvSpPr>
                <p:cNvPr id="10473" name="Freeform 978"/>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74" name="Freeform 979"/>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454" name="Group 980"/>
              <p:cNvGrpSpPr>
                <a:grpSpLocks/>
              </p:cNvGrpSpPr>
              <p:nvPr/>
            </p:nvGrpSpPr>
            <p:grpSpPr bwMode="auto">
              <a:xfrm>
                <a:off x="4436" y="1272"/>
                <a:ext cx="107" cy="397"/>
                <a:chOff x="4436" y="1272"/>
                <a:chExt cx="107" cy="397"/>
              </a:xfrm>
            </p:grpSpPr>
            <p:sp>
              <p:nvSpPr>
                <p:cNvPr id="10462" name="Freeform 981"/>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63" name="Freeform 982"/>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64" name="Freeform 983"/>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65" name="Freeform 984"/>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466" name="Group 985"/>
                <p:cNvGrpSpPr>
                  <a:grpSpLocks/>
                </p:cNvGrpSpPr>
                <p:nvPr/>
              </p:nvGrpSpPr>
              <p:grpSpPr bwMode="auto">
                <a:xfrm>
                  <a:off x="4449" y="1276"/>
                  <a:ext cx="68" cy="130"/>
                  <a:chOff x="4449" y="1276"/>
                  <a:chExt cx="68" cy="130"/>
                </a:xfrm>
              </p:grpSpPr>
              <p:grpSp>
                <p:nvGrpSpPr>
                  <p:cNvPr id="10467" name="Group 986"/>
                  <p:cNvGrpSpPr>
                    <a:grpSpLocks/>
                  </p:cNvGrpSpPr>
                  <p:nvPr/>
                </p:nvGrpSpPr>
                <p:grpSpPr bwMode="auto">
                  <a:xfrm>
                    <a:off x="4449" y="1276"/>
                    <a:ext cx="68" cy="130"/>
                    <a:chOff x="4449" y="1276"/>
                    <a:chExt cx="68" cy="130"/>
                  </a:xfrm>
                </p:grpSpPr>
                <p:grpSp>
                  <p:nvGrpSpPr>
                    <p:cNvPr id="10469" name="Group 987"/>
                    <p:cNvGrpSpPr>
                      <a:grpSpLocks/>
                    </p:cNvGrpSpPr>
                    <p:nvPr/>
                  </p:nvGrpSpPr>
                  <p:grpSpPr bwMode="auto">
                    <a:xfrm>
                      <a:off x="4449" y="1399"/>
                      <a:ext cx="68" cy="7"/>
                      <a:chOff x="4449" y="1399"/>
                      <a:chExt cx="68" cy="7"/>
                    </a:xfrm>
                  </p:grpSpPr>
                  <p:sp>
                    <p:nvSpPr>
                      <p:cNvPr id="10471" name="Line 988"/>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472" name="Line 989"/>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470" name="Freeform 990"/>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468" name="Line 991"/>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455" name="Group 992"/>
              <p:cNvGrpSpPr>
                <a:grpSpLocks/>
              </p:cNvGrpSpPr>
              <p:nvPr/>
            </p:nvGrpSpPr>
            <p:grpSpPr bwMode="auto">
              <a:xfrm>
                <a:off x="4458" y="1210"/>
                <a:ext cx="45" cy="73"/>
                <a:chOff x="4458" y="1210"/>
                <a:chExt cx="45" cy="73"/>
              </a:xfrm>
            </p:grpSpPr>
            <p:grpSp>
              <p:nvGrpSpPr>
                <p:cNvPr id="10456" name="Group 993"/>
                <p:cNvGrpSpPr>
                  <a:grpSpLocks/>
                </p:cNvGrpSpPr>
                <p:nvPr/>
              </p:nvGrpSpPr>
              <p:grpSpPr bwMode="auto">
                <a:xfrm>
                  <a:off x="4459" y="1213"/>
                  <a:ext cx="42" cy="70"/>
                  <a:chOff x="4459" y="1213"/>
                  <a:chExt cx="42" cy="70"/>
                </a:xfrm>
              </p:grpSpPr>
              <p:sp>
                <p:nvSpPr>
                  <p:cNvPr id="10458" name="Freeform 994"/>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59" name="Freeform 995"/>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60" name="Freeform 996"/>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61" name="Freeform 997"/>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457" name="Freeform 998"/>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4" name="Group 999"/>
            <p:cNvGrpSpPr>
              <a:grpSpLocks/>
            </p:cNvGrpSpPr>
            <p:nvPr/>
          </p:nvGrpSpPr>
          <p:grpSpPr bwMode="auto">
            <a:xfrm>
              <a:off x="1075" y="1680"/>
              <a:ext cx="119" cy="491"/>
              <a:chOff x="4424" y="1210"/>
              <a:chExt cx="119" cy="491"/>
            </a:xfrm>
          </p:grpSpPr>
          <p:grpSp>
            <p:nvGrpSpPr>
              <p:cNvPr id="10431" name="Group 1000"/>
              <p:cNvGrpSpPr>
                <a:grpSpLocks/>
              </p:cNvGrpSpPr>
              <p:nvPr/>
            </p:nvGrpSpPr>
            <p:grpSpPr bwMode="auto">
              <a:xfrm>
                <a:off x="4424" y="1653"/>
                <a:ext cx="117" cy="48"/>
                <a:chOff x="4424" y="1653"/>
                <a:chExt cx="117" cy="48"/>
              </a:xfrm>
            </p:grpSpPr>
            <p:sp>
              <p:nvSpPr>
                <p:cNvPr id="10451" name="Freeform 1001"/>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52" name="Freeform 1002"/>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432" name="Group 1003"/>
              <p:cNvGrpSpPr>
                <a:grpSpLocks/>
              </p:cNvGrpSpPr>
              <p:nvPr/>
            </p:nvGrpSpPr>
            <p:grpSpPr bwMode="auto">
              <a:xfrm>
                <a:off x="4436" y="1272"/>
                <a:ext cx="107" cy="397"/>
                <a:chOff x="4436" y="1272"/>
                <a:chExt cx="107" cy="397"/>
              </a:xfrm>
            </p:grpSpPr>
            <p:sp>
              <p:nvSpPr>
                <p:cNvPr id="10440" name="Freeform 1004"/>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41" name="Freeform 1005"/>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42" name="Freeform 1006"/>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43" name="Freeform 1007"/>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444" name="Group 1008"/>
                <p:cNvGrpSpPr>
                  <a:grpSpLocks/>
                </p:cNvGrpSpPr>
                <p:nvPr/>
              </p:nvGrpSpPr>
              <p:grpSpPr bwMode="auto">
                <a:xfrm>
                  <a:off x="4449" y="1276"/>
                  <a:ext cx="68" cy="130"/>
                  <a:chOff x="4449" y="1276"/>
                  <a:chExt cx="68" cy="130"/>
                </a:xfrm>
              </p:grpSpPr>
              <p:grpSp>
                <p:nvGrpSpPr>
                  <p:cNvPr id="10445" name="Group 1009"/>
                  <p:cNvGrpSpPr>
                    <a:grpSpLocks/>
                  </p:cNvGrpSpPr>
                  <p:nvPr/>
                </p:nvGrpSpPr>
                <p:grpSpPr bwMode="auto">
                  <a:xfrm>
                    <a:off x="4449" y="1276"/>
                    <a:ext cx="68" cy="130"/>
                    <a:chOff x="4449" y="1276"/>
                    <a:chExt cx="68" cy="130"/>
                  </a:xfrm>
                </p:grpSpPr>
                <p:grpSp>
                  <p:nvGrpSpPr>
                    <p:cNvPr id="10447" name="Group 1010"/>
                    <p:cNvGrpSpPr>
                      <a:grpSpLocks/>
                    </p:cNvGrpSpPr>
                    <p:nvPr/>
                  </p:nvGrpSpPr>
                  <p:grpSpPr bwMode="auto">
                    <a:xfrm>
                      <a:off x="4449" y="1399"/>
                      <a:ext cx="68" cy="7"/>
                      <a:chOff x="4449" y="1399"/>
                      <a:chExt cx="68" cy="7"/>
                    </a:xfrm>
                  </p:grpSpPr>
                  <p:sp>
                    <p:nvSpPr>
                      <p:cNvPr id="10449" name="Line 1011"/>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450" name="Line 1012"/>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448" name="Freeform 1013"/>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446" name="Line 1014"/>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433" name="Group 1015"/>
              <p:cNvGrpSpPr>
                <a:grpSpLocks/>
              </p:cNvGrpSpPr>
              <p:nvPr/>
            </p:nvGrpSpPr>
            <p:grpSpPr bwMode="auto">
              <a:xfrm>
                <a:off x="4458" y="1210"/>
                <a:ext cx="45" cy="73"/>
                <a:chOff x="4458" y="1210"/>
                <a:chExt cx="45" cy="73"/>
              </a:xfrm>
            </p:grpSpPr>
            <p:grpSp>
              <p:nvGrpSpPr>
                <p:cNvPr id="10434" name="Group 1016"/>
                <p:cNvGrpSpPr>
                  <a:grpSpLocks/>
                </p:cNvGrpSpPr>
                <p:nvPr/>
              </p:nvGrpSpPr>
              <p:grpSpPr bwMode="auto">
                <a:xfrm>
                  <a:off x="4459" y="1213"/>
                  <a:ext cx="42" cy="70"/>
                  <a:chOff x="4459" y="1213"/>
                  <a:chExt cx="42" cy="70"/>
                </a:xfrm>
              </p:grpSpPr>
              <p:sp>
                <p:nvSpPr>
                  <p:cNvPr id="10436" name="Freeform 1017"/>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37" name="Freeform 1018"/>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38" name="Freeform 1019"/>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39" name="Freeform 1020"/>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435" name="Freeform 1021"/>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5" name="Group 1022"/>
            <p:cNvGrpSpPr>
              <a:grpSpLocks/>
            </p:cNvGrpSpPr>
            <p:nvPr/>
          </p:nvGrpSpPr>
          <p:grpSpPr bwMode="auto">
            <a:xfrm>
              <a:off x="1315" y="2352"/>
              <a:ext cx="119" cy="491"/>
              <a:chOff x="4424" y="1210"/>
              <a:chExt cx="119" cy="491"/>
            </a:xfrm>
          </p:grpSpPr>
          <p:grpSp>
            <p:nvGrpSpPr>
              <p:cNvPr id="10409" name="Group 1023"/>
              <p:cNvGrpSpPr>
                <a:grpSpLocks/>
              </p:cNvGrpSpPr>
              <p:nvPr/>
            </p:nvGrpSpPr>
            <p:grpSpPr bwMode="auto">
              <a:xfrm>
                <a:off x="4424" y="1653"/>
                <a:ext cx="117" cy="48"/>
                <a:chOff x="4424" y="1653"/>
                <a:chExt cx="117" cy="48"/>
              </a:xfrm>
            </p:grpSpPr>
            <p:sp>
              <p:nvSpPr>
                <p:cNvPr id="10429" name="Freeform 1024"/>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30" name="Freeform 1025"/>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410" name="Group 1026"/>
              <p:cNvGrpSpPr>
                <a:grpSpLocks/>
              </p:cNvGrpSpPr>
              <p:nvPr/>
            </p:nvGrpSpPr>
            <p:grpSpPr bwMode="auto">
              <a:xfrm>
                <a:off x="4436" y="1272"/>
                <a:ext cx="107" cy="397"/>
                <a:chOff x="4436" y="1272"/>
                <a:chExt cx="107" cy="397"/>
              </a:xfrm>
            </p:grpSpPr>
            <p:sp>
              <p:nvSpPr>
                <p:cNvPr id="10418" name="Freeform 1027"/>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19" name="Freeform 1028"/>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20" name="Freeform 1029"/>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21" name="Freeform 1030"/>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422" name="Group 1031"/>
                <p:cNvGrpSpPr>
                  <a:grpSpLocks/>
                </p:cNvGrpSpPr>
                <p:nvPr/>
              </p:nvGrpSpPr>
              <p:grpSpPr bwMode="auto">
                <a:xfrm>
                  <a:off x="4449" y="1276"/>
                  <a:ext cx="68" cy="130"/>
                  <a:chOff x="4449" y="1276"/>
                  <a:chExt cx="68" cy="130"/>
                </a:xfrm>
              </p:grpSpPr>
              <p:grpSp>
                <p:nvGrpSpPr>
                  <p:cNvPr id="10423" name="Group 1032"/>
                  <p:cNvGrpSpPr>
                    <a:grpSpLocks/>
                  </p:cNvGrpSpPr>
                  <p:nvPr/>
                </p:nvGrpSpPr>
                <p:grpSpPr bwMode="auto">
                  <a:xfrm>
                    <a:off x="4449" y="1276"/>
                    <a:ext cx="68" cy="130"/>
                    <a:chOff x="4449" y="1276"/>
                    <a:chExt cx="68" cy="130"/>
                  </a:xfrm>
                </p:grpSpPr>
                <p:grpSp>
                  <p:nvGrpSpPr>
                    <p:cNvPr id="10425" name="Group 1033"/>
                    <p:cNvGrpSpPr>
                      <a:grpSpLocks/>
                    </p:cNvGrpSpPr>
                    <p:nvPr/>
                  </p:nvGrpSpPr>
                  <p:grpSpPr bwMode="auto">
                    <a:xfrm>
                      <a:off x="4449" y="1399"/>
                      <a:ext cx="68" cy="7"/>
                      <a:chOff x="4449" y="1399"/>
                      <a:chExt cx="68" cy="7"/>
                    </a:xfrm>
                  </p:grpSpPr>
                  <p:sp>
                    <p:nvSpPr>
                      <p:cNvPr id="10427" name="Line 1034"/>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428" name="Line 1035"/>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426" name="Freeform 1036"/>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424" name="Line 1037"/>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411" name="Group 1038"/>
              <p:cNvGrpSpPr>
                <a:grpSpLocks/>
              </p:cNvGrpSpPr>
              <p:nvPr/>
            </p:nvGrpSpPr>
            <p:grpSpPr bwMode="auto">
              <a:xfrm>
                <a:off x="4458" y="1210"/>
                <a:ext cx="45" cy="73"/>
                <a:chOff x="4458" y="1210"/>
                <a:chExt cx="45" cy="73"/>
              </a:xfrm>
            </p:grpSpPr>
            <p:grpSp>
              <p:nvGrpSpPr>
                <p:cNvPr id="10412" name="Group 1039"/>
                <p:cNvGrpSpPr>
                  <a:grpSpLocks/>
                </p:cNvGrpSpPr>
                <p:nvPr/>
              </p:nvGrpSpPr>
              <p:grpSpPr bwMode="auto">
                <a:xfrm>
                  <a:off x="4459" y="1213"/>
                  <a:ext cx="42" cy="70"/>
                  <a:chOff x="4459" y="1213"/>
                  <a:chExt cx="42" cy="70"/>
                </a:xfrm>
              </p:grpSpPr>
              <p:sp>
                <p:nvSpPr>
                  <p:cNvPr id="10414" name="Freeform 1040"/>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15" name="Freeform 1041"/>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16" name="Freeform 1042"/>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17" name="Freeform 1043"/>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413" name="Freeform 1044"/>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6" name="Group 1045"/>
            <p:cNvGrpSpPr>
              <a:grpSpLocks/>
            </p:cNvGrpSpPr>
            <p:nvPr/>
          </p:nvGrpSpPr>
          <p:grpSpPr bwMode="auto">
            <a:xfrm>
              <a:off x="1123" y="2304"/>
              <a:ext cx="119" cy="491"/>
              <a:chOff x="4424" y="1210"/>
              <a:chExt cx="119" cy="491"/>
            </a:xfrm>
          </p:grpSpPr>
          <p:grpSp>
            <p:nvGrpSpPr>
              <p:cNvPr id="10387" name="Group 1046"/>
              <p:cNvGrpSpPr>
                <a:grpSpLocks/>
              </p:cNvGrpSpPr>
              <p:nvPr/>
            </p:nvGrpSpPr>
            <p:grpSpPr bwMode="auto">
              <a:xfrm>
                <a:off x="4424" y="1653"/>
                <a:ext cx="117" cy="48"/>
                <a:chOff x="4424" y="1653"/>
                <a:chExt cx="117" cy="48"/>
              </a:xfrm>
            </p:grpSpPr>
            <p:sp>
              <p:nvSpPr>
                <p:cNvPr id="10407" name="Freeform 1047"/>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08" name="Freeform 1048"/>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388" name="Group 1049"/>
              <p:cNvGrpSpPr>
                <a:grpSpLocks/>
              </p:cNvGrpSpPr>
              <p:nvPr/>
            </p:nvGrpSpPr>
            <p:grpSpPr bwMode="auto">
              <a:xfrm>
                <a:off x="4436" y="1272"/>
                <a:ext cx="107" cy="397"/>
                <a:chOff x="4436" y="1272"/>
                <a:chExt cx="107" cy="397"/>
              </a:xfrm>
            </p:grpSpPr>
            <p:sp>
              <p:nvSpPr>
                <p:cNvPr id="10396" name="Freeform 1050"/>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7" name="Freeform 1051"/>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8" name="Freeform 1052"/>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9" name="Freeform 1053"/>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400" name="Group 1054"/>
                <p:cNvGrpSpPr>
                  <a:grpSpLocks/>
                </p:cNvGrpSpPr>
                <p:nvPr/>
              </p:nvGrpSpPr>
              <p:grpSpPr bwMode="auto">
                <a:xfrm>
                  <a:off x="4449" y="1276"/>
                  <a:ext cx="68" cy="130"/>
                  <a:chOff x="4449" y="1276"/>
                  <a:chExt cx="68" cy="130"/>
                </a:xfrm>
              </p:grpSpPr>
              <p:grpSp>
                <p:nvGrpSpPr>
                  <p:cNvPr id="10401" name="Group 1055"/>
                  <p:cNvGrpSpPr>
                    <a:grpSpLocks/>
                  </p:cNvGrpSpPr>
                  <p:nvPr/>
                </p:nvGrpSpPr>
                <p:grpSpPr bwMode="auto">
                  <a:xfrm>
                    <a:off x="4449" y="1276"/>
                    <a:ext cx="68" cy="130"/>
                    <a:chOff x="4449" y="1276"/>
                    <a:chExt cx="68" cy="130"/>
                  </a:xfrm>
                </p:grpSpPr>
                <p:grpSp>
                  <p:nvGrpSpPr>
                    <p:cNvPr id="10403" name="Group 1056"/>
                    <p:cNvGrpSpPr>
                      <a:grpSpLocks/>
                    </p:cNvGrpSpPr>
                    <p:nvPr/>
                  </p:nvGrpSpPr>
                  <p:grpSpPr bwMode="auto">
                    <a:xfrm>
                      <a:off x="4449" y="1399"/>
                      <a:ext cx="68" cy="7"/>
                      <a:chOff x="4449" y="1399"/>
                      <a:chExt cx="68" cy="7"/>
                    </a:xfrm>
                  </p:grpSpPr>
                  <p:sp>
                    <p:nvSpPr>
                      <p:cNvPr id="10405" name="Line 1057"/>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406" name="Line 1058"/>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404" name="Freeform 1059"/>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402" name="Line 1060"/>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389" name="Group 1061"/>
              <p:cNvGrpSpPr>
                <a:grpSpLocks/>
              </p:cNvGrpSpPr>
              <p:nvPr/>
            </p:nvGrpSpPr>
            <p:grpSpPr bwMode="auto">
              <a:xfrm>
                <a:off x="4458" y="1210"/>
                <a:ext cx="45" cy="73"/>
                <a:chOff x="4458" y="1210"/>
                <a:chExt cx="45" cy="73"/>
              </a:xfrm>
            </p:grpSpPr>
            <p:grpSp>
              <p:nvGrpSpPr>
                <p:cNvPr id="10390" name="Group 1062"/>
                <p:cNvGrpSpPr>
                  <a:grpSpLocks/>
                </p:cNvGrpSpPr>
                <p:nvPr/>
              </p:nvGrpSpPr>
              <p:grpSpPr bwMode="auto">
                <a:xfrm>
                  <a:off x="4459" y="1213"/>
                  <a:ext cx="42" cy="70"/>
                  <a:chOff x="4459" y="1213"/>
                  <a:chExt cx="42" cy="70"/>
                </a:xfrm>
              </p:grpSpPr>
              <p:sp>
                <p:nvSpPr>
                  <p:cNvPr id="10392" name="Freeform 1063"/>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3" name="Freeform 1064"/>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4" name="Freeform 1065"/>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5" name="Freeform 1066"/>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391" name="Freeform 1067"/>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7" name="Group 1068"/>
            <p:cNvGrpSpPr>
              <a:grpSpLocks/>
            </p:cNvGrpSpPr>
            <p:nvPr/>
          </p:nvGrpSpPr>
          <p:grpSpPr bwMode="auto">
            <a:xfrm>
              <a:off x="1609" y="1920"/>
              <a:ext cx="119" cy="491"/>
              <a:chOff x="4424" y="1210"/>
              <a:chExt cx="119" cy="491"/>
            </a:xfrm>
          </p:grpSpPr>
          <p:grpSp>
            <p:nvGrpSpPr>
              <p:cNvPr id="10365" name="Group 1069"/>
              <p:cNvGrpSpPr>
                <a:grpSpLocks/>
              </p:cNvGrpSpPr>
              <p:nvPr/>
            </p:nvGrpSpPr>
            <p:grpSpPr bwMode="auto">
              <a:xfrm>
                <a:off x="4424" y="1653"/>
                <a:ext cx="117" cy="48"/>
                <a:chOff x="4424" y="1653"/>
                <a:chExt cx="117" cy="48"/>
              </a:xfrm>
            </p:grpSpPr>
            <p:sp>
              <p:nvSpPr>
                <p:cNvPr id="10385" name="Freeform 1070"/>
                <p:cNvSpPr>
                  <a:spLocks/>
                </p:cNvSpPr>
                <p:nvPr/>
              </p:nvSpPr>
              <p:spPr bwMode="auto">
                <a:xfrm>
                  <a:off x="4424" y="1653"/>
                  <a:ext cx="48" cy="30"/>
                </a:xfrm>
                <a:custGeom>
                  <a:avLst/>
                  <a:gdLst>
                    <a:gd name="T0" fmla="*/ 0 w 194"/>
                    <a:gd name="T1" fmla="*/ 0 h 119"/>
                    <a:gd name="T2" fmla="*/ 0 w 194"/>
                    <a:gd name="T3" fmla="*/ 0 h 119"/>
                    <a:gd name="T4" fmla="*/ 0 w 194"/>
                    <a:gd name="T5" fmla="*/ 0 h 119"/>
                    <a:gd name="T6" fmla="*/ 0 w 194"/>
                    <a:gd name="T7" fmla="*/ 1 h 119"/>
                    <a:gd name="T8" fmla="*/ 0 w 194"/>
                    <a:gd name="T9" fmla="*/ 1 h 119"/>
                    <a:gd name="T10" fmla="*/ 0 w 194"/>
                    <a:gd name="T11" fmla="*/ 1 h 119"/>
                    <a:gd name="T12" fmla="*/ 0 w 194"/>
                    <a:gd name="T13" fmla="*/ 1 h 119"/>
                    <a:gd name="T14" fmla="*/ 0 w 194"/>
                    <a:gd name="T15" fmla="*/ 1 h 119"/>
                    <a:gd name="T16" fmla="*/ 0 w 194"/>
                    <a:gd name="T17" fmla="*/ 0 h 119"/>
                    <a:gd name="T18" fmla="*/ 1 w 194"/>
                    <a:gd name="T19" fmla="*/ 0 h 119"/>
                    <a:gd name="T20" fmla="*/ 1 w 194"/>
                    <a:gd name="T21" fmla="*/ 0 h 119"/>
                    <a:gd name="T22" fmla="*/ 1 w 194"/>
                    <a:gd name="T23" fmla="*/ 0 h 119"/>
                    <a:gd name="T24" fmla="*/ 0 w 194"/>
                    <a:gd name="T25" fmla="*/ 0 h 1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 h="119">
                      <a:moveTo>
                        <a:pt x="97" y="0"/>
                      </a:moveTo>
                      <a:lnTo>
                        <a:pt x="67" y="30"/>
                      </a:lnTo>
                      <a:lnTo>
                        <a:pt x="40" y="65"/>
                      </a:lnTo>
                      <a:lnTo>
                        <a:pt x="4" y="94"/>
                      </a:lnTo>
                      <a:lnTo>
                        <a:pt x="0" y="110"/>
                      </a:lnTo>
                      <a:lnTo>
                        <a:pt x="35" y="119"/>
                      </a:lnTo>
                      <a:lnTo>
                        <a:pt x="71" y="115"/>
                      </a:lnTo>
                      <a:lnTo>
                        <a:pt x="115" y="94"/>
                      </a:lnTo>
                      <a:lnTo>
                        <a:pt x="148" y="75"/>
                      </a:lnTo>
                      <a:lnTo>
                        <a:pt x="182" y="71"/>
                      </a:lnTo>
                      <a:lnTo>
                        <a:pt x="194" y="61"/>
                      </a:lnTo>
                      <a:lnTo>
                        <a:pt x="190" y="6"/>
                      </a:lnTo>
                      <a:lnTo>
                        <a:pt x="9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86" name="Freeform 1071"/>
                <p:cNvSpPr>
                  <a:spLocks/>
                </p:cNvSpPr>
                <p:nvPr/>
              </p:nvSpPr>
              <p:spPr bwMode="auto">
                <a:xfrm>
                  <a:off x="4511" y="1668"/>
                  <a:ext cx="30" cy="33"/>
                </a:xfrm>
                <a:custGeom>
                  <a:avLst/>
                  <a:gdLst>
                    <a:gd name="T0" fmla="*/ 0 w 121"/>
                    <a:gd name="T1" fmla="*/ 0 h 132"/>
                    <a:gd name="T2" fmla="*/ 0 w 121"/>
                    <a:gd name="T3" fmla="*/ 0 h 132"/>
                    <a:gd name="T4" fmla="*/ 0 w 121"/>
                    <a:gd name="T5" fmla="*/ 0 h 132"/>
                    <a:gd name="T6" fmla="*/ 0 w 121"/>
                    <a:gd name="T7" fmla="*/ 0 h 132"/>
                    <a:gd name="T8" fmla="*/ 0 w 121"/>
                    <a:gd name="T9" fmla="*/ 1 h 132"/>
                    <a:gd name="T10" fmla="*/ 0 w 121"/>
                    <a:gd name="T11" fmla="*/ 1 h 132"/>
                    <a:gd name="T12" fmla="*/ 0 w 121"/>
                    <a:gd name="T13" fmla="*/ 1 h 132"/>
                    <a:gd name="T14" fmla="*/ 0 w 121"/>
                    <a:gd name="T15" fmla="*/ 1 h 132"/>
                    <a:gd name="T16" fmla="*/ 0 w 121"/>
                    <a:gd name="T17" fmla="*/ 1 h 132"/>
                    <a:gd name="T18" fmla="*/ 0 w 121"/>
                    <a:gd name="T19" fmla="*/ 0 h 132"/>
                    <a:gd name="T20" fmla="*/ 0 w 121"/>
                    <a:gd name="T21" fmla="*/ 0 h 132"/>
                    <a:gd name="T22" fmla="*/ 0 w 121"/>
                    <a:gd name="T23" fmla="*/ 0 h 132"/>
                    <a:gd name="T24" fmla="*/ 0 w 121"/>
                    <a:gd name="T25" fmla="*/ 0 h 132"/>
                    <a:gd name="T26" fmla="*/ 0 w 121"/>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1" h="132">
                      <a:moveTo>
                        <a:pt x="2" y="2"/>
                      </a:moveTo>
                      <a:lnTo>
                        <a:pt x="0" y="37"/>
                      </a:lnTo>
                      <a:lnTo>
                        <a:pt x="17" y="55"/>
                      </a:lnTo>
                      <a:lnTo>
                        <a:pt x="21" y="84"/>
                      </a:lnTo>
                      <a:lnTo>
                        <a:pt x="48" y="113"/>
                      </a:lnTo>
                      <a:lnTo>
                        <a:pt x="71" y="128"/>
                      </a:lnTo>
                      <a:lnTo>
                        <a:pt x="91" y="132"/>
                      </a:lnTo>
                      <a:lnTo>
                        <a:pt x="111" y="130"/>
                      </a:lnTo>
                      <a:lnTo>
                        <a:pt x="121" y="110"/>
                      </a:lnTo>
                      <a:lnTo>
                        <a:pt x="118" y="81"/>
                      </a:lnTo>
                      <a:lnTo>
                        <a:pt x="98" y="47"/>
                      </a:lnTo>
                      <a:lnTo>
                        <a:pt x="68" y="11"/>
                      </a:lnTo>
                      <a:lnTo>
                        <a:pt x="67" y="0"/>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366" name="Group 1072"/>
              <p:cNvGrpSpPr>
                <a:grpSpLocks/>
              </p:cNvGrpSpPr>
              <p:nvPr/>
            </p:nvGrpSpPr>
            <p:grpSpPr bwMode="auto">
              <a:xfrm>
                <a:off x="4436" y="1272"/>
                <a:ext cx="107" cy="397"/>
                <a:chOff x="4436" y="1272"/>
                <a:chExt cx="107" cy="397"/>
              </a:xfrm>
            </p:grpSpPr>
            <p:sp>
              <p:nvSpPr>
                <p:cNvPr id="10374" name="Freeform 1073"/>
                <p:cNvSpPr>
                  <a:spLocks/>
                </p:cNvSpPr>
                <p:nvPr/>
              </p:nvSpPr>
              <p:spPr bwMode="auto">
                <a:xfrm>
                  <a:off x="4438" y="1477"/>
                  <a:ext cx="15" cy="37"/>
                </a:xfrm>
                <a:custGeom>
                  <a:avLst/>
                  <a:gdLst>
                    <a:gd name="T0" fmla="*/ 0 w 57"/>
                    <a:gd name="T1" fmla="*/ 0 h 147"/>
                    <a:gd name="T2" fmla="*/ 0 w 57"/>
                    <a:gd name="T3" fmla="*/ 0 h 147"/>
                    <a:gd name="T4" fmla="*/ 0 w 57"/>
                    <a:gd name="T5" fmla="*/ 1 h 147"/>
                    <a:gd name="T6" fmla="*/ 0 w 57"/>
                    <a:gd name="T7" fmla="*/ 1 h 147"/>
                    <a:gd name="T8" fmla="*/ 0 w 57"/>
                    <a:gd name="T9" fmla="*/ 0 h 147"/>
                    <a:gd name="T10" fmla="*/ 0 w 57"/>
                    <a:gd name="T11" fmla="*/ 0 h 147"/>
                    <a:gd name="T12" fmla="*/ 0 w 57"/>
                    <a:gd name="T13" fmla="*/ 1 h 147"/>
                    <a:gd name="T14" fmla="*/ 0 w 57"/>
                    <a:gd name="T15" fmla="*/ 0 h 147"/>
                    <a:gd name="T16" fmla="*/ 0 w 57"/>
                    <a:gd name="T17" fmla="*/ 0 h 147"/>
                    <a:gd name="T18" fmla="*/ 0 w 57"/>
                    <a:gd name="T19" fmla="*/ 0 h 147"/>
                    <a:gd name="T20" fmla="*/ 0 w 57"/>
                    <a:gd name="T21" fmla="*/ 0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147">
                      <a:moveTo>
                        <a:pt x="2" y="1"/>
                      </a:moveTo>
                      <a:lnTo>
                        <a:pt x="0" y="82"/>
                      </a:lnTo>
                      <a:lnTo>
                        <a:pt x="29" y="132"/>
                      </a:lnTo>
                      <a:lnTo>
                        <a:pt x="45" y="147"/>
                      </a:lnTo>
                      <a:lnTo>
                        <a:pt x="42" y="77"/>
                      </a:lnTo>
                      <a:lnTo>
                        <a:pt x="48" y="85"/>
                      </a:lnTo>
                      <a:lnTo>
                        <a:pt x="56" y="108"/>
                      </a:lnTo>
                      <a:lnTo>
                        <a:pt x="57" y="82"/>
                      </a:lnTo>
                      <a:lnTo>
                        <a:pt x="50" y="39"/>
                      </a:lnTo>
                      <a:lnTo>
                        <a:pt x="31" y="0"/>
                      </a:lnTo>
                      <a:lnTo>
                        <a:pt x="2" y="1"/>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5" name="Freeform 1074"/>
                <p:cNvSpPr>
                  <a:spLocks/>
                </p:cNvSpPr>
                <p:nvPr/>
              </p:nvSpPr>
              <p:spPr bwMode="auto">
                <a:xfrm>
                  <a:off x="4445" y="1397"/>
                  <a:ext cx="85" cy="272"/>
                </a:xfrm>
                <a:custGeom>
                  <a:avLst/>
                  <a:gdLst>
                    <a:gd name="T0" fmla="*/ 0 w 336"/>
                    <a:gd name="T1" fmla="*/ 0 h 1088"/>
                    <a:gd name="T2" fmla="*/ 0 w 336"/>
                    <a:gd name="T3" fmla="*/ 2 h 1088"/>
                    <a:gd name="T4" fmla="*/ 0 w 336"/>
                    <a:gd name="T5" fmla="*/ 4 h 1088"/>
                    <a:gd name="T6" fmla="*/ 1 w 336"/>
                    <a:gd name="T7" fmla="*/ 4 h 1088"/>
                    <a:gd name="T8" fmla="*/ 1 w 336"/>
                    <a:gd name="T9" fmla="*/ 3 h 1088"/>
                    <a:gd name="T10" fmla="*/ 1 w 336"/>
                    <a:gd name="T11" fmla="*/ 3 h 1088"/>
                    <a:gd name="T12" fmla="*/ 1 w 336"/>
                    <a:gd name="T13" fmla="*/ 3 h 1088"/>
                    <a:gd name="T14" fmla="*/ 1 w 336"/>
                    <a:gd name="T15" fmla="*/ 2 h 1088"/>
                    <a:gd name="T16" fmla="*/ 1 w 336"/>
                    <a:gd name="T17" fmla="*/ 2 h 1088"/>
                    <a:gd name="T18" fmla="*/ 1 w 336"/>
                    <a:gd name="T19" fmla="*/ 3 h 1088"/>
                    <a:gd name="T20" fmla="*/ 1 w 336"/>
                    <a:gd name="T21" fmla="*/ 4 h 1088"/>
                    <a:gd name="T22" fmla="*/ 2 w 336"/>
                    <a:gd name="T23" fmla="*/ 4 h 1088"/>
                    <a:gd name="T24" fmla="*/ 1 w 336"/>
                    <a:gd name="T25" fmla="*/ 3 h 1088"/>
                    <a:gd name="T26" fmla="*/ 1 w 336"/>
                    <a:gd name="T27" fmla="*/ 1 h 1088"/>
                    <a:gd name="T28" fmla="*/ 1 w 336"/>
                    <a:gd name="T29" fmla="*/ 0 h 1088"/>
                    <a:gd name="T30" fmla="*/ 0 w 336"/>
                    <a:gd name="T31" fmla="*/ 0 h 10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6" h="1088">
                      <a:moveTo>
                        <a:pt x="4" y="0"/>
                      </a:moveTo>
                      <a:lnTo>
                        <a:pt x="0" y="591"/>
                      </a:lnTo>
                      <a:lnTo>
                        <a:pt x="4" y="1031"/>
                      </a:lnTo>
                      <a:lnTo>
                        <a:pt x="104" y="1050"/>
                      </a:lnTo>
                      <a:lnTo>
                        <a:pt x="119" y="691"/>
                      </a:lnTo>
                      <a:lnTo>
                        <a:pt x="108" y="657"/>
                      </a:lnTo>
                      <a:lnTo>
                        <a:pt x="119" y="638"/>
                      </a:lnTo>
                      <a:lnTo>
                        <a:pt x="119" y="419"/>
                      </a:lnTo>
                      <a:lnTo>
                        <a:pt x="144" y="488"/>
                      </a:lnTo>
                      <a:lnTo>
                        <a:pt x="201" y="785"/>
                      </a:lnTo>
                      <a:lnTo>
                        <a:pt x="251" y="1088"/>
                      </a:lnTo>
                      <a:lnTo>
                        <a:pt x="336" y="1088"/>
                      </a:lnTo>
                      <a:lnTo>
                        <a:pt x="298" y="680"/>
                      </a:lnTo>
                      <a:lnTo>
                        <a:pt x="282" y="334"/>
                      </a:lnTo>
                      <a:lnTo>
                        <a:pt x="290" y="7"/>
                      </a:lnTo>
                      <a:lnTo>
                        <a:pt x="4" y="0"/>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6" name="Freeform 1075"/>
                <p:cNvSpPr>
                  <a:spLocks/>
                </p:cNvSpPr>
                <p:nvPr/>
              </p:nvSpPr>
              <p:spPr bwMode="auto">
                <a:xfrm>
                  <a:off x="4436" y="1272"/>
                  <a:ext cx="107" cy="208"/>
                </a:xfrm>
                <a:custGeom>
                  <a:avLst/>
                  <a:gdLst>
                    <a:gd name="T0" fmla="*/ 0 w 429"/>
                    <a:gd name="T1" fmla="*/ 0 h 831"/>
                    <a:gd name="T2" fmla="*/ 0 w 429"/>
                    <a:gd name="T3" fmla="*/ 1 h 831"/>
                    <a:gd name="T4" fmla="*/ 0 w 429"/>
                    <a:gd name="T5" fmla="*/ 2 h 831"/>
                    <a:gd name="T6" fmla="*/ 0 w 429"/>
                    <a:gd name="T7" fmla="*/ 2 h 831"/>
                    <a:gd name="T8" fmla="*/ 0 w 429"/>
                    <a:gd name="T9" fmla="*/ 3 h 831"/>
                    <a:gd name="T10" fmla="*/ 0 w 429"/>
                    <a:gd name="T11" fmla="*/ 3 h 831"/>
                    <a:gd name="T12" fmla="*/ 0 w 429"/>
                    <a:gd name="T13" fmla="*/ 2 h 831"/>
                    <a:gd name="T14" fmla="*/ 1 w 429"/>
                    <a:gd name="T15" fmla="*/ 2 h 831"/>
                    <a:gd name="T16" fmla="*/ 1 w 429"/>
                    <a:gd name="T17" fmla="*/ 2 h 831"/>
                    <a:gd name="T18" fmla="*/ 1 w 429"/>
                    <a:gd name="T19" fmla="*/ 2 h 831"/>
                    <a:gd name="T20" fmla="*/ 1 w 429"/>
                    <a:gd name="T21" fmla="*/ 3 h 831"/>
                    <a:gd name="T22" fmla="*/ 1 w 429"/>
                    <a:gd name="T23" fmla="*/ 3 h 831"/>
                    <a:gd name="T24" fmla="*/ 1 w 429"/>
                    <a:gd name="T25" fmla="*/ 3 h 831"/>
                    <a:gd name="T26" fmla="*/ 2 w 429"/>
                    <a:gd name="T27" fmla="*/ 2 h 831"/>
                    <a:gd name="T28" fmla="*/ 1 w 429"/>
                    <a:gd name="T29" fmla="*/ 1 h 831"/>
                    <a:gd name="T30" fmla="*/ 1 w 429"/>
                    <a:gd name="T31" fmla="*/ 0 h 831"/>
                    <a:gd name="T32" fmla="*/ 0 w 429"/>
                    <a:gd name="T33" fmla="*/ 0 h 831"/>
                    <a:gd name="T34" fmla="*/ 0 w 429"/>
                    <a:gd name="T35" fmla="*/ 0 h 8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9" h="831">
                      <a:moveTo>
                        <a:pt x="142" y="10"/>
                      </a:moveTo>
                      <a:lnTo>
                        <a:pt x="12" y="111"/>
                      </a:lnTo>
                      <a:lnTo>
                        <a:pt x="3" y="378"/>
                      </a:lnTo>
                      <a:lnTo>
                        <a:pt x="0" y="512"/>
                      </a:lnTo>
                      <a:lnTo>
                        <a:pt x="8" y="831"/>
                      </a:lnTo>
                      <a:lnTo>
                        <a:pt x="38" y="831"/>
                      </a:lnTo>
                      <a:lnTo>
                        <a:pt x="52" y="505"/>
                      </a:lnTo>
                      <a:lnTo>
                        <a:pt x="326" y="505"/>
                      </a:lnTo>
                      <a:lnTo>
                        <a:pt x="334" y="423"/>
                      </a:lnTo>
                      <a:lnTo>
                        <a:pt x="343" y="480"/>
                      </a:lnTo>
                      <a:lnTo>
                        <a:pt x="324" y="604"/>
                      </a:lnTo>
                      <a:lnTo>
                        <a:pt x="306" y="789"/>
                      </a:lnTo>
                      <a:lnTo>
                        <a:pt x="352" y="800"/>
                      </a:lnTo>
                      <a:lnTo>
                        <a:pt x="429" y="475"/>
                      </a:lnTo>
                      <a:lnTo>
                        <a:pt x="380" y="93"/>
                      </a:lnTo>
                      <a:lnTo>
                        <a:pt x="234" y="0"/>
                      </a:lnTo>
                      <a:lnTo>
                        <a:pt x="170" y="42"/>
                      </a:lnTo>
                      <a:lnTo>
                        <a:pt x="142" y="10"/>
                      </a:lnTo>
                      <a:close/>
                    </a:path>
                  </a:pathLst>
                </a:custGeom>
                <a:solidFill>
                  <a:srgbClr val="3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7" name="Freeform 1076"/>
                <p:cNvSpPr>
                  <a:spLocks/>
                </p:cNvSpPr>
                <p:nvPr/>
              </p:nvSpPr>
              <p:spPr bwMode="auto">
                <a:xfrm>
                  <a:off x="4509" y="1468"/>
                  <a:ext cx="16" cy="35"/>
                </a:xfrm>
                <a:custGeom>
                  <a:avLst/>
                  <a:gdLst>
                    <a:gd name="T0" fmla="*/ 0 w 64"/>
                    <a:gd name="T1" fmla="*/ 0 h 139"/>
                    <a:gd name="T2" fmla="*/ 0 w 64"/>
                    <a:gd name="T3" fmla="*/ 0 h 139"/>
                    <a:gd name="T4" fmla="*/ 0 w 64"/>
                    <a:gd name="T5" fmla="*/ 1 h 139"/>
                    <a:gd name="T6" fmla="*/ 0 w 64"/>
                    <a:gd name="T7" fmla="*/ 1 h 139"/>
                    <a:gd name="T8" fmla="*/ 0 w 64"/>
                    <a:gd name="T9" fmla="*/ 1 h 139"/>
                    <a:gd name="T10" fmla="*/ 0 w 64"/>
                    <a:gd name="T11" fmla="*/ 1 h 139"/>
                    <a:gd name="T12" fmla="*/ 0 w 64"/>
                    <a:gd name="T13" fmla="*/ 0 h 139"/>
                    <a:gd name="T14" fmla="*/ 0 w 64"/>
                    <a:gd name="T15" fmla="*/ 0 h 139"/>
                    <a:gd name="T16" fmla="*/ 0 w 64"/>
                    <a:gd name="T17" fmla="*/ 0 h 139"/>
                    <a:gd name="T18" fmla="*/ 0 w 64"/>
                    <a:gd name="T19" fmla="*/ 0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139">
                      <a:moveTo>
                        <a:pt x="19" y="0"/>
                      </a:moveTo>
                      <a:lnTo>
                        <a:pt x="0" y="73"/>
                      </a:lnTo>
                      <a:lnTo>
                        <a:pt x="33" y="139"/>
                      </a:lnTo>
                      <a:lnTo>
                        <a:pt x="45" y="132"/>
                      </a:lnTo>
                      <a:lnTo>
                        <a:pt x="64" y="125"/>
                      </a:lnTo>
                      <a:lnTo>
                        <a:pt x="56" y="103"/>
                      </a:lnTo>
                      <a:lnTo>
                        <a:pt x="54" y="78"/>
                      </a:lnTo>
                      <a:lnTo>
                        <a:pt x="64" y="51"/>
                      </a:lnTo>
                      <a:lnTo>
                        <a:pt x="56" y="5"/>
                      </a:lnTo>
                      <a:lnTo>
                        <a:pt x="19" y="0"/>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78" name="Group 1077"/>
                <p:cNvGrpSpPr>
                  <a:grpSpLocks/>
                </p:cNvGrpSpPr>
                <p:nvPr/>
              </p:nvGrpSpPr>
              <p:grpSpPr bwMode="auto">
                <a:xfrm>
                  <a:off x="4449" y="1276"/>
                  <a:ext cx="68" cy="130"/>
                  <a:chOff x="4449" y="1276"/>
                  <a:chExt cx="68" cy="130"/>
                </a:xfrm>
              </p:grpSpPr>
              <p:grpSp>
                <p:nvGrpSpPr>
                  <p:cNvPr id="10379" name="Group 1078"/>
                  <p:cNvGrpSpPr>
                    <a:grpSpLocks/>
                  </p:cNvGrpSpPr>
                  <p:nvPr/>
                </p:nvGrpSpPr>
                <p:grpSpPr bwMode="auto">
                  <a:xfrm>
                    <a:off x="4449" y="1276"/>
                    <a:ext cx="68" cy="130"/>
                    <a:chOff x="4449" y="1276"/>
                    <a:chExt cx="68" cy="130"/>
                  </a:xfrm>
                </p:grpSpPr>
                <p:grpSp>
                  <p:nvGrpSpPr>
                    <p:cNvPr id="10381" name="Group 1079"/>
                    <p:cNvGrpSpPr>
                      <a:grpSpLocks/>
                    </p:cNvGrpSpPr>
                    <p:nvPr/>
                  </p:nvGrpSpPr>
                  <p:grpSpPr bwMode="auto">
                    <a:xfrm>
                      <a:off x="4449" y="1399"/>
                      <a:ext cx="68" cy="7"/>
                      <a:chOff x="4449" y="1399"/>
                      <a:chExt cx="68" cy="7"/>
                    </a:xfrm>
                  </p:grpSpPr>
                  <p:sp>
                    <p:nvSpPr>
                      <p:cNvPr id="10383" name="Line 1080"/>
                      <p:cNvSpPr>
                        <a:spLocks noChangeShapeType="1"/>
                      </p:cNvSpPr>
                      <p:nvPr/>
                    </p:nvSpPr>
                    <p:spPr bwMode="auto">
                      <a:xfrm>
                        <a:off x="4449" y="1405"/>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0384" name="Line 1081"/>
                      <p:cNvSpPr>
                        <a:spLocks noChangeShapeType="1"/>
                      </p:cNvSpPr>
                      <p:nvPr/>
                    </p:nvSpPr>
                    <p:spPr bwMode="auto">
                      <a:xfrm>
                        <a:off x="4449" y="1399"/>
                        <a:ext cx="68" cy="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10382" name="Freeform 1082"/>
                    <p:cNvSpPr>
                      <a:spLocks/>
                    </p:cNvSpPr>
                    <p:nvPr/>
                  </p:nvSpPr>
                  <p:spPr bwMode="auto">
                    <a:xfrm>
                      <a:off x="4468" y="1276"/>
                      <a:ext cx="31" cy="18"/>
                    </a:xfrm>
                    <a:custGeom>
                      <a:avLst/>
                      <a:gdLst>
                        <a:gd name="T0" fmla="*/ 0 w 127"/>
                        <a:gd name="T1" fmla="*/ 0 h 74"/>
                        <a:gd name="T2" fmla="*/ 0 w 127"/>
                        <a:gd name="T3" fmla="*/ 0 h 74"/>
                        <a:gd name="T4" fmla="*/ 0 w 127"/>
                        <a:gd name="T5" fmla="*/ 0 h 74"/>
                        <a:gd name="T6" fmla="*/ 0 w 127"/>
                        <a:gd name="T7" fmla="*/ 0 h 74"/>
                        <a:gd name="T8" fmla="*/ 0 w 127"/>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74">
                          <a:moveTo>
                            <a:pt x="0" y="9"/>
                          </a:moveTo>
                          <a:lnTo>
                            <a:pt x="6" y="74"/>
                          </a:lnTo>
                          <a:lnTo>
                            <a:pt x="41" y="26"/>
                          </a:lnTo>
                          <a:lnTo>
                            <a:pt x="66" y="73"/>
                          </a:lnTo>
                          <a:lnTo>
                            <a:pt x="127"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sp>
                <p:nvSpPr>
                  <p:cNvPr id="10380" name="Line 1083"/>
                  <p:cNvSpPr>
                    <a:spLocks noChangeShapeType="1"/>
                  </p:cNvSpPr>
                  <p:nvPr/>
                </p:nvSpPr>
                <p:spPr bwMode="auto">
                  <a:xfrm>
                    <a:off x="4478" y="1285"/>
                    <a:ext cx="1" cy="119"/>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grpSp>
          </p:grpSp>
          <p:grpSp>
            <p:nvGrpSpPr>
              <p:cNvPr id="10367" name="Group 1084"/>
              <p:cNvGrpSpPr>
                <a:grpSpLocks/>
              </p:cNvGrpSpPr>
              <p:nvPr/>
            </p:nvGrpSpPr>
            <p:grpSpPr bwMode="auto">
              <a:xfrm>
                <a:off x="4458" y="1210"/>
                <a:ext cx="45" cy="73"/>
                <a:chOff x="4458" y="1210"/>
                <a:chExt cx="45" cy="73"/>
              </a:xfrm>
            </p:grpSpPr>
            <p:grpSp>
              <p:nvGrpSpPr>
                <p:cNvPr id="10368" name="Group 1085"/>
                <p:cNvGrpSpPr>
                  <a:grpSpLocks/>
                </p:cNvGrpSpPr>
                <p:nvPr/>
              </p:nvGrpSpPr>
              <p:grpSpPr bwMode="auto">
                <a:xfrm>
                  <a:off x="4459" y="1213"/>
                  <a:ext cx="42" cy="70"/>
                  <a:chOff x="4459" y="1213"/>
                  <a:chExt cx="42" cy="70"/>
                </a:xfrm>
              </p:grpSpPr>
              <p:sp>
                <p:nvSpPr>
                  <p:cNvPr id="10370" name="Freeform 1086"/>
                  <p:cNvSpPr>
                    <a:spLocks/>
                  </p:cNvSpPr>
                  <p:nvPr/>
                </p:nvSpPr>
                <p:spPr bwMode="auto">
                  <a:xfrm>
                    <a:off x="4459" y="1213"/>
                    <a:ext cx="42" cy="70"/>
                  </a:xfrm>
                  <a:custGeom>
                    <a:avLst/>
                    <a:gdLst>
                      <a:gd name="T0" fmla="*/ 0 w 167"/>
                      <a:gd name="T1" fmla="*/ 0 h 277"/>
                      <a:gd name="T2" fmla="*/ 0 w 167"/>
                      <a:gd name="T3" fmla="*/ 0 h 277"/>
                      <a:gd name="T4" fmla="*/ 0 w 167"/>
                      <a:gd name="T5" fmla="*/ 1 h 277"/>
                      <a:gd name="T6" fmla="*/ 0 w 167"/>
                      <a:gd name="T7" fmla="*/ 1 h 277"/>
                      <a:gd name="T8" fmla="*/ 0 w 167"/>
                      <a:gd name="T9" fmla="*/ 1 h 277"/>
                      <a:gd name="T10" fmla="*/ 0 w 167"/>
                      <a:gd name="T11" fmla="*/ 1 h 277"/>
                      <a:gd name="T12" fmla="*/ 0 w 167"/>
                      <a:gd name="T13" fmla="*/ 1 h 277"/>
                      <a:gd name="T14" fmla="*/ 0 w 167"/>
                      <a:gd name="T15" fmla="*/ 1 h 277"/>
                      <a:gd name="T16" fmla="*/ 0 w 167"/>
                      <a:gd name="T17" fmla="*/ 1 h 277"/>
                      <a:gd name="T18" fmla="*/ 0 w 167"/>
                      <a:gd name="T19" fmla="*/ 1 h 277"/>
                      <a:gd name="T20" fmla="*/ 0 w 167"/>
                      <a:gd name="T21" fmla="*/ 1 h 277"/>
                      <a:gd name="T22" fmla="*/ 0 w 167"/>
                      <a:gd name="T23" fmla="*/ 1 h 277"/>
                      <a:gd name="T24" fmla="*/ 0 w 167"/>
                      <a:gd name="T25" fmla="*/ 1 h 277"/>
                      <a:gd name="T26" fmla="*/ 0 w 167"/>
                      <a:gd name="T27" fmla="*/ 1 h 277"/>
                      <a:gd name="T28" fmla="*/ 0 w 167"/>
                      <a:gd name="T29" fmla="*/ 1 h 277"/>
                      <a:gd name="T30" fmla="*/ 1 w 167"/>
                      <a:gd name="T31" fmla="*/ 1 h 277"/>
                      <a:gd name="T32" fmla="*/ 1 w 167"/>
                      <a:gd name="T33" fmla="*/ 1 h 277"/>
                      <a:gd name="T34" fmla="*/ 1 w 167"/>
                      <a:gd name="T35" fmla="*/ 1 h 277"/>
                      <a:gd name="T36" fmla="*/ 1 w 167"/>
                      <a:gd name="T37" fmla="*/ 1 h 277"/>
                      <a:gd name="T38" fmla="*/ 1 w 167"/>
                      <a:gd name="T39" fmla="*/ 1 h 277"/>
                      <a:gd name="T40" fmla="*/ 1 w 167"/>
                      <a:gd name="T41" fmla="*/ 0 h 277"/>
                      <a:gd name="T42" fmla="*/ 1 w 167"/>
                      <a:gd name="T43" fmla="*/ 0 h 277"/>
                      <a:gd name="T44" fmla="*/ 1 w 167"/>
                      <a:gd name="T45" fmla="*/ 0 h 277"/>
                      <a:gd name="T46" fmla="*/ 1 w 167"/>
                      <a:gd name="T47" fmla="*/ 0 h 277"/>
                      <a:gd name="T48" fmla="*/ 1 w 167"/>
                      <a:gd name="T49" fmla="*/ 0 h 277"/>
                      <a:gd name="T50" fmla="*/ 1 w 167"/>
                      <a:gd name="T51" fmla="*/ 0 h 277"/>
                      <a:gd name="T52" fmla="*/ 1 w 167"/>
                      <a:gd name="T53" fmla="*/ 0 h 277"/>
                      <a:gd name="T54" fmla="*/ 1 w 167"/>
                      <a:gd name="T55" fmla="*/ 0 h 277"/>
                      <a:gd name="T56" fmla="*/ 1 w 167"/>
                      <a:gd name="T57" fmla="*/ 0 h 277"/>
                      <a:gd name="T58" fmla="*/ 0 w 167"/>
                      <a:gd name="T59" fmla="*/ 0 h 277"/>
                      <a:gd name="T60" fmla="*/ 0 w 167"/>
                      <a:gd name="T61" fmla="*/ 0 h 277"/>
                      <a:gd name="T62" fmla="*/ 0 w 167"/>
                      <a:gd name="T63" fmla="*/ 0 h 277"/>
                      <a:gd name="T64" fmla="*/ 0 w 167"/>
                      <a:gd name="T65" fmla="*/ 0 h 277"/>
                      <a:gd name="T66" fmla="*/ 0 w 167"/>
                      <a:gd name="T67" fmla="*/ 0 h 277"/>
                      <a:gd name="T68" fmla="*/ 0 w 167"/>
                      <a:gd name="T69" fmla="*/ 0 h 277"/>
                      <a:gd name="T70" fmla="*/ 0 w 167"/>
                      <a:gd name="T71" fmla="*/ 0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7" h="277">
                        <a:moveTo>
                          <a:pt x="6" y="49"/>
                        </a:moveTo>
                        <a:lnTo>
                          <a:pt x="2" y="78"/>
                        </a:lnTo>
                        <a:lnTo>
                          <a:pt x="1" y="88"/>
                        </a:lnTo>
                        <a:lnTo>
                          <a:pt x="6" y="98"/>
                        </a:lnTo>
                        <a:lnTo>
                          <a:pt x="0" y="120"/>
                        </a:lnTo>
                        <a:lnTo>
                          <a:pt x="4" y="152"/>
                        </a:lnTo>
                        <a:lnTo>
                          <a:pt x="8" y="169"/>
                        </a:lnTo>
                        <a:lnTo>
                          <a:pt x="11" y="184"/>
                        </a:lnTo>
                        <a:lnTo>
                          <a:pt x="16" y="199"/>
                        </a:lnTo>
                        <a:lnTo>
                          <a:pt x="23" y="216"/>
                        </a:lnTo>
                        <a:lnTo>
                          <a:pt x="36" y="220"/>
                        </a:lnTo>
                        <a:lnTo>
                          <a:pt x="49" y="224"/>
                        </a:lnTo>
                        <a:lnTo>
                          <a:pt x="49" y="236"/>
                        </a:lnTo>
                        <a:lnTo>
                          <a:pt x="47" y="245"/>
                        </a:lnTo>
                        <a:lnTo>
                          <a:pt x="74" y="277"/>
                        </a:lnTo>
                        <a:lnTo>
                          <a:pt x="142" y="236"/>
                        </a:lnTo>
                        <a:lnTo>
                          <a:pt x="145" y="160"/>
                        </a:lnTo>
                        <a:lnTo>
                          <a:pt x="154" y="138"/>
                        </a:lnTo>
                        <a:lnTo>
                          <a:pt x="159" y="121"/>
                        </a:lnTo>
                        <a:lnTo>
                          <a:pt x="164" y="99"/>
                        </a:lnTo>
                        <a:lnTo>
                          <a:pt x="167" y="81"/>
                        </a:lnTo>
                        <a:lnTo>
                          <a:pt x="165" y="65"/>
                        </a:lnTo>
                        <a:lnTo>
                          <a:pt x="163" y="47"/>
                        </a:lnTo>
                        <a:lnTo>
                          <a:pt x="159" y="33"/>
                        </a:lnTo>
                        <a:lnTo>
                          <a:pt x="152" y="21"/>
                        </a:lnTo>
                        <a:lnTo>
                          <a:pt x="142" y="12"/>
                        </a:lnTo>
                        <a:lnTo>
                          <a:pt x="131" y="7"/>
                        </a:lnTo>
                        <a:lnTo>
                          <a:pt x="117" y="3"/>
                        </a:lnTo>
                        <a:lnTo>
                          <a:pt x="101" y="1"/>
                        </a:lnTo>
                        <a:lnTo>
                          <a:pt x="82" y="0"/>
                        </a:lnTo>
                        <a:lnTo>
                          <a:pt x="63" y="1"/>
                        </a:lnTo>
                        <a:lnTo>
                          <a:pt x="42" y="6"/>
                        </a:lnTo>
                        <a:lnTo>
                          <a:pt x="31" y="14"/>
                        </a:lnTo>
                        <a:lnTo>
                          <a:pt x="19" y="21"/>
                        </a:lnTo>
                        <a:lnTo>
                          <a:pt x="11" y="34"/>
                        </a:lnTo>
                        <a:lnTo>
                          <a:pt x="6" y="49"/>
                        </a:lnTo>
                        <a:close/>
                      </a:path>
                    </a:pathLst>
                  </a:custGeom>
                  <a:solidFill>
                    <a:srgbClr val="FF7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1" name="Freeform 1087"/>
                  <p:cNvSpPr>
                    <a:spLocks/>
                  </p:cNvSpPr>
                  <p:nvPr/>
                </p:nvSpPr>
                <p:spPr bwMode="auto">
                  <a:xfrm>
                    <a:off x="4470" y="1237"/>
                    <a:ext cx="16" cy="16"/>
                  </a:xfrm>
                  <a:custGeom>
                    <a:avLst/>
                    <a:gdLst>
                      <a:gd name="T0" fmla="*/ 0 w 61"/>
                      <a:gd name="T1" fmla="*/ 0 h 67"/>
                      <a:gd name="T2" fmla="*/ 0 w 61"/>
                      <a:gd name="T3" fmla="*/ 0 h 67"/>
                      <a:gd name="T4" fmla="*/ 0 w 61"/>
                      <a:gd name="T5" fmla="*/ 0 h 67"/>
                      <a:gd name="T6" fmla="*/ 0 w 61"/>
                      <a:gd name="T7" fmla="*/ 0 h 67"/>
                      <a:gd name="T8" fmla="*/ 0 w 61"/>
                      <a:gd name="T9" fmla="*/ 0 h 67"/>
                      <a:gd name="T10" fmla="*/ 0 w 61"/>
                      <a:gd name="T11" fmla="*/ 0 h 67"/>
                      <a:gd name="T12" fmla="*/ 0 w 61"/>
                      <a:gd name="T13" fmla="*/ 0 h 67"/>
                      <a:gd name="T14" fmla="*/ 0 w 61"/>
                      <a:gd name="T15" fmla="*/ 0 h 67"/>
                      <a:gd name="T16" fmla="*/ 0 w 61"/>
                      <a:gd name="T17" fmla="*/ 0 h 67"/>
                      <a:gd name="T18" fmla="*/ 0 w 61"/>
                      <a:gd name="T19" fmla="*/ 0 h 67"/>
                      <a:gd name="T20" fmla="*/ 0 w 61"/>
                      <a:gd name="T21" fmla="*/ 0 h 67"/>
                      <a:gd name="T22" fmla="*/ 0 w 61"/>
                      <a:gd name="T23" fmla="*/ 0 h 67"/>
                      <a:gd name="T24" fmla="*/ 0 w 61"/>
                      <a:gd name="T25" fmla="*/ 0 h 67"/>
                      <a:gd name="T26" fmla="*/ 0 w 61"/>
                      <a:gd name="T27" fmla="*/ 0 h 67"/>
                      <a:gd name="T28" fmla="*/ 0 w 61"/>
                      <a:gd name="T29" fmla="*/ 0 h 67"/>
                      <a:gd name="T30" fmla="*/ 0 w 61"/>
                      <a:gd name="T31" fmla="*/ 0 h 67"/>
                      <a:gd name="T32" fmla="*/ 0 w 61"/>
                      <a:gd name="T33" fmla="*/ 0 h 67"/>
                      <a:gd name="T34" fmla="*/ 0 w 61"/>
                      <a:gd name="T35" fmla="*/ 0 h 67"/>
                      <a:gd name="T36" fmla="*/ 0 w 61"/>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1" h="67">
                        <a:moveTo>
                          <a:pt x="7" y="4"/>
                        </a:moveTo>
                        <a:lnTo>
                          <a:pt x="20" y="1"/>
                        </a:lnTo>
                        <a:lnTo>
                          <a:pt x="39" y="0"/>
                        </a:lnTo>
                        <a:lnTo>
                          <a:pt x="52" y="4"/>
                        </a:lnTo>
                        <a:lnTo>
                          <a:pt x="56" y="6"/>
                        </a:lnTo>
                        <a:lnTo>
                          <a:pt x="57" y="12"/>
                        </a:lnTo>
                        <a:lnTo>
                          <a:pt x="61" y="14"/>
                        </a:lnTo>
                        <a:lnTo>
                          <a:pt x="34" y="15"/>
                        </a:lnTo>
                        <a:lnTo>
                          <a:pt x="38" y="18"/>
                        </a:lnTo>
                        <a:lnTo>
                          <a:pt x="52" y="19"/>
                        </a:lnTo>
                        <a:lnTo>
                          <a:pt x="20" y="19"/>
                        </a:lnTo>
                        <a:lnTo>
                          <a:pt x="10" y="19"/>
                        </a:lnTo>
                        <a:lnTo>
                          <a:pt x="5" y="54"/>
                        </a:lnTo>
                        <a:lnTo>
                          <a:pt x="9" y="61"/>
                        </a:lnTo>
                        <a:lnTo>
                          <a:pt x="10" y="67"/>
                        </a:lnTo>
                        <a:lnTo>
                          <a:pt x="0" y="58"/>
                        </a:lnTo>
                        <a:lnTo>
                          <a:pt x="6" y="15"/>
                        </a:lnTo>
                        <a:lnTo>
                          <a:pt x="7"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2" name="Freeform 1088"/>
                  <p:cNvSpPr>
                    <a:spLocks/>
                  </p:cNvSpPr>
                  <p:nvPr/>
                </p:nvSpPr>
                <p:spPr bwMode="auto">
                  <a:xfrm>
                    <a:off x="4460" y="1237"/>
                    <a:ext cx="8" cy="5"/>
                  </a:xfrm>
                  <a:custGeom>
                    <a:avLst/>
                    <a:gdLst>
                      <a:gd name="T0" fmla="*/ 0 w 34"/>
                      <a:gd name="T1" fmla="*/ 0 h 22"/>
                      <a:gd name="T2" fmla="*/ 0 w 34"/>
                      <a:gd name="T3" fmla="*/ 0 h 22"/>
                      <a:gd name="T4" fmla="*/ 0 w 34"/>
                      <a:gd name="T5" fmla="*/ 0 h 22"/>
                      <a:gd name="T6" fmla="*/ 0 w 34"/>
                      <a:gd name="T7" fmla="*/ 0 h 22"/>
                      <a:gd name="T8" fmla="*/ 0 w 34"/>
                      <a:gd name="T9" fmla="*/ 0 h 22"/>
                      <a:gd name="T10" fmla="*/ 0 w 34"/>
                      <a:gd name="T11" fmla="*/ 0 h 22"/>
                      <a:gd name="T12" fmla="*/ 0 w 34"/>
                      <a:gd name="T13" fmla="*/ 0 h 22"/>
                      <a:gd name="T14" fmla="*/ 0 w 34"/>
                      <a:gd name="T15" fmla="*/ 0 h 22"/>
                      <a:gd name="T16" fmla="*/ 0 w 34"/>
                      <a:gd name="T17" fmla="*/ 0 h 22"/>
                      <a:gd name="T18" fmla="*/ 0 w 34"/>
                      <a:gd name="T19" fmla="*/ 0 h 22"/>
                      <a:gd name="T20" fmla="*/ 0 w 34"/>
                      <a:gd name="T21" fmla="*/ 0 h 22"/>
                      <a:gd name="T22" fmla="*/ 0 w 34"/>
                      <a:gd name="T23" fmla="*/ 0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 h="22">
                        <a:moveTo>
                          <a:pt x="30" y="4"/>
                        </a:moveTo>
                        <a:lnTo>
                          <a:pt x="13" y="0"/>
                        </a:lnTo>
                        <a:lnTo>
                          <a:pt x="2" y="0"/>
                        </a:lnTo>
                        <a:lnTo>
                          <a:pt x="3" y="9"/>
                        </a:lnTo>
                        <a:lnTo>
                          <a:pt x="0" y="16"/>
                        </a:lnTo>
                        <a:lnTo>
                          <a:pt x="14" y="16"/>
                        </a:lnTo>
                        <a:lnTo>
                          <a:pt x="23" y="16"/>
                        </a:lnTo>
                        <a:lnTo>
                          <a:pt x="11" y="20"/>
                        </a:lnTo>
                        <a:lnTo>
                          <a:pt x="3" y="22"/>
                        </a:lnTo>
                        <a:lnTo>
                          <a:pt x="27" y="20"/>
                        </a:lnTo>
                        <a:lnTo>
                          <a:pt x="34" y="18"/>
                        </a:lnTo>
                        <a:lnTo>
                          <a:pt x="30" y="4"/>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3" name="Freeform 1089"/>
                  <p:cNvSpPr>
                    <a:spLocks/>
                  </p:cNvSpPr>
                  <p:nvPr/>
                </p:nvSpPr>
                <p:spPr bwMode="auto">
                  <a:xfrm>
                    <a:off x="4474" y="1251"/>
                    <a:ext cx="21" cy="21"/>
                  </a:xfrm>
                  <a:custGeom>
                    <a:avLst/>
                    <a:gdLst>
                      <a:gd name="T0" fmla="*/ 0 w 84"/>
                      <a:gd name="T1" fmla="*/ 0 h 85"/>
                      <a:gd name="T2" fmla="*/ 0 w 84"/>
                      <a:gd name="T3" fmla="*/ 0 h 85"/>
                      <a:gd name="T4" fmla="*/ 0 w 84"/>
                      <a:gd name="T5" fmla="*/ 0 h 85"/>
                      <a:gd name="T6" fmla="*/ 0 w 84"/>
                      <a:gd name="T7" fmla="*/ 0 h 85"/>
                      <a:gd name="T8" fmla="*/ 0 w 84"/>
                      <a:gd name="T9" fmla="*/ 0 h 85"/>
                      <a:gd name="T10" fmla="*/ 0 w 84"/>
                      <a:gd name="T11" fmla="*/ 0 h 85"/>
                      <a:gd name="T12" fmla="*/ 0 w 84"/>
                      <a:gd name="T13" fmla="*/ 0 h 85"/>
                      <a:gd name="T14" fmla="*/ 0 w 84"/>
                      <a:gd name="T15" fmla="*/ 0 h 85"/>
                      <a:gd name="T16" fmla="*/ 0 w 84"/>
                      <a:gd name="T17" fmla="*/ 0 h 85"/>
                      <a:gd name="T18" fmla="*/ 0 w 84"/>
                      <a:gd name="T19" fmla="*/ 0 h 85"/>
                      <a:gd name="T20" fmla="*/ 0 w 84"/>
                      <a:gd name="T21" fmla="*/ 0 h 85"/>
                      <a:gd name="T22" fmla="*/ 0 w 84"/>
                      <a:gd name="T23" fmla="*/ 0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85">
                        <a:moveTo>
                          <a:pt x="70" y="23"/>
                        </a:moveTo>
                        <a:lnTo>
                          <a:pt x="63" y="43"/>
                        </a:lnTo>
                        <a:lnTo>
                          <a:pt x="0" y="74"/>
                        </a:lnTo>
                        <a:lnTo>
                          <a:pt x="33" y="66"/>
                        </a:lnTo>
                        <a:lnTo>
                          <a:pt x="47" y="62"/>
                        </a:lnTo>
                        <a:lnTo>
                          <a:pt x="64" y="65"/>
                        </a:lnTo>
                        <a:lnTo>
                          <a:pt x="77" y="70"/>
                        </a:lnTo>
                        <a:lnTo>
                          <a:pt x="83" y="85"/>
                        </a:lnTo>
                        <a:lnTo>
                          <a:pt x="84" y="25"/>
                        </a:lnTo>
                        <a:lnTo>
                          <a:pt x="82" y="12"/>
                        </a:lnTo>
                        <a:lnTo>
                          <a:pt x="73" y="0"/>
                        </a:lnTo>
                        <a:lnTo>
                          <a:pt x="70" y="23"/>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369" name="Freeform 1090"/>
                <p:cNvSpPr>
                  <a:spLocks/>
                </p:cNvSpPr>
                <p:nvPr/>
              </p:nvSpPr>
              <p:spPr bwMode="auto">
                <a:xfrm>
                  <a:off x="4458" y="1210"/>
                  <a:ext cx="45" cy="50"/>
                </a:xfrm>
                <a:custGeom>
                  <a:avLst/>
                  <a:gdLst>
                    <a:gd name="T0" fmla="*/ 0 w 179"/>
                    <a:gd name="T1" fmla="*/ 0 h 202"/>
                    <a:gd name="T2" fmla="*/ 0 w 179"/>
                    <a:gd name="T3" fmla="*/ 0 h 202"/>
                    <a:gd name="T4" fmla="*/ 0 w 179"/>
                    <a:gd name="T5" fmla="*/ 0 h 202"/>
                    <a:gd name="T6" fmla="*/ 0 w 179"/>
                    <a:gd name="T7" fmla="*/ 0 h 202"/>
                    <a:gd name="T8" fmla="*/ 1 w 179"/>
                    <a:gd name="T9" fmla="*/ 0 h 202"/>
                    <a:gd name="T10" fmla="*/ 1 w 179"/>
                    <a:gd name="T11" fmla="*/ 0 h 202"/>
                    <a:gd name="T12" fmla="*/ 1 w 179"/>
                    <a:gd name="T13" fmla="*/ 0 h 202"/>
                    <a:gd name="T14" fmla="*/ 1 w 179"/>
                    <a:gd name="T15" fmla="*/ 0 h 202"/>
                    <a:gd name="T16" fmla="*/ 1 w 179"/>
                    <a:gd name="T17" fmla="*/ 0 h 202"/>
                    <a:gd name="T18" fmla="*/ 1 w 179"/>
                    <a:gd name="T19" fmla="*/ 0 h 202"/>
                    <a:gd name="T20" fmla="*/ 1 w 179"/>
                    <a:gd name="T21" fmla="*/ 0 h 202"/>
                    <a:gd name="T22" fmla="*/ 1 w 179"/>
                    <a:gd name="T23" fmla="*/ 0 h 202"/>
                    <a:gd name="T24" fmla="*/ 1 w 179"/>
                    <a:gd name="T25" fmla="*/ 0 h 202"/>
                    <a:gd name="T26" fmla="*/ 1 w 179"/>
                    <a:gd name="T27" fmla="*/ 0 h 202"/>
                    <a:gd name="T28" fmla="*/ 1 w 179"/>
                    <a:gd name="T29" fmla="*/ 0 h 202"/>
                    <a:gd name="T30" fmla="*/ 1 w 179"/>
                    <a:gd name="T31" fmla="*/ 0 h 202"/>
                    <a:gd name="T32" fmla="*/ 1 w 179"/>
                    <a:gd name="T33" fmla="*/ 0 h 202"/>
                    <a:gd name="T34" fmla="*/ 1 w 179"/>
                    <a:gd name="T35" fmla="*/ 0 h 202"/>
                    <a:gd name="T36" fmla="*/ 1 w 179"/>
                    <a:gd name="T37" fmla="*/ 1 h 202"/>
                    <a:gd name="T38" fmla="*/ 1 w 179"/>
                    <a:gd name="T39" fmla="*/ 1 h 202"/>
                    <a:gd name="T40" fmla="*/ 1 w 179"/>
                    <a:gd name="T41" fmla="*/ 1 h 202"/>
                    <a:gd name="T42" fmla="*/ 1 w 179"/>
                    <a:gd name="T43" fmla="*/ 1 h 202"/>
                    <a:gd name="T44" fmla="*/ 1 w 179"/>
                    <a:gd name="T45" fmla="*/ 1 h 202"/>
                    <a:gd name="T46" fmla="*/ 1 w 179"/>
                    <a:gd name="T47" fmla="*/ 1 h 202"/>
                    <a:gd name="T48" fmla="*/ 1 w 179"/>
                    <a:gd name="T49" fmla="*/ 0 h 202"/>
                    <a:gd name="T50" fmla="*/ 1 w 179"/>
                    <a:gd name="T51" fmla="*/ 0 h 202"/>
                    <a:gd name="T52" fmla="*/ 1 w 179"/>
                    <a:gd name="T53" fmla="*/ 0 h 202"/>
                    <a:gd name="T54" fmla="*/ 1 w 179"/>
                    <a:gd name="T55" fmla="*/ 0 h 202"/>
                    <a:gd name="T56" fmla="*/ 1 w 179"/>
                    <a:gd name="T57" fmla="*/ 0 h 202"/>
                    <a:gd name="T58" fmla="*/ 1 w 179"/>
                    <a:gd name="T59" fmla="*/ 0 h 202"/>
                    <a:gd name="T60" fmla="*/ 1 w 179"/>
                    <a:gd name="T61" fmla="*/ 0 h 202"/>
                    <a:gd name="T62" fmla="*/ 1 w 179"/>
                    <a:gd name="T63" fmla="*/ 0 h 202"/>
                    <a:gd name="T64" fmla="*/ 1 w 179"/>
                    <a:gd name="T65" fmla="*/ 0 h 202"/>
                    <a:gd name="T66" fmla="*/ 1 w 179"/>
                    <a:gd name="T67" fmla="*/ 0 h 202"/>
                    <a:gd name="T68" fmla="*/ 1 w 179"/>
                    <a:gd name="T69" fmla="*/ 0 h 202"/>
                    <a:gd name="T70" fmla="*/ 1 w 179"/>
                    <a:gd name="T71" fmla="*/ 0 h 202"/>
                    <a:gd name="T72" fmla="*/ 1 w 179"/>
                    <a:gd name="T73" fmla="*/ 0 h 202"/>
                    <a:gd name="T74" fmla="*/ 1 w 179"/>
                    <a:gd name="T75" fmla="*/ 0 h 202"/>
                    <a:gd name="T76" fmla="*/ 0 w 179"/>
                    <a:gd name="T77" fmla="*/ 0 h 202"/>
                    <a:gd name="T78" fmla="*/ 0 w 179"/>
                    <a:gd name="T79" fmla="*/ 0 h 202"/>
                    <a:gd name="T80" fmla="*/ 0 w 179"/>
                    <a:gd name="T81" fmla="*/ 0 h 202"/>
                    <a:gd name="T82" fmla="*/ 0 w 179"/>
                    <a:gd name="T83" fmla="*/ 0 h 202"/>
                    <a:gd name="T84" fmla="*/ 0 w 179"/>
                    <a:gd name="T85" fmla="*/ 0 h 202"/>
                    <a:gd name="T86" fmla="*/ 0 w 179"/>
                    <a:gd name="T87" fmla="*/ 0 h 202"/>
                    <a:gd name="T88" fmla="*/ 0 w 179"/>
                    <a:gd name="T89" fmla="*/ 0 h 202"/>
                    <a:gd name="T90" fmla="*/ 0 w 179"/>
                    <a:gd name="T91" fmla="*/ 0 h 202"/>
                    <a:gd name="T92" fmla="*/ 0 w 179"/>
                    <a:gd name="T93" fmla="*/ 0 h 202"/>
                    <a:gd name="T94" fmla="*/ 0 w 179"/>
                    <a:gd name="T95" fmla="*/ 0 h 202"/>
                    <a:gd name="T96" fmla="*/ 0 w 179"/>
                    <a:gd name="T97" fmla="*/ 0 h 202"/>
                    <a:gd name="T98" fmla="*/ 0 w 179"/>
                    <a:gd name="T99" fmla="*/ 0 h 202"/>
                    <a:gd name="T100" fmla="*/ 0 w 179"/>
                    <a:gd name="T101" fmla="*/ 0 h 202"/>
                    <a:gd name="T102" fmla="*/ 0 w 179"/>
                    <a:gd name="T103" fmla="*/ 0 h 2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 h="202">
                      <a:moveTo>
                        <a:pt x="32" y="17"/>
                      </a:moveTo>
                      <a:lnTo>
                        <a:pt x="47" y="9"/>
                      </a:lnTo>
                      <a:lnTo>
                        <a:pt x="60" y="6"/>
                      </a:lnTo>
                      <a:lnTo>
                        <a:pt x="83" y="0"/>
                      </a:lnTo>
                      <a:lnTo>
                        <a:pt x="98" y="0"/>
                      </a:lnTo>
                      <a:lnTo>
                        <a:pt x="115" y="0"/>
                      </a:lnTo>
                      <a:lnTo>
                        <a:pt x="132" y="4"/>
                      </a:lnTo>
                      <a:lnTo>
                        <a:pt x="143" y="4"/>
                      </a:lnTo>
                      <a:lnTo>
                        <a:pt x="155" y="8"/>
                      </a:lnTo>
                      <a:lnTo>
                        <a:pt x="165" y="17"/>
                      </a:lnTo>
                      <a:lnTo>
                        <a:pt x="173" y="27"/>
                      </a:lnTo>
                      <a:lnTo>
                        <a:pt x="174" y="43"/>
                      </a:lnTo>
                      <a:lnTo>
                        <a:pt x="177" y="62"/>
                      </a:lnTo>
                      <a:lnTo>
                        <a:pt x="179" y="89"/>
                      </a:lnTo>
                      <a:lnTo>
                        <a:pt x="178" y="112"/>
                      </a:lnTo>
                      <a:lnTo>
                        <a:pt x="173" y="132"/>
                      </a:lnTo>
                      <a:lnTo>
                        <a:pt x="169" y="152"/>
                      </a:lnTo>
                      <a:lnTo>
                        <a:pt x="164" y="164"/>
                      </a:lnTo>
                      <a:lnTo>
                        <a:pt x="159" y="177"/>
                      </a:lnTo>
                      <a:lnTo>
                        <a:pt x="154" y="189"/>
                      </a:lnTo>
                      <a:lnTo>
                        <a:pt x="147" y="202"/>
                      </a:lnTo>
                      <a:lnTo>
                        <a:pt x="141" y="202"/>
                      </a:lnTo>
                      <a:lnTo>
                        <a:pt x="143" y="184"/>
                      </a:lnTo>
                      <a:lnTo>
                        <a:pt x="139" y="172"/>
                      </a:lnTo>
                      <a:lnTo>
                        <a:pt x="137" y="164"/>
                      </a:lnTo>
                      <a:lnTo>
                        <a:pt x="141" y="153"/>
                      </a:lnTo>
                      <a:lnTo>
                        <a:pt x="143" y="132"/>
                      </a:lnTo>
                      <a:lnTo>
                        <a:pt x="138" y="127"/>
                      </a:lnTo>
                      <a:lnTo>
                        <a:pt x="131" y="137"/>
                      </a:lnTo>
                      <a:lnTo>
                        <a:pt x="124" y="148"/>
                      </a:lnTo>
                      <a:lnTo>
                        <a:pt x="125" y="127"/>
                      </a:lnTo>
                      <a:lnTo>
                        <a:pt x="122" y="103"/>
                      </a:lnTo>
                      <a:lnTo>
                        <a:pt x="122" y="77"/>
                      </a:lnTo>
                      <a:lnTo>
                        <a:pt x="120" y="63"/>
                      </a:lnTo>
                      <a:lnTo>
                        <a:pt x="127" y="57"/>
                      </a:lnTo>
                      <a:lnTo>
                        <a:pt x="114" y="61"/>
                      </a:lnTo>
                      <a:lnTo>
                        <a:pt x="104" y="64"/>
                      </a:lnTo>
                      <a:lnTo>
                        <a:pt x="95" y="66"/>
                      </a:lnTo>
                      <a:lnTo>
                        <a:pt x="77" y="68"/>
                      </a:lnTo>
                      <a:lnTo>
                        <a:pt x="65" y="72"/>
                      </a:lnTo>
                      <a:lnTo>
                        <a:pt x="82" y="64"/>
                      </a:lnTo>
                      <a:lnTo>
                        <a:pt x="72" y="64"/>
                      </a:lnTo>
                      <a:lnTo>
                        <a:pt x="51" y="64"/>
                      </a:lnTo>
                      <a:lnTo>
                        <a:pt x="36" y="62"/>
                      </a:lnTo>
                      <a:lnTo>
                        <a:pt x="16" y="63"/>
                      </a:lnTo>
                      <a:lnTo>
                        <a:pt x="11" y="76"/>
                      </a:lnTo>
                      <a:lnTo>
                        <a:pt x="9" y="91"/>
                      </a:lnTo>
                      <a:lnTo>
                        <a:pt x="5" y="72"/>
                      </a:lnTo>
                      <a:lnTo>
                        <a:pt x="0" y="50"/>
                      </a:lnTo>
                      <a:lnTo>
                        <a:pt x="9" y="35"/>
                      </a:lnTo>
                      <a:lnTo>
                        <a:pt x="19" y="25"/>
                      </a:lnTo>
                      <a:lnTo>
                        <a:pt x="32"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nvGrpSpPr>
            <p:cNvPr id="10308" name="Group 1091"/>
            <p:cNvGrpSpPr>
              <a:grpSpLocks/>
            </p:cNvGrpSpPr>
            <p:nvPr/>
          </p:nvGrpSpPr>
          <p:grpSpPr bwMode="auto">
            <a:xfrm>
              <a:off x="2976" y="2064"/>
              <a:ext cx="98" cy="442"/>
              <a:chOff x="4275" y="1247"/>
              <a:chExt cx="98" cy="442"/>
            </a:xfrm>
          </p:grpSpPr>
          <p:grpSp>
            <p:nvGrpSpPr>
              <p:cNvPr id="10346" name="Group 1092"/>
              <p:cNvGrpSpPr>
                <a:grpSpLocks/>
              </p:cNvGrpSpPr>
              <p:nvPr/>
            </p:nvGrpSpPr>
            <p:grpSpPr bwMode="auto">
              <a:xfrm>
                <a:off x="4276" y="1384"/>
                <a:ext cx="95" cy="130"/>
                <a:chOff x="4276" y="1384"/>
                <a:chExt cx="95" cy="130"/>
              </a:xfrm>
            </p:grpSpPr>
            <p:sp>
              <p:nvSpPr>
                <p:cNvPr id="10363" name="Freeform 1093"/>
                <p:cNvSpPr>
                  <a:spLocks/>
                </p:cNvSpPr>
                <p:nvPr/>
              </p:nvSpPr>
              <p:spPr bwMode="auto">
                <a:xfrm>
                  <a:off x="4276" y="1388"/>
                  <a:ext cx="26" cy="126"/>
                </a:xfrm>
                <a:custGeom>
                  <a:avLst/>
                  <a:gdLst>
                    <a:gd name="T0" fmla="*/ 0 w 103"/>
                    <a:gd name="T1" fmla="*/ 0 h 503"/>
                    <a:gd name="T2" fmla="*/ 0 w 103"/>
                    <a:gd name="T3" fmla="*/ 1 h 503"/>
                    <a:gd name="T4" fmla="*/ 0 w 103"/>
                    <a:gd name="T5" fmla="*/ 1 h 503"/>
                    <a:gd name="T6" fmla="*/ 0 w 103"/>
                    <a:gd name="T7" fmla="*/ 2 h 503"/>
                    <a:gd name="T8" fmla="*/ 0 w 103"/>
                    <a:gd name="T9" fmla="*/ 2 h 503"/>
                    <a:gd name="T10" fmla="*/ 0 w 103"/>
                    <a:gd name="T11" fmla="*/ 2 h 503"/>
                    <a:gd name="T12" fmla="*/ 0 w 103"/>
                    <a:gd name="T13" fmla="*/ 2 h 503"/>
                    <a:gd name="T14" fmla="*/ 0 w 103"/>
                    <a:gd name="T15" fmla="*/ 2 h 503"/>
                    <a:gd name="T16" fmla="*/ 1 w 103"/>
                    <a:gd name="T17" fmla="*/ 2 h 503"/>
                    <a:gd name="T18" fmla="*/ 0 w 103"/>
                    <a:gd name="T19" fmla="*/ 2 h 503"/>
                    <a:gd name="T20" fmla="*/ 0 w 103"/>
                    <a:gd name="T21" fmla="*/ 1 h 503"/>
                    <a:gd name="T22" fmla="*/ 0 w 103"/>
                    <a:gd name="T23" fmla="*/ 1 h 503"/>
                    <a:gd name="T24" fmla="*/ 0 w 103"/>
                    <a:gd name="T25" fmla="*/ 0 h 503"/>
                    <a:gd name="T26" fmla="*/ 0 w 103"/>
                    <a:gd name="T27" fmla="*/ 0 h 5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3">
                      <a:moveTo>
                        <a:pt x="5" y="0"/>
                      </a:moveTo>
                      <a:lnTo>
                        <a:pt x="0" y="114"/>
                      </a:lnTo>
                      <a:lnTo>
                        <a:pt x="17" y="270"/>
                      </a:lnTo>
                      <a:lnTo>
                        <a:pt x="31" y="406"/>
                      </a:lnTo>
                      <a:lnTo>
                        <a:pt x="56" y="488"/>
                      </a:lnTo>
                      <a:lnTo>
                        <a:pt x="68" y="503"/>
                      </a:lnTo>
                      <a:lnTo>
                        <a:pt x="76" y="480"/>
                      </a:lnTo>
                      <a:lnTo>
                        <a:pt x="79" y="422"/>
                      </a:lnTo>
                      <a:lnTo>
                        <a:pt x="103" y="407"/>
                      </a:lnTo>
                      <a:lnTo>
                        <a:pt x="72" y="361"/>
                      </a:lnTo>
                      <a:lnTo>
                        <a:pt x="51" y="334"/>
                      </a:lnTo>
                      <a:lnTo>
                        <a:pt x="54" y="102"/>
                      </a:lnTo>
                      <a:lnTo>
                        <a:pt x="64" y="9"/>
                      </a:lnTo>
                      <a:lnTo>
                        <a:pt x="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64" name="Freeform 1094"/>
                <p:cNvSpPr>
                  <a:spLocks/>
                </p:cNvSpPr>
                <p:nvPr/>
              </p:nvSpPr>
              <p:spPr bwMode="auto">
                <a:xfrm>
                  <a:off x="4348" y="1384"/>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7"/>
                      </a:lnTo>
                      <a:lnTo>
                        <a:pt x="37" y="298"/>
                      </a:lnTo>
                      <a:lnTo>
                        <a:pt x="0" y="383"/>
                      </a:lnTo>
                      <a:lnTo>
                        <a:pt x="9" y="390"/>
                      </a:lnTo>
                      <a:lnTo>
                        <a:pt x="0" y="434"/>
                      </a:lnTo>
                      <a:lnTo>
                        <a:pt x="8" y="470"/>
                      </a:lnTo>
                      <a:lnTo>
                        <a:pt x="37" y="412"/>
                      </a:lnTo>
                      <a:lnTo>
                        <a:pt x="64" y="308"/>
                      </a:lnTo>
                      <a:lnTo>
                        <a:pt x="90" y="78"/>
                      </a:lnTo>
                      <a:lnTo>
                        <a:pt x="79" y="0"/>
                      </a:lnTo>
                      <a:lnTo>
                        <a:pt x="26"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347" name="Freeform 1095"/>
              <p:cNvSpPr>
                <a:spLocks/>
              </p:cNvSpPr>
              <p:nvPr/>
            </p:nvSpPr>
            <p:spPr bwMode="auto">
              <a:xfrm>
                <a:off x="4275" y="1310"/>
                <a:ext cx="98" cy="191"/>
              </a:xfrm>
              <a:custGeom>
                <a:avLst/>
                <a:gdLst>
                  <a:gd name="T0" fmla="*/ 1 w 390"/>
                  <a:gd name="T1" fmla="*/ 0 h 762"/>
                  <a:gd name="T2" fmla="*/ 0 w 390"/>
                  <a:gd name="T3" fmla="*/ 0 h 762"/>
                  <a:gd name="T4" fmla="*/ 0 w 390"/>
                  <a:gd name="T5" fmla="*/ 0 h 762"/>
                  <a:gd name="T6" fmla="*/ 0 w 390"/>
                  <a:gd name="T7" fmla="*/ 1 h 762"/>
                  <a:gd name="T8" fmla="*/ 0 w 390"/>
                  <a:gd name="T9" fmla="*/ 2 h 762"/>
                  <a:gd name="T10" fmla="*/ 0 w 390"/>
                  <a:gd name="T11" fmla="*/ 2 h 762"/>
                  <a:gd name="T12" fmla="*/ 0 w 390"/>
                  <a:gd name="T13" fmla="*/ 1 h 762"/>
                  <a:gd name="T14" fmla="*/ 0 w 390"/>
                  <a:gd name="T15" fmla="*/ 1 h 762"/>
                  <a:gd name="T16" fmla="*/ 1 w 390"/>
                  <a:gd name="T17" fmla="*/ 2 h 762"/>
                  <a:gd name="T18" fmla="*/ 0 w 390"/>
                  <a:gd name="T19" fmla="*/ 3 h 762"/>
                  <a:gd name="T20" fmla="*/ 1 w 390"/>
                  <a:gd name="T21" fmla="*/ 3 h 762"/>
                  <a:gd name="T22" fmla="*/ 1 w 390"/>
                  <a:gd name="T23" fmla="*/ 3 h 762"/>
                  <a:gd name="T24" fmla="*/ 1 w 390"/>
                  <a:gd name="T25" fmla="*/ 3 h 762"/>
                  <a:gd name="T26" fmla="*/ 1 w 390"/>
                  <a:gd name="T27" fmla="*/ 3 h 762"/>
                  <a:gd name="T28" fmla="*/ 1 w 390"/>
                  <a:gd name="T29" fmla="*/ 3 h 762"/>
                  <a:gd name="T30" fmla="*/ 1 w 390"/>
                  <a:gd name="T31" fmla="*/ 3 h 762"/>
                  <a:gd name="T32" fmla="*/ 1 w 390"/>
                  <a:gd name="T33" fmla="*/ 3 h 762"/>
                  <a:gd name="T34" fmla="*/ 1 w 390"/>
                  <a:gd name="T35" fmla="*/ 2 h 762"/>
                  <a:gd name="T36" fmla="*/ 1 w 390"/>
                  <a:gd name="T37" fmla="*/ 2 h 762"/>
                  <a:gd name="T38" fmla="*/ 1 w 390"/>
                  <a:gd name="T39" fmla="*/ 1 h 762"/>
                  <a:gd name="T40" fmla="*/ 1 w 390"/>
                  <a:gd name="T41" fmla="*/ 1 h 762"/>
                  <a:gd name="T42" fmla="*/ 1 w 390"/>
                  <a:gd name="T43" fmla="*/ 2 h 762"/>
                  <a:gd name="T44" fmla="*/ 2 w 390"/>
                  <a:gd name="T45" fmla="*/ 2 h 762"/>
                  <a:gd name="T46" fmla="*/ 2 w 390"/>
                  <a:gd name="T47" fmla="*/ 1 h 762"/>
                  <a:gd name="T48" fmla="*/ 1 w 390"/>
                  <a:gd name="T49" fmla="*/ 0 h 762"/>
                  <a:gd name="T50" fmla="*/ 1 w 390"/>
                  <a:gd name="T51" fmla="*/ 0 h 762"/>
                  <a:gd name="T52" fmla="*/ 1 w 390"/>
                  <a:gd name="T53" fmla="*/ 0 h 7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90" h="762">
                    <a:moveTo>
                      <a:pt x="158" y="0"/>
                    </a:moveTo>
                    <a:lnTo>
                      <a:pt x="61" y="51"/>
                    </a:lnTo>
                    <a:lnTo>
                      <a:pt x="50" y="69"/>
                    </a:lnTo>
                    <a:lnTo>
                      <a:pt x="0" y="312"/>
                    </a:lnTo>
                    <a:lnTo>
                      <a:pt x="8" y="571"/>
                    </a:lnTo>
                    <a:lnTo>
                      <a:pt x="69" y="552"/>
                    </a:lnTo>
                    <a:lnTo>
                      <a:pt x="74" y="323"/>
                    </a:lnTo>
                    <a:lnTo>
                      <a:pt x="84" y="261"/>
                    </a:lnTo>
                    <a:lnTo>
                      <a:pt x="86" y="394"/>
                    </a:lnTo>
                    <a:lnTo>
                      <a:pt x="69" y="627"/>
                    </a:lnTo>
                    <a:lnTo>
                      <a:pt x="97" y="629"/>
                    </a:lnTo>
                    <a:lnTo>
                      <a:pt x="95" y="708"/>
                    </a:lnTo>
                    <a:lnTo>
                      <a:pt x="97" y="754"/>
                    </a:lnTo>
                    <a:lnTo>
                      <a:pt x="199" y="762"/>
                    </a:lnTo>
                    <a:lnTo>
                      <a:pt x="281" y="743"/>
                    </a:lnTo>
                    <a:lnTo>
                      <a:pt x="328" y="740"/>
                    </a:lnTo>
                    <a:lnTo>
                      <a:pt x="323" y="613"/>
                    </a:lnTo>
                    <a:lnTo>
                      <a:pt x="329" y="552"/>
                    </a:lnTo>
                    <a:lnTo>
                      <a:pt x="305" y="373"/>
                    </a:lnTo>
                    <a:lnTo>
                      <a:pt x="303" y="279"/>
                    </a:lnTo>
                    <a:lnTo>
                      <a:pt x="313" y="315"/>
                    </a:lnTo>
                    <a:lnTo>
                      <a:pt x="323" y="521"/>
                    </a:lnTo>
                    <a:lnTo>
                      <a:pt x="373" y="533"/>
                    </a:lnTo>
                    <a:lnTo>
                      <a:pt x="390" y="294"/>
                    </a:lnTo>
                    <a:lnTo>
                      <a:pt x="331" y="65"/>
                    </a:lnTo>
                    <a:lnTo>
                      <a:pt x="232" y="0"/>
                    </a:lnTo>
                    <a:lnTo>
                      <a:pt x="158" y="0"/>
                    </a:lnTo>
                    <a:close/>
                  </a:path>
                </a:pathLst>
              </a:custGeom>
              <a:solidFill>
                <a:srgbClr val="9FBFFF"/>
              </a:solidFill>
              <a:ln w="4763">
                <a:solidFill>
                  <a:srgbClr val="9FBFFF"/>
                </a:solidFill>
                <a:prstDash val="solid"/>
                <a:round/>
                <a:headEnd/>
                <a:tailEnd/>
              </a:ln>
            </p:spPr>
            <p:txBody>
              <a:bodyPr/>
              <a:lstStyle/>
              <a:p>
                <a:endParaRPr lang="es-MX"/>
              </a:p>
            </p:txBody>
          </p:sp>
          <p:grpSp>
            <p:nvGrpSpPr>
              <p:cNvPr id="10348" name="Group 1096"/>
              <p:cNvGrpSpPr>
                <a:grpSpLocks/>
              </p:cNvGrpSpPr>
              <p:nvPr/>
            </p:nvGrpSpPr>
            <p:grpSpPr bwMode="auto">
              <a:xfrm>
                <a:off x="4293" y="1247"/>
                <a:ext cx="60" cy="442"/>
                <a:chOff x="4293" y="1247"/>
                <a:chExt cx="60" cy="442"/>
              </a:xfrm>
            </p:grpSpPr>
            <p:sp>
              <p:nvSpPr>
                <p:cNvPr id="10349" name="Freeform 1097"/>
                <p:cNvSpPr>
                  <a:spLocks/>
                </p:cNvSpPr>
                <p:nvPr/>
              </p:nvSpPr>
              <p:spPr bwMode="auto">
                <a:xfrm>
                  <a:off x="4295" y="1495"/>
                  <a:ext cx="57" cy="181"/>
                </a:xfrm>
                <a:custGeom>
                  <a:avLst/>
                  <a:gdLst>
                    <a:gd name="T0" fmla="*/ 0 w 227"/>
                    <a:gd name="T1" fmla="*/ 0 h 723"/>
                    <a:gd name="T2" fmla="*/ 0 w 227"/>
                    <a:gd name="T3" fmla="*/ 1 h 723"/>
                    <a:gd name="T4" fmla="*/ 0 w 227"/>
                    <a:gd name="T5" fmla="*/ 1 h 723"/>
                    <a:gd name="T6" fmla="*/ 0 w 227"/>
                    <a:gd name="T7" fmla="*/ 2 h 723"/>
                    <a:gd name="T8" fmla="*/ 0 w 227"/>
                    <a:gd name="T9" fmla="*/ 2 h 723"/>
                    <a:gd name="T10" fmla="*/ 0 w 227"/>
                    <a:gd name="T11" fmla="*/ 2 h 723"/>
                    <a:gd name="T12" fmla="*/ 0 w 227"/>
                    <a:gd name="T13" fmla="*/ 2 h 723"/>
                    <a:gd name="T14" fmla="*/ 0 w 227"/>
                    <a:gd name="T15" fmla="*/ 3 h 723"/>
                    <a:gd name="T16" fmla="*/ 0 w 227"/>
                    <a:gd name="T17" fmla="*/ 3 h 723"/>
                    <a:gd name="T18" fmla="*/ 0 w 227"/>
                    <a:gd name="T19" fmla="*/ 3 h 723"/>
                    <a:gd name="T20" fmla="*/ 0 w 227"/>
                    <a:gd name="T21" fmla="*/ 3 h 723"/>
                    <a:gd name="T22" fmla="*/ 0 w 227"/>
                    <a:gd name="T23" fmla="*/ 3 h 723"/>
                    <a:gd name="T24" fmla="*/ 0 w 227"/>
                    <a:gd name="T25" fmla="*/ 3 h 723"/>
                    <a:gd name="T26" fmla="*/ 0 w 227"/>
                    <a:gd name="T27" fmla="*/ 2 h 723"/>
                    <a:gd name="T28" fmla="*/ 1 w 227"/>
                    <a:gd name="T29" fmla="*/ 2 h 723"/>
                    <a:gd name="T30" fmla="*/ 1 w 227"/>
                    <a:gd name="T31" fmla="*/ 2 h 723"/>
                    <a:gd name="T32" fmla="*/ 1 w 227"/>
                    <a:gd name="T33" fmla="*/ 2 h 723"/>
                    <a:gd name="T34" fmla="*/ 1 w 227"/>
                    <a:gd name="T35" fmla="*/ 2 h 723"/>
                    <a:gd name="T36" fmla="*/ 1 w 227"/>
                    <a:gd name="T37" fmla="*/ 2 h 723"/>
                    <a:gd name="T38" fmla="*/ 1 w 227"/>
                    <a:gd name="T39" fmla="*/ 3 h 723"/>
                    <a:gd name="T40" fmla="*/ 1 w 227"/>
                    <a:gd name="T41" fmla="*/ 3 h 723"/>
                    <a:gd name="T42" fmla="*/ 1 w 227"/>
                    <a:gd name="T43" fmla="*/ 3 h 723"/>
                    <a:gd name="T44" fmla="*/ 1 w 227"/>
                    <a:gd name="T45" fmla="*/ 3 h 723"/>
                    <a:gd name="T46" fmla="*/ 1 w 227"/>
                    <a:gd name="T47" fmla="*/ 3 h 723"/>
                    <a:gd name="T48" fmla="*/ 1 w 227"/>
                    <a:gd name="T49" fmla="*/ 3 h 723"/>
                    <a:gd name="T50" fmla="*/ 1 w 227"/>
                    <a:gd name="T51" fmla="*/ 3 h 723"/>
                    <a:gd name="T52" fmla="*/ 1 w 227"/>
                    <a:gd name="T53" fmla="*/ 2 h 723"/>
                    <a:gd name="T54" fmla="*/ 1 w 227"/>
                    <a:gd name="T55" fmla="*/ 2 h 723"/>
                    <a:gd name="T56" fmla="*/ 1 w 227"/>
                    <a:gd name="T57" fmla="*/ 0 h 723"/>
                    <a:gd name="T58" fmla="*/ 0 w 227"/>
                    <a:gd name="T59" fmla="*/ 0 h 72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27" h="723">
                      <a:moveTo>
                        <a:pt x="31" y="11"/>
                      </a:moveTo>
                      <a:lnTo>
                        <a:pt x="41" y="265"/>
                      </a:lnTo>
                      <a:lnTo>
                        <a:pt x="38" y="334"/>
                      </a:lnTo>
                      <a:lnTo>
                        <a:pt x="38" y="404"/>
                      </a:lnTo>
                      <a:lnTo>
                        <a:pt x="41" y="468"/>
                      </a:lnTo>
                      <a:lnTo>
                        <a:pt x="43" y="520"/>
                      </a:lnTo>
                      <a:lnTo>
                        <a:pt x="43" y="585"/>
                      </a:lnTo>
                      <a:lnTo>
                        <a:pt x="39" y="612"/>
                      </a:lnTo>
                      <a:lnTo>
                        <a:pt x="11" y="693"/>
                      </a:lnTo>
                      <a:lnTo>
                        <a:pt x="0" y="722"/>
                      </a:lnTo>
                      <a:lnTo>
                        <a:pt x="45" y="723"/>
                      </a:lnTo>
                      <a:lnTo>
                        <a:pt x="64" y="687"/>
                      </a:lnTo>
                      <a:lnTo>
                        <a:pt x="77" y="646"/>
                      </a:lnTo>
                      <a:lnTo>
                        <a:pt x="85" y="581"/>
                      </a:lnTo>
                      <a:lnTo>
                        <a:pt x="111" y="404"/>
                      </a:lnTo>
                      <a:lnTo>
                        <a:pt x="120" y="354"/>
                      </a:lnTo>
                      <a:lnTo>
                        <a:pt x="113" y="450"/>
                      </a:lnTo>
                      <a:lnTo>
                        <a:pt x="121" y="509"/>
                      </a:lnTo>
                      <a:lnTo>
                        <a:pt x="123" y="564"/>
                      </a:lnTo>
                      <a:lnTo>
                        <a:pt x="118" y="614"/>
                      </a:lnTo>
                      <a:lnTo>
                        <a:pt x="122" y="639"/>
                      </a:lnTo>
                      <a:lnTo>
                        <a:pt x="150" y="714"/>
                      </a:lnTo>
                      <a:lnTo>
                        <a:pt x="176" y="716"/>
                      </a:lnTo>
                      <a:lnTo>
                        <a:pt x="189" y="716"/>
                      </a:lnTo>
                      <a:lnTo>
                        <a:pt x="204" y="700"/>
                      </a:lnTo>
                      <a:lnTo>
                        <a:pt x="166" y="614"/>
                      </a:lnTo>
                      <a:lnTo>
                        <a:pt x="185" y="435"/>
                      </a:lnTo>
                      <a:lnTo>
                        <a:pt x="193" y="349"/>
                      </a:lnTo>
                      <a:lnTo>
                        <a:pt x="227" y="0"/>
                      </a:lnTo>
                      <a:lnTo>
                        <a:pt x="31" y="1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50" name="Group 1098"/>
                <p:cNvGrpSpPr>
                  <a:grpSpLocks/>
                </p:cNvGrpSpPr>
                <p:nvPr/>
              </p:nvGrpSpPr>
              <p:grpSpPr bwMode="auto">
                <a:xfrm>
                  <a:off x="4304" y="1311"/>
                  <a:ext cx="42" cy="97"/>
                  <a:chOff x="4304" y="1311"/>
                  <a:chExt cx="42" cy="97"/>
                </a:xfrm>
              </p:grpSpPr>
              <p:sp>
                <p:nvSpPr>
                  <p:cNvPr id="10360" name="Freeform 1099"/>
                  <p:cNvSpPr>
                    <a:spLocks/>
                  </p:cNvSpPr>
                  <p:nvPr/>
                </p:nvSpPr>
                <p:spPr bwMode="auto">
                  <a:xfrm>
                    <a:off x="4313" y="1311"/>
                    <a:ext cx="22" cy="11"/>
                  </a:xfrm>
                  <a:custGeom>
                    <a:avLst/>
                    <a:gdLst>
                      <a:gd name="T0" fmla="*/ 0 w 88"/>
                      <a:gd name="T1" fmla="*/ 0 h 45"/>
                      <a:gd name="T2" fmla="*/ 0 w 88"/>
                      <a:gd name="T3" fmla="*/ 0 h 45"/>
                      <a:gd name="T4" fmla="*/ 0 w 88"/>
                      <a:gd name="T5" fmla="*/ 0 h 45"/>
                      <a:gd name="T6" fmla="*/ 0 w 88"/>
                      <a:gd name="T7" fmla="*/ 0 h 45"/>
                      <a:gd name="T8" fmla="*/ 1 w 88"/>
                      <a:gd name="T9" fmla="*/ 0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45">
                        <a:moveTo>
                          <a:pt x="0" y="4"/>
                        </a:moveTo>
                        <a:lnTo>
                          <a:pt x="20" y="45"/>
                        </a:lnTo>
                        <a:lnTo>
                          <a:pt x="45" y="0"/>
                        </a:lnTo>
                        <a:lnTo>
                          <a:pt x="71" y="45"/>
                        </a:lnTo>
                        <a:lnTo>
                          <a:pt x="88" y="6"/>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361" name="Freeform 1100"/>
                  <p:cNvSpPr>
                    <a:spLocks/>
                  </p:cNvSpPr>
                  <p:nvPr/>
                </p:nvSpPr>
                <p:spPr bwMode="auto">
                  <a:xfrm>
                    <a:off x="4325" y="1314"/>
                    <a:ext cx="1" cy="93"/>
                  </a:xfrm>
                  <a:custGeom>
                    <a:avLst/>
                    <a:gdLst>
                      <a:gd name="T0" fmla="*/ 0 w 7"/>
                      <a:gd name="T1" fmla="*/ 0 h 374"/>
                      <a:gd name="T2" fmla="*/ 0 w 7"/>
                      <a:gd name="T3" fmla="*/ 0 h 374"/>
                      <a:gd name="T4" fmla="*/ 0 w 7"/>
                      <a:gd name="T5" fmla="*/ 1 h 374"/>
                      <a:gd name="T6" fmla="*/ 0 60000 65536"/>
                      <a:gd name="T7" fmla="*/ 0 60000 65536"/>
                      <a:gd name="T8" fmla="*/ 0 60000 65536"/>
                    </a:gdLst>
                    <a:ahLst/>
                    <a:cxnLst>
                      <a:cxn ang="T6">
                        <a:pos x="T0" y="T1"/>
                      </a:cxn>
                      <a:cxn ang="T7">
                        <a:pos x="T2" y="T3"/>
                      </a:cxn>
                      <a:cxn ang="T8">
                        <a:pos x="T4" y="T5"/>
                      </a:cxn>
                    </a:cxnLst>
                    <a:rect l="0" t="0" r="r" b="b"/>
                    <a:pathLst>
                      <a:path w="7" h="374">
                        <a:moveTo>
                          <a:pt x="0" y="0"/>
                        </a:moveTo>
                        <a:lnTo>
                          <a:pt x="7" y="155"/>
                        </a:lnTo>
                        <a:lnTo>
                          <a:pt x="7" y="374"/>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0362" name="Freeform 1101"/>
                  <p:cNvSpPr>
                    <a:spLocks/>
                  </p:cNvSpPr>
                  <p:nvPr/>
                </p:nvSpPr>
                <p:spPr bwMode="auto">
                  <a:xfrm>
                    <a:off x="4304" y="1407"/>
                    <a:ext cx="42" cy="1"/>
                  </a:xfrm>
                  <a:custGeom>
                    <a:avLst/>
                    <a:gdLst>
                      <a:gd name="T0" fmla="*/ 0 w 169"/>
                      <a:gd name="T1" fmla="*/ 0 h 7"/>
                      <a:gd name="T2" fmla="*/ 0 w 169"/>
                      <a:gd name="T3" fmla="*/ 0 h 7"/>
                      <a:gd name="T4" fmla="*/ 0 w 169"/>
                      <a:gd name="T5" fmla="*/ 0 h 7"/>
                      <a:gd name="T6" fmla="*/ 0 60000 65536"/>
                      <a:gd name="T7" fmla="*/ 0 60000 65536"/>
                      <a:gd name="T8" fmla="*/ 0 60000 65536"/>
                    </a:gdLst>
                    <a:ahLst/>
                    <a:cxnLst>
                      <a:cxn ang="T6">
                        <a:pos x="T0" y="T1"/>
                      </a:cxn>
                      <a:cxn ang="T7">
                        <a:pos x="T2" y="T3"/>
                      </a:cxn>
                      <a:cxn ang="T8">
                        <a:pos x="T4" y="T5"/>
                      </a:cxn>
                    </a:cxnLst>
                    <a:rect l="0" t="0" r="r" b="b"/>
                    <a:pathLst>
                      <a:path w="169" h="7">
                        <a:moveTo>
                          <a:pt x="0" y="7"/>
                        </a:moveTo>
                        <a:lnTo>
                          <a:pt x="92" y="0"/>
                        </a:lnTo>
                        <a:lnTo>
                          <a:pt x="169" y="3"/>
                        </a:lnTo>
                      </a:path>
                    </a:pathLst>
                  </a:custGeom>
                  <a:noFill/>
                  <a:ln w="4763">
                    <a:solidFill>
                      <a:srgbClr val="3F7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grpSp>
            <p:grpSp>
              <p:nvGrpSpPr>
                <p:cNvPr id="10351" name="Group 1102"/>
                <p:cNvGrpSpPr>
                  <a:grpSpLocks/>
                </p:cNvGrpSpPr>
                <p:nvPr/>
              </p:nvGrpSpPr>
              <p:grpSpPr bwMode="auto">
                <a:xfrm>
                  <a:off x="4293" y="1650"/>
                  <a:ext cx="57" cy="39"/>
                  <a:chOff x="4293" y="1650"/>
                  <a:chExt cx="57" cy="39"/>
                </a:xfrm>
              </p:grpSpPr>
              <p:sp>
                <p:nvSpPr>
                  <p:cNvPr id="10358" name="Freeform 1103"/>
                  <p:cNvSpPr>
                    <a:spLocks/>
                  </p:cNvSpPr>
                  <p:nvPr/>
                </p:nvSpPr>
                <p:spPr bwMode="auto">
                  <a:xfrm>
                    <a:off x="4293" y="1653"/>
                    <a:ext cx="22"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0 w 90"/>
                      <a:gd name="T25" fmla="*/ 0 h 142"/>
                      <a:gd name="T26" fmla="*/ 0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0"/>
                        </a:moveTo>
                        <a:lnTo>
                          <a:pt x="4" y="92"/>
                        </a:lnTo>
                        <a:lnTo>
                          <a:pt x="0" y="108"/>
                        </a:lnTo>
                        <a:lnTo>
                          <a:pt x="0" y="121"/>
                        </a:lnTo>
                        <a:lnTo>
                          <a:pt x="3" y="130"/>
                        </a:lnTo>
                        <a:lnTo>
                          <a:pt x="9" y="138"/>
                        </a:lnTo>
                        <a:lnTo>
                          <a:pt x="21" y="142"/>
                        </a:lnTo>
                        <a:lnTo>
                          <a:pt x="36" y="141"/>
                        </a:lnTo>
                        <a:lnTo>
                          <a:pt x="51" y="134"/>
                        </a:lnTo>
                        <a:lnTo>
                          <a:pt x="63" y="120"/>
                        </a:lnTo>
                        <a:lnTo>
                          <a:pt x="73" y="101"/>
                        </a:lnTo>
                        <a:lnTo>
                          <a:pt x="80" y="62"/>
                        </a:lnTo>
                        <a:lnTo>
                          <a:pt x="90" y="24"/>
                        </a:lnTo>
                        <a:lnTo>
                          <a:pt x="89" y="0"/>
                        </a:lnTo>
                        <a:lnTo>
                          <a:pt x="71" y="55"/>
                        </a:lnTo>
                        <a:lnTo>
                          <a:pt x="55" y="89"/>
                        </a:lnTo>
                        <a:lnTo>
                          <a:pt x="32" y="89"/>
                        </a:lnTo>
                        <a:lnTo>
                          <a:pt x="13" y="87"/>
                        </a:lnTo>
                        <a:lnTo>
                          <a:pt x="17"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59" name="Freeform 1104"/>
                  <p:cNvSpPr>
                    <a:spLocks/>
                  </p:cNvSpPr>
                  <p:nvPr/>
                </p:nvSpPr>
                <p:spPr bwMode="auto">
                  <a:xfrm>
                    <a:off x="4324" y="1650"/>
                    <a:ext cx="26" cy="39"/>
                  </a:xfrm>
                  <a:custGeom>
                    <a:avLst/>
                    <a:gdLst>
                      <a:gd name="T0" fmla="*/ 0 w 101"/>
                      <a:gd name="T1" fmla="*/ 0 h 155"/>
                      <a:gd name="T2" fmla="*/ 0 w 101"/>
                      <a:gd name="T3" fmla="*/ 0 h 155"/>
                      <a:gd name="T4" fmla="*/ 0 w 101"/>
                      <a:gd name="T5" fmla="*/ 0 h 155"/>
                      <a:gd name="T6" fmla="*/ 0 w 101"/>
                      <a:gd name="T7" fmla="*/ 1 h 155"/>
                      <a:gd name="T8" fmla="*/ 0 w 101"/>
                      <a:gd name="T9" fmla="*/ 1 h 155"/>
                      <a:gd name="T10" fmla="*/ 0 w 101"/>
                      <a:gd name="T11" fmla="*/ 1 h 155"/>
                      <a:gd name="T12" fmla="*/ 0 w 101"/>
                      <a:gd name="T13" fmla="*/ 1 h 155"/>
                      <a:gd name="T14" fmla="*/ 0 w 101"/>
                      <a:gd name="T15" fmla="*/ 1 h 155"/>
                      <a:gd name="T16" fmla="*/ 0 w 101"/>
                      <a:gd name="T17" fmla="*/ 1 h 155"/>
                      <a:gd name="T18" fmla="*/ 1 w 101"/>
                      <a:gd name="T19" fmla="*/ 1 h 155"/>
                      <a:gd name="T20" fmla="*/ 1 w 101"/>
                      <a:gd name="T21" fmla="*/ 1 h 155"/>
                      <a:gd name="T22" fmla="*/ 1 w 101"/>
                      <a:gd name="T23" fmla="*/ 1 h 155"/>
                      <a:gd name="T24" fmla="*/ 1 w 101"/>
                      <a:gd name="T25" fmla="*/ 1 h 155"/>
                      <a:gd name="T26" fmla="*/ 1 w 101"/>
                      <a:gd name="T27" fmla="*/ 0 h 155"/>
                      <a:gd name="T28" fmla="*/ 0 w 101"/>
                      <a:gd name="T29" fmla="*/ 0 h 155"/>
                      <a:gd name="T30" fmla="*/ 0 w 101"/>
                      <a:gd name="T31" fmla="*/ 0 h 155"/>
                      <a:gd name="T32" fmla="*/ 0 w 101"/>
                      <a:gd name="T33" fmla="*/ 1 h 155"/>
                      <a:gd name="T34" fmla="*/ 0 w 101"/>
                      <a:gd name="T35" fmla="*/ 1 h 155"/>
                      <a:gd name="T36" fmla="*/ 0 w 101"/>
                      <a:gd name="T37" fmla="*/ 1 h 155"/>
                      <a:gd name="T38" fmla="*/ 0 w 101"/>
                      <a:gd name="T39" fmla="*/ 1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7"/>
                        </a:lnTo>
                        <a:lnTo>
                          <a:pt x="42" y="134"/>
                        </a:lnTo>
                        <a:lnTo>
                          <a:pt x="53" y="147"/>
                        </a:lnTo>
                        <a:lnTo>
                          <a:pt x="67" y="152"/>
                        </a:lnTo>
                        <a:lnTo>
                          <a:pt x="82" y="155"/>
                        </a:lnTo>
                        <a:lnTo>
                          <a:pt x="90" y="149"/>
                        </a:lnTo>
                        <a:lnTo>
                          <a:pt x="98" y="146"/>
                        </a:lnTo>
                        <a:lnTo>
                          <a:pt x="101" y="130"/>
                        </a:lnTo>
                        <a:lnTo>
                          <a:pt x="99" y="110"/>
                        </a:lnTo>
                        <a:lnTo>
                          <a:pt x="90" y="85"/>
                        </a:lnTo>
                        <a:lnTo>
                          <a:pt x="83" y="73"/>
                        </a:lnTo>
                        <a:lnTo>
                          <a:pt x="81" y="84"/>
                        </a:lnTo>
                        <a:lnTo>
                          <a:pt x="77" y="89"/>
                        </a:lnTo>
                        <a:lnTo>
                          <a:pt x="64" y="93"/>
                        </a:lnTo>
                        <a:lnTo>
                          <a:pt x="54" y="94"/>
                        </a:lnTo>
                        <a:lnTo>
                          <a:pt x="33" y="90"/>
                        </a:lnTo>
                        <a:lnTo>
                          <a:pt x="13" y="3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352" name="Group 1105"/>
                <p:cNvGrpSpPr>
                  <a:grpSpLocks/>
                </p:cNvGrpSpPr>
                <p:nvPr/>
              </p:nvGrpSpPr>
              <p:grpSpPr bwMode="auto">
                <a:xfrm>
                  <a:off x="4300" y="1247"/>
                  <a:ext cx="53" cy="64"/>
                  <a:chOff x="4300" y="1247"/>
                  <a:chExt cx="53" cy="64"/>
                </a:xfrm>
              </p:grpSpPr>
              <p:sp>
                <p:nvSpPr>
                  <p:cNvPr id="10353" name="Freeform 1106"/>
                  <p:cNvSpPr>
                    <a:spLocks/>
                  </p:cNvSpPr>
                  <p:nvPr/>
                </p:nvSpPr>
                <p:spPr bwMode="auto">
                  <a:xfrm>
                    <a:off x="4306" y="1252"/>
                    <a:ext cx="39" cy="59"/>
                  </a:xfrm>
                  <a:custGeom>
                    <a:avLst/>
                    <a:gdLst>
                      <a:gd name="T0" fmla="*/ 0 w 156"/>
                      <a:gd name="T1" fmla="*/ 1 h 238"/>
                      <a:gd name="T2" fmla="*/ 0 w 156"/>
                      <a:gd name="T3" fmla="*/ 1 h 238"/>
                      <a:gd name="T4" fmla="*/ 0 w 156"/>
                      <a:gd name="T5" fmla="*/ 1 h 238"/>
                      <a:gd name="T6" fmla="*/ 0 w 156"/>
                      <a:gd name="T7" fmla="*/ 0 h 238"/>
                      <a:gd name="T8" fmla="*/ 0 w 156"/>
                      <a:gd name="T9" fmla="*/ 0 h 238"/>
                      <a:gd name="T10" fmla="*/ 0 w 156"/>
                      <a:gd name="T11" fmla="*/ 0 h 238"/>
                      <a:gd name="T12" fmla="*/ 0 w 156"/>
                      <a:gd name="T13" fmla="*/ 0 h 238"/>
                      <a:gd name="T14" fmla="*/ 0 w 156"/>
                      <a:gd name="T15" fmla="*/ 0 h 238"/>
                      <a:gd name="T16" fmla="*/ 0 w 156"/>
                      <a:gd name="T17" fmla="*/ 0 h 238"/>
                      <a:gd name="T18" fmla="*/ 0 w 156"/>
                      <a:gd name="T19" fmla="*/ 0 h 238"/>
                      <a:gd name="T20" fmla="*/ 1 w 156"/>
                      <a:gd name="T21" fmla="*/ 0 h 238"/>
                      <a:gd name="T22" fmla="*/ 1 w 156"/>
                      <a:gd name="T23" fmla="*/ 0 h 238"/>
                      <a:gd name="T24" fmla="*/ 1 w 156"/>
                      <a:gd name="T25" fmla="*/ 0 h 238"/>
                      <a:gd name="T26" fmla="*/ 1 w 156"/>
                      <a:gd name="T27" fmla="*/ 0 h 238"/>
                      <a:gd name="T28" fmla="*/ 1 w 156"/>
                      <a:gd name="T29" fmla="*/ 0 h 238"/>
                      <a:gd name="T30" fmla="*/ 1 w 156"/>
                      <a:gd name="T31" fmla="*/ 0 h 238"/>
                      <a:gd name="T32" fmla="*/ 1 w 156"/>
                      <a:gd name="T33" fmla="*/ 0 h 238"/>
                      <a:gd name="T34" fmla="*/ 1 w 156"/>
                      <a:gd name="T35" fmla="*/ 0 h 238"/>
                      <a:gd name="T36" fmla="*/ 1 w 156"/>
                      <a:gd name="T37" fmla="*/ 1 h 238"/>
                      <a:gd name="T38" fmla="*/ 1 w 156"/>
                      <a:gd name="T39" fmla="*/ 1 h 238"/>
                      <a:gd name="T40" fmla="*/ 1 w 156"/>
                      <a:gd name="T41" fmla="*/ 1 h 238"/>
                      <a:gd name="T42" fmla="*/ 0 w 156"/>
                      <a:gd name="T43" fmla="*/ 1 h 2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6" h="238">
                        <a:moveTo>
                          <a:pt x="38" y="237"/>
                        </a:moveTo>
                        <a:lnTo>
                          <a:pt x="38" y="201"/>
                        </a:lnTo>
                        <a:lnTo>
                          <a:pt x="26" y="174"/>
                        </a:lnTo>
                        <a:lnTo>
                          <a:pt x="13" y="155"/>
                        </a:lnTo>
                        <a:lnTo>
                          <a:pt x="8" y="124"/>
                        </a:lnTo>
                        <a:lnTo>
                          <a:pt x="1" y="110"/>
                        </a:lnTo>
                        <a:lnTo>
                          <a:pt x="0" y="74"/>
                        </a:lnTo>
                        <a:lnTo>
                          <a:pt x="13" y="34"/>
                        </a:lnTo>
                        <a:lnTo>
                          <a:pt x="37" y="12"/>
                        </a:lnTo>
                        <a:lnTo>
                          <a:pt x="64" y="0"/>
                        </a:lnTo>
                        <a:lnTo>
                          <a:pt x="96" y="0"/>
                        </a:lnTo>
                        <a:lnTo>
                          <a:pt x="126" y="10"/>
                        </a:lnTo>
                        <a:lnTo>
                          <a:pt x="147" y="31"/>
                        </a:lnTo>
                        <a:lnTo>
                          <a:pt x="156" y="60"/>
                        </a:lnTo>
                        <a:lnTo>
                          <a:pt x="156" y="91"/>
                        </a:lnTo>
                        <a:lnTo>
                          <a:pt x="153" y="121"/>
                        </a:lnTo>
                        <a:lnTo>
                          <a:pt x="137" y="156"/>
                        </a:lnTo>
                        <a:lnTo>
                          <a:pt x="130" y="171"/>
                        </a:lnTo>
                        <a:lnTo>
                          <a:pt x="123" y="186"/>
                        </a:lnTo>
                        <a:lnTo>
                          <a:pt x="121" y="203"/>
                        </a:lnTo>
                        <a:lnTo>
                          <a:pt x="114" y="238"/>
                        </a:lnTo>
                        <a:lnTo>
                          <a:pt x="38" y="237"/>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54" name="Freeform 1107"/>
                  <p:cNvSpPr>
                    <a:spLocks/>
                  </p:cNvSpPr>
                  <p:nvPr/>
                </p:nvSpPr>
                <p:spPr bwMode="auto">
                  <a:xfrm>
                    <a:off x="4300" y="1247"/>
                    <a:ext cx="53"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0 w 213"/>
                      <a:gd name="T21" fmla="*/ 0 h 186"/>
                      <a:gd name="T22" fmla="*/ 0 w 213"/>
                      <a:gd name="T23" fmla="*/ 0 h 186"/>
                      <a:gd name="T24" fmla="*/ 0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0 w 213"/>
                      <a:gd name="T47" fmla="*/ 1 h 186"/>
                      <a:gd name="T48" fmla="*/ 0 w 213"/>
                      <a:gd name="T49" fmla="*/ 1 h 186"/>
                      <a:gd name="T50" fmla="*/ 0 w 213"/>
                      <a:gd name="T51" fmla="*/ 0 h 186"/>
                      <a:gd name="T52" fmla="*/ 1 w 213"/>
                      <a:gd name="T53" fmla="*/ 0 h 186"/>
                      <a:gd name="T54" fmla="*/ 1 w 213"/>
                      <a:gd name="T55" fmla="*/ 0 h 186"/>
                      <a:gd name="T56" fmla="*/ 0 w 213"/>
                      <a:gd name="T57" fmla="*/ 0 h 186"/>
                      <a:gd name="T58" fmla="*/ 0 w 213"/>
                      <a:gd name="T59" fmla="*/ 0 h 186"/>
                      <a:gd name="T60" fmla="*/ 0 w 213"/>
                      <a:gd name="T61" fmla="*/ 0 h 186"/>
                      <a:gd name="T62" fmla="*/ 0 w 213"/>
                      <a:gd name="T63" fmla="*/ 0 h 186"/>
                      <a:gd name="T64" fmla="*/ 0 w 213"/>
                      <a:gd name="T65" fmla="*/ 0 h 186"/>
                      <a:gd name="T66" fmla="*/ 0 w 213"/>
                      <a:gd name="T67" fmla="*/ 0 h 186"/>
                      <a:gd name="T68" fmla="*/ 0 w 213"/>
                      <a:gd name="T69" fmla="*/ 0 h 186"/>
                      <a:gd name="T70" fmla="*/ 0 w 213"/>
                      <a:gd name="T71" fmla="*/ 1 h 186"/>
                      <a:gd name="T72" fmla="*/ 0 w 213"/>
                      <a:gd name="T73" fmla="*/ 1 h 186"/>
                      <a:gd name="T74" fmla="*/ 0 w 213"/>
                      <a:gd name="T75" fmla="*/ 0 h 1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3" h="186">
                        <a:moveTo>
                          <a:pt x="16" y="160"/>
                        </a:moveTo>
                        <a:lnTo>
                          <a:pt x="3" y="142"/>
                        </a:lnTo>
                        <a:lnTo>
                          <a:pt x="0" y="122"/>
                        </a:lnTo>
                        <a:lnTo>
                          <a:pt x="2" y="96"/>
                        </a:lnTo>
                        <a:lnTo>
                          <a:pt x="8" y="76"/>
                        </a:lnTo>
                        <a:lnTo>
                          <a:pt x="16" y="53"/>
                        </a:lnTo>
                        <a:lnTo>
                          <a:pt x="27" y="41"/>
                        </a:lnTo>
                        <a:lnTo>
                          <a:pt x="36" y="23"/>
                        </a:lnTo>
                        <a:lnTo>
                          <a:pt x="57" y="8"/>
                        </a:lnTo>
                        <a:lnTo>
                          <a:pt x="72" y="3"/>
                        </a:lnTo>
                        <a:lnTo>
                          <a:pt x="105" y="0"/>
                        </a:lnTo>
                        <a:lnTo>
                          <a:pt x="134" y="2"/>
                        </a:lnTo>
                        <a:lnTo>
                          <a:pt x="154" y="8"/>
                        </a:lnTo>
                        <a:lnTo>
                          <a:pt x="171" y="14"/>
                        </a:lnTo>
                        <a:lnTo>
                          <a:pt x="186" y="31"/>
                        </a:lnTo>
                        <a:lnTo>
                          <a:pt x="198" y="46"/>
                        </a:lnTo>
                        <a:lnTo>
                          <a:pt x="208" y="62"/>
                        </a:lnTo>
                        <a:lnTo>
                          <a:pt x="213" y="81"/>
                        </a:lnTo>
                        <a:lnTo>
                          <a:pt x="213" y="114"/>
                        </a:lnTo>
                        <a:lnTo>
                          <a:pt x="213" y="137"/>
                        </a:lnTo>
                        <a:lnTo>
                          <a:pt x="206" y="148"/>
                        </a:lnTo>
                        <a:lnTo>
                          <a:pt x="194" y="163"/>
                        </a:lnTo>
                        <a:lnTo>
                          <a:pt x="186" y="174"/>
                        </a:lnTo>
                        <a:lnTo>
                          <a:pt x="166" y="181"/>
                        </a:lnTo>
                        <a:lnTo>
                          <a:pt x="147" y="186"/>
                        </a:lnTo>
                        <a:lnTo>
                          <a:pt x="162" y="163"/>
                        </a:lnTo>
                        <a:lnTo>
                          <a:pt x="177" y="123"/>
                        </a:lnTo>
                        <a:lnTo>
                          <a:pt x="171" y="77"/>
                        </a:lnTo>
                        <a:lnTo>
                          <a:pt x="138" y="87"/>
                        </a:lnTo>
                        <a:lnTo>
                          <a:pt x="98" y="87"/>
                        </a:lnTo>
                        <a:lnTo>
                          <a:pt x="70" y="85"/>
                        </a:lnTo>
                        <a:lnTo>
                          <a:pt x="48" y="80"/>
                        </a:lnTo>
                        <a:lnTo>
                          <a:pt x="45" y="92"/>
                        </a:lnTo>
                        <a:lnTo>
                          <a:pt x="35" y="126"/>
                        </a:lnTo>
                        <a:lnTo>
                          <a:pt x="50" y="164"/>
                        </a:lnTo>
                        <a:lnTo>
                          <a:pt x="59" y="186"/>
                        </a:lnTo>
                        <a:lnTo>
                          <a:pt x="35" y="173"/>
                        </a:lnTo>
                        <a:lnTo>
                          <a:pt x="16" y="160"/>
                        </a:lnTo>
                        <a:close/>
                      </a:path>
                    </a:pathLst>
                  </a:custGeom>
                  <a:solidFill>
                    <a:srgbClr val="7F3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55" name="Group 1108"/>
                  <p:cNvGrpSpPr>
                    <a:grpSpLocks/>
                  </p:cNvGrpSpPr>
                  <p:nvPr/>
                </p:nvGrpSpPr>
                <p:grpSpPr bwMode="auto">
                  <a:xfrm>
                    <a:off x="4305" y="1280"/>
                    <a:ext cx="42" cy="7"/>
                    <a:chOff x="4305" y="1280"/>
                    <a:chExt cx="42" cy="7"/>
                  </a:xfrm>
                </p:grpSpPr>
                <p:sp>
                  <p:nvSpPr>
                    <p:cNvPr id="10356" name="Oval 1109"/>
                    <p:cNvSpPr>
                      <a:spLocks noChangeArrowheads="1"/>
                    </p:cNvSpPr>
                    <p:nvPr/>
                  </p:nvSpPr>
                  <p:spPr bwMode="auto">
                    <a:xfrm>
                      <a:off x="4305" y="1280"/>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57" name="Oval 1110"/>
                    <p:cNvSpPr>
                      <a:spLocks noChangeArrowheads="1"/>
                    </p:cNvSpPr>
                    <p:nvPr/>
                  </p:nvSpPr>
                  <p:spPr bwMode="auto">
                    <a:xfrm>
                      <a:off x="4342" y="1281"/>
                      <a:ext cx="5" cy="6"/>
                    </a:xfrm>
                    <a:prstGeom prst="ellipse">
                      <a:avLst/>
                    </a:prstGeom>
                    <a:solidFill>
                      <a:srgbClr val="5F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grpSp>
        </p:grpSp>
        <p:sp>
          <p:nvSpPr>
            <p:cNvPr id="10309" name="Text Box 1111"/>
            <p:cNvSpPr txBox="1">
              <a:spLocks noChangeArrowheads="1"/>
            </p:cNvSpPr>
            <p:nvPr/>
          </p:nvSpPr>
          <p:spPr bwMode="auto">
            <a:xfrm>
              <a:off x="3225" y="646"/>
              <a:ext cx="1584" cy="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a:latin typeface="Arial" pitchFamily="34" charset="0"/>
                  <a:cs typeface="Arial" pitchFamily="34" charset="0"/>
                  <a:sym typeface="Symbol" pitchFamily="18" charset="2"/>
                </a:rPr>
                <a:t>Estrato 2</a:t>
              </a:r>
              <a:endParaRPr lang="es-ES" sz="2000">
                <a:latin typeface="Arial" pitchFamily="34" charset="0"/>
                <a:cs typeface="Arial" pitchFamily="34" charset="0"/>
              </a:endParaRPr>
            </a:p>
          </p:txBody>
        </p:sp>
        <p:sp>
          <p:nvSpPr>
            <p:cNvPr id="10310" name="Text Box 1112"/>
            <p:cNvSpPr txBox="1">
              <a:spLocks noChangeArrowheads="1"/>
            </p:cNvSpPr>
            <p:nvPr/>
          </p:nvSpPr>
          <p:spPr bwMode="auto">
            <a:xfrm>
              <a:off x="4270" y="3071"/>
              <a:ext cx="1585" cy="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a:latin typeface="Arial" pitchFamily="34" charset="0"/>
                  <a:cs typeface="Arial" pitchFamily="34" charset="0"/>
                  <a:sym typeface="Symbol" pitchFamily="18" charset="2"/>
                </a:rPr>
                <a:t>Estrato 3</a:t>
              </a:r>
              <a:endParaRPr lang="es-ES" sz="2000">
                <a:latin typeface="Arial" pitchFamily="34" charset="0"/>
                <a:cs typeface="Arial" pitchFamily="34" charset="0"/>
              </a:endParaRPr>
            </a:p>
          </p:txBody>
        </p:sp>
        <p:sp>
          <p:nvSpPr>
            <p:cNvPr id="10311" name="Text Box 1113"/>
            <p:cNvSpPr txBox="1">
              <a:spLocks noChangeArrowheads="1"/>
            </p:cNvSpPr>
            <p:nvPr/>
          </p:nvSpPr>
          <p:spPr bwMode="auto">
            <a:xfrm>
              <a:off x="1262" y="3265"/>
              <a:ext cx="1584" cy="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a:latin typeface="Arial" pitchFamily="34" charset="0"/>
                  <a:cs typeface="Arial" pitchFamily="34" charset="0"/>
                  <a:sym typeface="Symbol" pitchFamily="18" charset="2"/>
                </a:rPr>
                <a:t>Estrato 4</a:t>
              </a:r>
              <a:endParaRPr lang="es-ES" sz="2000">
                <a:latin typeface="Arial" pitchFamily="34" charset="0"/>
                <a:cs typeface="Arial" pitchFamily="34" charset="0"/>
              </a:endParaRPr>
            </a:p>
          </p:txBody>
        </p:sp>
        <p:sp>
          <p:nvSpPr>
            <p:cNvPr id="10312" name="Line 1114"/>
            <p:cNvSpPr>
              <a:spLocks noChangeShapeType="1"/>
            </p:cNvSpPr>
            <p:nvPr/>
          </p:nvSpPr>
          <p:spPr bwMode="auto">
            <a:xfrm flipV="1">
              <a:off x="1891" y="2544"/>
              <a:ext cx="893" cy="721"/>
            </a:xfrm>
            <a:prstGeom prst="line">
              <a:avLst/>
            </a:prstGeom>
            <a:ln>
              <a:headEnd/>
              <a:tailEnd type="triangle" w="med" len="med"/>
            </a:ln>
            <a:extLst/>
          </p:spPr>
          <p:style>
            <a:lnRef idx="1">
              <a:schemeClr val="dk1"/>
            </a:lnRef>
            <a:fillRef idx="0">
              <a:schemeClr val="dk1"/>
            </a:fillRef>
            <a:effectRef idx="0">
              <a:schemeClr val="dk1"/>
            </a:effectRef>
            <a:fontRef idx="minor">
              <a:schemeClr val="tx1"/>
            </a:fontRef>
          </p:style>
          <p:txBody>
            <a:bodyPr/>
            <a:lstStyle/>
            <a:p>
              <a:endParaRPr lang="es-MX"/>
            </a:p>
          </p:txBody>
        </p:sp>
        <p:sp>
          <p:nvSpPr>
            <p:cNvPr id="10313" name="Line 1115"/>
            <p:cNvSpPr>
              <a:spLocks noChangeShapeType="1"/>
            </p:cNvSpPr>
            <p:nvPr/>
          </p:nvSpPr>
          <p:spPr bwMode="auto">
            <a:xfrm flipH="1" flipV="1">
              <a:off x="4321" y="2621"/>
              <a:ext cx="542" cy="451"/>
            </a:xfrm>
            <a:prstGeom prst="line">
              <a:avLst/>
            </a:prstGeom>
            <a:ln>
              <a:headEnd/>
              <a:tailEnd type="triangle" w="med" len="med"/>
            </a:ln>
            <a:extLst/>
          </p:spPr>
          <p:style>
            <a:lnRef idx="1">
              <a:schemeClr val="dk1"/>
            </a:lnRef>
            <a:fillRef idx="0">
              <a:schemeClr val="dk1"/>
            </a:fillRef>
            <a:effectRef idx="0">
              <a:schemeClr val="dk1"/>
            </a:effectRef>
            <a:fontRef idx="minor">
              <a:schemeClr val="tx1"/>
            </a:fontRef>
          </p:style>
          <p:txBody>
            <a:bodyPr/>
            <a:lstStyle/>
            <a:p>
              <a:endParaRPr lang="es-MX"/>
            </a:p>
          </p:txBody>
        </p:sp>
        <p:sp>
          <p:nvSpPr>
            <p:cNvPr id="10314" name="Line 1116"/>
            <p:cNvSpPr>
              <a:spLocks noChangeShapeType="1"/>
            </p:cNvSpPr>
            <p:nvPr/>
          </p:nvSpPr>
          <p:spPr bwMode="auto">
            <a:xfrm flipH="1">
              <a:off x="3229" y="938"/>
              <a:ext cx="538" cy="452"/>
            </a:xfrm>
            <a:prstGeom prst="line">
              <a:avLst/>
            </a:prstGeom>
            <a:ln>
              <a:headEnd/>
              <a:tailEnd type="triangle" w="med" len="med"/>
            </a:ln>
            <a:extLst/>
          </p:spPr>
          <p:style>
            <a:lnRef idx="1">
              <a:schemeClr val="dk1"/>
            </a:lnRef>
            <a:fillRef idx="0">
              <a:schemeClr val="dk1"/>
            </a:fillRef>
            <a:effectRef idx="0">
              <a:schemeClr val="dk1"/>
            </a:effectRef>
            <a:fontRef idx="minor">
              <a:schemeClr val="tx1"/>
            </a:fontRef>
          </p:style>
          <p:txBody>
            <a:bodyPr/>
            <a:lstStyle/>
            <a:p>
              <a:endParaRPr lang="es-MX"/>
            </a:p>
          </p:txBody>
        </p:sp>
        <p:sp>
          <p:nvSpPr>
            <p:cNvPr id="10315" name="Line 1117"/>
            <p:cNvSpPr>
              <a:spLocks noChangeShapeType="1"/>
            </p:cNvSpPr>
            <p:nvPr/>
          </p:nvSpPr>
          <p:spPr bwMode="auto">
            <a:xfrm>
              <a:off x="835" y="1344"/>
              <a:ext cx="528" cy="432"/>
            </a:xfrm>
            <a:prstGeom prst="line">
              <a:avLst/>
            </a:prstGeom>
            <a:ln>
              <a:headEnd/>
              <a:tailEnd type="triangle" w="med" len="med"/>
            </a:ln>
            <a:extLst/>
          </p:spPr>
          <p:style>
            <a:lnRef idx="1">
              <a:schemeClr val="dk1"/>
            </a:lnRef>
            <a:fillRef idx="0">
              <a:schemeClr val="dk1"/>
            </a:fillRef>
            <a:effectRef idx="0">
              <a:schemeClr val="dk1"/>
            </a:effectRef>
            <a:fontRef idx="minor">
              <a:schemeClr val="tx1"/>
            </a:fontRef>
          </p:style>
          <p:txBody>
            <a:bodyPr/>
            <a:lstStyle/>
            <a:p>
              <a:endParaRPr lang="es-MX"/>
            </a:p>
          </p:txBody>
        </p:sp>
        <p:grpSp>
          <p:nvGrpSpPr>
            <p:cNvPr id="10316" name="Group 1118"/>
            <p:cNvGrpSpPr>
              <a:grpSpLocks/>
            </p:cNvGrpSpPr>
            <p:nvPr/>
          </p:nvGrpSpPr>
          <p:grpSpPr bwMode="auto">
            <a:xfrm>
              <a:off x="4224" y="2208"/>
              <a:ext cx="97" cy="443"/>
              <a:chOff x="4518" y="1225"/>
              <a:chExt cx="97" cy="443"/>
            </a:xfrm>
          </p:grpSpPr>
          <p:grpSp>
            <p:nvGrpSpPr>
              <p:cNvPr id="10332" name="Group 1119"/>
              <p:cNvGrpSpPr>
                <a:grpSpLocks/>
              </p:cNvGrpSpPr>
              <p:nvPr/>
            </p:nvGrpSpPr>
            <p:grpSpPr bwMode="auto">
              <a:xfrm>
                <a:off x="4540" y="1225"/>
                <a:ext cx="54" cy="71"/>
                <a:chOff x="4540" y="1225"/>
                <a:chExt cx="54" cy="71"/>
              </a:xfrm>
            </p:grpSpPr>
            <p:sp>
              <p:nvSpPr>
                <p:cNvPr id="10341" name="Freeform 1120"/>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42" name="Freeform 1121"/>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43" name="Group 1122"/>
                <p:cNvGrpSpPr>
                  <a:grpSpLocks/>
                </p:cNvGrpSpPr>
                <p:nvPr/>
              </p:nvGrpSpPr>
              <p:grpSpPr bwMode="auto">
                <a:xfrm>
                  <a:off x="4546" y="1260"/>
                  <a:ext cx="42" cy="7"/>
                  <a:chOff x="4546" y="1260"/>
                  <a:chExt cx="42" cy="7"/>
                </a:xfrm>
              </p:grpSpPr>
              <p:sp>
                <p:nvSpPr>
                  <p:cNvPr id="10344" name="Oval 1123"/>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45" name="Oval 1124"/>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333" name="Freeform 1125"/>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34" name="Group 1126"/>
              <p:cNvGrpSpPr>
                <a:grpSpLocks/>
              </p:cNvGrpSpPr>
              <p:nvPr/>
            </p:nvGrpSpPr>
            <p:grpSpPr bwMode="auto">
              <a:xfrm>
                <a:off x="4519" y="1363"/>
                <a:ext cx="95" cy="130"/>
                <a:chOff x="4519" y="1363"/>
                <a:chExt cx="95" cy="130"/>
              </a:xfrm>
            </p:grpSpPr>
            <p:sp>
              <p:nvSpPr>
                <p:cNvPr id="10339" name="Freeform 1127"/>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40" name="Freeform 1128"/>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335" name="Group 1129"/>
              <p:cNvGrpSpPr>
                <a:grpSpLocks/>
              </p:cNvGrpSpPr>
              <p:nvPr/>
            </p:nvGrpSpPr>
            <p:grpSpPr bwMode="auto">
              <a:xfrm>
                <a:off x="4535" y="1629"/>
                <a:ext cx="57" cy="39"/>
                <a:chOff x="4535" y="1629"/>
                <a:chExt cx="57" cy="39"/>
              </a:xfrm>
            </p:grpSpPr>
            <p:sp>
              <p:nvSpPr>
                <p:cNvPr id="10337" name="Freeform 1130"/>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38" name="Freeform 1131"/>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336" name="Freeform 1132"/>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nvGrpSpPr>
            <p:cNvPr id="10317" name="Group 1133"/>
            <p:cNvGrpSpPr>
              <a:grpSpLocks/>
            </p:cNvGrpSpPr>
            <p:nvPr/>
          </p:nvGrpSpPr>
          <p:grpSpPr bwMode="auto">
            <a:xfrm>
              <a:off x="4032" y="2016"/>
              <a:ext cx="97" cy="443"/>
              <a:chOff x="4518" y="1225"/>
              <a:chExt cx="97" cy="443"/>
            </a:xfrm>
          </p:grpSpPr>
          <p:grpSp>
            <p:nvGrpSpPr>
              <p:cNvPr id="10318" name="Group 1134"/>
              <p:cNvGrpSpPr>
                <a:grpSpLocks/>
              </p:cNvGrpSpPr>
              <p:nvPr/>
            </p:nvGrpSpPr>
            <p:grpSpPr bwMode="auto">
              <a:xfrm>
                <a:off x="4540" y="1225"/>
                <a:ext cx="54" cy="71"/>
                <a:chOff x="4540" y="1225"/>
                <a:chExt cx="54" cy="71"/>
              </a:xfrm>
            </p:grpSpPr>
            <p:sp>
              <p:nvSpPr>
                <p:cNvPr id="10327" name="Freeform 1135"/>
                <p:cNvSpPr>
                  <a:spLocks/>
                </p:cNvSpPr>
                <p:nvPr/>
              </p:nvSpPr>
              <p:spPr bwMode="auto">
                <a:xfrm>
                  <a:off x="4547" y="1228"/>
                  <a:ext cx="41" cy="68"/>
                </a:xfrm>
                <a:custGeom>
                  <a:avLst/>
                  <a:gdLst>
                    <a:gd name="T0" fmla="*/ 0 w 164"/>
                    <a:gd name="T1" fmla="*/ 1 h 271"/>
                    <a:gd name="T2" fmla="*/ 0 w 164"/>
                    <a:gd name="T3" fmla="*/ 1 h 271"/>
                    <a:gd name="T4" fmla="*/ 0 w 164"/>
                    <a:gd name="T5" fmla="*/ 1 h 271"/>
                    <a:gd name="T6" fmla="*/ 0 w 164"/>
                    <a:gd name="T7" fmla="*/ 1 h 271"/>
                    <a:gd name="T8" fmla="*/ 0 w 164"/>
                    <a:gd name="T9" fmla="*/ 1 h 271"/>
                    <a:gd name="T10" fmla="*/ 0 w 164"/>
                    <a:gd name="T11" fmla="*/ 1 h 271"/>
                    <a:gd name="T12" fmla="*/ 0 w 164"/>
                    <a:gd name="T13" fmla="*/ 1 h 271"/>
                    <a:gd name="T14" fmla="*/ 0 w 164"/>
                    <a:gd name="T15" fmla="*/ 0 h 271"/>
                    <a:gd name="T16" fmla="*/ 0 w 164"/>
                    <a:gd name="T17" fmla="*/ 0 h 271"/>
                    <a:gd name="T18" fmla="*/ 0 w 164"/>
                    <a:gd name="T19" fmla="*/ 0 h 271"/>
                    <a:gd name="T20" fmla="*/ 0 w 164"/>
                    <a:gd name="T21" fmla="*/ 0 h 271"/>
                    <a:gd name="T22" fmla="*/ 0 w 164"/>
                    <a:gd name="T23" fmla="*/ 0 h 271"/>
                    <a:gd name="T24" fmla="*/ 0 w 164"/>
                    <a:gd name="T25" fmla="*/ 0 h 271"/>
                    <a:gd name="T26" fmla="*/ 0 w 164"/>
                    <a:gd name="T27" fmla="*/ 0 h 271"/>
                    <a:gd name="T28" fmla="*/ 1 w 164"/>
                    <a:gd name="T29" fmla="*/ 0 h 271"/>
                    <a:gd name="T30" fmla="*/ 1 w 164"/>
                    <a:gd name="T31" fmla="*/ 0 h 271"/>
                    <a:gd name="T32" fmla="*/ 1 w 164"/>
                    <a:gd name="T33" fmla="*/ 0 h 271"/>
                    <a:gd name="T34" fmla="*/ 1 w 164"/>
                    <a:gd name="T35" fmla="*/ 0 h 271"/>
                    <a:gd name="T36" fmla="*/ 1 w 164"/>
                    <a:gd name="T37" fmla="*/ 0 h 271"/>
                    <a:gd name="T38" fmla="*/ 1 w 164"/>
                    <a:gd name="T39" fmla="*/ 0 h 271"/>
                    <a:gd name="T40" fmla="*/ 1 w 164"/>
                    <a:gd name="T41" fmla="*/ 1 h 271"/>
                    <a:gd name="T42" fmla="*/ 1 w 164"/>
                    <a:gd name="T43" fmla="*/ 1 h 271"/>
                    <a:gd name="T44" fmla="*/ 1 w 164"/>
                    <a:gd name="T45" fmla="*/ 1 h 271"/>
                    <a:gd name="T46" fmla="*/ 1 w 164"/>
                    <a:gd name="T47" fmla="*/ 1 h 271"/>
                    <a:gd name="T48" fmla="*/ 1 w 164"/>
                    <a:gd name="T49" fmla="*/ 1 h 271"/>
                    <a:gd name="T50" fmla="*/ 1 w 164"/>
                    <a:gd name="T51" fmla="*/ 1 h 271"/>
                    <a:gd name="T52" fmla="*/ 1 w 164"/>
                    <a:gd name="T53" fmla="*/ 1 h 271"/>
                    <a:gd name="T54" fmla="*/ 1 w 164"/>
                    <a:gd name="T55" fmla="*/ 1 h 271"/>
                    <a:gd name="T56" fmla="*/ 1 w 164"/>
                    <a:gd name="T57" fmla="*/ 1 h 271"/>
                    <a:gd name="T58" fmla="*/ 0 w 164"/>
                    <a:gd name="T59" fmla="*/ 1 h 271"/>
                    <a:gd name="T60" fmla="*/ 0 w 164"/>
                    <a:gd name="T61" fmla="*/ 1 h 271"/>
                    <a:gd name="T62" fmla="*/ 0 w 164"/>
                    <a:gd name="T63" fmla="*/ 1 h 271"/>
                    <a:gd name="T64" fmla="*/ 0 w 164"/>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271">
                      <a:moveTo>
                        <a:pt x="38" y="253"/>
                      </a:moveTo>
                      <a:lnTo>
                        <a:pt x="38" y="212"/>
                      </a:lnTo>
                      <a:lnTo>
                        <a:pt x="26" y="191"/>
                      </a:lnTo>
                      <a:lnTo>
                        <a:pt x="19" y="173"/>
                      </a:lnTo>
                      <a:lnTo>
                        <a:pt x="9" y="151"/>
                      </a:lnTo>
                      <a:lnTo>
                        <a:pt x="3" y="133"/>
                      </a:lnTo>
                      <a:lnTo>
                        <a:pt x="1" y="119"/>
                      </a:lnTo>
                      <a:lnTo>
                        <a:pt x="0" y="83"/>
                      </a:lnTo>
                      <a:lnTo>
                        <a:pt x="3" y="57"/>
                      </a:lnTo>
                      <a:lnTo>
                        <a:pt x="14" y="36"/>
                      </a:lnTo>
                      <a:lnTo>
                        <a:pt x="25" y="20"/>
                      </a:lnTo>
                      <a:lnTo>
                        <a:pt x="34" y="13"/>
                      </a:lnTo>
                      <a:lnTo>
                        <a:pt x="51" y="4"/>
                      </a:lnTo>
                      <a:lnTo>
                        <a:pt x="75" y="0"/>
                      </a:lnTo>
                      <a:lnTo>
                        <a:pt x="101" y="1"/>
                      </a:lnTo>
                      <a:lnTo>
                        <a:pt x="120" y="6"/>
                      </a:lnTo>
                      <a:lnTo>
                        <a:pt x="142" y="21"/>
                      </a:lnTo>
                      <a:lnTo>
                        <a:pt x="152" y="36"/>
                      </a:lnTo>
                      <a:lnTo>
                        <a:pt x="160" y="48"/>
                      </a:lnTo>
                      <a:lnTo>
                        <a:pt x="164" y="68"/>
                      </a:lnTo>
                      <a:lnTo>
                        <a:pt x="162" y="100"/>
                      </a:lnTo>
                      <a:lnTo>
                        <a:pt x="156" y="129"/>
                      </a:lnTo>
                      <a:lnTo>
                        <a:pt x="144" y="157"/>
                      </a:lnTo>
                      <a:lnTo>
                        <a:pt x="136" y="176"/>
                      </a:lnTo>
                      <a:lnTo>
                        <a:pt x="128" y="193"/>
                      </a:lnTo>
                      <a:lnTo>
                        <a:pt x="118" y="212"/>
                      </a:lnTo>
                      <a:lnTo>
                        <a:pt x="115" y="243"/>
                      </a:lnTo>
                      <a:lnTo>
                        <a:pt x="114" y="260"/>
                      </a:lnTo>
                      <a:lnTo>
                        <a:pt x="98" y="269"/>
                      </a:lnTo>
                      <a:lnTo>
                        <a:pt x="80" y="271"/>
                      </a:lnTo>
                      <a:lnTo>
                        <a:pt x="59" y="269"/>
                      </a:lnTo>
                      <a:lnTo>
                        <a:pt x="46" y="262"/>
                      </a:lnTo>
                      <a:lnTo>
                        <a:pt x="38" y="25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28" name="Freeform 1136"/>
                <p:cNvSpPr>
                  <a:spLocks/>
                </p:cNvSpPr>
                <p:nvPr/>
              </p:nvSpPr>
              <p:spPr bwMode="auto">
                <a:xfrm>
                  <a:off x="4540" y="1225"/>
                  <a:ext cx="54" cy="46"/>
                </a:xfrm>
                <a:custGeom>
                  <a:avLst/>
                  <a:gdLst>
                    <a:gd name="T0" fmla="*/ 0 w 213"/>
                    <a:gd name="T1" fmla="*/ 0 h 186"/>
                    <a:gd name="T2" fmla="*/ 0 w 213"/>
                    <a:gd name="T3" fmla="*/ 0 h 186"/>
                    <a:gd name="T4" fmla="*/ 0 w 213"/>
                    <a:gd name="T5" fmla="*/ 0 h 186"/>
                    <a:gd name="T6" fmla="*/ 0 w 213"/>
                    <a:gd name="T7" fmla="*/ 0 h 186"/>
                    <a:gd name="T8" fmla="*/ 0 w 213"/>
                    <a:gd name="T9" fmla="*/ 0 h 186"/>
                    <a:gd name="T10" fmla="*/ 0 w 213"/>
                    <a:gd name="T11" fmla="*/ 0 h 186"/>
                    <a:gd name="T12" fmla="*/ 0 w 213"/>
                    <a:gd name="T13" fmla="*/ 0 h 186"/>
                    <a:gd name="T14" fmla="*/ 0 w 213"/>
                    <a:gd name="T15" fmla="*/ 0 h 186"/>
                    <a:gd name="T16" fmla="*/ 0 w 213"/>
                    <a:gd name="T17" fmla="*/ 0 h 186"/>
                    <a:gd name="T18" fmla="*/ 0 w 213"/>
                    <a:gd name="T19" fmla="*/ 0 h 186"/>
                    <a:gd name="T20" fmla="*/ 1 w 213"/>
                    <a:gd name="T21" fmla="*/ 0 h 186"/>
                    <a:gd name="T22" fmla="*/ 1 w 213"/>
                    <a:gd name="T23" fmla="*/ 0 h 186"/>
                    <a:gd name="T24" fmla="*/ 1 w 213"/>
                    <a:gd name="T25" fmla="*/ 0 h 186"/>
                    <a:gd name="T26" fmla="*/ 1 w 213"/>
                    <a:gd name="T27" fmla="*/ 0 h 186"/>
                    <a:gd name="T28" fmla="*/ 1 w 213"/>
                    <a:gd name="T29" fmla="*/ 0 h 186"/>
                    <a:gd name="T30" fmla="*/ 1 w 213"/>
                    <a:gd name="T31" fmla="*/ 0 h 186"/>
                    <a:gd name="T32" fmla="*/ 1 w 213"/>
                    <a:gd name="T33" fmla="*/ 0 h 186"/>
                    <a:gd name="T34" fmla="*/ 1 w 213"/>
                    <a:gd name="T35" fmla="*/ 0 h 186"/>
                    <a:gd name="T36" fmla="*/ 1 w 213"/>
                    <a:gd name="T37" fmla="*/ 0 h 186"/>
                    <a:gd name="T38" fmla="*/ 1 w 213"/>
                    <a:gd name="T39" fmla="*/ 0 h 186"/>
                    <a:gd name="T40" fmla="*/ 1 w 213"/>
                    <a:gd name="T41" fmla="*/ 0 h 186"/>
                    <a:gd name="T42" fmla="*/ 1 w 213"/>
                    <a:gd name="T43" fmla="*/ 0 h 186"/>
                    <a:gd name="T44" fmla="*/ 1 w 213"/>
                    <a:gd name="T45" fmla="*/ 1 h 186"/>
                    <a:gd name="T46" fmla="*/ 1 w 213"/>
                    <a:gd name="T47" fmla="*/ 1 h 186"/>
                    <a:gd name="T48" fmla="*/ 1 w 213"/>
                    <a:gd name="T49" fmla="*/ 1 h 186"/>
                    <a:gd name="T50" fmla="*/ 1 w 213"/>
                    <a:gd name="T51" fmla="*/ 0 h 186"/>
                    <a:gd name="T52" fmla="*/ 1 w 213"/>
                    <a:gd name="T53" fmla="*/ 0 h 186"/>
                    <a:gd name="T54" fmla="*/ 1 w 213"/>
                    <a:gd name="T55" fmla="*/ 0 h 186"/>
                    <a:gd name="T56" fmla="*/ 1 w 213"/>
                    <a:gd name="T57" fmla="*/ 0 h 186"/>
                    <a:gd name="T58" fmla="*/ 1 w 213"/>
                    <a:gd name="T59" fmla="*/ 0 h 186"/>
                    <a:gd name="T60" fmla="*/ 1 w 213"/>
                    <a:gd name="T61" fmla="*/ 0 h 186"/>
                    <a:gd name="T62" fmla="*/ 1 w 213"/>
                    <a:gd name="T63" fmla="*/ 0 h 186"/>
                    <a:gd name="T64" fmla="*/ 0 w 213"/>
                    <a:gd name="T65" fmla="*/ 0 h 186"/>
                    <a:gd name="T66" fmla="*/ 0 w 213"/>
                    <a:gd name="T67" fmla="*/ 0 h 186"/>
                    <a:gd name="T68" fmla="*/ 0 w 213"/>
                    <a:gd name="T69" fmla="*/ 0 h 186"/>
                    <a:gd name="T70" fmla="*/ 0 w 213"/>
                    <a:gd name="T71" fmla="*/ 0 h 186"/>
                    <a:gd name="T72" fmla="*/ 0 w 213"/>
                    <a:gd name="T73" fmla="*/ 0 h 186"/>
                    <a:gd name="T74" fmla="*/ 0 w 213"/>
                    <a:gd name="T75" fmla="*/ 0 h 186"/>
                    <a:gd name="T76" fmla="*/ 0 w 213"/>
                    <a:gd name="T77" fmla="*/ 1 h 186"/>
                    <a:gd name="T78" fmla="*/ 0 w 213"/>
                    <a:gd name="T79" fmla="*/ 1 h 186"/>
                    <a:gd name="T80" fmla="*/ 0 w 213"/>
                    <a:gd name="T81" fmla="*/ 0 h 1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186">
                      <a:moveTo>
                        <a:pt x="15" y="160"/>
                      </a:moveTo>
                      <a:lnTo>
                        <a:pt x="2" y="142"/>
                      </a:lnTo>
                      <a:lnTo>
                        <a:pt x="0" y="122"/>
                      </a:lnTo>
                      <a:lnTo>
                        <a:pt x="1" y="96"/>
                      </a:lnTo>
                      <a:lnTo>
                        <a:pt x="1" y="77"/>
                      </a:lnTo>
                      <a:lnTo>
                        <a:pt x="11" y="52"/>
                      </a:lnTo>
                      <a:lnTo>
                        <a:pt x="23" y="37"/>
                      </a:lnTo>
                      <a:lnTo>
                        <a:pt x="36" y="23"/>
                      </a:lnTo>
                      <a:lnTo>
                        <a:pt x="56" y="8"/>
                      </a:lnTo>
                      <a:lnTo>
                        <a:pt x="71" y="2"/>
                      </a:lnTo>
                      <a:lnTo>
                        <a:pt x="105" y="0"/>
                      </a:lnTo>
                      <a:lnTo>
                        <a:pt x="133" y="1"/>
                      </a:lnTo>
                      <a:lnTo>
                        <a:pt x="154" y="8"/>
                      </a:lnTo>
                      <a:lnTo>
                        <a:pt x="170" y="14"/>
                      </a:lnTo>
                      <a:lnTo>
                        <a:pt x="186" y="31"/>
                      </a:lnTo>
                      <a:lnTo>
                        <a:pt x="197" y="46"/>
                      </a:lnTo>
                      <a:lnTo>
                        <a:pt x="207" y="61"/>
                      </a:lnTo>
                      <a:lnTo>
                        <a:pt x="213" y="81"/>
                      </a:lnTo>
                      <a:lnTo>
                        <a:pt x="213" y="114"/>
                      </a:lnTo>
                      <a:lnTo>
                        <a:pt x="213" y="137"/>
                      </a:lnTo>
                      <a:lnTo>
                        <a:pt x="205" y="147"/>
                      </a:lnTo>
                      <a:lnTo>
                        <a:pt x="193" y="163"/>
                      </a:lnTo>
                      <a:lnTo>
                        <a:pt x="186" y="174"/>
                      </a:lnTo>
                      <a:lnTo>
                        <a:pt x="165" y="180"/>
                      </a:lnTo>
                      <a:lnTo>
                        <a:pt x="146" y="186"/>
                      </a:lnTo>
                      <a:lnTo>
                        <a:pt x="161" y="163"/>
                      </a:lnTo>
                      <a:lnTo>
                        <a:pt x="177" y="123"/>
                      </a:lnTo>
                      <a:lnTo>
                        <a:pt x="178" y="107"/>
                      </a:lnTo>
                      <a:lnTo>
                        <a:pt x="177" y="95"/>
                      </a:lnTo>
                      <a:lnTo>
                        <a:pt x="170" y="77"/>
                      </a:lnTo>
                      <a:lnTo>
                        <a:pt x="137" y="87"/>
                      </a:lnTo>
                      <a:lnTo>
                        <a:pt x="97" y="87"/>
                      </a:lnTo>
                      <a:lnTo>
                        <a:pt x="69" y="84"/>
                      </a:lnTo>
                      <a:lnTo>
                        <a:pt x="47" y="79"/>
                      </a:lnTo>
                      <a:lnTo>
                        <a:pt x="39" y="88"/>
                      </a:lnTo>
                      <a:lnTo>
                        <a:pt x="34" y="107"/>
                      </a:lnTo>
                      <a:lnTo>
                        <a:pt x="34" y="125"/>
                      </a:lnTo>
                      <a:lnTo>
                        <a:pt x="50" y="164"/>
                      </a:lnTo>
                      <a:lnTo>
                        <a:pt x="59" y="186"/>
                      </a:lnTo>
                      <a:lnTo>
                        <a:pt x="34" y="173"/>
                      </a:lnTo>
                      <a:lnTo>
                        <a:pt x="15" y="1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29" name="Group 1137"/>
                <p:cNvGrpSpPr>
                  <a:grpSpLocks/>
                </p:cNvGrpSpPr>
                <p:nvPr/>
              </p:nvGrpSpPr>
              <p:grpSpPr bwMode="auto">
                <a:xfrm>
                  <a:off x="4546" y="1260"/>
                  <a:ext cx="42" cy="7"/>
                  <a:chOff x="4546" y="1260"/>
                  <a:chExt cx="42" cy="7"/>
                </a:xfrm>
              </p:grpSpPr>
              <p:sp>
                <p:nvSpPr>
                  <p:cNvPr id="10330" name="Oval 1138"/>
                  <p:cNvSpPr>
                    <a:spLocks noChangeArrowheads="1"/>
                  </p:cNvSpPr>
                  <p:nvPr/>
                </p:nvSpPr>
                <p:spPr bwMode="auto">
                  <a:xfrm>
                    <a:off x="4546" y="1260"/>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31" name="Oval 1139"/>
                  <p:cNvSpPr>
                    <a:spLocks noChangeArrowheads="1"/>
                  </p:cNvSpPr>
                  <p:nvPr/>
                </p:nvSpPr>
                <p:spPr bwMode="auto">
                  <a:xfrm>
                    <a:off x="4583" y="1261"/>
                    <a:ext cx="5" cy="6"/>
                  </a:xfrm>
                  <a:prstGeom prst="ellipse">
                    <a:avLst/>
                  </a:prstGeom>
                  <a:solidFill>
                    <a:srgbClr val="005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sp>
            <p:nvSpPr>
              <p:cNvPr id="10319" name="Freeform 1140"/>
              <p:cNvSpPr>
                <a:spLocks/>
              </p:cNvSpPr>
              <p:nvPr/>
            </p:nvSpPr>
            <p:spPr bwMode="auto">
              <a:xfrm>
                <a:off x="4538" y="1525"/>
                <a:ext cx="51" cy="130"/>
              </a:xfrm>
              <a:custGeom>
                <a:avLst/>
                <a:gdLst>
                  <a:gd name="T0" fmla="*/ 0 w 204"/>
                  <a:gd name="T1" fmla="*/ 0 h 520"/>
                  <a:gd name="T2" fmla="*/ 0 w 204"/>
                  <a:gd name="T3" fmla="*/ 0 h 520"/>
                  <a:gd name="T4" fmla="*/ 0 w 204"/>
                  <a:gd name="T5" fmla="*/ 1 h 520"/>
                  <a:gd name="T6" fmla="*/ 0 w 204"/>
                  <a:gd name="T7" fmla="*/ 1 h 520"/>
                  <a:gd name="T8" fmla="*/ 0 w 204"/>
                  <a:gd name="T9" fmla="*/ 1 h 520"/>
                  <a:gd name="T10" fmla="*/ 0 w 204"/>
                  <a:gd name="T11" fmla="*/ 1 h 520"/>
                  <a:gd name="T12" fmla="*/ 0 w 204"/>
                  <a:gd name="T13" fmla="*/ 2 h 520"/>
                  <a:gd name="T14" fmla="*/ 0 w 204"/>
                  <a:gd name="T15" fmla="*/ 2 h 520"/>
                  <a:gd name="T16" fmla="*/ 0 w 204"/>
                  <a:gd name="T17" fmla="*/ 2 h 520"/>
                  <a:gd name="T18" fmla="*/ 0 w 204"/>
                  <a:gd name="T19" fmla="*/ 2 h 520"/>
                  <a:gd name="T20" fmla="*/ 0 w 204"/>
                  <a:gd name="T21" fmla="*/ 2 h 520"/>
                  <a:gd name="T22" fmla="*/ 0 w 204"/>
                  <a:gd name="T23" fmla="*/ 2 h 520"/>
                  <a:gd name="T24" fmla="*/ 0 w 204"/>
                  <a:gd name="T25" fmla="*/ 2 h 520"/>
                  <a:gd name="T26" fmla="*/ 0 w 204"/>
                  <a:gd name="T27" fmla="*/ 2 h 520"/>
                  <a:gd name="T28" fmla="*/ 1 w 204"/>
                  <a:gd name="T29" fmla="*/ 1 h 520"/>
                  <a:gd name="T30" fmla="*/ 1 w 204"/>
                  <a:gd name="T31" fmla="*/ 1 h 520"/>
                  <a:gd name="T32" fmla="*/ 1 w 204"/>
                  <a:gd name="T33" fmla="*/ 1 h 520"/>
                  <a:gd name="T34" fmla="*/ 1 w 204"/>
                  <a:gd name="T35" fmla="*/ 1 h 520"/>
                  <a:gd name="T36" fmla="*/ 1 w 204"/>
                  <a:gd name="T37" fmla="*/ 2 h 520"/>
                  <a:gd name="T38" fmla="*/ 1 w 204"/>
                  <a:gd name="T39" fmla="*/ 2 h 520"/>
                  <a:gd name="T40" fmla="*/ 1 w 204"/>
                  <a:gd name="T41" fmla="*/ 2 h 520"/>
                  <a:gd name="T42" fmla="*/ 1 w 204"/>
                  <a:gd name="T43" fmla="*/ 2 h 520"/>
                  <a:gd name="T44" fmla="*/ 1 w 204"/>
                  <a:gd name="T45" fmla="*/ 2 h 520"/>
                  <a:gd name="T46" fmla="*/ 1 w 204"/>
                  <a:gd name="T47" fmla="*/ 2 h 520"/>
                  <a:gd name="T48" fmla="*/ 1 w 204"/>
                  <a:gd name="T49" fmla="*/ 2 h 520"/>
                  <a:gd name="T50" fmla="*/ 1 w 204"/>
                  <a:gd name="T51" fmla="*/ 2 h 520"/>
                  <a:gd name="T52" fmla="*/ 1 w 204"/>
                  <a:gd name="T53" fmla="*/ 1 h 520"/>
                  <a:gd name="T54" fmla="*/ 1 w 204"/>
                  <a:gd name="T55" fmla="*/ 1 h 520"/>
                  <a:gd name="T56" fmla="*/ 1 w 204"/>
                  <a:gd name="T57" fmla="*/ 0 h 520"/>
                  <a:gd name="T58" fmla="*/ 0 w 204"/>
                  <a:gd name="T59" fmla="*/ 0 h 5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4" h="520">
                    <a:moveTo>
                      <a:pt x="47" y="0"/>
                    </a:moveTo>
                    <a:lnTo>
                      <a:pt x="41" y="61"/>
                    </a:lnTo>
                    <a:lnTo>
                      <a:pt x="38" y="130"/>
                    </a:lnTo>
                    <a:lnTo>
                      <a:pt x="38" y="200"/>
                    </a:lnTo>
                    <a:lnTo>
                      <a:pt x="41" y="265"/>
                    </a:lnTo>
                    <a:lnTo>
                      <a:pt x="43" y="316"/>
                    </a:lnTo>
                    <a:lnTo>
                      <a:pt x="43" y="381"/>
                    </a:lnTo>
                    <a:lnTo>
                      <a:pt x="39" y="408"/>
                    </a:lnTo>
                    <a:lnTo>
                      <a:pt x="11" y="489"/>
                    </a:lnTo>
                    <a:lnTo>
                      <a:pt x="0" y="518"/>
                    </a:lnTo>
                    <a:lnTo>
                      <a:pt x="45" y="520"/>
                    </a:lnTo>
                    <a:lnTo>
                      <a:pt x="64" y="484"/>
                    </a:lnTo>
                    <a:lnTo>
                      <a:pt x="77" y="443"/>
                    </a:lnTo>
                    <a:lnTo>
                      <a:pt x="85" y="378"/>
                    </a:lnTo>
                    <a:lnTo>
                      <a:pt x="111" y="200"/>
                    </a:lnTo>
                    <a:lnTo>
                      <a:pt x="120" y="150"/>
                    </a:lnTo>
                    <a:lnTo>
                      <a:pt x="113" y="247"/>
                    </a:lnTo>
                    <a:lnTo>
                      <a:pt x="121" y="306"/>
                    </a:lnTo>
                    <a:lnTo>
                      <a:pt x="123" y="361"/>
                    </a:lnTo>
                    <a:lnTo>
                      <a:pt x="118" y="411"/>
                    </a:lnTo>
                    <a:lnTo>
                      <a:pt x="122" y="435"/>
                    </a:lnTo>
                    <a:lnTo>
                      <a:pt x="150" y="511"/>
                    </a:lnTo>
                    <a:lnTo>
                      <a:pt x="176" y="512"/>
                    </a:lnTo>
                    <a:lnTo>
                      <a:pt x="189" y="512"/>
                    </a:lnTo>
                    <a:lnTo>
                      <a:pt x="204" y="497"/>
                    </a:lnTo>
                    <a:lnTo>
                      <a:pt x="166" y="411"/>
                    </a:lnTo>
                    <a:lnTo>
                      <a:pt x="185" y="230"/>
                    </a:lnTo>
                    <a:lnTo>
                      <a:pt x="193" y="146"/>
                    </a:lnTo>
                    <a:lnTo>
                      <a:pt x="193" y="2"/>
                    </a:lnTo>
                    <a:lnTo>
                      <a:pt x="47"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nvGrpSpPr>
              <p:cNvPr id="10320" name="Group 1141"/>
              <p:cNvGrpSpPr>
                <a:grpSpLocks/>
              </p:cNvGrpSpPr>
              <p:nvPr/>
            </p:nvGrpSpPr>
            <p:grpSpPr bwMode="auto">
              <a:xfrm>
                <a:off x="4519" y="1363"/>
                <a:ext cx="95" cy="130"/>
                <a:chOff x="4519" y="1363"/>
                <a:chExt cx="95" cy="130"/>
              </a:xfrm>
            </p:grpSpPr>
            <p:sp>
              <p:nvSpPr>
                <p:cNvPr id="10325" name="Freeform 1142"/>
                <p:cNvSpPr>
                  <a:spLocks/>
                </p:cNvSpPr>
                <p:nvPr/>
              </p:nvSpPr>
              <p:spPr bwMode="auto">
                <a:xfrm>
                  <a:off x="4519" y="1367"/>
                  <a:ext cx="26" cy="126"/>
                </a:xfrm>
                <a:custGeom>
                  <a:avLst/>
                  <a:gdLst>
                    <a:gd name="T0" fmla="*/ 0 w 103"/>
                    <a:gd name="T1" fmla="*/ 0 h 504"/>
                    <a:gd name="T2" fmla="*/ 0 w 103"/>
                    <a:gd name="T3" fmla="*/ 1 h 504"/>
                    <a:gd name="T4" fmla="*/ 0 w 103"/>
                    <a:gd name="T5" fmla="*/ 1 h 504"/>
                    <a:gd name="T6" fmla="*/ 0 w 103"/>
                    <a:gd name="T7" fmla="*/ 2 h 504"/>
                    <a:gd name="T8" fmla="*/ 0 w 103"/>
                    <a:gd name="T9" fmla="*/ 2 h 504"/>
                    <a:gd name="T10" fmla="*/ 0 w 103"/>
                    <a:gd name="T11" fmla="*/ 2 h 504"/>
                    <a:gd name="T12" fmla="*/ 0 w 103"/>
                    <a:gd name="T13" fmla="*/ 2 h 504"/>
                    <a:gd name="T14" fmla="*/ 0 w 103"/>
                    <a:gd name="T15" fmla="*/ 2 h 504"/>
                    <a:gd name="T16" fmla="*/ 1 w 103"/>
                    <a:gd name="T17" fmla="*/ 2 h 504"/>
                    <a:gd name="T18" fmla="*/ 0 w 103"/>
                    <a:gd name="T19" fmla="*/ 2 h 504"/>
                    <a:gd name="T20" fmla="*/ 0 w 103"/>
                    <a:gd name="T21" fmla="*/ 1 h 504"/>
                    <a:gd name="T22" fmla="*/ 0 w 103"/>
                    <a:gd name="T23" fmla="*/ 1 h 504"/>
                    <a:gd name="T24" fmla="*/ 0 w 103"/>
                    <a:gd name="T25" fmla="*/ 0 h 504"/>
                    <a:gd name="T26" fmla="*/ 0 w 103"/>
                    <a:gd name="T27" fmla="*/ 0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3" h="504">
                      <a:moveTo>
                        <a:pt x="5" y="0"/>
                      </a:moveTo>
                      <a:lnTo>
                        <a:pt x="0" y="114"/>
                      </a:lnTo>
                      <a:lnTo>
                        <a:pt x="17" y="271"/>
                      </a:lnTo>
                      <a:lnTo>
                        <a:pt x="31" y="406"/>
                      </a:lnTo>
                      <a:lnTo>
                        <a:pt x="56" y="488"/>
                      </a:lnTo>
                      <a:lnTo>
                        <a:pt x="68" y="504"/>
                      </a:lnTo>
                      <a:lnTo>
                        <a:pt x="76" y="481"/>
                      </a:lnTo>
                      <a:lnTo>
                        <a:pt x="79" y="423"/>
                      </a:lnTo>
                      <a:lnTo>
                        <a:pt x="103" y="408"/>
                      </a:lnTo>
                      <a:lnTo>
                        <a:pt x="72" y="361"/>
                      </a:lnTo>
                      <a:lnTo>
                        <a:pt x="51" y="335"/>
                      </a:lnTo>
                      <a:lnTo>
                        <a:pt x="54" y="103"/>
                      </a:lnTo>
                      <a:lnTo>
                        <a:pt x="64" y="9"/>
                      </a:lnTo>
                      <a:lnTo>
                        <a:pt x="5" y="0"/>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26" name="Freeform 1143"/>
                <p:cNvSpPr>
                  <a:spLocks/>
                </p:cNvSpPr>
                <p:nvPr/>
              </p:nvSpPr>
              <p:spPr bwMode="auto">
                <a:xfrm>
                  <a:off x="4591" y="1363"/>
                  <a:ext cx="23" cy="118"/>
                </a:xfrm>
                <a:custGeom>
                  <a:avLst/>
                  <a:gdLst>
                    <a:gd name="T0" fmla="*/ 0 w 90"/>
                    <a:gd name="T1" fmla="*/ 0 h 470"/>
                    <a:gd name="T2" fmla="*/ 0 w 90"/>
                    <a:gd name="T3" fmla="*/ 1 h 470"/>
                    <a:gd name="T4" fmla="*/ 0 w 90"/>
                    <a:gd name="T5" fmla="*/ 1 h 470"/>
                    <a:gd name="T6" fmla="*/ 0 w 90"/>
                    <a:gd name="T7" fmla="*/ 2 h 470"/>
                    <a:gd name="T8" fmla="*/ 0 w 90"/>
                    <a:gd name="T9" fmla="*/ 2 h 470"/>
                    <a:gd name="T10" fmla="*/ 0 w 90"/>
                    <a:gd name="T11" fmla="*/ 2 h 470"/>
                    <a:gd name="T12" fmla="*/ 0 w 90"/>
                    <a:gd name="T13" fmla="*/ 2 h 470"/>
                    <a:gd name="T14" fmla="*/ 0 w 90"/>
                    <a:gd name="T15" fmla="*/ 2 h 470"/>
                    <a:gd name="T16" fmla="*/ 0 w 90"/>
                    <a:gd name="T17" fmla="*/ 1 h 470"/>
                    <a:gd name="T18" fmla="*/ 1 w 90"/>
                    <a:gd name="T19" fmla="*/ 0 h 470"/>
                    <a:gd name="T20" fmla="*/ 0 w 90"/>
                    <a:gd name="T21" fmla="*/ 0 h 470"/>
                    <a:gd name="T22" fmla="*/ 0 w 90"/>
                    <a:gd name="T23" fmla="*/ 0 h 4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470">
                      <a:moveTo>
                        <a:pt x="26" y="13"/>
                      </a:moveTo>
                      <a:lnTo>
                        <a:pt x="39" y="98"/>
                      </a:lnTo>
                      <a:lnTo>
                        <a:pt x="37" y="299"/>
                      </a:lnTo>
                      <a:lnTo>
                        <a:pt x="0" y="383"/>
                      </a:lnTo>
                      <a:lnTo>
                        <a:pt x="9" y="391"/>
                      </a:lnTo>
                      <a:lnTo>
                        <a:pt x="0" y="434"/>
                      </a:lnTo>
                      <a:lnTo>
                        <a:pt x="8" y="470"/>
                      </a:lnTo>
                      <a:lnTo>
                        <a:pt x="37" y="413"/>
                      </a:lnTo>
                      <a:lnTo>
                        <a:pt x="64" y="309"/>
                      </a:lnTo>
                      <a:lnTo>
                        <a:pt x="90" y="78"/>
                      </a:lnTo>
                      <a:lnTo>
                        <a:pt x="79" y="0"/>
                      </a:lnTo>
                      <a:lnTo>
                        <a:pt x="26" y="13"/>
                      </a:lnTo>
                      <a:close/>
                    </a:path>
                  </a:pathLst>
                </a:custGeom>
                <a:solidFill>
                  <a:srgbClr val="F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321" name="Group 1144"/>
              <p:cNvGrpSpPr>
                <a:grpSpLocks/>
              </p:cNvGrpSpPr>
              <p:nvPr/>
            </p:nvGrpSpPr>
            <p:grpSpPr bwMode="auto">
              <a:xfrm>
                <a:off x="4535" y="1629"/>
                <a:ext cx="57" cy="39"/>
                <a:chOff x="4535" y="1629"/>
                <a:chExt cx="57" cy="39"/>
              </a:xfrm>
            </p:grpSpPr>
            <p:sp>
              <p:nvSpPr>
                <p:cNvPr id="10323" name="Freeform 1145"/>
                <p:cNvSpPr>
                  <a:spLocks/>
                </p:cNvSpPr>
                <p:nvPr/>
              </p:nvSpPr>
              <p:spPr bwMode="auto">
                <a:xfrm>
                  <a:off x="4535" y="1632"/>
                  <a:ext cx="23" cy="36"/>
                </a:xfrm>
                <a:custGeom>
                  <a:avLst/>
                  <a:gdLst>
                    <a:gd name="T0" fmla="*/ 0 w 90"/>
                    <a:gd name="T1" fmla="*/ 0 h 142"/>
                    <a:gd name="T2" fmla="*/ 0 w 90"/>
                    <a:gd name="T3" fmla="*/ 1 h 142"/>
                    <a:gd name="T4" fmla="*/ 0 w 90"/>
                    <a:gd name="T5" fmla="*/ 1 h 142"/>
                    <a:gd name="T6" fmla="*/ 0 w 90"/>
                    <a:gd name="T7" fmla="*/ 1 h 142"/>
                    <a:gd name="T8" fmla="*/ 0 w 90"/>
                    <a:gd name="T9" fmla="*/ 1 h 142"/>
                    <a:gd name="T10" fmla="*/ 0 w 90"/>
                    <a:gd name="T11" fmla="*/ 1 h 142"/>
                    <a:gd name="T12" fmla="*/ 0 w 90"/>
                    <a:gd name="T13" fmla="*/ 1 h 142"/>
                    <a:gd name="T14" fmla="*/ 0 w 90"/>
                    <a:gd name="T15" fmla="*/ 1 h 142"/>
                    <a:gd name="T16" fmla="*/ 0 w 90"/>
                    <a:gd name="T17" fmla="*/ 1 h 142"/>
                    <a:gd name="T18" fmla="*/ 0 w 90"/>
                    <a:gd name="T19" fmla="*/ 1 h 142"/>
                    <a:gd name="T20" fmla="*/ 0 w 90"/>
                    <a:gd name="T21" fmla="*/ 1 h 142"/>
                    <a:gd name="T22" fmla="*/ 0 w 90"/>
                    <a:gd name="T23" fmla="*/ 0 h 142"/>
                    <a:gd name="T24" fmla="*/ 1 w 90"/>
                    <a:gd name="T25" fmla="*/ 0 h 142"/>
                    <a:gd name="T26" fmla="*/ 1 w 90"/>
                    <a:gd name="T27" fmla="*/ 0 h 142"/>
                    <a:gd name="T28" fmla="*/ 0 w 90"/>
                    <a:gd name="T29" fmla="*/ 0 h 142"/>
                    <a:gd name="T30" fmla="*/ 0 w 90"/>
                    <a:gd name="T31" fmla="*/ 1 h 142"/>
                    <a:gd name="T32" fmla="*/ 0 w 90"/>
                    <a:gd name="T33" fmla="*/ 1 h 142"/>
                    <a:gd name="T34" fmla="*/ 0 w 90"/>
                    <a:gd name="T35" fmla="*/ 1 h 142"/>
                    <a:gd name="T36" fmla="*/ 0 w 90"/>
                    <a:gd name="T37" fmla="*/ 0 h 1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2">
                      <a:moveTo>
                        <a:pt x="17" y="71"/>
                      </a:moveTo>
                      <a:lnTo>
                        <a:pt x="4" y="92"/>
                      </a:lnTo>
                      <a:lnTo>
                        <a:pt x="0" y="109"/>
                      </a:lnTo>
                      <a:lnTo>
                        <a:pt x="0" y="122"/>
                      </a:lnTo>
                      <a:lnTo>
                        <a:pt x="3" y="131"/>
                      </a:lnTo>
                      <a:lnTo>
                        <a:pt x="9" y="138"/>
                      </a:lnTo>
                      <a:lnTo>
                        <a:pt x="21" y="142"/>
                      </a:lnTo>
                      <a:lnTo>
                        <a:pt x="36" y="141"/>
                      </a:lnTo>
                      <a:lnTo>
                        <a:pt x="51" y="135"/>
                      </a:lnTo>
                      <a:lnTo>
                        <a:pt x="63" y="120"/>
                      </a:lnTo>
                      <a:lnTo>
                        <a:pt x="73" y="101"/>
                      </a:lnTo>
                      <a:lnTo>
                        <a:pt x="80" y="63"/>
                      </a:lnTo>
                      <a:lnTo>
                        <a:pt x="90" y="24"/>
                      </a:lnTo>
                      <a:lnTo>
                        <a:pt x="89" y="0"/>
                      </a:lnTo>
                      <a:lnTo>
                        <a:pt x="71" y="55"/>
                      </a:lnTo>
                      <a:lnTo>
                        <a:pt x="55" y="90"/>
                      </a:lnTo>
                      <a:lnTo>
                        <a:pt x="32" y="90"/>
                      </a:lnTo>
                      <a:lnTo>
                        <a:pt x="13" y="87"/>
                      </a:lnTo>
                      <a:lnTo>
                        <a:pt x="17" y="71"/>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24" name="Freeform 1146"/>
                <p:cNvSpPr>
                  <a:spLocks/>
                </p:cNvSpPr>
                <p:nvPr/>
              </p:nvSpPr>
              <p:spPr bwMode="auto">
                <a:xfrm>
                  <a:off x="4567" y="1629"/>
                  <a:ext cx="25" cy="38"/>
                </a:xfrm>
                <a:custGeom>
                  <a:avLst/>
                  <a:gdLst>
                    <a:gd name="T0" fmla="*/ 0 w 101"/>
                    <a:gd name="T1" fmla="*/ 0 h 155"/>
                    <a:gd name="T2" fmla="*/ 0 w 101"/>
                    <a:gd name="T3" fmla="*/ 0 h 155"/>
                    <a:gd name="T4" fmla="*/ 0 w 101"/>
                    <a:gd name="T5" fmla="*/ 0 h 155"/>
                    <a:gd name="T6" fmla="*/ 0 w 101"/>
                    <a:gd name="T7" fmla="*/ 0 h 155"/>
                    <a:gd name="T8" fmla="*/ 0 w 101"/>
                    <a:gd name="T9" fmla="*/ 0 h 155"/>
                    <a:gd name="T10" fmla="*/ 0 w 101"/>
                    <a:gd name="T11" fmla="*/ 0 h 155"/>
                    <a:gd name="T12" fmla="*/ 0 w 101"/>
                    <a:gd name="T13" fmla="*/ 0 h 155"/>
                    <a:gd name="T14" fmla="*/ 0 w 101"/>
                    <a:gd name="T15" fmla="*/ 0 h 155"/>
                    <a:gd name="T16" fmla="*/ 0 w 101"/>
                    <a:gd name="T17" fmla="*/ 0 h 155"/>
                    <a:gd name="T18" fmla="*/ 0 w 101"/>
                    <a:gd name="T19" fmla="*/ 0 h 155"/>
                    <a:gd name="T20" fmla="*/ 0 w 101"/>
                    <a:gd name="T21" fmla="*/ 0 h 155"/>
                    <a:gd name="T22" fmla="*/ 0 w 101"/>
                    <a:gd name="T23" fmla="*/ 0 h 155"/>
                    <a:gd name="T24" fmla="*/ 0 w 101"/>
                    <a:gd name="T25" fmla="*/ 0 h 155"/>
                    <a:gd name="T26" fmla="*/ 0 w 101"/>
                    <a:gd name="T27" fmla="*/ 0 h 155"/>
                    <a:gd name="T28" fmla="*/ 0 w 101"/>
                    <a:gd name="T29" fmla="*/ 0 h 155"/>
                    <a:gd name="T30" fmla="*/ 0 w 101"/>
                    <a:gd name="T31" fmla="*/ 0 h 155"/>
                    <a:gd name="T32" fmla="*/ 0 w 101"/>
                    <a:gd name="T33" fmla="*/ 0 h 155"/>
                    <a:gd name="T34" fmla="*/ 0 w 101"/>
                    <a:gd name="T35" fmla="*/ 0 h 155"/>
                    <a:gd name="T36" fmla="*/ 0 w 101"/>
                    <a:gd name="T37" fmla="*/ 0 h 155"/>
                    <a:gd name="T38" fmla="*/ 0 w 101"/>
                    <a:gd name="T39" fmla="*/ 0 h 155"/>
                    <a:gd name="T40" fmla="*/ 0 w 101"/>
                    <a:gd name="T41" fmla="*/ 0 h 155"/>
                    <a:gd name="T42" fmla="*/ 0 w 101"/>
                    <a:gd name="T43" fmla="*/ 0 h 1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1" h="155">
                      <a:moveTo>
                        <a:pt x="1" y="0"/>
                      </a:moveTo>
                      <a:lnTo>
                        <a:pt x="0" y="15"/>
                      </a:lnTo>
                      <a:lnTo>
                        <a:pt x="13" y="55"/>
                      </a:lnTo>
                      <a:lnTo>
                        <a:pt x="22" y="87"/>
                      </a:lnTo>
                      <a:lnTo>
                        <a:pt x="32" y="118"/>
                      </a:lnTo>
                      <a:lnTo>
                        <a:pt x="42" y="134"/>
                      </a:lnTo>
                      <a:lnTo>
                        <a:pt x="53" y="147"/>
                      </a:lnTo>
                      <a:lnTo>
                        <a:pt x="67" y="152"/>
                      </a:lnTo>
                      <a:lnTo>
                        <a:pt x="82" y="155"/>
                      </a:lnTo>
                      <a:lnTo>
                        <a:pt x="90" y="150"/>
                      </a:lnTo>
                      <a:lnTo>
                        <a:pt x="98" y="146"/>
                      </a:lnTo>
                      <a:lnTo>
                        <a:pt x="101" y="131"/>
                      </a:lnTo>
                      <a:lnTo>
                        <a:pt x="99" y="110"/>
                      </a:lnTo>
                      <a:lnTo>
                        <a:pt x="90" y="86"/>
                      </a:lnTo>
                      <a:lnTo>
                        <a:pt x="83" y="73"/>
                      </a:lnTo>
                      <a:lnTo>
                        <a:pt x="81" y="85"/>
                      </a:lnTo>
                      <a:lnTo>
                        <a:pt x="77" y="90"/>
                      </a:lnTo>
                      <a:lnTo>
                        <a:pt x="64" y="93"/>
                      </a:lnTo>
                      <a:lnTo>
                        <a:pt x="54" y="95"/>
                      </a:lnTo>
                      <a:lnTo>
                        <a:pt x="33" y="91"/>
                      </a:lnTo>
                      <a:lnTo>
                        <a:pt x="13" y="31"/>
                      </a:lnTo>
                      <a:lnTo>
                        <a:pt x="1" y="0"/>
                      </a:lnTo>
                      <a:close/>
                    </a:path>
                  </a:pathLst>
                </a:custGeom>
                <a:solidFill>
                  <a:srgbClr val="FF1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10322" name="Freeform 1147"/>
              <p:cNvSpPr>
                <a:spLocks/>
              </p:cNvSpPr>
              <p:nvPr/>
            </p:nvSpPr>
            <p:spPr bwMode="auto">
              <a:xfrm>
                <a:off x="4518" y="1289"/>
                <a:ext cx="97" cy="248"/>
              </a:xfrm>
              <a:custGeom>
                <a:avLst/>
                <a:gdLst>
                  <a:gd name="T0" fmla="*/ 0 w 390"/>
                  <a:gd name="T1" fmla="*/ 0 h 992"/>
                  <a:gd name="T2" fmla="*/ 0 w 390"/>
                  <a:gd name="T3" fmla="*/ 0 h 992"/>
                  <a:gd name="T4" fmla="*/ 0 w 390"/>
                  <a:gd name="T5" fmla="*/ 0 h 992"/>
                  <a:gd name="T6" fmla="*/ 0 w 390"/>
                  <a:gd name="T7" fmla="*/ 1 h 992"/>
                  <a:gd name="T8" fmla="*/ 0 w 390"/>
                  <a:gd name="T9" fmla="*/ 1 h 992"/>
                  <a:gd name="T10" fmla="*/ 0 w 390"/>
                  <a:gd name="T11" fmla="*/ 1 h 992"/>
                  <a:gd name="T12" fmla="*/ 0 w 390"/>
                  <a:gd name="T13" fmla="*/ 2 h 992"/>
                  <a:gd name="T14" fmla="*/ 0 w 390"/>
                  <a:gd name="T15" fmla="*/ 2 h 992"/>
                  <a:gd name="T16" fmla="*/ 0 w 390"/>
                  <a:gd name="T17" fmla="*/ 3 h 992"/>
                  <a:gd name="T18" fmla="*/ 0 w 390"/>
                  <a:gd name="T19" fmla="*/ 3 h 992"/>
                  <a:gd name="T20" fmla="*/ 0 w 390"/>
                  <a:gd name="T21" fmla="*/ 4 h 992"/>
                  <a:gd name="T22" fmla="*/ 0 w 390"/>
                  <a:gd name="T23" fmla="*/ 4 h 992"/>
                  <a:gd name="T24" fmla="*/ 1 w 390"/>
                  <a:gd name="T25" fmla="*/ 4 h 992"/>
                  <a:gd name="T26" fmla="*/ 1 w 390"/>
                  <a:gd name="T27" fmla="*/ 4 h 992"/>
                  <a:gd name="T28" fmla="*/ 1 w 390"/>
                  <a:gd name="T29" fmla="*/ 4 h 992"/>
                  <a:gd name="T30" fmla="*/ 1 w 390"/>
                  <a:gd name="T31" fmla="*/ 4 h 992"/>
                  <a:gd name="T32" fmla="*/ 1 w 390"/>
                  <a:gd name="T33" fmla="*/ 3 h 992"/>
                  <a:gd name="T34" fmla="*/ 1 w 390"/>
                  <a:gd name="T35" fmla="*/ 2 h 992"/>
                  <a:gd name="T36" fmla="*/ 1 w 390"/>
                  <a:gd name="T37" fmla="*/ 2 h 992"/>
                  <a:gd name="T38" fmla="*/ 1 w 390"/>
                  <a:gd name="T39" fmla="*/ 1 h 992"/>
                  <a:gd name="T40" fmla="*/ 1 w 390"/>
                  <a:gd name="T41" fmla="*/ 1 h 992"/>
                  <a:gd name="T42" fmla="*/ 1 w 390"/>
                  <a:gd name="T43" fmla="*/ 1 h 992"/>
                  <a:gd name="T44" fmla="*/ 1 w 390"/>
                  <a:gd name="T45" fmla="*/ 0 h 992"/>
                  <a:gd name="T46" fmla="*/ 1 w 390"/>
                  <a:gd name="T47" fmla="*/ 0 h 992"/>
                  <a:gd name="T48" fmla="*/ 1 w 390"/>
                  <a:gd name="T49" fmla="*/ 0 h 992"/>
                  <a:gd name="T50" fmla="*/ 1 w 390"/>
                  <a:gd name="T51" fmla="*/ 0 h 992"/>
                  <a:gd name="T52" fmla="*/ 1 w 390"/>
                  <a:gd name="T53" fmla="*/ 0 h 992"/>
                  <a:gd name="T54" fmla="*/ 1 w 390"/>
                  <a:gd name="T55" fmla="*/ 0 h 992"/>
                  <a:gd name="T56" fmla="*/ 1 w 390"/>
                  <a:gd name="T57" fmla="*/ 0 h 992"/>
                  <a:gd name="T58" fmla="*/ 1 w 390"/>
                  <a:gd name="T59" fmla="*/ 0 h 992"/>
                  <a:gd name="T60" fmla="*/ 0 w 390"/>
                  <a:gd name="T61" fmla="*/ 0 h 992"/>
                  <a:gd name="T62" fmla="*/ 0 w 390"/>
                  <a:gd name="T63" fmla="*/ 0 h 9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992">
                    <a:moveTo>
                      <a:pt x="154" y="0"/>
                    </a:moveTo>
                    <a:lnTo>
                      <a:pt x="61" y="52"/>
                    </a:lnTo>
                    <a:lnTo>
                      <a:pt x="50" y="68"/>
                    </a:lnTo>
                    <a:lnTo>
                      <a:pt x="0" y="313"/>
                    </a:lnTo>
                    <a:lnTo>
                      <a:pt x="74" y="323"/>
                    </a:lnTo>
                    <a:lnTo>
                      <a:pt x="84" y="262"/>
                    </a:lnTo>
                    <a:lnTo>
                      <a:pt x="113" y="391"/>
                    </a:lnTo>
                    <a:lnTo>
                      <a:pt x="65" y="557"/>
                    </a:lnTo>
                    <a:lnTo>
                      <a:pt x="65" y="678"/>
                    </a:lnTo>
                    <a:lnTo>
                      <a:pt x="74" y="762"/>
                    </a:lnTo>
                    <a:lnTo>
                      <a:pt x="99" y="885"/>
                    </a:lnTo>
                    <a:lnTo>
                      <a:pt x="120" y="978"/>
                    </a:lnTo>
                    <a:lnTo>
                      <a:pt x="192" y="992"/>
                    </a:lnTo>
                    <a:lnTo>
                      <a:pt x="200" y="976"/>
                    </a:lnTo>
                    <a:lnTo>
                      <a:pt x="268" y="974"/>
                    </a:lnTo>
                    <a:lnTo>
                      <a:pt x="291" y="858"/>
                    </a:lnTo>
                    <a:lnTo>
                      <a:pt x="313" y="706"/>
                    </a:lnTo>
                    <a:lnTo>
                      <a:pt x="329" y="552"/>
                    </a:lnTo>
                    <a:lnTo>
                      <a:pt x="286" y="377"/>
                    </a:lnTo>
                    <a:lnTo>
                      <a:pt x="303" y="280"/>
                    </a:lnTo>
                    <a:lnTo>
                      <a:pt x="313" y="315"/>
                    </a:lnTo>
                    <a:lnTo>
                      <a:pt x="390" y="295"/>
                    </a:lnTo>
                    <a:lnTo>
                      <a:pt x="331" y="66"/>
                    </a:lnTo>
                    <a:lnTo>
                      <a:pt x="232" y="0"/>
                    </a:lnTo>
                    <a:lnTo>
                      <a:pt x="229" y="8"/>
                    </a:lnTo>
                    <a:lnTo>
                      <a:pt x="217" y="17"/>
                    </a:lnTo>
                    <a:lnTo>
                      <a:pt x="206" y="20"/>
                    </a:lnTo>
                    <a:lnTo>
                      <a:pt x="196" y="20"/>
                    </a:lnTo>
                    <a:lnTo>
                      <a:pt x="183" y="18"/>
                    </a:lnTo>
                    <a:lnTo>
                      <a:pt x="172" y="16"/>
                    </a:lnTo>
                    <a:lnTo>
                      <a:pt x="159" y="8"/>
                    </a:lnTo>
                    <a:lnTo>
                      <a:pt x="154" y="0"/>
                    </a:lnTo>
                    <a:close/>
                  </a:path>
                </a:pathLst>
              </a:custGeom>
              <a:solidFill>
                <a:srgbClr val="FF1F3F"/>
              </a:solidFill>
              <a:ln w="4763">
                <a:solidFill>
                  <a:srgbClr val="FF1F3F"/>
                </a:solidFill>
                <a:prstDash val="solid"/>
                <a:round/>
                <a:headEnd/>
                <a:tailEnd/>
              </a:ln>
            </p:spPr>
            <p:txBody>
              <a:bodyPr/>
              <a:lstStyle/>
              <a:p>
                <a:endParaRPr lang="es-MX"/>
              </a:p>
            </p:txBody>
          </p:sp>
        </p:grpSp>
      </p:grpSp>
      <p:sp>
        <p:nvSpPr>
          <p:cNvPr id="10244" name="Text Box 1148"/>
          <p:cNvSpPr txBox="1">
            <a:spLocks noChangeArrowheads="1"/>
          </p:cNvSpPr>
          <p:nvPr/>
        </p:nvSpPr>
        <p:spPr bwMode="auto">
          <a:xfrm>
            <a:off x="900113" y="5734050"/>
            <a:ext cx="7635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s-CO" sz="2000">
                <a:latin typeface="Arial" pitchFamily="34" charset="0"/>
                <a:cs typeface="Arial" pitchFamily="34" charset="0"/>
              </a:rPr>
              <a:t>Nota: Los estratos más grandes tendrán mayor probabilidad de ser representados</a:t>
            </a:r>
            <a:endParaRPr lang="es-ES" sz="2000">
              <a:latin typeface="Arial" pitchFamily="34" charset="0"/>
              <a:cs typeface="Arial" pitchFamily="34" charset="0"/>
            </a:endParaRPr>
          </a:p>
        </p:txBody>
      </p:sp>
    </p:spTree>
    <p:extLst>
      <p:ext uri="{BB962C8B-B14F-4D97-AF65-F5344CB8AC3E}">
        <p14:creationId xmlns:p14="http://schemas.microsoft.com/office/powerpoint/2010/main" val="400399726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ctrTitle"/>
          </p:nvPr>
        </p:nvSpPr>
        <p:spPr>
          <a:xfrm>
            <a:off x="539750" y="260350"/>
            <a:ext cx="7772400" cy="720725"/>
          </a:xfrm>
        </p:spPr>
        <p:txBody>
          <a:bodyPr/>
          <a:lstStyle/>
          <a:p>
            <a:pPr algn="l"/>
            <a:r>
              <a:rPr lang="es-ES" sz="2400" smtClean="0">
                <a:solidFill>
                  <a:srgbClr val="00B050"/>
                </a:solidFill>
                <a:latin typeface="Arial" pitchFamily="34" charset="0"/>
                <a:cs typeface="Arial" pitchFamily="34" charset="0"/>
              </a:rPr>
              <a:t>Tipos de estratos</a:t>
            </a:r>
            <a:endParaRPr lang="es-MX" sz="2400" smtClean="0">
              <a:solidFill>
                <a:srgbClr val="00B050"/>
              </a:solidFill>
              <a:latin typeface="Arial" pitchFamily="34" charset="0"/>
              <a:cs typeface="Arial" pitchFamily="34" charset="0"/>
            </a:endParaRPr>
          </a:p>
        </p:txBody>
      </p:sp>
      <p:sp>
        <p:nvSpPr>
          <p:cNvPr id="12291" name="2 Subtítulo"/>
          <p:cNvSpPr>
            <a:spLocks noGrp="1"/>
          </p:cNvSpPr>
          <p:nvPr>
            <p:ph type="subTitle" idx="1"/>
          </p:nvPr>
        </p:nvSpPr>
        <p:spPr>
          <a:xfrm>
            <a:off x="684213" y="1196975"/>
            <a:ext cx="7775575" cy="4441825"/>
          </a:xfrm>
        </p:spPr>
        <p:txBody>
          <a:bodyPr/>
          <a:lstStyle/>
          <a:p>
            <a:pPr marL="514350" indent="-514350" algn="just">
              <a:buFont typeface="Times New Roman" pitchFamily="18" charset="0"/>
              <a:buAutoNum type="arabicPeriod"/>
            </a:pPr>
            <a:r>
              <a:rPr lang="es-ES" sz="2000" b="1" dirty="0" smtClean="0">
                <a:solidFill>
                  <a:schemeClr val="tx1"/>
                </a:solidFill>
                <a:latin typeface="Arial" pitchFamily="34" charset="0"/>
                <a:cs typeface="Arial" pitchFamily="34" charset="0"/>
              </a:rPr>
              <a:t>Afijación uniforme: </a:t>
            </a:r>
            <a:r>
              <a:rPr lang="es-ES" sz="2000" dirty="0" smtClean="0">
                <a:solidFill>
                  <a:schemeClr val="tx1"/>
                </a:solidFill>
                <a:latin typeface="Arial" pitchFamily="34" charset="0"/>
                <a:cs typeface="Arial" pitchFamily="34" charset="0"/>
              </a:rPr>
              <a:t>selecciona la misma cantidad de elementos en cada uno de los estratos (Ei)</a:t>
            </a:r>
          </a:p>
          <a:p>
            <a:pPr marL="514350" indent="-514350" algn="just">
              <a:buFont typeface="Times New Roman" pitchFamily="18" charset="0"/>
              <a:buAutoNum type="arabicPeriod"/>
            </a:pPr>
            <a:endParaRPr lang="es-ES" sz="2000" dirty="0" smtClean="0">
              <a:solidFill>
                <a:schemeClr val="tx1"/>
              </a:solidFill>
              <a:latin typeface="Arial" pitchFamily="34" charset="0"/>
              <a:cs typeface="Arial" pitchFamily="34" charset="0"/>
            </a:endParaRPr>
          </a:p>
          <a:p>
            <a:pPr marL="514350" indent="-514350" algn="just">
              <a:buFont typeface="Times New Roman" pitchFamily="18" charset="0"/>
              <a:buAutoNum type="arabicPeriod"/>
            </a:pPr>
            <a:endParaRPr lang="es-ES" sz="2000" dirty="0" smtClean="0">
              <a:solidFill>
                <a:schemeClr val="tx1"/>
              </a:solidFill>
              <a:latin typeface="Arial" pitchFamily="34" charset="0"/>
              <a:cs typeface="Arial" pitchFamily="34" charset="0"/>
            </a:endParaRPr>
          </a:p>
          <a:p>
            <a:pPr marL="514350" indent="-514350" algn="just">
              <a:buFont typeface="Times New Roman" pitchFamily="18" charset="0"/>
              <a:buAutoNum type="arabicPeriod"/>
            </a:pPr>
            <a:r>
              <a:rPr lang="es-ES" sz="2000" b="1" dirty="0" smtClean="0">
                <a:solidFill>
                  <a:schemeClr val="tx1"/>
                </a:solidFill>
                <a:latin typeface="Arial" pitchFamily="34" charset="0"/>
                <a:cs typeface="Arial" pitchFamily="34" charset="0"/>
              </a:rPr>
              <a:t>Afijación óptima: </a:t>
            </a:r>
            <a:r>
              <a:rPr lang="es-ES" sz="2000" dirty="0" smtClean="0">
                <a:solidFill>
                  <a:schemeClr val="tx1"/>
                </a:solidFill>
                <a:latin typeface="Arial" pitchFamily="34" charset="0"/>
                <a:cs typeface="Arial" pitchFamily="34" charset="0"/>
              </a:rPr>
              <a:t>caso particular del anterior, consiste en seleccionar la muestra de tal manera que los estrato más heterogéneos tengan mas casos. Ello requiere conocer la variabilidad entre estratos. </a:t>
            </a:r>
          </a:p>
          <a:p>
            <a:pPr marL="514350" indent="-514350" algn="just">
              <a:buFont typeface="Times New Roman" pitchFamily="18" charset="0"/>
              <a:buAutoNum type="arabicPeriod"/>
            </a:pPr>
            <a:endParaRPr lang="es-MX" dirty="0" smtClean="0"/>
          </a:p>
        </p:txBody>
      </p:sp>
    </p:spTree>
    <p:extLst>
      <p:ext uri="{BB962C8B-B14F-4D97-AF65-F5344CB8AC3E}">
        <p14:creationId xmlns:p14="http://schemas.microsoft.com/office/powerpoint/2010/main" val="338055885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ctrTitle"/>
          </p:nvPr>
        </p:nvSpPr>
        <p:spPr>
          <a:xfrm>
            <a:off x="468313" y="549275"/>
            <a:ext cx="7772400" cy="792163"/>
          </a:xfrm>
        </p:spPr>
        <p:txBody>
          <a:bodyPr/>
          <a:lstStyle/>
          <a:p>
            <a:pPr algn="l"/>
            <a:r>
              <a:rPr lang="es-ES" sz="2400" b="1" smtClean="0">
                <a:solidFill>
                  <a:srgbClr val="00B050"/>
                </a:solidFill>
                <a:latin typeface="Arial" pitchFamily="34" charset="0"/>
                <a:cs typeface="Arial" pitchFamily="34" charset="0"/>
              </a:rPr>
              <a:t>Afijación uniforme</a:t>
            </a:r>
            <a:endParaRPr lang="es-MX" sz="2400" b="1" smtClean="0">
              <a:solidFill>
                <a:srgbClr val="00B050"/>
              </a:solidFill>
              <a:latin typeface="Arial" pitchFamily="34" charset="0"/>
              <a:cs typeface="Arial" pitchFamily="34" charset="0"/>
            </a:endParaRPr>
          </a:p>
        </p:txBody>
      </p:sp>
      <p:sp>
        <p:nvSpPr>
          <p:cNvPr id="3" name="2 Subtítulo"/>
          <p:cNvSpPr>
            <a:spLocks noGrp="1"/>
          </p:cNvSpPr>
          <p:nvPr>
            <p:ph type="subTitle" idx="1"/>
          </p:nvPr>
        </p:nvSpPr>
        <p:spPr>
          <a:xfrm>
            <a:off x="611188" y="1341438"/>
            <a:ext cx="7777162" cy="4751387"/>
          </a:xfrm>
        </p:spPr>
        <p:txBody>
          <a:bodyPr/>
          <a:lstStyle/>
          <a:p>
            <a:pPr marL="342900" indent="-342900" algn="just">
              <a:buFont typeface="Wingdings" pitchFamily="2" charset="2"/>
              <a:buChar char="q"/>
              <a:defRPr/>
            </a:pPr>
            <a:r>
              <a:rPr lang="es-ES" sz="2400" dirty="0" smtClean="0">
                <a:solidFill>
                  <a:schemeClr val="tx1"/>
                </a:solidFill>
                <a:latin typeface="Arial" pitchFamily="34" charset="0"/>
                <a:cs typeface="Arial" pitchFamily="34" charset="0"/>
              </a:rPr>
              <a:t>Selecciona </a:t>
            </a:r>
            <a:r>
              <a:rPr lang="es-ES" sz="2400" dirty="0">
                <a:solidFill>
                  <a:schemeClr val="tx1"/>
                </a:solidFill>
                <a:latin typeface="Arial" pitchFamily="34" charset="0"/>
                <a:cs typeface="Arial" pitchFamily="34" charset="0"/>
              </a:rPr>
              <a:t>la misma cantidad de elementos en cada uno de los estratos (Ei)</a:t>
            </a:r>
          </a:p>
          <a:p>
            <a:pPr marL="342900" indent="-342900" algn="just">
              <a:buFont typeface="Wingdings" pitchFamily="2" charset="2"/>
              <a:buChar char="q"/>
              <a:defRPr/>
            </a:pPr>
            <a:r>
              <a:rPr lang="es-ES" sz="2400" dirty="0" smtClean="0">
                <a:solidFill>
                  <a:schemeClr val="tx1"/>
                </a:solidFill>
                <a:latin typeface="Arial" pitchFamily="34" charset="0"/>
                <a:cs typeface="Arial" pitchFamily="34" charset="0"/>
              </a:rPr>
              <a:t>Ajusta </a:t>
            </a:r>
            <a:r>
              <a:rPr lang="es-ES" sz="2400" dirty="0">
                <a:solidFill>
                  <a:schemeClr val="tx1"/>
                </a:solidFill>
                <a:latin typeface="Arial" pitchFamily="34" charset="0"/>
                <a:cs typeface="Arial" pitchFamily="34" charset="0"/>
              </a:rPr>
              <a:t>convencionalmente los tamaños de los </a:t>
            </a:r>
            <a:r>
              <a:rPr lang="es-ES" sz="2400" dirty="0" smtClean="0">
                <a:solidFill>
                  <a:schemeClr val="tx1"/>
                </a:solidFill>
                <a:latin typeface="Arial" pitchFamily="34" charset="0"/>
                <a:cs typeface="Arial" pitchFamily="34" charset="0"/>
              </a:rPr>
              <a:t>estratos </a:t>
            </a:r>
            <a:r>
              <a:rPr lang="es-ES" sz="2400" dirty="0" err="1">
                <a:solidFill>
                  <a:schemeClr val="tx1"/>
                </a:solidFill>
                <a:latin typeface="Arial" pitchFamily="34" charset="0"/>
                <a:cs typeface="Arial" pitchFamily="34" charset="0"/>
              </a:rPr>
              <a:t>muestrales</a:t>
            </a:r>
            <a:r>
              <a:rPr lang="es-ES" sz="2400" dirty="0">
                <a:solidFill>
                  <a:schemeClr val="tx1"/>
                </a:solidFill>
                <a:latin typeface="Arial" pitchFamily="34" charset="0"/>
                <a:cs typeface="Arial" pitchFamily="34" charset="0"/>
              </a:rPr>
              <a:t> para aumentar la eficiencia de la selección de los grupos más pequeños. </a:t>
            </a:r>
            <a:r>
              <a:rPr lang="es-MX" sz="2400" dirty="0" smtClean="0">
                <a:solidFill>
                  <a:schemeClr val="tx1"/>
                </a:solidFill>
                <a:latin typeface="Arial" pitchFamily="34" charset="0"/>
                <a:cs typeface="Arial" pitchFamily="34" charset="0"/>
              </a:rPr>
              <a:t>    </a:t>
            </a:r>
          </a:p>
          <a:p>
            <a:pPr marL="342900" indent="-342900" algn="just">
              <a:buFont typeface="Wingdings" pitchFamily="2" charset="2"/>
              <a:buChar char="q"/>
              <a:defRPr/>
            </a:pPr>
            <a:r>
              <a:rPr lang="es-ES" sz="2400" dirty="0" smtClean="0">
                <a:solidFill>
                  <a:schemeClr val="tx1"/>
                </a:solidFill>
                <a:latin typeface="Arial" pitchFamily="34" charset="0"/>
                <a:cs typeface="Arial" pitchFamily="34" charset="0"/>
              </a:rPr>
              <a:t>Esta </a:t>
            </a:r>
            <a:r>
              <a:rPr lang="es-ES" sz="2400" dirty="0">
                <a:solidFill>
                  <a:schemeClr val="tx1"/>
                </a:solidFill>
                <a:latin typeface="Arial" pitchFamily="34" charset="0"/>
                <a:cs typeface="Arial" pitchFamily="34" charset="0"/>
              </a:rPr>
              <a:t>condición se deberá tener en cuenta al hacer inferencias</a:t>
            </a:r>
            <a:r>
              <a:rPr lang="es-MX" sz="2400" dirty="0">
                <a:solidFill>
                  <a:schemeClr val="tx1"/>
                </a:solidFill>
                <a:latin typeface="Arial" pitchFamily="34" charset="0"/>
                <a:cs typeface="Arial" pitchFamily="34" charset="0"/>
              </a:rPr>
              <a:t> (corregir las inferencias)</a:t>
            </a:r>
            <a:r>
              <a:rPr lang="es-ES" sz="2400" dirty="0">
                <a:solidFill>
                  <a:schemeClr val="tx1"/>
                </a:solidFill>
                <a:latin typeface="Arial" pitchFamily="34" charset="0"/>
                <a:cs typeface="Arial" pitchFamily="34" charset="0"/>
              </a:rPr>
              <a:t>.</a:t>
            </a:r>
          </a:p>
          <a:p>
            <a:pPr>
              <a:defRPr/>
            </a:pPr>
            <a:endParaRPr lang="es-MX" dirty="0"/>
          </a:p>
        </p:txBody>
      </p:sp>
    </p:spTree>
    <p:extLst>
      <p:ext uri="{BB962C8B-B14F-4D97-AF65-F5344CB8AC3E}">
        <p14:creationId xmlns:p14="http://schemas.microsoft.com/office/powerpoint/2010/main" val="423772425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88640"/>
            <a:ext cx="7772400" cy="936104"/>
          </a:xfrm>
        </p:spPr>
        <p:txBody>
          <a:bodyPr>
            <a:normAutofit/>
          </a:bodyPr>
          <a:lstStyle/>
          <a:p>
            <a:pPr algn="l"/>
            <a:r>
              <a:rPr lang="es-ES" sz="3200" dirty="0" smtClean="0">
                <a:solidFill>
                  <a:srgbClr val="00B050"/>
                </a:solidFill>
              </a:rPr>
              <a:t>Muestreo estratificado no proporcional </a:t>
            </a:r>
            <a:endParaRPr lang="es-MX" sz="3200" dirty="0">
              <a:solidFill>
                <a:srgbClr val="00B050"/>
              </a:solidFill>
            </a:endParaRPr>
          </a:p>
        </p:txBody>
      </p:sp>
      <p:sp>
        <p:nvSpPr>
          <p:cNvPr id="3" name="2 Subtítulo"/>
          <p:cNvSpPr>
            <a:spLocks noGrp="1"/>
          </p:cNvSpPr>
          <p:nvPr>
            <p:ph type="subTitle" idx="1"/>
          </p:nvPr>
        </p:nvSpPr>
        <p:spPr>
          <a:xfrm>
            <a:off x="467544" y="1340768"/>
            <a:ext cx="7848872" cy="5112568"/>
          </a:xfrm>
        </p:spPr>
        <p:txBody>
          <a:bodyPr>
            <a:normAutofit fontScale="85000" lnSpcReduction="10000"/>
          </a:bodyPr>
          <a:lstStyle/>
          <a:p>
            <a:pPr algn="just"/>
            <a:r>
              <a:rPr lang="es-ES" dirty="0" smtClean="0">
                <a:solidFill>
                  <a:schemeClr val="tx1"/>
                </a:solidFill>
              </a:rPr>
              <a:t>Ejemplo: estudio comparativo de accesos a servicios de salud entre personas que viven en municipios o comunidades pequeñas, medianas y grandes.</a:t>
            </a:r>
          </a:p>
          <a:p>
            <a:pPr algn="just"/>
            <a:endParaRPr lang="es-ES" dirty="0" smtClean="0">
              <a:solidFill>
                <a:schemeClr val="tx1"/>
              </a:solidFill>
            </a:endParaRPr>
          </a:p>
          <a:p>
            <a:pPr marL="457200" indent="-457200" algn="just">
              <a:buFont typeface="Arial" pitchFamily="34" charset="0"/>
              <a:buChar char="•"/>
            </a:pPr>
            <a:r>
              <a:rPr lang="es-ES" dirty="0" smtClean="0">
                <a:solidFill>
                  <a:schemeClr val="tx1"/>
                </a:solidFill>
              </a:rPr>
              <a:t>Si MAS, muy poca gente de municipios pequeños.</a:t>
            </a:r>
          </a:p>
          <a:p>
            <a:pPr marL="457200" indent="-457200" algn="just">
              <a:buFont typeface="Arial" pitchFamily="34" charset="0"/>
              <a:buChar char="•"/>
            </a:pPr>
            <a:r>
              <a:rPr lang="es-ES" dirty="0" smtClean="0">
                <a:solidFill>
                  <a:schemeClr val="tx1"/>
                </a:solidFill>
              </a:rPr>
              <a:t>Muestras muy pequeñas </a:t>
            </a:r>
            <a:r>
              <a:rPr lang="es-ES" dirty="0" smtClean="0">
                <a:solidFill>
                  <a:schemeClr val="tx1"/>
                </a:solidFill>
                <a:latin typeface="Segoe UI Symbol"/>
                <a:ea typeface="Segoe UI Symbol"/>
              </a:rPr>
              <a:t>⇒ error </a:t>
            </a:r>
            <a:r>
              <a:rPr lang="es-ES" dirty="0" err="1" smtClean="0">
                <a:solidFill>
                  <a:schemeClr val="tx1"/>
                </a:solidFill>
                <a:latin typeface="Segoe UI Symbol"/>
                <a:ea typeface="Segoe UI Symbol"/>
              </a:rPr>
              <a:t>muestral</a:t>
            </a:r>
            <a:r>
              <a:rPr lang="es-ES" dirty="0" smtClean="0">
                <a:solidFill>
                  <a:schemeClr val="tx1"/>
                </a:solidFill>
                <a:latin typeface="Segoe UI Symbol"/>
                <a:ea typeface="Segoe UI Symbol"/>
              </a:rPr>
              <a:t> grande ⇒imposible realizar inferencias y análisis comparativo.</a:t>
            </a:r>
          </a:p>
          <a:p>
            <a:pPr marL="457200" indent="-457200" algn="just">
              <a:buFont typeface="Arial" pitchFamily="34" charset="0"/>
              <a:buChar char="•"/>
            </a:pPr>
            <a:r>
              <a:rPr lang="es-ES" dirty="0" smtClean="0">
                <a:solidFill>
                  <a:schemeClr val="tx1"/>
                </a:solidFill>
                <a:latin typeface="Segoe UI Symbol"/>
                <a:ea typeface="Segoe UI Symbol"/>
              </a:rPr>
              <a:t>Solución, realizar muestreo estratificado con muestras del mismo tamaño de personas que viven en municipios pequeños, medianos y grandes.  </a:t>
            </a:r>
          </a:p>
          <a:p>
            <a:pPr algn="just"/>
            <a:endParaRPr lang="es-ES" dirty="0" smtClean="0">
              <a:solidFill>
                <a:schemeClr val="tx1"/>
              </a:solidFill>
            </a:endParaRPr>
          </a:p>
          <a:p>
            <a:pPr algn="just"/>
            <a:endParaRPr lang="es-ES" dirty="0" smtClean="0">
              <a:solidFill>
                <a:schemeClr val="tx1"/>
              </a:solidFill>
            </a:endParaRPr>
          </a:p>
          <a:p>
            <a:pPr algn="just"/>
            <a:endParaRPr lang="es-ES" dirty="0" smtClean="0">
              <a:solidFill>
                <a:schemeClr val="tx1"/>
              </a:solidFill>
            </a:endParaRPr>
          </a:p>
        </p:txBody>
      </p:sp>
    </p:spTree>
    <p:extLst>
      <p:ext uri="{BB962C8B-B14F-4D97-AF65-F5344CB8AC3E}">
        <p14:creationId xmlns:p14="http://schemas.microsoft.com/office/powerpoint/2010/main" val="85809733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ctrTitle"/>
          </p:nvPr>
        </p:nvSpPr>
        <p:spPr>
          <a:xfrm>
            <a:off x="323850" y="333375"/>
            <a:ext cx="7772400" cy="647700"/>
          </a:xfrm>
        </p:spPr>
        <p:txBody>
          <a:bodyPr/>
          <a:lstStyle/>
          <a:p>
            <a:pPr algn="l"/>
            <a:r>
              <a:rPr lang="es-ES" sz="2400" b="1" smtClean="0">
                <a:solidFill>
                  <a:srgbClr val="00B050"/>
                </a:solidFill>
                <a:latin typeface="Arial" pitchFamily="34" charset="0"/>
                <a:cs typeface="Arial" pitchFamily="34" charset="0"/>
              </a:rPr>
              <a:t>1. Afijación proporcional:</a:t>
            </a:r>
            <a:endParaRPr lang="es-MX" b="1" smtClean="0"/>
          </a:p>
        </p:txBody>
      </p:sp>
      <p:sp>
        <p:nvSpPr>
          <p:cNvPr id="3" name="2 Subtítulo"/>
          <p:cNvSpPr>
            <a:spLocks noGrp="1"/>
          </p:cNvSpPr>
          <p:nvPr>
            <p:ph type="subTitle" idx="1"/>
          </p:nvPr>
        </p:nvSpPr>
        <p:spPr>
          <a:xfrm>
            <a:off x="611188" y="1196975"/>
            <a:ext cx="7737475" cy="4103688"/>
          </a:xfrm>
        </p:spPr>
        <p:txBody>
          <a:bodyPr/>
          <a:lstStyle/>
          <a:p>
            <a:pPr marL="342900" indent="-342900" algn="just" defTabSz="144000">
              <a:spcBef>
                <a:spcPts val="0"/>
              </a:spcBef>
              <a:buFont typeface="Wingdings" pitchFamily="2" charset="2"/>
              <a:buChar char="q"/>
              <a:defRPr/>
            </a:pPr>
            <a:r>
              <a:rPr lang="es-ES" sz="2000" dirty="0">
                <a:solidFill>
                  <a:schemeClr val="tx1"/>
                </a:solidFill>
                <a:latin typeface="Arial" pitchFamily="34" charset="0"/>
                <a:cs typeface="Arial" pitchFamily="34" charset="0"/>
              </a:rPr>
              <a:t>	El número de unidades de análisis, seleccionado de cada estrato, es proporcional al 	número de elementos en cada estrato para la población. </a:t>
            </a:r>
          </a:p>
          <a:p>
            <a:pPr marL="342900" indent="-342900" algn="just" defTabSz="144000">
              <a:spcBef>
                <a:spcPts val="0"/>
              </a:spcBef>
              <a:buFont typeface="Wingdings" pitchFamily="2" charset="2"/>
              <a:buChar char="q"/>
              <a:defRPr/>
            </a:pPr>
            <a:r>
              <a:rPr lang="es-ES" sz="2000" dirty="0">
                <a:solidFill>
                  <a:schemeClr val="tx1"/>
                </a:solidFill>
                <a:latin typeface="Arial" pitchFamily="34" charset="0"/>
                <a:cs typeface="Arial" pitchFamily="34" charset="0"/>
              </a:rPr>
              <a:t>	Establece la distribución proporcional del universo y aplica esta distribución a su 	tamaño </a:t>
            </a:r>
            <a:r>
              <a:rPr lang="es-ES" sz="2000" dirty="0" err="1">
                <a:solidFill>
                  <a:schemeClr val="tx1"/>
                </a:solidFill>
                <a:latin typeface="Arial" pitchFamily="34" charset="0"/>
                <a:cs typeface="Arial" pitchFamily="34" charset="0"/>
              </a:rPr>
              <a:t>muestral</a:t>
            </a:r>
            <a:r>
              <a:rPr lang="es-ES" sz="2000" dirty="0">
                <a:solidFill>
                  <a:schemeClr val="tx1"/>
                </a:solidFill>
                <a:latin typeface="Arial" pitchFamily="34" charset="0"/>
                <a:cs typeface="Arial" pitchFamily="34" charset="0"/>
              </a:rPr>
              <a:t> para conformar estratos</a:t>
            </a:r>
            <a:r>
              <a:rPr lang="es-MX" sz="2000" dirty="0">
                <a:solidFill>
                  <a:schemeClr val="tx1"/>
                </a:solidFill>
                <a:latin typeface="Arial" pitchFamily="34" charset="0"/>
                <a:cs typeface="Arial" pitchFamily="34" charset="0"/>
              </a:rPr>
              <a:t> en la muestra</a:t>
            </a:r>
            <a:r>
              <a:rPr lang="es-ES" sz="2000" dirty="0">
                <a:solidFill>
                  <a:schemeClr val="tx1"/>
                </a:solidFill>
                <a:latin typeface="Arial" pitchFamily="34" charset="0"/>
                <a:cs typeface="Arial" pitchFamily="34" charset="0"/>
              </a:rPr>
              <a:t>. </a:t>
            </a:r>
            <a:endParaRPr lang="es-MX" sz="2000" dirty="0">
              <a:solidFill>
                <a:schemeClr val="tx1"/>
              </a:solidFill>
              <a:latin typeface="Arial" pitchFamily="34" charset="0"/>
              <a:cs typeface="Arial" pitchFamily="34" charset="0"/>
            </a:endParaRPr>
          </a:p>
          <a:p>
            <a:pPr marL="342900" indent="-342900" algn="just" defTabSz="144000">
              <a:spcBef>
                <a:spcPts val="0"/>
              </a:spcBef>
              <a:buFont typeface="Wingdings" pitchFamily="2" charset="2"/>
              <a:buChar char="q"/>
              <a:defRPr/>
            </a:pPr>
            <a:r>
              <a:rPr lang="es-ES" sz="2000" dirty="0">
                <a:solidFill>
                  <a:schemeClr val="tx1"/>
                </a:solidFill>
                <a:latin typeface="Arial" pitchFamily="34" charset="0"/>
                <a:cs typeface="Arial" pitchFamily="34" charset="0"/>
              </a:rPr>
              <a:t>Se eligen aleatoriamente los elementos al interior de cada estrato </a:t>
            </a:r>
            <a:r>
              <a:rPr lang="es-MX" sz="2000" dirty="0">
                <a:solidFill>
                  <a:schemeClr val="tx1"/>
                </a:solidFill>
                <a:latin typeface="Arial" pitchFamily="34" charset="0"/>
                <a:cs typeface="Arial" pitchFamily="34" charset="0"/>
              </a:rPr>
              <a:t> </a:t>
            </a:r>
            <a:r>
              <a:rPr lang="es-ES" sz="2000" dirty="0">
                <a:solidFill>
                  <a:schemeClr val="tx1"/>
                </a:solidFill>
                <a:latin typeface="Arial" pitchFamily="34" charset="0"/>
                <a:cs typeface="Arial" pitchFamily="34" charset="0"/>
              </a:rPr>
              <a:t>hasta 	ajustar su tamaño.</a:t>
            </a:r>
          </a:p>
          <a:p>
            <a:pPr marL="342900" indent="-342900" algn="just" defTabSz="144000">
              <a:spcBef>
                <a:spcPts val="0"/>
              </a:spcBef>
              <a:buFont typeface="Wingdings" pitchFamily="2" charset="2"/>
              <a:buChar char="q"/>
              <a:defRPr/>
            </a:pPr>
            <a:r>
              <a:rPr lang="es-ES" sz="2000" dirty="0">
                <a:solidFill>
                  <a:schemeClr val="tx1"/>
                </a:solidFill>
                <a:latin typeface="Arial" pitchFamily="34" charset="0"/>
                <a:cs typeface="Arial" pitchFamily="34" charset="0"/>
              </a:rPr>
              <a:t>	Es</a:t>
            </a:r>
            <a:r>
              <a:rPr lang="es-MX" sz="2000" dirty="0">
                <a:solidFill>
                  <a:schemeClr val="tx1"/>
                </a:solidFill>
                <a:latin typeface="Arial" pitchFamily="34" charset="0"/>
                <a:cs typeface="Arial" pitchFamily="34" charset="0"/>
              </a:rPr>
              <a:t> </a:t>
            </a:r>
            <a:r>
              <a:rPr lang="es-ES" sz="2000" dirty="0">
                <a:solidFill>
                  <a:schemeClr val="tx1"/>
                </a:solidFill>
                <a:latin typeface="Arial" pitchFamily="34" charset="0"/>
                <a:cs typeface="Arial" pitchFamily="34" charset="0"/>
              </a:rPr>
              <a:t>mejor que</a:t>
            </a:r>
            <a:r>
              <a:rPr lang="es-MX" sz="2000" dirty="0">
                <a:solidFill>
                  <a:schemeClr val="tx1"/>
                </a:solidFill>
                <a:latin typeface="Arial" pitchFamily="34" charset="0"/>
                <a:cs typeface="Arial" pitchFamily="34" charset="0"/>
              </a:rPr>
              <a:t> el</a:t>
            </a:r>
            <a:r>
              <a:rPr lang="es-ES" sz="2000" dirty="0">
                <a:solidFill>
                  <a:schemeClr val="tx1"/>
                </a:solidFill>
                <a:latin typeface="Arial" pitchFamily="34" charset="0"/>
                <a:cs typeface="Arial" pitchFamily="34" charset="0"/>
              </a:rPr>
              <a:t> MAS pues disminuye el error estándar de la 	medición </a:t>
            </a:r>
            <a:r>
              <a:rPr lang="es-ES" sz="2000" dirty="0" err="1">
                <a:solidFill>
                  <a:schemeClr val="tx1"/>
                </a:solidFill>
                <a:latin typeface="Arial" pitchFamily="34" charset="0"/>
                <a:cs typeface="Arial" pitchFamily="34" charset="0"/>
              </a:rPr>
              <a:t>muestral</a:t>
            </a:r>
            <a:r>
              <a:rPr lang="es-ES" sz="2000" dirty="0">
                <a:solidFill>
                  <a:schemeClr val="tx1"/>
                </a:solidFill>
                <a:latin typeface="Arial" pitchFamily="34" charset="0"/>
                <a:cs typeface="Arial" pitchFamily="34" charset="0"/>
              </a:rPr>
              <a:t>.</a:t>
            </a:r>
          </a:p>
          <a:p>
            <a:pPr>
              <a:defRPr/>
            </a:pPr>
            <a:endParaRPr lang="es-MX" sz="1600" dirty="0"/>
          </a:p>
        </p:txBody>
      </p:sp>
    </p:spTree>
    <p:extLst>
      <p:ext uri="{BB962C8B-B14F-4D97-AF65-F5344CB8AC3E}">
        <p14:creationId xmlns:p14="http://schemas.microsoft.com/office/powerpoint/2010/main" val="285847622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88641"/>
            <a:ext cx="7772400" cy="720080"/>
          </a:xfrm>
        </p:spPr>
        <p:txBody>
          <a:bodyPr>
            <a:normAutofit/>
          </a:bodyPr>
          <a:lstStyle/>
          <a:p>
            <a:pPr algn="l"/>
            <a:r>
              <a:rPr lang="es-ES" sz="3200" b="1" dirty="0" smtClean="0">
                <a:solidFill>
                  <a:srgbClr val="00B050"/>
                </a:solidFill>
              </a:rPr>
              <a:t>Muestreo estratificado proporcional </a:t>
            </a:r>
            <a:endParaRPr lang="es-MX" sz="3200" b="1" dirty="0">
              <a:solidFill>
                <a:srgbClr val="00B050"/>
              </a:solidFill>
            </a:endParaRPr>
          </a:p>
        </p:txBody>
      </p:sp>
      <p:sp>
        <p:nvSpPr>
          <p:cNvPr id="3" name="2 Subtítulo"/>
          <p:cNvSpPr>
            <a:spLocks noGrp="1"/>
          </p:cNvSpPr>
          <p:nvPr>
            <p:ph type="subTitle" idx="1"/>
          </p:nvPr>
        </p:nvSpPr>
        <p:spPr>
          <a:xfrm>
            <a:off x="467544" y="908720"/>
            <a:ext cx="8280920" cy="5544616"/>
          </a:xfrm>
        </p:spPr>
        <p:txBody>
          <a:bodyPr>
            <a:normAutofit fontScale="85000" lnSpcReduction="10000"/>
          </a:bodyPr>
          <a:lstStyle/>
          <a:p>
            <a:pPr algn="just"/>
            <a:r>
              <a:rPr lang="es-ES" dirty="0" smtClean="0">
                <a:solidFill>
                  <a:schemeClr val="tx1"/>
                </a:solidFill>
              </a:rPr>
              <a:t>Ejemplo: muestras de estudiantes.</a:t>
            </a:r>
          </a:p>
          <a:p>
            <a:pPr algn="just"/>
            <a:r>
              <a:rPr lang="es-ES" dirty="0" smtClean="0">
                <a:solidFill>
                  <a:schemeClr val="tx1"/>
                </a:solidFill>
              </a:rPr>
              <a:t>Se sospecha que el genero influye en la respuesta.</a:t>
            </a:r>
          </a:p>
          <a:p>
            <a:pPr algn="just"/>
            <a:r>
              <a:rPr lang="es-ES" dirty="0" smtClean="0">
                <a:solidFill>
                  <a:schemeClr val="tx1"/>
                </a:solidFill>
              </a:rPr>
              <a:t>Se conoce la proporción de hombres y mujeres en la población.</a:t>
            </a:r>
          </a:p>
          <a:p>
            <a:pPr algn="just"/>
            <a:endParaRPr lang="es-ES" dirty="0">
              <a:solidFill>
                <a:schemeClr val="tx1"/>
              </a:solidFill>
            </a:endParaRPr>
          </a:p>
          <a:p>
            <a:pPr algn="just"/>
            <a:r>
              <a:rPr lang="es-ES" b="1" dirty="0" smtClean="0">
                <a:solidFill>
                  <a:srgbClr val="00B050"/>
                </a:solidFill>
              </a:rPr>
              <a:t>Muestreo Estratificado Proporcional</a:t>
            </a:r>
          </a:p>
          <a:p>
            <a:pPr algn="just"/>
            <a:endParaRPr lang="es-ES" b="1" dirty="0" smtClean="0">
              <a:solidFill>
                <a:srgbClr val="00B050"/>
              </a:solidFill>
            </a:endParaRPr>
          </a:p>
          <a:p>
            <a:pPr marL="457200" indent="-457200" algn="just">
              <a:buFont typeface="Arial" pitchFamily="34" charset="0"/>
              <a:buChar char="•"/>
            </a:pPr>
            <a:r>
              <a:rPr lang="es-ES" dirty="0" smtClean="0">
                <a:solidFill>
                  <a:schemeClr val="tx1"/>
                </a:solidFill>
              </a:rPr>
              <a:t>Calcular numero de hombre y mujeres con la proporción poblacional.</a:t>
            </a:r>
          </a:p>
          <a:p>
            <a:pPr marL="457200" indent="-457200" algn="just">
              <a:buFont typeface="Arial" pitchFamily="34" charset="0"/>
              <a:buChar char="•"/>
            </a:pPr>
            <a:r>
              <a:rPr lang="es-ES" dirty="0" smtClean="0">
                <a:solidFill>
                  <a:schemeClr val="tx1"/>
                </a:solidFill>
              </a:rPr>
              <a:t>MAS de hombres y mujeres.</a:t>
            </a:r>
          </a:p>
          <a:p>
            <a:pPr marL="457200" indent="-457200" algn="just">
              <a:buFont typeface="Arial" pitchFamily="34" charset="0"/>
              <a:buChar char="•"/>
            </a:pPr>
            <a:r>
              <a:rPr lang="es-ES" dirty="0" smtClean="0">
                <a:solidFill>
                  <a:schemeClr val="tx1"/>
                </a:solidFill>
              </a:rPr>
              <a:t>Resultado. “Mejor” que la aplicación de MAS </a:t>
            </a:r>
          </a:p>
          <a:p>
            <a:pPr marL="457200" indent="-457200" algn="just">
              <a:buFont typeface="Arial" pitchFamily="34" charset="0"/>
              <a:buChar char="•"/>
            </a:pPr>
            <a:r>
              <a:rPr lang="es-ES" dirty="0" smtClean="0">
                <a:solidFill>
                  <a:schemeClr val="tx1"/>
                </a:solidFill>
              </a:rPr>
              <a:t>Error </a:t>
            </a:r>
            <a:r>
              <a:rPr lang="es-ES" dirty="0" err="1" smtClean="0">
                <a:solidFill>
                  <a:schemeClr val="tx1"/>
                </a:solidFill>
              </a:rPr>
              <a:t>muestral</a:t>
            </a:r>
            <a:r>
              <a:rPr lang="es-ES" dirty="0" smtClean="0">
                <a:solidFill>
                  <a:schemeClr val="tx1"/>
                </a:solidFill>
              </a:rPr>
              <a:t> puede ser menor al existente con MAS.</a:t>
            </a:r>
          </a:p>
          <a:p>
            <a:pPr algn="just"/>
            <a:endParaRPr lang="es-ES" dirty="0" smtClean="0">
              <a:solidFill>
                <a:schemeClr val="tx1"/>
              </a:solidFill>
            </a:endParaRPr>
          </a:p>
          <a:p>
            <a:pPr algn="just"/>
            <a:endParaRPr lang="es-ES" dirty="0" smtClean="0">
              <a:solidFill>
                <a:schemeClr val="tx1"/>
              </a:solidFill>
            </a:endParaRPr>
          </a:p>
          <a:p>
            <a:pPr algn="just"/>
            <a:endParaRPr lang="es-ES" dirty="0" smtClean="0">
              <a:solidFill>
                <a:schemeClr val="tx1"/>
              </a:solidFill>
            </a:endParaRPr>
          </a:p>
          <a:p>
            <a:pPr algn="just"/>
            <a:endParaRPr lang="es-ES" dirty="0" smtClean="0">
              <a:solidFill>
                <a:schemeClr val="tx1"/>
              </a:solidFill>
            </a:endParaRPr>
          </a:p>
          <a:p>
            <a:pPr algn="just"/>
            <a:endParaRPr lang="es-MX" dirty="0">
              <a:solidFill>
                <a:schemeClr val="tx1"/>
              </a:solidFill>
            </a:endParaRPr>
          </a:p>
        </p:txBody>
      </p:sp>
    </p:spTree>
    <p:extLst>
      <p:ext uri="{BB962C8B-B14F-4D97-AF65-F5344CB8AC3E}">
        <p14:creationId xmlns:p14="http://schemas.microsoft.com/office/powerpoint/2010/main" val="331697957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ctrTitle"/>
          </p:nvPr>
        </p:nvSpPr>
        <p:spPr>
          <a:xfrm>
            <a:off x="468313" y="115888"/>
            <a:ext cx="7772400" cy="792162"/>
          </a:xfrm>
        </p:spPr>
        <p:txBody>
          <a:bodyPr/>
          <a:lstStyle/>
          <a:p>
            <a:pPr algn="l"/>
            <a:r>
              <a:rPr lang="es-ES" sz="2400" b="1" smtClean="0">
                <a:solidFill>
                  <a:srgbClr val="00B050"/>
                </a:solidFill>
                <a:latin typeface="Arial" pitchFamily="34" charset="0"/>
                <a:cs typeface="Arial" pitchFamily="34" charset="0"/>
              </a:rPr>
              <a:t>Afijación óptima</a:t>
            </a:r>
            <a:endParaRPr lang="es-MX" sz="2400" smtClean="0">
              <a:solidFill>
                <a:srgbClr val="00B050"/>
              </a:solidFill>
            </a:endParaRPr>
          </a:p>
        </p:txBody>
      </p:sp>
      <p:sp>
        <p:nvSpPr>
          <p:cNvPr id="3" name="2 Subtítulo"/>
          <p:cNvSpPr>
            <a:spLocks noGrp="1"/>
          </p:cNvSpPr>
          <p:nvPr>
            <p:ph type="subTitle" idx="1"/>
          </p:nvPr>
        </p:nvSpPr>
        <p:spPr>
          <a:xfrm>
            <a:off x="539750" y="1052513"/>
            <a:ext cx="7920038" cy="4586287"/>
          </a:xfrm>
        </p:spPr>
        <p:txBody>
          <a:bodyPr/>
          <a:lstStyle/>
          <a:p>
            <a:pPr marL="342900" indent="-342900" algn="just">
              <a:buFont typeface="Wingdings" pitchFamily="2" charset="2"/>
              <a:buChar char="q"/>
              <a:defRPr/>
            </a:pPr>
            <a:endParaRPr lang="es-MX" sz="2000" dirty="0" smtClean="0">
              <a:solidFill>
                <a:schemeClr val="tx1"/>
              </a:solidFill>
              <a:latin typeface="Arial" pitchFamily="34" charset="0"/>
              <a:cs typeface="Arial" pitchFamily="34" charset="0"/>
            </a:endParaRPr>
          </a:p>
          <a:p>
            <a:pPr marL="342900" indent="-342900" algn="just">
              <a:buFont typeface="Wingdings" pitchFamily="2" charset="2"/>
              <a:buChar char="q"/>
              <a:defRPr/>
            </a:pPr>
            <a:r>
              <a:rPr lang="es-MX" sz="2000" dirty="0" smtClean="0">
                <a:solidFill>
                  <a:schemeClr val="tx1"/>
                </a:solidFill>
                <a:latin typeface="Arial" pitchFamily="34" charset="0"/>
                <a:cs typeface="Arial" pitchFamily="34" charset="0"/>
              </a:rPr>
              <a:t>Caso </a:t>
            </a:r>
            <a:r>
              <a:rPr lang="es-MX" sz="2000" dirty="0">
                <a:solidFill>
                  <a:schemeClr val="tx1"/>
                </a:solidFill>
                <a:latin typeface="Arial" pitchFamily="34" charset="0"/>
                <a:cs typeface="Arial" pitchFamily="34" charset="0"/>
              </a:rPr>
              <a:t>particular del anterior, consiste en seleccionar la muestra de tal manera que los estrato más heterogéneos tengan mas casos. Ello requiere conocer la variabilidad entre estratos. </a:t>
            </a:r>
            <a:endParaRPr lang="es-MX" sz="2000" dirty="0" smtClean="0">
              <a:solidFill>
                <a:schemeClr val="tx1"/>
              </a:solidFill>
              <a:latin typeface="Arial" pitchFamily="34" charset="0"/>
              <a:cs typeface="Arial" pitchFamily="34" charset="0"/>
            </a:endParaRPr>
          </a:p>
          <a:p>
            <a:pPr algn="just">
              <a:defRPr/>
            </a:pPr>
            <a:endParaRPr lang="es-MX" sz="2000" dirty="0" smtClean="0">
              <a:solidFill>
                <a:schemeClr val="tx1"/>
              </a:solidFill>
              <a:latin typeface="Arial" pitchFamily="34" charset="0"/>
              <a:cs typeface="Arial" pitchFamily="34" charset="0"/>
            </a:endParaRPr>
          </a:p>
          <a:p>
            <a:pPr marL="457200" indent="-457200" algn="just">
              <a:buFont typeface="Wingdings" pitchFamily="2" charset="2"/>
              <a:buChar char="q"/>
              <a:defRPr/>
            </a:pPr>
            <a:r>
              <a:rPr lang="es-ES" sz="2000" dirty="0">
                <a:solidFill>
                  <a:schemeClr val="tx1"/>
                </a:solidFill>
                <a:latin typeface="Arial" pitchFamily="34" charset="0"/>
                <a:cs typeface="Arial" pitchFamily="34" charset="0"/>
              </a:rPr>
              <a:t>Selecciona el tamaño de los estratos en función de la desviación estándar de cada uno de ellos, de tal manera que los estratos más heterogéneos (mayores varianzas) aporten más casos a la muestra total.</a:t>
            </a:r>
          </a:p>
          <a:p>
            <a:pPr marL="457200" indent="-457200" algn="just">
              <a:buFont typeface="Wingdings" pitchFamily="2" charset="2"/>
              <a:buChar char="q"/>
              <a:defRPr/>
            </a:pPr>
            <a:endParaRPr lang="es-MX" dirty="0"/>
          </a:p>
        </p:txBody>
      </p:sp>
    </p:spTree>
    <p:extLst>
      <p:ext uri="{BB962C8B-B14F-4D97-AF65-F5344CB8AC3E}">
        <p14:creationId xmlns:p14="http://schemas.microsoft.com/office/powerpoint/2010/main" val="411983106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half" idx="1"/>
          </p:nvPr>
        </p:nvSpPr>
        <p:spPr>
          <a:xfrm>
            <a:off x="539750" y="188913"/>
            <a:ext cx="8062913" cy="6192837"/>
          </a:xfrm>
        </p:spPr>
        <p:txBody>
          <a:bodyPr/>
          <a:lstStyle/>
          <a:p>
            <a:pPr marL="0" indent="0" algn="just">
              <a:lnSpc>
                <a:spcPct val="80000"/>
              </a:lnSpc>
              <a:buFontTx/>
              <a:buNone/>
              <a:defRPr/>
            </a:pPr>
            <a:r>
              <a:rPr lang="es-ES" sz="1600" dirty="0" smtClean="0">
                <a:latin typeface="Arial" pitchFamily="34" charset="0"/>
                <a:cs typeface="Arial" pitchFamily="34" charset="0"/>
              </a:rPr>
              <a:t>Ejemplo, suponga </a:t>
            </a:r>
            <a:r>
              <a:rPr lang="es-ES" sz="1600" dirty="0">
                <a:latin typeface="Arial" pitchFamily="34" charset="0"/>
                <a:cs typeface="Arial" pitchFamily="34" charset="0"/>
              </a:rPr>
              <a:t>que se </a:t>
            </a:r>
            <a:r>
              <a:rPr lang="es-ES" sz="1600" dirty="0" smtClean="0">
                <a:latin typeface="Arial" pitchFamily="34" charset="0"/>
                <a:cs typeface="Arial" pitchFamily="34" charset="0"/>
              </a:rPr>
              <a:t>realiza una encuesta donde a una empresa cuenta con tiempo </a:t>
            </a:r>
            <a:r>
              <a:rPr lang="es-ES" sz="1600" dirty="0">
                <a:latin typeface="Arial" pitchFamily="34" charset="0"/>
                <a:cs typeface="Arial" pitchFamily="34" charset="0"/>
              </a:rPr>
              <a:t>y dinero suficientes para entrevistar n= 40 hogares y decide seleccionar </a:t>
            </a:r>
            <a:r>
              <a:rPr lang="es-ES" sz="1600" dirty="0" err="1" smtClean="0">
                <a:latin typeface="Arial" pitchFamily="34" charset="0"/>
                <a:cs typeface="Arial" pitchFamily="34" charset="0"/>
              </a:rPr>
              <a:t>m.a</a:t>
            </a:r>
            <a:r>
              <a:rPr lang="es-ES" sz="1600" dirty="0" smtClean="0">
                <a:latin typeface="Arial" pitchFamily="34" charset="0"/>
                <a:cs typeface="Arial" pitchFamily="34" charset="0"/>
              </a:rPr>
              <a:t> de </a:t>
            </a:r>
            <a:r>
              <a:rPr lang="es-ES" sz="1600" dirty="0">
                <a:latin typeface="Arial" pitchFamily="34" charset="0"/>
                <a:cs typeface="Arial" pitchFamily="34" charset="0"/>
              </a:rPr>
              <a:t>tamaño n</a:t>
            </a:r>
            <a:r>
              <a:rPr lang="es-ES" sz="1600" baseline="-25000" dirty="0">
                <a:latin typeface="Arial" pitchFamily="34" charset="0"/>
                <a:cs typeface="Arial" pitchFamily="34" charset="0"/>
              </a:rPr>
              <a:t>1</a:t>
            </a:r>
            <a:r>
              <a:rPr lang="es-ES" sz="1600" dirty="0">
                <a:latin typeface="Arial" pitchFamily="34" charset="0"/>
                <a:cs typeface="Arial" pitchFamily="34" charset="0"/>
              </a:rPr>
              <a:t> =20 del pueblo A, n</a:t>
            </a:r>
            <a:r>
              <a:rPr lang="es-ES" sz="1600" baseline="-25000" dirty="0">
                <a:latin typeface="Arial" pitchFamily="34" charset="0"/>
                <a:cs typeface="Arial" pitchFamily="34" charset="0"/>
              </a:rPr>
              <a:t>2</a:t>
            </a:r>
            <a:r>
              <a:rPr lang="es-ES" sz="1600" dirty="0">
                <a:latin typeface="Arial" pitchFamily="34" charset="0"/>
                <a:cs typeface="Arial" pitchFamily="34" charset="0"/>
              </a:rPr>
              <a:t> = 8 del pueblo B y n</a:t>
            </a:r>
            <a:r>
              <a:rPr lang="es-ES" sz="1600" baseline="-25000" dirty="0">
                <a:latin typeface="Arial" pitchFamily="34" charset="0"/>
                <a:cs typeface="Arial" pitchFamily="34" charset="0"/>
              </a:rPr>
              <a:t>3</a:t>
            </a:r>
            <a:r>
              <a:rPr lang="es-ES" sz="1600" dirty="0">
                <a:latin typeface="Arial" pitchFamily="34" charset="0"/>
                <a:cs typeface="Arial" pitchFamily="34" charset="0"/>
              </a:rPr>
              <a:t>  = 12 del área rural. Se seleccionan las muestras irrestrictas aleatorias y se realizan las entrevistas. </a:t>
            </a:r>
            <a:endParaRPr lang="es-ES" sz="1600" dirty="0" smtClean="0">
              <a:latin typeface="Arial" pitchFamily="34" charset="0"/>
              <a:cs typeface="Arial" pitchFamily="34" charset="0"/>
            </a:endParaRPr>
          </a:p>
          <a:p>
            <a:pPr marL="0" indent="0" algn="just">
              <a:lnSpc>
                <a:spcPct val="80000"/>
              </a:lnSpc>
              <a:buFontTx/>
              <a:buNone/>
              <a:defRPr/>
            </a:pPr>
            <a:endParaRPr lang="es-ES" sz="1600" dirty="0">
              <a:latin typeface="Arial" pitchFamily="34" charset="0"/>
              <a:cs typeface="Arial" pitchFamily="34" charset="0"/>
            </a:endParaRPr>
          </a:p>
          <a:p>
            <a:pPr marL="0" indent="0" algn="just">
              <a:lnSpc>
                <a:spcPct val="80000"/>
              </a:lnSpc>
              <a:buFontTx/>
              <a:buNone/>
              <a:defRPr/>
            </a:pPr>
            <a:r>
              <a:rPr lang="es-ES" sz="1600" dirty="0" smtClean="0">
                <a:latin typeface="Arial" pitchFamily="34" charset="0"/>
                <a:cs typeface="Arial" pitchFamily="34" charset="0"/>
              </a:rPr>
              <a:t>Los </a:t>
            </a:r>
            <a:r>
              <a:rPr lang="es-ES" sz="1600" dirty="0">
                <a:latin typeface="Arial" pitchFamily="34" charset="0"/>
                <a:cs typeface="Arial" pitchFamily="34" charset="0"/>
              </a:rPr>
              <a:t>resultados, </a:t>
            </a:r>
            <a:r>
              <a:rPr lang="es-ES" sz="1600" dirty="0" smtClean="0">
                <a:latin typeface="Arial" pitchFamily="34" charset="0"/>
                <a:cs typeface="Arial" pitchFamily="34" charset="0"/>
              </a:rPr>
              <a:t>de mediciones </a:t>
            </a:r>
            <a:r>
              <a:rPr lang="es-ES" sz="1600" dirty="0">
                <a:latin typeface="Arial" pitchFamily="34" charset="0"/>
                <a:cs typeface="Arial" pitchFamily="34" charset="0"/>
              </a:rPr>
              <a:t>del tiempo </a:t>
            </a:r>
            <a:r>
              <a:rPr lang="es-ES" sz="1600" dirty="0" smtClean="0">
                <a:latin typeface="Arial" pitchFamily="34" charset="0"/>
                <a:cs typeface="Arial" pitchFamily="34" charset="0"/>
              </a:rPr>
              <a:t>en horas por semana que se ve TV se </a:t>
            </a:r>
            <a:r>
              <a:rPr lang="es-ES" sz="1600" dirty="0">
                <a:latin typeface="Arial" pitchFamily="34" charset="0"/>
                <a:cs typeface="Arial" pitchFamily="34" charset="0"/>
              </a:rPr>
              <a:t>muestran en las siguientes tablas</a:t>
            </a:r>
            <a:r>
              <a:rPr lang="es-ES" sz="1600" dirty="0" smtClean="0">
                <a:latin typeface="Arial" pitchFamily="34" charset="0"/>
                <a:cs typeface="Arial" pitchFamily="34" charset="0"/>
              </a:rPr>
              <a:t>. (</a:t>
            </a:r>
            <a:endParaRPr lang="es-CO" sz="2000" dirty="0"/>
          </a:p>
          <a:p>
            <a:pPr>
              <a:lnSpc>
                <a:spcPct val="80000"/>
              </a:lnSpc>
              <a:defRPr/>
            </a:pPr>
            <a:endParaRPr lang="es-CO" sz="2000" dirty="0"/>
          </a:p>
          <a:p>
            <a:pPr>
              <a:lnSpc>
                <a:spcPct val="80000"/>
              </a:lnSpc>
              <a:defRPr/>
            </a:pPr>
            <a:endParaRPr lang="es-CO" sz="2000" dirty="0"/>
          </a:p>
          <a:p>
            <a:pPr>
              <a:lnSpc>
                <a:spcPct val="80000"/>
              </a:lnSpc>
              <a:defRPr/>
            </a:pPr>
            <a:endParaRPr lang="es-CO" sz="2000" dirty="0"/>
          </a:p>
          <a:p>
            <a:pPr>
              <a:lnSpc>
                <a:spcPct val="80000"/>
              </a:lnSpc>
              <a:defRPr/>
            </a:pPr>
            <a:endParaRPr lang="es-CO" sz="2000" dirty="0"/>
          </a:p>
          <a:p>
            <a:pPr>
              <a:lnSpc>
                <a:spcPct val="80000"/>
              </a:lnSpc>
              <a:defRPr/>
            </a:pPr>
            <a:endParaRPr lang="es-CO" sz="2000" dirty="0"/>
          </a:p>
          <a:p>
            <a:pPr>
              <a:lnSpc>
                <a:spcPct val="80000"/>
              </a:lnSpc>
              <a:defRPr/>
            </a:pPr>
            <a:endParaRPr lang="es-ES" sz="2000" dirty="0"/>
          </a:p>
          <a:p>
            <a:pPr marL="0" indent="0">
              <a:lnSpc>
                <a:spcPct val="80000"/>
              </a:lnSpc>
              <a:buFontTx/>
              <a:buNone/>
              <a:defRPr/>
            </a:pPr>
            <a:endParaRPr lang="es-ES" sz="2000" dirty="0" smtClean="0"/>
          </a:p>
          <a:p>
            <a:pPr marL="0" indent="0">
              <a:lnSpc>
                <a:spcPct val="80000"/>
              </a:lnSpc>
              <a:buFontTx/>
              <a:buNone/>
              <a:defRPr/>
            </a:pPr>
            <a:endParaRPr lang="es-ES" sz="2000" dirty="0" smtClean="0">
              <a:latin typeface="Arial" pitchFamily="34" charset="0"/>
              <a:cs typeface="Arial" pitchFamily="34" charset="0"/>
            </a:endParaRPr>
          </a:p>
          <a:p>
            <a:pPr marL="0" indent="0">
              <a:lnSpc>
                <a:spcPct val="80000"/>
              </a:lnSpc>
              <a:buFontTx/>
              <a:buNone/>
              <a:defRPr/>
            </a:pPr>
            <a:endParaRPr lang="es-ES" sz="2000" dirty="0">
              <a:latin typeface="Arial" pitchFamily="34" charset="0"/>
              <a:cs typeface="Arial" pitchFamily="34" charset="0"/>
            </a:endParaRPr>
          </a:p>
          <a:p>
            <a:pPr marL="0" indent="0">
              <a:lnSpc>
                <a:spcPct val="80000"/>
              </a:lnSpc>
              <a:buFontTx/>
              <a:buNone/>
              <a:defRPr/>
            </a:pPr>
            <a:endParaRPr lang="es-ES" sz="2000" dirty="0">
              <a:latin typeface="Arial" pitchFamily="34" charset="0"/>
              <a:cs typeface="Arial" pitchFamily="34" charset="0"/>
            </a:endParaRPr>
          </a:p>
          <a:p>
            <a:pPr marL="0" indent="0" algn="just">
              <a:lnSpc>
                <a:spcPct val="80000"/>
              </a:lnSpc>
              <a:buFontTx/>
              <a:buNone/>
              <a:defRPr/>
            </a:pPr>
            <a:r>
              <a:rPr lang="es-ES" sz="1600" dirty="0" smtClean="0">
                <a:latin typeface="Arial" pitchFamily="34" charset="0"/>
                <a:cs typeface="Arial" pitchFamily="34" charset="0"/>
              </a:rPr>
              <a:t>A) Estime el tiempo promedio que se ve televisión, en horas por semana para (a) los hogares de la Región I y (b) hogares de la Región II. </a:t>
            </a:r>
          </a:p>
          <a:p>
            <a:pPr marL="0" indent="0" algn="just">
              <a:lnSpc>
                <a:spcPct val="80000"/>
              </a:lnSpc>
              <a:buFontTx/>
              <a:buNone/>
              <a:defRPr/>
            </a:pPr>
            <a:r>
              <a:rPr lang="es-ES" sz="1600" dirty="0" smtClean="0">
                <a:latin typeface="Arial" pitchFamily="34" charset="0"/>
                <a:cs typeface="Arial" pitchFamily="34" charset="0"/>
              </a:rPr>
              <a:t>B). Fije un límite para el error de estimación. </a:t>
            </a:r>
          </a:p>
          <a:p>
            <a:pPr marL="0" indent="0">
              <a:lnSpc>
                <a:spcPct val="80000"/>
              </a:lnSpc>
              <a:buFontTx/>
              <a:buNone/>
              <a:defRPr/>
            </a:pPr>
            <a:r>
              <a:rPr lang="es-ES" sz="1600" dirty="0" smtClean="0">
                <a:latin typeface="Arial" pitchFamily="34" charset="0"/>
                <a:cs typeface="Arial" pitchFamily="34" charset="0"/>
              </a:rPr>
              <a:t>C). Estime </a:t>
            </a:r>
            <a:r>
              <a:rPr lang="es-ES" sz="1600" dirty="0" smtClean="0">
                <a:latin typeface="Arial" pitchFamily="34" charset="0"/>
                <a:cs typeface="Arial" pitchFamily="34" charset="0"/>
                <a:sym typeface="Symbol"/>
              </a:rPr>
              <a:t>.</a:t>
            </a:r>
          </a:p>
          <a:p>
            <a:pPr marL="0" indent="0">
              <a:lnSpc>
                <a:spcPct val="80000"/>
              </a:lnSpc>
              <a:buFontTx/>
              <a:buNone/>
              <a:defRPr/>
            </a:pPr>
            <a:r>
              <a:rPr lang="es-ES" sz="1600" dirty="0" smtClean="0">
                <a:latin typeface="Arial" pitchFamily="34" charset="0"/>
                <a:cs typeface="Arial" pitchFamily="34" charset="0"/>
                <a:sym typeface="Symbol"/>
              </a:rPr>
              <a:t>D). </a:t>
            </a:r>
            <a:r>
              <a:rPr lang="es-ES" sz="1600" dirty="0" smtClean="0">
                <a:latin typeface="Arial" pitchFamily="34" charset="0"/>
                <a:cs typeface="Arial" pitchFamily="34" charset="0"/>
              </a:rPr>
              <a:t>Fije un límite para el error de estimación.</a:t>
            </a:r>
          </a:p>
        </p:txBody>
      </p:sp>
      <p:graphicFrame>
        <p:nvGraphicFramePr>
          <p:cNvPr id="15689" name="Group 329"/>
          <p:cNvGraphicFramePr>
            <a:graphicFrameLocks noGrp="1"/>
          </p:cNvGraphicFramePr>
          <p:nvPr>
            <p:ph sz="half" idx="2"/>
          </p:nvPr>
        </p:nvGraphicFramePr>
        <p:xfrm>
          <a:off x="900113" y="2430463"/>
          <a:ext cx="3529012" cy="1511300"/>
        </p:xfrm>
        <a:graphic>
          <a:graphicData uri="http://schemas.openxmlformats.org/drawingml/2006/table">
            <a:tbl>
              <a:tblPr/>
              <a:tblGrid>
                <a:gridCol w="1066800"/>
                <a:gridCol w="1285875"/>
                <a:gridCol w="1176337"/>
              </a:tblGrid>
              <a:tr h="50503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E1</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Región I</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E2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Región II </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E3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Región III</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062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35 28 26 41</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43 29 32 37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36 25 29 31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39 38 40 45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28 27 35 34</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27 4 49 10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15 41 25 30</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8 15 21 7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14 30 20 11 </a:t>
                      </a:r>
                      <a:endParaRPr kumimoji="0" lang="es-ES" sz="10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12 32 34 24 </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5672" name="Group 312"/>
          <p:cNvGraphicFramePr>
            <a:graphicFrameLocks noGrp="1"/>
          </p:cNvGraphicFramePr>
          <p:nvPr/>
        </p:nvGraphicFramePr>
        <p:xfrm>
          <a:off x="4643438" y="2584450"/>
          <a:ext cx="3889375" cy="1349375"/>
        </p:xfrm>
        <a:graphic>
          <a:graphicData uri="http://schemas.openxmlformats.org/drawingml/2006/table">
            <a:tbl>
              <a:tblPr/>
              <a:tblGrid>
                <a:gridCol w="1295400"/>
                <a:gridCol w="1296987"/>
                <a:gridCol w="1296988"/>
              </a:tblGrid>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E1</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E2</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E3</a:t>
                      </a:r>
                      <a:endParaRPr kumimoji="0" lang="es-ES" sz="24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04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8463" name="Object 326"/>
          <p:cNvGraphicFramePr>
            <a:graphicFrameLocks noChangeAspect="1"/>
          </p:cNvGraphicFramePr>
          <p:nvPr/>
        </p:nvGraphicFramePr>
        <p:xfrm>
          <a:off x="4787900" y="2817813"/>
          <a:ext cx="1027113" cy="971550"/>
        </p:xfrm>
        <a:graphic>
          <a:graphicData uri="http://schemas.openxmlformats.org/presentationml/2006/ole">
            <mc:AlternateContent xmlns:mc="http://schemas.openxmlformats.org/markup-compatibility/2006">
              <mc:Choice xmlns:v="urn:schemas-microsoft-com:vml" Requires="v">
                <p:oleObj spid="_x0000_s50229" name="Ecuación" r:id="rId3" imgW="961796" imgH="1239237" progId="Equation.3">
                  <p:embed/>
                </p:oleObj>
              </mc:Choice>
              <mc:Fallback>
                <p:oleObj name="Ecuación" r:id="rId3" imgW="961796" imgH="1239237" progId="Equation.3">
                  <p:embed/>
                  <p:pic>
                    <p:nvPicPr>
                      <p:cNvPr id="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2817813"/>
                        <a:ext cx="1027113" cy="971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64" name="Object 327"/>
          <p:cNvGraphicFramePr>
            <a:graphicFrameLocks noChangeAspect="1"/>
          </p:cNvGraphicFramePr>
          <p:nvPr/>
        </p:nvGraphicFramePr>
        <p:xfrm>
          <a:off x="6300788" y="2960688"/>
          <a:ext cx="596900" cy="828675"/>
        </p:xfrm>
        <a:graphic>
          <a:graphicData uri="http://schemas.openxmlformats.org/presentationml/2006/ole">
            <mc:AlternateContent xmlns:mc="http://schemas.openxmlformats.org/markup-compatibility/2006">
              <mc:Choice xmlns:v="urn:schemas-microsoft-com:vml" Requires="v">
                <p:oleObj spid="_x0000_s50230" name="Ecuación" r:id="rId5" imgW="711200" imgH="825500" progId="Equation.3">
                  <p:embed/>
                </p:oleObj>
              </mc:Choice>
              <mc:Fallback>
                <p:oleObj name="Ecuación" r:id="rId5" imgW="711200" imgH="825500" progId="Equation.3">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2960688"/>
                        <a:ext cx="596900" cy="82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65" name="Object 328"/>
          <p:cNvGraphicFramePr>
            <a:graphicFrameLocks noChangeAspect="1"/>
          </p:cNvGraphicFramePr>
          <p:nvPr/>
        </p:nvGraphicFramePr>
        <p:xfrm>
          <a:off x="7524750" y="2960688"/>
          <a:ext cx="549275" cy="828675"/>
        </p:xfrm>
        <a:graphic>
          <a:graphicData uri="http://schemas.openxmlformats.org/presentationml/2006/ole">
            <mc:AlternateContent xmlns:mc="http://schemas.openxmlformats.org/markup-compatibility/2006">
              <mc:Choice xmlns:v="urn:schemas-microsoft-com:vml" Requires="v">
                <p:oleObj spid="_x0000_s50231" name="Ecuación" r:id="rId7" imgW="660400" imgH="825500" progId="Equation.3">
                  <p:embed/>
                </p:oleObj>
              </mc:Choice>
              <mc:Fallback>
                <p:oleObj name="Ecuación" r:id="rId7" imgW="660400" imgH="825500" progId="Equation.3">
                  <p:embed/>
                  <p:pic>
                    <p:nvPicPr>
                      <p:cNvPr id="0"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24750" y="2960688"/>
                        <a:ext cx="549275" cy="82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66" name="Rectangle 331"/>
          <p:cNvSpPr>
            <a:spLocks noChangeArrowheads="1"/>
          </p:cNvSpPr>
          <p:nvPr/>
        </p:nvSpPr>
        <p:spPr bwMode="auto">
          <a:xfrm>
            <a:off x="0" y="3105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spTree>
    <p:extLst>
      <p:ext uri="{BB962C8B-B14F-4D97-AF65-F5344CB8AC3E}">
        <p14:creationId xmlns:p14="http://schemas.microsoft.com/office/powerpoint/2010/main" val="234236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467544" y="432955"/>
            <a:ext cx="77724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ES" b="1" dirty="0">
                <a:solidFill>
                  <a:srgbClr val="00B050"/>
                </a:solidFill>
                <a:latin typeface="+mj-lt"/>
                <a:ea typeface="+mj-ea"/>
                <a:cs typeface="+mj-cs"/>
              </a:rPr>
              <a:t>Conceptos estadísticos básicos….</a:t>
            </a:r>
          </a:p>
        </p:txBody>
      </p:sp>
      <p:sp>
        <p:nvSpPr>
          <p:cNvPr id="21507" name="Rectangle 5"/>
          <p:cNvSpPr>
            <a:spLocks noChangeArrowheads="1"/>
          </p:cNvSpPr>
          <p:nvPr/>
        </p:nvSpPr>
        <p:spPr bwMode="auto">
          <a:xfrm>
            <a:off x="249238" y="1124744"/>
            <a:ext cx="8642350" cy="561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lnSpc>
                <a:spcPct val="90000"/>
              </a:lnSpc>
              <a:spcBef>
                <a:spcPct val="20000"/>
              </a:spcBef>
              <a:buFont typeface="Wingdings" pitchFamily="2" charset="2"/>
              <a:buChar char="q"/>
            </a:pPr>
            <a:r>
              <a:rPr lang="es-ES" sz="2300" b="1" dirty="0"/>
              <a:t>Teorema Central del Límite: </a:t>
            </a:r>
            <a:r>
              <a:rPr lang="es-ES" sz="2300" dirty="0">
                <a:latin typeface="Arial" pitchFamily="34" charset="0"/>
                <a:cs typeface="Arial" pitchFamily="34" charset="0"/>
              </a:rPr>
              <a:t>si el </a:t>
            </a:r>
            <a:r>
              <a:rPr lang="es-ES" sz="2300" dirty="0" smtClean="0">
                <a:latin typeface="Arial" pitchFamily="34" charset="0"/>
                <a:cs typeface="Arial" pitchFamily="34" charset="0"/>
              </a:rPr>
              <a:t>n &gt;30 y </a:t>
            </a:r>
            <a:r>
              <a:rPr lang="es-ES" sz="2300" dirty="0">
                <a:latin typeface="Arial" pitchFamily="34" charset="0"/>
                <a:cs typeface="Arial" pitchFamily="34" charset="0"/>
              </a:rPr>
              <a:t>si las muestras se extraen aleatoriamente, </a:t>
            </a:r>
            <a:r>
              <a:rPr lang="es-ES" sz="2300" dirty="0" smtClean="0">
                <a:latin typeface="Arial" pitchFamily="34" charset="0"/>
                <a:cs typeface="Arial" pitchFamily="34" charset="0"/>
              </a:rPr>
              <a:t>el TCL </a:t>
            </a:r>
            <a:r>
              <a:rPr lang="es-ES" sz="2300" dirty="0">
                <a:latin typeface="Arial" pitchFamily="34" charset="0"/>
                <a:cs typeface="Arial" pitchFamily="34" charset="0"/>
              </a:rPr>
              <a:t>nos dice que la distribución de muestreo de la media aproximadamente tendrá una distribución normal con una media igual a la </a:t>
            </a:r>
            <a:r>
              <a:rPr lang="es-ES" sz="2300" dirty="0" smtClean="0">
                <a:latin typeface="Arial" pitchFamily="34" charset="0"/>
                <a:cs typeface="Arial" pitchFamily="34" charset="0"/>
              </a:rPr>
              <a:t>µ </a:t>
            </a:r>
            <a:r>
              <a:rPr lang="es-ES" sz="2300" dirty="0">
                <a:latin typeface="Arial" pitchFamily="34" charset="0"/>
                <a:cs typeface="Arial" pitchFamily="34" charset="0"/>
              </a:rPr>
              <a:t>y </a:t>
            </a:r>
            <a:r>
              <a:rPr lang="es-ES" sz="2300" dirty="0" smtClean="0">
                <a:latin typeface="Arial" pitchFamily="34" charset="0"/>
                <a:cs typeface="Arial" pitchFamily="34" charset="0"/>
              </a:rPr>
              <a:t>varianza </a:t>
            </a:r>
            <a:r>
              <a:rPr lang="es-ES" sz="2300" dirty="0">
                <a:latin typeface="Arial" pitchFamily="34" charset="0"/>
                <a:cs typeface="Arial" pitchFamily="34" charset="0"/>
              </a:rPr>
              <a:t>igual a </a:t>
            </a:r>
            <a:r>
              <a:rPr lang="es-ES" sz="2300" dirty="0" smtClean="0">
                <a:latin typeface="Arial" pitchFamily="34" charset="0"/>
                <a:cs typeface="Arial" pitchFamily="34" charset="0"/>
                <a:sym typeface="Symbol"/>
              </a:rPr>
              <a:t></a:t>
            </a:r>
            <a:r>
              <a:rPr lang="es-ES" sz="2300" baseline="30000" dirty="0" smtClean="0">
                <a:latin typeface="Arial" pitchFamily="34" charset="0"/>
                <a:cs typeface="Arial" pitchFamily="34" charset="0"/>
                <a:sym typeface="Symbol"/>
              </a:rPr>
              <a:t>2</a:t>
            </a:r>
            <a:r>
              <a:rPr lang="es-ES" sz="2300" dirty="0" smtClean="0">
                <a:latin typeface="Arial" pitchFamily="34" charset="0"/>
                <a:cs typeface="Arial" pitchFamily="34" charset="0"/>
              </a:rPr>
              <a:t>/n.</a:t>
            </a:r>
            <a:endParaRPr lang="es-ES" sz="2300" dirty="0">
              <a:latin typeface="Arial" pitchFamily="34" charset="0"/>
              <a:cs typeface="Arial" pitchFamily="34" charset="0"/>
            </a:endParaRPr>
          </a:p>
          <a:p>
            <a:pPr marL="342900" indent="-342900">
              <a:lnSpc>
                <a:spcPct val="90000"/>
              </a:lnSpc>
              <a:spcBef>
                <a:spcPct val="20000"/>
              </a:spcBef>
              <a:buFont typeface="Wingdings" pitchFamily="2" charset="2"/>
              <a:buChar char="q"/>
            </a:pPr>
            <a:r>
              <a:rPr lang="es-ES" sz="2300" b="1" dirty="0"/>
              <a:t>Inferencia estadística: </a:t>
            </a:r>
            <a:r>
              <a:rPr lang="es-ES" sz="2300" dirty="0">
                <a:latin typeface="Arial" pitchFamily="34" charset="0"/>
                <a:cs typeface="Arial" pitchFamily="34" charset="0"/>
              </a:rPr>
              <a:t>Consiste en declarar respecto algún parámetro poblacional con base en las observaciones hechas sobre </a:t>
            </a:r>
            <a:r>
              <a:rPr lang="es-ES" sz="2300" dirty="0" smtClean="0">
                <a:latin typeface="Arial" pitchFamily="34" charset="0"/>
                <a:cs typeface="Arial" pitchFamily="34" charset="0"/>
              </a:rPr>
              <a:t>un subconjunto de la población; muestra.</a:t>
            </a:r>
            <a:endParaRPr lang="es-ES" sz="2300" dirty="0">
              <a:latin typeface="Arial" pitchFamily="34" charset="0"/>
              <a:cs typeface="Arial" pitchFamily="34" charset="0"/>
            </a:endParaRPr>
          </a:p>
          <a:p>
            <a:pPr marL="342900" indent="-342900" algn="just">
              <a:lnSpc>
                <a:spcPct val="90000"/>
              </a:lnSpc>
              <a:spcBef>
                <a:spcPct val="20000"/>
              </a:spcBef>
              <a:buFont typeface="Wingdings" pitchFamily="2" charset="2"/>
              <a:buChar char="q"/>
            </a:pPr>
            <a:r>
              <a:rPr lang="es-ES" sz="2300" b="1" dirty="0"/>
              <a:t>Intervalo de confianza: </a:t>
            </a:r>
            <a:r>
              <a:rPr lang="es-ES" sz="2300" dirty="0">
                <a:latin typeface="Arial" pitchFamily="34" charset="0"/>
                <a:cs typeface="Arial" pitchFamily="34" charset="0"/>
              </a:rPr>
              <a:t>intervalo con una determinada probabilidad de incluir el valor poblacional. Se determina a partir de los resultados </a:t>
            </a:r>
            <a:r>
              <a:rPr lang="es-ES" sz="2300" dirty="0" err="1">
                <a:latin typeface="Arial" pitchFamily="34" charset="0"/>
                <a:cs typeface="Arial" pitchFamily="34" charset="0"/>
              </a:rPr>
              <a:t>muestrales</a:t>
            </a:r>
            <a:r>
              <a:rPr lang="es-ES" sz="2300" dirty="0">
                <a:latin typeface="Arial" pitchFamily="34" charset="0"/>
                <a:cs typeface="Arial" pitchFamily="34" charset="0"/>
              </a:rPr>
              <a:t> y </a:t>
            </a:r>
            <a:r>
              <a:rPr lang="es-ES" sz="2300" dirty="0" smtClean="0">
                <a:latin typeface="Arial" pitchFamily="34" charset="0"/>
                <a:cs typeface="Arial" pitchFamily="34" charset="0"/>
                <a:sym typeface="Symbol"/>
              </a:rPr>
              <a:t></a:t>
            </a:r>
            <a:r>
              <a:rPr lang="es-ES" sz="2300" dirty="0" smtClean="0">
                <a:latin typeface="Arial" pitchFamily="34" charset="0"/>
                <a:cs typeface="Arial" pitchFamily="34" charset="0"/>
              </a:rPr>
              <a:t>.</a:t>
            </a:r>
            <a:endParaRPr lang="es-ES" sz="2300" dirty="0">
              <a:latin typeface="Arial" pitchFamily="34" charset="0"/>
              <a:cs typeface="Arial" pitchFamily="34" charset="0"/>
            </a:endParaRPr>
          </a:p>
          <a:p>
            <a:pPr marL="342900" indent="-342900" algn="just">
              <a:lnSpc>
                <a:spcPct val="90000"/>
              </a:lnSpc>
              <a:spcBef>
                <a:spcPct val="20000"/>
              </a:spcBef>
              <a:buFont typeface="Wingdings" pitchFamily="2" charset="2"/>
              <a:buChar char="q"/>
            </a:pPr>
            <a:r>
              <a:rPr lang="es-ES" sz="2300" b="1" dirty="0"/>
              <a:t>Método de muestreo: </a:t>
            </a:r>
            <a:r>
              <a:rPr lang="es-ES" sz="2300" dirty="0">
                <a:latin typeface="Arial" pitchFamily="34" charset="0"/>
                <a:cs typeface="Arial" pitchFamily="34" charset="0"/>
              </a:rPr>
              <a:t>procedimiento utilizado para seleccionar de forma representativa las unidades </a:t>
            </a:r>
            <a:r>
              <a:rPr lang="es-ES" sz="2300" dirty="0" err="1">
                <a:latin typeface="Arial" pitchFamily="34" charset="0"/>
                <a:cs typeface="Arial" pitchFamily="34" charset="0"/>
              </a:rPr>
              <a:t>muestrales</a:t>
            </a:r>
            <a:r>
              <a:rPr lang="es-ES" sz="2300" dirty="0">
                <a:latin typeface="+mn-lt"/>
              </a:rPr>
              <a:t>.</a:t>
            </a:r>
          </a:p>
        </p:txBody>
      </p:sp>
    </p:spTree>
    <p:extLst>
      <p:ext uri="{BB962C8B-B14F-4D97-AF65-F5344CB8AC3E}">
        <p14:creationId xmlns:p14="http://schemas.microsoft.com/office/powerpoint/2010/main" val="19271503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684213" y="404813"/>
            <a:ext cx="7772400" cy="5976937"/>
          </a:xfrm>
        </p:spPr>
        <p:txBody>
          <a:bodyPr/>
          <a:lstStyle/>
          <a:p>
            <a:pPr marL="0" indent="0">
              <a:lnSpc>
                <a:spcPct val="80000"/>
              </a:lnSpc>
              <a:buFontTx/>
              <a:buNone/>
              <a:defRPr/>
            </a:pPr>
            <a:r>
              <a:rPr lang="es-ES" sz="1800" dirty="0">
                <a:solidFill>
                  <a:srgbClr val="00B050"/>
                </a:solidFill>
              </a:rPr>
              <a:t>Solución: </a:t>
            </a:r>
            <a:endParaRPr lang="es-ES" sz="1800" dirty="0" smtClean="0">
              <a:solidFill>
                <a:srgbClr val="00B050"/>
              </a:solidFill>
            </a:endParaRPr>
          </a:p>
          <a:p>
            <a:pPr marL="0" indent="0">
              <a:lnSpc>
                <a:spcPct val="80000"/>
              </a:lnSpc>
              <a:buFontTx/>
              <a:buNone/>
              <a:defRPr/>
            </a:pPr>
            <a:endParaRPr lang="es-ES" sz="1800" dirty="0">
              <a:solidFill>
                <a:srgbClr val="00B050"/>
              </a:solidFill>
            </a:endParaRPr>
          </a:p>
          <a:p>
            <a:pPr>
              <a:lnSpc>
                <a:spcPct val="80000"/>
              </a:lnSpc>
              <a:buFontTx/>
              <a:buNone/>
              <a:defRPr/>
            </a:pPr>
            <a:r>
              <a:rPr lang="es-ES" sz="1800" dirty="0" smtClean="0"/>
              <a:t>A). </a:t>
            </a:r>
            <a:r>
              <a:rPr lang="es-ES" sz="1800" dirty="0"/>
              <a:t>de los valores de la segunda tabla y usando   </a:t>
            </a:r>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r>
              <a:rPr lang="es-ES" sz="1800" dirty="0"/>
              <a:t>Es la mejor estimación del número promedio de horas por semana en que en todos los hogares </a:t>
            </a:r>
            <a:r>
              <a:rPr lang="es-ES" sz="1800" dirty="0" smtClean="0"/>
              <a:t>de la ciudad ve TV.  </a:t>
            </a:r>
            <a:endParaRPr lang="es-ES"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ES" sz="1800" dirty="0"/>
          </a:p>
          <a:p>
            <a:pPr>
              <a:lnSpc>
                <a:spcPct val="80000"/>
              </a:lnSpc>
              <a:defRPr/>
            </a:pPr>
            <a:r>
              <a:rPr lang="es-ES" sz="1800" dirty="0"/>
              <a:t>La estimación de la media poblacional, con un limite para el error de estimación </a:t>
            </a:r>
            <a:r>
              <a:rPr lang="es-ES" sz="1800" dirty="0" smtClean="0"/>
              <a:t>al nivel del 0.95, </a:t>
            </a:r>
            <a:r>
              <a:rPr lang="es-ES" sz="1800" dirty="0"/>
              <a:t>esta dada por </a:t>
            </a:r>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ES" sz="1800" dirty="0"/>
          </a:p>
        </p:txBody>
      </p:sp>
      <p:sp>
        <p:nvSpPr>
          <p:cNvPr id="19459" name="Rectangle 10"/>
          <p:cNvSpPr>
            <a:spLocks noChangeArrowheads="1"/>
          </p:cNvSpPr>
          <p:nvPr/>
        </p:nvSpPr>
        <p:spPr bwMode="auto">
          <a:xfrm>
            <a:off x="1720850" y="2943225"/>
            <a:ext cx="19002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MX"/>
          </a:p>
        </p:txBody>
      </p:sp>
      <p:sp>
        <p:nvSpPr>
          <p:cNvPr id="19460" name="Rectangle 12"/>
          <p:cNvSpPr>
            <a:spLocks noChangeArrowheads="1"/>
          </p:cNvSpPr>
          <p:nvPr/>
        </p:nvSpPr>
        <p:spPr bwMode="auto">
          <a:xfrm>
            <a:off x="1720850" y="2943225"/>
            <a:ext cx="19002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MX"/>
          </a:p>
        </p:txBody>
      </p:sp>
      <p:sp>
        <p:nvSpPr>
          <p:cNvPr id="19461" name="Rectangle 14"/>
          <p:cNvSpPr>
            <a:spLocks noChangeArrowheads="1"/>
          </p:cNvSpPr>
          <p:nvPr/>
        </p:nvSpPr>
        <p:spPr bwMode="auto">
          <a:xfrm>
            <a:off x="1720850" y="2943225"/>
            <a:ext cx="19018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MX"/>
          </a:p>
        </p:txBody>
      </p:sp>
      <p:sp>
        <p:nvSpPr>
          <p:cNvPr id="19462" name="Rectangle 5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19463" name="Object 54"/>
          <p:cNvGraphicFramePr>
            <a:graphicFrameLocks noChangeAspect="1"/>
          </p:cNvGraphicFramePr>
          <p:nvPr/>
        </p:nvGraphicFramePr>
        <p:xfrm>
          <a:off x="1187450" y="1412875"/>
          <a:ext cx="6840538" cy="1501775"/>
        </p:xfrm>
        <a:graphic>
          <a:graphicData uri="http://schemas.openxmlformats.org/presentationml/2006/ole">
            <mc:AlternateContent xmlns:mc="http://schemas.openxmlformats.org/markup-compatibility/2006">
              <mc:Choice xmlns:v="urn:schemas-microsoft-com:vml" Requires="v">
                <p:oleObj spid="_x0000_s51253" name="Ecuación" r:id="rId3" imgW="4305300" imgH="939800" progId="Equation.3">
                  <p:embed/>
                </p:oleObj>
              </mc:Choice>
              <mc:Fallback>
                <p:oleObj name="Ecuación" r:id="rId3" imgW="4305300" imgH="939800" progId="Equation.3">
                  <p:embed/>
                  <p:pic>
                    <p:nvPicPr>
                      <p:cNvPr id="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1412875"/>
                        <a:ext cx="6840538" cy="150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4" name="Rectangle 5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19465" name="Object 56"/>
          <p:cNvGraphicFramePr>
            <a:graphicFrameLocks noChangeAspect="1"/>
          </p:cNvGraphicFramePr>
          <p:nvPr/>
        </p:nvGraphicFramePr>
        <p:xfrm>
          <a:off x="1116013" y="3716338"/>
          <a:ext cx="7200900" cy="1081087"/>
        </p:xfrm>
        <a:graphic>
          <a:graphicData uri="http://schemas.openxmlformats.org/presentationml/2006/ole">
            <mc:AlternateContent xmlns:mc="http://schemas.openxmlformats.org/markup-compatibility/2006">
              <mc:Choice xmlns:v="urn:schemas-microsoft-com:vml" Requires="v">
                <p:oleObj spid="_x0000_s51254" name="Ecuación" r:id="rId5" imgW="6261100" imgH="647700" progId="Equation.3">
                  <p:embed/>
                </p:oleObj>
              </mc:Choice>
              <mc:Fallback>
                <p:oleObj name="Ecuación" r:id="rId5" imgW="6261100" imgH="647700" progId="Equation.3">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013" y="3716338"/>
                        <a:ext cx="7200900" cy="1081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6" name="Rectangle 59"/>
          <p:cNvSpPr>
            <a:spLocks noChangeArrowheads="1"/>
          </p:cNvSpPr>
          <p:nvPr/>
        </p:nvSpPr>
        <p:spPr bwMode="auto">
          <a:xfrm>
            <a:off x="0" y="3243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19467" name="Object 58"/>
          <p:cNvGraphicFramePr>
            <a:graphicFrameLocks noChangeAspect="1"/>
          </p:cNvGraphicFramePr>
          <p:nvPr/>
        </p:nvGraphicFramePr>
        <p:xfrm>
          <a:off x="2139950" y="5702300"/>
          <a:ext cx="3852863" cy="619125"/>
        </p:xfrm>
        <a:graphic>
          <a:graphicData uri="http://schemas.openxmlformats.org/presentationml/2006/ole">
            <mc:AlternateContent xmlns:mc="http://schemas.openxmlformats.org/markup-compatibility/2006">
              <mc:Choice xmlns:v="urn:schemas-microsoft-com:vml" Requires="v">
                <p:oleObj spid="_x0000_s51255" name="Ecuación" r:id="rId7" imgW="2667000" imgH="330200" progId="Equation.3">
                  <p:embed/>
                </p:oleObj>
              </mc:Choice>
              <mc:Fallback>
                <p:oleObj name="Ecuación" r:id="rId7" imgW="2667000" imgH="330200" progId="Equation.3">
                  <p:embed/>
                  <p:pic>
                    <p:nvPicPr>
                      <p:cNvPr id="0"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9950" y="5702300"/>
                        <a:ext cx="3852863"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795256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684213" y="692150"/>
            <a:ext cx="7772400" cy="5400675"/>
          </a:xfrm>
        </p:spPr>
        <p:txBody>
          <a:bodyPr/>
          <a:lstStyle/>
          <a:p>
            <a:pPr>
              <a:lnSpc>
                <a:spcPct val="80000"/>
              </a:lnSpc>
              <a:buFont typeface="Wingdings" pitchFamily="2" charset="2"/>
              <a:buChar char="q"/>
            </a:pPr>
            <a:r>
              <a:rPr lang="es-ES" sz="1600" smtClean="0">
                <a:latin typeface="Arial" pitchFamily="34" charset="0"/>
                <a:cs typeface="Arial" pitchFamily="34" charset="0"/>
              </a:rPr>
              <a:t>Entonces se estima que el número promedio de horas que se ve televisión en los hogares del ciudad= 27.7 hrs. </a:t>
            </a:r>
          </a:p>
          <a:p>
            <a:pPr>
              <a:lnSpc>
                <a:spcPct val="80000"/>
              </a:lnSpc>
              <a:buFont typeface="Wingdings" pitchFamily="2" charset="2"/>
              <a:buChar char="q"/>
            </a:pPr>
            <a:r>
              <a:rPr lang="es-ES" sz="1600" smtClean="0">
                <a:latin typeface="Arial" pitchFamily="34" charset="0"/>
                <a:cs typeface="Arial" pitchFamily="34" charset="0"/>
              </a:rPr>
              <a:t>Error de estimación= 2.8 hrs con una probabilidad de 0.95.</a:t>
            </a:r>
          </a:p>
          <a:p>
            <a:pPr>
              <a:lnSpc>
                <a:spcPct val="80000"/>
              </a:lnSpc>
            </a:pPr>
            <a:endParaRPr lang="es-ES" sz="1600" smtClean="0">
              <a:latin typeface="Arial" pitchFamily="34" charset="0"/>
              <a:cs typeface="Arial" pitchFamily="34" charset="0"/>
            </a:endParaRPr>
          </a:p>
          <a:p>
            <a:pPr>
              <a:lnSpc>
                <a:spcPct val="80000"/>
              </a:lnSpc>
            </a:pPr>
            <a:endParaRPr lang="es-ES" sz="1600" smtClean="0">
              <a:latin typeface="Arial" pitchFamily="34" charset="0"/>
              <a:cs typeface="Arial" pitchFamily="34" charset="0"/>
            </a:endParaRPr>
          </a:p>
          <a:p>
            <a:pPr>
              <a:lnSpc>
                <a:spcPct val="80000"/>
              </a:lnSpc>
              <a:buFontTx/>
              <a:buNone/>
            </a:pPr>
            <a:r>
              <a:rPr lang="es-ES" sz="1600" smtClean="0">
                <a:latin typeface="Arial" pitchFamily="34" charset="0"/>
                <a:cs typeface="Arial" pitchFamily="34" charset="0"/>
              </a:rPr>
              <a:t>B). Las n=8 observaciones del E2 provienen de una MAI, por lo tanto la estimación del tiempo promedio de ver TV en la Región II, su error de estimación es:</a:t>
            </a:r>
          </a:p>
          <a:p>
            <a:pPr>
              <a:lnSpc>
                <a:spcPct val="80000"/>
              </a:lnSpc>
              <a:buFontTx/>
              <a:buNone/>
            </a:pPr>
            <a:endParaRPr lang="es-CO" sz="1600" smtClean="0"/>
          </a:p>
          <a:p>
            <a:pPr>
              <a:lnSpc>
                <a:spcPct val="80000"/>
              </a:lnSpc>
              <a:buFontTx/>
              <a:buNone/>
            </a:pPr>
            <a:endParaRPr lang="es-CO" sz="1600" smtClean="0"/>
          </a:p>
          <a:p>
            <a:pPr>
              <a:lnSpc>
                <a:spcPct val="80000"/>
              </a:lnSpc>
              <a:buFontTx/>
              <a:buNone/>
            </a:pPr>
            <a:endParaRPr lang="es-CO" sz="1600" smtClean="0"/>
          </a:p>
          <a:p>
            <a:pPr>
              <a:lnSpc>
                <a:spcPct val="80000"/>
              </a:lnSpc>
              <a:buFontTx/>
              <a:buNone/>
            </a:pPr>
            <a:endParaRPr lang="es-CO" sz="1600" smtClean="0"/>
          </a:p>
          <a:p>
            <a:pPr>
              <a:lnSpc>
                <a:spcPct val="80000"/>
              </a:lnSpc>
              <a:buFontTx/>
              <a:buNone/>
            </a:pPr>
            <a:endParaRPr lang="es-CO" sz="1600" smtClean="0"/>
          </a:p>
          <a:p>
            <a:pPr>
              <a:lnSpc>
                <a:spcPct val="80000"/>
              </a:lnSpc>
              <a:buFontTx/>
              <a:buNone/>
            </a:pPr>
            <a:endParaRPr lang="es-ES" sz="1600" smtClean="0"/>
          </a:p>
          <a:p>
            <a:pPr>
              <a:lnSpc>
                <a:spcPct val="80000"/>
              </a:lnSpc>
            </a:pPr>
            <a:endParaRPr lang="es-ES" sz="1600" smtClean="0"/>
          </a:p>
          <a:p>
            <a:pPr>
              <a:lnSpc>
                <a:spcPct val="80000"/>
              </a:lnSpc>
            </a:pPr>
            <a:endParaRPr lang="es-ES" sz="1600" smtClean="0"/>
          </a:p>
          <a:p>
            <a:pPr>
              <a:lnSpc>
                <a:spcPct val="80000"/>
              </a:lnSpc>
              <a:buFont typeface="Wingdings" pitchFamily="2" charset="2"/>
              <a:buChar char="q"/>
            </a:pPr>
            <a:r>
              <a:rPr lang="es-ES" sz="1600" smtClean="0">
                <a:latin typeface="Arial" pitchFamily="34" charset="0"/>
                <a:cs typeface="Arial" pitchFamily="34" charset="0"/>
              </a:rPr>
              <a:t>Se observa un límite grande para el error de estimación debido a la presencia de una varianza amplia y un tamaño de “n” pequeño. </a:t>
            </a:r>
          </a:p>
          <a:p>
            <a:pPr>
              <a:lnSpc>
                <a:spcPct val="80000"/>
              </a:lnSpc>
              <a:buFont typeface="Wingdings" pitchFamily="2" charset="2"/>
              <a:buChar char="q"/>
            </a:pPr>
            <a:r>
              <a:rPr lang="es-ES" sz="1600" smtClean="0">
                <a:latin typeface="Arial" pitchFamily="34" charset="0"/>
                <a:cs typeface="Arial" pitchFamily="34" charset="0"/>
              </a:rPr>
              <a:t>No obstante, la estimación de µ es buena pero la media del estrato no. </a:t>
            </a:r>
          </a:p>
          <a:p>
            <a:pPr>
              <a:lnSpc>
                <a:spcPct val="80000"/>
              </a:lnSpc>
              <a:buFont typeface="Wingdings" pitchFamily="2" charset="2"/>
              <a:buChar char="q"/>
            </a:pPr>
            <a:r>
              <a:rPr lang="es-ES" sz="1600" smtClean="0">
                <a:latin typeface="Arial" pitchFamily="34" charset="0"/>
                <a:cs typeface="Arial" pitchFamily="34" charset="0"/>
              </a:rPr>
              <a:t>Por lo tanto, si se desea una estimación para un estrato en particular, su “n” debe ser lo bastante grande para proporcionar un límite de error de estimación razonable. </a:t>
            </a:r>
          </a:p>
          <a:p>
            <a:pPr>
              <a:lnSpc>
                <a:spcPct val="80000"/>
              </a:lnSpc>
            </a:pPr>
            <a:endParaRPr lang="es-ES" sz="1600" smtClean="0"/>
          </a:p>
        </p:txBody>
      </p:sp>
      <p:sp>
        <p:nvSpPr>
          <p:cNvPr id="20483" name="Rectangle 5"/>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0484" name="Object 4"/>
          <p:cNvGraphicFramePr>
            <a:graphicFrameLocks noChangeAspect="1"/>
          </p:cNvGraphicFramePr>
          <p:nvPr/>
        </p:nvGraphicFramePr>
        <p:xfrm>
          <a:off x="1547813" y="2871788"/>
          <a:ext cx="6119812" cy="844550"/>
        </p:xfrm>
        <a:graphic>
          <a:graphicData uri="http://schemas.openxmlformats.org/presentationml/2006/ole">
            <mc:AlternateContent xmlns:mc="http://schemas.openxmlformats.org/markup-compatibility/2006">
              <mc:Choice xmlns:v="urn:schemas-microsoft-com:vml" Requires="v">
                <p:oleObj spid="_x0000_s52243" name="Ecuación" r:id="rId3" imgW="3594100" imgH="495300" progId="Equation.3">
                  <p:embed/>
                </p:oleObj>
              </mc:Choice>
              <mc:Fallback>
                <p:oleObj name="Ecuación" r:id="rId3" imgW="3594100" imgH="495300" progId="Equation.3">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871788"/>
                        <a:ext cx="6119812"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0882348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685800" y="260350"/>
            <a:ext cx="7772400" cy="5688013"/>
          </a:xfrm>
        </p:spPr>
        <p:txBody>
          <a:bodyPr/>
          <a:lstStyle/>
          <a:p>
            <a:pPr marL="0" indent="0">
              <a:lnSpc>
                <a:spcPct val="80000"/>
              </a:lnSpc>
              <a:buFontTx/>
              <a:buNone/>
              <a:defRPr/>
            </a:pPr>
            <a:endParaRPr lang="es-ES" sz="1800" dirty="0" smtClean="0"/>
          </a:p>
          <a:p>
            <a:pPr marL="0" indent="0">
              <a:lnSpc>
                <a:spcPct val="80000"/>
              </a:lnSpc>
              <a:buFontTx/>
              <a:buNone/>
              <a:defRPr/>
            </a:pPr>
            <a:r>
              <a:rPr lang="es-ES" sz="1800" dirty="0" smtClean="0">
                <a:latin typeface="Arial" pitchFamily="34" charset="0"/>
                <a:cs typeface="Arial" pitchFamily="34" charset="0"/>
              </a:rPr>
              <a:t>C). Se obtiene: </a:t>
            </a:r>
            <a:endParaRPr lang="es-ES" sz="1800" dirty="0">
              <a:latin typeface="Arial" pitchFamily="34" charset="0"/>
              <a:cs typeface="Arial" pitchFamily="34" charset="0"/>
            </a:endParaRPr>
          </a:p>
          <a:p>
            <a:pPr>
              <a:lnSpc>
                <a:spcPct val="80000"/>
              </a:lnSpc>
              <a:defRPr/>
            </a:pPr>
            <a:endParaRPr lang="es-CO" sz="1800" dirty="0"/>
          </a:p>
          <a:p>
            <a:pPr>
              <a:lnSpc>
                <a:spcPct val="80000"/>
              </a:lnSpc>
              <a:defRPr/>
            </a:pPr>
            <a:endParaRPr lang="es-CO" sz="1800" dirty="0"/>
          </a:p>
          <a:p>
            <a:pPr marL="0" indent="0">
              <a:lnSpc>
                <a:spcPct val="80000"/>
              </a:lnSpc>
              <a:buFontTx/>
              <a:buNone/>
              <a:defRPr/>
            </a:pPr>
            <a:r>
              <a:rPr lang="es-ES" sz="1800" dirty="0" smtClean="0">
                <a:latin typeface="Arial" pitchFamily="34" charset="0"/>
                <a:cs typeface="Arial" pitchFamily="34" charset="0"/>
              </a:rPr>
              <a:t>Con varianza estimada: </a:t>
            </a:r>
            <a:endParaRPr lang="es-ES" sz="1800" dirty="0">
              <a:latin typeface="Arial" pitchFamily="34" charset="0"/>
              <a:cs typeface="Arial" pitchFamily="34" charset="0"/>
            </a:endParaRPr>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marL="0" indent="0">
              <a:lnSpc>
                <a:spcPct val="80000"/>
              </a:lnSpc>
              <a:buFontTx/>
              <a:buNone/>
              <a:defRPr/>
            </a:pPr>
            <a:r>
              <a:rPr lang="es-ES" sz="1800" dirty="0" smtClean="0">
                <a:latin typeface="Arial" pitchFamily="34" charset="0"/>
                <a:cs typeface="Arial" pitchFamily="34" charset="0"/>
              </a:rPr>
              <a:t>D). Por lo que, la </a:t>
            </a:r>
            <a:r>
              <a:rPr lang="es-ES" sz="1800" dirty="0">
                <a:latin typeface="Arial" pitchFamily="34" charset="0"/>
                <a:cs typeface="Arial" pitchFamily="34" charset="0"/>
              </a:rPr>
              <a:t>estimación del </a:t>
            </a:r>
            <a:r>
              <a:rPr lang="es-ES" sz="1800" dirty="0" smtClean="0">
                <a:latin typeface="Arial" pitchFamily="34" charset="0"/>
                <a:cs typeface="Arial" pitchFamily="34" charset="0"/>
              </a:rPr>
              <a:t>total del número de horas que la población dedica a ver TV, </a:t>
            </a:r>
            <a:r>
              <a:rPr lang="es-ES" sz="1800" dirty="0">
                <a:latin typeface="Arial" pitchFamily="34" charset="0"/>
                <a:cs typeface="Arial" pitchFamily="34" charset="0"/>
              </a:rPr>
              <a:t>con un limite para el error de </a:t>
            </a:r>
            <a:r>
              <a:rPr lang="es-ES" sz="1800" dirty="0" smtClean="0">
                <a:latin typeface="Arial" pitchFamily="34" charset="0"/>
                <a:cs typeface="Arial" pitchFamily="34" charset="0"/>
              </a:rPr>
              <a:t>estimación será:  </a:t>
            </a:r>
            <a:endParaRPr lang="es-ES" sz="1800" dirty="0">
              <a:latin typeface="Arial" pitchFamily="34" charset="0"/>
              <a:cs typeface="Arial" pitchFamily="34" charset="0"/>
            </a:endParaRPr>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marL="0" indent="0">
              <a:lnSpc>
                <a:spcPct val="80000"/>
              </a:lnSpc>
              <a:buFontTx/>
              <a:buNone/>
              <a:defRPr/>
            </a:pPr>
            <a:endParaRPr lang="es-ES" sz="1800" dirty="0" smtClean="0"/>
          </a:p>
        </p:txBody>
      </p:sp>
      <p:sp>
        <p:nvSpPr>
          <p:cNvPr id="21507" name="Rectangle 5"/>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1508" name="Object 4"/>
          <p:cNvGraphicFramePr>
            <a:graphicFrameLocks noChangeAspect="1"/>
          </p:cNvGraphicFramePr>
          <p:nvPr/>
        </p:nvGraphicFramePr>
        <p:xfrm>
          <a:off x="1992313" y="836613"/>
          <a:ext cx="5446712" cy="642937"/>
        </p:xfrm>
        <a:graphic>
          <a:graphicData uri="http://schemas.openxmlformats.org/presentationml/2006/ole">
            <mc:AlternateContent xmlns:mc="http://schemas.openxmlformats.org/markup-compatibility/2006">
              <mc:Choice xmlns:v="urn:schemas-microsoft-com:vml" Requires="v">
                <p:oleObj spid="_x0000_s53301" name="Ecuación" r:id="rId3" imgW="1981200" imgH="228600" progId="Equation.3">
                  <p:embed/>
                </p:oleObj>
              </mc:Choice>
              <mc:Fallback>
                <p:oleObj name="Ecuación" r:id="rId3" imgW="1981200" imgH="228600" progId="Equation.3">
                  <p:embed/>
                  <p:pic>
                    <p:nvPicPr>
                      <p:cNvPr id="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2313" y="836613"/>
                        <a:ext cx="5446712"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09" name="Rectangle 7"/>
          <p:cNvSpPr>
            <a:spLocks noChangeArrowheads="1"/>
          </p:cNvSpPr>
          <p:nvPr/>
        </p:nvSpPr>
        <p:spPr bwMode="auto">
          <a:xfrm>
            <a:off x="0" y="32623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1510" name="Object 6"/>
          <p:cNvGraphicFramePr>
            <a:graphicFrameLocks noChangeAspect="1"/>
          </p:cNvGraphicFramePr>
          <p:nvPr/>
        </p:nvGraphicFramePr>
        <p:xfrm>
          <a:off x="2068513" y="1916113"/>
          <a:ext cx="5656262" cy="623887"/>
        </p:xfrm>
        <a:graphic>
          <a:graphicData uri="http://schemas.openxmlformats.org/presentationml/2006/ole">
            <mc:AlternateContent xmlns:mc="http://schemas.openxmlformats.org/markup-compatibility/2006">
              <mc:Choice xmlns:v="urn:schemas-microsoft-com:vml" Requires="v">
                <p:oleObj spid="_x0000_s53302" name="Ecuación" r:id="rId5" imgW="3136900" imgH="342900" progId="Equation.3">
                  <p:embed/>
                </p:oleObj>
              </mc:Choice>
              <mc:Fallback>
                <p:oleObj name="Ecuación" r:id="rId5" imgW="3136900" imgH="342900" progId="Equation.3">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8513" y="1916113"/>
                        <a:ext cx="5656262" cy="623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11" name="Rectangle 9"/>
          <p:cNvSpPr>
            <a:spLocks noChangeArrowheads="1"/>
          </p:cNvSpPr>
          <p:nvPr/>
        </p:nvSpPr>
        <p:spPr bwMode="auto">
          <a:xfrm>
            <a:off x="0" y="3238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1512" name="Object 8"/>
          <p:cNvGraphicFramePr>
            <a:graphicFrameLocks noChangeAspect="1"/>
          </p:cNvGraphicFramePr>
          <p:nvPr/>
        </p:nvGraphicFramePr>
        <p:xfrm>
          <a:off x="1790700" y="4149725"/>
          <a:ext cx="5561013" cy="1131888"/>
        </p:xfrm>
        <a:graphic>
          <a:graphicData uri="http://schemas.openxmlformats.org/presentationml/2006/ole">
            <mc:AlternateContent xmlns:mc="http://schemas.openxmlformats.org/markup-compatibility/2006">
              <mc:Choice xmlns:v="urn:schemas-microsoft-com:vml" Requires="v">
                <p:oleObj spid="_x0000_s53303" name="Ecuación" r:id="rId7" imgW="2870200" imgH="584200" progId="Equation.3">
                  <p:embed/>
                </p:oleObj>
              </mc:Choice>
              <mc:Fallback>
                <p:oleObj name="Ecuación" r:id="rId7" imgW="2870200" imgH="584200" progId="Equation.3">
                  <p:embed/>
                  <p:pic>
                    <p:nvPicPr>
                      <p:cNvPr id="0"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0700" y="4149725"/>
                        <a:ext cx="5561013" cy="1131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907922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755650" y="509588"/>
            <a:ext cx="7772400" cy="5656262"/>
          </a:xfrm>
        </p:spPr>
        <p:txBody>
          <a:bodyPr/>
          <a:lstStyle/>
          <a:p>
            <a:pPr marL="0" indent="0">
              <a:lnSpc>
                <a:spcPct val="80000"/>
              </a:lnSpc>
              <a:buFontTx/>
              <a:buNone/>
              <a:defRPr/>
            </a:pPr>
            <a:r>
              <a:rPr lang="es-ES" sz="1600" dirty="0" smtClean="0">
                <a:latin typeface="Arial" pitchFamily="34" charset="0"/>
                <a:cs typeface="Arial" pitchFamily="34" charset="0"/>
              </a:rPr>
              <a:t>Ejemplo, de la encuesta </a:t>
            </a:r>
            <a:r>
              <a:rPr lang="es-ES" sz="1600" dirty="0">
                <a:latin typeface="Arial" pitchFamily="34" charset="0"/>
                <a:cs typeface="Arial" pitchFamily="34" charset="0"/>
              </a:rPr>
              <a:t>anterior sugiere que las varianzas de los estratos del ejemplo 1 son </a:t>
            </a:r>
            <a:r>
              <a:rPr lang="es-ES" sz="1600" dirty="0" smtClean="0">
                <a:latin typeface="Arial" pitchFamily="34" charset="0"/>
                <a:cs typeface="Arial" pitchFamily="34" charset="0"/>
              </a:rPr>
              <a:t>aproximadamente. </a:t>
            </a:r>
            <a:endParaRPr lang="es-ES" sz="1600" dirty="0">
              <a:latin typeface="Arial" pitchFamily="34" charset="0"/>
              <a:cs typeface="Arial" pitchFamily="34" charset="0"/>
            </a:endParaRPr>
          </a:p>
          <a:p>
            <a:pPr>
              <a:lnSpc>
                <a:spcPct val="80000"/>
              </a:lnSpc>
              <a:defRPr/>
            </a:pPr>
            <a:endParaRPr lang="es-ES" sz="1800" dirty="0"/>
          </a:p>
          <a:p>
            <a:pPr>
              <a:lnSpc>
                <a:spcPct val="80000"/>
              </a:lnSpc>
              <a:defRPr/>
            </a:pPr>
            <a:endParaRPr lang="es-ES" sz="1800" dirty="0"/>
          </a:p>
          <a:p>
            <a:pPr>
              <a:lnSpc>
                <a:spcPct val="80000"/>
              </a:lnSpc>
              <a:buFont typeface="Wingdings" pitchFamily="2" charset="2"/>
              <a:buChar char="q"/>
              <a:defRPr/>
            </a:pPr>
            <a:r>
              <a:rPr lang="es-ES" sz="1600" dirty="0" smtClean="0"/>
              <a:t>Estimar µ. </a:t>
            </a:r>
          </a:p>
          <a:p>
            <a:pPr>
              <a:lnSpc>
                <a:spcPct val="80000"/>
              </a:lnSpc>
              <a:buFont typeface="Wingdings" pitchFamily="2" charset="2"/>
              <a:buChar char="q"/>
              <a:defRPr/>
            </a:pPr>
            <a:r>
              <a:rPr lang="es-ES" sz="1600" dirty="0" smtClean="0"/>
              <a:t>Obtener </a:t>
            </a:r>
            <a:r>
              <a:rPr lang="es-ES" sz="1600" dirty="0"/>
              <a:t>un límite en el error de estimación igual a 2 </a:t>
            </a:r>
            <a:r>
              <a:rPr lang="es-ES" sz="1600" dirty="0" smtClean="0"/>
              <a:t>horas</a:t>
            </a:r>
          </a:p>
          <a:p>
            <a:pPr marL="0" indent="0">
              <a:lnSpc>
                <a:spcPct val="80000"/>
              </a:lnSpc>
              <a:buFontTx/>
              <a:buNone/>
              <a:defRPr/>
            </a:pPr>
            <a:endParaRPr lang="es-ES" sz="1600" dirty="0" smtClean="0"/>
          </a:p>
          <a:p>
            <a:pPr marL="0" indent="0">
              <a:lnSpc>
                <a:spcPct val="80000"/>
              </a:lnSpc>
              <a:buFontTx/>
              <a:buNone/>
              <a:defRPr/>
            </a:pPr>
            <a:r>
              <a:rPr lang="es-ES" sz="1600" dirty="0" smtClean="0"/>
              <a:t>Si </a:t>
            </a:r>
            <a:r>
              <a:rPr lang="es-ES" sz="1600" dirty="0"/>
              <a:t>las fracciones asignadas son  </a:t>
            </a:r>
          </a:p>
          <a:p>
            <a:pPr>
              <a:lnSpc>
                <a:spcPct val="80000"/>
              </a:lnSpc>
              <a:defRPr/>
            </a:pPr>
            <a:endParaRPr lang="es-ES" sz="1800" dirty="0"/>
          </a:p>
          <a:p>
            <a:pPr>
              <a:lnSpc>
                <a:spcPct val="80000"/>
              </a:lnSpc>
              <a:defRPr/>
            </a:pPr>
            <a:endParaRPr lang="es-ES" sz="1800" dirty="0"/>
          </a:p>
          <a:p>
            <a:pPr>
              <a:lnSpc>
                <a:spcPct val="80000"/>
              </a:lnSpc>
              <a:buFont typeface="Wingdings" pitchFamily="2" charset="2"/>
              <a:buChar char="q"/>
              <a:defRPr/>
            </a:pPr>
            <a:r>
              <a:rPr lang="es-ES" sz="1600" dirty="0" smtClean="0"/>
              <a:t>Nota suponga que toma </a:t>
            </a:r>
            <a:r>
              <a:rPr lang="es-ES" sz="1600" dirty="0"/>
              <a:t>un </a:t>
            </a:r>
            <a:r>
              <a:rPr lang="es-ES" sz="1600" dirty="0" smtClean="0"/>
              <a:t>igual número de </a:t>
            </a:r>
            <a:r>
              <a:rPr lang="es-ES" sz="1600" dirty="0"/>
              <a:t>observaciones </a:t>
            </a:r>
            <a:r>
              <a:rPr lang="es-ES" sz="1600" dirty="0" smtClean="0"/>
              <a:t>para cada Ei.</a:t>
            </a:r>
            <a:endParaRPr lang="es-ES" sz="1600" dirty="0"/>
          </a:p>
          <a:p>
            <a:pPr>
              <a:lnSpc>
                <a:spcPct val="80000"/>
              </a:lnSpc>
              <a:defRPr/>
            </a:pPr>
            <a:endParaRPr lang="es-CO" sz="1800" dirty="0"/>
          </a:p>
          <a:p>
            <a:pPr>
              <a:lnSpc>
                <a:spcPct val="80000"/>
              </a:lnSpc>
              <a:defRPr/>
            </a:pPr>
            <a:endParaRPr lang="es-ES" sz="1800" dirty="0"/>
          </a:p>
          <a:p>
            <a:pPr marL="0" indent="0">
              <a:lnSpc>
                <a:spcPct val="80000"/>
              </a:lnSpc>
              <a:buFontTx/>
              <a:buNone/>
              <a:defRPr/>
            </a:pPr>
            <a:r>
              <a:rPr lang="es-ES" sz="1600" dirty="0" smtClean="0">
                <a:solidFill>
                  <a:srgbClr val="00B050"/>
                </a:solidFill>
              </a:rPr>
              <a:t>Solución</a:t>
            </a:r>
          </a:p>
          <a:p>
            <a:pPr marL="0" indent="0">
              <a:lnSpc>
                <a:spcPct val="80000"/>
              </a:lnSpc>
              <a:buFontTx/>
              <a:buNone/>
              <a:defRPr/>
            </a:pPr>
            <a:endParaRPr lang="es-ES" sz="1600" dirty="0"/>
          </a:p>
          <a:p>
            <a:pPr>
              <a:lnSpc>
                <a:spcPct val="80000"/>
              </a:lnSpc>
              <a:buFont typeface="Wingdings" pitchFamily="2" charset="2"/>
              <a:buChar char="q"/>
              <a:defRPr/>
            </a:pPr>
            <a:r>
              <a:rPr lang="es-ES" sz="1600" dirty="0" smtClean="0"/>
              <a:t>Limite </a:t>
            </a:r>
            <a:r>
              <a:rPr lang="es-ES" sz="1600" dirty="0"/>
              <a:t>de error de estimación de 2 </a:t>
            </a:r>
            <a:r>
              <a:rPr lang="es-ES" sz="1600" dirty="0" err="1" smtClean="0"/>
              <a:t>hrs</a:t>
            </a:r>
            <a:r>
              <a:rPr lang="es-ES" sz="1600" dirty="0" smtClean="0"/>
              <a:t> </a:t>
            </a:r>
            <a:r>
              <a:rPr lang="es-ES" sz="1600" dirty="0"/>
              <a:t>implica que </a:t>
            </a:r>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ES" sz="1800" dirty="0"/>
          </a:p>
          <a:p>
            <a:pPr>
              <a:lnSpc>
                <a:spcPct val="80000"/>
              </a:lnSpc>
              <a:buFont typeface="Wingdings" pitchFamily="2" charset="2"/>
              <a:buChar char="q"/>
              <a:defRPr/>
            </a:pPr>
            <a:r>
              <a:rPr lang="es-ES" sz="1600" dirty="0"/>
              <a:t>Por lo tanto D = 1</a:t>
            </a:r>
          </a:p>
        </p:txBody>
      </p:sp>
      <p:sp>
        <p:nvSpPr>
          <p:cNvPr id="22531" name="Rectangle 5"/>
          <p:cNvSpPr>
            <a:spLocks noChangeArrowheads="1"/>
          </p:cNvSpPr>
          <p:nvPr/>
        </p:nvSpPr>
        <p:spPr bwMode="auto">
          <a:xfrm>
            <a:off x="0" y="3319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2532" name="Object 4"/>
          <p:cNvGraphicFramePr>
            <a:graphicFrameLocks noChangeAspect="1"/>
          </p:cNvGraphicFramePr>
          <p:nvPr/>
        </p:nvGraphicFramePr>
        <p:xfrm>
          <a:off x="900113" y="1196975"/>
          <a:ext cx="3313112" cy="376238"/>
        </p:xfrm>
        <a:graphic>
          <a:graphicData uri="http://schemas.openxmlformats.org/presentationml/2006/ole">
            <mc:AlternateContent xmlns:mc="http://schemas.openxmlformats.org/markup-compatibility/2006">
              <mc:Choice xmlns:v="urn:schemas-microsoft-com:vml" Requires="v">
                <p:oleObj spid="_x0000_s54325" name="Ecuación" r:id="rId3" imgW="1930400" imgH="215900" progId="Equation.3">
                  <p:embed/>
                </p:oleObj>
              </mc:Choice>
              <mc:Fallback>
                <p:oleObj name="Ecuación" r:id="rId3" imgW="1930400" imgH="215900" progId="Equation.3">
                  <p:embed/>
                  <p:pic>
                    <p:nvPicPr>
                      <p:cNvPr id="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1196975"/>
                        <a:ext cx="3313112" cy="376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3" name="Rectangle 7"/>
          <p:cNvSpPr>
            <a:spLocks noChangeArrowheads="1"/>
          </p:cNvSpPr>
          <p:nvPr/>
        </p:nvSpPr>
        <p:spPr bwMode="auto">
          <a:xfrm>
            <a:off x="0" y="32527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2534" name="Object 6"/>
          <p:cNvGraphicFramePr>
            <a:graphicFrameLocks noChangeAspect="1"/>
          </p:cNvGraphicFramePr>
          <p:nvPr/>
        </p:nvGraphicFramePr>
        <p:xfrm>
          <a:off x="3924300" y="2476500"/>
          <a:ext cx="2447925" cy="592138"/>
        </p:xfrm>
        <a:graphic>
          <a:graphicData uri="http://schemas.openxmlformats.org/presentationml/2006/ole">
            <mc:AlternateContent xmlns:mc="http://schemas.openxmlformats.org/markup-compatibility/2006">
              <mc:Choice xmlns:v="urn:schemas-microsoft-com:vml" Requires="v">
                <p:oleObj spid="_x0000_s54326" name="Ecuación" r:id="rId5" imgW="1459866" imgH="355446" progId="Equation.3">
                  <p:embed/>
                </p:oleObj>
              </mc:Choice>
              <mc:Fallback>
                <p:oleObj name="Ecuación" r:id="rId5" imgW="1459866" imgH="355446" progId="Equation.3">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4300" y="2476500"/>
                        <a:ext cx="2447925"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35" name="Rectangle 9"/>
          <p:cNvSpPr>
            <a:spLocks noChangeArrowheads="1"/>
          </p:cNvSpPr>
          <p:nvPr/>
        </p:nvSpPr>
        <p:spPr bwMode="auto">
          <a:xfrm>
            <a:off x="0" y="3119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2536" name="Object 8"/>
          <p:cNvGraphicFramePr>
            <a:graphicFrameLocks noChangeAspect="1"/>
          </p:cNvGraphicFramePr>
          <p:nvPr/>
        </p:nvGraphicFramePr>
        <p:xfrm>
          <a:off x="4787900" y="4652963"/>
          <a:ext cx="1008063" cy="839787"/>
        </p:xfrm>
        <a:graphic>
          <a:graphicData uri="http://schemas.openxmlformats.org/presentationml/2006/ole">
            <mc:AlternateContent xmlns:mc="http://schemas.openxmlformats.org/markup-compatibility/2006">
              <mc:Choice xmlns:v="urn:schemas-microsoft-com:vml" Requires="v">
                <p:oleObj spid="_x0000_s54327" name="Ecuación" r:id="rId7" imgW="838200" imgH="698500" progId="Equation.3">
                  <p:embed/>
                </p:oleObj>
              </mc:Choice>
              <mc:Fallback>
                <p:oleObj name="Ecuación" r:id="rId7" imgW="838200" imgH="698500" progId="Equation.3">
                  <p:embed/>
                  <p:pic>
                    <p:nvPicPr>
                      <p:cNvPr id="0"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7900" y="4652963"/>
                        <a:ext cx="1008063" cy="839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7861757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684213" y="620713"/>
            <a:ext cx="7772400" cy="5761037"/>
          </a:xfrm>
        </p:spPr>
        <p:txBody>
          <a:bodyPr/>
          <a:lstStyle/>
          <a:p>
            <a:pPr marL="0" indent="0">
              <a:lnSpc>
                <a:spcPct val="80000"/>
              </a:lnSpc>
              <a:buFontTx/>
              <a:buNone/>
              <a:defRPr/>
            </a:pPr>
            <a:r>
              <a:rPr lang="es-ES" sz="1800" dirty="0" smtClean="0"/>
              <a:t>Se sabe que: </a:t>
            </a:r>
            <a:endParaRPr lang="es-ES" sz="1800" dirty="0"/>
          </a:p>
          <a:p>
            <a:pPr marL="0" indent="0">
              <a:lnSpc>
                <a:spcPct val="80000"/>
              </a:lnSpc>
              <a:buFontTx/>
              <a:buNone/>
              <a:defRPr/>
            </a:pPr>
            <a:endParaRPr lang="es-ES" sz="1800" dirty="0" smtClean="0"/>
          </a:p>
          <a:p>
            <a:pPr marL="0" indent="0">
              <a:lnSpc>
                <a:spcPct val="80000"/>
              </a:lnSpc>
              <a:buFontTx/>
              <a:buNone/>
              <a:defRPr/>
            </a:pPr>
            <a:r>
              <a:rPr lang="es-ES" sz="1800" dirty="0" smtClean="0"/>
              <a:t>Por </a:t>
            </a:r>
            <a:r>
              <a:rPr lang="es-ES" sz="1800" dirty="0"/>
              <a:t>lo tanto </a:t>
            </a:r>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CO" sz="1800" dirty="0"/>
          </a:p>
          <a:p>
            <a:pPr>
              <a:lnSpc>
                <a:spcPct val="80000"/>
              </a:lnSpc>
              <a:defRPr/>
            </a:pPr>
            <a:endParaRPr lang="es-ES" sz="1800" dirty="0"/>
          </a:p>
          <a:p>
            <a:pPr marL="0" indent="0">
              <a:lnSpc>
                <a:spcPct val="80000"/>
              </a:lnSpc>
              <a:buFontTx/>
              <a:buNone/>
              <a:defRPr/>
            </a:pPr>
            <a:r>
              <a:rPr lang="es-ES" sz="1800" dirty="0"/>
              <a:t>N</a:t>
            </a:r>
            <a:r>
              <a:rPr lang="es-ES" sz="1800" baseline="30000" dirty="0"/>
              <a:t>2</a:t>
            </a:r>
            <a:r>
              <a:rPr lang="es-ES" sz="1800" dirty="0"/>
              <a:t> D =  </a:t>
            </a:r>
          </a:p>
          <a:p>
            <a:pPr>
              <a:lnSpc>
                <a:spcPct val="80000"/>
              </a:lnSpc>
              <a:defRPr/>
            </a:pPr>
            <a:endParaRPr lang="es-ES" sz="1800" dirty="0"/>
          </a:p>
          <a:p>
            <a:pPr marL="0" indent="0">
              <a:lnSpc>
                <a:spcPct val="80000"/>
              </a:lnSpc>
              <a:buFontTx/>
              <a:buNone/>
              <a:defRPr/>
            </a:pPr>
            <a:r>
              <a:rPr lang="es-ES" sz="1800" dirty="0" smtClean="0"/>
              <a:t>Entonces: </a:t>
            </a:r>
            <a:endParaRPr lang="es-ES" sz="1800" dirty="0"/>
          </a:p>
          <a:p>
            <a:pPr>
              <a:lnSpc>
                <a:spcPct val="80000"/>
              </a:lnSpc>
              <a:defRPr/>
            </a:pPr>
            <a:endParaRPr lang="es-CO" sz="1800" dirty="0"/>
          </a:p>
          <a:p>
            <a:pPr>
              <a:lnSpc>
                <a:spcPct val="80000"/>
              </a:lnSpc>
              <a:defRPr/>
            </a:pPr>
            <a:endParaRPr lang="es-ES" sz="1800" b="1" dirty="0"/>
          </a:p>
          <a:p>
            <a:pPr>
              <a:lnSpc>
                <a:spcPct val="80000"/>
              </a:lnSpc>
              <a:defRPr/>
            </a:pPr>
            <a:endParaRPr lang="es-ES" sz="1800" dirty="0"/>
          </a:p>
          <a:p>
            <a:pPr marL="0" indent="0">
              <a:lnSpc>
                <a:spcPct val="80000"/>
              </a:lnSpc>
              <a:buFontTx/>
              <a:buNone/>
              <a:defRPr/>
            </a:pPr>
            <a:r>
              <a:rPr lang="es-ES" sz="1800" dirty="0" smtClean="0"/>
              <a:t>Por lo que se debe </a:t>
            </a:r>
            <a:r>
              <a:rPr lang="es-ES" sz="1800" dirty="0"/>
              <a:t>tomar n= 57 observaciones </a:t>
            </a:r>
            <a:r>
              <a:rPr lang="es-ES" sz="1800" dirty="0" smtClean="0"/>
              <a:t>distribuidas de la siguiente manera:</a:t>
            </a:r>
            <a:endParaRPr lang="es-ES" sz="1800" dirty="0"/>
          </a:p>
          <a:p>
            <a:pPr>
              <a:lnSpc>
                <a:spcPct val="80000"/>
              </a:lnSpc>
              <a:defRPr/>
            </a:pPr>
            <a:endParaRPr lang="es-ES" sz="1800" dirty="0"/>
          </a:p>
        </p:txBody>
      </p:sp>
      <p:sp>
        <p:nvSpPr>
          <p:cNvPr id="23555" name="Rectangle 5"/>
          <p:cNvSpPr>
            <a:spLocks noChangeArrowheads="1"/>
          </p:cNvSpPr>
          <p:nvPr/>
        </p:nvSpPr>
        <p:spPr bwMode="auto">
          <a:xfrm>
            <a:off x="0" y="3333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3556" name="Object 4"/>
          <p:cNvGraphicFramePr>
            <a:graphicFrameLocks noChangeAspect="1"/>
          </p:cNvGraphicFramePr>
          <p:nvPr/>
        </p:nvGraphicFramePr>
        <p:xfrm>
          <a:off x="1979613" y="549275"/>
          <a:ext cx="3313112" cy="354013"/>
        </p:xfrm>
        <a:graphic>
          <a:graphicData uri="http://schemas.openxmlformats.org/presentationml/2006/ole">
            <mc:AlternateContent xmlns:mc="http://schemas.openxmlformats.org/markup-compatibility/2006">
              <mc:Choice xmlns:v="urn:schemas-microsoft-com:vml" Requires="v">
                <p:oleObj spid="_x0000_s55383" name="Ecuación" r:id="rId3" imgW="1778000" imgH="190500" progId="Equation.3">
                  <p:embed/>
                </p:oleObj>
              </mc:Choice>
              <mc:Fallback>
                <p:oleObj name="Ecuación" r:id="rId3" imgW="1778000" imgH="190500" progId="Equation.3">
                  <p:embed/>
                  <p:pic>
                    <p:nvPicPr>
                      <p:cNvPr id="0" name="Picture 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549275"/>
                        <a:ext cx="3313112" cy="354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57" name="Rectangle 7"/>
          <p:cNvSpPr>
            <a:spLocks noChangeArrowheads="1"/>
          </p:cNvSpPr>
          <p:nvPr/>
        </p:nvSpPr>
        <p:spPr bwMode="auto">
          <a:xfrm>
            <a:off x="0" y="2533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3558" name="Object 6"/>
          <p:cNvGraphicFramePr>
            <a:graphicFrameLocks noChangeAspect="1"/>
          </p:cNvGraphicFramePr>
          <p:nvPr/>
        </p:nvGraphicFramePr>
        <p:xfrm>
          <a:off x="1979613" y="981075"/>
          <a:ext cx="5329237" cy="2236788"/>
        </p:xfrm>
        <a:graphic>
          <a:graphicData uri="http://schemas.openxmlformats.org/presentationml/2006/ole">
            <mc:AlternateContent xmlns:mc="http://schemas.openxmlformats.org/markup-compatibility/2006">
              <mc:Choice xmlns:v="urn:schemas-microsoft-com:vml" Requires="v">
                <p:oleObj spid="_x0000_s55384" name="Ecuación" r:id="rId5" imgW="4152900" imgH="1790700" progId="Equation.3">
                  <p:embed/>
                </p:oleObj>
              </mc:Choice>
              <mc:Fallback>
                <p:oleObj name="Ecuación" r:id="rId5" imgW="4152900" imgH="1790700" progId="Equation.3">
                  <p:embed/>
                  <p:pic>
                    <p:nvPicPr>
                      <p:cNvPr id="0" name="Picture 6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981075"/>
                        <a:ext cx="5329237" cy="2236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5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3560" name="Object 8"/>
          <p:cNvGraphicFramePr>
            <a:graphicFrameLocks noChangeAspect="1"/>
          </p:cNvGraphicFramePr>
          <p:nvPr/>
        </p:nvGraphicFramePr>
        <p:xfrm>
          <a:off x="1476375" y="3292475"/>
          <a:ext cx="1368425" cy="352425"/>
        </p:xfrm>
        <a:graphic>
          <a:graphicData uri="http://schemas.openxmlformats.org/presentationml/2006/ole">
            <mc:AlternateContent xmlns:mc="http://schemas.openxmlformats.org/markup-compatibility/2006">
              <mc:Choice xmlns:v="urn:schemas-microsoft-com:vml" Requires="v">
                <p:oleObj spid="_x0000_s55385" name="Ecuación" r:id="rId7" imgW="1002865" imgH="253890" progId="Equation.3">
                  <p:embed/>
                </p:oleObj>
              </mc:Choice>
              <mc:Fallback>
                <p:oleObj name="Ecuación" r:id="rId7" imgW="1002865" imgH="253890" progId="Equation.3">
                  <p:embed/>
                  <p:pic>
                    <p:nvPicPr>
                      <p:cNvPr id="0" name="Picture 6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6375" y="3292475"/>
                        <a:ext cx="1368425"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61" name="Rectangle 11"/>
          <p:cNvSpPr>
            <a:spLocks noChangeArrowheads="1"/>
          </p:cNvSpPr>
          <p:nvPr/>
        </p:nvSpPr>
        <p:spPr bwMode="auto">
          <a:xfrm>
            <a:off x="0" y="30051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3562" name="Object 10"/>
          <p:cNvGraphicFramePr>
            <a:graphicFrameLocks noChangeAspect="1"/>
          </p:cNvGraphicFramePr>
          <p:nvPr/>
        </p:nvGraphicFramePr>
        <p:xfrm>
          <a:off x="1908175" y="3789363"/>
          <a:ext cx="3744913" cy="1050925"/>
        </p:xfrm>
        <a:graphic>
          <a:graphicData uri="http://schemas.openxmlformats.org/presentationml/2006/ole">
            <mc:AlternateContent xmlns:mc="http://schemas.openxmlformats.org/markup-compatibility/2006">
              <mc:Choice xmlns:v="urn:schemas-microsoft-com:vml" Requires="v">
                <p:oleObj spid="_x0000_s55386" name="Ecuación" r:id="rId9" imgW="3022600" imgH="850900" progId="Equation.3">
                  <p:embed/>
                </p:oleObj>
              </mc:Choice>
              <mc:Fallback>
                <p:oleObj name="Ecuación" r:id="rId9" imgW="3022600" imgH="850900" progId="Equation.3">
                  <p:embed/>
                  <p:pic>
                    <p:nvPicPr>
                      <p:cNvPr id="0" name="Picture 7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08175" y="3789363"/>
                        <a:ext cx="3744913" cy="1050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63" name="Rectangle 13"/>
          <p:cNvSpPr>
            <a:spLocks noChangeArrowheads="1"/>
          </p:cNvSpPr>
          <p:nvPr/>
        </p:nvSpPr>
        <p:spPr bwMode="auto">
          <a:xfrm>
            <a:off x="0" y="30337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3564" name="Object 12"/>
          <p:cNvGraphicFramePr>
            <a:graphicFrameLocks noChangeAspect="1"/>
          </p:cNvGraphicFramePr>
          <p:nvPr/>
        </p:nvGraphicFramePr>
        <p:xfrm>
          <a:off x="971550" y="5516563"/>
          <a:ext cx="2089150" cy="1063625"/>
        </p:xfrm>
        <a:graphic>
          <a:graphicData uri="http://schemas.openxmlformats.org/presentationml/2006/ole">
            <mc:AlternateContent xmlns:mc="http://schemas.openxmlformats.org/markup-compatibility/2006">
              <mc:Choice xmlns:v="urn:schemas-microsoft-com:vml" Requires="v">
                <p:oleObj spid="_x0000_s55387" name="Ecuación" r:id="rId11" imgW="1282700" imgH="787400" progId="Equation.3">
                  <p:embed/>
                </p:oleObj>
              </mc:Choice>
              <mc:Fallback>
                <p:oleObj name="Ecuación" r:id="rId11" imgW="1282700" imgH="787400" progId="Equation.3">
                  <p:embed/>
                  <p:pic>
                    <p:nvPicPr>
                      <p:cNvPr id="0" name="Picture 7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1550" y="5516563"/>
                        <a:ext cx="2089150" cy="1063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1466089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684213" y="260350"/>
            <a:ext cx="7772400" cy="6121400"/>
          </a:xfrm>
        </p:spPr>
        <p:txBody>
          <a:bodyPr/>
          <a:lstStyle/>
          <a:p>
            <a:pPr algn="just">
              <a:lnSpc>
                <a:spcPct val="80000"/>
              </a:lnSpc>
              <a:buFont typeface="Wingdings" pitchFamily="2" charset="2"/>
              <a:buChar char="q"/>
              <a:defRPr/>
            </a:pPr>
            <a:r>
              <a:rPr lang="es-ES" sz="2000" dirty="0" smtClean="0"/>
              <a:t>Por otra parte, la </a:t>
            </a:r>
            <a:r>
              <a:rPr lang="es-ES" sz="2000" dirty="0"/>
              <a:t>empresa </a:t>
            </a:r>
            <a:r>
              <a:rPr lang="es-ES" sz="2000" dirty="0" smtClean="0"/>
              <a:t>tiene el interés de estimar </a:t>
            </a:r>
            <a:r>
              <a:rPr lang="es-ES" sz="2000" dirty="0"/>
              <a:t>la </a:t>
            </a:r>
            <a:r>
              <a:rPr lang="es-ES" sz="2000" dirty="0" smtClean="0"/>
              <a:t>P </a:t>
            </a:r>
            <a:r>
              <a:rPr lang="es-ES" sz="2000" dirty="0"/>
              <a:t>de hogares en el </a:t>
            </a:r>
            <a:r>
              <a:rPr lang="es-ES" sz="2000" dirty="0" smtClean="0"/>
              <a:t>ciudad donde </a:t>
            </a:r>
            <a:r>
              <a:rPr lang="es-ES" sz="2000" dirty="0"/>
              <a:t>se ve el programa X.  </a:t>
            </a:r>
            <a:r>
              <a:rPr lang="es-ES" sz="2000" dirty="0" smtClean="0"/>
              <a:t>Recuerde que la Cd. Esta dividida </a:t>
            </a:r>
            <a:r>
              <a:rPr lang="es-ES" sz="2000" dirty="0"/>
              <a:t>en tres estratos: </a:t>
            </a:r>
            <a:r>
              <a:rPr lang="es-ES" sz="2000" dirty="0" smtClean="0"/>
              <a:t>E1, E2, y E3. </a:t>
            </a:r>
          </a:p>
          <a:p>
            <a:pPr algn="just">
              <a:lnSpc>
                <a:spcPct val="80000"/>
              </a:lnSpc>
              <a:buFont typeface="Wingdings" pitchFamily="2" charset="2"/>
              <a:buChar char="q"/>
              <a:defRPr/>
            </a:pPr>
            <a:r>
              <a:rPr lang="es-ES" sz="2000" dirty="0" smtClean="0"/>
              <a:t>Los </a:t>
            </a:r>
            <a:r>
              <a:rPr lang="es-ES" sz="2000" dirty="0"/>
              <a:t>estratos contienen                                          </a:t>
            </a:r>
            <a:r>
              <a:rPr lang="es-ES" sz="2000" dirty="0" smtClean="0"/>
              <a:t> hogares</a:t>
            </a:r>
            <a:r>
              <a:rPr lang="es-ES" sz="2000" dirty="0"/>
              <a:t>, respectivamente. Una muestra aleatoria estratificada de n = 40 </a:t>
            </a:r>
            <a:r>
              <a:rPr lang="es-ES" sz="2000" dirty="0" smtClean="0"/>
              <a:t>se </a:t>
            </a:r>
            <a:r>
              <a:rPr lang="es-ES" sz="2000" dirty="0"/>
              <a:t>toma una </a:t>
            </a:r>
            <a:r>
              <a:rPr lang="es-ES" sz="2000" dirty="0" smtClean="0"/>
              <a:t>MIA </a:t>
            </a:r>
            <a:r>
              <a:rPr lang="es-ES" sz="2000" dirty="0"/>
              <a:t>de cada </a:t>
            </a:r>
            <a:r>
              <a:rPr lang="es-ES" sz="2000" dirty="0" smtClean="0"/>
              <a:t>estrato de la </a:t>
            </a:r>
            <a:r>
              <a:rPr lang="es-ES" sz="2000" dirty="0" err="1" smtClean="0"/>
              <a:t>siguente</a:t>
            </a:r>
            <a:r>
              <a:rPr lang="es-ES" sz="2000" dirty="0" smtClean="0"/>
              <a:t> manera: </a:t>
            </a:r>
            <a:r>
              <a:rPr lang="es-CO" sz="2000" dirty="0" smtClean="0"/>
              <a:t>                </a:t>
            </a:r>
            <a:r>
              <a:rPr lang="es-ES" sz="2000" dirty="0" smtClean="0"/>
              <a:t>                       </a:t>
            </a:r>
          </a:p>
          <a:p>
            <a:pPr marL="0" indent="0" algn="just">
              <a:lnSpc>
                <a:spcPct val="80000"/>
              </a:lnSpc>
              <a:buFontTx/>
              <a:buNone/>
              <a:defRPr/>
            </a:pPr>
            <a:endParaRPr lang="es-ES" sz="2000" dirty="0"/>
          </a:p>
          <a:p>
            <a:pPr algn="just">
              <a:lnSpc>
                <a:spcPct val="80000"/>
              </a:lnSpc>
              <a:buFont typeface="Wingdings" pitchFamily="2" charset="2"/>
              <a:buChar char="q"/>
              <a:defRPr/>
            </a:pPr>
            <a:r>
              <a:rPr lang="es-ES" sz="2000" dirty="0" smtClean="0"/>
              <a:t>Las </a:t>
            </a:r>
            <a:r>
              <a:rPr lang="es-ES" sz="2000" dirty="0"/>
              <a:t>entrevistas son tomadas en los 40 hogares muestreados; los resultados se presentan en la siguiente tabla. </a:t>
            </a:r>
            <a:endParaRPr lang="es-ES" sz="2000" dirty="0" smtClean="0"/>
          </a:p>
          <a:p>
            <a:pPr algn="just">
              <a:lnSpc>
                <a:spcPct val="80000"/>
              </a:lnSpc>
              <a:buFont typeface="Wingdings" pitchFamily="2" charset="2"/>
              <a:buChar char="q"/>
              <a:defRPr/>
            </a:pPr>
            <a:endParaRPr lang="es-ES" sz="2000" dirty="0" smtClean="0"/>
          </a:p>
          <a:p>
            <a:pPr marL="0" indent="0" algn="just">
              <a:lnSpc>
                <a:spcPct val="80000"/>
              </a:lnSpc>
              <a:buFontTx/>
              <a:buNone/>
              <a:defRPr/>
            </a:pPr>
            <a:r>
              <a:rPr lang="es-ES" sz="2000" dirty="0" smtClean="0"/>
              <a:t>a). Estimar     de </a:t>
            </a:r>
            <a:r>
              <a:rPr lang="es-ES" sz="2000" dirty="0"/>
              <a:t>hogares donde se ve el programa </a:t>
            </a:r>
            <a:r>
              <a:rPr lang="es-ES" sz="2000" dirty="0" smtClean="0"/>
              <a:t>X.</a:t>
            </a:r>
          </a:p>
          <a:p>
            <a:pPr marL="0" indent="0" algn="just">
              <a:lnSpc>
                <a:spcPct val="80000"/>
              </a:lnSpc>
              <a:buFontTx/>
              <a:buNone/>
              <a:defRPr/>
            </a:pPr>
            <a:r>
              <a:rPr lang="es-ES" sz="2000" dirty="0" smtClean="0"/>
              <a:t>b). Fije </a:t>
            </a:r>
            <a:r>
              <a:rPr lang="es-ES" sz="2000" dirty="0"/>
              <a:t>un límite para el error de estimación. </a:t>
            </a:r>
          </a:p>
          <a:p>
            <a:pPr algn="just">
              <a:lnSpc>
                <a:spcPct val="80000"/>
              </a:lnSpc>
              <a:defRPr/>
            </a:pPr>
            <a:endParaRPr lang="es-CO" sz="2000" dirty="0"/>
          </a:p>
          <a:p>
            <a:pPr algn="just">
              <a:lnSpc>
                <a:spcPct val="80000"/>
              </a:lnSpc>
              <a:defRPr/>
            </a:pPr>
            <a:endParaRPr lang="es-ES" sz="2000" dirty="0"/>
          </a:p>
          <a:p>
            <a:pPr algn="just">
              <a:lnSpc>
                <a:spcPct val="80000"/>
              </a:lnSpc>
              <a:defRPr/>
            </a:pPr>
            <a:endParaRPr lang="es-CO" sz="2000" dirty="0"/>
          </a:p>
          <a:p>
            <a:pPr algn="just">
              <a:lnSpc>
                <a:spcPct val="80000"/>
              </a:lnSpc>
              <a:defRPr/>
            </a:pPr>
            <a:endParaRPr lang="es-CO" sz="2000" dirty="0"/>
          </a:p>
          <a:p>
            <a:pPr algn="just">
              <a:lnSpc>
                <a:spcPct val="80000"/>
              </a:lnSpc>
              <a:defRPr/>
            </a:pPr>
            <a:endParaRPr lang="es-CO" sz="2000" dirty="0"/>
          </a:p>
          <a:p>
            <a:pPr algn="just">
              <a:lnSpc>
                <a:spcPct val="80000"/>
              </a:lnSpc>
              <a:defRPr/>
            </a:pPr>
            <a:endParaRPr lang="es-CO" sz="2000" dirty="0"/>
          </a:p>
        </p:txBody>
      </p:sp>
      <p:sp>
        <p:nvSpPr>
          <p:cNvPr id="24579" name="Rectangle 129"/>
          <p:cNvSpPr>
            <a:spLocks noChangeArrowheads="1"/>
          </p:cNvSpPr>
          <p:nvPr/>
        </p:nvSpPr>
        <p:spPr bwMode="auto">
          <a:xfrm>
            <a:off x="0" y="3333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4580" name="Object 128"/>
          <p:cNvGraphicFramePr>
            <a:graphicFrameLocks noChangeAspect="1"/>
          </p:cNvGraphicFramePr>
          <p:nvPr/>
        </p:nvGraphicFramePr>
        <p:xfrm>
          <a:off x="3492500" y="1052513"/>
          <a:ext cx="2735263" cy="317500"/>
        </p:xfrm>
        <a:graphic>
          <a:graphicData uri="http://schemas.openxmlformats.org/presentationml/2006/ole">
            <mc:AlternateContent xmlns:mc="http://schemas.openxmlformats.org/markup-compatibility/2006">
              <mc:Choice xmlns:v="urn:schemas-microsoft-com:vml" Requires="v">
                <p:oleObj spid="_x0000_s56373" name="Ecuación" r:id="rId3" imgW="1638300" imgH="190500" progId="Equation.3">
                  <p:embed/>
                </p:oleObj>
              </mc:Choice>
              <mc:Fallback>
                <p:oleObj name="Ecuación" r:id="rId3" imgW="1638300" imgH="190500" progId="Equation.3">
                  <p:embed/>
                  <p:pic>
                    <p:nvPicPr>
                      <p:cNvPr id="0" name="Picture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00" y="1052513"/>
                        <a:ext cx="2735263"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1" name="Rectangle 131"/>
          <p:cNvSpPr>
            <a:spLocks noChangeArrowheads="1"/>
          </p:cNvSpPr>
          <p:nvPr/>
        </p:nvSpPr>
        <p:spPr bwMode="auto">
          <a:xfrm>
            <a:off x="0" y="3333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4582" name="Object 130"/>
          <p:cNvGraphicFramePr>
            <a:graphicFrameLocks noChangeAspect="1"/>
          </p:cNvGraphicFramePr>
          <p:nvPr/>
        </p:nvGraphicFramePr>
        <p:xfrm>
          <a:off x="6084888" y="1557338"/>
          <a:ext cx="2447925" cy="314325"/>
        </p:xfrm>
        <a:graphic>
          <a:graphicData uri="http://schemas.openxmlformats.org/presentationml/2006/ole">
            <mc:AlternateContent xmlns:mc="http://schemas.openxmlformats.org/markup-compatibility/2006">
              <mc:Choice xmlns:v="urn:schemas-microsoft-com:vml" Requires="v">
                <p:oleObj spid="_x0000_s56374" name="Ecuación" r:id="rId5" imgW="1485900" imgH="190500" progId="Equation.3">
                  <p:embed/>
                </p:oleObj>
              </mc:Choice>
              <mc:Fallback>
                <p:oleObj name="Ecuación" r:id="rId5" imgW="1485900" imgH="190500" progId="Equation.3">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4888" y="1557338"/>
                        <a:ext cx="2447925" cy="31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3" name="Rectangle 136"/>
          <p:cNvSpPr>
            <a:spLocks noChangeArrowheads="1"/>
          </p:cNvSpPr>
          <p:nvPr/>
        </p:nvSpPr>
        <p:spPr bwMode="auto">
          <a:xfrm>
            <a:off x="1720850" y="2698750"/>
            <a:ext cx="14255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MX"/>
          </a:p>
        </p:txBody>
      </p:sp>
      <p:graphicFrame>
        <p:nvGraphicFramePr>
          <p:cNvPr id="24584" name="Object 132"/>
          <p:cNvGraphicFramePr>
            <a:graphicFrameLocks noChangeAspect="1"/>
          </p:cNvGraphicFramePr>
          <p:nvPr/>
        </p:nvGraphicFramePr>
        <p:xfrm>
          <a:off x="1908175" y="2903538"/>
          <a:ext cx="257175" cy="381000"/>
        </p:xfrm>
        <a:graphic>
          <a:graphicData uri="http://schemas.openxmlformats.org/presentationml/2006/ole">
            <mc:AlternateContent xmlns:mc="http://schemas.openxmlformats.org/markup-compatibility/2006">
              <mc:Choice xmlns:v="urn:schemas-microsoft-com:vml" Requires="v">
                <p:oleObj spid="_x0000_s56375" name="Ecuación" r:id="rId7" imgW="253890" imgH="380835" progId="Equation.3">
                  <p:embed/>
                </p:oleObj>
              </mc:Choice>
              <mc:Fallback>
                <p:oleObj name="Ecuación" r:id="rId7" imgW="253890" imgH="380835" progId="Equation.3">
                  <p:embed/>
                  <p:pic>
                    <p:nvPicPr>
                      <p:cNvPr id="0"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8175" y="2903538"/>
                        <a:ext cx="2571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884" name="Group 236"/>
          <p:cNvGraphicFramePr>
            <a:graphicFrameLocks noGrp="1"/>
          </p:cNvGraphicFramePr>
          <p:nvPr/>
        </p:nvGraphicFramePr>
        <p:xfrm>
          <a:off x="1476375" y="4125913"/>
          <a:ext cx="5702300" cy="1463680"/>
        </p:xfrm>
        <a:graphic>
          <a:graphicData uri="http://schemas.openxmlformats.org/drawingml/2006/table">
            <a:tbl>
              <a:tblPr/>
              <a:tblGrid>
                <a:gridCol w="1211263"/>
                <a:gridCol w="1219200"/>
                <a:gridCol w="1846262"/>
                <a:gridCol w="1425575"/>
              </a:tblGrid>
              <a:tr h="64004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Ei </a:t>
                      </a: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a:t>
                      </a: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Núm. de hogares donde se ve el programa X</a:t>
                      </a: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pitchFamily="34" charset="0"/>
                          <a:cs typeface="Arial" pitchFamily="34" charset="0"/>
                        </a:rPr>
                        <a:t>p</a:t>
                      </a:r>
                      <a:endParaRPr kumimoji="0" lang="es-MX" sz="1200" b="1" i="0" u="none" strike="noStrike" cap="none" normalizeH="0" baseline="0" dirty="0" smtClean="0">
                        <a:ln>
                          <a:noFill/>
                        </a:ln>
                        <a:solidFill>
                          <a:schemeClr val="tx1"/>
                        </a:solidFill>
                        <a:effectLst/>
                        <a:latin typeface="Arial" pitchFamily="34"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54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endParaRPr kumimoji="0" lang="es-ES" sz="11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n</a:t>
                      </a:r>
                      <a:r>
                        <a:rPr kumimoji="0" lang="es-ES" sz="11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1 </a:t>
                      </a: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20</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16</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0.80</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54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n</a:t>
                      </a:r>
                      <a:r>
                        <a:rPr kumimoji="0" lang="es-ES" sz="11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2 </a:t>
                      </a: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8</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0.25</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54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a:t>
                      </a:r>
                      <a:r>
                        <a:rPr kumimoji="0" lang="es-ES" sz="11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 </a:t>
                      </a: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12</a:t>
                      </a:r>
                      <a:endParaRPr kumimoji="0" lang="es-ES" sz="11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a:t>
                      </a:r>
                      <a:endParaRPr kumimoji="0" lang="es-ES" sz="11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019175" algn="l"/>
                          <a:tab pos="5334000" algn="l"/>
                        </a:tabLst>
                      </a:pP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0.50</a:t>
                      </a:r>
                      <a:endParaRPr kumimoji="0" lang="es-ES" sz="1100" b="0" i="0" u="none" strike="noStrike" cap="none" normalizeH="0" baseline="0" dirty="0" smtClean="0">
                        <a:ln>
                          <a:noFill/>
                        </a:ln>
                        <a:solidFill>
                          <a:schemeClr val="tx1"/>
                        </a:solidFill>
                        <a:effectLst/>
                        <a:latin typeface="Times New Roman" pitchFamily="18" charset="0"/>
                        <a:ea typeface="Times New Roman" pitchFamily="18" charset="0"/>
                        <a:cs typeface="Arial" pitchFamily="34" charset="0"/>
                      </a:endParaRPr>
                    </a:p>
                  </a:txBody>
                  <a:tcPr marT="45704" marB="4570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00705080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685800" y="476250"/>
            <a:ext cx="7772400" cy="5905500"/>
          </a:xfrm>
        </p:spPr>
        <p:txBody>
          <a:bodyPr/>
          <a:lstStyle/>
          <a:p>
            <a:pPr marL="0" indent="0" algn="just">
              <a:lnSpc>
                <a:spcPct val="90000"/>
              </a:lnSpc>
              <a:buFontTx/>
              <a:buNone/>
              <a:defRPr/>
            </a:pPr>
            <a:r>
              <a:rPr lang="es-ES" sz="1800" b="1" dirty="0" smtClean="0">
                <a:solidFill>
                  <a:srgbClr val="00B050"/>
                </a:solidFill>
              </a:rPr>
              <a:t>Solución</a:t>
            </a:r>
          </a:p>
          <a:p>
            <a:pPr marL="0" indent="0" algn="just">
              <a:lnSpc>
                <a:spcPct val="90000"/>
              </a:lnSpc>
              <a:buFontTx/>
              <a:buNone/>
              <a:defRPr/>
            </a:pPr>
            <a:r>
              <a:rPr lang="es-ES" sz="1800" dirty="0"/>
              <a:t>	     </a:t>
            </a:r>
          </a:p>
          <a:p>
            <a:pPr algn="just">
              <a:lnSpc>
                <a:spcPct val="90000"/>
              </a:lnSpc>
              <a:defRPr/>
            </a:pPr>
            <a:endParaRPr lang="es-ES" sz="1800" dirty="0" smtClean="0"/>
          </a:p>
          <a:p>
            <a:pPr algn="just">
              <a:lnSpc>
                <a:spcPct val="90000"/>
              </a:lnSpc>
              <a:defRPr/>
            </a:pPr>
            <a:endParaRPr lang="es-ES" sz="1800" dirty="0"/>
          </a:p>
          <a:p>
            <a:pPr marL="0" indent="0" algn="just">
              <a:lnSpc>
                <a:spcPct val="90000"/>
              </a:lnSpc>
              <a:buFontTx/>
              <a:buNone/>
              <a:defRPr/>
            </a:pPr>
            <a:r>
              <a:rPr lang="es-ES" sz="1800" dirty="0" smtClean="0"/>
              <a:t>Las varianzas para cada Ei:</a:t>
            </a:r>
            <a:endParaRPr lang="es-ES" sz="1800" dirty="0"/>
          </a:p>
          <a:p>
            <a:pPr marL="0" indent="0" algn="just">
              <a:lnSpc>
                <a:spcPct val="90000"/>
              </a:lnSpc>
              <a:buFontTx/>
              <a:buNone/>
              <a:defRPr/>
            </a:pPr>
            <a:r>
              <a:rPr lang="es-ES" sz="1800" dirty="0" smtClean="0"/>
              <a:t> </a:t>
            </a:r>
            <a:endParaRPr lang="es-ES" sz="1800" dirty="0"/>
          </a:p>
          <a:p>
            <a:pPr algn="just">
              <a:lnSpc>
                <a:spcPct val="90000"/>
              </a:lnSpc>
              <a:defRPr/>
            </a:pPr>
            <a:endParaRPr lang="es-CO" sz="1800" dirty="0"/>
          </a:p>
          <a:p>
            <a:pPr algn="just">
              <a:lnSpc>
                <a:spcPct val="90000"/>
              </a:lnSpc>
              <a:defRPr/>
            </a:pPr>
            <a:endParaRPr lang="es-ES" sz="1800" dirty="0"/>
          </a:p>
          <a:p>
            <a:pPr algn="just">
              <a:lnSpc>
                <a:spcPct val="90000"/>
              </a:lnSpc>
              <a:defRPr/>
            </a:pPr>
            <a:endParaRPr lang="es-ES" sz="1800" dirty="0"/>
          </a:p>
          <a:p>
            <a:pPr algn="just">
              <a:lnSpc>
                <a:spcPct val="90000"/>
              </a:lnSpc>
              <a:defRPr/>
            </a:pPr>
            <a:endParaRPr lang="es-ES" sz="1800" dirty="0"/>
          </a:p>
          <a:p>
            <a:pPr algn="just">
              <a:lnSpc>
                <a:spcPct val="90000"/>
              </a:lnSpc>
              <a:defRPr/>
            </a:pPr>
            <a:endParaRPr lang="es-ES" sz="1800" dirty="0" smtClean="0"/>
          </a:p>
          <a:p>
            <a:pPr algn="just">
              <a:lnSpc>
                <a:spcPct val="90000"/>
              </a:lnSpc>
              <a:defRPr/>
            </a:pPr>
            <a:endParaRPr lang="es-ES" sz="1800" dirty="0" smtClean="0"/>
          </a:p>
          <a:p>
            <a:pPr marL="0" indent="0" algn="just">
              <a:lnSpc>
                <a:spcPct val="90000"/>
              </a:lnSpc>
              <a:buFontTx/>
              <a:buNone/>
              <a:defRPr/>
            </a:pPr>
            <a:r>
              <a:rPr lang="es-ES" sz="1800" dirty="0" smtClean="0"/>
              <a:t>Entonces </a:t>
            </a:r>
            <a:r>
              <a:rPr lang="es-ES" sz="1800" dirty="0"/>
              <a:t>la varianza es </a:t>
            </a:r>
          </a:p>
          <a:p>
            <a:pPr algn="just">
              <a:lnSpc>
                <a:spcPct val="90000"/>
              </a:lnSpc>
              <a:defRPr/>
            </a:pPr>
            <a:endParaRPr lang="es-CO" sz="1800" dirty="0"/>
          </a:p>
          <a:p>
            <a:pPr algn="just">
              <a:lnSpc>
                <a:spcPct val="90000"/>
              </a:lnSpc>
              <a:defRPr/>
            </a:pPr>
            <a:endParaRPr lang="es-CO" sz="1800" dirty="0"/>
          </a:p>
          <a:p>
            <a:pPr algn="just">
              <a:lnSpc>
                <a:spcPct val="90000"/>
              </a:lnSpc>
              <a:defRPr/>
            </a:pPr>
            <a:endParaRPr lang="es-ES" sz="1800" dirty="0"/>
          </a:p>
          <a:p>
            <a:pPr marL="0" indent="0" algn="just">
              <a:lnSpc>
                <a:spcPct val="90000"/>
              </a:lnSpc>
              <a:buFontTx/>
              <a:buNone/>
              <a:defRPr/>
            </a:pPr>
            <a:r>
              <a:rPr lang="es-ES" sz="1800" dirty="0" smtClean="0"/>
              <a:t>Error </a:t>
            </a:r>
            <a:r>
              <a:rPr lang="es-ES" sz="1800" dirty="0"/>
              <a:t>de estimación es  </a:t>
            </a:r>
          </a:p>
          <a:p>
            <a:pPr algn="just">
              <a:lnSpc>
                <a:spcPct val="90000"/>
              </a:lnSpc>
              <a:defRPr/>
            </a:pPr>
            <a:endParaRPr lang="es-ES" sz="1800" dirty="0"/>
          </a:p>
          <a:p>
            <a:pPr marL="0" indent="0" algn="just">
              <a:lnSpc>
                <a:spcPct val="90000"/>
              </a:lnSpc>
              <a:buFontTx/>
              <a:buNone/>
              <a:defRPr/>
            </a:pPr>
            <a:r>
              <a:rPr lang="es-ES" sz="1800" dirty="0" smtClean="0"/>
              <a:t>Límite del error de estimación: </a:t>
            </a:r>
            <a:endParaRPr lang="es-ES" sz="1800" dirty="0"/>
          </a:p>
          <a:p>
            <a:pPr>
              <a:lnSpc>
                <a:spcPct val="90000"/>
              </a:lnSpc>
              <a:defRPr/>
            </a:pPr>
            <a:endParaRPr lang="es-ES" sz="1800" dirty="0"/>
          </a:p>
        </p:txBody>
      </p:sp>
      <p:sp>
        <p:nvSpPr>
          <p:cNvPr id="25603" name="Rectangle 5"/>
          <p:cNvSpPr>
            <a:spLocks noChangeArrowheads="1"/>
          </p:cNvSpPr>
          <p:nvPr/>
        </p:nvSpPr>
        <p:spPr bwMode="auto">
          <a:xfrm>
            <a:off x="0" y="3224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04" name="Object 4"/>
          <p:cNvGraphicFramePr>
            <a:graphicFrameLocks noChangeAspect="1"/>
          </p:cNvGraphicFramePr>
          <p:nvPr/>
        </p:nvGraphicFramePr>
        <p:xfrm>
          <a:off x="1547813" y="947738"/>
          <a:ext cx="3744912" cy="536575"/>
        </p:xfrm>
        <a:graphic>
          <a:graphicData uri="http://schemas.openxmlformats.org/presentationml/2006/ole">
            <mc:AlternateContent xmlns:mc="http://schemas.openxmlformats.org/markup-compatibility/2006">
              <mc:Choice xmlns:v="urn:schemas-microsoft-com:vml" Requires="v">
                <p:oleObj spid="_x0000_s57465" name="Ecuación" r:id="rId3" imgW="2857500" imgH="406400" progId="Equation.3">
                  <p:embed/>
                </p:oleObj>
              </mc:Choice>
              <mc:Fallback>
                <p:oleObj name="Ecuación" r:id="rId3" imgW="2857500" imgH="406400" progId="Equation.3">
                  <p:embed/>
                  <p:pic>
                    <p:nvPicPr>
                      <p:cNvPr id="0" name="Picture 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947738"/>
                        <a:ext cx="3744912" cy="536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5" name="Rectangle 7"/>
          <p:cNvSpPr>
            <a:spLocks noChangeArrowheads="1"/>
          </p:cNvSpPr>
          <p:nvPr/>
        </p:nvSpPr>
        <p:spPr bwMode="auto">
          <a:xfrm>
            <a:off x="0" y="3052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06" name="Object 6"/>
          <p:cNvGraphicFramePr>
            <a:graphicFrameLocks noChangeAspect="1"/>
          </p:cNvGraphicFramePr>
          <p:nvPr/>
        </p:nvGraphicFramePr>
        <p:xfrm>
          <a:off x="2124075" y="2020888"/>
          <a:ext cx="4464050" cy="831850"/>
        </p:xfrm>
        <a:graphic>
          <a:graphicData uri="http://schemas.openxmlformats.org/presentationml/2006/ole">
            <mc:AlternateContent xmlns:mc="http://schemas.openxmlformats.org/markup-compatibility/2006">
              <mc:Choice xmlns:v="urn:schemas-microsoft-com:vml" Requires="v">
                <p:oleObj spid="_x0000_s57466" name="Ecuación" r:id="rId5" imgW="4712777" imgH="845528" progId="Equation.3">
                  <p:embed/>
                </p:oleObj>
              </mc:Choice>
              <mc:Fallback>
                <p:oleObj name="Ecuación" r:id="rId5" imgW="4712777" imgH="845528" progId="Equation.3">
                  <p:embed/>
                  <p:pic>
                    <p:nvPicPr>
                      <p:cNvPr id="0" name="Picture 9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2020888"/>
                        <a:ext cx="4464050"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7" name="Rectangle 9"/>
          <p:cNvSpPr>
            <a:spLocks noChangeArrowheads="1"/>
          </p:cNvSpPr>
          <p:nvPr/>
        </p:nvSpPr>
        <p:spPr bwMode="auto">
          <a:xfrm>
            <a:off x="0" y="3081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08" name="Object 8"/>
          <p:cNvGraphicFramePr>
            <a:graphicFrameLocks noChangeAspect="1"/>
          </p:cNvGraphicFramePr>
          <p:nvPr/>
        </p:nvGraphicFramePr>
        <p:xfrm>
          <a:off x="2124075" y="2686050"/>
          <a:ext cx="4464050" cy="814388"/>
        </p:xfrm>
        <a:graphic>
          <a:graphicData uri="http://schemas.openxmlformats.org/presentationml/2006/ole">
            <mc:AlternateContent xmlns:mc="http://schemas.openxmlformats.org/markup-compatibility/2006">
              <mc:Choice xmlns:v="urn:schemas-microsoft-com:vml" Requires="v">
                <p:oleObj spid="_x0000_s57467" name="Ecuación" r:id="rId7" imgW="4254500" imgH="774700" progId="Equation.3">
                  <p:embed/>
                </p:oleObj>
              </mc:Choice>
              <mc:Fallback>
                <p:oleObj name="Ecuación" r:id="rId7" imgW="4254500" imgH="774700" progId="Equation.3">
                  <p:embed/>
                  <p:pic>
                    <p:nvPicPr>
                      <p:cNvPr id="0" name="Picture 9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4075" y="2686050"/>
                        <a:ext cx="4464050" cy="814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9" name="Rectangle 11"/>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10" name="Object 10"/>
          <p:cNvGraphicFramePr>
            <a:graphicFrameLocks noChangeAspect="1"/>
          </p:cNvGraphicFramePr>
          <p:nvPr/>
        </p:nvGraphicFramePr>
        <p:xfrm>
          <a:off x="2195513" y="3432175"/>
          <a:ext cx="4681537" cy="860425"/>
        </p:xfrm>
        <a:graphic>
          <a:graphicData uri="http://schemas.openxmlformats.org/presentationml/2006/ole">
            <mc:AlternateContent xmlns:mc="http://schemas.openxmlformats.org/markup-compatibility/2006">
              <mc:Choice xmlns:v="urn:schemas-microsoft-com:vml" Requires="v">
                <p:oleObj spid="_x0000_s57468" name="Ecuación" r:id="rId9" imgW="4216400" imgH="774700" progId="Equation.3">
                  <p:embed/>
                </p:oleObj>
              </mc:Choice>
              <mc:Fallback>
                <p:oleObj name="Ecuación" r:id="rId9" imgW="4216400" imgH="774700" progId="Equation.3">
                  <p:embed/>
                  <p:pic>
                    <p:nvPicPr>
                      <p:cNvPr id="0" name="Picture 9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95513" y="3432175"/>
                        <a:ext cx="4681537"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11" name="Rectangle 13"/>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12" name="Object 12"/>
          <p:cNvGraphicFramePr>
            <a:graphicFrameLocks noChangeAspect="1"/>
          </p:cNvGraphicFramePr>
          <p:nvPr/>
        </p:nvGraphicFramePr>
        <p:xfrm>
          <a:off x="1258888" y="4365625"/>
          <a:ext cx="5184775" cy="777875"/>
        </p:xfrm>
        <a:graphic>
          <a:graphicData uri="http://schemas.openxmlformats.org/presentationml/2006/ole">
            <mc:AlternateContent xmlns:mc="http://schemas.openxmlformats.org/markup-compatibility/2006">
              <mc:Choice xmlns:v="urn:schemas-microsoft-com:vml" Requires="v">
                <p:oleObj spid="_x0000_s57469" name="Ecuación" r:id="rId11" imgW="5041900" imgH="749300" progId="Equation.3">
                  <p:embed/>
                </p:oleObj>
              </mc:Choice>
              <mc:Fallback>
                <p:oleObj name="Ecuación" r:id="rId11" imgW="5041900" imgH="749300" progId="Equation.3">
                  <p:embed/>
                  <p:pic>
                    <p:nvPicPr>
                      <p:cNvPr id="0" name="Picture 9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58888" y="4365625"/>
                        <a:ext cx="5184775"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13" name="Rectangle 15"/>
          <p:cNvSpPr>
            <a:spLocks noChangeArrowheads="1"/>
          </p:cNvSpPr>
          <p:nvPr/>
        </p:nvSpPr>
        <p:spPr bwMode="auto">
          <a:xfrm>
            <a:off x="0" y="3190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14" name="Object 14"/>
          <p:cNvGraphicFramePr>
            <a:graphicFrameLocks noChangeAspect="1"/>
          </p:cNvGraphicFramePr>
          <p:nvPr/>
        </p:nvGraphicFramePr>
        <p:xfrm>
          <a:off x="2987675" y="5157788"/>
          <a:ext cx="1800225" cy="620712"/>
        </p:xfrm>
        <a:graphic>
          <a:graphicData uri="http://schemas.openxmlformats.org/presentationml/2006/ole">
            <mc:AlternateContent xmlns:mc="http://schemas.openxmlformats.org/markup-compatibility/2006">
              <mc:Choice xmlns:v="urn:schemas-microsoft-com:vml" Requires="v">
                <p:oleObj spid="_x0000_s57470" name="Ecuación" r:id="rId13" imgW="1562100" imgH="546100" progId="Equation.3">
                  <p:embed/>
                </p:oleObj>
              </mc:Choice>
              <mc:Fallback>
                <p:oleObj name="Ecuación" r:id="rId13" imgW="1562100" imgH="546100" progId="Equation.3">
                  <p:embed/>
                  <p:pic>
                    <p:nvPicPr>
                      <p:cNvPr id="0" name="Picture 9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87675" y="5157788"/>
                        <a:ext cx="1800225"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15" name="Rectangle 17"/>
          <p:cNvSpPr>
            <a:spLocks noChangeArrowheads="1"/>
          </p:cNvSpPr>
          <p:nvPr/>
        </p:nvSpPr>
        <p:spPr bwMode="auto">
          <a:xfrm>
            <a:off x="0" y="3352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MX"/>
          </a:p>
        </p:txBody>
      </p:sp>
      <p:graphicFrame>
        <p:nvGraphicFramePr>
          <p:cNvPr id="25616" name="Object 16"/>
          <p:cNvGraphicFramePr>
            <a:graphicFrameLocks noChangeAspect="1"/>
          </p:cNvGraphicFramePr>
          <p:nvPr/>
        </p:nvGraphicFramePr>
        <p:xfrm>
          <a:off x="3613150" y="5881688"/>
          <a:ext cx="1343025" cy="384175"/>
        </p:xfrm>
        <a:graphic>
          <a:graphicData uri="http://schemas.openxmlformats.org/presentationml/2006/ole">
            <mc:AlternateContent xmlns:mc="http://schemas.openxmlformats.org/markup-compatibility/2006">
              <mc:Choice xmlns:v="urn:schemas-microsoft-com:vml" Requires="v">
                <p:oleObj spid="_x0000_s57471" name="Ecuación" r:id="rId15" imgW="621760" imgH="177646" progId="Equation.3">
                  <p:embed/>
                </p:oleObj>
              </mc:Choice>
              <mc:Fallback>
                <p:oleObj name="Ecuación" r:id="rId15" imgW="621760" imgH="177646" progId="Equation.3">
                  <p:embed/>
                  <p:pic>
                    <p:nvPicPr>
                      <p:cNvPr id="0" name="Picture 9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13150" y="5881688"/>
                        <a:ext cx="1343025"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1430228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429000"/>
            <a:ext cx="7772400" cy="2088232"/>
          </a:xfrm>
        </p:spPr>
        <p:txBody>
          <a:bodyPr>
            <a:normAutofit/>
          </a:bodyPr>
          <a:lstStyle/>
          <a:p>
            <a:r>
              <a:rPr lang="es-MX" b="1" dirty="0" smtClean="0">
                <a:solidFill>
                  <a:srgbClr val="00B050"/>
                </a:solidFill>
              </a:rPr>
              <a:t>IV</a:t>
            </a:r>
            <a:br>
              <a:rPr lang="es-MX" b="1" dirty="0" smtClean="0">
                <a:solidFill>
                  <a:srgbClr val="00B050"/>
                </a:solidFill>
              </a:rPr>
            </a:br>
            <a:r>
              <a:rPr lang="es-MX" b="1" dirty="0" smtClean="0">
                <a:solidFill>
                  <a:srgbClr val="00B050"/>
                </a:solidFill>
              </a:rPr>
              <a:t>Muestreo </a:t>
            </a:r>
            <a:r>
              <a:rPr lang="es-MX" b="1" dirty="0" smtClean="0">
                <a:solidFill>
                  <a:srgbClr val="00B050"/>
                </a:solidFill>
              </a:rPr>
              <a:t>por conglomerados</a:t>
            </a:r>
            <a:endParaRPr lang="es-MX" b="1" dirty="0">
              <a:solidFill>
                <a:srgbClr val="00B050"/>
              </a:solidFill>
            </a:endParaRPr>
          </a:p>
        </p:txBody>
      </p:sp>
      <p:pic>
        <p:nvPicPr>
          <p:cNvPr id="5" name="Imagen 4"/>
          <p:cNvPicPr>
            <a:picLocks noChangeAspect="1"/>
          </p:cNvPicPr>
          <p:nvPr/>
        </p:nvPicPr>
        <p:blipFill>
          <a:blip r:embed="rId2"/>
          <a:stretch>
            <a:fillRect/>
          </a:stretch>
        </p:blipFill>
        <p:spPr>
          <a:xfrm>
            <a:off x="2339752" y="470163"/>
            <a:ext cx="3600400" cy="2714149"/>
          </a:xfrm>
          <a:prstGeom prst="rect">
            <a:avLst/>
          </a:prstGeom>
        </p:spPr>
      </p:pic>
    </p:spTree>
    <p:extLst>
      <p:ext uri="{BB962C8B-B14F-4D97-AF65-F5344CB8AC3E}">
        <p14:creationId xmlns:p14="http://schemas.microsoft.com/office/powerpoint/2010/main" val="75413624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16633"/>
            <a:ext cx="7772400" cy="1008112"/>
          </a:xfrm>
        </p:spPr>
        <p:txBody>
          <a:bodyPr>
            <a:normAutofit/>
          </a:bodyPr>
          <a:lstStyle/>
          <a:p>
            <a:r>
              <a:rPr lang="es-MX" dirty="0" smtClean="0"/>
              <a:t>Muestreo por conglomerados</a:t>
            </a:r>
            <a:endParaRPr lang="es-MX" dirty="0"/>
          </a:p>
        </p:txBody>
      </p:sp>
      <p:sp>
        <p:nvSpPr>
          <p:cNvPr id="4" name="3 Subtítulo"/>
          <p:cNvSpPr>
            <a:spLocks noGrp="1"/>
          </p:cNvSpPr>
          <p:nvPr>
            <p:ph type="subTitle" idx="1"/>
          </p:nvPr>
        </p:nvSpPr>
        <p:spPr>
          <a:xfrm>
            <a:off x="395536" y="1340768"/>
            <a:ext cx="7992888" cy="4752528"/>
          </a:xfrm>
        </p:spPr>
        <p:txBody>
          <a:bodyPr>
            <a:normAutofit fontScale="92500" lnSpcReduction="20000"/>
          </a:bodyPr>
          <a:lstStyle/>
          <a:p>
            <a:pPr algn="just">
              <a:buFont typeface="Arial" pitchFamily="34" charset="0"/>
              <a:buChar char="•"/>
            </a:pPr>
            <a:r>
              <a:rPr lang="es-MX" dirty="0" smtClean="0">
                <a:solidFill>
                  <a:schemeClr val="tx1"/>
                </a:solidFill>
                <a:latin typeface="Arial" pitchFamily="34" charset="0"/>
                <a:cs typeface="Arial" pitchFamily="34" charset="0"/>
              </a:rPr>
              <a:t>A veces muestreo aleatorio simple, sistemático o estratificado no es posible</a:t>
            </a:r>
          </a:p>
          <a:p>
            <a:pPr algn="just">
              <a:buFont typeface="Arial" pitchFamily="34" charset="0"/>
              <a:buChar char="•"/>
            </a:pPr>
            <a:r>
              <a:rPr lang="es-MX" dirty="0" smtClean="0">
                <a:solidFill>
                  <a:schemeClr val="tx1"/>
                </a:solidFill>
                <a:latin typeface="Arial" pitchFamily="34" charset="0"/>
                <a:cs typeface="Arial" pitchFamily="34" charset="0"/>
              </a:rPr>
              <a:t>Requieren listas (totales o por estratos)</a:t>
            </a:r>
          </a:p>
          <a:p>
            <a:pPr algn="just">
              <a:buFont typeface="Arial" pitchFamily="34" charset="0"/>
              <a:buChar char="•"/>
            </a:pPr>
            <a:r>
              <a:rPr lang="es-MX" dirty="0" smtClean="0">
                <a:solidFill>
                  <a:schemeClr val="tx1"/>
                </a:solidFill>
                <a:latin typeface="Arial" pitchFamily="34" charset="0"/>
                <a:cs typeface="Arial" pitchFamily="34" charset="0"/>
              </a:rPr>
              <a:t>En muchos casos: esas listas no existen (o no son accesibles legalmente)</a:t>
            </a:r>
          </a:p>
          <a:p>
            <a:pPr algn="just">
              <a:buFont typeface="Arial" pitchFamily="34" charset="0"/>
              <a:buChar char="•"/>
            </a:pPr>
            <a:r>
              <a:rPr lang="es-MX" dirty="0" smtClean="0">
                <a:solidFill>
                  <a:schemeClr val="tx1"/>
                </a:solidFill>
                <a:latin typeface="Arial" pitchFamily="34" charset="0"/>
                <a:cs typeface="Arial" pitchFamily="34" charset="0"/>
              </a:rPr>
              <a:t>Pero sí existen listas de “grupos heterogéneos de sujetos”, o conglomerados</a:t>
            </a:r>
          </a:p>
          <a:p>
            <a:pPr algn="just">
              <a:buFont typeface="Arial" pitchFamily="34" charset="0"/>
              <a:buChar char="•"/>
            </a:pPr>
            <a:r>
              <a:rPr lang="es-MX" dirty="0" smtClean="0">
                <a:solidFill>
                  <a:schemeClr val="tx1"/>
                </a:solidFill>
                <a:latin typeface="Arial" pitchFamily="34" charset="0"/>
                <a:cs typeface="Arial" pitchFamily="34" charset="0"/>
              </a:rPr>
              <a:t>Hacemos muestreo aleatorio de conglomerados</a:t>
            </a:r>
          </a:p>
          <a:p>
            <a:pPr algn="just">
              <a:buFont typeface="Arial" pitchFamily="34" charset="0"/>
              <a:buChar char="•"/>
            </a:pPr>
            <a:r>
              <a:rPr lang="es-MX" dirty="0" smtClean="0">
                <a:solidFill>
                  <a:schemeClr val="tx1"/>
                </a:solidFill>
                <a:latin typeface="Arial" pitchFamily="34" charset="0"/>
                <a:cs typeface="Arial" pitchFamily="34" charset="0"/>
              </a:rPr>
              <a:t>Dentro de los conglomerados elegidos: todos los elementos, o muestreo aleatorio simple</a:t>
            </a:r>
            <a:endParaRPr lang="es-MX" dirty="0">
              <a:solidFill>
                <a:schemeClr val="tx1"/>
              </a:solidFill>
              <a:latin typeface="Arial" pitchFamily="34" charset="0"/>
              <a:cs typeface="Arial" pitchFamily="34" charset="0"/>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611560" y="404664"/>
            <a:ext cx="8064896" cy="5234136"/>
          </a:xfrm>
        </p:spPr>
        <p:txBody>
          <a:bodyPr>
            <a:normAutofit fontScale="70000" lnSpcReduction="20000"/>
          </a:bodyPr>
          <a:lstStyle/>
          <a:p>
            <a:pPr algn="l"/>
            <a:r>
              <a:rPr lang="es-MX" dirty="0" smtClean="0">
                <a:solidFill>
                  <a:schemeClr val="tx1"/>
                </a:solidFill>
                <a:latin typeface="Arial" pitchFamily="34" charset="0"/>
                <a:cs typeface="Arial" pitchFamily="34" charset="0"/>
              </a:rPr>
              <a:t>Ejemplo: estudio sobre estudiantes universitarios</a:t>
            </a:r>
          </a:p>
          <a:p>
            <a:pPr algn="l"/>
            <a:r>
              <a:rPr lang="es-MX" dirty="0" smtClean="0">
                <a:solidFill>
                  <a:schemeClr val="tx1"/>
                </a:solidFill>
                <a:latin typeface="Arial" pitchFamily="34" charset="0"/>
                <a:cs typeface="Arial" pitchFamily="34" charset="0"/>
              </a:rPr>
              <a:t>españoles</a:t>
            </a:r>
          </a:p>
          <a:p>
            <a:pPr algn="l"/>
            <a:endParaRPr lang="es-MX" dirty="0" smtClean="0">
              <a:solidFill>
                <a:schemeClr val="tx1"/>
              </a:solidFill>
              <a:latin typeface="Arial" pitchFamily="34" charset="0"/>
              <a:cs typeface="Arial" pitchFamily="34" charset="0"/>
            </a:endParaRPr>
          </a:p>
          <a:p>
            <a:pPr algn="l"/>
            <a:r>
              <a:rPr lang="es-MX" dirty="0" smtClean="0">
                <a:solidFill>
                  <a:schemeClr val="tx1"/>
                </a:solidFill>
                <a:latin typeface="Arial" pitchFamily="34" charset="0"/>
                <a:cs typeface="Arial" pitchFamily="34" charset="0"/>
              </a:rPr>
              <a:t>No hay lista de todos los estudiantes, ni por</a:t>
            </a:r>
          </a:p>
          <a:p>
            <a:pPr algn="l"/>
            <a:r>
              <a:rPr lang="es-MX" dirty="0" smtClean="0">
                <a:solidFill>
                  <a:schemeClr val="tx1"/>
                </a:solidFill>
                <a:latin typeface="Arial" pitchFamily="34" charset="0"/>
                <a:cs typeface="Arial" pitchFamily="34" charset="0"/>
              </a:rPr>
              <a:t>estratos</a:t>
            </a:r>
          </a:p>
          <a:p>
            <a:pPr algn="l"/>
            <a:r>
              <a:rPr lang="es-MX" dirty="0" smtClean="0">
                <a:solidFill>
                  <a:schemeClr val="tx1"/>
                </a:solidFill>
                <a:latin typeface="Arial" pitchFamily="34" charset="0"/>
                <a:cs typeface="Arial" pitchFamily="34" charset="0"/>
              </a:rPr>
              <a:t>Pero sí: lista de universidades y facultades</a:t>
            </a:r>
          </a:p>
          <a:p>
            <a:pPr algn="l"/>
            <a:endParaRPr lang="es-MX" dirty="0" smtClean="0">
              <a:solidFill>
                <a:schemeClr val="tx1"/>
              </a:solidFill>
              <a:latin typeface="Arial" pitchFamily="34" charset="0"/>
              <a:cs typeface="Arial" pitchFamily="34" charset="0"/>
            </a:endParaRPr>
          </a:p>
          <a:p>
            <a:pPr algn="l"/>
            <a:endParaRPr lang="es-MX" dirty="0" smtClean="0">
              <a:solidFill>
                <a:schemeClr val="tx1"/>
              </a:solidFill>
              <a:latin typeface="Arial" pitchFamily="34" charset="0"/>
              <a:cs typeface="Arial" pitchFamily="34" charset="0"/>
            </a:endParaRPr>
          </a:p>
          <a:p>
            <a:pPr algn="l"/>
            <a:r>
              <a:rPr lang="es-MX" dirty="0" smtClean="0">
                <a:solidFill>
                  <a:schemeClr val="tx1"/>
                </a:solidFill>
                <a:latin typeface="Arial" pitchFamily="34" charset="0"/>
                <a:cs typeface="Arial" pitchFamily="34" charset="0"/>
              </a:rPr>
              <a:t>Muestreo por conglomerados:</a:t>
            </a:r>
          </a:p>
          <a:p>
            <a:pPr algn="l"/>
            <a:endParaRPr lang="es-MX" dirty="0" smtClean="0">
              <a:solidFill>
                <a:schemeClr val="tx1"/>
              </a:solidFill>
              <a:latin typeface="Arial" pitchFamily="34" charset="0"/>
              <a:cs typeface="Arial" pitchFamily="34" charset="0"/>
            </a:endParaRPr>
          </a:p>
          <a:p>
            <a:pPr algn="l"/>
            <a:r>
              <a:rPr lang="es-MX" dirty="0" smtClean="0">
                <a:solidFill>
                  <a:schemeClr val="tx1"/>
                </a:solidFill>
                <a:latin typeface="Arial" pitchFamily="34" charset="0"/>
                <a:cs typeface="Arial" pitchFamily="34" charset="0"/>
              </a:rPr>
              <a:t>◆Muestreo aleatorio simple de universidades</a:t>
            </a:r>
          </a:p>
          <a:p>
            <a:pPr algn="l"/>
            <a:r>
              <a:rPr lang="es-MX" dirty="0" smtClean="0">
                <a:solidFill>
                  <a:schemeClr val="tx1"/>
                </a:solidFill>
                <a:latin typeface="Arial" pitchFamily="34" charset="0"/>
                <a:cs typeface="Arial" pitchFamily="34" charset="0"/>
              </a:rPr>
              <a:t>◆</a:t>
            </a:r>
            <a:r>
              <a:rPr lang="es-MX" dirty="0" err="1" smtClean="0">
                <a:solidFill>
                  <a:schemeClr val="tx1"/>
                </a:solidFill>
                <a:latin typeface="Arial" pitchFamily="34" charset="0"/>
                <a:cs typeface="Arial" pitchFamily="34" charset="0"/>
              </a:rPr>
              <a:t>Idem</a:t>
            </a:r>
            <a:r>
              <a:rPr lang="es-MX" dirty="0" smtClean="0">
                <a:solidFill>
                  <a:schemeClr val="tx1"/>
                </a:solidFill>
                <a:latin typeface="Arial" pitchFamily="34" charset="0"/>
                <a:cs typeface="Arial" pitchFamily="34" charset="0"/>
              </a:rPr>
              <a:t> de facultades</a:t>
            </a:r>
          </a:p>
          <a:p>
            <a:pPr algn="l"/>
            <a:r>
              <a:rPr lang="es-MX" dirty="0" smtClean="0">
                <a:solidFill>
                  <a:schemeClr val="tx1"/>
                </a:solidFill>
                <a:latin typeface="Arial" pitchFamily="34" charset="0"/>
                <a:cs typeface="Arial" pitchFamily="34" charset="0"/>
              </a:rPr>
              <a:t>◆</a:t>
            </a:r>
            <a:r>
              <a:rPr lang="es-MX" dirty="0" err="1" smtClean="0">
                <a:solidFill>
                  <a:schemeClr val="tx1"/>
                </a:solidFill>
                <a:latin typeface="Arial" pitchFamily="34" charset="0"/>
                <a:cs typeface="Arial" pitchFamily="34" charset="0"/>
              </a:rPr>
              <a:t>Idem</a:t>
            </a:r>
            <a:r>
              <a:rPr lang="es-MX" dirty="0" smtClean="0">
                <a:solidFill>
                  <a:schemeClr val="tx1"/>
                </a:solidFill>
                <a:latin typeface="Arial" pitchFamily="34" charset="0"/>
                <a:cs typeface="Arial" pitchFamily="34" charset="0"/>
              </a:rPr>
              <a:t> de grupos</a:t>
            </a:r>
          </a:p>
          <a:p>
            <a:pPr algn="l"/>
            <a:r>
              <a:rPr lang="es-MX" dirty="0" smtClean="0">
                <a:solidFill>
                  <a:schemeClr val="tx1"/>
                </a:solidFill>
                <a:latin typeface="Arial" pitchFamily="34" charset="0"/>
                <a:cs typeface="Arial" pitchFamily="34" charset="0"/>
              </a:rPr>
              <a:t>◆Dentro del grupo (ya hay lista): todos, o muestreo aleatorio simple</a:t>
            </a:r>
            <a:endParaRPr lang="es-MX" dirty="0">
              <a:solidFill>
                <a:schemeClr val="tx1"/>
              </a:solidFill>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841</TotalTime>
  <Words>5978</Words>
  <Application>Microsoft Office PowerPoint</Application>
  <PresentationFormat>Presentación en pantalla (4:3)</PresentationFormat>
  <Paragraphs>905</Paragraphs>
  <Slides>111</Slides>
  <Notes>12</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111</vt:i4>
      </vt:variant>
    </vt:vector>
  </HeadingPairs>
  <TitlesOfParts>
    <vt:vector size="124" baseType="lpstr">
      <vt:lpstr>Arial</vt:lpstr>
      <vt:lpstr>Calibri</vt:lpstr>
      <vt:lpstr>Segoe UI Symbol</vt:lpstr>
      <vt:lpstr>Symbol</vt:lpstr>
      <vt:lpstr>Tahoma</vt:lpstr>
      <vt:lpstr>Times New Roman</vt:lpstr>
      <vt:lpstr>TypoUpright BT</vt:lpstr>
      <vt:lpstr>Verdana</vt:lpstr>
      <vt:lpstr>Wingdings</vt:lpstr>
      <vt:lpstr>Tema de Office</vt:lpstr>
      <vt:lpstr>Equation</vt:lpstr>
      <vt:lpstr>Ecuación</vt:lpstr>
      <vt:lpstr>Microsoft Editor de ecuaciones 3.0</vt:lpstr>
      <vt:lpstr>Universidad Autónoma del Estado de México Centro Universitario UAEMex Lic. En Relaciones Económicas Internacionales  Unidad de aprendizaje: Estadística Inferencial (Introducción al Muestreo) </vt:lpstr>
      <vt:lpstr>Contenido</vt:lpstr>
      <vt:lpstr>Presentación de PowerPoint</vt:lpstr>
      <vt:lpstr>Introducción</vt:lpstr>
      <vt:lpstr>Justificación </vt:lpstr>
      <vt:lpstr>Presentación de PowerPoint</vt:lpstr>
      <vt:lpstr>2. Conceptos estadísticos básicos</vt:lpstr>
      <vt:lpstr>Presentación de PowerPoint</vt:lpstr>
      <vt:lpstr>Presentación de PowerPoint</vt:lpstr>
      <vt:lpstr>Técnicas de muestreo</vt:lpstr>
      <vt:lpstr>Tipos de muestreo</vt:lpstr>
      <vt:lpstr>Presentación de PowerPoint</vt:lpstr>
      <vt:lpstr>Fuentes de sesgo</vt:lpstr>
      <vt:lpstr>Técnicas de muestreo</vt:lpstr>
      <vt:lpstr>Muestreo Aleatorio Simple (MAS)</vt:lpstr>
      <vt:lpstr>Presentación de PowerPoint</vt:lpstr>
      <vt:lpstr>Muestreo Aleatorio Sistemático (MASI)</vt:lpstr>
      <vt:lpstr>Muestreo Aleatorio Estratificado (MAC)</vt:lpstr>
      <vt:lpstr>Muestreo por conglomerados (MAC)</vt:lpstr>
      <vt:lpstr>3. Proceso de selección de la muestra</vt:lpstr>
      <vt:lpstr>Presentación de PowerPoint</vt:lpstr>
      <vt:lpstr>Presentación de PowerPoint</vt:lpstr>
      <vt:lpstr>I Muestreo Aleatorio Simple (MAS)</vt:lpstr>
      <vt:lpstr>Muestreo aleatorio simple (sin reemplazo)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Estimación del total poblacional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 Muestreo Aleatorio Sistemático (MASI)</vt:lpstr>
      <vt:lpstr>Presentación de PowerPoint</vt:lpstr>
      <vt:lpstr>Muestreo Aleatorio Sistemático (MASI)</vt:lpstr>
      <vt:lpstr>Presentación de PowerPoint</vt:lpstr>
      <vt:lpstr>Presentación de PowerPoint</vt:lpstr>
      <vt:lpstr>Presentación de PowerPoint</vt:lpstr>
      <vt:lpstr>Presentación de PowerPoint</vt:lpstr>
      <vt:lpstr>Presentación de PowerPoint</vt:lpstr>
      <vt:lpstr>Solución</vt:lpstr>
      <vt:lpstr>MASI Replicado</vt:lpstr>
      <vt:lpstr>Presentación de PowerPoint</vt:lpstr>
      <vt:lpstr>Presentación de PowerPoint</vt:lpstr>
      <vt:lpstr>Presentación de PowerPoint</vt:lpstr>
      <vt:lpstr>Presentación de PowerPoint</vt:lpstr>
      <vt:lpstr>III Muestreo Aleatorio Estratificado (MAE)</vt:lpstr>
      <vt:lpstr>Presentación de PowerPoint</vt:lpstr>
      <vt:lpstr>Presentación de PowerPoint</vt:lpstr>
      <vt:lpstr>Tipos de estratos</vt:lpstr>
      <vt:lpstr>Afijación uniforme</vt:lpstr>
      <vt:lpstr>Muestreo estratificado no proporcional </vt:lpstr>
      <vt:lpstr>1. Afijación proporcional:</vt:lpstr>
      <vt:lpstr>Muestreo estratificado proporcional </vt:lpstr>
      <vt:lpstr>Afijación óptima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IV Muestreo por conglomerados</vt:lpstr>
      <vt:lpstr>Muestreo por conglomerados</vt:lpstr>
      <vt:lpstr>Presentación de PowerPoint</vt:lpstr>
      <vt:lpstr>Presentación de PowerPoint</vt:lpstr>
      <vt:lpstr>Presentación de PowerPoint</vt:lpstr>
      <vt:lpstr>V Muestreo polietápico</vt:lpstr>
      <vt:lpstr>Muestreo polietápico</vt:lpstr>
      <vt:lpstr>Presentación de PowerPoint</vt:lpstr>
      <vt:lpstr>Muestreos no probabilísticos</vt:lpstr>
      <vt:lpstr>Presentación de PowerPoint</vt:lpstr>
      <vt:lpstr> VI No probabilísticos</vt:lpstr>
      <vt:lpstr>Muestreo accidental.</vt:lpstr>
      <vt:lpstr>Muestreo por cuotas.</vt:lpstr>
      <vt:lpstr>Muestreo intencionado.</vt:lpstr>
      <vt:lpstr>Bibliografía </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CU UAEM Tenancingo  Lic. En Relaciones Económicas Internacionales  Elementos de Muestreo I  i). Muestreo Aleatorio Simple ii). Muestreo Aleatorio Sistemático</dc:title>
  <dc:creator>CUT</dc:creator>
  <cp:lastModifiedBy>M I Rafael</cp:lastModifiedBy>
  <cp:revision>54</cp:revision>
  <dcterms:created xsi:type="dcterms:W3CDTF">2011-10-20T21:50:50Z</dcterms:created>
  <dcterms:modified xsi:type="dcterms:W3CDTF">2015-10-03T04:13:47Z</dcterms:modified>
</cp:coreProperties>
</file>