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3"/>
  </p:notesMasterIdLst>
  <p:sldIdLst>
    <p:sldId id="259" r:id="rId2"/>
    <p:sldId id="321" r:id="rId3"/>
    <p:sldId id="320" r:id="rId4"/>
    <p:sldId id="319" r:id="rId5"/>
    <p:sldId id="323" r:id="rId6"/>
    <p:sldId id="317" r:id="rId7"/>
    <p:sldId id="322" r:id="rId8"/>
    <p:sldId id="318" r:id="rId9"/>
    <p:sldId id="324" r:id="rId10"/>
    <p:sldId id="325" r:id="rId11"/>
    <p:sldId id="316" r:id="rId12"/>
    <p:sldId id="326" r:id="rId13"/>
    <p:sldId id="327" r:id="rId14"/>
    <p:sldId id="328" r:id="rId15"/>
    <p:sldId id="314" r:id="rId16"/>
    <p:sldId id="313" r:id="rId17"/>
    <p:sldId id="330" r:id="rId18"/>
    <p:sldId id="329" r:id="rId19"/>
    <p:sldId id="331" r:id="rId20"/>
    <p:sldId id="332" r:id="rId21"/>
    <p:sldId id="333" r:id="rId22"/>
    <p:sldId id="334" r:id="rId23"/>
    <p:sldId id="335" r:id="rId24"/>
    <p:sldId id="338" r:id="rId25"/>
    <p:sldId id="336" r:id="rId26"/>
    <p:sldId id="337" r:id="rId27"/>
    <p:sldId id="339" r:id="rId28"/>
    <p:sldId id="340" r:id="rId29"/>
    <p:sldId id="341" r:id="rId30"/>
    <p:sldId id="342" r:id="rId31"/>
    <p:sldId id="343" r:id="rId32"/>
    <p:sldId id="344" r:id="rId33"/>
    <p:sldId id="345" r:id="rId34"/>
    <p:sldId id="346" r:id="rId35"/>
    <p:sldId id="347" r:id="rId36"/>
    <p:sldId id="348" r:id="rId37"/>
    <p:sldId id="349" r:id="rId38"/>
    <p:sldId id="350" r:id="rId39"/>
    <p:sldId id="351" r:id="rId40"/>
    <p:sldId id="352" r:id="rId41"/>
    <p:sldId id="262" r:id="rId4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6A5D0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1845" autoAdjust="0"/>
  </p:normalViewPr>
  <p:slideViewPr>
    <p:cSldViewPr>
      <p:cViewPr varScale="1">
        <p:scale>
          <a:sx n="84" d="100"/>
          <a:sy n="84" d="100"/>
        </p:scale>
        <p:origin x="-156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DEAC79-6B16-445D-B2D3-799A423EE4C9}" type="doc">
      <dgm:prSet loTypeId="urn:microsoft.com/office/officeart/2005/8/layout/chevron2" loCatId="process" qsTypeId="urn:microsoft.com/office/officeart/2005/8/quickstyle/simple2" qsCatId="simple" csTypeId="urn:microsoft.com/office/officeart/2005/8/colors/colorful3" csCatId="colorful" phldr="1"/>
      <dgm:spPr/>
      <dgm:t>
        <a:bodyPr/>
        <a:lstStyle/>
        <a:p>
          <a:endParaRPr lang="es-MX"/>
        </a:p>
      </dgm:t>
    </dgm:pt>
    <dgm:pt modelId="{6D9E8A5E-A166-48DB-8FAC-F86FB0D34DDA}">
      <dgm:prSet phldrT="[Texto]"/>
      <dgm:spPr/>
      <dgm:t>
        <a:bodyPr/>
        <a:lstStyle/>
        <a:p>
          <a:r>
            <a:rPr lang="es-MX" dirty="0" smtClean="0"/>
            <a:t>El Análisis </a:t>
          </a:r>
        </a:p>
      </dgm:t>
    </dgm:pt>
    <dgm:pt modelId="{D7B240BB-1745-4A75-BEC6-2D002FBF7DEE}" type="parTrans" cxnId="{EAE985C8-E287-406B-8AAD-EB690271A3AE}">
      <dgm:prSet/>
      <dgm:spPr/>
      <dgm:t>
        <a:bodyPr/>
        <a:lstStyle/>
        <a:p>
          <a:endParaRPr lang="es-MX"/>
        </a:p>
      </dgm:t>
    </dgm:pt>
    <dgm:pt modelId="{F5EC1742-F08E-433D-9742-C108E6C7CB81}" type="sibTrans" cxnId="{EAE985C8-E287-406B-8AAD-EB690271A3AE}">
      <dgm:prSet/>
      <dgm:spPr/>
      <dgm:t>
        <a:bodyPr/>
        <a:lstStyle/>
        <a:p>
          <a:endParaRPr lang="es-MX"/>
        </a:p>
      </dgm:t>
    </dgm:pt>
    <dgm:pt modelId="{2952A5A3-1C11-4EDC-8D16-2A1087724CE5}">
      <dgm:prSet phldrT="[Texto]"/>
      <dgm:spPr/>
      <dgm:t>
        <a:bodyPr/>
        <a:lstStyle/>
        <a:p>
          <a:r>
            <a:rPr lang="es-MX" b="1" u="sng" dirty="0" smtClean="0">
              <a:effectLst>
                <a:outerShdw blurRad="38100" dist="38100" dir="2700000" algn="tl">
                  <a:srgbClr val="000000">
                    <a:alpha val="43137"/>
                  </a:srgbClr>
                </a:outerShdw>
              </a:effectLst>
            </a:rPr>
            <a:t>Los seres humanos </a:t>
          </a:r>
        </a:p>
      </dgm:t>
    </dgm:pt>
    <dgm:pt modelId="{74757E32-0C47-4693-9BC1-DE4E7C7D0EE0}" type="sibTrans" cxnId="{4075AE53-8C51-462E-8485-84DD204B040D}">
      <dgm:prSet/>
      <dgm:spPr/>
      <dgm:t>
        <a:bodyPr/>
        <a:lstStyle/>
        <a:p>
          <a:endParaRPr lang="es-MX"/>
        </a:p>
      </dgm:t>
    </dgm:pt>
    <dgm:pt modelId="{6EE27DA0-7F2F-4252-8383-3ED0341250EA}" type="parTrans" cxnId="{4075AE53-8C51-462E-8485-84DD204B040D}">
      <dgm:prSet/>
      <dgm:spPr/>
      <dgm:t>
        <a:bodyPr/>
        <a:lstStyle/>
        <a:p>
          <a:endParaRPr lang="es-MX"/>
        </a:p>
      </dgm:t>
    </dgm:pt>
    <dgm:pt modelId="{FAB0AEEE-5C1F-4648-95E9-640C86C45D55}">
      <dgm:prSet/>
      <dgm:spPr/>
      <dgm:t>
        <a:bodyPr/>
        <a:lstStyle/>
        <a:p>
          <a:r>
            <a:rPr lang="es-MX" dirty="0" smtClean="0"/>
            <a:t>Forman las organizaciones de todo clase </a:t>
          </a:r>
          <a:endParaRPr lang="es-MX" dirty="0"/>
        </a:p>
      </dgm:t>
    </dgm:pt>
    <dgm:pt modelId="{CD51DDA6-74F6-4F9F-8CFC-95CD5EFDFE3D}" type="parTrans" cxnId="{8231193D-3335-4C63-8816-5CD73D53FEAD}">
      <dgm:prSet/>
      <dgm:spPr/>
      <dgm:t>
        <a:bodyPr/>
        <a:lstStyle/>
        <a:p>
          <a:endParaRPr lang="es-MX"/>
        </a:p>
      </dgm:t>
    </dgm:pt>
    <dgm:pt modelId="{EFD187AC-15A6-4B07-AE3D-77447DAD47B5}" type="sibTrans" cxnId="{8231193D-3335-4C63-8816-5CD73D53FEAD}">
      <dgm:prSet/>
      <dgm:spPr/>
      <dgm:t>
        <a:bodyPr/>
        <a:lstStyle/>
        <a:p>
          <a:endParaRPr lang="es-MX"/>
        </a:p>
      </dgm:t>
    </dgm:pt>
    <dgm:pt modelId="{2FB3ECEB-23EB-4414-A390-886429BA6BE4}">
      <dgm:prSet/>
      <dgm:spPr/>
      <dgm:t>
        <a:bodyPr/>
        <a:lstStyle/>
        <a:p>
          <a:r>
            <a:rPr lang="es-ES" dirty="0" smtClean="0"/>
            <a:t> comportamiento humano </a:t>
          </a:r>
          <a:r>
            <a:rPr lang="es-ES" smtClean="0"/>
            <a:t>que entonces  vendría a ser el elemento más importante para llegar a comprender y analizar a las organizaciones, especialmente aquellas que componen la Administración de Personal, hoy, Administración de Recursos Humanos.</a:t>
          </a:r>
          <a:endParaRPr lang="es-MX" dirty="0"/>
        </a:p>
      </dgm:t>
    </dgm:pt>
    <dgm:pt modelId="{824FB634-9AE0-4AEA-B146-C0987529D680}" type="parTrans" cxnId="{86079B03-99CB-4131-B5F3-D68AFD1E7C4B}">
      <dgm:prSet/>
      <dgm:spPr/>
      <dgm:t>
        <a:bodyPr/>
        <a:lstStyle/>
        <a:p>
          <a:endParaRPr lang="es-MX"/>
        </a:p>
      </dgm:t>
    </dgm:pt>
    <dgm:pt modelId="{FF579EEE-71A7-451B-B76A-056DCE4544BC}" type="sibTrans" cxnId="{86079B03-99CB-4131-B5F3-D68AFD1E7C4B}">
      <dgm:prSet/>
      <dgm:spPr/>
      <dgm:t>
        <a:bodyPr/>
        <a:lstStyle/>
        <a:p>
          <a:endParaRPr lang="es-MX"/>
        </a:p>
      </dgm:t>
    </dgm:pt>
    <dgm:pt modelId="{2CC1ADCB-E8AC-4F71-A99C-0A61D369770E}">
      <dgm:prSet/>
      <dgm:spPr/>
      <dgm:t>
        <a:bodyPr/>
        <a:lstStyle/>
        <a:p>
          <a:endParaRPr lang="es-MX" dirty="0"/>
        </a:p>
      </dgm:t>
    </dgm:pt>
    <dgm:pt modelId="{406286F9-8269-44E4-8783-3216EEE5B0B1}" type="parTrans" cxnId="{D64CE8F6-72FE-45E2-BAE6-55A3C778FCCF}">
      <dgm:prSet/>
      <dgm:spPr/>
      <dgm:t>
        <a:bodyPr/>
        <a:lstStyle/>
        <a:p>
          <a:endParaRPr lang="es-MX"/>
        </a:p>
      </dgm:t>
    </dgm:pt>
    <dgm:pt modelId="{E39AE4B6-0003-41CD-8BD7-85BC41E13E6F}" type="sibTrans" cxnId="{D64CE8F6-72FE-45E2-BAE6-55A3C778FCCF}">
      <dgm:prSet/>
      <dgm:spPr/>
      <dgm:t>
        <a:bodyPr/>
        <a:lstStyle/>
        <a:p>
          <a:endParaRPr lang="es-MX"/>
        </a:p>
      </dgm:t>
    </dgm:pt>
    <dgm:pt modelId="{3FD0E4D6-FF9E-4B86-B724-B3E406F3FB13}" type="pres">
      <dgm:prSet presAssocID="{4ADEAC79-6B16-445D-B2D3-799A423EE4C9}" presName="linearFlow" presStyleCnt="0">
        <dgm:presLayoutVars>
          <dgm:dir/>
          <dgm:animLvl val="lvl"/>
          <dgm:resizeHandles val="exact"/>
        </dgm:presLayoutVars>
      </dgm:prSet>
      <dgm:spPr/>
      <dgm:t>
        <a:bodyPr/>
        <a:lstStyle/>
        <a:p>
          <a:endParaRPr lang="es-MX"/>
        </a:p>
      </dgm:t>
    </dgm:pt>
    <dgm:pt modelId="{38EAE769-3974-4B0E-AF8A-639703F48311}" type="pres">
      <dgm:prSet presAssocID="{2952A5A3-1C11-4EDC-8D16-2A1087724CE5}" presName="composite" presStyleCnt="0"/>
      <dgm:spPr/>
      <dgm:t>
        <a:bodyPr/>
        <a:lstStyle/>
        <a:p>
          <a:endParaRPr lang="es-MX"/>
        </a:p>
      </dgm:t>
    </dgm:pt>
    <dgm:pt modelId="{7A941012-6CA8-43C3-AD0B-2D1F01DF2C3A}" type="pres">
      <dgm:prSet presAssocID="{2952A5A3-1C11-4EDC-8D16-2A1087724CE5}" presName="parentText" presStyleLbl="alignNode1" presStyleIdx="0" presStyleCnt="2">
        <dgm:presLayoutVars>
          <dgm:chMax val="1"/>
          <dgm:bulletEnabled val="1"/>
        </dgm:presLayoutVars>
      </dgm:prSet>
      <dgm:spPr/>
      <dgm:t>
        <a:bodyPr/>
        <a:lstStyle/>
        <a:p>
          <a:endParaRPr lang="es-MX"/>
        </a:p>
      </dgm:t>
    </dgm:pt>
    <dgm:pt modelId="{466CE105-08E4-4ECC-A910-80A7D3D503F2}" type="pres">
      <dgm:prSet presAssocID="{2952A5A3-1C11-4EDC-8D16-2A1087724CE5}" presName="descendantText" presStyleLbl="alignAcc1" presStyleIdx="0" presStyleCnt="2" custScaleY="100000" custLinFactNeighborX="56" custLinFactNeighborY="5289">
        <dgm:presLayoutVars>
          <dgm:bulletEnabled val="1"/>
        </dgm:presLayoutVars>
      </dgm:prSet>
      <dgm:spPr/>
      <dgm:t>
        <a:bodyPr/>
        <a:lstStyle/>
        <a:p>
          <a:endParaRPr lang="es-MX"/>
        </a:p>
      </dgm:t>
    </dgm:pt>
    <dgm:pt modelId="{C6892BE8-15CE-4969-8079-68F002FAB277}" type="pres">
      <dgm:prSet presAssocID="{74757E32-0C47-4693-9BC1-DE4E7C7D0EE0}" presName="sp" presStyleCnt="0"/>
      <dgm:spPr/>
      <dgm:t>
        <a:bodyPr/>
        <a:lstStyle/>
        <a:p>
          <a:endParaRPr lang="es-MX"/>
        </a:p>
      </dgm:t>
    </dgm:pt>
    <dgm:pt modelId="{F24B20AC-9DA9-43AD-8A6C-AD21569EF892}" type="pres">
      <dgm:prSet presAssocID="{6D9E8A5E-A166-48DB-8FAC-F86FB0D34DDA}" presName="composite" presStyleCnt="0"/>
      <dgm:spPr/>
      <dgm:t>
        <a:bodyPr/>
        <a:lstStyle/>
        <a:p>
          <a:endParaRPr lang="es-MX"/>
        </a:p>
      </dgm:t>
    </dgm:pt>
    <dgm:pt modelId="{271BD00D-6108-481E-BE79-41213A7F015C}" type="pres">
      <dgm:prSet presAssocID="{6D9E8A5E-A166-48DB-8FAC-F86FB0D34DDA}" presName="parentText" presStyleLbl="alignNode1" presStyleIdx="1" presStyleCnt="2">
        <dgm:presLayoutVars>
          <dgm:chMax val="1"/>
          <dgm:bulletEnabled val="1"/>
        </dgm:presLayoutVars>
      </dgm:prSet>
      <dgm:spPr/>
      <dgm:t>
        <a:bodyPr/>
        <a:lstStyle/>
        <a:p>
          <a:endParaRPr lang="es-MX"/>
        </a:p>
      </dgm:t>
    </dgm:pt>
    <dgm:pt modelId="{143239D8-1D6F-4DF6-838A-2F9BBCE55692}" type="pres">
      <dgm:prSet presAssocID="{6D9E8A5E-A166-48DB-8FAC-F86FB0D34DDA}" presName="descendantText" presStyleLbl="alignAcc1" presStyleIdx="1" presStyleCnt="2" custScaleY="104330" custLinFactNeighborX="-159" custLinFactNeighborY="839">
        <dgm:presLayoutVars>
          <dgm:bulletEnabled val="1"/>
        </dgm:presLayoutVars>
      </dgm:prSet>
      <dgm:spPr/>
      <dgm:t>
        <a:bodyPr/>
        <a:lstStyle/>
        <a:p>
          <a:endParaRPr lang="es-MX"/>
        </a:p>
      </dgm:t>
    </dgm:pt>
  </dgm:ptLst>
  <dgm:cxnLst>
    <dgm:cxn modelId="{6C8D9EAC-8995-4E6B-B1F8-28FE09F595D3}" type="presOf" srcId="{2952A5A3-1C11-4EDC-8D16-2A1087724CE5}" destId="{7A941012-6CA8-43C3-AD0B-2D1F01DF2C3A}" srcOrd="0" destOrd="0" presId="urn:microsoft.com/office/officeart/2005/8/layout/chevron2"/>
    <dgm:cxn modelId="{EB6B01D4-860B-4A46-B169-3CD93BAA2381}" type="presOf" srcId="{6D9E8A5E-A166-48DB-8FAC-F86FB0D34DDA}" destId="{271BD00D-6108-481E-BE79-41213A7F015C}" srcOrd="0" destOrd="0" presId="urn:microsoft.com/office/officeart/2005/8/layout/chevron2"/>
    <dgm:cxn modelId="{4075AE53-8C51-462E-8485-84DD204B040D}" srcId="{4ADEAC79-6B16-445D-B2D3-799A423EE4C9}" destId="{2952A5A3-1C11-4EDC-8D16-2A1087724CE5}" srcOrd="0" destOrd="0" parTransId="{6EE27DA0-7F2F-4252-8383-3ED0341250EA}" sibTransId="{74757E32-0C47-4693-9BC1-DE4E7C7D0EE0}"/>
    <dgm:cxn modelId="{184DDDA4-74BF-4B87-9E70-DA66B3AAA425}" type="presOf" srcId="{4ADEAC79-6B16-445D-B2D3-799A423EE4C9}" destId="{3FD0E4D6-FF9E-4B86-B724-B3E406F3FB13}" srcOrd="0" destOrd="0" presId="urn:microsoft.com/office/officeart/2005/8/layout/chevron2"/>
    <dgm:cxn modelId="{026833DC-CBD0-4428-B87D-D43E42624F0A}" type="presOf" srcId="{2CC1ADCB-E8AC-4F71-A99C-0A61D369770E}" destId="{466CE105-08E4-4ECC-A910-80A7D3D503F2}" srcOrd="0" destOrd="1" presId="urn:microsoft.com/office/officeart/2005/8/layout/chevron2"/>
    <dgm:cxn modelId="{86079B03-99CB-4131-B5F3-D68AFD1E7C4B}" srcId="{6D9E8A5E-A166-48DB-8FAC-F86FB0D34DDA}" destId="{2FB3ECEB-23EB-4414-A390-886429BA6BE4}" srcOrd="0" destOrd="0" parTransId="{824FB634-9AE0-4AEA-B146-C0987529D680}" sibTransId="{FF579EEE-71A7-451B-B76A-056DCE4544BC}"/>
    <dgm:cxn modelId="{4B29F02F-9185-43D7-B728-ED94232B3839}" type="presOf" srcId="{2FB3ECEB-23EB-4414-A390-886429BA6BE4}" destId="{143239D8-1D6F-4DF6-838A-2F9BBCE55692}" srcOrd="0" destOrd="0" presId="urn:microsoft.com/office/officeart/2005/8/layout/chevron2"/>
    <dgm:cxn modelId="{C1DC2728-0164-40CE-A1D3-532EE4D9E364}" type="presOf" srcId="{FAB0AEEE-5C1F-4648-95E9-640C86C45D55}" destId="{466CE105-08E4-4ECC-A910-80A7D3D503F2}" srcOrd="0" destOrd="0" presId="urn:microsoft.com/office/officeart/2005/8/layout/chevron2"/>
    <dgm:cxn modelId="{8231193D-3335-4C63-8816-5CD73D53FEAD}" srcId="{2952A5A3-1C11-4EDC-8D16-2A1087724CE5}" destId="{FAB0AEEE-5C1F-4648-95E9-640C86C45D55}" srcOrd="0" destOrd="0" parTransId="{CD51DDA6-74F6-4F9F-8CFC-95CD5EFDFE3D}" sibTransId="{EFD187AC-15A6-4B07-AE3D-77447DAD47B5}"/>
    <dgm:cxn modelId="{D64CE8F6-72FE-45E2-BAE6-55A3C778FCCF}" srcId="{2952A5A3-1C11-4EDC-8D16-2A1087724CE5}" destId="{2CC1ADCB-E8AC-4F71-A99C-0A61D369770E}" srcOrd="1" destOrd="0" parTransId="{406286F9-8269-44E4-8783-3216EEE5B0B1}" sibTransId="{E39AE4B6-0003-41CD-8BD7-85BC41E13E6F}"/>
    <dgm:cxn modelId="{EAE985C8-E287-406B-8AAD-EB690271A3AE}" srcId="{4ADEAC79-6B16-445D-B2D3-799A423EE4C9}" destId="{6D9E8A5E-A166-48DB-8FAC-F86FB0D34DDA}" srcOrd="1" destOrd="0" parTransId="{D7B240BB-1745-4A75-BEC6-2D002FBF7DEE}" sibTransId="{F5EC1742-F08E-433D-9742-C108E6C7CB81}"/>
    <dgm:cxn modelId="{C828AC2A-D2E3-4AAD-9890-EAE3C24A5515}" type="presParOf" srcId="{3FD0E4D6-FF9E-4B86-B724-B3E406F3FB13}" destId="{38EAE769-3974-4B0E-AF8A-639703F48311}" srcOrd="0" destOrd="0" presId="urn:microsoft.com/office/officeart/2005/8/layout/chevron2"/>
    <dgm:cxn modelId="{E0B35E5F-65D3-40E2-BA0B-BBDC198A80B5}" type="presParOf" srcId="{38EAE769-3974-4B0E-AF8A-639703F48311}" destId="{7A941012-6CA8-43C3-AD0B-2D1F01DF2C3A}" srcOrd="0" destOrd="0" presId="urn:microsoft.com/office/officeart/2005/8/layout/chevron2"/>
    <dgm:cxn modelId="{73580B89-5A05-47B8-AA83-5A91F557D340}" type="presParOf" srcId="{38EAE769-3974-4B0E-AF8A-639703F48311}" destId="{466CE105-08E4-4ECC-A910-80A7D3D503F2}" srcOrd="1" destOrd="0" presId="urn:microsoft.com/office/officeart/2005/8/layout/chevron2"/>
    <dgm:cxn modelId="{5A09920C-D035-42D4-ADC6-5ADEBB6F0A37}" type="presParOf" srcId="{3FD0E4D6-FF9E-4B86-B724-B3E406F3FB13}" destId="{C6892BE8-15CE-4969-8079-68F002FAB277}" srcOrd="1" destOrd="0" presId="urn:microsoft.com/office/officeart/2005/8/layout/chevron2"/>
    <dgm:cxn modelId="{FABBAA5A-CC51-4330-B690-5493181D3033}" type="presParOf" srcId="{3FD0E4D6-FF9E-4B86-B724-B3E406F3FB13}" destId="{F24B20AC-9DA9-43AD-8A6C-AD21569EF892}" srcOrd="2" destOrd="0" presId="urn:microsoft.com/office/officeart/2005/8/layout/chevron2"/>
    <dgm:cxn modelId="{2D9307CD-6658-4E57-9029-1C82197DF486}" type="presParOf" srcId="{F24B20AC-9DA9-43AD-8A6C-AD21569EF892}" destId="{271BD00D-6108-481E-BE79-41213A7F015C}" srcOrd="0" destOrd="0" presId="urn:microsoft.com/office/officeart/2005/8/layout/chevron2"/>
    <dgm:cxn modelId="{1780A85F-7F0E-4493-802A-724B2BD337A5}" type="presParOf" srcId="{F24B20AC-9DA9-43AD-8A6C-AD21569EF892}" destId="{143239D8-1D6F-4DF6-838A-2F9BBCE55692}"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ADEAC79-6B16-445D-B2D3-799A423EE4C9}" type="doc">
      <dgm:prSet loTypeId="urn:microsoft.com/office/officeart/2005/8/layout/chevron2" loCatId="process" qsTypeId="urn:microsoft.com/office/officeart/2005/8/quickstyle/simple2" qsCatId="simple" csTypeId="urn:microsoft.com/office/officeart/2005/8/colors/colorful3" csCatId="colorful" phldr="1"/>
      <dgm:spPr/>
      <dgm:t>
        <a:bodyPr/>
        <a:lstStyle/>
        <a:p>
          <a:endParaRPr lang="es-MX"/>
        </a:p>
      </dgm:t>
    </dgm:pt>
    <dgm:pt modelId="{6D9E8A5E-A166-48DB-8FAC-F86FB0D34DDA}">
      <dgm:prSet phldrT="[Texto]"/>
      <dgm:spPr/>
      <dgm:t>
        <a:bodyPr/>
        <a:lstStyle/>
        <a:p>
          <a:endParaRPr lang="es-MX" dirty="0" smtClean="0"/>
        </a:p>
      </dgm:t>
    </dgm:pt>
    <dgm:pt modelId="{D7B240BB-1745-4A75-BEC6-2D002FBF7DEE}" type="parTrans" cxnId="{EAE985C8-E287-406B-8AAD-EB690271A3AE}">
      <dgm:prSet/>
      <dgm:spPr/>
      <dgm:t>
        <a:bodyPr/>
        <a:lstStyle/>
        <a:p>
          <a:endParaRPr lang="es-MX"/>
        </a:p>
      </dgm:t>
    </dgm:pt>
    <dgm:pt modelId="{F5EC1742-F08E-433D-9742-C108E6C7CB81}" type="sibTrans" cxnId="{EAE985C8-E287-406B-8AAD-EB690271A3AE}">
      <dgm:prSet/>
      <dgm:spPr/>
      <dgm:t>
        <a:bodyPr/>
        <a:lstStyle/>
        <a:p>
          <a:endParaRPr lang="es-MX"/>
        </a:p>
      </dgm:t>
    </dgm:pt>
    <dgm:pt modelId="{2952A5A3-1C11-4EDC-8D16-2A1087724CE5}">
      <dgm:prSet phldrT="[Texto]"/>
      <dgm:spPr/>
      <dgm:t>
        <a:bodyPr/>
        <a:lstStyle/>
        <a:p>
          <a:r>
            <a:rPr lang="es-MX" b="1" u="sng" dirty="0" smtClean="0">
              <a:effectLst>
                <a:outerShdw blurRad="38100" dist="38100" dir="2700000" algn="tl">
                  <a:srgbClr val="000000">
                    <a:alpha val="43137"/>
                  </a:srgbClr>
                </a:outerShdw>
              </a:effectLst>
            </a:rPr>
            <a:t>R.H</a:t>
          </a:r>
        </a:p>
      </dgm:t>
    </dgm:pt>
    <dgm:pt modelId="{74757E32-0C47-4693-9BC1-DE4E7C7D0EE0}" type="sibTrans" cxnId="{4075AE53-8C51-462E-8485-84DD204B040D}">
      <dgm:prSet/>
      <dgm:spPr/>
      <dgm:t>
        <a:bodyPr/>
        <a:lstStyle/>
        <a:p>
          <a:endParaRPr lang="es-MX"/>
        </a:p>
      </dgm:t>
    </dgm:pt>
    <dgm:pt modelId="{6EE27DA0-7F2F-4252-8383-3ED0341250EA}" type="parTrans" cxnId="{4075AE53-8C51-462E-8485-84DD204B040D}">
      <dgm:prSet/>
      <dgm:spPr/>
      <dgm:t>
        <a:bodyPr/>
        <a:lstStyle/>
        <a:p>
          <a:endParaRPr lang="es-MX"/>
        </a:p>
      </dgm:t>
    </dgm:pt>
    <dgm:pt modelId="{2CC1ADCB-E8AC-4F71-A99C-0A61D369770E}">
      <dgm:prSet/>
      <dgm:spPr/>
      <dgm:t>
        <a:bodyPr/>
        <a:lstStyle/>
        <a:p>
          <a:endParaRPr lang="es-MX" dirty="0"/>
        </a:p>
      </dgm:t>
    </dgm:pt>
    <dgm:pt modelId="{E39AE4B6-0003-41CD-8BD7-85BC41E13E6F}" type="sibTrans" cxnId="{D64CE8F6-72FE-45E2-BAE6-55A3C778FCCF}">
      <dgm:prSet/>
      <dgm:spPr/>
      <dgm:t>
        <a:bodyPr/>
        <a:lstStyle/>
        <a:p>
          <a:endParaRPr lang="es-MX"/>
        </a:p>
      </dgm:t>
    </dgm:pt>
    <dgm:pt modelId="{406286F9-8269-44E4-8783-3216EEE5B0B1}" type="parTrans" cxnId="{D64CE8F6-72FE-45E2-BAE6-55A3C778FCCF}">
      <dgm:prSet/>
      <dgm:spPr/>
      <dgm:t>
        <a:bodyPr/>
        <a:lstStyle/>
        <a:p>
          <a:endParaRPr lang="es-MX"/>
        </a:p>
      </dgm:t>
    </dgm:pt>
    <dgm:pt modelId="{FAB0AEEE-5C1F-4648-95E9-640C86C45D55}">
      <dgm:prSet/>
      <dgm:spPr/>
      <dgm:t>
        <a:bodyPr/>
        <a:lstStyle/>
        <a:p>
          <a:endParaRPr lang="es-MX" dirty="0"/>
        </a:p>
      </dgm:t>
    </dgm:pt>
    <dgm:pt modelId="{EFD187AC-15A6-4B07-AE3D-77447DAD47B5}" type="sibTrans" cxnId="{8231193D-3335-4C63-8816-5CD73D53FEAD}">
      <dgm:prSet/>
      <dgm:spPr/>
      <dgm:t>
        <a:bodyPr/>
        <a:lstStyle/>
        <a:p>
          <a:endParaRPr lang="es-MX"/>
        </a:p>
      </dgm:t>
    </dgm:pt>
    <dgm:pt modelId="{CD51DDA6-74F6-4F9F-8CFC-95CD5EFDFE3D}" type="parTrans" cxnId="{8231193D-3335-4C63-8816-5CD73D53FEAD}">
      <dgm:prSet/>
      <dgm:spPr/>
      <dgm:t>
        <a:bodyPr/>
        <a:lstStyle/>
        <a:p>
          <a:endParaRPr lang="es-MX"/>
        </a:p>
      </dgm:t>
    </dgm:pt>
    <dgm:pt modelId="{2FB3ECEB-23EB-4414-A390-886429BA6BE4}">
      <dgm:prSet/>
      <dgm:spPr/>
      <dgm:t>
        <a:bodyPr/>
        <a:lstStyle/>
        <a:p>
          <a:r>
            <a:rPr lang="es-MX" dirty="0" smtClean="0"/>
            <a:t>ENTONCES SE PUDIECE DECIR QUE EL HUMANO COMO TAL FORMA ESTAS ORGANIZACIONES DE LAS CUALES SE DESPRENDEN TODA ESTA GAMA DE JUNTAS QUE EL HUMANO MISMO HACE.</a:t>
          </a:r>
          <a:endParaRPr lang="es-MX" dirty="0"/>
        </a:p>
      </dgm:t>
    </dgm:pt>
    <dgm:pt modelId="{FF579EEE-71A7-451B-B76A-056DCE4544BC}" type="sibTrans" cxnId="{86079B03-99CB-4131-B5F3-D68AFD1E7C4B}">
      <dgm:prSet/>
      <dgm:spPr/>
      <dgm:t>
        <a:bodyPr/>
        <a:lstStyle/>
        <a:p>
          <a:endParaRPr lang="es-MX"/>
        </a:p>
      </dgm:t>
    </dgm:pt>
    <dgm:pt modelId="{824FB634-9AE0-4AEA-B146-C0987529D680}" type="parTrans" cxnId="{86079B03-99CB-4131-B5F3-D68AFD1E7C4B}">
      <dgm:prSet/>
      <dgm:spPr/>
      <dgm:t>
        <a:bodyPr/>
        <a:lstStyle/>
        <a:p>
          <a:endParaRPr lang="es-MX"/>
        </a:p>
      </dgm:t>
    </dgm:pt>
    <dgm:pt modelId="{8B480677-BF72-4732-925A-E1756529FF3B}">
      <dgm:prSet/>
      <dgm:spPr/>
      <dgm:t>
        <a:bodyPr/>
        <a:lstStyle/>
        <a:p>
          <a:endParaRPr lang="es-MX" dirty="0"/>
        </a:p>
      </dgm:t>
    </dgm:pt>
    <dgm:pt modelId="{6296EDC4-C740-468C-A27C-A204920CF8BC}" type="parTrans" cxnId="{7AA04FC1-358E-461C-93FB-A7F45D8CC8E8}">
      <dgm:prSet/>
      <dgm:spPr/>
      <dgm:t>
        <a:bodyPr/>
        <a:lstStyle/>
        <a:p>
          <a:endParaRPr lang="es-MX"/>
        </a:p>
      </dgm:t>
    </dgm:pt>
    <dgm:pt modelId="{ABA64D57-1992-4606-8AD8-5726920F6A5A}" type="sibTrans" cxnId="{7AA04FC1-358E-461C-93FB-A7F45D8CC8E8}">
      <dgm:prSet/>
      <dgm:spPr/>
      <dgm:t>
        <a:bodyPr/>
        <a:lstStyle/>
        <a:p>
          <a:endParaRPr lang="es-MX"/>
        </a:p>
      </dgm:t>
    </dgm:pt>
    <dgm:pt modelId="{2D6D8A33-8A0F-4D94-A3A3-5949C3ACCA4B}">
      <dgm:prSet/>
      <dgm:spPr/>
      <dgm:t>
        <a:bodyPr/>
        <a:lstStyle/>
        <a:p>
          <a:endParaRPr lang="es-MX" dirty="0"/>
        </a:p>
      </dgm:t>
    </dgm:pt>
    <dgm:pt modelId="{8921B30B-8AF3-43FC-9AF2-32BD76B93B12}" type="parTrans" cxnId="{725C0AB8-6B81-4354-AB66-B207476C8777}">
      <dgm:prSet/>
      <dgm:spPr/>
      <dgm:t>
        <a:bodyPr/>
        <a:lstStyle/>
        <a:p>
          <a:endParaRPr lang="es-MX"/>
        </a:p>
      </dgm:t>
    </dgm:pt>
    <dgm:pt modelId="{BCB9C99E-EA13-4329-8DB4-58F7F74679E1}" type="sibTrans" cxnId="{725C0AB8-6B81-4354-AB66-B207476C8777}">
      <dgm:prSet/>
      <dgm:spPr/>
      <dgm:t>
        <a:bodyPr/>
        <a:lstStyle/>
        <a:p>
          <a:endParaRPr lang="es-MX"/>
        </a:p>
      </dgm:t>
    </dgm:pt>
    <dgm:pt modelId="{2315B177-118C-4434-ACCD-65D61FBEF56D}">
      <dgm:prSet/>
      <dgm:spPr/>
      <dgm:t>
        <a:bodyPr/>
        <a:lstStyle/>
        <a:p>
          <a:r>
            <a:rPr lang="es-ES" dirty="0" smtClean="0"/>
            <a:t>puede recurrir a dos mecanismos:</a:t>
          </a:r>
          <a:endParaRPr lang="es-MX" dirty="0"/>
        </a:p>
      </dgm:t>
    </dgm:pt>
    <dgm:pt modelId="{63BA91D4-4786-403C-B76F-C0D5AFC357A5}" type="parTrans" cxnId="{C29682B6-5830-4D22-B73F-1D25EB36F687}">
      <dgm:prSet/>
      <dgm:spPr/>
      <dgm:t>
        <a:bodyPr/>
        <a:lstStyle/>
        <a:p>
          <a:endParaRPr lang="es-MX"/>
        </a:p>
      </dgm:t>
    </dgm:pt>
    <dgm:pt modelId="{2470A625-9BF2-43B5-A942-E1C7B95A921F}" type="sibTrans" cxnId="{C29682B6-5830-4D22-B73F-1D25EB36F687}">
      <dgm:prSet/>
      <dgm:spPr/>
      <dgm:t>
        <a:bodyPr/>
        <a:lstStyle/>
        <a:p>
          <a:endParaRPr lang="es-MX"/>
        </a:p>
      </dgm:t>
    </dgm:pt>
    <dgm:pt modelId="{2E788E88-B4FF-4B3C-B922-288AC98BEB56}">
      <dgm:prSet/>
      <dgm:spPr/>
      <dgm:t>
        <a:bodyPr/>
        <a:lstStyle/>
        <a:p>
          <a:r>
            <a:rPr lang="es-ES" dirty="0" smtClean="0"/>
            <a:t> comportamiento de las personas como seres humanos comunes y corriente </a:t>
          </a:r>
          <a:endParaRPr lang="es-MX" dirty="0"/>
        </a:p>
      </dgm:t>
    </dgm:pt>
    <dgm:pt modelId="{17BA156C-1B81-4363-A498-827B10956A12}" type="parTrans" cxnId="{B56E1A77-A05E-4D48-9FFE-C38F4581FBDC}">
      <dgm:prSet/>
      <dgm:spPr/>
      <dgm:t>
        <a:bodyPr/>
        <a:lstStyle/>
        <a:p>
          <a:endParaRPr lang="es-MX"/>
        </a:p>
      </dgm:t>
    </dgm:pt>
    <dgm:pt modelId="{D0C09517-3075-4D6C-BC7E-A6CB2C7F948C}" type="sibTrans" cxnId="{B56E1A77-A05E-4D48-9FFE-C38F4581FBDC}">
      <dgm:prSet/>
      <dgm:spPr/>
      <dgm:t>
        <a:bodyPr/>
        <a:lstStyle/>
        <a:p>
          <a:endParaRPr lang="es-MX"/>
        </a:p>
      </dgm:t>
    </dgm:pt>
    <dgm:pt modelId="{3FD0E4D6-FF9E-4B86-B724-B3E406F3FB13}" type="pres">
      <dgm:prSet presAssocID="{4ADEAC79-6B16-445D-B2D3-799A423EE4C9}" presName="linearFlow" presStyleCnt="0">
        <dgm:presLayoutVars>
          <dgm:dir/>
          <dgm:animLvl val="lvl"/>
          <dgm:resizeHandles val="exact"/>
        </dgm:presLayoutVars>
      </dgm:prSet>
      <dgm:spPr/>
      <dgm:t>
        <a:bodyPr/>
        <a:lstStyle/>
        <a:p>
          <a:endParaRPr lang="es-MX"/>
        </a:p>
      </dgm:t>
    </dgm:pt>
    <dgm:pt modelId="{38EAE769-3974-4B0E-AF8A-639703F48311}" type="pres">
      <dgm:prSet presAssocID="{2952A5A3-1C11-4EDC-8D16-2A1087724CE5}" presName="composite" presStyleCnt="0"/>
      <dgm:spPr/>
      <dgm:t>
        <a:bodyPr/>
        <a:lstStyle/>
        <a:p>
          <a:endParaRPr lang="es-MX"/>
        </a:p>
      </dgm:t>
    </dgm:pt>
    <dgm:pt modelId="{7A941012-6CA8-43C3-AD0B-2D1F01DF2C3A}" type="pres">
      <dgm:prSet presAssocID="{2952A5A3-1C11-4EDC-8D16-2A1087724CE5}" presName="parentText" presStyleLbl="alignNode1" presStyleIdx="0" presStyleCnt="2">
        <dgm:presLayoutVars>
          <dgm:chMax val="1"/>
          <dgm:bulletEnabled val="1"/>
        </dgm:presLayoutVars>
      </dgm:prSet>
      <dgm:spPr/>
      <dgm:t>
        <a:bodyPr/>
        <a:lstStyle/>
        <a:p>
          <a:endParaRPr lang="es-MX"/>
        </a:p>
      </dgm:t>
    </dgm:pt>
    <dgm:pt modelId="{466CE105-08E4-4ECC-A910-80A7D3D503F2}" type="pres">
      <dgm:prSet presAssocID="{2952A5A3-1C11-4EDC-8D16-2A1087724CE5}" presName="descendantText" presStyleLbl="alignAcc1" presStyleIdx="0" presStyleCnt="2" custScaleX="100000" custScaleY="100000" custLinFactNeighborX="-193" custLinFactNeighborY="-1002">
        <dgm:presLayoutVars>
          <dgm:bulletEnabled val="1"/>
        </dgm:presLayoutVars>
      </dgm:prSet>
      <dgm:spPr/>
      <dgm:t>
        <a:bodyPr/>
        <a:lstStyle/>
        <a:p>
          <a:endParaRPr lang="es-MX"/>
        </a:p>
      </dgm:t>
    </dgm:pt>
    <dgm:pt modelId="{C6892BE8-15CE-4969-8079-68F002FAB277}" type="pres">
      <dgm:prSet presAssocID="{74757E32-0C47-4693-9BC1-DE4E7C7D0EE0}" presName="sp" presStyleCnt="0"/>
      <dgm:spPr/>
      <dgm:t>
        <a:bodyPr/>
        <a:lstStyle/>
        <a:p>
          <a:endParaRPr lang="es-MX"/>
        </a:p>
      </dgm:t>
    </dgm:pt>
    <dgm:pt modelId="{F24B20AC-9DA9-43AD-8A6C-AD21569EF892}" type="pres">
      <dgm:prSet presAssocID="{6D9E8A5E-A166-48DB-8FAC-F86FB0D34DDA}" presName="composite" presStyleCnt="0"/>
      <dgm:spPr/>
      <dgm:t>
        <a:bodyPr/>
        <a:lstStyle/>
        <a:p>
          <a:endParaRPr lang="es-MX"/>
        </a:p>
      </dgm:t>
    </dgm:pt>
    <dgm:pt modelId="{271BD00D-6108-481E-BE79-41213A7F015C}" type="pres">
      <dgm:prSet presAssocID="{6D9E8A5E-A166-48DB-8FAC-F86FB0D34DDA}" presName="parentText" presStyleLbl="alignNode1" presStyleIdx="1" presStyleCnt="2">
        <dgm:presLayoutVars>
          <dgm:chMax val="1"/>
          <dgm:bulletEnabled val="1"/>
        </dgm:presLayoutVars>
      </dgm:prSet>
      <dgm:spPr/>
      <dgm:t>
        <a:bodyPr/>
        <a:lstStyle/>
        <a:p>
          <a:endParaRPr lang="es-MX"/>
        </a:p>
      </dgm:t>
    </dgm:pt>
    <dgm:pt modelId="{143239D8-1D6F-4DF6-838A-2F9BBCE55692}" type="pres">
      <dgm:prSet presAssocID="{6D9E8A5E-A166-48DB-8FAC-F86FB0D34DDA}" presName="descendantText" presStyleLbl="alignAcc1" presStyleIdx="1" presStyleCnt="2" custScaleY="104330" custLinFactNeighborX="-159" custLinFactNeighborY="839">
        <dgm:presLayoutVars>
          <dgm:bulletEnabled val="1"/>
        </dgm:presLayoutVars>
      </dgm:prSet>
      <dgm:spPr/>
      <dgm:t>
        <a:bodyPr/>
        <a:lstStyle/>
        <a:p>
          <a:endParaRPr lang="es-MX"/>
        </a:p>
      </dgm:t>
    </dgm:pt>
  </dgm:ptLst>
  <dgm:cxnLst>
    <dgm:cxn modelId="{1068212F-7821-4C48-856E-4BB135AE2679}" type="presOf" srcId="{6D9E8A5E-A166-48DB-8FAC-F86FB0D34DDA}" destId="{271BD00D-6108-481E-BE79-41213A7F015C}" srcOrd="0" destOrd="0" presId="urn:microsoft.com/office/officeart/2005/8/layout/chevron2"/>
    <dgm:cxn modelId="{84164580-0EFE-43A6-B581-3A7E98128309}" type="presOf" srcId="{2E788E88-B4FF-4B3C-B922-288AC98BEB56}" destId="{466CE105-08E4-4ECC-A910-80A7D3D503F2}" srcOrd="0" destOrd="2" presId="urn:microsoft.com/office/officeart/2005/8/layout/chevron2"/>
    <dgm:cxn modelId="{B56E1A77-A05E-4D48-9FFE-C38F4581FBDC}" srcId="{2952A5A3-1C11-4EDC-8D16-2A1087724CE5}" destId="{2E788E88-B4FF-4B3C-B922-288AC98BEB56}" srcOrd="2" destOrd="0" parTransId="{17BA156C-1B81-4363-A498-827B10956A12}" sibTransId="{D0C09517-3075-4D6C-BC7E-A6CB2C7F948C}"/>
    <dgm:cxn modelId="{DD578F77-4E55-4C2F-834B-540C0184C076}" type="presOf" srcId="{4ADEAC79-6B16-445D-B2D3-799A423EE4C9}" destId="{3FD0E4D6-FF9E-4B86-B724-B3E406F3FB13}" srcOrd="0" destOrd="0" presId="urn:microsoft.com/office/officeart/2005/8/layout/chevron2"/>
    <dgm:cxn modelId="{86079B03-99CB-4131-B5F3-D68AFD1E7C4B}" srcId="{6D9E8A5E-A166-48DB-8FAC-F86FB0D34DDA}" destId="{2FB3ECEB-23EB-4414-A390-886429BA6BE4}" srcOrd="0" destOrd="0" parTransId="{824FB634-9AE0-4AEA-B146-C0987529D680}" sibTransId="{FF579EEE-71A7-451B-B76A-056DCE4544BC}"/>
    <dgm:cxn modelId="{A215CABC-A63E-4CEA-B8F9-566495220C6A}" type="presOf" srcId="{2FB3ECEB-23EB-4414-A390-886429BA6BE4}" destId="{143239D8-1D6F-4DF6-838A-2F9BBCE55692}" srcOrd="0" destOrd="0" presId="urn:microsoft.com/office/officeart/2005/8/layout/chevron2"/>
    <dgm:cxn modelId="{54660FFF-1E16-45E0-9589-E1854EA8C44A}" type="presOf" srcId="{8B480677-BF72-4732-925A-E1756529FF3B}" destId="{466CE105-08E4-4ECC-A910-80A7D3D503F2}" srcOrd="0" destOrd="3" presId="urn:microsoft.com/office/officeart/2005/8/layout/chevron2"/>
    <dgm:cxn modelId="{D64CE8F6-72FE-45E2-BAE6-55A3C778FCCF}" srcId="{2952A5A3-1C11-4EDC-8D16-2A1087724CE5}" destId="{2CC1ADCB-E8AC-4F71-A99C-0A61D369770E}" srcOrd="5" destOrd="0" parTransId="{406286F9-8269-44E4-8783-3216EEE5B0B1}" sibTransId="{E39AE4B6-0003-41CD-8BD7-85BC41E13E6F}"/>
    <dgm:cxn modelId="{97BCAD9D-5182-43CC-A664-616E5DFE7A43}" type="presOf" srcId="{2952A5A3-1C11-4EDC-8D16-2A1087724CE5}" destId="{7A941012-6CA8-43C3-AD0B-2D1F01DF2C3A}" srcOrd="0" destOrd="0" presId="urn:microsoft.com/office/officeart/2005/8/layout/chevron2"/>
    <dgm:cxn modelId="{56D50186-22AB-4FB1-9382-61F8ED090431}" type="presOf" srcId="{2CC1ADCB-E8AC-4F71-A99C-0A61D369770E}" destId="{466CE105-08E4-4ECC-A910-80A7D3D503F2}" srcOrd="0" destOrd="5" presId="urn:microsoft.com/office/officeart/2005/8/layout/chevron2"/>
    <dgm:cxn modelId="{946805CD-0E13-41D7-98C4-E9730AB35D5D}" type="presOf" srcId="{2315B177-118C-4434-ACCD-65D61FBEF56D}" destId="{466CE105-08E4-4ECC-A910-80A7D3D503F2}" srcOrd="0" destOrd="1" presId="urn:microsoft.com/office/officeart/2005/8/layout/chevron2"/>
    <dgm:cxn modelId="{C29682B6-5830-4D22-B73F-1D25EB36F687}" srcId="{2952A5A3-1C11-4EDC-8D16-2A1087724CE5}" destId="{2315B177-118C-4434-ACCD-65D61FBEF56D}" srcOrd="1" destOrd="0" parTransId="{63BA91D4-4786-403C-B76F-C0D5AFC357A5}" sibTransId="{2470A625-9BF2-43B5-A942-E1C7B95A921F}"/>
    <dgm:cxn modelId="{06EE1292-92A9-4223-B1B5-539B8D6768F8}" type="presOf" srcId="{2D6D8A33-8A0F-4D94-A3A3-5949C3ACCA4B}" destId="{466CE105-08E4-4ECC-A910-80A7D3D503F2}" srcOrd="0" destOrd="4" presId="urn:microsoft.com/office/officeart/2005/8/layout/chevron2"/>
    <dgm:cxn modelId="{725C0AB8-6B81-4354-AB66-B207476C8777}" srcId="{2952A5A3-1C11-4EDC-8D16-2A1087724CE5}" destId="{2D6D8A33-8A0F-4D94-A3A3-5949C3ACCA4B}" srcOrd="4" destOrd="0" parTransId="{8921B30B-8AF3-43FC-9AF2-32BD76B93B12}" sibTransId="{BCB9C99E-EA13-4329-8DB4-58F7F74679E1}"/>
    <dgm:cxn modelId="{4075AE53-8C51-462E-8485-84DD204B040D}" srcId="{4ADEAC79-6B16-445D-B2D3-799A423EE4C9}" destId="{2952A5A3-1C11-4EDC-8D16-2A1087724CE5}" srcOrd="0" destOrd="0" parTransId="{6EE27DA0-7F2F-4252-8383-3ED0341250EA}" sibTransId="{74757E32-0C47-4693-9BC1-DE4E7C7D0EE0}"/>
    <dgm:cxn modelId="{7AA04FC1-358E-461C-93FB-A7F45D8CC8E8}" srcId="{2952A5A3-1C11-4EDC-8D16-2A1087724CE5}" destId="{8B480677-BF72-4732-925A-E1756529FF3B}" srcOrd="3" destOrd="0" parTransId="{6296EDC4-C740-468C-A27C-A204920CF8BC}" sibTransId="{ABA64D57-1992-4606-8AD8-5726920F6A5A}"/>
    <dgm:cxn modelId="{8231193D-3335-4C63-8816-5CD73D53FEAD}" srcId="{2952A5A3-1C11-4EDC-8D16-2A1087724CE5}" destId="{FAB0AEEE-5C1F-4648-95E9-640C86C45D55}" srcOrd="0" destOrd="0" parTransId="{CD51DDA6-74F6-4F9F-8CFC-95CD5EFDFE3D}" sibTransId="{EFD187AC-15A6-4B07-AE3D-77447DAD47B5}"/>
    <dgm:cxn modelId="{0CDAB321-FAC2-4ECA-91A1-6AB3DAD0F4A9}" type="presOf" srcId="{FAB0AEEE-5C1F-4648-95E9-640C86C45D55}" destId="{466CE105-08E4-4ECC-A910-80A7D3D503F2}" srcOrd="0" destOrd="0" presId="urn:microsoft.com/office/officeart/2005/8/layout/chevron2"/>
    <dgm:cxn modelId="{EAE985C8-E287-406B-8AAD-EB690271A3AE}" srcId="{4ADEAC79-6B16-445D-B2D3-799A423EE4C9}" destId="{6D9E8A5E-A166-48DB-8FAC-F86FB0D34DDA}" srcOrd="1" destOrd="0" parTransId="{D7B240BB-1745-4A75-BEC6-2D002FBF7DEE}" sibTransId="{F5EC1742-F08E-433D-9742-C108E6C7CB81}"/>
    <dgm:cxn modelId="{3275C476-9AD6-4890-8177-4BD09620C73F}" type="presParOf" srcId="{3FD0E4D6-FF9E-4B86-B724-B3E406F3FB13}" destId="{38EAE769-3974-4B0E-AF8A-639703F48311}" srcOrd="0" destOrd="0" presId="urn:microsoft.com/office/officeart/2005/8/layout/chevron2"/>
    <dgm:cxn modelId="{8A71585D-FCD3-4D24-BE29-8E139772CB36}" type="presParOf" srcId="{38EAE769-3974-4B0E-AF8A-639703F48311}" destId="{7A941012-6CA8-43C3-AD0B-2D1F01DF2C3A}" srcOrd="0" destOrd="0" presId="urn:microsoft.com/office/officeart/2005/8/layout/chevron2"/>
    <dgm:cxn modelId="{57AD1AAF-1AA4-4F68-831C-65E889F3AB65}" type="presParOf" srcId="{38EAE769-3974-4B0E-AF8A-639703F48311}" destId="{466CE105-08E4-4ECC-A910-80A7D3D503F2}" srcOrd="1" destOrd="0" presId="urn:microsoft.com/office/officeart/2005/8/layout/chevron2"/>
    <dgm:cxn modelId="{D229CB1D-B466-49C3-9163-4EA9BA09051A}" type="presParOf" srcId="{3FD0E4D6-FF9E-4B86-B724-B3E406F3FB13}" destId="{C6892BE8-15CE-4969-8079-68F002FAB277}" srcOrd="1" destOrd="0" presId="urn:microsoft.com/office/officeart/2005/8/layout/chevron2"/>
    <dgm:cxn modelId="{6D5D281D-7EEF-492E-927E-5374ED4BEAD5}" type="presParOf" srcId="{3FD0E4D6-FF9E-4B86-B724-B3E406F3FB13}" destId="{F24B20AC-9DA9-43AD-8A6C-AD21569EF892}" srcOrd="2" destOrd="0" presId="urn:microsoft.com/office/officeart/2005/8/layout/chevron2"/>
    <dgm:cxn modelId="{00B0A016-9CF0-4514-AF0E-010E4040B198}" type="presParOf" srcId="{F24B20AC-9DA9-43AD-8A6C-AD21569EF892}" destId="{271BD00D-6108-481E-BE79-41213A7F015C}" srcOrd="0" destOrd="0" presId="urn:microsoft.com/office/officeart/2005/8/layout/chevron2"/>
    <dgm:cxn modelId="{F8691155-10D4-48B5-960F-84D1E30C8DAA}" type="presParOf" srcId="{F24B20AC-9DA9-43AD-8A6C-AD21569EF892}" destId="{143239D8-1D6F-4DF6-838A-2F9BBCE55692}"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ADEAC79-6B16-445D-B2D3-799A423EE4C9}" type="doc">
      <dgm:prSet loTypeId="urn:microsoft.com/office/officeart/2005/8/layout/vProcess5" loCatId="process" qsTypeId="urn:microsoft.com/office/officeart/2005/8/quickstyle/simple2" qsCatId="simple" csTypeId="urn:microsoft.com/office/officeart/2005/8/colors/colorful3" csCatId="colorful" phldr="1"/>
      <dgm:spPr/>
      <dgm:t>
        <a:bodyPr/>
        <a:lstStyle/>
        <a:p>
          <a:endParaRPr lang="es-MX"/>
        </a:p>
      </dgm:t>
    </dgm:pt>
    <dgm:pt modelId="{DBE3426A-19F8-4FDC-898D-BF99F4DCF9AB}">
      <dgm:prSet/>
      <dgm:spPr/>
      <dgm:t>
        <a:bodyPr/>
        <a:lstStyle/>
        <a:p>
          <a:r>
            <a:rPr lang="es-MX" b="0" i="0" dirty="0" smtClean="0"/>
            <a:t>Algunos psicólogos se refieren a una norma de reciprocidad en tanto que algunos lo denominan contrato psicológico. Todo contrato presenta dos partes:</a:t>
          </a:r>
          <a:endParaRPr lang="es-MX" dirty="0"/>
        </a:p>
      </dgm:t>
    </dgm:pt>
    <dgm:pt modelId="{33653B03-9C04-42C5-83F2-819F86D476BA}" type="sibTrans" cxnId="{7ED59E93-9C6F-4FD1-B075-7321E649BB3A}">
      <dgm:prSet/>
      <dgm:spPr/>
      <dgm:t>
        <a:bodyPr/>
        <a:lstStyle/>
        <a:p>
          <a:endParaRPr lang="es-MX"/>
        </a:p>
      </dgm:t>
    </dgm:pt>
    <dgm:pt modelId="{B6F6B1F7-C50D-4BEB-99FE-6E645500DD69}" type="parTrans" cxnId="{7ED59E93-9C6F-4FD1-B075-7321E649BB3A}">
      <dgm:prSet/>
      <dgm:spPr/>
      <dgm:t>
        <a:bodyPr/>
        <a:lstStyle/>
        <a:p>
          <a:endParaRPr lang="es-MX"/>
        </a:p>
      </dgm:t>
    </dgm:pt>
    <dgm:pt modelId="{B922EB1F-4251-4510-AA7B-566B79DD3525}">
      <dgm:prSet/>
      <dgm:spPr/>
      <dgm:t>
        <a:bodyPr/>
        <a:lstStyle/>
        <a:p>
          <a:r>
            <a:rPr lang="es-MX" b="0" i="0" smtClean="0"/>
            <a:t>Contrato formal o escrito: acuerdo relacionado con el cargo que va a desempeñarse, el contenido del trabajo, horario, salario, etc.</a:t>
          </a:r>
          <a:endParaRPr lang="es-MX"/>
        </a:p>
      </dgm:t>
    </dgm:pt>
    <dgm:pt modelId="{DBCB74F5-9B61-41E1-9847-2DD93B4372B0}" type="parTrans" cxnId="{290ED616-40D6-4BBE-91F7-1807787BB882}">
      <dgm:prSet/>
      <dgm:spPr/>
      <dgm:t>
        <a:bodyPr/>
        <a:lstStyle/>
        <a:p>
          <a:endParaRPr lang="es-MX"/>
        </a:p>
      </dgm:t>
    </dgm:pt>
    <dgm:pt modelId="{979BE3AC-464A-44E8-82D5-C92B24EF996B}" type="sibTrans" cxnId="{290ED616-40D6-4BBE-91F7-1807787BB882}">
      <dgm:prSet/>
      <dgm:spPr/>
      <dgm:t>
        <a:bodyPr/>
        <a:lstStyle/>
        <a:p>
          <a:endParaRPr lang="es-MX"/>
        </a:p>
      </dgm:t>
    </dgm:pt>
    <dgm:pt modelId="{5E1524E9-EE85-4A18-BF22-D5AE995F1980}">
      <dgm:prSet/>
      <dgm:spPr/>
      <dgm:t>
        <a:bodyPr/>
        <a:lstStyle/>
        <a:p>
          <a:r>
            <a:rPr lang="es-MX" b="0" i="0" smtClean="0"/>
            <a:t>Contrato psicológico: expectativa que el individuo y la organización esperan cumplir y alcanzar con la nueva relación.</a:t>
          </a:r>
          <a:endParaRPr lang="es-MX"/>
        </a:p>
      </dgm:t>
    </dgm:pt>
    <dgm:pt modelId="{5C5E1F98-261B-4FE6-8D9C-1485AE432C5C}" type="parTrans" cxnId="{8E6BA172-8AA4-497B-896C-CDEBF31A2128}">
      <dgm:prSet/>
      <dgm:spPr/>
      <dgm:t>
        <a:bodyPr/>
        <a:lstStyle/>
        <a:p>
          <a:endParaRPr lang="es-MX"/>
        </a:p>
      </dgm:t>
    </dgm:pt>
    <dgm:pt modelId="{6E4046AC-1945-4359-954C-C9045028C5E2}" type="sibTrans" cxnId="{8E6BA172-8AA4-497B-896C-CDEBF31A2128}">
      <dgm:prSet/>
      <dgm:spPr/>
      <dgm:t>
        <a:bodyPr/>
        <a:lstStyle/>
        <a:p>
          <a:endParaRPr lang="es-MX"/>
        </a:p>
      </dgm:t>
    </dgm:pt>
    <dgm:pt modelId="{3552A71E-721F-4B07-9A3C-4745A3D7D954}" type="pres">
      <dgm:prSet presAssocID="{4ADEAC79-6B16-445D-B2D3-799A423EE4C9}" presName="outerComposite" presStyleCnt="0">
        <dgm:presLayoutVars>
          <dgm:chMax val="5"/>
          <dgm:dir/>
          <dgm:resizeHandles val="exact"/>
        </dgm:presLayoutVars>
      </dgm:prSet>
      <dgm:spPr/>
      <dgm:t>
        <a:bodyPr/>
        <a:lstStyle/>
        <a:p>
          <a:endParaRPr lang="es-MX"/>
        </a:p>
      </dgm:t>
    </dgm:pt>
    <dgm:pt modelId="{66948661-8FDB-480E-A722-9B3B48A7C925}" type="pres">
      <dgm:prSet presAssocID="{4ADEAC79-6B16-445D-B2D3-799A423EE4C9}" presName="dummyMaxCanvas" presStyleCnt="0">
        <dgm:presLayoutVars/>
      </dgm:prSet>
      <dgm:spPr/>
    </dgm:pt>
    <dgm:pt modelId="{184C2380-730C-4903-9CE8-2C00DE81828D}" type="pres">
      <dgm:prSet presAssocID="{4ADEAC79-6B16-445D-B2D3-799A423EE4C9}" presName="ThreeNodes_1" presStyleLbl="node1" presStyleIdx="0" presStyleCnt="3">
        <dgm:presLayoutVars>
          <dgm:bulletEnabled val="1"/>
        </dgm:presLayoutVars>
      </dgm:prSet>
      <dgm:spPr/>
      <dgm:t>
        <a:bodyPr/>
        <a:lstStyle/>
        <a:p>
          <a:endParaRPr lang="es-MX"/>
        </a:p>
      </dgm:t>
    </dgm:pt>
    <dgm:pt modelId="{0764F0AB-5349-4D61-9225-DA57E1FD0593}" type="pres">
      <dgm:prSet presAssocID="{4ADEAC79-6B16-445D-B2D3-799A423EE4C9}" presName="ThreeNodes_2" presStyleLbl="node1" presStyleIdx="1" presStyleCnt="3">
        <dgm:presLayoutVars>
          <dgm:bulletEnabled val="1"/>
        </dgm:presLayoutVars>
      </dgm:prSet>
      <dgm:spPr/>
      <dgm:t>
        <a:bodyPr/>
        <a:lstStyle/>
        <a:p>
          <a:endParaRPr lang="es-MX"/>
        </a:p>
      </dgm:t>
    </dgm:pt>
    <dgm:pt modelId="{ABDA7F95-4E16-47AE-B1B1-13DCD69D4FF2}" type="pres">
      <dgm:prSet presAssocID="{4ADEAC79-6B16-445D-B2D3-799A423EE4C9}" presName="ThreeNodes_3" presStyleLbl="node1" presStyleIdx="2" presStyleCnt="3">
        <dgm:presLayoutVars>
          <dgm:bulletEnabled val="1"/>
        </dgm:presLayoutVars>
      </dgm:prSet>
      <dgm:spPr/>
      <dgm:t>
        <a:bodyPr/>
        <a:lstStyle/>
        <a:p>
          <a:endParaRPr lang="es-MX"/>
        </a:p>
      </dgm:t>
    </dgm:pt>
    <dgm:pt modelId="{D26F4C8F-C614-4A01-B0B7-9F0B17CCF42B}" type="pres">
      <dgm:prSet presAssocID="{4ADEAC79-6B16-445D-B2D3-799A423EE4C9}" presName="ThreeConn_1-2" presStyleLbl="fgAccFollowNode1" presStyleIdx="0" presStyleCnt="2">
        <dgm:presLayoutVars>
          <dgm:bulletEnabled val="1"/>
        </dgm:presLayoutVars>
      </dgm:prSet>
      <dgm:spPr/>
      <dgm:t>
        <a:bodyPr/>
        <a:lstStyle/>
        <a:p>
          <a:endParaRPr lang="es-MX"/>
        </a:p>
      </dgm:t>
    </dgm:pt>
    <dgm:pt modelId="{0862194B-45AC-4F45-B76F-585DFF4F8E7C}" type="pres">
      <dgm:prSet presAssocID="{4ADEAC79-6B16-445D-B2D3-799A423EE4C9}" presName="ThreeConn_2-3" presStyleLbl="fgAccFollowNode1" presStyleIdx="1" presStyleCnt="2">
        <dgm:presLayoutVars>
          <dgm:bulletEnabled val="1"/>
        </dgm:presLayoutVars>
      </dgm:prSet>
      <dgm:spPr/>
      <dgm:t>
        <a:bodyPr/>
        <a:lstStyle/>
        <a:p>
          <a:endParaRPr lang="es-MX"/>
        </a:p>
      </dgm:t>
    </dgm:pt>
    <dgm:pt modelId="{59FBDBF2-E3D2-4CB7-BBA7-7DD5AE6FD48E}" type="pres">
      <dgm:prSet presAssocID="{4ADEAC79-6B16-445D-B2D3-799A423EE4C9}" presName="ThreeNodes_1_text" presStyleLbl="node1" presStyleIdx="2" presStyleCnt="3">
        <dgm:presLayoutVars>
          <dgm:bulletEnabled val="1"/>
        </dgm:presLayoutVars>
      </dgm:prSet>
      <dgm:spPr/>
      <dgm:t>
        <a:bodyPr/>
        <a:lstStyle/>
        <a:p>
          <a:endParaRPr lang="es-MX"/>
        </a:p>
      </dgm:t>
    </dgm:pt>
    <dgm:pt modelId="{E7864BF2-F792-4F27-8AF4-44C806C4A5F4}" type="pres">
      <dgm:prSet presAssocID="{4ADEAC79-6B16-445D-B2D3-799A423EE4C9}" presName="ThreeNodes_2_text" presStyleLbl="node1" presStyleIdx="2" presStyleCnt="3">
        <dgm:presLayoutVars>
          <dgm:bulletEnabled val="1"/>
        </dgm:presLayoutVars>
      </dgm:prSet>
      <dgm:spPr/>
      <dgm:t>
        <a:bodyPr/>
        <a:lstStyle/>
        <a:p>
          <a:endParaRPr lang="es-MX"/>
        </a:p>
      </dgm:t>
    </dgm:pt>
    <dgm:pt modelId="{5276F3D0-6468-447E-9C9A-DA6AECAADB15}" type="pres">
      <dgm:prSet presAssocID="{4ADEAC79-6B16-445D-B2D3-799A423EE4C9}" presName="ThreeNodes_3_text" presStyleLbl="node1" presStyleIdx="2" presStyleCnt="3">
        <dgm:presLayoutVars>
          <dgm:bulletEnabled val="1"/>
        </dgm:presLayoutVars>
      </dgm:prSet>
      <dgm:spPr/>
      <dgm:t>
        <a:bodyPr/>
        <a:lstStyle/>
        <a:p>
          <a:endParaRPr lang="es-MX"/>
        </a:p>
      </dgm:t>
    </dgm:pt>
  </dgm:ptLst>
  <dgm:cxnLst>
    <dgm:cxn modelId="{C6673FFF-C5A8-414F-971B-3919A5B0EBCE}" type="presOf" srcId="{DBE3426A-19F8-4FDC-898D-BF99F4DCF9AB}" destId="{184C2380-730C-4903-9CE8-2C00DE81828D}" srcOrd="0" destOrd="0" presId="urn:microsoft.com/office/officeart/2005/8/layout/vProcess5"/>
    <dgm:cxn modelId="{7ED59E93-9C6F-4FD1-B075-7321E649BB3A}" srcId="{4ADEAC79-6B16-445D-B2D3-799A423EE4C9}" destId="{DBE3426A-19F8-4FDC-898D-BF99F4DCF9AB}" srcOrd="0" destOrd="0" parTransId="{B6F6B1F7-C50D-4BEB-99FE-6E645500DD69}" sibTransId="{33653B03-9C04-42C5-83F2-819F86D476BA}"/>
    <dgm:cxn modelId="{84B67BBA-734F-44EB-9A31-32733AFB4B5C}" type="presOf" srcId="{33653B03-9C04-42C5-83F2-819F86D476BA}" destId="{D26F4C8F-C614-4A01-B0B7-9F0B17CCF42B}" srcOrd="0" destOrd="0" presId="urn:microsoft.com/office/officeart/2005/8/layout/vProcess5"/>
    <dgm:cxn modelId="{588463AC-A307-4957-9E8D-9F1D252FCBFF}" type="presOf" srcId="{5E1524E9-EE85-4A18-BF22-D5AE995F1980}" destId="{5276F3D0-6468-447E-9C9A-DA6AECAADB15}" srcOrd="1" destOrd="0" presId="urn:microsoft.com/office/officeart/2005/8/layout/vProcess5"/>
    <dgm:cxn modelId="{509879BE-0283-4E26-897A-8A6F9D0AEF2A}" type="presOf" srcId="{4ADEAC79-6B16-445D-B2D3-799A423EE4C9}" destId="{3552A71E-721F-4B07-9A3C-4745A3D7D954}" srcOrd="0" destOrd="0" presId="urn:microsoft.com/office/officeart/2005/8/layout/vProcess5"/>
    <dgm:cxn modelId="{290ED616-40D6-4BBE-91F7-1807787BB882}" srcId="{4ADEAC79-6B16-445D-B2D3-799A423EE4C9}" destId="{B922EB1F-4251-4510-AA7B-566B79DD3525}" srcOrd="1" destOrd="0" parTransId="{DBCB74F5-9B61-41E1-9847-2DD93B4372B0}" sibTransId="{979BE3AC-464A-44E8-82D5-C92B24EF996B}"/>
    <dgm:cxn modelId="{8E6BA172-8AA4-497B-896C-CDEBF31A2128}" srcId="{4ADEAC79-6B16-445D-B2D3-799A423EE4C9}" destId="{5E1524E9-EE85-4A18-BF22-D5AE995F1980}" srcOrd="2" destOrd="0" parTransId="{5C5E1F98-261B-4FE6-8D9C-1485AE432C5C}" sibTransId="{6E4046AC-1945-4359-954C-C9045028C5E2}"/>
    <dgm:cxn modelId="{C5F8665B-634E-486D-8031-F190A3D55497}" type="presOf" srcId="{DBE3426A-19F8-4FDC-898D-BF99F4DCF9AB}" destId="{59FBDBF2-E3D2-4CB7-BBA7-7DD5AE6FD48E}" srcOrd="1" destOrd="0" presId="urn:microsoft.com/office/officeart/2005/8/layout/vProcess5"/>
    <dgm:cxn modelId="{9269EFCD-5712-4DD0-8DCD-F6822170B217}" type="presOf" srcId="{5E1524E9-EE85-4A18-BF22-D5AE995F1980}" destId="{ABDA7F95-4E16-47AE-B1B1-13DCD69D4FF2}" srcOrd="0" destOrd="0" presId="urn:microsoft.com/office/officeart/2005/8/layout/vProcess5"/>
    <dgm:cxn modelId="{5833163C-3134-4C5C-8528-7AD2BDE9B31F}" type="presOf" srcId="{979BE3AC-464A-44E8-82D5-C92B24EF996B}" destId="{0862194B-45AC-4F45-B76F-585DFF4F8E7C}" srcOrd="0" destOrd="0" presId="urn:microsoft.com/office/officeart/2005/8/layout/vProcess5"/>
    <dgm:cxn modelId="{D7882212-510F-4D08-9858-7AD62B68B508}" type="presOf" srcId="{B922EB1F-4251-4510-AA7B-566B79DD3525}" destId="{0764F0AB-5349-4D61-9225-DA57E1FD0593}" srcOrd="0" destOrd="0" presId="urn:microsoft.com/office/officeart/2005/8/layout/vProcess5"/>
    <dgm:cxn modelId="{6FE78EF4-09B9-4014-BA7B-9FC6DA967BCC}" type="presOf" srcId="{B922EB1F-4251-4510-AA7B-566B79DD3525}" destId="{E7864BF2-F792-4F27-8AF4-44C806C4A5F4}" srcOrd="1" destOrd="0" presId="urn:microsoft.com/office/officeart/2005/8/layout/vProcess5"/>
    <dgm:cxn modelId="{EC2A4BAE-713F-416C-90FF-8DB89BA25DEE}" type="presParOf" srcId="{3552A71E-721F-4B07-9A3C-4745A3D7D954}" destId="{66948661-8FDB-480E-A722-9B3B48A7C925}" srcOrd="0" destOrd="0" presId="urn:microsoft.com/office/officeart/2005/8/layout/vProcess5"/>
    <dgm:cxn modelId="{5282813A-086F-41D2-98E2-7E62DD173866}" type="presParOf" srcId="{3552A71E-721F-4B07-9A3C-4745A3D7D954}" destId="{184C2380-730C-4903-9CE8-2C00DE81828D}" srcOrd="1" destOrd="0" presId="urn:microsoft.com/office/officeart/2005/8/layout/vProcess5"/>
    <dgm:cxn modelId="{BF7096A1-F477-4D31-9747-DB03E94DE139}" type="presParOf" srcId="{3552A71E-721F-4B07-9A3C-4745A3D7D954}" destId="{0764F0AB-5349-4D61-9225-DA57E1FD0593}" srcOrd="2" destOrd="0" presId="urn:microsoft.com/office/officeart/2005/8/layout/vProcess5"/>
    <dgm:cxn modelId="{0D60DF2E-E15E-48FD-93B2-CBE68AC1082E}" type="presParOf" srcId="{3552A71E-721F-4B07-9A3C-4745A3D7D954}" destId="{ABDA7F95-4E16-47AE-B1B1-13DCD69D4FF2}" srcOrd="3" destOrd="0" presId="urn:microsoft.com/office/officeart/2005/8/layout/vProcess5"/>
    <dgm:cxn modelId="{39BFB7C4-4A45-4044-9EFF-62DE49C5AF52}" type="presParOf" srcId="{3552A71E-721F-4B07-9A3C-4745A3D7D954}" destId="{D26F4C8F-C614-4A01-B0B7-9F0B17CCF42B}" srcOrd="4" destOrd="0" presId="urn:microsoft.com/office/officeart/2005/8/layout/vProcess5"/>
    <dgm:cxn modelId="{F600EBE1-3C81-4047-8869-2DE00E9F8DF6}" type="presParOf" srcId="{3552A71E-721F-4B07-9A3C-4745A3D7D954}" destId="{0862194B-45AC-4F45-B76F-585DFF4F8E7C}" srcOrd="5" destOrd="0" presId="urn:microsoft.com/office/officeart/2005/8/layout/vProcess5"/>
    <dgm:cxn modelId="{46C1F83A-4702-44F7-9BD1-D49F2CD65840}" type="presParOf" srcId="{3552A71E-721F-4B07-9A3C-4745A3D7D954}" destId="{59FBDBF2-E3D2-4CB7-BBA7-7DD5AE6FD48E}" srcOrd="6" destOrd="0" presId="urn:microsoft.com/office/officeart/2005/8/layout/vProcess5"/>
    <dgm:cxn modelId="{89852B90-88E1-4029-8CC5-A9067DF56997}" type="presParOf" srcId="{3552A71E-721F-4B07-9A3C-4745A3D7D954}" destId="{E7864BF2-F792-4F27-8AF4-44C806C4A5F4}" srcOrd="7" destOrd="0" presId="urn:microsoft.com/office/officeart/2005/8/layout/vProcess5"/>
    <dgm:cxn modelId="{1175C31E-9A28-4343-BADB-FEB45C096C4F}" type="presParOf" srcId="{3552A71E-721F-4B07-9A3C-4745A3D7D954}" destId="{5276F3D0-6468-447E-9C9A-DA6AECAADB15}" srcOrd="8" destOrd="0" presId="urn:microsoft.com/office/officeart/2005/8/layout/vProcess5"/>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ADB71D0-B1C2-492C-9199-B8254F200453}" type="doc">
      <dgm:prSet loTypeId="urn:microsoft.com/office/officeart/2005/8/layout/chevron2" loCatId="list" qsTypeId="urn:microsoft.com/office/officeart/2005/8/quickstyle/simple1" qsCatId="simple" csTypeId="urn:microsoft.com/office/officeart/2005/8/colors/colorful1#1" csCatId="colorful" phldr="1"/>
      <dgm:spPr/>
      <dgm:t>
        <a:bodyPr/>
        <a:lstStyle/>
        <a:p>
          <a:endParaRPr lang="es-MX"/>
        </a:p>
      </dgm:t>
    </dgm:pt>
    <dgm:pt modelId="{FEBFEE3F-3770-4361-8042-CAE70AD11FFC}">
      <dgm:prSet phldrT="[Texto]"/>
      <dgm:spPr>
        <a:noFill/>
      </dgm:spPr>
      <dgm:t>
        <a:bodyPr/>
        <a:lstStyle/>
        <a:p>
          <a:r>
            <a:rPr lang="es-MX" smtClean="0"/>
            <a:t>.</a:t>
          </a:r>
          <a:endParaRPr lang="es-MX" dirty="0"/>
        </a:p>
      </dgm:t>
    </dgm:pt>
    <dgm:pt modelId="{6B237E23-CD49-4FE7-9834-391CCEFBECBB}" type="sibTrans" cxnId="{FF612929-0D20-4BA6-A3CD-EE5A02E3D73C}">
      <dgm:prSet/>
      <dgm:spPr/>
      <dgm:t>
        <a:bodyPr/>
        <a:lstStyle/>
        <a:p>
          <a:endParaRPr lang="es-MX"/>
        </a:p>
      </dgm:t>
    </dgm:pt>
    <dgm:pt modelId="{4070A9A0-8A6D-4AA2-88F3-E475EA4117B9}" type="parTrans" cxnId="{FF612929-0D20-4BA6-A3CD-EE5A02E3D73C}">
      <dgm:prSet/>
      <dgm:spPr/>
      <dgm:t>
        <a:bodyPr/>
        <a:lstStyle/>
        <a:p>
          <a:endParaRPr lang="es-MX"/>
        </a:p>
      </dgm:t>
    </dgm:pt>
    <dgm:pt modelId="{C7DB9E48-7BA5-46FB-8E34-1E58E5D9A89D}">
      <dgm:prSet/>
      <dgm:spPr/>
      <dgm:t>
        <a:bodyPr/>
        <a:lstStyle/>
        <a:p>
          <a:r>
            <a:rPr lang="es-MX" dirty="0" smtClean="0"/>
            <a:t>el empleado, por su parte, corresponde trabajando y desempeñando las funciones correspondientes a su puesto. </a:t>
          </a:r>
          <a:endParaRPr lang="es-MX" dirty="0"/>
        </a:p>
      </dgm:t>
    </dgm:pt>
    <dgm:pt modelId="{D0A95DE9-34D9-4E12-9AAB-E5C048D89DC0}" type="parTrans" cxnId="{2283B6AE-D6EA-4C6C-8426-134AE5F6DC23}">
      <dgm:prSet/>
      <dgm:spPr/>
      <dgm:t>
        <a:bodyPr/>
        <a:lstStyle/>
        <a:p>
          <a:endParaRPr lang="es-MX"/>
        </a:p>
      </dgm:t>
    </dgm:pt>
    <dgm:pt modelId="{A57C89C3-4F13-4268-8585-B2F1FD3FD170}" type="sibTrans" cxnId="{2283B6AE-D6EA-4C6C-8426-134AE5F6DC23}">
      <dgm:prSet/>
      <dgm:spPr/>
      <dgm:t>
        <a:bodyPr/>
        <a:lstStyle/>
        <a:p>
          <a:endParaRPr lang="es-MX"/>
        </a:p>
      </dgm:t>
    </dgm:pt>
    <dgm:pt modelId="{2345AD39-8197-4216-84FE-A5AC6A476773}">
      <dgm:prSet/>
      <dgm:spPr/>
      <dgm:t>
        <a:bodyPr/>
        <a:lstStyle/>
        <a:p>
          <a:r>
            <a:rPr lang="es-MX" dirty="0" smtClean="0"/>
            <a:t>La organización espera  </a:t>
          </a:r>
          <a:endParaRPr lang="es-MX" dirty="0"/>
        </a:p>
      </dgm:t>
    </dgm:pt>
    <dgm:pt modelId="{1389F921-CA1C-4C88-8B17-9D671CCE5FEB}" type="parTrans" cxnId="{AB9E1B2F-EC12-41D5-8E3D-71BF32131C28}">
      <dgm:prSet/>
      <dgm:spPr/>
      <dgm:t>
        <a:bodyPr/>
        <a:lstStyle/>
        <a:p>
          <a:endParaRPr lang="es-MX"/>
        </a:p>
      </dgm:t>
    </dgm:pt>
    <dgm:pt modelId="{30A36C77-EBF0-402B-B753-332D208CF436}" type="sibTrans" cxnId="{AB9E1B2F-EC12-41D5-8E3D-71BF32131C28}">
      <dgm:prSet/>
      <dgm:spPr/>
      <dgm:t>
        <a:bodyPr/>
        <a:lstStyle/>
        <a:p>
          <a:endParaRPr lang="es-MX"/>
        </a:p>
      </dgm:t>
    </dgm:pt>
    <dgm:pt modelId="{16D73C9D-8762-4504-9842-C53FDC24FFF1}">
      <dgm:prSet/>
      <dgm:spPr/>
      <dgm:t>
        <a:bodyPr/>
        <a:lstStyle/>
        <a:p>
          <a:r>
            <a:rPr lang="es-MX" dirty="0" smtClean="0"/>
            <a:t>que el empleado obedezca a su jefe, en tanto que el empleado espera que la organización se comporte con él de manera justa y correcta.</a:t>
          </a:r>
          <a:endParaRPr lang="es-MX" dirty="0"/>
        </a:p>
      </dgm:t>
    </dgm:pt>
    <dgm:pt modelId="{A302B8C4-598A-4964-842E-E8D52C9D99CE}" type="parTrans" cxnId="{A10DD3F4-E669-463D-BFE7-05FFA6CA823B}">
      <dgm:prSet/>
      <dgm:spPr/>
      <dgm:t>
        <a:bodyPr/>
        <a:lstStyle/>
        <a:p>
          <a:endParaRPr lang="es-MX"/>
        </a:p>
      </dgm:t>
    </dgm:pt>
    <dgm:pt modelId="{0F0DB5DC-54AD-423E-A185-27A9B219A04D}" type="sibTrans" cxnId="{A10DD3F4-E669-463D-BFE7-05FFA6CA823B}">
      <dgm:prSet/>
      <dgm:spPr/>
      <dgm:t>
        <a:bodyPr/>
        <a:lstStyle/>
        <a:p>
          <a:endParaRPr lang="es-MX"/>
        </a:p>
      </dgm:t>
    </dgm:pt>
    <dgm:pt modelId="{5F406FBF-1DC1-449C-AF62-429767DD54A6}" type="pres">
      <dgm:prSet presAssocID="{1ADB71D0-B1C2-492C-9199-B8254F200453}" presName="linearFlow" presStyleCnt="0">
        <dgm:presLayoutVars>
          <dgm:dir/>
          <dgm:animLvl val="lvl"/>
          <dgm:resizeHandles val="exact"/>
        </dgm:presLayoutVars>
      </dgm:prSet>
      <dgm:spPr/>
      <dgm:t>
        <a:bodyPr/>
        <a:lstStyle/>
        <a:p>
          <a:endParaRPr lang="es-MX"/>
        </a:p>
      </dgm:t>
    </dgm:pt>
    <dgm:pt modelId="{89F98F0B-9188-4652-94B9-8F3E31D65627}" type="pres">
      <dgm:prSet presAssocID="{FEBFEE3F-3770-4361-8042-CAE70AD11FFC}" presName="composite" presStyleCnt="0"/>
      <dgm:spPr/>
    </dgm:pt>
    <dgm:pt modelId="{DA8DF1DA-C775-4928-AAA7-F856615202B3}" type="pres">
      <dgm:prSet presAssocID="{FEBFEE3F-3770-4361-8042-CAE70AD11FFC}" presName="parentText" presStyleLbl="alignNode1" presStyleIdx="0" presStyleCnt="2">
        <dgm:presLayoutVars>
          <dgm:chMax val="1"/>
          <dgm:bulletEnabled val="1"/>
        </dgm:presLayoutVars>
      </dgm:prSet>
      <dgm:spPr/>
      <dgm:t>
        <a:bodyPr/>
        <a:lstStyle/>
        <a:p>
          <a:endParaRPr lang="es-MX"/>
        </a:p>
      </dgm:t>
    </dgm:pt>
    <dgm:pt modelId="{B228B88D-908E-4EF7-AC13-36CAE46AFC0B}" type="pres">
      <dgm:prSet presAssocID="{FEBFEE3F-3770-4361-8042-CAE70AD11FFC}" presName="descendantText" presStyleLbl="alignAcc1" presStyleIdx="0" presStyleCnt="2">
        <dgm:presLayoutVars>
          <dgm:bulletEnabled val="1"/>
        </dgm:presLayoutVars>
      </dgm:prSet>
      <dgm:spPr/>
      <dgm:t>
        <a:bodyPr/>
        <a:lstStyle/>
        <a:p>
          <a:endParaRPr lang="es-MX"/>
        </a:p>
      </dgm:t>
    </dgm:pt>
    <dgm:pt modelId="{8FBD6E50-8BFF-41BC-A948-00A8B2CA23D9}" type="pres">
      <dgm:prSet presAssocID="{6B237E23-CD49-4FE7-9834-391CCEFBECBB}" presName="sp" presStyleCnt="0"/>
      <dgm:spPr/>
    </dgm:pt>
    <dgm:pt modelId="{FEE2916B-D954-47D6-8F8C-75C1BE723B5D}" type="pres">
      <dgm:prSet presAssocID="{2345AD39-8197-4216-84FE-A5AC6A476773}" presName="composite" presStyleCnt="0"/>
      <dgm:spPr/>
    </dgm:pt>
    <dgm:pt modelId="{B09C63B9-2A60-4861-BFC0-FEECCB2017D5}" type="pres">
      <dgm:prSet presAssocID="{2345AD39-8197-4216-84FE-A5AC6A476773}" presName="parentText" presStyleLbl="alignNode1" presStyleIdx="1" presStyleCnt="2">
        <dgm:presLayoutVars>
          <dgm:chMax val="1"/>
          <dgm:bulletEnabled val="1"/>
        </dgm:presLayoutVars>
      </dgm:prSet>
      <dgm:spPr/>
      <dgm:t>
        <a:bodyPr/>
        <a:lstStyle/>
        <a:p>
          <a:endParaRPr lang="es-MX"/>
        </a:p>
      </dgm:t>
    </dgm:pt>
    <dgm:pt modelId="{F2435CF9-5577-48B8-878D-9A533982917D}" type="pres">
      <dgm:prSet presAssocID="{2345AD39-8197-4216-84FE-A5AC6A476773}" presName="descendantText" presStyleLbl="alignAcc1" presStyleIdx="1" presStyleCnt="2">
        <dgm:presLayoutVars>
          <dgm:bulletEnabled val="1"/>
        </dgm:presLayoutVars>
      </dgm:prSet>
      <dgm:spPr/>
      <dgm:t>
        <a:bodyPr/>
        <a:lstStyle/>
        <a:p>
          <a:endParaRPr lang="es-MX"/>
        </a:p>
      </dgm:t>
    </dgm:pt>
  </dgm:ptLst>
  <dgm:cxnLst>
    <dgm:cxn modelId="{AB9E1B2F-EC12-41D5-8E3D-71BF32131C28}" srcId="{1ADB71D0-B1C2-492C-9199-B8254F200453}" destId="{2345AD39-8197-4216-84FE-A5AC6A476773}" srcOrd="1" destOrd="0" parTransId="{1389F921-CA1C-4C88-8B17-9D671CCE5FEB}" sibTransId="{30A36C77-EBF0-402B-B753-332D208CF436}"/>
    <dgm:cxn modelId="{19CF71A3-C2B1-4F56-80EC-DDF339F3C25B}" type="presOf" srcId="{FEBFEE3F-3770-4361-8042-CAE70AD11FFC}" destId="{DA8DF1DA-C775-4928-AAA7-F856615202B3}" srcOrd="0" destOrd="0" presId="urn:microsoft.com/office/officeart/2005/8/layout/chevron2"/>
    <dgm:cxn modelId="{A10DD3F4-E669-463D-BFE7-05FFA6CA823B}" srcId="{2345AD39-8197-4216-84FE-A5AC6A476773}" destId="{16D73C9D-8762-4504-9842-C53FDC24FFF1}" srcOrd="0" destOrd="0" parTransId="{A302B8C4-598A-4964-842E-E8D52C9D99CE}" sibTransId="{0F0DB5DC-54AD-423E-A185-27A9B219A04D}"/>
    <dgm:cxn modelId="{97B35167-C44D-4F44-B104-BDB1BC7F50B9}" type="presOf" srcId="{C7DB9E48-7BA5-46FB-8E34-1E58E5D9A89D}" destId="{B228B88D-908E-4EF7-AC13-36CAE46AFC0B}" srcOrd="0" destOrd="0" presId="urn:microsoft.com/office/officeart/2005/8/layout/chevron2"/>
    <dgm:cxn modelId="{FF612929-0D20-4BA6-A3CD-EE5A02E3D73C}" srcId="{1ADB71D0-B1C2-492C-9199-B8254F200453}" destId="{FEBFEE3F-3770-4361-8042-CAE70AD11FFC}" srcOrd="0" destOrd="0" parTransId="{4070A9A0-8A6D-4AA2-88F3-E475EA4117B9}" sibTransId="{6B237E23-CD49-4FE7-9834-391CCEFBECBB}"/>
    <dgm:cxn modelId="{2283B6AE-D6EA-4C6C-8426-134AE5F6DC23}" srcId="{FEBFEE3F-3770-4361-8042-CAE70AD11FFC}" destId="{C7DB9E48-7BA5-46FB-8E34-1E58E5D9A89D}" srcOrd="0" destOrd="0" parTransId="{D0A95DE9-34D9-4E12-9AAB-E5C048D89DC0}" sibTransId="{A57C89C3-4F13-4268-8585-B2F1FD3FD170}"/>
    <dgm:cxn modelId="{4030280C-5309-4ADE-8962-459FAD5C51F3}" type="presOf" srcId="{1ADB71D0-B1C2-492C-9199-B8254F200453}" destId="{5F406FBF-1DC1-449C-AF62-429767DD54A6}" srcOrd="0" destOrd="0" presId="urn:microsoft.com/office/officeart/2005/8/layout/chevron2"/>
    <dgm:cxn modelId="{5A901F27-B44E-4D92-B0CA-D0529BF6EBC0}" type="presOf" srcId="{16D73C9D-8762-4504-9842-C53FDC24FFF1}" destId="{F2435CF9-5577-48B8-878D-9A533982917D}" srcOrd="0" destOrd="0" presId="urn:microsoft.com/office/officeart/2005/8/layout/chevron2"/>
    <dgm:cxn modelId="{A53A47D5-5312-4F19-85EC-3CB36AAC0986}" type="presOf" srcId="{2345AD39-8197-4216-84FE-A5AC6A476773}" destId="{B09C63B9-2A60-4861-BFC0-FEECCB2017D5}" srcOrd="0" destOrd="0" presId="urn:microsoft.com/office/officeart/2005/8/layout/chevron2"/>
    <dgm:cxn modelId="{DCACD363-B885-4E91-AB9C-F1BCD5F651EC}" type="presParOf" srcId="{5F406FBF-1DC1-449C-AF62-429767DD54A6}" destId="{89F98F0B-9188-4652-94B9-8F3E31D65627}" srcOrd="0" destOrd="0" presId="urn:microsoft.com/office/officeart/2005/8/layout/chevron2"/>
    <dgm:cxn modelId="{CB1BAD61-60C9-403B-B90A-D2D92DF6AACB}" type="presParOf" srcId="{89F98F0B-9188-4652-94B9-8F3E31D65627}" destId="{DA8DF1DA-C775-4928-AAA7-F856615202B3}" srcOrd="0" destOrd="0" presId="urn:microsoft.com/office/officeart/2005/8/layout/chevron2"/>
    <dgm:cxn modelId="{DD734108-3765-4860-B566-A7309D44AA4A}" type="presParOf" srcId="{89F98F0B-9188-4652-94B9-8F3E31D65627}" destId="{B228B88D-908E-4EF7-AC13-36CAE46AFC0B}" srcOrd="1" destOrd="0" presId="urn:microsoft.com/office/officeart/2005/8/layout/chevron2"/>
    <dgm:cxn modelId="{FA3C682A-E3C3-42F6-961E-DBC1528FDC6C}" type="presParOf" srcId="{5F406FBF-1DC1-449C-AF62-429767DD54A6}" destId="{8FBD6E50-8BFF-41BC-A948-00A8B2CA23D9}" srcOrd="1" destOrd="0" presId="urn:microsoft.com/office/officeart/2005/8/layout/chevron2"/>
    <dgm:cxn modelId="{756E1291-4E69-4248-BD50-681435259451}" type="presParOf" srcId="{5F406FBF-1DC1-449C-AF62-429767DD54A6}" destId="{FEE2916B-D954-47D6-8F8C-75C1BE723B5D}" srcOrd="2" destOrd="0" presId="urn:microsoft.com/office/officeart/2005/8/layout/chevron2"/>
    <dgm:cxn modelId="{F1E148D9-85CB-4EDE-8CDD-752DB8EB06C4}" type="presParOf" srcId="{FEE2916B-D954-47D6-8F8C-75C1BE723B5D}" destId="{B09C63B9-2A60-4861-BFC0-FEECCB2017D5}" srcOrd="0" destOrd="0" presId="urn:microsoft.com/office/officeart/2005/8/layout/chevron2"/>
    <dgm:cxn modelId="{6DA3F6CF-AE93-451F-80EA-E32B8557C234}" type="presParOf" srcId="{FEE2916B-D954-47D6-8F8C-75C1BE723B5D}" destId="{F2435CF9-5577-48B8-878D-9A533982917D}"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ADB71D0-B1C2-492C-9199-B8254F200453}" type="doc">
      <dgm:prSet loTypeId="urn:microsoft.com/office/officeart/2005/8/layout/chevron2" loCatId="list" qsTypeId="urn:microsoft.com/office/officeart/2005/8/quickstyle/simple1" qsCatId="simple" csTypeId="urn:microsoft.com/office/officeart/2005/8/colors/colorful1#1" csCatId="colorful" phldr="1"/>
      <dgm:spPr/>
      <dgm:t>
        <a:bodyPr/>
        <a:lstStyle/>
        <a:p>
          <a:endParaRPr lang="es-MX"/>
        </a:p>
      </dgm:t>
    </dgm:pt>
    <dgm:pt modelId="{2345AD39-8197-4216-84FE-A5AC6A476773}">
      <dgm:prSet/>
      <dgm:spPr/>
      <dgm:t>
        <a:bodyPr/>
        <a:lstStyle/>
        <a:p>
          <a:r>
            <a:rPr lang="es-MX" dirty="0" smtClean="0"/>
            <a:t>La organización espera  </a:t>
          </a:r>
          <a:endParaRPr lang="es-MX" dirty="0"/>
        </a:p>
      </dgm:t>
    </dgm:pt>
    <dgm:pt modelId="{30A36C77-EBF0-402B-B753-332D208CF436}" type="sibTrans" cxnId="{AB9E1B2F-EC12-41D5-8E3D-71BF32131C28}">
      <dgm:prSet/>
      <dgm:spPr/>
      <dgm:t>
        <a:bodyPr/>
        <a:lstStyle/>
        <a:p>
          <a:endParaRPr lang="es-MX"/>
        </a:p>
      </dgm:t>
    </dgm:pt>
    <dgm:pt modelId="{1389F921-CA1C-4C88-8B17-9D671CCE5FEB}" type="parTrans" cxnId="{AB9E1B2F-EC12-41D5-8E3D-71BF32131C28}">
      <dgm:prSet/>
      <dgm:spPr/>
      <dgm:t>
        <a:bodyPr/>
        <a:lstStyle/>
        <a:p>
          <a:endParaRPr lang="es-MX"/>
        </a:p>
      </dgm:t>
    </dgm:pt>
    <dgm:pt modelId="{16D73C9D-8762-4504-9842-C53FDC24FFF1}">
      <dgm:prSet/>
      <dgm:spPr/>
      <dgm:t>
        <a:bodyPr/>
        <a:lstStyle/>
        <a:p>
          <a:r>
            <a:rPr lang="es-MX" dirty="0" smtClean="0"/>
            <a:t>Que el empleado obedezca a su jefe, en tanto que el empleado espera que la organización se comporte con él de manera justa y correcta.</a:t>
          </a:r>
          <a:endParaRPr lang="es-MX" dirty="0"/>
        </a:p>
      </dgm:t>
    </dgm:pt>
    <dgm:pt modelId="{0F0DB5DC-54AD-423E-A185-27A9B219A04D}" type="sibTrans" cxnId="{A10DD3F4-E669-463D-BFE7-05FFA6CA823B}">
      <dgm:prSet/>
      <dgm:spPr/>
      <dgm:t>
        <a:bodyPr/>
        <a:lstStyle/>
        <a:p>
          <a:endParaRPr lang="es-MX"/>
        </a:p>
      </dgm:t>
    </dgm:pt>
    <dgm:pt modelId="{A302B8C4-598A-4964-842E-E8D52C9D99CE}" type="parTrans" cxnId="{A10DD3F4-E669-463D-BFE7-05FFA6CA823B}">
      <dgm:prSet/>
      <dgm:spPr/>
      <dgm:t>
        <a:bodyPr/>
        <a:lstStyle/>
        <a:p>
          <a:endParaRPr lang="es-MX"/>
        </a:p>
      </dgm:t>
    </dgm:pt>
    <dgm:pt modelId="{1D93252A-15D3-4013-8615-806BEB9E8E1D}">
      <dgm:prSet/>
      <dgm:spPr/>
      <dgm:t>
        <a:bodyPr/>
        <a:lstStyle/>
        <a:p>
          <a:r>
            <a:rPr lang="es-MX" dirty="0" smtClean="0"/>
            <a:t>Sus expectativas empleando la autoridad y el poder de que dispone, mientras que el empleado refuerza sus expectativas intentando influir en la organización o limitar su participación. Ambas partes del con- trato de interacción son orientadas por directrices que indican lo que es correcto y equitativo.</a:t>
          </a:r>
          <a:endParaRPr lang="es-MX" dirty="0"/>
        </a:p>
      </dgm:t>
    </dgm:pt>
    <dgm:pt modelId="{E91F4E26-087D-49C6-9A77-B61278E17CBF}" type="sibTrans" cxnId="{C97C0E31-E010-45E7-96F0-ACC9CDFF6C95}">
      <dgm:prSet/>
      <dgm:spPr/>
      <dgm:t>
        <a:bodyPr/>
        <a:lstStyle/>
        <a:p>
          <a:endParaRPr lang="es-MX"/>
        </a:p>
      </dgm:t>
    </dgm:pt>
    <dgm:pt modelId="{031419CD-3512-4931-AF31-8EDAB03C94A8}" type="parTrans" cxnId="{C97C0E31-E010-45E7-96F0-ACC9CDFF6C95}">
      <dgm:prSet/>
      <dgm:spPr/>
      <dgm:t>
        <a:bodyPr/>
        <a:lstStyle/>
        <a:p>
          <a:endParaRPr lang="es-MX"/>
        </a:p>
      </dgm:t>
    </dgm:pt>
    <dgm:pt modelId="{018B1342-E699-44FB-82A3-C02DA4C3D18F}">
      <dgm:prSet/>
      <dgm:spPr/>
      <dgm:t>
        <a:bodyPr/>
        <a:lstStyle/>
        <a:p>
          <a:r>
            <a:rPr lang="es-MX" dirty="0" smtClean="0"/>
            <a:t>La organización refuerza </a:t>
          </a:r>
          <a:endParaRPr lang="es-MX" dirty="0"/>
        </a:p>
      </dgm:t>
    </dgm:pt>
    <dgm:pt modelId="{A24DD556-5E94-48AC-ADDE-8213C82B2263}" type="sibTrans" cxnId="{56450FC3-F76A-4447-9FD3-63E60C0946A3}">
      <dgm:prSet/>
      <dgm:spPr/>
      <dgm:t>
        <a:bodyPr/>
        <a:lstStyle/>
        <a:p>
          <a:endParaRPr lang="es-MX"/>
        </a:p>
      </dgm:t>
    </dgm:pt>
    <dgm:pt modelId="{F6CF0127-E2B9-40F8-8E49-E61395402859}" type="parTrans" cxnId="{56450FC3-F76A-4447-9FD3-63E60C0946A3}">
      <dgm:prSet/>
      <dgm:spPr/>
      <dgm:t>
        <a:bodyPr/>
        <a:lstStyle/>
        <a:p>
          <a:endParaRPr lang="es-MX"/>
        </a:p>
      </dgm:t>
    </dgm:pt>
    <dgm:pt modelId="{5F406FBF-1DC1-449C-AF62-429767DD54A6}" type="pres">
      <dgm:prSet presAssocID="{1ADB71D0-B1C2-492C-9199-B8254F200453}" presName="linearFlow" presStyleCnt="0">
        <dgm:presLayoutVars>
          <dgm:dir/>
          <dgm:animLvl val="lvl"/>
          <dgm:resizeHandles val="exact"/>
        </dgm:presLayoutVars>
      </dgm:prSet>
      <dgm:spPr/>
      <dgm:t>
        <a:bodyPr/>
        <a:lstStyle/>
        <a:p>
          <a:endParaRPr lang="es-MX"/>
        </a:p>
      </dgm:t>
    </dgm:pt>
    <dgm:pt modelId="{FEE2916B-D954-47D6-8F8C-75C1BE723B5D}" type="pres">
      <dgm:prSet presAssocID="{2345AD39-8197-4216-84FE-A5AC6A476773}" presName="composite" presStyleCnt="0"/>
      <dgm:spPr/>
    </dgm:pt>
    <dgm:pt modelId="{B09C63B9-2A60-4861-BFC0-FEECCB2017D5}" type="pres">
      <dgm:prSet presAssocID="{2345AD39-8197-4216-84FE-A5AC6A476773}" presName="parentText" presStyleLbl="alignNode1" presStyleIdx="0" presStyleCnt="2">
        <dgm:presLayoutVars>
          <dgm:chMax val="1"/>
          <dgm:bulletEnabled val="1"/>
        </dgm:presLayoutVars>
      </dgm:prSet>
      <dgm:spPr/>
      <dgm:t>
        <a:bodyPr/>
        <a:lstStyle/>
        <a:p>
          <a:endParaRPr lang="es-MX"/>
        </a:p>
      </dgm:t>
    </dgm:pt>
    <dgm:pt modelId="{F2435CF9-5577-48B8-878D-9A533982917D}" type="pres">
      <dgm:prSet presAssocID="{2345AD39-8197-4216-84FE-A5AC6A476773}" presName="descendantText" presStyleLbl="alignAcc1" presStyleIdx="0" presStyleCnt="2">
        <dgm:presLayoutVars>
          <dgm:bulletEnabled val="1"/>
        </dgm:presLayoutVars>
      </dgm:prSet>
      <dgm:spPr/>
      <dgm:t>
        <a:bodyPr/>
        <a:lstStyle/>
        <a:p>
          <a:endParaRPr lang="es-MX"/>
        </a:p>
      </dgm:t>
    </dgm:pt>
    <dgm:pt modelId="{8B357792-D8CB-4E04-8518-CCBE7CFD4BF0}" type="pres">
      <dgm:prSet presAssocID="{30A36C77-EBF0-402B-B753-332D208CF436}" presName="sp" presStyleCnt="0"/>
      <dgm:spPr/>
    </dgm:pt>
    <dgm:pt modelId="{AE96878E-BC90-4F2A-93A0-6D6BD2FF29DA}" type="pres">
      <dgm:prSet presAssocID="{018B1342-E699-44FB-82A3-C02DA4C3D18F}" presName="composite" presStyleCnt="0"/>
      <dgm:spPr/>
    </dgm:pt>
    <dgm:pt modelId="{CE5BE21D-0170-42AC-8908-CE178D9C2E5E}" type="pres">
      <dgm:prSet presAssocID="{018B1342-E699-44FB-82A3-C02DA4C3D18F}" presName="parentText" presStyleLbl="alignNode1" presStyleIdx="1" presStyleCnt="2">
        <dgm:presLayoutVars>
          <dgm:chMax val="1"/>
          <dgm:bulletEnabled val="1"/>
        </dgm:presLayoutVars>
      </dgm:prSet>
      <dgm:spPr/>
      <dgm:t>
        <a:bodyPr/>
        <a:lstStyle/>
        <a:p>
          <a:endParaRPr lang="es-MX"/>
        </a:p>
      </dgm:t>
    </dgm:pt>
    <dgm:pt modelId="{1EDFE0A5-2BEB-4561-943A-A21F8F0DBF69}" type="pres">
      <dgm:prSet presAssocID="{018B1342-E699-44FB-82A3-C02DA4C3D18F}" presName="descendantText" presStyleLbl="alignAcc1" presStyleIdx="1" presStyleCnt="2">
        <dgm:presLayoutVars>
          <dgm:bulletEnabled val="1"/>
        </dgm:presLayoutVars>
      </dgm:prSet>
      <dgm:spPr/>
      <dgm:t>
        <a:bodyPr/>
        <a:lstStyle/>
        <a:p>
          <a:endParaRPr lang="es-MX"/>
        </a:p>
      </dgm:t>
    </dgm:pt>
  </dgm:ptLst>
  <dgm:cxnLst>
    <dgm:cxn modelId="{F3AAA260-30FD-402A-98E3-5BB52DE4A2E4}" type="presOf" srcId="{1ADB71D0-B1C2-492C-9199-B8254F200453}" destId="{5F406FBF-1DC1-449C-AF62-429767DD54A6}" srcOrd="0" destOrd="0" presId="urn:microsoft.com/office/officeart/2005/8/layout/chevron2"/>
    <dgm:cxn modelId="{AB9E1B2F-EC12-41D5-8E3D-71BF32131C28}" srcId="{1ADB71D0-B1C2-492C-9199-B8254F200453}" destId="{2345AD39-8197-4216-84FE-A5AC6A476773}" srcOrd="0" destOrd="0" parTransId="{1389F921-CA1C-4C88-8B17-9D671CCE5FEB}" sibTransId="{30A36C77-EBF0-402B-B753-332D208CF436}"/>
    <dgm:cxn modelId="{130B38A7-3D80-4BBD-A288-237E0DADC7A1}" type="presOf" srcId="{2345AD39-8197-4216-84FE-A5AC6A476773}" destId="{B09C63B9-2A60-4861-BFC0-FEECCB2017D5}" srcOrd="0" destOrd="0" presId="urn:microsoft.com/office/officeart/2005/8/layout/chevron2"/>
    <dgm:cxn modelId="{A10DD3F4-E669-463D-BFE7-05FFA6CA823B}" srcId="{2345AD39-8197-4216-84FE-A5AC6A476773}" destId="{16D73C9D-8762-4504-9842-C53FDC24FFF1}" srcOrd="0" destOrd="0" parTransId="{A302B8C4-598A-4964-842E-E8D52C9D99CE}" sibTransId="{0F0DB5DC-54AD-423E-A185-27A9B219A04D}"/>
    <dgm:cxn modelId="{F03C56B4-A897-405D-A422-1B3DA2DEA657}" type="presOf" srcId="{16D73C9D-8762-4504-9842-C53FDC24FFF1}" destId="{F2435CF9-5577-48B8-878D-9A533982917D}" srcOrd="0" destOrd="0" presId="urn:microsoft.com/office/officeart/2005/8/layout/chevron2"/>
    <dgm:cxn modelId="{69ACDBEA-334E-4B70-9FB3-CCE013840FD3}" type="presOf" srcId="{1D93252A-15D3-4013-8615-806BEB9E8E1D}" destId="{1EDFE0A5-2BEB-4561-943A-A21F8F0DBF69}" srcOrd="0" destOrd="0" presId="urn:microsoft.com/office/officeart/2005/8/layout/chevron2"/>
    <dgm:cxn modelId="{56450FC3-F76A-4447-9FD3-63E60C0946A3}" srcId="{1ADB71D0-B1C2-492C-9199-B8254F200453}" destId="{018B1342-E699-44FB-82A3-C02DA4C3D18F}" srcOrd="1" destOrd="0" parTransId="{F6CF0127-E2B9-40F8-8E49-E61395402859}" sibTransId="{A24DD556-5E94-48AC-ADDE-8213C82B2263}"/>
    <dgm:cxn modelId="{C97C0E31-E010-45E7-96F0-ACC9CDFF6C95}" srcId="{018B1342-E699-44FB-82A3-C02DA4C3D18F}" destId="{1D93252A-15D3-4013-8615-806BEB9E8E1D}" srcOrd="0" destOrd="0" parTransId="{031419CD-3512-4931-AF31-8EDAB03C94A8}" sibTransId="{E91F4E26-087D-49C6-9A77-B61278E17CBF}"/>
    <dgm:cxn modelId="{B026EA6A-3EEC-4F9A-B2E0-018FB3478668}" type="presOf" srcId="{018B1342-E699-44FB-82A3-C02DA4C3D18F}" destId="{CE5BE21D-0170-42AC-8908-CE178D9C2E5E}" srcOrd="0" destOrd="0" presId="urn:microsoft.com/office/officeart/2005/8/layout/chevron2"/>
    <dgm:cxn modelId="{2F8310F4-45DD-4218-9F40-F9FE94EE8C93}" type="presParOf" srcId="{5F406FBF-1DC1-449C-AF62-429767DD54A6}" destId="{FEE2916B-D954-47D6-8F8C-75C1BE723B5D}" srcOrd="0" destOrd="0" presId="urn:microsoft.com/office/officeart/2005/8/layout/chevron2"/>
    <dgm:cxn modelId="{BC7A55FE-DAAA-4100-BAE7-1ABA903C3982}" type="presParOf" srcId="{FEE2916B-D954-47D6-8F8C-75C1BE723B5D}" destId="{B09C63B9-2A60-4861-BFC0-FEECCB2017D5}" srcOrd="0" destOrd="0" presId="urn:microsoft.com/office/officeart/2005/8/layout/chevron2"/>
    <dgm:cxn modelId="{DF304663-36CA-4F17-80D6-299A8E222ED1}" type="presParOf" srcId="{FEE2916B-D954-47D6-8F8C-75C1BE723B5D}" destId="{F2435CF9-5577-48B8-878D-9A533982917D}" srcOrd="1" destOrd="0" presId="urn:microsoft.com/office/officeart/2005/8/layout/chevron2"/>
    <dgm:cxn modelId="{6ADF6E76-7536-4A8A-8A38-F5C9A368443F}" type="presParOf" srcId="{5F406FBF-1DC1-449C-AF62-429767DD54A6}" destId="{8B357792-D8CB-4E04-8518-CCBE7CFD4BF0}" srcOrd="1" destOrd="0" presId="urn:microsoft.com/office/officeart/2005/8/layout/chevron2"/>
    <dgm:cxn modelId="{8A4435C7-DAEC-4ED0-BABF-9A6405EC0D0F}" type="presParOf" srcId="{5F406FBF-1DC1-449C-AF62-429767DD54A6}" destId="{AE96878E-BC90-4F2A-93A0-6D6BD2FF29DA}" srcOrd="2" destOrd="0" presId="urn:microsoft.com/office/officeart/2005/8/layout/chevron2"/>
    <dgm:cxn modelId="{DDEC3ABE-AF74-4E16-99A4-4070D1961E09}" type="presParOf" srcId="{AE96878E-BC90-4F2A-93A0-6D6BD2FF29DA}" destId="{CE5BE21D-0170-42AC-8908-CE178D9C2E5E}" srcOrd="0" destOrd="0" presId="urn:microsoft.com/office/officeart/2005/8/layout/chevron2"/>
    <dgm:cxn modelId="{3CA88166-C454-432F-B5D5-3B807B111AA7}" type="presParOf" srcId="{AE96878E-BC90-4F2A-93A0-6D6BD2FF29DA}" destId="{1EDFE0A5-2BEB-4561-943A-A21F8F0DBF69}"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D949486-C18E-474F-8439-A08E4DA6EDC6}" type="doc">
      <dgm:prSet loTypeId="urn:microsoft.com/office/officeart/2005/8/layout/radial6" loCatId="relationship" qsTypeId="urn:microsoft.com/office/officeart/2005/8/quickstyle/simple5" qsCatId="simple" csTypeId="urn:microsoft.com/office/officeart/2005/8/colors/accent1_2" csCatId="accent1" phldr="1"/>
      <dgm:spPr/>
      <dgm:t>
        <a:bodyPr/>
        <a:lstStyle/>
        <a:p>
          <a:endParaRPr lang="es-MX"/>
        </a:p>
      </dgm:t>
    </dgm:pt>
    <dgm:pt modelId="{C6D948D3-D9AD-41B2-8C6A-1A5E9286EC4A}">
      <dgm:prSet phldrT="[Texto]"/>
      <dgm:spPr/>
      <dgm:t>
        <a:bodyPr/>
        <a:lstStyle/>
        <a:p>
          <a:r>
            <a:rPr lang="es-MX" dirty="0" smtClean="0"/>
            <a:t>Importancia de los incentivos</a:t>
          </a:r>
          <a:endParaRPr lang="es-MX" dirty="0"/>
        </a:p>
      </dgm:t>
    </dgm:pt>
    <dgm:pt modelId="{FE91D66D-83A5-4854-8C6D-12D5520D8570}" type="parTrans" cxnId="{B9BFD1C5-C94E-4DE0-BABC-B9EA7528A4E8}">
      <dgm:prSet/>
      <dgm:spPr/>
      <dgm:t>
        <a:bodyPr/>
        <a:lstStyle/>
        <a:p>
          <a:endParaRPr lang="es-MX"/>
        </a:p>
      </dgm:t>
    </dgm:pt>
    <dgm:pt modelId="{9E90298E-A69F-458F-B42F-E8242E3945B8}" type="sibTrans" cxnId="{B9BFD1C5-C94E-4DE0-BABC-B9EA7528A4E8}">
      <dgm:prSet/>
      <dgm:spPr/>
      <dgm:t>
        <a:bodyPr/>
        <a:lstStyle/>
        <a:p>
          <a:endParaRPr lang="es-MX"/>
        </a:p>
      </dgm:t>
    </dgm:pt>
    <dgm:pt modelId="{0FF18471-DD5B-43D3-BD33-C7BE7A502AC0}">
      <dgm:prSet phldrT="[Texto]"/>
      <dgm:spPr/>
      <dgm:t>
        <a:bodyPr/>
        <a:lstStyle/>
        <a:p>
          <a:r>
            <a:rPr lang="es-MX" dirty="0" smtClean="0"/>
            <a:t>Alentar para hacer mejor su trabajo </a:t>
          </a:r>
          <a:endParaRPr lang="es-MX" dirty="0"/>
        </a:p>
      </dgm:t>
    </dgm:pt>
    <dgm:pt modelId="{0791534E-3185-4FB2-AFB4-56B3B195BF22}" type="parTrans" cxnId="{ECDA2A93-8D6F-4A2A-919B-FF9F9568BC4D}">
      <dgm:prSet/>
      <dgm:spPr/>
      <dgm:t>
        <a:bodyPr/>
        <a:lstStyle/>
        <a:p>
          <a:endParaRPr lang="es-MX"/>
        </a:p>
      </dgm:t>
    </dgm:pt>
    <dgm:pt modelId="{DCF9E841-6D3F-4440-8865-E99B86BAA916}" type="sibTrans" cxnId="{ECDA2A93-8D6F-4A2A-919B-FF9F9568BC4D}">
      <dgm:prSet/>
      <dgm:spPr/>
      <dgm:t>
        <a:bodyPr/>
        <a:lstStyle/>
        <a:p>
          <a:endParaRPr lang="es-MX"/>
        </a:p>
      </dgm:t>
    </dgm:pt>
    <dgm:pt modelId="{E72AD29D-0B8A-43A9-8EB7-C6EE43C55780}">
      <dgm:prSet phldrT="[Texto]"/>
      <dgm:spPr/>
      <dgm:t>
        <a:bodyPr/>
        <a:lstStyle/>
        <a:p>
          <a:r>
            <a:rPr lang="es-MX" dirty="0" smtClean="0"/>
            <a:t>motivar a sus empleados </a:t>
          </a:r>
          <a:endParaRPr lang="es-MX" dirty="0"/>
        </a:p>
      </dgm:t>
    </dgm:pt>
    <dgm:pt modelId="{CDD2AC91-C802-4931-ADBD-F5A6755B149A}" type="parTrans" cxnId="{AC93F456-EA98-41F1-9F8A-C82F2F6D16F3}">
      <dgm:prSet/>
      <dgm:spPr/>
      <dgm:t>
        <a:bodyPr/>
        <a:lstStyle/>
        <a:p>
          <a:endParaRPr lang="es-MX"/>
        </a:p>
      </dgm:t>
    </dgm:pt>
    <dgm:pt modelId="{1C42C7D6-E33A-4827-BF9D-855F5DD3EA00}" type="sibTrans" cxnId="{AC93F456-EA98-41F1-9F8A-C82F2F6D16F3}">
      <dgm:prSet/>
      <dgm:spPr/>
      <dgm:t>
        <a:bodyPr/>
        <a:lstStyle/>
        <a:p>
          <a:endParaRPr lang="es-MX"/>
        </a:p>
      </dgm:t>
    </dgm:pt>
    <dgm:pt modelId="{5694C542-F9E6-4B40-921B-BBE525BEA23E}">
      <dgm:prSet phldrT="[Texto]"/>
      <dgm:spPr/>
      <dgm:t>
        <a:bodyPr/>
        <a:lstStyle/>
        <a:p>
          <a:r>
            <a:rPr lang="es-MX" dirty="0" smtClean="0"/>
            <a:t>retribución</a:t>
          </a:r>
          <a:endParaRPr lang="es-MX" dirty="0"/>
        </a:p>
      </dgm:t>
    </dgm:pt>
    <dgm:pt modelId="{9E69FC31-3CB6-47C8-9BA0-E0D2166EFB0E}" type="parTrans" cxnId="{D033BD1A-9423-4440-9312-80EC5C905FFA}">
      <dgm:prSet/>
      <dgm:spPr/>
      <dgm:t>
        <a:bodyPr/>
        <a:lstStyle/>
        <a:p>
          <a:endParaRPr lang="es-MX"/>
        </a:p>
      </dgm:t>
    </dgm:pt>
    <dgm:pt modelId="{47C7237E-2CE0-4073-AED5-59E9AF34CF62}" type="sibTrans" cxnId="{D033BD1A-9423-4440-9312-80EC5C905FFA}">
      <dgm:prSet/>
      <dgm:spPr/>
      <dgm:t>
        <a:bodyPr/>
        <a:lstStyle/>
        <a:p>
          <a:endParaRPr lang="es-MX"/>
        </a:p>
      </dgm:t>
    </dgm:pt>
    <dgm:pt modelId="{281A8EC7-F1CC-46CB-A38F-C3E7E7634675}" type="pres">
      <dgm:prSet presAssocID="{DD949486-C18E-474F-8439-A08E4DA6EDC6}" presName="Name0" presStyleCnt="0">
        <dgm:presLayoutVars>
          <dgm:chMax val="1"/>
          <dgm:dir/>
          <dgm:animLvl val="ctr"/>
          <dgm:resizeHandles val="exact"/>
        </dgm:presLayoutVars>
      </dgm:prSet>
      <dgm:spPr/>
      <dgm:t>
        <a:bodyPr/>
        <a:lstStyle/>
        <a:p>
          <a:endParaRPr lang="es-MX"/>
        </a:p>
      </dgm:t>
    </dgm:pt>
    <dgm:pt modelId="{98FBEAF1-723F-4663-ACDE-F8E289E980B5}" type="pres">
      <dgm:prSet presAssocID="{C6D948D3-D9AD-41B2-8C6A-1A5E9286EC4A}" presName="centerShape" presStyleLbl="node0" presStyleIdx="0" presStyleCnt="1"/>
      <dgm:spPr/>
      <dgm:t>
        <a:bodyPr/>
        <a:lstStyle/>
        <a:p>
          <a:endParaRPr lang="es-MX"/>
        </a:p>
      </dgm:t>
    </dgm:pt>
    <dgm:pt modelId="{76C64799-7006-4787-B1E7-B3E1E62FFDC1}" type="pres">
      <dgm:prSet presAssocID="{0FF18471-DD5B-43D3-BD33-C7BE7A502AC0}" presName="node" presStyleLbl="node1" presStyleIdx="0" presStyleCnt="3">
        <dgm:presLayoutVars>
          <dgm:bulletEnabled val="1"/>
        </dgm:presLayoutVars>
      </dgm:prSet>
      <dgm:spPr/>
      <dgm:t>
        <a:bodyPr/>
        <a:lstStyle/>
        <a:p>
          <a:endParaRPr lang="es-MX"/>
        </a:p>
      </dgm:t>
    </dgm:pt>
    <dgm:pt modelId="{496346EA-A6AE-4599-9ED6-BC891BC5AC1A}" type="pres">
      <dgm:prSet presAssocID="{0FF18471-DD5B-43D3-BD33-C7BE7A502AC0}" presName="dummy" presStyleCnt="0"/>
      <dgm:spPr/>
    </dgm:pt>
    <dgm:pt modelId="{78C3128B-F794-4E2E-B472-9A34C25E0217}" type="pres">
      <dgm:prSet presAssocID="{DCF9E841-6D3F-4440-8865-E99B86BAA916}" presName="sibTrans" presStyleLbl="sibTrans2D1" presStyleIdx="0" presStyleCnt="3"/>
      <dgm:spPr/>
      <dgm:t>
        <a:bodyPr/>
        <a:lstStyle/>
        <a:p>
          <a:endParaRPr lang="es-MX"/>
        </a:p>
      </dgm:t>
    </dgm:pt>
    <dgm:pt modelId="{EC27DCCD-7A20-4E2C-97F2-42F5151FE506}" type="pres">
      <dgm:prSet presAssocID="{E72AD29D-0B8A-43A9-8EB7-C6EE43C55780}" presName="node" presStyleLbl="node1" presStyleIdx="1" presStyleCnt="3">
        <dgm:presLayoutVars>
          <dgm:bulletEnabled val="1"/>
        </dgm:presLayoutVars>
      </dgm:prSet>
      <dgm:spPr/>
      <dgm:t>
        <a:bodyPr/>
        <a:lstStyle/>
        <a:p>
          <a:endParaRPr lang="es-MX"/>
        </a:p>
      </dgm:t>
    </dgm:pt>
    <dgm:pt modelId="{42BBAAAD-54D8-44F8-A94C-1EE7DA7EC9F6}" type="pres">
      <dgm:prSet presAssocID="{E72AD29D-0B8A-43A9-8EB7-C6EE43C55780}" presName="dummy" presStyleCnt="0"/>
      <dgm:spPr/>
    </dgm:pt>
    <dgm:pt modelId="{8F7CE453-A8B9-450D-9573-16FF41097FCC}" type="pres">
      <dgm:prSet presAssocID="{1C42C7D6-E33A-4827-BF9D-855F5DD3EA00}" presName="sibTrans" presStyleLbl="sibTrans2D1" presStyleIdx="1" presStyleCnt="3"/>
      <dgm:spPr/>
      <dgm:t>
        <a:bodyPr/>
        <a:lstStyle/>
        <a:p>
          <a:endParaRPr lang="es-MX"/>
        </a:p>
      </dgm:t>
    </dgm:pt>
    <dgm:pt modelId="{26BD3719-F425-4DA7-92BF-448EA495F301}" type="pres">
      <dgm:prSet presAssocID="{5694C542-F9E6-4B40-921B-BBE525BEA23E}" presName="node" presStyleLbl="node1" presStyleIdx="2" presStyleCnt="3">
        <dgm:presLayoutVars>
          <dgm:bulletEnabled val="1"/>
        </dgm:presLayoutVars>
      </dgm:prSet>
      <dgm:spPr/>
      <dgm:t>
        <a:bodyPr/>
        <a:lstStyle/>
        <a:p>
          <a:endParaRPr lang="es-MX"/>
        </a:p>
      </dgm:t>
    </dgm:pt>
    <dgm:pt modelId="{65705B3A-5F18-4E1D-801F-BC1BDD917615}" type="pres">
      <dgm:prSet presAssocID="{5694C542-F9E6-4B40-921B-BBE525BEA23E}" presName="dummy" presStyleCnt="0"/>
      <dgm:spPr/>
    </dgm:pt>
    <dgm:pt modelId="{37568EE2-DD18-4840-BA70-2C2616C5D096}" type="pres">
      <dgm:prSet presAssocID="{47C7237E-2CE0-4073-AED5-59E9AF34CF62}" presName="sibTrans" presStyleLbl="sibTrans2D1" presStyleIdx="2" presStyleCnt="3"/>
      <dgm:spPr/>
      <dgm:t>
        <a:bodyPr/>
        <a:lstStyle/>
        <a:p>
          <a:endParaRPr lang="es-MX"/>
        </a:p>
      </dgm:t>
    </dgm:pt>
  </dgm:ptLst>
  <dgm:cxnLst>
    <dgm:cxn modelId="{AC93F456-EA98-41F1-9F8A-C82F2F6D16F3}" srcId="{C6D948D3-D9AD-41B2-8C6A-1A5E9286EC4A}" destId="{E72AD29D-0B8A-43A9-8EB7-C6EE43C55780}" srcOrd="1" destOrd="0" parTransId="{CDD2AC91-C802-4931-ADBD-F5A6755B149A}" sibTransId="{1C42C7D6-E33A-4827-BF9D-855F5DD3EA00}"/>
    <dgm:cxn modelId="{B4638134-A7BB-486B-BBC7-7515224B0C51}" type="presOf" srcId="{47C7237E-2CE0-4073-AED5-59E9AF34CF62}" destId="{37568EE2-DD18-4840-BA70-2C2616C5D096}" srcOrd="0" destOrd="0" presId="urn:microsoft.com/office/officeart/2005/8/layout/radial6"/>
    <dgm:cxn modelId="{0F25441C-0CD4-4D1F-A85A-6A243F930FEF}" type="presOf" srcId="{DD949486-C18E-474F-8439-A08E4DA6EDC6}" destId="{281A8EC7-F1CC-46CB-A38F-C3E7E7634675}" srcOrd="0" destOrd="0" presId="urn:microsoft.com/office/officeart/2005/8/layout/radial6"/>
    <dgm:cxn modelId="{ECDA2A93-8D6F-4A2A-919B-FF9F9568BC4D}" srcId="{C6D948D3-D9AD-41B2-8C6A-1A5E9286EC4A}" destId="{0FF18471-DD5B-43D3-BD33-C7BE7A502AC0}" srcOrd="0" destOrd="0" parTransId="{0791534E-3185-4FB2-AFB4-56B3B195BF22}" sibTransId="{DCF9E841-6D3F-4440-8865-E99B86BAA916}"/>
    <dgm:cxn modelId="{40C968CD-AC84-4D00-A1D2-C67A3B0401D0}" type="presOf" srcId="{1C42C7D6-E33A-4827-BF9D-855F5DD3EA00}" destId="{8F7CE453-A8B9-450D-9573-16FF41097FCC}" srcOrd="0" destOrd="0" presId="urn:microsoft.com/office/officeart/2005/8/layout/radial6"/>
    <dgm:cxn modelId="{EC0B7A05-7988-4CCB-BF5D-7823CC1EF734}" type="presOf" srcId="{0FF18471-DD5B-43D3-BD33-C7BE7A502AC0}" destId="{76C64799-7006-4787-B1E7-B3E1E62FFDC1}" srcOrd="0" destOrd="0" presId="urn:microsoft.com/office/officeart/2005/8/layout/radial6"/>
    <dgm:cxn modelId="{2FFE8CDF-7787-47F5-8E2E-DBE98F69830A}" type="presOf" srcId="{C6D948D3-D9AD-41B2-8C6A-1A5E9286EC4A}" destId="{98FBEAF1-723F-4663-ACDE-F8E289E980B5}" srcOrd="0" destOrd="0" presId="urn:microsoft.com/office/officeart/2005/8/layout/radial6"/>
    <dgm:cxn modelId="{45E62640-EE17-43D0-ABF1-4D4967FC0315}" type="presOf" srcId="{5694C542-F9E6-4B40-921B-BBE525BEA23E}" destId="{26BD3719-F425-4DA7-92BF-448EA495F301}" srcOrd="0" destOrd="0" presId="urn:microsoft.com/office/officeart/2005/8/layout/radial6"/>
    <dgm:cxn modelId="{B9BFD1C5-C94E-4DE0-BABC-B9EA7528A4E8}" srcId="{DD949486-C18E-474F-8439-A08E4DA6EDC6}" destId="{C6D948D3-D9AD-41B2-8C6A-1A5E9286EC4A}" srcOrd="0" destOrd="0" parTransId="{FE91D66D-83A5-4854-8C6D-12D5520D8570}" sibTransId="{9E90298E-A69F-458F-B42F-E8242E3945B8}"/>
    <dgm:cxn modelId="{FCE64729-9FD2-46FA-B993-8FF92F0028CF}" type="presOf" srcId="{E72AD29D-0B8A-43A9-8EB7-C6EE43C55780}" destId="{EC27DCCD-7A20-4E2C-97F2-42F5151FE506}" srcOrd="0" destOrd="0" presId="urn:microsoft.com/office/officeart/2005/8/layout/radial6"/>
    <dgm:cxn modelId="{ADFD9564-2B39-4B90-8283-B8D3128A8DFA}" type="presOf" srcId="{DCF9E841-6D3F-4440-8865-E99B86BAA916}" destId="{78C3128B-F794-4E2E-B472-9A34C25E0217}" srcOrd="0" destOrd="0" presId="urn:microsoft.com/office/officeart/2005/8/layout/radial6"/>
    <dgm:cxn modelId="{D033BD1A-9423-4440-9312-80EC5C905FFA}" srcId="{C6D948D3-D9AD-41B2-8C6A-1A5E9286EC4A}" destId="{5694C542-F9E6-4B40-921B-BBE525BEA23E}" srcOrd="2" destOrd="0" parTransId="{9E69FC31-3CB6-47C8-9BA0-E0D2166EFB0E}" sibTransId="{47C7237E-2CE0-4073-AED5-59E9AF34CF62}"/>
    <dgm:cxn modelId="{5FEE94E6-8125-4993-BE9A-7F9C0B60158E}" type="presParOf" srcId="{281A8EC7-F1CC-46CB-A38F-C3E7E7634675}" destId="{98FBEAF1-723F-4663-ACDE-F8E289E980B5}" srcOrd="0" destOrd="0" presId="urn:microsoft.com/office/officeart/2005/8/layout/radial6"/>
    <dgm:cxn modelId="{2650C577-E398-45F8-958A-6872BFC70EDE}" type="presParOf" srcId="{281A8EC7-F1CC-46CB-A38F-C3E7E7634675}" destId="{76C64799-7006-4787-B1E7-B3E1E62FFDC1}" srcOrd="1" destOrd="0" presId="urn:microsoft.com/office/officeart/2005/8/layout/radial6"/>
    <dgm:cxn modelId="{9E2E1B60-C479-4ED1-BCE6-1076254F38A8}" type="presParOf" srcId="{281A8EC7-F1CC-46CB-A38F-C3E7E7634675}" destId="{496346EA-A6AE-4599-9ED6-BC891BC5AC1A}" srcOrd="2" destOrd="0" presId="urn:microsoft.com/office/officeart/2005/8/layout/radial6"/>
    <dgm:cxn modelId="{6550C56D-E588-4DAF-A50C-DC4E962CBDB9}" type="presParOf" srcId="{281A8EC7-F1CC-46CB-A38F-C3E7E7634675}" destId="{78C3128B-F794-4E2E-B472-9A34C25E0217}" srcOrd="3" destOrd="0" presId="urn:microsoft.com/office/officeart/2005/8/layout/radial6"/>
    <dgm:cxn modelId="{EEFF0DAD-E962-4D36-94D4-9308EDC81EA1}" type="presParOf" srcId="{281A8EC7-F1CC-46CB-A38F-C3E7E7634675}" destId="{EC27DCCD-7A20-4E2C-97F2-42F5151FE506}" srcOrd="4" destOrd="0" presId="urn:microsoft.com/office/officeart/2005/8/layout/radial6"/>
    <dgm:cxn modelId="{D982149F-590D-4B90-AAC7-C4A37FB9A497}" type="presParOf" srcId="{281A8EC7-F1CC-46CB-A38F-C3E7E7634675}" destId="{42BBAAAD-54D8-44F8-A94C-1EE7DA7EC9F6}" srcOrd="5" destOrd="0" presId="urn:microsoft.com/office/officeart/2005/8/layout/radial6"/>
    <dgm:cxn modelId="{CDB27446-E423-4090-9014-11240F36CBF0}" type="presParOf" srcId="{281A8EC7-F1CC-46CB-A38F-C3E7E7634675}" destId="{8F7CE453-A8B9-450D-9573-16FF41097FCC}" srcOrd="6" destOrd="0" presId="urn:microsoft.com/office/officeart/2005/8/layout/radial6"/>
    <dgm:cxn modelId="{0A53825E-673A-46EC-8AC2-13C80435A19A}" type="presParOf" srcId="{281A8EC7-F1CC-46CB-A38F-C3E7E7634675}" destId="{26BD3719-F425-4DA7-92BF-448EA495F301}" srcOrd="7" destOrd="0" presId="urn:microsoft.com/office/officeart/2005/8/layout/radial6"/>
    <dgm:cxn modelId="{A52D2C95-E543-403F-90D4-94DA492E821F}" type="presParOf" srcId="{281A8EC7-F1CC-46CB-A38F-C3E7E7634675}" destId="{65705B3A-5F18-4E1D-801F-BC1BDD917615}" srcOrd="8" destOrd="0" presId="urn:microsoft.com/office/officeart/2005/8/layout/radial6"/>
    <dgm:cxn modelId="{FB2BDBB5-1E94-42AF-93CC-82DD5EAB4D0D}" type="presParOf" srcId="{281A8EC7-F1CC-46CB-A38F-C3E7E7634675}" destId="{37568EE2-DD18-4840-BA70-2C2616C5D096}" srcOrd="9" destOrd="0" presId="urn:microsoft.com/office/officeart/2005/8/layout/radial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F029F2B-5910-46E7-B874-866B0B20B83C}" type="doc">
      <dgm:prSet loTypeId="urn:microsoft.com/office/officeart/2005/8/layout/cycle5" loCatId="cycle" qsTypeId="urn:microsoft.com/office/officeart/2005/8/quickstyle/3d9" qsCatId="3D" csTypeId="urn:microsoft.com/office/officeart/2005/8/colors/colorful2" csCatId="colorful" phldr="1"/>
      <dgm:spPr/>
      <dgm:t>
        <a:bodyPr/>
        <a:lstStyle/>
        <a:p>
          <a:endParaRPr lang="es-MX"/>
        </a:p>
      </dgm:t>
    </dgm:pt>
    <dgm:pt modelId="{69F3F8B3-8873-45D7-B63D-6BF9497C80AB}">
      <dgm:prSet phldrT="[Texto]"/>
      <dgm:spPr/>
      <dgm:t>
        <a:bodyPr/>
        <a:lstStyle/>
        <a:p>
          <a:r>
            <a:rPr lang="es-MX" dirty="0" smtClean="0"/>
            <a:t>Incentivos </a:t>
          </a:r>
          <a:endParaRPr lang="es-MX" dirty="0"/>
        </a:p>
      </dgm:t>
    </dgm:pt>
    <dgm:pt modelId="{4053A5BC-024D-4871-B7E7-8BBC1985F4AA}" type="parTrans" cxnId="{A750E8DC-F723-4271-9A83-BCBE51A43D40}">
      <dgm:prSet/>
      <dgm:spPr/>
      <dgm:t>
        <a:bodyPr/>
        <a:lstStyle/>
        <a:p>
          <a:endParaRPr lang="es-MX"/>
        </a:p>
      </dgm:t>
    </dgm:pt>
    <dgm:pt modelId="{04D475CE-FB07-496D-8BF8-07E35D551F00}" type="sibTrans" cxnId="{A750E8DC-F723-4271-9A83-BCBE51A43D40}">
      <dgm:prSet/>
      <dgm:spPr>
        <a:ln>
          <a:solidFill>
            <a:srgbClr val="FFFF00"/>
          </a:solidFill>
        </a:ln>
      </dgm:spPr>
      <dgm:t>
        <a:bodyPr/>
        <a:lstStyle/>
        <a:p>
          <a:endParaRPr lang="es-MX">
            <a:solidFill>
              <a:srgbClr val="FFFF00"/>
            </a:solidFill>
          </a:endParaRPr>
        </a:p>
      </dgm:t>
    </dgm:pt>
    <dgm:pt modelId="{CDFB09E6-8B06-4046-9E8E-B41545F19086}">
      <dgm:prSet phldrT="[Texto]"/>
      <dgm:spPr/>
      <dgm:t>
        <a:bodyPr/>
        <a:lstStyle/>
        <a:p>
          <a:r>
            <a:rPr lang="es-MX" dirty="0" smtClean="0"/>
            <a:t>Contribución </a:t>
          </a:r>
          <a:endParaRPr lang="es-MX" dirty="0"/>
        </a:p>
      </dgm:t>
    </dgm:pt>
    <dgm:pt modelId="{54A19F9F-5E34-4DDA-8B01-0BCD0F53F1A7}" type="parTrans" cxnId="{704A7BA7-ECBE-447E-A483-8DE71BA1AA9C}">
      <dgm:prSet/>
      <dgm:spPr/>
      <dgm:t>
        <a:bodyPr/>
        <a:lstStyle/>
        <a:p>
          <a:endParaRPr lang="es-MX"/>
        </a:p>
      </dgm:t>
    </dgm:pt>
    <dgm:pt modelId="{DB3335A2-19E2-4235-A864-5F24E7965009}" type="sibTrans" cxnId="{704A7BA7-ECBE-447E-A483-8DE71BA1AA9C}">
      <dgm:prSet/>
      <dgm:spPr>
        <a:ln>
          <a:solidFill>
            <a:srgbClr val="FFFF00"/>
          </a:solidFill>
        </a:ln>
      </dgm:spPr>
      <dgm:t>
        <a:bodyPr/>
        <a:lstStyle/>
        <a:p>
          <a:endParaRPr lang="es-MX"/>
        </a:p>
      </dgm:t>
    </dgm:pt>
    <dgm:pt modelId="{DD4633C5-D507-4F8C-B8E4-AE88465F2D64}" type="pres">
      <dgm:prSet presAssocID="{BF029F2B-5910-46E7-B874-866B0B20B83C}" presName="cycle" presStyleCnt="0">
        <dgm:presLayoutVars>
          <dgm:dir/>
          <dgm:resizeHandles val="exact"/>
        </dgm:presLayoutVars>
      </dgm:prSet>
      <dgm:spPr/>
      <dgm:t>
        <a:bodyPr/>
        <a:lstStyle/>
        <a:p>
          <a:endParaRPr lang="es-MX"/>
        </a:p>
      </dgm:t>
    </dgm:pt>
    <dgm:pt modelId="{0EBA61AF-6EA8-4F20-AB17-C82B45780A2C}" type="pres">
      <dgm:prSet presAssocID="{69F3F8B3-8873-45D7-B63D-6BF9497C80AB}" presName="node" presStyleLbl="node1" presStyleIdx="0" presStyleCnt="2">
        <dgm:presLayoutVars>
          <dgm:bulletEnabled val="1"/>
        </dgm:presLayoutVars>
      </dgm:prSet>
      <dgm:spPr/>
      <dgm:t>
        <a:bodyPr/>
        <a:lstStyle/>
        <a:p>
          <a:endParaRPr lang="es-MX"/>
        </a:p>
      </dgm:t>
    </dgm:pt>
    <dgm:pt modelId="{F632830B-C207-425C-8946-374C3F0DD903}" type="pres">
      <dgm:prSet presAssocID="{69F3F8B3-8873-45D7-B63D-6BF9497C80AB}" presName="spNode" presStyleCnt="0"/>
      <dgm:spPr/>
    </dgm:pt>
    <dgm:pt modelId="{E60ED986-5C12-4377-B2C6-C8B215A3FAFC}" type="pres">
      <dgm:prSet presAssocID="{04D475CE-FB07-496D-8BF8-07E35D551F00}" presName="sibTrans" presStyleLbl="sibTrans1D1" presStyleIdx="0" presStyleCnt="2"/>
      <dgm:spPr/>
      <dgm:t>
        <a:bodyPr/>
        <a:lstStyle/>
        <a:p>
          <a:endParaRPr lang="es-MX"/>
        </a:p>
      </dgm:t>
    </dgm:pt>
    <dgm:pt modelId="{B1EE486E-6EB3-46C8-8932-23595ACBFD87}" type="pres">
      <dgm:prSet presAssocID="{CDFB09E6-8B06-4046-9E8E-B41545F19086}" presName="node" presStyleLbl="node1" presStyleIdx="1" presStyleCnt="2" custRadScaleRad="84607" custRadScaleInc="-750">
        <dgm:presLayoutVars>
          <dgm:bulletEnabled val="1"/>
        </dgm:presLayoutVars>
      </dgm:prSet>
      <dgm:spPr/>
      <dgm:t>
        <a:bodyPr/>
        <a:lstStyle/>
        <a:p>
          <a:endParaRPr lang="es-MX"/>
        </a:p>
      </dgm:t>
    </dgm:pt>
    <dgm:pt modelId="{445B3C52-693A-40B8-937F-7E3B0165A9DE}" type="pres">
      <dgm:prSet presAssocID="{CDFB09E6-8B06-4046-9E8E-B41545F19086}" presName="spNode" presStyleCnt="0"/>
      <dgm:spPr/>
    </dgm:pt>
    <dgm:pt modelId="{5EFA8790-0763-4D62-BCFB-C730E0255329}" type="pres">
      <dgm:prSet presAssocID="{DB3335A2-19E2-4235-A864-5F24E7965009}" presName="sibTrans" presStyleLbl="sibTrans1D1" presStyleIdx="1" presStyleCnt="2"/>
      <dgm:spPr/>
      <dgm:t>
        <a:bodyPr/>
        <a:lstStyle/>
        <a:p>
          <a:endParaRPr lang="es-MX"/>
        </a:p>
      </dgm:t>
    </dgm:pt>
  </dgm:ptLst>
  <dgm:cxnLst>
    <dgm:cxn modelId="{570F984A-8858-4738-9A0D-2E212ACC6CD0}" type="presOf" srcId="{CDFB09E6-8B06-4046-9E8E-B41545F19086}" destId="{B1EE486E-6EB3-46C8-8932-23595ACBFD87}" srcOrd="0" destOrd="0" presId="urn:microsoft.com/office/officeart/2005/8/layout/cycle5"/>
    <dgm:cxn modelId="{9C99F576-F639-4DB9-81A8-D36509AEEFE5}" type="presOf" srcId="{BF029F2B-5910-46E7-B874-866B0B20B83C}" destId="{DD4633C5-D507-4F8C-B8E4-AE88465F2D64}" srcOrd="0" destOrd="0" presId="urn:microsoft.com/office/officeart/2005/8/layout/cycle5"/>
    <dgm:cxn modelId="{A750E8DC-F723-4271-9A83-BCBE51A43D40}" srcId="{BF029F2B-5910-46E7-B874-866B0B20B83C}" destId="{69F3F8B3-8873-45D7-B63D-6BF9497C80AB}" srcOrd="0" destOrd="0" parTransId="{4053A5BC-024D-4871-B7E7-8BBC1985F4AA}" sibTransId="{04D475CE-FB07-496D-8BF8-07E35D551F00}"/>
    <dgm:cxn modelId="{7C17B0DF-BBBF-4CC7-BC0A-15CDA18EB1BB}" type="presOf" srcId="{69F3F8B3-8873-45D7-B63D-6BF9497C80AB}" destId="{0EBA61AF-6EA8-4F20-AB17-C82B45780A2C}" srcOrd="0" destOrd="0" presId="urn:microsoft.com/office/officeart/2005/8/layout/cycle5"/>
    <dgm:cxn modelId="{21B87B96-53C9-4129-9D3D-89204E0E3933}" type="presOf" srcId="{DB3335A2-19E2-4235-A864-5F24E7965009}" destId="{5EFA8790-0763-4D62-BCFB-C730E0255329}" srcOrd="0" destOrd="0" presId="urn:microsoft.com/office/officeart/2005/8/layout/cycle5"/>
    <dgm:cxn modelId="{704A7BA7-ECBE-447E-A483-8DE71BA1AA9C}" srcId="{BF029F2B-5910-46E7-B874-866B0B20B83C}" destId="{CDFB09E6-8B06-4046-9E8E-B41545F19086}" srcOrd="1" destOrd="0" parTransId="{54A19F9F-5E34-4DDA-8B01-0BCD0F53F1A7}" sibTransId="{DB3335A2-19E2-4235-A864-5F24E7965009}"/>
    <dgm:cxn modelId="{67A32E49-2D64-4A52-8A37-B368B89C6127}" type="presOf" srcId="{04D475CE-FB07-496D-8BF8-07E35D551F00}" destId="{E60ED986-5C12-4377-B2C6-C8B215A3FAFC}" srcOrd="0" destOrd="0" presId="urn:microsoft.com/office/officeart/2005/8/layout/cycle5"/>
    <dgm:cxn modelId="{08978120-97C6-42CC-B3D1-07B25DBA8E8C}" type="presParOf" srcId="{DD4633C5-D507-4F8C-B8E4-AE88465F2D64}" destId="{0EBA61AF-6EA8-4F20-AB17-C82B45780A2C}" srcOrd="0" destOrd="0" presId="urn:microsoft.com/office/officeart/2005/8/layout/cycle5"/>
    <dgm:cxn modelId="{77B2F6BF-6819-4850-B08D-93A1C22435D2}" type="presParOf" srcId="{DD4633C5-D507-4F8C-B8E4-AE88465F2D64}" destId="{F632830B-C207-425C-8946-374C3F0DD903}" srcOrd="1" destOrd="0" presId="urn:microsoft.com/office/officeart/2005/8/layout/cycle5"/>
    <dgm:cxn modelId="{AA26C50A-4EA2-417A-8120-36FE2BB43B84}" type="presParOf" srcId="{DD4633C5-D507-4F8C-B8E4-AE88465F2D64}" destId="{E60ED986-5C12-4377-B2C6-C8B215A3FAFC}" srcOrd="2" destOrd="0" presId="urn:microsoft.com/office/officeart/2005/8/layout/cycle5"/>
    <dgm:cxn modelId="{557CE07D-0C4B-4C75-8C00-24F205378EF6}" type="presParOf" srcId="{DD4633C5-D507-4F8C-B8E4-AE88465F2D64}" destId="{B1EE486E-6EB3-46C8-8932-23595ACBFD87}" srcOrd="3" destOrd="0" presId="urn:microsoft.com/office/officeart/2005/8/layout/cycle5"/>
    <dgm:cxn modelId="{7EAD27A7-1F6E-41F4-9075-C11762018ED1}" type="presParOf" srcId="{DD4633C5-D507-4F8C-B8E4-AE88465F2D64}" destId="{445B3C52-693A-40B8-937F-7E3B0165A9DE}" srcOrd="4" destOrd="0" presId="urn:microsoft.com/office/officeart/2005/8/layout/cycle5"/>
    <dgm:cxn modelId="{8A290D07-8E67-4EEA-8BB6-74970F13A59D}" type="presParOf" srcId="{DD4633C5-D507-4F8C-B8E4-AE88465F2D64}" destId="{5EFA8790-0763-4D62-BCFB-C730E0255329}" srcOrd="5" destOrd="0" presId="urn:microsoft.com/office/officeart/2005/8/layout/cycle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2FA5542-7B98-4C8D-987A-F0F014889A39}" type="doc">
      <dgm:prSet loTypeId="urn:microsoft.com/office/officeart/2005/8/layout/matrix1" loCatId="matrix" qsTypeId="urn:microsoft.com/office/officeart/2005/8/quickstyle/3d1" qsCatId="3D" csTypeId="urn:microsoft.com/office/officeart/2005/8/colors/accent1_2" csCatId="accent1" phldr="1"/>
      <dgm:spPr/>
      <dgm:t>
        <a:bodyPr/>
        <a:lstStyle/>
        <a:p>
          <a:endParaRPr lang="es-MX"/>
        </a:p>
      </dgm:t>
    </dgm:pt>
    <dgm:pt modelId="{11515EFD-3F1E-49F1-AD6B-FEE318915C2A}">
      <dgm:prSet phldrT="[Texto]"/>
      <dgm:spPr/>
      <dgm:t>
        <a:bodyPr/>
        <a:lstStyle/>
        <a:p>
          <a:r>
            <a:rPr lang="es-MX" smtClean="0"/>
            <a:t>contribuciones </a:t>
          </a:r>
          <a:endParaRPr lang="es-MX" dirty="0"/>
        </a:p>
      </dgm:t>
    </dgm:pt>
    <dgm:pt modelId="{F9E792BE-F332-4A77-B8FD-964FF3BB7E2C}" type="parTrans" cxnId="{69424F4F-F556-47AF-AA9C-4BB46B4E1ACE}">
      <dgm:prSet/>
      <dgm:spPr/>
      <dgm:t>
        <a:bodyPr/>
        <a:lstStyle/>
        <a:p>
          <a:endParaRPr lang="es-MX"/>
        </a:p>
      </dgm:t>
    </dgm:pt>
    <dgm:pt modelId="{55C31379-87BF-425B-BFFD-CCE4BE900CCD}" type="sibTrans" cxnId="{69424F4F-F556-47AF-AA9C-4BB46B4E1ACE}">
      <dgm:prSet/>
      <dgm:spPr/>
      <dgm:t>
        <a:bodyPr/>
        <a:lstStyle/>
        <a:p>
          <a:endParaRPr lang="es-MX"/>
        </a:p>
      </dgm:t>
    </dgm:pt>
    <dgm:pt modelId="{97CA54AF-4DF2-4853-B1D8-AACD1F39FF5F}">
      <dgm:prSet phldrT="[Texto]"/>
      <dgm:spPr/>
      <dgm:t>
        <a:bodyPr/>
        <a:lstStyle/>
        <a:p>
          <a:r>
            <a:rPr lang="es-MX" dirty="0" smtClean="0"/>
            <a:t>puntualidad</a:t>
          </a:r>
          <a:endParaRPr lang="es-MX" dirty="0"/>
        </a:p>
      </dgm:t>
    </dgm:pt>
    <dgm:pt modelId="{B3D1E0D9-350D-40F2-943A-F311ABD2C0D9}" type="parTrans" cxnId="{B0CC3CE6-76E9-488D-8D6D-5B5E0E78D6CA}">
      <dgm:prSet/>
      <dgm:spPr/>
      <dgm:t>
        <a:bodyPr/>
        <a:lstStyle/>
        <a:p>
          <a:endParaRPr lang="es-MX"/>
        </a:p>
      </dgm:t>
    </dgm:pt>
    <dgm:pt modelId="{F1879E79-405A-40D9-A1F5-AC43767187D0}" type="sibTrans" cxnId="{B0CC3CE6-76E9-488D-8D6D-5B5E0E78D6CA}">
      <dgm:prSet/>
      <dgm:spPr/>
      <dgm:t>
        <a:bodyPr/>
        <a:lstStyle/>
        <a:p>
          <a:endParaRPr lang="es-MX"/>
        </a:p>
      </dgm:t>
    </dgm:pt>
    <dgm:pt modelId="{5BAFA0D8-3B32-4E0A-A912-9B2B4C2E9A7E}">
      <dgm:prSet phldrT="[Texto]"/>
      <dgm:spPr/>
      <dgm:t>
        <a:bodyPr/>
        <a:lstStyle/>
        <a:p>
          <a:r>
            <a:rPr lang="es-MX" dirty="0" smtClean="0"/>
            <a:t>trabajo</a:t>
          </a:r>
          <a:endParaRPr lang="es-MX" dirty="0"/>
        </a:p>
      </dgm:t>
    </dgm:pt>
    <dgm:pt modelId="{3067BD5D-EE19-449F-B942-D8E71750293F}" type="parTrans" cxnId="{75FFB815-5053-4189-AFF4-B8112D72D8D5}">
      <dgm:prSet/>
      <dgm:spPr/>
      <dgm:t>
        <a:bodyPr/>
        <a:lstStyle/>
        <a:p>
          <a:endParaRPr lang="es-MX"/>
        </a:p>
      </dgm:t>
    </dgm:pt>
    <dgm:pt modelId="{A54BBF73-B3EC-4280-AD1D-C63746992267}" type="sibTrans" cxnId="{75FFB815-5053-4189-AFF4-B8112D72D8D5}">
      <dgm:prSet/>
      <dgm:spPr/>
      <dgm:t>
        <a:bodyPr/>
        <a:lstStyle/>
        <a:p>
          <a:endParaRPr lang="es-MX"/>
        </a:p>
      </dgm:t>
    </dgm:pt>
    <dgm:pt modelId="{7D3A752A-1E13-4D17-8A0D-B969A188A20C}">
      <dgm:prSet phldrT="[Texto]"/>
      <dgm:spPr/>
      <dgm:t>
        <a:bodyPr/>
        <a:lstStyle/>
        <a:p>
          <a:r>
            <a:rPr lang="es-MX" dirty="0" smtClean="0"/>
            <a:t>esfuerzo</a:t>
          </a:r>
          <a:endParaRPr lang="es-MX" dirty="0"/>
        </a:p>
      </dgm:t>
    </dgm:pt>
    <dgm:pt modelId="{936E5612-413F-4EE0-9537-5ABABF94B7AD}" type="parTrans" cxnId="{B9DEA6C5-AC10-4A62-A507-038062C61154}">
      <dgm:prSet/>
      <dgm:spPr/>
      <dgm:t>
        <a:bodyPr/>
        <a:lstStyle/>
        <a:p>
          <a:endParaRPr lang="es-MX"/>
        </a:p>
      </dgm:t>
    </dgm:pt>
    <dgm:pt modelId="{759A96F3-D055-40CC-A1EF-45B37B6104E2}" type="sibTrans" cxnId="{B9DEA6C5-AC10-4A62-A507-038062C61154}">
      <dgm:prSet/>
      <dgm:spPr/>
      <dgm:t>
        <a:bodyPr/>
        <a:lstStyle/>
        <a:p>
          <a:endParaRPr lang="es-MX"/>
        </a:p>
      </dgm:t>
    </dgm:pt>
    <dgm:pt modelId="{EE3B7E2F-C8E0-4782-88D7-EF8179FFA18A}">
      <dgm:prSet phldrT="[Texto]"/>
      <dgm:spPr/>
      <dgm:t>
        <a:bodyPr/>
        <a:lstStyle/>
        <a:p>
          <a:r>
            <a:rPr lang="es-MX" dirty="0" smtClean="0"/>
            <a:t>Esmero</a:t>
          </a:r>
          <a:endParaRPr lang="es-MX" dirty="0"/>
        </a:p>
      </dgm:t>
    </dgm:pt>
    <dgm:pt modelId="{F955D892-9659-42F6-8075-A1A92E8B44B8}" type="parTrans" cxnId="{9F044CED-2ABC-4A3F-8C9B-39335B3F9354}">
      <dgm:prSet/>
      <dgm:spPr/>
      <dgm:t>
        <a:bodyPr/>
        <a:lstStyle/>
        <a:p>
          <a:endParaRPr lang="es-MX"/>
        </a:p>
      </dgm:t>
    </dgm:pt>
    <dgm:pt modelId="{D1946FA7-585C-4005-B4B1-16DDADCCF396}" type="sibTrans" cxnId="{9F044CED-2ABC-4A3F-8C9B-39335B3F9354}">
      <dgm:prSet/>
      <dgm:spPr/>
      <dgm:t>
        <a:bodyPr/>
        <a:lstStyle/>
        <a:p>
          <a:endParaRPr lang="es-MX"/>
        </a:p>
      </dgm:t>
    </dgm:pt>
    <dgm:pt modelId="{A765A059-4D11-4CB3-8844-3B258B881041}" type="pres">
      <dgm:prSet presAssocID="{C2FA5542-7B98-4C8D-987A-F0F014889A39}" presName="diagram" presStyleCnt="0">
        <dgm:presLayoutVars>
          <dgm:chMax val="1"/>
          <dgm:dir/>
          <dgm:animLvl val="ctr"/>
          <dgm:resizeHandles val="exact"/>
        </dgm:presLayoutVars>
      </dgm:prSet>
      <dgm:spPr/>
      <dgm:t>
        <a:bodyPr/>
        <a:lstStyle/>
        <a:p>
          <a:endParaRPr lang="es-MX"/>
        </a:p>
      </dgm:t>
    </dgm:pt>
    <dgm:pt modelId="{53188FAD-0C31-4D0D-B4AE-FE17AFCAADB9}" type="pres">
      <dgm:prSet presAssocID="{C2FA5542-7B98-4C8D-987A-F0F014889A39}" presName="matrix" presStyleCnt="0"/>
      <dgm:spPr/>
    </dgm:pt>
    <dgm:pt modelId="{D1920258-6BBE-42FB-8413-E1D469CDC825}" type="pres">
      <dgm:prSet presAssocID="{C2FA5542-7B98-4C8D-987A-F0F014889A39}" presName="tile1" presStyleLbl="node1" presStyleIdx="0" presStyleCnt="4"/>
      <dgm:spPr/>
      <dgm:t>
        <a:bodyPr/>
        <a:lstStyle/>
        <a:p>
          <a:endParaRPr lang="es-MX"/>
        </a:p>
      </dgm:t>
    </dgm:pt>
    <dgm:pt modelId="{4F9D75FF-3A3C-4FD0-8D83-27AC9B978AAC}" type="pres">
      <dgm:prSet presAssocID="{C2FA5542-7B98-4C8D-987A-F0F014889A39}" presName="tile1text" presStyleLbl="node1" presStyleIdx="0" presStyleCnt="4">
        <dgm:presLayoutVars>
          <dgm:chMax val="0"/>
          <dgm:chPref val="0"/>
          <dgm:bulletEnabled val="1"/>
        </dgm:presLayoutVars>
      </dgm:prSet>
      <dgm:spPr/>
      <dgm:t>
        <a:bodyPr/>
        <a:lstStyle/>
        <a:p>
          <a:endParaRPr lang="es-MX"/>
        </a:p>
      </dgm:t>
    </dgm:pt>
    <dgm:pt modelId="{9F877387-4133-4739-996A-1CB036F933C7}" type="pres">
      <dgm:prSet presAssocID="{C2FA5542-7B98-4C8D-987A-F0F014889A39}" presName="tile2" presStyleLbl="node1" presStyleIdx="1" presStyleCnt="4"/>
      <dgm:spPr/>
      <dgm:t>
        <a:bodyPr/>
        <a:lstStyle/>
        <a:p>
          <a:endParaRPr lang="es-MX"/>
        </a:p>
      </dgm:t>
    </dgm:pt>
    <dgm:pt modelId="{7522B9E1-7AF5-47CC-8B50-01B376AF8F1D}" type="pres">
      <dgm:prSet presAssocID="{C2FA5542-7B98-4C8D-987A-F0F014889A39}" presName="tile2text" presStyleLbl="node1" presStyleIdx="1" presStyleCnt="4">
        <dgm:presLayoutVars>
          <dgm:chMax val="0"/>
          <dgm:chPref val="0"/>
          <dgm:bulletEnabled val="1"/>
        </dgm:presLayoutVars>
      </dgm:prSet>
      <dgm:spPr/>
      <dgm:t>
        <a:bodyPr/>
        <a:lstStyle/>
        <a:p>
          <a:endParaRPr lang="es-MX"/>
        </a:p>
      </dgm:t>
    </dgm:pt>
    <dgm:pt modelId="{C7A30BD6-4891-4890-B569-C91996240ACA}" type="pres">
      <dgm:prSet presAssocID="{C2FA5542-7B98-4C8D-987A-F0F014889A39}" presName="tile3" presStyleLbl="node1" presStyleIdx="2" presStyleCnt="4"/>
      <dgm:spPr/>
      <dgm:t>
        <a:bodyPr/>
        <a:lstStyle/>
        <a:p>
          <a:endParaRPr lang="es-MX"/>
        </a:p>
      </dgm:t>
    </dgm:pt>
    <dgm:pt modelId="{252F6A73-6CEF-4E02-8A33-B39B7D02147C}" type="pres">
      <dgm:prSet presAssocID="{C2FA5542-7B98-4C8D-987A-F0F014889A39}" presName="tile3text" presStyleLbl="node1" presStyleIdx="2" presStyleCnt="4">
        <dgm:presLayoutVars>
          <dgm:chMax val="0"/>
          <dgm:chPref val="0"/>
          <dgm:bulletEnabled val="1"/>
        </dgm:presLayoutVars>
      </dgm:prSet>
      <dgm:spPr/>
      <dgm:t>
        <a:bodyPr/>
        <a:lstStyle/>
        <a:p>
          <a:endParaRPr lang="es-MX"/>
        </a:p>
      </dgm:t>
    </dgm:pt>
    <dgm:pt modelId="{9E9346AE-CA7B-43AB-A972-57B782F15600}" type="pres">
      <dgm:prSet presAssocID="{C2FA5542-7B98-4C8D-987A-F0F014889A39}" presName="tile4" presStyleLbl="node1" presStyleIdx="3" presStyleCnt="4"/>
      <dgm:spPr/>
      <dgm:t>
        <a:bodyPr/>
        <a:lstStyle/>
        <a:p>
          <a:endParaRPr lang="es-MX"/>
        </a:p>
      </dgm:t>
    </dgm:pt>
    <dgm:pt modelId="{F0D91E95-5F63-4094-BE04-AB8CA48E25E6}" type="pres">
      <dgm:prSet presAssocID="{C2FA5542-7B98-4C8D-987A-F0F014889A39}" presName="tile4text" presStyleLbl="node1" presStyleIdx="3" presStyleCnt="4">
        <dgm:presLayoutVars>
          <dgm:chMax val="0"/>
          <dgm:chPref val="0"/>
          <dgm:bulletEnabled val="1"/>
        </dgm:presLayoutVars>
      </dgm:prSet>
      <dgm:spPr/>
      <dgm:t>
        <a:bodyPr/>
        <a:lstStyle/>
        <a:p>
          <a:endParaRPr lang="es-MX"/>
        </a:p>
      </dgm:t>
    </dgm:pt>
    <dgm:pt modelId="{21E0676D-EF33-4397-958C-D18C08473590}" type="pres">
      <dgm:prSet presAssocID="{C2FA5542-7B98-4C8D-987A-F0F014889A39}" presName="centerTile" presStyleLbl="fgShp" presStyleIdx="0" presStyleCnt="1">
        <dgm:presLayoutVars>
          <dgm:chMax val="0"/>
          <dgm:chPref val="0"/>
        </dgm:presLayoutVars>
      </dgm:prSet>
      <dgm:spPr/>
      <dgm:t>
        <a:bodyPr/>
        <a:lstStyle/>
        <a:p>
          <a:endParaRPr lang="es-MX"/>
        </a:p>
      </dgm:t>
    </dgm:pt>
  </dgm:ptLst>
  <dgm:cxnLst>
    <dgm:cxn modelId="{75FFB815-5053-4189-AFF4-B8112D72D8D5}" srcId="{11515EFD-3F1E-49F1-AD6B-FEE318915C2A}" destId="{5BAFA0D8-3B32-4E0A-A912-9B2B4C2E9A7E}" srcOrd="1" destOrd="0" parTransId="{3067BD5D-EE19-449F-B942-D8E71750293F}" sibTransId="{A54BBF73-B3EC-4280-AD1D-C63746992267}"/>
    <dgm:cxn modelId="{700E5857-B535-4113-9FC4-E7D8045CBC2F}" type="presOf" srcId="{EE3B7E2F-C8E0-4782-88D7-EF8179FFA18A}" destId="{9E9346AE-CA7B-43AB-A972-57B782F15600}" srcOrd="0" destOrd="0" presId="urn:microsoft.com/office/officeart/2005/8/layout/matrix1"/>
    <dgm:cxn modelId="{B9DEA6C5-AC10-4A62-A507-038062C61154}" srcId="{11515EFD-3F1E-49F1-AD6B-FEE318915C2A}" destId="{7D3A752A-1E13-4D17-8A0D-B969A188A20C}" srcOrd="2" destOrd="0" parTransId="{936E5612-413F-4EE0-9537-5ABABF94B7AD}" sibTransId="{759A96F3-D055-40CC-A1EF-45B37B6104E2}"/>
    <dgm:cxn modelId="{B0CC3CE6-76E9-488D-8D6D-5B5E0E78D6CA}" srcId="{11515EFD-3F1E-49F1-AD6B-FEE318915C2A}" destId="{97CA54AF-4DF2-4853-B1D8-AACD1F39FF5F}" srcOrd="0" destOrd="0" parTransId="{B3D1E0D9-350D-40F2-943A-F311ABD2C0D9}" sibTransId="{F1879E79-405A-40D9-A1F5-AC43767187D0}"/>
    <dgm:cxn modelId="{1300A048-CF1B-4754-BFA7-B702A6D5215E}" type="presOf" srcId="{97CA54AF-4DF2-4853-B1D8-AACD1F39FF5F}" destId="{4F9D75FF-3A3C-4FD0-8D83-27AC9B978AAC}" srcOrd="1" destOrd="0" presId="urn:microsoft.com/office/officeart/2005/8/layout/matrix1"/>
    <dgm:cxn modelId="{FE87E22A-87D9-4D86-AA4C-B0B578507747}" type="presOf" srcId="{EE3B7E2F-C8E0-4782-88D7-EF8179FFA18A}" destId="{F0D91E95-5F63-4094-BE04-AB8CA48E25E6}" srcOrd="1" destOrd="0" presId="urn:microsoft.com/office/officeart/2005/8/layout/matrix1"/>
    <dgm:cxn modelId="{0C7A8B94-ECB8-401B-8758-6911AD865534}" type="presOf" srcId="{7D3A752A-1E13-4D17-8A0D-B969A188A20C}" destId="{C7A30BD6-4891-4890-B569-C91996240ACA}" srcOrd="0" destOrd="0" presId="urn:microsoft.com/office/officeart/2005/8/layout/matrix1"/>
    <dgm:cxn modelId="{93CF17B5-08C3-43F5-8D24-DCD13FD665AF}" type="presOf" srcId="{11515EFD-3F1E-49F1-AD6B-FEE318915C2A}" destId="{21E0676D-EF33-4397-958C-D18C08473590}" srcOrd="0" destOrd="0" presId="urn:microsoft.com/office/officeart/2005/8/layout/matrix1"/>
    <dgm:cxn modelId="{9F044CED-2ABC-4A3F-8C9B-39335B3F9354}" srcId="{11515EFD-3F1E-49F1-AD6B-FEE318915C2A}" destId="{EE3B7E2F-C8E0-4782-88D7-EF8179FFA18A}" srcOrd="3" destOrd="0" parTransId="{F955D892-9659-42F6-8075-A1A92E8B44B8}" sibTransId="{D1946FA7-585C-4005-B4B1-16DDADCCF396}"/>
    <dgm:cxn modelId="{7F9429BA-E587-4137-8C3F-B326B611BEC7}" type="presOf" srcId="{5BAFA0D8-3B32-4E0A-A912-9B2B4C2E9A7E}" destId="{9F877387-4133-4739-996A-1CB036F933C7}" srcOrd="0" destOrd="0" presId="urn:microsoft.com/office/officeart/2005/8/layout/matrix1"/>
    <dgm:cxn modelId="{CD28EFB9-00A1-48AD-8D07-46B70EF95C41}" type="presOf" srcId="{97CA54AF-4DF2-4853-B1D8-AACD1F39FF5F}" destId="{D1920258-6BBE-42FB-8413-E1D469CDC825}" srcOrd="0" destOrd="0" presId="urn:microsoft.com/office/officeart/2005/8/layout/matrix1"/>
    <dgm:cxn modelId="{A5DCFA77-4110-4989-AAFE-6DE5944716B3}" type="presOf" srcId="{5BAFA0D8-3B32-4E0A-A912-9B2B4C2E9A7E}" destId="{7522B9E1-7AF5-47CC-8B50-01B376AF8F1D}" srcOrd="1" destOrd="0" presId="urn:microsoft.com/office/officeart/2005/8/layout/matrix1"/>
    <dgm:cxn modelId="{AC51FD73-EE59-4971-9DF0-753B5609F381}" type="presOf" srcId="{7D3A752A-1E13-4D17-8A0D-B969A188A20C}" destId="{252F6A73-6CEF-4E02-8A33-B39B7D02147C}" srcOrd="1" destOrd="0" presId="urn:microsoft.com/office/officeart/2005/8/layout/matrix1"/>
    <dgm:cxn modelId="{B365CB10-226D-45EB-8249-C9D05BD00D84}" type="presOf" srcId="{C2FA5542-7B98-4C8D-987A-F0F014889A39}" destId="{A765A059-4D11-4CB3-8844-3B258B881041}" srcOrd="0" destOrd="0" presId="urn:microsoft.com/office/officeart/2005/8/layout/matrix1"/>
    <dgm:cxn modelId="{69424F4F-F556-47AF-AA9C-4BB46B4E1ACE}" srcId="{C2FA5542-7B98-4C8D-987A-F0F014889A39}" destId="{11515EFD-3F1E-49F1-AD6B-FEE318915C2A}" srcOrd="0" destOrd="0" parTransId="{F9E792BE-F332-4A77-B8FD-964FF3BB7E2C}" sibTransId="{55C31379-87BF-425B-BFFD-CCE4BE900CCD}"/>
    <dgm:cxn modelId="{543E776D-FB44-4A00-B1ED-A8EFD3EDD2B6}" type="presParOf" srcId="{A765A059-4D11-4CB3-8844-3B258B881041}" destId="{53188FAD-0C31-4D0D-B4AE-FE17AFCAADB9}" srcOrd="0" destOrd="0" presId="urn:microsoft.com/office/officeart/2005/8/layout/matrix1"/>
    <dgm:cxn modelId="{6266BC03-5C06-4C4A-A628-5416FB4D0156}" type="presParOf" srcId="{53188FAD-0C31-4D0D-B4AE-FE17AFCAADB9}" destId="{D1920258-6BBE-42FB-8413-E1D469CDC825}" srcOrd="0" destOrd="0" presId="urn:microsoft.com/office/officeart/2005/8/layout/matrix1"/>
    <dgm:cxn modelId="{1DFEFCEB-E75A-48BA-A71A-C7255A1465DF}" type="presParOf" srcId="{53188FAD-0C31-4D0D-B4AE-FE17AFCAADB9}" destId="{4F9D75FF-3A3C-4FD0-8D83-27AC9B978AAC}" srcOrd="1" destOrd="0" presId="urn:microsoft.com/office/officeart/2005/8/layout/matrix1"/>
    <dgm:cxn modelId="{F864BEC7-8ABA-4FEB-A5EE-8742D0008FE4}" type="presParOf" srcId="{53188FAD-0C31-4D0D-B4AE-FE17AFCAADB9}" destId="{9F877387-4133-4739-996A-1CB036F933C7}" srcOrd="2" destOrd="0" presId="urn:microsoft.com/office/officeart/2005/8/layout/matrix1"/>
    <dgm:cxn modelId="{F7B7107A-D7C0-465A-8922-D79A18221E8C}" type="presParOf" srcId="{53188FAD-0C31-4D0D-B4AE-FE17AFCAADB9}" destId="{7522B9E1-7AF5-47CC-8B50-01B376AF8F1D}" srcOrd="3" destOrd="0" presId="urn:microsoft.com/office/officeart/2005/8/layout/matrix1"/>
    <dgm:cxn modelId="{6B7D6A85-A4A2-4EC7-A987-56CBD538AF3A}" type="presParOf" srcId="{53188FAD-0C31-4D0D-B4AE-FE17AFCAADB9}" destId="{C7A30BD6-4891-4890-B569-C91996240ACA}" srcOrd="4" destOrd="0" presId="urn:microsoft.com/office/officeart/2005/8/layout/matrix1"/>
    <dgm:cxn modelId="{2EE29BE8-3703-4D7B-81CF-01C6B7A50F09}" type="presParOf" srcId="{53188FAD-0C31-4D0D-B4AE-FE17AFCAADB9}" destId="{252F6A73-6CEF-4E02-8A33-B39B7D02147C}" srcOrd="5" destOrd="0" presId="urn:microsoft.com/office/officeart/2005/8/layout/matrix1"/>
    <dgm:cxn modelId="{C7521F28-892E-4828-A4A5-D2DD374858A7}" type="presParOf" srcId="{53188FAD-0C31-4D0D-B4AE-FE17AFCAADB9}" destId="{9E9346AE-CA7B-43AB-A972-57B782F15600}" srcOrd="6" destOrd="0" presId="urn:microsoft.com/office/officeart/2005/8/layout/matrix1"/>
    <dgm:cxn modelId="{42FDE68F-EFA7-4DE7-AC98-0C9AC11C8C50}" type="presParOf" srcId="{53188FAD-0C31-4D0D-B4AE-FE17AFCAADB9}" destId="{F0D91E95-5F63-4094-BE04-AB8CA48E25E6}" srcOrd="7" destOrd="0" presId="urn:microsoft.com/office/officeart/2005/8/layout/matrix1"/>
    <dgm:cxn modelId="{9A98DC19-2605-4341-B82E-9E5B6DF8B0FC}" type="presParOf" srcId="{A765A059-4D11-4CB3-8844-3B258B881041}" destId="{21E0676D-EF33-4397-958C-D18C08473590}" srcOrd="1" destOrd="0" presId="urn:microsoft.com/office/officeart/2005/8/layout/matrix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A941012-6CA8-43C3-AD0B-2D1F01DF2C3A}">
      <dsp:nvSpPr>
        <dsp:cNvPr id="0" name=""/>
        <dsp:cNvSpPr/>
      </dsp:nvSpPr>
      <dsp:spPr>
        <a:xfrm rot="5400000">
          <a:off x="-304075" y="306390"/>
          <a:ext cx="2027170" cy="1419019"/>
        </a:xfrm>
        <a:prstGeom prst="chevron">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MX" sz="2300" b="1" u="sng" kern="1200" dirty="0" smtClean="0">
              <a:effectLst>
                <a:outerShdw blurRad="38100" dist="38100" dir="2700000" algn="tl">
                  <a:srgbClr val="000000">
                    <a:alpha val="43137"/>
                  </a:srgbClr>
                </a:outerShdw>
              </a:effectLst>
            </a:rPr>
            <a:t>Los seres humanos </a:t>
          </a:r>
        </a:p>
      </dsp:txBody>
      <dsp:txXfrm rot="5400000">
        <a:off x="-304075" y="306390"/>
        <a:ext cx="2027170" cy="1419019"/>
      </dsp:txXfrm>
    </dsp:sp>
    <dsp:sp modelId="{466CE105-08E4-4ECC-A910-80A7D3D503F2}">
      <dsp:nvSpPr>
        <dsp:cNvPr id="0" name=""/>
        <dsp:cNvSpPr/>
      </dsp:nvSpPr>
      <dsp:spPr>
        <a:xfrm rot="5400000">
          <a:off x="4074417" y="-2583391"/>
          <a:ext cx="1317660" cy="6628456"/>
        </a:xfrm>
        <a:prstGeom prst="round2SameRect">
          <a:avLst/>
        </a:prstGeom>
        <a:solidFill>
          <a:schemeClr val="lt1">
            <a:alpha val="90000"/>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smtClean="0"/>
            <a:t>Forman las organizaciones de todo clase </a:t>
          </a:r>
          <a:endParaRPr lang="es-MX" sz="1800" kern="1200" dirty="0"/>
        </a:p>
        <a:p>
          <a:pPr marL="171450" lvl="1" indent="-171450" algn="l" defTabSz="800100">
            <a:lnSpc>
              <a:spcPct val="90000"/>
            </a:lnSpc>
            <a:spcBef>
              <a:spcPct val="0"/>
            </a:spcBef>
            <a:spcAft>
              <a:spcPct val="15000"/>
            </a:spcAft>
            <a:buChar char="••"/>
          </a:pPr>
          <a:endParaRPr lang="es-MX" sz="1800" kern="1200" dirty="0"/>
        </a:p>
      </dsp:txBody>
      <dsp:txXfrm rot="5400000">
        <a:off x="4074417" y="-2583391"/>
        <a:ext cx="1317660" cy="6628456"/>
      </dsp:txXfrm>
    </dsp:sp>
    <dsp:sp modelId="{271BD00D-6108-481E-BE79-41213A7F015C}">
      <dsp:nvSpPr>
        <dsp:cNvPr id="0" name=""/>
        <dsp:cNvSpPr/>
      </dsp:nvSpPr>
      <dsp:spPr>
        <a:xfrm rot="5400000">
          <a:off x="-304075" y="2076462"/>
          <a:ext cx="2027170" cy="1419019"/>
        </a:xfrm>
        <a:prstGeom prst="chevron">
          <a:avLst/>
        </a:prstGeom>
        <a:solidFill>
          <a:schemeClr val="accent3">
            <a:hueOff val="1046700"/>
            <a:satOff val="-29444"/>
            <a:lumOff val="196"/>
            <a:alphaOff val="0"/>
          </a:schemeClr>
        </a:solidFill>
        <a:ln w="15875" cap="flat" cmpd="sng" algn="ctr">
          <a:solidFill>
            <a:schemeClr val="accent3">
              <a:hueOff val="1046700"/>
              <a:satOff val="-29444"/>
              <a:lumOff val="196"/>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MX" sz="2300" kern="1200" dirty="0" smtClean="0"/>
            <a:t>El Análisis </a:t>
          </a:r>
        </a:p>
      </dsp:txBody>
      <dsp:txXfrm rot="5400000">
        <a:off x="-304075" y="2076462"/>
        <a:ext cx="2027170" cy="1419019"/>
      </dsp:txXfrm>
    </dsp:sp>
    <dsp:sp modelId="{143239D8-1D6F-4DF6-838A-2F9BBCE55692}">
      <dsp:nvSpPr>
        <dsp:cNvPr id="0" name=""/>
        <dsp:cNvSpPr/>
      </dsp:nvSpPr>
      <dsp:spPr>
        <a:xfrm rot="5400000">
          <a:off x="4035350" y="-871955"/>
          <a:ext cx="1374715" cy="6628456"/>
        </a:xfrm>
        <a:prstGeom prst="round2SameRect">
          <a:avLst/>
        </a:prstGeom>
        <a:solidFill>
          <a:schemeClr val="lt1">
            <a:alpha val="90000"/>
            <a:hueOff val="0"/>
            <a:satOff val="0"/>
            <a:lumOff val="0"/>
            <a:alphaOff val="0"/>
          </a:schemeClr>
        </a:solidFill>
        <a:ln w="15875" cap="flat" cmpd="sng" algn="ctr">
          <a:solidFill>
            <a:schemeClr val="accent3">
              <a:hueOff val="1046700"/>
              <a:satOff val="-29444"/>
              <a:lumOff val="1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ES" sz="1800" kern="1200" dirty="0" smtClean="0"/>
            <a:t> comportamiento humano </a:t>
          </a:r>
          <a:r>
            <a:rPr lang="es-ES" sz="1800" kern="1200" smtClean="0"/>
            <a:t>que entonces  vendría a ser el elemento más importante para llegar a comprender y analizar a las organizaciones, especialmente aquellas que componen la Administración de Personal, hoy, Administración de Recursos Humanos.</a:t>
          </a:r>
          <a:endParaRPr lang="es-MX" sz="1800" kern="1200" dirty="0"/>
        </a:p>
      </dsp:txBody>
      <dsp:txXfrm rot="5400000">
        <a:off x="4035350" y="-871955"/>
        <a:ext cx="1374715" cy="662845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A941012-6CA8-43C3-AD0B-2D1F01DF2C3A}">
      <dsp:nvSpPr>
        <dsp:cNvPr id="0" name=""/>
        <dsp:cNvSpPr/>
      </dsp:nvSpPr>
      <dsp:spPr>
        <a:xfrm rot="5400000">
          <a:off x="-332200" y="332209"/>
          <a:ext cx="2214668" cy="1550267"/>
        </a:xfrm>
        <a:prstGeom prst="chevron">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30480" tIns="30480" rIns="30480" bIns="30480" numCol="1" spcCol="1270" anchor="ctr" anchorCtr="0">
          <a:noAutofit/>
        </a:bodyPr>
        <a:lstStyle/>
        <a:p>
          <a:pPr lvl="0" algn="ctr" defTabSz="2133600">
            <a:lnSpc>
              <a:spcPct val="90000"/>
            </a:lnSpc>
            <a:spcBef>
              <a:spcPct val="0"/>
            </a:spcBef>
            <a:spcAft>
              <a:spcPct val="35000"/>
            </a:spcAft>
          </a:pPr>
          <a:r>
            <a:rPr lang="es-MX" sz="4800" b="1" u="sng" kern="1200" dirty="0" smtClean="0">
              <a:effectLst>
                <a:outerShdw blurRad="38100" dist="38100" dir="2700000" algn="tl">
                  <a:srgbClr val="000000">
                    <a:alpha val="43137"/>
                  </a:srgbClr>
                </a:outerShdw>
              </a:effectLst>
            </a:rPr>
            <a:t>R.H</a:t>
          </a:r>
        </a:p>
      </dsp:txBody>
      <dsp:txXfrm rot="5400000">
        <a:off x="-332200" y="332209"/>
        <a:ext cx="2214668" cy="1550267"/>
      </dsp:txXfrm>
    </dsp:sp>
    <dsp:sp modelId="{466CE105-08E4-4ECC-A910-80A7D3D503F2}">
      <dsp:nvSpPr>
        <dsp:cNvPr id="0" name=""/>
        <dsp:cNvSpPr/>
      </dsp:nvSpPr>
      <dsp:spPr>
        <a:xfrm rot="5400000">
          <a:off x="3851374" y="-2312812"/>
          <a:ext cx="1439534" cy="6065160"/>
        </a:xfrm>
        <a:prstGeom prst="round2SameRect">
          <a:avLst/>
        </a:prstGeom>
        <a:solidFill>
          <a:schemeClr val="lt1">
            <a:alpha val="90000"/>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endParaRPr lang="es-MX" sz="1500" kern="1200" dirty="0"/>
        </a:p>
        <a:p>
          <a:pPr marL="114300" lvl="1" indent="-114300" algn="l" defTabSz="666750">
            <a:lnSpc>
              <a:spcPct val="90000"/>
            </a:lnSpc>
            <a:spcBef>
              <a:spcPct val="0"/>
            </a:spcBef>
            <a:spcAft>
              <a:spcPct val="15000"/>
            </a:spcAft>
            <a:buChar char="••"/>
          </a:pPr>
          <a:r>
            <a:rPr lang="es-ES" sz="1500" kern="1200" dirty="0" smtClean="0"/>
            <a:t>puede recurrir a dos mecanismos:</a:t>
          </a:r>
          <a:endParaRPr lang="es-MX" sz="1500" kern="1200" dirty="0"/>
        </a:p>
        <a:p>
          <a:pPr marL="114300" lvl="1" indent="-114300" algn="l" defTabSz="666750">
            <a:lnSpc>
              <a:spcPct val="90000"/>
            </a:lnSpc>
            <a:spcBef>
              <a:spcPct val="0"/>
            </a:spcBef>
            <a:spcAft>
              <a:spcPct val="15000"/>
            </a:spcAft>
            <a:buChar char="••"/>
          </a:pPr>
          <a:r>
            <a:rPr lang="es-ES" sz="1500" kern="1200" dirty="0" smtClean="0"/>
            <a:t> comportamiento de las personas como seres humanos comunes y corriente </a:t>
          </a:r>
          <a:endParaRPr lang="es-MX" sz="1500" kern="1200" dirty="0"/>
        </a:p>
        <a:p>
          <a:pPr marL="114300" lvl="1" indent="-114300" algn="l" defTabSz="666750">
            <a:lnSpc>
              <a:spcPct val="90000"/>
            </a:lnSpc>
            <a:spcBef>
              <a:spcPct val="0"/>
            </a:spcBef>
            <a:spcAft>
              <a:spcPct val="15000"/>
            </a:spcAft>
            <a:buChar char="••"/>
          </a:pPr>
          <a:endParaRPr lang="es-MX" sz="1500" kern="1200" dirty="0"/>
        </a:p>
        <a:p>
          <a:pPr marL="114300" lvl="1" indent="-114300" algn="l" defTabSz="666750">
            <a:lnSpc>
              <a:spcPct val="90000"/>
            </a:lnSpc>
            <a:spcBef>
              <a:spcPct val="0"/>
            </a:spcBef>
            <a:spcAft>
              <a:spcPct val="15000"/>
            </a:spcAft>
            <a:buChar char="••"/>
          </a:pPr>
          <a:endParaRPr lang="es-MX" sz="1500" kern="1200" dirty="0"/>
        </a:p>
        <a:p>
          <a:pPr marL="114300" lvl="1" indent="-114300" algn="l" defTabSz="666750">
            <a:lnSpc>
              <a:spcPct val="90000"/>
            </a:lnSpc>
            <a:spcBef>
              <a:spcPct val="0"/>
            </a:spcBef>
            <a:spcAft>
              <a:spcPct val="15000"/>
            </a:spcAft>
            <a:buChar char="••"/>
          </a:pPr>
          <a:endParaRPr lang="es-MX" sz="1500" kern="1200" dirty="0"/>
        </a:p>
      </dsp:txBody>
      <dsp:txXfrm rot="5400000">
        <a:off x="3851374" y="-2312812"/>
        <a:ext cx="1439534" cy="6065160"/>
      </dsp:txXfrm>
    </dsp:sp>
    <dsp:sp modelId="{271BD00D-6108-481E-BE79-41213A7F015C}">
      <dsp:nvSpPr>
        <dsp:cNvPr id="0" name=""/>
        <dsp:cNvSpPr/>
      </dsp:nvSpPr>
      <dsp:spPr>
        <a:xfrm rot="5400000">
          <a:off x="-332200" y="2293987"/>
          <a:ext cx="2214668" cy="1550267"/>
        </a:xfrm>
        <a:prstGeom prst="chevron">
          <a:avLst/>
        </a:prstGeom>
        <a:solidFill>
          <a:schemeClr val="accent3">
            <a:hueOff val="1046700"/>
            <a:satOff val="-29444"/>
            <a:lumOff val="196"/>
            <a:alphaOff val="0"/>
          </a:schemeClr>
        </a:solidFill>
        <a:ln w="15875" cap="flat" cmpd="sng" algn="ctr">
          <a:solidFill>
            <a:schemeClr val="accent3">
              <a:hueOff val="1046700"/>
              <a:satOff val="-29444"/>
              <a:lumOff val="196"/>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30480" tIns="30480" rIns="30480" bIns="30480" numCol="1" spcCol="1270" anchor="ctr" anchorCtr="0">
          <a:noAutofit/>
        </a:bodyPr>
        <a:lstStyle/>
        <a:p>
          <a:pPr lvl="0" algn="ctr" defTabSz="2133600">
            <a:lnSpc>
              <a:spcPct val="90000"/>
            </a:lnSpc>
            <a:spcBef>
              <a:spcPct val="0"/>
            </a:spcBef>
            <a:spcAft>
              <a:spcPct val="35000"/>
            </a:spcAft>
          </a:pPr>
          <a:endParaRPr lang="es-MX" sz="4800" kern="1200" dirty="0" smtClean="0"/>
        </a:p>
      </dsp:txBody>
      <dsp:txXfrm rot="5400000">
        <a:off x="-332200" y="2293987"/>
        <a:ext cx="2214668" cy="1550267"/>
      </dsp:txXfrm>
    </dsp:sp>
    <dsp:sp modelId="{143239D8-1D6F-4DF6-838A-2F9BBCE55692}">
      <dsp:nvSpPr>
        <dsp:cNvPr id="0" name=""/>
        <dsp:cNvSpPr/>
      </dsp:nvSpPr>
      <dsp:spPr>
        <a:xfrm rot="5400000">
          <a:off x="3822271" y="-338948"/>
          <a:ext cx="1501866" cy="6065160"/>
        </a:xfrm>
        <a:prstGeom prst="round2SameRect">
          <a:avLst/>
        </a:prstGeom>
        <a:solidFill>
          <a:schemeClr val="lt1">
            <a:alpha val="90000"/>
            <a:hueOff val="0"/>
            <a:satOff val="0"/>
            <a:lumOff val="0"/>
            <a:alphaOff val="0"/>
          </a:schemeClr>
        </a:solidFill>
        <a:ln w="15875" cap="flat" cmpd="sng" algn="ctr">
          <a:solidFill>
            <a:schemeClr val="accent3">
              <a:hueOff val="1046700"/>
              <a:satOff val="-29444"/>
              <a:lumOff val="1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MX" sz="1500" kern="1200" dirty="0" smtClean="0"/>
            <a:t>ENTONCES SE PUDIECE DECIR QUE EL HUMANO COMO TAL FORMA ESTAS ORGANIZACIONES DE LAS CUALES SE DESPRENDEN TODA ESTA GAMA DE JUNTAS QUE EL HUMANO MISMO HACE.</a:t>
          </a:r>
          <a:endParaRPr lang="es-MX" sz="1500" kern="1200" dirty="0"/>
        </a:p>
      </dsp:txBody>
      <dsp:txXfrm rot="5400000">
        <a:off x="3822271" y="-338948"/>
        <a:ext cx="1501866" cy="606516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84C2380-730C-4903-9CE8-2C00DE81828D}">
      <dsp:nvSpPr>
        <dsp:cNvPr id="0" name=""/>
        <dsp:cNvSpPr/>
      </dsp:nvSpPr>
      <dsp:spPr>
        <a:xfrm>
          <a:off x="0" y="0"/>
          <a:ext cx="6840354" cy="1339348"/>
        </a:xfrm>
        <a:prstGeom prst="roundRect">
          <a:avLst>
            <a:gd name="adj" fmla="val 10000"/>
          </a:avLst>
        </a:prstGeom>
        <a:solidFill>
          <a:schemeClr val="accent3">
            <a:hueOff val="0"/>
            <a:satOff val="0"/>
            <a:lumOff val="0"/>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s-MX" sz="2100" b="0" i="0" kern="1200" dirty="0" smtClean="0"/>
            <a:t>Algunos psicólogos se refieren a una norma de reciprocidad en tanto que algunos lo denominan contrato psicológico. Todo contrato presenta dos partes:</a:t>
          </a:r>
          <a:endParaRPr lang="es-MX" sz="2100" kern="1200" dirty="0"/>
        </a:p>
      </dsp:txBody>
      <dsp:txXfrm>
        <a:off x="0" y="0"/>
        <a:ext cx="5473549" cy="1339348"/>
      </dsp:txXfrm>
    </dsp:sp>
    <dsp:sp modelId="{0764F0AB-5349-4D61-9225-DA57E1FD0593}">
      <dsp:nvSpPr>
        <dsp:cNvPr id="0" name=""/>
        <dsp:cNvSpPr/>
      </dsp:nvSpPr>
      <dsp:spPr>
        <a:xfrm>
          <a:off x="603560" y="1562573"/>
          <a:ext cx="6840354" cy="1339348"/>
        </a:xfrm>
        <a:prstGeom prst="roundRect">
          <a:avLst>
            <a:gd name="adj" fmla="val 10000"/>
          </a:avLst>
        </a:prstGeom>
        <a:solidFill>
          <a:schemeClr val="accent3">
            <a:hueOff val="523350"/>
            <a:satOff val="-14722"/>
            <a:lumOff val="98"/>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s-MX" sz="2100" b="0" i="0" kern="1200" smtClean="0"/>
            <a:t>Contrato formal o escrito: acuerdo relacionado con el cargo que va a desempeñarse, el contenido del trabajo, horario, salario, etc.</a:t>
          </a:r>
          <a:endParaRPr lang="es-MX" sz="2100" kern="1200"/>
        </a:p>
      </dsp:txBody>
      <dsp:txXfrm>
        <a:off x="603560" y="1562573"/>
        <a:ext cx="5366217" cy="1339348"/>
      </dsp:txXfrm>
    </dsp:sp>
    <dsp:sp modelId="{ABDA7F95-4E16-47AE-B1B1-13DCD69D4FF2}">
      <dsp:nvSpPr>
        <dsp:cNvPr id="0" name=""/>
        <dsp:cNvSpPr/>
      </dsp:nvSpPr>
      <dsp:spPr>
        <a:xfrm>
          <a:off x="1207121" y="3125147"/>
          <a:ext cx="6840354" cy="1339348"/>
        </a:xfrm>
        <a:prstGeom prst="roundRect">
          <a:avLst>
            <a:gd name="adj" fmla="val 10000"/>
          </a:avLst>
        </a:prstGeom>
        <a:solidFill>
          <a:schemeClr val="accent3">
            <a:hueOff val="1046700"/>
            <a:satOff val="-29444"/>
            <a:lumOff val="196"/>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s-MX" sz="2100" b="0" i="0" kern="1200" smtClean="0"/>
            <a:t>Contrato psicológico: expectativa que el individuo y la organización esperan cumplir y alcanzar con la nueva relación.</a:t>
          </a:r>
          <a:endParaRPr lang="es-MX" sz="2100" kern="1200"/>
        </a:p>
      </dsp:txBody>
      <dsp:txXfrm>
        <a:off x="1207121" y="3125147"/>
        <a:ext cx="5366217" cy="1339348"/>
      </dsp:txXfrm>
    </dsp:sp>
    <dsp:sp modelId="{D26F4C8F-C614-4A01-B0B7-9F0B17CCF42B}">
      <dsp:nvSpPr>
        <dsp:cNvPr id="0" name=""/>
        <dsp:cNvSpPr/>
      </dsp:nvSpPr>
      <dsp:spPr>
        <a:xfrm>
          <a:off x="5969777" y="1015672"/>
          <a:ext cx="870576" cy="870576"/>
        </a:xfrm>
        <a:prstGeom prst="downArrow">
          <a:avLst>
            <a:gd name="adj1" fmla="val 55000"/>
            <a:gd name="adj2" fmla="val 45000"/>
          </a:avLst>
        </a:prstGeom>
        <a:solidFill>
          <a:schemeClr val="accent3">
            <a:tint val="40000"/>
            <a:alpha val="90000"/>
            <a:hueOff val="0"/>
            <a:satOff val="0"/>
            <a:lumOff val="0"/>
            <a:alphaOff val="0"/>
          </a:schemeClr>
        </a:solidFill>
        <a:ln w="15875"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5969777" y="1015672"/>
        <a:ext cx="870576" cy="870576"/>
      </dsp:txXfrm>
    </dsp:sp>
    <dsp:sp modelId="{0862194B-45AC-4F45-B76F-585DFF4F8E7C}">
      <dsp:nvSpPr>
        <dsp:cNvPr id="0" name=""/>
        <dsp:cNvSpPr/>
      </dsp:nvSpPr>
      <dsp:spPr>
        <a:xfrm>
          <a:off x="6573338" y="2569317"/>
          <a:ext cx="870576" cy="870576"/>
        </a:xfrm>
        <a:prstGeom prst="downArrow">
          <a:avLst>
            <a:gd name="adj1" fmla="val 55000"/>
            <a:gd name="adj2" fmla="val 45000"/>
          </a:avLst>
        </a:prstGeom>
        <a:solidFill>
          <a:schemeClr val="accent3">
            <a:tint val="40000"/>
            <a:alpha val="90000"/>
            <a:hueOff val="1137253"/>
            <a:satOff val="-29313"/>
            <a:lumOff val="-1460"/>
            <a:alphaOff val="0"/>
          </a:schemeClr>
        </a:solidFill>
        <a:ln w="15875" cap="flat" cmpd="sng" algn="ctr">
          <a:solidFill>
            <a:schemeClr val="accent3">
              <a:tint val="40000"/>
              <a:alpha val="90000"/>
              <a:hueOff val="1137253"/>
              <a:satOff val="-29313"/>
              <a:lumOff val="-146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6573338" y="2569317"/>
        <a:ext cx="870576" cy="870576"/>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A8DF1DA-C775-4928-AAA7-F856615202B3}">
      <dsp:nvSpPr>
        <dsp:cNvPr id="0" name=""/>
        <dsp:cNvSpPr/>
      </dsp:nvSpPr>
      <dsp:spPr>
        <a:xfrm rot="5400000">
          <a:off x="-355764" y="358539"/>
          <a:ext cx="2371763" cy="1660234"/>
        </a:xfrm>
        <a:prstGeom prst="chevron">
          <a:avLst/>
        </a:prstGeom>
        <a:no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smtClean="0"/>
            <a:t>.</a:t>
          </a:r>
          <a:endParaRPr lang="es-MX" sz="2000" kern="1200" dirty="0"/>
        </a:p>
      </dsp:txBody>
      <dsp:txXfrm rot="5400000">
        <a:off x="-355764" y="358539"/>
        <a:ext cx="2371763" cy="1660234"/>
      </dsp:txXfrm>
    </dsp:sp>
    <dsp:sp modelId="{B228B88D-908E-4EF7-AC13-36CAE46AFC0B}">
      <dsp:nvSpPr>
        <dsp:cNvPr id="0" name=""/>
        <dsp:cNvSpPr/>
      </dsp:nvSpPr>
      <dsp:spPr>
        <a:xfrm rot="5400000">
          <a:off x="3767706" y="-2104697"/>
          <a:ext cx="1541646" cy="5756589"/>
        </a:xfrm>
        <a:prstGeom prst="round2Same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17145" rIns="17145" bIns="17145" numCol="1" spcCol="1270" anchor="ctr" anchorCtr="0">
          <a:noAutofit/>
        </a:bodyPr>
        <a:lstStyle/>
        <a:p>
          <a:pPr marL="228600" lvl="1" indent="-228600" algn="l" defTabSz="1200150">
            <a:lnSpc>
              <a:spcPct val="90000"/>
            </a:lnSpc>
            <a:spcBef>
              <a:spcPct val="0"/>
            </a:spcBef>
            <a:spcAft>
              <a:spcPct val="15000"/>
            </a:spcAft>
            <a:buChar char="••"/>
          </a:pPr>
          <a:r>
            <a:rPr lang="es-MX" sz="2700" kern="1200" dirty="0" smtClean="0"/>
            <a:t>el empleado, por su parte, corresponde trabajando y desempeñando las funciones correspondientes a su puesto. </a:t>
          </a:r>
          <a:endParaRPr lang="es-MX" sz="2700" kern="1200" dirty="0"/>
        </a:p>
      </dsp:txBody>
      <dsp:txXfrm rot="5400000">
        <a:off x="3767706" y="-2104697"/>
        <a:ext cx="1541646" cy="5756589"/>
      </dsp:txXfrm>
    </dsp:sp>
    <dsp:sp modelId="{B09C63B9-2A60-4861-BFC0-FEECCB2017D5}">
      <dsp:nvSpPr>
        <dsp:cNvPr id="0" name=""/>
        <dsp:cNvSpPr/>
      </dsp:nvSpPr>
      <dsp:spPr>
        <a:xfrm rot="5400000">
          <a:off x="-355764" y="2445722"/>
          <a:ext cx="2371763" cy="1660234"/>
        </a:xfrm>
        <a:prstGeom prst="chevron">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dirty="0" smtClean="0"/>
            <a:t>La organización espera  </a:t>
          </a:r>
          <a:endParaRPr lang="es-MX" sz="2000" kern="1200" dirty="0"/>
        </a:p>
      </dsp:txBody>
      <dsp:txXfrm rot="5400000">
        <a:off x="-355764" y="2445722"/>
        <a:ext cx="2371763" cy="1660234"/>
      </dsp:txXfrm>
    </dsp:sp>
    <dsp:sp modelId="{F2435CF9-5577-48B8-878D-9A533982917D}">
      <dsp:nvSpPr>
        <dsp:cNvPr id="0" name=""/>
        <dsp:cNvSpPr/>
      </dsp:nvSpPr>
      <dsp:spPr>
        <a:xfrm rot="5400000">
          <a:off x="3767706" y="-17513"/>
          <a:ext cx="1541646" cy="5756589"/>
        </a:xfrm>
        <a:prstGeom prst="round2SameRect">
          <a:avLst/>
        </a:prstGeom>
        <a:solidFill>
          <a:schemeClr val="lt1">
            <a:alpha val="90000"/>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17145" rIns="17145" bIns="17145" numCol="1" spcCol="1270" anchor="ctr" anchorCtr="0">
          <a:noAutofit/>
        </a:bodyPr>
        <a:lstStyle/>
        <a:p>
          <a:pPr marL="228600" lvl="1" indent="-228600" algn="l" defTabSz="1200150">
            <a:lnSpc>
              <a:spcPct val="90000"/>
            </a:lnSpc>
            <a:spcBef>
              <a:spcPct val="0"/>
            </a:spcBef>
            <a:spcAft>
              <a:spcPct val="15000"/>
            </a:spcAft>
            <a:buChar char="••"/>
          </a:pPr>
          <a:r>
            <a:rPr lang="es-MX" sz="2700" kern="1200" dirty="0" smtClean="0"/>
            <a:t>que el empleado obedezca a su jefe, en tanto que el empleado espera que la organización se comporte con él de manera justa y correcta.</a:t>
          </a:r>
          <a:endParaRPr lang="es-MX" sz="2700" kern="1200" dirty="0"/>
        </a:p>
      </dsp:txBody>
      <dsp:txXfrm rot="5400000">
        <a:off x="3767706" y="-17513"/>
        <a:ext cx="1541646" cy="5756589"/>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09C63B9-2A60-4861-BFC0-FEECCB2017D5}">
      <dsp:nvSpPr>
        <dsp:cNvPr id="0" name=""/>
        <dsp:cNvSpPr/>
      </dsp:nvSpPr>
      <dsp:spPr>
        <a:xfrm rot="5400000">
          <a:off x="-355764" y="358539"/>
          <a:ext cx="2371763" cy="1660234"/>
        </a:xfrm>
        <a:prstGeom prst="chevron">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dirty="0" smtClean="0"/>
            <a:t>La organización espera  </a:t>
          </a:r>
          <a:endParaRPr lang="es-MX" sz="2000" kern="1200" dirty="0"/>
        </a:p>
      </dsp:txBody>
      <dsp:txXfrm rot="5400000">
        <a:off x="-355764" y="358539"/>
        <a:ext cx="2371763" cy="1660234"/>
      </dsp:txXfrm>
    </dsp:sp>
    <dsp:sp modelId="{F2435CF9-5577-48B8-878D-9A533982917D}">
      <dsp:nvSpPr>
        <dsp:cNvPr id="0" name=""/>
        <dsp:cNvSpPr/>
      </dsp:nvSpPr>
      <dsp:spPr>
        <a:xfrm rot="5400000">
          <a:off x="3767706" y="-2104697"/>
          <a:ext cx="1541646" cy="5756589"/>
        </a:xfrm>
        <a:prstGeom prst="round2Same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smtClean="0"/>
            <a:t>Que el empleado obedezca a su jefe, en tanto que el empleado espera que la organización se comporte con él de manera justa y correcta.</a:t>
          </a:r>
          <a:endParaRPr lang="es-MX" sz="1800" kern="1200" dirty="0"/>
        </a:p>
      </dsp:txBody>
      <dsp:txXfrm rot="5400000">
        <a:off x="3767706" y="-2104697"/>
        <a:ext cx="1541646" cy="5756589"/>
      </dsp:txXfrm>
    </dsp:sp>
    <dsp:sp modelId="{CE5BE21D-0170-42AC-8908-CE178D9C2E5E}">
      <dsp:nvSpPr>
        <dsp:cNvPr id="0" name=""/>
        <dsp:cNvSpPr/>
      </dsp:nvSpPr>
      <dsp:spPr>
        <a:xfrm rot="5400000">
          <a:off x="-355764" y="2445722"/>
          <a:ext cx="2371763" cy="1660234"/>
        </a:xfrm>
        <a:prstGeom prst="chevron">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dirty="0" smtClean="0"/>
            <a:t>La organización refuerza </a:t>
          </a:r>
          <a:endParaRPr lang="es-MX" sz="2000" kern="1200" dirty="0"/>
        </a:p>
      </dsp:txBody>
      <dsp:txXfrm rot="5400000">
        <a:off x="-355764" y="2445722"/>
        <a:ext cx="2371763" cy="1660234"/>
      </dsp:txXfrm>
    </dsp:sp>
    <dsp:sp modelId="{1EDFE0A5-2BEB-4561-943A-A21F8F0DBF69}">
      <dsp:nvSpPr>
        <dsp:cNvPr id="0" name=""/>
        <dsp:cNvSpPr/>
      </dsp:nvSpPr>
      <dsp:spPr>
        <a:xfrm rot="5400000">
          <a:off x="3767706" y="-17513"/>
          <a:ext cx="1541646" cy="5756589"/>
        </a:xfrm>
        <a:prstGeom prst="round2SameRect">
          <a:avLst/>
        </a:prstGeom>
        <a:solidFill>
          <a:schemeClr val="lt1">
            <a:alpha val="90000"/>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smtClean="0"/>
            <a:t>Sus expectativas empleando la autoridad y el poder de que dispone, mientras que el empleado refuerza sus expectativas intentando influir en la organización o limitar su participación. Ambas partes del con- trato de interacción son orientadas por directrices que indican lo que es correcto y equitativo.</a:t>
          </a:r>
          <a:endParaRPr lang="es-MX" sz="1800" kern="1200" dirty="0"/>
        </a:p>
      </dsp:txBody>
      <dsp:txXfrm rot="5400000">
        <a:off x="3767706" y="-17513"/>
        <a:ext cx="1541646" cy="5756589"/>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7568EE2-DD18-4840-BA70-2C2616C5D096}">
      <dsp:nvSpPr>
        <dsp:cNvPr id="0" name=""/>
        <dsp:cNvSpPr/>
      </dsp:nvSpPr>
      <dsp:spPr>
        <a:xfrm>
          <a:off x="2184360" y="717259"/>
          <a:ext cx="4775279" cy="4775279"/>
        </a:xfrm>
        <a:prstGeom prst="blockArc">
          <a:avLst>
            <a:gd name="adj1" fmla="val 9000000"/>
            <a:gd name="adj2" fmla="val 16200000"/>
            <a:gd name="adj3" fmla="val 4642"/>
          </a:avLst>
        </a:prstGeom>
        <a:gradFill rotWithShape="0">
          <a:gsLst>
            <a:gs pos="0">
              <a:schemeClr val="accent1">
                <a:tint val="60000"/>
                <a:hueOff val="0"/>
                <a:satOff val="0"/>
                <a:lumOff val="0"/>
                <a:alphaOff val="0"/>
                <a:tint val="94000"/>
                <a:satMod val="105000"/>
                <a:lumMod val="102000"/>
              </a:schemeClr>
            </a:gs>
            <a:gs pos="100000">
              <a:schemeClr val="accent1">
                <a:tint val="60000"/>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8F7CE453-A8B9-450D-9573-16FF41097FCC}">
      <dsp:nvSpPr>
        <dsp:cNvPr id="0" name=""/>
        <dsp:cNvSpPr/>
      </dsp:nvSpPr>
      <dsp:spPr>
        <a:xfrm>
          <a:off x="2184360" y="717259"/>
          <a:ext cx="4775279" cy="4775279"/>
        </a:xfrm>
        <a:prstGeom prst="blockArc">
          <a:avLst>
            <a:gd name="adj1" fmla="val 1800000"/>
            <a:gd name="adj2" fmla="val 9000000"/>
            <a:gd name="adj3" fmla="val 4642"/>
          </a:avLst>
        </a:prstGeom>
        <a:gradFill rotWithShape="0">
          <a:gsLst>
            <a:gs pos="0">
              <a:schemeClr val="accent1">
                <a:tint val="60000"/>
                <a:hueOff val="0"/>
                <a:satOff val="0"/>
                <a:lumOff val="0"/>
                <a:alphaOff val="0"/>
                <a:tint val="94000"/>
                <a:satMod val="105000"/>
                <a:lumMod val="102000"/>
              </a:schemeClr>
            </a:gs>
            <a:gs pos="100000">
              <a:schemeClr val="accent1">
                <a:tint val="60000"/>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78C3128B-F794-4E2E-B472-9A34C25E0217}">
      <dsp:nvSpPr>
        <dsp:cNvPr id="0" name=""/>
        <dsp:cNvSpPr/>
      </dsp:nvSpPr>
      <dsp:spPr>
        <a:xfrm>
          <a:off x="2184360" y="717259"/>
          <a:ext cx="4775279" cy="4775279"/>
        </a:xfrm>
        <a:prstGeom prst="blockArc">
          <a:avLst>
            <a:gd name="adj1" fmla="val 16200000"/>
            <a:gd name="adj2" fmla="val 1800000"/>
            <a:gd name="adj3" fmla="val 4642"/>
          </a:avLst>
        </a:prstGeom>
        <a:gradFill rotWithShape="0">
          <a:gsLst>
            <a:gs pos="0">
              <a:schemeClr val="accent1">
                <a:tint val="60000"/>
                <a:hueOff val="0"/>
                <a:satOff val="0"/>
                <a:lumOff val="0"/>
                <a:alphaOff val="0"/>
                <a:tint val="94000"/>
                <a:satMod val="105000"/>
                <a:lumMod val="102000"/>
              </a:schemeClr>
            </a:gs>
            <a:gs pos="100000">
              <a:schemeClr val="accent1">
                <a:tint val="60000"/>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98FBEAF1-723F-4663-ACDE-F8E289E980B5}">
      <dsp:nvSpPr>
        <dsp:cNvPr id="0" name=""/>
        <dsp:cNvSpPr/>
      </dsp:nvSpPr>
      <dsp:spPr>
        <a:xfrm>
          <a:off x="3472532" y="2005431"/>
          <a:ext cx="2198935" cy="2198935"/>
        </a:xfrm>
        <a:prstGeom prst="ellipse">
          <a:avLst/>
        </a:prstGeom>
        <a:gradFill rotWithShape="0">
          <a:gsLst>
            <a:gs pos="0">
              <a:schemeClr val="accent1">
                <a:hueOff val="0"/>
                <a:satOff val="0"/>
                <a:lumOff val="0"/>
                <a:alphaOff val="0"/>
                <a:tint val="94000"/>
                <a:satMod val="105000"/>
                <a:lumMod val="102000"/>
              </a:schemeClr>
            </a:gs>
            <a:gs pos="100000">
              <a:schemeClr val="accent1">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MX" sz="2400" kern="1200" dirty="0" smtClean="0"/>
            <a:t>Importancia de los incentivos</a:t>
          </a:r>
          <a:endParaRPr lang="es-MX" sz="2400" kern="1200" dirty="0"/>
        </a:p>
      </dsp:txBody>
      <dsp:txXfrm>
        <a:off x="3472532" y="2005431"/>
        <a:ext cx="2198935" cy="2198935"/>
      </dsp:txXfrm>
    </dsp:sp>
    <dsp:sp modelId="{76C64799-7006-4787-B1E7-B3E1E62FFDC1}">
      <dsp:nvSpPr>
        <dsp:cNvPr id="0" name=""/>
        <dsp:cNvSpPr/>
      </dsp:nvSpPr>
      <dsp:spPr>
        <a:xfrm>
          <a:off x="3802372" y="3045"/>
          <a:ext cx="1539254" cy="1539254"/>
        </a:xfrm>
        <a:prstGeom prst="ellipse">
          <a:avLst/>
        </a:prstGeom>
        <a:gradFill rotWithShape="0">
          <a:gsLst>
            <a:gs pos="0">
              <a:schemeClr val="accent1">
                <a:hueOff val="0"/>
                <a:satOff val="0"/>
                <a:lumOff val="0"/>
                <a:alphaOff val="0"/>
                <a:tint val="94000"/>
                <a:satMod val="105000"/>
                <a:lumMod val="102000"/>
              </a:schemeClr>
            </a:gs>
            <a:gs pos="100000">
              <a:schemeClr val="accent1">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Alentar para hacer mejor su trabajo </a:t>
          </a:r>
          <a:endParaRPr lang="es-MX" sz="1800" kern="1200" dirty="0"/>
        </a:p>
      </dsp:txBody>
      <dsp:txXfrm>
        <a:off x="3802372" y="3045"/>
        <a:ext cx="1539254" cy="1539254"/>
      </dsp:txXfrm>
    </dsp:sp>
    <dsp:sp modelId="{EC27DCCD-7A20-4E2C-97F2-42F5151FE506}">
      <dsp:nvSpPr>
        <dsp:cNvPr id="0" name=""/>
        <dsp:cNvSpPr/>
      </dsp:nvSpPr>
      <dsp:spPr>
        <a:xfrm>
          <a:off x="5822140" y="3501385"/>
          <a:ext cx="1539254" cy="1539254"/>
        </a:xfrm>
        <a:prstGeom prst="ellipse">
          <a:avLst/>
        </a:prstGeom>
        <a:gradFill rotWithShape="0">
          <a:gsLst>
            <a:gs pos="0">
              <a:schemeClr val="accent1">
                <a:hueOff val="0"/>
                <a:satOff val="0"/>
                <a:lumOff val="0"/>
                <a:alphaOff val="0"/>
                <a:tint val="94000"/>
                <a:satMod val="105000"/>
                <a:lumMod val="102000"/>
              </a:schemeClr>
            </a:gs>
            <a:gs pos="100000">
              <a:schemeClr val="accent1">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motivar a sus empleados </a:t>
          </a:r>
          <a:endParaRPr lang="es-MX" sz="1800" kern="1200" dirty="0"/>
        </a:p>
      </dsp:txBody>
      <dsp:txXfrm>
        <a:off x="5822140" y="3501385"/>
        <a:ext cx="1539254" cy="1539254"/>
      </dsp:txXfrm>
    </dsp:sp>
    <dsp:sp modelId="{26BD3719-F425-4DA7-92BF-448EA495F301}">
      <dsp:nvSpPr>
        <dsp:cNvPr id="0" name=""/>
        <dsp:cNvSpPr/>
      </dsp:nvSpPr>
      <dsp:spPr>
        <a:xfrm>
          <a:off x="1782605" y="3501385"/>
          <a:ext cx="1539254" cy="1539254"/>
        </a:xfrm>
        <a:prstGeom prst="ellipse">
          <a:avLst/>
        </a:prstGeom>
        <a:gradFill rotWithShape="0">
          <a:gsLst>
            <a:gs pos="0">
              <a:schemeClr val="accent1">
                <a:hueOff val="0"/>
                <a:satOff val="0"/>
                <a:lumOff val="0"/>
                <a:alphaOff val="0"/>
                <a:tint val="94000"/>
                <a:satMod val="105000"/>
                <a:lumMod val="102000"/>
              </a:schemeClr>
            </a:gs>
            <a:gs pos="100000">
              <a:schemeClr val="accent1">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retribución</a:t>
          </a:r>
          <a:endParaRPr lang="es-MX" sz="1800" kern="1200" dirty="0"/>
        </a:p>
      </dsp:txBody>
      <dsp:txXfrm>
        <a:off x="1782605" y="3501385"/>
        <a:ext cx="1539254" cy="1539254"/>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EBA61AF-6EA8-4F20-AB17-C82B45780A2C}">
      <dsp:nvSpPr>
        <dsp:cNvPr id="0" name=""/>
        <dsp:cNvSpPr/>
      </dsp:nvSpPr>
      <dsp:spPr>
        <a:xfrm>
          <a:off x="700" y="1153316"/>
          <a:ext cx="2876663" cy="1869831"/>
        </a:xfrm>
        <a:prstGeom prst="roundRect">
          <a:avLst/>
        </a:prstGeom>
        <a:solidFill>
          <a:schemeClr val="accent2">
            <a:hueOff val="0"/>
            <a:satOff val="0"/>
            <a:lumOff val="0"/>
            <a:alphaOff val="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44780" tIns="144780" rIns="144780" bIns="144780" numCol="1" spcCol="1270" anchor="ctr" anchorCtr="0">
          <a:noAutofit/>
          <a:sp3d extrusionH="28000" prstMaterial="matte"/>
        </a:bodyPr>
        <a:lstStyle/>
        <a:p>
          <a:pPr lvl="0" algn="ctr" defTabSz="1689100">
            <a:lnSpc>
              <a:spcPct val="90000"/>
            </a:lnSpc>
            <a:spcBef>
              <a:spcPct val="0"/>
            </a:spcBef>
            <a:spcAft>
              <a:spcPct val="35000"/>
            </a:spcAft>
          </a:pPr>
          <a:r>
            <a:rPr lang="es-MX" sz="3800" kern="1200" dirty="0" smtClean="0"/>
            <a:t>Incentivos </a:t>
          </a:r>
          <a:endParaRPr lang="es-MX" sz="3800" kern="1200" dirty="0"/>
        </a:p>
      </dsp:txBody>
      <dsp:txXfrm>
        <a:off x="700" y="1153316"/>
        <a:ext cx="2876663" cy="1869831"/>
      </dsp:txXfrm>
    </dsp:sp>
    <dsp:sp modelId="{E60ED986-5C12-4377-B2C6-C8B215A3FAFC}">
      <dsp:nvSpPr>
        <dsp:cNvPr id="0" name=""/>
        <dsp:cNvSpPr/>
      </dsp:nvSpPr>
      <dsp:spPr>
        <a:xfrm>
          <a:off x="1279904" y="688817"/>
          <a:ext cx="3170606" cy="3170606"/>
        </a:xfrm>
        <a:custGeom>
          <a:avLst/>
          <a:gdLst/>
          <a:ahLst/>
          <a:cxnLst/>
          <a:rect l="0" t="0" r="0" b="0"/>
          <a:pathLst>
            <a:path>
              <a:moveTo>
                <a:pt x="819702" y="197123"/>
              </a:moveTo>
              <a:arcTo wR="1585303" hR="1585303" stAng="14467359" swAng="3432828"/>
            </a:path>
          </a:pathLst>
        </a:custGeom>
        <a:noFill/>
        <a:ln w="9525" cap="flat" cmpd="sng" algn="ctr">
          <a:solidFill>
            <a:srgbClr val="FFFF00"/>
          </a:solidFill>
          <a:prstDash val="solid"/>
          <a:tailEnd type="arrow"/>
        </a:ln>
        <a:effectLst/>
        <a:sp3d z="-227350" prstMaterial="matte"/>
      </dsp:spPr>
      <dsp:style>
        <a:lnRef idx="1">
          <a:scrgbClr r="0" g="0" b="0"/>
        </a:lnRef>
        <a:fillRef idx="0">
          <a:scrgbClr r="0" g="0" b="0"/>
        </a:fillRef>
        <a:effectRef idx="0">
          <a:scrgbClr r="0" g="0" b="0"/>
        </a:effectRef>
        <a:fontRef idx="minor"/>
      </dsp:style>
    </dsp:sp>
    <dsp:sp modelId="{B1EE486E-6EB3-46C8-8932-23595ACBFD87}">
      <dsp:nvSpPr>
        <dsp:cNvPr id="0" name=""/>
        <dsp:cNvSpPr/>
      </dsp:nvSpPr>
      <dsp:spPr>
        <a:xfrm>
          <a:off x="2927240" y="1142782"/>
          <a:ext cx="2876663" cy="1869831"/>
        </a:xfrm>
        <a:prstGeom prst="roundRect">
          <a:avLst/>
        </a:prstGeom>
        <a:solidFill>
          <a:schemeClr val="accent2">
            <a:hueOff val="-955371"/>
            <a:satOff val="-21734"/>
            <a:lumOff val="-5686"/>
            <a:alphaOff val="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44780" tIns="144780" rIns="144780" bIns="144780" numCol="1" spcCol="1270" anchor="ctr" anchorCtr="0">
          <a:noAutofit/>
          <a:sp3d extrusionH="28000" prstMaterial="matte"/>
        </a:bodyPr>
        <a:lstStyle/>
        <a:p>
          <a:pPr lvl="0" algn="ctr" defTabSz="1689100">
            <a:lnSpc>
              <a:spcPct val="90000"/>
            </a:lnSpc>
            <a:spcBef>
              <a:spcPct val="0"/>
            </a:spcBef>
            <a:spcAft>
              <a:spcPct val="35000"/>
            </a:spcAft>
          </a:pPr>
          <a:r>
            <a:rPr lang="es-MX" sz="3800" kern="1200" dirty="0" smtClean="0"/>
            <a:t>Contribución </a:t>
          </a:r>
          <a:endParaRPr lang="es-MX" sz="3800" kern="1200" dirty="0"/>
        </a:p>
      </dsp:txBody>
      <dsp:txXfrm>
        <a:off x="2927240" y="1142782"/>
        <a:ext cx="2876663" cy="1869831"/>
      </dsp:txXfrm>
    </dsp:sp>
    <dsp:sp modelId="{5EFA8790-0763-4D62-BCFB-C730E0255329}">
      <dsp:nvSpPr>
        <dsp:cNvPr id="0" name=""/>
        <dsp:cNvSpPr/>
      </dsp:nvSpPr>
      <dsp:spPr>
        <a:xfrm>
          <a:off x="1279611" y="316746"/>
          <a:ext cx="3170606" cy="3170606"/>
        </a:xfrm>
        <a:custGeom>
          <a:avLst/>
          <a:gdLst/>
          <a:ahLst/>
          <a:cxnLst/>
          <a:rect l="0" t="0" r="0" b="0"/>
          <a:pathLst>
            <a:path>
              <a:moveTo>
                <a:pt x="2359923" y="2968470"/>
              </a:moveTo>
              <a:arcTo wR="1585303" hR="1585303" stAng="3644982" swAng="3477877"/>
            </a:path>
          </a:pathLst>
        </a:custGeom>
        <a:noFill/>
        <a:ln w="9525" cap="flat" cmpd="sng" algn="ctr">
          <a:solidFill>
            <a:srgbClr val="FFFF00"/>
          </a:solidFill>
          <a:prstDash val="solid"/>
          <a:tailEnd type="arrow"/>
        </a:ln>
        <a:effectLst/>
        <a:sp3d z="-227350" prstMaterial="matte"/>
      </dsp:spPr>
      <dsp:style>
        <a:lnRef idx="1">
          <a:scrgbClr r="0" g="0" b="0"/>
        </a:lnRef>
        <a:fillRef idx="0">
          <a:scrgbClr r="0" g="0" b="0"/>
        </a:fillRef>
        <a:effectRef idx="0">
          <a:scrgbClr r="0" g="0" b="0"/>
        </a:effectRef>
        <a:fontRef idx="minor"/>
      </dsp:style>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1920258-6BBE-42FB-8413-E1D469CDC825}">
      <dsp:nvSpPr>
        <dsp:cNvPr id="0" name=""/>
        <dsp:cNvSpPr/>
      </dsp:nvSpPr>
      <dsp:spPr>
        <a:xfrm rot="16200000">
          <a:off x="632296" y="-632296"/>
          <a:ext cx="2701019" cy="3965612"/>
        </a:xfrm>
        <a:prstGeom prst="round1Rect">
          <a:avLst/>
        </a:prstGeom>
        <a:gradFill rotWithShape="0">
          <a:gsLst>
            <a:gs pos="0">
              <a:schemeClr val="accent1">
                <a:hueOff val="0"/>
                <a:satOff val="0"/>
                <a:lumOff val="0"/>
                <a:alphaOff val="0"/>
                <a:tint val="94000"/>
                <a:satMod val="105000"/>
                <a:lumMod val="102000"/>
              </a:schemeClr>
            </a:gs>
            <a:gs pos="100000">
              <a:schemeClr val="accent1">
                <a:hueOff val="0"/>
                <a:satOff val="0"/>
                <a:lumOff val="0"/>
                <a:alphaOff val="0"/>
                <a:shade val="74000"/>
                <a:satMod val="128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MX" sz="2800" kern="1200" dirty="0" smtClean="0"/>
            <a:t>puntualidad</a:t>
          </a:r>
          <a:endParaRPr lang="es-MX" sz="2800" kern="1200" dirty="0"/>
        </a:p>
      </dsp:txBody>
      <dsp:txXfrm rot="16200000">
        <a:off x="969923" y="-969923"/>
        <a:ext cx="2025764" cy="3965612"/>
      </dsp:txXfrm>
    </dsp:sp>
    <dsp:sp modelId="{9F877387-4133-4739-996A-1CB036F933C7}">
      <dsp:nvSpPr>
        <dsp:cNvPr id="0" name=""/>
        <dsp:cNvSpPr/>
      </dsp:nvSpPr>
      <dsp:spPr>
        <a:xfrm>
          <a:off x="3965612" y="0"/>
          <a:ext cx="3965612" cy="2701019"/>
        </a:xfrm>
        <a:prstGeom prst="round1Rect">
          <a:avLst/>
        </a:prstGeom>
        <a:gradFill rotWithShape="0">
          <a:gsLst>
            <a:gs pos="0">
              <a:schemeClr val="accent1">
                <a:hueOff val="0"/>
                <a:satOff val="0"/>
                <a:lumOff val="0"/>
                <a:alphaOff val="0"/>
                <a:tint val="94000"/>
                <a:satMod val="105000"/>
                <a:lumMod val="102000"/>
              </a:schemeClr>
            </a:gs>
            <a:gs pos="100000">
              <a:schemeClr val="accent1">
                <a:hueOff val="0"/>
                <a:satOff val="0"/>
                <a:lumOff val="0"/>
                <a:alphaOff val="0"/>
                <a:shade val="74000"/>
                <a:satMod val="128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MX" sz="2800" kern="1200" dirty="0" smtClean="0"/>
            <a:t>trabajo</a:t>
          </a:r>
          <a:endParaRPr lang="es-MX" sz="2800" kern="1200" dirty="0"/>
        </a:p>
      </dsp:txBody>
      <dsp:txXfrm>
        <a:off x="3965612" y="0"/>
        <a:ext cx="3965612" cy="2025764"/>
      </dsp:txXfrm>
    </dsp:sp>
    <dsp:sp modelId="{C7A30BD6-4891-4890-B569-C91996240ACA}">
      <dsp:nvSpPr>
        <dsp:cNvPr id="0" name=""/>
        <dsp:cNvSpPr/>
      </dsp:nvSpPr>
      <dsp:spPr>
        <a:xfrm rot="10800000">
          <a:off x="0" y="2701019"/>
          <a:ext cx="3965612" cy="2701019"/>
        </a:xfrm>
        <a:prstGeom prst="round1Rect">
          <a:avLst/>
        </a:prstGeom>
        <a:gradFill rotWithShape="0">
          <a:gsLst>
            <a:gs pos="0">
              <a:schemeClr val="accent1">
                <a:hueOff val="0"/>
                <a:satOff val="0"/>
                <a:lumOff val="0"/>
                <a:alphaOff val="0"/>
                <a:tint val="94000"/>
                <a:satMod val="105000"/>
                <a:lumMod val="102000"/>
              </a:schemeClr>
            </a:gs>
            <a:gs pos="100000">
              <a:schemeClr val="accent1">
                <a:hueOff val="0"/>
                <a:satOff val="0"/>
                <a:lumOff val="0"/>
                <a:alphaOff val="0"/>
                <a:shade val="74000"/>
                <a:satMod val="128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MX" sz="2800" kern="1200" dirty="0" smtClean="0"/>
            <a:t>esfuerzo</a:t>
          </a:r>
          <a:endParaRPr lang="es-MX" sz="2800" kern="1200" dirty="0"/>
        </a:p>
      </dsp:txBody>
      <dsp:txXfrm rot="10800000">
        <a:off x="0" y="3376274"/>
        <a:ext cx="3965612" cy="2025764"/>
      </dsp:txXfrm>
    </dsp:sp>
    <dsp:sp modelId="{9E9346AE-CA7B-43AB-A972-57B782F15600}">
      <dsp:nvSpPr>
        <dsp:cNvPr id="0" name=""/>
        <dsp:cNvSpPr/>
      </dsp:nvSpPr>
      <dsp:spPr>
        <a:xfrm rot="5400000">
          <a:off x="4597908" y="2068723"/>
          <a:ext cx="2701019" cy="3965612"/>
        </a:xfrm>
        <a:prstGeom prst="round1Rect">
          <a:avLst/>
        </a:prstGeom>
        <a:gradFill rotWithShape="0">
          <a:gsLst>
            <a:gs pos="0">
              <a:schemeClr val="accent1">
                <a:hueOff val="0"/>
                <a:satOff val="0"/>
                <a:lumOff val="0"/>
                <a:alphaOff val="0"/>
                <a:tint val="94000"/>
                <a:satMod val="105000"/>
                <a:lumMod val="102000"/>
              </a:schemeClr>
            </a:gs>
            <a:gs pos="100000">
              <a:schemeClr val="accent1">
                <a:hueOff val="0"/>
                <a:satOff val="0"/>
                <a:lumOff val="0"/>
                <a:alphaOff val="0"/>
                <a:shade val="74000"/>
                <a:satMod val="128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MX" sz="2800" kern="1200" dirty="0" smtClean="0"/>
            <a:t>Esmero</a:t>
          </a:r>
          <a:endParaRPr lang="es-MX" sz="2800" kern="1200" dirty="0"/>
        </a:p>
      </dsp:txBody>
      <dsp:txXfrm rot="5400000">
        <a:off x="4935535" y="2406350"/>
        <a:ext cx="2025764" cy="3965612"/>
      </dsp:txXfrm>
    </dsp:sp>
    <dsp:sp modelId="{21E0676D-EF33-4397-958C-D18C08473590}">
      <dsp:nvSpPr>
        <dsp:cNvPr id="0" name=""/>
        <dsp:cNvSpPr/>
      </dsp:nvSpPr>
      <dsp:spPr>
        <a:xfrm>
          <a:off x="2775928" y="2025764"/>
          <a:ext cx="2379367" cy="1350509"/>
        </a:xfrm>
        <a:prstGeom prst="roundRect">
          <a:avLst/>
        </a:prstGeom>
        <a:solidFill>
          <a:schemeClr val="accent1">
            <a:tint val="60000"/>
            <a:hueOff val="0"/>
            <a:satOff val="0"/>
            <a:lumOff val="0"/>
            <a:alphaOff val="0"/>
          </a:schemeClr>
        </a:solidFill>
        <a:ln>
          <a:noFill/>
        </a:ln>
        <a:effectLst>
          <a:outerShdw blurRad="57150" dist="19050" dir="5400000" algn="ctr" rotWithShape="0">
            <a:srgbClr val="000000">
              <a:alpha val="63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smtClean="0"/>
            <a:t>contribuciones </a:t>
          </a:r>
          <a:endParaRPr lang="es-MX" sz="2800" kern="1200" dirty="0"/>
        </a:p>
      </dsp:txBody>
      <dsp:txXfrm>
        <a:off x="2775928" y="2025764"/>
        <a:ext cx="2379367" cy="1350509"/>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7EBF8F-C2F4-46C6-83E4-9243D04FFE48}" type="datetimeFigureOut">
              <a:rPr lang="es-MX" smtClean="0"/>
              <a:pPr/>
              <a:t>30/09/2015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B39EE3-4D90-40A4-B272-19A9E142C031}" type="slidenum">
              <a:rPr lang="es-MX" smtClean="0"/>
              <a:pPr/>
              <a:t>‹Nº›</a:t>
            </a:fld>
            <a:endParaRPr lang="es-MX"/>
          </a:p>
        </p:txBody>
      </p:sp>
    </p:spTree>
    <p:extLst>
      <p:ext uri="{BB962C8B-B14F-4D97-AF65-F5344CB8AC3E}">
        <p14:creationId xmlns:p14="http://schemas.microsoft.com/office/powerpoint/2010/main" xmlns="" val="2228419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DBB39EE3-4D90-40A4-B272-19A9E142C031}" type="slidenum">
              <a:rPr lang="es-MX" smtClean="0"/>
              <a:pPr/>
              <a:t>1</a:t>
            </a:fld>
            <a:endParaRPr lang="es-MX"/>
          </a:p>
        </p:txBody>
      </p:sp>
    </p:spTree>
    <p:extLst>
      <p:ext uri="{BB962C8B-B14F-4D97-AF65-F5344CB8AC3E}">
        <p14:creationId xmlns:p14="http://schemas.microsoft.com/office/powerpoint/2010/main" xmlns="" val="4036826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DBB39EE3-4D90-40A4-B272-19A9E142C031}" type="slidenum">
              <a:rPr lang="es-MX" smtClean="0"/>
              <a:pPr/>
              <a:t>4</a:t>
            </a:fld>
            <a:endParaRPr lang="es-MX"/>
          </a:p>
        </p:txBody>
      </p:sp>
    </p:spTree>
    <p:extLst>
      <p:ext uri="{BB962C8B-B14F-4D97-AF65-F5344CB8AC3E}">
        <p14:creationId xmlns:p14="http://schemas.microsoft.com/office/powerpoint/2010/main" xmlns="" val="38188035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DBB39EE3-4D90-40A4-B272-19A9E142C031}" type="slidenum">
              <a:rPr lang="es-MX" smtClean="0"/>
              <a:pPr/>
              <a:t>6</a:t>
            </a:fld>
            <a:endParaRPr lang="es-MX"/>
          </a:p>
        </p:txBody>
      </p:sp>
    </p:spTree>
    <p:extLst>
      <p:ext uri="{BB962C8B-B14F-4D97-AF65-F5344CB8AC3E}">
        <p14:creationId xmlns:p14="http://schemas.microsoft.com/office/powerpoint/2010/main" xmlns="" val="24063889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62" name="Picture 2" descr="\\DROBO-FS\QuickDrops\JB\PPTX NG\Droplets\LightingOverlay.png"/>
          <p:cNvPicPr>
            <a:picLocks noChangeAspect="1" noChangeArrowheads="1"/>
          </p:cNvPicPr>
          <p:nvPr/>
        </p:nvPicPr>
        <p:blipFill>
          <a:blip r:embed="rId2" cstate="print">
            <a:alphaModFix amt="30000"/>
            <a:duotone>
              <a:prstClr val="black"/>
              <a:schemeClr val="tx2">
                <a:tint val="45000"/>
                <a:satMod val="400000"/>
              </a:schemeClr>
            </a:duotone>
            <a:extLst>
              <a:ext uri="{28A0092B-C50C-407E-A947-70E740481C1C}">
                <a14:useLocalDpi xmlns:a14="http://schemas.microsoft.com/office/drawing/2010/main" xmlns="" val="0"/>
              </a:ext>
            </a:extLst>
          </a:blip>
          <a:srcRect/>
          <a:stretch>
            <a:fillRect/>
          </a:stretch>
        </p:blipFill>
        <p:spPr bwMode="auto">
          <a:xfrm>
            <a:off x="1" y="-1"/>
            <a:ext cx="9144002"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66" name="Group 65"/>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67"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68"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9"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0"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71"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2"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3"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4"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5"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6"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7"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8"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9"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0"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1"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2"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3"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4"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5"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6"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7"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8"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9"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0"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1"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2"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3"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4"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5"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96"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7"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8"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9"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0"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1"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2"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3"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4"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5"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6"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7"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08"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9"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0"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1"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2"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3"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4"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5"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6"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7"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8"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9"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0"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900238" y="1122363"/>
            <a:ext cx="6593681" cy="2387600"/>
          </a:xfrm>
        </p:spPr>
        <p:txBody>
          <a:bodyPr anchor="b">
            <a:normAutofit/>
          </a:bodyPr>
          <a:lstStyle>
            <a:lvl1pPr algn="l">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00238" y="3602038"/>
            <a:ext cx="6593681"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5801052" y="5410202"/>
            <a:ext cx="2057400" cy="365125"/>
          </a:xfrm>
        </p:spPr>
        <p:txBody>
          <a:bodyPr/>
          <a:lstStyle/>
          <a:p>
            <a:fld id="{29C2E13C-0F04-4046-8BE4-86DE8CA0CD53}" type="datetimeFigureOut">
              <a:rPr lang="es-MX" smtClean="0"/>
              <a:pPr/>
              <a:t>30/09/2015</a:t>
            </a:fld>
            <a:endParaRPr lang="es-MX"/>
          </a:p>
        </p:txBody>
      </p:sp>
      <p:sp>
        <p:nvSpPr>
          <p:cNvPr id="5" name="Footer Placeholder 4"/>
          <p:cNvSpPr>
            <a:spLocks noGrp="1"/>
          </p:cNvSpPr>
          <p:nvPr>
            <p:ph type="ftr" sz="quarter" idx="11"/>
          </p:nvPr>
        </p:nvSpPr>
        <p:spPr>
          <a:xfrm>
            <a:off x="1900237" y="5410202"/>
            <a:ext cx="3843665" cy="365125"/>
          </a:xfrm>
        </p:spPr>
        <p:txBody>
          <a:bodyPr/>
          <a:lstStyle/>
          <a:p>
            <a:endParaRPr lang="es-MX"/>
          </a:p>
        </p:txBody>
      </p:sp>
      <p:sp>
        <p:nvSpPr>
          <p:cNvPr id="6" name="Slide Number Placeholder 5"/>
          <p:cNvSpPr>
            <a:spLocks noGrp="1"/>
          </p:cNvSpPr>
          <p:nvPr>
            <p:ph type="sldNum" sz="quarter" idx="12"/>
          </p:nvPr>
        </p:nvSpPr>
        <p:spPr>
          <a:xfrm>
            <a:off x="7915603" y="5410200"/>
            <a:ext cx="578317" cy="365125"/>
          </a:xfrm>
        </p:spPr>
        <p:txBody>
          <a:bodyPr/>
          <a:lstStyle/>
          <a:p>
            <a:fld id="{0980B88A-A370-42FB-A5D8-37239CBAF6B2}" type="slidenum">
              <a:rPr lang="es-MX" smtClean="0"/>
              <a:pPr/>
              <a:t>‹Nº›</a:t>
            </a:fld>
            <a:endParaRPr lang="es-MX"/>
          </a:p>
        </p:txBody>
      </p:sp>
    </p:spTree>
    <p:extLst>
      <p:ext uri="{BB962C8B-B14F-4D97-AF65-F5344CB8AC3E}">
        <p14:creationId xmlns:p14="http://schemas.microsoft.com/office/powerpoint/2010/main" xmlns="" val="3615465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56058" y="4304665"/>
            <a:ext cx="7434266" cy="819355"/>
          </a:xfrm>
        </p:spPr>
        <p:txBody>
          <a:bodyPr anchor="b">
            <a:normAutofit/>
          </a:bodyPr>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56058" y="606426"/>
            <a:ext cx="7434266" cy="3299778"/>
          </a:xfrm>
          <a:prstGeom prst="round2DiagRect">
            <a:avLst>
              <a:gd name="adj1" fmla="val 5101"/>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s-ES" smtClean="0"/>
              <a:t>Haga clic en el icono para agregar una imagen</a:t>
            </a:r>
            <a:endParaRPr lang="en-US" dirty="0"/>
          </a:p>
        </p:txBody>
      </p:sp>
      <p:sp>
        <p:nvSpPr>
          <p:cNvPr id="4" name="Text Placeholder 3"/>
          <p:cNvSpPr>
            <a:spLocks noGrp="1"/>
          </p:cNvSpPr>
          <p:nvPr>
            <p:ph type="body" sz="half" idx="2"/>
          </p:nvPr>
        </p:nvSpPr>
        <p:spPr>
          <a:xfrm>
            <a:off x="856024" y="5124020"/>
            <a:ext cx="7433144"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980B88A-A370-42FB-A5D8-37239CBAF6B2}" type="slidenum">
              <a:rPr lang="es-MX" smtClean="0"/>
              <a:pPr/>
              <a:t>‹Nº›</a:t>
            </a:fld>
            <a:endParaRPr lang="es-MX"/>
          </a:p>
        </p:txBody>
      </p:sp>
    </p:spTree>
    <p:extLst>
      <p:ext uri="{BB962C8B-B14F-4D97-AF65-F5344CB8AC3E}">
        <p14:creationId xmlns:p14="http://schemas.microsoft.com/office/powerpoint/2010/main" xmlns="" val="3926868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56093" y="609600"/>
            <a:ext cx="7429466" cy="3429000"/>
          </a:xfrm>
        </p:spPr>
        <p:txBody>
          <a:bodyPr anchor="ctr">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56058" y="4419600"/>
            <a:ext cx="7428344"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980B88A-A370-42FB-A5D8-37239CBAF6B2}" type="slidenum">
              <a:rPr lang="es-MX" smtClean="0"/>
              <a:pPr/>
              <a:t>‹Nº›</a:t>
            </a:fld>
            <a:endParaRPr lang="es-MX"/>
          </a:p>
        </p:txBody>
      </p:sp>
    </p:spTree>
    <p:extLst>
      <p:ext uri="{BB962C8B-B14F-4D97-AF65-F5344CB8AC3E}">
        <p14:creationId xmlns:p14="http://schemas.microsoft.com/office/powerpoint/2010/main" xmlns="" val="2231618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748429"/>
          </a:xfrm>
        </p:spPr>
        <p:txBody>
          <a:bodyPr anchor="ctr">
            <a:normAutofit/>
          </a:bodyPr>
          <a:lstStyle>
            <a:lvl1pPr>
              <a:defRPr sz="36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856058" y="4309919"/>
            <a:ext cx="74295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980B88A-A370-42FB-A5D8-37239CBAF6B2}" type="slidenum">
              <a:rPr lang="es-MX" smtClean="0"/>
              <a:pPr/>
              <a:t>‹Nº›</a:t>
            </a:fld>
            <a:endParaRPr lang="es-MX"/>
          </a:p>
        </p:txBody>
      </p:sp>
      <p:sp>
        <p:nvSpPr>
          <p:cNvPr id="52" name="TextBox 51"/>
          <p:cNvSpPr txBox="1"/>
          <p:nvPr/>
        </p:nvSpPr>
        <p:spPr>
          <a:xfrm>
            <a:off x="696579" y="718458"/>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53" name="TextBox 52"/>
          <p:cNvSpPr txBox="1"/>
          <p:nvPr/>
        </p:nvSpPr>
        <p:spPr>
          <a:xfrm>
            <a:off x="7817473" y="276497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Tree>
    <p:extLst>
      <p:ext uri="{BB962C8B-B14F-4D97-AF65-F5344CB8AC3E}">
        <p14:creationId xmlns:p14="http://schemas.microsoft.com/office/powerpoint/2010/main" xmlns="" val="15432622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56058" y="2134042"/>
            <a:ext cx="7429501" cy="2511835"/>
          </a:xfrm>
        </p:spPr>
        <p:txBody>
          <a:bodyPr anchor="b">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56023" y="4657655"/>
            <a:ext cx="7428379"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980B88A-A370-42FB-A5D8-37239CBAF6B2}" type="slidenum">
              <a:rPr lang="es-MX" smtClean="0"/>
              <a:pPr/>
              <a:t>‹Nº›</a:t>
            </a:fld>
            <a:endParaRPr lang="es-MX"/>
          </a:p>
        </p:txBody>
      </p:sp>
    </p:spTree>
    <p:extLst>
      <p:ext uri="{BB962C8B-B14F-4D97-AF65-F5344CB8AC3E}">
        <p14:creationId xmlns:p14="http://schemas.microsoft.com/office/powerpoint/2010/main" xmlns="" val="2850006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856060" y="609600"/>
            <a:ext cx="7429499" cy="1905000"/>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856058" y="2674463"/>
            <a:ext cx="2397674"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856059" y="3360263"/>
            <a:ext cx="2396432"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3386075" y="2677635"/>
            <a:ext cx="2388289"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3386075" y="3363435"/>
            <a:ext cx="238895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5889332" y="2674463"/>
            <a:ext cx="2396226"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5889332" y="3360263"/>
            <a:ext cx="2396226"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0980B88A-A370-42FB-A5D8-37239CBAF6B2}" type="slidenum">
              <a:rPr lang="es-MX" smtClean="0"/>
              <a:pPr/>
              <a:t>‹Nº›</a:t>
            </a:fld>
            <a:endParaRPr lang="es-MX"/>
          </a:p>
        </p:txBody>
      </p:sp>
    </p:spTree>
    <p:extLst>
      <p:ext uri="{BB962C8B-B14F-4D97-AF65-F5344CB8AC3E}">
        <p14:creationId xmlns:p14="http://schemas.microsoft.com/office/powerpoint/2010/main" xmlns="" val="18913988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856059" y="609600"/>
            <a:ext cx="7429499" cy="1905000"/>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856060" y="4404596"/>
            <a:ext cx="239643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856060" y="2666998"/>
            <a:ext cx="239643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s-ES" smtClean="0"/>
              <a:t>Haga clic en el icono para agregar una imagen</a:t>
            </a:r>
            <a:endParaRPr lang="en-US" dirty="0"/>
          </a:p>
        </p:txBody>
      </p:sp>
      <p:sp>
        <p:nvSpPr>
          <p:cNvPr id="21" name="Text Placeholder 3"/>
          <p:cNvSpPr>
            <a:spLocks noGrp="1"/>
          </p:cNvSpPr>
          <p:nvPr>
            <p:ph type="body" sz="half" idx="18"/>
          </p:nvPr>
        </p:nvSpPr>
        <p:spPr>
          <a:xfrm>
            <a:off x="856060" y="4980859"/>
            <a:ext cx="239643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3366790" y="4404596"/>
            <a:ext cx="24003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3366790" y="2666998"/>
            <a:ext cx="2399205"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s-ES" smtClean="0"/>
              <a:t>Haga clic en el icono para agregar una imagen</a:t>
            </a:r>
            <a:endParaRPr lang="en-US" dirty="0"/>
          </a:p>
        </p:txBody>
      </p:sp>
      <p:sp>
        <p:nvSpPr>
          <p:cNvPr id="24" name="Text Placeholder 3"/>
          <p:cNvSpPr>
            <a:spLocks noGrp="1"/>
          </p:cNvSpPr>
          <p:nvPr>
            <p:ph type="body" sz="half" idx="19"/>
          </p:nvPr>
        </p:nvSpPr>
        <p:spPr>
          <a:xfrm>
            <a:off x="3365695" y="4980857"/>
            <a:ext cx="24003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5889426" y="4404595"/>
            <a:ext cx="2393056"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5889332" y="2666998"/>
            <a:ext cx="2396227"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s-ES" smtClean="0"/>
              <a:t>Haga clic en el icono para agregar una imagen</a:t>
            </a:r>
            <a:endParaRPr lang="en-US" dirty="0"/>
          </a:p>
        </p:txBody>
      </p:sp>
      <p:sp>
        <p:nvSpPr>
          <p:cNvPr id="27" name="Text Placeholder 3"/>
          <p:cNvSpPr>
            <a:spLocks noGrp="1"/>
          </p:cNvSpPr>
          <p:nvPr>
            <p:ph type="body" sz="half" idx="20"/>
          </p:nvPr>
        </p:nvSpPr>
        <p:spPr>
          <a:xfrm>
            <a:off x="5889332" y="4980855"/>
            <a:ext cx="2396226"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4" name="Footer Placeholder 3"/>
          <p:cNvSpPr>
            <a:spLocks noGrp="1"/>
          </p:cNvSpPr>
          <p:nvPr>
            <p:ph type="ftr" sz="quarter" idx="11"/>
          </p:nvPr>
        </p:nvSpPr>
        <p:spPr/>
        <p:txBody>
          <a:bodyPr/>
          <a:lstStyle>
            <a:lvl1pPr>
              <a:defRPr cap="all" baseline="0"/>
            </a:lvl1pPr>
          </a:lstStyle>
          <a:p>
            <a:endParaRPr lang="es-MX"/>
          </a:p>
        </p:txBody>
      </p:sp>
      <p:sp>
        <p:nvSpPr>
          <p:cNvPr id="5" name="Slide Number Placeholder 4"/>
          <p:cNvSpPr>
            <a:spLocks noGrp="1"/>
          </p:cNvSpPr>
          <p:nvPr>
            <p:ph type="sldNum" sz="quarter" idx="12"/>
          </p:nvPr>
        </p:nvSpPr>
        <p:spPr/>
        <p:txBody>
          <a:bodyPr/>
          <a:lstStyle/>
          <a:p>
            <a:fld id="{0980B88A-A370-42FB-A5D8-37239CBAF6B2}" type="slidenum">
              <a:rPr lang="es-MX" smtClean="0"/>
              <a:pPr/>
              <a:t>‹Nº›</a:t>
            </a:fld>
            <a:endParaRPr lang="es-MX"/>
          </a:p>
        </p:txBody>
      </p:sp>
    </p:spTree>
    <p:extLst>
      <p:ext uri="{BB962C8B-B14F-4D97-AF65-F5344CB8AC3E}">
        <p14:creationId xmlns:p14="http://schemas.microsoft.com/office/powerpoint/2010/main" xmlns="" val="1083089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980B88A-A370-42FB-A5D8-37239CBAF6B2}" type="slidenum">
              <a:rPr lang="es-MX" smtClean="0"/>
              <a:pPr/>
              <a:t>‹Nº›</a:t>
            </a:fld>
            <a:endParaRPr lang="es-MX"/>
          </a:p>
        </p:txBody>
      </p:sp>
    </p:spTree>
    <p:extLst>
      <p:ext uri="{BB962C8B-B14F-4D97-AF65-F5344CB8AC3E}">
        <p14:creationId xmlns:p14="http://schemas.microsoft.com/office/powerpoint/2010/main" xmlns="" val="24527081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1" y="609600"/>
            <a:ext cx="1503758" cy="518160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56057" y="609600"/>
            <a:ext cx="5811443" cy="51816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980B88A-A370-42FB-A5D8-37239CBAF6B2}" type="slidenum">
              <a:rPr lang="es-MX" smtClean="0"/>
              <a:pPr/>
              <a:t>‹Nº›</a:t>
            </a:fld>
            <a:endParaRPr lang="es-MX"/>
          </a:p>
        </p:txBody>
      </p:sp>
    </p:spTree>
    <p:extLst>
      <p:ext uri="{BB962C8B-B14F-4D97-AF65-F5344CB8AC3E}">
        <p14:creationId xmlns:p14="http://schemas.microsoft.com/office/powerpoint/2010/main" xmlns="" val="1399426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7" name="Title 1"/>
          <p:cNvSpPr>
            <a:spLocks noGrp="1"/>
          </p:cNvSpPr>
          <p:nvPr>
            <p:ph type="title"/>
          </p:nvPr>
        </p:nvSpPr>
        <p:spPr>
          <a:xfrm>
            <a:off x="856060" y="618518"/>
            <a:ext cx="7429499" cy="1478570"/>
          </a:xfrm>
        </p:spPr>
        <p:txBody>
          <a:bodyPr/>
          <a:lstStyle/>
          <a:p>
            <a:r>
              <a:rPr lang="es-ES" smtClean="0"/>
              <a:t>Haga clic para modificar el estilo de título del patrón</a:t>
            </a:r>
            <a:endParaRPr lang="en-US" dirty="0"/>
          </a:p>
        </p:txBody>
      </p:sp>
      <p:sp>
        <p:nvSpPr>
          <p:cNvPr id="48" name="Content Placeholder 2"/>
          <p:cNvSpPr>
            <a:spLocks noGrp="1"/>
          </p:cNvSpPr>
          <p:nvPr>
            <p:ph idx="1"/>
          </p:nvPr>
        </p:nvSpPr>
        <p:spPr>
          <a:xfrm>
            <a:off x="856060" y="2249487"/>
            <a:ext cx="7429499"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9" name="Date Placeholder 3"/>
          <p:cNvSpPr>
            <a:spLocks noGrp="1"/>
          </p:cNvSpPr>
          <p:nvPr>
            <p:ph type="dt" sz="half" idx="10"/>
          </p:nvPr>
        </p:nvSpPr>
        <p:spPr>
          <a:xfrm>
            <a:off x="5592691" y="5883277"/>
            <a:ext cx="2057400" cy="365125"/>
          </a:xfrm>
        </p:spPr>
        <p:txBody>
          <a:bodyPr/>
          <a:lstStyle/>
          <a:p>
            <a:fld id="{29C2E13C-0F04-4046-8BE4-86DE8CA0CD53}" type="datetimeFigureOut">
              <a:rPr lang="es-MX" smtClean="0"/>
              <a:pPr/>
              <a:t>30/09/2015</a:t>
            </a:fld>
            <a:endParaRPr lang="es-MX"/>
          </a:p>
        </p:txBody>
      </p:sp>
      <p:sp>
        <p:nvSpPr>
          <p:cNvPr id="50" name="Footer Placeholder 4"/>
          <p:cNvSpPr>
            <a:spLocks noGrp="1"/>
          </p:cNvSpPr>
          <p:nvPr>
            <p:ph type="ftr" sz="quarter" idx="11"/>
          </p:nvPr>
        </p:nvSpPr>
        <p:spPr>
          <a:xfrm>
            <a:off x="856059" y="5883276"/>
            <a:ext cx="4679482" cy="365125"/>
          </a:xfrm>
        </p:spPr>
        <p:txBody>
          <a:bodyPr/>
          <a:lstStyle/>
          <a:p>
            <a:endParaRPr lang="es-MX"/>
          </a:p>
        </p:txBody>
      </p:sp>
      <p:sp>
        <p:nvSpPr>
          <p:cNvPr id="51" name="Slide Number Placeholder 5"/>
          <p:cNvSpPr>
            <a:spLocks noGrp="1"/>
          </p:cNvSpPr>
          <p:nvPr>
            <p:ph type="sldNum" sz="quarter" idx="12"/>
          </p:nvPr>
        </p:nvSpPr>
        <p:spPr>
          <a:xfrm>
            <a:off x="7707241" y="5883275"/>
            <a:ext cx="578317" cy="365125"/>
          </a:xfrm>
        </p:spPr>
        <p:txBody>
          <a:bodyPr/>
          <a:lstStyle/>
          <a:p>
            <a:fld id="{0980B88A-A370-42FB-A5D8-37239CBAF6B2}" type="slidenum">
              <a:rPr lang="es-MX" smtClean="0"/>
              <a:pPr/>
              <a:t>‹Nº›</a:t>
            </a:fld>
            <a:endParaRPr lang="es-MX"/>
          </a:p>
        </p:txBody>
      </p:sp>
    </p:spTree>
    <p:extLst>
      <p:ext uri="{BB962C8B-B14F-4D97-AF65-F5344CB8AC3E}">
        <p14:creationId xmlns:p14="http://schemas.microsoft.com/office/powerpoint/2010/main" xmlns="" val="36100197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56058" y="1419227"/>
            <a:ext cx="7429500" cy="2852737"/>
          </a:xfrm>
        </p:spPr>
        <p:txBody>
          <a:bodyPr anchor="b">
            <a:normAutofit/>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6058" y="4424362"/>
            <a:ext cx="74295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980B88A-A370-42FB-A5D8-37239CBAF6B2}" type="slidenum">
              <a:rPr lang="es-MX" smtClean="0"/>
              <a:pPr/>
              <a:t>‹Nº›</a:t>
            </a:fld>
            <a:endParaRPr lang="es-MX"/>
          </a:p>
        </p:txBody>
      </p:sp>
    </p:spTree>
    <p:extLst>
      <p:ext uri="{BB962C8B-B14F-4D97-AF65-F5344CB8AC3E}">
        <p14:creationId xmlns:p14="http://schemas.microsoft.com/office/powerpoint/2010/main" xmlns="" val="14228547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56058" y="2249486"/>
            <a:ext cx="3658792"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1" y="2249486"/>
            <a:ext cx="3656408"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980B88A-A370-42FB-A5D8-37239CBAF6B2}" type="slidenum">
              <a:rPr lang="es-MX" smtClean="0"/>
              <a:pPr/>
              <a:t>‹Nº›</a:t>
            </a:fld>
            <a:endParaRPr lang="es-MX"/>
          </a:p>
        </p:txBody>
      </p:sp>
    </p:spTree>
    <p:extLst>
      <p:ext uri="{BB962C8B-B14F-4D97-AF65-F5344CB8AC3E}">
        <p14:creationId xmlns:p14="http://schemas.microsoft.com/office/powerpoint/2010/main" xmlns="" val="1394953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56058" y="619127"/>
            <a:ext cx="7429500" cy="1477961"/>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78902" y="2249486"/>
            <a:ext cx="3435949"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56058" y="3073398"/>
            <a:ext cx="3658793" cy="27178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851992" y="2249485"/>
            <a:ext cx="3433565"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3073398"/>
            <a:ext cx="3656408" cy="27178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0980B88A-A370-42FB-A5D8-37239CBAF6B2}" type="slidenum">
              <a:rPr lang="es-MX" smtClean="0"/>
              <a:pPr/>
              <a:t>‹Nº›</a:t>
            </a:fld>
            <a:endParaRPr lang="es-MX"/>
          </a:p>
        </p:txBody>
      </p:sp>
    </p:spTree>
    <p:extLst>
      <p:ext uri="{BB962C8B-B14F-4D97-AF65-F5344CB8AC3E}">
        <p14:creationId xmlns:p14="http://schemas.microsoft.com/office/powerpoint/2010/main" xmlns="" val="836161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0980B88A-A370-42FB-A5D8-37239CBAF6B2}" type="slidenum">
              <a:rPr lang="es-MX" smtClean="0"/>
              <a:pPr/>
              <a:t>‹Nº›</a:t>
            </a:fld>
            <a:endParaRPr lang="es-MX"/>
          </a:p>
        </p:txBody>
      </p:sp>
    </p:spTree>
    <p:extLst>
      <p:ext uri="{BB962C8B-B14F-4D97-AF65-F5344CB8AC3E}">
        <p14:creationId xmlns:p14="http://schemas.microsoft.com/office/powerpoint/2010/main" xmlns="" val="38388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0980B88A-A370-42FB-A5D8-37239CBAF6B2}" type="slidenum">
              <a:rPr lang="es-MX" smtClean="0"/>
              <a:pPr/>
              <a:t>‹Nº›</a:t>
            </a:fld>
            <a:endParaRPr lang="es-MX"/>
          </a:p>
        </p:txBody>
      </p:sp>
    </p:spTree>
    <p:extLst>
      <p:ext uri="{BB962C8B-B14F-4D97-AF65-F5344CB8AC3E}">
        <p14:creationId xmlns:p14="http://schemas.microsoft.com/office/powerpoint/2010/main" xmlns="" val="2249108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0029" y="609601"/>
            <a:ext cx="2892028" cy="1639884"/>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67150" y="592666"/>
            <a:ext cx="4418407" cy="5198534"/>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60029" y="2249486"/>
            <a:ext cx="2892028"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980B88A-A370-42FB-A5D8-37239CBAF6B2}" type="slidenum">
              <a:rPr lang="es-MX" smtClean="0"/>
              <a:pPr/>
              <a:t>‹Nº›</a:t>
            </a:fld>
            <a:endParaRPr lang="es-MX"/>
          </a:p>
        </p:txBody>
      </p:sp>
    </p:spTree>
    <p:extLst>
      <p:ext uri="{BB962C8B-B14F-4D97-AF65-F5344CB8AC3E}">
        <p14:creationId xmlns:p14="http://schemas.microsoft.com/office/powerpoint/2010/main" xmlns="" val="2436049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6061" y="609600"/>
            <a:ext cx="3753962" cy="1639886"/>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832866" y="609600"/>
            <a:ext cx="3452693" cy="5181602"/>
          </a:xfrm>
          <a:prstGeom prst="round2DiagRect">
            <a:avLst>
              <a:gd name="adj1" fmla="val 6074"/>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defRPr lang="en-US" sz="3200"/>
            </a:lvl1pPr>
          </a:lstStyle>
          <a:p>
            <a:pPr marL="0" lvl="0" indent="0">
              <a:buNone/>
            </a:pPr>
            <a:r>
              <a:rPr lang="es-ES" smtClean="0"/>
              <a:t>Haga clic en el icono para agregar una imagen</a:t>
            </a:r>
            <a:endParaRPr lang="en-US" dirty="0"/>
          </a:p>
        </p:txBody>
      </p:sp>
      <p:sp>
        <p:nvSpPr>
          <p:cNvPr id="4" name="Text Placeholder 3"/>
          <p:cNvSpPr>
            <a:spLocks noGrp="1"/>
          </p:cNvSpPr>
          <p:nvPr>
            <p:ph type="body" sz="half" idx="2"/>
          </p:nvPr>
        </p:nvSpPr>
        <p:spPr>
          <a:xfrm>
            <a:off x="856059" y="2249486"/>
            <a:ext cx="3753964"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980B88A-A370-42FB-A5D8-37239CBAF6B2}" type="slidenum">
              <a:rPr lang="es-MX" smtClean="0"/>
              <a:pPr/>
              <a:t>‹Nº›</a:t>
            </a:fld>
            <a:endParaRPr lang="es-MX"/>
          </a:p>
        </p:txBody>
      </p:sp>
    </p:spTree>
    <p:extLst>
      <p:ext uri="{BB962C8B-B14F-4D97-AF65-F5344CB8AC3E}">
        <p14:creationId xmlns:p14="http://schemas.microsoft.com/office/powerpoint/2010/main" xmlns="" val="702476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8" name="Group 7"/>
          <p:cNvGrpSpPr/>
          <p:nvPr/>
        </p:nvGrpSpPr>
        <p:grpSpPr>
          <a:xfrm>
            <a:off x="-14288" y="0"/>
            <a:ext cx="9041774" cy="6858001"/>
            <a:chOff x="-14288" y="0"/>
            <a:chExt cx="9041774"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8352798"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pic>
        <p:nvPicPr>
          <p:cNvPr id="7" name="Picture 2" descr="\\DROBO-FS\QuickDrops\JB\PPTX NG\Droplets\LightingOverlay.png"/>
          <p:cNvPicPr>
            <a:picLocks noChangeAspect="1" noChangeArrowheads="1"/>
          </p:cNvPicPr>
          <p:nvPr/>
        </p:nvPicPr>
        <p:blipFill>
          <a:blip r:embed="rId19" cstate="print">
            <a:alphaModFix amt="30000"/>
            <a:duotone>
              <a:prstClr val="black"/>
              <a:schemeClr val="tx2">
                <a:tint val="45000"/>
                <a:satMod val="400000"/>
              </a:schemeClr>
            </a:duotone>
            <a:extLst>
              <a:ext uri="{28A0092B-C50C-407E-A947-70E740481C1C}">
                <a14:useLocalDpi xmlns:a14="http://schemas.microsoft.com/office/drawing/2010/main" xmlns="" val="0"/>
              </a:ext>
            </a:extLst>
          </a:blip>
          <a:srcRect/>
          <a:stretch>
            <a:fillRect/>
          </a:stretch>
        </p:blipFill>
        <p:spPr bwMode="auto">
          <a:xfrm>
            <a:off x="1" y="-1"/>
            <a:ext cx="9144002" cy="6858001"/>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Placeholder 1"/>
          <p:cNvSpPr>
            <a:spLocks noGrp="1"/>
          </p:cNvSpPr>
          <p:nvPr>
            <p:ph type="title"/>
          </p:nvPr>
        </p:nvSpPr>
        <p:spPr>
          <a:xfrm>
            <a:off x="856060" y="618518"/>
            <a:ext cx="7429499"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856060" y="2249487"/>
            <a:ext cx="7429499" cy="3541714"/>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592691" y="5883277"/>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29C2E13C-0F04-4046-8BE4-86DE8CA0CD53}" type="datetimeFigureOut">
              <a:rPr lang="es-MX" smtClean="0"/>
              <a:pPr/>
              <a:t>30/09/2015</a:t>
            </a:fld>
            <a:endParaRPr lang="es-MX"/>
          </a:p>
        </p:txBody>
      </p:sp>
      <p:sp>
        <p:nvSpPr>
          <p:cNvPr id="5" name="Footer Placeholder 4"/>
          <p:cNvSpPr>
            <a:spLocks noGrp="1"/>
          </p:cNvSpPr>
          <p:nvPr>
            <p:ph type="ftr" sz="quarter" idx="3"/>
          </p:nvPr>
        </p:nvSpPr>
        <p:spPr>
          <a:xfrm>
            <a:off x="856059" y="5883276"/>
            <a:ext cx="4679482"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7707241" y="5883275"/>
            <a:ext cx="578317"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0980B88A-A370-42FB-A5D8-37239CBAF6B2}" type="slidenum">
              <a:rPr lang="es-MX" smtClean="0"/>
              <a:pPr/>
              <a:t>‹Nº›</a:t>
            </a:fld>
            <a:endParaRPr lang="es-MX"/>
          </a:p>
        </p:txBody>
      </p:sp>
    </p:spTree>
    <p:extLst>
      <p:ext uri="{BB962C8B-B14F-4D97-AF65-F5344CB8AC3E}">
        <p14:creationId xmlns:p14="http://schemas.microsoft.com/office/powerpoint/2010/main" xmlns="" val="1931533614"/>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914400" rtl="0" eaLnBrk="1" latinLnBrk="0" hangingPunct="1">
        <a:lnSpc>
          <a:spcPct val="90000"/>
        </a:lnSpc>
        <a:spcBef>
          <a:spcPct val="0"/>
        </a:spcBef>
        <a:buNone/>
        <a:defRPr sz="3600" kern="1200" cap="all" baseline="0">
          <a:solidFill>
            <a:schemeClr val="tx1"/>
          </a:solidFill>
          <a:effectLst>
            <a:outerShdw blurRad="114300" dist="38100" dir="2700000" algn="tl">
              <a:srgbClr val="000000">
                <a:alpha val="26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effectLst>
            <a:outerShdw blurRad="127000" dist="38100" dir="2700000" algn="tl">
              <a:srgbClr val="000000">
                <a:alpha val="33000"/>
              </a:srgbClr>
            </a:outerShdw>
          </a:effectLst>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effectLst>
            <a:outerShdw blurRad="127000" dist="38100" dir="2700000" algn="tl">
              <a:srgbClr val="000000">
                <a:alpha val="33000"/>
              </a:srgbClr>
            </a:outerShdw>
          </a:effectLst>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effectLst>
            <a:outerShdw blurRad="127000" dist="38100" dir="2700000" algn="tl">
              <a:srgbClr val="000000">
                <a:alpha val="33000"/>
              </a:srgbClr>
            </a:outerShdw>
          </a:effectLst>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27000" dist="38100" dir="2700000" algn="tl">
              <a:srgbClr val="000000">
                <a:alpha val="33000"/>
              </a:srgbClr>
            </a:outerShdw>
          </a:effectLst>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27000" dist="38100" dir="2700000" algn="tl">
              <a:srgbClr val="000000">
                <a:alpha val="33000"/>
              </a:srgbClr>
            </a:outerShdw>
          </a:effectLst>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google.com.mx/url?sa=i&amp;rct=j&amp;q=&amp;esrc=s&amp;frm=1&amp;source=images&amp;cd=&amp;cad=rja&amp;docid=MMKcnl9w--AJzM&amp;tbnid=JycAq70hSnvR1M:&amp;ved=0CAUQjRw&amp;url=http://www.modelocontrato.net/%C2%BFquien-puede-firmar-un-contrato-de-trabajo.html&amp;ei=b-YWUqOdC-Si2wX30oHAAQ&amp;bvm=bv.51156542,d.b2I&amp;psig=AFQjCNH9gapNza6eB9Ke4VsPaNg0TQtxeA&amp;ust=1377318880722181" TargetMode="Externa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gif"/><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1.jpeg"/><Relationship Id="rId7" Type="http://schemas.openxmlformats.org/officeDocument/2006/relationships/diagramColors" Target="../diagrams/colors3.xml"/><Relationship Id="rId2" Type="http://schemas.openxmlformats.org/officeDocument/2006/relationships/hyperlink" Target="http://www.google.com.mx/url?sa=i&amp;rct=j&amp;q=&amp;esrc=s&amp;frm=1&amp;source=images&amp;cd=&amp;cad=rja&amp;docid=MMKcnl9w--AJzM&amp;tbnid=JycAq70hSnvR1M:&amp;ved=0CAUQjRw&amp;url=http://www.modelocontrato.net/%C2%BFquien-puede-firmar-un-contrato-de-trabajo.html&amp;ei=b-YWUqOdC-Si2wX30oHAAQ&amp;bvm=bv.51156542,d.b2I&amp;psig=AFQjCNH9gapNza6eB9Ke4VsPaNg0TQtxeA&amp;ust=1377318880722181" TargetMode="Externa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3.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1.bp.blogspot.com/-CDI-w4i4g18/VFG34iE6qTI/AAAAAAAAJYo/LnSGPlKowo4/s1600/Concepto+de+Incentivos+y+Contribuciones.jpg"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jpeg"/></Relationships>
</file>

<file path=ppt/slides/_rels/slide3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2.xml"/><Relationship Id="rId7" Type="http://schemas.openxmlformats.org/officeDocument/2006/relationships/image" Target="../media/image9.gif"/><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827584" y="6457890"/>
            <a:ext cx="3220625" cy="400110"/>
          </a:xfrm>
          <a:prstGeom prst="rect">
            <a:avLst/>
          </a:prstGeom>
          <a:noFill/>
        </p:spPr>
        <p:txBody>
          <a:bodyPr wrap="none" rtlCol="0">
            <a:spAutoFit/>
          </a:bodyPr>
          <a:lstStyle/>
          <a:p>
            <a:r>
              <a:rPr lang="es-MX" sz="2000" b="1" dirty="0" smtClean="0">
                <a:solidFill>
                  <a:srgbClr val="FFFF00"/>
                </a:solidFill>
              </a:rPr>
              <a:t>Centro Universitario Texcoco</a:t>
            </a:r>
            <a:endParaRPr lang="es-MX" sz="2000" b="1" dirty="0">
              <a:solidFill>
                <a:srgbClr val="FFFF00"/>
              </a:solidFill>
            </a:endParaRPr>
          </a:p>
        </p:txBody>
      </p:sp>
      <p:sp>
        <p:nvSpPr>
          <p:cNvPr id="10" name="Rectangle 3"/>
          <p:cNvSpPr txBox="1">
            <a:spLocks noRot="1" noChangeArrowheads="1"/>
          </p:cNvSpPr>
          <p:nvPr/>
        </p:nvSpPr>
        <p:spPr>
          <a:xfrm>
            <a:off x="0" y="836712"/>
            <a:ext cx="8892480" cy="4929411"/>
          </a:xfrm>
          <a:prstGeom prst="rect">
            <a:avLst/>
          </a:prstGeom>
        </p:spPr>
        <p:txBody>
          <a:bodyPr/>
          <a:lstStyle/>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r>
              <a:rPr kumimoji="0" lang="es-MX" sz="3200" b="1" i="0" u="none" strike="noStrike" kern="1200" cap="none" spc="0" normalizeH="0" baseline="0" noProof="0" dirty="0" smtClean="0">
                <a:ln>
                  <a:noFill/>
                </a:ln>
                <a:solidFill>
                  <a:schemeClr val="tx1"/>
                </a:solidFill>
                <a:effectLst/>
                <a:uLnTx/>
                <a:uFillTx/>
                <a:latin typeface="+mn-lt"/>
                <a:ea typeface="+mn-ea"/>
                <a:cs typeface="+mn-cs"/>
              </a:rPr>
              <a:t>LICENCIATURA DE CONTADURÍA</a:t>
            </a:r>
          </a:p>
          <a:p>
            <a:pPr marL="342900" indent="-342900" algn="ctr">
              <a:lnSpc>
                <a:spcPct val="90000"/>
              </a:lnSpc>
              <a:spcBef>
                <a:spcPct val="20000"/>
              </a:spcBef>
              <a:defRPr/>
            </a:pPr>
            <a:r>
              <a:rPr lang="es-MX" sz="3200" b="1" dirty="0" smtClean="0">
                <a:solidFill>
                  <a:srgbClr val="006600"/>
                </a:solidFill>
              </a:rPr>
              <a:t>Unidad de aprendizaje:</a:t>
            </a:r>
            <a:endParaRPr lang="es-ES" sz="3200" b="1" dirty="0" smtClean="0">
              <a:solidFill>
                <a:srgbClr val="006600"/>
              </a:solidFill>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r>
              <a:rPr lang="es-ES" sz="3200" b="1" dirty="0" smtClean="0">
                <a:solidFill>
                  <a:schemeClr val="accent2">
                    <a:lumMod val="50000"/>
                  </a:schemeClr>
                </a:solidFill>
              </a:rPr>
              <a:t>Administración de Recursos Humanos</a:t>
            </a:r>
            <a:endParaRPr kumimoji="0" lang="es-ES" sz="3200" b="1" i="0" u="none" strike="noStrike" kern="1200" cap="none" spc="0" normalizeH="0" baseline="0" noProof="0" dirty="0" smtClean="0">
              <a:ln>
                <a:noFill/>
              </a:ln>
              <a:solidFill>
                <a:schemeClr val="accent2">
                  <a:lumMod val="50000"/>
                </a:schemeClr>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r>
              <a:rPr lang="es-ES" sz="3200" b="1" dirty="0" smtClean="0">
                <a:solidFill>
                  <a:srgbClr val="0070C0"/>
                </a:solidFill>
              </a:rPr>
              <a:t>Unidad de Competencia I </a:t>
            </a:r>
            <a:endParaRPr lang="es-ES" sz="3200" b="1" dirty="0" smtClean="0">
              <a:solidFill>
                <a:srgbClr val="0070C0"/>
              </a:solidFill>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r>
              <a:rPr lang="es-ES" sz="3200" b="1" dirty="0" smtClean="0">
                <a:solidFill>
                  <a:srgbClr val="0070C0"/>
                </a:solidFill>
              </a:rPr>
              <a:t>Tema:</a:t>
            </a:r>
            <a:endParaRPr kumimoji="0" lang="es-MX" sz="3200" b="1" i="0" u="none" strike="noStrike" kern="1200" cap="none" spc="0" normalizeH="0" baseline="0" noProof="0" dirty="0" smtClean="0">
              <a:ln>
                <a:noFill/>
              </a:ln>
              <a:solidFill>
                <a:srgbClr val="0070C0"/>
              </a:solidFill>
              <a:effectLst/>
              <a:uLnTx/>
              <a:uFillTx/>
              <a:latin typeface="+mn-lt"/>
              <a:ea typeface="+mn-ea"/>
              <a:cs typeface="+mn-cs"/>
            </a:endParaRPr>
          </a:p>
          <a:p>
            <a:pPr marL="342900" indent="-342900" algn="ctr">
              <a:lnSpc>
                <a:spcPct val="90000"/>
              </a:lnSpc>
              <a:spcBef>
                <a:spcPct val="20000"/>
              </a:spcBef>
              <a:defRPr/>
            </a:pPr>
            <a:r>
              <a:rPr kumimoji="0" lang="es-MX" sz="3600" b="1" i="0" u="none" strike="noStrike" kern="1200" cap="none" spc="0" normalizeH="0" baseline="0" noProof="0" dirty="0" smtClean="0">
                <a:ln>
                  <a:noFill/>
                </a:ln>
                <a:solidFill>
                  <a:srgbClr val="0070C0"/>
                </a:solidFill>
                <a:effectLst/>
                <a:uLnTx/>
                <a:uFillTx/>
                <a:latin typeface="+mn-lt"/>
                <a:ea typeface="+mn-ea"/>
                <a:cs typeface="+mn-cs"/>
              </a:rPr>
              <a:t>“</a:t>
            </a:r>
            <a:r>
              <a:rPr lang="es-ES" sz="3600" b="1" dirty="0" smtClean="0">
                <a:solidFill>
                  <a:srgbClr val="0070C0"/>
                </a:solidFill>
              </a:rPr>
              <a:t>LAS PERSONAS Y LAS ORGANIZACIONES</a:t>
            </a:r>
            <a:r>
              <a:rPr kumimoji="0" lang="es-MX" sz="3600" b="1" i="0" u="none" strike="noStrike" kern="1200" cap="none" spc="0" normalizeH="0" noProof="0" dirty="0" smtClean="0">
                <a:ln>
                  <a:noFill/>
                </a:ln>
                <a:solidFill>
                  <a:srgbClr val="0070C0"/>
                </a:solidFill>
                <a:effectLst/>
                <a:uLnTx/>
                <a:uFillTx/>
                <a:latin typeface="+mn-lt"/>
                <a:ea typeface="+mn-ea"/>
                <a:cs typeface="+mn-cs"/>
              </a:rPr>
              <a:t>”</a:t>
            </a:r>
            <a:endParaRPr kumimoji="0" lang="es-MX" sz="3600" b="1" i="0" u="none" strike="noStrike" kern="1200" cap="none" spc="0" normalizeH="0" baseline="0" noProof="0" dirty="0" smtClean="0">
              <a:ln>
                <a:noFill/>
              </a:ln>
              <a:solidFill>
                <a:srgbClr val="0070C0"/>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32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1" name="10 CuadroTexto"/>
          <p:cNvSpPr txBox="1"/>
          <p:nvPr/>
        </p:nvSpPr>
        <p:spPr>
          <a:xfrm>
            <a:off x="2000232" y="4211968"/>
            <a:ext cx="5452658" cy="1200329"/>
          </a:xfrm>
          <a:prstGeom prst="rect">
            <a:avLst/>
          </a:prstGeom>
          <a:noFill/>
        </p:spPr>
        <p:txBody>
          <a:bodyPr wrap="square" rtlCol="0">
            <a:spAutoFit/>
          </a:bodyPr>
          <a:lstStyle/>
          <a:p>
            <a:endParaRPr lang="es-MX" sz="2400" b="1" dirty="0" smtClean="0"/>
          </a:p>
          <a:p>
            <a:endParaRPr lang="es-MX" sz="2400" b="1" dirty="0" smtClean="0"/>
          </a:p>
          <a:p>
            <a:r>
              <a:rPr lang="es-MX" sz="2400" b="1" dirty="0" smtClean="0"/>
              <a:t>Por: Dra. REBECA TEJA GUTIÉRREZ </a:t>
            </a:r>
            <a:endParaRPr lang="es-MX" sz="2400" b="1" dirty="0"/>
          </a:p>
        </p:txBody>
      </p:sp>
      <p:sp>
        <p:nvSpPr>
          <p:cNvPr id="12" name="11 CuadroTexto"/>
          <p:cNvSpPr txBox="1"/>
          <p:nvPr/>
        </p:nvSpPr>
        <p:spPr>
          <a:xfrm>
            <a:off x="428596" y="5497852"/>
            <a:ext cx="8501122" cy="646331"/>
          </a:xfrm>
          <a:prstGeom prst="rect">
            <a:avLst/>
          </a:prstGeom>
          <a:noFill/>
        </p:spPr>
        <p:txBody>
          <a:bodyPr wrap="square" rtlCol="0">
            <a:spAutoFit/>
          </a:bodyPr>
          <a:lstStyle/>
          <a:p>
            <a:pPr algn="just"/>
            <a:r>
              <a:rPr lang="es-ES" dirty="0" smtClean="0"/>
              <a:t>Unidad de aprendizaje que se imparte en el 3er semestre de la Licenciatura en Contaduría.</a:t>
            </a:r>
            <a:endParaRPr lang="es-MX" dirty="0"/>
          </a:p>
        </p:txBody>
      </p:sp>
      <p:sp>
        <p:nvSpPr>
          <p:cNvPr id="13" name="12 CuadroTexto"/>
          <p:cNvSpPr txBox="1"/>
          <p:nvPr/>
        </p:nvSpPr>
        <p:spPr>
          <a:xfrm>
            <a:off x="6143636" y="6072207"/>
            <a:ext cx="2857520" cy="369332"/>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r"/>
            <a:r>
              <a:rPr lang="es-MX" b="1" dirty="0" smtClean="0">
                <a:solidFill>
                  <a:srgbClr val="002060"/>
                </a:solidFill>
              </a:rPr>
              <a:t>SEPTIEMBRE,2015</a:t>
            </a:r>
            <a:endParaRPr lang="es-MX" b="1" dirty="0">
              <a:solidFill>
                <a:srgbClr val="002060"/>
              </a:solidFill>
            </a:endParaRPr>
          </a:p>
        </p:txBody>
      </p:sp>
      <p:pic>
        <p:nvPicPr>
          <p:cNvPr id="14" name="Imagen 1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27384"/>
            <a:ext cx="9144000" cy="940158"/>
          </a:xfrm>
          <a:prstGeom prst="rect">
            <a:avLst/>
          </a:prstGeom>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
        <p:nvSpPr>
          <p:cNvPr id="6" name="CuadroTexto 5"/>
          <p:cNvSpPr txBox="1"/>
          <p:nvPr/>
        </p:nvSpPr>
        <p:spPr>
          <a:xfrm>
            <a:off x="1259632" y="2492896"/>
            <a:ext cx="6264696" cy="1077218"/>
          </a:xfrm>
          <a:prstGeom prst="rect">
            <a:avLst/>
          </a:prstGeom>
          <a:noFill/>
        </p:spPr>
        <p:txBody>
          <a:bodyPr wrap="square" rtlCol="0">
            <a:spAutoFit/>
          </a:bodyPr>
          <a:lstStyle/>
          <a:p>
            <a:r>
              <a:rPr lang="es-MX" sz="3200" dirty="0" smtClean="0">
                <a:latin typeface="Adobe Thai" panose="02040503050201020203" pitchFamily="18" charset="-34"/>
                <a:cs typeface="Adobe Thai" panose="02040503050201020203" pitchFamily="18" charset="-34"/>
              </a:rPr>
              <a:t>1.3.1  RECIPLOCIDAD  ENTRE INDIVIDUOS Y ORGANIZACIONES </a:t>
            </a:r>
            <a:endParaRPr lang="es-MX" sz="3200" dirty="0">
              <a:latin typeface="Adobe Thai" panose="02040503050201020203" pitchFamily="18" charset="-34"/>
              <a:cs typeface="Adobe Thai" panose="02040503050201020203" pitchFamily="18" charset="-34"/>
            </a:endParaRPr>
          </a:p>
        </p:txBody>
      </p:sp>
      <p:sp>
        <p:nvSpPr>
          <p:cNvPr id="7"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
        <p:nvSpPr>
          <p:cNvPr id="3" name="Rectangle 1"/>
          <p:cNvSpPr>
            <a:spLocks noChangeArrowheads="1"/>
          </p:cNvSpPr>
          <p:nvPr/>
        </p:nvSpPr>
        <p:spPr bwMode="auto">
          <a:xfrm>
            <a:off x="1766888" y="3914775"/>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1027" name="Picture 3" descr="http://blogs.cnnmexico.com/tecnologia/wp-content/uploads/2010/03/webpeace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347010" y="3914775"/>
            <a:ext cx="3659860" cy="205867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687918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ttp://www.modelocontrato.net/wp-content/uploads/2009/10/quien-firma-contrato.jpg">
            <a:hlinkClick r:id="rId2"/>
          </p:cNvPr>
          <p:cNvPicPr>
            <a:picLocks noChangeAspect="1" noChangeArrowheads="1"/>
          </p:cNvPicPr>
          <p:nvPr/>
        </p:nvPicPr>
        <p:blipFill>
          <a:blip r:embed="rId3" cstate="print"/>
          <a:srcRect/>
          <a:stretch>
            <a:fillRect/>
          </a:stretch>
        </p:blipFill>
        <p:spPr bwMode="auto">
          <a:xfrm>
            <a:off x="5148063" y="5364348"/>
            <a:ext cx="1584177" cy="921929"/>
          </a:xfrm>
          <a:prstGeom prst="rect">
            <a:avLst/>
          </a:prstGeom>
          <a:ln>
            <a:noFill/>
          </a:ln>
          <a:effectLst>
            <a:softEdge rad="112500"/>
          </a:effectLst>
        </p:spPr>
      </p:pic>
      <p:pic>
        <p:nvPicPr>
          <p:cNvPr id="10" name="Imagen 9"/>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
        <p:nvSpPr>
          <p:cNvPr id="12"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
        <p:nvSpPr>
          <p:cNvPr id="13" name="7 Rectángulo"/>
          <p:cNvSpPr/>
          <p:nvPr/>
        </p:nvSpPr>
        <p:spPr>
          <a:xfrm>
            <a:off x="5293217" y="1409520"/>
            <a:ext cx="3527254" cy="1200329"/>
          </a:xfrm>
          <a:prstGeom prst="rect">
            <a:avLst/>
          </a:prstGeom>
        </p:spPr>
        <p:txBody>
          <a:bodyPr wrap="square">
            <a:spAutoFit/>
          </a:bodyPr>
          <a:lstStyle/>
          <a:p>
            <a:pPr marL="342900" indent="-342900">
              <a:buFont typeface="Arial" panose="020B0604020202020204" pitchFamily="34" charset="0"/>
              <a:buChar char="•"/>
            </a:pPr>
            <a:r>
              <a:rPr lang="es-MX" sz="2400" dirty="0" smtClean="0">
                <a:solidFill>
                  <a:schemeClr val="bg1"/>
                </a:solidFill>
              </a:rPr>
              <a:t>La organización hace ciertas cosas para y por los participantes…</a:t>
            </a:r>
          </a:p>
        </p:txBody>
      </p:sp>
      <p:sp>
        <p:nvSpPr>
          <p:cNvPr id="14" name="Rectángulo 13"/>
          <p:cNvSpPr/>
          <p:nvPr/>
        </p:nvSpPr>
        <p:spPr>
          <a:xfrm>
            <a:off x="179511" y="4340910"/>
            <a:ext cx="5782233" cy="1200329"/>
          </a:xfrm>
          <a:prstGeom prst="rect">
            <a:avLst/>
          </a:prstGeom>
        </p:spPr>
        <p:txBody>
          <a:bodyPr wrap="square">
            <a:spAutoFit/>
          </a:bodyPr>
          <a:lstStyle/>
          <a:p>
            <a:pPr marL="342900" indent="-342900">
              <a:buFont typeface="Arial" panose="020B0604020202020204" pitchFamily="34" charset="0"/>
              <a:buChar char="•"/>
            </a:pPr>
            <a:r>
              <a:rPr lang="es-MX" sz="2400" dirty="0" smtClean="0">
                <a:solidFill>
                  <a:schemeClr val="bg1"/>
                </a:solidFill>
              </a:rPr>
              <a:t>Los participantes hacen ciertas cosas o sacrificios sociales para y por la organización…</a:t>
            </a:r>
          </a:p>
        </p:txBody>
      </p:sp>
      <p:pic>
        <p:nvPicPr>
          <p:cNvPr id="15" name="Imagen 14"/>
          <p:cNvPicPr>
            <a:picLocks noChangeAspect="1"/>
          </p:cNvPicPr>
          <p:nvPr/>
        </p:nvPicPr>
        <p:blipFill>
          <a:blip r:embed="rId5" cstate="print">
            <a:clrChange>
              <a:clrFrom>
                <a:srgbClr val="FCFEFC"/>
              </a:clrFrom>
              <a:clrTo>
                <a:srgbClr val="FCFEFC">
                  <a:alpha val="0"/>
                </a:srgbClr>
              </a:clrTo>
            </a:clrChange>
            <a:extLst>
              <a:ext uri="{28A0092B-C50C-407E-A947-70E740481C1C}">
                <a14:useLocalDpi xmlns:a14="http://schemas.microsoft.com/office/drawing/2010/main" xmlns="" val="0"/>
              </a:ext>
            </a:extLst>
          </a:blip>
          <a:stretch>
            <a:fillRect/>
          </a:stretch>
        </p:blipFill>
        <p:spPr>
          <a:xfrm>
            <a:off x="810736" y="1332756"/>
            <a:ext cx="4164247" cy="2528292"/>
          </a:xfrm>
          <a:prstGeom prst="rect">
            <a:avLst/>
          </a:prstGeom>
        </p:spPr>
      </p:pic>
      <p:pic>
        <p:nvPicPr>
          <p:cNvPr id="16" name="Imagen 15"/>
          <p:cNvPicPr>
            <a:picLocks noChangeAspect="1"/>
          </p:cNvPicPr>
          <p:nvPr/>
        </p:nvPicPr>
        <p:blipFill>
          <a:blip r:embed="rId6" cstate="print">
            <a:clrChange>
              <a:clrFrom>
                <a:srgbClr val="FCFCFC"/>
              </a:clrFrom>
              <a:clrTo>
                <a:srgbClr val="FCFCFC">
                  <a:alpha val="0"/>
                </a:srgbClr>
              </a:clrTo>
            </a:clrChange>
            <a:extLst>
              <a:ext uri="{28A0092B-C50C-407E-A947-70E740481C1C}">
                <a14:useLocalDpi xmlns:a14="http://schemas.microsoft.com/office/drawing/2010/main" xmlns="" val="0"/>
              </a:ext>
            </a:extLst>
          </a:blip>
          <a:stretch>
            <a:fillRect/>
          </a:stretch>
        </p:blipFill>
        <p:spPr>
          <a:xfrm>
            <a:off x="6001509" y="3285575"/>
            <a:ext cx="2458923" cy="2458923"/>
          </a:xfrm>
          <a:prstGeom prst="rect">
            <a:avLst/>
          </a:prstGeom>
          <a:ln>
            <a:noFill/>
          </a:ln>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modelocontrato.net/wp-content/uploads/2009/10/quien-firma-contrato.jpg">
            <a:hlinkClick r:id="rId2"/>
          </p:cNvPr>
          <p:cNvPicPr>
            <a:picLocks noChangeAspect="1" noChangeArrowheads="1"/>
          </p:cNvPicPr>
          <p:nvPr/>
        </p:nvPicPr>
        <p:blipFill>
          <a:blip r:embed="rId3" cstate="print"/>
          <a:srcRect/>
          <a:stretch>
            <a:fillRect/>
          </a:stretch>
        </p:blipFill>
        <p:spPr bwMode="auto">
          <a:xfrm>
            <a:off x="-108520" y="3832040"/>
            <a:ext cx="2304256" cy="2442441"/>
          </a:xfrm>
          <a:prstGeom prst="rect">
            <a:avLst/>
          </a:prstGeom>
          <a:ln>
            <a:noFill/>
          </a:ln>
          <a:effectLst>
            <a:softEdge rad="112500"/>
          </a:effectLst>
        </p:spPr>
      </p:pic>
      <p:graphicFrame>
        <p:nvGraphicFramePr>
          <p:cNvPr id="5" name="Diagrama 4"/>
          <p:cNvGraphicFramePr/>
          <p:nvPr>
            <p:extLst>
              <p:ext uri="{D42A27DB-BD31-4B8C-83A1-F6EECF244321}">
                <p14:modId xmlns:p14="http://schemas.microsoft.com/office/powerpoint/2010/main" xmlns="" val="1238944150"/>
              </p:ext>
            </p:extLst>
          </p:nvPr>
        </p:nvGraphicFramePr>
        <p:xfrm>
          <a:off x="874270" y="1196752"/>
          <a:ext cx="8047476" cy="446449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Imagen 5"/>
          <p:cNvPicPr>
            <a:picLocks noChangeAspect="1"/>
          </p:cNvPicPr>
          <p:nvPr/>
        </p:nvPicPr>
        <p:blipFill>
          <a:blip r:embed="rId9"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Tree>
    <p:extLst>
      <p:ext uri="{BB962C8B-B14F-4D97-AF65-F5344CB8AC3E}">
        <p14:creationId xmlns:p14="http://schemas.microsoft.com/office/powerpoint/2010/main" xmlns="" val="2598132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59632" y="1772816"/>
            <a:ext cx="6552728" cy="2308324"/>
          </a:xfrm>
          <a:prstGeom prst="rect">
            <a:avLst/>
          </a:prstGeom>
        </p:spPr>
        <p:txBody>
          <a:bodyPr wrap="square">
            <a:spAutoFit/>
          </a:bodyPr>
          <a:lstStyle/>
          <a:p>
            <a:pPr algn="just"/>
            <a:r>
              <a:rPr lang="es-MX" dirty="0">
                <a:solidFill>
                  <a:srgbClr val="333333"/>
                </a:solidFill>
                <a:latin typeface="Trebuchet MS" panose="020B0603020202020204" pitchFamily="34" charset="0"/>
              </a:rPr>
              <a:t>El concepto de contrato surgió en la psicología de los grupos. Según algunos autores, la vida como totalidad es una serie de acuerdos y pactos (contratos) que las personas mantienen consigo mismas y con los demás. El contrato ha llegado a ser un medio utilizado para crear e intercambiar valores entre las personas.</a:t>
            </a:r>
            <a:endParaRPr lang="es-MX" dirty="0">
              <a:solidFill>
                <a:srgbClr val="333333"/>
              </a:solidFill>
              <a:latin typeface="Arial" panose="020B0604020202020204" pitchFamily="34" charset="0"/>
            </a:endParaRPr>
          </a:p>
          <a:p>
            <a:r>
              <a:rPr lang="es-MX" dirty="0"/>
              <a:t/>
            </a:r>
            <a:br>
              <a:rPr lang="es-MX" dirty="0"/>
            </a:br>
            <a:endParaRPr lang="es-MX" dirty="0"/>
          </a:p>
        </p:txBody>
      </p:sp>
      <p:pic>
        <p:nvPicPr>
          <p:cNvPr id="1026" name="Picture 2" descr="http://noticias.universia.net.mx/mx/images/tiempo%20libre/e/em/emp/empleados-.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355976" y="3861048"/>
            <a:ext cx="3238500" cy="1857376"/>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Imagen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
        <p:nvSpPr>
          <p:cNvPr id="8" name="5 CuadroTexto"/>
          <p:cNvSpPr txBox="1"/>
          <p:nvPr/>
        </p:nvSpPr>
        <p:spPr>
          <a:xfrm>
            <a:off x="879604" y="6453336"/>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2197130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87624" y="1412776"/>
            <a:ext cx="7429499" cy="2520280"/>
          </a:xfrm>
        </p:spPr>
        <p:txBody>
          <a:bodyPr>
            <a:normAutofit fontScale="92500" lnSpcReduction="20000"/>
          </a:bodyPr>
          <a:lstStyle/>
          <a:p>
            <a:r>
              <a:rPr lang="es-MX" b="1" dirty="0">
                <a:solidFill>
                  <a:schemeClr val="bg1"/>
                </a:solidFill>
              </a:rPr>
              <a:t>H. Lobinsón, considera la interacción psicológica entre el empleado y la organización como un proceso recíproco: </a:t>
            </a:r>
          </a:p>
          <a:p>
            <a:endParaRPr lang="es-MX" b="1" dirty="0">
              <a:solidFill>
                <a:schemeClr val="bg1"/>
              </a:solidFill>
            </a:endParaRPr>
          </a:p>
          <a:p>
            <a:r>
              <a:rPr lang="es-MX" b="1" dirty="0">
                <a:solidFill>
                  <a:schemeClr val="bg1"/>
                </a:solidFill>
              </a:rPr>
              <a:t> la organización realiza ciertas cosas para y por el empleado, y se inhibe de hacer otras, lo remunera, le da seguridad y prestigio social; </a:t>
            </a:r>
          </a:p>
          <a:p>
            <a:pPr marL="0" indent="0">
              <a:buNone/>
            </a:pPr>
            <a:endParaRPr lang="es-MX" b="1" dirty="0">
              <a:solidFill>
                <a:schemeClr val="bg1"/>
              </a:solidFill>
            </a:endParaRPr>
          </a:p>
        </p:txBody>
      </p:sp>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pic>
        <p:nvPicPr>
          <p:cNvPr id="5" name="Picture 2" descr="G:\images (4).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303748" y="3933056"/>
            <a:ext cx="4536504" cy="2474457"/>
          </a:xfrm>
          <a:prstGeom prst="rect">
            <a:avLst/>
          </a:prstGeom>
          <a:noFill/>
          <a:extLst>
            <a:ext uri="{909E8E84-426E-40DD-AFC4-6F175D3DCCD1}">
              <a14:hiddenFill xmlns:a14="http://schemas.microsoft.com/office/drawing/2010/main" xmlns="">
                <a:solidFill>
                  <a:srgbClr val="FFFFFF"/>
                </a:solidFill>
              </a14:hiddenFill>
            </a:ext>
          </a:extLst>
        </p:spPr>
      </p:pic>
      <p:sp>
        <p:nvSpPr>
          <p:cNvPr id="6"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555130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xmlns="" val="1215357090"/>
              </p:ext>
            </p:extLst>
          </p:nvPr>
        </p:nvGraphicFramePr>
        <p:xfrm>
          <a:off x="755576" y="1428495"/>
          <a:ext cx="7416824"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Imagen 7"/>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
        <p:nvSpPr>
          <p:cNvPr id="10"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graphicFrame>
        <p:nvGraphicFramePr>
          <p:cNvPr id="10" name="4 Diagrama"/>
          <p:cNvGraphicFramePr/>
          <p:nvPr>
            <p:extLst>
              <p:ext uri="{D42A27DB-BD31-4B8C-83A1-F6EECF244321}">
                <p14:modId xmlns:p14="http://schemas.microsoft.com/office/powerpoint/2010/main" xmlns="" val="3688570590"/>
              </p:ext>
            </p:extLst>
          </p:nvPr>
        </p:nvGraphicFramePr>
        <p:xfrm>
          <a:off x="755576" y="1428495"/>
          <a:ext cx="7416824" cy="4464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
        <p:nvSpPr>
          <p:cNvPr id="5"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
        <p:nvSpPr>
          <p:cNvPr id="7" name="2 Marcador de contenido"/>
          <p:cNvSpPr>
            <a:spLocks noGrp="1"/>
          </p:cNvSpPr>
          <p:nvPr>
            <p:ph idx="1"/>
          </p:nvPr>
        </p:nvSpPr>
        <p:spPr>
          <a:xfrm>
            <a:off x="539552" y="1124744"/>
            <a:ext cx="7715200" cy="3849291"/>
          </a:xfrm>
        </p:spPr>
        <p:txBody>
          <a:bodyPr>
            <a:noAutofit/>
          </a:bodyPr>
          <a:lstStyle/>
          <a:p>
            <a:pPr>
              <a:lnSpc>
                <a:spcPct val="100000"/>
              </a:lnSpc>
            </a:pPr>
            <a:r>
              <a:rPr lang="es-MX" sz="2000" dirty="0" smtClean="0">
                <a:solidFill>
                  <a:srgbClr val="002060"/>
                </a:solidFill>
                <a:latin typeface="Adobe Thai" panose="02040503050201020203" pitchFamily="18" charset="-34"/>
                <a:cs typeface="Adobe Thai" panose="02040503050201020203" pitchFamily="18" charset="-34"/>
              </a:rPr>
              <a:t>Siempre existe una relación de intercambio entre el personal y la organización: la manera en que se satisfacen sus objetivos individuales</a:t>
            </a:r>
          </a:p>
          <a:p>
            <a:pPr>
              <a:lnSpc>
                <a:spcPct val="100000"/>
              </a:lnSpc>
            </a:pPr>
            <a:r>
              <a:rPr lang="es-MX" sz="2000" dirty="0" smtClean="0">
                <a:solidFill>
                  <a:srgbClr val="002060"/>
                </a:solidFill>
                <a:latin typeface="Adobe Thai" panose="02040503050201020203" pitchFamily="18" charset="-34"/>
                <a:cs typeface="Adobe Thai" panose="02040503050201020203" pitchFamily="18" charset="-34"/>
              </a:rPr>
              <a:t>                           Beneficios o recompensas </a:t>
            </a:r>
          </a:p>
          <a:p>
            <a:pPr>
              <a:lnSpc>
                <a:spcPct val="100000"/>
              </a:lnSpc>
            </a:pPr>
            <a:r>
              <a:rPr lang="es-MX" sz="2000" dirty="0">
                <a:solidFill>
                  <a:srgbClr val="002060"/>
                </a:solidFill>
                <a:latin typeface="Adobe Thai" panose="02040503050201020203" pitchFamily="18" charset="-34"/>
                <a:cs typeface="Adobe Thai" panose="02040503050201020203" pitchFamily="18" charset="-34"/>
              </a:rPr>
              <a:t> </a:t>
            </a:r>
            <a:r>
              <a:rPr lang="es-MX" sz="2000" dirty="0" smtClean="0">
                <a:solidFill>
                  <a:srgbClr val="002060"/>
                </a:solidFill>
                <a:latin typeface="Adobe Thai" panose="02040503050201020203" pitchFamily="18" charset="-34"/>
                <a:cs typeface="Adobe Thai" panose="02040503050201020203" pitchFamily="18" charset="-34"/>
              </a:rPr>
              <a:t>                                                                (+)</a:t>
            </a:r>
          </a:p>
          <a:p>
            <a:pPr>
              <a:lnSpc>
                <a:spcPct val="100000"/>
              </a:lnSpc>
            </a:pPr>
            <a:r>
              <a:rPr lang="es-MX" sz="2000" dirty="0">
                <a:solidFill>
                  <a:srgbClr val="002060"/>
                </a:solidFill>
                <a:latin typeface="Adobe Thai" panose="02040503050201020203" pitchFamily="18" charset="-34"/>
                <a:cs typeface="Adobe Thai" panose="02040503050201020203" pitchFamily="18" charset="-34"/>
              </a:rPr>
              <a:t> </a:t>
            </a:r>
            <a:r>
              <a:rPr lang="es-MX" sz="2000" dirty="0" smtClean="0">
                <a:solidFill>
                  <a:srgbClr val="002060"/>
                </a:solidFill>
                <a:latin typeface="Adobe Thai" panose="02040503050201020203" pitchFamily="18" charset="-34"/>
                <a:cs typeface="Adobe Thai" panose="02040503050201020203" pitchFamily="18" charset="-34"/>
              </a:rPr>
              <a:t>                                                             * salarios competitivos </a:t>
            </a:r>
          </a:p>
          <a:p>
            <a:pPr>
              <a:lnSpc>
                <a:spcPct val="100000"/>
              </a:lnSpc>
            </a:pPr>
            <a:r>
              <a:rPr lang="es-MX" sz="2000" dirty="0">
                <a:solidFill>
                  <a:srgbClr val="002060"/>
                </a:solidFill>
                <a:latin typeface="Adobe Thai" panose="02040503050201020203" pitchFamily="18" charset="-34"/>
                <a:cs typeface="Adobe Thai" panose="02040503050201020203" pitchFamily="18" charset="-34"/>
              </a:rPr>
              <a:t> </a:t>
            </a:r>
            <a:r>
              <a:rPr lang="es-MX" sz="2000" dirty="0" smtClean="0">
                <a:solidFill>
                  <a:srgbClr val="002060"/>
                </a:solidFill>
                <a:latin typeface="Adobe Thai" panose="02040503050201020203" pitchFamily="18" charset="-34"/>
                <a:cs typeface="Adobe Thai" panose="02040503050201020203" pitchFamily="18" charset="-34"/>
              </a:rPr>
              <a:t>                                                             *ambiente de trabajo agradable </a:t>
            </a:r>
          </a:p>
          <a:p>
            <a:pPr>
              <a:lnSpc>
                <a:spcPct val="100000"/>
              </a:lnSpc>
            </a:pPr>
            <a:r>
              <a:rPr lang="es-MX" sz="2000" dirty="0">
                <a:solidFill>
                  <a:srgbClr val="002060"/>
                </a:solidFill>
                <a:latin typeface="Adobe Thai" panose="02040503050201020203" pitchFamily="18" charset="-34"/>
                <a:cs typeface="Adobe Thai" panose="02040503050201020203" pitchFamily="18" charset="-34"/>
              </a:rPr>
              <a:t> </a:t>
            </a:r>
            <a:r>
              <a:rPr lang="es-MX" sz="2000" dirty="0" smtClean="0">
                <a:solidFill>
                  <a:srgbClr val="002060"/>
                </a:solidFill>
                <a:latin typeface="Adobe Thai" panose="02040503050201020203" pitchFamily="18" charset="-34"/>
                <a:cs typeface="Adobe Thai" panose="02040503050201020203" pitchFamily="18" charset="-34"/>
              </a:rPr>
              <a:t>                                                             * trabajo significativo y desafiante </a:t>
            </a:r>
          </a:p>
          <a:p>
            <a:pPr marL="0" indent="0">
              <a:lnSpc>
                <a:spcPct val="100000"/>
              </a:lnSpc>
              <a:buNone/>
            </a:pPr>
            <a:r>
              <a:rPr lang="es-MX" sz="2000" dirty="0">
                <a:solidFill>
                  <a:srgbClr val="002060"/>
                </a:solidFill>
                <a:latin typeface="Adobe Thai" panose="02040503050201020203" pitchFamily="18" charset="-34"/>
                <a:cs typeface="Adobe Thai" panose="02040503050201020203" pitchFamily="18" charset="-34"/>
              </a:rPr>
              <a:t> </a:t>
            </a:r>
            <a:r>
              <a:rPr lang="es-MX" sz="2000" dirty="0" smtClean="0">
                <a:solidFill>
                  <a:srgbClr val="002060"/>
                </a:solidFill>
                <a:latin typeface="Adobe Thai" panose="02040503050201020203" pitchFamily="18" charset="-34"/>
                <a:cs typeface="Adobe Thai" panose="02040503050201020203" pitchFamily="18" charset="-34"/>
              </a:rPr>
              <a:t>                                                                        </a:t>
            </a:r>
          </a:p>
          <a:p>
            <a:pPr marL="0" indent="0">
              <a:lnSpc>
                <a:spcPct val="100000"/>
              </a:lnSpc>
              <a:buNone/>
            </a:pPr>
            <a:r>
              <a:rPr lang="es-MX" sz="2000" dirty="0">
                <a:solidFill>
                  <a:srgbClr val="002060"/>
                </a:solidFill>
                <a:latin typeface="Adobe Thai" panose="02040503050201020203" pitchFamily="18" charset="-34"/>
                <a:cs typeface="Adobe Thai" panose="02040503050201020203" pitchFamily="18" charset="-34"/>
              </a:rPr>
              <a:t> </a:t>
            </a:r>
            <a:r>
              <a:rPr lang="es-MX" sz="2000" dirty="0" smtClean="0">
                <a:solidFill>
                  <a:srgbClr val="002060"/>
                </a:solidFill>
                <a:latin typeface="Adobe Thai" panose="02040503050201020203" pitchFamily="18" charset="-34"/>
                <a:cs typeface="Adobe Thai" panose="02040503050201020203" pitchFamily="18" charset="-34"/>
              </a:rPr>
              <a:t>                                                                        Costos</a:t>
            </a:r>
          </a:p>
          <a:p>
            <a:pPr marL="0" indent="0">
              <a:lnSpc>
                <a:spcPct val="100000"/>
              </a:lnSpc>
              <a:buNone/>
            </a:pPr>
            <a:r>
              <a:rPr lang="es-MX" sz="2000" dirty="0">
                <a:solidFill>
                  <a:srgbClr val="002060"/>
                </a:solidFill>
                <a:latin typeface="Adobe Thai" panose="02040503050201020203" pitchFamily="18" charset="-34"/>
                <a:cs typeface="Adobe Thai" panose="02040503050201020203" pitchFamily="18" charset="-34"/>
              </a:rPr>
              <a:t> </a:t>
            </a:r>
            <a:r>
              <a:rPr lang="es-MX" sz="2000" dirty="0" smtClean="0">
                <a:solidFill>
                  <a:srgbClr val="002060"/>
                </a:solidFill>
                <a:latin typeface="Adobe Thai" panose="02040503050201020203" pitchFamily="18" charset="-34"/>
                <a:cs typeface="Adobe Thai" panose="02040503050201020203" pitchFamily="18" charset="-34"/>
              </a:rPr>
              <a:t>                                                                        (-)</a:t>
            </a:r>
          </a:p>
          <a:p>
            <a:pPr marL="0" indent="0">
              <a:lnSpc>
                <a:spcPct val="100000"/>
              </a:lnSpc>
              <a:buNone/>
            </a:pPr>
            <a:r>
              <a:rPr lang="es-MX" sz="2000" dirty="0">
                <a:solidFill>
                  <a:srgbClr val="002060"/>
                </a:solidFill>
                <a:latin typeface="Adobe Thai" panose="02040503050201020203" pitchFamily="18" charset="-34"/>
                <a:cs typeface="Adobe Thai" panose="02040503050201020203" pitchFamily="18" charset="-34"/>
              </a:rPr>
              <a:t> </a:t>
            </a:r>
            <a:r>
              <a:rPr lang="es-MX" sz="2000" dirty="0" smtClean="0">
                <a:solidFill>
                  <a:srgbClr val="002060"/>
                </a:solidFill>
                <a:latin typeface="Adobe Thai" panose="02040503050201020203" pitchFamily="18" charset="-34"/>
                <a:cs typeface="Adobe Thai" panose="02040503050201020203" pitchFamily="18" charset="-34"/>
              </a:rPr>
              <a:t>                                                                      *tiempo</a:t>
            </a:r>
          </a:p>
          <a:p>
            <a:pPr marL="0" indent="0">
              <a:lnSpc>
                <a:spcPct val="100000"/>
              </a:lnSpc>
              <a:buNone/>
            </a:pPr>
            <a:r>
              <a:rPr lang="es-MX" sz="2000" dirty="0">
                <a:solidFill>
                  <a:srgbClr val="002060"/>
                </a:solidFill>
                <a:latin typeface="Adobe Thai" panose="02040503050201020203" pitchFamily="18" charset="-34"/>
                <a:cs typeface="Adobe Thai" panose="02040503050201020203" pitchFamily="18" charset="-34"/>
              </a:rPr>
              <a:t> </a:t>
            </a:r>
            <a:r>
              <a:rPr lang="es-MX" sz="2000" dirty="0" smtClean="0">
                <a:solidFill>
                  <a:srgbClr val="002060"/>
                </a:solidFill>
                <a:latin typeface="Adobe Thai" panose="02040503050201020203" pitchFamily="18" charset="-34"/>
                <a:cs typeface="Adobe Thai" panose="02040503050201020203" pitchFamily="18" charset="-34"/>
              </a:rPr>
              <a:t>                                                                      * esfuerzo</a:t>
            </a:r>
          </a:p>
          <a:p>
            <a:pPr marL="0" indent="0">
              <a:lnSpc>
                <a:spcPct val="100000"/>
              </a:lnSpc>
              <a:buNone/>
            </a:pPr>
            <a:r>
              <a:rPr lang="es-MX" sz="2000" dirty="0">
                <a:solidFill>
                  <a:srgbClr val="002060"/>
                </a:solidFill>
                <a:latin typeface="Adobe Thai" panose="02040503050201020203" pitchFamily="18" charset="-34"/>
                <a:cs typeface="Adobe Thai" panose="02040503050201020203" pitchFamily="18" charset="-34"/>
              </a:rPr>
              <a:t> </a:t>
            </a:r>
            <a:r>
              <a:rPr lang="es-MX" sz="2000" dirty="0" smtClean="0">
                <a:solidFill>
                  <a:srgbClr val="002060"/>
                </a:solidFill>
                <a:latin typeface="Adobe Thai" panose="02040503050201020203" pitchFamily="18" charset="-34"/>
                <a:cs typeface="Adobe Thai" panose="02040503050201020203" pitchFamily="18" charset="-34"/>
              </a:rPr>
              <a:t>                                                                     * </a:t>
            </a:r>
            <a:r>
              <a:rPr lang="es-MX" sz="2000" dirty="0" smtClean="0">
                <a:solidFill>
                  <a:srgbClr val="002060"/>
                </a:solidFill>
                <a:latin typeface="Adobe Thai" panose="02040503050201020203" pitchFamily="18" charset="-34"/>
                <a:cs typeface="Adobe Thai" panose="02040503050201020203" pitchFamily="18" charset="-34"/>
              </a:rPr>
              <a:t>utilización </a:t>
            </a:r>
            <a:r>
              <a:rPr lang="es-MX" sz="2000" dirty="0" smtClean="0">
                <a:solidFill>
                  <a:srgbClr val="002060"/>
                </a:solidFill>
                <a:latin typeface="Adobe Thai" panose="02040503050201020203" pitchFamily="18" charset="-34"/>
                <a:cs typeface="Adobe Thai" panose="02040503050201020203" pitchFamily="18" charset="-34"/>
              </a:rPr>
              <a:t>de habilidades</a:t>
            </a:r>
          </a:p>
          <a:p>
            <a:pPr marL="0" indent="0">
              <a:lnSpc>
                <a:spcPct val="100000"/>
              </a:lnSpc>
              <a:buNone/>
            </a:pPr>
            <a:r>
              <a:rPr lang="es-MX" sz="2000" dirty="0" smtClean="0">
                <a:solidFill>
                  <a:srgbClr val="002060"/>
                </a:solidFill>
                <a:latin typeface="Adobe Thai" panose="02040503050201020203" pitchFamily="18" charset="-34"/>
                <a:cs typeface="Adobe Thai" panose="02040503050201020203" pitchFamily="18" charset="-34"/>
              </a:rPr>
              <a:t> </a:t>
            </a:r>
          </a:p>
        </p:txBody>
      </p:sp>
      <p:sp>
        <p:nvSpPr>
          <p:cNvPr id="8" name="11 Rectángulo redondeado"/>
          <p:cNvSpPr/>
          <p:nvPr/>
        </p:nvSpPr>
        <p:spPr>
          <a:xfrm>
            <a:off x="683568" y="3915932"/>
            <a:ext cx="1296144"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La persona</a:t>
            </a:r>
            <a:endParaRPr lang="es-MX" dirty="0"/>
          </a:p>
        </p:txBody>
      </p:sp>
      <p:cxnSp>
        <p:nvCxnSpPr>
          <p:cNvPr id="9" name="6 Conector recto"/>
          <p:cNvCxnSpPr/>
          <p:nvPr/>
        </p:nvCxnSpPr>
        <p:spPr>
          <a:xfrm>
            <a:off x="1331640" y="2996952"/>
            <a:ext cx="583264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ector recto de flecha 11"/>
          <p:cNvCxnSpPr/>
          <p:nvPr/>
        </p:nvCxnSpPr>
        <p:spPr>
          <a:xfrm>
            <a:off x="1331640" y="2996952"/>
            <a:ext cx="0" cy="7920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p:cNvCxnSpPr/>
          <p:nvPr/>
        </p:nvCxnSpPr>
        <p:spPr>
          <a:xfrm>
            <a:off x="7164288" y="2996952"/>
            <a:ext cx="0" cy="6480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12 Rectángulo redondeado"/>
          <p:cNvSpPr/>
          <p:nvPr/>
        </p:nvSpPr>
        <p:spPr>
          <a:xfrm>
            <a:off x="6228184" y="3861048"/>
            <a:ext cx="1656184" cy="4869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La organización</a:t>
            </a:r>
            <a:endParaRPr lang="es-MX" dirty="0"/>
          </a:p>
        </p:txBody>
      </p:sp>
      <p:cxnSp>
        <p:nvCxnSpPr>
          <p:cNvPr id="20" name="Conector recto 19"/>
          <p:cNvCxnSpPr/>
          <p:nvPr/>
        </p:nvCxnSpPr>
        <p:spPr>
          <a:xfrm>
            <a:off x="1331640" y="5486400"/>
            <a:ext cx="586363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Conector recto de flecha 26"/>
          <p:cNvCxnSpPr/>
          <p:nvPr/>
        </p:nvCxnSpPr>
        <p:spPr>
          <a:xfrm flipV="1">
            <a:off x="7195279" y="4735488"/>
            <a:ext cx="0" cy="7509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Conector recto 31"/>
          <p:cNvCxnSpPr/>
          <p:nvPr/>
        </p:nvCxnSpPr>
        <p:spPr>
          <a:xfrm>
            <a:off x="1331640" y="4653136"/>
            <a:ext cx="0" cy="83326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750311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
        <p:nvSpPr>
          <p:cNvPr id="5" name="CuadroTexto 4"/>
          <p:cNvSpPr txBox="1"/>
          <p:nvPr/>
        </p:nvSpPr>
        <p:spPr>
          <a:xfrm>
            <a:off x="1331640" y="2564904"/>
            <a:ext cx="6768752" cy="646331"/>
          </a:xfrm>
          <a:prstGeom prst="rect">
            <a:avLst/>
          </a:prstGeom>
          <a:noFill/>
        </p:spPr>
        <p:txBody>
          <a:bodyPr wrap="square" rtlCol="0">
            <a:spAutoFit/>
          </a:bodyPr>
          <a:lstStyle/>
          <a:p>
            <a:r>
              <a:rPr lang="es-MX" sz="3600" dirty="0" smtClean="0">
                <a:latin typeface="Adobe Thai" panose="02040503050201020203" pitchFamily="18" charset="-34"/>
                <a:cs typeface="Adobe Thai" panose="02040503050201020203" pitchFamily="18" charset="-34"/>
              </a:rPr>
              <a:t>1.3.2 RELACIONES DE INTERCAMBIO </a:t>
            </a:r>
            <a:endParaRPr lang="es-MX" sz="3600" dirty="0">
              <a:latin typeface="Adobe Thai" panose="02040503050201020203" pitchFamily="18" charset="-34"/>
              <a:cs typeface="Adobe Thai" panose="02040503050201020203" pitchFamily="18" charset="-34"/>
            </a:endParaRPr>
          </a:p>
        </p:txBody>
      </p:sp>
      <p:sp>
        <p:nvSpPr>
          <p:cNvPr id="6" name="5 CuadroTexto"/>
          <p:cNvSpPr txBox="1"/>
          <p:nvPr/>
        </p:nvSpPr>
        <p:spPr>
          <a:xfrm>
            <a:off x="879604" y="6453336"/>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pic>
        <p:nvPicPr>
          <p:cNvPr id="7" name="Picture 2" descr="G:\descarga (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427984" y="3717032"/>
            <a:ext cx="2952328" cy="289765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807640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
        <p:nvSpPr>
          <p:cNvPr id="5"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
        <p:nvSpPr>
          <p:cNvPr id="6" name="1 Título"/>
          <p:cNvSpPr txBox="1">
            <a:spLocks/>
          </p:cNvSpPr>
          <p:nvPr/>
        </p:nvSpPr>
        <p:spPr>
          <a:xfrm>
            <a:off x="683568" y="1124744"/>
            <a:ext cx="8872515" cy="654027"/>
          </a:xfrm>
          <a:prstGeom prst="rect">
            <a:avLst/>
          </a:prstGeom>
        </p:spPr>
        <p:txBody>
          <a:bodyPr/>
          <a:lstStyle>
            <a:lvl1pPr algn="l" defTabSz="914400" rtl="0" eaLnBrk="1" latinLnBrk="0" hangingPunct="1">
              <a:lnSpc>
                <a:spcPct val="80000"/>
              </a:lnSpc>
              <a:spcBef>
                <a:spcPct val="0"/>
              </a:spcBef>
              <a:buNone/>
              <a:defRPr lang="en-US" sz="4000" b="1" kern="1200" dirty="0">
                <a:solidFill>
                  <a:schemeClr val="bg1"/>
                </a:solidFill>
                <a:latin typeface="+mj-lt"/>
                <a:ea typeface="+mj-ea"/>
                <a:cs typeface="+mj-cs"/>
              </a:defRPr>
            </a:lvl1pPr>
          </a:lstStyle>
          <a:p>
            <a:r>
              <a:rPr lang="es-ES" sz="3000" dirty="0" smtClean="0"/>
              <a:t>Lo que las personas esperan de la organización:</a:t>
            </a:r>
          </a:p>
          <a:p>
            <a:endParaRPr lang="es-ES" sz="3000" dirty="0"/>
          </a:p>
          <a:p>
            <a:endParaRPr lang="es-ES" sz="3000" dirty="0"/>
          </a:p>
        </p:txBody>
      </p:sp>
      <p:sp>
        <p:nvSpPr>
          <p:cNvPr id="7" name="Rectángulo 6"/>
          <p:cNvSpPr/>
          <p:nvPr/>
        </p:nvSpPr>
        <p:spPr>
          <a:xfrm>
            <a:off x="1331640" y="2276872"/>
            <a:ext cx="6912768" cy="3170099"/>
          </a:xfrm>
          <a:prstGeom prst="rect">
            <a:avLst/>
          </a:prstGeom>
        </p:spPr>
        <p:txBody>
          <a:bodyPr wrap="square">
            <a:spAutoFit/>
          </a:bodyPr>
          <a:lstStyle/>
          <a:p>
            <a:r>
              <a:rPr lang="es-MX" sz="2000" dirty="0">
                <a:solidFill>
                  <a:schemeClr val="bg1"/>
                </a:solidFill>
                <a:latin typeface="Adobe Thai" panose="02040503050201020203" pitchFamily="18" charset="-34"/>
                <a:cs typeface="Adobe Thai" panose="02040503050201020203" pitchFamily="18" charset="-34"/>
              </a:rPr>
              <a:t>Un excelente lugar de trabajo</a:t>
            </a:r>
          </a:p>
          <a:p>
            <a:r>
              <a:rPr lang="es-MX" sz="2000" dirty="0">
                <a:solidFill>
                  <a:schemeClr val="bg1"/>
                </a:solidFill>
                <a:latin typeface="Adobe Thai" panose="02040503050201020203" pitchFamily="18" charset="-34"/>
                <a:cs typeface="Adobe Thai" panose="02040503050201020203" pitchFamily="18" charset="-34"/>
              </a:rPr>
              <a:t>Oportunidad de crecimiento, educación y carrera</a:t>
            </a:r>
          </a:p>
          <a:p>
            <a:r>
              <a:rPr lang="es-MX" sz="2000" dirty="0">
                <a:solidFill>
                  <a:schemeClr val="bg1"/>
                </a:solidFill>
                <a:latin typeface="Adobe Thai" panose="02040503050201020203" pitchFamily="18" charset="-34"/>
                <a:cs typeface="Adobe Thai" panose="02040503050201020203" pitchFamily="18" charset="-34"/>
              </a:rPr>
              <a:t>Reconocimiento y recompensas: salario, beneficios e incentivos</a:t>
            </a:r>
          </a:p>
          <a:p>
            <a:r>
              <a:rPr lang="es-MX" sz="2000" dirty="0">
                <a:solidFill>
                  <a:schemeClr val="bg1"/>
                </a:solidFill>
                <a:latin typeface="Adobe Thai" panose="02040503050201020203" pitchFamily="18" charset="-34"/>
                <a:cs typeface="Adobe Thai" panose="02040503050201020203" pitchFamily="18" charset="-34"/>
              </a:rPr>
              <a:t>Libertad y autonomía </a:t>
            </a:r>
          </a:p>
          <a:p>
            <a:r>
              <a:rPr lang="es-MX" sz="2000" dirty="0">
                <a:solidFill>
                  <a:schemeClr val="bg1"/>
                </a:solidFill>
                <a:latin typeface="Adobe Thai" panose="02040503050201020203" pitchFamily="18" charset="-34"/>
                <a:cs typeface="Adobe Thai" panose="02040503050201020203" pitchFamily="18" charset="-34"/>
              </a:rPr>
              <a:t>Apoyo, liderazgo y motivación</a:t>
            </a:r>
          </a:p>
          <a:p>
            <a:r>
              <a:rPr lang="es-MX" sz="2000" dirty="0">
                <a:solidFill>
                  <a:schemeClr val="bg1"/>
                </a:solidFill>
                <a:latin typeface="Adobe Thai" panose="02040503050201020203" pitchFamily="18" charset="-34"/>
                <a:cs typeface="Adobe Thai" panose="02040503050201020203" pitchFamily="18" charset="-34"/>
              </a:rPr>
              <a:t>Capacidad de empleo y de capacitación</a:t>
            </a:r>
          </a:p>
          <a:p>
            <a:r>
              <a:rPr lang="es-MX" sz="2000" dirty="0">
                <a:solidFill>
                  <a:schemeClr val="bg1"/>
                </a:solidFill>
                <a:latin typeface="Adobe Thai" panose="02040503050201020203" pitchFamily="18" charset="-34"/>
                <a:cs typeface="Adobe Thai" panose="02040503050201020203" pitchFamily="18" charset="-34"/>
              </a:rPr>
              <a:t>Camarería y compañerismo</a:t>
            </a:r>
          </a:p>
          <a:p>
            <a:r>
              <a:rPr lang="es-MX" sz="2000" dirty="0">
                <a:solidFill>
                  <a:schemeClr val="bg1"/>
                </a:solidFill>
                <a:latin typeface="Adobe Thai" panose="02040503050201020203" pitchFamily="18" charset="-34"/>
                <a:cs typeface="Adobe Thai" panose="02040503050201020203" pitchFamily="18" charset="-34"/>
              </a:rPr>
              <a:t>Calidad de vida en el trabajo</a:t>
            </a:r>
          </a:p>
          <a:p>
            <a:r>
              <a:rPr lang="es-MX" sz="2000" dirty="0">
                <a:solidFill>
                  <a:schemeClr val="bg1"/>
                </a:solidFill>
                <a:latin typeface="Adobe Thai" panose="02040503050201020203" pitchFamily="18" charset="-34"/>
                <a:cs typeface="Adobe Thai" panose="02040503050201020203" pitchFamily="18" charset="-34"/>
              </a:rPr>
              <a:t>Participación en las decisiones</a:t>
            </a:r>
          </a:p>
          <a:p>
            <a:r>
              <a:rPr lang="es-MX" sz="2000" dirty="0">
                <a:solidFill>
                  <a:schemeClr val="bg1"/>
                </a:solidFill>
                <a:latin typeface="Adobe Thai" panose="02040503050201020203" pitchFamily="18" charset="-34"/>
                <a:cs typeface="Adobe Thai" panose="02040503050201020203" pitchFamily="18" charset="-34"/>
              </a:rPr>
              <a:t>Distracción, alegría y satisfacción </a:t>
            </a:r>
          </a:p>
        </p:txBody>
      </p:sp>
      <p:pic>
        <p:nvPicPr>
          <p:cNvPr id="2050" name="Picture 2" descr="http://image.slidesharecdn.com/pdfpresentacion-141024090956-conversion-gate01/95/sistemas-orgaizacinales-53-638.jpg?cb=1414142337"/>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64088" y="4149080"/>
            <a:ext cx="2736304" cy="211441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460795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899592" y="638297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
        <p:nvSpPr>
          <p:cNvPr id="5" name="4 CuadroTexto"/>
          <p:cNvSpPr txBox="1"/>
          <p:nvPr/>
        </p:nvSpPr>
        <p:spPr>
          <a:xfrm>
            <a:off x="1610312" y="1205428"/>
            <a:ext cx="5643602" cy="646331"/>
          </a:xfrm>
          <a:prstGeom prst="rect">
            <a:avLst/>
          </a:prstGeom>
          <a:noFill/>
        </p:spPr>
        <p:txBody>
          <a:bodyPr wrap="square" rtlCol="0">
            <a:spAutoFit/>
          </a:bodyPr>
          <a:lstStyle/>
          <a:p>
            <a:pPr algn="ctr"/>
            <a:r>
              <a:rPr lang="es-MX" sz="3600" dirty="0" smtClean="0">
                <a:ln w="0"/>
                <a:effectLst>
                  <a:outerShdw blurRad="38100" dist="19050" dir="2700000" algn="tl" rotWithShape="0">
                    <a:schemeClr val="dk1">
                      <a:alpha val="40000"/>
                    </a:schemeClr>
                  </a:outerShdw>
                </a:effectLst>
              </a:rPr>
              <a:t>INTRODUCCIÓN</a:t>
            </a:r>
            <a:r>
              <a:rPr lang="es-MX"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a:t>
            </a:r>
            <a:endParaRPr lang="es-MX" sz="36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6 CuadroTexto"/>
          <p:cNvSpPr txBox="1"/>
          <p:nvPr/>
        </p:nvSpPr>
        <p:spPr>
          <a:xfrm>
            <a:off x="717337" y="2201460"/>
            <a:ext cx="7429552" cy="4031873"/>
          </a:xfrm>
          <a:prstGeom prst="rect">
            <a:avLst/>
          </a:prstGeom>
          <a:noFill/>
        </p:spPr>
        <p:txBody>
          <a:bodyPr wrap="square" rtlCol="0">
            <a:spAutoFit/>
          </a:bodyPr>
          <a:lstStyle/>
          <a:p>
            <a:pPr algn="just"/>
            <a:r>
              <a:rPr lang="es-MX" sz="2000" noProof="1">
                <a:solidFill>
                  <a:schemeClr val="tx1">
                    <a:lumMod val="95000"/>
                    <a:lumOff val="5000"/>
                  </a:schemeClr>
                </a:solidFill>
              </a:rPr>
              <a:t>Para superar sus limitaciones individuales,las personas se agrupan y forman organizaciones, con el fin de lograr </a:t>
            </a:r>
            <a:r>
              <a:rPr lang="es-MX" sz="2000" i="1" u="sng" noProof="1">
                <a:solidFill>
                  <a:schemeClr val="tx1">
                    <a:lumMod val="95000"/>
                    <a:lumOff val="5000"/>
                  </a:schemeClr>
                </a:solidFill>
              </a:rPr>
              <a:t>objetivos comunes</a:t>
            </a:r>
            <a:r>
              <a:rPr lang="es-MX" sz="2000" noProof="1">
                <a:solidFill>
                  <a:schemeClr val="tx1">
                    <a:lumMod val="95000"/>
                    <a:lumOff val="5000"/>
                  </a:schemeClr>
                </a:solidFill>
              </a:rPr>
              <a:t>. Al crecer, requieren un mayor número de personas para la realización de sus actividades. Al ingresar a las organizaciones, esas personas persiguen </a:t>
            </a:r>
            <a:r>
              <a:rPr lang="es-MX" sz="2000" i="1" u="sng" noProof="1">
                <a:solidFill>
                  <a:schemeClr val="tx1">
                    <a:lumMod val="95000"/>
                    <a:lumOff val="5000"/>
                  </a:schemeClr>
                </a:solidFill>
              </a:rPr>
              <a:t>objetivos individuales </a:t>
            </a:r>
            <a:r>
              <a:rPr lang="es-MX" sz="2000" noProof="1">
                <a:solidFill>
                  <a:schemeClr val="tx1">
                    <a:lumMod val="95000"/>
                    <a:lumOff val="5000"/>
                  </a:schemeClr>
                </a:solidFill>
              </a:rPr>
              <a:t>diferentes.</a:t>
            </a:r>
          </a:p>
          <a:p>
            <a:pPr algn="just"/>
            <a:r>
              <a:rPr lang="es-MX" sz="2000" noProof="1">
                <a:solidFill>
                  <a:schemeClr val="tx1">
                    <a:lumMod val="95000"/>
                    <a:lumOff val="5000"/>
                  </a:schemeClr>
                </a:solidFill>
              </a:rPr>
              <a:t>De esta manera, tanto los individuos como las organizaciones tienen </a:t>
            </a:r>
            <a:r>
              <a:rPr lang="es-MX" sz="2000" i="1" u="sng" noProof="1">
                <a:solidFill>
                  <a:schemeClr val="tx1">
                    <a:lumMod val="95000"/>
                    <a:lumOff val="5000"/>
                  </a:schemeClr>
                </a:solidFill>
              </a:rPr>
              <a:t>objetivos por alcanzar </a:t>
            </a:r>
            <a:r>
              <a:rPr lang="es-MX" sz="2000" noProof="1">
                <a:solidFill>
                  <a:schemeClr val="tx1">
                    <a:lumMod val="95000"/>
                    <a:lumOff val="5000"/>
                  </a:schemeClr>
                </a:solidFill>
              </a:rPr>
              <a:t>.</a:t>
            </a:r>
          </a:p>
          <a:p>
            <a:pPr algn="just"/>
            <a:endParaRPr lang="es-MX" sz="2000" noProof="1">
              <a:solidFill>
                <a:schemeClr val="tx1">
                  <a:lumMod val="95000"/>
                  <a:lumOff val="5000"/>
                </a:schemeClr>
              </a:solidFill>
            </a:endParaRPr>
          </a:p>
          <a:p>
            <a:pPr algn="just"/>
            <a:r>
              <a:rPr lang="es-MX" sz="2000" noProof="1">
                <a:solidFill>
                  <a:schemeClr val="tx1">
                    <a:lumMod val="95000"/>
                    <a:lumOff val="5000"/>
                  </a:schemeClr>
                </a:solidFill>
              </a:rPr>
              <a:t>La integración entre el individuo y la organización indica cómo mejorar las relaciones de intercambio y entender la cultura corporativa.</a:t>
            </a:r>
          </a:p>
          <a:p>
            <a:endParaRPr lang="es-ES_tradnl" i="1" u="sng" noProof="1">
              <a:solidFill>
                <a:schemeClr val="bg1"/>
              </a:solidFill>
            </a:endParaRPr>
          </a:p>
          <a:p>
            <a:pPr algn="just"/>
            <a:endParaRPr lang="es-MX" dirty="0"/>
          </a:p>
        </p:txBody>
      </p:sp>
      <p:pic>
        <p:nvPicPr>
          <p:cNvPr id="9" name="Imagen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27384"/>
            <a:ext cx="9144000" cy="940158"/>
          </a:xfrm>
          <a:prstGeom prst="rect">
            <a:avLst/>
          </a:prstGeom>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
        <p:nvSpPr>
          <p:cNvPr id="5"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
        <p:nvSpPr>
          <p:cNvPr id="6" name="Rectángulo 5"/>
          <p:cNvSpPr/>
          <p:nvPr/>
        </p:nvSpPr>
        <p:spPr>
          <a:xfrm>
            <a:off x="879604" y="1196752"/>
            <a:ext cx="7292796" cy="954107"/>
          </a:xfrm>
          <a:prstGeom prst="rect">
            <a:avLst/>
          </a:prstGeom>
        </p:spPr>
        <p:txBody>
          <a:bodyPr wrap="square">
            <a:spAutoFit/>
          </a:bodyPr>
          <a:lstStyle/>
          <a:p>
            <a:r>
              <a:rPr lang="es-MX" sz="2800" b="1" dirty="0" smtClean="0">
                <a:solidFill>
                  <a:schemeClr val="bg1"/>
                </a:solidFill>
                <a:effectLst>
                  <a:outerShdw blurRad="38100" dist="38100" dir="2700000" algn="tl">
                    <a:srgbClr val="000000">
                      <a:alpha val="43137"/>
                    </a:srgbClr>
                  </a:outerShdw>
                </a:effectLst>
              </a:rPr>
              <a:t>Lo que la organización espera de las personas</a:t>
            </a:r>
            <a:r>
              <a:rPr lang="es-MX" sz="2800" b="1" dirty="0">
                <a:solidFill>
                  <a:schemeClr val="bg1"/>
                </a:solidFill>
                <a:effectLst>
                  <a:outerShdw blurRad="38100" dist="38100" dir="2700000" algn="tl">
                    <a:srgbClr val="000000">
                      <a:alpha val="43137"/>
                    </a:srgbClr>
                  </a:outerShdw>
                </a:effectLst>
              </a:rPr>
              <a:t>:</a:t>
            </a:r>
            <a:br>
              <a:rPr lang="es-MX" sz="2800" b="1" dirty="0">
                <a:solidFill>
                  <a:schemeClr val="bg1"/>
                </a:solidFill>
                <a:effectLst>
                  <a:outerShdw blurRad="38100" dist="38100" dir="2700000" algn="tl">
                    <a:srgbClr val="000000">
                      <a:alpha val="43137"/>
                    </a:srgbClr>
                  </a:outerShdw>
                </a:effectLst>
              </a:rPr>
            </a:br>
            <a:endParaRPr lang="es-ES" sz="2800" b="1" dirty="0">
              <a:solidFill>
                <a:schemeClr val="bg1"/>
              </a:solidFill>
              <a:effectLst>
                <a:outerShdw blurRad="38100" dist="38100" dir="2700000" algn="tl">
                  <a:srgbClr val="000000">
                    <a:alpha val="43137"/>
                  </a:srgbClr>
                </a:outerShdw>
              </a:effectLst>
            </a:endParaRPr>
          </a:p>
        </p:txBody>
      </p:sp>
      <p:sp>
        <p:nvSpPr>
          <p:cNvPr id="8" name="Rectángulo 7"/>
          <p:cNvSpPr/>
          <p:nvPr/>
        </p:nvSpPr>
        <p:spPr>
          <a:xfrm>
            <a:off x="971600" y="1859340"/>
            <a:ext cx="5886400" cy="2862322"/>
          </a:xfrm>
          <a:prstGeom prst="rect">
            <a:avLst/>
          </a:prstGeom>
        </p:spPr>
        <p:txBody>
          <a:bodyPr wrap="square">
            <a:spAutoFit/>
          </a:bodyPr>
          <a:lstStyle/>
          <a:p>
            <a:r>
              <a:rPr lang="es-MX" dirty="0">
                <a:solidFill>
                  <a:schemeClr val="bg1"/>
                </a:solidFill>
              </a:rPr>
              <a:t>Enfocarse en la misión organizacional </a:t>
            </a:r>
          </a:p>
          <a:p>
            <a:r>
              <a:rPr lang="es-MX" dirty="0">
                <a:solidFill>
                  <a:schemeClr val="bg1"/>
                </a:solidFill>
              </a:rPr>
              <a:t>Enfocarse en la visión del futuro de la organización </a:t>
            </a:r>
          </a:p>
          <a:p>
            <a:r>
              <a:rPr lang="es-MX" dirty="0">
                <a:solidFill>
                  <a:schemeClr val="bg1"/>
                </a:solidFill>
              </a:rPr>
              <a:t>Enfocarse en el cliente sea interno o externo</a:t>
            </a:r>
          </a:p>
          <a:p>
            <a:r>
              <a:rPr lang="es-MX" dirty="0">
                <a:solidFill>
                  <a:schemeClr val="bg1"/>
                </a:solidFill>
              </a:rPr>
              <a:t>Enfocarse en las metas y resultados a alcanzar</a:t>
            </a:r>
          </a:p>
          <a:p>
            <a:r>
              <a:rPr lang="es-MX" dirty="0">
                <a:solidFill>
                  <a:schemeClr val="bg1"/>
                </a:solidFill>
              </a:rPr>
              <a:t>Enfocarse en las mejoría y desarrollo continuo</a:t>
            </a:r>
          </a:p>
          <a:p>
            <a:r>
              <a:rPr lang="es-MX" dirty="0">
                <a:solidFill>
                  <a:schemeClr val="bg1"/>
                </a:solidFill>
              </a:rPr>
              <a:t>Enfocarse en el trabajo participativo en equipo</a:t>
            </a:r>
          </a:p>
          <a:p>
            <a:r>
              <a:rPr lang="es-MX" dirty="0">
                <a:solidFill>
                  <a:schemeClr val="bg1"/>
                </a:solidFill>
              </a:rPr>
              <a:t>Compromiso y dedicación</a:t>
            </a:r>
          </a:p>
          <a:p>
            <a:r>
              <a:rPr lang="es-MX" dirty="0">
                <a:solidFill>
                  <a:schemeClr val="bg1"/>
                </a:solidFill>
              </a:rPr>
              <a:t>Talento habilidades y competencia</a:t>
            </a:r>
          </a:p>
          <a:p>
            <a:r>
              <a:rPr lang="es-MX" dirty="0">
                <a:solidFill>
                  <a:schemeClr val="bg1"/>
                </a:solidFill>
              </a:rPr>
              <a:t>Aprendizaje constante y crecimiento profesional</a:t>
            </a:r>
          </a:p>
          <a:p>
            <a:r>
              <a:rPr lang="es-MX" dirty="0">
                <a:solidFill>
                  <a:schemeClr val="bg1"/>
                </a:solidFill>
              </a:rPr>
              <a:t>Ética y responsabilidad social</a:t>
            </a:r>
          </a:p>
        </p:txBody>
      </p:sp>
      <p:pic>
        <p:nvPicPr>
          <p:cNvPr id="3074" name="Picture 2" descr="http://www.ulacit.ac.cr/files/materias/images/detail/silabo_582_organizationalbehavior.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745194" y="4271444"/>
            <a:ext cx="2225612" cy="222561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458606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
        <p:nvSpPr>
          <p:cNvPr id="5"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
        <p:nvSpPr>
          <p:cNvPr id="6" name="Rectángulo 5"/>
          <p:cNvSpPr/>
          <p:nvPr/>
        </p:nvSpPr>
        <p:spPr>
          <a:xfrm>
            <a:off x="879604" y="2202555"/>
            <a:ext cx="8012876" cy="1631216"/>
          </a:xfrm>
          <a:prstGeom prst="rect">
            <a:avLst/>
          </a:prstGeom>
        </p:spPr>
        <p:txBody>
          <a:bodyPr wrap="square">
            <a:spAutoFit/>
          </a:bodyPr>
          <a:lstStyle/>
          <a:p>
            <a:r>
              <a:rPr lang="es-MX" sz="2000" b="1" dirty="0">
                <a:solidFill>
                  <a:schemeClr val="bg1"/>
                </a:solidFill>
              </a:rPr>
              <a:t>Toda organización puede considerarse en términos de grupos de personas, ocupadas con el intercambio de sus recursos con base en ciertas expectativas. Estos recursos se cambian constantemente, y sin duda no se alimentan solo de recursos materiales, ya que abarcan, sentimientos, habilidades y valores</a:t>
            </a:r>
          </a:p>
        </p:txBody>
      </p:sp>
      <p:pic>
        <p:nvPicPr>
          <p:cNvPr id="4098" name="Picture 2" descr="http://1.bp.blogspot.com/-mCgeWN8ufZ4/UeyAwOgpO1I/AAAAAAAAAAw/W_ZqX1vGix0/s1600/ORGANIZACION.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13916" y="4058295"/>
            <a:ext cx="3456384" cy="207574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475957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
        <p:nvSpPr>
          <p:cNvPr id="5"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
        <p:nvSpPr>
          <p:cNvPr id="6" name="Rectángulo 5"/>
          <p:cNvSpPr/>
          <p:nvPr/>
        </p:nvSpPr>
        <p:spPr>
          <a:xfrm>
            <a:off x="1511660" y="1916832"/>
            <a:ext cx="6120680" cy="2246769"/>
          </a:xfrm>
          <a:prstGeom prst="rect">
            <a:avLst/>
          </a:prstGeom>
        </p:spPr>
        <p:txBody>
          <a:bodyPr wrap="square">
            <a:spAutoFit/>
          </a:bodyPr>
          <a:lstStyle/>
          <a:p>
            <a:r>
              <a:rPr lang="es-MX" sz="2000" b="1" dirty="0">
                <a:solidFill>
                  <a:schemeClr val="bg1"/>
                </a:solidFill>
              </a:rPr>
              <a:t>Siempre existe una relación de intercambio entre los individuos y la organización; el medio por el cual se satisfacen los objetivos individuales determinan su percepción acerca de la relación, que podrá observarse como satisfactoria por las personas que perciben que sus recompensas sobrepasarán las demandas hechas sobre ellas. </a:t>
            </a:r>
          </a:p>
        </p:txBody>
      </p:sp>
      <p:pic>
        <p:nvPicPr>
          <p:cNvPr id="5122" name="Picture 2" descr="http://1.bp.blogspot.com/_JW4Ol7868Mc/TMrmC2CIb_I/AAAAAAAAABc/ugKgZ8GAhGo/s1600/organizacion%5B1%5D.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283968" y="4107087"/>
            <a:ext cx="2364854" cy="236485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114301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
        <p:nvSpPr>
          <p:cNvPr id="5" name="Rectángulo 4"/>
          <p:cNvSpPr/>
          <p:nvPr/>
        </p:nvSpPr>
        <p:spPr>
          <a:xfrm>
            <a:off x="155575" y="2377203"/>
            <a:ext cx="1843841" cy="2000459"/>
          </a:xfrm>
          <a:prstGeom prst="rect">
            <a:avLst/>
          </a:prstGeom>
          <a:solidFill>
            <a:schemeClr val="accent2">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1350" dirty="0" smtClean="0"/>
              <a:t>Personas</a:t>
            </a:r>
            <a:endParaRPr lang="es-MX" sz="1350" dirty="0"/>
          </a:p>
        </p:txBody>
      </p:sp>
      <p:sp>
        <p:nvSpPr>
          <p:cNvPr id="7" name="Flecha derecha 6"/>
          <p:cNvSpPr/>
          <p:nvPr/>
        </p:nvSpPr>
        <p:spPr>
          <a:xfrm>
            <a:off x="2006600" y="2354418"/>
            <a:ext cx="1872475" cy="4056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t>Proporcionan contribuciones</a:t>
            </a:r>
          </a:p>
        </p:txBody>
      </p:sp>
      <p:sp>
        <p:nvSpPr>
          <p:cNvPr id="8" name="Flecha derecha 7"/>
          <p:cNvSpPr/>
          <p:nvPr/>
        </p:nvSpPr>
        <p:spPr>
          <a:xfrm rot="10800000">
            <a:off x="1999415" y="4007576"/>
            <a:ext cx="1230915" cy="3700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900" dirty="0"/>
          </a:p>
        </p:txBody>
      </p:sp>
      <p:sp>
        <p:nvSpPr>
          <p:cNvPr id="9" name="Rectángulo 8"/>
          <p:cNvSpPr/>
          <p:nvPr/>
        </p:nvSpPr>
        <p:spPr>
          <a:xfrm>
            <a:off x="3875587" y="2124224"/>
            <a:ext cx="1822912" cy="13849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s-MX" sz="1200" dirty="0"/>
              <a:t>Para atender las necesidades de la organización como:</a:t>
            </a:r>
          </a:p>
          <a:p>
            <a:pPr algn="ctr"/>
            <a:r>
              <a:rPr lang="es-MX" sz="1200" dirty="0"/>
              <a:t>Trabajo</a:t>
            </a:r>
          </a:p>
          <a:p>
            <a:pPr algn="ctr"/>
            <a:r>
              <a:rPr lang="es-MX" sz="1200" dirty="0"/>
              <a:t>Habilidades</a:t>
            </a:r>
          </a:p>
          <a:p>
            <a:pPr algn="ctr"/>
            <a:r>
              <a:rPr lang="es-MX" sz="1200" dirty="0"/>
              <a:t>Compromisos</a:t>
            </a:r>
          </a:p>
          <a:p>
            <a:pPr algn="ctr"/>
            <a:r>
              <a:rPr lang="es-MX" sz="1200" dirty="0"/>
              <a:t>Esfuerzo y tiempo</a:t>
            </a:r>
          </a:p>
        </p:txBody>
      </p:sp>
      <p:sp>
        <p:nvSpPr>
          <p:cNvPr id="10" name="Rectángulo 9"/>
          <p:cNvSpPr/>
          <p:nvPr/>
        </p:nvSpPr>
        <p:spPr>
          <a:xfrm>
            <a:off x="3230330" y="3996034"/>
            <a:ext cx="1734328" cy="1686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s-MX" sz="1200" dirty="0"/>
              <a:t>Para atender las necesidades de las personas como:</a:t>
            </a:r>
          </a:p>
          <a:p>
            <a:pPr algn="ctr"/>
            <a:r>
              <a:rPr lang="es-MX" sz="1350" dirty="0"/>
              <a:t>Salario</a:t>
            </a:r>
          </a:p>
          <a:p>
            <a:pPr algn="ctr"/>
            <a:r>
              <a:rPr lang="es-MX" sz="1350" dirty="0"/>
              <a:t>Capacitación</a:t>
            </a:r>
          </a:p>
          <a:p>
            <a:pPr algn="ctr"/>
            <a:r>
              <a:rPr lang="es-MX" sz="1350" dirty="0"/>
              <a:t>Oportunidades </a:t>
            </a:r>
          </a:p>
          <a:p>
            <a:pPr algn="ctr"/>
            <a:r>
              <a:rPr lang="es-MX" sz="1350" dirty="0"/>
              <a:t>Beneficios</a:t>
            </a:r>
          </a:p>
          <a:p>
            <a:pPr algn="ctr"/>
            <a:r>
              <a:rPr lang="es-MX" sz="1350" dirty="0"/>
              <a:t>Seguridad</a:t>
            </a:r>
          </a:p>
        </p:txBody>
      </p:sp>
      <p:sp>
        <p:nvSpPr>
          <p:cNvPr id="11" name="Rectángulo 10"/>
          <p:cNvSpPr/>
          <p:nvPr/>
        </p:nvSpPr>
        <p:spPr>
          <a:xfrm>
            <a:off x="6844316" y="2354418"/>
            <a:ext cx="1995927" cy="1988779"/>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350" dirty="0">
                <a:solidFill>
                  <a:schemeClr val="tx1"/>
                </a:solidFill>
              </a:rPr>
              <a:t>Organización</a:t>
            </a:r>
            <a:r>
              <a:rPr lang="es-MX" sz="1350" dirty="0"/>
              <a:t> </a:t>
            </a:r>
          </a:p>
        </p:txBody>
      </p:sp>
      <p:sp>
        <p:nvSpPr>
          <p:cNvPr id="12" name="Flecha derecha 11"/>
          <p:cNvSpPr/>
          <p:nvPr/>
        </p:nvSpPr>
        <p:spPr>
          <a:xfrm>
            <a:off x="5698500" y="2377203"/>
            <a:ext cx="1145818" cy="3829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900" dirty="0"/>
          </a:p>
        </p:txBody>
      </p:sp>
      <p:sp>
        <p:nvSpPr>
          <p:cNvPr id="13" name="Flecha izquierda 12"/>
          <p:cNvSpPr/>
          <p:nvPr/>
        </p:nvSpPr>
        <p:spPr>
          <a:xfrm>
            <a:off x="4964658" y="4007576"/>
            <a:ext cx="1879658" cy="37008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t>Proporciona inducción</a:t>
            </a:r>
          </a:p>
        </p:txBody>
      </p:sp>
      <p:sp>
        <p:nvSpPr>
          <p:cNvPr id="14"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204758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750"/>
                                        <p:tgtEl>
                                          <p:spTgt spid="7"/>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750"/>
                                        <p:tgtEl>
                                          <p:spTgt spid="8"/>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childTnLst>
                                </p:cTn>
                              </p:par>
                            </p:childTnLst>
                          </p:cTn>
                        </p:par>
                        <p:par>
                          <p:cTn id="24" fill="hold">
                            <p:stCondLst>
                              <p:cond delay="40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childTnLst>
                                </p:cTn>
                              </p:par>
                            </p:childTnLst>
                          </p:cTn>
                        </p:par>
                        <p:par>
                          <p:cTn id="28" fill="hold">
                            <p:stCondLst>
                              <p:cond delay="50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750"/>
                                        <p:tgtEl>
                                          <p:spTgt spid="12"/>
                                        </p:tgtEl>
                                      </p:cBhvr>
                                    </p:animEffect>
                                  </p:childTnLst>
                                </p:cTn>
                              </p:par>
                            </p:childTnLst>
                          </p:cTn>
                        </p:par>
                        <p:par>
                          <p:cTn id="32" fill="hold">
                            <p:stCondLst>
                              <p:cond delay="575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
        <p:nvSpPr>
          <p:cNvPr id="6" name="Rectángulo 5"/>
          <p:cNvSpPr/>
          <p:nvPr/>
        </p:nvSpPr>
        <p:spPr>
          <a:xfrm>
            <a:off x="899592" y="1196752"/>
            <a:ext cx="7560840" cy="1384995"/>
          </a:xfrm>
          <a:prstGeom prst="rect">
            <a:avLst/>
          </a:prstGeom>
        </p:spPr>
        <p:txBody>
          <a:bodyPr wrap="square">
            <a:spAutoFit/>
          </a:bodyPr>
          <a:lstStyle/>
          <a:p>
            <a:r>
              <a:rPr lang="es-MX" sz="2800" b="1" dirty="0">
                <a:solidFill>
                  <a:schemeClr val="bg1"/>
                </a:solidFill>
              </a:rPr>
              <a:t>Percepción de la organización: beneficios y costos para mantener a las personas como miembros de la organización</a:t>
            </a:r>
          </a:p>
        </p:txBody>
      </p:sp>
      <p:sp>
        <p:nvSpPr>
          <p:cNvPr id="7" name="Rectángulo 6"/>
          <p:cNvSpPr/>
          <p:nvPr/>
        </p:nvSpPr>
        <p:spPr>
          <a:xfrm>
            <a:off x="554795" y="2797552"/>
            <a:ext cx="1671034" cy="1860998"/>
          </a:xfrm>
          <a:prstGeom prst="rect">
            <a:avLst/>
          </a:prstGeom>
          <a:gradFill>
            <a:gsLst>
              <a:gs pos="0">
                <a:srgbClr val="F5B094"/>
              </a:gs>
              <a:gs pos="50000">
                <a:schemeClr val="accent2">
                  <a:lumMod val="105000"/>
                  <a:satMod val="103000"/>
                  <a:tint val="73000"/>
                </a:schemeClr>
              </a:gs>
              <a:gs pos="100000">
                <a:schemeClr val="accent2">
                  <a:lumMod val="105000"/>
                  <a:satMod val="109000"/>
                  <a:tint val="81000"/>
                </a:schemeClr>
              </a:gs>
            </a:gsLst>
            <a:lin ang="5400000" scaled="0"/>
          </a:gra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1350" dirty="0"/>
              <a:t>El individuo</a:t>
            </a:r>
          </a:p>
        </p:txBody>
      </p:sp>
      <p:sp>
        <p:nvSpPr>
          <p:cNvPr id="8" name="Flecha derecha 7"/>
          <p:cNvSpPr/>
          <p:nvPr/>
        </p:nvSpPr>
        <p:spPr>
          <a:xfrm>
            <a:off x="2225827" y="2404288"/>
            <a:ext cx="4544633" cy="146732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s-MX" sz="1050" dirty="0"/>
              <a:t>Beneficios o contribuciones</a:t>
            </a:r>
          </a:p>
          <a:p>
            <a:pPr algn="ctr"/>
            <a:r>
              <a:rPr lang="es-MX" sz="1050" dirty="0"/>
              <a:t>(+)</a:t>
            </a:r>
          </a:p>
          <a:p>
            <a:pPr algn="ctr"/>
            <a:r>
              <a:rPr lang="es-MX" sz="1050" dirty="0"/>
              <a:t>Tiempo y esfuerzo personales</a:t>
            </a:r>
          </a:p>
          <a:p>
            <a:pPr algn="ctr"/>
            <a:r>
              <a:rPr lang="es-MX" sz="1050" dirty="0"/>
              <a:t>Beneficios –  Costos = 0 </a:t>
            </a:r>
          </a:p>
        </p:txBody>
      </p:sp>
      <p:sp>
        <p:nvSpPr>
          <p:cNvPr id="9" name="Rectángulo 8"/>
          <p:cNvSpPr/>
          <p:nvPr/>
        </p:nvSpPr>
        <p:spPr>
          <a:xfrm>
            <a:off x="6770461" y="2797552"/>
            <a:ext cx="1671034" cy="1860998"/>
          </a:xfrm>
          <a:prstGeom prst="rect">
            <a:avLst/>
          </a:prstGeom>
          <a:gradFill>
            <a:gsLst>
              <a:gs pos="0">
                <a:srgbClr val="F5B094"/>
              </a:gs>
              <a:gs pos="50000">
                <a:schemeClr val="accent2">
                  <a:lumMod val="105000"/>
                  <a:satMod val="103000"/>
                  <a:tint val="73000"/>
                </a:schemeClr>
              </a:gs>
              <a:gs pos="100000">
                <a:schemeClr val="accent2">
                  <a:lumMod val="105000"/>
                  <a:satMod val="109000"/>
                  <a:tint val="81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350" dirty="0">
                <a:solidFill>
                  <a:schemeClr val="tx1"/>
                </a:solidFill>
              </a:rPr>
              <a:t>La organización</a:t>
            </a:r>
          </a:p>
        </p:txBody>
      </p:sp>
      <p:sp>
        <p:nvSpPr>
          <p:cNvPr id="10" name="Flecha izquierda 9"/>
          <p:cNvSpPr/>
          <p:nvPr/>
        </p:nvSpPr>
        <p:spPr>
          <a:xfrm>
            <a:off x="2225829" y="3478349"/>
            <a:ext cx="4544633" cy="2109281"/>
          </a:xfrm>
          <a:prstGeom prst="leftArrow">
            <a:avLst>
              <a:gd name="adj1" fmla="val 50000"/>
              <a:gd name="adj2" fmla="val 403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s-MX" sz="1050" dirty="0"/>
              <a:t>Costos</a:t>
            </a:r>
          </a:p>
          <a:p>
            <a:pPr algn="ctr"/>
            <a:r>
              <a:rPr lang="es-MX" sz="1050" dirty="0"/>
              <a:t>(-)</a:t>
            </a:r>
          </a:p>
          <a:p>
            <a:pPr algn="ctr"/>
            <a:r>
              <a:rPr lang="es-MX" sz="1050" dirty="0"/>
              <a:t>Salarios </a:t>
            </a:r>
          </a:p>
          <a:p>
            <a:pPr algn="ctr"/>
            <a:r>
              <a:rPr lang="es-MX" sz="1050" dirty="0"/>
              <a:t>Beneficios sociales</a:t>
            </a:r>
          </a:p>
          <a:p>
            <a:pPr algn="ctr"/>
            <a:r>
              <a:rPr lang="es-MX" sz="1050" dirty="0"/>
              <a:t>Ambiente de trabajo </a:t>
            </a:r>
          </a:p>
          <a:p>
            <a:pPr algn="ctr"/>
            <a:r>
              <a:rPr lang="es-MX" sz="1050" dirty="0"/>
              <a:t>Inversión en personal</a:t>
            </a:r>
          </a:p>
        </p:txBody>
      </p:sp>
      <p:sp>
        <p:nvSpPr>
          <p:cNvPr id="11"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505198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750"/>
                                        <p:tgtEl>
                                          <p:spTgt spid="8"/>
                                        </p:tgtEl>
                                      </p:cBhvr>
                                    </p:animEffect>
                                  </p:childTnLst>
                                </p:cTn>
                              </p:par>
                            </p:childTnLst>
                          </p:cTn>
                        </p:par>
                        <p:par>
                          <p:cTn id="12" fill="hold">
                            <p:stCondLst>
                              <p:cond delay="175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childTnLst>
                                </p:cTn>
                              </p:par>
                            </p:childTnLst>
                          </p:cTn>
                        </p:par>
                        <p:par>
                          <p:cTn id="16" fill="hold">
                            <p:stCondLst>
                              <p:cond delay="275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pic>
        <p:nvPicPr>
          <p:cNvPr id="5" name="Imagen 4"/>
          <p:cNvPicPr>
            <a:picLocks noChangeAspect="1"/>
          </p:cNvPicPr>
          <p:nvPr/>
        </p:nvPicPr>
        <p:blipFill>
          <a:blip r:embed="rId3" cstate="print">
            <a:clrChange>
              <a:clrFrom>
                <a:srgbClr val="FFFFFF"/>
              </a:clrFrom>
              <a:clrTo>
                <a:srgbClr val="FFFFFF">
                  <a:alpha val="0"/>
                </a:srgbClr>
              </a:clrTo>
            </a:clrChange>
          </a:blip>
          <a:stretch>
            <a:fillRect/>
          </a:stretch>
        </p:blipFill>
        <p:spPr>
          <a:xfrm>
            <a:off x="894139" y="2290035"/>
            <a:ext cx="2480126" cy="1991003"/>
          </a:xfrm>
          <a:prstGeom prst="rect">
            <a:avLst/>
          </a:prstGeom>
        </p:spPr>
      </p:pic>
      <p:pic>
        <p:nvPicPr>
          <p:cNvPr id="6" name="Imagen 5"/>
          <p:cNvPicPr>
            <a:picLocks noChangeAspect="1"/>
          </p:cNvPicPr>
          <p:nvPr/>
        </p:nvPicPr>
        <p:blipFill>
          <a:blip r:embed="rId4" cstate="print">
            <a:clrChange>
              <a:clrFrom>
                <a:srgbClr val="FFFFFF"/>
              </a:clrFrom>
              <a:clrTo>
                <a:srgbClr val="FFFFFF">
                  <a:alpha val="0"/>
                </a:srgbClr>
              </a:clrTo>
            </a:clrChange>
          </a:blip>
          <a:stretch>
            <a:fillRect/>
          </a:stretch>
        </p:blipFill>
        <p:spPr>
          <a:xfrm>
            <a:off x="5530667" y="2290035"/>
            <a:ext cx="2719194" cy="1991003"/>
          </a:xfrm>
          <a:prstGeom prst="rect">
            <a:avLst/>
          </a:prstGeom>
        </p:spPr>
      </p:pic>
      <p:pic>
        <p:nvPicPr>
          <p:cNvPr id="7" name="Imagen 6"/>
          <p:cNvPicPr>
            <a:picLocks noChangeAspect="1"/>
          </p:cNvPicPr>
          <p:nvPr/>
        </p:nvPicPr>
        <p:blipFill>
          <a:blip r:embed="rId5" cstate="print">
            <a:clrChange>
              <a:clrFrom>
                <a:srgbClr val="FFFFFF"/>
              </a:clrFrom>
              <a:clrTo>
                <a:srgbClr val="FFFFFF">
                  <a:alpha val="0"/>
                </a:srgbClr>
              </a:clrTo>
            </a:clrChange>
          </a:blip>
          <a:stretch>
            <a:fillRect/>
          </a:stretch>
        </p:blipFill>
        <p:spPr>
          <a:xfrm>
            <a:off x="4312813" y="3063376"/>
            <a:ext cx="518374" cy="444320"/>
          </a:xfrm>
          <a:prstGeom prst="rect">
            <a:avLst/>
          </a:prstGeom>
        </p:spPr>
      </p:pic>
      <p:sp>
        <p:nvSpPr>
          <p:cNvPr id="8"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892624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652">
                                          <p:stCondLst>
                                            <p:cond delay="0"/>
                                          </p:stCondLst>
                                        </p:cTn>
                                        <p:tgtEl>
                                          <p:spTgt spid="5"/>
                                        </p:tgtEl>
                                      </p:cBhvr>
                                    </p:animEffect>
                                    <p:anim calcmode="lin" valueType="num">
                                      <p:cBhvr>
                                        <p:cTn id="8" dur="2050"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747"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747" tmFilter="0, 0; 0.125,0.2665; 0.25,0.4; 0.375,0.465; 0.5,0.5;  0.625,0.535; 0.75,0.6; 0.875,0.7335; 1,1">
                                          <p:stCondLst>
                                            <p:cond delay="747"/>
                                          </p:stCondLst>
                                        </p:cTn>
                                        <p:tgtEl>
                                          <p:spTgt spid="5"/>
                                        </p:tgtEl>
                                        <p:attrNameLst>
                                          <p:attrName>ppt_y</p:attrName>
                                        </p:attrNameLst>
                                      </p:cBhvr>
                                      <p:tavLst>
                                        <p:tav tm="0" fmla="#ppt_y-sin(pi*$)/9">
                                          <p:val>
                                            <p:fltVal val="0"/>
                                          </p:val>
                                        </p:tav>
                                        <p:tav tm="100000">
                                          <p:val>
                                            <p:fltVal val="1"/>
                                          </p:val>
                                        </p:tav>
                                      </p:tavLst>
                                    </p:anim>
                                    <p:anim calcmode="lin" valueType="num">
                                      <p:cBhvr>
                                        <p:cTn id="11" dur="373" tmFilter="0, 0; 0.125,0.2665; 0.25,0.4; 0.375,0.465; 0.5,0.5;  0.625,0.535; 0.75,0.6; 0.875,0.7335; 1,1">
                                          <p:stCondLst>
                                            <p:cond delay="1490"/>
                                          </p:stCondLst>
                                        </p:cTn>
                                        <p:tgtEl>
                                          <p:spTgt spid="5"/>
                                        </p:tgtEl>
                                        <p:attrNameLst>
                                          <p:attrName>ppt_y</p:attrName>
                                        </p:attrNameLst>
                                      </p:cBhvr>
                                      <p:tavLst>
                                        <p:tav tm="0" fmla="#ppt_y-sin(pi*$)/27">
                                          <p:val>
                                            <p:fltVal val="0"/>
                                          </p:val>
                                        </p:tav>
                                        <p:tav tm="100000">
                                          <p:val>
                                            <p:fltVal val="1"/>
                                          </p:val>
                                        </p:tav>
                                      </p:tavLst>
                                    </p:anim>
                                    <p:anim calcmode="lin" valueType="num">
                                      <p:cBhvr>
                                        <p:cTn id="12" dur="185" tmFilter="0, 0; 0.125,0.2665; 0.25,0.4; 0.375,0.465; 0.5,0.5;  0.625,0.535; 0.75,0.6; 0.875,0.7335; 1,1">
                                          <p:stCondLst>
                                            <p:cond delay="1863"/>
                                          </p:stCondLst>
                                        </p:cTn>
                                        <p:tgtEl>
                                          <p:spTgt spid="5"/>
                                        </p:tgtEl>
                                        <p:attrNameLst>
                                          <p:attrName>ppt_y</p:attrName>
                                        </p:attrNameLst>
                                      </p:cBhvr>
                                      <p:tavLst>
                                        <p:tav tm="0" fmla="#ppt_y-sin(pi*$)/81">
                                          <p:val>
                                            <p:fltVal val="0"/>
                                          </p:val>
                                        </p:tav>
                                        <p:tav tm="100000">
                                          <p:val>
                                            <p:fltVal val="1"/>
                                          </p:val>
                                        </p:tav>
                                      </p:tavLst>
                                    </p:anim>
                                    <p:animScale>
                                      <p:cBhvr>
                                        <p:cTn id="13" dur="29">
                                          <p:stCondLst>
                                            <p:cond delay="731"/>
                                          </p:stCondLst>
                                        </p:cTn>
                                        <p:tgtEl>
                                          <p:spTgt spid="5"/>
                                        </p:tgtEl>
                                      </p:cBhvr>
                                      <p:to x="100000" y="60000"/>
                                    </p:animScale>
                                    <p:animScale>
                                      <p:cBhvr>
                                        <p:cTn id="14" dur="187" decel="50000">
                                          <p:stCondLst>
                                            <p:cond delay="761"/>
                                          </p:stCondLst>
                                        </p:cTn>
                                        <p:tgtEl>
                                          <p:spTgt spid="5"/>
                                        </p:tgtEl>
                                      </p:cBhvr>
                                      <p:to x="100000" y="100000"/>
                                    </p:animScale>
                                    <p:animScale>
                                      <p:cBhvr>
                                        <p:cTn id="15" dur="29">
                                          <p:stCondLst>
                                            <p:cond delay="1476"/>
                                          </p:stCondLst>
                                        </p:cTn>
                                        <p:tgtEl>
                                          <p:spTgt spid="5"/>
                                        </p:tgtEl>
                                      </p:cBhvr>
                                      <p:to x="100000" y="80000"/>
                                    </p:animScale>
                                    <p:animScale>
                                      <p:cBhvr>
                                        <p:cTn id="16" dur="187" decel="50000">
                                          <p:stCondLst>
                                            <p:cond delay="1505"/>
                                          </p:stCondLst>
                                        </p:cTn>
                                        <p:tgtEl>
                                          <p:spTgt spid="5"/>
                                        </p:tgtEl>
                                      </p:cBhvr>
                                      <p:to x="100000" y="100000"/>
                                    </p:animScale>
                                    <p:animScale>
                                      <p:cBhvr>
                                        <p:cTn id="17" dur="29">
                                          <p:stCondLst>
                                            <p:cond delay="1847"/>
                                          </p:stCondLst>
                                        </p:cTn>
                                        <p:tgtEl>
                                          <p:spTgt spid="5"/>
                                        </p:tgtEl>
                                      </p:cBhvr>
                                      <p:to x="100000" y="90000"/>
                                    </p:animScale>
                                    <p:animScale>
                                      <p:cBhvr>
                                        <p:cTn id="18" dur="187" decel="50000">
                                          <p:stCondLst>
                                            <p:cond delay="1876"/>
                                          </p:stCondLst>
                                        </p:cTn>
                                        <p:tgtEl>
                                          <p:spTgt spid="5"/>
                                        </p:tgtEl>
                                      </p:cBhvr>
                                      <p:to x="100000" y="100000"/>
                                    </p:animScale>
                                    <p:animScale>
                                      <p:cBhvr>
                                        <p:cTn id="19" dur="29">
                                          <p:stCondLst>
                                            <p:cond delay="2034"/>
                                          </p:stCondLst>
                                        </p:cTn>
                                        <p:tgtEl>
                                          <p:spTgt spid="5"/>
                                        </p:tgtEl>
                                      </p:cBhvr>
                                      <p:to x="100000" y="95000"/>
                                    </p:animScale>
                                    <p:animScale>
                                      <p:cBhvr>
                                        <p:cTn id="20" dur="187" decel="50000">
                                          <p:stCondLst>
                                            <p:cond delay="2063"/>
                                          </p:stCondLst>
                                        </p:cTn>
                                        <p:tgtEl>
                                          <p:spTgt spid="5"/>
                                        </p:tgtEl>
                                      </p:cBhvr>
                                      <p:to x="100000" y="100000"/>
                                    </p:animScale>
                                  </p:childTnLst>
                                </p:cTn>
                              </p:par>
                            </p:childTnLst>
                          </p:cTn>
                        </p:par>
                        <p:par>
                          <p:cTn id="21" fill="hold">
                            <p:stCondLst>
                              <p:cond delay="2250"/>
                            </p:stCondLst>
                            <p:childTnLst>
                              <p:par>
                                <p:cTn id="22" presetID="26" presetClass="entr" presetSubtype="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652">
                                          <p:stCondLst>
                                            <p:cond delay="0"/>
                                          </p:stCondLst>
                                        </p:cTn>
                                        <p:tgtEl>
                                          <p:spTgt spid="6"/>
                                        </p:tgtEl>
                                      </p:cBhvr>
                                    </p:animEffect>
                                    <p:anim calcmode="lin" valueType="num">
                                      <p:cBhvr>
                                        <p:cTn id="25" dur="2050"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6" dur="747"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7" dur="747" tmFilter="0, 0; 0.125,0.2665; 0.25,0.4; 0.375,0.465; 0.5,0.5;  0.625,0.535; 0.75,0.6; 0.875,0.7335; 1,1">
                                          <p:stCondLst>
                                            <p:cond delay="747"/>
                                          </p:stCondLst>
                                        </p:cTn>
                                        <p:tgtEl>
                                          <p:spTgt spid="6"/>
                                        </p:tgtEl>
                                        <p:attrNameLst>
                                          <p:attrName>ppt_y</p:attrName>
                                        </p:attrNameLst>
                                      </p:cBhvr>
                                      <p:tavLst>
                                        <p:tav tm="0" fmla="#ppt_y-sin(pi*$)/9">
                                          <p:val>
                                            <p:fltVal val="0"/>
                                          </p:val>
                                        </p:tav>
                                        <p:tav tm="100000">
                                          <p:val>
                                            <p:fltVal val="1"/>
                                          </p:val>
                                        </p:tav>
                                      </p:tavLst>
                                    </p:anim>
                                    <p:anim calcmode="lin" valueType="num">
                                      <p:cBhvr>
                                        <p:cTn id="28" dur="373" tmFilter="0, 0; 0.125,0.2665; 0.25,0.4; 0.375,0.465; 0.5,0.5;  0.625,0.535; 0.75,0.6; 0.875,0.7335; 1,1">
                                          <p:stCondLst>
                                            <p:cond delay="1490"/>
                                          </p:stCondLst>
                                        </p:cTn>
                                        <p:tgtEl>
                                          <p:spTgt spid="6"/>
                                        </p:tgtEl>
                                        <p:attrNameLst>
                                          <p:attrName>ppt_y</p:attrName>
                                        </p:attrNameLst>
                                      </p:cBhvr>
                                      <p:tavLst>
                                        <p:tav tm="0" fmla="#ppt_y-sin(pi*$)/27">
                                          <p:val>
                                            <p:fltVal val="0"/>
                                          </p:val>
                                        </p:tav>
                                        <p:tav tm="100000">
                                          <p:val>
                                            <p:fltVal val="1"/>
                                          </p:val>
                                        </p:tav>
                                      </p:tavLst>
                                    </p:anim>
                                    <p:anim calcmode="lin" valueType="num">
                                      <p:cBhvr>
                                        <p:cTn id="29" dur="185" tmFilter="0, 0; 0.125,0.2665; 0.25,0.4; 0.375,0.465; 0.5,0.5;  0.625,0.535; 0.75,0.6; 0.875,0.7335; 1,1">
                                          <p:stCondLst>
                                            <p:cond delay="1863"/>
                                          </p:stCondLst>
                                        </p:cTn>
                                        <p:tgtEl>
                                          <p:spTgt spid="6"/>
                                        </p:tgtEl>
                                        <p:attrNameLst>
                                          <p:attrName>ppt_y</p:attrName>
                                        </p:attrNameLst>
                                      </p:cBhvr>
                                      <p:tavLst>
                                        <p:tav tm="0" fmla="#ppt_y-sin(pi*$)/81">
                                          <p:val>
                                            <p:fltVal val="0"/>
                                          </p:val>
                                        </p:tav>
                                        <p:tav tm="100000">
                                          <p:val>
                                            <p:fltVal val="1"/>
                                          </p:val>
                                        </p:tav>
                                      </p:tavLst>
                                    </p:anim>
                                    <p:animScale>
                                      <p:cBhvr>
                                        <p:cTn id="30" dur="29">
                                          <p:stCondLst>
                                            <p:cond delay="731"/>
                                          </p:stCondLst>
                                        </p:cTn>
                                        <p:tgtEl>
                                          <p:spTgt spid="6"/>
                                        </p:tgtEl>
                                      </p:cBhvr>
                                      <p:to x="100000" y="60000"/>
                                    </p:animScale>
                                    <p:animScale>
                                      <p:cBhvr>
                                        <p:cTn id="31" dur="187" decel="50000">
                                          <p:stCondLst>
                                            <p:cond delay="761"/>
                                          </p:stCondLst>
                                        </p:cTn>
                                        <p:tgtEl>
                                          <p:spTgt spid="6"/>
                                        </p:tgtEl>
                                      </p:cBhvr>
                                      <p:to x="100000" y="100000"/>
                                    </p:animScale>
                                    <p:animScale>
                                      <p:cBhvr>
                                        <p:cTn id="32" dur="29">
                                          <p:stCondLst>
                                            <p:cond delay="1476"/>
                                          </p:stCondLst>
                                        </p:cTn>
                                        <p:tgtEl>
                                          <p:spTgt spid="6"/>
                                        </p:tgtEl>
                                      </p:cBhvr>
                                      <p:to x="100000" y="80000"/>
                                    </p:animScale>
                                    <p:animScale>
                                      <p:cBhvr>
                                        <p:cTn id="33" dur="187" decel="50000">
                                          <p:stCondLst>
                                            <p:cond delay="1505"/>
                                          </p:stCondLst>
                                        </p:cTn>
                                        <p:tgtEl>
                                          <p:spTgt spid="6"/>
                                        </p:tgtEl>
                                      </p:cBhvr>
                                      <p:to x="100000" y="100000"/>
                                    </p:animScale>
                                    <p:animScale>
                                      <p:cBhvr>
                                        <p:cTn id="34" dur="29">
                                          <p:stCondLst>
                                            <p:cond delay="1847"/>
                                          </p:stCondLst>
                                        </p:cTn>
                                        <p:tgtEl>
                                          <p:spTgt spid="6"/>
                                        </p:tgtEl>
                                      </p:cBhvr>
                                      <p:to x="100000" y="90000"/>
                                    </p:animScale>
                                    <p:animScale>
                                      <p:cBhvr>
                                        <p:cTn id="35" dur="187" decel="50000">
                                          <p:stCondLst>
                                            <p:cond delay="1876"/>
                                          </p:stCondLst>
                                        </p:cTn>
                                        <p:tgtEl>
                                          <p:spTgt spid="6"/>
                                        </p:tgtEl>
                                      </p:cBhvr>
                                      <p:to x="100000" y="100000"/>
                                    </p:animScale>
                                    <p:animScale>
                                      <p:cBhvr>
                                        <p:cTn id="36" dur="29">
                                          <p:stCondLst>
                                            <p:cond delay="2034"/>
                                          </p:stCondLst>
                                        </p:cTn>
                                        <p:tgtEl>
                                          <p:spTgt spid="6"/>
                                        </p:tgtEl>
                                      </p:cBhvr>
                                      <p:to x="100000" y="95000"/>
                                    </p:animScale>
                                    <p:animScale>
                                      <p:cBhvr>
                                        <p:cTn id="37" dur="187" decel="50000">
                                          <p:stCondLst>
                                            <p:cond delay="2063"/>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15224" y="1718538"/>
            <a:ext cx="7429499" cy="1478570"/>
          </a:xfrm>
        </p:spPr>
        <p:txBody>
          <a:bodyPr/>
          <a:lstStyle/>
          <a:p>
            <a:r>
              <a:rPr lang="es-MX" dirty="0" smtClean="0"/>
              <a:t>1.3.3 concepto de incentivos y contribuciones </a:t>
            </a: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pic>
        <p:nvPicPr>
          <p:cNvPr id="5" name="Picture 2" descr="C:\Program Files (x86)\Microsoft Office\MEDIA\CAGCAT10\j0222015.wmf"/>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bwMode="auto">
          <a:xfrm>
            <a:off x="1331640" y="3220340"/>
            <a:ext cx="3888432" cy="2872955"/>
          </a:xfrm>
          <a:prstGeom prst="rect">
            <a:avLst/>
          </a:prstGeom>
          <a:noFill/>
          <a:extLst>
            <a:ext uri="{909E8E84-426E-40DD-AFC4-6F175D3DCCD1}">
              <a14:hiddenFill xmlns:a14="http://schemas.microsoft.com/office/drawing/2010/main" xmlns="">
                <a:solidFill>
                  <a:srgbClr val="FFFFFF"/>
                </a:solidFill>
              </a14:hiddenFill>
            </a:ext>
          </a:extLst>
        </p:spPr>
      </p:pic>
      <p:sp>
        <p:nvSpPr>
          <p:cNvPr id="6"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3989441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
        <p:nvSpPr>
          <p:cNvPr id="5" name="Rectángulo 4"/>
          <p:cNvSpPr/>
          <p:nvPr/>
        </p:nvSpPr>
        <p:spPr>
          <a:xfrm>
            <a:off x="971600" y="1905729"/>
            <a:ext cx="6984776" cy="1631216"/>
          </a:xfrm>
          <a:prstGeom prst="rect">
            <a:avLst/>
          </a:prstGeom>
        </p:spPr>
        <p:txBody>
          <a:bodyPr wrap="square">
            <a:spAutoFit/>
          </a:bodyPr>
          <a:lstStyle/>
          <a:p>
            <a:r>
              <a:rPr lang="es-MX" sz="2000" b="1" dirty="0">
                <a:solidFill>
                  <a:schemeClr val="bg1"/>
                </a:solidFill>
              </a:rPr>
              <a:t>Incentivo : del latín (</a:t>
            </a:r>
            <a:r>
              <a:rPr lang="es-MX" sz="2000" b="1" dirty="0" err="1">
                <a:solidFill>
                  <a:schemeClr val="bg1"/>
                </a:solidFill>
              </a:rPr>
              <a:t>incentĩvus</a:t>
            </a:r>
            <a:r>
              <a:rPr lang="es-MX" sz="2000" b="1" dirty="0">
                <a:solidFill>
                  <a:schemeClr val="bg1"/>
                </a:solidFill>
              </a:rPr>
              <a:t>) es aquello que </a:t>
            </a:r>
            <a:r>
              <a:rPr lang="es-MX" sz="2000" b="1" u="sng" dirty="0">
                <a:solidFill>
                  <a:schemeClr val="bg1"/>
                </a:solidFill>
              </a:rPr>
              <a:t>mueve a desear o hacer algo</a:t>
            </a:r>
            <a:r>
              <a:rPr lang="es-MX" sz="2000" b="1" dirty="0">
                <a:solidFill>
                  <a:schemeClr val="bg1"/>
                </a:solidFill>
              </a:rPr>
              <a:t>. Puede tratarse de algo real (dinero) o simbólico (intención de dar u obtener una satisfacción).  un incentivo es un estímulo que se ofrece (a una persona, objeto, sector) con el objetivo de aumentar la producción y mejorar el rendimiento.  </a:t>
            </a:r>
            <a:r>
              <a:rPr lang="es-MX" sz="2000" b="1" dirty="0" smtClean="0">
                <a:solidFill>
                  <a:schemeClr val="bg1"/>
                </a:solidFill>
              </a:rPr>
              <a:t>  </a:t>
            </a:r>
            <a:endParaRPr lang="es-MX" sz="2000" b="1" dirty="0">
              <a:solidFill>
                <a:schemeClr val="bg1"/>
              </a:solidFill>
            </a:endParaRPr>
          </a:p>
        </p:txBody>
      </p:sp>
      <p:pic>
        <p:nvPicPr>
          <p:cNvPr id="6" name="3 Marcador de contenido" descr="http://1.bp.blogspot.com/-CDI-w4i4g18/VFG34iE6qTI/AAAAAAAAJYo/LnSGPlKowo4/s1600/Concepto%2Bde%2BIncentivos%2By%2BContribuciones.jpg">
            <a:hlinkClick r:id="rId3"/>
          </p:cNvPr>
          <p:cNvPicPr>
            <a:picLocks/>
          </p:cNvPicPr>
          <p:nvPr/>
        </p:nvPicPr>
        <p:blipFill>
          <a:blip r:embed="rId4" cstate="print"/>
          <a:srcRect/>
          <a:stretch>
            <a:fillRect/>
          </a:stretch>
        </p:blipFill>
        <p:spPr bwMode="auto">
          <a:xfrm>
            <a:off x="1854138" y="3573016"/>
            <a:ext cx="5219700" cy="2520967"/>
          </a:xfrm>
          <a:prstGeom prst="rect">
            <a:avLst/>
          </a:prstGeom>
          <a:noFill/>
          <a:ln w="9525">
            <a:noFill/>
            <a:miter lim="800000"/>
            <a:headEnd/>
            <a:tailEnd/>
          </a:ln>
        </p:spPr>
      </p:pic>
      <p:sp>
        <p:nvSpPr>
          <p:cNvPr id="7"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42016885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graphicFrame>
        <p:nvGraphicFramePr>
          <p:cNvPr id="5" name="3 Marcador de contenido"/>
          <p:cNvGraphicFramePr>
            <a:graphicFrameLocks noGrp="1"/>
          </p:cNvGraphicFramePr>
          <p:nvPr>
            <p:ph idx="1"/>
            <p:extLst>
              <p:ext uri="{D42A27DB-BD31-4B8C-83A1-F6EECF244321}">
                <p14:modId xmlns:p14="http://schemas.microsoft.com/office/powerpoint/2010/main" xmlns="" val="2896804242"/>
              </p:ext>
            </p:extLst>
          </p:nvPr>
        </p:nvGraphicFramePr>
        <p:xfrm>
          <a:off x="0" y="1052736"/>
          <a:ext cx="9144000" cy="5805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7737041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
        <p:nvSpPr>
          <p:cNvPr id="5" name="Rectángulo 4"/>
          <p:cNvSpPr/>
          <p:nvPr/>
        </p:nvSpPr>
        <p:spPr>
          <a:xfrm>
            <a:off x="1115616" y="1484784"/>
            <a:ext cx="7272808" cy="1323439"/>
          </a:xfrm>
          <a:prstGeom prst="rect">
            <a:avLst/>
          </a:prstGeom>
        </p:spPr>
        <p:txBody>
          <a:bodyPr wrap="square">
            <a:spAutoFit/>
          </a:bodyPr>
          <a:lstStyle/>
          <a:p>
            <a:r>
              <a:rPr lang="es-MX" sz="2000" b="1" dirty="0">
                <a:solidFill>
                  <a:schemeClr val="bg1"/>
                </a:solidFill>
              </a:rPr>
              <a:t>A cambio de los incentivos cada contribución tiene un valor de utilidad que varía según la organización: una contribución de un individuo puede tener gran utilidad para una organización, y puede ser totalmente inútil para otra.</a:t>
            </a:r>
          </a:p>
        </p:txBody>
      </p:sp>
      <p:graphicFrame>
        <p:nvGraphicFramePr>
          <p:cNvPr id="10" name="3 Diagrama"/>
          <p:cNvGraphicFramePr/>
          <p:nvPr>
            <p:extLst>
              <p:ext uri="{D42A27DB-BD31-4B8C-83A1-F6EECF244321}">
                <p14:modId xmlns:p14="http://schemas.microsoft.com/office/powerpoint/2010/main" xmlns="" val="3730754403"/>
              </p:ext>
            </p:extLst>
          </p:nvPr>
        </p:nvGraphicFramePr>
        <p:xfrm>
          <a:off x="1727684" y="2681536"/>
          <a:ext cx="6048672" cy="41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6297705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827584" y="6458886"/>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
        <p:nvSpPr>
          <p:cNvPr id="5" name="4 CuadroTexto"/>
          <p:cNvSpPr txBox="1"/>
          <p:nvPr/>
        </p:nvSpPr>
        <p:spPr>
          <a:xfrm>
            <a:off x="827584" y="1391550"/>
            <a:ext cx="6858048" cy="769441"/>
          </a:xfrm>
          <a:prstGeom prst="rect">
            <a:avLst/>
          </a:prstGeom>
          <a:noFill/>
        </p:spPr>
        <p:txBody>
          <a:bodyPr wrap="square" rtlCol="0">
            <a:spAutoFit/>
          </a:bodyPr>
          <a:lstStyle/>
          <a:p>
            <a:pPr algn="ctr"/>
            <a:r>
              <a:rPr lang="es-MX" sz="4400" dirty="0" smtClean="0">
                <a:ln w="0"/>
                <a:effectLst>
                  <a:outerShdw blurRad="38100" dist="19050" dir="2700000" algn="tl" rotWithShape="0">
                    <a:schemeClr val="dk1">
                      <a:alpha val="40000"/>
                    </a:schemeClr>
                  </a:outerShdw>
                </a:effectLst>
                <a:latin typeface="Adobe Thai" panose="02040503050201020203" pitchFamily="18" charset="-34"/>
                <a:cs typeface="Adobe Thai" panose="02040503050201020203" pitchFamily="18" charset="-34"/>
              </a:rPr>
              <a:t>OBJETIVO</a:t>
            </a:r>
            <a:endParaRPr lang="es-MX" sz="4400" dirty="0">
              <a:ln w="0"/>
              <a:effectLst>
                <a:outerShdw blurRad="38100" dist="19050" dir="2700000" algn="tl" rotWithShape="0">
                  <a:schemeClr val="dk1">
                    <a:alpha val="40000"/>
                  </a:schemeClr>
                </a:outerShdw>
              </a:effectLst>
              <a:latin typeface="Adobe Thai" panose="02040503050201020203" pitchFamily="18" charset="-34"/>
              <a:cs typeface="Adobe Thai" panose="02040503050201020203" pitchFamily="18" charset="-34"/>
            </a:endParaRPr>
          </a:p>
        </p:txBody>
      </p:sp>
      <p:sp>
        <p:nvSpPr>
          <p:cNvPr id="7" name="6 CuadroTexto"/>
          <p:cNvSpPr txBox="1"/>
          <p:nvPr/>
        </p:nvSpPr>
        <p:spPr>
          <a:xfrm>
            <a:off x="810479" y="2924944"/>
            <a:ext cx="7429552" cy="2862322"/>
          </a:xfrm>
          <a:prstGeom prst="rect">
            <a:avLst/>
          </a:prstGeom>
          <a:noFill/>
        </p:spPr>
        <p:txBody>
          <a:bodyPr wrap="square" rtlCol="0">
            <a:spAutoFit/>
          </a:bodyPr>
          <a:lstStyle/>
          <a:p>
            <a:pPr algn="just"/>
            <a:r>
              <a:rPr lang="es-MX" sz="2000" dirty="0"/>
              <a:t>El alumno conocerá y aplicará los conceptos y procesos para la administración de los recursos humanos en las organizaciones, mediante las técnicas y métodos de investigación que permitan el conocimiento sobre los diversos </a:t>
            </a:r>
            <a:r>
              <a:rPr lang="es-MX" sz="2000" dirty="0" smtClean="0"/>
              <a:t>temas de </a:t>
            </a:r>
            <a:r>
              <a:rPr lang="es-MX" sz="2000" dirty="0"/>
              <a:t>los recursos humanos en las organizaciones</a:t>
            </a:r>
            <a:r>
              <a:rPr lang="es-MX" sz="2000" dirty="0" smtClean="0"/>
              <a:t>.</a:t>
            </a:r>
          </a:p>
          <a:p>
            <a:pPr algn="just"/>
            <a:r>
              <a:rPr lang="es-MX" sz="2000" dirty="0" smtClean="0"/>
              <a:t>El cual también se le pondrá en practica las diferentes capacidades de analizar y sintetizar por medio de la investigación </a:t>
            </a:r>
            <a:r>
              <a:rPr lang="es-MX" sz="2000" dirty="0" smtClean="0"/>
              <a:t>sobre el tema de la interacción de las personas y las organizaciones.</a:t>
            </a:r>
            <a:endParaRPr lang="es-MX" sz="2000" dirty="0"/>
          </a:p>
          <a:p>
            <a:endParaRPr lang="es-MX" sz="2000" dirty="0"/>
          </a:p>
          <a:p>
            <a:r>
              <a:rPr lang="es-MX" sz="2000" dirty="0" smtClean="0"/>
              <a:t> </a:t>
            </a:r>
          </a:p>
        </p:txBody>
      </p:sp>
      <p:pic>
        <p:nvPicPr>
          <p:cNvPr id="9" name="Imagen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27384"/>
            <a:ext cx="9144000" cy="940158"/>
          </a:xfrm>
          <a:prstGeom prst="rect">
            <a:avLst/>
          </a:prstGeom>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graphicFrame>
        <p:nvGraphicFramePr>
          <p:cNvPr id="5" name="6 Marcador de contenido"/>
          <p:cNvGraphicFramePr>
            <a:graphicFrameLocks noGrp="1"/>
          </p:cNvGraphicFramePr>
          <p:nvPr>
            <p:ph idx="1"/>
            <p:extLst>
              <p:ext uri="{D42A27DB-BD31-4B8C-83A1-F6EECF244321}">
                <p14:modId xmlns:p14="http://schemas.microsoft.com/office/powerpoint/2010/main" xmlns="" val="4250082612"/>
              </p:ext>
            </p:extLst>
          </p:nvPr>
        </p:nvGraphicFramePr>
        <p:xfrm>
          <a:off x="457200" y="1052736"/>
          <a:ext cx="7931224" cy="54020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7853629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grpSp>
        <p:nvGrpSpPr>
          <p:cNvPr id="5" name="Grupo 4"/>
          <p:cNvGrpSpPr/>
          <p:nvPr/>
        </p:nvGrpSpPr>
        <p:grpSpPr>
          <a:xfrm>
            <a:off x="467544" y="1309542"/>
            <a:ext cx="1765567" cy="1765567"/>
            <a:chOff x="1332" y="795712"/>
            <a:chExt cx="1765567" cy="1765567"/>
          </a:xfrm>
          <a:solidFill>
            <a:srgbClr val="002060"/>
          </a:solidFill>
        </p:grpSpPr>
        <p:sp>
          <p:nvSpPr>
            <p:cNvPr id="6" name="Elipse 5"/>
            <p:cNvSpPr/>
            <p:nvPr/>
          </p:nvSpPr>
          <p:spPr>
            <a:xfrm>
              <a:off x="1332" y="795712"/>
              <a:ext cx="1765567" cy="1765567"/>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Elipse 4"/>
            <p:cNvSpPr/>
            <p:nvPr/>
          </p:nvSpPr>
          <p:spPr>
            <a:xfrm>
              <a:off x="259893" y="1054273"/>
              <a:ext cx="1248445" cy="124844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kern="1200" dirty="0" smtClean="0"/>
                <a:t>Incentivos</a:t>
              </a:r>
              <a:endParaRPr lang="es-MX" sz="1500" kern="1200" dirty="0"/>
            </a:p>
          </p:txBody>
        </p:sp>
      </p:grpSp>
      <p:grpSp>
        <p:nvGrpSpPr>
          <p:cNvPr id="8" name="Grupo 7"/>
          <p:cNvGrpSpPr/>
          <p:nvPr/>
        </p:nvGrpSpPr>
        <p:grpSpPr>
          <a:xfrm>
            <a:off x="2380144" y="1680310"/>
            <a:ext cx="1024029" cy="1024029"/>
            <a:chOff x="1910263" y="1166481"/>
            <a:chExt cx="1024029" cy="1024029"/>
          </a:xfrm>
        </p:grpSpPr>
        <p:sp>
          <p:nvSpPr>
            <p:cNvPr id="9" name="Más 8"/>
            <p:cNvSpPr/>
            <p:nvPr/>
          </p:nvSpPr>
          <p:spPr>
            <a:xfrm>
              <a:off x="1910263" y="1166481"/>
              <a:ext cx="1024029" cy="1024029"/>
            </a:xfrm>
            <a:prstGeom prst="mathPlus">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0" name="Más 4"/>
            <p:cNvSpPr/>
            <p:nvPr/>
          </p:nvSpPr>
          <p:spPr>
            <a:xfrm>
              <a:off x="2045998" y="1558070"/>
              <a:ext cx="752559" cy="2408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p:txBody>
        </p:sp>
      </p:grpSp>
      <p:grpSp>
        <p:nvGrpSpPr>
          <p:cNvPr id="11" name="Grupo 10"/>
          <p:cNvGrpSpPr/>
          <p:nvPr/>
        </p:nvGrpSpPr>
        <p:grpSpPr>
          <a:xfrm>
            <a:off x="3551206" y="1338924"/>
            <a:ext cx="1765567" cy="1765567"/>
            <a:chOff x="3077656" y="795712"/>
            <a:chExt cx="1765567" cy="1765567"/>
          </a:xfrm>
          <a:solidFill>
            <a:srgbClr val="002060"/>
          </a:solidFill>
        </p:grpSpPr>
        <p:sp>
          <p:nvSpPr>
            <p:cNvPr id="12" name="Elipse 11"/>
            <p:cNvSpPr/>
            <p:nvPr/>
          </p:nvSpPr>
          <p:spPr>
            <a:xfrm>
              <a:off x="3077656" y="795712"/>
              <a:ext cx="1765567" cy="1765567"/>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Elipse 4"/>
            <p:cNvSpPr/>
            <p:nvPr/>
          </p:nvSpPr>
          <p:spPr>
            <a:xfrm>
              <a:off x="3336217" y="1054273"/>
              <a:ext cx="1248445" cy="124844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kern="1200" dirty="0" smtClean="0"/>
                <a:t>Contribuciones </a:t>
              </a:r>
              <a:endParaRPr lang="es-MX" sz="1500" kern="1200" dirty="0"/>
            </a:p>
          </p:txBody>
        </p:sp>
      </p:grpSp>
      <p:grpSp>
        <p:nvGrpSpPr>
          <p:cNvPr id="14" name="Grupo 13"/>
          <p:cNvGrpSpPr/>
          <p:nvPr/>
        </p:nvGrpSpPr>
        <p:grpSpPr>
          <a:xfrm>
            <a:off x="5575334" y="1759324"/>
            <a:ext cx="1024029" cy="1024029"/>
            <a:chOff x="4986587" y="1166481"/>
            <a:chExt cx="1024029" cy="1024029"/>
          </a:xfrm>
        </p:grpSpPr>
        <p:sp>
          <p:nvSpPr>
            <p:cNvPr id="15" name="Igual que 14"/>
            <p:cNvSpPr/>
            <p:nvPr/>
          </p:nvSpPr>
          <p:spPr>
            <a:xfrm>
              <a:off x="4986587" y="1166481"/>
              <a:ext cx="1024029" cy="1024029"/>
            </a:xfrm>
            <a:prstGeom prst="mathEqual">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6" name="Igual que 4"/>
            <p:cNvSpPr/>
            <p:nvPr/>
          </p:nvSpPr>
          <p:spPr>
            <a:xfrm>
              <a:off x="5122322" y="1377431"/>
              <a:ext cx="752559" cy="60212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p:txBody>
        </p:sp>
      </p:grpSp>
      <p:sp>
        <p:nvSpPr>
          <p:cNvPr id="17" name="Rectángulo 16"/>
          <p:cNvSpPr/>
          <p:nvPr/>
        </p:nvSpPr>
        <p:spPr>
          <a:xfrm>
            <a:off x="1974550" y="3602519"/>
            <a:ext cx="4977594" cy="2862322"/>
          </a:xfrm>
          <a:prstGeom prst="rect">
            <a:avLst/>
          </a:prstGeom>
        </p:spPr>
        <p:txBody>
          <a:bodyPr wrap="square">
            <a:spAutoFit/>
          </a:bodyPr>
          <a:lstStyle/>
          <a:p>
            <a:r>
              <a:rPr lang="es-MX" sz="2000" b="1" dirty="0">
                <a:solidFill>
                  <a:schemeClr val="bg1"/>
                </a:solidFill>
              </a:rPr>
              <a:t>Una organización es un sistema de comportamientos sociales, interrelacionados, de numerosas personas que trabajan en la organización. </a:t>
            </a:r>
          </a:p>
          <a:p>
            <a:endParaRPr lang="es-MX" sz="2000" b="1" dirty="0">
              <a:solidFill>
                <a:schemeClr val="bg1"/>
              </a:solidFill>
            </a:endParaRPr>
          </a:p>
          <a:p>
            <a:endParaRPr lang="es-MX" sz="2000" b="1" dirty="0">
              <a:solidFill>
                <a:schemeClr val="bg1"/>
              </a:solidFill>
            </a:endParaRPr>
          </a:p>
          <a:p>
            <a:r>
              <a:rPr lang="es-MX" sz="2000" b="1" dirty="0">
                <a:solidFill>
                  <a:schemeClr val="bg1"/>
                </a:solidFill>
              </a:rPr>
              <a:t>Cada trabajador recibe incentivos (recompensas) a cambio de los cuales hace contribuciones a la organización.</a:t>
            </a:r>
          </a:p>
        </p:txBody>
      </p:sp>
      <p:grpSp>
        <p:nvGrpSpPr>
          <p:cNvPr id="18" name="Grupo 17"/>
          <p:cNvGrpSpPr/>
          <p:nvPr/>
        </p:nvGrpSpPr>
        <p:grpSpPr>
          <a:xfrm>
            <a:off x="6857924" y="1438186"/>
            <a:ext cx="1765567" cy="1765567"/>
            <a:chOff x="6153980" y="795712"/>
            <a:chExt cx="1765567" cy="1765567"/>
          </a:xfrm>
          <a:solidFill>
            <a:srgbClr val="002060"/>
          </a:solidFill>
        </p:grpSpPr>
        <p:sp>
          <p:nvSpPr>
            <p:cNvPr id="19" name="Elipse 18"/>
            <p:cNvSpPr/>
            <p:nvPr/>
          </p:nvSpPr>
          <p:spPr>
            <a:xfrm>
              <a:off x="6153980" y="795712"/>
              <a:ext cx="1765567" cy="1765567"/>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Elipse 4"/>
            <p:cNvSpPr/>
            <p:nvPr/>
          </p:nvSpPr>
          <p:spPr>
            <a:xfrm>
              <a:off x="6412541" y="1054273"/>
              <a:ext cx="1248445" cy="124844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kern="1200" dirty="0" smtClean="0"/>
                <a:t>equilibrio organizacional</a:t>
              </a:r>
              <a:endParaRPr lang="es-MX" sz="1500" kern="1200" dirty="0"/>
            </a:p>
          </p:txBody>
        </p:sp>
      </p:grpSp>
      <p:sp>
        <p:nvSpPr>
          <p:cNvPr id="21"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840992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642" y="1274876"/>
            <a:ext cx="7429499" cy="1478570"/>
          </a:xfrm>
        </p:spPr>
        <p:txBody>
          <a:bodyPr/>
          <a:lstStyle/>
          <a:p>
            <a:r>
              <a:rPr lang="es-MX" dirty="0" smtClean="0"/>
              <a:t> equilibrio organizacional </a:t>
            </a: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pic>
        <p:nvPicPr>
          <p:cNvPr id="5" name="Picture 2" descr="http://wvw.elfinancierocr.com/ef_archivo/2012/julio/22/_Img/3665039_0.jpg"/>
          <p:cNvPicPr>
            <a:picLocks noChangeAspect="1" noChangeArrowheads="1"/>
          </p:cNvPicPr>
          <p:nvPr/>
        </p:nvPicPr>
        <p:blipFill>
          <a:blip r:embed="rId3" cstate="print">
            <a:clrChange>
              <a:clrFrom>
                <a:srgbClr val="F9F9F8"/>
              </a:clrFrom>
              <a:clrTo>
                <a:srgbClr val="F9F9F8">
                  <a:alpha val="0"/>
                </a:srgbClr>
              </a:clrTo>
            </a:clrChange>
            <a:extLst>
              <a:ext uri="{28A0092B-C50C-407E-A947-70E740481C1C}">
                <a14:useLocalDpi xmlns:a14="http://schemas.microsoft.com/office/drawing/2010/main" xmlns="" val="0"/>
              </a:ext>
            </a:extLst>
          </a:blip>
          <a:srcRect/>
          <a:stretch>
            <a:fillRect/>
          </a:stretch>
        </p:blipFill>
        <p:spPr bwMode="auto">
          <a:xfrm>
            <a:off x="2555776" y="2648705"/>
            <a:ext cx="4388425" cy="3382325"/>
          </a:xfrm>
          <a:prstGeom prst="rect">
            <a:avLst/>
          </a:prstGeom>
          <a:noFill/>
          <a:extLst>
            <a:ext uri="{909E8E84-426E-40DD-AFC4-6F175D3DCCD1}">
              <a14:hiddenFill xmlns:a14="http://schemas.microsoft.com/office/drawing/2010/main" xmlns="">
                <a:solidFill>
                  <a:srgbClr val="FFFFFF"/>
                </a:solidFill>
              </a14:hiddenFill>
            </a:ext>
          </a:extLst>
        </p:spPr>
      </p:pic>
      <p:sp>
        <p:nvSpPr>
          <p:cNvPr id="6"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02211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Incentivos = contribuciones </a:t>
            </a: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pic>
        <p:nvPicPr>
          <p:cNvPr id="5" name="Picture 2" descr="http://static.wixstatic.com/media/9b65ce_4db4ab7139754f4db323d2a61641b559.jp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20077" y="2359946"/>
            <a:ext cx="2880360" cy="3017520"/>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4" descr="http://www.polyvore.com/cgi/img-thing?.out=jpg&amp;size=l&amp;tid=38946517"/>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3500437" y="2797144"/>
            <a:ext cx="2143125" cy="2143125"/>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8" descr="http://www.aritz-urresti.com/wp-content/uploads/2012/12/Aprende-a-gestionar-las-buenas-ideas.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5643562" y="2359946"/>
            <a:ext cx="3057176" cy="3017520"/>
          </a:xfrm>
          <a:prstGeom prst="rect">
            <a:avLst/>
          </a:prstGeom>
          <a:noFill/>
          <a:extLst>
            <a:ext uri="{909E8E84-426E-40DD-AFC4-6F175D3DCCD1}">
              <a14:hiddenFill xmlns:a14="http://schemas.microsoft.com/office/drawing/2010/main" xmlns="">
                <a:solidFill>
                  <a:srgbClr val="FFFFFF"/>
                </a:solidFill>
              </a14:hiddenFill>
            </a:ext>
          </a:extLst>
        </p:spPr>
      </p:pic>
      <p:sp>
        <p:nvSpPr>
          <p:cNvPr id="8"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630355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26"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80">
                                          <p:stCondLst>
                                            <p:cond delay="0"/>
                                          </p:stCondLst>
                                        </p:cTn>
                                        <p:tgtEl>
                                          <p:spTgt spid="7"/>
                                        </p:tgtEl>
                                      </p:cBhvr>
                                    </p:animEffect>
                                    <p:anim calcmode="lin" valueType="num">
                                      <p:cBhvr>
                                        <p:cTn id="16"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1" dur="26">
                                          <p:stCondLst>
                                            <p:cond delay="650"/>
                                          </p:stCondLst>
                                        </p:cTn>
                                        <p:tgtEl>
                                          <p:spTgt spid="7"/>
                                        </p:tgtEl>
                                      </p:cBhvr>
                                      <p:to x="100000" y="60000"/>
                                    </p:animScale>
                                    <p:animScale>
                                      <p:cBhvr>
                                        <p:cTn id="22" dur="166" decel="50000">
                                          <p:stCondLst>
                                            <p:cond delay="676"/>
                                          </p:stCondLst>
                                        </p:cTn>
                                        <p:tgtEl>
                                          <p:spTgt spid="7"/>
                                        </p:tgtEl>
                                      </p:cBhvr>
                                      <p:to x="100000" y="100000"/>
                                    </p:animScale>
                                    <p:animScale>
                                      <p:cBhvr>
                                        <p:cTn id="23" dur="26">
                                          <p:stCondLst>
                                            <p:cond delay="1312"/>
                                          </p:stCondLst>
                                        </p:cTn>
                                        <p:tgtEl>
                                          <p:spTgt spid="7"/>
                                        </p:tgtEl>
                                      </p:cBhvr>
                                      <p:to x="100000" y="80000"/>
                                    </p:animScale>
                                    <p:animScale>
                                      <p:cBhvr>
                                        <p:cTn id="24" dur="166" decel="50000">
                                          <p:stCondLst>
                                            <p:cond delay="1338"/>
                                          </p:stCondLst>
                                        </p:cTn>
                                        <p:tgtEl>
                                          <p:spTgt spid="7"/>
                                        </p:tgtEl>
                                      </p:cBhvr>
                                      <p:to x="100000" y="100000"/>
                                    </p:animScale>
                                    <p:animScale>
                                      <p:cBhvr>
                                        <p:cTn id="25" dur="26">
                                          <p:stCondLst>
                                            <p:cond delay="1642"/>
                                          </p:stCondLst>
                                        </p:cTn>
                                        <p:tgtEl>
                                          <p:spTgt spid="7"/>
                                        </p:tgtEl>
                                      </p:cBhvr>
                                      <p:to x="100000" y="90000"/>
                                    </p:animScale>
                                    <p:animScale>
                                      <p:cBhvr>
                                        <p:cTn id="26" dur="166" decel="50000">
                                          <p:stCondLst>
                                            <p:cond delay="1668"/>
                                          </p:stCondLst>
                                        </p:cTn>
                                        <p:tgtEl>
                                          <p:spTgt spid="7"/>
                                        </p:tgtEl>
                                      </p:cBhvr>
                                      <p:to x="100000" y="100000"/>
                                    </p:animScale>
                                    <p:animScale>
                                      <p:cBhvr>
                                        <p:cTn id="27" dur="26">
                                          <p:stCondLst>
                                            <p:cond delay="1808"/>
                                          </p:stCondLst>
                                        </p:cTn>
                                        <p:tgtEl>
                                          <p:spTgt spid="7"/>
                                        </p:tgtEl>
                                      </p:cBhvr>
                                      <p:to x="100000" y="95000"/>
                                    </p:animScale>
                                    <p:animScale>
                                      <p:cBhvr>
                                        <p:cTn id="28"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1700808"/>
            <a:ext cx="7429499" cy="1478570"/>
          </a:xfrm>
        </p:spPr>
        <p:txBody>
          <a:bodyPr/>
          <a:lstStyle/>
          <a:p>
            <a:r>
              <a:rPr lang="es-MX" dirty="0" smtClean="0"/>
              <a:t>1.3.4 cultura organizacional </a:t>
            </a: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
        <p:nvSpPr>
          <p:cNvPr id="5"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pic>
        <p:nvPicPr>
          <p:cNvPr id="6146" name="Picture 2" descr="https://encrypted-tbn3.gstatic.com/images?q=tbn:ANd9GcQAc6PyQFql39KXaHZe3yzLy1mJaPSOG2bjcARvzxdMCqdGUfQ6cw"/>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104392" y="3205887"/>
            <a:ext cx="2935213" cy="293521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447202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pic>
        <p:nvPicPr>
          <p:cNvPr id="5" name="Marcador de contenido 4"/>
          <p:cNvPicPr>
            <a:picLocks noGrp="1" noChangeAspect="1"/>
          </p:cNvPicPr>
          <p:nvPr>
            <p:ph idx="1"/>
          </p:nvPr>
        </p:nvPicPr>
        <p:blipFill>
          <a:blip r:embed="rId3" cstate="print">
            <a:clrChange>
              <a:clrFrom>
                <a:srgbClr val="FFFFFF"/>
              </a:clrFrom>
              <a:clrTo>
                <a:srgbClr val="FFFFFF">
                  <a:alpha val="0"/>
                </a:srgbClr>
              </a:clrTo>
            </a:clrChange>
          </a:blip>
          <a:stretch>
            <a:fillRect/>
          </a:stretch>
        </p:blipFill>
        <p:spPr>
          <a:xfrm>
            <a:off x="1259632" y="1556792"/>
            <a:ext cx="6264696" cy="4627116"/>
          </a:xfrm>
          <a:prstGeom prst="rect">
            <a:avLst/>
          </a:prstGeom>
        </p:spPr>
      </p:pic>
      <p:sp>
        <p:nvSpPr>
          <p:cNvPr id="6"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747096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pic>
        <p:nvPicPr>
          <p:cNvPr id="5" name="Marcador de contenido 4"/>
          <p:cNvPicPr>
            <a:picLocks noGrp="1" noChangeAspect="1"/>
          </p:cNvPicPr>
          <p:nvPr>
            <p:ph idx="1"/>
          </p:nvPr>
        </p:nvPicPr>
        <p:blipFill>
          <a:blip r:embed="rId3" cstate="print">
            <a:clrChange>
              <a:clrFrom>
                <a:srgbClr val="FFFFFF"/>
              </a:clrFrom>
              <a:clrTo>
                <a:srgbClr val="FFFFFF">
                  <a:alpha val="0"/>
                </a:srgbClr>
              </a:clrTo>
            </a:clrChange>
          </a:blip>
          <a:stretch>
            <a:fillRect/>
          </a:stretch>
        </p:blipFill>
        <p:spPr>
          <a:xfrm>
            <a:off x="1475656" y="1484784"/>
            <a:ext cx="6376815" cy="4738464"/>
          </a:xfrm>
          <a:prstGeom prst="rect">
            <a:avLst/>
          </a:prstGeom>
        </p:spPr>
      </p:pic>
    </p:spTree>
    <p:extLst>
      <p:ext uri="{BB962C8B-B14F-4D97-AF65-F5344CB8AC3E}">
        <p14:creationId xmlns:p14="http://schemas.microsoft.com/office/powerpoint/2010/main" xmlns="" val="761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
        <p:nvSpPr>
          <p:cNvPr id="6" name="Marcador de contenido 5"/>
          <p:cNvSpPr>
            <a:spLocks noGrp="1"/>
          </p:cNvSpPr>
          <p:nvPr>
            <p:ph idx="1"/>
          </p:nvPr>
        </p:nvSpPr>
        <p:spPr>
          <a:xfrm>
            <a:off x="1331640" y="1124744"/>
            <a:ext cx="6668268" cy="5480475"/>
          </a:xfrm>
          <a:prstGeom prst="rect">
            <a:avLst/>
          </a:prstGeom>
        </p:spPr>
        <p:txBody>
          <a:bodyPr wrap="square">
            <a:spAutoFit/>
          </a:bodyPr>
          <a:lstStyle/>
          <a:p>
            <a:r>
              <a:rPr lang="es-MX" sz="2400" b="1" dirty="0" smtClean="0">
                <a:solidFill>
                  <a:schemeClr val="bg1"/>
                </a:solidFill>
              </a:rPr>
              <a:t>Desempeño: </a:t>
            </a:r>
            <a:r>
              <a:rPr lang="es-MX" sz="2400" dirty="0" smtClean="0">
                <a:solidFill>
                  <a:schemeClr val="bg1"/>
                </a:solidFill>
              </a:rPr>
              <a:t>Seguir modas generalizadas o privilegiar una herramienta, sino como los ejecutivos administran las herramientas que eligen.</a:t>
            </a:r>
          </a:p>
          <a:p>
            <a:endParaRPr lang="es-MX" sz="2400" dirty="0" smtClean="0">
              <a:solidFill>
                <a:schemeClr val="bg1"/>
              </a:solidFill>
            </a:endParaRPr>
          </a:p>
          <a:p>
            <a:r>
              <a:rPr lang="es-MX" sz="2400" b="1" dirty="0" smtClean="0">
                <a:solidFill>
                  <a:schemeClr val="bg1"/>
                </a:solidFill>
              </a:rPr>
              <a:t>Estrategia: </a:t>
            </a:r>
            <a:r>
              <a:rPr lang="es-MX" sz="2400" dirty="0" smtClean="0">
                <a:solidFill>
                  <a:schemeClr val="bg1"/>
                </a:solidFill>
              </a:rPr>
              <a:t>No es (vender barato proporcionar servicios óptimos; que sea clara para ejecutivos, empleados y clientes.</a:t>
            </a:r>
          </a:p>
          <a:p>
            <a:endParaRPr lang="es-MX" sz="2400" b="1" dirty="0" smtClean="0">
              <a:solidFill>
                <a:schemeClr val="bg1"/>
              </a:solidFill>
            </a:endParaRPr>
          </a:p>
          <a:p>
            <a:r>
              <a:rPr lang="es-MX" sz="2400" b="1" dirty="0" smtClean="0">
                <a:solidFill>
                  <a:schemeClr val="bg1"/>
                </a:solidFill>
              </a:rPr>
              <a:t>Cultura: </a:t>
            </a:r>
            <a:r>
              <a:rPr lang="es-MX" sz="2400" dirty="0" smtClean="0">
                <a:solidFill>
                  <a:schemeClr val="bg1"/>
                </a:solidFill>
              </a:rPr>
              <a:t>Se dedican ala creación de una cultura orientada al desempeño no solo de los ejecutivos; sino ente los empleados .</a:t>
            </a:r>
            <a:endParaRPr lang="es-MX" sz="2400" dirty="0">
              <a:solidFill>
                <a:schemeClr val="bg1"/>
              </a:solidFill>
            </a:endParaRPr>
          </a:p>
        </p:txBody>
      </p:sp>
      <p:sp>
        <p:nvSpPr>
          <p:cNvPr id="5" name="5 CuadroTexto"/>
          <p:cNvSpPr txBox="1"/>
          <p:nvPr/>
        </p:nvSpPr>
        <p:spPr>
          <a:xfrm>
            <a:off x="879604" y="6413266"/>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323466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6">
                                            <p:txEl>
                                              <p:pRg st="0" end="0"/>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 calcmode="lin" valueType="num">
                                      <p:cBhvr>
                                        <p:cTn id="12" dur="500" fill="hold"/>
                                        <p:tgtEl>
                                          <p:spTgt spid="6">
                                            <p:txEl>
                                              <p:pRg st="2" end="2"/>
                                            </p:txEl>
                                          </p:spTgt>
                                        </p:tgtEl>
                                        <p:attrNameLst>
                                          <p:attrName>ppt_w</p:attrName>
                                        </p:attrNameLst>
                                      </p:cBhvr>
                                      <p:tavLst>
                                        <p:tav tm="0">
                                          <p:val>
                                            <p:fltVal val="0"/>
                                          </p:val>
                                        </p:tav>
                                        <p:tav tm="100000">
                                          <p:val>
                                            <p:strVal val="#ppt_w"/>
                                          </p:val>
                                        </p:tav>
                                      </p:tavLst>
                                    </p:anim>
                                    <p:anim calcmode="lin" valueType="num">
                                      <p:cBhvr>
                                        <p:cTn id="13" dur="500" fill="hold"/>
                                        <p:tgtEl>
                                          <p:spTgt spid="6">
                                            <p:txEl>
                                              <p:pRg st="2" end="2"/>
                                            </p:txEl>
                                          </p:spTgt>
                                        </p:tgtEl>
                                        <p:attrNameLst>
                                          <p:attrName>ppt_h</p:attrName>
                                        </p:attrNameLst>
                                      </p:cBhvr>
                                      <p:tavLst>
                                        <p:tav tm="0">
                                          <p:val>
                                            <p:fltVal val="0"/>
                                          </p:val>
                                        </p:tav>
                                        <p:tav tm="100000">
                                          <p:val>
                                            <p:strVal val="#ppt_h"/>
                                          </p:val>
                                        </p:tav>
                                      </p:tavLst>
                                    </p:anim>
                                    <p:animEffect transition="in" filter="fade">
                                      <p:cBhvr>
                                        <p:cTn id="14" dur="500"/>
                                        <p:tgtEl>
                                          <p:spTgt spid="6">
                                            <p:txEl>
                                              <p:pRg st="2" end="2"/>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 calcmode="lin" valueType="num">
                                      <p:cBhvr>
                                        <p:cTn id="17" dur="500" fill="hold"/>
                                        <p:tgtEl>
                                          <p:spTgt spid="6">
                                            <p:txEl>
                                              <p:pRg st="4" end="4"/>
                                            </p:txEl>
                                          </p:spTgt>
                                        </p:tgtEl>
                                        <p:attrNameLst>
                                          <p:attrName>ppt_w</p:attrName>
                                        </p:attrNameLst>
                                      </p:cBhvr>
                                      <p:tavLst>
                                        <p:tav tm="0">
                                          <p:val>
                                            <p:fltVal val="0"/>
                                          </p:val>
                                        </p:tav>
                                        <p:tav tm="100000">
                                          <p:val>
                                            <p:strVal val="#ppt_w"/>
                                          </p:val>
                                        </p:tav>
                                      </p:tavLst>
                                    </p:anim>
                                    <p:anim calcmode="lin" valueType="num">
                                      <p:cBhvr>
                                        <p:cTn id="18" dur="500" fill="hold"/>
                                        <p:tgtEl>
                                          <p:spTgt spid="6">
                                            <p:txEl>
                                              <p:pRg st="4" end="4"/>
                                            </p:txEl>
                                          </p:spTgt>
                                        </p:tgtEl>
                                        <p:attrNameLst>
                                          <p:attrName>ppt_h</p:attrName>
                                        </p:attrNameLst>
                                      </p:cBhvr>
                                      <p:tavLst>
                                        <p:tav tm="0">
                                          <p:val>
                                            <p:fltVal val="0"/>
                                          </p:val>
                                        </p:tav>
                                        <p:tav tm="100000">
                                          <p:val>
                                            <p:strVal val="#ppt_h"/>
                                          </p:val>
                                        </p:tav>
                                      </p:tavLst>
                                    </p:anim>
                                    <p:animEffect transition="in" filter="fade">
                                      <p:cBhvr>
                                        <p:cTn id="19"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
        <p:nvSpPr>
          <p:cNvPr id="5" name="Marcador de contenido 4"/>
          <p:cNvSpPr>
            <a:spLocks noGrp="1"/>
          </p:cNvSpPr>
          <p:nvPr>
            <p:ph idx="1"/>
          </p:nvPr>
        </p:nvSpPr>
        <p:spPr>
          <a:xfrm>
            <a:off x="857250" y="1412776"/>
            <a:ext cx="7429499" cy="3541714"/>
          </a:xfrm>
          <a:prstGeom prst="rect">
            <a:avLst/>
          </a:prstGeom>
        </p:spPr>
        <p:txBody>
          <a:bodyPr wrap="square">
            <a:spAutoFit/>
          </a:bodyPr>
          <a:lstStyle/>
          <a:p>
            <a:r>
              <a:rPr lang="es-MX" sz="2400" b="1" dirty="0">
                <a:solidFill>
                  <a:schemeClr val="bg1"/>
                </a:solidFill>
              </a:rPr>
              <a:t>Talento:</a:t>
            </a:r>
            <a:r>
              <a:rPr lang="es-MX" sz="2400" dirty="0">
                <a:solidFill>
                  <a:schemeClr val="bg1"/>
                </a:solidFill>
              </a:rPr>
              <a:t> Desarrollan y conservan talentos ; logran reemplazar fácilmente  a los profesionales que se ha ido  ala competencia</a:t>
            </a:r>
            <a:r>
              <a:rPr lang="es-MX" sz="2400" dirty="0" smtClean="0">
                <a:solidFill>
                  <a:schemeClr val="bg1"/>
                </a:solidFill>
              </a:rPr>
              <a:t>.</a:t>
            </a:r>
          </a:p>
          <a:p>
            <a:endParaRPr lang="es-MX" sz="2400" dirty="0">
              <a:solidFill>
                <a:schemeClr val="bg1"/>
              </a:solidFill>
            </a:endParaRPr>
          </a:p>
          <a:p>
            <a:r>
              <a:rPr lang="es-MX" sz="2400" b="1" dirty="0">
                <a:solidFill>
                  <a:schemeClr val="bg1"/>
                </a:solidFill>
              </a:rPr>
              <a:t>Innovación:</a:t>
            </a:r>
            <a:r>
              <a:rPr lang="es-MX" sz="2400" dirty="0">
                <a:solidFill>
                  <a:schemeClr val="bg1"/>
                </a:solidFill>
              </a:rPr>
              <a:t> Tener coraje y estar dispuesto a “canibalizar” productos o procesos  antiguos en favor de uno nuevo.</a:t>
            </a:r>
          </a:p>
          <a:p>
            <a:endParaRPr lang="es-MX" sz="2400" b="1" dirty="0" smtClean="0">
              <a:solidFill>
                <a:schemeClr val="bg1"/>
              </a:solidFill>
            </a:endParaRPr>
          </a:p>
          <a:p>
            <a:r>
              <a:rPr lang="es-MX" sz="2400" b="1" dirty="0" smtClean="0">
                <a:solidFill>
                  <a:schemeClr val="bg1"/>
                </a:solidFill>
              </a:rPr>
              <a:t>Estrategias</a:t>
            </a:r>
            <a:r>
              <a:rPr lang="es-MX" sz="2400" b="1" dirty="0">
                <a:solidFill>
                  <a:schemeClr val="bg1"/>
                </a:solidFill>
              </a:rPr>
              <a:t>: </a:t>
            </a:r>
            <a:r>
              <a:rPr lang="es-MX" sz="2400" dirty="0">
                <a:solidFill>
                  <a:schemeClr val="bg1"/>
                </a:solidFill>
              </a:rPr>
              <a:t>Es una manera de crecer rápidamente.</a:t>
            </a:r>
            <a:endParaRPr lang="es-MX" sz="2400" b="1" dirty="0">
              <a:solidFill>
                <a:schemeClr val="bg1"/>
              </a:solidFill>
            </a:endParaRPr>
          </a:p>
          <a:p>
            <a:endParaRPr lang="es-MX" sz="2400" dirty="0"/>
          </a:p>
          <a:p>
            <a:endParaRPr lang="es-MX" sz="2400" dirty="0">
              <a:solidFill>
                <a:schemeClr val="bg1"/>
              </a:solidFill>
            </a:endParaRPr>
          </a:p>
        </p:txBody>
      </p:sp>
      <p:sp>
        <p:nvSpPr>
          <p:cNvPr id="6"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521598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 calcmode="lin" valueType="num">
                                      <p:cBhvr>
                                        <p:cTn id="12"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13" dur="5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14" dur="500"/>
                                        <p:tgtEl>
                                          <p:spTgt spid="5">
                                            <p:txEl>
                                              <p:pRg st="2" end="2"/>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 calcmode="lin" valueType="num">
                                      <p:cBhvr>
                                        <p:cTn id="1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18" dur="500" fill="hold"/>
                                        <p:tgtEl>
                                          <p:spTgt spid="5">
                                            <p:txEl>
                                              <p:pRg st="4" end="4"/>
                                            </p:txEl>
                                          </p:spTgt>
                                        </p:tgtEl>
                                        <p:attrNameLst>
                                          <p:attrName>ppt_h</p:attrName>
                                        </p:attrNameLst>
                                      </p:cBhvr>
                                      <p:tavLst>
                                        <p:tav tm="0">
                                          <p:val>
                                            <p:fltVal val="0"/>
                                          </p:val>
                                        </p:tav>
                                        <p:tav tm="100000">
                                          <p:val>
                                            <p:strVal val="#ppt_h"/>
                                          </p:val>
                                        </p:tav>
                                      </p:tavLst>
                                    </p:anim>
                                    <p:animEffect transition="in" filter="fade">
                                      <p:cBhvr>
                                        <p:cTn id="19"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cstate="print">
            <a:clrChange>
              <a:clrFrom>
                <a:srgbClr val="FFFFFF"/>
              </a:clrFrom>
              <a:clrTo>
                <a:srgbClr val="FFFFFF">
                  <a:alpha val="0"/>
                </a:srgbClr>
              </a:clrTo>
            </a:clrChange>
          </a:blip>
          <a:stretch>
            <a:fillRect/>
          </a:stretch>
        </p:blipFill>
        <p:spPr>
          <a:xfrm>
            <a:off x="899592" y="548680"/>
            <a:ext cx="7476332" cy="5976664"/>
          </a:xfrm>
          <a:prstGeom prst="rect">
            <a:avLst/>
          </a:prstGeom>
        </p:spPr>
      </p:pic>
      <p:sp>
        <p:nvSpPr>
          <p:cNvPr id="3"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875318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827584" y="6457890"/>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pic>
        <p:nvPicPr>
          <p:cNvPr id="9" name="Imagen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27384"/>
            <a:ext cx="9144000" cy="940158"/>
          </a:xfrm>
          <a:prstGeom prst="rect">
            <a:avLst/>
          </a:prstGeom>
        </p:spPr>
      </p:pic>
      <p:sp>
        <p:nvSpPr>
          <p:cNvPr id="2" name="Rectángulo 1"/>
          <p:cNvSpPr/>
          <p:nvPr/>
        </p:nvSpPr>
        <p:spPr>
          <a:xfrm>
            <a:off x="1610312" y="1268760"/>
            <a:ext cx="5688632" cy="769441"/>
          </a:xfrm>
          <a:prstGeom prst="rect">
            <a:avLst/>
          </a:prstGeom>
        </p:spPr>
        <p:txBody>
          <a:bodyPr wrap="square">
            <a:spAutoFit/>
          </a:bodyPr>
          <a:lstStyle/>
          <a:p>
            <a:pPr algn="ctr"/>
            <a:r>
              <a:rPr lang="es-MX" sz="4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endParaRPr lang="es-MX" sz="4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4" name="CuadroTexto 3"/>
          <p:cNvSpPr txBox="1"/>
          <p:nvPr/>
        </p:nvSpPr>
        <p:spPr>
          <a:xfrm>
            <a:off x="467544" y="1974933"/>
            <a:ext cx="9194549" cy="646331"/>
          </a:xfrm>
          <a:prstGeom prst="rect">
            <a:avLst/>
          </a:prstGeom>
          <a:noFill/>
        </p:spPr>
        <p:txBody>
          <a:bodyPr wrap="square" rtlCol="0">
            <a:spAutoFit/>
          </a:bodyPr>
          <a:lstStyle/>
          <a:p>
            <a:r>
              <a:rPr lang="es-MX" sz="3200" dirty="0" smtClean="0">
                <a:latin typeface="Adobe Thai" panose="02040503050201020203" pitchFamily="18" charset="-34"/>
                <a:cs typeface="Adobe Thai" panose="02040503050201020203" pitchFamily="18" charset="-34"/>
              </a:rPr>
              <a:t>1.3    </a:t>
            </a:r>
            <a:r>
              <a:rPr lang="es-MX" sz="3600" b="1" i="1" dirty="0" smtClean="0">
                <a:effectLst>
                  <a:outerShdw blurRad="38100" dist="38100" dir="2700000" algn="tl">
                    <a:srgbClr val="000000">
                      <a:alpha val="43137"/>
                    </a:srgbClr>
                  </a:outerShdw>
                </a:effectLst>
                <a:latin typeface="Adobe Thai" panose="02040503050201020203" pitchFamily="18" charset="-34"/>
                <a:cs typeface="Adobe Thai" panose="02040503050201020203" pitchFamily="18" charset="-34"/>
              </a:rPr>
              <a:t>LAS PERSONAS Y LAS ORGANIZACIONES </a:t>
            </a:r>
            <a:endParaRPr lang="es-MX" sz="3600" b="1" i="1" dirty="0">
              <a:effectLst>
                <a:outerShdw blurRad="38100" dist="38100" dir="2700000" algn="tl">
                  <a:srgbClr val="000000">
                    <a:alpha val="43137"/>
                  </a:srgbClr>
                </a:outerShdw>
              </a:effectLst>
              <a:latin typeface="Adobe Thai" panose="02040503050201020203" pitchFamily="18" charset="-34"/>
              <a:cs typeface="Adobe Thai" panose="02040503050201020203" pitchFamily="18" charset="-34"/>
            </a:endParaRPr>
          </a:p>
        </p:txBody>
      </p:sp>
      <p:pic>
        <p:nvPicPr>
          <p:cNvPr id="3078" name="Picture 6" descr="http://www.sapiensco.com/blog/wp-content/uploads/2013/05/personas.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238250" y="3188393"/>
            <a:ext cx="6667500" cy="204080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611560" y="1196752"/>
            <a:ext cx="8229600" cy="704106"/>
          </a:xfrm>
          <a:prstGeom prst="rect">
            <a:avLst/>
          </a:prstGeom>
        </p:spPr>
        <p:txBody>
          <a:bodyPr vert="horz" wrap="square" lIns="91440" tIns="45720" rIns="91440" bIns="45720" numCol="1" anchor="t" anchorCtr="0" compatLnSpc="1">
            <a:prstTxWarp prst="textNoShape">
              <a:avLst/>
            </a:prstTxWarp>
            <a:norm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s-ES" sz="3600" dirty="0" smtClean="0">
                <a:latin typeface="Calibri" pitchFamily="34" charset="0"/>
              </a:rPr>
              <a:t>BIBLIOGRAFÍA</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100" b="0" i="0" u="none" strike="noStrike" cap="none" normalizeH="0" baseline="0" dirty="0" smtClean="0">
              <a:ln>
                <a:noFill/>
              </a:ln>
              <a:solidFill>
                <a:schemeClr val="tx1"/>
              </a:solidFill>
              <a:effectLst/>
              <a:latin typeface="Arial" pitchFamily="34" charset="0"/>
            </a:endParaRPr>
          </a:p>
        </p:txBody>
      </p:sp>
      <p:pic>
        <p:nvPicPr>
          <p:cNvPr id="11" name="Imagen 10"/>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
        <p:nvSpPr>
          <p:cNvPr id="10" name="9 Rectángulo"/>
          <p:cNvSpPr/>
          <p:nvPr/>
        </p:nvSpPr>
        <p:spPr>
          <a:xfrm>
            <a:off x="395536" y="2060848"/>
            <a:ext cx="8748464" cy="3970318"/>
          </a:xfrm>
          <a:prstGeom prst="rect">
            <a:avLst/>
          </a:prstGeom>
        </p:spPr>
        <p:txBody>
          <a:bodyPr wrap="square">
            <a:spAutoFit/>
          </a:bodyPr>
          <a:lstStyle/>
          <a:p>
            <a:r>
              <a:rPr lang="es-MX" dirty="0" smtClean="0"/>
              <a:t>CHIAVENATTO, </a:t>
            </a:r>
            <a:r>
              <a:rPr lang="es-MX" dirty="0" err="1" smtClean="0"/>
              <a:t>Idalberto</a:t>
            </a:r>
            <a:r>
              <a:rPr lang="es-MX" dirty="0" smtClean="0"/>
              <a:t>. </a:t>
            </a:r>
            <a:r>
              <a:rPr lang="es-MX" u="sng" dirty="0" smtClean="0"/>
              <a:t>Administración de Recursos Humanos. Ed. Mc </a:t>
            </a:r>
            <a:r>
              <a:rPr lang="es-MX" u="sng" dirty="0" err="1" smtClean="0"/>
              <a:t>Graw</a:t>
            </a:r>
            <a:r>
              <a:rPr lang="es-MX" u="sng" dirty="0" smtClean="0"/>
              <a:t> Hill. Colombia 2001 </a:t>
            </a:r>
            <a:endParaRPr lang="es-MX" u="sng" dirty="0" smtClean="0"/>
          </a:p>
          <a:p>
            <a:endParaRPr lang="es-MX" u="sng" dirty="0" smtClean="0"/>
          </a:p>
          <a:p>
            <a:r>
              <a:rPr lang="es-MX" dirty="0" smtClean="0"/>
              <a:t>ARIAS Galicia, Fernando. </a:t>
            </a:r>
            <a:r>
              <a:rPr lang="es-MX" u="sng" dirty="0" smtClean="0"/>
              <a:t>Administración de Recursos Humanos. Ed. Trillas. México </a:t>
            </a:r>
            <a:r>
              <a:rPr lang="es-MX" u="sng" dirty="0" smtClean="0"/>
              <a:t>1999</a:t>
            </a:r>
          </a:p>
          <a:p>
            <a:r>
              <a:rPr lang="es-MX" u="sng" dirty="0" smtClean="0"/>
              <a:t> </a:t>
            </a:r>
            <a:endParaRPr lang="es-MX" u="sng" dirty="0" smtClean="0"/>
          </a:p>
          <a:p>
            <a:r>
              <a:rPr lang="es-MX" dirty="0" smtClean="0"/>
              <a:t>WILLIAM B. Werther, Jr. Davis Keith. </a:t>
            </a:r>
            <a:r>
              <a:rPr lang="es-MX" u="sng" dirty="0" smtClean="0"/>
              <a:t>Administración del Personal y Recursos Humanos. Ed. Mc </a:t>
            </a:r>
            <a:r>
              <a:rPr lang="es-MX" u="sng" dirty="0" err="1" smtClean="0"/>
              <a:t>Graw</a:t>
            </a:r>
            <a:r>
              <a:rPr lang="es-MX" u="sng" dirty="0" smtClean="0"/>
              <a:t> Hill. México 2000 </a:t>
            </a:r>
            <a:endParaRPr lang="es-MX" u="sng" dirty="0" smtClean="0"/>
          </a:p>
          <a:p>
            <a:endParaRPr lang="es-MX" u="sng" dirty="0" smtClean="0"/>
          </a:p>
          <a:p>
            <a:r>
              <a:rPr lang="es-MX" dirty="0" smtClean="0"/>
              <a:t>KEITH Davis, </a:t>
            </a:r>
            <a:r>
              <a:rPr lang="es-MX" dirty="0" err="1" smtClean="0"/>
              <a:t>Newstrom</a:t>
            </a:r>
            <a:r>
              <a:rPr lang="es-MX" dirty="0" smtClean="0"/>
              <a:t> John W. </a:t>
            </a:r>
            <a:r>
              <a:rPr lang="es-MX" u="sng" dirty="0" smtClean="0"/>
              <a:t>Comportamiento humano en el trabajo. Ed. Mc </a:t>
            </a:r>
            <a:r>
              <a:rPr lang="es-MX" u="sng" dirty="0" err="1" smtClean="0"/>
              <a:t>Graw</a:t>
            </a:r>
            <a:r>
              <a:rPr lang="es-MX" u="sng" dirty="0" smtClean="0"/>
              <a:t> Hill. </a:t>
            </a:r>
            <a:r>
              <a:rPr lang="es-MX" u="sng" dirty="0" err="1" smtClean="0"/>
              <a:t>Mèxico</a:t>
            </a:r>
            <a:r>
              <a:rPr lang="es-MX" u="sng" dirty="0" smtClean="0"/>
              <a:t> 2003. </a:t>
            </a:r>
            <a:endParaRPr lang="es-MX" u="sng" dirty="0" smtClean="0"/>
          </a:p>
          <a:p>
            <a:endParaRPr lang="es-MX" u="sng" dirty="0" smtClean="0"/>
          </a:p>
          <a:p>
            <a:r>
              <a:rPr lang="es-MX" dirty="0" smtClean="0"/>
              <a:t>ROBBINS Stephen P. </a:t>
            </a:r>
            <a:r>
              <a:rPr lang="es-MX" u="sng" dirty="0" smtClean="0"/>
              <a:t>Comportamiento organizacional. Ed. </a:t>
            </a:r>
            <a:r>
              <a:rPr lang="es-MX" u="sng" dirty="0" err="1" smtClean="0"/>
              <a:t>Prentice</a:t>
            </a:r>
            <a:r>
              <a:rPr lang="es-MX" u="sng" dirty="0" smtClean="0"/>
              <a:t> Hall. Octava </a:t>
            </a:r>
            <a:r>
              <a:rPr lang="es-MX" u="sng" dirty="0" err="1" smtClean="0"/>
              <a:t>Ediciòn</a:t>
            </a:r>
            <a:r>
              <a:rPr lang="es-MX" u="sng" dirty="0" smtClean="0"/>
              <a:t>. México 1999. </a:t>
            </a:r>
            <a:endParaRPr lang="es-MX" u="sng" dirty="0" smtClean="0"/>
          </a:p>
          <a:p>
            <a:endParaRPr lang="es-MX" dirty="0"/>
          </a:p>
        </p:txBody>
      </p:sp>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571500" y="1428750"/>
            <a:ext cx="8229600" cy="1143000"/>
          </a:xfrm>
          <a:prstGeom prst="rect">
            <a:avLst/>
          </a:prstGeom>
        </p:spPr>
        <p:txBody>
          <a:bodyPr vert="horz" wrap="square" lIns="91440" tIns="45720" rIns="91440" bIns="45720" numCol="1" anchor="t" anchorCtr="0" compatLnSpc="1">
            <a:prstTxWarp prst="textNoShape">
              <a:avLst/>
            </a:prstTxWarp>
            <a:norm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5400" b="0" i="0" u="none" strike="noStrike" cap="none" normalizeH="0" baseline="0" dirty="0" smtClean="0">
                <a:ln>
                  <a:noFill/>
                </a:ln>
                <a:solidFill>
                  <a:schemeClr val="tx1"/>
                </a:solidFill>
                <a:effectLst/>
                <a:latin typeface="Calibri" pitchFamily="34" charset="0"/>
              </a:rPr>
              <a:t>¡Gracias!</a:t>
            </a:r>
            <a:endParaRPr kumimoji="0" lang="es-MX" sz="1800" b="0" i="0" u="none" strike="noStrike" cap="none" normalizeH="0" baseline="0" dirty="0" smtClean="0">
              <a:ln>
                <a:noFill/>
              </a:ln>
              <a:solidFill>
                <a:schemeClr val="tx1"/>
              </a:solidFill>
              <a:effectLst/>
              <a:latin typeface="Arial" pitchFamily="34" charset="0"/>
            </a:endParaRPr>
          </a:p>
        </p:txBody>
      </p:sp>
      <p:pic>
        <p:nvPicPr>
          <p:cNvPr id="7" name="Picture 2" descr="C:\Users\Public\Pictures\Escudo UAEM.png"/>
          <p:cNvPicPr>
            <a:picLocks noChangeAspect="1" noChangeArrowheads="1"/>
          </p:cNvPicPr>
          <p:nvPr/>
        </p:nvPicPr>
        <p:blipFill>
          <a:blip r:embed="rId2" cstate="print"/>
          <a:srcRect/>
          <a:stretch>
            <a:fillRect/>
          </a:stretch>
        </p:blipFill>
        <p:spPr bwMode="auto">
          <a:xfrm>
            <a:off x="3214688" y="2643188"/>
            <a:ext cx="2801937" cy="2371725"/>
          </a:xfrm>
          <a:prstGeom prst="rect">
            <a:avLst/>
          </a:prstGeom>
          <a:noFill/>
          <a:ln w="9525">
            <a:noFill/>
            <a:miter lim="800000"/>
            <a:headEnd/>
            <a:tailEnd/>
          </a:ln>
        </p:spPr>
      </p:pic>
      <p:sp>
        <p:nvSpPr>
          <p:cNvPr id="8" name="7 CuadroTexto"/>
          <p:cNvSpPr txBox="1"/>
          <p:nvPr/>
        </p:nvSpPr>
        <p:spPr>
          <a:xfrm>
            <a:off x="2339752" y="5301208"/>
            <a:ext cx="4608512" cy="369332"/>
          </a:xfrm>
          <a:prstGeom prst="rect">
            <a:avLst/>
          </a:prstGeom>
          <a:noFill/>
        </p:spPr>
        <p:txBody>
          <a:bodyPr wrap="square" rtlCol="0">
            <a:spAutoFit/>
          </a:bodyPr>
          <a:lstStyle/>
          <a:p>
            <a:pPr algn="ctr"/>
            <a:r>
              <a:rPr lang="es-ES" dirty="0" smtClean="0"/>
              <a:t>rebeteja@yahoo.com.mx</a:t>
            </a:r>
            <a:endParaRPr lang="es-MX"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
        <p:nvSpPr>
          <p:cNvPr id="9" name="5 CuadroTexto"/>
          <p:cNvSpPr txBox="1"/>
          <p:nvPr/>
        </p:nvSpPr>
        <p:spPr>
          <a:xfrm>
            <a:off x="2710002" y="5670540"/>
            <a:ext cx="4248471" cy="523220"/>
          </a:xfrm>
          <a:prstGeom prst="rect">
            <a:avLst/>
          </a:prstGeom>
          <a:noFill/>
        </p:spPr>
        <p:txBody>
          <a:bodyPr wrap="square" rtlCol="0">
            <a:spAutoFit/>
          </a:bodyPr>
          <a:lstStyle/>
          <a:p>
            <a:pPr algn="ctr"/>
            <a:r>
              <a:rPr lang="es-MX" sz="2800" b="1" i="1" dirty="0" smtClean="0">
                <a:solidFill>
                  <a:srgbClr val="FFFF00"/>
                </a:solidFill>
                <a:effectLst>
                  <a:outerShdw blurRad="38100" dist="38100" dir="2700000" algn="tl">
                    <a:srgbClr val="000000">
                      <a:alpha val="43137"/>
                    </a:srgbClr>
                  </a:outerShdw>
                </a:effectLst>
              </a:rPr>
              <a:t>Centro Universitario Texcoco</a:t>
            </a:r>
            <a:endParaRPr lang="es-MX" sz="28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1560" y="2492896"/>
            <a:ext cx="7429499" cy="1800200"/>
          </a:xfrm>
        </p:spPr>
        <p:txBody>
          <a:bodyPr/>
          <a:lstStyle/>
          <a:p>
            <a:r>
              <a:rPr lang="es-MX" dirty="0" smtClean="0"/>
              <a:t> En el podemos encontrar dos objetivos muy importantes en el cual nos tiene que quedar claro que busca cada uno:</a:t>
            </a: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31438"/>
            <a:ext cx="9144000" cy="940158"/>
          </a:xfrm>
          <a:prstGeom prst="rect">
            <a:avLst/>
          </a:prstGeom>
        </p:spPr>
      </p:pic>
      <p:sp>
        <p:nvSpPr>
          <p:cNvPr id="5" name="5 CuadroTexto"/>
          <p:cNvSpPr txBox="1"/>
          <p:nvPr/>
        </p:nvSpPr>
        <p:spPr>
          <a:xfrm>
            <a:off x="827584" y="6457890"/>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pic>
        <p:nvPicPr>
          <p:cNvPr id="6146" name="Picture 2" descr="Resultado de imagen para ´LAS PERSONAS EN ORGANIZACIONES"/>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326309" y="3594281"/>
            <a:ext cx="3816424" cy="288450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098679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pic>
        <p:nvPicPr>
          <p:cNvPr id="9" name="Imagen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
        <p:nvSpPr>
          <p:cNvPr id="3" name="CuadroTexto 2"/>
          <p:cNvSpPr txBox="1"/>
          <p:nvPr/>
        </p:nvSpPr>
        <p:spPr>
          <a:xfrm>
            <a:off x="628337" y="2204864"/>
            <a:ext cx="2592288" cy="1296144"/>
          </a:xfrm>
          <a:prstGeom prst="rect">
            <a:avLst/>
          </a:prstGeom>
          <a:noFill/>
        </p:spPr>
        <p:txBody>
          <a:bodyPr wrap="square" rtlCol="0">
            <a:spAutoFit/>
          </a:bodyPr>
          <a:lstStyle/>
          <a:p>
            <a:endParaRPr lang="es-MX" dirty="0"/>
          </a:p>
        </p:txBody>
      </p:sp>
      <p:sp>
        <p:nvSpPr>
          <p:cNvPr id="11" name="Rectángulo 10"/>
          <p:cNvSpPr/>
          <p:nvPr/>
        </p:nvSpPr>
        <p:spPr>
          <a:xfrm>
            <a:off x="539552" y="3424174"/>
            <a:ext cx="3655631" cy="3195490"/>
          </a:xfrm>
          <a:prstGeom prst="rect">
            <a:avLst/>
          </a:prstGeom>
        </p:spPr>
        <p:txBody>
          <a:bodyPr wrap="square">
            <a:spAutoFit/>
          </a:bodyPr>
          <a:lstStyle/>
          <a:p>
            <a:pPr algn="just">
              <a:lnSpc>
                <a:spcPct val="107000"/>
              </a:lnSpc>
              <a:spcAft>
                <a:spcPts val="750"/>
              </a:spcAft>
            </a:pPr>
            <a:r>
              <a:rPr lang="es-MX" sz="2400" dirty="0" smtClean="0">
                <a:solidFill>
                  <a:schemeClr val="bg1"/>
                </a:solidFill>
                <a:ea typeface="Calibri" panose="020F0502020204030204" pitchFamily="34" charset="0"/>
                <a:cs typeface="Times New Roman" panose="02020603050405020304" pitchFamily="18" charset="0"/>
              </a:rPr>
              <a:t>Las personas quieren lograr:</a:t>
            </a:r>
          </a:p>
          <a:p>
            <a:pPr algn="just">
              <a:lnSpc>
                <a:spcPct val="107000"/>
              </a:lnSpc>
              <a:spcAft>
                <a:spcPts val="750"/>
              </a:spcAft>
            </a:pPr>
            <a:r>
              <a:rPr lang="es-MX" sz="2400" dirty="0" smtClean="0">
                <a:solidFill>
                  <a:schemeClr val="bg1"/>
                </a:solidFill>
                <a:effectLst/>
                <a:ea typeface="Calibri" panose="020F0502020204030204" pitchFamily="34" charset="0"/>
                <a:cs typeface="Times New Roman" panose="02020603050405020304" pitchFamily="18" charset="0"/>
              </a:rPr>
              <a:t>Salarios, beneficios sociales , seguridad y estabilidad en el empleo, c</a:t>
            </a:r>
            <a:r>
              <a:rPr lang="es-MX" sz="2400" dirty="0" smtClean="0">
                <a:solidFill>
                  <a:schemeClr val="bg1"/>
                </a:solidFill>
                <a:ea typeface="Calibri" panose="020F0502020204030204" pitchFamily="34" charset="0"/>
                <a:cs typeface="Times New Roman" panose="02020603050405020304" pitchFamily="18" charset="0"/>
              </a:rPr>
              <a:t>ondiciones adecuadas de trabajo y crecimiento profesional.</a:t>
            </a:r>
            <a:endParaRPr lang="es-MX" sz="2400" dirty="0" smtClean="0">
              <a:solidFill>
                <a:schemeClr val="bg1"/>
              </a:solidFill>
              <a:effectLst/>
              <a:ea typeface="Calibri" panose="020F0502020204030204" pitchFamily="34" charset="0"/>
              <a:cs typeface="Times New Roman" panose="02020603050405020304" pitchFamily="18" charset="0"/>
            </a:endParaRPr>
          </a:p>
          <a:p>
            <a:pPr>
              <a:lnSpc>
                <a:spcPct val="107000"/>
              </a:lnSpc>
              <a:spcAft>
                <a:spcPts val="750"/>
              </a:spcAft>
            </a:pPr>
            <a:endParaRPr lang="es-MX" sz="3200" dirty="0">
              <a:solidFill>
                <a:schemeClr val="bg1"/>
              </a:solidFill>
              <a:effectLst/>
              <a:ea typeface="Calibri" panose="020F0502020204030204" pitchFamily="34" charset="0"/>
              <a:cs typeface="Times New Roman" panose="02020603050405020304" pitchFamily="18" charset="0"/>
            </a:endParaRPr>
          </a:p>
        </p:txBody>
      </p:sp>
      <p:sp>
        <p:nvSpPr>
          <p:cNvPr id="14" name="TextBox 4"/>
          <p:cNvSpPr txBox="1"/>
          <p:nvPr/>
        </p:nvSpPr>
        <p:spPr>
          <a:xfrm>
            <a:off x="539552" y="970896"/>
            <a:ext cx="3607580" cy="1569660"/>
          </a:xfrm>
          <a:prstGeom prst="rect">
            <a:avLst/>
          </a:prstGeom>
          <a:noFill/>
        </p:spPr>
        <p:txBody>
          <a:bodyPr wrap="square" rtlCol="0">
            <a:spAutoFit/>
          </a:bodyPr>
          <a:lstStyle/>
          <a:p>
            <a:pPr algn="ctr" defTabSz="914400">
              <a:buNone/>
            </a:pPr>
            <a:r>
              <a:rPr lang="es-ES_tradnl" sz="3200" b="1" spc="300" noProof="1" smtClean="0">
                <a:solidFill>
                  <a:srgbClr val="FFFFFF"/>
                </a:solidFill>
                <a:cs typeface="Times New Roman" panose="02020603050405020304" pitchFamily="18" charset="0"/>
              </a:rPr>
              <a:t>1.- </a:t>
            </a:r>
          </a:p>
          <a:p>
            <a:pPr algn="ctr" defTabSz="914400">
              <a:buNone/>
            </a:pPr>
            <a:r>
              <a:rPr lang="es-ES_tradnl" sz="3200" b="1" spc="300" noProof="1" smtClean="0">
                <a:solidFill>
                  <a:srgbClr val="FFFFFF"/>
                </a:solidFill>
                <a:cs typeface="Times New Roman" panose="02020603050405020304" pitchFamily="18" charset="0"/>
              </a:rPr>
              <a:t>Objetivos  individuales  </a:t>
            </a:r>
            <a:endParaRPr lang="es-ES_tradnl" sz="3200" b="1" i="0" spc="300" noProof="1">
              <a:solidFill>
                <a:srgbClr val="FFFFFF"/>
              </a:solidFill>
              <a:cs typeface="Times New Roman" panose="02020603050405020304" pitchFamily="18" charset="0"/>
            </a:endParaRPr>
          </a:p>
        </p:txBody>
      </p:sp>
      <p:cxnSp>
        <p:nvCxnSpPr>
          <p:cNvPr id="16" name="Conector recto de flecha 15"/>
          <p:cNvCxnSpPr/>
          <p:nvPr/>
        </p:nvCxnSpPr>
        <p:spPr>
          <a:xfrm>
            <a:off x="2051720" y="2578872"/>
            <a:ext cx="0" cy="8453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122" name="Picture 2" descr="http://www.maxconsulting.com.do/web/images/stories/articulos/permanencia.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860032" y="1817923"/>
            <a:ext cx="3336305" cy="207002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26"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80">
                                          <p:stCondLst>
                                            <p:cond delay="0"/>
                                          </p:stCondLst>
                                        </p:cTn>
                                        <p:tgtEl>
                                          <p:spTgt spid="14"/>
                                        </p:tgtEl>
                                      </p:cBhvr>
                                    </p:animEffect>
                                    <p:anim calcmode="lin" valueType="num">
                                      <p:cBhvr>
                                        <p:cTn id="13"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18" dur="26">
                                          <p:stCondLst>
                                            <p:cond delay="650"/>
                                          </p:stCondLst>
                                        </p:cTn>
                                        <p:tgtEl>
                                          <p:spTgt spid="14"/>
                                        </p:tgtEl>
                                      </p:cBhvr>
                                      <p:to x="100000" y="60000"/>
                                    </p:animScale>
                                    <p:animScale>
                                      <p:cBhvr>
                                        <p:cTn id="19" dur="166" decel="50000">
                                          <p:stCondLst>
                                            <p:cond delay="676"/>
                                          </p:stCondLst>
                                        </p:cTn>
                                        <p:tgtEl>
                                          <p:spTgt spid="14"/>
                                        </p:tgtEl>
                                      </p:cBhvr>
                                      <p:to x="100000" y="100000"/>
                                    </p:animScale>
                                    <p:animScale>
                                      <p:cBhvr>
                                        <p:cTn id="20" dur="26">
                                          <p:stCondLst>
                                            <p:cond delay="1312"/>
                                          </p:stCondLst>
                                        </p:cTn>
                                        <p:tgtEl>
                                          <p:spTgt spid="14"/>
                                        </p:tgtEl>
                                      </p:cBhvr>
                                      <p:to x="100000" y="80000"/>
                                    </p:animScale>
                                    <p:animScale>
                                      <p:cBhvr>
                                        <p:cTn id="21" dur="166" decel="50000">
                                          <p:stCondLst>
                                            <p:cond delay="1338"/>
                                          </p:stCondLst>
                                        </p:cTn>
                                        <p:tgtEl>
                                          <p:spTgt spid="14"/>
                                        </p:tgtEl>
                                      </p:cBhvr>
                                      <p:to x="100000" y="100000"/>
                                    </p:animScale>
                                    <p:animScale>
                                      <p:cBhvr>
                                        <p:cTn id="22" dur="26">
                                          <p:stCondLst>
                                            <p:cond delay="1642"/>
                                          </p:stCondLst>
                                        </p:cTn>
                                        <p:tgtEl>
                                          <p:spTgt spid="14"/>
                                        </p:tgtEl>
                                      </p:cBhvr>
                                      <p:to x="100000" y="90000"/>
                                    </p:animScale>
                                    <p:animScale>
                                      <p:cBhvr>
                                        <p:cTn id="23" dur="166" decel="50000">
                                          <p:stCondLst>
                                            <p:cond delay="1668"/>
                                          </p:stCondLst>
                                        </p:cTn>
                                        <p:tgtEl>
                                          <p:spTgt spid="14"/>
                                        </p:tgtEl>
                                      </p:cBhvr>
                                      <p:to x="100000" y="100000"/>
                                    </p:animScale>
                                    <p:animScale>
                                      <p:cBhvr>
                                        <p:cTn id="24" dur="26">
                                          <p:stCondLst>
                                            <p:cond delay="1808"/>
                                          </p:stCondLst>
                                        </p:cTn>
                                        <p:tgtEl>
                                          <p:spTgt spid="14"/>
                                        </p:tgtEl>
                                      </p:cBhvr>
                                      <p:to x="100000" y="95000"/>
                                    </p:animScale>
                                    <p:animScale>
                                      <p:cBhvr>
                                        <p:cTn id="25" dur="166" decel="50000">
                                          <p:stCondLst>
                                            <p:cond delay="1834"/>
                                          </p:stCondLst>
                                        </p:cTn>
                                        <p:tgtEl>
                                          <p:spTgt spid="1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
        <p:nvSpPr>
          <p:cNvPr id="6"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
        <p:nvSpPr>
          <p:cNvPr id="7" name="TextBox 4"/>
          <p:cNvSpPr txBox="1"/>
          <p:nvPr/>
        </p:nvSpPr>
        <p:spPr>
          <a:xfrm>
            <a:off x="755576" y="1155301"/>
            <a:ext cx="3816424" cy="1569660"/>
          </a:xfrm>
          <a:prstGeom prst="rect">
            <a:avLst/>
          </a:prstGeom>
          <a:noFill/>
        </p:spPr>
        <p:txBody>
          <a:bodyPr wrap="square" rtlCol="0">
            <a:spAutoFit/>
          </a:bodyPr>
          <a:lstStyle/>
          <a:p>
            <a:pPr algn="ctr" defTabSz="914400">
              <a:buNone/>
            </a:pPr>
            <a:r>
              <a:rPr lang="es-ES_tradnl" sz="3200" b="1" spc="300" noProof="1" smtClean="0">
                <a:solidFill>
                  <a:srgbClr val="FFFFFF"/>
                </a:solidFill>
                <a:cs typeface="Times New Roman" panose="02020603050405020304" pitchFamily="18" charset="0"/>
              </a:rPr>
              <a:t>2.-</a:t>
            </a:r>
          </a:p>
          <a:p>
            <a:pPr algn="ctr" defTabSz="914400">
              <a:buNone/>
            </a:pPr>
            <a:r>
              <a:rPr lang="es-ES_tradnl" sz="3200" b="1" spc="300" noProof="1" smtClean="0">
                <a:solidFill>
                  <a:srgbClr val="FFFFFF"/>
                </a:solidFill>
                <a:cs typeface="Times New Roman" panose="02020603050405020304" pitchFamily="18" charset="0"/>
              </a:rPr>
              <a:t>Objetivos organizacionales </a:t>
            </a:r>
            <a:endParaRPr lang="es-ES_tradnl" sz="3200" b="1" i="0" spc="300" noProof="1">
              <a:solidFill>
                <a:srgbClr val="FFFFFF"/>
              </a:solidFill>
              <a:cs typeface="Times New Roman" panose="02020603050405020304" pitchFamily="18" charset="0"/>
            </a:endParaRPr>
          </a:p>
        </p:txBody>
      </p:sp>
      <p:sp>
        <p:nvSpPr>
          <p:cNvPr id="8" name="Rectángulo 7"/>
          <p:cNvSpPr/>
          <p:nvPr/>
        </p:nvSpPr>
        <p:spPr>
          <a:xfrm>
            <a:off x="879604" y="3429000"/>
            <a:ext cx="4378817" cy="2800318"/>
          </a:xfrm>
          <a:prstGeom prst="rect">
            <a:avLst/>
          </a:prstGeom>
        </p:spPr>
        <p:txBody>
          <a:bodyPr wrap="square">
            <a:spAutoFit/>
          </a:bodyPr>
          <a:lstStyle/>
          <a:p>
            <a:pPr algn="just">
              <a:lnSpc>
                <a:spcPct val="107000"/>
              </a:lnSpc>
              <a:spcAft>
                <a:spcPts val="750"/>
              </a:spcAft>
            </a:pPr>
            <a:r>
              <a:rPr lang="es-MX" sz="2400" dirty="0" smtClean="0">
                <a:solidFill>
                  <a:schemeClr val="bg1"/>
                </a:solidFill>
                <a:effectLst/>
                <a:ea typeface="Calibri" panose="020F0502020204030204" pitchFamily="34" charset="0"/>
                <a:cs typeface="Times New Roman" panose="02020603050405020304" pitchFamily="18" charset="0"/>
              </a:rPr>
              <a:t>Las organizaciones quieren lograr:</a:t>
            </a:r>
            <a:endParaRPr lang="es-MX" sz="2400" dirty="0">
              <a:solidFill>
                <a:schemeClr val="bg1"/>
              </a:solidFill>
              <a:ea typeface="Calibri" panose="020F0502020204030204" pitchFamily="34" charset="0"/>
              <a:cs typeface="Times New Roman" panose="02020603050405020304" pitchFamily="18" charset="0"/>
            </a:endParaRPr>
          </a:p>
          <a:p>
            <a:pPr algn="just">
              <a:lnSpc>
                <a:spcPct val="107000"/>
              </a:lnSpc>
              <a:spcAft>
                <a:spcPts val="750"/>
              </a:spcAft>
            </a:pPr>
            <a:r>
              <a:rPr lang="es-MX" sz="2400" dirty="0" smtClean="0">
                <a:solidFill>
                  <a:schemeClr val="bg1"/>
                </a:solidFill>
                <a:effectLst/>
                <a:ea typeface="Calibri" panose="020F0502020204030204" pitchFamily="34" charset="0"/>
                <a:cs typeface="Times New Roman" panose="02020603050405020304" pitchFamily="18" charset="0"/>
              </a:rPr>
              <a:t>Utilidad, productividad, calidad, reducción de costos, participación en el mercado, satisfacción del cliente, etc.</a:t>
            </a:r>
          </a:p>
          <a:p>
            <a:pPr>
              <a:lnSpc>
                <a:spcPct val="107000"/>
              </a:lnSpc>
              <a:spcAft>
                <a:spcPts val="750"/>
              </a:spcAft>
            </a:pPr>
            <a:endParaRPr lang="es-MX" sz="3200" dirty="0">
              <a:solidFill>
                <a:schemeClr val="bg1"/>
              </a:solidFill>
              <a:effectLst/>
              <a:ea typeface="Calibri" panose="020F0502020204030204" pitchFamily="34" charset="0"/>
              <a:cs typeface="Times New Roman" panose="02020603050405020304" pitchFamily="18" charset="0"/>
            </a:endParaRPr>
          </a:p>
        </p:txBody>
      </p:sp>
      <p:cxnSp>
        <p:nvCxnSpPr>
          <p:cNvPr id="9" name="Conector recto de flecha 8"/>
          <p:cNvCxnSpPr/>
          <p:nvPr/>
        </p:nvCxnSpPr>
        <p:spPr>
          <a:xfrm>
            <a:off x="2555776" y="2708920"/>
            <a:ext cx="0" cy="8453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4098" name="Picture 2" descr="https://encrypted-tbn2.gstatic.com/images?q=tbn:ANd9GcQEJypON5liwPy2oorpPxImtD2PM_EuUQqdTkX3-NUbBHbVJPTv"/>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868144" y="1999271"/>
            <a:ext cx="2736304" cy="204892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37327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par>
                                <p:cTn id="21" presetID="42"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
        <p:nvSpPr>
          <p:cNvPr id="10"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graphicFrame>
        <p:nvGraphicFramePr>
          <p:cNvPr id="11" name="Diagrama 10"/>
          <p:cNvGraphicFramePr/>
          <p:nvPr>
            <p:extLst>
              <p:ext uri="{D42A27DB-BD31-4B8C-83A1-F6EECF244321}">
                <p14:modId xmlns:p14="http://schemas.microsoft.com/office/powerpoint/2010/main" xmlns="" val="516588914"/>
              </p:ext>
            </p:extLst>
          </p:nvPr>
        </p:nvGraphicFramePr>
        <p:xfrm>
          <a:off x="874270" y="1412776"/>
          <a:ext cx="8047476" cy="38018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194" name="Picture 2" descr="https://encrypted-tbn2.gstatic.com/images?q=tbn:ANd9GcSa0c2JulTe10pEuDCQLtcw-q3v5IlR58tHEi98Z6Vaq3c4CMt_oQ"/>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4572000" y="4706307"/>
            <a:ext cx="3096344" cy="18288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a 6"/>
          <p:cNvGraphicFramePr/>
          <p:nvPr>
            <p:extLst>
              <p:ext uri="{D42A27DB-BD31-4B8C-83A1-F6EECF244321}">
                <p14:modId xmlns:p14="http://schemas.microsoft.com/office/powerpoint/2010/main" xmlns="" val="497049440"/>
              </p:ext>
            </p:extLst>
          </p:nvPr>
        </p:nvGraphicFramePr>
        <p:xfrm>
          <a:off x="611560" y="1124744"/>
          <a:ext cx="7615428" cy="41764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170" name="Picture 2" descr="http://expertosenseleccion.es/wp-content/uploads/expertos-en-seleccion-high-potential-club-el-nuevo-proyecto-de-pagegroup-para-impulsar-el-talento.gif"/>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4283968" y="4797152"/>
            <a:ext cx="3600400" cy="1905000"/>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Imagen 8"/>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0" y="0"/>
            <a:ext cx="9144000" cy="940158"/>
          </a:xfrm>
          <a:prstGeom prst="rect">
            <a:avLst/>
          </a:prstGeom>
        </p:spPr>
      </p:pic>
      <p:sp>
        <p:nvSpPr>
          <p:cNvPr id="10" name="5 CuadroTexto"/>
          <p:cNvSpPr txBox="1"/>
          <p:nvPr/>
        </p:nvSpPr>
        <p:spPr>
          <a:xfrm>
            <a:off x="879604" y="6419609"/>
            <a:ext cx="2982548" cy="400110"/>
          </a:xfrm>
          <a:prstGeom prst="rect">
            <a:avLst/>
          </a:prstGeom>
          <a:noFill/>
        </p:spPr>
        <p:txBody>
          <a:bodyPr wrap="none" rtlCol="0">
            <a:spAutoFit/>
          </a:bodyPr>
          <a:lstStyle/>
          <a:p>
            <a:r>
              <a:rPr lang="es-MX" sz="2000" b="1" i="1" dirty="0" smtClean="0">
                <a:solidFill>
                  <a:srgbClr val="FFFF00"/>
                </a:solidFill>
                <a:effectLst>
                  <a:outerShdw blurRad="38100" dist="38100" dir="2700000" algn="tl">
                    <a:srgbClr val="000000">
                      <a:alpha val="43137"/>
                    </a:srgbClr>
                  </a:outerShdw>
                </a:effectLst>
              </a:rPr>
              <a:t>Centro Universitario Texcoco</a:t>
            </a:r>
            <a:endParaRPr lang="es-MX" sz="20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390966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o">
  <a:themeElements>
    <a:clrScheme name="Circuito">
      <a:dk1>
        <a:sysClr val="windowText" lastClr="000000"/>
      </a:dk1>
      <a:lt1>
        <a:sysClr val="window" lastClr="FFFFFF"/>
      </a:lt1>
      <a:dk2>
        <a:srgbClr val="2B5F27"/>
      </a:dk2>
      <a:lt2>
        <a:srgbClr val="D8FC68"/>
      </a:lt2>
      <a:accent1>
        <a:srgbClr val="DDC855"/>
      </a:accent1>
      <a:accent2>
        <a:srgbClr val="FCA03D"/>
      </a:accent2>
      <a:accent3>
        <a:srgbClr val="E36439"/>
      </a:accent3>
      <a:accent4>
        <a:srgbClr val="C2935B"/>
      </a:accent4>
      <a:accent5>
        <a:srgbClr val="88C25C"/>
      </a:accent5>
      <a:accent6>
        <a:srgbClr val="BFCC86"/>
      </a:accent6>
      <a:hlink>
        <a:srgbClr val="FFCE23"/>
      </a:hlink>
      <a:folHlink>
        <a:srgbClr val="FDEB86"/>
      </a:folHlink>
    </a:clrScheme>
    <a:fontScheme name="Circuito">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o">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88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82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xmlns="" name="Circuit" id="{0AC2F7E7-15F5-431C-B2A2-456FE929F56C}" vid="{97ECCC31-8429-4523-BE8D-8F09B7A4D46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TM04033919[[fn=Circuito]]</Template>
  <TotalTime>1493</TotalTime>
  <Words>1570</Words>
  <Application>Microsoft Office PowerPoint</Application>
  <PresentationFormat>Presentación en pantalla (4:3)</PresentationFormat>
  <Paragraphs>221</Paragraphs>
  <Slides>41</Slides>
  <Notes>3</Notes>
  <HiddenSlides>0</HiddenSlides>
  <MMClips>0</MMClips>
  <ScaleCrop>false</ScaleCrop>
  <HeadingPairs>
    <vt:vector size="4" baseType="variant">
      <vt:variant>
        <vt:lpstr>Tema</vt:lpstr>
      </vt:variant>
      <vt:variant>
        <vt:i4>1</vt:i4>
      </vt:variant>
      <vt:variant>
        <vt:lpstr>Títulos de diapositiva</vt:lpstr>
      </vt:variant>
      <vt:variant>
        <vt:i4>41</vt:i4>
      </vt:variant>
    </vt:vector>
  </HeadingPairs>
  <TitlesOfParts>
    <vt:vector size="42" baseType="lpstr">
      <vt:lpstr>Circuito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1.3.3 concepto de incentivos y contribuciones </vt:lpstr>
      <vt:lpstr>Diapositiva 27</vt:lpstr>
      <vt:lpstr>Diapositiva 28</vt:lpstr>
      <vt:lpstr>Diapositiva 29</vt:lpstr>
      <vt:lpstr>Diapositiva 30</vt:lpstr>
      <vt:lpstr>Diapositiva 31</vt:lpstr>
      <vt:lpstr> equilibrio organizacional </vt:lpstr>
      <vt:lpstr>Incentivos = contribuciones </vt:lpstr>
      <vt:lpstr>1.3.4 cultura organizacional </vt:lpstr>
      <vt:lpstr>Diapositiva 35</vt:lpstr>
      <vt:lpstr>Diapositiva 36</vt:lpstr>
      <vt:lpstr>Diapositiva 37</vt:lpstr>
      <vt:lpstr>Diapositiva 38</vt:lpstr>
      <vt:lpstr>Diapositiva 39</vt:lpstr>
      <vt:lpstr>Diapositiva 40</vt:lpstr>
      <vt:lpstr>Diapositiva 41</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REBECA</dc:creator>
  <cp:lastModifiedBy>REBECA</cp:lastModifiedBy>
  <cp:revision>61</cp:revision>
  <dcterms:created xsi:type="dcterms:W3CDTF">2013-09-11T15:34:36Z</dcterms:created>
  <dcterms:modified xsi:type="dcterms:W3CDTF">2015-09-30T22:52:34Z</dcterms:modified>
</cp:coreProperties>
</file>