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9" r:id="rId2"/>
    <p:sldId id="294" r:id="rId3"/>
    <p:sldId id="321" r:id="rId4"/>
    <p:sldId id="320" r:id="rId5"/>
    <p:sldId id="319" r:id="rId6"/>
    <p:sldId id="317" r:id="rId7"/>
    <p:sldId id="318" r:id="rId8"/>
    <p:sldId id="315" r:id="rId9"/>
    <p:sldId id="316" r:id="rId10"/>
    <p:sldId id="314" r:id="rId11"/>
    <p:sldId id="313" r:id="rId12"/>
    <p:sldId id="330" r:id="rId13"/>
    <p:sldId id="312" r:id="rId14"/>
    <p:sldId id="325" r:id="rId15"/>
    <p:sldId id="329" r:id="rId16"/>
    <p:sldId id="333" r:id="rId17"/>
    <p:sldId id="334" r:id="rId18"/>
    <p:sldId id="335" r:id="rId19"/>
    <p:sldId id="326" r:id="rId20"/>
    <p:sldId id="322" r:id="rId21"/>
    <p:sldId id="327" r:id="rId22"/>
    <p:sldId id="328" r:id="rId23"/>
    <p:sldId id="311" r:id="rId24"/>
    <p:sldId id="310" r:id="rId25"/>
    <p:sldId id="309" r:id="rId26"/>
    <p:sldId id="308" r:id="rId27"/>
    <p:sldId id="323" r:id="rId28"/>
    <p:sldId id="324" r:id="rId29"/>
    <p:sldId id="307" r:id="rId30"/>
    <p:sldId id="306" r:id="rId31"/>
    <p:sldId id="305" r:id="rId32"/>
    <p:sldId id="331" r:id="rId33"/>
    <p:sldId id="304" r:id="rId34"/>
    <p:sldId id="303" r:id="rId35"/>
    <p:sldId id="302" r:id="rId36"/>
    <p:sldId id="301" r:id="rId37"/>
    <p:sldId id="336" r:id="rId38"/>
    <p:sldId id="337" r:id="rId39"/>
    <p:sldId id="263" r:id="rId40"/>
    <p:sldId id="262"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319" autoAdjust="0"/>
  </p:normalViewPr>
  <p:slideViewPr>
    <p:cSldViewPr>
      <p:cViewPr varScale="1">
        <p:scale>
          <a:sx n="69" d="100"/>
          <a:sy n="69" d="100"/>
        </p:scale>
        <p:origin x="1416" y="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7EBF8F-C2F4-46C6-83E4-9243D04FFE48}" type="datetimeFigureOut">
              <a:rPr lang="es-MX" smtClean="0"/>
              <a:pPr/>
              <a:t>30/09/2015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B39EE3-4D90-40A4-B272-19A9E142C031}" type="slidenum">
              <a:rPr lang="es-MX" smtClean="0"/>
              <a:pPr/>
              <a:t>‹Nº›</a:t>
            </a:fld>
            <a:endParaRPr lang="es-MX"/>
          </a:p>
        </p:txBody>
      </p:sp>
    </p:spTree>
    <p:extLst>
      <p:ext uri="{BB962C8B-B14F-4D97-AF65-F5344CB8AC3E}">
        <p14:creationId xmlns:p14="http://schemas.microsoft.com/office/powerpoint/2010/main" val="3064889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B39EE3-4D90-40A4-B272-19A9E142C031}" type="slidenum">
              <a:rPr lang="es-MX" smtClean="0"/>
              <a:pPr/>
              <a:t>1</a:t>
            </a:fld>
            <a:endParaRPr lang="es-MX"/>
          </a:p>
        </p:txBody>
      </p:sp>
    </p:spTree>
    <p:extLst>
      <p:ext uri="{BB962C8B-B14F-4D97-AF65-F5344CB8AC3E}">
        <p14:creationId xmlns:p14="http://schemas.microsoft.com/office/powerpoint/2010/main" val="3369926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9C2E13C-0F04-4046-8BE4-86DE8CA0CD53}" type="datetimeFigureOut">
              <a:rPr lang="es-MX" smtClean="0"/>
              <a:pPr/>
              <a:t>30/09/2015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C2E13C-0F04-4046-8BE4-86DE8CA0CD53}" type="datetimeFigureOut">
              <a:rPr lang="es-MX" smtClean="0"/>
              <a:pPr/>
              <a:t>30/09/2015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80B88A-A370-42FB-A5D8-37239CBAF6B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10" name="Rectangle 3"/>
          <p:cNvSpPr txBox="1">
            <a:spLocks noRot="1" noChangeArrowheads="1"/>
          </p:cNvSpPr>
          <p:nvPr/>
        </p:nvSpPr>
        <p:spPr>
          <a:xfrm>
            <a:off x="457200" y="836712"/>
            <a:ext cx="8229600" cy="4929411"/>
          </a:xfrm>
          <a:prstGeom prst="rect">
            <a:avLst/>
          </a:prstGeom>
        </p:spPr>
        <p:txBody>
          <a:bodyPr/>
          <a:lstStyle/>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LICENCIATURA DE CONTADURÍA</a:t>
            </a:r>
          </a:p>
          <a:p>
            <a:pPr marL="342900" indent="-342900" algn="ctr">
              <a:lnSpc>
                <a:spcPct val="90000"/>
              </a:lnSpc>
              <a:spcBef>
                <a:spcPct val="20000"/>
              </a:spcBef>
              <a:defRPr/>
            </a:pPr>
            <a:r>
              <a:rPr lang="es-MX" sz="3200" b="1" dirty="0" smtClean="0">
                <a:solidFill>
                  <a:srgbClr val="006600"/>
                </a:solidFill>
              </a:rPr>
              <a:t>Unidad de aprendizaje:</a:t>
            </a:r>
            <a:endParaRPr lang="es-ES" sz="3200" b="1" dirty="0" smtClean="0">
              <a:solidFill>
                <a:srgbClr val="006600"/>
              </a:solidFill>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noProof="0" dirty="0" smtClean="0">
                <a:solidFill>
                  <a:schemeClr val="accent2">
                    <a:lumMod val="50000"/>
                  </a:schemeClr>
                </a:solidFill>
              </a:rPr>
              <a:t>Contribuciones Locales</a:t>
            </a:r>
            <a:endParaRPr kumimoji="0" lang="es-ES" sz="3200" b="1" i="0" u="none" strike="noStrike" kern="1200" cap="none" spc="0" normalizeH="0" baseline="0" noProof="0" dirty="0" smtClean="0">
              <a:ln>
                <a:noFill/>
              </a:ln>
              <a:solidFill>
                <a:schemeClr val="accent2">
                  <a:lumMod val="50000"/>
                </a:schemeClr>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dirty="0" smtClean="0">
                <a:solidFill>
                  <a:srgbClr val="0070C0"/>
                </a:solidFill>
              </a:rPr>
              <a:t>Unidad de Competencia III</a:t>
            </a: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dirty="0" smtClean="0">
                <a:solidFill>
                  <a:srgbClr val="0070C0"/>
                </a:solidFill>
              </a:rPr>
              <a:t>Tema:</a:t>
            </a:r>
            <a:endParaRPr kumimoji="0" lang="es-MX" sz="3200" b="1" i="0" u="none" strike="noStrike" kern="1200" cap="none" spc="0" normalizeH="0" baseline="0" noProof="0" dirty="0" smtClean="0">
              <a:ln>
                <a:noFill/>
              </a:ln>
              <a:solidFill>
                <a:srgbClr val="0070C0"/>
              </a:solidFill>
              <a:effectLst/>
              <a:uLnTx/>
              <a:uFillTx/>
              <a:latin typeface="+mn-lt"/>
              <a:ea typeface="+mn-ea"/>
              <a:cs typeface="+mn-cs"/>
            </a:endParaRPr>
          </a:p>
          <a:p>
            <a:pPr marL="342900" indent="-342900" algn="ctr">
              <a:lnSpc>
                <a:spcPct val="90000"/>
              </a:lnSpc>
              <a:spcBef>
                <a:spcPct val="20000"/>
              </a:spcBef>
              <a:defRPr/>
            </a:pPr>
            <a:r>
              <a:rPr kumimoji="0" lang="es-MX" sz="4400" b="1" i="0" u="none" strike="noStrike" kern="1200" cap="none" spc="0" normalizeH="0" baseline="0" noProof="0" dirty="0" smtClean="0">
                <a:ln>
                  <a:noFill/>
                </a:ln>
                <a:solidFill>
                  <a:srgbClr val="0070C0"/>
                </a:solidFill>
                <a:effectLst/>
                <a:uLnTx/>
                <a:uFillTx/>
                <a:latin typeface="+mn-lt"/>
                <a:ea typeface="+mn-ea"/>
                <a:cs typeface="+mn-cs"/>
              </a:rPr>
              <a:t>“IMPUESTOS</a:t>
            </a:r>
            <a:r>
              <a:rPr kumimoji="0" lang="es-MX" sz="4400" b="1" i="0" u="none" strike="noStrike" kern="1200" cap="none" spc="0" normalizeH="0" noProof="0" dirty="0" smtClean="0">
                <a:ln>
                  <a:noFill/>
                </a:ln>
                <a:solidFill>
                  <a:srgbClr val="0070C0"/>
                </a:solidFill>
                <a:effectLst/>
                <a:uLnTx/>
                <a:uFillTx/>
                <a:latin typeface="+mn-lt"/>
                <a:ea typeface="+mn-ea"/>
                <a:cs typeface="+mn-cs"/>
              </a:rPr>
              <a:t> ESTATA</a:t>
            </a:r>
            <a:r>
              <a:rPr lang="es-MX" sz="4400" b="1" dirty="0" smtClean="0">
                <a:solidFill>
                  <a:srgbClr val="0070C0"/>
                </a:solidFill>
              </a:rPr>
              <a:t>LES </a:t>
            </a:r>
            <a:r>
              <a:rPr kumimoji="0" lang="es-MX" sz="4400" b="1" i="0" u="none" strike="noStrike" kern="1200" cap="none" spc="0" normalizeH="0" noProof="0" dirty="0" smtClean="0">
                <a:ln>
                  <a:noFill/>
                </a:ln>
                <a:solidFill>
                  <a:srgbClr val="0070C0"/>
                </a:solidFill>
                <a:effectLst/>
                <a:uLnTx/>
                <a:uFillTx/>
                <a:latin typeface="+mn-lt"/>
                <a:ea typeface="+mn-ea"/>
                <a:cs typeface="+mn-cs"/>
              </a:rPr>
              <a:t>”</a:t>
            </a:r>
            <a:endParaRPr kumimoji="0" lang="es-MX" sz="3200" b="1" i="0" u="none" strike="noStrike" kern="1200" cap="none" spc="0" normalizeH="0" baseline="0" noProof="0" dirty="0" smtClean="0">
              <a:ln>
                <a:noFill/>
              </a:ln>
              <a:solidFill>
                <a:srgbClr val="0070C0"/>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10 CuadroTexto"/>
          <p:cNvSpPr txBox="1"/>
          <p:nvPr/>
        </p:nvSpPr>
        <p:spPr>
          <a:xfrm>
            <a:off x="2000232" y="4211968"/>
            <a:ext cx="5452658" cy="1200329"/>
          </a:xfrm>
          <a:prstGeom prst="rect">
            <a:avLst/>
          </a:prstGeom>
          <a:noFill/>
        </p:spPr>
        <p:txBody>
          <a:bodyPr wrap="square" rtlCol="0">
            <a:spAutoFit/>
          </a:bodyPr>
          <a:lstStyle/>
          <a:p>
            <a:endParaRPr lang="es-MX" sz="2400" b="1" dirty="0" smtClean="0"/>
          </a:p>
          <a:p>
            <a:endParaRPr lang="es-MX" sz="2400" b="1" dirty="0" smtClean="0"/>
          </a:p>
          <a:p>
            <a:r>
              <a:rPr lang="es-MX" sz="2400" b="1" dirty="0" smtClean="0"/>
              <a:t>Por: Dra. REBECA TEJA GUTIÉRREZ </a:t>
            </a:r>
            <a:endParaRPr lang="es-MX" sz="2400" b="1" dirty="0"/>
          </a:p>
        </p:txBody>
      </p:sp>
      <p:sp>
        <p:nvSpPr>
          <p:cNvPr id="12" name="11 CuadroTexto"/>
          <p:cNvSpPr txBox="1"/>
          <p:nvPr/>
        </p:nvSpPr>
        <p:spPr>
          <a:xfrm>
            <a:off x="428596" y="5497852"/>
            <a:ext cx="8501122" cy="369332"/>
          </a:xfrm>
          <a:prstGeom prst="rect">
            <a:avLst/>
          </a:prstGeom>
          <a:noFill/>
        </p:spPr>
        <p:txBody>
          <a:bodyPr wrap="square" rtlCol="0">
            <a:spAutoFit/>
          </a:bodyPr>
          <a:lstStyle/>
          <a:p>
            <a:pPr algn="just"/>
            <a:r>
              <a:rPr lang="es-ES" dirty="0" smtClean="0"/>
              <a:t>Unidad de aprendizaje que se imparte en el 7° semestre de la Licenciatura en Contaduría.</a:t>
            </a:r>
            <a:endParaRPr lang="es-MX" dirty="0"/>
          </a:p>
        </p:txBody>
      </p:sp>
      <p:sp>
        <p:nvSpPr>
          <p:cNvPr id="13" name="12 CuadroTexto"/>
          <p:cNvSpPr txBox="1"/>
          <p:nvPr/>
        </p:nvSpPr>
        <p:spPr>
          <a:xfrm>
            <a:off x="6143636" y="6072206"/>
            <a:ext cx="2857520" cy="646331"/>
          </a:xfrm>
          <a:prstGeom prst="rect">
            <a:avLst/>
          </a:prstGeom>
          <a:noFill/>
        </p:spPr>
        <p:txBody>
          <a:bodyPr wrap="square" rtlCol="0">
            <a:spAutoFit/>
          </a:bodyPr>
          <a:lstStyle/>
          <a:p>
            <a:pPr algn="r"/>
            <a:r>
              <a:rPr lang="es-MX" b="1" dirty="0" smtClean="0">
                <a:solidFill>
                  <a:srgbClr val="002060"/>
                </a:solidFill>
              </a:rPr>
              <a:t>Agosto, </a:t>
            </a:r>
            <a:r>
              <a:rPr lang="es-MX" b="1" dirty="0" smtClean="0">
                <a:solidFill>
                  <a:srgbClr val="002060"/>
                </a:solidFill>
              </a:rPr>
              <a:t>2015</a:t>
            </a:r>
            <a:endParaRPr lang="es-MX" b="1" dirty="0" smtClean="0">
              <a:solidFill>
                <a:srgbClr val="002060"/>
              </a:solidFill>
            </a:endParaRPr>
          </a:p>
          <a:p>
            <a:pPr algn="r"/>
            <a:endParaRPr lang="es-MX" b="1" dirty="0">
              <a:solidFill>
                <a:srgbClr val="002060"/>
              </a:solidFill>
            </a:endParaRPr>
          </a:p>
        </p:txBody>
      </p:sp>
      <p:pic>
        <p:nvPicPr>
          <p:cNvPr id="9" name="Picture 2" descr="http://www.uaemex.mx/images/cabecera.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2" name="Imagen 1"/>
          <p:cNvPicPr>
            <a:picLocks noChangeAspect="1"/>
          </p:cNvPicPr>
          <p:nvPr/>
        </p:nvPicPr>
        <p:blipFill>
          <a:blip r:embed="rId4"/>
          <a:stretch>
            <a:fillRect/>
          </a:stretch>
        </p:blipFill>
        <p:spPr>
          <a:xfrm>
            <a:off x="923594" y="836711"/>
            <a:ext cx="7104789" cy="5328593"/>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1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20" name="1 Título"/>
          <p:cNvSpPr txBox="1">
            <a:spLocks/>
          </p:cNvSpPr>
          <p:nvPr/>
        </p:nvSpPr>
        <p:spPr>
          <a:xfrm>
            <a:off x="457200" y="99403"/>
            <a:ext cx="8229600" cy="1600200"/>
          </a:xfrm>
          <a:prstGeom prst="rect">
            <a:avLst/>
          </a:prstGeom>
        </p:spPr>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rgbClr val="7030A0"/>
                </a:solidFill>
                <a:effectLst>
                  <a:outerShdw blurRad="63500" dist="38100" dir="5400000" algn="t" rotWithShape="0">
                    <a:prstClr val="black">
                      <a:alpha val="25000"/>
                    </a:prstClr>
                  </a:outerShdw>
                </a:effectLst>
                <a:uLnTx/>
                <a:uFillTx/>
                <a:latin typeface="Arial" panose="020B0604020202020204" pitchFamily="34" charset="0"/>
                <a:ea typeface="+mj-ea"/>
                <a:cs typeface="Arial" panose="020B0604020202020204" pitchFamily="34" charset="0"/>
              </a:rPr>
              <a:t>Se consideran remuneraciones al trabajo personal, las siguientes:</a:t>
            </a:r>
            <a:endParaRPr kumimoji="0" lang="es-MX" sz="3200" b="0" i="0" u="none" strike="noStrike" kern="1200" cap="none" spc="0" normalizeH="0" baseline="0" noProof="0" dirty="0">
              <a:ln>
                <a:noFill/>
              </a:ln>
              <a:solidFill>
                <a:srgbClr val="7030A0"/>
              </a:solidFill>
              <a:effectLst>
                <a:outerShdw blurRad="63500" dist="38100" dir="5400000" algn="t" rotWithShape="0">
                  <a:prstClr val="black">
                    <a:alpha val="25000"/>
                  </a:prstClr>
                </a:outerShdw>
              </a:effectLst>
              <a:uLnTx/>
              <a:uFillTx/>
              <a:latin typeface="Palatino Linotype"/>
              <a:ea typeface="+mj-ea"/>
            </a:endParaRPr>
          </a:p>
        </p:txBody>
      </p:sp>
      <p:sp>
        <p:nvSpPr>
          <p:cNvPr id="21" name="2 Marcador de contenido"/>
          <p:cNvSpPr txBox="1">
            <a:spLocks/>
          </p:cNvSpPr>
          <p:nvPr/>
        </p:nvSpPr>
        <p:spPr>
          <a:xfrm>
            <a:off x="457200" y="1758064"/>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I. </a:t>
            </a: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Pagos de sueldos y salarios.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II. </a:t>
            </a: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Pagos de tiempo extraordinario de trabajo.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III. </a:t>
            </a: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Pagos de premios, bonos, estímulos, incentivos y ayudas.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24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IV. </a:t>
            </a:r>
            <a:r>
              <a:rPr kumimoji="0" lang="es-MX"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Pagos de compensaciones.</a:t>
            </a:r>
          </a:p>
        </p:txBody>
      </p:sp>
      <p:pic>
        <p:nvPicPr>
          <p:cNvPr id="2" name="Imagen 1"/>
          <p:cNvPicPr>
            <a:picLocks noChangeAspect="1"/>
          </p:cNvPicPr>
          <p:nvPr/>
        </p:nvPicPr>
        <p:blipFill>
          <a:blip r:embed="rId4"/>
          <a:stretch>
            <a:fillRect/>
          </a:stretch>
        </p:blipFill>
        <p:spPr>
          <a:xfrm>
            <a:off x="5220072" y="3054684"/>
            <a:ext cx="3240360" cy="2924562"/>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1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20" name="1 Título"/>
          <p:cNvSpPr txBox="1">
            <a:spLocks/>
          </p:cNvSpPr>
          <p:nvPr/>
        </p:nvSpPr>
        <p:spPr>
          <a:xfrm>
            <a:off x="457200" y="99403"/>
            <a:ext cx="8229600" cy="1600200"/>
          </a:xfrm>
          <a:prstGeom prst="rect">
            <a:avLst/>
          </a:prstGeom>
        </p:spPr>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rgbClr val="7030A0"/>
                </a:solidFill>
                <a:effectLst>
                  <a:outerShdw blurRad="63500" dist="38100" dir="5400000" algn="t" rotWithShape="0">
                    <a:prstClr val="black">
                      <a:alpha val="25000"/>
                    </a:prstClr>
                  </a:outerShdw>
                </a:effectLst>
                <a:uLnTx/>
                <a:uFillTx/>
                <a:latin typeface="Arial" panose="020B0604020202020204" pitchFamily="34" charset="0"/>
                <a:ea typeface="+mj-ea"/>
                <a:cs typeface="Arial" panose="020B0604020202020204" pitchFamily="34" charset="0"/>
              </a:rPr>
              <a:t>Se consideran remuneraciones al trabajo personal, las siguientes:</a:t>
            </a:r>
            <a:endParaRPr kumimoji="0" lang="es-MX" sz="3200" b="0" i="0" u="none" strike="noStrike" kern="1200" cap="none" spc="0" normalizeH="0" baseline="0" noProof="0" dirty="0">
              <a:ln>
                <a:noFill/>
              </a:ln>
              <a:solidFill>
                <a:srgbClr val="7030A0"/>
              </a:solidFill>
              <a:effectLst>
                <a:outerShdw blurRad="63500" dist="38100" dir="5400000" algn="t" rotWithShape="0">
                  <a:prstClr val="black">
                    <a:alpha val="25000"/>
                  </a:prstClr>
                </a:outerShdw>
              </a:effectLst>
              <a:uLnTx/>
              <a:uFillTx/>
              <a:latin typeface="Palatino Linotype"/>
              <a:ea typeface="+mj-ea"/>
            </a:endParaRPr>
          </a:p>
        </p:txBody>
      </p:sp>
      <p:sp>
        <p:nvSpPr>
          <p:cNvPr id="21" name="2 Marcador de contenido"/>
          <p:cNvSpPr txBox="1">
            <a:spLocks/>
          </p:cNvSpPr>
          <p:nvPr/>
        </p:nvSpPr>
        <p:spPr>
          <a:xfrm>
            <a:off x="457200" y="1758064"/>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V. </a:t>
            </a: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Pagos de gratificaciones y aguinaldos.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VI. </a:t>
            </a: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Pagos de participación patronal al fondo de ahorros.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VII. </a:t>
            </a: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Pagos de primas de antigüedad.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VIII. </a:t>
            </a: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Pagos de participación de los trabajadores en las utilidades</a:t>
            </a:r>
            <a:r>
              <a:rPr kumimoji="0" lang="es-ES" sz="2400" b="0" i="0" u="none" strike="noStrike" kern="1200" cap="none" spc="0" normalizeH="0" baseline="0" noProof="0" dirty="0" smtClean="0">
                <a:ln>
                  <a:noFill/>
                </a:ln>
                <a:solidFill>
                  <a:sysClr val="windowText" lastClr="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a:t>
            </a:r>
            <a:endParaRPr kumimoji="0" lang="es-MX" sz="2400" b="0"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p:txBody>
      </p:sp>
      <p:pic>
        <p:nvPicPr>
          <p:cNvPr id="2" name="Imagen 1"/>
          <p:cNvPicPr>
            <a:picLocks noChangeAspect="1"/>
          </p:cNvPicPr>
          <p:nvPr/>
        </p:nvPicPr>
        <p:blipFill>
          <a:blip r:embed="rId4"/>
          <a:stretch>
            <a:fillRect/>
          </a:stretch>
        </p:blipFill>
        <p:spPr>
          <a:xfrm>
            <a:off x="1979712" y="4016563"/>
            <a:ext cx="4536504" cy="2116113"/>
          </a:xfrm>
          <a:prstGeom prst="rect">
            <a:avLst/>
          </a:prstGeom>
        </p:spPr>
      </p:pic>
    </p:spTree>
    <p:extLst>
      <p:ext uri="{BB962C8B-B14F-4D97-AF65-F5344CB8AC3E}">
        <p14:creationId xmlns:p14="http://schemas.microsoft.com/office/powerpoint/2010/main" val="3331892467"/>
      </p:ext>
    </p:extLst>
  </p:cSld>
  <p:clrMapOvr>
    <a:masterClrMapping/>
  </p:clrMapOvr>
  <p:transition>
    <p:cover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8" name="1 Título"/>
          <p:cNvSpPr txBox="1">
            <a:spLocks/>
          </p:cNvSpPr>
          <p:nvPr/>
        </p:nvSpPr>
        <p:spPr>
          <a:xfrm>
            <a:off x="447747" y="515385"/>
            <a:ext cx="8229600" cy="1600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dirty="0" smtClean="0">
                <a:solidFill>
                  <a:srgbClr val="7030A0"/>
                </a:solidFill>
                <a:latin typeface="Arial" panose="020B0604020202020204" pitchFamily="34" charset="0"/>
                <a:cs typeface="Arial" panose="020B0604020202020204" pitchFamily="34" charset="0"/>
              </a:rPr>
              <a:t>Subsidio del 100% al Impuesto sobre Erogaciones por Remuneraciones al Trabajo Personal para</a:t>
            </a:r>
            <a:r>
              <a:rPr lang="es-ES" sz="3200" dirty="0" smtClean="0">
                <a:solidFill>
                  <a:srgbClr val="7030A0"/>
                </a:solidFill>
                <a:latin typeface="Arial" panose="020B0604020202020204" pitchFamily="34" charset="0"/>
                <a:cs typeface="Arial" panose="020B0604020202020204" pitchFamily="34" charset="0"/>
              </a:rPr>
              <a:t>:</a:t>
            </a:r>
            <a:endParaRPr lang="es-MX" sz="3200" dirty="0">
              <a:solidFill>
                <a:srgbClr val="7030A0"/>
              </a:solidFill>
              <a:latin typeface="Arial" panose="020B0604020202020204" pitchFamily="34" charset="0"/>
              <a:cs typeface="Arial" panose="020B0604020202020204" pitchFamily="34" charset="0"/>
            </a:endParaRPr>
          </a:p>
        </p:txBody>
      </p:sp>
      <p:sp>
        <p:nvSpPr>
          <p:cNvPr id="10" name="2 Marcador de contenido"/>
          <p:cNvSpPr txBox="1">
            <a:spLocks/>
          </p:cNvSpPr>
          <p:nvPr/>
        </p:nvSpPr>
        <p:spPr>
          <a:xfrm>
            <a:off x="457200" y="1838806"/>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l" defTabSz="914400" rtl="0" eaLnBrk="1" fontAlgn="t"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t"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Nuevas empresas que decidan establecer su domicilio fiscal dentro del Estado de México.</a:t>
            </a:r>
          </a:p>
          <a:p>
            <a:pPr marL="342900" marR="0" lvl="0" indent="-342900" algn="l" defTabSz="914400" rtl="0" eaLnBrk="1" fontAlgn="t" latinLnBrk="0" hangingPunct="1">
              <a:lnSpc>
                <a:spcPct val="100000"/>
              </a:lnSpc>
              <a:spcBef>
                <a:spcPct val="20000"/>
              </a:spcBef>
              <a:spcAft>
                <a:spcPts val="0"/>
              </a:spcAft>
              <a:buClrTx/>
              <a:buSzTx/>
              <a:buFont typeface="Arial" pitchFamily="34" charset="0"/>
              <a:buChar char="•"/>
              <a:tabLst/>
              <a:defRPr/>
            </a:pPr>
            <a:endParaRPr lang="es-ES" dirty="0">
              <a:solidFill>
                <a:sysClr val="windowText" lastClr="000000"/>
              </a:solidFill>
              <a:latin typeface="Arial" panose="020B0604020202020204" pitchFamily="34" charset="0"/>
              <a:cs typeface="Arial" panose="020B0604020202020204" pitchFamily="34" charset="0"/>
            </a:endParaRPr>
          </a:p>
          <a:p>
            <a:pPr marL="342900" marR="0" lvl="0" indent="-342900" algn="l" defTabSz="914400" rtl="0" eaLnBrk="1" fontAlgn="t"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Empresas  que teniendo fuentes de empleo en cualquier otra entidad federativa realicen el cambio de las mismas al Estado de México.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2400" b="0" i="0" u="none" strike="noStrike" kern="1200" cap="none" spc="0" normalizeH="0" baseline="0" noProof="0" dirty="0">
              <a:ln>
                <a:noFill/>
              </a:ln>
              <a:solidFill>
                <a:sysClr val="windowText" lastClr="000000">
                  <a:lumMod val="50000"/>
                  <a:lumOff val="50000"/>
                </a:sysClr>
              </a:solidFill>
              <a:effectLst/>
              <a:uLnTx/>
              <a:uFillTx/>
              <a:latin typeface="Century Gothic"/>
              <a:ea typeface="+mn-ea"/>
              <a:cs typeface="+mn-cs"/>
            </a:endParaRPr>
          </a:p>
        </p:txBody>
      </p:sp>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Rectángulo 5"/>
          <p:cNvSpPr/>
          <p:nvPr/>
        </p:nvSpPr>
        <p:spPr>
          <a:xfrm>
            <a:off x="323528" y="6456611"/>
            <a:ext cx="3220625" cy="400110"/>
          </a:xfrm>
          <a:prstGeom prst="rect">
            <a:avLst/>
          </a:prstGeom>
        </p:spPr>
        <p:txBody>
          <a:bodyPr wrap="none">
            <a:spAutoFit/>
          </a:bodyPr>
          <a:lstStyle/>
          <a:p>
            <a:pPr lvl="0"/>
            <a:r>
              <a:rPr lang="es-MX" sz="2000" b="1" dirty="0">
                <a:solidFill>
                  <a:srgbClr val="9BBB59">
                    <a:lumMod val="50000"/>
                  </a:srgbClr>
                </a:solidFill>
              </a:rPr>
              <a:t>Centro Universitario Texcoco</a:t>
            </a:r>
          </a:p>
        </p:txBody>
      </p:sp>
      <p:sp>
        <p:nvSpPr>
          <p:cNvPr id="15" name="Título 14"/>
          <p:cNvSpPr>
            <a:spLocks noGrp="1"/>
          </p:cNvSpPr>
          <p:nvPr>
            <p:ph type="title"/>
          </p:nvPr>
        </p:nvSpPr>
        <p:spPr/>
        <p:txBody>
          <a:bodyPr/>
          <a:lstStyle/>
          <a:p>
            <a:endParaRPr lang="es-MX"/>
          </a:p>
        </p:txBody>
      </p:sp>
      <p:sp>
        <p:nvSpPr>
          <p:cNvPr id="14" name="Marcador de contenido 13"/>
          <p:cNvSpPr>
            <a:spLocks noGrp="1"/>
          </p:cNvSpPr>
          <p:nvPr>
            <p:ph idx="1"/>
          </p:nvPr>
        </p:nvSpPr>
        <p:spPr/>
        <p:txBody>
          <a:bodyPr/>
          <a:lstStyle/>
          <a:p>
            <a:pPr lvl="0">
              <a:defRPr/>
            </a:pPr>
            <a:r>
              <a:rPr lang="es-ES" sz="2000" dirty="0">
                <a:solidFill>
                  <a:sysClr val="windowText" lastClr="000000"/>
                </a:solidFill>
                <a:latin typeface="Arial" panose="020B0604020202020204" pitchFamily="34" charset="0"/>
                <a:cs typeface="Arial" panose="020B0604020202020204" pitchFamily="34" charset="0"/>
              </a:rPr>
              <a:t>Aquellas que contraten y generen empleos nuevos para egresados de los niveles educativos técnico, tecnológico o profesional en los años 2012, 2013 o 2014.</a:t>
            </a:r>
          </a:p>
          <a:p>
            <a:endParaRPr lang="es-MX" dirty="0"/>
          </a:p>
        </p:txBody>
      </p:sp>
      <p:pic>
        <p:nvPicPr>
          <p:cNvPr id="16" name="Imagen 15"/>
          <p:cNvPicPr>
            <a:picLocks noChangeAspect="1"/>
          </p:cNvPicPr>
          <p:nvPr/>
        </p:nvPicPr>
        <p:blipFill>
          <a:blip r:embed="rId4"/>
          <a:stretch>
            <a:fillRect/>
          </a:stretch>
        </p:blipFill>
        <p:spPr>
          <a:xfrm>
            <a:off x="2915816" y="2780928"/>
            <a:ext cx="3229670" cy="3229670"/>
          </a:xfrm>
          <a:prstGeom prst="rect">
            <a:avLst/>
          </a:prstGeom>
        </p:spPr>
      </p:pic>
    </p:spTree>
    <p:extLst>
      <p:ext uri="{BB962C8B-B14F-4D97-AF65-F5344CB8AC3E}">
        <p14:creationId xmlns:p14="http://schemas.microsoft.com/office/powerpoint/2010/main" val="23274063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Rectángulo 5"/>
          <p:cNvSpPr/>
          <p:nvPr/>
        </p:nvSpPr>
        <p:spPr>
          <a:xfrm>
            <a:off x="323528" y="6456611"/>
            <a:ext cx="3220625" cy="400110"/>
          </a:xfrm>
          <a:prstGeom prst="rect">
            <a:avLst/>
          </a:prstGeom>
        </p:spPr>
        <p:txBody>
          <a:bodyPr wrap="none">
            <a:spAutoFit/>
          </a:bodyPr>
          <a:lstStyle/>
          <a:p>
            <a:pPr lvl="0"/>
            <a:r>
              <a:rPr lang="es-MX" sz="2000" b="1" dirty="0">
                <a:solidFill>
                  <a:srgbClr val="9BBB59">
                    <a:lumMod val="50000"/>
                  </a:srgbClr>
                </a:solidFill>
              </a:rPr>
              <a:t>Centro Universitario Texcoco</a:t>
            </a:r>
          </a:p>
        </p:txBody>
      </p:sp>
      <p:sp>
        <p:nvSpPr>
          <p:cNvPr id="4" name="Título 3"/>
          <p:cNvSpPr>
            <a:spLocks noGrp="1"/>
          </p:cNvSpPr>
          <p:nvPr>
            <p:ph type="title"/>
          </p:nvPr>
        </p:nvSpPr>
        <p:spPr/>
        <p:txBody>
          <a:bodyPr/>
          <a:lstStyle/>
          <a:p>
            <a:endParaRPr lang="es-MX"/>
          </a:p>
        </p:txBody>
      </p:sp>
      <p:sp>
        <p:nvSpPr>
          <p:cNvPr id="13" name="Marcador de contenido 12"/>
          <p:cNvSpPr>
            <a:spLocks noGrp="1"/>
          </p:cNvSpPr>
          <p:nvPr>
            <p:ph idx="1"/>
          </p:nvPr>
        </p:nvSpPr>
        <p:spPr/>
        <p:txBody>
          <a:bodyPr/>
          <a:lstStyle/>
          <a:p>
            <a:pPr lvl="0"/>
            <a:r>
              <a:rPr lang="es-ES" sz="2400" dirty="0">
                <a:solidFill>
                  <a:sysClr val="windowText" lastClr="000000"/>
                </a:solidFill>
                <a:latin typeface="Arial" panose="020B0604020202020204" pitchFamily="34" charset="0"/>
                <a:cs typeface="Arial" panose="020B0604020202020204" pitchFamily="34" charset="0"/>
              </a:rPr>
              <a:t>Aquellas que contraten a personas de 60 años o mayores.</a:t>
            </a:r>
          </a:p>
          <a:p>
            <a:endParaRPr lang="es-MX" dirty="0"/>
          </a:p>
        </p:txBody>
      </p:sp>
      <p:pic>
        <p:nvPicPr>
          <p:cNvPr id="5" name="Imagen 4"/>
          <p:cNvPicPr>
            <a:picLocks noChangeAspect="1"/>
          </p:cNvPicPr>
          <p:nvPr/>
        </p:nvPicPr>
        <p:blipFill>
          <a:blip r:embed="rId4"/>
          <a:stretch>
            <a:fillRect/>
          </a:stretch>
        </p:blipFill>
        <p:spPr>
          <a:xfrm>
            <a:off x="2201251" y="2879053"/>
            <a:ext cx="4741498" cy="2844899"/>
          </a:xfrm>
          <a:prstGeom prst="rect">
            <a:avLst/>
          </a:prstGeom>
        </p:spPr>
      </p:pic>
    </p:spTree>
    <p:extLst>
      <p:ext uri="{BB962C8B-B14F-4D97-AF65-F5344CB8AC3E}">
        <p14:creationId xmlns:p14="http://schemas.microsoft.com/office/powerpoint/2010/main" val="25489503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Rectángulo 5"/>
          <p:cNvSpPr/>
          <p:nvPr/>
        </p:nvSpPr>
        <p:spPr>
          <a:xfrm>
            <a:off x="323528" y="6456611"/>
            <a:ext cx="3220625" cy="400110"/>
          </a:xfrm>
          <a:prstGeom prst="rect">
            <a:avLst/>
          </a:prstGeom>
        </p:spPr>
        <p:txBody>
          <a:bodyPr wrap="none">
            <a:spAutoFit/>
          </a:bodyPr>
          <a:lstStyle/>
          <a:p>
            <a:pPr lvl="0"/>
            <a:r>
              <a:rPr lang="es-MX" sz="2000" b="1" dirty="0">
                <a:solidFill>
                  <a:srgbClr val="9BBB59">
                    <a:lumMod val="50000"/>
                  </a:srgbClr>
                </a:solidFill>
              </a:rPr>
              <a:t>Centro Universitario Texcoco</a:t>
            </a:r>
          </a:p>
        </p:txBody>
      </p:sp>
      <p:sp>
        <p:nvSpPr>
          <p:cNvPr id="5" name="Rectángulo redondeado 4"/>
          <p:cNvSpPr/>
          <p:nvPr/>
        </p:nvSpPr>
        <p:spPr>
          <a:xfrm>
            <a:off x="971600" y="2132856"/>
            <a:ext cx="2232248"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Declaración anual informativa</a:t>
            </a:r>
            <a:endParaRPr lang="es-MX" dirty="0">
              <a:solidFill>
                <a:schemeClr val="tx1"/>
              </a:solidFill>
            </a:endParaRPr>
          </a:p>
        </p:txBody>
      </p:sp>
      <p:sp>
        <p:nvSpPr>
          <p:cNvPr id="7" name="Rectángulo redondeado 6"/>
          <p:cNvSpPr/>
          <p:nvPr/>
        </p:nvSpPr>
        <p:spPr>
          <a:xfrm>
            <a:off x="4572000" y="1124744"/>
            <a:ext cx="1512168"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2 primeros meses del año</a:t>
            </a:r>
            <a:endParaRPr lang="es-MX" dirty="0">
              <a:solidFill>
                <a:schemeClr val="tx1"/>
              </a:solidFill>
            </a:endParaRPr>
          </a:p>
        </p:txBody>
      </p:sp>
      <p:sp>
        <p:nvSpPr>
          <p:cNvPr id="8" name="Rectángulo redondeado 7"/>
          <p:cNvSpPr/>
          <p:nvPr/>
        </p:nvSpPr>
        <p:spPr>
          <a:xfrm>
            <a:off x="4572000" y="3300045"/>
            <a:ext cx="187220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Personas Físicas o Morales</a:t>
            </a:r>
            <a:endParaRPr lang="es-MX" dirty="0">
              <a:solidFill>
                <a:schemeClr val="tx1"/>
              </a:solidFill>
            </a:endParaRPr>
          </a:p>
        </p:txBody>
      </p:sp>
      <p:sp>
        <p:nvSpPr>
          <p:cNvPr id="9" name="Rectángulo redondeado 8"/>
          <p:cNvSpPr/>
          <p:nvPr/>
        </p:nvSpPr>
        <p:spPr>
          <a:xfrm>
            <a:off x="3059832" y="4932232"/>
            <a:ext cx="4896544"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Presten o contraten servicios en el Estado los cuales  proporcionen trabajadores.</a:t>
            </a:r>
            <a:endParaRPr lang="es-MX" dirty="0">
              <a:solidFill>
                <a:schemeClr val="tx1"/>
              </a:solidFill>
            </a:endParaRPr>
          </a:p>
        </p:txBody>
      </p:sp>
      <p:sp>
        <p:nvSpPr>
          <p:cNvPr id="10" name="Flecha doblada 9"/>
          <p:cNvSpPr/>
          <p:nvPr/>
        </p:nvSpPr>
        <p:spPr>
          <a:xfrm>
            <a:off x="2915816" y="1412776"/>
            <a:ext cx="1152128" cy="504056"/>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1" name="Flecha abajo 10"/>
          <p:cNvSpPr/>
          <p:nvPr/>
        </p:nvSpPr>
        <p:spPr>
          <a:xfrm>
            <a:off x="5238074" y="2600908"/>
            <a:ext cx="180020"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abajo 11"/>
          <p:cNvSpPr/>
          <p:nvPr/>
        </p:nvSpPr>
        <p:spPr>
          <a:xfrm>
            <a:off x="5418094" y="4455448"/>
            <a:ext cx="234026" cy="2971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8844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Rectángulo 5"/>
          <p:cNvSpPr/>
          <p:nvPr/>
        </p:nvSpPr>
        <p:spPr>
          <a:xfrm>
            <a:off x="323528" y="6456611"/>
            <a:ext cx="3220625" cy="400110"/>
          </a:xfrm>
          <a:prstGeom prst="rect">
            <a:avLst/>
          </a:prstGeom>
        </p:spPr>
        <p:txBody>
          <a:bodyPr wrap="none">
            <a:spAutoFit/>
          </a:bodyPr>
          <a:lstStyle/>
          <a:p>
            <a:pPr lvl="0"/>
            <a:r>
              <a:rPr lang="es-MX" sz="2000" b="1" dirty="0">
                <a:solidFill>
                  <a:srgbClr val="9BBB59">
                    <a:lumMod val="50000"/>
                  </a:srgbClr>
                </a:solidFill>
              </a:rPr>
              <a:t>Centro Universitario Texcoco</a:t>
            </a:r>
          </a:p>
        </p:txBody>
      </p:sp>
      <p:sp>
        <p:nvSpPr>
          <p:cNvPr id="4" name="Rectángulo 3"/>
          <p:cNvSpPr/>
          <p:nvPr/>
        </p:nvSpPr>
        <p:spPr>
          <a:xfrm>
            <a:off x="323528" y="1048916"/>
            <a:ext cx="1944216" cy="4893647"/>
          </a:xfrm>
          <a:prstGeom prst="rect">
            <a:avLst/>
          </a:prstGeom>
        </p:spPr>
        <p:txBody>
          <a:bodyPr wrap="square">
            <a:spAutoFit/>
          </a:bodyPr>
          <a:lstStyle/>
          <a:p>
            <a:r>
              <a:rPr lang="es-MX" sz="2400" dirty="0"/>
              <a:t>No se pagará este impuesto, por las erogaciones que se realicen por concepto de las siguientes remuneraciones otorgadas de manera general:</a:t>
            </a:r>
          </a:p>
        </p:txBody>
      </p:sp>
      <p:sp>
        <p:nvSpPr>
          <p:cNvPr id="13" name="Rectángulo 12"/>
          <p:cNvSpPr/>
          <p:nvPr/>
        </p:nvSpPr>
        <p:spPr>
          <a:xfrm>
            <a:off x="3203848" y="1300360"/>
            <a:ext cx="4572000" cy="830997"/>
          </a:xfrm>
          <a:prstGeom prst="rect">
            <a:avLst/>
          </a:prstGeom>
        </p:spPr>
        <p:txBody>
          <a:bodyPr>
            <a:spAutoFit/>
          </a:bodyPr>
          <a:lstStyle/>
          <a:p>
            <a:r>
              <a:rPr lang="es-MX" sz="2400" dirty="0" smtClean="0"/>
              <a:t>Becas educacionales y deportivas para los trabajadores. </a:t>
            </a:r>
            <a:endParaRPr lang="es-MX" sz="2400" dirty="0"/>
          </a:p>
        </p:txBody>
      </p:sp>
      <p:sp>
        <p:nvSpPr>
          <p:cNvPr id="14" name="Rectángulo 13"/>
          <p:cNvSpPr/>
          <p:nvPr/>
        </p:nvSpPr>
        <p:spPr>
          <a:xfrm>
            <a:off x="3203848" y="2779014"/>
            <a:ext cx="4572000" cy="1569660"/>
          </a:xfrm>
          <a:prstGeom prst="rect">
            <a:avLst/>
          </a:prstGeom>
        </p:spPr>
        <p:txBody>
          <a:bodyPr>
            <a:spAutoFit/>
          </a:bodyPr>
          <a:lstStyle/>
          <a:p>
            <a:r>
              <a:rPr lang="es-MX" sz="2400" dirty="0"/>
              <a:t>Indemnizaciones por despido o terminación de la relación laboral, riesgos o enfermedades profesionales.</a:t>
            </a:r>
          </a:p>
        </p:txBody>
      </p:sp>
      <p:sp>
        <p:nvSpPr>
          <p:cNvPr id="15" name="Rectángulo 14"/>
          <p:cNvSpPr/>
          <p:nvPr/>
        </p:nvSpPr>
        <p:spPr>
          <a:xfrm>
            <a:off x="3203848" y="5042134"/>
            <a:ext cx="5483617" cy="461665"/>
          </a:xfrm>
          <a:prstGeom prst="rect">
            <a:avLst/>
          </a:prstGeom>
        </p:spPr>
        <p:txBody>
          <a:bodyPr wrap="none">
            <a:spAutoFit/>
          </a:bodyPr>
          <a:lstStyle/>
          <a:p>
            <a:r>
              <a:rPr lang="es-MX" sz="2400" dirty="0" smtClean="0"/>
              <a:t>Pensiones</a:t>
            </a:r>
            <a:r>
              <a:rPr lang="es-MX" sz="2400" dirty="0"/>
              <a:t>, jubilaciones y gastos funerarios</a:t>
            </a:r>
          </a:p>
        </p:txBody>
      </p:sp>
      <p:sp>
        <p:nvSpPr>
          <p:cNvPr id="17" name="Abrir llave 16"/>
          <p:cNvSpPr/>
          <p:nvPr/>
        </p:nvSpPr>
        <p:spPr>
          <a:xfrm>
            <a:off x="2123728" y="1048916"/>
            <a:ext cx="720080" cy="489364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087854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Rectángulo 5"/>
          <p:cNvSpPr/>
          <p:nvPr/>
        </p:nvSpPr>
        <p:spPr>
          <a:xfrm>
            <a:off x="323528" y="6456611"/>
            <a:ext cx="3220625" cy="400110"/>
          </a:xfrm>
          <a:prstGeom prst="rect">
            <a:avLst/>
          </a:prstGeom>
        </p:spPr>
        <p:txBody>
          <a:bodyPr wrap="none">
            <a:spAutoFit/>
          </a:bodyPr>
          <a:lstStyle/>
          <a:p>
            <a:pPr lvl="0"/>
            <a:r>
              <a:rPr lang="es-MX" sz="2000" b="1" dirty="0">
                <a:solidFill>
                  <a:srgbClr val="9BBB59">
                    <a:lumMod val="50000"/>
                  </a:srgbClr>
                </a:solidFill>
              </a:rPr>
              <a:t>Centro Universitario Texcoco</a:t>
            </a:r>
          </a:p>
        </p:txBody>
      </p:sp>
      <p:sp>
        <p:nvSpPr>
          <p:cNvPr id="16" name="Rectángulo 15"/>
          <p:cNvSpPr/>
          <p:nvPr/>
        </p:nvSpPr>
        <p:spPr>
          <a:xfrm>
            <a:off x="719572" y="1196752"/>
            <a:ext cx="7704856" cy="1938992"/>
          </a:xfrm>
          <a:prstGeom prst="rect">
            <a:avLst/>
          </a:prstGeom>
        </p:spPr>
        <p:txBody>
          <a:bodyPr wrap="square">
            <a:spAutoFit/>
          </a:bodyPr>
          <a:lstStyle/>
          <a:p>
            <a:pPr algn="just"/>
            <a:r>
              <a:rPr lang="es-MX" sz="2400" dirty="0"/>
              <a:t>Pagos a personas discapacitadas o con enfermedades en estado terminal, crónicas o degenerativas, que les impida o limite el desempeño o desarrollo en forma habitual de sus funciones en un trabajo, conforme a las re glas que al efecto emita la Secretaría.</a:t>
            </a:r>
          </a:p>
        </p:txBody>
      </p:sp>
      <p:pic>
        <p:nvPicPr>
          <p:cNvPr id="5" name="Imagen 4"/>
          <p:cNvPicPr>
            <a:picLocks noChangeAspect="1"/>
          </p:cNvPicPr>
          <p:nvPr/>
        </p:nvPicPr>
        <p:blipFill>
          <a:blip r:embed="rId4"/>
          <a:stretch>
            <a:fillRect/>
          </a:stretch>
        </p:blipFill>
        <p:spPr>
          <a:xfrm>
            <a:off x="2843808" y="3211026"/>
            <a:ext cx="3779775" cy="2594237"/>
          </a:xfrm>
          <a:prstGeom prst="rect">
            <a:avLst/>
          </a:prstGeom>
        </p:spPr>
      </p:pic>
    </p:spTree>
    <p:extLst>
      <p:ext uri="{BB962C8B-B14F-4D97-AF65-F5344CB8AC3E}">
        <p14:creationId xmlns:p14="http://schemas.microsoft.com/office/powerpoint/2010/main" val="32203972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5" name="Rectángulo 4"/>
          <p:cNvSpPr/>
          <p:nvPr/>
        </p:nvSpPr>
        <p:spPr>
          <a:xfrm>
            <a:off x="539552" y="6345979"/>
            <a:ext cx="2906565" cy="369332"/>
          </a:xfrm>
          <a:prstGeom prst="rect">
            <a:avLst/>
          </a:prstGeom>
        </p:spPr>
        <p:txBody>
          <a:bodyPr wrap="none">
            <a:spAutoFit/>
          </a:bodyPr>
          <a:lstStyle/>
          <a:p>
            <a:pPr lvl="0"/>
            <a:r>
              <a:rPr lang="es-MX" b="1" dirty="0">
                <a:solidFill>
                  <a:srgbClr val="9BBB59">
                    <a:lumMod val="50000"/>
                  </a:srgbClr>
                </a:solidFill>
              </a:rPr>
              <a:t>Centro Universitario Texcoco</a:t>
            </a:r>
          </a:p>
        </p:txBody>
      </p:sp>
      <p:pic>
        <p:nvPicPr>
          <p:cNvPr id="6"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7" name="Rectángulo 6"/>
          <p:cNvSpPr/>
          <p:nvPr/>
        </p:nvSpPr>
        <p:spPr>
          <a:xfrm>
            <a:off x="539552" y="6488668"/>
            <a:ext cx="2906565" cy="369332"/>
          </a:xfrm>
          <a:prstGeom prst="rect">
            <a:avLst/>
          </a:prstGeom>
        </p:spPr>
        <p:txBody>
          <a:bodyPr wrap="none">
            <a:spAutoFit/>
          </a:bodyPr>
          <a:lstStyle/>
          <a:p>
            <a:r>
              <a:rPr lang="es-MX" b="1" dirty="0">
                <a:solidFill>
                  <a:schemeClr val="accent3">
                    <a:lumMod val="50000"/>
                  </a:schemeClr>
                </a:solidFill>
              </a:rPr>
              <a:t>Centro Universitario Texcoco</a:t>
            </a:r>
          </a:p>
        </p:txBody>
      </p:sp>
      <p:sp>
        <p:nvSpPr>
          <p:cNvPr id="8" name="Título 7"/>
          <p:cNvSpPr>
            <a:spLocks noGrp="1"/>
          </p:cNvSpPr>
          <p:nvPr>
            <p:ph type="title"/>
          </p:nvPr>
        </p:nvSpPr>
        <p:spPr/>
        <p:txBody>
          <a:bodyPr/>
          <a:lstStyle/>
          <a:p>
            <a:endParaRPr lang="es-MX"/>
          </a:p>
        </p:txBody>
      </p:sp>
      <p:sp>
        <p:nvSpPr>
          <p:cNvPr id="9" name="Marcador de contenido 8"/>
          <p:cNvSpPr>
            <a:spLocks noGrp="1"/>
          </p:cNvSpPr>
          <p:nvPr>
            <p:ph idx="1"/>
          </p:nvPr>
        </p:nvSpPr>
        <p:spPr/>
        <p:txBody>
          <a:bodyPr/>
          <a:lstStyle/>
          <a:p>
            <a:pPr algn="just"/>
            <a:r>
              <a:rPr lang="es-MX" dirty="0" smtClean="0"/>
              <a:t>El formato para generar el pago de este impuesto se genera vía internet en la pagina de la Secretaría de Finanzas del Estado de México; al igual que en la del Distrito Federal.</a:t>
            </a:r>
            <a:endParaRPr lang="es-MX" dirty="0"/>
          </a:p>
        </p:txBody>
      </p:sp>
    </p:spTree>
    <p:extLst>
      <p:ext uri="{BB962C8B-B14F-4D97-AF65-F5344CB8AC3E}">
        <p14:creationId xmlns:p14="http://schemas.microsoft.com/office/powerpoint/2010/main" val="4148590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642910" y="1500174"/>
            <a:ext cx="7286676" cy="461665"/>
          </a:xfrm>
          <a:prstGeom prst="rect">
            <a:avLst/>
          </a:prstGeom>
          <a:noFill/>
        </p:spPr>
        <p:txBody>
          <a:bodyPr wrap="square" rtlCol="0">
            <a:spAutoFit/>
          </a:bodyPr>
          <a:lstStyle/>
          <a:p>
            <a:pPr algn="ctr"/>
            <a:r>
              <a:rPr lang="es-MX" sz="2400" b="1" dirty="0" smtClean="0">
                <a:solidFill>
                  <a:srgbClr val="00B050"/>
                </a:solidFill>
              </a:rPr>
              <a:t>PRESENTACIÓN DEL CURSO</a:t>
            </a:r>
          </a:p>
        </p:txBody>
      </p:sp>
      <p:sp>
        <p:nvSpPr>
          <p:cNvPr id="7" name="6 CuadroTexto"/>
          <p:cNvSpPr txBox="1"/>
          <p:nvPr/>
        </p:nvSpPr>
        <p:spPr>
          <a:xfrm>
            <a:off x="642910" y="2428868"/>
            <a:ext cx="7215238" cy="2862322"/>
          </a:xfrm>
          <a:prstGeom prst="rect">
            <a:avLst/>
          </a:prstGeom>
          <a:noFill/>
        </p:spPr>
        <p:txBody>
          <a:bodyPr wrap="square" rtlCol="0">
            <a:spAutoFit/>
          </a:bodyPr>
          <a:lstStyle/>
          <a:p>
            <a:pPr algn="just"/>
            <a:r>
              <a:rPr lang="es-MX" dirty="0" smtClean="0"/>
              <a:t>Cumplir con las disposiciones fiscales locales, es una obligación para quienes obtienen ingresos dentro de un Estado y estos varían de acuerdo a la entidad federativa en el que se realiza la actividad para obtener dichos ingresos, por ello es importante conocer los diferentes impuestos que existen y que en el caso del Estado de México se encuentra en el </a:t>
            </a:r>
            <a:r>
              <a:rPr lang="es-MX" dirty="0"/>
              <a:t>C</a:t>
            </a:r>
            <a:r>
              <a:rPr lang="es-MX" dirty="0" smtClean="0"/>
              <a:t>ódigo Financiero. Este instrumento nos va a servir para identificar quienes están obligados a pagar los diferentes impuestos, además señala la tasa que se debe de pagar la periodicidad si es el caso y la fecha limite para enterar el impuesto. Con estos datos se pueden determinar los impuestos y </a:t>
            </a:r>
            <a:r>
              <a:rPr lang="es-MX" dirty="0" err="1" smtClean="0"/>
              <a:t>asi</a:t>
            </a:r>
            <a:r>
              <a:rPr lang="es-MX" dirty="0" smtClean="0"/>
              <a:t> dar cumplimiento a esta obligación fiscal. </a:t>
            </a:r>
            <a:endParaRPr lang="es-MX" dirty="0"/>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7"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8"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Imagen 8"/>
          <p:cNvPicPr>
            <a:picLocks noChangeAspect="1"/>
          </p:cNvPicPr>
          <p:nvPr/>
        </p:nvPicPr>
        <p:blipFill>
          <a:blip r:embed="rId4"/>
          <a:stretch>
            <a:fillRect/>
          </a:stretch>
        </p:blipFill>
        <p:spPr>
          <a:xfrm>
            <a:off x="2339752" y="925086"/>
            <a:ext cx="4176463" cy="5378778"/>
          </a:xfrm>
          <a:prstGeom prst="rect">
            <a:avLst/>
          </a:prstGeom>
        </p:spPr>
      </p:pic>
    </p:spTree>
    <p:extLst>
      <p:ext uri="{BB962C8B-B14F-4D97-AF65-F5344CB8AC3E}">
        <p14:creationId xmlns:p14="http://schemas.microsoft.com/office/powerpoint/2010/main" val="40129484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7"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8"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smtClean="0"/>
              <a:t>El pago de estas Líneas de Captura se realiza en línea o se paga en alguna institución del sistema Financiero y en algunos establecimientos comerciales y en las propias oficinas de la tesorería del Estado o del Distrito Federal según sea el caso.</a:t>
            </a:r>
            <a:endParaRPr lang="es-MX" dirty="0"/>
          </a:p>
        </p:txBody>
      </p:sp>
    </p:spTree>
    <p:extLst>
      <p:ext uri="{BB962C8B-B14F-4D97-AF65-F5344CB8AC3E}">
        <p14:creationId xmlns:p14="http://schemas.microsoft.com/office/powerpoint/2010/main" val="693656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uaemex.mx/images/cabecera.pn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7"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8"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4" name="Imagen 3"/>
          <p:cNvPicPr>
            <a:picLocks noChangeAspect="1"/>
          </p:cNvPicPr>
          <p:nvPr/>
        </p:nvPicPr>
        <p:blipFill>
          <a:blip r:embed="rId4"/>
          <a:stretch>
            <a:fillRect/>
          </a:stretch>
        </p:blipFill>
        <p:spPr>
          <a:xfrm>
            <a:off x="683568" y="1110561"/>
            <a:ext cx="2049264" cy="2097482"/>
          </a:xfrm>
          <a:prstGeom prst="rect">
            <a:avLst/>
          </a:prstGeom>
        </p:spPr>
      </p:pic>
      <p:pic>
        <p:nvPicPr>
          <p:cNvPr id="5" name="Imagen 4"/>
          <p:cNvPicPr>
            <a:picLocks noChangeAspect="1"/>
          </p:cNvPicPr>
          <p:nvPr/>
        </p:nvPicPr>
        <p:blipFill>
          <a:blip r:embed="rId5"/>
          <a:stretch>
            <a:fillRect/>
          </a:stretch>
        </p:blipFill>
        <p:spPr>
          <a:xfrm>
            <a:off x="3500437" y="1110561"/>
            <a:ext cx="2143125" cy="2143125"/>
          </a:xfrm>
          <a:prstGeom prst="rect">
            <a:avLst/>
          </a:prstGeom>
        </p:spPr>
      </p:pic>
      <p:pic>
        <p:nvPicPr>
          <p:cNvPr id="9" name="Imagen 8"/>
          <p:cNvPicPr>
            <a:picLocks noChangeAspect="1"/>
          </p:cNvPicPr>
          <p:nvPr/>
        </p:nvPicPr>
        <p:blipFill>
          <a:blip r:embed="rId6"/>
          <a:stretch>
            <a:fillRect/>
          </a:stretch>
        </p:blipFill>
        <p:spPr>
          <a:xfrm>
            <a:off x="6132172" y="1110560"/>
            <a:ext cx="2611200" cy="1958400"/>
          </a:xfrm>
          <a:prstGeom prst="rect">
            <a:avLst/>
          </a:prstGeom>
        </p:spPr>
      </p:pic>
      <p:pic>
        <p:nvPicPr>
          <p:cNvPr id="10" name="Imagen 9"/>
          <p:cNvPicPr>
            <a:picLocks noChangeAspect="1"/>
          </p:cNvPicPr>
          <p:nvPr/>
        </p:nvPicPr>
        <p:blipFill>
          <a:blip r:embed="rId7"/>
          <a:stretch>
            <a:fillRect/>
          </a:stretch>
        </p:blipFill>
        <p:spPr>
          <a:xfrm>
            <a:off x="2732832" y="3361026"/>
            <a:ext cx="3678334" cy="2912014"/>
          </a:xfrm>
          <a:prstGeom prst="rect">
            <a:avLst/>
          </a:prstGeom>
        </p:spPr>
      </p:pic>
    </p:spTree>
    <p:extLst>
      <p:ext uri="{BB962C8B-B14F-4D97-AF65-F5344CB8AC3E}">
        <p14:creationId xmlns:p14="http://schemas.microsoft.com/office/powerpoint/2010/main" val="424127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 name="Imagen 2"/>
          <p:cNvPicPr>
            <a:picLocks noChangeAspect="1"/>
          </p:cNvPicPr>
          <p:nvPr/>
        </p:nvPicPr>
        <p:blipFill>
          <a:blip r:embed="rId4"/>
          <a:stretch>
            <a:fillRect/>
          </a:stretch>
        </p:blipFill>
        <p:spPr>
          <a:xfrm>
            <a:off x="1292152" y="1417638"/>
            <a:ext cx="6559696" cy="4919773"/>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2" name="Rectángulo 1"/>
          <p:cNvSpPr/>
          <p:nvPr/>
        </p:nvSpPr>
        <p:spPr>
          <a:xfrm>
            <a:off x="3799192" y="1124744"/>
            <a:ext cx="1545616" cy="646331"/>
          </a:xfrm>
          <a:prstGeom prst="rect">
            <a:avLst/>
          </a:prstGeom>
        </p:spPr>
        <p:txBody>
          <a:bodyPr wrap="none">
            <a:spAutoFit/>
          </a:bodyPr>
          <a:lstStyle/>
          <a:p>
            <a:r>
              <a:rPr lang="es-MX" sz="3600" dirty="0" smtClean="0">
                <a:solidFill>
                  <a:srgbClr val="7030A0"/>
                </a:solidFill>
              </a:rPr>
              <a:t>Cálculo</a:t>
            </a:r>
            <a:endParaRPr lang="es-MX" sz="3600" dirty="0">
              <a:solidFill>
                <a:srgbClr val="7030A0"/>
              </a:solidFill>
            </a:endParaRPr>
          </a:p>
        </p:txBody>
      </p:sp>
      <p:sp>
        <p:nvSpPr>
          <p:cNvPr id="9" name="2 Marcador de contenido"/>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El valor total del vehículo se multiplicará por el factor de depreciación, de acuerdo al año modelo del vehículo, de conformidad con la siguiente: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2400" b="0" i="0" u="none" strike="noStrike" kern="1200" cap="none" spc="0" normalizeH="0" baseline="0" noProof="0" dirty="0">
              <a:ln>
                <a:noFill/>
              </a:ln>
              <a:solidFill>
                <a:sysClr val="windowText" lastClr="000000">
                  <a:lumMod val="50000"/>
                  <a:lumOff val="50000"/>
                </a:sysClr>
              </a:solidFill>
              <a:effectLst/>
              <a:uLnTx/>
              <a:uFillTx/>
              <a:latin typeface="Century Gothic"/>
              <a:ea typeface="+mn-ea"/>
              <a:cs typeface="+mn-cs"/>
            </a:endParaRPr>
          </a:p>
        </p:txBody>
      </p:sp>
      <p:pic>
        <p:nvPicPr>
          <p:cNvPr id="3" name="Imagen 2"/>
          <p:cNvPicPr>
            <a:picLocks noChangeAspect="1"/>
          </p:cNvPicPr>
          <p:nvPr/>
        </p:nvPicPr>
        <p:blipFill rotWithShape="1">
          <a:blip r:embed="rId4"/>
          <a:srcRect l="29412" t="50196" r="31372" b="7974"/>
          <a:stretch/>
        </p:blipFill>
        <p:spPr>
          <a:xfrm>
            <a:off x="2465765" y="2852936"/>
            <a:ext cx="3690411" cy="2952328"/>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12"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13" name="2 Marcador de contenido"/>
          <p:cNvSpPr txBox="1">
            <a:spLocks/>
          </p:cNvSpPr>
          <p:nvPr/>
        </p:nvSpPr>
        <p:spPr>
          <a:xfrm>
            <a:off x="457200" y="1124744"/>
            <a:ext cx="8229600" cy="500141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La cantidad obtenida, se actualizará de acuerdo con el </a:t>
            </a:r>
            <a:r>
              <a:rPr kumimoji="0" lang="es-MX" sz="24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factor de actualización:</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24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El factor de actualización aplicable a este impuesto será el resultado de dividir el INPC, correspondiente al mes de noviembre del año anterior al año en que se causa el impuesto, entre el mismo índice del mes de noviembre del año modelo del vehículo, excepto en el caso de vehículos nuevos, caso en que será 1.</a:t>
            </a:r>
            <a:endParaRPr kumimoji="0" lang="es-MX" sz="2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2" name="Título 1"/>
          <p:cNvSpPr>
            <a:spLocks noGrp="1"/>
          </p:cNvSpPr>
          <p:nvPr>
            <p:ph type="title"/>
          </p:nvPr>
        </p:nvSpPr>
        <p:spPr/>
        <p:txBody>
          <a:bodyPr/>
          <a:lstStyle/>
          <a:p>
            <a:endParaRPr lang="es-MX" dirty="0"/>
          </a:p>
        </p:txBody>
      </p:sp>
      <p:sp>
        <p:nvSpPr>
          <p:cNvPr id="9" name="2 Marcador de contenido"/>
          <p:cNvSpPr>
            <a:spLocks noGrp="1"/>
          </p:cNvSpPr>
          <p:nvPr>
            <p:ph idx="1"/>
          </p:nvPr>
        </p:nvSpPr>
        <p:spPr>
          <a:xfrm>
            <a:off x="457200" y="1052736"/>
            <a:ext cx="8229600" cy="5073427"/>
          </a:xfrm>
        </p:spPr>
        <p:txBody>
          <a:bodyPr/>
          <a:lstStyle/>
          <a:p>
            <a:r>
              <a:rPr lang="es-ES" dirty="0" smtClean="0">
                <a:solidFill>
                  <a:schemeClr val="tx1"/>
                </a:solidFill>
                <a:latin typeface="Arial" panose="020B0604020202020204" pitchFamily="34" charset="0"/>
                <a:cs typeface="Arial" panose="020B0604020202020204" pitchFamily="34" charset="0"/>
              </a:rPr>
              <a:t>Al </a:t>
            </a:r>
            <a:r>
              <a:rPr lang="es-ES" dirty="0">
                <a:solidFill>
                  <a:schemeClr val="tx1"/>
                </a:solidFill>
                <a:latin typeface="Arial" panose="020B0604020202020204" pitchFamily="34" charset="0"/>
                <a:cs typeface="Arial" panose="020B0604020202020204" pitchFamily="34" charset="0"/>
              </a:rPr>
              <a:t>resultado obtenido en el inciso anterior, se le aplicará la tarifa siguiente</a:t>
            </a:r>
            <a:r>
              <a:rPr lang="es-ES" dirty="0" smtClean="0">
                <a:solidFill>
                  <a:schemeClr val="tx1"/>
                </a:solidFill>
                <a:latin typeface="Arial" panose="020B0604020202020204" pitchFamily="34" charset="0"/>
                <a:cs typeface="Arial" panose="020B0604020202020204" pitchFamily="34" charset="0"/>
              </a:rPr>
              <a:t>:</a:t>
            </a:r>
          </a:p>
          <a:p>
            <a:endParaRPr lang="es-MX" dirty="0"/>
          </a:p>
        </p:txBody>
      </p:sp>
      <p:pic>
        <p:nvPicPr>
          <p:cNvPr id="10"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0792" t="47734" r="28481" b="30925"/>
          <a:stretch/>
        </p:blipFill>
        <p:spPr bwMode="auto">
          <a:xfrm>
            <a:off x="827584" y="2348880"/>
            <a:ext cx="7782002"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19263" y="1114885"/>
            <a:ext cx="5373018" cy="4933489"/>
          </a:xfrm>
          <a:prstGeom prst="rect">
            <a:avLst/>
          </a:prstGeom>
        </p:spPr>
      </p:pic>
      <p:pic>
        <p:nvPicPr>
          <p:cNvPr id="3"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4" name="Picture 3"/>
          <p:cNvPicPr>
            <a:picLocks noChangeAspect="1" noChangeArrowheads="1"/>
          </p:cNvPicPr>
          <p:nvPr/>
        </p:nvPicPr>
        <p:blipFill>
          <a:blip r:embed="rId4"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5"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Tree>
    <p:extLst>
      <p:ext uri="{BB962C8B-B14F-4D97-AF65-F5344CB8AC3E}">
        <p14:creationId xmlns:p14="http://schemas.microsoft.com/office/powerpoint/2010/main" val="2336113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38312" y="1381125"/>
            <a:ext cx="5667375" cy="4095750"/>
          </a:xfrm>
          <a:prstGeom prst="rect">
            <a:avLst/>
          </a:prstGeom>
        </p:spPr>
      </p:pic>
      <p:pic>
        <p:nvPicPr>
          <p:cNvPr id="3"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4" name="Picture 3"/>
          <p:cNvPicPr>
            <a:picLocks noChangeAspect="1" noChangeArrowheads="1"/>
          </p:cNvPicPr>
          <p:nvPr/>
        </p:nvPicPr>
        <p:blipFill>
          <a:blip r:embed="rId4"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5"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Tree>
    <p:extLst>
      <p:ext uri="{BB962C8B-B14F-4D97-AF65-F5344CB8AC3E}">
        <p14:creationId xmlns:p14="http://schemas.microsoft.com/office/powerpoint/2010/main" val="26640354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8" name="1 Título"/>
          <p:cNvSpPr>
            <a:spLocks noGrp="1"/>
          </p:cNvSpPr>
          <p:nvPr>
            <p:ph type="title"/>
          </p:nvPr>
        </p:nvSpPr>
        <p:spPr>
          <a:xfrm>
            <a:off x="457200" y="782638"/>
            <a:ext cx="8229600" cy="1143000"/>
          </a:xfrm>
        </p:spPr>
        <p:txBody>
          <a:bodyPr>
            <a:normAutofit fontScale="90000"/>
          </a:bodyPr>
          <a:lstStyle/>
          <a:p>
            <a:pPr>
              <a:lnSpc>
                <a:spcPct val="100000"/>
              </a:lnSpc>
            </a:pPr>
            <a:r>
              <a:rPr lang="es-ES" sz="2800" dirty="0">
                <a:solidFill>
                  <a:srgbClr val="7030A0"/>
                </a:solidFill>
                <a:latin typeface="Arial" panose="020B0604020202020204" pitchFamily="34" charset="0"/>
                <a:cs typeface="Arial" panose="020B0604020202020204" pitchFamily="34" charset="0"/>
              </a:rPr>
              <a:t>No se causará el impuesto a que se refiere esta Sección, por la tenencia o uso</a:t>
            </a:r>
            <a:br>
              <a:rPr lang="es-ES" sz="2800" dirty="0">
                <a:solidFill>
                  <a:srgbClr val="7030A0"/>
                </a:solidFill>
                <a:latin typeface="Arial" panose="020B0604020202020204" pitchFamily="34" charset="0"/>
                <a:cs typeface="Arial" panose="020B0604020202020204" pitchFamily="34" charset="0"/>
              </a:rPr>
            </a:br>
            <a:r>
              <a:rPr lang="es-MX" sz="2800" dirty="0">
                <a:solidFill>
                  <a:srgbClr val="7030A0"/>
                </a:solidFill>
                <a:latin typeface="Arial" panose="020B0604020202020204" pitchFamily="34" charset="0"/>
                <a:cs typeface="Arial" panose="020B0604020202020204" pitchFamily="34" charset="0"/>
              </a:rPr>
              <a:t>de los siguientes vehículos</a:t>
            </a:r>
            <a:r>
              <a:rPr lang="es-MX" sz="2800" dirty="0" smtClean="0">
                <a:solidFill>
                  <a:srgbClr val="7030A0"/>
                </a:solidFill>
                <a:latin typeface="Arial" panose="020B0604020202020204" pitchFamily="34" charset="0"/>
                <a:cs typeface="Arial" panose="020B0604020202020204" pitchFamily="34" charset="0"/>
              </a:rPr>
              <a:t>:</a:t>
            </a:r>
            <a:endParaRPr lang="es-MX" sz="2800" dirty="0">
              <a:solidFill>
                <a:srgbClr val="7030A0"/>
              </a:solidFill>
            </a:endParaRPr>
          </a:p>
        </p:txBody>
      </p:sp>
      <p:sp>
        <p:nvSpPr>
          <p:cNvPr id="9" name="3 Marcador de contenido"/>
          <p:cNvSpPr txBox="1">
            <a:spLocks/>
          </p:cNvSpPr>
          <p:nvPr/>
        </p:nvSpPr>
        <p:spPr>
          <a:xfrm>
            <a:off x="395536" y="2060848"/>
            <a:ext cx="8229600" cy="388843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I. </a:t>
            </a:r>
            <a:r>
              <a:rPr kumimoji="0" lang="es-ES" sz="24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Los eléctricos utilizados para el transporte público de personas.</a:t>
            </a:r>
            <a:endParaRPr kumimoji="0" lang="es-MX" sz="2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pic>
        <p:nvPicPr>
          <p:cNvPr id="10" name="2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712" y="2996952"/>
            <a:ext cx="5787310" cy="3024336"/>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1214414" y="1643050"/>
            <a:ext cx="5643602" cy="646331"/>
          </a:xfrm>
          <a:prstGeom prst="rect">
            <a:avLst/>
          </a:prstGeom>
          <a:noFill/>
        </p:spPr>
        <p:txBody>
          <a:bodyPr wrap="square" rtlCol="0">
            <a:spAutoFit/>
          </a:bodyPr>
          <a:lstStyle/>
          <a:p>
            <a:pPr algn="ctr"/>
            <a:r>
              <a:rPr lang="es-MX"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OBJETIVO DEL CURSO</a:t>
            </a:r>
            <a:endParaRPr lang="es-MX"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6 CuadroTexto"/>
          <p:cNvSpPr txBox="1"/>
          <p:nvPr/>
        </p:nvSpPr>
        <p:spPr>
          <a:xfrm>
            <a:off x="428596" y="2357430"/>
            <a:ext cx="7429552" cy="1200329"/>
          </a:xfrm>
          <a:prstGeom prst="rect">
            <a:avLst/>
          </a:prstGeom>
          <a:noFill/>
        </p:spPr>
        <p:txBody>
          <a:bodyPr wrap="square" rtlCol="0">
            <a:spAutoFit/>
          </a:bodyPr>
          <a:lstStyle/>
          <a:p>
            <a:pPr algn="just"/>
            <a:r>
              <a:rPr lang="es-MX" dirty="0" smtClean="0"/>
              <a:t>El alumno conocerá y determinará los diferentes impuestos que hay en el Estado de México mediante el análisis del Código Financiero de la entidad, además llenara formatos oficiales para el pago de impuestos del Estado, que estén disponibles en el sitio de internet de la secretaria de finanzas.</a:t>
            </a:r>
            <a:endParaRPr lang="es-MX" dirty="0"/>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8" name="1 Título"/>
          <p:cNvSpPr>
            <a:spLocks noGrp="1"/>
          </p:cNvSpPr>
          <p:nvPr>
            <p:ph type="title"/>
          </p:nvPr>
        </p:nvSpPr>
        <p:spPr>
          <a:xfrm>
            <a:off x="539552" y="901851"/>
            <a:ext cx="8229600" cy="864096"/>
          </a:xfrm>
        </p:spPr>
        <p:txBody>
          <a:bodyPr>
            <a:normAutofit fontScale="90000"/>
          </a:bodyPr>
          <a:lstStyle/>
          <a:p>
            <a:pPr>
              <a:lnSpc>
                <a:spcPct val="100000"/>
              </a:lnSpc>
            </a:pPr>
            <a:r>
              <a:rPr lang="es-ES" sz="3200" dirty="0" smtClean="0">
                <a:solidFill>
                  <a:srgbClr val="7030A0"/>
                </a:solidFill>
                <a:latin typeface="Arial" panose="020B0604020202020204" pitchFamily="34" charset="0"/>
                <a:cs typeface="Arial" panose="020B0604020202020204" pitchFamily="34" charset="0"/>
              </a:rPr>
              <a:t>Acuerdo mediante el cual se subsidia el 100% del pago del impuesto sobre tenencia o uso de vehículos. </a:t>
            </a:r>
            <a:endParaRPr lang="es-MX" sz="3200" dirty="0">
              <a:solidFill>
                <a:srgbClr val="7030A0"/>
              </a:solidFill>
              <a:latin typeface="Arial" panose="020B0604020202020204" pitchFamily="34" charset="0"/>
              <a:cs typeface="Arial" panose="020B0604020202020204" pitchFamily="34" charset="0"/>
            </a:endParaRPr>
          </a:p>
        </p:txBody>
      </p:sp>
      <p:sp>
        <p:nvSpPr>
          <p:cNvPr id="9" name="2 Marcador de contenido"/>
          <p:cNvSpPr txBox="1">
            <a:spLocks/>
          </p:cNvSpPr>
          <p:nvPr/>
        </p:nvSpPr>
        <p:spPr>
          <a:xfrm>
            <a:off x="457200" y="1873287"/>
            <a:ext cx="8229600" cy="42528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24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Cuyo valor factura no exceda de $350,000.00</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Transportistas concesionarios o permisionarios por los vehículos automotores destinados al servicio público de transporte, sin importar el valor factura.</a:t>
            </a: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0" i="0" u="none" strike="noStrike" kern="1200" cap="none" spc="0" normalizeH="0" baseline="0" noProof="0" smtClean="0">
                <a:ln>
                  <a:noFill/>
                </a:ln>
                <a:solidFill>
                  <a:sysClr val="windowText" lastClr="000000">
                    <a:lumMod val="50000"/>
                    <a:lumOff val="50000"/>
                  </a:sysClr>
                </a:solidFill>
                <a:effectLst/>
                <a:uLnTx/>
                <a:uFillTx/>
                <a:latin typeface="Century Gothic"/>
                <a:ea typeface="+mn-ea"/>
                <a:cs typeface="+mn-cs"/>
              </a:rPr>
              <a:t> </a:t>
            </a:r>
            <a:endParaRPr kumimoji="0" lang="es-MX" sz="2400" b="0" i="0" u="none" strike="noStrike" kern="1200" cap="none" spc="0" normalizeH="0" baseline="0" noProof="0" dirty="0">
              <a:ln>
                <a:noFill/>
              </a:ln>
              <a:solidFill>
                <a:sysClr val="windowText" lastClr="000000">
                  <a:lumMod val="50000"/>
                  <a:lumOff val="50000"/>
                </a:sysClr>
              </a:solidFill>
              <a:effectLst/>
              <a:uLnTx/>
              <a:uFillTx/>
              <a:latin typeface="Century Gothic"/>
              <a:ea typeface="+mn-ea"/>
              <a:cs typeface="+mn-cs"/>
            </a:endParaRPr>
          </a:p>
        </p:txBody>
      </p:sp>
      <p:pic>
        <p:nvPicPr>
          <p:cNvPr id="10"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2164" y="3717463"/>
            <a:ext cx="3384376" cy="2376264"/>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2" name="Imagen 1"/>
          <p:cNvPicPr>
            <a:picLocks noChangeAspect="1"/>
          </p:cNvPicPr>
          <p:nvPr/>
        </p:nvPicPr>
        <p:blipFill>
          <a:blip r:embed="rId4"/>
          <a:stretch>
            <a:fillRect/>
          </a:stretch>
        </p:blipFill>
        <p:spPr>
          <a:xfrm>
            <a:off x="827584" y="890718"/>
            <a:ext cx="7279775" cy="5459832"/>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 name="Imagen 2"/>
          <p:cNvPicPr>
            <a:picLocks noChangeAspect="1"/>
          </p:cNvPicPr>
          <p:nvPr/>
        </p:nvPicPr>
        <p:blipFill>
          <a:blip r:embed="rId4"/>
          <a:stretch>
            <a:fillRect/>
          </a:stretch>
        </p:blipFill>
        <p:spPr>
          <a:xfrm>
            <a:off x="5292080" y="908720"/>
            <a:ext cx="2390775" cy="1914525"/>
          </a:xfrm>
          <a:prstGeom prst="rect">
            <a:avLst/>
          </a:prstGeom>
        </p:spPr>
      </p:pic>
      <p:pic>
        <p:nvPicPr>
          <p:cNvPr id="4" name="Imagen 3"/>
          <p:cNvPicPr>
            <a:picLocks noChangeAspect="1"/>
          </p:cNvPicPr>
          <p:nvPr/>
        </p:nvPicPr>
        <p:blipFill>
          <a:blip r:embed="rId5"/>
          <a:stretch>
            <a:fillRect/>
          </a:stretch>
        </p:blipFill>
        <p:spPr>
          <a:xfrm>
            <a:off x="24974" y="1602071"/>
            <a:ext cx="2513831" cy="2442348"/>
          </a:xfrm>
          <a:prstGeom prst="rect">
            <a:avLst/>
          </a:prstGeom>
        </p:spPr>
      </p:pic>
      <p:pic>
        <p:nvPicPr>
          <p:cNvPr id="8" name="Imagen 7"/>
          <p:cNvPicPr>
            <a:picLocks noChangeAspect="1"/>
          </p:cNvPicPr>
          <p:nvPr/>
        </p:nvPicPr>
        <p:blipFill>
          <a:blip r:embed="rId6"/>
          <a:stretch>
            <a:fillRect/>
          </a:stretch>
        </p:blipFill>
        <p:spPr>
          <a:xfrm>
            <a:off x="3995936" y="4350246"/>
            <a:ext cx="4381500" cy="1524000"/>
          </a:xfrm>
          <a:prstGeom prst="rect">
            <a:avLst/>
          </a:prstGeom>
        </p:spPr>
      </p:pic>
      <p:sp>
        <p:nvSpPr>
          <p:cNvPr id="11" name="Flecha derecha 10"/>
          <p:cNvSpPr/>
          <p:nvPr/>
        </p:nvSpPr>
        <p:spPr>
          <a:xfrm>
            <a:off x="3220625" y="1865982"/>
            <a:ext cx="1783423" cy="4828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abajo 11"/>
          <p:cNvSpPr/>
          <p:nvPr/>
        </p:nvSpPr>
        <p:spPr>
          <a:xfrm>
            <a:off x="6186686" y="2940343"/>
            <a:ext cx="545554" cy="11147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50236881"/>
      </p:ext>
    </p:extLst>
  </p:cSld>
  <p:clrMapOvr>
    <a:masterClrMapping/>
  </p:clrMapOvr>
  <p:transition>
    <p:cover dir="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8" name="1 Título"/>
          <p:cNvSpPr txBox="1">
            <a:spLocks/>
          </p:cNvSpPr>
          <p:nvPr/>
        </p:nvSpPr>
        <p:spPr>
          <a:xfrm>
            <a:off x="457200" y="99403"/>
            <a:ext cx="8229600" cy="1600200"/>
          </a:xfrm>
          <a:prstGeom prst="rect">
            <a:avLst/>
          </a:prstGeom>
        </p:spPr>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smtClean="0">
                <a:ln>
                  <a:noFill/>
                </a:ln>
                <a:solidFill>
                  <a:srgbClr val="2F5897"/>
                </a:solidFill>
                <a:effectLst>
                  <a:outerShdw blurRad="63500" dist="38100" dir="5400000" algn="t" rotWithShape="0">
                    <a:prstClr val="black">
                      <a:alpha val="25000"/>
                    </a:prstClr>
                  </a:outerShdw>
                </a:effectLst>
                <a:uLnTx/>
                <a:uFillTx/>
                <a:latin typeface="Palatino Linotype"/>
                <a:ea typeface="+mj-ea"/>
                <a:cs typeface="+mj-cs"/>
              </a:rPr>
              <a:t>Este impuesto se determinará aplicando el siguiente procedimiento:</a:t>
            </a:r>
            <a:endParaRPr kumimoji="0" lang="es-MX" sz="3200" b="0" i="0" u="none" strike="noStrike" kern="1200" cap="none" spc="0" normalizeH="0" baseline="0" noProof="0" dirty="0">
              <a:ln>
                <a:noFill/>
              </a:ln>
              <a:solidFill>
                <a:srgbClr val="2F5897"/>
              </a:solidFill>
              <a:effectLst>
                <a:outerShdw blurRad="63500" dist="38100" dir="5400000" algn="t" rotWithShape="0">
                  <a:prstClr val="black">
                    <a:alpha val="25000"/>
                  </a:prstClr>
                </a:outerShdw>
              </a:effectLst>
              <a:uLnTx/>
              <a:uFillTx/>
              <a:latin typeface="Palatino Linotype"/>
              <a:ea typeface="+mj-ea"/>
              <a:cs typeface="+mj-cs"/>
            </a:endParaRPr>
          </a:p>
        </p:txBody>
      </p:sp>
      <p:sp>
        <p:nvSpPr>
          <p:cNvPr id="9" name="2 Marcador de contenido"/>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smtClean="0">
                <a:ln>
                  <a:noFill/>
                </a:ln>
                <a:solidFill>
                  <a:sysClr val="windowText" lastClr="000000"/>
                </a:solidFill>
                <a:effectLst/>
                <a:uLnTx/>
                <a:uFillTx/>
                <a:latin typeface="Arial" panose="020B0604020202020204" pitchFamily="34" charset="0"/>
                <a:ea typeface="+mn-ea"/>
                <a:cs typeface="Arial" panose="020B0604020202020204" pitchFamily="34" charset="0"/>
              </a:rPr>
              <a:t>El valor total del automóvil establecido en la factura original, sin incluir el IVA, y se multiplicará por el factor de depreciación, de acuerdo al año modelo del vehículo, de conformidad con la siguiente tabla:</a:t>
            </a:r>
            <a:endParaRPr kumimoji="0" lang="es-MX" sz="2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pic>
        <p:nvPicPr>
          <p:cNvPr id="1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1413" t="20521" r="19783" b="66721"/>
          <a:stretch/>
        </p:blipFill>
        <p:spPr bwMode="auto">
          <a:xfrm>
            <a:off x="1115616" y="3212976"/>
            <a:ext cx="7169426" cy="972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21630" t="65044" r="19891" b="17478"/>
          <a:stretch/>
        </p:blipFill>
        <p:spPr bwMode="auto">
          <a:xfrm>
            <a:off x="1155373" y="4077072"/>
            <a:ext cx="7129669" cy="1331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2" name="Título 1"/>
          <p:cNvSpPr>
            <a:spLocks noGrp="1"/>
          </p:cNvSpPr>
          <p:nvPr>
            <p:ph type="title"/>
          </p:nvPr>
        </p:nvSpPr>
        <p:spPr/>
        <p:txBody>
          <a:bodyPr/>
          <a:lstStyle/>
          <a:p>
            <a:endParaRPr lang="es-MX"/>
          </a:p>
        </p:txBody>
      </p:sp>
      <p:sp>
        <p:nvSpPr>
          <p:cNvPr id="8" name="2 Marcador de contenido"/>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En el caso de vehículos de más de diez años modelo de fabricación será atendiendo al número de cilindros del motor conforme a lo siguiente: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Hasta 4………$254</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t-BR"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De 5 a 6 ........$767</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mn-ea"/>
                <a:cs typeface="Arial" panose="020B0604020202020204" pitchFamily="34" charset="0"/>
              </a:rPr>
              <a:t>De más de 6.. $957</a:t>
            </a:r>
            <a:endParaRPr kumimoji="0" lang="es-MX" sz="2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pic>
        <p:nvPicPr>
          <p:cNvPr id="9" name="Picture 4" descr="Resultado de imagen para vocho dibuj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2852936"/>
            <a:ext cx="3672408" cy="342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2" name="Imagen 1"/>
          <p:cNvPicPr>
            <a:picLocks noChangeAspect="1"/>
          </p:cNvPicPr>
          <p:nvPr/>
        </p:nvPicPr>
        <p:blipFill>
          <a:blip r:embed="rId4"/>
          <a:stretch>
            <a:fillRect/>
          </a:stretch>
        </p:blipFill>
        <p:spPr>
          <a:xfrm>
            <a:off x="827584" y="899503"/>
            <a:ext cx="7189085" cy="5391814"/>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10" name="1 Rectángulo"/>
          <p:cNvSpPr/>
          <p:nvPr/>
        </p:nvSpPr>
        <p:spPr>
          <a:xfrm>
            <a:off x="-15521" y="2064073"/>
            <a:ext cx="4326663" cy="2677656"/>
          </a:xfrm>
          <a:prstGeom prst="rect">
            <a:avLst/>
          </a:prstGeom>
        </p:spPr>
        <p:txBody>
          <a:bodyPr wrap="square">
            <a:spAutoFit/>
          </a:bodyPr>
          <a:lstStyle/>
          <a:p>
            <a:pPr algn="just"/>
            <a:r>
              <a:rPr lang="es-ES" sz="2400" dirty="0">
                <a:solidFill>
                  <a:prstClr val="black"/>
                </a:solidFill>
                <a:latin typeface="Arial" panose="020B0604020202020204" pitchFamily="34" charset="0"/>
                <a:cs typeface="Arial" panose="020B0604020202020204" pitchFamily="34" charset="0"/>
              </a:rPr>
              <a:t>Quienes obtengan premios derivados de juegos permitidos con </a:t>
            </a:r>
            <a:r>
              <a:rPr lang="es-ES" sz="2400" dirty="0" smtClean="0">
                <a:solidFill>
                  <a:prstClr val="black"/>
                </a:solidFill>
                <a:latin typeface="Arial" panose="020B0604020202020204" pitchFamily="34" charset="0"/>
                <a:cs typeface="Arial" panose="020B0604020202020204" pitchFamily="34" charset="0"/>
              </a:rPr>
              <a:t>cruce</a:t>
            </a:r>
          </a:p>
          <a:p>
            <a:pPr algn="just"/>
            <a:r>
              <a:rPr lang="es-ES" sz="2400" dirty="0" smtClean="0">
                <a:solidFill>
                  <a:prstClr val="black"/>
                </a:solidFill>
                <a:latin typeface="Arial" panose="020B0604020202020204" pitchFamily="34" charset="0"/>
                <a:cs typeface="Arial" panose="020B0604020202020204" pitchFamily="34" charset="0"/>
              </a:rPr>
              <a:t> </a:t>
            </a:r>
            <a:r>
              <a:rPr lang="es-ES" sz="2400" dirty="0">
                <a:solidFill>
                  <a:prstClr val="black"/>
                </a:solidFill>
                <a:latin typeface="Arial" panose="020B0604020202020204" pitchFamily="34" charset="0"/>
                <a:cs typeface="Arial" panose="020B0604020202020204" pitchFamily="34" charset="0"/>
              </a:rPr>
              <a:t>o captación de apuestas,</a:t>
            </a:r>
          </a:p>
          <a:p>
            <a:pPr algn="just"/>
            <a:r>
              <a:rPr lang="es-ES" sz="2400" dirty="0">
                <a:solidFill>
                  <a:prstClr val="black"/>
                </a:solidFill>
                <a:latin typeface="Arial" panose="020B0604020202020204" pitchFamily="34" charset="0"/>
                <a:cs typeface="Arial" panose="020B0604020202020204" pitchFamily="34" charset="0"/>
              </a:rPr>
              <a:t>pagarán el impuesto </a:t>
            </a:r>
            <a:r>
              <a:rPr lang="es-ES" sz="2400" dirty="0" smtClean="0">
                <a:solidFill>
                  <a:prstClr val="black"/>
                </a:solidFill>
                <a:latin typeface="Arial" panose="020B0604020202020204" pitchFamily="34" charset="0"/>
                <a:cs typeface="Arial" panose="020B0604020202020204" pitchFamily="34" charset="0"/>
              </a:rPr>
              <a:t>que </a:t>
            </a:r>
            <a:r>
              <a:rPr lang="es-ES" sz="2400" dirty="0" smtClean="0">
                <a:solidFill>
                  <a:prstClr val="black"/>
                </a:solidFill>
                <a:latin typeface="Arial" panose="020B0604020202020204" pitchFamily="34" charset="0"/>
                <a:cs typeface="Arial" panose="020B0604020202020204" pitchFamily="34" charset="0"/>
              </a:rPr>
              <a:t>resulte </a:t>
            </a:r>
            <a:r>
              <a:rPr lang="es-ES" sz="2400" dirty="0">
                <a:solidFill>
                  <a:prstClr val="black"/>
                </a:solidFill>
                <a:latin typeface="Arial" panose="020B0604020202020204" pitchFamily="34" charset="0"/>
                <a:cs typeface="Arial" panose="020B0604020202020204" pitchFamily="34" charset="0"/>
              </a:rPr>
              <a:t>de </a:t>
            </a:r>
            <a:r>
              <a:rPr lang="es-ES" sz="2400" dirty="0" smtClean="0">
                <a:solidFill>
                  <a:prstClr val="black"/>
                </a:solidFill>
                <a:latin typeface="Arial" panose="020B0604020202020204" pitchFamily="34" charset="0"/>
                <a:cs typeface="Arial" panose="020B0604020202020204" pitchFamily="34" charset="0"/>
              </a:rPr>
              <a:t>aplicar la tasa  </a:t>
            </a:r>
            <a:r>
              <a:rPr lang="es-ES" sz="2400" dirty="0">
                <a:solidFill>
                  <a:prstClr val="black"/>
                </a:solidFill>
                <a:latin typeface="Arial" panose="020B0604020202020204" pitchFamily="34" charset="0"/>
                <a:cs typeface="Arial" panose="020B0604020202020204" pitchFamily="34" charset="0"/>
              </a:rPr>
              <a:t>del 6</a:t>
            </a:r>
            <a:r>
              <a:rPr lang="es-ES" sz="2400" dirty="0" smtClean="0">
                <a:solidFill>
                  <a:prstClr val="black"/>
                </a:solidFill>
                <a:latin typeface="Arial" panose="020B0604020202020204" pitchFamily="34" charset="0"/>
                <a:cs typeface="Arial" panose="020B0604020202020204" pitchFamily="34" charset="0"/>
              </a:rPr>
              <a:t>% al </a:t>
            </a:r>
            <a:r>
              <a:rPr lang="es-ES" sz="2400" dirty="0">
                <a:solidFill>
                  <a:prstClr val="black"/>
                </a:solidFill>
                <a:latin typeface="Arial" panose="020B0604020202020204" pitchFamily="34" charset="0"/>
                <a:cs typeface="Arial" panose="020B0604020202020204" pitchFamily="34" charset="0"/>
              </a:rPr>
              <a:t>valor del </a:t>
            </a:r>
            <a:r>
              <a:rPr lang="es-ES" sz="2400" dirty="0" smtClean="0">
                <a:solidFill>
                  <a:prstClr val="black"/>
                </a:solidFill>
                <a:latin typeface="Arial" panose="020B0604020202020204" pitchFamily="34" charset="0"/>
                <a:cs typeface="Arial" panose="020B0604020202020204" pitchFamily="34" charset="0"/>
              </a:rPr>
              <a:t>premio</a:t>
            </a:r>
            <a:endParaRPr lang="es-MX" sz="2400" dirty="0">
              <a:solidFill>
                <a:prstClr val="black"/>
              </a:solidFill>
              <a:latin typeface="Arial" panose="020B0604020202020204" pitchFamily="34" charset="0"/>
              <a:cs typeface="Arial" panose="020B0604020202020204" pitchFamily="34" charset="0"/>
            </a:endParaRPr>
          </a:p>
        </p:txBody>
      </p:sp>
      <p:pic>
        <p:nvPicPr>
          <p:cNvPr id="11" name="Picture 2" descr="Resultado de imagen para premios loter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2763" y="2064073"/>
            <a:ext cx="4320480" cy="241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2" name="Rectángulo 1"/>
          <p:cNvSpPr/>
          <p:nvPr/>
        </p:nvSpPr>
        <p:spPr>
          <a:xfrm>
            <a:off x="611560" y="2132856"/>
            <a:ext cx="7601628" cy="1569660"/>
          </a:xfrm>
          <a:prstGeom prst="rect">
            <a:avLst/>
          </a:prstGeom>
        </p:spPr>
        <p:txBody>
          <a:bodyPr wrap="square">
            <a:spAutoFit/>
          </a:bodyPr>
          <a:lstStyle/>
          <a:p>
            <a:pPr algn="just"/>
            <a:r>
              <a:rPr lang="es-MX" sz="2400" dirty="0"/>
              <a:t>Están obligados al pago de este impuesto y lo trasladarán en forma expresa </a:t>
            </a:r>
            <a:r>
              <a:rPr lang="es-MX" sz="2400" dirty="0" smtClean="0"/>
              <a:t>y por </a:t>
            </a:r>
            <a:r>
              <a:rPr lang="es-MX" sz="2400" dirty="0"/>
              <a:t>separado a las personas que reciban los servicios, las personas físicas y jurídicas </a:t>
            </a:r>
            <a:r>
              <a:rPr lang="es-MX" sz="2400" dirty="0" smtClean="0"/>
              <a:t>colectivas que </a:t>
            </a:r>
            <a:r>
              <a:rPr lang="es-MX" sz="2400" dirty="0"/>
              <a:t>en el territorio del Estado presten el servicio de </a:t>
            </a:r>
            <a:r>
              <a:rPr lang="es-MX" sz="2400" dirty="0" smtClean="0"/>
              <a:t>hospedaje.</a:t>
            </a:r>
            <a:endParaRPr lang="es-MX" sz="2400" dirty="0"/>
          </a:p>
        </p:txBody>
      </p:sp>
      <p:sp>
        <p:nvSpPr>
          <p:cNvPr id="3" name="Título 2"/>
          <p:cNvSpPr>
            <a:spLocks noGrp="1"/>
          </p:cNvSpPr>
          <p:nvPr>
            <p:ph type="title" idx="4294967295"/>
          </p:nvPr>
        </p:nvSpPr>
        <p:spPr>
          <a:xfrm>
            <a:off x="0" y="845840"/>
            <a:ext cx="8229600" cy="1143000"/>
          </a:xfrm>
        </p:spPr>
        <p:txBody>
          <a:bodyPr>
            <a:normAutofit fontScale="90000"/>
          </a:bodyPr>
          <a:lstStyle/>
          <a:p>
            <a:r>
              <a:rPr lang="es-MX" dirty="0" smtClean="0"/>
              <a:t>Impuesto </a:t>
            </a:r>
            <a:r>
              <a:rPr lang="es-MX" dirty="0"/>
              <a:t>sobre la Prestación de Servicios de Hospedaje</a:t>
            </a:r>
          </a:p>
        </p:txBody>
      </p:sp>
      <p:pic>
        <p:nvPicPr>
          <p:cNvPr id="5" name="Imagen 4"/>
          <p:cNvPicPr>
            <a:picLocks noChangeAspect="1"/>
          </p:cNvPicPr>
          <p:nvPr/>
        </p:nvPicPr>
        <p:blipFill>
          <a:blip r:embed="rId4"/>
          <a:stretch>
            <a:fillRect/>
          </a:stretch>
        </p:blipFill>
        <p:spPr>
          <a:xfrm>
            <a:off x="2051720" y="3754294"/>
            <a:ext cx="4610982" cy="2463196"/>
          </a:xfrm>
          <a:prstGeom prst="rect">
            <a:avLst/>
          </a:prstGeom>
        </p:spPr>
      </p:pic>
    </p:spTree>
    <p:extLst>
      <p:ext uri="{BB962C8B-B14F-4D97-AF65-F5344CB8AC3E}">
        <p14:creationId xmlns:p14="http://schemas.microsoft.com/office/powerpoint/2010/main" val="1267457214"/>
      </p:ext>
    </p:extLst>
  </p:cSld>
  <p:clrMapOvr>
    <a:masterClrMapping/>
  </p:clrMapOvr>
  <p:transition>
    <p:cover dir="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3" name="Título 2"/>
          <p:cNvSpPr>
            <a:spLocks noGrp="1"/>
          </p:cNvSpPr>
          <p:nvPr>
            <p:ph type="title" idx="4294967295"/>
          </p:nvPr>
        </p:nvSpPr>
        <p:spPr>
          <a:xfrm>
            <a:off x="0" y="747713"/>
            <a:ext cx="8229600" cy="1143000"/>
          </a:xfrm>
        </p:spPr>
        <p:txBody>
          <a:bodyPr>
            <a:normAutofit fontScale="90000"/>
          </a:bodyPr>
          <a:lstStyle/>
          <a:p>
            <a:r>
              <a:rPr lang="es-MX" dirty="0" smtClean="0"/>
              <a:t>Impuesto </a:t>
            </a:r>
            <a:r>
              <a:rPr lang="es-MX" dirty="0"/>
              <a:t>sobre la Prestación de Servicios de Hospedaje</a:t>
            </a:r>
          </a:p>
        </p:txBody>
      </p:sp>
      <p:sp>
        <p:nvSpPr>
          <p:cNvPr id="4" name="Rectángulo 3"/>
          <p:cNvSpPr/>
          <p:nvPr/>
        </p:nvSpPr>
        <p:spPr>
          <a:xfrm>
            <a:off x="611560" y="2017085"/>
            <a:ext cx="8208912" cy="1569660"/>
          </a:xfrm>
          <a:prstGeom prst="rect">
            <a:avLst/>
          </a:prstGeom>
        </p:spPr>
        <p:txBody>
          <a:bodyPr wrap="square">
            <a:spAutoFit/>
          </a:bodyPr>
          <a:lstStyle/>
          <a:p>
            <a:pPr algn="just"/>
            <a:r>
              <a:rPr lang="es-MX" sz="2400" dirty="0" smtClean="0"/>
              <a:t>El </a:t>
            </a:r>
            <a:r>
              <a:rPr lang="es-MX" sz="2400" dirty="0"/>
              <a:t>impuesto se determinará aplicando la tasa del 4% sobre el monto total de la contraprestación por el servicio de hospedaje, sin considerar, el importe de los alimentos y demás servicios relacionados con los </a:t>
            </a:r>
            <a:r>
              <a:rPr lang="es-MX" sz="2400" dirty="0" smtClean="0"/>
              <a:t>mismos.</a:t>
            </a:r>
            <a:endParaRPr lang="es-MX" sz="2400" dirty="0"/>
          </a:p>
        </p:txBody>
      </p:sp>
      <p:pic>
        <p:nvPicPr>
          <p:cNvPr id="7" name="Imagen 6"/>
          <p:cNvPicPr>
            <a:picLocks noChangeAspect="1"/>
          </p:cNvPicPr>
          <p:nvPr/>
        </p:nvPicPr>
        <p:blipFill>
          <a:blip r:embed="rId4"/>
          <a:stretch>
            <a:fillRect/>
          </a:stretch>
        </p:blipFill>
        <p:spPr>
          <a:xfrm>
            <a:off x="1714500" y="3713117"/>
            <a:ext cx="2494797" cy="1954258"/>
          </a:xfrm>
          <a:prstGeom prst="rect">
            <a:avLst/>
          </a:prstGeom>
        </p:spPr>
      </p:pic>
      <p:pic>
        <p:nvPicPr>
          <p:cNvPr id="8" name="Imagen 7"/>
          <p:cNvPicPr>
            <a:picLocks noChangeAspect="1"/>
          </p:cNvPicPr>
          <p:nvPr/>
        </p:nvPicPr>
        <p:blipFill>
          <a:blip r:embed="rId5"/>
          <a:stretch>
            <a:fillRect/>
          </a:stretch>
        </p:blipFill>
        <p:spPr>
          <a:xfrm>
            <a:off x="4215899" y="3685424"/>
            <a:ext cx="1580237" cy="1981951"/>
          </a:xfrm>
          <a:prstGeom prst="rect">
            <a:avLst/>
          </a:prstGeom>
        </p:spPr>
      </p:pic>
    </p:spTree>
    <p:extLst>
      <p:ext uri="{BB962C8B-B14F-4D97-AF65-F5344CB8AC3E}">
        <p14:creationId xmlns:p14="http://schemas.microsoft.com/office/powerpoint/2010/main" val="2255127890"/>
      </p:ext>
    </p:extLst>
  </p:cSld>
  <p:clrMapOvr>
    <a:masterClrMapping/>
  </p:clrMapOvr>
  <p:transition>
    <p:cover dir="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539552" y="2060848"/>
            <a:ext cx="6858048" cy="1846659"/>
          </a:xfrm>
          <a:prstGeom prst="rect">
            <a:avLst/>
          </a:prstGeom>
          <a:noFill/>
        </p:spPr>
        <p:txBody>
          <a:bodyPr wrap="square" rtlCol="0">
            <a:spAutoFit/>
          </a:bodyPr>
          <a:lstStyle/>
          <a:p>
            <a:pPr algn="just"/>
            <a:r>
              <a:rPr lang="es-MX" sz="2400" b="1" dirty="0" smtClean="0"/>
              <a:t>Bibliografía Básica:</a:t>
            </a:r>
          </a:p>
          <a:p>
            <a:pPr algn="just"/>
            <a:endParaRPr lang="es-MX" dirty="0" smtClean="0"/>
          </a:p>
          <a:p>
            <a:pPr algn="just"/>
            <a:endParaRPr lang="es-MX" dirty="0"/>
          </a:p>
          <a:p>
            <a:pPr algn="just"/>
            <a:r>
              <a:rPr lang="es-MX" dirty="0"/>
              <a:t>Código Financiero del Estado de México</a:t>
            </a:r>
            <a:endParaRPr lang="es-MX" dirty="0" smtClean="0"/>
          </a:p>
          <a:p>
            <a:pPr algn="just"/>
            <a:endParaRPr lang="es-MX" dirty="0"/>
          </a:p>
          <a:p>
            <a:pPr algn="just"/>
            <a:endParaRPr lang="es-MX" dirty="0" smtClean="0"/>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928662" y="1571612"/>
            <a:ext cx="6858048" cy="646331"/>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MX"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METAS A ALCANZAR </a:t>
            </a:r>
            <a:endParaRPr lang="es-MX"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6 CuadroTexto"/>
          <p:cNvSpPr txBox="1"/>
          <p:nvPr/>
        </p:nvSpPr>
        <p:spPr>
          <a:xfrm>
            <a:off x="357158" y="2214554"/>
            <a:ext cx="7429552" cy="2862322"/>
          </a:xfrm>
          <a:prstGeom prst="rect">
            <a:avLst/>
          </a:prstGeom>
          <a:noFill/>
        </p:spPr>
        <p:txBody>
          <a:bodyPr wrap="square" rtlCol="0">
            <a:spAutoFit/>
          </a:bodyPr>
          <a:lstStyle/>
          <a:p>
            <a:r>
              <a:rPr lang="es-MX" dirty="0" smtClean="0"/>
              <a:t>Que el alumno desarrolle capacidades de técnicas y profesionales para el manejo de recursos humanos tales como:</a:t>
            </a:r>
          </a:p>
          <a:p>
            <a:endParaRPr lang="es-MX" dirty="0" smtClean="0"/>
          </a:p>
          <a:p>
            <a:pPr>
              <a:buFont typeface="Arial" pitchFamily="34" charset="0"/>
              <a:buChar char="•"/>
            </a:pPr>
            <a:r>
              <a:rPr lang="es-MX" dirty="0" smtClean="0"/>
              <a:t>La habilidad de análisis</a:t>
            </a:r>
          </a:p>
          <a:p>
            <a:pPr>
              <a:buFont typeface="Arial" pitchFamily="34" charset="0"/>
              <a:buChar char="•"/>
            </a:pPr>
            <a:r>
              <a:rPr lang="es-MX" dirty="0" smtClean="0"/>
              <a:t>La habilidad de trabajo en equipo</a:t>
            </a:r>
          </a:p>
          <a:p>
            <a:pPr>
              <a:buFont typeface="Arial" pitchFamily="34" charset="0"/>
              <a:buChar char="•"/>
            </a:pPr>
            <a:r>
              <a:rPr lang="es-MX" dirty="0" smtClean="0"/>
              <a:t>La capacidad de trabajar con todo tipo de personalidades</a:t>
            </a:r>
          </a:p>
          <a:p>
            <a:pPr>
              <a:buFont typeface="Arial" pitchFamily="34" charset="0"/>
              <a:buChar char="•"/>
            </a:pPr>
            <a:r>
              <a:rPr lang="es-MX" dirty="0" smtClean="0"/>
              <a:t>Ser participativo y proactivo</a:t>
            </a:r>
          </a:p>
          <a:p>
            <a:pPr>
              <a:buFont typeface="Arial" pitchFamily="34" charset="0"/>
              <a:buChar char="•"/>
            </a:pPr>
            <a:r>
              <a:rPr lang="es-MX" dirty="0" smtClean="0"/>
              <a:t>Tener iniciativa y creatividad</a:t>
            </a:r>
          </a:p>
          <a:p>
            <a:pPr>
              <a:buFont typeface="Arial" pitchFamily="34" charset="0"/>
              <a:buChar char="•"/>
            </a:pPr>
            <a:r>
              <a:rPr lang="es-MX" dirty="0" smtClean="0"/>
              <a:t>Toma de decisiones </a:t>
            </a:r>
          </a:p>
          <a:p>
            <a:pPr>
              <a:buFont typeface="Arial" pitchFamily="34" charset="0"/>
              <a:buChar char="•"/>
            </a:pPr>
            <a:r>
              <a:rPr lang="es-MX" dirty="0" smtClean="0"/>
              <a:t>Desarrollar el sentido de justicia y ética</a:t>
            </a: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1 Título"/>
          <p:cNvSpPr txBox="1">
            <a:spLocks/>
          </p:cNvSpPr>
          <p:nvPr/>
        </p:nvSpPr>
        <p:spPr>
          <a:xfrm>
            <a:off x="571500" y="1428750"/>
            <a:ext cx="8229600" cy="1143000"/>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5400" b="0" i="0" u="none" strike="noStrike" cap="none" normalizeH="0" baseline="0" dirty="0" smtClean="0">
                <a:ln>
                  <a:noFill/>
                </a:ln>
                <a:solidFill>
                  <a:schemeClr val="tx1"/>
                </a:solidFill>
                <a:effectLst/>
                <a:latin typeface="Calibri" pitchFamily="34" charset="0"/>
              </a:rPr>
              <a:t>¡Gracias!</a:t>
            </a:r>
            <a:endParaRPr kumimoji="0" lang="es-MX" sz="1800" b="0" i="0" u="none" strike="noStrike" cap="none" normalizeH="0" baseline="0" dirty="0" smtClean="0">
              <a:ln>
                <a:noFill/>
              </a:ln>
              <a:solidFill>
                <a:schemeClr val="tx1"/>
              </a:solidFill>
              <a:effectLst/>
              <a:latin typeface="Arial" pitchFamily="34" charset="0"/>
            </a:endParaRPr>
          </a:p>
        </p:txBody>
      </p:sp>
      <p:pic>
        <p:nvPicPr>
          <p:cNvPr id="7" name="Picture 2" descr="C:\Users\Public\Pictures\Escudo UAEM.png"/>
          <p:cNvPicPr>
            <a:picLocks noChangeAspect="1" noChangeArrowheads="1"/>
          </p:cNvPicPr>
          <p:nvPr/>
        </p:nvPicPr>
        <p:blipFill>
          <a:blip r:embed="rId3" cstate="print"/>
          <a:srcRect/>
          <a:stretch>
            <a:fillRect/>
          </a:stretch>
        </p:blipFill>
        <p:spPr bwMode="auto">
          <a:xfrm>
            <a:off x="3214688" y="2643188"/>
            <a:ext cx="2801937" cy="2371725"/>
          </a:xfrm>
          <a:prstGeom prst="rect">
            <a:avLst/>
          </a:prstGeom>
          <a:noFill/>
          <a:ln w="9525">
            <a:noFill/>
            <a:miter lim="800000"/>
            <a:headEnd/>
            <a:tailEnd/>
          </a:ln>
        </p:spPr>
      </p:pic>
      <p:sp>
        <p:nvSpPr>
          <p:cNvPr id="8" name="7 CuadroTexto"/>
          <p:cNvSpPr txBox="1"/>
          <p:nvPr/>
        </p:nvSpPr>
        <p:spPr>
          <a:xfrm>
            <a:off x="2339752" y="5301208"/>
            <a:ext cx="4608512" cy="369332"/>
          </a:xfrm>
          <a:prstGeom prst="rect">
            <a:avLst/>
          </a:prstGeom>
          <a:noFill/>
        </p:spPr>
        <p:txBody>
          <a:bodyPr wrap="square" rtlCol="0">
            <a:spAutoFit/>
          </a:bodyPr>
          <a:lstStyle/>
          <a:p>
            <a:pPr algn="ctr"/>
            <a:r>
              <a:rPr lang="es-ES" dirty="0" smtClean="0"/>
              <a:t>rebeteja@yahoo.com.mx</a:t>
            </a:r>
            <a:endParaRPr lang="es-MX" dirty="0"/>
          </a:p>
        </p:txBody>
      </p:sp>
      <p:pic>
        <p:nvPicPr>
          <p:cNvPr id="9" name="Picture 2" descr="http://www.uaemex.mx/images/cabecera.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785786" y="1214422"/>
            <a:ext cx="6786610" cy="646331"/>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MX"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CONTENIDO DEL CURSO</a:t>
            </a:r>
            <a:endParaRPr lang="es-MX"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6 CuadroTexto"/>
          <p:cNvSpPr txBox="1"/>
          <p:nvPr/>
        </p:nvSpPr>
        <p:spPr>
          <a:xfrm>
            <a:off x="428596" y="1785926"/>
            <a:ext cx="7358114" cy="4524315"/>
          </a:xfrm>
          <a:prstGeom prst="rect">
            <a:avLst/>
          </a:prstGeom>
          <a:noFill/>
        </p:spPr>
        <p:txBody>
          <a:bodyPr wrap="square" rtlCol="0">
            <a:spAutoFit/>
          </a:bodyPr>
          <a:lstStyle/>
          <a:p>
            <a:pPr algn="just"/>
            <a:r>
              <a:rPr lang="es-MX" dirty="0" smtClean="0"/>
              <a:t>El curso se compone de 7 unidades:</a:t>
            </a:r>
          </a:p>
          <a:p>
            <a:pPr algn="just"/>
            <a:endParaRPr lang="es-MX" dirty="0" smtClean="0"/>
          </a:p>
          <a:p>
            <a:pPr algn="just"/>
            <a:r>
              <a:rPr lang="es-MX" dirty="0" smtClean="0"/>
              <a:t>Unidad 1. </a:t>
            </a:r>
            <a:r>
              <a:rPr lang="es-MX" dirty="0"/>
              <a:t>Preceptos Constitucionales aplicables al Estado de México y </a:t>
            </a:r>
            <a:r>
              <a:rPr lang="es-MX" dirty="0" smtClean="0"/>
              <a:t>municipios</a:t>
            </a:r>
          </a:p>
          <a:p>
            <a:pPr algn="just"/>
            <a:r>
              <a:rPr lang="es-MX" dirty="0" smtClean="0"/>
              <a:t>Unidad 2. Código financiero del estado de México</a:t>
            </a:r>
          </a:p>
          <a:p>
            <a:pPr algn="just"/>
            <a:endParaRPr lang="es-MX" dirty="0" smtClean="0"/>
          </a:p>
          <a:p>
            <a:pPr algn="just"/>
            <a:r>
              <a:rPr lang="es-MX" dirty="0" smtClean="0"/>
              <a:t>Unidad 3. Impuestos estatales</a:t>
            </a:r>
          </a:p>
          <a:p>
            <a:pPr algn="just"/>
            <a:endParaRPr lang="es-MX" dirty="0" smtClean="0"/>
          </a:p>
          <a:p>
            <a:pPr algn="just"/>
            <a:r>
              <a:rPr lang="es-MX" dirty="0" smtClean="0"/>
              <a:t>Unidad 4. </a:t>
            </a:r>
            <a:r>
              <a:rPr lang="es-MX" dirty="0"/>
              <a:t>Derechos del ámbito Estatal</a:t>
            </a:r>
            <a:endParaRPr lang="es-MX" dirty="0" smtClean="0"/>
          </a:p>
          <a:p>
            <a:pPr algn="just"/>
            <a:endParaRPr lang="es-MX" dirty="0" smtClean="0"/>
          </a:p>
          <a:p>
            <a:pPr algn="just"/>
            <a:r>
              <a:rPr lang="es-MX" dirty="0" smtClean="0"/>
              <a:t>Unidad 5. </a:t>
            </a:r>
            <a:r>
              <a:rPr lang="es-MX" dirty="0"/>
              <a:t>Impuestos Municipales</a:t>
            </a:r>
            <a:endParaRPr lang="es-MX" dirty="0" smtClean="0"/>
          </a:p>
          <a:p>
            <a:pPr algn="just"/>
            <a:endParaRPr lang="es-MX" dirty="0" smtClean="0"/>
          </a:p>
          <a:p>
            <a:pPr algn="just"/>
            <a:r>
              <a:rPr lang="es-MX" dirty="0" smtClean="0"/>
              <a:t>Unidad 6. </a:t>
            </a:r>
            <a:r>
              <a:rPr lang="es-MX" dirty="0"/>
              <a:t>Derechos </a:t>
            </a:r>
            <a:r>
              <a:rPr lang="es-MX" dirty="0" smtClean="0"/>
              <a:t>Municipales</a:t>
            </a:r>
          </a:p>
          <a:p>
            <a:pPr algn="just"/>
            <a:endParaRPr lang="es-MX" dirty="0"/>
          </a:p>
          <a:p>
            <a:r>
              <a:rPr lang="es-MX" dirty="0" smtClean="0"/>
              <a:t>Unidad 7. </a:t>
            </a:r>
            <a:r>
              <a:rPr lang="es-MX" dirty="0"/>
              <a:t>Aportaciones para obra publica</a:t>
            </a:r>
            <a:br>
              <a:rPr lang="es-MX" dirty="0"/>
            </a:br>
            <a:r>
              <a:rPr lang="es-ES" dirty="0"/>
              <a:t>y acciones de beneficio social</a:t>
            </a:r>
            <a:endParaRPr lang="es-MX" dirty="0"/>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2071670" y="1214422"/>
            <a:ext cx="4948602" cy="523220"/>
          </a:xfrm>
          <a:prstGeom prst="rect">
            <a:avLst/>
          </a:prstGeom>
          <a:noFill/>
        </p:spPr>
        <p:txBody>
          <a:bodyPr wrap="square" rtlCol="0">
            <a:spAutoFit/>
          </a:bodyPr>
          <a:lstStyle/>
          <a:p>
            <a:pPr algn="ctr"/>
            <a:r>
              <a:rPr lang="es-MX"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METODOLOGÍA DEL CURSO</a:t>
            </a:r>
            <a:endParaRPr lang="es-MX"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6 CuadroTexto"/>
          <p:cNvSpPr txBox="1"/>
          <p:nvPr/>
        </p:nvSpPr>
        <p:spPr>
          <a:xfrm>
            <a:off x="428596" y="2071678"/>
            <a:ext cx="7429552" cy="3693319"/>
          </a:xfrm>
          <a:prstGeom prst="rect">
            <a:avLst/>
          </a:prstGeom>
          <a:noFill/>
        </p:spPr>
        <p:txBody>
          <a:bodyPr wrap="square" rtlCol="0">
            <a:spAutoFit/>
          </a:bodyPr>
          <a:lstStyle/>
          <a:p>
            <a:r>
              <a:rPr lang="es-MX" dirty="0" smtClean="0"/>
              <a:t>El curso se desarrollará bajo el siguiente proceso de estudio:</a:t>
            </a:r>
          </a:p>
          <a:p>
            <a:endParaRPr lang="es-MX" dirty="0" smtClean="0"/>
          </a:p>
          <a:p>
            <a:pPr marL="342900" indent="-342900">
              <a:buAutoNum type="arabicPeriod"/>
            </a:pPr>
            <a:r>
              <a:rPr lang="es-MX" dirty="0" smtClean="0"/>
              <a:t>Exposición de parte del profesor mediante la utilización de este material en diapositivas.</a:t>
            </a:r>
          </a:p>
          <a:p>
            <a:pPr marL="342900" indent="-342900">
              <a:buAutoNum type="arabicPeriod"/>
            </a:pPr>
            <a:r>
              <a:rPr lang="es-MX" dirty="0" smtClean="0"/>
              <a:t>Análisis del Código Financiero del Estado de México.</a:t>
            </a:r>
          </a:p>
          <a:p>
            <a:pPr marL="342900" indent="-342900">
              <a:buAutoNum type="arabicPeriod"/>
            </a:pPr>
            <a:r>
              <a:rPr lang="es-MX" dirty="0" smtClean="0"/>
              <a:t>Tareas donde se investigarán temas, conceptos, procesos y métodos de los temas por ver.</a:t>
            </a:r>
          </a:p>
          <a:p>
            <a:pPr marL="342900" indent="-342900">
              <a:buAutoNum type="arabicPeriod"/>
            </a:pPr>
            <a:r>
              <a:rPr lang="es-MX" dirty="0" smtClean="0"/>
              <a:t>Exposición de temas relevantes del Código Financiero del Estado de México de los alumnos. </a:t>
            </a:r>
          </a:p>
          <a:p>
            <a:pPr marL="342900" indent="-342900">
              <a:buAutoNum type="arabicPeriod"/>
            </a:pPr>
            <a:r>
              <a:rPr lang="es-MX" dirty="0" smtClean="0"/>
              <a:t>Participación en clases </a:t>
            </a:r>
          </a:p>
          <a:p>
            <a:pPr marL="342900" indent="-342900">
              <a:buAutoNum type="arabicPeriod"/>
            </a:pPr>
            <a:r>
              <a:rPr lang="es-MX" dirty="0" smtClean="0"/>
              <a:t>Dinámicas de grupo para determinar los diferentes impuestos existentes en el Estado de México.</a:t>
            </a:r>
          </a:p>
          <a:p>
            <a:pPr marL="342900" indent="-342900">
              <a:buAutoNum type="arabicPeriod"/>
            </a:pPr>
            <a:r>
              <a:rPr lang="es-MX" dirty="0" smtClean="0"/>
              <a:t>Películas o cintas relacionadas con los temas.</a:t>
            </a: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785786" y="2928934"/>
            <a:ext cx="6572296" cy="1477328"/>
          </a:xfrm>
          <a:prstGeom prst="rect">
            <a:avLst/>
          </a:prstGeom>
          <a:noFill/>
        </p:spPr>
        <p:txBody>
          <a:bodyPr wrap="square" rtlCol="0">
            <a:spAutoFit/>
          </a:bodyPr>
          <a:lstStyle/>
          <a:p>
            <a:pPr algn="just"/>
            <a:r>
              <a:rPr lang="es-MX" dirty="0" smtClean="0"/>
              <a:t>El material didáctico visual es una herramienta de estudio que sirve como una guía para que el alumno repase los temas más significativos de la unidad de aprendizaje, cabe aclarar  que será un tutor el cual proporcionará las ideas generales de los temas.</a:t>
            </a:r>
            <a:endParaRPr lang="es-MX" dirty="0"/>
          </a:p>
        </p:txBody>
      </p:sp>
      <p:sp>
        <p:nvSpPr>
          <p:cNvPr id="7" name="6 CuadroTexto"/>
          <p:cNvSpPr txBox="1"/>
          <p:nvPr/>
        </p:nvSpPr>
        <p:spPr>
          <a:xfrm>
            <a:off x="1043608" y="1700808"/>
            <a:ext cx="7606058" cy="523220"/>
          </a:xfrm>
          <a:prstGeom prst="rect">
            <a:avLst/>
          </a:prstGeom>
          <a:noFill/>
        </p:spPr>
        <p:txBody>
          <a:bodyPr wrap="square" rtlCol="0">
            <a:spAutoFit/>
          </a:bodyPr>
          <a:lstStyle/>
          <a:p>
            <a:pPr algn="ctr"/>
            <a:r>
              <a:rPr lang="es-MX"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UTILIZACIÓN DEL MATERIAL DE DIAPOSITIVAS</a:t>
            </a:r>
            <a:endParaRPr lang="es-MX"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2" name="Rectángulo 1"/>
          <p:cNvSpPr/>
          <p:nvPr/>
        </p:nvSpPr>
        <p:spPr>
          <a:xfrm>
            <a:off x="2130498" y="1052736"/>
            <a:ext cx="4883003" cy="646331"/>
          </a:xfrm>
          <a:prstGeom prst="rect">
            <a:avLst/>
          </a:prstGeom>
        </p:spPr>
        <p:txBody>
          <a:bodyPr wrap="none">
            <a:spAutoFit/>
          </a:bodyPr>
          <a:lstStyle/>
          <a:p>
            <a:r>
              <a:rPr lang="es-MX" sz="3600" dirty="0" smtClean="0">
                <a:solidFill>
                  <a:srgbClr val="00B0F0"/>
                </a:solidFill>
              </a:rPr>
              <a:t>3. IMPUESTOS </a:t>
            </a:r>
            <a:r>
              <a:rPr lang="es-MX" sz="3600" dirty="0">
                <a:solidFill>
                  <a:srgbClr val="00B0F0"/>
                </a:solidFill>
              </a:rPr>
              <a:t>ESTATALES</a:t>
            </a: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3747" y="2172865"/>
            <a:ext cx="4536504" cy="3734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10" name="4 Marcador de contenido"/>
          <p:cNvSpPr txBox="1">
            <a:spLocks/>
          </p:cNvSpPr>
          <p:nvPr/>
        </p:nvSpPr>
        <p:spPr>
          <a:xfrm>
            <a:off x="365760" y="1874838"/>
            <a:ext cx="4041648" cy="4251642"/>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2400" b="0" i="0" u="none" strike="noStrike" kern="1200" cap="none" spc="0" normalizeH="0" baseline="0" noProof="0" dirty="0" smtClean="0">
                <a:ln>
                  <a:noFill/>
                </a:ln>
                <a:solidFill>
                  <a:sysClr val="windowText" lastClr="000000"/>
                </a:solidFill>
                <a:effectLst/>
                <a:uLnTx/>
                <a:uFillTx/>
                <a:latin typeface="Century Gothic"/>
                <a:ea typeface="+mn-ea"/>
                <a:cs typeface="+mn-cs"/>
              </a:rPr>
              <a:t>Sobre remuneraciones al trabajo personal subordinado.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2400" b="0" i="0" u="none" strike="noStrike" kern="1200" cap="none" spc="0" normalizeH="0" baseline="0" noProof="0" dirty="0" smtClean="0">
                <a:ln>
                  <a:noFill/>
                </a:ln>
                <a:solidFill>
                  <a:sysClr val="windowText" lastClr="000000"/>
                </a:solidFill>
                <a:effectLst/>
                <a:uLnTx/>
                <a:uFillTx/>
                <a:latin typeface="Century Gothic"/>
                <a:ea typeface="+mn-ea"/>
                <a:cs typeface="+mn-cs"/>
              </a:rPr>
              <a:t>Sobre tenencia.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2400" b="0" i="0" u="none" strike="noStrike" kern="1200" cap="none" spc="0" normalizeH="0" baseline="0" noProof="0" dirty="0" smtClean="0">
                <a:ln>
                  <a:noFill/>
                </a:ln>
                <a:solidFill>
                  <a:sysClr val="windowText" lastClr="000000"/>
                </a:solidFill>
                <a:effectLst/>
                <a:uLnTx/>
                <a:uFillTx/>
                <a:latin typeface="Century Gothic"/>
                <a:ea typeface="+mn-ea"/>
                <a:cs typeface="+mn-cs"/>
              </a:rPr>
              <a:t>Sobre adquisición de vehículos automotores usados.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2400" b="0" i="0" u="none" strike="noStrike" kern="1200" cap="none" spc="0" normalizeH="0" baseline="0" noProof="0" dirty="0" smtClean="0">
                <a:ln>
                  <a:noFill/>
                </a:ln>
                <a:solidFill>
                  <a:sysClr val="windowText" lastClr="000000"/>
                </a:solidFill>
                <a:effectLst/>
                <a:uLnTx/>
                <a:uFillTx/>
                <a:latin typeface="Century Gothic"/>
                <a:ea typeface="+mn-ea"/>
                <a:cs typeface="+mn-cs"/>
              </a:rPr>
              <a:t>Loterías, rifas, sorteos, concursos.</a:t>
            </a:r>
          </a:p>
        </p:txBody>
      </p:sp>
      <p:sp>
        <p:nvSpPr>
          <p:cNvPr id="11" name="2 Título"/>
          <p:cNvSpPr txBox="1">
            <a:spLocks/>
          </p:cNvSpPr>
          <p:nvPr/>
        </p:nvSpPr>
        <p:spPr>
          <a:xfrm>
            <a:off x="506284" y="457461"/>
            <a:ext cx="8229600" cy="1600200"/>
          </a:xfrm>
          <a:prstGeom prst="rect">
            <a:avLst/>
          </a:prstGeom>
        </p:spPr>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marL="0" marR="0" lvl="0" indent="0" algn="ctr" defTabSz="914400" rtl="0" eaLnBrk="1" fontAlgn="auto" latinLnBrk="0" hangingPunct="1">
              <a:lnSpc>
                <a:spcPts val="5800"/>
              </a:lnSpc>
              <a:spcBef>
                <a:spcPct val="0"/>
              </a:spcBef>
              <a:spcAft>
                <a:spcPts val="0"/>
              </a:spcAft>
              <a:buClrTx/>
              <a:buSzTx/>
              <a:buFontTx/>
              <a:buNone/>
              <a:tabLst/>
              <a:defRPr/>
            </a:pPr>
            <a:r>
              <a:rPr kumimoji="0" lang="es-MX" sz="4400" b="0" i="0" u="none" strike="noStrike" kern="1200" cap="none" spc="0" normalizeH="0" baseline="0" noProof="0" dirty="0" smtClean="0">
                <a:ln>
                  <a:noFill/>
                </a:ln>
                <a:solidFill>
                  <a:srgbClr val="2F5897"/>
                </a:solidFill>
                <a:effectLst>
                  <a:outerShdw blurRad="63500" dist="38100" dir="5400000" algn="t" rotWithShape="0">
                    <a:prstClr val="black">
                      <a:alpha val="25000"/>
                    </a:prstClr>
                  </a:outerShdw>
                </a:effectLst>
                <a:uLnTx/>
                <a:uFillTx/>
                <a:latin typeface="Palatino Linotype"/>
                <a:ea typeface="+mj-ea"/>
                <a:cs typeface="+mj-cs"/>
              </a:rPr>
              <a:t>3.1. Impuestos en el Estado de México</a:t>
            </a:r>
            <a:endParaRPr kumimoji="0" lang="es-MX" sz="4400" b="0" i="0" u="none" strike="noStrike" kern="1200" cap="none" spc="0" normalizeH="0" baseline="0" noProof="0" dirty="0">
              <a:ln>
                <a:noFill/>
              </a:ln>
              <a:solidFill>
                <a:srgbClr val="2F5897"/>
              </a:solidFill>
              <a:effectLst>
                <a:outerShdw blurRad="63500" dist="38100" dir="5400000" algn="t" rotWithShape="0">
                  <a:prstClr val="black">
                    <a:alpha val="25000"/>
                  </a:prstClr>
                </a:outerShdw>
              </a:effectLst>
              <a:uLnTx/>
              <a:uFillTx/>
              <a:latin typeface="Palatino Linotype"/>
              <a:ea typeface="+mj-ea"/>
              <a:cs typeface="+mj-cs"/>
            </a:endParaRPr>
          </a:p>
        </p:txBody>
      </p:sp>
      <p:pic>
        <p:nvPicPr>
          <p:cNvPr id="12" name="5 Marcador de contenid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040" y="2204864"/>
            <a:ext cx="3390652" cy="3245668"/>
          </a:xfrm>
          <a:prstGeom prst="rect">
            <a:avLst/>
          </a:prstGeom>
        </p:spPr>
      </p:pic>
    </p:spTree>
    <p:extLst>
      <p:ext uri="{BB962C8B-B14F-4D97-AF65-F5344CB8AC3E}">
        <p14:creationId xmlns:p14="http://schemas.microsoft.com/office/powerpoint/2010/main" val="3701965050"/>
      </p:ext>
    </p:extLst>
  </p:cSld>
  <p:clrMapOvr>
    <a:masterClrMapping/>
  </p:clrMapOvr>
  <p:transition>
    <p:cover dir="ru"/>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999</TotalTime>
  <Words>1446</Words>
  <Application>Microsoft Office PowerPoint</Application>
  <PresentationFormat>Presentación en pantalla (4:3)</PresentationFormat>
  <Paragraphs>167</Paragraphs>
  <Slides>40</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40</vt:i4>
      </vt:variant>
    </vt:vector>
  </HeadingPairs>
  <TitlesOfParts>
    <vt:vector size="46" baseType="lpstr">
      <vt:lpstr>Arial</vt:lpstr>
      <vt:lpstr>Calibri</vt:lpstr>
      <vt:lpstr>Century Gothic</vt:lpstr>
      <vt:lpstr>Palatino Linotype</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No se causará el impuesto a que se refiere esta Sección, por la tenencia o uso de los siguientes vehículos:</vt:lpstr>
      <vt:lpstr>Acuerdo mediante el cual se subsidia el 100% del pago del impuesto sobre tenencia o uso de vehículos. </vt:lpstr>
      <vt:lpstr>Presentación de PowerPoint</vt:lpstr>
      <vt:lpstr>Presentación de PowerPoint</vt:lpstr>
      <vt:lpstr>Presentación de PowerPoint</vt:lpstr>
      <vt:lpstr>Presentación de PowerPoint</vt:lpstr>
      <vt:lpstr>Presentación de PowerPoint</vt:lpstr>
      <vt:lpstr>Presentación de PowerPoint</vt:lpstr>
      <vt:lpstr>Impuesto sobre la Prestación de Servicios de Hospedaje</vt:lpstr>
      <vt:lpstr>Impuesto sobre la Prestación de Servicios de Hospedaje</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REBECA</dc:creator>
  <cp:lastModifiedBy>Usuario</cp:lastModifiedBy>
  <cp:revision>57</cp:revision>
  <dcterms:created xsi:type="dcterms:W3CDTF">2013-09-11T15:34:36Z</dcterms:created>
  <dcterms:modified xsi:type="dcterms:W3CDTF">2015-09-30T15:51:26Z</dcterms:modified>
</cp:coreProperties>
</file>