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53"/>
  </p:notesMasterIdLst>
  <p:sldIdLst>
    <p:sldId id="310" r:id="rId3"/>
    <p:sldId id="257" r:id="rId4"/>
    <p:sldId id="258" r:id="rId5"/>
    <p:sldId id="259" r:id="rId6"/>
    <p:sldId id="311" r:id="rId7"/>
    <p:sldId id="260" r:id="rId8"/>
    <p:sldId id="261" r:id="rId9"/>
    <p:sldId id="312" r:id="rId10"/>
    <p:sldId id="262" r:id="rId11"/>
    <p:sldId id="263" r:id="rId12"/>
    <p:sldId id="264" r:id="rId13"/>
    <p:sldId id="265" r:id="rId14"/>
    <p:sldId id="267"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2" r:id="rId28"/>
    <p:sldId id="286" r:id="rId29"/>
    <p:sldId id="284" r:id="rId30"/>
    <p:sldId id="285" r:id="rId31"/>
    <p:sldId id="288" r:id="rId32"/>
    <p:sldId id="289" r:id="rId33"/>
    <p:sldId id="290" r:id="rId34"/>
    <p:sldId id="291" r:id="rId35"/>
    <p:sldId id="292" r:id="rId36"/>
    <p:sldId id="294" r:id="rId37"/>
    <p:sldId id="295" r:id="rId38"/>
    <p:sldId id="296" r:id="rId39"/>
    <p:sldId id="297" r:id="rId40"/>
    <p:sldId id="298" r:id="rId41"/>
    <p:sldId id="299" r:id="rId42"/>
    <p:sldId id="300" r:id="rId43"/>
    <p:sldId id="301" r:id="rId44"/>
    <p:sldId id="302" r:id="rId45"/>
    <p:sldId id="303" r:id="rId46"/>
    <p:sldId id="304" r:id="rId47"/>
    <p:sldId id="305" r:id="rId48"/>
    <p:sldId id="306" r:id="rId49"/>
    <p:sldId id="307" r:id="rId50"/>
    <p:sldId id="308" r:id="rId51"/>
    <p:sldId id="313" r:id="rId5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8000"/>
    <a:srgbClr val="FF5050"/>
    <a:srgbClr val="008A3E"/>
    <a:srgbClr val="A3F32D"/>
    <a:srgbClr val="000066"/>
    <a:srgbClr val="006F96"/>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8B1032C-EA38-4F05-BA0D-38AFFFC7BED3}" styleName="Estilo claro 3 - Acento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46F890A9-2807-4EBB-B81D-B2AA78EC7F39}" styleName="Estilo oscuro 2 - Énfasis 5/Énfasis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49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2564970-D07C-4FA0-8924-2B7F7F3E1210}" type="datetimeFigureOut">
              <a:rPr lang="es-MX" smtClean="0"/>
              <a:pPr/>
              <a:t>30/09/2015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D09793B-111A-49CA-8D22-09C767A5B1A7}" type="slidenum">
              <a:rPr lang="es-MX" smtClean="0"/>
              <a:pPr/>
              <a:t>‹Nº›</a:t>
            </a:fld>
            <a:endParaRPr lang="es-MX"/>
          </a:p>
        </p:txBody>
      </p:sp>
    </p:spTree>
    <p:extLst>
      <p:ext uri="{BB962C8B-B14F-4D97-AF65-F5344CB8AC3E}">
        <p14:creationId xmlns="" xmlns:p14="http://schemas.microsoft.com/office/powerpoint/2010/main" val="18393328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DBB39EE3-4D90-40A4-B272-19A9E142C031}" type="slidenum">
              <a:rPr lang="es-MX" smtClean="0">
                <a:solidFill>
                  <a:prstClr val="black"/>
                </a:solidFill>
              </a:rPr>
              <a:pPr/>
              <a:t>1</a:t>
            </a:fld>
            <a:endParaRPr lang="es-MX" dirty="0">
              <a:solidFill>
                <a:prstClr val="black"/>
              </a:solidFill>
            </a:endParaRPr>
          </a:p>
        </p:txBody>
      </p:sp>
    </p:spTree>
    <p:extLst>
      <p:ext uri="{BB962C8B-B14F-4D97-AF65-F5344CB8AC3E}">
        <p14:creationId xmlns="" xmlns:p14="http://schemas.microsoft.com/office/powerpoint/2010/main" val="5850973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1D09793B-111A-49CA-8D22-09C767A5B1A7}" type="slidenum">
              <a:rPr lang="es-MX" smtClean="0"/>
              <a:pPr/>
              <a:t>31</a:t>
            </a:fld>
            <a:endParaRPr lang="es-MX" dirty="0"/>
          </a:p>
        </p:txBody>
      </p:sp>
    </p:spTree>
    <p:extLst>
      <p:ext uri="{BB962C8B-B14F-4D97-AF65-F5344CB8AC3E}">
        <p14:creationId xmlns="" xmlns:p14="http://schemas.microsoft.com/office/powerpoint/2010/main" val="774508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744D288A-B269-4188-9F1D-4AA1085D97E9}" type="datetimeFigureOut">
              <a:rPr lang="es-MX" smtClean="0"/>
              <a:pPr/>
              <a:t>30/09/2015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CBE80C3E-4D2C-42FB-BA4E-C0C8C7001D3A}" type="slidenum">
              <a:rPr lang="es-MX" smtClean="0"/>
              <a:pPr/>
              <a:t>‹Nº›</a:t>
            </a:fld>
            <a:endParaRPr lang="es-MX"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744D288A-B269-4188-9F1D-4AA1085D97E9}" type="datetimeFigureOut">
              <a:rPr lang="es-MX" smtClean="0"/>
              <a:pPr/>
              <a:t>30/09/2015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CBE80C3E-4D2C-42FB-BA4E-C0C8C7001D3A}" type="slidenum">
              <a:rPr lang="es-MX" smtClean="0"/>
              <a:pPr/>
              <a:t>‹Nº›</a:t>
            </a:fld>
            <a:endParaRPr lang="es-MX"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744D288A-B269-4188-9F1D-4AA1085D97E9}" type="datetimeFigureOut">
              <a:rPr lang="es-MX" smtClean="0"/>
              <a:pPr/>
              <a:t>30/09/2015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CBE80C3E-4D2C-42FB-BA4E-C0C8C7001D3A}" type="slidenum">
              <a:rPr lang="es-MX" smtClean="0"/>
              <a:pPr/>
              <a:t>‹Nº›</a:t>
            </a:fld>
            <a:endParaRPr lang="es-MX"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29C2E13C-0F04-4046-8BE4-86DE8CA0CD53}" type="datetimeFigureOut">
              <a:rPr lang="es-MX" smtClean="0">
                <a:solidFill>
                  <a:prstClr val="black">
                    <a:tint val="75000"/>
                  </a:prstClr>
                </a:solidFill>
              </a:rPr>
              <a:pPr/>
              <a:t>30/09/2015</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0980B88A-A370-42FB-A5D8-37239CBAF6B2}"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 xmlns:p14="http://schemas.microsoft.com/office/powerpoint/2010/main" val="27557175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9C2E13C-0F04-4046-8BE4-86DE8CA0CD53}" type="datetimeFigureOut">
              <a:rPr lang="es-MX" smtClean="0">
                <a:solidFill>
                  <a:prstClr val="black">
                    <a:tint val="75000"/>
                  </a:prstClr>
                </a:solidFill>
              </a:rPr>
              <a:pPr/>
              <a:t>30/09/2015</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0980B88A-A370-42FB-A5D8-37239CBAF6B2}"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 xmlns:p14="http://schemas.microsoft.com/office/powerpoint/2010/main" val="14508094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29C2E13C-0F04-4046-8BE4-86DE8CA0CD53}" type="datetimeFigureOut">
              <a:rPr lang="es-MX" smtClean="0">
                <a:solidFill>
                  <a:prstClr val="black">
                    <a:tint val="75000"/>
                  </a:prstClr>
                </a:solidFill>
              </a:rPr>
              <a:pPr/>
              <a:t>30/09/2015</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0980B88A-A370-42FB-A5D8-37239CBAF6B2}"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 xmlns:p14="http://schemas.microsoft.com/office/powerpoint/2010/main" val="41951672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29C2E13C-0F04-4046-8BE4-86DE8CA0CD53}" type="datetimeFigureOut">
              <a:rPr lang="es-MX" smtClean="0">
                <a:solidFill>
                  <a:prstClr val="black">
                    <a:tint val="75000"/>
                  </a:prstClr>
                </a:solidFill>
              </a:rPr>
              <a:pPr/>
              <a:t>30/09/2015</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0980B88A-A370-42FB-A5D8-37239CBAF6B2}"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 xmlns:p14="http://schemas.microsoft.com/office/powerpoint/2010/main" val="38738719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29C2E13C-0F04-4046-8BE4-86DE8CA0CD53}" type="datetimeFigureOut">
              <a:rPr lang="es-MX" smtClean="0">
                <a:solidFill>
                  <a:prstClr val="black">
                    <a:tint val="75000"/>
                  </a:prstClr>
                </a:solidFill>
              </a:rPr>
              <a:pPr/>
              <a:t>30/09/2015</a:t>
            </a:fld>
            <a:endParaRPr lang="es-MX">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MX">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0980B88A-A370-42FB-A5D8-37239CBAF6B2}"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 xmlns:p14="http://schemas.microsoft.com/office/powerpoint/2010/main" val="1647323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29C2E13C-0F04-4046-8BE4-86DE8CA0CD53}" type="datetimeFigureOut">
              <a:rPr lang="es-MX" smtClean="0">
                <a:solidFill>
                  <a:prstClr val="black">
                    <a:tint val="75000"/>
                  </a:prstClr>
                </a:solidFill>
              </a:rPr>
              <a:pPr/>
              <a:t>30/09/2015</a:t>
            </a:fld>
            <a:endParaRPr lang="es-MX">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MX">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0980B88A-A370-42FB-A5D8-37239CBAF6B2}"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 xmlns:p14="http://schemas.microsoft.com/office/powerpoint/2010/main" val="13474880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9C2E13C-0F04-4046-8BE4-86DE8CA0CD53}" type="datetimeFigureOut">
              <a:rPr lang="es-MX" smtClean="0">
                <a:solidFill>
                  <a:prstClr val="black">
                    <a:tint val="75000"/>
                  </a:prstClr>
                </a:solidFill>
              </a:rPr>
              <a:pPr/>
              <a:t>30/09/2015</a:t>
            </a:fld>
            <a:endParaRPr lang="es-MX">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MX">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0980B88A-A370-42FB-A5D8-37239CBAF6B2}"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 xmlns:p14="http://schemas.microsoft.com/office/powerpoint/2010/main" val="26251045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9C2E13C-0F04-4046-8BE4-86DE8CA0CD53}" type="datetimeFigureOut">
              <a:rPr lang="es-MX" smtClean="0">
                <a:solidFill>
                  <a:prstClr val="black">
                    <a:tint val="75000"/>
                  </a:prstClr>
                </a:solidFill>
              </a:rPr>
              <a:pPr/>
              <a:t>30/09/2015</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0980B88A-A370-42FB-A5D8-37239CBAF6B2}"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 xmlns:p14="http://schemas.microsoft.com/office/powerpoint/2010/main" val="30989917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744D288A-B269-4188-9F1D-4AA1085D97E9}" type="datetimeFigureOut">
              <a:rPr lang="es-MX" smtClean="0"/>
              <a:pPr/>
              <a:t>30/09/2015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CBE80C3E-4D2C-42FB-BA4E-C0C8C7001D3A}" type="slidenum">
              <a:rPr lang="es-MX" smtClean="0"/>
              <a:pPr/>
              <a:t>‹Nº›</a:t>
            </a:fld>
            <a:endParaRPr lang="es-MX"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9C2E13C-0F04-4046-8BE4-86DE8CA0CD53}" type="datetimeFigureOut">
              <a:rPr lang="es-MX" smtClean="0">
                <a:solidFill>
                  <a:prstClr val="black">
                    <a:tint val="75000"/>
                  </a:prstClr>
                </a:solidFill>
              </a:rPr>
              <a:pPr/>
              <a:t>30/09/2015</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0980B88A-A370-42FB-A5D8-37239CBAF6B2}"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 xmlns:p14="http://schemas.microsoft.com/office/powerpoint/2010/main" val="7361945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9C2E13C-0F04-4046-8BE4-86DE8CA0CD53}" type="datetimeFigureOut">
              <a:rPr lang="es-MX" smtClean="0">
                <a:solidFill>
                  <a:prstClr val="black">
                    <a:tint val="75000"/>
                  </a:prstClr>
                </a:solidFill>
              </a:rPr>
              <a:pPr/>
              <a:t>30/09/2015</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0980B88A-A370-42FB-A5D8-37239CBAF6B2}"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 xmlns:p14="http://schemas.microsoft.com/office/powerpoint/2010/main" val="18188942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9C2E13C-0F04-4046-8BE4-86DE8CA0CD53}" type="datetimeFigureOut">
              <a:rPr lang="es-MX" smtClean="0">
                <a:solidFill>
                  <a:prstClr val="black">
                    <a:tint val="75000"/>
                  </a:prstClr>
                </a:solidFill>
              </a:rPr>
              <a:pPr/>
              <a:t>30/09/2015</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0980B88A-A370-42FB-A5D8-37239CBAF6B2}"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 xmlns:p14="http://schemas.microsoft.com/office/powerpoint/2010/main" val="4234787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44D288A-B269-4188-9F1D-4AA1085D97E9}" type="datetimeFigureOut">
              <a:rPr lang="es-MX" smtClean="0"/>
              <a:pPr/>
              <a:t>30/09/2015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CBE80C3E-4D2C-42FB-BA4E-C0C8C7001D3A}" type="slidenum">
              <a:rPr lang="es-MX" smtClean="0"/>
              <a:pPr/>
              <a:t>‹Nº›</a:t>
            </a:fld>
            <a:endParaRPr lang="es-MX"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744D288A-B269-4188-9F1D-4AA1085D97E9}" type="datetimeFigureOut">
              <a:rPr lang="es-MX" smtClean="0"/>
              <a:pPr/>
              <a:t>30/09/2015</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CBE80C3E-4D2C-42FB-BA4E-C0C8C7001D3A}" type="slidenum">
              <a:rPr lang="es-MX" smtClean="0"/>
              <a:pPr/>
              <a:t>‹Nº›</a:t>
            </a:fld>
            <a:endParaRPr lang="es-MX"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744D288A-B269-4188-9F1D-4AA1085D97E9}" type="datetimeFigureOut">
              <a:rPr lang="es-MX" smtClean="0"/>
              <a:pPr/>
              <a:t>30/09/2015</a:t>
            </a:fld>
            <a:endParaRPr lang="es-MX" dirty="0"/>
          </a:p>
        </p:txBody>
      </p:sp>
      <p:sp>
        <p:nvSpPr>
          <p:cNvPr id="8" name="7 Marcador de pie de página"/>
          <p:cNvSpPr>
            <a:spLocks noGrp="1"/>
          </p:cNvSpPr>
          <p:nvPr>
            <p:ph type="ftr" sz="quarter" idx="11"/>
          </p:nvPr>
        </p:nvSpPr>
        <p:spPr/>
        <p:txBody>
          <a:bodyPr/>
          <a:lstStyle/>
          <a:p>
            <a:endParaRPr lang="es-MX" dirty="0"/>
          </a:p>
        </p:txBody>
      </p:sp>
      <p:sp>
        <p:nvSpPr>
          <p:cNvPr id="9" name="8 Marcador de número de diapositiva"/>
          <p:cNvSpPr>
            <a:spLocks noGrp="1"/>
          </p:cNvSpPr>
          <p:nvPr>
            <p:ph type="sldNum" sz="quarter" idx="12"/>
          </p:nvPr>
        </p:nvSpPr>
        <p:spPr/>
        <p:txBody>
          <a:bodyPr/>
          <a:lstStyle/>
          <a:p>
            <a:fld id="{CBE80C3E-4D2C-42FB-BA4E-C0C8C7001D3A}" type="slidenum">
              <a:rPr lang="es-MX" smtClean="0"/>
              <a:pPr/>
              <a:t>‹Nº›</a:t>
            </a:fld>
            <a:endParaRPr lang="es-MX"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744D288A-B269-4188-9F1D-4AA1085D97E9}" type="datetimeFigureOut">
              <a:rPr lang="es-MX" smtClean="0"/>
              <a:pPr/>
              <a:t>30/09/2015</a:t>
            </a:fld>
            <a:endParaRPr lang="es-MX" dirty="0"/>
          </a:p>
        </p:txBody>
      </p:sp>
      <p:sp>
        <p:nvSpPr>
          <p:cNvPr id="4" name="3 Marcador de pie de página"/>
          <p:cNvSpPr>
            <a:spLocks noGrp="1"/>
          </p:cNvSpPr>
          <p:nvPr>
            <p:ph type="ftr" sz="quarter" idx="11"/>
          </p:nvPr>
        </p:nvSpPr>
        <p:spPr/>
        <p:txBody>
          <a:bodyPr/>
          <a:lstStyle/>
          <a:p>
            <a:endParaRPr lang="es-MX" dirty="0"/>
          </a:p>
        </p:txBody>
      </p:sp>
      <p:sp>
        <p:nvSpPr>
          <p:cNvPr id="5" name="4 Marcador de número de diapositiva"/>
          <p:cNvSpPr>
            <a:spLocks noGrp="1"/>
          </p:cNvSpPr>
          <p:nvPr>
            <p:ph type="sldNum" sz="quarter" idx="12"/>
          </p:nvPr>
        </p:nvSpPr>
        <p:spPr/>
        <p:txBody>
          <a:bodyPr/>
          <a:lstStyle/>
          <a:p>
            <a:fld id="{CBE80C3E-4D2C-42FB-BA4E-C0C8C7001D3A}" type="slidenum">
              <a:rPr lang="es-MX" smtClean="0"/>
              <a:pPr/>
              <a:t>‹Nº›</a:t>
            </a:fld>
            <a:endParaRPr lang="es-MX"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44D288A-B269-4188-9F1D-4AA1085D97E9}" type="datetimeFigureOut">
              <a:rPr lang="es-MX" smtClean="0"/>
              <a:pPr/>
              <a:t>30/09/2015</a:t>
            </a:fld>
            <a:endParaRPr lang="es-MX" dirty="0"/>
          </a:p>
        </p:txBody>
      </p:sp>
      <p:sp>
        <p:nvSpPr>
          <p:cNvPr id="3" name="2 Marcador de pie de página"/>
          <p:cNvSpPr>
            <a:spLocks noGrp="1"/>
          </p:cNvSpPr>
          <p:nvPr>
            <p:ph type="ftr" sz="quarter" idx="11"/>
          </p:nvPr>
        </p:nvSpPr>
        <p:spPr/>
        <p:txBody>
          <a:bodyPr/>
          <a:lstStyle/>
          <a:p>
            <a:endParaRPr lang="es-MX" dirty="0"/>
          </a:p>
        </p:txBody>
      </p:sp>
      <p:sp>
        <p:nvSpPr>
          <p:cNvPr id="4" name="3 Marcador de número de diapositiva"/>
          <p:cNvSpPr>
            <a:spLocks noGrp="1"/>
          </p:cNvSpPr>
          <p:nvPr>
            <p:ph type="sldNum" sz="quarter" idx="12"/>
          </p:nvPr>
        </p:nvSpPr>
        <p:spPr/>
        <p:txBody>
          <a:bodyPr/>
          <a:lstStyle/>
          <a:p>
            <a:fld id="{CBE80C3E-4D2C-42FB-BA4E-C0C8C7001D3A}" type="slidenum">
              <a:rPr lang="es-MX" smtClean="0"/>
              <a:pPr/>
              <a:t>‹Nº›</a:t>
            </a:fld>
            <a:endParaRPr lang="es-MX"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44D288A-B269-4188-9F1D-4AA1085D97E9}" type="datetimeFigureOut">
              <a:rPr lang="es-MX" smtClean="0"/>
              <a:pPr/>
              <a:t>30/09/2015</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CBE80C3E-4D2C-42FB-BA4E-C0C8C7001D3A}" type="slidenum">
              <a:rPr lang="es-MX" smtClean="0"/>
              <a:pPr/>
              <a:t>‹Nº›</a:t>
            </a:fld>
            <a:endParaRPr lang="es-MX"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44D288A-B269-4188-9F1D-4AA1085D97E9}" type="datetimeFigureOut">
              <a:rPr lang="es-MX" smtClean="0"/>
              <a:pPr/>
              <a:t>30/09/2015</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CBE80C3E-4D2C-42FB-BA4E-C0C8C7001D3A}" type="slidenum">
              <a:rPr lang="es-MX" smtClean="0"/>
              <a:pPr/>
              <a:t>‹Nº›</a:t>
            </a:fld>
            <a:endParaRPr lang="es-MX"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4D288A-B269-4188-9F1D-4AA1085D97E9}" type="datetimeFigureOut">
              <a:rPr lang="es-MX" smtClean="0"/>
              <a:pPr/>
              <a:t>30/09/2015</a:t>
            </a:fld>
            <a:endParaRPr lang="es-MX"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E80C3E-4D2C-42FB-BA4E-C0C8C7001D3A}" type="slidenum">
              <a:rPr lang="es-MX" smtClean="0"/>
              <a:pPr/>
              <a:t>‹Nº›</a:t>
            </a:fld>
            <a:endParaRPr lang="es-MX"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C2E13C-0F04-4046-8BE4-86DE8CA0CD53}" type="datetimeFigureOut">
              <a:rPr lang="es-MX" smtClean="0">
                <a:solidFill>
                  <a:prstClr val="black">
                    <a:tint val="75000"/>
                  </a:prstClr>
                </a:solidFill>
              </a:rPr>
              <a:pPr/>
              <a:t>30/09/2015</a:t>
            </a:fld>
            <a:endParaRPr lang="es-MX">
              <a:solidFill>
                <a:prstClr val="black">
                  <a:tint val="75000"/>
                </a:prstClr>
              </a:solidFill>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solidFill>
                <a:prstClr val="black">
                  <a:tint val="75000"/>
                </a:prstClr>
              </a:solidFill>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80B88A-A370-42FB-A5D8-37239CBAF6B2}"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 xmlns:p14="http://schemas.microsoft.com/office/powerpoint/2010/main" val="20726976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image" Target="../media/image16.jpeg"/></Relationships>
</file>

<file path=ppt/slides/_rels/slide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3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jpeg"/></Relationships>
</file>

<file path=ppt/slides/_rels/slide4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rgbClr val="9BBB59">
                    <a:lumMod val="50000"/>
                  </a:srgbClr>
                </a:solidFill>
              </a:rPr>
              <a:t>Centro Universitario Texcoco</a:t>
            </a:r>
            <a:endParaRPr lang="es-MX" sz="2000" b="1" dirty="0">
              <a:solidFill>
                <a:srgbClr val="9BBB59">
                  <a:lumMod val="50000"/>
                </a:srgbClr>
              </a:solidFill>
            </a:endParaRPr>
          </a:p>
        </p:txBody>
      </p:sp>
      <p:sp>
        <p:nvSpPr>
          <p:cNvPr id="10" name="Rectangle 3"/>
          <p:cNvSpPr txBox="1">
            <a:spLocks noRot="1" noChangeArrowheads="1"/>
          </p:cNvSpPr>
          <p:nvPr/>
        </p:nvSpPr>
        <p:spPr>
          <a:xfrm>
            <a:off x="457200" y="836712"/>
            <a:ext cx="8229600" cy="4929411"/>
          </a:xfrm>
          <a:prstGeom prst="rect">
            <a:avLst/>
          </a:prstGeom>
        </p:spPr>
        <p:txBody>
          <a:bodyPr/>
          <a:lstStyle/>
          <a:p>
            <a:pPr marL="342900" indent="-342900" algn="ctr">
              <a:lnSpc>
                <a:spcPct val="90000"/>
              </a:lnSpc>
              <a:spcBef>
                <a:spcPct val="20000"/>
              </a:spcBef>
              <a:buFont typeface="Wingdings" pitchFamily="2" charset="2"/>
              <a:buNone/>
              <a:defRPr/>
            </a:pPr>
            <a:r>
              <a:rPr lang="es-MX" sz="3200" b="1" dirty="0" smtClean="0">
                <a:solidFill>
                  <a:prstClr val="black"/>
                </a:solidFill>
              </a:rPr>
              <a:t>LICENCIATURA DE CONTADURÍA</a:t>
            </a:r>
          </a:p>
          <a:p>
            <a:pPr marL="342900" indent="-342900" algn="ctr">
              <a:lnSpc>
                <a:spcPct val="90000"/>
              </a:lnSpc>
              <a:spcBef>
                <a:spcPct val="20000"/>
              </a:spcBef>
              <a:defRPr/>
            </a:pPr>
            <a:r>
              <a:rPr lang="es-MX" sz="2800" b="1" dirty="0" smtClean="0">
                <a:solidFill>
                  <a:srgbClr val="006600"/>
                </a:solidFill>
              </a:rPr>
              <a:t>Unidad de aprendizaje:</a:t>
            </a:r>
            <a:endParaRPr lang="es-ES" sz="2800" b="1" dirty="0" smtClean="0">
              <a:solidFill>
                <a:srgbClr val="006600"/>
              </a:solidFill>
            </a:endParaRPr>
          </a:p>
          <a:p>
            <a:pPr algn="ctr"/>
            <a:r>
              <a:rPr lang="es-MX" sz="3200" b="1" dirty="0" smtClean="0">
                <a:solidFill>
                  <a:schemeClr val="accent2">
                    <a:lumMod val="50000"/>
                  </a:schemeClr>
                </a:solidFill>
                <a:cs typeface="Arial" pitchFamily="34" charset="0"/>
              </a:rPr>
              <a:t>“INVESTIGACIÓN SOCIAL Y COMUNIDAD”</a:t>
            </a:r>
            <a:endParaRPr lang="es-MX" sz="3200" b="1" dirty="0">
              <a:solidFill>
                <a:schemeClr val="accent2">
                  <a:lumMod val="50000"/>
                </a:schemeClr>
              </a:solidFill>
              <a:cs typeface="Arial" pitchFamily="34" charset="0"/>
            </a:endParaRPr>
          </a:p>
          <a:p>
            <a:pPr marL="342900" indent="-342900" algn="ctr">
              <a:lnSpc>
                <a:spcPct val="90000"/>
              </a:lnSpc>
              <a:spcBef>
                <a:spcPct val="20000"/>
              </a:spcBef>
              <a:buFont typeface="Wingdings" pitchFamily="2" charset="2"/>
              <a:buNone/>
              <a:defRPr/>
            </a:pPr>
            <a:endParaRPr lang="es-ES" sz="800" b="1" dirty="0" smtClean="0">
              <a:solidFill>
                <a:srgbClr val="C0504D">
                  <a:lumMod val="50000"/>
                </a:srgbClr>
              </a:solidFill>
            </a:endParaRPr>
          </a:p>
          <a:p>
            <a:pPr marL="342900" indent="-342900" algn="ctr">
              <a:lnSpc>
                <a:spcPct val="90000"/>
              </a:lnSpc>
              <a:spcBef>
                <a:spcPct val="20000"/>
              </a:spcBef>
              <a:buFont typeface="Wingdings" pitchFamily="2" charset="2"/>
              <a:buNone/>
              <a:defRPr/>
            </a:pPr>
            <a:r>
              <a:rPr lang="es-ES" sz="3200" b="1" dirty="0" smtClean="0">
                <a:solidFill>
                  <a:srgbClr val="0070C0"/>
                </a:solidFill>
              </a:rPr>
              <a:t>Unidad de Competencia I</a:t>
            </a:r>
          </a:p>
          <a:p>
            <a:pPr marL="342900" indent="-342900" algn="ctr">
              <a:lnSpc>
                <a:spcPct val="90000"/>
              </a:lnSpc>
              <a:spcBef>
                <a:spcPct val="20000"/>
              </a:spcBef>
              <a:buFont typeface="Wingdings" pitchFamily="2" charset="2"/>
              <a:buNone/>
              <a:defRPr/>
            </a:pPr>
            <a:r>
              <a:rPr lang="es-ES" sz="2800" b="1" dirty="0" smtClean="0">
                <a:solidFill>
                  <a:srgbClr val="0070C0"/>
                </a:solidFill>
              </a:rPr>
              <a:t>Tema:</a:t>
            </a:r>
            <a:endParaRPr lang="es-MX" sz="2800" b="1" dirty="0" smtClean="0">
              <a:solidFill>
                <a:srgbClr val="0070C0"/>
              </a:solidFill>
            </a:endParaRPr>
          </a:p>
          <a:p>
            <a:pPr marL="342900" indent="-342900" algn="ctr">
              <a:lnSpc>
                <a:spcPct val="90000"/>
              </a:lnSpc>
              <a:spcBef>
                <a:spcPct val="20000"/>
              </a:spcBef>
              <a:defRPr/>
            </a:pPr>
            <a:endParaRPr lang="es-MX" sz="3200" b="1" dirty="0" smtClean="0">
              <a:solidFill>
                <a:srgbClr val="0070C0"/>
              </a:solidFill>
            </a:endParaRPr>
          </a:p>
          <a:p>
            <a:pPr marL="342900" indent="-342900" algn="ctr">
              <a:lnSpc>
                <a:spcPct val="90000"/>
              </a:lnSpc>
              <a:spcBef>
                <a:spcPct val="20000"/>
              </a:spcBef>
              <a:buFont typeface="Wingdings" pitchFamily="2" charset="2"/>
              <a:buNone/>
              <a:defRPr/>
            </a:pPr>
            <a:endParaRPr lang="es-MX" sz="3200" b="1" dirty="0" smtClean="0">
              <a:solidFill>
                <a:prstClr val="black"/>
              </a:solidFill>
            </a:endParaRPr>
          </a:p>
          <a:p>
            <a:pPr marL="342900" indent="-342900" algn="ctr">
              <a:lnSpc>
                <a:spcPct val="90000"/>
              </a:lnSpc>
              <a:spcBef>
                <a:spcPct val="20000"/>
              </a:spcBef>
              <a:buFont typeface="Wingdings" pitchFamily="2" charset="2"/>
              <a:buNone/>
              <a:defRPr/>
            </a:pPr>
            <a:endParaRPr lang="es-MX" sz="2400" dirty="0" smtClean="0">
              <a:solidFill>
                <a:prstClr val="black"/>
              </a:solidFill>
            </a:endParaRPr>
          </a:p>
          <a:p>
            <a:pPr marL="342900" indent="-342900" algn="ctr">
              <a:lnSpc>
                <a:spcPct val="90000"/>
              </a:lnSpc>
              <a:spcBef>
                <a:spcPct val="20000"/>
              </a:spcBef>
              <a:buFont typeface="Wingdings" pitchFamily="2" charset="2"/>
              <a:buNone/>
              <a:defRPr/>
            </a:pPr>
            <a:endParaRPr lang="es-MX" sz="2400" dirty="0" smtClean="0">
              <a:solidFill>
                <a:prstClr val="black"/>
              </a:solidFill>
            </a:endParaRPr>
          </a:p>
          <a:p>
            <a:pPr marL="342900" indent="-342900" algn="ctr">
              <a:lnSpc>
                <a:spcPct val="90000"/>
              </a:lnSpc>
              <a:spcBef>
                <a:spcPct val="20000"/>
              </a:spcBef>
              <a:buFont typeface="Wingdings" pitchFamily="2" charset="2"/>
              <a:buNone/>
              <a:defRPr/>
            </a:pPr>
            <a:endParaRPr lang="es-MX" sz="2400" dirty="0" smtClean="0">
              <a:solidFill>
                <a:prstClr val="black"/>
              </a:solidFill>
            </a:endParaRPr>
          </a:p>
          <a:p>
            <a:pPr marL="342900" indent="-342900" algn="ctr">
              <a:lnSpc>
                <a:spcPct val="90000"/>
              </a:lnSpc>
              <a:spcBef>
                <a:spcPct val="20000"/>
              </a:spcBef>
              <a:buFont typeface="Wingdings" pitchFamily="2" charset="2"/>
              <a:buNone/>
              <a:defRPr/>
            </a:pPr>
            <a:endParaRPr lang="es-MX" sz="2400" dirty="0" smtClean="0">
              <a:solidFill>
                <a:prstClr val="black"/>
              </a:solidFill>
            </a:endParaRPr>
          </a:p>
          <a:p>
            <a:pPr marL="342900" indent="-342900" algn="ctr">
              <a:lnSpc>
                <a:spcPct val="90000"/>
              </a:lnSpc>
              <a:spcBef>
                <a:spcPct val="20000"/>
              </a:spcBef>
              <a:buFont typeface="Wingdings" pitchFamily="2" charset="2"/>
              <a:buNone/>
              <a:defRPr/>
            </a:pPr>
            <a:endParaRPr lang="es-MX" sz="2400" dirty="0" smtClean="0">
              <a:solidFill>
                <a:prstClr val="black"/>
              </a:solidFill>
            </a:endParaRPr>
          </a:p>
          <a:p>
            <a:pPr marL="342900" indent="-342900" algn="ctr">
              <a:lnSpc>
                <a:spcPct val="90000"/>
              </a:lnSpc>
              <a:spcBef>
                <a:spcPct val="20000"/>
              </a:spcBef>
              <a:buFont typeface="Wingdings" pitchFamily="2" charset="2"/>
              <a:buNone/>
              <a:defRPr/>
            </a:pPr>
            <a:endParaRPr lang="es-MX" sz="2400" dirty="0" smtClean="0">
              <a:solidFill>
                <a:prstClr val="black"/>
              </a:solidFill>
            </a:endParaRPr>
          </a:p>
          <a:p>
            <a:pPr marL="342900" indent="-342900" algn="ctr">
              <a:lnSpc>
                <a:spcPct val="90000"/>
              </a:lnSpc>
              <a:spcBef>
                <a:spcPct val="20000"/>
              </a:spcBef>
              <a:buFont typeface="Wingdings" pitchFamily="2" charset="2"/>
              <a:buNone/>
              <a:defRPr/>
            </a:pPr>
            <a:endParaRPr lang="es-MX" sz="2400" dirty="0" smtClean="0">
              <a:solidFill>
                <a:prstClr val="black"/>
              </a:solidFill>
            </a:endParaRPr>
          </a:p>
          <a:p>
            <a:pPr marL="342900" indent="-342900" algn="ctr">
              <a:lnSpc>
                <a:spcPct val="90000"/>
              </a:lnSpc>
              <a:spcBef>
                <a:spcPct val="20000"/>
              </a:spcBef>
              <a:buFont typeface="Wingdings" pitchFamily="2" charset="2"/>
              <a:buNone/>
              <a:defRPr/>
            </a:pPr>
            <a:endParaRPr lang="es-MX" sz="2400" dirty="0" smtClean="0">
              <a:solidFill>
                <a:prstClr val="black"/>
              </a:solidFill>
            </a:endParaRPr>
          </a:p>
        </p:txBody>
      </p:sp>
      <p:sp>
        <p:nvSpPr>
          <p:cNvPr id="11" name="10 CuadroTexto"/>
          <p:cNvSpPr txBox="1"/>
          <p:nvPr/>
        </p:nvSpPr>
        <p:spPr>
          <a:xfrm>
            <a:off x="827584" y="3573016"/>
            <a:ext cx="7272808" cy="1877437"/>
          </a:xfrm>
          <a:prstGeom prst="rect">
            <a:avLst/>
          </a:prstGeom>
          <a:noFill/>
        </p:spPr>
        <p:txBody>
          <a:bodyPr wrap="square" rtlCol="0">
            <a:spAutoFit/>
          </a:bodyPr>
          <a:lstStyle/>
          <a:p>
            <a:pPr algn="ctr"/>
            <a:endParaRPr lang="es-MX" sz="2000" b="1" dirty="0">
              <a:solidFill>
                <a:srgbClr val="008000"/>
              </a:solidFill>
              <a:latin typeface="Arial" pitchFamily="34" charset="0"/>
              <a:cs typeface="Arial" pitchFamily="34" charset="0"/>
            </a:endParaRPr>
          </a:p>
          <a:p>
            <a:pPr algn="ctr"/>
            <a:r>
              <a:rPr lang="es-MX" sz="2400" b="1" dirty="0" smtClean="0">
                <a:solidFill>
                  <a:srgbClr val="008000"/>
                </a:solidFill>
                <a:latin typeface="Arial" pitchFamily="34" charset="0"/>
                <a:cs typeface="Arial" pitchFamily="34" charset="0"/>
              </a:rPr>
              <a:t>“CONSTRUIR PROYECTOS DE DESARROLLO PARA EL BIENESTAR SOCIAL”</a:t>
            </a:r>
          </a:p>
          <a:p>
            <a:pPr algn="ctr"/>
            <a:endParaRPr lang="es-MX" sz="2400" b="1" dirty="0">
              <a:solidFill>
                <a:srgbClr val="008000"/>
              </a:solidFill>
              <a:latin typeface="Arial" pitchFamily="34" charset="0"/>
              <a:cs typeface="Arial" pitchFamily="34" charset="0"/>
            </a:endParaRPr>
          </a:p>
          <a:p>
            <a:pPr algn="ctr"/>
            <a:r>
              <a:rPr lang="es-MX" sz="2400" b="1" dirty="0" smtClean="0">
                <a:solidFill>
                  <a:prstClr val="black"/>
                </a:solidFill>
              </a:rPr>
              <a:t>Por: Dra. REBECA TEJA GUTIÉRREZ </a:t>
            </a:r>
            <a:endParaRPr lang="es-MX" sz="2400" b="1" dirty="0">
              <a:solidFill>
                <a:prstClr val="black"/>
              </a:solidFill>
            </a:endParaRPr>
          </a:p>
        </p:txBody>
      </p:sp>
      <p:sp>
        <p:nvSpPr>
          <p:cNvPr id="12" name="11 CuadroTexto"/>
          <p:cNvSpPr txBox="1"/>
          <p:nvPr/>
        </p:nvSpPr>
        <p:spPr>
          <a:xfrm>
            <a:off x="185678" y="5838614"/>
            <a:ext cx="8501122" cy="369332"/>
          </a:xfrm>
          <a:prstGeom prst="rect">
            <a:avLst/>
          </a:prstGeom>
          <a:noFill/>
        </p:spPr>
        <p:txBody>
          <a:bodyPr wrap="square" rtlCol="0">
            <a:spAutoFit/>
          </a:bodyPr>
          <a:lstStyle/>
          <a:p>
            <a:pPr algn="just"/>
            <a:r>
              <a:rPr lang="es-ES" dirty="0" smtClean="0">
                <a:solidFill>
                  <a:prstClr val="black"/>
                </a:solidFill>
              </a:rPr>
              <a:t>Unidad de aprendizaje que se imparte en el 2° semestre de la Licenciatura en Contaduría.</a:t>
            </a:r>
            <a:endParaRPr lang="es-MX" dirty="0">
              <a:solidFill>
                <a:prstClr val="black"/>
              </a:solidFill>
            </a:endParaRPr>
          </a:p>
        </p:txBody>
      </p:sp>
      <p:sp>
        <p:nvSpPr>
          <p:cNvPr id="13" name="12 CuadroTexto"/>
          <p:cNvSpPr txBox="1"/>
          <p:nvPr/>
        </p:nvSpPr>
        <p:spPr>
          <a:xfrm>
            <a:off x="6143636" y="6072206"/>
            <a:ext cx="2857520" cy="646331"/>
          </a:xfrm>
          <a:prstGeom prst="rect">
            <a:avLst/>
          </a:prstGeom>
          <a:noFill/>
        </p:spPr>
        <p:txBody>
          <a:bodyPr wrap="square" rtlCol="0">
            <a:spAutoFit/>
          </a:bodyPr>
          <a:lstStyle/>
          <a:p>
            <a:pPr algn="r"/>
            <a:r>
              <a:rPr lang="es-MX" b="1" dirty="0" smtClean="0">
                <a:solidFill>
                  <a:srgbClr val="002060"/>
                </a:solidFill>
              </a:rPr>
              <a:t>Agosto, 2015</a:t>
            </a:r>
          </a:p>
          <a:p>
            <a:pPr algn="r"/>
            <a:endParaRPr lang="es-MX" b="1" dirty="0">
              <a:solidFill>
                <a:srgbClr val="002060"/>
              </a:solidFill>
            </a:endParaRPr>
          </a:p>
        </p:txBody>
      </p:sp>
      <p:pic>
        <p:nvPicPr>
          <p:cNvPr id="9" name="Picture 2" descr="http://www.uaemex.mx/images/cabecera.png"/>
          <p:cNvPicPr>
            <a:picLocks noChangeAspect="1" noChangeArrowheads="1"/>
          </p:cNvPicPr>
          <p:nvPr/>
        </p:nvPicPr>
        <p:blipFill>
          <a:blip r:embed="rId4"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spTree>
    <p:extLst>
      <p:ext uri="{BB962C8B-B14F-4D97-AF65-F5344CB8AC3E}">
        <p14:creationId xmlns="" xmlns:p14="http://schemas.microsoft.com/office/powerpoint/2010/main" val="4158896751"/>
      </p:ext>
    </p:extLst>
  </p:cSld>
  <p:clrMapOvr>
    <a:masterClrMapping/>
  </p:clrMapOvr>
  <p:transition>
    <p:cover dir="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3 Marcador de contenido" descr="descarga.jpg"/>
          <p:cNvPicPr>
            <a:picLocks noChangeAspect="1"/>
          </p:cNvPicPr>
          <p:nvPr/>
        </p:nvPicPr>
        <p:blipFill>
          <a:blip r:embed="rId2" cstate="print"/>
          <a:stretch>
            <a:fillRect/>
          </a:stretch>
        </p:blipFill>
        <p:spPr>
          <a:xfrm>
            <a:off x="0" y="0"/>
            <a:ext cx="9144000" cy="1124744"/>
          </a:xfrm>
          <a:prstGeom prst="rect">
            <a:avLst/>
          </a:prstGeom>
        </p:spPr>
      </p:pic>
      <p:sp>
        <p:nvSpPr>
          <p:cNvPr id="3" name="2 CuadroTexto"/>
          <p:cNvSpPr txBox="1"/>
          <p:nvPr/>
        </p:nvSpPr>
        <p:spPr>
          <a:xfrm>
            <a:off x="0" y="1916832"/>
            <a:ext cx="9144000" cy="2185214"/>
          </a:xfrm>
          <a:prstGeom prst="rect">
            <a:avLst/>
          </a:prstGeom>
          <a:noFill/>
        </p:spPr>
        <p:txBody>
          <a:bodyPr wrap="square" rtlCol="0">
            <a:spAutoFit/>
          </a:bodyPr>
          <a:lstStyle/>
          <a:p>
            <a:pPr algn="ctr"/>
            <a:r>
              <a:rPr lang="es-MX" sz="3200" b="1" dirty="0" smtClean="0">
                <a:solidFill>
                  <a:srgbClr val="008000"/>
                </a:solidFill>
                <a:latin typeface="Arial" pitchFamily="34" charset="0"/>
                <a:cs typeface="Arial" pitchFamily="34" charset="0"/>
              </a:rPr>
              <a:t>UNIDAD DE COMPETENCIA I</a:t>
            </a:r>
          </a:p>
          <a:p>
            <a:pPr algn="ctr"/>
            <a:endParaRPr lang="es-MX" sz="2400" b="1" dirty="0" smtClean="0">
              <a:solidFill>
                <a:srgbClr val="008000"/>
              </a:solidFill>
              <a:latin typeface="Arial" pitchFamily="34" charset="0"/>
              <a:cs typeface="Arial" pitchFamily="34" charset="0"/>
            </a:endParaRPr>
          </a:p>
          <a:p>
            <a:pPr algn="ctr"/>
            <a:endParaRPr lang="es-MX" sz="2400" b="1" dirty="0">
              <a:solidFill>
                <a:srgbClr val="008000"/>
              </a:solidFill>
              <a:latin typeface="Arial" pitchFamily="34" charset="0"/>
              <a:cs typeface="Arial" pitchFamily="34" charset="0"/>
            </a:endParaRPr>
          </a:p>
          <a:p>
            <a:pPr algn="ctr"/>
            <a:r>
              <a:rPr lang="es-MX" sz="2800" b="1" dirty="0">
                <a:solidFill>
                  <a:srgbClr val="008000"/>
                </a:solidFill>
                <a:latin typeface="Arial" pitchFamily="34" charset="0"/>
                <a:cs typeface="Arial" pitchFamily="34" charset="0"/>
              </a:rPr>
              <a:t>“CONSTRUIR PROYECTOS DE DESARROLLO PARA EL BIENESTAR </a:t>
            </a:r>
            <a:r>
              <a:rPr lang="es-MX" sz="2800" b="1" dirty="0" smtClean="0">
                <a:solidFill>
                  <a:srgbClr val="008000"/>
                </a:solidFill>
                <a:latin typeface="Arial" pitchFamily="34" charset="0"/>
                <a:cs typeface="Arial" pitchFamily="34" charset="0"/>
              </a:rPr>
              <a:t>SOCIAL”</a:t>
            </a:r>
            <a:endParaRPr lang="es-MX" sz="2800" b="1" dirty="0">
              <a:solidFill>
                <a:srgbClr val="008000"/>
              </a:solidFill>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3 Marcador de contenido" descr="descarga.jpg"/>
          <p:cNvPicPr>
            <a:picLocks noChangeAspect="1"/>
          </p:cNvPicPr>
          <p:nvPr/>
        </p:nvPicPr>
        <p:blipFill>
          <a:blip r:embed="rId2" cstate="print"/>
          <a:stretch>
            <a:fillRect/>
          </a:stretch>
        </p:blipFill>
        <p:spPr>
          <a:xfrm>
            <a:off x="0" y="0"/>
            <a:ext cx="9144000" cy="1124744"/>
          </a:xfrm>
          <a:prstGeom prst="rect">
            <a:avLst/>
          </a:prstGeom>
        </p:spPr>
      </p:pic>
      <p:sp>
        <p:nvSpPr>
          <p:cNvPr id="3" name="2 CuadroTexto"/>
          <p:cNvSpPr txBox="1"/>
          <p:nvPr/>
        </p:nvSpPr>
        <p:spPr>
          <a:xfrm>
            <a:off x="0" y="1556792"/>
            <a:ext cx="9144000" cy="523220"/>
          </a:xfrm>
          <a:prstGeom prst="rect">
            <a:avLst/>
          </a:prstGeom>
          <a:noFill/>
        </p:spPr>
        <p:txBody>
          <a:bodyPr wrap="square" rtlCol="0">
            <a:spAutoFit/>
          </a:bodyPr>
          <a:lstStyle/>
          <a:p>
            <a:pPr algn="ctr"/>
            <a:r>
              <a:rPr lang="es-MX" sz="2800" b="1" dirty="0" smtClean="0">
                <a:solidFill>
                  <a:srgbClr val="00B0F0"/>
                </a:solidFill>
                <a:latin typeface="Arial" pitchFamily="34" charset="0"/>
                <a:cs typeface="Arial" pitchFamily="34" charset="0"/>
              </a:rPr>
              <a:t>CONOCIMIENTOS DE LA UNIDAD </a:t>
            </a:r>
            <a:endParaRPr lang="es-MX" sz="2800" b="1" dirty="0">
              <a:solidFill>
                <a:srgbClr val="00B0F0"/>
              </a:solidFill>
              <a:latin typeface="Arial" pitchFamily="34" charset="0"/>
              <a:cs typeface="Arial" pitchFamily="34" charset="0"/>
            </a:endParaRPr>
          </a:p>
        </p:txBody>
      </p:sp>
      <p:sp>
        <p:nvSpPr>
          <p:cNvPr id="4" name="3 Rectángulo"/>
          <p:cNvSpPr/>
          <p:nvPr/>
        </p:nvSpPr>
        <p:spPr>
          <a:xfrm>
            <a:off x="0" y="2492896"/>
            <a:ext cx="9144000" cy="792088"/>
          </a:xfrm>
          <a:prstGeom prst="rect">
            <a:avLst/>
          </a:prstGeom>
          <a:solidFill>
            <a:srgbClr val="A3F32D">
              <a:alpha val="50000"/>
            </a:srgbClr>
          </a:soli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a:outerShdw blurRad="50800" dist="50800" dir="5400000" algn="ctr" rotWithShape="0">
              <a:schemeClr val="bg1"/>
            </a:outerShdw>
          </a:effectLst>
          <a:scene3d>
            <a:camera prst="orthographicFront">
              <a:rot lat="1199994" lon="300002"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tx2">
                    <a:lumMod val="60000"/>
                    <a:lumOff val="40000"/>
                  </a:schemeClr>
                </a:solidFill>
                <a:latin typeface="Arial" pitchFamily="34" charset="0"/>
                <a:cs typeface="Arial" pitchFamily="34" charset="0"/>
              </a:rPr>
              <a:t>1.-MANEJAR EL MODELO METODOLÓGIO DE PROYECTOS SOCIALES PARA SU APLICACIÓN.</a:t>
            </a:r>
            <a:endParaRPr lang="es-MX" b="1" dirty="0">
              <a:solidFill>
                <a:schemeClr val="tx2">
                  <a:lumMod val="60000"/>
                  <a:lumOff val="40000"/>
                </a:schemeClr>
              </a:solidFill>
              <a:latin typeface="Arial" pitchFamily="34" charset="0"/>
              <a:cs typeface="Arial" pitchFamily="34" charset="0"/>
            </a:endParaRPr>
          </a:p>
        </p:txBody>
      </p:sp>
      <p:sp>
        <p:nvSpPr>
          <p:cNvPr id="7" name="6 Rectángulo"/>
          <p:cNvSpPr/>
          <p:nvPr/>
        </p:nvSpPr>
        <p:spPr>
          <a:xfrm>
            <a:off x="0" y="3789040"/>
            <a:ext cx="9144000" cy="720080"/>
          </a:xfrm>
          <a:prstGeom prst="rect">
            <a:avLst/>
          </a:prstGeom>
          <a:effectLst>
            <a:outerShdw blurRad="50800" dist="38100" dir="2700000" algn="tl" rotWithShape="0">
              <a:prstClr val="black">
                <a:alpha val="40000"/>
              </a:prstClr>
            </a:outerShdw>
          </a:effectLst>
          <a:scene3d>
            <a:camera prst="perspectiveFront">
              <a:rot lat="21299999" lon="0" rev="300000"/>
            </a:camera>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latin typeface="Arial" pitchFamily="34" charset="0"/>
                <a:cs typeface="Arial" pitchFamily="34" charset="0"/>
              </a:rPr>
              <a:t>2.- CONSTRUIR PROYECTOS DE DESARROLLO PARA EL BIENESTAR SOCIAL</a:t>
            </a:r>
          </a:p>
          <a:p>
            <a:pPr algn="ctr"/>
            <a:endParaRPr lang="es-MX" dirty="0"/>
          </a:p>
        </p:txBody>
      </p:sp>
      <p:sp>
        <p:nvSpPr>
          <p:cNvPr id="8" name="7 Rectángulo"/>
          <p:cNvSpPr/>
          <p:nvPr/>
        </p:nvSpPr>
        <p:spPr>
          <a:xfrm>
            <a:off x="0" y="5589240"/>
            <a:ext cx="9144000" cy="648072"/>
          </a:xfrm>
          <a:prstGeom prst="rect">
            <a:avLst/>
          </a:prstGeom>
          <a:solidFill>
            <a:srgbClr val="FFFF00"/>
          </a:solidFill>
          <a:ln>
            <a:solidFill>
              <a:srgbClr val="FFFF00"/>
            </a:solidFill>
          </a:ln>
          <a:effectLst>
            <a:innerShdw blurRad="63500" dist="50800" dir="13500000">
              <a:schemeClr val="bg1">
                <a:alpha val="50000"/>
              </a:schemeClr>
            </a:innerShdw>
          </a:effectLst>
          <a:scene3d>
            <a:camera prst="orthographicFront">
              <a:rot lat="21299992" lon="0" rev="21299992"/>
            </a:camera>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rgbClr val="00B0F0"/>
                </a:solidFill>
                <a:latin typeface="Arial" pitchFamily="34" charset="0"/>
                <a:cs typeface="Arial" pitchFamily="34" charset="0"/>
              </a:rPr>
              <a:t>3.-FORMULAR UN PROYECTO SOCIAL, PARA VERIFICAR SU APLICABILIDAD</a:t>
            </a:r>
          </a:p>
          <a:p>
            <a:pPr algn="ctr"/>
            <a:endParaRPr lang="es-MX" b="1" dirty="0">
              <a:solidFill>
                <a:srgbClr val="00B0F0"/>
              </a:solidFill>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3 Marcador de contenido" descr="descarga.jpg"/>
          <p:cNvPicPr>
            <a:picLocks noChangeAspect="1"/>
          </p:cNvPicPr>
          <p:nvPr/>
        </p:nvPicPr>
        <p:blipFill>
          <a:blip r:embed="rId2" cstate="print"/>
          <a:stretch>
            <a:fillRect/>
          </a:stretch>
        </p:blipFill>
        <p:spPr>
          <a:xfrm>
            <a:off x="0" y="0"/>
            <a:ext cx="9144000" cy="1124744"/>
          </a:xfrm>
          <a:prstGeom prst="rect">
            <a:avLst/>
          </a:prstGeom>
        </p:spPr>
      </p:pic>
      <p:sp>
        <p:nvSpPr>
          <p:cNvPr id="3" name="2 CuadroTexto"/>
          <p:cNvSpPr txBox="1"/>
          <p:nvPr/>
        </p:nvSpPr>
        <p:spPr>
          <a:xfrm>
            <a:off x="0" y="2564904"/>
            <a:ext cx="9144000" cy="1938992"/>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pPr algn="ctr"/>
            <a:r>
              <a:rPr lang="es-MX" sz="6000" dirty="0" smtClean="0">
                <a:latin typeface="Arial" pitchFamily="34" charset="0"/>
                <a:cs typeface="Arial" pitchFamily="34" charset="0"/>
              </a:rPr>
              <a:t>METODOLOGÍA DE PROYECTOS SOCIALES</a:t>
            </a:r>
            <a:endParaRPr lang="es-MX" sz="6000" dirty="0">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79512" y="2492896"/>
            <a:ext cx="8568952" cy="1815882"/>
          </a:xfrm>
          <a:prstGeom prst="rect">
            <a:avLst/>
          </a:prstGeom>
        </p:spPr>
        <p:txBody>
          <a:bodyPr wrap="square">
            <a:spAutoFit/>
          </a:bodyPr>
          <a:lstStyle/>
          <a:p>
            <a:r>
              <a:rPr lang="es-MX" sz="2800" dirty="0" smtClean="0">
                <a:latin typeface="Arial" pitchFamily="34" charset="0"/>
                <a:cs typeface="Arial" pitchFamily="34" charset="0"/>
              </a:rPr>
              <a:t>La planificación, organización y administración de las tareas y recursos necesarios para llevar a cabo un objetivo definido, normalmente con limitación de tiempo y costes.</a:t>
            </a:r>
            <a:endParaRPr lang="es-MX" sz="2800" dirty="0">
              <a:latin typeface="Arial" pitchFamily="34" charset="0"/>
              <a:cs typeface="Arial" pitchFamily="34" charset="0"/>
            </a:endParaRPr>
          </a:p>
        </p:txBody>
      </p:sp>
      <p:pic>
        <p:nvPicPr>
          <p:cNvPr id="3" name="3 Marcador de contenido" descr="descarga.jpg"/>
          <p:cNvPicPr>
            <a:picLocks noChangeAspect="1"/>
          </p:cNvPicPr>
          <p:nvPr/>
        </p:nvPicPr>
        <p:blipFill>
          <a:blip r:embed="rId2" cstate="print"/>
          <a:stretch>
            <a:fillRect/>
          </a:stretch>
        </p:blipFill>
        <p:spPr>
          <a:xfrm>
            <a:off x="0" y="0"/>
            <a:ext cx="9144000" cy="1124744"/>
          </a:xfrm>
          <a:prstGeom prst="rect">
            <a:avLst/>
          </a:prstGeom>
        </p:spPr>
      </p:pic>
      <p:sp>
        <p:nvSpPr>
          <p:cNvPr id="4" name="3 CuadroTexto"/>
          <p:cNvSpPr txBox="1"/>
          <p:nvPr/>
        </p:nvSpPr>
        <p:spPr>
          <a:xfrm>
            <a:off x="323528" y="1628800"/>
            <a:ext cx="5256584" cy="861774"/>
          </a:xfrm>
          <a:prstGeom prst="rect">
            <a:avLst/>
          </a:prstGeom>
          <a:noFill/>
        </p:spPr>
        <p:txBody>
          <a:bodyPr wrap="square" rtlCol="0">
            <a:spAutoFit/>
          </a:bodyPr>
          <a:lstStyle/>
          <a:p>
            <a:r>
              <a:rPr lang="es-MX" sz="3200" dirty="0" smtClean="0">
                <a:solidFill>
                  <a:srgbClr val="FF0000"/>
                </a:solidFill>
                <a:latin typeface="Arial" pitchFamily="34" charset="0"/>
                <a:cs typeface="Arial" pitchFamily="34" charset="0"/>
              </a:rPr>
              <a:t>DEFINICION</a:t>
            </a:r>
            <a:r>
              <a:rPr lang="es-MX" dirty="0" smtClean="0">
                <a:solidFill>
                  <a:srgbClr val="FF0000"/>
                </a:solidFill>
              </a:rPr>
              <a:t> </a:t>
            </a:r>
          </a:p>
          <a:p>
            <a:endParaRPr lang="es-MX" dirty="0">
              <a:solidFill>
                <a:srgbClr val="FF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3 Marcador de contenido" descr="descarga.jpg"/>
          <p:cNvPicPr>
            <a:picLocks noChangeAspect="1"/>
          </p:cNvPicPr>
          <p:nvPr/>
        </p:nvPicPr>
        <p:blipFill>
          <a:blip r:embed="rId2" cstate="print"/>
          <a:stretch>
            <a:fillRect/>
          </a:stretch>
        </p:blipFill>
        <p:spPr>
          <a:xfrm>
            <a:off x="0" y="0"/>
            <a:ext cx="9144000" cy="1124744"/>
          </a:xfrm>
          <a:prstGeom prst="rect">
            <a:avLst/>
          </a:prstGeom>
        </p:spPr>
      </p:pic>
      <p:sp>
        <p:nvSpPr>
          <p:cNvPr id="3" name="2 CuadroTexto"/>
          <p:cNvSpPr txBox="1"/>
          <p:nvPr/>
        </p:nvSpPr>
        <p:spPr>
          <a:xfrm>
            <a:off x="0" y="1268760"/>
            <a:ext cx="9144000" cy="5509200"/>
          </a:xfrm>
          <a:prstGeom prst="rect">
            <a:avLst/>
          </a:prstGeom>
          <a:noFill/>
        </p:spPr>
        <p:txBody>
          <a:bodyPr wrap="square" rtlCol="0">
            <a:spAutoFit/>
          </a:bodyPr>
          <a:lstStyle/>
          <a:p>
            <a:r>
              <a:rPr lang="es-MX" sz="2400" b="1" dirty="0" smtClean="0">
                <a:solidFill>
                  <a:srgbClr val="008000"/>
                </a:solidFill>
                <a:latin typeface="Arial" pitchFamily="34" charset="0"/>
                <a:cs typeface="Arial" pitchFamily="34" charset="0"/>
              </a:rPr>
              <a:t>OBJETIVOS</a:t>
            </a:r>
            <a:endParaRPr lang="es-MX" sz="2400" b="1" dirty="0">
              <a:solidFill>
                <a:srgbClr val="008000"/>
              </a:solidFill>
              <a:latin typeface="Arial" pitchFamily="34" charset="0"/>
              <a:cs typeface="Arial" pitchFamily="34" charset="0"/>
            </a:endParaRPr>
          </a:p>
          <a:p>
            <a:endParaRPr lang="es-MX" sz="2400" b="1" dirty="0" smtClean="0">
              <a:solidFill>
                <a:srgbClr val="008000"/>
              </a:solidFill>
              <a:latin typeface="Arial" pitchFamily="34" charset="0"/>
              <a:cs typeface="Arial" pitchFamily="34" charset="0"/>
            </a:endParaRPr>
          </a:p>
          <a:p>
            <a:pPr algn="just"/>
            <a:r>
              <a:rPr lang="es-MX" sz="2000" b="1" dirty="0" smtClean="0">
                <a:solidFill>
                  <a:srgbClr val="008000"/>
                </a:solidFill>
                <a:latin typeface="Arial" pitchFamily="34" charset="0"/>
                <a:cs typeface="Arial" pitchFamily="34" charset="0"/>
              </a:rPr>
              <a:t>1.-INTRODUCIR: LOS CONCEPTOS BÁSICOS QUE INTERVIENEN EN LA              DIRRECIÓN DE UN PROYECTO.</a:t>
            </a:r>
          </a:p>
          <a:p>
            <a:pPr algn="just"/>
            <a:endParaRPr lang="es-MX" sz="2000" b="1" dirty="0">
              <a:solidFill>
                <a:srgbClr val="008000"/>
              </a:solidFill>
              <a:latin typeface="Arial" pitchFamily="34" charset="0"/>
              <a:cs typeface="Arial" pitchFamily="34" charset="0"/>
            </a:endParaRPr>
          </a:p>
          <a:p>
            <a:pPr algn="just"/>
            <a:r>
              <a:rPr lang="es-MX" sz="2000" b="1" dirty="0" smtClean="0">
                <a:solidFill>
                  <a:srgbClr val="008000"/>
                </a:solidFill>
                <a:latin typeface="Arial" pitchFamily="34" charset="0"/>
                <a:cs typeface="Arial" pitchFamily="34" charset="0"/>
              </a:rPr>
              <a:t>2.-OBSERVAR: EL PUNTO DE PARTIDA Y SITUACIONES DE CADA FASE, PARA PODER DESCRIBIR LOS PROCEDIMIENTOS Y SUS TÉCNICAS.</a:t>
            </a:r>
          </a:p>
          <a:p>
            <a:pPr algn="just"/>
            <a:endParaRPr lang="es-MX" sz="2000" b="1" dirty="0">
              <a:solidFill>
                <a:srgbClr val="008000"/>
              </a:solidFill>
              <a:latin typeface="Arial" pitchFamily="34" charset="0"/>
              <a:cs typeface="Arial" pitchFamily="34" charset="0"/>
            </a:endParaRPr>
          </a:p>
          <a:p>
            <a:pPr algn="just"/>
            <a:r>
              <a:rPr lang="es-MX" sz="2000" b="1" dirty="0" smtClean="0">
                <a:solidFill>
                  <a:srgbClr val="008000"/>
                </a:solidFill>
                <a:latin typeface="Arial" pitchFamily="34" charset="0"/>
                <a:cs typeface="Arial" pitchFamily="34" charset="0"/>
              </a:rPr>
              <a:t>3.-CONOCER: TÉCNICAS PARA UTILIZAR EN CADA UNA DE LAS FASES Y, DOTAR DE RECURSOS AL GRUPO DE PERSONAS ASIGNADAS PARA PODER DISEÑAR E IMPLEMENTAR UN PROYECTO SOCIAL.</a:t>
            </a:r>
          </a:p>
          <a:p>
            <a:pPr algn="just"/>
            <a:endParaRPr lang="es-MX" sz="2000" b="1" dirty="0">
              <a:solidFill>
                <a:srgbClr val="008000"/>
              </a:solidFill>
              <a:latin typeface="Arial" pitchFamily="34" charset="0"/>
              <a:cs typeface="Arial" pitchFamily="34" charset="0"/>
            </a:endParaRPr>
          </a:p>
          <a:p>
            <a:pPr algn="just"/>
            <a:r>
              <a:rPr lang="es-MX" sz="2000" b="1" dirty="0" smtClean="0">
                <a:solidFill>
                  <a:srgbClr val="008000"/>
                </a:solidFill>
                <a:latin typeface="Arial" pitchFamily="34" charset="0"/>
                <a:cs typeface="Arial" pitchFamily="34" charset="0"/>
              </a:rPr>
              <a:t>4.-APLICAR: CONTENIDOS TEÓRICOS.</a:t>
            </a:r>
          </a:p>
          <a:p>
            <a:pPr algn="just"/>
            <a:endParaRPr lang="es-MX" sz="2000" b="1" dirty="0">
              <a:solidFill>
                <a:srgbClr val="008000"/>
              </a:solidFill>
              <a:latin typeface="Arial" pitchFamily="34" charset="0"/>
              <a:cs typeface="Arial" pitchFamily="34" charset="0"/>
            </a:endParaRPr>
          </a:p>
          <a:p>
            <a:pPr algn="just"/>
            <a:r>
              <a:rPr lang="es-MX" sz="2000" b="1" dirty="0" smtClean="0">
                <a:solidFill>
                  <a:srgbClr val="008000"/>
                </a:solidFill>
                <a:latin typeface="Arial" pitchFamily="34" charset="0"/>
                <a:cs typeface="Arial" pitchFamily="34" charset="0"/>
              </a:rPr>
              <a:t>5.-AMPLIAR: INFORMACIÓN SOBRE HERRAMIENTAS DE EVALUACIÓN SOCIAL.</a:t>
            </a:r>
          </a:p>
          <a:p>
            <a:r>
              <a:rPr lang="es-MX" sz="2400" b="1" dirty="0" smtClean="0">
                <a:solidFill>
                  <a:srgbClr val="008000"/>
                </a:solidFill>
                <a:latin typeface="Arial" pitchFamily="34" charset="0"/>
                <a:cs typeface="Arial" pitchFamily="34" charset="0"/>
              </a:rPr>
              <a:t> </a:t>
            </a:r>
            <a:endParaRPr lang="es-MX" sz="2400" b="1" dirty="0">
              <a:solidFill>
                <a:srgbClr val="008000"/>
              </a:solidFill>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3 Marcador de contenido" descr="descarga.jpg"/>
          <p:cNvPicPr>
            <a:picLocks noChangeAspect="1"/>
          </p:cNvPicPr>
          <p:nvPr/>
        </p:nvPicPr>
        <p:blipFill>
          <a:blip r:embed="rId2" cstate="print"/>
          <a:stretch>
            <a:fillRect/>
          </a:stretch>
        </p:blipFill>
        <p:spPr>
          <a:xfrm>
            <a:off x="0" y="0"/>
            <a:ext cx="9144000" cy="1124744"/>
          </a:xfrm>
          <a:prstGeom prst="rect">
            <a:avLst/>
          </a:prstGeom>
        </p:spPr>
      </p:pic>
      <p:sp>
        <p:nvSpPr>
          <p:cNvPr id="6" name="5 Rectángulo"/>
          <p:cNvSpPr/>
          <p:nvPr/>
        </p:nvSpPr>
        <p:spPr>
          <a:xfrm>
            <a:off x="323528" y="1268760"/>
            <a:ext cx="3888432" cy="369332"/>
          </a:xfrm>
          <a:prstGeom prst="rect">
            <a:avLst/>
          </a:prstGeom>
        </p:spPr>
        <p:txBody>
          <a:bodyPr wrap="square">
            <a:spAutoFit/>
          </a:bodyPr>
          <a:lstStyle/>
          <a:p>
            <a:r>
              <a:rPr lang="es-MX" b="1" dirty="0" smtClean="0">
                <a:solidFill>
                  <a:srgbClr val="FF0000"/>
                </a:solidFill>
                <a:latin typeface="Arial" pitchFamily="34" charset="0"/>
                <a:cs typeface="Arial" pitchFamily="34" charset="0"/>
              </a:rPr>
              <a:t>Gestión de Riesgos y Problemas</a:t>
            </a:r>
            <a:endParaRPr lang="es-MX" b="1" dirty="0">
              <a:solidFill>
                <a:srgbClr val="FF0000"/>
              </a:solidFill>
              <a:latin typeface="Arial" pitchFamily="34" charset="0"/>
              <a:cs typeface="Arial" pitchFamily="34" charset="0"/>
            </a:endParaRPr>
          </a:p>
        </p:txBody>
      </p:sp>
      <p:sp>
        <p:nvSpPr>
          <p:cNvPr id="7" name="6 Rectángulo"/>
          <p:cNvSpPr/>
          <p:nvPr/>
        </p:nvSpPr>
        <p:spPr>
          <a:xfrm>
            <a:off x="251520" y="1700808"/>
            <a:ext cx="8496944" cy="5016758"/>
          </a:xfrm>
          <a:prstGeom prst="rect">
            <a:avLst/>
          </a:prstGeom>
        </p:spPr>
        <p:txBody>
          <a:bodyPr wrap="square">
            <a:spAutoFit/>
          </a:bodyPr>
          <a:lstStyle/>
          <a:p>
            <a:pPr algn="just">
              <a:buFont typeface="Wingdings" pitchFamily="2" charset="2"/>
              <a:buChar char="q"/>
            </a:pPr>
            <a:r>
              <a:rPr lang="es-MX" sz="2000" dirty="0" smtClean="0">
                <a:solidFill>
                  <a:srgbClr val="008000"/>
                </a:solidFill>
                <a:latin typeface="Arial" pitchFamily="34" charset="0"/>
                <a:cs typeface="Arial" pitchFamily="34" charset="0"/>
              </a:rPr>
              <a:t>Un riesgo es toda situación que puede, potencialmente, provocar una desviación (en esfuerzo o en plazo) en un proyecto.  </a:t>
            </a:r>
          </a:p>
          <a:p>
            <a:pPr algn="just"/>
            <a:endParaRPr lang="es-MX" sz="2000" dirty="0" smtClean="0">
              <a:solidFill>
                <a:srgbClr val="008000"/>
              </a:solidFill>
              <a:latin typeface="Arial" pitchFamily="34" charset="0"/>
              <a:cs typeface="Arial" pitchFamily="34" charset="0"/>
            </a:endParaRPr>
          </a:p>
          <a:p>
            <a:pPr algn="just">
              <a:buFont typeface="Wingdings" pitchFamily="2" charset="2"/>
              <a:buChar char="q"/>
            </a:pPr>
            <a:r>
              <a:rPr lang="es-MX" sz="2000" dirty="0" smtClean="0">
                <a:solidFill>
                  <a:srgbClr val="008000"/>
                </a:solidFill>
                <a:latin typeface="Arial" pitchFamily="34" charset="0"/>
                <a:cs typeface="Arial" pitchFamily="34" charset="0"/>
              </a:rPr>
              <a:t>Un riesgo se convierte en un problema cuando provoca, de forma efectiva, un impacto en un proyecto. </a:t>
            </a:r>
          </a:p>
          <a:p>
            <a:pPr algn="just"/>
            <a:endParaRPr dirty="0"/>
          </a:p>
          <a:p>
            <a:pPr algn="just">
              <a:buFont typeface="Wingdings" pitchFamily="2" charset="2"/>
              <a:buChar char="q"/>
            </a:pPr>
            <a:r>
              <a:rPr lang="es-MX" sz="2000" dirty="0" smtClean="0">
                <a:solidFill>
                  <a:srgbClr val="008000"/>
                </a:solidFill>
                <a:latin typeface="Arial" pitchFamily="34" charset="0"/>
                <a:cs typeface="Arial" pitchFamily="34" charset="0"/>
              </a:rPr>
              <a:t>Los responsables de proyectos están obligados a anticipar y gestionar los riesgos que pueden afectarle, minimizando de esta forma el impacto que puedan tener sobre el proyecto. </a:t>
            </a:r>
          </a:p>
          <a:p>
            <a:pPr algn="just"/>
            <a:endParaRPr lang="es-MX" sz="2000" dirty="0" smtClean="0">
              <a:solidFill>
                <a:srgbClr val="008000"/>
              </a:solidFill>
              <a:latin typeface="Arial" pitchFamily="34" charset="0"/>
              <a:cs typeface="Arial" pitchFamily="34" charset="0"/>
            </a:endParaRPr>
          </a:p>
          <a:p>
            <a:pPr algn="just">
              <a:buFont typeface="Wingdings" pitchFamily="2" charset="2"/>
              <a:buChar char="q"/>
            </a:pPr>
            <a:r>
              <a:rPr lang="es-MX" sz="2000" dirty="0" smtClean="0">
                <a:solidFill>
                  <a:srgbClr val="008000"/>
                </a:solidFill>
                <a:latin typeface="Arial" pitchFamily="34" charset="0"/>
                <a:cs typeface="Arial" pitchFamily="34" charset="0"/>
              </a:rPr>
              <a:t>Cuando un riesgo se transforma en un problema, sólo queda la gestión del problema, que consistirá en entenderlo, asignarle prioridad y resolverlo. </a:t>
            </a:r>
          </a:p>
          <a:p>
            <a:pPr algn="just"/>
            <a:endParaRPr lang="es-MX" sz="2000" dirty="0" smtClean="0">
              <a:solidFill>
                <a:srgbClr val="008000"/>
              </a:solidFill>
              <a:latin typeface="Arial" pitchFamily="34" charset="0"/>
              <a:cs typeface="Arial" pitchFamily="34" charset="0"/>
            </a:endParaRPr>
          </a:p>
          <a:p>
            <a:pPr algn="just">
              <a:buFont typeface="Wingdings" pitchFamily="2" charset="2"/>
              <a:buChar char="q"/>
            </a:pPr>
            <a:r>
              <a:rPr lang="es-MX" sz="2000" dirty="0" smtClean="0">
                <a:solidFill>
                  <a:srgbClr val="008000"/>
                </a:solidFill>
                <a:latin typeface="Arial" pitchFamily="34" charset="0"/>
                <a:cs typeface="Arial" pitchFamily="34" charset="0"/>
              </a:rPr>
              <a:t>No hay que huir nunca de la toma de decisiones ni ocultar los problemas. Nunca desaparecen por sí solos, sólo crecen.</a:t>
            </a:r>
            <a:endParaRPr lang="es-MX" sz="2000" dirty="0">
              <a:solidFill>
                <a:srgbClr val="008000"/>
              </a:solidFill>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3528" y="1484784"/>
            <a:ext cx="5184576" cy="830997"/>
          </a:xfrm>
          <a:prstGeom prst="rect">
            <a:avLst/>
          </a:prstGeom>
        </p:spPr>
        <p:txBody>
          <a:bodyPr wrap="square">
            <a:spAutoFit/>
          </a:bodyPr>
          <a:lstStyle/>
          <a:p>
            <a:r>
              <a:rPr lang="es-MX" sz="2400" b="1" dirty="0" smtClean="0">
                <a:solidFill>
                  <a:srgbClr val="FF0000"/>
                </a:solidFill>
                <a:latin typeface="Arial" pitchFamily="34" charset="0"/>
                <a:cs typeface="Arial" pitchFamily="34" charset="0"/>
              </a:rPr>
              <a:t>PROPUESTA </a:t>
            </a:r>
          </a:p>
          <a:p>
            <a:r>
              <a:rPr lang="es-MX" sz="2400" b="1" dirty="0" smtClean="0">
                <a:solidFill>
                  <a:srgbClr val="FF0000"/>
                </a:solidFill>
                <a:latin typeface="Arial" pitchFamily="34" charset="0"/>
                <a:cs typeface="Arial" pitchFamily="34" charset="0"/>
              </a:rPr>
              <a:t>Gestión del Alcance</a:t>
            </a:r>
            <a:endParaRPr lang="es-MX" sz="2400" b="1" dirty="0">
              <a:solidFill>
                <a:srgbClr val="FF0000"/>
              </a:solidFill>
              <a:latin typeface="Arial" pitchFamily="34" charset="0"/>
              <a:cs typeface="Arial" pitchFamily="34" charset="0"/>
            </a:endParaRPr>
          </a:p>
        </p:txBody>
      </p:sp>
      <p:pic>
        <p:nvPicPr>
          <p:cNvPr id="3" name="3 Marcador de contenido" descr="descarga.jpg"/>
          <p:cNvPicPr>
            <a:picLocks noChangeAspect="1"/>
          </p:cNvPicPr>
          <p:nvPr/>
        </p:nvPicPr>
        <p:blipFill>
          <a:blip r:embed="rId2" cstate="print"/>
          <a:stretch>
            <a:fillRect/>
          </a:stretch>
        </p:blipFill>
        <p:spPr>
          <a:xfrm>
            <a:off x="0" y="0"/>
            <a:ext cx="9144000" cy="1124744"/>
          </a:xfrm>
          <a:prstGeom prst="rect">
            <a:avLst/>
          </a:prstGeom>
        </p:spPr>
      </p:pic>
      <p:sp>
        <p:nvSpPr>
          <p:cNvPr id="4" name="3 Rectángulo"/>
          <p:cNvSpPr/>
          <p:nvPr/>
        </p:nvSpPr>
        <p:spPr>
          <a:xfrm>
            <a:off x="107504" y="2420888"/>
            <a:ext cx="8568952" cy="3170099"/>
          </a:xfrm>
          <a:prstGeom prst="rect">
            <a:avLst/>
          </a:prstGeom>
        </p:spPr>
        <p:txBody>
          <a:bodyPr wrap="square">
            <a:spAutoFit/>
          </a:bodyPr>
          <a:lstStyle/>
          <a:p>
            <a:pPr algn="just">
              <a:buFont typeface="Wingdings" pitchFamily="2" charset="2"/>
              <a:buChar char="q"/>
            </a:pPr>
            <a:r>
              <a:rPr lang="es-MX" sz="2000" dirty="0" smtClean="0">
                <a:solidFill>
                  <a:srgbClr val="008A3E"/>
                </a:solidFill>
              </a:rPr>
              <a:t>La herramienta inicial para el gestor de un proyecto es la propuesta, y sus anexos, donde se debe especificar claramente el alcance del proyecto a realizar.</a:t>
            </a:r>
          </a:p>
          <a:p>
            <a:pPr algn="just"/>
            <a:endParaRPr lang="es-MX" sz="2000" dirty="0" smtClean="0">
              <a:solidFill>
                <a:srgbClr val="008A3E"/>
              </a:solidFill>
            </a:endParaRPr>
          </a:p>
          <a:p>
            <a:pPr algn="just">
              <a:buFont typeface="Wingdings" pitchFamily="2" charset="2"/>
              <a:buChar char="q"/>
            </a:pPr>
            <a:r>
              <a:rPr lang="es-MX" sz="2000" dirty="0" smtClean="0">
                <a:solidFill>
                  <a:srgbClr val="008A3E"/>
                </a:solidFill>
              </a:rPr>
              <a:t>Para lograr un mayor grado de entendimiento del proyecto, es imprescindible hablar con la persona que realizó la propuesta, o con el responsable del cliente. Hay que garantizar que recogemos toda la información posible y entendemos el alcance del proyecto.</a:t>
            </a:r>
          </a:p>
          <a:p>
            <a:pPr algn="just"/>
            <a:endParaRPr lang="es-MX" sz="2000" dirty="0" smtClean="0">
              <a:solidFill>
                <a:srgbClr val="008A3E"/>
              </a:solidFill>
            </a:endParaRPr>
          </a:p>
          <a:p>
            <a:pPr algn="just">
              <a:buFont typeface="Wingdings" pitchFamily="2" charset="2"/>
              <a:buChar char="q"/>
            </a:pPr>
            <a:r>
              <a:rPr lang="es-MX" sz="2000" dirty="0" smtClean="0">
                <a:solidFill>
                  <a:srgbClr val="008A3E"/>
                </a:solidFill>
              </a:rPr>
              <a:t>Es muy importante que el alcance del proyecto no sufra desviaciones durante la fase de definición funcional.</a:t>
            </a:r>
            <a:endParaRPr lang="es-MX" sz="2000" dirty="0">
              <a:solidFill>
                <a:srgbClr val="008A3E"/>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79512" y="1052736"/>
            <a:ext cx="6768752" cy="707886"/>
          </a:xfrm>
          <a:prstGeom prst="rect">
            <a:avLst/>
          </a:prstGeom>
        </p:spPr>
        <p:txBody>
          <a:bodyPr wrap="square">
            <a:spAutoFit/>
          </a:bodyPr>
          <a:lstStyle/>
          <a:p>
            <a:r>
              <a:rPr lang="es-MX" sz="2000" b="1" dirty="0" smtClean="0">
                <a:solidFill>
                  <a:srgbClr val="FF0000"/>
                </a:solidFill>
                <a:latin typeface="Arial" pitchFamily="34" charset="0"/>
                <a:cs typeface="Arial" pitchFamily="34" charset="0"/>
              </a:rPr>
              <a:t>EJECUCIÓN </a:t>
            </a:r>
          </a:p>
          <a:p>
            <a:r>
              <a:rPr lang="es-MX" sz="2000" b="1" dirty="0" smtClean="0">
                <a:solidFill>
                  <a:srgbClr val="FF0000"/>
                </a:solidFill>
                <a:latin typeface="Arial" pitchFamily="34" charset="0"/>
                <a:cs typeface="Arial" pitchFamily="34" charset="0"/>
              </a:rPr>
              <a:t>Gestión del Esfuerzo y Recursos </a:t>
            </a:r>
            <a:endParaRPr lang="es-MX" sz="2000" b="1" dirty="0">
              <a:solidFill>
                <a:srgbClr val="FF0000"/>
              </a:solidFill>
              <a:latin typeface="Arial" pitchFamily="34" charset="0"/>
              <a:cs typeface="Arial" pitchFamily="34" charset="0"/>
            </a:endParaRPr>
          </a:p>
        </p:txBody>
      </p:sp>
      <p:pic>
        <p:nvPicPr>
          <p:cNvPr id="3" name="3 Marcador de contenido" descr="descarga.jpg"/>
          <p:cNvPicPr>
            <a:picLocks noChangeAspect="1"/>
          </p:cNvPicPr>
          <p:nvPr/>
        </p:nvPicPr>
        <p:blipFill>
          <a:blip r:embed="rId2" cstate="print"/>
          <a:stretch>
            <a:fillRect/>
          </a:stretch>
        </p:blipFill>
        <p:spPr>
          <a:xfrm>
            <a:off x="0" y="0"/>
            <a:ext cx="9144000" cy="1124744"/>
          </a:xfrm>
          <a:prstGeom prst="rect">
            <a:avLst/>
          </a:prstGeom>
        </p:spPr>
      </p:pic>
      <p:sp>
        <p:nvSpPr>
          <p:cNvPr id="4" name="3 Rectángulo"/>
          <p:cNvSpPr/>
          <p:nvPr/>
        </p:nvSpPr>
        <p:spPr>
          <a:xfrm>
            <a:off x="0" y="1772816"/>
            <a:ext cx="9144000" cy="4708981"/>
          </a:xfrm>
          <a:prstGeom prst="rect">
            <a:avLst/>
          </a:prstGeom>
        </p:spPr>
        <p:txBody>
          <a:bodyPr wrap="square">
            <a:spAutoFit/>
          </a:bodyPr>
          <a:lstStyle/>
          <a:p>
            <a:pPr algn="just">
              <a:buFont typeface="Wingdings" pitchFamily="2" charset="2"/>
              <a:buChar char="q"/>
            </a:pPr>
            <a:r>
              <a:rPr lang="es-MX" sz="2000" dirty="0" smtClean="0">
                <a:solidFill>
                  <a:srgbClr val="008A3E"/>
                </a:solidFill>
                <a:latin typeface="Arial" pitchFamily="34" charset="0"/>
                <a:cs typeface="Arial" pitchFamily="34" charset="0"/>
              </a:rPr>
              <a:t>Una vez determinado el alcance es necesario descomponer el esfuerzo a realizar en unidades más pequeñas, y asignar estas tareas al personal disponible. </a:t>
            </a:r>
          </a:p>
          <a:p>
            <a:pPr algn="just"/>
            <a:endParaRPr lang="es-MX" sz="2000" dirty="0" smtClean="0">
              <a:solidFill>
                <a:srgbClr val="008A3E"/>
              </a:solidFill>
              <a:latin typeface="Arial" pitchFamily="34" charset="0"/>
              <a:cs typeface="Arial" pitchFamily="34" charset="0"/>
            </a:endParaRPr>
          </a:p>
          <a:p>
            <a:pPr algn="just">
              <a:buFont typeface="Wingdings" pitchFamily="2" charset="2"/>
              <a:buChar char="q"/>
            </a:pPr>
            <a:r>
              <a:rPr lang="es-MX" sz="2000" dirty="0" smtClean="0">
                <a:solidFill>
                  <a:srgbClr val="008A3E"/>
                </a:solidFill>
                <a:latin typeface="Arial" pitchFamily="34" charset="0"/>
                <a:cs typeface="Arial" pitchFamily="34" charset="0"/>
              </a:rPr>
              <a:t>Hay que seguir en todo momento la evolución del esfuerzo realizado (control de incurridos), como medida preventiva de posibles desviaciones, bien por una mala valoración del esfuerzo, bien por un mal desempeño del personal del proyecto.</a:t>
            </a:r>
          </a:p>
          <a:p>
            <a:pPr algn="just">
              <a:buFont typeface="Arial" charset="0"/>
              <a:buChar char="•"/>
            </a:pPr>
            <a:endParaRPr lang="es-MX" sz="2000" dirty="0" smtClean="0">
              <a:solidFill>
                <a:srgbClr val="008A3E"/>
              </a:solidFill>
              <a:latin typeface="Arial" pitchFamily="34" charset="0"/>
              <a:cs typeface="Arial" pitchFamily="34" charset="0"/>
            </a:endParaRPr>
          </a:p>
          <a:p>
            <a:pPr algn="just">
              <a:buFont typeface="Wingdings" pitchFamily="2" charset="2"/>
              <a:buChar char="q"/>
            </a:pPr>
            <a:r>
              <a:rPr lang="es-MX" sz="2000" dirty="0" smtClean="0">
                <a:solidFill>
                  <a:srgbClr val="008A3E"/>
                </a:solidFill>
                <a:latin typeface="Arial" pitchFamily="34" charset="0"/>
                <a:cs typeface="Arial" pitchFamily="34" charset="0"/>
              </a:rPr>
              <a:t>La motivación del equipo de trabajo es fundamental para el buen desarrollo de cualquier proyecto. El jefe de proyecto ha de saber controlar su afectividad, ya que es responsable de mantener alta la moral del equipo.</a:t>
            </a:r>
          </a:p>
          <a:p>
            <a:pPr algn="just">
              <a:buFont typeface="Arial" charset="0"/>
              <a:buChar char="•"/>
            </a:pPr>
            <a:endParaRPr lang="es-MX" sz="2000" dirty="0" smtClean="0">
              <a:solidFill>
                <a:srgbClr val="008A3E"/>
              </a:solidFill>
              <a:latin typeface="Arial" pitchFamily="34" charset="0"/>
              <a:cs typeface="Arial" pitchFamily="34" charset="0"/>
            </a:endParaRPr>
          </a:p>
          <a:p>
            <a:pPr algn="just">
              <a:buFont typeface="Wingdings" pitchFamily="2" charset="2"/>
              <a:buChar char="q"/>
            </a:pPr>
            <a:r>
              <a:rPr lang="es-MX" sz="2000" dirty="0" smtClean="0">
                <a:solidFill>
                  <a:srgbClr val="008A3E"/>
                </a:solidFill>
                <a:latin typeface="Arial" pitchFamily="34" charset="0"/>
                <a:cs typeface="Arial" pitchFamily="34" charset="0"/>
              </a:rPr>
              <a:t>Es tarea del jefe de equipo el desarrollo del personal a su cargo. Hay que aprovechar las oportunidades de formación.</a:t>
            </a:r>
            <a:endParaRPr lang="es-MX" sz="2000" dirty="0">
              <a:solidFill>
                <a:srgbClr val="008A3E"/>
              </a:solidFill>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3528" y="1340768"/>
            <a:ext cx="4896544" cy="707886"/>
          </a:xfrm>
          <a:prstGeom prst="rect">
            <a:avLst/>
          </a:prstGeom>
        </p:spPr>
        <p:txBody>
          <a:bodyPr wrap="square">
            <a:spAutoFit/>
          </a:bodyPr>
          <a:lstStyle/>
          <a:p>
            <a:r>
              <a:rPr lang="es-MX" sz="2000" b="1" dirty="0" smtClean="0">
                <a:solidFill>
                  <a:srgbClr val="FF0000"/>
                </a:solidFill>
                <a:latin typeface="Arial" pitchFamily="34" charset="0"/>
                <a:cs typeface="Arial" pitchFamily="34" charset="0"/>
              </a:rPr>
              <a:t>EJECUCIÓN </a:t>
            </a:r>
          </a:p>
          <a:p>
            <a:r>
              <a:rPr lang="es-MX" sz="2000" b="1" dirty="0" smtClean="0">
                <a:solidFill>
                  <a:srgbClr val="FF0000"/>
                </a:solidFill>
                <a:latin typeface="Arial" pitchFamily="34" charset="0"/>
                <a:cs typeface="Arial" pitchFamily="34" charset="0"/>
              </a:rPr>
              <a:t>Gestión del Plazo</a:t>
            </a:r>
            <a:endParaRPr lang="es-MX" sz="2000" b="1" dirty="0">
              <a:solidFill>
                <a:srgbClr val="FF0000"/>
              </a:solidFill>
              <a:latin typeface="Arial" pitchFamily="34" charset="0"/>
              <a:cs typeface="Arial" pitchFamily="34" charset="0"/>
            </a:endParaRPr>
          </a:p>
        </p:txBody>
      </p:sp>
      <p:pic>
        <p:nvPicPr>
          <p:cNvPr id="3" name="3 Marcador de contenido" descr="descarga.jpg"/>
          <p:cNvPicPr>
            <a:picLocks noChangeAspect="1"/>
          </p:cNvPicPr>
          <p:nvPr/>
        </p:nvPicPr>
        <p:blipFill>
          <a:blip r:embed="rId2" cstate="print"/>
          <a:stretch>
            <a:fillRect/>
          </a:stretch>
        </p:blipFill>
        <p:spPr>
          <a:xfrm>
            <a:off x="0" y="0"/>
            <a:ext cx="9144000" cy="1124744"/>
          </a:xfrm>
          <a:prstGeom prst="rect">
            <a:avLst/>
          </a:prstGeom>
        </p:spPr>
      </p:pic>
      <p:sp>
        <p:nvSpPr>
          <p:cNvPr id="4" name="3 Rectángulo"/>
          <p:cNvSpPr/>
          <p:nvPr/>
        </p:nvSpPr>
        <p:spPr>
          <a:xfrm>
            <a:off x="107504" y="2060848"/>
            <a:ext cx="8856984" cy="4401205"/>
          </a:xfrm>
          <a:prstGeom prst="rect">
            <a:avLst/>
          </a:prstGeom>
        </p:spPr>
        <p:txBody>
          <a:bodyPr wrap="square">
            <a:spAutoFit/>
          </a:bodyPr>
          <a:lstStyle/>
          <a:p>
            <a:pPr algn="just">
              <a:buFont typeface="Wingdings" pitchFamily="2" charset="2"/>
              <a:buChar char="q"/>
            </a:pPr>
            <a:r>
              <a:rPr lang="es-MX" sz="2000" dirty="0" smtClean="0">
                <a:solidFill>
                  <a:srgbClr val="008A3E"/>
                </a:solidFill>
                <a:latin typeface="Arial" pitchFamily="34" charset="0"/>
                <a:cs typeface="Arial" pitchFamily="34" charset="0"/>
              </a:rPr>
              <a:t>Una de las características fundamentales de un Proyecto es que posee un plazo de realización (inicio y finalización), en base al cual se realiza la planificación inicial. </a:t>
            </a:r>
          </a:p>
          <a:p>
            <a:pPr algn="just"/>
            <a:endParaRPr lang="es-MX" sz="2000" dirty="0" smtClean="0">
              <a:solidFill>
                <a:srgbClr val="008A3E"/>
              </a:solidFill>
              <a:latin typeface="Arial" pitchFamily="34" charset="0"/>
              <a:cs typeface="Arial" pitchFamily="34" charset="0"/>
            </a:endParaRPr>
          </a:p>
          <a:p>
            <a:pPr algn="just">
              <a:buFont typeface="Wingdings" pitchFamily="2" charset="2"/>
              <a:buChar char="q"/>
            </a:pPr>
            <a:r>
              <a:rPr lang="es-MX" sz="2000" dirty="0" smtClean="0">
                <a:solidFill>
                  <a:srgbClr val="008A3E"/>
                </a:solidFill>
                <a:latin typeface="Arial" pitchFamily="34" charset="0"/>
                <a:cs typeface="Arial" pitchFamily="34" charset="0"/>
              </a:rPr>
              <a:t>Nuestra obligación, como gestores del proyecto, es intentar respetar al máximo estas fechas, y variarlas sólo si resulta imprescindible.</a:t>
            </a:r>
          </a:p>
          <a:p>
            <a:pPr algn="just"/>
            <a:endParaRPr lang="es-MX" sz="2000" dirty="0" smtClean="0">
              <a:solidFill>
                <a:srgbClr val="008A3E"/>
              </a:solidFill>
              <a:latin typeface="Arial" pitchFamily="34" charset="0"/>
              <a:cs typeface="Arial" pitchFamily="34" charset="0"/>
            </a:endParaRPr>
          </a:p>
          <a:p>
            <a:pPr algn="just">
              <a:buFont typeface="Wingdings" pitchFamily="2" charset="2"/>
              <a:buChar char="q"/>
            </a:pPr>
            <a:r>
              <a:rPr lang="es-MX" sz="2000" dirty="0" smtClean="0">
                <a:solidFill>
                  <a:srgbClr val="008A3E"/>
                </a:solidFill>
                <a:latin typeface="Arial" pitchFamily="34" charset="0"/>
                <a:cs typeface="Arial" pitchFamily="34" charset="0"/>
              </a:rPr>
              <a:t>Los plazos pueden verse afectados por diversas circunstancias, internas y externas al proyecto. También estas últimas deben ser gestionadas (como riesgos) en la medida de nuestras posibilidades.</a:t>
            </a:r>
          </a:p>
          <a:p>
            <a:pPr algn="just"/>
            <a:endParaRPr lang="es-MX" sz="2000" dirty="0" smtClean="0">
              <a:solidFill>
                <a:srgbClr val="008A3E"/>
              </a:solidFill>
              <a:latin typeface="Arial" pitchFamily="34" charset="0"/>
              <a:cs typeface="Arial" pitchFamily="34" charset="0"/>
            </a:endParaRPr>
          </a:p>
          <a:p>
            <a:pPr algn="just">
              <a:buFont typeface="Wingdings" pitchFamily="2" charset="2"/>
              <a:buChar char="q"/>
            </a:pPr>
            <a:r>
              <a:rPr lang="es-MX" sz="2000" dirty="0" smtClean="0">
                <a:solidFill>
                  <a:srgbClr val="008A3E"/>
                </a:solidFill>
                <a:latin typeface="Arial" pitchFamily="34" charset="0"/>
                <a:cs typeface="Arial" pitchFamily="34" charset="0"/>
              </a:rPr>
              <a:t>El cumplimiento de los plazos es, en la mayoría de los proyectos, un factor clave del éxito. Se recomienda establecer reuniones semanales de revisión de objetivos con el equipo de trabajo.</a:t>
            </a:r>
            <a:endParaRPr lang="es-MX" sz="2000" dirty="0">
              <a:solidFill>
                <a:srgbClr val="008A3E"/>
              </a:solidFill>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67544" y="1340768"/>
            <a:ext cx="3956532" cy="707886"/>
          </a:xfrm>
          <a:prstGeom prst="rect">
            <a:avLst/>
          </a:prstGeom>
        </p:spPr>
        <p:txBody>
          <a:bodyPr wrap="none">
            <a:spAutoFit/>
          </a:bodyPr>
          <a:lstStyle/>
          <a:p>
            <a:r>
              <a:rPr lang="es-MX" sz="2000" b="1" dirty="0" smtClean="0">
                <a:solidFill>
                  <a:srgbClr val="FF0000"/>
                </a:solidFill>
                <a:latin typeface="Arial" pitchFamily="34" charset="0"/>
                <a:cs typeface="Arial" pitchFamily="34" charset="0"/>
              </a:rPr>
              <a:t>EJECUCIÓN </a:t>
            </a:r>
          </a:p>
          <a:p>
            <a:r>
              <a:rPr lang="es-MX" sz="2000" b="1" dirty="0" smtClean="0">
                <a:solidFill>
                  <a:srgbClr val="FF0000"/>
                </a:solidFill>
                <a:latin typeface="Arial" pitchFamily="34" charset="0"/>
                <a:cs typeface="Arial" pitchFamily="34" charset="0"/>
              </a:rPr>
              <a:t>Gestión de la Calidad y costes </a:t>
            </a:r>
            <a:endParaRPr lang="es-MX" sz="2000" b="1" dirty="0">
              <a:solidFill>
                <a:srgbClr val="FF0000"/>
              </a:solidFill>
              <a:latin typeface="Arial" pitchFamily="34" charset="0"/>
              <a:cs typeface="Arial" pitchFamily="34" charset="0"/>
            </a:endParaRPr>
          </a:p>
        </p:txBody>
      </p:sp>
      <p:pic>
        <p:nvPicPr>
          <p:cNvPr id="3" name="3 Marcador de contenido" descr="descarga.jpg"/>
          <p:cNvPicPr>
            <a:picLocks noChangeAspect="1"/>
          </p:cNvPicPr>
          <p:nvPr/>
        </p:nvPicPr>
        <p:blipFill>
          <a:blip r:embed="rId2" cstate="print"/>
          <a:stretch>
            <a:fillRect/>
          </a:stretch>
        </p:blipFill>
        <p:spPr>
          <a:xfrm>
            <a:off x="0" y="0"/>
            <a:ext cx="9144000" cy="1124744"/>
          </a:xfrm>
          <a:prstGeom prst="rect">
            <a:avLst/>
          </a:prstGeom>
        </p:spPr>
      </p:pic>
      <p:sp>
        <p:nvSpPr>
          <p:cNvPr id="4" name="3 Rectángulo"/>
          <p:cNvSpPr/>
          <p:nvPr/>
        </p:nvSpPr>
        <p:spPr>
          <a:xfrm>
            <a:off x="107504" y="2204864"/>
            <a:ext cx="8856984" cy="4524315"/>
          </a:xfrm>
          <a:prstGeom prst="rect">
            <a:avLst/>
          </a:prstGeom>
        </p:spPr>
        <p:txBody>
          <a:bodyPr wrap="square">
            <a:spAutoFit/>
          </a:bodyPr>
          <a:lstStyle/>
          <a:p>
            <a:pPr algn="just">
              <a:buFont typeface="Wingdings" pitchFamily="2" charset="2"/>
              <a:buChar char="q"/>
            </a:pPr>
            <a:r>
              <a:rPr lang="es-MX" dirty="0" smtClean="0">
                <a:solidFill>
                  <a:srgbClr val="008000"/>
                </a:solidFill>
                <a:latin typeface="Arial" pitchFamily="34" charset="0"/>
                <a:cs typeface="Arial" pitchFamily="34" charset="0"/>
              </a:rPr>
              <a:t>Hay una calidad interna, que es la ligada a los productos que entregamos como consecuencia de nuestro desempeño profesional, y que se mide en términos de uso de metodologías y estándares. Se garantiza a través de los sucesivos ciclos de prueba.</a:t>
            </a:r>
          </a:p>
          <a:p>
            <a:pPr algn="just">
              <a:buFont typeface="Wingdings" pitchFamily="2" charset="2"/>
              <a:buChar char="q"/>
            </a:pPr>
            <a:endParaRPr lang="es-MX" dirty="0" smtClean="0">
              <a:solidFill>
                <a:srgbClr val="008000"/>
              </a:solidFill>
              <a:latin typeface="Arial" pitchFamily="34" charset="0"/>
              <a:cs typeface="Arial" pitchFamily="34" charset="0"/>
            </a:endParaRPr>
          </a:p>
          <a:p>
            <a:pPr algn="just">
              <a:buFont typeface="Wingdings" pitchFamily="2" charset="2"/>
              <a:buChar char="q"/>
            </a:pPr>
            <a:r>
              <a:rPr lang="es-MX" dirty="0" smtClean="0">
                <a:solidFill>
                  <a:srgbClr val="008000"/>
                </a:solidFill>
                <a:latin typeface="Arial" pitchFamily="34" charset="0"/>
                <a:cs typeface="Arial" pitchFamily="34" charset="0"/>
              </a:rPr>
              <a:t>Hay una calidad externa que nos obliga a gestionar correctamente una serie de documentos, ligados al Plan de Calidad de nuestra organización.</a:t>
            </a:r>
          </a:p>
          <a:p>
            <a:pPr algn="just">
              <a:buFont typeface="Wingdings" pitchFamily="2" charset="2"/>
              <a:buChar char="q"/>
            </a:pPr>
            <a:endParaRPr lang="es-MX" dirty="0" smtClean="0">
              <a:solidFill>
                <a:srgbClr val="008000"/>
              </a:solidFill>
              <a:latin typeface="Arial" pitchFamily="34" charset="0"/>
              <a:cs typeface="Arial" pitchFamily="34" charset="0"/>
            </a:endParaRPr>
          </a:p>
          <a:p>
            <a:pPr algn="just">
              <a:buFont typeface="Wingdings" pitchFamily="2" charset="2"/>
              <a:buChar char="q"/>
            </a:pPr>
            <a:r>
              <a:rPr lang="es-MX" dirty="0" smtClean="0">
                <a:solidFill>
                  <a:srgbClr val="008000"/>
                </a:solidFill>
                <a:latin typeface="Arial" pitchFamily="34" charset="0"/>
                <a:cs typeface="Arial" pitchFamily="34" charset="0"/>
              </a:rPr>
              <a:t>Velar también por los intereses de nuestra organización, vigilando la rentabilidad de los proyectos.</a:t>
            </a:r>
          </a:p>
          <a:p>
            <a:pPr algn="just">
              <a:buFont typeface="Wingdings" pitchFamily="2" charset="2"/>
              <a:buChar char="q"/>
            </a:pPr>
            <a:endParaRPr lang="es-MX" dirty="0" smtClean="0">
              <a:solidFill>
                <a:srgbClr val="008000"/>
              </a:solidFill>
              <a:latin typeface="Arial" pitchFamily="34" charset="0"/>
              <a:cs typeface="Arial" pitchFamily="34" charset="0"/>
            </a:endParaRPr>
          </a:p>
          <a:p>
            <a:pPr algn="just">
              <a:buFont typeface="Wingdings" pitchFamily="2" charset="2"/>
              <a:buChar char="q"/>
            </a:pPr>
            <a:r>
              <a:rPr lang="es-MX" dirty="0" smtClean="0">
                <a:solidFill>
                  <a:srgbClr val="008000"/>
                </a:solidFill>
                <a:latin typeface="Arial" pitchFamily="34" charset="0"/>
                <a:cs typeface="Arial" pitchFamily="34" charset="0"/>
              </a:rPr>
              <a:t>Es importante controlar los perfiles del personal en el proyecto. A veces podemos prescindir de perfiles más caros e intercambiarlos por otros de menor coste.</a:t>
            </a:r>
          </a:p>
          <a:p>
            <a:pPr algn="just">
              <a:buFont typeface="Wingdings" pitchFamily="2" charset="2"/>
              <a:buChar char="q"/>
            </a:pPr>
            <a:endParaRPr lang="es-MX" dirty="0" smtClean="0">
              <a:solidFill>
                <a:srgbClr val="008000"/>
              </a:solidFill>
              <a:latin typeface="Arial" pitchFamily="34" charset="0"/>
              <a:cs typeface="Arial" pitchFamily="34" charset="0"/>
            </a:endParaRPr>
          </a:p>
          <a:p>
            <a:pPr algn="just">
              <a:buFont typeface="Wingdings" pitchFamily="2" charset="2"/>
              <a:buChar char="q"/>
            </a:pPr>
            <a:r>
              <a:rPr lang="es-MX" dirty="0" smtClean="0">
                <a:solidFill>
                  <a:srgbClr val="008000"/>
                </a:solidFill>
                <a:latin typeface="Arial" pitchFamily="34" charset="0"/>
                <a:cs typeface="Arial" pitchFamily="34" charset="0"/>
              </a:rPr>
              <a:t>Es importante controlar los cambios en los proyectos, ya que son una vía muy eficaz de recuperación de costes.</a:t>
            </a:r>
            <a:endParaRPr lang="es-MX" dirty="0">
              <a:solidFill>
                <a:srgbClr val="008000"/>
              </a:solidFill>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3 Marcador de contenido" descr="descarga.jpg"/>
          <p:cNvPicPr>
            <a:picLocks noGrp="1" noChangeAspect="1"/>
          </p:cNvPicPr>
          <p:nvPr>
            <p:ph idx="1"/>
          </p:nvPr>
        </p:nvPicPr>
        <p:blipFill>
          <a:blip r:embed="rId2" cstate="print"/>
          <a:stretch>
            <a:fillRect/>
          </a:stretch>
        </p:blipFill>
        <p:spPr>
          <a:xfrm>
            <a:off x="0" y="0"/>
            <a:ext cx="9144000" cy="1124744"/>
          </a:xfrm>
        </p:spPr>
      </p:pic>
      <p:sp>
        <p:nvSpPr>
          <p:cNvPr id="5" name="4 CuadroTexto"/>
          <p:cNvSpPr txBox="1"/>
          <p:nvPr/>
        </p:nvSpPr>
        <p:spPr>
          <a:xfrm>
            <a:off x="0" y="1844824"/>
            <a:ext cx="9144000" cy="4801314"/>
          </a:xfrm>
          <a:prstGeom prst="rect">
            <a:avLst/>
          </a:prstGeom>
          <a:noFill/>
        </p:spPr>
        <p:txBody>
          <a:bodyPr wrap="square" rtlCol="0">
            <a:spAutoFit/>
          </a:bodyPr>
          <a:lstStyle/>
          <a:p>
            <a:pPr algn="just"/>
            <a:r>
              <a:rPr lang="es-MX" sz="1700" b="1" dirty="0" smtClean="0">
                <a:latin typeface="Arial" pitchFamily="34" charset="0"/>
                <a:cs typeface="Arial" pitchFamily="34" charset="0"/>
              </a:rPr>
              <a:t>Ante la necesidad de crear en nuestros alumnos una conciencia que los haga preocuparse por los problemas sociales de su comunidad, o el entorno inmediato en el que habitan, así mismo, hacer que avaloren y atesoren lo que su comunidad les provee, es necesario hacerles ver la importancia de la elaboración de proyectos de desarrollo comunitario útiles a la sociedad y al ambiente en el que habitan, de tal forma que a través de esta premisa se ha desarrollado este programa. Por medio de la unidad de aprendizaje el alumno conocerá los conceptos de los problemas sociales que atañen a México y sus comunidades. También se pretende hacer ver la importancia del estudio del concepto de comunidad, a través del conocimiento, evaluación y descripción del espacio geográfico al que ellos pertenecen. Con base en lo anterior se desprende que durante el curso el alumno conocerá, planeará y evaluará un problema social del lugar al que pertenece, y al final entregará un proyecto de gestión comunal de los recursos, y lo presentará ante sus compañeros. El curso se desarrolla en un 25% teórico y 75% práctico. A través de lecturas seleccionadas, el alumno conoce y analiza las problemáticas sociales, económicas y políticas que vive el país, con el conocimiento adquirido sale a campo a consultar lo teórico con lo empírico, haciendo énfasis en un solo tema de investigación de un lugar previamente seleccionado.</a:t>
            </a:r>
            <a:endParaRPr lang="es-MX" sz="1700" b="1" dirty="0">
              <a:latin typeface="Arial" pitchFamily="34" charset="0"/>
              <a:cs typeface="Arial" pitchFamily="34" charset="0"/>
            </a:endParaRPr>
          </a:p>
        </p:txBody>
      </p:sp>
      <p:sp>
        <p:nvSpPr>
          <p:cNvPr id="6" name="5 CuadroTexto"/>
          <p:cNvSpPr txBox="1"/>
          <p:nvPr/>
        </p:nvSpPr>
        <p:spPr>
          <a:xfrm>
            <a:off x="251520" y="1196752"/>
            <a:ext cx="8136904" cy="461665"/>
          </a:xfrm>
          <a:prstGeom prst="rect">
            <a:avLst/>
          </a:prstGeom>
          <a:noFill/>
        </p:spPr>
        <p:txBody>
          <a:bodyPr wrap="square" rtlCol="0">
            <a:spAutoFit/>
          </a:bodyPr>
          <a:lstStyle/>
          <a:p>
            <a:pPr algn="ctr"/>
            <a:r>
              <a:rPr lang="es-MX" sz="2400" b="1" dirty="0" smtClean="0">
                <a:solidFill>
                  <a:srgbClr val="008000"/>
                </a:solidFill>
                <a:latin typeface="Arial" pitchFamily="34" charset="0"/>
                <a:cs typeface="Arial" pitchFamily="34" charset="0"/>
              </a:rPr>
              <a:t>PRESENTACIÓN DEL CURSO </a:t>
            </a:r>
            <a:endParaRPr lang="es-MX" sz="2400" b="1" dirty="0">
              <a:solidFill>
                <a:srgbClr val="008000"/>
              </a:solidFill>
              <a:latin typeface="Arial" pitchFamily="34" charset="0"/>
              <a:cs typeface="Arial"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95537" y="1340768"/>
            <a:ext cx="4973124" cy="400110"/>
          </a:xfrm>
          <a:prstGeom prst="rect">
            <a:avLst/>
          </a:prstGeom>
        </p:spPr>
        <p:txBody>
          <a:bodyPr wrap="square">
            <a:spAutoFit/>
          </a:bodyPr>
          <a:lstStyle/>
          <a:p>
            <a:r>
              <a:rPr lang="es-MX" sz="2000" b="1" dirty="0" smtClean="0">
                <a:solidFill>
                  <a:srgbClr val="FF0000"/>
                </a:solidFill>
                <a:latin typeface="Arial" pitchFamily="34" charset="0"/>
                <a:cs typeface="Arial" pitchFamily="34" charset="0"/>
              </a:rPr>
              <a:t>PROYECTO SOCIAL </a:t>
            </a:r>
            <a:endParaRPr lang="es-MX" sz="2000" b="1" dirty="0">
              <a:solidFill>
                <a:srgbClr val="FF0000"/>
              </a:solidFill>
              <a:latin typeface="Arial" pitchFamily="34" charset="0"/>
              <a:cs typeface="Arial" pitchFamily="34" charset="0"/>
            </a:endParaRPr>
          </a:p>
        </p:txBody>
      </p:sp>
      <p:pic>
        <p:nvPicPr>
          <p:cNvPr id="3" name="3 Marcador de contenido" descr="descarga.jpg"/>
          <p:cNvPicPr>
            <a:picLocks noChangeAspect="1"/>
          </p:cNvPicPr>
          <p:nvPr/>
        </p:nvPicPr>
        <p:blipFill>
          <a:blip r:embed="rId2" cstate="print"/>
          <a:stretch>
            <a:fillRect/>
          </a:stretch>
        </p:blipFill>
        <p:spPr>
          <a:xfrm>
            <a:off x="0" y="0"/>
            <a:ext cx="9144000" cy="1124744"/>
          </a:xfrm>
          <a:prstGeom prst="rect">
            <a:avLst/>
          </a:prstGeom>
        </p:spPr>
      </p:pic>
      <p:sp>
        <p:nvSpPr>
          <p:cNvPr id="4" name="3 Rectángulo"/>
          <p:cNvSpPr/>
          <p:nvPr/>
        </p:nvSpPr>
        <p:spPr>
          <a:xfrm>
            <a:off x="107504" y="1916832"/>
            <a:ext cx="8784976" cy="4708981"/>
          </a:xfrm>
          <a:prstGeom prst="rect">
            <a:avLst/>
          </a:prstGeom>
        </p:spPr>
        <p:txBody>
          <a:bodyPr wrap="square">
            <a:spAutoFit/>
          </a:bodyPr>
          <a:lstStyle/>
          <a:p>
            <a:pPr algn="just"/>
            <a:r>
              <a:rPr lang="es-MX" sz="2000" b="1" dirty="0" smtClean="0">
                <a:solidFill>
                  <a:srgbClr val="FF0000"/>
                </a:solidFill>
                <a:latin typeface="Arial" pitchFamily="34" charset="0"/>
                <a:cs typeface="Arial" pitchFamily="34" charset="0"/>
              </a:rPr>
              <a:t>Descripción </a:t>
            </a:r>
          </a:p>
          <a:p>
            <a:pPr algn="just"/>
            <a:endParaRPr lang="es-MX" sz="2000" b="1" dirty="0" smtClean="0">
              <a:solidFill>
                <a:srgbClr val="FF0000"/>
              </a:solidFill>
              <a:latin typeface="Arial" pitchFamily="34" charset="0"/>
              <a:cs typeface="Arial" pitchFamily="34" charset="0"/>
            </a:endParaRPr>
          </a:p>
          <a:p>
            <a:pPr algn="just"/>
            <a:r>
              <a:rPr lang="es-MX" sz="2000" dirty="0" smtClean="0">
                <a:solidFill>
                  <a:srgbClr val="008A3E"/>
                </a:solidFill>
                <a:latin typeface="Arial" pitchFamily="34" charset="0"/>
                <a:cs typeface="Arial" pitchFamily="34" charset="0"/>
              </a:rPr>
              <a:t>Presentación de un estudio incluyendo detalles suficientes para facilitar a los participantes el análisis y posterior desarrollo. Se requiere diagnosis, prescripción y desarrollo adecuado. Información tratada en un campo particular del conocimiento o de la acción.</a:t>
            </a:r>
          </a:p>
          <a:p>
            <a:pPr algn="just"/>
            <a:endParaRPr lang="es-MX" sz="2000" b="1" dirty="0" smtClean="0">
              <a:solidFill>
                <a:srgbClr val="FF0000"/>
              </a:solidFill>
              <a:latin typeface="Arial" pitchFamily="34" charset="0"/>
              <a:cs typeface="Arial" pitchFamily="34" charset="0"/>
            </a:endParaRPr>
          </a:p>
          <a:p>
            <a:pPr algn="just"/>
            <a:r>
              <a:rPr lang="es-MX" sz="2000" b="1" dirty="0" smtClean="0">
                <a:solidFill>
                  <a:srgbClr val="FF0000"/>
                </a:solidFill>
                <a:latin typeface="Arial" pitchFamily="34" charset="0"/>
                <a:cs typeface="Arial" pitchFamily="34" charset="0"/>
              </a:rPr>
              <a:t>Actuación </a:t>
            </a:r>
          </a:p>
          <a:p>
            <a:pPr algn="just"/>
            <a:endParaRPr lang="es-MX" sz="2000" b="1" dirty="0" smtClean="0">
              <a:solidFill>
                <a:srgbClr val="FF0000"/>
              </a:solidFill>
              <a:latin typeface="Arial" pitchFamily="34" charset="0"/>
              <a:cs typeface="Arial" pitchFamily="34" charset="0"/>
            </a:endParaRPr>
          </a:p>
          <a:p>
            <a:pPr algn="just"/>
            <a:r>
              <a:rPr lang="es-MX" sz="2000" dirty="0" smtClean="0">
                <a:solidFill>
                  <a:srgbClr val="008A3E"/>
                </a:solidFill>
                <a:latin typeface="Arial" pitchFamily="34" charset="0"/>
                <a:cs typeface="Arial" pitchFamily="34" charset="0"/>
              </a:rPr>
              <a:t>En grupos aplican los ciclos de vida de un proyecto social y aplican las correspondientes Herramientas en el estudio propuesto.</a:t>
            </a:r>
          </a:p>
          <a:p>
            <a:pPr algn="just"/>
            <a:endParaRPr lang="es-MX" sz="2000" dirty="0" smtClean="0">
              <a:latin typeface="Arial" pitchFamily="34" charset="0"/>
              <a:cs typeface="Arial" pitchFamily="34" charset="0"/>
            </a:endParaRPr>
          </a:p>
          <a:p>
            <a:pPr algn="just"/>
            <a:r>
              <a:rPr lang="es-MX" sz="2000" b="1" dirty="0" smtClean="0">
                <a:solidFill>
                  <a:srgbClr val="FF0000"/>
                </a:solidFill>
                <a:latin typeface="Arial" pitchFamily="34" charset="0"/>
                <a:cs typeface="Arial" pitchFamily="34" charset="0"/>
              </a:rPr>
              <a:t>Evaluación</a:t>
            </a:r>
          </a:p>
          <a:p>
            <a:pPr algn="just"/>
            <a:endParaRPr lang="es-MX" sz="2000" b="1" dirty="0" smtClean="0">
              <a:solidFill>
                <a:srgbClr val="008A3E"/>
              </a:solidFill>
              <a:latin typeface="Arial" pitchFamily="34" charset="0"/>
              <a:cs typeface="Arial" pitchFamily="34" charset="0"/>
            </a:endParaRPr>
          </a:p>
          <a:p>
            <a:pPr algn="just"/>
            <a:r>
              <a:rPr lang="es-MX" sz="2000" dirty="0" smtClean="0">
                <a:solidFill>
                  <a:srgbClr val="008A3E"/>
                </a:solidFill>
                <a:latin typeface="Arial" pitchFamily="34" charset="0"/>
                <a:cs typeface="Arial" pitchFamily="34" charset="0"/>
              </a:rPr>
              <a:t> Al finalizar la acción se evalúa los puntos a mejorar en cada participante.</a:t>
            </a:r>
            <a:endParaRPr lang="es-MX" sz="2000" dirty="0">
              <a:solidFill>
                <a:srgbClr val="008A3E"/>
              </a:solidFill>
              <a:latin typeface="Arial" pitchFamily="34" charset="0"/>
              <a:cs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0" y="1124744"/>
            <a:ext cx="9144000" cy="461665"/>
          </a:xfrm>
          <a:prstGeom prst="rect">
            <a:avLst/>
          </a:prstGeom>
        </p:spPr>
        <p:txBody>
          <a:bodyPr wrap="square">
            <a:spAutoFit/>
          </a:bodyPr>
          <a:lstStyle/>
          <a:p>
            <a:pPr algn="ctr"/>
            <a:r>
              <a:rPr lang="es-MX" sz="2400" b="1" dirty="0" smtClean="0">
                <a:solidFill>
                  <a:srgbClr val="FF0000"/>
                </a:solidFill>
                <a:latin typeface="Arial" pitchFamily="34" charset="0"/>
                <a:cs typeface="Arial" pitchFamily="34" charset="0"/>
              </a:rPr>
              <a:t>ESQUEMA GENERAL </a:t>
            </a:r>
            <a:endParaRPr lang="es-MX" sz="2400" b="1" dirty="0">
              <a:solidFill>
                <a:srgbClr val="FF0000"/>
              </a:solidFill>
              <a:latin typeface="Arial" pitchFamily="34" charset="0"/>
              <a:cs typeface="Arial" pitchFamily="34" charset="0"/>
            </a:endParaRPr>
          </a:p>
        </p:txBody>
      </p:sp>
      <p:pic>
        <p:nvPicPr>
          <p:cNvPr id="3" name="3 Marcador de contenido" descr="descarga.jpg"/>
          <p:cNvPicPr>
            <a:picLocks noChangeAspect="1"/>
          </p:cNvPicPr>
          <p:nvPr/>
        </p:nvPicPr>
        <p:blipFill>
          <a:blip r:embed="rId2" cstate="print"/>
          <a:stretch>
            <a:fillRect/>
          </a:stretch>
        </p:blipFill>
        <p:spPr>
          <a:xfrm>
            <a:off x="0" y="0"/>
            <a:ext cx="9144000" cy="1124744"/>
          </a:xfrm>
          <a:prstGeom prst="rect">
            <a:avLst/>
          </a:prstGeom>
        </p:spPr>
      </p:pic>
      <p:sp>
        <p:nvSpPr>
          <p:cNvPr id="4" name="3 CuadroTexto"/>
          <p:cNvSpPr txBox="1"/>
          <p:nvPr/>
        </p:nvSpPr>
        <p:spPr>
          <a:xfrm>
            <a:off x="107504" y="3212976"/>
            <a:ext cx="1800200" cy="369332"/>
          </a:xfrm>
          <a:prstGeom prst="rect">
            <a:avLst/>
          </a:prstGeom>
          <a:noFill/>
        </p:spPr>
        <p:txBody>
          <a:bodyPr wrap="square" rtlCol="0">
            <a:spAutoFit/>
          </a:bodyPr>
          <a:lstStyle/>
          <a:p>
            <a:r>
              <a:rPr lang="es-MX" b="1" dirty="0" smtClean="0">
                <a:solidFill>
                  <a:srgbClr val="008A3E"/>
                </a:solidFill>
                <a:latin typeface="Arial" pitchFamily="34" charset="0"/>
                <a:cs typeface="Arial" pitchFamily="34" charset="0"/>
              </a:rPr>
              <a:t>PLANIFACIÓN</a:t>
            </a:r>
            <a:endParaRPr lang="es-MX" b="1" dirty="0">
              <a:solidFill>
                <a:srgbClr val="008A3E"/>
              </a:solidFill>
              <a:latin typeface="Arial" pitchFamily="34" charset="0"/>
              <a:cs typeface="Arial" pitchFamily="34" charset="0"/>
            </a:endParaRPr>
          </a:p>
        </p:txBody>
      </p:sp>
      <p:sp>
        <p:nvSpPr>
          <p:cNvPr id="6" name="5 Rectángulo"/>
          <p:cNvSpPr/>
          <p:nvPr/>
        </p:nvSpPr>
        <p:spPr>
          <a:xfrm>
            <a:off x="0" y="2204864"/>
            <a:ext cx="1512168" cy="720080"/>
          </a:xfrm>
          <a:prstGeom prst="rect">
            <a:avLst/>
          </a:prstGeom>
          <a:solidFill>
            <a:srgbClr val="FFFF00"/>
          </a:solidFill>
          <a:scene3d>
            <a:camera prst="orthographicFront"/>
            <a:lightRig rig="threePt" dir="t">
              <a:rot lat="0" lon="0" rev="3600000"/>
            </a:lightRig>
          </a:scene3d>
          <a:sp3d>
            <a:bevelT h="2857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smtClean="0">
                <a:solidFill>
                  <a:srgbClr val="00B0F0"/>
                </a:solidFill>
                <a:latin typeface="Arial" pitchFamily="34" charset="0"/>
                <a:cs typeface="Arial" pitchFamily="34" charset="0"/>
              </a:rPr>
              <a:t>PREPARACIÓN DEL INCIO</a:t>
            </a:r>
            <a:endParaRPr lang="es-MX" sz="1400" b="1" dirty="0">
              <a:solidFill>
                <a:srgbClr val="00B0F0"/>
              </a:solidFill>
              <a:latin typeface="Arial" pitchFamily="34" charset="0"/>
              <a:cs typeface="Arial" pitchFamily="34" charset="0"/>
            </a:endParaRPr>
          </a:p>
        </p:txBody>
      </p:sp>
      <p:sp>
        <p:nvSpPr>
          <p:cNvPr id="7" name="6 Rectángulo"/>
          <p:cNvSpPr/>
          <p:nvPr/>
        </p:nvSpPr>
        <p:spPr>
          <a:xfrm>
            <a:off x="2339752" y="2204864"/>
            <a:ext cx="1512168" cy="720080"/>
          </a:xfrm>
          <a:prstGeom prst="rect">
            <a:avLst/>
          </a:prstGeom>
          <a:solidFill>
            <a:srgbClr val="FFFF00"/>
          </a:solidFill>
          <a:scene3d>
            <a:camera prst="orthographicFront"/>
            <a:lightRig rig="threePt" dir="t">
              <a:rot lat="0" lon="0" rev="3600000"/>
            </a:lightRig>
          </a:scene3d>
          <a:sp3d>
            <a:bevelT h="2857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smtClean="0">
                <a:solidFill>
                  <a:srgbClr val="00B0F0"/>
                </a:solidFill>
                <a:latin typeface="Arial" pitchFamily="34" charset="0"/>
                <a:cs typeface="Arial" pitchFamily="34" charset="0"/>
              </a:rPr>
              <a:t>PLANIFICAR LA EJECUCIÓN</a:t>
            </a:r>
            <a:endParaRPr lang="es-MX" sz="1400" b="1" dirty="0">
              <a:solidFill>
                <a:srgbClr val="00B0F0"/>
              </a:solidFill>
              <a:latin typeface="Arial" pitchFamily="34" charset="0"/>
              <a:cs typeface="Arial" pitchFamily="34" charset="0"/>
            </a:endParaRPr>
          </a:p>
        </p:txBody>
      </p:sp>
      <p:sp>
        <p:nvSpPr>
          <p:cNvPr id="8" name="7 Rectángulo"/>
          <p:cNvSpPr/>
          <p:nvPr/>
        </p:nvSpPr>
        <p:spPr>
          <a:xfrm>
            <a:off x="7631832" y="2204864"/>
            <a:ext cx="1512168" cy="720080"/>
          </a:xfrm>
          <a:prstGeom prst="rect">
            <a:avLst/>
          </a:prstGeom>
          <a:solidFill>
            <a:srgbClr val="FFFF00"/>
          </a:solidFill>
          <a:scene3d>
            <a:camera prst="orthographicFront"/>
            <a:lightRig rig="threePt" dir="t">
              <a:rot lat="0" lon="0" rev="3600000"/>
            </a:lightRig>
          </a:scene3d>
          <a:sp3d>
            <a:bevelT h="2857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smtClean="0">
                <a:solidFill>
                  <a:srgbClr val="00B0F0"/>
                </a:solidFill>
                <a:latin typeface="Arial" pitchFamily="34" charset="0"/>
                <a:cs typeface="Arial" pitchFamily="34" charset="0"/>
              </a:rPr>
              <a:t>EVALUAR EL PROYECTO</a:t>
            </a:r>
            <a:endParaRPr lang="es-MX" sz="1400" b="1" dirty="0">
              <a:solidFill>
                <a:srgbClr val="00B0F0"/>
              </a:solidFill>
              <a:latin typeface="Arial" pitchFamily="34" charset="0"/>
              <a:cs typeface="Arial" pitchFamily="34" charset="0"/>
            </a:endParaRPr>
          </a:p>
        </p:txBody>
      </p:sp>
      <p:sp>
        <p:nvSpPr>
          <p:cNvPr id="9" name="8 Rectángulo"/>
          <p:cNvSpPr/>
          <p:nvPr/>
        </p:nvSpPr>
        <p:spPr>
          <a:xfrm>
            <a:off x="2339752" y="4149080"/>
            <a:ext cx="1512168" cy="720080"/>
          </a:xfrm>
          <a:prstGeom prst="rect">
            <a:avLst/>
          </a:prstGeom>
          <a:solidFill>
            <a:srgbClr val="FFFF00"/>
          </a:solidFill>
          <a:scene3d>
            <a:camera prst="orthographicFront"/>
            <a:lightRig rig="threePt" dir="t">
              <a:rot lat="0" lon="0" rev="3600000"/>
            </a:lightRig>
          </a:scene3d>
          <a:sp3d>
            <a:bevelT h="2857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smtClean="0">
                <a:solidFill>
                  <a:srgbClr val="00B0F0"/>
                </a:solidFill>
                <a:latin typeface="Arial" pitchFamily="34" charset="0"/>
                <a:cs typeface="Arial" pitchFamily="34" charset="0"/>
              </a:rPr>
              <a:t>ORGANIZAR LOS RECURSOS</a:t>
            </a:r>
            <a:endParaRPr lang="es-MX" sz="1400" b="1" dirty="0">
              <a:solidFill>
                <a:srgbClr val="00B0F0"/>
              </a:solidFill>
              <a:latin typeface="Arial" pitchFamily="34" charset="0"/>
              <a:cs typeface="Arial" pitchFamily="34" charset="0"/>
            </a:endParaRPr>
          </a:p>
        </p:txBody>
      </p:sp>
      <p:sp>
        <p:nvSpPr>
          <p:cNvPr id="10" name="9 Rectángulo"/>
          <p:cNvSpPr/>
          <p:nvPr/>
        </p:nvSpPr>
        <p:spPr>
          <a:xfrm>
            <a:off x="5220072" y="2204864"/>
            <a:ext cx="1512168" cy="720080"/>
          </a:xfrm>
          <a:prstGeom prst="rect">
            <a:avLst/>
          </a:prstGeom>
          <a:solidFill>
            <a:srgbClr val="FFFF00"/>
          </a:solidFill>
          <a:scene3d>
            <a:camera prst="orthographicFront"/>
            <a:lightRig rig="threePt" dir="t">
              <a:rot lat="0" lon="0" rev="3600000"/>
            </a:lightRig>
          </a:scene3d>
          <a:sp3d>
            <a:bevelT h="2857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smtClean="0">
                <a:solidFill>
                  <a:srgbClr val="00B0F0"/>
                </a:solidFill>
                <a:latin typeface="Arial" pitchFamily="34" charset="0"/>
                <a:cs typeface="Arial" pitchFamily="34" charset="0"/>
              </a:rPr>
              <a:t>INFORMAR DEL ESTADO</a:t>
            </a:r>
            <a:endParaRPr lang="es-MX" sz="1400" b="1" dirty="0">
              <a:solidFill>
                <a:srgbClr val="00B0F0"/>
              </a:solidFill>
              <a:latin typeface="Arial" pitchFamily="34" charset="0"/>
              <a:cs typeface="Arial" pitchFamily="34" charset="0"/>
            </a:endParaRPr>
          </a:p>
        </p:txBody>
      </p:sp>
      <p:sp>
        <p:nvSpPr>
          <p:cNvPr id="11" name="10 Rectángulo"/>
          <p:cNvSpPr/>
          <p:nvPr/>
        </p:nvSpPr>
        <p:spPr>
          <a:xfrm>
            <a:off x="5220072" y="4149080"/>
            <a:ext cx="1512168" cy="720080"/>
          </a:xfrm>
          <a:prstGeom prst="rect">
            <a:avLst/>
          </a:prstGeom>
          <a:solidFill>
            <a:srgbClr val="FFFF00"/>
          </a:solidFill>
          <a:scene3d>
            <a:camera prst="orthographicFront"/>
            <a:lightRig rig="threePt" dir="t">
              <a:rot lat="0" lon="0" rev="3600000"/>
            </a:lightRig>
          </a:scene3d>
          <a:sp3d>
            <a:bevelT h="2857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smtClean="0">
                <a:solidFill>
                  <a:srgbClr val="00B0F0"/>
                </a:solidFill>
                <a:latin typeface="Arial" pitchFamily="34" charset="0"/>
                <a:cs typeface="Arial" pitchFamily="34" charset="0"/>
              </a:rPr>
              <a:t>CONTROLAR EL TRABAJO</a:t>
            </a:r>
            <a:endParaRPr lang="es-MX" sz="1400" b="1" dirty="0">
              <a:solidFill>
                <a:srgbClr val="00B0F0"/>
              </a:solidFill>
              <a:latin typeface="Arial" pitchFamily="34" charset="0"/>
              <a:cs typeface="Arial" pitchFamily="34" charset="0"/>
            </a:endParaRPr>
          </a:p>
        </p:txBody>
      </p:sp>
      <p:sp>
        <p:nvSpPr>
          <p:cNvPr id="12" name="11 CuadroTexto"/>
          <p:cNvSpPr txBox="1"/>
          <p:nvPr/>
        </p:nvSpPr>
        <p:spPr>
          <a:xfrm>
            <a:off x="7020272" y="5157192"/>
            <a:ext cx="1656184" cy="369332"/>
          </a:xfrm>
          <a:prstGeom prst="rect">
            <a:avLst/>
          </a:prstGeom>
          <a:noFill/>
        </p:spPr>
        <p:txBody>
          <a:bodyPr wrap="square" rtlCol="0">
            <a:spAutoFit/>
          </a:bodyPr>
          <a:lstStyle/>
          <a:p>
            <a:r>
              <a:rPr lang="es-MX" b="1" dirty="0" smtClean="0">
                <a:solidFill>
                  <a:srgbClr val="008A3E"/>
                </a:solidFill>
                <a:latin typeface="Arial" pitchFamily="34" charset="0"/>
                <a:cs typeface="Arial" pitchFamily="34" charset="0"/>
              </a:rPr>
              <a:t>EJECUCIÓN</a:t>
            </a:r>
            <a:endParaRPr lang="es-MX" b="1" dirty="0">
              <a:solidFill>
                <a:srgbClr val="008A3E"/>
              </a:solidFill>
              <a:latin typeface="Arial" pitchFamily="34" charset="0"/>
              <a:cs typeface="Arial" pitchFamily="34" charset="0"/>
            </a:endParaRPr>
          </a:p>
        </p:txBody>
      </p:sp>
      <p:sp>
        <p:nvSpPr>
          <p:cNvPr id="14" name="13 Flecha curvada hacia la derecha"/>
          <p:cNvSpPr/>
          <p:nvPr/>
        </p:nvSpPr>
        <p:spPr>
          <a:xfrm>
            <a:off x="2771800" y="2924944"/>
            <a:ext cx="432048" cy="1224136"/>
          </a:xfrm>
          <a:prstGeom prst="curved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MX" dirty="0">
              <a:solidFill>
                <a:schemeClr val="tx1"/>
              </a:solidFill>
            </a:endParaRPr>
          </a:p>
        </p:txBody>
      </p:sp>
      <p:sp>
        <p:nvSpPr>
          <p:cNvPr id="15" name="14 Flecha curvada hacia la derecha"/>
          <p:cNvSpPr/>
          <p:nvPr/>
        </p:nvSpPr>
        <p:spPr>
          <a:xfrm rot="16200000">
            <a:off x="4346528" y="3958545"/>
            <a:ext cx="401125" cy="1345966"/>
          </a:xfrm>
          <a:prstGeom prst="curved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MX" dirty="0">
              <a:solidFill>
                <a:schemeClr val="tx1"/>
              </a:solidFill>
            </a:endParaRPr>
          </a:p>
        </p:txBody>
      </p:sp>
      <p:sp>
        <p:nvSpPr>
          <p:cNvPr id="16" name="15 Flecha curvada hacia la derecha"/>
          <p:cNvSpPr/>
          <p:nvPr/>
        </p:nvSpPr>
        <p:spPr>
          <a:xfrm rot="10800000">
            <a:off x="5796136" y="2924944"/>
            <a:ext cx="432048" cy="1224136"/>
          </a:xfrm>
          <a:prstGeom prst="curved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MX" dirty="0">
              <a:solidFill>
                <a:schemeClr val="tx1"/>
              </a:solidFill>
            </a:endParaRPr>
          </a:p>
        </p:txBody>
      </p:sp>
      <p:sp>
        <p:nvSpPr>
          <p:cNvPr id="17" name="16 Flecha curvada hacia la derecha"/>
          <p:cNvSpPr/>
          <p:nvPr/>
        </p:nvSpPr>
        <p:spPr>
          <a:xfrm rot="5400000">
            <a:off x="4319972" y="1736812"/>
            <a:ext cx="432048" cy="1368152"/>
          </a:xfrm>
          <a:prstGeom prst="curved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MX" dirty="0">
              <a:solidFill>
                <a:schemeClr val="tx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shadeToTitle="1">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2" name="1 Rectángulo"/>
          <p:cNvSpPr/>
          <p:nvPr/>
        </p:nvSpPr>
        <p:spPr>
          <a:xfrm>
            <a:off x="0" y="1196752"/>
            <a:ext cx="9144000" cy="400110"/>
          </a:xfrm>
          <a:prstGeom prst="rect">
            <a:avLst/>
          </a:prstGeom>
        </p:spPr>
        <p:txBody>
          <a:bodyPr wrap="square">
            <a:spAutoFit/>
          </a:bodyPr>
          <a:lstStyle/>
          <a:p>
            <a:pPr algn="ctr"/>
            <a:r>
              <a:rPr lang="es-MX" sz="2000" b="1" dirty="0" smtClean="0">
                <a:solidFill>
                  <a:srgbClr val="FF0000"/>
                </a:solidFill>
                <a:latin typeface="Arial" pitchFamily="34" charset="0"/>
                <a:cs typeface="Arial" pitchFamily="34" charset="0"/>
              </a:rPr>
              <a:t>PREPARACIÓN DEL INICIO</a:t>
            </a:r>
            <a:endParaRPr lang="es-MX" sz="2000" b="1" dirty="0">
              <a:solidFill>
                <a:srgbClr val="FF0000"/>
              </a:solidFill>
              <a:latin typeface="Arial" pitchFamily="34" charset="0"/>
              <a:cs typeface="Arial" pitchFamily="34" charset="0"/>
            </a:endParaRPr>
          </a:p>
        </p:txBody>
      </p:sp>
      <p:pic>
        <p:nvPicPr>
          <p:cNvPr id="3" name="3 Marcador de contenido" descr="descarga.jpg"/>
          <p:cNvPicPr>
            <a:picLocks noChangeAspect="1"/>
          </p:cNvPicPr>
          <p:nvPr/>
        </p:nvPicPr>
        <p:blipFill>
          <a:blip r:embed="rId3" cstate="print"/>
          <a:stretch>
            <a:fillRect/>
          </a:stretch>
        </p:blipFill>
        <p:spPr>
          <a:xfrm>
            <a:off x="0" y="0"/>
            <a:ext cx="9144000" cy="1124744"/>
          </a:xfrm>
          <a:prstGeom prst="rect">
            <a:avLst/>
          </a:prstGeom>
        </p:spPr>
      </p:pic>
      <p:sp>
        <p:nvSpPr>
          <p:cNvPr id="4" name="3 Rectángulo"/>
          <p:cNvSpPr/>
          <p:nvPr/>
        </p:nvSpPr>
        <p:spPr>
          <a:xfrm>
            <a:off x="0" y="2708920"/>
            <a:ext cx="1512168" cy="864096"/>
          </a:xfrm>
          <a:prstGeom prst="rect">
            <a:avLst/>
          </a:prstGeom>
          <a:solidFill>
            <a:srgbClr val="C00000">
              <a:alpha val="81000"/>
            </a:srgbClr>
          </a:solidFill>
          <a:scene3d>
            <a:camera prst="orthographicFront"/>
            <a:lightRig rig="sunset" dir="t"/>
          </a:scene3d>
          <a:sp3d>
            <a:bevelT w="1841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PREPARACIÓN DEL INICIO</a:t>
            </a:r>
            <a:endParaRPr lang="es-MX" dirty="0"/>
          </a:p>
        </p:txBody>
      </p:sp>
      <p:sp>
        <p:nvSpPr>
          <p:cNvPr id="5" name="4 Rectángulo"/>
          <p:cNvSpPr/>
          <p:nvPr/>
        </p:nvSpPr>
        <p:spPr>
          <a:xfrm>
            <a:off x="5364088" y="4797152"/>
            <a:ext cx="1512168" cy="864096"/>
          </a:xfrm>
          <a:prstGeom prst="rect">
            <a:avLst/>
          </a:prstGeom>
          <a:solidFill>
            <a:srgbClr val="FFC000">
              <a:alpha val="81000"/>
            </a:srgbClr>
          </a:solidFill>
          <a:scene3d>
            <a:camera prst="orthographicFront"/>
            <a:lightRig rig="sunset" dir="t"/>
          </a:scene3d>
          <a:sp3d>
            <a:bevelT w="1841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smtClean="0"/>
          </a:p>
          <a:p>
            <a:pPr algn="ctr"/>
            <a:r>
              <a:rPr lang="es-MX" dirty="0" smtClean="0"/>
              <a:t>CONTROLAR EL TRABAJO </a:t>
            </a:r>
          </a:p>
          <a:p>
            <a:pPr algn="ctr"/>
            <a:endParaRPr lang="es-MX" dirty="0"/>
          </a:p>
        </p:txBody>
      </p:sp>
      <p:sp>
        <p:nvSpPr>
          <p:cNvPr id="6" name="5 Rectángulo"/>
          <p:cNvSpPr/>
          <p:nvPr/>
        </p:nvSpPr>
        <p:spPr>
          <a:xfrm>
            <a:off x="2483768" y="2708920"/>
            <a:ext cx="1512168" cy="864096"/>
          </a:xfrm>
          <a:prstGeom prst="rect">
            <a:avLst/>
          </a:prstGeom>
          <a:solidFill>
            <a:srgbClr val="FFC000">
              <a:alpha val="81000"/>
            </a:srgbClr>
          </a:solidFill>
          <a:scene3d>
            <a:camera prst="orthographicFront"/>
            <a:lightRig rig="sunset" dir="t"/>
          </a:scene3d>
          <a:sp3d>
            <a:bevelT w="1841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PLANIFICAR LA EJECUCIÓN</a:t>
            </a:r>
            <a:endParaRPr lang="es-MX" dirty="0"/>
          </a:p>
        </p:txBody>
      </p:sp>
      <p:sp>
        <p:nvSpPr>
          <p:cNvPr id="7" name="6 Rectángulo"/>
          <p:cNvSpPr/>
          <p:nvPr/>
        </p:nvSpPr>
        <p:spPr>
          <a:xfrm>
            <a:off x="5364088" y="2708920"/>
            <a:ext cx="1512168" cy="864096"/>
          </a:xfrm>
          <a:prstGeom prst="rect">
            <a:avLst/>
          </a:prstGeom>
          <a:solidFill>
            <a:srgbClr val="FFC000">
              <a:alpha val="81000"/>
            </a:srgbClr>
          </a:solidFill>
          <a:scene3d>
            <a:camera prst="orthographicFront"/>
            <a:lightRig rig="sunset" dir="t"/>
          </a:scene3d>
          <a:sp3d>
            <a:bevelT w="1841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smtClean="0"/>
          </a:p>
          <a:p>
            <a:pPr algn="ctr"/>
            <a:r>
              <a:rPr lang="es-MX" dirty="0" smtClean="0"/>
              <a:t>INFORMAR EL ESTADO</a:t>
            </a:r>
          </a:p>
          <a:p>
            <a:pPr algn="ctr"/>
            <a:endParaRPr lang="es-MX" dirty="0"/>
          </a:p>
        </p:txBody>
      </p:sp>
      <p:sp>
        <p:nvSpPr>
          <p:cNvPr id="8" name="7 Rectángulo"/>
          <p:cNvSpPr/>
          <p:nvPr/>
        </p:nvSpPr>
        <p:spPr>
          <a:xfrm>
            <a:off x="7631832" y="2708920"/>
            <a:ext cx="1512168" cy="864096"/>
          </a:xfrm>
          <a:prstGeom prst="rect">
            <a:avLst/>
          </a:prstGeom>
          <a:solidFill>
            <a:srgbClr val="FFC000">
              <a:alpha val="81000"/>
            </a:srgbClr>
          </a:solidFill>
          <a:scene3d>
            <a:camera prst="orthographicFront"/>
            <a:lightRig rig="sunset" dir="t"/>
          </a:scene3d>
          <a:sp3d>
            <a:bevelT w="1841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EVALUAR EL PROYECTO</a:t>
            </a:r>
            <a:endParaRPr lang="es-MX" dirty="0"/>
          </a:p>
        </p:txBody>
      </p:sp>
      <p:sp>
        <p:nvSpPr>
          <p:cNvPr id="9" name="8 Rectángulo"/>
          <p:cNvSpPr/>
          <p:nvPr/>
        </p:nvSpPr>
        <p:spPr>
          <a:xfrm>
            <a:off x="2483768" y="4797152"/>
            <a:ext cx="1512168" cy="864096"/>
          </a:xfrm>
          <a:prstGeom prst="rect">
            <a:avLst/>
          </a:prstGeom>
          <a:solidFill>
            <a:srgbClr val="FFC000">
              <a:alpha val="81000"/>
            </a:srgbClr>
          </a:solidFill>
          <a:scene3d>
            <a:camera prst="orthographicFront"/>
            <a:lightRig rig="sunset" dir="t"/>
          </a:scene3d>
          <a:sp3d>
            <a:bevelT w="1841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ORGANIZAR LOS RECURSOS</a:t>
            </a:r>
            <a:endParaRPr lang="es-MX" dirty="0"/>
          </a:p>
        </p:txBody>
      </p:sp>
      <p:sp>
        <p:nvSpPr>
          <p:cNvPr id="10" name="9 Flecha curvada hacia la derecha"/>
          <p:cNvSpPr/>
          <p:nvPr/>
        </p:nvSpPr>
        <p:spPr>
          <a:xfrm>
            <a:off x="2987824" y="3573016"/>
            <a:ext cx="432048" cy="1224136"/>
          </a:xfrm>
          <a:prstGeom prst="curved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MX" dirty="0">
              <a:solidFill>
                <a:schemeClr val="tx1"/>
              </a:solidFill>
            </a:endParaRPr>
          </a:p>
        </p:txBody>
      </p:sp>
      <p:sp>
        <p:nvSpPr>
          <p:cNvPr id="11" name="10 Flecha curvada hacia la derecha"/>
          <p:cNvSpPr/>
          <p:nvPr/>
        </p:nvSpPr>
        <p:spPr>
          <a:xfrm rot="16200000">
            <a:off x="4468357" y="4684771"/>
            <a:ext cx="401125" cy="1345966"/>
          </a:xfrm>
          <a:prstGeom prst="curved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MX" dirty="0">
              <a:solidFill>
                <a:schemeClr val="tx1"/>
              </a:solidFill>
            </a:endParaRPr>
          </a:p>
        </p:txBody>
      </p:sp>
      <p:sp>
        <p:nvSpPr>
          <p:cNvPr id="12" name="11 Flecha curvada hacia la derecha"/>
          <p:cNvSpPr/>
          <p:nvPr/>
        </p:nvSpPr>
        <p:spPr>
          <a:xfrm rot="10800000">
            <a:off x="6012160" y="3573016"/>
            <a:ext cx="432048" cy="1224136"/>
          </a:xfrm>
          <a:prstGeom prst="curved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MX" dirty="0">
              <a:solidFill>
                <a:schemeClr val="tx1"/>
              </a:solidFill>
            </a:endParaRPr>
          </a:p>
        </p:txBody>
      </p:sp>
      <p:sp>
        <p:nvSpPr>
          <p:cNvPr id="13" name="12 Flecha curvada hacia la derecha"/>
          <p:cNvSpPr/>
          <p:nvPr/>
        </p:nvSpPr>
        <p:spPr>
          <a:xfrm rot="5400000">
            <a:off x="4463988" y="2384884"/>
            <a:ext cx="432048" cy="1368152"/>
          </a:xfrm>
          <a:prstGeom prst="curved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MX" dirty="0">
              <a:solidFill>
                <a:schemeClr val="tx1"/>
              </a:solidFill>
            </a:endParaRPr>
          </a:p>
        </p:txBody>
      </p:sp>
      <p:sp>
        <p:nvSpPr>
          <p:cNvPr id="15" name="14 CuadroTexto"/>
          <p:cNvSpPr txBox="1"/>
          <p:nvPr/>
        </p:nvSpPr>
        <p:spPr>
          <a:xfrm>
            <a:off x="0" y="3789040"/>
            <a:ext cx="1800200" cy="369332"/>
          </a:xfrm>
          <a:prstGeom prst="rect">
            <a:avLst/>
          </a:prstGeom>
          <a:noFill/>
        </p:spPr>
        <p:txBody>
          <a:bodyPr wrap="square" rtlCol="0">
            <a:spAutoFit/>
          </a:bodyPr>
          <a:lstStyle/>
          <a:p>
            <a:r>
              <a:rPr lang="es-MX" b="1" dirty="0" smtClean="0">
                <a:solidFill>
                  <a:srgbClr val="008A3E"/>
                </a:solidFill>
                <a:latin typeface="Arial" pitchFamily="34" charset="0"/>
                <a:cs typeface="Arial" pitchFamily="34" charset="0"/>
              </a:rPr>
              <a:t>PLANIFACIÓN</a:t>
            </a:r>
            <a:endParaRPr lang="es-MX" b="1" dirty="0">
              <a:solidFill>
                <a:srgbClr val="008A3E"/>
              </a:solidFill>
              <a:latin typeface="Arial" pitchFamily="34" charset="0"/>
              <a:cs typeface="Arial" pitchFamily="34" charset="0"/>
            </a:endParaRPr>
          </a:p>
        </p:txBody>
      </p:sp>
      <p:sp>
        <p:nvSpPr>
          <p:cNvPr id="16" name="15 CuadroTexto"/>
          <p:cNvSpPr txBox="1"/>
          <p:nvPr/>
        </p:nvSpPr>
        <p:spPr>
          <a:xfrm>
            <a:off x="7308304" y="6093296"/>
            <a:ext cx="1656184" cy="369332"/>
          </a:xfrm>
          <a:prstGeom prst="rect">
            <a:avLst/>
          </a:prstGeom>
          <a:noFill/>
        </p:spPr>
        <p:txBody>
          <a:bodyPr wrap="square" rtlCol="0">
            <a:spAutoFit/>
          </a:bodyPr>
          <a:lstStyle/>
          <a:p>
            <a:r>
              <a:rPr lang="es-MX" b="1" dirty="0" smtClean="0">
                <a:solidFill>
                  <a:srgbClr val="008A3E"/>
                </a:solidFill>
                <a:latin typeface="Arial" pitchFamily="34" charset="0"/>
                <a:cs typeface="Arial" pitchFamily="34" charset="0"/>
              </a:rPr>
              <a:t>EJECUCIÓN</a:t>
            </a:r>
            <a:endParaRPr lang="es-MX" b="1" dirty="0">
              <a:solidFill>
                <a:srgbClr val="008A3E"/>
              </a:solidFill>
              <a:latin typeface="Arial" pitchFamily="34" charset="0"/>
              <a:cs typeface="Arial" pitchFamily="34" charset="0"/>
            </a:endParaRPr>
          </a:p>
        </p:txBody>
      </p:sp>
    </p:spTree>
  </p:cSld>
  <p:clrMapOvr>
    <a:overrideClrMapping bg1="lt1" tx1="dk1" bg2="lt2" tx2="dk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0" y="1268760"/>
            <a:ext cx="9144000" cy="923330"/>
          </a:xfrm>
          <a:prstGeom prst="rect">
            <a:avLst/>
          </a:prstGeom>
        </p:spPr>
        <p:txBody>
          <a:bodyPr wrap="square">
            <a:spAutoFit/>
          </a:bodyPr>
          <a:lstStyle/>
          <a:p>
            <a:pPr marL="342900" indent="-342900">
              <a:buAutoNum type="arabicPeriod"/>
            </a:pPr>
            <a:r>
              <a:rPr lang="es-MX" b="1" dirty="0" smtClean="0">
                <a:solidFill>
                  <a:srgbClr val="FF0000"/>
                </a:solidFill>
                <a:latin typeface="Arial" pitchFamily="34" charset="0"/>
                <a:cs typeface="Arial" pitchFamily="34" charset="0"/>
              </a:rPr>
              <a:t>PREPARACIÓN DEL INICIO </a:t>
            </a:r>
          </a:p>
          <a:p>
            <a:pPr marL="342900" indent="-342900"/>
            <a:endParaRPr lang="es-MX" b="1" dirty="0" smtClean="0">
              <a:solidFill>
                <a:srgbClr val="FF0000"/>
              </a:solidFill>
              <a:latin typeface="Arial" pitchFamily="34" charset="0"/>
              <a:cs typeface="Arial" pitchFamily="34" charset="0"/>
            </a:endParaRPr>
          </a:p>
          <a:p>
            <a:pPr marL="342900" indent="-342900" algn="ctr"/>
            <a:r>
              <a:rPr lang="es-MX" b="1" dirty="0" smtClean="0">
                <a:solidFill>
                  <a:srgbClr val="FF0000"/>
                </a:solidFill>
                <a:latin typeface="Arial" pitchFamily="34" charset="0"/>
                <a:cs typeface="Arial" pitchFamily="34" charset="0"/>
              </a:rPr>
              <a:t>1.1 Tipos de Ciclos de Vida de los Proyectos. </a:t>
            </a:r>
            <a:endParaRPr lang="es-MX" b="1" dirty="0">
              <a:solidFill>
                <a:srgbClr val="FF0000"/>
              </a:solidFill>
              <a:latin typeface="Arial" pitchFamily="34" charset="0"/>
              <a:cs typeface="Arial" pitchFamily="34" charset="0"/>
            </a:endParaRPr>
          </a:p>
        </p:txBody>
      </p:sp>
      <p:pic>
        <p:nvPicPr>
          <p:cNvPr id="3" name="3 Marcador de contenido" descr="descarga.jpg"/>
          <p:cNvPicPr>
            <a:picLocks noChangeAspect="1"/>
          </p:cNvPicPr>
          <p:nvPr/>
        </p:nvPicPr>
        <p:blipFill>
          <a:blip r:embed="rId2" cstate="print"/>
          <a:stretch>
            <a:fillRect/>
          </a:stretch>
        </p:blipFill>
        <p:spPr>
          <a:xfrm>
            <a:off x="0" y="0"/>
            <a:ext cx="9144000" cy="1124744"/>
          </a:xfrm>
          <a:prstGeom prst="rect">
            <a:avLst/>
          </a:prstGeom>
        </p:spPr>
      </p:pic>
      <p:sp>
        <p:nvSpPr>
          <p:cNvPr id="4" name="3 Rectángulo"/>
          <p:cNvSpPr/>
          <p:nvPr/>
        </p:nvSpPr>
        <p:spPr>
          <a:xfrm>
            <a:off x="0" y="2348880"/>
            <a:ext cx="9144000" cy="3970318"/>
          </a:xfrm>
          <a:prstGeom prst="rect">
            <a:avLst/>
          </a:prstGeom>
        </p:spPr>
        <p:txBody>
          <a:bodyPr wrap="square">
            <a:spAutoFit/>
          </a:bodyPr>
          <a:lstStyle/>
          <a:p>
            <a:pPr algn="just">
              <a:buFont typeface="Wingdings" pitchFamily="2" charset="2"/>
              <a:buChar char="q"/>
            </a:pPr>
            <a:r>
              <a:rPr lang="es-MX" b="1" dirty="0" smtClean="0">
                <a:solidFill>
                  <a:srgbClr val="008000"/>
                </a:solidFill>
                <a:latin typeface="Arial" pitchFamily="34" charset="0"/>
                <a:cs typeface="Arial" pitchFamily="34" charset="0"/>
              </a:rPr>
              <a:t>Ciclo Largo: </a:t>
            </a:r>
            <a:r>
              <a:rPr lang="es-MX" dirty="0" smtClean="0">
                <a:solidFill>
                  <a:srgbClr val="008000"/>
                </a:solidFill>
                <a:latin typeface="Arial" pitchFamily="34" charset="0"/>
                <a:cs typeface="Arial" pitchFamily="34" charset="0"/>
              </a:rPr>
              <a:t>Proyecto cuyo tamaño es grande o con un alto grado de complejidad.</a:t>
            </a:r>
          </a:p>
          <a:p>
            <a:pPr algn="just">
              <a:buFont typeface="Wingdings" pitchFamily="2" charset="2"/>
              <a:buChar char="q"/>
            </a:pPr>
            <a:endParaRPr lang="es-MX" dirty="0" smtClean="0">
              <a:solidFill>
                <a:srgbClr val="008000"/>
              </a:solidFill>
              <a:latin typeface="Arial" pitchFamily="34" charset="0"/>
              <a:cs typeface="Arial" pitchFamily="34" charset="0"/>
            </a:endParaRPr>
          </a:p>
          <a:p>
            <a:pPr algn="just">
              <a:buFont typeface="Wingdings" pitchFamily="2" charset="2"/>
              <a:buChar char="q"/>
            </a:pPr>
            <a:r>
              <a:rPr lang="es-MX" b="1" dirty="0" smtClean="0">
                <a:solidFill>
                  <a:srgbClr val="008000"/>
                </a:solidFill>
                <a:latin typeface="Arial" pitchFamily="34" charset="0"/>
                <a:cs typeface="Arial" pitchFamily="34" charset="0"/>
              </a:rPr>
              <a:t>Ciclo Corto: </a:t>
            </a:r>
            <a:r>
              <a:rPr lang="es-MX" dirty="0" smtClean="0">
                <a:solidFill>
                  <a:srgbClr val="008000"/>
                </a:solidFill>
                <a:latin typeface="Arial" pitchFamily="34" charset="0"/>
                <a:cs typeface="Arial" pitchFamily="34" charset="0"/>
              </a:rPr>
              <a:t>Proyecto de tamaño medio o pequeño y con grado de complejidad medio.</a:t>
            </a:r>
          </a:p>
          <a:p>
            <a:pPr algn="just"/>
            <a:endParaRPr lang="es-MX" dirty="0" smtClean="0">
              <a:solidFill>
                <a:srgbClr val="008000"/>
              </a:solidFill>
              <a:latin typeface="Arial" pitchFamily="34" charset="0"/>
              <a:cs typeface="Arial" pitchFamily="34" charset="0"/>
            </a:endParaRPr>
          </a:p>
          <a:p>
            <a:pPr algn="just">
              <a:buFont typeface="Wingdings" pitchFamily="2" charset="2"/>
              <a:buChar char="q"/>
            </a:pPr>
            <a:r>
              <a:rPr lang="es-MX" b="1" dirty="0" smtClean="0">
                <a:solidFill>
                  <a:srgbClr val="008000"/>
                </a:solidFill>
                <a:latin typeface="Arial" pitchFamily="34" charset="0"/>
                <a:cs typeface="Arial" pitchFamily="34" charset="0"/>
              </a:rPr>
              <a:t>Ciclo de Desarrollo Rápido: </a:t>
            </a:r>
            <a:r>
              <a:rPr lang="es-MX" dirty="0" smtClean="0">
                <a:solidFill>
                  <a:srgbClr val="008000"/>
                </a:solidFill>
                <a:latin typeface="Arial" pitchFamily="34" charset="0"/>
                <a:cs typeface="Arial" pitchFamily="34" charset="0"/>
              </a:rPr>
              <a:t>Proyecto muy rápido con el objetivo de terminar en un plazo limitado.</a:t>
            </a:r>
          </a:p>
          <a:p>
            <a:pPr algn="just">
              <a:buFont typeface="Wingdings" pitchFamily="2" charset="2"/>
              <a:buChar char="q"/>
            </a:pPr>
            <a:endParaRPr lang="es-MX" dirty="0" smtClean="0">
              <a:solidFill>
                <a:srgbClr val="008000"/>
              </a:solidFill>
              <a:latin typeface="Arial" pitchFamily="34" charset="0"/>
              <a:cs typeface="Arial" pitchFamily="34" charset="0"/>
            </a:endParaRPr>
          </a:p>
          <a:p>
            <a:pPr algn="just">
              <a:buFont typeface="Wingdings" pitchFamily="2" charset="2"/>
              <a:buChar char="q"/>
            </a:pPr>
            <a:r>
              <a:rPr lang="es-MX" b="1" dirty="0" smtClean="0">
                <a:solidFill>
                  <a:srgbClr val="008000"/>
                </a:solidFill>
                <a:latin typeface="Arial" pitchFamily="34" charset="0"/>
                <a:cs typeface="Arial" pitchFamily="34" charset="0"/>
              </a:rPr>
              <a:t>Ciclo Solución Externa (Paquetes):  </a:t>
            </a:r>
            <a:r>
              <a:rPr lang="es-MX" dirty="0" smtClean="0">
                <a:solidFill>
                  <a:srgbClr val="008000"/>
                </a:solidFill>
                <a:latin typeface="Arial" pitchFamily="34" charset="0"/>
                <a:cs typeface="Arial" pitchFamily="34" charset="0"/>
              </a:rPr>
              <a:t>Proyecto donde parte se desarrollará a medida y otra parte se realizará con paquetes ya existentes en el sector.</a:t>
            </a:r>
          </a:p>
          <a:p>
            <a:pPr algn="just">
              <a:buFont typeface="Wingdings" pitchFamily="2" charset="2"/>
              <a:buChar char="q"/>
            </a:pPr>
            <a:endParaRPr lang="es-MX" dirty="0" smtClean="0">
              <a:solidFill>
                <a:srgbClr val="008000"/>
              </a:solidFill>
              <a:latin typeface="Arial" pitchFamily="34" charset="0"/>
              <a:cs typeface="Arial" pitchFamily="34" charset="0"/>
            </a:endParaRPr>
          </a:p>
          <a:p>
            <a:pPr algn="just">
              <a:buFont typeface="Wingdings" pitchFamily="2" charset="2"/>
              <a:buChar char="q"/>
            </a:pPr>
            <a:r>
              <a:rPr lang="es-MX" b="1" dirty="0" smtClean="0">
                <a:solidFill>
                  <a:srgbClr val="008000"/>
                </a:solidFill>
                <a:latin typeface="Arial" pitchFamily="34" charset="0"/>
                <a:cs typeface="Arial" pitchFamily="34" charset="0"/>
              </a:rPr>
              <a:t>Ciclo Mantenimiento: </a:t>
            </a:r>
            <a:r>
              <a:rPr lang="es-MX" dirty="0" smtClean="0">
                <a:solidFill>
                  <a:srgbClr val="008000"/>
                </a:solidFill>
                <a:latin typeface="Arial" pitchFamily="34" charset="0"/>
                <a:cs typeface="Arial" pitchFamily="34" charset="0"/>
              </a:rPr>
              <a:t>Proyecto de mantenimiento de aplicaciones, recoge aquellas actividades necesarias para incorporar nuevas funcionalidades, corregir incidencias y resolver problemas técnicos. </a:t>
            </a:r>
            <a:endParaRPr lang="es-MX" dirty="0">
              <a:solidFill>
                <a:srgbClr val="008000"/>
              </a:solidFill>
              <a:latin typeface="Arial" pitchFamily="34" charset="0"/>
              <a:cs typeface="Arial"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0" y="1124744"/>
            <a:ext cx="9144000" cy="1015663"/>
          </a:xfrm>
          <a:prstGeom prst="rect">
            <a:avLst/>
          </a:prstGeom>
        </p:spPr>
        <p:txBody>
          <a:bodyPr wrap="square">
            <a:spAutoFit/>
          </a:bodyPr>
          <a:lstStyle/>
          <a:p>
            <a:pPr marL="342900" indent="-342900">
              <a:buAutoNum type="arabicPeriod"/>
            </a:pPr>
            <a:r>
              <a:rPr lang="es-MX" sz="2000" b="1" dirty="0" smtClean="0">
                <a:solidFill>
                  <a:srgbClr val="FF0000"/>
                </a:solidFill>
                <a:latin typeface="Arial" pitchFamily="34" charset="0"/>
                <a:cs typeface="Arial" pitchFamily="34" charset="0"/>
              </a:rPr>
              <a:t>PREPARACIÓN DEL INICIO</a:t>
            </a:r>
          </a:p>
          <a:p>
            <a:pPr marL="342900" indent="-342900">
              <a:buAutoNum type="arabicPeriod"/>
            </a:pPr>
            <a:endParaRPr lang="es-MX" sz="2000" b="1" dirty="0" smtClean="0">
              <a:solidFill>
                <a:srgbClr val="FF0000"/>
              </a:solidFill>
              <a:latin typeface="Arial" pitchFamily="34" charset="0"/>
              <a:cs typeface="Arial" pitchFamily="34" charset="0"/>
            </a:endParaRPr>
          </a:p>
          <a:p>
            <a:pPr marL="342900" indent="-342900" algn="ctr"/>
            <a:r>
              <a:rPr lang="es-MX" sz="2000" b="1" dirty="0" smtClean="0">
                <a:solidFill>
                  <a:srgbClr val="FF0000"/>
                </a:solidFill>
                <a:latin typeface="Arial" pitchFamily="34" charset="0"/>
                <a:cs typeface="Arial" pitchFamily="34" charset="0"/>
              </a:rPr>
              <a:t> 1.2 Responsabilidades: Cualidades adicionales </a:t>
            </a:r>
            <a:endParaRPr lang="es-MX" sz="2000" b="1" dirty="0">
              <a:solidFill>
                <a:srgbClr val="FF0000"/>
              </a:solidFill>
              <a:latin typeface="Arial" pitchFamily="34" charset="0"/>
              <a:cs typeface="Arial" pitchFamily="34" charset="0"/>
            </a:endParaRPr>
          </a:p>
        </p:txBody>
      </p:sp>
      <p:pic>
        <p:nvPicPr>
          <p:cNvPr id="3" name="3 Marcador de contenido" descr="descarga.jpg"/>
          <p:cNvPicPr>
            <a:picLocks noChangeAspect="1"/>
          </p:cNvPicPr>
          <p:nvPr/>
        </p:nvPicPr>
        <p:blipFill>
          <a:blip r:embed="rId2" cstate="print"/>
          <a:stretch>
            <a:fillRect/>
          </a:stretch>
        </p:blipFill>
        <p:spPr>
          <a:xfrm>
            <a:off x="0" y="0"/>
            <a:ext cx="9144000" cy="1124744"/>
          </a:xfrm>
          <a:prstGeom prst="rect">
            <a:avLst/>
          </a:prstGeom>
        </p:spPr>
      </p:pic>
      <p:sp>
        <p:nvSpPr>
          <p:cNvPr id="4" name="3 Rectángulo"/>
          <p:cNvSpPr/>
          <p:nvPr/>
        </p:nvSpPr>
        <p:spPr>
          <a:xfrm>
            <a:off x="179512" y="2132856"/>
            <a:ext cx="8964488" cy="2585323"/>
          </a:xfrm>
          <a:prstGeom prst="rect">
            <a:avLst/>
          </a:prstGeom>
        </p:spPr>
        <p:txBody>
          <a:bodyPr wrap="square">
            <a:spAutoFit/>
          </a:bodyPr>
          <a:lstStyle/>
          <a:p>
            <a:pPr>
              <a:buFont typeface="Wingdings" pitchFamily="2" charset="2"/>
              <a:buChar char="q"/>
            </a:pPr>
            <a:r>
              <a:rPr lang="es-MX" dirty="0" smtClean="0">
                <a:solidFill>
                  <a:srgbClr val="008000"/>
                </a:solidFill>
                <a:latin typeface="Arial" pitchFamily="34" charset="0"/>
                <a:cs typeface="Arial" pitchFamily="34" charset="0"/>
              </a:rPr>
              <a:t>Asegurar los productos y/o servicios con calidad, cubriendo expectativas.</a:t>
            </a:r>
          </a:p>
          <a:p>
            <a:pPr>
              <a:buFont typeface="Wingdings" pitchFamily="2" charset="2"/>
              <a:buChar char="q"/>
            </a:pPr>
            <a:endParaRPr lang="es-MX" dirty="0" smtClean="0">
              <a:solidFill>
                <a:srgbClr val="008000"/>
              </a:solidFill>
              <a:latin typeface="Arial" pitchFamily="34" charset="0"/>
              <a:cs typeface="Arial" pitchFamily="34" charset="0"/>
            </a:endParaRPr>
          </a:p>
          <a:p>
            <a:pPr>
              <a:buFont typeface="Wingdings" pitchFamily="2" charset="2"/>
              <a:buChar char="q"/>
            </a:pPr>
            <a:r>
              <a:rPr lang="es-MX" dirty="0" smtClean="0">
                <a:solidFill>
                  <a:srgbClr val="008000"/>
                </a:solidFill>
                <a:latin typeface="Arial" pitchFamily="34" charset="0"/>
                <a:cs typeface="Arial" pitchFamily="34" charset="0"/>
              </a:rPr>
              <a:t> Proveer gestión efectiva para garantizar la finalización con éxito del proyecto.</a:t>
            </a:r>
          </a:p>
          <a:p>
            <a:endParaRPr lang="es-MX" dirty="0" smtClean="0">
              <a:solidFill>
                <a:srgbClr val="008000"/>
              </a:solidFill>
              <a:latin typeface="Arial" pitchFamily="34" charset="0"/>
              <a:cs typeface="Arial" pitchFamily="34" charset="0"/>
            </a:endParaRPr>
          </a:p>
          <a:p>
            <a:pPr>
              <a:buFont typeface="Wingdings" pitchFamily="2" charset="2"/>
              <a:buChar char="q"/>
            </a:pPr>
            <a:r>
              <a:rPr lang="es-MX" dirty="0" smtClean="0">
                <a:solidFill>
                  <a:srgbClr val="008000"/>
                </a:solidFill>
                <a:latin typeface="Arial" pitchFamily="34" charset="0"/>
                <a:cs typeface="Arial" pitchFamily="34" charset="0"/>
              </a:rPr>
              <a:t>Suministrar la información de la situación del proyecto.</a:t>
            </a:r>
          </a:p>
          <a:p>
            <a:pPr>
              <a:buFont typeface="Wingdings" pitchFamily="2" charset="2"/>
              <a:buChar char="q"/>
            </a:pPr>
            <a:endParaRPr lang="es-MX" dirty="0" smtClean="0">
              <a:solidFill>
                <a:srgbClr val="008000"/>
              </a:solidFill>
              <a:latin typeface="Arial" pitchFamily="34" charset="0"/>
              <a:cs typeface="Arial" pitchFamily="34" charset="0"/>
            </a:endParaRPr>
          </a:p>
          <a:p>
            <a:pPr>
              <a:buFont typeface="Wingdings" pitchFamily="2" charset="2"/>
              <a:buChar char="q"/>
            </a:pPr>
            <a:r>
              <a:rPr lang="es-MX" dirty="0" smtClean="0">
                <a:solidFill>
                  <a:srgbClr val="008000"/>
                </a:solidFill>
                <a:latin typeface="Arial" pitchFamily="34" charset="0"/>
                <a:cs typeface="Arial" pitchFamily="34" charset="0"/>
              </a:rPr>
              <a:t>Planificar y supervisar las actividades diarias del equipo. </a:t>
            </a:r>
          </a:p>
          <a:p>
            <a:pPr>
              <a:buFont typeface="Wingdings" pitchFamily="2" charset="2"/>
              <a:buChar char="q"/>
            </a:pPr>
            <a:endParaRPr lang="es-MX" dirty="0" smtClean="0">
              <a:solidFill>
                <a:srgbClr val="008000"/>
              </a:solidFill>
              <a:latin typeface="Arial" pitchFamily="34" charset="0"/>
              <a:cs typeface="Arial" pitchFamily="34" charset="0"/>
            </a:endParaRPr>
          </a:p>
          <a:p>
            <a:pPr>
              <a:buFont typeface="Wingdings" pitchFamily="2" charset="2"/>
              <a:buChar char="q"/>
            </a:pPr>
            <a:r>
              <a:rPr lang="es-MX" dirty="0" smtClean="0">
                <a:solidFill>
                  <a:srgbClr val="008000"/>
                </a:solidFill>
                <a:latin typeface="Arial" pitchFamily="34" charset="0"/>
                <a:cs typeface="Arial" pitchFamily="34" charset="0"/>
              </a:rPr>
              <a:t>Realizar las revisiones detalladas de todos los procesos y salidas del proyecto.</a:t>
            </a:r>
            <a:endParaRPr lang="es-MX" dirty="0">
              <a:solidFill>
                <a:srgbClr val="008000"/>
              </a:solidFill>
              <a:latin typeface="Arial" pitchFamily="34" charset="0"/>
              <a:cs typeface="Arial" pitchFamily="34" charset="0"/>
            </a:endParaRPr>
          </a:p>
        </p:txBody>
      </p:sp>
      <p:sp>
        <p:nvSpPr>
          <p:cNvPr id="6" name="5 Pergamino vertical"/>
          <p:cNvSpPr/>
          <p:nvPr/>
        </p:nvSpPr>
        <p:spPr>
          <a:xfrm>
            <a:off x="5436096" y="4581128"/>
            <a:ext cx="3240360" cy="2276872"/>
          </a:xfrm>
          <a:prstGeom prst="verticalScroll">
            <a:avLst/>
          </a:prstGeom>
          <a:solidFill>
            <a:schemeClr val="bg1">
              <a:lumMod val="95000"/>
            </a:schemeClr>
          </a:solidFill>
          <a:effectLst>
            <a:outerShdw blurRad="50800" dist="38100" dir="5400000" algn="t" rotWithShape="0">
              <a:prstClr val="black">
                <a:alpha val="40000"/>
              </a:prstClr>
            </a:outerShdw>
          </a:effectLst>
          <a:scene3d>
            <a:camera prst="orthographicFront">
              <a:rot lat="19799996" lon="1200001" rev="21299999"/>
            </a:camera>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400" b="1" dirty="0" smtClean="0">
                <a:solidFill>
                  <a:srgbClr val="00B0F0"/>
                </a:solidFill>
                <a:latin typeface="Arial" pitchFamily="34" charset="0"/>
                <a:cs typeface="Arial" pitchFamily="34" charset="0"/>
              </a:rPr>
              <a:t>→Habilidades inter-personales.</a:t>
            </a:r>
          </a:p>
          <a:p>
            <a:r>
              <a:rPr lang="es-MX" sz="1400" b="1" dirty="0" smtClean="0">
                <a:solidFill>
                  <a:srgbClr val="00B0F0"/>
                </a:solidFill>
                <a:latin typeface="Arial" pitchFamily="34" charset="0"/>
                <a:cs typeface="Arial" pitchFamily="34" charset="0"/>
              </a:rPr>
              <a:t> →Capacidad de resolución de problemas.</a:t>
            </a:r>
          </a:p>
          <a:p>
            <a:r>
              <a:rPr lang="es-MX" sz="1400" b="1" dirty="0" smtClean="0">
                <a:solidFill>
                  <a:srgbClr val="00B0F0"/>
                </a:solidFill>
                <a:latin typeface="Arial" pitchFamily="34" charset="0"/>
                <a:cs typeface="Arial" pitchFamily="34" charset="0"/>
              </a:rPr>
              <a:t>→Paciencia.</a:t>
            </a:r>
          </a:p>
          <a:p>
            <a:r>
              <a:rPr lang="es-MX" sz="1400" b="1" dirty="0" smtClean="0">
                <a:solidFill>
                  <a:srgbClr val="00B0F0"/>
                </a:solidFill>
                <a:latin typeface="Arial" pitchFamily="34" charset="0"/>
                <a:cs typeface="Arial" pitchFamily="34" charset="0"/>
              </a:rPr>
              <a:t>→Creatividad .</a:t>
            </a:r>
          </a:p>
          <a:p>
            <a:r>
              <a:rPr lang="es-MX" sz="1400" b="1" dirty="0" smtClean="0">
                <a:solidFill>
                  <a:srgbClr val="00B0F0"/>
                </a:solidFill>
                <a:latin typeface="Arial" pitchFamily="34" charset="0"/>
                <a:cs typeface="Arial" pitchFamily="34" charset="0"/>
              </a:rPr>
              <a:t>→Comprensión .</a:t>
            </a:r>
          </a:p>
          <a:p>
            <a:r>
              <a:rPr lang="es-MX" sz="1400" b="1" dirty="0" smtClean="0">
                <a:solidFill>
                  <a:srgbClr val="00B0F0"/>
                </a:solidFill>
                <a:latin typeface="Arial" pitchFamily="34" charset="0"/>
                <a:cs typeface="Arial" pitchFamily="34" charset="0"/>
              </a:rPr>
              <a:t>→Control emocional .</a:t>
            </a:r>
            <a:endParaRPr lang="es-MX" sz="1400" b="1" dirty="0">
              <a:solidFill>
                <a:srgbClr val="00B0F0"/>
              </a:solidFill>
              <a:latin typeface="Arial" pitchFamily="34" charset="0"/>
              <a:cs typeface="Arial"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3 Marcador de contenido" descr="descarga.jpg"/>
          <p:cNvPicPr>
            <a:picLocks noChangeAspect="1"/>
          </p:cNvPicPr>
          <p:nvPr/>
        </p:nvPicPr>
        <p:blipFill>
          <a:blip r:embed="rId2" cstate="print"/>
          <a:stretch>
            <a:fillRect/>
          </a:stretch>
        </p:blipFill>
        <p:spPr>
          <a:xfrm>
            <a:off x="0" y="0"/>
            <a:ext cx="9144000" cy="1124744"/>
          </a:xfrm>
          <a:prstGeom prst="rect">
            <a:avLst/>
          </a:prstGeom>
        </p:spPr>
      </p:pic>
      <p:sp>
        <p:nvSpPr>
          <p:cNvPr id="3" name="2 Rectángulo"/>
          <p:cNvSpPr/>
          <p:nvPr/>
        </p:nvSpPr>
        <p:spPr>
          <a:xfrm>
            <a:off x="0" y="1340768"/>
            <a:ext cx="9144000" cy="1015663"/>
          </a:xfrm>
          <a:prstGeom prst="rect">
            <a:avLst/>
          </a:prstGeom>
        </p:spPr>
        <p:txBody>
          <a:bodyPr wrap="square">
            <a:spAutoFit/>
          </a:bodyPr>
          <a:lstStyle/>
          <a:p>
            <a:pPr marL="342900" indent="-342900">
              <a:buAutoNum type="arabicPeriod"/>
            </a:pPr>
            <a:r>
              <a:rPr lang="es-MX" sz="2000" b="1" dirty="0" smtClean="0">
                <a:solidFill>
                  <a:srgbClr val="FF0000"/>
                </a:solidFill>
                <a:latin typeface="Arial" pitchFamily="34" charset="0"/>
                <a:cs typeface="Arial" pitchFamily="34" charset="0"/>
              </a:rPr>
              <a:t>PREPARACIÓN DEL INICIO </a:t>
            </a:r>
          </a:p>
          <a:p>
            <a:pPr marL="342900" indent="-342900">
              <a:buAutoNum type="arabicPeriod"/>
            </a:pPr>
            <a:endParaRPr lang="es-MX" sz="2000" b="1" dirty="0" smtClean="0">
              <a:solidFill>
                <a:srgbClr val="FF0000"/>
              </a:solidFill>
              <a:latin typeface="Arial" pitchFamily="34" charset="0"/>
              <a:cs typeface="Arial" pitchFamily="34" charset="0"/>
            </a:endParaRPr>
          </a:p>
          <a:p>
            <a:pPr marL="342900" indent="-342900" algn="ctr"/>
            <a:r>
              <a:rPr lang="es-MX" sz="2000" b="1" dirty="0" smtClean="0">
                <a:solidFill>
                  <a:srgbClr val="FF0000"/>
                </a:solidFill>
                <a:latin typeface="Arial" pitchFamily="34" charset="0"/>
                <a:cs typeface="Arial" pitchFamily="34" charset="0"/>
              </a:rPr>
              <a:t>1.3 Gestión del Riesgo (Por qué) </a:t>
            </a:r>
            <a:endParaRPr lang="es-MX" sz="2000" b="1" dirty="0">
              <a:solidFill>
                <a:srgbClr val="FF0000"/>
              </a:solidFill>
              <a:latin typeface="Arial" pitchFamily="34" charset="0"/>
              <a:cs typeface="Arial" pitchFamily="34" charset="0"/>
            </a:endParaRPr>
          </a:p>
        </p:txBody>
      </p:sp>
      <p:sp>
        <p:nvSpPr>
          <p:cNvPr id="4" name="3 Rectángulo"/>
          <p:cNvSpPr/>
          <p:nvPr/>
        </p:nvSpPr>
        <p:spPr>
          <a:xfrm>
            <a:off x="0" y="4005064"/>
            <a:ext cx="2304256" cy="369332"/>
          </a:xfrm>
          <a:prstGeom prst="rect">
            <a:avLst/>
          </a:prstGeom>
        </p:spPr>
        <p:txBody>
          <a:bodyPr wrap="square">
            <a:spAutoFit/>
          </a:bodyPr>
          <a:lstStyle/>
          <a:p>
            <a:r>
              <a:rPr lang="es-MX" b="1" dirty="0" smtClean="0">
                <a:solidFill>
                  <a:srgbClr val="008000"/>
                </a:solidFill>
                <a:latin typeface="Arial" pitchFamily="34" charset="0"/>
                <a:cs typeface="Arial" pitchFamily="34" charset="0"/>
              </a:rPr>
              <a:t>Inicio del Proyecto </a:t>
            </a:r>
            <a:endParaRPr lang="es-MX" b="1" dirty="0">
              <a:solidFill>
                <a:srgbClr val="008000"/>
              </a:solidFill>
              <a:latin typeface="Arial" pitchFamily="34" charset="0"/>
              <a:cs typeface="Arial" pitchFamily="34" charset="0"/>
            </a:endParaRPr>
          </a:p>
        </p:txBody>
      </p:sp>
      <p:sp>
        <p:nvSpPr>
          <p:cNvPr id="5" name="4 Rectángulo"/>
          <p:cNvSpPr/>
          <p:nvPr/>
        </p:nvSpPr>
        <p:spPr>
          <a:xfrm>
            <a:off x="7163971" y="3933056"/>
            <a:ext cx="1980029" cy="369332"/>
          </a:xfrm>
          <a:prstGeom prst="rect">
            <a:avLst/>
          </a:prstGeom>
        </p:spPr>
        <p:txBody>
          <a:bodyPr wrap="none">
            <a:spAutoFit/>
          </a:bodyPr>
          <a:lstStyle/>
          <a:p>
            <a:r>
              <a:rPr lang="es-MX" b="1" dirty="0" smtClean="0">
                <a:solidFill>
                  <a:srgbClr val="008000"/>
                </a:solidFill>
                <a:latin typeface="Arial" pitchFamily="34" charset="0"/>
                <a:cs typeface="Arial" pitchFamily="34" charset="0"/>
              </a:rPr>
              <a:t>Fin del Proyecto</a:t>
            </a:r>
            <a:endParaRPr lang="es-MX" b="1" dirty="0">
              <a:solidFill>
                <a:srgbClr val="008000"/>
              </a:solidFill>
              <a:latin typeface="Arial" pitchFamily="34" charset="0"/>
              <a:cs typeface="Arial" pitchFamily="34" charset="0"/>
            </a:endParaRPr>
          </a:p>
        </p:txBody>
      </p:sp>
      <p:pic>
        <p:nvPicPr>
          <p:cNvPr id="6" name="5 Imagen" descr="descarga.png"/>
          <p:cNvPicPr>
            <a:picLocks noChangeAspect="1"/>
          </p:cNvPicPr>
          <p:nvPr/>
        </p:nvPicPr>
        <p:blipFill>
          <a:blip r:embed="rId3" cstate="print">
            <a:lum bright="-28000" contrast="2000"/>
          </a:blip>
          <a:stretch>
            <a:fillRect/>
          </a:stretch>
        </p:blipFill>
        <p:spPr>
          <a:xfrm>
            <a:off x="251520" y="2636912"/>
            <a:ext cx="1238250" cy="1190625"/>
          </a:xfrm>
          <a:prstGeom prst="rect">
            <a:avLst/>
          </a:prstGeom>
          <a:ln>
            <a:gradFill>
              <a:gsLst>
                <a:gs pos="0">
                  <a:srgbClr val="000082"/>
                </a:gs>
                <a:gs pos="30000">
                  <a:srgbClr val="66008F"/>
                </a:gs>
                <a:gs pos="64999">
                  <a:srgbClr val="BA0066"/>
                </a:gs>
                <a:gs pos="89999">
                  <a:srgbClr val="FF0000"/>
                </a:gs>
                <a:gs pos="100000">
                  <a:srgbClr val="FF8200"/>
                </a:gs>
              </a:gsLst>
              <a:lin ang="5400000" scaled="0"/>
            </a:gradFill>
          </a:ln>
        </p:spPr>
      </p:pic>
      <p:pic>
        <p:nvPicPr>
          <p:cNvPr id="7" name="6 Imagen" descr="gifs-animados-salto-de-vallas-3980527.jpg"/>
          <p:cNvPicPr>
            <a:picLocks noChangeAspect="1"/>
          </p:cNvPicPr>
          <p:nvPr/>
        </p:nvPicPr>
        <p:blipFill>
          <a:blip r:embed="rId4" cstate="print"/>
          <a:stretch>
            <a:fillRect/>
          </a:stretch>
        </p:blipFill>
        <p:spPr>
          <a:xfrm>
            <a:off x="3491880" y="2996952"/>
            <a:ext cx="2333625" cy="1903289"/>
          </a:xfrm>
          <a:prstGeom prst="rect">
            <a:avLst/>
          </a:prstGeom>
          <a:solidFill>
            <a:srgbClr val="FFFF00"/>
          </a:solidFill>
          <a:effectLst>
            <a:outerShdw blurRad="50800" dist="50800" dir="5400000" sx="110000" sy="110000" algn="ctr" rotWithShape="0">
              <a:srgbClr val="00B0F0">
                <a:alpha val="80000"/>
              </a:srgbClr>
            </a:outerShdw>
          </a:effectLst>
          <a:scene3d>
            <a:camera prst="orthographicFront">
              <a:rot lat="0" lon="20399968" rev="0"/>
            </a:camera>
            <a:lightRig rig="threePt" dir="t"/>
          </a:scene3d>
        </p:spPr>
      </p:pic>
      <p:pic>
        <p:nvPicPr>
          <p:cNvPr id="8" name="7 Imagen" descr="6918557-bandera-de-inicio-o-finesha-hecho-en-3d.jpg"/>
          <p:cNvPicPr>
            <a:picLocks noChangeAspect="1"/>
          </p:cNvPicPr>
          <p:nvPr/>
        </p:nvPicPr>
        <p:blipFill>
          <a:blip r:embed="rId5" cstate="print"/>
          <a:stretch>
            <a:fillRect/>
          </a:stretch>
        </p:blipFill>
        <p:spPr>
          <a:xfrm>
            <a:off x="7380312" y="2708920"/>
            <a:ext cx="1600200" cy="1128142"/>
          </a:xfrm>
          <a:prstGeom prst="rect">
            <a:avLst/>
          </a:prstGeom>
          <a:scene3d>
            <a:camera prst="orthographicFront"/>
            <a:lightRig rig="morning" dir="t"/>
          </a:scene3d>
          <a:sp3d>
            <a:bevelT w="12700" h="330200"/>
          </a:sp3d>
        </p:spPr>
      </p:pic>
      <p:sp>
        <p:nvSpPr>
          <p:cNvPr id="9" name="8 Rectángulo"/>
          <p:cNvSpPr/>
          <p:nvPr/>
        </p:nvSpPr>
        <p:spPr>
          <a:xfrm>
            <a:off x="2123728" y="4149080"/>
            <a:ext cx="5112568" cy="1656184"/>
          </a:xfrm>
          <a:prstGeom prst="rect">
            <a:avLst/>
          </a:prstGeom>
          <a:solidFill>
            <a:srgbClr val="FF0000"/>
          </a:solidFill>
          <a:ln>
            <a:solidFill>
              <a:srgbClr val="00B0F0"/>
            </a:solidFill>
          </a:ln>
          <a:scene3d>
            <a:camera prst="isometricOffAxis2Top">
              <a:rot lat="18128435" lon="6199984" rev="15310552"/>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0" name="9 Rectángulo"/>
          <p:cNvSpPr/>
          <p:nvPr/>
        </p:nvSpPr>
        <p:spPr>
          <a:xfrm>
            <a:off x="0" y="5589240"/>
            <a:ext cx="9144000" cy="707886"/>
          </a:xfrm>
          <a:prstGeom prst="rect">
            <a:avLst/>
          </a:prstGeom>
        </p:spPr>
        <p:txBody>
          <a:bodyPr wrap="square">
            <a:spAutoFit/>
          </a:bodyPr>
          <a:lstStyle/>
          <a:p>
            <a:pPr algn="ctr"/>
            <a:r>
              <a:rPr lang="es-MX" sz="2000" b="1" dirty="0" smtClean="0">
                <a:solidFill>
                  <a:srgbClr val="00B0F0"/>
                </a:solidFill>
                <a:latin typeface="Arial" pitchFamily="34" charset="0"/>
                <a:cs typeface="Arial" pitchFamily="34" charset="0"/>
              </a:rPr>
              <a:t>Identificar, estudiar y eliminar las fuentes de riesgo antes de que empiecen a amenazar la finalización satisfactoria de un proyecto</a:t>
            </a:r>
            <a:endParaRPr lang="es-MX" sz="2000" b="1" dirty="0">
              <a:solidFill>
                <a:srgbClr val="00B0F0"/>
              </a:solidFill>
              <a:latin typeface="Arial" pitchFamily="34" charset="0"/>
              <a:cs typeface="Arial"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0" y="1196752"/>
            <a:ext cx="9144000" cy="400110"/>
          </a:xfrm>
          <a:prstGeom prst="rect">
            <a:avLst/>
          </a:prstGeom>
        </p:spPr>
        <p:txBody>
          <a:bodyPr wrap="square">
            <a:spAutoFit/>
          </a:bodyPr>
          <a:lstStyle/>
          <a:p>
            <a:pPr algn="ctr"/>
            <a:r>
              <a:rPr lang="es-MX" sz="2000" b="1" dirty="0" smtClean="0">
                <a:solidFill>
                  <a:srgbClr val="FF0000"/>
                </a:solidFill>
                <a:latin typeface="Arial" pitchFamily="34" charset="0"/>
                <a:cs typeface="Arial" pitchFamily="34" charset="0"/>
              </a:rPr>
              <a:t>PLANIFICAR LA EJECUCIÓN</a:t>
            </a:r>
            <a:endParaRPr lang="es-MX" sz="2000" b="1" dirty="0">
              <a:solidFill>
                <a:srgbClr val="FF0000"/>
              </a:solidFill>
              <a:latin typeface="Arial" pitchFamily="34" charset="0"/>
              <a:cs typeface="Arial" pitchFamily="34" charset="0"/>
            </a:endParaRPr>
          </a:p>
        </p:txBody>
      </p:sp>
      <p:pic>
        <p:nvPicPr>
          <p:cNvPr id="3" name="3 Marcador de contenido" descr="descarga.jpg"/>
          <p:cNvPicPr>
            <a:picLocks noChangeAspect="1"/>
          </p:cNvPicPr>
          <p:nvPr/>
        </p:nvPicPr>
        <p:blipFill>
          <a:blip r:embed="rId2" cstate="print"/>
          <a:stretch>
            <a:fillRect/>
          </a:stretch>
        </p:blipFill>
        <p:spPr>
          <a:xfrm>
            <a:off x="0" y="0"/>
            <a:ext cx="9144000" cy="1124744"/>
          </a:xfrm>
          <a:prstGeom prst="rect">
            <a:avLst/>
          </a:prstGeom>
        </p:spPr>
      </p:pic>
      <p:sp>
        <p:nvSpPr>
          <p:cNvPr id="4" name="3 Rectángulo"/>
          <p:cNvSpPr/>
          <p:nvPr/>
        </p:nvSpPr>
        <p:spPr>
          <a:xfrm>
            <a:off x="2483768" y="2708920"/>
            <a:ext cx="1512168" cy="864096"/>
          </a:xfrm>
          <a:prstGeom prst="rect">
            <a:avLst/>
          </a:prstGeom>
          <a:solidFill>
            <a:srgbClr val="C00000">
              <a:alpha val="81000"/>
            </a:srgbClr>
          </a:solidFill>
          <a:scene3d>
            <a:camera prst="orthographicFront"/>
            <a:lightRig rig="sunset" dir="t"/>
          </a:scene3d>
          <a:sp3d>
            <a:bevelT w="1841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PLANIFICAR LA EJECUCIÓN</a:t>
            </a:r>
            <a:endParaRPr lang="es-MX" dirty="0"/>
          </a:p>
        </p:txBody>
      </p:sp>
      <p:sp>
        <p:nvSpPr>
          <p:cNvPr id="5" name="4 Rectángulo"/>
          <p:cNvSpPr/>
          <p:nvPr/>
        </p:nvSpPr>
        <p:spPr>
          <a:xfrm>
            <a:off x="5364088" y="4797152"/>
            <a:ext cx="1512168" cy="864096"/>
          </a:xfrm>
          <a:prstGeom prst="rect">
            <a:avLst/>
          </a:prstGeom>
          <a:solidFill>
            <a:srgbClr val="FFC000">
              <a:alpha val="81000"/>
            </a:srgbClr>
          </a:solidFill>
          <a:scene3d>
            <a:camera prst="orthographicFront"/>
            <a:lightRig rig="sunset" dir="t"/>
          </a:scene3d>
          <a:sp3d>
            <a:bevelT w="1841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smtClean="0"/>
          </a:p>
          <a:p>
            <a:pPr algn="ctr"/>
            <a:r>
              <a:rPr lang="es-MX" dirty="0" smtClean="0"/>
              <a:t>CONTROLAR EL TRABAJO </a:t>
            </a:r>
          </a:p>
          <a:p>
            <a:pPr algn="ctr"/>
            <a:endParaRPr lang="es-MX" dirty="0"/>
          </a:p>
        </p:txBody>
      </p:sp>
      <p:sp>
        <p:nvSpPr>
          <p:cNvPr id="6" name="5 Rectángulo"/>
          <p:cNvSpPr/>
          <p:nvPr/>
        </p:nvSpPr>
        <p:spPr>
          <a:xfrm>
            <a:off x="179512" y="2708920"/>
            <a:ext cx="1512168" cy="864096"/>
          </a:xfrm>
          <a:prstGeom prst="rect">
            <a:avLst/>
          </a:prstGeom>
          <a:solidFill>
            <a:srgbClr val="FFC000">
              <a:alpha val="81000"/>
            </a:srgbClr>
          </a:solidFill>
          <a:scene3d>
            <a:camera prst="orthographicFront"/>
            <a:lightRig rig="sunset" dir="t"/>
          </a:scene3d>
          <a:sp3d>
            <a:bevelT w="1841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PREPARACIÓN DEL INICIO</a:t>
            </a:r>
            <a:endParaRPr lang="es-MX" dirty="0"/>
          </a:p>
        </p:txBody>
      </p:sp>
      <p:sp>
        <p:nvSpPr>
          <p:cNvPr id="7" name="6 Rectángulo"/>
          <p:cNvSpPr/>
          <p:nvPr/>
        </p:nvSpPr>
        <p:spPr>
          <a:xfrm>
            <a:off x="5364088" y="2708920"/>
            <a:ext cx="1512168" cy="864096"/>
          </a:xfrm>
          <a:prstGeom prst="rect">
            <a:avLst/>
          </a:prstGeom>
          <a:solidFill>
            <a:srgbClr val="FFC000">
              <a:alpha val="81000"/>
            </a:srgbClr>
          </a:solidFill>
          <a:scene3d>
            <a:camera prst="orthographicFront"/>
            <a:lightRig rig="sunset" dir="t"/>
          </a:scene3d>
          <a:sp3d>
            <a:bevelT w="1841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smtClean="0"/>
          </a:p>
          <a:p>
            <a:pPr algn="ctr"/>
            <a:r>
              <a:rPr lang="es-MX" dirty="0" smtClean="0"/>
              <a:t>INFORMAR EL ESTADO</a:t>
            </a:r>
          </a:p>
          <a:p>
            <a:pPr algn="ctr"/>
            <a:endParaRPr lang="es-MX" dirty="0"/>
          </a:p>
        </p:txBody>
      </p:sp>
      <p:sp>
        <p:nvSpPr>
          <p:cNvPr id="8" name="7 Rectángulo"/>
          <p:cNvSpPr/>
          <p:nvPr/>
        </p:nvSpPr>
        <p:spPr>
          <a:xfrm>
            <a:off x="7631832" y="2708920"/>
            <a:ext cx="1512168" cy="864096"/>
          </a:xfrm>
          <a:prstGeom prst="rect">
            <a:avLst/>
          </a:prstGeom>
          <a:solidFill>
            <a:srgbClr val="FFC000">
              <a:alpha val="81000"/>
            </a:srgbClr>
          </a:solidFill>
          <a:scene3d>
            <a:camera prst="orthographicFront"/>
            <a:lightRig rig="sunset" dir="t"/>
          </a:scene3d>
          <a:sp3d>
            <a:bevelT w="1841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EVALUAR EL PROYECTO</a:t>
            </a:r>
            <a:endParaRPr lang="es-MX" dirty="0"/>
          </a:p>
        </p:txBody>
      </p:sp>
      <p:sp>
        <p:nvSpPr>
          <p:cNvPr id="9" name="8 Rectángulo"/>
          <p:cNvSpPr/>
          <p:nvPr/>
        </p:nvSpPr>
        <p:spPr>
          <a:xfrm>
            <a:off x="2483768" y="4797152"/>
            <a:ext cx="1512168" cy="864096"/>
          </a:xfrm>
          <a:prstGeom prst="rect">
            <a:avLst/>
          </a:prstGeom>
          <a:solidFill>
            <a:srgbClr val="FFC000">
              <a:alpha val="81000"/>
            </a:srgbClr>
          </a:solidFill>
          <a:scene3d>
            <a:camera prst="orthographicFront"/>
            <a:lightRig rig="sunset" dir="t"/>
          </a:scene3d>
          <a:sp3d>
            <a:bevelT w="1841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ORGANIZAR LOS RECURSOS</a:t>
            </a:r>
            <a:endParaRPr lang="es-MX" dirty="0"/>
          </a:p>
        </p:txBody>
      </p:sp>
      <p:sp>
        <p:nvSpPr>
          <p:cNvPr id="10" name="9 Flecha curvada hacia la derecha"/>
          <p:cNvSpPr/>
          <p:nvPr/>
        </p:nvSpPr>
        <p:spPr>
          <a:xfrm>
            <a:off x="2987824" y="3573016"/>
            <a:ext cx="432048" cy="1224136"/>
          </a:xfrm>
          <a:prstGeom prst="curved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MX" dirty="0">
              <a:solidFill>
                <a:schemeClr val="tx1"/>
              </a:solidFill>
            </a:endParaRPr>
          </a:p>
        </p:txBody>
      </p:sp>
      <p:sp>
        <p:nvSpPr>
          <p:cNvPr id="11" name="10 Flecha curvada hacia la derecha"/>
          <p:cNvSpPr/>
          <p:nvPr/>
        </p:nvSpPr>
        <p:spPr>
          <a:xfrm rot="16200000">
            <a:off x="4468357" y="4684771"/>
            <a:ext cx="401125" cy="1345966"/>
          </a:xfrm>
          <a:prstGeom prst="curved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MX" dirty="0">
              <a:solidFill>
                <a:schemeClr val="tx1"/>
              </a:solidFill>
            </a:endParaRPr>
          </a:p>
        </p:txBody>
      </p:sp>
      <p:sp>
        <p:nvSpPr>
          <p:cNvPr id="12" name="11 Flecha curvada hacia la derecha"/>
          <p:cNvSpPr/>
          <p:nvPr/>
        </p:nvSpPr>
        <p:spPr>
          <a:xfrm rot="10800000">
            <a:off x="6012160" y="3573016"/>
            <a:ext cx="432048" cy="1224136"/>
          </a:xfrm>
          <a:prstGeom prst="curved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MX" dirty="0">
              <a:solidFill>
                <a:schemeClr val="tx1"/>
              </a:solidFill>
            </a:endParaRPr>
          </a:p>
        </p:txBody>
      </p:sp>
      <p:sp>
        <p:nvSpPr>
          <p:cNvPr id="13" name="12 Flecha curvada hacia la derecha"/>
          <p:cNvSpPr/>
          <p:nvPr/>
        </p:nvSpPr>
        <p:spPr>
          <a:xfrm rot="5400000">
            <a:off x="4463988" y="2384884"/>
            <a:ext cx="432048" cy="1368152"/>
          </a:xfrm>
          <a:prstGeom prst="curved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MX" dirty="0">
              <a:solidFill>
                <a:schemeClr val="tx1"/>
              </a:solidFill>
            </a:endParaRPr>
          </a:p>
        </p:txBody>
      </p:sp>
      <p:sp>
        <p:nvSpPr>
          <p:cNvPr id="15" name="14 CuadroTexto"/>
          <p:cNvSpPr txBox="1"/>
          <p:nvPr/>
        </p:nvSpPr>
        <p:spPr>
          <a:xfrm>
            <a:off x="0" y="3789040"/>
            <a:ext cx="1800200" cy="369332"/>
          </a:xfrm>
          <a:prstGeom prst="rect">
            <a:avLst/>
          </a:prstGeom>
          <a:noFill/>
        </p:spPr>
        <p:txBody>
          <a:bodyPr wrap="square" rtlCol="0">
            <a:spAutoFit/>
          </a:bodyPr>
          <a:lstStyle/>
          <a:p>
            <a:r>
              <a:rPr lang="es-MX" b="1" dirty="0" smtClean="0">
                <a:solidFill>
                  <a:srgbClr val="008A3E"/>
                </a:solidFill>
                <a:latin typeface="Arial" pitchFamily="34" charset="0"/>
                <a:cs typeface="Arial" pitchFamily="34" charset="0"/>
              </a:rPr>
              <a:t>PLANIFACIÓN</a:t>
            </a:r>
            <a:endParaRPr lang="es-MX" b="1" dirty="0">
              <a:solidFill>
                <a:srgbClr val="008A3E"/>
              </a:solidFill>
              <a:latin typeface="Arial" pitchFamily="34" charset="0"/>
              <a:cs typeface="Arial" pitchFamily="34" charset="0"/>
            </a:endParaRPr>
          </a:p>
        </p:txBody>
      </p:sp>
      <p:sp>
        <p:nvSpPr>
          <p:cNvPr id="16" name="15 CuadroTexto"/>
          <p:cNvSpPr txBox="1"/>
          <p:nvPr/>
        </p:nvSpPr>
        <p:spPr>
          <a:xfrm>
            <a:off x="7308304" y="6093296"/>
            <a:ext cx="1656184" cy="369332"/>
          </a:xfrm>
          <a:prstGeom prst="rect">
            <a:avLst/>
          </a:prstGeom>
          <a:noFill/>
        </p:spPr>
        <p:txBody>
          <a:bodyPr wrap="square" rtlCol="0">
            <a:spAutoFit/>
          </a:bodyPr>
          <a:lstStyle/>
          <a:p>
            <a:r>
              <a:rPr lang="es-MX" b="1" dirty="0" smtClean="0">
                <a:solidFill>
                  <a:srgbClr val="008A3E"/>
                </a:solidFill>
                <a:latin typeface="Arial" pitchFamily="34" charset="0"/>
                <a:cs typeface="Arial" pitchFamily="34" charset="0"/>
              </a:rPr>
              <a:t>EJECUCIÓN</a:t>
            </a:r>
            <a:endParaRPr lang="es-MX" b="1" dirty="0">
              <a:solidFill>
                <a:srgbClr val="008A3E"/>
              </a:solidFill>
              <a:latin typeface="Arial" pitchFamily="34" charset="0"/>
              <a:cs typeface="Arial"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shadeToTitle="1">
        <a:blipFill dpi="0" rotWithShape="1">
          <a:blip r:embed="rId2" cstate="print">
            <a:lum/>
          </a:blip>
          <a:srcRect/>
          <a:stretch>
            <a:fillRect t="-7000" b="-7000"/>
          </a:stretch>
        </a:blipFill>
        <a:effectLst/>
      </p:bgPr>
    </p:bg>
    <p:spTree>
      <p:nvGrpSpPr>
        <p:cNvPr id="1" name=""/>
        <p:cNvGrpSpPr/>
        <p:nvPr/>
      </p:nvGrpSpPr>
      <p:grpSpPr>
        <a:xfrm>
          <a:off x="0" y="0"/>
          <a:ext cx="0" cy="0"/>
          <a:chOff x="0" y="0"/>
          <a:chExt cx="0" cy="0"/>
        </a:xfrm>
      </p:grpSpPr>
      <p:pic>
        <p:nvPicPr>
          <p:cNvPr id="2" name="3 Marcador de contenido" descr="descarga.jpg"/>
          <p:cNvPicPr>
            <a:picLocks noChangeAspect="1"/>
          </p:cNvPicPr>
          <p:nvPr/>
        </p:nvPicPr>
        <p:blipFill>
          <a:blip r:embed="rId3" cstate="print"/>
          <a:stretch>
            <a:fillRect/>
          </a:stretch>
        </p:blipFill>
        <p:spPr>
          <a:xfrm>
            <a:off x="0" y="0"/>
            <a:ext cx="9144000" cy="1124744"/>
          </a:xfrm>
          <a:prstGeom prst="rect">
            <a:avLst/>
          </a:prstGeom>
        </p:spPr>
      </p:pic>
      <p:sp>
        <p:nvSpPr>
          <p:cNvPr id="3" name="2 Rectángulo"/>
          <p:cNvSpPr/>
          <p:nvPr/>
        </p:nvSpPr>
        <p:spPr>
          <a:xfrm>
            <a:off x="107504" y="1196753"/>
            <a:ext cx="9036496" cy="1200329"/>
          </a:xfrm>
          <a:prstGeom prst="rect">
            <a:avLst/>
          </a:prstGeom>
        </p:spPr>
        <p:txBody>
          <a:bodyPr wrap="square">
            <a:spAutoFit/>
          </a:bodyPr>
          <a:lstStyle/>
          <a:p>
            <a:r>
              <a:rPr lang="es-MX" sz="2400" b="1" dirty="0" smtClean="0">
                <a:solidFill>
                  <a:srgbClr val="FF0000"/>
                </a:solidFill>
                <a:latin typeface="Arial" pitchFamily="34" charset="0"/>
                <a:cs typeface="Arial" pitchFamily="34" charset="0"/>
              </a:rPr>
              <a:t>2. PLANIFICAR LA EJECUCIÓN </a:t>
            </a:r>
          </a:p>
          <a:p>
            <a:endParaRPr lang="es-MX" sz="2400" b="1" dirty="0" smtClean="0">
              <a:solidFill>
                <a:srgbClr val="FF0000"/>
              </a:solidFill>
              <a:latin typeface="Arial" pitchFamily="34" charset="0"/>
              <a:cs typeface="Arial" pitchFamily="34" charset="0"/>
            </a:endParaRPr>
          </a:p>
          <a:p>
            <a:pPr algn="ctr"/>
            <a:r>
              <a:rPr lang="es-MX" sz="2400" b="1" dirty="0" smtClean="0">
                <a:solidFill>
                  <a:srgbClr val="FF0000"/>
                </a:solidFill>
                <a:latin typeface="Arial" pitchFamily="34" charset="0"/>
                <a:cs typeface="Arial" pitchFamily="34" charset="0"/>
              </a:rPr>
              <a:t>2.1 Gestión del Alcance del Proyecto</a:t>
            </a:r>
            <a:endParaRPr lang="es-MX" sz="2400" b="1" dirty="0">
              <a:solidFill>
                <a:srgbClr val="FF0000"/>
              </a:solidFill>
              <a:latin typeface="Arial" pitchFamily="34" charset="0"/>
              <a:cs typeface="Arial" pitchFamily="34" charset="0"/>
            </a:endParaRPr>
          </a:p>
        </p:txBody>
      </p:sp>
      <p:sp>
        <p:nvSpPr>
          <p:cNvPr id="5" name="4 Lágrima"/>
          <p:cNvSpPr/>
          <p:nvPr/>
        </p:nvSpPr>
        <p:spPr>
          <a:xfrm>
            <a:off x="1475656" y="2492896"/>
            <a:ext cx="7272808" cy="4104456"/>
          </a:xfrm>
          <a:prstGeom prst="teardrop">
            <a:avLst/>
          </a:prstGeom>
          <a:solidFill>
            <a:srgbClr val="00B0F0">
              <a:alpha val="61000"/>
            </a:srgbClr>
          </a:solidFill>
          <a:ln>
            <a:solidFill>
              <a:schemeClr val="bg1"/>
            </a:solidFill>
          </a:ln>
          <a:scene3d>
            <a:camera prst="orthographicFront"/>
            <a:lightRig rig="threePt" dir="t"/>
          </a:scene3d>
          <a:sp3d>
            <a:bevelT w="101600" h="1079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¿Qué es necesario hacer? </a:t>
            </a:r>
          </a:p>
          <a:p>
            <a:pPr algn="ctr"/>
            <a:r>
              <a:rPr lang="es-MX" dirty="0" smtClean="0"/>
              <a:t> ¿Cuánto se tardará en completar cada tarea?  </a:t>
            </a:r>
          </a:p>
          <a:p>
            <a:pPr algn="ctr"/>
            <a:r>
              <a:rPr lang="es-MX" dirty="0" smtClean="0"/>
              <a:t>¿Cuál es el orden en que se deben realizar las tareas? </a:t>
            </a:r>
          </a:p>
          <a:p>
            <a:pPr algn="ctr"/>
            <a:r>
              <a:rPr lang="es-MX" dirty="0" smtClean="0"/>
              <a:t>¿Cuándo debe empezar el trabajo? </a:t>
            </a:r>
          </a:p>
          <a:p>
            <a:pPr algn="ctr"/>
            <a:r>
              <a:rPr lang="es-MX" dirty="0" smtClean="0"/>
              <a:t> ¿Cuándo debe finalizar? </a:t>
            </a:r>
          </a:p>
          <a:p>
            <a:pPr algn="ctr"/>
            <a:r>
              <a:rPr lang="es-MX" dirty="0" smtClean="0"/>
              <a:t>¿Quién llevará a cabo cada tarea? </a:t>
            </a:r>
          </a:p>
          <a:p>
            <a:pPr algn="ctr"/>
            <a:r>
              <a:rPr lang="es-MX" dirty="0" smtClean="0"/>
              <a:t>¿Quién será responsable de cada tarea? </a:t>
            </a:r>
            <a:endParaRPr lang="es-MX"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0" y="1052736"/>
            <a:ext cx="9144000" cy="7171194"/>
          </a:xfrm>
          <a:prstGeom prst="rect">
            <a:avLst/>
          </a:prstGeom>
        </p:spPr>
        <p:txBody>
          <a:bodyPr wrap="square">
            <a:spAutoFit/>
          </a:bodyPr>
          <a:lstStyle/>
          <a:p>
            <a:r>
              <a:rPr lang="es-MX" sz="2000" b="1" dirty="0" smtClean="0">
                <a:solidFill>
                  <a:srgbClr val="FF0000"/>
                </a:solidFill>
                <a:latin typeface="Arial" pitchFamily="34" charset="0"/>
                <a:cs typeface="Arial" pitchFamily="34" charset="0"/>
              </a:rPr>
              <a:t>2. PLANIFICAR LA EJECUCIÓN </a:t>
            </a:r>
          </a:p>
          <a:p>
            <a:pPr algn="ctr"/>
            <a:r>
              <a:rPr lang="es-MX" sz="2000" b="1" dirty="0" smtClean="0">
                <a:solidFill>
                  <a:srgbClr val="FF0000"/>
                </a:solidFill>
                <a:latin typeface="Arial" pitchFamily="34" charset="0"/>
                <a:cs typeface="Arial" pitchFamily="34" charset="0"/>
              </a:rPr>
              <a:t>2.2 Otras funciones a considerar en la estimación del Alcance </a:t>
            </a:r>
          </a:p>
          <a:p>
            <a:pPr algn="ctr"/>
            <a:endParaRPr lang="es-MX" sz="2000" b="1" dirty="0" smtClean="0">
              <a:solidFill>
                <a:srgbClr val="FF0000"/>
              </a:solidFill>
              <a:latin typeface="Arial" pitchFamily="34" charset="0"/>
              <a:cs typeface="Arial" pitchFamily="34" charset="0"/>
            </a:endParaRPr>
          </a:p>
          <a:p>
            <a:pPr>
              <a:buFont typeface="Wingdings" pitchFamily="2" charset="2"/>
              <a:buChar char="q"/>
            </a:pPr>
            <a:r>
              <a:rPr lang="es-MX" sz="2000" dirty="0" smtClean="0">
                <a:solidFill>
                  <a:srgbClr val="008000"/>
                </a:solidFill>
                <a:latin typeface="Arial" pitchFamily="34" charset="0"/>
                <a:cs typeface="Arial" pitchFamily="34" charset="0"/>
              </a:rPr>
              <a:t>Plantillas de Información a generar (informes).</a:t>
            </a:r>
          </a:p>
          <a:p>
            <a:pPr>
              <a:buFont typeface="Wingdings" pitchFamily="2" charset="2"/>
              <a:buChar char="q"/>
            </a:pPr>
            <a:r>
              <a:rPr lang="es-MX" sz="2000" dirty="0" smtClean="0">
                <a:solidFill>
                  <a:srgbClr val="008000"/>
                </a:solidFill>
                <a:latin typeface="Arial" pitchFamily="34" charset="0"/>
                <a:cs typeface="Arial" pitchFamily="34" charset="0"/>
              </a:rPr>
              <a:t>Tiempo dedicado a reuniones.</a:t>
            </a:r>
          </a:p>
          <a:p>
            <a:pPr>
              <a:buFont typeface="Wingdings" pitchFamily="2" charset="2"/>
              <a:buChar char="q"/>
            </a:pPr>
            <a:r>
              <a:rPr lang="es-MX" sz="2000" dirty="0" smtClean="0">
                <a:solidFill>
                  <a:srgbClr val="008000"/>
                </a:solidFill>
                <a:latin typeface="Arial" pitchFamily="34" charset="0"/>
                <a:cs typeface="Arial" pitchFamily="34" charset="0"/>
              </a:rPr>
              <a:t>Formación del equipo.</a:t>
            </a:r>
          </a:p>
          <a:p>
            <a:pPr>
              <a:buFont typeface="Wingdings" pitchFamily="2" charset="2"/>
              <a:buChar char="q"/>
            </a:pPr>
            <a:r>
              <a:rPr lang="es-MX" sz="2000" dirty="0" smtClean="0">
                <a:solidFill>
                  <a:srgbClr val="008000"/>
                </a:solidFill>
                <a:latin typeface="Arial" pitchFamily="34" charset="0"/>
                <a:cs typeface="Arial" pitchFamily="34" charset="0"/>
              </a:rPr>
              <a:t>Actividades Administrativas.</a:t>
            </a:r>
          </a:p>
          <a:p>
            <a:pPr>
              <a:buFont typeface="Wingdings" pitchFamily="2" charset="2"/>
              <a:buChar char="q"/>
            </a:pPr>
            <a:r>
              <a:rPr lang="es-MX" sz="2000" dirty="0" smtClean="0">
                <a:solidFill>
                  <a:srgbClr val="008000"/>
                </a:solidFill>
                <a:latin typeface="Arial" pitchFamily="34" charset="0"/>
                <a:cs typeface="Arial" pitchFamily="34" charset="0"/>
              </a:rPr>
              <a:t>Generación de Estándares y Procedimientos del Proyecto.</a:t>
            </a:r>
          </a:p>
          <a:p>
            <a:pPr>
              <a:buFont typeface="Wingdings" pitchFamily="2" charset="2"/>
              <a:buChar char="q"/>
            </a:pPr>
            <a:r>
              <a:rPr lang="es-MX" sz="2000" dirty="0" smtClean="0">
                <a:solidFill>
                  <a:srgbClr val="008000"/>
                </a:solidFill>
                <a:latin typeface="Arial" pitchFamily="34" charset="0"/>
                <a:cs typeface="Arial" pitchFamily="34" charset="0"/>
              </a:rPr>
              <a:t>Revisiones de Calidad.</a:t>
            </a:r>
          </a:p>
          <a:p>
            <a:pPr>
              <a:buFont typeface="Wingdings" pitchFamily="2" charset="2"/>
              <a:buChar char="q"/>
            </a:pPr>
            <a:r>
              <a:rPr lang="es-MX" sz="2000" dirty="0" smtClean="0">
                <a:solidFill>
                  <a:srgbClr val="008000"/>
                </a:solidFill>
                <a:latin typeface="Arial" pitchFamily="34" charset="0"/>
                <a:cs typeface="Arial" pitchFamily="34" charset="0"/>
              </a:rPr>
              <a:t>Realizar estimaciones razonables: ni pesimistas ni optimistas.</a:t>
            </a:r>
          </a:p>
          <a:p>
            <a:pPr>
              <a:buFont typeface="Wingdings" pitchFamily="2" charset="2"/>
              <a:buChar char="q"/>
            </a:pPr>
            <a:r>
              <a:rPr lang="es-MX" sz="2000" dirty="0" smtClean="0">
                <a:solidFill>
                  <a:srgbClr val="008000"/>
                </a:solidFill>
                <a:latin typeface="Arial" pitchFamily="34" charset="0"/>
                <a:cs typeface="Arial" pitchFamily="34" charset="0"/>
              </a:rPr>
              <a:t>Considerar la contingencia en función de los riesgos detectados.</a:t>
            </a:r>
          </a:p>
          <a:p>
            <a:pPr>
              <a:buFont typeface="Wingdings" pitchFamily="2" charset="2"/>
              <a:buChar char="q"/>
            </a:pPr>
            <a:r>
              <a:rPr lang="es-MX" sz="2000" dirty="0" smtClean="0">
                <a:solidFill>
                  <a:srgbClr val="008000"/>
                </a:solidFill>
                <a:latin typeface="Arial" pitchFamily="34" charset="0"/>
                <a:cs typeface="Arial" pitchFamily="34" charset="0"/>
              </a:rPr>
              <a:t>La planificación ha de ser gráfica.</a:t>
            </a:r>
          </a:p>
          <a:p>
            <a:pPr>
              <a:buFont typeface="Wingdings" pitchFamily="2" charset="2"/>
              <a:buChar char="q"/>
            </a:pPr>
            <a:r>
              <a:rPr lang="es-MX" sz="2000" dirty="0" smtClean="0">
                <a:solidFill>
                  <a:srgbClr val="008000"/>
                </a:solidFill>
                <a:latin typeface="Arial" pitchFamily="34" charset="0"/>
                <a:cs typeface="Arial" pitchFamily="34" charset="0"/>
              </a:rPr>
              <a:t>Comenzar a planificar con el fin en la mente.</a:t>
            </a:r>
          </a:p>
          <a:p>
            <a:pPr>
              <a:buFont typeface="Wingdings" pitchFamily="2" charset="2"/>
              <a:buChar char="q"/>
            </a:pPr>
            <a:r>
              <a:rPr lang="es-MX" sz="2000" dirty="0" smtClean="0">
                <a:solidFill>
                  <a:srgbClr val="008000"/>
                </a:solidFill>
                <a:latin typeface="Arial" pitchFamily="34" charset="0"/>
                <a:cs typeface="Arial" pitchFamily="34" charset="0"/>
              </a:rPr>
              <a:t>Preparación del software a utilizar.</a:t>
            </a:r>
          </a:p>
          <a:p>
            <a:pPr>
              <a:buFont typeface="Wingdings" pitchFamily="2" charset="2"/>
              <a:buChar char="q"/>
            </a:pPr>
            <a:r>
              <a:rPr lang="es-MX" sz="2000" dirty="0" smtClean="0">
                <a:solidFill>
                  <a:srgbClr val="008000"/>
                </a:solidFill>
                <a:latin typeface="Arial" pitchFamily="34" charset="0"/>
                <a:cs typeface="Arial" pitchFamily="34" charset="0"/>
              </a:rPr>
              <a:t>Estándares y procedimientos a utilizar.</a:t>
            </a:r>
          </a:p>
          <a:p>
            <a:pPr>
              <a:buFont typeface="Wingdings" pitchFamily="2" charset="2"/>
              <a:buChar char="q"/>
            </a:pPr>
            <a:r>
              <a:rPr lang="es-MX" sz="2000" dirty="0" smtClean="0">
                <a:solidFill>
                  <a:srgbClr val="008000"/>
                </a:solidFill>
                <a:latin typeface="Arial" pitchFamily="34" charset="0"/>
                <a:cs typeface="Arial" pitchFamily="34" charset="0"/>
              </a:rPr>
              <a:t>Material de formación, guías prácticas.</a:t>
            </a:r>
          </a:p>
          <a:p>
            <a:endParaRPr lang="es-MX" sz="2000" dirty="0" smtClean="0">
              <a:latin typeface="Arial" pitchFamily="34" charset="0"/>
              <a:cs typeface="Arial" pitchFamily="34" charset="0"/>
            </a:endParaRPr>
          </a:p>
          <a:p>
            <a:pPr>
              <a:buFont typeface="Wingdings" pitchFamily="2" charset="2"/>
              <a:buChar char="q"/>
            </a:pPr>
            <a:endParaRPr lang="es-MX" sz="2000" dirty="0" smtClean="0">
              <a:latin typeface="Arial" pitchFamily="34" charset="0"/>
              <a:cs typeface="Arial" pitchFamily="34" charset="0"/>
            </a:endParaRPr>
          </a:p>
          <a:p>
            <a:pPr>
              <a:buFont typeface="Wingdings" pitchFamily="2" charset="2"/>
              <a:buChar char="q"/>
            </a:pPr>
            <a:endParaRPr lang="es-MX" sz="2000" dirty="0" smtClean="0">
              <a:latin typeface="Arial" pitchFamily="34" charset="0"/>
              <a:cs typeface="Arial" pitchFamily="34" charset="0"/>
            </a:endParaRPr>
          </a:p>
          <a:p>
            <a:pPr>
              <a:buFont typeface="Wingdings" pitchFamily="2" charset="2"/>
              <a:buChar char="q"/>
            </a:pPr>
            <a:endParaRPr lang="es-MX" sz="2000" dirty="0" smtClean="0">
              <a:latin typeface="Arial" pitchFamily="34" charset="0"/>
              <a:cs typeface="Arial" pitchFamily="34" charset="0"/>
            </a:endParaRPr>
          </a:p>
          <a:p>
            <a:pPr>
              <a:buFont typeface="Wingdings" pitchFamily="2" charset="2"/>
              <a:buChar char="q"/>
            </a:pPr>
            <a:endParaRPr lang="es-MX" sz="2000" dirty="0" smtClean="0">
              <a:latin typeface="Arial" pitchFamily="34" charset="0"/>
              <a:cs typeface="Arial" pitchFamily="34" charset="0"/>
            </a:endParaRPr>
          </a:p>
          <a:p>
            <a:pPr>
              <a:buFont typeface="Wingdings" pitchFamily="2" charset="2"/>
              <a:buChar char="q"/>
            </a:pPr>
            <a:endParaRPr lang="es-MX" sz="2000" dirty="0" smtClean="0">
              <a:latin typeface="Arial" pitchFamily="34" charset="0"/>
              <a:cs typeface="Arial" pitchFamily="34" charset="0"/>
            </a:endParaRPr>
          </a:p>
          <a:p>
            <a:pPr>
              <a:buFont typeface="Wingdings" pitchFamily="2" charset="2"/>
              <a:buChar char="q"/>
            </a:pPr>
            <a:endParaRPr lang="es-MX" sz="2000" dirty="0" smtClean="0">
              <a:latin typeface="Arial" pitchFamily="34" charset="0"/>
              <a:cs typeface="Arial" pitchFamily="34" charset="0"/>
            </a:endParaRPr>
          </a:p>
        </p:txBody>
      </p:sp>
      <p:pic>
        <p:nvPicPr>
          <p:cNvPr id="4" name="3 Imagen" descr="descarga (9).jpg"/>
          <p:cNvPicPr>
            <a:picLocks noChangeAspect="1"/>
          </p:cNvPicPr>
          <p:nvPr/>
        </p:nvPicPr>
        <p:blipFill>
          <a:blip r:embed="rId2" cstate="print"/>
          <a:stretch>
            <a:fillRect/>
          </a:stretch>
        </p:blipFill>
        <p:spPr>
          <a:xfrm>
            <a:off x="5436096" y="4431038"/>
            <a:ext cx="3613770" cy="2426962"/>
          </a:xfrm>
          <a:prstGeom prst="ellipse">
            <a:avLst/>
          </a:prstGeom>
          <a:solidFill>
            <a:srgbClr val="92D050"/>
          </a:solidFill>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3" name="3 Marcador de contenido" descr="descarga.jpg"/>
          <p:cNvPicPr>
            <a:picLocks noChangeAspect="1"/>
          </p:cNvPicPr>
          <p:nvPr/>
        </p:nvPicPr>
        <p:blipFill>
          <a:blip r:embed="rId3" cstate="print"/>
          <a:stretch>
            <a:fillRect/>
          </a:stretch>
        </p:blipFill>
        <p:spPr>
          <a:xfrm>
            <a:off x="0" y="0"/>
            <a:ext cx="9144000" cy="1124744"/>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3 Marcador de contenido" descr="descarga.jpg"/>
          <p:cNvPicPr>
            <a:picLocks noChangeAspect="1"/>
          </p:cNvPicPr>
          <p:nvPr/>
        </p:nvPicPr>
        <p:blipFill>
          <a:blip r:embed="rId2" cstate="print"/>
          <a:stretch>
            <a:fillRect/>
          </a:stretch>
        </p:blipFill>
        <p:spPr>
          <a:xfrm>
            <a:off x="0" y="0"/>
            <a:ext cx="9144000" cy="1124744"/>
          </a:xfrm>
          <a:prstGeom prst="rect">
            <a:avLst/>
          </a:prstGeom>
        </p:spPr>
      </p:pic>
      <p:sp>
        <p:nvSpPr>
          <p:cNvPr id="3" name="2 Rectángulo"/>
          <p:cNvSpPr/>
          <p:nvPr/>
        </p:nvSpPr>
        <p:spPr>
          <a:xfrm>
            <a:off x="0" y="1124745"/>
            <a:ext cx="9144000" cy="1200329"/>
          </a:xfrm>
          <a:prstGeom prst="rect">
            <a:avLst/>
          </a:prstGeom>
        </p:spPr>
        <p:txBody>
          <a:bodyPr wrap="square">
            <a:spAutoFit/>
          </a:bodyPr>
          <a:lstStyle/>
          <a:p>
            <a:r>
              <a:rPr lang="es-MX" sz="2400" b="1" dirty="0" smtClean="0">
                <a:solidFill>
                  <a:srgbClr val="FF0000"/>
                </a:solidFill>
                <a:latin typeface="Arial" pitchFamily="34" charset="0"/>
                <a:cs typeface="Arial" pitchFamily="34" charset="0"/>
              </a:rPr>
              <a:t>2. PLANIFICAR LA EJECUCIÓN</a:t>
            </a:r>
          </a:p>
          <a:p>
            <a:r>
              <a:rPr lang="es-MX" sz="2400" b="1" dirty="0" smtClean="0">
                <a:solidFill>
                  <a:srgbClr val="FF0000"/>
                </a:solidFill>
                <a:latin typeface="Arial" pitchFamily="34" charset="0"/>
                <a:cs typeface="Arial" pitchFamily="34" charset="0"/>
              </a:rPr>
              <a:t> </a:t>
            </a:r>
          </a:p>
          <a:p>
            <a:pPr algn="ctr"/>
            <a:r>
              <a:rPr lang="es-MX" sz="2400" b="1" dirty="0" smtClean="0">
                <a:solidFill>
                  <a:srgbClr val="FF0000"/>
                </a:solidFill>
                <a:latin typeface="Arial" pitchFamily="34" charset="0"/>
                <a:cs typeface="Arial" pitchFamily="34" charset="0"/>
              </a:rPr>
              <a:t>2.3 Replanificación </a:t>
            </a:r>
            <a:endParaRPr lang="es-MX" sz="2400" b="1" dirty="0">
              <a:solidFill>
                <a:srgbClr val="FF0000"/>
              </a:solidFill>
              <a:latin typeface="Arial" pitchFamily="34" charset="0"/>
              <a:cs typeface="Arial" pitchFamily="34" charset="0"/>
            </a:endParaRPr>
          </a:p>
        </p:txBody>
      </p:sp>
      <p:sp>
        <p:nvSpPr>
          <p:cNvPr id="4" name="3 Rectángulo"/>
          <p:cNvSpPr/>
          <p:nvPr/>
        </p:nvSpPr>
        <p:spPr>
          <a:xfrm>
            <a:off x="0" y="2348880"/>
            <a:ext cx="9144000" cy="3046988"/>
          </a:xfrm>
          <a:prstGeom prst="rect">
            <a:avLst/>
          </a:prstGeom>
        </p:spPr>
        <p:txBody>
          <a:bodyPr wrap="square">
            <a:spAutoFit/>
          </a:bodyPr>
          <a:lstStyle/>
          <a:p>
            <a:r>
              <a:rPr lang="es-MX" sz="2400" b="1" dirty="0" smtClean="0">
                <a:solidFill>
                  <a:srgbClr val="008000"/>
                </a:solidFill>
              </a:rPr>
              <a:t>Objetivo principal</a:t>
            </a:r>
            <a:r>
              <a:rPr lang="es-MX" sz="2400" dirty="0" smtClean="0">
                <a:solidFill>
                  <a:srgbClr val="008000"/>
                </a:solidFill>
              </a:rPr>
              <a:t>: Proteger las fechas de entrega</a:t>
            </a:r>
          </a:p>
          <a:p>
            <a:endParaRPr lang="es-MX" sz="2400" dirty="0" smtClean="0">
              <a:solidFill>
                <a:srgbClr val="008000"/>
              </a:solidFill>
            </a:endParaRPr>
          </a:p>
          <a:p>
            <a:r>
              <a:rPr lang="es-MX" sz="2400" b="1" dirty="0" smtClean="0">
                <a:solidFill>
                  <a:srgbClr val="008000"/>
                </a:solidFill>
              </a:rPr>
              <a:t>Causas:</a:t>
            </a:r>
          </a:p>
          <a:p>
            <a:r>
              <a:rPr lang="es-MX" sz="2400" dirty="0" smtClean="0">
                <a:solidFill>
                  <a:srgbClr val="008000"/>
                </a:solidFill>
              </a:rPr>
              <a:t>– No disponibilidad de Recursos.</a:t>
            </a:r>
          </a:p>
          <a:p>
            <a:r>
              <a:rPr lang="es-MX" sz="2400" dirty="0" smtClean="0">
                <a:solidFill>
                  <a:srgbClr val="008000"/>
                </a:solidFill>
              </a:rPr>
              <a:t>– Desviaciones entre el incurrido planificado y el actual.</a:t>
            </a:r>
          </a:p>
          <a:p>
            <a:r>
              <a:rPr lang="es-MX" sz="2400" dirty="0" smtClean="0">
                <a:solidFill>
                  <a:srgbClr val="008000"/>
                </a:solidFill>
              </a:rPr>
              <a:t>– Peticiones de cambio del Cliente a las especificaciones iniciales. </a:t>
            </a:r>
          </a:p>
          <a:p>
            <a:r>
              <a:rPr lang="es-MX" sz="2400" dirty="0" smtClean="0">
                <a:solidFill>
                  <a:srgbClr val="008000"/>
                </a:solidFill>
              </a:rPr>
              <a:t>– Riesgos no previstos o inevitables.</a:t>
            </a:r>
          </a:p>
          <a:p>
            <a:r>
              <a:rPr lang="es-MX" sz="2400" dirty="0" smtClean="0">
                <a:solidFill>
                  <a:srgbClr val="008000"/>
                </a:solidFill>
              </a:rPr>
              <a:t>– Deficiencias en el Trabajo realizado.</a:t>
            </a:r>
            <a:endParaRPr lang="es-MX" sz="2400" dirty="0">
              <a:solidFill>
                <a:srgbClr val="008000"/>
              </a:solidFill>
            </a:endParaRPr>
          </a:p>
        </p:txBody>
      </p:sp>
      <p:pic>
        <p:nvPicPr>
          <p:cNvPr id="5" name="4 Imagen" descr="sganm1.jpg"/>
          <p:cNvPicPr>
            <a:picLocks noChangeAspect="1"/>
          </p:cNvPicPr>
          <p:nvPr/>
        </p:nvPicPr>
        <p:blipFill>
          <a:blip r:embed="rId3" cstate="print"/>
          <a:stretch>
            <a:fillRect/>
          </a:stretch>
        </p:blipFill>
        <p:spPr>
          <a:xfrm>
            <a:off x="0" y="5373217"/>
            <a:ext cx="9144000" cy="1484784"/>
          </a:xfrm>
          <a:prstGeom prst="rect">
            <a:avLst/>
          </a:prstGeom>
          <a:scene3d>
            <a:camera prst="orthographicFront"/>
            <a:lightRig rig="threePt" dir="t"/>
          </a:scene3d>
          <a:sp3d>
            <a:bevelT w="222250" h="19050"/>
            <a:bevelB w="139700" prst="cross"/>
          </a:sp3d>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3 Marcador de contenido" descr="descarga.jpg"/>
          <p:cNvPicPr>
            <a:picLocks noChangeAspect="1"/>
          </p:cNvPicPr>
          <p:nvPr/>
        </p:nvPicPr>
        <p:blipFill>
          <a:blip r:embed="rId2" cstate="print"/>
          <a:stretch>
            <a:fillRect/>
          </a:stretch>
        </p:blipFill>
        <p:spPr>
          <a:xfrm>
            <a:off x="0" y="0"/>
            <a:ext cx="9144000" cy="1124744"/>
          </a:xfrm>
          <a:prstGeom prst="rect">
            <a:avLst/>
          </a:prstGeom>
        </p:spPr>
      </p:pic>
      <p:sp>
        <p:nvSpPr>
          <p:cNvPr id="3" name="2 Rectángulo"/>
          <p:cNvSpPr/>
          <p:nvPr/>
        </p:nvSpPr>
        <p:spPr>
          <a:xfrm>
            <a:off x="0" y="2060848"/>
            <a:ext cx="9144000" cy="1323439"/>
          </a:xfrm>
          <a:prstGeom prst="rect">
            <a:avLst/>
          </a:prstGeom>
        </p:spPr>
        <p:txBody>
          <a:bodyPr wrap="square">
            <a:spAutoFit/>
          </a:bodyPr>
          <a:lstStyle/>
          <a:p>
            <a:pPr algn="just"/>
            <a:r>
              <a:rPr lang="es-MX" sz="2000" dirty="0" smtClean="0">
                <a:latin typeface="Arial" pitchFamily="34" charset="0"/>
                <a:cs typeface="Arial" pitchFamily="34" charset="0"/>
              </a:rPr>
              <a:t>Aplicar los conocimientos académicos adquiridos en el aula y ponerlos a prueba en la detección de problemas reales en comunidad. Así, mismo el área de estudio proveerá de elementos de práctica profesional a los alumnos, con la finalidad de adquirir experiencias en la gestión de proyectos sociales.</a:t>
            </a:r>
            <a:endParaRPr lang="es-MX" sz="2000" dirty="0">
              <a:latin typeface="Arial" pitchFamily="34" charset="0"/>
              <a:cs typeface="Arial" pitchFamily="34" charset="0"/>
            </a:endParaRPr>
          </a:p>
        </p:txBody>
      </p:sp>
      <p:sp>
        <p:nvSpPr>
          <p:cNvPr id="4" name="3 Rectángulo"/>
          <p:cNvSpPr/>
          <p:nvPr/>
        </p:nvSpPr>
        <p:spPr>
          <a:xfrm>
            <a:off x="0" y="1196752"/>
            <a:ext cx="9144000" cy="523220"/>
          </a:xfrm>
          <a:prstGeom prst="rect">
            <a:avLst/>
          </a:prstGeom>
        </p:spPr>
        <p:txBody>
          <a:bodyPr wrap="square">
            <a:spAutoFit/>
          </a:bodyPr>
          <a:lstStyle/>
          <a:p>
            <a:pPr algn="ctr"/>
            <a:r>
              <a:rPr lang="es-MX" sz="2800" b="1" dirty="0" smtClean="0">
                <a:solidFill>
                  <a:srgbClr val="00B0F0"/>
                </a:solidFill>
                <a:latin typeface="Arial" pitchFamily="34" charset="0"/>
                <a:cs typeface="Arial" pitchFamily="34" charset="0"/>
              </a:rPr>
              <a:t>PRÓPOSITO DE LA UNIDAD DE APRENDIZAJE </a:t>
            </a:r>
            <a:endParaRPr lang="es-MX" sz="2800" b="1" dirty="0">
              <a:solidFill>
                <a:srgbClr val="00B0F0"/>
              </a:solidFill>
              <a:latin typeface="Arial" pitchFamily="34" charset="0"/>
              <a:cs typeface="Arial" pitchFamily="34" charset="0"/>
            </a:endParaRPr>
          </a:p>
        </p:txBody>
      </p:sp>
      <p:pic>
        <p:nvPicPr>
          <p:cNvPr id="5" name="4 Imagen" descr="descarga (1).jpg"/>
          <p:cNvPicPr>
            <a:picLocks noChangeAspect="1"/>
          </p:cNvPicPr>
          <p:nvPr/>
        </p:nvPicPr>
        <p:blipFill>
          <a:blip r:embed="rId3" cstate="print"/>
          <a:stretch>
            <a:fillRect/>
          </a:stretch>
        </p:blipFill>
        <p:spPr>
          <a:xfrm>
            <a:off x="2915816" y="4077072"/>
            <a:ext cx="3240360" cy="1944216"/>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3 Marcador de contenido" descr="descarga.jpg"/>
          <p:cNvPicPr>
            <a:picLocks noChangeAspect="1"/>
          </p:cNvPicPr>
          <p:nvPr/>
        </p:nvPicPr>
        <p:blipFill>
          <a:blip r:embed="rId2" cstate="print"/>
          <a:stretch>
            <a:fillRect/>
          </a:stretch>
        </p:blipFill>
        <p:spPr>
          <a:xfrm>
            <a:off x="0" y="0"/>
            <a:ext cx="9144000" cy="1124744"/>
          </a:xfrm>
          <a:prstGeom prst="rect">
            <a:avLst/>
          </a:prstGeom>
        </p:spPr>
      </p:pic>
      <p:sp>
        <p:nvSpPr>
          <p:cNvPr id="4" name="3 Rectángulo"/>
          <p:cNvSpPr/>
          <p:nvPr/>
        </p:nvSpPr>
        <p:spPr>
          <a:xfrm>
            <a:off x="2483768" y="4797152"/>
            <a:ext cx="1512168" cy="864096"/>
          </a:xfrm>
          <a:prstGeom prst="rect">
            <a:avLst/>
          </a:prstGeom>
          <a:solidFill>
            <a:srgbClr val="C00000">
              <a:alpha val="81000"/>
            </a:srgbClr>
          </a:solidFill>
          <a:scene3d>
            <a:camera prst="orthographicFront"/>
            <a:lightRig rig="sunset" dir="t"/>
          </a:scene3d>
          <a:sp3d>
            <a:bevelT w="1841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ORGANIZAR LOS RECURSOS</a:t>
            </a:r>
            <a:endParaRPr lang="es-MX" dirty="0"/>
          </a:p>
        </p:txBody>
      </p:sp>
      <p:sp>
        <p:nvSpPr>
          <p:cNvPr id="5" name="4 Rectángulo"/>
          <p:cNvSpPr/>
          <p:nvPr/>
        </p:nvSpPr>
        <p:spPr>
          <a:xfrm>
            <a:off x="5364088" y="4797152"/>
            <a:ext cx="1512168" cy="864096"/>
          </a:xfrm>
          <a:prstGeom prst="rect">
            <a:avLst/>
          </a:prstGeom>
          <a:solidFill>
            <a:srgbClr val="FFC000">
              <a:alpha val="81000"/>
            </a:srgbClr>
          </a:solidFill>
          <a:scene3d>
            <a:camera prst="orthographicFront"/>
            <a:lightRig rig="sunset" dir="t"/>
          </a:scene3d>
          <a:sp3d>
            <a:bevelT w="1841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smtClean="0"/>
          </a:p>
          <a:p>
            <a:pPr algn="ctr"/>
            <a:r>
              <a:rPr lang="es-MX" dirty="0" smtClean="0"/>
              <a:t>CONTROLAR EL TRABAJO </a:t>
            </a:r>
          </a:p>
          <a:p>
            <a:pPr algn="ctr"/>
            <a:endParaRPr lang="es-MX" dirty="0"/>
          </a:p>
        </p:txBody>
      </p:sp>
      <p:sp>
        <p:nvSpPr>
          <p:cNvPr id="6" name="5 Rectángulo"/>
          <p:cNvSpPr/>
          <p:nvPr/>
        </p:nvSpPr>
        <p:spPr>
          <a:xfrm>
            <a:off x="179512" y="2708920"/>
            <a:ext cx="1512168" cy="864096"/>
          </a:xfrm>
          <a:prstGeom prst="rect">
            <a:avLst/>
          </a:prstGeom>
          <a:solidFill>
            <a:srgbClr val="FFC000">
              <a:alpha val="81000"/>
            </a:srgbClr>
          </a:solidFill>
          <a:scene3d>
            <a:camera prst="orthographicFront"/>
            <a:lightRig rig="sunset" dir="t"/>
          </a:scene3d>
          <a:sp3d>
            <a:bevelT w="1841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PREPARACIÓN DEL INICIO</a:t>
            </a:r>
            <a:endParaRPr lang="es-MX" dirty="0"/>
          </a:p>
        </p:txBody>
      </p:sp>
      <p:sp>
        <p:nvSpPr>
          <p:cNvPr id="7" name="6 Rectángulo"/>
          <p:cNvSpPr/>
          <p:nvPr/>
        </p:nvSpPr>
        <p:spPr>
          <a:xfrm>
            <a:off x="5364088" y="2708920"/>
            <a:ext cx="1512168" cy="864096"/>
          </a:xfrm>
          <a:prstGeom prst="rect">
            <a:avLst/>
          </a:prstGeom>
          <a:solidFill>
            <a:srgbClr val="FFC000">
              <a:alpha val="81000"/>
            </a:srgbClr>
          </a:solidFill>
          <a:scene3d>
            <a:camera prst="orthographicFront"/>
            <a:lightRig rig="sunset" dir="t"/>
          </a:scene3d>
          <a:sp3d>
            <a:bevelT w="1841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smtClean="0"/>
          </a:p>
          <a:p>
            <a:pPr algn="ctr"/>
            <a:r>
              <a:rPr lang="es-MX" dirty="0" smtClean="0"/>
              <a:t>INFORMAR EL ESTADO</a:t>
            </a:r>
          </a:p>
          <a:p>
            <a:pPr algn="ctr"/>
            <a:endParaRPr lang="es-MX" dirty="0"/>
          </a:p>
        </p:txBody>
      </p:sp>
      <p:sp>
        <p:nvSpPr>
          <p:cNvPr id="8" name="7 Rectángulo"/>
          <p:cNvSpPr/>
          <p:nvPr/>
        </p:nvSpPr>
        <p:spPr>
          <a:xfrm>
            <a:off x="7631832" y="2708920"/>
            <a:ext cx="1512168" cy="864096"/>
          </a:xfrm>
          <a:prstGeom prst="rect">
            <a:avLst/>
          </a:prstGeom>
          <a:solidFill>
            <a:srgbClr val="FFC000">
              <a:alpha val="81000"/>
            </a:srgbClr>
          </a:solidFill>
          <a:scene3d>
            <a:camera prst="orthographicFront"/>
            <a:lightRig rig="sunset" dir="t"/>
          </a:scene3d>
          <a:sp3d>
            <a:bevelT w="1841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EVALUAR EL PROYECTO</a:t>
            </a:r>
            <a:endParaRPr lang="es-MX" dirty="0"/>
          </a:p>
        </p:txBody>
      </p:sp>
      <p:sp>
        <p:nvSpPr>
          <p:cNvPr id="9" name="8 Rectángulo"/>
          <p:cNvSpPr/>
          <p:nvPr/>
        </p:nvSpPr>
        <p:spPr>
          <a:xfrm>
            <a:off x="2483768" y="2708920"/>
            <a:ext cx="1512168" cy="864096"/>
          </a:xfrm>
          <a:prstGeom prst="rect">
            <a:avLst/>
          </a:prstGeom>
          <a:solidFill>
            <a:srgbClr val="FFC000">
              <a:alpha val="81000"/>
            </a:srgbClr>
          </a:solidFill>
          <a:scene3d>
            <a:camera prst="orthographicFront"/>
            <a:lightRig rig="sunset" dir="t"/>
          </a:scene3d>
          <a:sp3d>
            <a:bevelT w="1841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PLANIFICAR LA EJECUCIÓN</a:t>
            </a:r>
            <a:endParaRPr lang="es-MX" dirty="0"/>
          </a:p>
        </p:txBody>
      </p:sp>
      <p:sp>
        <p:nvSpPr>
          <p:cNvPr id="10" name="9 Flecha curvada hacia la derecha"/>
          <p:cNvSpPr/>
          <p:nvPr/>
        </p:nvSpPr>
        <p:spPr>
          <a:xfrm>
            <a:off x="2987824" y="3573016"/>
            <a:ext cx="432048" cy="1224136"/>
          </a:xfrm>
          <a:prstGeom prst="curved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MX" dirty="0">
              <a:solidFill>
                <a:schemeClr val="tx1"/>
              </a:solidFill>
            </a:endParaRPr>
          </a:p>
        </p:txBody>
      </p:sp>
      <p:sp>
        <p:nvSpPr>
          <p:cNvPr id="11" name="10 Flecha curvada hacia la derecha"/>
          <p:cNvSpPr/>
          <p:nvPr/>
        </p:nvSpPr>
        <p:spPr>
          <a:xfrm rot="16200000">
            <a:off x="4468357" y="4684771"/>
            <a:ext cx="401125" cy="1345966"/>
          </a:xfrm>
          <a:prstGeom prst="curved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MX" dirty="0">
              <a:solidFill>
                <a:schemeClr val="tx1"/>
              </a:solidFill>
            </a:endParaRPr>
          </a:p>
        </p:txBody>
      </p:sp>
      <p:sp>
        <p:nvSpPr>
          <p:cNvPr id="12" name="11 Flecha curvada hacia la derecha"/>
          <p:cNvSpPr/>
          <p:nvPr/>
        </p:nvSpPr>
        <p:spPr>
          <a:xfrm rot="10800000">
            <a:off x="6012160" y="3573016"/>
            <a:ext cx="432048" cy="1224136"/>
          </a:xfrm>
          <a:prstGeom prst="curved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MX" dirty="0">
              <a:solidFill>
                <a:schemeClr val="tx1"/>
              </a:solidFill>
            </a:endParaRPr>
          </a:p>
        </p:txBody>
      </p:sp>
      <p:sp>
        <p:nvSpPr>
          <p:cNvPr id="13" name="12 Flecha curvada hacia la derecha"/>
          <p:cNvSpPr/>
          <p:nvPr/>
        </p:nvSpPr>
        <p:spPr>
          <a:xfrm rot="5400000">
            <a:off x="4463988" y="2384884"/>
            <a:ext cx="432048" cy="1368152"/>
          </a:xfrm>
          <a:prstGeom prst="curved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MX" dirty="0">
              <a:solidFill>
                <a:schemeClr val="tx1"/>
              </a:solidFill>
            </a:endParaRPr>
          </a:p>
        </p:txBody>
      </p:sp>
      <p:sp>
        <p:nvSpPr>
          <p:cNvPr id="15" name="14 CuadroTexto"/>
          <p:cNvSpPr txBox="1"/>
          <p:nvPr/>
        </p:nvSpPr>
        <p:spPr>
          <a:xfrm>
            <a:off x="0" y="3789040"/>
            <a:ext cx="1800200" cy="369332"/>
          </a:xfrm>
          <a:prstGeom prst="rect">
            <a:avLst/>
          </a:prstGeom>
          <a:noFill/>
        </p:spPr>
        <p:txBody>
          <a:bodyPr wrap="square" rtlCol="0">
            <a:spAutoFit/>
          </a:bodyPr>
          <a:lstStyle/>
          <a:p>
            <a:r>
              <a:rPr lang="es-MX" b="1" dirty="0" smtClean="0">
                <a:solidFill>
                  <a:srgbClr val="008A3E"/>
                </a:solidFill>
                <a:latin typeface="Arial" pitchFamily="34" charset="0"/>
                <a:cs typeface="Arial" pitchFamily="34" charset="0"/>
              </a:rPr>
              <a:t>PLANIFACIÓN</a:t>
            </a:r>
            <a:endParaRPr lang="es-MX" b="1" dirty="0">
              <a:solidFill>
                <a:srgbClr val="008A3E"/>
              </a:solidFill>
              <a:latin typeface="Arial" pitchFamily="34" charset="0"/>
              <a:cs typeface="Arial" pitchFamily="34" charset="0"/>
            </a:endParaRPr>
          </a:p>
        </p:txBody>
      </p:sp>
      <p:sp>
        <p:nvSpPr>
          <p:cNvPr id="16" name="15 CuadroTexto"/>
          <p:cNvSpPr txBox="1"/>
          <p:nvPr/>
        </p:nvSpPr>
        <p:spPr>
          <a:xfrm>
            <a:off x="7308304" y="6093296"/>
            <a:ext cx="1656184" cy="369332"/>
          </a:xfrm>
          <a:prstGeom prst="rect">
            <a:avLst/>
          </a:prstGeom>
          <a:noFill/>
        </p:spPr>
        <p:txBody>
          <a:bodyPr wrap="square" rtlCol="0">
            <a:spAutoFit/>
          </a:bodyPr>
          <a:lstStyle/>
          <a:p>
            <a:r>
              <a:rPr lang="es-MX" b="1" dirty="0" smtClean="0">
                <a:solidFill>
                  <a:srgbClr val="008A3E"/>
                </a:solidFill>
                <a:latin typeface="Arial" pitchFamily="34" charset="0"/>
                <a:cs typeface="Arial" pitchFamily="34" charset="0"/>
              </a:rPr>
              <a:t>EJECUCIÓN</a:t>
            </a:r>
            <a:endParaRPr lang="es-MX" b="1" dirty="0">
              <a:solidFill>
                <a:srgbClr val="008A3E"/>
              </a:solidFill>
              <a:latin typeface="Arial" pitchFamily="34" charset="0"/>
              <a:cs typeface="Arial" pitchFamily="34" charset="0"/>
            </a:endParaRPr>
          </a:p>
        </p:txBody>
      </p:sp>
      <p:sp>
        <p:nvSpPr>
          <p:cNvPr id="17" name="16 Rectángulo"/>
          <p:cNvSpPr/>
          <p:nvPr/>
        </p:nvSpPr>
        <p:spPr>
          <a:xfrm>
            <a:off x="0" y="1124744"/>
            <a:ext cx="9143999" cy="461665"/>
          </a:xfrm>
          <a:prstGeom prst="rect">
            <a:avLst/>
          </a:prstGeom>
        </p:spPr>
        <p:txBody>
          <a:bodyPr wrap="square">
            <a:spAutoFit/>
          </a:bodyPr>
          <a:lstStyle/>
          <a:p>
            <a:pPr algn="ctr"/>
            <a:r>
              <a:rPr lang="es-MX" sz="2400" b="1" dirty="0" smtClean="0">
                <a:solidFill>
                  <a:srgbClr val="FF0000"/>
                </a:solidFill>
                <a:latin typeface="Arial" pitchFamily="34" charset="0"/>
                <a:cs typeface="Arial" pitchFamily="34" charset="0"/>
              </a:rPr>
              <a:t>3. ORGANIZAR LOS RECURSOS</a:t>
            </a:r>
            <a:endParaRPr lang="es-MX" sz="2400" b="1" dirty="0">
              <a:solidFill>
                <a:srgbClr val="FF0000"/>
              </a:solidFill>
              <a:latin typeface="Arial" pitchFamily="34" charset="0"/>
              <a:cs typeface="Arial"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3 Marcador de contenido" descr="descarga.jpg"/>
          <p:cNvPicPr>
            <a:picLocks noChangeAspect="1"/>
          </p:cNvPicPr>
          <p:nvPr/>
        </p:nvPicPr>
        <p:blipFill>
          <a:blip r:embed="rId3" cstate="print"/>
          <a:stretch>
            <a:fillRect/>
          </a:stretch>
        </p:blipFill>
        <p:spPr>
          <a:xfrm>
            <a:off x="0" y="0"/>
            <a:ext cx="9144000" cy="1124744"/>
          </a:xfrm>
          <a:prstGeom prst="rect">
            <a:avLst/>
          </a:prstGeom>
        </p:spPr>
      </p:pic>
      <p:sp>
        <p:nvSpPr>
          <p:cNvPr id="3" name="2 Rectángulo"/>
          <p:cNvSpPr/>
          <p:nvPr/>
        </p:nvSpPr>
        <p:spPr>
          <a:xfrm>
            <a:off x="0" y="1124744"/>
            <a:ext cx="9143999" cy="1200329"/>
          </a:xfrm>
          <a:prstGeom prst="rect">
            <a:avLst/>
          </a:prstGeom>
        </p:spPr>
        <p:txBody>
          <a:bodyPr wrap="square">
            <a:spAutoFit/>
          </a:bodyPr>
          <a:lstStyle/>
          <a:p>
            <a:r>
              <a:rPr lang="es-MX" sz="2400" b="1" dirty="0" smtClean="0">
                <a:solidFill>
                  <a:srgbClr val="FF0000"/>
                </a:solidFill>
                <a:latin typeface="Arial" pitchFamily="34" charset="0"/>
                <a:cs typeface="Arial" pitchFamily="34" charset="0"/>
              </a:rPr>
              <a:t>3. ORGANIZAR LOS RECURSOS </a:t>
            </a:r>
          </a:p>
          <a:p>
            <a:endParaRPr lang="es-MX" sz="2400" b="1" dirty="0" smtClean="0">
              <a:solidFill>
                <a:srgbClr val="FF0000"/>
              </a:solidFill>
              <a:latin typeface="Arial" pitchFamily="34" charset="0"/>
              <a:cs typeface="Arial" pitchFamily="34" charset="0"/>
            </a:endParaRPr>
          </a:p>
          <a:p>
            <a:pPr algn="ctr"/>
            <a:r>
              <a:rPr lang="es-MX" sz="2400" b="1" dirty="0" smtClean="0">
                <a:solidFill>
                  <a:srgbClr val="FF0000"/>
                </a:solidFill>
                <a:latin typeface="Arial" pitchFamily="34" charset="0"/>
                <a:cs typeface="Arial" pitchFamily="34" charset="0"/>
              </a:rPr>
              <a:t>3.1 Objetivos </a:t>
            </a:r>
            <a:endParaRPr lang="es-MX" sz="2400" b="1" dirty="0">
              <a:solidFill>
                <a:srgbClr val="FF0000"/>
              </a:solidFill>
              <a:latin typeface="Arial" pitchFamily="34" charset="0"/>
              <a:cs typeface="Arial" pitchFamily="34" charset="0"/>
            </a:endParaRPr>
          </a:p>
        </p:txBody>
      </p:sp>
      <p:sp>
        <p:nvSpPr>
          <p:cNvPr id="4" name="3 Rectángulo"/>
          <p:cNvSpPr/>
          <p:nvPr/>
        </p:nvSpPr>
        <p:spPr>
          <a:xfrm rot="20999102">
            <a:off x="1763688" y="3068960"/>
            <a:ext cx="5904656" cy="2031325"/>
          </a:xfrm>
          <a:prstGeom prst="rect">
            <a:avLst/>
          </a:prstGeom>
        </p:spPr>
        <p:txBody>
          <a:bodyPr wrap="square">
            <a:spAutoFit/>
          </a:bodyPr>
          <a:lstStyle/>
          <a:p>
            <a:r>
              <a:rPr lang="es-MX" dirty="0" smtClean="0"/>
              <a:t>• Identificar los propósitos a conseguir en la etapa </a:t>
            </a:r>
          </a:p>
          <a:p>
            <a:r>
              <a:rPr lang="es-MX" dirty="0" smtClean="0"/>
              <a:t>• Identificar los cuatro estilos de comportamiento que impactan en la comunicación interpersonal efectiva en los equipos </a:t>
            </a:r>
          </a:p>
          <a:p>
            <a:r>
              <a:rPr lang="es-MX" dirty="0" smtClean="0"/>
              <a:t>• Identificar acciones que contribuyan a una organización efectiva y una adecuada gestión de recursos humanos </a:t>
            </a:r>
          </a:p>
          <a:p>
            <a:r>
              <a:rPr lang="es-MX" dirty="0" smtClean="0"/>
              <a:t>• Determinar los factores clave para organizar los recursos </a:t>
            </a:r>
            <a:endParaRPr lang="es-MX" dirty="0"/>
          </a:p>
        </p:txBody>
      </p:sp>
      <p:sp>
        <p:nvSpPr>
          <p:cNvPr id="5" name="4 Explosión 2"/>
          <p:cNvSpPr/>
          <p:nvPr/>
        </p:nvSpPr>
        <p:spPr>
          <a:xfrm>
            <a:off x="179512" y="1988840"/>
            <a:ext cx="9649072" cy="4104456"/>
          </a:xfrm>
          <a:prstGeom prst="irregularSeal2">
            <a:avLst/>
          </a:prstGeom>
          <a:solidFill>
            <a:srgbClr val="92D050">
              <a:alpha val="48000"/>
            </a:srgbClr>
          </a:solidFill>
          <a:ln>
            <a:solidFill>
              <a:srgbClr val="0070C0"/>
            </a:solidFill>
          </a:ln>
          <a:effectLst>
            <a:outerShdw blurRad="381000" dist="1066800" dir="6480000" sx="88000" sy="88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pic>
        <p:nvPicPr>
          <p:cNvPr id="6" name="5 Imagen" descr="images (3).jpg"/>
          <p:cNvPicPr>
            <a:picLocks noChangeAspect="1"/>
          </p:cNvPicPr>
          <p:nvPr/>
        </p:nvPicPr>
        <p:blipFill>
          <a:blip r:embed="rId4" cstate="print"/>
          <a:stretch>
            <a:fillRect/>
          </a:stretch>
        </p:blipFill>
        <p:spPr>
          <a:xfrm rot="20871750">
            <a:off x="6498413" y="5158450"/>
            <a:ext cx="2502524" cy="1466589"/>
          </a:xfrm>
          <a:prstGeom prst="rect">
            <a:avLst/>
          </a:prstGeom>
          <a:solidFill>
            <a:srgbClr val="FFFF00"/>
          </a:solidFill>
          <a:scene3d>
            <a:camera prst="orthographicFront"/>
            <a:lightRig rig="twoPt" dir="t"/>
          </a:scene3d>
          <a:sp3d extrusionH="177800">
            <a:bevelT w="304800"/>
            <a:extrusionClr>
              <a:schemeClr val="bg1"/>
            </a:extrusionClr>
          </a:sp3d>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3 Marcador de contenido" descr="descarga.jpg"/>
          <p:cNvPicPr>
            <a:picLocks noChangeAspect="1"/>
          </p:cNvPicPr>
          <p:nvPr/>
        </p:nvPicPr>
        <p:blipFill>
          <a:blip r:embed="rId2" cstate="print"/>
          <a:stretch>
            <a:fillRect/>
          </a:stretch>
        </p:blipFill>
        <p:spPr>
          <a:xfrm>
            <a:off x="0" y="0"/>
            <a:ext cx="9144000" cy="1124744"/>
          </a:xfrm>
          <a:prstGeom prst="rect">
            <a:avLst/>
          </a:prstGeom>
        </p:spPr>
      </p:pic>
      <p:sp>
        <p:nvSpPr>
          <p:cNvPr id="3" name="2 Rectángulo"/>
          <p:cNvSpPr/>
          <p:nvPr/>
        </p:nvSpPr>
        <p:spPr>
          <a:xfrm>
            <a:off x="0" y="1124745"/>
            <a:ext cx="9144000" cy="1015663"/>
          </a:xfrm>
          <a:prstGeom prst="rect">
            <a:avLst/>
          </a:prstGeom>
        </p:spPr>
        <p:txBody>
          <a:bodyPr wrap="square">
            <a:spAutoFit/>
          </a:bodyPr>
          <a:lstStyle/>
          <a:p>
            <a:r>
              <a:rPr lang="es-MX" sz="2000" b="1" dirty="0" smtClean="0">
                <a:solidFill>
                  <a:srgbClr val="FF0000"/>
                </a:solidFill>
                <a:latin typeface="Arial" pitchFamily="34" charset="0"/>
                <a:cs typeface="Arial" pitchFamily="34" charset="0"/>
              </a:rPr>
              <a:t>3. ORGANIZAR LOS RECURSOS</a:t>
            </a:r>
          </a:p>
          <a:p>
            <a:r>
              <a:rPr lang="es-MX" sz="2000" b="1" dirty="0" smtClean="0">
                <a:solidFill>
                  <a:srgbClr val="FF0000"/>
                </a:solidFill>
                <a:latin typeface="Arial" pitchFamily="34" charset="0"/>
                <a:cs typeface="Arial" pitchFamily="34" charset="0"/>
              </a:rPr>
              <a:t> </a:t>
            </a:r>
          </a:p>
          <a:p>
            <a:pPr algn="ctr"/>
            <a:r>
              <a:rPr lang="es-MX" sz="2000" b="1" dirty="0" smtClean="0">
                <a:solidFill>
                  <a:srgbClr val="FF0000"/>
                </a:solidFill>
                <a:latin typeface="Arial" pitchFamily="34" charset="0"/>
                <a:cs typeface="Arial" pitchFamily="34" charset="0"/>
              </a:rPr>
              <a:t>3. 1 Propósitos de la Etapa </a:t>
            </a:r>
            <a:endParaRPr lang="es-MX" sz="2000" b="1" dirty="0">
              <a:solidFill>
                <a:srgbClr val="FF0000"/>
              </a:solidFill>
              <a:latin typeface="Arial" pitchFamily="34" charset="0"/>
              <a:cs typeface="Arial" pitchFamily="34" charset="0"/>
            </a:endParaRPr>
          </a:p>
        </p:txBody>
      </p:sp>
      <p:sp>
        <p:nvSpPr>
          <p:cNvPr id="4" name="3 Cara sonriente"/>
          <p:cNvSpPr/>
          <p:nvPr/>
        </p:nvSpPr>
        <p:spPr>
          <a:xfrm>
            <a:off x="1115616" y="2204864"/>
            <a:ext cx="7488832" cy="4653136"/>
          </a:xfrm>
          <a:prstGeom prst="smileyFace">
            <a:avLst/>
          </a:prstGeom>
          <a:solidFill>
            <a:srgbClr val="FFFF00">
              <a:alpha val="38000"/>
            </a:srgbClr>
          </a:solidFill>
          <a:ln>
            <a:solidFill>
              <a:schemeClr val="tx1">
                <a:alpha val="46000"/>
              </a:schemeClr>
            </a:solidFill>
          </a:ln>
          <a:effectLst>
            <a:outerShdw blurRad="495300" dist="50800" dir="10140000" sx="1000" sy="1000" algn="ctr" rotWithShape="0">
              <a:srgbClr val="000000"/>
            </a:outerShdw>
          </a:effectLst>
          <a:scene3d>
            <a:camera prst="orthographicFront"/>
            <a:lightRig rig="threePt" dir="t"/>
          </a:scene3d>
          <a:sp3d>
            <a:bevelT w="25400" h="165100"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5" name="4 Rectángulo"/>
          <p:cNvSpPr/>
          <p:nvPr/>
        </p:nvSpPr>
        <p:spPr>
          <a:xfrm>
            <a:off x="2051720" y="2492897"/>
            <a:ext cx="5832648" cy="3323987"/>
          </a:xfrm>
          <a:prstGeom prst="rect">
            <a:avLst/>
          </a:prstGeom>
        </p:spPr>
        <p:txBody>
          <a:bodyPr wrap="square">
            <a:spAutoFit/>
          </a:bodyPr>
          <a:lstStyle/>
          <a:p>
            <a:endParaRPr lang="es-MX" b="1" dirty="0" smtClean="0">
              <a:solidFill>
                <a:srgbClr val="00B0F0"/>
              </a:solidFill>
              <a:latin typeface="Arial" pitchFamily="34" charset="0"/>
              <a:cs typeface="Arial" pitchFamily="34" charset="0"/>
            </a:endParaRPr>
          </a:p>
          <a:p>
            <a:r>
              <a:rPr lang="es-MX" sz="1600" b="1" dirty="0" smtClean="0">
                <a:solidFill>
                  <a:srgbClr val="00B0F0"/>
                </a:solidFill>
                <a:latin typeface="Arial" pitchFamily="34" charset="0"/>
                <a:cs typeface="Arial" pitchFamily="34" charset="0"/>
              </a:rPr>
              <a:t>• OBTENER los recursos específicos necesarios para la </a:t>
            </a:r>
          </a:p>
          <a:p>
            <a:r>
              <a:rPr lang="es-MX" sz="1600" b="1" dirty="0" smtClean="0">
                <a:solidFill>
                  <a:srgbClr val="00B0F0"/>
                </a:solidFill>
                <a:latin typeface="Arial" pitchFamily="34" charset="0"/>
                <a:cs typeface="Arial" pitchFamily="34" charset="0"/>
              </a:rPr>
              <a:t>realización del proyecto.</a:t>
            </a:r>
          </a:p>
          <a:p>
            <a:endParaRPr lang="es-MX" sz="1600" b="1" dirty="0" smtClean="0">
              <a:solidFill>
                <a:srgbClr val="00B0F0"/>
              </a:solidFill>
              <a:latin typeface="Arial" pitchFamily="34" charset="0"/>
              <a:cs typeface="Arial" pitchFamily="34" charset="0"/>
            </a:endParaRPr>
          </a:p>
          <a:p>
            <a:r>
              <a:rPr lang="es-MX" sz="1600" b="1" dirty="0" smtClean="0">
                <a:solidFill>
                  <a:srgbClr val="00B0F0"/>
                </a:solidFill>
                <a:latin typeface="Arial" pitchFamily="34" charset="0"/>
                <a:cs typeface="Arial" pitchFamily="34" charset="0"/>
              </a:rPr>
              <a:t>• ORGANIZAR los recursos, incluyendo el equipo de proyecto. </a:t>
            </a:r>
          </a:p>
          <a:p>
            <a:endParaRPr lang="es-MX" sz="1600" b="1" dirty="0" smtClean="0">
              <a:solidFill>
                <a:srgbClr val="00B0F0"/>
              </a:solidFill>
              <a:latin typeface="Arial" pitchFamily="34" charset="0"/>
              <a:cs typeface="Arial" pitchFamily="34" charset="0"/>
            </a:endParaRPr>
          </a:p>
          <a:p>
            <a:r>
              <a:rPr lang="es-MX" sz="1600" b="1" dirty="0" smtClean="0">
                <a:solidFill>
                  <a:srgbClr val="00B0F0"/>
                </a:solidFill>
                <a:latin typeface="Arial" pitchFamily="34" charset="0"/>
                <a:cs typeface="Arial" pitchFamily="34" charset="0"/>
              </a:rPr>
              <a:t>• ASIGNAR los recursos.</a:t>
            </a:r>
          </a:p>
          <a:p>
            <a:endParaRPr lang="es-MX" sz="1600" b="1" dirty="0" smtClean="0">
              <a:solidFill>
                <a:srgbClr val="00B0F0"/>
              </a:solidFill>
              <a:latin typeface="Arial" pitchFamily="34" charset="0"/>
              <a:cs typeface="Arial" pitchFamily="34" charset="0"/>
            </a:endParaRPr>
          </a:p>
          <a:p>
            <a:r>
              <a:rPr lang="es-MX" sz="1600" b="1" dirty="0" smtClean="0">
                <a:solidFill>
                  <a:srgbClr val="00B0F0"/>
                </a:solidFill>
                <a:latin typeface="Arial" pitchFamily="34" charset="0"/>
                <a:cs typeface="Arial" pitchFamily="34" charset="0"/>
              </a:rPr>
              <a:t>• DISPONIBILIDAD de recursos para un uso productivo. </a:t>
            </a:r>
          </a:p>
          <a:p>
            <a:endParaRPr lang="es-MX" sz="1600" b="1" dirty="0" smtClean="0">
              <a:solidFill>
                <a:srgbClr val="00B0F0"/>
              </a:solidFill>
              <a:latin typeface="Arial" pitchFamily="34" charset="0"/>
              <a:cs typeface="Arial" pitchFamily="34" charset="0"/>
            </a:endParaRPr>
          </a:p>
          <a:p>
            <a:r>
              <a:rPr lang="es-MX" sz="1600" b="1" dirty="0" smtClean="0">
                <a:solidFill>
                  <a:srgbClr val="00B0F0"/>
                </a:solidFill>
                <a:latin typeface="Arial" pitchFamily="34" charset="0"/>
                <a:cs typeface="Arial" pitchFamily="34" charset="0"/>
              </a:rPr>
              <a:t>• ORIENTAR, FORMAR, MOTIVAR, GESTIONAR, y EVALUAR los miembros del equipo, durante el proyecto. </a:t>
            </a:r>
            <a:endParaRPr lang="es-MX" b="1" dirty="0">
              <a:solidFill>
                <a:srgbClr val="00B0F0"/>
              </a:solidFill>
              <a:latin typeface="Arial" pitchFamily="34" charset="0"/>
              <a:cs typeface="Arial" pitchFamily="34" charset="0"/>
            </a:endParaRPr>
          </a:p>
        </p:txBody>
      </p:sp>
      <p:pic>
        <p:nvPicPr>
          <p:cNvPr id="6" name="5 Imagen" descr="images (4).jpg"/>
          <p:cNvPicPr>
            <a:picLocks noChangeAspect="1"/>
          </p:cNvPicPr>
          <p:nvPr/>
        </p:nvPicPr>
        <p:blipFill>
          <a:blip r:embed="rId3" cstate="print"/>
          <a:stretch>
            <a:fillRect/>
          </a:stretch>
        </p:blipFill>
        <p:spPr>
          <a:xfrm rot="19389494">
            <a:off x="257605" y="1889663"/>
            <a:ext cx="1771771" cy="1454677"/>
          </a:xfrm>
          <a:prstGeom prst="rect">
            <a:avLst/>
          </a:prstGeom>
          <a:scene3d>
            <a:camera prst="orthographicFront"/>
            <a:lightRig rig="threePt" dir="t"/>
          </a:scene3d>
          <a:sp3d>
            <a:bevelT w="127000"/>
            <a:bevelB prst="angle"/>
          </a:sp3d>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0" y="1124745"/>
            <a:ext cx="9144000" cy="1015663"/>
          </a:xfrm>
          <a:prstGeom prst="rect">
            <a:avLst/>
          </a:prstGeom>
        </p:spPr>
        <p:txBody>
          <a:bodyPr wrap="square">
            <a:spAutoFit/>
          </a:bodyPr>
          <a:lstStyle/>
          <a:p>
            <a:r>
              <a:rPr lang="es-MX" sz="2000" b="1" dirty="0" smtClean="0">
                <a:solidFill>
                  <a:srgbClr val="FF0000"/>
                </a:solidFill>
                <a:latin typeface="Arial" pitchFamily="34" charset="0"/>
                <a:cs typeface="Arial" pitchFamily="34" charset="0"/>
              </a:rPr>
              <a:t>3. ORGANIZAR LOS RECURSOS </a:t>
            </a:r>
          </a:p>
          <a:p>
            <a:endParaRPr lang="es-MX" sz="2000" b="1" dirty="0" smtClean="0">
              <a:solidFill>
                <a:srgbClr val="FF0000"/>
              </a:solidFill>
              <a:latin typeface="Arial" pitchFamily="34" charset="0"/>
              <a:cs typeface="Arial" pitchFamily="34" charset="0"/>
            </a:endParaRPr>
          </a:p>
          <a:p>
            <a:pPr algn="ctr"/>
            <a:r>
              <a:rPr lang="es-MX" sz="2000" b="1" dirty="0" smtClean="0">
                <a:solidFill>
                  <a:srgbClr val="FF0000"/>
                </a:solidFill>
                <a:latin typeface="Arial" pitchFamily="34" charset="0"/>
                <a:cs typeface="Arial" pitchFamily="34" charset="0"/>
              </a:rPr>
              <a:t>3.2 Roles del la responsable de proyecto</a:t>
            </a:r>
            <a:endParaRPr lang="es-MX" sz="2000" b="1" dirty="0">
              <a:solidFill>
                <a:srgbClr val="FF0000"/>
              </a:solidFill>
              <a:latin typeface="Arial" pitchFamily="34" charset="0"/>
              <a:cs typeface="Arial" pitchFamily="34" charset="0"/>
            </a:endParaRPr>
          </a:p>
        </p:txBody>
      </p:sp>
      <p:pic>
        <p:nvPicPr>
          <p:cNvPr id="3" name="3 Marcador de contenido" descr="descarga.jpg"/>
          <p:cNvPicPr>
            <a:picLocks noChangeAspect="1"/>
          </p:cNvPicPr>
          <p:nvPr/>
        </p:nvPicPr>
        <p:blipFill>
          <a:blip r:embed="rId2" cstate="print"/>
          <a:stretch>
            <a:fillRect/>
          </a:stretch>
        </p:blipFill>
        <p:spPr>
          <a:xfrm>
            <a:off x="0" y="0"/>
            <a:ext cx="9144000" cy="1124744"/>
          </a:xfrm>
          <a:prstGeom prst="rect">
            <a:avLst/>
          </a:prstGeom>
        </p:spPr>
      </p:pic>
      <p:sp>
        <p:nvSpPr>
          <p:cNvPr id="4" name="3 Rectángulo"/>
          <p:cNvSpPr/>
          <p:nvPr/>
        </p:nvSpPr>
        <p:spPr>
          <a:xfrm>
            <a:off x="179512" y="2136339"/>
            <a:ext cx="8964488" cy="3693319"/>
          </a:xfrm>
          <a:prstGeom prst="rect">
            <a:avLst/>
          </a:prstGeom>
        </p:spPr>
        <p:txBody>
          <a:bodyPr wrap="square">
            <a:spAutoFit/>
          </a:bodyPr>
          <a:lstStyle/>
          <a:p>
            <a:r>
              <a:rPr lang="es-MX" b="1" dirty="0" smtClean="0">
                <a:solidFill>
                  <a:srgbClr val="008000"/>
                </a:solidFill>
                <a:latin typeface="Arial" pitchFamily="34" charset="0"/>
                <a:cs typeface="Arial" pitchFamily="34" charset="0"/>
              </a:rPr>
              <a:t>• Formador </a:t>
            </a:r>
          </a:p>
          <a:p>
            <a:r>
              <a:rPr lang="es-MX" dirty="0" smtClean="0">
                <a:solidFill>
                  <a:srgbClr val="008000"/>
                </a:solidFill>
                <a:latin typeface="Arial" pitchFamily="34" charset="0"/>
                <a:cs typeface="Arial" pitchFamily="34" charset="0"/>
              </a:rPr>
              <a:t>– Rol orientado a conseguir mejorar la productividad. </a:t>
            </a:r>
          </a:p>
          <a:p>
            <a:r>
              <a:rPr lang="es-MX" dirty="0" smtClean="0">
                <a:solidFill>
                  <a:srgbClr val="008000"/>
                </a:solidFill>
                <a:latin typeface="Arial" pitchFamily="34" charset="0"/>
                <a:cs typeface="Arial" pitchFamily="34" charset="0"/>
              </a:rPr>
              <a:t>– Incrementar los conocimientos y habilidades del individuo.</a:t>
            </a:r>
          </a:p>
          <a:p>
            <a:r>
              <a:rPr lang="es-MX" dirty="0" smtClean="0">
                <a:solidFill>
                  <a:srgbClr val="008000"/>
                </a:solidFill>
                <a:latin typeface="Arial" pitchFamily="34" charset="0"/>
                <a:cs typeface="Arial" pitchFamily="34" charset="0"/>
              </a:rPr>
              <a:t> </a:t>
            </a:r>
          </a:p>
          <a:p>
            <a:r>
              <a:rPr lang="es-MX" b="1" dirty="0" smtClean="0">
                <a:solidFill>
                  <a:srgbClr val="008000"/>
                </a:solidFill>
                <a:latin typeface="Arial" pitchFamily="34" charset="0"/>
                <a:cs typeface="Arial" pitchFamily="34" charset="0"/>
              </a:rPr>
              <a:t>• Consejero </a:t>
            </a:r>
          </a:p>
          <a:p>
            <a:r>
              <a:rPr lang="es-MX" dirty="0" smtClean="0">
                <a:solidFill>
                  <a:srgbClr val="008000"/>
                </a:solidFill>
                <a:latin typeface="Arial" pitchFamily="34" charset="0"/>
                <a:cs typeface="Arial" pitchFamily="34" charset="0"/>
              </a:rPr>
              <a:t>– Rol orientado a fomentar la carrera profesional. </a:t>
            </a:r>
          </a:p>
          <a:p>
            <a:r>
              <a:rPr lang="es-MX" dirty="0" smtClean="0">
                <a:solidFill>
                  <a:srgbClr val="008000"/>
                </a:solidFill>
                <a:latin typeface="Arial" pitchFamily="34" charset="0"/>
                <a:cs typeface="Arial" pitchFamily="34" charset="0"/>
              </a:rPr>
              <a:t>– Guiar al individuo.</a:t>
            </a:r>
          </a:p>
          <a:p>
            <a:r>
              <a:rPr lang="es-MX" dirty="0" smtClean="0">
                <a:solidFill>
                  <a:srgbClr val="008000"/>
                </a:solidFill>
                <a:latin typeface="Arial" pitchFamily="34" charset="0"/>
                <a:cs typeface="Arial" pitchFamily="34" charset="0"/>
              </a:rPr>
              <a:t>– Evaluación continua.</a:t>
            </a:r>
          </a:p>
          <a:p>
            <a:endParaRPr lang="es-MX" dirty="0" smtClean="0">
              <a:solidFill>
                <a:srgbClr val="008000"/>
              </a:solidFill>
              <a:latin typeface="Arial" pitchFamily="34" charset="0"/>
              <a:cs typeface="Arial" pitchFamily="34" charset="0"/>
            </a:endParaRPr>
          </a:p>
          <a:p>
            <a:r>
              <a:rPr lang="es-MX" b="1" dirty="0" smtClean="0">
                <a:solidFill>
                  <a:srgbClr val="008000"/>
                </a:solidFill>
                <a:latin typeface="Arial" pitchFamily="34" charset="0"/>
                <a:cs typeface="Arial" pitchFamily="34" charset="0"/>
              </a:rPr>
              <a:t> • Tutor</a:t>
            </a:r>
          </a:p>
          <a:p>
            <a:r>
              <a:rPr lang="es-MX" dirty="0" smtClean="0">
                <a:solidFill>
                  <a:srgbClr val="008000"/>
                </a:solidFill>
                <a:latin typeface="Arial" pitchFamily="34" charset="0"/>
                <a:cs typeface="Arial" pitchFamily="34" charset="0"/>
              </a:rPr>
              <a:t>– Orientado al crecimiento personal. </a:t>
            </a:r>
          </a:p>
          <a:p>
            <a:r>
              <a:rPr lang="es-MX" dirty="0" smtClean="0">
                <a:solidFill>
                  <a:srgbClr val="008000"/>
                </a:solidFill>
                <a:latin typeface="Arial" pitchFamily="34" charset="0"/>
                <a:cs typeface="Arial" pitchFamily="34" charset="0"/>
              </a:rPr>
              <a:t>– Transferencia de conocimientos y experiencia. </a:t>
            </a:r>
          </a:p>
          <a:p>
            <a:r>
              <a:rPr lang="es-MX" dirty="0" smtClean="0">
                <a:solidFill>
                  <a:srgbClr val="008000"/>
                </a:solidFill>
                <a:latin typeface="Arial" pitchFamily="34" charset="0"/>
                <a:cs typeface="Arial" pitchFamily="34" charset="0"/>
              </a:rPr>
              <a:t>– Servir de guía para los miembros del equipo. </a:t>
            </a:r>
            <a:endParaRPr lang="es-MX" dirty="0">
              <a:solidFill>
                <a:srgbClr val="008000"/>
              </a:solidFill>
              <a:latin typeface="Arial" pitchFamily="34" charset="0"/>
              <a:cs typeface="Arial" pitchFamily="34" charset="0"/>
            </a:endParaRPr>
          </a:p>
        </p:txBody>
      </p:sp>
      <p:pic>
        <p:nvPicPr>
          <p:cNvPr id="5" name="4 Imagen" descr="planificacion.png"/>
          <p:cNvPicPr>
            <a:picLocks noChangeAspect="1"/>
          </p:cNvPicPr>
          <p:nvPr/>
        </p:nvPicPr>
        <p:blipFill>
          <a:blip r:embed="rId3" cstate="print"/>
          <a:stretch>
            <a:fillRect/>
          </a:stretch>
        </p:blipFill>
        <p:spPr>
          <a:xfrm>
            <a:off x="5220072" y="3140968"/>
            <a:ext cx="3694822" cy="3024336"/>
          </a:xfrm>
          <a:prstGeom prst="rect">
            <a:avLst/>
          </a:prstGeom>
          <a:scene3d>
            <a:camera prst="orthographicFront"/>
            <a:lightRig rig="threePt" dir="t"/>
          </a:scene3d>
          <a:sp3d>
            <a:bevelT w="127000" prst="angle"/>
          </a:sp3d>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0" y="1340768"/>
            <a:ext cx="9144000" cy="923330"/>
          </a:xfrm>
          <a:prstGeom prst="rect">
            <a:avLst/>
          </a:prstGeom>
        </p:spPr>
        <p:txBody>
          <a:bodyPr wrap="square">
            <a:spAutoFit/>
          </a:bodyPr>
          <a:lstStyle/>
          <a:p>
            <a:r>
              <a:rPr lang="es-MX" b="1" dirty="0" smtClean="0">
                <a:solidFill>
                  <a:srgbClr val="FF0000"/>
                </a:solidFill>
                <a:latin typeface="Arial" pitchFamily="34" charset="0"/>
                <a:cs typeface="Arial" pitchFamily="34" charset="0"/>
              </a:rPr>
              <a:t>3. ORGANIZAR LOS RECURSOS </a:t>
            </a:r>
          </a:p>
          <a:p>
            <a:endParaRPr lang="es-MX" b="1" dirty="0" smtClean="0">
              <a:solidFill>
                <a:srgbClr val="FF0000"/>
              </a:solidFill>
              <a:latin typeface="Arial" pitchFamily="34" charset="0"/>
              <a:cs typeface="Arial" pitchFamily="34" charset="0"/>
            </a:endParaRPr>
          </a:p>
          <a:p>
            <a:pPr algn="ctr"/>
            <a:r>
              <a:rPr lang="es-MX" b="1" dirty="0" smtClean="0">
                <a:solidFill>
                  <a:srgbClr val="FF0000"/>
                </a:solidFill>
                <a:latin typeface="Arial" pitchFamily="34" charset="0"/>
                <a:cs typeface="Arial" pitchFamily="34" charset="0"/>
              </a:rPr>
              <a:t>3.3 Estilos Básicos de Comunicación (Visión General)</a:t>
            </a:r>
            <a:endParaRPr lang="es-MX" b="1" dirty="0">
              <a:solidFill>
                <a:srgbClr val="FF0000"/>
              </a:solidFill>
              <a:latin typeface="Arial" pitchFamily="34" charset="0"/>
              <a:cs typeface="Arial" pitchFamily="34" charset="0"/>
            </a:endParaRPr>
          </a:p>
        </p:txBody>
      </p:sp>
      <p:pic>
        <p:nvPicPr>
          <p:cNvPr id="3" name="3 Marcador de contenido" descr="descarga.jpg"/>
          <p:cNvPicPr>
            <a:picLocks noChangeAspect="1"/>
          </p:cNvPicPr>
          <p:nvPr/>
        </p:nvPicPr>
        <p:blipFill>
          <a:blip r:embed="rId2" cstate="print"/>
          <a:stretch>
            <a:fillRect/>
          </a:stretch>
        </p:blipFill>
        <p:spPr>
          <a:xfrm>
            <a:off x="0" y="0"/>
            <a:ext cx="9144000" cy="1124744"/>
          </a:xfrm>
          <a:prstGeom prst="rect">
            <a:avLst/>
          </a:prstGeom>
        </p:spPr>
      </p:pic>
      <p:sp>
        <p:nvSpPr>
          <p:cNvPr id="5" name="4 Flecha cuádruple"/>
          <p:cNvSpPr/>
          <p:nvPr/>
        </p:nvSpPr>
        <p:spPr>
          <a:xfrm>
            <a:off x="0" y="2132856"/>
            <a:ext cx="9144000" cy="4725144"/>
          </a:xfrm>
          <a:prstGeom prst="quadArrow">
            <a:avLst>
              <a:gd name="adj1" fmla="val 5932"/>
              <a:gd name="adj2" fmla="val 22500"/>
              <a:gd name="adj3" fmla="val 22500"/>
            </a:avLst>
          </a:prstGeom>
          <a:solidFill>
            <a:schemeClr val="accent6">
              <a:lumMod val="75000"/>
              <a:alpha val="4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1"/>
                </a:solidFill>
              </a:rPr>
              <a:t>EMOTIVO                                                   </a:t>
            </a:r>
            <a:r>
              <a:rPr lang="es-MX" dirty="0" err="1" smtClean="0">
                <a:solidFill>
                  <a:schemeClr val="bg1"/>
                </a:solidFill>
              </a:rPr>
              <a:t>EMOTIVO</a:t>
            </a:r>
            <a:r>
              <a:rPr lang="es-MX" dirty="0" smtClean="0">
                <a:solidFill>
                  <a:schemeClr val="bg1"/>
                </a:solidFill>
              </a:rPr>
              <a:t> </a:t>
            </a:r>
            <a:endParaRPr lang="es-MX" dirty="0">
              <a:solidFill>
                <a:schemeClr val="bg1"/>
              </a:solidFill>
            </a:endParaRPr>
          </a:p>
        </p:txBody>
      </p:sp>
      <p:sp>
        <p:nvSpPr>
          <p:cNvPr id="6" name="5 CuadroTexto"/>
          <p:cNvSpPr txBox="1"/>
          <p:nvPr/>
        </p:nvSpPr>
        <p:spPr>
          <a:xfrm>
            <a:off x="4427984" y="2996952"/>
            <a:ext cx="288032" cy="3046988"/>
          </a:xfrm>
          <a:prstGeom prst="rect">
            <a:avLst/>
          </a:prstGeom>
          <a:noFill/>
        </p:spPr>
        <p:txBody>
          <a:bodyPr wrap="square" rtlCol="0">
            <a:spAutoFit/>
          </a:bodyPr>
          <a:lstStyle/>
          <a:p>
            <a:endParaRPr lang="es-MX" sz="1200" b="1" dirty="0" smtClean="0">
              <a:solidFill>
                <a:schemeClr val="bg1"/>
              </a:solidFill>
              <a:latin typeface="Arial" pitchFamily="34" charset="0"/>
              <a:cs typeface="Arial" pitchFamily="34" charset="0"/>
            </a:endParaRPr>
          </a:p>
          <a:p>
            <a:r>
              <a:rPr lang="es-MX" sz="1200" b="1" dirty="0" smtClean="0">
                <a:solidFill>
                  <a:schemeClr val="bg1"/>
                </a:solidFill>
                <a:latin typeface="Arial" pitchFamily="34" charset="0"/>
                <a:cs typeface="Arial" pitchFamily="34" charset="0"/>
              </a:rPr>
              <a:t>ACTI VO</a:t>
            </a:r>
          </a:p>
          <a:p>
            <a:endParaRPr lang="es-MX" sz="1200" b="1" dirty="0" smtClean="0">
              <a:solidFill>
                <a:schemeClr val="bg1"/>
              </a:solidFill>
              <a:latin typeface="Arial" pitchFamily="34" charset="0"/>
              <a:cs typeface="Arial" pitchFamily="34" charset="0"/>
            </a:endParaRPr>
          </a:p>
          <a:p>
            <a:endParaRPr lang="es-MX" sz="1200" b="1" dirty="0" smtClean="0">
              <a:solidFill>
                <a:schemeClr val="bg1"/>
              </a:solidFill>
              <a:latin typeface="Arial" pitchFamily="34" charset="0"/>
              <a:cs typeface="Arial" pitchFamily="34" charset="0"/>
            </a:endParaRPr>
          </a:p>
          <a:p>
            <a:r>
              <a:rPr lang="es-MX" sz="1200" b="1" dirty="0" smtClean="0">
                <a:solidFill>
                  <a:schemeClr val="bg1"/>
                </a:solidFill>
                <a:latin typeface="Arial" pitchFamily="34" charset="0"/>
                <a:cs typeface="Arial" pitchFamily="34" charset="0"/>
              </a:rPr>
              <a:t>ACTIVO</a:t>
            </a:r>
          </a:p>
          <a:p>
            <a:endParaRPr lang="es-MX" sz="1200" b="1" dirty="0">
              <a:solidFill>
                <a:schemeClr val="bg1"/>
              </a:solidFill>
              <a:latin typeface="Arial" pitchFamily="34" charset="0"/>
              <a:cs typeface="Arial" pitchFamily="34" charset="0"/>
            </a:endParaRPr>
          </a:p>
        </p:txBody>
      </p:sp>
      <p:sp>
        <p:nvSpPr>
          <p:cNvPr id="7" name="6 CuadroTexto"/>
          <p:cNvSpPr txBox="1"/>
          <p:nvPr/>
        </p:nvSpPr>
        <p:spPr>
          <a:xfrm>
            <a:off x="539552" y="3789040"/>
            <a:ext cx="504056" cy="1200329"/>
          </a:xfrm>
          <a:prstGeom prst="rect">
            <a:avLst/>
          </a:prstGeom>
          <a:noFill/>
        </p:spPr>
        <p:txBody>
          <a:bodyPr wrap="square" rtlCol="0">
            <a:spAutoFit/>
          </a:bodyPr>
          <a:lstStyle/>
          <a:p>
            <a:r>
              <a:rPr lang="es-MX" sz="7200" dirty="0" smtClean="0">
                <a:solidFill>
                  <a:schemeClr val="bg1"/>
                </a:solidFill>
                <a:latin typeface="Arial" pitchFamily="34" charset="0"/>
                <a:cs typeface="Arial" pitchFamily="34" charset="0"/>
              </a:rPr>
              <a:t>-</a:t>
            </a:r>
            <a:endParaRPr lang="es-MX" sz="7200" dirty="0">
              <a:solidFill>
                <a:schemeClr val="bg1"/>
              </a:solidFill>
              <a:latin typeface="Arial" pitchFamily="34" charset="0"/>
              <a:cs typeface="Arial" pitchFamily="34" charset="0"/>
            </a:endParaRPr>
          </a:p>
        </p:txBody>
      </p:sp>
      <p:pic>
        <p:nvPicPr>
          <p:cNvPr id="8" name="3 Marcador de contenido" descr="descarga.jpg"/>
          <p:cNvPicPr>
            <a:picLocks noChangeAspect="1"/>
          </p:cNvPicPr>
          <p:nvPr/>
        </p:nvPicPr>
        <p:blipFill>
          <a:blip r:embed="rId2" cstate="print"/>
          <a:stretch>
            <a:fillRect/>
          </a:stretch>
        </p:blipFill>
        <p:spPr>
          <a:xfrm>
            <a:off x="152400" y="152400"/>
            <a:ext cx="9144000" cy="1124744"/>
          </a:xfrm>
          <a:prstGeom prst="rect">
            <a:avLst/>
          </a:prstGeom>
        </p:spPr>
      </p:pic>
      <p:pic>
        <p:nvPicPr>
          <p:cNvPr id="9" name="3 Marcador de contenido" descr="descarga.jpg"/>
          <p:cNvPicPr>
            <a:picLocks noChangeAspect="1"/>
          </p:cNvPicPr>
          <p:nvPr/>
        </p:nvPicPr>
        <p:blipFill>
          <a:blip r:embed="rId2" cstate="print"/>
          <a:stretch>
            <a:fillRect/>
          </a:stretch>
        </p:blipFill>
        <p:spPr>
          <a:xfrm>
            <a:off x="304800" y="304800"/>
            <a:ext cx="9144000" cy="1124744"/>
          </a:xfrm>
          <a:prstGeom prst="rect">
            <a:avLst/>
          </a:prstGeom>
        </p:spPr>
      </p:pic>
      <p:sp>
        <p:nvSpPr>
          <p:cNvPr id="10" name="9 CuadroTexto"/>
          <p:cNvSpPr txBox="1"/>
          <p:nvPr/>
        </p:nvSpPr>
        <p:spPr>
          <a:xfrm>
            <a:off x="4283968" y="5517232"/>
            <a:ext cx="792088" cy="1200329"/>
          </a:xfrm>
          <a:prstGeom prst="rect">
            <a:avLst/>
          </a:prstGeom>
          <a:noFill/>
        </p:spPr>
        <p:txBody>
          <a:bodyPr wrap="square" rtlCol="0">
            <a:spAutoFit/>
          </a:bodyPr>
          <a:lstStyle/>
          <a:p>
            <a:r>
              <a:rPr lang="es-MX" sz="7200" b="1" dirty="0" smtClean="0">
                <a:solidFill>
                  <a:schemeClr val="bg1"/>
                </a:solidFill>
                <a:latin typeface="Arial" pitchFamily="34" charset="0"/>
                <a:cs typeface="Arial" pitchFamily="34" charset="0"/>
              </a:rPr>
              <a:t>-</a:t>
            </a:r>
            <a:endParaRPr lang="es-MX" sz="7200" b="1" dirty="0">
              <a:solidFill>
                <a:schemeClr val="bg1"/>
              </a:solidFill>
              <a:latin typeface="Arial" pitchFamily="34" charset="0"/>
              <a:cs typeface="Arial" pitchFamily="34" charset="0"/>
            </a:endParaRPr>
          </a:p>
        </p:txBody>
      </p:sp>
      <p:sp>
        <p:nvSpPr>
          <p:cNvPr id="11" name="10 CuadroTexto"/>
          <p:cNvSpPr txBox="1"/>
          <p:nvPr/>
        </p:nvSpPr>
        <p:spPr>
          <a:xfrm>
            <a:off x="4283968" y="2348880"/>
            <a:ext cx="720080" cy="830997"/>
          </a:xfrm>
          <a:prstGeom prst="rect">
            <a:avLst/>
          </a:prstGeom>
          <a:noFill/>
        </p:spPr>
        <p:txBody>
          <a:bodyPr wrap="square" rtlCol="0">
            <a:spAutoFit/>
          </a:bodyPr>
          <a:lstStyle/>
          <a:p>
            <a:r>
              <a:rPr lang="es-MX" sz="4800" b="1" dirty="0" smtClean="0">
                <a:solidFill>
                  <a:schemeClr val="bg1"/>
                </a:solidFill>
                <a:latin typeface="Arial" pitchFamily="34" charset="0"/>
                <a:cs typeface="Arial" pitchFamily="34" charset="0"/>
              </a:rPr>
              <a:t>+</a:t>
            </a:r>
            <a:endParaRPr lang="es-MX" sz="4800" b="1" dirty="0">
              <a:solidFill>
                <a:schemeClr val="bg1"/>
              </a:solidFill>
              <a:latin typeface="Arial" pitchFamily="34" charset="0"/>
              <a:cs typeface="Arial" pitchFamily="34" charset="0"/>
            </a:endParaRPr>
          </a:p>
        </p:txBody>
      </p:sp>
      <p:sp>
        <p:nvSpPr>
          <p:cNvPr id="12" name="11 Rectángulo"/>
          <p:cNvSpPr/>
          <p:nvPr/>
        </p:nvSpPr>
        <p:spPr>
          <a:xfrm>
            <a:off x="8244408" y="4077072"/>
            <a:ext cx="543739" cy="830997"/>
          </a:xfrm>
          <a:prstGeom prst="rect">
            <a:avLst/>
          </a:prstGeom>
        </p:spPr>
        <p:txBody>
          <a:bodyPr wrap="none">
            <a:spAutoFit/>
          </a:bodyPr>
          <a:lstStyle/>
          <a:p>
            <a:r>
              <a:rPr lang="es-MX" sz="4800" b="1" dirty="0" smtClean="0">
                <a:solidFill>
                  <a:schemeClr val="bg1"/>
                </a:solidFill>
                <a:latin typeface="Arial" pitchFamily="34" charset="0"/>
                <a:cs typeface="Arial" pitchFamily="34" charset="0"/>
              </a:rPr>
              <a:t>+</a:t>
            </a:r>
            <a:endParaRPr lang="es-MX" sz="4800" b="1" dirty="0">
              <a:solidFill>
                <a:schemeClr val="bg1"/>
              </a:solidFill>
              <a:latin typeface="Arial" pitchFamily="34" charset="0"/>
              <a:cs typeface="Arial" pitchFamily="34" charset="0"/>
            </a:endParaRPr>
          </a:p>
        </p:txBody>
      </p:sp>
      <p:sp>
        <p:nvSpPr>
          <p:cNvPr id="13" name="12 CuadroTexto"/>
          <p:cNvSpPr txBox="1"/>
          <p:nvPr/>
        </p:nvSpPr>
        <p:spPr>
          <a:xfrm>
            <a:off x="1691680" y="3501008"/>
            <a:ext cx="2088232" cy="369332"/>
          </a:xfrm>
          <a:prstGeom prst="rect">
            <a:avLst/>
          </a:prstGeom>
          <a:noFill/>
        </p:spPr>
        <p:txBody>
          <a:bodyPr wrap="square" rtlCol="0">
            <a:spAutoFit/>
          </a:bodyPr>
          <a:lstStyle/>
          <a:p>
            <a:endParaRPr lang="es-MX" dirty="0"/>
          </a:p>
        </p:txBody>
      </p:sp>
      <p:sp>
        <p:nvSpPr>
          <p:cNvPr id="14" name="13 CuadroTexto"/>
          <p:cNvSpPr txBox="1"/>
          <p:nvPr/>
        </p:nvSpPr>
        <p:spPr>
          <a:xfrm>
            <a:off x="4788024" y="3645024"/>
            <a:ext cx="3240360" cy="461665"/>
          </a:xfrm>
          <a:prstGeom prst="rect">
            <a:avLst/>
          </a:prstGeom>
          <a:noFill/>
        </p:spPr>
        <p:txBody>
          <a:bodyPr wrap="square" rtlCol="0">
            <a:spAutoFit/>
          </a:bodyPr>
          <a:lstStyle/>
          <a:p>
            <a:pPr algn="ctr"/>
            <a:r>
              <a:rPr lang="es-MX" sz="2400" b="1" dirty="0" smtClean="0">
                <a:solidFill>
                  <a:srgbClr val="FF0000"/>
                </a:solidFill>
                <a:latin typeface="Arial" pitchFamily="34" charset="0"/>
                <a:cs typeface="Arial" pitchFamily="34" charset="0"/>
              </a:rPr>
              <a:t>DINÁMICO</a:t>
            </a:r>
            <a:endParaRPr lang="es-MX" sz="2400" b="1" dirty="0">
              <a:solidFill>
                <a:srgbClr val="FF0000"/>
              </a:solidFill>
              <a:latin typeface="Arial" pitchFamily="34" charset="0"/>
              <a:cs typeface="Arial" pitchFamily="34" charset="0"/>
            </a:endParaRPr>
          </a:p>
        </p:txBody>
      </p:sp>
      <p:sp>
        <p:nvSpPr>
          <p:cNvPr id="15" name="14 CuadroTexto"/>
          <p:cNvSpPr txBox="1"/>
          <p:nvPr/>
        </p:nvSpPr>
        <p:spPr>
          <a:xfrm>
            <a:off x="1268016" y="3725416"/>
            <a:ext cx="3312368" cy="461665"/>
          </a:xfrm>
          <a:prstGeom prst="rect">
            <a:avLst/>
          </a:prstGeom>
          <a:noFill/>
        </p:spPr>
        <p:txBody>
          <a:bodyPr wrap="square" rtlCol="0">
            <a:spAutoFit/>
          </a:bodyPr>
          <a:lstStyle/>
          <a:p>
            <a:pPr algn="ctr"/>
            <a:r>
              <a:rPr lang="es-MX" sz="2400" b="1" dirty="0" smtClean="0">
                <a:solidFill>
                  <a:srgbClr val="FF0000"/>
                </a:solidFill>
                <a:latin typeface="Arial" pitchFamily="34" charset="0"/>
                <a:cs typeface="Arial" pitchFamily="34" charset="0"/>
              </a:rPr>
              <a:t>REFLEXIVO</a:t>
            </a:r>
            <a:endParaRPr lang="es-MX" sz="2400" b="1" dirty="0">
              <a:solidFill>
                <a:srgbClr val="FF0000"/>
              </a:solidFill>
              <a:latin typeface="Arial" pitchFamily="34" charset="0"/>
              <a:cs typeface="Arial" pitchFamily="34" charset="0"/>
            </a:endParaRPr>
          </a:p>
        </p:txBody>
      </p:sp>
      <p:sp>
        <p:nvSpPr>
          <p:cNvPr id="16" name="15 CuadroTexto"/>
          <p:cNvSpPr txBox="1"/>
          <p:nvPr/>
        </p:nvSpPr>
        <p:spPr>
          <a:xfrm>
            <a:off x="1115616" y="4869160"/>
            <a:ext cx="3312368" cy="461665"/>
          </a:xfrm>
          <a:prstGeom prst="rect">
            <a:avLst/>
          </a:prstGeom>
          <a:noFill/>
        </p:spPr>
        <p:txBody>
          <a:bodyPr wrap="square" rtlCol="0">
            <a:spAutoFit/>
          </a:bodyPr>
          <a:lstStyle/>
          <a:p>
            <a:pPr algn="ctr"/>
            <a:r>
              <a:rPr lang="es-MX" sz="2400" b="1" dirty="0" smtClean="0">
                <a:solidFill>
                  <a:srgbClr val="FF0000"/>
                </a:solidFill>
                <a:latin typeface="Arial" pitchFamily="34" charset="0"/>
                <a:cs typeface="Arial" pitchFamily="34" charset="0"/>
              </a:rPr>
              <a:t>INTUITIVO</a:t>
            </a:r>
            <a:endParaRPr lang="es-MX" sz="2400" b="1" dirty="0">
              <a:solidFill>
                <a:srgbClr val="FF0000"/>
              </a:solidFill>
              <a:latin typeface="Arial" pitchFamily="34" charset="0"/>
              <a:cs typeface="Arial" pitchFamily="34" charset="0"/>
            </a:endParaRPr>
          </a:p>
        </p:txBody>
      </p:sp>
      <p:sp>
        <p:nvSpPr>
          <p:cNvPr id="17" name="16 CuadroTexto"/>
          <p:cNvSpPr txBox="1"/>
          <p:nvPr/>
        </p:nvSpPr>
        <p:spPr>
          <a:xfrm>
            <a:off x="4716016" y="4869160"/>
            <a:ext cx="3312368" cy="461665"/>
          </a:xfrm>
          <a:prstGeom prst="rect">
            <a:avLst/>
          </a:prstGeom>
          <a:noFill/>
        </p:spPr>
        <p:txBody>
          <a:bodyPr wrap="square" rtlCol="0">
            <a:spAutoFit/>
          </a:bodyPr>
          <a:lstStyle/>
          <a:p>
            <a:pPr algn="ctr"/>
            <a:r>
              <a:rPr lang="es-MX" sz="2400" b="1" dirty="0" smtClean="0">
                <a:solidFill>
                  <a:srgbClr val="FF0000"/>
                </a:solidFill>
                <a:latin typeface="Arial" pitchFamily="34" charset="0"/>
                <a:cs typeface="Arial" pitchFamily="34" charset="0"/>
              </a:rPr>
              <a:t>PERCEPTIVO</a:t>
            </a:r>
            <a:endParaRPr lang="es-MX" sz="2400" b="1" dirty="0">
              <a:solidFill>
                <a:srgbClr val="FF0000"/>
              </a:solidFill>
              <a:latin typeface="Arial" pitchFamily="34" charset="0"/>
              <a:cs typeface="Arial"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0" y="1196752"/>
            <a:ext cx="9144000" cy="400110"/>
          </a:xfrm>
          <a:prstGeom prst="rect">
            <a:avLst/>
          </a:prstGeom>
        </p:spPr>
        <p:txBody>
          <a:bodyPr wrap="square">
            <a:spAutoFit/>
          </a:bodyPr>
          <a:lstStyle/>
          <a:p>
            <a:pPr algn="ctr"/>
            <a:r>
              <a:rPr lang="es-MX" sz="2000" b="1" dirty="0" smtClean="0">
                <a:solidFill>
                  <a:srgbClr val="FF0000"/>
                </a:solidFill>
                <a:latin typeface="Arial" pitchFamily="34" charset="0"/>
                <a:cs typeface="Arial" pitchFamily="34" charset="0"/>
              </a:rPr>
              <a:t>CONTROLAR EL TRABAJO</a:t>
            </a:r>
            <a:endParaRPr lang="es-MX" sz="2000" b="1" dirty="0">
              <a:solidFill>
                <a:srgbClr val="FF0000"/>
              </a:solidFill>
              <a:latin typeface="Arial" pitchFamily="34" charset="0"/>
              <a:cs typeface="Arial" pitchFamily="34" charset="0"/>
            </a:endParaRPr>
          </a:p>
        </p:txBody>
      </p:sp>
      <p:pic>
        <p:nvPicPr>
          <p:cNvPr id="3" name="3 Marcador de contenido" descr="descarga.jpg"/>
          <p:cNvPicPr>
            <a:picLocks noChangeAspect="1"/>
          </p:cNvPicPr>
          <p:nvPr/>
        </p:nvPicPr>
        <p:blipFill>
          <a:blip r:embed="rId2" cstate="print"/>
          <a:stretch>
            <a:fillRect/>
          </a:stretch>
        </p:blipFill>
        <p:spPr>
          <a:xfrm>
            <a:off x="0" y="0"/>
            <a:ext cx="9144000" cy="1124744"/>
          </a:xfrm>
          <a:prstGeom prst="rect">
            <a:avLst/>
          </a:prstGeom>
        </p:spPr>
      </p:pic>
      <p:sp>
        <p:nvSpPr>
          <p:cNvPr id="4" name="3 Rectángulo"/>
          <p:cNvSpPr/>
          <p:nvPr/>
        </p:nvSpPr>
        <p:spPr>
          <a:xfrm>
            <a:off x="5292080" y="4869160"/>
            <a:ext cx="1512168" cy="864096"/>
          </a:xfrm>
          <a:prstGeom prst="rect">
            <a:avLst/>
          </a:prstGeom>
          <a:solidFill>
            <a:srgbClr val="C00000">
              <a:alpha val="81000"/>
            </a:srgbClr>
          </a:solidFill>
          <a:scene3d>
            <a:camera prst="orthographicFront"/>
            <a:lightRig rig="sunset" dir="t"/>
          </a:scene3d>
          <a:sp3d>
            <a:bevelT w="1841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CONTROLAR EL TRABAJO </a:t>
            </a:r>
          </a:p>
        </p:txBody>
      </p:sp>
      <p:sp>
        <p:nvSpPr>
          <p:cNvPr id="5" name="4 Rectángulo"/>
          <p:cNvSpPr/>
          <p:nvPr/>
        </p:nvSpPr>
        <p:spPr>
          <a:xfrm>
            <a:off x="2483768" y="2708920"/>
            <a:ext cx="1512168" cy="864096"/>
          </a:xfrm>
          <a:prstGeom prst="rect">
            <a:avLst/>
          </a:prstGeom>
          <a:solidFill>
            <a:srgbClr val="FFC000">
              <a:alpha val="81000"/>
            </a:srgbClr>
          </a:solidFill>
          <a:scene3d>
            <a:camera prst="orthographicFront"/>
            <a:lightRig rig="sunset" dir="t"/>
          </a:scene3d>
          <a:sp3d>
            <a:bevelT w="1841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smtClean="0"/>
          </a:p>
          <a:p>
            <a:pPr algn="ctr"/>
            <a:r>
              <a:rPr lang="es-MX" dirty="0" smtClean="0"/>
              <a:t>PLANIFICAR LA EJECUCIÓN</a:t>
            </a:r>
          </a:p>
          <a:p>
            <a:pPr algn="ctr"/>
            <a:endParaRPr lang="es-MX" dirty="0"/>
          </a:p>
        </p:txBody>
      </p:sp>
      <p:sp>
        <p:nvSpPr>
          <p:cNvPr id="6" name="5 Rectángulo"/>
          <p:cNvSpPr/>
          <p:nvPr/>
        </p:nvSpPr>
        <p:spPr>
          <a:xfrm>
            <a:off x="179512" y="2708920"/>
            <a:ext cx="1512168" cy="864096"/>
          </a:xfrm>
          <a:prstGeom prst="rect">
            <a:avLst/>
          </a:prstGeom>
          <a:solidFill>
            <a:srgbClr val="FFC000">
              <a:alpha val="81000"/>
            </a:srgbClr>
          </a:solidFill>
          <a:scene3d>
            <a:camera prst="orthographicFront"/>
            <a:lightRig rig="sunset" dir="t"/>
          </a:scene3d>
          <a:sp3d>
            <a:bevelT w="1841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PREPARACIÓN DEL INICIO</a:t>
            </a:r>
            <a:endParaRPr lang="es-MX" dirty="0"/>
          </a:p>
        </p:txBody>
      </p:sp>
      <p:sp>
        <p:nvSpPr>
          <p:cNvPr id="7" name="6 Rectángulo"/>
          <p:cNvSpPr/>
          <p:nvPr/>
        </p:nvSpPr>
        <p:spPr>
          <a:xfrm>
            <a:off x="5364088" y="2708920"/>
            <a:ext cx="1512168" cy="864096"/>
          </a:xfrm>
          <a:prstGeom prst="rect">
            <a:avLst/>
          </a:prstGeom>
          <a:solidFill>
            <a:srgbClr val="FFC000">
              <a:alpha val="81000"/>
            </a:srgbClr>
          </a:solidFill>
          <a:scene3d>
            <a:camera prst="orthographicFront"/>
            <a:lightRig rig="sunset" dir="t"/>
          </a:scene3d>
          <a:sp3d>
            <a:bevelT w="1841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smtClean="0"/>
          </a:p>
          <a:p>
            <a:pPr algn="ctr"/>
            <a:r>
              <a:rPr lang="es-MX" dirty="0" smtClean="0"/>
              <a:t>INFORMAR EL ESTADO</a:t>
            </a:r>
          </a:p>
          <a:p>
            <a:pPr algn="ctr"/>
            <a:endParaRPr lang="es-MX" dirty="0"/>
          </a:p>
        </p:txBody>
      </p:sp>
      <p:sp>
        <p:nvSpPr>
          <p:cNvPr id="8" name="7 Rectángulo"/>
          <p:cNvSpPr/>
          <p:nvPr/>
        </p:nvSpPr>
        <p:spPr>
          <a:xfrm>
            <a:off x="7631832" y="2708920"/>
            <a:ext cx="1512168" cy="864096"/>
          </a:xfrm>
          <a:prstGeom prst="rect">
            <a:avLst/>
          </a:prstGeom>
          <a:solidFill>
            <a:srgbClr val="FFC000">
              <a:alpha val="81000"/>
            </a:srgbClr>
          </a:solidFill>
          <a:scene3d>
            <a:camera prst="orthographicFront"/>
            <a:lightRig rig="sunset" dir="t"/>
          </a:scene3d>
          <a:sp3d>
            <a:bevelT w="1841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EVALUAR EL PROYECTO</a:t>
            </a:r>
            <a:endParaRPr lang="es-MX" dirty="0"/>
          </a:p>
        </p:txBody>
      </p:sp>
      <p:sp>
        <p:nvSpPr>
          <p:cNvPr id="9" name="8 Rectángulo"/>
          <p:cNvSpPr/>
          <p:nvPr/>
        </p:nvSpPr>
        <p:spPr>
          <a:xfrm>
            <a:off x="2483768" y="4797152"/>
            <a:ext cx="1512168" cy="864096"/>
          </a:xfrm>
          <a:prstGeom prst="rect">
            <a:avLst/>
          </a:prstGeom>
          <a:solidFill>
            <a:srgbClr val="FFC000">
              <a:alpha val="81000"/>
            </a:srgbClr>
          </a:solidFill>
          <a:scene3d>
            <a:camera prst="orthographicFront"/>
            <a:lightRig rig="sunset" dir="t"/>
          </a:scene3d>
          <a:sp3d>
            <a:bevelT w="1841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ORGANIZAR LOS RECURSOS</a:t>
            </a:r>
            <a:endParaRPr lang="es-MX" dirty="0"/>
          </a:p>
        </p:txBody>
      </p:sp>
      <p:sp>
        <p:nvSpPr>
          <p:cNvPr id="10" name="9 Flecha curvada hacia la derecha"/>
          <p:cNvSpPr/>
          <p:nvPr/>
        </p:nvSpPr>
        <p:spPr>
          <a:xfrm>
            <a:off x="2987824" y="3573016"/>
            <a:ext cx="432048" cy="1224136"/>
          </a:xfrm>
          <a:prstGeom prst="curved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MX" dirty="0">
              <a:solidFill>
                <a:schemeClr val="tx1"/>
              </a:solidFill>
            </a:endParaRPr>
          </a:p>
        </p:txBody>
      </p:sp>
      <p:sp>
        <p:nvSpPr>
          <p:cNvPr id="11" name="10 Flecha curvada hacia la derecha"/>
          <p:cNvSpPr/>
          <p:nvPr/>
        </p:nvSpPr>
        <p:spPr>
          <a:xfrm rot="16200000">
            <a:off x="4468357" y="4684771"/>
            <a:ext cx="401125" cy="1345966"/>
          </a:xfrm>
          <a:prstGeom prst="curved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MX" dirty="0">
              <a:solidFill>
                <a:schemeClr val="tx1"/>
              </a:solidFill>
            </a:endParaRPr>
          </a:p>
        </p:txBody>
      </p:sp>
      <p:sp>
        <p:nvSpPr>
          <p:cNvPr id="12" name="11 Flecha curvada hacia la derecha"/>
          <p:cNvSpPr/>
          <p:nvPr/>
        </p:nvSpPr>
        <p:spPr>
          <a:xfrm rot="10800000">
            <a:off x="6012160" y="3573016"/>
            <a:ext cx="432048" cy="1224136"/>
          </a:xfrm>
          <a:prstGeom prst="curved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MX" dirty="0">
              <a:solidFill>
                <a:schemeClr val="tx1"/>
              </a:solidFill>
            </a:endParaRPr>
          </a:p>
        </p:txBody>
      </p:sp>
      <p:sp>
        <p:nvSpPr>
          <p:cNvPr id="13" name="12 Flecha curvada hacia la derecha"/>
          <p:cNvSpPr/>
          <p:nvPr/>
        </p:nvSpPr>
        <p:spPr>
          <a:xfrm rot="5400000">
            <a:off x="4463988" y="2384884"/>
            <a:ext cx="432048" cy="1368152"/>
          </a:xfrm>
          <a:prstGeom prst="curved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MX" dirty="0">
              <a:solidFill>
                <a:schemeClr val="tx1"/>
              </a:solidFill>
            </a:endParaRPr>
          </a:p>
        </p:txBody>
      </p:sp>
      <p:sp>
        <p:nvSpPr>
          <p:cNvPr id="15" name="14 CuadroTexto"/>
          <p:cNvSpPr txBox="1"/>
          <p:nvPr/>
        </p:nvSpPr>
        <p:spPr>
          <a:xfrm>
            <a:off x="0" y="3789040"/>
            <a:ext cx="1800200" cy="369332"/>
          </a:xfrm>
          <a:prstGeom prst="rect">
            <a:avLst/>
          </a:prstGeom>
          <a:noFill/>
        </p:spPr>
        <p:txBody>
          <a:bodyPr wrap="square" rtlCol="0">
            <a:spAutoFit/>
          </a:bodyPr>
          <a:lstStyle/>
          <a:p>
            <a:r>
              <a:rPr lang="es-MX" b="1" dirty="0" smtClean="0">
                <a:solidFill>
                  <a:srgbClr val="008A3E"/>
                </a:solidFill>
                <a:latin typeface="Arial" pitchFamily="34" charset="0"/>
                <a:cs typeface="Arial" pitchFamily="34" charset="0"/>
              </a:rPr>
              <a:t>PLANIFACIÓN</a:t>
            </a:r>
            <a:endParaRPr lang="es-MX" b="1" dirty="0">
              <a:solidFill>
                <a:srgbClr val="008A3E"/>
              </a:solidFill>
              <a:latin typeface="Arial" pitchFamily="34" charset="0"/>
              <a:cs typeface="Arial" pitchFamily="34" charset="0"/>
            </a:endParaRPr>
          </a:p>
        </p:txBody>
      </p:sp>
      <p:sp>
        <p:nvSpPr>
          <p:cNvPr id="16" name="15 CuadroTexto"/>
          <p:cNvSpPr txBox="1"/>
          <p:nvPr/>
        </p:nvSpPr>
        <p:spPr>
          <a:xfrm>
            <a:off x="7308304" y="6093296"/>
            <a:ext cx="1656184" cy="369332"/>
          </a:xfrm>
          <a:prstGeom prst="rect">
            <a:avLst/>
          </a:prstGeom>
          <a:noFill/>
        </p:spPr>
        <p:txBody>
          <a:bodyPr wrap="square" rtlCol="0">
            <a:spAutoFit/>
          </a:bodyPr>
          <a:lstStyle/>
          <a:p>
            <a:r>
              <a:rPr lang="es-MX" b="1" dirty="0" smtClean="0">
                <a:solidFill>
                  <a:srgbClr val="008A3E"/>
                </a:solidFill>
                <a:latin typeface="Arial" pitchFamily="34" charset="0"/>
                <a:cs typeface="Arial" pitchFamily="34" charset="0"/>
              </a:rPr>
              <a:t>EJECUCIÓN</a:t>
            </a:r>
            <a:endParaRPr lang="es-MX" b="1" dirty="0">
              <a:solidFill>
                <a:srgbClr val="008A3E"/>
              </a:solidFill>
              <a:latin typeface="Arial" pitchFamily="34" charset="0"/>
              <a:cs typeface="Arial"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3 Marcador de contenido" descr="descarga.jpg"/>
          <p:cNvPicPr>
            <a:picLocks noChangeAspect="1"/>
          </p:cNvPicPr>
          <p:nvPr/>
        </p:nvPicPr>
        <p:blipFill>
          <a:blip r:embed="rId2" cstate="print"/>
          <a:stretch>
            <a:fillRect/>
          </a:stretch>
        </p:blipFill>
        <p:spPr>
          <a:xfrm>
            <a:off x="0" y="0"/>
            <a:ext cx="9144000" cy="1124744"/>
          </a:xfrm>
          <a:prstGeom prst="rect">
            <a:avLst/>
          </a:prstGeom>
        </p:spPr>
      </p:pic>
      <p:sp>
        <p:nvSpPr>
          <p:cNvPr id="3" name="2 Rectángulo"/>
          <p:cNvSpPr/>
          <p:nvPr/>
        </p:nvSpPr>
        <p:spPr>
          <a:xfrm>
            <a:off x="0" y="1124745"/>
            <a:ext cx="9036496" cy="1015663"/>
          </a:xfrm>
          <a:prstGeom prst="rect">
            <a:avLst/>
          </a:prstGeom>
        </p:spPr>
        <p:txBody>
          <a:bodyPr wrap="square">
            <a:spAutoFit/>
          </a:bodyPr>
          <a:lstStyle/>
          <a:p>
            <a:r>
              <a:rPr lang="es-MX" sz="2000" b="1" dirty="0" smtClean="0">
                <a:solidFill>
                  <a:srgbClr val="FF0000"/>
                </a:solidFill>
                <a:latin typeface="Arial" pitchFamily="34" charset="0"/>
                <a:cs typeface="Arial" pitchFamily="34" charset="0"/>
              </a:rPr>
              <a:t>4. CONTROLAR EL TRABAJO </a:t>
            </a:r>
          </a:p>
          <a:p>
            <a:endParaRPr lang="es-MX" sz="2000" b="1" dirty="0" smtClean="0">
              <a:solidFill>
                <a:srgbClr val="FF0000"/>
              </a:solidFill>
              <a:latin typeface="Arial" pitchFamily="34" charset="0"/>
              <a:cs typeface="Arial" pitchFamily="34" charset="0"/>
            </a:endParaRPr>
          </a:p>
          <a:p>
            <a:pPr algn="ctr"/>
            <a:r>
              <a:rPr lang="es-MX" sz="2000" b="1" dirty="0" smtClean="0">
                <a:solidFill>
                  <a:srgbClr val="FF0000"/>
                </a:solidFill>
                <a:latin typeface="Arial" pitchFamily="34" charset="0"/>
                <a:cs typeface="Arial" pitchFamily="34" charset="0"/>
              </a:rPr>
              <a:t>4.1 Acciones orientadas al control efectivo del Proyecto</a:t>
            </a:r>
            <a:endParaRPr lang="es-MX" sz="2000" b="1" dirty="0">
              <a:solidFill>
                <a:srgbClr val="FF0000"/>
              </a:solidFill>
              <a:latin typeface="Arial" pitchFamily="34" charset="0"/>
              <a:cs typeface="Arial" pitchFamily="34" charset="0"/>
            </a:endParaRPr>
          </a:p>
        </p:txBody>
      </p:sp>
      <p:sp>
        <p:nvSpPr>
          <p:cNvPr id="4" name="3 Pergamino horizontal"/>
          <p:cNvSpPr/>
          <p:nvPr/>
        </p:nvSpPr>
        <p:spPr>
          <a:xfrm>
            <a:off x="179512" y="2033464"/>
            <a:ext cx="8964488" cy="4824536"/>
          </a:xfrm>
          <a:prstGeom prst="horizontalScroll">
            <a:avLst/>
          </a:prstGeom>
          <a:solidFill>
            <a:schemeClr val="bg1"/>
          </a:solidFill>
          <a:ln>
            <a:solidFill>
              <a:srgbClr val="00B0F0"/>
            </a:solidFill>
          </a:ln>
          <a:scene3d>
            <a:camera prst="isometricOffAxis1Right">
              <a:rot lat="821591" lon="925283" rev="707805"/>
            </a:camera>
            <a:lightRig rig="twoPt" dir="t">
              <a:rot lat="0" lon="0" rev="13800000"/>
            </a:lightRig>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smtClean="0">
              <a:solidFill>
                <a:srgbClr val="008000"/>
              </a:solidFill>
            </a:endParaRPr>
          </a:p>
          <a:p>
            <a:pPr algn="ctr"/>
            <a:r>
              <a:rPr lang="es-MX" dirty="0" smtClean="0">
                <a:solidFill>
                  <a:srgbClr val="008000"/>
                </a:solidFill>
              </a:rPr>
              <a:t>-Identificar y controlar el alcance.</a:t>
            </a:r>
          </a:p>
          <a:p>
            <a:pPr algn="ctr"/>
            <a:r>
              <a:rPr lang="es-MX" dirty="0" smtClean="0">
                <a:solidFill>
                  <a:srgbClr val="008000"/>
                </a:solidFill>
              </a:rPr>
              <a:t>-Crear un planificación detallada. </a:t>
            </a:r>
          </a:p>
          <a:p>
            <a:pPr algn="ctr"/>
            <a:r>
              <a:rPr lang="es-MX" dirty="0" smtClean="0">
                <a:solidFill>
                  <a:srgbClr val="008000"/>
                </a:solidFill>
              </a:rPr>
              <a:t>-Descomponer el trabajo en unidades manejables. </a:t>
            </a:r>
          </a:p>
          <a:p>
            <a:pPr algn="ctr"/>
            <a:r>
              <a:rPr lang="es-MX" dirty="0" smtClean="0">
                <a:solidFill>
                  <a:srgbClr val="008000"/>
                </a:solidFill>
              </a:rPr>
              <a:t>-Identificar y cuantificar las variaciones sobre el plan inicial. </a:t>
            </a:r>
          </a:p>
          <a:p>
            <a:pPr algn="ctr"/>
            <a:r>
              <a:rPr lang="es-MX" dirty="0" smtClean="0">
                <a:solidFill>
                  <a:srgbClr val="008000"/>
                </a:solidFill>
              </a:rPr>
              <a:t>-Identificar las acciones correctivas comunicando al equipo de trabajo. </a:t>
            </a:r>
          </a:p>
          <a:p>
            <a:pPr algn="ctr"/>
            <a:r>
              <a:rPr lang="es-MX" dirty="0" smtClean="0">
                <a:solidFill>
                  <a:srgbClr val="008000"/>
                </a:solidFill>
              </a:rPr>
              <a:t>-Minimizar los Riesgos / Problemas. </a:t>
            </a:r>
          </a:p>
          <a:p>
            <a:pPr algn="ctr"/>
            <a:r>
              <a:rPr lang="es-MX" dirty="0" smtClean="0">
                <a:solidFill>
                  <a:srgbClr val="008000"/>
                </a:solidFill>
              </a:rPr>
              <a:t>-Re planificar cuando sea necesario. </a:t>
            </a:r>
          </a:p>
          <a:p>
            <a:pPr algn="ctr"/>
            <a:r>
              <a:rPr lang="es-MX" dirty="0" smtClean="0">
                <a:solidFill>
                  <a:srgbClr val="008000"/>
                </a:solidFill>
              </a:rPr>
              <a:t>-Liderar al equipo y el proyecto .</a:t>
            </a:r>
          </a:p>
          <a:p>
            <a:pPr algn="ctr"/>
            <a:r>
              <a:rPr lang="es-MX" dirty="0" smtClean="0">
                <a:solidFill>
                  <a:srgbClr val="008000"/>
                </a:solidFill>
              </a:rPr>
              <a:t>-Usar habilidades de comunicación efectivas. </a:t>
            </a:r>
          </a:p>
          <a:p>
            <a:pPr algn="ctr"/>
            <a:r>
              <a:rPr lang="es-MX" dirty="0" smtClean="0">
                <a:solidFill>
                  <a:srgbClr val="008000"/>
                </a:solidFill>
              </a:rPr>
              <a:t>-Mantener soporte y compromiso. </a:t>
            </a:r>
          </a:p>
          <a:p>
            <a:pPr algn="ctr"/>
            <a:r>
              <a:rPr lang="es-MX" dirty="0" smtClean="0">
                <a:solidFill>
                  <a:srgbClr val="008000"/>
                </a:solidFill>
              </a:rPr>
              <a:t>-Conducir las reuniones de revisión de estado. </a:t>
            </a:r>
          </a:p>
          <a:p>
            <a:pPr algn="ctr"/>
            <a:r>
              <a:rPr lang="es-MX" dirty="0" smtClean="0">
                <a:solidFill>
                  <a:srgbClr val="008000"/>
                </a:solidFill>
              </a:rPr>
              <a:t>-Tomar decisiones PROACTIVAMENTE. </a:t>
            </a:r>
          </a:p>
          <a:p>
            <a:pPr algn="ctr"/>
            <a:r>
              <a:rPr lang="es-MX" dirty="0" smtClean="0">
                <a:solidFill>
                  <a:srgbClr val="008000"/>
                </a:solidFill>
              </a:rPr>
              <a:t>-Fortalecer al equipo.</a:t>
            </a:r>
          </a:p>
          <a:p>
            <a:pPr algn="ctr"/>
            <a:endParaRPr lang="es-MX" dirty="0">
              <a:solidFill>
                <a:srgbClr val="008000"/>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3 Marcador de contenido" descr="descarga.jpg"/>
          <p:cNvPicPr>
            <a:picLocks noChangeAspect="1"/>
          </p:cNvPicPr>
          <p:nvPr/>
        </p:nvPicPr>
        <p:blipFill>
          <a:blip r:embed="rId2" cstate="print"/>
          <a:stretch>
            <a:fillRect/>
          </a:stretch>
        </p:blipFill>
        <p:spPr>
          <a:xfrm>
            <a:off x="0" y="0"/>
            <a:ext cx="9144000" cy="1124744"/>
          </a:xfrm>
          <a:prstGeom prst="rect">
            <a:avLst/>
          </a:prstGeom>
        </p:spPr>
      </p:pic>
      <p:sp>
        <p:nvSpPr>
          <p:cNvPr id="3" name="2 Rectángulo"/>
          <p:cNvSpPr/>
          <p:nvPr/>
        </p:nvSpPr>
        <p:spPr>
          <a:xfrm>
            <a:off x="0" y="1196753"/>
            <a:ext cx="9144000" cy="1015663"/>
          </a:xfrm>
          <a:prstGeom prst="rect">
            <a:avLst/>
          </a:prstGeom>
        </p:spPr>
        <p:txBody>
          <a:bodyPr wrap="square">
            <a:spAutoFit/>
          </a:bodyPr>
          <a:lstStyle/>
          <a:p>
            <a:r>
              <a:rPr lang="es-MX" sz="2000" b="1" dirty="0" smtClean="0">
                <a:solidFill>
                  <a:srgbClr val="FF0000"/>
                </a:solidFill>
                <a:latin typeface="Arial" pitchFamily="34" charset="0"/>
                <a:cs typeface="Arial" pitchFamily="34" charset="0"/>
              </a:rPr>
              <a:t>4. CONTROLAR EL TRABAJO </a:t>
            </a:r>
          </a:p>
          <a:p>
            <a:endParaRPr lang="es-MX" sz="2000" b="1" dirty="0" smtClean="0">
              <a:solidFill>
                <a:srgbClr val="FF0000"/>
              </a:solidFill>
              <a:latin typeface="Arial" pitchFamily="34" charset="0"/>
              <a:cs typeface="Arial" pitchFamily="34" charset="0"/>
            </a:endParaRPr>
          </a:p>
          <a:p>
            <a:pPr algn="ctr"/>
            <a:r>
              <a:rPr lang="es-MX" sz="2000" b="1" dirty="0" smtClean="0">
                <a:solidFill>
                  <a:srgbClr val="FF0000"/>
                </a:solidFill>
                <a:latin typeface="Arial" pitchFamily="34" charset="0"/>
                <a:cs typeface="Arial" pitchFamily="34" charset="0"/>
              </a:rPr>
              <a:t>4.2 Barreras para controlar el trabajo</a:t>
            </a:r>
            <a:endParaRPr lang="es-MX" sz="2000" b="1" dirty="0">
              <a:solidFill>
                <a:srgbClr val="FF0000"/>
              </a:solidFill>
              <a:latin typeface="Arial" pitchFamily="34" charset="0"/>
              <a:cs typeface="Arial" pitchFamily="34" charset="0"/>
            </a:endParaRPr>
          </a:p>
        </p:txBody>
      </p:sp>
      <p:sp>
        <p:nvSpPr>
          <p:cNvPr id="4" name="3 Rectángulo"/>
          <p:cNvSpPr/>
          <p:nvPr/>
        </p:nvSpPr>
        <p:spPr>
          <a:xfrm>
            <a:off x="179512" y="2348881"/>
            <a:ext cx="8784976" cy="3970318"/>
          </a:xfrm>
          <a:prstGeom prst="rect">
            <a:avLst/>
          </a:prstGeom>
        </p:spPr>
        <p:txBody>
          <a:bodyPr wrap="square">
            <a:spAutoFit/>
          </a:bodyPr>
          <a:lstStyle/>
          <a:p>
            <a:r>
              <a:rPr lang="es-MX" b="1" dirty="0" smtClean="0">
                <a:solidFill>
                  <a:srgbClr val="008000"/>
                </a:solidFill>
                <a:latin typeface="Arial" pitchFamily="34" charset="0"/>
                <a:cs typeface="Arial" pitchFamily="34" charset="0"/>
              </a:rPr>
              <a:t>• Alcance demasiado amplio:</a:t>
            </a:r>
          </a:p>
          <a:p>
            <a:r>
              <a:rPr lang="es-MX" dirty="0" smtClean="0">
                <a:solidFill>
                  <a:srgbClr val="008000"/>
                </a:solidFill>
                <a:latin typeface="Arial" pitchFamily="34" charset="0"/>
                <a:cs typeface="Arial" pitchFamily="34" charset="0"/>
              </a:rPr>
              <a:t>– Productividad no óptima </a:t>
            </a:r>
          </a:p>
          <a:p>
            <a:r>
              <a:rPr lang="es-MX" dirty="0" smtClean="0">
                <a:solidFill>
                  <a:srgbClr val="008000"/>
                </a:solidFill>
                <a:latin typeface="Arial" pitchFamily="34" charset="0"/>
                <a:cs typeface="Arial" pitchFamily="34" charset="0"/>
              </a:rPr>
              <a:t>– Deslizamiento en la planificación</a:t>
            </a:r>
          </a:p>
          <a:p>
            <a:endParaRPr lang="es-MX" dirty="0" smtClean="0">
              <a:solidFill>
                <a:srgbClr val="008000"/>
              </a:solidFill>
              <a:latin typeface="Arial" pitchFamily="34" charset="0"/>
              <a:cs typeface="Arial" pitchFamily="34" charset="0"/>
            </a:endParaRPr>
          </a:p>
          <a:p>
            <a:r>
              <a:rPr lang="es-MX" b="1" dirty="0" smtClean="0">
                <a:solidFill>
                  <a:srgbClr val="008000"/>
                </a:solidFill>
                <a:latin typeface="Arial" pitchFamily="34" charset="0"/>
                <a:cs typeface="Arial" pitchFamily="34" charset="0"/>
              </a:rPr>
              <a:t>• Planificación y Comunicación inadecuada</a:t>
            </a:r>
          </a:p>
          <a:p>
            <a:r>
              <a:rPr lang="es-MX" b="1" dirty="0" smtClean="0">
                <a:solidFill>
                  <a:srgbClr val="008000"/>
                </a:solidFill>
                <a:latin typeface="Arial" pitchFamily="34" charset="0"/>
                <a:cs typeface="Arial" pitchFamily="34" charset="0"/>
              </a:rPr>
              <a:t> </a:t>
            </a:r>
          </a:p>
          <a:p>
            <a:r>
              <a:rPr lang="es-MX" b="1" dirty="0" smtClean="0">
                <a:solidFill>
                  <a:srgbClr val="008000"/>
                </a:solidFill>
                <a:latin typeface="Arial" pitchFamily="34" charset="0"/>
                <a:cs typeface="Arial" pitchFamily="34" charset="0"/>
              </a:rPr>
              <a:t>• Liderazgo “pobre” </a:t>
            </a:r>
          </a:p>
          <a:p>
            <a:endParaRPr lang="es-MX" b="1" dirty="0" smtClean="0">
              <a:solidFill>
                <a:srgbClr val="008000"/>
              </a:solidFill>
              <a:latin typeface="Arial" pitchFamily="34" charset="0"/>
              <a:cs typeface="Arial" pitchFamily="34" charset="0"/>
            </a:endParaRPr>
          </a:p>
          <a:p>
            <a:r>
              <a:rPr lang="es-MX" b="1" dirty="0" smtClean="0">
                <a:solidFill>
                  <a:srgbClr val="008000"/>
                </a:solidFill>
                <a:latin typeface="Arial" pitchFamily="34" charset="0"/>
                <a:cs typeface="Arial" pitchFamily="34" charset="0"/>
              </a:rPr>
              <a:t>• Fracasos por no:</a:t>
            </a:r>
          </a:p>
          <a:p>
            <a:r>
              <a:rPr lang="es-MX" dirty="0" smtClean="0">
                <a:solidFill>
                  <a:srgbClr val="008000"/>
                </a:solidFill>
                <a:latin typeface="Arial" pitchFamily="34" charset="0"/>
                <a:cs typeface="Arial" pitchFamily="34" charset="0"/>
              </a:rPr>
              <a:t>– Planificar a suficiente nivel de detalle</a:t>
            </a:r>
          </a:p>
          <a:p>
            <a:r>
              <a:rPr lang="es-MX" dirty="0" smtClean="0">
                <a:solidFill>
                  <a:srgbClr val="008000"/>
                </a:solidFill>
                <a:latin typeface="Arial" pitchFamily="34" charset="0"/>
                <a:cs typeface="Arial" pitchFamily="34" charset="0"/>
              </a:rPr>
              <a:t>– Gestionar los conflictos</a:t>
            </a:r>
          </a:p>
          <a:p>
            <a:r>
              <a:rPr lang="es-MX" dirty="0" smtClean="0">
                <a:solidFill>
                  <a:srgbClr val="008000"/>
                </a:solidFill>
                <a:latin typeface="Arial" pitchFamily="34" charset="0"/>
                <a:cs typeface="Arial" pitchFamily="34" charset="0"/>
              </a:rPr>
              <a:t>– Asegurar la calidad </a:t>
            </a:r>
          </a:p>
          <a:p>
            <a:r>
              <a:rPr lang="es-MX" dirty="0" smtClean="0">
                <a:solidFill>
                  <a:srgbClr val="008000"/>
                </a:solidFill>
                <a:latin typeface="Arial" pitchFamily="34" charset="0"/>
                <a:cs typeface="Arial" pitchFamily="34" charset="0"/>
              </a:rPr>
              <a:t>– Identificar, valorar y evitar los riesgos</a:t>
            </a:r>
          </a:p>
          <a:p>
            <a:r>
              <a:rPr lang="es-MX" dirty="0" smtClean="0">
                <a:solidFill>
                  <a:srgbClr val="008000"/>
                </a:solidFill>
                <a:latin typeface="Arial" pitchFamily="34" charset="0"/>
                <a:cs typeface="Arial" pitchFamily="34" charset="0"/>
              </a:rPr>
              <a:t>– Controlar los cambios </a:t>
            </a:r>
            <a:endParaRPr lang="es-MX" dirty="0">
              <a:solidFill>
                <a:srgbClr val="008000"/>
              </a:solidFill>
              <a:latin typeface="Arial" pitchFamily="34" charset="0"/>
              <a:cs typeface="Arial" pitchFamily="34" charset="0"/>
            </a:endParaRPr>
          </a:p>
        </p:txBody>
      </p:sp>
      <p:pic>
        <p:nvPicPr>
          <p:cNvPr id="5" name="4 Imagen" descr="PLANIFICACION.jpg"/>
          <p:cNvPicPr>
            <a:picLocks noChangeAspect="1"/>
          </p:cNvPicPr>
          <p:nvPr/>
        </p:nvPicPr>
        <p:blipFill>
          <a:blip r:embed="rId3" cstate="print"/>
          <a:stretch>
            <a:fillRect/>
          </a:stretch>
        </p:blipFill>
        <p:spPr>
          <a:xfrm>
            <a:off x="5292080" y="2492896"/>
            <a:ext cx="3744416" cy="3672408"/>
          </a:xfrm>
          <a:prstGeom prst="rect">
            <a:avLst/>
          </a:prstGeom>
          <a:scene3d>
            <a:camera prst="orthographicFront"/>
            <a:lightRig rig="threePt" dir="t">
              <a:rot lat="0" lon="0" rev="11400000"/>
            </a:lightRig>
          </a:scene3d>
          <a:sp3d>
            <a:bevelB prst="angle"/>
          </a:sp3d>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0" y="1196752"/>
            <a:ext cx="9144000" cy="400110"/>
          </a:xfrm>
          <a:prstGeom prst="rect">
            <a:avLst/>
          </a:prstGeom>
        </p:spPr>
        <p:txBody>
          <a:bodyPr wrap="square">
            <a:spAutoFit/>
          </a:bodyPr>
          <a:lstStyle/>
          <a:p>
            <a:pPr algn="ctr"/>
            <a:r>
              <a:rPr lang="es-MX" sz="2000" b="1" dirty="0" smtClean="0">
                <a:solidFill>
                  <a:srgbClr val="FF0000"/>
                </a:solidFill>
                <a:latin typeface="Arial" pitchFamily="34" charset="0"/>
                <a:cs typeface="Arial" pitchFamily="34" charset="0"/>
              </a:rPr>
              <a:t>INFORMAR EL ESTADO</a:t>
            </a:r>
            <a:endParaRPr lang="es-MX" sz="2000" b="1" dirty="0">
              <a:solidFill>
                <a:srgbClr val="FF0000"/>
              </a:solidFill>
              <a:latin typeface="Arial" pitchFamily="34" charset="0"/>
              <a:cs typeface="Arial" pitchFamily="34" charset="0"/>
            </a:endParaRPr>
          </a:p>
        </p:txBody>
      </p:sp>
      <p:pic>
        <p:nvPicPr>
          <p:cNvPr id="3" name="3 Marcador de contenido" descr="descarga.jpg"/>
          <p:cNvPicPr>
            <a:picLocks noChangeAspect="1"/>
          </p:cNvPicPr>
          <p:nvPr/>
        </p:nvPicPr>
        <p:blipFill>
          <a:blip r:embed="rId2" cstate="print"/>
          <a:stretch>
            <a:fillRect/>
          </a:stretch>
        </p:blipFill>
        <p:spPr>
          <a:xfrm>
            <a:off x="0" y="0"/>
            <a:ext cx="9144000" cy="1124744"/>
          </a:xfrm>
          <a:prstGeom prst="rect">
            <a:avLst/>
          </a:prstGeom>
        </p:spPr>
      </p:pic>
      <p:sp>
        <p:nvSpPr>
          <p:cNvPr id="4" name="3 Rectángulo"/>
          <p:cNvSpPr/>
          <p:nvPr/>
        </p:nvSpPr>
        <p:spPr>
          <a:xfrm>
            <a:off x="5436096" y="2708920"/>
            <a:ext cx="1512168" cy="864096"/>
          </a:xfrm>
          <a:prstGeom prst="rect">
            <a:avLst/>
          </a:prstGeom>
          <a:solidFill>
            <a:srgbClr val="C00000">
              <a:alpha val="81000"/>
            </a:srgbClr>
          </a:solidFill>
          <a:scene3d>
            <a:camera prst="orthographicFront"/>
            <a:lightRig rig="sunset" dir="t"/>
          </a:scene3d>
          <a:sp3d>
            <a:bevelT w="1841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INFORMAR EL ESTADO</a:t>
            </a:r>
          </a:p>
        </p:txBody>
      </p:sp>
      <p:sp>
        <p:nvSpPr>
          <p:cNvPr id="5" name="4 Rectángulo"/>
          <p:cNvSpPr/>
          <p:nvPr/>
        </p:nvSpPr>
        <p:spPr>
          <a:xfrm>
            <a:off x="2483768" y="2708920"/>
            <a:ext cx="1512168" cy="864096"/>
          </a:xfrm>
          <a:prstGeom prst="rect">
            <a:avLst/>
          </a:prstGeom>
          <a:solidFill>
            <a:srgbClr val="FFC000">
              <a:alpha val="81000"/>
            </a:srgbClr>
          </a:solidFill>
          <a:scene3d>
            <a:camera prst="orthographicFront"/>
            <a:lightRig rig="sunset" dir="t"/>
          </a:scene3d>
          <a:sp3d>
            <a:bevelT w="1841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smtClean="0"/>
          </a:p>
          <a:p>
            <a:pPr algn="ctr"/>
            <a:r>
              <a:rPr lang="es-MX" dirty="0" smtClean="0"/>
              <a:t>PLANIFICAR LA EJECUCIÓN</a:t>
            </a:r>
          </a:p>
          <a:p>
            <a:pPr algn="ctr"/>
            <a:endParaRPr lang="es-MX" dirty="0"/>
          </a:p>
        </p:txBody>
      </p:sp>
      <p:sp>
        <p:nvSpPr>
          <p:cNvPr id="6" name="5 Rectángulo"/>
          <p:cNvSpPr/>
          <p:nvPr/>
        </p:nvSpPr>
        <p:spPr>
          <a:xfrm>
            <a:off x="179512" y="2708920"/>
            <a:ext cx="1512168" cy="864096"/>
          </a:xfrm>
          <a:prstGeom prst="rect">
            <a:avLst/>
          </a:prstGeom>
          <a:solidFill>
            <a:srgbClr val="FFC000">
              <a:alpha val="81000"/>
            </a:srgbClr>
          </a:solidFill>
          <a:scene3d>
            <a:camera prst="orthographicFront"/>
            <a:lightRig rig="sunset" dir="t"/>
          </a:scene3d>
          <a:sp3d>
            <a:bevelT w="1841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PREPARACIÓN DEL INICIO</a:t>
            </a:r>
            <a:endParaRPr lang="es-MX" dirty="0"/>
          </a:p>
        </p:txBody>
      </p:sp>
      <p:sp>
        <p:nvSpPr>
          <p:cNvPr id="7" name="6 Rectángulo"/>
          <p:cNvSpPr/>
          <p:nvPr/>
        </p:nvSpPr>
        <p:spPr>
          <a:xfrm>
            <a:off x="5364088" y="4869160"/>
            <a:ext cx="1512168" cy="864096"/>
          </a:xfrm>
          <a:prstGeom prst="rect">
            <a:avLst/>
          </a:prstGeom>
          <a:solidFill>
            <a:srgbClr val="FFC000">
              <a:alpha val="81000"/>
            </a:srgbClr>
          </a:solidFill>
          <a:scene3d>
            <a:camera prst="orthographicFront"/>
            <a:lightRig rig="sunset" dir="t"/>
          </a:scene3d>
          <a:sp3d>
            <a:bevelT w="1841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smtClean="0"/>
          </a:p>
          <a:p>
            <a:pPr algn="ctr"/>
            <a:r>
              <a:rPr lang="es-MX" dirty="0" smtClean="0"/>
              <a:t>CONTROLAR EL TRABAJO </a:t>
            </a:r>
          </a:p>
          <a:p>
            <a:pPr algn="ctr"/>
            <a:endParaRPr lang="es-MX" dirty="0"/>
          </a:p>
        </p:txBody>
      </p:sp>
      <p:sp>
        <p:nvSpPr>
          <p:cNvPr id="8" name="7 Rectángulo"/>
          <p:cNvSpPr/>
          <p:nvPr/>
        </p:nvSpPr>
        <p:spPr>
          <a:xfrm>
            <a:off x="7631832" y="2708920"/>
            <a:ext cx="1512168" cy="864096"/>
          </a:xfrm>
          <a:prstGeom prst="rect">
            <a:avLst/>
          </a:prstGeom>
          <a:solidFill>
            <a:srgbClr val="FFC000">
              <a:alpha val="81000"/>
            </a:srgbClr>
          </a:solidFill>
          <a:scene3d>
            <a:camera prst="orthographicFront"/>
            <a:lightRig rig="sunset" dir="t"/>
          </a:scene3d>
          <a:sp3d>
            <a:bevelT w="1841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EVALUAR EL PROYECTO</a:t>
            </a:r>
            <a:endParaRPr lang="es-MX" dirty="0"/>
          </a:p>
        </p:txBody>
      </p:sp>
      <p:sp>
        <p:nvSpPr>
          <p:cNvPr id="9" name="8 Rectángulo"/>
          <p:cNvSpPr/>
          <p:nvPr/>
        </p:nvSpPr>
        <p:spPr>
          <a:xfrm>
            <a:off x="2483768" y="4797152"/>
            <a:ext cx="1512168" cy="864096"/>
          </a:xfrm>
          <a:prstGeom prst="rect">
            <a:avLst/>
          </a:prstGeom>
          <a:solidFill>
            <a:srgbClr val="FFC000">
              <a:alpha val="81000"/>
            </a:srgbClr>
          </a:solidFill>
          <a:scene3d>
            <a:camera prst="orthographicFront"/>
            <a:lightRig rig="sunset" dir="t"/>
          </a:scene3d>
          <a:sp3d>
            <a:bevelT w="1841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ORGANIZAR LOS RECURSOS</a:t>
            </a:r>
            <a:endParaRPr lang="es-MX" dirty="0"/>
          </a:p>
        </p:txBody>
      </p:sp>
      <p:sp>
        <p:nvSpPr>
          <p:cNvPr id="10" name="9 Flecha curvada hacia la derecha"/>
          <p:cNvSpPr/>
          <p:nvPr/>
        </p:nvSpPr>
        <p:spPr>
          <a:xfrm>
            <a:off x="2987824" y="3573016"/>
            <a:ext cx="432048" cy="1224136"/>
          </a:xfrm>
          <a:prstGeom prst="curved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MX" dirty="0">
              <a:solidFill>
                <a:schemeClr val="tx1"/>
              </a:solidFill>
            </a:endParaRPr>
          </a:p>
        </p:txBody>
      </p:sp>
      <p:sp>
        <p:nvSpPr>
          <p:cNvPr id="11" name="10 Flecha curvada hacia la derecha"/>
          <p:cNvSpPr/>
          <p:nvPr/>
        </p:nvSpPr>
        <p:spPr>
          <a:xfrm rot="16200000">
            <a:off x="4468357" y="4684771"/>
            <a:ext cx="401125" cy="1345966"/>
          </a:xfrm>
          <a:prstGeom prst="curved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MX" dirty="0">
              <a:solidFill>
                <a:schemeClr val="tx1"/>
              </a:solidFill>
            </a:endParaRPr>
          </a:p>
        </p:txBody>
      </p:sp>
      <p:sp>
        <p:nvSpPr>
          <p:cNvPr id="12" name="11 Flecha curvada hacia la derecha"/>
          <p:cNvSpPr/>
          <p:nvPr/>
        </p:nvSpPr>
        <p:spPr>
          <a:xfrm rot="10800000">
            <a:off x="6012160" y="3573016"/>
            <a:ext cx="432048" cy="1224136"/>
          </a:xfrm>
          <a:prstGeom prst="curved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MX" dirty="0">
              <a:solidFill>
                <a:schemeClr val="tx1"/>
              </a:solidFill>
            </a:endParaRPr>
          </a:p>
        </p:txBody>
      </p:sp>
      <p:sp>
        <p:nvSpPr>
          <p:cNvPr id="13" name="12 Flecha curvada hacia la derecha"/>
          <p:cNvSpPr/>
          <p:nvPr/>
        </p:nvSpPr>
        <p:spPr>
          <a:xfrm rot="5400000">
            <a:off x="4463988" y="2384884"/>
            <a:ext cx="432048" cy="1368152"/>
          </a:xfrm>
          <a:prstGeom prst="curved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MX" dirty="0">
              <a:solidFill>
                <a:schemeClr val="tx1"/>
              </a:solidFill>
            </a:endParaRPr>
          </a:p>
        </p:txBody>
      </p:sp>
      <p:sp>
        <p:nvSpPr>
          <p:cNvPr id="15" name="14 CuadroTexto"/>
          <p:cNvSpPr txBox="1"/>
          <p:nvPr/>
        </p:nvSpPr>
        <p:spPr>
          <a:xfrm>
            <a:off x="0" y="3789040"/>
            <a:ext cx="1800200" cy="369332"/>
          </a:xfrm>
          <a:prstGeom prst="rect">
            <a:avLst/>
          </a:prstGeom>
          <a:noFill/>
        </p:spPr>
        <p:txBody>
          <a:bodyPr wrap="square" rtlCol="0">
            <a:spAutoFit/>
          </a:bodyPr>
          <a:lstStyle/>
          <a:p>
            <a:r>
              <a:rPr lang="es-MX" b="1" dirty="0" smtClean="0">
                <a:solidFill>
                  <a:srgbClr val="008A3E"/>
                </a:solidFill>
                <a:latin typeface="Arial" pitchFamily="34" charset="0"/>
                <a:cs typeface="Arial" pitchFamily="34" charset="0"/>
              </a:rPr>
              <a:t>PLANIFACIÓN</a:t>
            </a:r>
            <a:endParaRPr lang="es-MX" b="1" dirty="0">
              <a:solidFill>
                <a:srgbClr val="008A3E"/>
              </a:solidFill>
              <a:latin typeface="Arial" pitchFamily="34" charset="0"/>
              <a:cs typeface="Arial" pitchFamily="34" charset="0"/>
            </a:endParaRPr>
          </a:p>
        </p:txBody>
      </p:sp>
      <p:sp>
        <p:nvSpPr>
          <p:cNvPr id="16" name="15 CuadroTexto"/>
          <p:cNvSpPr txBox="1"/>
          <p:nvPr/>
        </p:nvSpPr>
        <p:spPr>
          <a:xfrm>
            <a:off x="7308304" y="6093296"/>
            <a:ext cx="1656184" cy="369332"/>
          </a:xfrm>
          <a:prstGeom prst="rect">
            <a:avLst/>
          </a:prstGeom>
          <a:noFill/>
        </p:spPr>
        <p:txBody>
          <a:bodyPr wrap="square" rtlCol="0">
            <a:spAutoFit/>
          </a:bodyPr>
          <a:lstStyle/>
          <a:p>
            <a:r>
              <a:rPr lang="es-MX" b="1" dirty="0" smtClean="0">
                <a:solidFill>
                  <a:srgbClr val="008A3E"/>
                </a:solidFill>
                <a:latin typeface="Arial" pitchFamily="34" charset="0"/>
                <a:cs typeface="Arial" pitchFamily="34" charset="0"/>
              </a:rPr>
              <a:t>EJECUCIÓN</a:t>
            </a:r>
            <a:endParaRPr lang="es-MX" b="1" dirty="0">
              <a:solidFill>
                <a:srgbClr val="008A3E"/>
              </a:solidFill>
              <a:latin typeface="Arial" pitchFamily="34" charset="0"/>
              <a:cs typeface="Arial" pitchFamily="34"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shadeToTitle="1">
        <a:blipFill dpi="0" rotWithShape="1">
          <a:blip r:embed="rId2" cstate="print">
            <a:lum/>
          </a:blip>
          <a:srcRect/>
          <a:stretch>
            <a:fillRect t="-30000" b="-30000"/>
          </a:stretch>
        </a:blipFill>
        <a:effectLst/>
      </p:bgPr>
    </p:bg>
    <p:spTree>
      <p:nvGrpSpPr>
        <p:cNvPr id="1" name=""/>
        <p:cNvGrpSpPr/>
        <p:nvPr/>
      </p:nvGrpSpPr>
      <p:grpSpPr>
        <a:xfrm>
          <a:off x="0" y="0"/>
          <a:ext cx="0" cy="0"/>
          <a:chOff x="0" y="0"/>
          <a:chExt cx="0" cy="0"/>
        </a:xfrm>
      </p:grpSpPr>
      <p:pic>
        <p:nvPicPr>
          <p:cNvPr id="4" name="3 Marcador de contenido" descr="descarga.jpg"/>
          <p:cNvPicPr>
            <a:picLocks noChangeAspect="1"/>
          </p:cNvPicPr>
          <p:nvPr/>
        </p:nvPicPr>
        <p:blipFill>
          <a:blip r:embed="rId3" cstate="print"/>
          <a:stretch>
            <a:fillRect/>
          </a:stretch>
        </p:blipFill>
        <p:spPr>
          <a:xfrm>
            <a:off x="0" y="0"/>
            <a:ext cx="9144000" cy="1124744"/>
          </a:xfrm>
          <a:prstGeom prst="rect">
            <a:avLst/>
          </a:prstGeom>
        </p:spPr>
      </p:pic>
      <p:sp>
        <p:nvSpPr>
          <p:cNvPr id="5" name="4 Rectángulo"/>
          <p:cNvSpPr/>
          <p:nvPr/>
        </p:nvSpPr>
        <p:spPr>
          <a:xfrm>
            <a:off x="395536" y="3356992"/>
            <a:ext cx="3456384" cy="3046988"/>
          </a:xfrm>
          <a:prstGeom prst="rect">
            <a:avLst/>
          </a:prstGeom>
        </p:spPr>
        <p:txBody>
          <a:bodyPr wrap="square">
            <a:spAutoFit/>
          </a:bodyPr>
          <a:lstStyle/>
          <a:p>
            <a:pPr algn="just"/>
            <a:r>
              <a:rPr lang="es-MX" sz="1600" b="1" dirty="0" smtClean="0">
                <a:solidFill>
                  <a:srgbClr val="002060"/>
                </a:solidFill>
                <a:latin typeface="Arial" pitchFamily="34" charset="0"/>
                <a:cs typeface="Arial" pitchFamily="34" charset="0"/>
              </a:rPr>
              <a:t>• Es la comunicación formal del Proyecto. Ha de servir para cubrir las necesidades de comunicación</a:t>
            </a:r>
          </a:p>
          <a:p>
            <a:pPr algn="just"/>
            <a:r>
              <a:rPr lang="es-MX" sz="1600" b="1" dirty="0" smtClean="0">
                <a:solidFill>
                  <a:srgbClr val="002060"/>
                </a:solidFill>
                <a:latin typeface="Arial" pitchFamily="34" charset="0"/>
                <a:cs typeface="Arial" pitchFamily="34" charset="0"/>
              </a:rPr>
              <a:t> • Debe proveer información para realizar cambios, planificación y evaluación del estado del Proyecto </a:t>
            </a:r>
          </a:p>
          <a:p>
            <a:pPr algn="just"/>
            <a:r>
              <a:rPr lang="es-MX" sz="1600" b="1" dirty="0" smtClean="0">
                <a:solidFill>
                  <a:srgbClr val="002060"/>
                </a:solidFill>
                <a:latin typeface="Arial" pitchFamily="34" charset="0"/>
                <a:cs typeface="Arial" pitchFamily="34" charset="0"/>
              </a:rPr>
              <a:t>• Debe permitir a los responsables del proyecto</a:t>
            </a:r>
          </a:p>
          <a:p>
            <a:pPr algn="just"/>
            <a:r>
              <a:rPr lang="es-MX" sz="1600" b="1" dirty="0" smtClean="0">
                <a:solidFill>
                  <a:srgbClr val="002060"/>
                </a:solidFill>
                <a:latin typeface="Arial" pitchFamily="34" charset="0"/>
                <a:cs typeface="Arial" pitchFamily="34" charset="0"/>
              </a:rPr>
              <a:t> – Afirmar el liderazgo </a:t>
            </a:r>
          </a:p>
          <a:p>
            <a:pPr algn="just"/>
            <a:r>
              <a:rPr lang="es-MX" sz="1600" b="1" dirty="0" smtClean="0">
                <a:solidFill>
                  <a:srgbClr val="002060"/>
                </a:solidFill>
                <a:latin typeface="Arial" pitchFamily="34" charset="0"/>
                <a:cs typeface="Arial" pitchFamily="34" charset="0"/>
              </a:rPr>
              <a:t>– Demostrar su Competencia</a:t>
            </a:r>
          </a:p>
          <a:p>
            <a:pPr algn="just"/>
            <a:r>
              <a:rPr lang="es-MX" sz="1600" b="1" dirty="0" smtClean="0">
                <a:solidFill>
                  <a:srgbClr val="002060"/>
                </a:solidFill>
                <a:latin typeface="Arial" pitchFamily="34" charset="0"/>
                <a:cs typeface="Arial" pitchFamily="34" charset="0"/>
              </a:rPr>
              <a:t> – Obtener compromiso y soporte</a:t>
            </a:r>
            <a:endParaRPr lang="es-MX" sz="1600" b="1" dirty="0">
              <a:solidFill>
                <a:srgbClr val="002060"/>
              </a:solidFill>
              <a:latin typeface="Arial" pitchFamily="34" charset="0"/>
              <a:cs typeface="Arial" pitchFamily="34" charset="0"/>
            </a:endParaRPr>
          </a:p>
        </p:txBody>
      </p:sp>
      <p:sp>
        <p:nvSpPr>
          <p:cNvPr id="6" name="5 Rectángulo"/>
          <p:cNvSpPr/>
          <p:nvPr/>
        </p:nvSpPr>
        <p:spPr>
          <a:xfrm>
            <a:off x="0" y="1124745"/>
            <a:ext cx="9036496" cy="707886"/>
          </a:xfrm>
          <a:prstGeom prst="rect">
            <a:avLst/>
          </a:prstGeom>
        </p:spPr>
        <p:txBody>
          <a:bodyPr wrap="square">
            <a:spAutoFit/>
          </a:bodyPr>
          <a:lstStyle/>
          <a:p>
            <a:r>
              <a:rPr lang="es-MX" sz="2000" b="1" dirty="0" smtClean="0">
                <a:solidFill>
                  <a:srgbClr val="FF0000"/>
                </a:solidFill>
                <a:latin typeface="Arial" pitchFamily="34" charset="0"/>
                <a:cs typeface="Arial" pitchFamily="34" charset="0"/>
              </a:rPr>
              <a:t>5. INFORMAR EL ESTADO </a:t>
            </a:r>
          </a:p>
          <a:p>
            <a:pPr algn="ctr"/>
            <a:r>
              <a:rPr lang="es-MX" sz="2000" b="1" dirty="0" smtClean="0">
                <a:solidFill>
                  <a:srgbClr val="FF0000"/>
                </a:solidFill>
                <a:latin typeface="Arial" pitchFamily="34" charset="0"/>
                <a:cs typeface="Arial" pitchFamily="34" charset="0"/>
              </a:rPr>
              <a:t>5.2 Entradas al Proceso de Información</a:t>
            </a:r>
            <a:endParaRPr lang="es-MX" sz="2000" b="1" dirty="0">
              <a:solidFill>
                <a:srgbClr val="FF0000"/>
              </a:solidFill>
              <a:latin typeface="Arial" pitchFamily="34" charset="0"/>
              <a:cs typeface="Arial" pitchFamily="34" charset="0"/>
            </a:endParaRPr>
          </a:p>
        </p:txBody>
      </p:sp>
      <p:sp>
        <p:nvSpPr>
          <p:cNvPr id="7" name="6 Rectángulo"/>
          <p:cNvSpPr/>
          <p:nvPr/>
        </p:nvSpPr>
        <p:spPr>
          <a:xfrm>
            <a:off x="4860032" y="2060848"/>
            <a:ext cx="4032448" cy="3970318"/>
          </a:xfrm>
          <a:prstGeom prst="rect">
            <a:avLst/>
          </a:prstGeom>
        </p:spPr>
        <p:txBody>
          <a:bodyPr wrap="square">
            <a:spAutoFit/>
          </a:bodyPr>
          <a:lstStyle/>
          <a:p>
            <a:pPr algn="just"/>
            <a:r>
              <a:rPr lang="es-MX" b="1" dirty="0" smtClean="0">
                <a:solidFill>
                  <a:schemeClr val="tx2"/>
                </a:solidFill>
                <a:latin typeface="Arial" pitchFamily="34" charset="0"/>
                <a:cs typeface="Arial" pitchFamily="34" charset="0"/>
              </a:rPr>
              <a:t>Un informe de seguimiento debe incluir: – Acta del Comité Anterior</a:t>
            </a:r>
          </a:p>
          <a:p>
            <a:pPr algn="just"/>
            <a:r>
              <a:rPr lang="es-MX" b="1" dirty="0" smtClean="0">
                <a:solidFill>
                  <a:schemeClr val="tx2"/>
                </a:solidFill>
                <a:latin typeface="Arial" pitchFamily="34" charset="0"/>
                <a:cs typeface="Arial" pitchFamily="34" charset="0"/>
              </a:rPr>
              <a:t> – Estado del Proyecto </a:t>
            </a:r>
          </a:p>
          <a:p>
            <a:pPr algn="just"/>
            <a:r>
              <a:rPr lang="es-MX" b="1" dirty="0" smtClean="0">
                <a:solidFill>
                  <a:schemeClr val="tx2"/>
                </a:solidFill>
                <a:latin typeface="Arial" pitchFamily="34" charset="0"/>
                <a:cs typeface="Arial" pitchFamily="34" charset="0"/>
              </a:rPr>
              <a:t>– Seguimiento de la Planificación</a:t>
            </a:r>
          </a:p>
          <a:p>
            <a:pPr algn="just"/>
            <a:r>
              <a:rPr lang="es-MX" b="1" dirty="0" smtClean="0">
                <a:solidFill>
                  <a:schemeClr val="tx2"/>
                </a:solidFill>
                <a:latin typeface="Arial" pitchFamily="34" charset="0"/>
                <a:cs typeface="Arial" pitchFamily="34" charset="0"/>
              </a:rPr>
              <a:t> – Puntos abiertos/decisiones a tomar</a:t>
            </a:r>
          </a:p>
          <a:p>
            <a:pPr algn="just"/>
            <a:r>
              <a:rPr lang="es-MX" b="1" dirty="0" smtClean="0">
                <a:solidFill>
                  <a:schemeClr val="tx2"/>
                </a:solidFill>
                <a:latin typeface="Arial" pitchFamily="34" charset="0"/>
                <a:cs typeface="Arial" pitchFamily="34" charset="0"/>
              </a:rPr>
              <a:t> – Próximos compromisos</a:t>
            </a:r>
          </a:p>
          <a:p>
            <a:pPr algn="just"/>
            <a:r>
              <a:rPr lang="es-MX" b="1" dirty="0" smtClean="0">
                <a:solidFill>
                  <a:schemeClr val="tx2"/>
                </a:solidFill>
                <a:latin typeface="Arial" pitchFamily="34" charset="0"/>
                <a:cs typeface="Arial" pitchFamily="34" charset="0"/>
              </a:rPr>
              <a:t> – Anexos </a:t>
            </a:r>
          </a:p>
          <a:p>
            <a:pPr algn="just"/>
            <a:r>
              <a:rPr lang="es-MX" b="1" dirty="0" smtClean="0">
                <a:solidFill>
                  <a:schemeClr val="tx2"/>
                </a:solidFill>
                <a:latin typeface="Arial" pitchFamily="34" charset="0"/>
                <a:cs typeface="Arial" pitchFamily="34" charset="0"/>
              </a:rPr>
              <a:t>– Presentar alternativas a los riesgos y problemas detectados </a:t>
            </a:r>
          </a:p>
          <a:p>
            <a:pPr algn="just"/>
            <a:r>
              <a:rPr lang="es-MX" b="1" dirty="0" smtClean="0">
                <a:solidFill>
                  <a:schemeClr val="tx2"/>
                </a:solidFill>
                <a:latin typeface="Arial" pitchFamily="34" charset="0"/>
                <a:cs typeface="Arial" pitchFamily="34" charset="0"/>
              </a:rPr>
              <a:t>• Obtener consenso / aceptación / aprobación. No olvidar el acta</a:t>
            </a:r>
          </a:p>
          <a:p>
            <a:pPr algn="just"/>
            <a:r>
              <a:rPr lang="es-MX" b="1" dirty="0" smtClean="0">
                <a:solidFill>
                  <a:schemeClr val="tx2"/>
                </a:solidFill>
                <a:latin typeface="Arial" pitchFamily="34" charset="0"/>
                <a:cs typeface="Arial" pitchFamily="34" charset="0"/>
              </a:rPr>
              <a:t> • Controlar las peticiones de cambios.</a:t>
            </a:r>
            <a:endParaRPr lang="es-MX" b="1" dirty="0">
              <a:solidFill>
                <a:schemeClr val="tx2"/>
              </a:solidFill>
              <a:latin typeface="Arial" pitchFamily="34" charset="0"/>
              <a:cs typeface="Arial" pitchFamily="34" charset="0"/>
            </a:endParaRPr>
          </a:p>
        </p:txBody>
      </p:sp>
      <p:sp>
        <p:nvSpPr>
          <p:cNvPr id="8" name="7 Flecha izquierda y derecha"/>
          <p:cNvSpPr/>
          <p:nvPr/>
        </p:nvSpPr>
        <p:spPr>
          <a:xfrm rot="20257957">
            <a:off x="3779912" y="3789040"/>
            <a:ext cx="1224136" cy="720080"/>
          </a:xfrm>
          <a:prstGeom prst="leftRightArrow">
            <a:avLst/>
          </a:prstGeom>
          <a:solidFill>
            <a:srgbClr val="00B0F0"/>
          </a:solidFill>
          <a:ln>
            <a:solidFill>
              <a:schemeClr val="bg1"/>
            </a:solidFill>
          </a:ln>
          <a:scene3d>
            <a:camera prst="orthographicFront"/>
            <a:lightRig rig="threePt" dir="t"/>
          </a:scene3d>
          <a:sp3d>
            <a:bevelT w="101600"/>
            <a:bevelB w="1079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3 Marcador de contenido" descr="descarga.jpg"/>
          <p:cNvPicPr>
            <a:picLocks noChangeAspect="1"/>
          </p:cNvPicPr>
          <p:nvPr/>
        </p:nvPicPr>
        <p:blipFill>
          <a:blip r:embed="rId2" cstate="print"/>
          <a:stretch>
            <a:fillRect/>
          </a:stretch>
        </p:blipFill>
        <p:spPr>
          <a:xfrm>
            <a:off x="0" y="0"/>
            <a:ext cx="9144000" cy="1124744"/>
          </a:xfrm>
          <a:prstGeom prst="rect">
            <a:avLst/>
          </a:prstGeom>
        </p:spPr>
      </p:pic>
      <p:sp>
        <p:nvSpPr>
          <p:cNvPr id="3" name="2 Rectángulo"/>
          <p:cNvSpPr/>
          <p:nvPr/>
        </p:nvSpPr>
        <p:spPr>
          <a:xfrm>
            <a:off x="0" y="1844824"/>
            <a:ext cx="9144000" cy="830997"/>
          </a:xfrm>
          <a:prstGeom prst="rect">
            <a:avLst/>
          </a:prstGeom>
        </p:spPr>
        <p:txBody>
          <a:bodyPr wrap="square">
            <a:spAutoFit/>
          </a:bodyPr>
          <a:lstStyle/>
          <a:p>
            <a:r>
              <a:rPr lang="es-MX" sz="2400" dirty="0" smtClean="0">
                <a:latin typeface="Arial" pitchFamily="34" charset="0"/>
                <a:cs typeface="Arial" pitchFamily="34" charset="0"/>
              </a:rPr>
              <a:t>Aplicar e interpretar la investigación social y comunitaria en una investigación de campo.</a:t>
            </a:r>
            <a:endParaRPr lang="es-MX" sz="2400" dirty="0">
              <a:latin typeface="Arial" pitchFamily="34" charset="0"/>
              <a:cs typeface="Arial" pitchFamily="34" charset="0"/>
            </a:endParaRPr>
          </a:p>
        </p:txBody>
      </p:sp>
      <p:sp>
        <p:nvSpPr>
          <p:cNvPr id="4" name="3 Rectángulo"/>
          <p:cNvSpPr/>
          <p:nvPr/>
        </p:nvSpPr>
        <p:spPr>
          <a:xfrm>
            <a:off x="0" y="1268760"/>
            <a:ext cx="9144000" cy="523220"/>
          </a:xfrm>
          <a:prstGeom prst="rect">
            <a:avLst/>
          </a:prstGeom>
        </p:spPr>
        <p:txBody>
          <a:bodyPr wrap="square">
            <a:spAutoFit/>
          </a:bodyPr>
          <a:lstStyle/>
          <a:p>
            <a:pPr algn="ctr"/>
            <a:r>
              <a:rPr lang="es-MX" sz="2800" b="1" dirty="0" smtClean="0">
                <a:solidFill>
                  <a:srgbClr val="00B0F0"/>
                </a:solidFill>
                <a:latin typeface="Arial" pitchFamily="34" charset="0"/>
                <a:cs typeface="Arial" pitchFamily="34" charset="0"/>
              </a:rPr>
              <a:t>COMPETENCIAS GÉNERICAS </a:t>
            </a:r>
            <a:endParaRPr lang="es-MX" sz="2800" b="1" dirty="0">
              <a:solidFill>
                <a:srgbClr val="00B0F0"/>
              </a:solidFill>
              <a:latin typeface="Arial" pitchFamily="34" charset="0"/>
              <a:cs typeface="Arial" pitchFamily="34" charset="0"/>
            </a:endParaRPr>
          </a:p>
        </p:txBody>
      </p:sp>
      <p:pic>
        <p:nvPicPr>
          <p:cNvPr id="8" name="7 Imagen" descr="descarga (2).jpg"/>
          <p:cNvPicPr>
            <a:picLocks noChangeAspect="1"/>
          </p:cNvPicPr>
          <p:nvPr/>
        </p:nvPicPr>
        <p:blipFill>
          <a:blip r:embed="rId3" cstate="print"/>
          <a:stretch>
            <a:fillRect/>
          </a:stretch>
        </p:blipFill>
        <p:spPr>
          <a:xfrm>
            <a:off x="899592" y="3140968"/>
            <a:ext cx="3024336" cy="1584176"/>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pic>
        <p:nvPicPr>
          <p:cNvPr id="9" name="8 Imagen" descr="descarga (3).jpg"/>
          <p:cNvPicPr>
            <a:picLocks noChangeAspect="1"/>
          </p:cNvPicPr>
          <p:nvPr/>
        </p:nvPicPr>
        <p:blipFill>
          <a:blip r:embed="rId4" cstate="print"/>
          <a:stretch>
            <a:fillRect/>
          </a:stretch>
        </p:blipFill>
        <p:spPr>
          <a:xfrm>
            <a:off x="2915816" y="4985792"/>
            <a:ext cx="3240360" cy="1872208"/>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10" name="9 Imagen" descr="descarga (4).jpg"/>
          <p:cNvPicPr>
            <a:picLocks noChangeAspect="1"/>
          </p:cNvPicPr>
          <p:nvPr/>
        </p:nvPicPr>
        <p:blipFill>
          <a:blip r:embed="rId5" cstate="print"/>
          <a:stretch>
            <a:fillRect/>
          </a:stretch>
        </p:blipFill>
        <p:spPr>
          <a:xfrm>
            <a:off x="5076056" y="3212976"/>
            <a:ext cx="3344024" cy="1584176"/>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descarga.jpg"/>
          <p:cNvPicPr>
            <a:picLocks noChangeAspect="1"/>
          </p:cNvPicPr>
          <p:nvPr/>
        </p:nvPicPr>
        <p:blipFill>
          <a:blip r:embed="rId2" cstate="print"/>
          <a:stretch>
            <a:fillRect/>
          </a:stretch>
        </p:blipFill>
        <p:spPr>
          <a:xfrm>
            <a:off x="0" y="0"/>
            <a:ext cx="9144000" cy="1124744"/>
          </a:xfrm>
          <a:prstGeom prst="rect">
            <a:avLst/>
          </a:prstGeom>
        </p:spPr>
      </p:pic>
      <p:sp>
        <p:nvSpPr>
          <p:cNvPr id="5" name="4 Rectángulo"/>
          <p:cNvSpPr/>
          <p:nvPr/>
        </p:nvSpPr>
        <p:spPr>
          <a:xfrm>
            <a:off x="0" y="1196753"/>
            <a:ext cx="9144000" cy="1015663"/>
          </a:xfrm>
          <a:prstGeom prst="rect">
            <a:avLst/>
          </a:prstGeom>
        </p:spPr>
        <p:txBody>
          <a:bodyPr wrap="square">
            <a:spAutoFit/>
          </a:bodyPr>
          <a:lstStyle/>
          <a:p>
            <a:r>
              <a:rPr lang="es-MX" sz="2000" b="1" dirty="0" smtClean="0">
                <a:solidFill>
                  <a:srgbClr val="FF0000"/>
                </a:solidFill>
                <a:latin typeface="Arial" pitchFamily="34" charset="0"/>
                <a:cs typeface="Arial" pitchFamily="34" charset="0"/>
              </a:rPr>
              <a:t>5. INFORMAR EL ESTADO </a:t>
            </a:r>
          </a:p>
          <a:p>
            <a:endParaRPr lang="es-MX" sz="2000" b="1" dirty="0" smtClean="0">
              <a:solidFill>
                <a:srgbClr val="FF0000"/>
              </a:solidFill>
              <a:latin typeface="Arial" pitchFamily="34" charset="0"/>
              <a:cs typeface="Arial" pitchFamily="34" charset="0"/>
            </a:endParaRPr>
          </a:p>
          <a:p>
            <a:pPr algn="ctr"/>
            <a:r>
              <a:rPr lang="es-MX" sz="2000" b="1" dirty="0" smtClean="0">
                <a:solidFill>
                  <a:srgbClr val="FF0000"/>
                </a:solidFill>
                <a:latin typeface="Arial" pitchFamily="34" charset="0"/>
                <a:cs typeface="Arial" pitchFamily="34" charset="0"/>
              </a:rPr>
              <a:t>5.2 Entradas al Proceso de Información</a:t>
            </a:r>
            <a:endParaRPr lang="es-MX" sz="2000" b="1" dirty="0">
              <a:solidFill>
                <a:srgbClr val="FF0000"/>
              </a:solidFill>
              <a:latin typeface="Arial" pitchFamily="34" charset="0"/>
              <a:cs typeface="Arial" pitchFamily="34" charset="0"/>
            </a:endParaRPr>
          </a:p>
        </p:txBody>
      </p:sp>
      <p:sp>
        <p:nvSpPr>
          <p:cNvPr id="6" name="5 Rectángulo"/>
          <p:cNvSpPr/>
          <p:nvPr/>
        </p:nvSpPr>
        <p:spPr>
          <a:xfrm>
            <a:off x="0" y="2204864"/>
            <a:ext cx="9144000" cy="4708981"/>
          </a:xfrm>
          <a:prstGeom prst="rect">
            <a:avLst/>
          </a:prstGeom>
        </p:spPr>
        <p:txBody>
          <a:bodyPr wrap="square">
            <a:spAutoFit/>
          </a:bodyPr>
          <a:lstStyle/>
          <a:p>
            <a:r>
              <a:rPr lang="es-MX" sz="2000" b="1" dirty="0" smtClean="0">
                <a:solidFill>
                  <a:srgbClr val="008000"/>
                </a:solidFill>
                <a:latin typeface="Arial" pitchFamily="34" charset="0"/>
                <a:cs typeface="Arial" pitchFamily="34" charset="0"/>
              </a:rPr>
              <a:t>• Informe de situación de los paquetes de trabajo (control incurridos).</a:t>
            </a:r>
          </a:p>
          <a:p>
            <a:r>
              <a:rPr lang="es-MX" sz="2000" b="1" dirty="0" smtClean="0">
                <a:solidFill>
                  <a:srgbClr val="008000"/>
                </a:solidFill>
                <a:latin typeface="Arial" pitchFamily="34" charset="0"/>
                <a:cs typeface="Arial" pitchFamily="34" charset="0"/>
              </a:rPr>
              <a:t> </a:t>
            </a:r>
          </a:p>
          <a:p>
            <a:r>
              <a:rPr lang="es-MX" sz="2000" b="1" dirty="0" smtClean="0">
                <a:solidFill>
                  <a:srgbClr val="008000"/>
                </a:solidFill>
                <a:latin typeface="Arial" pitchFamily="34" charset="0"/>
                <a:cs typeface="Arial" pitchFamily="34" charset="0"/>
              </a:rPr>
              <a:t>• Disponibilidad de los recursos.</a:t>
            </a:r>
          </a:p>
          <a:p>
            <a:endParaRPr lang="es-MX" sz="2000" b="1" dirty="0" smtClean="0">
              <a:solidFill>
                <a:srgbClr val="008000"/>
              </a:solidFill>
              <a:latin typeface="Arial" pitchFamily="34" charset="0"/>
              <a:cs typeface="Arial" pitchFamily="34" charset="0"/>
            </a:endParaRPr>
          </a:p>
          <a:p>
            <a:r>
              <a:rPr lang="es-MX" sz="2000" b="1" dirty="0" smtClean="0">
                <a:solidFill>
                  <a:srgbClr val="008000"/>
                </a:solidFill>
                <a:latin typeface="Arial" pitchFamily="34" charset="0"/>
                <a:cs typeface="Arial" pitchFamily="34" charset="0"/>
              </a:rPr>
              <a:t>• Problemas/riesgos y resoluciones adoptadas.</a:t>
            </a:r>
          </a:p>
          <a:p>
            <a:endParaRPr lang="es-MX" sz="2000" b="1" dirty="0" smtClean="0">
              <a:solidFill>
                <a:srgbClr val="008000"/>
              </a:solidFill>
              <a:latin typeface="Arial" pitchFamily="34" charset="0"/>
              <a:cs typeface="Arial" pitchFamily="34" charset="0"/>
            </a:endParaRPr>
          </a:p>
          <a:p>
            <a:r>
              <a:rPr lang="es-MX" sz="2000" b="1" dirty="0" smtClean="0">
                <a:solidFill>
                  <a:srgbClr val="008000"/>
                </a:solidFill>
                <a:latin typeface="Arial" pitchFamily="34" charset="0"/>
                <a:cs typeface="Arial" pitchFamily="34" charset="0"/>
              </a:rPr>
              <a:t>• Análisis de la evolución del proyecto respecto a la planificación.</a:t>
            </a:r>
          </a:p>
          <a:p>
            <a:endParaRPr lang="es-MX" sz="2000" b="1" dirty="0" smtClean="0">
              <a:solidFill>
                <a:srgbClr val="008000"/>
              </a:solidFill>
              <a:latin typeface="Arial" pitchFamily="34" charset="0"/>
              <a:cs typeface="Arial" pitchFamily="34" charset="0"/>
            </a:endParaRPr>
          </a:p>
          <a:p>
            <a:r>
              <a:rPr lang="es-MX" sz="2000" b="1" dirty="0" smtClean="0">
                <a:solidFill>
                  <a:srgbClr val="008000"/>
                </a:solidFill>
                <a:latin typeface="Arial" pitchFamily="34" charset="0"/>
                <a:cs typeface="Arial" pitchFamily="34" charset="0"/>
              </a:rPr>
              <a:t> • Impactos en la planificación.</a:t>
            </a:r>
          </a:p>
          <a:p>
            <a:endParaRPr lang="es-MX" sz="2000" b="1" dirty="0" smtClean="0">
              <a:solidFill>
                <a:srgbClr val="008000"/>
              </a:solidFill>
              <a:latin typeface="Arial" pitchFamily="34" charset="0"/>
              <a:cs typeface="Arial" pitchFamily="34" charset="0"/>
            </a:endParaRPr>
          </a:p>
          <a:p>
            <a:r>
              <a:rPr lang="es-MX" sz="2000" b="1" dirty="0" smtClean="0">
                <a:solidFill>
                  <a:srgbClr val="008000"/>
                </a:solidFill>
                <a:latin typeface="Arial" pitchFamily="34" charset="0"/>
                <a:cs typeface="Arial" pitchFamily="34" charset="0"/>
              </a:rPr>
              <a:t> • Avances conseguidos.</a:t>
            </a:r>
          </a:p>
          <a:p>
            <a:endParaRPr lang="es-MX" sz="2000" b="1" dirty="0" smtClean="0">
              <a:solidFill>
                <a:srgbClr val="008000"/>
              </a:solidFill>
              <a:latin typeface="Arial" pitchFamily="34" charset="0"/>
              <a:cs typeface="Arial" pitchFamily="34" charset="0"/>
            </a:endParaRPr>
          </a:p>
          <a:p>
            <a:r>
              <a:rPr lang="es-MX" sz="2000" b="1" dirty="0" smtClean="0">
                <a:solidFill>
                  <a:srgbClr val="008000"/>
                </a:solidFill>
                <a:latin typeface="Arial" pitchFamily="34" charset="0"/>
                <a:cs typeface="Arial" pitchFamily="34" charset="0"/>
              </a:rPr>
              <a:t>• Conocimiento del estado del proyecto.</a:t>
            </a:r>
          </a:p>
          <a:p>
            <a:endParaRPr lang="es-MX" sz="2000" b="1" dirty="0" smtClean="0">
              <a:solidFill>
                <a:srgbClr val="008000"/>
              </a:solidFill>
              <a:latin typeface="Arial" pitchFamily="34" charset="0"/>
              <a:cs typeface="Arial" pitchFamily="34" charset="0"/>
            </a:endParaRPr>
          </a:p>
          <a:p>
            <a:r>
              <a:rPr lang="es-MX" sz="2000" b="1" dirty="0" smtClean="0">
                <a:solidFill>
                  <a:srgbClr val="008000"/>
                </a:solidFill>
                <a:latin typeface="Arial" pitchFamily="34" charset="0"/>
                <a:cs typeface="Arial" pitchFamily="34" charset="0"/>
              </a:rPr>
              <a:t> • Observaciones diarias.</a:t>
            </a:r>
            <a:endParaRPr lang="es-MX" sz="2000" b="1" dirty="0">
              <a:solidFill>
                <a:srgbClr val="008000"/>
              </a:solidFill>
              <a:latin typeface="Arial" pitchFamily="34" charset="0"/>
              <a:cs typeface="Arial" pitchFamily="34" charset="0"/>
            </a:endParaRPr>
          </a:p>
        </p:txBody>
      </p:sp>
      <p:pic>
        <p:nvPicPr>
          <p:cNvPr id="7" name="6 Imagen" descr="images (2).jpg"/>
          <p:cNvPicPr>
            <a:picLocks noChangeAspect="1"/>
          </p:cNvPicPr>
          <p:nvPr/>
        </p:nvPicPr>
        <p:blipFill>
          <a:blip r:embed="rId3" cstate="print"/>
          <a:stretch>
            <a:fillRect/>
          </a:stretch>
        </p:blipFill>
        <p:spPr>
          <a:xfrm>
            <a:off x="5724128" y="4581128"/>
            <a:ext cx="3168352" cy="2160240"/>
          </a:xfrm>
          <a:prstGeom prst="rect">
            <a:avLst/>
          </a:prstGeom>
          <a:effectLst>
            <a:outerShdw blurRad="50800" dist="50800" dir="5400000" algn="ctr" rotWithShape="0">
              <a:srgbClr val="000000">
                <a:alpha val="75000"/>
              </a:srgbClr>
            </a:outerShdw>
          </a:effectLst>
          <a:scene3d>
            <a:camera prst="orthographicFront"/>
            <a:lightRig rig="threePt" dir="t"/>
          </a:scene3d>
          <a:sp3d>
            <a:bevelT w="69850" h="57150" prst="softRound"/>
          </a:sp3d>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0" y="1196752"/>
            <a:ext cx="9144000" cy="400110"/>
          </a:xfrm>
          <a:prstGeom prst="rect">
            <a:avLst/>
          </a:prstGeom>
        </p:spPr>
        <p:txBody>
          <a:bodyPr wrap="square">
            <a:spAutoFit/>
          </a:bodyPr>
          <a:lstStyle/>
          <a:p>
            <a:pPr algn="ctr"/>
            <a:r>
              <a:rPr lang="es-MX" sz="2000" b="1" dirty="0" smtClean="0">
                <a:solidFill>
                  <a:srgbClr val="FF0000"/>
                </a:solidFill>
                <a:latin typeface="Arial" pitchFamily="34" charset="0"/>
                <a:cs typeface="Arial" pitchFamily="34" charset="0"/>
              </a:rPr>
              <a:t>INFORMAR EL ESTADO</a:t>
            </a:r>
            <a:endParaRPr lang="es-MX" sz="2000" b="1" dirty="0">
              <a:solidFill>
                <a:srgbClr val="FF0000"/>
              </a:solidFill>
              <a:latin typeface="Arial" pitchFamily="34" charset="0"/>
              <a:cs typeface="Arial" pitchFamily="34" charset="0"/>
            </a:endParaRPr>
          </a:p>
        </p:txBody>
      </p:sp>
      <p:pic>
        <p:nvPicPr>
          <p:cNvPr id="3" name="3 Marcador de contenido" descr="descarga.jpg"/>
          <p:cNvPicPr>
            <a:picLocks noChangeAspect="1"/>
          </p:cNvPicPr>
          <p:nvPr/>
        </p:nvPicPr>
        <p:blipFill>
          <a:blip r:embed="rId2" cstate="print"/>
          <a:stretch>
            <a:fillRect/>
          </a:stretch>
        </p:blipFill>
        <p:spPr>
          <a:xfrm>
            <a:off x="0" y="0"/>
            <a:ext cx="9144000" cy="1124744"/>
          </a:xfrm>
          <a:prstGeom prst="rect">
            <a:avLst/>
          </a:prstGeom>
        </p:spPr>
      </p:pic>
      <p:sp>
        <p:nvSpPr>
          <p:cNvPr id="4" name="3 Rectángulo"/>
          <p:cNvSpPr/>
          <p:nvPr/>
        </p:nvSpPr>
        <p:spPr>
          <a:xfrm>
            <a:off x="7631832" y="2708920"/>
            <a:ext cx="1512168" cy="864096"/>
          </a:xfrm>
          <a:prstGeom prst="rect">
            <a:avLst/>
          </a:prstGeom>
          <a:solidFill>
            <a:srgbClr val="C00000">
              <a:alpha val="81000"/>
            </a:srgbClr>
          </a:solidFill>
          <a:scene3d>
            <a:camera prst="orthographicFront"/>
            <a:lightRig rig="sunset" dir="t"/>
          </a:scene3d>
          <a:sp3d>
            <a:bevelT w="1841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EVALUAR EL PROYECTO</a:t>
            </a:r>
            <a:endParaRPr lang="es-MX" dirty="0"/>
          </a:p>
        </p:txBody>
      </p:sp>
      <p:sp>
        <p:nvSpPr>
          <p:cNvPr id="5" name="4 Rectángulo"/>
          <p:cNvSpPr/>
          <p:nvPr/>
        </p:nvSpPr>
        <p:spPr>
          <a:xfrm>
            <a:off x="2483768" y="2708920"/>
            <a:ext cx="1512168" cy="864096"/>
          </a:xfrm>
          <a:prstGeom prst="rect">
            <a:avLst/>
          </a:prstGeom>
          <a:solidFill>
            <a:srgbClr val="FFC000">
              <a:alpha val="81000"/>
            </a:srgbClr>
          </a:solidFill>
          <a:scene3d>
            <a:camera prst="orthographicFront"/>
            <a:lightRig rig="sunset" dir="t"/>
          </a:scene3d>
          <a:sp3d>
            <a:bevelT w="1841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smtClean="0"/>
          </a:p>
          <a:p>
            <a:pPr algn="ctr"/>
            <a:r>
              <a:rPr lang="es-MX" dirty="0" smtClean="0"/>
              <a:t>PLANIFICAR LA EJECUCIÓN</a:t>
            </a:r>
          </a:p>
          <a:p>
            <a:pPr algn="ctr"/>
            <a:endParaRPr lang="es-MX" dirty="0"/>
          </a:p>
        </p:txBody>
      </p:sp>
      <p:sp>
        <p:nvSpPr>
          <p:cNvPr id="6" name="5 Rectángulo"/>
          <p:cNvSpPr/>
          <p:nvPr/>
        </p:nvSpPr>
        <p:spPr>
          <a:xfrm>
            <a:off x="179512" y="2708920"/>
            <a:ext cx="1512168" cy="864096"/>
          </a:xfrm>
          <a:prstGeom prst="rect">
            <a:avLst/>
          </a:prstGeom>
          <a:solidFill>
            <a:srgbClr val="FFC000">
              <a:alpha val="81000"/>
            </a:srgbClr>
          </a:solidFill>
          <a:scene3d>
            <a:camera prst="orthographicFront"/>
            <a:lightRig rig="sunset" dir="t"/>
          </a:scene3d>
          <a:sp3d>
            <a:bevelT w="1841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PREPARACIÓN DEL INICIO</a:t>
            </a:r>
            <a:endParaRPr lang="es-MX" dirty="0"/>
          </a:p>
        </p:txBody>
      </p:sp>
      <p:sp>
        <p:nvSpPr>
          <p:cNvPr id="7" name="6 Rectángulo"/>
          <p:cNvSpPr/>
          <p:nvPr/>
        </p:nvSpPr>
        <p:spPr>
          <a:xfrm>
            <a:off x="5364088" y="4869160"/>
            <a:ext cx="1512168" cy="864096"/>
          </a:xfrm>
          <a:prstGeom prst="rect">
            <a:avLst/>
          </a:prstGeom>
          <a:solidFill>
            <a:srgbClr val="FFC000">
              <a:alpha val="81000"/>
            </a:srgbClr>
          </a:solidFill>
          <a:scene3d>
            <a:camera prst="orthographicFront"/>
            <a:lightRig rig="sunset" dir="t"/>
          </a:scene3d>
          <a:sp3d>
            <a:bevelT w="1841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smtClean="0"/>
          </a:p>
          <a:p>
            <a:pPr algn="ctr"/>
            <a:r>
              <a:rPr lang="es-MX" dirty="0" smtClean="0"/>
              <a:t>CONTROLAR EL TRABAJO </a:t>
            </a:r>
          </a:p>
          <a:p>
            <a:pPr algn="ctr"/>
            <a:endParaRPr lang="es-MX" dirty="0"/>
          </a:p>
        </p:txBody>
      </p:sp>
      <p:sp>
        <p:nvSpPr>
          <p:cNvPr id="8" name="7 Rectángulo"/>
          <p:cNvSpPr/>
          <p:nvPr/>
        </p:nvSpPr>
        <p:spPr>
          <a:xfrm>
            <a:off x="5436096" y="2708920"/>
            <a:ext cx="1512168" cy="864096"/>
          </a:xfrm>
          <a:prstGeom prst="rect">
            <a:avLst/>
          </a:prstGeom>
          <a:solidFill>
            <a:srgbClr val="FFC000">
              <a:alpha val="81000"/>
            </a:srgbClr>
          </a:solidFill>
          <a:scene3d>
            <a:camera prst="orthographicFront"/>
            <a:lightRig rig="sunset" dir="t"/>
          </a:scene3d>
          <a:sp3d>
            <a:bevelT w="1841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INFORMAR EL ESTADO</a:t>
            </a:r>
          </a:p>
        </p:txBody>
      </p:sp>
      <p:sp>
        <p:nvSpPr>
          <p:cNvPr id="9" name="8 Rectángulo"/>
          <p:cNvSpPr/>
          <p:nvPr/>
        </p:nvSpPr>
        <p:spPr>
          <a:xfrm>
            <a:off x="2483768" y="4797152"/>
            <a:ext cx="1512168" cy="864096"/>
          </a:xfrm>
          <a:prstGeom prst="rect">
            <a:avLst/>
          </a:prstGeom>
          <a:solidFill>
            <a:srgbClr val="FFC000">
              <a:alpha val="81000"/>
            </a:srgbClr>
          </a:solidFill>
          <a:scene3d>
            <a:camera prst="orthographicFront"/>
            <a:lightRig rig="sunset" dir="t"/>
          </a:scene3d>
          <a:sp3d>
            <a:bevelT w="1841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ORGANIZAR LOS RECURSOS</a:t>
            </a:r>
            <a:endParaRPr lang="es-MX" dirty="0"/>
          </a:p>
        </p:txBody>
      </p:sp>
      <p:sp>
        <p:nvSpPr>
          <p:cNvPr id="10" name="9 Flecha curvada hacia la derecha"/>
          <p:cNvSpPr/>
          <p:nvPr/>
        </p:nvSpPr>
        <p:spPr>
          <a:xfrm>
            <a:off x="2987824" y="3573016"/>
            <a:ext cx="432048" cy="1224136"/>
          </a:xfrm>
          <a:prstGeom prst="curved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MX" dirty="0">
              <a:solidFill>
                <a:schemeClr val="tx1"/>
              </a:solidFill>
            </a:endParaRPr>
          </a:p>
        </p:txBody>
      </p:sp>
      <p:sp>
        <p:nvSpPr>
          <p:cNvPr id="11" name="10 Flecha curvada hacia la derecha"/>
          <p:cNvSpPr/>
          <p:nvPr/>
        </p:nvSpPr>
        <p:spPr>
          <a:xfrm rot="16200000">
            <a:off x="4468357" y="4684771"/>
            <a:ext cx="401125" cy="1345966"/>
          </a:xfrm>
          <a:prstGeom prst="curved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MX" dirty="0">
              <a:solidFill>
                <a:schemeClr val="tx1"/>
              </a:solidFill>
            </a:endParaRPr>
          </a:p>
        </p:txBody>
      </p:sp>
      <p:sp>
        <p:nvSpPr>
          <p:cNvPr id="12" name="11 Flecha curvada hacia la derecha"/>
          <p:cNvSpPr/>
          <p:nvPr/>
        </p:nvSpPr>
        <p:spPr>
          <a:xfrm rot="10800000">
            <a:off x="6012160" y="3573016"/>
            <a:ext cx="432048" cy="1224136"/>
          </a:xfrm>
          <a:prstGeom prst="curved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MX" dirty="0">
              <a:solidFill>
                <a:schemeClr val="tx1"/>
              </a:solidFill>
            </a:endParaRPr>
          </a:p>
        </p:txBody>
      </p:sp>
      <p:sp>
        <p:nvSpPr>
          <p:cNvPr id="13" name="12 Flecha curvada hacia la derecha"/>
          <p:cNvSpPr/>
          <p:nvPr/>
        </p:nvSpPr>
        <p:spPr>
          <a:xfrm rot="5400000">
            <a:off x="4463988" y="2384884"/>
            <a:ext cx="432048" cy="1368152"/>
          </a:xfrm>
          <a:prstGeom prst="curved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MX" dirty="0">
              <a:solidFill>
                <a:schemeClr val="tx1"/>
              </a:solidFill>
            </a:endParaRPr>
          </a:p>
        </p:txBody>
      </p:sp>
      <p:sp>
        <p:nvSpPr>
          <p:cNvPr id="15" name="14 CuadroTexto"/>
          <p:cNvSpPr txBox="1"/>
          <p:nvPr/>
        </p:nvSpPr>
        <p:spPr>
          <a:xfrm>
            <a:off x="0" y="3789040"/>
            <a:ext cx="1800200" cy="369332"/>
          </a:xfrm>
          <a:prstGeom prst="rect">
            <a:avLst/>
          </a:prstGeom>
          <a:noFill/>
        </p:spPr>
        <p:txBody>
          <a:bodyPr wrap="square" rtlCol="0">
            <a:spAutoFit/>
          </a:bodyPr>
          <a:lstStyle/>
          <a:p>
            <a:r>
              <a:rPr lang="es-MX" b="1" dirty="0" smtClean="0">
                <a:solidFill>
                  <a:srgbClr val="008A3E"/>
                </a:solidFill>
                <a:latin typeface="Arial" pitchFamily="34" charset="0"/>
                <a:cs typeface="Arial" pitchFamily="34" charset="0"/>
              </a:rPr>
              <a:t>PLANIFACIÓN</a:t>
            </a:r>
            <a:endParaRPr lang="es-MX" b="1" dirty="0">
              <a:solidFill>
                <a:srgbClr val="008A3E"/>
              </a:solidFill>
              <a:latin typeface="Arial" pitchFamily="34" charset="0"/>
              <a:cs typeface="Arial" pitchFamily="34" charset="0"/>
            </a:endParaRPr>
          </a:p>
        </p:txBody>
      </p:sp>
      <p:sp>
        <p:nvSpPr>
          <p:cNvPr id="16" name="15 CuadroTexto"/>
          <p:cNvSpPr txBox="1"/>
          <p:nvPr/>
        </p:nvSpPr>
        <p:spPr>
          <a:xfrm>
            <a:off x="7308304" y="6093296"/>
            <a:ext cx="1656184" cy="369332"/>
          </a:xfrm>
          <a:prstGeom prst="rect">
            <a:avLst/>
          </a:prstGeom>
          <a:noFill/>
        </p:spPr>
        <p:txBody>
          <a:bodyPr wrap="square" rtlCol="0">
            <a:spAutoFit/>
          </a:bodyPr>
          <a:lstStyle/>
          <a:p>
            <a:r>
              <a:rPr lang="es-MX" b="1" dirty="0" smtClean="0">
                <a:solidFill>
                  <a:srgbClr val="008A3E"/>
                </a:solidFill>
                <a:latin typeface="Arial" pitchFamily="34" charset="0"/>
                <a:cs typeface="Arial" pitchFamily="34" charset="0"/>
              </a:rPr>
              <a:t>EJECUCIÓN</a:t>
            </a:r>
            <a:endParaRPr lang="es-MX" b="1" dirty="0">
              <a:solidFill>
                <a:srgbClr val="008A3E"/>
              </a:solidFill>
              <a:latin typeface="Arial" pitchFamily="34" charset="0"/>
              <a:cs typeface="Arial" pitchFamily="34"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3 Marcador de contenido" descr="descarga.jpg"/>
          <p:cNvPicPr>
            <a:picLocks noChangeAspect="1"/>
          </p:cNvPicPr>
          <p:nvPr/>
        </p:nvPicPr>
        <p:blipFill>
          <a:blip r:embed="rId2" cstate="print"/>
          <a:stretch>
            <a:fillRect/>
          </a:stretch>
        </p:blipFill>
        <p:spPr>
          <a:xfrm>
            <a:off x="0" y="0"/>
            <a:ext cx="9144000" cy="1124744"/>
          </a:xfrm>
          <a:prstGeom prst="rect">
            <a:avLst/>
          </a:prstGeom>
        </p:spPr>
      </p:pic>
      <p:sp>
        <p:nvSpPr>
          <p:cNvPr id="3" name="2 Rectángulo"/>
          <p:cNvSpPr/>
          <p:nvPr/>
        </p:nvSpPr>
        <p:spPr>
          <a:xfrm>
            <a:off x="0" y="1196753"/>
            <a:ext cx="9144000" cy="923330"/>
          </a:xfrm>
          <a:prstGeom prst="rect">
            <a:avLst/>
          </a:prstGeom>
        </p:spPr>
        <p:txBody>
          <a:bodyPr wrap="square">
            <a:spAutoFit/>
          </a:bodyPr>
          <a:lstStyle/>
          <a:p>
            <a:r>
              <a:rPr lang="es-MX" b="1" dirty="0" smtClean="0">
                <a:solidFill>
                  <a:srgbClr val="FF0000"/>
                </a:solidFill>
                <a:latin typeface="Arial" pitchFamily="34" charset="0"/>
                <a:cs typeface="Arial" pitchFamily="34" charset="0"/>
              </a:rPr>
              <a:t>6. EVALUAR EL PROYECTO</a:t>
            </a:r>
          </a:p>
          <a:p>
            <a:endParaRPr lang="es-MX" b="1" dirty="0" smtClean="0">
              <a:solidFill>
                <a:srgbClr val="FF0000"/>
              </a:solidFill>
              <a:latin typeface="Arial" pitchFamily="34" charset="0"/>
              <a:cs typeface="Arial" pitchFamily="34" charset="0"/>
            </a:endParaRPr>
          </a:p>
          <a:p>
            <a:pPr algn="ctr"/>
            <a:r>
              <a:rPr lang="es-MX" b="1" dirty="0" smtClean="0">
                <a:solidFill>
                  <a:srgbClr val="FF0000"/>
                </a:solidFill>
                <a:latin typeface="Arial" pitchFamily="34" charset="0"/>
                <a:cs typeface="Arial" pitchFamily="34" charset="0"/>
              </a:rPr>
              <a:t>6.1 Características del Proyecto Finalizado</a:t>
            </a:r>
            <a:endParaRPr lang="es-MX" b="1" dirty="0">
              <a:solidFill>
                <a:srgbClr val="FF0000"/>
              </a:solidFill>
              <a:latin typeface="Arial" pitchFamily="34" charset="0"/>
              <a:cs typeface="Arial" pitchFamily="34" charset="0"/>
            </a:endParaRPr>
          </a:p>
        </p:txBody>
      </p:sp>
      <p:sp>
        <p:nvSpPr>
          <p:cNvPr id="4" name="3 Rectángulo"/>
          <p:cNvSpPr/>
          <p:nvPr/>
        </p:nvSpPr>
        <p:spPr>
          <a:xfrm>
            <a:off x="107504" y="2204864"/>
            <a:ext cx="9036496" cy="2554545"/>
          </a:xfrm>
          <a:prstGeom prst="rect">
            <a:avLst/>
          </a:prstGeom>
        </p:spPr>
        <p:txBody>
          <a:bodyPr wrap="square">
            <a:spAutoFit/>
          </a:bodyPr>
          <a:lstStyle/>
          <a:p>
            <a:r>
              <a:rPr lang="es-MX" sz="2000" b="1" dirty="0" smtClean="0">
                <a:solidFill>
                  <a:srgbClr val="008000"/>
                </a:solidFill>
                <a:latin typeface="Arial" pitchFamily="34" charset="0"/>
                <a:cs typeface="Arial" pitchFamily="34" charset="0"/>
              </a:rPr>
              <a:t>• Un proyecto se finaliza cuando:</a:t>
            </a:r>
          </a:p>
          <a:p>
            <a:r>
              <a:rPr lang="es-MX" sz="2000" dirty="0" smtClean="0">
                <a:solidFill>
                  <a:srgbClr val="008000"/>
                </a:solidFill>
                <a:latin typeface="Arial" pitchFamily="34" charset="0"/>
                <a:cs typeface="Arial" pitchFamily="34" charset="0"/>
              </a:rPr>
              <a:t> – Se han satisfecho todas las especificaciones de la petición.</a:t>
            </a:r>
          </a:p>
          <a:p>
            <a:r>
              <a:rPr lang="es-MX" sz="2000" dirty="0" smtClean="0">
                <a:solidFill>
                  <a:srgbClr val="008000"/>
                </a:solidFill>
                <a:latin typeface="Arial" pitchFamily="34" charset="0"/>
                <a:cs typeface="Arial" pitchFamily="34" charset="0"/>
              </a:rPr>
              <a:t> – Se ha recibido la aprobación formal de todos los productos entregados.</a:t>
            </a:r>
          </a:p>
          <a:p>
            <a:r>
              <a:rPr lang="es-MX" sz="2000" dirty="0" smtClean="0">
                <a:solidFill>
                  <a:srgbClr val="008000"/>
                </a:solidFill>
                <a:latin typeface="Arial" pitchFamily="34" charset="0"/>
                <a:cs typeface="Arial" pitchFamily="34" charset="0"/>
              </a:rPr>
              <a:t> – Los productos han sido transferidos.</a:t>
            </a:r>
          </a:p>
          <a:p>
            <a:endParaRPr lang="es-MX" sz="2000" dirty="0" smtClean="0">
              <a:solidFill>
                <a:srgbClr val="008000"/>
              </a:solidFill>
              <a:latin typeface="Arial" pitchFamily="34" charset="0"/>
              <a:cs typeface="Arial" pitchFamily="34" charset="0"/>
            </a:endParaRPr>
          </a:p>
          <a:p>
            <a:r>
              <a:rPr lang="es-MX" sz="2000" b="1" dirty="0" smtClean="0">
                <a:solidFill>
                  <a:srgbClr val="008000"/>
                </a:solidFill>
                <a:latin typeface="Arial" pitchFamily="34" charset="0"/>
                <a:cs typeface="Arial" pitchFamily="34" charset="0"/>
              </a:rPr>
              <a:t>En ese momento podremos: </a:t>
            </a:r>
          </a:p>
          <a:p>
            <a:r>
              <a:rPr lang="es-MX" sz="2000" dirty="0" smtClean="0">
                <a:solidFill>
                  <a:srgbClr val="008000"/>
                </a:solidFill>
                <a:latin typeface="Arial" pitchFamily="34" charset="0"/>
                <a:cs typeface="Arial" pitchFamily="34" charset="0"/>
              </a:rPr>
              <a:t>– Liberar los recursos del proyecto.</a:t>
            </a:r>
          </a:p>
          <a:p>
            <a:r>
              <a:rPr lang="es-MX" sz="2000" dirty="0" smtClean="0">
                <a:solidFill>
                  <a:srgbClr val="008000"/>
                </a:solidFill>
                <a:latin typeface="Arial" pitchFamily="34" charset="0"/>
                <a:cs typeface="Arial" pitchFamily="34" charset="0"/>
              </a:rPr>
              <a:t>– Conducir la revisión de los beneficios obtenidos. </a:t>
            </a:r>
            <a:endParaRPr lang="es-MX" sz="2000" dirty="0">
              <a:solidFill>
                <a:srgbClr val="008000"/>
              </a:solidFill>
              <a:latin typeface="Arial" pitchFamily="34" charset="0"/>
              <a:cs typeface="Arial" pitchFamily="34" charset="0"/>
            </a:endParaRPr>
          </a:p>
        </p:txBody>
      </p:sp>
      <p:pic>
        <p:nvPicPr>
          <p:cNvPr id="5" name="4 Imagen" descr="descarga (10).jpg"/>
          <p:cNvPicPr>
            <a:picLocks noChangeAspect="1"/>
          </p:cNvPicPr>
          <p:nvPr/>
        </p:nvPicPr>
        <p:blipFill>
          <a:blip r:embed="rId3" cstate="print"/>
          <a:stretch>
            <a:fillRect/>
          </a:stretch>
        </p:blipFill>
        <p:spPr>
          <a:xfrm>
            <a:off x="5868144" y="4653136"/>
            <a:ext cx="3275856" cy="2088232"/>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3 Marcador de contenido" descr="descarga.jpg"/>
          <p:cNvPicPr>
            <a:picLocks noChangeAspect="1"/>
          </p:cNvPicPr>
          <p:nvPr/>
        </p:nvPicPr>
        <p:blipFill>
          <a:blip r:embed="rId2" cstate="print"/>
          <a:stretch>
            <a:fillRect/>
          </a:stretch>
        </p:blipFill>
        <p:spPr>
          <a:xfrm>
            <a:off x="0" y="0"/>
            <a:ext cx="9144000" cy="1124744"/>
          </a:xfrm>
          <a:prstGeom prst="rect">
            <a:avLst/>
          </a:prstGeom>
        </p:spPr>
      </p:pic>
      <p:sp>
        <p:nvSpPr>
          <p:cNvPr id="3" name="2 Proceso"/>
          <p:cNvSpPr/>
          <p:nvPr/>
        </p:nvSpPr>
        <p:spPr>
          <a:xfrm rot="20630281">
            <a:off x="0" y="2564904"/>
            <a:ext cx="9144000" cy="1512168"/>
          </a:xfrm>
          <a:prstGeom prst="flowChartProcess">
            <a:avLst/>
          </a:prstGeom>
          <a:solidFill>
            <a:schemeClr val="bg2">
              <a:lumMod val="25000"/>
              <a:alpha val="80000"/>
            </a:schemeClr>
          </a:solidFill>
          <a:scene3d>
            <a:camera prst="orthographicFront"/>
            <a:lightRig rig="threePt" dir="t">
              <a:rot lat="0" lon="0" rev="12600000"/>
            </a:lightRig>
          </a:scene3d>
          <a:sp3d>
            <a:bevelT w="17145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TÉCNICAS PARA LA ELABORACIÓN DEL PROYECTO.</a:t>
            </a:r>
          </a:p>
          <a:p>
            <a:pPr algn="ctr"/>
            <a:r>
              <a:rPr lang="es-MX" dirty="0" smtClean="0"/>
              <a:t>TÉCNICAS DE EVALUACIÓN SOCIAL.</a:t>
            </a:r>
            <a:endParaRPr lang="es-MX"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0" y="1196753"/>
            <a:ext cx="9036496" cy="1015663"/>
          </a:xfrm>
          <a:prstGeom prst="rect">
            <a:avLst/>
          </a:prstGeom>
        </p:spPr>
        <p:txBody>
          <a:bodyPr wrap="square">
            <a:spAutoFit/>
          </a:bodyPr>
          <a:lstStyle/>
          <a:p>
            <a:r>
              <a:rPr lang="es-MX" sz="2000" b="1" dirty="0" smtClean="0">
                <a:solidFill>
                  <a:srgbClr val="FF0000"/>
                </a:solidFill>
                <a:latin typeface="Arial" pitchFamily="34" charset="0"/>
                <a:cs typeface="Arial" pitchFamily="34" charset="0"/>
              </a:rPr>
              <a:t>ANÁLISIS DAFO </a:t>
            </a:r>
          </a:p>
          <a:p>
            <a:endParaRPr lang="es-MX" sz="2000" b="1" dirty="0" smtClean="0">
              <a:solidFill>
                <a:srgbClr val="FF0000"/>
              </a:solidFill>
              <a:latin typeface="Arial" pitchFamily="34" charset="0"/>
              <a:cs typeface="Arial" pitchFamily="34" charset="0"/>
            </a:endParaRPr>
          </a:p>
          <a:p>
            <a:r>
              <a:rPr lang="es-MX" sz="2000" b="1" dirty="0" smtClean="0">
                <a:solidFill>
                  <a:srgbClr val="FF0000"/>
                </a:solidFill>
                <a:latin typeface="Arial" pitchFamily="34" charset="0"/>
                <a:cs typeface="Arial" pitchFamily="34" charset="0"/>
              </a:rPr>
              <a:t>Herramienta para la anticipación de problemas</a:t>
            </a:r>
            <a:endParaRPr lang="es-MX" sz="2000" b="1" dirty="0">
              <a:solidFill>
                <a:srgbClr val="FF0000"/>
              </a:solidFill>
              <a:latin typeface="Arial" pitchFamily="34" charset="0"/>
              <a:cs typeface="Arial" pitchFamily="34" charset="0"/>
            </a:endParaRPr>
          </a:p>
        </p:txBody>
      </p:sp>
      <p:pic>
        <p:nvPicPr>
          <p:cNvPr id="3" name="3 Marcador de contenido" descr="descarga.jpg"/>
          <p:cNvPicPr>
            <a:picLocks noChangeAspect="1"/>
          </p:cNvPicPr>
          <p:nvPr/>
        </p:nvPicPr>
        <p:blipFill>
          <a:blip r:embed="rId2" cstate="print"/>
          <a:stretch>
            <a:fillRect/>
          </a:stretch>
        </p:blipFill>
        <p:spPr>
          <a:xfrm>
            <a:off x="0" y="0"/>
            <a:ext cx="9144000" cy="1124744"/>
          </a:xfrm>
          <a:prstGeom prst="rect">
            <a:avLst/>
          </a:prstGeom>
        </p:spPr>
      </p:pic>
      <p:graphicFrame>
        <p:nvGraphicFramePr>
          <p:cNvPr id="5" name="4 Tabla"/>
          <p:cNvGraphicFramePr>
            <a:graphicFrameLocks noGrp="1"/>
          </p:cNvGraphicFramePr>
          <p:nvPr/>
        </p:nvGraphicFramePr>
        <p:xfrm>
          <a:off x="251520" y="2492896"/>
          <a:ext cx="8712969" cy="2952327"/>
        </p:xfrm>
        <a:graphic>
          <a:graphicData uri="http://schemas.openxmlformats.org/drawingml/2006/table">
            <a:tbl>
              <a:tblPr firstRow="1" bandRow="1">
                <a:tableStyleId>{5940675A-B579-460E-94D1-54222C63F5DA}</a:tableStyleId>
              </a:tblPr>
              <a:tblGrid>
                <a:gridCol w="2904323"/>
                <a:gridCol w="2904323"/>
                <a:gridCol w="2904323"/>
              </a:tblGrid>
              <a:tr h="984109">
                <a:tc>
                  <a:txBody>
                    <a:bodyPr/>
                    <a:lstStyle/>
                    <a:p>
                      <a:endParaRPr lang="es-MX" b="1" dirty="0"/>
                    </a:p>
                  </a:txBody>
                  <a:tcPr/>
                </a:tc>
                <a:tc>
                  <a:txBody>
                    <a:bodyPr/>
                    <a:lstStyle/>
                    <a:p>
                      <a:pPr algn="ctr"/>
                      <a:endParaRPr lang="es-MX" b="1" dirty="0" smtClean="0"/>
                    </a:p>
                    <a:p>
                      <a:pPr algn="ctr"/>
                      <a:r>
                        <a:rPr lang="es-MX" b="1" dirty="0" smtClean="0">
                          <a:solidFill>
                            <a:schemeClr val="bg1"/>
                          </a:solidFill>
                        </a:rPr>
                        <a:t>AMENAZAS</a:t>
                      </a:r>
                      <a:endParaRPr lang="es-MX" b="1" dirty="0">
                        <a:solidFill>
                          <a:schemeClr val="bg1"/>
                        </a:solidFill>
                      </a:endParaRPr>
                    </a:p>
                  </a:txBody>
                  <a:tcPr>
                    <a:solidFill>
                      <a:srgbClr val="7030A0"/>
                    </a:solidFill>
                  </a:tcPr>
                </a:tc>
                <a:tc>
                  <a:txBody>
                    <a:bodyPr/>
                    <a:lstStyle/>
                    <a:p>
                      <a:pPr algn="ctr"/>
                      <a:endParaRPr lang="es-MX" b="1" dirty="0" smtClean="0">
                        <a:solidFill>
                          <a:schemeClr val="bg1"/>
                        </a:solidFill>
                      </a:endParaRPr>
                    </a:p>
                    <a:p>
                      <a:pPr algn="ctr"/>
                      <a:r>
                        <a:rPr lang="es-MX" b="1" dirty="0" smtClean="0">
                          <a:solidFill>
                            <a:schemeClr val="bg1"/>
                          </a:solidFill>
                        </a:rPr>
                        <a:t>OPORTUNIDADES</a:t>
                      </a:r>
                      <a:endParaRPr lang="es-MX" b="1" dirty="0">
                        <a:solidFill>
                          <a:schemeClr val="bg1"/>
                        </a:solidFill>
                      </a:endParaRPr>
                    </a:p>
                  </a:txBody>
                  <a:tcPr>
                    <a:solidFill>
                      <a:srgbClr val="7030A0"/>
                    </a:solidFill>
                  </a:tcPr>
                </a:tc>
              </a:tr>
              <a:tr h="984109">
                <a:tc>
                  <a:txBody>
                    <a:bodyPr/>
                    <a:lstStyle/>
                    <a:p>
                      <a:endParaRPr lang="es-MX" b="1" dirty="0" smtClean="0"/>
                    </a:p>
                    <a:p>
                      <a:pPr algn="ctr"/>
                      <a:r>
                        <a:rPr lang="es-MX" b="1" dirty="0" smtClean="0">
                          <a:solidFill>
                            <a:schemeClr val="bg1"/>
                          </a:solidFill>
                        </a:rPr>
                        <a:t>PUNTOS</a:t>
                      </a:r>
                    </a:p>
                    <a:p>
                      <a:pPr algn="ctr"/>
                      <a:r>
                        <a:rPr lang="es-MX" b="1" dirty="0" smtClean="0">
                          <a:solidFill>
                            <a:schemeClr val="bg1"/>
                          </a:solidFill>
                        </a:rPr>
                        <a:t>FUERTES</a:t>
                      </a:r>
                      <a:endParaRPr lang="es-MX" b="1" dirty="0">
                        <a:solidFill>
                          <a:schemeClr val="bg1"/>
                        </a:solidFill>
                      </a:endParaRPr>
                    </a:p>
                  </a:txBody>
                  <a:tcPr>
                    <a:solidFill>
                      <a:srgbClr val="7030A0"/>
                    </a:solidFill>
                  </a:tcPr>
                </a:tc>
                <a:tc>
                  <a:txBody>
                    <a:bodyPr/>
                    <a:lstStyle/>
                    <a:p>
                      <a:endParaRPr lang="es-MX" b="1" dirty="0" smtClean="0"/>
                    </a:p>
                    <a:p>
                      <a:pPr algn="ctr"/>
                      <a:r>
                        <a:rPr lang="es-MX" b="1" dirty="0" smtClean="0">
                          <a:solidFill>
                            <a:srgbClr val="7030A0"/>
                          </a:solidFill>
                        </a:rPr>
                        <a:t>ESTRATEGIAS DEFENSIVAS</a:t>
                      </a:r>
                      <a:endParaRPr lang="es-MX" b="1" dirty="0">
                        <a:solidFill>
                          <a:srgbClr val="7030A0"/>
                        </a:solidFill>
                      </a:endParaRPr>
                    </a:p>
                  </a:txBody>
                  <a:tcPr>
                    <a:solidFill>
                      <a:schemeClr val="bg1"/>
                    </a:solidFill>
                  </a:tcPr>
                </a:tc>
                <a:tc>
                  <a:txBody>
                    <a:bodyPr/>
                    <a:lstStyle/>
                    <a:p>
                      <a:endParaRPr lang="es-MX" b="1" dirty="0" smtClean="0"/>
                    </a:p>
                    <a:p>
                      <a:pPr algn="ctr"/>
                      <a:r>
                        <a:rPr lang="es-MX" b="1" dirty="0" smtClean="0">
                          <a:solidFill>
                            <a:srgbClr val="7030A0"/>
                          </a:solidFill>
                        </a:rPr>
                        <a:t>ESTRATEGIAS</a:t>
                      </a:r>
                      <a:r>
                        <a:rPr lang="es-MX" b="1" baseline="0" dirty="0" smtClean="0">
                          <a:solidFill>
                            <a:srgbClr val="7030A0"/>
                          </a:solidFill>
                        </a:rPr>
                        <a:t> OFENSIVAS</a:t>
                      </a:r>
                      <a:endParaRPr lang="es-MX" b="1" dirty="0">
                        <a:solidFill>
                          <a:srgbClr val="7030A0"/>
                        </a:solidFill>
                      </a:endParaRPr>
                    </a:p>
                  </a:txBody>
                  <a:tcPr>
                    <a:solidFill>
                      <a:schemeClr val="bg1"/>
                    </a:solidFill>
                  </a:tcPr>
                </a:tc>
              </a:tr>
              <a:tr h="984109">
                <a:tc>
                  <a:txBody>
                    <a:bodyPr/>
                    <a:lstStyle/>
                    <a:p>
                      <a:pPr algn="ctr"/>
                      <a:endParaRPr lang="es-MX" b="1" dirty="0" smtClean="0">
                        <a:solidFill>
                          <a:schemeClr val="bg1"/>
                        </a:solidFill>
                      </a:endParaRPr>
                    </a:p>
                    <a:p>
                      <a:pPr algn="ctr"/>
                      <a:r>
                        <a:rPr lang="es-MX" b="1" dirty="0" smtClean="0">
                          <a:solidFill>
                            <a:schemeClr val="bg1"/>
                          </a:solidFill>
                        </a:rPr>
                        <a:t>PUNTOS</a:t>
                      </a:r>
                    </a:p>
                    <a:p>
                      <a:pPr algn="ctr"/>
                      <a:r>
                        <a:rPr lang="es-MX" b="1" dirty="0" smtClean="0">
                          <a:solidFill>
                            <a:schemeClr val="bg1"/>
                          </a:solidFill>
                        </a:rPr>
                        <a:t>DEBILES</a:t>
                      </a:r>
                      <a:endParaRPr lang="es-MX" b="1" dirty="0">
                        <a:solidFill>
                          <a:schemeClr val="bg1"/>
                        </a:solidFill>
                      </a:endParaRPr>
                    </a:p>
                  </a:txBody>
                  <a:tcPr>
                    <a:solidFill>
                      <a:srgbClr val="7030A0"/>
                    </a:solidFill>
                  </a:tcPr>
                </a:tc>
                <a:tc>
                  <a:txBody>
                    <a:bodyPr/>
                    <a:lstStyle/>
                    <a:p>
                      <a:endParaRPr lang="es-MX" b="1" dirty="0" smtClean="0"/>
                    </a:p>
                    <a:p>
                      <a:pPr algn="ctr"/>
                      <a:r>
                        <a:rPr lang="es-MX" b="1" dirty="0" smtClean="0">
                          <a:solidFill>
                            <a:srgbClr val="7030A0"/>
                          </a:solidFill>
                        </a:rPr>
                        <a:t>ESTRATEGIAS</a:t>
                      </a:r>
                      <a:r>
                        <a:rPr lang="es-MX" b="1" baseline="0" dirty="0" smtClean="0">
                          <a:solidFill>
                            <a:srgbClr val="7030A0"/>
                          </a:solidFill>
                        </a:rPr>
                        <a:t> DE SUPERVIVENCIA</a:t>
                      </a:r>
                      <a:endParaRPr lang="es-MX" b="1" dirty="0">
                        <a:solidFill>
                          <a:srgbClr val="7030A0"/>
                        </a:solidFill>
                      </a:endParaRPr>
                    </a:p>
                  </a:txBody>
                  <a:tcPr>
                    <a:solidFill>
                      <a:schemeClr val="bg1"/>
                    </a:solidFill>
                  </a:tcPr>
                </a:tc>
                <a:tc>
                  <a:txBody>
                    <a:bodyPr/>
                    <a:lstStyle/>
                    <a:p>
                      <a:endParaRPr lang="es-MX" b="1" dirty="0" smtClean="0"/>
                    </a:p>
                    <a:p>
                      <a:pPr algn="ctr"/>
                      <a:r>
                        <a:rPr lang="es-MX" b="1" dirty="0" smtClean="0">
                          <a:solidFill>
                            <a:srgbClr val="7030A0"/>
                          </a:solidFill>
                        </a:rPr>
                        <a:t>ESTRATEGIAS</a:t>
                      </a:r>
                      <a:r>
                        <a:rPr lang="es-MX" b="1" baseline="0" dirty="0" smtClean="0">
                          <a:solidFill>
                            <a:srgbClr val="7030A0"/>
                          </a:solidFill>
                        </a:rPr>
                        <a:t> DE RE ORIENTACIÓN</a:t>
                      </a:r>
                      <a:endParaRPr lang="es-MX" b="1" dirty="0">
                        <a:solidFill>
                          <a:srgbClr val="7030A0"/>
                        </a:solidFill>
                      </a:endParaRPr>
                    </a:p>
                  </a:txBody>
                  <a:tcPr>
                    <a:solidFill>
                      <a:schemeClr val="bg1"/>
                    </a:solidFill>
                  </a:tcPr>
                </a:tc>
              </a:tr>
            </a:tbl>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3 Marcador de contenido" descr="descarga.jpg"/>
          <p:cNvPicPr>
            <a:picLocks noChangeAspect="1"/>
          </p:cNvPicPr>
          <p:nvPr/>
        </p:nvPicPr>
        <p:blipFill>
          <a:blip r:embed="rId2" cstate="print"/>
          <a:stretch>
            <a:fillRect/>
          </a:stretch>
        </p:blipFill>
        <p:spPr>
          <a:xfrm>
            <a:off x="0" y="0"/>
            <a:ext cx="9144000" cy="1124744"/>
          </a:xfrm>
          <a:prstGeom prst="rect">
            <a:avLst/>
          </a:prstGeom>
        </p:spPr>
      </p:pic>
      <p:sp>
        <p:nvSpPr>
          <p:cNvPr id="3" name="2 Rectángulo"/>
          <p:cNvSpPr/>
          <p:nvPr/>
        </p:nvSpPr>
        <p:spPr>
          <a:xfrm>
            <a:off x="0" y="1844824"/>
            <a:ext cx="4955203" cy="369332"/>
          </a:xfrm>
          <a:prstGeom prst="rect">
            <a:avLst/>
          </a:prstGeom>
        </p:spPr>
        <p:txBody>
          <a:bodyPr wrap="none">
            <a:spAutoFit/>
          </a:bodyPr>
          <a:lstStyle/>
          <a:p>
            <a:r>
              <a:rPr lang="es-MX" b="1" dirty="0" smtClean="0">
                <a:solidFill>
                  <a:srgbClr val="FF0000"/>
                </a:solidFill>
                <a:latin typeface="Arial" pitchFamily="34" charset="0"/>
                <a:cs typeface="Arial" pitchFamily="34" charset="0"/>
              </a:rPr>
              <a:t>Herramienta para la planificación de tareas </a:t>
            </a:r>
            <a:endParaRPr lang="es-MX" b="1" dirty="0">
              <a:solidFill>
                <a:srgbClr val="FF0000"/>
              </a:solidFill>
              <a:latin typeface="Arial" pitchFamily="34" charset="0"/>
              <a:cs typeface="Arial" pitchFamily="34" charset="0"/>
            </a:endParaRPr>
          </a:p>
        </p:txBody>
      </p:sp>
      <p:sp>
        <p:nvSpPr>
          <p:cNvPr id="4" name="3 Rectángulo"/>
          <p:cNvSpPr/>
          <p:nvPr/>
        </p:nvSpPr>
        <p:spPr>
          <a:xfrm>
            <a:off x="0" y="1412776"/>
            <a:ext cx="9144000" cy="461665"/>
          </a:xfrm>
          <a:prstGeom prst="rect">
            <a:avLst/>
          </a:prstGeom>
        </p:spPr>
        <p:txBody>
          <a:bodyPr wrap="square">
            <a:spAutoFit/>
          </a:bodyPr>
          <a:lstStyle/>
          <a:p>
            <a:pPr algn="ctr"/>
            <a:r>
              <a:rPr lang="es-MX" sz="2400" b="1" u="sng" dirty="0" smtClean="0">
                <a:solidFill>
                  <a:srgbClr val="FF0000"/>
                </a:solidFill>
                <a:latin typeface="Arial" pitchFamily="34" charset="0"/>
                <a:cs typeface="Arial" pitchFamily="34" charset="0"/>
              </a:rPr>
              <a:t>DM3</a:t>
            </a:r>
            <a:endParaRPr lang="es-MX" sz="2400" b="1" u="sng" dirty="0">
              <a:solidFill>
                <a:srgbClr val="FF0000"/>
              </a:solidFill>
              <a:latin typeface="Arial" pitchFamily="34" charset="0"/>
              <a:cs typeface="Arial" pitchFamily="34" charset="0"/>
            </a:endParaRPr>
          </a:p>
        </p:txBody>
      </p:sp>
      <p:graphicFrame>
        <p:nvGraphicFramePr>
          <p:cNvPr id="5" name="4 Tabla"/>
          <p:cNvGraphicFramePr>
            <a:graphicFrameLocks noGrp="1"/>
          </p:cNvGraphicFramePr>
          <p:nvPr/>
        </p:nvGraphicFramePr>
        <p:xfrm>
          <a:off x="1403648" y="2780928"/>
          <a:ext cx="6096000" cy="370840"/>
        </p:xfrm>
        <a:graphic>
          <a:graphicData uri="http://schemas.openxmlformats.org/drawingml/2006/table">
            <a:tbl>
              <a:tblPr firstRow="1" bandRow="1">
                <a:tableStyleId>{16D9F66E-5EB9-4882-86FB-DCBF35E3C3E4}</a:tableStyleId>
              </a:tblPr>
              <a:tblGrid>
                <a:gridCol w="6096000"/>
              </a:tblGrid>
              <a:tr h="370840">
                <a:tc>
                  <a:txBody>
                    <a:bodyPr/>
                    <a:lstStyle/>
                    <a:p>
                      <a:pPr algn="ctr"/>
                      <a:r>
                        <a:rPr lang="es-MX" dirty="0" smtClean="0">
                          <a:solidFill>
                            <a:schemeClr val="tx1"/>
                          </a:solidFill>
                          <a:latin typeface="Arial" pitchFamily="34" charset="0"/>
                          <a:cs typeface="Arial" pitchFamily="34" charset="0"/>
                        </a:rPr>
                        <a:t>DM3</a:t>
                      </a:r>
                      <a:endParaRPr lang="es-MX" dirty="0">
                        <a:solidFill>
                          <a:schemeClr val="tx1"/>
                        </a:solidFill>
                        <a:latin typeface="Arial" pitchFamily="34" charset="0"/>
                        <a:cs typeface="Arial" pitchFamily="34" charset="0"/>
                      </a:endParaRPr>
                    </a:p>
                  </a:txBody>
                  <a:tcPr/>
                </a:tc>
              </a:tr>
            </a:tbl>
          </a:graphicData>
        </a:graphic>
      </p:graphicFrame>
      <p:graphicFrame>
        <p:nvGraphicFramePr>
          <p:cNvPr id="6" name="5 Tabla"/>
          <p:cNvGraphicFramePr>
            <a:graphicFrameLocks noGrp="1"/>
          </p:cNvGraphicFramePr>
          <p:nvPr/>
        </p:nvGraphicFramePr>
        <p:xfrm>
          <a:off x="1403648" y="3140968"/>
          <a:ext cx="6096000" cy="370840"/>
        </p:xfrm>
        <a:graphic>
          <a:graphicData uri="http://schemas.openxmlformats.org/drawingml/2006/table">
            <a:tbl>
              <a:tblPr firstRow="1" bandRow="1">
                <a:tableStyleId>{16D9F66E-5EB9-4882-86FB-DCBF35E3C3E4}</a:tableStyleId>
              </a:tblPr>
              <a:tblGrid>
                <a:gridCol w="1524000"/>
                <a:gridCol w="1524000"/>
                <a:gridCol w="1524000"/>
                <a:gridCol w="1524000"/>
              </a:tblGrid>
              <a:tr h="370840">
                <a:tc>
                  <a:txBody>
                    <a:bodyPr/>
                    <a:lstStyle/>
                    <a:p>
                      <a:pPr algn="ctr"/>
                      <a:r>
                        <a:rPr lang="es-MX" dirty="0" smtClean="0">
                          <a:latin typeface="Arial" pitchFamily="34" charset="0"/>
                          <a:cs typeface="Arial" pitchFamily="34" charset="0"/>
                        </a:rPr>
                        <a:t>DESEOS</a:t>
                      </a:r>
                      <a:endParaRPr lang="es-MX" dirty="0">
                        <a:latin typeface="Arial" pitchFamily="34" charset="0"/>
                        <a:cs typeface="Arial" pitchFamily="34" charset="0"/>
                      </a:endParaRPr>
                    </a:p>
                  </a:txBody>
                  <a:tcPr/>
                </a:tc>
                <a:tc>
                  <a:txBody>
                    <a:bodyPr/>
                    <a:lstStyle/>
                    <a:p>
                      <a:pPr algn="ctr"/>
                      <a:r>
                        <a:rPr lang="es-MX" dirty="0" smtClean="0">
                          <a:latin typeface="Arial" pitchFamily="34" charset="0"/>
                          <a:cs typeface="Arial" pitchFamily="34" charset="0"/>
                        </a:rPr>
                        <a:t>METAS</a:t>
                      </a:r>
                      <a:endParaRPr lang="es-MX" dirty="0">
                        <a:latin typeface="Arial" pitchFamily="34" charset="0"/>
                        <a:cs typeface="Arial" pitchFamily="34" charset="0"/>
                      </a:endParaRPr>
                    </a:p>
                  </a:txBody>
                  <a:tcPr/>
                </a:tc>
                <a:tc>
                  <a:txBody>
                    <a:bodyPr/>
                    <a:lstStyle/>
                    <a:p>
                      <a:pPr algn="ctr"/>
                      <a:r>
                        <a:rPr lang="es-MX" dirty="0" smtClean="0">
                          <a:latin typeface="Arial" pitchFamily="34" charset="0"/>
                          <a:cs typeface="Arial" pitchFamily="34" charset="0"/>
                        </a:rPr>
                        <a:t>MÉTODOS</a:t>
                      </a:r>
                      <a:endParaRPr lang="es-MX" dirty="0">
                        <a:latin typeface="Arial" pitchFamily="34" charset="0"/>
                        <a:cs typeface="Arial" pitchFamily="34" charset="0"/>
                      </a:endParaRPr>
                    </a:p>
                  </a:txBody>
                  <a:tcPr/>
                </a:tc>
                <a:tc>
                  <a:txBody>
                    <a:bodyPr/>
                    <a:lstStyle/>
                    <a:p>
                      <a:pPr algn="ctr"/>
                      <a:r>
                        <a:rPr lang="es-MX" dirty="0" smtClean="0">
                          <a:latin typeface="Arial" pitchFamily="34" charset="0"/>
                          <a:cs typeface="Arial" pitchFamily="34" charset="0"/>
                        </a:rPr>
                        <a:t>MEDIDAS</a:t>
                      </a:r>
                      <a:endParaRPr lang="es-MX" dirty="0">
                        <a:latin typeface="Arial" pitchFamily="34" charset="0"/>
                        <a:cs typeface="Arial" pitchFamily="34" charset="0"/>
                      </a:endParaRPr>
                    </a:p>
                  </a:txBody>
                  <a:tcPr/>
                </a:tc>
              </a:tr>
            </a:tbl>
          </a:graphicData>
        </a:graphic>
      </p:graphicFrame>
      <p:graphicFrame>
        <p:nvGraphicFramePr>
          <p:cNvPr id="7" name="6 Tabla"/>
          <p:cNvGraphicFramePr>
            <a:graphicFrameLocks noGrp="1"/>
          </p:cNvGraphicFramePr>
          <p:nvPr/>
        </p:nvGraphicFramePr>
        <p:xfrm>
          <a:off x="1403648" y="3501008"/>
          <a:ext cx="1512168" cy="2952328"/>
        </p:xfrm>
        <a:graphic>
          <a:graphicData uri="http://schemas.openxmlformats.org/drawingml/2006/table">
            <a:tbl>
              <a:tblPr firstRow="1" bandRow="1">
                <a:tableStyleId>{46F890A9-2807-4EBB-B81D-B2AA78EC7F39}</a:tableStyleId>
              </a:tblPr>
              <a:tblGrid>
                <a:gridCol w="1512168"/>
              </a:tblGrid>
              <a:tr h="2952328">
                <a:tc>
                  <a:txBody>
                    <a:bodyPr/>
                    <a:lstStyle/>
                    <a:p>
                      <a:endParaRPr lang="es-MX" dirty="0">
                        <a:solidFill>
                          <a:schemeClr val="bg1"/>
                        </a:solidFill>
                        <a:latin typeface="Arial" pitchFamily="34" charset="0"/>
                        <a:cs typeface="Arial" pitchFamily="34" charset="0"/>
                      </a:endParaRPr>
                    </a:p>
                  </a:txBody>
                  <a:tcPr>
                    <a:solidFill>
                      <a:schemeClr val="accent3">
                        <a:lumMod val="60000"/>
                        <a:lumOff val="40000"/>
                      </a:schemeClr>
                    </a:solidFill>
                  </a:tcPr>
                </a:tc>
              </a:tr>
            </a:tbl>
          </a:graphicData>
        </a:graphic>
      </p:graphicFrame>
      <p:graphicFrame>
        <p:nvGraphicFramePr>
          <p:cNvPr id="8" name="7 Tabla"/>
          <p:cNvGraphicFramePr>
            <a:graphicFrameLocks noGrp="1"/>
          </p:cNvGraphicFramePr>
          <p:nvPr/>
        </p:nvGraphicFramePr>
        <p:xfrm>
          <a:off x="2915816" y="3501008"/>
          <a:ext cx="1512168" cy="2952327"/>
        </p:xfrm>
        <a:graphic>
          <a:graphicData uri="http://schemas.openxmlformats.org/drawingml/2006/table">
            <a:tbl>
              <a:tblPr firstRow="1" bandRow="1">
                <a:tableStyleId>{5C22544A-7EE6-4342-B048-85BDC9FD1C3A}</a:tableStyleId>
              </a:tblPr>
              <a:tblGrid>
                <a:gridCol w="1512168"/>
              </a:tblGrid>
              <a:tr h="984109">
                <a:tc>
                  <a:txBody>
                    <a:bodyPr/>
                    <a:lstStyle/>
                    <a:p>
                      <a:endParaRPr lang="es-MX" dirty="0"/>
                    </a:p>
                  </a:txBody>
                  <a:tcPr>
                    <a:solidFill>
                      <a:schemeClr val="accent2">
                        <a:lumMod val="60000"/>
                        <a:lumOff val="40000"/>
                      </a:schemeClr>
                    </a:solidFill>
                  </a:tcPr>
                </a:tc>
              </a:tr>
              <a:tr h="984109">
                <a:tc>
                  <a:txBody>
                    <a:bodyPr/>
                    <a:lstStyle/>
                    <a:p>
                      <a:endParaRPr lang="es-MX" dirty="0"/>
                    </a:p>
                  </a:txBody>
                  <a:tcPr>
                    <a:solidFill>
                      <a:schemeClr val="accent2">
                        <a:lumMod val="60000"/>
                        <a:lumOff val="40000"/>
                      </a:schemeClr>
                    </a:solidFill>
                  </a:tcPr>
                </a:tc>
              </a:tr>
              <a:tr h="984109">
                <a:tc>
                  <a:txBody>
                    <a:bodyPr/>
                    <a:lstStyle/>
                    <a:p>
                      <a:endParaRPr lang="es-MX" dirty="0"/>
                    </a:p>
                  </a:txBody>
                  <a:tcPr>
                    <a:solidFill>
                      <a:schemeClr val="accent2">
                        <a:lumMod val="60000"/>
                        <a:lumOff val="40000"/>
                      </a:schemeClr>
                    </a:solidFill>
                  </a:tcPr>
                </a:tc>
              </a:tr>
            </a:tbl>
          </a:graphicData>
        </a:graphic>
      </p:graphicFrame>
      <p:graphicFrame>
        <p:nvGraphicFramePr>
          <p:cNvPr id="9" name="8 Tabla"/>
          <p:cNvGraphicFramePr>
            <a:graphicFrameLocks noGrp="1"/>
          </p:cNvGraphicFramePr>
          <p:nvPr/>
        </p:nvGraphicFramePr>
        <p:xfrm>
          <a:off x="4427984" y="3501008"/>
          <a:ext cx="1584176" cy="2926080"/>
        </p:xfrm>
        <a:graphic>
          <a:graphicData uri="http://schemas.openxmlformats.org/drawingml/2006/table">
            <a:tbl>
              <a:tblPr firstRow="1" bandRow="1">
                <a:tableStyleId>{5C22544A-7EE6-4342-B048-85BDC9FD1C3A}</a:tableStyleId>
              </a:tblPr>
              <a:tblGrid>
                <a:gridCol w="1584176"/>
              </a:tblGrid>
              <a:tr h="364152">
                <a:tc>
                  <a:txBody>
                    <a:bodyPr/>
                    <a:lstStyle/>
                    <a:p>
                      <a:endParaRPr lang="es-MX" dirty="0"/>
                    </a:p>
                  </a:txBody>
                  <a:tcPr>
                    <a:solidFill>
                      <a:schemeClr val="accent4">
                        <a:lumMod val="60000"/>
                        <a:lumOff val="40000"/>
                      </a:schemeClr>
                    </a:solidFill>
                  </a:tcPr>
                </a:tc>
              </a:tr>
              <a:tr h="364152">
                <a:tc>
                  <a:txBody>
                    <a:bodyPr/>
                    <a:lstStyle/>
                    <a:p>
                      <a:endParaRPr lang="es-MX" dirty="0"/>
                    </a:p>
                  </a:txBody>
                  <a:tcPr>
                    <a:solidFill>
                      <a:schemeClr val="accent4">
                        <a:lumMod val="60000"/>
                        <a:lumOff val="40000"/>
                      </a:schemeClr>
                    </a:solidFill>
                  </a:tcPr>
                </a:tc>
              </a:tr>
              <a:tr h="364152">
                <a:tc>
                  <a:txBody>
                    <a:bodyPr/>
                    <a:lstStyle/>
                    <a:p>
                      <a:endParaRPr lang="es-MX"/>
                    </a:p>
                  </a:txBody>
                  <a:tcPr>
                    <a:solidFill>
                      <a:schemeClr val="accent4">
                        <a:lumMod val="60000"/>
                        <a:lumOff val="40000"/>
                      </a:schemeClr>
                    </a:solidFill>
                  </a:tcPr>
                </a:tc>
              </a:tr>
              <a:tr h="364152">
                <a:tc>
                  <a:txBody>
                    <a:bodyPr/>
                    <a:lstStyle/>
                    <a:p>
                      <a:endParaRPr lang="es-MX"/>
                    </a:p>
                  </a:txBody>
                  <a:tcPr>
                    <a:solidFill>
                      <a:schemeClr val="accent4">
                        <a:lumMod val="60000"/>
                        <a:lumOff val="40000"/>
                      </a:schemeClr>
                    </a:solidFill>
                  </a:tcPr>
                </a:tc>
              </a:tr>
              <a:tr h="364152">
                <a:tc>
                  <a:txBody>
                    <a:bodyPr/>
                    <a:lstStyle/>
                    <a:p>
                      <a:endParaRPr lang="es-MX"/>
                    </a:p>
                  </a:txBody>
                  <a:tcPr>
                    <a:solidFill>
                      <a:schemeClr val="accent4">
                        <a:lumMod val="60000"/>
                        <a:lumOff val="40000"/>
                      </a:schemeClr>
                    </a:solidFill>
                  </a:tcPr>
                </a:tc>
              </a:tr>
              <a:tr h="364152">
                <a:tc>
                  <a:txBody>
                    <a:bodyPr/>
                    <a:lstStyle/>
                    <a:p>
                      <a:endParaRPr lang="es-MX" dirty="0"/>
                    </a:p>
                  </a:txBody>
                  <a:tcPr>
                    <a:solidFill>
                      <a:schemeClr val="accent4">
                        <a:lumMod val="60000"/>
                        <a:lumOff val="40000"/>
                      </a:schemeClr>
                    </a:solidFill>
                  </a:tcPr>
                </a:tc>
              </a:tr>
              <a:tr h="364152">
                <a:tc>
                  <a:txBody>
                    <a:bodyPr/>
                    <a:lstStyle/>
                    <a:p>
                      <a:endParaRPr lang="es-MX" dirty="0"/>
                    </a:p>
                  </a:txBody>
                  <a:tcPr>
                    <a:solidFill>
                      <a:schemeClr val="accent4">
                        <a:lumMod val="60000"/>
                        <a:lumOff val="40000"/>
                      </a:schemeClr>
                    </a:solidFill>
                  </a:tcPr>
                </a:tc>
              </a:tr>
              <a:tr h="364152">
                <a:tc>
                  <a:txBody>
                    <a:bodyPr/>
                    <a:lstStyle/>
                    <a:p>
                      <a:endParaRPr lang="es-MX" dirty="0"/>
                    </a:p>
                  </a:txBody>
                  <a:tcPr>
                    <a:solidFill>
                      <a:schemeClr val="accent4">
                        <a:lumMod val="60000"/>
                        <a:lumOff val="40000"/>
                      </a:schemeClr>
                    </a:solidFill>
                  </a:tcPr>
                </a:tc>
              </a:tr>
            </a:tbl>
          </a:graphicData>
        </a:graphic>
      </p:graphicFrame>
      <p:graphicFrame>
        <p:nvGraphicFramePr>
          <p:cNvPr id="10" name="9 Tabla"/>
          <p:cNvGraphicFramePr>
            <a:graphicFrameLocks noGrp="1"/>
          </p:cNvGraphicFramePr>
          <p:nvPr/>
        </p:nvGraphicFramePr>
        <p:xfrm>
          <a:off x="6012160" y="3501008"/>
          <a:ext cx="1512168" cy="2926080"/>
        </p:xfrm>
        <a:graphic>
          <a:graphicData uri="http://schemas.openxmlformats.org/drawingml/2006/table">
            <a:tbl>
              <a:tblPr firstRow="1" bandRow="1">
                <a:tableStyleId>{5C22544A-7EE6-4342-B048-85BDC9FD1C3A}</a:tableStyleId>
              </a:tblPr>
              <a:tblGrid>
                <a:gridCol w="360040"/>
                <a:gridCol w="360040"/>
                <a:gridCol w="360040"/>
                <a:gridCol w="432048"/>
              </a:tblGrid>
              <a:tr h="360040">
                <a:tc>
                  <a:txBody>
                    <a:bodyPr/>
                    <a:lstStyle/>
                    <a:p>
                      <a:endParaRPr lang="es-MX" dirty="0"/>
                    </a:p>
                  </a:txBody>
                  <a:tcPr>
                    <a:solidFill>
                      <a:srgbClr val="FF5050"/>
                    </a:solidFill>
                  </a:tcPr>
                </a:tc>
                <a:tc>
                  <a:txBody>
                    <a:bodyPr/>
                    <a:lstStyle/>
                    <a:p>
                      <a:endParaRPr lang="es-MX"/>
                    </a:p>
                  </a:txBody>
                  <a:tcPr>
                    <a:solidFill>
                      <a:srgbClr val="FF5050"/>
                    </a:solidFill>
                  </a:tcPr>
                </a:tc>
                <a:tc>
                  <a:txBody>
                    <a:bodyPr/>
                    <a:lstStyle/>
                    <a:p>
                      <a:endParaRPr lang="es-MX"/>
                    </a:p>
                  </a:txBody>
                  <a:tcPr>
                    <a:solidFill>
                      <a:srgbClr val="FF5050"/>
                    </a:solidFill>
                  </a:tcPr>
                </a:tc>
                <a:tc>
                  <a:txBody>
                    <a:bodyPr/>
                    <a:lstStyle/>
                    <a:p>
                      <a:endParaRPr lang="es-MX" dirty="0"/>
                    </a:p>
                  </a:txBody>
                  <a:tcPr>
                    <a:solidFill>
                      <a:srgbClr val="FF5050"/>
                    </a:solidFill>
                  </a:tcPr>
                </a:tc>
              </a:tr>
              <a:tr h="360040">
                <a:tc>
                  <a:txBody>
                    <a:bodyPr/>
                    <a:lstStyle/>
                    <a:p>
                      <a:endParaRPr lang="es-MX"/>
                    </a:p>
                  </a:txBody>
                  <a:tcPr>
                    <a:solidFill>
                      <a:srgbClr val="FF5050"/>
                    </a:solidFill>
                  </a:tcPr>
                </a:tc>
                <a:tc>
                  <a:txBody>
                    <a:bodyPr/>
                    <a:lstStyle/>
                    <a:p>
                      <a:endParaRPr lang="es-MX" dirty="0"/>
                    </a:p>
                  </a:txBody>
                  <a:tcPr>
                    <a:solidFill>
                      <a:srgbClr val="FF5050"/>
                    </a:solidFill>
                  </a:tcPr>
                </a:tc>
                <a:tc>
                  <a:txBody>
                    <a:bodyPr/>
                    <a:lstStyle/>
                    <a:p>
                      <a:endParaRPr lang="es-MX"/>
                    </a:p>
                  </a:txBody>
                  <a:tcPr>
                    <a:solidFill>
                      <a:srgbClr val="FF5050"/>
                    </a:solidFill>
                  </a:tcPr>
                </a:tc>
                <a:tc>
                  <a:txBody>
                    <a:bodyPr/>
                    <a:lstStyle/>
                    <a:p>
                      <a:endParaRPr lang="es-MX"/>
                    </a:p>
                  </a:txBody>
                  <a:tcPr>
                    <a:solidFill>
                      <a:srgbClr val="FF5050"/>
                    </a:solidFill>
                  </a:tcPr>
                </a:tc>
              </a:tr>
              <a:tr h="360040">
                <a:tc>
                  <a:txBody>
                    <a:bodyPr/>
                    <a:lstStyle/>
                    <a:p>
                      <a:endParaRPr lang="es-MX"/>
                    </a:p>
                  </a:txBody>
                  <a:tcPr>
                    <a:solidFill>
                      <a:srgbClr val="FF5050"/>
                    </a:solidFill>
                  </a:tcPr>
                </a:tc>
                <a:tc>
                  <a:txBody>
                    <a:bodyPr/>
                    <a:lstStyle/>
                    <a:p>
                      <a:endParaRPr lang="es-MX"/>
                    </a:p>
                  </a:txBody>
                  <a:tcPr>
                    <a:solidFill>
                      <a:srgbClr val="FF5050"/>
                    </a:solidFill>
                  </a:tcPr>
                </a:tc>
                <a:tc>
                  <a:txBody>
                    <a:bodyPr/>
                    <a:lstStyle/>
                    <a:p>
                      <a:endParaRPr lang="es-MX"/>
                    </a:p>
                  </a:txBody>
                  <a:tcPr>
                    <a:solidFill>
                      <a:srgbClr val="FF5050"/>
                    </a:solidFill>
                  </a:tcPr>
                </a:tc>
                <a:tc>
                  <a:txBody>
                    <a:bodyPr/>
                    <a:lstStyle/>
                    <a:p>
                      <a:endParaRPr lang="es-MX"/>
                    </a:p>
                  </a:txBody>
                  <a:tcPr>
                    <a:solidFill>
                      <a:srgbClr val="FF5050"/>
                    </a:solidFill>
                  </a:tcPr>
                </a:tc>
              </a:tr>
              <a:tr h="360040">
                <a:tc>
                  <a:txBody>
                    <a:bodyPr/>
                    <a:lstStyle/>
                    <a:p>
                      <a:endParaRPr lang="es-MX"/>
                    </a:p>
                  </a:txBody>
                  <a:tcPr>
                    <a:solidFill>
                      <a:srgbClr val="FF5050"/>
                    </a:solidFill>
                  </a:tcPr>
                </a:tc>
                <a:tc>
                  <a:txBody>
                    <a:bodyPr/>
                    <a:lstStyle/>
                    <a:p>
                      <a:endParaRPr lang="es-MX"/>
                    </a:p>
                  </a:txBody>
                  <a:tcPr>
                    <a:solidFill>
                      <a:srgbClr val="FF5050"/>
                    </a:solidFill>
                  </a:tcPr>
                </a:tc>
                <a:tc>
                  <a:txBody>
                    <a:bodyPr/>
                    <a:lstStyle/>
                    <a:p>
                      <a:endParaRPr lang="es-MX"/>
                    </a:p>
                  </a:txBody>
                  <a:tcPr>
                    <a:solidFill>
                      <a:srgbClr val="FF5050"/>
                    </a:solidFill>
                  </a:tcPr>
                </a:tc>
                <a:tc>
                  <a:txBody>
                    <a:bodyPr/>
                    <a:lstStyle/>
                    <a:p>
                      <a:endParaRPr lang="es-MX"/>
                    </a:p>
                  </a:txBody>
                  <a:tcPr>
                    <a:solidFill>
                      <a:srgbClr val="FF5050"/>
                    </a:solidFill>
                  </a:tcPr>
                </a:tc>
              </a:tr>
              <a:tr h="360040">
                <a:tc>
                  <a:txBody>
                    <a:bodyPr/>
                    <a:lstStyle/>
                    <a:p>
                      <a:endParaRPr lang="es-MX"/>
                    </a:p>
                  </a:txBody>
                  <a:tcPr>
                    <a:solidFill>
                      <a:srgbClr val="FF5050"/>
                    </a:solidFill>
                  </a:tcPr>
                </a:tc>
                <a:tc>
                  <a:txBody>
                    <a:bodyPr/>
                    <a:lstStyle/>
                    <a:p>
                      <a:endParaRPr lang="es-MX"/>
                    </a:p>
                  </a:txBody>
                  <a:tcPr>
                    <a:solidFill>
                      <a:srgbClr val="FF5050"/>
                    </a:solidFill>
                  </a:tcPr>
                </a:tc>
                <a:tc>
                  <a:txBody>
                    <a:bodyPr/>
                    <a:lstStyle/>
                    <a:p>
                      <a:endParaRPr lang="es-MX"/>
                    </a:p>
                  </a:txBody>
                  <a:tcPr>
                    <a:solidFill>
                      <a:srgbClr val="FF5050"/>
                    </a:solidFill>
                  </a:tcPr>
                </a:tc>
                <a:tc>
                  <a:txBody>
                    <a:bodyPr/>
                    <a:lstStyle/>
                    <a:p>
                      <a:endParaRPr lang="es-MX"/>
                    </a:p>
                  </a:txBody>
                  <a:tcPr>
                    <a:solidFill>
                      <a:srgbClr val="FF5050"/>
                    </a:solidFill>
                  </a:tcPr>
                </a:tc>
              </a:tr>
              <a:tr h="360040">
                <a:tc>
                  <a:txBody>
                    <a:bodyPr/>
                    <a:lstStyle/>
                    <a:p>
                      <a:endParaRPr lang="es-MX"/>
                    </a:p>
                  </a:txBody>
                  <a:tcPr>
                    <a:solidFill>
                      <a:srgbClr val="FF5050"/>
                    </a:solidFill>
                  </a:tcPr>
                </a:tc>
                <a:tc>
                  <a:txBody>
                    <a:bodyPr/>
                    <a:lstStyle/>
                    <a:p>
                      <a:endParaRPr lang="es-MX" dirty="0"/>
                    </a:p>
                  </a:txBody>
                  <a:tcPr>
                    <a:solidFill>
                      <a:srgbClr val="FF5050"/>
                    </a:solidFill>
                  </a:tcPr>
                </a:tc>
                <a:tc>
                  <a:txBody>
                    <a:bodyPr/>
                    <a:lstStyle/>
                    <a:p>
                      <a:endParaRPr lang="es-MX"/>
                    </a:p>
                  </a:txBody>
                  <a:tcPr>
                    <a:solidFill>
                      <a:srgbClr val="FF5050"/>
                    </a:solidFill>
                  </a:tcPr>
                </a:tc>
                <a:tc>
                  <a:txBody>
                    <a:bodyPr/>
                    <a:lstStyle/>
                    <a:p>
                      <a:endParaRPr lang="es-MX"/>
                    </a:p>
                  </a:txBody>
                  <a:tcPr>
                    <a:solidFill>
                      <a:srgbClr val="FF5050"/>
                    </a:solidFill>
                  </a:tcPr>
                </a:tc>
              </a:tr>
              <a:tr h="360040">
                <a:tc>
                  <a:txBody>
                    <a:bodyPr/>
                    <a:lstStyle/>
                    <a:p>
                      <a:endParaRPr lang="es-MX"/>
                    </a:p>
                  </a:txBody>
                  <a:tcPr>
                    <a:solidFill>
                      <a:srgbClr val="FF5050"/>
                    </a:solidFill>
                  </a:tcPr>
                </a:tc>
                <a:tc>
                  <a:txBody>
                    <a:bodyPr/>
                    <a:lstStyle/>
                    <a:p>
                      <a:endParaRPr lang="es-MX"/>
                    </a:p>
                  </a:txBody>
                  <a:tcPr>
                    <a:solidFill>
                      <a:srgbClr val="FF5050"/>
                    </a:solidFill>
                  </a:tcPr>
                </a:tc>
                <a:tc>
                  <a:txBody>
                    <a:bodyPr/>
                    <a:lstStyle/>
                    <a:p>
                      <a:endParaRPr lang="es-MX"/>
                    </a:p>
                  </a:txBody>
                  <a:tcPr>
                    <a:solidFill>
                      <a:srgbClr val="FF5050"/>
                    </a:solidFill>
                  </a:tcPr>
                </a:tc>
                <a:tc>
                  <a:txBody>
                    <a:bodyPr/>
                    <a:lstStyle/>
                    <a:p>
                      <a:endParaRPr lang="es-MX"/>
                    </a:p>
                  </a:txBody>
                  <a:tcPr>
                    <a:solidFill>
                      <a:srgbClr val="FF5050"/>
                    </a:solidFill>
                  </a:tcPr>
                </a:tc>
              </a:tr>
              <a:tr h="360040">
                <a:tc>
                  <a:txBody>
                    <a:bodyPr/>
                    <a:lstStyle/>
                    <a:p>
                      <a:endParaRPr lang="es-MX"/>
                    </a:p>
                  </a:txBody>
                  <a:tcPr>
                    <a:solidFill>
                      <a:srgbClr val="FF5050"/>
                    </a:solidFill>
                  </a:tcPr>
                </a:tc>
                <a:tc>
                  <a:txBody>
                    <a:bodyPr/>
                    <a:lstStyle/>
                    <a:p>
                      <a:endParaRPr lang="es-MX"/>
                    </a:p>
                  </a:txBody>
                  <a:tcPr>
                    <a:solidFill>
                      <a:srgbClr val="FF5050"/>
                    </a:solidFill>
                  </a:tcPr>
                </a:tc>
                <a:tc>
                  <a:txBody>
                    <a:bodyPr/>
                    <a:lstStyle/>
                    <a:p>
                      <a:endParaRPr lang="es-MX"/>
                    </a:p>
                  </a:txBody>
                  <a:tcPr>
                    <a:solidFill>
                      <a:srgbClr val="FF5050"/>
                    </a:solidFill>
                  </a:tcPr>
                </a:tc>
                <a:tc>
                  <a:txBody>
                    <a:bodyPr/>
                    <a:lstStyle/>
                    <a:p>
                      <a:endParaRPr lang="es-MX" dirty="0"/>
                    </a:p>
                  </a:txBody>
                  <a:tcPr>
                    <a:solidFill>
                      <a:srgbClr val="FF5050"/>
                    </a:solidFill>
                  </a:tcPr>
                </a:tc>
              </a:tr>
            </a:tbl>
          </a:graphicData>
        </a:graphic>
      </p:graphicFrame>
      <p:sp>
        <p:nvSpPr>
          <p:cNvPr id="11" name="10 Rectángulo"/>
          <p:cNvSpPr/>
          <p:nvPr/>
        </p:nvSpPr>
        <p:spPr>
          <a:xfrm>
            <a:off x="0" y="4365104"/>
            <a:ext cx="1259632" cy="792088"/>
          </a:xfrm>
          <a:prstGeom prst="rect">
            <a:avLst/>
          </a:prstGeom>
          <a:solidFill>
            <a:schemeClr val="bg1">
              <a:alpha val="74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smtClean="0">
                <a:solidFill>
                  <a:schemeClr val="accent3">
                    <a:lumMod val="60000"/>
                    <a:lumOff val="40000"/>
                  </a:schemeClr>
                </a:solidFill>
                <a:latin typeface="Arial" pitchFamily="34" charset="0"/>
                <a:cs typeface="Arial" pitchFamily="34" charset="0"/>
              </a:rPr>
              <a:t>PRE-OBJETIVOS</a:t>
            </a:r>
            <a:endParaRPr lang="es-MX" sz="1400" b="1" dirty="0">
              <a:solidFill>
                <a:schemeClr val="accent3">
                  <a:lumMod val="60000"/>
                  <a:lumOff val="40000"/>
                </a:schemeClr>
              </a:solidFill>
              <a:latin typeface="Arial" pitchFamily="34" charset="0"/>
              <a:cs typeface="Arial" pitchFamily="34" charset="0"/>
            </a:endParaRPr>
          </a:p>
        </p:txBody>
      </p:sp>
      <p:cxnSp>
        <p:nvCxnSpPr>
          <p:cNvPr id="13" name="12 Conector recto de flecha"/>
          <p:cNvCxnSpPr/>
          <p:nvPr/>
        </p:nvCxnSpPr>
        <p:spPr>
          <a:xfrm>
            <a:off x="1259632" y="4797152"/>
            <a:ext cx="720080" cy="0"/>
          </a:xfrm>
          <a:prstGeom prst="straightConnector1">
            <a:avLst/>
          </a:prstGeom>
          <a:ln w="69850" cmpd="sng">
            <a:solidFill>
              <a:schemeClr val="bg1">
                <a:lumMod val="95000"/>
              </a:schemeClr>
            </a:solidFill>
            <a:prstDash val="sysDot"/>
            <a:headEnd w="lg" len="med"/>
            <a:tailEnd type="arrow" w="lg" len="med"/>
          </a:ln>
        </p:spPr>
        <p:style>
          <a:lnRef idx="1">
            <a:schemeClr val="accent1"/>
          </a:lnRef>
          <a:fillRef idx="0">
            <a:schemeClr val="accent1"/>
          </a:fillRef>
          <a:effectRef idx="0">
            <a:schemeClr val="accent1"/>
          </a:effectRef>
          <a:fontRef idx="minor">
            <a:schemeClr val="tx1"/>
          </a:fontRef>
        </p:style>
      </p:cxnSp>
      <p:sp>
        <p:nvSpPr>
          <p:cNvPr id="16" name="15 Rectángulo"/>
          <p:cNvSpPr/>
          <p:nvPr/>
        </p:nvSpPr>
        <p:spPr>
          <a:xfrm>
            <a:off x="0" y="5877272"/>
            <a:ext cx="1259632" cy="576064"/>
          </a:xfrm>
          <a:prstGeom prst="rect">
            <a:avLst/>
          </a:prstGeom>
          <a:solidFill>
            <a:schemeClr val="bg1"/>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b="1" dirty="0" smtClean="0">
                <a:latin typeface="Arial" pitchFamily="34" charset="0"/>
                <a:cs typeface="Arial" pitchFamily="34" charset="0"/>
              </a:rPr>
              <a:t>O</a:t>
            </a:r>
            <a:r>
              <a:rPr lang="es-MX" sz="1200" b="1" dirty="0" smtClean="0">
                <a:solidFill>
                  <a:schemeClr val="accent2">
                    <a:lumMod val="60000"/>
                    <a:lumOff val="40000"/>
                  </a:schemeClr>
                </a:solidFill>
                <a:latin typeface="Arial" pitchFamily="34" charset="0"/>
                <a:cs typeface="Arial" pitchFamily="34" charset="0"/>
              </a:rPr>
              <a:t>OBJETIVOS</a:t>
            </a:r>
            <a:endParaRPr lang="es-MX" sz="1200" b="1" dirty="0">
              <a:latin typeface="Arial" pitchFamily="34" charset="0"/>
              <a:cs typeface="Arial" pitchFamily="34" charset="0"/>
            </a:endParaRPr>
          </a:p>
        </p:txBody>
      </p:sp>
      <p:cxnSp>
        <p:nvCxnSpPr>
          <p:cNvPr id="17" name="16 Conector recto de flecha"/>
          <p:cNvCxnSpPr/>
          <p:nvPr/>
        </p:nvCxnSpPr>
        <p:spPr>
          <a:xfrm>
            <a:off x="1331640" y="6165304"/>
            <a:ext cx="1944216" cy="0"/>
          </a:xfrm>
          <a:prstGeom prst="straightConnector1">
            <a:avLst/>
          </a:prstGeom>
          <a:ln w="69850" cmpd="sng">
            <a:solidFill>
              <a:schemeClr val="bg1">
                <a:lumMod val="95000"/>
              </a:schemeClr>
            </a:solidFill>
            <a:prstDash val="sysDot"/>
            <a:headEnd w="lg" len="med"/>
            <a:tailEnd type="arrow" w="lg" len="med"/>
          </a:ln>
        </p:spPr>
        <p:style>
          <a:lnRef idx="1">
            <a:schemeClr val="accent1"/>
          </a:lnRef>
          <a:fillRef idx="0">
            <a:schemeClr val="accent1"/>
          </a:fillRef>
          <a:effectRef idx="0">
            <a:schemeClr val="accent1"/>
          </a:effectRef>
          <a:fontRef idx="minor">
            <a:schemeClr val="tx1"/>
          </a:fontRef>
        </p:style>
      </p:cxnSp>
      <p:sp>
        <p:nvSpPr>
          <p:cNvPr id="21" name="20 Rectángulo"/>
          <p:cNvSpPr/>
          <p:nvPr/>
        </p:nvSpPr>
        <p:spPr>
          <a:xfrm>
            <a:off x="7668344" y="5949280"/>
            <a:ext cx="1259632" cy="576064"/>
          </a:xfrm>
          <a:prstGeom prst="rect">
            <a:avLst/>
          </a:prstGeom>
          <a:solidFill>
            <a:schemeClr val="bg1"/>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b="1" dirty="0" smtClean="0">
                <a:solidFill>
                  <a:schemeClr val="accent4">
                    <a:lumMod val="60000"/>
                    <a:lumOff val="40000"/>
                  </a:schemeClr>
                </a:solidFill>
                <a:latin typeface="Arial" pitchFamily="34" charset="0"/>
                <a:cs typeface="Arial" pitchFamily="34" charset="0"/>
              </a:rPr>
              <a:t>¿COMO?</a:t>
            </a:r>
            <a:endParaRPr lang="es-MX" sz="1200" b="1" dirty="0">
              <a:solidFill>
                <a:schemeClr val="accent4">
                  <a:lumMod val="60000"/>
                  <a:lumOff val="40000"/>
                </a:schemeClr>
              </a:solidFill>
              <a:latin typeface="Arial" pitchFamily="34" charset="0"/>
              <a:cs typeface="Arial" pitchFamily="34" charset="0"/>
            </a:endParaRPr>
          </a:p>
        </p:txBody>
      </p:sp>
      <p:cxnSp>
        <p:nvCxnSpPr>
          <p:cNvPr id="22" name="21 Conector recto de flecha"/>
          <p:cNvCxnSpPr/>
          <p:nvPr/>
        </p:nvCxnSpPr>
        <p:spPr>
          <a:xfrm flipH="1">
            <a:off x="5508104" y="6237312"/>
            <a:ext cx="2088232" cy="0"/>
          </a:xfrm>
          <a:prstGeom prst="straightConnector1">
            <a:avLst/>
          </a:prstGeom>
          <a:ln w="69850" cmpd="sng">
            <a:solidFill>
              <a:schemeClr val="bg1">
                <a:lumMod val="95000"/>
              </a:schemeClr>
            </a:solidFill>
            <a:prstDash val="sysDot"/>
            <a:headEnd w="lg" len="med"/>
            <a:tailEnd type="arrow" w="lg" len="med"/>
          </a:ln>
        </p:spPr>
        <p:style>
          <a:lnRef idx="1">
            <a:schemeClr val="accent1"/>
          </a:lnRef>
          <a:fillRef idx="0">
            <a:schemeClr val="accent1"/>
          </a:fillRef>
          <a:effectRef idx="0">
            <a:schemeClr val="accent1"/>
          </a:effectRef>
          <a:fontRef idx="minor">
            <a:schemeClr val="tx1"/>
          </a:fontRef>
        </p:style>
      </p:cxnSp>
      <p:sp>
        <p:nvSpPr>
          <p:cNvPr id="30" name="29 Rectángulo"/>
          <p:cNvSpPr/>
          <p:nvPr/>
        </p:nvSpPr>
        <p:spPr>
          <a:xfrm>
            <a:off x="7740352" y="4365104"/>
            <a:ext cx="1403648" cy="576064"/>
          </a:xfrm>
          <a:prstGeom prst="rect">
            <a:avLst/>
          </a:prstGeom>
          <a:solidFill>
            <a:schemeClr val="bg1"/>
          </a:solidFill>
          <a:ln>
            <a:solidFill>
              <a:srgbClr val="FF5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b="1" dirty="0" smtClean="0">
                <a:solidFill>
                  <a:srgbClr val="FF5050"/>
                </a:solidFill>
                <a:latin typeface="Arial" pitchFamily="34" charset="0"/>
                <a:cs typeface="Arial" pitchFamily="34" charset="0"/>
              </a:rPr>
              <a:t>¿QUÉ CUANTIFICAMOS?</a:t>
            </a:r>
            <a:r>
              <a:rPr lang="es-MX" sz="900" b="1" dirty="0" smtClean="0">
                <a:solidFill>
                  <a:srgbClr val="FF5050"/>
                </a:solidFill>
                <a:latin typeface="Arial" pitchFamily="34" charset="0"/>
                <a:cs typeface="Arial" pitchFamily="34" charset="0"/>
              </a:rPr>
              <a:t/>
            </a:r>
            <a:br>
              <a:rPr lang="es-MX" sz="900" b="1" dirty="0" smtClean="0">
                <a:solidFill>
                  <a:srgbClr val="FF5050"/>
                </a:solidFill>
                <a:latin typeface="Arial" pitchFamily="34" charset="0"/>
                <a:cs typeface="Arial" pitchFamily="34" charset="0"/>
              </a:rPr>
            </a:br>
            <a:endParaRPr lang="es-MX" sz="900" b="1" dirty="0">
              <a:solidFill>
                <a:srgbClr val="FF5050"/>
              </a:solidFill>
              <a:latin typeface="Arial" pitchFamily="34" charset="0"/>
              <a:cs typeface="Arial" pitchFamily="34" charset="0"/>
            </a:endParaRPr>
          </a:p>
        </p:txBody>
      </p:sp>
      <p:cxnSp>
        <p:nvCxnSpPr>
          <p:cNvPr id="31" name="30 Conector recto de flecha"/>
          <p:cNvCxnSpPr/>
          <p:nvPr/>
        </p:nvCxnSpPr>
        <p:spPr>
          <a:xfrm flipH="1">
            <a:off x="6948264" y="4653136"/>
            <a:ext cx="1152128" cy="0"/>
          </a:xfrm>
          <a:prstGeom prst="straightConnector1">
            <a:avLst/>
          </a:prstGeom>
          <a:ln w="69850" cmpd="sng">
            <a:solidFill>
              <a:schemeClr val="bg1">
                <a:lumMod val="95000"/>
              </a:schemeClr>
            </a:solidFill>
            <a:prstDash val="sysDot"/>
            <a:headEnd w="lg" len="med"/>
            <a:tailEnd type="arrow" w="lg" len="med"/>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3 Marcador de contenido" descr="descarga.jpg"/>
          <p:cNvPicPr>
            <a:picLocks noChangeAspect="1"/>
          </p:cNvPicPr>
          <p:nvPr/>
        </p:nvPicPr>
        <p:blipFill>
          <a:blip r:embed="rId2" cstate="print"/>
          <a:stretch>
            <a:fillRect/>
          </a:stretch>
        </p:blipFill>
        <p:spPr>
          <a:xfrm>
            <a:off x="0" y="0"/>
            <a:ext cx="9144000" cy="1124744"/>
          </a:xfrm>
          <a:prstGeom prst="rect">
            <a:avLst/>
          </a:prstGeom>
        </p:spPr>
      </p:pic>
      <p:sp>
        <p:nvSpPr>
          <p:cNvPr id="3" name="2 Rectángulo"/>
          <p:cNvSpPr/>
          <p:nvPr/>
        </p:nvSpPr>
        <p:spPr>
          <a:xfrm>
            <a:off x="0" y="1412776"/>
            <a:ext cx="9144000" cy="461665"/>
          </a:xfrm>
          <a:prstGeom prst="rect">
            <a:avLst/>
          </a:prstGeom>
        </p:spPr>
        <p:txBody>
          <a:bodyPr wrap="square">
            <a:spAutoFit/>
          </a:bodyPr>
          <a:lstStyle/>
          <a:p>
            <a:pPr algn="ctr"/>
            <a:r>
              <a:rPr lang="es-MX" sz="2400" b="1" u="sng" dirty="0" smtClean="0">
                <a:solidFill>
                  <a:srgbClr val="FF0000"/>
                </a:solidFill>
                <a:latin typeface="Arial" pitchFamily="34" charset="0"/>
                <a:cs typeface="Arial" pitchFamily="34" charset="0"/>
              </a:rPr>
              <a:t>EL DM3</a:t>
            </a:r>
            <a:endParaRPr lang="es-MX" sz="2400" b="1" u="sng" dirty="0">
              <a:solidFill>
                <a:srgbClr val="FF0000"/>
              </a:solidFill>
              <a:latin typeface="Arial" pitchFamily="34" charset="0"/>
              <a:cs typeface="Arial" pitchFamily="34" charset="0"/>
            </a:endParaRPr>
          </a:p>
        </p:txBody>
      </p:sp>
      <p:sp>
        <p:nvSpPr>
          <p:cNvPr id="4" name="3 Rectángulo"/>
          <p:cNvSpPr/>
          <p:nvPr/>
        </p:nvSpPr>
        <p:spPr>
          <a:xfrm>
            <a:off x="0" y="1988840"/>
            <a:ext cx="9144000" cy="1107996"/>
          </a:xfrm>
          <a:prstGeom prst="rect">
            <a:avLst/>
          </a:prstGeom>
        </p:spPr>
        <p:txBody>
          <a:bodyPr wrap="square">
            <a:spAutoFit/>
          </a:bodyPr>
          <a:lstStyle/>
          <a:p>
            <a:pPr algn="just"/>
            <a:r>
              <a:rPr lang="es-MX" sz="1600" dirty="0" smtClean="0">
                <a:latin typeface="Arial" pitchFamily="34" charset="0"/>
                <a:cs typeface="Arial" pitchFamily="34" charset="0"/>
              </a:rPr>
              <a:t>DM3 es una metodología que permite a la organización definir objetivos consensuados en equipo, tanto a nivel </a:t>
            </a:r>
            <a:r>
              <a:rPr lang="es-MX" sz="1600" dirty="0" err="1" smtClean="0">
                <a:latin typeface="Arial" pitchFamily="34" charset="0"/>
                <a:cs typeface="Arial" pitchFamily="34" charset="0"/>
              </a:rPr>
              <a:t>intra</a:t>
            </a:r>
            <a:r>
              <a:rPr lang="es-MX" sz="1600" dirty="0" smtClean="0">
                <a:latin typeface="Arial" pitchFamily="34" charset="0"/>
                <a:cs typeface="Arial" pitchFamily="34" charset="0"/>
              </a:rPr>
              <a:t> como interdepartamental. Con esta herramienta, definiremos los objetivos, las metas a alcanzar, el método a utilizar y la medición de los mismos. </a:t>
            </a:r>
          </a:p>
          <a:p>
            <a:pPr algn="just"/>
            <a:r>
              <a:rPr lang="es-MX" sz="1600" b="1" dirty="0" smtClean="0">
                <a:latin typeface="Arial" pitchFamily="34" charset="0"/>
                <a:cs typeface="Arial" pitchFamily="34" charset="0"/>
              </a:rPr>
              <a:t>Las siglas DM3 representan: </a:t>
            </a:r>
            <a:endParaRPr lang="es-MX" sz="1600" b="1" dirty="0">
              <a:latin typeface="Arial" pitchFamily="34" charset="0"/>
              <a:cs typeface="Arial" pitchFamily="34" charset="0"/>
            </a:endParaRPr>
          </a:p>
        </p:txBody>
      </p:sp>
      <p:graphicFrame>
        <p:nvGraphicFramePr>
          <p:cNvPr id="6" name="5 Tabla"/>
          <p:cNvGraphicFramePr>
            <a:graphicFrameLocks noGrp="1"/>
          </p:cNvGraphicFramePr>
          <p:nvPr/>
        </p:nvGraphicFramePr>
        <p:xfrm>
          <a:off x="251520" y="3356992"/>
          <a:ext cx="8568952" cy="3365924"/>
        </p:xfrm>
        <a:graphic>
          <a:graphicData uri="http://schemas.openxmlformats.org/drawingml/2006/table">
            <a:tbl>
              <a:tblPr firstRow="1" bandRow="1">
                <a:tableStyleId>{5C22544A-7EE6-4342-B048-85BDC9FD1C3A}</a:tableStyleId>
              </a:tblPr>
              <a:tblGrid>
                <a:gridCol w="1872208"/>
                <a:gridCol w="6696744"/>
              </a:tblGrid>
              <a:tr h="738082">
                <a:tc>
                  <a:txBody>
                    <a:bodyPr/>
                    <a:lstStyle/>
                    <a:p>
                      <a:pPr algn="ctr"/>
                      <a:endParaRPr lang="es-MX" b="1" dirty="0" smtClean="0">
                        <a:solidFill>
                          <a:schemeClr val="bg1">
                            <a:lumMod val="95000"/>
                          </a:schemeClr>
                        </a:solidFill>
                        <a:latin typeface="Arial" pitchFamily="34" charset="0"/>
                        <a:cs typeface="Arial" pitchFamily="34" charset="0"/>
                      </a:endParaRPr>
                    </a:p>
                    <a:p>
                      <a:pPr algn="ctr"/>
                      <a:r>
                        <a:rPr lang="es-MX" b="1" dirty="0" smtClean="0">
                          <a:solidFill>
                            <a:schemeClr val="bg1">
                              <a:lumMod val="95000"/>
                            </a:schemeClr>
                          </a:solidFill>
                          <a:latin typeface="Arial" pitchFamily="34" charset="0"/>
                          <a:cs typeface="Arial" pitchFamily="34" charset="0"/>
                        </a:rPr>
                        <a:t>DESEOS (D)</a:t>
                      </a:r>
                      <a:endParaRPr lang="es-MX" b="1" dirty="0">
                        <a:solidFill>
                          <a:schemeClr val="bg1">
                            <a:lumMod val="95000"/>
                          </a:schemeClr>
                        </a:solidFill>
                        <a:latin typeface="Arial" pitchFamily="34" charset="0"/>
                        <a:cs typeface="Arial" pitchFamily="34" charset="0"/>
                      </a:endParaRPr>
                    </a:p>
                  </a:txBody>
                  <a:tcPr>
                    <a:solidFill>
                      <a:srgbClr val="FF5050"/>
                    </a:solidFill>
                  </a:tcPr>
                </a:tc>
                <a:tc>
                  <a:txBody>
                    <a:bodyPr/>
                    <a:lstStyle/>
                    <a:p>
                      <a:pPr algn="just"/>
                      <a:r>
                        <a:rPr lang="es-MX" sz="1400" b="1" dirty="0" smtClean="0">
                          <a:solidFill>
                            <a:schemeClr val="tx1"/>
                          </a:solidFill>
                          <a:latin typeface="Arial" pitchFamily="34" charset="0"/>
                          <a:cs typeface="Arial" pitchFamily="34" charset="0"/>
                        </a:rPr>
                        <a:t>Se definen utilizando verbos de acción (lograr, conseguir, incrementar, alcanzar, ganar). Expresan deseos que se quieren conseguir. Los objetivos se dividen en metas: la suma de las metas de un mismo DM3 da lugar a los objetivos definidos.</a:t>
                      </a:r>
                      <a:endParaRPr lang="es-MX" sz="1400" b="1" dirty="0">
                        <a:solidFill>
                          <a:schemeClr val="tx1"/>
                        </a:solidFill>
                        <a:latin typeface="Arial" pitchFamily="34" charset="0"/>
                        <a:cs typeface="Arial" pitchFamily="34" charset="0"/>
                      </a:endParaRPr>
                    </a:p>
                  </a:txBody>
                  <a:tcPr>
                    <a:solidFill>
                      <a:schemeClr val="bg1">
                        <a:lumMod val="95000"/>
                      </a:schemeClr>
                    </a:solidFill>
                  </a:tcPr>
                </a:tc>
              </a:tr>
              <a:tr h="738082">
                <a:tc>
                  <a:txBody>
                    <a:bodyPr/>
                    <a:lstStyle/>
                    <a:p>
                      <a:pPr algn="ctr"/>
                      <a:endParaRPr lang="es-MX" b="1" dirty="0" smtClean="0">
                        <a:solidFill>
                          <a:schemeClr val="bg1">
                            <a:lumMod val="95000"/>
                          </a:schemeClr>
                        </a:solidFill>
                        <a:latin typeface="Arial" pitchFamily="34" charset="0"/>
                        <a:cs typeface="Arial" pitchFamily="34" charset="0"/>
                      </a:endParaRPr>
                    </a:p>
                    <a:p>
                      <a:pPr algn="ctr"/>
                      <a:r>
                        <a:rPr lang="es-MX" b="1" dirty="0" smtClean="0">
                          <a:solidFill>
                            <a:schemeClr val="bg1">
                              <a:lumMod val="95000"/>
                            </a:schemeClr>
                          </a:solidFill>
                          <a:latin typeface="Arial" pitchFamily="34" charset="0"/>
                          <a:cs typeface="Arial" pitchFamily="34" charset="0"/>
                        </a:rPr>
                        <a:t>METAS (M1)</a:t>
                      </a:r>
                      <a:endParaRPr lang="es-MX" b="1" dirty="0">
                        <a:solidFill>
                          <a:schemeClr val="bg1">
                            <a:lumMod val="95000"/>
                          </a:schemeClr>
                        </a:solidFill>
                        <a:latin typeface="Arial" pitchFamily="34" charset="0"/>
                        <a:cs typeface="Arial" pitchFamily="34" charset="0"/>
                      </a:endParaRPr>
                    </a:p>
                  </a:txBody>
                  <a:tcPr>
                    <a:solidFill>
                      <a:srgbClr val="FF5050"/>
                    </a:solidFill>
                  </a:tcPr>
                </a:tc>
                <a:tc>
                  <a:txBody>
                    <a:bodyPr/>
                    <a:lstStyle/>
                    <a:p>
                      <a:pPr algn="just"/>
                      <a:r>
                        <a:rPr lang="es-MX" sz="1400" b="1" dirty="0" smtClean="0">
                          <a:latin typeface="Arial" pitchFamily="34" charset="0"/>
                          <a:cs typeface="Arial" pitchFamily="34" charset="0"/>
                        </a:rPr>
                        <a:t>Son los planes de acción que debemos definir para conseguir los objetivos que hemos predefinido. Un sólo objetivo debe tener una o más metas.</a:t>
                      </a:r>
                      <a:endParaRPr lang="es-MX" sz="1400" b="1" dirty="0">
                        <a:solidFill>
                          <a:schemeClr val="bg1">
                            <a:lumMod val="95000"/>
                          </a:schemeClr>
                        </a:solidFill>
                        <a:latin typeface="Arial" pitchFamily="34" charset="0"/>
                        <a:cs typeface="Arial" pitchFamily="34" charset="0"/>
                      </a:endParaRPr>
                    </a:p>
                  </a:txBody>
                  <a:tcPr>
                    <a:solidFill>
                      <a:schemeClr val="bg1">
                        <a:lumMod val="95000"/>
                      </a:schemeClr>
                    </a:solidFill>
                  </a:tcPr>
                </a:tc>
              </a:tr>
              <a:tr h="738082">
                <a:tc>
                  <a:txBody>
                    <a:bodyPr/>
                    <a:lstStyle/>
                    <a:p>
                      <a:pPr algn="ctr"/>
                      <a:endParaRPr lang="es-MX" b="1" dirty="0" smtClean="0">
                        <a:solidFill>
                          <a:schemeClr val="bg1">
                            <a:lumMod val="95000"/>
                          </a:schemeClr>
                        </a:solidFill>
                        <a:latin typeface="Arial" pitchFamily="34" charset="0"/>
                        <a:cs typeface="Arial" pitchFamily="34" charset="0"/>
                      </a:endParaRPr>
                    </a:p>
                    <a:p>
                      <a:pPr algn="ctr"/>
                      <a:r>
                        <a:rPr lang="es-MX" b="1" dirty="0" smtClean="0">
                          <a:solidFill>
                            <a:schemeClr val="bg1">
                              <a:lumMod val="95000"/>
                            </a:schemeClr>
                          </a:solidFill>
                          <a:latin typeface="Arial" pitchFamily="34" charset="0"/>
                          <a:cs typeface="Arial" pitchFamily="34" charset="0"/>
                        </a:rPr>
                        <a:t>MÉTODOS (M2)</a:t>
                      </a:r>
                      <a:endParaRPr lang="es-MX" b="1" dirty="0">
                        <a:solidFill>
                          <a:schemeClr val="bg1">
                            <a:lumMod val="95000"/>
                          </a:schemeClr>
                        </a:solidFill>
                        <a:latin typeface="Arial" pitchFamily="34" charset="0"/>
                        <a:cs typeface="Arial" pitchFamily="34" charset="0"/>
                      </a:endParaRPr>
                    </a:p>
                  </a:txBody>
                  <a:tcPr>
                    <a:solidFill>
                      <a:srgbClr val="FF5050"/>
                    </a:solidFill>
                  </a:tcPr>
                </a:tc>
                <a:tc>
                  <a:txBody>
                    <a:bodyPr/>
                    <a:lstStyle/>
                    <a:p>
                      <a:pPr algn="just"/>
                      <a:r>
                        <a:rPr lang="es-MX" sz="1400" b="1" dirty="0" smtClean="0">
                          <a:latin typeface="Arial" pitchFamily="34" charset="0"/>
                          <a:cs typeface="Arial" pitchFamily="34" charset="0"/>
                        </a:rPr>
                        <a:t>Los métodos son los pasos y acciones específicas a seguir para alcanzar las metas. Cada meta tiene uno o más métodos de actuación, aunque un mismo método puede lograr la realización de más de una meta.</a:t>
                      </a:r>
                      <a:endParaRPr lang="es-MX" sz="1400" b="1" dirty="0">
                        <a:solidFill>
                          <a:schemeClr val="bg1">
                            <a:lumMod val="95000"/>
                          </a:schemeClr>
                        </a:solidFill>
                        <a:latin typeface="Arial" pitchFamily="34" charset="0"/>
                        <a:cs typeface="Arial" pitchFamily="34" charset="0"/>
                      </a:endParaRPr>
                    </a:p>
                  </a:txBody>
                  <a:tcPr>
                    <a:solidFill>
                      <a:schemeClr val="bg1">
                        <a:lumMod val="95000"/>
                      </a:schemeClr>
                    </a:solidFill>
                  </a:tcPr>
                </a:tc>
              </a:tr>
              <a:tr h="738082">
                <a:tc>
                  <a:txBody>
                    <a:bodyPr/>
                    <a:lstStyle/>
                    <a:p>
                      <a:pPr algn="ctr"/>
                      <a:endParaRPr lang="es-MX" b="1" dirty="0" smtClean="0">
                        <a:solidFill>
                          <a:schemeClr val="bg1">
                            <a:lumMod val="95000"/>
                          </a:schemeClr>
                        </a:solidFill>
                        <a:latin typeface="Arial" pitchFamily="34" charset="0"/>
                        <a:cs typeface="Arial" pitchFamily="34" charset="0"/>
                      </a:endParaRPr>
                    </a:p>
                    <a:p>
                      <a:pPr algn="ctr"/>
                      <a:r>
                        <a:rPr lang="es-MX" b="1" dirty="0" smtClean="0">
                          <a:solidFill>
                            <a:schemeClr val="bg1">
                              <a:lumMod val="95000"/>
                            </a:schemeClr>
                          </a:solidFill>
                          <a:latin typeface="Arial" pitchFamily="34" charset="0"/>
                          <a:cs typeface="Arial" pitchFamily="34" charset="0"/>
                        </a:rPr>
                        <a:t>MÉDIDAS (M3)</a:t>
                      </a:r>
                      <a:endParaRPr lang="es-MX" b="1" dirty="0">
                        <a:solidFill>
                          <a:schemeClr val="bg1">
                            <a:lumMod val="95000"/>
                          </a:schemeClr>
                        </a:solidFill>
                        <a:latin typeface="Arial" pitchFamily="34" charset="0"/>
                        <a:cs typeface="Arial" pitchFamily="34" charset="0"/>
                      </a:endParaRPr>
                    </a:p>
                  </a:txBody>
                  <a:tcPr>
                    <a:solidFill>
                      <a:srgbClr val="FF5050"/>
                    </a:solidFill>
                  </a:tcPr>
                </a:tc>
                <a:tc>
                  <a:txBody>
                    <a:bodyPr/>
                    <a:lstStyle/>
                    <a:p>
                      <a:pPr algn="just"/>
                      <a:r>
                        <a:rPr lang="es-MX" sz="1400" b="1" dirty="0" smtClean="0">
                          <a:latin typeface="Arial" pitchFamily="34" charset="0"/>
                          <a:cs typeface="Arial" pitchFamily="34" charset="0"/>
                        </a:rPr>
                        <a:t>Las medidas indican siempre referencias numéricas: coste económico, fechas de realización y cumplimiento, personas o departamentos afectados, etc. En las medidas se cuantifica aquello decidido en los métodos, y posteriormente, sirven para evaluar los planes de acción realizados. </a:t>
                      </a:r>
                      <a:endParaRPr lang="es-MX" sz="1400" b="1" dirty="0">
                        <a:solidFill>
                          <a:schemeClr val="bg1">
                            <a:lumMod val="95000"/>
                          </a:schemeClr>
                        </a:solidFill>
                        <a:latin typeface="Arial" pitchFamily="34" charset="0"/>
                        <a:cs typeface="Arial" pitchFamily="34" charset="0"/>
                      </a:endParaRPr>
                    </a:p>
                  </a:txBody>
                  <a:tcPr>
                    <a:solidFill>
                      <a:schemeClr val="bg1">
                        <a:lumMod val="95000"/>
                      </a:schemeClr>
                    </a:solidFill>
                  </a:tcPr>
                </a:tc>
              </a:tr>
            </a:tbl>
          </a:graphicData>
        </a:graphic>
      </p:graphicFrame>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0" y="1124744"/>
            <a:ext cx="9144000" cy="1200329"/>
          </a:xfrm>
          <a:prstGeom prst="rect">
            <a:avLst/>
          </a:prstGeom>
        </p:spPr>
        <p:txBody>
          <a:bodyPr wrap="square">
            <a:spAutoFit/>
          </a:bodyPr>
          <a:lstStyle/>
          <a:p>
            <a:pPr algn="ctr"/>
            <a:r>
              <a:rPr lang="es-MX" b="1" dirty="0" smtClean="0">
                <a:solidFill>
                  <a:srgbClr val="FF0000"/>
                </a:solidFill>
                <a:latin typeface="Arial" pitchFamily="34" charset="0"/>
                <a:cs typeface="Arial" pitchFamily="34" charset="0"/>
              </a:rPr>
              <a:t>SCAMPER </a:t>
            </a:r>
          </a:p>
          <a:p>
            <a:pPr algn="ctr"/>
            <a:endParaRPr lang="es-MX" b="1" dirty="0" smtClean="0">
              <a:solidFill>
                <a:srgbClr val="FF0000"/>
              </a:solidFill>
              <a:latin typeface="Arial" pitchFamily="34" charset="0"/>
              <a:cs typeface="Arial" pitchFamily="34" charset="0"/>
            </a:endParaRPr>
          </a:p>
          <a:p>
            <a:r>
              <a:rPr lang="es-MX" b="1" dirty="0" smtClean="0">
                <a:latin typeface="Arial" pitchFamily="34" charset="0"/>
                <a:cs typeface="Arial" pitchFamily="34" charset="0"/>
              </a:rPr>
              <a:t>Es una técnica que sirve para pasar un filtraje de diferentes visiones. Como si nos quitáramos y pusiéramos una gafas para ver nuevos enfoques.</a:t>
            </a:r>
            <a:endParaRPr lang="es-MX" b="1" dirty="0">
              <a:latin typeface="Arial" pitchFamily="34" charset="0"/>
              <a:cs typeface="Arial" pitchFamily="34" charset="0"/>
            </a:endParaRPr>
          </a:p>
        </p:txBody>
      </p:sp>
      <p:pic>
        <p:nvPicPr>
          <p:cNvPr id="3" name="3 Marcador de contenido" descr="descarga.jpg"/>
          <p:cNvPicPr>
            <a:picLocks noChangeAspect="1"/>
          </p:cNvPicPr>
          <p:nvPr/>
        </p:nvPicPr>
        <p:blipFill>
          <a:blip r:embed="rId2" cstate="print"/>
          <a:stretch>
            <a:fillRect/>
          </a:stretch>
        </p:blipFill>
        <p:spPr>
          <a:xfrm>
            <a:off x="0" y="0"/>
            <a:ext cx="9144000" cy="1124744"/>
          </a:xfrm>
          <a:prstGeom prst="rect">
            <a:avLst/>
          </a:prstGeom>
        </p:spPr>
      </p:pic>
      <p:sp>
        <p:nvSpPr>
          <p:cNvPr id="4" name="3 Rectángulo"/>
          <p:cNvSpPr/>
          <p:nvPr/>
        </p:nvSpPr>
        <p:spPr>
          <a:xfrm>
            <a:off x="0" y="2348881"/>
            <a:ext cx="6858000" cy="3046988"/>
          </a:xfrm>
          <a:prstGeom prst="rect">
            <a:avLst/>
          </a:prstGeom>
        </p:spPr>
        <p:txBody>
          <a:bodyPr wrap="square">
            <a:spAutoFit/>
          </a:bodyPr>
          <a:lstStyle/>
          <a:p>
            <a:r>
              <a:rPr lang="es-MX" sz="4800" b="1" dirty="0" smtClean="0">
                <a:solidFill>
                  <a:srgbClr val="008000"/>
                </a:solidFill>
                <a:latin typeface="Arial" pitchFamily="34" charset="0"/>
                <a:cs typeface="Arial" pitchFamily="34" charset="0"/>
              </a:rPr>
              <a:t>S:</a:t>
            </a:r>
            <a:r>
              <a:rPr lang="es-MX" sz="4800" dirty="0" smtClean="0">
                <a:solidFill>
                  <a:srgbClr val="008000"/>
                </a:solidFill>
                <a:latin typeface="Arial" pitchFamily="34" charset="0"/>
                <a:cs typeface="Arial" pitchFamily="34" charset="0"/>
              </a:rPr>
              <a:t> sustituir</a:t>
            </a:r>
          </a:p>
          <a:p>
            <a:r>
              <a:rPr lang="es-MX" sz="4800" b="1" dirty="0" smtClean="0">
                <a:solidFill>
                  <a:srgbClr val="008000"/>
                </a:solidFill>
                <a:latin typeface="Arial" pitchFamily="34" charset="0"/>
                <a:cs typeface="Arial" pitchFamily="34" charset="0"/>
              </a:rPr>
              <a:t>C: </a:t>
            </a:r>
            <a:r>
              <a:rPr lang="es-MX" sz="4800" dirty="0" smtClean="0">
                <a:solidFill>
                  <a:srgbClr val="008000"/>
                </a:solidFill>
                <a:latin typeface="Arial" pitchFamily="34" charset="0"/>
                <a:cs typeface="Arial" pitchFamily="34" charset="0"/>
              </a:rPr>
              <a:t>combinar </a:t>
            </a:r>
          </a:p>
          <a:p>
            <a:r>
              <a:rPr lang="es-MX" sz="4800" b="1" dirty="0" smtClean="0">
                <a:solidFill>
                  <a:srgbClr val="008000"/>
                </a:solidFill>
                <a:latin typeface="Arial" pitchFamily="34" charset="0"/>
                <a:cs typeface="Arial" pitchFamily="34" charset="0"/>
              </a:rPr>
              <a:t>A: </a:t>
            </a:r>
            <a:r>
              <a:rPr lang="es-MX" sz="4800" dirty="0" smtClean="0">
                <a:solidFill>
                  <a:srgbClr val="008000"/>
                </a:solidFill>
                <a:latin typeface="Arial" pitchFamily="34" charset="0"/>
                <a:cs typeface="Arial" pitchFamily="34" charset="0"/>
              </a:rPr>
              <a:t>adaptar </a:t>
            </a:r>
          </a:p>
          <a:p>
            <a:r>
              <a:rPr lang="es-MX" sz="4800" b="1" dirty="0" smtClean="0">
                <a:solidFill>
                  <a:srgbClr val="008000"/>
                </a:solidFill>
                <a:latin typeface="Arial" pitchFamily="34" charset="0"/>
                <a:cs typeface="Arial" pitchFamily="34" charset="0"/>
              </a:rPr>
              <a:t>M: </a:t>
            </a:r>
            <a:r>
              <a:rPr lang="es-MX" sz="4800" dirty="0" smtClean="0">
                <a:solidFill>
                  <a:srgbClr val="008000"/>
                </a:solidFill>
                <a:latin typeface="Arial" pitchFamily="34" charset="0"/>
                <a:cs typeface="Arial" pitchFamily="34" charset="0"/>
              </a:rPr>
              <a:t>modificar el tamaño </a:t>
            </a:r>
            <a:endParaRPr lang="es-MX" sz="4800" dirty="0">
              <a:solidFill>
                <a:srgbClr val="008000"/>
              </a:solidFill>
              <a:latin typeface="Arial" pitchFamily="34" charset="0"/>
              <a:cs typeface="Arial" pitchFamily="34" charset="0"/>
            </a:endParaRPr>
          </a:p>
        </p:txBody>
      </p:sp>
      <p:pic>
        <p:nvPicPr>
          <p:cNvPr id="5" name="4 Imagen" descr="lentes-colores-gafas-de-sol.jpg"/>
          <p:cNvPicPr>
            <a:picLocks noChangeAspect="1"/>
          </p:cNvPicPr>
          <p:nvPr/>
        </p:nvPicPr>
        <p:blipFill>
          <a:blip r:embed="rId3" cstate="print"/>
          <a:stretch>
            <a:fillRect/>
          </a:stretch>
        </p:blipFill>
        <p:spPr>
          <a:xfrm>
            <a:off x="4975783" y="2420888"/>
            <a:ext cx="4060713" cy="2304256"/>
          </a:xfrm>
          <a:prstGeom prst="rect">
            <a:avLst/>
          </a:prstGeom>
          <a:scene3d>
            <a:camera prst="orthographicFront"/>
            <a:lightRig rig="threePt" dir="t"/>
          </a:scene3d>
          <a:sp3d>
            <a:bevelT w="146050" h="120650" prst="slope"/>
          </a:sp3d>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3 Marcador de contenido" descr="descarga.jpg"/>
          <p:cNvPicPr>
            <a:picLocks noChangeAspect="1"/>
          </p:cNvPicPr>
          <p:nvPr/>
        </p:nvPicPr>
        <p:blipFill>
          <a:blip r:embed="rId2" cstate="print"/>
          <a:stretch>
            <a:fillRect/>
          </a:stretch>
        </p:blipFill>
        <p:spPr>
          <a:xfrm>
            <a:off x="0" y="0"/>
            <a:ext cx="9144000" cy="1124744"/>
          </a:xfrm>
          <a:prstGeom prst="rect">
            <a:avLst/>
          </a:prstGeom>
        </p:spPr>
      </p:pic>
      <p:sp>
        <p:nvSpPr>
          <p:cNvPr id="3" name="2 Rectángulo"/>
          <p:cNvSpPr/>
          <p:nvPr/>
        </p:nvSpPr>
        <p:spPr>
          <a:xfrm>
            <a:off x="0" y="1268760"/>
            <a:ext cx="9143999" cy="461665"/>
          </a:xfrm>
          <a:prstGeom prst="rect">
            <a:avLst/>
          </a:prstGeom>
        </p:spPr>
        <p:txBody>
          <a:bodyPr wrap="square">
            <a:spAutoFit/>
          </a:bodyPr>
          <a:lstStyle/>
          <a:p>
            <a:pPr algn="ctr"/>
            <a:r>
              <a:rPr lang="es-MX" sz="2400" b="1" dirty="0" smtClean="0">
                <a:solidFill>
                  <a:srgbClr val="FF0000"/>
                </a:solidFill>
                <a:latin typeface="Arial" pitchFamily="34" charset="0"/>
                <a:cs typeface="Arial" pitchFamily="34" charset="0"/>
              </a:rPr>
              <a:t>Técnicas de evaluación social </a:t>
            </a:r>
            <a:endParaRPr lang="es-MX" sz="2400" b="1" dirty="0">
              <a:solidFill>
                <a:srgbClr val="FF0000"/>
              </a:solidFill>
              <a:latin typeface="Arial" pitchFamily="34" charset="0"/>
              <a:cs typeface="Arial" pitchFamily="34" charset="0"/>
            </a:endParaRPr>
          </a:p>
        </p:txBody>
      </p:sp>
      <p:sp>
        <p:nvSpPr>
          <p:cNvPr id="4" name="3 Rectángulo"/>
          <p:cNvSpPr/>
          <p:nvPr/>
        </p:nvSpPr>
        <p:spPr>
          <a:xfrm>
            <a:off x="0" y="2132856"/>
            <a:ext cx="9144000" cy="3108543"/>
          </a:xfrm>
          <a:prstGeom prst="rect">
            <a:avLst/>
          </a:prstGeom>
        </p:spPr>
        <p:txBody>
          <a:bodyPr wrap="square">
            <a:spAutoFit/>
          </a:bodyPr>
          <a:lstStyle/>
          <a:p>
            <a:r>
              <a:rPr lang="es-MX" sz="2800" b="1" dirty="0" smtClean="0">
                <a:solidFill>
                  <a:srgbClr val="008000"/>
                </a:solidFill>
                <a:latin typeface="Arial" pitchFamily="34" charset="0"/>
                <a:cs typeface="Arial" pitchFamily="34" charset="0"/>
              </a:rPr>
              <a:t>• Entrevistas</a:t>
            </a:r>
          </a:p>
          <a:p>
            <a:endParaRPr lang="es-MX" sz="2800" b="1" dirty="0" smtClean="0">
              <a:solidFill>
                <a:srgbClr val="008000"/>
              </a:solidFill>
              <a:latin typeface="Arial" pitchFamily="34" charset="0"/>
              <a:cs typeface="Arial" pitchFamily="34" charset="0"/>
            </a:endParaRPr>
          </a:p>
          <a:p>
            <a:r>
              <a:rPr lang="es-MX" sz="2800" b="1" dirty="0" smtClean="0">
                <a:solidFill>
                  <a:srgbClr val="008000"/>
                </a:solidFill>
                <a:latin typeface="Arial" pitchFamily="34" charset="0"/>
                <a:cs typeface="Arial" pitchFamily="34" charset="0"/>
              </a:rPr>
              <a:t>• Cuestionarios o encuestas</a:t>
            </a:r>
          </a:p>
          <a:p>
            <a:endParaRPr lang="es-MX" sz="2800" b="1" dirty="0" smtClean="0">
              <a:solidFill>
                <a:srgbClr val="008000"/>
              </a:solidFill>
              <a:latin typeface="Arial" pitchFamily="34" charset="0"/>
              <a:cs typeface="Arial" pitchFamily="34" charset="0"/>
            </a:endParaRPr>
          </a:p>
          <a:p>
            <a:r>
              <a:rPr lang="es-MX" sz="2800" b="1" dirty="0" smtClean="0">
                <a:solidFill>
                  <a:srgbClr val="008000"/>
                </a:solidFill>
                <a:latin typeface="Arial" pitchFamily="34" charset="0"/>
                <a:cs typeface="Arial" pitchFamily="34" charset="0"/>
              </a:rPr>
              <a:t>• Plantillas de análisis de problemas</a:t>
            </a:r>
          </a:p>
          <a:p>
            <a:r>
              <a:rPr lang="es-MX" sz="2800" b="1" dirty="0" smtClean="0">
                <a:solidFill>
                  <a:srgbClr val="008000"/>
                </a:solidFill>
                <a:latin typeface="Arial" pitchFamily="34" charset="0"/>
                <a:cs typeface="Arial" pitchFamily="34" charset="0"/>
              </a:rPr>
              <a:t> </a:t>
            </a:r>
          </a:p>
          <a:p>
            <a:r>
              <a:rPr lang="es-MX" sz="2800" b="1" dirty="0" smtClean="0">
                <a:solidFill>
                  <a:srgbClr val="008000"/>
                </a:solidFill>
                <a:latin typeface="Arial" pitchFamily="34" charset="0"/>
                <a:cs typeface="Arial" pitchFamily="34" charset="0"/>
              </a:rPr>
              <a:t>• Grupos de discusión</a:t>
            </a:r>
            <a:endParaRPr lang="es-MX" sz="2800" b="1" dirty="0">
              <a:solidFill>
                <a:srgbClr val="008000"/>
              </a:solidFill>
              <a:latin typeface="Arial" pitchFamily="34" charset="0"/>
              <a:cs typeface="Arial" pitchFamily="34" charset="0"/>
            </a:endParaRPr>
          </a:p>
        </p:txBody>
      </p:sp>
      <p:pic>
        <p:nvPicPr>
          <p:cNvPr id="5" name="4 Imagen" descr="cuestionario.jpg"/>
          <p:cNvPicPr>
            <a:picLocks noChangeAspect="1"/>
          </p:cNvPicPr>
          <p:nvPr/>
        </p:nvPicPr>
        <p:blipFill>
          <a:blip r:embed="rId3" cstate="print"/>
          <a:stretch>
            <a:fillRect/>
          </a:stretch>
        </p:blipFill>
        <p:spPr>
          <a:xfrm>
            <a:off x="6444209" y="2060848"/>
            <a:ext cx="2699792" cy="4608512"/>
          </a:xfrm>
          <a:prstGeom prst="rect">
            <a:avLst/>
          </a:prstGeom>
          <a:scene3d>
            <a:camera prst="orthographicFront"/>
            <a:lightRig rig="threePt" dir="t"/>
          </a:scene3d>
          <a:sp3d>
            <a:bevelT w="196850" h="127000" prst="angle"/>
          </a:sp3d>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3 Marcador de contenido" descr="descarga.jpg"/>
          <p:cNvPicPr>
            <a:picLocks noChangeAspect="1"/>
          </p:cNvPicPr>
          <p:nvPr/>
        </p:nvPicPr>
        <p:blipFill>
          <a:blip r:embed="rId2" cstate="print"/>
          <a:stretch>
            <a:fillRect/>
          </a:stretch>
        </p:blipFill>
        <p:spPr>
          <a:xfrm>
            <a:off x="0" y="0"/>
            <a:ext cx="9144000" cy="1124744"/>
          </a:xfrm>
          <a:prstGeom prst="rect">
            <a:avLst/>
          </a:prstGeom>
        </p:spPr>
      </p:pic>
      <p:sp>
        <p:nvSpPr>
          <p:cNvPr id="3" name="Rectángulo 2"/>
          <p:cNvSpPr/>
          <p:nvPr/>
        </p:nvSpPr>
        <p:spPr>
          <a:xfrm>
            <a:off x="395536" y="1268760"/>
            <a:ext cx="2595006" cy="461665"/>
          </a:xfrm>
          <a:prstGeom prst="rect">
            <a:avLst/>
          </a:prstGeom>
        </p:spPr>
        <p:txBody>
          <a:bodyPr wrap="non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s-MX" sz="2400" b="1" i="0" u="none" strike="noStrike" kern="0" cap="none" spc="0" normalizeH="0" baseline="0" noProof="0" dirty="0" smtClean="0">
                <a:ln>
                  <a:noFill/>
                </a:ln>
                <a:solidFill>
                  <a:prstClr val="black"/>
                </a:solidFill>
                <a:effectLst/>
                <a:uLnTx/>
                <a:uFillTx/>
              </a:rPr>
              <a:t>Bibliografía Básica:</a:t>
            </a:r>
          </a:p>
        </p:txBody>
      </p:sp>
      <p:sp>
        <p:nvSpPr>
          <p:cNvPr id="4" name="Rectángulo 3"/>
          <p:cNvSpPr/>
          <p:nvPr/>
        </p:nvSpPr>
        <p:spPr>
          <a:xfrm>
            <a:off x="395536" y="1730425"/>
            <a:ext cx="6984776" cy="2308324"/>
          </a:xfrm>
          <a:prstGeom prst="rect">
            <a:avLst/>
          </a:prstGeom>
        </p:spPr>
        <p:txBody>
          <a:bodyPr wrap="square">
            <a:spAutoFit/>
          </a:bodyPr>
          <a:lstStyle/>
          <a:p>
            <a:pPr algn="just">
              <a:buFont typeface="Arial" panose="020B0604020202020204" pitchFamily="34" charset="0"/>
              <a:buChar char="•"/>
            </a:pPr>
            <a:r>
              <a:rPr lang="es-MX" dirty="0" err="1">
                <a:solidFill>
                  <a:srgbClr val="252525"/>
                </a:solidFill>
                <a:latin typeface="Arial" panose="020B0604020202020204" pitchFamily="34" charset="0"/>
              </a:rPr>
              <a:t>Aullón</a:t>
            </a:r>
            <a:r>
              <a:rPr lang="es-MX" dirty="0">
                <a:solidFill>
                  <a:srgbClr val="252525"/>
                </a:solidFill>
                <a:latin typeface="Arial" panose="020B0604020202020204" pitchFamily="34" charset="0"/>
              </a:rPr>
              <a:t> de Haro, P. (Ed.) (2012). </a:t>
            </a:r>
            <a:r>
              <a:rPr lang="es-MX" i="1" dirty="0">
                <a:solidFill>
                  <a:srgbClr val="252525"/>
                </a:solidFill>
                <a:latin typeface="Arial" panose="020B0604020202020204" pitchFamily="34" charset="0"/>
              </a:rPr>
              <a:t>Metodologías comparatistas y Literatura comparada</a:t>
            </a:r>
            <a:r>
              <a:rPr lang="es-MX" dirty="0">
                <a:solidFill>
                  <a:srgbClr val="252525"/>
                </a:solidFill>
                <a:latin typeface="Arial" panose="020B0604020202020204" pitchFamily="34" charset="0"/>
              </a:rPr>
              <a:t>. Madrid, </a:t>
            </a:r>
            <a:r>
              <a:rPr lang="es-MX" dirty="0" err="1" smtClean="0">
                <a:solidFill>
                  <a:srgbClr val="252525"/>
                </a:solidFill>
                <a:latin typeface="Arial" panose="020B0604020202020204" pitchFamily="34" charset="0"/>
              </a:rPr>
              <a:t>Dykinson</a:t>
            </a:r>
            <a:endParaRPr lang="es-MX" dirty="0" smtClean="0">
              <a:solidFill>
                <a:srgbClr val="252525"/>
              </a:solidFill>
              <a:latin typeface="Arial" panose="020B0604020202020204" pitchFamily="34" charset="0"/>
            </a:endParaRPr>
          </a:p>
          <a:p>
            <a:pPr algn="just">
              <a:buFont typeface="Arial" panose="020B0604020202020204" pitchFamily="34" charset="0"/>
              <a:buChar char="•"/>
            </a:pPr>
            <a:r>
              <a:rPr lang="en-US" dirty="0" err="1"/>
              <a:t>Herrman</a:t>
            </a:r>
            <a:r>
              <a:rPr lang="en-US" dirty="0"/>
              <a:t>, C. S. (2009). “Fundamentals of Methodology”, a series of papers On the </a:t>
            </a:r>
            <a:r>
              <a:rPr lang="en-US" i="1" dirty="0"/>
              <a:t>Social Sciences Research Network</a:t>
            </a:r>
            <a:r>
              <a:rPr lang="en-US" dirty="0"/>
              <a:t> (SSRN</a:t>
            </a:r>
            <a:r>
              <a:rPr lang="en-US" dirty="0" smtClean="0"/>
              <a:t>).</a:t>
            </a:r>
          </a:p>
          <a:p>
            <a:pPr algn="just">
              <a:buFont typeface="Arial" panose="020B0604020202020204" pitchFamily="34" charset="0"/>
              <a:buChar char="•"/>
            </a:pPr>
            <a:r>
              <a:rPr lang="es-MX" b="0" i="0" dirty="0" err="1" smtClean="0">
                <a:solidFill>
                  <a:srgbClr val="252525"/>
                </a:solidFill>
                <a:effectLst/>
                <a:latin typeface="Arial" panose="020B0604020202020204" pitchFamily="34" charset="0"/>
              </a:rPr>
              <a:t>Sampieri</a:t>
            </a:r>
            <a:r>
              <a:rPr lang="es-MX" b="0" i="0" dirty="0" smtClean="0">
                <a:solidFill>
                  <a:srgbClr val="252525"/>
                </a:solidFill>
                <a:effectLst/>
                <a:latin typeface="Arial" panose="020B0604020202020204" pitchFamily="34" charset="0"/>
              </a:rPr>
              <a:t>, </a:t>
            </a:r>
            <a:r>
              <a:rPr lang="es-MX" b="0" i="0" dirty="0" err="1" smtClean="0">
                <a:solidFill>
                  <a:srgbClr val="252525"/>
                </a:solidFill>
                <a:effectLst/>
                <a:latin typeface="Arial" panose="020B0604020202020204" pitchFamily="34" charset="0"/>
              </a:rPr>
              <a:t>Fernandez</a:t>
            </a:r>
            <a:r>
              <a:rPr lang="es-MX" b="0" i="0" dirty="0" smtClean="0">
                <a:solidFill>
                  <a:srgbClr val="252525"/>
                </a:solidFill>
                <a:effectLst/>
                <a:latin typeface="Arial" panose="020B0604020202020204" pitchFamily="34" charset="0"/>
              </a:rPr>
              <a:t>, Baptista, (2010). “Metodología de la Investigación” Mc Graw Gill.</a:t>
            </a:r>
          </a:p>
          <a:p>
            <a:pPr algn="just">
              <a:buFont typeface="Arial" panose="020B0604020202020204" pitchFamily="34" charset="0"/>
              <a:buChar char="•"/>
            </a:pPr>
            <a:r>
              <a:rPr lang="es-MX" b="0" i="0" dirty="0" smtClean="0">
                <a:solidFill>
                  <a:srgbClr val="252525"/>
                </a:solidFill>
                <a:effectLst/>
                <a:latin typeface="Arial" panose="020B0604020202020204" pitchFamily="34" charset="0"/>
              </a:rPr>
              <a:t>Tamayo, (2007). “</a:t>
            </a:r>
            <a:r>
              <a:rPr lang="es-MX" b="0" i="0" dirty="0" err="1" smtClean="0">
                <a:solidFill>
                  <a:srgbClr val="252525"/>
                </a:solidFill>
                <a:effectLst/>
                <a:latin typeface="Arial" panose="020B0604020202020204" pitchFamily="34" charset="0"/>
              </a:rPr>
              <a:t>Metodologia</a:t>
            </a:r>
            <a:r>
              <a:rPr lang="es-MX" b="0" i="0" dirty="0" smtClean="0">
                <a:solidFill>
                  <a:srgbClr val="252525"/>
                </a:solidFill>
                <a:effectLst/>
                <a:latin typeface="Arial" panose="020B0604020202020204" pitchFamily="34" charset="0"/>
              </a:rPr>
              <a:t> de la Investigación”, </a:t>
            </a:r>
            <a:r>
              <a:rPr lang="es-MX" b="0" i="0" dirty="0" err="1" smtClean="0">
                <a:solidFill>
                  <a:srgbClr val="252525"/>
                </a:solidFill>
                <a:effectLst/>
                <a:latin typeface="Arial" panose="020B0604020202020204" pitchFamily="34" charset="0"/>
              </a:rPr>
              <a:t>Limusa</a:t>
            </a:r>
            <a:endParaRPr lang="es-MX" b="0" i="0" dirty="0" smtClean="0">
              <a:solidFill>
                <a:srgbClr val="252525"/>
              </a:solidFill>
              <a:effectLst/>
              <a:latin typeface="Arial" panose="020B0604020202020204" pitchFamily="34" charset="0"/>
            </a:endParaRPr>
          </a:p>
          <a:p>
            <a:endParaRPr lang="es-MX" b="0" i="0" dirty="0">
              <a:solidFill>
                <a:srgbClr val="252525"/>
              </a:solidFill>
              <a:effectLst/>
              <a:latin typeface="Arial" panose="020B0604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3 Marcador de contenido" descr="descarga.jpg"/>
          <p:cNvPicPr>
            <a:picLocks noChangeAspect="1"/>
          </p:cNvPicPr>
          <p:nvPr/>
        </p:nvPicPr>
        <p:blipFill>
          <a:blip r:embed="rId2" cstate="print"/>
          <a:stretch>
            <a:fillRect/>
          </a:stretch>
        </p:blipFill>
        <p:spPr>
          <a:xfrm>
            <a:off x="0" y="0"/>
            <a:ext cx="9144000" cy="1124744"/>
          </a:xfrm>
          <a:prstGeom prst="rect">
            <a:avLst/>
          </a:prstGeom>
        </p:spPr>
      </p:pic>
      <p:sp>
        <p:nvSpPr>
          <p:cNvPr id="3" name="4 CuadroTexto"/>
          <p:cNvSpPr txBox="1"/>
          <p:nvPr/>
        </p:nvSpPr>
        <p:spPr>
          <a:xfrm>
            <a:off x="928662" y="1571612"/>
            <a:ext cx="6858048" cy="646331"/>
          </a:xfrm>
          <a:prstGeom prst="rect">
            <a:avLst/>
          </a:prstGeom>
          <a:no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s-MX"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METAS A ALCANZAR </a:t>
            </a:r>
            <a:endParaRPr lang="es-MX" sz="3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4" name="6 CuadroTexto"/>
          <p:cNvSpPr txBox="1"/>
          <p:nvPr/>
        </p:nvSpPr>
        <p:spPr>
          <a:xfrm>
            <a:off x="357158" y="2214554"/>
            <a:ext cx="7429552" cy="3139321"/>
          </a:xfrm>
          <a:prstGeom prst="rect">
            <a:avLst/>
          </a:prstGeom>
          <a:noFill/>
        </p:spPr>
        <p:txBody>
          <a:bodyPr wrap="square" rtlCol="0">
            <a:spAutoFit/>
          </a:bodyPr>
          <a:lstStyle/>
          <a:p>
            <a:r>
              <a:rPr lang="es-MX" dirty="0" smtClean="0"/>
              <a:t>Que el alumno desarrolle capacidades de técnicas y profesionales para el manejo de recursos humanos tales como:</a:t>
            </a:r>
          </a:p>
          <a:p>
            <a:endParaRPr lang="es-MX" dirty="0" smtClean="0"/>
          </a:p>
          <a:p>
            <a:pPr>
              <a:buFont typeface="Arial" pitchFamily="34" charset="0"/>
              <a:buChar char="•"/>
            </a:pPr>
            <a:r>
              <a:rPr lang="es-MX" dirty="0" smtClean="0"/>
              <a:t>La habilidad de trabajo en equipo</a:t>
            </a:r>
          </a:p>
          <a:p>
            <a:pPr>
              <a:buFont typeface="Arial" pitchFamily="34" charset="0"/>
              <a:buChar char="•"/>
            </a:pPr>
            <a:r>
              <a:rPr lang="es-MX" dirty="0" smtClean="0"/>
              <a:t>La capacidad de involucrarse con comunidades marginadas</a:t>
            </a:r>
          </a:p>
          <a:p>
            <a:pPr>
              <a:buFont typeface="Arial" pitchFamily="34" charset="0"/>
              <a:buChar char="•"/>
            </a:pPr>
            <a:r>
              <a:rPr lang="es-MX" dirty="0" smtClean="0"/>
              <a:t>La capacidad de trabajar con todo tipo de personalidades</a:t>
            </a:r>
          </a:p>
          <a:p>
            <a:pPr>
              <a:buFont typeface="Arial" pitchFamily="34" charset="0"/>
              <a:buChar char="•"/>
            </a:pPr>
            <a:r>
              <a:rPr lang="es-MX" dirty="0" smtClean="0"/>
              <a:t>Ser participativo y proactivo</a:t>
            </a:r>
          </a:p>
          <a:p>
            <a:pPr>
              <a:buFont typeface="Arial" pitchFamily="34" charset="0"/>
              <a:buChar char="•"/>
            </a:pPr>
            <a:r>
              <a:rPr lang="es-MX" dirty="0" smtClean="0"/>
              <a:t>Desarrollar la vinculación social</a:t>
            </a:r>
          </a:p>
          <a:p>
            <a:pPr>
              <a:buFont typeface="Arial" pitchFamily="34" charset="0"/>
              <a:buChar char="•"/>
            </a:pPr>
            <a:r>
              <a:rPr lang="es-MX" dirty="0" smtClean="0"/>
              <a:t>Tener iniciativa y creatividad</a:t>
            </a:r>
          </a:p>
          <a:p>
            <a:pPr>
              <a:buFont typeface="Arial" pitchFamily="34" charset="0"/>
              <a:buChar char="•"/>
            </a:pPr>
            <a:r>
              <a:rPr lang="es-MX" dirty="0" smtClean="0"/>
              <a:t>Toma de decisiones </a:t>
            </a:r>
          </a:p>
          <a:p>
            <a:pPr>
              <a:buFont typeface="Arial" pitchFamily="34" charset="0"/>
              <a:buChar char="•"/>
            </a:pPr>
            <a:r>
              <a:rPr lang="es-MX" dirty="0" smtClean="0"/>
              <a:t>Desarrollar el sentido de justicia y ética</a:t>
            </a:r>
          </a:p>
        </p:txBody>
      </p:sp>
    </p:spTree>
    <p:extLst>
      <p:ext uri="{BB962C8B-B14F-4D97-AF65-F5344CB8AC3E}">
        <p14:creationId xmlns="" xmlns:p14="http://schemas.microsoft.com/office/powerpoint/2010/main" val="67917802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3 Marcador de contenido" descr="descarga.jpg"/>
          <p:cNvPicPr>
            <a:picLocks noChangeAspect="1"/>
          </p:cNvPicPr>
          <p:nvPr/>
        </p:nvPicPr>
        <p:blipFill>
          <a:blip r:embed="rId2" cstate="print"/>
          <a:stretch>
            <a:fillRect/>
          </a:stretch>
        </p:blipFill>
        <p:spPr>
          <a:xfrm>
            <a:off x="0" y="0"/>
            <a:ext cx="9144000" cy="1124744"/>
          </a:xfrm>
          <a:prstGeom prst="rect">
            <a:avLst/>
          </a:prstGeom>
        </p:spPr>
      </p:pic>
      <p:sp>
        <p:nvSpPr>
          <p:cNvPr id="3" name="1 Título"/>
          <p:cNvSpPr txBox="1">
            <a:spLocks/>
          </p:cNvSpPr>
          <p:nvPr/>
        </p:nvSpPr>
        <p:spPr>
          <a:xfrm>
            <a:off x="571500" y="1428750"/>
            <a:ext cx="8229600" cy="1143000"/>
          </a:xfrm>
          <a:prstGeom prst="rect">
            <a:avLst/>
          </a:prstGeom>
        </p:spPr>
        <p:txBody>
          <a:bodyPr vert="horz" wrap="square" lIns="91440" tIns="45720" rIns="91440" bIns="45720" numCol="1" anchor="t" anchorCtr="0" compatLnSpc="1">
            <a:prstTxWarp prst="textNoShape">
              <a:avLst/>
            </a:prstTxWarp>
            <a:norm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5400" b="0" i="0" u="none" strike="noStrike" cap="none" normalizeH="0" baseline="0" dirty="0" smtClean="0">
                <a:ln>
                  <a:noFill/>
                </a:ln>
                <a:solidFill>
                  <a:schemeClr val="tx1"/>
                </a:solidFill>
                <a:effectLst/>
                <a:latin typeface="Calibri" pitchFamily="34" charset="0"/>
              </a:rPr>
              <a:t>¡Gracias!</a:t>
            </a:r>
            <a:endParaRPr kumimoji="0" lang="es-MX" sz="1800" b="0" i="0" u="none" strike="noStrike" cap="none" normalizeH="0" baseline="0" dirty="0" smtClean="0">
              <a:ln>
                <a:noFill/>
              </a:ln>
              <a:solidFill>
                <a:schemeClr val="tx1"/>
              </a:solidFill>
              <a:effectLst/>
              <a:latin typeface="Arial" pitchFamily="34" charset="0"/>
            </a:endParaRPr>
          </a:p>
        </p:txBody>
      </p:sp>
      <p:pic>
        <p:nvPicPr>
          <p:cNvPr id="4" name="Picture 2" descr="C:\Users\Public\Pictures\Escudo UAEM.png"/>
          <p:cNvPicPr>
            <a:picLocks noChangeAspect="1" noChangeArrowheads="1"/>
          </p:cNvPicPr>
          <p:nvPr/>
        </p:nvPicPr>
        <p:blipFill>
          <a:blip r:embed="rId3" cstate="print"/>
          <a:srcRect/>
          <a:stretch>
            <a:fillRect/>
          </a:stretch>
        </p:blipFill>
        <p:spPr bwMode="auto">
          <a:xfrm>
            <a:off x="3214688" y="2643188"/>
            <a:ext cx="2801937" cy="2371725"/>
          </a:xfrm>
          <a:prstGeom prst="rect">
            <a:avLst/>
          </a:prstGeom>
          <a:noFill/>
          <a:ln w="9525">
            <a:noFill/>
            <a:miter lim="800000"/>
            <a:headEnd/>
            <a:tailEnd/>
          </a:ln>
        </p:spPr>
      </p:pic>
      <p:sp>
        <p:nvSpPr>
          <p:cNvPr id="5" name="7 CuadroTexto"/>
          <p:cNvSpPr txBox="1"/>
          <p:nvPr/>
        </p:nvSpPr>
        <p:spPr>
          <a:xfrm>
            <a:off x="2339752" y="5301208"/>
            <a:ext cx="4608512"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ES" sz="1800" b="0" i="0" u="none" strike="noStrike" kern="0" cap="none" spc="0" normalizeH="0" baseline="0" noProof="0" dirty="0" smtClean="0">
                <a:ln>
                  <a:noFill/>
                </a:ln>
                <a:solidFill>
                  <a:prstClr val="black"/>
                </a:solidFill>
                <a:effectLst/>
                <a:uLnTx/>
                <a:uFillTx/>
              </a:rPr>
              <a:t>rebeteja@yahoo.com.mx</a:t>
            </a:r>
            <a:endParaRPr kumimoji="0" lang="es-MX" sz="1800" b="0" i="0" u="none" strike="noStrike" kern="0" cap="none" spc="0" normalizeH="0" baseline="0" noProof="0" dirty="0" smtClean="0">
              <a:ln>
                <a:noFill/>
              </a:ln>
              <a:solidFill>
                <a:prstClr val="black"/>
              </a:solidFill>
              <a:effectLst/>
              <a:uLnTx/>
              <a:uFillTx/>
            </a:endParaRPr>
          </a:p>
        </p:txBody>
      </p:sp>
    </p:spTree>
    <p:extLst>
      <p:ext uri="{BB962C8B-B14F-4D97-AF65-F5344CB8AC3E}">
        <p14:creationId xmlns="" xmlns:p14="http://schemas.microsoft.com/office/powerpoint/2010/main" val="9594732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3 Marcador de contenido" descr="descarga.jpg"/>
          <p:cNvPicPr>
            <a:picLocks noChangeAspect="1"/>
          </p:cNvPicPr>
          <p:nvPr/>
        </p:nvPicPr>
        <p:blipFill>
          <a:blip r:embed="rId2" cstate="print"/>
          <a:stretch>
            <a:fillRect/>
          </a:stretch>
        </p:blipFill>
        <p:spPr>
          <a:xfrm>
            <a:off x="0" y="0"/>
            <a:ext cx="9144000" cy="1124744"/>
          </a:xfrm>
          <a:prstGeom prst="rect">
            <a:avLst/>
          </a:prstGeom>
        </p:spPr>
      </p:pic>
      <p:sp>
        <p:nvSpPr>
          <p:cNvPr id="3" name="2 Rectángulo"/>
          <p:cNvSpPr/>
          <p:nvPr/>
        </p:nvSpPr>
        <p:spPr>
          <a:xfrm>
            <a:off x="395536" y="1844824"/>
            <a:ext cx="4392488" cy="1938992"/>
          </a:xfrm>
          <a:prstGeom prst="rect">
            <a:avLst/>
          </a:prstGeom>
        </p:spPr>
        <p:txBody>
          <a:bodyPr wrap="square">
            <a:spAutoFit/>
          </a:bodyPr>
          <a:lstStyle/>
          <a:p>
            <a:r>
              <a:rPr lang="es-MX" sz="2000" dirty="0" smtClean="0">
                <a:latin typeface="Arial" pitchFamily="34" charset="0"/>
                <a:cs typeface="Arial" pitchFamily="34" charset="0"/>
              </a:rPr>
              <a:t>•Empresas comerciales.</a:t>
            </a:r>
          </a:p>
          <a:p>
            <a:r>
              <a:rPr lang="es-MX" sz="2000" dirty="0" smtClean="0">
                <a:latin typeface="Arial" pitchFamily="34" charset="0"/>
                <a:cs typeface="Arial" pitchFamily="34" charset="0"/>
              </a:rPr>
              <a:t>•Empresas de servicio.</a:t>
            </a:r>
          </a:p>
          <a:p>
            <a:r>
              <a:rPr lang="es-MX" sz="2000" dirty="0" smtClean="0">
                <a:latin typeface="Arial" pitchFamily="34" charset="0"/>
                <a:cs typeface="Arial" pitchFamily="34" charset="0"/>
              </a:rPr>
              <a:t>•Empresas industriales. </a:t>
            </a:r>
          </a:p>
          <a:p>
            <a:r>
              <a:rPr lang="es-MX" sz="2000" dirty="0" smtClean="0">
                <a:latin typeface="Arial" pitchFamily="34" charset="0"/>
                <a:cs typeface="Arial" pitchFamily="34" charset="0"/>
              </a:rPr>
              <a:t>•Organismos gubernamentales. </a:t>
            </a:r>
          </a:p>
          <a:p>
            <a:r>
              <a:rPr lang="es-MX" sz="2000" dirty="0" smtClean="0">
                <a:latin typeface="Arial" pitchFamily="34" charset="0"/>
                <a:cs typeface="Arial" pitchFamily="34" charset="0"/>
              </a:rPr>
              <a:t>•Organismos no gubernamentales. </a:t>
            </a:r>
          </a:p>
          <a:p>
            <a:r>
              <a:rPr lang="es-MX" sz="2000" dirty="0" smtClean="0">
                <a:latin typeface="Arial" pitchFamily="34" charset="0"/>
                <a:cs typeface="Arial" pitchFamily="34" charset="0"/>
              </a:rPr>
              <a:t>•Comunidades.</a:t>
            </a:r>
            <a:endParaRPr lang="es-MX" sz="2000" dirty="0">
              <a:latin typeface="Arial" pitchFamily="34" charset="0"/>
              <a:cs typeface="Arial" pitchFamily="34" charset="0"/>
            </a:endParaRPr>
          </a:p>
        </p:txBody>
      </p:sp>
      <p:sp>
        <p:nvSpPr>
          <p:cNvPr id="4" name="3 Rectángulo"/>
          <p:cNvSpPr/>
          <p:nvPr/>
        </p:nvSpPr>
        <p:spPr>
          <a:xfrm>
            <a:off x="0" y="1124744"/>
            <a:ext cx="9144000" cy="461665"/>
          </a:xfrm>
          <a:prstGeom prst="rect">
            <a:avLst/>
          </a:prstGeom>
        </p:spPr>
        <p:txBody>
          <a:bodyPr wrap="square">
            <a:spAutoFit/>
          </a:bodyPr>
          <a:lstStyle/>
          <a:p>
            <a:pPr algn="ctr"/>
            <a:r>
              <a:rPr lang="es-MX" sz="2400" b="1" dirty="0" smtClean="0">
                <a:solidFill>
                  <a:srgbClr val="00B0F0"/>
                </a:solidFill>
                <a:latin typeface="Arial" pitchFamily="34" charset="0"/>
                <a:cs typeface="Arial" pitchFamily="34" charset="0"/>
              </a:rPr>
              <a:t>ÁMBITOS DE DESEMPEÑO PROFESIONAL </a:t>
            </a:r>
            <a:endParaRPr lang="es-MX" sz="2400" b="1" dirty="0">
              <a:solidFill>
                <a:srgbClr val="00B0F0"/>
              </a:solidFill>
              <a:latin typeface="Arial" pitchFamily="34" charset="0"/>
              <a:cs typeface="Arial" pitchFamily="34" charset="0"/>
            </a:endParaRPr>
          </a:p>
        </p:txBody>
      </p:sp>
      <p:pic>
        <p:nvPicPr>
          <p:cNvPr id="5" name="4 Imagen" descr="images (1).jpg"/>
          <p:cNvPicPr>
            <a:picLocks noChangeAspect="1"/>
          </p:cNvPicPr>
          <p:nvPr/>
        </p:nvPicPr>
        <p:blipFill>
          <a:blip r:embed="rId3" cstate="print"/>
          <a:stretch>
            <a:fillRect/>
          </a:stretch>
        </p:blipFill>
        <p:spPr>
          <a:xfrm>
            <a:off x="467544" y="4293096"/>
            <a:ext cx="2736304" cy="164592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6" name="5 Imagen" descr="images.jpg"/>
          <p:cNvPicPr>
            <a:picLocks noChangeAspect="1"/>
          </p:cNvPicPr>
          <p:nvPr/>
        </p:nvPicPr>
        <p:blipFill>
          <a:blip r:embed="rId4" cstate="print"/>
          <a:stretch>
            <a:fillRect/>
          </a:stretch>
        </p:blipFill>
        <p:spPr>
          <a:xfrm>
            <a:off x="6300192" y="1844824"/>
            <a:ext cx="2520280" cy="2520280"/>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7" name="6 Imagen" descr="descarga (5).jpg"/>
          <p:cNvPicPr>
            <a:picLocks noChangeAspect="1"/>
          </p:cNvPicPr>
          <p:nvPr/>
        </p:nvPicPr>
        <p:blipFill>
          <a:blip r:embed="rId5" cstate="print"/>
          <a:stretch>
            <a:fillRect/>
          </a:stretch>
        </p:blipFill>
        <p:spPr>
          <a:xfrm>
            <a:off x="5724128" y="4941168"/>
            <a:ext cx="2592288" cy="15384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3 Marcador de contenido" descr="descarga.jpg"/>
          <p:cNvPicPr>
            <a:picLocks noChangeAspect="1"/>
          </p:cNvPicPr>
          <p:nvPr/>
        </p:nvPicPr>
        <p:blipFill>
          <a:blip r:embed="rId2" cstate="print"/>
          <a:stretch>
            <a:fillRect/>
          </a:stretch>
        </p:blipFill>
        <p:spPr>
          <a:xfrm>
            <a:off x="0" y="0"/>
            <a:ext cx="9144000" cy="1124744"/>
          </a:xfrm>
          <a:prstGeom prst="rect">
            <a:avLst/>
          </a:prstGeom>
        </p:spPr>
      </p:pic>
      <p:sp>
        <p:nvSpPr>
          <p:cNvPr id="3" name="2 Rectángulo"/>
          <p:cNvSpPr/>
          <p:nvPr/>
        </p:nvSpPr>
        <p:spPr>
          <a:xfrm>
            <a:off x="0" y="1268760"/>
            <a:ext cx="9144000" cy="461665"/>
          </a:xfrm>
          <a:prstGeom prst="rect">
            <a:avLst/>
          </a:prstGeom>
        </p:spPr>
        <p:txBody>
          <a:bodyPr wrap="square">
            <a:spAutoFit/>
          </a:bodyPr>
          <a:lstStyle/>
          <a:p>
            <a:pPr algn="ctr"/>
            <a:r>
              <a:rPr lang="es-MX" sz="2400" b="1" dirty="0" smtClean="0">
                <a:solidFill>
                  <a:srgbClr val="00B0F0"/>
                </a:solidFill>
                <a:latin typeface="Arial" pitchFamily="34" charset="0"/>
                <a:cs typeface="Arial" pitchFamily="34" charset="0"/>
              </a:rPr>
              <a:t>ESCENARIOS DE APRENDIZAJE</a:t>
            </a:r>
            <a:endParaRPr lang="es-MX" sz="2400" b="1" dirty="0">
              <a:solidFill>
                <a:srgbClr val="00B0F0"/>
              </a:solidFill>
              <a:latin typeface="Arial" pitchFamily="34" charset="0"/>
              <a:cs typeface="Arial" pitchFamily="34" charset="0"/>
            </a:endParaRPr>
          </a:p>
        </p:txBody>
      </p:sp>
      <p:sp>
        <p:nvSpPr>
          <p:cNvPr id="4" name="3 CuadroTexto"/>
          <p:cNvSpPr txBox="1"/>
          <p:nvPr/>
        </p:nvSpPr>
        <p:spPr>
          <a:xfrm>
            <a:off x="395536" y="2204864"/>
            <a:ext cx="2016224" cy="338554"/>
          </a:xfrm>
          <a:prstGeom prst="rect">
            <a:avLst/>
          </a:prstGeom>
          <a:noFill/>
        </p:spPr>
        <p:txBody>
          <a:bodyPr wrap="square" rtlCol="0">
            <a:spAutoFit/>
          </a:bodyPr>
          <a:lstStyle/>
          <a:p>
            <a:r>
              <a:rPr lang="es-MX" sz="1600" b="1" dirty="0" smtClean="0">
                <a:solidFill>
                  <a:srgbClr val="008000"/>
                </a:solidFill>
                <a:latin typeface="Arial" pitchFamily="34" charset="0"/>
                <a:cs typeface="Arial" pitchFamily="34" charset="0"/>
              </a:rPr>
              <a:t>SALÓN DE CLASE</a:t>
            </a:r>
            <a:endParaRPr lang="es-MX" sz="1600" b="1" dirty="0">
              <a:solidFill>
                <a:srgbClr val="008000"/>
              </a:solidFill>
              <a:latin typeface="Arial" pitchFamily="34" charset="0"/>
              <a:cs typeface="Arial" pitchFamily="34" charset="0"/>
            </a:endParaRPr>
          </a:p>
        </p:txBody>
      </p:sp>
      <p:sp>
        <p:nvSpPr>
          <p:cNvPr id="5" name="4 CuadroTexto"/>
          <p:cNvSpPr txBox="1"/>
          <p:nvPr/>
        </p:nvSpPr>
        <p:spPr>
          <a:xfrm>
            <a:off x="3275856" y="2204864"/>
            <a:ext cx="2376264" cy="338554"/>
          </a:xfrm>
          <a:prstGeom prst="rect">
            <a:avLst/>
          </a:prstGeom>
          <a:noFill/>
        </p:spPr>
        <p:txBody>
          <a:bodyPr wrap="square" rtlCol="0">
            <a:spAutoFit/>
          </a:bodyPr>
          <a:lstStyle/>
          <a:p>
            <a:pPr algn="ctr"/>
            <a:r>
              <a:rPr lang="es-MX" sz="1600" b="1" dirty="0" smtClean="0">
                <a:solidFill>
                  <a:srgbClr val="008000"/>
                </a:solidFill>
                <a:latin typeface="Arial" pitchFamily="34" charset="0"/>
                <a:cs typeface="Arial" pitchFamily="34" charset="0"/>
              </a:rPr>
              <a:t>COMUNIDAD</a:t>
            </a:r>
            <a:endParaRPr lang="es-MX" sz="1600" b="1" dirty="0">
              <a:solidFill>
                <a:srgbClr val="008000"/>
              </a:solidFill>
              <a:latin typeface="Arial" pitchFamily="34" charset="0"/>
              <a:cs typeface="Arial" pitchFamily="34" charset="0"/>
            </a:endParaRPr>
          </a:p>
        </p:txBody>
      </p:sp>
      <p:sp>
        <p:nvSpPr>
          <p:cNvPr id="6" name="5 CuadroTexto"/>
          <p:cNvSpPr txBox="1"/>
          <p:nvPr/>
        </p:nvSpPr>
        <p:spPr>
          <a:xfrm>
            <a:off x="6228184" y="2204864"/>
            <a:ext cx="2664296" cy="338554"/>
          </a:xfrm>
          <a:prstGeom prst="rect">
            <a:avLst/>
          </a:prstGeom>
          <a:noFill/>
        </p:spPr>
        <p:txBody>
          <a:bodyPr wrap="square" rtlCol="0">
            <a:spAutoFit/>
          </a:bodyPr>
          <a:lstStyle/>
          <a:p>
            <a:r>
              <a:rPr lang="es-MX" sz="1600" b="1" dirty="0" smtClean="0">
                <a:solidFill>
                  <a:srgbClr val="008000"/>
                </a:solidFill>
                <a:latin typeface="Arial" pitchFamily="34" charset="0"/>
                <a:cs typeface="Arial" pitchFamily="34" charset="0"/>
              </a:rPr>
              <a:t>MEDIOS ELECTRÓNICOS</a:t>
            </a:r>
            <a:endParaRPr lang="es-MX" sz="1600" b="1" dirty="0">
              <a:solidFill>
                <a:srgbClr val="008000"/>
              </a:solidFill>
              <a:latin typeface="Arial" pitchFamily="34" charset="0"/>
              <a:cs typeface="Arial" pitchFamily="34" charset="0"/>
            </a:endParaRPr>
          </a:p>
        </p:txBody>
      </p:sp>
      <p:pic>
        <p:nvPicPr>
          <p:cNvPr id="7" name="6 Imagen" descr="descarga (7).jpg"/>
          <p:cNvPicPr>
            <a:picLocks noChangeAspect="1"/>
          </p:cNvPicPr>
          <p:nvPr/>
        </p:nvPicPr>
        <p:blipFill>
          <a:blip r:embed="rId3" cstate="print"/>
          <a:stretch>
            <a:fillRect/>
          </a:stretch>
        </p:blipFill>
        <p:spPr>
          <a:xfrm>
            <a:off x="395536" y="3429000"/>
            <a:ext cx="2232248" cy="1800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7 Imagen" descr="descarga (6).jpg"/>
          <p:cNvPicPr>
            <a:picLocks noChangeAspect="1"/>
          </p:cNvPicPr>
          <p:nvPr/>
        </p:nvPicPr>
        <p:blipFill>
          <a:blip r:embed="rId4" cstate="print"/>
          <a:stretch>
            <a:fillRect/>
          </a:stretch>
        </p:blipFill>
        <p:spPr>
          <a:xfrm>
            <a:off x="3347864" y="3429000"/>
            <a:ext cx="2315933" cy="19442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8 Imagen" descr="descarga (8).jpg"/>
          <p:cNvPicPr>
            <a:picLocks noChangeAspect="1"/>
          </p:cNvPicPr>
          <p:nvPr/>
        </p:nvPicPr>
        <p:blipFill>
          <a:blip r:embed="rId5" cstate="print"/>
          <a:stretch>
            <a:fillRect/>
          </a:stretch>
        </p:blipFill>
        <p:spPr>
          <a:xfrm>
            <a:off x="6444208" y="3429000"/>
            <a:ext cx="2354580" cy="1800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3 Marcador de contenido" descr="descarga.jpg"/>
          <p:cNvPicPr>
            <a:picLocks noChangeAspect="1"/>
          </p:cNvPicPr>
          <p:nvPr/>
        </p:nvPicPr>
        <p:blipFill>
          <a:blip r:embed="rId2" cstate="print"/>
          <a:stretch>
            <a:fillRect/>
          </a:stretch>
        </p:blipFill>
        <p:spPr>
          <a:xfrm>
            <a:off x="0" y="0"/>
            <a:ext cx="9144000" cy="1124744"/>
          </a:xfrm>
          <a:prstGeom prst="rect">
            <a:avLst/>
          </a:prstGeom>
        </p:spPr>
      </p:pic>
      <p:sp>
        <p:nvSpPr>
          <p:cNvPr id="3" name="4 CuadroTexto"/>
          <p:cNvSpPr txBox="1"/>
          <p:nvPr/>
        </p:nvSpPr>
        <p:spPr>
          <a:xfrm>
            <a:off x="2071670" y="1214422"/>
            <a:ext cx="4948602" cy="523220"/>
          </a:xfrm>
          <a:prstGeom prst="rect">
            <a:avLst/>
          </a:prstGeom>
          <a:noFill/>
        </p:spPr>
        <p:txBody>
          <a:bodyPr wrap="square" rtlCol="0">
            <a:spAutoFit/>
          </a:bodyPr>
          <a:lstStyle/>
          <a:p>
            <a:pPr algn="ctr"/>
            <a:r>
              <a:rPr lang="es-MX"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METODOLOGÍA DEL CURSO</a:t>
            </a:r>
            <a:endParaRPr lang="es-MX"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4" name="6 CuadroTexto"/>
          <p:cNvSpPr txBox="1"/>
          <p:nvPr/>
        </p:nvSpPr>
        <p:spPr>
          <a:xfrm>
            <a:off x="428596" y="2071678"/>
            <a:ext cx="7429552" cy="3416320"/>
          </a:xfrm>
          <a:prstGeom prst="rect">
            <a:avLst/>
          </a:prstGeom>
          <a:noFill/>
        </p:spPr>
        <p:txBody>
          <a:bodyPr wrap="square" rtlCol="0">
            <a:spAutoFit/>
          </a:bodyPr>
          <a:lstStyle/>
          <a:p>
            <a:r>
              <a:rPr lang="es-MX" dirty="0" smtClean="0"/>
              <a:t>El curso se desarrollará bajo el siguiente proceso de estudio:</a:t>
            </a:r>
          </a:p>
          <a:p>
            <a:endParaRPr lang="es-MX" dirty="0" smtClean="0"/>
          </a:p>
          <a:p>
            <a:pPr marL="342900" indent="-342900">
              <a:buAutoNum type="arabicPeriod"/>
            </a:pPr>
            <a:r>
              <a:rPr lang="es-MX" dirty="0" smtClean="0"/>
              <a:t>Exposición de parte del profesor mediante la utilización de este material en diapositivas.</a:t>
            </a:r>
          </a:p>
          <a:p>
            <a:pPr marL="342900" indent="-342900">
              <a:buAutoNum type="arabicPeriod"/>
            </a:pPr>
            <a:r>
              <a:rPr lang="es-MX" dirty="0" smtClean="0"/>
              <a:t>Análisis de la metodología de investigación.</a:t>
            </a:r>
          </a:p>
          <a:p>
            <a:pPr marL="342900" indent="-342900">
              <a:buAutoNum type="arabicPeriod"/>
            </a:pPr>
            <a:r>
              <a:rPr lang="es-MX" dirty="0" smtClean="0"/>
              <a:t>Tareas donde se investigarán temas, conceptos, procesos y métodos de los temas por ver.</a:t>
            </a:r>
          </a:p>
          <a:p>
            <a:pPr marL="342900" indent="-342900">
              <a:buAutoNum type="arabicPeriod"/>
            </a:pPr>
            <a:r>
              <a:rPr lang="es-MX" dirty="0" smtClean="0"/>
              <a:t>Exposición de temas relevantes de de los alumnos. </a:t>
            </a:r>
          </a:p>
          <a:p>
            <a:pPr marL="342900" indent="-342900">
              <a:buAutoNum type="arabicPeriod"/>
            </a:pPr>
            <a:r>
              <a:rPr lang="es-MX" dirty="0" smtClean="0"/>
              <a:t>Participación en clases.</a:t>
            </a:r>
          </a:p>
          <a:p>
            <a:pPr marL="342900" indent="-342900">
              <a:buAutoNum type="arabicPeriod"/>
            </a:pPr>
            <a:r>
              <a:rPr lang="es-MX" dirty="0" smtClean="0"/>
              <a:t>Dinámicas de grupo para analizar la metodología en los diferentes casos que se pudieran dar.</a:t>
            </a:r>
          </a:p>
          <a:p>
            <a:pPr marL="342900" indent="-342900">
              <a:buAutoNum type="arabicPeriod"/>
            </a:pPr>
            <a:r>
              <a:rPr lang="es-MX" dirty="0" smtClean="0"/>
              <a:t>Películas o cintas relacionadas con los temas.</a:t>
            </a:r>
          </a:p>
        </p:txBody>
      </p:sp>
    </p:spTree>
    <p:extLst>
      <p:ext uri="{BB962C8B-B14F-4D97-AF65-F5344CB8AC3E}">
        <p14:creationId xmlns="" xmlns:p14="http://schemas.microsoft.com/office/powerpoint/2010/main" val="7336164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3 Marcador de contenido" descr="descarga.jpg"/>
          <p:cNvPicPr>
            <a:picLocks noChangeAspect="1"/>
          </p:cNvPicPr>
          <p:nvPr/>
        </p:nvPicPr>
        <p:blipFill>
          <a:blip r:embed="rId2" cstate="print"/>
          <a:stretch>
            <a:fillRect/>
          </a:stretch>
        </p:blipFill>
        <p:spPr>
          <a:xfrm>
            <a:off x="0" y="0"/>
            <a:ext cx="9144000" cy="1124744"/>
          </a:xfrm>
          <a:prstGeom prst="rect">
            <a:avLst/>
          </a:prstGeom>
        </p:spPr>
      </p:pic>
      <p:sp>
        <p:nvSpPr>
          <p:cNvPr id="3" name="2 CuadroTexto"/>
          <p:cNvSpPr txBox="1"/>
          <p:nvPr/>
        </p:nvSpPr>
        <p:spPr>
          <a:xfrm>
            <a:off x="0" y="1556792"/>
            <a:ext cx="9144000" cy="461665"/>
          </a:xfrm>
          <a:prstGeom prst="rect">
            <a:avLst/>
          </a:prstGeom>
          <a:noFill/>
        </p:spPr>
        <p:txBody>
          <a:bodyPr wrap="square" rtlCol="0">
            <a:spAutoFit/>
          </a:bodyPr>
          <a:lstStyle/>
          <a:p>
            <a:pPr algn="ctr"/>
            <a:r>
              <a:rPr lang="es-MX" sz="2400" b="1" dirty="0" smtClean="0">
                <a:solidFill>
                  <a:srgbClr val="00B0F0"/>
                </a:solidFill>
                <a:latin typeface="Arial" pitchFamily="34" charset="0"/>
                <a:cs typeface="Arial" pitchFamily="34" charset="0"/>
              </a:rPr>
              <a:t>SECUENCIA DIDÁCTICA</a:t>
            </a:r>
            <a:endParaRPr lang="es-MX" sz="2400" b="1" dirty="0">
              <a:solidFill>
                <a:srgbClr val="00B0F0"/>
              </a:solidFill>
              <a:latin typeface="Arial" pitchFamily="34" charset="0"/>
              <a:cs typeface="Arial" pitchFamily="34" charset="0"/>
            </a:endParaRPr>
          </a:p>
        </p:txBody>
      </p:sp>
      <p:sp>
        <p:nvSpPr>
          <p:cNvPr id="4" name="3 Elipse"/>
          <p:cNvSpPr/>
          <p:nvPr/>
        </p:nvSpPr>
        <p:spPr>
          <a:xfrm>
            <a:off x="3059832" y="3573016"/>
            <a:ext cx="2736304" cy="1584176"/>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MX" dirty="0" smtClean="0"/>
              <a:t>PROYECTO SOCIAL</a:t>
            </a:r>
            <a:endParaRPr lang="es-MX" dirty="0"/>
          </a:p>
        </p:txBody>
      </p:sp>
      <p:sp>
        <p:nvSpPr>
          <p:cNvPr id="6" name="5 Rectángulo redondeado"/>
          <p:cNvSpPr/>
          <p:nvPr/>
        </p:nvSpPr>
        <p:spPr>
          <a:xfrm>
            <a:off x="2627784" y="2348880"/>
            <a:ext cx="3456384" cy="5760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PLANEACIÓN</a:t>
            </a:r>
            <a:endParaRPr lang="es-MX" dirty="0"/>
          </a:p>
        </p:txBody>
      </p:sp>
      <p:sp>
        <p:nvSpPr>
          <p:cNvPr id="7" name="6 Rectángulo redondeado"/>
          <p:cNvSpPr/>
          <p:nvPr/>
        </p:nvSpPr>
        <p:spPr>
          <a:xfrm>
            <a:off x="6516216" y="4005064"/>
            <a:ext cx="2520280"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DETECCIÓN</a:t>
            </a:r>
            <a:endParaRPr lang="es-MX" dirty="0"/>
          </a:p>
        </p:txBody>
      </p:sp>
      <p:sp>
        <p:nvSpPr>
          <p:cNvPr id="8" name="7 Rectángulo redondeado"/>
          <p:cNvSpPr/>
          <p:nvPr/>
        </p:nvSpPr>
        <p:spPr>
          <a:xfrm>
            <a:off x="2843808" y="5877272"/>
            <a:ext cx="3384376" cy="5760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EJECUCIÓN</a:t>
            </a:r>
            <a:endParaRPr lang="es-MX" dirty="0"/>
          </a:p>
        </p:txBody>
      </p:sp>
      <p:sp>
        <p:nvSpPr>
          <p:cNvPr id="9" name="8 Rectángulo redondeado"/>
          <p:cNvSpPr/>
          <p:nvPr/>
        </p:nvSpPr>
        <p:spPr>
          <a:xfrm>
            <a:off x="0" y="4077072"/>
            <a:ext cx="2267744"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EVALUACIÓN</a:t>
            </a:r>
            <a:endParaRPr lang="es-MX" dirty="0"/>
          </a:p>
        </p:txBody>
      </p:sp>
      <p:cxnSp>
        <p:nvCxnSpPr>
          <p:cNvPr id="13" name="12 Conector recto de flecha"/>
          <p:cNvCxnSpPr/>
          <p:nvPr/>
        </p:nvCxnSpPr>
        <p:spPr>
          <a:xfrm>
            <a:off x="6300192" y="2708920"/>
            <a:ext cx="1425757" cy="1008008"/>
          </a:xfrm>
          <a:prstGeom prst="straightConnector1">
            <a:avLst/>
          </a:prstGeom>
          <a:ln w="107950" cap="sq" cmpd="sng">
            <a:solidFill>
              <a:srgbClr val="00B0F0"/>
            </a:solidFill>
            <a:headEnd w="lg" len="lg"/>
            <a:tailEnd type="arrow"/>
          </a:ln>
          <a:effectLst>
            <a:innerShdw blurRad="63500" dist="50800" dir="16200000">
              <a:prstClr val="black">
                <a:alpha val="50000"/>
              </a:prstClr>
            </a:innerShdw>
          </a:effectLst>
          <a:scene3d>
            <a:camera prst="orthographicFront"/>
            <a:lightRig rig="threePt" dir="t"/>
          </a:scene3d>
          <a:sp3d extrusionH="76200">
            <a:bevelT w="127000" h="44450"/>
            <a:extrusionClr>
              <a:srgbClr val="00B0F0"/>
            </a:extrusionClr>
          </a:sp3d>
        </p:spPr>
        <p:style>
          <a:lnRef idx="1">
            <a:schemeClr val="accent1"/>
          </a:lnRef>
          <a:fillRef idx="0">
            <a:schemeClr val="accent1"/>
          </a:fillRef>
          <a:effectRef idx="0">
            <a:schemeClr val="accent1"/>
          </a:effectRef>
          <a:fontRef idx="minor">
            <a:schemeClr val="tx1"/>
          </a:fontRef>
        </p:style>
      </p:cxnSp>
      <p:cxnSp>
        <p:nvCxnSpPr>
          <p:cNvPr id="14" name="13 Conector recto de flecha"/>
          <p:cNvCxnSpPr/>
          <p:nvPr/>
        </p:nvCxnSpPr>
        <p:spPr>
          <a:xfrm flipH="1">
            <a:off x="6660232" y="4869160"/>
            <a:ext cx="1152128" cy="1296040"/>
          </a:xfrm>
          <a:prstGeom prst="straightConnector1">
            <a:avLst/>
          </a:prstGeom>
          <a:ln w="107950" cap="sq" cmpd="sng">
            <a:solidFill>
              <a:srgbClr val="00B0F0"/>
            </a:solidFill>
            <a:headEnd w="lg" len="lg"/>
            <a:tailEnd type="arrow"/>
          </a:ln>
          <a:effectLst>
            <a:innerShdw blurRad="63500" dist="50800" dir="16200000">
              <a:prstClr val="black">
                <a:alpha val="50000"/>
              </a:prstClr>
            </a:innerShdw>
          </a:effectLst>
          <a:scene3d>
            <a:camera prst="orthographicFront"/>
            <a:lightRig rig="threePt" dir="t"/>
          </a:scene3d>
          <a:sp3d extrusionH="76200">
            <a:bevelT w="127000" h="44450"/>
            <a:extrusionClr>
              <a:srgbClr val="00B0F0"/>
            </a:extrusionClr>
          </a:sp3d>
        </p:spPr>
        <p:style>
          <a:lnRef idx="1">
            <a:schemeClr val="accent1"/>
          </a:lnRef>
          <a:fillRef idx="0">
            <a:schemeClr val="accent1"/>
          </a:fillRef>
          <a:effectRef idx="0">
            <a:schemeClr val="accent1"/>
          </a:effectRef>
          <a:fontRef idx="minor">
            <a:schemeClr val="tx1"/>
          </a:fontRef>
        </p:style>
      </p:cxnSp>
      <p:cxnSp>
        <p:nvCxnSpPr>
          <p:cNvPr id="17" name="16 Conector recto de flecha"/>
          <p:cNvCxnSpPr/>
          <p:nvPr/>
        </p:nvCxnSpPr>
        <p:spPr>
          <a:xfrm flipH="1" flipV="1">
            <a:off x="1331640" y="4869160"/>
            <a:ext cx="1296144" cy="1296144"/>
          </a:xfrm>
          <a:prstGeom prst="straightConnector1">
            <a:avLst/>
          </a:prstGeom>
          <a:ln w="107950" cap="sq" cmpd="sng">
            <a:solidFill>
              <a:srgbClr val="00B0F0"/>
            </a:solidFill>
            <a:headEnd w="lg" len="lg"/>
            <a:tailEnd type="arrow"/>
          </a:ln>
          <a:effectLst>
            <a:innerShdw blurRad="63500" dist="50800" dir="16200000">
              <a:prstClr val="black">
                <a:alpha val="50000"/>
              </a:prstClr>
            </a:innerShdw>
          </a:effectLst>
          <a:scene3d>
            <a:camera prst="orthographicFront"/>
            <a:lightRig rig="threePt" dir="t"/>
          </a:scene3d>
          <a:sp3d extrusionH="76200">
            <a:bevelT w="127000" h="44450"/>
            <a:extrusionClr>
              <a:srgbClr val="00B0F0"/>
            </a:extrusionClr>
          </a:sp3d>
        </p:spPr>
        <p:style>
          <a:lnRef idx="1">
            <a:schemeClr val="accent1"/>
          </a:lnRef>
          <a:fillRef idx="0">
            <a:schemeClr val="accent1"/>
          </a:fillRef>
          <a:effectRef idx="0">
            <a:schemeClr val="accent1"/>
          </a:effectRef>
          <a:fontRef idx="minor">
            <a:schemeClr val="tx1"/>
          </a:fontRef>
        </p:style>
      </p:cxnSp>
      <p:cxnSp>
        <p:nvCxnSpPr>
          <p:cNvPr id="22" name="21 Conector recto de flecha"/>
          <p:cNvCxnSpPr/>
          <p:nvPr/>
        </p:nvCxnSpPr>
        <p:spPr>
          <a:xfrm flipV="1">
            <a:off x="4427984" y="2852936"/>
            <a:ext cx="0" cy="648072"/>
          </a:xfrm>
          <a:prstGeom prst="straightConnector1">
            <a:avLst/>
          </a:prstGeom>
          <a:ln w="107950" cap="sq" cmpd="sng">
            <a:solidFill>
              <a:srgbClr val="FFC000"/>
            </a:solidFill>
            <a:headEnd w="lg" len="lg"/>
            <a:tailEnd type="arrow"/>
          </a:ln>
          <a:effectLst>
            <a:innerShdw blurRad="63500" dist="50800" dir="16200000">
              <a:prstClr val="black">
                <a:alpha val="50000"/>
              </a:prstClr>
            </a:innerShdw>
          </a:effectLst>
          <a:scene3d>
            <a:camera prst="orthographicFront"/>
            <a:lightRig rig="threePt" dir="t"/>
          </a:scene3d>
          <a:sp3d extrusionH="76200">
            <a:bevelT w="127000" h="44450"/>
            <a:extrusionClr>
              <a:srgbClr val="00B0F0"/>
            </a:extrusionClr>
          </a:sp3d>
        </p:spPr>
        <p:style>
          <a:lnRef idx="1">
            <a:schemeClr val="accent1"/>
          </a:lnRef>
          <a:fillRef idx="0">
            <a:schemeClr val="accent1"/>
          </a:fillRef>
          <a:effectRef idx="0">
            <a:schemeClr val="accent1"/>
          </a:effectRef>
          <a:fontRef idx="minor">
            <a:schemeClr val="tx1"/>
          </a:fontRef>
        </p:style>
      </p:cxnSp>
      <p:cxnSp>
        <p:nvCxnSpPr>
          <p:cNvPr id="42" name="41 Conector recto de flecha"/>
          <p:cNvCxnSpPr>
            <a:endCxn id="7" idx="1"/>
          </p:cNvCxnSpPr>
          <p:nvPr/>
        </p:nvCxnSpPr>
        <p:spPr>
          <a:xfrm flipV="1">
            <a:off x="5868144" y="4329100"/>
            <a:ext cx="648072" cy="36004"/>
          </a:xfrm>
          <a:prstGeom prst="straightConnector1">
            <a:avLst/>
          </a:prstGeom>
          <a:ln w="107950" cap="sq" cmpd="sng">
            <a:solidFill>
              <a:srgbClr val="FFC000"/>
            </a:solidFill>
            <a:headEnd w="lg" len="lg"/>
            <a:tailEnd type="arrow"/>
          </a:ln>
          <a:effectLst>
            <a:innerShdw blurRad="63500" dist="50800" dir="16200000">
              <a:prstClr val="black">
                <a:alpha val="50000"/>
              </a:prstClr>
            </a:innerShdw>
          </a:effectLst>
          <a:scene3d>
            <a:camera prst="orthographicFront"/>
            <a:lightRig rig="threePt" dir="t"/>
          </a:scene3d>
          <a:sp3d extrusionH="76200">
            <a:bevelT w="127000" h="44450"/>
            <a:extrusionClr>
              <a:srgbClr val="00B0F0"/>
            </a:extrusionClr>
          </a:sp3d>
        </p:spPr>
        <p:style>
          <a:lnRef idx="1">
            <a:schemeClr val="accent1"/>
          </a:lnRef>
          <a:fillRef idx="0">
            <a:schemeClr val="accent1"/>
          </a:fillRef>
          <a:effectRef idx="0">
            <a:schemeClr val="accent1"/>
          </a:effectRef>
          <a:fontRef idx="minor">
            <a:schemeClr val="tx1"/>
          </a:fontRef>
        </p:style>
      </p:cxnSp>
      <p:cxnSp>
        <p:nvCxnSpPr>
          <p:cNvPr id="56" name="55 Conector recto de flecha"/>
          <p:cNvCxnSpPr/>
          <p:nvPr/>
        </p:nvCxnSpPr>
        <p:spPr>
          <a:xfrm>
            <a:off x="4427984" y="5229200"/>
            <a:ext cx="0" cy="648072"/>
          </a:xfrm>
          <a:prstGeom prst="straightConnector1">
            <a:avLst/>
          </a:prstGeom>
          <a:ln w="107950" cap="sq" cmpd="sng">
            <a:solidFill>
              <a:srgbClr val="FFC000"/>
            </a:solidFill>
            <a:headEnd w="lg" len="lg"/>
            <a:tailEnd type="arrow"/>
          </a:ln>
          <a:effectLst>
            <a:innerShdw blurRad="63500" dist="50800" dir="16200000">
              <a:prstClr val="black">
                <a:alpha val="50000"/>
              </a:prstClr>
            </a:innerShdw>
          </a:effectLst>
          <a:scene3d>
            <a:camera prst="orthographicFront"/>
            <a:lightRig rig="threePt" dir="t"/>
          </a:scene3d>
          <a:sp3d extrusionH="76200">
            <a:bevelT w="127000" h="44450"/>
            <a:extrusionClr>
              <a:srgbClr val="00B0F0"/>
            </a:extrusionClr>
          </a:sp3d>
        </p:spPr>
        <p:style>
          <a:lnRef idx="1">
            <a:schemeClr val="accent1"/>
          </a:lnRef>
          <a:fillRef idx="0">
            <a:schemeClr val="accent1"/>
          </a:fillRef>
          <a:effectRef idx="0">
            <a:schemeClr val="accent1"/>
          </a:effectRef>
          <a:fontRef idx="minor">
            <a:schemeClr val="tx1"/>
          </a:fontRef>
        </p:style>
      </p:cxnSp>
      <p:cxnSp>
        <p:nvCxnSpPr>
          <p:cNvPr id="64" name="63 Conector recto de flecha"/>
          <p:cNvCxnSpPr/>
          <p:nvPr/>
        </p:nvCxnSpPr>
        <p:spPr>
          <a:xfrm flipH="1">
            <a:off x="2267744" y="4437112"/>
            <a:ext cx="720080" cy="0"/>
          </a:xfrm>
          <a:prstGeom prst="straightConnector1">
            <a:avLst/>
          </a:prstGeom>
          <a:ln w="107950" cap="sq" cmpd="sng">
            <a:solidFill>
              <a:srgbClr val="FFC000"/>
            </a:solidFill>
            <a:headEnd w="lg" len="lg"/>
            <a:tailEnd type="arrow"/>
          </a:ln>
          <a:effectLst>
            <a:innerShdw blurRad="63500" dist="50800" dir="16200000">
              <a:prstClr val="black">
                <a:alpha val="50000"/>
              </a:prstClr>
            </a:innerShdw>
          </a:effectLst>
          <a:scene3d>
            <a:camera prst="orthographicFront"/>
            <a:lightRig rig="threePt" dir="t"/>
          </a:scene3d>
          <a:sp3d extrusionH="76200">
            <a:bevelT w="127000" h="44450"/>
            <a:extrusionClr>
              <a:srgbClr val="00B0F0"/>
            </a:extrusionClr>
          </a:sp3d>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Tema de Office">
  <a:themeElements>
    <a:clrScheme name="Urbano">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765</TotalTime>
  <Words>3155</Words>
  <Application>Microsoft Office PowerPoint</Application>
  <PresentationFormat>Presentación en pantalla (4:3)</PresentationFormat>
  <Paragraphs>506</Paragraphs>
  <Slides>50</Slides>
  <Notes>2</Notes>
  <HiddenSlides>0</HiddenSlides>
  <MMClips>0</MMClips>
  <ScaleCrop>false</ScaleCrop>
  <HeadingPairs>
    <vt:vector size="4" baseType="variant">
      <vt:variant>
        <vt:lpstr>Tema</vt:lpstr>
      </vt:variant>
      <vt:variant>
        <vt:i4>2</vt:i4>
      </vt:variant>
      <vt:variant>
        <vt:lpstr>Títulos de diapositiva</vt:lpstr>
      </vt:variant>
      <vt:variant>
        <vt:i4>50</vt:i4>
      </vt:variant>
    </vt:vector>
  </HeadingPairs>
  <TitlesOfParts>
    <vt:vector size="52" baseType="lpstr">
      <vt:lpstr>Tema de Office</vt:lpstr>
      <vt:lpstr>1_Tema de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FAMILIA PERALTA</dc:creator>
  <cp:lastModifiedBy>REBECA</cp:lastModifiedBy>
  <cp:revision>73</cp:revision>
  <dcterms:created xsi:type="dcterms:W3CDTF">2015-06-15T00:55:23Z</dcterms:created>
  <dcterms:modified xsi:type="dcterms:W3CDTF">2015-09-30T17:58:42Z</dcterms:modified>
</cp:coreProperties>
</file>