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40"/>
  </p:handoutMasterIdLst>
  <p:sldIdLst>
    <p:sldId id="283" r:id="rId2"/>
    <p:sldId id="284" r:id="rId3"/>
    <p:sldId id="285" r:id="rId4"/>
    <p:sldId id="286" r:id="rId5"/>
    <p:sldId id="287" r:id="rId6"/>
    <p:sldId id="288" r:id="rId7"/>
    <p:sldId id="289" r:id="rId8"/>
    <p:sldId id="256"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1" r:id="rId22"/>
    <p:sldId id="290" r:id="rId23"/>
    <p:sldId id="272" r:id="rId24"/>
    <p:sldId id="273" r:id="rId25"/>
    <p:sldId id="291" r:id="rId26"/>
    <p:sldId id="274" r:id="rId27"/>
    <p:sldId id="292" r:id="rId28"/>
    <p:sldId id="275" r:id="rId29"/>
    <p:sldId id="276" r:id="rId30"/>
    <p:sldId id="293" r:id="rId31"/>
    <p:sldId id="277" r:id="rId32"/>
    <p:sldId id="294" r:id="rId33"/>
    <p:sldId id="278" r:id="rId34"/>
    <p:sldId id="279" r:id="rId35"/>
    <p:sldId id="280" r:id="rId36"/>
    <p:sldId id="295" r:id="rId37"/>
    <p:sldId id="296" r:id="rId38"/>
    <p:sldId id="282" r:id="rId39"/>
  </p:sldIdLst>
  <p:sldSz cx="9144000" cy="6858000" type="screen4x3"/>
  <p:notesSz cx="7007225" cy="92329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907" autoAdjust="0"/>
  </p:normalViewPr>
  <p:slideViewPr>
    <p:cSldViewPr>
      <p:cViewPr>
        <p:scale>
          <a:sx n="75" d="100"/>
          <a:sy n="75" d="100"/>
        </p:scale>
        <p:origin x="-2652" y="-84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80E529-8E18-4C9C-8271-103B8C987C22}" type="doc">
      <dgm:prSet loTypeId="urn:microsoft.com/office/officeart/2005/8/layout/hProcess9" loCatId="process" qsTypeId="urn:microsoft.com/office/officeart/2005/8/quickstyle/simple1" qsCatId="simple" csTypeId="urn:microsoft.com/office/officeart/2005/8/colors/colorful1#1" csCatId="colorful" phldr="1"/>
      <dgm:spPr/>
    </dgm:pt>
    <dgm:pt modelId="{C61BDD7A-D1E8-4600-87AD-550936055AF8}">
      <dgm:prSet phldrT="[Texto]" custT="1"/>
      <dgm:spPr/>
      <dgm:t>
        <a:bodyPr/>
        <a:lstStyle/>
        <a:p>
          <a:r>
            <a:rPr lang="es-AR" sz="2000" b="1" dirty="0" smtClean="0"/>
            <a:t> </a:t>
          </a:r>
          <a:r>
            <a:rPr lang="es-AR" sz="1600" b="1" dirty="0" smtClean="0"/>
            <a:t>El Estado de Situación Financiera Comparativo </a:t>
          </a:r>
          <a:endParaRPr lang="es-AR" sz="2000" b="1" dirty="0"/>
        </a:p>
      </dgm:t>
    </dgm:pt>
    <dgm:pt modelId="{C2EEA11A-07C4-4722-84D6-B17E6C487E72}" type="parTrans" cxnId="{AD11C75E-92F0-4A0F-8EA3-0E8C7A3278A0}">
      <dgm:prSet/>
      <dgm:spPr/>
      <dgm:t>
        <a:bodyPr/>
        <a:lstStyle/>
        <a:p>
          <a:endParaRPr lang="es-AR"/>
        </a:p>
      </dgm:t>
    </dgm:pt>
    <dgm:pt modelId="{5FC569F7-7826-4159-89C9-AAFC5CBB5C71}" type="sibTrans" cxnId="{AD11C75E-92F0-4A0F-8EA3-0E8C7A3278A0}">
      <dgm:prSet/>
      <dgm:spPr/>
      <dgm:t>
        <a:bodyPr/>
        <a:lstStyle/>
        <a:p>
          <a:endParaRPr lang="es-AR"/>
        </a:p>
      </dgm:t>
    </dgm:pt>
    <dgm:pt modelId="{23F6C5D0-BD91-415C-948B-88284955DC15}">
      <dgm:prSet phldrT="[Texto]" custT="1"/>
      <dgm:spPr/>
      <dgm:t>
        <a:bodyPr/>
        <a:lstStyle/>
        <a:p>
          <a:r>
            <a:rPr lang="es-AR" sz="1600" b="1" dirty="0" smtClean="0"/>
            <a:t>Ya que contiene valores de dos estados de situación financiera para determinar las diferencias </a:t>
          </a:r>
          <a:endParaRPr lang="es-AR" sz="1600" b="1" dirty="0"/>
        </a:p>
      </dgm:t>
    </dgm:pt>
    <dgm:pt modelId="{E6DDE574-3A43-4CE2-8F12-3E35A87A15E5}" type="parTrans" cxnId="{9B272B3F-434B-4B4B-A831-C3CD1F988FF1}">
      <dgm:prSet/>
      <dgm:spPr/>
      <dgm:t>
        <a:bodyPr/>
        <a:lstStyle/>
        <a:p>
          <a:endParaRPr lang="es-AR"/>
        </a:p>
      </dgm:t>
    </dgm:pt>
    <dgm:pt modelId="{D890B436-AA8F-4CB4-BCEE-59B790110600}" type="sibTrans" cxnId="{9B272B3F-434B-4B4B-A831-C3CD1F988FF1}">
      <dgm:prSet/>
      <dgm:spPr/>
      <dgm:t>
        <a:bodyPr/>
        <a:lstStyle/>
        <a:p>
          <a:endParaRPr lang="es-AR"/>
        </a:p>
      </dgm:t>
    </dgm:pt>
    <dgm:pt modelId="{40DB438F-FAC5-4219-9668-4103E4379760}">
      <dgm:prSet custT="1"/>
      <dgm:spPr/>
      <dgm:t>
        <a:bodyPr/>
        <a:lstStyle/>
        <a:p>
          <a:r>
            <a:rPr lang="es-AR" sz="1600" b="1" dirty="0" smtClean="0"/>
            <a:t>Es útil en el Sistema de Control Presupuestal, para saber si los planes trazados se están cumpliendo en el periodo determinado </a:t>
          </a:r>
          <a:endParaRPr lang="es-AR" sz="1600" b="1" dirty="0"/>
        </a:p>
      </dgm:t>
    </dgm:pt>
    <dgm:pt modelId="{A524FB97-2498-4572-8027-2CDEEB4F5C2E}" type="parTrans" cxnId="{14C5BC57-24D3-4EC3-AE9B-B672E8E49981}">
      <dgm:prSet/>
      <dgm:spPr/>
      <dgm:t>
        <a:bodyPr/>
        <a:lstStyle/>
        <a:p>
          <a:endParaRPr lang="es-AR"/>
        </a:p>
      </dgm:t>
    </dgm:pt>
    <dgm:pt modelId="{F2242D03-DE84-4545-A841-BFEC1BBD412E}" type="sibTrans" cxnId="{14C5BC57-24D3-4EC3-AE9B-B672E8E49981}">
      <dgm:prSet/>
      <dgm:spPr/>
      <dgm:t>
        <a:bodyPr/>
        <a:lstStyle/>
        <a:p>
          <a:endParaRPr lang="es-AR"/>
        </a:p>
      </dgm:t>
    </dgm:pt>
    <dgm:pt modelId="{D088BB4B-EF45-4A3E-AC8E-082BEA1507D5}" type="pres">
      <dgm:prSet presAssocID="{7680E529-8E18-4C9C-8271-103B8C987C22}" presName="CompostProcess" presStyleCnt="0">
        <dgm:presLayoutVars>
          <dgm:dir/>
          <dgm:resizeHandles val="exact"/>
        </dgm:presLayoutVars>
      </dgm:prSet>
      <dgm:spPr/>
    </dgm:pt>
    <dgm:pt modelId="{8AB05173-5265-4DE0-AF30-741C82593303}" type="pres">
      <dgm:prSet presAssocID="{7680E529-8E18-4C9C-8271-103B8C987C22}" presName="arrow" presStyleLbl="bgShp" presStyleIdx="0" presStyleCnt="1"/>
      <dgm:spPr/>
    </dgm:pt>
    <dgm:pt modelId="{C0BF6369-3CF7-4BB7-A9A5-FA07828B1BE9}" type="pres">
      <dgm:prSet presAssocID="{7680E529-8E18-4C9C-8271-103B8C987C22}" presName="linearProcess" presStyleCnt="0"/>
      <dgm:spPr/>
    </dgm:pt>
    <dgm:pt modelId="{D507E46E-5C22-4ABD-9CA6-75085F994ACC}" type="pres">
      <dgm:prSet presAssocID="{C61BDD7A-D1E8-4600-87AD-550936055AF8}" presName="textNode" presStyleLbl="node1" presStyleIdx="0" presStyleCnt="3" custScaleX="86111" custLinFactNeighborX="55749" custLinFactNeighborY="1613">
        <dgm:presLayoutVars>
          <dgm:bulletEnabled val="1"/>
        </dgm:presLayoutVars>
      </dgm:prSet>
      <dgm:spPr/>
      <dgm:t>
        <a:bodyPr/>
        <a:lstStyle/>
        <a:p>
          <a:endParaRPr lang="es-AR"/>
        </a:p>
      </dgm:t>
    </dgm:pt>
    <dgm:pt modelId="{B71CBB02-149D-4283-AD07-3B9FED8B9449}" type="pres">
      <dgm:prSet presAssocID="{5FC569F7-7826-4159-89C9-AAFC5CBB5C71}" presName="sibTrans" presStyleCnt="0"/>
      <dgm:spPr/>
    </dgm:pt>
    <dgm:pt modelId="{7056AA87-970E-4543-B26B-1CE8F968D0FC}" type="pres">
      <dgm:prSet presAssocID="{23F6C5D0-BD91-415C-948B-88284955DC15}" presName="textNode" presStyleLbl="node1" presStyleIdx="1" presStyleCnt="3" custScaleX="100537" custScaleY="105469">
        <dgm:presLayoutVars>
          <dgm:bulletEnabled val="1"/>
        </dgm:presLayoutVars>
      </dgm:prSet>
      <dgm:spPr/>
      <dgm:t>
        <a:bodyPr/>
        <a:lstStyle/>
        <a:p>
          <a:endParaRPr lang="es-AR"/>
        </a:p>
      </dgm:t>
    </dgm:pt>
    <dgm:pt modelId="{A22F0AC4-FFDC-4394-BC07-DEE176CD494F}" type="pres">
      <dgm:prSet presAssocID="{D890B436-AA8F-4CB4-BCEE-59B790110600}" presName="sibTrans" presStyleCnt="0"/>
      <dgm:spPr/>
    </dgm:pt>
    <dgm:pt modelId="{88E48B67-6E82-45B1-BE56-22BCFBBE6D54}" type="pres">
      <dgm:prSet presAssocID="{40DB438F-FAC5-4219-9668-4103E4379760}" presName="textNode" presStyleLbl="node1" presStyleIdx="2" presStyleCnt="3" custScaleX="104579">
        <dgm:presLayoutVars>
          <dgm:bulletEnabled val="1"/>
        </dgm:presLayoutVars>
      </dgm:prSet>
      <dgm:spPr/>
      <dgm:t>
        <a:bodyPr/>
        <a:lstStyle/>
        <a:p>
          <a:endParaRPr lang="es-AR"/>
        </a:p>
      </dgm:t>
    </dgm:pt>
  </dgm:ptLst>
  <dgm:cxnLst>
    <dgm:cxn modelId="{D385741C-B4E2-4674-80F2-9B215544CB5F}" type="presOf" srcId="{7680E529-8E18-4C9C-8271-103B8C987C22}" destId="{D088BB4B-EF45-4A3E-AC8E-082BEA1507D5}" srcOrd="0" destOrd="0" presId="urn:microsoft.com/office/officeart/2005/8/layout/hProcess9"/>
    <dgm:cxn modelId="{78077274-50FF-4C75-AEED-FD6B7B0EAE15}" type="presOf" srcId="{40DB438F-FAC5-4219-9668-4103E4379760}" destId="{88E48B67-6E82-45B1-BE56-22BCFBBE6D54}" srcOrd="0" destOrd="0" presId="urn:microsoft.com/office/officeart/2005/8/layout/hProcess9"/>
    <dgm:cxn modelId="{14C5BC57-24D3-4EC3-AE9B-B672E8E49981}" srcId="{7680E529-8E18-4C9C-8271-103B8C987C22}" destId="{40DB438F-FAC5-4219-9668-4103E4379760}" srcOrd="2" destOrd="0" parTransId="{A524FB97-2498-4572-8027-2CDEEB4F5C2E}" sibTransId="{F2242D03-DE84-4545-A841-BFEC1BBD412E}"/>
    <dgm:cxn modelId="{9B272B3F-434B-4B4B-A831-C3CD1F988FF1}" srcId="{7680E529-8E18-4C9C-8271-103B8C987C22}" destId="{23F6C5D0-BD91-415C-948B-88284955DC15}" srcOrd="1" destOrd="0" parTransId="{E6DDE574-3A43-4CE2-8F12-3E35A87A15E5}" sibTransId="{D890B436-AA8F-4CB4-BCEE-59B790110600}"/>
    <dgm:cxn modelId="{CA808ED6-85B9-4476-94C7-60447BF2AF06}" type="presOf" srcId="{23F6C5D0-BD91-415C-948B-88284955DC15}" destId="{7056AA87-970E-4543-B26B-1CE8F968D0FC}" srcOrd="0" destOrd="0" presId="urn:microsoft.com/office/officeart/2005/8/layout/hProcess9"/>
    <dgm:cxn modelId="{C0B4D486-4908-46F0-9986-CA681F38E0CB}" type="presOf" srcId="{C61BDD7A-D1E8-4600-87AD-550936055AF8}" destId="{D507E46E-5C22-4ABD-9CA6-75085F994ACC}" srcOrd="0" destOrd="0" presId="urn:microsoft.com/office/officeart/2005/8/layout/hProcess9"/>
    <dgm:cxn modelId="{AD11C75E-92F0-4A0F-8EA3-0E8C7A3278A0}" srcId="{7680E529-8E18-4C9C-8271-103B8C987C22}" destId="{C61BDD7A-D1E8-4600-87AD-550936055AF8}" srcOrd="0" destOrd="0" parTransId="{C2EEA11A-07C4-4722-84D6-B17E6C487E72}" sibTransId="{5FC569F7-7826-4159-89C9-AAFC5CBB5C71}"/>
    <dgm:cxn modelId="{BFE76090-9EB4-4FF8-AC96-E9149EECDD95}" type="presParOf" srcId="{D088BB4B-EF45-4A3E-AC8E-082BEA1507D5}" destId="{8AB05173-5265-4DE0-AF30-741C82593303}" srcOrd="0" destOrd="0" presId="urn:microsoft.com/office/officeart/2005/8/layout/hProcess9"/>
    <dgm:cxn modelId="{A6AB0B02-2594-4894-B297-E31353865D43}" type="presParOf" srcId="{D088BB4B-EF45-4A3E-AC8E-082BEA1507D5}" destId="{C0BF6369-3CF7-4BB7-A9A5-FA07828B1BE9}" srcOrd="1" destOrd="0" presId="urn:microsoft.com/office/officeart/2005/8/layout/hProcess9"/>
    <dgm:cxn modelId="{9FD03659-B59B-4E6E-8946-8C7FEDFB9B62}" type="presParOf" srcId="{C0BF6369-3CF7-4BB7-A9A5-FA07828B1BE9}" destId="{D507E46E-5C22-4ABD-9CA6-75085F994ACC}" srcOrd="0" destOrd="0" presId="urn:microsoft.com/office/officeart/2005/8/layout/hProcess9"/>
    <dgm:cxn modelId="{0F2AB810-7789-45CE-B3B6-DE639FDD85AE}" type="presParOf" srcId="{C0BF6369-3CF7-4BB7-A9A5-FA07828B1BE9}" destId="{B71CBB02-149D-4283-AD07-3B9FED8B9449}" srcOrd="1" destOrd="0" presId="urn:microsoft.com/office/officeart/2005/8/layout/hProcess9"/>
    <dgm:cxn modelId="{6D00C439-BFEE-46CA-BF63-C7812D5A9AC4}" type="presParOf" srcId="{C0BF6369-3CF7-4BB7-A9A5-FA07828B1BE9}" destId="{7056AA87-970E-4543-B26B-1CE8F968D0FC}" srcOrd="2" destOrd="0" presId="urn:microsoft.com/office/officeart/2005/8/layout/hProcess9"/>
    <dgm:cxn modelId="{BAA1127B-D6C9-4C3C-8C8F-836928DE7349}" type="presParOf" srcId="{C0BF6369-3CF7-4BB7-A9A5-FA07828B1BE9}" destId="{A22F0AC4-FFDC-4394-BC07-DEE176CD494F}" srcOrd="3" destOrd="0" presId="urn:microsoft.com/office/officeart/2005/8/layout/hProcess9"/>
    <dgm:cxn modelId="{9088769F-835F-4551-8F2A-2115C2AA83C5}" type="presParOf" srcId="{C0BF6369-3CF7-4BB7-A9A5-FA07828B1BE9}" destId="{88E48B67-6E82-45B1-BE56-22BCFBBE6D54}"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6464" cy="461645"/>
          </a:xfrm>
          <a:prstGeom prst="rect">
            <a:avLst/>
          </a:prstGeom>
        </p:spPr>
        <p:txBody>
          <a:bodyPr vert="horz" lIns="92793" tIns="46397" rIns="92793" bIns="46397" rtlCol="0"/>
          <a:lstStyle>
            <a:lvl1pPr algn="l">
              <a:defRPr sz="1200"/>
            </a:lvl1pPr>
          </a:lstStyle>
          <a:p>
            <a:endParaRPr lang="es-MX"/>
          </a:p>
        </p:txBody>
      </p:sp>
      <p:sp>
        <p:nvSpPr>
          <p:cNvPr id="3" name="2 Marcador de fecha"/>
          <p:cNvSpPr>
            <a:spLocks noGrp="1"/>
          </p:cNvSpPr>
          <p:nvPr>
            <p:ph type="dt" sz="quarter" idx="1"/>
          </p:nvPr>
        </p:nvSpPr>
        <p:spPr>
          <a:xfrm>
            <a:off x="3969139" y="0"/>
            <a:ext cx="3036464" cy="461645"/>
          </a:xfrm>
          <a:prstGeom prst="rect">
            <a:avLst/>
          </a:prstGeom>
        </p:spPr>
        <p:txBody>
          <a:bodyPr vert="horz" lIns="92793" tIns="46397" rIns="92793" bIns="46397" rtlCol="0"/>
          <a:lstStyle>
            <a:lvl1pPr algn="r">
              <a:defRPr sz="1200"/>
            </a:lvl1pPr>
          </a:lstStyle>
          <a:p>
            <a:fld id="{C2355927-BD00-4F77-A817-A08AD280AA92}" type="datetimeFigureOut">
              <a:rPr lang="es-MX" smtClean="0"/>
              <a:t>28/09/2015</a:t>
            </a:fld>
            <a:endParaRPr lang="es-MX"/>
          </a:p>
        </p:txBody>
      </p:sp>
      <p:sp>
        <p:nvSpPr>
          <p:cNvPr id="4" name="3 Marcador de pie de página"/>
          <p:cNvSpPr>
            <a:spLocks noGrp="1"/>
          </p:cNvSpPr>
          <p:nvPr>
            <p:ph type="ftr" sz="quarter" idx="2"/>
          </p:nvPr>
        </p:nvSpPr>
        <p:spPr>
          <a:xfrm>
            <a:off x="0" y="8769653"/>
            <a:ext cx="3036464" cy="461645"/>
          </a:xfrm>
          <a:prstGeom prst="rect">
            <a:avLst/>
          </a:prstGeom>
        </p:spPr>
        <p:txBody>
          <a:bodyPr vert="horz" lIns="92793" tIns="46397" rIns="92793" bIns="46397"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969139" y="8769653"/>
            <a:ext cx="3036464" cy="461645"/>
          </a:xfrm>
          <a:prstGeom prst="rect">
            <a:avLst/>
          </a:prstGeom>
        </p:spPr>
        <p:txBody>
          <a:bodyPr vert="horz" lIns="92793" tIns="46397" rIns="92793" bIns="46397" rtlCol="0" anchor="b"/>
          <a:lstStyle>
            <a:lvl1pPr algn="r">
              <a:defRPr sz="1200"/>
            </a:lvl1pPr>
          </a:lstStyle>
          <a:p>
            <a:fld id="{68D40068-C110-4D20-9BAB-ABBE31F20D8B}" type="slidenum">
              <a:rPr lang="es-MX" smtClean="0"/>
              <a:t>‹Nº›</a:t>
            </a:fld>
            <a:endParaRPr lang="es-MX"/>
          </a:p>
        </p:txBody>
      </p:sp>
    </p:spTree>
    <p:extLst>
      <p:ext uri="{BB962C8B-B14F-4D97-AF65-F5344CB8AC3E}">
        <p14:creationId xmlns:p14="http://schemas.microsoft.com/office/powerpoint/2010/main" val="340274421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D309B9FE-01D5-4224-B77D-70687A606ACF}" type="datetimeFigureOut">
              <a:rPr lang="es-AR" smtClean="0"/>
              <a:pPr/>
              <a:t>28/09/2015</a:t>
            </a:fld>
            <a:endParaRPr lang="es-AR" dirty="0"/>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AR" dirty="0"/>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33CCD407-B1F4-41D3-BB98-D852D1E708A6}" type="slidenum">
              <a:rPr lang="es-AR" smtClean="0"/>
              <a:pPr/>
              <a:t>‹Nº›</a:t>
            </a:fld>
            <a:endParaRPr lang="es-A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D309B9FE-01D5-4224-B77D-70687A606ACF}" type="datetimeFigureOut">
              <a:rPr lang="es-AR" smtClean="0"/>
              <a:pPr/>
              <a:t>28/09/2015</a:t>
            </a:fld>
            <a:endParaRPr lang="es-AR" dirty="0"/>
          </a:p>
        </p:txBody>
      </p:sp>
      <p:sp>
        <p:nvSpPr>
          <p:cNvPr id="5" name="4 Marcador de pie de página"/>
          <p:cNvSpPr>
            <a:spLocks noGrp="1"/>
          </p:cNvSpPr>
          <p:nvPr>
            <p:ph type="ftr" sz="quarter" idx="11"/>
          </p:nvPr>
        </p:nvSpPr>
        <p:spPr/>
        <p:txBody>
          <a:bodyPr/>
          <a:lstStyle>
            <a:extLst/>
          </a:lstStyle>
          <a:p>
            <a:endParaRPr lang="es-AR" dirty="0"/>
          </a:p>
        </p:txBody>
      </p:sp>
      <p:sp>
        <p:nvSpPr>
          <p:cNvPr id="6" name="5 Marcador de número de diapositiva"/>
          <p:cNvSpPr>
            <a:spLocks noGrp="1"/>
          </p:cNvSpPr>
          <p:nvPr>
            <p:ph type="sldNum" sz="quarter" idx="12"/>
          </p:nvPr>
        </p:nvSpPr>
        <p:spPr/>
        <p:txBody>
          <a:bodyPr/>
          <a:lstStyle>
            <a:extLst/>
          </a:lstStyle>
          <a:p>
            <a:fld id="{33CCD407-B1F4-41D3-BB98-D852D1E708A6}" type="slidenum">
              <a:rPr lang="es-AR" smtClean="0"/>
              <a:pPr/>
              <a:t>‹Nº›</a:t>
            </a:fld>
            <a:endParaRPr lang="es-A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D309B9FE-01D5-4224-B77D-70687A606ACF}" type="datetimeFigureOut">
              <a:rPr lang="es-AR" smtClean="0"/>
              <a:pPr/>
              <a:t>28/09/2015</a:t>
            </a:fld>
            <a:endParaRPr lang="es-AR" dirty="0"/>
          </a:p>
        </p:txBody>
      </p:sp>
      <p:sp>
        <p:nvSpPr>
          <p:cNvPr id="5" name="4 Marcador de pie de página"/>
          <p:cNvSpPr>
            <a:spLocks noGrp="1"/>
          </p:cNvSpPr>
          <p:nvPr>
            <p:ph type="ftr" sz="quarter" idx="11"/>
          </p:nvPr>
        </p:nvSpPr>
        <p:spPr/>
        <p:txBody>
          <a:bodyPr/>
          <a:lstStyle>
            <a:extLst/>
          </a:lstStyle>
          <a:p>
            <a:endParaRPr lang="es-AR" dirty="0"/>
          </a:p>
        </p:txBody>
      </p:sp>
      <p:sp>
        <p:nvSpPr>
          <p:cNvPr id="6" name="5 Marcador de número de diapositiva"/>
          <p:cNvSpPr>
            <a:spLocks noGrp="1"/>
          </p:cNvSpPr>
          <p:nvPr>
            <p:ph type="sldNum" sz="quarter" idx="12"/>
          </p:nvPr>
        </p:nvSpPr>
        <p:spPr/>
        <p:txBody>
          <a:bodyPr/>
          <a:lstStyle>
            <a:extLst/>
          </a:lstStyle>
          <a:p>
            <a:fld id="{33CCD407-B1F4-41D3-BB98-D852D1E708A6}" type="slidenum">
              <a:rPr lang="es-AR" smtClean="0"/>
              <a:pPr/>
              <a:t>‹Nº›</a:t>
            </a:fld>
            <a:endParaRPr lang="es-A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D309B9FE-01D5-4224-B77D-70687A606ACF}" type="datetimeFigureOut">
              <a:rPr lang="es-AR" smtClean="0"/>
              <a:pPr/>
              <a:t>28/09/2015</a:t>
            </a:fld>
            <a:endParaRPr lang="es-AR" dirty="0"/>
          </a:p>
        </p:txBody>
      </p:sp>
      <p:sp>
        <p:nvSpPr>
          <p:cNvPr id="5" name="4 Marcador de pie de página"/>
          <p:cNvSpPr>
            <a:spLocks noGrp="1"/>
          </p:cNvSpPr>
          <p:nvPr>
            <p:ph type="ftr" sz="quarter" idx="11"/>
          </p:nvPr>
        </p:nvSpPr>
        <p:spPr/>
        <p:txBody>
          <a:bodyPr/>
          <a:lstStyle>
            <a:extLst/>
          </a:lstStyle>
          <a:p>
            <a:endParaRPr lang="es-AR" dirty="0"/>
          </a:p>
        </p:txBody>
      </p:sp>
      <p:sp>
        <p:nvSpPr>
          <p:cNvPr id="6" name="5 Marcador de número de diapositiva"/>
          <p:cNvSpPr>
            <a:spLocks noGrp="1"/>
          </p:cNvSpPr>
          <p:nvPr>
            <p:ph type="sldNum" sz="quarter" idx="12"/>
          </p:nvPr>
        </p:nvSpPr>
        <p:spPr/>
        <p:txBody>
          <a:bodyPr/>
          <a:lstStyle>
            <a:extLst/>
          </a:lstStyle>
          <a:p>
            <a:fld id="{33CCD407-B1F4-41D3-BB98-D852D1E708A6}" type="slidenum">
              <a:rPr lang="es-AR" smtClean="0"/>
              <a:pPr/>
              <a:t>‹Nº›</a:t>
            </a:fld>
            <a:endParaRPr lang="es-AR" dirty="0"/>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D309B9FE-01D5-4224-B77D-70687A606ACF}" type="datetimeFigureOut">
              <a:rPr lang="es-AR" smtClean="0"/>
              <a:pPr/>
              <a:t>28/09/2015</a:t>
            </a:fld>
            <a:endParaRPr lang="es-AR" dirty="0"/>
          </a:p>
        </p:txBody>
      </p:sp>
      <p:sp>
        <p:nvSpPr>
          <p:cNvPr id="5" name="4 Marcador de pie de página"/>
          <p:cNvSpPr>
            <a:spLocks noGrp="1"/>
          </p:cNvSpPr>
          <p:nvPr>
            <p:ph type="ftr" sz="quarter" idx="11"/>
          </p:nvPr>
        </p:nvSpPr>
        <p:spPr/>
        <p:txBody>
          <a:bodyPr/>
          <a:lstStyle>
            <a:extLst/>
          </a:lstStyle>
          <a:p>
            <a:endParaRPr lang="es-AR" dirty="0"/>
          </a:p>
        </p:txBody>
      </p:sp>
      <p:sp>
        <p:nvSpPr>
          <p:cNvPr id="6" name="5 Marcador de número de diapositiva"/>
          <p:cNvSpPr>
            <a:spLocks noGrp="1"/>
          </p:cNvSpPr>
          <p:nvPr>
            <p:ph type="sldNum" sz="quarter" idx="12"/>
          </p:nvPr>
        </p:nvSpPr>
        <p:spPr/>
        <p:txBody>
          <a:bodyPr/>
          <a:lstStyle>
            <a:extLst/>
          </a:lstStyle>
          <a:p>
            <a:fld id="{33CCD407-B1F4-41D3-BB98-D852D1E708A6}" type="slidenum">
              <a:rPr lang="es-AR" smtClean="0"/>
              <a:pPr/>
              <a:t>‹Nº›</a:t>
            </a:fld>
            <a:endParaRPr lang="es-AR" dirty="0"/>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D309B9FE-01D5-4224-B77D-70687A606ACF}" type="datetimeFigureOut">
              <a:rPr lang="es-AR" smtClean="0"/>
              <a:pPr/>
              <a:t>28/09/2015</a:t>
            </a:fld>
            <a:endParaRPr lang="es-AR" dirty="0"/>
          </a:p>
        </p:txBody>
      </p:sp>
      <p:sp>
        <p:nvSpPr>
          <p:cNvPr id="6" name="5 Marcador de pie de página"/>
          <p:cNvSpPr>
            <a:spLocks noGrp="1"/>
          </p:cNvSpPr>
          <p:nvPr>
            <p:ph type="ftr" sz="quarter" idx="11"/>
          </p:nvPr>
        </p:nvSpPr>
        <p:spPr/>
        <p:txBody>
          <a:bodyPr/>
          <a:lstStyle>
            <a:extLst/>
          </a:lstStyle>
          <a:p>
            <a:endParaRPr lang="es-AR" dirty="0"/>
          </a:p>
        </p:txBody>
      </p:sp>
      <p:sp>
        <p:nvSpPr>
          <p:cNvPr id="7" name="6 Marcador de número de diapositiva"/>
          <p:cNvSpPr>
            <a:spLocks noGrp="1"/>
          </p:cNvSpPr>
          <p:nvPr>
            <p:ph type="sldNum" sz="quarter" idx="12"/>
          </p:nvPr>
        </p:nvSpPr>
        <p:spPr/>
        <p:txBody>
          <a:bodyPr/>
          <a:lstStyle>
            <a:extLst/>
          </a:lstStyle>
          <a:p>
            <a:fld id="{33CCD407-B1F4-41D3-BB98-D852D1E708A6}" type="slidenum">
              <a:rPr lang="es-AR" smtClean="0"/>
              <a:pPr/>
              <a:t>‹Nº›</a:t>
            </a:fld>
            <a:endParaRPr lang="es-AR" dirty="0"/>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D309B9FE-01D5-4224-B77D-70687A606ACF}" type="datetimeFigureOut">
              <a:rPr lang="es-AR" smtClean="0"/>
              <a:pPr/>
              <a:t>28/09/2015</a:t>
            </a:fld>
            <a:endParaRPr lang="es-AR" dirty="0"/>
          </a:p>
        </p:txBody>
      </p:sp>
      <p:sp>
        <p:nvSpPr>
          <p:cNvPr id="8" name="7 Marcador de pie de página"/>
          <p:cNvSpPr>
            <a:spLocks noGrp="1"/>
          </p:cNvSpPr>
          <p:nvPr>
            <p:ph type="ftr" sz="quarter" idx="11"/>
          </p:nvPr>
        </p:nvSpPr>
        <p:spPr/>
        <p:txBody>
          <a:bodyPr/>
          <a:lstStyle>
            <a:extLst/>
          </a:lstStyle>
          <a:p>
            <a:endParaRPr lang="es-AR" dirty="0"/>
          </a:p>
        </p:txBody>
      </p:sp>
      <p:sp>
        <p:nvSpPr>
          <p:cNvPr id="9" name="8 Marcador de número de diapositiva"/>
          <p:cNvSpPr>
            <a:spLocks noGrp="1"/>
          </p:cNvSpPr>
          <p:nvPr>
            <p:ph type="sldNum" sz="quarter" idx="12"/>
          </p:nvPr>
        </p:nvSpPr>
        <p:spPr/>
        <p:txBody>
          <a:bodyPr/>
          <a:lstStyle>
            <a:extLst/>
          </a:lstStyle>
          <a:p>
            <a:fld id="{33CCD407-B1F4-41D3-BB98-D852D1E708A6}" type="slidenum">
              <a:rPr lang="es-AR" smtClean="0"/>
              <a:pPr/>
              <a:t>‹Nº›</a:t>
            </a:fld>
            <a:endParaRPr lang="es-AR"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D309B9FE-01D5-4224-B77D-70687A606ACF}" type="datetimeFigureOut">
              <a:rPr lang="es-AR" smtClean="0"/>
              <a:pPr/>
              <a:t>28/09/2015</a:t>
            </a:fld>
            <a:endParaRPr lang="es-AR" dirty="0"/>
          </a:p>
        </p:txBody>
      </p:sp>
      <p:sp>
        <p:nvSpPr>
          <p:cNvPr id="4" name="3 Marcador de pie de página"/>
          <p:cNvSpPr>
            <a:spLocks noGrp="1"/>
          </p:cNvSpPr>
          <p:nvPr>
            <p:ph type="ftr" sz="quarter" idx="11"/>
          </p:nvPr>
        </p:nvSpPr>
        <p:spPr/>
        <p:txBody>
          <a:bodyPr/>
          <a:lstStyle>
            <a:extLst/>
          </a:lstStyle>
          <a:p>
            <a:endParaRPr lang="es-AR" dirty="0"/>
          </a:p>
        </p:txBody>
      </p:sp>
      <p:sp>
        <p:nvSpPr>
          <p:cNvPr id="5" name="4 Marcador de número de diapositiva"/>
          <p:cNvSpPr>
            <a:spLocks noGrp="1"/>
          </p:cNvSpPr>
          <p:nvPr>
            <p:ph type="sldNum" sz="quarter" idx="12"/>
          </p:nvPr>
        </p:nvSpPr>
        <p:spPr/>
        <p:txBody>
          <a:bodyPr/>
          <a:lstStyle>
            <a:extLst/>
          </a:lstStyle>
          <a:p>
            <a:fld id="{33CCD407-B1F4-41D3-BB98-D852D1E708A6}" type="slidenum">
              <a:rPr lang="es-AR" smtClean="0"/>
              <a:pPr/>
              <a:t>‹Nº›</a:t>
            </a:fld>
            <a:endParaRPr lang="es-AR" dirty="0"/>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D309B9FE-01D5-4224-B77D-70687A606ACF}" type="datetimeFigureOut">
              <a:rPr lang="es-AR" smtClean="0"/>
              <a:pPr/>
              <a:t>28/09/2015</a:t>
            </a:fld>
            <a:endParaRPr lang="es-AR" dirty="0"/>
          </a:p>
        </p:txBody>
      </p:sp>
      <p:sp>
        <p:nvSpPr>
          <p:cNvPr id="3" name="2 Marcador de pie de página"/>
          <p:cNvSpPr>
            <a:spLocks noGrp="1"/>
          </p:cNvSpPr>
          <p:nvPr>
            <p:ph type="ftr" sz="quarter" idx="11"/>
          </p:nvPr>
        </p:nvSpPr>
        <p:spPr/>
        <p:txBody>
          <a:bodyPr/>
          <a:lstStyle>
            <a:extLst/>
          </a:lstStyle>
          <a:p>
            <a:endParaRPr lang="es-AR" dirty="0"/>
          </a:p>
        </p:txBody>
      </p:sp>
      <p:sp>
        <p:nvSpPr>
          <p:cNvPr id="4" name="3 Marcador de número de diapositiva"/>
          <p:cNvSpPr>
            <a:spLocks noGrp="1"/>
          </p:cNvSpPr>
          <p:nvPr>
            <p:ph type="sldNum" sz="quarter" idx="12"/>
          </p:nvPr>
        </p:nvSpPr>
        <p:spPr/>
        <p:txBody>
          <a:bodyPr/>
          <a:lstStyle>
            <a:extLst/>
          </a:lstStyle>
          <a:p>
            <a:fld id="{33CCD407-B1F4-41D3-BB98-D852D1E708A6}" type="slidenum">
              <a:rPr lang="es-AR" smtClean="0"/>
              <a:pPr/>
              <a:t>‹Nº›</a:t>
            </a:fld>
            <a:endParaRPr lang="es-A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D309B9FE-01D5-4224-B77D-70687A606ACF}" type="datetimeFigureOut">
              <a:rPr lang="es-AR" smtClean="0"/>
              <a:pPr/>
              <a:t>28/09/2015</a:t>
            </a:fld>
            <a:endParaRPr lang="es-AR" dirty="0"/>
          </a:p>
        </p:txBody>
      </p:sp>
      <p:sp>
        <p:nvSpPr>
          <p:cNvPr id="6" name="5 Marcador de pie de página"/>
          <p:cNvSpPr>
            <a:spLocks noGrp="1"/>
          </p:cNvSpPr>
          <p:nvPr>
            <p:ph type="ftr" sz="quarter" idx="11"/>
          </p:nvPr>
        </p:nvSpPr>
        <p:spPr/>
        <p:txBody>
          <a:bodyPr/>
          <a:lstStyle>
            <a:extLst/>
          </a:lstStyle>
          <a:p>
            <a:endParaRPr lang="es-AR" dirty="0"/>
          </a:p>
        </p:txBody>
      </p:sp>
      <p:sp>
        <p:nvSpPr>
          <p:cNvPr id="7" name="6 Marcador de número de diapositiva"/>
          <p:cNvSpPr>
            <a:spLocks noGrp="1"/>
          </p:cNvSpPr>
          <p:nvPr>
            <p:ph type="sldNum" sz="quarter" idx="12"/>
          </p:nvPr>
        </p:nvSpPr>
        <p:spPr/>
        <p:txBody>
          <a:bodyPr/>
          <a:lstStyle>
            <a:extLst/>
          </a:lstStyle>
          <a:p>
            <a:fld id="{33CCD407-B1F4-41D3-BB98-D852D1E708A6}" type="slidenum">
              <a:rPr lang="es-AR" smtClean="0"/>
              <a:pPr/>
              <a:t>‹Nº›</a:t>
            </a:fld>
            <a:endParaRPr lang="es-AR"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dirty="0"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D309B9FE-01D5-4224-B77D-70687A606ACF}" type="datetimeFigureOut">
              <a:rPr lang="es-AR" smtClean="0"/>
              <a:pPr/>
              <a:t>28/09/2015</a:t>
            </a:fld>
            <a:endParaRPr lang="es-AR" dirty="0"/>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AR" dirty="0"/>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33CCD407-B1F4-41D3-BB98-D852D1E708A6}" type="slidenum">
              <a:rPr lang="es-AR" smtClean="0"/>
              <a:pPr/>
              <a:t>‹Nº›</a:t>
            </a:fld>
            <a:endParaRPr lang="es-AR" dirty="0"/>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309B9FE-01D5-4224-B77D-70687A606ACF}" type="datetimeFigureOut">
              <a:rPr lang="es-AR" smtClean="0"/>
              <a:pPr/>
              <a:t>28/09/2015</a:t>
            </a:fld>
            <a:endParaRPr lang="es-AR" dirty="0"/>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AR" dirty="0"/>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3CCD407-B1F4-41D3-BB98-D852D1E708A6}" type="slidenum">
              <a:rPr lang="es-AR" smtClean="0"/>
              <a:pPr/>
              <a:t>‹Nº›</a:t>
            </a:fld>
            <a:endParaRPr lang="es-A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188640"/>
            <a:ext cx="7920880" cy="646331"/>
          </a:xfrm>
          <a:prstGeom prst="rect">
            <a:avLst/>
          </a:prstGeom>
          <a:noFill/>
        </p:spPr>
        <p:txBody>
          <a:bodyPr wrap="square" rtlCol="0">
            <a:spAutoFit/>
          </a:bodyPr>
          <a:lstStyle/>
          <a:p>
            <a:r>
              <a:rPr lang="es-MX" dirty="0" smtClean="0"/>
              <a:t>Universidad Autónoma del Estado de México</a:t>
            </a:r>
          </a:p>
          <a:p>
            <a:r>
              <a:rPr lang="es-MX" dirty="0" smtClean="0"/>
              <a:t>Centro Universitario UAEM Valle de Chalco</a:t>
            </a:r>
            <a:endParaRPr lang="es-MX" dirty="0"/>
          </a:p>
        </p:txBody>
      </p:sp>
      <p:sp>
        <p:nvSpPr>
          <p:cNvPr id="3" name="2 CuadroTexto"/>
          <p:cNvSpPr txBox="1"/>
          <p:nvPr/>
        </p:nvSpPr>
        <p:spPr>
          <a:xfrm>
            <a:off x="899592" y="4871482"/>
            <a:ext cx="7272808" cy="861774"/>
          </a:xfrm>
          <a:prstGeom prst="rect">
            <a:avLst/>
          </a:prstGeom>
          <a:noFill/>
        </p:spPr>
        <p:txBody>
          <a:bodyPr wrap="square" rtlCol="0">
            <a:spAutoFit/>
          </a:bodyPr>
          <a:lstStyle/>
          <a:p>
            <a:pPr algn="ctr"/>
            <a:r>
              <a:rPr lang="es-MX" sz="2500" dirty="0" smtClean="0">
                <a:solidFill>
                  <a:schemeClr val="bg2">
                    <a:lumMod val="75000"/>
                  </a:schemeClr>
                </a:solidFill>
              </a:rPr>
              <a:t>Licenciatura en Contaduría</a:t>
            </a:r>
          </a:p>
          <a:p>
            <a:pPr algn="ctr"/>
            <a:r>
              <a:rPr lang="es-MX" sz="2500" dirty="0" smtClean="0">
                <a:solidFill>
                  <a:schemeClr val="bg2">
                    <a:lumMod val="75000"/>
                  </a:schemeClr>
                </a:solidFill>
              </a:rPr>
              <a:t>Ciclo escolar 2015A </a:t>
            </a:r>
            <a:endParaRPr lang="es-MX" sz="2500" dirty="0">
              <a:solidFill>
                <a:schemeClr val="bg2">
                  <a:lumMod val="75000"/>
                </a:schemeClr>
              </a:solidFill>
            </a:endParaRPr>
          </a:p>
        </p:txBody>
      </p:sp>
      <p:sp>
        <p:nvSpPr>
          <p:cNvPr id="5" name="4 CuadroTexto"/>
          <p:cNvSpPr txBox="1"/>
          <p:nvPr/>
        </p:nvSpPr>
        <p:spPr>
          <a:xfrm>
            <a:off x="827584" y="5805264"/>
            <a:ext cx="4752528" cy="369332"/>
          </a:xfrm>
          <a:prstGeom prst="rect">
            <a:avLst/>
          </a:prstGeom>
          <a:noFill/>
        </p:spPr>
        <p:txBody>
          <a:bodyPr wrap="square" rtlCol="0">
            <a:spAutoFit/>
          </a:bodyPr>
          <a:lstStyle/>
          <a:p>
            <a:r>
              <a:rPr lang="es-MX" dirty="0" smtClean="0">
                <a:solidFill>
                  <a:schemeClr val="bg2">
                    <a:lumMod val="75000"/>
                  </a:schemeClr>
                </a:solidFill>
              </a:rPr>
              <a:t>Dra. Nidia López Lira</a:t>
            </a:r>
            <a:endParaRPr lang="es-MX" dirty="0">
              <a:solidFill>
                <a:schemeClr val="bg2">
                  <a:lumMod val="75000"/>
                </a:schemeClr>
              </a:solidFill>
            </a:endParaRPr>
          </a:p>
        </p:txBody>
      </p:sp>
      <p:sp>
        <p:nvSpPr>
          <p:cNvPr id="6" name="5 CuadroTexto"/>
          <p:cNvSpPr txBox="1"/>
          <p:nvPr/>
        </p:nvSpPr>
        <p:spPr>
          <a:xfrm>
            <a:off x="6588224" y="5795972"/>
            <a:ext cx="1728192" cy="369332"/>
          </a:xfrm>
          <a:prstGeom prst="rect">
            <a:avLst/>
          </a:prstGeom>
          <a:noFill/>
        </p:spPr>
        <p:txBody>
          <a:bodyPr wrap="square" rtlCol="0">
            <a:spAutoFit/>
          </a:bodyPr>
          <a:lstStyle/>
          <a:p>
            <a:pPr algn="r"/>
            <a:r>
              <a:rPr lang="es-MX" dirty="0" smtClean="0">
                <a:solidFill>
                  <a:schemeClr val="bg2">
                    <a:lumMod val="75000"/>
                  </a:schemeClr>
                </a:solidFill>
              </a:rPr>
              <a:t>Marzo 2015</a:t>
            </a:r>
            <a:endParaRPr lang="es-MX" dirty="0">
              <a:solidFill>
                <a:schemeClr val="bg2">
                  <a:lumMod val="75000"/>
                </a:schemeClr>
              </a:solidFill>
            </a:endParaRPr>
          </a:p>
        </p:txBody>
      </p:sp>
      <p:sp>
        <p:nvSpPr>
          <p:cNvPr id="7" name="6 CuadroTexto"/>
          <p:cNvSpPr txBox="1"/>
          <p:nvPr/>
        </p:nvSpPr>
        <p:spPr>
          <a:xfrm>
            <a:off x="683568" y="980728"/>
            <a:ext cx="7776864" cy="1631216"/>
          </a:xfrm>
          <a:prstGeom prst="rect">
            <a:avLst/>
          </a:prstGeom>
          <a:noFill/>
        </p:spPr>
        <p:txBody>
          <a:bodyPr wrap="square" rtlCol="0">
            <a:spAutoFit/>
          </a:bodyPr>
          <a:lstStyle/>
          <a:p>
            <a:pPr algn="ctr"/>
            <a:r>
              <a:rPr lang="es-MX" sz="5000" dirty="0" smtClean="0"/>
              <a:t>Análisis y Planeación Financiera</a:t>
            </a:r>
            <a:endParaRPr lang="es-MX" sz="5000" dirty="0"/>
          </a:p>
        </p:txBody>
      </p:sp>
      <p:sp>
        <p:nvSpPr>
          <p:cNvPr id="8" name="7 CuadroTexto"/>
          <p:cNvSpPr txBox="1"/>
          <p:nvPr/>
        </p:nvSpPr>
        <p:spPr>
          <a:xfrm>
            <a:off x="539552" y="2348880"/>
            <a:ext cx="7776864" cy="2462213"/>
          </a:xfrm>
          <a:prstGeom prst="rect">
            <a:avLst/>
          </a:prstGeom>
          <a:noFill/>
        </p:spPr>
        <p:txBody>
          <a:bodyPr wrap="square" rtlCol="0">
            <a:spAutoFit/>
          </a:bodyPr>
          <a:lstStyle/>
          <a:p>
            <a:pPr algn="ctr"/>
            <a:endParaRPr lang="es-MX" sz="2500" dirty="0" smtClean="0"/>
          </a:p>
          <a:p>
            <a:pPr algn="ctr"/>
            <a:r>
              <a:rPr lang="es-MX" sz="2500" dirty="0" smtClean="0"/>
              <a:t>MÉTODOS </a:t>
            </a:r>
            <a:r>
              <a:rPr lang="es-MX" sz="2500" smtClean="0"/>
              <a:t>HORIZONTALES DE ANÁLISIS </a:t>
            </a:r>
            <a:r>
              <a:rPr lang="es-MX" sz="2500" dirty="0" smtClean="0"/>
              <a:t>FINANCIERO Y ESTADO </a:t>
            </a:r>
            <a:r>
              <a:rPr lang="es-MX" sz="2500" dirty="0"/>
              <a:t>DE ORIGEN Y APLICACIÓN DE </a:t>
            </a:r>
            <a:r>
              <a:rPr lang="es-MX" sz="2500" dirty="0" smtClean="0"/>
              <a:t>RECURSOS</a:t>
            </a:r>
          </a:p>
          <a:p>
            <a:pPr algn="ctr"/>
            <a:endParaRPr lang="es-MX" dirty="0" smtClean="0"/>
          </a:p>
          <a:p>
            <a:pPr algn="ctr"/>
            <a:r>
              <a:rPr lang="es-MX" dirty="0" smtClean="0"/>
              <a:t>Material de apoyo visual </a:t>
            </a:r>
            <a:r>
              <a:rPr lang="es-MX" dirty="0" err="1" smtClean="0"/>
              <a:t>proyectable</a:t>
            </a:r>
            <a:endParaRPr lang="es-MX" dirty="0" smtClean="0"/>
          </a:p>
          <a:p>
            <a:endParaRPr lang="es-MX" dirty="0"/>
          </a:p>
        </p:txBody>
      </p:sp>
    </p:spTree>
    <p:extLst>
      <p:ext uri="{BB962C8B-B14F-4D97-AF65-F5344CB8AC3E}">
        <p14:creationId xmlns:p14="http://schemas.microsoft.com/office/powerpoint/2010/main" val="34469185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1571604" y="1142984"/>
            <a:ext cx="6286544" cy="400110"/>
          </a:xfrm>
          <a:prstGeom prst="rect">
            <a:avLst/>
          </a:prstGeom>
          <a:noFill/>
        </p:spPr>
        <p:txBody>
          <a:bodyPr wrap="square" rtlCol="0">
            <a:spAutoFit/>
          </a:bodyPr>
          <a:lstStyle/>
          <a:p>
            <a:r>
              <a:rPr lang="es-AR" sz="2000" dirty="0" smtClean="0"/>
              <a:t>La aplicación de este método se encuentra en:</a:t>
            </a:r>
            <a:endParaRPr lang="es-AR" sz="2000" dirty="0"/>
          </a:p>
        </p:txBody>
      </p:sp>
      <p:graphicFrame>
        <p:nvGraphicFramePr>
          <p:cNvPr id="8" name="7 Diagrama"/>
          <p:cNvGraphicFramePr/>
          <p:nvPr>
            <p:extLst>
              <p:ext uri="{D42A27DB-BD31-4B8C-83A1-F6EECF244321}">
                <p14:modId xmlns:p14="http://schemas.microsoft.com/office/powerpoint/2010/main" val="709528275"/>
              </p:ext>
            </p:extLst>
          </p:nvPr>
        </p:nvGraphicFramePr>
        <p:xfrm>
          <a:off x="0" y="1571612"/>
          <a:ext cx="8929718" cy="44291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785786" y="1142984"/>
            <a:ext cx="7643866" cy="1071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2400" b="1" dirty="0" smtClean="0">
                <a:solidFill>
                  <a:schemeClr val="tx1"/>
                </a:solidFill>
              </a:rPr>
              <a:t>2. ESTADO </a:t>
            </a:r>
            <a:r>
              <a:rPr lang="es-AR" sz="2400" b="1" dirty="0">
                <a:solidFill>
                  <a:schemeClr val="tx1"/>
                </a:solidFill>
              </a:rPr>
              <a:t>DE ORIGEN Y APLICACIÓN DE RECURSOS O ESTADO DE CAMBIOS EN LA SITUACIÓN FINANCIERA</a:t>
            </a:r>
          </a:p>
        </p:txBody>
      </p:sp>
      <p:sp>
        <p:nvSpPr>
          <p:cNvPr id="8" name="7 Rectángulo"/>
          <p:cNvSpPr/>
          <p:nvPr/>
        </p:nvSpPr>
        <p:spPr>
          <a:xfrm>
            <a:off x="571472" y="2551837"/>
            <a:ext cx="8143932" cy="1015663"/>
          </a:xfrm>
          <a:prstGeom prst="rect">
            <a:avLst/>
          </a:prstGeom>
        </p:spPr>
        <p:txBody>
          <a:bodyPr wrap="square">
            <a:spAutoFit/>
          </a:bodyPr>
          <a:lstStyle/>
          <a:p>
            <a:pPr algn="just"/>
            <a:r>
              <a:rPr lang="es-AR" sz="2000" dirty="0" smtClean="0"/>
              <a:t>Son pocos los contadores que efectivamente utilizan este método, lo conocen a fondo y lo utilizan; son varias las causas que ocasionan esta situación, de las cuales mencionaremos dos:</a:t>
            </a:r>
            <a:endParaRPr lang="es-AR" sz="2000" dirty="0"/>
          </a:p>
        </p:txBody>
      </p:sp>
      <p:pic>
        <p:nvPicPr>
          <p:cNvPr id="36866" name="Picture 2" descr="http://www.mekaconsulting.com/wp-content/uploads/2013/02/internanewauditoriafinanciera.jpg"/>
          <p:cNvPicPr>
            <a:picLocks noChangeAspect="1" noChangeArrowheads="1"/>
          </p:cNvPicPr>
          <p:nvPr/>
        </p:nvPicPr>
        <p:blipFill>
          <a:blip r:embed="rId3"/>
          <a:srcRect/>
          <a:stretch>
            <a:fillRect/>
          </a:stretch>
        </p:blipFill>
        <p:spPr bwMode="auto">
          <a:xfrm>
            <a:off x="3643306" y="3786190"/>
            <a:ext cx="2514600" cy="28575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6" name="Picture 6" descr="http://administracionpublica.com/wp-content/uploads/2011/03/interrogante2.jpg"/>
          <p:cNvPicPr>
            <a:picLocks noChangeAspect="1" noChangeArrowheads="1"/>
          </p:cNvPicPr>
          <p:nvPr/>
        </p:nvPicPr>
        <p:blipFill>
          <a:blip r:embed="rId2" cstate="print"/>
          <a:srcRect/>
          <a:stretch>
            <a:fillRect/>
          </a:stretch>
        </p:blipFill>
        <p:spPr bwMode="auto">
          <a:xfrm>
            <a:off x="1214414" y="3143248"/>
            <a:ext cx="2928958" cy="29289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4" descr="http://4.bp.blogspot.com/-FESdUla8Eik/Udwkei5NqkI/AAAAAAAAAfI/uPq-ajb--gA/s1600/Logo+UAE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285720" y="1142984"/>
            <a:ext cx="4286280" cy="1785950"/>
          </a:xfrm>
          <a:prstGeom prst="rect">
            <a:avLst/>
          </a:prstGeom>
          <a:scene3d>
            <a:camera prst="perspectiveLeft"/>
            <a:lightRig rig="threePt" dir="t"/>
          </a:scene3d>
        </p:spPr>
        <p:style>
          <a:lnRef idx="1">
            <a:schemeClr val="accent1"/>
          </a:lnRef>
          <a:fillRef idx="2">
            <a:schemeClr val="accent1"/>
          </a:fillRef>
          <a:effectRef idx="1">
            <a:schemeClr val="accent1"/>
          </a:effectRef>
          <a:fontRef idx="minor">
            <a:schemeClr val="dk1"/>
          </a:fontRef>
        </p:style>
        <p:txBody>
          <a:bodyPr rtlCol="0" anchor="ctr"/>
          <a:lstStyle/>
          <a:p>
            <a:pPr algn="just"/>
            <a:r>
              <a:rPr lang="es-AR" sz="2000" dirty="0" smtClean="0">
                <a:solidFill>
                  <a:schemeClr val="tx1"/>
                </a:solidFill>
              </a:rPr>
              <a:t>A) Las complicaciones a que da lugar su formulación.</a:t>
            </a:r>
            <a:endParaRPr lang="es-AR" sz="2000" dirty="0">
              <a:solidFill>
                <a:schemeClr val="tx1"/>
              </a:solidFill>
            </a:endParaRPr>
          </a:p>
        </p:txBody>
      </p:sp>
      <p:sp>
        <p:nvSpPr>
          <p:cNvPr id="6" name="5 Rectángulo"/>
          <p:cNvSpPr/>
          <p:nvPr/>
        </p:nvSpPr>
        <p:spPr>
          <a:xfrm>
            <a:off x="4357686" y="3286124"/>
            <a:ext cx="4500562" cy="2286016"/>
          </a:xfrm>
          <a:prstGeom prst="rect">
            <a:avLst/>
          </a:prstGeom>
          <a:scene3d>
            <a:camera prst="perspectiveLeft"/>
            <a:lightRig rig="threePt" dir="t"/>
          </a:scene3d>
        </p:spPr>
        <p:style>
          <a:lnRef idx="1">
            <a:schemeClr val="accent1"/>
          </a:lnRef>
          <a:fillRef idx="2">
            <a:schemeClr val="accent1"/>
          </a:fillRef>
          <a:effectRef idx="1">
            <a:schemeClr val="accent1"/>
          </a:effectRef>
          <a:fontRef idx="minor">
            <a:schemeClr val="dk1"/>
          </a:fontRef>
        </p:style>
        <p:txBody>
          <a:bodyPr rtlCol="0" anchor="ctr"/>
          <a:lstStyle/>
          <a:p>
            <a:pPr algn="just"/>
            <a:r>
              <a:rPr lang="es-AR" sz="2000" dirty="0" smtClean="0">
                <a:solidFill>
                  <a:schemeClr val="tx1"/>
                </a:solidFill>
              </a:rPr>
              <a:t>B) El hecho de que pocos directores de empresas o administradores lo conocen o han oído hablar de el; como resultado no lo solicitan y el contador se abstiene de formularlo por su propia iniciativa.</a:t>
            </a:r>
            <a:endParaRPr lang="es-AR" sz="2000" dirty="0">
              <a:solidFill>
                <a:schemeClr val="tx1"/>
              </a:solidFill>
            </a:endParaRPr>
          </a:p>
        </p:txBody>
      </p:sp>
      <p:sp>
        <p:nvSpPr>
          <p:cNvPr id="35842" name="AutoShape 2" descr="data:image/jpeg;base64,/9j/4AAQSkZJRgABAQAAAQABAAD/2wCEAAkGBw8NDA0NDA0NDAwNDA0MDAwNDA8MDAwNFBEWFhQRFBUYHSgiGBoxHRQVITElJTUrMC8uFyE/RDMsNzQvLysBCgoKDg0MDw8PFCsZFBkrLCwsLDcsLCs3LCwrKysrKzcrKyssKysrLCwrKysrKysrKysrKysrKysrKysrKysrK//AABEIAOEA4QMBIgACEQEDEQH/xAAcAAEBAAIDAQEAAAAAAAAAAAAAAQIDBAYHBQj/xABAEAACAgIABAMFBAYHCQEAAAAAAQIDBBEFEiExBkFRBxNhcYEUIpGhFSMyQlKxU2JygrLB8GNzdIOSs8PR8UP/xAAWAQEBAQAAAAAAAAAAAAAAAAAAAQL/xAAWEQEBAQAAAAAAAAAAAAAAAAAAARH/2gAMAwEAAhEDEQA/APaCApWgmygCAAANAANEAAFGwBAXYAAAAAAIUAAAAAAApAAAA0AAAAFIA2NjQ0AA0AGy7MSgCFAEBSANDRTg8W4xjYNfvczIqx4NtRdktSm/SMe8n8FsDnA6ZL2ncK3pTyZR/jWHao/mk/yOwcF49icQg5YeRC7lSc4fehbD+1CSUl+AH09ggAoGxsAAAAAAgKAAAAAACaLoAAUgADQADQAAgKAINFABH518WW5U+KZjz1YslZNkKozT1DG52qVUv4Wtaa7vfns/RRqsx65zhZOuudle/dzlCMp1778rfVfQFeM8J9mWfk1K22VOJzLca73N3P4yjFfd+vX4I6vmVX8Nz7aOd05mHZFe8qm01uKlGcX5xcWn19dNeR+jczKrx6rL77I1U1Qc7LZvlhCK7ts/OPiTin6R4nmcQUXCvInCGPGS1L3FcFCMmvJvl38215ESvd/BPG3xHh1OTNJXfeqvUVqPvYPTaXkmtS15cx93R0/2UYUqOD1ymmnk3W5MU/6OWoxf1UE/qdwKqaKNgAAAKQaJoCjQ0ALogAAAAUE0NAUgIBdggApCgCAyAGIKAAB1/wBoOZLH4JxG2tuM1izhGS7xdjUOZfLm39APJfH/AItlxbJnXXN/ozHs5aK4y+7l2R//AGnruvT4a829cvwB4LnxKxZOSnDh9ctP915Uo964ekV2b+i67cepcIwnfdi4sdp3W00Jpfs881Fv82z9L4mLCiqummKhVVCNdcF2jCK0kRI2RiopRilGMUoxilpRS7JLyQKCqgKAIUDYADZNgUEAFAAAFAE2AQCggAoIAKQgAuxsgAuwABT53iSzFhgZT4jy/YXTKOSp8zUoS6cqS6uTbSWuu2tdT6Gzrvj3gM+KcMuxKZxhc5VXVc/SE51zUuST8k9a35bTA849nsOFPjEZxvzIKEn+j68zHrphZNpxW7Y2S5pdeiaht67voe1H5wp8NcQuyPs8cPJje58j56ZwhW+3NKetKPx3r030P0XUnGEYylzSUYpy/iaXVgjZsE2NgUhdgCEMiaAgKAAAAAAAAAMtE0UATQKQCAACAAAAAAIAKQHhPtB8XXcSy78WqyVfDseydPJFtRyHF8srLNftJtPlj21pge5VZEJtquyFjj+0oTjNx+euxtPy3jL3FkLseVlN1b3XdXP3dsH6prt8up7p7PPGH6UplVfqOdRGLt0tRvr7K2K8uvRrybXk+g13AAAUELsCgmxsCgmwAAAAAAAQAZAEAuwQgFICAXZNggF2TZCbAy2NmOzpPjf2g08O5sfF5MnPXRxbboxn/tGu7/qrr6tdNh3hM/NPGuE2YGdl4tyalC+U65Pf62iTbrsT801v6qS7pn3sj2kcYuX6u2un40YkJf41I6zxjivEMyyE8q6WS61KMVc66+WMmtpaS12REazt/stzKcbiU8jKyaMWmGJbBzvvrpjKU5w5Yrma2+jfT0Om/e12gn6ObaX1SZoli8z5pz2/hHol6LqEfqXBzasmqN2PbXfTP9m2qcbIS+TRv2fmXgnEsnh9vvcHIsom2udLUqrdeU630l9eq8tHqPhr2q028tXFYLDt6L7VXzTw5v1l51fXa+JV16TsbNVN0bIxnXKM4TSlCcJKUJRfZpro0Z7Cs9jZhsuwMxsw2XYGQMdlApSACgEAyBSAQAAQhWYtgDHYbMWwLswttjCMpzlGEIpynOTUYxiu7bfZHC41xejBx5ZOVP3dUdLonKU5PtGKXds8R8X+M8ni0/dJSow1LdeLGW3PXaVrX7T89dl8e4R2Pxv7SpWc+LwqUq6+sbM1fdssXmqf4V/W7+mu786jVrrPe315N9Xvzl6fzf5mUYqHbUp+veMfl6v4/wD0+jwHgWRxG/3WNDm1p22y2qqYv96cv8u7Ij5ltnTcmkkvkor0QO1+0/wtRwzh2BGrdl88uavyJdJWfqm9Jfux9F+bOpgCTek36JspjZ+zL5P+QHfePezTJpj73Al9sq5VJ1S1DKh0Xb92fn20/gzottcoSlCcZQnF8s4Ti4Ti/SUX1T+Z+l4PUUvRJfkfL494dxOIx1l0qU0tQvh9y+v5TXl8HtfALjwzgPiDM4ZLmwb3CDfNPGsTsxLH8Yb+6/jHT+J7P4J8Z1cWrcXFY+bWt3YzlzJx/pK3+9Ht8U+/k3574j9m2Vjc1mG/t1C68qSjlQXxj2n/AHevwPqeyfwxL3j4lkwlD3TsqxISTjJ2dY2WNfDrFfHm9EB6tsuzDZUyqzBEygUpABkikRQKCADMgAEZGysxYEbMWVmLAjZg2VswkwPn+IOGQzsO/Et6RurcVLW/d2LrCa+Ukn9DwDiWDZh3WY10HXbW+WzfefpJPzi+6P0VJnx+M8AxM22m3KpVs6G+Xb0px/gmv3o766f8m0yPLPCHgq7iLjdbzY+F/S6/WX/CpPy/rPp8z1/huDTiUxoxq41VQ7Rj3b85Sb6yfxZs5kkktJJaSXRJeiMHYB577c+uFg/DNl/2Z/8Ao82PRvbXLeDh/wDHf+Cw84IVTGS2mvVNFMq1uUV6yivzCP0i59SqZxHb1+pVYVpzFMy5ziKZsjMDkqRkpGhSM0wN6ZkmakzNAbEVGKMkBkUxRkAAAGRCgCGLMiMDFowaNjMWBqkapG+SNM0BomzRORusRxbWBhOw0TtMbZnDuu1tt6S6tvskB0D2v8TjL7JhrTlGUsuzr1itSrgvruf4I6aOMZ7zs+7Ie3Gdj5E/KmPSC+HRL6tgjIZVT5ZxlrfLKMtLu9PejZbhzjRVkPXurLJ09uqkluMvk9TXzS9TQB7tj5kbIRsg+aFkYzhL1jJbTORG06B4D4rz48seT+9RLcN+dUntfg9r5NHb67yq+tGw3QmfNqsOXXIK5sJG6LONWcmCA2xNsTCKNkUBkjNESMkgCKXRQICgACkAAADFoxZnojQGtmEkbWjBoDi2QOFfA+pKJxb6gPhZHQ6b494n7jBsjF6syH7iPqotfff/AE7X1R3XiENbPGvH3EPtGd7mL3DHXul6OyWnN/4V/dYR8LFhpN+vRfL/AF/I5EIOUlFd5NJfNmKWkkuy6HN4XXubn/Cun9p/6ZEfeyoQnivF3qPu1CL84yXWM/ntJnUoNtfeWpJuMl6ST01+KPvWcx8TLi43NtaVvX/mJdfxS/Jgc3gmd9mya7d6jvks/wB3Lv8A5P6HpuNfs8jPQvBeT7+iMW9zqfu5eul+y/w/kwsdvxns+nRE04OG3rofZow9FVqqgcquBvhj6N0awNMYGxRNigZaAwUS6MtACAoAgKAIAABCgCAoAxaI4mQA1OJjKGzfoaA654gqlCmycI80owk4x7KUtdEfnKpynOVk9ublKU21pucm22/zP1Vk46sg4vzWjyPjvswyZZFs8Tl5LJys5ZaSTffqErzc7V4e4VKcI9O/3n82fVwPZTxB3V+/li108ydkldKc+VekVHr+J6jwrwzRjRSX32l3a0Qx0jF8Jua7HE437PrLapKuL5l96DS6qS6pnrUKox7JIzKuPzZw7wrxDJtlVVh380JOFkpVuFcJJ6acn0PUPA/gK3B5rMiUfeWKKkoybSS7LXbzZ6GAY0040YLSRuSAApSFAAAAQAAAQCggAoAAgAAEAAAFAgAAAFAAAAAAABQIUAAAAAAAEAAAFAgKABCkAEKAIUAAAAIUAAAUCAoAgKAIUFAgKAAAAgAAEKAICgCAoAAACMAAAAAAAAoAAAAAAAKAAAAAAAAABCgAQAAAAAA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AR" dirty="0"/>
          </a:p>
        </p:txBody>
      </p:sp>
      <p:sp>
        <p:nvSpPr>
          <p:cNvPr id="35844" name="AutoShape 4" descr="data:image/jpeg;base64,/9j/4AAQSkZJRgABAQAAAQABAAD/2wCEAAkGBw8NDA0NDA0NDAwNDA0MDAwNDA8MDAwNFBEWFhQRFBUYHSgiGBoxHRQVITElJTUrMC8uFyE/RDMsNzQvLysBCgoKDg0MDw8PFCsZFBkrLCwsLDcsLCs3LCwrKysrKzcrKyssKysrLCwrKysrKysrKysrKysrKysrKysrKysrK//AABEIAOEA4QMBIgACEQEDEQH/xAAcAAEBAAIDAQEAAAAAAAAAAAAAAQIDBAYHBQj/xABAEAACAgIABAMFBAYHCQEAAAAAAQIDBBEFEiExBkFRBxNhcYEUIpGhFSMyQlKxU2JygrLB8GNzdIOSs8PR8UP/xAAWAQEBAQAAAAAAAAAAAAAAAAAAAQL/xAAWEQEBAQAAAAAAAAAAAAAAAAAAARH/2gAMAwEAAhEDEQA/APaCApWgmygCAAANAANEAAFGwBAXYAAAAAAIUAAAAAAApAAAA0AAAAFIA2NjQ0AA0AGy7MSgCFAEBSANDRTg8W4xjYNfvczIqx4NtRdktSm/SMe8n8FsDnA6ZL2ncK3pTyZR/jWHao/mk/yOwcF49icQg5YeRC7lSc4fehbD+1CSUl+AH09ggAoGxsAAAAAAgKAAAAAACaLoAAUgADQADQAAgKAINFABH518WW5U+KZjz1YslZNkKozT1DG52qVUv4Wtaa7vfns/RRqsx65zhZOuudle/dzlCMp1778rfVfQFeM8J9mWfk1K22VOJzLca73N3P4yjFfd+vX4I6vmVX8Nz7aOd05mHZFe8qm01uKlGcX5xcWn19dNeR+jczKrx6rL77I1U1Qc7LZvlhCK7ts/OPiTin6R4nmcQUXCvInCGPGS1L3FcFCMmvJvl38215ESvd/BPG3xHh1OTNJXfeqvUVqPvYPTaXkmtS15cx93R0/2UYUqOD1ymmnk3W5MU/6OWoxf1UE/qdwKqaKNgAAAKQaJoCjQ0ALogAAAAUE0NAUgIBdggApCgCAyAGIKAAB1/wBoOZLH4JxG2tuM1izhGS7xdjUOZfLm39APJfH/AItlxbJnXXN/ozHs5aK4y+7l2R//AGnruvT4a829cvwB4LnxKxZOSnDh9ctP915Uo964ekV2b+i67cepcIwnfdi4sdp3W00Jpfs881Fv82z9L4mLCiqummKhVVCNdcF2jCK0kRI2RiopRilGMUoxilpRS7JLyQKCqgKAIUDYADZNgUEAFAAAFAE2AQCggAoIAKQgAuxsgAuwABT53iSzFhgZT4jy/YXTKOSp8zUoS6cqS6uTbSWuu2tdT6Gzrvj3gM+KcMuxKZxhc5VXVc/SE51zUuST8k9a35bTA849nsOFPjEZxvzIKEn+j68zHrphZNpxW7Y2S5pdeiaht67voe1H5wp8NcQuyPs8cPJje58j56ZwhW+3NKetKPx3r030P0XUnGEYylzSUYpy/iaXVgjZsE2NgUhdgCEMiaAgKAAAAAAAAAMtE0UATQKQCAACAAAAAAIAKQHhPtB8XXcSy78WqyVfDseydPJFtRyHF8srLNftJtPlj21pge5VZEJtquyFjj+0oTjNx+euxtPy3jL3FkLseVlN1b3XdXP3dsH6prt8up7p7PPGH6UplVfqOdRGLt0tRvr7K2K8uvRrybXk+g13AAAUELsCgmxsCgmwAAAAAAAQAZAEAuwQgFICAXZNggF2TZCbAy2NmOzpPjf2g08O5sfF5MnPXRxbboxn/tGu7/qrr6tdNh3hM/NPGuE2YGdl4tyalC+U65Pf62iTbrsT801v6qS7pn3sj2kcYuX6u2un40YkJf41I6zxjivEMyyE8q6WS61KMVc66+WMmtpaS12REazt/stzKcbiU8jKyaMWmGJbBzvvrpjKU5w5Yrma2+jfT0Om/e12gn6ObaX1SZoli8z5pz2/hHol6LqEfqXBzasmqN2PbXfTP9m2qcbIS+TRv2fmXgnEsnh9vvcHIsom2udLUqrdeU630l9eq8tHqPhr2q028tXFYLDt6L7VXzTw5v1l51fXa+JV16TsbNVN0bIxnXKM4TSlCcJKUJRfZpro0Z7Cs9jZhsuwMxsw2XYGQMdlApSACgEAyBSAQAAQhWYtgDHYbMWwLswttjCMpzlGEIpynOTUYxiu7bfZHC41xejBx5ZOVP3dUdLonKU5PtGKXds8R8X+M8ni0/dJSow1LdeLGW3PXaVrX7T89dl8e4R2Pxv7SpWc+LwqUq6+sbM1fdssXmqf4V/W7+mu786jVrrPe315N9Xvzl6fzf5mUYqHbUp+veMfl6v4/wD0+jwHgWRxG/3WNDm1p22y2qqYv96cv8u7Ij5ltnTcmkkvkor0QO1+0/wtRwzh2BGrdl88uavyJdJWfqm9Jfux9F+bOpgCTek36JspjZ+zL5P+QHfePezTJpj73Al9sq5VJ1S1DKh0Xb92fn20/gzottcoSlCcZQnF8s4Ti4Ti/SUX1T+Z+l4PUUvRJfkfL494dxOIx1l0qU0tQvh9y+v5TXl8HtfALjwzgPiDM4ZLmwb3CDfNPGsTsxLH8Yb+6/jHT+J7P4J8Z1cWrcXFY+bWt3YzlzJx/pK3+9Ht8U+/k3574j9m2Vjc1mG/t1C68qSjlQXxj2n/AHevwPqeyfwxL3j4lkwlD3TsqxISTjJ2dY2WNfDrFfHm9EB6tsuzDZUyqzBEygUpABkikRQKCADMgAEZGysxYEbMWVmLAjZg2VswkwPn+IOGQzsO/Et6RurcVLW/d2LrCa+Ukn9DwDiWDZh3WY10HXbW+WzfefpJPzi+6P0VJnx+M8AxM22m3KpVs6G+Xb0px/gmv3o766f8m0yPLPCHgq7iLjdbzY+F/S6/WX/CpPy/rPp8z1/huDTiUxoxq41VQ7Rj3b85Sb6yfxZs5kkktJJaSXRJeiMHYB577c+uFg/DNl/2Z/8Ao82PRvbXLeDh/wDHf+Cw84IVTGS2mvVNFMq1uUV6yivzCP0i59SqZxHb1+pVYVpzFMy5ziKZsjMDkqRkpGhSM0wN6ZkmakzNAbEVGKMkBkUxRkAAAGRCgCGLMiMDFowaNjMWBqkapG+SNM0BomzRORusRxbWBhOw0TtMbZnDuu1tt6S6tvskB0D2v8TjL7JhrTlGUsuzr1itSrgvruf4I6aOMZ7zs+7Ie3Gdj5E/KmPSC+HRL6tgjIZVT5ZxlrfLKMtLu9PejZbhzjRVkPXurLJ09uqkluMvk9TXzS9TQB7tj5kbIRsg+aFkYzhL1jJbTORG06B4D4rz48seT+9RLcN+dUntfg9r5NHb67yq+tGw3QmfNqsOXXIK5sJG6LONWcmCA2xNsTCKNkUBkjNESMkgCKXRQICgACkAAADFoxZnojQGtmEkbWjBoDi2QOFfA+pKJxb6gPhZHQ6b494n7jBsjF6syH7iPqotfff/AE7X1R3XiENbPGvH3EPtGd7mL3DHXul6OyWnN/4V/dYR8LFhpN+vRfL/AF/I5EIOUlFd5NJfNmKWkkuy6HN4XXubn/Cun9p/6ZEfeyoQnivF3qPu1CL84yXWM/ntJnUoNtfeWpJuMl6ST01+KPvWcx8TLi43NtaVvX/mJdfxS/Jgc3gmd9mya7d6jvks/wB3Lv8A5P6HpuNfs8jPQvBeT7+iMW9zqfu5eul+y/w/kwsdvxns+nRE04OG3rofZow9FVqqgcquBvhj6N0awNMYGxRNigZaAwUS6MtACAoAgKAIAABCgCAoAxaI4mQA1OJjKGzfoaA654gqlCmycI80owk4x7KUtdEfnKpynOVk9ublKU21pucm22/zP1Vk46sg4vzWjyPjvswyZZFs8Tl5LJys5ZaSTffqErzc7V4e4VKcI9O/3n82fVwPZTxB3V+/li108ydkldKc+VekVHr+J6jwrwzRjRSX32l3a0Qx0jF8Jua7HE437PrLapKuL5l96DS6qS6pnrUKox7JIzKuPzZw7wrxDJtlVVh380JOFkpVuFcJJ6acn0PUPA/gK3B5rMiUfeWKKkoybSS7LXbzZ6GAY0040YLSRuSAApSFAAAAQAAAQCggAoAAgAAEAAAFAgAAAFAAAAAAABQIUAAAAAAAEAAAFAgKABCkAEKAIUAAAAIUAAAUCAoAgKAIUFAgKAAAAgAAEKAICgCAoAAACMAAAAAAAAoAAAAAAAKAAAAAAAAABCgAQAAAAAA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A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Proceso"/>
          <p:cNvSpPr/>
          <p:nvPr/>
        </p:nvSpPr>
        <p:spPr>
          <a:xfrm>
            <a:off x="285720" y="1285860"/>
            <a:ext cx="5143504" cy="42862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sz="2400" dirty="0" smtClean="0">
                <a:solidFill>
                  <a:schemeClr val="tx1"/>
                </a:solidFill>
              </a:rPr>
              <a:t>2.1. Concepto </a:t>
            </a:r>
            <a:endParaRPr lang="es-AR" sz="2400" dirty="0">
              <a:solidFill>
                <a:schemeClr val="tx1"/>
              </a:solidFill>
            </a:endParaRPr>
          </a:p>
        </p:txBody>
      </p:sp>
      <p:sp>
        <p:nvSpPr>
          <p:cNvPr id="5" name="4 Rectángulo"/>
          <p:cNvSpPr/>
          <p:nvPr/>
        </p:nvSpPr>
        <p:spPr>
          <a:xfrm>
            <a:off x="428596" y="2136338"/>
            <a:ext cx="8143932" cy="1477328"/>
          </a:xfrm>
          <a:prstGeom prst="rect">
            <a:avLst/>
          </a:prstGeom>
        </p:spPr>
        <p:txBody>
          <a:bodyPr wrap="square">
            <a:spAutoFit/>
          </a:bodyPr>
          <a:lstStyle/>
          <a:p>
            <a:pPr algn="just"/>
            <a:r>
              <a:rPr lang="es-AR" dirty="0" smtClean="0"/>
              <a:t>“Es el estado financiero que mediante una ordenación especial de los recursos obtenidos y de la aplicación que de los mismos se han hecho, muestran los cambios experimentados en la situación financiera de una empresa por las operaciones practicadas en un periodo determinado”.</a:t>
            </a:r>
            <a:endParaRPr lang="es-AR" dirty="0"/>
          </a:p>
        </p:txBody>
      </p:sp>
      <p:pic>
        <p:nvPicPr>
          <p:cNvPr id="34818" name="Picture 2" descr="http://tecnosags.weebly.com/uploads/2/9/6/3/29633395/5617240_orig.png"/>
          <p:cNvPicPr>
            <a:picLocks noChangeAspect="1" noChangeArrowheads="1"/>
          </p:cNvPicPr>
          <p:nvPr/>
        </p:nvPicPr>
        <p:blipFill>
          <a:blip r:embed="rId3"/>
          <a:srcRect/>
          <a:stretch>
            <a:fillRect/>
          </a:stretch>
        </p:blipFill>
        <p:spPr bwMode="auto">
          <a:xfrm>
            <a:off x="2928926" y="3500438"/>
            <a:ext cx="4793224" cy="301466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Proceso"/>
          <p:cNvSpPr/>
          <p:nvPr/>
        </p:nvSpPr>
        <p:spPr>
          <a:xfrm>
            <a:off x="285720" y="1285860"/>
            <a:ext cx="6302504" cy="42862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dirty="0" smtClean="0">
                <a:solidFill>
                  <a:schemeClr val="tx1"/>
                </a:solidFill>
              </a:rPr>
              <a:t>2.2. Concepto de Recursos o Fondos </a:t>
            </a:r>
            <a:endParaRPr lang="es-AR" sz="2400" dirty="0">
              <a:solidFill>
                <a:schemeClr val="tx1"/>
              </a:solidFill>
            </a:endParaRPr>
          </a:p>
        </p:txBody>
      </p:sp>
      <p:sp>
        <p:nvSpPr>
          <p:cNvPr id="6" name="5 Rectángulo"/>
          <p:cNvSpPr/>
          <p:nvPr/>
        </p:nvSpPr>
        <p:spPr>
          <a:xfrm>
            <a:off x="714348" y="2428868"/>
            <a:ext cx="7358114" cy="707886"/>
          </a:xfrm>
          <a:prstGeom prst="rect">
            <a:avLst/>
          </a:prstGeom>
        </p:spPr>
        <p:txBody>
          <a:bodyPr wrap="square">
            <a:spAutoFit/>
          </a:bodyPr>
          <a:lstStyle/>
          <a:p>
            <a:pPr algn="just"/>
            <a:r>
              <a:rPr lang="es-AR" sz="2000" dirty="0" smtClean="0"/>
              <a:t>“Conjunto de medios al alcance de una empresa, para que esta al trabajarlos pueda cumplir con su objeto”.</a:t>
            </a:r>
            <a:endParaRPr lang="es-AR" sz="2000" dirty="0"/>
          </a:p>
        </p:txBody>
      </p:sp>
      <p:pic>
        <p:nvPicPr>
          <p:cNvPr id="33794" name="Picture 2" descr="http://iusacellenlace.com.mx/blog/images/stories/empresa%20viral.jpg"/>
          <p:cNvPicPr>
            <a:picLocks noChangeAspect="1" noChangeArrowheads="1"/>
          </p:cNvPicPr>
          <p:nvPr/>
        </p:nvPicPr>
        <p:blipFill>
          <a:blip r:embed="rId3"/>
          <a:srcRect/>
          <a:stretch>
            <a:fillRect/>
          </a:stretch>
        </p:blipFill>
        <p:spPr bwMode="auto">
          <a:xfrm>
            <a:off x="1285852" y="3571876"/>
            <a:ext cx="3810000" cy="204787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33796" name="Picture 4" descr="http://www.soloeconomia.com/wp-content/uploads/2011/04/tama%C3%B1o-empresas.png"/>
          <p:cNvPicPr>
            <a:picLocks noChangeAspect="1" noChangeArrowheads="1"/>
          </p:cNvPicPr>
          <p:nvPr/>
        </p:nvPicPr>
        <p:blipFill>
          <a:blip r:embed="rId4"/>
          <a:srcRect/>
          <a:stretch>
            <a:fillRect/>
          </a:stretch>
        </p:blipFill>
        <p:spPr bwMode="auto">
          <a:xfrm>
            <a:off x="5357818" y="3429000"/>
            <a:ext cx="2857500" cy="27813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2" name="Picture 4" descr="http://4.bp.blogspot.com/_rGdE_kkCB80/R8cdPgyoq9I/AAAAAAAAAIU/W_TruQk633g/s400/008.jpg"/>
          <p:cNvPicPr>
            <a:picLocks noChangeAspect="1" noChangeArrowheads="1"/>
          </p:cNvPicPr>
          <p:nvPr/>
        </p:nvPicPr>
        <p:blipFill>
          <a:blip r:embed="rId2"/>
          <a:srcRect/>
          <a:stretch>
            <a:fillRect/>
          </a:stretch>
        </p:blipFill>
        <p:spPr bwMode="auto">
          <a:xfrm>
            <a:off x="1214414" y="3786190"/>
            <a:ext cx="3810000" cy="2857500"/>
          </a:xfrm>
          <a:prstGeom prst="rect">
            <a:avLst/>
          </a:prstGeom>
          <a:noFill/>
        </p:spPr>
      </p:pic>
      <p:pic>
        <p:nvPicPr>
          <p:cNvPr id="4" name="Picture 4" descr="http://4.bp.blogspot.com/-FESdUla8Eik/Udwkei5NqkI/AAAAAAAAAfI/uPq-ajb--gA/s1600/Logo+UAE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Proceso"/>
          <p:cNvSpPr/>
          <p:nvPr/>
        </p:nvSpPr>
        <p:spPr>
          <a:xfrm>
            <a:off x="285720" y="1285860"/>
            <a:ext cx="8102704" cy="42862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dirty="0" smtClean="0">
                <a:solidFill>
                  <a:schemeClr val="tx1"/>
                </a:solidFill>
              </a:rPr>
              <a:t>Partidas que se consideran Origen de Recursos </a:t>
            </a:r>
            <a:endParaRPr lang="es-AR" sz="2400" dirty="0">
              <a:solidFill>
                <a:schemeClr val="tx1"/>
              </a:solidFill>
            </a:endParaRPr>
          </a:p>
        </p:txBody>
      </p:sp>
      <p:sp>
        <p:nvSpPr>
          <p:cNvPr id="5" name="4 Rectángulo"/>
          <p:cNvSpPr/>
          <p:nvPr/>
        </p:nvSpPr>
        <p:spPr>
          <a:xfrm>
            <a:off x="642910" y="2214554"/>
            <a:ext cx="8072494" cy="1631216"/>
          </a:xfrm>
          <a:prstGeom prst="rect">
            <a:avLst/>
          </a:prstGeom>
        </p:spPr>
        <p:txBody>
          <a:bodyPr wrap="square">
            <a:spAutoFit/>
          </a:bodyPr>
          <a:lstStyle/>
          <a:p>
            <a:pPr algn="just"/>
            <a:r>
              <a:rPr lang="es-AR" sz="2000" dirty="0" smtClean="0"/>
              <a:t>Son cuatro los que pudiéramos denominar fuente de recursos:</a:t>
            </a:r>
          </a:p>
          <a:p>
            <a:pPr algn="just"/>
            <a:r>
              <a:rPr lang="es-AR" sz="2000" dirty="0" smtClean="0"/>
              <a:t>a) Utilidades obtenidas.</a:t>
            </a:r>
          </a:p>
          <a:p>
            <a:pPr algn="just"/>
            <a:r>
              <a:rPr lang="es-AR" sz="2000" dirty="0" smtClean="0"/>
              <a:t>b) Nuevas aportaciones al capital.</a:t>
            </a:r>
          </a:p>
          <a:p>
            <a:pPr algn="just"/>
            <a:r>
              <a:rPr lang="es-AR" sz="2000" dirty="0" smtClean="0"/>
              <a:t>c) Aumento en los valores del pasivo</a:t>
            </a:r>
          </a:p>
          <a:p>
            <a:pPr algn="just"/>
            <a:r>
              <a:rPr lang="es-AR" sz="2000" dirty="0" smtClean="0"/>
              <a:t>d) Disminuciones de los valores del activo.</a:t>
            </a:r>
            <a:endParaRPr lang="es-AR" sz="2000" dirty="0"/>
          </a:p>
        </p:txBody>
      </p:sp>
      <p:pic>
        <p:nvPicPr>
          <p:cNvPr id="32770" name="Picture 2" descr="http://jazeliabaroavilleda.weebly.com/uploads/1/5/3/5/15357482/1976186.jpg?258"/>
          <p:cNvPicPr>
            <a:picLocks noChangeAspect="1" noChangeArrowheads="1"/>
          </p:cNvPicPr>
          <p:nvPr/>
        </p:nvPicPr>
        <p:blipFill>
          <a:blip r:embed="rId4"/>
          <a:srcRect/>
          <a:stretch>
            <a:fillRect/>
          </a:stretch>
        </p:blipFill>
        <p:spPr bwMode="auto">
          <a:xfrm>
            <a:off x="5500694" y="4071942"/>
            <a:ext cx="2457450" cy="2505076"/>
          </a:xfrm>
          <a:prstGeom prst="rect">
            <a:avLst/>
          </a:prstGeom>
          <a:noFill/>
        </p:spPr>
      </p:pic>
      <p:sp>
        <p:nvSpPr>
          <p:cNvPr id="7" name="6 Proceso"/>
          <p:cNvSpPr/>
          <p:nvPr/>
        </p:nvSpPr>
        <p:spPr>
          <a:xfrm>
            <a:off x="1000100" y="3786190"/>
            <a:ext cx="4286280" cy="714380"/>
          </a:xfrm>
          <a:prstGeom prst="flowChartProces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Proceso"/>
          <p:cNvSpPr/>
          <p:nvPr/>
        </p:nvSpPr>
        <p:spPr>
          <a:xfrm>
            <a:off x="285720" y="1285860"/>
            <a:ext cx="8167708" cy="42862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dirty="0" smtClean="0">
                <a:solidFill>
                  <a:schemeClr val="tx1"/>
                </a:solidFill>
              </a:rPr>
              <a:t>Partidas que se consideran Aplicaciones  de Recursos </a:t>
            </a:r>
            <a:endParaRPr lang="es-AR" sz="2400" dirty="0">
              <a:solidFill>
                <a:schemeClr val="tx1"/>
              </a:solidFill>
            </a:endParaRPr>
          </a:p>
        </p:txBody>
      </p:sp>
      <p:sp>
        <p:nvSpPr>
          <p:cNvPr id="5" name="4 Rectángulo"/>
          <p:cNvSpPr/>
          <p:nvPr/>
        </p:nvSpPr>
        <p:spPr>
          <a:xfrm>
            <a:off x="857224" y="2143116"/>
            <a:ext cx="6286544" cy="1631216"/>
          </a:xfrm>
          <a:prstGeom prst="rect">
            <a:avLst/>
          </a:prstGeom>
        </p:spPr>
        <p:txBody>
          <a:bodyPr wrap="square">
            <a:spAutoFit/>
          </a:bodyPr>
          <a:lstStyle/>
          <a:p>
            <a:pPr algn="just"/>
            <a:r>
              <a:rPr lang="es-AR" sz="2000" dirty="0" smtClean="0"/>
              <a:t>Son también cuatro las causas de aplicación:</a:t>
            </a:r>
          </a:p>
          <a:p>
            <a:pPr algn="just"/>
            <a:r>
              <a:rPr lang="es-AR" sz="2000" dirty="0" smtClean="0"/>
              <a:t>a) Pérdidas en los resultados del ejercicio</a:t>
            </a:r>
          </a:p>
          <a:p>
            <a:pPr algn="just"/>
            <a:r>
              <a:rPr lang="es-AR" sz="2000" dirty="0" smtClean="0"/>
              <a:t>b) Disminuciones en el capital</a:t>
            </a:r>
          </a:p>
          <a:p>
            <a:pPr algn="just"/>
            <a:r>
              <a:rPr lang="es-AR" sz="2000" dirty="0" smtClean="0"/>
              <a:t>c) Disminuciones de valores del pasivo</a:t>
            </a:r>
          </a:p>
          <a:p>
            <a:pPr algn="just"/>
            <a:r>
              <a:rPr lang="es-AR" sz="2000" dirty="0" smtClean="0"/>
              <a:t>d) Aumento en los valores del activo</a:t>
            </a:r>
            <a:endParaRPr lang="es-AR" sz="2000" dirty="0"/>
          </a:p>
        </p:txBody>
      </p:sp>
      <p:pic>
        <p:nvPicPr>
          <p:cNvPr id="31746" name="Picture 2" descr="http://fuerza.com.mx/wp-content/uploads/2013/12/DINERO-A-LA-BAJA-DESCENSO.jpg"/>
          <p:cNvPicPr>
            <a:picLocks noChangeAspect="1" noChangeArrowheads="1"/>
          </p:cNvPicPr>
          <p:nvPr/>
        </p:nvPicPr>
        <p:blipFill>
          <a:blip r:embed="rId3"/>
          <a:srcRect/>
          <a:stretch>
            <a:fillRect/>
          </a:stretch>
        </p:blipFill>
        <p:spPr bwMode="auto">
          <a:xfrm>
            <a:off x="3214678" y="3929066"/>
            <a:ext cx="5238750" cy="23812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Proceso"/>
          <p:cNvSpPr/>
          <p:nvPr/>
        </p:nvSpPr>
        <p:spPr>
          <a:xfrm>
            <a:off x="285720" y="1285860"/>
            <a:ext cx="5715040" cy="42862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dirty="0" smtClean="0">
                <a:solidFill>
                  <a:schemeClr val="tx1"/>
                </a:solidFill>
              </a:rPr>
              <a:t>2.3. Simplificación de este Estado </a:t>
            </a:r>
            <a:endParaRPr lang="es-AR" sz="2400" dirty="0">
              <a:solidFill>
                <a:schemeClr val="tx1"/>
              </a:solidFill>
            </a:endParaRPr>
          </a:p>
        </p:txBody>
      </p:sp>
      <p:sp>
        <p:nvSpPr>
          <p:cNvPr id="5" name="4 Rectángulo"/>
          <p:cNvSpPr/>
          <p:nvPr/>
        </p:nvSpPr>
        <p:spPr>
          <a:xfrm>
            <a:off x="571472" y="2274838"/>
            <a:ext cx="7429552" cy="1323439"/>
          </a:xfrm>
          <a:prstGeom prst="rect">
            <a:avLst/>
          </a:prstGeom>
        </p:spPr>
        <p:txBody>
          <a:bodyPr wrap="square">
            <a:spAutoFit/>
          </a:bodyPr>
          <a:lstStyle/>
          <a:p>
            <a:pPr algn="just"/>
            <a:r>
              <a:rPr lang="es-AR" sz="2000" dirty="0" smtClean="0"/>
              <a:t>El esfuerzo de varios contadores, para lograr eliminar dos de los artificios que eran causa de su oscuridad y que ocasionaban que este estado no alcanzara la difusión que merece:</a:t>
            </a:r>
            <a:endParaRPr lang="es-AR" sz="2000" dirty="0"/>
          </a:p>
        </p:txBody>
      </p:sp>
      <p:pic>
        <p:nvPicPr>
          <p:cNvPr id="30722" name="Picture 2" descr="http://xaviersoca.com/wordpress/wp-content/uploads/2014/06/Q17_simplificar.jpg"/>
          <p:cNvPicPr>
            <a:picLocks noChangeAspect="1" noChangeArrowheads="1"/>
          </p:cNvPicPr>
          <p:nvPr/>
        </p:nvPicPr>
        <p:blipFill>
          <a:blip r:embed="rId3"/>
          <a:srcRect/>
          <a:stretch>
            <a:fillRect/>
          </a:stretch>
        </p:blipFill>
        <p:spPr bwMode="auto">
          <a:xfrm>
            <a:off x="3214678" y="3571876"/>
            <a:ext cx="3390900" cy="2905125"/>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642910" y="1428736"/>
            <a:ext cx="7858180" cy="1754326"/>
          </a:xfrm>
          <a:prstGeom prst="rect">
            <a:avLst/>
          </a:prstGeom>
        </p:spPr>
        <p:txBody>
          <a:bodyPr wrap="square">
            <a:spAutoFit/>
          </a:bodyPr>
          <a:lstStyle/>
          <a:p>
            <a:pPr algn="just"/>
            <a:r>
              <a:rPr lang="es-AR" b="1" i="1" dirty="0" smtClean="0"/>
              <a:t>El primero </a:t>
            </a:r>
            <a:r>
              <a:rPr lang="es-AR" dirty="0" smtClean="0"/>
              <a:t>de ellos se refiere al estado o conjunto de estados que se formulan en hojas por separado o </a:t>
            </a:r>
            <a:r>
              <a:rPr lang="es-AR" b="1" i="1" u="sng" dirty="0" smtClean="0"/>
              <a:t>anexos al estado principal</a:t>
            </a:r>
            <a:r>
              <a:rPr lang="es-AR" dirty="0" smtClean="0"/>
              <a:t> y que contienen el movimiento de recursos en lo que se refiere al activo y pasivo circulantes, movimientos de capital, etc., o sea, en el estado principal se presentaban únicamente datos aislados para cuyo estudio se requería acudir a los anexos.</a:t>
            </a:r>
            <a:endParaRPr lang="es-AR" dirty="0"/>
          </a:p>
        </p:txBody>
      </p:sp>
      <p:pic>
        <p:nvPicPr>
          <p:cNvPr id="29698" name="Picture 2" descr="http://www.juntadeandalucia.es/averroes/ramonycajal/colegio/imagenes/documentos.png"/>
          <p:cNvPicPr>
            <a:picLocks noChangeAspect="1" noChangeArrowheads="1"/>
          </p:cNvPicPr>
          <p:nvPr/>
        </p:nvPicPr>
        <p:blipFill>
          <a:blip r:embed="rId3"/>
          <a:srcRect/>
          <a:stretch>
            <a:fillRect/>
          </a:stretch>
        </p:blipFill>
        <p:spPr bwMode="auto">
          <a:xfrm>
            <a:off x="2857488" y="3500438"/>
            <a:ext cx="3081342" cy="308134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357158" y="1357298"/>
            <a:ext cx="8215370" cy="1323439"/>
          </a:xfrm>
          <a:prstGeom prst="rect">
            <a:avLst/>
          </a:prstGeom>
        </p:spPr>
        <p:txBody>
          <a:bodyPr wrap="square">
            <a:spAutoFit/>
          </a:bodyPr>
          <a:lstStyle/>
          <a:p>
            <a:pPr algn="just"/>
            <a:r>
              <a:rPr lang="es-AR" sz="2000" b="1" i="1" dirty="0" smtClean="0"/>
              <a:t>El segundo </a:t>
            </a:r>
            <a:r>
              <a:rPr lang="es-AR" sz="2000" dirty="0" smtClean="0"/>
              <a:t>artificio, </a:t>
            </a:r>
            <a:r>
              <a:rPr lang="es-AR" sz="2000" b="1" i="1" u="sng" dirty="0" smtClean="0"/>
              <a:t>los ajustes</a:t>
            </a:r>
            <a:r>
              <a:rPr lang="es-AR" sz="2000" dirty="0" smtClean="0"/>
              <a:t>, se refiere aquellas operaciones que no implican movimiento de recursos obligándose a efectuar una contrapartida extra libros, con el objeto de no incluirlos al formular el estado.</a:t>
            </a:r>
            <a:endParaRPr lang="es-AR" sz="2000" dirty="0"/>
          </a:p>
        </p:txBody>
      </p:sp>
      <p:pic>
        <p:nvPicPr>
          <p:cNvPr id="28674" name="Picture 2" descr="http://4.bp.blogspot.com/-VvWtpr5T_I0/TWVC3yIFu7I/AAAAAAAAAAM/yRILTnK0eog/s200/contabilidad.jpg"/>
          <p:cNvPicPr>
            <a:picLocks noChangeAspect="1" noChangeArrowheads="1"/>
          </p:cNvPicPr>
          <p:nvPr/>
        </p:nvPicPr>
        <p:blipFill>
          <a:blip r:embed="rId3"/>
          <a:srcRect/>
          <a:stretch>
            <a:fillRect/>
          </a:stretch>
        </p:blipFill>
        <p:spPr bwMode="auto">
          <a:xfrm>
            <a:off x="3571868" y="2571744"/>
            <a:ext cx="3286148" cy="32861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4 CuadroTexto"/>
          <p:cNvSpPr txBox="1"/>
          <p:nvPr/>
        </p:nvSpPr>
        <p:spPr>
          <a:xfrm>
            <a:off x="4857752" y="5786454"/>
            <a:ext cx="4000496" cy="830997"/>
          </a:xfrm>
          <a:prstGeom prst="rect">
            <a:avLst/>
          </a:prstGeom>
          <a:noFill/>
        </p:spPr>
        <p:txBody>
          <a:bodyPr wrap="square" rtlCol="0">
            <a:spAutoFit/>
          </a:bodyPr>
          <a:lstStyle/>
          <a:p>
            <a:pPr algn="just"/>
            <a:r>
              <a:rPr lang="es-AR" sz="1600" b="1" dirty="0" smtClean="0">
                <a:solidFill>
                  <a:srgbClr val="000000"/>
                </a:solidFill>
              </a:rPr>
              <a:t>VER MATERIAL IMPRESO, EL CASO PRÁCTICO DE ESTADO DE ORIGEN Y APLICACIÓN DE RECURSOS</a:t>
            </a:r>
            <a:endParaRPr lang="es-AR" sz="16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75000"/>
                  </a:schemeClr>
                </a:solidFill>
              </a:rPr>
              <a:t>Contenido</a:t>
            </a:r>
            <a:endParaRPr lang="es-MX" dirty="0">
              <a:solidFill>
                <a:schemeClr val="accent1">
                  <a:lumMod val="75000"/>
                </a:schemeClr>
              </a:solidFill>
            </a:endParaRPr>
          </a:p>
        </p:txBody>
      </p:sp>
      <p:sp>
        <p:nvSpPr>
          <p:cNvPr id="3" name="2 Marcador de contenido"/>
          <p:cNvSpPr>
            <a:spLocks noGrp="1"/>
          </p:cNvSpPr>
          <p:nvPr>
            <p:ph idx="1"/>
          </p:nvPr>
        </p:nvSpPr>
        <p:spPr>
          <a:xfrm>
            <a:off x="457200" y="1481328"/>
            <a:ext cx="8229600" cy="4900000"/>
          </a:xfrm>
        </p:spPr>
        <p:txBody>
          <a:bodyPr>
            <a:normAutofit fontScale="85000" lnSpcReduction="20000"/>
          </a:bodyPr>
          <a:lstStyle/>
          <a:p>
            <a:pPr marL="0" indent="0">
              <a:buNone/>
            </a:pPr>
            <a:r>
              <a:rPr lang="es-MX" dirty="0" smtClean="0">
                <a:solidFill>
                  <a:schemeClr val="accent1">
                    <a:lumMod val="75000"/>
                  </a:schemeClr>
                </a:solidFill>
              </a:rPr>
              <a:t>Justificación Académica</a:t>
            </a:r>
          </a:p>
          <a:p>
            <a:pPr marL="0" indent="0">
              <a:buNone/>
            </a:pPr>
            <a:r>
              <a:rPr lang="es-MX" dirty="0" smtClean="0">
                <a:solidFill>
                  <a:schemeClr val="accent1">
                    <a:lumMod val="75000"/>
                  </a:schemeClr>
                </a:solidFill>
              </a:rPr>
              <a:t>Guía para su uso</a:t>
            </a:r>
          </a:p>
          <a:p>
            <a:pPr marL="0" indent="0">
              <a:buNone/>
            </a:pPr>
            <a:r>
              <a:rPr lang="es-MX" dirty="0" smtClean="0">
                <a:solidFill>
                  <a:schemeClr val="accent1">
                    <a:lumMod val="75000"/>
                  </a:schemeClr>
                </a:solidFill>
              </a:rPr>
              <a:t>1. Método de aumentos y disminuciones</a:t>
            </a:r>
          </a:p>
          <a:p>
            <a:pPr marL="0" indent="0">
              <a:buNone/>
            </a:pPr>
            <a:r>
              <a:rPr lang="es-MX" dirty="0" smtClean="0">
                <a:solidFill>
                  <a:schemeClr val="accent1">
                    <a:lumMod val="75000"/>
                  </a:schemeClr>
                </a:solidFill>
              </a:rPr>
              <a:t>1.1. Concepto </a:t>
            </a:r>
          </a:p>
          <a:p>
            <a:pPr marL="0" indent="0">
              <a:buNone/>
            </a:pPr>
            <a:r>
              <a:rPr lang="es-MX" dirty="0" smtClean="0">
                <a:solidFill>
                  <a:schemeClr val="accent1">
                    <a:lumMod val="75000"/>
                  </a:schemeClr>
                </a:solidFill>
              </a:rPr>
              <a:t>2. Estado de origen y aplicación de recursos</a:t>
            </a:r>
          </a:p>
          <a:p>
            <a:pPr marL="0" indent="0">
              <a:buNone/>
            </a:pPr>
            <a:r>
              <a:rPr lang="es-MX" dirty="0" smtClean="0">
                <a:solidFill>
                  <a:schemeClr val="accent1">
                    <a:lumMod val="75000"/>
                  </a:schemeClr>
                </a:solidFill>
              </a:rPr>
              <a:t>2.1. Concepto</a:t>
            </a:r>
          </a:p>
          <a:p>
            <a:pPr marL="0" indent="0">
              <a:buNone/>
            </a:pPr>
            <a:r>
              <a:rPr lang="es-MX" dirty="0" smtClean="0">
                <a:solidFill>
                  <a:schemeClr val="accent1">
                    <a:lumMod val="75000"/>
                  </a:schemeClr>
                </a:solidFill>
              </a:rPr>
              <a:t>2.2. Concepto de recursos</a:t>
            </a:r>
          </a:p>
          <a:p>
            <a:pPr marL="0" indent="0">
              <a:buNone/>
            </a:pPr>
            <a:r>
              <a:rPr lang="es-MX" dirty="0" smtClean="0">
                <a:solidFill>
                  <a:schemeClr val="accent1">
                    <a:lumMod val="75000"/>
                  </a:schemeClr>
                </a:solidFill>
              </a:rPr>
              <a:t>2.3. Simplificación de este estado financiero</a:t>
            </a:r>
          </a:p>
          <a:p>
            <a:pPr marL="0" indent="0">
              <a:buNone/>
            </a:pPr>
            <a:r>
              <a:rPr lang="es-MX" dirty="0" smtClean="0">
                <a:solidFill>
                  <a:schemeClr val="accent1">
                    <a:lumMod val="75000"/>
                  </a:schemeClr>
                </a:solidFill>
              </a:rPr>
              <a:t>3. Método de tendencias</a:t>
            </a:r>
          </a:p>
          <a:p>
            <a:pPr marL="0" indent="0">
              <a:buNone/>
            </a:pPr>
            <a:r>
              <a:rPr lang="es-MX" dirty="0" smtClean="0">
                <a:solidFill>
                  <a:schemeClr val="accent1">
                    <a:lumMod val="75000"/>
                  </a:schemeClr>
                </a:solidFill>
              </a:rPr>
              <a:t>3.1. Concepto</a:t>
            </a:r>
          </a:p>
          <a:p>
            <a:pPr marL="0" indent="0">
              <a:buNone/>
            </a:pPr>
            <a:r>
              <a:rPr lang="es-MX" dirty="0" smtClean="0">
                <a:solidFill>
                  <a:schemeClr val="accent1">
                    <a:lumMod val="75000"/>
                  </a:schemeClr>
                </a:solidFill>
              </a:rPr>
              <a:t>3.2. Método de tendencia relativa</a:t>
            </a:r>
          </a:p>
          <a:p>
            <a:pPr marL="0" indent="0">
              <a:buNone/>
            </a:pPr>
            <a:r>
              <a:rPr lang="es-MX" dirty="0" smtClean="0">
                <a:solidFill>
                  <a:schemeClr val="accent1">
                    <a:lumMod val="75000"/>
                  </a:schemeClr>
                </a:solidFill>
              </a:rPr>
              <a:t>3.3. Método de tendencia lineal</a:t>
            </a:r>
          </a:p>
          <a:p>
            <a:pPr marL="0" indent="0">
              <a:buNone/>
            </a:pPr>
            <a:r>
              <a:rPr lang="es-MX" dirty="0" smtClean="0">
                <a:solidFill>
                  <a:schemeClr val="accent1">
                    <a:lumMod val="75000"/>
                  </a:schemeClr>
                </a:solidFill>
              </a:rPr>
              <a:t>Conclusiones</a:t>
            </a:r>
          </a:p>
          <a:p>
            <a:pPr marL="0" indent="0">
              <a:buNone/>
            </a:pPr>
            <a:r>
              <a:rPr lang="es-MX" dirty="0" smtClean="0">
                <a:solidFill>
                  <a:schemeClr val="accent1">
                    <a:lumMod val="75000"/>
                  </a:schemeClr>
                </a:solidFill>
              </a:rPr>
              <a:t>Bibliografía</a:t>
            </a:r>
          </a:p>
          <a:p>
            <a:pPr marL="514350" indent="-514350">
              <a:buAutoNum type="arabicPeriod"/>
            </a:pPr>
            <a:endParaRPr lang="es-MX" dirty="0">
              <a:solidFill>
                <a:schemeClr val="accent1">
                  <a:lumMod val="75000"/>
                </a:schemeClr>
              </a:solidFill>
            </a:endParaRPr>
          </a:p>
        </p:txBody>
      </p:sp>
    </p:spTree>
    <p:extLst>
      <p:ext uri="{BB962C8B-B14F-4D97-AF65-F5344CB8AC3E}">
        <p14:creationId xmlns:p14="http://schemas.microsoft.com/office/powerpoint/2010/main" val="4461305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Doble onda"/>
          <p:cNvSpPr/>
          <p:nvPr/>
        </p:nvSpPr>
        <p:spPr>
          <a:xfrm>
            <a:off x="714348" y="1214422"/>
            <a:ext cx="7429552" cy="1714512"/>
          </a:xfrm>
          <a:prstGeom prst="doubleWav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AR" sz="24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rPr>
              <a:t>3. MÉTODO DE TENDENCIAS </a:t>
            </a:r>
          </a:p>
          <a:p>
            <a:pPr algn="ctr"/>
            <a:endParaRPr lang="es-AR" sz="24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ndParaRPr>
          </a:p>
        </p:txBody>
      </p:sp>
      <p:pic>
        <p:nvPicPr>
          <p:cNvPr id="27650" name="Picture 2" descr="http://revistafortuna.com.mx/contenido/wp-content/uploads/2012/12/Flujo-de-dinero.jpg"/>
          <p:cNvPicPr>
            <a:picLocks noChangeAspect="1" noChangeArrowheads="1"/>
          </p:cNvPicPr>
          <p:nvPr/>
        </p:nvPicPr>
        <p:blipFill>
          <a:blip r:embed="rId3"/>
          <a:srcRect/>
          <a:stretch>
            <a:fillRect/>
          </a:stretch>
        </p:blipFill>
        <p:spPr bwMode="auto">
          <a:xfrm>
            <a:off x="2500298" y="3286124"/>
            <a:ext cx="3571900" cy="292895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Proceso"/>
          <p:cNvSpPr/>
          <p:nvPr/>
        </p:nvSpPr>
        <p:spPr>
          <a:xfrm>
            <a:off x="214282" y="1285860"/>
            <a:ext cx="5143536" cy="571504"/>
          </a:xfrm>
          <a:prstGeom prst="flowChartProcess">
            <a:avLst/>
          </a:prstGeom>
        </p:spPr>
        <p:style>
          <a:lnRef idx="1">
            <a:schemeClr val="accent4"/>
          </a:lnRef>
          <a:fillRef idx="3">
            <a:schemeClr val="accent4"/>
          </a:fillRef>
          <a:effectRef idx="2">
            <a:schemeClr val="accent4"/>
          </a:effectRef>
          <a:fontRef idx="minor">
            <a:schemeClr val="lt1"/>
          </a:fontRef>
        </p:style>
        <p:txBody>
          <a:bodyPr rtlCol="0" anchor="ctr"/>
          <a:lstStyle/>
          <a:p>
            <a:r>
              <a:rPr lang="es-AR" sz="2400" b="1" dirty="0" smtClean="0"/>
              <a:t>3.1. Concepto</a:t>
            </a:r>
            <a:endParaRPr lang="es-AR" sz="24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5 Rectángulo"/>
          <p:cNvSpPr/>
          <p:nvPr/>
        </p:nvSpPr>
        <p:spPr>
          <a:xfrm>
            <a:off x="214282" y="2285992"/>
            <a:ext cx="8572560" cy="707886"/>
          </a:xfrm>
          <a:prstGeom prst="rect">
            <a:avLst/>
          </a:prstGeom>
        </p:spPr>
        <p:txBody>
          <a:bodyPr wrap="square">
            <a:spAutoFit/>
          </a:bodyPr>
          <a:lstStyle/>
          <a:p>
            <a:r>
              <a:rPr lang="es-AR" sz="2000" dirty="0" smtClean="0"/>
              <a:t>Podemos decir que este método constituye una ampliación del método de aumentos y disminuciones. </a:t>
            </a:r>
          </a:p>
        </p:txBody>
      </p:sp>
      <p:pic>
        <p:nvPicPr>
          <p:cNvPr id="25602" name="Picture 2" descr="https://analisiseinterpretaciondeestadosfinancierosunivia.files.wordpress.com/2014/06/blog1.jpg"/>
          <p:cNvPicPr>
            <a:picLocks noChangeAspect="1" noChangeArrowheads="1"/>
          </p:cNvPicPr>
          <p:nvPr/>
        </p:nvPicPr>
        <p:blipFill>
          <a:blip r:embed="rId3" cstate="print"/>
          <a:srcRect/>
          <a:stretch>
            <a:fillRect/>
          </a:stretch>
        </p:blipFill>
        <p:spPr bwMode="auto">
          <a:xfrm>
            <a:off x="5500694" y="4500570"/>
            <a:ext cx="2500739" cy="1887526"/>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214282" y="2285992"/>
            <a:ext cx="8572560" cy="1631216"/>
          </a:xfrm>
          <a:prstGeom prst="rect">
            <a:avLst/>
          </a:prstGeom>
        </p:spPr>
        <p:txBody>
          <a:bodyPr wrap="square">
            <a:spAutoFit/>
          </a:bodyPr>
          <a:lstStyle/>
          <a:p>
            <a:pPr algn="just"/>
            <a:r>
              <a:rPr lang="es-AR" sz="2000" dirty="0" smtClean="0"/>
              <a:t>Por otro lado, se ha apreciado en la técnica actual del análisis la convivencia de estudiar mas de tres ejercicios, a efecto de contar con un punto de vista mas elevado que permita ver la dirección que ha seguido la empresa y obtener mas conclusiones, que si únicamente se examinaran lapsos cortos.</a:t>
            </a:r>
            <a:endParaRPr lang="es-AR" sz="2000" dirty="0"/>
          </a:p>
        </p:txBody>
      </p:sp>
      <p:pic>
        <p:nvPicPr>
          <p:cNvPr id="25602" name="Picture 2" descr="https://analisiseinterpretaciondeestadosfinancierosunivia.files.wordpress.com/2014/06/blog1.jpg"/>
          <p:cNvPicPr>
            <a:picLocks noChangeAspect="1" noChangeArrowheads="1"/>
          </p:cNvPicPr>
          <p:nvPr/>
        </p:nvPicPr>
        <p:blipFill>
          <a:blip r:embed="rId3" cstate="print"/>
          <a:srcRect/>
          <a:stretch>
            <a:fillRect/>
          </a:stretch>
        </p:blipFill>
        <p:spPr bwMode="auto">
          <a:xfrm>
            <a:off x="5500694" y="4500570"/>
            <a:ext cx="2500739" cy="188752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89012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500034" y="1071547"/>
            <a:ext cx="8215370" cy="923330"/>
          </a:xfrm>
          <a:prstGeom prst="rect">
            <a:avLst/>
          </a:prstGeom>
        </p:spPr>
        <p:txBody>
          <a:bodyPr wrap="square">
            <a:spAutoFit/>
          </a:bodyPr>
          <a:lstStyle/>
          <a:p>
            <a:pPr algn="ctr"/>
            <a:r>
              <a:rPr lang="es-AR" b="1" i="1" u="sng" dirty="0" smtClean="0"/>
              <a:t>Ejemplo</a:t>
            </a:r>
          </a:p>
          <a:p>
            <a:pPr algn="just"/>
            <a:r>
              <a:rPr lang="es-AR" dirty="0" smtClean="0"/>
              <a:t>Supongamos la siguiente serie correspondiente a los saldos de caja y bancos de una empresa determinada por los años de 2001 a 2004:</a:t>
            </a:r>
            <a:endParaRPr lang="es-AR" dirty="0"/>
          </a:p>
        </p:txBody>
      </p:sp>
      <p:graphicFrame>
        <p:nvGraphicFramePr>
          <p:cNvPr id="9" name="8 Tabla"/>
          <p:cNvGraphicFramePr>
            <a:graphicFrameLocks noGrp="1"/>
          </p:cNvGraphicFramePr>
          <p:nvPr/>
        </p:nvGraphicFramePr>
        <p:xfrm>
          <a:off x="1428728" y="2285992"/>
          <a:ext cx="2500330" cy="1463040"/>
        </p:xfrm>
        <a:graphic>
          <a:graphicData uri="http://schemas.openxmlformats.org/drawingml/2006/table">
            <a:tbl>
              <a:tblPr firstRow="1" bandRow="1">
                <a:tableStyleId>{ED083AE6-46FA-4A59-8FB0-9F97EB10719F}</a:tableStyleId>
              </a:tblPr>
              <a:tblGrid>
                <a:gridCol w="1250165"/>
                <a:gridCol w="1250165"/>
              </a:tblGrid>
              <a:tr h="321471">
                <a:tc>
                  <a:txBody>
                    <a:bodyPr/>
                    <a:lstStyle/>
                    <a:p>
                      <a:r>
                        <a:rPr lang="es-AR" b="0" dirty="0" smtClean="0">
                          <a:latin typeface="+mj-lt"/>
                        </a:rPr>
                        <a:t>2001</a:t>
                      </a:r>
                      <a:endParaRPr lang="es-AR" b="0" dirty="0">
                        <a:latin typeface="+mj-lt"/>
                      </a:endParaRPr>
                    </a:p>
                  </a:txBody>
                  <a:tcPr/>
                </a:tc>
                <a:tc>
                  <a:txBody>
                    <a:bodyPr/>
                    <a:lstStyle/>
                    <a:p>
                      <a:r>
                        <a:rPr lang="es-AR" b="0" dirty="0" smtClean="0">
                          <a:latin typeface="+mj-lt"/>
                        </a:rPr>
                        <a:t>$50,000</a:t>
                      </a:r>
                      <a:endParaRPr lang="es-AR" b="0" dirty="0">
                        <a:latin typeface="+mj-lt"/>
                      </a:endParaRPr>
                    </a:p>
                  </a:txBody>
                  <a:tcPr/>
                </a:tc>
              </a:tr>
              <a:tr h="321471">
                <a:tc>
                  <a:txBody>
                    <a:bodyPr/>
                    <a:lstStyle/>
                    <a:p>
                      <a:r>
                        <a:rPr lang="es-AR" dirty="0" smtClean="0">
                          <a:latin typeface="+mj-lt"/>
                        </a:rPr>
                        <a:t>2002</a:t>
                      </a:r>
                      <a:endParaRPr lang="es-AR" dirty="0">
                        <a:latin typeface="+mj-lt"/>
                      </a:endParaRPr>
                    </a:p>
                  </a:txBody>
                  <a:tcPr/>
                </a:tc>
                <a:tc>
                  <a:txBody>
                    <a:bodyPr/>
                    <a:lstStyle/>
                    <a:p>
                      <a:r>
                        <a:rPr lang="es-AR" dirty="0" smtClean="0">
                          <a:latin typeface="+mj-lt"/>
                        </a:rPr>
                        <a:t>$60,000</a:t>
                      </a:r>
                      <a:endParaRPr lang="es-AR" dirty="0">
                        <a:latin typeface="+mj-lt"/>
                      </a:endParaRPr>
                    </a:p>
                  </a:txBody>
                  <a:tcPr/>
                </a:tc>
              </a:tr>
              <a:tr h="321471">
                <a:tc>
                  <a:txBody>
                    <a:bodyPr/>
                    <a:lstStyle/>
                    <a:p>
                      <a:r>
                        <a:rPr lang="es-AR" dirty="0" smtClean="0">
                          <a:latin typeface="+mj-lt"/>
                        </a:rPr>
                        <a:t>2003</a:t>
                      </a:r>
                      <a:endParaRPr lang="es-AR" dirty="0">
                        <a:latin typeface="+mj-lt"/>
                      </a:endParaRPr>
                    </a:p>
                  </a:txBody>
                  <a:tcPr/>
                </a:tc>
                <a:tc>
                  <a:txBody>
                    <a:bodyPr/>
                    <a:lstStyle/>
                    <a:p>
                      <a:r>
                        <a:rPr lang="es-AR" dirty="0" smtClean="0">
                          <a:latin typeface="+mj-lt"/>
                        </a:rPr>
                        <a:t>$75,000</a:t>
                      </a:r>
                      <a:endParaRPr lang="es-AR" dirty="0">
                        <a:latin typeface="+mj-lt"/>
                      </a:endParaRPr>
                    </a:p>
                  </a:txBody>
                  <a:tcPr/>
                </a:tc>
              </a:tr>
              <a:tr h="321471">
                <a:tc>
                  <a:txBody>
                    <a:bodyPr/>
                    <a:lstStyle/>
                    <a:p>
                      <a:r>
                        <a:rPr lang="es-AR" dirty="0" smtClean="0">
                          <a:latin typeface="+mj-lt"/>
                        </a:rPr>
                        <a:t>2004</a:t>
                      </a:r>
                      <a:endParaRPr lang="es-AR" dirty="0">
                        <a:latin typeface="+mj-lt"/>
                      </a:endParaRPr>
                    </a:p>
                  </a:txBody>
                  <a:tcPr/>
                </a:tc>
                <a:tc>
                  <a:txBody>
                    <a:bodyPr/>
                    <a:lstStyle/>
                    <a:p>
                      <a:r>
                        <a:rPr lang="es-AR" dirty="0" smtClean="0">
                          <a:latin typeface="+mj-lt"/>
                        </a:rPr>
                        <a:t>$72,000</a:t>
                      </a:r>
                      <a:endParaRPr lang="es-AR" dirty="0">
                        <a:latin typeface="+mj-lt"/>
                      </a:endParaRPr>
                    </a:p>
                  </a:txBody>
                  <a:tcPr/>
                </a:tc>
              </a:tr>
            </a:tbl>
          </a:graphicData>
        </a:graphic>
      </p:graphicFrame>
      <p:sp>
        <p:nvSpPr>
          <p:cNvPr id="11" name="10 Rectángulo"/>
          <p:cNvSpPr/>
          <p:nvPr/>
        </p:nvSpPr>
        <p:spPr>
          <a:xfrm>
            <a:off x="500034" y="4143380"/>
            <a:ext cx="8643966" cy="1200329"/>
          </a:xfrm>
          <a:prstGeom prst="rect">
            <a:avLst/>
          </a:prstGeom>
        </p:spPr>
        <p:txBody>
          <a:bodyPr wrap="square">
            <a:spAutoFit/>
          </a:bodyPr>
          <a:lstStyle/>
          <a:p>
            <a:r>
              <a:rPr lang="es-AR" dirty="0" smtClean="0"/>
              <a:t>Estableciendo las proporciones tendremos (tómese como año base 2001):</a:t>
            </a:r>
          </a:p>
          <a:p>
            <a:r>
              <a:rPr lang="es-AR" dirty="0" smtClean="0"/>
              <a:t>50,000 : 100 : : 60,000 : X ; X = 120</a:t>
            </a:r>
          </a:p>
          <a:p>
            <a:r>
              <a:rPr lang="es-AR" dirty="0" smtClean="0"/>
              <a:t>50,000 : 100 : : 75,000 : X ; X = 150</a:t>
            </a:r>
          </a:p>
          <a:p>
            <a:r>
              <a:rPr lang="es-AR" dirty="0" smtClean="0"/>
              <a:t>50,000 : 100 : : 72,000 : X ; X = 144</a:t>
            </a:r>
            <a:endParaRPr lang="es-A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357158" y="2435138"/>
            <a:ext cx="8572560" cy="2031325"/>
          </a:xfrm>
          <a:prstGeom prst="rect">
            <a:avLst/>
          </a:prstGeom>
        </p:spPr>
        <p:txBody>
          <a:bodyPr wrap="square">
            <a:spAutoFit/>
          </a:bodyPr>
          <a:lstStyle/>
          <a:p>
            <a:pPr algn="just"/>
            <a:r>
              <a:rPr lang="es-AR" dirty="0" smtClean="0"/>
              <a:t>De acuerdo con lo anterior, podemos formar nuestra serie de números índices, olvidándose ya de los números absolutos que representan.</a:t>
            </a:r>
          </a:p>
          <a:p>
            <a:pPr algn="just"/>
            <a:endParaRPr lang="es-AR" dirty="0" smtClean="0"/>
          </a:p>
          <a:p>
            <a:pPr algn="ctr"/>
            <a:r>
              <a:rPr lang="es-AR" dirty="0" smtClean="0"/>
              <a:t>2001 = 100</a:t>
            </a:r>
          </a:p>
          <a:p>
            <a:pPr algn="ctr"/>
            <a:r>
              <a:rPr lang="es-AR" dirty="0" smtClean="0"/>
              <a:t>2002 = 120</a:t>
            </a:r>
          </a:p>
          <a:p>
            <a:pPr algn="ctr"/>
            <a:r>
              <a:rPr lang="es-AR" dirty="0" smtClean="0"/>
              <a:t>2003 = 150</a:t>
            </a:r>
          </a:p>
          <a:p>
            <a:pPr algn="ctr"/>
            <a:r>
              <a:rPr lang="es-AR" dirty="0" smtClean="0"/>
              <a:t>2004 = 144</a:t>
            </a:r>
            <a:endParaRPr lang="es-AR" dirty="0"/>
          </a:p>
        </p:txBody>
      </p:sp>
      <p:sp>
        <p:nvSpPr>
          <p:cNvPr id="8" name="7 CuadroTexto"/>
          <p:cNvSpPr txBox="1"/>
          <p:nvPr/>
        </p:nvSpPr>
        <p:spPr>
          <a:xfrm>
            <a:off x="5857852" y="6000768"/>
            <a:ext cx="3286148" cy="707886"/>
          </a:xfrm>
          <a:prstGeom prst="rect">
            <a:avLst/>
          </a:prstGeom>
          <a:noFill/>
        </p:spPr>
        <p:txBody>
          <a:bodyPr wrap="square" rtlCol="0">
            <a:spAutoFit/>
          </a:bodyPr>
          <a:lstStyle/>
          <a:p>
            <a:r>
              <a:rPr lang="es-AR" sz="2000" b="1" i="1" dirty="0" smtClean="0"/>
              <a:t>Ver material impreso la gráfica representativa.</a:t>
            </a:r>
            <a:endParaRPr lang="es-AR" sz="2000" b="1" i="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285720" y="1962706"/>
            <a:ext cx="8643998" cy="1754326"/>
          </a:xfrm>
          <a:prstGeom prst="rect">
            <a:avLst/>
          </a:prstGeom>
        </p:spPr>
        <p:txBody>
          <a:bodyPr wrap="square">
            <a:spAutoFit/>
          </a:bodyPr>
          <a:lstStyle/>
          <a:p>
            <a:pPr marL="342900" indent="-342900" algn="just">
              <a:buFont typeface="Wingdings" pitchFamily="2" charset="2"/>
              <a:buChar char="v"/>
            </a:pPr>
            <a:r>
              <a:rPr lang="es-AR" dirty="0" smtClean="0"/>
              <a:t>La ventaja de este método es el uso de números relativos, ya que en última instancia los números índices no son sino números relativos.</a:t>
            </a:r>
          </a:p>
          <a:p>
            <a:pPr marL="342900" indent="-342900" algn="just">
              <a:buFont typeface="Wingdings" pitchFamily="2" charset="2"/>
              <a:buChar char="v"/>
            </a:pPr>
            <a:endParaRPr lang="es-AR" dirty="0" smtClean="0"/>
          </a:p>
          <a:p>
            <a:pPr marL="342900" indent="-342900" algn="just">
              <a:buFont typeface="Wingdings" pitchFamily="2" charset="2"/>
              <a:buChar char="v"/>
            </a:pPr>
            <a:r>
              <a:rPr lang="es-AR" dirty="0" smtClean="0"/>
              <a:t>La desventaja, tratándose de números relativos, es que resulta factible olvidarse de los números absolutos que representan y por lo tanto, no considerar su verdadera magnitud en términos monetarios.</a:t>
            </a:r>
            <a:endParaRPr lang="es-AR" dirty="0"/>
          </a:p>
        </p:txBody>
      </p:sp>
      <p:sp>
        <p:nvSpPr>
          <p:cNvPr id="8" name="7 CuadroTexto"/>
          <p:cNvSpPr txBox="1"/>
          <p:nvPr/>
        </p:nvSpPr>
        <p:spPr>
          <a:xfrm>
            <a:off x="5857852" y="6000768"/>
            <a:ext cx="3286148" cy="707886"/>
          </a:xfrm>
          <a:prstGeom prst="rect">
            <a:avLst/>
          </a:prstGeom>
          <a:noFill/>
        </p:spPr>
        <p:txBody>
          <a:bodyPr wrap="square" rtlCol="0">
            <a:spAutoFit/>
          </a:bodyPr>
          <a:lstStyle/>
          <a:p>
            <a:r>
              <a:rPr lang="es-AR" sz="2000" b="1" i="1" dirty="0" smtClean="0"/>
              <a:t>Ver material impreso la gráfica representativa.</a:t>
            </a:r>
            <a:endParaRPr lang="es-AR" sz="2000" b="1" i="1" dirty="0"/>
          </a:p>
        </p:txBody>
      </p:sp>
    </p:spTree>
    <p:extLst>
      <p:ext uri="{BB962C8B-B14F-4D97-AF65-F5344CB8AC3E}">
        <p14:creationId xmlns:p14="http://schemas.microsoft.com/office/powerpoint/2010/main" val="31132364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384"/>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7" name="6 Rectángulo"/>
          <p:cNvSpPr/>
          <p:nvPr/>
        </p:nvSpPr>
        <p:spPr>
          <a:xfrm>
            <a:off x="214282" y="1990581"/>
            <a:ext cx="8501122" cy="646331"/>
          </a:xfrm>
          <a:prstGeom prst="rect">
            <a:avLst/>
          </a:prstGeom>
        </p:spPr>
        <p:txBody>
          <a:bodyPr wrap="square">
            <a:spAutoFit/>
          </a:bodyPr>
          <a:lstStyle/>
          <a:p>
            <a:pPr algn="just"/>
            <a:r>
              <a:rPr lang="es-AR" dirty="0" smtClean="0"/>
              <a:t>Supongamos por lo tanto, que tenemos la serie correspondiente al pasivo circulante por los mismos años que el caso anterior:</a:t>
            </a:r>
            <a:endParaRPr lang="es-AR" dirty="0"/>
          </a:p>
        </p:txBody>
      </p:sp>
      <p:graphicFrame>
        <p:nvGraphicFramePr>
          <p:cNvPr id="8" name="7 Tabla"/>
          <p:cNvGraphicFramePr>
            <a:graphicFrameLocks noGrp="1"/>
          </p:cNvGraphicFramePr>
          <p:nvPr>
            <p:extLst>
              <p:ext uri="{D42A27DB-BD31-4B8C-83A1-F6EECF244321}">
                <p14:modId xmlns:p14="http://schemas.microsoft.com/office/powerpoint/2010/main" val="971972666"/>
              </p:ext>
            </p:extLst>
          </p:nvPr>
        </p:nvGraphicFramePr>
        <p:xfrm>
          <a:off x="2940326" y="3334112"/>
          <a:ext cx="3071834" cy="1463040"/>
        </p:xfrm>
        <a:graphic>
          <a:graphicData uri="http://schemas.openxmlformats.org/drawingml/2006/table">
            <a:tbl>
              <a:tblPr firstRow="1" bandRow="1">
                <a:tableStyleId>{ED083AE6-46FA-4A59-8FB0-9F97EB10719F}</a:tableStyleId>
              </a:tblPr>
              <a:tblGrid>
                <a:gridCol w="1535917"/>
                <a:gridCol w="1535917"/>
              </a:tblGrid>
              <a:tr h="321471">
                <a:tc>
                  <a:txBody>
                    <a:bodyPr/>
                    <a:lstStyle/>
                    <a:p>
                      <a:r>
                        <a:rPr lang="es-AR" b="0" dirty="0" smtClean="0">
                          <a:latin typeface="+mj-lt"/>
                        </a:rPr>
                        <a:t>2001</a:t>
                      </a:r>
                      <a:endParaRPr lang="es-AR" b="0" dirty="0">
                        <a:latin typeface="+mj-lt"/>
                      </a:endParaRPr>
                    </a:p>
                  </a:txBody>
                  <a:tcPr/>
                </a:tc>
                <a:tc>
                  <a:txBody>
                    <a:bodyPr/>
                    <a:lstStyle/>
                    <a:p>
                      <a:r>
                        <a:rPr lang="es-AR" b="0" dirty="0" smtClean="0">
                          <a:latin typeface="+mj-lt"/>
                        </a:rPr>
                        <a:t>$90,000</a:t>
                      </a:r>
                      <a:endParaRPr lang="es-AR" b="0" dirty="0">
                        <a:latin typeface="+mj-lt"/>
                      </a:endParaRPr>
                    </a:p>
                  </a:txBody>
                  <a:tcPr/>
                </a:tc>
              </a:tr>
              <a:tr h="321471">
                <a:tc>
                  <a:txBody>
                    <a:bodyPr/>
                    <a:lstStyle/>
                    <a:p>
                      <a:r>
                        <a:rPr lang="es-AR" dirty="0" smtClean="0">
                          <a:latin typeface="+mj-lt"/>
                        </a:rPr>
                        <a:t>2002</a:t>
                      </a:r>
                      <a:endParaRPr lang="es-AR" dirty="0">
                        <a:latin typeface="+mj-lt"/>
                      </a:endParaRPr>
                    </a:p>
                  </a:txBody>
                  <a:tcPr/>
                </a:tc>
                <a:tc>
                  <a:txBody>
                    <a:bodyPr/>
                    <a:lstStyle/>
                    <a:p>
                      <a:r>
                        <a:rPr lang="es-AR" dirty="0" smtClean="0">
                          <a:latin typeface="+mj-lt"/>
                        </a:rPr>
                        <a:t>$115,000</a:t>
                      </a:r>
                      <a:endParaRPr lang="es-AR" dirty="0">
                        <a:latin typeface="+mj-lt"/>
                      </a:endParaRPr>
                    </a:p>
                  </a:txBody>
                  <a:tcPr/>
                </a:tc>
              </a:tr>
              <a:tr h="321471">
                <a:tc>
                  <a:txBody>
                    <a:bodyPr/>
                    <a:lstStyle/>
                    <a:p>
                      <a:r>
                        <a:rPr lang="es-AR" dirty="0" smtClean="0">
                          <a:latin typeface="+mj-lt"/>
                        </a:rPr>
                        <a:t>2003</a:t>
                      </a:r>
                      <a:endParaRPr lang="es-AR" dirty="0">
                        <a:latin typeface="+mj-lt"/>
                      </a:endParaRPr>
                    </a:p>
                  </a:txBody>
                  <a:tcPr/>
                </a:tc>
                <a:tc>
                  <a:txBody>
                    <a:bodyPr/>
                    <a:lstStyle/>
                    <a:p>
                      <a:r>
                        <a:rPr lang="es-AR" dirty="0" smtClean="0">
                          <a:latin typeface="+mj-lt"/>
                        </a:rPr>
                        <a:t>$170,000</a:t>
                      </a:r>
                      <a:endParaRPr lang="es-AR" dirty="0">
                        <a:latin typeface="+mj-lt"/>
                      </a:endParaRPr>
                    </a:p>
                  </a:txBody>
                  <a:tcPr/>
                </a:tc>
              </a:tr>
              <a:tr h="321471">
                <a:tc>
                  <a:txBody>
                    <a:bodyPr/>
                    <a:lstStyle/>
                    <a:p>
                      <a:r>
                        <a:rPr lang="es-AR" dirty="0" smtClean="0">
                          <a:latin typeface="+mj-lt"/>
                        </a:rPr>
                        <a:t>2004</a:t>
                      </a:r>
                      <a:endParaRPr lang="es-AR" dirty="0">
                        <a:latin typeface="+mj-lt"/>
                      </a:endParaRPr>
                    </a:p>
                  </a:txBody>
                  <a:tcPr/>
                </a:tc>
                <a:tc>
                  <a:txBody>
                    <a:bodyPr/>
                    <a:lstStyle/>
                    <a:p>
                      <a:r>
                        <a:rPr lang="es-AR" dirty="0" smtClean="0">
                          <a:latin typeface="+mj-lt"/>
                        </a:rPr>
                        <a:t>$180,000</a:t>
                      </a:r>
                      <a:endParaRPr lang="es-AR" dirty="0">
                        <a:latin typeface="+mj-lt"/>
                      </a:endParaRPr>
                    </a:p>
                  </a:txBody>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10" name="9 Rectángulo"/>
          <p:cNvSpPr/>
          <p:nvPr/>
        </p:nvSpPr>
        <p:spPr>
          <a:xfrm>
            <a:off x="107141" y="1988840"/>
            <a:ext cx="8929718" cy="1754326"/>
          </a:xfrm>
          <a:prstGeom prst="rect">
            <a:avLst/>
          </a:prstGeom>
        </p:spPr>
        <p:txBody>
          <a:bodyPr wrap="square">
            <a:spAutoFit/>
          </a:bodyPr>
          <a:lstStyle/>
          <a:p>
            <a:pPr algn="just"/>
            <a:r>
              <a:rPr lang="es-AR" dirty="0" smtClean="0"/>
              <a:t>Determinamos los números índices tomando también como año base 2001 y tendremos los siguientes índices:</a:t>
            </a:r>
          </a:p>
          <a:p>
            <a:pPr algn="ctr"/>
            <a:r>
              <a:rPr lang="es-AR" dirty="0" smtClean="0"/>
              <a:t>2001 = 100</a:t>
            </a:r>
          </a:p>
          <a:p>
            <a:pPr algn="ctr"/>
            <a:r>
              <a:rPr lang="es-AR" dirty="0" smtClean="0"/>
              <a:t>2002 = 128</a:t>
            </a:r>
          </a:p>
          <a:p>
            <a:pPr algn="ctr"/>
            <a:r>
              <a:rPr lang="es-AR" dirty="0" smtClean="0"/>
              <a:t>2003 = 189</a:t>
            </a:r>
          </a:p>
          <a:p>
            <a:pPr algn="ctr"/>
            <a:r>
              <a:rPr lang="es-AR" dirty="0" smtClean="0"/>
              <a:t>2004 = 200</a:t>
            </a:r>
            <a:endParaRPr lang="es-AR" dirty="0"/>
          </a:p>
        </p:txBody>
      </p:sp>
    </p:spTree>
    <p:extLst>
      <p:ext uri="{BB962C8B-B14F-4D97-AF65-F5344CB8AC3E}">
        <p14:creationId xmlns:p14="http://schemas.microsoft.com/office/powerpoint/2010/main" val="27230306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428596" y="1643050"/>
            <a:ext cx="8429684" cy="1477328"/>
          </a:xfrm>
          <a:prstGeom prst="rect">
            <a:avLst/>
          </a:prstGeom>
        </p:spPr>
        <p:txBody>
          <a:bodyPr wrap="square">
            <a:spAutoFit/>
          </a:bodyPr>
          <a:lstStyle/>
          <a:p>
            <a:pPr algn="just">
              <a:buFont typeface="Wingdings" pitchFamily="2" charset="2"/>
              <a:buChar char="v"/>
            </a:pPr>
            <a:r>
              <a:rPr lang="es-AR" dirty="0" smtClean="0"/>
              <a:t>Es necesario siempre que se formulen cuadros con dos o mas series, representar cada serie con una línea dibujada en forma distinta y poner cuadros de referencias para identificarlas. Representando estos índices correspondientes a pasivo circulante en la misma gráfica anterior llegamos a la interpretación.</a:t>
            </a:r>
            <a:endParaRPr lang="es-AR" dirty="0"/>
          </a:p>
        </p:txBody>
      </p:sp>
      <p:sp>
        <p:nvSpPr>
          <p:cNvPr id="6" name="5 Rectángulo"/>
          <p:cNvSpPr/>
          <p:nvPr/>
        </p:nvSpPr>
        <p:spPr>
          <a:xfrm>
            <a:off x="428596" y="3714752"/>
            <a:ext cx="8358246" cy="646331"/>
          </a:xfrm>
          <a:prstGeom prst="rect">
            <a:avLst/>
          </a:prstGeom>
        </p:spPr>
        <p:txBody>
          <a:bodyPr wrap="square">
            <a:spAutoFit/>
          </a:bodyPr>
          <a:lstStyle/>
          <a:p>
            <a:pPr>
              <a:buFont typeface="Wingdings" pitchFamily="2" charset="2"/>
              <a:buChar char="v"/>
            </a:pPr>
            <a:r>
              <a:rPr lang="es-AR" dirty="0" smtClean="0"/>
              <a:t>Podemos observar que la tendencia tanto en caja y bancos, como en pasivo circulante ha sido en sentido ascendente, o sea a la alza.</a:t>
            </a:r>
            <a:endParaRPr lang="es-A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Proceso"/>
          <p:cNvSpPr/>
          <p:nvPr/>
        </p:nvSpPr>
        <p:spPr>
          <a:xfrm>
            <a:off x="214282" y="1285860"/>
            <a:ext cx="8215370" cy="642942"/>
          </a:xfrm>
          <a:prstGeom prst="flowChartProcess">
            <a:avLst/>
          </a:prstGeom>
        </p:spPr>
        <p:style>
          <a:lnRef idx="1">
            <a:schemeClr val="accent4"/>
          </a:lnRef>
          <a:fillRef idx="3">
            <a:schemeClr val="accent4"/>
          </a:fillRef>
          <a:effectRef idx="2">
            <a:schemeClr val="accent4"/>
          </a:effectRef>
          <a:fontRef idx="minor">
            <a:schemeClr val="lt1"/>
          </a:fontRef>
        </p:style>
        <p:txBody>
          <a:bodyPr rtlCol="0" anchor="ctr"/>
          <a:lstStyle/>
          <a:p>
            <a:r>
              <a:rPr lang="es-AR" sz="2400" b="1" dirty="0" smtClean="0"/>
              <a:t>3.2. Método de tendencia relativa</a:t>
            </a:r>
            <a:endParaRPr lang="es-AR" sz="24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4 Rectángulo"/>
          <p:cNvSpPr/>
          <p:nvPr/>
        </p:nvSpPr>
        <p:spPr>
          <a:xfrm>
            <a:off x="285720" y="2357430"/>
            <a:ext cx="8143932" cy="2585323"/>
          </a:xfrm>
          <a:prstGeom prst="rect">
            <a:avLst/>
          </a:prstGeom>
        </p:spPr>
        <p:txBody>
          <a:bodyPr wrap="square">
            <a:spAutoFit/>
          </a:bodyPr>
          <a:lstStyle/>
          <a:p>
            <a:pPr algn="just"/>
            <a:r>
              <a:rPr lang="es-AR" dirty="0" smtClean="0"/>
              <a:t>Consiste en conocer si los valores absolutos o relativos de un concepto han crecido o disminuido en el tiempo, partiendo de un periodo considerado base, cuyo valor se reduce a 100 y obtener los subsecuentes valores relativos aplicando las fórmulas siguientes:</a:t>
            </a:r>
          </a:p>
          <a:p>
            <a:pPr algn="just"/>
            <a:endParaRPr lang="es-AR" dirty="0" smtClean="0"/>
          </a:p>
          <a:p>
            <a:pPr algn="ctr"/>
            <a:r>
              <a:rPr lang="es-AR" dirty="0" smtClean="0"/>
              <a:t>% RELATIVO = Cifra Comparada X 100</a:t>
            </a:r>
          </a:p>
          <a:p>
            <a:pPr algn="ctr"/>
            <a:r>
              <a:rPr lang="es-AR" dirty="0" smtClean="0"/>
              <a:t>         Cifra Base</a:t>
            </a:r>
          </a:p>
          <a:p>
            <a:pPr algn="ctr"/>
            <a:endParaRPr lang="es-AR" dirty="0" smtClean="0"/>
          </a:p>
          <a:p>
            <a:pPr algn="just"/>
            <a:endParaRPr lang="es-AR" dirty="0"/>
          </a:p>
        </p:txBody>
      </p:sp>
      <p:cxnSp>
        <p:nvCxnSpPr>
          <p:cNvPr id="7" name="6 Conector recto"/>
          <p:cNvCxnSpPr/>
          <p:nvPr/>
        </p:nvCxnSpPr>
        <p:spPr>
          <a:xfrm>
            <a:off x="3929058" y="4000504"/>
            <a:ext cx="1714512" cy="1588"/>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75000"/>
                  </a:schemeClr>
                </a:solidFill>
              </a:rPr>
              <a:t>Justificación </a:t>
            </a:r>
            <a:r>
              <a:rPr lang="es-MX" dirty="0">
                <a:solidFill>
                  <a:schemeClr val="accent1">
                    <a:lumMod val="75000"/>
                  </a:schemeClr>
                </a:solidFill>
              </a:rPr>
              <a:t>Académica </a:t>
            </a:r>
            <a:r>
              <a:rPr lang="es-MX" sz="1600" dirty="0" smtClean="0">
                <a:solidFill>
                  <a:schemeClr val="accent1">
                    <a:lumMod val="75000"/>
                  </a:schemeClr>
                </a:solidFill>
              </a:rPr>
              <a:t>(1 </a:t>
            </a:r>
            <a:r>
              <a:rPr lang="es-MX" sz="1600" dirty="0">
                <a:solidFill>
                  <a:schemeClr val="accent1">
                    <a:lumMod val="75000"/>
                  </a:schemeClr>
                </a:solidFill>
              </a:rPr>
              <a:t>de </a:t>
            </a:r>
            <a:r>
              <a:rPr lang="es-MX" sz="1600" dirty="0" smtClean="0">
                <a:solidFill>
                  <a:schemeClr val="accent1">
                    <a:lumMod val="75000"/>
                  </a:schemeClr>
                </a:solidFill>
              </a:rPr>
              <a:t>3)</a:t>
            </a:r>
            <a:endParaRPr lang="es-MX" sz="1600" dirty="0">
              <a:solidFill>
                <a:schemeClr val="accent1">
                  <a:lumMod val="75000"/>
                </a:schemeClr>
              </a:solidFill>
            </a:endParaRPr>
          </a:p>
        </p:txBody>
      </p:sp>
      <p:sp>
        <p:nvSpPr>
          <p:cNvPr id="3" name="2 Marcador de contenido"/>
          <p:cNvSpPr>
            <a:spLocks noGrp="1"/>
          </p:cNvSpPr>
          <p:nvPr>
            <p:ph idx="1"/>
          </p:nvPr>
        </p:nvSpPr>
        <p:spPr/>
        <p:txBody>
          <a:bodyPr>
            <a:normAutofit/>
          </a:bodyPr>
          <a:lstStyle/>
          <a:p>
            <a:pPr marL="0" indent="0" algn="just">
              <a:buNone/>
            </a:pPr>
            <a:r>
              <a:rPr lang="es-MX" dirty="0" smtClean="0">
                <a:solidFill>
                  <a:schemeClr val="accent1">
                    <a:lumMod val="75000"/>
                  </a:schemeClr>
                </a:solidFill>
              </a:rPr>
              <a:t>El presente material didáctico sirve como apoyo visual para la explicación de tres temas clave dentro de las unidades de competencia 2 y 3 del programa de Análisis y Planeación Financiera: método de aumentos y disminuciones, método de tendencias y estado de cambios en la situación financiera. </a:t>
            </a:r>
            <a:endParaRPr lang="es-MX" dirty="0"/>
          </a:p>
        </p:txBody>
      </p:sp>
    </p:spTree>
    <p:extLst>
      <p:ext uri="{BB962C8B-B14F-4D97-AF65-F5344CB8AC3E}">
        <p14:creationId xmlns:p14="http://schemas.microsoft.com/office/powerpoint/2010/main" val="33287585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Proceso"/>
          <p:cNvSpPr/>
          <p:nvPr/>
        </p:nvSpPr>
        <p:spPr>
          <a:xfrm>
            <a:off x="214282" y="1285860"/>
            <a:ext cx="8215370" cy="642942"/>
          </a:xfrm>
          <a:prstGeom prst="flowChartProcess">
            <a:avLst/>
          </a:prstGeom>
        </p:spPr>
        <p:style>
          <a:lnRef idx="1">
            <a:schemeClr val="accent4"/>
          </a:lnRef>
          <a:fillRef idx="3">
            <a:schemeClr val="accent4"/>
          </a:fillRef>
          <a:effectRef idx="2">
            <a:schemeClr val="accent4"/>
          </a:effectRef>
          <a:fontRef idx="minor">
            <a:schemeClr val="lt1"/>
          </a:fontRef>
        </p:style>
        <p:txBody>
          <a:bodyPr rtlCol="0" anchor="ctr"/>
          <a:lstStyle/>
          <a:p>
            <a:r>
              <a:rPr lang="es-AR" sz="2400" b="1" dirty="0" smtClean="0"/>
              <a:t>3.2. Método de tendencia relativa</a:t>
            </a:r>
            <a:endParaRPr lang="es-AR" sz="24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4 Rectángulo"/>
          <p:cNvSpPr/>
          <p:nvPr/>
        </p:nvSpPr>
        <p:spPr>
          <a:xfrm>
            <a:off x="285720" y="2357430"/>
            <a:ext cx="8143932" cy="2308324"/>
          </a:xfrm>
          <a:prstGeom prst="rect">
            <a:avLst/>
          </a:prstGeom>
        </p:spPr>
        <p:txBody>
          <a:bodyPr wrap="square">
            <a:spAutoFit/>
          </a:bodyPr>
          <a:lstStyle/>
          <a:p>
            <a:pPr algn="ctr"/>
            <a:endParaRPr lang="es-AR" dirty="0" smtClean="0"/>
          </a:p>
          <a:p>
            <a:pPr algn="ctr"/>
            <a:r>
              <a:rPr lang="es-AR" dirty="0" smtClean="0"/>
              <a:t>% DE TENDENCIA = Cifra Comparada - Cifra Base X 100</a:t>
            </a:r>
          </a:p>
          <a:p>
            <a:pPr algn="just"/>
            <a:r>
              <a:rPr lang="es-AR" dirty="0" smtClean="0"/>
              <a:t>                     RELATIVA             Cifra Base</a:t>
            </a:r>
          </a:p>
          <a:p>
            <a:pPr algn="just"/>
            <a:endParaRPr lang="es-AR" dirty="0" smtClean="0"/>
          </a:p>
          <a:p>
            <a:pPr algn="just"/>
            <a:endParaRPr lang="es-AR" dirty="0" smtClean="0"/>
          </a:p>
          <a:p>
            <a:pPr algn="just"/>
            <a:r>
              <a:rPr lang="es-AR" dirty="0" smtClean="0"/>
              <a:t>Puede referirse a cifras históricas o la determinación de cifras estimadas para el futuro.</a:t>
            </a:r>
          </a:p>
          <a:p>
            <a:pPr algn="just"/>
            <a:endParaRPr lang="es-AR" dirty="0"/>
          </a:p>
        </p:txBody>
      </p:sp>
      <p:cxnSp>
        <p:nvCxnSpPr>
          <p:cNvPr id="7" name="6 Conector recto"/>
          <p:cNvCxnSpPr/>
          <p:nvPr/>
        </p:nvCxnSpPr>
        <p:spPr>
          <a:xfrm>
            <a:off x="3464711" y="2924944"/>
            <a:ext cx="1714512" cy="1588"/>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058242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Proceso"/>
          <p:cNvSpPr/>
          <p:nvPr/>
        </p:nvSpPr>
        <p:spPr>
          <a:xfrm>
            <a:off x="214282" y="1000108"/>
            <a:ext cx="3143272" cy="428628"/>
          </a:xfrm>
          <a:prstGeom prst="flowChartProcess">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s-A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EJEMPLO</a:t>
            </a:r>
          </a:p>
        </p:txBody>
      </p:sp>
      <p:sp>
        <p:nvSpPr>
          <p:cNvPr id="5" name="4 Rectángulo"/>
          <p:cNvSpPr/>
          <p:nvPr/>
        </p:nvSpPr>
        <p:spPr>
          <a:xfrm>
            <a:off x="214282" y="1713582"/>
            <a:ext cx="8715436" cy="923330"/>
          </a:xfrm>
          <a:prstGeom prst="rect">
            <a:avLst/>
          </a:prstGeom>
        </p:spPr>
        <p:txBody>
          <a:bodyPr wrap="square">
            <a:spAutoFit/>
          </a:bodyPr>
          <a:lstStyle/>
          <a:p>
            <a:r>
              <a:rPr lang="es-AR" dirty="0" smtClean="0"/>
              <a:t>Si suponemos que las ventas de una empresa por los 6 últimos años han sido las siguientes:</a:t>
            </a:r>
          </a:p>
          <a:p>
            <a:endParaRPr lang="es-AR" dirty="0"/>
          </a:p>
        </p:txBody>
      </p:sp>
      <p:graphicFrame>
        <p:nvGraphicFramePr>
          <p:cNvPr id="7" name="6 Tabla"/>
          <p:cNvGraphicFramePr>
            <a:graphicFrameLocks noGrp="1"/>
          </p:cNvGraphicFramePr>
          <p:nvPr>
            <p:extLst>
              <p:ext uri="{D42A27DB-BD31-4B8C-83A1-F6EECF244321}">
                <p14:modId xmlns:p14="http://schemas.microsoft.com/office/powerpoint/2010/main" val="755675356"/>
              </p:ext>
            </p:extLst>
          </p:nvPr>
        </p:nvGraphicFramePr>
        <p:xfrm>
          <a:off x="467544" y="2996952"/>
          <a:ext cx="7715272" cy="2428895"/>
        </p:xfrm>
        <a:graphic>
          <a:graphicData uri="http://schemas.openxmlformats.org/drawingml/2006/table">
            <a:tbl>
              <a:tblPr firstRow="1" bandRow="1">
                <a:tableStyleId>{ED083AE6-46FA-4A59-8FB0-9F97EB10719F}</a:tableStyleId>
              </a:tblPr>
              <a:tblGrid>
                <a:gridCol w="1928818"/>
                <a:gridCol w="1928818"/>
                <a:gridCol w="1928818"/>
                <a:gridCol w="1928818"/>
              </a:tblGrid>
              <a:tr h="346985">
                <a:tc>
                  <a:txBody>
                    <a:bodyPr/>
                    <a:lstStyle/>
                    <a:p>
                      <a:pPr algn="ctr"/>
                      <a:r>
                        <a:rPr lang="es-AR" sz="1200" b="1" dirty="0" smtClean="0"/>
                        <a:t>AÑO</a:t>
                      </a:r>
                      <a:endParaRPr lang="es-AR" sz="1200" b="1" dirty="0"/>
                    </a:p>
                  </a:txBody>
                  <a:tcPr/>
                </a:tc>
                <a:tc>
                  <a:txBody>
                    <a:bodyPr/>
                    <a:lstStyle/>
                    <a:p>
                      <a:pPr algn="ctr"/>
                      <a:r>
                        <a:rPr lang="es-AR" sz="1200" b="1" dirty="0" smtClean="0"/>
                        <a:t>VENTAS NETAS </a:t>
                      </a:r>
                      <a:endParaRPr lang="es-AR" sz="1200" b="1" dirty="0"/>
                    </a:p>
                  </a:txBody>
                  <a:tcPr/>
                </a:tc>
                <a:tc>
                  <a:txBody>
                    <a:bodyPr/>
                    <a:lstStyle/>
                    <a:p>
                      <a:pPr algn="ctr"/>
                      <a:r>
                        <a:rPr lang="es-AR" sz="1200" b="1" dirty="0" smtClean="0"/>
                        <a:t>REALTIVOS </a:t>
                      </a:r>
                      <a:endParaRPr lang="es-AR" sz="1200" b="1" dirty="0"/>
                    </a:p>
                  </a:txBody>
                  <a:tcPr/>
                </a:tc>
                <a:tc>
                  <a:txBody>
                    <a:bodyPr/>
                    <a:lstStyle/>
                    <a:p>
                      <a:pPr algn="ctr"/>
                      <a:r>
                        <a:rPr lang="es-AR" sz="1200" b="1" dirty="0" smtClean="0"/>
                        <a:t>TENDENCIA RELATIVA </a:t>
                      </a:r>
                      <a:endParaRPr lang="es-AR" sz="1200" b="1" dirty="0"/>
                    </a:p>
                  </a:txBody>
                  <a:tcPr/>
                </a:tc>
              </a:tr>
              <a:tr h="346985">
                <a:tc>
                  <a:txBody>
                    <a:bodyPr/>
                    <a:lstStyle/>
                    <a:p>
                      <a:pPr algn="ctr"/>
                      <a:r>
                        <a:rPr lang="es-AR" sz="1200" b="1" dirty="0" smtClean="0"/>
                        <a:t>1976</a:t>
                      </a:r>
                      <a:endParaRPr lang="es-AR" sz="1200" b="1" dirty="0"/>
                    </a:p>
                  </a:txBody>
                  <a:tcPr/>
                </a:tc>
                <a:tc>
                  <a:txBody>
                    <a:bodyPr/>
                    <a:lstStyle/>
                    <a:p>
                      <a:pPr algn="ctr"/>
                      <a:r>
                        <a:rPr lang="es-AR" sz="1200" b="1" dirty="0" smtClean="0"/>
                        <a:t>$200,000</a:t>
                      </a:r>
                      <a:endParaRPr lang="es-AR" sz="1200" b="1" dirty="0"/>
                    </a:p>
                  </a:txBody>
                  <a:tcPr/>
                </a:tc>
                <a:tc>
                  <a:txBody>
                    <a:bodyPr/>
                    <a:lstStyle/>
                    <a:p>
                      <a:pPr algn="ctr"/>
                      <a:r>
                        <a:rPr lang="es-AR" sz="1200" b="1" dirty="0" smtClean="0"/>
                        <a:t>100%</a:t>
                      </a:r>
                      <a:endParaRPr lang="es-AR" sz="1200" b="1" dirty="0"/>
                    </a:p>
                  </a:txBody>
                  <a:tcPr/>
                </a:tc>
                <a:tc>
                  <a:txBody>
                    <a:bodyPr/>
                    <a:lstStyle/>
                    <a:p>
                      <a:pPr algn="ctr"/>
                      <a:r>
                        <a:rPr lang="es-AR" sz="1200" b="1" dirty="0" smtClean="0"/>
                        <a:t>0%</a:t>
                      </a:r>
                      <a:endParaRPr lang="es-AR" sz="1200" b="1" dirty="0"/>
                    </a:p>
                  </a:txBody>
                  <a:tcPr/>
                </a:tc>
              </a:tr>
              <a:tr h="346985">
                <a:tc>
                  <a:txBody>
                    <a:bodyPr/>
                    <a:lstStyle/>
                    <a:p>
                      <a:pPr algn="ctr"/>
                      <a:r>
                        <a:rPr lang="es-AR" sz="1200" b="1" dirty="0" smtClean="0"/>
                        <a:t>1977</a:t>
                      </a:r>
                      <a:endParaRPr lang="es-AR" sz="1200" b="1" dirty="0"/>
                    </a:p>
                  </a:txBody>
                  <a:tcPr/>
                </a:tc>
                <a:tc>
                  <a:txBody>
                    <a:bodyPr/>
                    <a:lstStyle/>
                    <a:p>
                      <a:pPr algn="ctr"/>
                      <a:r>
                        <a:rPr lang="es-AR" sz="1200" b="1" dirty="0" smtClean="0"/>
                        <a:t>$250,000</a:t>
                      </a:r>
                      <a:endParaRPr lang="es-AR" sz="1200" b="1" dirty="0"/>
                    </a:p>
                  </a:txBody>
                  <a:tcPr/>
                </a:tc>
                <a:tc>
                  <a:txBody>
                    <a:bodyPr/>
                    <a:lstStyle/>
                    <a:p>
                      <a:pPr algn="ctr"/>
                      <a:r>
                        <a:rPr lang="es-AR" sz="1200" b="1" dirty="0" smtClean="0"/>
                        <a:t>125%</a:t>
                      </a:r>
                      <a:endParaRPr lang="es-AR" sz="1200" b="1" dirty="0"/>
                    </a:p>
                  </a:txBody>
                  <a:tcPr/>
                </a:tc>
                <a:tc>
                  <a:txBody>
                    <a:bodyPr/>
                    <a:lstStyle/>
                    <a:p>
                      <a:pPr algn="ctr"/>
                      <a:r>
                        <a:rPr lang="es-AR" sz="1200" b="1" dirty="0" smtClean="0"/>
                        <a:t>25%</a:t>
                      </a:r>
                      <a:endParaRPr lang="es-AR" sz="1200" b="1" dirty="0"/>
                    </a:p>
                  </a:txBody>
                  <a:tcPr/>
                </a:tc>
              </a:tr>
              <a:tr h="346985">
                <a:tc>
                  <a:txBody>
                    <a:bodyPr/>
                    <a:lstStyle/>
                    <a:p>
                      <a:pPr algn="ctr"/>
                      <a:r>
                        <a:rPr lang="es-AR" sz="1200" b="1" dirty="0" smtClean="0"/>
                        <a:t>1978</a:t>
                      </a:r>
                      <a:endParaRPr lang="es-AR" sz="1200" b="1" dirty="0"/>
                    </a:p>
                  </a:txBody>
                  <a:tcPr/>
                </a:tc>
                <a:tc>
                  <a:txBody>
                    <a:bodyPr/>
                    <a:lstStyle/>
                    <a:p>
                      <a:pPr algn="ctr"/>
                      <a:r>
                        <a:rPr lang="es-AR" sz="1200" b="1" dirty="0" smtClean="0"/>
                        <a:t>$300,000</a:t>
                      </a:r>
                      <a:endParaRPr lang="es-AR" sz="1200" b="1" dirty="0"/>
                    </a:p>
                  </a:txBody>
                  <a:tcPr/>
                </a:tc>
                <a:tc>
                  <a:txBody>
                    <a:bodyPr/>
                    <a:lstStyle/>
                    <a:p>
                      <a:pPr algn="ctr"/>
                      <a:r>
                        <a:rPr lang="es-AR" sz="1200" b="1" dirty="0" smtClean="0"/>
                        <a:t>150%</a:t>
                      </a:r>
                      <a:endParaRPr lang="es-AR" sz="1200" b="1" dirty="0"/>
                    </a:p>
                  </a:txBody>
                  <a:tcPr/>
                </a:tc>
                <a:tc>
                  <a:txBody>
                    <a:bodyPr/>
                    <a:lstStyle/>
                    <a:p>
                      <a:pPr algn="ctr"/>
                      <a:r>
                        <a:rPr lang="es-AR" sz="1200" b="1" dirty="0" smtClean="0"/>
                        <a:t>50%</a:t>
                      </a:r>
                      <a:endParaRPr lang="es-AR" sz="1200" b="1" dirty="0"/>
                    </a:p>
                  </a:txBody>
                  <a:tcPr/>
                </a:tc>
              </a:tr>
              <a:tr h="346985">
                <a:tc>
                  <a:txBody>
                    <a:bodyPr/>
                    <a:lstStyle/>
                    <a:p>
                      <a:pPr algn="ctr"/>
                      <a:r>
                        <a:rPr lang="es-AR" sz="1200" b="1" dirty="0" smtClean="0"/>
                        <a:t>1979</a:t>
                      </a:r>
                      <a:endParaRPr lang="es-AR" sz="1200" b="1" dirty="0"/>
                    </a:p>
                  </a:txBody>
                  <a:tcPr/>
                </a:tc>
                <a:tc>
                  <a:txBody>
                    <a:bodyPr/>
                    <a:lstStyle/>
                    <a:p>
                      <a:pPr algn="ctr"/>
                      <a:r>
                        <a:rPr lang="es-AR" sz="1200" b="1" dirty="0" smtClean="0"/>
                        <a:t>$400,000</a:t>
                      </a:r>
                      <a:endParaRPr lang="es-AR" sz="1200" b="1" dirty="0"/>
                    </a:p>
                  </a:txBody>
                  <a:tcPr/>
                </a:tc>
                <a:tc>
                  <a:txBody>
                    <a:bodyPr/>
                    <a:lstStyle/>
                    <a:p>
                      <a:pPr algn="ctr"/>
                      <a:r>
                        <a:rPr lang="es-AR" sz="1200" b="1" dirty="0" smtClean="0"/>
                        <a:t>200%</a:t>
                      </a:r>
                      <a:endParaRPr lang="es-AR" sz="1200" b="1" dirty="0"/>
                    </a:p>
                  </a:txBody>
                  <a:tcPr/>
                </a:tc>
                <a:tc>
                  <a:txBody>
                    <a:bodyPr/>
                    <a:lstStyle/>
                    <a:p>
                      <a:pPr algn="ctr"/>
                      <a:r>
                        <a:rPr lang="es-AR" sz="1200" b="1" dirty="0" smtClean="0"/>
                        <a:t>100%</a:t>
                      </a:r>
                      <a:endParaRPr lang="es-AR" sz="1200" b="1" dirty="0"/>
                    </a:p>
                  </a:txBody>
                  <a:tcPr/>
                </a:tc>
              </a:tr>
              <a:tr h="346985">
                <a:tc>
                  <a:txBody>
                    <a:bodyPr/>
                    <a:lstStyle/>
                    <a:p>
                      <a:pPr algn="ctr"/>
                      <a:r>
                        <a:rPr lang="es-AR" sz="1200" b="1" dirty="0" smtClean="0"/>
                        <a:t>1980</a:t>
                      </a:r>
                      <a:endParaRPr lang="es-AR" sz="1200" b="1" dirty="0"/>
                    </a:p>
                  </a:txBody>
                  <a:tcPr/>
                </a:tc>
                <a:tc>
                  <a:txBody>
                    <a:bodyPr/>
                    <a:lstStyle/>
                    <a:p>
                      <a:pPr algn="ctr"/>
                      <a:r>
                        <a:rPr lang="es-AR" sz="1200" b="1" dirty="0" smtClean="0"/>
                        <a:t>$350,000</a:t>
                      </a:r>
                      <a:endParaRPr lang="es-AR" sz="1200" b="1" dirty="0"/>
                    </a:p>
                  </a:txBody>
                  <a:tcPr/>
                </a:tc>
                <a:tc>
                  <a:txBody>
                    <a:bodyPr/>
                    <a:lstStyle/>
                    <a:p>
                      <a:pPr algn="ctr"/>
                      <a:r>
                        <a:rPr lang="es-AR" sz="1200" b="1" dirty="0" smtClean="0"/>
                        <a:t>175%</a:t>
                      </a:r>
                      <a:endParaRPr lang="es-AR" sz="1200" b="1" dirty="0"/>
                    </a:p>
                  </a:txBody>
                  <a:tcPr/>
                </a:tc>
                <a:tc>
                  <a:txBody>
                    <a:bodyPr/>
                    <a:lstStyle/>
                    <a:p>
                      <a:pPr algn="ctr"/>
                      <a:r>
                        <a:rPr lang="es-AR" sz="1200" b="1" dirty="0" smtClean="0"/>
                        <a:t>75%</a:t>
                      </a:r>
                      <a:endParaRPr lang="es-AR" sz="1200" b="1" dirty="0"/>
                    </a:p>
                  </a:txBody>
                  <a:tcPr/>
                </a:tc>
              </a:tr>
              <a:tr h="346985">
                <a:tc>
                  <a:txBody>
                    <a:bodyPr/>
                    <a:lstStyle/>
                    <a:p>
                      <a:pPr algn="ctr"/>
                      <a:r>
                        <a:rPr lang="es-AR" sz="1200" b="1" dirty="0" smtClean="0"/>
                        <a:t>1981</a:t>
                      </a:r>
                      <a:endParaRPr lang="es-AR" sz="1200" b="1" dirty="0"/>
                    </a:p>
                  </a:txBody>
                  <a:tcPr/>
                </a:tc>
                <a:tc>
                  <a:txBody>
                    <a:bodyPr/>
                    <a:lstStyle/>
                    <a:p>
                      <a:pPr algn="ctr"/>
                      <a:r>
                        <a:rPr lang="es-AR" sz="1200" b="1" dirty="0" smtClean="0"/>
                        <a:t>$450,000</a:t>
                      </a:r>
                      <a:endParaRPr lang="es-AR" sz="1200" b="1" dirty="0"/>
                    </a:p>
                  </a:txBody>
                  <a:tcPr/>
                </a:tc>
                <a:tc>
                  <a:txBody>
                    <a:bodyPr/>
                    <a:lstStyle/>
                    <a:p>
                      <a:pPr algn="ctr"/>
                      <a:r>
                        <a:rPr lang="es-AR" sz="1200" b="1" dirty="0" smtClean="0"/>
                        <a:t>225%</a:t>
                      </a:r>
                      <a:endParaRPr lang="es-AR" sz="1200" b="1" dirty="0"/>
                    </a:p>
                  </a:txBody>
                  <a:tcPr/>
                </a:tc>
                <a:tc>
                  <a:txBody>
                    <a:bodyPr/>
                    <a:lstStyle/>
                    <a:p>
                      <a:pPr algn="ctr"/>
                      <a:r>
                        <a:rPr lang="es-AR" sz="1200" b="1" dirty="0" smtClean="0"/>
                        <a:t>125%</a:t>
                      </a:r>
                      <a:endParaRPr lang="es-AR" sz="1200" b="1" dirty="0"/>
                    </a:p>
                  </a:txBody>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Proceso"/>
          <p:cNvSpPr/>
          <p:nvPr/>
        </p:nvSpPr>
        <p:spPr>
          <a:xfrm>
            <a:off x="214282" y="1000108"/>
            <a:ext cx="3143272" cy="428628"/>
          </a:xfrm>
          <a:prstGeom prst="flowChartProcess">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s-A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EJEMPLO</a:t>
            </a:r>
          </a:p>
        </p:txBody>
      </p:sp>
      <p:sp>
        <p:nvSpPr>
          <p:cNvPr id="9" name="8 Rectángulo"/>
          <p:cNvSpPr/>
          <p:nvPr/>
        </p:nvSpPr>
        <p:spPr>
          <a:xfrm>
            <a:off x="571472" y="2708920"/>
            <a:ext cx="8001056" cy="1477328"/>
          </a:xfrm>
          <a:prstGeom prst="rect">
            <a:avLst/>
          </a:prstGeom>
        </p:spPr>
        <p:txBody>
          <a:bodyPr wrap="square">
            <a:spAutoFit/>
          </a:bodyPr>
          <a:lstStyle/>
          <a:p>
            <a:pPr algn="just"/>
            <a:r>
              <a:rPr lang="es-AR" dirty="0" smtClean="0"/>
              <a:t>Este primer enfoque del método de tendencias ofrece una gran ayuda en la concepción correcta de la forma como se comportan determinados conceptos en las empresas como son: las ventas, los costos, gastos, compras, utilidades, activos, etc., para poder conocer sus oscilaciones en el transcurso del tiempo.</a:t>
            </a:r>
            <a:endParaRPr lang="es-AR" dirty="0"/>
          </a:p>
        </p:txBody>
      </p:sp>
    </p:spTree>
    <p:extLst>
      <p:ext uri="{BB962C8B-B14F-4D97-AF65-F5344CB8AC3E}">
        <p14:creationId xmlns:p14="http://schemas.microsoft.com/office/powerpoint/2010/main" val="35823156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Proceso"/>
          <p:cNvSpPr/>
          <p:nvPr/>
        </p:nvSpPr>
        <p:spPr>
          <a:xfrm>
            <a:off x="214282" y="1285860"/>
            <a:ext cx="5869886" cy="428628"/>
          </a:xfrm>
          <a:prstGeom prst="flowChartProcess">
            <a:avLst/>
          </a:prstGeom>
        </p:spPr>
        <p:style>
          <a:lnRef idx="1">
            <a:schemeClr val="accent4"/>
          </a:lnRef>
          <a:fillRef idx="3">
            <a:schemeClr val="accent4"/>
          </a:fillRef>
          <a:effectRef idx="2">
            <a:schemeClr val="accent4"/>
          </a:effectRef>
          <a:fontRef idx="minor">
            <a:schemeClr val="lt1"/>
          </a:fontRef>
        </p:style>
        <p:txBody>
          <a:bodyPr rtlCol="0" anchor="ctr"/>
          <a:lstStyle/>
          <a:p>
            <a:r>
              <a:rPr lang="es-AR" sz="2400" b="1" i="1" dirty="0" smtClean="0"/>
              <a:t>3.3. Método de tendencia lineal</a:t>
            </a:r>
            <a:endParaRPr lang="es-AR" sz="2400" b="1"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4 Rectángulo"/>
          <p:cNvSpPr/>
          <p:nvPr/>
        </p:nvSpPr>
        <p:spPr>
          <a:xfrm>
            <a:off x="285720" y="2000240"/>
            <a:ext cx="8143916" cy="2862322"/>
          </a:xfrm>
          <a:prstGeom prst="rect">
            <a:avLst/>
          </a:prstGeom>
        </p:spPr>
        <p:txBody>
          <a:bodyPr wrap="square">
            <a:spAutoFit/>
          </a:bodyPr>
          <a:lstStyle/>
          <a:p>
            <a:pPr algn="just"/>
            <a:r>
              <a:rPr lang="es-AR" dirty="0" smtClean="0"/>
              <a:t>Un segundo enfoque del método de tendencias (lineal) es aplicable para determinar matemáticamente las estimaciones futuras de una serie de cifras históricas como pueden ser las ventas, los costos, los gastos o las utilidades de una empresa. </a:t>
            </a:r>
          </a:p>
          <a:p>
            <a:pPr algn="just"/>
            <a:endParaRPr lang="es-AR" dirty="0" smtClean="0"/>
          </a:p>
          <a:p>
            <a:pPr algn="just"/>
            <a:r>
              <a:rPr lang="es-AR" dirty="0" smtClean="0"/>
              <a:t>Esto se logra mediante la utilización del método de los mínimos cuadrados, el cual consiste en adaptar la línea recta que presenta mas exactamente a la curva de la serie de datos mediante la aplicación de la fórmula de la línea recta:</a:t>
            </a:r>
          </a:p>
          <a:p>
            <a:pPr algn="ctr"/>
            <a:r>
              <a:rPr lang="es-AR" b="1" i="1" dirty="0" smtClean="0"/>
              <a:t>y = a + b x</a:t>
            </a:r>
            <a:endParaRPr lang="es-AR" b="1" i="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285720" y="1214422"/>
            <a:ext cx="7643866" cy="1477328"/>
          </a:xfrm>
          <a:prstGeom prst="rect">
            <a:avLst/>
          </a:prstGeom>
        </p:spPr>
        <p:txBody>
          <a:bodyPr wrap="square">
            <a:spAutoFit/>
          </a:bodyPr>
          <a:lstStyle/>
          <a:p>
            <a:r>
              <a:rPr lang="es-AR" dirty="0" smtClean="0"/>
              <a:t>Las ecuaciones simultáneas de segundo grado que se utilizan en este método son:</a:t>
            </a:r>
          </a:p>
          <a:p>
            <a:pPr algn="ctr"/>
            <a:r>
              <a:rPr lang="es-AR" dirty="0" smtClean="0"/>
              <a:t>Σy = b Σx      + na</a:t>
            </a:r>
          </a:p>
          <a:p>
            <a:pPr algn="ctr"/>
            <a:r>
              <a:rPr lang="es-AR" dirty="0" smtClean="0"/>
              <a:t>Σxy = b Σx2 Σ + a x</a:t>
            </a:r>
          </a:p>
          <a:p>
            <a:pPr algn="ctr"/>
            <a:r>
              <a:rPr lang="es-AR" dirty="0" smtClean="0"/>
              <a:t>_______________________________________</a:t>
            </a:r>
            <a:endParaRPr lang="es-AR" dirty="0"/>
          </a:p>
        </p:txBody>
      </p:sp>
      <p:sp>
        <p:nvSpPr>
          <p:cNvPr id="6" name="5 Rectángulo"/>
          <p:cNvSpPr/>
          <p:nvPr/>
        </p:nvSpPr>
        <p:spPr>
          <a:xfrm>
            <a:off x="857224" y="3286125"/>
            <a:ext cx="7143800" cy="2031325"/>
          </a:xfrm>
          <a:prstGeom prst="rect">
            <a:avLst/>
          </a:prstGeom>
        </p:spPr>
        <p:txBody>
          <a:bodyPr wrap="square">
            <a:spAutoFit/>
          </a:bodyPr>
          <a:lstStyle/>
          <a:p>
            <a:pPr algn="just"/>
            <a:r>
              <a:rPr lang="es-AR" dirty="0" smtClean="0"/>
              <a:t>Las literales tienen el siguiente significado:</a:t>
            </a:r>
          </a:p>
          <a:p>
            <a:pPr algn="just"/>
            <a:r>
              <a:rPr lang="es-AR" dirty="0" smtClean="0"/>
              <a:t>y = Importe de ventas, costos o utilidades a proyectar</a:t>
            </a:r>
          </a:p>
          <a:p>
            <a:pPr algn="just"/>
            <a:r>
              <a:rPr lang="es-AR" dirty="0" smtClean="0"/>
              <a:t>b = Cuota variable unitaria. </a:t>
            </a:r>
          </a:p>
          <a:p>
            <a:pPr algn="just"/>
            <a:r>
              <a:rPr lang="es-AR" dirty="0" smtClean="0"/>
              <a:t>x = Medida de actividad. </a:t>
            </a:r>
          </a:p>
          <a:p>
            <a:pPr algn="just"/>
            <a:r>
              <a:rPr lang="es-AR" dirty="0" smtClean="0"/>
              <a:t>n = No. De datos o puntos representados.</a:t>
            </a:r>
          </a:p>
          <a:p>
            <a:pPr algn="just"/>
            <a:r>
              <a:rPr lang="es-AR" dirty="0" smtClean="0"/>
              <a:t>a = Parte fija.</a:t>
            </a:r>
          </a:p>
          <a:p>
            <a:pPr algn="just"/>
            <a:r>
              <a:rPr lang="es-AR" dirty="0" smtClean="0"/>
              <a:t>Σ = Suma de las cantidades que debemos tomar en cuenta.</a:t>
            </a:r>
            <a:endParaRPr lang="es-A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428596" y="1500174"/>
            <a:ext cx="8143932" cy="3416320"/>
          </a:xfrm>
          <a:prstGeom prst="rect">
            <a:avLst/>
          </a:prstGeom>
        </p:spPr>
        <p:txBody>
          <a:bodyPr wrap="square">
            <a:spAutoFit/>
          </a:bodyPr>
          <a:lstStyle/>
          <a:p>
            <a:pPr algn="just"/>
            <a:r>
              <a:rPr lang="es-AR" dirty="0" smtClean="0"/>
              <a:t>El cálculo será determinado por los valores de las siguientes incógnitas: “a” y de “b” que se obtienen mediante los tres pasos siguientes:</a:t>
            </a:r>
          </a:p>
          <a:p>
            <a:pPr algn="just"/>
            <a:endParaRPr lang="es-AR" dirty="0" smtClean="0"/>
          </a:p>
          <a:p>
            <a:pPr algn="just"/>
            <a:r>
              <a:rPr lang="es-AR" dirty="0" smtClean="0"/>
              <a:t>1o.- Calculando los valores de Σx; Σy; Σxy; Σx</a:t>
            </a:r>
            <a:r>
              <a:rPr lang="es-AR" sz="1100" dirty="0" smtClean="0"/>
              <a:t>2</a:t>
            </a:r>
            <a:endParaRPr lang="es-AR" dirty="0" smtClean="0"/>
          </a:p>
          <a:p>
            <a:pPr algn="just"/>
            <a:r>
              <a:rPr lang="es-AR" dirty="0" smtClean="0"/>
              <a:t>2o.- Haciendo la sustitución en las fórmulas de este método</a:t>
            </a:r>
          </a:p>
          <a:p>
            <a:pPr algn="just"/>
            <a:r>
              <a:rPr lang="es-AR" dirty="0" smtClean="0"/>
              <a:t>3o.- Resolviendo las ecuaciones para conocer el valor de “a” y de “b”</a:t>
            </a:r>
          </a:p>
          <a:p>
            <a:pPr algn="just"/>
            <a:endParaRPr lang="es-AR" dirty="0" smtClean="0"/>
          </a:p>
          <a:p>
            <a:pPr algn="just"/>
            <a:endParaRPr lang="es-AR" dirty="0" smtClean="0"/>
          </a:p>
          <a:p>
            <a:pPr algn="just"/>
            <a:endParaRPr lang="es-AR" dirty="0" smtClean="0"/>
          </a:p>
          <a:p>
            <a:pPr algn="just"/>
            <a:endParaRPr lang="es-AR" dirty="0" smtClean="0"/>
          </a:p>
          <a:p>
            <a:pPr algn="r"/>
            <a:r>
              <a:rPr lang="es-AR" sz="1600" b="1" dirty="0" smtClean="0"/>
              <a:t>VER MATERIAL IMPRESO</a:t>
            </a:r>
            <a:r>
              <a:rPr lang="es-AR" sz="1600" dirty="0" smtClean="0"/>
              <a:t> </a:t>
            </a:r>
            <a:endParaRPr lang="es-AR" sz="16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Conclusiones</a:t>
            </a:r>
            <a:endParaRPr lang="es-MX" dirty="0"/>
          </a:p>
        </p:txBody>
      </p:sp>
      <p:sp>
        <p:nvSpPr>
          <p:cNvPr id="3" name="2 Marcador de contenido"/>
          <p:cNvSpPr>
            <a:spLocks noGrp="1"/>
          </p:cNvSpPr>
          <p:nvPr>
            <p:ph idx="1"/>
          </p:nvPr>
        </p:nvSpPr>
        <p:spPr/>
        <p:txBody>
          <a:bodyPr/>
          <a:lstStyle/>
          <a:p>
            <a:r>
              <a:rPr lang="es-MX" dirty="0" smtClean="0"/>
              <a:t>El análisis financiero a través de los métodos horizontales presentados en este material constituyen formas más avanzadas de analizar la información financiera.</a:t>
            </a:r>
          </a:p>
          <a:p>
            <a:r>
              <a:rPr lang="es-MX" dirty="0" smtClean="0"/>
              <a:t>El método de aumentos y disminuciones provee las bases para la elaboración del estado de cambios en la situación financiera.</a:t>
            </a:r>
            <a:endParaRPr lang="es-MX" dirty="0"/>
          </a:p>
        </p:txBody>
      </p:sp>
    </p:spTree>
    <p:extLst>
      <p:ext uri="{BB962C8B-B14F-4D97-AF65-F5344CB8AC3E}">
        <p14:creationId xmlns:p14="http://schemas.microsoft.com/office/powerpoint/2010/main" val="33932810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Conclusiones</a:t>
            </a:r>
            <a:endParaRPr lang="es-MX" dirty="0"/>
          </a:p>
        </p:txBody>
      </p:sp>
      <p:sp>
        <p:nvSpPr>
          <p:cNvPr id="3" name="2 Marcador de contenido"/>
          <p:cNvSpPr>
            <a:spLocks noGrp="1"/>
          </p:cNvSpPr>
          <p:nvPr>
            <p:ph idx="1"/>
          </p:nvPr>
        </p:nvSpPr>
        <p:spPr/>
        <p:txBody>
          <a:bodyPr/>
          <a:lstStyle/>
          <a:p>
            <a:r>
              <a:rPr lang="es-MX" dirty="0" smtClean="0"/>
              <a:t>El método de tendencias permite identificar gráficamente el comportamiento financiero de la empresa, y facilita el pronosticar lo que podría ocurrir a la empresa atendiendo a las tendencias observadas.</a:t>
            </a:r>
          </a:p>
          <a:p>
            <a:r>
              <a:rPr lang="es-MX" dirty="0" smtClean="0"/>
              <a:t>La combinación de estos métodos con verticales, darán al administrador financiero un mejor panorama del comportamiento histórico de la empresa y le servirán de base para </a:t>
            </a:r>
            <a:r>
              <a:rPr lang="es-MX" smtClean="0"/>
              <a:t>estudios prospectivos.</a:t>
            </a:r>
          </a:p>
          <a:p>
            <a:endParaRPr lang="es-MX" dirty="0"/>
          </a:p>
        </p:txBody>
      </p:sp>
    </p:spTree>
    <p:extLst>
      <p:ext uri="{BB962C8B-B14F-4D97-AF65-F5344CB8AC3E}">
        <p14:creationId xmlns:p14="http://schemas.microsoft.com/office/powerpoint/2010/main" val="13943481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0" y="1214421"/>
            <a:ext cx="8929718" cy="1554272"/>
          </a:xfrm>
          <a:prstGeom prst="rect">
            <a:avLst/>
          </a:prstGeom>
        </p:spPr>
        <p:txBody>
          <a:bodyPr wrap="square">
            <a:spAutoFit/>
          </a:bodyPr>
          <a:lstStyle/>
          <a:p>
            <a:pPr algn="ctr"/>
            <a:r>
              <a:rPr lang="es-AR" sz="2500" dirty="0" smtClean="0"/>
              <a:t>BIBLIOGRAFIA</a:t>
            </a:r>
          </a:p>
          <a:p>
            <a:pPr algn="ctr"/>
            <a:r>
              <a:rPr lang="es-AR" sz="1400" dirty="0" smtClean="0"/>
              <a:t> </a:t>
            </a:r>
          </a:p>
          <a:p>
            <a:pPr algn="just"/>
            <a:r>
              <a:rPr lang="es-AR" sz="1400" dirty="0" smtClean="0"/>
              <a:t>1. Fundamentos de administración financiera, James C. Van Horne Edit. Prentice/Hall internacional</a:t>
            </a:r>
          </a:p>
          <a:p>
            <a:pPr algn="just"/>
            <a:r>
              <a:rPr lang="es-AR" sz="1400" dirty="0" smtClean="0"/>
              <a:t>2. Administración financiera Steven E. Bolten, Edit. Limusa</a:t>
            </a:r>
          </a:p>
          <a:p>
            <a:pPr algn="just"/>
            <a:r>
              <a:rPr lang="es-AR" sz="1400" dirty="0" smtClean="0"/>
              <a:t>3. Financial Management, J. Fred Weston, Edit. Richard D. Irwin Inc., Homewood Illinois</a:t>
            </a:r>
          </a:p>
          <a:p>
            <a:pPr algn="just"/>
            <a:endParaRPr lang="es-AR" sz="1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75000"/>
                  </a:schemeClr>
                </a:solidFill>
              </a:rPr>
              <a:t>Justificación Académica </a:t>
            </a:r>
            <a:r>
              <a:rPr lang="es-MX" sz="1600" dirty="0" smtClean="0">
                <a:solidFill>
                  <a:schemeClr val="accent1">
                    <a:lumMod val="75000"/>
                  </a:schemeClr>
                </a:solidFill>
              </a:rPr>
              <a:t>(2 </a:t>
            </a:r>
            <a:r>
              <a:rPr lang="es-MX" sz="1600" dirty="0">
                <a:solidFill>
                  <a:schemeClr val="accent1">
                    <a:lumMod val="75000"/>
                  </a:schemeClr>
                </a:solidFill>
              </a:rPr>
              <a:t>de </a:t>
            </a:r>
            <a:r>
              <a:rPr lang="es-MX" sz="1600" dirty="0" smtClean="0">
                <a:solidFill>
                  <a:schemeClr val="accent1">
                    <a:lumMod val="75000"/>
                  </a:schemeClr>
                </a:solidFill>
              </a:rPr>
              <a:t>3)</a:t>
            </a:r>
            <a:endParaRPr lang="es-MX" dirty="0">
              <a:solidFill>
                <a:schemeClr val="accent1">
                  <a:lumMod val="75000"/>
                </a:schemeClr>
              </a:solidFill>
            </a:endParaRPr>
          </a:p>
        </p:txBody>
      </p:sp>
      <p:sp>
        <p:nvSpPr>
          <p:cNvPr id="3" name="2 Marcador de contenido"/>
          <p:cNvSpPr>
            <a:spLocks noGrp="1"/>
          </p:cNvSpPr>
          <p:nvPr>
            <p:ph idx="1"/>
          </p:nvPr>
        </p:nvSpPr>
        <p:spPr/>
        <p:txBody>
          <a:bodyPr>
            <a:normAutofit/>
          </a:bodyPr>
          <a:lstStyle/>
          <a:p>
            <a:pPr marL="0" indent="0" algn="just">
              <a:buNone/>
            </a:pPr>
            <a:r>
              <a:rPr lang="es-MX" dirty="0" smtClean="0">
                <a:solidFill>
                  <a:schemeClr val="accent1">
                    <a:lumMod val="75000"/>
                  </a:schemeClr>
                </a:solidFill>
              </a:rPr>
              <a:t>Epistemológicamente, estos </a:t>
            </a:r>
            <a:r>
              <a:rPr lang="es-MX" dirty="0">
                <a:solidFill>
                  <a:schemeClr val="accent1">
                    <a:lumMod val="75000"/>
                  </a:schemeClr>
                </a:solidFill>
              </a:rPr>
              <a:t>temas son cruciales en la formación del futuro licenciado en Contaduría, los dos primeros constituyen herramientas importantes de análisis </a:t>
            </a:r>
            <a:r>
              <a:rPr lang="es-MX" dirty="0" smtClean="0">
                <a:solidFill>
                  <a:schemeClr val="accent1">
                    <a:lumMod val="75000"/>
                  </a:schemeClr>
                </a:solidFill>
              </a:rPr>
              <a:t>financiero, y junto con el tercero (aun </a:t>
            </a:r>
            <a:r>
              <a:rPr lang="es-MX" dirty="0">
                <a:solidFill>
                  <a:schemeClr val="accent1">
                    <a:lumMod val="75000"/>
                  </a:schemeClr>
                </a:solidFill>
              </a:rPr>
              <a:t>cuando </a:t>
            </a:r>
            <a:r>
              <a:rPr lang="es-MX" dirty="0" smtClean="0">
                <a:solidFill>
                  <a:schemeClr val="accent1">
                    <a:lumMod val="75000"/>
                  </a:schemeClr>
                </a:solidFill>
              </a:rPr>
              <a:t>éste último se trata de un estado </a:t>
            </a:r>
            <a:r>
              <a:rPr lang="es-MX" dirty="0">
                <a:solidFill>
                  <a:schemeClr val="accent1">
                    <a:lumMod val="75000"/>
                  </a:schemeClr>
                </a:solidFill>
              </a:rPr>
              <a:t>financiero </a:t>
            </a:r>
            <a:r>
              <a:rPr lang="es-MX" dirty="0" smtClean="0">
                <a:solidFill>
                  <a:schemeClr val="accent1">
                    <a:lumMod val="75000"/>
                  </a:schemeClr>
                </a:solidFill>
              </a:rPr>
              <a:t>contable), son elementos importantes en </a:t>
            </a:r>
            <a:r>
              <a:rPr lang="es-MX" dirty="0">
                <a:solidFill>
                  <a:schemeClr val="accent1">
                    <a:lumMod val="75000"/>
                  </a:schemeClr>
                </a:solidFill>
              </a:rPr>
              <a:t>los procesos de control financiero.</a:t>
            </a:r>
          </a:p>
        </p:txBody>
      </p:sp>
    </p:spTree>
    <p:extLst>
      <p:ext uri="{BB962C8B-B14F-4D97-AF65-F5344CB8AC3E}">
        <p14:creationId xmlns:p14="http://schemas.microsoft.com/office/powerpoint/2010/main" val="31413862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75000"/>
                  </a:schemeClr>
                </a:solidFill>
              </a:rPr>
              <a:t>Justificación Académica </a:t>
            </a:r>
            <a:r>
              <a:rPr lang="es-MX" sz="1600" dirty="0" smtClean="0">
                <a:solidFill>
                  <a:schemeClr val="accent1">
                    <a:lumMod val="75000"/>
                  </a:schemeClr>
                </a:solidFill>
              </a:rPr>
              <a:t>(3 </a:t>
            </a:r>
            <a:r>
              <a:rPr lang="es-MX" sz="1600" dirty="0">
                <a:solidFill>
                  <a:schemeClr val="accent1">
                    <a:lumMod val="75000"/>
                  </a:schemeClr>
                </a:solidFill>
              </a:rPr>
              <a:t>de </a:t>
            </a:r>
            <a:r>
              <a:rPr lang="es-MX" sz="1600" dirty="0" smtClean="0">
                <a:solidFill>
                  <a:schemeClr val="accent1">
                    <a:lumMod val="75000"/>
                  </a:schemeClr>
                </a:solidFill>
              </a:rPr>
              <a:t>3)</a:t>
            </a:r>
            <a:endParaRPr lang="es-MX" dirty="0">
              <a:solidFill>
                <a:schemeClr val="accent1">
                  <a:lumMod val="75000"/>
                </a:schemeClr>
              </a:solidFill>
            </a:endParaRPr>
          </a:p>
        </p:txBody>
      </p:sp>
      <p:sp>
        <p:nvSpPr>
          <p:cNvPr id="3" name="2 Marcador de contenido"/>
          <p:cNvSpPr>
            <a:spLocks noGrp="1"/>
          </p:cNvSpPr>
          <p:nvPr>
            <p:ph idx="1"/>
          </p:nvPr>
        </p:nvSpPr>
        <p:spPr/>
        <p:txBody>
          <a:bodyPr>
            <a:normAutofit/>
          </a:bodyPr>
          <a:lstStyle/>
          <a:p>
            <a:pPr marL="0" indent="0" algn="just">
              <a:buNone/>
            </a:pPr>
            <a:r>
              <a:rPr lang="es-MX" dirty="0" smtClean="0">
                <a:solidFill>
                  <a:schemeClr val="accent1">
                    <a:lumMod val="75000"/>
                  </a:schemeClr>
                </a:solidFill>
              </a:rPr>
              <a:t>Didácticamente, este material facilita la labor del docente al presentar de manera visual los conceptos de cada uno de los temas, así como ejemplos de su aplicación e interpretación y ejercicios para se resueltos de manera conjunta con el alumnado.  </a:t>
            </a:r>
          </a:p>
          <a:p>
            <a:pPr marL="0" indent="0">
              <a:buNone/>
            </a:pPr>
            <a:endParaRPr lang="es-MX" dirty="0"/>
          </a:p>
        </p:txBody>
      </p:sp>
    </p:spTree>
    <p:extLst>
      <p:ext uri="{BB962C8B-B14F-4D97-AF65-F5344CB8AC3E}">
        <p14:creationId xmlns:p14="http://schemas.microsoft.com/office/powerpoint/2010/main" val="23229693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75000"/>
                  </a:schemeClr>
                </a:solidFill>
              </a:rPr>
              <a:t>Guía para su uso </a:t>
            </a:r>
            <a:r>
              <a:rPr lang="es-MX" sz="2500" dirty="0" smtClean="0">
                <a:solidFill>
                  <a:schemeClr val="accent1">
                    <a:lumMod val="75000"/>
                  </a:schemeClr>
                </a:solidFill>
              </a:rPr>
              <a:t>(1 de 2)</a:t>
            </a:r>
            <a:endParaRPr lang="es-MX" sz="2500" dirty="0">
              <a:solidFill>
                <a:schemeClr val="accent1">
                  <a:lumMod val="75000"/>
                </a:schemeClr>
              </a:solidFill>
            </a:endParaRPr>
          </a:p>
        </p:txBody>
      </p:sp>
      <p:sp>
        <p:nvSpPr>
          <p:cNvPr id="3" name="2 Marcador de contenido"/>
          <p:cNvSpPr>
            <a:spLocks noGrp="1"/>
          </p:cNvSpPr>
          <p:nvPr>
            <p:ph idx="1"/>
          </p:nvPr>
        </p:nvSpPr>
        <p:spPr/>
        <p:txBody>
          <a:bodyPr>
            <a:normAutofit fontScale="92500" lnSpcReduction="10000"/>
          </a:bodyPr>
          <a:lstStyle/>
          <a:p>
            <a:pPr marL="0" indent="0" algn="just">
              <a:buNone/>
            </a:pPr>
            <a:r>
              <a:rPr lang="es-MX" dirty="0" smtClean="0">
                <a:solidFill>
                  <a:schemeClr val="accent1">
                    <a:lumMod val="75000"/>
                  </a:schemeClr>
                </a:solidFill>
              </a:rPr>
              <a:t>La estructura del presente material es muy sencilla, con la finalidad de facilitar su manejo por parte del docente. </a:t>
            </a:r>
          </a:p>
          <a:p>
            <a:pPr marL="0" indent="0" algn="just">
              <a:buNone/>
            </a:pPr>
            <a:r>
              <a:rPr lang="es-MX" dirty="0" smtClean="0">
                <a:solidFill>
                  <a:schemeClr val="accent1">
                    <a:lumMod val="75000"/>
                  </a:schemeClr>
                </a:solidFill>
              </a:rPr>
              <a:t>El tema uno corresponde a la conceptualización del método de aumentos y disminuciones. El tema dos se enlaza con el anterior, debido a que el primero forma parte del proceso de elaboración del Estado de cambios. Por último, el tercer tema se enfoca ala explicación del método de tendencias, como una ampliación del método de aumentos y disminuciones, y considerando las diferentes técnicas que existen para aplicarlo.</a:t>
            </a:r>
          </a:p>
        </p:txBody>
      </p:sp>
    </p:spTree>
    <p:extLst>
      <p:ext uri="{BB962C8B-B14F-4D97-AF65-F5344CB8AC3E}">
        <p14:creationId xmlns:p14="http://schemas.microsoft.com/office/powerpoint/2010/main" val="8209884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75000"/>
                  </a:schemeClr>
                </a:solidFill>
              </a:rPr>
              <a:t>Guía para su uso </a:t>
            </a:r>
            <a:r>
              <a:rPr lang="es-MX" sz="1800" dirty="0" smtClean="0">
                <a:solidFill>
                  <a:schemeClr val="accent1">
                    <a:lumMod val="75000"/>
                  </a:schemeClr>
                </a:solidFill>
              </a:rPr>
              <a:t>(2 de 2)</a:t>
            </a:r>
            <a:endParaRPr lang="es-MX" sz="1800" dirty="0">
              <a:solidFill>
                <a:schemeClr val="accent1">
                  <a:lumMod val="75000"/>
                </a:schemeClr>
              </a:solidFill>
            </a:endParaRPr>
          </a:p>
        </p:txBody>
      </p:sp>
      <p:sp>
        <p:nvSpPr>
          <p:cNvPr id="3" name="2 Marcador de contenido"/>
          <p:cNvSpPr>
            <a:spLocks noGrp="1"/>
          </p:cNvSpPr>
          <p:nvPr>
            <p:ph idx="1"/>
          </p:nvPr>
        </p:nvSpPr>
        <p:spPr/>
        <p:txBody>
          <a:bodyPr>
            <a:normAutofit/>
          </a:bodyPr>
          <a:lstStyle/>
          <a:p>
            <a:pPr marL="0" indent="0" algn="just">
              <a:buNone/>
            </a:pPr>
            <a:r>
              <a:rPr lang="es-MX" dirty="0" smtClean="0">
                <a:solidFill>
                  <a:schemeClr val="accent1">
                    <a:lumMod val="75000"/>
                  </a:schemeClr>
                </a:solidFill>
              </a:rPr>
              <a:t>Cabe resaltar el hecho de que este material es  un apoyo visual que se combina con ejercicios de cada tema que el docente ha preparado con antelación. El propio material indica el momento en que debe hacerse dicha combinación de materiales.  </a:t>
            </a:r>
          </a:p>
          <a:p>
            <a:pPr marL="0" indent="0" algn="just">
              <a:buNone/>
            </a:pPr>
            <a:endParaRPr lang="es-MX" dirty="0" smtClean="0">
              <a:solidFill>
                <a:schemeClr val="accent1">
                  <a:lumMod val="75000"/>
                </a:schemeClr>
              </a:solidFill>
            </a:endParaRPr>
          </a:p>
        </p:txBody>
      </p:sp>
    </p:spTree>
    <p:extLst>
      <p:ext uri="{BB962C8B-B14F-4D97-AF65-F5344CB8AC3E}">
        <p14:creationId xmlns:p14="http://schemas.microsoft.com/office/powerpoint/2010/main" val="1498273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5" name="4 Doble onda"/>
          <p:cNvSpPr/>
          <p:nvPr/>
        </p:nvSpPr>
        <p:spPr>
          <a:xfrm>
            <a:off x="571472" y="1142984"/>
            <a:ext cx="7858180" cy="2500330"/>
          </a:xfrm>
          <a:prstGeom prst="doubleWav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AR" sz="2400" b="1" dirty="0" smtClean="0">
                <a:solidFill>
                  <a:schemeClr val="tx1"/>
                </a:solidFill>
              </a:rPr>
              <a:t>1. MÉTODO DE AUMENTOS Y DISMINUCIONES</a:t>
            </a:r>
            <a:endParaRPr lang="es-AR" sz="2400" b="1" dirty="0">
              <a:solidFill>
                <a:schemeClr val="tx1"/>
              </a:solidFill>
            </a:endParaRPr>
          </a:p>
        </p:txBody>
      </p:sp>
      <p:pic>
        <p:nvPicPr>
          <p:cNvPr id="53250" name="Picture 2" descr="http://www.soloeconomia.com/wp-content/uploads/2011/04/Aplicacion-de-fondos.jpg"/>
          <p:cNvPicPr>
            <a:picLocks noChangeAspect="1" noChangeArrowheads="1"/>
          </p:cNvPicPr>
          <p:nvPr/>
        </p:nvPicPr>
        <p:blipFill>
          <a:blip r:embed="rId3"/>
          <a:srcRect/>
          <a:stretch>
            <a:fillRect/>
          </a:stretch>
        </p:blipFill>
        <p:spPr bwMode="auto">
          <a:xfrm>
            <a:off x="2357422" y="4000504"/>
            <a:ext cx="4429156" cy="241590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4.bp.blogspot.com/-FESdUla8Eik/Udwkei5NqkI/AAAAAAAAAfI/uPq-ajb--gA/s1600/Logo+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04863"/>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428596" y="1214422"/>
            <a:ext cx="7072362"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AR" sz="2400" b="1" dirty="0" smtClean="0">
                <a:solidFill>
                  <a:schemeClr val="tx1"/>
                </a:solidFill>
              </a:rPr>
              <a:t>1.1. Concepto</a:t>
            </a:r>
            <a:endParaRPr lang="es-AR" sz="2400" b="1" dirty="0">
              <a:solidFill>
                <a:schemeClr val="tx1"/>
              </a:solidFill>
            </a:endParaRPr>
          </a:p>
        </p:txBody>
      </p:sp>
      <p:sp>
        <p:nvSpPr>
          <p:cNvPr id="5" name="4 CuadroTexto"/>
          <p:cNvSpPr txBox="1"/>
          <p:nvPr/>
        </p:nvSpPr>
        <p:spPr>
          <a:xfrm>
            <a:off x="357158" y="2285992"/>
            <a:ext cx="8429684" cy="1631216"/>
          </a:xfrm>
          <a:prstGeom prst="rect">
            <a:avLst/>
          </a:prstGeom>
          <a:noFill/>
        </p:spPr>
        <p:txBody>
          <a:bodyPr wrap="square" rtlCol="0">
            <a:spAutoFit/>
          </a:bodyPr>
          <a:lstStyle/>
          <a:p>
            <a:pPr algn="just"/>
            <a:r>
              <a:rPr lang="es-AR" sz="2000" dirty="0" smtClean="0"/>
              <a:t>Consiste </a:t>
            </a:r>
            <a:r>
              <a:rPr lang="es-AR" sz="2000" dirty="0"/>
              <a:t>en obtener las diferencias positivas (aumentos) o negativas (disminuciones), entre dos valores que se comparan con el objeto de conocer la magnitud de las variaciones habidas en las cifras estudiadas y desprender por conciencia las conclusiones relativas.</a:t>
            </a:r>
          </a:p>
        </p:txBody>
      </p:sp>
      <p:pic>
        <p:nvPicPr>
          <p:cNvPr id="38914" name="Picture 2" descr="http://www.forodelwebmaster.com/wp-content/uploads/2012/11/aumentar-disminuir-letra-wordpress-300x224.jpg"/>
          <p:cNvPicPr>
            <a:picLocks noChangeAspect="1" noChangeArrowheads="1"/>
          </p:cNvPicPr>
          <p:nvPr/>
        </p:nvPicPr>
        <p:blipFill>
          <a:blip r:embed="rId3"/>
          <a:srcRect/>
          <a:stretch>
            <a:fillRect/>
          </a:stretch>
        </p:blipFill>
        <p:spPr bwMode="auto">
          <a:xfrm>
            <a:off x="3500430" y="4000504"/>
            <a:ext cx="2857500" cy="213360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278</TotalTime>
  <Words>2006</Words>
  <Application>Microsoft Office PowerPoint</Application>
  <PresentationFormat>Presentación en pantalla (4:3)</PresentationFormat>
  <Paragraphs>195</Paragraphs>
  <Slides>38</Slides>
  <Notes>0</Notes>
  <HiddenSlides>0</HiddenSlides>
  <MMClips>0</MMClips>
  <ScaleCrop>false</ScaleCrop>
  <HeadingPairs>
    <vt:vector size="4" baseType="variant">
      <vt:variant>
        <vt:lpstr>Tema</vt:lpstr>
      </vt:variant>
      <vt:variant>
        <vt:i4>1</vt:i4>
      </vt:variant>
      <vt:variant>
        <vt:lpstr>Títulos de diapositiva</vt:lpstr>
      </vt:variant>
      <vt:variant>
        <vt:i4>38</vt:i4>
      </vt:variant>
    </vt:vector>
  </HeadingPairs>
  <TitlesOfParts>
    <vt:vector size="39" baseType="lpstr">
      <vt:lpstr>Concurrencia</vt:lpstr>
      <vt:lpstr>Presentación de PowerPoint</vt:lpstr>
      <vt:lpstr>Contenido</vt:lpstr>
      <vt:lpstr>Justificación Académica (1 de 3)</vt:lpstr>
      <vt:lpstr>Justificación Académica (2 de 3)</vt:lpstr>
      <vt:lpstr>Justificación Académica (3 de 3)</vt:lpstr>
      <vt:lpstr>Guía para su uso (1 de 2)</vt:lpstr>
      <vt:lpstr>Guía para su uso (2 de 2)</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Conclusiones</vt:lpstr>
      <vt:lpstr>Presentación de PowerPoint</vt:lpstr>
    </vt:vector>
  </TitlesOfParts>
  <Company>Windows uE 2010</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WinuE</dc:creator>
  <cp:lastModifiedBy>NIDIA LOPEZ</cp:lastModifiedBy>
  <cp:revision>65</cp:revision>
  <cp:lastPrinted>2015-09-28T16:43:20Z</cp:lastPrinted>
  <dcterms:created xsi:type="dcterms:W3CDTF">2015-04-27T15:31:19Z</dcterms:created>
  <dcterms:modified xsi:type="dcterms:W3CDTF">2015-09-28T16:46:49Z</dcterms:modified>
</cp:coreProperties>
</file>