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diagrams/quickStyle1.xml" ContentType="application/vnd.openxmlformats-officedocument.drawingml.diagramStyl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r:id="rId1"/>
  </p:sldMasterIdLst>
  <p:notesMasterIdLst>
    <p:notesMasterId r:id="rId43"/>
  </p:notesMasterIdLst>
  <p:sldIdLst>
    <p:sldId id="266" r:id="rId2"/>
    <p:sldId id="518" r:id="rId3"/>
    <p:sldId id="519" r:id="rId4"/>
    <p:sldId id="520" r:id="rId5"/>
    <p:sldId id="354" r:id="rId6"/>
    <p:sldId id="257" r:id="rId7"/>
    <p:sldId id="475" r:id="rId8"/>
    <p:sldId id="487" r:id="rId9"/>
    <p:sldId id="476" r:id="rId10"/>
    <p:sldId id="477" r:id="rId11"/>
    <p:sldId id="478" r:id="rId12"/>
    <p:sldId id="513" r:id="rId13"/>
    <p:sldId id="489" r:id="rId14"/>
    <p:sldId id="490" r:id="rId15"/>
    <p:sldId id="491" r:id="rId16"/>
    <p:sldId id="515" r:id="rId17"/>
    <p:sldId id="492" r:id="rId18"/>
    <p:sldId id="493" r:id="rId19"/>
    <p:sldId id="495" r:id="rId20"/>
    <p:sldId id="496" r:id="rId21"/>
    <p:sldId id="497" r:id="rId22"/>
    <p:sldId id="498" r:id="rId23"/>
    <p:sldId id="499" r:id="rId24"/>
    <p:sldId id="516" r:id="rId25"/>
    <p:sldId id="500" r:id="rId26"/>
    <p:sldId id="501" r:id="rId27"/>
    <p:sldId id="502" r:id="rId28"/>
    <p:sldId id="503" r:id="rId29"/>
    <p:sldId id="504" r:id="rId30"/>
    <p:sldId id="505" r:id="rId31"/>
    <p:sldId id="506" r:id="rId32"/>
    <p:sldId id="507" r:id="rId33"/>
    <p:sldId id="508" r:id="rId34"/>
    <p:sldId id="509" r:id="rId35"/>
    <p:sldId id="510" r:id="rId36"/>
    <p:sldId id="511" r:id="rId37"/>
    <p:sldId id="514" r:id="rId38"/>
    <p:sldId id="512" r:id="rId39"/>
    <p:sldId id="479" r:id="rId40"/>
    <p:sldId id="517" r:id="rId41"/>
    <p:sldId id="480" r:id="rId4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horzBarState="maximized">
    <p:restoredLeft sz="15000" autoAdjust="0"/>
    <p:restoredTop sz="94660"/>
  </p:normalViewPr>
  <p:slideViewPr>
    <p:cSldViewPr>
      <p:cViewPr varScale="1">
        <p:scale>
          <a:sx n="84" d="100"/>
          <a:sy n="84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34EB5-C7EC-4A8E-BF33-9886F63330C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E1BBB0B-DC8F-47FE-BCA8-2F0AAFA9C4A9}">
      <dgm:prSet phldrT="[Texto]" custT="1"/>
      <dgm:spPr/>
      <dgm:t>
        <a:bodyPr/>
        <a:lstStyle/>
        <a:p>
          <a:r>
            <a:rPr lang="es-MX" sz="1800" dirty="0" smtClean="0">
              <a:latin typeface="+mn-lt"/>
              <a:cs typeface="Arial" panose="020B0604020202020204" pitchFamily="34" charset="0"/>
            </a:rPr>
            <a:t>1) Objetivo</a:t>
          </a:r>
          <a:endParaRPr lang="es-MX" sz="1800" dirty="0">
            <a:latin typeface="+mn-lt"/>
            <a:cs typeface="Arial" panose="020B0604020202020204" pitchFamily="34" charset="0"/>
          </a:endParaRPr>
        </a:p>
      </dgm:t>
    </dgm:pt>
    <dgm:pt modelId="{FF348093-C31F-4390-80A5-51DF59A71EDA}" type="parTrans" cxnId="{D01D67FC-9F9A-4A35-B30F-3E483A3311E6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52D8690A-5298-4FB1-944E-30F20E9ADEB1}" type="sibTrans" cxnId="{D01D67FC-9F9A-4A35-B30F-3E483A3311E6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3A9483C4-167A-4F62-98AC-63019D5B4C6B}">
      <dgm:prSet phldrT="[Texto]" custT="1"/>
      <dgm:spPr/>
      <dgm:t>
        <a:bodyPr/>
        <a:lstStyle/>
        <a:p>
          <a:r>
            <a:rPr lang="es-MX" sz="1800" dirty="0" smtClean="0">
              <a:latin typeface="+mn-lt"/>
              <a:cs typeface="Arial" panose="020B0604020202020204" pitchFamily="34" charset="0"/>
            </a:rPr>
            <a:t>3) Planeación de auditoria</a:t>
          </a:r>
          <a:endParaRPr lang="es-MX" sz="1800" dirty="0">
            <a:latin typeface="+mn-lt"/>
            <a:cs typeface="Arial" panose="020B0604020202020204" pitchFamily="34" charset="0"/>
          </a:endParaRPr>
        </a:p>
      </dgm:t>
    </dgm:pt>
    <dgm:pt modelId="{75F378BE-6722-49CE-88DF-EC32816ED796}" type="parTrans" cxnId="{6C289ABC-D736-4E86-9D36-F724017C504A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1AA17D1A-2F23-42B5-9405-BC005CADF575}" type="sibTrans" cxnId="{6C289ABC-D736-4E86-9D36-F724017C504A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F53B7BCE-A358-47B8-AA0C-24C2351ADC34}">
      <dgm:prSet phldrT="[Texto]" custT="1"/>
      <dgm:spPr/>
      <dgm:t>
        <a:bodyPr/>
        <a:lstStyle/>
        <a:p>
          <a:r>
            <a:rPr lang="es-MX" sz="1800" dirty="0" smtClean="0">
              <a:latin typeface="+mn-lt"/>
              <a:cs typeface="Arial" panose="020B0604020202020204" pitchFamily="34" charset="0"/>
            </a:rPr>
            <a:t>2) Concepto </a:t>
          </a:r>
          <a:endParaRPr lang="es-MX" sz="1800" dirty="0">
            <a:latin typeface="+mn-lt"/>
            <a:cs typeface="Arial" panose="020B0604020202020204" pitchFamily="34" charset="0"/>
          </a:endParaRPr>
        </a:p>
      </dgm:t>
    </dgm:pt>
    <dgm:pt modelId="{EC6E22E0-E24D-4AFA-84F3-2B9D4F296C69}" type="parTrans" cxnId="{EC2701A9-14A0-4ACB-8A97-9F6DDA0EC361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E118B5EF-F446-4143-B306-14987440314D}" type="sibTrans" cxnId="{EC2701A9-14A0-4ACB-8A97-9F6DDA0EC361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EFD0C81C-B16C-426A-A0AD-DF2EA52A6790}">
      <dgm:prSet phldrT="[Texto]" custT="1"/>
      <dgm:spPr/>
      <dgm:t>
        <a:bodyPr/>
        <a:lstStyle/>
        <a:p>
          <a:r>
            <a:rPr lang="es-MX" sz="1800" dirty="0" smtClean="0">
              <a:latin typeface="+mn-lt"/>
              <a:cs typeface="Arial" panose="020B0604020202020204" pitchFamily="34" charset="0"/>
            </a:rPr>
            <a:t>4) Conclusiones</a:t>
          </a:r>
          <a:endParaRPr lang="es-MX" sz="1800" dirty="0">
            <a:latin typeface="+mn-lt"/>
            <a:cs typeface="Arial" panose="020B0604020202020204" pitchFamily="34" charset="0"/>
          </a:endParaRPr>
        </a:p>
      </dgm:t>
    </dgm:pt>
    <dgm:pt modelId="{4C4A5A9C-0295-4C38-B937-832FC69CC488}" type="parTrans" cxnId="{71D68689-DA64-4C54-99D0-5757403A559D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9664EA39-E924-44B1-8D4D-FDE4AFDD4EE4}" type="sibTrans" cxnId="{71D68689-DA64-4C54-99D0-5757403A559D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4E2201F1-27BB-4EA1-B67C-1AC43E2B10A1}">
      <dgm:prSet phldrT="[Texto]" custT="1"/>
      <dgm:spPr/>
      <dgm:t>
        <a:bodyPr/>
        <a:lstStyle/>
        <a:p>
          <a:r>
            <a:rPr lang="es-MX" sz="1800" dirty="0" smtClean="0">
              <a:latin typeface="+mn-lt"/>
              <a:cs typeface="Arial" panose="020B0604020202020204" pitchFamily="34" charset="0"/>
            </a:rPr>
            <a:t>5) Referencias</a:t>
          </a:r>
          <a:endParaRPr lang="es-MX" sz="1800" dirty="0">
            <a:latin typeface="+mn-lt"/>
            <a:cs typeface="Arial" panose="020B0604020202020204" pitchFamily="34" charset="0"/>
          </a:endParaRPr>
        </a:p>
      </dgm:t>
    </dgm:pt>
    <dgm:pt modelId="{018D5D91-84E0-4742-9513-4693313EAFE2}" type="parTrans" cxnId="{BB87AAFF-7F31-404A-816F-CF98670ED53A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452A16F3-8243-4E9B-91F3-84EF9FFE259A}" type="sibTrans" cxnId="{BB87AAFF-7F31-404A-816F-CF98670ED53A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DA98BE5C-2111-47B6-8DCD-E17A430B1B6C}" type="pres">
      <dgm:prSet presAssocID="{66F34EB5-C7EC-4A8E-BF33-9886F63330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223510D-B383-4F72-B51B-0B080BBCF53E}" type="pres">
      <dgm:prSet presAssocID="{EE1BBB0B-DC8F-47FE-BCA8-2F0AAFA9C4A9}" presName="parentLin" presStyleCnt="0"/>
      <dgm:spPr/>
    </dgm:pt>
    <dgm:pt modelId="{AC51D73E-3C29-4F47-85D4-8CD48E7D9684}" type="pres">
      <dgm:prSet presAssocID="{EE1BBB0B-DC8F-47FE-BCA8-2F0AAFA9C4A9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0CFAF39E-E954-4A0A-9F00-B4457E632D4B}" type="pres">
      <dgm:prSet presAssocID="{EE1BBB0B-DC8F-47FE-BCA8-2F0AAFA9C4A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68181D-B2B7-4F32-A77C-06B6B1D43FFF}" type="pres">
      <dgm:prSet presAssocID="{EE1BBB0B-DC8F-47FE-BCA8-2F0AAFA9C4A9}" presName="negativeSpace" presStyleCnt="0"/>
      <dgm:spPr/>
    </dgm:pt>
    <dgm:pt modelId="{C1DE2176-C395-4525-A722-C52E2407EC69}" type="pres">
      <dgm:prSet presAssocID="{EE1BBB0B-DC8F-47FE-BCA8-2F0AAFA9C4A9}" presName="childText" presStyleLbl="conFgAcc1" presStyleIdx="0" presStyleCnt="5">
        <dgm:presLayoutVars>
          <dgm:bulletEnabled val="1"/>
        </dgm:presLayoutVars>
      </dgm:prSet>
      <dgm:spPr/>
    </dgm:pt>
    <dgm:pt modelId="{FC3DDB21-BA9F-4AA0-9917-38857FABE3F9}" type="pres">
      <dgm:prSet presAssocID="{52D8690A-5298-4FB1-944E-30F20E9ADEB1}" presName="spaceBetweenRectangles" presStyleCnt="0"/>
      <dgm:spPr/>
    </dgm:pt>
    <dgm:pt modelId="{D908EFD0-0359-448B-9C0C-32ED80FD3DD7}" type="pres">
      <dgm:prSet presAssocID="{F53B7BCE-A358-47B8-AA0C-24C2351ADC34}" presName="parentLin" presStyleCnt="0"/>
      <dgm:spPr/>
    </dgm:pt>
    <dgm:pt modelId="{7F13274E-F861-4B71-B619-F5CCC6BF8A44}" type="pres">
      <dgm:prSet presAssocID="{F53B7BCE-A358-47B8-AA0C-24C2351ADC34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C6DBD3F3-99ED-41AE-B285-2EC9C8798309}" type="pres">
      <dgm:prSet presAssocID="{F53B7BCE-A358-47B8-AA0C-24C2351ADC3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F1324C-9E53-4B83-A467-89D6B776B3F8}" type="pres">
      <dgm:prSet presAssocID="{F53B7BCE-A358-47B8-AA0C-24C2351ADC34}" presName="negativeSpace" presStyleCnt="0"/>
      <dgm:spPr/>
    </dgm:pt>
    <dgm:pt modelId="{1FC873B6-6317-471F-8CD2-3D8C520B2665}" type="pres">
      <dgm:prSet presAssocID="{F53B7BCE-A358-47B8-AA0C-24C2351ADC34}" presName="childText" presStyleLbl="conFgAcc1" presStyleIdx="1" presStyleCnt="5">
        <dgm:presLayoutVars>
          <dgm:bulletEnabled val="1"/>
        </dgm:presLayoutVars>
      </dgm:prSet>
      <dgm:spPr/>
    </dgm:pt>
    <dgm:pt modelId="{D40FC59B-A564-4462-B58A-9CCD40D132DB}" type="pres">
      <dgm:prSet presAssocID="{E118B5EF-F446-4143-B306-14987440314D}" presName="spaceBetweenRectangles" presStyleCnt="0"/>
      <dgm:spPr/>
    </dgm:pt>
    <dgm:pt modelId="{29D3B5DB-CD35-417A-AAC7-7EA5394338E5}" type="pres">
      <dgm:prSet presAssocID="{3A9483C4-167A-4F62-98AC-63019D5B4C6B}" presName="parentLin" presStyleCnt="0"/>
      <dgm:spPr/>
    </dgm:pt>
    <dgm:pt modelId="{8BE8F792-C75F-485E-B736-7733D03A3494}" type="pres">
      <dgm:prSet presAssocID="{3A9483C4-167A-4F62-98AC-63019D5B4C6B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A2E7EEF6-2BBE-47BE-9ED6-3E1C417FB35E}" type="pres">
      <dgm:prSet presAssocID="{3A9483C4-167A-4F62-98AC-63019D5B4C6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5243C6-E6A0-43B6-B1BE-CD2361C2A4F0}" type="pres">
      <dgm:prSet presAssocID="{3A9483C4-167A-4F62-98AC-63019D5B4C6B}" presName="negativeSpace" presStyleCnt="0"/>
      <dgm:spPr/>
    </dgm:pt>
    <dgm:pt modelId="{FF33C82C-4474-4B62-A467-4D6E380CB099}" type="pres">
      <dgm:prSet presAssocID="{3A9483C4-167A-4F62-98AC-63019D5B4C6B}" presName="childText" presStyleLbl="conFgAcc1" presStyleIdx="2" presStyleCnt="5">
        <dgm:presLayoutVars>
          <dgm:bulletEnabled val="1"/>
        </dgm:presLayoutVars>
      </dgm:prSet>
      <dgm:spPr/>
    </dgm:pt>
    <dgm:pt modelId="{38B5B1A7-5801-4118-BF4A-DE4FC59754A2}" type="pres">
      <dgm:prSet presAssocID="{1AA17D1A-2F23-42B5-9405-BC005CADF575}" presName="spaceBetweenRectangles" presStyleCnt="0"/>
      <dgm:spPr/>
    </dgm:pt>
    <dgm:pt modelId="{392CBEA7-75F6-4D32-BB59-71F3F6B263B1}" type="pres">
      <dgm:prSet presAssocID="{EFD0C81C-B16C-426A-A0AD-DF2EA52A6790}" presName="parentLin" presStyleCnt="0"/>
      <dgm:spPr/>
    </dgm:pt>
    <dgm:pt modelId="{BA3FE9FA-4A08-4886-B05F-EFE144BF8668}" type="pres">
      <dgm:prSet presAssocID="{EFD0C81C-B16C-426A-A0AD-DF2EA52A6790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7E6ABF03-F4A5-477B-8831-E6652C85847D}" type="pres">
      <dgm:prSet presAssocID="{EFD0C81C-B16C-426A-A0AD-DF2EA52A679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7C5279-E85D-43CC-B025-6555F47B8084}" type="pres">
      <dgm:prSet presAssocID="{EFD0C81C-B16C-426A-A0AD-DF2EA52A6790}" presName="negativeSpace" presStyleCnt="0"/>
      <dgm:spPr/>
    </dgm:pt>
    <dgm:pt modelId="{405D34EB-7824-41FC-AAB0-9F2140D81D95}" type="pres">
      <dgm:prSet presAssocID="{EFD0C81C-B16C-426A-A0AD-DF2EA52A6790}" presName="childText" presStyleLbl="conFgAcc1" presStyleIdx="3" presStyleCnt="5">
        <dgm:presLayoutVars>
          <dgm:bulletEnabled val="1"/>
        </dgm:presLayoutVars>
      </dgm:prSet>
      <dgm:spPr/>
    </dgm:pt>
    <dgm:pt modelId="{266A82BD-3235-4DB6-8756-E874B6B6D8C4}" type="pres">
      <dgm:prSet presAssocID="{9664EA39-E924-44B1-8D4D-FDE4AFDD4EE4}" presName="spaceBetweenRectangles" presStyleCnt="0"/>
      <dgm:spPr/>
    </dgm:pt>
    <dgm:pt modelId="{0B6DA6ED-BC30-4D14-9BC8-57427BE740A3}" type="pres">
      <dgm:prSet presAssocID="{4E2201F1-27BB-4EA1-B67C-1AC43E2B10A1}" presName="parentLin" presStyleCnt="0"/>
      <dgm:spPr/>
    </dgm:pt>
    <dgm:pt modelId="{A3AE2C4A-6BD4-4EE7-A428-468C8B4A645C}" type="pres">
      <dgm:prSet presAssocID="{4E2201F1-27BB-4EA1-B67C-1AC43E2B10A1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4EC35062-7D54-4EAC-9839-28D0A0EE40A2}" type="pres">
      <dgm:prSet presAssocID="{4E2201F1-27BB-4EA1-B67C-1AC43E2B10A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52C27B-F2C4-42A9-9AE3-992CDF48E8EB}" type="pres">
      <dgm:prSet presAssocID="{4E2201F1-27BB-4EA1-B67C-1AC43E2B10A1}" presName="negativeSpace" presStyleCnt="0"/>
      <dgm:spPr/>
    </dgm:pt>
    <dgm:pt modelId="{9EEB2654-50DC-4639-88D2-860E1FE31B15}" type="pres">
      <dgm:prSet presAssocID="{4E2201F1-27BB-4EA1-B67C-1AC43E2B10A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B9A20F1-F393-4358-8F54-C65615AABF0B}" type="presOf" srcId="{F53B7BCE-A358-47B8-AA0C-24C2351ADC34}" destId="{7F13274E-F861-4B71-B619-F5CCC6BF8A44}" srcOrd="0" destOrd="0" presId="urn:microsoft.com/office/officeart/2005/8/layout/list1"/>
    <dgm:cxn modelId="{71D68689-DA64-4C54-99D0-5757403A559D}" srcId="{66F34EB5-C7EC-4A8E-BF33-9886F63330CA}" destId="{EFD0C81C-B16C-426A-A0AD-DF2EA52A6790}" srcOrd="3" destOrd="0" parTransId="{4C4A5A9C-0295-4C38-B937-832FC69CC488}" sibTransId="{9664EA39-E924-44B1-8D4D-FDE4AFDD4EE4}"/>
    <dgm:cxn modelId="{703213C5-744A-4885-A140-D760279B2745}" type="presOf" srcId="{EE1BBB0B-DC8F-47FE-BCA8-2F0AAFA9C4A9}" destId="{AC51D73E-3C29-4F47-85D4-8CD48E7D9684}" srcOrd="0" destOrd="0" presId="urn:microsoft.com/office/officeart/2005/8/layout/list1"/>
    <dgm:cxn modelId="{D01D67FC-9F9A-4A35-B30F-3E483A3311E6}" srcId="{66F34EB5-C7EC-4A8E-BF33-9886F63330CA}" destId="{EE1BBB0B-DC8F-47FE-BCA8-2F0AAFA9C4A9}" srcOrd="0" destOrd="0" parTransId="{FF348093-C31F-4390-80A5-51DF59A71EDA}" sibTransId="{52D8690A-5298-4FB1-944E-30F20E9ADEB1}"/>
    <dgm:cxn modelId="{2AA10DF7-7247-4FE9-BAE1-EAFE84560755}" type="presOf" srcId="{EE1BBB0B-DC8F-47FE-BCA8-2F0AAFA9C4A9}" destId="{0CFAF39E-E954-4A0A-9F00-B4457E632D4B}" srcOrd="1" destOrd="0" presId="urn:microsoft.com/office/officeart/2005/8/layout/list1"/>
    <dgm:cxn modelId="{30C45F12-9D8A-422C-B0E1-5B1B9374BB7D}" type="presOf" srcId="{F53B7BCE-A358-47B8-AA0C-24C2351ADC34}" destId="{C6DBD3F3-99ED-41AE-B285-2EC9C8798309}" srcOrd="1" destOrd="0" presId="urn:microsoft.com/office/officeart/2005/8/layout/list1"/>
    <dgm:cxn modelId="{15299830-046A-4DCE-A2DB-D8BB4EA0F965}" type="presOf" srcId="{EFD0C81C-B16C-426A-A0AD-DF2EA52A6790}" destId="{7E6ABF03-F4A5-477B-8831-E6652C85847D}" srcOrd="1" destOrd="0" presId="urn:microsoft.com/office/officeart/2005/8/layout/list1"/>
    <dgm:cxn modelId="{F0E9876A-0CD4-4D02-94DF-97D601F60AFC}" type="presOf" srcId="{3A9483C4-167A-4F62-98AC-63019D5B4C6B}" destId="{8BE8F792-C75F-485E-B736-7733D03A3494}" srcOrd="0" destOrd="0" presId="urn:microsoft.com/office/officeart/2005/8/layout/list1"/>
    <dgm:cxn modelId="{C5D1BBD6-7CDD-4091-A0A6-7278455D1B97}" type="presOf" srcId="{66F34EB5-C7EC-4A8E-BF33-9886F63330CA}" destId="{DA98BE5C-2111-47B6-8DCD-E17A430B1B6C}" srcOrd="0" destOrd="0" presId="urn:microsoft.com/office/officeart/2005/8/layout/list1"/>
    <dgm:cxn modelId="{EC2701A9-14A0-4ACB-8A97-9F6DDA0EC361}" srcId="{66F34EB5-C7EC-4A8E-BF33-9886F63330CA}" destId="{F53B7BCE-A358-47B8-AA0C-24C2351ADC34}" srcOrd="1" destOrd="0" parTransId="{EC6E22E0-E24D-4AFA-84F3-2B9D4F296C69}" sibTransId="{E118B5EF-F446-4143-B306-14987440314D}"/>
    <dgm:cxn modelId="{2A05CE4E-8118-4275-AF53-3AB3FE9980FC}" type="presOf" srcId="{4E2201F1-27BB-4EA1-B67C-1AC43E2B10A1}" destId="{A3AE2C4A-6BD4-4EE7-A428-468C8B4A645C}" srcOrd="0" destOrd="0" presId="urn:microsoft.com/office/officeart/2005/8/layout/list1"/>
    <dgm:cxn modelId="{0591F965-0AE4-48F0-B1C6-F71C0A0CD8C2}" type="presOf" srcId="{EFD0C81C-B16C-426A-A0AD-DF2EA52A6790}" destId="{BA3FE9FA-4A08-4886-B05F-EFE144BF8668}" srcOrd="0" destOrd="0" presId="urn:microsoft.com/office/officeart/2005/8/layout/list1"/>
    <dgm:cxn modelId="{6C793FD5-3C44-4626-B8AC-C8AC2D93FD8A}" type="presOf" srcId="{4E2201F1-27BB-4EA1-B67C-1AC43E2B10A1}" destId="{4EC35062-7D54-4EAC-9839-28D0A0EE40A2}" srcOrd="1" destOrd="0" presId="urn:microsoft.com/office/officeart/2005/8/layout/list1"/>
    <dgm:cxn modelId="{6C289ABC-D736-4E86-9D36-F724017C504A}" srcId="{66F34EB5-C7EC-4A8E-BF33-9886F63330CA}" destId="{3A9483C4-167A-4F62-98AC-63019D5B4C6B}" srcOrd="2" destOrd="0" parTransId="{75F378BE-6722-49CE-88DF-EC32816ED796}" sibTransId="{1AA17D1A-2F23-42B5-9405-BC005CADF575}"/>
    <dgm:cxn modelId="{BB87AAFF-7F31-404A-816F-CF98670ED53A}" srcId="{66F34EB5-C7EC-4A8E-BF33-9886F63330CA}" destId="{4E2201F1-27BB-4EA1-B67C-1AC43E2B10A1}" srcOrd="4" destOrd="0" parTransId="{018D5D91-84E0-4742-9513-4693313EAFE2}" sibTransId="{452A16F3-8243-4E9B-91F3-84EF9FFE259A}"/>
    <dgm:cxn modelId="{CF50B244-0BDE-4155-A825-FD09C305A032}" type="presOf" srcId="{3A9483C4-167A-4F62-98AC-63019D5B4C6B}" destId="{A2E7EEF6-2BBE-47BE-9ED6-3E1C417FB35E}" srcOrd="1" destOrd="0" presId="urn:microsoft.com/office/officeart/2005/8/layout/list1"/>
    <dgm:cxn modelId="{E576069A-1E9E-43EA-9D04-AF999A99455F}" type="presParOf" srcId="{DA98BE5C-2111-47B6-8DCD-E17A430B1B6C}" destId="{4223510D-B383-4F72-B51B-0B080BBCF53E}" srcOrd="0" destOrd="0" presId="urn:microsoft.com/office/officeart/2005/8/layout/list1"/>
    <dgm:cxn modelId="{0E50C2FC-A2EB-4DB3-88B7-540443CC0629}" type="presParOf" srcId="{4223510D-B383-4F72-B51B-0B080BBCF53E}" destId="{AC51D73E-3C29-4F47-85D4-8CD48E7D9684}" srcOrd="0" destOrd="0" presId="urn:microsoft.com/office/officeart/2005/8/layout/list1"/>
    <dgm:cxn modelId="{7E45678F-C1D2-4882-B5EB-8B431BD137E2}" type="presParOf" srcId="{4223510D-B383-4F72-B51B-0B080BBCF53E}" destId="{0CFAF39E-E954-4A0A-9F00-B4457E632D4B}" srcOrd="1" destOrd="0" presId="urn:microsoft.com/office/officeart/2005/8/layout/list1"/>
    <dgm:cxn modelId="{DD3797BB-B21D-48EB-80B9-94CA58A7674C}" type="presParOf" srcId="{DA98BE5C-2111-47B6-8DCD-E17A430B1B6C}" destId="{C368181D-B2B7-4F32-A77C-06B6B1D43FFF}" srcOrd="1" destOrd="0" presId="urn:microsoft.com/office/officeart/2005/8/layout/list1"/>
    <dgm:cxn modelId="{F232F202-9566-47C9-AC9D-DADD55E040DF}" type="presParOf" srcId="{DA98BE5C-2111-47B6-8DCD-E17A430B1B6C}" destId="{C1DE2176-C395-4525-A722-C52E2407EC69}" srcOrd="2" destOrd="0" presId="urn:microsoft.com/office/officeart/2005/8/layout/list1"/>
    <dgm:cxn modelId="{03A5E061-42DB-4918-AF95-C98EE9775593}" type="presParOf" srcId="{DA98BE5C-2111-47B6-8DCD-E17A430B1B6C}" destId="{FC3DDB21-BA9F-4AA0-9917-38857FABE3F9}" srcOrd="3" destOrd="0" presId="urn:microsoft.com/office/officeart/2005/8/layout/list1"/>
    <dgm:cxn modelId="{7CB67AC0-4165-4840-9780-0150B006C43C}" type="presParOf" srcId="{DA98BE5C-2111-47B6-8DCD-E17A430B1B6C}" destId="{D908EFD0-0359-448B-9C0C-32ED80FD3DD7}" srcOrd="4" destOrd="0" presId="urn:microsoft.com/office/officeart/2005/8/layout/list1"/>
    <dgm:cxn modelId="{2FE4B28F-F1FA-47F9-B253-807400F144CB}" type="presParOf" srcId="{D908EFD0-0359-448B-9C0C-32ED80FD3DD7}" destId="{7F13274E-F861-4B71-B619-F5CCC6BF8A44}" srcOrd="0" destOrd="0" presId="urn:microsoft.com/office/officeart/2005/8/layout/list1"/>
    <dgm:cxn modelId="{87275670-42DE-4F93-A66B-17A289B621BA}" type="presParOf" srcId="{D908EFD0-0359-448B-9C0C-32ED80FD3DD7}" destId="{C6DBD3F3-99ED-41AE-B285-2EC9C8798309}" srcOrd="1" destOrd="0" presId="urn:microsoft.com/office/officeart/2005/8/layout/list1"/>
    <dgm:cxn modelId="{03DF3FC1-37FE-4F65-96BC-E1B19BFF2F96}" type="presParOf" srcId="{DA98BE5C-2111-47B6-8DCD-E17A430B1B6C}" destId="{90F1324C-9E53-4B83-A467-89D6B776B3F8}" srcOrd="5" destOrd="0" presId="urn:microsoft.com/office/officeart/2005/8/layout/list1"/>
    <dgm:cxn modelId="{2726A4BD-B23E-43A1-B885-DB7D9D9E4D40}" type="presParOf" srcId="{DA98BE5C-2111-47B6-8DCD-E17A430B1B6C}" destId="{1FC873B6-6317-471F-8CD2-3D8C520B2665}" srcOrd="6" destOrd="0" presId="urn:microsoft.com/office/officeart/2005/8/layout/list1"/>
    <dgm:cxn modelId="{69469A5D-A386-48BC-918E-C3F9088911BE}" type="presParOf" srcId="{DA98BE5C-2111-47B6-8DCD-E17A430B1B6C}" destId="{D40FC59B-A564-4462-B58A-9CCD40D132DB}" srcOrd="7" destOrd="0" presId="urn:microsoft.com/office/officeart/2005/8/layout/list1"/>
    <dgm:cxn modelId="{9F0EB6F8-FC88-4C12-ACC1-5F0EE482F169}" type="presParOf" srcId="{DA98BE5C-2111-47B6-8DCD-E17A430B1B6C}" destId="{29D3B5DB-CD35-417A-AAC7-7EA5394338E5}" srcOrd="8" destOrd="0" presId="urn:microsoft.com/office/officeart/2005/8/layout/list1"/>
    <dgm:cxn modelId="{02733CBC-2D43-4395-8FB2-FABED6AA6E8F}" type="presParOf" srcId="{29D3B5DB-CD35-417A-AAC7-7EA5394338E5}" destId="{8BE8F792-C75F-485E-B736-7733D03A3494}" srcOrd="0" destOrd="0" presId="urn:microsoft.com/office/officeart/2005/8/layout/list1"/>
    <dgm:cxn modelId="{073483B6-592A-40A0-A85C-5E021AA57A04}" type="presParOf" srcId="{29D3B5DB-CD35-417A-AAC7-7EA5394338E5}" destId="{A2E7EEF6-2BBE-47BE-9ED6-3E1C417FB35E}" srcOrd="1" destOrd="0" presId="urn:microsoft.com/office/officeart/2005/8/layout/list1"/>
    <dgm:cxn modelId="{3BDB5B0D-AC83-4265-9BC3-37E7E0EEF309}" type="presParOf" srcId="{DA98BE5C-2111-47B6-8DCD-E17A430B1B6C}" destId="{D05243C6-E6A0-43B6-B1BE-CD2361C2A4F0}" srcOrd="9" destOrd="0" presId="urn:microsoft.com/office/officeart/2005/8/layout/list1"/>
    <dgm:cxn modelId="{D5BE21CB-FCD3-485E-A616-1D71A9BCCCEC}" type="presParOf" srcId="{DA98BE5C-2111-47B6-8DCD-E17A430B1B6C}" destId="{FF33C82C-4474-4B62-A467-4D6E380CB099}" srcOrd="10" destOrd="0" presId="urn:microsoft.com/office/officeart/2005/8/layout/list1"/>
    <dgm:cxn modelId="{1DC2F390-E7B4-4DA7-AD37-E4ADF041DA61}" type="presParOf" srcId="{DA98BE5C-2111-47B6-8DCD-E17A430B1B6C}" destId="{38B5B1A7-5801-4118-BF4A-DE4FC59754A2}" srcOrd="11" destOrd="0" presId="urn:microsoft.com/office/officeart/2005/8/layout/list1"/>
    <dgm:cxn modelId="{08E8DB67-2286-4427-883D-D6AC6AD77B52}" type="presParOf" srcId="{DA98BE5C-2111-47B6-8DCD-E17A430B1B6C}" destId="{392CBEA7-75F6-4D32-BB59-71F3F6B263B1}" srcOrd="12" destOrd="0" presId="urn:microsoft.com/office/officeart/2005/8/layout/list1"/>
    <dgm:cxn modelId="{9E8B5615-1249-4DFC-8169-3CF003B53803}" type="presParOf" srcId="{392CBEA7-75F6-4D32-BB59-71F3F6B263B1}" destId="{BA3FE9FA-4A08-4886-B05F-EFE144BF8668}" srcOrd="0" destOrd="0" presId="urn:microsoft.com/office/officeart/2005/8/layout/list1"/>
    <dgm:cxn modelId="{89D8AB63-C4AB-4C72-B499-357014489124}" type="presParOf" srcId="{392CBEA7-75F6-4D32-BB59-71F3F6B263B1}" destId="{7E6ABF03-F4A5-477B-8831-E6652C85847D}" srcOrd="1" destOrd="0" presId="urn:microsoft.com/office/officeart/2005/8/layout/list1"/>
    <dgm:cxn modelId="{16AAD4D1-DE38-4858-A64F-FC344B793CA7}" type="presParOf" srcId="{DA98BE5C-2111-47B6-8DCD-E17A430B1B6C}" destId="{E07C5279-E85D-43CC-B025-6555F47B8084}" srcOrd="13" destOrd="0" presId="urn:microsoft.com/office/officeart/2005/8/layout/list1"/>
    <dgm:cxn modelId="{8580325F-3285-47A5-B991-AD761B2318A7}" type="presParOf" srcId="{DA98BE5C-2111-47B6-8DCD-E17A430B1B6C}" destId="{405D34EB-7824-41FC-AAB0-9F2140D81D95}" srcOrd="14" destOrd="0" presId="urn:microsoft.com/office/officeart/2005/8/layout/list1"/>
    <dgm:cxn modelId="{5FE6A529-424E-43EF-BA53-C696519A8BCB}" type="presParOf" srcId="{DA98BE5C-2111-47B6-8DCD-E17A430B1B6C}" destId="{266A82BD-3235-4DB6-8756-E874B6B6D8C4}" srcOrd="15" destOrd="0" presId="urn:microsoft.com/office/officeart/2005/8/layout/list1"/>
    <dgm:cxn modelId="{9500CAA8-7609-4680-AF01-D2BFCB300A39}" type="presParOf" srcId="{DA98BE5C-2111-47B6-8DCD-E17A430B1B6C}" destId="{0B6DA6ED-BC30-4D14-9BC8-57427BE740A3}" srcOrd="16" destOrd="0" presId="urn:microsoft.com/office/officeart/2005/8/layout/list1"/>
    <dgm:cxn modelId="{A6CB8850-F417-4699-8B11-8F625AB466E9}" type="presParOf" srcId="{0B6DA6ED-BC30-4D14-9BC8-57427BE740A3}" destId="{A3AE2C4A-6BD4-4EE7-A428-468C8B4A645C}" srcOrd="0" destOrd="0" presId="urn:microsoft.com/office/officeart/2005/8/layout/list1"/>
    <dgm:cxn modelId="{033EB02F-A7DB-47E2-9E1F-FC428E332787}" type="presParOf" srcId="{0B6DA6ED-BC30-4D14-9BC8-57427BE740A3}" destId="{4EC35062-7D54-4EAC-9839-28D0A0EE40A2}" srcOrd="1" destOrd="0" presId="urn:microsoft.com/office/officeart/2005/8/layout/list1"/>
    <dgm:cxn modelId="{8BB4519F-248F-46F6-9872-C4519D0444E5}" type="presParOf" srcId="{DA98BE5C-2111-47B6-8DCD-E17A430B1B6C}" destId="{C952C27B-F2C4-42A9-9AE3-992CDF48E8EB}" srcOrd="17" destOrd="0" presId="urn:microsoft.com/office/officeart/2005/8/layout/list1"/>
    <dgm:cxn modelId="{30061A50-3254-40A3-A589-AAAF4C182C0D}" type="presParOf" srcId="{DA98BE5C-2111-47B6-8DCD-E17A430B1B6C}" destId="{9EEB2654-50DC-4639-88D2-860E1FE31B1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:a="http://schemas.openxmlformats.org/drawingml/2006/main" xmlns:dgm="http://schemas.openxmlformats.org/drawingml/2006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E2176-C395-4525-A722-C52E2407EC69}">
      <dsp:nvSpPr>
        <dsp:cNvPr id="0" name=""/>
        <dsp:cNvSpPr/>
      </dsp:nvSpPr>
      <dsp:spPr>
        <a:xfrm>
          <a:off x="0" y="258144"/>
          <a:ext cx="65913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FAF39E-E954-4A0A-9F00-B4457E632D4B}">
      <dsp:nvSpPr>
        <dsp:cNvPr id="0" name=""/>
        <dsp:cNvSpPr/>
      </dsp:nvSpPr>
      <dsp:spPr>
        <a:xfrm>
          <a:off x="329565" y="7224"/>
          <a:ext cx="461391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395" tIns="0" rIns="1743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cs typeface="Arial" panose="020B0604020202020204" pitchFamily="34" charset="0"/>
            </a:rPr>
            <a:t>1) Objetivo</a:t>
          </a:r>
          <a:endParaRPr lang="es-MX" sz="1800" kern="1200" dirty="0">
            <a:latin typeface="+mn-lt"/>
            <a:cs typeface="Arial" panose="020B0604020202020204" pitchFamily="34" charset="0"/>
          </a:endParaRPr>
        </a:p>
      </dsp:txBody>
      <dsp:txXfrm>
        <a:off x="354063" y="31722"/>
        <a:ext cx="4564914" cy="452844"/>
      </dsp:txXfrm>
    </dsp:sp>
    <dsp:sp modelId="{1FC873B6-6317-471F-8CD2-3D8C520B2665}">
      <dsp:nvSpPr>
        <dsp:cNvPr id="0" name=""/>
        <dsp:cNvSpPr/>
      </dsp:nvSpPr>
      <dsp:spPr>
        <a:xfrm>
          <a:off x="0" y="1029264"/>
          <a:ext cx="65913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BD3F3-99ED-41AE-B285-2EC9C8798309}">
      <dsp:nvSpPr>
        <dsp:cNvPr id="0" name=""/>
        <dsp:cNvSpPr/>
      </dsp:nvSpPr>
      <dsp:spPr>
        <a:xfrm>
          <a:off x="329565" y="778344"/>
          <a:ext cx="461391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395" tIns="0" rIns="1743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cs typeface="Arial" panose="020B0604020202020204" pitchFamily="34" charset="0"/>
            </a:rPr>
            <a:t>2) Concepto </a:t>
          </a:r>
          <a:endParaRPr lang="es-MX" sz="1800" kern="1200" dirty="0">
            <a:latin typeface="+mn-lt"/>
            <a:cs typeface="Arial" panose="020B0604020202020204" pitchFamily="34" charset="0"/>
          </a:endParaRPr>
        </a:p>
      </dsp:txBody>
      <dsp:txXfrm>
        <a:off x="354063" y="802842"/>
        <a:ext cx="4564914" cy="452844"/>
      </dsp:txXfrm>
    </dsp:sp>
    <dsp:sp modelId="{FF33C82C-4474-4B62-A467-4D6E380CB099}">
      <dsp:nvSpPr>
        <dsp:cNvPr id="0" name=""/>
        <dsp:cNvSpPr/>
      </dsp:nvSpPr>
      <dsp:spPr>
        <a:xfrm>
          <a:off x="0" y="1800385"/>
          <a:ext cx="65913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7EEF6-2BBE-47BE-9ED6-3E1C417FB35E}">
      <dsp:nvSpPr>
        <dsp:cNvPr id="0" name=""/>
        <dsp:cNvSpPr/>
      </dsp:nvSpPr>
      <dsp:spPr>
        <a:xfrm>
          <a:off x="329565" y="1549464"/>
          <a:ext cx="461391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395" tIns="0" rIns="1743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cs typeface="Arial" panose="020B0604020202020204" pitchFamily="34" charset="0"/>
            </a:rPr>
            <a:t>3) Planeación de auditoria</a:t>
          </a:r>
          <a:endParaRPr lang="es-MX" sz="1800" kern="1200" dirty="0">
            <a:latin typeface="+mn-lt"/>
            <a:cs typeface="Arial" panose="020B0604020202020204" pitchFamily="34" charset="0"/>
          </a:endParaRPr>
        </a:p>
      </dsp:txBody>
      <dsp:txXfrm>
        <a:off x="354063" y="1573962"/>
        <a:ext cx="4564914" cy="452844"/>
      </dsp:txXfrm>
    </dsp:sp>
    <dsp:sp modelId="{405D34EB-7824-41FC-AAB0-9F2140D81D95}">
      <dsp:nvSpPr>
        <dsp:cNvPr id="0" name=""/>
        <dsp:cNvSpPr/>
      </dsp:nvSpPr>
      <dsp:spPr>
        <a:xfrm>
          <a:off x="0" y="2571505"/>
          <a:ext cx="65913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6ABF03-F4A5-477B-8831-E6652C85847D}">
      <dsp:nvSpPr>
        <dsp:cNvPr id="0" name=""/>
        <dsp:cNvSpPr/>
      </dsp:nvSpPr>
      <dsp:spPr>
        <a:xfrm>
          <a:off x="329565" y="2320585"/>
          <a:ext cx="461391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395" tIns="0" rIns="1743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cs typeface="Arial" panose="020B0604020202020204" pitchFamily="34" charset="0"/>
            </a:rPr>
            <a:t>4) Conclusiones</a:t>
          </a:r>
          <a:endParaRPr lang="es-MX" sz="1800" kern="1200" dirty="0">
            <a:latin typeface="+mn-lt"/>
            <a:cs typeface="Arial" panose="020B0604020202020204" pitchFamily="34" charset="0"/>
          </a:endParaRPr>
        </a:p>
      </dsp:txBody>
      <dsp:txXfrm>
        <a:off x="354063" y="2345083"/>
        <a:ext cx="4564914" cy="452844"/>
      </dsp:txXfrm>
    </dsp:sp>
    <dsp:sp modelId="{9EEB2654-50DC-4639-88D2-860E1FE31B15}">
      <dsp:nvSpPr>
        <dsp:cNvPr id="0" name=""/>
        <dsp:cNvSpPr/>
      </dsp:nvSpPr>
      <dsp:spPr>
        <a:xfrm>
          <a:off x="0" y="3342625"/>
          <a:ext cx="65913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C35062-7D54-4EAC-9839-28D0A0EE40A2}">
      <dsp:nvSpPr>
        <dsp:cNvPr id="0" name=""/>
        <dsp:cNvSpPr/>
      </dsp:nvSpPr>
      <dsp:spPr>
        <a:xfrm>
          <a:off x="329565" y="3091705"/>
          <a:ext cx="461391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395" tIns="0" rIns="17439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+mn-lt"/>
              <a:cs typeface="Arial" panose="020B0604020202020204" pitchFamily="34" charset="0"/>
            </a:rPr>
            <a:t>5) Referencias</a:t>
          </a:r>
          <a:endParaRPr lang="es-MX" sz="1800" kern="1200" dirty="0">
            <a:latin typeface="+mn-lt"/>
            <a:cs typeface="Arial" panose="020B0604020202020204" pitchFamily="34" charset="0"/>
          </a:endParaRPr>
        </a:p>
      </dsp:txBody>
      <dsp:txXfrm>
        <a:off x="354063" y="3116203"/>
        <a:ext cx="4564914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37B66-FBB8-444C-B165-E53C3511EE5D}" type="datetimeFigureOut">
              <a:rPr lang="es-ES" smtClean="0"/>
              <a:pPr/>
              <a:t>3/10/15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E9DB7-1185-45AB-9FB6-8896B8F5AB9D}" type="slidenum">
              <a:rPr lang="es-ES" smtClean="0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9352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E9DB7-1185-45AB-9FB6-8896B8F5AB9D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601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7D89-F6DC-4AE1-86DF-E912D9D19355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897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9C75-67C4-4644-8A23-001B50A6426E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282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2829-69B7-472C-8A00-66A1532D26F4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1128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100-CBB5-41F6-86A0-C5A27A02B17D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10684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7FC75-CCDD-475D-9098-B508EE5E49A5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6950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3DAB-D810-4ACD-A52F-F29DF9857622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6603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BEAF-42BC-41E6-B3D8-F3DE169A6136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6705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D747-863D-4591-9357-57D95A4E409E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255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6D981-7617-4EF6-8FD2-391FD000CDDB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453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6433-B838-43C8-886F-0161615AF02A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3658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EAFE-A712-43AD-8577-2EE49ADBA2EB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4662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25F9-25D7-4837-9679-93DF069F7F1B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372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7FF43-2CF6-4157-B2A2-7D2F2DCC8C4C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9724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F82D-AB2C-4BD8-B26F-F566D715FCF2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493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E23A-2A39-4E39-8D1A-BF7EFB541D76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34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DB9-DC95-4EC4-AAF0-2258F2ABF7B9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813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7B710-A3E3-4AC0-A8F6-7120AD70AA12}" type="datetime1">
              <a:rPr lang="es-MX" smtClean="0"/>
              <a:pPr/>
              <a:t>3/10/15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3C88B6-E485-4629-A905-5B7DF589FD01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886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odolfolebron.blogspot.com/2014/04/tema-vii-auditoria-en-informatica.html" TargetMode="External"/><Relationship Id="rId3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uditoriaunidad1.blogspot.com/2014/10/112-metodologia-para-el-desarrollo-e.html" TargetMode="External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4 Marcador de contenido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5256584"/>
          </a:xfrm>
        </p:spPr>
        <p:txBody>
          <a:bodyPr>
            <a:noAutofit/>
          </a:bodyPr>
          <a:lstStyle/>
          <a:p>
            <a:pPr algn="ctr" eaLnBrk="1" hangingPunct="1">
              <a:buFont typeface="Wingdings 2" pitchFamily="18" charset="2"/>
              <a:buNone/>
            </a:pPr>
            <a:endParaRPr lang="es-MX" sz="1600" dirty="0" smtClean="0">
              <a:latin typeface="Berlin Sans FB" pitchFamily="34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s-ES_tradnl" sz="1600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PROGRAMA EDUCATIVO INFORMÁTICA ADMINISTRATIVA</a:t>
            </a:r>
          </a:p>
          <a:p>
            <a:pPr algn="ctr" eaLnBrk="1" hangingPunct="1">
              <a:buFont typeface="Wingdings 2" pitchFamily="18" charset="2"/>
              <a:buNone/>
            </a:pPr>
            <a:endParaRPr lang="es-MX" sz="1600" dirty="0" smtClean="0">
              <a:latin typeface="Berlin Sans FB" panose="020E0602020502020306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s-MX" sz="1600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UNIDAD DE APRENDIZAJE: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s-MX" sz="1600" b="1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AUDITORÍA INFORMÁTICA </a:t>
            </a:r>
          </a:p>
          <a:p>
            <a:pPr marL="109728" indent="0" algn="ctr">
              <a:buNone/>
            </a:pPr>
            <a:endParaRPr lang="es-MX" sz="1600" dirty="0" smtClean="0">
              <a:latin typeface="Berlin Sans FB" panose="020E0602020502020306" pitchFamily="34" charset="0"/>
              <a:cs typeface="Arial" panose="020B0604020202020204" pitchFamily="34" charset="0"/>
            </a:endParaRPr>
          </a:p>
          <a:p>
            <a:pPr marL="109728" indent="0" algn="ctr">
              <a:buNone/>
            </a:pPr>
            <a:r>
              <a:rPr lang="es-MX" sz="1600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UNIDAD </a:t>
            </a:r>
            <a:r>
              <a:rPr lang="es-MX" sz="1600" dirty="0">
                <a:latin typeface="Berlin Sans FB" panose="020E0602020502020306" pitchFamily="34" charset="0"/>
                <a:cs typeface="Arial" panose="020B0604020202020204" pitchFamily="34" charset="0"/>
              </a:rPr>
              <a:t>DE </a:t>
            </a:r>
            <a:r>
              <a:rPr lang="es-MX" sz="1600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COMPETENCIA	 II.II</a:t>
            </a:r>
            <a:endParaRPr lang="es-MX" sz="1600" dirty="0" smtClean="0">
              <a:latin typeface="Berlin Sans FB" panose="020E0602020502020306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s-MX" sz="1600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NOMBRE DEL MATERIAL</a:t>
            </a:r>
            <a:r>
              <a:rPr lang="es-MX" sz="1600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:</a:t>
            </a:r>
            <a:endParaRPr lang="es-MX" sz="1600" dirty="0" smtClean="0">
              <a:latin typeface="Berlin Sans FB" panose="020E0602020502020306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s-MX" sz="1600" b="1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ELABORACION DEL PLAN DE TRABAJO DE LA  AUDITORIA INFORMÁTICA </a:t>
            </a:r>
          </a:p>
          <a:p>
            <a:pPr algn="ctr" eaLnBrk="1" hangingPunct="1">
              <a:buFont typeface="Wingdings 2" pitchFamily="18" charset="2"/>
              <a:buNone/>
            </a:pPr>
            <a:endParaRPr lang="es-MX" sz="1600" dirty="0" smtClean="0">
              <a:latin typeface="Berlin Sans FB" panose="020E0602020502020306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s-MX" sz="1600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 PRESENTA:	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s-MX" sz="1600" b="1" dirty="0" smtClean="0">
                <a:latin typeface="Berlin Sans FB" panose="020E0602020502020306" pitchFamily="34" charset="0"/>
                <a:cs typeface="Arial" panose="020B0604020202020204" pitchFamily="34" charset="0"/>
              </a:rPr>
              <a:t>M. EN A. JOSÉ LUIS CASTILLO MENDOZA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es-MX" sz="1600" dirty="0" smtClean="0">
                <a:latin typeface="Berlin Sans FB" pitchFamily="34" charset="0"/>
              </a:rPr>
              <a:t>Septiembre 2015</a:t>
            </a:r>
          </a:p>
          <a:p>
            <a:pPr algn="ctr" eaLnBrk="1" hangingPunct="1">
              <a:buFont typeface="Wingdings 2" pitchFamily="18" charset="2"/>
              <a:buNone/>
            </a:pPr>
            <a:endParaRPr lang="es-MX" sz="1600" dirty="0" smtClean="0">
              <a:latin typeface="Berlin Sans FB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7384"/>
            <a:ext cx="9144000" cy="1476614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002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772816"/>
            <a:ext cx="6591985" cy="4138406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s-MX" sz="2400" dirty="0"/>
              <a:t>El trabajo del auditor debe </a:t>
            </a:r>
            <a:r>
              <a:rPr lang="es-MX" sz="2400" dirty="0" smtClean="0"/>
              <a:t>incluir:</a:t>
            </a:r>
          </a:p>
          <a:p>
            <a:pPr algn="just">
              <a:lnSpc>
                <a:spcPct val="170000"/>
              </a:lnSpc>
            </a:pPr>
            <a:r>
              <a:rPr lang="es-MX" sz="2400" dirty="0" smtClean="0"/>
              <a:t> </a:t>
            </a:r>
            <a:r>
              <a:rPr lang="es-MX" sz="2400" dirty="0"/>
              <a:t>Planeación de la </a:t>
            </a:r>
            <a:r>
              <a:rPr lang="es-MX" sz="2400" dirty="0" smtClean="0"/>
              <a:t>auditoria</a:t>
            </a:r>
          </a:p>
          <a:p>
            <a:pPr algn="just">
              <a:lnSpc>
                <a:spcPct val="170000"/>
              </a:lnSpc>
            </a:pPr>
            <a:r>
              <a:rPr lang="es-MX" sz="2400" dirty="0" smtClean="0"/>
              <a:t>El examen</a:t>
            </a:r>
          </a:p>
          <a:p>
            <a:pPr algn="just">
              <a:lnSpc>
                <a:spcPct val="170000"/>
              </a:lnSpc>
            </a:pPr>
            <a:r>
              <a:rPr lang="es-MX" sz="2400" dirty="0" smtClean="0"/>
              <a:t>La </a:t>
            </a:r>
            <a:r>
              <a:rPr lang="es-MX" sz="2400" dirty="0"/>
              <a:t>evaluación de la </a:t>
            </a:r>
            <a:r>
              <a:rPr lang="es-MX" sz="2400" dirty="0" smtClean="0"/>
              <a:t>información</a:t>
            </a:r>
          </a:p>
          <a:p>
            <a:pPr algn="just">
              <a:lnSpc>
                <a:spcPct val="170000"/>
              </a:lnSpc>
            </a:pPr>
            <a:r>
              <a:rPr lang="es-MX" sz="2400" dirty="0" smtClean="0"/>
              <a:t>La </a:t>
            </a:r>
            <a:r>
              <a:rPr lang="es-MX" sz="2400" dirty="0"/>
              <a:t>comunicación de los resultados </a:t>
            </a:r>
            <a:r>
              <a:rPr lang="es-MX" sz="2400" dirty="0" smtClean="0"/>
              <a:t>- Dictamen</a:t>
            </a:r>
          </a:p>
          <a:p>
            <a:pPr algn="just">
              <a:lnSpc>
                <a:spcPct val="170000"/>
              </a:lnSpc>
            </a:pPr>
            <a:r>
              <a:rPr lang="es-MX" sz="2400" dirty="0" smtClean="0"/>
              <a:t>Y </a:t>
            </a:r>
            <a:r>
              <a:rPr lang="es-MX" sz="2400" dirty="0"/>
              <a:t>el seguimiento. </a:t>
            </a: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10</a:t>
            </a:fld>
            <a:endParaRPr lang="es-MX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860674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3) Planeación </a:t>
            </a:r>
            <a:r>
              <a:rPr lang="es-MX" b="1" dirty="0" smtClean="0"/>
              <a:t>de Auditoria (2)</a:t>
            </a:r>
            <a:endParaRPr lang="es-MX" b="1" dirty="0"/>
          </a:p>
        </p:txBody>
      </p:sp>
      <p:pic>
        <p:nvPicPr>
          <p:cNvPr id="3074" name="Picture 2" descr="Resultado de imagen para dictamen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039974"/>
            <a:ext cx="1838325" cy="181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663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5201" y="1340768"/>
            <a:ext cx="6591985" cy="4066398"/>
          </a:xfrm>
        </p:spPr>
        <p:txBody>
          <a:bodyPr/>
          <a:lstStyle/>
          <a:p>
            <a:pPr marL="0" indent="0" algn="just">
              <a:lnSpc>
                <a:spcPct val="200000"/>
              </a:lnSpc>
              <a:buNone/>
            </a:pPr>
            <a:r>
              <a:rPr lang="es-MX" sz="2400" dirty="0"/>
              <a:t>El auditor jefe del equipo deberá preparar un plan de auditoria, que proporcione la base para el acuerdo entre el cliente de la auditora, el equipo auditor y el auditado.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11</a:t>
            </a:fld>
            <a:endParaRPr lang="es-MX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860674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3) Planeación </a:t>
            </a:r>
            <a:r>
              <a:rPr lang="es-MX" b="1" dirty="0" smtClean="0"/>
              <a:t>de Auditoria (3)</a:t>
            </a:r>
            <a:endParaRPr lang="es-MX" b="1" dirty="0"/>
          </a:p>
        </p:txBody>
      </p:sp>
      <p:pic>
        <p:nvPicPr>
          <p:cNvPr id="2050" name="Picture 2" descr="http://www.wandecolombia.com/wanadmin/wp-content/uploads/2013/07/auditoria2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93746"/>
            <a:ext cx="4419961" cy="223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0211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12</a:t>
            </a:fld>
            <a:endParaRPr lang="es-MX"/>
          </a:p>
        </p:txBody>
      </p:sp>
      <p:pic>
        <p:nvPicPr>
          <p:cNvPr id="23556" name="Picture 4" descr="http://image.slidesharecdn.com/auditoriainformatica-unidec-110617220249-phpapp02/95/auditoria-informatica-10-728.jpg?cb=130834820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13116"/>
          <a:stretch/>
        </p:blipFill>
        <p:spPr bwMode="auto">
          <a:xfrm>
            <a:off x="511228" y="1268760"/>
            <a:ext cx="863277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309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340768"/>
            <a:ext cx="6591985" cy="457045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/>
              <a:t>Para </a:t>
            </a:r>
            <a:r>
              <a:rPr lang="es-MX" sz="2400" dirty="0" smtClean="0"/>
              <a:t>una adecuada planeación </a:t>
            </a:r>
            <a:r>
              <a:rPr lang="es-MX" sz="2400" dirty="0"/>
              <a:t>en una Auditoria Informática </a:t>
            </a:r>
            <a:r>
              <a:rPr lang="es-MX" sz="2400" dirty="0" smtClean="0"/>
              <a:t>se debe </a:t>
            </a:r>
            <a:r>
              <a:rPr lang="es-MX" sz="2400" dirty="0"/>
              <a:t>seguir una serie de pasos que </a:t>
            </a:r>
            <a:r>
              <a:rPr lang="es-MX" sz="2400" dirty="0" smtClean="0"/>
              <a:t>permitan </a:t>
            </a:r>
            <a:r>
              <a:rPr lang="es-MX" sz="2400" dirty="0"/>
              <a:t>verificar y ajustar las características a auditar dentro de una organización, sus sistemas, organización y equipo.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13</a:t>
            </a:fld>
            <a:endParaRPr lang="es-MX"/>
          </a:p>
        </p:txBody>
      </p:sp>
      <p:pic>
        <p:nvPicPr>
          <p:cNvPr id="5" name="Imagen 4" descr="Resultado de imagen para planeación de la Auditoria Informátic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6221" y="4653136"/>
            <a:ext cx="2623820" cy="1852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465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628800"/>
            <a:ext cx="6591985" cy="377762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/>
              <a:t>Con los datos anteriores </a:t>
            </a:r>
            <a:r>
              <a:rPr lang="es-MX" sz="2400" dirty="0" smtClean="0"/>
              <a:t>se puede </a:t>
            </a:r>
            <a:r>
              <a:rPr lang="es-MX" sz="2400" dirty="0"/>
              <a:t>determinar el número  del personal de auditoria, las herramientas que </a:t>
            </a:r>
            <a:r>
              <a:rPr lang="es-MX" sz="2400" dirty="0" smtClean="0"/>
              <a:t>ocuparan, </a:t>
            </a:r>
            <a:r>
              <a:rPr lang="es-MX" sz="2400" dirty="0"/>
              <a:t>el tiempo estimado y el costo </a:t>
            </a:r>
            <a:r>
              <a:rPr lang="es-MX" sz="2400" dirty="0" smtClean="0"/>
              <a:t>de la </a:t>
            </a:r>
            <a:r>
              <a:rPr lang="es-MX" sz="2400" dirty="0"/>
              <a:t>revisión.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14</a:t>
            </a:fld>
            <a:endParaRPr lang="es-MX"/>
          </a:p>
        </p:txBody>
      </p:sp>
      <p:pic>
        <p:nvPicPr>
          <p:cNvPr id="5" name="Imagen 4" descr="Resultado de imagen para planeación de la Auditoria Informátic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97152"/>
            <a:ext cx="2465070" cy="1852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8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340768"/>
            <a:ext cx="6591985" cy="457045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000" dirty="0"/>
              <a:t>El plan de auditoria debería ser suficientemente flexible para permitir cambios, tales como modificaciones en el alcance de la auditoria, que podría llegar a ser necesarios a medida que se van desarrollando las actividades de auditoria.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15</a:t>
            </a:fld>
            <a:endParaRPr lang="es-MX"/>
          </a:p>
        </p:txBody>
      </p:sp>
      <p:pic>
        <p:nvPicPr>
          <p:cNvPr id="5" name="Imagen 4" descr="Resultado de imagen para planeación de la Auditoria Informátic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389442"/>
            <a:ext cx="3600400" cy="206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198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64465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800" dirty="0" smtClean="0"/>
              <a:t>Conteste lo siguiente hasta el momento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268760"/>
            <a:ext cx="6591985" cy="46424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/>
              <a:t>¿Qué es auditoria informática?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¿Qué es la planeación?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¿Qué debe incluir el trabajo del auditor?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¿Quién se encarga de preparar el plan de auditoria?</a:t>
            </a:r>
          </a:p>
          <a:p>
            <a:pPr>
              <a:lnSpc>
                <a:spcPct val="150000"/>
              </a:lnSpc>
            </a:pPr>
            <a:r>
              <a:rPr lang="es-MX" sz="2000" dirty="0" smtClean="0"/>
              <a:t>Mencione algunos elementos que debe llevar el plan de la auditoria.</a:t>
            </a: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238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63688" y="548680"/>
            <a:ext cx="6589199" cy="1004690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La planeación de la Auditoria Informática deberá </a:t>
            </a:r>
            <a:r>
              <a:rPr lang="es-MX" sz="2800" b="1" dirty="0" smtClean="0"/>
              <a:t>incluir:</a:t>
            </a:r>
            <a:r>
              <a:rPr lang="es-MX" sz="2800" b="1" dirty="0"/>
              <a:t/>
            </a:r>
            <a:br>
              <a:rPr lang="es-MX" sz="2800" b="1" dirty="0"/>
            </a:b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68063" y="1844824"/>
            <a:ext cx="6591985" cy="3706358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s-MX" sz="2000" dirty="0"/>
              <a:t>Los objetivos de auditoria;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Los criterios de auditoria y los documentos de referencia;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El alcance de la auditoria. Incluyendo la identificación de las unidades funcionales y de organización y los procesos que van a auditarse;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17</a:t>
            </a:fld>
            <a:endParaRPr lang="es-MX"/>
          </a:p>
        </p:txBody>
      </p:sp>
      <p:pic>
        <p:nvPicPr>
          <p:cNvPr id="4098" name="Picture 2" descr="Resultado de imagen para planeacion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2667" y="5028093"/>
            <a:ext cx="3028950" cy="147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89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914728" cy="676236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La planeación de la Auditoria Informática deberá </a:t>
            </a:r>
            <a:r>
              <a:rPr lang="es-MX" sz="2800" b="1" dirty="0" smtClean="0"/>
              <a:t>incluir (2):</a:t>
            </a:r>
            <a:r>
              <a:rPr lang="es-MX" sz="2800" b="1" dirty="0"/>
              <a:t/>
            </a:r>
            <a:br>
              <a:rPr lang="es-MX" sz="2800" b="1" dirty="0"/>
            </a:b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9632" y="1340768"/>
            <a:ext cx="6591985" cy="4896544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s-MX" sz="2000" dirty="0"/>
              <a:t>Las fechas y los lugares donde se van a realizar las actividades de la auditoria;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La hora y la duración estimadas de las actividades de la auditoria, incluyendo las reuniones con la dirección del auditado y las reuniones del equipo auditor;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Las funciones y responsabilidades de los miembros del equipo auditor y de los acompañantes;</a:t>
            </a:r>
          </a:p>
          <a:p>
            <a:pPr algn="just">
              <a:lnSpc>
                <a:spcPct val="150000"/>
              </a:lnSpc>
            </a:pP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18</a:t>
            </a:fld>
            <a:endParaRPr lang="es-MX"/>
          </a:p>
        </p:txBody>
      </p:sp>
      <p:pic>
        <p:nvPicPr>
          <p:cNvPr id="5126" name="Picture 6" descr="Resultado de imagen para hora y fec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373217"/>
            <a:ext cx="2847569" cy="138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369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332656"/>
            <a:ext cx="6589199" cy="528798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La planeación de la Auditoria Informática deberá </a:t>
            </a:r>
            <a:r>
              <a:rPr lang="es-MX" sz="2800" b="1" dirty="0" smtClean="0"/>
              <a:t>incluir (3):</a:t>
            </a:r>
            <a:r>
              <a:rPr lang="es-MX" sz="4400" b="1" dirty="0"/>
              <a:t/>
            </a:r>
            <a:br>
              <a:rPr lang="es-MX" sz="4400" b="1" dirty="0"/>
            </a:br>
            <a:endParaRPr lang="es-MX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5201" y="1451578"/>
            <a:ext cx="6591985" cy="3777622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s-MX" sz="2000" dirty="0"/>
              <a:t>Las asignaciones de los recursos necesarios a las áreas críticas de </a:t>
            </a:r>
            <a:r>
              <a:rPr lang="es-MX" sz="2000" dirty="0" smtClean="0"/>
              <a:t>auditoria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 smtClean="0"/>
              <a:t>El </a:t>
            </a:r>
            <a:r>
              <a:rPr lang="es-MX" sz="2000" dirty="0"/>
              <a:t>idioma de trabajo y del informe de la auditoria, cuando sea diferente el idioma del auditor y/o auditado;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El contenido del informe de la auditoria;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19</a:t>
            </a:fld>
            <a:endParaRPr lang="es-MX"/>
          </a:p>
        </p:txBody>
      </p:sp>
      <p:pic>
        <p:nvPicPr>
          <p:cNvPr id="6146" name="Picture 2" descr="Resultado de imagen para dictamen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1700" y="4581128"/>
            <a:ext cx="255270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18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/>
              <a:t>Objetivo</a:t>
            </a:r>
            <a:endParaRPr lang="es-ES_tradnl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dirty="0" smtClean="0"/>
              <a:t>Emitir una opinión sobre la administración, uso y organización de los recursos informáticos existentes en una empresa. Generar una serie de políticas informáticas que aseguren el aprovechamiento de los recursos informáticos de una organización. </a:t>
            </a:r>
          </a:p>
          <a:p>
            <a:pPr>
              <a:buNone/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404664"/>
            <a:ext cx="6589199" cy="480725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La planeación de la Auditoria Informática deberá </a:t>
            </a:r>
            <a:r>
              <a:rPr lang="es-MX" sz="2800" b="1" dirty="0" smtClean="0"/>
              <a:t>incluir (4):</a:t>
            </a:r>
            <a:r>
              <a:rPr lang="es-MX" sz="2800" b="1" dirty="0"/>
              <a:t/>
            </a:r>
            <a:br>
              <a:rPr lang="es-MX" sz="2800" b="1" dirty="0"/>
            </a:b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522842"/>
            <a:ext cx="6591985" cy="4498446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s-MX" sz="2000" dirty="0"/>
              <a:t>Preparativos logísticos (viajes, instalaciones, etc</a:t>
            </a:r>
            <a:r>
              <a:rPr lang="es-MX" sz="2000" dirty="0" smtClean="0"/>
              <a:t>.).</a:t>
            </a:r>
            <a:endParaRPr lang="es-MX" sz="2000" dirty="0"/>
          </a:p>
          <a:p>
            <a:pPr lvl="0" algn="just">
              <a:lnSpc>
                <a:spcPct val="150000"/>
              </a:lnSpc>
            </a:pPr>
            <a:r>
              <a:rPr lang="es-MX" sz="2000" dirty="0"/>
              <a:t>Asuntos relacionados con la </a:t>
            </a:r>
            <a:r>
              <a:rPr lang="es-MX" sz="2000" dirty="0" smtClean="0"/>
              <a:t>confidencialidad</a:t>
            </a:r>
            <a:r>
              <a:rPr lang="es-MX" sz="2000" dirty="0"/>
              <a:t>.</a:t>
            </a:r>
            <a:r>
              <a:rPr lang="es-MX" sz="2000" dirty="0" smtClean="0"/>
              <a:t> </a:t>
            </a:r>
            <a:endParaRPr lang="es-MX" sz="2000" dirty="0"/>
          </a:p>
          <a:p>
            <a:pPr lvl="0" algn="just">
              <a:lnSpc>
                <a:spcPct val="150000"/>
              </a:lnSpc>
            </a:pPr>
            <a:r>
              <a:rPr lang="es-MX" sz="2000" dirty="0"/>
              <a:t>Cualesquiera acciones de seguimiento de la auditoria.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Solicitar documentos sobre los equipos, número de ellos, localización y características.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20</a:t>
            </a:fld>
            <a:endParaRPr lang="es-MX"/>
          </a:p>
        </p:txBody>
      </p:sp>
      <p:pic>
        <p:nvPicPr>
          <p:cNvPr id="7170" name="Picture 2" descr="Resultado de imagen para dictamen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8610" y="5139696"/>
            <a:ext cx="296227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143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404664"/>
            <a:ext cx="6589199" cy="356618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La planeación de la Auditoria Informática deberá </a:t>
            </a:r>
            <a:r>
              <a:rPr lang="es-MX" sz="2800" b="1" dirty="0" smtClean="0"/>
              <a:t>incluir (5):</a:t>
            </a:r>
            <a:r>
              <a:rPr lang="es-MX" sz="2800" b="1" dirty="0"/>
              <a:t/>
            </a:r>
            <a:br>
              <a:rPr lang="es-MX" sz="2800" b="1" dirty="0"/>
            </a:b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91681" y="1728972"/>
            <a:ext cx="6842720" cy="4364324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s-MX" sz="2000" dirty="0" smtClean="0"/>
              <a:t>Número </a:t>
            </a:r>
            <a:r>
              <a:rPr lang="es-MX" sz="2000" dirty="0"/>
              <a:t>de equipos, localización y las características (de los equipos instalados y por instalar y programados)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Fechas de instalación de los equipos y planes de instalación.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Contratos vigentes de compra, renta y servicio de mantenimiento.</a:t>
            </a:r>
          </a:p>
          <a:p>
            <a:endParaRPr lang="es-MX" sz="1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21</a:t>
            </a:fld>
            <a:endParaRPr lang="es-MX"/>
          </a:p>
        </p:txBody>
      </p:sp>
      <p:pic>
        <p:nvPicPr>
          <p:cNvPr id="8194" name="Picture 2" descr="Resultado de imagen para planeacion de auditoria informa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20624"/>
            <a:ext cx="2178943" cy="183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24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476672"/>
            <a:ext cx="6589199" cy="284610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La planeación de la Auditoria Informática deberá </a:t>
            </a:r>
            <a:r>
              <a:rPr lang="es-MX" sz="2800" b="1" dirty="0" smtClean="0"/>
              <a:t>incluir (6):</a:t>
            </a:r>
            <a:r>
              <a:rPr lang="es-MX" sz="2800" b="1" dirty="0"/>
              <a:t/>
            </a:r>
            <a:br>
              <a:rPr lang="es-MX" sz="2800" b="1" dirty="0"/>
            </a:b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21140" y="2027642"/>
            <a:ext cx="6591985" cy="3777622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s-MX" sz="2000" dirty="0"/>
              <a:t>Contratos de seguros. 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Convenios que se tienen con otras instalaciones. 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Configuración de los equipos y capacidades actuales y máximas.</a:t>
            </a:r>
          </a:p>
          <a:p>
            <a:pPr lvl="0" algn="just">
              <a:lnSpc>
                <a:spcPct val="150000"/>
              </a:lnSpc>
            </a:pPr>
            <a:r>
              <a:rPr lang="es-MX" sz="2000" dirty="0"/>
              <a:t>Planes de expansión.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22</a:t>
            </a:fld>
            <a:endParaRPr lang="es-MX"/>
          </a:p>
        </p:txBody>
      </p:sp>
      <p:pic>
        <p:nvPicPr>
          <p:cNvPr id="9218" name="Picture 2" descr="Resultado de imagen para planeacion de auditoria informa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41518"/>
            <a:ext cx="3096344" cy="176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4480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404664"/>
            <a:ext cx="6589199" cy="356618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/>
              <a:t>La planeación de la Auditoria Informática deberá </a:t>
            </a:r>
            <a:r>
              <a:rPr lang="es-MX" sz="2800" b="1" dirty="0" smtClean="0"/>
              <a:t>incluir (7):</a:t>
            </a:r>
            <a:r>
              <a:rPr lang="es-MX" sz="2800" b="1" dirty="0"/>
              <a:t/>
            </a:r>
            <a:br>
              <a:rPr lang="es-MX" sz="2800" b="1" dirty="0"/>
            </a:br>
            <a:endParaRPr lang="es-MX" sz="2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0725" y="1883626"/>
            <a:ext cx="6591985" cy="3777622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s-MX" sz="2400" dirty="0"/>
              <a:t>Ubicación general de los equipos.</a:t>
            </a:r>
          </a:p>
          <a:p>
            <a:pPr lvl="0">
              <a:lnSpc>
                <a:spcPct val="150000"/>
              </a:lnSpc>
            </a:pPr>
            <a:r>
              <a:rPr lang="es-MX" sz="2400" dirty="0"/>
              <a:t>Políticas de operación. </a:t>
            </a:r>
          </a:p>
          <a:p>
            <a:pPr lvl="0">
              <a:lnSpc>
                <a:spcPct val="150000"/>
              </a:lnSpc>
            </a:pPr>
            <a:r>
              <a:rPr lang="es-MX" sz="2400" dirty="0"/>
              <a:t>Políticas de uso de los equipos.</a:t>
            </a:r>
          </a:p>
          <a:p>
            <a:pPr>
              <a:lnSpc>
                <a:spcPct val="150000"/>
              </a:lnSpc>
            </a:pP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23</a:t>
            </a:fld>
            <a:endParaRPr lang="es-MX"/>
          </a:p>
        </p:txBody>
      </p:sp>
      <p:pic>
        <p:nvPicPr>
          <p:cNvPr id="10242" name="Picture 2" descr="Resultado de imagen para planeacion de auditoria informa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172774"/>
            <a:ext cx="2962275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076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800" dirty="0" smtClean="0"/>
              <a:t>Con la información adquirida hasta el momento realice un plan de auditoria informática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800" dirty="0" smtClean="0"/>
              <a:t>Plan de auditoria</a:t>
            </a:r>
          </a:p>
          <a:p>
            <a:pPr marL="0" indent="0" algn="ctr">
              <a:buNone/>
            </a:pPr>
            <a:endParaRPr lang="es-MX" sz="28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24</a:t>
            </a:fld>
            <a:endParaRPr lang="es-MX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6010925"/>
              </p:ext>
            </p:extLst>
          </p:nvPr>
        </p:nvGraphicFramePr>
        <p:xfrm>
          <a:off x="1945930" y="2944502"/>
          <a:ext cx="6096000" cy="29667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237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28798"/>
          </a:xfrm>
        </p:spPr>
        <p:txBody>
          <a:bodyPr>
            <a:normAutofit fontScale="90000"/>
          </a:bodyPr>
          <a:lstStyle/>
          <a:p>
            <a:r>
              <a:rPr lang="es-MX" sz="3100" dirty="0"/>
              <a:t>EN SISTEMAS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412776"/>
            <a:ext cx="6591985" cy="44984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s-MX" sz="2000" dirty="0"/>
              <a:t>Descripción general de los sistemas instalados y de los que estén por instalarse que contengan volúmenes de información.</a:t>
            </a:r>
          </a:p>
          <a:p>
            <a:pPr lvl="0">
              <a:lnSpc>
                <a:spcPct val="150000"/>
              </a:lnSpc>
            </a:pPr>
            <a:r>
              <a:rPr lang="es-MX" sz="2000" dirty="0" smtClean="0"/>
              <a:t>Manual </a:t>
            </a:r>
            <a:r>
              <a:rPr lang="es-MX" sz="2000" dirty="0"/>
              <a:t>de procedimientos de los sistemas.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Descripción genérica.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Diagramas de </a:t>
            </a:r>
            <a:r>
              <a:rPr lang="es-MX" sz="2000" dirty="0" smtClean="0"/>
              <a:t>entrada de archivos.</a:t>
            </a: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25</a:t>
            </a:fld>
            <a:endParaRPr lang="es-MX"/>
          </a:p>
        </p:txBody>
      </p:sp>
      <p:pic>
        <p:nvPicPr>
          <p:cNvPr id="11266" name="Picture 2" descr="Resultado de imagen para manual de procedimien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653137"/>
            <a:ext cx="4538464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852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28798"/>
          </a:xfrm>
        </p:spPr>
        <p:txBody>
          <a:bodyPr>
            <a:normAutofit/>
          </a:bodyPr>
          <a:lstStyle/>
          <a:p>
            <a:r>
              <a:rPr lang="es-MX" sz="2800" dirty="0"/>
              <a:t>EN SISTEMAS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720" y="1412776"/>
            <a:ext cx="6591985" cy="37776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2000" dirty="0"/>
              <a:t>Diagramas de </a:t>
            </a:r>
            <a:r>
              <a:rPr lang="es-MX" sz="2000" dirty="0" smtClean="0"/>
              <a:t>salida de archivos.</a:t>
            </a:r>
            <a:endParaRPr lang="es-MX" sz="2000" dirty="0"/>
          </a:p>
          <a:p>
            <a:pPr lvl="0">
              <a:lnSpc>
                <a:spcPct val="150000"/>
              </a:lnSpc>
            </a:pPr>
            <a:r>
              <a:rPr lang="es-MX" sz="2000" dirty="0" smtClean="0"/>
              <a:t>Fecha </a:t>
            </a:r>
            <a:r>
              <a:rPr lang="es-MX" sz="2000" dirty="0"/>
              <a:t>de instalación de los sistemas.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Proyecto de instalación de nuevos sistemas.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26</a:t>
            </a:fld>
            <a:endParaRPr lang="es-MX"/>
          </a:p>
        </p:txBody>
      </p:sp>
      <p:pic>
        <p:nvPicPr>
          <p:cNvPr id="12290" name="Picture 2" descr="Resultado de imagen para siste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01008"/>
            <a:ext cx="302433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672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932682"/>
          </a:xfrm>
        </p:spPr>
        <p:txBody>
          <a:bodyPr>
            <a:normAutofit fontScale="90000"/>
          </a:bodyPr>
          <a:lstStyle/>
          <a:p>
            <a:r>
              <a:rPr lang="es-MX" sz="2800" dirty="0" smtClean="0"/>
              <a:t>Al hacer la planeación pueden existir las siguientes situaciones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700808"/>
            <a:ext cx="6591985" cy="4210414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s-MX" sz="2400" dirty="0"/>
              <a:t>Se solicita la información y se ve que: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No tiene y se necesita.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No se tiene y no se necesita.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27</a:t>
            </a:fld>
            <a:endParaRPr lang="es-MX"/>
          </a:p>
        </p:txBody>
      </p:sp>
      <p:pic>
        <p:nvPicPr>
          <p:cNvPr id="13314" name="Picture 2" descr="Resultado de imagen para manual de procedimien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33056"/>
            <a:ext cx="2286000" cy="212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271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484784"/>
            <a:ext cx="6591985" cy="4426438"/>
          </a:xfrm>
        </p:spPr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es-MX" sz="2400" dirty="0"/>
              <a:t>Se tiene la información pero:</a:t>
            </a:r>
            <a:endParaRPr lang="es-MX" sz="2000" dirty="0"/>
          </a:p>
          <a:p>
            <a:pPr lvl="0">
              <a:lnSpc>
                <a:spcPct val="150000"/>
              </a:lnSpc>
            </a:pPr>
            <a:r>
              <a:rPr lang="es-MX" sz="2000" dirty="0"/>
              <a:t>No se usa.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Es incompleta.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No está actualizada.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No es la adecuada.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28</a:t>
            </a:fld>
            <a:endParaRPr lang="es-MX"/>
          </a:p>
        </p:txBody>
      </p:sp>
      <p:pic>
        <p:nvPicPr>
          <p:cNvPr id="14338" name="Picture 2" descr="Resultado de imagen para manual de procedimien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61577"/>
            <a:ext cx="3057525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3488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07669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800" dirty="0" smtClean="0"/>
              <a:t>Características de los colaboradores directos en la planeación de auditoria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844824"/>
            <a:ext cx="6591985" cy="406639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s-MX" sz="2000" dirty="0"/>
              <a:t>Técnico en informática.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Experiencia en el área de informática.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Experiencia en operación y análisis de sistemas.</a:t>
            </a:r>
          </a:p>
          <a:p>
            <a:pPr lvl="0">
              <a:lnSpc>
                <a:spcPct val="150000"/>
              </a:lnSpc>
            </a:pPr>
            <a:r>
              <a:rPr lang="es-MX" sz="2000" dirty="0"/>
              <a:t>Conocimientos de los sistemas más importantes.</a:t>
            </a:r>
          </a:p>
          <a:p>
            <a:pPr>
              <a:lnSpc>
                <a:spcPct val="150000"/>
              </a:lnSpc>
            </a:pP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29</a:t>
            </a:fld>
            <a:endParaRPr lang="es-MX"/>
          </a:p>
        </p:txBody>
      </p:sp>
      <p:pic>
        <p:nvPicPr>
          <p:cNvPr id="15362" name="Picture 2" descr="Resultado de imagen para siste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437112"/>
            <a:ext cx="273630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273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Estructura de la UA</a:t>
            </a:r>
            <a:endParaRPr lang="es-ES_tradnl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dirty="0" smtClean="0"/>
              <a:t>Definir los elementos básicos necesarios para realizar una auditoría informática.</a:t>
            </a:r>
            <a:r>
              <a:rPr dirty="0" smtClean="0"/>
              <a:t> </a:t>
            </a:r>
            <a:r>
              <a:rPr lang="es-ES_tradnl" dirty="0" smtClean="0"/>
              <a:t> </a:t>
            </a:r>
            <a:r>
              <a:rPr dirty="0" smtClean="0"/>
              <a:t>Identificar </a:t>
            </a:r>
            <a:r>
              <a:rPr dirty="0" smtClean="0"/>
              <a:t>cada uno de los pasos a seguir en la metodología para la realización de una auditoría informática: </a:t>
            </a:r>
            <a:endParaRPr dirty="0" smtClean="0"/>
          </a:p>
          <a:p>
            <a:r>
              <a:rPr b="1" dirty="0" smtClean="0">
                <a:solidFill>
                  <a:srgbClr val="C61B1B"/>
                </a:solidFill>
              </a:rPr>
              <a:t>Describir </a:t>
            </a:r>
            <a:r>
              <a:rPr b="1" dirty="0" smtClean="0">
                <a:solidFill>
                  <a:srgbClr val="C61B1B"/>
                </a:solidFill>
              </a:rPr>
              <a:t>la importancia que tiene el realizar una planeación adecuada y completa al inicio de una auditoría informática a una organización. </a:t>
            </a:r>
            <a:endParaRPr b="1" dirty="0" smtClean="0">
              <a:solidFill>
                <a:srgbClr val="C61B1B"/>
              </a:solidFill>
            </a:endParaRPr>
          </a:p>
          <a:p>
            <a:r>
              <a:rPr lang="es-ES_tradnl" dirty="0" smtClean="0"/>
              <a:t>I</a:t>
            </a:r>
            <a:r>
              <a:rPr dirty="0" smtClean="0"/>
              <a:t>dentificar </a:t>
            </a:r>
            <a:r>
              <a:rPr dirty="0" smtClean="0"/>
              <a:t>los aspectos que deben revisarse en cada una de las áreas a evaluar durante la auditoría informática. </a:t>
            </a:r>
            <a:endParaRPr dirty="0" smtClean="0"/>
          </a:p>
          <a:p>
            <a:r>
              <a:rPr dirty="0" smtClean="0"/>
              <a:t>Elaborar </a:t>
            </a:r>
            <a:r>
              <a:rPr dirty="0" smtClean="0"/>
              <a:t>instrumentos que permitan recolectar información relevante de cada una de las áreas a evaluar en la auditoría informática. </a:t>
            </a:r>
            <a:endParaRPr dirty="0" smtClean="0"/>
          </a:p>
          <a:p>
            <a:pPr lvl="1"/>
            <a:r>
              <a:rPr dirty="0" smtClean="0"/>
              <a:t>Analizar </a:t>
            </a:r>
            <a:r>
              <a:rPr dirty="0" smtClean="0"/>
              <a:t>la información obtenida para detectar fortalezas y debilidades en cada una de las áreas evaluadas en la auditoría informática. </a:t>
            </a:r>
            <a:endParaRPr dirty="0" smtClean="0"/>
          </a:p>
          <a:p>
            <a:pPr lvl="1"/>
            <a:r>
              <a:rPr dirty="0" smtClean="0"/>
              <a:t>Elaborar </a:t>
            </a:r>
            <a:r>
              <a:rPr dirty="0" smtClean="0"/>
              <a:t>un dictamen de la auditoría informática que permita la adecuada toma de decisiones en cuanto al uso de los recursos informáticos dentro de la organización. </a:t>
            </a:r>
            <a:endParaRPr dirty="0" smtClean="0"/>
          </a:p>
          <a:p>
            <a:pPr lvl="1"/>
            <a:r>
              <a:rPr dirty="0" smtClean="0"/>
              <a:t>Mencionar </a:t>
            </a:r>
            <a:r>
              <a:rPr dirty="0" smtClean="0"/>
              <a:t>las características principales del control de las recomendaciones hechas en el dictamen de auditoría. </a:t>
            </a:r>
          </a:p>
          <a:p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556792"/>
            <a:ext cx="6591985" cy="4354430"/>
          </a:xfrm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s-MX" sz="2000" dirty="0"/>
              <a:t>En caso de sistemas complejos se deberá contar con personal con conocimientos y experiencia en áreas específicas como base de datos, redes, etc.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30</a:t>
            </a:fld>
            <a:endParaRPr lang="es-MX"/>
          </a:p>
        </p:txBody>
      </p:sp>
      <p:pic>
        <p:nvPicPr>
          <p:cNvPr id="16386" name="Picture 2" descr="Resultado de imagen para siste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35221"/>
            <a:ext cx="2880320" cy="281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328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2879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Plan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556792"/>
            <a:ext cx="6591985" cy="37776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es-MX" sz="2000" dirty="0"/>
              <a:t>El plan debería ser revisado y aceptado por el cliente de la auditoria y presentado al auditado antes de que den comienzo las actividades de la auditoria.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31</a:t>
            </a:fld>
            <a:endParaRPr lang="es-MX"/>
          </a:p>
        </p:txBody>
      </p:sp>
      <p:pic>
        <p:nvPicPr>
          <p:cNvPr id="17410" name="Picture 2" descr="Resultado de imagen para plan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157147"/>
            <a:ext cx="2886075" cy="193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540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700808"/>
            <a:ext cx="6591985" cy="421041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es-MX" sz="2000" dirty="0"/>
              <a:t>Cualquier objeción del auditado debería ser resuelta entre el auditor jefe del equipo, el auditado y el cliente de la auditoria.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32</a:t>
            </a:fld>
            <a:endParaRPr lang="es-MX"/>
          </a:p>
        </p:txBody>
      </p:sp>
      <p:pic>
        <p:nvPicPr>
          <p:cNvPr id="18434" name="Picture 2" descr="Resultado de imagen para auditor y equipo audi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05064"/>
            <a:ext cx="3672408" cy="221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27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61302" y="1700808"/>
            <a:ext cx="6591985" cy="3777622"/>
          </a:xfrm>
        </p:spPr>
        <p:txBody>
          <a:bodyPr/>
          <a:lstStyle/>
          <a:p>
            <a:pPr marL="0" indent="0" algn="just">
              <a:lnSpc>
                <a:spcPct val="200000"/>
              </a:lnSpc>
              <a:buNone/>
            </a:pPr>
            <a:r>
              <a:rPr lang="es-MX" sz="2000" dirty="0"/>
              <a:t>Cualquier revisión al plan de auditoria deberá ser acordada entre las partes interesadas antes de continuar la auditoria.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33</a:t>
            </a:fld>
            <a:endParaRPr lang="es-MX"/>
          </a:p>
        </p:txBody>
      </p:sp>
      <p:pic>
        <p:nvPicPr>
          <p:cNvPr id="19458" name="Picture 2" descr="Resultado de imagen para auditor y equipo audi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77072"/>
            <a:ext cx="417646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735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5201" y="1556792"/>
            <a:ext cx="6591985" cy="37776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/>
              <a:t>El auditor jefe del equipo, de acuerdo con el equipo auditor, deberá asignar a cada miembro del equipo la responsabilidad para auditar procesos, funciones, lugares, áreas o actividades específicos.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34</a:t>
            </a:fld>
            <a:endParaRPr lang="es-MX"/>
          </a:p>
        </p:txBody>
      </p:sp>
      <p:pic>
        <p:nvPicPr>
          <p:cNvPr id="20482" name="Picture 2" descr="Resultado de imagen para auditor y equipo audi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81128"/>
            <a:ext cx="432048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0430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5201" y="1484784"/>
            <a:ext cx="6591985" cy="37776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000" dirty="0"/>
              <a:t>Los miembros del equipo auditor deberán revisar la información pertinente a su parte de auditoria asignada y preparar los documentos de trabajo que sean necesarios como referencia y registro del desarrollo de la auditoria.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35</a:t>
            </a:fld>
            <a:endParaRPr lang="es-MX"/>
          </a:p>
        </p:txBody>
      </p:sp>
      <p:pic>
        <p:nvPicPr>
          <p:cNvPr id="21506" name="Picture 2" descr="Resultado de imagen para plan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4576" y="4509120"/>
            <a:ext cx="4250448" cy="185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793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28798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Documentos de trabajo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412776"/>
            <a:ext cx="6591985" cy="3777622"/>
          </a:xfrm>
        </p:spPr>
        <p:txBody>
          <a:bodyPr/>
          <a:lstStyle/>
          <a:p>
            <a:pPr lvl="0"/>
            <a:r>
              <a:rPr lang="es-MX" dirty="0"/>
              <a:t>Listas de verificación y planes de muestreo de auditoria; y</a:t>
            </a:r>
          </a:p>
          <a:p>
            <a:pPr lvl="0"/>
            <a:r>
              <a:rPr lang="es-MX" dirty="0"/>
              <a:t>Formularios para registrar información, tal como evidencia</a:t>
            </a:r>
          </a:p>
          <a:p>
            <a:r>
              <a:rPr lang="es-MX" dirty="0" err="1"/>
              <a:t>C</a:t>
            </a:r>
            <a:r>
              <a:rPr lang="es-MX" dirty="0" err="1" smtClean="0"/>
              <a:t>hecklist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36</a:t>
            </a:fld>
            <a:endParaRPr lang="es-MX"/>
          </a:p>
        </p:txBody>
      </p:sp>
      <p:pic>
        <p:nvPicPr>
          <p:cNvPr id="25604" name="Picture 4" descr="Resultado de imagen para dictamen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59162"/>
            <a:ext cx="4392488" cy="181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603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37</a:t>
            </a:fld>
            <a:endParaRPr lang="es-MX"/>
          </a:p>
        </p:txBody>
      </p:sp>
      <p:pic>
        <p:nvPicPr>
          <p:cNvPr id="24578" name="Picture 2" descr="http://image.slidesharecdn.com/presentacinauditoriainformatica-100603185815-phpapp02/95/presentacin-auditoria-informatica-16-728.jpg?cb=127559155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7992888" cy="6525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211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07704" y="1196752"/>
            <a:ext cx="6591985" cy="37776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es-MX" sz="2400" dirty="0"/>
              <a:t>Con </a:t>
            </a:r>
            <a:r>
              <a:rPr lang="es-MX" sz="2400" dirty="0" smtClean="0"/>
              <a:t>una adecuada planeación </a:t>
            </a:r>
            <a:r>
              <a:rPr lang="es-MX" sz="2400" dirty="0"/>
              <a:t>se rendirá un </a:t>
            </a:r>
            <a:r>
              <a:rPr lang="es-MX" sz="2400" dirty="0" smtClean="0"/>
              <a:t>dictamen acorde </a:t>
            </a:r>
            <a:r>
              <a:rPr lang="es-MX" sz="2400" dirty="0"/>
              <a:t>con las observaciones y recomendaciones necesarias en la auditoria </a:t>
            </a:r>
            <a:r>
              <a:rPr lang="es-MX" sz="2400" dirty="0" smtClean="0"/>
              <a:t>informática.</a:t>
            </a:r>
            <a:endParaRPr lang="es-MX" sz="2400" dirty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38</a:t>
            </a:fld>
            <a:endParaRPr lang="es-MX"/>
          </a:p>
        </p:txBody>
      </p:sp>
      <p:pic>
        <p:nvPicPr>
          <p:cNvPr id="22530" name="Picture 2" descr="Resultado de imagen para dictamen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78728"/>
            <a:ext cx="2619375" cy="216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116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88666"/>
          </a:xfrm>
        </p:spPr>
        <p:txBody>
          <a:bodyPr/>
          <a:lstStyle/>
          <a:p>
            <a:pPr algn="ctr"/>
            <a:r>
              <a:rPr lang="es-MX" b="1" dirty="0" smtClean="0"/>
              <a:t>4) Conclusiones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55771" y="1412776"/>
            <a:ext cx="6591985" cy="464171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000" dirty="0"/>
              <a:t>La planeación de la auditoría  informática es de </a:t>
            </a:r>
            <a:r>
              <a:rPr lang="es-MX" sz="2000" dirty="0" smtClean="0"/>
              <a:t>suma </a:t>
            </a:r>
            <a:r>
              <a:rPr lang="es-MX" sz="2000" dirty="0"/>
              <a:t>importancia </a:t>
            </a:r>
            <a:r>
              <a:rPr lang="es-MX" sz="2000" dirty="0" smtClean="0"/>
              <a:t> para </a:t>
            </a:r>
            <a:r>
              <a:rPr lang="es-MX" sz="2000" dirty="0"/>
              <a:t>el </a:t>
            </a:r>
            <a:r>
              <a:rPr lang="es-MX" sz="2000" dirty="0" smtClean="0"/>
              <a:t>óptimo desempeño </a:t>
            </a:r>
            <a:r>
              <a:rPr lang="es-MX" sz="2000" dirty="0"/>
              <a:t>de los sistemas de </a:t>
            </a:r>
            <a:r>
              <a:rPr lang="es-MX" sz="2000" dirty="0" smtClean="0"/>
              <a:t>información, </a:t>
            </a:r>
            <a:r>
              <a:rPr lang="es-MX" sz="2000" dirty="0"/>
              <a:t>para que </a:t>
            </a:r>
            <a:r>
              <a:rPr lang="es-MX" sz="2000" dirty="0" smtClean="0"/>
              <a:t>estos </a:t>
            </a:r>
            <a:r>
              <a:rPr lang="es-MX" sz="2000" dirty="0"/>
              <a:t>sean adecuados y </a:t>
            </a:r>
            <a:r>
              <a:rPr lang="es-MX" sz="2000" dirty="0" smtClean="0"/>
              <a:t>confiables, para emitir las </a:t>
            </a:r>
            <a:r>
              <a:rPr lang="es-MX" sz="2000" dirty="0"/>
              <a:t>recomendaciones al contratante de la auditoria, Dueño, Gerente o Alta </a:t>
            </a:r>
            <a:r>
              <a:rPr lang="es-MX" sz="2000" dirty="0" smtClean="0"/>
              <a:t>gerencia mediante el Dictamen Final.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691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2000" dirty="0" smtClean="0"/>
              <a:t>U II. </a:t>
            </a:r>
            <a:r>
              <a:rPr sz="2000" dirty="0" smtClean="0"/>
              <a:t>Describir </a:t>
            </a:r>
            <a:r>
              <a:rPr sz="2000" dirty="0" smtClean="0"/>
              <a:t>la importancia que tiene el realizar una planeación adecuada y completa al inicio de una auditoría informática a una organización. </a:t>
            </a:r>
            <a:br>
              <a:rPr sz="2000" dirty="0" smtClean="0"/>
            </a:br>
            <a:endParaRPr lang="es-ES_tradnl" sz="2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Contenido:</a:t>
            </a:r>
          </a:p>
          <a:p>
            <a:r>
              <a:rPr dirty="0" smtClean="0"/>
              <a:t>Objetivo </a:t>
            </a:r>
            <a:r>
              <a:rPr dirty="0" smtClean="0"/>
              <a:t>del diagnóstico previo</a:t>
            </a:r>
            <a:r>
              <a:rPr dirty="0" smtClean="0"/>
              <a:t>,</a:t>
            </a:r>
            <a:endParaRPr lang="es-ES_tradnl" dirty="0" smtClean="0"/>
          </a:p>
          <a:p>
            <a:r>
              <a:rPr lang="es-ES_tradnl" b="1" dirty="0" smtClean="0">
                <a:solidFill>
                  <a:srgbClr val="C61B1B"/>
                </a:solidFill>
              </a:rPr>
              <a:t>E</a:t>
            </a:r>
            <a:r>
              <a:rPr b="1" dirty="0" smtClean="0">
                <a:solidFill>
                  <a:srgbClr val="C61B1B"/>
                </a:solidFill>
              </a:rPr>
              <a:t>laboración </a:t>
            </a:r>
            <a:r>
              <a:rPr b="1" dirty="0" smtClean="0">
                <a:solidFill>
                  <a:srgbClr val="C61B1B"/>
                </a:solidFill>
              </a:rPr>
              <a:t>del plan de trabajo de la auditoría, conformación del equipo de </a:t>
            </a:r>
            <a:r>
              <a:rPr b="1" dirty="0" smtClean="0">
                <a:solidFill>
                  <a:srgbClr val="C61B1B"/>
                </a:solidFill>
              </a:rPr>
              <a:t>trabajo</a:t>
            </a:r>
            <a:endParaRPr lang="es-ES_tradnl" b="1" dirty="0" smtClean="0">
              <a:solidFill>
                <a:srgbClr val="C61B1B"/>
              </a:solidFill>
            </a:endParaRPr>
          </a:p>
          <a:p>
            <a:r>
              <a:rPr lang="es-ES_tradnl" dirty="0" smtClean="0"/>
              <a:t>D</a:t>
            </a:r>
            <a:r>
              <a:rPr dirty="0" smtClean="0"/>
              <a:t>eterminar </a:t>
            </a:r>
            <a:r>
              <a:rPr dirty="0" smtClean="0"/>
              <a:t>los recursos necesarios para realizar la auditoría informática.</a:t>
            </a:r>
            <a:r>
              <a:rPr dirty="0" smtClean="0"/>
              <a:t> </a:t>
            </a:r>
            <a:endParaRPr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88666"/>
          </a:xfrm>
        </p:spPr>
        <p:txBody>
          <a:bodyPr/>
          <a:lstStyle/>
          <a:p>
            <a:pPr algn="ctr"/>
            <a:r>
              <a:rPr lang="es-MX" b="1" dirty="0" smtClean="0"/>
              <a:t>4) Conclusiones (2)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55771" y="1412776"/>
            <a:ext cx="6591985" cy="464171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000" dirty="0" smtClean="0"/>
              <a:t>Se cumplió el objetivo.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2000" dirty="0"/>
              <a:t>Conocer los elementos de la Planeación de la Auditoria Informática, conforme a la normatividad señalada por las Normas vigentes, que incluye las actividades y recursos para realizar la revisión.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2000" dirty="0"/>
          </a:p>
          <a:p>
            <a:pPr marL="0" indent="0" algn="just">
              <a:lnSpc>
                <a:spcPct val="150000"/>
              </a:lnSpc>
              <a:buNone/>
            </a:pPr>
            <a:endParaRPr lang="es-MX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941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16658"/>
          </a:xfrm>
        </p:spPr>
        <p:txBody>
          <a:bodyPr/>
          <a:lstStyle/>
          <a:p>
            <a:pPr algn="ctr"/>
            <a:r>
              <a:rPr lang="es-MX" b="1" dirty="0" smtClean="0"/>
              <a:t>5) Referencias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484784"/>
            <a:ext cx="6591985" cy="4426438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Bautista</a:t>
            </a:r>
            <a:r>
              <a:rPr lang="es-MX" dirty="0"/>
              <a:t>, G., Borges, F., </a:t>
            </a:r>
            <a:r>
              <a:rPr lang="es-MX" dirty="0" err="1"/>
              <a:t>Forés</a:t>
            </a:r>
            <a:r>
              <a:rPr lang="es-MX" dirty="0"/>
              <a:t>, A (2006). </a:t>
            </a:r>
            <a:r>
              <a:rPr lang="es-MX" i="1" dirty="0"/>
              <a:t>Didáctica universitaria en entornos virtuales. </a:t>
            </a:r>
            <a:r>
              <a:rPr lang="es-MX" dirty="0"/>
              <a:t>España: </a:t>
            </a:r>
            <a:r>
              <a:rPr lang="es-MX" dirty="0" err="1"/>
              <a:t>Nercea</a:t>
            </a:r>
            <a:r>
              <a:rPr lang="es-MX" dirty="0" smtClean="0"/>
              <a:t>.</a:t>
            </a:r>
          </a:p>
          <a:p>
            <a:pPr algn="just"/>
            <a:r>
              <a:rPr lang="es-MX" dirty="0"/>
              <a:t>Comisión de Normas y Procedimientos de Auditoria,  Normas y procedimientos de auditoría, Instituto Mexicano de Contadores Públicos, A. C. ISBN </a:t>
            </a:r>
            <a:r>
              <a:rPr lang="es-MX" dirty="0" smtClean="0"/>
              <a:t>968-6964-32-0</a:t>
            </a:r>
            <a:endParaRPr lang="es-ES" dirty="0" smtClean="0"/>
          </a:p>
          <a:p>
            <a:pPr algn="just"/>
            <a:r>
              <a:rPr lang="es-ES" dirty="0" smtClean="0"/>
              <a:t>Echenique</a:t>
            </a:r>
            <a:r>
              <a:rPr lang="es-ES" dirty="0"/>
              <a:t>, J. (1990). </a:t>
            </a:r>
            <a:r>
              <a:rPr lang="es-ES" i="1" dirty="0"/>
              <a:t>Auditoría en Informática</a:t>
            </a:r>
            <a:r>
              <a:rPr lang="es-ES" dirty="0"/>
              <a:t>, México: McGraw-Hill.</a:t>
            </a:r>
            <a:endParaRPr lang="es-MX" dirty="0"/>
          </a:p>
          <a:p>
            <a:pPr algn="just"/>
            <a:r>
              <a:rPr lang="es-ES" dirty="0"/>
              <a:t>Li, D. (1991). </a:t>
            </a:r>
            <a:r>
              <a:rPr lang="es-ES" i="1" dirty="0"/>
              <a:t>Auditoría en centros de cómputo</a:t>
            </a:r>
            <a:r>
              <a:rPr lang="es-ES" dirty="0"/>
              <a:t>, México: Trillas. </a:t>
            </a:r>
            <a:endParaRPr lang="es-MX" dirty="0"/>
          </a:p>
          <a:p>
            <a:pPr algn="just"/>
            <a:r>
              <a:rPr lang="es-MX" dirty="0" err="1"/>
              <a:t>Piattini</a:t>
            </a:r>
            <a:r>
              <a:rPr lang="es-MX" dirty="0"/>
              <a:t>, M. &amp; Del Peso Emilio, (1998). </a:t>
            </a:r>
            <a:r>
              <a:rPr lang="es-MX" i="1" dirty="0"/>
              <a:t>Auditoría Informática</a:t>
            </a:r>
            <a:r>
              <a:rPr lang="es-MX" dirty="0"/>
              <a:t>, México: Alfa Omega.</a:t>
            </a:r>
          </a:p>
          <a:p>
            <a:pPr algn="just"/>
            <a:endParaRPr lang="es-MX" dirty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462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Contenido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5436905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033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63220"/>
            <a:ext cx="8229600" cy="1442424"/>
          </a:xfrm>
        </p:spPr>
        <p:txBody>
          <a:bodyPr>
            <a:noAutofit/>
          </a:bodyPr>
          <a:lstStyle/>
          <a:p>
            <a:pPr algn="ctr"/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b="1" dirty="0" smtClean="0"/>
              <a:t>1) Objetivo</a:t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65312" y="2080805"/>
            <a:ext cx="7355160" cy="437253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 smtClean="0"/>
              <a:t>Conocer los elementos de la Planeación de la Auditoria Informática, conforme a la normatividad señalada por las Normas vigentes, que incluye las actividades y recursos para realizar la revisión.</a:t>
            </a: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6</a:t>
            </a:fld>
            <a:endParaRPr lang="es-MX"/>
          </a:p>
        </p:txBody>
      </p:sp>
      <p:pic>
        <p:nvPicPr>
          <p:cNvPr id="1026" name="Picture 2" descr="Resultado de imagen para planeacion de audit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81128"/>
            <a:ext cx="3106688" cy="190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2) Concepto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1628800"/>
            <a:ext cx="6591985" cy="42824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/>
              <a:t>La </a:t>
            </a:r>
            <a:r>
              <a:rPr lang="es-MX" sz="2400" b="1" dirty="0"/>
              <a:t>auditoría</a:t>
            </a:r>
            <a:r>
              <a:rPr lang="es-MX" sz="2400" dirty="0"/>
              <a:t> </a:t>
            </a:r>
            <a:r>
              <a:rPr lang="es-MX" sz="2400" b="1" dirty="0"/>
              <a:t>en informática </a:t>
            </a:r>
            <a:r>
              <a:rPr lang="es-MX" sz="2400" dirty="0"/>
              <a:t>es la revisión y la evaluación de los controles, sistemas, procedimientos de informática; de los equipos de cómputo, su utilización, eficiencia y seguridad, </a:t>
            </a:r>
            <a:r>
              <a:rPr lang="es-MX" sz="2400" dirty="0" smtClean="0"/>
              <a:t>en </a:t>
            </a:r>
            <a:r>
              <a:rPr lang="es-MX" sz="2400" dirty="0"/>
              <a:t>la organización que </a:t>
            </a:r>
            <a:r>
              <a:rPr lang="es-MX" sz="2400" dirty="0" smtClean="0"/>
              <a:t>participa.</a:t>
            </a: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7</a:t>
            </a:fld>
            <a:endParaRPr lang="es-MX"/>
          </a:p>
        </p:txBody>
      </p:sp>
      <p:pic>
        <p:nvPicPr>
          <p:cNvPr id="5" name="Imagen 4" descr="https://encrypted-tbn3.gstatic.com/images?q=tbn:ANd9GcRr1baQzpP6lusTv63eP_yXsd5YuCjAOdbzfs-B_8X0LjbWs29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09120"/>
            <a:ext cx="2806700" cy="2194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18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2) Concepto (2)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5201" y="1700808"/>
            <a:ext cx="6591985" cy="377762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/>
              <a:t>La </a:t>
            </a:r>
            <a:r>
              <a:rPr lang="es-MX" sz="2400" b="1" dirty="0"/>
              <a:t>planeación</a:t>
            </a:r>
            <a:r>
              <a:rPr lang="es-MX" sz="2400" dirty="0"/>
              <a:t> </a:t>
            </a:r>
            <a:r>
              <a:rPr lang="es-MX" sz="2400" b="1" dirty="0" smtClean="0"/>
              <a:t>de la auditoria informática </a:t>
            </a:r>
            <a:r>
              <a:rPr lang="es-MX" sz="2400" dirty="0" smtClean="0"/>
              <a:t>es </a:t>
            </a:r>
            <a:r>
              <a:rPr lang="es-MX" sz="2400" dirty="0"/>
              <a:t>una de las etapas de más importancia </a:t>
            </a:r>
            <a:r>
              <a:rPr lang="es-MX" sz="2400" dirty="0" smtClean="0"/>
              <a:t>ya </a:t>
            </a:r>
            <a:r>
              <a:rPr lang="es-MX" sz="2400" dirty="0"/>
              <a:t>que si no se hace adecuadamente se percibirán una serie de problemas que pueden hacer lenta y </a:t>
            </a:r>
            <a:r>
              <a:rPr lang="es-MX" sz="2400" dirty="0" smtClean="0"/>
              <a:t>a veces </a:t>
            </a:r>
            <a:r>
              <a:rPr lang="es-MX" sz="2400" dirty="0"/>
              <a:t>inadecuada o que no se cumpla la auditoria.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8</a:t>
            </a:fld>
            <a:endParaRPr lang="es-MX"/>
          </a:p>
        </p:txBody>
      </p:sp>
      <p:pic>
        <p:nvPicPr>
          <p:cNvPr id="1026" name="Picture 2" descr="https://encrypted-tbn2.gstatic.com/images?q=tbn:ANd9GcSSGhAkmh20bjYRrr4tv4DjtwoZ6uimWhVcQ1XrBi4AgTcd7wOzW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8948" y="4798655"/>
            <a:ext cx="2425452" cy="194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32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860674"/>
          </a:xfrm>
        </p:spPr>
        <p:txBody>
          <a:bodyPr/>
          <a:lstStyle/>
          <a:p>
            <a:r>
              <a:rPr lang="es-MX" b="1" dirty="0" smtClean="0"/>
              <a:t>3) Planeación de Auditoria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51720" y="1484784"/>
            <a:ext cx="6591985" cy="406565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sz="2400" dirty="0"/>
              <a:t>Como cualquier actividad que se realiza en una institución o empresa,  la auditoria informática debe iniciar con una fase de planeación en la cual participen las áreas o departamentos involucrados de la organización para que nos permitan llevar acabo la </a:t>
            </a:r>
            <a:r>
              <a:rPr lang="es-MX" sz="2400" dirty="0" smtClean="0"/>
              <a:t>revisión. </a:t>
            </a: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88B6-E485-4629-A905-5B7DF589FD01}" type="slidenum">
              <a:rPr lang="es-MX" smtClean="0"/>
              <a:pPr/>
              <a:t>9</a:t>
            </a:fld>
            <a:endParaRPr lang="es-MX"/>
          </a:p>
        </p:txBody>
      </p:sp>
      <p:pic>
        <p:nvPicPr>
          <p:cNvPr id="2050" name="Picture 2" descr="Resultado de imagen para planeacion de auditoria informa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97152"/>
            <a:ext cx="2009775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551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Verde 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6613</TotalTime>
  <Words>1712</Words>
  <Application>Microsoft Office PowerPoint</Application>
  <PresentationFormat>Presentación en pantalla (4:3)</PresentationFormat>
  <Paragraphs>180</Paragraphs>
  <Slides>41</Slides>
  <Notes>1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Espiral</vt:lpstr>
      <vt:lpstr>Diapositiva 1</vt:lpstr>
      <vt:lpstr>Objetivo</vt:lpstr>
      <vt:lpstr>Estructura de la UA</vt:lpstr>
      <vt:lpstr>U II. Describir la importancia que tiene el realizar una planeación adecuada y completa al inicio de una auditoría informática a una organización.  </vt:lpstr>
      <vt:lpstr>Contenido</vt:lpstr>
      <vt:lpstr>  1) Objetivo  </vt:lpstr>
      <vt:lpstr>2) Concepto </vt:lpstr>
      <vt:lpstr>2) Concepto (2)</vt:lpstr>
      <vt:lpstr>3) Planeación de Auditoria</vt:lpstr>
      <vt:lpstr>3) Planeación de Auditoria (2)</vt:lpstr>
      <vt:lpstr>3) Planeación de Auditoria (3)</vt:lpstr>
      <vt:lpstr>Diapositiva 12</vt:lpstr>
      <vt:lpstr>Diapositiva 13</vt:lpstr>
      <vt:lpstr>Diapositiva 14</vt:lpstr>
      <vt:lpstr>Diapositiva 15</vt:lpstr>
      <vt:lpstr>Conteste lo siguiente hasta el momento</vt:lpstr>
      <vt:lpstr>La planeación de la Auditoria Informática deberá incluir: </vt:lpstr>
      <vt:lpstr>La planeación de la Auditoria Informática deberá incluir (2): </vt:lpstr>
      <vt:lpstr>La planeación de la Auditoria Informática deberá incluir (3): </vt:lpstr>
      <vt:lpstr>La planeación de la Auditoria Informática deberá incluir (4): </vt:lpstr>
      <vt:lpstr>La planeación de la Auditoria Informática deberá incluir (5): </vt:lpstr>
      <vt:lpstr>La planeación de la Auditoria Informática deberá incluir (6): </vt:lpstr>
      <vt:lpstr>La planeación de la Auditoria Informática deberá incluir (7): </vt:lpstr>
      <vt:lpstr>Con la información adquirida hasta el momento realice un plan de auditoria informática</vt:lpstr>
      <vt:lpstr>EN SISTEMAS </vt:lpstr>
      <vt:lpstr>EN SISTEMAS</vt:lpstr>
      <vt:lpstr>Al hacer la planeación pueden existir las siguientes situaciones</vt:lpstr>
      <vt:lpstr>Diapositiva 28</vt:lpstr>
      <vt:lpstr>Características de los colaboradores directos en la planeación de auditoria</vt:lpstr>
      <vt:lpstr>Diapositiva 30</vt:lpstr>
      <vt:lpstr>Plan</vt:lpstr>
      <vt:lpstr>Diapositiva 32</vt:lpstr>
      <vt:lpstr>Diapositiva 33</vt:lpstr>
      <vt:lpstr>Diapositiva 34</vt:lpstr>
      <vt:lpstr>Diapositiva 35</vt:lpstr>
      <vt:lpstr>Documentos de trabajo</vt:lpstr>
      <vt:lpstr>Diapositiva 37</vt:lpstr>
      <vt:lpstr>Diapositiva 38</vt:lpstr>
      <vt:lpstr>4) Conclusiones</vt:lpstr>
      <vt:lpstr>4) Conclusiones (2)</vt:lpstr>
      <vt:lpstr>5) Referencias</vt:lpstr>
    </vt:vector>
  </TitlesOfParts>
  <Company>UAEM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Anabelem Soberanes Martin</cp:lastModifiedBy>
  <cp:revision>239</cp:revision>
  <dcterms:created xsi:type="dcterms:W3CDTF">2015-10-04T04:48:34Z</dcterms:created>
  <dcterms:modified xsi:type="dcterms:W3CDTF">2015-10-04T04:53:44Z</dcterms:modified>
</cp:coreProperties>
</file>