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0" r:id="rId1"/>
  </p:sldMasterIdLst>
  <p:handoutMasterIdLst>
    <p:handoutMasterId r:id="rId41"/>
  </p:handoutMasterIdLst>
  <p:sldIdLst>
    <p:sldId id="256" r:id="rId2"/>
    <p:sldId id="293" r:id="rId3"/>
    <p:sldId id="294" r:id="rId4"/>
    <p:sldId id="336" r:id="rId5"/>
    <p:sldId id="337" r:id="rId6"/>
    <p:sldId id="298" r:id="rId7"/>
    <p:sldId id="335" r:id="rId8"/>
    <p:sldId id="299" r:id="rId9"/>
    <p:sldId id="330" r:id="rId10"/>
    <p:sldId id="331" r:id="rId11"/>
    <p:sldId id="325" r:id="rId12"/>
    <p:sldId id="326" r:id="rId13"/>
    <p:sldId id="328" r:id="rId14"/>
    <p:sldId id="329" r:id="rId15"/>
    <p:sldId id="300" r:id="rId16"/>
    <p:sldId id="301" r:id="rId17"/>
    <p:sldId id="302" r:id="rId18"/>
    <p:sldId id="327" r:id="rId19"/>
    <p:sldId id="303" r:id="rId20"/>
    <p:sldId id="306" r:id="rId21"/>
    <p:sldId id="304" r:id="rId22"/>
    <p:sldId id="310" r:id="rId23"/>
    <p:sldId id="307" r:id="rId24"/>
    <p:sldId id="308" r:id="rId25"/>
    <p:sldId id="309" r:id="rId26"/>
    <p:sldId id="311" r:id="rId27"/>
    <p:sldId id="312" r:id="rId28"/>
    <p:sldId id="313" r:id="rId29"/>
    <p:sldId id="315" r:id="rId30"/>
    <p:sldId id="317" r:id="rId31"/>
    <p:sldId id="316" r:id="rId32"/>
    <p:sldId id="318" r:id="rId33"/>
    <p:sldId id="319" r:id="rId34"/>
    <p:sldId id="321" r:id="rId35"/>
    <p:sldId id="322" r:id="rId36"/>
    <p:sldId id="323" r:id="rId37"/>
    <p:sldId id="324" r:id="rId38"/>
    <p:sldId id="332" r:id="rId39"/>
    <p:sldId id="333" r:id="rId40"/>
  </p:sldIdLst>
  <p:sldSz cx="9144000" cy="6858000" type="screen4x3"/>
  <p:notesSz cx="6854825" cy="9293225"/>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Estilo medio 4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C88519-4856-435C-9605-5A284245EE92}" type="doc">
      <dgm:prSet loTypeId="urn:microsoft.com/office/officeart/2005/8/layout/hProcess9" loCatId="process" qsTypeId="urn:microsoft.com/office/officeart/2005/8/quickstyle/simple1" qsCatId="simple" csTypeId="urn:microsoft.com/office/officeart/2005/8/colors/accent1_2" csCatId="accent1" phldr="1"/>
      <dgm:spPr/>
    </dgm:pt>
    <dgm:pt modelId="{6F11CF33-E6C4-4EFB-BBC3-62079770A0EA}">
      <dgm:prSet phldrT="[Texto]"/>
      <dgm:spPr/>
      <dgm:t>
        <a:bodyPr/>
        <a:lstStyle/>
        <a:p>
          <a:r>
            <a:rPr lang="es-MX" dirty="0" smtClean="0"/>
            <a:t>Gestión comercial</a:t>
          </a:r>
          <a:endParaRPr lang="es-MX" dirty="0"/>
        </a:p>
      </dgm:t>
    </dgm:pt>
    <dgm:pt modelId="{5A8FE59F-1F44-4474-B40E-7695DD1B1996}" type="parTrans" cxnId="{D19CF3F9-84C8-49B6-965B-237979E3F27E}">
      <dgm:prSet/>
      <dgm:spPr/>
      <dgm:t>
        <a:bodyPr/>
        <a:lstStyle/>
        <a:p>
          <a:endParaRPr lang="es-MX"/>
        </a:p>
      </dgm:t>
    </dgm:pt>
    <dgm:pt modelId="{636D10E8-D9CB-4650-AFB4-741E4239A3F6}" type="sibTrans" cxnId="{D19CF3F9-84C8-49B6-965B-237979E3F27E}">
      <dgm:prSet/>
      <dgm:spPr/>
      <dgm:t>
        <a:bodyPr/>
        <a:lstStyle/>
        <a:p>
          <a:endParaRPr lang="es-MX"/>
        </a:p>
      </dgm:t>
    </dgm:pt>
    <dgm:pt modelId="{7970924A-77C0-48A5-936D-AD8CF87FF92C}">
      <dgm:prSet phldrT="[Texto]"/>
      <dgm:spPr/>
      <dgm:t>
        <a:bodyPr/>
        <a:lstStyle/>
        <a:p>
          <a:r>
            <a:rPr lang="es-MX" dirty="0" smtClean="0"/>
            <a:t>Gestión de recursos humanos</a:t>
          </a:r>
          <a:endParaRPr lang="es-MX" dirty="0"/>
        </a:p>
      </dgm:t>
    </dgm:pt>
    <dgm:pt modelId="{F37AB499-81C9-41F4-A06F-6D085883C329}" type="parTrans" cxnId="{8D623052-66ED-4BB2-A875-21083FA160CC}">
      <dgm:prSet/>
      <dgm:spPr/>
      <dgm:t>
        <a:bodyPr/>
        <a:lstStyle/>
        <a:p>
          <a:endParaRPr lang="es-MX"/>
        </a:p>
      </dgm:t>
    </dgm:pt>
    <dgm:pt modelId="{AFD2537D-0FC2-498D-952B-B0EF969FBE74}" type="sibTrans" cxnId="{8D623052-66ED-4BB2-A875-21083FA160CC}">
      <dgm:prSet/>
      <dgm:spPr/>
      <dgm:t>
        <a:bodyPr/>
        <a:lstStyle/>
        <a:p>
          <a:endParaRPr lang="es-MX"/>
        </a:p>
      </dgm:t>
    </dgm:pt>
    <dgm:pt modelId="{5AEE2210-7F33-4069-8301-A555A8C4B81A}">
      <dgm:prSet phldrT="[Texto]"/>
      <dgm:spPr/>
      <dgm:t>
        <a:bodyPr/>
        <a:lstStyle/>
        <a:p>
          <a:r>
            <a:rPr lang="es-MX" dirty="0" smtClean="0"/>
            <a:t>Gestión financiera</a:t>
          </a:r>
          <a:endParaRPr lang="es-MX" dirty="0"/>
        </a:p>
      </dgm:t>
    </dgm:pt>
    <dgm:pt modelId="{DF35C3B1-8818-4852-8CC7-9C841F3C2A08}" type="parTrans" cxnId="{60CB8EDF-6346-47B3-AA71-569C46C9D409}">
      <dgm:prSet/>
      <dgm:spPr/>
      <dgm:t>
        <a:bodyPr/>
        <a:lstStyle/>
        <a:p>
          <a:endParaRPr lang="es-MX"/>
        </a:p>
      </dgm:t>
    </dgm:pt>
    <dgm:pt modelId="{5D3BF596-2BA7-4880-8848-DA9538734F53}" type="sibTrans" cxnId="{60CB8EDF-6346-47B3-AA71-569C46C9D409}">
      <dgm:prSet/>
      <dgm:spPr/>
      <dgm:t>
        <a:bodyPr/>
        <a:lstStyle/>
        <a:p>
          <a:endParaRPr lang="es-MX"/>
        </a:p>
      </dgm:t>
    </dgm:pt>
    <dgm:pt modelId="{582D93E0-D713-4762-9CDE-6A12CB141797}">
      <dgm:prSet/>
      <dgm:spPr/>
      <dgm:t>
        <a:bodyPr/>
        <a:lstStyle/>
        <a:p>
          <a:r>
            <a:rPr lang="es-MX" dirty="0" smtClean="0"/>
            <a:t>Gestión de operaciones</a:t>
          </a:r>
          <a:endParaRPr lang="es-MX" dirty="0"/>
        </a:p>
      </dgm:t>
    </dgm:pt>
    <dgm:pt modelId="{12332FC4-82BE-405B-96E5-01E1F6D17350}" type="parTrans" cxnId="{471E4055-20C9-43FE-880D-8AEE1C0F06D6}">
      <dgm:prSet/>
      <dgm:spPr/>
      <dgm:t>
        <a:bodyPr/>
        <a:lstStyle/>
        <a:p>
          <a:endParaRPr lang="es-MX"/>
        </a:p>
      </dgm:t>
    </dgm:pt>
    <dgm:pt modelId="{CE72B019-12F5-456E-A30F-A3D72BF606DD}" type="sibTrans" cxnId="{471E4055-20C9-43FE-880D-8AEE1C0F06D6}">
      <dgm:prSet/>
      <dgm:spPr/>
      <dgm:t>
        <a:bodyPr/>
        <a:lstStyle/>
        <a:p>
          <a:endParaRPr lang="es-MX"/>
        </a:p>
      </dgm:t>
    </dgm:pt>
    <dgm:pt modelId="{29A3E86B-2956-4282-9608-641ED17E6CD8}">
      <dgm:prSet/>
      <dgm:spPr/>
      <dgm:t>
        <a:bodyPr/>
        <a:lstStyle/>
        <a:p>
          <a:r>
            <a:rPr lang="es-MX" dirty="0" smtClean="0"/>
            <a:t>Gestión legal</a:t>
          </a:r>
          <a:endParaRPr lang="es-MX" dirty="0"/>
        </a:p>
      </dgm:t>
    </dgm:pt>
    <dgm:pt modelId="{6CC91806-5906-41BC-A472-1364B9197C03}" type="parTrans" cxnId="{A97A0180-E336-4C41-B341-6C4DD339707F}">
      <dgm:prSet/>
      <dgm:spPr/>
      <dgm:t>
        <a:bodyPr/>
        <a:lstStyle/>
        <a:p>
          <a:endParaRPr lang="es-MX"/>
        </a:p>
      </dgm:t>
    </dgm:pt>
    <dgm:pt modelId="{7802F2C2-3CC4-47C1-8E79-146B7ACFA1E4}" type="sibTrans" cxnId="{A97A0180-E336-4C41-B341-6C4DD339707F}">
      <dgm:prSet/>
      <dgm:spPr/>
      <dgm:t>
        <a:bodyPr/>
        <a:lstStyle/>
        <a:p>
          <a:endParaRPr lang="es-MX"/>
        </a:p>
      </dgm:t>
    </dgm:pt>
    <dgm:pt modelId="{464B13DE-0D1C-4CFD-8D88-2B152F1F0E9E}" type="pres">
      <dgm:prSet presAssocID="{4DC88519-4856-435C-9605-5A284245EE92}" presName="CompostProcess" presStyleCnt="0">
        <dgm:presLayoutVars>
          <dgm:dir/>
          <dgm:resizeHandles val="exact"/>
        </dgm:presLayoutVars>
      </dgm:prSet>
      <dgm:spPr/>
    </dgm:pt>
    <dgm:pt modelId="{5782B731-7993-461E-8663-846C69ADE01D}" type="pres">
      <dgm:prSet presAssocID="{4DC88519-4856-435C-9605-5A284245EE92}" presName="arrow" presStyleLbl="bgShp" presStyleIdx="0" presStyleCnt="1"/>
      <dgm:spPr/>
    </dgm:pt>
    <dgm:pt modelId="{57883D16-5770-4C3D-89F4-C74442EEA397}" type="pres">
      <dgm:prSet presAssocID="{4DC88519-4856-435C-9605-5A284245EE92}" presName="linearProcess" presStyleCnt="0"/>
      <dgm:spPr/>
    </dgm:pt>
    <dgm:pt modelId="{E35A0C3C-42A8-41D3-A8A3-38C84AF6117A}" type="pres">
      <dgm:prSet presAssocID="{6F11CF33-E6C4-4EFB-BBC3-62079770A0EA}" presName="textNode" presStyleLbl="node1" presStyleIdx="0" presStyleCnt="5">
        <dgm:presLayoutVars>
          <dgm:bulletEnabled val="1"/>
        </dgm:presLayoutVars>
      </dgm:prSet>
      <dgm:spPr/>
      <dgm:t>
        <a:bodyPr/>
        <a:lstStyle/>
        <a:p>
          <a:endParaRPr lang="es-MX"/>
        </a:p>
      </dgm:t>
    </dgm:pt>
    <dgm:pt modelId="{D1E4A4E4-DD63-47EA-9177-52D16B16F025}" type="pres">
      <dgm:prSet presAssocID="{636D10E8-D9CB-4650-AFB4-741E4239A3F6}" presName="sibTrans" presStyleCnt="0"/>
      <dgm:spPr/>
    </dgm:pt>
    <dgm:pt modelId="{EFC3061B-F4B6-4093-896C-6B76070F2C26}" type="pres">
      <dgm:prSet presAssocID="{7970924A-77C0-48A5-936D-AD8CF87FF92C}" presName="textNode" presStyleLbl="node1" presStyleIdx="1" presStyleCnt="5">
        <dgm:presLayoutVars>
          <dgm:bulletEnabled val="1"/>
        </dgm:presLayoutVars>
      </dgm:prSet>
      <dgm:spPr/>
      <dgm:t>
        <a:bodyPr/>
        <a:lstStyle/>
        <a:p>
          <a:endParaRPr lang="es-MX"/>
        </a:p>
      </dgm:t>
    </dgm:pt>
    <dgm:pt modelId="{638752AB-90E1-46D2-BDED-583D75324CD3}" type="pres">
      <dgm:prSet presAssocID="{AFD2537D-0FC2-498D-952B-B0EF969FBE74}" presName="sibTrans" presStyleCnt="0"/>
      <dgm:spPr/>
    </dgm:pt>
    <dgm:pt modelId="{C463ADCB-F9F6-4F4C-966B-81EC4A833792}" type="pres">
      <dgm:prSet presAssocID="{5AEE2210-7F33-4069-8301-A555A8C4B81A}" presName="textNode" presStyleLbl="node1" presStyleIdx="2" presStyleCnt="5">
        <dgm:presLayoutVars>
          <dgm:bulletEnabled val="1"/>
        </dgm:presLayoutVars>
      </dgm:prSet>
      <dgm:spPr/>
    </dgm:pt>
    <dgm:pt modelId="{EC5BC600-DBE7-4D1F-951B-A45CFDE9DF8F}" type="pres">
      <dgm:prSet presAssocID="{5D3BF596-2BA7-4880-8848-DA9538734F53}" presName="sibTrans" presStyleCnt="0"/>
      <dgm:spPr/>
    </dgm:pt>
    <dgm:pt modelId="{45F23874-7D0D-416A-98D0-0ACFB52BD5D8}" type="pres">
      <dgm:prSet presAssocID="{582D93E0-D713-4762-9CDE-6A12CB141797}" presName="textNode" presStyleLbl="node1" presStyleIdx="3" presStyleCnt="5">
        <dgm:presLayoutVars>
          <dgm:bulletEnabled val="1"/>
        </dgm:presLayoutVars>
      </dgm:prSet>
      <dgm:spPr/>
    </dgm:pt>
    <dgm:pt modelId="{A6E714DA-0C97-4FBD-A22C-0DEA432F8597}" type="pres">
      <dgm:prSet presAssocID="{CE72B019-12F5-456E-A30F-A3D72BF606DD}" presName="sibTrans" presStyleCnt="0"/>
      <dgm:spPr/>
    </dgm:pt>
    <dgm:pt modelId="{EEFACADF-ADB3-4739-9698-E819CB1ECAF6}" type="pres">
      <dgm:prSet presAssocID="{29A3E86B-2956-4282-9608-641ED17E6CD8}" presName="textNode" presStyleLbl="node1" presStyleIdx="4" presStyleCnt="5">
        <dgm:presLayoutVars>
          <dgm:bulletEnabled val="1"/>
        </dgm:presLayoutVars>
      </dgm:prSet>
      <dgm:spPr/>
    </dgm:pt>
  </dgm:ptLst>
  <dgm:cxnLst>
    <dgm:cxn modelId="{471E4055-20C9-43FE-880D-8AEE1C0F06D6}" srcId="{4DC88519-4856-435C-9605-5A284245EE92}" destId="{582D93E0-D713-4762-9CDE-6A12CB141797}" srcOrd="3" destOrd="0" parTransId="{12332FC4-82BE-405B-96E5-01E1F6D17350}" sibTransId="{CE72B019-12F5-456E-A30F-A3D72BF606DD}"/>
    <dgm:cxn modelId="{23ABB352-3382-429E-A285-AF2FD11C9BBB}" type="presOf" srcId="{29A3E86B-2956-4282-9608-641ED17E6CD8}" destId="{EEFACADF-ADB3-4739-9698-E819CB1ECAF6}" srcOrd="0" destOrd="0" presId="urn:microsoft.com/office/officeart/2005/8/layout/hProcess9"/>
    <dgm:cxn modelId="{D19CF3F9-84C8-49B6-965B-237979E3F27E}" srcId="{4DC88519-4856-435C-9605-5A284245EE92}" destId="{6F11CF33-E6C4-4EFB-BBC3-62079770A0EA}" srcOrd="0" destOrd="0" parTransId="{5A8FE59F-1F44-4474-B40E-7695DD1B1996}" sibTransId="{636D10E8-D9CB-4650-AFB4-741E4239A3F6}"/>
    <dgm:cxn modelId="{04E6F25C-4143-4821-BFD6-19ABEF136F5D}" type="presOf" srcId="{582D93E0-D713-4762-9CDE-6A12CB141797}" destId="{45F23874-7D0D-416A-98D0-0ACFB52BD5D8}" srcOrd="0" destOrd="0" presId="urn:microsoft.com/office/officeart/2005/8/layout/hProcess9"/>
    <dgm:cxn modelId="{A97A0180-E336-4C41-B341-6C4DD339707F}" srcId="{4DC88519-4856-435C-9605-5A284245EE92}" destId="{29A3E86B-2956-4282-9608-641ED17E6CD8}" srcOrd="4" destOrd="0" parTransId="{6CC91806-5906-41BC-A472-1364B9197C03}" sibTransId="{7802F2C2-3CC4-47C1-8E79-146B7ACFA1E4}"/>
    <dgm:cxn modelId="{6EC8694A-6D44-44DB-9FA7-CF30DDC65BC9}" type="presOf" srcId="{6F11CF33-E6C4-4EFB-BBC3-62079770A0EA}" destId="{E35A0C3C-42A8-41D3-A8A3-38C84AF6117A}" srcOrd="0" destOrd="0" presId="urn:microsoft.com/office/officeart/2005/8/layout/hProcess9"/>
    <dgm:cxn modelId="{CEA919F8-7168-4241-8F88-CDF74E696F4D}" type="presOf" srcId="{4DC88519-4856-435C-9605-5A284245EE92}" destId="{464B13DE-0D1C-4CFD-8D88-2B152F1F0E9E}" srcOrd="0" destOrd="0" presId="urn:microsoft.com/office/officeart/2005/8/layout/hProcess9"/>
    <dgm:cxn modelId="{EC1A67A8-7DE3-4F89-905E-68F312DF6964}" type="presOf" srcId="{5AEE2210-7F33-4069-8301-A555A8C4B81A}" destId="{C463ADCB-F9F6-4F4C-966B-81EC4A833792}" srcOrd="0" destOrd="0" presId="urn:microsoft.com/office/officeart/2005/8/layout/hProcess9"/>
    <dgm:cxn modelId="{8243D5B8-4875-4F88-9738-FDC78BC674CE}" type="presOf" srcId="{7970924A-77C0-48A5-936D-AD8CF87FF92C}" destId="{EFC3061B-F4B6-4093-896C-6B76070F2C26}" srcOrd="0" destOrd="0" presId="urn:microsoft.com/office/officeart/2005/8/layout/hProcess9"/>
    <dgm:cxn modelId="{8D623052-66ED-4BB2-A875-21083FA160CC}" srcId="{4DC88519-4856-435C-9605-5A284245EE92}" destId="{7970924A-77C0-48A5-936D-AD8CF87FF92C}" srcOrd="1" destOrd="0" parTransId="{F37AB499-81C9-41F4-A06F-6D085883C329}" sibTransId="{AFD2537D-0FC2-498D-952B-B0EF969FBE74}"/>
    <dgm:cxn modelId="{60CB8EDF-6346-47B3-AA71-569C46C9D409}" srcId="{4DC88519-4856-435C-9605-5A284245EE92}" destId="{5AEE2210-7F33-4069-8301-A555A8C4B81A}" srcOrd="2" destOrd="0" parTransId="{DF35C3B1-8818-4852-8CC7-9C841F3C2A08}" sibTransId="{5D3BF596-2BA7-4880-8848-DA9538734F53}"/>
    <dgm:cxn modelId="{FA1EE3E3-5F1A-47A4-80BE-6FDD2D98CD25}" type="presParOf" srcId="{464B13DE-0D1C-4CFD-8D88-2B152F1F0E9E}" destId="{5782B731-7993-461E-8663-846C69ADE01D}" srcOrd="0" destOrd="0" presId="urn:microsoft.com/office/officeart/2005/8/layout/hProcess9"/>
    <dgm:cxn modelId="{6E125995-6DD0-4158-AD49-E7FEA67DE129}" type="presParOf" srcId="{464B13DE-0D1C-4CFD-8D88-2B152F1F0E9E}" destId="{57883D16-5770-4C3D-89F4-C74442EEA397}" srcOrd="1" destOrd="0" presId="urn:microsoft.com/office/officeart/2005/8/layout/hProcess9"/>
    <dgm:cxn modelId="{B0C4E3C5-BBA8-49B0-B24D-D67C63DA4A45}" type="presParOf" srcId="{57883D16-5770-4C3D-89F4-C74442EEA397}" destId="{E35A0C3C-42A8-41D3-A8A3-38C84AF6117A}" srcOrd="0" destOrd="0" presId="urn:microsoft.com/office/officeart/2005/8/layout/hProcess9"/>
    <dgm:cxn modelId="{F8C3C949-E4BB-4F2A-AEE6-C894D37AD819}" type="presParOf" srcId="{57883D16-5770-4C3D-89F4-C74442EEA397}" destId="{D1E4A4E4-DD63-47EA-9177-52D16B16F025}" srcOrd="1" destOrd="0" presId="urn:microsoft.com/office/officeart/2005/8/layout/hProcess9"/>
    <dgm:cxn modelId="{24A2F9DF-6E62-40D5-869A-14CB4AEADC13}" type="presParOf" srcId="{57883D16-5770-4C3D-89F4-C74442EEA397}" destId="{EFC3061B-F4B6-4093-896C-6B76070F2C26}" srcOrd="2" destOrd="0" presId="urn:microsoft.com/office/officeart/2005/8/layout/hProcess9"/>
    <dgm:cxn modelId="{94EF5CB0-F667-40B2-B3FB-5D2D58EF1CAD}" type="presParOf" srcId="{57883D16-5770-4C3D-89F4-C74442EEA397}" destId="{638752AB-90E1-46D2-BDED-583D75324CD3}" srcOrd="3" destOrd="0" presId="urn:microsoft.com/office/officeart/2005/8/layout/hProcess9"/>
    <dgm:cxn modelId="{ECDCEE71-B10F-4A19-8D48-413D9DE357B0}" type="presParOf" srcId="{57883D16-5770-4C3D-89F4-C74442EEA397}" destId="{C463ADCB-F9F6-4F4C-966B-81EC4A833792}" srcOrd="4" destOrd="0" presId="urn:microsoft.com/office/officeart/2005/8/layout/hProcess9"/>
    <dgm:cxn modelId="{E9C14328-DD07-491B-BCC8-3C7E53A10116}" type="presParOf" srcId="{57883D16-5770-4C3D-89F4-C74442EEA397}" destId="{EC5BC600-DBE7-4D1F-951B-A45CFDE9DF8F}" srcOrd="5" destOrd="0" presId="urn:microsoft.com/office/officeart/2005/8/layout/hProcess9"/>
    <dgm:cxn modelId="{82DC73B6-305D-485B-8161-526530F3F0BB}" type="presParOf" srcId="{57883D16-5770-4C3D-89F4-C74442EEA397}" destId="{45F23874-7D0D-416A-98D0-0ACFB52BD5D8}" srcOrd="6" destOrd="0" presId="urn:microsoft.com/office/officeart/2005/8/layout/hProcess9"/>
    <dgm:cxn modelId="{39A63316-FB11-4EA2-A76E-E1C06E1DB4E6}" type="presParOf" srcId="{57883D16-5770-4C3D-89F4-C74442EEA397}" destId="{A6E714DA-0C97-4FBD-A22C-0DEA432F8597}" srcOrd="7" destOrd="0" presId="urn:microsoft.com/office/officeart/2005/8/layout/hProcess9"/>
    <dgm:cxn modelId="{418A50A3-1A74-4A02-AB18-9B3641CABB86}" type="presParOf" srcId="{57883D16-5770-4C3D-89F4-C74442EEA397}" destId="{EEFACADF-ADB3-4739-9698-E819CB1ECAF6}"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82B731-7993-461E-8663-846C69ADE01D}">
      <dsp:nvSpPr>
        <dsp:cNvPr id="0" name=""/>
        <dsp:cNvSpPr/>
      </dsp:nvSpPr>
      <dsp:spPr>
        <a:xfrm>
          <a:off x="658873" y="0"/>
          <a:ext cx="7467229" cy="525658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5A0C3C-42A8-41D3-A8A3-38C84AF6117A}">
      <dsp:nvSpPr>
        <dsp:cNvPr id="0" name=""/>
        <dsp:cNvSpPr/>
      </dsp:nvSpPr>
      <dsp:spPr>
        <a:xfrm>
          <a:off x="3860" y="1576975"/>
          <a:ext cx="1687933" cy="210263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Gestión comercial</a:t>
          </a:r>
          <a:endParaRPr lang="es-MX" sz="1700" kern="1200" dirty="0"/>
        </a:p>
      </dsp:txBody>
      <dsp:txXfrm>
        <a:off x="86258" y="1659373"/>
        <a:ext cx="1523137" cy="1937837"/>
      </dsp:txXfrm>
    </dsp:sp>
    <dsp:sp modelId="{EFC3061B-F4B6-4093-896C-6B76070F2C26}">
      <dsp:nvSpPr>
        <dsp:cNvPr id="0" name=""/>
        <dsp:cNvSpPr/>
      </dsp:nvSpPr>
      <dsp:spPr>
        <a:xfrm>
          <a:off x="1776190" y="1576975"/>
          <a:ext cx="1687933" cy="210263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Gestión de recursos humanos</a:t>
          </a:r>
          <a:endParaRPr lang="es-MX" sz="1700" kern="1200" dirty="0"/>
        </a:p>
      </dsp:txBody>
      <dsp:txXfrm>
        <a:off x="1858588" y="1659373"/>
        <a:ext cx="1523137" cy="1937837"/>
      </dsp:txXfrm>
    </dsp:sp>
    <dsp:sp modelId="{C463ADCB-F9F6-4F4C-966B-81EC4A833792}">
      <dsp:nvSpPr>
        <dsp:cNvPr id="0" name=""/>
        <dsp:cNvSpPr/>
      </dsp:nvSpPr>
      <dsp:spPr>
        <a:xfrm>
          <a:off x="3548521" y="1576975"/>
          <a:ext cx="1687933" cy="210263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Gestión financiera</a:t>
          </a:r>
          <a:endParaRPr lang="es-MX" sz="1700" kern="1200" dirty="0"/>
        </a:p>
      </dsp:txBody>
      <dsp:txXfrm>
        <a:off x="3630919" y="1659373"/>
        <a:ext cx="1523137" cy="1937837"/>
      </dsp:txXfrm>
    </dsp:sp>
    <dsp:sp modelId="{45F23874-7D0D-416A-98D0-0ACFB52BD5D8}">
      <dsp:nvSpPr>
        <dsp:cNvPr id="0" name=""/>
        <dsp:cNvSpPr/>
      </dsp:nvSpPr>
      <dsp:spPr>
        <a:xfrm>
          <a:off x="5320851" y="1576975"/>
          <a:ext cx="1687933" cy="210263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Gestión de operaciones</a:t>
          </a:r>
          <a:endParaRPr lang="es-MX" sz="1700" kern="1200" dirty="0"/>
        </a:p>
      </dsp:txBody>
      <dsp:txXfrm>
        <a:off x="5403249" y="1659373"/>
        <a:ext cx="1523137" cy="1937837"/>
      </dsp:txXfrm>
    </dsp:sp>
    <dsp:sp modelId="{EEFACADF-ADB3-4739-9698-E819CB1ECAF6}">
      <dsp:nvSpPr>
        <dsp:cNvPr id="0" name=""/>
        <dsp:cNvSpPr/>
      </dsp:nvSpPr>
      <dsp:spPr>
        <a:xfrm>
          <a:off x="7093181" y="1576975"/>
          <a:ext cx="1687933" cy="2102633"/>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MX" sz="1700" kern="1200" dirty="0" smtClean="0"/>
            <a:t>Gestión legal</a:t>
          </a:r>
          <a:endParaRPr lang="es-MX" sz="1700" kern="1200" dirty="0"/>
        </a:p>
      </dsp:txBody>
      <dsp:txXfrm>
        <a:off x="7175579" y="1659373"/>
        <a:ext cx="1523137" cy="193783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0424" cy="464661"/>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sz="quarter" idx="1"/>
          </p:nvPr>
        </p:nvSpPr>
        <p:spPr>
          <a:xfrm>
            <a:off x="3882815" y="0"/>
            <a:ext cx="2970424" cy="464661"/>
          </a:xfrm>
          <a:prstGeom prst="rect">
            <a:avLst/>
          </a:prstGeom>
        </p:spPr>
        <p:txBody>
          <a:bodyPr vert="horz" lIns="91440" tIns="45720" rIns="91440" bIns="45720" rtlCol="0"/>
          <a:lstStyle>
            <a:lvl1pPr algn="r">
              <a:defRPr sz="1200"/>
            </a:lvl1pPr>
          </a:lstStyle>
          <a:p>
            <a:fld id="{8F296FD5-C844-42E9-AE63-DDFFC3A1E412}" type="datetimeFigureOut">
              <a:rPr lang="es-MX" smtClean="0"/>
              <a:t>02/10/2015</a:t>
            </a:fld>
            <a:endParaRPr lang="es-MX"/>
          </a:p>
        </p:txBody>
      </p:sp>
      <p:sp>
        <p:nvSpPr>
          <p:cNvPr id="4" name="3 Marcador de pie de página"/>
          <p:cNvSpPr>
            <a:spLocks noGrp="1"/>
          </p:cNvSpPr>
          <p:nvPr>
            <p:ph type="ftr" sz="quarter" idx="2"/>
          </p:nvPr>
        </p:nvSpPr>
        <p:spPr>
          <a:xfrm>
            <a:off x="0" y="8826951"/>
            <a:ext cx="2970424" cy="464661"/>
          </a:xfrm>
          <a:prstGeom prst="rect">
            <a:avLst/>
          </a:prstGeom>
        </p:spPr>
        <p:txBody>
          <a:bodyPr vert="horz" lIns="91440" tIns="45720" rIns="91440" bIns="45720"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882815" y="8826951"/>
            <a:ext cx="2970424" cy="464661"/>
          </a:xfrm>
          <a:prstGeom prst="rect">
            <a:avLst/>
          </a:prstGeom>
        </p:spPr>
        <p:txBody>
          <a:bodyPr vert="horz" lIns="91440" tIns="45720" rIns="91440" bIns="45720" rtlCol="0" anchor="b"/>
          <a:lstStyle>
            <a:lvl1pPr algn="r">
              <a:defRPr sz="1200"/>
            </a:lvl1pPr>
          </a:lstStyle>
          <a:p>
            <a:fld id="{BA6195EC-F299-44A0-A509-BE70C534B34D}" type="slidenum">
              <a:rPr lang="es-MX" smtClean="0"/>
              <a:t>‹Nº›</a:t>
            </a:fld>
            <a:endParaRPr lang="es-MX"/>
          </a:p>
        </p:txBody>
      </p:sp>
    </p:spTree>
    <p:extLst>
      <p:ext uri="{BB962C8B-B14F-4D97-AF65-F5344CB8AC3E}">
        <p14:creationId xmlns:p14="http://schemas.microsoft.com/office/powerpoint/2010/main" val="414276197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9D4082E-9FDB-48DC-BEE6-FA5CB9DABD81}" type="datetimeFigureOut">
              <a:rPr lang="es-ES" smtClean="0"/>
              <a:pPr/>
              <a:t>02/10/2015</a:t>
            </a:fld>
            <a:endParaRPr lang="es-ES"/>
          </a:p>
        </p:txBody>
      </p:sp>
      <p:sp>
        <p:nvSpPr>
          <p:cNvPr id="5" name="Footer Placeholder 4"/>
          <p:cNvSpPr>
            <a:spLocks noGrp="1"/>
          </p:cNvSpPr>
          <p:nvPr>
            <p:ph type="ftr" sz="quarter" idx="11"/>
          </p:nvPr>
        </p:nvSpPr>
        <p:spPr/>
        <p:txBody>
          <a:bodyPr/>
          <a:lstStyle/>
          <a:p>
            <a:endParaRPr lang="es-E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D1F07E79-6E3A-49C4-B8F2-EB44B916361E}" type="slidenum">
              <a:rPr lang="es-ES" smtClean="0"/>
              <a:pPr/>
              <a:t>‹Nº›</a:t>
            </a:fld>
            <a:endParaRPr lang="es-ES"/>
          </a:p>
        </p:txBody>
      </p:sp>
    </p:spTree>
    <p:extLst>
      <p:ext uri="{BB962C8B-B14F-4D97-AF65-F5344CB8AC3E}">
        <p14:creationId xmlns:p14="http://schemas.microsoft.com/office/powerpoint/2010/main" val="20465619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9D4082E-9FDB-48DC-BEE6-FA5CB9DABD81}" type="datetimeFigureOut">
              <a:rPr lang="es-ES" smtClean="0"/>
              <a:pPr/>
              <a:t>02/10/2015</a:t>
            </a:fld>
            <a:endParaRPr lang="es-ES"/>
          </a:p>
        </p:txBody>
      </p:sp>
      <p:sp>
        <p:nvSpPr>
          <p:cNvPr id="5" name="Footer Placeholder 4"/>
          <p:cNvSpPr>
            <a:spLocks noGrp="1"/>
          </p:cNvSpPr>
          <p:nvPr>
            <p:ph type="ftr" sz="quarter" idx="11"/>
          </p:nvPr>
        </p:nvSpPr>
        <p:spPr/>
        <p:txBody>
          <a:bodyPr/>
          <a:lstStyle/>
          <a:p>
            <a:endParaRPr lang="es-E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1F07E79-6E3A-49C4-B8F2-EB44B916361E}" type="slidenum">
              <a:rPr lang="es-ES" smtClean="0"/>
              <a:pPr/>
              <a:t>‹Nº›</a:t>
            </a:fld>
            <a:endParaRPr lang="es-ES"/>
          </a:p>
        </p:txBody>
      </p:sp>
    </p:spTree>
    <p:extLst>
      <p:ext uri="{BB962C8B-B14F-4D97-AF65-F5344CB8AC3E}">
        <p14:creationId xmlns:p14="http://schemas.microsoft.com/office/powerpoint/2010/main" val="1429903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9D4082E-9FDB-48DC-BEE6-FA5CB9DABD81}" type="datetimeFigureOut">
              <a:rPr lang="es-ES" smtClean="0"/>
              <a:pPr/>
              <a:t>02/10/2015</a:t>
            </a:fld>
            <a:endParaRPr lang="es-ES"/>
          </a:p>
        </p:txBody>
      </p:sp>
      <p:sp>
        <p:nvSpPr>
          <p:cNvPr id="5" name="Footer Placeholder 4"/>
          <p:cNvSpPr>
            <a:spLocks noGrp="1"/>
          </p:cNvSpPr>
          <p:nvPr>
            <p:ph type="ftr" sz="quarter" idx="11"/>
          </p:nvPr>
        </p:nvSpPr>
        <p:spPr/>
        <p:txBody>
          <a:bodyPr/>
          <a:lstStyle/>
          <a:p>
            <a:endParaRPr lang="es-E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1F07E79-6E3A-49C4-B8F2-EB44B916361E}" type="slidenum">
              <a:rPr lang="es-ES" smtClean="0"/>
              <a:pPr/>
              <a:t>‹Nº›</a:t>
            </a:fld>
            <a:endParaRPr lang="es-E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785109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59D4082E-9FDB-48DC-BEE6-FA5CB9DABD81}" type="datetimeFigureOut">
              <a:rPr lang="es-ES" smtClean="0"/>
              <a:pPr/>
              <a:t>02/10/2015</a:t>
            </a:fld>
            <a:endParaRPr lang="es-ES"/>
          </a:p>
        </p:txBody>
      </p:sp>
      <p:sp>
        <p:nvSpPr>
          <p:cNvPr id="6" name="Footer Placeholder 5"/>
          <p:cNvSpPr>
            <a:spLocks noGrp="1"/>
          </p:cNvSpPr>
          <p:nvPr>
            <p:ph type="ftr" sz="quarter" idx="11"/>
          </p:nvPr>
        </p:nvSpPr>
        <p:spPr/>
        <p:txBody>
          <a:bodyPr/>
          <a:lstStyle/>
          <a:p>
            <a:endParaRPr lang="es-E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1F07E79-6E3A-49C4-B8F2-EB44B916361E}" type="slidenum">
              <a:rPr lang="es-ES" smtClean="0"/>
              <a:pPr/>
              <a:t>‹Nº›</a:t>
            </a:fld>
            <a:endParaRPr lang="es-ES"/>
          </a:p>
        </p:txBody>
      </p:sp>
    </p:spTree>
    <p:extLst>
      <p:ext uri="{BB962C8B-B14F-4D97-AF65-F5344CB8AC3E}">
        <p14:creationId xmlns:p14="http://schemas.microsoft.com/office/powerpoint/2010/main" val="4249894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59D4082E-9FDB-48DC-BEE6-FA5CB9DABD81}" type="datetimeFigureOut">
              <a:rPr lang="es-ES" smtClean="0"/>
              <a:pPr/>
              <a:t>02/10/2015</a:t>
            </a:fld>
            <a:endParaRPr lang="es-ES"/>
          </a:p>
        </p:txBody>
      </p:sp>
      <p:sp>
        <p:nvSpPr>
          <p:cNvPr id="6" name="Footer Placeholder 5"/>
          <p:cNvSpPr>
            <a:spLocks noGrp="1"/>
          </p:cNvSpPr>
          <p:nvPr>
            <p:ph type="ftr" sz="quarter" idx="11"/>
          </p:nvPr>
        </p:nvSpPr>
        <p:spPr/>
        <p:txBody>
          <a:bodyPr/>
          <a:lstStyle/>
          <a:p>
            <a:endParaRPr lang="es-E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1F07E79-6E3A-49C4-B8F2-EB44B916361E}" type="slidenum">
              <a:rPr lang="es-ES" smtClean="0"/>
              <a:pPr/>
              <a:t>‹Nº›</a:t>
            </a:fld>
            <a:endParaRPr lang="es-E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0295656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59D4082E-9FDB-48DC-BEE6-FA5CB9DABD81}" type="datetimeFigureOut">
              <a:rPr lang="es-ES" smtClean="0"/>
              <a:pPr/>
              <a:t>02/10/2015</a:t>
            </a:fld>
            <a:endParaRPr lang="es-ES"/>
          </a:p>
        </p:txBody>
      </p:sp>
      <p:sp>
        <p:nvSpPr>
          <p:cNvPr id="6" name="Footer Placeholder 5"/>
          <p:cNvSpPr>
            <a:spLocks noGrp="1"/>
          </p:cNvSpPr>
          <p:nvPr>
            <p:ph type="ftr" sz="quarter" idx="11"/>
          </p:nvPr>
        </p:nvSpPr>
        <p:spPr/>
        <p:txBody>
          <a:bodyPr/>
          <a:lstStyle/>
          <a:p>
            <a:endParaRPr lang="es-E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1F07E79-6E3A-49C4-B8F2-EB44B916361E}" type="slidenum">
              <a:rPr lang="es-ES" smtClean="0"/>
              <a:pPr/>
              <a:t>‹Nº›</a:t>
            </a:fld>
            <a:endParaRPr lang="es-ES"/>
          </a:p>
        </p:txBody>
      </p:sp>
    </p:spTree>
    <p:extLst>
      <p:ext uri="{BB962C8B-B14F-4D97-AF65-F5344CB8AC3E}">
        <p14:creationId xmlns:p14="http://schemas.microsoft.com/office/powerpoint/2010/main" val="31216872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9D4082E-9FDB-48DC-BEE6-FA5CB9DABD81}" type="datetimeFigureOut">
              <a:rPr lang="es-ES" smtClean="0"/>
              <a:pPr/>
              <a:t>02/10/2015</a:t>
            </a:fld>
            <a:endParaRPr lang="es-ES"/>
          </a:p>
        </p:txBody>
      </p:sp>
      <p:sp>
        <p:nvSpPr>
          <p:cNvPr id="5" name="Footer Placeholder 4"/>
          <p:cNvSpPr>
            <a:spLocks noGrp="1"/>
          </p:cNvSpPr>
          <p:nvPr>
            <p:ph type="ftr" sz="quarter" idx="11"/>
          </p:nvPr>
        </p:nvSpPr>
        <p:spPr/>
        <p:txBody>
          <a:bodyPr/>
          <a:lstStyle/>
          <a:p>
            <a:endParaRPr lang="es-E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1F07E79-6E3A-49C4-B8F2-EB44B916361E}" type="slidenum">
              <a:rPr lang="es-ES" smtClean="0"/>
              <a:pPr/>
              <a:t>‹Nº›</a:t>
            </a:fld>
            <a:endParaRPr lang="es-ES"/>
          </a:p>
        </p:txBody>
      </p:sp>
    </p:spTree>
    <p:extLst>
      <p:ext uri="{BB962C8B-B14F-4D97-AF65-F5344CB8AC3E}">
        <p14:creationId xmlns:p14="http://schemas.microsoft.com/office/powerpoint/2010/main" val="38970604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9D4082E-9FDB-48DC-BEE6-FA5CB9DABD81}" type="datetimeFigureOut">
              <a:rPr lang="es-ES" smtClean="0"/>
              <a:pPr/>
              <a:t>02/10/2015</a:t>
            </a:fld>
            <a:endParaRPr lang="es-ES"/>
          </a:p>
        </p:txBody>
      </p:sp>
      <p:sp>
        <p:nvSpPr>
          <p:cNvPr id="5" name="Footer Placeholder 4"/>
          <p:cNvSpPr>
            <a:spLocks noGrp="1"/>
          </p:cNvSpPr>
          <p:nvPr>
            <p:ph type="ftr" sz="quarter" idx="11"/>
          </p:nvPr>
        </p:nvSpPr>
        <p:spPr/>
        <p:txBody>
          <a:bodyPr/>
          <a:lstStyle/>
          <a:p>
            <a:endParaRPr lang="es-E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1F07E79-6E3A-49C4-B8F2-EB44B916361E}" type="slidenum">
              <a:rPr lang="es-ES" smtClean="0"/>
              <a:pPr/>
              <a:t>‹Nº›</a:t>
            </a:fld>
            <a:endParaRPr lang="es-ES"/>
          </a:p>
        </p:txBody>
      </p:sp>
    </p:spTree>
    <p:extLst>
      <p:ext uri="{BB962C8B-B14F-4D97-AF65-F5344CB8AC3E}">
        <p14:creationId xmlns:p14="http://schemas.microsoft.com/office/powerpoint/2010/main" val="1800772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9D4082E-9FDB-48DC-BEE6-FA5CB9DABD81}" type="datetimeFigureOut">
              <a:rPr lang="es-ES" smtClean="0"/>
              <a:pPr/>
              <a:t>02/10/2015</a:t>
            </a:fld>
            <a:endParaRPr lang="es-ES"/>
          </a:p>
        </p:txBody>
      </p:sp>
      <p:sp>
        <p:nvSpPr>
          <p:cNvPr id="5" name="Footer Placeholder 4"/>
          <p:cNvSpPr>
            <a:spLocks noGrp="1"/>
          </p:cNvSpPr>
          <p:nvPr>
            <p:ph type="ftr" sz="quarter" idx="11"/>
          </p:nvPr>
        </p:nvSpPr>
        <p:spPr/>
        <p:txBody>
          <a:bodyPr/>
          <a:lstStyle/>
          <a:p>
            <a:endParaRPr lang="es-E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1F07E79-6E3A-49C4-B8F2-EB44B916361E}" type="slidenum">
              <a:rPr lang="es-ES" smtClean="0"/>
              <a:pPr/>
              <a:t>‹Nº›</a:t>
            </a:fld>
            <a:endParaRPr lang="es-ES"/>
          </a:p>
        </p:txBody>
      </p:sp>
    </p:spTree>
    <p:extLst>
      <p:ext uri="{BB962C8B-B14F-4D97-AF65-F5344CB8AC3E}">
        <p14:creationId xmlns:p14="http://schemas.microsoft.com/office/powerpoint/2010/main" val="39803085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9D4082E-9FDB-48DC-BEE6-FA5CB9DABD81}" type="datetimeFigureOut">
              <a:rPr lang="es-ES" smtClean="0"/>
              <a:pPr/>
              <a:t>02/10/2015</a:t>
            </a:fld>
            <a:endParaRPr lang="es-ES"/>
          </a:p>
        </p:txBody>
      </p:sp>
      <p:sp>
        <p:nvSpPr>
          <p:cNvPr id="5" name="Footer Placeholder 4"/>
          <p:cNvSpPr>
            <a:spLocks noGrp="1"/>
          </p:cNvSpPr>
          <p:nvPr>
            <p:ph type="ftr" sz="quarter" idx="11"/>
          </p:nvPr>
        </p:nvSpPr>
        <p:spPr/>
        <p:txBody>
          <a:bodyPr/>
          <a:lstStyle/>
          <a:p>
            <a:endParaRPr lang="es-E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1F07E79-6E3A-49C4-B8F2-EB44B916361E}" type="slidenum">
              <a:rPr lang="es-ES" smtClean="0"/>
              <a:pPr/>
              <a:t>‹Nº›</a:t>
            </a:fld>
            <a:endParaRPr lang="es-ES"/>
          </a:p>
        </p:txBody>
      </p:sp>
    </p:spTree>
    <p:extLst>
      <p:ext uri="{BB962C8B-B14F-4D97-AF65-F5344CB8AC3E}">
        <p14:creationId xmlns:p14="http://schemas.microsoft.com/office/powerpoint/2010/main" val="3507380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9D4082E-9FDB-48DC-BEE6-FA5CB9DABD81}" type="datetimeFigureOut">
              <a:rPr lang="es-ES" smtClean="0"/>
              <a:pPr/>
              <a:t>02/10/2015</a:t>
            </a:fld>
            <a:endParaRPr lang="es-ES"/>
          </a:p>
        </p:txBody>
      </p:sp>
      <p:sp>
        <p:nvSpPr>
          <p:cNvPr id="6" name="Footer Placeholder 5"/>
          <p:cNvSpPr>
            <a:spLocks noGrp="1"/>
          </p:cNvSpPr>
          <p:nvPr>
            <p:ph type="ftr" sz="quarter" idx="11"/>
          </p:nvPr>
        </p:nvSpPr>
        <p:spPr/>
        <p:txBody>
          <a:bodyPr/>
          <a:lstStyle/>
          <a:p>
            <a:endParaRPr lang="es-E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D1F07E79-6E3A-49C4-B8F2-EB44B916361E}" type="slidenum">
              <a:rPr lang="es-ES" smtClean="0"/>
              <a:pPr/>
              <a:t>‹Nº›</a:t>
            </a:fld>
            <a:endParaRPr lang="es-ES"/>
          </a:p>
        </p:txBody>
      </p:sp>
    </p:spTree>
    <p:extLst>
      <p:ext uri="{BB962C8B-B14F-4D97-AF65-F5344CB8AC3E}">
        <p14:creationId xmlns:p14="http://schemas.microsoft.com/office/powerpoint/2010/main" val="1224345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9D4082E-9FDB-48DC-BEE6-FA5CB9DABD81}" type="datetimeFigureOut">
              <a:rPr lang="es-ES" smtClean="0"/>
              <a:pPr/>
              <a:t>02/10/2015</a:t>
            </a:fld>
            <a:endParaRPr lang="es-ES"/>
          </a:p>
        </p:txBody>
      </p:sp>
      <p:sp>
        <p:nvSpPr>
          <p:cNvPr id="8" name="Footer Placeholder 7"/>
          <p:cNvSpPr>
            <a:spLocks noGrp="1"/>
          </p:cNvSpPr>
          <p:nvPr>
            <p:ph type="ftr" sz="quarter" idx="11"/>
          </p:nvPr>
        </p:nvSpPr>
        <p:spPr/>
        <p:txBody>
          <a:bodyPr/>
          <a:lstStyle/>
          <a:p>
            <a:endParaRPr lang="es-E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D1F07E79-6E3A-49C4-B8F2-EB44B916361E}" type="slidenum">
              <a:rPr lang="es-ES" smtClean="0"/>
              <a:pPr/>
              <a:t>‹Nº›</a:t>
            </a:fld>
            <a:endParaRPr lang="es-ES"/>
          </a:p>
        </p:txBody>
      </p:sp>
    </p:spTree>
    <p:extLst>
      <p:ext uri="{BB962C8B-B14F-4D97-AF65-F5344CB8AC3E}">
        <p14:creationId xmlns:p14="http://schemas.microsoft.com/office/powerpoint/2010/main" val="3644401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59D4082E-9FDB-48DC-BEE6-FA5CB9DABD81}" type="datetimeFigureOut">
              <a:rPr lang="es-ES" smtClean="0"/>
              <a:pPr/>
              <a:t>02/10/2015</a:t>
            </a:fld>
            <a:endParaRPr lang="es-ES"/>
          </a:p>
        </p:txBody>
      </p:sp>
      <p:sp>
        <p:nvSpPr>
          <p:cNvPr id="4" name="Footer Placeholder 3"/>
          <p:cNvSpPr>
            <a:spLocks noGrp="1"/>
          </p:cNvSpPr>
          <p:nvPr>
            <p:ph type="ftr" sz="quarter" idx="11"/>
          </p:nvPr>
        </p:nvSpPr>
        <p:spPr/>
        <p:txBody>
          <a:bodyPr/>
          <a:lstStyle/>
          <a:p>
            <a:endParaRPr lang="es-E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1F07E79-6E3A-49C4-B8F2-EB44B916361E}" type="slidenum">
              <a:rPr lang="es-ES" smtClean="0"/>
              <a:pPr/>
              <a:t>‹Nº›</a:t>
            </a:fld>
            <a:endParaRPr lang="es-ES"/>
          </a:p>
        </p:txBody>
      </p:sp>
    </p:spTree>
    <p:extLst>
      <p:ext uri="{BB962C8B-B14F-4D97-AF65-F5344CB8AC3E}">
        <p14:creationId xmlns:p14="http://schemas.microsoft.com/office/powerpoint/2010/main" val="33089188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D4082E-9FDB-48DC-BEE6-FA5CB9DABD81}" type="datetimeFigureOut">
              <a:rPr lang="es-ES" smtClean="0"/>
              <a:pPr/>
              <a:t>02/10/2015</a:t>
            </a:fld>
            <a:endParaRPr lang="es-ES"/>
          </a:p>
        </p:txBody>
      </p:sp>
      <p:sp>
        <p:nvSpPr>
          <p:cNvPr id="3" name="Footer Placeholder 2"/>
          <p:cNvSpPr>
            <a:spLocks noGrp="1"/>
          </p:cNvSpPr>
          <p:nvPr>
            <p:ph type="ftr" sz="quarter" idx="11"/>
          </p:nvPr>
        </p:nvSpPr>
        <p:spPr/>
        <p:txBody>
          <a:bodyPr/>
          <a:lstStyle/>
          <a:p>
            <a:endParaRPr lang="es-E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1F07E79-6E3A-49C4-B8F2-EB44B916361E}" type="slidenum">
              <a:rPr lang="es-ES" smtClean="0"/>
              <a:pPr/>
              <a:t>‹Nº›</a:t>
            </a:fld>
            <a:endParaRPr lang="es-ES"/>
          </a:p>
        </p:txBody>
      </p:sp>
    </p:spTree>
    <p:extLst>
      <p:ext uri="{BB962C8B-B14F-4D97-AF65-F5344CB8AC3E}">
        <p14:creationId xmlns:p14="http://schemas.microsoft.com/office/powerpoint/2010/main" val="3143978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9D4082E-9FDB-48DC-BEE6-FA5CB9DABD81}" type="datetimeFigureOut">
              <a:rPr lang="es-ES" smtClean="0"/>
              <a:pPr/>
              <a:t>02/10/2015</a:t>
            </a:fld>
            <a:endParaRPr lang="es-ES"/>
          </a:p>
        </p:txBody>
      </p:sp>
      <p:sp>
        <p:nvSpPr>
          <p:cNvPr id="6" name="Footer Placeholder 5"/>
          <p:cNvSpPr>
            <a:spLocks noGrp="1"/>
          </p:cNvSpPr>
          <p:nvPr>
            <p:ph type="ftr" sz="quarter" idx="11"/>
          </p:nvPr>
        </p:nvSpPr>
        <p:spPr/>
        <p:txBody>
          <a:bodyPr/>
          <a:lstStyle/>
          <a:p>
            <a:endParaRPr lang="es-E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1F07E79-6E3A-49C4-B8F2-EB44B916361E}" type="slidenum">
              <a:rPr lang="es-ES" smtClean="0"/>
              <a:pPr/>
              <a:t>‹Nº›</a:t>
            </a:fld>
            <a:endParaRPr lang="es-ES"/>
          </a:p>
        </p:txBody>
      </p:sp>
    </p:spTree>
    <p:extLst>
      <p:ext uri="{BB962C8B-B14F-4D97-AF65-F5344CB8AC3E}">
        <p14:creationId xmlns:p14="http://schemas.microsoft.com/office/powerpoint/2010/main" val="1018781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9D4082E-9FDB-48DC-BEE6-FA5CB9DABD81}" type="datetimeFigureOut">
              <a:rPr lang="es-ES" smtClean="0"/>
              <a:pPr/>
              <a:t>02/10/2015</a:t>
            </a:fld>
            <a:endParaRPr lang="es-ES"/>
          </a:p>
        </p:txBody>
      </p:sp>
      <p:sp>
        <p:nvSpPr>
          <p:cNvPr id="6" name="Footer Placeholder 5"/>
          <p:cNvSpPr>
            <a:spLocks noGrp="1"/>
          </p:cNvSpPr>
          <p:nvPr>
            <p:ph type="ftr" sz="quarter" idx="11"/>
          </p:nvPr>
        </p:nvSpPr>
        <p:spPr/>
        <p:txBody>
          <a:bodyPr/>
          <a:lstStyle/>
          <a:p>
            <a:endParaRPr lang="es-E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1F07E79-6E3A-49C4-B8F2-EB44B916361E}" type="slidenum">
              <a:rPr lang="es-ES" smtClean="0"/>
              <a:pPr/>
              <a:t>‹Nº›</a:t>
            </a:fld>
            <a:endParaRPr lang="es-ES"/>
          </a:p>
        </p:txBody>
      </p:sp>
    </p:spTree>
    <p:extLst>
      <p:ext uri="{BB962C8B-B14F-4D97-AF65-F5344CB8AC3E}">
        <p14:creationId xmlns:p14="http://schemas.microsoft.com/office/powerpoint/2010/main" val="2238827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59D4082E-9FDB-48DC-BEE6-FA5CB9DABD81}" type="datetimeFigureOut">
              <a:rPr lang="es-ES" smtClean="0"/>
              <a:pPr/>
              <a:t>02/10/2015</a:t>
            </a:fld>
            <a:endParaRPr lang="es-E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E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D1F07E79-6E3A-49C4-B8F2-EB44B916361E}" type="slidenum">
              <a:rPr lang="es-ES" smtClean="0"/>
              <a:pPr/>
              <a:t>‹Nº›</a:t>
            </a:fld>
            <a:endParaRPr lang="es-ES"/>
          </a:p>
        </p:txBody>
      </p:sp>
    </p:spTree>
    <p:extLst>
      <p:ext uri="{BB962C8B-B14F-4D97-AF65-F5344CB8AC3E}">
        <p14:creationId xmlns:p14="http://schemas.microsoft.com/office/powerpoint/2010/main" val="171724966"/>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 id="2147483773" r:id="rId13"/>
    <p:sldLayoutId id="2147483774" r:id="rId14"/>
    <p:sldLayoutId id="2147483775" r:id="rId15"/>
    <p:sldLayoutId id="21474837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46365"/>
            <a:ext cx="7920880" cy="615553"/>
          </a:xfrm>
          <a:prstGeom prst="rect">
            <a:avLst/>
          </a:prstGeom>
          <a:noFill/>
        </p:spPr>
        <p:txBody>
          <a:bodyPr wrap="square" rtlCol="0">
            <a:spAutoFit/>
          </a:bodyPr>
          <a:lstStyle/>
          <a:p>
            <a:r>
              <a:rPr lang="es-MX" sz="1700" dirty="0" smtClean="0"/>
              <a:t>Universidad Autónoma del Estado de México</a:t>
            </a:r>
          </a:p>
          <a:p>
            <a:r>
              <a:rPr lang="es-MX" sz="1700" dirty="0" smtClean="0"/>
              <a:t>Centro Universitario UAEM Valle de Chalco</a:t>
            </a:r>
            <a:endParaRPr lang="es-MX" sz="1700" dirty="0"/>
          </a:p>
        </p:txBody>
      </p:sp>
      <p:sp>
        <p:nvSpPr>
          <p:cNvPr id="3" name="2 CuadroTexto"/>
          <p:cNvSpPr txBox="1"/>
          <p:nvPr/>
        </p:nvSpPr>
        <p:spPr>
          <a:xfrm>
            <a:off x="899592" y="4871482"/>
            <a:ext cx="7272808" cy="861774"/>
          </a:xfrm>
          <a:prstGeom prst="rect">
            <a:avLst/>
          </a:prstGeom>
          <a:noFill/>
        </p:spPr>
        <p:txBody>
          <a:bodyPr wrap="square" rtlCol="0">
            <a:spAutoFit/>
          </a:bodyPr>
          <a:lstStyle/>
          <a:p>
            <a:pPr algn="ctr"/>
            <a:r>
              <a:rPr lang="es-MX" sz="2500" dirty="0" smtClean="0">
                <a:solidFill>
                  <a:schemeClr val="bg2">
                    <a:lumMod val="75000"/>
                  </a:schemeClr>
                </a:solidFill>
              </a:rPr>
              <a:t>Maestría en Administración de Negocios</a:t>
            </a:r>
          </a:p>
          <a:p>
            <a:pPr algn="ctr"/>
            <a:r>
              <a:rPr lang="es-MX" sz="2500" dirty="0" smtClean="0">
                <a:solidFill>
                  <a:schemeClr val="bg2">
                    <a:lumMod val="75000"/>
                  </a:schemeClr>
                </a:solidFill>
              </a:rPr>
              <a:t>Ciclo escolar 2015A </a:t>
            </a:r>
            <a:endParaRPr lang="es-MX" sz="2500" dirty="0">
              <a:solidFill>
                <a:schemeClr val="bg2">
                  <a:lumMod val="75000"/>
                </a:schemeClr>
              </a:solidFill>
            </a:endParaRPr>
          </a:p>
        </p:txBody>
      </p:sp>
      <p:sp>
        <p:nvSpPr>
          <p:cNvPr id="5" name="4 CuadroTexto"/>
          <p:cNvSpPr txBox="1"/>
          <p:nvPr/>
        </p:nvSpPr>
        <p:spPr>
          <a:xfrm>
            <a:off x="971600" y="6011996"/>
            <a:ext cx="4752528" cy="369332"/>
          </a:xfrm>
          <a:prstGeom prst="rect">
            <a:avLst/>
          </a:prstGeom>
          <a:noFill/>
        </p:spPr>
        <p:txBody>
          <a:bodyPr wrap="square" rtlCol="0">
            <a:spAutoFit/>
          </a:bodyPr>
          <a:lstStyle/>
          <a:p>
            <a:r>
              <a:rPr lang="es-MX" dirty="0" smtClean="0">
                <a:solidFill>
                  <a:schemeClr val="bg2">
                    <a:lumMod val="75000"/>
                  </a:schemeClr>
                </a:solidFill>
              </a:rPr>
              <a:t>Dra. Nidia López Lira</a:t>
            </a:r>
            <a:endParaRPr lang="es-MX" dirty="0">
              <a:solidFill>
                <a:schemeClr val="bg2">
                  <a:lumMod val="75000"/>
                </a:schemeClr>
              </a:solidFill>
            </a:endParaRPr>
          </a:p>
        </p:txBody>
      </p:sp>
      <p:sp>
        <p:nvSpPr>
          <p:cNvPr id="6" name="5 CuadroTexto"/>
          <p:cNvSpPr txBox="1"/>
          <p:nvPr/>
        </p:nvSpPr>
        <p:spPr>
          <a:xfrm>
            <a:off x="6228184" y="6011996"/>
            <a:ext cx="2088232" cy="369332"/>
          </a:xfrm>
          <a:prstGeom prst="rect">
            <a:avLst/>
          </a:prstGeom>
          <a:noFill/>
        </p:spPr>
        <p:txBody>
          <a:bodyPr wrap="square" rtlCol="0">
            <a:spAutoFit/>
          </a:bodyPr>
          <a:lstStyle/>
          <a:p>
            <a:pPr algn="r"/>
            <a:r>
              <a:rPr lang="es-MX" dirty="0" smtClean="0">
                <a:solidFill>
                  <a:schemeClr val="bg2">
                    <a:lumMod val="75000"/>
                  </a:schemeClr>
                </a:solidFill>
              </a:rPr>
              <a:t>Septiembre </a:t>
            </a:r>
            <a:r>
              <a:rPr lang="es-MX" dirty="0" smtClean="0">
                <a:solidFill>
                  <a:schemeClr val="bg2">
                    <a:lumMod val="75000"/>
                  </a:schemeClr>
                </a:solidFill>
              </a:rPr>
              <a:t>2015</a:t>
            </a:r>
            <a:endParaRPr lang="es-MX" dirty="0">
              <a:solidFill>
                <a:schemeClr val="bg2">
                  <a:lumMod val="75000"/>
                </a:schemeClr>
              </a:solidFill>
            </a:endParaRPr>
          </a:p>
        </p:txBody>
      </p:sp>
      <p:sp>
        <p:nvSpPr>
          <p:cNvPr id="7" name="6 CuadroTexto"/>
          <p:cNvSpPr txBox="1"/>
          <p:nvPr/>
        </p:nvSpPr>
        <p:spPr>
          <a:xfrm>
            <a:off x="683568" y="1271082"/>
            <a:ext cx="7776864" cy="784830"/>
          </a:xfrm>
          <a:prstGeom prst="rect">
            <a:avLst/>
          </a:prstGeom>
          <a:noFill/>
        </p:spPr>
        <p:txBody>
          <a:bodyPr wrap="square" rtlCol="0">
            <a:spAutoFit/>
          </a:bodyPr>
          <a:lstStyle/>
          <a:p>
            <a:pPr algn="ctr"/>
            <a:r>
              <a:rPr lang="es-MX" sz="4500" dirty="0" smtClean="0"/>
              <a:t>PYMES y Empresa Familiar </a:t>
            </a:r>
            <a:endParaRPr lang="es-MX" sz="4500" dirty="0"/>
          </a:p>
        </p:txBody>
      </p:sp>
      <p:sp>
        <p:nvSpPr>
          <p:cNvPr id="8" name="7 CuadroTexto"/>
          <p:cNvSpPr txBox="1"/>
          <p:nvPr/>
        </p:nvSpPr>
        <p:spPr>
          <a:xfrm>
            <a:off x="827584" y="1988840"/>
            <a:ext cx="7056784" cy="2877711"/>
          </a:xfrm>
          <a:prstGeom prst="rect">
            <a:avLst/>
          </a:prstGeom>
          <a:noFill/>
        </p:spPr>
        <p:txBody>
          <a:bodyPr wrap="square" rtlCol="0">
            <a:spAutoFit/>
          </a:bodyPr>
          <a:lstStyle/>
          <a:p>
            <a:pPr algn="ctr"/>
            <a:endParaRPr lang="es-MX" sz="2500" dirty="0" smtClean="0"/>
          </a:p>
          <a:p>
            <a:pPr algn="ctr"/>
            <a:r>
              <a:rPr lang="es-MX" sz="4000" dirty="0" smtClean="0"/>
              <a:t>Estrategias de gestión en la empresa familiar</a:t>
            </a:r>
          </a:p>
          <a:p>
            <a:pPr algn="ctr"/>
            <a:endParaRPr lang="es-MX" sz="4000" dirty="0" smtClean="0"/>
          </a:p>
          <a:p>
            <a:pPr algn="ctr"/>
            <a:r>
              <a:rPr lang="es-MX" dirty="0" smtClean="0"/>
              <a:t>Material </a:t>
            </a:r>
            <a:r>
              <a:rPr lang="es-MX" dirty="0" smtClean="0"/>
              <a:t>de apoyo visual proyectable</a:t>
            </a:r>
          </a:p>
          <a:p>
            <a:endParaRPr lang="es-MX"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MX" sz="2400" dirty="0" smtClean="0"/>
              <a:t>También </a:t>
            </a:r>
            <a:r>
              <a:rPr lang="es-MX" sz="2400" dirty="0"/>
              <a:t>son los responsables de diseñar los procesos que buscan conducir a la empresa a un objetivo previamente establecido por sus propietarios, ya sea el fundador, la junta directiva o el mecanismo de gobierno corporativo instaurado en la </a:t>
            </a:r>
            <a:r>
              <a:rPr lang="es-MX" sz="2400" dirty="0" smtClean="0"/>
              <a:t>empresa.</a:t>
            </a:r>
            <a:endParaRPr lang="es-MX" sz="2400" dirty="0"/>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30147925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2. Direccionamiento estratégico</a:t>
            </a:r>
            <a:endParaRPr lang="es-MX" dirty="0"/>
          </a:p>
        </p:txBody>
      </p:sp>
      <p:sp>
        <p:nvSpPr>
          <p:cNvPr id="3" name="Marcador de contenido 2"/>
          <p:cNvSpPr>
            <a:spLocks noGrp="1"/>
          </p:cNvSpPr>
          <p:nvPr>
            <p:ph idx="1"/>
          </p:nvPr>
        </p:nvSpPr>
        <p:spPr/>
        <p:txBody>
          <a:bodyPr>
            <a:normAutofit/>
          </a:bodyPr>
          <a:lstStyle/>
          <a:p>
            <a:r>
              <a:rPr lang="es-MX" sz="2400" dirty="0"/>
              <a:t>Todas las acciones que son o hacen parte de la gestión gerencial, tienen un objetivo o un fin preestablecido, garantizar que el negocio sea viable, que sea rentable por su consolidación en el </a:t>
            </a:r>
            <a:r>
              <a:rPr lang="es-MX" sz="2400" dirty="0" smtClean="0"/>
              <a:t>mercado.</a:t>
            </a:r>
            <a:endParaRPr lang="es-MX" sz="2400"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4088" y="4008677"/>
            <a:ext cx="2849323" cy="2849323"/>
          </a:xfrm>
          <a:prstGeom prst="rect">
            <a:avLst/>
          </a:prstGeom>
        </p:spPr>
      </p:pic>
    </p:spTree>
    <p:extLst>
      <p:ext uri="{BB962C8B-B14F-4D97-AF65-F5344CB8AC3E}">
        <p14:creationId xmlns:p14="http://schemas.microsoft.com/office/powerpoint/2010/main" val="19638320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MX" sz="2400" dirty="0" smtClean="0"/>
              <a:t>Inmerso </a:t>
            </a:r>
            <a:r>
              <a:rPr lang="es-MX" sz="2400" dirty="0"/>
              <a:t>en esto, está la visión que los directivos tengan de su empresa, la cual está sujeta a la consideración de los demás vinculados a los centros de decisión de la organización. </a:t>
            </a:r>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32363594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MX" sz="2400" dirty="0"/>
              <a:t> La estrategia constituye pues una herramienta importante para el gestor, ya que le permite analizar y conocer no sólo su organización, sus procesos, sino que además sirve como derrotero y guía de las decisiones y acciones que involucran la totalidad de la empresa. </a:t>
            </a:r>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8021364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MX" sz="2400" dirty="0" smtClean="0"/>
              <a:t>Hoy </a:t>
            </a:r>
            <a:r>
              <a:rPr lang="es-MX" sz="2400" dirty="0"/>
              <a:t>día la estrategia ha pasado de ser un adjetivo a convertirse en sujeto, pues sirve para calificar todas las funciones y dimensiones de la gestión, así como toda la esencia y relevancia del quehacer directivo. </a:t>
            </a:r>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4208519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Direccionamiento estratégico</a:t>
            </a:r>
            <a:endParaRPr lang="es-MX"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603621144"/>
              </p:ext>
            </p:extLst>
          </p:nvPr>
        </p:nvGraphicFramePr>
        <p:xfrm>
          <a:off x="179512" y="1340768"/>
          <a:ext cx="8784976"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2377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2. Gestión comercial</a:t>
            </a:r>
            <a:endParaRPr lang="es-MX" dirty="0"/>
          </a:p>
        </p:txBody>
      </p:sp>
      <p:sp>
        <p:nvSpPr>
          <p:cNvPr id="3" name="Marcador de contenido 2"/>
          <p:cNvSpPr>
            <a:spLocks noGrp="1"/>
          </p:cNvSpPr>
          <p:nvPr>
            <p:ph idx="1"/>
          </p:nvPr>
        </p:nvSpPr>
        <p:spPr/>
        <p:txBody>
          <a:bodyPr>
            <a:normAutofit/>
          </a:bodyPr>
          <a:lstStyle/>
          <a:p>
            <a:r>
              <a:rPr lang="es-MX" sz="2400" dirty="0" smtClean="0"/>
              <a:t>De </a:t>
            </a:r>
            <a:r>
              <a:rPr lang="es-MX" sz="2400" dirty="0"/>
              <a:t>ella depende en gran medida la continuidad y posible crecimiento de un negocio. </a:t>
            </a:r>
            <a:r>
              <a:rPr lang="es-MX" sz="2400" dirty="0" smtClean="0"/>
              <a:t>A </a:t>
            </a:r>
            <a:r>
              <a:rPr lang="es-MX" sz="2400" dirty="0"/>
              <a:t>través de la función comercial </a:t>
            </a:r>
            <a:r>
              <a:rPr lang="es-MX" sz="2400" dirty="0" smtClean="0"/>
              <a:t>la </a:t>
            </a:r>
            <a:r>
              <a:rPr lang="es-MX" sz="2400" dirty="0"/>
              <a:t>organización sitúa sus productos en manos de los clientes, donde es importante conocer tanto los gustos como los cambios en los clientes y en la demanda en </a:t>
            </a:r>
            <a:r>
              <a:rPr lang="es-MX" sz="2400" dirty="0" smtClean="0"/>
              <a:t>general. </a:t>
            </a:r>
            <a:endParaRPr lang="es-MX" sz="2400" dirty="0"/>
          </a:p>
        </p:txBody>
      </p:sp>
    </p:spTree>
    <p:extLst>
      <p:ext uri="{BB962C8B-B14F-4D97-AF65-F5344CB8AC3E}">
        <p14:creationId xmlns:p14="http://schemas.microsoft.com/office/powerpoint/2010/main" val="24945909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MX" sz="2400" dirty="0" smtClean="0"/>
              <a:t>Es </a:t>
            </a:r>
            <a:r>
              <a:rPr lang="es-MX" sz="2400" dirty="0"/>
              <a:t>el área de la organización que gestiona los procesos relacionados con el desarrollo de nuevos productos y servicios, así como, del manejo de las relaciones con los </a:t>
            </a:r>
            <a:r>
              <a:rPr lang="es-MX" sz="2400" dirty="0" smtClean="0"/>
              <a:t>clientes.</a:t>
            </a:r>
            <a:endParaRPr lang="es-MX" sz="2400" dirty="0"/>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18304059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MX" sz="2400" dirty="0" smtClean="0"/>
              <a:t>Las </a:t>
            </a:r>
            <a:r>
              <a:rPr lang="es-MX" sz="2400" dirty="0"/>
              <a:t>acciones de mercadeo tienden a garantizar una relación duradera con el cliente, para de esta manera, consolidarse en un nicho que garantizará la subsistencia de la </a:t>
            </a:r>
            <a:r>
              <a:rPr lang="es-MX" sz="2400" dirty="0" smtClean="0"/>
              <a:t>organización.</a:t>
            </a:r>
            <a:endParaRPr lang="es-MX" sz="2400" dirty="0"/>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2711101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3. Gestión de los recursos humanos</a:t>
            </a:r>
            <a:endParaRPr lang="es-MX" dirty="0"/>
          </a:p>
        </p:txBody>
      </p:sp>
      <p:sp>
        <p:nvSpPr>
          <p:cNvPr id="3" name="Marcador de contenido 2"/>
          <p:cNvSpPr>
            <a:spLocks noGrp="1"/>
          </p:cNvSpPr>
          <p:nvPr>
            <p:ph idx="1"/>
          </p:nvPr>
        </p:nvSpPr>
        <p:spPr/>
        <p:txBody>
          <a:bodyPr>
            <a:noAutofit/>
          </a:bodyPr>
          <a:lstStyle/>
          <a:p>
            <a:pPr algn="just"/>
            <a:r>
              <a:rPr lang="es-MX" sz="2400" dirty="0" smtClean="0"/>
              <a:t>La </a:t>
            </a:r>
            <a:r>
              <a:rPr lang="es-MX" sz="2400" dirty="0"/>
              <a:t>particularidad que brinda la interrelación entre propiedad-familia-negocio hace evidente la necesaria armonía en las relaciones tanto empresariales como familiares. </a:t>
            </a:r>
            <a:endParaRPr lang="es-MX" sz="2400" dirty="0"/>
          </a:p>
        </p:txBody>
      </p:sp>
      <p:pic>
        <p:nvPicPr>
          <p:cNvPr id="4" name="Imagen 3"/>
          <p:cNvPicPr>
            <a:picLocks noChangeAspect="1"/>
          </p:cNvPicPr>
          <p:nvPr/>
        </p:nvPicPr>
        <p:blipFill>
          <a:blip r:embed="rId2"/>
          <a:stretch>
            <a:fillRect/>
          </a:stretch>
        </p:blipFill>
        <p:spPr>
          <a:xfrm>
            <a:off x="2915816" y="4293096"/>
            <a:ext cx="3682077" cy="2265550"/>
          </a:xfrm>
          <a:prstGeom prst="rect">
            <a:avLst/>
          </a:prstGeom>
        </p:spPr>
      </p:pic>
    </p:spTree>
    <p:extLst>
      <p:ext uri="{BB962C8B-B14F-4D97-AF65-F5344CB8AC3E}">
        <p14:creationId xmlns:p14="http://schemas.microsoft.com/office/powerpoint/2010/main" val="2994230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lumMod val="75000"/>
                  </a:schemeClr>
                </a:solidFill>
              </a:rPr>
              <a:t>Contenido</a:t>
            </a:r>
            <a:endParaRPr lang="es-MX" dirty="0">
              <a:solidFill>
                <a:schemeClr val="accent1">
                  <a:lumMod val="75000"/>
                </a:schemeClr>
              </a:solidFill>
            </a:endParaRPr>
          </a:p>
        </p:txBody>
      </p:sp>
      <p:sp>
        <p:nvSpPr>
          <p:cNvPr id="3" name="2 Marcador de contenido"/>
          <p:cNvSpPr>
            <a:spLocks noGrp="1"/>
          </p:cNvSpPr>
          <p:nvPr>
            <p:ph idx="1"/>
          </p:nvPr>
        </p:nvSpPr>
        <p:spPr>
          <a:xfrm>
            <a:off x="1942415" y="1772816"/>
            <a:ext cx="6591985" cy="4824536"/>
          </a:xfrm>
        </p:spPr>
        <p:txBody>
          <a:bodyPr>
            <a:normAutofit lnSpcReduction="10000"/>
          </a:bodyPr>
          <a:lstStyle/>
          <a:p>
            <a:pPr marL="0" indent="0">
              <a:buNone/>
            </a:pPr>
            <a:r>
              <a:rPr lang="es-MX" sz="2200" dirty="0" smtClean="0">
                <a:solidFill>
                  <a:schemeClr val="accent1">
                    <a:lumMod val="75000"/>
                  </a:schemeClr>
                </a:solidFill>
              </a:rPr>
              <a:t>Justificación Académica</a:t>
            </a:r>
          </a:p>
          <a:p>
            <a:pPr marL="0" indent="0">
              <a:buNone/>
            </a:pPr>
            <a:r>
              <a:rPr lang="es-MX" sz="2200" dirty="0" smtClean="0">
                <a:solidFill>
                  <a:schemeClr val="accent1">
                    <a:lumMod val="75000"/>
                  </a:schemeClr>
                </a:solidFill>
              </a:rPr>
              <a:t>Guía para su uso</a:t>
            </a:r>
          </a:p>
          <a:p>
            <a:pPr marL="0" indent="0">
              <a:buNone/>
            </a:pPr>
            <a:r>
              <a:rPr lang="es-MX" sz="2200" dirty="0" smtClean="0">
                <a:solidFill>
                  <a:schemeClr val="accent1">
                    <a:lumMod val="75000"/>
                  </a:schemeClr>
                </a:solidFill>
              </a:rPr>
              <a:t>1. </a:t>
            </a:r>
            <a:r>
              <a:rPr lang="es-MX" sz="2200" dirty="0" smtClean="0">
                <a:solidFill>
                  <a:schemeClr val="accent1">
                    <a:lumMod val="75000"/>
                  </a:schemeClr>
                </a:solidFill>
              </a:rPr>
              <a:t>Gestión</a:t>
            </a:r>
            <a:endParaRPr lang="es-MX" sz="2200" dirty="0" smtClean="0">
              <a:solidFill>
                <a:schemeClr val="accent1">
                  <a:lumMod val="75000"/>
                </a:schemeClr>
              </a:solidFill>
            </a:endParaRPr>
          </a:p>
          <a:p>
            <a:pPr marL="0" indent="0">
              <a:buNone/>
            </a:pPr>
            <a:r>
              <a:rPr lang="es-MX" sz="2200" dirty="0" smtClean="0">
                <a:solidFill>
                  <a:schemeClr val="accent1">
                    <a:lumMod val="75000"/>
                  </a:schemeClr>
                </a:solidFill>
              </a:rPr>
              <a:t>2</a:t>
            </a:r>
            <a:r>
              <a:rPr lang="es-MX" sz="2200" dirty="0" smtClean="0">
                <a:solidFill>
                  <a:schemeClr val="accent1">
                    <a:lumMod val="75000"/>
                  </a:schemeClr>
                </a:solidFill>
              </a:rPr>
              <a:t>. </a:t>
            </a:r>
            <a:r>
              <a:rPr lang="es-MX" sz="2200" dirty="0" smtClean="0">
                <a:solidFill>
                  <a:schemeClr val="accent1">
                    <a:lumMod val="75000"/>
                  </a:schemeClr>
                </a:solidFill>
              </a:rPr>
              <a:t>Direccionamiento estratégico</a:t>
            </a:r>
            <a:endParaRPr lang="es-MX" sz="2200" dirty="0" smtClean="0">
              <a:solidFill>
                <a:schemeClr val="accent1">
                  <a:lumMod val="75000"/>
                </a:schemeClr>
              </a:solidFill>
            </a:endParaRPr>
          </a:p>
          <a:p>
            <a:pPr marL="0" indent="0">
              <a:buNone/>
            </a:pPr>
            <a:r>
              <a:rPr lang="es-MX" sz="2200" dirty="0" smtClean="0">
                <a:solidFill>
                  <a:schemeClr val="accent1">
                    <a:lumMod val="75000"/>
                  </a:schemeClr>
                </a:solidFill>
              </a:rPr>
              <a:t>3. Gestión comercial</a:t>
            </a:r>
          </a:p>
          <a:p>
            <a:pPr marL="0" indent="0">
              <a:buNone/>
            </a:pPr>
            <a:r>
              <a:rPr lang="es-MX" sz="2200" dirty="0" smtClean="0">
                <a:solidFill>
                  <a:schemeClr val="accent1">
                    <a:lumMod val="75000"/>
                  </a:schemeClr>
                </a:solidFill>
              </a:rPr>
              <a:t>4. Gestión de recursos humanos</a:t>
            </a:r>
          </a:p>
          <a:p>
            <a:pPr marL="0" indent="0">
              <a:buNone/>
            </a:pPr>
            <a:r>
              <a:rPr lang="es-MX" sz="2200" dirty="0" smtClean="0">
                <a:solidFill>
                  <a:schemeClr val="accent1">
                    <a:lumMod val="75000"/>
                  </a:schemeClr>
                </a:solidFill>
              </a:rPr>
              <a:t>5. Gestión financiera</a:t>
            </a:r>
          </a:p>
          <a:p>
            <a:pPr marL="0" indent="0">
              <a:buNone/>
            </a:pPr>
            <a:r>
              <a:rPr lang="es-MX" sz="2200" dirty="0" smtClean="0">
                <a:solidFill>
                  <a:schemeClr val="accent1">
                    <a:lumMod val="75000"/>
                  </a:schemeClr>
                </a:solidFill>
              </a:rPr>
              <a:t>6. Gestión de operaciones</a:t>
            </a:r>
          </a:p>
          <a:p>
            <a:pPr marL="0" indent="0">
              <a:buNone/>
            </a:pPr>
            <a:r>
              <a:rPr lang="es-MX" sz="2200" dirty="0" smtClean="0">
                <a:solidFill>
                  <a:schemeClr val="accent1">
                    <a:lumMod val="75000"/>
                  </a:schemeClr>
                </a:solidFill>
              </a:rPr>
              <a:t>7. Gestión legal</a:t>
            </a:r>
          </a:p>
          <a:p>
            <a:pPr marL="0" indent="0">
              <a:buNone/>
            </a:pPr>
            <a:r>
              <a:rPr lang="es-MX" sz="2200" dirty="0" smtClean="0">
                <a:solidFill>
                  <a:schemeClr val="accent1">
                    <a:lumMod val="75000"/>
                  </a:schemeClr>
                </a:solidFill>
              </a:rPr>
              <a:t>Conclusiones</a:t>
            </a:r>
            <a:endParaRPr lang="es-MX" sz="2200" dirty="0" smtClean="0">
              <a:solidFill>
                <a:schemeClr val="accent1">
                  <a:lumMod val="75000"/>
                </a:schemeClr>
              </a:solidFill>
            </a:endParaRPr>
          </a:p>
          <a:p>
            <a:pPr marL="0" indent="0">
              <a:buNone/>
            </a:pPr>
            <a:r>
              <a:rPr lang="es-MX" sz="2200" dirty="0" smtClean="0">
                <a:solidFill>
                  <a:schemeClr val="accent1">
                    <a:lumMod val="75000"/>
                  </a:schemeClr>
                </a:solidFill>
              </a:rPr>
              <a:t>Bibliografía</a:t>
            </a:r>
            <a:endParaRPr lang="es-MX" sz="2200" dirty="0" smtClean="0">
              <a:solidFill>
                <a:schemeClr val="accent1">
                  <a:lumMod val="75000"/>
                </a:schemeClr>
              </a:solidFill>
            </a:endParaRPr>
          </a:p>
          <a:p>
            <a:pPr marL="514350" indent="-514350">
              <a:buAutoNum type="arabicPeriod"/>
            </a:pPr>
            <a:endParaRPr lang="es-MX" dirty="0">
              <a:solidFill>
                <a:schemeClr val="accent1">
                  <a:lumMod val="75000"/>
                </a:schemeClr>
              </a:solidFill>
            </a:endParaRPr>
          </a:p>
        </p:txBody>
      </p:sp>
    </p:spTree>
    <p:extLst>
      <p:ext uri="{BB962C8B-B14F-4D97-AF65-F5344CB8AC3E}">
        <p14:creationId xmlns:p14="http://schemas.microsoft.com/office/powerpoint/2010/main" val="9045496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Autofit/>
          </a:bodyPr>
          <a:lstStyle/>
          <a:p>
            <a:pPr algn="just"/>
            <a:r>
              <a:rPr lang="es-MX" sz="2400" dirty="0"/>
              <a:t>L</a:t>
            </a:r>
            <a:r>
              <a:rPr lang="es-MX" sz="2400" dirty="0" smtClean="0"/>
              <a:t>a </a:t>
            </a:r>
            <a:r>
              <a:rPr lang="es-MX" sz="2400" dirty="0"/>
              <a:t>gestión del factor humano en la organización, en cierto sentido se convierte en la gestión de las relaciones familiares, donde se considera que uno de los principales riesgos para la ruptura de la estructura societaria y de gobierno corporativo es el conflicto. </a:t>
            </a:r>
            <a:endParaRPr lang="es-MX" sz="2400" dirty="0"/>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8277814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Autofit/>
          </a:bodyPr>
          <a:lstStyle/>
          <a:p>
            <a:r>
              <a:rPr lang="es-MX" sz="2400" dirty="0" smtClean="0"/>
              <a:t>El análisis </a:t>
            </a:r>
            <a:r>
              <a:rPr lang="es-MX" sz="2400" dirty="0"/>
              <a:t>de la manera en cómo se maneja el personal de la empresa se hace no solo necesario sino fundamental para identificar elementos claves de gestión. </a:t>
            </a:r>
            <a:endParaRPr lang="es-MX" sz="2400" dirty="0" smtClean="0"/>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32725351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Autofit/>
          </a:bodyPr>
          <a:lstStyle/>
          <a:p>
            <a:r>
              <a:rPr lang="es-MX" sz="2400" dirty="0" smtClean="0"/>
              <a:t>Para </a:t>
            </a:r>
            <a:r>
              <a:rPr lang="es-MX" sz="2400" dirty="0"/>
              <a:t>las </a:t>
            </a:r>
            <a:r>
              <a:rPr lang="es-MX" sz="2400" dirty="0" smtClean="0"/>
              <a:t>micro y pequeñas empresas familiares, </a:t>
            </a:r>
            <a:r>
              <a:rPr lang="es-MX" sz="2400" dirty="0"/>
              <a:t>el personal vinculado a la organización no solo es un factor productivo, sino que en ocasiones, es el pilar sobre el cual se desarrollan los procesos asociados al </a:t>
            </a:r>
            <a:r>
              <a:rPr lang="es-MX" sz="2400" dirty="0" smtClean="0"/>
              <a:t>saber hacer </a:t>
            </a:r>
            <a:r>
              <a:rPr lang="es-MX" sz="2400" dirty="0"/>
              <a:t>de la organización. </a:t>
            </a:r>
            <a:endParaRPr lang="es-MX" sz="2400" dirty="0"/>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2705257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r>
              <a:rPr lang="es-MX" sz="2400" dirty="0"/>
              <a:t>Considerando además, que en las </a:t>
            </a:r>
            <a:r>
              <a:rPr lang="es-MX" sz="2400" dirty="0" err="1"/>
              <a:t>mipymes</a:t>
            </a:r>
            <a:r>
              <a:rPr lang="es-MX" sz="2400" dirty="0"/>
              <a:t> no se superan los 50 empleados, los procesos de gestión humana son acciones en favor de la productividad y competitividad, y por tanto de la adaptabilidad, viabilidad y gobernabilidad. </a:t>
            </a:r>
            <a:endParaRPr lang="es-MX" sz="2400" dirty="0" smtClean="0"/>
          </a:p>
          <a:p>
            <a:endParaRPr lang="es-MX" dirty="0"/>
          </a:p>
        </p:txBody>
      </p:sp>
    </p:spTree>
    <p:extLst>
      <p:ext uri="{BB962C8B-B14F-4D97-AF65-F5344CB8AC3E}">
        <p14:creationId xmlns:p14="http://schemas.microsoft.com/office/powerpoint/2010/main" val="36872232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marL="0" indent="0">
              <a:buNone/>
            </a:pPr>
            <a:endParaRPr lang="es-MX" sz="2400" dirty="0" smtClean="0"/>
          </a:p>
          <a:p>
            <a:r>
              <a:rPr lang="es-MX" sz="2400" dirty="0" smtClean="0"/>
              <a:t>El </a:t>
            </a:r>
            <a:r>
              <a:rPr lang="es-MX" sz="2400" dirty="0"/>
              <a:t>estudio de la gestión humana </a:t>
            </a:r>
            <a:r>
              <a:rPr lang="es-MX" sz="2400" dirty="0" smtClean="0"/>
              <a:t>aborda </a:t>
            </a:r>
            <a:r>
              <a:rPr lang="es-MX" sz="2400" dirty="0"/>
              <a:t>campos específicos en lo que se refiere a </a:t>
            </a:r>
            <a:r>
              <a:rPr lang="es-MX" sz="2400" dirty="0" smtClean="0"/>
              <a:t>políticas de </a:t>
            </a:r>
            <a:r>
              <a:rPr lang="es-MX" sz="2400" dirty="0"/>
              <a:t>ingreso, permanencia, capacitación, ascenso y sucesión, así como, aspectos sobre el clima, la cultura y la estructura organizacional.</a:t>
            </a:r>
          </a:p>
          <a:p>
            <a:endParaRPr lang="es-MX" dirty="0"/>
          </a:p>
        </p:txBody>
      </p:sp>
    </p:spTree>
    <p:extLst>
      <p:ext uri="{BB962C8B-B14F-4D97-AF65-F5344CB8AC3E}">
        <p14:creationId xmlns:p14="http://schemas.microsoft.com/office/powerpoint/2010/main" val="18925620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4. Gestión Financiera</a:t>
            </a:r>
            <a:endParaRPr lang="es-MX" dirty="0"/>
          </a:p>
        </p:txBody>
      </p:sp>
      <p:sp>
        <p:nvSpPr>
          <p:cNvPr id="3" name="Marcador de contenido 2"/>
          <p:cNvSpPr>
            <a:spLocks noGrp="1"/>
          </p:cNvSpPr>
          <p:nvPr>
            <p:ph idx="1"/>
          </p:nvPr>
        </p:nvSpPr>
        <p:spPr>
          <a:xfrm>
            <a:off x="1942415" y="1628800"/>
            <a:ext cx="6591985" cy="3777622"/>
          </a:xfrm>
        </p:spPr>
        <p:txBody>
          <a:bodyPr>
            <a:noAutofit/>
          </a:bodyPr>
          <a:lstStyle/>
          <a:p>
            <a:r>
              <a:rPr lang="es-MX" sz="2400" dirty="0" smtClean="0"/>
              <a:t>Es otro </a:t>
            </a:r>
            <a:r>
              <a:rPr lang="es-MX" sz="2400" dirty="0"/>
              <a:t>componente fundamental para asegurar la viabilidad de la organización</a:t>
            </a:r>
            <a:r>
              <a:rPr lang="es-MX" sz="2400" dirty="0" smtClean="0"/>
              <a:t>.</a:t>
            </a:r>
          </a:p>
          <a:p>
            <a:r>
              <a:rPr lang="es-MX" sz="2400" dirty="0" smtClean="0"/>
              <a:t>La </a:t>
            </a:r>
            <a:r>
              <a:rPr lang="es-MX" sz="2400" dirty="0"/>
              <a:t>buena salud financiera es un indicador, y signo inequívoco, de una adecuada gestión, es por ello, que para la mayoría el área financiera es considerada como la más importante, pues de ella depende en gran medida que la organización cuente con los elementos necesarios para ser, crecer y permanecer. </a:t>
            </a:r>
          </a:p>
          <a:p>
            <a:endParaRPr lang="es-MX" sz="2400" dirty="0"/>
          </a:p>
        </p:txBody>
      </p:sp>
    </p:spTree>
    <p:extLst>
      <p:ext uri="{BB962C8B-B14F-4D97-AF65-F5344CB8AC3E}">
        <p14:creationId xmlns:p14="http://schemas.microsoft.com/office/powerpoint/2010/main" val="10391430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MX" sz="2400" dirty="0" smtClean="0"/>
              <a:t>El </a:t>
            </a:r>
            <a:r>
              <a:rPr lang="es-MX" sz="2400" dirty="0"/>
              <a:t>direccionamiento financiero se hace parte esencial de la gestión directiva al buscar maximizar el valor de la </a:t>
            </a:r>
            <a:r>
              <a:rPr lang="es-MX" sz="2400" dirty="0" smtClean="0"/>
              <a:t>empresa.</a:t>
            </a:r>
          </a:p>
          <a:p>
            <a:r>
              <a:rPr lang="es-MX" sz="2400" dirty="0" smtClean="0"/>
              <a:t>Son </a:t>
            </a:r>
            <a:r>
              <a:rPr lang="es-MX" sz="2400" dirty="0"/>
              <a:t>todas las actividades que se consideran necesarias para el adecuado manejo de los recursos de la empresa, en especial aquellos que buscan incrementar su valor</a:t>
            </a:r>
            <a:r>
              <a:rPr lang="es-MX" sz="2400" dirty="0" smtClean="0"/>
              <a:t>.</a:t>
            </a:r>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35517169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Autofit/>
          </a:bodyPr>
          <a:lstStyle/>
          <a:p>
            <a:r>
              <a:rPr lang="es-MX" sz="2400" dirty="0" smtClean="0"/>
              <a:t>La </a:t>
            </a:r>
            <a:r>
              <a:rPr lang="es-MX" sz="2400" dirty="0"/>
              <a:t>gestión financiera abarca dos aspectos, los indicadores financieros y las políticas financieras</a:t>
            </a:r>
            <a:r>
              <a:rPr lang="es-MX" sz="2400" dirty="0" smtClean="0"/>
              <a:t>.</a:t>
            </a:r>
          </a:p>
          <a:p>
            <a:r>
              <a:rPr lang="es-MX" sz="2400" dirty="0"/>
              <a:t>L</a:t>
            </a:r>
            <a:r>
              <a:rPr lang="es-MX" sz="2400" dirty="0" smtClean="0"/>
              <a:t>os </a:t>
            </a:r>
            <a:r>
              <a:rPr lang="es-MX" sz="2400" dirty="0"/>
              <a:t>indicadores financieros </a:t>
            </a:r>
            <a:r>
              <a:rPr lang="es-MX" sz="2400" dirty="0" smtClean="0"/>
              <a:t>comprenden </a:t>
            </a:r>
            <a:r>
              <a:rPr lang="es-MX" sz="2400" dirty="0"/>
              <a:t>la utilidad, la liquidez y  la efectividad</a:t>
            </a:r>
            <a:r>
              <a:rPr lang="es-MX" sz="2400" dirty="0" smtClean="0"/>
              <a:t>.</a:t>
            </a:r>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15422235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Autofit/>
          </a:bodyPr>
          <a:lstStyle/>
          <a:p>
            <a:r>
              <a:rPr lang="es-MX" sz="2400" dirty="0" smtClean="0"/>
              <a:t>En </a:t>
            </a:r>
            <a:r>
              <a:rPr lang="es-MX" sz="2400" dirty="0"/>
              <a:t>cuanto a las políticas </a:t>
            </a:r>
            <a:r>
              <a:rPr lang="es-MX" sz="2400" dirty="0" smtClean="0"/>
              <a:t>se refieren a la </a:t>
            </a:r>
            <a:r>
              <a:rPr lang="es-MX" sz="2400" dirty="0"/>
              <a:t>operación del negocio, de financiamiento, de manejo de capital de trabajo y de inversión en activos. </a:t>
            </a:r>
          </a:p>
        </p:txBody>
      </p:sp>
      <p:sp>
        <p:nvSpPr>
          <p:cNvPr id="4" name="Título 3"/>
          <p:cNvSpPr>
            <a:spLocks noGrp="1"/>
          </p:cNvSpPr>
          <p:nvPr>
            <p:ph type="title"/>
          </p:nvPr>
        </p:nvSpPr>
        <p:spPr/>
        <p:txBody>
          <a:bodyPr/>
          <a:lstStyle/>
          <a:p>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1800" y="4143337"/>
            <a:ext cx="4235699" cy="2165983"/>
          </a:xfrm>
          <a:prstGeom prst="rect">
            <a:avLst/>
          </a:prstGeom>
        </p:spPr>
      </p:pic>
    </p:spTree>
    <p:extLst>
      <p:ext uri="{BB962C8B-B14F-4D97-AF65-F5344CB8AC3E}">
        <p14:creationId xmlns:p14="http://schemas.microsoft.com/office/powerpoint/2010/main" val="25282765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Autofit/>
          </a:bodyPr>
          <a:lstStyle/>
          <a:p>
            <a:r>
              <a:rPr lang="es-MX" sz="2400" dirty="0" smtClean="0"/>
              <a:t>Es </a:t>
            </a:r>
            <a:r>
              <a:rPr lang="es-MX" sz="2400" dirty="0"/>
              <a:t>la actividad operativa de la </a:t>
            </a:r>
            <a:r>
              <a:rPr lang="es-MX" sz="2400" dirty="0" smtClean="0"/>
              <a:t>empresa, </a:t>
            </a:r>
            <a:r>
              <a:rPr lang="es-MX" sz="2400" dirty="0"/>
              <a:t>y las acciones y elementos involucrados en los procesos de generación de bienes y servicios</a:t>
            </a:r>
            <a:r>
              <a:rPr lang="es-MX" sz="2400" dirty="0" smtClean="0"/>
              <a:t>.</a:t>
            </a:r>
          </a:p>
          <a:p>
            <a:r>
              <a:rPr lang="es-MX" sz="2400" dirty="0" smtClean="0"/>
              <a:t>Antes </a:t>
            </a:r>
            <a:r>
              <a:rPr lang="es-MX" sz="2400" dirty="0"/>
              <a:t>conocida como producción, el área de operaciones hace parte del aparato encargado de generar los productos (sean bienes o servicios) de la organización.  </a:t>
            </a:r>
            <a:endParaRPr lang="es-MX" sz="2400" dirty="0"/>
          </a:p>
        </p:txBody>
      </p:sp>
      <p:sp>
        <p:nvSpPr>
          <p:cNvPr id="4" name="Título 3"/>
          <p:cNvSpPr>
            <a:spLocks noGrp="1"/>
          </p:cNvSpPr>
          <p:nvPr>
            <p:ph type="title"/>
          </p:nvPr>
        </p:nvSpPr>
        <p:spPr/>
        <p:txBody>
          <a:bodyPr/>
          <a:lstStyle/>
          <a:p>
            <a:r>
              <a:rPr lang="es-MX" dirty="0" smtClean="0"/>
              <a:t>5. Gestión de operaciones</a:t>
            </a:r>
            <a:endParaRPr lang="es-MX" dirty="0"/>
          </a:p>
        </p:txBody>
      </p:sp>
    </p:spTree>
    <p:extLst>
      <p:ext uri="{BB962C8B-B14F-4D97-AF65-F5344CB8AC3E}">
        <p14:creationId xmlns:p14="http://schemas.microsoft.com/office/powerpoint/2010/main" val="4265303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lumMod val="75000"/>
                  </a:schemeClr>
                </a:solidFill>
              </a:rPr>
              <a:t>Justificación </a:t>
            </a:r>
            <a:r>
              <a:rPr lang="es-MX" dirty="0">
                <a:solidFill>
                  <a:schemeClr val="accent1">
                    <a:lumMod val="75000"/>
                  </a:schemeClr>
                </a:solidFill>
              </a:rPr>
              <a:t>Académica </a:t>
            </a:r>
            <a:r>
              <a:rPr lang="es-MX" sz="800" dirty="0" smtClean="0">
                <a:solidFill>
                  <a:schemeClr val="accent1">
                    <a:lumMod val="75000"/>
                  </a:schemeClr>
                </a:solidFill>
              </a:rPr>
              <a:t>(1 de 3)</a:t>
            </a:r>
            <a:endParaRPr lang="es-MX" sz="800" dirty="0">
              <a:solidFill>
                <a:schemeClr val="accent1">
                  <a:lumMod val="75000"/>
                </a:schemeClr>
              </a:solidFill>
            </a:endParaRPr>
          </a:p>
        </p:txBody>
      </p:sp>
      <p:sp>
        <p:nvSpPr>
          <p:cNvPr id="3" name="2 Marcador de contenido"/>
          <p:cNvSpPr>
            <a:spLocks noGrp="1"/>
          </p:cNvSpPr>
          <p:nvPr>
            <p:ph idx="1"/>
          </p:nvPr>
        </p:nvSpPr>
        <p:spPr>
          <a:xfrm>
            <a:off x="1942415" y="1412776"/>
            <a:ext cx="6591985" cy="5040560"/>
          </a:xfrm>
        </p:spPr>
        <p:txBody>
          <a:bodyPr>
            <a:normAutofit/>
          </a:bodyPr>
          <a:lstStyle/>
          <a:p>
            <a:pPr marL="0" indent="0" algn="just">
              <a:buNone/>
            </a:pPr>
            <a:r>
              <a:rPr lang="es-MX" sz="2400" dirty="0" smtClean="0">
                <a:solidFill>
                  <a:schemeClr val="accent1">
                    <a:lumMod val="75000"/>
                  </a:schemeClr>
                </a:solidFill>
              </a:rPr>
              <a:t>El presente material didáctico sirve como </a:t>
            </a:r>
            <a:r>
              <a:rPr lang="es-MX" sz="2400" dirty="0" smtClean="0">
                <a:solidFill>
                  <a:schemeClr val="accent1">
                    <a:lumMod val="75000"/>
                  </a:schemeClr>
                </a:solidFill>
              </a:rPr>
              <a:t>material de apoyo </a:t>
            </a:r>
            <a:r>
              <a:rPr lang="es-MX" sz="2400" dirty="0" smtClean="0">
                <a:solidFill>
                  <a:schemeClr val="accent1">
                    <a:lumMod val="75000"/>
                  </a:schemeClr>
                </a:solidFill>
              </a:rPr>
              <a:t>visual </a:t>
            </a:r>
            <a:r>
              <a:rPr lang="es-MX" sz="2400" dirty="0" smtClean="0">
                <a:solidFill>
                  <a:schemeClr val="accent1">
                    <a:lumMod val="75000"/>
                  </a:schemeClr>
                </a:solidFill>
              </a:rPr>
              <a:t>para el docente de la Maestría en Administración de Negocios que </a:t>
            </a:r>
            <a:r>
              <a:rPr lang="es-MX" sz="2400" dirty="0" smtClean="0">
                <a:solidFill>
                  <a:schemeClr val="accent1">
                    <a:lumMod val="75000"/>
                  </a:schemeClr>
                </a:solidFill>
              </a:rPr>
              <a:t>imparte la materia PYMES y Empresa Familiar. Brinda las bases conceptuales de la gestión en este tipo de empresas, categorizando las áreas sustantivas en las que el administrador deberá centrar su atención.</a:t>
            </a:r>
          </a:p>
          <a:p>
            <a:pPr marL="0" indent="0">
              <a:buNone/>
            </a:pPr>
            <a:endParaRPr lang="es-MX" dirty="0"/>
          </a:p>
        </p:txBody>
      </p:sp>
    </p:spTree>
    <p:extLst>
      <p:ext uri="{BB962C8B-B14F-4D97-AF65-F5344CB8AC3E}">
        <p14:creationId xmlns:p14="http://schemas.microsoft.com/office/powerpoint/2010/main" val="39862993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Autofit/>
          </a:bodyPr>
          <a:lstStyle/>
          <a:p>
            <a:r>
              <a:rPr lang="es-MX" sz="2400" dirty="0" smtClean="0"/>
              <a:t>Aborda </a:t>
            </a:r>
            <a:r>
              <a:rPr lang="es-MX" sz="2400" dirty="0"/>
              <a:t>algunos elementos vinculados al desarrollo de la operación del negocio, </a:t>
            </a:r>
            <a:r>
              <a:rPr lang="es-MX" sz="2400" dirty="0" smtClean="0"/>
              <a:t>instalación </a:t>
            </a:r>
            <a:r>
              <a:rPr lang="es-MX" sz="2400" dirty="0"/>
              <a:t>y equipos con que cuentan las empresas para el desarrollo de su actividad, las políticas de normalización, procesos de certificación y elementos relacionados a la propiedad industrial.</a:t>
            </a:r>
          </a:p>
          <a:p>
            <a:pPr marL="0" indent="0">
              <a:buNone/>
            </a:pPr>
            <a:r>
              <a:rPr lang="es-MX" sz="2400" dirty="0" smtClean="0"/>
              <a:t> </a:t>
            </a:r>
            <a:endParaRPr lang="es-MX" sz="2400" dirty="0"/>
          </a:p>
        </p:txBody>
      </p:sp>
      <p:sp>
        <p:nvSpPr>
          <p:cNvPr id="2" name="Título 1"/>
          <p:cNvSpPr>
            <a:spLocks noGrp="1"/>
          </p:cNvSpPr>
          <p:nvPr>
            <p:ph type="title"/>
          </p:nvPr>
        </p:nvSpPr>
        <p:spPr/>
        <p:txBody>
          <a:bodyPr/>
          <a:lstStyle/>
          <a:p>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4642" y="4725144"/>
            <a:ext cx="1992411" cy="1903859"/>
          </a:xfrm>
          <a:prstGeom prst="rect">
            <a:avLst/>
          </a:prstGeom>
        </p:spPr>
      </p:pic>
    </p:spTree>
    <p:extLst>
      <p:ext uri="{BB962C8B-B14F-4D97-AF65-F5344CB8AC3E}">
        <p14:creationId xmlns:p14="http://schemas.microsoft.com/office/powerpoint/2010/main" val="41098912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Autofit/>
          </a:bodyPr>
          <a:lstStyle/>
          <a:p>
            <a:r>
              <a:rPr lang="es-MX" sz="2400" dirty="0"/>
              <a:t>Instalaciones y </a:t>
            </a:r>
            <a:r>
              <a:rPr lang="es-MX" sz="2400" dirty="0" smtClean="0"/>
              <a:t>equipo: </a:t>
            </a:r>
            <a:r>
              <a:rPr lang="es-MX" sz="2400" dirty="0"/>
              <a:t>La capacidad productiva está mediada, no solo por el saber-hacer que poseen los individuos, sino por la tecnología que emplean para desarrollar las actividades propias en la concepción de los bienes o servicios de la organización</a:t>
            </a:r>
            <a:r>
              <a:rPr lang="es-MX" sz="2400" dirty="0" smtClean="0"/>
              <a:t>.</a:t>
            </a:r>
          </a:p>
          <a:p>
            <a:pPr marL="0" indent="0">
              <a:buNone/>
            </a:pPr>
            <a:endParaRPr lang="es-MX" sz="2400" dirty="0"/>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val="19768605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Autofit/>
          </a:bodyPr>
          <a:lstStyle/>
          <a:p>
            <a:r>
              <a:rPr lang="es-MX" sz="2400" dirty="0" smtClean="0"/>
              <a:t>La </a:t>
            </a:r>
            <a:r>
              <a:rPr lang="es-MX" sz="2400" dirty="0"/>
              <a:t>instalación y el equipo, parte de la tecnología, son unidades cruciales en aspectos competitivos, pues del uso y la combinación de los mismos, convierten a través de los diferentes procesos de transformación, a los insumos en productos con valor agregado, de los cuales depende la sostenibilidad y viabilidad de la organización.</a:t>
            </a:r>
            <a:endParaRPr lang="es-MX" sz="2400" dirty="0"/>
          </a:p>
          <a:p>
            <a:pPr marL="0" indent="0">
              <a:buNone/>
            </a:pPr>
            <a:r>
              <a:rPr lang="es-MX" sz="2400" dirty="0" smtClean="0"/>
              <a:t> </a:t>
            </a:r>
            <a:endParaRPr lang="es-MX" sz="2400" dirty="0"/>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val="28609854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Autofit/>
          </a:bodyPr>
          <a:lstStyle/>
          <a:p>
            <a:r>
              <a:rPr lang="es-MX" sz="2400" dirty="0"/>
              <a:t>Como elementos que involucran competitividad, no sólo el contar con el personal idóneo es garantía de lograr una ventaja diferencial sostenible frente a los </a:t>
            </a:r>
            <a:r>
              <a:rPr lang="es-MX" sz="2400" dirty="0" smtClean="0"/>
              <a:t>competidores</a:t>
            </a:r>
          </a:p>
          <a:p>
            <a:r>
              <a:rPr lang="es-MX" sz="2400" dirty="0" smtClean="0"/>
              <a:t>Es </a:t>
            </a:r>
            <a:r>
              <a:rPr lang="es-MX" sz="2400" dirty="0"/>
              <a:t>necesario tener las instalaciones y el equipo apto para la operación del </a:t>
            </a:r>
            <a:r>
              <a:rPr lang="es-MX" sz="2400" dirty="0" smtClean="0"/>
              <a:t>negocio.</a:t>
            </a:r>
          </a:p>
        </p:txBody>
      </p:sp>
      <p:sp>
        <p:nvSpPr>
          <p:cNvPr id="2" name="Título 1"/>
          <p:cNvSpPr>
            <a:spLocks noGrp="1"/>
          </p:cNvSpPr>
          <p:nvPr>
            <p:ph type="title"/>
          </p:nvPr>
        </p:nvSpPr>
        <p:spPr/>
        <p:txBody>
          <a:bodyPr/>
          <a:lstStyle/>
          <a:p>
            <a:endParaRPr lang="es-MX"/>
          </a:p>
        </p:txBody>
      </p:sp>
    </p:spTree>
    <p:extLst>
      <p:ext uri="{BB962C8B-B14F-4D97-AF65-F5344CB8AC3E}">
        <p14:creationId xmlns:p14="http://schemas.microsoft.com/office/powerpoint/2010/main" val="891559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Autofit/>
          </a:bodyPr>
          <a:lstStyle/>
          <a:p>
            <a:r>
              <a:rPr lang="es-MX" sz="2400" dirty="0" smtClean="0"/>
              <a:t>El </a:t>
            </a:r>
            <a:r>
              <a:rPr lang="es-MX" sz="2400" dirty="0"/>
              <a:t>devenir de la organización lleva asociado la presencia del conflicto, el cual surge de la interacción natural de los elementos propios de la organización, así como, de la relación con el entorno</a:t>
            </a:r>
            <a:r>
              <a:rPr lang="es-MX" sz="2400" dirty="0" smtClean="0"/>
              <a:t>.</a:t>
            </a:r>
          </a:p>
        </p:txBody>
      </p:sp>
      <p:sp>
        <p:nvSpPr>
          <p:cNvPr id="2" name="Título 1"/>
          <p:cNvSpPr>
            <a:spLocks noGrp="1"/>
          </p:cNvSpPr>
          <p:nvPr>
            <p:ph type="title"/>
          </p:nvPr>
        </p:nvSpPr>
        <p:spPr/>
        <p:txBody>
          <a:bodyPr/>
          <a:lstStyle/>
          <a:p>
            <a:r>
              <a:rPr lang="es-MX" dirty="0" smtClean="0"/>
              <a:t>6. Gestión de aspectos legales</a:t>
            </a:r>
            <a:endParaRPr lang="es-MX" dirty="0"/>
          </a:p>
        </p:txBody>
      </p:sp>
    </p:spTree>
    <p:extLst>
      <p:ext uri="{BB962C8B-B14F-4D97-AF65-F5344CB8AC3E}">
        <p14:creationId xmlns:p14="http://schemas.microsoft.com/office/powerpoint/2010/main" val="25031042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Autofit/>
          </a:bodyPr>
          <a:lstStyle/>
          <a:p>
            <a:r>
              <a:rPr lang="es-MX" sz="2400" dirty="0" smtClean="0"/>
              <a:t>Los </a:t>
            </a:r>
            <a:r>
              <a:rPr lang="es-MX" sz="2400" dirty="0"/>
              <a:t>conflictos </a:t>
            </a:r>
            <a:r>
              <a:rPr lang="es-MX" sz="2400" dirty="0" smtClean="0"/>
              <a:t>son propios </a:t>
            </a:r>
            <a:r>
              <a:rPr lang="es-MX" sz="2400" dirty="0"/>
              <a:t>de la actividad del negocio, donde la </a:t>
            </a:r>
            <a:r>
              <a:rPr lang="es-MX" sz="2400" dirty="0" smtClean="0"/>
              <a:t>micro o pequeña empresa familiar </a:t>
            </a:r>
            <a:r>
              <a:rPr lang="es-MX" sz="2400" dirty="0"/>
              <a:t>actúa como entidad comercial, la resolución por vías legales es importante, pues los efectos derivados de esas circunstancias pueden crear inconvenientes ya sea de viabilidad o de gobernabilidad. </a:t>
            </a:r>
            <a:endParaRPr lang="es-MX" sz="2400" dirty="0"/>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11994615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Autofit/>
          </a:bodyPr>
          <a:lstStyle/>
          <a:p>
            <a:r>
              <a:rPr lang="es-MX" sz="2400" dirty="0" smtClean="0"/>
              <a:t>Los aspectos </a:t>
            </a:r>
            <a:r>
              <a:rPr lang="es-MX" sz="2400" dirty="0"/>
              <a:t>legales </a:t>
            </a:r>
            <a:r>
              <a:rPr lang="es-MX" sz="2400" dirty="0" smtClean="0"/>
              <a:t>se relacionan con la </a:t>
            </a:r>
            <a:r>
              <a:rPr lang="es-MX" sz="2400" dirty="0"/>
              <a:t>gestión de </a:t>
            </a:r>
            <a:r>
              <a:rPr lang="es-MX" sz="2400" dirty="0" smtClean="0"/>
              <a:t>la empresa </a:t>
            </a:r>
            <a:r>
              <a:rPr lang="es-MX" sz="2400" dirty="0"/>
              <a:t>en el campo operativo, de la sociedad y del direccionamiento legal.</a:t>
            </a:r>
          </a:p>
          <a:p>
            <a:endParaRPr lang="es-MX" sz="2400" dirty="0"/>
          </a:p>
        </p:txBody>
      </p:sp>
      <p:sp>
        <p:nvSpPr>
          <p:cNvPr id="4" name="Título 3"/>
          <p:cNvSpPr>
            <a:spLocks noGrp="1"/>
          </p:cNvSpPr>
          <p:nvPr>
            <p:ph type="title"/>
          </p:nvPr>
        </p:nvSpPr>
        <p:spPr/>
        <p:txBody>
          <a:bodyPr/>
          <a:lstStyle/>
          <a:p>
            <a:endParaRPr lang="es-MX"/>
          </a:p>
        </p:txBody>
      </p:sp>
      <p:pic>
        <p:nvPicPr>
          <p:cNvPr id="5" name="Marcador de contenido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62607" y="4077072"/>
            <a:ext cx="3114765" cy="2232248"/>
          </a:xfrm>
          <a:prstGeom prst="rect">
            <a:avLst/>
          </a:prstGeom>
        </p:spPr>
      </p:pic>
    </p:spTree>
    <p:extLst>
      <p:ext uri="{BB962C8B-B14F-4D97-AF65-F5344CB8AC3E}">
        <p14:creationId xmlns:p14="http://schemas.microsoft.com/office/powerpoint/2010/main" val="15489266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Autofit/>
          </a:bodyPr>
          <a:lstStyle/>
          <a:p>
            <a:r>
              <a:rPr lang="es-MX" sz="2400" dirty="0"/>
              <a:t>En los aspectos legales, aunque se considera importante contar con asesores legales, la tendencia es la contratación de abogados externos, por lo cual subcontratan esta función cuando se hace necesaria, buscando disminuir los costos asociados a contar con un departamento jurídico en la organización.</a:t>
            </a:r>
          </a:p>
          <a:p>
            <a:endParaRPr lang="es-MX" sz="2400" dirty="0"/>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38189349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Autofit/>
          </a:bodyPr>
          <a:lstStyle/>
          <a:p>
            <a:r>
              <a:rPr lang="es-MX" sz="2400" dirty="0" smtClean="0"/>
              <a:t>La gestión de la empresa familiar es un tema que debe abordarse considerando las características particulares de ésta.</a:t>
            </a:r>
          </a:p>
          <a:p>
            <a:r>
              <a:rPr lang="es-MX" sz="2400" dirty="0" smtClean="0"/>
              <a:t>La visión estratégica aporta las bases para una gestión integral de este tipo de empresas.</a:t>
            </a:r>
          </a:p>
          <a:p>
            <a:r>
              <a:rPr lang="es-MX" sz="2400" dirty="0" smtClean="0"/>
              <a:t>Bajo esa óptica, es posible establecer diferentes estrategias en la gestión comercial, financiera, de recursos humanos, de operaciones y legal.</a:t>
            </a:r>
            <a:endParaRPr lang="es-MX" sz="2400" dirty="0"/>
          </a:p>
          <a:p>
            <a:endParaRPr lang="es-MX" sz="2400" dirty="0"/>
          </a:p>
        </p:txBody>
      </p:sp>
      <p:sp>
        <p:nvSpPr>
          <p:cNvPr id="4" name="Título 3"/>
          <p:cNvSpPr>
            <a:spLocks noGrp="1"/>
          </p:cNvSpPr>
          <p:nvPr>
            <p:ph type="title"/>
          </p:nvPr>
        </p:nvSpPr>
        <p:spPr/>
        <p:txBody>
          <a:bodyPr/>
          <a:lstStyle/>
          <a:p>
            <a:r>
              <a:rPr lang="es-MX" dirty="0" smtClean="0"/>
              <a:t>Conclusiones</a:t>
            </a:r>
            <a:endParaRPr lang="es-MX" dirty="0"/>
          </a:p>
        </p:txBody>
      </p:sp>
    </p:spTree>
    <p:extLst>
      <p:ext uri="{BB962C8B-B14F-4D97-AF65-F5344CB8AC3E}">
        <p14:creationId xmlns:p14="http://schemas.microsoft.com/office/powerpoint/2010/main" val="27512788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Bibliografía</a:t>
            </a:r>
            <a:endParaRPr lang="es-MX" dirty="0"/>
          </a:p>
        </p:txBody>
      </p:sp>
      <p:sp>
        <p:nvSpPr>
          <p:cNvPr id="3" name="Marcador de contenido 2"/>
          <p:cNvSpPr>
            <a:spLocks noGrp="1"/>
          </p:cNvSpPr>
          <p:nvPr>
            <p:ph idx="1"/>
          </p:nvPr>
        </p:nvSpPr>
        <p:spPr/>
        <p:txBody>
          <a:bodyPr/>
          <a:lstStyle/>
          <a:p>
            <a:r>
              <a:rPr lang="es-MX" sz="2400" dirty="0" smtClean="0"/>
              <a:t>Diego Vélez Montes, Harry Holguín Lagos, Gerardo Augusto de la Hoz Pinzón, </a:t>
            </a:r>
            <a:r>
              <a:rPr lang="es-MX" sz="2400" dirty="0" err="1" smtClean="0"/>
              <a:t>Yasmín</a:t>
            </a:r>
            <a:r>
              <a:rPr lang="es-MX" sz="2400" dirty="0" smtClean="0"/>
              <a:t> Durán Bobadilla,  Irma Gutiérrez Ayala (2008). Dinámica de la Empresa Familiar PYME. FUNDES.</a:t>
            </a:r>
          </a:p>
          <a:p>
            <a:endParaRPr lang="es-MX" dirty="0"/>
          </a:p>
        </p:txBody>
      </p:sp>
    </p:spTree>
    <p:extLst>
      <p:ext uri="{BB962C8B-B14F-4D97-AF65-F5344CB8AC3E}">
        <p14:creationId xmlns:p14="http://schemas.microsoft.com/office/powerpoint/2010/main" val="615759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lumMod val="75000"/>
                  </a:schemeClr>
                </a:solidFill>
              </a:rPr>
              <a:t>Justificación </a:t>
            </a:r>
            <a:r>
              <a:rPr lang="es-MX" dirty="0" smtClean="0">
                <a:solidFill>
                  <a:schemeClr val="accent1">
                    <a:lumMod val="75000"/>
                  </a:schemeClr>
                </a:solidFill>
              </a:rPr>
              <a:t>Académica </a:t>
            </a:r>
            <a:r>
              <a:rPr lang="es-MX" sz="800" dirty="0" smtClean="0">
                <a:solidFill>
                  <a:schemeClr val="accent1">
                    <a:lumMod val="75000"/>
                  </a:schemeClr>
                </a:solidFill>
              </a:rPr>
              <a:t>(2 de 3)</a:t>
            </a:r>
            <a:r>
              <a:rPr lang="es-MX" dirty="0" smtClean="0">
                <a:solidFill>
                  <a:schemeClr val="accent1">
                    <a:lumMod val="75000"/>
                  </a:schemeClr>
                </a:solidFill>
              </a:rPr>
              <a:t> </a:t>
            </a:r>
            <a:endParaRPr lang="es-MX" sz="800" dirty="0">
              <a:solidFill>
                <a:schemeClr val="accent1">
                  <a:lumMod val="75000"/>
                </a:schemeClr>
              </a:solidFill>
            </a:endParaRPr>
          </a:p>
        </p:txBody>
      </p:sp>
      <p:sp>
        <p:nvSpPr>
          <p:cNvPr id="3" name="2 Marcador de contenido"/>
          <p:cNvSpPr>
            <a:spLocks noGrp="1"/>
          </p:cNvSpPr>
          <p:nvPr>
            <p:ph idx="1"/>
          </p:nvPr>
        </p:nvSpPr>
        <p:spPr>
          <a:xfrm>
            <a:off x="1942415" y="1412776"/>
            <a:ext cx="6591985" cy="5040560"/>
          </a:xfrm>
        </p:spPr>
        <p:txBody>
          <a:bodyPr>
            <a:normAutofit lnSpcReduction="10000"/>
          </a:bodyPr>
          <a:lstStyle/>
          <a:p>
            <a:pPr marL="0" indent="0" algn="just">
              <a:buNone/>
            </a:pPr>
            <a:endParaRPr lang="es-MX" sz="2400" dirty="0" smtClean="0">
              <a:solidFill>
                <a:schemeClr val="accent1">
                  <a:lumMod val="75000"/>
                </a:schemeClr>
              </a:solidFill>
            </a:endParaRPr>
          </a:p>
          <a:p>
            <a:pPr marL="0" indent="0" algn="just">
              <a:buNone/>
            </a:pPr>
            <a:r>
              <a:rPr lang="es-MX" sz="2400" dirty="0" smtClean="0">
                <a:solidFill>
                  <a:schemeClr val="accent1">
                    <a:lumMod val="75000"/>
                  </a:schemeClr>
                </a:solidFill>
              </a:rPr>
              <a:t>El material corresponde al tema 1 del temario, en el cual se hace la conceptualización de las empresas familiares, su tipología y los modelos de gestión que existen.</a:t>
            </a:r>
          </a:p>
          <a:p>
            <a:pPr marL="0" indent="0" algn="just">
              <a:buNone/>
            </a:pPr>
            <a:endParaRPr lang="es-MX" sz="2400" dirty="0">
              <a:solidFill>
                <a:schemeClr val="accent1">
                  <a:lumMod val="75000"/>
                </a:schemeClr>
              </a:solidFill>
            </a:endParaRPr>
          </a:p>
          <a:p>
            <a:pPr marL="0" indent="0" algn="just">
              <a:buNone/>
            </a:pPr>
            <a:r>
              <a:rPr lang="es-MX" sz="2400" dirty="0" smtClean="0">
                <a:solidFill>
                  <a:schemeClr val="accent1">
                    <a:lumMod val="75000"/>
                  </a:schemeClr>
                </a:solidFill>
              </a:rPr>
              <a:t>Presenta de manera visual el contenido de una obra que es de singular importancia para la impartición de esta materia en el posgrado, ya que conjunta elementos conceptuales con resultados de una investigación en empresas de tipo MIPYME.</a:t>
            </a:r>
          </a:p>
          <a:p>
            <a:pPr marL="0" indent="0">
              <a:buNone/>
            </a:pPr>
            <a:endParaRPr lang="es-MX" dirty="0"/>
          </a:p>
        </p:txBody>
      </p:sp>
    </p:spTree>
    <p:extLst>
      <p:ext uri="{BB962C8B-B14F-4D97-AF65-F5344CB8AC3E}">
        <p14:creationId xmlns:p14="http://schemas.microsoft.com/office/powerpoint/2010/main" val="39552374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lumMod val="75000"/>
                  </a:schemeClr>
                </a:solidFill>
              </a:rPr>
              <a:t>Justificación </a:t>
            </a:r>
            <a:r>
              <a:rPr lang="es-MX" dirty="0" smtClean="0">
                <a:solidFill>
                  <a:schemeClr val="accent1">
                    <a:lumMod val="75000"/>
                  </a:schemeClr>
                </a:solidFill>
              </a:rPr>
              <a:t>Académica </a:t>
            </a:r>
            <a:r>
              <a:rPr lang="es-MX" sz="800" dirty="0" smtClean="0">
                <a:solidFill>
                  <a:schemeClr val="accent1">
                    <a:lumMod val="75000"/>
                  </a:schemeClr>
                </a:solidFill>
              </a:rPr>
              <a:t>(3 de 3)</a:t>
            </a:r>
            <a:r>
              <a:rPr lang="es-MX" dirty="0" smtClean="0">
                <a:solidFill>
                  <a:schemeClr val="accent1">
                    <a:lumMod val="75000"/>
                  </a:schemeClr>
                </a:solidFill>
              </a:rPr>
              <a:t> </a:t>
            </a:r>
            <a:endParaRPr lang="es-MX" sz="800" dirty="0">
              <a:solidFill>
                <a:schemeClr val="accent1">
                  <a:lumMod val="75000"/>
                </a:schemeClr>
              </a:solidFill>
            </a:endParaRPr>
          </a:p>
        </p:txBody>
      </p:sp>
      <p:sp>
        <p:nvSpPr>
          <p:cNvPr id="3" name="2 Marcador de contenido"/>
          <p:cNvSpPr>
            <a:spLocks noGrp="1"/>
          </p:cNvSpPr>
          <p:nvPr>
            <p:ph idx="1"/>
          </p:nvPr>
        </p:nvSpPr>
        <p:spPr>
          <a:xfrm>
            <a:off x="1942415" y="1412776"/>
            <a:ext cx="6591985" cy="5040560"/>
          </a:xfrm>
        </p:spPr>
        <p:txBody>
          <a:bodyPr>
            <a:normAutofit/>
          </a:bodyPr>
          <a:lstStyle/>
          <a:p>
            <a:pPr marL="0" indent="0" algn="just">
              <a:buNone/>
            </a:pPr>
            <a:endParaRPr lang="es-MX" sz="2400" dirty="0" smtClean="0">
              <a:solidFill>
                <a:schemeClr val="accent1">
                  <a:lumMod val="75000"/>
                </a:schemeClr>
              </a:solidFill>
            </a:endParaRPr>
          </a:p>
          <a:p>
            <a:pPr marL="0" indent="0" algn="just">
              <a:buNone/>
            </a:pPr>
            <a:r>
              <a:rPr lang="es-MX" sz="2400" dirty="0" smtClean="0">
                <a:solidFill>
                  <a:schemeClr val="accent1">
                    <a:lumMod val="75000"/>
                  </a:schemeClr>
                </a:solidFill>
              </a:rPr>
              <a:t>Considerando lo anterior, se presenta de manera literal el contenido de la obra “Dinámica de la empresa familiar PYME Estudio exploratorio en Colombia”, de la autoría de Vélez et al. De esta forma, la obra sirve para cubrir los temas de la unidad citada y como ejercicio de demostración de cómo una investigación científica puede a la vez, servir apoyar en la  definición de términos clave y aportar datos específicos sobre el estudio realizado en las empresas.</a:t>
            </a:r>
            <a:endParaRPr lang="es-MX" dirty="0"/>
          </a:p>
        </p:txBody>
      </p:sp>
    </p:spTree>
    <p:extLst>
      <p:ext uri="{BB962C8B-B14F-4D97-AF65-F5344CB8AC3E}">
        <p14:creationId xmlns:p14="http://schemas.microsoft.com/office/powerpoint/2010/main" val="37744247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chemeClr val="accent1">
                    <a:lumMod val="75000"/>
                  </a:schemeClr>
                </a:solidFill>
              </a:rPr>
              <a:t>Guía para su uso </a:t>
            </a:r>
            <a:endParaRPr lang="es-MX" sz="1600" dirty="0">
              <a:solidFill>
                <a:schemeClr val="accent1">
                  <a:lumMod val="75000"/>
                </a:schemeClr>
              </a:solidFill>
            </a:endParaRPr>
          </a:p>
        </p:txBody>
      </p:sp>
      <p:sp>
        <p:nvSpPr>
          <p:cNvPr id="3" name="2 Marcador de contenido"/>
          <p:cNvSpPr>
            <a:spLocks noGrp="1"/>
          </p:cNvSpPr>
          <p:nvPr>
            <p:ph idx="1"/>
          </p:nvPr>
        </p:nvSpPr>
        <p:spPr/>
        <p:txBody>
          <a:bodyPr>
            <a:normAutofit/>
          </a:bodyPr>
          <a:lstStyle/>
          <a:p>
            <a:pPr marL="0" indent="0" algn="just">
              <a:buNone/>
            </a:pPr>
            <a:r>
              <a:rPr lang="es-MX" sz="2400" dirty="0" smtClean="0">
                <a:solidFill>
                  <a:schemeClr val="accent1">
                    <a:lumMod val="75000"/>
                  </a:schemeClr>
                </a:solidFill>
              </a:rPr>
              <a:t>La estructura del presente material </a:t>
            </a:r>
            <a:r>
              <a:rPr lang="es-MX" sz="2400" dirty="0" smtClean="0">
                <a:solidFill>
                  <a:schemeClr val="accent1">
                    <a:lumMod val="75000"/>
                  </a:schemeClr>
                </a:solidFill>
              </a:rPr>
              <a:t>permite abordar en primera instancia el concepto de gestión y el enfoque estratégico para la gestión de la empresa familiar tipo PYME. En seguida se mencionan los elementos fundamentales en los que se deberá prestar atención en cada una de las áreas funcionales más importantes de la empresa familiar.</a:t>
            </a:r>
            <a:endParaRPr lang="es-MX" sz="2400" dirty="0" smtClean="0">
              <a:solidFill>
                <a:schemeClr val="accent1">
                  <a:lumMod val="75000"/>
                </a:schemeClr>
              </a:solidFill>
            </a:endParaRPr>
          </a:p>
        </p:txBody>
      </p:sp>
    </p:spTree>
    <p:extLst>
      <p:ext uri="{BB962C8B-B14F-4D97-AF65-F5344CB8AC3E}">
        <p14:creationId xmlns:p14="http://schemas.microsoft.com/office/powerpoint/2010/main" val="1716224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1. Gestión</a:t>
            </a:r>
            <a:endParaRPr lang="es-MX" dirty="0"/>
          </a:p>
        </p:txBody>
      </p:sp>
      <p:sp>
        <p:nvSpPr>
          <p:cNvPr id="5" name="Marcador de texto 4"/>
          <p:cNvSpPr>
            <a:spLocks noGrp="1"/>
          </p:cNvSpPr>
          <p:nvPr>
            <p:ph type="body" idx="1"/>
          </p:nvPr>
        </p:nvSpPr>
        <p:spPr/>
        <p:txBody>
          <a:bodyPr/>
          <a:lstStyle/>
          <a:p>
            <a:endParaRPr lang="es-MX"/>
          </a:p>
        </p:txBody>
      </p:sp>
      <p:pic>
        <p:nvPicPr>
          <p:cNvPr id="6" name="Imagen 5"/>
          <p:cNvPicPr>
            <a:picLocks noChangeAspect="1"/>
          </p:cNvPicPr>
          <p:nvPr/>
        </p:nvPicPr>
        <p:blipFill>
          <a:blip r:embed="rId2"/>
          <a:stretch>
            <a:fillRect/>
          </a:stretch>
        </p:blipFill>
        <p:spPr>
          <a:xfrm>
            <a:off x="5580112" y="404171"/>
            <a:ext cx="2764718" cy="2764718"/>
          </a:xfrm>
          <a:prstGeom prst="rect">
            <a:avLst/>
          </a:prstGeom>
        </p:spPr>
      </p:pic>
    </p:spTree>
    <p:extLst>
      <p:ext uri="{BB962C8B-B14F-4D97-AF65-F5344CB8AC3E}">
        <p14:creationId xmlns:p14="http://schemas.microsoft.com/office/powerpoint/2010/main" val="15889580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1. Gestión</a:t>
            </a:r>
            <a:endParaRPr lang="es-MX" dirty="0"/>
          </a:p>
        </p:txBody>
      </p:sp>
      <p:sp>
        <p:nvSpPr>
          <p:cNvPr id="3" name="Marcador de contenido 2"/>
          <p:cNvSpPr>
            <a:spLocks noGrp="1"/>
          </p:cNvSpPr>
          <p:nvPr>
            <p:ph idx="1"/>
          </p:nvPr>
        </p:nvSpPr>
        <p:spPr/>
        <p:txBody>
          <a:bodyPr>
            <a:normAutofit/>
          </a:bodyPr>
          <a:lstStyle/>
          <a:p>
            <a:r>
              <a:rPr lang="es-MX" sz="2400" dirty="0"/>
              <a:t>«la acción social de regulación del comportamiento de una colectividad social, provista de un conjunto de recursos de diversa índole, todos ellos limitados en el tiempo, el espacio, la magnitud y la significancia</a:t>
            </a:r>
            <a:r>
              <a:rPr lang="es-MX" sz="2400" dirty="0" smtClean="0"/>
              <a:t>, conducentes </a:t>
            </a:r>
            <a:r>
              <a:rPr lang="es-MX" sz="2400" dirty="0"/>
              <a:t>al logro de construcciones nuevas y diferentes a la definición inicial, pero compartidas en su finalidad» (p. 63).</a:t>
            </a:r>
          </a:p>
        </p:txBody>
      </p:sp>
    </p:spTree>
    <p:extLst>
      <p:ext uri="{BB962C8B-B14F-4D97-AF65-F5344CB8AC3E}">
        <p14:creationId xmlns:p14="http://schemas.microsoft.com/office/powerpoint/2010/main" val="13176119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r>
              <a:rPr lang="es-MX" sz="2400" dirty="0"/>
              <a:t>Los dirigentes de la organización en el acontecer diario deben tener en cuenta diferentes elementos que garanticen no solo la generación de bienes y servicios acorde a las expectativas y necesidades de la </a:t>
            </a:r>
            <a:r>
              <a:rPr lang="es-MX" sz="2400" dirty="0" smtClean="0"/>
              <a:t>demanda.</a:t>
            </a:r>
            <a:endParaRPr lang="es-MX" sz="2400" dirty="0"/>
          </a:p>
        </p:txBody>
      </p:sp>
      <p:sp>
        <p:nvSpPr>
          <p:cNvPr id="4" name="Título 3"/>
          <p:cNvSpPr>
            <a:spLocks noGrp="1"/>
          </p:cNvSpPr>
          <p:nvPr>
            <p:ph type="title"/>
          </p:nvPr>
        </p:nvSpPr>
        <p:spPr/>
        <p:txBody>
          <a:bodyPr/>
          <a:lstStyle/>
          <a:p>
            <a:endParaRPr lang="es-MX"/>
          </a:p>
        </p:txBody>
      </p:sp>
    </p:spTree>
    <p:extLst>
      <p:ext uri="{BB962C8B-B14F-4D97-AF65-F5344CB8AC3E}">
        <p14:creationId xmlns:p14="http://schemas.microsoft.com/office/powerpoint/2010/main" val="1488932471"/>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1186</TotalTime>
  <Words>1728</Words>
  <Application>Microsoft Office PowerPoint</Application>
  <PresentationFormat>Presentación en pantalla (4:3)</PresentationFormat>
  <Paragraphs>92</Paragraphs>
  <Slides>39</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39</vt:i4>
      </vt:variant>
    </vt:vector>
  </HeadingPairs>
  <TitlesOfParts>
    <vt:vector size="44" baseType="lpstr">
      <vt:lpstr>Arial</vt:lpstr>
      <vt:lpstr>Calibri</vt:lpstr>
      <vt:lpstr>Century Gothic</vt:lpstr>
      <vt:lpstr>Wingdings 3</vt:lpstr>
      <vt:lpstr>Espiral</vt:lpstr>
      <vt:lpstr>Presentación de PowerPoint</vt:lpstr>
      <vt:lpstr>Contenido</vt:lpstr>
      <vt:lpstr>Justificación Académica (1 de 3)</vt:lpstr>
      <vt:lpstr>Justificación Académica (2 de 3) </vt:lpstr>
      <vt:lpstr>Justificación Académica (3 de 3) </vt:lpstr>
      <vt:lpstr>Guía para su uso </vt:lpstr>
      <vt:lpstr>1. Gestión</vt:lpstr>
      <vt:lpstr>1. Gestión</vt:lpstr>
      <vt:lpstr>Presentación de PowerPoint</vt:lpstr>
      <vt:lpstr>Presentación de PowerPoint</vt:lpstr>
      <vt:lpstr>2. Direccionamiento estratégico</vt:lpstr>
      <vt:lpstr>Presentación de PowerPoint</vt:lpstr>
      <vt:lpstr>Presentación de PowerPoint</vt:lpstr>
      <vt:lpstr>Presentación de PowerPoint</vt:lpstr>
      <vt:lpstr>Direccionamiento estratégico</vt:lpstr>
      <vt:lpstr>2. Gestión comercial</vt:lpstr>
      <vt:lpstr>Presentación de PowerPoint</vt:lpstr>
      <vt:lpstr>Presentación de PowerPoint</vt:lpstr>
      <vt:lpstr>3. Gestión de los recursos humanos</vt:lpstr>
      <vt:lpstr>Presentación de PowerPoint</vt:lpstr>
      <vt:lpstr>Presentación de PowerPoint</vt:lpstr>
      <vt:lpstr>Presentación de PowerPoint</vt:lpstr>
      <vt:lpstr>Presentación de PowerPoint</vt:lpstr>
      <vt:lpstr>Presentación de PowerPoint</vt:lpstr>
      <vt:lpstr>4. Gestión Financiera</vt:lpstr>
      <vt:lpstr>Presentación de PowerPoint</vt:lpstr>
      <vt:lpstr>Presentación de PowerPoint</vt:lpstr>
      <vt:lpstr>Presentación de PowerPoint</vt:lpstr>
      <vt:lpstr>5. Gestión de operaciones</vt:lpstr>
      <vt:lpstr>Presentación de PowerPoint</vt:lpstr>
      <vt:lpstr>Presentación de PowerPoint</vt:lpstr>
      <vt:lpstr>Presentación de PowerPoint</vt:lpstr>
      <vt:lpstr>Presentación de PowerPoint</vt:lpstr>
      <vt:lpstr>6. Gestión de aspectos legales</vt:lpstr>
      <vt:lpstr>Presentación de PowerPoint</vt:lpstr>
      <vt:lpstr>Presentación de PowerPoint</vt:lpstr>
      <vt:lpstr>Presentación de PowerPoint</vt:lpstr>
      <vt:lpstr>Conclusiones</vt:lpstr>
      <vt:lpstr>Bibliografía</vt:lpstr>
    </vt:vector>
  </TitlesOfParts>
  <Company>WindowsWolf.com.ar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Rinny</dc:creator>
  <cp:lastModifiedBy>nidia lopez</cp:lastModifiedBy>
  <cp:revision>91</cp:revision>
  <cp:lastPrinted>2015-04-29T16:21:06Z</cp:lastPrinted>
  <dcterms:created xsi:type="dcterms:W3CDTF">2015-04-21T05:16:16Z</dcterms:created>
  <dcterms:modified xsi:type="dcterms:W3CDTF">2015-10-03T03:43:36Z</dcterms:modified>
</cp:coreProperties>
</file>