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2" r:id="rId2"/>
    <p:sldId id="343" r:id="rId3"/>
    <p:sldId id="257" r:id="rId4"/>
    <p:sldId id="265" r:id="rId5"/>
    <p:sldId id="266" r:id="rId6"/>
    <p:sldId id="260" r:id="rId7"/>
    <p:sldId id="279" r:id="rId8"/>
    <p:sldId id="280" r:id="rId9"/>
    <p:sldId id="282" r:id="rId10"/>
    <p:sldId id="283" r:id="rId11"/>
    <p:sldId id="284" r:id="rId12"/>
    <p:sldId id="297" r:id="rId13"/>
    <p:sldId id="298" r:id="rId14"/>
    <p:sldId id="288" r:id="rId15"/>
    <p:sldId id="285" r:id="rId16"/>
    <p:sldId id="286" r:id="rId17"/>
    <p:sldId id="287" r:id="rId18"/>
    <p:sldId id="289" r:id="rId19"/>
    <p:sldId id="290" r:id="rId20"/>
    <p:sldId id="292" r:id="rId21"/>
    <p:sldId id="294" r:id="rId22"/>
    <p:sldId id="295" r:id="rId23"/>
    <p:sldId id="296" r:id="rId24"/>
    <p:sldId id="299" r:id="rId25"/>
    <p:sldId id="307" r:id="rId26"/>
    <p:sldId id="300" r:id="rId27"/>
    <p:sldId id="301" r:id="rId28"/>
    <p:sldId id="302" r:id="rId29"/>
    <p:sldId id="303" r:id="rId30"/>
    <p:sldId id="304" r:id="rId31"/>
    <p:sldId id="305" r:id="rId32"/>
    <p:sldId id="306" r:id="rId33"/>
    <p:sldId id="308" r:id="rId34"/>
    <p:sldId id="309" r:id="rId35"/>
    <p:sldId id="311" r:id="rId36"/>
    <p:sldId id="312" r:id="rId37"/>
    <p:sldId id="313" r:id="rId38"/>
    <p:sldId id="314" r:id="rId39"/>
    <p:sldId id="315" r:id="rId40"/>
    <p:sldId id="316" r:id="rId41"/>
    <p:sldId id="317" r:id="rId42"/>
    <p:sldId id="318" r:id="rId43"/>
    <p:sldId id="319" r:id="rId44"/>
    <p:sldId id="320" r:id="rId45"/>
    <p:sldId id="281" r:id="rId4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12" autoAdjust="0"/>
    <p:restoredTop sz="94660"/>
  </p:normalViewPr>
  <p:slideViewPr>
    <p:cSldViewPr snapToGrid="0">
      <p:cViewPr>
        <p:scale>
          <a:sx n="81" d="100"/>
          <a:sy n="81" d="100"/>
        </p:scale>
        <p:origin x="-264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D086-326E-475F-8067-12455029ACBF}" type="datetimeFigureOut">
              <a:rPr lang="es-MX" smtClean="0"/>
              <a:t>26/09/2015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EB8D-5E1A-49B4-A388-D4FBAF9DDC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229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D086-326E-475F-8067-12455029ACBF}" type="datetimeFigureOut">
              <a:rPr lang="es-MX" smtClean="0"/>
              <a:t>26/09/2015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EB8D-5E1A-49B4-A388-D4FBAF9DDC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503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D086-326E-475F-8067-12455029ACBF}" type="datetimeFigureOut">
              <a:rPr lang="es-MX" smtClean="0"/>
              <a:t>26/09/2015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EB8D-5E1A-49B4-A388-D4FBAF9DDC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6641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D086-326E-475F-8067-12455029ACBF}" type="datetimeFigureOut">
              <a:rPr lang="es-MX" smtClean="0"/>
              <a:t>26/09/2015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EB8D-5E1A-49B4-A388-D4FBAF9DDC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9744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D086-326E-475F-8067-12455029ACBF}" type="datetimeFigureOut">
              <a:rPr lang="es-MX" smtClean="0"/>
              <a:t>26/09/2015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EB8D-5E1A-49B4-A388-D4FBAF9DDC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183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D086-326E-475F-8067-12455029ACBF}" type="datetimeFigureOut">
              <a:rPr lang="es-MX" smtClean="0"/>
              <a:t>26/09/2015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EB8D-5E1A-49B4-A388-D4FBAF9DDC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140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D086-326E-475F-8067-12455029ACBF}" type="datetimeFigureOut">
              <a:rPr lang="es-MX" smtClean="0"/>
              <a:t>26/09/2015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EB8D-5E1A-49B4-A388-D4FBAF9DDC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4310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D086-326E-475F-8067-12455029ACBF}" type="datetimeFigureOut">
              <a:rPr lang="es-MX" smtClean="0"/>
              <a:t>26/09/2015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EB8D-5E1A-49B4-A388-D4FBAF9DDC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3893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D086-326E-475F-8067-12455029ACBF}" type="datetimeFigureOut">
              <a:rPr lang="es-MX" smtClean="0"/>
              <a:t>26/09/2015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EB8D-5E1A-49B4-A388-D4FBAF9DDC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4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D086-326E-475F-8067-12455029ACBF}" type="datetimeFigureOut">
              <a:rPr lang="es-MX" smtClean="0"/>
              <a:t>26/09/2015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EB8D-5E1A-49B4-A388-D4FBAF9DDC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5078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D086-326E-475F-8067-12455029ACBF}" type="datetimeFigureOut">
              <a:rPr lang="es-MX" smtClean="0"/>
              <a:t>26/09/2015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EB8D-5E1A-49B4-A388-D4FBAF9DDC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5029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0D086-326E-475F-8067-12455029ACBF}" type="datetimeFigureOut">
              <a:rPr lang="es-MX" smtClean="0"/>
              <a:t>26/09/2015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4EB8D-5E1A-49B4-A388-D4FBAF9DDC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9914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11Solicitud%20de%20Evaluaci&#243;n%20Profesional%20(ISO)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ll.es/view/institucional/bbtk/Citar_texto_MLA/es" TargetMode="External"/><Relationship Id="rId2" Type="http://schemas.openxmlformats.org/officeDocument/2006/relationships/hyperlink" Target="http://www.dgbiblio.unam.mx/index.php/guias-y-consejos-de-busqueda/como-citar#cita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btk.ull.es/view/institucional/bbtk/Referencias_MLA/e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48399"/>
            <a:ext cx="18473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rc_mi" descr="http://upload.wikimedia.org/wikipedia/commons/6/62/Uaemex.jpg"/>
          <p:cNvPicPr/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20000" contrast="7000"/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solidFill>
            <a:srgbClr val="9BBB59">
              <a:lumMod val="60000"/>
              <a:lumOff val="40000"/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19908" y="-188350"/>
            <a:ext cx="10785230" cy="627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3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UNIVERSIDAD AUTONOMA DEL ESTADO DE MEXICO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CENTRO UNIVERSITARIO UAEM VALLE DE M</a:t>
            </a:r>
            <a:r>
              <a:rPr kumimoji="0" lang="es-MX" altLang="es-MX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É</a:t>
            </a:r>
            <a:r>
              <a:rPr kumimoji="0" lang="es-MX" altLang="es-MX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LICENCIATURA EN ACTUAR</a:t>
            </a:r>
            <a:r>
              <a:rPr kumimoji="0" lang="es-MX" altLang="es-MX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s-MX" altLang="es-MX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SEMINARIO DE TITULACIÓN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PROYECTABLE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PROF. D. en E. EDUARDO ROSAS ROJAS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SEPTIEMBRE DE 2015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64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Reglamento Universitari</a:t>
            </a:r>
            <a:r>
              <a:rPr lang="es-MX" dirty="0">
                <a:solidFill>
                  <a:srgbClr val="0070C0"/>
                </a:solidFill>
                <a:latin typeface="CentSchbkCyrill BT" panose="02040603050705020303" pitchFamily="18" charset="-52"/>
              </a:rPr>
              <a:t>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endParaRPr lang="es-MX" dirty="0"/>
          </a:p>
          <a:p>
            <a:r>
              <a:rPr lang="es-MX" dirty="0"/>
              <a:t> </a:t>
            </a:r>
            <a:r>
              <a:rPr lang="es-MX" b="1" dirty="0"/>
              <a:t>Artículo 81. </a:t>
            </a:r>
            <a:r>
              <a:rPr lang="es-MX" dirty="0"/>
              <a:t>El trabajo escrito de tesis podrá considerar la estructura de contenido siguiente: </a:t>
            </a:r>
          </a:p>
          <a:p>
            <a:pPr lvl="1"/>
            <a:r>
              <a:rPr lang="es-MX" dirty="0"/>
              <a:t>I. Resumen no mayor de dos cuartillas. </a:t>
            </a:r>
          </a:p>
          <a:p>
            <a:pPr lvl="1"/>
            <a:r>
              <a:rPr lang="es-MX" dirty="0"/>
              <a:t>II. Antecedentes de la temática. </a:t>
            </a:r>
          </a:p>
          <a:p>
            <a:pPr lvl="1"/>
            <a:r>
              <a:rPr lang="es-MX" dirty="0"/>
              <a:t>III. Importancia del problema. </a:t>
            </a:r>
          </a:p>
          <a:p>
            <a:pPr lvl="1"/>
            <a:r>
              <a:rPr lang="es-MX" dirty="0"/>
              <a:t>IV. Planteamiento del problema o pregunta de investigación. </a:t>
            </a:r>
          </a:p>
          <a:p>
            <a:pPr lvl="1"/>
            <a:r>
              <a:rPr lang="es-MX" dirty="0"/>
              <a:t>V. Marco conceptual o teórico. </a:t>
            </a:r>
          </a:p>
          <a:p>
            <a:pPr lvl="1"/>
            <a:r>
              <a:rPr lang="es-MX" dirty="0"/>
              <a:t>VI. Métodos y técnicas de investigación empleadas. </a:t>
            </a:r>
          </a:p>
          <a:p>
            <a:pPr lvl="1"/>
            <a:r>
              <a:rPr lang="es-MX" dirty="0"/>
              <a:t>VII. Presentación y discusión de resultados. </a:t>
            </a:r>
          </a:p>
          <a:p>
            <a:pPr lvl="1"/>
            <a:r>
              <a:rPr lang="es-MX" dirty="0"/>
              <a:t>VIII. Conclusiones y sugerencias. </a:t>
            </a:r>
          </a:p>
          <a:p>
            <a:pPr lvl="1"/>
            <a:r>
              <a:rPr lang="es-MX" dirty="0"/>
              <a:t>IX. Referencias de consulta. </a:t>
            </a:r>
          </a:p>
          <a:p>
            <a:pPr lvl="1"/>
            <a:r>
              <a:rPr lang="es-MX" dirty="0"/>
              <a:t>X. Anexos, en su caso. </a:t>
            </a:r>
          </a:p>
        </p:txBody>
      </p:sp>
    </p:spTree>
    <p:extLst>
      <p:ext uri="{BB962C8B-B14F-4D97-AF65-F5344CB8AC3E}">
        <p14:creationId xmlns:p14="http://schemas.microsoft.com/office/powerpoint/2010/main" val="127082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Reglamento Universitari</a:t>
            </a:r>
            <a:r>
              <a:rPr lang="es-MX" dirty="0">
                <a:solidFill>
                  <a:srgbClr val="0070C0"/>
                </a:solidFill>
                <a:latin typeface="CentSchbkCyrill BT" panose="02040603050705020303" pitchFamily="18" charset="-52"/>
              </a:rPr>
              <a:t>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/>
          </a:p>
          <a:p>
            <a:r>
              <a:rPr lang="es-MX" b="1" dirty="0"/>
              <a:t>Artículo 82. </a:t>
            </a:r>
            <a:r>
              <a:rPr lang="es-MX" dirty="0"/>
              <a:t>Los contenidos del trabajo escrito de tesis podrán considerar los aspectos de redacción siguientes: </a:t>
            </a:r>
          </a:p>
          <a:p>
            <a:pPr lvl="1"/>
            <a:r>
              <a:rPr lang="es-MX" dirty="0"/>
              <a:t>I. Correcto dominio del idioma español o, en su caso, idioma extranjero. </a:t>
            </a:r>
          </a:p>
          <a:p>
            <a:pPr lvl="1"/>
            <a:r>
              <a:rPr lang="es-MX" dirty="0"/>
              <a:t>II. Exposición estructurada, racional y crítica. </a:t>
            </a:r>
          </a:p>
          <a:p>
            <a:pPr lvl="1"/>
            <a:r>
              <a:rPr lang="es-MX" dirty="0"/>
              <a:t>III. Extensión de 80 cuartillas mínimo para la tesis individual, y de 100, para la </a:t>
            </a:r>
            <a:r>
              <a:rPr lang="es-MX" dirty="0" smtClean="0"/>
              <a:t>tesis </a:t>
            </a:r>
            <a:r>
              <a:rPr lang="es-MX" dirty="0"/>
              <a:t>colectiva. </a:t>
            </a:r>
          </a:p>
          <a:p>
            <a:pPr lvl="1"/>
            <a:r>
              <a:rPr lang="es-MX" dirty="0"/>
              <a:t>IV. Interlineado de 1.5.</a:t>
            </a:r>
          </a:p>
        </p:txBody>
      </p:sp>
    </p:spTree>
    <p:extLst>
      <p:ext uri="{BB962C8B-B14F-4D97-AF65-F5344CB8AC3E}">
        <p14:creationId xmlns:p14="http://schemas.microsoft.com/office/powerpoint/2010/main" val="401936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Protocolo de una Tesis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4296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Protocolo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141" t="28728" r="9802" b="21601"/>
          <a:stretch/>
        </p:blipFill>
        <p:spPr>
          <a:xfrm>
            <a:off x="1902593" y="2171700"/>
            <a:ext cx="8386813" cy="333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0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Trámite de Tesis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2583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Registro de Tesis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PRESENTAR </a:t>
            </a:r>
            <a:r>
              <a:rPr lang="es-MX" b="1" dirty="0"/>
              <a:t>EN TITULACIÓN: </a:t>
            </a:r>
            <a:endParaRPr lang="es-MX" b="1" dirty="0" smtClean="0"/>
          </a:p>
          <a:p>
            <a:r>
              <a:rPr lang="es-MX" dirty="0" smtClean="0"/>
              <a:t>Solicitud </a:t>
            </a:r>
            <a:r>
              <a:rPr lang="es-MX" dirty="0"/>
              <a:t>de registro </a:t>
            </a:r>
            <a:r>
              <a:rPr lang="es-MX" dirty="0" smtClean="0"/>
              <a:t>en original </a:t>
            </a:r>
            <a:r>
              <a:rPr lang="es-MX" dirty="0"/>
              <a:t>y </a:t>
            </a:r>
            <a:r>
              <a:rPr lang="es-MX" dirty="0" smtClean="0"/>
              <a:t>copia</a:t>
            </a:r>
          </a:p>
          <a:p>
            <a:r>
              <a:rPr lang="es-MX" dirty="0" smtClean="0"/>
              <a:t>Copia </a:t>
            </a:r>
            <a:r>
              <a:rPr lang="es-MX" dirty="0"/>
              <a:t>certificado de </a:t>
            </a:r>
            <a:r>
              <a:rPr lang="es-MX" dirty="0" smtClean="0"/>
              <a:t>Licenciatura.</a:t>
            </a:r>
            <a:endParaRPr lang="es-MX" dirty="0"/>
          </a:p>
          <a:p>
            <a:r>
              <a:rPr lang="es-MX" dirty="0" smtClean="0"/>
              <a:t>Entregar anteproyecto (protocolo) </a:t>
            </a:r>
            <a:r>
              <a:rPr lang="es-MX" dirty="0"/>
              <a:t>revisado por el asesor en </a:t>
            </a:r>
            <a:r>
              <a:rPr lang="es-MX" dirty="0" smtClean="0"/>
              <a:t>folder tamaño carta.</a:t>
            </a:r>
          </a:p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r>
              <a:rPr lang="es-MX" b="1" dirty="0" smtClean="0"/>
              <a:t>RECOGER </a:t>
            </a:r>
            <a:r>
              <a:rPr lang="es-MX" b="1" dirty="0"/>
              <a:t>EN TITULACIÓN: </a:t>
            </a:r>
            <a:endParaRPr lang="es-MX" dirty="0"/>
          </a:p>
          <a:p>
            <a:r>
              <a:rPr lang="es-MX" dirty="0" smtClean="0"/>
              <a:t>El </a:t>
            </a:r>
            <a:r>
              <a:rPr lang="es-MX" dirty="0"/>
              <a:t>registro de tema firmado y sellado por Subdirección Académica en original para el alumno y copia para al asesor.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332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Fecha de Pre-examen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s-MX" dirty="0"/>
          </a:p>
          <a:p>
            <a:r>
              <a:rPr lang="es-MX" b="1" dirty="0" smtClean="0"/>
              <a:t>Presentar </a:t>
            </a:r>
            <a:r>
              <a:rPr lang="es-MX" b="1" dirty="0"/>
              <a:t>el “Voto aprobatorio del asesor” </a:t>
            </a:r>
            <a:r>
              <a:rPr lang="es-MX" dirty="0" smtClean="0"/>
              <a:t>en </a:t>
            </a:r>
            <a:r>
              <a:rPr lang="es-MX" dirty="0"/>
              <a:t>original y </a:t>
            </a:r>
            <a:r>
              <a:rPr lang="es-MX" dirty="0" smtClean="0"/>
              <a:t>copia. </a:t>
            </a:r>
            <a:endParaRPr lang="es-MX" dirty="0"/>
          </a:p>
          <a:p>
            <a:r>
              <a:rPr lang="es-MX" dirty="0" smtClean="0"/>
              <a:t>Anexar </a:t>
            </a:r>
            <a:r>
              <a:rPr lang="es-MX" dirty="0"/>
              <a:t>2 </a:t>
            </a:r>
            <a:r>
              <a:rPr lang="es-MX" dirty="0" smtClean="0"/>
              <a:t>engargolados.</a:t>
            </a:r>
            <a:endParaRPr lang="es-MX" dirty="0"/>
          </a:p>
          <a:p>
            <a:r>
              <a:rPr lang="es-MX" dirty="0" smtClean="0"/>
              <a:t>Recoger </a:t>
            </a:r>
            <a:r>
              <a:rPr lang="es-MX" b="1" dirty="0"/>
              <a:t>oficio </a:t>
            </a:r>
            <a:r>
              <a:rPr lang="es-MX" dirty="0"/>
              <a:t>de </a:t>
            </a:r>
            <a:r>
              <a:rPr lang="es-MX" b="1" dirty="0"/>
              <a:t>pre-examen</a:t>
            </a:r>
            <a:r>
              <a:rPr lang="es-MX" dirty="0"/>
              <a:t>. </a:t>
            </a:r>
            <a:endParaRPr lang="es-MX" dirty="0" smtClean="0"/>
          </a:p>
          <a:p>
            <a:r>
              <a:rPr lang="es-MX" dirty="0" smtClean="0"/>
              <a:t>El </a:t>
            </a:r>
            <a:r>
              <a:rPr lang="es-MX" dirty="0"/>
              <a:t>pasante presentará su proyecto mediante una exposición no mayor a 20 minutos y recibirá las observaciones de los revisores acerca de su trabajo en el </a:t>
            </a:r>
            <a:r>
              <a:rPr lang="es-MX" b="1" dirty="0"/>
              <a:t>Formulario de Pre-examen </a:t>
            </a:r>
            <a:r>
              <a:rPr lang="es-MX" dirty="0"/>
              <a:t>anexo a su oficio de pre-examen. </a:t>
            </a:r>
          </a:p>
          <a:p>
            <a:r>
              <a:rPr lang="es-MX" dirty="0" smtClean="0"/>
              <a:t>El </a:t>
            </a:r>
            <a:r>
              <a:rPr lang="es-MX" dirty="0"/>
              <a:t>formulario debe venir firmado por todos los revisores y posteriormente sacarle copias para entregar a cada uno de ellos y al asesor. El original al área de titulación.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907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¿Qué pasa si el egresado sobrepasa el tiempo máximo para titularse?</a:t>
            </a:r>
            <a:r>
              <a:rPr lang="es-MX" b="1" dirty="0" smtClean="0"/>
              <a:t> 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b="1" dirty="0"/>
              <a:t>Artículo 5. </a:t>
            </a:r>
            <a:r>
              <a:rPr lang="es-MX" dirty="0"/>
              <a:t>El plazo para presentar la evaluación profesional será de dos veces </a:t>
            </a:r>
            <a:r>
              <a:rPr lang="es-MX" dirty="0" smtClean="0"/>
              <a:t>la duración </a:t>
            </a:r>
            <a:r>
              <a:rPr lang="es-MX" dirty="0"/>
              <a:t>total del plan de estudios, computado a partir de la primera inscripción a los estudios profesionales de que se trate y con base en la trayectoria ideal o promedio que señale el proyecto curricular respectivo. 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En </a:t>
            </a:r>
            <a:r>
              <a:rPr lang="es-MX" dirty="0"/>
              <a:t>caso de que el pasante presente una interrupción de estudios en su trayectoria académica, el lapso de ésta no contabilizará para efectos de presentar la evaluación profesional, siempre y cuando no exceda de tres años consecutivos. </a:t>
            </a:r>
          </a:p>
          <a:p>
            <a:pPr marL="0" indent="0">
              <a:buNone/>
            </a:pPr>
            <a:r>
              <a:rPr lang="es-MX" dirty="0"/>
              <a:t>Vencido el plazo para presentar la evaluación profesional, el Consejo de Gobierno, conforme al dictamen del Consejo Académico, podrá autorizar o negar la solicitud de evaluación profesional, con o sin la acreditación de un examen de suficiencia académica o la realización de algún curso, según los antecedentes escolares y la actividad profesional desarrollada por el interesado. </a:t>
            </a:r>
          </a:p>
        </p:txBody>
      </p:sp>
    </p:spTree>
    <p:extLst>
      <p:ext uri="{BB962C8B-B14F-4D97-AF65-F5344CB8AC3E}">
        <p14:creationId xmlns:p14="http://schemas.microsoft.com/office/powerpoint/2010/main" val="266623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¿Qué pasa si el egresado sobrepasa el tiempo máximo para titularse?</a:t>
            </a:r>
            <a:r>
              <a:rPr lang="es-MX" b="1" dirty="0" smtClean="0"/>
              <a:t> 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Presentar </a:t>
            </a:r>
            <a:r>
              <a:rPr lang="es-MX" b="1" dirty="0"/>
              <a:t>en titulación: </a:t>
            </a:r>
            <a:endParaRPr lang="es-MX" dirty="0"/>
          </a:p>
          <a:p>
            <a:r>
              <a:rPr lang="es-MX" dirty="0" smtClean="0"/>
              <a:t>Original </a:t>
            </a:r>
            <a:r>
              <a:rPr lang="es-MX" dirty="0"/>
              <a:t>y copia de Solicitud de Autorización para Evaluación ante </a:t>
            </a:r>
            <a:r>
              <a:rPr lang="es-MX" dirty="0" smtClean="0"/>
              <a:t>Consejo. </a:t>
            </a:r>
            <a:endParaRPr lang="es-MX" dirty="0"/>
          </a:p>
          <a:p>
            <a:r>
              <a:rPr lang="es-MX" dirty="0" smtClean="0"/>
              <a:t>Original </a:t>
            </a:r>
            <a:r>
              <a:rPr lang="es-MX" dirty="0"/>
              <a:t>y copia del Voto Aprobatorio del Asesor </a:t>
            </a:r>
            <a:r>
              <a:rPr lang="es-MX" dirty="0" smtClean="0"/>
              <a:t>y </a:t>
            </a:r>
            <a:r>
              <a:rPr lang="es-MX" dirty="0"/>
              <a:t>de los </a:t>
            </a:r>
            <a:r>
              <a:rPr lang="es-MX" dirty="0" smtClean="0"/>
              <a:t>Revisores</a:t>
            </a:r>
            <a:endParaRPr lang="es-MX" dirty="0"/>
          </a:p>
          <a:p>
            <a:r>
              <a:rPr lang="es-MX" dirty="0" smtClean="0"/>
              <a:t>Original </a:t>
            </a:r>
            <a:r>
              <a:rPr lang="es-MX" dirty="0"/>
              <a:t>de su Currículum Vitae y Copia del Certificado o Historial Académico. </a:t>
            </a:r>
          </a:p>
          <a:p>
            <a:r>
              <a:rPr lang="es-MX" dirty="0" smtClean="0"/>
              <a:t>Ejemplar </a:t>
            </a:r>
            <a:r>
              <a:rPr lang="es-MX" dirty="0"/>
              <a:t>engargolado del trabajo aprobado por Asesor y Revisores. </a:t>
            </a:r>
          </a:p>
        </p:txBody>
      </p:sp>
    </p:spTree>
    <p:extLst>
      <p:ext uri="{BB962C8B-B14F-4D97-AF65-F5344CB8AC3E}">
        <p14:creationId xmlns:p14="http://schemas.microsoft.com/office/powerpoint/2010/main" val="190288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7684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¿Qué pasa si el egresado sobrepasa el tiempo máximo para titularse?</a:t>
            </a:r>
            <a:r>
              <a:rPr lang="es-MX" b="1" dirty="0" smtClean="0"/>
              <a:t> 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/>
          </a:p>
          <a:p>
            <a:pPr marL="0" indent="0">
              <a:buNone/>
            </a:pPr>
            <a:r>
              <a:rPr lang="es-MX" b="1" dirty="0" smtClean="0"/>
              <a:t>Una vez aprobado </a:t>
            </a:r>
            <a:r>
              <a:rPr lang="es-MX" b="1" dirty="0"/>
              <a:t>por el </a:t>
            </a:r>
            <a:r>
              <a:rPr lang="es-MX" b="1" dirty="0" smtClean="0"/>
              <a:t>consejo, se debe de recoger </a:t>
            </a:r>
            <a:r>
              <a:rPr lang="es-MX" b="1" dirty="0"/>
              <a:t>en titulación: 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Oficio </a:t>
            </a:r>
            <a:r>
              <a:rPr lang="es-MX" dirty="0"/>
              <a:t>de autorización de impresión. 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373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Introducción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dirty="0" smtClean="0"/>
              <a:t>Esta presentación tiene por objeto exponer el procedimiento para la evaluación profesional de la Licenciatura en Actuaria, en su modalidad de Tesis. También busca clarificar el </a:t>
            </a:r>
            <a:r>
              <a:rPr lang="es-MX" dirty="0"/>
              <a:t>proceso académico mediante el cual el pasante demuestra su capacidad para desempeñarse en la indagación, creación y recreación del conocimiento, con el propósito de obtener el título profesional respectivo, previo cumplimiento de los requisitos académicos y administrativos que establece </a:t>
            </a:r>
            <a:r>
              <a:rPr lang="es-MX" dirty="0" smtClean="0"/>
              <a:t>el Reglamento </a:t>
            </a:r>
            <a:r>
              <a:rPr lang="es-MX" dirty="0"/>
              <a:t>y la Legislación Universitaria aplicable.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P</a:t>
            </a:r>
            <a:r>
              <a:rPr lang="es-MX" dirty="0" smtClean="0"/>
              <a:t>retenden </a:t>
            </a:r>
            <a:r>
              <a:rPr lang="es-MX" dirty="0"/>
              <a:t>apoyar los objetivos de aprendizaje y contenidos de esta </a:t>
            </a:r>
            <a:r>
              <a:rPr lang="es-MX" dirty="0" smtClean="0"/>
              <a:t>Asignatura presentando </a:t>
            </a:r>
            <a:r>
              <a:rPr lang="es-MX" dirty="0"/>
              <a:t>conceptos </a:t>
            </a:r>
            <a:r>
              <a:rPr lang="es-MX" dirty="0" smtClean="0"/>
              <a:t>y procedimientos de forma clara y dinámica.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635302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Si el egresado va a tiempo para titularse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b="1" dirty="0" smtClean="0"/>
          </a:p>
          <a:p>
            <a:r>
              <a:rPr lang="es-MX" dirty="0" smtClean="0"/>
              <a:t>Presentar </a:t>
            </a:r>
            <a:r>
              <a:rPr lang="es-MX" dirty="0"/>
              <a:t>en Titulación Voto aprobatorio de los revisores en original y </a:t>
            </a:r>
            <a:r>
              <a:rPr lang="es-MX" dirty="0" smtClean="0"/>
              <a:t>copia.</a:t>
            </a:r>
          </a:p>
          <a:p>
            <a:endParaRPr lang="es-MX" b="1" dirty="0"/>
          </a:p>
          <a:p>
            <a:r>
              <a:rPr lang="es-MX" b="1" dirty="0" smtClean="0"/>
              <a:t>Recoger </a:t>
            </a:r>
            <a:r>
              <a:rPr lang="es-MX" b="1" dirty="0"/>
              <a:t>en Titulación: </a:t>
            </a:r>
            <a:r>
              <a:rPr lang="es-MX" dirty="0"/>
              <a:t>Oficio de autorización de impresión. </a:t>
            </a:r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05229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Examen Profesional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MX" b="1" dirty="0" smtClean="0"/>
              <a:t>PRESENTAR </a:t>
            </a:r>
            <a:r>
              <a:rPr lang="es-MX" b="1" dirty="0"/>
              <a:t>EN TITULACIÓN: </a:t>
            </a:r>
            <a:endParaRPr lang="es-MX" dirty="0"/>
          </a:p>
          <a:p>
            <a:r>
              <a:rPr lang="es-MX" dirty="0"/>
              <a:t>4 empastados o engargolados para cualquier modalidad y 2 </a:t>
            </a:r>
            <a:r>
              <a:rPr lang="es-MX" dirty="0" err="1" smtClean="0"/>
              <a:t>Cd´s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r>
              <a:rPr lang="es-MX" b="1" dirty="0" smtClean="0"/>
              <a:t>RECOGER </a:t>
            </a:r>
            <a:r>
              <a:rPr lang="es-MX" b="1" dirty="0"/>
              <a:t>EN TITULACIÓN</a:t>
            </a:r>
            <a:r>
              <a:rPr lang="es-MX" dirty="0" smtClean="0"/>
              <a:t>:</a:t>
            </a:r>
          </a:p>
          <a:p>
            <a:r>
              <a:rPr lang="es-MX" dirty="0" smtClean="0"/>
              <a:t>Oficio </a:t>
            </a:r>
            <a:r>
              <a:rPr lang="es-MX" dirty="0"/>
              <a:t>de examen profesional. </a:t>
            </a: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PRESENTAR </a:t>
            </a:r>
            <a:r>
              <a:rPr lang="es-MX" b="1" dirty="0"/>
              <a:t>EN CONTROL ESCOLAR: </a:t>
            </a:r>
            <a:endParaRPr lang="es-MX" b="1" dirty="0" smtClean="0"/>
          </a:p>
          <a:p>
            <a:r>
              <a:rPr lang="es-MX" dirty="0" smtClean="0"/>
              <a:t>Toda </a:t>
            </a:r>
            <a:r>
              <a:rPr lang="es-MX" dirty="0"/>
              <a:t>la documentación que se indica en el formulario de requisitos de </a:t>
            </a:r>
            <a:r>
              <a:rPr lang="es-MX" dirty="0" smtClean="0"/>
              <a:t>pago. Se </a:t>
            </a:r>
            <a:r>
              <a:rPr lang="es-MX" dirty="0"/>
              <a:t>deben de entregar todos los documentos a más tardar 5 días antes de la fecha </a:t>
            </a:r>
            <a:r>
              <a:rPr lang="es-MX" dirty="0" smtClean="0"/>
              <a:t>programada, </a:t>
            </a:r>
            <a:r>
              <a:rPr lang="es-MX" dirty="0"/>
              <a:t>en caso contrario se cancela la ceremonia y será el alumno quien a la brevedad informe a los sinodales. </a:t>
            </a: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PRESENTAR </a:t>
            </a:r>
            <a:r>
              <a:rPr lang="es-MX" b="1" dirty="0"/>
              <a:t>EN TITULACIÓN: </a:t>
            </a:r>
            <a:r>
              <a:rPr lang="es-MX" dirty="0" smtClean="0"/>
              <a:t> </a:t>
            </a:r>
          </a:p>
          <a:p>
            <a:r>
              <a:rPr lang="es-MX" dirty="0" smtClean="0"/>
              <a:t>Formulario </a:t>
            </a:r>
            <a:r>
              <a:rPr lang="es-MX" dirty="0"/>
              <a:t>de pagos con sello de cotejo por Control Escolar. </a:t>
            </a:r>
          </a:p>
          <a:p>
            <a:r>
              <a:rPr lang="es-MX" dirty="0" smtClean="0"/>
              <a:t>Una </a:t>
            </a:r>
            <a:r>
              <a:rPr lang="es-MX" dirty="0"/>
              <a:t>copia del formato </a:t>
            </a:r>
            <a:r>
              <a:rPr lang="es-MX" dirty="0">
                <a:hlinkClick r:id="rId2" action="ppaction://hlinkfile"/>
              </a:rPr>
              <a:t>ISO</a:t>
            </a:r>
            <a:r>
              <a:rPr lang="es-MX" dirty="0"/>
              <a:t> por TRABAJO </a:t>
            </a:r>
            <a:r>
              <a:rPr lang="es-MX" dirty="0" smtClean="0"/>
              <a:t>ESCRITO. </a:t>
            </a:r>
            <a:endParaRPr lang="es-MX" dirty="0"/>
          </a:p>
          <a:p>
            <a:r>
              <a:rPr lang="es-MX" dirty="0" smtClean="0"/>
              <a:t>Una </a:t>
            </a:r>
            <a:r>
              <a:rPr lang="es-MX" dirty="0"/>
              <a:t>copia de la orden de pago y </a:t>
            </a:r>
            <a:r>
              <a:rPr lang="es-MX" dirty="0" err="1"/>
              <a:t>voucher</a:t>
            </a:r>
            <a:r>
              <a:rPr lang="es-MX" dirty="0"/>
              <a:t> del banco por la modalidad. </a:t>
            </a:r>
          </a:p>
          <a:p>
            <a:r>
              <a:rPr lang="es-MX" dirty="0" smtClean="0"/>
              <a:t>Se </a:t>
            </a:r>
            <a:r>
              <a:rPr lang="es-MX" dirty="0"/>
              <a:t>deben de entregar todos los documentos a más tardar 5 días antes de la fecha programada. </a:t>
            </a:r>
          </a:p>
        </p:txBody>
      </p:sp>
    </p:spTree>
    <p:extLst>
      <p:ext uri="{BB962C8B-B14F-4D97-AF65-F5344CB8AC3E}">
        <p14:creationId xmlns:p14="http://schemas.microsoft.com/office/powerpoint/2010/main" val="304480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Día de la </a:t>
            </a:r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defensa del Examen Profesional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/>
          </a:p>
          <a:p>
            <a:r>
              <a:rPr lang="es-MX" dirty="0"/>
              <a:t>Presentarse con una identificación oficial en el lugar y la fecha programada para la toma de protesta</a:t>
            </a:r>
            <a:r>
              <a:rPr lang="es-MX" dirty="0" smtClean="0"/>
              <a:t>.</a:t>
            </a:r>
          </a:p>
          <a:p>
            <a:r>
              <a:rPr lang="es-MX" dirty="0" smtClean="0"/>
              <a:t>El </a:t>
            </a:r>
            <a:r>
              <a:rPr lang="es-MX" dirty="0"/>
              <a:t>jurado le tomará protesta y le entregará el acta de protesta correspondiente. </a:t>
            </a:r>
            <a:endParaRPr lang="es-MX" dirty="0" smtClean="0"/>
          </a:p>
          <a:p>
            <a:r>
              <a:rPr lang="es-MX" dirty="0" smtClean="0"/>
              <a:t>Firmar </a:t>
            </a:r>
            <a:r>
              <a:rPr lang="es-MX" dirty="0"/>
              <a:t>junto con el jurado el Acta de Evaluación la cual recoges en </a:t>
            </a:r>
            <a:r>
              <a:rPr lang="es-MX" dirty="0" smtClean="0"/>
              <a:t>control escolar posteriormente </a:t>
            </a:r>
            <a:r>
              <a:rPr lang="es-MX" dirty="0"/>
              <a:t>a 5 días hábiles con una identificación. </a:t>
            </a:r>
            <a:endParaRPr lang="es-MX" dirty="0" smtClean="0"/>
          </a:p>
          <a:p>
            <a:r>
              <a:rPr lang="es-MX" dirty="0" smtClean="0"/>
              <a:t>Recoger </a:t>
            </a:r>
            <a:r>
              <a:rPr lang="es-MX" dirty="0"/>
              <a:t>el Titulo en </a:t>
            </a:r>
            <a:r>
              <a:rPr lang="es-MX" dirty="0" smtClean="0"/>
              <a:t>titulació</a:t>
            </a:r>
            <a:r>
              <a:rPr lang="es-MX" dirty="0"/>
              <a:t>n</a:t>
            </a:r>
            <a:r>
              <a:rPr lang="es-MX" b="1" dirty="0" smtClean="0"/>
              <a:t> </a:t>
            </a:r>
            <a:r>
              <a:rPr lang="es-MX" dirty="0"/>
              <a:t>en 100 días hábiles a partir de la Toma de Protesta. </a:t>
            </a:r>
          </a:p>
        </p:txBody>
      </p:sp>
    </p:spTree>
    <p:extLst>
      <p:ext uri="{BB962C8B-B14F-4D97-AF65-F5344CB8AC3E}">
        <p14:creationId xmlns:p14="http://schemas.microsoft.com/office/powerpoint/2010/main" val="122997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ART. 118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El </a:t>
            </a:r>
            <a:r>
              <a:rPr lang="es-MX" dirty="0"/>
              <a:t>pasante que resulte aplazado en la primera evaluación profesional tendrá derecho a una segunda evaluación en la misma o diferente opción, después de que hayan transcurrido seis meses de presentar la evaluación anterior. Por única vez, el pasante podrá solicitar por tercera ocasión la evaluación profesional, siempre y cuando ésta corresponda a una temática y opción de evaluación diferente a las anteriores. </a:t>
            </a:r>
          </a:p>
          <a:p>
            <a:r>
              <a:rPr lang="es-MX" b="1" dirty="0" smtClean="0"/>
              <a:t>SI ES APLAZADO POR TERCERA OCASIÓN, DEBERÁ REPETIR ÍNTEGRAMENTE LA CARRERA.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734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Citas y Referencias en formato APA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American </a:t>
            </a:r>
            <a:r>
              <a:rPr lang="es-MX" dirty="0" err="1"/>
              <a:t>Psychological</a:t>
            </a:r>
            <a:r>
              <a:rPr lang="es-MX" dirty="0"/>
              <a:t> </a:t>
            </a:r>
            <a:r>
              <a:rPr lang="es-MX" dirty="0" err="1" smtClean="0"/>
              <a:t>Association</a:t>
            </a:r>
            <a:r>
              <a:rPr lang="es-MX" dirty="0" smtClean="0"/>
              <a:t> (APA).</a:t>
            </a:r>
          </a:p>
          <a:p>
            <a:r>
              <a:rPr lang="es-MX" dirty="0" smtClean="0"/>
              <a:t>Este formato debe incluir:</a:t>
            </a:r>
          </a:p>
          <a:p>
            <a:pPr lvl="1"/>
            <a:r>
              <a:rPr lang="es-MX" dirty="0" smtClean="0"/>
              <a:t>Autor </a:t>
            </a:r>
            <a:r>
              <a:rPr lang="es-MX" dirty="0"/>
              <a:t>(o </a:t>
            </a:r>
            <a:r>
              <a:rPr lang="es-MX" dirty="0" smtClean="0"/>
              <a:t>autores).</a:t>
            </a:r>
          </a:p>
          <a:p>
            <a:pPr lvl="1"/>
            <a:r>
              <a:rPr lang="es-MX" dirty="0" smtClean="0"/>
              <a:t>Año </a:t>
            </a:r>
            <a:r>
              <a:rPr lang="es-MX" dirty="0"/>
              <a:t>de </a:t>
            </a:r>
            <a:r>
              <a:rPr lang="es-MX" dirty="0" smtClean="0"/>
              <a:t>publicación. </a:t>
            </a:r>
          </a:p>
          <a:p>
            <a:pPr lvl="1"/>
            <a:r>
              <a:rPr lang="es-MX" dirty="0" smtClean="0"/>
              <a:t>Página </a:t>
            </a:r>
            <a:r>
              <a:rPr lang="es-MX" dirty="0"/>
              <a:t>de la cual se extrajo la idea. </a:t>
            </a:r>
          </a:p>
          <a:p>
            <a:pPr marL="457200" lvl="1" indent="0">
              <a:buNone/>
            </a:pPr>
            <a:endParaRPr lang="es-MX" dirty="0"/>
          </a:p>
          <a:p>
            <a:r>
              <a:rPr lang="es-MX" dirty="0" smtClean="0"/>
              <a:t>Utiliza </a:t>
            </a:r>
            <a:r>
              <a:rPr lang="es-MX" dirty="0"/>
              <a:t>las referencias en el texto con un sistema de citación de autor y </a:t>
            </a:r>
            <a:r>
              <a:rPr lang="es-MX" dirty="0" smtClean="0"/>
              <a:t>fecha.</a:t>
            </a:r>
          </a:p>
          <a:p>
            <a:r>
              <a:rPr lang="es-MX" dirty="0" smtClean="0"/>
              <a:t>Todas </a:t>
            </a:r>
            <a:r>
              <a:rPr lang="es-MX" dirty="0"/>
              <a:t>las citas que aparecen en el texto deberán ordenarse alfabéticamente </a:t>
            </a:r>
            <a:r>
              <a:rPr lang="es-MX" dirty="0" smtClean="0"/>
              <a:t>al </a:t>
            </a:r>
            <a:r>
              <a:rPr lang="es-MX" dirty="0"/>
              <a:t>final del </a:t>
            </a:r>
            <a:r>
              <a:rPr lang="es-MX" dirty="0" smtClean="0"/>
              <a:t>trabajo.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6036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Citas y Referencias en formato APA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Cuando </a:t>
            </a:r>
            <a:r>
              <a:rPr lang="es-MX" dirty="0"/>
              <a:t>se omite parte del texto en una cita, éste se reemplaza en la oración con puntos </a:t>
            </a:r>
            <a:r>
              <a:rPr lang="es-MX" dirty="0" smtClean="0"/>
              <a:t>suspensivos (…). </a:t>
            </a:r>
          </a:p>
          <a:p>
            <a:r>
              <a:rPr lang="es-MX" dirty="0" smtClean="0"/>
              <a:t>Cuando </a:t>
            </a:r>
            <a:r>
              <a:rPr lang="es-MX" dirty="0"/>
              <a:t>se agrega una idea ajena al documento original ésta debe ir entre corchetes [ ]. </a:t>
            </a:r>
          </a:p>
        </p:txBody>
      </p:sp>
    </p:spTree>
    <p:extLst>
      <p:ext uri="{BB962C8B-B14F-4D97-AF65-F5344CB8AC3E}">
        <p14:creationId xmlns:p14="http://schemas.microsoft.com/office/powerpoint/2010/main" val="128020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¿Qué se cita?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/>
              <a:t>Las </a:t>
            </a:r>
            <a:r>
              <a:rPr lang="es-MX" dirty="0"/>
              <a:t>ideas, opiniones o teorías de otra persona.</a:t>
            </a:r>
          </a:p>
          <a:p>
            <a:r>
              <a:rPr lang="es-MX" dirty="0"/>
              <a:t>Cualquier dato, estadística, gráfica, imagen </a:t>
            </a:r>
            <a:r>
              <a:rPr lang="es-MX" dirty="0" smtClean="0"/>
              <a:t>(cualquier información </a:t>
            </a:r>
            <a:r>
              <a:rPr lang="es-MX" dirty="0"/>
              <a:t>que no sea de conocimiento </a:t>
            </a:r>
            <a:r>
              <a:rPr lang="es-MX" dirty="0" smtClean="0"/>
              <a:t>público).</a:t>
            </a:r>
            <a:endParaRPr lang="es-MX" dirty="0"/>
          </a:p>
          <a:p>
            <a:r>
              <a:rPr lang="es-MX" dirty="0"/>
              <a:t>Cualquier referencia a las palabras de otra persona.</a:t>
            </a:r>
          </a:p>
          <a:p>
            <a:r>
              <a:rPr lang="es-MX" dirty="0"/>
              <a:t>El parafraseo de las palabras de otra persona.</a:t>
            </a:r>
          </a:p>
        </p:txBody>
      </p:sp>
    </p:spTree>
    <p:extLst>
      <p:ext uri="{BB962C8B-B14F-4D97-AF65-F5344CB8AC3E}">
        <p14:creationId xmlns:p14="http://schemas.microsoft.com/office/powerpoint/2010/main" val="263672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Clasificación de las citas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2723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Cita Textual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b="1" dirty="0" smtClean="0"/>
              <a:t>Directa</a:t>
            </a:r>
          </a:p>
          <a:p>
            <a:r>
              <a:rPr lang="es-MX" dirty="0" smtClean="0"/>
              <a:t>Se debe transcribir </a:t>
            </a:r>
            <a:r>
              <a:rPr lang="es-MX" dirty="0"/>
              <a:t>el texto palabra por palabra de otro autor o de un documento propio previamente publicado; al hacerlo el texto se pone entre comillas acompañado de los datos del autor, año y número de la página de donde se extrajo.</a:t>
            </a:r>
          </a:p>
          <a:p>
            <a:r>
              <a:rPr lang="es-MX" dirty="0"/>
              <a:t>Los elementos de una cita textual pueden colocarse en distinto orden, dependiendo si lo que se quiere enfatizar es el contenido, el autor o el año de publicación.</a:t>
            </a:r>
          </a:p>
        </p:txBody>
      </p:sp>
    </p:spTree>
    <p:extLst>
      <p:ext uri="{BB962C8B-B14F-4D97-AF65-F5344CB8AC3E}">
        <p14:creationId xmlns:p14="http://schemas.microsoft.com/office/powerpoint/2010/main" val="174200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Cita Textual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Cita textual corta</a:t>
            </a:r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Tiene </a:t>
            </a:r>
            <a:r>
              <a:rPr lang="es-MX" dirty="0"/>
              <a:t>menos de 40 palabras y se incorpora al texto que se está redactando entre comillas dobles.</a:t>
            </a:r>
          </a:p>
        </p:txBody>
      </p:sp>
    </p:spTree>
    <p:extLst>
      <p:ext uri="{BB962C8B-B14F-4D97-AF65-F5344CB8AC3E}">
        <p14:creationId xmlns:p14="http://schemas.microsoft.com/office/powerpoint/2010/main" val="17674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Definiciones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dirty="0" smtClean="0"/>
              <a:t>Documento </a:t>
            </a:r>
            <a:r>
              <a:rPr lang="es-MX" dirty="0"/>
              <a:t>de carácter expositivo, donde se presentan los resultados obtenidos por el aspirante en su trabajo de </a:t>
            </a:r>
            <a:r>
              <a:rPr lang="es-MX" dirty="0" smtClean="0"/>
              <a:t>investigación, los cuales deben </a:t>
            </a:r>
            <a:r>
              <a:rPr lang="es-MX" dirty="0"/>
              <a:t>conducir de forma sistemática, lógica y objetiva, para la posible búsqueda de soluciones al problema de estudio planteado</a:t>
            </a:r>
            <a:r>
              <a:rPr lang="es-MX" dirty="0" smtClean="0"/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Es una </a:t>
            </a:r>
            <a:r>
              <a:rPr lang="es-MX" b="1" dirty="0"/>
              <a:t>proposición concreta </a:t>
            </a:r>
            <a:r>
              <a:rPr lang="es-MX" dirty="0"/>
              <a:t>de algún tema de interés del estudiante, generalmente relacionado con las materias de alguna disciplina de estudio de la carrera.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935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Cita Textual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Cita textual corta con énfasis en el contenido</a:t>
            </a:r>
          </a:p>
          <a:p>
            <a:endParaRPr lang="es-MX" dirty="0" smtClean="0"/>
          </a:p>
          <a:p>
            <a:endParaRPr lang="es-MX" dirty="0"/>
          </a:p>
          <a:p>
            <a:r>
              <a:rPr lang="es-MX" dirty="0"/>
              <a:t>El contenido de la cita va en primer lugar entrecomillado y al final entre paréntesis el autor o autores, el año y la página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"La incorporación de la mujer al mercado del trabajo…es la acción explicativa más importante en la configuración modal de la familia chilena" (Muñoz, Reyes, Covarrubias y Osorio, 1991, p. 29).</a:t>
            </a:r>
          </a:p>
        </p:txBody>
      </p:sp>
    </p:spTree>
    <p:extLst>
      <p:ext uri="{BB962C8B-B14F-4D97-AF65-F5344CB8AC3E}">
        <p14:creationId xmlns:p14="http://schemas.microsoft.com/office/powerpoint/2010/main" val="206060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Cita Textual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Cita textual corta con énfasis en el autor</a:t>
            </a:r>
          </a:p>
          <a:p>
            <a:endParaRPr lang="es-MX" dirty="0"/>
          </a:p>
          <a:p>
            <a:r>
              <a:rPr lang="es-MX" dirty="0" smtClean="0"/>
              <a:t>Se </a:t>
            </a:r>
            <a:r>
              <a:rPr lang="es-MX" dirty="0"/>
              <a:t>anota primero el apellido del autor(es), seguido por el año que va entre paréntesis, a continuación la cita entre comillas y finalmente, entre paréntesis también, la página de donde se tomó la cita.</a:t>
            </a:r>
          </a:p>
          <a:p>
            <a:pPr marL="0" indent="0">
              <a:buNone/>
            </a:pPr>
            <a:r>
              <a:rPr lang="es-MX" dirty="0"/>
              <a:t>Muñoz, Reyes, Covarrubias y Osorio (1991) señalan que "la incorporación de la mujer al mercado del trabajo…es la acción explicativa más importante en la configuración modal de la familia chilena" (p. 29).</a:t>
            </a:r>
          </a:p>
        </p:txBody>
      </p:sp>
    </p:spTree>
    <p:extLst>
      <p:ext uri="{BB962C8B-B14F-4D97-AF65-F5344CB8AC3E}">
        <p14:creationId xmlns:p14="http://schemas.microsoft.com/office/powerpoint/2010/main" val="40061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Cita Textual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Cita textual corta con énfasis en el año</a:t>
            </a:r>
          </a:p>
          <a:p>
            <a:endParaRPr lang="es-MX" dirty="0"/>
          </a:p>
          <a:p>
            <a:r>
              <a:rPr lang="es-MX" dirty="0"/>
              <a:t>En este caso se anotará primero el año seguido del nombre del autor, la cita entrecomillada y al final, entre paréntesis, la página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r>
              <a:rPr lang="es-MX" dirty="0"/>
              <a:t>En 1991, Muñoz, Reyes, Covarrubias y Osorio señalaron que "la incorporación de la mujer al mercado del trabajo…es la acción explicativa más importante en la configuración modal de la familia chilena" (p. 29).</a:t>
            </a:r>
          </a:p>
        </p:txBody>
      </p:sp>
    </p:spTree>
    <p:extLst>
      <p:ext uri="{BB962C8B-B14F-4D97-AF65-F5344CB8AC3E}">
        <p14:creationId xmlns:p14="http://schemas.microsoft.com/office/powerpoint/2010/main" val="359212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Cita Textual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Cita textual larga</a:t>
            </a:r>
          </a:p>
          <a:p>
            <a:endParaRPr lang="es-MX" dirty="0"/>
          </a:p>
          <a:p>
            <a:endParaRPr lang="es-MX" dirty="0"/>
          </a:p>
          <a:p>
            <a:r>
              <a:rPr lang="es-MX" dirty="0" smtClean="0"/>
              <a:t>Es </a:t>
            </a:r>
            <a:r>
              <a:rPr lang="es-MX" dirty="0"/>
              <a:t>mayor de 40 palabras y se escribe en una nueva línea sin comillas. Todo el párrafo se pone a una distancia de 1.3 cm desde el margen izquierdo y no se utiliza el espaciado sencillo. </a:t>
            </a:r>
          </a:p>
        </p:txBody>
      </p:sp>
    </p:spTree>
    <p:extLst>
      <p:ext uri="{BB962C8B-B14F-4D97-AF65-F5344CB8AC3E}">
        <p14:creationId xmlns:p14="http://schemas.microsoft.com/office/powerpoint/2010/main" val="130921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Cita no Textual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b="1" dirty="0" smtClean="0"/>
              <a:t>Indirecta</a:t>
            </a:r>
            <a:endParaRPr lang="es-MX" b="1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Consiste en </a:t>
            </a:r>
            <a:r>
              <a:rPr lang="es-MX" dirty="0"/>
              <a:t>un  resumen breve o parafraseado de una parte de la obra o de toda ella. Existen dos tipos de citas no textuales, la específica y la general.</a:t>
            </a:r>
          </a:p>
        </p:txBody>
      </p:sp>
    </p:spTree>
    <p:extLst>
      <p:ext uri="{BB962C8B-B14F-4D97-AF65-F5344CB8AC3E}">
        <p14:creationId xmlns:p14="http://schemas.microsoft.com/office/powerpoint/2010/main" val="245591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Cita no Textual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Cita no textual específica</a:t>
            </a:r>
          </a:p>
          <a:p>
            <a:endParaRPr lang="es-MX" dirty="0"/>
          </a:p>
          <a:p>
            <a:r>
              <a:rPr lang="es-MX" dirty="0"/>
              <a:t>Se refiere a una parte de la obra, se escribe sin comillas e incluye la o las páginas de donde se ha resumido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Martínez de Souza, J. (1999) considera que las tablillas de arcilla son el soporte más antiguo que se conoce del libro… (p. 41).</a:t>
            </a:r>
          </a:p>
        </p:txBody>
      </p:sp>
    </p:spTree>
    <p:extLst>
      <p:ext uri="{BB962C8B-B14F-4D97-AF65-F5344CB8AC3E}">
        <p14:creationId xmlns:p14="http://schemas.microsoft.com/office/powerpoint/2010/main" val="145846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Cita no Textual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Cita no textual general</a:t>
            </a:r>
          </a:p>
          <a:p>
            <a:endParaRPr lang="es-MX" dirty="0"/>
          </a:p>
          <a:p>
            <a:r>
              <a:rPr lang="es-MX" dirty="0"/>
              <a:t>Resume el contenido total de un escrito va sin comillas y no se agrega el número de páginas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Romero (1993) señala que…</a:t>
            </a:r>
            <a:br>
              <a:rPr lang="es-MX" dirty="0"/>
            </a:br>
            <a:r>
              <a:rPr lang="es-MX" dirty="0"/>
              <a:t>Romero y Arias (1994) son de opinión que…</a:t>
            </a:r>
            <a:br>
              <a:rPr lang="es-MX" dirty="0"/>
            </a:br>
            <a:r>
              <a:rPr lang="es-MX" dirty="0" err="1"/>
              <a:t>Villouta</a:t>
            </a:r>
            <a:r>
              <a:rPr lang="es-MX" dirty="0"/>
              <a:t>, Rodríguez y Zapata (1985) se refiere a…</a:t>
            </a:r>
          </a:p>
        </p:txBody>
      </p:sp>
    </p:spTree>
    <p:extLst>
      <p:ext uri="{BB962C8B-B14F-4D97-AF65-F5344CB8AC3E}">
        <p14:creationId xmlns:p14="http://schemas.microsoft.com/office/powerpoint/2010/main" val="370744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Cita de Cita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Cita de Cita</a:t>
            </a:r>
          </a:p>
          <a:p>
            <a:endParaRPr lang="es-MX" dirty="0"/>
          </a:p>
          <a:p>
            <a:r>
              <a:rPr lang="es-MX" dirty="0"/>
              <a:t>Es cuando se menciona un texto citado por otro autor y del que no se ha conseguido el original, la cita debe contener la expresión citado por.</a:t>
            </a:r>
          </a:p>
          <a:p>
            <a:pPr marL="0" indent="0">
              <a:buNone/>
            </a:pPr>
            <a:r>
              <a:rPr lang="es-MX" sz="2200" dirty="0"/>
              <a:t>La enciclopedia se puede definir como “aquella obra de referencia que reúne el saber y la experiencia de una determinada clase de sociedad y relaciona los nombres que esa sociedad conoce por artículos o entradas en un orden, comúnmente alfabético o sistemático, abarcando bien áreas generales o particulares del conocimiento y da, al menos, una explicación básica de cada uno de los términos empleados</a:t>
            </a:r>
            <a:r>
              <a:rPr lang="es-MX" sz="2200" dirty="0" smtClean="0"/>
              <a:t>.” </a:t>
            </a:r>
            <a:r>
              <a:rPr lang="es-MX" sz="2200" dirty="0"/>
              <a:t>(Martín, p. 95-96 1995, citado por Escalona 2001).</a:t>
            </a:r>
          </a:p>
        </p:txBody>
      </p:sp>
    </p:spTree>
    <p:extLst>
      <p:ext uri="{BB962C8B-B14F-4D97-AF65-F5344CB8AC3E}">
        <p14:creationId xmlns:p14="http://schemas.microsoft.com/office/powerpoint/2010/main" val="389613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Redacción de referencias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100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Para documentos impresos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/>
              <a:t>O</a:t>
            </a:r>
            <a:r>
              <a:rPr lang="es-MX" b="1" dirty="0" smtClean="0"/>
              <a:t>rden </a:t>
            </a:r>
            <a:r>
              <a:rPr lang="es-MX" b="1" dirty="0"/>
              <a:t>de </a:t>
            </a:r>
            <a:r>
              <a:rPr lang="es-MX" b="1" dirty="0" smtClean="0"/>
              <a:t>los </a:t>
            </a:r>
            <a:r>
              <a:rPr lang="es-MX" b="1" dirty="0"/>
              <a:t>elementos </a:t>
            </a:r>
            <a:r>
              <a:rPr lang="es-MX" b="1" dirty="0" smtClean="0"/>
              <a:t>y </a:t>
            </a:r>
            <a:r>
              <a:rPr lang="es-MX" b="1" dirty="0"/>
              <a:t>puntuación de cada uno.</a:t>
            </a:r>
          </a:p>
          <a:p>
            <a:r>
              <a:rPr lang="es-MX" dirty="0"/>
              <a:t>Autor Apellido e inicial(es) de los nombre(s</a:t>
            </a:r>
            <a:r>
              <a:rPr lang="es-MX" dirty="0" smtClean="0"/>
              <a:t>).</a:t>
            </a:r>
            <a:endParaRPr lang="es-MX" dirty="0"/>
          </a:p>
          <a:p>
            <a:r>
              <a:rPr lang="es-MX" dirty="0"/>
              <a:t>Año de publicación (entre paréntesis</a:t>
            </a:r>
            <a:r>
              <a:rPr lang="es-MX" dirty="0" smtClean="0"/>
              <a:t>).</a:t>
            </a:r>
            <a:endParaRPr lang="es-MX" dirty="0"/>
          </a:p>
          <a:p>
            <a:r>
              <a:rPr lang="es-MX" dirty="0"/>
              <a:t>Título del trabajo y subtítulo, si hay, separados por dos puntos (en itálicas o negritas</a:t>
            </a:r>
            <a:r>
              <a:rPr lang="es-MX" dirty="0" smtClean="0"/>
              <a:t>).</a:t>
            </a:r>
            <a:endParaRPr lang="es-MX" dirty="0"/>
          </a:p>
          <a:p>
            <a:r>
              <a:rPr lang="es-MX" dirty="0"/>
              <a:t>Edición a partir de la segunda edición, se abrevia con (ed.) (minúsculas y va entre paréntesis</a:t>
            </a:r>
            <a:r>
              <a:rPr lang="es-MX" dirty="0" smtClean="0"/>
              <a:t>).</a:t>
            </a:r>
            <a:endParaRPr lang="es-MX" dirty="0"/>
          </a:p>
          <a:p>
            <a:r>
              <a:rPr lang="es-MX" dirty="0"/>
              <a:t>Lugar de </a:t>
            </a:r>
            <a:r>
              <a:rPr lang="es-MX" dirty="0" smtClean="0"/>
              <a:t>publicación.</a:t>
            </a:r>
            <a:endParaRPr lang="es-MX" dirty="0"/>
          </a:p>
          <a:p>
            <a:r>
              <a:rPr lang="es-MX" dirty="0" smtClean="0"/>
              <a:t>Editorial.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2301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¿Por qué hacer una Tesis?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dirty="0" smtClean="0"/>
              <a:t>Una forma o método de titulación mediante el cual el estudiante termina </a:t>
            </a:r>
            <a:r>
              <a:rPr lang="es-MX" dirty="0"/>
              <a:t>la </a:t>
            </a:r>
            <a:r>
              <a:rPr lang="es-MX" dirty="0" err="1"/>
              <a:t>currícula</a:t>
            </a:r>
            <a:r>
              <a:rPr lang="es-MX" dirty="0"/>
              <a:t> de materias de </a:t>
            </a:r>
            <a:r>
              <a:rPr lang="es-MX" dirty="0" smtClean="0"/>
              <a:t>una carrera </a:t>
            </a:r>
            <a:r>
              <a:rPr lang="es-MX" dirty="0"/>
              <a:t>universitaria</a:t>
            </a:r>
            <a:r>
              <a:rPr lang="es-MX" dirty="0" smtClean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 smtClean="0"/>
              <a:t>Es </a:t>
            </a:r>
            <a:r>
              <a:rPr lang="es-MX" dirty="0"/>
              <a:t>la conveniencia de centrar el interrogatorio y la réplica del examen </a:t>
            </a:r>
            <a:r>
              <a:rPr lang="es-MX" dirty="0" smtClean="0"/>
              <a:t>profesional sobre </a:t>
            </a:r>
            <a:r>
              <a:rPr lang="es-MX" dirty="0"/>
              <a:t>un tema </a:t>
            </a:r>
            <a:r>
              <a:rPr lang="es-MX" dirty="0" smtClean="0"/>
              <a:t>especial.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 smtClean="0"/>
              <a:t>Justifica </a:t>
            </a:r>
            <a:r>
              <a:rPr lang="es-MX" dirty="0"/>
              <a:t>conocimientos a fondo sobre un tema </a:t>
            </a:r>
            <a:r>
              <a:rPr lang="es-MX" dirty="0" smtClean="0"/>
              <a:t>específico.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 smtClean="0"/>
              <a:t>Aportación de conocimientos importantes destinado a un </a:t>
            </a:r>
            <a:r>
              <a:rPr lang="es-MX" dirty="0"/>
              <a:t>tema o disciplina </a:t>
            </a:r>
            <a:r>
              <a:rPr lang="es-MX" dirty="0" smtClean="0"/>
              <a:t>específica.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0388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Para documentos impresos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Libros</a:t>
            </a:r>
          </a:p>
          <a:p>
            <a:endParaRPr lang="es-MX" dirty="0"/>
          </a:p>
          <a:p>
            <a:r>
              <a:rPr lang="es-MX" dirty="0" smtClean="0"/>
              <a:t>Apellido</a:t>
            </a:r>
            <a:r>
              <a:rPr lang="es-MX" dirty="0"/>
              <a:t>, A. A. (año de publicación). Título del trabajo. (ed.). Lugar de publicación: Editorial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pPr marL="0" indent="0">
              <a:buNone/>
            </a:pPr>
            <a:r>
              <a:rPr lang="en-US" dirty="0" err="1"/>
              <a:t>Leavell</a:t>
            </a:r>
            <a:r>
              <a:rPr lang="en-US" dirty="0"/>
              <a:t>, H. &amp; Clark, E. (1965).</a:t>
            </a:r>
            <a:r>
              <a:rPr lang="en-US" i="1" dirty="0"/>
              <a:t>Preventive medicine for the doctor in his community: An epidemiological approach</a:t>
            </a:r>
            <a:r>
              <a:rPr lang="en-US" dirty="0"/>
              <a:t>. New York: McGraw Hill Book Co.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61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Para documentos impresos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Capítulo de libro</a:t>
            </a:r>
          </a:p>
          <a:p>
            <a:endParaRPr lang="es-MX" dirty="0"/>
          </a:p>
          <a:p>
            <a:r>
              <a:rPr lang="es-MX" dirty="0"/>
              <a:t>Autor, A. A. del capítulo (año de publicación). Título del capítulo. En Editor (Ed.) del libro. Titulo del libro (pp. xx-xxx). Lugar de publicación: Editorial.</a:t>
            </a:r>
          </a:p>
          <a:p>
            <a:pPr marL="0" indent="0">
              <a:buNone/>
            </a:pPr>
            <a:r>
              <a:rPr lang="es-MX" dirty="0"/>
              <a:t>Noguera, N. (1994). Cap. 3 La industria de la información. En </a:t>
            </a:r>
            <a:r>
              <a:rPr lang="es-MX" i="1" dirty="0"/>
              <a:t>La documentación y sus tecnologías</a:t>
            </a:r>
            <a:r>
              <a:rPr lang="es-MX" dirty="0"/>
              <a:t> (pp. 244-323). Madrid, España: Ediciones Pirámide.</a:t>
            </a:r>
          </a:p>
        </p:txBody>
      </p:sp>
    </p:spTree>
    <p:extLst>
      <p:ext uri="{BB962C8B-B14F-4D97-AF65-F5344CB8AC3E}">
        <p14:creationId xmlns:p14="http://schemas.microsoft.com/office/powerpoint/2010/main" val="188440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Para documentos impresos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Tesis</a:t>
            </a:r>
          </a:p>
          <a:p>
            <a:endParaRPr lang="es-MX" dirty="0"/>
          </a:p>
          <a:p>
            <a:r>
              <a:rPr lang="es-MX" dirty="0"/>
              <a:t>Apellido, A. A. (año de publicación). Título de la tesis. Tesis de (grado académico). Institución de donde es egresado el autor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Flores, A. (1999). </a:t>
            </a:r>
            <a:r>
              <a:rPr lang="es-MX" i="1" dirty="0"/>
              <a:t>La reorganización de la biblioteca del Hospital </a:t>
            </a:r>
            <a:r>
              <a:rPr lang="es-MX" i="1" dirty="0" err="1"/>
              <a:t>Mocel</a:t>
            </a:r>
            <a:r>
              <a:rPr lang="es-MX" i="1" dirty="0"/>
              <a:t>.</a:t>
            </a:r>
            <a:r>
              <a:rPr lang="es-MX" dirty="0"/>
              <a:t> Tesis de licenciatura. Universidad Nacional Autónoma de México.</a:t>
            </a:r>
          </a:p>
        </p:txBody>
      </p:sp>
    </p:spTree>
    <p:extLst>
      <p:ext uri="{BB962C8B-B14F-4D97-AF65-F5344CB8AC3E}">
        <p14:creationId xmlns:p14="http://schemas.microsoft.com/office/powerpoint/2010/main" val="91333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Organización de lista de referencias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/>
              <a:t>Se </a:t>
            </a:r>
            <a:r>
              <a:rPr lang="es-MX" dirty="0"/>
              <a:t>escriben al final de un artículo científico, una tesis, un libro, etc</a:t>
            </a:r>
            <a:r>
              <a:rPr lang="es-MX" dirty="0" smtClean="0"/>
              <a:t>.</a:t>
            </a:r>
          </a:p>
          <a:p>
            <a:r>
              <a:rPr lang="es-MX" dirty="0" smtClean="0"/>
              <a:t>Se anotan </a:t>
            </a:r>
            <a:r>
              <a:rPr lang="es-MX" dirty="0"/>
              <a:t>en una lista alfabética por apellido del </a:t>
            </a:r>
            <a:r>
              <a:rPr lang="es-MX" dirty="0" smtClean="0"/>
              <a:t>autor.</a:t>
            </a:r>
          </a:p>
          <a:p>
            <a:r>
              <a:rPr lang="es-MX" dirty="0" smtClean="0"/>
              <a:t>Deben </a:t>
            </a:r>
            <a:r>
              <a:rPr lang="es-MX" dirty="0"/>
              <a:t>ofrecer la información precisa y completa para identificar y localizar cada una de las fuentes citadas en el texto.</a:t>
            </a:r>
          </a:p>
        </p:txBody>
      </p:sp>
    </p:spTree>
    <p:extLst>
      <p:ext uri="{BB962C8B-B14F-4D97-AF65-F5344CB8AC3E}">
        <p14:creationId xmlns:p14="http://schemas.microsoft.com/office/powerpoint/2010/main" val="340255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Pautas para organizar la lista de referencias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s-MX" dirty="0" smtClean="0"/>
          </a:p>
          <a:p>
            <a:r>
              <a:rPr lang="es-MX" dirty="0" smtClean="0"/>
              <a:t>Orden alfabético </a:t>
            </a:r>
            <a:r>
              <a:rPr lang="es-MX" dirty="0"/>
              <a:t>por los apellidos de los autores o por los títulos cuando los primeros no aparecen.</a:t>
            </a:r>
          </a:p>
          <a:p>
            <a:r>
              <a:rPr lang="es-MX" dirty="0" smtClean="0"/>
              <a:t>Si </a:t>
            </a:r>
            <a:r>
              <a:rPr lang="es-MX" dirty="0"/>
              <a:t>hay más de una referencia de un mismo autor, se ponen en orden </a:t>
            </a:r>
            <a:r>
              <a:rPr lang="es-MX" dirty="0" smtClean="0"/>
              <a:t>cronológico.</a:t>
            </a:r>
          </a:p>
          <a:p>
            <a:r>
              <a:rPr lang="es-MX" dirty="0" smtClean="0"/>
              <a:t>Si </a:t>
            </a:r>
            <a:r>
              <a:rPr lang="es-MX" dirty="0"/>
              <a:t>el autor referenciado tiene más de dos trabajos publicados en el mismo año, al final de cada año se agrega las letras a, b, c, </a:t>
            </a:r>
            <a:r>
              <a:rPr lang="es-MX" dirty="0" smtClean="0"/>
              <a:t>etc.</a:t>
            </a:r>
            <a:endParaRPr lang="es-MX" dirty="0"/>
          </a:p>
          <a:p>
            <a:r>
              <a:rPr lang="es-MX" dirty="0"/>
              <a:t>Cuando hay más de una referencia de un mismo autor, el nombre del autor no se repite, se sustituye un margen de 1.5 cm.</a:t>
            </a:r>
          </a:p>
          <a:p>
            <a:r>
              <a:rPr lang="es-MX" dirty="0"/>
              <a:t>Si aparece una obra de un autor y otra del mismo autor pero con otras personas, primero se pone la de autoría única y luego la de coautorías.</a:t>
            </a:r>
          </a:p>
          <a:p>
            <a:r>
              <a:rPr lang="es-MX" dirty="0"/>
              <a:t>Se debe dejar un margen de 1.3 cm a partir de la segunda línea de cada referencia.</a:t>
            </a:r>
          </a:p>
        </p:txBody>
      </p:sp>
    </p:spTree>
    <p:extLst>
      <p:ext uri="{BB962C8B-B14F-4D97-AF65-F5344CB8AC3E}">
        <p14:creationId xmlns:p14="http://schemas.microsoft.com/office/powerpoint/2010/main" val="162523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Referencias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1 Reglamento de Evaluación Profesional de la </a:t>
            </a:r>
            <a:r>
              <a:rPr lang="es-MX" dirty="0" smtClean="0"/>
              <a:t>UAEM</a:t>
            </a:r>
            <a:endParaRPr lang="es-MX" dirty="0" smtClean="0"/>
          </a:p>
          <a:p>
            <a:pPr algn="just"/>
            <a:r>
              <a:rPr lang="es-MX" dirty="0" smtClean="0"/>
              <a:t>2 Proceso de Trabajo Escrito (Documento Interno del CU UAEM Valle de México)</a:t>
            </a:r>
            <a:endParaRPr lang="es-MX" dirty="0"/>
          </a:p>
          <a:p>
            <a:pPr algn="just"/>
            <a:r>
              <a:rPr lang="es-MX" dirty="0" smtClean="0">
                <a:hlinkClick r:id="rId2"/>
              </a:rPr>
              <a:t>http</a:t>
            </a:r>
            <a:r>
              <a:rPr lang="es-MX" dirty="0" smtClean="0">
                <a:hlinkClick r:id="rId2"/>
              </a:rPr>
              <a:t>://www.dgbiblio.unam.mx/index.php/guias-y-consejos-de-busqueda/como-citar#citas</a:t>
            </a:r>
            <a:endParaRPr lang="es-MX" dirty="0" smtClean="0"/>
          </a:p>
          <a:p>
            <a:pPr algn="just"/>
            <a:r>
              <a:rPr lang="es-MX" dirty="0" smtClean="0">
                <a:hlinkClick r:id="rId3"/>
              </a:rPr>
              <a:t>http://www.ull.es/view/institucional/bbtk/Citar_texto_MLA/es</a:t>
            </a:r>
            <a:endParaRPr lang="es-MX" dirty="0" smtClean="0"/>
          </a:p>
          <a:p>
            <a:pPr algn="just"/>
            <a:r>
              <a:rPr lang="es-MX" dirty="0" smtClean="0">
                <a:hlinkClick r:id="rId4"/>
              </a:rPr>
              <a:t>http://www.bbtk.ull.es/view/institucional/bbtk/Referencias_MLA/es</a:t>
            </a:r>
            <a:endParaRPr lang="es-MX" dirty="0" smtClean="0"/>
          </a:p>
          <a:p>
            <a:pPr marL="0" indent="0" algn="just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7934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¿Por qué hacer una Tesis?</a:t>
            </a:r>
            <a:endParaRPr lang="es-MX" dirty="0">
              <a:solidFill>
                <a:srgbClr val="0070C0"/>
              </a:solidFill>
              <a:latin typeface="CentSchbkCyrill BT" panose="02040603050705020303" pitchFamily="18" charset="-52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Adquirir experiencia al realizar investigación, desarrollo de un tema o material en específico.</a:t>
            </a:r>
          </a:p>
          <a:p>
            <a:pPr algn="just"/>
            <a:r>
              <a:rPr lang="es-MX" dirty="0" smtClean="0"/>
              <a:t>Adaptación de una metodología de investigación propia.</a:t>
            </a:r>
          </a:p>
          <a:p>
            <a:pPr algn="just"/>
            <a:r>
              <a:rPr lang="es-MX" dirty="0" smtClean="0"/>
              <a:t>Oportunidad de realizar una investigación de un tema en particular.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6077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Reglamento Universitari</a:t>
            </a:r>
            <a:r>
              <a:rPr lang="es-MX" dirty="0">
                <a:solidFill>
                  <a:srgbClr val="0070C0"/>
                </a:solidFill>
                <a:latin typeface="CentSchbkCyrill BT" panose="02040603050705020303" pitchFamily="18" charset="-52"/>
              </a:rPr>
              <a:t>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/>
          </a:p>
          <a:p>
            <a:r>
              <a:rPr lang="es-MX" dirty="0"/>
              <a:t> </a:t>
            </a:r>
            <a:r>
              <a:rPr lang="es-MX" b="1" dirty="0"/>
              <a:t>Artículo 76. </a:t>
            </a:r>
            <a:r>
              <a:rPr lang="es-MX" dirty="0"/>
              <a:t>La evaluación profesional por tesis consiste en la elaboración de un trabajo escrito en el que se informa sobre el desarrollo y resultados de una investigación documental, experimental, empírica o teórica, y en la sustentación del mismo ante un jurado. </a:t>
            </a:r>
          </a:p>
          <a:p>
            <a:r>
              <a:rPr lang="es-MX" b="1" dirty="0" smtClean="0"/>
              <a:t>Artículo </a:t>
            </a:r>
            <a:r>
              <a:rPr lang="es-MX" b="1" dirty="0"/>
              <a:t>77. </a:t>
            </a:r>
            <a:r>
              <a:rPr lang="es-MX" dirty="0"/>
              <a:t>La sustentación de la evaluación profesional por tesis será de manera individual. </a:t>
            </a:r>
          </a:p>
        </p:txBody>
      </p:sp>
    </p:spTree>
    <p:extLst>
      <p:ext uri="{BB962C8B-B14F-4D97-AF65-F5344CB8AC3E}">
        <p14:creationId xmlns:p14="http://schemas.microsoft.com/office/powerpoint/2010/main" val="15445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Reglamento Universitari</a:t>
            </a:r>
            <a:r>
              <a:rPr lang="es-MX" dirty="0">
                <a:solidFill>
                  <a:srgbClr val="0070C0"/>
                </a:solidFill>
                <a:latin typeface="CentSchbkCyrill BT" panose="02040603050705020303" pitchFamily="18" charset="-52"/>
              </a:rPr>
              <a:t>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/>
          </a:p>
          <a:p>
            <a:r>
              <a:rPr lang="es-MX" dirty="0"/>
              <a:t> </a:t>
            </a:r>
            <a:r>
              <a:rPr lang="es-MX" b="1" dirty="0"/>
              <a:t>Artículo 78. </a:t>
            </a:r>
            <a:r>
              <a:rPr lang="es-MX" dirty="0"/>
              <a:t>El trabajo escrito de esta opción de evaluación profesional podrá adoptar las modalidades de realización siguientes: </a:t>
            </a:r>
          </a:p>
          <a:p>
            <a:pPr lvl="1"/>
            <a:r>
              <a:rPr lang="es-MX" dirty="0"/>
              <a:t>I. Tesis individual. </a:t>
            </a:r>
          </a:p>
          <a:p>
            <a:pPr lvl="1"/>
            <a:r>
              <a:rPr lang="es-MX" dirty="0"/>
              <a:t>II. Tesis colectiva con tres pasantes como máximo, del mismo programa educativo y espacio académico. </a:t>
            </a:r>
          </a:p>
          <a:p>
            <a:pPr lvl="1"/>
            <a:r>
              <a:rPr lang="es-MX" dirty="0"/>
              <a:t>III. Tesis colectiva </a:t>
            </a:r>
            <a:r>
              <a:rPr lang="es-MX" dirty="0" err="1"/>
              <a:t>multi</a:t>
            </a:r>
            <a:r>
              <a:rPr lang="es-MX" dirty="0"/>
              <a:t> o interdisciplinaria con cinco pasantes como máximo, de diferentes programas educativos y del mismo o diferente espacio académico. </a:t>
            </a:r>
          </a:p>
        </p:txBody>
      </p:sp>
    </p:spTree>
    <p:extLst>
      <p:ext uri="{BB962C8B-B14F-4D97-AF65-F5344CB8AC3E}">
        <p14:creationId xmlns:p14="http://schemas.microsoft.com/office/powerpoint/2010/main" val="40695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Reglamento Universitari</a:t>
            </a:r>
            <a:r>
              <a:rPr lang="es-MX" dirty="0">
                <a:solidFill>
                  <a:srgbClr val="0070C0"/>
                </a:solidFill>
                <a:latin typeface="CentSchbkCyrill BT" panose="02040603050705020303" pitchFamily="18" charset="-52"/>
              </a:rPr>
              <a:t>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/>
          </a:p>
          <a:p>
            <a:r>
              <a:rPr lang="es-MX" dirty="0"/>
              <a:t> </a:t>
            </a:r>
            <a:r>
              <a:rPr lang="es-MX" b="1" dirty="0"/>
              <a:t>Artículo 79. </a:t>
            </a:r>
            <a:r>
              <a:rPr lang="es-MX" dirty="0"/>
              <a:t>Para la sustentación del trabajo escrito de esta opción de evaluación profesional deberán cumplirse los requisitos siguientes: </a:t>
            </a:r>
          </a:p>
          <a:p>
            <a:pPr lvl="1"/>
            <a:r>
              <a:rPr lang="es-MX" dirty="0"/>
              <a:t>I. Trabajo cuya autoría es responsabilidad del pasante. </a:t>
            </a:r>
          </a:p>
          <a:p>
            <a:pPr lvl="1"/>
            <a:r>
              <a:rPr lang="es-MX" dirty="0"/>
              <a:t>II. La temática se relacionará con el plan de estudios cursado por el pasante, con las competencias señaladas en el perfil de egreso o con las áreas científicas o técnicas de la profesión. </a:t>
            </a:r>
          </a:p>
          <a:p>
            <a:pPr lvl="1"/>
            <a:r>
              <a:rPr lang="es-MX" dirty="0"/>
              <a:t>III. Presentar constancia con el voto aprobatorio del asesor y de los dos revisores. </a:t>
            </a:r>
          </a:p>
        </p:txBody>
      </p:sp>
    </p:spTree>
    <p:extLst>
      <p:ext uri="{BB962C8B-B14F-4D97-AF65-F5344CB8AC3E}">
        <p14:creationId xmlns:p14="http://schemas.microsoft.com/office/powerpoint/2010/main" val="4967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70C0"/>
                </a:solidFill>
                <a:latin typeface="CentSchbkCyrill BT" panose="02040603050705020303" pitchFamily="18" charset="-52"/>
              </a:rPr>
              <a:t>Reglamento Universitari</a:t>
            </a:r>
            <a:r>
              <a:rPr lang="es-MX" dirty="0">
                <a:solidFill>
                  <a:srgbClr val="0070C0"/>
                </a:solidFill>
                <a:latin typeface="CentSchbkCyrill BT" panose="02040603050705020303" pitchFamily="18" charset="-52"/>
              </a:rPr>
              <a:t>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/>
          </a:p>
          <a:p>
            <a:r>
              <a:rPr lang="es-MX" dirty="0"/>
              <a:t> </a:t>
            </a:r>
            <a:r>
              <a:rPr lang="es-MX" b="1" dirty="0"/>
              <a:t>Artículo 80. </a:t>
            </a:r>
            <a:r>
              <a:rPr lang="es-MX" dirty="0"/>
              <a:t>Para valorar la calidad de la investigación y del trabajo escrito que la presenta se tendrán en cuenta los aspectos siguientes: </a:t>
            </a:r>
          </a:p>
          <a:p>
            <a:pPr lvl="1"/>
            <a:r>
              <a:rPr lang="es-MX" dirty="0"/>
              <a:t>I. Mostrar originalidad en el tratamiento temático o en la metodología empleada. </a:t>
            </a:r>
          </a:p>
          <a:p>
            <a:pPr lvl="1"/>
            <a:r>
              <a:rPr lang="es-MX" dirty="0"/>
              <a:t>II. Emplear criterios de validez y confiabilidad propios de la disciplina. </a:t>
            </a:r>
          </a:p>
          <a:p>
            <a:pPr lvl="1"/>
            <a:r>
              <a:rPr lang="es-MX" dirty="0"/>
              <a:t>III. Realizar una aportación para la profesión o disciplina. </a:t>
            </a:r>
            <a:endParaRPr lang="es-MX" dirty="0" smtClean="0"/>
          </a:p>
          <a:p>
            <a:pPr lvl="1"/>
            <a:r>
              <a:rPr lang="es-MX" dirty="0"/>
              <a:t>IV. Generar conocimiento o aplicar conocimiento de forma innovadora. </a:t>
            </a:r>
          </a:p>
          <a:p>
            <a:pPr lvl="1"/>
            <a:r>
              <a:rPr lang="es-MX" dirty="0"/>
              <a:t>V. Otros aspectos que contemple el reglamento interno del espacio académico. </a:t>
            </a:r>
          </a:p>
        </p:txBody>
      </p:sp>
    </p:spTree>
    <p:extLst>
      <p:ext uri="{BB962C8B-B14F-4D97-AF65-F5344CB8AC3E}">
        <p14:creationId xmlns:p14="http://schemas.microsoft.com/office/powerpoint/2010/main" val="163563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2768</Words>
  <Application>Microsoft Office PowerPoint</Application>
  <PresentationFormat>Personalizado</PresentationFormat>
  <Paragraphs>252</Paragraphs>
  <Slides>45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6" baseType="lpstr">
      <vt:lpstr>Tema de Office</vt:lpstr>
      <vt:lpstr>Presentación de PowerPoint</vt:lpstr>
      <vt:lpstr>Introducción</vt:lpstr>
      <vt:lpstr>Definiciones</vt:lpstr>
      <vt:lpstr>¿Por qué hacer una Tesis?</vt:lpstr>
      <vt:lpstr>¿Por qué hacer una Tesis?</vt:lpstr>
      <vt:lpstr>Reglamento Universitario</vt:lpstr>
      <vt:lpstr>Reglamento Universitario</vt:lpstr>
      <vt:lpstr>Reglamento Universitario</vt:lpstr>
      <vt:lpstr>Reglamento Universitario</vt:lpstr>
      <vt:lpstr>Reglamento Universitario</vt:lpstr>
      <vt:lpstr>Reglamento Universitario</vt:lpstr>
      <vt:lpstr>Protocolo de una Tesis</vt:lpstr>
      <vt:lpstr>Protocolo</vt:lpstr>
      <vt:lpstr>Trámite de Tesis</vt:lpstr>
      <vt:lpstr>Registro de Tesis</vt:lpstr>
      <vt:lpstr>Fecha de Pre-examen</vt:lpstr>
      <vt:lpstr>¿Qué pasa si el egresado sobrepasa el tiempo máximo para titularse? </vt:lpstr>
      <vt:lpstr>¿Qué pasa si el egresado sobrepasa el tiempo máximo para titularse? </vt:lpstr>
      <vt:lpstr>¿Qué pasa si el egresado sobrepasa el tiempo máximo para titularse? </vt:lpstr>
      <vt:lpstr>Si el egresado va a tiempo para titularse</vt:lpstr>
      <vt:lpstr>Examen Profesional</vt:lpstr>
      <vt:lpstr>Día de la defensa del Examen Profesional</vt:lpstr>
      <vt:lpstr>ART. 118</vt:lpstr>
      <vt:lpstr>Citas y Referencias en formato APA</vt:lpstr>
      <vt:lpstr>Citas y Referencias en formato APA</vt:lpstr>
      <vt:lpstr>¿Qué se cita?</vt:lpstr>
      <vt:lpstr>Clasificación de las citas</vt:lpstr>
      <vt:lpstr>Cita Textual</vt:lpstr>
      <vt:lpstr>Cita Textual</vt:lpstr>
      <vt:lpstr>Cita Textual</vt:lpstr>
      <vt:lpstr>Cita Textual</vt:lpstr>
      <vt:lpstr>Cita Textual</vt:lpstr>
      <vt:lpstr>Cita Textual</vt:lpstr>
      <vt:lpstr>Cita no Textual</vt:lpstr>
      <vt:lpstr>Cita no Textual</vt:lpstr>
      <vt:lpstr>Cita no Textual</vt:lpstr>
      <vt:lpstr>Cita de Cita</vt:lpstr>
      <vt:lpstr>Redacción de referencias</vt:lpstr>
      <vt:lpstr>Para documentos impresos</vt:lpstr>
      <vt:lpstr>Para documentos impresos</vt:lpstr>
      <vt:lpstr>Para documentos impresos</vt:lpstr>
      <vt:lpstr>Para documentos impresos</vt:lpstr>
      <vt:lpstr>Organización de lista de referencias</vt:lpstr>
      <vt:lpstr>Pautas para organizar la lista de referencias</vt:lpstr>
      <vt:lpstr>Referencias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Tesis</dc:title>
  <dc:creator>Pedro Terrazas de jesus</dc:creator>
  <cp:lastModifiedBy>lalo</cp:lastModifiedBy>
  <cp:revision>43</cp:revision>
  <dcterms:created xsi:type="dcterms:W3CDTF">2015-02-10T17:14:23Z</dcterms:created>
  <dcterms:modified xsi:type="dcterms:W3CDTF">2015-09-27T04:05:22Z</dcterms:modified>
</cp:coreProperties>
</file>