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9" r:id="rId3"/>
    <p:sldId id="291" r:id="rId4"/>
    <p:sldId id="290" r:id="rId5"/>
    <p:sldId id="257" r:id="rId6"/>
    <p:sldId id="258" r:id="rId7"/>
    <p:sldId id="259" r:id="rId8"/>
    <p:sldId id="260" r:id="rId9"/>
    <p:sldId id="261" r:id="rId10"/>
    <p:sldId id="262" r:id="rId11"/>
    <p:sldId id="263" r:id="rId12"/>
    <p:sldId id="264" r:id="rId13"/>
    <p:sldId id="265" r:id="rId14"/>
    <p:sldId id="266" r:id="rId15"/>
    <p:sldId id="268" r:id="rId16"/>
    <p:sldId id="269" r:id="rId17"/>
    <p:sldId id="270" r:id="rId18"/>
    <p:sldId id="271" r:id="rId19"/>
    <p:sldId id="274" r:id="rId20"/>
    <p:sldId id="272" r:id="rId21"/>
    <p:sldId id="273" r:id="rId22"/>
    <p:sldId id="275" r:id="rId23"/>
    <p:sldId id="276" r:id="rId24"/>
    <p:sldId id="277" r:id="rId25"/>
    <p:sldId id="278" r:id="rId26"/>
    <p:sldId id="279" r:id="rId27"/>
    <p:sldId id="280" r:id="rId28"/>
    <p:sldId id="281" r:id="rId29"/>
    <p:sldId id="282" r:id="rId30"/>
    <p:sldId id="283" r:id="rId31"/>
    <p:sldId id="285" r:id="rId32"/>
    <p:sldId id="286" r:id="rId33"/>
    <p:sldId id="287" r:id="rId34"/>
    <p:sldId id="284" r:id="rId35"/>
    <p:sldId id="288" r:id="rId3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98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7B78EEB9-9069-47F7-A68C-6479C2FF8554}" type="datetimeFigureOut">
              <a:rPr lang="es-MX" smtClean="0"/>
              <a:t>30/09/2015</a:t>
            </a:fld>
            <a:endParaRPr lang="es-MX"/>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s-MX"/>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887172D4-A50B-4FAA-A14B-98EE8CE0BD82}" type="slidenum">
              <a:rPr lang="es-MX" smtClean="0"/>
              <a:t>‹Nº›</a:t>
            </a:fld>
            <a:endParaRPr lang="es-MX"/>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B78EEB9-9069-47F7-A68C-6479C2FF8554}" type="datetimeFigureOut">
              <a:rPr lang="es-MX" smtClean="0"/>
              <a:t>30/09/2015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87172D4-A50B-4FAA-A14B-98EE8CE0BD82}" type="slidenum">
              <a:rPr lang="es-MX" smtClean="0"/>
              <a:t>‹Nº›</a:t>
            </a:fld>
            <a:endParaRPr lang="es-MX"/>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B78EEB9-9069-47F7-A68C-6479C2FF8554}" type="datetimeFigureOut">
              <a:rPr lang="es-MX" smtClean="0"/>
              <a:t>30/09/2015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87172D4-A50B-4FAA-A14B-98EE8CE0BD82}" type="slidenum">
              <a:rPr lang="es-MX" smtClean="0"/>
              <a:t>‹Nº›</a:t>
            </a:fld>
            <a:endParaRPr lang="es-MX"/>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B78EEB9-9069-47F7-A68C-6479C2FF8554}" type="datetimeFigureOut">
              <a:rPr lang="es-MX" smtClean="0"/>
              <a:t>30/09/2015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87172D4-A50B-4FAA-A14B-98EE8CE0BD82}" type="slidenum">
              <a:rPr lang="es-MX" smtClean="0"/>
              <a:t>‹Nº›</a:t>
            </a:fld>
            <a:endParaRPr lang="es-MX"/>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B78EEB9-9069-47F7-A68C-6479C2FF8554}" type="datetimeFigureOut">
              <a:rPr lang="es-MX" smtClean="0"/>
              <a:t>30/09/2015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87172D4-A50B-4FAA-A14B-98EE8CE0BD82}"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B78EEB9-9069-47F7-A68C-6479C2FF8554}" type="datetimeFigureOut">
              <a:rPr lang="es-MX" smtClean="0"/>
              <a:t>30/09/2015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87172D4-A50B-4FAA-A14B-98EE8CE0BD82}" type="slidenum">
              <a:rPr lang="es-MX" smtClean="0"/>
              <a:t>‹Nº›</a:t>
            </a:fld>
            <a:endParaRPr lang="es-MX"/>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B78EEB9-9069-47F7-A68C-6479C2FF8554}" type="datetimeFigureOut">
              <a:rPr lang="es-MX" smtClean="0"/>
              <a:t>30/09/2015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887172D4-A50B-4FAA-A14B-98EE8CE0BD82}" type="slidenum">
              <a:rPr lang="es-MX" smtClean="0"/>
              <a:t>‹Nº›</a:t>
            </a:fld>
            <a:endParaRPr lang="es-MX"/>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B78EEB9-9069-47F7-A68C-6479C2FF8554}" type="datetimeFigureOut">
              <a:rPr lang="es-MX" smtClean="0"/>
              <a:t>30/09/2015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887172D4-A50B-4FAA-A14B-98EE8CE0BD82}" type="slidenum">
              <a:rPr lang="es-MX" smtClean="0"/>
              <a:t>‹Nº›</a:t>
            </a:fld>
            <a:endParaRPr lang="es-MX"/>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78EEB9-9069-47F7-A68C-6479C2FF8554}" type="datetimeFigureOut">
              <a:rPr lang="es-MX" smtClean="0"/>
              <a:t>30/09/2015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887172D4-A50B-4FAA-A14B-98EE8CE0BD82}"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B78EEB9-9069-47F7-A68C-6479C2FF8554}" type="datetimeFigureOut">
              <a:rPr lang="es-MX" smtClean="0"/>
              <a:t>30/09/2015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87172D4-A50B-4FAA-A14B-98EE8CE0BD82}"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B78EEB9-9069-47F7-A68C-6479C2FF8554}" type="datetimeFigureOut">
              <a:rPr lang="es-MX" smtClean="0"/>
              <a:t>30/09/2015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87172D4-A50B-4FAA-A14B-98EE8CE0BD82}"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7B78EEB9-9069-47F7-A68C-6479C2FF8554}" type="datetimeFigureOut">
              <a:rPr lang="es-MX" smtClean="0"/>
              <a:t>30/09/2015</a:t>
            </a:fld>
            <a:endParaRPr lang="es-MX"/>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s-MX"/>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887172D4-A50B-4FAA-A14B-98EE8CE0BD82}"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7.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8.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75656" y="2122324"/>
            <a:ext cx="5947444" cy="1058871"/>
          </a:xfrm>
        </p:spPr>
        <p:txBody>
          <a:bodyPr/>
          <a:lstStyle/>
          <a:p>
            <a:r>
              <a:rPr lang="es-MX" sz="2800" b="1" dirty="0" smtClean="0"/>
              <a:t>PROYECTABLE </a:t>
            </a:r>
            <a:r>
              <a:rPr lang="es-MX" sz="2800" b="1" dirty="0"/>
              <a:t>DE SERIES DE TIEMPO</a:t>
            </a:r>
          </a:p>
        </p:txBody>
      </p:sp>
      <p:sp>
        <p:nvSpPr>
          <p:cNvPr id="3" name="2 Subtítulo"/>
          <p:cNvSpPr>
            <a:spLocks noGrp="1"/>
          </p:cNvSpPr>
          <p:nvPr>
            <p:ph type="subTitle" idx="1"/>
          </p:nvPr>
        </p:nvSpPr>
        <p:spPr>
          <a:xfrm>
            <a:off x="395535" y="3767862"/>
            <a:ext cx="8426505" cy="1752600"/>
          </a:xfrm>
        </p:spPr>
        <p:txBody>
          <a:bodyPr>
            <a:normAutofit lnSpcReduction="10000"/>
          </a:bodyPr>
          <a:lstStyle/>
          <a:p>
            <a:endParaRPr lang="es-MX" b="1" dirty="0" smtClean="0">
              <a:effectLst/>
            </a:endParaRPr>
          </a:p>
          <a:p>
            <a:r>
              <a:rPr lang="es-MX" b="1" dirty="0" smtClean="0">
                <a:effectLst/>
              </a:rPr>
              <a:t>AUTOR</a:t>
            </a:r>
            <a:r>
              <a:rPr lang="es-MX" b="1" dirty="0">
                <a:effectLst/>
              </a:rPr>
              <a:t>: D. en E. EDUARDO ROSAS </a:t>
            </a:r>
            <a:r>
              <a:rPr lang="es-MX" b="1" dirty="0" smtClean="0">
                <a:effectLst/>
              </a:rPr>
              <a:t>ROJAS</a:t>
            </a:r>
          </a:p>
          <a:p>
            <a:endParaRPr lang="es-MX" b="1" dirty="0">
              <a:effectLst/>
            </a:endParaRPr>
          </a:p>
          <a:p>
            <a:pPr algn="r"/>
            <a:r>
              <a:rPr lang="es-MX" b="1" dirty="0" smtClean="0">
                <a:effectLst/>
              </a:rPr>
              <a:t>SEPTIEMBRE DE 2015</a:t>
            </a:r>
            <a:endParaRPr lang="es-MX" dirty="0">
              <a:effectLst/>
            </a:endParaRPr>
          </a:p>
          <a:p>
            <a:endParaRPr lang="es-MX" dirty="0"/>
          </a:p>
        </p:txBody>
      </p:sp>
      <p:sp>
        <p:nvSpPr>
          <p:cNvPr id="4" name="3 Rectángulo"/>
          <p:cNvSpPr/>
          <p:nvPr/>
        </p:nvSpPr>
        <p:spPr>
          <a:xfrm>
            <a:off x="221609" y="183332"/>
            <a:ext cx="8600431" cy="1938992"/>
          </a:xfrm>
          <a:prstGeom prst="rect">
            <a:avLst/>
          </a:prstGeom>
        </p:spPr>
        <p:txBody>
          <a:bodyPr wrap="none">
            <a:spAutoFit/>
          </a:bodyPr>
          <a:lstStyle/>
          <a:p>
            <a:pPr algn="ctr"/>
            <a:r>
              <a:rPr lang="es-MX" sz="2400" b="1" dirty="0" smtClean="0"/>
              <a:t>UNIVERSIDAD AUTONOMA DEL ESTADO DE MEXICO</a:t>
            </a:r>
          </a:p>
          <a:p>
            <a:pPr algn="ctr"/>
            <a:endParaRPr lang="es-MX" sz="2400" b="1" dirty="0"/>
          </a:p>
          <a:p>
            <a:pPr algn="ctr"/>
            <a:r>
              <a:rPr lang="es-MX" sz="2400" b="1" dirty="0" smtClean="0"/>
              <a:t>CENTRO UNIVERSITARIO UAEM VALLE DE MEXICO</a:t>
            </a:r>
          </a:p>
          <a:p>
            <a:pPr algn="ctr"/>
            <a:endParaRPr lang="es-MX" sz="2400" b="1" dirty="0"/>
          </a:p>
          <a:p>
            <a:pPr algn="ctr"/>
            <a:r>
              <a:rPr lang="es-MX" sz="2400" b="1" dirty="0" smtClean="0"/>
              <a:t>LICENCIATURA EN ACTUARIA</a:t>
            </a:r>
            <a:endParaRPr lang="es-MX" sz="2400" b="1" dirty="0"/>
          </a:p>
        </p:txBody>
      </p:sp>
    </p:spTree>
    <p:extLst>
      <p:ext uri="{BB962C8B-B14F-4D97-AF65-F5344CB8AC3E}">
        <p14:creationId xmlns:p14="http://schemas.microsoft.com/office/powerpoint/2010/main" val="25037035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70000" lnSpcReduction="20000"/>
          </a:bodyPr>
          <a:lstStyle/>
          <a:p>
            <a:pPr algn="just"/>
            <a:r>
              <a:rPr lang="es-MX" b="1" dirty="0"/>
              <a:t>Tendencia determinística</a:t>
            </a:r>
            <a:r>
              <a:rPr lang="es-MX" dirty="0"/>
              <a:t>: Implica que no hay incertidumbre alguna sobre la evolución futura de la tendencia. Conocido el pasado es posible prever su futuro. </a:t>
            </a:r>
          </a:p>
          <a:p>
            <a:pPr algn="just"/>
            <a:r>
              <a:rPr lang="es-MX" b="1" dirty="0"/>
              <a:t>Tendencia estocástica</a:t>
            </a:r>
            <a:r>
              <a:rPr lang="es-MX" dirty="0"/>
              <a:t>: No hay certidumbre a futuro. Por tanto no es posible determinarla.</a:t>
            </a:r>
          </a:p>
          <a:p>
            <a:endParaRPr lang="es-MX" dirty="0"/>
          </a:p>
          <a:p>
            <a:r>
              <a:rPr lang="es-MX" dirty="0"/>
              <a:t>Programa #2 Tendencia </a:t>
            </a:r>
            <a:r>
              <a:rPr lang="es-MX" dirty="0" err="1"/>
              <a:t>Deterministica</a:t>
            </a:r>
            <a:r>
              <a:rPr lang="es-MX" dirty="0"/>
              <a:t> vs </a:t>
            </a:r>
            <a:r>
              <a:rPr lang="es-MX" dirty="0" err="1"/>
              <a:t>Estocastica</a:t>
            </a:r>
            <a:endParaRPr lang="es-MX" dirty="0"/>
          </a:p>
          <a:p>
            <a:pPr marL="0" indent="0">
              <a:buNone/>
            </a:pPr>
            <a:r>
              <a:rPr lang="es-MX" dirty="0" err="1"/>
              <a:t>create</a:t>
            </a:r>
            <a:r>
              <a:rPr lang="es-MX" dirty="0"/>
              <a:t> u 1 100</a:t>
            </a:r>
          </a:p>
          <a:p>
            <a:pPr marL="0" indent="0">
              <a:buNone/>
            </a:pPr>
            <a:r>
              <a:rPr lang="es-MX" dirty="0" err="1"/>
              <a:t>scalar</a:t>
            </a:r>
            <a:r>
              <a:rPr lang="es-MX" dirty="0"/>
              <a:t> rho=1</a:t>
            </a:r>
          </a:p>
          <a:p>
            <a:pPr marL="0" indent="0">
              <a:buNone/>
            </a:pPr>
            <a:r>
              <a:rPr lang="es-MX" dirty="0" err="1"/>
              <a:t>smpl</a:t>
            </a:r>
            <a:r>
              <a:rPr lang="es-MX" dirty="0"/>
              <a:t> @</a:t>
            </a:r>
            <a:r>
              <a:rPr lang="es-MX" dirty="0" err="1"/>
              <a:t>first</a:t>
            </a:r>
            <a:r>
              <a:rPr lang="es-MX" dirty="0"/>
              <a:t> @</a:t>
            </a:r>
            <a:r>
              <a:rPr lang="es-MX" dirty="0" err="1"/>
              <a:t>first</a:t>
            </a:r>
            <a:endParaRPr lang="es-MX" dirty="0"/>
          </a:p>
          <a:p>
            <a:pPr marL="0" indent="0">
              <a:buNone/>
            </a:pPr>
            <a:r>
              <a:rPr lang="es-MX" dirty="0"/>
              <a:t>series </a:t>
            </a:r>
            <a:r>
              <a:rPr lang="es-MX" dirty="0" err="1"/>
              <a:t>estocastica</a:t>
            </a:r>
            <a:r>
              <a:rPr lang="es-MX" dirty="0"/>
              <a:t> = 0</a:t>
            </a:r>
          </a:p>
          <a:p>
            <a:pPr marL="0" indent="0">
              <a:buNone/>
            </a:pPr>
            <a:r>
              <a:rPr lang="es-MX" dirty="0" err="1"/>
              <a:t>smpl</a:t>
            </a:r>
            <a:r>
              <a:rPr lang="es-MX" dirty="0"/>
              <a:t> @first+1 @</a:t>
            </a:r>
            <a:r>
              <a:rPr lang="es-MX" dirty="0" err="1"/>
              <a:t>last</a:t>
            </a:r>
            <a:endParaRPr lang="es-MX" dirty="0"/>
          </a:p>
          <a:p>
            <a:pPr marL="0" indent="0">
              <a:buNone/>
            </a:pPr>
            <a:r>
              <a:rPr lang="es-MX" dirty="0"/>
              <a:t>series </a:t>
            </a:r>
            <a:r>
              <a:rPr lang="es-MX" dirty="0" err="1"/>
              <a:t>estocastica</a:t>
            </a:r>
            <a:r>
              <a:rPr lang="es-MX" dirty="0"/>
              <a:t> = 0.5 + rho*</a:t>
            </a:r>
            <a:r>
              <a:rPr lang="es-MX" dirty="0" err="1"/>
              <a:t>estocastica</a:t>
            </a:r>
            <a:r>
              <a:rPr lang="es-MX" dirty="0"/>
              <a:t>(-1) + </a:t>
            </a:r>
            <a:r>
              <a:rPr lang="es-MX" dirty="0" err="1"/>
              <a:t>nrnd</a:t>
            </a:r>
            <a:endParaRPr lang="es-MX" dirty="0"/>
          </a:p>
          <a:p>
            <a:pPr marL="0" indent="0">
              <a:buNone/>
            </a:pPr>
            <a:r>
              <a:rPr lang="es-MX" dirty="0"/>
              <a:t>series </a:t>
            </a:r>
            <a:r>
              <a:rPr lang="es-MX" dirty="0" err="1"/>
              <a:t>deterministica</a:t>
            </a:r>
            <a:r>
              <a:rPr lang="es-MX" dirty="0"/>
              <a:t> = 0.5*@trend+1 + </a:t>
            </a:r>
            <a:r>
              <a:rPr lang="es-MX" dirty="0" err="1"/>
              <a:t>nrnd</a:t>
            </a:r>
            <a:endParaRPr lang="es-MX" dirty="0"/>
          </a:p>
          <a:p>
            <a:pPr marL="0" indent="0">
              <a:buNone/>
            </a:pPr>
            <a:r>
              <a:rPr lang="es-MX" dirty="0"/>
              <a:t>show </a:t>
            </a:r>
            <a:r>
              <a:rPr lang="es-MX" dirty="0" err="1"/>
              <a:t>deterministica</a:t>
            </a:r>
            <a:r>
              <a:rPr lang="es-MX" dirty="0"/>
              <a:t> </a:t>
            </a:r>
            <a:r>
              <a:rPr lang="es-MX" dirty="0" err="1"/>
              <a:t>estocastica</a:t>
            </a:r>
            <a:endParaRPr lang="es-MX" dirty="0"/>
          </a:p>
          <a:p>
            <a:endParaRPr lang="es-MX" dirty="0"/>
          </a:p>
        </p:txBody>
      </p:sp>
      <p:sp>
        <p:nvSpPr>
          <p:cNvPr id="3" name="2 Título"/>
          <p:cNvSpPr>
            <a:spLocks noGrp="1"/>
          </p:cNvSpPr>
          <p:nvPr>
            <p:ph type="title"/>
          </p:nvPr>
        </p:nvSpPr>
        <p:spPr/>
        <p:txBody>
          <a:bodyPr/>
          <a:lstStyle/>
          <a:p>
            <a:r>
              <a:rPr lang="es-MX" sz="3200" b="1" dirty="0" smtClean="0"/>
              <a:t>1.1 TENDENCIA </a:t>
            </a:r>
            <a:r>
              <a:rPr lang="es-MX" sz="3200" b="1" dirty="0"/>
              <a:t>DETERMINISTICA VS ESTOCASTICA </a:t>
            </a:r>
          </a:p>
        </p:txBody>
      </p:sp>
    </p:spTree>
    <p:extLst>
      <p:ext uri="{BB962C8B-B14F-4D97-AF65-F5344CB8AC3E}">
        <p14:creationId xmlns:p14="http://schemas.microsoft.com/office/powerpoint/2010/main" val="20034212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sz="3600" b="1" dirty="0"/>
              <a:t>TENDENCIA DETERMINISTICA VS ESTOCASTICA</a:t>
            </a: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79712" y="2132856"/>
            <a:ext cx="4704524"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30057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1 Marcador de contenido"/>
              <p:cNvSpPr>
                <a:spLocks noGrp="1"/>
              </p:cNvSpPr>
              <p:nvPr>
                <p:ph idx="1"/>
              </p:nvPr>
            </p:nvSpPr>
            <p:spPr>
              <a:xfrm>
                <a:off x="699247" y="2248347"/>
                <a:ext cx="7745505" cy="3916957"/>
              </a:xfrm>
            </p:spPr>
            <p:txBody>
              <a:bodyPr>
                <a:normAutofit lnSpcReduction="10000"/>
              </a:bodyPr>
              <a:lstStyle/>
              <a:p>
                <a:pPr marL="0" indent="0" algn="just">
                  <a:buNone/>
                </a:pPr>
                <a:r>
                  <a:rPr lang="es-MX" sz="1800" dirty="0"/>
                  <a:t>Si se toma como punto de partida el modelo de forma invertida, se puede construir un modelo más económico que únicamente contenga algunas de las variables históricas ponderadas, más un error aleatorio. El modelo de la ecuación (1) se llama </a:t>
                </a:r>
                <a:r>
                  <a:rPr lang="es-MX" sz="1800" b="1" dirty="0"/>
                  <a:t>modelo </a:t>
                </a:r>
                <a:r>
                  <a:rPr lang="es-MX" sz="1800" b="1" dirty="0" err="1"/>
                  <a:t>autorregresivo</a:t>
                </a:r>
                <a:r>
                  <a:rPr lang="es-MX" sz="1800" b="1" dirty="0"/>
                  <a:t> </a:t>
                </a:r>
                <a:r>
                  <a:rPr lang="es-MX" sz="1800" dirty="0"/>
                  <a:t>(</a:t>
                </a:r>
                <a:r>
                  <a:rPr lang="es-MX" sz="1800" i="1" dirty="0" err="1"/>
                  <a:t>AutoRegresive</a:t>
                </a:r>
                <a:r>
                  <a:rPr lang="es-MX" sz="1800" i="1" dirty="0"/>
                  <a:t> </a:t>
                </a:r>
                <a:r>
                  <a:rPr lang="es-MX" sz="1800" i="1" dirty="0" err="1"/>
                  <a:t>Model</a:t>
                </a:r>
                <a:r>
                  <a:rPr lang="es-MX" sz="1800" i="1" dirty="0"/>
                  <a:t>)</a:t>
                </a:r>
                <a:r>
                  <a:rPr lang="es-MX" sz="1800" dirty="0"/>
                  <a:t> y se denota por </a:t>
                </a:r>
                <a:r>
                  <a:rPr lang="es-MX" sz="1800" b="1" dirty="0"/>
                  <a:t>AR </a:t>
                </a:r>
                <a:r>
                  <a:rPr lang="es-MX" sz="1800" i="1" dirty="0"/>
                  <a:t>(p) </a:t>
                </a:r>
                <a:r>
                  <a:rPr lang="es-MX" sz="1800" dirty="0"/>
                  <a:t>puesto que contiene </a:t>
                </a:r>
                <a:r>
                  <a:rPr lang="es-MX" sz="1800" i="1" dirty="0"/>
                  <a:t>p</a:t>
                </a:r>
                <a:r>
                  <a:rPr lang="es-MX" sz="1800" dirty="0"/>
                  <a:t> variables históricas </a:t>
                </a:r>
                <a:r>
                  <a:rPr lang="es-MX" sz="1800" dirty="0" err="1"/>
                  <a:t>autorregresivas</a:t>
                </a:r>
                <a:r>
                  <a:rPr lang="es-MX" sz="1800" dirty="0" smtClean="0"/>
                  <a:t>.</a:t>
                </a:r>
              </a:p>
              <a:p>
                <a:pPr algn="just"/>
                <a:endParaRPr lang="es-MX" dirty="0"/>
              </a:p>
              <a:p>
                <a:pPr marL="0" indent="0" algn="ctr">
                  <a:buNone/>
                </a:pPr>
                <a14:m>
                  <m:oMath xmlns:m="http://schemas.openxmlformats.org/officeDocument/2006/math">
                    <m:r>
                      <a:rPr lang="es-MX" sz="2000" b="0" i="1">
                        <a:latin typeface="Cambria Math"/>
                      </a:rPr>
                      <m:t>𝑌𝑡</m:t>
                    </m:r>
                    <m:r>
                      <a:rPr lang="es-MX" sz="2000" i="1">
                        <a:latin typeface="Cambria Math"/>
                      </a:rPr>
                      <m:t>=</m:t>
                    </m:r>
                    <m:sSub>
                      <m:sSubPr>
                        <m:ctrlPr>
                          <a:rPr lang="es-MX" sz="2000" i="1">
                            <a:latin typeface="Cambria Math"/>
                          </a:rPr>
                        </m:ctrlPr>
                      </m:sSubPr>
                      <m:e>
                        <m:r>
                          <a:rPr lang="es-MX" sz="2000" i="1">
                            <a:latin typeface="Cambria Math"/>
                          </a:rPr>
                          <m:t>𝑎</m:t>
                        </m:r>
                      </m:e>
                      <m:sub>
                        <m:r>
                          <a:rPr lang="es-MX" sz="2000" i="1">
                            <a:latin typeface="Cambria Math"/>
                          </a:rPr>
                          <m:t>1</m:t>
                        </m:r>
                      </m:sub>
                    </m:sSub>
                    <m:sSub>
                      <m:sSubPr>
                        <m:ctrlPr>
                          <a:rPr lang="es-MX" sz="2000" i="1">
                            <a:latin typeface="Cambria Math"/>
                          </a:rPr>
                        </m:ctrlPr>
                      </m:sSubPr>
                      <m:e>
                        <m:r>
                          <a:rPr lang="es-MX" sz="2000" i="1">
                            <a:latin typeface="Cambria Math"/>
                          </a:rPr>
                          <m:t>𝑌</m:t>
                        </m:r>
                      </m:e>
                      <m:sub>
                        <m:r>
                          <a:rPr lang="es-MX" sz="2000" i="1">
                            <a:latin typeface="Cambria Math"/>
                          </a:rPr>
                          <m:t>𝑡</m:t>
                        </m:r>
                        <m:r>
                          <a:rPr lang="es-MX" sz="2000" i="1">
                            <a:latin typeface="Cambria Math"/>
                          </a:rPr>
                          <m:t>−1</m:t>
                        </m:r>
                      </m:sub>
                    </m:sSub>
                    <m:r>
                      <a:rPr lang="es-MX" sz="2000" i="1">
                        <a:latin typeface="Cambria Math"/>
                      </a:rPr>
                      <m:t>+</m:t>
                    </m:r>
                    <m:sSub>
                      <m:sSubPr>
                        <m:ctrlPr>
                          <a:rPr lang="es-MX" sz="2000" i="1">
                            <a:latin typeface="Cambria Math"/>
                          </a:rPr>
                        </m:ctrlPr>
                      </m:sSubPr>
                      <m:e>
                        <m:r>
                          <a:rPr lang="es-MX" sz="2000" i="1">
                            <a:latin typeface="Cambria Math"/>
                          </a:rPr>
                          <m:t>𝑎</m:t>
                        </m:r>
                      </m:e>
                      <m:sub>
                        <m:r>
                          <a:rPr lang="es-MX" sz="2000" i="1">
                            <a:latin typeface="Cambria Math"/>
                          </a:rPr>
                          <m:t>2</m:t>
                        </m:r>
                      </m:sub>
                    </m:sSub>
                    <m:sSub>
                      <m:sSubPr>
                        <m:ctrlPr>
                          <a:rPr lang="es-MX" sz="2000" i="1">
                            <a:latin typeface="Cambria Math"/>
                          </a:rPr>
                        </m:ctrlPr>
                      </m:sSubPr>
                      <m:e>
                        <m:r>
                          <a:rPr lang="es-MX" sz="2000" i="1">
                            <a:latin typeface="Cambria Math"/>
                          </a:rPr>
                          <m:t>𝑌</m:t>
                        </m:r>
                      </m:e>
                      <m:sub>
                        <m:r>
                          <a:rPr lang="es-MX" sz="2000" i="1">
                            <a:latin typeface="Cambria Math"/>
                          </a:rPr>
                          <m:t>𝑡</m:t>
                        </m:r>
                        <m:r>
                          <a:rPr lang="es-MX" sz="2000" i="1">
                            <a:latin typeface="Cambria Math"/>
                          </a:rPr>
                          <m:t>−2</m:t>
                        </m:r>
                      </m:sub>
                    </m:sSub>
                    <m:r>
                      <a:rPr lang="es-MX" sz="2000" i="1">
                        <a:latin typeface="Cambria Math"/>
                      </a:rPr>
                      <m:t>+</m:t>
                    </m:r>
                    <m:sSub>
                      <m:sSubPr>
                        <m:ctrlPr>
                          <a:rPr lang="es-MX" sz="2000" i="1">
                            <a:latin typeface="Cambria Math"/>
                          </a:rPr>
                        </m:ctrlPr>
                      </m:sSubPr>
                      <m:e>
                        <m:r>
                          <a:rPr lang="es-MX" sz="2000" i="1">
                            <a:latin typeface="Cambria Math"/>
                          </a:rPr>
                          <m:t>𝑎</m:t>
                        </m:r>
                      </m:e>
                      <m:sub>
                        <m:r>
                          <a:rPr lang="es-MX" sz="2000" i="1">
                            <a:latin typeface="Cambria Math"/>
                          </a:rPr>
                          <m:t>3</m:t>
                        </m:r>
                      </m:sub>
                    </m:sSub>
                    <m:sSub>
                      <m:sSubPr>
                        <m:ctrlPr>
                          <a:rPr lang="es-MX" sz="2000" i="1">
                            <a:latin typeface="Cambria Math"/>
                          </a:rPr>
                        </m:ctrlPr>
                      </m:sSubPr>
                      <m:e>
                        <m:r>
                          <a:rPr lang="es-MX" sz="2000" i="1">
                            <a:latin typeface="Cambria Math"/>
                          </a:rPr>
                          <m:t>𝑌</m:t>
                        </m:r>
                      </m:e>
                      <m:sub>
                        <m:r>
                          <a:rPr lang="es-MX" sz="2000" i="1">
                            <a:latin typeface="Cambria Math"/>
                          </a:rPr>
                          <m:t>𝑡</m:t>
                        </m:r>
                        <m:r>
                          <a:rPr lang="es-MX" sz="2000" i="1">
                            <a:latin typeface="Cambria Math"/>
                          </a:rPr>
                          <m:t>−3</m:t>
                        </m:r>
                      </m:sub>
                    </m:sSub>
                    <m:r>
                      <a:rPr lang="es-MX" sz="2000" i="1">
                        <a:latin typeface="Cambria Math"/>
                      </a:rPr>
                      <m:t>+…+</m:t>
                    </m:r>
                    <m:sSub>
                      <m:sSubPr>
                        <m:ctrlPr>
                          <a:rPr lang="es-MX" sz="2000" i="1">
                            <a:latin typeface="Cambria Math"/>
                          </a:rPr>
                        </m:ctrlPr>
                      </m:sSubPr>
                      <m:e>
                        <m:r>
                          <a:rPr lang="es-MX" sz="2000" i="1">
                            <a:latin typeface="Cambria Math"/>
                          </a:rPr>
                          <m:t>𝑎</m:t>
                        </m:r>
                      </m:e>
                      <m:sub>
                        <m:r>
                          <a:rPr lang="es-MX" sz="2000" i="1">
                            <a:latin typeface="Cambria Math"/>
                          </a:rPr>
                          <m:t>𝑝</m:t>
                        </m:r>
                      </m:sub>
                    </m:sSub>
                    <m:sSub>
                      <m:sSubPr>
                        <m:ctrlPr>
                          <a:rPr lang="es-MX" sz="2000" i="1">
                            <a:latin typeface="Cambria Math"/>
                          </a:rPr>
                        </m:ctrlPr>
                      </m:sSubPr>
                      <m:e>
                        <m:r>
                          <a:rPr lang="es-MX" sz="2000" i="1">
                            <a:latin typeface="Cambria Math"/>
                          </a:rPr>
                          <m:t>𝑌</m:t>
                        </m:r>
                      </m:e>
                      <m:sub>
                        <m:r>
                          <a:rPr lang="es-MX" sz="2000" i="1">
                            <a:latin typeface="Cambria Math"/>
                          </a:rPr>
                          <m:t>𝑡</m:t>
                        </m:r>
                        <m:r>
                          <a:rPr lang="es-MX" sz="2000" i="1">
                            <a:latin typeface="Cambria Math"/>
                          </a:rPr>
                          <m:t>−</m:t>
                        </m:r>
                        <m:r>
                          <a:rPr lang="es-MX" sz="2000" i="1">
                            <a:latin typeface="Cambria Math"/>
                          </a:rPr>
                          <m:t>𝑝</m:t>
                        </m:r>
                      </m:sub>
                    </m:sSub>
                    <m:r>
                      <a:rPr lang="es-MX" sz="2000" i="1">
                        <a:latin typeface="Cambria Math"/>
                      </a:rPr>
                      <m:t>+</m:t>
                    </m:r>
                    <m:sSub>
                      <m:sSubPr>
                        <m:ctrlPr>
                          <a:rPr lang="es-MX" sz="2000" i="1">
                            <a:latin typeface="Cambria Math"/>
                          </a:rPr>
                        </m:ctrlPr>
                      </m:sSubPr>
                      <m:e>
                        <m:r>
                          <a:rPr lang="es-MX" sz="2000" i="1">
                            <a:latin typeface="Cambria Math"/>
                          </a:rPr>
                          <m:t>𝑒</m:t>
                        </m:r>
                      </m:e>
                      <m:sub>
                        <m:r>
                          <a:rPr lang="es-MX" sz="2000" i="1">
                            <a:latin typeface="Cambria Math"/>
                          </a:rPr>
                          <m:t>𝑡</m:t>
                        </m:r>
                      </m:sub>
                    </m:sSub>
                  </m:oMath>
                </a14:m>
                <a:r>
                  <a:rPr lang="es-MX" dirty="0"/>
                  <a:t>      </a:t>
                </a:r>
                <a:endParaRPr lang="es-MX" dirty="0" smtClean="0"/>
              </a:p>
              <a:p>
                <a:pPr marL="0" indent="0" algn="ctr">
                  <a:buNone/>
                </a:pPr>
                <a:r>
                  <a:rPr lang="es-MX" dirty="0" smtClean="0"/>
                  <a:t>     </a:t>
                </a:r>
                <a:endParaRPr lang="es-MX" dirty="0"/>
              </a:p>
              <a:p>
                <a:pPr marL="0" indent="0" algn="just">
                  <a:buNone/>
                </a:pPr>
                <a:r>
                  <a:rPr lang="es-MX" sz="1800" dirty="0"/>
                  <a:t>Donde las </a:t>
                </a:r>
                <a14:m>
                  <m:oMath xmlns:m="http://schemas.openxmlformats.org/officeDocument/2006/math">
                    <m:sSub>
                      <m:sSubPr>
                        <m:ctrlPr>
                          <a:rPr lang="es-MX" sz="1800" i="1">
                            <a:latin typeface="Cambria Math"/>
                          </a:rPr>
                        </m:ctrlPr>
                      </m:sSubPr>
                      <m:e>
                        <m:r>
                          <a:rPr lang="es-MX" sz="1800" i="1">
                            <a:latin typeface="Cambria Math"/>
                          </a:rPr>
                          <m:t>𝑒</m:t>
                        </m:r>
                      </m:e>
                      <m:sub>
                        <m:r>
                          <a:rPr lang="es-MX" sz="1800" i="1">
                            <a:latin typeface="Cambria Math"/>
                          </a:rPr>
                          <m:t>𝑡</m:t>
                        </m:r>
                      </m:sub>
                    </m:sSub>
                  </m:oMath>
                </a14:m>
                <a:r>
                  <a:rPr lang="es-MX" sz="1800" dirty="0"/>
                  <a:t> son </a:t>
                </a:r>
                <a:r>
                  <a:rPr lang="es-MX" sz="1800" b="1" dirty="0"/>
                  <a:t>Ruido blanco</a:t>
                </a:r>
                <a:r>
                  <a:rPr lang="es-MX" sz="1800" dirty="0"/>
                  <a:t>, es decir, variables aleatorias independientes que siguen una distribución Normal con media cero y varianza constante </a:t>
                </a:r>
                <a14:m>
                  <m:oMath xmlns:m="http://schemas.openxmlformats.org/officeDocument/2006/math">
                    <m:sSup>
                      <m:sSupPr>
                        <m:ctrlPr>
                          <a:rPr lang="es-MX" sz="1800" i="1">
                            <a:latin typeface="Cambria Math"/>
                          </a:rPr>
                        </m:ctrlPr>
                      </m:sSupPr>
                      <m:e>
                        <m:r>
                          <a:rPr lang="es-MX" sz="1800" i="1">
                            <a:latin typeface="Cambria Math"/>
                          </a:rPr>
                          <m:t>𝜎</m:t>
                        </m:r>
                      </m:e>
                      <m:sup>
                        <m:r>
                          <a:rPr lang="es-MX" sz="1800" i="1">
                            <a:latin typeface="Cambria Math"/>
                          </a:rPr>
                          <m:t>2</m:t>
                        </m:r>
                      </m:sup>
                    </m:sSup>
                  </m:oMath>
                </a14:m>
                <a:r>
                  <a:rPr lang="es-MX" sz="1800" dirty="0"/>
                  <a:t>.</a:t>
                </a:r>
              </a:p>
              <a:p>
                <a:endParaRPr lang="es-MX" dirty="0"/>
              </a:p>
            </p:txBody>
          </p:sp>
        </mc:Choice>
        <mc:Fallback xmlns="">
          <p:sp>
            <p:nvSpPr>
              <p:cNvPr id="2" name="1 Marcador de contenido"/>
              <p:cNvSpPr>
                <a:spLocks noGrp="1" noRot="1" noChangeAspect="1" noMove="1" noResize="1" noEditPoints="1" noAdjustHandles="1" noChangeArrowheads="1" noChangeShapeType="1" noTextEdit="1"/>
              </p:cNvSpPr>
              <p:nvPr>
                <p:ph idx="1"/>
              </p:nvPr>
            </p:nvSpPr>
            <p:spPr>
              <a:xfrm>
                <a:off x="699247" y="2248347"/>
                <a:ext cx="7745505" cy="3916957"/>
              </a:xfrm>
              <a:blipFill rotWithShape="1">
                <a:blip r:embed="rId2"/>
                <a:stretch>
                  <a:fillRect l="-709" t="-1402" r="-630"/>
                </a:stretch>
              </a:blipFill>
            </p:spPr>
            <p:txBody>
              <a:bodyPr/>
              <a:lstStyle/>
              <a:p>
                <a:r>
                  <a:rPr lang="es-MX">
                    <a:noFill/>
                  </a:rPr>
                  <a:t> </a:t>
                </a:r>
              </a:p>
            </p:txBody>
          </p:sp>
        </mc:Fallback>
      </mc:AlternateContent>
      <p:sp>
        <p:nvSpPr>
          <p:cNvPr id="3" name="2 Título"/>
          <p:cNvSpPr>
            <a:spLocks noGrp="1"/>
          </p:cNvSpPr>
          <p:nvPr>
            <p:ph type="title"/>
          </p:nvPr>
        </p:nvSpPr>
        <p:spPr/>
        <p:txBody>
          <a:bodyPr/>
          <a:lstStyle/>
          <a:p>
            <a:r>
              <a:rPr lang="es-MX" sz="2800" b="1" dirty="0"/>
              <a:t>2.	MODELOS AUTORREGRESIVOS (AR(p)) Y DE MEDIAS MÓVILES (MA (q))</a:t>
            </a:r>
          </a:p>
        </p:txBody>
      </p:sp>
    </p:spTree>
    <p:extLst>
      <p:ext uri="{BB962C8B-B14F-4D97-AF65-F5344CB8AC3E}">
        <p14:creationId xmlns:p14="http://schemas.microsoft.com/office/powerpoint/2010/main" val="14084753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66374" y="2132539"/>
            <a:ext cx="7745505" cy="3877815"/>
          </a:xfrm>
        </p:spPr>
        <p:txBody>
          <a:bodyPr/>
          <a:lstStyle/>
          <a:p>
            <a:r>
              <a:rPr lang="pt-BR" sz="1600" dirty="0"/>
              <a:t>Programa #3 Ruído Blanco (White </a:t>
            </a:r>
            <a:r>
              <a:rPr lang="pt-BR" sz="1600" dirty="0" err="1"/>
              <a:t>Noise</a:t>
            </a:r>
            <a:r>
              <a:rPr lang="pt-BR" sz="1600" dirty="0"/>
              <a:t>)</a:t>
            </a:r>
            <a:endParaRPr lang="en-US" sz="1600" dirty="0" smtClean="0"/>
          </a:p>
          <a:p>
            <a:pPr marL="0" indent="0">
              <a:buNone/>
            </a:pPr>
            <a:r>
              <a:rPr lang="en-US" sz="1600" dirty="0" smtClean="0"/>
              <a:t>create </a:t>
            </a:r>
            <a:r>
              <a:rPr lang="en-US" sz="1600" dirty="0"/>
              <a:t>u 1 200</a:t>
            </a:r>
          </a:p>
          <a:p>
            <a:pPr marL="0" indent="0">
              <a:buNone/>
            </a:pPr>
            <a:r>
              <a:rPr lang="en-US" sz="1600" dirty="0"/>
              <a:t>series WN1 = </a:t>
            </a:r>
            <a:r>
              <a:rPr lang="en-US" sz="1600" dirty="0" err="1"/>
              <a:t>rnd</a:t>
            </a:r>
            <a:endParaRPr lang="en-US" sz="1600" dirty="0"/>
          </a:p>
          <a:p>
            <a:pPr marL="0" indent="0">
              <a:buNone/>
            </a:pPr>
            <a:r>
              <a:rPr lang="en-US" sz="1600" dirty="0"/>
              <a:t>series WN2 = </a:t>
            </a:r>
            <a:r>
              <a:rPr lang="en-US" sz="1600" dirty="0" err="1"/>
              <a:t>nrnd</a:t>
            </a:r>
            <a:endParaRPr lang="en-US" sz="1600" dirty="0"/>
          </a:p>
          <a:p>
            <a:pPr marL="0" indent="0">
              <a:buNone/>
            </a:pPr>
            <a:r>
              <a:rPr lang="en-US" sz="1600" dirty="0"/>
              <a:t>series WN3 = 2 + @</a:t>
            </a:r>
            <a:r>
              <a:rPr lang="en-US" sz="1600" dirty="0" err="1"/>
              <a:t>sqr</a:t>
            </a:r>
            <a:r>
              <a:rPr lang="en-US" sz="1600" dirty="0"/>
              <a:t>(3)*</a:t>
            </a:r>
            <a:r>
              <a:rPr lang="en-US" sz="1600" dirty="0" err="1"/>
              <a:t>nrnd</a:t>
            </a:r>
            <a:endParaRPr lang="en-US" sz="1600" dirty="0"/>
          </a:p>
          <a:p>
            <a:pPr marL="0" indent="0">
              <a:buNone/>
            </a:pPr>
            <a:r>
              <a:rPr lang="en-US" sz="1600" dirty="0"/>
              <a:t>show WN1 WN2 WN3</a:t>
            </a:r>
          </a:p>
          <a:p>
            <a:pPr marL="0" indent="0">
              <a:buNone/>
            </a:pPr>
            <a:endParaRPr lang="es-MX" dirty="0"/>
          </a:p>
        </p:txBody>
      </p:sp>
      <p:sp>
        <p:nvSpPr>
          <p:cNvPr id="3" name="2 Título"/>
          <p:cNvSpPr>
            <a:spLocks noGrp="1"/>
          </p:cNvSpPr>
          <p:nvPr>
            <p:ph type="title"/>
          </p:nvPr>
        </p:nvSpPr>
        <p:spPr/>
        <p:txBody>
          <a:bodyPr/>
          <a:lstStyle/>
          <a:p>
            <a:r>
              <a:rPr lang="es-MX" sz="4000" b="1" dirty="0" smtClean="0"/>
              <a:t>RUIDO BLANCO</a:t>
            </a:r>
            <a:endParaRPr lang="es-MX" sz="4000" b="1"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4" y="3871699"/>
            <a:ext cx="7829253" cy="2328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1388790" y="5877272"/>
            <a:ext cx="6030416" cy="646331"/>
          </a:xfrm>
          <a:prstGeom prst="rect">
            <a:avLst/>
          </a:prstGeom>
        </p:spPr>
        <p:txBody>
          <a:bodyPr wrap="square">
            <a:spAutoFit/>
          </a:bodyPr>
          <a:lstStyle/>
          <a:p>
            <a:endParaRPr lang="es-MX" dirty="0" smtClean="0"/>
          </a:p>
          <a:p>
            <a:pPr algn="just"/>
            <a:r>
              <a:rPr lang="es-MX" dirty="0" smtClean="0"/>
              <a:t>Así por ejemplo el modelo AR(1) será: </a:t>
            </a:r>
            <a:r>
              <a:rPr lang="es-MX" dirty="0" err="1" smtClean="0"/>
              <a:t>Y</a:t>
            </a:r>
            <a:r>
              <a:rPr lang="es-MX" sz="1200" dirty="0" err="1" smtClean="0"/>
              <a:t>t</a:t>
            </a:r>
            <a:r>
              <a:rPr lang="es-MX" dirty="0" smtClean="0"/>
              <a:t>=a</a:t>
            </a:r>
            <a:r>
              <a:rPr lang="es-MX" sz="1200" dirty="0" smtClean="0"/>
              <a:t>1</a:t>
            </a:r>
            <a:r>
              <a:rPr lang="es-MX" dirty="0" smtClean="0"/>
              <a:t> Y</a:t>
            </a:r>
            <a:r>
              <a:rPr lang="es-MX" sz="1200" dirty="0" smtClean="0"/>
              <a:t>t-1</a:t>
            </a:r>
            <a:r>
              <a:rPr lang="es-MX" dirty="0" smtClean="0"/>
              <a:t>+e</a:t>
            </a:r>
            <a:r>
              <a:rPr lang="es-MX" sz="1200" dirty="0" smtClean="0"/>
              <a:t>t</a:t>
            </a:r>
            <a:endParaRPr lang="es-MX" sz="1200" dirty="0"/>
          </a:p>
        </p:txBody>
      </p:sp>
    </p:spTree>
    <p:extLst>
      <p:ext uri="{BB962C8B-B14F-4D97-AF65-F5344CB8AC3E}">
        <p14:creationId xmlns:p14="http://schemas.microsoft.com/office/powerpoint/2010/main" val="3412067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indent="0">
              <a:buNone/>
            </a:pPr>
            <a:r>
              <a:rPr lang="pt-BR" sz="1600" dirty="0"/>
              <a:t>Programa #4 </a:t>
            </a:r>
            <a:r>
              <a:rPr lang="pt-BR" sz="1600" dirty="0" err="1"/>
              <a:t>Autorregresivo</a:t>
            </a:r>
            <a:r>
              <a:rPr lang="pt-BR" sz="1600" dirty="0"/>
              <a:t> de </a:t>
            </a:r>
            <a:r>
              <a:rPr lang="pt-BR" sz="1600" dirty="0" err="1"/>
              <a:t>Orden</a:t>
            </a:r>
            <a:r>
              <a:rPr lang="pt-BR" sz="1600" dirty="0"/>
              <a:t> 1 (AR(1))</a:t>
            </a:r>
          </a:p>
          <a:p>
            <a:pPr marL="0" indent="0">
              <a:buNone/>
            </a:pPr>
            <a:r>
              <a:rPr lang="pt-BR" sz="1600" dirty="0" err="1"/>
              <a:t>create</a:t>
            </a:r>
            <a:r>
              <a:rPr lang="pt-BR" sz="1600" dirty="0"/>
              <a:t> u 1 200</a:t>
            </a:r>
          </a:p>
          <a:p>
            <a:pPr marL="0" indent="0">
              <a:buNone/>
            </a:pPr>
            <a:r>
              <a:rPr lang="pt-BR" sz="1600" dirty="0" err="1"/>
              <a:t>scalar</a:t>
            </a:r>
            <a:r>
              <a:rPr lang="pt-BR" sz="1600" dirty="0"/>
              <a:t> </a:t>
            </a:r>
            <a:r>
              <a:rPr lang="pt-BR" sz="1600" dirty="0" err="1"/>
              <a:t>rho</a:t>
            </a:r>
            <a:r>
              <a:rPr lang="pt-BR" sz="1600" dirty="0"/>
              <a:t>=0.5</a:t>
            </a:r>
          </a:p>
          <a:p>
            <a:pPr marL="0" indent="0">
              <a:buNone/>
            </a:pPr>
            <a:r>
              <a:rPr lang="pt-BR" sz="1600" dirty="0" err="1"/>
              <a:t>smpl</a:t>
            </a:r>
            <a:r>
              <a:rPr lang="pt-BR" sz="1600" dirty="0"/>
              <a:t> @</a:t>
            </a:r>
            <a:r>
              <a:rPr lang="pt-BR" sz="1600" dirty="0" err="1"/>
              <a:t>first</a:t>
            </a:r>
            <a:r>
              <a:rPr lang="pt-BR" sz="1600" dirty="0"/>
              <a:t> @</a:t>
            </a:r>
            <a:r>
              <a:rPr lang="pt-BR" sz="1600" dirty="0" err="1"/>
              <a:t>first</a:t>
            </a:r>
            <a:endParaRPr lang="pt-BR" sz="1600" dirty="0"/>
          </a:p>
          <a:p>
            <a:pPr marL="0" indent="0">
              <a:buNone/>
            </a:pPr>
            <a:r>
              <a:rPr lang="pt-BR" sz="1600" dirty="0"/>
              <a:t>series ar1 = 0</a:t>
            </a:r>
          </a:p>
          <a:p>
            <a:pPr marL="0" indent="0">
              <a:buNone/>
            </a:pPr>
            <a:r>
              <a:rPr lang="pt-BR" sz="1600" dirty="0" err="1"/>
              <a:t>smpl</a:t>
            </a:r>
            <a:r>
              <a:rPr lang="pt-BR" sz="1600" dirty="0"/>
              <a:t> @first+1 @</a:t>
            </a:r>
            <a:r>
              <a:rPr lang="pt-BR" sz="1600" dirty="0" err="1"/>
              <a:t>last</a:t>
            </a:r>
            <a:endParaRPr lang="pt-BR" sz="1600" dirty="0"/>
          </a:p>
          <a:p>
            <a:pPr marL="0" indent="0">
              <a:buNone/>
            </a:pPr>
            <a:r>
              <a:rPr lang="pt-BR" sz="1600" dirty="0"/>
              <a:t>series ar1 = </a:t>
            </a:r>
            <a:r>
              <a:rPr lang="pt-BR" sz="1600" dirty="0" err="1"/>
              <a:t>rho</a:t>
            </a:r>
            <a:r>
              <a:rPr lang="pt-BR" sz="1600" dirty="0"/>
              <a:t>*ar1(-1) + </a:t>
            </a:r>
            <a:r>
              <a:rPr lang="pt-BR" sz="1600" dirty="0" err="1"/>
              <a:t>nrnd</a:t>
            </a:r>
            <a:endParaRPr lang="pt-BR" sz="1600" dirty="0"/>
          </a:p>
          <a:p>
            <a:pPr marL="0" indent="0">
              <a:buNone/>
            </a:pPr>
            <a:r>
              <a:rPr lang="pt-BR" sz="1600" dirty="0"/>
              <a:t>show ar1</a:t>
            </a:r>
          </a:p>
          <a:p>
            <a:pPr marL="0" indent="0">
              <a:buNone/>
            </a:pPr>
            <a:endParaRPr lang="pt-BR" dirty="0"/>
          </a:p>
          <a:p>
            <a:pPr marL="0" indent="0">
              <a:buNone/>
            </a:pPr>
            <a:endParaRPr lang="es-MX" dirty="0"/>
          </a:p>
        </p:txBody>
      </p:sp>
      <p:sp>
        <p:nvSpPr>
          <p:cNvPr id="3" name="2 Título"/>
          <p:cNvSpPr>
            <a:spLocks noGrp="1"/>
          </p:cNvSpPr>
          <p:nvPr>
            <p:ph type="title"/>
          </p:nvPr>
        </p:nvSpPr>
        <p:spPr/>
        <p:txBody>
          <a:bodyPr/>
          <a:lstStyle/>
          <a:p>
            <a:r>
              <a:rPr lang="es-MX" sz="3600" b="1" dirty="0" smtClean="0"/>
              <a:t>2.1 PROCESO AUTORREGRESIVO ORDEN 1</a:t>
            </a:r>
            <a:endParaRPr lang="es-MX" sz="3600" b="1"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960" y="2773442"/>
            <a:ext cx="4176464" cy="3571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62855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sz="3600" b="1" dirty="0"/>
              <a:t>CORRELOGRAMA (FAC FACP)</a:t>
            </a:r>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5576" y="2132856"/>
            <a:ext cx="7632848" cy="4392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70748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indent="0">
              <a:buNone/>
            </a:pPr>
            <a:r>
              <a:rPr lang="es-MX" sz="2000" dirty="0"/>
              <a:t>Mientras que el modelo AR(2) es:</a:t>
            </a:r>
          </a:p>
          <a:p>
            <a:pPr marL="0" indent="0" algn="ctr">
              <a:buNone/>
            </a:pPr>
            <a:r>
              <a:rPr lang="es-MX" dirty="0" err="1" smtClean="0"/>
              <a:t>Yt</a:t>
            </a:r>
            <a:r>
              <a:rPr lang="es-MX" dirty="0" smtClean="0"/>
              <a:t>=a</a:t>
            </a:r>
            <a:r>
              <a:rPr lang="es-MX" sz="1100" dirty="0"/>
              <a:t>1</a:t>
            </a:r>
            <a:r>
              <a:rPr lang="es-MX" dirty="0" smtClean="0"/>
              <a:t> Y</a:t>
            </a:r>
            <a:r>
              <a:rPr lang="es-MX" sz="1400" dirty="0" smtClean="0"/>
              <a:t>t-1</a:t>
            </a:r>
            <a:r>
              <a:rPr lang="es-MX" dirty="0" smtClean="0"/>
              <a:t>+a</a:t>
            </a:r>
            <a:r>
              <a:rPr lang="es-MX" sz="1400" dirty="0"/>
              <a:t>2</a:t>
            </a:r>
            <a:r>
              <a:rPr lang="es-MX" dirty="0" smtClean="0"/>
              <a:t> Y</a:t>
            </a:r>
            <a:r>
              <a:rPr lang="es-MX" sz="1400" dirty="0" smtClean="0"/>
              <a:t>t-2</a:t>
            </a:r>
            <a:r>
              <a:rPr lang="es-MX" dirty="0" smtClean="0"/>
              <a:t>+e</a:t>
            </a:r>
            <a:r>
              <a:rPr lang="es-MX" sz="1600" dirty="0" smtClean="0"/>
              <a:t>t</a:t>
            </a:r>
            <a:endParaRPr lang="es-MX" sz="1600" dirty="0"/>
          </a:p>
          <a:p>
            <a:r>
              <a:rPr lang="es-MX" sz="2000" dirty="0" smtClean="0"/>
              <a:t>Programa </a:t>
            </a:r>
            <a:r>
              <a:rPr lang="es-MX" sz="2000" dirty="0"/>
              <a:t>#5  </a:t>
            </a:r>
            <a:r>
              <a:rPr lang="es-MX" sz="2000" dirty="0" err="1"/>
              <a:t>Autorregresivo</a:t>
            </a:r>
            <a:r>
              <a:rPr lang="es-MX" sz="2000" dirty="0"/>
              <a:t> de Orden 2 (AR(2</a:t>
            </a:r>
            <a:r>
              <a:rPr lang="es-MX" sz="2000" dirty="0" smtClean="0"/>
              <a:t>))</a:t>
            </a:r>
          </a:p>
          <a:p>
            <a:pPr marL="0" indent="0">
              <a:buNone/>
            </a:pPr>
            <a:r>
              <a:rPr lang="pt-BR" sz="1600" dirty="0" err="1"/>
              <a:t>create</a:t>
            </a:r>
            <a:r>
              <a:rPr lang="pt-BR" sz="1600" dirty="0"/>
              <a:t> u 1 100</a:t>
            </a:r>
          </a:p>
          <a:p>
            <a:pPr marL="0" indent="0">
              <a:buNone/>
            </a:pPr>
            <a:r>
              <a:rPr lang="pt-BR" sz="1600" dirty="0" err="1"/>
              <a:t>smpl</a:t>
            </a:r>
            <a:r>
              <a:rPr lang="pt-BR" sz="1600" dirty="0"/>
              <a:t> @</a:t>
            </a:r>
            <a:r>
              <a:rPr lang="pt-BR" sz="1600" dirty="0" err="1"/>
              <a:t>first</a:t>
            </a:r>
            <a:r>
              <a:rPr lang="pt-BR" sz="1600" dirty="0"/>
              <a:t> @first+1</a:t>
            </a:r>
          </a:p>
          <a:p>
            <a:pPr marL="0" indent="0">
              <a:buNone/>
            </a:pPr>
            <a:r>
              <a:rPr lang="pt-BR" sz="1600" dirty="0"/>
              <a:t>series ar2=0</a:t>
            </a:r>
          </a:p>
          <a:p>
            <a:pPr marL="0" indent="0">
              <a:buNone/>
            </a:pPr>
            <a:r>
              <a:rPr lang="pt-BR" sz="1600" dirty="0" err="1"/>
              <a:t>smpl</a:t>
            </a:r>
            <a:r>
              <a:rPr lang="pt-BR" sz="1600" dirty="0"/>
              <a:t> @first+2 @</a:t>
            </a:r>
            <a:r>
              <a:rPr lang="pt-BR" sz="1600" dirty="0" err="1"/>
              <a:t>last</a:t>
            </a:r>
            <a:endParaRPr lang="pt-BR" sz="1600" dirty="0"/>
          </a:p>
          <a:p>
            <a:pPr marL="0" indent="0">
              <a:buNone/>
            </a:pPr>
            <a:r>
              <a:rPr lang="pt-BR" sz="1600" dirty="0"/>
              <a:t>series ar2=0.2*ar2(-1)+0.5*ar2(-2)+</a:t>
            </a:r>
            <a:r>
              <a:rPr lang="pt-BR" sz="1600" dirty="0" err="1"/>
              <a:t>nrnd</a:t>
            </a:r>
            <a:endParaRPr lang="pt-BR" sz="1600" dirty="0"/>
          </a:p>
          <a:p>
            <a:pPr marL="0" indent="0">
              <a:buNone/>
            </a:pPr>
            <a:r>
              <a:rPr lang="pt-BR" sz="1600" dirty="0"/>
              <a:t>show ar2</a:t>
            </a:r>
          </a:p>
          <a:p>
            <a:endParaRPr lang="es-MX" dirty="0"/>
          </a:p>
        </p:txBody>
      </p:sp>
      <p:sp>
        <p:nvSpPr>
          <p:cNvPr id="3" name="2 Título"/>
          <p:cNvSpPr>
            <a:spLocks noGrp="1"/>
          </p:cNvSpPr>
          <p:nvPr>
            <p:ph type="title"/>
          </p:nvPr>
        </p:nvSpPr>
        <p:spPr/>
        <p:txBody>
          <a:bodyPr/>
          <a:lstStyle/>
          <a:p>
            <a:r>
              <a:rPr lang="es-MX" sz="3600" b="1" dirty="0" smtClean="0"/>
              <a:t>2.1 PROCESO </a:t>
            </a:r>
            <a:r>
              <a:rPr lang="es-MX" sz="3600" b="1" dirty="0"/>
              <a:t>AUTORREGRESIVO ORDEN </a:t>
            </a:r>
            <a:r>
              <a:rPr lang="es-MX" sz="3600" b="1" dirty="0" smtClean="0"/>
              <a:t>2</a:t>
            </a:r>
            <a:endParaRPr lang="es-MX" sz="36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3501008"/>
            <a:ext cx="3816424" cy="3028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96582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sz="3600" b="1" dirty="0"/>
              <a:t>CORRELOGRAMA (FAC FACP)</a:t>
            </a:r>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31640" y="2132856"/>
            <a:ext cx="6552728" cy="430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90367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99247" y="2248347"/>
            <a:ext cx="7761185" cy="3988965"/>
          </a:xfrm>
        </p:spPr>
        <p:txBody>
          <a:bodyPr>
            <a:normAutofit fontScale="25000" lnSpcReduction="20000"/>
          </a:bodyPr>
          <a:lstStyle/>
          <a:p>
            <a:pPr marL="0" indent="0" algn="just">
              <a:buNone/>
            </a:pPr>
            <a:r>
              <a:rPr lang="es-MX" sz="7200" dirty="0" smtClean="0"/>
              <a:t>El  </a:t>
            </a:r>
            <a:r>
              <a:rPr lang="es-MX" sz="7200" dirty="0"/>
              <a:t>modelo de medias </a:t>
            </a:r>
            <a:r>
              <a:rPr lang="es-MX" sz="7200" dirty="0" smtClean="0"/>
              <a:t>móviles que </a:t>
            </a:r>
            <a:r>
              <a:rPr lang="es-MX" sz="7200" dirty="0"/>
              <a:t>se denota por MA(q) puesto que contiene q variables históricas </a:t>
            </a:r>
            <a:r>
              <a:rPr lang="es-MX" sz="7200" dirty="0" err="1"/>
              <a:t>autorregresivas</a:t>
            </a:r>
            <a:r>
              <a:rPr lang="es-MX" sz="7200" dirty="0"/>
              <a:t> (</a:t>
            </a:r>
            <a:r>
              <a:rPr lang="es-MX" sz="7200" dirty="0" err="1"/>
              <a:t>moving</a:t>
            </a:r>
            <a:r>
              <a:rPr lang="es-MX" sz="7200" dirty="0"/>
              <a:t> </a:t>
            </a:r>
            <a:r>
              <a:rPr lang="es-MX" sz="7200" dirty="0" err="1"/>
              <a:t>averages</a:t>
            </a:r>
            <a:r>
              <a:rPr lang="es-MX" sz="7200" dirty="0"/>
              <a:t> </a:t>
            </a:r>
            <a:r>
              <a:rPr lang="es-MX" sz="7200" dirty="0" err="1"/>
              <a:t>model</a:t>
            </a:r>
            <a:r>
              <a:rPr lang="es-MX" sz="7200" dirty="0"/>
              <a:t>). Tiene la siguiente representación</a:t>
            </a:r>
            <a:r>
              <a:rPr lang="es-MX" sz="7200" dirty="0" smtClean="0"/>
              <a:t>:</a:t>
            </a:r>
          </a:p>
          <a:p>
            <a:pPr marL="0" indent="0" algn="just">
              <a:buNone/>
            </a:pPr>
            <a:endParaRPr lang="es-MX" sz="7200" dirty="0"/>
          </a:p>
          <a:p>
            <a:pPr marL="0" indent="0" algn="ctr">
              <a:buNone/>
            </a:pPr>
            <a:r>
              <a:rPr lang="es-MX" sz="7200" dirty="0" err="1" smtClean="0"/>
              <a:t>Yt</a:t>
            </a:r>
            <a:r>
              <a:rPr lang="es-MX" sz="7200" dirty="0" smtClean="0"/>
              <a:t>= e</a:t>
            </a:r>
            <a:r>
              <a:rPr lang="es-MX" sz="4800" dirty="0" smtClean="0"/>
              <a:t>t</a:t>
            </a:r>
            <a:r>
              <a:rPr lang="es-MX" sz="7200" dirty="0" smtClean="0"/>
              <a:t>+β</a:t>
            </a:r>
            <a:r>
              <a:rPr lang="es-MX" sz="4800" dirty="0" smtClean="0"/>
              <a:t>1</a:t>
            </a:r>
            <a:r>
              <a:rPr lang="es-MX" sz="7200" dirty="0" smtClean="0"/>
              <a:t> e</a:t>
            </a:r>
            <a:r>
              <a:rPr lang="es-MX" sz="4800" dirty="0" smtClean="0"/>
              <a:t>t-1</a:t>
            </a:r>
            <a:r>
              <a:rPr lang="es-MX" sz="7200" dirty="0" smtClean="0"/>
              <a:t>+β</a:t>
            </a:r>
            <a:r>
              <a:rPr lang="es-MX" sz="4800" dirty="0" smtClean="0"/>
              <a:t>2</a:t>
            </a:r>
            <a:r>
              <a:rPr lang="es-MX" sz="7200" dirty="0" smtClean="0"/>
              <a:t> e</a:t>
            </a:r>
            <a:r>
              <a:rPr lang="es-MX" sz="4800" dirty="0" smtClean="0"/>
              <a:t>t-2</a:t>
            </a:r>
            <a:r>
              <a:rPr lang="es-MX" sz="7200" dirty="0" smtClean="0"/>
              <a:t>+β</a:t>
            </a:r>
            <a:r>
              <a:rPr lang="es-MX" sz="4800" dirty="0" smtClean="0"/>
              <a:t>3</a:t>
            </a:r>
            <a:r>
              <a:rPr lang="es-MX" sz="7200" dirty="0" smtClean="0"/>
              <a:t> e</a:t>
            </a:r>
            <a:r>
              <a:rPr lang="es-MX" sz="4800" dirty="0" smtClean="0"/>
              <a:t>t-3</a:t>
            </a:r>
            <a:r>
              <a:rPr lang="es-MX" sz="7200" dirty="0" smtClean="0"/>
              <a:t>+</a:t>
            </a:r>
            <a:r>
              <a:rPr lang="es-MX" sz="7200" dirty="0"/>
              <a:t>⋯</a:t>
            </a:r>
            <a:r>
              <a:rPr lang="es-MX" sz="7200" dirty="0" smtClean="0"/>
              <a:t>β</a:t>
            </a:r>
            <a:r>
              <a:rPr lang="es-MX" sz="5600" dirty="0" smtClean="0"/>
              <a:t>q</a:t>
            </a:r>
            <a:r>
              <a:rPr lang="es-MX" sz="7200" dirty="0" smtClean="0"/>
              <a:t> e</a:t>
            </a:r>
            <a:r>
              <a:rPr lang="es-MX" sz="5600" dirty="0" smtClean="0"/>
              <a:t>t-q </a:t>
            </a:r>
            <a:r>
              <a:rPr lang="es-MX" sz="7200" dirty="0" smtClean="0"/>
              <a:t> </a:t>
            </a:r>
          </a:p>
          <a:p>
            <a:pPr marL="0" indent="0" algn="just">
              <a:buNone/>
            </a:pPr>
            <a:endParaRPr lang="es-MX" sz="7200" dirty="0" smtClean="0"/>
          </a:p>
          <a:p>
            <a:pPr marL="0" indent="0" algn="just">
              <a:buNone/>
            </a:pPr>
            <a:r>
              <a:rPr lang="es-MX" sz="7200" dirty="0" smtClean="0"/>
              <a:t>Donde </a:t>
            </a:r>
            <a:r>
              <a:rPr lang="es-MX" sz="7200" dirty="0"/>
              <a:t>las </a:t>
            </a:r>
            <a:r>
              <a:rPr lang="es-MX" sz="7200" dirty="0" err="1"/>
              <a:t>e_t</a:t>
            </a:r>
            <a:r>
              <a:rPr lang="es-MX" sz="7200" dirty="0"/>
              <a:t> son ruido blanco, es decir, variables aleatorias independientes que siguen una distribución Normal con media cero y varianza constante σ^2. </a:t>
            </a:r>
          </a:p>
          <a:p>
            <a:pPr marL="0" indent="0" algn="ctr">
              <a:buNone/>
            </a:pPr>
            <a:endParaRPr lang="es-MX" sz="7200" dirty="0" smtClean="0"/>
          </a:p>
          <a:p>
            <a:pPr marL="0" indent="0" algn="ctr">
              <a:buNone/>
            </a:pPr>
            <a:r>
              <a:rPr lang="es-MX" sz="7200" dirty="0" smtClean="0"/>
              <a:t>Así </a:t>
            </a:r>
            <a:r>
              <a:rPr lang="es-MX" sz="7200" dirty="0"/>
              <a:t>por ejemplo el modelo MA(1) será:</a:t>
            </a:r>
          </a:p>
          <a:p>
            <a:pPr marL="0" indent="0" algn="ctr">
              <a:buNone/>
            </a:pPr>
            <a:r>
              <a:rPr lang="es-MX" sz="7200" dirty="0" err="1" smtClean="0"/>
              <a:t>Y</a:t>
            </a:r>
            <a:r>
              <a:rPr lang="es-MX" sz="5600" dirty="0" err="1" smtClean="0"/>
              <a:t>t</a:t>
            </a:r>
            <a:r>
              <a:rPr lang="es-MX" sz="7200" dirty="0" smtClean="0"/>
              <a:t>=e</a:t>
            </a:r>
            <a:r>
              <a:rPr lang="es-MX" sz="5600" dirty="0" smtClean="0"/>
              <a:t>t</a:t>
            </a:r>
            <a:r>
              <a:rPr lang="es-MX" sz="7200" dirty="0" smtClean="0"/>
              <a:t>+β</a:t>
            </a:r>
            <a:r>
              <a:rPr lang="es-MX" sz="4800" dirty="0" smtClean="0"/>
              <a:t>1</a:t>
            </a:r>
            <a:r>
              <a:rPr lang="es-MX" sz="7200" dirty="0" smtClean="0"/>
              <a:t> e</a:t>
            </a:r>
            <a:r>
              <a:rPr lang="es-MX" sz="4800" dirty="0" smtClean="0"/>
              <a:t>t-1 </a:t>
            </a:r>
            <a:r>
              <a:rPr lang="es-MX" sz="7200" dirty="0" smtClean="0"/>
              <a:t>   </a:t>
            </a:r>
            <a:endParaRPr lang="es-MX" sz="7200" dirty="0"/>
          </a:p>
          <a:p>
            <a:pPr marL="0" indent="0" algn="ctr">
              <a:buNone/>
            </a:pPr>
            <a:endParaRPr lang="es-MX" sz="7200" dirty="0" smtClean="0"/>
          </a:p>
          <a:p>
            <a:pPr marL="0" indent="0" algn="ctr">
              <a:buNone/>
            </a:pPr>
            <a:r>
              <a:rPr lang="es-MX" sz="7200" dirty="0" smtClean="0"/>
              <a:t>Mientras </a:t>
            </a:r>
            <a:r>
              <a:rPr lang="es-MX" sz="7200" dirty="0"/>
              <a:t>que el modelo MA(2) es:</a:t>
            </a:r>
          </a:p>
          <a:p>
            <a:pPr marL="0" indent="0" algn="ctr">
              <a:buNone/>
            </a:pPr>
            <a:r>
              <a:rPr lang="es-MX" sz="7200" dirty="0" err="1" smtClean="0"/>
              <a:t>Y</a:t>
            </a:r>
            <a:r>
              <a:rPr lang="es-MX" sz="5600" dirty="0" err="1" smtClean="0"/>
              <a:t>t</a:t>
            </a:r>
            <a:r>
              <a:rPr lang="es-MX" sz="7200" dirty="0" smtClean="0"/>
              <a:t>=e</a:t>
            </a:r>
            <a:r>
              <a:rPr lang="es-MX" sz="5600" dirty="0" smtClean="0"/>
              <a:t>t</a:t>
            </a:r>
            <a:r>
              <a:rPr lang="es-MX" sz="7200" dirty="0" smtClean="0"/>
              <a:t>+β</a:t>
            </a:r>
            <a:r>
              <a:rPr lang="es-MX" sz="4800" dirty="0" smtClean="0"/>
              <a:t>1</a:t>
            </a:r>
            <a:r>
              <a:rPr lang="es-MX" sz="7200" dirty="0" smtClean="0"/>
              <a:t> e</a:t>
            </a:r>
            <a:r>
              <a:rPr lang="es-MX" sz="4800" dirty="0" smtClean="0"/>
              <a:t>t-1</a:t>
            </a:r>
            <a:r>
              <a:rPr lang="es-MX" sz="7200" dirty="0" smtClean="0"/>
              <a:t>+β</a:t>
            </a:r>
            <a:r>
              <a:rPr lang="es-MX" sz="4800" dirty="0" smtClean="0"/>
              <a:t>2</a:t>
            </a:r>
            <a:r>
              <a:rPr lang="es-MX" sz="7200" dirty="0" smtClean="0"/>
              <a:t> e</a:t>
            </a:r>
            <a:r>
              <a:rPr lang="es-MX" sz="4800" dirty="0" smtClean="0"/>
              <a:t>t-2</a:t>
            </a:r>
            <a:endParaRPr lang="es-MX" sz="4800" dirty="0"/>
          </a:p>
          <a:p>
            <a:endParaRPr lang="es-MX" dirty="0"/>
          </a:p>
        </p:txBody>
      </p:sp>
      <p:sp>
        <p:nvSpPr>
          <p:cNvPr id="3" name="2 Título"/>
          <p:cNvSpPr>
            <a:spLocks noGrp="1"/>
          </p:cNvSpPr>
          <p:nvPr>
            <p:ph type="title"/>
          </p:nvPr>
        </p:nvSpPr>
        <p:spPr/>
        <p:txBody>
          <a:bodyPr/>
          <a:lstStyle/>
          <a:p>
            <a:r>
              <a:rPr lang="es-MX" sz="3600" b="1" dirty="0" smtClean="0"/>
              <a:t>2.2</a:t>
            </a:r>
            <a:r>
              <a:rPr lang="es-MX" sz="3600" b="1" dirty="0" smtClean="0"/>
              <a:t>. MODELOS DE MEDIAS MÓVILES  (MA(Q))</a:t>
            </a:r>
            <a:endParaRPr lang="es-MX" sz="3600" b="1" dirty="0"/>
          </a:p>
        </p:txBody>
      </p:sp>
    </p:spTree>
    <p:extLst>
      <p:ext uri="{BB962C8B-B14F-4D97-AF65-F5344CB8AC3E}">
        <p14:creationId xmlns:p14="http://schemas.microsoft.com/office/powerpoint/2010/main" val="40480593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2132856"/>
            <a:ext cx="7745505" cy="3877815"/>
          </a:xfrm>
        </p:spPr>
        <p:txBody>
          <a:bodyPr/>
          <a:lstStyle/>
          <a:p>
            <a:pPr marL="0" indent="0">
              <a:buNone/>
            </a:pPr>
            <a:r>
              <a:rPr lang="es-MX" sz="1400" dirty="0" err="1" smtClean="0"/>
              <a:t>create</a:t>
            </a:r>
            <a:r>
              <a:rPr lang="es-MX" sz="1400" dirty="0" smtClean="0"/>
              <a:t> </a:t>
            </a:r>
            <a:r>
              <a:rPr lang="es-MX" sz="1400" dirty="0"/>
              <a:t>u 1 200</a:t>
            </a:r>
          </a:p>
          <a:p>
            <a:pPr marL="0" indent="0">
              <a:buNone/>
            </a:pPr>
            <a:r>
              <a:rPr lang="es-MX" sz="1400" dirty="0"/>
              <a:t>series u = 10 + @</a:t>
            </a:r>
            <a:r>
              <a:rPr lang="es-MX" sz="1400" dirty="0" err="1"/>
              <a:t>sqr</a:t>
            </a:r>
            <a:r>
              <a:rPr lang="es-MX" sz="1400" dirty="0"/>
              <a:t>(3)*</a:t>
            </a:r>
            <a:r>
              <a:rPr lang="es-MX" sz="1400" dirty="0" err="1"/>
              <a:t>nrnd</a:t>
            </a:r>
            <a:endParaRPr lang="es-MX" sz="1400" dirty="0"/>
          </a:p>
          <a:p>
            <a:pPr marL="0" indent="0">
              <a:buNone/>
            </a:pPr>
            <a:r>
              <a:rPr lang="es-MX" sz="1400" dirty="0"/>
              <a:t>series ma1 = u + 0.5*u(-1)</a:t>
            </a:r>
          </a:p>
          <a:p>
            <a:pPr marL="0" indent="0">
              <a:buNone/>
            </a:pPr>
            <a:r>
              <a:rPr lang="es-MX" sz="1400" dirty="0"/>
              <a:t>series ma2 = u + 0.5*u(-1) - 0.9*u(-2)</a:t>
            </a:r>
          </a:p>
          <a:p>
            <a:pPr marL="0" indent="0">
              <a:buNone/>
            </a:pPr>
            <a:r>
              <a:rPr lang="es-MX" sz="1400" dirty="0"/>
              <a:t>show ma1 ma2</a:t>
            </a:r>
          </a:p>
          <a:p>
            <a:endParaRPr lang="es-MX" dirty="0"/>
          </a:p>
        </p:txBody>
      </p:sp>
      <p:sp>
        <p:nvSpPr>
          <p:cNvPr id="3" name="2 Título"/>
          <p:cNvSpPr>
            <a:spLocks noGrp="1"/>
          </p:cNvSpPr>
          <p:nvPr>
            <p:ph type="title"/>
          </p:nvPr>
        </p:nvSpPr>
        <p:spPr/>
        <p:txBody>
          <a:bodyPr/>
          <a:lstStyle/>
          <a:p>
            <a:r>
              <a:rPr lang="es-MX" sz="3200" b="1" dirty="0"/>
              <a:t>Programa #6  Media </a:t>
            </a:r>
            <a:r>
              <a:rPr lang="es-MX" sz="3200" b="1" dirty="0" err="1"/>
              <a:t>Movil</a:t>
            </a:r>
            <a:r>
              <a:rPr lang="es-MX" sz="3200" b="1" dirty="0"/>
              <a:t> de Orden 1 y 2 (MA(1) y MA(2</a:t>
            </a:r>
            <a:r>
              <a:rPr lang="es-MX" sz="3200" b="1" dirty="0" smtClean="0"/>
              <a:t>))</a:t>
            </a:r>
            <a:endParaRPr lang="es-MX" sz="3200" b="1"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3729146"/>
            <a:ext cx="6336704" cy="2635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07487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marL="0" indent="0" algn="just">
              <a:buNone/>
            </a:pPr>
            <a:r>
              <a:rPr lang="es-MX" dirty="0"/>
              <a:t>El material incluido en esta </a:t>
            </a:r>
            <a:r>
              <a:rPr lang="es-MX" b="1" dirty="0"/>
              <a:t>presentación de Series de Tiempo</a:t>
            </a:r>
            <a:r>
              <a:rPr lang="es-MX" dirty="0"/>
              <a:t> constituye una fuente de las principales simulaciones de procesos estocásticos que se utilizan en la unidad de aprendizaje. Han sido diseñados de acuerdo al </a:t>
            </a:r>
            <a:r>
              <a:rPr lang="es-MX" b="1" dirty="0"/>
              <a:t>Programa Estudios por Competencias</a:t>
            </a:r>
            <a:r>
              <a:rPr lang="es-MX" dirty="0"/>
              <a:t> de la materia y con base a las necesidades de los estudiantes de actuaría, quiénes deben adquirir conocimientos sobre i) Conceptos y fundamentos del análisis de series de tiempo; ii) Los procedimientos de Series de Tiempo; y iii) El análisis de </a:t>
            </a:r>
            <a:r>
              <a:rPr lang="es-MX" dirty="0" err="1"/>
              <a:t>Cointegración</a:t>
            </a:r>
            <a:r>
              <a:rPr lang="es-MX" dirty="0"/>
              <a:t> y los Vectores </a:t>
            </a:r>
            <a:r>
              <a:rPr lang="es-MX" dirty="0" err="1"/>
              <a:t>Autorregresivos</a:t>
            </a:r>
            <a:r>
              <a:rPr lang="es-MX" dirty="0"/>
              <a:t>.</a:t>
            </a:r>
          </a:p>
        </p:txBody>
      </p:sp>
      <p:sp>
        <p:nvSpPr>
          <p:cNvPr id="3" name="2 Título"/>
          <p:cNvSpPr>
            <a:spLocks noGrp="1"/>
          </p:cNvSpPr>
          <p:nvPr>
            <p:ph type="title"/>
          </p:nvPr>
        </p:nvSpPr>
        <p:spPr/>
        <p:txBody>
          <a:bodyPr/>
          <a:lstStyle/>
          <a:p>
            <a:r>
              <a:rPr lang="es-MX" dirty="0" smtClean="0"/>
              <a:t>Introducción</a:t>
            </a:r>
            <a:endParaRPr lang="es-MX" dirty="0"/>
          </a:p>
        </p:txBody>
      </p:sp>
    </p:spTree>
    <p:extLst>
      <p:ext uri="{BB962C8B-B14F-4D97-AF65-F5344CB8AC3E}">
        <p14:creationId xmlns:p14="http://schemas.microsoft.com/office/powerpoint/2010/main" val="20485435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sz="3600" b="1" dirty="0"/>
              <a:t>CORRELOGRAMA (FAC FACP) PARA UN PROCESO MA(1)</a:t>
            </a:r>
          </a:p>
        </p:txBody>
      </p:sp>
      <p:pic>
        <p:nvPicPr>
          <p:cNvPr id="4" name="3 Marcador de contenido"/>
          <p:cNvPicPr>
            <a:picLocks noGrp="1"/>
          </p:cNvPicPr>
          <p:nvPr>
            <p:ph idx="1"/>
          </p:nvPr>
        </p:nvPicPr>
        <p:blipFill rotWithShape="1">
          <a:blip r:embed="rId2"/>
          <a:srcRect t="17991" r="65909" b="7516"/>
          <a:stretch/>
        </p:blipFill>
        <p:spPr bwMode="auto">
          <a:xfrm>
            <a:off x="2267744" y="2132856"/>
            <a:ext cx="4392488" cy="4608512"/>
          </a:xfrm>
          <a:prstGeom prst="rect">
            <a:avLst/>
          </a:prstGeom>
          <a:ln>
            <a:solidFill>
              <a:schemeClr val="tx1">
                <a:alpha val="70000"/>
              </a:schemeClr>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503524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sz="3600" b="1" dirty="0"/>
              <a:t>CORRELOGRAMA (FAC FACP) PARA UN PROCESO MA(2)</a:t>
            </a:r>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63688" y="2132856"/>
            <a:ext cx="5819849"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18007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0" indent="0" algn="just">
              <a:buNone/>
            </a:pPr>
            <a:r>
              <a:rPr lang="es-MX" sz="2000" dirty="0" smtClean="0"/>
              <a:t>Por </a:t>
            </a:r>
            <a:r>
              <a:rPr lang="es-MX" sz="2000" dirty="0"/>
              <a:t>supuesto, es posible mezclar los modelos AR(p) con los modelos MA(q), con lo cual se obtiene una clase más amplia, los modelos ARMA(</a:t>
            </a:r>
            <a:r>
              <a:rPr lang="es-MX" sz="2000" dirty="0" err="1"/>
              <a:t>p,q</a:t>
            </a:r>
            <a:r>
              <a:rPr lang="es-MX" sz="2000" dirty="0"/>
              <a:t>) que contienen </a:t>
            </a:r>
            <a:r>
              <a:rPr lang="es-MX" sz="2000" dirty="0" err="1"/>
              <a:t>p+q</a:t>
            </a:r>
            <a:r>
              <a:rPr lang="es-MX" sz="2000" dirty="0"/>
              <a:t> parámetros. Estos modelos tendrán tanto condiciones de </a:t>
            </a:r>
            <a:r>
              <a:rPr lang="es-MX" sz="2000" dirty="0" err="1"/>
              <a:t>estacionariedad</a:t>
            </a:r>
            <a:r>
              <a:rPr lang="es-MX" sz="2000" dirty="0"/>
              <a:t> como condiciones de </a:t>
            </a:r>
            <a:r>
              <a:rPr lang="es-MX" sz="2000" dirty="0" err="1" smtClean="0"/>
              <a:t>invertibilidad</a:t>
            </a:r>
            <a:r>
              <a:rPr lang="es-MX" sz="2000" dirty="0" smtClean="0"/>
              <a:t>.</a:t>
            </a:r>
          </a:p>
          <a:p>
            <a:pPr marL="0" indent="0" algn="just">
              <a:buNone/>
            </a:pPr>
            <a:endParaRPr lang="es-MX" sz="2000" dirty="0"/>
          </a:p>
          <a:p>
            <a:pPr marL="0" indent="0" algn="ctr">
              <a:buNone/>
            </a:pPr>
            <a:r>
              <a:rPr lang="es-MX" sz="2000" dirty="0" err="1" smtClean="0"/>
              <a:t>Y_t</a:t>
            </a:r>
            <a:r>
              <a:rPr lang="es-MX" sz="2000" dirty="0" smtClean="0"/>
              <a:t>=a</a:t>
            </a:r>
            <a:r>
              <a:rPr lang="es-MX" sz="1400" dirty="0" smtClean="0"/>
              <a:t>1</a:t>
            </a:r>
            <a:r>
              <a:rPr lang="es-MX" sz="2000" dirty="0" smtClean="0"/>
              <a:t> Y</a:t>
            </a:r>
            <a:r>
              <a:rPr lang="es-MX" sz="1400" dirty="0" smtClean="0"/>
              <a:t>t-1</a:t>
            </a:r>
            <a:r>
              <a:rPr lang="es-MX" sz="2000" dirty="0" smtClean="0"/>
              <a:t>+</a:t>
            </a:r>
            <a:r>
              <a:rPr lang="es-MX" sz="2000" dirty="0"/>
              <a:t>⋯+</a:t>
            </a:r>
            <a:r>
              <a:rPr lang="es-MX" sz="2000" dirty="0" err="1" smtClean="0"/>
              <a:t>a</a:t>
            </a:r>
            <a:r>
              <a:rPr lang="es-MX" sz="1400" dirty="0" err="1"/>
              <a:t>p</a:t>
            </a:r>
            <a:r>
              <a:rPr lang="es-MX" sz="2000" dirty="0" smtClean="0"/>
              <a:t> </a:t>
            </a:r>
            <a:r>
              <a:rPr lang="es-MX" sz="2000" dirty="0" err="1" smtClean="0"/>
              <a:t>Y</a:t>
            </a:r>
            <a:r>
              <a:rPr lang="es-MX" sz="1400" dirty="0" err="1" smtClean="0"/>
              <a:t>t-p</a:t>
            </a:r>
            <a:r>
              <a:rPr lang="es-MX" sz="2000" dirty="0" err="1" smtClean="0"/>
              <a:t>+e</a:t>
            </a:r>
            <a:r>
              <a:rPr lang="es-MX" sz="1400" dirty="0" err="1" smtClean="0"/>
              <a:t>t</a:t>
            </a:r>
            <a:r>
              <a:rPr lang="es-MX" sz="2000" dirty="0" smtClean="0"/>
              <a:t>+β</a:t>
            </a:r>
            <a:r>
              <a:rPr lang="es-MX" sz="1400" dirty="0" smtClean="0"/>
              <a:t>1</a:t>
            </a:r>
            <a:r>
              <a:rPr lang="es-MX" sz="2000" dirty="0" smtClean="0"/>
              <a:t> e</a:t>
            </a:r>
            <a:r>
              <a:rPr lang="es-MX" sz="1400" dirty="0" smtClean="0"/>
              <a:t>t-1</a:t>
            </a:r>
            <a:r>
              <a:rPr lang="es-MX" sz="2000" dirty="0" smtClean="0"/>
              <a:t>+</a:t>
            </a:r>
            <a:r>
              <a:rPr lang="es-MX" sz="2000" dirty="0"/>
              <a:t>⋯+</a:t>
            </a:r>
            <a:r>
              <a:rPr lang="es-MX" sz="2000" dirty="0" smtClean="0"/>
              <a:t>β</a:t>
            </a:r>
            <a:r>
              <a:rPr lang="es-MX" sz="1400" dirty="0" smtClean="0"/>
              <a:t>q</a:t>
            </a:r>
            <a:r>
              <a:rPr lang="es-MX" sz="2000" dirty="0" smtClean="0"/>
              <a:t> e</a:t>
            </a:r>
            <a:r>
              <a:rPr lang="es-MX" sz="1400" dirty="0" smtClean="0"/>
              <a:t>t-q </a:t>
            </a:r>
            <a:r>
              <a:rPr lang="es-MX" sz="2000" dirty="0" smtClean="0"/>
              <a:t>  </a:t>
            </a:r>
          </a:p>
          <a:p>
            <a:pPr marL="0" indent="0">
              <a:buNone/>
            </a:pPr>
            <a:r>
              <a:rPr lang="es-MX" sz="2000" dirty="0" smtClean="0"/>
              <a:t>         </a:t>
            </a:r>
            <a:endParaRPr lang="es-MX" sz="2000" dirty="0"/>
          </a:p>
          <a:p>
            <a:pPr marL="0" indent="0">
              <a:buNone/>
            </a:pPr>
            <a:r>
              <a:rPr lang="es-MX" sz="2000" dirty="0"/>
              <a:t>Además, es sencillo verificar que tanto su ACF como su PACF serán decrecientes infinitas.</a:t>
            </a:r>
          </a:p>
          <a:p>
            <a:endParaRPr lang="es-MX" dirty="0"/>
          </a:p>
        </p:txBody>
      </p:sp>
      <p:sp>
        <p:nvSpPr>
          <p:cNvPr id="3" name="2 Título"/>
          <p:cNvSpPr>
            <a:spLocks noGrp="1"/>
          </p:cNvSpPr>
          <p:nvPr>
            <p:ph type="title"/>
          </p:nvPr>
        </p:nvSpPr>
        <p:spPr/>
        <p:txBody>
          <a:bodyPr/>
          <a:lstStyle/>
          <a:p>
            <a:r>
              <a:rPr lang="es-MX" sz="3200" b="1" dirty="0"/>
              <a:t>3</a:t>
            </a:r>
            <a:r>
              <a:rPr lang="es-MX" sz="3200" b="1" dirty="0" smtClean="0"/>
              <a:t>. </a:t>
            </a:r>
            <a:r>
              <a:rPr lang="es-MX" sz="3200" b="1" dirty="0"/>
              <a:t>MODELOS MEZCLADOS. AUTORREGRESIVO Y DE MEDIA MÓVIL (ARMA(P,Q))</a:t>
            </a:r>
          </a:p>
        </p:txBody>
      </p:sp>
    </p:spTree>
    <p:extLst>
      <p:ext uri="{BB962C8B-B14F-4D97-AF65-F5344CB8AC3E}">
        <p14:creationId xmlns:p14="http://schemas.microsoft.com/office/powerpoint/2010/main" val="40829232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62500" lnSpcReduction="20000"/>
          </a:bodyPr>
          <a:lstStyle/>
          <a:p>
            <a:pPr marL="0" indent="0" algn="just">
              <a:buNone/>
            </a:pPr>
            <a:r>
              <a:rPr lang="es-MX" dirty="0"/>
              <a:t>El modelo mezclado con menos parámetros es el ARMA(1,1) que se </a:t>
            </a:r>
            <a:r>
              <a:rPr lang="es-MX" dirty="0" err="1"/>
              <a:t>espresa</a:t>
            </a:r>
            <a:r>
              <a:rPr lang="es-MX" dirty="0"/>
              <a:t> con la ecuación 2.43</a:t>
            </a:r>
          </a:p>
          <a:p>
            <a:pPr marL="0" indent="0" algn="ctr">
              <a:buNone/>
            </a:pPr>
            <a:r>
              <a:rPr lang="es-MX" dirty="0" err="1" smtClean="0"/>
              <a:t>Y</a:t>
            </a:r>
            <a:r>
              <a:rPr lang="es-MX" sz="2000" dirty="0" err="1" smtClean="0"/>
              <a:t>t</a:t>
            </a:r>
            <a:r>
              <a:rPr lang="es-MX" dirty="0" smtClean="0"/>
              <a:t>=a</a:t>
            </a:r>
            <a:r>
              <a:rPr lang="es-MX" sz="1700" dirty="0" smtClean="0"/>
              <a:t>1</a:t>
            </a:r>
            <a:r>
              <a:rPr lang="es-MX" dirty="0" smtClean="0"/>
              <a:t> </a:t>
            </a:r>
            <a:r>
              <a:rPr lang="es-MX" sz="2900" dirty="0" smtClean="0"/>
              <a:t>Y</a:t>
            </a:r>
            <a:r>
              <a:rPr lang="es-MX" sz="1700" dirty="0" smtClean="0"/>
              <a:t>t-1 </a:t>
            </a:r>
            <a:r>
              <a:rPr lang="es-MX" sz="2900" dirty="0" smtClean="0"/>
              <a:t>+ e</a:t>
            </a:r>
            <a:r>
              <a:rPr lang="es-MX" sz="2000" dirty="0" smtClean="0"/>
              <a:t>t </a:t>
            </a:r>
            <a:r>
              <a:rPr lang="es-MX" sz="2300" dirty="0" smtClean="0"/>
              <a:t>- </a:t>
            </a:r>
            <a:r>
              <a:rPr lang="es-MX" sz="2900" dirty="0" smtClean="0"/>
              <a:t>β</a:t>
            </a:r>
            <a:r>
              <a:rPr lang="es-MX" sz="2300" dirty="0" smtClean="0"/>
              <a:t>1</a:t>
            </a:r>
            <a:r>
              <a:rPr lang="es-MX" sz="3400" dirty="0" smtClean="0"/>
              <a:t>e</a:t>
            </a:r>
            <a:r>
              <a:rPr lang="es-MX" sz="1700" dirty="0" smtClean="0"/>
              <a:t>t-1 </a:t>
            </a:r>
            <a:r>
              <a:rPr lang="es-MX" dirty="0" smtClean="0"/>
              <a:t>          </a:t>
            </a:r>
          </a:p>
          <a:p>
            <a:pPr marL="0" indent="0" algn="just">
              <a:buNone/>
            </a:pPr>
            <a:r>
              <a:rPr lang="es-MX" dirty="0" smtClean="0"/>
              <a:t> </a:t>
            </a:r>
            <a:endParaRPr lang="es-MX" dirty="0"/>
          </a:p>
          <a:p>
            <a:pPr algn="just"/>
            <a:r>
              <a:rPr lang="es-MX" dirty="0"/>
              <a:t>Programa #7 </a:t>
            </a:r>
            <a:r>
              <a:rPr lang="es-MX" dirty="0" err="1"/>
              <a:t>Autorregresivo</a:t>
            </a:r>
            <a:r>
              <a:rPr lang="es-MX" dirty="0"/>
              <a:t> y  Media </a:t>
            </a:r>
            <a:r>
              <a:rPr lang="es-MX" dirty="0" err="1"/>
              <a:t>Movil</a:t>
            </a:r>
            <a:r>
              <a:rPr lang="es-MX" dirty="0"/>
              <a:t> de Orden 1 y 1 (AR(1) y MA(1))</a:t>
            </a:r>
          </a:p>
          <a:p>
            <a:pPr marL="0" indent="0" algn="just">
              <a:buNone/>
            </a:pPr>
            <a:r>
              <a:rPr lang="es-MX" dirty="0" err="1"/>
              <a:t>create</a:t>
            </a:r>
            <a:r>
              <a:rPr lang="es-MX" dirty="0"/>
              <a:t> u 1 200</a:t>
            </a:r>
          </a:p>
          <a:p>
            <a:pPr marL="0" indent="0" algn="just">
              <a:buNone/>
            </a:pPr>
            <a:r>
              <a:rPr lang="es-MX" dirty="0"/>
              <a:t>series u2 =</a:t>
            </a:r>
            <a:r>
              <a:rPr lang="es-MX" dirty="0" err="1"/>
              <a:t>nrnd</a:t>
            </a:r>
            <a:endParaRPr lang="es-MX" dirty="0"/>
          </a:p>
          <a:p>
            <a:pPr marL="0" indent="0" algn="just">
              <a:buNone/>
            </a:pPr>
            <a:r>
              <a:rPr lang="es-MX" dirty="0"/>
              <a:t>series ma11 =u2 - 0.7* u2(-1)</a:t>
            </a:r>
          </a:p>
          <a:p>
            <a:pPr marL="0" indent="0" algn="just">
              <a:buNone/>
            </a:pPr>
            <a:r>
              <a:rPr lang="es-MX" dirty="0" err="1"/>
              <a:t>smpl</a:t>
            </a:r>
            <a:r>
              <a:rPr lang="es-MX" dirty="0"/>
              <a:t> @</a:t>
            </a:r>
            <a:r>
              <a:rPr lang="es-MX" dirty="0" err="1"/>
              <a:t>first</a:t>
            </a:r>
            <a:r>
              <a:rPr lang="es-MX" dirty="0"/>
              <a:t> @</a:t>
            </a:r>
            <a:r>
              <a:rPr lang="es-MX" dirty="0" err="1"/>
              <a:t>first</a:t>
            </a:r>
            <a:endParaRPr lang="es-MX" dirty="0"/>
          </a:p>
          <a:p>
            <a:pPr marL="0" indent="0" algn="just">
              <a:buNone/>
            </a:pPr>
            <a:r>
              <a:rPr lang="es-MX" dirty="0"/>
              <a:t>series arma11 =0</a:t>
            </a:r>
          </a:p>
          <a:p>
            <a:pPr marL="0" indent="0" algn="just">
              <a:buNone/>
            </a:pPr>
            <a:r>
              <a:rPr lang="es-MX" dirty="0" err="1"/>
              <a:t>smpl</a:t>
            </a:r>
            <a:r>
              <a:rPr lang="es-MX" dirty="0"/>
              <a:t> @first+1 @</a:t>
            </a:r>
            <a:r>
              <a:rPr lang="es-MX" dirty="0" err="1"/>
              <a:t>last</a:t>
            </a:r>
            <a:endParaRPr lang="es-MX" dirty="0"/>
          </a:p>
          <a:p>
            <a:pPr marL="0" indent="0" algn="just">
              <a:buNone/>
            </a:pPr>
            <a:r>
              <a:rPr lang="es-MX" dirty="0"/>
              <a:t>series arma11 = -0.7*arma11(-1) + ma11</a:t>
            </a:r>
          </a:p>
          <a:p>
            <a:pPr marL="0" indent="0" algn="just">
              <a:buNone/>
            </a:pPr>
            <a:r>
              <a:rPr lang="es-MX" dirty="0" err="1"/>
              <a:t>smpl</a:t>
            </a:r>
            <a:r>
              <a:rPr lang="es-MX" dirty="0"/>
              <a:t> @</a:t>
            </a:r>
            <a:r>
              <a:rPr lang="es-MX" dirty="0" err="1"/>
              <a:t>first</a:t>
            </a:r>
            <a:r>
              <a:rPr lang="es-MX" dirty="0"/>
              <a:t> @</a:t>
            </a:r>
            <a:r>
              <a:rPr lang="es-MX" dirty="0" err="1"/>
              <a:t>last</a:t>
            </a:r>
            <a:endParaRPr lang="es-MX" dirty="0"/>
          </a:p>
          <a:p>
            <a:pPr marL="0" indent="0" algn="just">
              <a:buNone/>
            </a:pPr>
            <a:r>
              <a:rPr lang="es-MX" dirty="0"/>
              <a:t>show arma11</a:t>
            </a:r>
          </a:p>
        </p:txBody>
      </p:sp>
      <p:sp>
        <p:nvSpPr>
          <p:cNvPr id="3" name="2 Título"/>
          <p:cNvSpPr>
            <a:spLocks noGrp="1"/>
          </p:cNvSpPr>
          <p:nvPr>
            <p:ph type="title"/>
          </p:nvPr>
        </p:nvSpPr>
        <p:spPr/>
        <p:txBody>
          <a:bodyPr/>
          <a:lstStyle/>
          <a:p>
            <a:r>
              <a:rPr lang="es-MX" sz="4000" dirty="0"/>
              <a:t>Modelo ARMA(1,1)</a:t>
            </a:r>
          </a:p>
        </p:txBody>
      </p:sp>
    </p:spTree>
    <p:extLst>
      <p:ext uri="{BB962C8B-B14F-4D97-AF65-F5344CB8AC3E}">
        <p14:creationId xmlns:p14="http://schemas.microsoft.com/office/powerpoint/2010/main" val="38443941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sz="3200" b="1" dirty="0"/>
              <a:t>CORRELOGRAMA (FAC FACP) PARA UN PROCESO </a:t>
            </a:r>
            <a:r>
              <a:rPr lang="es-MX" sz="3200" b="1" dirty="0" smtClean="0"/>
              <a:t>AR(1)MA(1</a:t>
            </a:r>
            <a:r>
              <a:rPr lang="es-MX" sz="3200" b="1" dirty="0"/>
              <a:t>)</a:t>
            </a:r>
          </a:p>
        </p:txBody>
      </p:sp>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2204864"/>
            <a:ext cx="7476452"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7749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25000" lnSpcReduction="20000"/>
          </a:bodyPr>
          <a:lstStyle/>
          <a:p>
            <a:pPr marL="0" indent="0">
              <a:buNone/>
            </a:pPr>
            <a:r>
              <a:rPr lang="es-MX" sz="6400" dirty="0" smtClean="0"/>
              <a:t>El </a:t>
            </a:r>
            <a:r>
              <a:rPr lang="es-MX" sz="6400" dirty="0"/>
              <a:t>modelo mezclado con dos parámetros de cada proceso es el ARMA(2,2) que se expresa con la </a:t>
            </a:r>
            <a:r>
              <a:rPr lang="es-MX" sz="6400" dirty="0" smtClean="0"/>
              <a:t>ecuación:</a:t>
            </a:r>
          </a:p>
          <a:p>
            <a:pPr marL="0" indent="0">
              <a:buNone/>
            </a:pPr>
            <a:endParaRPr lang="es-MX" sz="6400" dirty="0"/>
          </a:p>
          <a:p>
            <a:pPr marL="0" indent="0" algn="ctr">
              <a:buNone/>
            </a:pPr>
            <a:r>
              <a:rPr lang="es-MX" sz="6400" dirty="0" err="1" smtClean="0"/>
              <a:t>Y</a:t>
            </a:r>
            <a:r>
              <a:rPr lang="es-MX" sz="4800" dirty="0" err="1" smtClean="0"/>
              <a:t>t</a:t>
            </a:r>
            <a:r>
              <a:rPr lang="es-MX" sz="6400" dirty="0" smtClean="0"/>
              <a:t>=a1 Yt-1+a2 Yt-2+et+β1 et-1+β2 e</a:t>
            </a:r>
            <a:r>
              <a:rPr lang="es-MX" sz="4800" dirty="0" smtClean="0"/>
              <a:t>t-2</a:t>
            </a:r>
          </a:p>
          <a:p>
            <a:pPr marL="0" indent="0" algn="ctr">
              <a:buNone/>
            </a:pPr>
            <a:endParaRPr lang="es-MX" sz="6400" dirty="0"/>
          </a:p>
          <a:p>
            <a:r>
              <a:rPr lang="es-MX" sz="6400" dirty="0"/>
              <a:t>Programa #8 </a:t>
            </a:r>
            <a:r>
              <a:rPr lang="es-MX" sz="6400" dirty="0" err="1"/>
              <a:t>Autorregresivo</a:t>
            </a:r>
            <a:r>
              <a:rPr lang="es-MX" sz="6400" dirty="0"/>
              <a:t> y  Media </a:t>
            </a:r>
            <a:r>
              <a:rPr lang="es-MX" sz="6400" dirty="0" err="1"/>
              <a:t>Movil</a:t>
            </a:r>
            <a:r>
              <a:rPr lang="es-MX" sz="6400" dirty="0"/>
              <a:t> de Orden 2 y 2 (AR(2) y MA(2</a:t>
            </a:r>
            <a:r>
              <a:rPr lang="es-MX" sz="6400" dirty="0" smtClean="0"/>
              <a:t>))</a:t>
            </a:r>
          </a:p>
          <a:p>
            <a:pPr marL="0" indent="0">
              <a:buNone/>
            </a:pPr>
            <a:endParaRPr lang="es-MX" sz="6400" dirty="0"/>
          </a:p>
          <a:p>
            <a:pPr marL="0" indent="0">
              <a:buNone/>
            </a:pPr>
            <a:r>
              <a:rPr lang="es-MX" sz="6400" dirty="0" err="1"/>
              <a:t>create</a:t>
            </a:r>
            <a:r>
              <a:rPr lang="es-MX" sz="6400" dirty="0"/>
              <a:t> u 1 200</a:t>
            </a:r>
          </a:p>
          <a:p>
            <a:pPr marL="0" indent="0">
              <a:buNone/>
            </a:pPr>
            <a:r>
              <a:rPr lang="es-MX" sz="6400" dirty="0"/>
              <a:t>series u3 = </a:t>
            </a:r>
            <a:r>
              <a:rPr lang="es-MX" sz="6400" dirty="0" err="1"/>
              <a:t>nrnd</a:t>
            </a:r>
            <a:endParaRPr lang="es-MX" sz="6400" dirty="0"/>
          </a:p>
          <a:p>
            <a:pPr marL="0" indent="0">
              <a:buNone/>
            </a:pPr>
            <a:r>
              <a:rPr lang="es-MX" sz="6400" dirty="0"/>
              <a:t>series ma22 = u3 + 0.5*u3(-1) + 0.4*u3(-2)</a:t>
            </a:r>
          </a:p>
          <a:p>
            <a:pPr marL="0" indent="0">
              <a:buNone/>
            </a:pPr>
            <a:r>
              <a:rPr lang="es-MX" sz="6400" dirty="0" err="1"/>
              <a:t>smpl</a:t>
            </a:r>
            <a:r>
              <a:rPr lang="es-MX" sz="6400" dirty="0"/>
              <a:t> @</a:t>
            </a:r>
            <a:r>
              <a:rPr lang="es-MX" sz="6400" dirty="0" err="1"/>
              <a:t>first</a:t>
            </a:r>
            <a:r>
              <a:rPr lang="es-MX" sz="6400" dirty="0"/>
              <a:t> @first+1</a:t>
            </a:r>
          </a:p>
          <a:p>
            <a:pPr marL="0" indent="0">
              <a:buNone/>
            </a:pPr>
            <a:r>
              <a:rPr lang="es-MX" sz="6400" dirty="0"/>
              <a:t>series arma22 = 0</a:t>
            </a:r>
          </a:p>
          <a:p>
            <a:pPr marL="0" indent="0">
              <a:buNone/>
            </a:pPr>
            <a:r>
              <a:rPr lang="es-MX" sz="6400" dirty="0" err="1"/>
              <a:t>smpl</a:t>
            </a:r>
            <a:r>
              <a:rPr lang="es-MX" sz="6400" dirty="0"/>
              <a:t> @first+2 @</a:t>
            </a:r>
            <a:r>
              <a:rPr lang="es-MX" sz="6400" dirty="0" err="1"/>
              <a:t>last</a:t>
            </a:r>
            <a:endParaRPr lang="es-MX" sz="6400" dirty="0"/>
          </a:p>
          <a:p>
            <a:pPr marL="0" indent="0">
              <a:buNone/>
            </a:pPr>
            <a:r>
              <a:rPr lang="es-MX" sz="6400" dirty="0"/>
              <a:t>series arma22 = 0.5*arma22(-1) + 0.2*arma22(-2)+ ma22</a:t>
            </a:r>
          </a:p>
          <a:p>
            <a:pPr marL="0" indent="0">
              <a:buNone/>
            </a:pPr>
            <a:r>
              <a:rPr lang="es-MX" sz="6400" dirty="0" err="1"/>
              <a:t>smpl</a:t>
            </a:r>
            <a:r>
              <a:rPr lang="es-MX" sz="6400" dirty="0"/>
              <a:t> @</a:t>
            </a:r>
            <a:r>
              <a:rPr lang="es-MX" sz="6400" dirty="0" err="1"/>
              <a:t>first</a:t>
            </a:r>
            <a:r>
              <a:rPr lang="es-MX" sz="6400" dirty="0"/>
              <a:t> @</a:t>
            </a:r>
            <a:r>
              <a:rPr lang="es-MX" sz="6400" dirty="0" err="1"/>
              <a:t>last</a:t>
            </a:r>
            <a:endParaRPr lang="es-MX" sz="6400" dirty="0"/>
          </a:p>
          <a:p>
            <a:pPr marL="0" indent="0">
              <a:buNone/>
            </a:pPr>
            <a:r>
              <a:rPr lang="es-MX" sz="6400" dirty="0"/>
              <a:t>show arma22</a:t>
            </a:r>
          </a:p>
          <a:p>
            <a:endParaRPr lang="es-MX" dirty="0"/>
          </a:p>
          <a:p>
            <a:endParaRPr lang="es-MX" dirty="0"/>
          </a:p>
        </p:txBody>
      </p:sp>
      <p:sp>
        <p:nvSpPr>
          <p:cNvPr id="3" name="2 Título"/>
          <p:cNvSpPr>
            <a:spLocks noGrp="1"/>
          </p:cNvSpPr>
          <p:nvPr>
            <p:ph type="title"/>
          </p:nvPr>
        </p:nvSpPr>
        <p:spPr/>
        <p:txBody>
          <a:bodyPr/>
          <a:lstStyle/>
          <a:p>
            <a:r>
              <a:rPr lang="es-MX" sz="4000" b="1" dirty="0"/>
              <a:t>Modelo ARMA(2,2</a:t>
            </a:r>
            <a:r>
              <a:rPr lang="es-MX" sz="4000" b="1" dirty="0" smtClean="0"/>
              <a:t>)</a:t>
            </a:r>
            <a:endParaRPr lang="es-MX" sz="4000" b="1" dirty="0"/>
          </a:p>
        </p:txBody>
      </p:sp>
    </p:spTree>
    <p:extLst>
      <p:ext uri="{BB962C8B-B14F-4D97-AF65-F5344CB8AC3E}">
        <p14:creationId xmlns:p14="http://schemas.microsoft.com/office/powerpoint/2010/main" val="38663810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sz="3600" b="1" dirty="0"/>
              <a:t>CORRELOGRAMA (FAC FACP) PARA UN PROCESO AR(1) y MA(1)</a:t>
            </a:r>
          </a:p>
        </p:txBody>
      </p:sp>
      <p:pic>
        <p:nvPicPr>
          <p:cNvPr id="1126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07704" y="2132856"/>
            <a:ext cx="5328592" cy="4524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42224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301764082"/>
              </p:ext>
            </p:extLst>
          </p:nvPr>
        </p:nvGraphicFramePr>
        <p:xfrm>
          <a:off x="1331638" y="2564903"/>
          <a:ext cx="6552728" cy="2448275"/>
        </p:xfrm>
        <a:graphic>
          <a:graphicData uri="http://schemas.openxmlformats.org/drawingml/2006/table">
            <a:tbl>
              <a:tblPr firstRow="1" firstCol="1" bandRow="1"/>
              <a:tblGrid>
                <a:gridCol w="1091878"/>
                <a:gridCol w="1091878"/>
                <a:gridCol w="1091878"/>
                <a:gridCol w="1091878"/>
                <a:gridCol w="1092608"/>
                <a:gridCol w="1092608"/>
              </a:tblGrid>
              <a:tr h="306034">
                <a:tc gridSpan="6">
                  <a:txBody>
                    <a:bodyPr/>
                    <a:lstStyle/>
                    <a:p>
                      <a:pPr algn="ctr">
                        <a:lnSpc>
                          <a:spcPct val="115000"/>
                        </a:lnSpc>
                        <a:spcAft>
                          <a:spcPts val="0"/>
                        </a:spcAft>
                      </a:pPr>
                      <a:r>
                        <a:rPr lang="es-MX" sz="1200" b="1" dirty="0">
                          <a:effectLst/>
                          <a:highlight>
                            <a:srgbClr val="FFFF00"/>
                          </a:highlight>
                          <a:latin typeface="Arial"/>
                          <a:ea typeface="Calibri"/>
                          <a:cs typeface="Times New Roman"/>
                        </a:rPr>
                        <a:t>Dualidad y resumen de modelos ARMA</a:t>
                      </a:r>
                      <a:endParaRPr lang="es-MX" sz="1100" dirty="0">
                        <a:effectLst/>
                        <a:latin typeface="Calibri"/>
                        <a:ea typeface="Calibri"/>
                        <a:cs typeface="Times New Roman"/>
                      </a:endParaRPr>
                    </a:p>
                  </a:txBody>
                  <a:tcPr marL="68580" marR="68580" marT="0" marB="0">
                    <a:lnL w="12700" cap="flat" cmpd="sng" algn="ctr">
                      <a:solidFill>
                        <a:srgbClr val="CF7B79"/>
                      </a:solidFill>
                      <a:prstDash val="solid"/>
                      <a:round/>
                      <a:headEnd type="none" w="med" len="med"/>
                      <a:tailEnd type="none" w="med" len="med"/>
                    </a:lnL>
                    <a:lnR w="12700" cap="flat" cmpd="sng" algn="ctr">
                      <a:solidFill>
                        <a:srgbClr val="CF7B79"/>
                      </a:solidFill>
                      <a:prstDash val="solid"/>
                      <a:round/>
                      <a:headEnd type="none" w="med" len="med"/>
                      <a:tailEnd type="none" w="med" len="med"/>
                    </a:lnR>
                    <a:lnT w="12700" cap="flat" cmpd="sng" algn="ctr">
                      <a:solidFill>
                        <a:srgbClr val="CF7B79"/>
                      </a:solidFill>
                      <a:prstDash val="solid"/>
                      <a:round/>
                      <a:headEnd type="none" w="med" len="med"/>
                      <a:tailEnd type="none" w="med" len="med"/>
                    </a:lnT>
                    <a:lnB w="12700" cap="flat" cmpd="sng" algn="ctr">
                      <a:solidFill>
                        <a:srgbClr val="CF7B79"/>
                      </a:solidFill>
                      <a:prstDash val="solid"/>
                      <a:round/>
                      <a:headEnd type="none" w="med" len="med"/>
                      <a:tailEnd type="none" w="med" len="med"/>
                    </a:lnB>
                    <a:solidFill>
                      <a:srgbClr val="C0504D"/>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06034">
                <a:tc>
                  <a:txBody>
                    <a:bodyPr/>
                    <a:lstStyle/>
                    <a:p>
                      <a:pPr algn="just">
                        <a:lnSpc>
                          <a:spcPct val="115000"/>
                        </a:lnSpc>
                        <a:spcAft>
                          <a:spcPts val="0"/>
                        </a:spcAft>
                      </a:pPr>
                      <a:r>
                        <a:rPr lang="es-MX" sz="1200" b="1">
                          <a:effectLst/>
                          <a:latin typeface="Arial"/>
                          <a:ea typeface="Calibri"/>
                          <a:cs typeface="Times New Roman"/>
                        </a:rPr>
                        <a:t>modelo</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F7B7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c>
                  <a:txBody>
                    <a:bodyPr/>
                    <a:lstStyle/>
                    <a:p>
                      <a:pPr algn="just">
                        <a:lnSpc>
                          <a:spcPct val="115000"/>
                        </a:lnSpc>
                        <a:spcAft>
                          <a:spcPts val="0"/>
                        </a:spcAft>
                      </a:pPr>
                      <a:r>
                        <a:rPr lang="es-MX" sz="1200">
                          <a:effectLst/>
                          <a:latin typeface="Arial"/>
                          <a:ea typeface="Calibri"/>
                          <a:cs typeface="Times New Roman"/>
                        </a:rPr>
                        <a:t>Equivale a</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F7B7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c>
                  <a:txBody>
                    <a:bodyPr/>
                    <a:lstStyle/>
                    <a:p>
                      <a:pPr algn="just">
                        <a:lnSpc>
                          <a:spcPct val="115000"/>
                        </a:lnSpc>
                        <a:spcAft>
                          <a:spcPts val="0"/>
                        </a:spcAft>
                      </a:pPr>
                      <a:r>
                        <a:rPr lang="es-MX" sz="1200">
                          <a:effectLst/>
                          <a:latin typeface="Arial"/>
                          <a:ea typeface="Calibri"/>
                          <a:cs typeface="Times New Roman"/>
                        </a:rPr>
                        <a:t>CE</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F7B7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c>
                  <a:txBody>
                    <a:bodyPr/>
                    <a:lstStyle/>
                    <a:p>
                      <a:pPr algn="just">
                        <a:lnSpc>
                          <a:spcPct val="115000"/>
                        </a:lnSpc>
                        <a:spcAft>
                          <a:spcPts val="0"/>
                        </a:spcAft>
                      </a:pPr>
                      <a:r>
                        <a:rPr lang="es-MX" sz="1200">
                          <a:effectLst/>
                          <a:latin typeface="Arial"/>
                          <a:ea typeface="Calibri"/>
                          <a:cs typeface="Times New Roman"/>
                        </a:rPr>
                        <a:t>CI</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F7B7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c>
                  <a:txBody>
                    <a:bodyPr/>
                    <a:lstStyle/>
                    <a:p>
                      <a:pPr algn="just">
                        <a:lnSpc>
                          <a:spcPct val="115000"/>
                        </a:lnSpc>
                        <a:spcAft>
                          <a:spcPts val="0"/>
                        </a:spcAft>
                      </a:pPr>
                      <a:r>
                        <a:rPr lang="es-MX" sz="1200">
                          <a:effectLst/>
                          <a:latin typeface="Arial"/>
                          <a:ea typeface="Calibri"/>
                          <a:cs typeface="Times New Roman"/>
                        </a:rPr>
                        <a:t>ACF</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F7B7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c>
                  <a:txBody>
                    <a:bodyPr/>
                    <a:lstStyle/>
                    <a:p>
                      <a:pPr algn="just">
                        <a:lnSpc>
                          <a:spcPct val="115000"/>
                        </a:lnSpc>
                        <a:spcAft>
                          <a:spcPts val="0"/>
                        </a:spcAft>
                      </a:pPr>
                      <a:r>
                        <a:rPr lang="es-MX" sz="1200">
                          <a:effectLst/>
                          <a:latin typeface="Arial"/>
                          <a:ea typeface="Calibri"/>
                          <a:cs typeface="Times New Roman"/>
                        </a:rPr>
                        <a:t>PACF</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F7B7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r>
              <a:tr h="612069">
                <a:tc>
                  <a:txBody>
                    <a:bodyPr/>
                    <a:lstStyle/>
                    <a:p>
                      <a:pPr algn="just">
                        <a:lnSpc>
                          <a:spcPct val="115000"/>
                        </a:lnSpc>
                        <a:spcAft>
                          <a:spcPts val="0"/>
                        </a:spcAft>
                      </a:pPr>
                      <a:r>
                        <a:rPr lang="es-MX" sz="1200" b="1">
                          <a:effectLst/>
                          <a:latin typeface="Arial"/>
                          <a:ea typeface="Calibri"/>
                          <a:cs typeface="Times New Roman"/>
                        </a:rPr>
                        <a:t>AR(p)</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MX" sz="1200">
                          <a:effectLst/>
                          <a:latin typeface="Arial"/>
                          <a:ea typeface="Calibri"/>
                          <a:cs typeface="Times New Roman"/>
                        </a:rPr>
                        <a:t>MA(∞)</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MX" sz="1200">
                          <a:effectLst/>
                          <a:latin typeface="Arial"/>
                          <a:ea typeface="Calibri"/>
                          <a:cs typeface="Times New Roman"/>
                        </a:rPr>
                        <a:t>Sí</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MX" sz="1200">
                          <a:effectLst/>
                          <a:latin typeface="Arial"/>
                          <a:ea typeface="Calibri"/>
                          <a:cs typeface="Times New Roman"/>
                        </a:rPr>
                        <a:t>No</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MX" sz="1200">
                          <a:effectLst/>
                          <a:latin typeface="Arial"/>
                          <a:ea typeface="Calibri"/>
                          <a:cs typeface="Times New Roman"/>
                        </a:rPr>
                        <a:t>Decreciente infinita</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MX" sz="1200">
                          <a:effectLst/>
                          <a:latin typeface="Arial"/>
                          <a:ea typeface="Calibri"/>
                          <a:cs typeface="Times New Roman"/>
                        </a:rPr>
                        <a:t>Se trunca en k=p</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2069">
                <a:tc>
                  <a:txBody>
                    <a:bodyPr/>
                    <a:lstStyle/>
                    <a:p>
                      <a:pPr algn="just">
                        <a:lnSpc>
                          <a:spcPct val="115000"/>
                        </a:lnSpc>
                        <a:spcAft>
                          <a:spcPts val="0"/>
                        </a:spcAft>
                      </a:pPr>
                      <a:r>
                        <a:rPr lang="es-MX" sz="1200" b="1">
                          <a:effectLst/>
                          <a:latin typeface="Arial"/>
                          <a:ea typeface="Calibri"/>
                          <a:cs typeface="Times New Roman"/>
                        </a:rPr>
                        <a:t>MA(q)</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c>
                  <a:txBody>
                    <a:bodyPr/>
                    <a:lstStyle/>
                    <a:p>
                      <a:pPr algn="just">
                        <a:lnSpc>
                          <a:spcPct val="115000"/>
                        </a:lnSpc>
                        <a:spcAft>
                          <a:spcPts val="0"/>
                        </a:spcAft>
                      </a:pPr>
                      <a:r>
                        <a:rPr lang="es-MX" sz="1200">
                          <a:effectLst/>
                          <a:latin typeface="Arial"/>
                          <a:ea typeface="Calibri"/>
                          <a:cs typeface="Times New Roman"/>
                        </a:rPr>
                        <a:t>AR(∞)</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c>
                  <a:txBody>
                    <a:bodyPr/>
                    <a:lstStyle/>
                    <a:p>
                      <a:pPr algn="just">
                        <a:lnSpc>
                          <a:spcPct val="115000"/>
                        </a:lnSpc>
                        <a:spcAft>
                          <a:spcPts val="0"/>
                        </a:spcAft>
                      </a:pPr>
                      <a:r>
                        <a:rPr lang="es-MX" sz="1200" dirty="0">
                          <a:effectLst/>
                          <a:latin typeface="Arial"/>
                          <a:ea typeface="Calibri"/>
                          <a:cs typeface="Times New Roman"/>
                        </a:rPr>
                        <a:t>No</a:t>
                      </a:r>
                      <a:endParaRPr lang="es-MX"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c>
                  <a:txBody>
                    <a:bodyPr/>
                    <a:lstStyle/>
                    <a:p>
                      <a:pPr algn="just">
                        <a:lnSpc>
                          <a:spcPct val="115000"/>
                        </a:lnSpc>
                        <a:spcAft>
                          <a:spcPts val="0"/>
                        </a:spcAft>
                      </a:pPr>
                      <a:r>
                        <a:rPr lang="es-MX" sz="1200">
                          <a:effectLst/>
                          <a:latin typeface="Arial"/>
                          <a:ea typeface="Calibri"/>
                          <a:cs typeface="Times New Roman"/>
                        </a:rPr>
                        <a:t>Sí</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c>
                  <a:txBody>
                    <a:bodyPr/>
                    <a:lstStyle/>
                    <a:p>
                      <a:pPr algn="just">
                        <a:lnSpc>
                          <a:spcPct val="115000"/>
                        </a:lnSpc>
                        <a:spcAft>
                          <a:spcPts val="0"/>
                        </a:spcAft>
                      </a:pPr>
                      <a:r>
                        <a:rPr lang="es-MX" sz="1200">
                          <a:effectLst/>
                          <a:latin typeface="Arial"/>
                          <a:ea typeface="Calibri"/>
                          <a:cs typeface="Times New Roman"/>
                        </a:rPr>
                        <a:t>Se trunca en k=q</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c>
                  <a:txBody>
                    <a:bodyPr/>
                    <a:lstStyle/>
                    <a:p>
                      <a:pPr algn="just">
                        <a:lnSpc>
                          <a:spcPct val="115000"/>
                        </a:lnSpc>
                        <a:spcAft>
                          <a:spcPts val="0"/>
                        </a:spcAft>
                      </a:pPr>
                      <a:r>
                        <a:rPr lang="es-MX" sz="1200">
                          <a:effectLst/>
                          <a:latin typeface="Arial"/>
                          <a:ea typeface="Calibri"/>
                          <a:cs typeface="Times New Roman"/>
                        </a:rPr>
                        <a:t>Decreciente infinita</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r>
              <a:tr h="612069">
                <a:tc>
                  <a:txBody>
                    <a:bodyPr/>
                    <a:lstStyle/>
                    <a:p>
                      <a:pPr algn="just">
                        <a:lnSpc>
                          <a:spcPct val="115000"/>
                        </a:lnSpc>
                        <a:spcAft>
                          <a:spcPts val="0"/>
                        </a:spcAft>
                      </a:pPr>
                      <a:r>
                        <a:rPr lang="es-MX" sz="1200" b="1">
                          <a:effectLst/>
                          <a:latin typeface="Arial"/>
                          <a:ea typeface="Calibri"/>
                          <a:cs typeface="Times New Roman"/>
                        </a:rPr>
                        <a:t>ARMA(p,q)</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MX" sz="1200">
                          <a:effectLst/>
                          <a:latin typeface="Arial"/>
                          <a:ea typeface="Calibri"/>
                          <a:cs typeface="Times New Roman"/>
                        </a:rPr>
                        <a:t>AR(∞)</a:t>
                      </a:r>
                      <a:endParaRPr lang="es-MX" sz="1100">
                        <a:effectLst/>
                        <a:latin typeface="Calibri"/>
                        <a:ea typeface="Calibri"/>
                        <a:cs typeface="Times New Roman"/>
                      </a:endParaRPr>
                    </a:p>
                    <a:p>
                      <a:pPr algn="just">
                        <a:lnSpc>
                          <a:spcPct val="115000"/>
                        </a:lnSpc>
                        <a:spcAft>
                          <a:spcPts val="0"/>
                        </a:spcAft>
                      </a:pPr>
                      <a:r>
                        <a:rPr lang="es-MX" sz="1200">
                          <a:effectLst/>
                          <a:latin typeface="Arial"/>
                          <a:ea typeface="Calibri"/>
                          <a:cs typeface="Times New Roman"/>
                        </a:rPr>
                        <a:t>MA(∞)</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MX" sz="1200">
                          <a:effectLst/>
                          <a:latin typeface="Arial"/>
                          <a:ea typeface="Calibri"/>
                          <a:cs typeface="Times New Roman"/>
                        </a:rPr>
                        <a:t>Sí</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MX" sz="1200">
                          <a:effectLst/>
                          <a:latin typeface="Arial"/>
                          <a:ea typeface="Calibri"/>
                          <a:cs typeface="Times New Roman"/>
                        </a:rPr>
                        <a:t>Sí</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MX" sz="1200">
                          <a:effectLst/>
                          <a:latin typeface="Arial"/>
                          <a:ea typeface="Calibri"/>
                          <a:cs typeface="Times New Roman"/>
                        </a:rPr>
                        <a:t>Decreciente infinita</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MX" sz="1200" dirty="0">
                          <a:effectLst/>
                          <a:latin typeface="Arial"/>
                          <a:ea typeface="Calibri"/>
                          <a:cs typeface="Times New Roman"/>
                        </a:rPr>
                        <a:t>Decreciente infinita</a:t>
                      </a:r>
                      <a:endParaRPr lang="es-MX"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3"/>
          <p:cNvSpPr>
            <a:spLocks noChangeArrowheads="1"/>
          </p:cNvSpPr>
          <p:nvPr/>
        </p:nvSpPr>
        <p:spPr bwMode="auto">
          <a:xfrm>
            <a:off x="1720850" y="33464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2 Rectángulo"/>
          <p:cNvSpPr/>
          <p:nvPr/>
        </p:nvSpPr>
        <p:spPr>
          <a:xfrm>
            <a:off x="395536" y="404664"/>
            <a:ext cx="8280920" cy="1200329"/>
          </a:xfrm>
          <a:prstGeom prst="rect">
            <a:avLst/>
          </a:prstGeom>
        </p:spPr>
        <p:txBody>
          <a:bodyPr wrap="square">
            <a:spAutoFit/>
          </a:bodyPr>
          <a:lstStyle/>
          <a:p>
            <a:pPr algn="ctr"/>
            <a:r>
              <a:rPr lang="es-MX" sz="3600" b="1" dirty="0" smtClean="0">
                <a:solidFill>
                  <a:srgbClr val="04617B"/>
                </a:solidFill>
                <a:ea typeface="+mj-ea"/>
                <a:cs typeface="+mj-cs"/>
              </a:rPr>
              <a:t>DUALIDAD Y RESUMEN DE LOS MODELOS ARMA</a:t>
            </a:r>
            <a:endParaRPr lang="es-MX" dirty="0"/>
          </a:p>
        </p:txBody>
      </p:sp>
    </p:spTree>
    <p:extLst>
      <p:ext uri="{BB962C8B-B14F-4D97-AF65-F5344CB8AC3E}">
        <p14:creationId xmlns:p14="http://schemas.microsoft.com/office/powerpoint/2010/main" val="12908657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32500" lnSpcReduction="20000"/>
          </a:bodyPr>
          <a:lstStyle/>
          <a:p>
            <a:pPr marL="0" indent="0" algn="just">
              <a:buNone/>
            </a:pPr>
            <a:r>
              <a:rPr lang="es-MX" sz="4600" dirty="0"/>
              <a:t>Los modelos ARMA  , que acabamos de ver, pueden utilizarse para aquellos datos que cumplen con las condiciones de </a:t>
            </a:r>
            <a:r>
              <a:rPr lang="es-MX" sz="4600" dirty="0" err="1"/>
              <a:t>estacionariedad</a:t>
            </a:r>
            <a:r>
              <a:rPr lang="es-MX" sz="4600" dirty="0"/>
              <a:t> en sentido amplio. Sin embargo, en muchos de los casos reales se encuentran series de tiempo cuya varianza es creciente, con tenencia, con variación estacional con combinaciones de estas características o con todas </a:t>
            </a:r>
            <a:r>
              <a:rPr lang="es-MX" sz="4600" dirty="0" smtClean="0"/>
              <a:t>ellas.</a:t>
            </a:r>
          </a:p>
          <a:p>
            <a:pPr marL="0" indent="0" algn="just">
              <a:buNone/>
            </a:pPr>
            <a:endParaRPr lang="es-MX" sz="4600" dirty="0"/>
          </a:p>
          <a:p>
            <a:pPr algn="just"/>
            <a:r>
              <a:rPr lang="es-MX" sz="4600" dirty="0"/>
              <a:t>Para poder pronosticar es conveniente fijar un orden en el procedimiento con que se trataran los modelos no estacionarios, como se propone a continuación</a:t>
            </a:r>
            <a:r>
              <a:rPr lang="es-MX" sz="4600" dirty="0" smtClean="0"/>
              <a:t>:</a:t>
            </a:r>
          </a:p>
          <a:p>
            <a:endParaRPr lang="es-MX" sz="4600" dirty="0"/>
          </a:p>
          <a:p>
            <a:pPr marL="0" indent="0" algn="just">
              <a:buNone/>
            </a:pPr>
            <a:r>
              <a:rPr lang="es-MX" sz="4600" dirty="0" smtClean="0"/>
              <a:t>1. Estabilización </a:t>
            </a:r>
            <a:r>
              <a:rPr lang="es-MX" sz="4600" dirty="0"/>
              <a:t>de la varianza. (Entre las transformaciones más utilizadas están la raíz cuadrada, el logaritmo (natural o decimal) y el reciproco)</a:t>
            </a:r>
          </a:p>
          <a:p>
            <a:pPr marL="0" indent="0" algn="just">
              <a:buNone/>
            </a:pPr>
            <a:r>
              <a:rPr lang="es-MX" sz="4600" dirty="0" smtClean="0"/>
              <a:t>2. Eliminación </a:t>
            </a:r>
            <a:r>
              <a:rPr lang="es-MX" sz="4600" dirty="0"/>
              <a:t>de la tendencia. (Para eliminar la tendencia es usar las llamadas diferencias ordinarias, diferencias finitas o diferencias no estacionales)</a:t>
            </a:r>
          </a:p>
          <a:p>
            <a:pPr marL="0" indent="0" algn="just">
              <a:buNone/>
            </a:pPr>
            <a:r>
              <a:rPr lang="es-MX" sz="4600" dirty="0" smtClean="0"/>
              <a:t>3. Tratamiento </a:t>
            </a:r>
            <a:r>
              <a:rPr lang="es-MX" sz="4600" dirty="0"/>
              <a:t>de la variación estacional</a:t>
            </a:r>
            <a:r>
              <a:rPr lang="es-MX" sz="4600" dirty="0" smtClean="0"/>
              <a:t>.</a:t>
            </a:r>
          </a:p>
          <a:p>
            <a:pPr marL="0" indent="0" algn="just">
              <a:buNone/>
            </a:pPr>
            <a:endParaRPr lang="es-MX" sz="4600" dirty="0"/>
          </a:p>
          <a:p>
            <a:pPr marL="0" indent="0" algn="just">
              <a:buNone/>
            </a:pPr>
            <a:r>
              <a:rPr lang="es-MX" sz="4600" dirty="0" smtClean="0"/>
              <a:t>a) Eliminarla </a:t>
            </a:r>
            <a:r>
              <a:rPr lang="es-MX" sz="4600" dirty="0"/>
              <a:t>a través de diferencias estacionales.</a:t>
            </a:r>
          </a:p>
          <a:p>
            <a:pPr marL="0" indent="0" algn="just">
              <a:buNone/>
            </a:pPr>
            <a:r>
              <a:rPr lang="es-MX" sz="4600" dirty="0" smtClean="0"/>
              <a:t>b) Representarla </a:t>
            </a:r>
            <a:r>
              <a:rPr lang="es-MX" sz="4600" dirty="0"/>
              <a:t>a través de modelos multiplicativos que incluyan el modelo estacional.</a:t>
            </a:r>
          </a:p>
          <a:p>
            <a:pPr algn="just"/>
            <a:endParaRPr lang="es-MX" dirty="0"/>
          </a:p>
        </p:txBody>
      </p:sp>
      <p:sp>
        <p:nvSpPr>
          <p:cNvPr id="3" name="2 Título"/>
          <p:cNvSpPr>
            <a:spLocks noGrp="1"/>
          </p:cNvSpPr>
          <p:nvPr>
            <p:ph type="title"/>
          </p:nvPr>
        </p:nvSpPr>
        <p:spPr/>
        <p:txBody>
          <a:bodyPr/>
          <a:lstStyle/>
          <a:p>
            <a:r>
              <a:rPr lang="es-MX" sz="3600" b="1" dirty="0"/>
              <a:t>4</a:t>
            </a:r>
            <a:r>
              <a:rPr lang="es-MX" sz="3600" b="1" dirty="0" smtClean="0"/>
              <a:t>. </a:t>
            </a:r>
            <a:r>
              <a:rPr lang="es-MX" sz="3600" b="1" dirty="0"/>
              <a:t>MODELOS NO ESTACIONARIOS</a:t>
            </a:r>
          </a:p>
        </p:txBody>
      </p:sp>
    </p:spTree>
    <p:extLst>
      <p:ext uri="{BB962C8B-B14F-4D97-AF65-F5344CB8AC3E}">
        <p14:creationId xmlns:p14="http://schemas.microsoft.com/office/powerpoint/2010/main" val="24732137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0" indent="0" algn="just">
              <a:buNone/>
            </a:pPr>
            <a:r>
              <a:rPr lang="es-MX" sz="2000" dirty="0" smtClean="0"/>
              <a:t>Lo </a:t>
            </a:r>
            <a:r>
              <a:rPr lang="es-MX" sz="2000" dirty="0"/>
              <a:t>que se obtiene es una regresión espuria… El problema de las regresiones espurias es que tienden a admitirse como buenas, relaciones económicas que, en realidad, sólo se deben a aspectos casuales.</a:t>
            </a:r>
          </a:p>
          <a:p>
            <a:pPr marL="0" indent="0" algn="just">
              <a:buNone/>
            </a:pPr>
            <a:r>
              <a:rPr lang="es-MX" sz="2000" dirty="0"/>
              <a:t>Por regresión espuria entendemos técnicamente aquellas ecuaciones de regresión que presentan una elevada significatividad conjunta, medida en términos del coeficiente de determinación R-Cuadrada o R-Cuadrada Ajustada y, sin embargo, fuertes problemas de </a:t>
            </a:r>
            <a:r>
              <a:rPr lang="es-MX" sz="2000" dirty="0" err="1"/>
              <a:t>autocorrelación</a:t>
            </a:r>
            <a:r>
              <a:rPr lang="es-MX" sz="2000" dirty="0"/>
              <a:t> positiva reflejados en bajos valores del estadístico </a:t>
            </a:r>
            <a:r>
              <a:rPr lang="es-MX" sz="2000" dirty="0" err="1"/>
              <a:t>Durbin</a:t>
            </a:r>
            <a:r>
              <a:rPr lang="es-MX" sz="2000" dirty="0"/>
              <a:t> </a:t>
            </a:r>
            <a:r>
              <a:rPr lang="es-MX" sz="2000" dirty="0" smtClean="0"/>
              <a:t>Watson.</a:t>
            </a:r>
            <a:endParaRPr lang="es-MX" sz="2000" dirty="0"/>
          </a:p>
          <a:p>
            <a:endParaRPr lang="es-MX" dirty="0"/>
          </a:p>
        </p:txBody>
      </p:sp>
      <p:sp>
        <p:nvSpPr>
          <p:cNvPr id="3" name="2 Título"/>
          <p:cNvSpPr>
            <a:spLocks noGrp="1"/>
          </p:cNvSpPr>
          <p:nvPr>
            <p:ph type="title"/>
          </p:nvPr>
        </p:nvSpPr>
        <p:spPr/>
        <p:txBody>
          <a:bodyPr/>
          <a:lstStyle/>
          <a:p>
            <a:r>
              <a:rPr lang="es-MX" sz="2400" b="1" dirty="0"/>
              <a:t>¿QUE OCURRE SI LLEVAMOS A CABO UN ANALISIS DE REGRESIÓN CON SERIES NO ESTACIONARIAS</a:t>
            </a:r>
            <a:r>
              <a:rPr lang="es-MX" sz="2400" b="1" dirty="0" smtClean="0"/>
              <a:t>?</a:t>
            </a:r>
            <a:endParaRPr lang="es-MX" sz="2400" b="1" dirty="0"/>
          </a:p>
        </p:txBody>
      </p:sp>
    </p:spTree>
    <p:extLst>
      <p:ext uri="{BB962C8B-B14F-4D97-AF65-F5344CB8AC3E}">
        <p14:creationId xmlns:p14="http://schemas.microsoft.com/office/powerpoint/2010/main" val="21303133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0" indent="0" algn="just">
              <a:buNone/>
            </a:pPr>
            <a:r>
              <a:rPr lang="es-MX" dirty="0"/>
              <a:t>Se diseñan y analizan los programas que dan origen a los principales procesos de generación de datos que dan origen a los modelos </a:t>
            </a:r>
            <a:r>
              <a:rPr lang="es-MX" dirty="0" err="1"/>
              <a:t>Autorregresivos</a:t>
            </a:r>
            <a:r>
              <a:rPr lang="es-MX" dirty="0"/>
              <a:t> (AR), y de Medias </a:t>
            </a:r>
            <a:r>
              <a:rPr lang="es-MX" dirty="0" err="1"/>
              <a:t>Moviles</a:t>
            </a:r>
            <a:r>
              <a:rPr lang="es-MX" dirty="0"/>
              <a:t> (MA), conocidos como modelos ARMA, además de conceptos como camino aleatorio (</a:t>
            </a:r>
            <a:r>
              <a:rPr lang="es-MX" dirty="0" err="1"/>
              <a:t>random</a:t>
            </a:r>
            <a:r>
              <a:rPr lang="es-MX" dirty="0"/>
              <a:t> </a:t>
            </a:r>
            <a:r>
              <a:rPr lang="es-MX" dirty="0" err="1"/>
              <a:t>walk</a:t>
            </a:r>
            <a:r>
              <a:rPr lang="es-MX" dirty="0"/>
              <a:t>), ruido blanco (White </a:t>
            </a:r>
            <a:r>
              <a:rPr lang="es-MX" dirty="0" err="1"/>
              <a:t>Noise</a:t>
            </a:r>
            <a:r>
              <a:rPr lang="es-MX" dirty="0"/>
              <a:t>), tendencia determinística y estocástica, </a:t>
            </a:r>
            <a:r>
              <a:rPr lang="es-MX" dirty="0" err="1"/>
              <a:t>estacionariedad</a:t>
            </a:r>
            <a:r>
              <a:rPr lang="es-MX" dirty="0"/>
              <a:t>, pruebas de raíz unitaria, </a:t>
            </a:r>
            <a:r>
              <a:rPr lang="es-MX" dirty="0" err="1"/>
              <a:t>estacionariedad</a:t>
            </a:r>
            <a:r>
              <a:rPr lang="es-MX" dirty="0"/>
              <a:t> y la simulación de un experimento Monte Carlo, con lo cual se cubren las </a:t>
            </a:r>
            <a:r>
              <a:rPr lang="es-MX" b="1" dirty="0"/>
              <a:t>unidades de competencia I, II y III.</a:t>
            </a:r>
            <a:endParaRPr lang="es-MX" dirty="0"/>
          </a:p>
        </p:txBody>
      </p:sp>
      <p:sp>
        <p:nvSpPr>
          <p:cNvPr id="3" name="2 Título"/>
          <p:cNvSpPr>
            <a:spLocks noGrp="1"/>
          </p:cNvSpPr>
          <p:nvPr>
            <p:ph type="title"/>
          </p:nvPr>
        </p:nvSpPr>
        <p:spPr/>
        <p:txBody>
          <a:bodyPr/>
          <a:lstStyle/>
          <a:p>
            <a:r>
              <a:rPr lang="es-MX" dirty="0" smtClean="0"/>
              <a:t>Introducción</a:t>
            </a:r>
            <a:endParaRPr lang="es-MX" dirty="0"/>
          </a:p>
        </p:txBody>
      </p:sp>
    </p:spTree>
    <p:extLst>
      <p:ext uri="{BB962C8B-B14F-4D97-AF65-F5344CB8AC3E}">
        <p14:creationId xmlns:p14="http://schemas.microsoft.com/office/powerpoint/2010/main" val="24750628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2132856"/>
            <a:ext cx="7745505" cy="3877815"/>
          </a:xfrm>
        </p:spPr>
        <p:txBody>
          <a:bodyPr>
            <a:normAutofit fontScale="25000" lnSpcReduction="20000"/>
          </a:bodyPr>
          <a:lstStyle/>
          <a:p>
            <a:pPr marL="0" indent="0">
              <a:buNone/>
            </a:pPr>
            <a:r>
              <a:rPr lang="es-MX" sz="4800" dirty="0" err="1" smtClean="0"/>
              <a:t>create</a:t>
            </a:r>
            <a:r>
              <a:rPr lang="es-MX" sz="4800" dirty="0" smtClean="0"/>
              <a:t> </a:t>
            </a:r>
            <a:r>
              <a:rPr lang="es-MX" sz="4800" dirty="0"/>
              <a:t>u 1 200</a:t>
            </a:r>
          </a:p>
          <a:p>
            <a:pPr marL="0" indent="0">
              <a:buNone/>
            </a:pPr>
            <a:r>
              <a:rPr lang="es-MX" sz="4800" dirty="0"/>
              <a:t>series e = </a:t>
            </a:r>
            <a:r>
              <a:rPr lang="es-MX" sz="4800" dirty="0" err="1"/>
              <a:t>nrnd</a:t>
            </a:r>
            <a:endParaRPr lang="es-MX" sz="4800" dirty="0"/>
          </a:p>
          <a:p>
            <a:pPr marL="0" indent="0">
              <a:buNone/>
            </a:pPr>
            <a:r>
              <a:rPr lang="es-MX" sz="4800" dirty="0" err="1"/>
              <a:t>stom</a:t>
            </a:r>
            <a:r>
              <a:rPr lang="es-MX" sz="4800" dirty="0"/>
              <a:t>(</a:t>
            </a:r>
            <a:r>
              <a:rPr lang="es-MX" sz="4800" dirty="0" err="1"/>
              <a:t>e,v</a:t>
            </a:r>
            <a:r>
              <a:rPr lang="es-MX" sz="4800" dirty="0"/>
              <a:t>)</a:t>
            </a:r>
          </a:p>
          <a:p>
            <a:pPr marL="0" indent="0">
              <a:buNone/>
            </a:pPr>
            <a:r>
              <a:rPr lang="es-MX" sz="4800" dirty="0"/>
              <a:t>vector(100) v1 = 0</a:t>
            </a:r>
          </a:p>
          <a:p>
            <a:pPr marL="0" indent="0">
              <a:buNone/>
            </a:pPr>
            <a:r>
              <a:rPr lang="es-MX" sz="4800" dirty="0"/>
              <a:t>vector(100) v2 = 0</a:t>
            </a:r>
          </a:p>
          <a:p>
            <a:pPr marL="0" indent="0">
              <a:buNone/>
            </a:pPr>
            <a:r>
              <a:rPr lang="es-MX" sz="4800" dirty="0" err="1"/>
              <a:t>for</a:t>
            </a:r>
            <a:r>
              <a:rPr lang="es-MX" sz="4800" dirty="0"/>
              <a:t> !i = 1 to 100</a:t>
            </a:r>
          </a:p>
          <a:p>
            <a:pPr marL="0" indent="0">
              <a:buNone/>
            </a:pPr>
            <a:r>
              <a:rPr lang="es-MX" sz="4800" dirty="0"/>
              <a:t>v1(!i) = v(!i)</a:t>
            </a:r>
          </a:p>
          <a:p>
            <a:pPr marL="0" indent="0">
              <a:buNone/>
            </a:pPr>
            <a:r>
              <a:rPr lang="es-MX" sz="4800" dirty="0"/>
              <a:t>v2(!i) = v(100+!i)</a:t>
            </a:r>
          </a:p>
          <a:p>
            <a:pPr marL="0" indent="0">
              <a:buNone/>
            </a:pPr>
            <a:r>
              <a:rPr lang="es-MX" sz="4800" dirty="0" err="1"/>
              <a:t>next</a:t>
            </a:r>
            <a:endParaRPr lang="es-MX" sz="4800" dirty="0"/>
          </a:p>
          <a:p>
            <a:pPr marL="0" indent="0">
              <a:buNone/>
            </a:pPr>
            <a:r>
              <a:rPr lang="es-MX" sz="4800" dirty="0" err="1"/>
              <a:t>mtos</a:t>
            </a:r>
            <a:r>
              <a:rPr lang="es-MX" sz="4800" dirty="0"/>
              <a:t>(v1,ey)</a:t>
            </a:r>
          </a:p>
          <a:p>
            <a:pPr marL="0" indent="0">
              <a:buNone/>
            </a:pPr>
            <a:r>
              <a:rPr lang="es-MX" sz="4800" dirty="0" err="1"/>
              <a:t>mtos</a:t>
            </a:r>
            <a:r>
              <a:rPr lang="es-MX" sz="4800" dirty="0"/>
              <a:t>(v2,ex)</a:t>
            </a:r>
          </a:p>
          <a:p>
            <a:pPr marL="0" indent="0">
              <a:buNone/>
            </a:pPr>
            <a:r>
              <a:rPr lang="es-MX" sz="4800" dirty="0" err="1"/>
              <a:t>smpl</a:t>
            </a:r>
            <a:r>
              <a:rPr lang="es-MX" sz="4800" dirty="0"/>
              <a:t> 1 2</a:t>
            </a:r>
          </a:p>
          <a:p>
            <a:pPr marL="0" indent="0">
              <a:buNone/>
            </a:pPr>
            <a:r>
              <a:rPr lang="es-MX" sz="4800" dirty="0"/>
              <a:t>series y = 0</a:t>
            </a:r>
          </a:p>
          <a:p>
            <a:pPr marL="0" indent="0">
              <a:buNone/>
            </a:pPr>
            <a:r>
              <a:rPr lang="es-MX" sz="4800" dirty="0"/>
              <a:t>series x = 0</a:t>
            </a:r>
          </a:p>
          <a:p>
            <a:pPr marL="0" indent="0">
              <a:buNone/>
            </a:pPr>
            <a:r>
              <a:rPr lang="es-MX" sz="4800" dirty="0"/>
              <a:t>series y1 = 0</a:t>
            </a:r>
          </a:p>
          <a:p>
            <a:pPr marL="0" indent="0">
              <a:buNone/>
            </a:pPr>
            <a:r>
              <a:rPr lang="es-MX" sz="4800" dirty="0"/>
              <a:t>series x1 = 0</a:t>
            </a:r>
          </a:p>
          <a:p>
            <a:pPr marL="0" indent="0">
              <a:buNone/>
            </a:pPr>
            <a:r>
              <a:rPr lang="es-MX" sz="4800" dirty="0" err="1"/>
              <a:t>smpl</a:t>
            </a:r>
            <a:r>
              <a:rPr lang="es-MX" sz="4800" dirty="0"/>
              <a:t> 2 100</a:t>
            </a:r>
          </a:p>
          <a:p>
            <a:pPr marL="0" indent="0">
              <a:buNone/>
            </a:pPr>
            <a:r>
              <a:rPr lang="es-MX" sz="4800" dirty="0"/>
              <a:t>series y = y(-1)+ </a:t>
            </a:r>
            <a:r>
              <a:rPr lang="es-MX" sz="4800" dirty="0" err="1"/>
              <a:t>ey</a:t>
            </a:r>
            <a:endParaRPr lang="es-MX" sz="4800" dirty="0"/>
          </a:p>
          <a:p>
            <a:pPr marL="0" indent="0">
              <a:buNone/>
            </a:pPr>
            <a:r>
              <a:rPr lang="es-MX" sz="4800" dirty="0"/>
              <a:t>series x = x(-1) + ex</a:t>
            </a:r>
          </a:p>
          <a:p>
            <a:pPr marL="0" indent="0">
              <a:buNone/>
            </a:pPr>
            <a:r>
              <a:rPr lang="es-MX" sz="4800" dirty="0"/>
              <a:t>series y1 = 2 + y1(-1) + </a:t>
            </a:r>
            <a:r>
              <a:rPr lang="es-MX" sz="4800" dirty="0" err="1"/>
              <a:t>ey</a:t>
            </a:r>
            <a:endParaRPr lang="es-MX" sz="4800" dirty="0"/>
          </a:p>
          <a:p>
            <a:pPr marL="0" indent="0">
              <a:buNone/>
            </a:pPr>
            <a:r>
              <a:rPr lang="es-MX" sz="4800" dirty="0"/>
              <a:t>series x1 = 2 + x1(-1) + ex</a:t>
            </a:r>
          </a:p>
          <a:p>
            <a:pPr marL="0" indent="0">
              <a:buNone/>
            </a:pPr>
            <a:r>
              <a:rPr lang="es-MX" sz="4800" dirty="0" err="1"/>
              <a:t>equation</a:t>
            </a:r>
            <a:r>
              <a:rPr lang="es-MX" sz="4800" dirty="0"/>
              <a:t> ols.ls y c x</a:t>
            </a:r>
          </a:p>
          <a:p>
            <a:pPr marL="0" indent="0">
              <a:buNone/>
            </a:pPr>
            <a:r>
              <a:rPr lang="es-MX" sz="4800" dirty="0" err="1"/>
              <a:t>equation</a:t>
            </a:r>
            <a:r>
              <a:rPr lang="es-MX" sz="4800" dirty="0"/>
              <a:t> ols1.ls y1 c x1</a:t>
            </a:r>
          </a:p>
          <a:p>
            <a:endParaRPr lang="es-MX" dirty="0"/>
          </a:p>
        </p:txBody>
      </p:sp>
      <p:sp>
        <p:nvSpPr>
          <p:cNvPr id="3" name="2 Título"/>
          <p:cNvSpPr>
            <a:spLocks noGrp="1"/>
          </p:cNvSpPr>
          <p:nvPr>
            <p:ph type="title"/>
          </p:nvPr>
        </p:nvSpPr>
        <p:spPr/>
        <p:txBody>
          <a:bodyPr/>
          <a:lstStyle/>
          <a:p>
            <a:r>
              <a:rPr lang="es-MX" sz="3600" dirty="0"/>
              <a:t>Programa #9 Regresión Espuria de Variables No </a:t>
            </a:r>
            <a:r>
              <a:rPr lang="es-MX" sz="3600" dirty="0" smtClean="0"/>
              <a:t>Estacionarias</a:t>
            </a:r>
            <a:endParaRPr lang="es-MX" sz="3600" dirty="0"/>
          </a:p>
        </p:txBody>
      </p:sp>
    </p:spTree>
    <p:extLst>
      <p:ext uri="{BB962C8B-B14F-4D97-AF65-F5344CB8AC3E}">
        <p14:creationId xmlns:p14="http://schemas.microsoft.com/office/powerpoint/2010/main" val="24086227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sz="3200" b="1" dirty="0"/>
              <a:t>MODELO DE REGRESIÓN ESPURIA</a:t>
            </a:r>
          </a:p>
        </p:txBody>
      </p:sp>
      <p:graphicFrame>
        <p:nvGraphicFramePr>
          <p:cNvPr id="5" name="4 Objeto"/>
          <p:cNvGraphicFramePr>
            <a:graphicFrameLocks noChangeAspect="1"/>
          </p:cNvGraphicFramePr>
          <p:nvPr>
            <p:extLst>
              <p:ext uri="{D42A27DB-BD31-4B8C-83A1-F6EECF244321}">
                <p14:modId xmlns:p14="http://schemas.microsoft.com/office/powerpoint/2010/main" val="4098212222"/>
              </p:ext>
            </p:extLst>
          </p:nvPr>
        </p:nvGraphicFramePr>
        <p:xfrm>
          <a:off x="1475656" y="2276872"/>
          <a:ext cx="6192688" cy="3176406"/>
        </p:xfrm>
        <a:graphic>
          <a:graphicData uri="http://schemas.openxmlformats.org/presentationml/2006/ole">
            <mc:AlternateContent xmlns:mc="http://schemas.openxmlformats.org/markup-compatibility/2006">
              <mc:Choice xmlns:v="urn:schemas-microsoft-com:vml" Requires="v">
                <p:oleObj spid="_x0000_s14344" name="Documento" r:id="rId3" imgW="5647869" imgH="2897665" progId="Word.Document.12">
                  <p:embed/>
                </p:oleObj>
              </mc:Choice>
              <mc:Fallback>
                <p:oleObj name="Documento" r:id="rId3" imgW="5647869" imgH="2897665" progId="Word.Document.12">
                  <p:embed/>
                  <p:pic>
                    <p:nvPicPr>
                      <p:cNvPr id="0" name=""/>
                      <p:cNvPicPr/>
                      <p:nvPr/>
                    </p:nvPicPr>
                    <p:blipFill>
                      <a:blip r:embed="rId4"/>
                      <a:stretch>
                        <a:fillRect/>
                      </a:stretch>
                    </p:blipFill>
                    <p:spPr>
                      <a:xfrm>
                        <a:off x="1475656" y="2276872"/>
                        <a:ext cx="6192688" cy="3176406"/>
                      </a:xfrm>
                      <a:prstGeom prst="rect">
                        <a:avLst/>
                      </a:prstGeom>
                    </p:spPr>
                  </p:pic>
                </p:oleObj>
              </mc:Fallback>
            </mc:AlternateContent>
          </a:graphicData>
        </a:graphic>
      </p:graphicFrame>
    </p:spTree>
    <p:extLst>
      <p:ext uri="{BB962C8B-B14F-4D97-AF65-F5344CB8AC3E}">
        <p14:creationId xmlns:p14="http://schemas.microsoft.com/office/powerpoint/2010/main" val="7542797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0" indent="0" algn="just">
              <a:buNone/>
            </a:pPr>
            <a:r>
              <a:rPr lang="es-MX" sz="2000" dirty="0" smtClean="0"/>
              <a:t>El </a:t>
            </a:r>
            <a:r>
              <a:rPr lang="es-MX" sz="2000" dirty="0"/>
              <a:t>proceso para atenuar la </a:t>
            </a:r>
            <a:r>
              <a:rPr lang="es-MX" sz="2000" dirty="0" err="1"/>
              <a:t>estacionariedad</a:t>
            </a:r>
            <a:r>
              <a:rPr lang="es-MX" sz="2000" dirty="0"/>
              <a:t> se completa tomando primeras o más diferencias de la serie original o transformada en logaritmo. Para transformar una serie en primeras diferencias se hace el siguiente cálculo: </a:t>
            </a:r>
            <a:r>
              <a:rPr lang="es-MX" sz="2000" dirty="0" err="1"/>
              <a:t>Zt</a:t>
            </a:r>
            <a:r>
              <a:rPr lang="es-MX" sz="2000" dirty="0"/>
              <a:t> =(</a:t>
            </a:r>
            <a:r>
              <a:rPr lang="es-MX" sz="2000" dirty="0" err="1"/>
              <a:t>Yt</a:t>
            </a:r>
            <a:r>
              <a:rPr lang="es-MX" sz="2000" dirty="0"/>
              <a:t> –Yt-1). De esta forma si “</a:t>
            </a:r>
            <a:r>
              <a:rPr lang="es-MX" sz="2000" dirty="0" err="1"/>
              <a:t>Yt</a:t>
            </a:r>
            <a:r>
              <a:rPr lang="es-MX" sz="2000" dirty="0"/>
              <a:t>” muestra una tendencia lineal, la primera diferencia de la serie ya no tendrá esa tendencia. En la práctica una serie económica se transforma en estacionaria en media con una o a lo sumo dos diferenciaciones.</a:t>
            </a:r>
          </a:p>
          <a:p>
            <a:pPr algn="just"/>
            <a:endParaRPr lang="es-MX" sz="2000" dirty="0"/>
          </a:p>
          <a:p>
            <a:pPr marL="0" indent="0" algn="just">
              <a:buNone/>
            </a:pPr>
            <a:r>
              <a:rPr lang="es-MX" sz="2000" dirty="0"/>
              <a:t>Una vez que diferenciamos y volvemos a </a:t>
            </a:r>
            <a:r>
              <a:rPr lang="es-MX" sz="2000" dirty="0" smtClean="0"/>
              <a:t>calcular </a:t>
            </a:r>
            <a:r>
              <a:rPr lang="es-MX" sz="2000" dirty="0"/>
              <a:t>el modelo de regresión vemos cual es la realidad de la estimación.</a:t>
            </a:r>
          </a:p>
          <a:p>
            <a:endParaRPr lang="es-MX" dirty="0"/>
          </a:p>
        </p:txBody>
      </p:sp>
      <p:sp>
        <p:nvSpPr>
          <p:cNvPr id="3" name="2 Título"/>
          <p:cNvSpPr>
            <a:spLocks noGrp="1"/>
          </p:cNvSpPr>
          <p:nvPr>
            <p:ph type="title"/>
          </p:nvPr>
        </p:nvSpPr>
        <p:spPr/>
        <p:txBody>
          <a:bodyPr/>
          <a:lstStyle/>
          <a:p>
            <a:r>
              <a:rPr lang="es-MX" sz="3600" b="1" dirty="0"/>
              <a:t>6. PRUEBA DE </a:t>
            </a:r>
            <a:r>
              <a:rPr lang="es-MX" sz="3600" b="1" dirty="0" smtClean="0"/>
              <a:t>ESTACIONARIEDAD</a:t>
            </a:r>
            <a:endParaRPr lang="es-MX" sz="3600" b="1" dirty="0"/>
          </a:p>
        </p:txBody>
      </p:sp>
    </p:spTree>
    <p:extLst>
      <p:ext uri="{BB962C8B-B14F-4D97-AF65-F5344CB8AC3E}">
        <p14:creationId xmlns:p14="http://schemas.microsoft.com/office/powerpoint/2010/main" val="33878995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11560" y="5301208"/>
            <a:ext cx="7745505" cy="1108645"/>
          </a:xfrm>
        </p:spPr>
        <p:txBody>
          <a:bodyPr>
            <a:normAutofit/>
          </a:bodyPr>
          <a:lstStyle/>
          <a:p>
            <a:pPr algn="just"/>
            <a:r>
              <a:rPr lang="es-MX" sz="1800" dirty="0"/>
              <a:t>Para probar si una serie es estacionaria o No Estacionaria (Tiene Raíz Unitaria o No tiene raíz unitaria), se </a:t>
            </a:r>
            <a:r>
              <a:rPr lang="es-MX" sz="1800" dirty="0" err="1"/>
              <a:t>deb</a:t>
            </a:r>
            <a:r>
              <a:rPr lang="es-MX" sz="1800" dirty="0"/>
              <a:t> aplicar una prueba </a:t>
            </a:r>
            <a:r>
              <a:rPr lang="es-MX" sz="1800" dirty="0" err="1"/>
              <a:t>Dickey-Fuller</a:t>
            </a:r>
            <a:r>
              <a:rPr lang="es-MX" sz="1800" dirty="0"/>
              <a:t> Aumentada, también llamada Prueba de Raíz Unitaria.</a:t>
            </a:r>
          </a:p>
        </p:txBody>
      </p:sp>
      <p:sp>
        <p:nvSpPr>
          <p:cNvPr id="3" name="2 Título"/>
          <p:cNvSpPr>
            <a:spLocks noGrp="1"/>
          </p:cNvSpPr>
          <p:nvPr>
            <p:ph type="title"/>
          </p:nvPr>
        </p:nvSpPr>
        <p:spPr/>
        <p:txBody>
          <a:bodyPr/>
          <a:lstStyle/>
          <a:p>
            <a:r>
              <a:rPr lang="es-MX" sz="4000" b="1" dirty="0"/>
              <a:t>MODELO DE </a:t>
            </a:r>
            <a:r>
              <a:rPr lang="es-MX" sz="4000" b="1" dirty="0" smtClean="0"/>
              <a:t>REGRESIÓN </a:t>
            </a:r>
            <a:r>
              <a:rPr lang="es-MX" sz="4000" b="1" dirty="0"/>
              <a:t>NO ESPURIO</a:t>
            </a:r>
          </a:p>
        </p:txBody>
      </p:sp>
      <p:graphicFrame>
        <p:nvGraphicFramePr>
          <p:cNvPr id="4" name="3 Objeto"/>
          <p:cNvGraphicFramePr>
            <a:graphicFrameLocks noChangeAspect="1"/>
          </p:cNvGraphicFramePr>
          <p:nvPr>
            <p:extLst>
              <p:ext uri="{D42A27DB-BD31-4B8C-83A1-F6EECF244321}">
                <p14:modId xmlns:p14="http://schemas.microsoft.com/office/powerpoint/2010/main" val="989475937"/>
              </p:ext>
            </p:extLst>
          </p:nvPr>
        </p:nvGraphicFramePr>
        <p:xfrm>
          <a:off x="1547664" y="2143532"/>
          <a:ext cx="6048672" cy="3102536"/>
        </p:xfrm>
        <a:graphic>
          <a:graphicData uri="http://schemas.openxmlformats.org/presentationml/2006/ole">
            <mc:AlternateContent xmlns:mc="http://schemas.openxmlformats.org/markup-compatibility/2006">
              <mc:Choice xmlns:v="urn:schemas-microsoft-com:vml" Requires="v">
                <p:oleObj spid="_x0000_s15368" name="Documento" r:id="rId3" imgW="5647869" imgH="2897665" progId="Word.Document.12">
                  <p:embed/>
                </p:oleObj>
              </mc:Choice>
              <mc:Fallback>
                <p:oleObj name="Documento" r:id="rId3" imgW="5647869" imgH="2897665" progId="Word.Document.12">
                  <p:embed/>
                  <p:pic>
                    <p:nvPicPr>
                      <p:cNvPr id="0" name=""/>
                      <p:cNvPicPr/>
                      <p:nvPr/>
                    </p:nvPicPr>
                    <p:blipFill>
                      <a:blip r:embed="rId4"/>
                      <a:stretch>
                        <a:fillRect/>
                      </a:stretch>
                    </p:blipFill>
                    <p:spPr>
                      <a:xfrm>
                        <a:off x="1547664" y="2143532"/>
                        <a:ext cx="6048672" cy="3102536"/>
                      </a:xfrm>
                      <a:prstGeom prst="rect">
                        <a:avLst/>
                      </a:prstGeom>
                    </p:spPr>
                  </p:pic>
                </p:oleObj>
              </mc:Fallback>
            </mc:AlternateContent>
          </a:graphicData>
        </a:graphic>
      </p:graphicFrame>
    </p:spTree>
    <p:extLst>
      <p:ext uri="{BB962C8B-B14F-4D97-AF65-F5344CB8AC3E}">
        <p14:creationId xmlns:p14="http://schemas.microsoft.com/office/powerpoint/2010/main" val="21916887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55000" lnSpcReduction="20000"/>
          </a:bodyPr>
          <a:lstStyle/>
          <a:p>
            <a:pPr marL="0" indent="0">
              <a:buNone/>
            </a:pPr>
            <a:r>
              <a:rPr lang="es-MX" sz="2500" dirty="0" err="1" smtClean="0"/>
              <a:t>create</a:t>
            </a:r>
            <a:r>
              <a:rPr lang="es-MX" sz="2500" dirty="0" smtClean="0"/>
              <a:t> </a:t>
            </a:r>
            <a:r>
              <a:rPr lang="es-MX" sz="2500" dirty="0"/>
              <a:t>u 1 500</a:t>
            </a:r>
          </a:p>
          <a:p>
            <a:pPr marL="0" indent="0">
              <a:buNone/>
            </a:pPr>
            <a:r>
              <a:rPr lang="es-MX" sz="2500" dirty="0"/>
              <a:t>!reps = 50000</a:t>
            </a:r>
          </a:p>
          <a:p>
            <a:pPr marL="0" indent="0">
              <a:buNone/>
            </a:pPr>
            <a:r>
              <a:rPr lang="es-MX" sz="2500" dirty="0" err="1"/>
              <a:t>for</a:t>
            </a:r>
            <a:r>
              <a:rPr lang="es-MX" sz="2500" dirty="0"/>
              <a:t> !i=1 to !reps</a:t>
            </a:r>
          </a:p>
          <a:p>
            <a:pPr marL="0" indent="0">
              <a:buNone/>
            </a:pPr>
            <a:r>
              <a:rPr lang="es-MX" sz="2500" dirty="0" err="1"/>
              <a:t>genr</a:t>
            </a:r>
            <a:r>
              <a:rPr lang="es-MX" sz="2500" dirty="0"/>
              <a:t> </a:t>
            </a:r>
            <a:r>
              <a:rPr lang="es-MX" sz="2500" dirty="0" err="1"/>
              <a:t>perturbacion</a:t>
            </a:r>
            <a:r>
              <a:rPr lang="es-MX" sz="2500" dirty="0"/>
              <a:t>{!i}=@</a:t>
            </a:r>
            <a:r>
              <a:rPr lang="es-MX" sz="2500" dirty="0" err="1"/>
              <a:t>nrnd</a:t>
            </a:r>
            <a:endParaRPr lang="es-MX" sz="2500" dirty="0"/>
          </a:p>
          <a:p>
            <a:pPr marL="0" indent="0">
              <a:buNone/>
            </a:pPr>
            <a:r>
              <a:rPr lang="es-MX" sz="2500" dirty="0" err="1"/>
              <a:t>smpl</a:t>
            </a:r>
            <a:r>
              <a:rPr lang="es-MX" sz="2500" dirty="0"/>
              <a:t> 1 1</a:t>
            </a:r>
          </a:p>
          <a:p>
            <a:pPr marL="0" indent="0">
              <a:buNone/>
            </a:pPr>
            <a:r>
              <a:rPr lang="es-MX" sz="2500" dirty="0" err="1"/>
              <a:t>genr</a:t>
            </a:r>
            <a:r>
              <a:rPr lang="es-MX" sz="2500" dirty="0"/>
              <a:t> y{!i}=0</a:t>
            </a:r>
          </a:p>
          <a:p>
            <a:pPr marL="0" indent="0">
              <a:buNone/>
            </a:pPr>
            <a:r>
              <a:rPr lang="es-MX" sz="2500" dirty="0" err="1"/>
              <a:t>smpl</a:t>
            </a:r>
            <a:r>
              <a:rPr lang="es-MX" sz="2500" dirty="0"/>
              <a:t> 2 500</a:t>
            </a:r>
          </a:p>
          <a:p>
            <a:pPr marL="0" indent="0">
              <a:buNone/>
            </a:pPr>
            <a:r>
              <a:rPr lang="es-MX" sz="2500" dirty="0" err="1"/>
              <a:t>genr</a:t>
            </a:r>
            <a:r>
              <a:rPr lang="es-MX" sz="2500" dirty="0"/>
              <a:t> y{!i}=y{!i}(-1)+</a:t>
            </a:r>
            <a:r>
              <a:rPr lang="es-MX" sz="2500" dirty="0" err="1"/>
              <a:t>perturbacion</a:t>
            </a:r>
            <a:r>
              <a:rPr lang="es-MX" sz="2500" dirty="0"/>
              <a:t>{!i}</a:t>
            </a:r>
          </a:p>
          <a:p>
            <a:pPr marL="0" indent="0">
              <a:buNone/>
            </a:pPr>
            <a:r>
              <a:rPr lang="es-MX" sz="2500" dirty="0" err="1"/>
              <a:t>smpl</a:t>
            </a:r>
            <a:r>
              <a:rPr lang="es-MX" sz="2500" dirty="0"/>
              <a:t> 1 500</a:t>
            </a:r>
          </a:p>
          <a:p>
            <a:pPr marL="0" indent="0">
              <a:buNone/>
            </a:pPr>
            <a:r>
              <a:rPr lang="es-MX" sz="2500" dirty="0" err="1"/>
              <a:t>matrix</a:t>
            </a:r>
            <a:r>
              <a:rPr lang="es-MX" sz="2500" dirty="0"/>
              <a:t>(!reps,2) resultados</a:t>
            </a:r>
          </a:p>
          <a:p>
            <a:pPr marL="0" indent="0">
              <a:buNone/>
            </a:pPr>
            <a:r>
              <a:rPr lang="es-MX" sz="2500" dirty="0" err="1"/>
              <a:t>equation</a:t>
            </a:r>
            <a:r>
              <a:rPr lang="es-MX" sz="2500" dirty="0"/>
              <a:t> </a:t>
            </a:r>
            <a:r>
              <a:rPr lang="es-MX" sz="2500" dirty="0" err="1"/>
              <a:t>eq</a:t>
            </a:r>
            <a:r>
              <a:rPr lang="es-MX" sz="2500" dirty="0"/>
              <a:t>{!i}.</a:t>
            </a:r>
            <a:r>
              <a:rPr lang="es-MX" sz="2500" dirty="0" err="1"/>
              <a:t>ls</a:t>
            </a:r>
            <a:r>
              <a:rPr lang="es-MX" sz="2500" dirty="0"/>
              <a:t> D(y{!i})=c(1)*y{!i}(-1)</a:t>
            </a:r>
          </a:p>
          <a:p>
            <a:pPr marL="0" indent="0">
              <a:buNone/>
            </a:pPr>
            <a:r>
              <a:rPr lang="es-MX" sz="2500" dirty="0"/>
              <a:t>resultados(!i,1)=</a:t>
            </a:r>
            <a:r>
              <a:rPr lang="es-MX" sz="2500" dirty="0" err="1"/>
              <a:t>eq</a:t>
            </a:r>
            <a:r>
              <a:rPr lang="es-MX" sz="2500" dirty="0"/>
              <a:t>{!i}.@</a:t>
            </a:r>
            <a:r>
              <a:rPr lang="es-MX" sz="2500" dirty="0" err="1"/>
              <a:t>coefs</a:t>
            </a:r>
            <a:r>
              <a:rPr lang="es-MX" sz="2500" dirty="0"/>
              <a:t>(1)</a:t>
            </a:r>
          </a:p>
          <a:p>
            <a:pPr marL="0" indent="0">
              <a:buNone/>
            </a:pPr>
            <a:r>
              <a:rPr lang="es-MX" sz="2500" dirty="0"/>
              <a:t>resultados(!i,2)=</a:t>
            </a:r>
            <a:r>
              <a:rPr lang="es-MX" sz="2500" dirty="0" err="1"/>
              <a:t>eq</a:t>
            </a:r>
            <a:r>
              <a:rPr lang="es-MX" sz="2500" dirty="0"/>
              <a:t>{!i}.@</a:t>
            </a:r>
            <a:r>
              <a:rPr lang="es-MX" sz="2500" dirty="0" err="1"/>
              <a:t>tstats</a:t>
            </a:r>
            <a:r>
              <a:rPr lang="es-MX" sz="2500" dirty="0"/>
              <a:t>(1)</a:t>
            </a:r>
          </a:p>
          <a:p>
            <a:pPr marL="0" indent="0">
              <a:buNone/>
            </a:pPr>
            <a:r>
              <a:rPr lang="es-MX" sz="2500" dirty="0"/>
              <a:t>d </a:t>
            </a:r>
            <a:r>
              <a:rPr lang="es-MX" sz="2500" dirty="0" err="1"/>
              <a:t>perturbacion</a:t>
            </a:r>
            <a:r>
              <a:rPr lang="es-MX" sz="2500" dirty="0"/>
              <a:t>{!i}</a:t>
            </a:r>
          </a:p>
          <a:p>
            <a:pPr marL="0" indent="0">
              <a:buNone/>
            </a:pPr>
            <a:r>
              <a:rPr lang="es-MX" sz="2500" dirty="0"/>
              <a:t>d y{!i}</a:t>
            </a:r>
          </a:p>
          <a:p>
            <a:pPr marL="0" indent="0">
              <a:buNone/>
            </a:pPr>
            <a:r>
              <a:rPr lang="es-MX" sz="2500" dirty="0"/>
              <a:t>d </a:t>
            </a:r>
            <a:r>
              <a:rPr lang="es-MX" sz="2500" dirty="0" err="1"/>
              <a:t>eq</a:t>
            </a:r>
            <a:r>
              <a:rPr lang="es-MX" sz="2500" dirty="0"/>
              <a:t>{!i}</a:t>
            </a:r>
          </a:p>
          <a:p>
            <a:pPr marL="0" indent="0">
              <a:buNone/>
            </a:pPr>
            <a:r>
              <a:rPr lang="es-MX" sz="2500" dirty="0"/>
              <a:t>NEXT</a:t>
            </a:r>
          </a:p>
          <a:p>
            <a:endParaRPr lang="es-MX" dirty="0"/>
          </a:p>
        </p:txBody>
      </p:sp>
      <p:sp>
        <p:nvSpPr>
          <p:cNvPr id="3" name="2 Título"/>
          <p:cNvSpPr>
            <a:spLocks noGrp="1"/>
          </p:cNvSpPr>
          <p:nvPr>
            <p:ph type="title"/>
          </p:nvPr>
        </p:nvSpPr>
        <p:spPr/>
        <p:txBody>
          <a:bodyPr/>
          <a:lstStyle/>
          <a:p>
            <a:r>
              <a:rPr lang="es-MX" sz="3200" b="1" dirty="0"/>
              <a:t>Programa #10 Distribución D-F Aumentada. (Distribución TAU</a:t>
            </a:r>
            <a:r>
              <a:rPr lang="es-MX" sz="3200" b="1" dirty="0" smtClean="0"/>
              <a:t>)</a:t>
            </a:r>
            <a:endParaRPr lang="es-MX" sz="3200" b="1" dirty="0"/>
          </a:p>
        </p:txBody>
      </p:sp>
    </p:spTree>
    <p:extLst>
      <p:ext uri="{BB962C8B-B14F-4D97-AF65-F5344CB8AC3E}">
        <p14:creationId xmlns:p14="http://schemas.microsoft.com/office/powerpoint/2010/main" val="15139563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688490" y="570156"/>
            <a:ext cx="7756263" cy="842620"/>
          </a:xfrm>
        </p:spPr>
        <p:txBody>
          <a:bodyPr/>
          <a:lstStyle/>
          <a:p>
            <a:r>
              <a:rPr lang="es-MX" sz="3200" dirty="0"/>
              <a:t/>
            </a:r>
            <a:br>
              <a:rPr lang="es-MX" sz="3200" dirty="0"/>
            </a:br>
            <a:r>
              <a:rPr lang="es-MX" sz="3200" b="1" dirty="0"/>
              <a:t>DISTRIBUCIÓN NORMAL (VERDE) VS DISTRIBUCIÓN TAU (ROJO</a:t>
            </a:r>
            <a:r>
              <a:rPr lang="es-MX" sz="3200" b="1" dirty="0" smtClean="0"/>
              <a:t>)</a:t>
            </a:r>
            <a:endParaRPr lang="es-MX" sz="3200" b="1" dirty="0"/>
          </a:p>
        </p:txBody>
      </p:sp>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79712" y="2132856"/>
            <a:ext cx="5112568" cy="4245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743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La presentación tiene </a:t>
            </a:r>
            <a:r>
              <a:rPr lang="es-MX" dirty="0"/>
              <a:t>como guía el libro “</a:t>
            </a:r>
            <a:r>
              <a:rPr lang="es-MX" dirty="0" err="1"/>
              <a:t>Applied</a:t>
            </a:r>
            <a:r>
              <a:rPr lang="es-MX" dirty="0"/>
              <a:t> </a:t>
            </a:r>
            <a:r>
              <a:rPr lang="es-MX" dirty="0" err="1"/>
              <a:t>Econometrics</a:t>
            </a:r>
            <a:r>
              <a:rPr lang="es-MX" dirty="0"/>
              <a:t> Time Series”, de Walter </a:t>
            </a:r>
            <a:r>
              <a:rPr lang="es-MX" dirty="0" err="1"/>
              <a:t>Enders</a:t>
            </a:r>
            <a:r>
              <a:rPr lang="es-MX" dirty="0"/>
              <a:t> (2004) segunda </a:t>
            </a:r>
            <a:r>
              <a:rPr lang="es-MX" dirty="0" err="1"/>
              <a:t>dición</a:t>
            </a:r>
            <a:r>
              <a:rPr lang="es-MX" dirty="0"/>
              <a:t>, publicado por la editorial </a:t>
            </a:r>
            <a:r>
              <a:rPr lang="es-MX" dirty="0" err="1"/>
              <a:t>Wiley</a:t>
            </a:r>
            <a:r>
              <a:rPr lang="es-MX" dirty="0"/>
              <a:t>. Además de la siguiente bibliografía complementaria</a:t>
            </a:r>
            <a:r>
              <a:rPr lang="es-MX" dirty="0" smtClean="0"/>
              <a:t>:</a:t>
            </a:r>
          </a:p>
          <a:p>
            <a:pPr marL="0" indent="0">
              <a:buNone/>
            </a:pPr>
            <a:endParaRPr lang="es-MX" dirty="0"/>
          </a:p>
          <a:p>
            <a:r>
              <a:rPr lang="es-MX" dirty="0" err="1"/>
              <a:t>Greene</a:t>
            </a:r>
            <a:r>
              <a:rPr lang="es-MX" dirty="0"/>
              <a:t>, W. (1999) </a:t>
            </a:r>
            <a:r>
              <a:rPr lang="es-MX" dirty="0" err="1"/>
              <a:t>Analisis</a:t>
            </a:r>
            <a:r>
              <a:rPr lang="es-MX" dirty="0"/>
              <a:t> </a:t>
            </a:r>
            <a:r>
              <a:rPr lang="es-MX" dirty="0" err="1"/>
              <a:t>Econometrico</a:t>
            </a:r>
            <a:r>
              <a:rPr lang="es-MX" dirty="0"/>
              <a:t>. Prentice Hall, Tercera Edición</a:t>
            </a:r>
            <a:endParaRPr lang="es-MX" dirty="0"/>
          </a:p>
        </p:txBody>
      </p:sp>
      <p:sp>
        <p:nvSpPr>
          <p:cNvPr id="3" name="2 Título"/>
          <p:cNvSpPr>
            <a:spLocks noGrp="1"/>
          </p:cNvSpPr>
          <p:nvPr>
            <p:ph type="title"/>
          </p:nvPr>
        </p:nvSpPr>
        <p:spPr/>
        <p:txBody>
          <a:bodyPr/>
          <a:lstStyle/>
          <a:p>
            <a:r>
              <a:rPr lang="es-MX" dirty="0"/>
              <a:t>Introducción</a:t>
            </a:r>
            <a:endParaRPr lang="es-MX" dirty="0"/>
          </a:p>
        </p:txBody>
      </p:sp>
    </p:spTree>
    <p:extLst>
      <p:ext uri="{BB962C8B-B14F-4D97-AF65-F5344CB8AC3E}">
        <p14:creationId xmlns:p14="http://schemas.microsoft.com/office/powerpoint/2010/main" val="1386555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MX" dirty="0" smtClean="0"/>
              <a:t>Esta presentación de </a:t>
            </a:r>
            <a:r>
              <a:rPr lang="es-MX" b="1" dirty="0" smtClean="0"/>
              <a:t>Series </a:t>
            </a:r>
            <a:r>
              <a:rPr lang="es-MX" b="1" dirty="0"/>
              <a:t>de Tiempo </a:t>
            </a:r>
            <a:r>
              <a:rPr lang="es-MX" dirty="0"/>
              <a:t>pretende apoyar los objetivos de aprendizaje y contenidos de esta asignatura presentando los conceptos a través de la simulación de cada uno de ellos. El alumno al hacer uso frecuente de este prontuario encuentra un apoyo académico, ya que los programas le permitirán hacer más sencilla la comprensión de la resolución de los ejercicios se vean en el curso. El análisis sistemático de los procesos estocásticos es el trabajo del actuario. </a:t>
            </a:r>
          </a:p>
          <a:p>
            <a:endParaRPr lang="es-MX" dirty="0"/>
          </a:p>
        </p:txBody>
      </p:sp>
      <p:sp>
        <p:nvSpPr>
          <p:cNvPr id="3" name="2 Título"/>
          <p:cNvSpPr>
            <a:spLocks noGrp="1"/>
          </p:cNvSpPr>
          <p:nvPr>
            <p:ph type="title"/>
          </p:nvPr>
        </p:nvSpPr>
        <p:spPr/>
        <p:txBody>
          <a:bodyPr/>
          <a:lstStyle/>
          <a:p>
            <a:r>
              <a:rPr lang="es-MX" sz="4800" b="1" dirty="0"/>
              <a:t>Presentación </a:t>
            </a:r>
            <a:endParaRPr lang="es-MX" sz="4800" dirty="0"/>
          </a:p>
        </p:txBody>
      </p:sp>
    </p:spTree>
    <p:extLst>
      <p:ext uri="{BB962C8B-B14F-4D97-AF65-F5344CB8AC3E}">
        <p14:creationId xmlns:p14="http://schemas.microsoft.com/office/powerpoint/2010/main" val="11315716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0" indent="0" algn="just">
              <a:buNone/>
            </a:pPr>
            <a:r>
              <a:rPr lang="es-MX" sz="2000" dirty="0" smtClean="0"/>
              <a:t>Según </a:t>
            </a:r>
            <a:r>
              <a:rPr lang="es-MX" sz="2000" dirty="0"/>
              <a:t>la hipótesis de componentes no observables, una </a:t>
            </a:r>
            <a:r>
              <a:rPr lang="es-MX" sz="2000" b="1" dirty="0"/>
              <a:t>serie de tiempo</a:t>
            </a:r>
            <a:r>
              <a:rPr lang="es-MX" sz="2000" dirty="0"/>
              <a:t> es una señal compleja que transporta información relativa a fenómenos de distinta periodicidad o frecuencia y, en algún sentido  y curiosamente, provocados por causas diferentes. Otra forma de decir “no observables” es “subyacentes”, precisamente para resaltar que, de fondo, la evolución de la variable en cuestión obedece a sus partes.</a:t>
            </a:r>
          </a:p>
          <a:p>
            <a:endParaRPr lang="es-MX" dirty="0"/>
          </a:p>
        </p:txBody>
      </p:sp>
      <p:sp>
        <p:nvSpPr>
          <p:cNvPr id="3" name="2 Título"/>
          <p:cNvSpPr>
            <a:spLocks noGrp="1"/>
          </p:cNvSpPr>
          <p:nvPr>
            <p:ph type="title"/>
          </p:nvPr>
        </p:nvSpPr>
        <p:spPr/>
        <p:txBody>
          <a:bodyPr/>
          <a:lstStyle/>
          <a:p>
            <a:pPr marL="0" lvl="0" indent="0"/>
            <a:r>
              <a:rPr lang="es-MX" sz="2800" b="1" dirty="0"/>
              <a:t>1. COMPONENETES NO OBSERVABLES DE UNA SERIE DE TIEMPO</a:t>
            </a:r>
            <a:endParaRPr lang="es-MX" sz="2800" dirty="0"/>
          </a:p>
        </p:txBody>
      </p:sp>
    </p:spTree>
    <p:extLst>
      <p:ext uri="{BB962C8B-B14F-4D97-AF65-F5344CB8AC3E}">
        <p14:creationId xmlns:p14="http://schemas.microsoft.com/office/powerpoint/2010/main" val="15562311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2204864"/>
            <a:ext cx="7745505" cy="3672408"/>
          </a:xfrm>
        </p:spPr>
        <p:txBody>
          <a:bodyPr>
            <a:normAutofit fontScale="85000" lnSpcReduction="20000"/>
          </a:bodyPr>
          <a:lstStyle/>
          <a:p>
            <a:pPr marL="0" indent="0" algn="just">
              <a:buNone/>
            </a:pPr>
            <a:r>
              <a:rPr lang="es-MX" dirty="0"/>
              <a:t>D</a:t>
            </a:r>
            <a:r>
              <a:rPr lang="es-MX" dirty="0" smtClean="0"/>
              <a:t>esde </a:t>
            </a:r>
            <a:r>
              <a:rPr lang="es-MX" dirty="0"/>
              <a:t>el punto de vista de la hipótesis de componentes subyacentes, la correcta comprensión de una serie de tiempo requiere, precisamente, su descomposición, o dicho de otra manera técnica, su filtrado –típicamente con el fin de recuperar la señal o señales de interés.</a:t>
            </a:r>
          </a:p>
          <a:p>
            <a:pPr marL="0" indent="0" algn="just">
              <a:buNone/>
            </a:pPr>
            <a:r>
              <a:rPr lang="es-MX" dirty="0"/>
              <a:t>Una serie de tiempo es el resultado de la combinación de cuatro partes:</a:t>
            </a:r>
          </a:p>
          <a:p>
            <a:pPr algn="just"/>
            <a:r>
              <a:rPr lang="es-MX" dirty="0"/>
              <a:t>•	Un movimiento “inercial” llamado tendencia.</a:t>
            </a:r>
          </a:p>
          <a:p>
            <a:pPr algn="just"/>
            <a:r>
              <a:rPr lang="es-MX" dirty="0"/>
              <a:t>•	Movimientos ondulatorios o ciclos- de amplitud variable.</a:t>
            </a:r>
          </a:p>
          <a:p>
            <a:pPr algn="just"/>
            <a:r>
              <a:rPr lang="es-MX" dirty="0"/>
              <a:t>•	Componentes estacionales derivados de acontecimientos </a:t>
            </a:r>
            <a:r>
              <a:rPr lang="es-MX" dirty="0" smtClean="0"/>
              <a:t>    económicos </a:t>
            </a:r>
            <a:r>
              <a:rPr lang="es-MX" dirty="0"/>
              <a:t>y extraeconómicos.</a:t>
            </a:r>
          </a:p>
          <a:p>
            <a:pPr algn="just"/>
            <a:r>
              <a:rPr lang="es-MX" dirty="0"/>
              <a:t>•	Movimientos aleatorios(Ruido)</a:t>
            </a:r>
          </a:p>
          <a:p>
            <a:endParaRPr lang="es-MX" dirty="0"/>
          </a:p>
        </p:txBody>
      </p:sp>
      <p:sp>
        <p:nvSpPr>
          <p:cNvPr id="4" name="3 Rectángulo"/>
          <p:cNvSpPr/>
          <p:nvPr/>
        </p:nvSpPr>
        <p:spPr>
          <a:xfrm>
            <a:off x="683568" y="710250"/>
            <a:ext cx="7560840" cy="954107"/>
          </a:xfrm>
          <a:prstGeom prst="rect">
            <a:avLst/>
          </a:prstGeom>
        </p:spPr>
        <p:txBody>
          <a:bodyPr wrap="square">
            <a:spAutoFit/>
          </a:bodyPr>
          <a:lstStyle/>
          <a:p>
            <a:pPr algn="ctr"/>
            <a:r>
              <a:rPr lang="es-MX" sz="2800" b="1" dirty="0">
                <a:solidFill>
                  <a:srgbClr val="04617B"/>
                </a:solidFill>
                <a:ea typeface="+mj-ea"/>
                <a:cs typeface="+mj-cs"/>
              </a:rPr>
              <a:t>1. COMPONENETES NO OBSERVABLES DE UNA SERIE DE TIEMPO</a:t>
            </a:r>
            <a:endParaRPr lang="es-MX" dirty="0"/>
          </a:p>
        </p:txBody>
      </p:sp>
    </p:spTree>
    <p:extLst>
      <p:ext uri="{BB962C8B-B14F-4D97-AF65-F5344CB8AC3E}">
        <p14:creationId xmlns:p14="http://schemas.microsoft.com/office/powerpoint/2010/main" val="8486631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70000" lnSpcReduction="20000"/>
          </a:bodyPr>
          <a:lstStyle/>
          <a:p>
            <a:r>
              <a:rPr lang="es-MX" dirty="0"/>
              <a:t>Programa #1 Componentes No observables.</a:t>
            </a:r>
          </a:p>
          <a:p>
            <a:endParaRPr lang="es-MX" dirty="0"/>
          </a:p>
          <a:p>
            <a:pPr marL="0" indent="0">
              <a:buNone/>
            </a:pPr>
            <a:r>
              <a:rPr lang="es-MX" dirty="0" err="1"/>
              <a:t>genr</a:t>
            </a:r>
            <a:r>
              <a:rPr lang="es-MX" dirty="0"/>
              <a:t> tiempo=@trend+1</a:t>
            </a:r>
          </a:p>
          <a:p>
            <a:pPr marL="0" indent="0">
              <a:buNone/>
            </a:pPr>
            <a:r>
              <a:rPr lang="es-MX" dirty="0" err="1"/>
              <a:t>genr</a:t>
            </a:r>
            <a:r>
              <a:rPr lang="es-MX" dirty="0"/>
              <a:t> tendencia=0.1*tiempo</a:t>
            </a:r>
          </a:p>
          <a:p>
            <a:pPr marL="0" indent="0">
              <a:buNone/>
            </a:pPr>
            <a:r>
              <a:rPr lang="es-MX" dirty="0" err="1"/>
              <a:t>genr</a:t>
            </a:r>
            <a:r>
              <a:rPr lang="es-MX" dirty="0"/>
              <a:t> normal=@</a:t>
            </a:r>
            <a:r>
              <a:rPr lang="es-MX" dirty="0" err="1"/>
              <a:t>nrnd</a:t>
            </a:r>
            <a:endParaRPr lang="es-MX" dirty="0"/>
          </a:p>
          <a:p>
            <a:pPr marL="0" indent="0">
              <a:buNone/>
            </a:pPr>
            <a:r>
              <a:rPr lang="es-MX" dirty="0" err="1"/>
              <a:t>genr</a:t>
            </a:r>
            <a:r>
              <a:rPr lang="es-MX" dirty="0"/>
              <a:t> pi=@</a:t>
            </a:r>
            <a:r>
              <a:rPr lang="es-MX" dirty="0" err="1"/>
              <a:t>acos</a:t>
            </a:r>
            <a:r>
              <a:rPr lang="es-MX" dirty="0"/>
              <a:t>(-1)</a:t>
            </a:r>
          </a:p>
          <a:p>
            <a:pPr marL="0" indent="0">
              <a:buNone/>
            </a:pPr>
            <a:r>
              <a:rPr lang="es-MX" dirty="0" err="1"/>
              <a:t>genr</a:t>
            </a:r>
            <a:r>
              <a:rPr lang="es-MX" dirty="0"/>
              <a:t> </a:t>
            </a:r>
            <a:r>
              <a:rPr lang="es-MX" dirty="0" err="1"/>
              <a:t>seasonal</a:t>
            </a:r>
            <a:r>
              <a:rPr lang="es-MX" dirty="0"/>
              <a:t>=1.6*(@sin((tiempo*pi)/2))</a:t>
            </a:r>
          </a:p>
          <a:p>
            <a:pPr marL="0" indent="0">
              <a:buNone/>
            </a:pPr>
            <a:r>
              <a:rPr lang="es-MX" dirty="0" err="1"/>
              <a:t>smpl</a:t>
            </a:r>
            <a:r>
              <a:rPr lang="es-MX" dirty="0"/>
              <a:t> 1 1</a:t>
            </a:r>
          </a:p>
          <a:p>
            <a:pPr marL="0" indent="0">
              <a:buNone/>
            </a:pPr>
            <a:r>
              <a:rPr lang="es-MX" dirty="0" err="1"/>
              <a:t>genr</a:t>
            </a:r>
            <a:r>
              <a:rPr lang="es-MX" dirty="0"/>
              <a:t> irregular=0</a:t>
            </a:r>
          </a:p>
          <a:p>
            <a:pPr marL="0" indent="0">
              <a:buNone/>
            </a:pPr>
            <a:r>
              <a:rPr lang="es-MX" dirty="0" err="1"/>
              <a:t>smpl</a:t>
            </a:r>
            <a:r>
              <a:rPr lang="es-MX" dirty="0"/>
              <a:t> 2 200</a:t>
            </a:r>
          </a:p>
          <a:p>
            <a:pPr marL="0" indent="0">
              <a:buNone/>
            </a:pPr>
            <a:r>
              <a:rPr lang="es-MX" dirty="0" err="1"/>
              <a:t>genr</a:t>
            </a:r>
            <a:r>
              <a:rPr lang="es-MX" dirty="0"/>
              <a:t> irregular=(0.7*irregular(-1))+normal</a:t>
            </a:r>
          </a:p>
          <a:p>
            <a:pPr marL="0" indent="0">
              <a:buNone/>
            </a:pPr>
            <a:r>
              <a:rPr lang="es-MX" dirty="0" err="1"/>
              <a:t>smpl</a:t>
            </a:r>
            <a:r>
              <a:rPr lang="es-MX" dirty="0"/>
              <a:t> 1 200</a:t>
            </a:r>
          </a:p>
          <a:p>
            <a:pPr marL="0" indent="0">
              <a:buNone/>
            </a:pPr>
            <a:r>
              <a:rPr lang="es-MX" dirty="0" err="1"/>
              <a:t>genr</a:t>
            </a:r>
            <a:r>
              <a:rPr lang="es-MX" dirty="0"/>
              <a:t> serie=</a:t>
            </a:r>
            <a:r>
              <a:rPr lang="es-MX" dirty="0" err="1"/>
              <a:t>tendencia+seasonal+irregular</a:t>
            </a:r>
            <a:endParaRPr lang="es-MX" dirty="0"/>
          </a:p>
          <a:p>
            <a:pPr marL="0" indent="0">
              <a:buNone/>
            </a:pPr>
            <a:r>
              <a:rPr lang="es-MX" dirty="0"/>
              <a:t>line(m) serie tendencia </a:t>
            </a:r>
            <a:r>
              <a:rPr lang="es-MX" dirty="0" err="1"/>
              <a:t>seasonal</a:t>
            </a:r>
            <a:r>
              <a:rPr lang="es-MX" dirty="0"/>
              <a:t> irregular</a:t>
            </a:r>
          </a:p>
          <a:p>
            <a:endParaRPr lang="es-MX" dirty="0"/>
          </a:p>
        </p:txBody>
      </p:sp>
      <p:sp>
        <p:nvSpPr>
          <p:cNvPr id="3" name="2 Título"/>
          <p:cNvSpPr>
            <a:spLocks noGrp="1"/>
          </p:cNvSpPr>
          <p:nvPr>
            <p:ph type="title"/>
          </p:nvPr>
        </p:nvSpPr>
        <p:spPr>
          <a:xfrm>
            <a:off x="688490" y="764704"/>
            <a:ext cx="7756263" cy="859702"/>
          </a:xfrm>
        </p:spPr>
        <p:txBody>
          <a:bodyPr/>
          <a:lstStyle/>
          <a:p>
            <a:r>
              <a:rPr lang="es-MX" sz="2800" dirty="0"/>
              <a:t>Programa #1 Componentes No observables</a:t>
            </a:r>
            <a:r>
              <a:rPr lang="es-MX" sz="2800" dirty="0" smtClean="0"/>
              <a:t>.</a:t>
            </a:r>
            <a:endParaRPr lang="es-MX" sz="2800" dirty="0"/>
          </a:p>
        </p:txBody>
      </p:sp>
    </p:spTree>
    <p:extLst>
      <p:ext uri="{BB962C8B-B14F-4D97-AF65-F5344CB8AC3E}">
        <p14:creationId xmlns:p14="http://schemas.microsoft.com/office/powerpoint/2010/main" val="16957830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sz="3600" b="1" dirty="0"/>
              <a:t>COMPONENTES NO OBSERVABLES</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63688" y="2204864"/>
            <a:ext cx="5360348" cy="367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17796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rtoné">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123</TotalTime>
  <Words>2210</Words>
  <Application>Microsoft Office PowerPoint</Application>
  <PresentationFormat>Presentación en pantalla (4:3)</PresentationFormat>
  <Paragraphs>244</Paragraphs>
  <Slides>35</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35</vt:i4>
      </vt:variant>
    </vt:vector>
  </HeadingPairs>
  <TitlesOfParts>
    <vt:vector size="37" baseType="lpstr">
      <vt:lpstr>Cartoné</vt:lpstr>
      <vt:lpstr>Documento</vt:lpstr>
      <vt:lpstr>PROYECTABLE DE SERIES DE TIEMPO</vt:lpstr>
      <vt:lpstr>Introducción</vt:lpstr>
      <vt:lpstr>Introducción</vt:lpstr>
      <vt:lpstr>Introducción</vt:lpstr>
      <vt:lpstr>Presentación </vt:lpstr>
      <vt:lpstr>1. COMPONENETES NO OBSERVABLES DE UNA SERIE DE TIEMPO</vt:lpstr>
      <vt:lpstr>Presentación de PowerPoint</vt:lpstr>
      <vt:lpstr>Programa #1 Componentes No observables.</vt:lpstr>
      <vt:lpstr>COMPONENTES NO OBSERVABLES</vt:lpstr>
      <vt:lpstr>1.1 TENDENCIA DETERMINISTICA VS ESTOCASTICA </vt:lpstr>
      <vt:lpstr>TENDENCIA DETERMINISTICA VS ESTOCASTICA</vt:lpstr>
      <vt:lpstr>2. MODELOS AUTORREGRESIVOS (AR(p)) Y DE MEDIAS MÓVILES (MA (q))</vt:lpstr>
      <vt:lpstr>RUIDO BLANCO</vt:lpstr>
      <vt:lpstr>2.1 PROCESO AUTORREGRESIVO ORDEN 1</vt:lpstr>
      <vt:lpstr>CORRELOGRAMA (FAC FACP)</vt:lpstr>
      <vt:lpstr>2.1 PROCESO AUTORREGRESIVO ORDEN 2</vt:lpstr>
      <vt:lpstr>CORRELOGRAMA (FAC FACP)</vt:lpstr>
      <vt:lpstr>2.2. MODELOS DE MEDIAS MÓVILES  (MA(Q))</vt:lpstr>
      <vt:lpstr>Programa #6  Media Movil de Orden 1 y 2 (MA(1) y MA(2))</vt:lpstr>
      <vt:lpstr>CORRELOGRAMA (FAC FACP) PARA UN PROCESO MA(1)</vt:lpstr>
      <vt:lpstr>CORRELOGRAMA (FAC FACP) PARA UN PROCESO MA(2)</vt:lpstr>
      <vt:lpstr>3. MODELOS MEZCLADOS. AUTORREGRESIVO Y DE MEDIA MÓVIL (ARMA(P,Q))</vt:lpstr>
      <vt:lpstr>Modelo ARMA(1,1)</vt:lpstr>
      <vt:lpstr>CORRELOGRAMA (FAC FACP) PARA UN PROCESO AR(1)MA(1)</vt:lpstr>
      <vt:lpstr>Modelo ARMA(2,2)</vt:lpstr>
      <vt:lpstr>CORRELOGRAMA (FAC FACP) PARA UN PROCESO AR(1) y MA(1)</vt:lpstr>
      <vt:lpstr>Presentación de PowerPoint</vt:lpstr>
      <vt:lpstr>4. MODELOS NO ESTACIONARIOS</vt:lpstr>
      <vt:lpstr>¿QUE OCURRE SI LLEVAMOS A CABO UN ANALISIS DE REGRESIÓN CON SERIES NO ESTACIONARIAS?</vt:lpstr>
      <vt:lpstr>Programa #9 Regresión Espuria de Variables No Estacionarias</vt:lpstr>
      <vt:lpstr>MODELO DE REGRESIÓN ESPURIA</vt:lpstr>
      <vt:lpstr>6. PRUEBA DE ESTACIONARIEDAD</vt:lpstr>
      <vt:lpstr>MODELO DE REGRESIÓN NO ESPURIO</vt:lpstr>
      <vt:lpstr>Programa #10 Distribución D-F Aumentada. (Distribución TAU)</vt:lpstr>
      <vt:lpstr> DISTRIBUCIÓN NORMAL (VERDE) VS DISTRIBUCIÓN TAU (ROJO)</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SÓLO VISIÓN PROYECTABLE DE SERIES DE TIEMPO</dc:title>
  <dc:creator>UAEM</dc:creator>
  <cp:lastModifiedBy>lalo</cp:lastModifiedBy>
  <cp:revision>14</cp:revision>
  <dcterms:created xsi:type="dcterms:W3CDTF">2015-09-29T16:48:30Z</dcterms:created>
  <dcterms:modified xsi:type="dcterms:W3CDTF">2015-09-30T19:31:22Z</dcterms:modified>
</cp:coreProperties>
</file>