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6" r:id="rId2"/>
    <p:sldId id="263" r:id="rId3"/>
    <p:sldId id="260" r:id="rId4"/>
    <p:sldId id="271" r:id="rId5"/>
    <p:sldId id="268" r:id="rId6"/>
    <p:sldId id="272" r:id="rId7"/>
    <p:sldId id="273" r:id="rId8"/>
    <p:sldId id="274" r:id="rId9"/>
    <p:sldId id="275" r:id="rId10"/>
    <p:sldId id="276" r:id="rId11"/>
    <p:sldId id="286" r:id="rId12"/>
    <p:sldId id="280" r:id="rId13"/>
    <p:sldId id="281" r:id="rId14"/>
    <p:sldId id="289" r:id="rId15"/>
    <p:sldId id="290" r:id="rId16"/>
    <p:sldId id="283" r:id="rId17"/>
    <p:sldId id="291" r:id="rId18"/>
    <p:sldId id="284" r:id="rId19"/>
    <p:sldId id="285" r:id="rId20"/>
  </p:sldIdLst>
  <p:sldSz cx="9144000" cy="6858000" type="screen4x3"/>
  <p:notesSz cx="6858000" cy="9144000"/>
  <p:defaultTextStyle>
    <a:lvl1pPr marL="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FF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230C6"/>
    <a:srgbClr val="FE1C16"/>
    <a:srgbClr val="F3A60D"/>
    <a:srgbClr val="9A34B6"/>
    <a:srgbClr val="45D20C"/>
    <a:srgbClr val="0BB533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21" autoAdjust="0"/>
    <p:restoredTop sz="94660"/>
  </p:normalViewPr>
  <p:slideViewPr>
    <p:cSldViewPr>
      <p:cViewPr varScale="1">
        <p:scale>
          <a:sx n="79" d="100"/>
          <a:sy n="79" d="100"/>
        </p:scale>
        <p:origin x="-9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es-ES" sz="1200"/>
            </a:lvl1pPr>
            <a:extLst/>
          </a:lstStyle>
          <a:p>
            <a:fld id="{6E7D018D-748F-47BF-843A-40349A141CAC}" type="datetimeFigureOut">
              <a:rPr lang="es-ES" smtClean="0"/>
              <a:pPr/>
              <a:t>07/07/2015</a:t>
            </a:fld>
            <a:endParaRPr lang="es-E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es-ES" sz="1200"/>
            </a:lvl1pPr>
            <a:extLst/>
          </a:lstStyle>
          <a:p>
            <a:fld id="{04AC5213-BACC-41AB-9B61-B40CF6C5296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846331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es-ES" sz="1200"/>
            </a:lvl1pPr>
            <a:extLst/>
          </a:lstStyle>
          <a:p>
            <a:fld id="{23E9B8FB-2ABD-42C9-A6DA-A6789EAF441D}" type="datetimeFigureOut">
              <a:rPr lang="es-MX"/>
              <a:pPr/>
              <a:t>07/07/2015</a:t>
            </a:fld>
            <a:endParaRPr lang="es-E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s-E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es-ES" sz="1200"/>
            </a:lvl1pPr>
            <a:extLst/>
          </a:lstStyle>
          <a:p>
            <a:fld id="{BE2A7042-DEED-4AA1-9E89-4A16B2572577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073071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s-ES" smtClean="0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128803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680238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894591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938648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087748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s-ES" smtClean="0"/>
              <a:pPr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936883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s-ES" smtClean="0"/>
              <a:pPr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7313092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604C5F-288B-4AF8-82EE-E9187FBD5860}" type="slidenum">
              <a:rPr lang="en-US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1045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ada del álb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162800" y="137160"/>
            <a:ext cx="228600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/>
          </a:p>
        </p:txBody>
      </p:sp>
      <p:sp>
        <p:nvSpPr>
          <p:cNvPr id="15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chemeClr val="accent3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5467350"/>
            <a:ext cx="8672946" cy="1238250"/>
          </a:xfrm>
          <a:solidFill>
            <a:schemeClr val="accent1"/>
          </a:solidFill>
        </p:spPr>
        <p:txBody>
          <a:bodyPr vert="horz" anchor="ctr">
            <a:noAutofit/>
          </a:bodyPr>
          <a:lstStyle>
            <a:lvl1pPr marL="0" indent="0" algn="l" eaLnBrk="1" latinLnBrk="0" hangingPunct="1">
              <a:buFontTx/>
              <a:buNone/>
              <a:defRPr kumimoji="0" lang="es-ES" sz="48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s-ES"/>
              <a:t>Haga clic para agregar el título del álbum de fotografías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07/07/2015</a:t>
            </a:fld>
            <a:endParaRPr kumimoji="0" lang="es-ES"/>
          </a:p>
        </p:txBody>
      </p:sp>
      <p:sp>
        <p:nvSpPr>
          <p:cNvPr id="13" name="Rectangle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chemeClr val="bg1"/>
                </a:solidFill>
              </a:rPr>
              <a:pPr/>
              <a:t>‹Nº›</a:t>
            </a:fld>
            <a:endParaRPr kumimoji="0" lang="es-ES"/>
          </a:p>
        </p:txBody>
      </p:sp>
      <p:sp>
        <p:nvSpPr>
          <p:cNvPr id="14" name="Rectangle 13"/>
          <p:cNvSpPr>
            <a:spLocks noGrp="1"/>
          </p:cNvSpPr>
          <p:nvPr>
            <p:ph type="ftr" sz="quarter" idx="14"/>
          </p:nvPr>
        </p:nvSpPr>
        <p:spPr>
          <a:xfrm rot="16200000">
            <a:off x="7296150" y="3698878"/>
            <a:ext cx="2933700" cy="365125"/>
          </a:xfrm>
        </p:spPr>
        <p:txBody>
          <a:bodyPr/>
          <a:lstStyle>
            <a:extLst/>
          </a:lstStyle>
          <a:p>
            <a:endParaRPr kumimoji="0" lang="es-ES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 eaLnBrk="1" latinLnBrk="0" hangingPunct="1">
              <a:buNone/>
              <a:defRPr kumimoji="0" lang="es-ES" sz="2000">
                <a:solidFill>
                  <a:srgbClr val="FFFFFF"/>
                </a:solidFill>
              </a:defRPr>
            </a:lvl1pPr>
          </a:lstStyle>
          <a:p>
            <a:pPr lvl="0"/>
            <a:r>
              <a:rPr kumimoji="0" lang="es-ES"/>
              <a:t>Haga clic para agregar la fecha u otros detalles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: en horizontal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 noChangeAspect="1"/>
          </p:cNvSpPr>
          <p:nvPr>
            <p:ph type="pic" sz="quarter" idx="11"/>
          </p:nvPr>
        </p:nvSpPr>
        <p:spPr>
          <a:xfrm>
            <a:off x="43434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6" name="Picture Placeholder 25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3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2286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228600"/>
            <a:ext cx="3947160" cy="296037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es-ES" sz="2000" i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07/07/2015</a:t>
            </a:fld>
            <a:endParaRPr kumimoji="0" lang="es-E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‹Nº›</a:t>
            </a:fld>
            <a:endParaRPr kumimoji="0" lang="es-E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: mi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648200" y="3124962"/>
            <a:ext cx="3697224" cy="2772918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5" name="Picture Placeholder 24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228600"/>
            <a:ext cx="4251960" cy="566928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228600"/>
            <a:ext cx="3672840" cy="275463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07/07/2015</a:t>
            </a:fld>
            <a:endParaRPr kumimoji="0" lang="es-E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‹Nº›</a:t>
            </a:fld>
            <a:endParaRPr kumimoji="0" lang="es-E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: en vertical con 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8669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866900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43053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27"/>
          </p:nvPr>
        </p:nvSpPr>
        <p:spPr>
          <a:xfrm>
            <a:off x="4306086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228600"/>
            <a:ext cx="1676400" cy="27432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es-ES" sz="16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629400" y="228600"/>
            <a:ext cx="16764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es-ES" sz="16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 hasCustomPrompt="1"/>
          </p:nvPr>
        </p:nvSpPr>
        <p:spPr>
          <a:xfrm>
            <a:off x="152400" y="4724400"/>
            <a:ext cx="1676400" cy="190500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es-ES" sz="16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6629400" y="47244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es-ES" sz="16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07/07/2015</a:t>
            </a:fld>
            <a:endParaRPr kumimoji="0" lang="es-E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‹Nº›</a:t>
            </a:fld>
            <a:endParaRPr kumimoji="0" lang="es-E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: en horizontal con 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533400" y="685800"/>
            <a:ext cx="3653297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63246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es-ES" sz="16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267200" y="6858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5334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672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33400" y="3048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es-ES" sz="16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267200" y="63246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es-ES" sz="16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4267200" y="3048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es-ES" sz="16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07/07/2015</a:t>
            </a:fld>
            <a:endParaRPr kumimoji="0" lang="es-E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‹Nº›</a:t>
            </a:fld>
            <a:endParaRPr kumimoji="0" lang="es-E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: en vertical con título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 noChangeAspect="1"/>
          </p:cNvSpPr>
          <p:nvPr>
            <p:ph type="pic" sz="quarter" idx="14"/>
          </p:nvPr>
        </p:nvSpPr>
        <p:spPr>
          <a:xfrm>
            <a:off x="2286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8" name="Picture Placeholder 27"/>
          <p:cNvSpPr>
            <a:spLocks noGrp="1" noChangeAspect="1"/>
          </p:cNvSpPr>
          <p:nvPr>
            <p:ph type="pic" sz="quarter" idx="31"/>
          </p:nvPr>
        </p:nvSpPr>
        <p:spPr>
          <a:xfrm>
            <a:off x="43434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" name="Picture Placeholder 3"/>
          <p:cNvSpPr>
            <a:spLocks noGrp="1" noChangeAspect="1"/>
          </p:cNvSpPr>
          <p:nvPr>
            <p:ph type="pic" sz="quarter" idx="30"/>
          </p:nvPr>
        </p:nvSpPr>
        <p:spPr>
          <a:xfrm>
            <a:off x="22860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32"/>
          </p:nvPr>
        </p:nvSpPr>
        <p:spPr>
          <a:xfrm>
            <a:off x="64008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352800"/>
            <a:ext cx="8153400" cy="3048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es-ES" sz="28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07/07/2015</a:t>
            </a:fld>
            <a:endParaRPr kumimoji="0" lang="es-E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‹Nº›</a:t>
            </a:fld>
            <a:endParaRPr kumimoji="0" lang="es-E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: 1 en vertical y 3 en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3292" y="257665"/>
            <a:ext cx="4764388" cy="63525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5446340" y="257665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5446340" y="2432657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5446340" y="4607649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6" name="Rectangle 5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07/07/2015</a:t>
            </a:fld>
            <a:endParaRPr kumimoji="0" lang="es-E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‹Nº›</a:t>
            </a:fld>
            <a:endParaRPr kumimoji="0" lang="es-E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: 3 en horizontal y 2 en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228600" y="34290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27"/>
          </p:nvPr>
        </p:nvSpPr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07/07/2015</a:t>
            </a:fld>
            <a:endParaRPr kumimoji="0" lang="es-E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‹Nº›</a:t>
            </a:fld>
            <a:endParaRPr kumimoji="0" lang="es-E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: 2 en horizontal y 3 en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228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0"/>
          </p:nvPr>
        </p:nvSpPr>
        <p:spPr>
          <a:xfrm>
            <a:off x="4419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30099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57912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07/07/2015</a:t>
            </a:fld>
            <a:endParaRPr kumimoji="0" lang="es-ES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‹Nº›</a:t>
            </a:fld>
            <a:endParaRPr kumimoji="0" lang="es-ES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adra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2133600" y="762000"/>
            <a:ext cx="4873334" cy="4876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es-ES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133600" y="5715000"/>
            <a:ext cx="4876800" cy="8382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es-ES" sz="2000" i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07/07/2015</a:t>
            </a:fld>
            <a:endParaRPr kumimoji="0" lang="es-E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‹Nº›</a:t>
            </a:fld>
            <a:endParaRPr kumimoji="0" lang="es-E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: cuadra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95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es-ES" sz="24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114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es-ES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es-ES" sz="2000" i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es-ES" sz="2000" i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07/07/2015</a:t>
            </a:fld>
            <a:endParaRPr kumimoji="0" lang="es-E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‹Nº›</a:t>
            </a:fld>
            <a:endParaRPr kumimoji="0" lang="es-E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orizontal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533400" y="218390"/>
            <a:ext cx="7467600" cy="56007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943600"/>
            <a:ext cx="7467600" cy="762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es-ES" sz="2400" i="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07/07/2015</a:t>
            </a:fld>
            <a:endParaRPr kumimoji="0" lang="es-E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‹Nº›</a:t>
            </a:fld>
            <a:endParaRPr kumimoji="0" lang="es-E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ámica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28600" y="1524000"/>
            <a:ext cx="8229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es-ES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28600" y="4343400"/>
            <a:ext cx="8229600" cy="1676400"/>
          </a:xfrm>
        </p:spPr>
        <p:txBody>
          <a:bodyPr tIns="91440" rIns="9144" bIns="91440" anchor="t"/>
          <a:lstStyle>
            <a:lvl1pPr marL="0" marR="0" indent="0" algn="r" eaLnBrk="1" latinLnBrk="0" hangingPunct="1">
              <a:buFontTx/>
              <a:buNone/>
              <a:defRPr kumimoji="0" lang="es-ES" sz="2000" i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07/07/2015</a:t>
            </a:fld>
            <a:endParaRPr kumimoji="0" lang="es-E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‹Nº›</a:t>
            </a:fld>
            <a:endParaRPr kumimoji="0" lang="es-E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4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lang="es-MX"/>
              <a:pPr/>
              <a:t>07/07/2015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lang="es-MX"/>
              <a:pPr/>
              <a:t>07/07/2015</a:t>
            </a:fld>
            <a:endParaRPr kumimoji="0"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regunta y respuesta sencill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es-ES"/>
            </a:lvl1pPr>
            <a:extLst/>
          </a:lstStyle>
          <a:p>
            <a:fld id="{1BEBB2CB-903D-46EF-8227-E770ED8FF514}" type="datetimeFigureOut">
              <a:rPr lang="es-MX"/>
              <a:pPr/>
              <a:t>07/07/2015</a:t>
            </a:fld>
            <a:endParaRPr kumimoji="0" lang="es-ES"/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es-ES"/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‹Nº›</a:t>
            </a:fld>
            <a:endParaRPr kumimoji="0" lang="es-ES"/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es-ES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es-ES"/>
              <a:t>Haga clic para agregar una pregunta</a:t>
            </a:r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es-ES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es-ES"/>
              <a:t>Haga clic para agregar una respuesta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regunta y respuesta detall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es-ES"/>
            </a:lvl1pPr>
            <a:extLst/>
          </a:lstStyle>
          <a:p>
            <a:fld id="{1BEBB2CB-903D-46EF-8227-E770ED8FF514}" type="datetimeFigureOut">
              <a:rPr lang="es-MX"/>
              <a:pPr/>
              <a:t>07/07/2015</a:t>
            </a:fld>
            <a:endParaRPr kumimoji="0" lang="es-ES"/>
          </a:p>
        </p:txBody>
      </p:sp>
      <p:sp>
        <p:nvSpPr>
          <p:cNvPr id="28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es-ES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‹Nº›</a:t>
            </a:fld>
            <a:endParaRPr kumimoji="0" lang="es-ES"/>
          </a:p>
        </p:txBody>
      </p:sp>
      <p:sp>
        <p:nvSpPr>
          <p:cNvPr id="31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es-ES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es-ES"/>
              <a:t>Haga clic para agregar una pregunta</a:t>
            </a:r>
          </a:p>
        </p:txBody>
      </p:sp>
      <p:sp>
        <p:nvSpPr>
          <p:cNvPr id="25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es-ES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es-ES"/>
              <a:t>Haga clic para agregar una respuesta</a:t>
            </a:r>
          </a:p>
        </p:txBody>
      </p:sp>
      <p:sp>
        <p:nvSpPr>
          <p:cNvPr id="22" name="Rectangle 9"/>
          <p:cNvSpPr>
            <a:spLocks noGrp="1"/>
          </p:cNvSpPr>
          <p:nvPr>
            <p:ph type="body" sz="quarter" idx="15" hasCustomPrompt="1"/>
          </p:nvPr>
        </p:nvSpPr>
        <p:spPr>
          <a:xfrm>
            <a:off x="1828800" y="3124200"/>
            <a:ext cx="5105400" cy="1981200"/>
          </a:xfrm>
        </p:spPr>
        <p:txBody>
          <a:bodyPr vert="horz"/>
          <a:lstStyle>
            <a:lvl1pPr algn="ctr" eaLnBrk="1" latinLnBrk="0" hangingPunct="1">
              <a:buFontTx/>
              <a:buNone/>
              <a:defRPr kumimoji="0" lang="es-ES" i="1" baseline="0"/>
            </a:lvl1pPr>
            <a:extLst/>
          </a:lstStyle>
          <a:p>
            <a:pPr lvl="0"/>
            <a:r>
              <a:rPr kumimoji="0" lang="es-ES"/>
              <a:t>Haga clic para agregar detalles a la respuesta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687388" y="685800"/>
            <a:ext cx="7769225" cy="5486400"/>
          </a:xfrm>
          <a:prstGeom prst="rect">
            <a:avLst/>
          </a:prstGeom>
          <a:solidFill>
            <a:srgbClr val="FCEE9D"/>
          </a:solidFill>
          <a:ln w="508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914400" y="914400"/>
            <a:ext cx="7313613" cy="5027613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6" name="Picture 12" descr="kindergarten_diplom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3" y="42863"/>
            <a:ext cx="9134475" cy="677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362200" y="1295400"/>
            <a:ext cx="4419600" cy="990600"/>
          </a:xfrm>
        </p:spPr>
        <p:txBody>
          <a:bodyPr/>
          <a:lstStyle>
            <a:lvl1pPr algn="ctr">
              <a:defRPr sz="3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362200"/>
            <a:ext cx="6400800" cy="838200"/>
          </a:xfrm>
        </p:spPr>
        <p:txBody>
          <a:bodyPr wrap="none"/>
          <a:lstStyle>
            <a:lvl1pPr marL="0" indent="0" algn="ctr">
              <a:buFontTx/>
              <a:buNone/>
              <a:defRPr sz="4600"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l" eaLnBrk="1" latinLnBrk="0" hangingPunct="1">
              <a:buFontTx/>
              <a:buNone/>
              <a:defRPr kumimoji="0" lang="es-ES" sz="2000" i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07/07/2015</a:t>
            </a:fld>
            <a:endParaRPr kumimoji="0" lang="es-E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‹Nº›</a:t>
            </a:fld>
            <a:endParaRPr kumimoji="0" lang="es-E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talla completa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>
            <a:extLst/>
          </a:lstStyle>
          <a:p>
            <a:pPr marL="0" marR="0" indent="0" algn="ctr">
              <a:buFontTx/>
              <a:buNone/>
            </a:pPr>
            <a:r>
              <a:rPr kumimoji="0" lang="es-ES" i="0"/>
              <a:t>Haga clic en el icono para agregar una imagen a página completa</a:t>
            </a:r>
            <a:endParaRPr kumimoji="0" lang="es-ES" i="0" baseline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07/07/2015</a:t>
            </a:fld>
            <a:endParaRPr kumimoji="0" lang="es-E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‹Nº›</a:t>
            </a:fld>
            <a:endParaRPr kumimoji="0" lang="es-E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ción del álb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23" name="Rectangle 22"/>
          <p:cNvSpPr/>
          <p:nvPr userDrawn="1"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24" name="Rectangle 23"/>
          <p:cNvSpPr/>
          <p:nvPr userDrawn="1"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35429" y="2146300"/>
            <a:ext cx="2362200" cy="21971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7" name="Rectangle 16"/>
          <p:cNvSpPr/>
          <p:nvPr/>
        </p:nvSpPr>
        <p:spPr>
          <a:xfrm rot="10800000" flipV="1">
            <a:off x="435429" y="6172200"/>
            <a:ext cx="7086600" cy="6858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22" name="Rectangle 21"/>
          <p:cNvSpPr/>
          <p:nvPr userDrawn="1"/>
        </p:nvSpPr>
        <p:spPr>
          <a:xfrm>
            <a:off x="435429" y="0"/>
            <a:ext cx="7086600" cy="19812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35429" y="5791200"/>
            <a:ext cx="7086600" cy="381000"/>
          </a:xfrm>
          <a:solidFill>
            <a:schemeClr val="accent3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es-ES" sz="1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es-ES"/>
              <a:t>Haga clic para agregar subtítulo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5429" y="4495800"/>
            <a:ext cx="7086600" cy="1295400"/>
          </a:xfrm>
          <a:solidFill>
            <a:schemeClr val="accent6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es-ES" sz="3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es-ES"/>
              <a:t>Haga clic para agregar el título de la sección</a:t>
            </a:r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8"/>
          </p:nvPr>
        </p:nvSpPr>
        <p:spPr>
          <a:xfrm>
            <a:off x="29500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122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8" name="Rectangle 17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07/07/2015</a:t>
            </a:fld>
            <a:endParaRPr kumimoji="0" lang="es-ES"/>
          </a:p>
        </p:txBody>
      </p:sp>
      <p:sp>
        <p:nvSpPr>
          <p:cNvPr id="20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‹Nº›</a:t>
            </a:fld>
            <a:endParaRPr kumimoji="0" lang="es-ES"/>
          </a:p>
        </p:txBody>
      </p:sp>
      <p:sp>
        <p:nvSpPr>
          <p:cNvPr id="21" name="Rectangle 20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: en vertical con 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 noChangeAspect="1"/>
          </p:cNvSpPr>
          <p:nvPr>
            <p:ph type="pic" sz="quarter" idx="10"/>
          </p:nvPr>
        </p:nvSpPr>
        <p:spPr>
          <a:xfrm>
            <a:off x="4341047" y="533400"/>
            <a:ext cx="3431353" cy="4575141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31" name="Picture Placeholder 30"/>
          <p:cNvSpPr>
            <a:spLocks noGrp="1" noChangeAspect="1"/>
          </p:cNvSpPr>
          <p:nvPr>
            <p:ph type="pic" sz="quarter" idx="11"/>
          </p:nvPr>
        </p:nvSpPr>
        <p:spPr>
          <a:xfrm>
            <a:off x="685800" y="533400"/>
            <a:ext cx="3429000" cy="45720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es-ES" sz="18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3434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es-ES" sz="18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07/07/2015</a:t>
            </a:fld>
            <a:endParaRPr kumimoji="0" lang="es-E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‹Nº›</a:t>
            </a:fld>
            <a:endParaRPr kumimoji="0" lang="es-E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: en horizontal con 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4"/>
          </p:nvPr>
        </p:nvSpPr>
        <p:spPr>
          <a:xfrm>
            <a:off x="152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es-ES" sz="18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 hasCustomPrompt="1"/>
          </p:nvPr>
        </p:nvSpPr>
        <p:spPr>
          <a:xfrm>
            <a:off x="4343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es-ES" sz="18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07/07/2015</a:t>
            </a:fld>
            <a:endParaRPr kumimoji="0" lang="es-E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‹Nº›</a:t>
            </a:fld>
            <a:endParaRPr kumimoji="0" lang="es-E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: mixt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 noChangeAspect="1"/>
          </p:cNvSpPr>
          <p:nvPr>
            <p:ph type="pic" sz="quarter" idx="11"/>
          </p:nvPr>
        </p:nvSpPr>
        <p:spPr>
          <a:xfrm>
            <a:off x="4724401" y="225552"/>
            <a:ext cx="3694176" cy="2770632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1" name="Picture Placeholder 20"/>
          <p:cNvSpPr>
            <a:spLocks noGrp="1" noChangeAspect="1"/>
          </p:cNvSpPr>
          <p:nvPr>
            <p:ph type="pic" sz="quarter" idx="12"/>
          </p:nvPr>
        </p:nvSpPr>
        <p:spPr>
          <a:xfrm>
            <a:off x="152400" y="222504"/>
            <a:ext cx="4368557" cy="5824743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3124200"/>
            <a:ext cx="3694177" cy="2983987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es-ES" sz="2000" i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07/07/2015</a:t>
            </a:fld>
            <a:endParaRPr kumimoji="0" lang="es-E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‹Nº›</a:t>
            </a:fld>
            <a:endParaRPr kumimoji="0" lang="es-E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: en vertical con 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es-ES" sz="20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es-ES" sz="20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8674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es-ES" sz="20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889273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07/07/2015</a:t>
            </a:fld>
            <a:endParaRPr kumimoji="0" lang="es-E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‹Nº›</a:t>
            </a:fld>
            <a:endParaRPr kumimoji="0" lang="es-E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8" name="Rectangle 7"/>
          <p:cNvSpPr/>
          <p:nvPr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extLst/>
          </a:lstStyle>
          <a:p>
            <a:pPr eaLnBrk="1" latinLnBrk="0" hangingPunct="1"/>
            <a:r>
              <a:rPr kumimoji="0" lang="es-ES" smtClean="0"/>
              <a:t>Haga clic para modificar el estilo de título del patrón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848600" cy="4525963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96200" y="101282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lang="es-ES" sz="1200">
                <a:solidFill>
                  <a:schemeClr val="bg1"/>
                </a:solidFill>
              </a:defRPr>
            </a:lvl1pPr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07/07/2015</a:t>
            </a:fld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62800" y="3832226"/>
            <a:ext cx="32004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lang="es-ES" sz="1200">
                <a:solidFill>
                  <a:schemeClr val="bg1"/>
                </a:solidFill>
              </a:defRPr>
            </a:lvl1pPr>
            <a:extLst/>
          </a:lstStyle>
          <a:p>
            <a:pPr algn="l"/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8278813" y="5962650"/>
            <a:ext cx="968375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lang="es-ES" sz="1200">
                <a:solidFill>
                  <a:schemeClr val="bg1"/>
                </a:solidFill>
              </a:defRPr>
            </a:lvl1pPr>
            <a:extLst/>
          </a:lstStyle>
          <a:p>
            <a:fld id="{8A4431D5-1B33-458B-8AFD-CECCB0FA18CB}" type="slidenum">
              <a:rPr kumimoji="0" lang="es-ES">
                <a:solidFill>
                  <a:schemeClr val="bg1"/>
                </a:solidFill>
              </a:rPr>
              <a:pPr/>
              <a:t>‹Nº›</a:t>
            </a:fld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3" r:id="rId23"/>
    <p:sldLayoutId id="2147483675" r:id="rId24"/>
    <p:sldLayoutId id="2147483676" r:id="rId25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lang="es-ES" sz="44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lang="es-ES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kumimoji="0" lang="es-ES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kumimoji="0" lang="es-ES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kumimoji="0" lang="es-ES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kumimoji="0" lang="es-ES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body" sz="quarter" idx="10"/>
          </p:nvPr>
        </p:nvSpPr>
        <p:spPr>
          <a:xfrm>
            <a:off x="0" y="5357826"/>
            <a:ext cx="8672946" cy="1238250"/>
          </a:xfrm>
        </p:spPr>
        <p:txBody>
          <a:bodyPr/>
          <a:lstStyle>
            <a:extLst/>
          </a:lstStyle>
          <a:p>
            <a:r>
              <a:rPr lang="es-MX" dirty="0" smtClean="0"/>
              <a:t>ELEMENTOS DE UN PROBLEMA</a:t>
            </a:r>
            <a:endParaRPr lang="es-ES" dirty="0"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pic>
        <p:nvPicPr>
          <p:cNvPr id="6" name="5 Marcador de posición de imagen" descr="relampago 1.jpg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972" r="972"/>
          <a:stretch>
            <a:fillRect/>
          </a:stretch>
        </p:blipFill>
        <p:spPr/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posición de imagen" descr="RESOLUCION.jpg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tretch>
            <a:fillRect/>
          </a:stretch>
        </p:blipFill>
        <p:spPr>
          <a:xfrm>
            <a:off x="2428859" y="214290"/>
            <a:ext cx="3919905" cy="44982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2 Marcador de texto"/>
          <p:cNvSpPr>
            <a:spLocks noGrp="1"/>
          </p:cNvSpPr>
          <p:nvPr>
            <p:ph type="body" sz="quarter" idx="15"/>
          </p:nvPr>
        </p:nvSpPr>
        <p:spPr>
          <a:xfrm>
            <a:off x="285720" y="4643446"/>
            <a:ext cx="8143932" cy="2214554"/>
          </a:xfrm>
        </p:spPr>
        <p:txBody>
          <a:bodyPr>
            <a:noAutofit/>
          </a:bodyPr>
          <a:lstStyle/>
          <a:p>
            <a:pPr lvl="0"/>
            <a:r>
              <a:rPr smtClean="0">
                <a:latin typeface="Berlin Sans FB Demi" pitchFamily="34" charset="0"/>
              </a:rPr>
              <a:t>Definir el problema</a:t>
            </a:r>
          </a:p>
          <a:p>
            <a:pPr lvl="0"/>
            <a:r>
              <a:rPr smtClean="0">
                <a:latin typeface="Berlin Sans FB Demi" pitchFamily="34" charset="0"/>
              </a:rPr>
              <a:t>Buscar alternativas</a:t>
            </a:r>
          </a:p>
          <a:p>
            <a:pPr lvl="0"/>
            <a:r>
              <a:rPr smtClean="0">
                <a:latin typeface="Berlin Sans FB Demi" pitchFamily="34" charset="0"/>
              </a:rPr>
              <a:t>Elegir la mejor alternativa posible</a:t>
            </a:r>
          </a:p>
          <a:p>
            <a:pPr lvl="0"/>
            <a:r>
              <a:rPr smtClean="0">
                <a:latin typeface="Berlin Sans FB Demi" pitchFamily="34" charset="0"/>
              </a:rPr>
              <a:t>Aplicar la alternativa escogida y comprobar si los resultados son satisfactorios</a:t>
            </a:r>
          </a:p>
          <a:p>
            <a:endParaRPr lang="es-E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MX" dirty="0" smtClean="0"/>
              <a:t>Resuelve estos sencillos problemas</a:t>
            </a:r>
            <a:endParaRPr lang="es-ES" dirty="0"/>
          </a:p>
        </p:txBody>
      </p:sp>
      <p:pic>
        <p:nvPicPr>
          <p:cNvPr id="5" name="4 Marcador de posición de imagen" descr="problemas3.jpg"/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tretch>
            <a:fillRect/>
          </a:stretch>
        </p:blipFill>
        <p:spPr>
          <a:xfrm>
            <a:off x="235068" y="285728"/>
            <a:ext cx="6677120" cy="50006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3 Marcador de texto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s-MX" sz="2800" i="1" dirty="0" smtClean="0">
                <a:latin typeface="Goudy Stout" pitchFamily="18" charset="0"/>
              </a:rPr>
              <a:t>PON A PRUEBA TU MENTE</a:t>
            </a:r>
            <a:endParaRPr lang="es-ES" sz="2800" i="1" dirty="0">
              <a:latin typeface="Goudy Stout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s-ES" sz="280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MX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ANAGRAMAS</a:t>
            </a:r>
            <a:endParaRPr lang="es-E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r>
              <a:rPr lang="es-MX" sz="2200" dirty="0" smtClean="0">
                <a:solidFill>
                  <a:srgbClr val="C230C6"/>
                </a:solidFill>
              </a:rPr>
              <a:t>Hablando de ese gran país que es México, presentamos los anagramas de ocho de sus estados. Recuerda que los nombres están revueltos y tu debes de acomodarlos.</a:t>
            </a:r>
          </a:p>
          <a:p>
            <a:endParaRPr lang="es-MX" sz="2200" dirty="0" smtClean="0">
              <a:solidFill>
                <a:srgbClr val="C230C6"/>
              </a:solidFill>
            </a:endParaRPr>
          </a:p>
          <a:p>
            <a:pPr>
              <a:buNone/>
            </a:pPr>
            <a:endParaRPr sz="2200" smtClean="0">
              <a:solidFill>
                <a:srgbClr val="C230C6"/>
              </a:solidFill>
            </a:endParaRPr>
          </a:p>
          <a:p>
            <a:r>
              <a:rPr lang="es-MX" sz="2200" dirty="0" smtClean="0">
                <a:solidFill>
                  <a:srgbClr val="C230C6"/>
                </a:solidFill>
              </a:rPr>
              <a:t>A)ZURCAREV 	B)AOLANIS		C)SACETACAZ		</a:t>
            </a:r>
          </a:p>
          <a:p>
            <a:pPr>
              <a:buNone/>
            </a:pPr>
            <a:r>
              <a:rPr lang="es-MX" sz="2200" dirty="0" smtClean="0">
                <a:solidFill>
                  <a:srgbClr val="C230C6"/>
                </a:solidFill>
              </a:rPr>
              <a:t>      D)NOELOVEUN        E)SAPAIHC		F)ALIUHAOC		</a:t>
            </a:r>
          </a:p>
          <a:p>
            <a:pPr>
              <a:buNone/>
            </a:pPr>
            <a:r>
              <a:rPr lang="es-MX" sz="2200" dirty="0" smtClean="0">
                <a:solidFill>
                  <a:srgbClr val="C230C6"/>
                </a:solidFill>
              </a:rPr>
              <a:t>                    G)OGNARUD		H)SAPILUAMAT</a:t>
            </a:r>
            <a:endParaRPr sz="2200" smtClean="0">
              <a:solidFill>
                <a:srgbClr val="C230C6"/>
              </a:solidFill>
            </a:endParaRPr>
          </a:p>
          <a:p>
            <a:endParaRPr lang="es-ES" dirty="0">
              <a:solidFill>
                <a:srgbClr val="C230C6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500034" y="428604"/>
            <a:ext cx="8086724" cy="192879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es-MX" sz="2700" dirty="0" smtClean="0">
                <a:solidFill>
                  <a:srgbClr val="00B050"/>
                </a:solidFill>
              </a:rPr>
              <a:t>El tío de Juan tiene cinco sobrinos. Uno se llama Mario, otro Luis, uno más José, y el cuarto es Manuel. ¿Cómo se llama el quinto sobrino?</a:t>
            </a:r>
            <a:r>
              <a:rPr smtClean="0">
                <a:solidFill>
                  <a:srgbClr val="00B050"/>
                </a:solidFill>
              </a:rPr>
              <a:t/>
            </a:r>
            <a:br>
              <a:rPr smtClean="0">
                <a:solidFill>
                  <a:srgbClr val="00B050"/>
                </a:solidFill>
              </a:rPr>
            </a:br>
            <a:r>
              <a:rPr lang="es-MX" dirty="0" smtClean="0">
                <a:solidFill>
                  <a:srgbClr val="00B050"/>
                </a:solidFill>
              </a:rPr>
              <a:t> </a:t>
            </a:r>
            <a:r>
              <a:rPr smtClean="0"/>
              <a:t/>
            </a:r>
            <a:br>
              <a:rPr smtClean="0"/>
            </a:br>
            <a:endParaRPr lang="es-ES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/>
        <p:txBody>
          <a:bodyPr/>
          <a:lstStyle>
            <a:extLst/>
          </a:lstStyle>
          <a:p>
            <a:endParaRPr lang="es-E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Observa la serie y dinos que numero sigue:</a:t>
            </a:r>
            <a:r>
              <a:rPr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203, 313, 423, 533, 643……….</a:t>
            </a:r>
            <a:r>
              <a:rPr smtClean="0"/>
              <a:t/>
            </a:r>
            <a:br>
              <a:rPr smtClean="0"/>
            </a:b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quarter" idx="14"/>
          </p:nvPr>
        </p:nvSpPr>
        <p:spPr>
          <a:xfrm>
            <a:off x="285720" y="2071678"/>
            <a:ext cx="8229600" cy="1143000"/>
          </a:xfrm>
        </p:spPr>
        <p:txBody>
          <a:bodyPr/>
          <a:lstStyle/>
          <a:p>
            <a:endParaRPr lang="es-ES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1"/>
          <p:cNvSpPr>
            <a:spLocks noGrp="1"/>
          </p:cNvSpPr>
          <p:nvPr>
            <p:ph type="title"/>
          </p:nvPr>
        </p:nvSpPr>
        <p:spPr>
          <a:xfrm>
            <a:off x="0" y="357166"/>
            <a:ext cx="8458200" cy="124303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es-MX" dirty="0" smtClean="0"/>
              <a:t> </a:t>
            </a:r>
            <a:r>
              <a:rPr lang="es-MX" dirty="0" smtClean="0">
                <a:solidFill>
                  <a:schemeClr val="tx2"/>
                </a:solidFill>
              </a:rPr>
              <a:t>Si un dado tiene 6 caras ¿Cuántas caras habrá en 18 dados?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24" name="Rectangle 6"/>
          <p:cNvSpPr>
            <a:spLocks noGrp="1"/>
          </p:cNvSpPr>
          <p:nvPr>
            <p:ph type="body" sz="quarter" idx="14"/>
          </p:nvPr>
        </p:nvSpPr>
        <p:spPr/>
        <p:txBody>
          <a:bodyPr/>
          <a:lstStyle>
            <a:extLst/>
          </a:lstStyle>
          <a:p>
            <a:r>
              <a:rPr lang="es-ES" dirty="0" smtClean="0">
                <a:solidFill>
                  <a:srgbClr val="FF00FF"/>
                </a:solidFill>
              </a:rPr>
              <a:t>.</a:t>
            </a:r>
            <a:endParaRPr lang="es-ES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071671" y="2571744"/>
          <a:ext cx="5429289" cy="3929091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809763"/>
                <a:gridCol w="1809763"/>
                <a:gridCol w="1809763"/>
              </a:tblGrid>
              <a:tr h="1309697">
                <a:tc>
                  <a:txBody>
                    <a:bodyPr/>
                    <a:lstStyle/>
                    <a:p>
                      <a:pPr algn="ctr"/>
                      <a:endParaRPr lang="es-ES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6000" dirty="0"/>
                    </a:p>
                  </a:txBody>
                  <a:tcPr/>
                </a:tc>
              </a:tr>
              <a:tr h="1309697">
                <a:tc>
                  <a:txBody>
                    <a:bodyPr/>
                    <a:lstStyle/>
                    <a:p>
                      <a:pPr algn="ctr"/>
                      <a:endParaRPr lang="es-ES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6000" b="1" dirty="0"/>
                    </a:p>
                  </a:txBody>
                  <a:tcPr/>
                </a:tc>
              </a:tr>
              <a:tr h="1309697">
                <a:tc>
                  <a:txBody>
                    <a:bodyPr/>
                    <a:lstStyle/>
                    <a:p>
                      <a:pPr algn="ctr"/>
                      <a:endParaRPr lang="es-ES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6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7839076" cy="2286008"/>
          </a:xfrm>
        </p:spPr>
        <p:txBody>
          <a:bodyPr>
            <a:noAutofit/>
          </a:bodyPr>
          <a:lstStyle/>
          <a:p>
            <a:r>
              <a:rPr lang="es-MX" sz="2800" dirty="0" smtClean="0"/>
              <a:t>UN CUADRO MAGICO</a:t>
            </a:r>
            <a:r>
              <a:rPr sz="2800" smtClean="0"/>
              <a:t/>
            </a:r>
            <a:br>
              <a:rPr sz="2800" smtClean="0"/>
            </a:br>
            <a:r>
              <a:rPr lang="es-MX" sz="2800" dirty="0" smtClean="0"/>
              <a:t>Utiliza los números del 3 al 11, de suerte que la suma en forma vertical horizontal y diagonal sea siempre 21.</a:t>
            </a:r>
            <a:r>
              <a:rPr sz="2800" smtClean="0"/>
              <a:t/>
            </a:r>
            <a:br>
              <a:rPr sz="2800" smtClean="0"/>
            </a:br>
            <a:endParaRPr lang="es-ES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58 -0.01272 L -8.33333E-7 3.39806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00" y="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6"/>
          <p:cNvSpPr txBox="1">
            <a:spLocks noChangeArrowheads="1"/>
          </p:cNvSpPr>
          <p:nvPr/>
        </p:nvSpPr>
        <p:spPr bwMode="auto">
          <a:xfrm>
            <a:off x="2000232" y="3214686"/>
            <a:ext cx="4876800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000" dirty="0" smtClean="0">
                <a:latin typeface="Cooper Black" pitchFamily="18" charset="0"/>
              </a:rPr>
              <a:t>E QUIPO</a:t>
            </a:r>
            <a:endParaRPr lang="en-US" sz="3000" dirty="0">
              <a:latin typeface="Cooper Black" pitchFamily="18" charset="0"/>
            </a:endParaRPr>
          </a:p>
          <a:p>
            <a:pPr algn="ctr"/>
            <a:endParaRPr lang="en-US" sz="1200" dirty="0">
              <a:latin typeface="Garamond" pitchFamily="18" charset="0"/>
            </a:endParaRPr>
          </a:p>
          <a:p>
            <a:pPr algn="ctr"/>
            <a:r>
              <a:rPr lang="es-MX" sz="2400" dirty="0" smtClean="0">
                <a:latin typeface="Garamond" pitchFamily="18" charset="0"/>
              </a:rPr>
              <a:t>Por haber descubierto que son más inteligentes que todos los demás</a:t>
            </a:r>
            <a:r>
              <a:rPr lang="es-ES" sz="2800" dirty="0" smtClean="0">
                <a:latin typeface="Garamond" pitchFamily="18" charset="0"/>
              </a:rPr>
              <a:t>.</a:t>
            </a:r>
            <a:endParaRPr lang="en-US" sz="2800" dirty="0">
              <a:latin typeface="Garamond" pitchFamily="18" charset="0"/>
            </a:endParaRP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362200"/>
            <a:ext cx="6400800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400" dirty="0" smtClean="0">
                <a:latin typeface="Goudy Stout" pitchFamily="18" charset="0"/>
              </a:rPr>
              <a:t>¡FELICIDADES!</a:t>
            </a:r>
          </a:p>
        </p:txBody>
      </p:sp>
      <p:sp>
        <p:nvSpPr>
          <p:cNvPr id="3076" name="Rectangle 10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RECONOCIMIENTO POR  RESOLUCION DE PROBLEMAS</a:t>
            </a:r>
          </a:p>
        </p:txBody>
      </p:sp>
      <p:sp>
        <p:nvSpPr>
          <p:cNvPr id="3077" name="Text Box 11"/>
          <p:cNvSpPr txBox="1">
            <a:spLocks noChangeArrowheads="1"/>
          </p:cNvSpPr>
          <p:nvPr/>
        </p:nvSpPr>
        <p:spPr bwMode="auto">
          <a:xfrm>
            <a:off x="1524000" y="5257800"/>
            <a:ext cx="678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>
                <a:latin typeface="Garamond" pitchFamily="18" charset="0"/>
              </a:rPr>
              <a:t>                                 				</a:t>
            </a:r>
            <a:r>
              <a:rPr lang="en-US" sz="1200" dirty="0" err="1" smtClean="0">
                <a:latin typeface="Garamond" pitchFamily="18" charset="0"/>
              </a:rPr>
              <a:t>Fecha</a:t>
            </a:r>
            <a:endParaRPr lang="en-US" sz="1200" dirty="0">
              <a:latin typeface="Garamond" pitchFamily="18" charset="0"/>
            </a:endParaRPr>
          </a:p>
        </p:txBody>
      </p:sp>
      <p:sp>
        <p:nvSpPr>
          <p:cNvPr id="3079" name="Line 13"/>
          <p:cNvSpPr>
            <a:spLocks noChangeShapeType="1"/>
          </p:cNvSpPr>
          <p:nvPr/>
        </p:nvSpPr>
        <p:spPr bwMode="auto">
          <a:xfrm>
            <a:off x="6019800" y="5181600"/>
            <a:ext cx="1752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  <p:bldP spid="307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s-MX" sz="3600" dirty="0" smtClean="0">
                <a:solidFill>
                  <a:srgbClr val="FF0066"/>
                </a:solidFill>
              </a:rPr>
              <a:t>A)VERACRUZ	       B)SINALOA</a:t>
            </a:r>
          </a:p>
          <a:p>
            <a:pPr>
              <a:buNone/>
            </a:pPr>
            <a:endParaRPr lang="es-MX" sz="3600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es-MX" sz="3600" dirty="0" smtClean="0">
                <a:solidFill>
                  <a:srgbClr val="FF0066"/>
                </a:solidFill>
              </a:rPr>
              <a:t>C)ZACATECAS	      D)NUEVO LEON</a:t>
            </a:r>
          </a:p>
          <a:p>
            <a:pPr>
              <a:buNone/>
            </a:pPr>
            <a:r>
              <a:rPr lang="es-MX" sz="3600" dirty="0" smtClean="0">
                <a:solidFill>
                  <a:srgbClr val="FF0066"/>
                </a:solidFill>
              </a:rPr>
              <a:t>	 </a:t>
            </a:r>
          </a:p>
          <a:p>
            <a:pPr>
              <a:buNone/>
            </a:pPr>
            <a:r>
              <a:rPr lang="es-MX" sz="3600" dirty="0" smtClean="0">
                <a:solidFill>
                  <a:srgbClr val="FF0066"/>
                </a:solidFill>
              </a:rPr>
              <a:t>E)CHIAPAS            F)COAHUILA </a:t>
            </a:r>
          </a:p>
          <a:p>
            <a:pPr>
              <a:buNone/>
            </a:pPr>
            <a:r>
              <a:rPr lang="es-MX" sz="3600" dirty="0" smtClean="0">
                <a:solidFill>
                  <a:srgbClr val="FF0066"/>
                </a:solidFill>
              </a:rPr>
              <a:t>	</a:t>
            </a:r>
          </a:p>
          <a:p>
            <a:pPr>
              <a:buNone/>
            </a:pPr>
            <a:r>
              <a:rPr lang="es-MX" sz="3600" dirty="0" smtClean="0">
                <a:solidFill>
                  <a:srgbClr val="FF0066"/>
                </a:solidFill>
              </a:rPr>
              <a:t>G)DURANGO	      H)TAMAULIPAS</a:t>
            </a:r>
            <a:endParaRPr sz="360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es-MX" sz="3600" dirty="0" smtClean="0"/>
              <a:t>	JUAN</a:t>
            </a:r>
          </a:p>
          <a:p>
            <a:pPr>
              <a:buNone/>
            </a:pPr>
            <a:r>
              <a:rPr lang="es-MX" sz="3600" dirty="0" smtClean="0"/>
              <a:t>753</a:t>
            </a:r>
          </a:p>
          <a:p>
            <a:pPr>
              <a:buNone/>
            </a:pPr>
            <a:r>
              <a:rPr lang="es-MX" sz="3600" dirty="0" smtClean="0"/>
              <a:t>108 CARAS</a:t>
            </a:r>
            <a:endParaRPr sz="3600" smtClean="0"/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C000"/>
                </a:solidFill>
              </a:rPr>
              <a:t>SOLUCION. 1</a:t>
            </a:r>
            <a:endParaRPr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500166" y="1928802"/>
          <a:ext cx="6000792" cy="4667271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000264"/>
                <a:gridCol w="2000264"/>
                <a:gridCol w="2000264"/>
              </a:tblGrid>
              <a:tr h="1555757">
                <a:tc>
                  <a:txBody>
                    <a:bodyPr/>
                    <a:lstStyle/>
                    <a:p>
                      <a:pPr algn="ctr"/>
                      <a:r>
                        <a:rPr lang="es-MX" sz="6000" dirty="0" smtClean="0"/>
                        <a:t>10</a:t>
                      </a:r>
                      <a:endParaRPr lang="es-ES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6000" dirty="0" smtClean="0"/>
                        <a:t>3</a:t>
                      </a:r>
                      <a:endParaRPr lang="es-ES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6000" dirty="0" smtClean="0"/>
                        <a:t>8</a:t>
                      </a:r>
                      <a:endParaRPr lang="es-ES" sz="6000" dirty="0"/>
                    </a:p>
                  </a:txBody>
                  <a:tcPr/>
                </a:tc>
              </a:tr>
              <a:tr h="1555757">
                <a:tc>
                  <a:txBody>
                    <a:bodyPr/>
                    <a:lstStyle/>
                    <a:p>
                      <a:pPr algn="ctr"/>
                      <a:r>
                        <a:rPr lang="es-MX" sz="6000" dirty="0" smtClean="0"/>
                        <a:t>5</a:t>
                      </a:r>
                      <a:endParaRPr lang="es-ES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6000" dirty="0" smtClean="0"/>
                        <a:t>7</a:t>
                      </a:r>
                      <a:endParaRPr lang="es-ES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6000" dirty="0" smtClean="0"/>
                        <a:t>9</a:t>
                      </a:r>
                      <a:endParaRPr lang="es-ES" sz="6000" dirty="0"/>
                    </a:p>
                  </a:txBody>
                  <a:tcPr/>
                </a:tc>
              </a:tr>
              <a:tr h="1555757">
                <a:tc>
                  <a:txBody>
                    <a:bodyPr/>
                    <a:lstStyle/>
                    <a:p>
                      <a:pPr algn="ctr"/>
                      <a:r>
                        <a:rPr lang="es-MX" sz="6000" dirty="0" smtClean="0"/>
                        <a:t>6</a:t>
                      </a:r>
                      <a:endParaRPr lang="es-ES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6000" dirty="0" smtClean="0"/>
                        <a:t>11</a:t>
                      </a:r>
                      <a:endParaRPr lang="es-ES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6000" dirty="0" smtClean="0"/>
                        <a:t>4</a:t>
                      </a:r>
                      <a:endParaRPr lang="es-ES" sz="6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110566" cy="1857364"/>
          </a:xfrm>
        </p:spPr>
        <p:txBody>
          <a:bodyPr>
            <a:noAutofit/>
          </a:bodyPr>
          <a:lstStyle/>
          <a:p>
            <a:r>
              <a:rPr lang="es-MX" sz="2800" dirty="0" smtClean="0"/>
              <a:t>UN CUADRO MAGICO</a:t>
            </a:r>
            <a:br>
              <a:rPr lang="es-MX" sz="2800" dirty="0" smtClean="0"/>
            </a:br>
            <a:r>
              <a:rPr lang="es-MX" sz="2800" dirty="0" smtClean="0"/>
              <a:t>Utiliza los números del 3 al 11, de suerte que la suma en forma vertical horizontal y diagonal sea siempre 21.</a:t>
            </a:r>
            <a:endParaRPr lang="es-ES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/>
          </p:cNvSpPr>
          <p:nvPr>
            <p:ph type="body" sz="quarter" idx="11"/>
          </p:nvPr>
        </p:nvSpPr>
        <p:spPr>
          <a:xfrm>
            <a:off x="5105400" y="228600"/>
            <a:ext cx="3200400" cy="6415110"/>
          </a:xfrm>
        </p:spPr>
        <p:txBody>
          <a:bodyPr>
            <a:normAutofit/>
          </a:bodyPr>
          <a:lstStyle>
            <a:extLst/>
          </a:lstStyle>
          <a:p>
            <a:r>
              <a:rPr sz="2400" smtClean="0">
                <a:solidFill>
                  <a:srgbClr val="0070C0"/>
                </a:solidFill>
                <a:latin typeface="Berlin Sans FB Demi" pitchFamily="34" charset="0"/>
              </a:rPr>
              <a:t>PROBLEMA</a:t>
            </a:r>
          </a:p>
          <a:p>
            <a:r>
              <a:rPr sz="2400" smtClean="0">
                <a:solidFill>
                  <a:srgbClr val="0070C0"/>
                </a:solidFill>
                <a:latin typeface="Berlin Sans FB Demi" pitchFamily="34" charset="0"/>
              </a:rPr>
              <a:t>Conjunto de hechos o circunstancias que dificultan la consecución de algún fin.</a:t>
            </a:r>
          </a:p>
          <a:p>
            <a:endParaRPr lang="es-ES" dirty="0"/>
          </a:p>
          <a:p>
            <a:endParaRPr lang="es-ES" dirty="0"/>
          </a:p>
        </p:txBody>
      </p:sp>
      <p:pic>
        <p:nvPicPr>
          <p:cNvPr id="10" name="9 Marcador de posición de imagen" descr="pensamiento.jpg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5059679" cy="6858000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19A3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19A3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80"/>
                            </p:stCondLst>
                            <p:childTnLst>
                              <p:par>
                                <p:cTn id="10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19A3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19A3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96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/>
          <p:cNvSpPr>
            <a:spLocks noGrp="1"/>
          </p:cNvSpPr>
          <p:nvPr>
            <p:ph type="body" sz="quarter" idx="11"/>
          </p:nvPr>
        </p:nvSpPr>
        <p:spPr>
          <a:xfrm>
            <a:off x="5105400" y="228600"/>
            <a:ext cx="3200400" cy="6272234"/>
          </a:xfrm>
        </p:spPr>
        <p:txBody>
          <a:bodyPr>
            <a:normAutofit/>
          </a:bodyPr>
          <a:lstStyle>
            <a:extLst/>
          </a:lstStyle>
          <a:p>
            <a:pPr algn="ctr"/>
            <a:r>
              <a:rPr sz="2400" smtClean="0">
                <a:solidFill>
                  <a:srgbClr val="FE1C16"/>
                </a:solidFill>
                <a:latin typeface="Berlin Sans FB Demi" pitchFamily="34" charset="0"/>
              </a:rPr>
              <a:t>TIPOS DE PROBLEMAS</a:t>
            </a:r>
          </a:p>
          <a:p>
            <a:pPr algn="ctr"/>
            <a:endParaRPr sz="2400" smtClean="0">
              <a:solidFill>
                <a:srgbClr val="FE1C16"/>
              </a:solidFill>
              <a:latin typeface="Berlin Sans FB Demi" pitchFamily="34" charset="0"/>
            </a:endParaRPr>
          </a:p>
          <a:p>
            <a:pPr>
              <a:buBlip>
                <a:blip r:embed="rId3"/>
              </a:buBlip>
            </a:pPr>
            <a:r>
              <a:rPr smtClean="0">
                <a:solidFill>
                  <a:srgbClr val="FE1C16"/>
                </a:solidFill>
                <a:latin typeface="Berlin Sans FB Demi" pitchFamily="34" charset="0"/>
              </a:rPr>
              <a:t>CONVERGENTES: Tienen solución única o un conjunto de soluciones definidas, como resolver una ecuación.</a:t>
            </a:r>
          </a:p>
          <a:p>
            <a:pPr>
              <a:buBlip>
                <a:blip r:embed="rId3"/>
              </a:buBlip>
            </a:pPr>
            <a:r>
              <a:rPr smtClean="0">
                <a:solidFill>
                  <a:srgbClr val="FE1C16"/>
                </a:solidFill>
                <a:latin typeface="Berlin Sans FB Demi" pitchFamily="34" charset="0"/>
              </a:rPr>
              <a:t>DIVERGENTES: Tienen un número indeterminado de respuestas posibles que dependen de la creatividad de la persona.</a:t>
            </a:r>
          </a:p>
          <a:p>
            <a:pPr>
              <a:buBlip>
                <a:blip r:embed="rId3"/>
              </a:buBlip>
            </a:pPr>
            <a:r>
              <a:rPr lang="es-MX" dirty="0" smtClean="0">
                <a:solidFill>
                  <a:srgbClr val="FE1C16"/>
                </a:solidFill>
                <a:latin typeface="Berlin Sans FB Demi" pitchFamily="34" charset="0"/>
              </a:rPr>
              <a:t>EJEMPLO:</a:t>
            </a:r>
            <a:endParaRPr smtClean="0">
              <a:solidFill>
                <a:srgbClr val="FE1C16"/>
              </a:solidFill>
              <a:latin typeface="Berlin Sans FB Demi" pitchFamily="34" charset="0"/>
            </a:endParaRPr>
          </a:p>
          <a:p>
            <a:r>
              <a:rPr smtClean="0">
                <a:solidFill>
                  <a:srgbClr val="FE1C16"/>
                </a:solidFill>
                <a:latin typeface="Berlin Sans FB Demi" pitchFamily="34" charset="0"/>
              </a:rPr>
              <a:t>¿Cómo hacer una buena publicidad para una nueva barra de chocolate?</a:t>
            </a:r>
          </a:p>
          <a:p>
            <a:endParaRPr lang="es-ES" dirty="0">
              <a:solidFill>
                <a:srgbClr val="FE1C16"/>
              </a:solidFill>
              <a:latin typeface="Arial Black" pitchFamily="34" charset="0"/>
            </a:endParaRPr>
          </a:p>
        </p:txBody>
      </p:sp>
      <p:pic>
        <p:nvPicPr>
          <p:cNvPr id="7" name="6 Marcador de posición de imagen" descr="solucion de problemas.jpg"/>
          <p:cNvPicPr>
            <a:picLocks noGrp="1" noChangeAspect="1"/>
          </p:cNvPicPr>
          <p:nvPr>
            <p:ph type="pic" sz="quarter" idx="10"/>
          </p:nvPr>
        </p:nvPicPr>
        <p:blipFill>
          <a:blip r:embed="rId4"/>
          <a:stretch>
            <a:fillRect/>
          </a:stretch>
        </p:blipFill>
        <p:spPr>
          <a:xfrm>
            <a:off x="0" y="500042"/>
            <a:ext cx="5113087" cy="60722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body" sz="quarter" idx="13"/>
          </p:nvPr>
        </p:nvSpPr>
        <p:spPr>
          <a:xfrm>
            <a:off x="285720" y="3929066"/>
            <a:ext cx="8129614" cy="2928934"/>
          </a:xfrm>
        </p:spPr>
        <p:txBody>
          <a:bodyPr/>
          <a:lstStyle>
            <a:extLst/>
          </a:lstStyle>
          <a:p>
            <a:r>
              <a:rPr smtClean="0">
                <a:solidFill>
                  <a:srgbClr val="F3A60D"/>
                </a:solidFill>
                <a:latin typeface="Berlin Sans FB Demi" pitchFamily="34" charset="0"/>
              </a:rPr>
              <a:t>ORIGEN DEL PROBLEMA</a:t>
            </a:r>
          </a:p>
          <a:p>
            <a:r>
              <a:rPr smtClean="0">
                <a:solidFill>
                  <a:srgbClr val="F3A60D"/>
                </a:solidFill>
                <a:latin typeface="Berlin Sans FB Demi" pitchFamily="34" charset="0"/>
              </a:rPr>
              <a:t>Para resolver un problema, el primer paso es identificar correctamente el problema y su origen.</a:t>
            </a:r>
          </a:p>
          <a:p>
            <a:r>
              <a:rPr smtClean="0">
                <a:solidFill>
                  <a:srgbClr val="F3A60D"/>
                </a:solidFill>
                <a:latin typeface="Berlin Sans FB Demi" pitchFamily="34" charset="0"/>
              </a:rPr>
              <a:t>Un problema puede surgir de cualquier situación o circunstancia.</a:t>
            </a:r>
          </a:p>
          <a:p>
            <a:r>
              <a:rPr smtClean="0">
                <a:solidFill>
                  <a:srgbClr val="F3A60D"/>
                </a:solidFill>
                <a:latin typeface="Berlin Sans FB Demi" pitchFamily="34" charset="0"/>
              </a:rPr>
              <a:t>Este concepto que parece obvio no siempre se tiene en cuenta o no siempre se le da la importancia que se debe, y como consecuencia de este error se traten de resolver problemas equivocando el origen del problema.</a:t>
            </a:r>
          </a:p>
          <a:p>
            <a:endParaRPr lang="es-ES" dirty="0">
              <a:latin typeface="Berlin Sans FB Demi" pitchFamily="34" charset="0"/>
            </a:endParaRPr>
          </a:p>
        </p:txBody>
      </p:sp>
      <p:pic>
        <p:nvPicPr>
          <p:cNvPr id="7" name="6 Marcador de posición de imagen" descr="matematica001.jpg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285720" y="357166"/>
            <a:ext cx="3019296" cy="3198089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schemeClr val="tx1">
                <a:alpha val="40000"/>
              </a:schemeClr>
            </a:outerShdw>
          </a:effectLst>
        </p:spPr>
      </p:pic>
      <p:pic>
        <p:nvPicPr>
          <p:cNvPr id="9" name="8 Marcador de posición de imagen" descr="pensando.jpg"/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tretch>
            <a:fillRect/>
          </a:stretch>
        </p:blipFill>
        <p:spPr>
          <a:xfrm>
            <a:off x="3286116" y="420353"/>
            <a:ext cx="2643206" cy="3222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11 Marcador de posición de imagen" descr="problema 1.jpg"/>
          <p:cNvPicPr>
            <a:picLocks noGrp="1" noChangeAspect="1"/>
          </p:cNvPicPr>
          <p:nvPr>
            <p:ph type="pic" sz="quarter" idx="12"/>
          </p:nvPr>
        </p:nvPicPr>
        <p:blipFill>
          <a:blip r:embed="rId5"/>
          <a:stretch>
            <a:fillRect/>
          </a:stretch>
        </p:blipFill>
        <p:spPr>
          <a:xfrm>
            <a:off x="6000760" y="428604"/>
            <a:ext cx="2500330" cy="314327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posición de imagen" descr="resolucion-de-problemas.jpg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tretch>
            <a:fillRect/>
          </a:stretch>
        </p:blipFill>
        <p:spPr>
          <a:xfrm>
            <a:off x="214282" y="428604"/>
            <a:ext cx="4925208" cy="564360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2 Marcador de texto"/>
          <p:cNvSpPr>
            <a:spLocks noGrp="1"/>
          </p:cNvSpPr>
          <p:nvPr>
            <p:ph type="body" sz="quarter" idx="11"/>
          </p:nvPr>
        </p:nvSpPr>
        <p:spPr>
          <a:xfrm>
            <a:off x="5105400" y="228600"/>
            <a:ext cx="3200400" cy="627223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sz="2600" smtClean="0">
                <a:solidFill>
                  <a:srgbClr val="0070C0"/>
                </a:solidFill>
                <a:latin typeface="Berlin Sans FB Demi" pitchFamily="34" charset="0"/>
              </a:rPr>
              <a:t>RESOLUCION DE PROBLEMAS</a:t>
            </a:r>
          </a:p>
          <a:p>
            <a:pPr algn="ctr"/>
            <a:endParaRPr sz="2600" smtClean="0">
              <a:solidFill>
                <a:srgbClr val="0070C0"/>
              </a:solidFill>
              <a:latin typeface="Berlin Sans FB Demi" pitchFamily="34" charset="0"/>
            </a:endParaRPr>
          </a:p>
          <a:p>
            <a:r>
              <a:rPr sz="2500" smtClean="0">
                <a:solidFill>
                  <a:srgbClr val="0070C0"/>
                </a:solidFill>
                <a:latin typeface="Berlin Sans FB Demi" pitchFamily="34" charset="0"/>
              </a:rPr>
              <a:t>Resolver un problema implica realizar tareas que demandan procesos de razonamientos más o menos complejos y no simplemente una actividad asociativa o rutinaria.</a:t>
            </a:r>
          </a:p>
          <a:p>
            <a:r>
              <a:rPr sz="2500" smtClean="0">
                <a:solidFill>
                  <a:srgbClr val="0070C0"/>
                </a:solidFill>
                <a:latin typeface="Berlin Sans FB Demi" pitchFamily="34" charset="0"/>
              </a:rPr>
              <a:t>La simbolización de un problema es un aprendizaje constructivo, por lo tanto individual y distinto, en el cual cada uno utiliza sus propias estrategias </a:t>
            </a:r>
            <a:r>
              <a:rPr smtClean="0">
                <a:solidFill>
                  <a:srgbClr val="0070C0"/>
                </a:solidFill>
              </a:rPr>
              <a:t>.</a:t>
            </a:r>
          </a:p>
          <a:p>
            <a:endParaRPr lang="es-E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posición de imagen" descr="en-el-problema-esta-la-solucion.jpg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tretch>
            <a:fillRect/>
          </a:stretch>
        </p:blipFill>
        <p:spPr>
          <a:xfrm>
            <a:off x="1500166" y="285727"/>
            <a:ext cx="5500726" cy="396161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2 Marcador de texto"/>
          <p:cNvSpPr>
            <a:spLocks noGrp="1"/>
          </p:cNvSpPr>
          <p:nvPr>
            <p:ph type="body" sz="quarter" idx="11"/>
          </p:nvPr>
        </p:nvSpPr>
        <p:spPr>
          <a:xfrm>
            <a:off x="500034" y="4286256"/>
            <a:ext cx="7467600" cy="2571744"/>
          </a:xfrm>
        </p:spPr>
        <p:txBody>
          <a:bodyPr>
            <a:noAutofit/>
          </a:bodyPr>
          <a:lstStyle/>
          <a:p>
            <a:pPr algn="l"/>
            <a:r>
              <a:rPr smtClean="0">
                <a:solidFill>
                  <a:srgbClr val="9A34B6"/>
                </a:solidFill>
                <a:latin typeface="Berlin Sans FB Demi" pitchFamily="34" charset="0"/>
              </a:rPr>
              <a:t>TOMA DE DECISIONES</a:t>
            </a:r>
          </a:p>
          <a:p>
            <a:pPr algn="l"/>
            <a:r>
              <a:rPr smtClean="0">
                <a:solidFill>
                  <a:srgbClr val="9A34B6"/>
                </a:solidFill>
                <a:latin typeface="Berlin Sans FB Demi" pitchFamily="34" charset="0"/>
              </a:rPr>
              <a:t>Existen cuatro cualidades de mucha importancia para la toma de decisiones:</a:t>
            </a:r>
          </a:p>
          <a:p>
            <a:pPr algn="l">
              <a:buBlip>
                <a:blip r:embed="rId3"/>
              </a:buBlip>
            </a:pPr>
            <a:r>
              <a:rPr smtClean="0">
                <a:solidFill>
                  <a:srgbClr val="9A34B6"/>
                </a:solidFill>
                <a:latin typeface="Berlin Sans FB Demi" pitchFamily="34" charset="0"/>
              </a:rPr>
              <a:t>EXPERIENCIA: Es lógico suponer que la habilidad de un mando para tomar decisiones crece con la experiencia.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82E62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82E62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82E62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82E62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82E62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82E62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Marcador de posición de imagen" descr="mimenteesvaga2.jpg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tretch>
            <a:fillRect/>
          </a:stretch>
        </p:blipFill>
        <p:spPr>
          <a:xfrm>
            <a:off x="4000497" y="571480"/>
            <a:ext cx="4286280" cy="3429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5 Marcador de posición de imagen" descr="imagesCA8BNEFP.jpg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tretch>
            <a:fillRect/>
          </a:stretch>
        </p:blipFill>
        <p:spPr>
          <a:xfrm>
            <a:off x="642910" y="428604"/>
            <a:ext cx="3286148" cy="35683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3 Marcador de texto"/>
          <p:cNvSpPr>
            <a:spLocks noGrp="1"/>
          </p:cNvSpPr>
          <p:nvPr>
            <p:ph type="body" sz="quarter" idx="14"/>
          </p:nvPr>
        </p:nvSpPr>
        <p:spPr>
          <a:xfrm>
            <a:off x="571472" y="4071942"/>
            <a:ext cx="3714776" cy="250033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sz="2100" smtClean="0">
                <a:solidFill>
                  <a:srgbClr val="45D20C"/>
                </a:solidFill>
                <a:latin typeface="Berlin Sans FB Demi" pitchFamily="34" charset="0"/>
              </a:rPr>
              <a:t>BUEN JUICIO:</a:t>
            </a:r>
          </a:p>
          <a:p>
            <a:pPr algn="l"/>
            <a:r>
              <a:rPr sz="2100" smtClean="0">
                <a:solidFill>
                  <a:srgbClr val="45D20C"/>
                </a:solidFill>
                <a:latin typeface="Berlin Sans FB Demi" pitchFamily="34" charset="0"/>
              </a:rPr>
              <a:t> Se toma el término juicio para referirnos a la habilidad de evaluar información de forma inteligente. Esta constituido  por el sentido común, la madurez, la habilidad de razonamiento y la experiencia del tomador de decisiones. El juicio mejora con la edad y con la experiencia</a:t>
            </a:r>
          </a:p>
          <a:p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15"/>
          </p:nvPr>
        </p:nvSpPr>
        <p:spPr>
          <a:xfrm>
            <a:off x="4572000" y="4000504"/>
            <a:ext cx="3286148" cy="2500330"/>
          </a:xfrm>
        </p:spPr>
        <p:txBody>
          <a:bodyPr>
            <a:noAutofit/>
          </a:bodyPr>
          <a:lstStyle/>
          <a:p>
            <a:pPr algn="l"/>
            <a:r>
              <a:rPr sz="2000" smtClean="0">
                <a:solidFill>
                  <a:schemeClr val="tx2">
                    <a:lumMod val="60000"/>
                    <a:lumOff val="40000"/>
                  </a:schemeClr>
                </a:solidFill>
                <a:latin typeface="Berlin Sans FB Demi" pitchFamily="34" charset="0"/>
              </a:rPr>
              <a:t>CREATIVIDAD:</a:t>
            </a:r>
          </a:p>
          <a:p>
            <a:pPr algn="l"/>
            <a:r>
              <a:rPr sz="2000" smtClean="0">
                <a:solidFill>
                  <a:schemeClr val="tx2">
                    <a:lumMod val="60000"/>
                    <a:lumOff val="40000"/>
                  </a:schemeClr>
                </a:solidFill>
                <a:latin typeface="Berlin Sans FB Demi" pitchFamily="34" charset="0"/>
              </a:rPr>
              <a:t>Designa la habilidad del tomador de decisiones para combinar o asociar ideas de manera única, para lograr un resultado único y útil.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posición de imagen" descr="4.jpg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tretch>
            <a:fillRect/>
          </a:stretch>
        </p:blipFill>
        <p:spPr>
          <a:xfrm>
            <a:off x="285720" y="357166"/>
            <a:ext cx="4643470" cy="614366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2 Marcador de texto"/>
          <p:cNvSpPr>
            <a:spLocks noGrp="1"/>
          </p:cNvSpPr>
          <p:nvPr>
            <p:ph type="body" sz="quarter" idx="11"/>
          </p:nvPr>
        </p:nvSpPr>
        <p:spPr>
          <a:xfrm>
            <a:off x="5105400" y="228600"/>
            <a:ext cx="3200400" cy="6200796"/>
          </a:xfrm>
        </p:spPr>
        <p:txBody>
          <a:bodyPr>
            <a:normAutofit fontScale="55000" lnSpcReduction="20000"/>
          </a:bodyPr>
          <a:lstStyle/>
          <a:p>
            <a:r>
              <a:rPr sz="5100" smtClean="0">
                <a:solidFill>
                  <a:srgbClr val="FFC000"/>
                </a:solidFill>
                <a:latin typeface="Berlin Sans FB Demi" pitchFamily="34" charset="0"/>
              </a:rPr>
              <a:t>El tomador de decisiones creativo es capaz de captar y entender el problema de una manera más amplia, aún ver las consecuencias que otros pasan por alto. </a:t>
            </a:r>
          </a:p>
          <a:p>
            <a:r>
              <a:rPr sz="5100" smtClean="0">
                <a:solidFill>
                  <a:srgbClr val="FFC000"/>
                </a:solidFill>
                <a:latin typeface="Berlin Sans FB Demi" pitchFamily="34" charset="0"/>
              </a:rPr>
              <a:t>Son creativos y puede generar suficientes ideas para encontrar el camino más corto y efectivo del problema.</a:t>
            </a:r>
          </a:p>
          <a:p>
            <a:endParaRPr lang="es-E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posición de imagen" descr="problemas.jpg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tretch>
            <a:fillRect/>
          </a:stretch>
        </p:blipFill>
        <p:spPr>
          <a:xfrm>
            <a:off x="3286116" y="285727"/>
            <a:ext cx="2928958" cy="356057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2 Marcador de texto"/>
          <p:cNvSpPr>
            <a:spLocks noGrp="1"/>
          </p:cNvSpPr>
          <p:nvPr>
            <p:ph type="body" sz="quarter" idx="15"/>
          </p:nvPr>
        </p:nvSpPr>
        <p:spPr>
          <a:xfrm>
            <a:off x="500034" y="3643314"/>
            <a:ext cx="7786742" cy="2909886"/>
          </a:xfrm>
        </p:spPr>
        <p:txBody>
          <a:bodyPr>
            <a:noAutofit/>
          </a:bodyPr>
          <a:lstStyle/>
          <a:p>
            <a:r>
              <a:rPr sz="2800" smtClean="0">
                <a:solidFill>
                  <a:srgbClr val="FF0000"/>
                </a:solidFill>
                <a:latin typeface="Berlin Sans FB Demi" pitchFamily="34" charset="0"/>
              </a:rPr>
              <a:t>La toma de decisiones, se considera como parte importante del proceso de planeación cuando ya se conoce una oportunidad y una meta, el núcleo de la planeación es realmente el proceso de decisión, por lo tanto dentro de este contexto el proceso que conduce a tomar una decisión se podría visualizar de la siguiente manera</a:t>
            </a:r>
            <a:r>
              <a:rPr sz="2800" smtClean="0">
                <a:latin typeface="Berlin Sans FB Demi" pitchFamily="34" charset="0"/>
              </a:rPr>
              <a:t>: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ContemporaryPhotoAlbu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ContemporaryPhotoAlbum</Template>
  <TotalTime>0</TotalTime>
  <Words>585</Words>
  <Application>Microsoft Office PowerPoint</Application>
  <PresentationFormat>Presentación en pantalla (4:3)</PresentationFormat>
  <Paragraphs>80</Paragraphs>
  <Slides>19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ContemporaryPhotoAlbum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ANAGRAMAS</vt:lpstr>
      <vt:lpstr>El tío de Juan tiene cinco sobrinos. Uno se llama Mario, otro Luis, uno más José, y el cuarto es Manuel. ¿Cómo se llama el quinto sobrino?   </vt:lpstr>
      <vt:lpstr>Observa la serie y dinos que numero sigue: 203, 313, 423, 533, 643………. </vt:lpstr>
      <vt:lpstr> Si un dado tiene 6 caras ¿Cuántas caras habrá en 18 dados?</vt:lpstr>
      <vt:lpstr>UN CUADRO MAGICO Utiliza los números del 3 al 11, de suerte que la suma en forma vertical horizontal y diagonal sea siempre 21. </vt:lpstr>
      <vt:lpstr>RECONOCIMIENTO POR  RESOLUCION DE PROBLEMAS</vt:lpstr>
      <vt:lpstr>SOLUCION. 1</vt:lpstr>
      <vt:lpstr>UN CUADRO MAGICO Utiliza los números del 3 al 11, de suerte que la suma en forma vertical horizontal y diagonal sea siempre 21.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2011-10-19T17:53:33Z</dcterms:created>
  <dcterms:modified xsi:type="dcterms:W3CDTF">2015-07-08T00:57:39Z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3082</vt:i4>
  </property>
  <property fmtid="{D5CDD505-2E9C-101B-9397-08002B2CF9AE}" pid="3" name="_Version">
    <vt:lpwstr>12.0.4518</vt:lpwstr>
  </property>
</Properties>
</file>