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3" r:id="rId2"/>
  </p:sldMasterIdLst>
  <p:notesMasterIdLst>
    <p:notesMasterId r:id="rId34"/>
  </p:notesMasterIdLst>
  <p:handoutMasterIdLst>
    <p:handoutMasterId r:id="rId35"/>
  </p:handoutMasterIdLst>
  <p:sldIdLst>
    <p:sldId id="256" r:id="rId3"/>
    <p:sldId id="319" r:id="rId4"/>
    <p:sldId id="320" r:id="rId5"/>
    <p:sldId id="321" r:id="rId6"/>
    <p:sldId id="332" r:id="rId7"/>
    <p:sldId id="273" r:id="rId8"/>
    <p:sldId id="348" r:id="rId9"/>
    <p:sldId id="352" r:id="rId10"/>
    <p:sldId id="349" r:id="rId11"/>
    <p:sldId id="350" r:id="rId12"/>
    <p:sldId id="351" r:id="rId13"/>
    <p:sldId id="274" r:id="rId14"/>
    <p:sldId id="310" r:id="rId15"/>
    <p:sldId id="275" r:id="rId16"/>
    <p:sldId id="311" r:id="rId17"/>
    <p:sldId id="312" r:id="rId18"/>
    <p:sldId id="278" r:id="rId19"/>
    <p:sldId id="280" r:id="rId20"/>
    <p:sldId id="334" r:id="rId21"/>
    <p:sldId id="335" r:id="rId22"/>
    <p:sldId id="336" r:id="rId23"/>
    <p:sldId id="337" r:id="rId24"/>
    <p:sldId id="338" r:id="rId25"/>
    <p:sldId id="339" r:id="rId26"/>
    <p:sldId id="340" r:id="rId27"/>
    <p:sldId id="341" r:id="rId28"/>
    <p:sldId id="342" r:id="rId29"/>
    <p:sldId id="344" r:id="rId30"/>
    <p:sldId id="345" r:id="rId31"/>
    <p:sldId id="346" r:id="rId32"/>
    <p:sldId id="331"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74" d="100"/>
          <a:sy n="74" d="100"/>
        </p:scale>
        <p:origin x="372" y="72"/>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1818" y="11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pPr/>
              <a:t>10/1/2015</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p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pPr/>
              <a:t>10/1/2015</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p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fld id="{60CF5DCC-9178-4938-8242-E4C415B73E55}" type="slidenum">
              <a:rPr lang="es-ES" altLang="es-MX" smtClean="0"/>
              <a:pPr/>
              <a:t>‹Nº›</a:t>
            </a:fld>
            <a:endParaRPr lang="es-ES" altLang="es-MX"/>
          </a:p>
        </p:txBody>
      </p:sp>
    </p:spTree>
    <p:extLst>
      <p:ext uri="{BB962C8B-B14F-4D97-AF65-F5344CB8AC3E}">
        <p14:creationId xmlns:p14="http://schemas.microsoft.com/office/powerpoint/2010/main" val="4159265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smtClean="0"/>
              <a:pPr/>
              <a:t>10/1/2015</a:t>
            </a:fld>
            <a:endParaRPr lang="en-US"/>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71786269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2673615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1700658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48441242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E583DDF-CA54-461A-A486-592D2374C532}" type="datetimeFigureOut">
              <a:rPr lang="en-US" smtClean="0"/>
              <a:pPr/>
              <a:t>10/1/2015</a:t>
            </a:fld>
            <a:endParaRPr lang="en-US"/>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22623819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E583DDF-CA54-461A-A486-592D2374C532}" type="datetimeFigureOut">
              <a:rPr lang="en-US" smtClean="0"/>
              <a:pPr/>
              <a:t>10/1/2015</a:t>
            </a:fld>
            <a:endParaRPr lang="en-US"/>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81365295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36019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50549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022548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43952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A879FD0-C37A-4F50-8F3B-5FA0D9D0B42F}" type="datetimeFigureOut">
              <a:rPr lang="en-US" smtClean="0"/>
              <a:pPr/>
              <a:t>10/1/2015</a:t>
            </a:fld>
            <a:endParaRPr lang="en-US"/>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06EF73-9DB8-4763-865F-2F88181A4732}" type="slidenum">
              <a:rPr lang="es-MX" smtClean="0"/>
              <a:pPr/>
              <a:t>‹Nº›</a:t>
            </a:fld>
            <a:endParaRPr lang="es-MX"/>
          </a:p>
        </p:txBody>
      </p:sp>
    </p:spTree>
    <p:extLst>
      <p:ext uri="{BB962C8B-B14F-4D97-AF65-F5344CB8AC3E}">
        <p14:creationId xmlns:p14="http://schemas.microsoft.com/office/powerpoint/2010/main" val="975776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E583DDF-CA54-461A-A486-592D2374C532}" type="datetimeFigureOut">
              <a:rPr lang="en-US" smtClean="0"/>
              <a:pPr/>
              <a:t>10/1/2015</a:t>
            </a:fld>
            <a:endParaRPr lang="en-US"/>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822886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3"/>
          <p:cNvSpPr>
            <a:spLocks noGrp="1"/>
          </p:cNvSpPr>
          <p:nvPr>
            <p:ph type="ftr" sz="quarter" idx="11"/>
          </p:nvPr>
        </p:nvSpPr>
        <p:spPr/>
        <p:txBody>
          <a:bodyPr/>
          <a:lstStyle/>
          <a:p>
            <a:endParaRPr lang="es-MX"/>
          </a:p>
        </p:txBody>
      </p:sp>
      <p:sp>
        <p:nvSpPr>
          <p:cNvPr id="6" name="Slide Number Placeholder 4"/>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1946881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2"/>
          <p:cNvSpPr>
            <a:spLocks noGrp="1"/>
          </p:cNvSpPr>
          <p:nvPr>
            <p:ph type="ftr" sz="quarter" idx="11"/>
          </p:nvPr>
        </p:nvSpPr>
        <p:spPr/>
        <p:txBody>
          <a:bodyPr/>
          <a:lstStyle/>
          <a:p>
            <a:endParaRPr lang="es-MX"/>
          </a:p>
        </p:txBody>
      </p:sp>
      <p:sp>
        <p:nvSpPr>
          <p:cNvPr id="6" name="Slide Number Placeholder 3"/>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2051009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9E583DDF-CA54-461A-A486-592D2374C532}" type="datetimeFigureOut">
              <a:rPr lang="en-US" smtClean="0"/>
              <a:pPr/>
              <a:t>10/1/2015</a:t>
            </a:fld>
            <a:endParaRPr lang="en-US"/>
          </a:p>
        </p:txBody>
      </p:sp>
      <p:sp>
        <p:nvSpPr>
          <p:cNvPr id="5" name="Footer Placeholder 5"/>
          <p:cNvSpPr>
            <a:spLocks noGrp="1"/>
          </p:cNvSpPr>
          <p:nvPr>
            <p:ph type="ftr" sz="quarter" idx="11"/>
          </p:nvPr>
        </p:nvSpPr>
        <p:spPr/>
        <p:txBody>
          <a:bodyPr/>
          <a:lstStyle/>
          <a:p>
            <a:endParaRPr lang="es-MX"/>
          </a:p>
        </p:txBody>
      </p:sp>
      <p:sp>
        <p:nvSpPr>
          <p:cNvPr id="6" name="Slide Number Placeholder 6"/>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333548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smtClean="0"/>
              <a:pPr/>
              <a:t>10/1/2015</a:t>
            </a:fld>
            <a:endParaRPr lang="en-US"/>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A8D9AD5-F248-4919-864A-CFD76CC027D6}" type="slidenum">
              <a:rPr lang="es-MX" smtClean="0"/>
              <a:pPr/>
              <a:t>‹Nº›</a:t>
            </a:fld>
            <a:endParaRPr lang="es-MX"/>
          </a:p>
        </p:txBody>
      </p:sp>
    </p:spTree>
    <p:extLst>
      <p:ext uri="{BB962C8B-B14F-4D97-AF65-F5344CB8AC3E}">
        <p14:creationId xmlns:p14="http://schemas.microsoft.com/office/powerpoint/2010/main" val="194455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E583DDF-CA54-461A-A486-592D2374C532}" type="datetimeFigureOut">
              <a:rPr lang="en-US" smtClean="0"/>
              <a:pPr/>
              <a:t>10/1/2015</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A8D9AD5-F248-4919-864A-CFD76CC027D6}" type="slidenum">
              <a:rPr lang="es-MX" smtClean="0"/>
              <a:pPr/>
              <a:t>‹Nº›</a:t>
            </a:fld>
            <a:endParaRPr lang="es-MX"/>
          </a:p>
        </p:txBody>
      </p:sp>
    </p:spTree>
    <p:extLst>
      <p:ext uri="{BB962C8B-B14F-4D97-AF65-F5344CB8AC3E}">
        <p14:creationId xmlns:p14="http://schemas.microsoft.com/office/powerpoint/2010/main" val="563594257"/>
      </p:ext>
    </p:extLst>
  </p:cSld>
  <p:clrMap bg1="dk1" tx1="lt1" bg2="dk2" tx2="lt2" accent1="accent1" accent2="accent2" accent3="accent3" accent4="accent4" accent5="accent5" accent6="accent6" hlink="hlink" folHlink="folHlink"/>
  <p:sldLayoutIdLst>
    <p:sldLayoutId id="2147484154" r:id="rId1"/>
    <p:sldLayoutId id="2147484155" r:id="rId2"/>
    <p:sldLayoutId id="2147484156" r:id="rId3"/>
    <p:sldLayoutId id="2147484157" r:id="rId4"/>
    <p:sldLayoutId id="2147484158" r:id="rId5"/>
    <p:sldLayoutId id="2147484159" r:id="rId6"/>
    <p:sldLayoutId id="2147484160" r:id="rId7"/>
    <p:sldLayoutId id="2147484161" r:id="rId8"/>
    <p:sldLayoutId id="2147484162" r:id="rId9"/>
    <p:sldLayoutId id="2147484163" r:id="rId10"/>
    <p:sldLayoutId id="2147484164" r:id="rId11"/>
    <p:sldLayoutId id="2147484165" r:id="rId12"/>
    <p:sldLayoutId id="2147484166" r:id="rId13"/>
    <p:sldLayoutId id="2147484167" r:id="rId14"/>
    <p:sldLayoutId id="2147484168" r:id="rId15"/>
    <p:sldLayoutId id="2147484169" r:id="rId16"/>
    <p:sldLayoutId id="2147484170"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k:@MSITStore:C:\Program%20Files%20(x86)\Aspel\Aspel-SAE%205.0\SAEWIN50.chm::/1007.htm" TargetMode="Externa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hyperlink" Target="mk:@MSITStore:C:\Program%20Files%20(x86)\Aspel\Aspel-SAE%205.0\SAEWIN50.chm::/1007.htm"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k:@MSITStore:C:\Program%20Files%20(x86)\Aspel\Aspel-SAE%205.0\SAEFACW50.chm::/889.htm" TargetMode="Externa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39298" y="1718440"/>
            <a:ext cx="9601200" cy="3815248"/>
          </a:xfrm>
        </p:spPr>
        <p:txBody>
          <a:bodyPr>
            <a:normAutofit fontScale="90000"/>
          </a:bodyPr>
          <a:lstStyle/>
          <a:p>
            <a:pPr lvl="0" algn="ctr" defTabSz="457200">
              <a:lnSpc>
                <a:spcPct val="100000"/>
              </a:lnSpc>
              <a:spcBef>
                <a:spcPts val="1000"/>
              </a:spcBef>
              <a:defRPr/>
            </a:pP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200" b="1" dirty="0" smtClean="0">
                <a:latin typeface="Georgia" pitchFamily="18" charset="0"/>
              </a:rPr>
              <a:t>Diapositivas de:</a:t>
            </a:r>
            <a:br>
              <a:rPr lang="es-ES" sz="2200" b="1" dirty="0" smtClean="0">
                <a:latin typeface="Georgia" pitchFamily="18" charset="0"/>
              </a:rPr>
            </a:br>
            <a:r>
              <a:rPr lang="es-ES" sz="2200" b="1" dirty="0" smtClean="0">
                <a:latin typeface="Georgia" pitchFamily="18" charset="0"/>
              </a:rPr>
              <a:t/>
            </a:r>
            <a:br>
              <a:rPr lang="es-ES" sz="2200" b="1" dirty="0" smtClean="0">
                <a:latin typeface="Georgia" pitchFamily="18" charset="0"/>
              </a:rPr>
            </a:br>
            <a:r>
              <a:rPr lang="es-ES" sz="2200" b="1" u="sng" dirty="0" smtClean="0">
                <a:latin typeface="Georgia" pitchFamily="18" charset="0"/>
              </a:rPr>
              <a:t>FACTURACIÓN ELECTRONICA CON ASPEL  SAE.</a:t>
            </a:r>
            <a:br>
              <a:rPr lang="es-ES" sz="2200" b="1" u="sng" dirty="0" smtClean="0">
                <a:latin typeface="Georgia" pitchFamily="18" charset="0"/>
              </a:rPr>
            </a:br>
            <a:r>
              <a:rPr lang="es-ES" sz="2200" b="1" dirty="0" smtClean="0">
                <a:latin typeface="Georgia" pitchFamily="18" charset="0"/>
              </a:rPr>
              <a:t/>
            </a:r>
            <a:br>
              <a:rPr lang="es-ES" sz="2200" b="1" dirty="0" smtClean="0">
                <a:latin typeface="Georgia" pitchFamily="18" charset="0"/>
              </a:rPr>
            </a:br>
            <a:r>
              <a:rPr lang="es-ES" sz="2200" b="1" dirty="0" smtClean="0">
                <a:latin typeface="Georgia" pitchFamily="18" charset="0"/>
              </a:rPr>
              <a:t>U.A.: Simulación Paquetería.</a:t>
            </a:r>
            <a:br>
              <a:rPr lang="es-ES" sz="2200" b="1" dirty="0" smtClean="0">
                <a:latin typeface="Georgia" pitchFamily="18" charset="0"/>
              </a:rPr>
            </a:br>
            <a:r>
              <a:rPr lang="es-ES" sz="2200" b="1" dirty="0" smtClean="0">
                <a:latin typeface="Georgia" pitchFamily="18" charset="0"/>
              </a:rPr>
              <a:t/>
            </a:r>
            <a:br>
              <a:rPr lang="es-ES" sz="2200" b="1" dirty="0" smtClean="0">
                <a:latin typeface="Georgia" pitchFamily="18" charset="0"/>
              </a:rPr>
            </a:br>
            <a:r>
              <a:rPr lang="es-ES" sz="2200" b="1" dirty="0" smtClean="0">
                <a:latin typeface="Georgia" pitchFamily="18" charset="0"/>
              </a:rPr>
              <a:t>Licenciatura en Contaduría.</a:t>
            </a:r>
            <a:br>
              <a:rPr lang="es-ES" sz="2200" b="1" dirty="0" smtClean="0">
                <a:latin typeface="Georgia" pitchFamily="18" charset="0"/>
              </a:rPr>
            </a:br>
            <a:r>
              <a:rPr lang="es-ES" sz="2200" b="1" dirty="0" smtClean="0">
                <a:latin typeface="Georgia" pitchFamily="18" charset="0"/>
              </a:rPr>
              <a:t/>
            </a:r>
            <a:br>
              <a:rPr lang="es-ES" sz="2200" b="1" dirty="0" smtClean="0">
                <a:latin typeface="Georgia" pitchFamily="18" charset="0"/>
              </a:rPr>
            </a:br>
            <a:r>
              <a:rPr lang="es-ES" sz="2200" b="1" dirty="0" smtClean="0">
                <a:latin typeface="Georgia" pitchFamily="18" charset="0"/>
              </a:rPr>
              <a:t>Centro Universitario UAEM Valle de Teotihuacán.</a:t>
            </a: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2700" b="1" dirty="0" smtClean="0">
                <a:latin typeface="Georgia" pitchFamily="18" charset="0"/>
              </a:rPr>
              <a:t/>
            </a:r>
            <a:br>
              <a:rPr lang="es-ES" sz="2700" b="1" dirty="0" smtClean="0">
                <a:latin typeface="Georgia" pitchFamily="18" charset="0"/>
              </a:rPr>
            </a:br>
            <a:r>
              <a:rPr lang="es-ES" sz="1300" b="1" dirty="0" smtClean="0">
                <a:latin typeface="Georgia" pitchFamily="18" charset="0"/>
              </a:rPr>
              <a:t/>
            </a:r>
            <a:br>
              <a:rPr lang="es-ES" sz="1300" b="1" dirty="0" smtClean="0">
                <a:latin typeface="Georgia" pitchFamily="18" charset="0"/>
              </a:rPr>
            </a:br>
            <a:r>
              <a:rPr lang="es-ES" sz="2700" b="1" dirty="0" smtClean="0">
                <a:solidFill>
                  <a:schemeClr val="bg1">
                    <a:lumMod val="50000"/>
                  </a:schemeClr>
                </a:solidFill>
                <a:latin typeface="Georgia" pitchFamily="18" charset="0"/>
              </a:rPr>
              <a:t>L. C. P. Lizbeth Sandoval Juárez.</a:t>
            </a:r>
            <a:endParaRPr lang="es-ES" sz="2700" b="0" i="0" dirty="0">
              <a:solidFill>
                <a:schemeClr val="bg1">
                  <a:lumMod val="50000"/>
                </a:schemeClr>
              </a:solidFill>
              <a:latin typeface="Calibri"/>
              <a:ea typeface="+mj-ea"/>
              <a:cs typeface="+mj-cs"/>
            </a:endParaRPr>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77917" y="-1"/>
            <a:ext cx="10310649" cy="1718441"/>
          </a:xfrm>
          <a:prstGeom prst="flowChartAlternateProcess">
            <a:avLst/>
          </a:prstGeom>
          <a:noFill/>
        </p:spPr>
      </p:pic>
      <p:sp>
        <p:nvSpPr>
          <p:cNvPr id="6" name="5 Rectángulo"/>
          <p:cNvSpPr/>
          <p:nvPr/>
        </p:nvSpPr>
        <p:spPr>
          <a:xfrm>
            <a:off x="4606841" y="5653091"/>
            <a:ext cx="2666114" cy="369332"/>
          </a:xfrm>
          <a:prstGeom prst="rect">
            <a:avLst/>
          </a:prstGeom>
        </p:spPr>
        <p:txBody>
          <a:bodyPr wrap="none">
            <a:spAutoFit/>
          </a:bodyPr>
          <a:lstStyle/>
          <a:p>
            <a:pPr algn="ctr"/>
            <a:r>
              <a:rPr lang="es-PE" dirty="0" smtClean="0">
                <a:latin typeface="Georgia Ref" pitchFamily="18" charset="0"/>
              </a:rPr>
              <a:t>Créditos Institucionales: 6.</a:t>
            </a:r>
          </a:p>
        </p:txBody>
      </p:sp>
      <p:sp>
        <p:nvSpPr>
          <p:cNvPr id="7"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pic>
        <p:nvPicPr>
          <p:cNvPr id="8"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3250670041"/>
      </p:ext>
    </p:extLst>
  </p:cSld>
  <p:clrMapOvr>
    <a:masterClrMapping/>
  </p:clrMapOvr>
  <p:transition spd="med">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633024"/>
            <a:ext cx="9404723" cy="1400530"/>
          </a:xfrm>
        </p:spPr>
        <p:txBody>
          <a:bodyPr/>
          <a:lstStyle/>
          <a:p>
            <a:pPr algn="ctr"/>
            <a:r>
              <a:rPr lang="es-MX" sz="4000" dirty="0" smtClean="0"/>
              <a:t>Características.</a:t>
            </a:r>
            <a:endParaRPr lang="es-MX" sz="4000" dirty="0"/>
          </a:p>
        </p:txBody>
      </p:sp>
      <p:sp>
        <p:nvSpPr>
          <p:cNvPr id="3" name="Marcador de contenido 2"/>
          <p:cNvSpPr>
            <a:spLocks noGrp="1"/>
          </p:cNvSpPr>
          <p:nvPr>
            <p:ph idx="1"/>
          </p:nvPr>
        </p:nvSpPr>
        <p:spPr>
          <a:xfrm>
            <a:off x="837127" y="1635618"/>
            <a:ext cx="10013753" cy="4612782"/>
          </a:xfrm>
        </p:spPr>
        <p:txBody>
          <a:bodyPr>
            <a:normAutofit fontScale="92500" lnSpcReduction="10000"/>
          </a:bodyPr>
          <a:lstStyle/>
          <a:p>
            <a:pPr algn="just">
              <a:lnSpc>
                <a:spcPct val="150000"/>
              </a:lnSpc>
              <a:buFont typeface="Wingdings" panose="05000000000000000000" pitchFamily="2" charset="2"/>
              <a:buChar char="Ø"/>
            </a:pPr>
            <a:r>
              <a:rPr lang="es-MX" sz="1800" b="1" dirty="0">
                <a:latin typeface="Franklin Gothic Book" panose="020B0503020102020204" pitchFamily="34" charset="0"/>
              </a:rPr>
              <a:t>Integra:</a:t>
            </a:r>
            <a:r>
              <a:rPr lang="es-MX" sz="1800" dirty="0">
                <a:latin typeface="Franklin Gothic Book" panose="020B0503020102020204" pitchFamily="34" charset="0"/>
              </a:rPr>
              <a:t> Garantiza que la información contenida queda protegida y no puede ser manipulada o modificada. </a:t>
            </a:r>
          </a:p>
          <a:p>
            <a:pPr algn="just">
              <a:lnSpc>
                <a:spcPct val="150000"/>
              </a:lnSpc>
              <a:buFont typeface="Wingdings" panose="05000000000000000000" pitchFamily="2" charset="2"/>
              <a:buChar char="Ø"/>
            </a:pPr>
            <a:endParaRPr lang="es-MX" sz="1800" dirty="0">
              <a:latin typeface="Franklin Gothic Book" panose="020B0503020102020204" pitchFamily="34" charset="0"/>
            </a:endParaRPr>
          </a:p>
          <a:p>
            <a:pPr algn="just">
              <a:lnSpc>
                <a:spcPct val="150000"/>
              </a:lnSpc>
              <a:buFont typeface="Wingdings" panose="05000000000000000000" pitchFamily="2" charset="2"/>
              <a:buChar char="Ø"/>
            </a:pPr>
            <a:r>
              <a:rPr lang="es-MX" sz="1800" b="1" dirty="0">
                <a:latin typeface="Franklin Gothic Book" panose="020B0503020102020204" pitchFamily="34" charset="0"/>
              </a:rPr>
              <a:t>Auténtica:</a:t>
            </a:r>
            <a:r>
              <a:rPr lang="es-MX" sz="1800" dirty="0">
                <a:latin typeface="Franklin Gothic Book" panose="020B0503020102020204" pitchFamily="34" charset="0"/>
              </a:rPr>
              <a:t> Permite verificar la identidad del emisor y el receptor de la Factura Electrónica. </a:t>
            </a:r>
          </a:p>
          <a:p>
            <a:pPr algn="just">
              <a:lnSpc>
                <a:spcPct val="150000"/>
              </a:lnSpc>
              <a:buFont typeface="Wingdings" panose="05000000000000000000" pitchFamily="2" charset="2"/>
              <a:buChar char="Ø"/>
            </a:pPr>
            <a:endParaRPr lang="es-MX" sz="1800" dirty="0">
              <a:latin typeface="Franklin Gothic Book" panose="020B0503020102020204" pitchFamily="34" charset="0"/>
            </a:endParaRPr>
          </a:p>
          <a:p>
            <a:pPr algn="just">
              <a:lnSpc>
                <a:spcPct val="150000"/>
              </a:lnSpc>
              <a:buFont typeface="Wingdings" panose="05000000000000000000" pitchFamily="2" charset="2"/>
              <a:buChar char="Ø"/>
            </a:pPr>
            <a:r>
              <a:rPr lang="es-MX" sz="1800" b="1" dirty="0">
                <a:latin typeface="Franklin Gothic Book" panose="020B0503020102020204" pitchFamily="34" charset="0"/>
              </a:rPr>
              <a:t>Verificable:</a:t>
            </a:r>
            <a:r>
              <a:rPr lang="es-MX" sz="1800" dirty="0">
                <a:latin typeface="Franklin Gothic Book" panose="020B0503020102020204" pitchFamily="34" charset="0"/>
              </a:rPr>
              <a:t> La persona que emita una Factura Electrónica, no podrá negar haberlo generado. </a:t>
            </a:r>
          </a:p>
          <a:p>
            <a:pPr algn="just">
              <a:lnSpc>
                <a:spcPct val="150000"/>
              </a:lnSpc>
              <a:buFont typeface="Wingdings" panose="05000000000000000000" pitchFamily="2" charset="2"/>
              <a:buChar char="Ø"/>
            </a:pPr>
            <a:endParaRPr lang="es-MX" sz="1800" dirty="0">
              <a:latin typeface="Franklin Gothic Book" panose="020B0503020102020204" pitchFamily="34" charset="0"/>
            </a:endParaRPr>
          </a:p>
          <a:p>
            <a:pPr algn="just">
              <a:lnSpc>
                <a:spcPct val="150000"/>
              </a:lnSpc>
              <a:buFont typeface="Wingdings" panose="05000000000000000000" pitchFamily="2" charset="2"/>
              <a:buChar char="Ø"/>
            </a:pPr>
            <a:r>
              <a:rPr lang="es-MX" sz="1800" b="1" dirty="0">
                <a:latin typeface="Franklin Gothic Book" panose="020B0503020102020204" pitchFamily="34" charset="0"/>
              </a:rPr>
              <a:t>Única</a:t>
            </a:r>
            <a:r>
              <a:rPr lang="es-MX" sz="1800" dirty="0">
                <a:latin typeface="Franklin Gothic Book" panose="020B0503020102020204" pitchFamily="34" charset="0"/>
              </a:rPr>
              <a:t>: Garantiza no ser violada, falsificada o repetida al validar el folio, número de aprobación y vigencia del certificado de sello digital con el que fue sellada, puede validarse contra el informe mensual. </a:t>
            </a:r>
          </a:p>
          <a:p>
            <a:pPr algn="just">
              <a:lnSpc>
                <a:spcPct val="150000"/>
              </a:lnSpc>
              <a:buFont typeface="Wingdings" panose="05000000000000000000" pitchFamily="2" charset="2"/>
              <a:buChar char="Ø"/>
            </a:pPr>
            <a:endParaRPr lang="es-MX" sz="1800" dirty="0">
              <a:latin typeface="Franklin Gothic Book" panose="020B0503020102020204" pitchFamily="34" charset="0"/>
            </a:endParaRPr>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882152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581508"/>
            <a:ext cx="9404723" cy="1400530"/>
          </a:xfrm>
        </p:spPr>
        <p:txBody>
          <a:bodyPr/>
          <a:lstStyle/>
          <a:p>
            <a:pPr algn="ctr"/>
            <a:r>
              <a:rPr lang="es-MX" sz="4000" dirty="0" smtClean="0"/>
              <a:t>Ventajas</a:t>
            </a:r>
            <a:endParaRPr lang="es-MX" sz="4000" dirty="0"/>
          </a:p>
        </p:txBody>
      </p:sp>
      <p:sp>
        <p:nvSpPr>
          <p:cNvPr id="3" name="Marcador de contenido 2"/>
          <p:cNvSpPr>
            <a:spLocks noGrp="1"/>
          </p:cNvSpPr>
          <p:nvPr>
            <p:ph idx="1"/>
          </p:nvPr>
        </p:nvSpPr>
        <p:spPr>
          <a:xfrm>
            <a:off x="798490" y="1751528"/>
            <a:ext cx="10052390" cy="4496872"/>
          </a:xfrm>
        </p:spPr>
        <p:txBody>
          <a:bodyPr>
            <a:normAutofit/>
          </a:bodyPr>
          <a:lstStyle/>
          <a:p>
            <a:pPr>
              <a:lnSpc>
                <a:spcPct val="150000"/>
              </a:lnSpc>
              <a:buFont typeface="Wingdings" panose="05000000000000000000" pitchFamily="2" charset="2"/>
              <a:buChar char="v"/>
            </a:pPr>
            <a:r>
              <a:rPr lang="es-MX" sz="1800" dirty="0">
                <a:latin typeface="Franklin Gothic Book" panose="020B0503020102020204" pitchFamily="34" charset="0"/>
              </a:rPr>
              <a:t>Agiliza la conciliación de la información contable. </a:t>
            </a:r>
          </a:p>
          <a:p>
            <a:pPr>
              <a:lnSpc>
                <a:spcPct val="150000"/>
              </a:lnSpc>
              <a:buFont typeface="Wingdings" panose="05000000000000000000" pitchFamily="2" charset="2"/>
              <a:buChar char="v"/>
            </a:pPr>
            <a:r>
              <a:rPr lang="es-MX" sz="1800" dirty="0">
                <a:latin typeface="Franklin Gothic Book" panose="020B0503020102020204" pitchFamily="34" charset="0"/>
              </a:rPr>
              <a:t>Simplifica el proceso de generación de comprobantes para efectos fiscales. </a:t>
            </a:r>
          </a:p>
          <a:p>
            <a:pPr>
              <a:lnSpc>
                <a:spcPct val="150000"/>
              </a:lnSpc>
              <a:buFont typeface="Wingdings" panose="05000000000000000000" pitchFamily="2" charset="2"/>
              <a:buChar char="v"/>
            </a:pPr>
            <a:r>
              <a:rPr lang="es-MX" sz="1800" dirty="0">
                <a:latin typeface="Franklin Gothic Book" panose="020B0503020102020204" pitchFamily="34" charset="0"/>
              </a:rPr>
              <a:t>A mayor proporción de Facturas emitidas electrónicamente, mayor ahorro. </a:t>
            </a:r>
          </a:p>
          <a:p>
            <a:pPr>
              <a:lnSpc>
                <a:spcPct val="150000"/>
              </a:lnSpc>
              <a:buFont typeface="Wingdings" panose="05000000000000000000" pitchFamily="2" charset="2"/>
              <a:buChar char="v"/>
            </a:pPr>
            <a:r>
              <a:rPr lang="es-MX" sz="1800" dirty="0">
                <a:latin typeface="Franklin Gothic Book" panose="020B0503020102020204" pitchFamily="34" charset="0"/>
              </a:rPr>
              <a:t>La Factura Electrónica puede ser vista rápidamente desde cualquier navegador para Internet. </a:t>
            </a:r>
          </a:p>
          <a:p>
            <a:pPr>
              <a:lnSpc>
                <a:spcPct val="150000"/>
              </a:lnSpc>
              <a:buFont typeface="Wingdings" panose="05000000000000000000" pitchFamily="2" charset="2"/>
              <a:buChar char="v"/>
            </a:pPr>
            <a:r>
              <a:rPr lang="es-MX" sz="1800" dirty="0">
                <a:latin typeface="Franklin Gothic Book" panose="020B0503020102020204" pitchFamily="34" charset="0"/>
              </a:rPr>
              <a:t>El almacenamiento de los comprobantes para el emisor es de manera electrónica. </a:t>
            </a:r>
          </a:p>
          <a:p>
            <a:pPr>
              <a:lnSpc>
                <a:spcPct val="150000"/>
              </a:lnSpc>
              <a:buFont typeface="Wingdings" panose="05000000000000000000" pitchFamily="2" charset="2"/>
              <a:buChar char="v"/>
            </a:pPr>
            <a:r>
              <a:rPr lang="es-MX" sz="1800" dirty="0">
                <a:latin typeface="Franklin Gothic Book" panose="020B0503020102020204" pitchFamily="34" charset="0"/>
              </a:rPr>
              <a:t>El almacenamiento de las Facturas Electrónicas para el receptor es de manera electrónica o en papel según lo solicite. </a:t>
            </a:r>
          </a:p>
          <a:p>
            <a:pPr>
              <a:lnSpc>
                <a:spcPct val="150000"/>
              </a:lnSpc>
              <a:buFont typeface="Wingdings" panose="05000000000000000000" pitchFamily="2" charset="2"/>
              <a:buChar char="v"/>
            </a:pPr>
            <a:r>
              <a:rPr lang="es-MX" sz="1800" dirty="0">
                <a:latin typeface="Franklin Gothic Book" panose="020B0503020102020204" pitchFamily="34" charset="0"/>
              </a:rPr>
              <a:t>Integración automática y segura a su contabilidad. </a:t>
            </a:r>
          </a:p>
          <a:p>
            <a:pPr>
              <a:lnSpc>
                <a:spcPct val="150000"/>
              </a:lnSpc>
              <a:buFont typeface="Wingdings" panose="05000000000000000000" pitchFamily="2" charset="2"/>
              <a:buChar char="v"/>
            </a:pPr>
            <a:endParaRPr lang="es-MX" sz="1800" dirty="0">
              <a:latin typeface="Franklin Gothic Book" panose="020B0503020102020204" pitchFamily="34" charset="0"/>
            </a:endParaRPr>
          </a:p>
          <a:p>
            <a:pPr>
              <a:lnSpc>
                <a:spcPct val="150000"/>
              </a:lnSpc>
              <a:buFont typeface="Wingdings" panose="05000000000000000000" pitchFamily="2" charset="2"/>
              <a:buChar char="v"/>
            </a:pPr>
            <a:endParaRPr lang="es-MX" sz="1800" dirty="0">
              <a:latin typeface="Franklin Gothic Book" panose="020B0503020102020204" pitchFamily="34" charset="0"/>
            </a:endParaRPr>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1633176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1341120" y="601344"/>
            <a:ext cx="9509760" cy="723322"/>
          </a:xfrm>
        </p:spPr>
        <p:txBody>
          <a:bodyPr>
            <a:normAutofit/>
          </a:bodyPr>
          <a:lstStyle/>
          <a:p>
            <a:pPr algn="ctr"/>
            <a:r>
              <a:rPr lang="es-PE" sz="3200" dirty="0" smtClean="0">
                <a:latin typeface="Arial Narrow" pitchFamily="34" charset="0"/>
              </a:rPr>
              <a:t>.</a:t>
            </a:r>
            <a:endParaRPr lang="es-PE" sz="3200" dirty="0">
              <a:latin typeface="Arial Narrow" pitchFamily="34" charset="0"/>
            </a:endParaRPr>
          </a:p>
        </p:txBody>
      </p:sp>
      <p:sp>
        <p:nvSpPr>
          <p:cNvPr id="3" name="2 Marcador de contenido"/>
          <p:cNvSpPr>
            <a:spLocks noGrp="1"/>
          </p:cNvSpPr>
          <p:nvPr>
            <p:ph idx="1"/>
          </p:nvPr>
        </p:nvSpPr>
        <p:spPr>
          <a:xfrm>
            <a:off x="1101483" y="1732316"/>
            <a:ext cx="10046839" cy="4668528"/>
          </a:xfrm>
        </p:spPr>
        <p:txBody>
          <a:bodyPr>
            <a:normAutofit/>
          </a:bodyPr>
          <a:lstStyle/>
          <a:p>
            <a:pPr algn="just">
              <a:lnSpc>
                <a:spcPct val="150000"/>
              </a:lnSpc>
            </a:pPr>
            <a:r>
              <a:rPr lang="es-MX" sz="1800" dirty="0">
                <a:latin typeface="Franklin Gothic Book" panose="020B0503020102020204" pitchFamily="34" charset="0"/>
              </a:rPr>
              <a:t>Una vez que se tienen los folios digitales se está en posibilidad de emitir comprobantes, a través de </a:t>
            </a:r>
            <a:r>
              <a:rPr lang="es-MX" sz="1800" dirty="0" err="1">
                <a:latin typeface="Franklin Gothic Book" panose="020B0503020102020204" pitchFamily="34" charset="0"/>
              </a:rPr>
              <a:t>Aspel</a:t>
            </a:r>
            <a:r>
              <a:rPr lang="es-MX" sz="1800" dirty="0">
                <a:latin typeface="Franklin Gothic Book" panose="020B0503020102020204" pitchFamily="34" charset="0"/>
              </a:rPr>
              <a:t>-SAE, para ello se debe:</a:t>
            </a:r>
          </a:p>
          <a:p>
            <a:pPr marL="0" indent="0" algn="just">
              <a:lnSpc>
                <a:spcPct val="150000"/>
              </a:lnSpc>
              <a:buNone/>
            </a:pPr>
            <a:r>
              <a:rPr lang="es-MX" sz="1800" dirty="0" smtClean="0">
                <a:latin typeface="Franklin Gothic Book" panose="020B0503020102020204" pitchFamily="34" charset="0"/>
              </a:rPr>
              <a:t>		Configurar </a:t>
            </a:r>
            <a:r>
              <a:rPr lang="es-MX" sz="1800" dirty="0">
                <a:latin typeface="Franklin Gothic Book" panose="020B0503020102020204" pitchFamily="34" charset="0"/>
              </a:rPr>
              <a:t>el sistema- Proporciona los datos fiscales y Lugar de </a:t>
            </a:r>
            <a:r>
              <a:rPr lang="es-MX" sz="1800" dirty="0" smtClean="0">
                <a:latin typeface="Franklin Gothic Book" panose="020B0503020102020204" pitchFamily="34" charset="0"/>
              </a:rPr>
              <a:t>expedición.</a:t>
            </a:r>
          </a:p>
          <a:p>
            <a:pPr marL="0" indent="0" algn="just">
              <a:lnSpc>
                <a:spcPct val="150000"/>
              </a:lnSpc>
              <a:buNone/>
            </a:pPr>
            <a:endParaRPr lang="es-MX" sz="1800" dirty="0">
              <a:latin typeface="Franklin Gothic Book" panose="020B0503020102020204" pitchFamily="34" charset="0"/>
            </a:endParaRPr>
          </a:p>
          <a:p>
            <a:pPr algn="just">
              <a:lnSpc>
                <a:spcPct val="150000"/>
              </a:lnSpc>
            </a:pPr>
            <a:r>
              <a:rPr lang="es-MX" sz="1800" b="1" dirty="0">
                <a:latin typeface="Franklin Gothic Book" panose="020B0503020102020204" pitchFamily="34" charset="0"/>
              </a:rPr>
              <a:t> </a:t>
            </a:r>
            <a:r>
              <a:rPr lang="es-MX" sz="1800" b="1" dirty="0" smtClean="0">
                <a:latin typeface="Franklin Gothic Book" panose="020B0503020102020204" pitchFamily="34" charset="0"/>
              </a:rPr>
              <a:t> </a:t>
            </a:r>
            <a:r>
              <a:rPr lang="es-MX" sz="1800" b="1" u="sng" dirty="0" smtClean="0">
                <a:latin typeface="Franklin Gothic Book" panose="020B0503020102020204" pitchFamily="34" charset="0"/>
              </a:rPr>
              <a:t>Acceso</a:t>
            </a:r>
          </a:p>
          <a:p>
            <a:pPr marL="0" indent="0" algn="just">
              <a:lnSpc>
                <a:spcPct val="150000"/>
              </a:lnSpc>
              <a:buNone/>
            </a:pPr>
            <a:r>
              <a:rPr lang="es-MX" sz="1800" dirty="0" smtClean="0">
                <a:latin typeface="Franklin Gothic Book" panose="020B0503020102020204" pitchFamily="34" charset="0"/>
              </a:rPr>
              <a:t>		Menú </a:t>
            </a:r>
            <a:r>
              <a:rPr lang="es-MX" sz="1800" dirty="0">
                <a:latin typeface="Franklin Gothic Book" panose="020B0503020102020204" pitchFamily="34" charset="0"/>
              </a:rPr>
              <a:t>Configuración/ Parámetros del sistema/Datos de la empresa/ Pestaña Domicilio </a:t>
            </a:r>
            <a:r>
              <a:rPr lang="es-MX" sz="1800" dirty="0" smtClean="0">
                <a:latin typeface="Franklin Gothic Book" panose="020B0503020102020204" pitchFamily="34" charset="0"/>
              </a:rPr>
              <a:t>			Fiscal </a:t>
            </a:r>
            <a:r>
              <a:rPr lang="es-MX" sz="1800" dirty="0">
                <a:latin typeface="Franklin Gothic Book" panose="020B0503020102020204" pitchFamily="34" charset="0"/>
              </a:rPr>
              <a:t>o Lugar de </a:t>
            </a:r>
            <a:r>
              <a:rPr lang="es-MX" sz="1800" dirty="0" smtClean="0">
                <a:latin typeface="Franklin Gothic Book" panose="020B0503020102020204" pitchFamily="34" charset="0"/>
              </a:rPr>
              <a:t>expedición.</a:t>
            </a:r>
            <a:endParaRPr lang="es-MX" sz="1800" dirty="0">
              <a:latin typeface="Franklin Gothic Book" panose="020B0503020102020204" pitchFamily="34" charset="0"/>
            </a:endParaRPr>
          </a:p>
          <a:p>
            <a:pPr algn="just">
              <a:lnSpc>
                <a:spcPct val="150000"/>
              </a:lnSpc>
            </a:pPr>
            <a:endParaRPr lang="es-MX" sz="1800" dirty="0">
              <a:latin typeface="Franklin Gothic Book" panose="020B0503020102020204" pitchFamily="34" charset="0"/>
            </a:endParaRPr>
          </a:p>
          <a:p>
            <a:pPr algn="just">
              <a:lnSpc>
                <a:spcPct val="150000"/>
              </a:lnSpc>
              <a:spcBef>
                <a:spcPts val="0"/>
              </a:spcBef>
              <a:buNone/>
            </a:pPr>
            <a:endParaRPr lang="es-PE" sz="1800" dirty="0">
              <a:latin typeface="Franklin Gothic Book" panose="020B0503020102020204" pitchFamily="34" charset="0"/>
            </a:endParaRPr>
          </a:p>
        </p:txBody>
      </p:sp>
      <p:pic>
        <p:nvPicPr>
          <p:cNvPr id="6"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0601" y="0"/>
            <a:ext cx="5821372" cy="685800"/>
          </a:xfrm>
          <a:prstGeom prst="flowChartAlternateProcess">
            <a:avLst/>
          </a:prstGeom>
          <a:noFill/>
        </p:spPr>
      </p:pic>
      <p:sp>
        <p:nvSpPr>
          <p:cNvPr id="15" name="1 Título"/>
          <p:cNvSpPr txBox="1">
            <a:spLocks/>
          </p:cNvSpPr>
          <p:nvPr/>
        </p:nvSpPr>
        <p:spPr>
          <a:xfrm>
            <a:off x="1370022" y="695893"/>
            <a:ext cx="9509760" cy="73908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PE" sz="4000" dirty="0" smtClean="0">
                <a:latin typeface="+mn-lt"/>
              </a:rPr>
              <a:t>Emisión de CFDI.</a:t>
            </a:r>
            <a:endParaRPr lang="es-PE" sz="4000" dirty="0">
              <a:latin typeface="+mn-lt"/>
            </a:endParaRPr>
          </a:p>
        </p:txBody>
      </p:sp>
      <p:pic>
        <p:nvPicPr>
          <p:cNvPr id="9"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cxnSp>
        <p:nvCxnSpPr>
          <p:cNvPr id="10" name="Conector recto 9"/>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16"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4" name="Imagen 3"/>
          <p:cNvPicPr>
            <a:picLocks noChangeAspect="1"/>
          </p:cNvPicPr>
          <p:nvPr/>
        </p:nvPicPr>
        <p:blipFill>
          <a:blip r:embed="rId3"/>
          <a:stretch>
            <a:fillRect/>
          </a:stretch>
        </p:blipFill>
        <p:spPr>
          <a:xfrm>
            <a:off x="1341120" y="1893193"/>
            <a:ext cx="8466571" cy="4417455"/>
          </a:xfrm>
          <a:prstGeom prst="rect">
            <a:avLst/>
          </a:prstGeom>
        </p:spPr>
      </p:pic>
      <p:sp>
        <p:nvSpPr>
          <p:cNvPr id="5" name="CuadroTexto 4"/>
          <p:cNvSpPr txBox="1"/>
          <p:nvPr/>
        </p:nvSpPr>
        <p:spPr>
          <a:xfrm>
            <a:off x="9807691" y="2160099"/>
            <a:ext cx="2086378"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sz="1600" dirty="0" smtClean="0"/>
              <a:t>Este recuadro indica que los datos son obligatorios.</a:t>
            </a:r>
            <a:endParaRPr lang="es-MX" sz="1600" dirty="0"/>
          </a:p>
        </p:txBody>
      </p:sp>
      <p:sp>
        <p:nvSpPr>
          <p:cNvPr id="14" name="1 Título"/>
          <p:cNvSpPr txBox="1">
            <a:spLocks/>
          </p:cNvSpPr>
          <p:nvPr/>
        </p:nvSpPr>
        <p:spPr>
          <a:xfrm>
            <a:off x="1341120" y="684831"/>
            <a:ext cx="9509760" cy="73908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PE" sz="4000" dirty="0" smtClean="0">
                <a:latin typeface="+mn-lt"/>
              </a:rPr>
              <a:t>Datos de la empresa.</a:t>
            </a:r>
            <a:endParaRPr lang="es-PE" sz="4000" dirty="0">
              <a:latin typeface="+mn-lt"/>
            </a:endParaRPr>
          </a:p>
        </p:txBody>
      </p:sp>
      <p:cxnSp>
        <p:nvCxnSpPr>
          <p:cNvPr id="10" name="Conector recto 9"/>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13"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120" y="702792"/>
            <a:ext cx="9509760" cy="740980"/>
          </a:xfrm>
        </p:spPr>
        <p:txBody>
          <a:bodyPr>
            <a:normAutofit/>
          </a:bodyPr>
          <a:lstStyle/>
          <a:p>
            <a:pPr algn="ctr"/>
            <a:r>
              <a:rPr lang="es-PE" sz="4000" dirty="0" smtClean="0">
                <a:latin typeface="+mn-lt"/>
              </a:rPr>
              <a:t>Configuración del sistema.</a:t>
            </a:r>
            <a:endParaRPr lang="es-PE" sz="4000" dirty="0">
              <a:latin typeface="+mn-lt"/>
            </a:endParaRPr>
          </a:p>
        </p:txBody>
      </p:sp>
      <p:sp>
        <p:nvSpPr>
          <p:cNvPr id="4" name="Marcador de contenido 3"/>
          <p:cNvSpPr>
            <a:spLocks noGrp="1"/>
          </p:cNvSpPr>
          <p:nvPr>
            <p:ph idx="1"/>
          </p:nvPr>
        </p:nvSpPr>
        <p:spPr>
          <a:xfrm>
            <a:off x="897248" y="1460484"/>
            <a:ext cx="5992947" cy="4849546"/>
          </a:xfrm>
        </p:spPr>
        <p:txBody>
          <a:bodyPr>
            <a:normAutofit/>
          </a:bodyPr>
          <a:lstStyle/>
          <a:p>
            <a:pPr marL="0" indent="0" algn="just">
              <a:lnSpc>
                <a:spcPct val="150000"/>
              </a:lnSpc>
              <a:buNone/>
            </a:pPr>
            <a:r>
              <a:rPr lang="es-MX" sz="1800" b="1" dirty="0" smtClean="0">
                <a:latin typeface="Franklin Gothic Book" panose="020B0503020102020204" pitchFamily="34" charset="0"/>
              </a:rPr>
              <a:t>Certificado </a:t>
            </a:r>
            <a:r>
              <a:rPr lang="es-MX" sz="1800" b="1" dirty="0">
                <a:latin typeface="Franklin Gothic Book" panose="020B0503020102020204" pitchFamily="34" charset="0"/>
              </a:rPr>
              <a:t>de sello digital </a:t>
            </a:r>
          </a:p>
          <a:p>
            <a:pPr algn="just">
              <a:lnSpc>
                <a:spcPct val="150000"/>
              </a:lnSpc>
              <a:buFont typeface="Wingdings" panose="05000000000000000000" pitchFamily="2" charset="2"/>
              <a:buChar char="§"/>
            </a:pPr>
            <a:r>
              <a:rPr lang="es-MX" sz="1800" b="1" dirty="0" smtClean="0">
                <a:latin typeface="Franklin Gothic Book" panose="020B0503020102020204" pitchFamily="34" charset="0"/>
              </a:rPr>
              <a:t> Acceso.</a:t>
            </a:r>
          </a:p>
          <a:p>
            <a:pPr algn="just">
              <a:lnSpc>
                <a:spcPct val="150000"/>
              </a:lnSpc>
            </a:pPr>
            <a:r>
              <a:rPr lang="es-MX" sz="1800" b="1" dirty="0" smtClean="0">
                <a:latin typeface="Franklin Gothic Book" panose="020B0503020102020204" pitchFamily="34" charset="0"/>
              </a:rPr>
              <a:t>Menú </a:t>
            </a:r>
            <a:r>
              <a:rPr lang="es-MX" sz="1800" b="1" dirty="0">
                <a:latin typeface="Franklin Gothic Book" panose="020B0503020102020204" pitchFamily="34" charset="0"/>
              </a:rPr>
              <a:t>Configuración/ Parámetros del sistema/Factura electrónica/ /Pestaña </a:t>
            </a:r>
            <a:r>
              <a:rPr lang="es-MX" sz="1800" b="1" dirty="0" smtClean="0">
                <a:latin typeface="Franklin Gothic Book" panose="020B0503020102020204" pitchFamily="34" charset="0"/>
              </a:rPr>
              <a:t>Generales.</a:t>
            </a:r>
            <a:endParaRPr lang="es-MX" sz="1800" b="1" dirty="0">
              <a:latin typeface="Franklin Gothic Book" panose="020B0503020102020204" pitchFamily="34" charset="0"/>
            </a:endParaRPr>
          </a:p>
          <a:p>
            <a:pPr marL="0" indent="0" algn="just">
              <a:lnSpc>
                <a:spcPct val="150000"/>
              </a:lnSpc>
              <a:buNone/>
            </a:pPr>
            <a:r>
              <a:rPr lang="es-MX" sz="1800" dirty="0" smtClean="0">
                <a:latin typeface="Franklin Gothic Book" panose="020B0503020102020204" pitchFamily="34" charset="0"/>
              </a:rPr>
              <a:t>	En </a:t>
            </a:r>
            <a:r>
              <a:rPr lang="es-MX" sz="1800" dirty="0">
                <a:latin typeface="Franklin Gothic Book" panose="020B0503020102020204" pitchFamily="34" charset="0"/>
              </a:rPr>
              <a:t>esta ventana se deberá indicar la ruta donde se localiza el "Certificado de Sellos Digitales" </a:t>
            </a:r>
            <a:r>
              <a:rPr lang="es-MX" sz="1800" dirty="0" smtClean="0">
                <a:latin typeface="Franklin Gothic Book" panose="020B0503020102020204" pitchFamily="34" charset="0"/>
              </a:rPr>
              <a:t>	(*.</a:t>
            </a:r>
            <a:r>
              <a:rPr lang="es-MX" sz="1800" dirty="0" err="1">
                <a:latin typeface="Franklin Gothic Book" panose="020B0503020102020204" pitchFamily="34" charset="0"/>
              </a:rPr>
              <a:t>cer</a:t>
            </a:r>
            <a:r>
              <a:rPr lang="es-MX" sz="1800" dirty="0">
                <a:latin typeface="Franklin Gothic Book" panose="020B0503020102020204" pitchFamily="34" charset="0"/>
              </a:rPr>
              <a:t>), y el de la llave privada, archivo con extensión *.</a:t>
            </a:r>
            <a:r>
              <a:rPr lang="es-MX" sz="1800" dirty="0" err="1">
                <a:latin typeface="Franklin Gothic Book" panose="020B0503020102020204" pitchFamily="34" charset="0"/>
              </a:rPr>
              <a:t>key</a:t>
            </a:r>
            <a:r>
              <a:rPr lang="es-MX" sz="1800" dirty="0">
                <a:latin typeface="Franklin Gothic Book" panose="020B0503020102020204" pitchFamily="34" charset="0"/>
              </a:rPr>
              <a:t>, así como la contraseña </a:t>
            </a:r>
            <a:r>
              <a:rPr lang="es-MX" sz="1800" dirty="0" smtClean="0">
                <a:latin typeface="Franklin Gothic Book" panose="020B0503020102020204" pitchFamily="34" charset="0"/>
              </a:rPr>
              <a:t>	correspondiente</a:t>
            </a:r>
            <a:r>
              <a:rPr lang="es-MX" sz="1800" dirty="0">
                <a:latin typeface="Franklin Gothic Book" panose="020B0503020102020204" pitchFamily="34" charset="0"/>
              </a:rPr>
              <a:t>, si todos los datos están correctos, el sistema leerá y mostrará la vigencia del </a:t>
            </a:r>
            <a:r>
              <a:rPr lang="es-MX" sz="1800" dirty="0" smtClean="0">
                <a:latin typeface="Franklin Gothic Book" panose="020B0503020102020204" pitchFamily="34" charset="0"/>
              </a:rPr>
              <a:t>certificado </a:t>
            </a:r>
            <a:r>
              <a:rPr lang="es-MX" sz="1800" dirty="0">
                <a:latin typeface="Franklin Gothic Book" panose="020B0503020102020204" pitchFamily="34" charset="0"/>
              </a:rPr>
              <a:t>indicando la fecha inicial y final. </a:t>
            </a:r>
          </a:p>
          <a:p>
            <a:pPr algn="just">
              <a:lnSpc>
                <a:spcPct val="150000"/>
              </a:lnSpc>
            </a:pPr>
            <a:endParaRPr lang="es-MX" sz="1800" dirty="0">
              <a:latin typeface="Franklin Gothic Book" panose="020B0503020102020204" pitchFamily="34" charset="0"/>
            </a:endParaRPr>
          </a:p>
        </p:txBody>
      </p:sp>
      <p:pic>
        <p:nvPicPr>
          <p:cNvPr id="7"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cxnSp>
        <p:nvCxnSpPr>
          <p:cNvPr id="8" name="Conector recto 7"/>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Imagen 8"/>
          <p:cNvPicPr>
            <a:picLocks noChangeAspect="1"/>
          </p:cNvPicPr>
          <p:nvPr/>
        </p:nvPicPr>
        <p:blipFill>
          <a:blip r:embed="rId3"/>
          <a:stretch>
            <a:fillRect/>
          </a:stretch>
        </p:blipFill>
        <p:spPr>
          <a:xfrm>
            <a:off x="7096259" y="1609859"/>
            <a:ext cx="4285177" cy="4456090"/>
          </a:xfrm>
          <a:prstGeom prst="rect">
            <a:avLst/>
          </a:prstGeom>
        </p:spPr>
      </p:pic>
      <p:pic>
        <p:nvPicPr>
          <p:cNvPr id="13"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14"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120" y="741423"/>
            <a:ext cx="9509760" cy="723322"/>
          </a:xfrm>
        </p:spPr>
        <p:txBody>
          <a:bodyPr>
            <a:normAutofit/>
          </a:bodyPr>
          <a:lstStyle/>
          <a:p>
            <a:pPr algn="ctr"/>
            <a:r>
              <a:rPr lang="es-PE" sz="4000" dirty="0" smtClean="0">
                <a:latin typeface="+mn-lt"/>
              </a:rPr>
              <a:t>Folios fiscales.</a:t>
            </a:r>
            <a:endParaRPr lang="es-PE" sz="4000" dirty="0">
              <a:latin typeface="+mn-lt"/>
            </a:endParaRPr>
          </a:p>
        </p:txBody>
      </p:sp>
      <p:sp>
        <p:nvSpPr>
          <p:cNvPr id="6" name="Marcador de contenido 5"/>
          <p:cNvSpPr>
            <a:spLocks noGrp="1"/>
          </p:cNvSpPr>
          <p:nvPr>
            <p:ph idx="1"/>
          </p:nvPr>
        </p:nvSpPr>
        <p:spPr>
          <a:xfrm>
            <a:off x="1077554" y="1653673"/>
            <a:ext cx="9773326" cy="4195481"/>
          </a:xfrm>
        </p:spPr>
        <p:txBody>
          <a:bodyPr>
            <a:normAutofit/>
          </a:bodyPr>
          <a:lstStyle/>
          <a:p>
            <a:pPr algn="just">
              <a:lnSpc>
                <a:spcPct val="150000"/>
              </a:lnSpc>
              <a:buFont typeface="Wingdings" panose="05000000000000000000" pitchFamily="2" charset="2"/>
              <a:buChar char="§"/>
            </a:pPr>
            <a:r>
              <a:rPr lang="es-MX" sz="1800" b="1" dirty="0" smtClean="0">
                <a:latin typeface="Franklin Gothic Book" panose="020B0503020102020204" pitchFamily="34" charset="0"/>
              </a:rPr>
              <a:t> Acceso.</a:t>
            </a:r>
          </a:p>
          <a:p>
            <a:pPr algn="just">
              <a:lnSpc>
                <a:spcPct val="150000"/>
              </a:lnSpc>
            </a:pPr>
            <a:r>
              <a:rPr lang="es-MX" sz="1800" b="1" dirty="0" smtClean="0">
                <a:latin typeface="Franklin Gothic Book" panose="020B0503020102020204" pitchFamily="34" charset="0"/>
              </a:rPr>
              <a:t>Menú </a:t>
            </a:r>
            <a:r>
              <a:rPr lang="es-MX" sz="1800" b="1" dirty="0">
                <a:latin typeface="Franklin Gothic Book" panose="020B0503020102020204" pitchFamily="34" charset="0"/>
              </a:rPr>
              <a:t>Configuración/ Parámetros del sistema/Factura electrónica/ Pestaña Configuración de </a:t>
            </a:r>
            <a:r>
              <a:rPr lang="es-MX" sz="1800" b="1" dirty="0" smtClean="0">
                <a:latin typeface="Franklin Gothic Book" panose="020B0503020102020204" pitchFamily="34" charset="0"/>
              </a:rPr>
              <a:t>Comprobantes.</a:t>
            </a:r>
          </a:p>
          <a:p>
            <a:pPr marL="0" indent="0" algn="just">
              <a:lnSpc>
                <a:spcPct val="150000"/>
              </a:lnSpc>
              <a:buNone/>
            </a:pPr>
            <a:endParaRPr lang="es-MX" sz="1800" b="1" dirty="0">
              <a:latin typeface="Franklin Gothic Book" panose="020B0503020102020204" pitchFamily="34" charset="0"/>
            </a:endParaRPr>
          </a:p>
          <a:p>
            <a:pPr marL="0" indent="0" algn="just">
              <a:lnSpc>
                <a:spcPct val="150000"/>
              </a:lnSpc>
              <a:buNone/>
            </a:pPr>
            <a:r>
              <a:rPr lang="es-MX" sz="1800" dirty="0" smtClean="0">
                <a:latin typeface="Franklin Gothic Book" panose="020B0503020102020204" pitchFamily="34" charset="0"/>
              </a:rPr>
              <a:t>	Una </a:t>
            </a:r>
            <a:r>
              <a:rPr lang="es-MX" sz="1800" dirty="0">
                <a:latin typeface="Franklin Gothic Book" panose="020B0503020102020204" pitchFamily="34" charset="0"/>
              </a:rPr>
              <a:t>vez que se ha configurado el certificado de sello digital, se deben dar de alta los folios </a:t>
            </a:r>
            <a:r>
              <a:rPr lang="es-MX" sz="1800" dirty="0" smtClean="0">
                <a:latin typeface="Franklin Gothic Book" panose="020B0503020102020204" pitchFamily="34" charset="0"/>
              </a:rPr>
              <a:t>	para </a:t>
            </a:r>
            <a:r>
              <a:rPr lang="es-MX" sz="1800" dirty="0">
                <a:latin typeface="Franklin Gothic Book" panose="020B0503020102020204" pitchFamily="34" charset="0"/>
              </a:rPr>
              <a:t>la generación de Comprobantes Fiscales Digitales por Internet. Recuerda que con </a:t>
            </a:r>
            <a:r>
              <a:rPr lang="es-MX" sz="1800" dirty="0" err="1" smtClean="0">
                <a:latin typeface="Franklin Gothic Book" panose="020B0503020102020204" pitchFamily="34" charset="0"/>
              </a:rPr>
              <a:t>Aspel</a:t>
            </a:r>
            <a:r>
              <a:rPr lang="es-MX" sz="1800" dirty="0" smtClean="0">
                <a:latin typeface="Franklin Gothic Book" panose="020B0503020102020204" pitchFamily="34" charset="0"/>
              </a:rPr>
              <a:t>-	SAE </a:t>
            </a:r>
            <a:r>
              <a:rPr lang="es-MX" sz="1800" dirty="0">
                <a:latin typeface="Franklin Gothic Book" panose="020B0503020102020204" pitchFamily="34" charset="0"/>
              </a:rPr>
              <a:t>se pueden emitir simultáneamente comprobantes fiscales digitales por Internet y los </a:t>
            </a:r>
            <a:r>
              <a:rPr lang="es-MX" sz="1800" dirty="0" smtClean="0">
                <a:latin typeface="Franklin Gothic Book" panose="020B0503020102020204" pitchFamily="34" charset="0"/>
              </a:rPr>
              <a:t>	tradicionales</a:t>
            </a:r>
            <a:endParaRPr lang="es-MX" sz="1800" dirty="0">
              <a:latin typeface="Franklin Gothic Book" panose="020B0503020102020204" pitchFamily="34" charset="0"/>
            </a:endParaRPr>
          </a:p>
          <a:p>
            <a:pPr algn="just">
              <a:lnSpc>
                <a:spcPct val="150000"/>
              </a:lnSpc>
            </a:pPr>
            <a:endParaRPr lang="es-MX" sz="1800" dirty="0">
              <a:latin typeface="Franklin Gothic Book" panose="020B0503020102020204" pitchFamily="34" charset="0"/>
            </a:endParaRPr>
          </a:p>
        </p:txBody>
      </p: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cxnSp>
        <p:nvCxnSpPr>
          <p:cNvPr id="7" name="Conector recto 6"/>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13"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sp>
        <p:nvSpPr>
          <p:cNvPr id="14" name="1 Título"/>
          <p:cNvSpPr>
            <a:spLocks noGrp="1"/>
          </p:cNvSpPr>
          <p:nvPr>
            <p:ph type="title"/>
          </p:nvPr>
        </p:nvSpPr>
        <p:spPr>
          <a:xfrm>
            <a:off x="1199455" y="1011881"/>
            <a:ext cx="9509760" cy="723322"/>
          </a:xfrm>
        </p:spPr>
        <p:txBody>
          <a:bodyPr>
            <a:normAutofit/>
          </a:bodyPr>
          <a:lstStyle/>
          <a:p>
            <a:pPr algn="r"/>
            <a:r>
              <a:rPr lang="es-PE" sz="3200" dirty="0" smtClean="0">
                <a:latin typeface="Arial Narrow" pitchFamily="34" charset="0"/>
              </a:rPr>
              <a:t>Generación Folios fiscales.</a:t>
            </a:r>
            <a:endParaRPr lang="es-PE" sz="3200" dirty="0">
              <a:latin typeface="Arial Narrow" pitchFamily="34" charset="0"/>
            </a:endParaRPr>
          </a:p>
        </p:txBody>
      </p:sp>
      <p:pic>
        <p:nvPicPr>
          <p:cNvPr id="13" name="Marcador de contenido 12"/>
          <p:cNvPicPr>
            <a:picLocks noGrp="1" noChangeAspect="1"/>
          </p:cNvPicPr>
          <p:nvPr>
            <p:ph idx="1"/>
          </p:nvPr>
        </p:nvPicPr>
        <p:blipFill>
          <a:blip r:embed="rId3"/>
          <a:stretch>
            <a:fillRect/>
          </a:stretch>
        </p:blipFill>
        <p:spPr>
          <a:xfrm>
            <a:off x="705792" y="1201473"/>
            <a:ext cx="5686425" cy="2045257"/>
          </a:xfrm>
          <a:prstGeom prst="rect">
            <a:avLst/>
          </a:prstGeom>
        </p:spPr>
      </p:pic>
      <p:pic>
        <p:nvPicPr>
          <p:cNvPr id="2" name="Imagen 1"/>
          <p:cNvPicPr>
            <a:picLocks noChangeAspect="1"/>
          </p:cNvPicPr>
          <p:nvPr/>
        </p:nvPicPr>
        <p:blipFill>
          <a:blip r:embed="rId4"/>
          <a:stretch>
            <a:fillRect/>
          </a:stretch>
        </p:blipFill>
        <p:spPr>
          <a:xfrm>
            <a:off x="705792" y="3246730"/>
            <a:ext cx="8991600" cy="3179827"/>
          </a:xfrm>
          <a:prstGeom prst="rect">
            <a:avLst/>
          </a:prstGeom>
        </p:spPr>
      </p:pic>
      <p:cxnSp>
        <p:nvCxnSpPr>
          <p:cNvPr id="7" name="Conector recto 6"/>
          <p:cNvCxnSpPr/>
          <p:nvPr/>
        </p:nvCxnSpPr>
        <p:spPr>
          <a:xfrm>
            <a:off x="6440274" y="1584101"/>
            <a:ext cx="4268941" cy="19152"/>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0" name="Picture 4"/>
          <p:cNvPicPr>
            <a:picLocks noChangeAspect="1" noChangeArrowheads="1"/>
          </p:cNvPicPr>
          <p:nvPr/>
        </p:nvPicPr>
        <p:blipFill>
          <a:blip r:embed="rId5" cstate="print"/>
          <a:srcRect/>
          <a:stretch>
            <a:fillRect/>
          </a:stretch>
        </p:blipFill>
        <p:spPr bwMode="auto">
          <a:xfrm>
            <a:off x="10490591" y="187105"/>
            <a:ext cx="585788" cy="504056"/>
          </a:xfrm>
          <a:prstGeom prst="rect">
            <a:avLst/>
          </a:prstGeom>
          <a:noFill/>
          <a:ln w="9525">
            <a:noFill/>
            <a:miter lim="800000"/>
            <a:headEnd/>
            <a:tailEnd/>
          </a:ln>
        </p:spPr>
      </p:pic>
      <p:sp>
        <p:nvSpPr>
          <p:cNvPr id="12"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120" y="758298"/>
            <a:ext cx="9509760" cy="723322"/>
          </a:xfrm>
        </p:spPr>
        <p:txBody>
          <a:bodyPr>
            <a:normAutofit/>
          </a:bodyPr>
          <a:lstStyle/>
          <a:p>
            <a:pPr algn="ctr"/>
            <a:r>
              <a:rPr lang="es-PE" sz="4000" dirty="0" smtClean="0">
                <a:latin typeface="+mn-lt"/>
              </a:rPr>
              <a:t>Requerimientos del cliente.</a:t>
            </a:r>
            <a:endParaRPr lang="es-PE" sz="4000" dirty="0">
              <a:latin typeface="+mn-lt"/>
            </a:endParaRPr>
          </a:p>
        </p:txBody>
      </p:sp>
      <p:sp>
        <p:nvSpPr>
          <p:cNvPr id="3" name="2 Marcador de contenido"/>
          <p:cNvSpPr>
            <a:spLocks noGrp="1"/>
          </p:cNvSpPr>
          <p:nvPr>
            <p:ph idx="1"/>
          </p:nvPr>
        </p:nvSpPr>
        <p:spPr>
          <a:xfrm>
            <a:off x="657986" y="1554118"/>
            <a:ext cx="5210391" cy="4739040"/>
          </a:xfrm>
        </p:spPr>
        <p:txBody>
          <a:bodyPr>
            <a:normAutofit/>
          </a:bodyPr>
          <a:lstStyle/>
          <a:p>
            <a:pPr>
              <a:lnSpc>
                <a:spcPct val="150000"/>
              </a:lnSpc>
              <a:buFont typeface="Wingdings" panose="05000000000000000000" pitchFamily="2" charset="2"/>
              <a:buChar char="§"/>
            </a:pPr>
            <a:r>
              <a:rPr lang="es-MX" sz="1800" b="1" dirty="0" smtClean="0">
                <a:latin typeface="Franklin Gothic Book" panose="020B0503020102020204" pitchFamily="34" charset="0"/>
              </a:rPr>
              <a:t>Acceso.</a:t>
            </a:r>
          </a:p>
          <a:p>
            <a:pPr>
              <a:lnSpc>
                <a:spcPct val="150000"/>
              </a:lnSpc>
            </a:pPr>
            <a:r>
              <a:rPr lang="es-MX" sz="1800" dirty="0" smtClean="0">
                <a:latin typeface="Franklin Gothic Book" panose="020B0503020102020204" pitchFamily="34" charset="0"/>
              </a:rPr>
              <a:t>Menú </a:t>
            </a:r>
            <a:r>
              <a:rPr lang="es-MX" sz="1800" dirty="0">
                <a:latin typeface="Franklin Gothic Book" panose="020B0503020102020204" pitchFamily="34" charset="0"/>
              </a:rPr>
              <a:t>Módulos/Clientes y </a:t>
            </a:r>
            <a:r>
              <a:rPr lang="es-MX" sz="1800" dirty="0" err="1">
                <a:latin typeface="Franklin Gothic Book" panose="020B0503020102020204" pitchFamily="34" charset="0"/>
              </a:rPr>
              <a:t>CxC</a:t>
            </a:r>
            <a:r>
              <a:rPr lang="es-MX" sz="1800" dirty="0">
                <a:latin typeface="Franklin Gothic Book" panose="020B0503020102020204" pitchFamily="34" charset="0"/>
              </a:rPr>
              <a:t> y/o con el </a:t>
            </a:r>
            <a:r>
              <a:rPr lang="es-MX" sz="1800" dirty="0" smtClean="0">
                <a:latin typeface="Franklin Gothic Book" panose="020B0503020102020204" pitchFamily="34" charset="0"/>
              </a:rPr>
              <a:t>icono                   disponible </a:t>
            </a:r>
            <a:r>
              <a:rPr lang="es-MX" sz="1800" dirty="0">
                <a:latin typeface="Franklin Gothic Book" panose="020B0503020102020204" pitchFamily="34" charset="0"/>
              </a:rPr>
              <a:t>desde la barra de herramientas </a:t>
            </a:r>
            <a:r>
              <a:rPr lang="es-MX" sz="1800" dirty="0" smtClean="0">
                <a:latin typeface="Franklin Gothic Book" panose="020B0503020102020204" pitchFamily="34" charset="0"/>
              </a:rPr>
              <a:t>principal.</a:t>
            </a:r>
          </a:p>
          <a:p>
            <a:pPr marL="0" indent="0" algn="just">
              <a:lnSpc>
                <a:spcPct val="150000"/>
              </a:lnSpc>
              <a:buNone/>
            </a:pPr>
            <a:r>
              <a:rPr lang="es-MX" sz="1800" dirty="0">
                <a:latin typeface="Franklin Gothic Book" panose="020B0503020102020204" pitchFamily="34" charset="0"/>
              </a:rPr>
              <a:t>En el detalle de cada cliente, en la pestaña "</a:t>
            </a:r>
            <a:r>
              <a:rPr lang="es-MX" sz="1800" b="1" dirty="0">
                <a:latin typeface="Franklin Gothic Book" panose="020B0503020102020204" pitchFamily="34" charset="0"/>
              </a:rPr>
              <a:t>Comprobantes Fiscales</a:t>
            </a:r>
            <a:r>
              <a:rPr lang="es-MX" sz="1800" dirty="0">
                <a:latin typeface="Franklin Gothic Book" panose="020B0503020102020204" pitchFamily="34" charset="0"/>
              </a:rPr>
              <a:t>", se debe indicar el mecanismo de emisión de estos </a:t>
            </a:r>
            <a:r>
              <a:rPr lang="es-MX" sz="1800" dirty="0" smtClean="0">
                <a:latin typeface="Franklin Gothic Book" panose="020B0503020102020204" pitchFamily="34" charset="0"/>
              </a:rPr>
              <a:t>documentos.</a:t>
            </a:r>
            <a:endParaRPr lang="es-MX" sz="1800" b="1" dirty="0">
              <a:latin typeface="Franklin Gothic Book" panose="020B0503020102020204" pitchFamily="34" charset="0"/>
            </a:endParaRPr>
          </a:p>
          <a:p>
            <a:pPr marL="0" indent="0">
              <a:lnSpc>
                <a:spcPct val="150000"/>
              </a:lnSpc>
              <a:buNone/>
            </a:pPr>
            <a:endParaRPr lang="es-MX" sz="1800" dirty="0">
              <a:latin typeface="Franklin Gothic Book" panose="020B0503020102020204" pitchFamily="34" charset="0"/>
            </a:endParaRPr>
          </a:p>
          <a:p>
            <a:pPr marL="0" indent="0" algn="just">
              <a:lnSpc>
                <a:spcPct val="150000"/>
              </a:lnSpc>
              <a:spcBef>
                <a:spcPts val="0"/>
              </a:spcBef>
              <a:buNone/>
            </a:pPr>
            <a:endParaRPr lang="es-PE" sz="1800" dirty="0">
              <a:latin typeface="Franklin Gothic Book" panose="020B0503020102020204" pitchFamily="34" charset="0"/>
            </a:endParaRPr>
          </a:p>
        </p:txBody>
      </p:sp>
      <p:pic>
        <p:nvPicPr>
          <p:cNvPr id="6"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23" name="Imagen 22"/>
          <p:cNvPicPr>
            <a:picLocks noChangeAspect="1"/>
          </p:cNvPicPr>
          <p:nvPr/>
        </p:nvPicPr>
        <p:blipFill>
          <a:blip r:embed="rId3"/>
          <a:stretch>
            <a:fillRect/>
          </a:stretch>
        </p:blipFill>
        <p:spPr>
          <a:xfrm>
            <a:off x="5667375" y="2104455"/>
            <a:ext cx="428625" cy="409575"/>
          </a:xfrm>
          <a:prstGeom prst="rect">
            <a:avLst/>
          </a:prstGeom>
        </p:spPr>
      </p:pic>
      <p:pic>
        <p:nvPicPr>
          <p:cNvPr id="24" name="Imagen 23"/>
          <p:cNvPicPr>
            <a:picLocks noChangeAspect="1"/>
          </p:cNvPicPr>
          <p:nvPr/>
        </p:nvPicPr>
        <p:blipFill>
          <a:blip r:embed="rId4"/>
          <a:stretch>
            <a:fillRect/>
          </a:stretch>
        </p:blipFill>
        <p:spPr>
          <a:xfrm>
            <a:off x="6555346" y="1609556"/>
            <a:ext cx="4745642" cy="4314725"/>
          </a:xfrm>
          <a:prstGeom prst="rect">
            <a:avLst/>
          </a:prstGeom>
        </p:spPr>
      </p:pic>
      <p:cxnSp>
        <p:nvCxnSpPr>
          <p:cNvPr id="8" name="Conector recto 7"/>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0" name="Picture 4"/>
          <p:cNvPicPr>
            <a:picLocks noChangeAspect="1" noChangeArrowheads="1"/>
          </p:cNvPicPr>
          <p:nvPr/>
        </p:nvPicPr>
        <p:blipFill>
          <a:blip r:embed="rId5" cstate="print"/>
          <a:srcRect/>
          <a:stretch>
            <a:fillRect/>
          </a:stretch>
        </p:blipFill>
        <p:spPr bwMode="auto">
          <a:xfrm>
            <a:off x="10490591" y="187105"/>
            <a:ext cx="585788" cy="504056"/>
          </a:xfrm>
          <a:prstGeom prst="rect">
            <a:avLst/>
          </a:prstGeom>
          <a:noFill/>
          <a:ln w="9525">
            <a:noFill/>
            <a:miter lim="800000"/>
            <a:headEnd/>
            <a:tailEnd/>
          </a:ln>
        </p:spPr>
      </p:pic>
      <p:sp>
        <p:nvSpPr>
          <p:cNvPr id="12"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492" y="661162"/>
            <a:ext cx="9509760" cy="739087"/>
          </a:xfrm>
        </p:spPr>
        <p:txBody>
          <a:bodyPr>
            <a:noAutofit/>
          </a:bodyPr>
          <a:lstStyle/>
          <a:p>
            <a:pPr algn="ctr"/>
            <a:r>
              <a:rPr lang="es-MX" sz="2000" b="1" dirty="0">
                <a:latin typeface="+mn-lt"/>
              </a:rPr>
              <a:t>Generación de Comprobantes Fiscales Digitales por </a:t>
            </a:r>
            <a:r>
              <a:rPr lang="es-MX" sz="2000" b="1" dirty="0" smtClean="0">
                <a:latin typeface="+mn-lt"/>
              </a:rPr>
              <a:t>Internet              </a:t>
            </a:r>
            <a:r>
              <a:rPr lang="es-MX" sz="2000" b="1" dirty="0">
                <a:latin typeface="+mn-lt"/>
              </a:rPr>
              <a:t>(Factura electrónica) </a:t>
            </a:r>
            <a:br>
              <a:rPr lang="es-MX" sz="2000" b="1" dirty="0">
                <a:latin typeface="+mn-lt"/>
              </a:rPr>
            </a:br>
            <a:endParaRPr lang="es-PE" sz="2000" dirty="0">
              <a:latin typeface="+mn-lt"/>
            </a:endParaRPr>
          </a:p>
        </p:txBody>
      </p:sp>
      <p:sp>
        <p:nvSpPr>
          <p:cNvPr id="3" name="2 Marcador de contenido"/>
          <p:cNvSpPr>
            <a:spLocks noGrp="1"/>
          </p:cNvSpPr>
          <p:nvPr>
            <p:ph idx="1"/>
          </p:nvPr>
        </p:nvSpPr>
        <p:spPr>
          <a:xfrm>
            <a:off x="686958" y="1594715"/>
            <a:ext cx="10285841" cy="4893741"/>
          </a:xfrm>
        </p:spPr>
        <p:txBody>
          <a:bodyPr>
            <a:normAutofit/>
          </a:bodyPr>
          <a:lstStyle/>
          <a:p>
            <a:pPr marL="457200" indent="-457200" algn="just">
              <a:lnSpc>
                <a:spcPct val="150000"/>
              </a:lnSpc>
              <a:buFont typeface="+mj-lt"/>
              <a:buAutoNum type="arabicPeriod"/>
            </a:pPr>
            <a:r>
              <a:rPr lang="es-MX" sz="1800" dirty="0" smtClean="0">
                <a:latin typeface="Franklin Gothic Book" panose="020B0503020102020204" pitchFamily="34" charset="0"/>
              </a:rPr>
              <a:t>Acceder </a:t>
            </a:r>
            <a:r>
              <a:rPr lang="es-MX" sz="1800" dirty="0">
                <a:latin typeface="Franklin Gothic Book" panose="020B0503020102020204" pitchFamily="34" charset="0"/>
              </a:rPr>
              <a:t>al </a:t>
            </a:r>
            <a:r>
              <a:rPr lang="es-MX" sz="1800" b="1" dirty="0">
                <a:latin typeface="Franklin Gothic Book" panose="020B0503020102020204" pitchFamily="34" charset="0"/>
              </a:rPr>
              <a:t>Alta de Facturas</a:t>
            </a:r>
            <a:r>
              <a:rPr lang="es-MX" sz="1800" dirty="0">
                <a:latin typeface="Franklin Gothic Book" panose="020B0503020102020204" pitchFamily="34" charset="0"/>
              </a:rPr>
              <a:t>.</a:t>
            </a:r>
          </a:p>
          <a:p>
            <a:pPr marL="457200" indent="-457200" algn="just">
              <a:lnSpc>
                <a:spcPct val="150000"/>
              </a:lnSpc>
              <a:buFont typeface="+mj-lt"/>
              <a:buAutoNum type="arabicPeriod"/>
            </a:pPr>
            <a:r>
              <a:rPr lang="es-MX" sz="1800" dirty="0" smtClean="0">
                <a:latin typeface="Franklin Gothic Book" panose="020B0503020102020204" pitchFamily="34" charset="0"/>
              </a:rPr>
              <a:t>Oprime </a:t>
            </a:r>
            <a:r>
              <a:rPr lang="es-MX" sz="1800" dirty="0">
                <a:latin typeface="Franklin Gothic Book" panose="020B0503020102020204" pitchFamily="34" charset="0"/>
              </a:rPr>
              <a:t>el botón </a:t>
            </a:r>
            <a:r>
              <a:rPr lang="es-MX" sz="1800" dirty="0" smtClean="0">
                <a:latin typeface="Franklin Gothic Book" panose="020B0503020102020204" pitchFamily="34" charset="0"/>
              </a:rPr>
              <a:t>        para </a:t>
            </a:r>
            <a:r>
              <a:rPr lang="es-MX" sz="1800" dirty="0">
                <a:latin typeface="Franklin Gothic Book" panose="020B0503020102020204" pitchFamily="34" charset="0"/>
              </a:rPr>
              <a:t>elegir un folio para el </a:t>
            </a:r>
            <a:r>
              <a:rPr lang="es-MX" sz="1800" dirty="0" smtClean="0">
                <a:latin typeface="Franklin Gothic Book" panose="020B0503020102020204" pitchFamily="34" charset="0"/>
              </a:rPr>
              <a:t>documento.</a:t>
            </a:r>
          </a:p>
          <a:p>
            <a:pPr marL="457200" indent="-457200" algn="just">
              <a:lnSpc>
                <a:spcPct val="150000"/>
              </a:lnSpc>
              <a:buFont typeface="+mj-lt"/>
              <a:buAutoNum type="arabicPeriod"/>
            </a:pPr>
            <a:r>
              <a:rPr lang="es-MX" sz="1800" dirty="0" smtClean="0">
                <a:latin typeface="Franklin Gothic Book" panose="020B0503020102020204" pitchFamily="34" charset="0"/>
              </a:rPr>
              <a:t>Capturar </a:t>
            </a:r>
            <a:r>
              <a:rPr lang="es-MX" sz="1800" dirty="0">
                <a:latin typeface="Franklin Gothic Book" panose="020B0503020102020204" pitchFamily="34" charset="0"/>
              </a:rPr>
              <a:t>la factura de forma tradicional y grabar el documento con la tecla F3 o el botón </a:t>
            </a:r>
            <a:endParaRPr lang="es-MX" sz="1800" dirty="0" smtClean="0">
              <a:latin typeface="Franklin Gothic Book" panose="020B0503020102020204" pitchFamily="34" charset="0"/>
            </a:endParaRPr>
          </a:p>
          <a:p>
            <a:pPr marL="457200" indent="-457200" algn="just">
              <a:lnSpc>
                <a:spcPct val="150000"/>
              </a:lnSpc>
              <a:buFont typeface="+mj-lt"/>
              <a:buAutoNum type="arabicPeriod"/>
            </a:pPr>
            <a:r>
              <a:rPr lang="es-MX" sz="1800" dirty="0" smtClean="0">
                <a:latin typeface="Franklin Gothic Book" panose="020B0503020102020204" pitchFamily="34" charset="0"/>
              </a:rPr>
              <a:t>Se </a:t>
            </a:r>
            <a:r>
              <a:rPr lang="es-MX" sz="1800" dirty="0">
                <a:latin typeface="Franklin Gothic Book" panose="020B0503020102020204" pitchFamily="34" charset="0"/>
              </a:rPr>
              <a:t>mostrará la ventana de totales y posteriormente se deberá indicar la forma de pago, al aceptar el sistema enviará el XML por Internet a Aspel se valida y  se regresa el archivo al sistema para su impresión o entrega al </a:t>
            </a:r>
            <a:r>
              <a:rPr lang="es-MX" sz="1800" dirty="0" smtClean="0">
                <a:latin typeface="Franklin Gothic Book" panose="020B0503020102020204" pitchFamily="34" charset="0"/>
              </a:rPr>
              <a:t>cliente.</a:t>
            </a:r>
          </a:p>
          <a:p>
            <a:pPr marL="457200" indent="-457200" algn="just">
              <a:lnSpc>
                <a:spcPct val="150000"/>
              </a:lnSpc>
              <a:buFont typeface="+mj-lt"/>
              <a:buAutoNum type="arabicPeriod"/>
            </a:pPr>
            <a:r>
              <a:rPr lang="es-MX" sz="1800" dirty="0" smtClean="0">
                <a:latin typeface="Franklin Gothic Book" panose="020B0503020102020204" pitchFamily="34" charset="0"/>
              </a:rPr>
              <a:t>Desde </a:t>
            </a:r>
            <a:r>
              <a:rPr lang="es-MX" sz="1800" dirty="0">
                <a:latin typeface="Franklin Gothic Book" panose="020B0503020102020204" pitchFamily="34" charset="0"/>
              </a:rPr>
              <a:t>la consulta de facturas podrás verificar el estado de tu comprobante </a:t>
            </a:r>
          </a:p>
          <a:p>
            <a:pPr marL="457200" indent="-457200" algn="just">
              <a:lnSpc>
                <a:spcPct val="150000"/>
              </a:lnSpc>
              <a:buFont typeface="+mj-lt"/>
              <a:buAutoNum type="arabicPeriod"/>
            </a:pPr>
            <a:r>
              <a:rPr lang="es-MX" sz="1800" dirty="0" smtClean="0">
                <a:latin typeface="Franklin Gothic Book" panose="020B0503020102020204" pitchFamily="34" charset="0"/>
              </a:rPr>
              <a:t>Si </a:t>
            </a:r>
            <a:r>
              <a:rPr lang="es-MX" sz="1800" dirty="0">
                <a:latin typeface="Franklin Gothic Book" panose="020B0503020102020204" pitchFamily="34" charset="0"/>
              </a:rPr>
              <a:t>por alguna razón no se envió el archivo podrás ejecutar el Servicio de timbrado de manera manual.</a:t>
            </a:r>
          </a:p>
          <a:p>
            <a:pPr algn="just">
              <a:lnSpc>
                <a:spcPct val="150000"/>
              </a:lnSpc>
              <a:buNone/>
            </a:pPr>
            <a:endParaRPr lang="es-PE" sz="1800" dirty="0">
              <a:latin typeface="Franklin Gothic Book" panose="020B0503020102020204" pitchFamily="34" charset="0"/>
            </a:endParaRPr>
          </a:p>
        </p:txBody>
      </p:sp>
      <p:pic>
        <p:nvPicPr>
          <p:cNvPr id="8"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9" name="Imagen 8"/>
          <p:cNvPicPr>
            <a:picLocks noChangeAspect="1"/>
          </p:cNvPicPr>
          <p:nvPr/>
        </p:nvPicPr>
        <p:blipFill>
          <a:blip r:embed="rId3"/>
          <a:stretch>
            <a:fillRect/>
          </a:stretch>
        </p:blipFill>
        <p:spPr>
          <a:xfrm>
            <a:off x="2813021" y="2127077"/>
            <a:ext cx="381000" cy="409575"/>
          </a:xfrm>
          <a:prstGeom prst="rect">
            <a:avLst/>
          </a:prstGeom>
        </p:spPr>
      </p:pic>
      <p:pic>
        <p:nvPicPr>
          <p:cNvPr id="10" name="Imagen 9"/>
          <p:cNvPicPr>
            <a:picLocks noChangeAspect="1"/>
          </p:cNvPicPr>
          <p:nvPr/>
        </p:nvPicPr>
        <p:blipFill>
          <a:blip r:embed="rId4"/>
          <a:stretch>
            <a:fillRect/>
          </a:stretch>
        </p:blipFill>
        <p:spPr>
          <a:xfrm>
            <a:off x="9773161" y="2639160"/>
            <a:ext cx="409575" cy="400050"/>
          </a:xfrm>
          <a:prstGeom prst="rect">
            <a:avLst/>
          </a:prstGeom>
        </p:spPr>
      </p:pic>
      <p:cxnSp>
        <p:nvCxnSpPr>
          <p:cNvPr id="11" name="Conector recto 10"/>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4"/>
          <p:cNvPicPr>
            <a:picLocks noChangeAspect="1" noChangeArrowheads="1"/>
          </p:cNvPicPr>
          <p:nvPr/>
        </p:nvPicPr>
        <p:blipFill>
          <a:blip r:embed="rId5" cstate="print"/>
          <a:srcRect/>
          <a:stretch>
            <a:fillRect/>
          </a:stretch>
        </p:blipFill>
        <p:spPr bwMode="auto">
          <a:xfrm>
            <a:off x="10490591" y="187105"/>
            <a:ext cx="585788" cy="504056"/>
          </a:xfrm>
          <a:prstGeom prst="rect">
            <a:avLst/>
          </a:prstGeom>
          <a:noFill/>
          <a:ln w="9525">
            <a:noFill/>
            <a:miter lim="800000"/>
            <a:headEnd/>
            <a:tailEnd/>
          </a:ln>
        </p:spPr>
      </p:pic>
      <p:sp>
        <p:nvSpPr>
          <p:cNvPr id="15"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4220" y="669094"/>
            <a:ext cx="9404723" cy="1018038"/>
          </a:xfrm>
        </p:spPr>
        <p:txBody>
          <a:bodyPr/>
          <a:lstStyle/>
          <a:p>
            <a:pPr algn="ctr"/>
            <a:r>
              <a:rPr lang="es-MX" sz="4000" dirty="0" smtClean="0">
                <a:latin typeface="+mn-lt"/>
              </a:rPr>
              <a:t>Especificaciones</a:t>
            </a:r>
            <a:endParaRPr lang="es-MX" sz="4000" dirty="0">
              <a:latin typeface="+mn-lt"/>
            </a:endParaRPr>
          </a:p>
        </p:txBody>
      </p:sp>
      <p:sp>
        <p:nvSpPr>
          <p:cNvPr id="3" name="Marcador de contenido 2"/>
          <p:cNvSpPr>
            <a:spLocks noGrp="1"/>
          </p:cNvSpPr>
          <p:nvPr>
            <p:ph idx="1"/>
          </p:nvPr>
        </p:nvSpPr>
        <p:spPr>
          <a:xfrm>
            <a:off x="988765" y="2155589"/>
            <a:ext cx="9862115" cy="4195481"/>
          </a:xfrm>
        </p:spPr>
        <p:txBody>
          <a:bodyPr>
            <a:normAutofit/>
          </a:bodyPr>
          <a:lstStyle/>
          <a:p>
            <a:pPr algn="just">
              <a:lnSpc>
                <a:spcPct val="150000"/>
              </a:lnSpc>
            </a:pPr>
            <a:r>
              <a:rPr lang="es-MX" sz="1800" dirty="0">
                <a:latin typeface="Franklin Gothic Book" panose="020B0503020102020204" pitchFamily="34" charset="0"/>
              </a:rPr>
              <a:t>Al momento de emitir una factura electrónica o Comprobantes Fiscal Digital, </a:t>
            </a:r>
            <a:r>
              <a:rPr lang="es-MX" sz="1800" dirty="0" err="1">
                <a:latin typeface="Franklin Gothic Book" panose="020B0503020102020204" pitchFamily="34" charset="0"/>
              </a:rPr>
              <a:t>Aspel</a:t>
            </a:r>
            <a:r>
              <a:rPr lang="es-MX" sz="1800" dirty="0">
                <a:latin typeface="Franklin Gothic Book" panose="020B0503020102020204" pitchFamily="34" charset="0"/>
              </a:rPr>
              <a:t>-SAE crea el archivos *.</a:t>
            </a:r>
            <a:r>
              <a:rPr lang="es-MX" sz="1800" dirty="0" err="1">
                <a:latin typeface="Franklin Gothic Book" panose="020B0503020102020204" pitchFamily="34" charset="0"/>
              </a:rPr>
              <a:t>xml</a:t>
            </a:r>
            <a:r>
              <a:rPr lang="es-MX" sz="1800" dirty="0">
                <a:latin typeface="Franklin Gothic Book" panose="020B0503020102020204" pitchFamily="34" charset="0"/>
              </a:rPr>
              <a:t> con la estructura correspondiente, el cual se almacena en el directorio de archivos compartidos </a:t>
            </a:r>
            <a:r>
              <a:rPr lang="es-MX" sz="1800" dirty="0" err="1">
                <a:latin typeface="Franklin Gothic Book" panose="020B0503020102020204" pitchFamily="34" charset="0"/>
              </a:rPr>
              <a:t>Aspel</a:t>
            </a:r>
            <a:r>
              <a:rPr lang="es-MX" sz="1800" dirty="0">
                <a:latin typeface="Franklin Gothic Book" panose="020B0503020102020204" pitchFamily="34" charset="0"/>
              </a:rPr>
              <a:t> (C:\Archivos de programa\Archivos comunes\</a:t>
            </a:r>
            <a:r>
              <a:rPr lang="es-MX" sz="1800" dirty="0" err="1">
                <a:latin typeface="Franklin Gothic Book" panose="020B0503020102020204" pitchFamily="34" charset="0"/>
              </a:rPr>
              <a:t>Aspel</a:t>
            </a:r>
            <a:r>
              <a:rPr lang="es-MX" sz="1800" dirty="0">
                <a:latin typeface="Franklin Gothic Book" panose="020B0503020102020204" pitchFamily="34" charset="0"/>
              </a:rPr>
              <a:t>\Sistemas </a:t>
            </a:r>
            <a:r>
              <a:rPr lang="es-MX" sz="1800" dirty="0" err="1">
                <a:latin typeface="Franklin Gothic Book" panose="020B0503020102020204" pitchFamily="34" charset="0"/>
              </a:rPr>
              <a:t>Aspel</a:t>
            </a:r>
            <a:r>
              <a:rPr lang="es-MX" sz="1800" dirty="0">
                <a:latin typeface="Franklin Gothic Book" panose="020B0503020102020204" pitchFamily="34" charset="0"/>
              </a:rPr>
              <a:t>\SAE5.00\Empresa\Comprobantes\ Año\Mes\Día), para su posterior consulta desde el visor de Certificados Fiscales Digitales, ya que los </a:t>
            </a:r>
            <a:r>
              <a:rPr lang="es-MX" sz="1800" dirty="0" err="1">
                <a:latin typeface="Franklin Gothic Book" panose="020B0503020102020204" pitchFamily="34" charset="0"/>
              </a:rPr>
              <a:t>CFD's</a:t>
            </a:r>
            <a:r>
              <a:rPr lang="es-MX" sz="1800" dirty="0">
                <a:latin typeface="Franklin Gothic Book" panose="020B0503020102020204" pitchFamily="34" charset="0"/>
              </a:rPr>
              <a:t>, así como los archivos y registros electrónicos de los mismos se consideran parte de la contabilidad del contribuyente, quedando sujetos a lo dispuesto por el artículo 28 del Código Fiscal de la Federación.</a:t>
            </a:r>
          </a:p>
        </p:txBody>
      </p:sp>
      <p:cxnSp>
        <p:nvCxnSpPr>
          <p:cNvPr id="4" name="Conector recto 3"/>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sp>
        <p:nvSpPr>
          <p:cNvPr id="6" name="6 CuadroTexto"/>
          <p:cNvSpPr txBox="1"/>
          <p:nvPr/>
        </p:nvSpPr>
        <p:spPr>
          <a:xfrm>
            <a:off x="10361949" y="6555346"/>
            <a:ext cx="1830051" cy="307777"/>
          </a:xfrm>
          <a:prstGeom prst="rect">
            <a:avLst/>
          </a:prstGeom>
          <a:noFill/>
        </p:spPr>
        <p:txBody>
          <a:bodyPr wrap="square" rtlCol="0">
            <a:spAutoFit/>
          </a:bodyPr>
          <a:lstStyle/>
          <a:p>
            <a:r>
              <a:rPr lang="es-PE" sz="1400" dirty="0" smtClean="0"/>
              <a:t>SEPTIEMBRE 2015 </a:t>
            </a:r>
            <a:endParaRPr lang="es-PE" sz="1400" dirty="0"/>
          </a:p>
        </p:txBody>
      </p: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1247253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120" y="652331"/>
            <a:ext cx="9509760" cy="770618"/>
          </a:xfrm>
        </p:spPr>
        <p:txBody>
          <a:bodyPr>
            <a:normAutofit/>
          </a:bodyPr>
          <a:lstStyle/>
          <a:p>
            <a:pPr algn="ctr"/>
            <a:r>
              <a:rPr lang="es-PE" sz="4000" dirty="0" smtClean="0">
                <a:latin typeface="+mn-lt"/>
              </a:rPr>
              <a:t>Justificación.</a:t>
            </a:r>
            <a:endParaRPr lang="es-PE" sz="4000" dirty="0">
              <a:latin typeface="+mn-lt"/>
            </a:endParaRPr>
          </a:p>
        </p:txBody>
      </p:sp>
      <p:sp>
        <p:nvSpPr>
          <p:cNvPr id="3" name="2 Marcador de contenido"/>
          <p:cNvSpPr>
            <a:spLocks noGrp="1"/>
          </p:cNvSpPr>
          <p:nvPr>
            <p:ph idx="1"/>
          </p:nvPr>
        </p:nvSpPr>
        <p:spPr/>
        <p:txBody>
          <a:bodyPr>
            <a:normAutofit/>
          </a:bodyPr>
          <a:lstStyle/>
          <a:p>
            <a:pPr algn="just">
              <a:lnSpc>
                <a:spcPct val="150000"/>
              </a:lnSpc>
              <a:spcBef>
                <a:spcPts val="0"/>
              </a:spcBef>
              <a:buBlip>
                <a:blip r:embed="rId2"/>
              </a:buBlip>
            </a:pPr>
            <a:endParaRPr lang="es-PE" dirty="0" smtClean="0">
              <a:latin typeface="Arial Narrow" pitchFamily="34" charset="0"/>
            </a:endParaRPr>
          </a:p>
          <a:p>
            <a:pPr algn="just">
              <a:lnSpc>
                <a:spcPct val="150000"/>
              </a:lnSpc>
              <a:spcBef>
                <a:spcPts val="0"/>
              </a:spcBef>
              <a:buBlip>
                <a:blip r:embed="rId2"/>
              </a:buBlip>
            </a:pPr>
            <a:endParaRPr lang="es-PE" dirty="0" smtClean="0">
              <a:latin typeface="Arial Narrow" pitchFamily="34" charset="0"/>
            </a:endParaRPr>
          </a:p>
          <a:p>
            <a:pPr>
              <a:buNone/>
            </a:pPr>
            <a:r>
              <a:rPr lang="es-PE" dirty="0" smtClean="0">
                <a:latin typeface="Arial Narrow" pitchFamily="34" charset="0"/>
              </a:rPr>
              <a:t>	</a:t>
            </a:r>
          </a:p>
          <a:p>
            <a:endParaRPr lang="es-PE" dirty="0">
              <a:latin typeface="Arial Narrow" pitchFamily="34" charset="0"/>
            </a:endParaRPr>
          </a:p>
        </p:txBody>
      </p: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9"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
        <p:nvSpPr>
          <p:cNvPr id="4" name="Rectángulo 3"/>
          <p:cNvSpPr/>
          <p:nvPr/>
        </p:nvSpPr>
        <p:spPr>
          <a:xfrm>
            <a:off x="1103312" y="2344088"/>
            <a:ext cx="8787664" cy="2400657"/>
          </a:xfrm>
          <a:prstGeom prst="rect">
            <a:avLst/>
          </a:prstGeom>
        </p:spPr>
        <p:txBody>
          <a:bodyPr wrap="square">
            <a:spAutoFit/>
          </a:bodyPr>
          <a:lstStyle/>
          <a:p>
            <a:pPr algn="just">
              <a:lnSpc>
                <a:spcPct val="150000"/>
              </a:lnSpc>
              <a:spcBef>
                <a:spcPts val="0"/>
              </a:spcBef>
              <a:buFont typeface="Wingdings" panose="05000000000000000000" pitchFamily="2" charset="2"/>
              <a:buChar char="§"/>
            </a:pPr>
            <a:r>
              <a:rPr lang="es-PE" sz="2000" dirty="0">
                <a:latin typeface="Franklin Gothic Book" panose="020B0503020102020204" pitchFamily="34" charset="0"/>
              </a:rPr>
              <a:t>Que sirva de ayuda para que el alumno desarrolle competencias que le permita </a:t>
            </a:r>
            <a:r>
              <a:rPr lang="es-PE" sz="2000" dirty="0" smtClean="0">
                <a:latin typeface="Franklin Gothic Book" panose="020B0503020102020204" pitchFamily="34" charset="0"/>
              </a:rPr>
              <a:t>el manejo del paquete contable Sistema de Administración Empresarial (SAE) para generar Comprobantes Fiscales Digitales por Internet, de acurdo a las exigencias fiscales </a:t>
            </a:r>
            <a:r>
              <a:rPr lang="es-PE" sz="2000" dirty="0" err="1" smtClean="0">
                <a:latin typeface="Franklin Gothic Book" panose="020B0503020102020204" pitchFamily="34" charset="0"/>
              </a:rPr>
              <a:t>actauales</a:t>
            </a:r>
            <a:r>
              <a:rPr lang="es-PE" sz="2000" dirty="0" smtClean="0">
                <a:latin typeface="Franklin Gothic Book" panose="020B0503020102020204" pitchFamily="34" charset="0"/>
              </a:rPr>
              <a:t>, </a:t>
            </a:r>
            <a:r>
              <a:rPr lang="es-PE" sz="2000" dirty="0">
                <a:latin typeface="Franklin Gothic Book" panose="020B0503020102020204" pitchFamily="34" charset="0"/>
              </a:rPr>
              <a:t>con destreza y habilidad en virtud del avance tecnológico en la actualidad y los propios requerimientos de las empresas. </a:t>
            </a:r>
          </a:p>
        </p:txBody>
      </p:sp>
      <p:cxnSp>
        <p:nvCxnSpPr>
          <p:cNvPr id="11" name="Conector recto 10"/>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3841" y="598306"/>
            <a:ext cx="9404723" cy="1263526"/>
          </a:xfrm>
        </p:spPr>
        <p:txBody>
          <a:bodyPr/>
          <a:lstStyle/>
          <a:p>
            <a:pPr algn="ctr"/>
            <a:r>
              <a:rPr lang="es-MX" sz="4000" dirty="0" smtClean="0">
                <a:latin typeface="+mn-lt"/>
              </a:rPr>
              <a:t>Impresión de un CFDI.</a:t>
            </a:r>
            <a:endParaRPr lang="es-MX" sz="4000" dirty="0">
              <a:latin typeface="+mn-lt"/>
            </a:endParaRPr>
          </a:p>
        </p:txBody>
      </p:sp>
      <p:pic>
        <p:nvPicPr>
          <p:cNvPr id="4" name="Imagen 3"/>
          <p:cNvPicPr>
            <a:picLocks noChangeAspect="1"/>
          </p:cNvPicPr>
          <p:nvPr/>
        </p:nvPicPr>
        <p:blipFill>
          <a:blip r:embed="rId2"/>
          <a:stretch>
            <a:fillRect/>
          </a:stretch>
        </p:blipFill>
        <p:spPr>
          <a:xfrm>
            <a:off x="1097280" y="1665428"/>
            <a:ext cx="9753600" cy="4761129"/>
          </a:xfrm>
          <a:prstGeom prst="rect">
            <a:avLst/>
          </a:prstGeom>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9"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1821859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529992"/>
            <a:ext cx="9772897" cy="1400530"/>
          </a:xfrm>
        </p:spPr>
        <p:txBody>
          <a:bodyPr/>
          <a:lstStyle/>
          <a:p>
            <a:pPr algn="ctr"/>
            <a:r>
              <a:rPr lang="es-MX" sz="2400" b="1" dirty="0"/>
              <a:t>Consulta de Comprobantes Fiscales Digitales </a:t>
            </a:r>
            <a:r>
              <a:rPr lang="es-MX" sz="2400" b="1" dirty="0" smtClean="0"/>
              <a:t>                    (</a:t>
            </a:r>
            <a:r>
              <a:rPr lang="es-MX" sz="2400" b="1" dirty="0"/>
              <a:t>Factura electrónica)</a:t>
            </a:r>
            <a:endParaRPr lang="es-MX" sz="2400" dirty="0"/>
          </a:p>
        </p:txBody>
      </p:sp>
      <p:sp>
        <p:nvSpPr>
          <p:cNvPr id="3" name="Marcador de contenido 2"/>
          <p:cNvSpPr>
            <a:spLocks noGrp="1"/>
          </p:cNvSpPr>
          <p:nvPr>
            <p:ph idx="1"/>
          </p:nvPr>
        </p:nvSpPr>
        <p:spPr>
          <a:xfrm>
            <a:off x="917620" y="1517159"/>
            <a:ext cx="9675680" cy="4195481"/>
          </a:xfrm>
        </p:spPr>
        <p:txBody>
          <a:bodyPr>
            <a:normAutofit/>
          </a:bodyPr>
          <a:lstStyle/>
          <a:p>
            <a:pPr algn="just">
              <a:lnSpc>
                <a:spcPct val="150000"/>
              </a:lnSpc>
            </a:pPr>
            <a:r>
              <a:rPr lang="es-MX" sz="1800" b="1" dirty="0" smtClean="0">
                <a:latin typeface="Franklin Gothic Book" panose="020B0503020102020204" pitchFamily="34" charset="0"/>
              </a:rPr>
              <a:t>Acceso: Módulos/Facturas y Vendedores/con el ícono </a:t>
            </a:r>
          </a:p>
          <a:p>
            <a:pPr algn="just">
              <a:lnSpc>
                <a:spcPct val="150000"/>
              </a:lnSpc>
            </a:pPr>
            <a:r>
              <a:rPr lang="es-MX" sz="1800" dirty="0">
                <a:latin typeface="Franklin Gothic Book" panose="020B0503020102020204" pitchFamily="34" charset="0"/>
              </a:rPr>
              <a:t>Los Comprobantes Fiscales Digitales se podrán consultar en cualquier momento, para ello </a:t>
            </a:r>
            <a:r>
              <a:rPr lang="es-MX" sz="1800" dirty="0" err="1">
                <a:latin typeface="Franklin Gothic Book" panose="020B0503020102020204" pitchFamily="34" charset="0"/>
              </a:rPr>
              <a:t>Aspel</a:t>
            </a:r>
            <a:r>
              <a:rPr lang="es-MX" sz="1800" dirty="0">
                <a:latin typeface="Franklin Gothic Book" panose="020B0503020102020204" pitchFamily="34" charset="0"/>
              </a:rPr>
              <a:t>-SAE ofrece un Visor el cual permitirá consultar los comprobantes o archivos *.</a:t>
            </a:r>
            <a:r>
              <a:rPr lang="es-MX" sz="1800" dirty="0" err="1">
                <a:latin typeface="Franklin Gothic Book" panose="020B0503020102020204" pitchFamily="34" charset="0"/>
              </a:rPr>
              <a:t>xml</a:t>
            </a:r>
            <a:r>
              <a:rPr lang="es-MX" sz="1800" dirty="0">
                <a:latin typeface="Franklin Gothic Book" panose="020B0503020102020204" pitchFamily="34" charset="0"/>
              </a:rPr>
              <a:t> de facturas en cualquier momento. En la consulta de facturas, al hacer clic sobre el icono correspondiente, se presenta el detalle de la </a:t>
            </a:r>
            <a:r>
              <a:rPr lang="es-MX" sz="1800" dirty="0" smtClean="0">
                <a:latin typeface="Franklin Gothic Book" panose="020B0503020102020204" pitchFamily="34" charset="0"/>
              </a:rPr>
              <a:t>factura.</a:t>
            </a:r>
            <a:endParaRPr lang="es-MX" sz="1800"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6617193" y="1494857"/>
            <a:ext cx="400050" cy="381000"/>
          </a:xfrm>
          <a:prstGeom prst="rect">
            <a:avLst/>
          </a:prstGeom>
        </p:spPr>
      </p:pic>
      <p:pic>
        <p:nvPicPr>
          <p:cNvPr id="5" name="Imagen 4"/>
          <p:cNvPicPr>
            <a:picLocks noChangeAspect="1"/>
          </p:cNvPicPr>
          <p:nvPr/>
        </p:nvPicPr>
        <p:blipFill>
          <a:blip r:embed="rId3"/>
          <a:stretch>
            <a:fillRect/>
          </a:stretch>
        </p:blipFill>
        <p:spPr>
          <a:xfrm>
            <a:off x="1083540" y="3696235"/>
            <a:ext cx="9048750" cy="2859111"/>
          </a:xfrm>
          <a:prstGeom prst="rect">
            <a:avLst/>
          </a:prstGeom>
        </p:spPr>
      </p:pic>
      <p:cxnSp>
        <p:nvCxnSpPr>
          <p:cNvPr id="6" name="Conector recto 5"/>
          <p:cNvCxnSpPr/>
          <p:nvPr/>
        </p:nvCxnSpPr>
        <p:spPr>
          <a:xfrm>
            <a:off x="108354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9" name="Picture 4"/>
          <p:cNvPicPr>
            <a:picLocks noChangeAspect="1" noChangeArrowheads="1"/>
          </p:cNvPicPr>
          <p:nvPr/>
        </p:nvPicPr>
        <p:blipFill>
          <a:blip r:embed="rId5" cstate="print"/>
          <a:srcRect/>
          <a:stretch>
            <a:fillRect/>
          </a:stretch>
        </p:blipFill>
        <p:spPr bwMode="auto">
          <a:xfrm>
            <a:off x="10490591" y="187105"/>
            <a:ext cx="585788" cy="504056"/>
          </a:xfrm>
          <a:prstGeom prst="rect">
            <a:avLst/>
          </a:prstGeom>
          <a:noFill/>
          <a:ln w="9525">
            <a:noFill/>
            <a:miter lim="800000"/>
            <a:headEnd/>
            <a:tailEnd/>
          </a:ln>
        </p:spPr>
      </p:pic>
      <p:sp>
        <p:nvSpPr>
          <p:cNvPr id="10"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1595399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2400" b="1" dirty="0"/>
              <a:t>Contabilización de los movimientos que generan los Comprobantes Fiscales Digitales </a:t>
            </a:r>
            <a:endParaRPr lang="es-MX" sz="2400" dirty="0"/>
          </a:p>
        </p:txBody>
      </p:sp>
      <p:sp>
        <p:nvSpPr>
          <p:cNvPr id="3" name="Marcador de contenido 2"/>
          <p:cNvSpPr>
            <a:spLocks noGrp="1"/>
          </p:cNvSpPr>
          <p:nvPr>
            <p:ph idx="1"/>
          </p:nvPr>
        </p:nvSpPr>
        <p:spPr>
          <a:xfrm>
            <a:off x="875202" y="1550642"/>
            <a:ext cx="5280899" cy="4824400"/>
          </a:xfrm>
        </p:spPr>
        <p:txBody>
          <a:bodyPr>
            <a:normAutofit/>
          </a:bodyPr>
          <a:lstStyle/>
          <a:p>
            <a:pPr algn="just">
              <a:lnSpc>
                <a:spcPct val="150000"/>
              </a:lnSpc>
              <a:buFont typeface="Wingdings" panose="05000000000000000000" pitchFamily="2" charset="2"/>
              <a:buChar char="§"/>
            </a:pPr>
            <a:r>
              <a:rPr lang="es-MX" sz="1800" b="1" u="sng" dirty="0" smtClean="0">
                <a:latin typeface="Franklin Gothic Book" panose="020B0503020102020204" pitchFamily="34" charset="0"/>
              </a:rPr>
              <a:t>Acceso</a:t>
            </a:r>
          </a:p>
          <a:p>
            <a:pPr marL="0" indent="0" algn="just">
              <a:lnSpc>
                <a:spcPct val="150000"/>
              </a:lnSpc>
              <a:buNone/>
            </a:pPr>
            <a:r>
              <a:rPr lang="es-MX" sz="1800" b="1" dirty="0">
                <a:latin typeface="Franklin Gothic Book" panose="020B0503020102020204" pitchFamily="34" charset="0"/>
              </a:rPr>
              <a:t> </a:t>
            </a:r>
            <a:r>
              <a:rPr lang="es-MX" sz="1800" b="1" dirty="0" smtClean="0">
                <a:latin typeface="Franklin Gothic Book" panose="020B0503020102020204" pitchFamily="34" charset="0"/>
              </a:rPr>
              <a:t>       Utilerías/</a:t>
            </a:r>
            <a:r>
              <a:rPr lang="es-MX" sz="1800" b="1" dirty="0" err="1" smtClean="0">
                <a:latin typeface="Franklin Gothic Book" panose="020B0503020102020204" pitchFamily="34" charset="0"/>
              </a:rPr>
              <a:t>Interfase</a:t>
            </a:r>
            <a:r>
              <a:rPr lang="es-MX" sz="1800" b="1" dirty="0" smtClean="0">
                <a:latin typeface="Franklin Gothic Book" panose="020B0503020102020204" pitchFamily="34" charset="0"/>
              </a:rPr>
              <a:t> </a:t>
            </a:r>
            <a:r>
              <a:rPr lang="es-MX" sz="1800" b="1" dirty="0">
                <a:latin typeface="Franklin Gothic Book" panose="020B0503020102020204" pitchFamily="34" charset="0"/>
              </a:rPr>
              <a:t>COI.</a:t>
            </a:r>
          </a:p>
          <a:p>
            <a:pPr algn="just">
              <a:lnSpc>
                <a:spcPct val="150000"/>
              </a:lnSpc>
            </a:pPr>
            <a:r>
              <a:rPr lang="es-MX" sz="1800" dirty="0" smtClean="0">
                <a:latin typeface="Franklin Gothic Book" panose="020B0503020102020204" pitchFamily="34" charset="0"/>
              </a:rPr>
              <a:t>Para </a:t>
            </a:r>
            <a:r>
              <a:rPr lang="es-MX" sz="1800" dirty="0">
                <a:latin typeface="Franklin Gothic Book" panose="020B0503020102020204" pitchFamily="34" charset="0"/>
              </a:rPr>
              <a:t>cumplir con las disposiciones fiscales referentes al tema de la facturación electrónica, al momento de grabar una factura o devolución queda marcado el registro internamente, para su contabilización, con la versión 5.0 de </a:t>
            </a:r>
            <a:r>
              <a:rPr lang="es-MX" sz="1800" dirty="0" err="1">
                <a:latin typeface="Franklin Gothic Book" panose="020B0503020102020204" pitchFamily="34" charset="0"/>
              </a:rPr>
              <a:t>Aspel</a:t>
            </a:r>
            <a:r>
              <a:rPr lang="es-MX" sz="1800" dirty="0">
                <a:latin typeface="Franklin Gothic Book" panose="020B0503020102020204" pitchFamily="34" charset="0"/>
              </a:rPr>
              <a:t>-COI la contabilización de los movimientos generados en </a:t>
            </a:r>
            <a:r>
              <a:rPr lang="es-MX" sz="1800" dirty="0" err="1">
                <a:latin typeface="Franklin Gothic Book" panose="020B0503020102020204" pitchFamily="34" charset="0"/>
              </a:rPr>
              <a:t>Aspel</a:t>
            </a:r>
            <a:r>
              <a:rPr lang="es-MX" sz="1800" dirty="0">
                <a:latin typeface="Franklin Gothic Book" panose="020B0503020102020204" pitchFamily="34" charset="0"/>
              </a:rPr>
              <a:t>-SAE se realiza en línea.</a:t>
            </a:r>
          </a:p>
          <a:p>
            <a:pPr marL="0" indent="0" algn="just">
              <a:lnSpc>
                <a:spcPct val="150000"/>
              </a:lnSpc>
              <a:buNone/>
            </a:pPr>
            <a:endParaRPr lang="es-MX" sz="1800"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6516710" y="1712890"/>
            <a:ext cx="4675031" cy="4353058"/>
          </a:xfrm>
          <a:prstGeom prst="rect">
            <a:avLst/>
          </a:prstGeom>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sp>
        <p:nvSpPr>
          <p:cNvPr id="7" name="6 CuadroTexto"/>
          <p:cNvSpPr txBox="1"/>
          <p:nvPr/>
        </p:nvSpPr>
        <p:spPr>
          <a:xfrm>
            <a:off x="10361949" y="6555346"/>
            <a:ext cx="1830051" cy="307777"/>
          </a:xfrm>
          <a:prstGeom prst="rect">
            <a:avLst/>
          </a:prstGeom>
          <a:noFill/>
        </p:spPr>
        <p:txBody>
          <a:bodyPr wrap="square" rtlCol="0">
            <a:spAutoFit/>
          </a:bodyPr>
          <a:lstStyle/>
          <a:p>
            <a:r>
              <a:rPr lang="es-PE" sz="1400" dirty="0" smtClean="0"/>
              <a:t>SEPTIEMBRE 2015 </a:t>
            </a:r>
            <a:endParaRPr lang="es-PE" sz="1400" dirty="0"/>
          </a:p>
        </p:txBody>
      </p:sp>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9"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1687731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5130" y="685800"/>
            <a:ext cx="9404723" cy="737149"/>
          </a:xfrm>
        </p:spPr>
        <p:txBody>
          <a:bodyPr/>
          <a:lstStyle/>
          <a:p>
            <a:pPr algn="ctr"/>
            <a:r>
              <a:rPr lang="es-MX" dirty="0" smtClean="0"/>
              <a:t>Formato XML.</a:t>
            </a:r>
            <a:endParaRPr lang="es-MX" dirty="0"/>
          </a:p>
        </p:txBody>
      </p:sp>
      <p:sp>
        <p:nvSpPr>
          <p:cNvPr id="3" name="Marcador de contenido 2"/>
          <p:cNvSpPr>
            <a:spLocks noGrp="1"/>
          </p:cNvSpPr>
          <p:nvPr>
            <p:ph idx="1"/>
          </p:nvPr>
        </p:nvSpPr>
        <p:spPr>
          <a:xfrm>
            <a:off x="824248" y="1532586"/>
            <a:ext cx="10026632" cy="4919729"/>
          </a:xfrm>
        </p:spPr>
        <p:txBody>
          <a:bodyPr>
            <a:normAutofit fontScale="92500" lnSpcReduction="20000"/>
          </a:bodyPr>
          <a:lstStyle/>
          <a:p>
            <a:pPr algn="just">
              <a:lnSpc>
                <a:spcPct val="150000"/>
              </a:lnSpc>
            </a:pPr>
            <a:r>
              <a:rPr lang="es-MX" sz="1800" dirty="0">
                <a:latin typeface="Franklin Gothic Book" panose="020B0503020102020204" pitchFamily="34" charset="0"/>
              </a:rPr>
              <a:t>A diferencia de las facturas impresas, al momento de guardar el documento, con el botón "</a:t>
            </a:r>
            <a:r>
              <a:rPr lang="es-MX" sz="1800" b="1" dirty="0">
                <a:latin typeface="Franklin Gothic Book" panose="020B0503020102020204" pitchFamily="34" charset="0"/>
              </a:rPr>
              <a:t>Guardar</a:t>
            </a:r>
            <a:r>
              <a:rPr lang="es-MX" sz="1800" dirty="0">
                <a:latin typeface="Franklin Gothic Book" panose="020B0503020102020204" pitchFamily="34" charset="0"/>
              </a:rPr>
              <a:t>", se generará un archivo con formato XML en el cual se incluye la factura digital con todos los datos que debe tener este documento para su </a:t>
            </a:r>
            <a:r>
              <a:rPr lang="es-MX" sz="1800" dirty="0" smtClean="0">
                <a:latin typeface="Franklin Gothic Book" panose="020B0503020102020204" pitchFamily="34" charset="0"/>
              </a:rPr>
              <a:t>validez </a:t>
            </a:r>
            <a:r>
              <a:rPr lang="es-MX" sz="1800" dirty="0">
                <a:latin typeface="Franklin Gothic Book" panose="020B0503020102020204" pitchFamily="34" charset="0"/>
              </a:rPr>
              <a:t>oficial. </a:t>
            </a:r>
            <a:endParaRPr lang="es-MX" sz="1800" dirty="0" smtClean="0">
              <a:latin typeface="Franklin Gothic Book" panose="020B0503020102020204" pitchFamily="34" charset="0"/>
            </a:endParaRPr>
          </a:p>
          <a:p>
            <a:pPr algn="just">
              <a:lnSpc>
                <a:spcPct val="150000"/>
              </a:lnSpc>
            </a:pPr>
            <a:endParaRPr lang="es-MX" sz="1800" dirty="0">
              <a:latin typeface="Franklin Gothic Book" panose="020B0503020102020204" pitchFamily="34" charset="0"/>
            </a:endParaRPr>
          </a:p>
          <a:p>
            <a:pPr algn="just">
              <a:lnSpc>
                <a:spcPct val="150000"/>
              </a:lnSpc>
            </a:pPr>
            <a:r>
              <a:rPr lang="es-MX" sz="1800" dirty="0" smtClean="0">
                <a:latin typeface="Franklin Gothic Book" panose="020B0503020102020204" pitchFamily="34" charset="0"/>
              </a:rPr>
              <a:t>Estos </a:t>
            </a:r>
            <a:r>
              <a:rPr lang="es-MX" sz="1800" dirty="0">
                <a:latin typeface="Franklin Gothic Book" panose="020B0503020102020204" pitchFamily="34" charset="0"/>
              </a:rPr>
              <a:t>archivos XML se generan con el siguiente formato: AAA010101AAAFOPE11.xml, donde " AAA010101AAA" es el RFC de la empresa, "F" si se trata de una factura y "D" si es una devolución, "OPE" la serie y "11" el folio del documento elaborado. </a:t>
            </a:r>
          </a:p>
          <a:p>
            <a:pPr marL="0" indent="0" algn="just">
              <a:lnSpc>
                <a:spcPct val="150000"/>
              </a:lnSpc>
              <a:buNone/>
            </a:pPr>
            <a:endParaRPr lang="es-MX" sz="1800" dirty="0">
              <a:latin typeface="Franklin Gothic Book" panose="020B0503020102020204" pitchFamily="34" charset="0"/>
            </a:endParaRPr>
          </a:p>
          <a:p>
            <a:pPr algn="just">
              <a:lnSpc>
                <a:spcPct val="150000"/>
              </a:lnSpc>
            </a:pPr>
            <a:r>
              <a:rPr lang="es-MX" sz="1800" dirty="0">
                <a:latin typeface="Franklin Gothic Book" panose="020B0503020102020204" pitchFamily="34" charset="0"/>
              </a:rPr>
              <a:t>Para consultar este documento se utilizará la aplicación Visor de Comprobantes Fiscales Digitales, siendo este un programa que </a:t>
            </a:r>
            <a:r>
              <a:rPr lang="es-MX" sz="1800" dirty="0" err="1">
                <a:latin typeface="Franklin Gothic Book" panose="020B0503020102020204" pitchFamily="34" charset="0"/>
              </a:rPr>
              <a:t>Aspel</a:t>
            </a:r>
            <a:r>
              <a:rPr lang="es-MX" sz="1800" dirty="0">
                <a:latin typeface="Franklin Gothic Book" panose="020B0503020102020204" pitchFamily="34" charset="0"/>
              </a:rPr>
              <a:t> proporciona para visualizar las facturas digitales dentro y fuera de </a:t>
            </a:r>
            <a:r>
              <a:rPr lang="es-MX" sz="1800" dirty="0" err="1">
                <a:latin typeface="Franklin Gothic Book" panose="020B0503020102020204" pitchFamily="34" charset="0"/>
              </a:rPr>
              <a:t>Aspel</a:t>
            </a:r>
            <a:r>
              <a:rPr lang="es-MX" sz="1800" dirty="0">
                <a:latin typeface="Franklin Gothic Book" panose="020B0503020102020204" pitchFamily="34" charset="0"/>
              </a:rPr>
              <a:t>-SAE. Dentro de </a:t>
            </a:r>
            <a:r>
              <a:rPr lang="es-MX" sz="1800" dirty="0" err="1">
                <a:latin typeface="Franklin Gothic Book" panose="020B0503020102020204" pitchFamily="34" charset="0"/>
              </a:rPr>
              <a:t>Aspel</a:t>
            </a:r>
            <a:r>
              <a:rPr lang="es-MX" sz="1800" dirty="0">
                <a:latin typeface="Franklin Gothic Book" panose="020B0503020102020204" pitchFamily="34" charset="0"/>
              </a:rPr>
              <a:t>-SAE podrás consultar estos documentos con el </a:t>
            </a:r>
            <a:r>
              <a:rPr lang="es-MX" sz="1800" dirty="0" smtClean="0">
                <a:latin typeface="Franklin Gothic Book" panose="020B0503020102020204" pitchFamily="34" charset="0"/>
              </a:rPr>
              <a:t>botón       </a:t>
            </a:r>
            <a:r>
              <a:rPr lang="es-MX" sz="1800" dirty="0">
                <a:latin typeface="Franklin Gothic Book" panose="020B0503020102020204" pitchFamily="34" charset="0"/>
              </a:rPr>
              <a:t>disponible en la barra de herramientas de la consulta de facturas o devolución y en el detalle de las mismas.</a:t>
            </a:r>
          </a:p>
          <a:p>
            <a:pPr algn="just">
              <a:lnSpc>
                <a:spcPct val="150000"/>
              </a:lnSpc>
            </a:pPr>
            <a:endParaRPr lang="es-MX" sz="1800"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8832948" y="5410266"/>
            <a:ext cx="390525" cy="390525"/>
          </a:xfrm>
          <a:prstGeom prst="rect">
            <a:avLst/>
          </a:prstGeom>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9"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2824267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4220" y="652388"/>
            <a:ext cx="9404723" cy="929043"/>
          </a:xfrm>
        </p:spPr>
        <p:txBody>
          <a:bodyPr/>
          <a:lstStyle/>
          <a:p>
            <a:pPr algn="ctr"/>
            <a:r>
              <a:rPr lang="es-MX" sz="3200" b="1" dirty="0">
                <a:latin typeface="+mn-lt"/>
              </a:rPr>
              <a:t>Uso del </a:t>
            </a:r>
            <a:r>
              <a:rPr lang="es-MX" sz="3200" b="1" dirty="0" err="1">
                <a:latin typeface="+mn-lt"/>
              </a:rPr>
              <a:t>namespace</a:t>
            </a:r>
            <a:r>
              <a:rPr lang="es-MX" sz="3200" b="1" dirty="0">
                <a:latin typeface="+mn-lt"/>
              </a:rPr>
              <a:t> dentro de </a:t>
            </a:r>
            <a:r>
              <a:rPr lang="es-MX" sz="3200" b="1" dirty="0" err="1" smtClean="0">
                <a:latin typeface="+mn-lt"/>
              </a:rPr>
              <a:t>Aspel</a:t>
            </a:r>
            <a:r>
              <a:rPr lang="es-MX" sz="3200" b="1" dirty="0" smtClean="0">
                <a:latin typeface="+mn-lt"/>
              </a:rPr>
              <a:t>-SAE.</a:t>
            </a:r>
            <a:endParaRPr lang="es-MX" sz="3200" dirty="0">
              <a:latin typeface="+mn-lt"/>
            </a:endParaRPr>
          </a:p>
        </p:txBody>
      </p:sp>
      <p:sp>
        <p:nvSpPr>
          <p:cNvPr id="3" name="Marcador de contenido 2"/>
          <p:cNvSpPr>
            <a:spLocks noGrp="1"/>
          </p:cNvSpPr>
          <p:nvPr>
            <p:ph idx="1"/>
          </p:nvPr>
        </p:nvSpPr>
        <p:spPr>
          <a:xfrm>
            <a:off x="1103313" y="1581432"/>
            <a:ext cx="5529308" cy="4909520"/>
          </a:xfrm>
        </p:spPr>
        <p:txBody>
          <a:bodyPr>
            <a:normAutofit fontScale="85000" lnSpcReduction="10000"/>
          </a:bodyPr>
          <a:lstStyle/>
          <a:p>
            <a:pPr algn="just">
              <a:lnSpc>
                <a:spcPct val="150000"/>
              </a:lnSpc>
              <a:buFont typeface="Wingdings" panose="05000000000000000000" pitchFamily="2" charset="2"/>
              <a:buChar char="§"/>
            </a:pPr>
            <a:r>
              <a:rPr lang="es-MX" sz="1800" b="1" u="sng" dirty="0">
                <a:latin typeface="Franklin Gothic Book" panose="020B0503020102020204" pitchFamily="34" charset="0"/>
              </a:rPr>
              <a:t>Acceso</a:t>
            </a:r>
          </a:p>
          <a:p>
            <a:pPr algn="just">
              <a:lnSpc>
                <a:spcPct val="150000"/>
              </a:lnSpc>
            </a:pPr>
            <a:r>
              <a:rPr lang="es-MX" sz="1800" dirty="0" smtClean="0">
                <a:latin typeface="Franklin Gothic Book" panose="020B0503020102020204" pitchFamily="34" charset="0"/>
              </a:rPr>
              <a:t>Desde </a:t>
            </a:r>
            <a:r>
              <a:rPr lang="es-MX" sz="1800" dirty="0">
                <a:latin typeface="Franklin Gothic Book" panose="020B0503020102020204" pitchFamily="34" charset="0"/>
              </a:rPr>
              <a:t>la barra de herramientas principal, con el botón </a:t>
            </a:r>
            <a:r>
              <a:rPr lang="es-MX" sz="1800" dirty="0" smtClean="0">
                <a:latin typeface="Franklin Gothic Book" panose="020B0503020102020204" pitchFamily="34" charset="0"/>
              </a:rPr>
              <a:t>      </a:t>
            </a:r>
            <a:r>
              <a:rPr lang="es-MX" sz="1800" dirty="0">
                <a:latin typeface="Franklin Gothic Book" panose="020B0503020102020204" pitchFamily="34" charset="0"/>
              </a:rPr>
              <a:t>Factura electrónica, pestaña Generales, con el botón </a:t>
            </a:r>
            <a:r>
              <a:rPr lang="es-MX" sz="1800" dirty="0" err="1">
                <a:latin typeface="Franklin Gothic Book" panose="020B0503020102020204" pitchFamily="34" charset="0"/>
              </a:rPr>
              <a:t>Namespace</a:t>
            </a:r>
            <a:r>
              <a:rPr lang="es-MX" sz="1800" dirty="0">
                <a:latin typeface="Franklin Gothic Book" panose="020B0503020102020204" pitchFamily="34" charset="0"/>
              </a:rPr>
              <a:t>.</a:t>
            </a:r>
          </a:p>
          <a:p>
            <a:pPr marL="0" indent="0" algn="just">
              <a:lnSpc>
                <a:spcPct val="150000"/>
              </a:lnSpc>
              <a:buNone/>
            </a:pPr>
            <a:endParaRPr lang="es-MX" sz="1800" dirty="0" smtClean="0">
              <a:latin typeface="Franklin Gothic Book" panose="020B0503020102020204" pitchFamily="34" charset="0"/>
            </a:endParaRPr>
          </a:p>
          <a:p>
            <a:pPr algn="just">
              <a:lnSpc>
                <a:spcPct val="150000"/>
              </a:lnSpc>
            </a:pPr>
            <a:r>
              <a:rPr lang="es-MX" sz="1800" b="1" dirty="0">
                <a:latin typeface="Franklin Gothic Book" panose="020B0503020102020204" pitchFamily="34" charset="0"/>
              </a:rPr>
              <a:t>Qué es</a:t>
            </a:r>
          </a:p>
          <a:p>
            <a:pPr marL="0" indent="0" algn="just">
              <a:lnSpc>
                <a:spcPct val="150000"/>
              </a:lnSpc>
              <a:buNone/>
            </a:pPr>
            <a:r>
              <a:rPr lang="es-MX" sz="1800" dirty="0">
                <a:latin typeface="Franklin Gothic Book" panose="020B0503020102020204" pitchFamily="34" charset="0"/>
              </a:rPr>
              <a:t>El estándar del comprobante fiscal digital incluye dos elementos definidos Cómo de tipo abierto que servirán para integrar nodos adicionales al cuerpo del comprobante, estos definidos por el Servicio de Administración Tributaria. Uno de estos elementos es el uso de un </a:t>
            </a:r>
            <a:r>
              <a:rPr lang="es-MX" sz="1800" dirty="0" err="1">
                <a:latin typeface="Franklin Gothic Book" panose="020B0503020102020204" pitchFamily="34" charset="0"/>
              </a:rPr>
              <a:t>namespace</a:t>
            </a:r>
            <a:r>
              <a:rPr lang="es-MX" sz="1800" dirty="0">
                <a:latin typeface="Franklin Gothic Book" panose="020B0503020102020204" pitchFamily="34" charset="0"/>
              </a:rPr>
              <a:t> que estará referenciado a una ruta para comprobar la validez del comprobante fiscal.</a:t>
            </a:r>
          </a:p>
          <a:p>
            <a:pPr algn="just">
              <a:lnSpc>
                <a:spcPct val="150000"/>
              </a:lnSpc>
            </a:pPr>
            <a:endParaRPr lang="es-MX" sz="1800" dirty="0">
              <a:latin typeface="Franklin Gothic Book" panose="020B0503020102020204" pitchFamily="34" charset="0"/>
            </a:endParaRPr>
          </a:p>
          <a:p>
            <a:pPr algn="just">
              <a:lnSpc>
                <a:spcPct val="150000"/>
              </a:lnSpc>
            </a:pPr>
            <a:endParaRPr lang="es-MX" sz="1800"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6610036" y="1986124"/>
            <a:ext cx="390525" cy="371475"/>
          </a:xfrm>
          <a:prstGeom prst="rect">
            <a:avLst/>
          </a:prstGeom>
        </p:spPr>
      </p:pic>
      <p:pic>
        <p:nvPicPr>
          <p:cNvPr id="5" name="Imagen 4"/>
          <p:cNvPicPr>
            <a:picLocks noChangeAspect="1"/>
          </p:cNvPicPr>
          <p:nvPr/>
        </p:nvPicPr>
        <p:blipFill>
          <a:blip r:embed="rId3"/>
          <a:stretch>
            <a:fillRect/>
          </a:stretch>
        </p:blipFill>
        <p:spPr>
          <a:xfrm>
            <a:off x="7368503" y="1651003"/>
            <a:ext cx="3790950" cy="4695825"/>
          </a:xfrm>
          <a:prstGeom prst="rect">
            <a:avLst/>
          </a:prstGeom>
        </p:spPr>
      </p:pic>
      <p:cxnSp>
        <p:nvCxnSpPr>
          <p:cNvPr id="6" name="Conector recto 5"/>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9" name="Picture 4"/>
          <p:cNvPicPr>
            <a:picLocks noChangeAspect="1" noChangeArrowheads="1"/>
          </p:cNvPicPr>
          <p:nvPr/>
        </p:nvPicPr>
        <p:blipFill>
          <a:blip r:embed="rId5" cstate="print"/>
          <a:srcRect/>
          <a:stretch>
            <a:fillRect/>
          </a:stretch>
        </p:blipFill>
        <p:spPr bwMode="auto">
          <a:xfrm>
            <a:off x="10490591" y="187105"/>
            <a:ext cx="585788" cy="504056"/>
          </a:xfrm>
          <a:prstGeom prst="rect">
            <a:avLst/>
          </a:prstGeom>
          <a:noFill/>
          <a:ln w="9525">
            <a:noFill/>
            <a:miter lim="800000"/>
            <a:headEnd/>
            <a:tailEnd/>
          </a:ln>
        </p:spPr>
      </p:pic>
      <p:sp>
        <p:nvSpPr>
          <p:cNvPr id="10"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1088980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627774"/>
            <a:ext cx="9404723" cy="1400530"/>
          </a:xfrm>
        </p:spPr>
        <p:txBody>
          <a:bodyPr/>
          <a:lstStyle/>
          <a:p>
            <a:pPr algn="ctr"/>
            <a:r>
              <a:rPr lang="es-MX" sz="4000" dirty="0" smtClean="0"/>
              <a:t>Validación del CFDI.</a:t>
            </a:r>
            <a:endParaRPr lang="es-MX" sz="4000" dirty="0"/>
          </a:p>
        </p:txBody>
      </p:sp>
      <p:sp>
        <p:nvSpPr>
          <p:cNvPr id="3" name="Marcador de contenido 2"/>
          <p:cNvSpPr>
            <a:spLocks noGrp="1"/>
          </p:cNvSpPr>
          <p:nvPr>
            <p:ph idx="1"/>
          </p:nvPr>
        </p:nvSpPr>
        <p:spPr>
          <a:xfrm>
            <a:off x="875764" y="1609860"/>
            <a:ext cx="9870080" cy="4906850"/>
          </a:xfrm>
        </p:spPr>
        <p:txBody>
          <a:bodyPr>
            <a:normAutofit/>
          </a:bodyPr>
          <a:lstStyle/>
          <a:p>
            <a:pPr algn="just">
              <a:lnSpc>
                <a:spcPct val="150000"/>
              </a:lnSpc>
            </a:pPr>
            <a:r>
              <a:rPr lang="es-MX" sz="1800" dirty="0">
                <a:latin typeface="Franklin Gothic Book" panose="020B0503020102020204" pitchFamily="34" charset="0"/>
              </a:rPr>
              <a:t>Para poder estar validado el comprobante fiscal digital correctamente, deberá estar referenciado al </a:t>
            </a:r>
            <a:r>
              <a:rPr lang="es-MX" sz="1800" dirty="0" err="1">
                <a:latin typeface="Franklin Gothic Book" panose="020B0503020102020204" pitchFamily="34" charset="0"/>
              </a:rPr>
              <a:t>namespace</a:t>
            </a:r>
            <a:r>
              <a:rPr lang="es-MX" sz="1800" dirty="0">
                <a:latin typeface="Franklin Gothic Book" panose="020B0503020102020204" pitchFamily="34" charset="0"/>
              </a:rPr>
              <a:t> del comprobante fiscal digital y referenciar la validación del mismo a la ruta publicada por el SAT en donde se encuentra el esquema XSD objeto de la presente sección (http://www.sat.gob.mx/sitio_internet/cfd/2/cfdv2.xsd) de la siguiente manera:</a:t>
            </a:r>
          </a:p>
          <a:p>
            <a:pPr marL="0" indent="0" algn="just">
              <a:lnSpc>
                <a:spcPct val="150000"/>
              </a:lnSpc>
              <a:buNone/>
            </a:pPr>
            <a:r>
              <a:rPr lang="es-MX" sz="1800" dirty="0">
                <a:latin typeface="Franklin Gothic Book" panose="020B0503020102020204" pitchFamily="34" charset="0"/>
              </a:rPr>
              <a:t> </a:t>
            </a:r>
          </a:p>
          <a:p>
            <a:pPr algn="just">
              <a:lnSpc>
                <a:spcPct val="150000"/>
              </a:lnSpc>
            </a:pPr>
            <a:r>
              <a:rPr lang="es-MX" sz="1800" dirty="0" err="1">
                <a:latin typeface="Franklin Gothic Book" panose="020B0503020102020204" pitchFamily="34" charset="0"/>
              </a:rPr>
              <a:t>xmlns</a:t>
            </a:r>
            <a:r>
              <a:rPr lang="es-MX" sz="1800" dirty="0">
                <a:latin typeface="Franklin Gothic Book" panose="020B0503020102020204" pitchFamily="34" charset="0"/>
              </a:rPr>
              <a:t>="http://www.sat.gob.mx/cfd/2" </a:t>
            </a:r>
            <a:r>
              <a:rPr lang="es-MX" sz="1800" dirty="0" err="1">
                <a:latin typeface="Franklin Gothic Book" panose="020B0503020102020204" pitchFamily="34" charset="0"/>
              </a:rPr>
              <a:t>xmlns:xsi</a:t>
            </a:r>
            <a:r>
              <a:rPr lang="es-MX" sz="1800" dirty="0">
                <a:latin typeface="Franklin Gothic Book" panose="020B0503020102020204" pitchFamily="34" charset="0"/>
              </a:rPr>
              <a:t>="http://www.w3.org/2001/XMLSchema-instance" </a:t>
            </a:r>
            <a:r>
              <a:rPr lang="es-MX" sz="1800" dirty="0" err="1">
                <a:latin typeface="Franklin Gothic Book" panose="020B0503020102020204" pitchFamily="34" charset="0"/>
              </a:rPr>
              <a:t>xsi:schemaLocation</a:t>
            </a:r>
            <a:r>
              <a:rPr lang="es-MX" sz="1800" dirty="0">
                <a:latin typeface="Franklin Gothic Book" panose="020B0503020102020204" pitchFamily="34" charset="0"/>
              </a:rPr>
              <a:t>="http://www.sat.gob.mx/cfd/2 http://</a:t>
            </a:r>
            <a:r>
              <a:rPr lang="es-MX" sz="1800" dirty="0" smtClean="0">
                <a:latin typeface="Franklin Gothic Book" panose="020B0503020102020204" pitchFamily="34" charset="0"/>
              </a:rPr>
              <a:t>www.sat.gob.mx/sitio_internet/cfd/2/cfv2.xsd</a:t>
            </a:r>
            <a:r>
              <a:rPr lang="es-MX" sz="1800" dirty="0">
                <a:latin typeface="Franklin Gothic Book" panose="020B0503020102020204" pitchFamily="34" charset="0"/>
              </a:rPr>
              <a:t>"</a:t>
            </a:r>
          </a:p>
          <a:p>
            <a:pPr algn="just">
              <a:lnSpc>
                <a:spcPct val="150000"/>
              </a:lnSpc>
            </a:pPr>
            <a:r>
              <a:rPr lang="es-MX" sz="1800" dirty="0" smtClean="0">
                <a:latin typeface="Franklin Gothic Book" panose="020B0503020102020204" pitchFamily="34" charset="0"/>
              </a:rPr>
              <a:t>Por </a:t>
            </a:r>
            <a:r>
              <a:rPr lang="es-MX" sz="1800" dirty="0">
                <a:latin typeface="Franklin Gothic Book" panose="020B0503020102020204" pitchFamily="34" charset="0"/>
              </a:rPr>
              <a:t>omisión, el sistema incluirá esta estructura o referencia (</a:t>
            </a:r>
            <a:r>
              <a:rPr lang="es-MX" sz="1800" dirty="0" err="1">
                <a:latin typeface="Franklin Gothic Book" panose="020B0503020102020204" pitchFamily="34" charset="0"/>
              </a:rPr>
              <a:t>namespace</a:t>
            </a:r>
            <a:r>
              <a:rPr lang="es-MX" sz="1800" dirty="0">
                <a:latin typeface="Franklin Gothic Book" panose="020B0503020102020204" pitchFamily="34" charset="0"/>
              </a:rPr>
              <a:t>) publicado por el SAT.</a:t>
            </a:r>
          </a:p>
          <a:p>
            <a:pPr algn="just">
              <a:lnSpc>
                <a:spcPct val="150000"/>
              </a:lnSpc>
            </a:pPr>
            <a:endParaRPr lang="es-MX" sz="1800" dirty="0">
              <a:latin typeface="Franklin Gothic Book" panose="020B0503020102020204" pitchFamily="34" charset="0"/>
            </a:endParaRPr>
          </a:p>
        </p:txBody>
      </p:sp>
      <p:cxnSp>
        <p:nvCxnSpPr>
          <p:cNvPr id="4" name="Conector recto 3"/>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41667" y="12271"/>
            <a:ext cx="5821372" cy="685800"/>
          </a:xfrm>
          <a:prstGeom prst="flowChartAlternateProcess">
            <a:avLst/>
          </a:prstGeom>
          <a:noFill/>
        </p:spPr>
      </p:pic>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2952731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4220" y="615503"/>
            <a:ext cx="9404723" cy="807446"/>
          </a:xfrm>
        </p:spPr>
        <p:txBody>
          <a:bodyPr/>
          <a:lstStyle/>
          <a:p>
            <a:pPr algn="ctr"/>
            <a:r>
              <a:rPr lang="es-MX" sz="4000" b="1" dirty="0"/>
              <a:t>Envío de correo electrónico</a:t>
            </a:r>
            <a:br>
              <a:rPr lang="es-MX" sz="4000" b="1" dirty="0"/>
            </a:br>
            <a:endParaRPr lang="es-MX" sz="4000" dirty="0"/>
          </a:p>
        </p:txBody>
      </p:sp>
      <p:sp>
        <p:nvSpPr>
          <p:cNvPr id="3" name="Marcador de contenido 2"/>
          <p:cNvSpPr>
            <a:spLocks noGrp="1"/>
          </p:cNvSpPr>
          <p:nvPr>
            <p:ph idx="1"/>
          </p:nvPr>
        </p:nvSpPr>
        <p:spPr>
          <a:xfrm>
            <a:off x="978794" y="1584102"/>
            <a:ext cx="9872086" cy="4664298"/>
          </a:xfrm>
        </p:spPr>
        <p:txBody>
          <a:bodyPr>
            <a:noAutofit/>
          </a:bodyPr>
          <a:lstStyle/>
          <a:p>
            <a:pPr algn="just">
              <a:lnSpc>
                <a:spcPct val="160000"/>
              </a:lnSpc>
              <a:buFont typeface="Wingdings" panose="05000000000000000000" pitchFamily="2" charset="2"/>
              <a:buChar char="§"/>
            </a:pPr>
            <a:r>
              <a:rPr lang="es-MX" sz="1800" b="1" u="sng" dirty="0">
                <a:latin typeface="Franklin Gothic Book" panose="020B0503020102020204" pitchFamily="34" charset="0"/>
              </a:rPr>
              <a:t>Acceso</a:t>
            </a:r>
            <a:endParaRPr lang="es-MX" sz="1800" u="sng" dirty="0">
              <a:latin typeface="Franklin Gothic Book" panose="020B0503020102020204" pitchFamily="34" charset="0"/>
            </a:endParaRPr>
          </a:p>
          <a:p>
            <a:pPr algn="just">
              <a:lnSpc>
                <a:spcPct val="160000"/>
              </a:lnSpc>
            </a:pPr>
            <a:r>
              <a:rPr lang="es-MX" sz="1800" dirty="0">
                <a:latin typeface="Franklin Gothic Book" panose="020B0503020102020204" pitchFamily="34" charset="0"/>
              </a:rPr>
              <a:t>Desde los catálogos de clientes, proveedores, administración de clientes y vendedores, Barra de herramientas, con el botón </a:t>
            </a:r>
          </a:p>
          <a:p>
            <a:pPr algn="just">
              <a:lnSpc>
                <a:spcPct val="160000"/>
              </a:lnSpc>
            </a:pPr>
            <a:r>
              <a:rPr lang="es-MX" sz="1800" b="1" dirty="0">
                <a:latin typeface="Franklin Gothic Book" panose="020B0503020102020204" pitchFamily="34" charset="0"/>
              </a:rPr>
              <a:t>¿</a:t>
            </a:r>
            <a:r>
              <a:rPr lang="es-MX" sz="1800" b="1" dirty="0" smtClean="0">
                <a:latin typeface="Franklin Gothic Book" panose="020B0503020102020204" pitchFamily="34" charset="0"/>
              </a:rPr>
              <a:t>Que es?</a:t>
            </a:r>
            <a:endParaRPr lang="es-MX" sz="1800" dirty="0">
              <a:latin typeface="Franklin Gothic Book" panose="020B0503020102020204" pitchFamily="34" charset="0"/>
            </a:endParaRPr>
          </a:p>
          <a:p>
            <a:pPr marL="0" indent="0" algn="just">
              <a:lnSpc>
                <a:spcPct val="160000"/>
              </a:lnSpc>
              <a:buNone/>
            </a:pPr>
            <a:r>
              <a:rPr lang="es-MX" sz="1800" dirty="0" smtClean="0">
                <a:latin typeface="Franklin Gothic Book" panose="020B0503020102020204" pitchFamily="34" charset="0"/>
              </a:rPr>
              <a:t>	Esta </a:t>
            </a:r>
            <a:r>
              <a:rPr lang="es-MX" sz="1800" dirty="0">
                <a:latin typeface="Franklin Gothic Book" panose="020B0503020102020204" pitchFamily="34" charset="0"/>
              </a:rPr>
              <a:t>opción te permitirá enviar un correo electrónico a un cliente, vendedor o proveedor </a:t>
            </a:r>
            <a:r>
              <a:rPr lang="es-MX" sz="1800" dirty="0" smtClean="0">
                <a:latin typeface="Franklin Gothic Book" panose="020B0503020102020204" pitchFamily="34" charset="0"/>
              </a:rPr>
              <a:t>	con 	el </a:t>
            </a:r>
            <a:r>
              <a:rPr lang="es-MX" sz="1800" dirty="0">
                <a:latin typeface="Franklin Gothic Book" panose="020B0503020102020204" pitchFamily="34" charset="0"/>
              </a:rPr>
              <a:t>fin de mantener una comunicación constante para la confirmación de pedidos, informarles </a:t>
            </a:r>
            <a:r>
              <a:rPr lang="es-MX" sz="1800" dirty="0" smtClean="0">
                <a:latin typeface="Franklin Gothic Book" panose="020B0503020102020204" pitchFamily="34" charset="0"/>
              </a:rPr>
              <a:t>	sobre </a:t>
            </a:r>
            <a:r>
              <a:rPr lang="es-MX" sz="1800" dirty="0">
                <a:latin typeface="Franklin Gothic Book" panose="020B0503020102020204" pitchFamily="34" charset="0"/>
              </a:rPr>
              <a:t>saldos o aumentos de crédito, confirmar ventas, informar de alguna oferta u cualquiera </a:t>
            </a:r>
            <a:r>
              <a:rPr lang="es-MX" sz="1800" dirty="0" smtClean="0">
                <a:latin typeface="Franklin Gothic Book" panose="020B0503020102020204" pitchFamily="34" charset="0"/>
              </a:rPr>
              <a:t>	otra </a:t>
            </a:r>
            <a:r>
              <a:rPr lang="es-MX" sz="1800" dirty="0">
                <a:latin typeface="Franklin Gothic Book" panose="020B0503020102020204" pitchFamily="34" charset="0"/>
              </a:rPr>
              <a:t>información relevante.</a:t>
            </a:r>
          </a:p>
          <a:p>
            <a:pPr algn="just">
              <a:lnSpc>
                <a:spcPct val="160000"/>
              </a:lnSpc>
            </a:pPr>
            <a:endParaRPr lang="es-MX" sz="1800"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4105811" y="2629640"/>
            <a:ext cx="400050" cy="390525"/>
          </a:xfrm>
          <a:prstGeom prst="rect">
            <a:avLst/>
          </a:prstGeom>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9"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3887786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0130" y="724057"/>
            <a:ext cx="9404723" cy="1400530"/>
          </a:xfrm>
        </p:spPr>
        <p:txBody>
          <a:bodyPr/>
          <a:lstStyle/>
          <a:p>
            <a:pPr algn="ctr"/>
            <a:r>
              <a:rPr lang="es-MX" sz="2800" dirty="0" smtClean="0"/>
              <a:t>Pasos para </a:t>
            </a:r>
            <a:r>
              <a:rPr lang="es-MX" sz="2800" dirty="0"/>
              <a:t>enviar un correo </a:t>
            </a:r>
            <a:r>
              <a:rPr lang="es-MX" sz="2800" dirty="0" smtClean="0"/>
              <a:t>electrónico.</a:t>
            </a:r>
            <a:endParaRPr lang="es-MX" sz="2800" dirty="0"/>
          </a:p>
        </p:txBody>
      </p:sp>
      <p:sp>
        <p:nvSpPr>
          <p:cNvPr id="3" name="Marcador de contenido 2"/>
          <p:cNvSpPr>
            <a:spLocks noGrp="1"/>
          </p:cNvSpPr>
          <p:nvPr>
            <p:ph idx="1"/>
          </p:nvPr>
        </p:nvSpPr>
        <p:spPr>
          <a:xfrm>
            <a:off x="772732" y="1584102"/>
            <a:ext cx="10328857" cy="4664298"/>
          </a:xfrm>
        </p:spPr>
        <p:txBody>
          <a:bodyPr>
            <a:normAutofit/>
          </a:bodyPr>
          <a:lstStyle/>
          <a:p>
            <a:pPr algn="just"/>
            <a:r>
              <a:rPr lang="es-MX" sz="1800" dirty="0">
                <a:latin typeface="Franklin Gothic Book" panose="020B0503020102020204" pitchFamily="34" charset="0"/>
              </a:rPr>
              <a:t>Elige el cliente, proveedor o vendedor según corresponda y selecciona el </a:t>
            </a:r>
            <a:r>
              <a:rPr lang="es-MX" sz="1800" dirty="0" smtClean="0">
                <a:latin typeface="Franklin Gothic Book" panose="020B0503020102020204" pitchFamily="34" charset="0"/>
              </a:rPr>
              <a:t>botón de </a:t>
            </a:r>
            <a:r>
              <a:rPr lang="es-MX" sz="1800" dirty="0">
                <a:latin typeface="Franklin Gothic Book" panose="020B0503020102020204" pitchFamily="34" charset="0"/>
              </a:rPr>
              <a:t>la barra de herramientas</a:t>
            </a:r>
            <a:r>
              <a:rPr lang="es-MX" sz="1800" dirty="0" smtClean="0">
                <a:latin typeface="Franklin Gothic Book" panose="020B0503020102020204" pitchFamily="34" charset="0"/>
              </a:rPr>
              <a:t>.</a:t>
            </a:r>
          </a:p>
          <a:p>
            <a:pPr marL="0" indent="0" algn="just">
              <a:buNone/>
            </a:pPr>
            <a:endParaRPr lang="es-MX" sz="1800" dirty="0">
              <a:latin typeface="Franklin Gothic Book" panose="020B0503020102020204" pitchFamily="34" charset="0"/>
            </a:endParaRPr>
          </a:p>
          <a:p>
            <a:pPr algn="just"/>
            <a:r>
              <a:rPr lang="es-MX" sz="1800" dirty="0">
                <a:latin typeface="Franklin Gothic Book" panose="020B0503020102020204" pitchFamily="34" charset="0"/>
              </a:rPr>
              <a:t>Para el caso de </a:t>
            </a:r>
            <a:r>
              <a:rPr lang="es-MX" sz="1800" b="1" dirty="0">
                <a:latin typeface="Franklin Gothic Book" panose="020B0503020102020204" pitchFamily="34" charset="0"/>
              </a:rPr>
              <a:t>Vendedores</a:t>
            </a:r>
            <a:r>
              <a:rPr lang="es-MX" sz="1800" dirty="0">
                <a:latin typeface="Franklin Gothic Book" panose="020B0503020102020204" pitchFamily="34" charset="0"/>
              </a:rPr>
              <a:t>, en ese momento se desplegará la aplicación de correo electrónico predeterminada en tu equipo, con los datos del vendedor para que sólo proporciones el cuerpo o texto del correo a enviar</a:t>
            </a:r>
            <a:r>
              <a:rPr lang="es-MX" sz="1800" dirty="0" smtClean="0">
                <a:latin typeface="Franklin Gothic Book" panose="020B0503020102020204" pitchFamily="34" charset="0"/>
              </a:rPr>
              <a:t>.</a:t>
            </a:r>
          </a:p>
          <a:p>
            <a:pPr marL="0" indent="0" algn="just">
              <a:buNone/>
            </a:pPr>
            <a:endParaRPr lang="es-MX" sz="1800" dirty="0">
              <a:latin typeface="Franklin Gothic Book" panose="020B0503020102020204" pitchFamily="34" charset="0"/>
            </a:endParaRPr>
          </a:p>
          <a:p>
            <a:pPr algn="just"/>
            <a:r>
              <a:rPr lang="es-MX" sz="1800" dirty="0">
                <a:latin typeface="Franklin Gothic Book" panose="020B0503020102020204" pitchFamily="34" charset="0"/>
              </a:rPr>
              <a:t>Para el caso de </a:t>
            </a:r>
            <a:r>
              <a:rPr lang="es-MX" sz="1800" b="1" dirty="0">
                <a:latin typeface="Franklin Gothic Book" panose="020B0503020102020204" pitchFamily="34" charset="0"/>
              </a:rPr>
              <a:t>Clientes y Proveedores</a:t>
            </a:r>
            <a:r>
              <a:rPr lang="es-MX" sz="1800" dirty="0">
                <a:latin typeface="Franklin Gothic Book" panose="020B0503020102020204" pitchFamily="34" charset="0"/>
              </a:rPr>
              <a:t>, primero se desplegará una ventana para seleccionar los contactos asociados a dichos clientes o proveedores, el o los </a:t>
            </a:r>
            <a:r>
              <a:rPr lang="es-MX" sz="1800" dirty="0">
                <a:latin typeface="Franklin Gothic Book" panose="020B0503020102020204" pitchFamily="34" charset="0"/>
                <a:hlinkClick r:id="rId2" action="ppaction://hlinkfile"/>
              </a:rPr>
              <a:t>Destinatarios</a:t>
            </a:r>
            <a:r>
              <a:rPr lang="es-MX" sz="1800" dirty="0">
                <a:latin typeface="Franklin Gothic Book" panose="020B0503020102020204" pitchFamily="34" charset="0"/>
              </a:rPr>
              <a:t> a los que se les enviará el correo. Posteriormente se desplegará la aplicación de correo electrónico predeterminado en tu equipo con los datos del cliente o proveedor según corresponda para que sólo proporciones el cuerpo o texto del correo a enviar.</a:t>
            </a:r>
          </a:p>
          <a:p>
            <a:pPr algn="just"/>
            <a:endParaRPr lang="es-MX" sz="1800" dirty="0">
              <a:latin typeface="Franklin Gothic Book" panose="020B0503020102020204" pitchFamily="34" charset="0"/>
            </a:endParaRPr>
          </a:p>
        </p:txBody>
      </p:sp>
      <p:cxnSp>
        <p:nvCxnSpPr>
          <p:cNvPr id="4" name="Conector recto 3"/>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38257"/>
            <a:ext cx="5821372" cy="685800"/>
          </a:xfrm>
          <a:prstGeom prst="flowChartAlternateProcess">
            <a:avLst/>
          </a:prstGeom>
          <a:noFill/>
        </p:spPr>
      </p:pic>
      <p:pic>
        <p:nvPicPr>
          <p:cNvPr id="7"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1365174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857500" y="2212181"/>
            <a:ext cx="5438775" cy="3876675"/>
          </a:xfrm>
          <a:prstGeom prst="rect">
            <a:avLst/>
          </a:prstGeom>
        </p:spPr>
      </p:pic>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sp>
        <p:nvSpPr>
          <p:cNvPr id="3" name="Rectángulo 2"/>
          <p:cNvSpPr/>
          <p:nvPr/>
        </p:nvSpPr>
        <p:spPr>
          <a:xfrm>
            <a:off x="774899" y="1238463"/>
            <a:ext cx="9296380" cy="1286186"/>
          </a:xfrm>
          <a:prstGeom prst="rect">
            <a:avLst/>
          </a:prstGeom>
        </p:spPr>
        <p:txBody>
          <a:bodyPr wrap="square">
            <a:spAutoFit/>
          </a:bodyPr>
          <a:lstStyle/>
          <a:p>
            <a:pPr algn="just">
              <a:lnSpc>
                <a:spcPct val="150000"/>
              </a:lnSpc>
            </a:pPr>
            <a:r>
              <a:rPr lang="es-MX" dirty="0">
                <a:latin typeface="Franklin Gothic Book" panose="020B0503020102020204" pitchFamily="34" charset="0"/>
              </a:rPr>
              <a:t>Una vez seleccionado los </a:t>
            </a:r>
            <a:r>
              <a:rPr lang="es-MX" dirty="0">
                <a:latin typeface="Franklin Gothic Book" panose="020B0503020102020204" pitchFamily="34" charset="0"/>
                <a:hlinkClick r:id="rId4" action="ppaction://hlinkfile"/>
              </a:rPr>
              <a:t>Destinatarios del correo</a:t>
            </a:r>
            <a:r>
              <a:rPr lang="es-MX" dirty="0">
                <a:latin typeface="Franklin Gothic Book" panose="020B0503020102020204" pitchFamily="34" charset="0"/>
              </a:rPr>
              <a:t>, selecciona el botón "</a:t>
            </a:r>
            <a:r>
              <a:rPr lang="es-MX" b="1" dirty="0">
                <a:latin typeface="Franklin Gothic Book" panose="020B0503020102020204" pitchFamily="34" charset="0"/>
              </a:rPr>
              <a:t>Aceptar</a:t>
            </a:r>
            <a:r>
              <a:rPr lang="es-MX" dirty="0">
                <a:latin typeface="Franklin Gothic Book" panose="020B0503020102020204" pitchFamily="34" charset="0"/>
              </a:rPr>
              <a:t>"; en ese momento se abrirá una instancia de la aplicación del correo predeterminado en tu equipo, para redactar el texto o cuerpo del correo</a:t>
            </a:r>
          </a:p>
        </p:txBody>
      </p:sp>
      <p:pic>
        <p:nvPicPr>
          <p:cNvPr id="8" name="Picture 4"/>
          <p:cNvPicPr>
            <a:picLocks noChangeAspect="1" noChangeArrowheads="1"/>
          </p:cNvPicPr>
          <p:nvPr/>
        </p:nvPicPr>
        <p:blipFill>
          <a:blip r:embed="rId5" cstate="print"/>
          <a:srcRect/>
          <a:stretch>
            <a:fillRect/>
          </a:stretch>
        </p:blipFill>
        <p:spPr bwMode="auto">
          <a:xfrm>
            <a:off x="10490591" y="187105"/>
            <a:ext cx="585788" cy="504056"/>
          </a:xfrm>
          <a:prstGeom prst="rect">
            <a:avLst/>
          </a:prstGeom>
          <a:noFill/>
          <a:ln w="9525">
            <a:noFill/>
            <a:miter lim="800000"/>
            <a:headEnd/>
            <a:tailEnd/>
          </a:ln>
        </p:spPr>
      </p:pic>
      <p:sp>
        <p:nvSpPr>
          <p:cNvPr id="9"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2609343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3312" y="615503"/>
            <a:ext cx="9404723" cy="807446"/>
          </a:xfrm>
        </p:spPr>
        <p:txBody>
          <a:bodyPr/>
          <a:lstStyle/>
          <a:p>
            <a:pPr algn="ctr"/>
            <a:r>
              <a:rPr lang="es-MX" sz="4000" dirty="0" smtClean="0"/>
              <a:t>Envió masivo.</a:t>
            </a:r>
            <a:endParaRPr lang="es-MX" sz="4000" dirty="0"/>
          </a:p>
        </p:txBody>
      </p:sp>
      <p:sp>
        <p:nvSpPr>
          <p:cNvPr id="3" name="Marcador de contenido 2"/>
          <p:cNvSpPr>
            <a:spLocks noGrp="1"/>
          </p:cNvSpPr>
          <p:nvPr>
            <p:ph idx="1"/>
          </p:nvPr>
        </p:nvSpPr>
        <p:spPr>
          <a:xfrm>
            <a:off x="1103312" y="1743826"/>
            <a:ext cx="9747568" cy="4592580"/>
          </a:xfrm>
        </p:spPr>
        <p:txBody>
          <a:bodyPr>
            <a:normAutofit lnSpcReduction="10000"/>
          </a:bodyPr>
          <a:lstStyle/>
          <a:p>
            <a:pPr algn="just">
              <a:lnSpc>
                <a:spcPct val="150000"/>
              </a:lnSpc>
              <a:buFont typeface="Wingdings" panose="05000000000000000000" pitchFamily="2" charset="2"/>
              <a:buChar char="§"/>
            </a:pPr>
            <a:r>
              <a:rPr lang="es-MX" b="1" u="sng" dirty="0">
                <a:latin typeface="Franklin Gothic Book" panose="020B0503020102020204" pitchFamily="34" charset="0"/>
              </a:rPr>
              <a:t>Acceso</a:t>
            </a:r>
            <a:endParaRPr lang="es-MX" u="sng" dirty="0">
              <a:latin typeface="Franklin Gothic Book" panose="020B0503020102020204" pitchFamily="34" charset="0"/>
            </a:endParaRPr>
          </a:p>
          <a:p>
            <a:pPr algn="just">
              <a:lnSpc>
                <a:spcPct val="150000"/>
              </a:lnSpc>
            </a:pPr>
            <a:r>
              <a:rPr lang="es-MX" dirty="0">
                <a:latin typeface="Franklin Gothic Book" panose="020B0503020102020204" pitchFamily="34" charset="0"/>
              </a:rPr>
              <a:t>Desde los catálogos de clientes, proveedores, administración de clientes y vendedores, Barra de herramientas, con el botón </a:t>
            </a:r>
          </a:p>
          <a:p>
            <a:pPr algn="just">
              <a:lnSpc>
                <a:spcPct val="150000"/>
              </a:lnSpc>
            </a:pPr>
            <a:endParaRPr lang="es-MX" dirty="0" smtClean="0">
              <a:latin typeface="Franklin Gothic Book" panose="020B0503020102020204" pitchFamily="34" charset="0"/>
            </a:endParaRPr>
          </a:p>
          <a:p>
            <a:pPr algn="just">
              <a:lnSpc>
                <a:spcPct val="150000"/>
              </a:lnSpc>
            </a:pPr>
            <a:r>
              <a:rPr lang="es-MX" dirty="0" smtClean="0">
                <a:latin typeface="Franklin Gothic Book" panose="020B0503020102020204" pitchFamily="34" charset="0"/>
              </a:rPr>
              <a:t>Menú </a:t>
            </a:r>
            <a:r>
              <a:rPr lang="es-MX" dirty="0">
                <a:latin typeface="Franklin Gothic Book" panose="020B0503020102020204" pitchFamily="34" charset="0"/>
              </a:rPr>
              <a:t>Módulos, Clientes y cuentas por pagar o Proveedores y cuentas por pagar, Clientes o Proveedores/ Menú Edición, Envío masivo de correo electrónico.</a:t>
            </a:r>
          </a:p>
          <a:p>
            <a:pPr algn="just">
              <a:lnSpc>
                <a:spcPct val="150000"/>
              </a:lnSpc>
            </a:pPr>
            <a:endParaRPr lang="es-MX" dirty="0" smtClean="0">
              <a:latin typeface="Franklin Gothic Book" panose="020B0503020102020204" pitchFamily="34" charset="0"/>
            </a:endParaRPr>
          </a:p>
          <a:p>
            <a:pPr algn="just">
              <a:lnSpc>
                <a:spcPct val="150000"/>
              </a:lnSpc>
            </a:pPr>
            <a:r>
              <a:rPr lang="es-MX" dirty="0" smtClean="0">
                <a:latin typeface="Franklin Gothic Book" panose="020B0503020102020204" pitchFamily="34" charset="0"/>
              </a:rPr>
              <a:t>Menú </a:t>
            </a:r>
            <a:r>
              <a:rPr lang="es-MX" dirty="0">
                <a:latin typeface="Franklin Gothic Book" panose="020B0503020102020204" pitchFamily="34" charset="0"/>
              </a:rPr>
              <a:t>Módulos, Facturas y vendedores, Vendedores/ Menú Edición, Envío masivo de correo electrónico.</a:t>
            </a:r>
          </a:p>
          <a:p>
            <a:pPr algn="just">
              <a:lnSpc>
                <a:spcPct val="150000"/>
              </a:lnSpc>
            </a:pPr>
            <a:endParaRPr lang="es-MX" dirty="0">
              <a:latin typeface="Franklin Gothic Book" panose="020B0503020102020204" pitchFamily="34" charset="0"/>
            </a:endParaRPr>
          </a:p>
        </p:txBody>
      </p:sp>
      <p:pic>
        <p:nvPicPr>
          <p:cNvPr id="4" name="Imagen 3"/>
          <p:cNvPicPr>
            <a:picLocks noChangeAspect="1"/>
          </p:cNvPicPr>
          <p:nvPr/>
        </p:nvPicPr>
        <p:blipFill>
          <a:blip r:embed="rId2"/>
          <a:stretch>
            <a:fillRect/>
          </a:stretch>
        </p:blipFill>
        <p:spPr>
          <a:xfrm>
            <a:off x="6921522" y="2839254"/>
            <a:ext cx="409575" cy="381000"/>
          </a:xfrm>
          <a:prstGeom prst="rect">
            <a:avLst/>
          </a:prstGeom>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9"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1125725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120" y="725214"/>
            <a:ext cx="9509760" cy="975570"/>
          </a:xfrm>
        </p:spPr>
        <p:txBody>
          <a:bodyPr>
            <a:normAutofit/>
          </a:bodyPr>
          <a:lstStyle/>
          <a:p>
            <a:pPr algn="ctr"/>
            <a:r>
              <a:rPr lang="es-PE" sz="4000" dirty="0" smtClean="0">
                <a:latin typeface="+mn-lt"/>
              </a:rPr>
              <a:t>Objetivo.</a:t>
            </a:r>
            <a:endParaRPr lang="es-PE" sz="4000" dirty="0">
              <a:latin typeface="+mn-lt"/>
            </a:endParaRPr>
          </a:p>
        </p:txBody>
      </p:sp>
      <p:sp>
        <p:nvSpPr>
          <p:cNvPr id="3" name="2 Marcador de contenido"/>
          <p:cNvSpPr>
            <a:spLocks noGrp="1"/>
          </p:cNvSpPr>
          <p:nvPr>
            <p:ph idx="1"/>
          </p:nvPr>
        </p:nvSpPr>
        <p:spPr/>
        <p:txBody>
          <a:bodyPr/>
          <a:lstStyle/>
          <a:p>
            <a:pPr algn="just">
              <a:lnSpc>
                <a:spcPct val="150000"/>
              </a:lnSpc>
              <a:spcBef>
                <a:spcPts val="0"/>
              </a:spcBef>
            </a:pPr>
            <a:endParaRPr lang="es-PE" dirty="0" smtClean="0">
              <a:latin typeface="Arial Narrow" pitchFamily="34" charset="0"/>
            </a:endParaRPr>
          </a:p>
          <a:p>
            <a:pPr algn="just">
              <a:lnSpc>
                <a:spcPct val="150000"/>
              </a:lnSpc>
              <a:spcBef>
                <a:spcPts val="0"/>
              </a:spcBef>
            </a:pPr>
            <a:endParaRPr lang="es-PE" dirty="0" smtClean="0">
              <a:latin typeface="Arial Narrow" pitchFamily="34" charset="0"/>
            </a:endParaRPr>
          </a:p>
          <a:p>
            <a:pPr marL="0" indent="0" algn="just">
              <a:lnSpc>
                <a:spcPct val="150000"/>
              </a:lnSpc>
              <a:spcBef>
                <a:spcPts val="0"/>
              </a:spcBef>
              <a:buNone/>
            </a:pPr>
            <a:endParaRPr lang="es-PE" dirty="0">
              <a:latin typeface="Arial Narrow" pitchFamily="34" charset="0"/>
            </a:endParaRPr>
          </a:p>
        </p:txBody>
      </p:sp>
      <p:pic>
        <p:nvPicPr>
          <p:cNvPr id="5"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cxnSp>
        <p:nvCxnSpPr>
          <p:cNvPr id="10" name="Conector recto 9"/>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a:off x="1341120" y="2629110"/>
            <a:ext cx="9149471" cy="1938992"/>
          </a:xfrm>
          <a:prstGeom prst="rect">
            <a:avLst/>
          </a:prstGeom>
        </p:spPr>
        <p:txBody>
          <a:bodyPr wrap="square">
            <a:spAutoFit/>
          </a:bodyPr>
          <a:lstStyle/>
          <a:p>
            <a:pPr algn="just">
              <a:lnSpc>
                <a:spcPct val="150000"/>
              </a:lnSpc>
              <a:buFont typeface="Wingdings" panose="05000000000000000000" pitchFamily="2" charset="2"/>
              <a:buChar char="§"/>
            </a:pPr>
            <a:r>
              <a:rPr lang="es-PE" sz="2000" dirty="0">
                <a:latin typeface="Franklin Gothic Book" panose="020B0503020102020204" pitchFamily="34" charset="0"/>
              </a:rPr>
              <a:t>Proporcionar de forma clara y comprensible  los conceptos prácticos para </a:t>
            </a:r>
            <a:r>
              <a:rPr lang="es-PE" sz="2000" dirty="0" smtClean="0">
                <a:latin typeface="Franklin Gothic Book" panose="020B0503020102020204" pitchFamily="34" charset="0"/>
              </a:rPr>
              <a:t>el procedimientos, generación y </a:t>
            </a:r>
            <a:r>
              <a:rPr lang="es-PE" sz="2000" dirty="0">
                <a:latin typeface="Franklin Gothic Book" panose="020B0503020102020204" pitchFamily="34" charset="0"/>
              </a:rPr>
              <a:t>control </a:t>
            </a:r>
            <a:r>
              <a:rPr lang="es-PE" sz="2000" dirty="0" smtClean="0">
                <a:latin typeface="Franklin Gothic Book" panose="020B0503020102020204" pitchFamily="34" charset="0"/>
              </a:rPr>
              <a:t>en la emisión de CFDI, conforme a </a:t>
            </a:r>
            <a:r>
              <a:rPr lang="es-PE" sz="2000" dirty="0">
                <a:latin typeface="Franklin Gothic Book" panose="020B0503020102020204" pitchFamily="34" charset="0"/>
              </a:rPr>
              <a:t>los aspectos legales y </a:t>
            </a:r>
            <a:r>
              <a:rPr lang="es-PE" sz="2000" dirty="0" smtClean="0">
                <a:latin typeface="Franklin Gothic Book" panose="020B0503020102020204" pitchFamily="34" charset="0"/>
              </a:rPr>
              <a:t>fiscales y certificación de los mismos dando cumplimiento a los mismos.</a:t>
            </a:r>
            <a:endParaRPr lang="es-MX" sz="2000" dirty="0">
              <a:latin typeface="Franklin Gothic Book" panose="020B0503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3312" y="592428"/>
            <a:ext cx="9404723" cy="830521"/>
          </a:xfrm>
        </p:spPr>
        <p:txBody>
          <a:bodyPr/>
          <a:lstStyle/>
          <a:p>
            <a:pPr algn="ctr"/>
            <a:r>
              <a:rPr lang="es-MX" sz="4000" dirty="0" smtClean="0"/>
              <a:t>Procedimiento.</a:t>
            </a:r>
            <a:endParaRPr lang="es-MX" sz="4000" dirty="0"/>
          </a:p>
        </p:txBody>
      </p:sp>
      <p:sp>
        <p:nvSpPr>
          <p:cNvPr id="3" name="Marcador de contenido 2"/>
          <p:cNvSpPr>
            <a:spLocks noGrp="1"/>
          </p:cNvSpPr>
          <p:nvPr>
            <p:ph idx="1"/>
          </p:nvPr>
        </p:nvSpPr>
        <p:spPr>
          <a:xfrm>
            <a:off x="897250" y="1422949"/>
            <a:ext cx="10139944" cy="2389529"/>
          </a:xfrm>
        </p:spPr>
        <p:txBody>
          <a:bodyPr>
            <a:normAutofit/>
          </a:bodyPr>
          <a:lstStyle/>
          <a:p>
            <a:pPr algn="just">
              <a:lnSpc>
                <a:spcPct val="150000"/>
              </a:lnSpc>
              <a:buFont typeface="Wingdings" panose="05000000000000000000" pitchFamily="2" charset="2"/>
              <a:buChar char="§"/>
            </a:pPr>
            <a:r>
              <a:rPr lang="es-MX" sz="1800" b="1" dirty="0" smtClean="0">
                <a:latin typeface="Franklin Gothic Book" panose="020B0503020102020204" pitchFamily="34" charset="0"/>
              </a:rPr>
              <a:t>¿Que es?</a:t>
            </a:r>
            <a:endParaRPr lang="es-MX" sz="1800" dirty="0">
              <a:latin typeface="Franklin Gothic Book" panose="020B0503020102020204" pitchFamily="34" charset="0"/>
            </a:endParaRPr>
          </a:p>
          <a:p>
            <a:pPr algn="just">
              <a:lnSpc>
                <a:spcPct val="150000"/>
              </a:lnSpc>
            </a:pPr>
            <a:r>
              <a:rPr lang="es-MX" sz="1800" dirty="0">
                <a:latin typeface="Franklin Gothic Book" panose="020B0503020102020204" pitchFamily="34" charset="0"/>
              </a:rPr>
              <a:t>Esta opción te permitirá enviar correos masivos a los contactos asociados a los clientes, vendedores o proveedores, con el fin de mantener una comunicación con ellos para la confirmación de pedidos, informarles sobre saldos o aumentos de crédito, confirmar alguna oferta u cualquiera otra información relevante. </a:t>
            </a:r>
          </a:p>
        </p:txBody>
      </p:sp>
      <p:pic>
        <p:nvPicPr>
          <p:cNvPr id="4" name="Imagen 3"/>
          <p:cNvPicPr>
            <a:picLocks noChangeAspect="1"/>
          </p:cNvPicPr>
          <p:nvPr/>
        </p:nvPicPr>
        <p:blipFill>
          <a:blip r:embed="rId2"/>
          <a:stretch>
            <a:fillRect/>
          </a:stretch>
        </p:blipFill>
        <p:spPr>
          <a:xfrm>
            <a:off x="2167123" y="3657600"/>
            <a:ext cx="7466274" cy="2949261"/>
          </a:xfrm>
          <a:prstGeom prst="rect">
            <a:avLst/>
          </a:prstGeom>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6"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9"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2267110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endParaRPr lang="es-PE" dirty="0" smtClean="0"/>
          </a:p>
          <a:p>
            <a:pPr>
              <a:buBlip>
                <a:blip r:embed="rId2"/>
              </a:buBlip>
            </a:pPr>
            <a:endParaRPr lang="es-PE" dirty="0" smtClean="0"/>
          </a:p>
          <a:p>
            <a:pPr marL="457200" indent="-457200">
              <a:lnSpc>
                <a:spcPct val="150000"/>
              </a:lnSpc>
              <a:spcBef>
                <a:spcPts val="0"/>
              </a:spcBef>
              <a:buFont typeface="+mj-lt"/>
              <a:buAutoNum type="arabicPeriod"/>
            </a:pPr>
            <a:r>
              <a:rPr lang="es-PE" dirty="0" smtClean="0">
                <a:latin typeface="Arial Narrow" pitchFamily="34" charset="0"/>
              </a:rPr>
              <a:t>Manual de Uso del Sistema Administrativo Empresarial. </a:t>
            </a:r>
            <a:r>
              <a:rPr lang="es-PE" dirty="0" err="1" smtClean="0">
                <a:latin typeface="Arial Narrow" pitchFamily="34" charset="0"/>
              </a:rPr>
              <a:t>Aspel</a:t>
            </a:r>
            <a:r>
              <a:rPr lang="es-PE" dirty="0" smtClean="0">
                <a:latin typeface="Arial Narrow" pitchFamily="34" charset="0"/>
              </a:rPr>
              <a:t> SAE 5.0. </a:t>
            </a:r>
          </a:p>
          <a:p>
            <a:pPr marL="457200" indent="-457200">
              <a:lnSpc>
                <a:spcPct val="150000"/>
              </a:lnSpc>
              <a:spcBef>
                <a:spcPts val="0"/>
              </a:spcBef>
              <a:buFont typeface="+mj-lt"/>
              <a:buAutoNum type="arabicPeriod"/>
            </a:pPr>
            <a:r>
              <a:rPr lang="es-PE" dirty="0" smtClean="0">
                <a:latin typeface="Arial Narrow" pitchFamily="34" charset="0"/>
              </a:rPr>
              <a:t> Díaz, F. (2010). Practicas  de  contabilidad con Aspel COI, NOI y SAE. México: Trillas.</a:t>
            </a:r>
          </a:p>
          <a:p>
            <a:pPr marL="457200" indent="-457200">
              <a:lnSpc>
                <a:spcPct val="150000"/>
              </a:lnSpc>
              <a:spcBef>
                <a:spcPts val="0"/>
              </a:spcBef>
              <a:buFont typeface="+mj-lt"/>
              <a:buAutoNum type="arabicPeriod"/>
            </a:pPr>
            <a:r>
              <a:rPr lang="es-PE" dirty="0" smtClean="0">
                <a:latin typeface="Arial Narrow" pitchFamily="34" charset="0"/>
              </a:rPr>
              <a:t>Gómez, A. (2009). Sistemas de Información: Herramientas practicas para la gestión. México: Alfaomega.</a:t>
            </a:r>
            <a:endParaRPr lang="es-PE" dirty="0">
              <a:latin typeface="Arial Narrow" pitchFamily="34" charset="0"/>
            </a:endParaRPr>
          </a:p>
        </p:txBody>
      </p:sp>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sp>
        <p:nvSpPr>
          <p:cNvPr id="8" name="6 Título"/>
          <p:cNvSpPr txBox="1">
            <a:spLocks/>
          </p:cNvSpPr>
          <p:nvPr/>
        </p:nvSpPr>
        <p:spPr>
          <a:xfrm>
            <a:off x="1341120" y="535010"/>
            <a:ext cx="9509760" cy="896743"/>
          </a:xfrm>
          <a:prstGeom prst="rect">
            <a:avLst/>
          </a:prstGeom>
        </p:spPr>
        <p:txBody>
          <a:bodyPr vert="horz" lIns="91440" tIns="45720" rIns="91440" bIns="45720" rtlCol="0" anchor="b">
            <a:normAutofit/>
          </a:bodyPr>
          <a:lstStyle/>
          <a:p>
            <a:pPr marL="0" marR="0" lvl="0" indent="0" algn="ctr" defTabSz="914400" rtl="0" eaLnBrk="1" fontAlgn="auto" latinLnBrk="0" hangingPunct="1">
              <a:lnSpc>
                <a:spcPct val="90000"/>
              </a:lnSpc>
              <a:spcBef>
                <a:spcPct val="0"/>
              </a:spcBef>
              <a:spcAft>
                <a:spcPts val="0"/>
              </a:spcAft>
              <a:buClrTx/>
              <a:buSzTx/>
              <a:buFont typeface="Arial" pitchFamily="34" charset="0"/>
              <a:buNone/>
              <a:tabLst/>
              <a:defRPr/>
            </a:pPr>
            <a:r>
              <a:rPr kumimoji="0" lang="es-PE" sz="4000" b="0" i="0" u="none" strike="noStrike" kern="1200" cap="none" spc="0" normalizeH="0" baseline="0" noProof="0" dirty="0" smtClean="0">
                <a:ln>
                  <a:noFill/>
                </a:ln>
                <a:solidFill>
                  <a:schemeClr val="tx1"/>
                </a:solidFill>
                <a:effectLst/>
                <a:uLnTx/>
                <a:uFillTx/>
                <a:ea typeface="+mj-ea"/>
                <a:cs typeface="+mj-cs"/>
              </a:rPr>
              <a:t>Bibliografía.</a:t>
            </a:r>
            <a:endParaRPr kumimoji="0" lang="es-PE" sz="4000" b="0" i="0" u="none" strike="noStrike" kern="1200" cap="none" spc="0" normalizeH="0" baseline="0" noProof="0" dirty="0">
              <a:ln>
                <a:noFill/>
              </a:ln>
              <a:solidFill>
                <a:schemeClr val="tx1"/>
              </a:solidFill>
              <a:effectLst/>
              <a:uLnTx/>
              <a:uFillTx/>
              <a:ea typeface="+mj-ea"/>
              <a:cs typeface="+mj-cs"/>
            </a:endParaRPr>
          </a:p>
        </p:txBody>
      </p:sp>
      <p:cxnSp>
        <p:nvCxnSpPr>
          <p:cNvPr id="10" name="Conector recto 9"/>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2400" y="152400"/>
            <a:ext cx="5821372" cy="685800"/>
          </a:xfrm>
          <a:prstGeom prst="flowChartAlternateProcess">
            <a:avLst/>
          </a:prstGeom>
          <a:noFill/>
        </p:spPr>
      </p:pic>
      <p:pic>
        <p:nvPicPr>
          <p:cNvPr id="16"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17"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120" y="709448"/>
            <a:ext cx="9509760" cy="991336"/>
          </a:xfrm>
        </p:spPr>
        <p:txBody>
          <a:bodyPr>
            <a:normAutofit/>
          </a:bodyPr>
          <a:lstStyle/>
          <a:p>
            <a:pPr algn="ctr"/>
            <a:r>
              <a:rPr lang="es-PE" sz="4000" dirty="0" smtClean="0">
                <a:latin typeface="+mn-lt"/>
              </a:rPr>
              <a:t>Índice.</a:t>
            </a:r>
            <a:endParaRPr lang="es-PE" sz="4000" dirty="0">
              <a:latin typeface="+mn-lt"/>
            </a:endParaRPr>
          </a:p>
        </p:txBody>
      </p:sp>
      <p:sp>
        <p:nvSpPr>
          <p:cNvPr id="3" name="2 Marcador de contenido"/>
          <p:cNvSpPr>
            <a:spLocks noGrp="1"/>
          </p:cNvSpPr>
          <p:nvPr>
            <p:ph idx="1"/>
          </p:nvPr>
        </p:nvSpPr>
        <p:spPr>
          <a:xfrm>
            <a:off x="1341120" y="1579980"/>
            <a:ext cx="10031073" cy="4910971"/>
          </a:xfrm>
        </p:spPr>
        <p:txBody>
          <a:bodyPr>
            <a:normAutofit fontScale="92500" lnSpcReduction="20000"/>
          </a:bodyPr>
          <a:lstStyle/>
          <a:p>
            <a:pPr>
              <a:buFont typeface="Wingdings" panose="05000000000000000000" pitchFamily="2" charset="2"/>
              <a:buChar char="Ø"/>
            </a:pPr>
            <a:r>
              <a:rPr lang="es-PE" dirty="0" err="1" smtClean="0">
                <a:latin typeface="Franklin Gothic Book" panose="020B0503020102020204" pitchFamily="34" charset="0"/>
              </a:rPr>
              <a:t>Aspel</a:t>
            </a:r>
            <a:r>
              <a:rPr lang="es-PE" dirty="0" smtClean="0">
                <a:latin typeface="Franklin Gothic Book" panose="020B0503020102020204" pitchFamily="34" charset="0"/>
              </a:rPr>
              <a:t> SAE.</a:t>
            </a:r>
          </a:p>
          <a:p>
            <a:pPr>
              <a:buFont typeface="Wingdings" panose="05000000000000000000" pitchFamily="2" charset="2"/>
              <a:buChar char="Ø"/>
            </a:pPr>
            <a:r>
              <a:rPr lang="es-PE" dirty="0" smtClean="0">
                <a:latin typeface="Franklin Gothic Book" panose="020B0503020102020204" pitchFamily="34" charset="0"/>
              </a:rPr>
              <a:t>Antecedentes.</a:t>
            </a:r>
          </a:p>
          <a:p>
            <a:pPr>
              <a:buFont typeface="Wingdings" panose="05000000000000000000" pitchFamily="2" charset="2"/>
              <a:buChar char="Ø"/>
            </a:pPr>
            <a:r>
              <a:rPr lang="es-PE" dirty="0" smtClean="0">
                <a:latin typeface="Franklin Gothic Book" panose="020B0503020102020204" pitchFamily="34" charset="0"/>
              </a:rPr>
              <a:t>Necesidad.</a:t>
            </a:r>
          </a:p>
          <a:p>
            <a:pPr>
              <a:buFont typeface="Wingdings" panose="05000000000000000000" pitchFamily="2" charset="2"/>
              <a:buChar char="Ø"/>
            </a:pPr>
            <a:r>
              <a:rPr lang="es-PE" dirty="0" smtClean="0">
                <a:latin typeface="Franklin Gothic Book" panose="020B0503020102020204" pitchFamily="34" charset="0"/>
              </a:rPr>
              <a:t>Beneficios.</a:t>
            </a:r>
          </a:p>
          <a:p>
            <a:pPr>
              <a:buFont typeface="Wingdings" panose="05000000000000000000" pitchFamily="2" charset="2"/>
              <a:buChar char="Ø"/>
            </a:pPr>
            <a:r>
              <a:rPr lang="es-PE" dirty="0" smtClean="0">
                <a:latin typeface="Franklin Gothic Book" panose="020B0503020102020204" pitchFamily="34" charset="0"/>
              </a:rPr>
              <a:t>Características.</a:t>
            </a:r>
          </a:p>
          <a:p>
            <a:pPr>
              <a:buFont typeface="Wingdings" panose="05000000000000000000" pitchFamily="2" charset="2"/>
              <a:buChar char="Ø"/>
            </a:pPr>
            <a:r>
              <a:rPr lang="es-PE" dirty="0" smtClean="0">
                <a:latin typeface="Franklin Gothic Book" panose="020B0503020102020204" pitchFamily="34" charset="0"/>
              </a:rPr>
              <a:t>Ventajas.</a:t>
            </a:r>
          </a:p>
          <a:p>
            <a:pPr>
              <a:buFont typeface="Wingdings" panose="05000000000000000000" pitchFamily="2" charset="2"/>
              <a:buChar char="Ø"/>
            </a:pPr>
            <a:r>
              <a:rPr lang="es-PE" dirty="0" smtClean="0">
                <a:latin typeface="Franklin Gothic Book" panose="020B0503020102020204" pitchFamily="34" charset="0"/>
              </a:rPr>
              <a:t>Emisión de CFDI.</a:t>
            </a:r>
          </a:p>
          <a:p>
            <a:pPr>
              <a:buFont typeface="Wingdings" panose="05000000000000000000" pitchFamily="2" charset="2"/>
              <a:buChar char="Ø"/>
            </a:pPr>
            <a:r>
              <a:rPr lang="es-PE" dirty="0" smtClean="0">
                <a:latin typeface="Franklin Gothic Book" panose="020B0503020102020204" pitchFamily="34" charset="0"/>
              </a:rPr>
              <a:t>Datos de la empresa.</a:t>
            </a:r>
          </a:p>
          <a:p>
            <a:pPr>
              <a:buFont typeface="Wingdings" panose="05000000000000000000" pitchFamily="2" charset="2"/>
              <a:buChar char="Ø"/>
            </a:pPr>
            <a:r>
              <a:rPr lang="es-PE" dirty="0" smtClean="0">
                <a:latin typeface="Franklin Gothic Book" panose="020B0503020102020204" pitchFamily="34" charset="0"/>
              </a:rPr>
              <a:t>Configuración del sistema.</a:t>
            </a:r>
          </a:p>
          <a:p>
            <a:pPr>
              <a:buFont typeface="Wingdings" panose="05000000000000000000" pitchFamily="2" charset="2"/>
              <a:buChar char="Ø"/>
            </a:pPr>
            <a:r>
              <a:rPr lang="es-PE" dirty="0" smtClean="0">
                <a:latin typeface="Franklin Gothic Book" panose="020B0503020102020204" pitchFamily="34" charset="0"/>
              </a:rPr>
              <a:t>Folios fiscales.</a:t>
            </a:r>
          </a:p>
          <a:p>
            <a:pPr>
              <a:buFont typeface="Wingdings" panose="05000000000000000000" pitchFamily="2" charset="2"/>
              <a:buChar char="Ø"/>
            </a:pPr>
            <a:r>
              <a:rPr lang="es-PE" dirty="0" smtClean="0">
                <a:latin typeface="Franklin Gothic Book" panose="020B0503020102020204" pitchFamily="34" charset="0"/>
              </a:rPr>
              <a:t>Generación Folios Fiscales.</a:t>
            </a:r>
          </a:p>
          <a:p>
            <a:pPr>
              <a:buFont typeface="Wingdings" panose="05000000000000000000" pitchFamily="2" charset="2"/>
              <a:buChar char="Ø"/>
            </a:pPr>
            <a:r>
              <a:rPr lang="es-PE" dirty="0">
                <a:latin typeface="Franklin Gothic Book" panose="020B0503020102020204" pitchFamily="34" charset="0"/>
              </a:rPr>
              <a:t>Requerimientos del cliente.</a:t>
            </a:r>
          </a:p>
          <a:p>
            <a:pPr>
              <a:buFont typeface="Wingdings" panose="05000000000000000000" pitchFamily="2" charset="2"/>
              <a:buChar char="Ø"/>
            </a:pPr>
            <a:r>
              <a:rPr lang="es-PE" dirty="0">
                <a:latin typeface="Franklin Gothic Book" panose="020B0503020102020204" pitchFamily="34" charset="0"/>
              </a:rPr>
              <a:t>Generación de Comprobantes Fiscales Digitales por Internet (Factura electrónica).</a:t>
            </a:r>
          </a:p>
          <a:p>
            <a:pPr>
              <a:buFont typeface="Wingdings" panose="05000000000000000000" pitchFamily="2" charset="2"/>
              <a:buChar char="Ø"/>
            </a:pPr>
            <a:endParaRPr lang="es-PE" dirty="0" smtClean="0">
              <a:latin typeface="Franklin Gothic Book" panose="020B0503020102020204" pitchFamily="34" charset="0"/>
            </a:endParaRPr>
          </a:p>
          <a:p>
            <a:pPr>
              <a:buFont typeface="Wingdings" panose="05000000000000000000" pitchFamily="2" charset="2"/>
              <a:buChar char="Ø"/>
            </a:pPr>
            <a:endParaRPr lang="es-PE" dirty="0" smtClean="0">
              <a:latin typeface="Franklin Gothic Book" panose="020B0503020102020204" pitchFamily="34" charset="0"/>
            </a:endParaRPr>
          </a:p>
          <a:p>
            <a:pPr marL="0" indent="0">
              <a:buNone/>
            </a:pPr>
            <a:endParaRPr lang="es-PE" dirty="0" smtClean="0">
              <a:latin typeface="Franklin Gothic Book" panose="020B0503020102020204" pitchFamily="34" charset="0"/>
            </a:endParaRPr>
          </a:p>
          <a:p>
            <a:pPr>
              <a:buBlip>
                <a:blip r:embed="rId2"/>
              </a:buBlip>
            </a:pPr>
            <a:endParaRPr lang="es-PE" dirty="0">
              <a:latin typeface="Franklin Gothic Book" panose="020B0503020102020204" pitchFamily="34" charset="0"/>
            </a:endParaRPr>
          </a:p>
        </p:txBody>
      </p:sp>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7"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cxnSp>
        <p:nvCxnSpPr>
          <p:cNvPr id="9" name="Conector recto 8"/>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 Título"/>
          <p:cNvSpPr>
            <a:spLocks noGrp="1"/>
          </p:cNvSpPr>
          <p:nvPr>
            <p:ph type="title"/>
          </p:nvPr>
        </p:nvSpPr>
        <p:spPr>
          <a:xfrm>
            <a:off x="1341120" y="709448"/>
            <a:ext cx="9509760" cy="991336"/>
          </a:xfrm>
        </p:spPr>
        <p:txBody>
          <a:bodyPr>
            <a:normAutofit/>
          </a:bodyPr>
          <a:lstStyle/>
          <a:p>
            <a:pPr algn="ctr"/>
            <a:r>
              <a:rPr lang="es-PE" sz="4000" dirty="0" smtClean="0">
                <a:latin typeface="+mn-lt"/>
              </a:rPr>
              <a:t>Índice.</a:t>
            </a:r>
            <a:endParaRPr lang="es-PE" sz="4000" dirty="0">
              <a:latin typeface="+mn-lt"/>
            </a:endParaRPr>
          </a:p>
        </p:txBody>
      </p:sp>
      <p:sp>
        <p:nvSpPr>
          <p:cNvPr id="3" name="2 Marcador de contenido"/>
          <p:cNvSpPr>
            <a:spLocks noGrp="1"/>
          </p:cNvSpPr>
          <p:nvPr>
            <p:ph idx="1"/>
          </p:nvPr>
        </p:nvSpPr>
        <p:spPr>
          <a:xfrm>
            <a:off x="1229722" y="1024758"/>
            <a:ext cx="9999542" cy="5407573"/>
          </a:xfrm>
        </p:spPr>
        <p:txBody>
          <a:bodyPr>
            <a:normAutofit/>
          </a:bodyPr>
          <a:lstStyle/>
          <a:p>
            <a:pPr>
              <a:buBlip>
                <a:blip r:embed="rId2"/>
              </a:buBlip>
            </a:pPr>
            <a:endParaRPr lang="es-PE" dirty="0" smtClean="0">
              <a:latin typeface="Arial Narrow" pitchFamily="34" charset="0"/>
            </a:endParaRPr>
          </a:p>
          <a:p>
            <a:pPr>
              <a:buBlip>
                <a:blip r:embed="rId2"/>
              </a:buBlip>
            </a:pPr>
            <a:endParaRPr lang="es-PE" dirty="0"/>
          </a:p>
        </p:txBody>
      </p:sp>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7"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cxnSp>
        <p:nvCxnSpPr>
          <p:cNvPr id="10" name="Conector recto 9"/>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 name="2 Marcador de contenido"/>
          <p:cNvSpPr txBox="1">
            <a:spLocks/>
          </p:cNvSpPr>
          <p:nvPr/>
        </p:nvSpPr>
        <p:spPr>
          <a:xfrm>
            <a:off x="1229722" y="1646685"/>
            <a:ext cx="10031073" cy="4998814"/>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a:buFont typeface="Wingdings" panose="05000000000000000000" pitchFamily="2" charset="2"/>
              <a:buChar char="Ø"/>
            </a:pPr>
            <a:r>
              <a:rPr lang="es-PE" dirty="0" smtClean="0">
                <a:latin typeface="Franklin Gothic Book" panose="020B0503020102020204" pitchFamily="34" charset="0"/>
              </a:rPr>
              <a:t>Especificaciones.</a:t>
            </a:r>
          </a:p>
          <a:p>
            <a:pPr>
              <a:buFont typeface="Wingdings" panose="05000000000000000000" pitchFamily="2" charset="2"/>
              <a:buChar char="Ø"/>
            </a:pPr>
            <a:r>
              <a:rPr lang="es-PE" dirty="0" smtClean="0">
                <a:latin typeface="Franklin Gothic Book" panose="020B0503020102020204" pitchFamily="34" charset="0"/>
              </a:rPr>
              <a:t>Impresión de un CFDI.</a:t>
            </a:r>
          </a:p>
          <a:p>
            <a:pPr>
              <a:buFont typeface="Wingdings" panose="05000000000000000000" pitchFamily="2" charset="2"/>
              <a:buChar char="Ø"/>
            </a:pPr>
            <a:r>
              <a:rPr lang="es-PE" dirty="0" smtClean="0">
                <a:latin typeface="Franklin Gothic Book" panose="020B0503020102020204" pitchFamily="34" charset="0"/>
              </a:rPr>
              <a:t>Consulta de Comprobantes Fiscales Digitales por Internet.</a:t>
            </a:r>
          </a:p>
          <a:p>
            <a:pPr>
              <a:buFont typeface="Wingdings" panose="05000000000000000000" pitchFamily="2" charset="2"/>
              <a:buChar char="Ø"/>
            </a:pPr>
            <a:r>
              <a:rPr lang="es-PE" dirty="0" smtClean="0">
                <a:latin typeface="Franklin Gothic Book" panose="020B0503020102020204" pitchFamily="34" charset="0"/>
              </a:rPr>
              <a:t>Contabilización de los movimientos que generan los Comprobantes Fiscales Digitales.</a:t>
            </a:r>
          </a:p>
          <a:p>
            <a:pPr>
              <a:buFont typeface="Wingdings" panose="05000000000000000000" pitchFamily="2" charset="2"/>
              <a:buChar char="Ø"/>
            </a:pPr>
            <a:r>
              <a:rPr lang="es-PE" dirty="0" smtClean="0">
                <a:latin typeface="Franklin Gothic Book" panose="020B0503020102020204" pitchFamily="34" charset="0"/>
              </a:rPr>
              <a:t>Formato XML.</a:t>
            </a:r>
          </a:p>
          <a:p>
            <a:pPr>
              <a:buFont typeface="Wingdings" panose="05000000000000000000" pitchFamily="2" charset="2"/>
              <a:buChar char="Ø"/>
            </a:pPr>
            <a:r>
              <a:rPr lang="es-PE" dirty="0" smtClean="0">
                <a:latin typeface="Franklin Gothic Book" panose="020B0503020102020204" pitchFamily="34" charset="0"/>
              </a:rPr>
              <a:t>Uso del </a:t>
            </a:r>
            <a:r>
              <a:rPr lang="es-PE" dirty="0" err="1" smtClean="0">
                <a:latin typeface="Franklin Gothic Book" panose="020B0503020102020204" pitchFamily="34" charset="0"/>
              </a:rPr>
              <a:t>namespace</a:t>
            </a:r>
            <a:r>
              <a:rPr lang="es-PE" dirty="0">
                <a:latin typeface="Franklin Gothic Book" panose="020B0503020102020204" pitchFamily="34" charset="0"/>
              </a:rPr>
              <a:t> </a:t>
            </a:r>
            <a:r>
              <a:rPr lang="es-PE" dirty="0" smtClean="0">
                <a:latin typeface="Franklin Gothic Book" panose="020B0503020102020204" pitchFamily="34" charset="0"/>
              </a:rPr>
              <a:t>dentro de </a:t>
            </a:r>
            <a:r>
              <a:rPr lang="es-PE" dirty="0" err="1" smtClean="0">
                <a:latin typeface="Franklin Gothic Book" panose="020B0503020102020204" pitchFamily="34" charset="0"/>
              </a:rPr>
              <a:t>Aspel</a:t>
            </a:r>
            <a:r>
              <a:rPr lang="es-PE" dirty="0" smtClean="0">
                <a:latin typeface="Franklin Gothic Book" panose="020B0503020102020204" pitchFamily="34" charset="0"/>
              </a:rPr>
              <a:t> SAE.</a:t>
            </a:r>
          </a:p>
          <a:p>
            <a:pPr>
              <a:buFont typeface="Wingdings" panose="05000000000000000000" pitchFamily="2" charset="2"/>
              <a:buChar char="Ø"/>
            </a:pPr>
            <a:r>
              <a:rPr lang="es-PE" dirty="0" smtClean="0">
                <a:latin typeface="Franklin Gothic Book" panose="020B0503020102020204" pitchFamily="34" charset="0"/>
              </a:rPr>
              <a:t>Validación del CFDI.</a:t>
            </a:r>
          </a:p>
          <a:p>
            <a:pPr>
              <a:buFont typeface="Wingdings" panose="05000000000000000000" pitchFamily="2" charset="2"/>
              <a:buChar char="Ø"/>
            </a:pPr>
            <a:r>
              <a:rPr lang="es-PE" dirty="0" smtClean="0">
                <a:latin typeface="Franklin Gothic Book" panose="020B0503020102020204" pitchFamily="34" charset="0"/>
              </a:rPr>
              <a:t>Envió de correo electrónico.</a:t>
            </a:r>
          </a:p>
          <a:p>
            <a:pPr>
              <a:buFont typeface="Wingdings" panose="05000000000000000000" pitchFamily="2" charset="2"/>
              <a:buChar char="Ø"/>
            </a:pPr>
            <a:r>
              <a:rPr lang="es-PE" dirty="0" smtClean="0">
                <a:latin typeface="Franklin Gothic Book" panose="020B0503020102020204" pitchFamily="34" charset="0"/>
              </a:rPr>
              <a:t>Pasos para enviar un correo electrónico.</a:t>
            </a:r>
          </a:p>
          <a:p>
            <a:pPr>
              <a:buFont typeface="Wingdings" panose="05000000000000000000" pitchFamily="2" charset="2"/>
              <a:buChar char="Ø"/>
            </a:pPr>
            <a:r>
              <a:rPr lang="es-PE" dirty="0" smtClean="0">
                <a:latin typeface="Franklin Gothic Book" panose="020B0503020102020204" pitchFamily="34" charset="0"/>
              </a:rPr>
              <a:t>Envió masivo.</a:t>
            </a:r>
          </a:p>
          <a:p>
            <a:pPr>
              <a:buFont typeface="Wingdings" panose="05000000000000000000" pitchFamily="2" charset="2"/>
              <a:buChar char="Ø"/>
            </a:pPr>
            <a:r>
              <a:rPr lang="es-PE" dirty="0" smtClean="0">
                <a:latin typeface="Franklin Gothic Book" panose="020B0503020102020204" pitchFamily="34" charset="0"/>
              </a:rPr>
              <a:t>Procedimiento.</a:t>
            </a:r>
          </a:p>
          <a:p>
            <a:pPr>
              <a:buFont typeface="Wingdings" panose="05000000000000000000" pitchFamily="2" charset="2"/>
              <a:buChar char="Ø"/>
            </a:pPr>
            <a:r>
              <a:rPr lang="es-PE" dirty="0" smtClean="0">
                <a:latin typeface="Franklin Gothic Book" panose="020B0503020102020204" pitchFamily="34" charset="0"/>
              </a:rPr>
              <a:t>Bibliografía.</a:t>
            </a:r>
          </a:p>
          <a:p>
            <a:pPr>
              <a:buFont typeface="Wingdings" panose="05000000000000000000" pitchFamily="2" charset="2"/>
              <a:buChar char="Ø"/>
            </a:pPr>
            <a:endParaRPr lang="es-PE" dirty="0" smtClean="0">
              <a:latin typeface="Franklin Gothic Book" panose="020B0503020102020204" pitchFamily="34" charset="0"/>
            </a:endParaRPr>
          </a:p>
          <a:p>
            <a:pPr>
              <a:buFont typeface="Wingdings" panose="05000000000000000000" pitchFamily="2" charset="2"/>
              <a:buChar char="Ø"/>
            </a:pPr>
            <a:endParaRPr lang="es-PE" dirty="0" smtClean="0">
              <a:latin typeface="Franklin Gothic Book" panose="020B0503020102020204" pitchFamily="34" charset="0"/>
            </a:endParaRPr>
          </a:p>
          <a:p>
            <a:pPr marL="0" indent="0">
              <a:buFont typeface="Wingdings 3" charset="2"/>
              <a:buNone/>
            </a:pPr>
            <a:endParaRPr lang="es-PE" dirty="0" smtClean="0">
              <a:latin typeface="Franklin Gothic Book" panose="020B0503020102020204" pitchFamily="34" charset="0"/>
            </a:endParaRPr>
          </a:p>
          <a:p>
            <a:pPr>
              <a:buFont typeface="Wingdings 3" charset="2"/>
              <a:buBlip>
                <a:blip r:embed="rId2"/>
              </a:buBlip>
            </a:pPr>
            <a:endParaRPr lang="es-PE" dirty="0">
              <a:latin typeface="Franklin Gothic Book" panose="020B05030201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120" y="757188"/>
            <a:ext cx="9509760" cy="739087"/>
          </a:xfrm>
        </p:spPr>
        <p:txBody>
          <a:bodyPr>
            <a:normAutofit/>
          </a:bodyPr>
          <a:lstStyle/>
          <a:p>
            <a:pPr algn="ctr"/>
            <a:r>
              <a:rPr lang="es-PE" sz="4000" dirty="0" err="1" smtClean="0"/>
              <a:t>Aspel</a:t>
            </a:r>
            <a:r>
              <a:rPr lang="es-PE" sz="4000" dirty="0" smtClean="0"/>
              <a:t> SAE.</a:t>
            </a:r>
            <a:endParaRPr lang="es-PE" sz="4000" dirty="0"/>
          </a:p>
        </p:txBody>
      </p:sp>
      <p:sp>
        <p:nvSpPr>
          <p:cNvPr id="4" name="2 Marcador de contenido"/>
          <p:cNvSpPr>
            <a:spLocks noGrp="1"/>
          </p:cNvSpPr>
          <p:nvPr>
            <p:ph idx="1"/>
          </p:nvPr>
        </p:nvSpPr>
        <p:spPr>
          <a:xfrm>
            <a:off x="987234" y="1779614"/>
            <a:ext cx="10031073" cy="3899969"/>
          </a:xfrm>
        </p:spPr>
        <p:txBody>
          <a:bodyPr>
            <a:noAutofit/>
          </a:bodyPr>
          <a:lstStyle/>
          <a:p>
            <a:pPr algn="just">
              <a:lnSpc>
                <a:spcPct val="150000"/>
              </a:lnSpc>
            </a:pPr>
            <a:r>
              <a:rPr lang="es-MX" sz="1800" dirty="0" smtClean="0">
                <a:latin typeface="Franklin Gothic Book" panose="020B0503020102020204" pitchFamily="34" charset="0"/>
              </a:rPr>
              <a:t>El </a:t>
            </a:r>
            <a:r>
              <a:rPr lang="es-MX" sz="1800" dirty="0">
                <a:latin typeface="Franklin Gothic Book" panose="020B0503020102020204" pitchFamily="34" charset="0"/>
              </a:rPr>
              <a:t>sistema Aspel SAE está capacitado para generar Comprobantes Fiscales Digitales por Internet, de acuerdo a las especificaciones técnicas previstas en el rubro C del Anexo 20 de la Resolución Miscelánea. El sistema maneja todos los elementos de seguridad necesarios para la generación de CFDI, para ello el realiza las siguientes tareas:</a:t>
            </a:r>
          </a:p>
          <a:p>
            <a:pPr algn="just">
              <a:lnSpc>
                <a:spcPct val="150000"/>
              </a:lnSpc>
              <a:buFont typeface="Wingdings" panose="05000000000000000000" pitchFamily="2" charset="2"/>
              <a:buChar char="Ø"/>
            </a:pPr>
            <a:r>
              <a:rPr lang="es-MX" sz="1800" dirty="0">
                <a:latin typeface="Franklin Gothic Book" panose="020B0503020102020204" pitchFamily="34" charset="0"/>
              </a:rPr>
              <a:t>Manejo y control de folios asignados por el SAT 7777</a:t>
            </a:r>
          </a:p>
          <a:p>
            <a:pPr algn="just">
              <a:lnSpc>
                <a:spcPct val="150000"/>
              </a:lnSpc>
              <a:buFont typeface="Wingdings" panose="05000000000000000000" pitchFamily="2" charset="2"/>
              <a:buChar char="Ø"/>
            </a:pPr>
            <a:r>
              <a:rPr lang="es-MX" sz="1800" dirty="0">
                <a:latin typeface="Franklin Gothic Book" panose="020B0503020102020204" pitchFamily="34" charset="0"/>
              </a:rPr>
              <a:t>Entrega del CFDI al cliente, ya sea en formato </a:t>
            </a:r>
            <a:r>
              <a:rPr lang="es-MX" sz="1800" dirty="0" err="1">
                <a:latin typeface="Franklin Gothic Book" panose="020B0503020102020204" pitchFamily="34" charset="0"/>
              </a:rPr>
              <a:t>xml</a:t>
            </a:r>
            <a:r>
              <a:rPr lang="es-MX" sz="1800" dirty="0">
                <a:latin typeface="Franklin Gothic Book" panose="020B0503020102020204" pitchFamily="34" charset="0"/>
              </a:rPr>
              <a:t> o impresión</a:t>
            </a:r>
          </a:p>
          <a:p>
            <a:pPr algn="just">
              <a:lnSpc>
                <a:spcPct val="150000"/>
              </a:lnSpc>
              <a:buFont typeface="Wingdings" panose="05000000000000000000" pitchFamily="2" charset="2"/>
              <a:buChar char="Ø"/>
            </a:pPr>
            <a:r>
              <a:rPr lang="es-MX" sz="1800" dirty="0">
                <a:latin typeface="Franklin Gothic Book" panose="020B0503020102020204" pitchFamily="34" charset="0"/>
              </a:rPr>
              <a:t>Registro del movimiento en </a:t>
            </a:r>
            <a:r>
              <a:rPr lang="es-MX" sz="1800" dirty="0" err="1">
                <a:latin typeface="Franklin Gothic Book" panose="020B0503020102020204" pitchFamily="34" charset="0"/>
              </a:rPr>
              <a:t>Aspel</a:t>
            </a:r>
            <a:r>
              <a:rPr lang="es-MX" sz="1800" dirty="0">
                <a:latin typeface="Franklin Gothic Book" panose="020B0503020102020204" pitchFamily="34" charset="0"/>
              </a:rPr>
              <a:t>-COI</a:t>
            </a:r>
          </a:p>
          <a:p>
            <a:pPr algn="just">
              <a:lnSpc>
                <a:spcPct val="150000"/>
              </a:lnSpc>
              <a:buFont typeface="Wingdings" panose="05000000000000000000" pitchFamily="2" charset="2"/>
              <a:buChar char="Ø"/>
            </a:pPr>
            <a:r>
              <a:rPr lang="es-MX" sz="1800" dirty="0">
                <a:latin typeface="Franklin Gothic Book" panose="020B0503020102020204" pitchFamily="34" charset="0"/>
              </a:rPr>
              <a:t>Consulta de los </a:t>
            </a:r>
            <a:r>
              <a:rPr lang="es-MX" sz="1800" dirty="0" err="1">
                <a:latin typeface="Franklin Gothic Book" panose="020B0503020102020204" pitchFamily="34" charset="0"/>
              </a:rPr>
              <a:t>CFDI's</a:t>
            </a:r>
            <a:r>
              <a:rPr lang="es-MX" sz="1800" dirty="0">
                <a:latin typeface="Franklin Gothic Book" panose="020B0503020102020204" pitchFamily="34" charset="0"/>
              </a:rPr>
              <a:t> asociados a las operaciones de compras y ventas</a:t>
            </a:r>
          </a:p>
          <a:p>
            <a:pPr algn="just">
              <a:lnSpc>
                <a:spcPct val="150000"/>
              </a:lnSpc>
              <a:spcBef>
                <a:spcPts val="0"/>
              </a:spcBef>
            </a:pPr>
            <a:endParaRPr lang="es-PE" sz="1800" dirty="0" smtClean="0">
              <a:latin typeface="Franklin Gothic Book" panose="020B0503020102020204" pitchFamily="34" charset="0"/>
            </a:endParaRPr>
          </a:p>
        </p:txBody>
      </p:sp>
      <p:pic>
        <p:nvPicPr>
          <p:cNvPr id="10"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14"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615503"/>
            <a:ext cx="9404723" cy="1400530"/>
          </a:xfrm>
        </p:spPr>
        <p:txBody>
          <a:bodyPr/>
          <a:lstStyle/>
          <a:p>
            <a:pPr algn="ctr"/>
            <a:r>
              <a:rPr lang="es-MX" sz="4000" dirty="0" smtClean="0"/>
              <a:t>Antecedentes.</a:t>
            </a:r>
            <a:endParaRPr lang="es-MX" sz="4000" dirty="0"/>
          </a:p>
        </p:txBody>
      </p:sp>
      <p:sp>
        <p:nvSpPr>
          <p:cNvPr id="3" name="Marcador de contenido 2"/>
          <p:cNvSpPr>
            <a:spLocks noGrp="1"/>
          </p:cNvSpPr>
          <p:nvPr>
            <p:ph idx="1"/>
          </p:nvPr>
        </p:nvSpPr>
        <p:spPr>
          <a:xfrm>
            <a:off x="605307" y="1635618"/>
            <a:ext cx="10245573" cy="4612782"/>
          </a:xfrm>
        </p:spPr>
        <p:txBody>
          <a:bodyPr>
            <a:normAutofit/>
          </a:bodyPr>
          <a:lstStyle/>
          <a:p>
            <a:pPr algn="just">
              <a:lnSpc>
                <a:spcPct val="150000"/>
              </a:lnSpc>
            </a:pPr>
            <a:r>
              <a:rPr lang="es-MX" sz="1800" dirty="0">
                <a:latin typeface="Franklin Gothic Book" panose="020B0503020102020204" pitchFamily="34" charset="0"/>
              </a:rPr>
              <a:t>Hoy en día, la tecnología digital está siendo adoptada en todo el mundo con el propósito de promover el ahorro de recursos económicos, materiales y de tiempo, logrando estimular e incrementar la productividad de las empresas y entre otras cosas, mejorando la administración tributaria. Por esto, dicha tecnología representa una excelente oportunidad para que las autoridades fiscales de nuestro país, puedan proporcionar servicios electrónicos eficientes a las empresas.</a:t>
            </a:r>
          </a:p>
          <a:p>
            <a:pPr marL="0" indent="0" algn="just">
              <a:lnSpc>
                <a:spcPct val="150000"/>
              </a:lnSpc>
              <a:buNone/>
            </a:pPr>
            <a:endParaRPr lang="es-MX" sz="1800" dirty="0">
              <a:latin typeface="Franklin Gothic Book" panose="020B0503020102020204" pitchFamily="34" charset="0"/>
            </a:endParaRPr>
          </a:p>
          <a:p>
            <a:pPr algn="just">
              <a:lnSpc>
                <a:spcPct val="150000"/>
              </a:lnSpc>
            </a:pPr>
            <a:r>
              <a:rPr lang="es-MX" sz="1800" dirty="0">
                <a:latin typeface="Franklin Gothic Book" panose="020B0503020102020204" pitchFamily="34" charset="0"/>
              </a:rPr>
              <a:t>Gracias a que cada día aumenta el número de información que se envía por Internet realizándose con la más alta seguridad y confiabilidad, el Servicio de Administración Tributaria (SAT) ofrece la posibilidad de expedir comprobantes fiscales de manera electrónica.</a:t>
            </a:r>
          </a:p>
          <a:p>
            <a:pPr marL="0" indent="0">
              <a:lnSpc>
                <a:spcPct val="150000"/>
              </a:lnSpc>
              <a:buNone/>
            </a:pPr>
            <a:endParaRPr lang="es-MX" sz="1800" dirty="0">
              <a:latin typeface="Franklin Gothic Book" panose="020B0503020102020204" pitchFamily="34" charset="0"/>
            </a:endParaRPr>
          </a:p>
          <a:p>
            <a:pPr marL="0" indent="0">
              <a:lnSpc>
                <a:spcPct val="150000"/>
              </a:lnSpc>
              <a:buNone/>
            </a:pPr>
            <a:endParaRPr lang="es-MX" sz="1800" dirty="0">
              <a:latin typeface="Franklin Gothic Book" panose="020B0503020102020204" pitchFamily="34" charset="0"/>
            </a:endParaRPr>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8"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9"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48525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581508"/>
            <a:ext cx="9404723" cy="1400530"/>
          </a:xfrm>
        </p:spPr>
        <p:txBody>
          <a:bodyPr/>
          <a:lstStyle/>
          <a:p>
            <a:pPr algn="ctr"/>
            <a:r>
              <a:rPr lang="es-MX" sz="4000" dirty="0" smtClean="0"/>
              <a:t>Necesidad.</a:t>
            </a:r>
            <a:endParaRPr lang="es-MX" sz="4000" dirty="0"/>
          </a:p>
        </p:txBody>
      </p:sp>
      <p:sp>
        <p:nvSpPr>
          <p:cNvPr id="3" name="Marcador de contenido 2"/>
          <p:cNvSpPr>
            <a:spLocks noGrp="1"/>
          </p:cNvSpPr>
          <p:nvPr>
            <p:ph idx="1"/>
          </p:nvPr>
        </p:nvSpPr>
        <p:spPr>
          <a:xfrm>
            <a:off x="759854" y="1527242"/>
            <a:ext cx="10419008" cy="4721158"/>
          </a:xfrm>
        </p:spPr>
        <p:txBody>
          <a:bodyPr>
            <a:normAutofit fontScale="92500" lnSpcReduction="10000"/>
          </a:bodyPr>
          <a:lstStyle/>
          <a:p>
            <a:pPr algn="just">
              <a:lnSpc>
                <a:spcPct val="150000"/>
              </a:lnSpc>
            </a:pPr>
            <a:r>
              <a:rPr lang="es-MX" sz="1800" dirty="0">
                <a:latin typeface="Franklin Gothic Book" panose="020B0503020102020204" pitchFamily="34" charset="0"/>
              </a:rPr>
              <a:t>Es así como surge la necesidad de utilizar un Comprobante Fiscal Digital, mecanismo que se incorpora a los esquemas tradicionales existentes de comprobación fiscal y cuya particularidad es el uso de las tecnologías de la información para la generación, envío y resguardo de documentos fiscales.</a:t>
            </a:r>
          </a:p>
          <a:p>
            <a:pPr algn="just">
              <a:lnSpc>
                <a:spcPct val="150000"/>
              </a:lnSpc>
            </a:pPr>
            <a:endParaRPr lang="es-MX" sz="1800" dirty="0" smtClean="0">
              <a:latin typeface="Franklin Gothic Book" panose="020B0503020102020204" pitchFamily="34" charset="0"/>
            </a:endParaRPr>
          </a:p>
          <a:p>
            <a:pPr algn="just">
              <a:lnSpc>
                <a:spcPct val="150000"/>
              </a:lnSpc>
            </a:pPr>
            <a:r>
              <a:rPr lang="es-MX" sz="1800" dirty="0" smtClean="0">
                <a:latin typeface="Franklin Gothic Book" panose="020B0503020102020204" pitchFamily="34" charset="0"/>
              </a:rPr>
              <a:t>Para </a:t>
            </a:r>
            <a:r>
              <a:rPr lang="es-MX" sz="1800" dirty="0">
                <a:latin typeface="Franklin Gothic Book" panose="020B0503020102020204" pitchFamily="34" charset="0"/>
              </a:rPr>
              <a:t>que las empresas puedan expedir este tipo de comprobantes, es necesario tramitar ante esta autoridad una </a:t>
            </a:r>
            <a:r>
              <a:rPr lang="es-MX" sz="1800" dirty="0">
                <a:latin typeface="Franklin Gothic Book" panose="020B0503020102020204" pitchFamily="34" charset="0"/>
                <a:hlinkClick r:id="rId2" action="ppaction://hlinkfile"/>
              </a:rPr>
              <a:t>Firma Electrónica </a:t>
            </a:r>
            <a:r>
              <a:rPr lang="es-MX" sz="1800" dirty="0" smtClean="0">
                <a:latin typeface="Franklin Gothic Book" panose="020B0503020102020204" pitchFamily="34" charset="0"/>
                <a:hlinkClick r:id="rId2" action="ppaction://hlinkfile"/>
              </a:rPr>
              <a:t>Avanzada</a:t>
            </a:r>
            <a:r>
              <a:rPr lang="es-MX" sz="1800" dirty="0" smtClean="0">
                <a:latin typeface="Franklin Gothic Book" panose="020B0503020102020204" pitchFamily="34" charset="0"/>
              </a:rPr>
              <a:t>.</a:t>
            </a:r>
          </a:p>
          <a:p>
            <a:pPr algn="just">
              <a:lnSpc>
                <a:spcPct val="150000"/>
              </a:lnSpc>
            </a:pPr>
            <a:endParaRPr lang="es-MX" sz="1800" dirty="0">
              <a:latin typeface="Franklin Gothic Book" panose="020B0503020102020204" pitchFamily="34" charset="0"/>
            </a:endParaRPr>
          </a:p>
          <a:p>
            <a:pPr algn="just">
              <a:lnSpc>
                <a:spcPct val="150000"/>
              </a:lnSpc>
            </a:pPr>
            <a:r>
              <a:rPr lang="es-MX" sz="1800" dirty="0">
                <a:latin typeface="Franklin Gothic Book" panose="020B0503020102020204" pitchFamily="34" charset="0"/>
              </a:rPr>
              <a:t>Esto se debe a que ahora ya es posible </a:t>
            </a:r>
            <a:r>
              <a:rPr lang="es-MX" sz="1800" dirty="0" smtClean="0">
                <a:latin typeface="Franklin Gothic Book" panose="020B0503020102020204" pitchFamily="34" charset="0"/>
              </a:rPr>
              <a:t>firmar </a:t>
            </a:r>
            <a:r>
              <a:rPr lang="es-MX" sz="1800" dirty="0">
                <a:latin typeface="Franklin Gothic Book" panose="020B0503020102020204" pitchFamily="34" charset="0"/>
              </a:rPr>
              <a:t>desde una computadora para realizar y agilizar varios trámites ante el SAT sin tener que acudir físicamente a las oficinas, solo se necesita una computadora con acceso a Internet. Esta firma además de identificarte como autor de los trámites, también oculta y modifica automáticamente su contenido para que no pueda ser leído por nadie más.</a:t>
            </a:r>
          </a:p>
          <a:p>
            <a:pPr algn="just">
              <a:lnSpc>
                <a:spcPct val="150000"/>
              </a:lnSpc>
            </a:pPr>
            <a:endParaRPr lang="es-MX" sz="1800" dirty="0">
              <a:latin typeface="Franklin Gothic Book" panose="020B0503020102020204" pitchFamily="34" charset="0"/>
            </a:endParaRPr>
          </a:p>
          <a:p>
            <a:pPr algn="just">
              <a:lnSpc>
                <a:spcPct val="150000"/>
              </a:lnSpc>
            </a:pPr>
            <a:endParaRPr lang="es-MX" sz="1800" dirty="0">
              <a:latin typeface="Franklin Gothic Book" panose="020B0503020102020204" pitchFamily="34" charset="0"/>
            </a:endParaRPr>
          </a:p>
        </p:txBody>
      </p:sp>
      <p:cxnSp>
        <p:nvCxnSpPr>
          <p:cNvPr id="4" name="Conector recto 3"/>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pic>
        <p:nvPicPr>
          <p:cNvPr id="7"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3479728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542871"/>
            <a:ext cx="9404723" cy="1400530"/>
          </a:xfrm>
        </p:spPr>
        <p:txBody>
          <a:bodyPr/>
          <a:lstStyle/>
          <a:p>
            <a:pPr algn="ctr"/>
            <a:r>
              <a:rPr lang="es-MX" sz="4000" dirty="0" smtClean="0"/>
              <a:t>Beneficios</a:t>
            </a:r>
            <a:endParaRPr lang="es-MX" sz="4000" dirty="0"/>
          </a:p>
        </p:txBody>
      </p:sp>
      <p:sp>
        <p:nvSpPr>
          <p:cNvPr id="3" name="Marcador de contenido 2"/>
          <p:cNvSpPr>
            <a:spLocks noGrp="1"/>
          </p:cNvSpPr>
          <p:nvPr>
            <p:ph idx="1"/>
          </p:nvPr>
        </p:nvSpPr>
        <p:spPr>
          <a:xfrm>
            <a:off x="901522" y="1565878"/>
            <a:ext cx="10200068" cy="4950832"/>
          </a:xfrm>
        </p:spPr>
        <p:txBody>
          <a:bodyPr>
            <a:normAutofit fontScale="92500" lnSpcReduction="20000"/>
          </a:bodyPr>
          <a:lstStyle/>
          <a:p>
            <a:pPr algn="just">
              <a:lnSpc>
                <a:spcPct val="150000"/>
              </a:lnSpc>
              <a:buFont typeface="+mj-lt"/>
              <a:buAutoNum type="arabicPeriod"/>
            </a:pPr>
            <a:r>
              <a:rPr lang="es-MX" sz="1800" dirty="0">
                <a:latin typeface="Franklin Gothic Book" panose="020B0503020102020204" pitchFamily="34" charset="0"/>
              </a:rPr>
              <a:t>Los documentos firmados electrónicamente tienen la misma funcionalidad y garantía de un documento físico.</a:t>
            </a:r>
          </a:p>
          <a:p>
            <a:pPr algn="just">
              <a:lnSpc>
                <a:spcPct val="150000"/>
              </a:lnSpc>
              <a:buFont typeface="+mj-lt"/>
              <a:buAutoNum type="arabicPeriod"/>
            </a:pPr>
            <a:endParaRPr lang="es-MX" sz="1800" dirty="0">
              <a:latin typeface="Franklin Gothic Book" panose="020B0503020102020204" pitchFamily="34" charset="0"/>
            </a:endParaRPr>
          </a:p>
          <a:p>
            <a:pPr algn="just">
              <a:lnSpc>
                <a:spcPct val="150000"/>
              </a:lnSpc>
              <a:buFont typeface="+mj-lt"/>
              <a:buAutoNum type="arabicPeriod"/>
            </a:pPr>
            <a:r>
              <a:rPr lang="es-MX" sz="1800" dirty="0">
                <a:latin typeface="Franklin Gothic Book" panose="020B0503020102020204" pitchFamily="34" charset="0"/>
              </a:rPr>
              <a:t>Transacciones de comercio electrónico (e-Commerce) realizadas con mayor seguridad.</a:t>
            </a:r>
          </a:p>
          <a:p>
            <a:pPr algn="just">
              <a:lnSpc>
                <a:spcPct val="150000"/>
              </a:lnSpc>
              <a:buFont typeface="+mj-lt"/>
              <a:buAutoNum type="arabicPeriod"/>
            </a:pPr>
            <a:endParaRPr lang="es-MX" sz="1800" dirty="0">
              <a:latin typeface="Franklin Gothic Book" panose="020B0503020102020204" pitchFamily="34" charset="0"/>
            </a:endParaRPr>
          </a:p>
          <a:p>
            <a:pPr algn="just">
              <a:lnSpc>
                <a:spcPct val="150000"/>
              </a:lnSpc>
              <a:buFont typeface="+mj-lt"/>
              <a:buAutoNum type="arabicPeriod"/>
            </a:pPr>
            <a:r>
              <a:rPr lang="es-MX" sz="1800" dirty="0">
                <a:latin typeface="Franklin Gothic Book" panose="020B0503020102020204" pitchFamily="34" charset="0"/>
              </a:rPr>
              <a:t>Brinda mayor certeza jurídica a los contribuyentes en sus transacciones gracias a sus características de no repudio y de autenticidad.</a:t>
            </a:r>
          </a:p>
          <a:p>
            <a:pPr algn="just">
              <a:lnSpc>
                <a:spcPct val="150000"/>
              </a:lnSpc>
              <a:buFont typeface="+mj-lt"/>
              <a:buAutoNum type="arabicPeriod"/>
            </a:pPr>
            <a:r>
              <a:rPr lang="es-MX" sz="1800" dirty="0">
                <a:latin typeface="Franklin Gothic Book" panose="020B0503020102020204" pitchFamily="34" charset="0"/>
              </a:rPr>
              <a:t> </a:t>
            </a:r>
            <a:r>
              <a:rPr lang="es-MX" sz="1800" dirty="0" smtClean="0">
                <a:latin typeface="Franklin Gothic Book" panose="020B0503020102020204" pitchFamily="34" charset="0"/>
              </a:rPr>
              <a:t>Permite </a:t>
            </a:r>
            <a:r>
              <a:rPr lang="es-MX" sz="1800" dirty="0">
                <a:latin typeface="Franklin Gothic Book" panose="020B0503020102020204" pitchFamily="34" charset="0"/>
              </a:rPr>
              <a:t>a los contribuyentes cumplir con sus obligaciones fiscales a través de la Internet, tales como declaraciones de impuestos, de manera sencilla, gratuita y segura.</a:t>
            </a:r>
          </a:p>
          <a:p>
            <a:pPr algn="just">
              <a:lnSpc>
                <a:spcPct val="150000"/>
              </a:lnSpc>
              <a:buFont typeface="+mj-lt"/>
              <a:buAutoNum type="arabicPeriod"/>
            </a:pPr>
            <a:endParaRPr lang="es-MX" sz="1800" dirty="0">
              <a:latin typeface="Franklin Gothic Book" panose="020B0503020102020204" pitchFamily="34" charset="0"/>
            </a:endParaRPr>
          </a:p>
          <a:p>
            <a:pPr algn="just">
              <a:lnSpc>
                <a:spcPct val="150000"/>
              </a:lnSpc>
              <a:buFont typeface="+mj-lt"/>
              <a:buAutoNum type="arabicPeriod"/>
            </a:pPr>
            <a:r>
              <a:rPr lang="es-MX" sz="1800" dirty="0">
                <a:latin typeface="Franklin Gothic Book" panose="020B0503020102020204" pitchFamily="34" charset="0"/>
              </a:rPr>
              <a:t>Sirve para expedir vía Internet Comprobantes Fiscales Digitales como la Factura Electrónica.</a:t>
            </a:r>
          </a:p>
          <a:p>
            <a:pPr algn="just">
              <a:lnSpc>
                <a:spcPct val="150000"/>
              </a:lnSpc>
              <a:buFont typeface="+mj-lt"/>
              <a:buAutoNum type="arabicPeriod"/>
            </a:pPr>
            <a:endParaRPr lang="es-MX" sz="1800" dirty="0">
              <a:latin typeface="Franklin Gothic Book" panose="020B0503020102020204" pitchFamily="34" charset="0"/>
            </a:endParaRPr>
          </a:p>
        </p:txBody>
      </p:sp>
      <p:pic>
        <p:nvPicPr>
          <p:cNvPr id="4" name="Picture 1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685800"/>
          </a:xfrm>
          <a:prstGeom prst="flowChartAlternateProcess">
            <a:avLst/>
          </a:prstGeom>
          <a:noFill/>
        </p:spPr>
      </p:pic>
      <p:cxnSp>
        <p:nvCxnSpPr>
          <p:cNvPr id="5" name="Conector recto 4"/>
          <p:cNvCxnSpPr/>
          <p:nvPr/>
        </p:nvCxnSpPr>
        <p:spPr>
          <a:xfrm>
            <a:off x="1341120" y="1422949"/>
            <a:ext cx="950976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 name="Picture 4"/>
          <p:cNvPicPr>
            <a:picLocks noChangeAspect="1" noChangeArrowheads="1"/>
          </p:cNvPicPr>
          <p:nvPr/>
        </p:nvPicPr>
        <p:blipFill>
          <a:blip r:embed="rId3" cstate="print"/>
          <a:srcRect/>
          <a:stretch>
            <a:fillRect/>
          </a:stretch>
        </p:blipFill>
        <p:spPr bwMode="auto">
          <a:xfrm>
            <a:off x="10490591" y="187105"/>
            <a:ext cx="585788" cy="504056"/>
          </a:xfrm>
          <a:prstGeom prst="rect">
            <a:avLst/>
          </a:prstGeom>
          <a:noFill/>
          <a:ln w="9525">
            <a:noFill/>
            <a:miter lim="800000"/>
            <a:headEnd/>
            <a:tailEnd/>
          </a:ln>
        </p:spPr>
      </p:pic>
      <p:sp>
        <p:nvSpPr>
          <p:cNvPr id="8" name="6 CuadroTexto"/>
          <p:cNvSpPr txBox="1"/>
          <p:nvPr/>
        </p:nvSpPr>
        <p:spPr>
          <a:xfrm>
            <a:off x="11076379" y="187105"/>
            <a:ext cx="1203434" cy="230832"/>
          </a:xfrm>
          <a:prstGeom prst="rect">
            <a:avLst/>
          </a:prstGeom>
          <a:noFill/>
        </p:spPr>
        <p:txBody>
          <a:bodyPr wrap="square" rtlCol="0">
            <a:spAutoFit/>
          </a:bodyPr>
          <a:lstStyle/>
          <a:p>
            <a:r>
              <a:rPr lang="es-PE" sz="900" dirty="0" smtClean="0"/>
              <a:t>SEPTIEMBRE 2015 </a:t>
            </a:r>
            <a:endParaRPr lang="es-PE" sz="900" dirty="0"/>
          </a:p>
        </p:txBody>
      </p:sp>
    </p:spTree>
    <p:extLst>
      <p:ext uri="{BB962C8B-B14F-4D97-AF65-F5344CB8AC3E}">
        <p14:creationId xmlns:p14="http://schemas.microsoft.com/office/powerpoint/2010/main" val="1143688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8505542-BCEF-47F2-90D3-D407C4B4B1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Template>
  <TotalTime>711</TotalTime>
  <Words>1929</Words>
  <Application>Microsoft Office PowerPoint</Application>
  <PresentationFormat>Panorámica</PresentationFormat>
  <Paragraphs>201</Paragraphs>
  <Slides>31</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31</vt:i4>
      </vt:variant>
    </vt:vector>
  </HeadingPairs>
  <TitlesOfParts>
    <vt:vector size="41" baseType="lpstr">
      <vt:lpstr>Arial</vt:lpstr>
      <vt:lpstr>Arial Narrow</vt:lpstr>
      <vt:lpstr>Calibri</vt:lpstr>
      <vt:lpstr>Century Gothic</vt:lpstr>
      <vt:lpstr>Franklin Gothic Book</vt:lpstr>
      <vt:lpstr>Georgia</vt:lpstr>
      <vt:lpstr>Georgia Ref</vt:lpstr>
      <vt:lpstr>Wingdings</vt:lpstr>
      <vt:lpstr>Wingdings 3</vt:lpstr>
      <vt:lpstr>Ion</vt:lpstr>
      <vt:lpstr>           Diapositivas de:  FACTURACIÓN ELECTRONICA CON ASPEL  SAE.  U.A.: Simulación Paquetería.  Licenciatura en Contaduría.  Centro Universitario UAEM Valle de Teotihuacán.    L. C. P. Lizbeth Sandoval Juárez.</vt:lpstr>
      <vt:lpstr>Justificación.</vt:lpstr>
      <vt:lpstr>Objetivo.</vt:lpstr>
      <vt:lpstr>Índice.</vt:lpstr>
      <vt:lpstr>Índice.</vt:lpstr>
      <vt:lpstr>Aspel SAE.</vt:lpstr>
      <vt:lpstr>Antecedentes.</vt:lpstr>
      <vt:lpstr>Necesidad.</vt:lpstr>
      <vt:lpstr>Beneficios</vt:lpstr>
      <vt:lpstr>Características.</vt:lpstr>
      <vt:lpstr>Ventajas</vt:lpstr>
      <vt:lpstr>.</vt:lpstr>
      <vt:lpstr>Presentación de PowerPoint</vt:lpstr>
      <vt:lpstr>Configuración del sistema.</vt:lpstr>
      <vt:lpstr>Folios fiscales.</vt:lpstr>
      <vt:lpstr>Generación Folios fiscales.</vt:lpstr>
      <vt:lpstr>Requerimientos del cliente.</vt:lpstr>
      <vt:lpstr>Generación de Comprobantes Fiscales Digitales por Internet              (Factura electrónica)  </vt:lpstr>
      <vt:lpstr>Especificaciones</vt:lpstr>
      <vt:lpstr>Impresión de un CFDI.</vt:lpstr>
      <vt:lpstr>Consulta de Comprobantes Fiscales Digitales                     (Factura electrónica)</vt:lpstr>
      <vt:lpstr>Contabilización de los movimientos que generan los Comprobantes Fiscales Digitales </vt:lpstr>
      <vt:lpstr>Formato XML.</vt:lpstr>
      <vt:lpstr>Uso del namespace dentro de Aspel-SAE.</vt:lpstr>
      <vt:lpstr>Validación del CFDI.</vt:lpstr>
      <vt:lpstr>Envío de correo electrónico </vt:lpstr>
      <vt:lpstr>Pasos para enviar un correo electrónico.</vt:lpstr>
      <vt:lpstr>Presentación de PowerPoint</vt:lpstr>
      <vt:lpstr>Envió masivo.</vt:lpstr>
      <vt:lpstr>Procedimiento.</vt:lpstr>
      <vt:lpstr>Presentación de PowerPoint</vt:lpstr>
    </vt:vector>
  </TitlesOfParts>
  <Company>RevolucionUnattended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Diapositivas de:  Contraloría.  Licenciatura en Contaduría  Centro Universitario UAEM Valle de Teotihuacán    L. C. P. Lizbeth Sandoval Juárez</dc:title>
  <dc:creator>LIZ-2013</dc:creator>
  <cp:keywords/>
  <cp:lastModifiedBy>lizbeth sandoval juarez</cp:lastModifiedBy>
  <cp:revision>101</cp:revision>
  <dcterms:created xsi:type="dcterms:W3CDTF">2013-08-04T01:28:59Z</dcterms:created>
  <dcterms:modified xsi:type="dcterms:W3CDTF">2015-10-02T02:28:36Z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TC028952549991</vt:lpwstr>
  </property>
</Properties>
</file>