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31" r:id="rId2"/>
    <p:sldId id="332" r:id="rId3"/>
    <p:sldId id="309" r:id="rId4"/>
    <p:sldId id="333" r:id="rId5"/>
    <p:sldId id="339" r:id="rId6"/>
    <p:sldId id="335" r:id="rId7"/>
    <p:sldId id="334" r:id="rId8"/>
    <p:sldId id="336" r:id="rId9"/>
    <p:sldId id="337" r:id="rId10"/>
    <p:sldId id="341" r:id="rId11"/>
    <p:sldId id="342" r:id="rId12"/>
    <p:sldId id="352" r:id="rId13"/>
    <p:sldId id="343" r:id="rId14"/>
    <p:sldId id="313" r:id="rId15"/>
    <p:sldId id="351" r:id="rId16"/>
    <p:sldId id="344" r:id="rId17"/>
    <p:sldId id="318" r:id="rId18"/>
    <p:sldId id="317" r:id="rId19"/>
    <p:sldId id="319" r:id="rId20"/>
    <p:sldId id="345" r:id="rId21"/>
    <p:sldId id="320" r:id="rId22"/>
    <p:sldId id="321" r:id="rId23"/>
    <p:sldId id="356" r:id="rId24"/>
    <p:sldId id="322" r:id="rId25"/>
    <p:sldId id="324" r:id="rId26"/>
    <p:sldId id="325" r:id="rId27"/>
    <p:sldId id="326" r:id="rId28"/>
    <p:sldId id="355" r:id="rId29"/>
    <p:sldId id="328" r:id="rId30"/>
    <p:sldId id="358" r:id="rId31"/>
    <p:sldId id="340" r:id="rId32"/>
    <p:sldId id="360" r:id="rId33"/>
    <p:sldId id="361" r:id="rId34"/>
    <p:sldId id="359"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660" autoAdjust="0"/>
  </p:normalViewPr>
  <p:slideViewPr>
    <p:cSldViewPr>
      <p:cViewPr varScale="1">
        <p:scale>
          <a:sx n="70" d="100"/>
          <a:sy n="70" d="100"/>
        </p:scale>
        <p:origin x="7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C3A1D4-2DD9-440F-8884-2A2DB32885AF}" type="datetimeFigureOut">
              <a:rPr lang="es-MX" smtClean="0"/>
              <a:t>01/10/2015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A1A889-DC29-4FD8-9B28-15AAC12A8A95}" type="slidenum">
              <a:rPr lang="es-MX" smtClean="0"/>
              <a:t>‹Nº›</a:t>
            </a:fld>
            <a:endParaRPr lang="es-MX"/>
          </a:p>
        </p:txBody>
      </p:sp>
    </p:spTree>
    <p:extLst>
      <p:ext uri="{BB962C8B-B14F-4D97-AF65-F5344CB8AC3E}">
        <p14:creationId xmlns:p14="http://schemas.microsoft.com/office/powerpoint/2010/main" val="794904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FC0B02-91DC-4595-AF25-80CFDA8F1EE7}" type="slidenum">
              <a:rPr lang="es-ES" altLang="es-MX"/>
              <a:pPr/>
              <a:t>22</a:t>
            </a:fld>
            <a:endParaRPr lang="es-ES" altLang="es-MX" dirty="0"/>
          </a:p>
        </p:txBody>
      </p:sp>
      <p:sp>
        <p:nvSpPr>
          <p:cNvPr id="839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39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ltLang="es-MX" dirty="0"/>
          </a:p>
        </p:txBody>
      </p:sp>
    </p:spTree>
    <p:extLst>
      <p:ext uri="{BB962C8B-B14F-4D97-AF65-F5344CB8AC3E}">
        <p14:creationId xmlns:p14="http://schemas.microsoft.com/office/powerpoint/2010/main" val="1298027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8AE34E-46FE-47F4-BD7A-54B2F37C6F82}" type="slidenum">
              <a:rPr lang="es-ES" altLang="es-MX"/>
              <a:pPr/>
              <a:t>25</a:t>
            </a:fld>
            <a:endParaRPr lang="es-ES" altLang="es-MX" dirty="0"/>
          </a:p>
        </p:txBody>
      </p:sp>
      <p:sp>
        <p:nvSpPr>
          <p:cNvPr id="860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60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ltLang="es-MX" dirty="0"/>
          </a:p>
        </p:txBody>
      </p:sp>
    </p:spTree>
    <p:extLst>
      <p:ext uri="{BB962C8B-B14F-4D97-AF65-F5344CB8AC3E}">
        <p14:creationId xmlns:p14="http://schemas.microsoft.com/office/powerpoint/2010/main" val="1824018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8AE34E-46FE-47F4-BD7A-54B2F37C6F82}" type="slidenum">
              <a:rPr lang="es-ES" altLang="es-MX"/>
              <a:pPr/>
              <a:t>26</a:t>
            </a:fld>
            <a:endParaRPr lang="es-ES" altLang="es-MX" dirty="0"/>
          </a:p>
        </p:txBody>
      </p:sp>
      <p:sp>
        <p:nvSpPr>
          <p:cNvPr id="860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60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ltLang="es-MX" dirty="0"/>
          </a:p>
        </p:txBody>
      </p:sp>
    </p:spTree>
    <p:extLst>
      <p:ext uri="{BB962C8B-B14F-4D97-AF65-F5344CB8AC3E}">
        <p14:creationId xmlns:p14="http://schemas.microsoft.com/office/powerpoint/2010/main" val="2497139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8AE34E-46FE-47F4-BD7A-54B2F37C6F82}" type="slidenum">
              <a:rPr lang="es-ES" altLang="es-MX"/>
              <a:pPr/>
              <a:t>27</a:t>
            </a:fld>
            <a:endParaRPr lang="es-ES" altLang="es-MX" dirty="0"/>
          </a:p>
        </p:txBody>
      </p:sp>
      <p:sp>
        <p:nvSpPr>
          <p:cNvPr id="860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60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ltLang="es-MX" dirty="0"/>
          </a:p>
        </p:txBody>
      </p:sp>
    </p:spTree>
    <p:extLst>
      <p:ext uri="{BB962C8B-B14F-4D97-AF65-F5344CB8AC3E}">
        <p14:creationId xmlns:p14="http://schemas.microsoft.com/office/powerpoint/2010/main" val="273996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32E3CF-2673-40B1-86F8-7D843786320B}" type="slidenum">
              <a:rPr lang="es-ES" altLang="es-MX"/>
              <a:pPr/>
              <a:t>29</a:t>
            </a:fld>
            <a:endParaRPr lang="es-ES" altLang="es-MX" dirty="0"/>
          </a:p>
        </p:txBody>
      </p:sp>
      <p:sp>
        <p:nvSpPr>
          <p:cNvPr id="880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80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ltLang="es-MX" dirty="0"/>
          </a:p>
        </p:txBody>
      </p:sp>
    </p:spTree>
    <p:extLst>
      <p:ext uri="{BB962C8B-B14F-4D97-AF65-F5344CB8AC3E}">
        <p14:creationId xmlns:p14="http://schemas.microsoft.com/office/powerpoint/2010/main" val="467809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32E3CF-2673-40B1-86F8-7D843786320B}" type="slidenum">
              <a:rPr lang="es-ES" altLang="es-MX"/>
              <a:pPr/>
              <a:t>30</a:t>
            </a:fld>
            <a:endParaRPr lang="es-ES" altLang="es-MX" dirty="0"/>
          </a:p>
        </p:txBody>
      </p:sp>
      <p:sp>
        <p:nvSpPr>
          <p:cNvPr id="880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80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ltLang="es-MX" dirty="0"/>
          </a:p>
        </p:txBody>
      </p:sp>
    </p:spTree>
    <p:extLst>
      <p:ext uri="{BB962C8B-B14F-4D97-AF65-F5344CB8AC3E}">
        <p14:creationId xmlns:p14="http://schemas.microsoft.com/office/powerpoint/2010/main" val="428384370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oleObject" Target="../embeddings/oleObject5.bin"/><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090" name="Group 18"/>
          <p:cNvGrpSpPr>
            <a:grpSpLocks/>
          </p:cNvGrpSpPr>
          <p:nvPr/>
        </p:nvGrpSpPr>
        <p:grpSpPr bwMode="auto">
          <a:xfrm>
            <a:off x="0" y="633413"/>
            <a:ext cx="9144000" cy="3495675"/>
            <a:chOff x="0" y="390"/>
            <a:chExt cx="5760" cy="2202"/>
          </a:xfrm>
        </p:grpSpPr>
        <p:graphicFrame>
          <p:nvGraphicFramePr>
            <p:cNvPr id="3091" name="Object 19"/>
            <p:cNvGraphicFramePr>
              <a:graphicFrameLocks noChangeAspect="1"/>
            </p:cNvGraphicFramePr>
            <p:nvPr userDrawn="1"/>
          </p:nvGraphicFramePr>
          <p:xfrm>
            <a:off x="0" y="390"/>
            <a:ext cx="1962" cy="2202"/>
          </p:xfrm>
          <a:graphic>
            <a:graphicData uri="http://schemas.openxmlformats.org/presentationml/2006/ole">
              <mc:AlternateContent xmlns:mc="http://schemas.openxmlformats.org/markup-compatibility/2006">
                <mc:Choice xmlns:v="urn:schemas-microsoft-com:vml" Requires="v">
                  <p:oleObj spid="_x0000_s3181" name="Image" r:id="rId3" imgW="4241270" imgH="5396825" progId="Photoshop.Image.6">
                    <p:embed/>
                  </p:oleObj>
                </mc:Choice>
                <mc:Fallback>
                  <p:oleObj name="Image" r:id="rId3" imgW="4241270" imgH="5396825" progId="Photoshop.Image.6">
                    <p:embed/>
                    <p:pic>
                      <p:nvPicPr>
                        <p:cNvPr id="0"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90"/>
                          <a:ext cx="1962" cy="2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92" name="Object 20"/>
            <p:cNvGraphicFramePr>
              <a:graphicFrameLocks noChangeAspect="1"/>
            </p:cNvGraphicFramePr>
            <p:nvPr userDrawn="1"/>
          </p:nvGraphicFramePr>
          <p:xfrm>
            <a:off x="3888" y="390"/>
            <a:ext cx="1872" cy="2202"/>
          </p:xfrm>
          <a:graphic>
            <a:graphicData uri="http://schemas.openxmlformats.org/presentationml/2006/ole">
              <mc:AlternateContent xmlns:mc="http://schemas.openxmlformats.org/markup-compatibility/2006">
                <mc:Choice xmlns:v="urn:schemas-microsoft-com:vml" Requires="v">
                  <p:oleObj spid="_x0000_s3182" name="Image" r:id="rId5" imgW="3263492" imgH="4863492" progId="Photoshop.Image.6">
                    <p:embed/>
                  </p:oleObj>
                </mc:Choice>
                <mc:Fallback>
                  <p:oleObj name="Image" r:id="rId5" imgW="3263492" imgH="4863492" progId="Photoshop.Image.6">
                    <p:embed/>
                    <p:pic>
                      <p:nvPicPr>
                        <p:cNvPr id="0" name="Object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8" y="390"/>
                          <a:ext cx="1872" cy="2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93" name="Object 21"/>
            <p:cNvGraphicFramePr>
              <a:graphicFrameLocks noChangeAspect="1"/>
            </p:cNvGraphicFramePr>
            <p:nvPr userDrawn="1"/>
          </p:nvGraphicFramePr>
          <p:xfrm>
            <a:off x="1958" y="390"/>
            <a:ext cx="1930" cy="2202"/>
          </p:xfrm>
          <a:graphic>
            <a:graphicData uri="http://schemas.openxmlformats.org/presentationml/2006/ole">
              <mc:AlternateContent xmlns:mc="http://schemas.openxmlformats.org/markup-compatibility/2006">
                <mc:Choice xmlns:v="urn:schemas-microsoft-com:vml" Requires="v">
                  <p:oleObj spid="_x0000_s3183" name="Image" r:id="rId7" imgW="3492063" imgH="4926984" progId="Photoshop.Image.6">
                    <p:embed/>
                  </p:oleObj>
                </mc:Choice>
                <mc:Fallback>
                  <p:oleObj name="Image" r:id="rId7" imgW="3492063" imgH="4926984" progId="Photoshop.Image.6">
                    <p:embed/>
                    <p:pic>
                      <p:nvPicPr>
                        <p:cNvPr id="0" name="Object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58" y="390"/>
                          <a:ext cx="1930" cy="2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3089" name="Rectangle 17"/>
          <p:cNvSpPr>
            <a:spLocks noChangeArrowheads="1"/>
          </p:cNvSpPr>
          <p:nvPr/>
        </p:nvSpPr>
        <p:spPr bwMode="gray">
          <a:xfrm>
            <a:off x="0" y="0"/>
            <a:ext cx="9144000" cy="609600"/>
          </a:xfrm>
          <a:prstGeom prst="rect">
            <a:avLst/>
          </a:prstGeom>
          <a:gradFill rotWithShape="1">
            <a:gsLst>
              <a:gs pos="0">
                <a:schemeClr val="tx1"/>
              </a:gs>
              <a:gs pos="100000">
                <a:schemeClr val="tx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074" name="Rectangle 2"/>
          <p:cNvSpPr>
            <a:spLocks noGrp="1" noChangeArrowheads="1"/>
          </p:cNvSpPr>
          <p:nvPr>
            <p:ph type="ctrTitle"/>
          </p:nvPr>
        </p:nvSpPr>
        <p:spPr bwMode="gray">
          <a:xfrm>
            <a:off x="457200" y="4114800"/>
            <a:ext cx="8229600" cy="762000"/>
          </a:xfrm>
        </p:spPr>
        <p:txBody>
          <a:bodyPr/>
          <a:lstStyle>
            <a:lvl1pPr>
              <a:defRPr>
                <a:solidFill>
                  <a:schemeClr val="tx1"/>
                </a:solidFill>
              </a:defRPr>
            </a:lvl1pPr>
          </a:lstStyle>
          <a:p>
            <a:pPr lvl="0"/>
            <a:r>
              <a:rPr lang="es-ES" noProof="0" smtClean="0"/>
              <a:t>Haga clic para modificar el estilo de título del patrón</a:t>
            </a:r>
            <a:endParaRPr lang="en-US" noProof="0" smtClean="0"/>
          </a:p>
        </p:txBody>
      </p:sp>
      <p:sp>
        <p:nvSpPr>
          <p:cNvPr id="3075" name="Rectangle 3"/>
          <p:cNvSpPr>
            <a:spLocks noGrp="1" noChangeArrowheads="1"/>
          </p:cNvSpPr>
          <p:nvPr>
            <p:ph type="subTitle" idx="1"/>
          </p:nvPr>
        </p:nvSpPr>
        <p:spPr bwMode="gray">
          <a:xfrm>
            <a:off x="1524000" y="4948238"/>
            <a:ext cx="5943600" cy="609600"/>
          </a:xfrm>
        </p:spPr>
        <p:txBody>
          <a:bodyPr/>
          <a:lstStyle>
            <a:lvl1pPr marL="0" indent="0" algn="ctr">
              <a:buFont typeface="Wingdings" pitchFamily="2" charset="2"/>
              <a:buNone/>
              <a:defRPr sz="2000" b="0">
                <a:solidFill>
                  <a:schemeClr val="tx1"/>
                </a:solidFill>
              </a:defRPr>
            </a:lvl1pPr>
          </a:lstStyle>
          <a:p>
            <a:pPr lvl="0"/>
            <a:r>
              <a:rPr lang="es-ES" noProof="0" smtClean="0"/>
              <a:t>Haga clic para modificar el estilo de subtítulo del patrón</a:t>
            </a:r>
            <a:endParaRPr lang="en-US" noProof="0" smtClean="0"/>
          </a:p>
        </p:txBody>
      </p:sp>
      <p:sp>
        <p:nvSpPr>
          <p:cNvPr id="3076" name="Rectangle 4"/>
          <p:cNvSpPr>
            <a:spLocks noGrp="1" noChangeArrowheads="1"/>
          </p:cNvSpPr>
          <p:nvPr>
            <p:ph type="dt" sz="half" idx="2"/>
          </p:nvPr>
        </p:nvSpPr>
        <p:spPr>
          <a:xfrm>
            <a:off x="457200" y="6553200"/>
            <a:ext cx="2133600" cy="168275"/>
          </a:xfrm>
        </p:spPr>
        <p:txBody>
          <a:bodyPr/>
          <a:lstStyle>
            <a:lvl1pPr>
              <a:defRPr sz="1400">
                <a:latin typeface="Times New Roman" charset="0"/>
              </a:defRPr>
            </a:lvl1pPr>
          </a:lstStyle>
          <a:p>
            <a:endParaRPr lang="en-US"/>
          </a:p>
        </p:txBody>
      </p:sp>
      <p:sp>
        <p:nvSpPr>
          <p:cNvPr id="3077" name="Rectangle 5"/>
          <p:cNvSpPr>
            <a:spLocks noGrp="1" noChangeArrowheads="1"/>
          </p:cNvSpPr>
          <p:nvPr>
            <p:ph type="ftr" sz="quarter" idx="3"/>
          </p:nvPr>
        </p:nvSpPr>
        <p:spPr>
          <a:xfrm>
            <a:off x="3124200" y="6551613"/>
            <a:ext cx="2895600" cy="169862"/>
          </a:xfrm>
        </p:spPr>
        <p:txBody>
          <a:bodyPr/>
          <a:lstStyle>
            <a:lvl1pPr algn="ctr">
              <a:defRPr sz="1400">
                <a:latin typeface="Times New Roman" charset="0"/>
              </a:defRPr>
            </a:lvl1pPr>
          </a:lstStyle>
          <a:p>
            <a:endParaRPr lang="en-US"/>
          </a:p>
        </p:txBody>
      </p:sp>
      <p:sp>
        <p:nvSpPr>
          <p:cNvPr id="3078" name="Rectangle 6"/>
          <p:cNvSpPr>
            <a:spLocks noGrp="1" noChangeArrowheads="1"/>
          </p:cNvSpPr>
          <p:nvPr>
            <p:ph type="sldNum" sz="quarter" idx="4"/>
          </p:nvPr>
        </p:nvSpPr>
        <p:spPr>
          <a:xfrm>
            <a:off x="6553200" y="6553200"/>
            <a:ext cx="2133600" cy="168275"/>
          </a:xfrm>
        </p:spPr>
        <p:txBody>
          <a:bodyPr/>
          <a:lstStyle>
            <a:lvl1pPr algn="r">
              <a:defRPr sz="1400">
                <a:latin typeface="Times New Roman" charset="0"/>
              </a:defRPr>
            </a:lvl1pPr>
          </a:lstStyle>
          <a:p>
            <a:fld id="{369E8CC3-5EFB-45F9-A658-8782771D8FFE}" type="slidenum">
              <a:rPr lang="en-US"/>
              <a:pPr/>
              <a:t>‹Nº›</a:t>
            </a:fld>
            <a:endParaRPr lang="en-US"/>
          </a:p>
        </p:txBody>
      </p:sp>
      <p:sp>
        <p:nvSpPr>
          <p:cNvPr id="3086" name="Text Box 14"/>
          <p:cNvSpPr txBox="1">
            <a:spLocks noChangeArrowheads="1"/>
          </p:cNvSpPr>
          <p:nvPr/>
        </p:nvSpPr>
        <p:spPr bwMode="white">
          <a:xfrm>
            <a:off x="228600" y="104775"/>
            <a:ext cx="1079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b="1">
                <a:solidFill>
                  <a:schemeClr val="bg1"/>
                </a:solidFill>
              </a:rPr>
              <a:t>LOGO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n-US"/>
              <a:t>www.themegallery.com</a:t>
            </a:r>
          </a:p>
          <a:p>
            <a:endParaRPr lang="en-US"/>
          </a:p>
        </p:txBody>
      </p:sp>
      <p:sp>
        <p:nvSpPr>
          <p:cNvPr id="5" name="4 Marcador de pie de página"/>
          <p:cNvSpPr>
            <a:spLocks noGrp="1"/>
          </p:cNvSpPr>
          <p:nvPr>
            <p:ph type="ftr" sz="quarter" idx="11"/>
          </p:nvPr>
        </p:nvSpPr>
        <p:spPr/>
        <p:txBody>
          <a:bodyPr/>
          <a:lstStyle>
            <a:lvl1pPr>
              <a:defRPr/>
            </a:lvl1pPr>
          </a:lstStyle>
          <a:p>
            <a:r>
              <a:rPr lang="en-US"/>
              <a:t>Company Logo</a:t>
            </a:r>
          </a:p>
        </p:txBody>
      </p:sp>
      <p:sp>
        <p:nvSpPr>
          <p:cNvPr id="6" name="5 Marcador de número de diapositiva"/>
          <p:cNvSpPr>
            <a:spLocks noGrp="1"/>
          </p:cNvSpPr>
          <p:nvPr>
            <p:ph type="sldNum" sz="quarter" idx="12"/>
          </p:nvPr>
        </p:nvSpPr>
        <p:spPr/>
        <p:txBody>
          <a:bodyPr/>
          <a:lstStyle>
            <a:lvl1pPr>
              <a:defRPr/>
            </a:lvl1pPr>
          </a:lstStyle>
          <a:p>
            <a:fld id="{5CD5C1B8-3EDC-4302-A87C-2A1D993A66FC}" type="slidenum">
              <a:rPr lang="en-US"/>
              <a:pPr/>
              <a:t>‹Nº›</a:t>
            </a:fld>
            <a:endParaRPr lang="en-US"/>
          </a:p>
        </p:txBody>
      </p:sp>
    </p:spTree>
    <p:extLst>
      <p:ext uri="{BB962C8B-B14F-4D97-AF65-F5344CB8AC3E}">
        <p14:creationId xmlns:p14="http://schemas.microsoft.com/office/powerpoint/2010/main" val="4277851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19088"/>
            <a:ext cx="2057400" cy="60055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319088"/>
            <a:ext cx="6019800" cy="60055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n-US"/>
              <a:t>www.themegallery.com</a:t>
            </a:r>
          </a:p>
          <a:p>
            <a:endParaRPr lang="en-US"/>
          </a:p>
        </p:txBody>
      </p:sp>
      <p:sp>
        <p:nvSpPr>
          <p:cNvPr id="5" name="4 Marcador de pie de página"/>
          <p:cNvSpPr>
            <a:spLocks noGrp="1"/>
          </p:cNvSpPr>
          <p:nvPr>
            <p:ph type="ftr" sz="quarter" idx="11"/>
          </p:nvPr>
        </p:nvSpPr>
        <p:spPr/>
        <p:txBody>
          <a:bodyPr/>
          <a:lstStyle>
            <a:lvl1pPr>
              <a:defRPr/>
            </a:lvl1pPr>
          </a:lstStyle>
          <a:p>
            <a:r>
              <a:rPr lang="en-US"/>
              <a:t>Company Logo</a:t>
            </a:r>
          </a:p>
        </p:txBody>
      </p:sp>
      <p:sp>
        <p:nvSpPr>
          <p:cNvPr id="6" name="5 Marcador de número de diapositiva"/>
          <p:cNvSpPr>
            <a:spLocks noGrp="1"/>
          </p:cNvSpPr>
          <p:nvPr>
            <p:ph type="sldNum" sz="quarter" idx="12"/>
          </p:nvPr>
        </p:nvSpPr>
        <p:spPr/>
        <p:txBody>
          <a:bodyPr/>
          <a:lstStyle>
            <a:lvl1pPr>
              <a:defRPr/>
            </a:lvl1pPr>
          </a:lstStyle>
          <a:p>
            <a:fld id="{503E8869-8BE8-40C3-84D1-83606FBE97D0}" type="slidenum">
              <a:rPr lang="en-US"/>
              <a:pPr/>
              <a:t>‹Nº›</a:t>
            </a:fld>
            <a:endParaRPr lang="en-US"/>
          </a:p>
        </p:txBody>
      </p:sp>
    </p:spTree>
    <p:extLst>
      <p:ext uri="{BB962C8B-B14F-4D97-AF65-F5344CB8AC3E}">
        <p14:creationId xmlns:p14="http://schemas.microsoft.com/office/powerpoint/2010/main" val="3573600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319088"/>
            <a:ext cx="6172200" cy="563562"/>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371600"/>
            <a:ext cx="8229600" cy="4953000"/>
          </a:xfrm>
        </p:spPr>
        <p:txBody>
          <a:bodyPr/>
          <a:lstStyle/>
          <a:p>
            <a:r>
              <a:rPr lang="es-ES" smtClean="0"/>
              <a:t>Haga clic en el icono para agregar una tabla</a:t>
            </a:r>
            <a:endParaRPr lang="es-ES"/>
          </a:p>
        </p:txBody>
      </p:sp>
      <p:sp>
        <p:nvSpPr>
          <p:cNvPr id="4" name="3 Marcador de fecha"/>
          <p:cNvSpPr>
            <a:spLocks noGrp="1"/>
          </p:cNvSpPr>
          <p:nvPr>
            <p:ph type="dt" sz="half" idx="10"/>
          </p:nvPr>
        </p:nvSpPr>
        <p:spPr>
          <a:xfrm>
            <a:off x="333375" y="6489700"/>
            <a:ext cx="2133600" cy="320675"/>
          </a:xfrm>
        </p:spPr>
        <p:txBody>
          <a:bodyPr/>
          <a:lstStyle>
            <a:lvl1pPr>
              <a:defRPr/>
            </a:lvl1pPr>
          </a:lstStyle>
          <a:p>
            <a:r>
              <a:rPr lang="en-US"/>
              <a:t>www.themegallery.com</a:t>
            </a:r>
          </a:p>
          <a:p>
            <a:endParaRPr lang="en-US"/>
          </a:p>
        </p:txBody>
      </p:sp>
      <p:sp>
        <p:nvSpPr>
          <p:cNvPr id="5" name="4 Marcador de pie de página"/>
          <p:cNvSpPr>
            <a:spLocks noGrp="1"/>
          </p:cNvSpPr>
          <p:nvPr>
            <p:ph type="ftr" sz="quarter" idx="11"/>
          </p:nvPr>
        </p:nvSpPr>
        <p:spPr>
          <a:xfrm>
            <a:off x="5867400" y="6477000"/>
            <a:ext cx="2895600" cy="320675"/>
          </a:xfrm>
        </p:spPr>
        <p:txBody>
          <a:bodyPr/>
          <a:lstStyle>
            <a:lvl1pPr>
              <a:defRPr/>
            </a:lvl1pPr>
          </a:lstStyle>
          <a:p>
            <a:r>
              <a:rPr lang="en-US"/>
              <a:t>Company Logo</a:t>
            </a:r>
          </a:p>
        </p:txBody>
      </p:sp>
      <p:sp>
        <p:nvSpPr>
          <p:cNvPr id="6" name="5 Marcador de número de diapositiva"/>
          <p:cNvSpPr>
            <a:spLocks noGrp="1"/>
          </p:cNvSpPr>
          <p:nvPr>
            <p:ph type="sldNum" sz="quarter" idx="12"/>
          </p:nvPr>
        </p:nvSpPr>
        <p:spPr>
          <a:xfrm>
            <a:off x="3200400" y="6480175"/>
            <a:ext cx="2133600" cy="320675"/>
          </a:xfrm>
        </p:spPr>
        <p:txBody>
          <a:bodyPr/>
          <a:lstStyle>
            <a:lvl1pPr>
              <a:defRPr/>
            </a:lvl1pPr>
          </a:lstStyle>
          <a:p>
            <a:fld id="{022BB80E-486A-463C-8F52-F1691127FF72}" type="slidenum">
              <a:rPr lang="en-US"/>
              <a:pPr/>
              <a:t>‹Nº›</a:t>
            </a:fld>
            <a:endParaRPr lang="en-US"/>
          </a:p>
        </p:txBody>
      </p:sp>
    </p:spTree>
    <p:extLst>
      <p:ext uri="{BB962C8B-B14F-4D97-AF65-F5344CB8AC3E}">
        <p14:creationId xmlns:p14="http://schemas.microsoft.com/office/powerpoint/2010/main" val="1391288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431925"/>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838200" y="1905000"/>
            <a:ext cx="3927475" cy="4191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918075" y="19050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918075" y="40767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fecha"/>
          <p:cNvSpPr>
            <a:spLocks noGrp="1"/>
          </p:cNvSpPr>
          <p:nvPr>
            <p:ph type="dt" sz="half" idx="10"/>
          </p:nvPr>
        </p:nvSpPr>
        <p:spPr>
          <a:xfrm>
            <a:off x="838200" y="6245225"/>
            <a:ext cx="1901825" cy="476250"/>
          </a:xfrm>
        </p:spPr>
        <p:txBody>
          <a:bodyPr/>
          <a:lstStyle>
            <a:lvl1pPr>
              <a:defRPr/>
            </a:lvl1pPr>
          </a:lstStyle>
          <a:p>
            <a:endParaRPr lang="es-ES_tradnl" altLang="es-MX"/>
          </a:p>
        </p:txBody>
      </p:sp>
      <p:sp>
        <p:nvSpPr>
          <p:cNvPr id="7" name="6 Marcador de pie de página"/>
          <p:cNvSpPr>
            <a:spLocks noGrp="1"/>
          </p:cNvSpPr>
          <p:nvPr>
            <p:ph type="ftr" sz="quarter" idx="11"/>
          </p:nvPr>
        </p:nvSpPr>
        <p:spPr>
          <a:xfrm>
            <a:off x="3429000" y="6245225"/>
            <a:ext cx="2895600" cy="476250"/>
          </a:xfrm>
        </p:spPr>
        <p:txBody>
          <a:bodyPr/>
          <a:lstStyle>
            <a:lvl1pPr>
              <a:defRPr/>
            </a:lvl1pPr>
          </a:lstStyle>
          <a:p>
            <a:endParaRPr lang="es-ES_tradnl" altLang="es-MX"/>
          </a:p>
        </p:txBody>
      </p:sp>
      <p:sp>
        <p:nvSpPr>
          <p:cNvPr id="8" name="7 Marcador de número de diapositiva"/>
          <p:cNvSpPr>
            <a:spLocks noGrp="1"/>
          </p:cNvSpPr>
          <p:nvPr>
            <p:ph type="sldNum" sz="quarter" idx="12"/>
          </p:nvPr>
        </p:nvSpPr>
        <p:spPr>
          <a:xfrm>
            <a:off x="6937375" y="6245225"/>
            <a:ext cx="1901825" cy="476250"/>
          </a:xfrm>
        </p:spPr>
        <p:txBody>
          <a:bodyPr/>
          <a:lstStyle>
            <a:lvl1pPr>
              <a:defRPr/>
            </a:lvl1pPr>
          </a:lstStyle>
          <a:p>
            <a:fld id="{9D9D14AC-2EDA-454A-9557-17512783647F}" type="slidenum">
              <a:rPr lang="es-ES_tradnl" altLang="es-MX"/>
              <a:pPr/>
              <a:t>‹Nº›</a:t>
            </a:fld>
            <a:endParaRPr lang="es-ES_tradnl" altLang="es-MX"/>
          </a:p>
        </p:txBody>
      </p:sp>
    </p:spTree>
    <p:extLst>
      <p:ext uri="{BB962C8B-B14F-4D97-AF65-F5344CB8AC3E}">
        <p14:creationId xmlns:p14="http://schemas.microsoft.com/office/powerpoint/2010/main" val="3081332325"/>
      </p:ext>
    </p:extLst>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431925"/>
          </a:xfrm>
        </p:spPr>
        <p:txBody>
          <a:bodyPr/>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838200" y="1905000"/>
            <a:ext cx="3927475" cy="4191000"/>
          </a:xfrm>
        </p:spPr>
        <p:txBody>
          <a:bodyPr/>
          <a:lstStyle/>
          <a:p>
            <a:endParaRPr lang="es-MX"/>
          </a:p>
        </p:txBody>
      </p:sp>
      <p:sp>
        <p:nvSpPr>
          <p:cNvPr id="4" name="3 Marcador de texto"/>
          <p:cNvSpPr>
            <a:spLocks noGrp="1"/>
          </p:cNvSpPr>
          <p:nvPr>
            <p:ph type="body" sz="half" idx="2"/>
          </p:nvPr>
        </p:nvSpPr>
        <p:spPr>
          <a:xfrm>
            <a:off x="4918075" y="1905000"/>
            <a:ext cx="3927475" cy="4191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838200" y="6245225"/>
            <a:ext cx="1901825" cy="476250"/>
          </a:xfrm>
        </p:spPr>
        <p:txBody>
          <a:bodyPr/>
          <a:lstStyle>
            <a:lvl1pPr>
              <a:defRPr/>
            </a:lvl1pPr>
          </a:lstStyle>
          <a:p>
            <a:endParaRPr lang="es-ES_tradnl" altLang="es-MX"/>
          </a:p>
        </p:txBody>
      </p:sp>
      <p:sp>
        <p:nvSpPr>
          <p:cNvPr id="6" name="5 Marcador de pie de página"/>
          <p:cNvSpPr>
            <a:spLocks noGrp="1"/>
          </p:cNvSpPr>
          <p:nvPr>
            <p:ph type="ftr" sz="quarter" idx="11"/>
          </p:nvPr>
        </p:nvSpPr>
        <p:spPr>
          <a:xfrm>
            <a:off x="3429000" y="6245225"/>
            <a:ext cx="2895600" cy="476250"/>
          </a:xfrm>
        </p:spPr>
        <p:txBody>
          <a:bodyPr/>
          <a:lstStyle>
            <a:lvl1pPr>
              <a:defRPr/>
            </a:lvl1pPr>
          </a:lstStyle>
          <a:p>
            <a:endParaRPr lang="es-ES_tradnl" altLang="es-MX"/>
          </a:p>
        </p:txBody>
      </p:sp>
      <p:sp>
        <p:nvSpPr>
          <p:cNvPr id="7" name="6 Marcador de número de diapositiva"/>
          <p:cNvSpPr>
            <a:spLocks noGrp="1"/>
          </p:cNvSpPr>
          <p:nvPr>
            <p:ph type="sldNum" sz="quarter" idx="12"/>
          </p:nvPr>
        </p:nvSpPr>
        <p:spPr>
          <a:xfrm>
            <a:off x="6937375" y="6245225"/>
            <a:ext cx="1901825" cy="476250"/>
          </a:xfrm>
        </p:spPr>
        <p:txBody>
          <a:bodyPr/>
          <a:lstStyle>
            <a:lvl1pPr>
              <a:defRPr/>
            </a:lvl1pPr>
          </a:lstStyle>
          <a:p>
            <a:fld id="{E4A4BE71-84F1-4767-ADED-8E5E001B7797}" type="slidenum">
              <a:rPr lang="es-ES_tradnl" altLang="es-MX"/>
              <a:pPr/>
              <a:t>‹Nº›</a:t>
            </a:fld>
            <a:endParaRPr lang="es-ES_tradnl" altLang="es-MX"/>
          </a:p>
        </p:txBody>
      </p:sp>
    </p:spTree>
    <p:extLst>
      <p:ext uri="{BB962C8B-B14F-4D97-AF65-F5344CB8AC3E}">
        <p14:creationId xmlns:p14="http://schemas.microsoft.com/office/powerpoint/2010/main" val="3139763081"/>
      </p:ext>
    </p:extLst>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n-US"/>
              <a:t>www.themegallery.com</a:t>
            </a:r>
          </a:p>
          <a:p>
            <a:endParaRPr lang="en-US"/>
          </a:p>
        </p:txBody>
      </p:sp>
      <p:sp>
        <p:nvSpPr>
          <p:cNvPr id="5" name="4 Marcador de pie de página"/>
          <p:cNvSpPr>
            <a:spLocks noGrp="1"/>
          </p:cNvSpPr>
          <p:nvPr>
            <p:ph type="ftr" sz="quarter" idx="11"/>
          </p:nvPr>
        </p:nvSpPr>
        <p:spPr/>
        <p:txBody>
          <a:bodyPr/>
          <a:lstStyle>
            <a:lvl1pPr>
              <a:defRPr/>
            </a:lvl1pPr>
          </a:lstStyle>
          <a:p>
            <a:r>
              <a:rPr lang="en-US"/>
              <a:t>Company Logo</a:t>
            </a:r>
          </a:p>
        </p:txBody>
      </p:sp>
      <p:sp>
        <p:nvSpPr>
          <p:cNvPr id="6" name="5 Marcador de número de diapositiva"/>
          <p:cNvSpPr>
            <a:spLocks noGrp="1"/>
          </p:cNvSpPr>
          <p:nvPr>
            <p:ph type="sldNum" sz="quarter" idx="12"/>
          </p:nvPr>
        </p:nvSpPr>
        <p:spPr/>
        <p:txBody>
          <a:bodyPr/>
          <a:lstStyle>
            <a:lvl1pPr>
              <a:defRPr/>
            </a:lvl1pPr>
          </a:lstStyle>
          <a:p>
            <a:fld id="{E5D88430-1D48-4DA5-9ADD-5B843E74B8A0}" type="slidenum">
              <a:rPr lang="en-US"/>
              <a:pPr/>
              <a:t>‹Nº›</a:t>
            </a:fld>
            <a:endParaRPr lang="en-US"/>
          </a:p>
        </p:txBody>
      </p:sp>
    </p:spTree>
    <p:extLst>
      <p:ext uri="{BB962C8B-B14F-4D97-AF65-F5344CB8AC3E}">
        <p14:creationId xmlns:p14="http://schemas.microsoft.com/office/powerpoint/2010/main" val="672459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r>
              <a:rPr lang="en-US"/>
              <a:t>www.themegallery.com</a:t>
            </a:r>
          </a:p>
          <a:p>
            <a:endParaRPr lang="en-US"/>
          </a:p>
        </p:txBody>
      </p:sp>
      <p:sp>
        <p:nvSpPr>
          <p:cNvPr id="5" name="4 Marcador de pie de página"/>
          <p:cNvSpPr>
            <a:spLocks noGrp="1"/>
          </p:cNvSpPr>
          <p:nvPr>
            <p:ph type="ftr" sz="quarter" idx="11"/>
          </p:nvPr>
        </p:nvSpPr>
        <p:spPr/>
        <p:txBody>
          <a:bodyPr/>
          <a:lstStyle>
            <a:lvl1pPr>
              <a:defRPr/>
            </a:lvl1pPr>
          </a:lstStyle>
          <a:p>
            <a:r>
              <a:rPr lang="en-US"/>
              <a:t>Company Logo</a:t>
            </a:r>
          </a:p>
        </p:txBody>
      </p:sp>
      <p:sp>
        <p:nvSpPr>
          <p:cNvPr id="6" name="5 Marcador de número de diapositiva"/>
          <p:cNvSpPr>
            <a:spLocks noGrp="1"/>
          </p:cNvSpPr>
          <p:nvPr>
            <p:ph type="sldNum" sz="quarter" idx="12"/>
          </p:nvPr>
        </p:nvSpPr>
        <p:spPr/>
        <p:txBody>
          <a:bodyPr/>
          <a:lstStyle>
            <a:lvl1pPr>
              <a:defRPr/>
            </a:lvl1pPr>
          </a:lstStyle>
          <a:p>
            <a:fld id="{D767D84F-C754-4904-BC66-03EFDF1D2960}" type="slidenum">
              <a:rPr lang="en-US"/>
              <a:pPr/>
              <a:t>‹Nº›</a:t>
            </a:fld>
            <a:endParaRPr lang="en-US"/>
          </a:p>
        </p:txBody>
      </p:sp>
    </p:spTree>
    <p:extLst>
      <p:ext uri="{BB962C8B-B14F-4D97-AF65-F5344CB8AC3E}">
        <p14:creationId xmlns:p14="http://schemas.microsoft.com/office/powerpoint/2010/main" val="523675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3716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3716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r>
              <a:rPr lang="en-US"/>
              <a:t>www.themegallery.com</a:t>
            </a:r>
          </a:p>
          <a:p>
            <a:endParaRPr lang="en-US"/>
          </a:p>
        </p:txBody>
      </p:sp>
      <p:sp>
        <p:nvSpPr>
          <p:cNvPr id="6" name="5 Marcador de pie de página"/>
          <p:cNvSpPr>
            <a:spLocks noGrp="1"/>
          </p:cNvSpPr>
          <p:nvPr>
            <p:ph type="ftr" sz="quarter" idx="11"/>
          </p:nvPr>
        </p:nvSpPr>
        <p:spPr/>
        <p:txBody>
          <a:bodyPr/>
          <a:lstStyle>
            <a:lvl1pPr>
              <a:defRPr/>
            </a:lvl1pPr>
          </a:lstStyle>
          <a:p>
            <a:r>
              <a:rPr lang="en-US"/>
              <a:t>Company Logo</a:t>
            </a:r>
          </a:p>
        </p:txBody>
      </p:sp>
      <p:sp>
        <p:nvSpPr>
          <p:cNvPr id="7" name="6 Marcador de número de diapositiva"/>
          <p:cNvSpPr>
            <a:spLocks noGrp="1"/>
          </p:cNvSpPr>
          <p:nvPr>
            <p:ph type="sldNum" sz="quarter" idx="12"/>
          </p:nvPr>
        </p:nvSpPr>
        <p:spPr/>
        <p:txBody>
          <a:bodyPr/>
          <a:lstStyle>
            <a:lvl1pPr>
              <a:defRPr/>
            </a:lvl1pPr>
          </a:lstStyle>
          <a:p>
            <a:fld id="{84999DC1-2C46-4287-9F5C-BC88412A032A}" type="slidenum">
              <a:rPr lang="en-US"/>
              <a:pPr/>
              <a:t>‹Nº›</a:t>
            </a:fld>
            <a:endParaRPr lang="en-US"/>
          </a:p>
        </p:txBody>
      </p:sp>
    </p:spTree>
    <p:extLst>
      <p:ext uri="{BB962C8B-B14F-4D97-AF65-F5344CB8AC3E}">
        <p14:creationId xmlns:p14="http://schemas.microsoft.com/office/powerpoint/2010/main" val="1801148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r>
              <a:rPr lang="en-US"/>
              <a:t>www.themegallery.com</a:t>
            </a:r>
          </a:p>
          <a:p>
            <a:endParaRPr lang="en-US"/>
          </a:p>
        </p:txBody>
      </p:sp>
      <p:sp>
        <p:nvSpPr>
          <p:cNvPr id="8" name="7 Marcador de pie de página"/>
          <p:cNvSpPr>
            <a:spLocks noGrp="1"/>
          </p:cNvSpPr>
          <p:nvPr>
            <p:ph type="ftr" sz="quarter" idx="11"/>
          </p:nvPr>
        </p:nvSpPr>
        <p:spPr/>
        <p:txBody>
          <a:bodyPr/>
          <a:lstStyle>
            <a:lvl1pPr>
              <a:defRPr/>
            </a:lvl1pPr>
          </a:lstStyle>
          <a:p>
            <a:r>
              <a:rPr lang="en-US"/>
              <a:t>Company Logo</a:t>
            </a:r>
          </a:p>
        </p:txBody>
      </p:sp>
      <p:sp>
        <p:nvSpPr>
          <p:cNvPr id="9" name="8 Marcador de número de diapositiva"/>
          <p:cNvSpPr>
            <a:spLocks noGrp="1"/>
          </p:cNvSpPr>
          <p:nvPr>
            <p:ph type="sldNum" sz="quarter" idx="12"/>
          </p:nvPr>
        </p:nvSpPr>
        <p:spPr/>
        <p:txBody>
          <a:bodyPr/>
          <a:lstStyle>
            <a:lvl1pPr>
              <a:defRPr/>
            </a:lvl1pPr>
          </a:lstStyle>
          <a:p>
            <a:fld id="{9B41B7AF-F11A-4650-A600-53CE5B58E236}" type="slidenum">
              <a:rPr lang="en-US"/>
              <a:pPr/>
              <a:t>‹Nº›</a:t>
            </a:fld>
            <a:endParaRPr lang="en-US"/>
          </a:p>
        </p:txBody>
      </p:sp>
    </p:spTree>
    <p:extLst>
      <p:ext uri="{BB962C8B-B14F-4D97-AF65-F5344CB8AC3E}">
        <p14:creationId xmlns:p14="http://schemas.microsoft.com/office/powerpoint/2010/main" val="2766282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r>
              <a:rPr lang="en-US"/>
              <a:t>www.themegallery.com</a:t>
            </a:r>
          </a:p>
          <a:p>
            <a:endParaRPr lang="en-US"/>
          </a:p>
        </p:txBody>
      </p:sp>
      <p:sp>
        <p:nvSpPr>
          <p:cNvPr id="4" name="3 Marcador de pie de página"/>
          <p:cNvSpPr>
            <a:spLocks noGrp="1"/>
          </p:cNvSpPr>
          <p:nvPr>
            <p:ph type="ftr" sz="quarter" idx="11"/>
          </p:nvPr>
        </p:nvSpPr>
        <p:spPr/>
        <p:txBody>
          <a:bodyPr/>
          <a:lstStyle>
            <a:lvl1pPr>
              <a:defRPr/>
            </a:lvl1pPr>
          </a:lstStyle>
          <a:p>
            <a:r>
              <a:rPr lang="en-US"/>
              <a:t>Company Logo</a:t>
            </a:r>
          </a:p>
        </p:txBody>
      </p:sp>
      <p:sp>
        <p:nvSpPr>
          <p:cNvPr id="5" name="4 Marcador de número de diapositiva"/>
          <p:cNvSpPr>
            <a:spLocks noGrp="1"/>
          </p:cNvSpPr>
          <p:nvPr>
            <p:ph type="sldNum" sz="quarter" idx="12"/>
          </p:nvPr>
        </p:nvSpPr>
        <p:spPr/>
        <p:txBody>
          <a:bodyPr/>
          <a:lstStyle>
            <a:lvl1pPr>
              <a:defRPr/>
            </a:lvl1pPr>
          </a:lstStyle>
          <a:p>
            <a:fld id="{6D4F33CD-0B22-4F7B-982D-0D724651A2E1}" type="slidenum">
              <a:rPr lang="en-US"/>
              <a:pPr/>
              <a:t>‹Nº›</a:t>
            </a:fld>
            <a:endParaRPr lang="en-US"/>
          </a:p>
        </p:txBody>
      </p:sp>
    </p:spTree>
    <p:extLst>
      <p:ext uri="{BB962C8B-B14F-4D97-AF65-F5344CB8AC3E}">
        <p14:creationId xmlns:p14="http://schemas.microsoft.com/office/powerpoint/2010/main" val="1319744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r>
              <a:rPr lang="en-US"/>
              <a:t>www.themegallery.com</a:t>
            </a:r>
          </a:p>
          <a:p>
            <a:endParaRPr lang="en-US"/>
          </a:p>
        </p:txBody>
      </p:sp>
      <p:sp>
        <p:nvSpPr>
          <p:cNvPr id="3" name="2 Marcador de pie de página"/>
          <p:cNvSpPr>
            <a:spLocks noGrp="1"/>
          </p:cNvSpPr>
          <p:nvPr>
            <p:ph type="ftr" sz="quarter" idx="11"/>
          </p:nvPr>
        </p:nvSpPr>
        <p:spPr/>
        <p:txBody>
          <a:bodyPr/>
          <a:lstStyle>
            <a:lvl1pPr>
              <a:defRPr/>
            </a:lvl1pPr>
          </a:lstStyle>
          <a:p>
            <a:r>
              <a:rPr lang="en-US"/>
              <a:t>Company Logo</a:t>
            </a:r>
          </a:p>
        </p:txBody>
      </p:sp>
      <p:sp>
        <p:nvSpPr>
          <p:cNvPr id="4" name="3 Marcador de número de diapositiva"/>
          <p:cNvSpPr>
            <a:spLocks noGrp="1"/>
          </p:cNvSpPr>
          <p:nvPr>
            <p:ph type="sldNum" sz="quarter" idx="12"/>
          </p:nvPr>
        </p:nvSpPr>
        <p:spPr/>
        <p:txBody>
          <a:bodyPr/>
          <a:lstStyle>
            <a:lvl1pPr>
              <a:defRPr/>
            </a:lvl1pPr>
          </a:lstStyle>
          <a:p>
            <a:fld id="{B354F878-B3A0-48DF-8737-B7CBC2D89D26}" type="slidenum">
              <a:rPr lang="en-US"/>
              <a:pPr/>
              <a:t>‹Nº›</a:t>
            </a:fld>
            <a:endParaRPr lang="en-US"/>
          </a:p>
        </p:txBody>
      </p:sp>
    </p:spTree>
    <p:extLst>
      <p:ext uri="{BB962C8B-B14F-4D97-AF65-F5344CB8AC3E}">
        <p14:creationId xmlns:p14="http://schemas.microsoft.com/office/powerpoint/2010/main" val="1158357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n-US"/>
              <a:t>www.themegallery.com</a:t>
            </a:r>
          </a:p>
          <a:p>
            <a:endParaRPr lang="en-US"/>
          </a:p>
        </p:txBody>
      </p:sp>
      <p:sp>
        <p:nvSpPr>
          <p:cNvPr id="6" name="5 Marcador de pie de página"/>
          <p:cNvSpPr>
            <a:spLocks noGrp="1"/>
          </p:cNvSpPr>
          <p:nvPr>
            <p:ph type="ftr" sz="quarter" idx="11"/>
          </p:nvPr>
        </p:nvSpPr>
        <p:spPr/>
        <p:txBody>
          <a:bodyPr/>
          <a:lstStyle>
            <a:lvl1pPr>
              <a:defRPr/>
            </a:lvl1pPr>
          </a:lstStyle>
          <a:p>
            <a:r>
              <a:rPr lang="en-US"/>
              <a:t>Company Logo</a:t>
            </a:r>
          </a:p>
        </p:txBody>
      </p:sp>
      <p:sp>
        <p:nvSpPr>
          <p:cNvPr id="7" name="6 Marcador de número de diapositiva"/>
          <p:cNvSpPr>
            <a:spLocks noGrp="1"/>
          </p:cNvSpPr>
          <p:nvPr>
            <p:ph type="sldNum" sz="quarter" idx="12"/>
          </p:nvPr>
        </p:nvSpPr>
        <p:spPr/>
        <p:txBody>
          <a:bodyPr/>
          <a:lstStyle>
            <a:lvl1pPr>
              <a:defRPr/>
            </a:lvl1pPr>
          </a:lstStyle>
          <a:p>
            <a:fld id="{500AC84C-309E-4FB2-ABB2-9DA541E7714A}" type="slidenum">
              <a:rPr lang="en-US"/>
              <a:pPr/>
              <a:t>‹Nº›</a:t>
            </a:fld>
            <a:endParaRPr lang="en-US"/>
          </a:p>
        </p:txBody>
      </p:sp>
    </p:spTree>
    <p:extLst>
      <p:ext uri="{BB962C8B-B14F-4D97-AF65-F5344CB8AC3E}">
        <p14:creationId xmlns:p14="http://schemas.microsoft.com/office/powerpoint/2010/main" val="1660568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n-US"/>
              <a:t>www.themegallery.com</a:t>
            </a:r>
          </a:p>
          <a:p>
            <a:endParaRPr lang="en-US"/>
          </a:p>
        </p:txBody>
      </p:sp>
      <p:sp>
        <p:nvSpPr>
          <p:cNvPr id="6" name="5 Marcador de pie de página"/>
          <p:cNvSpPr>
            <a:spLocks noGrp="1"/>
          </p:cNvSpPr>
          <p:nvPr>
            <p:ph type="ftr" sz="quarter" idx="11"/>
          </p:nvPr>
        </p:nvSpPr>
        <p:spPr/>
        <p:txBody>
          <a:bodyPr/>
          <a:lstStyle>
            <a:lvl1pPr>
              <a:defRPr/>
            </a:lvl1pPr>
          </a:lstStyle>
          <a:p>
            <a:r>
              <a:rPr lang="en-US"/>
              <a:t>Company Logo</a:t>
            </a:r>
          </a:p>
        </p:txBody>
      </p:sp>
      <p:sp>
        <p:nvSpPr>
          <p:cNvPr id="7" name="6 Marcador de número de diapositiva"/>
          <p:cNvSpPr>
            <a:spLocks noGrp="1"/>
          </p:cNvSpPr>
          <p:nvPr>
            <p:ph type="sldNum" sz="quarter" idx="12"/>
          </p:nvPr>
        </p:nvSpPr>
        <p:spPr/>
        <p:txBody>
          <a:bodyPr/>
          <a:lstStyle>
            <a:lvl1pPr>
              <a:defRPr/>
            </a:lvl1pPr>
          </a:lstStyle>
          <a:p>
            <a:fld id="{ECDC1FC8-1C38-4156-8323-6A6CE319A5A5}" type="slidenum">
              <a:rPr lang="en-US"/>
              <a:pPr/>
              <a:t>‹Nº›</a:t>
            </a:fld>
            <a:endParaRPr lang="en-US"/>
          </a:p>
        </p:txBody>
      </p:sp>
    </p:spTree>
    <p:extLst>
      <p:ext uri="{BB962C8B-B14F-4D97-AF65-F5344CB8AC3E}">
        <p14:creationId xmlns:p14="http://schemas.microsoft.com/office/powerpoint/2010/main" val="782003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oleObject" Target="../embeddings/oleObject3.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vmlDrawing" Target="../drawings/vmlDrawing1.v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oleObject" Target="../embeddings/oleObject2.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ltGray">
          <a:xfrm>
            <a:off x="8356600" y="981075"/>
            <a:ext cx="787400" cy="587692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45" name="Line 21"/>
          <p:cNvSpPr>
            <a:spLocks noChangeShapeType="1"/>
          </p:cNvSpPr>
          <p:nvPr/>
        </p:nvSpPr>
        <p:spPr bwMode="auto">
          <a:xfrm>
            <a:off x="425450" y="6524625"/>
            <a:ext cx="83534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040" name="Rectangle 16"/>
          <p:cNvSpPr>
            <a:spLocks noChangeArrowheads="1"/>
          </p:cNvSpPr>
          <p:nvPr/>
        </p:nvSpPr>
        <p:spPr bwMode="gray">
          <a:xfrm>
            <a:off x="0" y="0"/>
            <a:ext cx="9144000" cy="981075"/>
          </a:xfrm>
          <a:prstGeom prst="rect">
            <a:avLst/>
          </a:prstGeom>
          <a:gradFill rotWithShape="1">
            <a:gsLst>
              <a:gs pos="0">
                <a:schemeClr val="tx1"/>
              </a:gs>
              <a:gs pos="100000">
                <a:schemeClr val="tx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nvGrpSpPr>
          <p:cNvPr id="1041" name="Group 17"/>
          <p:cNvGrpSpPr>
            <a:grpSpLocks/>
          </p:cNvGrpSpPr>
          <p:nvPr/>
        </p:nvGrpSpPr>
        <p:grpSpPr bwMode="auto">
          <a:xfrm>
            <a:off x="6729413" y="-11113"/>
            <a:ext cx="2414587" cy="992188"/>
            <a:chOff x="0" y="390"/>
            <a:chExt cx="5760" cy="2202"/>
          </a:xfrm>
        </p:grpSpPr>
        <p:graphicFrame>
          <p:nvGraphicFramePr>
            <p:cNvPr id="1042" name="Object 18"/>
            <p:cNvGraphicFramePr>
              <a:graphicFrameLocks noChangeAspect="1"/>
            </p:cNvGraphicFramePr>
            <p:nvPr userDrawn="1"/>
          </p:nvGraphicFramePr>
          <p:xfrm>
            <a:off x="0" y="390"/>
            <a:ext cx="1962" cy="2202"/>
          </p:xfrm>
          <a:graphic>
            <a:graphicData uri="http://schemas.openxmlformats.org/presentationml/2006/ole">
              <mc:AlternateContent xmlns:mc="http://schemas.openxmlformats.org/markup-compatibility/2006">
                <mc:Choice xmlns:v="urn:schemas-microsoft-com:vml" Requires="v">
                  <p:oleObj spid="_x0000_s1133" name="Image" r:id="rId17" imgW="4241270" imgH="5396825" progId="Photoshop.Image.6">
                    <p:embed/>
                  </p:oleObj>
                </mc:Choice>
                <mc:Fallback>
                  <p:oleObj name="Image" r:id="rId17" imgW="4241270" imgH="5396825" progId="Photoshop.Image.6">
                    <p:embed/>
                    <p:pic>
                      <p:nvPicPr>
                        <p:cNvPr id="0" name="Object 1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390"/>
                          <a:ext cx="1962" cy="2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3" name="Object 19"/>
            <p:cNvGraphicFramePr>
              <a:graphicFrameLocks noChangeAspect="1"/>
            </p:cNvGraphicFramePr>
            <p:nvPr userDrawn="1"/>
          </p:nvGraphicFramePr>
          <p:xfrm>
            <a:off x="3888" y="390"/>
            <a:ext cx="1872" cy="2202"/>
          </p:xfrm>
          <a:graphic>
            <a:graphicData uri="http://schemas.openxmlformats.org/presentationml/2006/ole">
              <mc:AlternateContent xmlns:mc="http://schemas.openxmlformats.org/markup-compatibility/2006">
                <mc:Choice xmlns:v="urn:schemas-microsoft-com:vml" Requires="v">
                  <p:oleObj spid="_x0000_s1134" name="Image" r:id="rId19" imgW="3263492" imgH="4863492" progId="Photoshop.Image.6">
                    <p:embed/>
                  </p:oleObj>
                </mc:Choice>
                <mc:Fallback>
                  <p:oleObj name="Image" r:id="rId19" imgW="3263492" imgH="4863492" progId="Photoshop.Image.6">
                    <p:embed/>
                    <p:pic>
                      <p:nvPicPr>
                        <p:cNvPr id="0" name="Object 1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888" y="390"/>
                          <a:ext cx="1872" cy="2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4" name="Object 20"/>
            <p:cNvGraphicFramePr>
              <a:graphicFrameLocks noChangeAspect="1"/>
            </p:cNvGraphicFramePr>
            <p:nvPr userDrawn="1"/>
          </p:nvGraphicFramePr>
          <p:xfrm>
            <a:off x="1958" y="390"/>
            <a:ext cx="1930" cy="2202"/>
          </p:xfrm>
          <a:graphic>
            <a:graphicData uri="http://schemas.openxmlformats.org/presentationml/2006/ole">
              <mc:AlternateContent xmlns:mc="http://schemas.openxmlformats.org/markup-compatibility/2006">
                <mc:Choice xmlns:v="urn:schemas-microsoft-com:vml" Requires="v">
                  <p:oleObj spid="_x0000_s1135" name="Image" r:id="rId21" imgW="3492063" imgH="4926984" progId="Photoshop.Image.6">
                    <p:embed/>
                  </p:oleObj>
                </mc:Choice>
                <mc:Fallback>
                  <p:oleObj name="Image" r:id="rId21" imgW="3492063" imgH="4926984" progId="Photoshop.Image.6">
                    <p:embed/>
                    <p:pic>
                      <p:nvPicPr>
                        <p:cNvPr id="0" name="Object 2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958" y="390"/>
                          <a:ext cx="1930" cy="2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27" name="Rectangle 3"/>
          <p:cNvSpPr>
            <a:spLocks noGrp="1" noChangeArrowheads="1"/>
          </p:cNvSpPr>
          <p:nvPr>
            <p:ph type="body" idx="1"/>
          </p:nvPr>
        </p:nvSpPr>
        <p:spPr bwMode="auto">
          <a:xfrm>
            <a:off x="457200" y="1371600"/>
            <a:ext cx="8229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333375" y="6489700"/>
            <a:ext cx="2133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effectLst>
                  <a:outerShdw blurRad="38100" dist="38100" dir="2700000" algn="tl">
                    <a:srgbClr val="C0C0C0"/>
                  </a:outerShdw>
                </a:effectLst>
                <a:latin typeface="+mn-lt"/>
              </a:defRPr>
            </a:lvl1pPr>
          </a:lstStyle>
          <a:p>
            <a:r>
              <a:rPr lang="en-US"/>
              <a:t>www.themegallery.com</a:t>
            </a:r>
          </a:p>
          <a:p>
            <a:endParaRPr lang="en-US"/>
          </a:p>
        </p:txBody>
      </p:sp>
      <p:sp>
        <p:nvSpPr>
          <p:cNvPr id="1029" name="Rectangle 5"/>
          <p:cNvSpPr>
            <a:spLocks noGrp="1" noChangeArrowheads="1"/>
          </p:cNvSpPr>
          <p:nvPr>
            <p:ph type="ftr" sz="quarter" idx="3"/>
          </p:nvPr>
        </p:nvSpPr>
        <p:spPr bwMode="auto">
          <a:xfrm>
            <a:off x="5867400" y="6477000"/>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C0C0C0"/>
                  </a:outerShdw>
                </a:effectLst>
                <a:latin typeface="+mn-lt"/>
              </a:defRPr>
            </a:lvl1pPr>
          </a:lstStyle>
          <a:p>
            <a:r>
              <a:rPr lang="en-US"/>
              <a:t>Company Logo</a:t>
            </a:r>
          </a:p>
        </p:txBody>
      </p:sp>
      <p:sp>
        <p:nvSpPr>
          <p:cNvPr id="1030" name="Rectangle 6"/>
          <p:cNvSpPr>
            <a:spLocks noGrp="1" noChangeArrowheads="1"/>
          </p:cNvSpPr>
          <p:nvPr>
            <p:ph type="sldNum" sz="quarter" idx="4"/>
          </p:nvPr>
        </p:nvSpPr>
        <p:spPr bwMode="auto">
          <a:xfrm>
            <a:off x="3200400" y="6480175"/>
            <a:ext cx="2133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effectLst>
                  <a:outerShdw blurRad="38100" dist="38100" dir="2700000" algn="tl">
                    <a:srgbClr val="C0C0C0"/>
                  </a:outerShdw>
                </a:effectLst>
                <a:latin typeface="+mn-lt"/>
              </a:defRPr>
            </a:lvl1pPr>
          </a:lstStyle>
          <a:p>
            <a:fld id="{29A5CF74-D6E0-4CBE-B507-7BECF85A0BE0}" type="slidenum">
              <a:rPr lang="en-US"/>
              <a:pPr/>
              <a:t>‹Nº›</a:t>
            </a:fld>
            <a:endParaRPr lang="en-US"/>
          </a:p>
        </p:txBody>
      </p:sp>
      <p:sp>
        <p:nvSpPr>
          <p:cNvPr id="1026" name="Rectangle 2"/>
          <p:cNvSpPr>
            <a:spLocks noGrp="1" noChangeArrowheads="1"/>
          </p:cNvSpPr>
          <p:nvPr>
            <p:ph type="title"/>
          </p:nvPr>
        </p:nvSpPr>
        <p:spPr bwMode="white">
          <a:xfrm>
            <a:off x="457200" y="319088"/>
            <a:ext cx="61722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a:t>
            </a:r>
            <a:br>
              <a:rPr lang="en-US" smtClean="0"/>
            </a:br>
            <a:r>
              <a:rPr lang="en-US" smtClean="0"/>
              <a:t>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es.wikipedia.org/wiki/M%C3%A9todo_cient%C3%ADfico" TargetMode="External"/><Relationship Id="rId2" Type="http://schemas.openxmlformats.org/officeDocument/2006/relationships/hyperlink" Target="http://es.wikipedia.org/wiki/Predicci%C3%B3n"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cibem.org/paginas/img/apa6.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300126" y="980728"/>
            <a:ext cx="9144000" cy="3262432"/>
          </a:xfrm>
          <a:prstGeom prst="rect">
            <a:avLst/>
          </a:prstGeom>
          <a:noFill/>
          <a:ln w="9525">
            <a:noFill/>
            <a:miter lim="800000"/>
            <a:headEnd/>
            <a:tailEnd/>
          </a:ln>
        </p:spPr>
        <p:txBody>
          <a:bodyPr wrap="square" anchor="ctr">
            <a:spAutoFit/>
          </a:bodyPr>
          <a:lstStyle/>
          <a:p>
            <a:pPr algn="ctr">
              <a:tabLst>
                <a:tab pos="457200" algn="l"/>
              </a:tabLst>
            </a:pPr>
            <a:r>
              <a:rPr lang="es-ES_tradnl" sz="2400" b="1" dirty="0" smtClean="0">
                <a:latin typeface="Arial" panose="020B0604020202020204" pitchFamily="34" charset="0"/>
                <a:cs typeface="Arial" panose="020B0604020202020204" pitchFamily="34" charset="0"/>
              </a:rPr>
              <a:t>UNIVERSIDAD </a:t>
            </a:r>
            <a:r>
              <a:rPr lang="es-ES_tradnl" sz="2400" b="1" dirty="0">
                <a:latin typeface="Arial" panose="020B0604020202020204" pitchFamily="34" charset="0"/>
                <a:cs typeface="Arial" panose="020B0604020202020204" pitchFamily="34" charset="0"/>
              </a:rPr>
              <a:t>AUTÓNOMA DEL ESTADO </a:t>
            </a:r>
            <a:r>
              <a:rPr lang="es-ES_tradnl" sz="2400" b="1" dirty="0" smtClean="0">
                <a:latin typeface="Arial" panose="020B0604020202020204" pitchFamily="34" charset="0"/>
                <a:cs typeface="Arial" panose="020B0604020202020204" pitchFamily="34" charset="0"/>
              </a:rPr>
              <a:t>DE MÉXICO</a:t>
            </a:r>
            <a:endParaRPr lang="es-ES" sz="2400" dirty="0">
              <a:latin typeface="Arial" panose="020B0604020202020204" pitchFamily="34" charset="0"/>
              <a:cs typeface="Arial" panose="020B0604020202020204" pitchFamily="34" charset="0"/>
            </a:endParaRPr>
          </a:p>
          <a:p>
            <a:pPr algn="ctr">
              <a:tabLst>
                <a:tab pos="457200" algn="l"/>
              </a:tabLst>
            </a:pPr>
            <a:r>
              <a:rPr lang="es-ES_tradnl" b="1" dirty="0">
                <a:latin typeface="Arial" panose="020B0604020202020204" pitchFamily="34" charset="0"/>
                <a:cs typeface="Arial" panose="020B0604020202020204" pitchFamily="34" charset="0"/>
              </a:rPr>
              <a:t>CENTRO UNIVERSITARIO UAEM VALLE DE TEOTIHUACÁN</a:t>
            </a:r>
            <a:endParaRPr lang="es-ES" dirty="0">
              <a:latin typeface="Arial" panose="020B0604020202020204" pitchFamily="34" charset="0"/>
              <a:cs typeface="Arial" panose="020B0604020202020204" pitchFamily="34" charset="0"/>
            </a:endParaRPr>
          </a:p>
          <a:p>
            <a:pPr algn="ctr">
              <a:tabLst>
                <a:tab pos="457200" algn="l"/>
              </a:tabLst>
            </a:pPr>
            <a:endParaRPr lang="es-ES_tradnl" b="1" dirty="0">
              <a:latin typeface="Arial" panose="020B0604020202020204" pitchFamily="34" charset="0"/>
              <a:cs typeface="Arial" panose="020B0604020202020204" pitchFamily="34" charset="0"/>
            </a:endParaRPr>
          </a:p>
          <a:p>
            <a:pPr algn="ctr">
              <a:tabLst>
                <a:tab pos="457200" algn="l"/>
              </a:tabLst>
            </a:pPr>
            <a:r>
              <a:rPr lang="es-MX" sz="3600" b="1" dirty="0" smtClean="0">
                <a:latin typeface="Arial" panose="020B0604020202020204" pitchFamily="34" charset="0"/>
                <a:cs typeface="Arial" panose="020B0604020202020204" pitchFamily="34" charset="0"/>
              </a:rPr>
              <a:t>Diez </a:t>
            </a:r>
            <a:r>
              <a:rPr lang="es-MX" sz="3600" b="1" dirty="0" smtClean="0">
                <a:latin typeface="Arial" panose="020B0604020202020204" pitchFamily="34" charset="0"/>
                <a:cs typeface="Arial" panose="020B0604020202020204" pitchFamily="34" charset="0"/>
              </a:rPr>
              <a:t>Elementos del Informe Final</a:t>
            </a:r>
            <a:endParaRPr lang="es-ES" sz="3600" dirty="0" smtClean="0">
              <a:latin typeface="Arial" panose="020B0604020202020204" pitchFamily="34" charset="0"/>
              <a:cs typeface="Arial" panose="020B0604020202020204" pitchFamily="34" charset="0"/>
            </a:endParaRPr>
          </a:p>
          <a:p>
            <a:pPr algn="ctr">
              <a:tabLst>
                <a:tab pos="457200" algn="l"/>
              </a:tabLst>
            </a:pPr>
            <a:endParaRPr lang="es-ES_tradnl" sz="2000" b="1" dirty="0">
              <a:latin typeface="Arial" panose="020B0604020202020204" pitchFamily="34" charset="0"/>
              <a:cs typeface="Arial" panose="020B0604020202020204" pitchFamily="34" charset="0"/>
            </a:endParaRPr>
          </a:p>
          <a:p>
            <a:pPr algn="ctr">
              <a:tabLst>
                <a:tab pos="457200" algn="l"/>
              </a:tabLst>
            </a:pPr>
            <a:r>
              <a:rPr lang="es-ES_tradnl" sz="2400" b="1" dirty="0" smtClean="0">
                <a:latin typeface="Arial" panose="020B0604020202020204" pitchFamily="34" charset="0"/>
                <a:cs typeface="Arial" panose="020B0604020202020204" pitchFamily="34" charset="0"/>
              </a:rPr>
              <a:t>                     Realizó</a:t>
            </a:r>
            <a:r>
              <a:rPr lang="es-ES_tradnl" sz="2400" b="1" dirty="0">
                <a:latin typeface="Arial" panose="020B0604020202020204" pitchFamily="34" charset="0"/>
                <a:cs typeface="Arial" panose="020B0604020202020204" pitchFamily="34" charset="0"/>
              </a:rPr>
              <a:t>: M. en C. Oscar Espinoza Ortega</a:t>
            </a:r>
            <a:endParaRPr lang="es-ES" sz="2400" dirty="0">
              <a:latin typeface="Arial" panose="020B0604020202020204" pitchFamily="34" charset="0"/>
              <a:cs typeface="Arial" panose="020B0604020202020204" pitchFamily="34" charset="0"/>
            </a:endParaRPr>
          </a:p>
          <a:p>
            <a:pPr algn="ctr">
              <a:tabLst>
                <a:tab pos="457200" algn="l"/>
              </a:tabLst>
            </a:pPr>
            <a:endParaRPr lang="es-ES_tradnl" sz="2400" b="1" dirty="0">
              <a:latin typeface="Arial" panose="020B0604020202020204" pitchFamily="34" charset="0"/>
              <a:cs typeface="Arial" panose="020B0604020202020204" pitchFamily="34" charset="0"/>
            </a:endParaRPr>
          </a:p>
          <a:p>
            <a:pPr algn="ctr">
              <a:tabLst>
                <a:tab pos="457200" algn="l"/>
              </a:tabLst>
            </a:pPr>
            <a:r>
              <a:rPr lang="es-ES_tradnl" sz="2400" b="1" dirty="0" smtClean="0">
                <a:latin typeface="Arial" panose="020B0604020202020204" pitchFamily="34" charset="0"/>
                <a:cs typeface="Arial" panose="020B0604020202020204" pitchFamily="34" charset="0"/>
              </a:rPr>
              <a:t>                 Septiembre del 2015</a:t>
            </a:r>
            <a:endParaRPr lang="es-ES_tradnl" sz="2400" b="1" dirty="0">
              <a:latin typeface="Arial" panose="020B0604020202020204" pitchFamily="34" charset="0"/>
              <a:cs typeface="Arial" panose="020B0604020202020204" pitchFamily="34" charset="0"/>
            </a:endParaRPr>
          </a:p>
          <a:p>
            <a:pPr algn="ctr">
              <a:tabLst>
                <a:tab pos="457200" algn="l"/>
              </a:tabLst>
            </a:pPr>
            <a:endParaRPr lang="es-ES_tradnl" b="1" dirty="0">
              <a:solidFill>
                <a:srgbClr val="FFC000"/>
              </a:solidFill>
            </a:endParaRP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178582"/>
            <a:ext cx="2627313"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a 1"/>
          <p:cNvGraphicFramePr>
            <a:graphicFrameLocks noGrp="1"/>
          </p:cNvGraphicFramePr>
          <p:nvPr>
            <p:extLst>
              <p:ext uri="{D42A27DB-BD31-4B8C-83A1-F6EECF244321}">
                <p14:modId xmlns:p14="http://schemas.microsoft.com/office/powerpoint/2010/main" val="1502131723"/>
              </p:ext>
            </p:extLst>
          </p:nvPr>
        </p:nvGraphicFramePr>
        <p:xfrm>
          <a:off x="11038" y="4007382"/>
          <a:ext cx="9132961" cy="2042160"/>
        </p:xfrm>
        <a:graphic>
          <a:graphicData uri="http://schemas.openxmlformats.org/drawingml/2006/table">
            <a:tbl>
              <a:tblPr firstRow="1" bandRow="1">
                <a:tableStyleId>{5C22544A-7EE6-4342-B048-85BDC9FD1C3A}</a:tableStyleId>
              </a:tblPr>
              <a:tblGrid>
                <a:gridCol w="2159669"/>
                <a:gridCol w="2050968"/>
                <a:gridCol w="1603353"/>
                <a:gridCol w="3318971"/>
              </a:tblGrid>
              <a:tr h="370840">
                <a:tc>
                  <a:txBody>
                    <a:bodyPr/>
                    <a:lstStyle/>
                    <a:p>
                      <a:r>
                        <a:rPr lang="es-MX" sz="1600" dirty="0" smtClean="0"/>
                        <a:t>Programa</a:t>
                      </a:r>
                      <a:r>
                        <a:rPr lang="es-MX" sz="1600" baseline="0" dirty="0" smtClean="0"/>
                        <a:t> Educativo</a:t>
                      </a:r>
                      <a:endParaRPr lang="es-MX" sz="1600" dirty="0"/>
                    </a:p>
                  </a:txBody>
                  <a:tcPr/>
                </a:tc>
                <a:tc>
                  <a:txBody>
                    <a:bodyPr/>
                    <a:lstStyle/>
                    <a:p>
                      <a:r>
                        <a:rPr lang="es-MX" sz="1600" dirty="0" smtClean="0"/>
                        <a:t>Unidad de Aprendizaje</a:t>
                      </a:r>
                      <a:endParaRPr lang="es-MX" sz="1600" dirty="0"/>
                    </a:p>
                  </a:txBody>
                  <a:tcPr/>
                </a:tc>
                <a:tc>
                  <a:txBody>
                    <a:bodyPr/>
                    <a:lstStyle/>
                    <a:p>
                      <a:r>
                        <a:rPr lang="es-MX" sz="1600" dirty="0" smtClean="0"/>
                        <a:t>Clave/</a:t>
                      </a:r>
                      <a:r>
                        <a:rPr lang="es-MX" sz="1600" dirty="0" err="1" smtClean="0"/>
                        <a:t>Crd</a:t>
                      </a:r>
                      <a:endParaRPr lang="es-MX" sz="1600" dirty="0"/>
                    </a:p>
                  </a:txBody>
                  <a:tcPr/>
                </a:tc>
                <a:tc>
                  <a:txBody>
                    <a:bodyPr/>
                    <a:lstStyle/>
                    <a:p>
                      <a:r>
                        <a:rPr lang="es-MX" sz="1600" dirty="0" err="1" smtClean="0"/>
                        <a:t>U.Competencia</a:t>
                      </a:r>
                      <a:r>
                        <a:rPr lang="es-MX" sz="1600" baseline="0" dirty="0" smtClean="0"/>
                        <a:t> que apoya</a:t>
                      </a:r>
                      <a:endParaRPr lang="es-MX" sz="1600" dirty="0"/>
                    </a:p>
                  </a:txBody>
                  <a:tcPr/>
                </a:tc>
              </a:tr>
              <a:tr h="370840">
                <a:tc>
                  <a:txBody>
                    <a:bodyPr/>
                    <a:lstStyle/>
                    <a:p>
                      <a:r>
                        <a:rPr lang="es-MX" sz="1600" dirty="0" smtClean="0"/>
                        <a:t>Contaduría</a:t>
                      </a:r>
                      <a:endParaRPr lang="es-MX" sz="1600" dirty="0"/>
                    </a:p>
                  </a:txBody>
                  <a:tcPr/>
                </a:tc>
                <a:tc>
                  <a:txBody>
                    <a:bodyPr/>
                    <a:lstStyle/>
                    <a:p>
                      <a:r>
                        <a:rPr lang="es-MX" sz="1600" dirty="0" smtClean="0"/>
                        <a:t>Taller de Titulación</a:t>
                      </a:r>
                      <a:endParaRPr lang="es-MX" sz="1600" dirty="0"/>
                    </a:p>
                  </a:txBody>
                  <a:tcPr/>
                </a:tc>
                <a:tc>
                  <a:txBody>
                    <a:bodyPr/>
                    <a:lstStyle/>
                    <a:p>
                      <a:r>
                        <a:rPr lang="es-MX" sz="1600" dirty="0" smtClean="0"/>
                        <a:t>L30164</a:t>
                      </a:r>
                      <a:endParaRPr lang="es-MX" sz="1600" dirty="0"/>
                    </a:p>
                  </a:txBody>
                  <a:tcPr/>
                </a:tc>
                <a:tc>
                  <a:txBody>
                    <a:bodyPr/>
                    <a:lstStyle/>
                    <a:p>
                      <a:r>
                        <a:rPr lang="es-MX" dirty="0" smtClean="0"/>
                        <a:t>3.-El</a:t>
                      </a:r>
                      <a:r>
                        <a:rPr lang="es-MX" baseline="0" dirty="0" smtClean="0"/>
                        <a:t> alumno presenta de manera oral y escrita el informe final con base en los lineamientos del Centro Universitario</a:t>
                      </a:r>
                      <a:endParaRPr lang="es-MX" dirty="0"/>
                    </a:p>
                  </a:txBody>
                  <a:tcPr/>
                </a:tc>
              </a:tr>
            </a:tbl>
          </a:graphicData>
        </a:graphic>
      </p:graphicFrame>
    </p:spTree>
    <p:extLst>
      <p:ext uri="{BB962C8B-B14F-4D97-AF65-F5344CB8AC3E}">
        <p14:creationId xmlns:p14="http://schemas.microsoft.com/office/powerpoint/2010/main" val="878660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32424" y="188549"/>
            <a:ext cx="6172200" cy="563562"/>
          </a:xfrm>
        </p:spPr>
        <p:txBody>
          <a:bodyPr/>
          <a:lstStyle/>
          <a:p>
            <a:r>
              <a:rPr lang="en-US" sz="2800" dirty="0" smtClean="0">
                <a:latin typeface="Arial Rounded MT Bold" panose="020F0704030504030204" pitchFamily="34" charset="0"/>
                <a:cs typeface="Arial" pitchFamily="34" charset="0"/>
              </a:rPr>
              <a:t>1.2 </a:t>
            </a:r>
            <a:r>
              <a:rPr lang="en-US" sz="2800" dirty="0" err="1" smtClean="0">
                <a:latin typeface="Arial Rounded MT Bold" panose="020F0704030504030204" pitchFamily="34" charset="0"/>
                <a:cs typeface="Arial" pitchFamily="34" charset="0"/>
              </a:rPr>
              <a:t>Pregunta</a:t>
            </a:r>
            <a:r>
              <a:rPr lang="en-US" sz="2800" dirty="0" smtClean="0">
                <a:latin typeface="Arial Rounded MT Bold" panose="020F0704030504030204" pitchFamily="34" charset="0"/>
                <a:cs typeface="Arial" pitchFamily="34" charset="0"/>
              </a:rPr>
              <a:t> de </a:t>
            </a:r>
            <a:r>
              <a:rPr lang="en-US" sz="2800" dirty="0" err="1" smtClean="0">
                <a:latin typeface="Arial Rounded MT Bold" panose="020F0704030504030204" pitchFamily="34" charset="0"/>
                <a:cs typeface="Arial" pitchFamily="34" charset="0"/>
              </a:rPr>
              <a:t>Investigación</a:t>
            </a:r>
            <a:endParaRPr lang="en-US" sz="2800" dirty="0">
              <a:latin typeface="Arial Rounded MT Bold" panose="020F0704030504030204" pitchFamily="34" charset="0"/>
              <a:cs typeface="Arial" pitchFamily="34" charset="0"/>
            </a:endParaRPr>
          </a:p>
        </p:txBody>
      </p:sp>
      <p:grpSp>
        <p:nvGrpSpPr>
          <p:cNvPr id="72707" name="Group 3"/>
          <p:cNvGrpSpPr>
            <a:grpSpLocks/>
          </p:cNvGrpSpPr>
          <p:nvPr/>
        </p:nvGrpSpPr>
        <p:grpSpPr bwMode="auto">
          <a:xfrm>
            <a:off x="971600" y="1307746"/>
            <a:ext cx="6477000" cy="4115277"/>
            <a:chOff x="624" y="967"/>
            <a:chExt cx="4416" cy="2729"/>
          </a:xfrm>
        </p:grpSpPr>
        <p:sp>
          <p:nvSpPr>
            <p:cNvPr id="72708" name="AutoShape 4"/>
            <p:cNvSpPr>
              <a:spLocks noChangeArrowheads="1"/>
            </p:cNvSpPr>
            <p:nvPr/>
          </p:nvSpPr>
          <p:spPr bwMode="gray">
            <a:xfrm>
              <a:off x="2304" y="2496"/>
              <a:ext cx="1056" cy="384"/>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709" name="AutoShape 5"/>
            <p:cNvSpPr>
              <a:spLocks noChangeArrowheads="1"/>
            </p:cNvSpPr>
            <p:nvPr/>
          </p:nvSpPr>
          <p:spPr bwMode="gray">
            <a:xfrm>
              <a:off x="2304" y="2160"/>
              <a:ext cx="1056" cy="384"/>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710" name="AutoShape 6"/>
            <p:cNvSpPr>
              <a:spLocks noChangeArrowheads="1"/>
            </p:cNvSpPr>
            <p:nvPr/>
          </p:nvSpPr>
          <p:spPr bwMode="gray">
            <a:xfrm>
              <a:off x="2304" y="1824"/>
              <a:ext cx="1056" cy="384"/>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711" name="Text Box 7"/>
            <p:cNvSpPr txBox="1">
              <a:spLocks noChangeArrowheads="1"/>
            </p:cNvSpPr>
            <p:nvPr/>
          </p:nvSpPr>
          <p:spPr bwMode="gray">
            <a:xfrm>
              <a:off x="2416" y="1917"/>
              <a:ext cx="835" cy="1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s-MX" sz="1200" dirty="0" smtClean="0">
                  <a:solidFill>
                    <a:srgbClr val="000000"/>
                  </a:solidFill>
                  <a:latin typeface="Arial Rounded MT Bold" panose="020F0704030504030204" pitchFamily="34" charset="0"/>
                  <a:cs typeface="Arial" pitchFamily="34" charset="0"/>
                </a:rPr>
                <a:t>Es la descripción que se hace </a:t>
              </a:r>
            </a:p>
            <a:p>
              <a:pPr algn="ctr" eaLnBrk="0" hangingPunct="0"/>
              <a:r>
                <a:rPr lang="es-MX" sz="1200" dirty="0" smtClean="0">
                  <a:solidFill>
                    <a:srgbClr val="000000"/>
                  </a:solidFill>
                  <a:latin typeface="Arial Rounded MT Bold" panose="020F0704030504030204" pitchFamily="34" charset="0"/>
                  <a:cs typeface="Arial" pitchFamily="34" charset="0"/>
                </a:rPr>
                <a:t>del objeto de estudio, </a:t>
              </a:r>
            </a:p>
            <a:p>
              <a:pPr algn="ctr" eaLnBrk="0" hangingPunct="0"/>
              <a:r>
                <a:rPr lang="es-MX" sz="1200" dirty="0" smtClean="0">
                  <a:solidFill>
                    <a:srgbClr val="000000"/>
                  </a:solidFill>
                  <a:latin typeface="Arial Rounded MT Bold" panose="020F0704030504030204" pitchFamily="34" charset="0"/>
                  <a:cs typeface="Arial" pitchFamily="34" charset="0"/>
                </a:rPr>
                <a:t>llevándolo de lo general</a:t>
              </a:r>
            </a:p>
            <a:p>
              <a:pPr algn="ctr" eaLnBrk="0" hangingPunct="0"/>
              <a:r>
                <a:rPr lang="es-MX" sz="1200" dirty="0" smtClean="0">
                  <a:solidFill>
                    <a:srgbClr val="000000"/>
                  </a:solidFill>
                  <a:latin typeface="Arial Rounded MT Bold" panose="020F0704030504030204" pitchFamily="34" charset="0"/>
                  <a:cs typeface="Arial" pitchFamily="34" charset="0"/>
                </a:rPr>
                <a:t> a lo </a:t>
              </a:r>
              <a:r>
                <a:rPr lang="es-MX" sz="1200" dirty="0" err="1" smtClean="0">
                  <a:solidFill>
                    <a:srgbClr val="000000"/>
                  </a:solidFill>
                  <a:latin typeface="Arial Rounded MT Bold" panose="020F0704030504030204" pitchFamily="34" charset="0"/>
                  <a:cs typeface="Arial" pitchFamily="34" charset="0"/>
                </a:rPr>
                <a:t>particular.</a:t>
              </a:r>
              <a:r>
                <a:rPr lang="es-MX" sz="1200" dirty="0" err="1" smtClean="0">
                  <a:solidFill>
                    <a:schemeClr val="bg1"/>
                  </a:solidFill>
                  <a:latin typeface="Arial" pitchFamily="34" charset="0"/>
                  <a:cs typeface="Arial" pitchFamily="34" charset="0"/>
                </a:rPr>
                <a:t>r</a:t>
              </a:r>
              <a:r>
                <a:rPr lang="es-MX" sz="1200" dirty="0" smtClean="0">
                  <a:solidFill>
                    <a:schemeClr val="bg1"/>
                  </a:solidFill>
                  <a:latin typeface="Arial" pitchFamily="34" charset="0"/>
                  <a:cs typeface="Arial" pitchFamily="34" charset="0"/>
                </a:rPr>
                <a:t>.</a:t>
              </a:r>
            </a:p>
            <a:p>
              <a:pPr algn="ctr" eaLnBrk="0" hangingPunct="0"/>
              <a:endParaRPr lang="en-US" sz="1000" b="1" dirty="0">
                <a:solidFill>
                  <a:schemeClr val="bg1"/>
                </a:solidFill>
              </a:endParaRPr>
            </a:p>
          </p:txBody>
        </p:sp>
        <p:sp>
          <p:nvSpPr>
            <p:cNvPr id="72714" name="AutoShape 10"/>
            <p:cNvSpPr>
              <a:spLocks noChangeArrowheads="1"/>
            </p:cNvSpPr>
            <p:nvPr/>
          </p:nvSpPr>
          <p:spPr bwMode="gray">
            <a:xfrm>
              <a:off x="1872" y="1680"/>
              <a:ext cx="336" cy="1296"/>
            </a:xfrm>
            <a:prstGeom prst="leftArrow">
              <a:avLst>
                <a:gd name="adj1" fmla="val 65583"/>
                <a:gd name="adj2" fmla="val 65181"/>
              </a:avLst>
            </a:prstGeom>
            <a:gradFill rotWithShape="1">
              <a:gsLst>
                <a:gs pos="0">
                  <a:schemeClr val="bg2"/>
                </a:gs>
                <a:gs pos="100000">
                  <a:schemeClr val="bg2">
                    <a:gamma/>
                    <a:shade val="46275"/>
                    <a:invGamma/>
                    <a:alpha val="12000"/>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715" name="AutoShape 11"/>
            <p:cNvSpPr>
              <a:spLocks noChangeArrowheads="1"/>
            </p:cNvSpPr>
            <p:nvPr/>
          </p:nvSpPr>
          <p:spPr bwMode="auto">
            <a:xfrm>
              <a:off x="624" y="1344"/>
              <a:ext cx="1152" cy="1968"/>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s-ES">
                <a:latin typeface="Verdana" pitchFamily="34" charset="0"/>
              </a:endParaRPr>
            </a:p>
          </p:txBody>
        </p:sp>
        <p:sp>
          <p:nvSpPr>
            <p:cNvPr id="72716" name="Text Box 12"/>
            <p:cNvSpPr txBox="1">
              <a:spLocks noChangeArrowheads="1"/>
            </p:cNvSpPr>
            <p:nvPr/>
          </p:nvSpPr>
          <p:spPr bwMode="auto">
            <a:xfrm>
              <a:off x="672" y="1995"/>
              <a:ext cx="1056" cy="714"/>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s-MX" sz="1600" b="1" dirty="0" smtClean="0">
                  <a:solidFill>
                    <a:srgbClr val="7030A0"/>
                  </a:solidFill>
                  <a:latin typeface="Arial Rounded MT Bold" panose="020F0704030504030204" pitchFamily="34" charset="0"/>
                  <a:cs typeface="Arial" pitchFamily="34" charset="0"/>
                </a:rPr>
                <a:t>Presentación del Problema de Investigación</a:t>
              </a:r>
              <a:endParaRPr lang="en-US" sz="1600" dirty="0">
                <a:solidFill>
                  <a:srgbClr val="001D3A"/>
                </a:solidFill>
                <a:latin typeface="Arial Rounded MT Bold" panose="020F0704030504030204" pitchFamily="34" charset="0"/>
              </a:endParaRPr>
            </a:p>
          </p:txBody>
        </p:sp>
        <p:sp>
          <p:nvSpPr>
            <p:cNvPr id="72717" name="AutoShape 13"/>
            <p:cNvSpPr>
              <a:spLocks noChangeArrowheads="1"/>
            </p:cNvSpPr>
            <p:nvPr/>
          </p:nvSpPr>
          <p:spPr bwMode="auto">
            <a:xfrm>
              <a:off x="3888" y="1344"/>
              <a:ext cx="1152" cy="1968"/>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s-ES">
                <a:latin typeface="Verdana" pitchFamily="34" charset="0"/>
              </a:endParaRPr>
            </a:p>
          </p:txBody>
        </p:sp>
        <p:sp>
          <p:nvSpPr>
            <p:cNvPr id="72718" name="Text Box 14"/>
            <p:cNvSpPr txBox="1">
              <a:spLocks noChangeArrowheads="1"/>
            </p:cNvSpPr>
            <p:nvPr/>
          </p:nvSpPr>
          <p:spPr bwMode="auto">
            <a:xfrm>
              <a:off x="3969" y="2198"/>
              <a:ext cx="1056" cy="571"/>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s-MX" sz="1600" b="1" dirty="0" smtClean="0">
                  <a:solidFill>
                    <a:srgbClr val="7030A0"/>
                  </a:solidFill>
                  <a:latin typeface="Arial Rounded MT Bold" panose="020F0704030504030204" pitchFamily="34" charset="0"/>
                  <a:cs typeface="Arial" pitchFamily="34" charset="0"/>
                </a:rPr>
                <a:t>Pregunta </a:t>
              </a:r>
              <a:r>
                <a:rPr lang="es-MX" sz="1600" b="1" dirty="0" smtClean="0">
                  <a:solidFill>
                    <a:srgbClr val="7030A0"/>
                  </a:solidFill>
                  <a:latin typeface="Arial Rounded MT Bold" panose="020F0704030504030204" pitchFamily="34" charset="0"/>
                  <a:cs typeface="Arial" pitchFamily="34" charset="0"/>
                </a:rPr>
                <a:t>de Investigación</a:t>
              </a:r>
            </a:p>
            <a:p>
              <a:pPr algn="ctr" eaLnBrk="0" hangingPunct="0"/>
              <a:endParaRPr lang="en-US" dirty="0">
                <a:solidFill>
                  <a:srgbClr val="001D3A"/>
                </a:solidFill>
                <a:latin typeface="Arial Rounded MT Bold" panose="020F0704030504030204" pitchFamily="34" charset="0"/>
              </a:endParaRPr>
            </a:p>
          </p:txBody>
        </p:sp>
        <p:sp>
          <p:nvSpPr>
            <p:cNvPr id="72719" name="AutoShape 15"/>
            <p:cNvSpPr>
              <a:spLocks noChangeArrowheads="1"/>
            </p:cNvSpPr>
            <p:nvPr/>
          </p:nvSpPr>
          <p:spPr bwMode="gray">
            <a:xfrm>
              <a:off x="3458" y="1680"/>
              <a:ext cx="334" cy="1296"/>
            </a:xfrm>
            <a:prstGeom prst="rightArrow">
              <a:avLst>
                <a:gd name="adj1" fmla="val 67750"/>
                <a:gd name="adj2" fmla="val 66167"/>
              </a:avLst>
            </a:prstGeom>
            <a:gradFill rotWithShape="1">
              <a:gsLst>
                <a:gs pos="0">
                  <a:schemeClr val="bg2">
                    <a:gamma/>
                    <a:shade val="46275"/>
                    <a:invGamma/>
                    <a:alpha val="12000"/>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720" name="AutoShape 16"/>
            <p:cNvSpPr>
              <a:spLocks noChangeArrowheads="1"/>
            </p:cNvSpPr>
            <p:nvPr/>
          </p:nvSpPr>
          <p:spPr bwMode="gray">
            <a:xfrm>
              <a:off x="1824" y="967"/>
              <a:ext cx="1920" cy="384"/>
            </a:xfrm>
            <a:prstGeom prst="can">
              <a:avLst>
                <a:gd name="adj" fmla="val 27866"/>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721" name="AutoShape 17"/>
            <p:cNvSpPr>
              <a:spLocks noChangeArrowheads="1"/>
            </p:cNvSpPr>
            <p:nvPr/>
          </p:nvSpPr>
          <p:spPr bwMode="gray">
            <a:xfrm>
              <a:off x="2283" y="1440"/>
              <a:ext cx="1104" cy="336"/>
            </a:xfrm>
            <a:prstGeom prst="upArrow">
              <a:avLst>
                <a:gd name="adj1" fmla="val 68380"/>
                <a:gd name="adj2" fmla="val 70833"/>
              </a:avLst>
            </a:prstGeom>
            <a:gradFill rotWithShape="1">
              <a:gsLst>
                <a:gs pos="0">
                  <a:schemeClr val="bg2"/>
                </a:gs>
                <a:gs pos="100000">
                  <a:schemeClr val="bg2">
                    <a:gamma/>
                    <a:tint val="63529"/>
                    <a:invGamma/>
                    <a:alpha val="12000"/>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723" name="AutoShape 19"/>
            <p:cNvSpPr>
              <a:spLocks noChangeArrowheads="1"/>
            </p:cNvSpPr>
            <p:nvPr/>
          </p:nvSpPr>
          <p:spPr bwMode="gray">
            <a:xfrm>
              <a:off x="1872" y="3312"/>
              <a:ext cx="1920" cy="384"/>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sp>
        <p:nvSpPr>
          <p:cNvPr id="2" name="AutoShape 23" descr="data:image/jpeg;base64,/9j/4AAQSkZJRgABAQAAAQABAAD/2wCEAAkGBg8NDQ8NDQ4QDRANDw0QDQ0ODRAMEA8QFBAVFRQQEhIXHCYeFxklGRQSHy8gIygpLC4sFh8xNTA2NSYrLCkBCQoKDgwOGg8PGiwkHyUqKSwqLC0pLC01NC0vLCksKSosLCwsKSwsNCwpLyksLSwpLC81KTIpLCwsLCkqLC8sKf/AABEIAOEA4QMBIgACEQEDEQH/xAAcAAEAAQUBAQAAAAAAAAAAAAAAAQIDBAUGBwj/xABFEAACAQIDBQYDBQQHBwUAAAAAAQIDEQQFEgYhMUFRBxMiYXGRMoGhFCNSYrFCcqLBFUODktHh8GNzgpOywvEkJTM0U//EABsBAQACAwEBAAAAAAAAAAAAAAAEBQIDBgEH/8QALxEBAAICAQIEBAUEAwAAAAAAAAECAxEEBSESMUFRYXGhsRORwdHhIkKB8BQjMv/aAAwDAQACEQMRAD8A9xAAAAAAAAAAAApnNRTbaSW9tuyS6tgVA5fNO0jLcM3F4jvpLjDDxdb+JeH6mhrdtOFT8GFxEl1lKnD6XZqnNjjzlPx9N5WSN1xz9vu9GB53R7acI348NiI+cXTn/wByNzl/ablley+0dy3yrwlS/i+H6iM2OfKTJ03lY43bHP5b+zqwWsPiYVYqdOcakXwnCSnF/NF02oMxrtIAA8AAAAAAixIAAACCQAFgAAAAAAAAAAANBtftXSyzDOrK0qs7qhSvvnLq/wAq5s8taKxuWzFitlvFKRuZTtVthh8rpaqr11JJ91Qi/HPzfSPmeLbR7Z4vMpPvqjhSv4cPTbjTS5XX7T82azM8zq4utPEV5upUqO8pP6JLkl0MUqc2e2TtHk77p/ScXEiLW739/b5AAIy5AABmZbm+Iwk9eGrVKMvySaT/AHo8H8z0nZbteUnGjmUVBuyWKpxtH+0hy9V7HlQNuPLanlKDyuBg5UayV7+/q+oKNaNSMZwkpxkk4yi1KMk+DTXEuHhGw23lTLaipVW6mEm/HDi6Tf8AWU/5x5+p7jhsTCrCNSnJThUipQnF3UotXTTLXFmjJHZwfP6fk4d9W7xPlP8AvqvAA3K4AAAAAAAAAAAAAAAAAAAAAa/PM5pYHDzxFZ+GC3RXxTk+EI+bPn/aXP6uYYmdes/KEV8MI8ox8l/nzOo7T9pXicW8PCX3WEbircJVuE5fL4fk+pwRVcnN47eGPKHe9G6fHHxRltH9dvpHpH+fUABFXoWa+MhT+KVvLizOwuQY/G+HAYSrX5Sqxjppx8u8laN/mV1+x7PEtTwalzajicPKXtrJOLjzaNypeb1amC34dNTPq039M0vzf3TIoYuFTdCV304P2NVm2z+LwUlHF4athm/h72nKCl+7LhL5Mw6cXfcbJ49ULH1fLvcxEw6ckxcFiJSVp73ynz9H19TJIl6TSdSv+PyK56+KqT0bsn2vdKqstry+7qtvDNv4KnF0/SW9rz9Tzgrp1HCSnFuMotSjJbmpJ3TXzPcd5pbcMeZxqcrFOO3+PhPpL6iBqNlc7WPwNDFbtU4WqpcqkfDNe6fujbl3E7jcPmV6TjtNLecToAB6wQyQAAAAAAAAAAAAAAAa3aHM/seDxGJ50qUpR858IL+80bI0G22z1TM8BUwlGusNKcoPvHB1E1F30tJq2+2/yMbb12bMXh/Er4/Lcb+T5zzDOUqji7zd25yT/avv9WU0cdTnwkk+j8LNpn3ZJm2CvL7P9qpr+swj7/d1dOymvY42pBxbjJOMo7pRknFp9GnwIE8eutOup1fJa3ijUx7OlM3JssnjMTRwtP4q04wT46VxlJ+iTfyORo4ucPhk0uj3r2Z7f2N7J4iH/ueLpqlrpuOEg01Nxla9ZxfwppWXVNvha+FeNM2+CTm6zSuK061bXb5vTsuy+nhqFPD0Y6adGEYQXklxfm+L9TKALRwszMzuVjGYKlXpypVqcKtOatOnUgpxkvOL3HifaJ2VRwF8bgU3hm/vaLbk8O29zi3vcL7t+9enD3MtYihGrCVOpFThOMozi96lFqzT+TMbV3DbhyzituHywrQRVQq6k/JlzanLJYLHYnCO7VCrKMW+LhxhJ+sXFnT7FdmWKx0FXqv7LQnZwnOOqpUXWEOnm7eVyvyUm/aPN13F5FOP/wBl51WYcyD2vCdk+WU1aoq1d85TrOH0hYtY7sjy6on3Mq+Hlyaqd7H5xnvfujD/AImRvjr/ABd67/PX87YPYpmLlSxWFb/+OdOrBeU04y+sF7npp5xsHshicqzOtGparRq4aWivBPS5RqQajKPGMrN7vZno5OwRMUiJcv1W2O/JtfHO4nU/TuAA3qwAAAAAAAAAAAAAAAAAAA1OdbK4LMFbGYWlX3WU5QSqL92orSXyZtgHsTMeTz/LuxXK8PjI4qKq1IQ8UcLWkqtJTvuk7q8kujbO/SJB5Eae2va3nIAD1iAFutWjTjKc2oxhFylJuyjFK7b+VwPLMy2Xp4/afE1KsVKhhoYSdWL4VKjox0U35brvyjbmehKuclszmSxEcTjVu+2YutUV+PdxtTpp+kYL3Nz9qNeOI1v3S+Va3iik/wBsRH7/AFbTvye/NV9qH2o2IjbRxNuZn0ailFNf6ZzixJtMnr6tcelmBswAAAAAAAAABAJAAAAAAAAAAAAAAAANRtDtPhstpd5iZ2bv3dKO+pUf5V083uPJmIjcs6UtktFaRuZbLEYiFKEqlSUYQgm5zk1GMUubbPGu0HtIeN1YTBtxw17VKnCVez4W5Q8ufPoaTa/bvE5pPTJ91h4u8MPFu3lKb/al9OhzVyvzcjxf018nX9O6RGGYyZu9vSPb95ei7A5hfBunffSqzv6StJP/AKvY6X7UeVbN5x9lr3k/u6iUanl0l8n9GzvftV96d78GiTx7+KmvZSdX484uRNvS3eP1bn7UFiTXZfjaOpqvq3206ZafU29TKI1I68LVv/s6jt7SX8yQqFCxJv8AZnxKpLl4Yr6t/wAjTrZyppv3kVK3Bxdve50+TYWNGhGCeprfN9Zvj/ryAzgAAAAAAAAAAAAAAAAAAAAAAAADUbUZ/DLsJUxM/E14aUOGuo/hj+rfkmeTMRG5Z0pbJaKVjcy1u2m21PLKeiNquJqL7qlfdFf/AKVOkfLn7teF5xm9XGVpVq1SVWUnvlLn0SXKK5JFeb5nUxFSdatNzqVpNzk/0XRcEl0NaVWXLOSfg73g8DHw6a87T5z+kfD7pBANKw2k3GSZzWhKFBRlXUpKNOnFOVS74KC5+hj5HkGIzCsqGFpuctzlLhCnH8U5cl/pXPcNjNgMPlUFPdWxMlaeIkrab8YU1+zH6vn0JODHeZ3HZS9V5fHpjnHkjxT6R+vwcNi8rr05OFSm4Sja6dt11finYyMszCrTT3302577HaY5wq1ZzaTvuXolZGtxGztKq7wfdyfTg/kWbiVeWbQqdk3xOmyuF3Od3vUVpvu5u9uv+ByuW7OuhUvKKceOtNtX80+B0VWs6CjOPBNKceTiwNyC3QrKcVKLumXAAAAAAAAAAAAAAAAAAAAAAAeOdrudurjIYSL8GFgnNdatRXftHT7s9ibtvZ8053mLxOLxGIf9dWqTX7rk9K9rETlW1XXu6DoOGLZ5yT/bH1n+NtbWld+hbDe8Fe66Z3Jc3Wyey1bNcSqFLwxjaVes1eNKF+PnJ8EufomaQ9/7LskWEyujJxtUxS7+q+b1fAvlDT7s3Ycfjt3VfUuZPGw7r5z2j928yDZ7D5dQWHw0NMVvlJ751Jc5zlzf/hGfXTcJW46ZW9bFwFpEa7Q4e1ptPitO5ebyzKz3suU818yrOsmgsTVVnvm3GzfCW+31NdPIJcU3H1bv7HrFt4Z7KPCRW8+vFxm7ppo0UMnknZzl72NvgcvpU4tSjr1K0nPxNrp5AbnI8y07m7xlx8vM6VO+85SljKVNWjCKt0SOhyqq50YyfPVb01OwGWAAAAAAAAAAAAAAAAAAAAA1u0mK7nAYurwdPDV5L1VN2+tj5ok7Le7W5s+lNpsqnjcDiMLTmqUq9PQpyTko71e6W/hdfM8SzjsQze7cKmGxK5RhVlRf92cUvqRc+KbzHsvel87Hxcdt/wDqZckpX4bySvHdnOcYa+vL8RZcZUYrEL3ptmnksTTmqco1YzbSVOdOSk30UWrtkeePK2p1Wk+cflLb0qTnKMFxnKMV6ydl+p9TYXDqlThTjuVOEIR9Iqy/Q8N2C7McyrV6GKxkI4SjTqUquiqn39RRkpaVTXw3ta8reh7wSePjmm9qbq3MpyJrFJ8tgBaxU3GnNrioSa9UmSVK5fNsSu/nPq9Kfokr/Qw3WXUrnFVI7+ZrquVNvdUml0uBkyqxREsVq8MPE+b5L1ZirLF+3OUvJuy+hVOsoWjHdbkgOgyvZqlWpwrVZ1JN3vBSUYXUmrblfl1Olp01FKMUkkkkluSS5Gv2d/8Aq0311v8AjZsgAAAAAAAAAIJAAAAAAAAAAAAWcTioUoOpVnGnCO+U5yUIr1bOY2526hlkVTppVMTUV4wk/DTjw1ztv48FzseLbQ7TYrHTviK0qnPTfTCPlGC3Ij5ORFJ1HeVxw+k5ORX8S0+Gv1n5Q9ex/bBllGbhGVbEW3OdGleHycmr/IzMm7R8sx1SNONXu6jfghiId02+kZO8b+V7nz2CNHJvtbW6Lx/DqJnfu+ryTzfsi2xni6c8DiZOdXDxUqNSTvKdG9nGT5uLcd/RroekE+lovG4cxyMFsGScdvQIauSQZNDkKlLu5Th+GUor0T3FicjKx7++q/vz/UwqjAxcXX0pt8Enc1FGpKpLU+HJGRm1T4Yfid36InBUt6XWyA9Hyqjow9KPSnC/q1d/VmWRCNkl0SRIAAAAAAAAAEEgBcpuLgVApuLgVApuRcCsFOojUB84bY5tLE5ji6km39/VhHyhCThFe0UaJu50PaFlLwWaYmElaNWpKvRfKUKknLd6Sco/I5ynUU7pcVvt1XkVd6TEzLvOPyaWpWseWo0kEA1JbseyaUlnWHUeDhiVP93uZPf81E+gDyrsb2UnSU8zrxce9h3eFjJWbg2nOrbo7JLyu+DR6lqLLj1mKd3GdVy1ycifD6RpXcFGoidVRTk+CV2b1W5THv76r/vJ/qYNZmTi53nKX4pSfu7mBXqIDT4mWqs/y2Rs8rp3q011nBfxI1kF4n5tm7yOF8RRS/HF/Jb/AOQHfklFybgVAp1C4FQKbi4FQIuLgSCLgC3qI1Fu5DYFzWNZZcilyAyO8I7wxnMplVAyu8I70wnXLcsUBgbZbI4fN6HdVr06kLuhiIJOdNvirftRe68fLqeMZr2O5tRm1RhTxUU/DUo14U35NxqOLT9/U9uqZjbr7GPPObcpexjNYlvx570jUT2eUZJ2P5pVaeKq0cJDnqksTU+UYO3vJHoORdluXYRxnVU8bUjZ3r2VO/VUo7n/AMWo2X9Nr8MvYqWb35S9jGMVY76bLc3PaPD4p06Hvh35o45k3yfsXY4tvkzYiNv3xr85xlqaiuMnv9F/nYtxxDMDMpOTvySsgNRjMQ+oyvBSqxrVpfBRp1LfmqaHZfLj7GPVjKctMVdtpL59Tpa8I4fBypL8Eor80pLe/wBQOMprxHS7Lw/9Qn+GE39LfzNBToPVwOgyOoqM3Kp4fA0t17u63WQHXaxrNdRzOMuTXrYyo1LgZGonWWVMnUBd1E3LWonUBduLlvUTqAruCjUSBRYhorsRpAttEOJd0kaQLLgUuBfcSNIGO6ZS6K6GU4lLgBiuguhQ8Oui9jM0EOkBhPDrovYpdFdDOdIpdEDC7tFLSM50Cj7KBrq8/C0movk3wML+l4R8M7KXqmn6M3VTL4y4q5r8RsphqnxU16puL+gFiOdQirRUV6WRr84zHXTTgnKUX8Md7afHd7Ge9h8NydVelaX8y9htkqFN3jrb6ym5AcnTzGae+jV/5cmZCzrrSqr+yn/gdjHJ4Lgi5HLUgORpZ5yVOr6d1P8AwOny/FPu4qXG2/y33sZawJUsJ5AQqxUqpUsMSqABTKlIjuiruwCkVaiNBOgCdQGkAXrCxULAU2FiqwsBRYWKibAUaSNJXYWAo0jSV2FgLekaS5YWAt6BoLlhYC1oGgu2FgLWgnQXLCwFvSNJcsLAUaBpLlhYCjSNJXYAUaRoK7ACjSTpKrCwFOkFVgBJAAAAAAABJAAAAAAAAAAAAAGAABIAAAAAAAAAAAAAAB//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72728"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3365385"/>
            <a:ext cx="2771800" cy="3415106"/>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822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31" name="Group 3"/>
          <p:cNvGrpSpPr>
            <a:grpSpLocks/>
          </p:cNvGrpSpPr>
          <p:nvPr/>
        </p:nvGrpSpPr>
        <p:grpSpPr bwMode="auto">
          <a:xfrm>
            <a:off x="1784638" y="1475854"/>
            <a:ext cx="6734403" cy="3352800"/>
            <a:chOff x="528" y="1248"/>
            <a:chExt cx="4676" cy="2256"/>
          </a:xfrm>
        </p:grpSpPr>
        <p:grpSp>
          <p:nvGrpSpPr>
            <p:cNvPr id="73732" name="Group 4"/>
            <p:cNvGrpSpPr>
              <a:grpSpLocks/>
            </p:cNvGrpSpPr>
            <p:nvPr/>
          </p:nvGrpSpPr>
          <p:grpSpPr bwMode="auto">
            <a:xfrm>
              <a:off x="1824" y="1248"/>
              <a:ext cx="2014" cy="1821"/>
              <a:chOff x="1872" y="1824"/>
              <a:chExt cx="2014" cy="1821"/>
            </a:xfrm>
          </p:grpSpPr>
          <p:sp>
            <p:nvSpPr>
              <p:cNvPr id="73733" name="AutoShape 5"/>
              <p:cNvSpPr>
                <a:spLocks noChangeArrowheads="1"/>
              </p:cNvSpPr>
              <p:nvPr/>
            </p:nvSpPr>
            <p:spPr bwMode="gray">
              <a:xfrm rot="16200000" flipH="1">
                <a:off x="1820" y="2528"/>
                <a:ext cx="309" cy="206"/>
              </a:xfrm>
              <a:prstGeom prst="upArrow">
                <a:avLst>
                  <a:gd name="adj1" fmla="val 51676"/>
                  <a:gd name="adj2" fmla="val 100000"/>
                </a:avLst>
              </a:prstGeom>
              <a:gradFill rotWithShape="1">
                <a:gsLst>
                  <a:gs pos="0">
                    <a:schemeClr val="tx2"/>
                  </a:gs>
                  <a:gs pos="100000">
                    <a:schemeClr val="tx2">
                      <a:gamma/>
                      <a:tint val="39216"/>
                      <a:invGamma/>
                    </a:schemeClr>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3734" name="AutoShape 6"/>
              <p:cNvSpPr>
                <a:spLocks noChangeArrowheads="1"/>
              </p:cNvSpPr>
              <p:nvPr/>
            </p:nvSpPr>
            <p:spPr bwMode="gray">
              <a:xfrm rot="5400000" flipH="1">
                <a:off x="3628" y="2494"/>
                <a:ext cx="309" cy="206"/>
              </a:xfrm>
              <a:prstGeom prst="upArrow">
                <a:avLst>
                  <a:gd name="adj1" fmla="val 51676"/>
                  <a:gd name="adj2" fmla="val 100000"/>
                </a:avLst>
              </a:prstGeom>
              <a:gradFill rotWithShape="1">
                <a:gsLst>
                  <a:gs pos="0">
                    <a:schemeClr val="tx2"/>
                  </a:gs>
                  <a:gs pos="100000">
                    <a:schemeClr val="tx2">
                      <a:gamma/>
                      <a:tint val="39216"/>
                      <a:invGamma/>
                    </a:schemeClr>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3735" name="AutoShape 7"/>
              <p:cNvSpPr>
                <a:spLocks noChangeArrowheads="1"/>
              </p:cNvSpPr>
              <p:nvPr/>
            </p:nvSpPr>
            <p:spPr bwMode="gray">
              <a:xfrm rot="10800000" flipH="1">
                <a:off x="2725" y="3439"/>
                <a:ext cx="308" cy="206"/>
              </a:xfrm>
              <a:prstGeom prst="upArrow">
                <a:avLst>
                  <a:gd name="adj1" fmla="val 51676"/>
                  <a:gd name="adj2" fmla="val 100000"/>
                </a:avLst>
              </a:prstGeom>
              <a:gradFill rotWithShape="1">
                <a:gsLst>
                  <a:gs pos="0">
                    <a:schemeClr val="tx2"/>
                  </a:gs>
                  <a:gs pos="100000">
                    <a:schemeClr val="tx2">
                      <a:gamma/>
                      <a:tint val="39216"/>
                      <a:invGamma/>
                    </a:schemeClr>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3736" name="Oval 8"/>
              <p:cNvSpPr>
                <a:spLocks noChangeArrowheads="1"/>
              </p:cNvSpPr>
              <p:nvPr/>
            </p:nvSpPr>
            <p:spPr bwMode="gray">
              <a:xfrm>
                <a:off x="2078" y="1824"/>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solidFill>
                  <a:schemeClr val="bg1"/>
                </a:solidFill>
                <a:round/>
                <a:headEnd/>
                <a:tailEnd/>
              </a:ln>
              <a:effectLst/>
              <a:extLs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3737" name="Oval 9"/>
              <p:cNvSpPr>
                <a:spLocks noChangeArrowheads="1"/>
              </p:cNvSpPr>
              <p:nvPr/>
            </p:nvSpPr>
            <p:spPr bwMode="gray">
              <a:xfrm>
                <a:off x="2170" y="1915"/>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3738" name="Oval 10"/>
              <p:cNvSpPr>
                <a:spLocks noChangeArrowheads="1"/>
              </p:cNvSpPr>
              <p:nvPr/>
            </p:nvSpPr>
            <p:spPr bwMode="gray">
              <a:xfrm>
                <a:off x="2254" y="2000"/>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ES"/>
              </a:p>
            </p:txBody>
          </p:sp>
          <p:sp>
            <p:nvSpPr>
              <p:cNvPr id="73739" name="Oval 11"/>
              <p:cNvSpPr>
                <a:spLocks noChangeArrowheads="1"/>
              </p:cNvSpPr>
              <p:nvPr/>
            </p:nvSpPr>
            <p:spPr bwMode="gray">
              <a:xfrm>
                <a:off x="2254" y="2000"/>
                <a:ext cx="1262" cy="1264"/>
              </a:xfrm>
              <a:prstGeom prst="ellipse">
                <a:avLst/>
              </a:prstGeom>
              <a:gradFill rotWithShape="1">
                <a:gsLst>
                  <a:gs pos="0">
                    <a:srgbClr val="FFCC00">
                      <a:gamma/>
                      <a:shade val="0"/>
                      <a:invGamma/>
                    </a:srgbClr>
                  </a:gs>
                  <a:gs pos="100000">
                    <a:srgbClr val="FFCC00"/>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ES"/>
              </a:p>
            </p:txBody>
          </p:sp>
          <p:sp>
            <p:nvSpPr>
              <p:cNvPr id="73740" name="Oval 12"/>
              <p:cNvSpPr>
                <a:spLocks noChangeArrowheads="1"/>
              </p:cNvSpPr>
              <p:nvPr/>
            </p:nvSpPr>
            <p:spPr bwMode="gray">
              <a:xfrm>
                <a:off x="2337" y="2083"/>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a:p>
            </p:txBody>
          </p:sp>
          <p:sp>
            <p:nvSpPr>
              <p:cNvPr id="73741" name="Oval 13"/>
              <p:cNvSpPr>
                <a:spLocks noChangeArrowheads="1"/>
              </p:cNvSpPr>
              <p:nvPr/>
            </p:nvSpPr>
            <p:spPr bwMode="gray">
              <a:xfrm>
                <a:off x="2337" y="2094"/>
                <a:ext cx="1096" cy="1098"/>
              </a:xfrm>
              <a:prstGeom prst="ellipse">
                <a:avLst/>
              </a:prstGeom>
              <a:gradFill rotWithShape="1">
                <a:gsLst>
                  <a:gs pos="0">
                    <a:srgbClr val="FFCC00"/>
                  </a:gs>
                  <a:gs pos="100000">
                    <a:srgbClr val="FFCC00">
                      <a:gamma/>
                      <a:shade val="48627"/>
                      <a:invGamma/>
                    </a:srgb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a:p>
            </p:txBody>
          </p:sp>
        </p:grpSp>
        <p:sp>
          <p:nvSpPr>
            <p:cNvPr id="73742" name="AutoShape 14"/>
            <p:cNvSpPr>
              <a:spLocks noChangeArrowheads="1"/>
            </p:cNvSpPr>
            <p:nvPr/>
          </p:nvSpPr>
          <p:spPr bwMode="gray">
            <a:xfrm>
              <a:off x="528" y="2256"/>
              <a:ext cx="1152" cy="384"/>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3743" name="AutoShape 15"/>
            <p:cNvSpPr>
              <a:spLocks noChangeArrowheads="1"/>
            </p:cNvSpPr>
            <p:nvPr/>
          </p:nvSpPr>
          <p:spPr bwMode="gray">
            <a:xfrm>
              <a:off x="528" y="1920"/>
              <a:ext cx="1152" cy="384"/>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3744" name="AutoShape 16"/>
            <p:cNvSpPr>
              <a:spLocks noChangeArrowheads="1"/>
            </p:cNvSpPr>
            <p:nvPr/>
          </p:nvSpPr>
          <p:spPr bwMode="gray">
            <a:xfrm>
              <a:off x="528" y="1584"/>
              <a:ext cx="1152" cy="384"/>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3745" name="AutoShape 17"/>
            <p:cNvSpPr>
              <a:spLocks noChangeArrowheads="1"/>
            </p:cNvSpPr>
            <p:nvPr/>
          </p:nvSpPr>
          <p:spPr bwMode="gray">
            <a:xfrm>
              <a:off x="3984" y="2256"/>
              <a:ext cx="1200" cy="384"/>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3746" name="AutoShape 18"/>
            <p:cNvSpPr>
              <a:spLocks noChangeArrowheads="1"/>
            </p:cNvSpPr>
            <p:nvPr/>
          </p:nvSpPr>
          <p:spPr bwMode="gray">
            <a:xfrm>
              <a:off x="3984" y="1920"/>
              <a:ext cx="1200" cy="384"/>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3747" name="AutoShape 19"/>
            <p:cNvSpPr>
              <a:spLocks noChangeArrowheads="1"/>
            </p:cNvSpPr>
            <p:nvPr/>
          </p:nvSpPr>
          <p:spPr bwMode="gray">
            <a:xfrm>
              <a:off x="3984" y="1584"/>
              <a:ext cx="1200" cy="384"/>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3748" name="Text Box 20"/>
            <p:cNvSpPr txBox="1">
              <a:spLocks noChangeArrowheads="1"/>
            </p:cNvSpPr>
            <p:nvPr/>
          </p:nvSpPr>
          <p:spPr bwMode="gray">
            <a:xfrm>
              <a:off x="2342" y="1473"/>
              <a:ext cx="1026" cy="1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s-ES_tradnl" sz="1400" dirty="0" smtClean="0"/>
                <a:t>Deben redactarse iniciando </a:t>
              </a:r>
            </a:p>
            <a:p>
              <a:pPr algn="ctr" eaLnBrk="0" hangingPunct="0"/>
              <a:r>
                <a:rPr lang="es-ES_tradnl" sz="1400" dirty="0" smtClean="0"/>
                <a:t>con un verbo en </a:t>
              </a:r>
            </a:p>
            <a:p>
              <a:pPr algn="ctr" eaLnBrk="0" hangingPunct="0"/>
              <a:r>
                <a:rPr lang="es-ES_tradnl" sz="1400" dirty="0" smtClean="0"/>
                <a:t>infinitivo a</a:t>
              </a:r>
            </a:p>
            <a:p>
              <a:pPr algn="ctr" eaLnBrk="0" hangingPunct="0"/>
              <a:r>
                <a:rPr lang="es-ES_tradnl" sz="1400" dirty="0" smtClean="0"/>
                <a:t>l inicio de la oración </a:t>
              </a:r>
            </a:p>
            <a:p>
              <a:pPr algn="ctr" eaLnBrk="0" hangingPunct="0"/>
              <a:r>
                <a:rPr lang="es-ES_tradnl" sz="1400" dirty="0" smtClean="0"/>
                <a:t>respondiendo </a:t>
              </a:r>
            </a:p>
            <a:p>
              <a:pPr algn="ctr" eaLnBrk="0" hangingPunct="0"/>
              <a:endParaRPr lang="en-US" sz="1100" b="1" dirty="0">
                <a:solidFill>
                  <a:schemeClr val="bg1"/>
                </a:solidFill>
              </a:endParaRPr>
            </a:p>
          </p:txBody>
        </p:sp>
        <p:sp>
          <p:nvSpPr>
            <p:cNvPr id="73749" name="AutoShape 21"/>
            <p:cNvSpPr>
              <a:spLocks noChangeArrowheads="1"/>
            </p:cNvSpPr>
            <p:nvPr/>
          </p:nvSpPr>
          <p:spPr bwMode="auto">
            <a:xfrm>
              <a:off x="1611" y="3168"/>
              <a:ext cx="2448" cy="336"/>
            </a:xfrm>
            <a:prstGeom prst="roundRect">
              <a:avLst>
                <a:gd name="adj" fmla="val 50000"/>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latin typeface="Verdana" pitchFamily="34" charset="0"/>
                </a:rPr>
                <a:t>d</a:t>
              </a:r>
              <a:r>
                <a:rPr lang="en-US" dirty="0" smtClean="0">
                  <a:latin typeface="Verdana" pitchFamily="34" charset="0"/>
                </a:rPr>
                <a:t>e la investigación</a:t>
              </a:r>
              <a:endParaRPr lang="en-US" dirty="0">
                <a:latin typeface="Verdana" pitchFamily="34" charset="0"/>
              </a:endParaRPr>
            </a:p>
          </p:txBody>
        </p:sp>
        <p:sp>
          <p:nvSpPr>
            <p:cNvPr id="73750" name="Text Box 22"/>
            <p:cNvSpPr txBox="1">
              <a:spLocks noChangeArrowheads="1"/>
            </p:cNvSpPr>
            <p:nvPr/>
          </p:nvSpPr>
          <p:spPr bwMode="gray">
            <a:xfrm>
              <a:off x="1000" y="1683"/>
              <a:ext cx="128"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endParaRPr lang="en-US" b="1" dirty="0" smtClean="0">
                <a:solidFill>
                  <a:schemeClr val="bg1"/>
                </a:solidFill>
              </a:endParaRPr>
            </a:p>
          </p:txBody>
        </p:sp>
        <p:sp>
          <p:nvSpPr>
            <p:cNvPr id="73751" name="Text Box 23"/>
            <p:cNvSpPr txBox="1">
              <a:spLocks noChangeArrowheads="1"/>
            </p:cNvSpPr>
            <p:nvPr/>
          </p:nvSpPr>
          <p:spPr bwMode="gray">
            <a:xfrm>
              <a:off x="836" y="2019"/>
              <a:ext cx="291"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endParaRPr lang="en-US" b="1" dirty="0">
                <a:solidFill>
                  <a:schemeClr val="bg1"/>
                </a:solidFill>
              </a:endParaRPr>
            </a:p>
          </p:txBody>
        </p:sp>
        <p:sp>
          <p:nvSpPr>
            <p:cNvPr id="73753" name="Text Box 25"/>
            <p:cNvSpPr txBox="1">
              <a:spLocks noChangeArrowheads="1"/>
            </p:cNvSpPr>
            <p:nvPr/>
          </p:nvSpPr>
          <p:spPr bwMode="gray">
            <a:xfrm>
              <a:off x="4160" y="1683"/>
              <a:ext cx="883"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1200" b="1" dirty="0" smtClean="0">
                  <a:solidFill>
                    <a:schemeClr val="bg1"/>
                  </a:solidFill>
                </a:rPr>
                <a:t>Sirvé de guía </a:t>
              </a:r>
            </a:p>
            <a:p>
              <a:pPr algn="ctr" eaLnBrk="0" hangingPunct="0"/>
              <a:r>
                <a:rPr lang="en-US" sz="1200" b="1" dirty="0">
                  <a:solidFill>
                    <a:schemeClr val="bg1"/>
                  </a:solidFill>
                </a:rPr>
                <a:t>p</a:t>
              </a:r>
              <a:r>
                <a:rPr lang="en-US" sz="1200" b="1" dirty="0" smtClean="0">
                  <a:solidFill>
                    <a:schemeClr val="bg1"/>
                  </a:solidFill>
                </a:rPr>
                <a:t>ara el estudio</a:t>
              </a:r>
              <a:endParaRPr lang="en-US" sz="1200" b="1" dirty="0">
                <a:solidFill>
                  <a:schemeClr val="bg1"/>
                </a:solidFill>
              </a:endParaRPr>
            </a:p>
          </p:txBody>
        </p:sp>
        <p:sp>
          <p:nvSpPr>
            <p:cNvPr id="73754" name="Text Box 26"/>
            <p:cNvSpPr txBox="1">
              <a:spLocks noChangeArrowheads="1"/>
            </p:cNvSpPr>
            <p:nvPr/>
          </p:nvSpPr>
          <p:spPr bwMode="gray">
            <a:xfrm>
              <a:off x="3995" y="2019"/>
              <a:ext cx="1209"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1200" b="1" dirty="0" smtClean="0">
                  <a:solidFill>
                    <a:schemeClr val="bg1"/>
                  </a:solidFill>
                </a:rPr>
                <a:t>Se apoya por los </a:t>
              </a:r>
            </a:p>
            <a:p>
              <a:pPr algn="ctr" eaLnBrk="0" hangingPunct="0"/>
              <a:r>
                <a:rPr lang="en-US" sz="1200" b="1" dirty="0">
                  <a:solidFill>
                    <a:schemeClr val="bg1"/>
                  </a:solidFill>
                </a:rPr>
                <a:t>o</a:t>
              </a:r>
              <a:r>
                <a:rPr lang="en-US" sz="1200" b="1" dirty="0" smtClean="0">
                  <a:solidFill>
                    <a:schemeClr val="bg1"/>
                  </a:solidFill>
                </a:rPr>
                <a:t>bjetivos especificos</a:t>
              </a:r>
              <a:endParaRPr lang="en-US" sz="1200" b="1" dirty="0">
                <a:solidFill>
                  <a:schemeClr val="bg1"/>
                </a:solidFill>
              </a:endParaRPr>
            </a:p>
          </p:txBody>
        </p:sp>
        <p:sp>
          <p:nvSpPr>
            <p:cNvPr id="73755" name="Text Box 27"/>
            <p:cNvSpPr txBox="1">
              <a:spLocks noChangeArrowheads="1"/>
            </p:cNvSpPr>
            <p:nvPr/>
          </p:nvSpPr>
          <p:spPr bwMode="gray">
            <a:xfrm>
              <a:off x="4538" y="2355"/>
              <a:ext cx="128"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endParaRPr lang="en-US" b="1" dirty="0" smtClean="0">
                <a:solidFill>
                  <a:schemeClr val="bg1"/>
                </a:solidFill>
              </a:endParaRPr>
            </a:p>
            <a:p>
              <a:pPr algn="ctr" eaLnBrk="0" hangingPunct="0"/>
              <a:endParaRPr lang="en-US" b="1" dirty="0">
                <a:solidFill>
                  <a:schemeClr val="bg1"/>
                </a:solidFill>
              </a:endParaRPr>
            </a:p>
          </p:txBody>
        </p:sp>
      </p:grpSp>
      <p:sp>
        <p:nvSpPr>
          <p:cNvPr id="2" name="1 Título"/>
          <p:cNvSpPr>
            <a:spLocks noGrp="1"/>
          </p:cNvSpPr>
          <p:nvPr>
            <p:ph type="title"/>
          </p:nvPr>
        </p:nvSpPr>
        <p:spPr>
          <a:xfrm>
            <a:off x="119090" y="206115"/>
            <a:ext cx="6172200" cy="563562"/>
          </a:xfrm>
        </p:spPr>
        <p:txBody>
          <a:bodyPr/>
          <a:lstStyle/>
          <a:p>
            <a:r>
              <a:rPr lang="es-ES" sz="2800" dirty="0" smtClean="0">
                <a:latin typeface="Arial Rounded MT Bold" panose="020F0704030504030204" pitchFamily="34" charset="0"/>
              </a:rPr>
              <a:t>1.3 Objetivos</a:t>
            </a:r>
            <a:endParaRPr lang="es-ES" sz="2800" dirty="0">
              <a:latin typeface="Arial Rounded MT Bold" panose="020F0704030504030204" pitchFamily="34" charset="0"/>
            </a:endParaRPr>
          </a:p>
        </p:txBody>
      </p:sp>
      <p:sp>
        <p:nvSpPr>
          <p:cNvPr id="5" name="4 Rectángulo"/>
          <p:cNvSpPr/>
          <p:nvPr/>
        </p:nvSpPr>
        <p:spPr>
          <a:xfrm>
            <a:off x="2298507" y="2134176"/>
            <a:ext cx="697627" cy="369332"/>
          </a:xfrm>
          <a:prstGeom prst="rect">
            <a:avLst/>
          </a:prstGeom>
        </p:spPr>
        <p:txBody>
          <a:bodyPr wrap="none">
            <a:spAutoFit/>
          </a:bodyPr>
          <a:lstStyle/>
          <a:p>
            <a:r>
              <a:rPr lang="es-ES_tradnl" b="1" u="sng" dirty="0" smtClean="0">
                <a:latin typeface="Arial Rounded MT Bold" panose="020F0704030504030204" pitchFamily="34" charset="0"/>
              </a:rPr>
              <a:t>Qué </a:t>
            </a:r>
            <a:endParaRPr lang="es-ES" dirty="0">
              <a:latin typeface="Arial Rounded MT Bold" panose="020F0704030504030204" pitchFamily="34" charset="0"/>
            </a:endParaRPr>
          </a:p>
        </p:txBody>
      </p:sp>
      <p:sp>
        <p:nvSpPr>
          <p:cNvPr id="6" name="5 Rectángulo"/>
          <p:cNvSpPr/>
          <p:nvPr/>
        </p:nvSpPr>
        <p:spPr>
          <a:xfrm>
            <a:off x="2161372" y="2639359"/>
            <a:ext cx="838691" cy="369332"/>
          </a:xfrm>
          <a:prstGeom prst="rect">
            <a:avLst/>
          </a:prstGeom>
        </p:spPr>
        <p:txBody>
          <a:bodyPr wrap="none">
            <a:spAutoFit/>
          </a:bodyPr>
          <a:lstStyle/>
          <a:p>
            <a:r>
              <a:rPr lang="es-ES_tradnl" b="1" u="sng" dirty="0" smtClean="0">
                <a:latin typeface="Arial Rounded MT Bold" panose="020F0704030504030204" pitchFamily="34" charset="0"/>
              </a:rPr>
              <a:t>Cómo</a:t>
            </a:r>
            <a:endParaRPr lang="es-ES" dirty="0">
              <a:latin typeface="Arial Rounded MT Bold" panose="020F0704030504030204" pitchFamily="34" charset="0"/>
            </a:endParaRPr>
          </a:p>
        </p:txBody>
      </p:sp>
      <p:sp>
        <p:nvSpPr>
          <p:cNvPr id="7" name="6 Rectángulo"/>
          <p:cNvSpPr/>
          <p:nvPr/>
        </p:nvSpPr>
        <p:spPr>
          <a:xfrm>
            <a:off x="2016065" y="3126026"/>
            <a:ext cx="1180003" cy="369332"/>
          </a:xfrm>
          <a:prstGeom prst="rect">
            <a:avLst/>
          </a:prstGeom>
        </p:spPr>
        <p:txBody>
          <a:bodyPr wrap="none">
            <a:spAutoFit/>
          </a:bodyPr>
          <a:lstStyle/>
          <a:p>
            <a:pPr algn="ctr" eaLnBrk="0" hangingPunct="0"/>
            <a:r>
              <a:rPr lang="es-ES_tradnl" b="1" u="sng" dirty="0" smtClean="0">
                <a:latin typeface="Arial Rounded MT Bold" panose="020F0704030504030204" pitchFamily="34" charset="0"/>
              </a:rPr>
              <a:t>Para qué</a:t>
            </a:r>
            <a:endParaRPr lang="en-US" b="1" dirty="0">
              <a:solidFill>
                <a:schemeClr val="bg1"/>
              </a:solidFill>
              <a:latin typeface="Arial Rounded MT Bold" panose="020F0704030504030204" pitchFamily="34" charset="0"/>
            </a:endParaRPr>
          </a:p>
        </p:txBody>
      </p:sp>
      <p:sp>
        <p:nvSpPr>
          <p:cNvPr id="8" name="7 Rectángulo"/>
          <p:cNvSpPr/>
          <p:nvPr/>
        </p:nvSpPr>
        <p:spPr>
          <a:xfrm>
            <a:off x="7015466" y="2953672"/>
            <a:ext cx="4572000" cy="590931"/>
          </a:xfrm>
          <a:prstGeom prst="rect">
            <a:avLst/>
          </a:prstGeom>
        </p:spPr>
        <p:txBody>
          <a:bodyPr>
            <a:spAutoFit/>
          </a:bodyPr>
          <a:lstStyle/>
          <a:p>
            <a:pPr algn="just">
              <a:lnSpc>
                <a:spcPct val="90000"/>
              </a:lnSpc>
            </a:pPr>
            <a:r>
              <a:rPr lang="es-ES_tradnl" sz="1200" dirty="0" smtClean="0">
                <a:solidFill>
                  <a:schemeClr val="bg1"/>
                </a:solidFill>
              </a:rPr>
              <a:t>claros y precisos y </a:t>
            </a:r>
          </a:p>
          <a:p>
            <a:pPr algn="just">
              <a:lnSpc>
                <a:spcPct val="90000"/>
              </a:lnSpc>
            </a:pPr>
            <a:r>
              <a:rPr lang="es-ES_tradnl" sz="1200" dirty="0" smtClean="0">
                <a:solidFill>
                  <a:schemeClr val="bg1"/>
                </a:solidFill>
              </a:rPr>
              <a:t>seguir un orden </a:t>
            </a:r>
          </a:p>
          <a:p>
            <a:pPr algn="just">
              <a:lnSpc>
                <a:spcPct val="90000"/>
              </a:lnSpc>
            </a:pPr>
            <a:r>
              <a:rPr lang="es-ES_tradnl" sz="1200" dirty="0" smtClean="0">
                <a:solidFill>
                  <a:schemeClr val="bg1"/>
                </a:solidFill>
              </a:rPr>
              <a:t>metodológico</a:t>
            </a:r>
            <a:endParaRPr lang="es-ES_tradnl" sz="1200" dirty="0">
              <a:solidFill>
                <a:schemeClr val="bg1"/>
              </a:solidFill>
            </a:endParaRPr>
          </a:p>
        </p:txBody>
      </p:sp>
      <p:pic>
        <p:nvPicPr>
          <p:cNvPr id="73756" name="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03" y="3092611"/>
            <a:ext cx="3251287" cy="3816650"/>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0927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0" y="908720"/>
            <a:ext cx="8316416" cy="4808061"/>
          </a:xfrm>
          <a:prstGeom prst="rect">
            <a:avLst/>
          </a:prstGeom>
        </p:spPr>
        <p:txBody>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50000"/>
              </a:lnSpc>
              <a:buClr>
                <a:schemeClr val="tx1"/>
              </a:buClr>
              <a:buSzPct val="110000"/>
              <a:buFont typeface="Arial" panose="020B0604020202020204" pitchFamily="34" charset="0"/>
              <a:buChar char="•"/>
            </a:pPr>
            <a:r>
              <a:rPr lang="es-ES_tradnl" sz="2000" dirty="0" smtClean="0">
                <a:latin typeface="Arial" panose="020B0604020202020204" pitchFamily="34" charset="0"/>
                <a:cs typeface="Arial" panose="020B0604020202020204" pitchFamily="34" charset="0"/>
              </a:rPr>
              <a:t>Deben redactarse iniciando con un verbo en infinitivo </a:t>
            </a:r>
            <a:r>
              <a:rPr lang="es-ES_tradnl" sz="2000" dirty="0" smtClean="0">
                <a:latin typeface="Arial" panose="020B0604020202020204" pitchFamily="34" charset="0"/>
                <a:cs typeface="Arial" panose="020B0604020202020204" pitchFamily="34" charset="0"/>
              </a:rPr>
              <a:t>respondiendo </a:t>
            </a:r>
            <a:r>
              <a:rPr lang="es-ES_tradnl" sz="2000" dirty="0" smtClean="0">
                <a:latin typeface="Arial" panose="020B0604020202020204" pitchFamily="34" charset="0"/>
                <a:cs typeface="Arial" panose="020B0604020202020204" pitchFamily="34" charset="0"/>
              </a:rPr>
              <a:t>al </a:t>
            </a:r>
            <a:r>
              <a:rPr lang="es-ES_tradnl" sz="2000" b="1" u="sng" dirty="0" smtClean="0">
                <a:latin typeface="Arial" panose="020B0604020202020204" pitchFamily="34" charset="0"/>
                <a:cs typeface="Arial" panose="020B0604020202020204" pitchFamily="34" charset="0"/>
              </a:rPr>
              <a:t>Qué, Cómo y Para qué</a:t>
            </a:r>
            <a:r>
              <a:rPr lang="es-ES_tradnl" sz="2000" dirty="0" smtClean="0">
                <a:latin typeface="Arial" panose="020B0604020202020204" pitchFamily="34" charset="0"/>
                <a:cs typeface="Arial" panose="020B0604020202020204" pitchFamily="34" charset="0"/>
              </a:rPr>
              <a:t> de la </a:t>
            </a:r>
            <a:r>
              <a:rPr lang="es-ES_tradnl" sz="2000" dirty="0" smtClean="0">
                <a:latin typeface="Arial" panose="020B0604020202020204" pitchFamily="34" charset="0"/>
                <a:cs typeface="Arial" panose="020B0604020202020204" pitchFamily="34" charset="0"/>
              </a:rPr>
              <a:t>investigación.</a:t>
            </a:r>
          </a:p>
          <a:p>
            <a:pPr algn="just">
              <a:lnSpc>
                <a:spcPct val="150000"/>
              </a:lnSpc>
              <a:buClr>
                <a:schemeClr val="tx1"/>
              </a:buClr>
              <a:buSzPct val="110000"/>
              <a:buFont typeface="Arial" panose="020B0604020202020204" pitchFamily="34" charset="0"/>
              <a:buChar char="•"/>
            </a:pPr>
            <a:endParaRPr lang="es-ES_tradnl" sz="2000" dirty="0" smtClean="0">
              <a:latin typeface="Arial" panose="020B0604020202020204" pitchFamily="34" charset="0"/>
              <a:cs typeface="Arial" panose="020B0604020202020204" pitchFamily="34" charset="0"/>
            </a:endParaRPr>
          </a:p>
          <a:p>
            <a:pPr algn="just">
              <a:lnSpc>
                <a:spcPct val="150000"/>
              </a:lnSpc>
              <a:buClr>
                <a:schemeClr val="tx1"/>
              </a:buClr>
              <a:buSzPct val="110000"/>
              <a:buFont typeface="Arial" panose="020B0604020202020204" pitchFamily="34" charset="0"/>
              <a:buChar char="•"/>
            </a:pPr>
            <a:r>
              <a:rPr lang="es-ES_tradnl" sz="2000" dirty="0" smtClean="0">
                <a:latin typeface="Arial" panose="020B0604020202020204" pitchFamily="34" charset="0"/>
                <a:cs typeface="Arial" panose="020B0604020202020204" pitchFamily="34" charset="0"/>
              </a:rPr>
              <a:t>Sirven </a:t>
            </a:r>
            <a:r>
              <a:rPr lang="es-ES_tradnl" sz="2000" dirty="0" smtClean="0">
                <a:latin typeface="Arial" panose="020B0604020202020204" pitchFamily="34" charset="0"/>
                <a:cs typeface="Arial" panose="020B0604020202020204" pitchFamily="34" charset="0"/>
              </a:rPr>
              <a:t>de guía para el estudio, determinan los límites y la amplitud, orientan sobre los resultados que se esperan obtener, y permiten determinar las etapas a </a:t>
            </a:r>
            <a:r>
              <a:rPr lang="es-ES_tradnl" sz="2000" dirty="0" smtClean="0">
                <a:latin typeface="Arial" panose="020B0604020202020204" pitchFamily="34" charset="0"/>
                <a:cs typeface="Arial" panose="020B0604020202020204" pitchFamily="34" charset="0"/>
              </a:rPr>
              <a:t>realizar</a:t>
            </a:r>
          </a:p>
          <a:p>
            <a:pPr algn="just">
              <a:lnSpc>
                <a:spcPct val="150000"/>
              </a:lnSpc>
              <a:buClr>
                <a:schemeClr val="tx1"/>
              </a:buClr>
              <a:buSzPct val="110000"/>
              <a:buFont typeface="Arial" panose="020B0604020202020204" pitchFamily="34" charset="0"/>
              <a:buChar char="•"/>
            </a:pPr>
            <a:endParaRPr lang="es-ES_tradnl" sz="2000" dirty="0" smtClean="0">
              <a:latin typeface="Arial" panose="020B0604020202020204" pitchFamily="34" charset="0"/>
              <a:cs typeface="Arial" panose="020B0604020202020204" pitchFamily="34" charset="0"/>
            </a:endParaRPr>
          </a:p>
          <a:p>
            <a:pPr algn="just">
              <a:lnSpc>
                <a:spcPct val="150000"/>
              </a:lnSpc>
              <a:buClr>
                <a:schemeClr val="tx1"/>
              </a:buClr>
              <a:buSzPct val="110000"/>
              <a:buFont typeface="Arial" panose="020B0604020202020204" pitchFamily="34" charset="0"/>
              <a:buChar char="•"/>
            </a:pPr>
            <a:r>
              <a:rPr lang="es-ES_tradnl" sz="2000" dirty="0" smtClean="0">
                <a:latin typeface="Arial" panose="020B0604020202020204" pitchFamily="34" charset="0"/>
                <a:cs typeface="Arial" panose="020B0604020202020204" pitchFamily="34" charset="0"/>
              </a:rPr>
              <a:t>Deben estar dirigidos a los elementos básicos del problema, ser medibles y observables, claros y precisos y seguir un orden metodológico</a:t>
            </a:r>
            <a:endParaRPr lang="es-ES_tradnl" sz="2000" dirty="0">
              <a:latin typeface="Arial" panose="020B0604020202020204" pitchFamily="34" charset="0"/>
              <a:cs typeface="Arial" panose="020B0604020202020204" pitchFamily="34" charset="0"/>
            </a:endParaRPr>
          </a:p>
        </p:txBody>
      </p:sp>
      <p:pic>
        <p:nvPicPr>
          <p:cNvPr id="317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6037" y="5013176"/>
            <a:ext cx="1872208" cy="2086942"/>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1 Título"/>
          <p:cNvSpPr txBox="1">
            <a:spLocks/>
          </p:cNvSpPr>
          <p:nvPr/>
        </p:nvSpPr>
        <p:spPr>
          <a:xfrm>
            <a:off x="119090" y="206115"/>
            <a:ext cx="6172200" cy="563562"/>
          </a:xfrm>
          <a:prstGeom prst="rect">
            <a:avLst/>
          </a:prstGeom>
        </p:spPr>
        <p:txBody>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a:lstStyle>
          <a:p>
            <a:r>
              <a:rPr lang="es-ES" sz="2800" kern="0" dirty="0" smtClean="0">
                <a:latin typeface="Arial" panose="020B0604020202020204" pitchFamily="34" charset="0"/>
                <a:cs typeface="Arial" panose="020B0604020202020204" pitchFamily="34" charset="0"/>
              </a:rPr>
              <a:t>1.3 Objetivos</a:t>
            </a:r>
            <a:endParaRPr lang="es-ES" sz="280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4799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501650" y="332656"/>
            <a:ext cx="6172200" cy="563562"/>
          </a:xfrm>
        </p:spPr>
        <p:txBody>
          <a:bodyPr/>
          <a:lstStyle/>
          <a:p>
            <a:r>
              <a:rPr lang="es-ES_tradnl" dirty="0" smtClean="0">
                <a:latin typeface="Arial" pitchFamily="34" charset="0"/>
                <a:cs typeface="Arial" pitchFamily="34" charset="0"/>
              </a:rPr>
              <a:t>1.4 Justificación</a:t>
            </a:r>
            <a:endParaRPr lang="en-US" dirty="0">
              <a:latin typeface="Arial" pitchFamily="34" charset="0"/>
              <a:cs typeface="Arial" pitchFamily="34" charset="0"/>
            </a:endParaRPr>
          </a:p>
        </p:txBody>
      </p:sp>
      <p:sp>
        <p:nvSpPr>
          <p:cNvPr id="74755" name="Line 3"/>
          <p:cNvSpPr>
            <a:spLocks noChangeShapeType="1"/>
          </p:cNvSpPr>
          <p:nvPr/>
        </p:nvSpPr>
        <p:spPr bwMode="gray">
          <a:xfrm flipH="1">
            <a:off x="873125" y="5621338"/>
            <a:ext cx="1657350"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56" name="Line 4"/>
          <p:cNvSpPr>
            <a:spLocks noChangeShapeType="1"/>
          </p:cNvSpPr>
          <p:nvPr/>
        </p:nvSpPr>
        <p:spPr bwMode="gray">
          <a:xfrm flipH="1">
            <a:off x="873125" y="4783138"/>
            <a:ext cx="243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57" name="Line 5"/>
          <p:cNvSpPr>
            <a:spLocks noChangeShapeType="1"/>
          </p:cNvSpPr>
          <p:nvPr/>
        </p:nvSpPr>
        <p:spPr bwMode="gray">
          <a:xfrm flipH="1">
            <a:off x="873125" y="3952875"/>
            <a:ext cx="3352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58" name="Line 6"/>
          <p:cNvSpPr>
            <a:spLocks noChangeShapeType="1"/>
          </p:cNvSpPr>
          <p:nvPr/>
        </p:nvSpPr>
        <p:spPr bwMode="gray">
          <a:xfrm flipH="1">
            <a:off x="873125" y="3124200"/>
            <a:ext cx="416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59" name="Line 7"/>
          <p:cNvSpPr>
            <a:spLocks noChangeShapeType="1"/>
          </p:cNvSpPr>
          <p:nvPr/>
        </p:nvSpPr>
        <p:spPr bwMode="gray">
          <a:xfrm flipH="1" flipV="1">
            <a:off x="873125" y="2282825"/>
            <a:ext cx="50339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60" name="Line 8"/>
          <p:cNvSpPr>
            <a:spLocks noChangeShapeType="1"/>
          </p:cNvSpPr>
          <p:nvPr/>
        </p:nvSpPr>
        <p:spPr bwMode="gray">
          <a:xfrm>
            <a:off x="1025525" y="2276475"/>
            <a:ext cx="0" cy="871538"/>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61" name="Line 9"/>
          <p:cNvSpPr>
            <a:spLocks noChangeShapeType="1"/>
          </p:cNvSpPr>
          <p:nvPr/>
        </p:nvSpPr>
        <p:spPr bwMode="gray">
          <a:xfrm>
            <a:off x="1025525" y="3148013"/>
            <a:ext cx="0" cy="8175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62" name="Line 10"/>
          <p:cNvSpPr>
            <a:spLocks noChangeShapeType="1"/>
          </p:cNvSpPr>
          <p:nvPr/>
        </p:nvSpPr>
        <p:spPr bwMode="gray">
          <a:xfrm>
            <a:off x="1025525" y="3965575"/>
            <a:ext cx="0" cy="81597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sp>
        <p:nvSpPr>
          <p:cNvPr id="74763" name="Line 11"/>
          <p:cNvSpPr>
            <a:spLocks noChangeShapeType="1"/>
          </p:cNvSpPr>
          <p:nvPr/>
        </p:nvSpPr>
        <p:spPr bwMode="gray">
          <a:xfrm>
            <a:off x="1025525" y="4783138"/>
            <a:ext cx="0" cy="81597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ES"/>
          </a:p>
        </p:txBody>
      </p:sp>
      <p:grpSp>
        <p:nvGrpSpPr>
          <p:cNvPr id="74768" name="Group 16"/>
          <p:cNvGrpSpPr>
            <a:grpSpLocks/>
          </p:cNvGrpSpPr>
          <p:nvPr/>
        </p:nvGrpSpPr>
        <p:grpSpPr bwMode="auto">
          <a:xfrm>
            <a:off x="2590800" y="2286000"/>
            <a:ext cx="5826125" cy="3343275"/>
            <a:chOff x="1514" y="1446"/>
            <a:chExt cx="3670" cy="2106"/>
          </a:xfrm>
        </p:grpSpPr>
        <p:sp>
          <p:nvSpPr>
            <p:cNvPr id="74769" name="Freeform 17"/>
            <p:cNvSpPr>
              <a:spLocks/>
            </p:cNvSpPr>
            <p:nvPr/>
          </p:nvSpPr>
          <p:spPr bwMode="gray">
            <a:xfrm>
              <a:off x="4817" y="1446"/>
              <a:ext cx="363" cy="533"/>
            </a:xfrm>
            <a:custGeom>
              <a:avLst/>
              <a:gdLst>
                <a:gd name="T0" fmla="*/ 308 w 308"/>
                <a:gd name="T1" fmla="*/ 120 h 444"/>
                <a:gd name="T2" fmla="*/ 0 w 308"/>
                <a:gd name="T3" fmla="*/ 444 h 444"/>
                <a:gd name="T4" fmla="*/ 0 w 308"/>
                <a:gd name="T5" fmla="*/ 286 h 444"/>
                <a:gd name="T6" fmla="*/ 308 w 308"/>
                <a:gd name="T7" fmla="*/ 0 h 444"/>
                <a:gd name="T8" fmla="*/ 308 w 308"/>
                <a:gd name="T9" fmla="*/ 120 h 444"/>
              </a:gdLst>
              <a:ahLst/>
              <a:cxnLst>
                <a:cxn ang="0">
                  <a:pos x="T0" y="T1"/>
                </a:cxn>
                <a:cxn ang="0">
                  <a:pos x="T2" y="T3"/>
                </a:cxn>
                <a:cxn ang="0">
                  <a:pos x="T4" y="T5"/>
                </a:cxn>
                <a:cxn ang="0">
                  <a:pos x="T6" y="T7"/>
                </a:cxn>
                <a:cxn ang="0">
                  <a:pos x="T8" y="T9"/>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ES"/>
            </a:p>
          </p:txBody>
        </p:sp>
        <p:sp>
          <p:nvSpPr>
            <p:cNvPr id="74770" name="Freeform 18"/>
            <p:cNvSpPr>
              <a:spLocks/>
            </p:cNvSpPr>
            <p:nvPr/>
          </p:nvSpPr>
          <p:spPr bwMode="gray">
            <a:xfrm>
              <a:off x="3078" y="1446"/>
              <a:ext cx="2106" cy="341"/>
            </a:xfrm>
            <a:custGeom>
              <a:avLst/>
              <a:gdLst>
                <a:gd name="T0" fmla="*/ 1478 w 1786"/>
                <a:gd name="T1" fmla="*/ 284 h 284"/>
                <a:gd name="T2" fmla="*/ 0 w 1786"/>
                <a:gd name="T3" fmla="*/ 284 h 284"/>
                <a:gd name="T4" fmla="*/ 446 w 1786"/>
                <a:gd name="T5" fmla="*/ 0 h 284"/>
                <a:gd name="T6" fmla="*/ 1786 w 1786"/>
                <a:gd name="T7" fmla="*/ 0 h 284"/>
                <a:gd name="T8" fmla="*/ 1478 w 1786"/>
                <a:gd name="T9" fmla="*/ 284 h 284"/>
              </a:gdLst>
              <a:ahLst/>
              <a:cxnLst>
                <a:cxn ang="0">
                  <a:pos x="T0" y="T1"/>
                </a:cxn>
                <a:cxn ang="0">
                  <a:pos x="T2" y="T3"/>
                </a:cxn>
                <a:cxn ang="0">
                  <a:pos x="T4" y="T5"/>
                </a:cxn>
                <a:cxn ang="0">
                  <a:pos x="T6" y="T7"/>
                </a:cxn>
                <a:cxn ang="0">
                  <a:pos x="T8" y="T9"/>
                </a:cxn>
              </a:cxnLst>
              <a:rect l="0" t="0" r="r" b="b"/>
              <a:pathLst>
                <a:path w="1786" h="284">
                  <a:moveTo>
                    <a:pt x="1478" y="284"/>
                  </a:moveTo>
                  <a:lnTo>
                    <a:pt x="0" y="284"/>
                  </a:lnTo>
                  <a:lnTo>
                    <a:pt x="446" y="0"/>
                  </a:lnTo>
                  <a:lnTo>
                    <a:pt x="1786" y="0"/>
                  </a:lnTo>
                  <a:lnTo>
                    <a:pt x="1478" y="284"/>
                  </a:lnTo>
                  <a:close/>
                </a:path>
              </a:pathLst>
            </a:custGeom>
            <a:solidFill>
              <a:schemeClr val="accent2"/>
            </a:solidFill>
            <a:ln>
              <a:noFill/>
            </a:ln>
            <a:extLst>
              <a:ext uri="{91240B29-F687-4F45-9708-019B960494DF}">
                <a14:hiddenLine xmlns:a14="http://schemas.microsoft.com/office/drawing/2010/main" w="0">
                  <a:solidFill>
                    <a:srgbClr val="808080"/>
                  </a:solidFill>
                  <a:prstDash val="solid"/>
                  <a:round/>
                  <a:headEnd/>
                  <a:tailEnd/>
                </a14:hiddenLine>
              </a:ext>
            </a:extLst>
          </p:spPr>
          <p:txBody>
            <a:bodyPr/>
            <a:lstStyle/>
            <a:p>
              <a:endParaRPr lang="es-ES"/>
            </a:p>
          </p:txBody>
        </p:sp>
        <p:sp>
          <p:nvSpPr>
            <p:cNvPr id="74771" name="Freeform 19"/>
            <p:cNvSpPr>
              <a:spLocks/>
            </p:cNvSpPr>
            <p:nvPr/>
          </p:nvSpPr>
          <p:spPr bwMode="gray">
            <a:xfrm>
              <a:off x="4452" y="1970"/>
              <a:ext cx="363" cy="530"/>
            </a:xfrm>
            <a:custGeom>
              <a:avLst/>
              <a:gdLst>
                <a:gd name="T0" fmla="*/ 308 w 308"/>
                <a:gd name="T1" fmla="*/ 120 h 442"/>
                <a:gd name="T2" fmla="*/ 0 w 308"/>
                <a:gd name="T3" fmla="*/ 442 h 442"/>
                <a:gd name="T4" fmla="*/ 0 w 308"/>
                <a:gd name="T5" fmla="*/ 286 h 442"/>
                <a:gd name="T6" fmla="*/ 308 w 308"/>
                <a:gd name="T7" fmla="*/ 0 h 442"/>
                <a:gd name="T8" fmla="*/ 308 w 308"/>
                <a:gd name="T9" fmla="*/ 120 h 442"/>
              </a:gdLst>
              <a:ahLst/>
              <a:cxnLst>
                <a:cxn ang="0">
                  <a:pos x="T0" y="T1"/>
                </a:cxn>
                <a:cxn ang="0">
                  <a:pos x="T2" y="T3"/>
                </a:cxn>
                <a:cxn ang="0">
                  <a:pos x="T4" y="T5"/>
                </a:cxn>
                <a:cxn ang="0">
                  <a:pos x="T6" y="T7"/>
                </a:cxn>
                <a:cxn ang="0">
                  <a:pos x="T8" y="T9"/>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ES"/>
            </a:p>
          </p:txBody>
        </p:sp>
        <p:sp>
          <p:nvSpPr>
            <p:cNvPr id="74772" name="Freeform 20"/>
            <p:cNvSpPr>
              <a:spLocks/>
            </p:cNvSpPr>
            <p:nvPr/>
          </p:nvSpPr>
          <p:spPr bwMode="gray">
            <a:xfrm>
              <a:off x="2555" y="1970"/>
              <a:ext cx="2264" cy="340"/>
            </a:xfrm>
            <a:custGeom>
              <a:avLst/>
              <a:gdLst>
                <a:gd name="T0" fmla="*/ 1612 w 1920"/>
                <a:gd name="T1" fmla="*/ 284 h 284"/>
                <a:gd name="T2" fmla="*/ 0 w 1920"/>
                <a:gd name="T3" fmla="*/ 284 h 284"/>
                <a:gd name="T4" fmla="*/ 446 w 1920"/>
                <a:gd name="T5" fmla="*/ 0 h 284"/>
                <a:gd name="T6" fmla="*/ 1920 w 1920"/>
                <a:gd name="T7" fmla="*/ 0 h 284"/>
                <a:gd name="T8" fmla="*/ 1612 w 1920"/>
                <a:gd name="T9" fmla="*/ 284 h 284"/>
              </a:gdLst>
              <a:ahLst/>
              <a:cxnLst>
                <a:cxn ang="0">
                  <a:pos x="T0" y="T1"/>
                </a:cxn>
                <a:cxn ang="0">
                  <a:pos x="T2" y="T3"/>
                </a:cxn>
                <a:cxn ang="0">
                  <a:pos x="T4" y="T5"/>
                </a:cxn>
                <a:cxn ang="0">
                  <a:pos x="T6" y="T7"/>
                </a:cxn>
                <a:cxn ang="0">
                  <a:pos x="T8" y="T9"/>
                </a:cxn>
              </a:cxnLst>
              <a:rect l="0" t="0" r="r" b="b"/>
              <a:pathLst>
                <a:path w="1920" h="284">
                  <a:moveTo>
                    <a:pt x="1612" y="284"/>
                  </a:moveTo>
                  <a:lnTo>
                    <a:pt x="0" y="284"/>
                  </a:lnTo>
                  <a:lnTo>
                    <a:pt x="446" y="0"/>
                  </a:lnTo>
                  <a:lnTo>
                    <a:pt x="1920" y="0"/>
                  </a:lnTo>
                  <a:lnTo>
                    <a:pt x="1612" y="284"/>
                  </a:lnTo>
                  <a:close/>
                </a:path>
              </a:pathLst>
            </a:custGeom>
            <a:solidFill>
              <a:schemeClr val="hlink"/>
            </a:solidFill>
            <a:ln>
              <a:noFill/>
            </a:ln>
            <a:extLst>
              <a:ext uri="{91240B29-F687-4F45-9708-019B960494DF}">
                <a14:hiddenLine xmlns:a14="http://schemas.microsoft.com/office/drawing/2010/main" w="0">
                  <a:solidFill>
                    <a:srgbClr val="808080"/>
                  </a:solidFill>
                  <a:prstDash val="solid"/>
                  <a:round/>
                  <a:headEnd/>
                  <a:tailEnd/>
                </a14:hiddenLine>
              </a:ext>
            </a:extLst>
          </p:spPr>
          <p:txBody>
            <a:bodyPr/>
            <a:lstStyle/>
            <a:p>
              <a:endParaRPr lang="es-ES"/>
            </a:p>
          </p:txBody>
        </p:sp>
        <p:sp>
          <p:nvSpPr>
            <p:cNvPr id="74773" name="Freeform 21"/>
            <p:cNvSpPr>
              <a:spLocks/>
            </p:cNvSpPr>
            <p:nvPr/>
          </p:nvSpPr>
          <p:spPr bwMode="gray">
            <a:xfrm>
              <a:off x="4086" y="2494"/>
              <a:ext cx="361" cy="532"/>
            </a:xfrm>
            <a:custGeom>
              <a:avLst/>
              <a:gdLst>
                <a:gd name="T0" fmla="*/ 306 w 306"/>
                <a:gd name="T1" fmla="*/ 122 h 444"/>
                <a:gd name="T2" fmla="*/ 0 w 306"/>
                <a:gd name="T3" fmla="*/ 444 h 444"/>
                <a:gd name="T4" fmla="*/ 0 w 306"/>
                <a:gd name="T5" fmla="*/ 286 h 444"/>
                <a:gd name="T6" fmla="*/ 306 w 306"/>
                <a:gd name="T7" fmla="*/ 0 h 444"/>
                <a:gd name="T8" fmla="*/ 306 w 306"/>
                <a:gd name="T9" fmla="*/ 122 h 444"/>
              </a:gdLst>
              <a:ahLst/>
              <a:cxnLst>
                <a:cxn ang="0">
                  <a:pos x="T0" y="T1"/>
                </a:cxn>
                <a:cxn ang="0">
                  <a:pos x="T2" y="T3"/>
                </a:cxn>
                <a:cxn ang="0">
                  <a:pos x="T4" y="T5"/>
                </a:cxn>
                <a:cxn ang="0">
                  <a:pos x="T6" y="T7"/>
                </a:cxn>
                <a:cxn ang="0">
                  <a:pos x="T8" y="T9"/>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ES"/>
            </a:p>
          </p:txBody>
        </p:sp>
        <p:sp>
          <p:nvSpPr>
            <p:cNvPr id="74774" name="Freeform 22"/>
            <p:cNvSpPr>
              <a:spLocks/>
            </p:cNvSpPr>
            <p:nvPr/>
          </p:nvSpPr>
          <p:spPr bwMode="gray">
            <a:xfrm>
              <a:off x="3722" y="3019"/>
              <a:ext cx="364" cy="533"/>
            </a:xfrm>
            <a:custGeom>
              <a:avLst/>
              <a:gdLst>
                <a:gd name="T0" fmla="*/ 308 w 308"/>
                <a:gd name="T1" fmla="*/ 122 h 444"/>
                <a:gd name="T2" fmla="*/ 0 w 308"/>
                <a:gd name="T3" fmla="*/ 444 h 444"/>
                <a:gd name="T4" fmla="*/ 0 w 308"/>
                <a:gd name="T5" fmla="*/ 286 h 444"/>
                <a:gd name="T6" fmla="*/ 308 w 308"/>
                <a:gd name="T7" fmla="*/ 0 h 444"/>
                <a:gd name="T8" fmla="*/ 308 w 308"/>
                <a:gd name="T9" fmla="*/ 122 h 444"/>
              </a:gdLst>
              <a:ahLst/>
              <a:cxnLst>
                <a:cxn ang="0">
                  <a:pos x="T0" y="T1"/>
                </a:cxn>
                <a:cxn ang="0">
                  <a:pos x="T2" y="T3"/>
                </a:cxn>
                <a:cxn ang="0">
                  <a:pos x="T4" y="T5"/>
                </a:cxn>
                <a:cxn ang="0">
                  <a:pos x="T6" y="T7"/>
                </a:cxn>
                <a:cxn ang="0">
                  <a:pos x="T8" y="T9"/>
                </a:cxn>
              </a:cxnLst>
              <a:rect l="0" t="0" r="r" b="b"/>
              <a:pathLst>
                <a:path w="308" h="444">
                  <a:moveTo>
                    <a:pt x="308" y="122"/>
                  </a:moveTo>
                  <a:lnTo>
                    <a:pt x="0" y="444"/>
                  </a:lnTo>
                  <a:lnTo>
                    <a:pt x="0" y="286"/>
                  </a:lnTo>
                  <a:lnTo>
                    <a:pt x="308" y="0"/>
                  </a:lnTo>
                  <a:lnTo>
                    <a:pt x="308" y="122"/>
                  </a:lnTo>
                  <a:close/>
                </a:path>
              </a:pathLst>
            </a:custGeom>
            <a:gradFill rotWithShape="1">
              <a:gsLst>
                <a:gs pos="0">
                  <a:schemeClr val="tx1">
                    <a:gamma/>
                    <a:shade val="46275"/>
                    <a:invGamma/>
                  </a:schemeClr>
                </a:gs>
                <a:gs pos="50000">
                  <a:schemeClr val="tx1"/>
                </a:gs>
                <a:gs pos="100000">
                  <a:schemeClr val="tx1">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ES"/>
            </a:p>
          </p:txBody>
        </p:sp>
        <p:sp>
          <p:nvSpPr>
            <p:cNvPr id="74775" name="Freeform 23"/>
            <p:cNvSpPr>
              <a:spLocks/>
            </p:cNvSpPr>
            <p:nvPr/>
          </p:nvSpPr>
          <p:spPr bwMode="gray">
            <a:xfrm>
              <a:off x="1515" y="3022"/>
              <a:ext cx="2571" cy="340"/>
            </a:xfrm>
            <a:custGeom>
              <a:avLst/>
              <a:gdLst>
                <a:gd name="T0" fmla="*/ 1872 w 2180"/>
                <a:gd name="T1" fmla="*/ 284 h 284"/>
                <a:gd name="T2" fmla="*/ 0 w 2180"/>
                <a:gd name="T3" fmla="*/ 284 h 284"/>
                <a:gd name="T4" fmla="*/ 446 w 2180"/>
                <a:gd name="T5" fmla="*/ 0 h 284"/>
                <a:gd name="T6" fmla="*/ 2180 w 2180"/>
                <a:gd name="T7" fmla="*/ 0 h 284"/>
                <a:gd name="T8" fmla="*/ 1872 w 2180"/>
                <a:gd name="T9" fmla="*/ 284 h 284"/>
              </a:gdLst>
              <a:ahLst/>
              <a:cxnLst>
                <a:cxn ang="0">
                  <a:pos x="T0" y="T1"/>
                </a:cxn>
                <a:cxn ang="0">
                  <a:pos x="T2" y="T3"/>
                </a:cxn>
                <a:cxn ang="0">
                  <a:pos x="T4" y="T5"/>
                </a:cxn>
                <a:cxn ang="0">
                  <a:pos x="T6" y="T7"/>
                </a:cxn>
                <a:cxn ang="0">
                  <a:pos x="T8" y="T9"/>
                </a:cxn>
              </a:cxnLst>
              <a:rect l="0" t="0" r="r" b="b"/>
              <a:pathLst>
                <a:path w="2180" h="284">
                  <a:moveTo>
                    <a:pt x="1872" y="284"/>
                  </a:moveTo>
                  <a:lnTo>
                    <a:pt x="0" y="284"/>
                  </a:lnTo>
                  <a:lnTo>
                    <a:pt x="446" y="0"/>
                  </a:lnTo>
                  <a:lnTo>
                    <a:pt x="2180" y="0"/>
                  </a:lnTo>
                  <a:lnTo>
                    <a:pt x="1872" y="284"/>
                  </a:lnTo>
                  <a:close/>
                </a:path>
              </a:pathLst>
            </a:custGeom>
            <a:solidFill>
              <a:schemeClr val="tx1"/>
            </a:solidFill>
            <a:ln>
              <a:noFill/>
            </a:ln>
            <a:extLst>
              <a:ext uri="{91240B29-F687-4F45-9708-019B960494DF}">
                <a14:hiddenLine xmlns:a14="http://schemas.microsoft.com/office/drawing/2010/main" w="0">
                  <a:solidFill>
                    <a:srgbClr val="808080"/>
                  </a:solidFill>
                  <a:prstDash val="solid"/>
                  <a:round/>
                  <a:headEnd/>
                  <a:tailEnd/>
                </a14:hiddenLine>
              </a:ext>
            </a:extLst>
          </p:spPr>
          <p:txBody>
            <a:bodyPr/>
            <a:lstStyle/>
            <a:p>
              <a:endParaRPr lang="es-ES"/>
            </a:p>
          </p:txBody>
        </p:sp>
        <p:sp>
          <p:nvSpPr>
            <p:cNvPr id="74776" name="Freeform 24"/>
            <p:cNvSpPr>
              <a:spLocks/>
            </p:cNvSpPr>
            <p:nvPr/>
          </p:nvSpPr>
          <p:spPr bwMode="gray">
            <a:xfrm>
              <a:off x="1888" y="1543"/>
              <a:ext cx="1158" cy="1715"/>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a:noFill/>
            </a:ln>
            <a:extLst>
              <a:ext uri="{91240B29-F687-4F45-9708-019B960494DF}">
                <a14:hiddenLine xmlns:a14="http://schemas.microsoft.com/office/drawing/2010/main" w="0">
                  <a:solidFill>
                    <a:srgbClr val="FACD69"/>
                  </a:solidFill>
                  <a:prstDash val="solid"/>
                  <a:round/>
                  <a:headEnd/>
                  <a:tailEnd/>
                </a14:hiddenLine>
              </a:ext>
            </a:extLst>
          </p:spPr>
          <p:txBody>
            <a:bodyPr/>
            <a:lstStyle/>
            <a:p>
              <a:endParaRPr lang="es-ES"/>
            </a:p>
          </p:txBody>
        </p:sp>
        <p:sp>
          <p:nvSpPr>
            <p:cNvPr id="74777" name="Rectangle 25"/>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sz="1600" b="1" dirty="0">
                <a:solidFill>
                  <a:srgbClr val="FFFFFF"/>
                </a:solidFill>
                <a:latin typeface="Verdana" pitchFamily="34" charset="0"/>
              </a:endParaRPr>
            </a:p>
          </p:txBody>
        </p:sp>
        <p:sp>
          <p:nvSpPr>
            <p:cNvPr id="74778" name="Rectangle 26"/>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b="1" dirty="0" smtClean="0">
                  <a:solidFill>
                    <a:srgbClr val="FFFFFF"/>
                  </a:solidFill>
                  <a:latin typeface="Verdana" pitchFamily="34" charset="0"/>
                </a:rPr>
                <a:t> </a:t>
              </a:r>
              <a:r>
                <a:rPr lang="es-ES_tradnl" sz="1400" dirty="0" smtClean="0">
                  <a:solidFill>
                    <a:schemeClr val="bg1"/>
                  </a:solidFill>
                </a:rPr>
                <a:t>Plantear la pregunta de investigación</a:t>
              </a:r>
            </a:p>
          </p:txBody>
        </p:sp>
        <p:sp>
          <p:nvSpPr>
            <p:cNvPr id="74779" name="Freeform 27"/>
            <p:cNvSpPr>
              <a:spLocks/>
            </p:cNvSpPr>
            <p:nvPr/>
          </p:nvSpPr>
          <p:spPr bwMode="gray">
            <a:xfrm>
              <a:off x="2036" y="2494"/>
              <a:ext cx="2415" cy="343"/>
            </a:xfrm>
            <a:custGeom>
              <a:avLst/>
              <a:gdLst>
                <a:gd name="T0" fmla="*/ 1742 w 2048"/>
                <a:gd name="T1" fmla="*/ 286 h 286"/>
                <a:gd name="T2" fmla="*/ 0 w 2048"/>
                <a:gd name="T3" fmla="*/ 286 h 286"/>
                <a:gd name="T4" fmla="*/ 446 w 2048"/>
                <a:gd name="T5" fmla="*/ 0 h 286"/>
                <a:gd name="T6" fmla="*/ 2048 w 2048"/>
                <a:gd name="T7" fmla="*/ 0 h 286"/>
                <a:gd name="T8" fmla="*/ 1742 w 2048"/>
                <a:gd name="T9" fmla="*/ 286 h 286"/>
              </a:gdLst>
              <a:ahLst/>
              <a:cxnLst>
                <a:cxn ang="0">
                  <a:pos x="T0" y="T1"/>
                </a:cxn>
                <a:cxn ang="0">
                  <a:pos x="T2" y="T3"/>
                </a:cxn>
                <a:cxn ang="0">
                  <a:pos x="T4" y="T5"/>
                </a:cxn>
                <a:cxn ang="0">
                  <a:pos x="T6" y="T7"/>
                </a:cxn>
                <a:cxn ang="0">
                  <a:pos x="T8" y="T9"/>
                </a:cxn>
              </a:cxnLst>
              <a:rect l="0" t="0" r="r" b="b"/>
              <a:pathLst>
                <a:path w="2048" h="286">
                  <a:moveTo>
                    <a:pt x="1742" y="286"/>
                  </a:moveTo>
                  <a:lnTo>
                    <a:pt x="0" y="286"/>
                  </a:lnTo>
                  <a:lnTo>
                    <a:pt x="446" y="0"/>
                  </a:lnTo>
                  <a:lnTo>
                    <a:pt x="2048" y="0"/>
                  </a:lnTo>
                  <a:lnTo>
                    <a:pt x="1742" y="286"/>
                  </a:lnTo>
                  <a:close/>
                </a:path>
              </a:pathLst>
            </a:custGeom>
            <a:solidFill>
              <a:schemeClr val="folHlink"/>
            </a:solidFill>
            <a:ln>
              <a:noFill/>
            </a:ln>
            <a:extLst>
              <a:ext uri="{91240B29-F687-4F45-9708-019B960494DF}">
                <a14:hiddenLine xmlns:a14="http://schemas.microsoft.com/office/drawing/2010/main" w="0">
                  <a:solidFill>
                    <a:srgbClr val="808080"/>
                  </a:solidFill>
                  <a:prstDash val="solid"/>
                  <a:round/>
                  <a:headEnd/>
                  <a:tailEnd/>
                </a14:hiddenLine>
              </a:ext>
            </a:extLst>
          </p:spPr>
          <p:txBody>
            <a:bodyPr/>
            <a:lstStyle/>
            <a:p>
              <a:endParaRPr lang="es-ES"/>
            </a:p>
          </p:txBody>
        </p:sp>
        <p:sp>
          <p:nvSpPr>
            <p:cNvPr id="74780" name="Rectangle 28"/>
            <p:cNvSpPr>
              <a:spLocks noChangeArrowheads="1"/>
            </p:cNvSpPr>
            <p:nvPr/>
          </p:nvSpPr>
          <p:spPr bwMode="gray">
            <a:xfrm>
              <a:off x="2054" y="2748"/>
              <a:ext cx="2114" cy="264"/>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just">
                <a:lnSpc>
                  <a:spcPct val="90000"/>
                </a:lnSpc>
              </a:pPr>
              <a:r>
                <a:rPr lang="es-ES_tradnl" sz="1400" dirty="0" smtClean="0">
                  <a:solidFill>
                    <a:schemeClr val="bg1"/>
                  </a:solidFill>
                </a:rPr>
                <a:t>Formular el problema de manera clara y </a:t>
              </a:r>
            </a:p>
            <a:p>
              <a:pPr algn="just">
                <a:lnSpc>
                  <a:spcPct val="90000"/>
                </a:lnSpc>
              </a:pPr>
              <a:r>
                <a:rPr lang="es-ES_tradnl" sz="1400" dirty="0" smtClean="0">
                  <a:solidFill>
                    <a:schemeClr val="bg1"/>
                  </a:solidFill>
                </a:rPr>
                <a:t>sin ambigüedades expresando la relación</a:t>
              </a:r>
            </a:p>
            <a:p>
              <a:pPr algn="just">
                <a:lnSpc>
                  <a:spcPct val="90000"/>
                </a:lnSpc>
              </a:pPr>
              <a:r>
                <a:rPr lang="es-ES_tradnl" sz="1400" dirty="0" smtClean="0">
                  <a:solidFill>
                    <a:schemeClr val="bg1"/>
                  </a:solidFill>
                </a:rPr>
                <a:t>entre variables</a:t>
              </a:r>
              <a:endParaRPr lang="es-ES_tradnl" sz="1400" dirty="0">
                <a:solidFill>
                  <a:schemeClr val="bg1"/>
                </a:solidFill>
              </a:endParaRPr>
            </a:p>
          </p:txBody>
        </p:sp>
        <p:sp>
          <p:nvSpPr>
            <p:cNvPr id="74781" name="Rectangle 29"/>
            <p:cNvSpPr>
              <a:spLocks noChangeArrowheads="1"/>
            </p:cNvSpPr>
            <p:nvPr/>
          </p:nvSpPr>
          <p:spPr bwMode="gray">
            <a:xfrm>
              <a:off x="1514" y="3363"/>
              <a:ext cx="2213" cy="187"/>
            </a:xfrm>
            <a:prstGeom prst="rect">
              <a:avLst/>
            </a:prstGeom>
            <a:gradFill rotWithShape="1">
              <a:gsLst>
                <a:gs pos="0">
                  <a:schemeClr val="tx1">
                    <a:gamma/>
                    <a:shade val="72549"/>
                    <a:invGamma/>
                  </a:schemeClr>
                </a:gs>
                <a:gs pos="50000">
                  <a:schemeClr val="tx1"/>
                </a:gs>
                <a:gs pos="100000">
                  <a:schemeClr val="tx1">
                    <a:gamma/>
                    <a:shade val="72549"/>
                    <a:invGamma/>
                  </a:schemeClr>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sz="1600" b="1" dirty="0">
                <a:solidFill>
                  <a:srgbClr val="FFFFFF"/>
                </a:solidFill>
                <a:latin typeface="Verdana" pitchFamily="34" charset="0"/>
              </a:endParaRPr>
            </a:p>
          </p:txBody>
        </p:sp>
      </p:grpSp>
      <p:sp>
        <p:nvSpPr>
          <p:cNvPr id="2" name="1 Rectángulo"/>
          <p:cNvSpPr/>
          <p:nvPr/>
        </p:nvSpPr>
        <p:spPr>
          <a:xfrm>
            <a:off x="3291246" y="5121995"/>
            <a:ext cx="2946640" cy="341632"/>
          </a:xfrm>
          <a:prstGeom prst="rect">
            <a:avLst/>
          </a:prstGeom>
        </p:spPr>
        <p:txBody>
          <a:bodyPr wrap="none">
            <a:spAutoFit/>
          </a:bodyPr>
          <a:lstStyle/>
          <a:p>
            <a:pPr algn="just">
              <a:lnSpc>
                <a:spcPct val="90000"/>
              </a:lnSpc>
            </a:pPr>
            <a:r>
              <a:rPr lang="es-ES_tradnl" sz="1600" dirty="0" smtClean="0">
                <a:solidFill>
                  <a:schemeClr val="bg1"/>
                </a:solidFill>
              </a:rPr>
              <a:t>Delimitar el objeto </a:t>
            </a:r>
            <a:r>
              <a:rPr lang="es-ES_tradnl" dirty="0" smtClean="0"/>
              <a:t>de estudio</a:t>
            </a:r>
            <a:endParaRPr lang="es-ES_tradnl" dirty="0"/>
          </a:p>
        </p:txBody>
      </p:sp>
      <p:pic>
        <p:nvPicPr>
          <p:cNvPr id="74782" name="Picture 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35074"/>
            <a:ext cx="3779912" cy="4394201"/>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5724107" y="2325475"/>
            <a:ext cx="2964830" cy="830997"/>
          </a:xfrm>
          <a:prstGeom prst="rect">
            <a:avLst/>
          </a:prstGeom>
        </p:spPr>
        <p:txBody>
          <a:bodyPr wrap="square">
            <a:spAutoFit/>
          </a:bodyPr>
          <a:lstStyle/>
          <a:p>
            <a:r>
              <a:rPr lang="es-ES_tradnl" sz="1600" dirty="0" smtClean="0">
                <a:solidFill>
                  <a:schemeClr val="bg1"/>
                </a:solidFill>
              </a:rPr>
              <a:t>Sustenta con argumentos sólidos y</a:t>
            </a:r>
          </a:p>
          <a:p>
            <a:r>
              <a:rPr lang="es-ES_tradnl" sz="1600" dirty="0" smtClean="0">
                <a:solidFill>
                  <a:schemeClr val="bg1"/>
                </a:solidFill>
              </a:rPr>
              <a:t> convincentes </a:t>
            </a:r>
            <a:endParaRPr lang="es-ES" sz="1600" dirty="0">
              <a:solidFill>
                <a:schemeClr val="bg1"/>
              </a:solidFill>
            </a:endParaRPr>
          </a:p>
        </p:txBody>
      </p:sp>
    </p:spTree>
    <p:extLst>
      <p:ext uri="{BB962C8B-B14F-4D97-AF65-F5344CB8AC3E}">
        <p14:creationId xmlns:p14="http://schemas.microsoft.com/office/powerpoint/2010/main" val="26102098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814" y="3610992"/>
            <a:ext cx="3247008" cy="3247008"/>
          </a:xfrm>
          <a:prstGeom prst="rect">
            <a:avLst/>
          </a:prstGeom>
        </p:spPr>
      </p:pic>
      <p:sp>
        <p:nvSpPr>
          <p:cNvPr id="6" name="2 Marcador de contenido"/>
          <p:cNvSpPr>
            <a:spLocks noGrp="1"/>
          </p:cNvSpPr>
          <p:nvPr>
            <p:ph idx="1"/>
          </p:nvPr>
        </p:nvSpPr>
        <p:spPr>
          <a:xfrm>
            <a:off x="323528" y="1124744"/>
            <a:ext cx="8229600" cy="4968552"/>
          </a:xfrm>
        </p:spPr>
        <p:txBody>
          <a:bodyPr>
            <a:normAutofit fontScale="77500" lnSpcReduction="20000"/>
          </a:bodyPr>
          <a:lstStyle/>
          <a:p>
            <a:pPr algn="ctr">
              <a:buNone/>
            </a:pPr>
            <a:r>
              <a:rPr lang="es-MX" sz="3600" b="1" dirty="0" smtClean="0">
                <a:solidFill>
                  <a:schemeClr val="tx1"/>
                </a:solidFill>
                <a:latin typeface="Arial" panose="020B0604020202020204" pitchFamily="34" charset="0"/>
                <a:cs typeface="Arial" panose="020B0604020202020204" pitchFamily="34" charset="0"/>
              </a:rPr>
              <a:t>1.5 Contexto de la Investigación</a:t>
            </a:r>
          </a:p>
          <a:p>
            <a:pPr algn="ctr">
              <a:buNone/>
            </a:pPr>
            <a:endParaRPr lang="es-MX" sz="2200" b="1" dirty="0" smtClean="0">
              <a:solidFill>
                <a:schemeClr val="tx1"/>
              </a:solidFill>
              <a:latin typeface="Arial" panose="020B0604020202020204" pitchFamily="34" charset="0"/>
              <a:cs typeface="Arial" panose="020B0604020202020204" pitchFamily="34" charset="0"/>
            </a:endParaRPr>
          </a:p>
          <a:p>
            <a:pPr algn="just">
              <a:buNone/>
            </a:pPr>
            <a:r>
              <a:rPr lang="es-MX" sz="2300" dirty="0" smtClean="0">
                <a:solidFill>
                  <a:schemeClr val="tx1"/>
                </a:solidFill>
                <a:latin typeface="Arial" panose="020B0604020202020204" pitchFamily="34" charset="0"/>
                <a:cs typeface="Arial" panose="020B0604020202020204" pitchFamily="34" charset="0"/>
              </a:rPr>
              <a:t>Describe el espacio, el  tiempo y la materia o disciplina que tenga que </a:t>
            </a:r>
            <a:r>
              <a:rPr lang="es-MX" sz="2300" dirty="0" smtClean="0">
                <a:solidFill>
                  <a:schemeClr val="tx1"/>
                </a:solidFill>
                <a:latin typeface="Arial" panose="020B0604020202020204" pitchFamily="34" charset="0"/>
                <a:cs typeface="Arial" panose="020B0604020202020204" pitchFamily="34" charset="0"/>
              </a:rPr>
              <a:t>ver con el </a:t>
            </a:r>
            <a:r>
              <a:rPr lang="es-MX" sz="2300" dirty="0" smtClean="0">
                <a:solidFill>
                  <a:schemeClr val="tx1"/>
                </a:solidFill>
                <a:latin typeface="Arial" panose="020B0604020202020204" pitchFamily="34" charset="0"/>
                <a:cs typeface="Arial" panose="020B0604020202020204" pitchFamily="34" charset="0"/>
              </a:rPr>
              <a:t>objeto de estudio.</a:t>
            </a:r>
          </a:p>
          <a:p>
            <a:pPr algn="just">
              <a:buNone/>
            </a:pPr>
            <a:endParaRPr lang="es-MX" sz="2300" dirty="0" smtClean="0">
              <a:solidFill>
                <a:schemeClr val="tx1"/>
              </a:solidFill>
              <a:latin typeface="Arial" panose="020B0604020202020204" pitchFamily="34" charset="0"/>
              <a:cs typeface="Arial" panose="020B0604020202020204" pitchFamily="34" charset="0"/>
            </a:endParaRPr>
          </a:p>
          <a:p>
            <a:pPr algn="just">
              <a:buNone/>
            </a:pPr>
            <a:endParaRPr lang="es-MX" sz="2200" dirty="0">
              <a:solidFill>
                <a:schemeClr val="tx1"/>
              </a:solidFill>
              <a:latin typeface="Arial" panose="020B0604020202020204" pitchFamily="34" charset="0"/>
              <a:cs typeface="Arial" panose="020B0604020202020204" pitchFamily="34" charset="0"/>
            </a:endParaRPr>
          </a:p>
          <a:p>
            <a:pPr algn="ctr">
              <a:buNone/>
            </a:pPr>
            <a:r>
              <a:rPr lang="es-MX" sz="3600" b="1" dirty="0" smtClean="0">
                <a:solidFill>
                  <a:schemeClr val="tx1"/>
                </a:solidFill>
                <a:latin typeface="Arial" panose="020B0604020202020204" pitchFamily="34" charset="0"/>
                <a:cs typeface="Arial" panose="020B0604020202020204" pitchFamily="34" charset="0"/>
              </a:rPr>
              <a:t>1.6 Alcances y Limitaciones de la Investigación</a:t>
            </a:r>
          </a:p>
          <a:p>
            <a:pPr algn="ctr">
              <a:buNone/>
            </a:pPr>
            <a:r>
              <a:rPr lang="es-MX" sz="2300" b="1" dirty="0" smtClean="0">
                <a:solidFill>
                  <a:schemeClr val="tx1"/>
                </a:solidFill>
                <a:latin typeface="Arial" panose="020B0604020202020204" pitchFamily="34" charset="0"/>
                <a:cs typeface="Arial" panose="020B0604020202020204" pitchFamily="34" charset="0"/>
              </a:rPr>
              <a:t> </a:t>
            </a:r>
            <a:endParaRPr lang="es-MX" sz="2300" b="1" dirty="0" smtClean="0">
              <a:solidFill>
                <a:schemeClr val="tx1"/>
              </a:solidFill>
              <a:latin typeface="Arial" panose="020B0604020202020204" pitchFamily="34" charset="0"/>
              <a:cs typeface="Arial" panose="020B0604020202020204" pitchFamily="34" charset="0"/>
            </a:endParaRPr>
          </a:p>
          <a:p>
            <a:pPr algn="just">
              <a:buNone/>
            </a:pPr>
            <a:r>
              <a:rPr lang="es-MX" sz="2300" b="1" dirty="0" smtClean="0">
                <a:solidFill>
                  <a:schemeClr val="tx1"/>
                </a:solidFill>
                <a:latin typeface="Arial" panose="020B0604020202020204" pitchFamily="34" charset="0"/>
                <a:cs typeface="Arial" panose="020B0604020202020204" pitchFamily="34" charset="0"/>
              </a:rPr>
              <a:t>Se refiere a delimitar la Investigación, clarificando que es lo que sí se espera obtener con la investigación.</a:t>
            </a:r>
            <a:endParaRPr lang="es-MX" sz="2300" b="1" dirty="0" smtClean="0">
              <a:solidFill>
                <a:schemeClr val="tx1"/>
              </a:solidFill>
              <a:latin typeface="Arial" panose="020B0604020202020204" pitchFamily="34" charset="0"/>
              <a:cs typeface="Arial" panose="020B0604020202020204" pitchFamily="34" charset="0"/>
            </a:endParaRPr>
          </a:p>
          <a:p>
            <a:pPr algn="ctr">
              <a:buNone/>
            </a:pPr>
            <a:endParaRPr lang="es-MX" sz="2200" b="1" dirty="0" smtClean="0">
              <a:solidFill>
                <a:schemeClr val="tx1"/>
              </a:solidFill>
              <a:latin typeface="Arial" panose="020B0604020202020204" pitchFamily="34" charset="0"/>
              <a:cs typeface="Arial" panose="020B0604020202020204" pitchFamily="34" charset="0"/>
            </a:endParaRPr>
          </a:p>
          <a:p>
            <a:pPr algn="just">
              <a:buNone/>
            </a:pPr>
            <a:endParaRPr lang="es-MX" sz="2200" dirty="0" smtClean="0">
              <a:solidFill>
                <a:schemeClr val="tx1"/>
              </a:solidFill>
              <a:latin typeface="Arial" panose="020B0604020202020204" pitchFamily="34" charset="0"/>
              <a:cs typeface="Arial" panose="020B0604020202020204" pitchFamily="34" charset="0"/>
            </a:endParaRPr>
          </a:p>
          <a:p>
            <a:pPr algn="just">
              <a:buNone/>
            </a:pPr>
            <a:r>
              <a:rPr lang="es-MX" sz="2800" b="1" dirty="0" smtClean="0">
                <a:solidFill>
                  <a:schemeClr val="tx1"/>
                </a:solidFill>
                <a:latin typeface="Arial" panose="020B0604020202020204" pitchFamily="34" charset="0"/>
                <a:cs typeface="Arial" panose="020B0604020202020204" pitchFamily="34" charset="0"/>
              </a:rPr>
              <a:t>¡¡¡Si el problema no está </a:t>
            </a:r>
            <a:r>
              <a:rPr lang="es-MX" sz="2800" b="1" dirty="0" smtClean="0">
                <a:solidFill>
                  <a:schemeClr val="tx1"/>
                </a:solidFill>
                <a:latin typeface="Arial" panose="020B0604020202020204" pitchFamily="34" charset="0"/>
                <a:cs typeface="Arial" panose="020B0604020202020204" pitchFamily="34" charset="0"/>
              </a:rPr>
              <a:t>planteado</a:t>
            </a:r>
          </a:p>
          <a:p>
            <a:pPr algn="just">
              <a:buNone/>
            </a:pPr>
            <a:r>
              <a:rPr lang="es-MX" sz="2800" b="1" dirty="0" smtClean="0">
                <a:solidFill>
                  <a:schemeClr val="tx1"/>
                </a:solidFill>
                <a:latin typeface="Arial" panose="020B0604020202020204" pitchFamily="34" charset="0"/>
                <a:cs typeface="Arial" panose="020B0604020202020204" pitchFamily="34" charset="0"/>
              </a:rPr>
              <a:t> </a:t>
            </a:r>
            <a:r>
              <a:rPr lang="es-MX" sz="2800" b="1" dirty="0" smtClean="0">
                <a:solidFill>
                  <a:schemeClr val="tx1"/>
                </a:solidFill>
                <a:latin typeface="Arial" panose="020B0604020202020204" pitchFamily="34" charset="0"/>
                <a:cs typeface="Arial" panose="020B0604020202020204" pitchFamily="34" charset="0"/>
              </a:rPr>
              <a:t>en forma razonable y atractiva, </a:t>
            </a:r>
            <a:endParaRPr lang="es-MX" sz="2800" b="1" dirty="0" smtClean="0">
              <a:solidFill>
                <a:schemeClr val="tx1"/>
              </a:solidFill>
              <a:latin typeface="Arial" panose="020B0604020202020204" pitchFamily="34" charset="0"/>
              <a:cs typeface="Arial" panose="020B0604020202020204" pitchFamily="34" charset="0"/>
            </a:endParaRPr>
          </a:p>
          <a:p>
            <a:pPr algn="just">
              <a:buNone/>
            </a:pPr>
            <a:r>
              <a:rPr lang="es-MX" sz="2800" b="1" dirty="0" smtClean="0">
                <a:solidFill>
                  <a:schemeClr val="tx1"/>
                </a:solidFill>
                <a:latin typeface="Arial" panose="020B0604020202020204" pitchFamily="34" charset="0"/>
                <a:cs typeface="Arial" panose="020B0604020202020204" pitchFamily="34" charset="0"/>
              </a:rPr>
              <a:t>pocos </a:t>
            </a:r>
            <a:r>
              <a:rPr lang="es-MX" sz="2800" b="1" dirty="0" smtClean="0">
                <a:solidFill>
                  <a:schemeClr val="tx1"/>
                </a:solidFill>
                <a:latin typeface="Arial" panose="020B0604020202020204" pitchFamily="34" charset="0"/>
                <a:cs typeface="Arial" panose="020B0604020202020204" pitchFamily="34" charset="0"/>
              </a:rPr>
              <a:t>tendrán  interés en saber la solución!!!</a:t>
            </a:r>
            <a:endParaRPr lang="es-MX" sz="2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3411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179512" y="1268760"/>
            <a:ext cx="7992888" cy="4800600"/>
          </a:xfrm>
          <a:prstGeom prst="rect">
            <a:avLst/>
          </a:prstGeom>
        </p:spPr>
        <p:txBody>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Clr>
                <a:schemeClr val="tx1"/>
              </a:buClr>
              <a:buFont typeface="Arial" panose="020B0604020202020204" pitchFamily="34" charset="0"/>
              <a:buChar char="•"/>
            </a:pPr>
            <a:r>
              <a:rPr lang="es-ES_tradnl" sz="2400" dirty="0" smtClean="0">
                <a:latin typeface="Arial" panose="020B0604020202020204" pitchFamily="34" charset="0"/>
                <a:cs typeface="Arial" panose="020B0604020202020204" pitchFamily="34" charset="0"/>
              </a:rPr>
              <a:t>Las hipótesis son proposiciones tentativas </a:t>
            </a:r>
            <a:r>
              <a:rPr lang="es-ES_tradnl" sz="2400" dirty="0" smtClean="0">
                <a:latin typeface="Arial" panose="020B0604020202020204" pitchFamily="34" charset="0"/>
                <a:cs typeface="Arial" panose="020B0604020202020204" pitchFamily="34" charset="0"/>
              </a:rPr>
              <a:t>acerca </a:t>
            </a:r>
            <a:r>
              <a:rPr lang="es-ES_tradnl" sz="2400" dirty="0" smtClean="0">
                <a:latin typeface="Arial" panose="020B0604020202020204" pitchFamily="34" charset="0"/>
                <a:cs typeface="Arial" panose="020B0604020202020204" pitchFamily="34" charset="0"/>
              </a:rPr>
              <a:t>de las relaciones entre dos o más variables y se apoyan en los conocimientos organizados y </a:t>
            </a:r>
            <a:r>
              <a:rPr lang="es-ES_tradnl" sz="2400" dirty="0" smtClean="0">
                <a:latin typeface="Arial" panose="020B0604020202020204" pitchFamily="34" charset="0"/>
                <a:cs typeface="Arial" panose="020B0604020202020204" pitchFamily="34" charset="0"/>
              </a:rPr>
              <a:t>sistematizados</a:t>
            </a:r>
          </a:p>
          <a:p>
            <a:pPr algn="just">
              <a:buClr>
                <a:schemeClr val="tx1"/>
              </a:buClr>
              <a:buFont typeface="Arial" panose="020B0604020202020204" pitchFamily="34" charset="0"/>
              <a:buChar char="•"/>
            </a:pPr>
            <a:endParaRPr lang="es-ES_tradnl" sz="2400" dirty="0">
              <a:latin typeface="Arial" panose="020B0604020202020204" pitchFamily="34" charset="0"/>
              <a:cs typeface="Arial" panose="020B0604020202020204" pitchFamily="34" charset="0"/>
            </a:endParaRPr>
          </a:p>
          <a:p>
            <a:pPr algn="just">
              <a:buClr>
                <a:schemeClr val="tx1"/>
              </a:buClr>
              <a:buFont typeface="Arial" panose="020B0604020202020204" pitchFamily="34" charset="0"/>
              <a:buChar char="•"/>
            </a:pPr>
            <a:r>
              <a:rPr lang="es-ES_tradnl" sz="2400" dirty="0" smtClean="0">
                <a:latin typeface="Arial" panose="020B0604020202020204" pitchFamily="34" charset="0"/>
                <a:cs typeface="Arial" panose="020B0604020202020204" pitchFamily="34" charset="0"/>
              </a:rPr>
              <a:t>No </a:t>
            </a:r>
            <a:r>
              <a:rPr lang="es-ES_tradnl" sz="2400" dirty="0" smtClean="0">
                <a:latin typeface="Arial" panose="020B0604020202020204" pitchFamily="34" charset="0"/>
                <a:cs typeface="Arial" panose="020B0604020202020204" pitchFamily="34" charset="0"/>
              </a:rPr>
              <a:t>necesariamente son verdaderas, </a:t>
            </a:r>
            <a:r>
              <a:rPr lang="es-ES_tradnl" sz="2400" dirty="0" smtClean="0">
                <a:latin typeface="Arial" panose="020B0604020202020204" pitchFamily="34" charset="0"/>
                <a:cs typeface="Arial" panose="020B0604020202020204" pitchFamily="34" charset="0"/>
              </a:rPr>
              <a:t>pueden </a:t>
            </a:r>
            <a:r>
              <a:rPr lang="es-ES_tradnl" sz="2400" dirty="0" smtClean="0">
                <a:latin typeface="Arial" panose="020B0604020202020204" pitchFamily="34" charset="0"/>
                <a:cs typeface="Arial" panose="020B0604020202020204" pitchFamily="34" charset="0"/>
              </a:rPr>
              <a:t>o no serlo. Son explicaciones tentativas </a:t>
            </a:r>
            <a:r>
              <a:rPr lang="es-ES_tradnl" sz="2400" dirty="0" smtClean="0">
                <a:latin typeface="Arial" panose="020B0604020202020204" pitchFamily="34" charset="0"/>
                <a:cs typeface="Arial" panose="020B0604020202020204" pitchFamily="34" charset="0"/>
              </a:rPr>
              <a:t>y no </a:t>
            </a:r>
            <a:r>
              <a:rPr lang="es-ES_tradnl" sz="2400" dirty="0" smtClean="0">
                <a:latin typeface="Arial" panose="020B0604020202020204" pitchFamily="34" charset="0"/>
                <a:cs typeface="Arial" panose="020B0604020202020204" pitchFamily="34" charset="0"/>
              </a:rPr>
              <a:t>todos los estudios plantean hipótesis</a:t>
            </a:r>
          </a:p>
          <a:p>
            <a:pPr>
              <a:buFont typeface="Wingdings" pitchFamily="2" charset="2"/>
              <a:buNone/>
            </a:pPr>
            <a:endParaRPr lang="es-ES_tradnl" sz="3200" dirty="0">
              <a:latin typeface="Arial" panose="020B0604020202020204" pitchFamily="34" charset="0"/>
              <a:cs typeface="Arial" panose="020B0604020202020204" pitchFamily="34" charset="0"/>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3501008"/>
            <a:ext cx="3773810" cy="3456384"/>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txBox="1">
            <a:spLocks noChangeArrowheads="1"/>
          </p:cNvSpPr>
          <p:nvPr/>
        </p:nvSpPr>
        <p:spPr>
          <a:xfrm>
            <a:off x="501650" y="332656"/>
            <a:ext cx="6172200" cy="563562"/>
          </a:xfrm>
          <a:prstGeom prst="rect">
            <a:avLst/>
          </a:prstGeom>
        </p:spPr>
        <p:txBody>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a:lstStyle>
          <a:p>
            <a:r>
              <a:rPr lang="es-ES_tradnl" kern="0" dirty="0" smtClean="0">
                <a:latin typeface="Arial" pitchFamily="34" charset="0"/>
                <a:cs typeface="Arial" pitchFamily="34" charset="0"/>
              </a:rPr>
              <a:t>1.7 Hipótesis</a:t>
            </a:r>
            <a:endParaRPr lang="en-US" kern="0" dirty="0">
              <a:latin typeface="Arial" pitchFamily="34" charset="0"/>
              <a:cs typeface="Arial" pitchFamily="34" charset="0"/>
            </a:endParaRPr>
          </a:p>
        </p:txBody>
      </p:sp>
    </p:spTree>
    <p:extLst>
      <p:ext uri="{BB962C8B-B14F-4D97-AF65-F5344CB8AC3E}">
        <p14:creationId xmlns:p14="http://schemas.microsoft.com/office/powerpoint/2010/main" val="5423981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Freeform 3"/>
          <p:cNvSpPr>
            <a:spLocks/>
          </p:cNvSpPr>
          <p:nvPr/>
        </p:nvSpPr>
        <p:spPr bwMode="gray">
          <a:xfrm>
            <a:off x="5073650" y="1219200"/>
            <a:ext cx="1466850" cy="1155700"/>
          </a:xfrm>
          <a:custGeom>
            <a:avLst/>
            <a:gdLst>
              <a:gd name="T0" fmla="*/ 0 w 982"/>
              <a:gd name="T1" fmla="*/ 774 h 774"/>
              <a:gd name="T2" fmla="*/ 2 w 982"/>
              <a:gd name="T3" fmla="*/ 770 h 774"/>
              <a:gd name="T4" fmla="*/ 8 w 982"/>
              <a:gd name="T5" fmla="*/ 754 h 774"/>
              <a:gd name="T6" fmla="*/ 16 w 982"/>
              <a:gd name="T7" fmla="*/ 730 h 774"/>
              <a:gd name="T8" fmla="*/ 32 w 982"/>
              <a:gd name="T9" fmla="*/ 698 h 774"/>
              <a:gd name="T10" fmla="*/ 50 w 982"/>
              <a:gd name="T11" fmla="*/ 660 h 774"/>
              <a:gd name="T12" fmla="*/ 76 w 982"/>
              <a:gd name="T13" fmla="*/ 618 h 774"/>
              <a:gd name="T14" fmla="*/ 106 w 982"/>
              <a:gd name="T15" fmla="*/ 574 h 774"/>
              <a:gd name="T16" fmla="*/ 142 w 982"/>
              <a:gd name="T17" fmla="*/ 528 h 774"/>
              <a:gd name="T18" fmla="*/ 186 w 982"/>
              <a:gd name="T19" fmla="*/ 482 h 774"/>
              <a:gd name="T20" fmla="*/ 236 w 982"/>
              <a:gd name="T21" fmla="*/ 438 h 774"/>
              <a:gd name="T22" fmla="*/ 294 w 982"/>
              <a:gd name="T23" fmla="*/ 398 h 774"/>
              <a:gd name="T24" fmla="*/ 360 w 982"/>
              <a:gd name="T25" fmla="*/ 360 h 774"/>
              <a:gd name="T26" fmla="*/ 426 w 982"/>
              <a:gd name="T27" fmla="*/ 332 h 774"/>
              <a:gd name="T28" fmla="*/ 488 w 982"/>
              <a:gd name="T29" fmla="*/ 314 h 774"/>
              <a:gd name="T30" fmla="*/ 544 w 982"/>
              <a:gd name="T31" fmla="*/ 304 h 774"/>
              <a:gd name="T32" fmla="*/ 594 w 982"/>
              <a:gd name="T33" fmla="*/ 300 h 774"/>
              <a:gd name="T34" fmla="*/ 638 w 982"/>
              <a:gd name="T35" fmla="*/ 300 h 774"/>
              <a:gd name="T36" fmla="*/ 678 w 982"/>
              <a:gd name="T37" fmla="*/ 304 h 774"/>
              <a:gd name="T38" fmla="*/ 710 w 982"/>
              <a:gd name="T39" fmla="*/ 312 h 774"/>
              <a:gd name="T40" fmla="*/ 736 w 982"/>
              <a:gd name="T41" fmla="*/ 320 h 774"/>
              <a:gd name="T42" fmla="*/ 754 w 982"/>
              <a:gd name="T43" fmla="*/ 326 h 774"/>
              <a:gd name="T44" fmla="*/ 766 w 982"/>
              <a:gd name="T45" fmla="*/ 332 h 774"/>
              <a:gd name="T46" fmla="*/ 770 w 982"/>
              <a:gd name="T47" fmla="*/ 334 h 774"/>
              <a:gd name="T48" fmla="*/ 680 w 982"/>
              <a:gd name="T49" fmla="*/ 476 h 774"/>
              <a:gd name="T50" fmla="*/ 982 w 982"/>
              <a:gd name="T51" fmla="*/ 370 h 774"/>
              <a:gd name="T52" fmla="*/ 912 w 982"/>
              <a:gd name="T53" fmla="*/ 0 h 774"/>
              <a:gd name="T54" fmla="*/ 854 w 982"/>
              <a:gd name="T55" fmla="*/ 150 h 774"/>
              <a:gd name="T56" fmla="*/ 850 w 982"/>
              <a:gd name="T57" fmla="*/ 148 h 774"/>
              <a:gd name="T58" fmla="*/ 838 w 982"/>
              <a:gd name="T59" fmla="*/ 142 h 774"/>
              <a:gd name="T60" fmla="*/ 822 w 982"/>
              <a:gd name="T61" fmla="*/ 134 h 774"/>
              <a:gd name="T62" fmla="*/ 798 w 982"/>
              <a:gd name="T63" fmla="*/ 126 h 774"/>
              <a:gd name="T64" fmla="*/ 768 w 982"/>
              <a:gd name="T65" fmla="*/ 120 h 774"/>
              <a:gd name="T66" fmla="*/ 732 w 982"/>
              <a:gd name="T67" fmla="*/ 114 h 774"/>
              <a:gd name="T68" fmla="*/ 692 w 982"/>
              <a:gd name="T69" fmla="*/ 110 h 774"/>
              <a:gd name="T70" fmla="*/ 646 w 982"/>
              <a:gd name="T71" fmla="*/ 110 h 774"/>
              <a:gd name="T72" fmla="*/ 596 w 982"/>
              <a:gd name="T73" fmla="*/ 116 h 774"/>
              <a:gd name="T74" fmla="*/ 540 w 982"/>
              <a:gd name="T75" fmla="*/ 126 h 774"/>
              <a:gd name="T76" fmla="*/ 482 w 982"/>
              <a:gd name="T77" fmla="*/ 146 h 774"/>
              <a:gd name="T78" fmla="*/ 422 w 982"/>
              <a:gd name="T79" fmla="*/ 172 h 774"/>
              <a:gd name="T80" fmla="*/ 356 w 982"/>
              <a:gd name="T81" fmla="*/ 210 h 774"/>
              <a:gd name="T82" fmla="*/ 290 w 982"/>
              <a:gd name="T83" fmla="*/ 258 h 774"/>
              <a:gd name="T84" fmla="*/ 230 w 982"/>
              <a:gd name="T85" fmla="*/ 310 h 774"/>
              <a:gd name="T86" fmla="*/ 178 w 982"/>
              <a:gd name="T87" fmla="*/ 364 h 774"/>
              <a:gd name="T88" fmla="*/ 136 w 982"/>
              <a:gd name="T89" fmla="*/ 422 h 774"/>
              <a:gd name="T90" fmla="*/ 100 w 982"/>
              <a:gd name="T91" fmla="*/ 480 h 774"/>
              <a:gd name="T92" fmla="*/ 72 w 982"/>
              <a:gd name="T93" fmla="*/ 536 h 774"/>
              <a:gd name="T94" fmla="*/ 48 w 982"/>
              <a:gd name="T95" fmla="*/ 590 h 774"/>
              <a:gd name="T96" fmla="*/ 30 w 982"/>
              <a:gd name="T97" fmla="*/ 640 h 774"/>
              <a:gd name="T98" fmla="*/ 18 w 982"/>
              <a:gd name="T99" fmla="*/ 684 h 774"/>
              <a:gd name="T100" fmla="*/ 8 w 982"/>
              <a:gd name="T101" fmla="*/ 722 h 774"/>
              <a:gd name="T102" fmla="*/ 4 w 982"/>
              <a:gd name="T103" fmla="*/ 750 h 774"/>
              <a:gd name="T104" fmla="*/ 0 w 982"/>
              <a:gd name="T105" fmla="*/ 768 h 774"/>
              <a:gd name="T106" fmla="*/ 0 w 982"/>
              <a:gd name="T107" fmla="*/ 774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hlink">
                  <a:gamma/>
                  <a:tint val="90980"/>
                  <a:invGamma/>
                  <a:alpha val="32001"/>
                </a:schemeClr>
              </a:gs>
              <a:gs pos="100000">
                <a:schemeClr val="hlink"/>
              </a:gs>
            </a:gsLst>
            <a:lin ang="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es-ES"/>
          </a:p>
        </p:txBody>
      </p:sp>
      <p:sp>
        <p:nvSpPr>
          <p:cNvPr id="89092" name="AutoShape 4"/>
          <p:cNvSpPr>
            <a:spLocks noChangeArrowheads="1"/>
          </p:cNvSpPr>
          <p:nvPr/>
        </p:nvSpPr>
        <p:spPr bwMode="auto">
          <a:xfrm>
            <a:off x="3424238" y="2652713"/>
            <a:ext cx="2295525" cy="3155950"/>
          </a:xfrm>
          <a:prstGeom prst="roundRect">
            <a:avLst>
              <a:gd name="adj" fmla="val 4690"/>
            </a:avLst>
          </a:prstGeom>
          <a:noFill/>
          <a:ln w="57150">
            <a:solidFill>
              <a:schemeClr val="accent2"/>
            </a:solidFill>
            <a:round/>
            <a:headEnd/>
            <a:tailEnd/>
          </a:ln>
          <a:effectLst/>
          <a:extLst>
            <a:ext uri="{909E8E84-426E-40DD-AFC4-6F175D3DCCD1}">
              <a14:hiddenFill xmlns:a14="http://schemas.microsoft.com/office/drawing/2010/main">
                <a:solidFill>
                  <a:srgbClr val="F1D08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093" name="AutoShape 5"/>
          <p:cNvSpPr>
            <a:spLocks noChangeArrowheads="1"/>
          </p:cNvSpPr>
          <p:nvPr/>
        </p:nvSpPr>
        <p:spPr bwMode="gray">
          <a:xfrm>
            <a:off x="3657600" y="2514600"/>
            <a:ext cx="1863725" cy="287338"/>
          </a:xfrm>
          <a:prstGeom prst="roundRect">
            <a:avLst>
              <a:gd name="adj" fmla="val 50000"/>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094" name="AutoShape 6"/>
          <p:cNvSpPr>
            <a:spLocks noChangeArrowheads="1"/>
          </p:cNvSpPr>
          <p:nvPr/>
        </p:nvSpPr>
        <p:spPr bwMode="auto">
          <a:xfrm flipH="1">
            <a:off x="5334000" y="2590800"/>
            <a:ext cx="73025"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095" name="AutoShape 7"/>
          <p:cNvSpPr>
            <a:spLocks noChangeArrowheads="1"/>
          </p:cNvSpPr>
          <p:nvPr/>
        </p:nvSpPr>
        <p:spPr bwMode="auto">
          <a:xfrm flipH="1">
            <a:off x="3743325" y="2581275"/>
            <a:ext cx="71438"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096" name="AutoShape 8"/>
          <p:cNvSpPr>
            <a:spLocks noChangeArrowheads="1"/>
          </p:cNvSpPr>
          <p:nvPr/>
        </p:nvSpPr>
        <p:spPr bwMode="auto">
          <a:xfrm>
            <a:off x="5934075" y="2151063"/>
            <a:ext cx="2295525" cy="3155950"/>
          </a:xfrm>
          <a:prstGeom prst="roundRect">
            <a:avLst>
              <a:gd name="adj" fmla="val 4690"/>
            </a:avLst>
          </a:prstGeom>
          <a:noFill/>
          <a:ln w="57150">
            <a:solidFill>
              <a:schemeClr val="hlink"/>
            </a:solidFill>
            <a:round/>
            <a:headEnd/>
            <a:tailEnd/>
          </a:ln>
          <a:effectLst/>
          <a:extLst>
            <a:ext uri="{909E8E84-426E-40DD-AFC4-6F175D3DCCD1}">
              <a14:hiddenFill xmlns:a14="http://schemas.microsoft.com/office/drawing/2010/main">
                <a:solidFill>
                  <a:srgbClr val="6FC5E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097" name="AutoShape 9"/>
          <p:cNvSpPr>
            <a:spLocks noChangeArrowheads="1"/>
          </p:cNvSpPr>
          <p:nvPr/>
        </p:nvSpPr>
        <p:spPr bwMode="gray">
          <a:xfrm>
            <a:off x="6149975" y="2008188"/>
            <a:ext cx="1863725" cy="287337"/>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098" name="AutoShape 10"/>
          <p:cNvSpPr>
            <a:spLocks noChangeArrowheads="1"/>
          </p:cNvSpPr>
          <p:nvPr/>
        </p:nvSpPr>
        <p:spPr bwMode="auto">
          <a:xfrm flipH="1">
            <a:off x="7835900" y="2079625"/>
            <a:ext cx="71438"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099" name="AutoShape 11"/>
          <p:cNvSpPr>
            <a:spLocks noChangeArrowheads="1"/>
          </p:cNvSpPr>
          <p:nvPr/>
        </p:nvSpPr>
        <p:spPr bwMode="auto">
          <a:xfrm flipH="1">
            <a:off x="6253163" y="2079625"/>
            <a:ext cx="71437"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100" name="Freeform 12"/>
          <p:cNvSpPr>
            <a:spLocks/>
          </p:cNvSpPr>
          <p:nvPr/>
        </p:nvSpPr>
        <p:spPr bwMode="gray">
          <a:xfrm>
            <a:off x="2492375" y="1720850"/>
            <a:ext cx="1466850" cy="1157288"/>
          </a:xfrm>
          <a:custGeom>
            <a:avLst/>
            <a:gdLst>
              <a:gd name="T0" fmla="*/ 0 w 982"/>
              <a:gd name="T1" fmla="*/ 774 h 774"/>
              <a:gd name="T2" fmla="*/ 2 w 982"/>
              <a:gd name="T3" fmla="*/ 770 h 774"/>
              <a:gd name="T4" fmla="*/ 8 w 982"/>
              <a:gd name="T5" fmla="*/ 754 h 774"/>
              <a:gd name="T6" fmla="*/ 16 w 982"/>
              <a:gd name="T7" fmla="*/ 730 h 774"/>
              <a:gd name="T8" fmla="*/ 32 w 982"/>
              <a:gd name="T9" fmla="*/ 698 h 774"/>
              <a:gd name="T10" fmla="*/ 50 w 982"/>
              <a:gd name="T11" fmla="*/ 660 h 774"/>
              <a:gd name="T12" fmla="*/ 76 w 982"/>
              <a:gd name="T13" fmla="*/ 618 h 774"/>
              <a:gd name="T14" fmla="*/ 106 w 982"/>
              <a:gd name="T15" fmla="*/ 574 h 774"/>
              <a:gd name="T16" fmla="*/ 142 w 982"/>
              <a:gd name="T17" fmla="*/ 528 h 774"/>
              <a:gd name="T18" fmla="*/ 186 w 982"/>
              <a:gd name="T19" fmla="*/ 482 h 774"/>
              <a:gd name="T20" fmla="*/ 236 w 982"/>
              <a:gd name="T21" fmla="*/ 438 h 774"/>
              <a:gd name="T22" fmla="*/ 294 w 982"/>
              <a:gd name="T23" fmla="*/ 398 h 774"/>
              <a:gd name="T24" fmla="*/ 360 w 982"/>
              <a:gd name="T25" fmla="*/ 360 h 774"/>
              <a:gd name="T26" fmla="*/ 426 w 982"/>
              <a:gd name="T27" fmla="*/ 332 h 774"/>
              <a:gd name="T28" fmla="*/ 488 w 982"/>
              <a:gd name="T29" fmla="*/ 314 h 774"/>
              <a:gd name="T30" fmla="*/ 544 w 982"/>
              <a:gd name="T31" fmla="*/ 304 h 774"/>
              <a:gd name="T32" fmla="*/ 594 w 982"/>
              <a:gd name="T33" fmla="*/ 300 h 774"/>
              <a:gd name="T34" fmla="*/ 638 w 982"/>
              <a:gd name="T35" fmla="*/ 300 h 774"/>
              <a:gd name="T36" fmla="*/ 678 w 982"/>
              <a:gd name="T37" fmla="*/ 304 h 774"/>
              <a:gd name="T38" fmla="*/ 710 w 982"/>
              <a:gd name="T39" fmla="*/ 312 h 774"/>
              <a:gd name="T40" fmla="*/ 736 w 982"/>
              <a:gd name="T41" fmla="*/ 320 h 774"/>
              <a:gd name="T42" fmla="*/ 754 w 982"/>
              <a:gd name="T43" fmla="*/ 326 h 774"/>
              <a:gd name="T44" fmla="*/ 766 w 982"/>
              <a:gd name="T45" fmla="*/ 332 h 774"/>
              <a:gd name="T46" fmla="*/ 770 w 982"/>
              <a:gd name="T47" fmla="*/ 334 h 774"/>
              <a:gd name="T48" fmla="*/ 680 w 982"/>
              <a:gd name="T49" fmla="*/ 476 h 774"/>
              <a:gd name="T50" fmla="*/ 982 w 982"/>
              <a:gd name="T51" fmla="*/ 370 h 774"/>
              <a:gd name="T52" fmla="*/ 912 w 982"/>
              <a:gd name="T53" fmla="*/ 0 h 774"/>
              <a:gd name="T54" fmla="*/ 854 w 982"/>
              <a:gd name="T55" fmla="*/ 150 h 774"/>
              <a:gd name="T56" fmla="*/ 850 w 982"/>
              <a:gd name="T57" fmla="*/ 148 h 774"/>
              <a:gd name="T58" fmla="*/ 838 w 982"/>
              <a:gd name="T59" fmla="*/ 142 h 774"/>
              <a:gd name="T60" fmla="*/ 822 w 982"/>
              <a:gd name="T61" fmla="*/ 134 h 774"/>
              <a:gd name="T62" fmla="*/ 798 w 982"/>
              <a:gd name="T63" fmla="*/ 126 h 774"/>
              <a:gd name="T64" fmla="*/ 768 w 982"/>
              <a:gd name="T65" fmla="*/ 120 h 774"/>
              <a:gd name="T66" fmla="*/ 732 w 982"/>
              <a:gd name="T67" fmla="*/ 114 h 774"/>
              <a:gd name="T68" fmla="*/ 692 w 982"/>
              <a:gd name="T69" fmla="*/ 110 h 774"/>
              <a:gd name="T70" fmla="*/ 646 w 982"/>
              <a:gd name="T71" fmla="*/ 110 h 774"/>
              <a:gd name="T72" fmla="*/ 596 w 982"/>
              <a:gd name="T73" fmla="*/ 116 h 774"/>
              <a:gd name="T74" fmla="*/ 540 w 982"/>
              <a:gd name="T75" fmla="*/ 126 h 774"/>
              <a:gd name="T76" fmla="*/ 482 w 982"/>
              <a:gd name="T77" fmla="*/ 146 h 774"/>
              <a:gd name="T78" fmla="*/ 422 w 982"/>
              <a:gd name="T79" fmla="*/ 172 h 774"/>
              <a:gd name="T80" fmla="*/ 356 w 982"/>
              <a:gd name="T81" fmla="*/ 210 h 774"/>
              <a:gd name="T82" fmla="*/ 290 w 982"/>
              <a:gd name="T83" fmla="*/ 258 h 774"/>
              <a:gd name="T84" fmla="*/ 230 w 982"/>
              <a:gd name="T85" fmla="*/ 310 h 774"/>
              <a:gd name="T86" fmla="*/ 178 w 982"/>
              <a:gd name="T87" fmla="*/ 364 h 774"/>
              <a:gd name="T88" fmla="*/ 136 w 982"/>
              <a:gd name="T89" fmla="*/ 422 h 774"/>
              <a:gd name="T90" fmla="*/ 100 w 982"/>
              <a:gd name="T91" fmla="*/ 480 h 774"/>
              <a:gd name="T92" fmla="*/ 72 w 982"/>
              <a:gd name="T93" fmla="*/ 536 h 774"/>
              <a:gd name="T94" fmla="*/ 48 w 982"/>
              <a:gd name="T95" fmla="*/ 590 h 774"/>
              <a:gd name="T96" fmla="*/ 30 w 982"/>
              <a:gd name="T97" fmla="*/ 640 h 774"/>
              <a:gd name="T98" fmla="*/ 18 w 982"/>
              <a:gd name="T99" fmla="*/ 684 h 774"/>
              <a:gd name="T100" fmla="*/ 8 w 982"/>
              <a:gd name="T101" fmla="*/ 722 h 774"/>
              <a:gd name="T102" fmla="*/ 4 w 982"/>
              <a:gd name="T103" fmla="*/ 750 h 774"/>
              <a:gd name="T104" fmla="*/ 0 w 982"/>
              <a:gd name="T105" fmla="*/ 768 h 774"/>
              <a:gd name="T106" fmla="*/ 0 w 982"/>
              <a:gd name="T107" fmla="*/ 774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folHlink">
                  <a:gamma/>
                  <a:tint val="57647"/>
                  <a:invGamma/>
                  <a:alpha val="32001"/>
                </a:schemeClr>
              </a:gs>
              <a:gs pos="100000">
                <a:schemeClr val="folHlink"/>
              </a:gs>
            </a:gsLst>
            <a:lin ang="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es-ES"/>
          </a:p>
        </p:txBody>
      </p:sp>
      <p:grpSp>
        <p:nvGrpSpPr>
          <p:cNvPr id="89103" name="Group 15"/>
          <p:cNvGrpSpPr>
            <a:grpSpLocks/>
          </p:cNvGrpSpPr>
          <p:nvPr/>
        </p:nvGrpSpPr>
        <p:grpSpPr bwMode="auto">
          <a:xfrm>
            <a:off x="914400" y="2940050"/>
            <a:ext cx="2295525" cy="3298825"/>
            <a:chOff x="576" y="1852"/>
            <a:chExt cx="1446" cy="2078"/>
          </a:xfrm>
        </p:grpSpPr>
        <p:sp>
          <p:nvSpPr>
            <p:cNvPr id="89104" name="AutoShape 16"/>
            <p:cNvSpPr>
              <a:spLocks noChangeArrowheads="1"/>
            </p:cNvSpPr>
            <p:nvPr/>
          </p:nvSpPr>
          <p:spPr bwMode="auto">
            <a:xfrm>
              <a:off x="576" y="1942"/>
              <a:ext cx="1446" cy="1988"/>
            </a:xfrm>
            <a:prstGeom prst="roundRect">
              <a:avLst>
                <a:gd name="adj" fmla="val 4690"/>
              </a:avLst>
            </a:prstGeom>
            <a:noFill/>
            <a:ln w="57150">
              <a:solidFill>
                <a:schemeClr val="folHlink"/>
              </a:solidFill>
              <a:round/>
              <a:headEnd/>
              <a:tailEnd/>
            </a:ln>
            <a:effectLst/>
            <a:extLst>
              <a:ext uri="{909E8E84-426E-40DD-AFC4-6F175D3DCCD1}">
                <a14:hiddenFill xmlns:a14="http://schemas.microsoft.com/office/drawing/2010/main">
                  <a:solidFill>
                    <a:srgbClr val="D2D8A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105" name="AutoShape 17"/>
            <p:cNvSpPr>
              <a:spLocks noChangeArrowheads="1"/>
            </p:cNvSpPr>
            <p:nvPr/>
          </p:nvSpPr>
          <p:spPr bwMode="gray">
            <a:xfrm>
              <a:off x="712" y="1852"/>
              <a:ext cx="1174" cy="181"/>
            </a:xfrm>
            <a:prstGeom prst="roundRect">
              <a:avLst>
                <a:gd name="adj" fmla="val 50000"/>
              </a:avLst>
            </a:prstGeom>
            <a:gradFill rotWithShape="1">
              <a:gsLst>
                <a:gs pos="0">
                  <a:schemeClr val="folHlink">
                    <a:gamma/>
                    <a:shade val="38824"/>
                    <a:invGamma/>
                  </a:schemeClr>
                </a:gs>
                <a:gs pos="50000">
                  <a:schemeClr val="folHlink"/>
                </a:gs>
                <a:gs pos="100000">
                  <a:schemeClr val="folHlink">
                    <a:gamma/>
                    <a:shade val="38824"/>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106" name="AutoShape 18"/>
            <p:cNvSpPr>
              <a:spLocks noChangeArrowheads="1"/>
            </p:cNvSpPr>
            <p:nvPr/>
          </p:nvSpPr>
          <p:spPr bwMode="auto">
            <a:xfrm flipH="1">
              <a:off x="1773" y="1897"/>
              <a:ext cx="45" cy="91"/>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107" name="AutoShape 19"/>
            <p:cNvSpPr>
              <a:spLocks noChangeArrowheads="1"/>
            </p:cNvSpPr>
            <p:nvPr/>
          </p:nvSpPr>
          <p:spPr bwMode="auto">
            <a:xfrm flipH="1">
              <a:off x="776" y="1897"/>
              <a:ext cx="46" cy="91"/>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109" name="Text Box 21"/>
            <p:cNvSpPr txBox="1">
              <a:spLocks noChangeArrowheads="1"/>
            </p:cNvSpPr>
            <p:nvPr/>
          </p:nvSpPr>
          <p:spPr bwMode="auto">
            <a:xfrm>
              <a:off x="624" y="2106"/>
              <a:ext cx="134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dirty="0">
                <a:solidFill>
                  <a:srgbClr val="000000"/>
                </a:solidFill>
              </a:endParaRPr>
            </a:p>
          </p:txBody>
        </p:sp>
      </p:grpSp>
      <p:sp>
        <p:nvSpPr>
          <p:cNvPr id="89110" name="Text Box 22"/>
          <p:cNvSpPr txBox="1">
            <a:spLocks noChangeArrowheads="1"/>
          </p:cNvSpPr>
          <p:nvPr/>
        </p:nvSpPr>
        <p:spPr bwMode="auto">
          <a:xfrm>
            <a:off x="3524046" y="3093486"/>
            <a:ext cx="21336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s-ES" dirty="0"/>
              <a:t>Es una idea que puede no ser verdadera, basada en información previa</a:t>
            </a:r>
            <a:endParaRPr lang="en-US" b="1" dirty="0" err="1">
              <a:solidFill>
                <a:srgbClr val="000000"/>
              </a:solidFill>
            </a:endParaRPr>
          </a:p>
        </p:txBody>
      </p:sp>
      <p:sp>
        <p:nvSpPr>
          <p:cNvPr id="89111" name="Text Box 23"/>
          <p:cNvSpPr txBox="1">
            <a:spLocks noChangeArrowheads="1"/>
          </p:cNvSpPr>
          <p:nvPr/>
        </p:nvSpPr>
        <p:spPr bwMode="auto">
          <a:xfrm>
            <a:off x="6015037" y="2845018"/>
            <a:ext cx="213360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s-ES" sz="1400" dirty="0" smtClean="0"/>
              <a:t>Puede </a:t>
            </a:r>
            <a:r>
              <a:rPr lang="es-ES" sz="1400" dirty="0"/>
              <a:t>usarse como una propuesta provisional que no se pretende demostrar estrictamente, o puede ser una </a:t>
            </a:r>
            <a:r>
              <a:rPr lang="es-ES" sz="1400" dirty="0">
                <a:hlinkClick r:id="rId2" tooltip="Predicción"/>
              </a:rPr>
              <a:t>predicción</a:t>
            </a:r>
            <a:r>
              <a:rPr lang="es-ES" sz="1400" dirty="0"/>
              <a:t> que debe ser verificada por el </a:t>
            </a:r>
            <a:r>
              <a:rPr lang="es-ES" sz="1400" dirty="0">
                <a:hlinkClick r:id="rId3" tooltip="Método científico"/>
              </a:rPr>
              <a:t>método científico</a:t>
            </a:r>
            <a:r>
              <a:rPr lang="es-ES" sz="1400" dirty="0"/>
              <a:t>.</a:t>
            </a:r>
            <a:endParaRPr lang="en-US" sz="1400" dirty="0"/>
          </a:p>
        </p:txBody>
      </p:sp>
      <p:sp>
        <p:nvSpPr>
          <p:cNvPr id="2" name="1 Rectángulo"/>
          <p:cNvSpPr/>
          <p:nvPr/>
        </p:nvSpPr>
        <p:spPr>
          <a:xfrm>
            <a:off x="1048147" y="3521668"/>
            <a:ext cx="2012156" cy="2031325"/>
          </a:xfrm>
          <a:prstGeom prst="rect">
            <a:avLst/>
          </a:prstGeom>
        </p:spPr>
        <p:txBody>
          <a:bodyPr wrap="square">
            <a:spAutoFit/>
          </a:bodyPr>
          <a:lstStyle/>
          <a:p>
            <a:pPr algn="just">
              <a:buNone/>
            </a:pPr>
            <a:r>
              <a:rPr lang="es-MX" dirty="0" smtClean="0">
                <a:latin typeface="Arial" pitchFamily="34" charset="0"/>
                <a:cs typeface="Arial" pitchFamily="34" charset="0"/>
              </a:rPr>
              <a:t>La hipótesis tiene más carga cuantitativa y el supuesto hipotético tiene más carga cualitativa.</a:t>
            </a:r>
          </a:p>
        </p:txBody>
      </p:sp>
      <p:pic>
        <p:nvPicPr>
          <p:cNvPr id="89112"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37" y="1004130"/>
            <a:ext cx="3669507" cy="1914525"/>
          </a:xfrm>
          <a:prstGeom prst="rect">
            <a:avLst/>
          </a:prstGeom>
          <a:noFill/>
          <a:ln>
            <a:noFill/>
          </a:ln>
          <a:effectLst>
            <a:outerShdw dist="35921" dir="2700000" algn="ctr" rotWithShape="0">
              <a:schemeClr val="bg2"/>
            </a:outerShdw>
            <a:softEdge rad="317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2"/>
          <p:cNvSpPr txBox="1">
            <a:spLocks noChangeArrowheads="1"/>
          </p:cNvSpPr>
          <p:nvPr/>
        </p:nvSpPr>
        <p:spPr>
          <a:xfrm>
            <a:off x="501650" y="332656"/>
            <a:ext cx="6172200" cy="563562"/>
          </a:xfrm>
          <a:prstGeom prst="rect">
            <a:avLst/>
          </a:prstGeom>
        </p:spPr>
        <p:txBody>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a:lstStyle>
          <a:p>
            <a:r>
              <a:rPr lang="es-ES_tradnl" kern="0" dirty="0" smtClean="0">
                <a:latin typeface="Arial" pitchFamily="34" charset="0"/>
                <a:cs typeface="Arial" pitchFamily="34" charset="0"/>
              </a:rPr>
              <a:t>1.7 …Hipótesis</a:t>
            </a:r>
            <a:endParaRPr lang="en-US" kern="0" dirty="0">
              <a:latin typeface="Arial" pitchFamily="34" charset="0"/>
              <a:cs typeface="Arial" pitchFamily="34" charset="0"/>
            </a:endParaRPr>
          </a:p>
        </p:txBody>
      </p:sp>
    </p:spTree>
    <p:extLst>
      <p:ext uri="{BB962C8B-B14F-4D97-AF65-F5344CB8AC3E}">
        <p14:creationId xmlns:p14="http://schemas.microsoft.com/office/powerpoint/2010/main" val="15356611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1988840"/>
            <a:ext cx="8229600" cy="1642194"/>
          </a:xfrm>
        </p:spPr>
        <p:txBody>
          <a:bodyPr>
            <a:noAutofit/>
          </a:bodyPr>
          <a:lstStyle/>
          <a:p>
            <a:r>
              <a:rPr lang="es-MX" sz="3600" b="1" dirty="0" smtClean="0">
                <a:solidFill>
                  <a:schemeClr val="tx1"/>
                </a:solidFill>
                <a:latin typeface="Arial" panose="020B0604020202020204" pitchFamily="34" charset="0"/>
                <a:cs typeface="Arial" panose="020B0604020202020204" pitchFamily="34" charset="0"/>
              </a:rPr>
              <a:t>a</a:t>
            </a:r>
            <a:r>
              <a:rPr lang="es-MX" sz="3600" b="1" dirty="0" smtClean="0">
                <a:solidFill>
                  <a:schemeClr val="tx1"/>
                </a:solidFill>
                <a:latin typeface="Arial" panose="020B0604020202020204" pitchFamily="34" charset="0"/>
                <a:cs typeface="Arial" panose="020B0604020202020204" pitchFamily="34" charset="0"/>
              </a:rPr>
              <a:t>) Estado del </a:t>
            </a:r>
            <a:r>
              <a:rPr lang="es-MX" sz="3600" b="1" dirty="0" smtClean="0">
                <a:solidFill>
                  <a:schemeClr val="tx1"/>
                </a:solidFill>
                <a:latin typeface="Arial" panose="020B0604020202020204" pitchFamily="34" charset="0"/>
                <a:cs typeface="Arial" panose="020B0604020202020204" pitchFamily="34" charset="0"/>
              </a:rPr>
              <a:t>Arte</a:t>
            </a:r>
            <a:br>
              <a:rPr lang="es-MX" sz="3600" b="1" dirty="0" smtClean="0">
                <a:solidFill>
                  <a:schemeClr val="tx1"/>
                </a:solidFill>
                <a:latin typeface="Arial" panose="020B0604020202020204" pitchFamily="34" charset="0"/>
                <a:cs typeface="Arial" panose="020B0604020202020204" pitchFamily="34" charset="0"/>
              </a:rPr>
            </a:br>
            <a:r>
              <a:rPr lang="es-MX" sz="3600" b="1" dirty="0" smtClean="0">
                <a:solidFill>
                  <a:schemeClr val="tx1"/>
                </a:solidFill>
                <a:latin typeface="Arial" panose="020B0604020202020204" pitchFamily="34" charset="0"/>
                <a:cs typeface="Arial" panose="020B0604020202020204" pitchFamily="34" charset="0"/>
              </a:rPr>
              <a:t/>
            </a:r>
            <a:br>
              <a:rPr lang="es-MX" sz="3600" b="1" dirty="0" smtClean="0">
                <a:solidFill>
                  <a:schemeClr val="tx1"/>
                </a:solidFill>
                <a:latin typeface="Arial" panose="020B0604020202020204" pitchFamily="34" charset="0"/>
                <a:cs typeface="Arial" panose="020B0604020202020204" pitchFamily="34" charset="0"/>
              </a:rPr>
            </a:br>
            <a:r>
              <a:rPr lang="es-MX" sz="3600" b="1" dirty="0" smtClean="0">
                <a:solidFill>
                  <a:schemeClr val="tx1"/>
                </a:solidFill>
                <a:latin typeface="Arial" panose="020B0604020202020204" pitchFamily="34" charset="0"/>
                <a:cs typeface="Arial" panose="020B0604020202020204" pitchFamily="34" charset="0"/>
              </a:rPr>
              <a:t>b) Marco </a:t>
            </a:r>
            <a:r>
              <a:rPr lang="es-MX" sz="3600" b="1" dirty="0" smtClean="0">
                <a:solidFill>
                  <a:schemeClr val="tx1"/>
                </a:solidFill>
                <a:latin typeface="Arial" panose="020B0604020202020204" pitchFamily="34" charset="0"/>
                <a:cs typeface="Arial" panose="020B0604020202020204" pitchFamily="34" charset="0"/>
              </a:rPr>
              <a:t>Teórico</a:t>
            </a:r>
            <a:endParaRPr lang="es-MX" sz="3600" b="1" dirty="0">
              <a:solidFill>
                <a:schemeClr val="tx1"/>
              </a:solidFill>
              <a:latin typeface="Arial" panose="020B0604020202020204" pitchFamily="34" charset="0"/>
              <a:cs typeface="Arial" panose="020B0604020202020204" pitchFamily="34" charset="0"/>
            </a:endParaRPr>
          </a:p>
        </p:txBody>
      </p:sp>
      <p:sp>
        <p:nvSpPr>
          <p:cNvPr id="3" name="1 Título"/>
          <p:cNvSpPr txBox="1">
            <a:spLocks/>
          </p:cNvSpPr>
          <p:nvPr/>
        </p:nvSpPr>
        <p:spPr bwMode="white">
          <a:xfrm>
            <a:off x="251520" y="116632"/>
            <a:ext cx="6732240" cy="922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52500" lnSpcReduction="20000"/>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a:lstStyle>
          <a:p>
            <a:r>
              <a:rPr lang="es-MX" sz="5300" kern="0" dirty="0" smtClean="0">
                <a:latin typeface="Arial" panose="020B0604020202020204" pitchFamily="34" charset="0"/>
                <a:cs typeface="Arial" panose="020B0604020202020204" pitchFamily="34" charset="0"/>
              </a:rPr>
              <a:t>5- CAPÍTULO II. MARCO DE REFERENCIA</a:t>
            </a:r>
            <a:r>
              <a:rPr lang="es-MX" sz="2200" kern="0" dirty="0" smtClean="0">
                <a:solidFill>
                  <a:srgbClr val="FF0000"/>
                </a:solidFill>
                <a:latin typeface="+mn-lt"/>
                <a:cs typeface="Arial" pitchFamily="34" charset="0"/>
              </a:rPr>
              <a:t/>
            </a:r>
            <a:br>
              <a:rPr lang="es-MX" sz="2200" kern="0" dirty="0" smtClean="0">
                <a:solidFill>
                  <a:srgbClr val="FF0000"/>
                </a:solidFill>
                <a:latin typeface="+mn-lt"/>
                <a:cs typeface="Arial" pitchFamily="34" charset="0"/>
              </a:rPr>
            </a:br>
            <a:r>
              <a:rPr lang="es-MX" sz="2200" kern="0" dirty="0" smtClean="0">
                <a:solidFill>
                  <a:srgbClr val="FF0000"/>
                </a:solidFill>
                <a:latin typeface="+mn-lt"/>
                <a:cs typeface="Arial" pitchFamily="34" charset="0"/>
              </a:rPr>
              <a:t> </a:t>
            </a:r>
            <a:endParaRPr lang="es-MX" sz="2200" kern="0" dirty="0">
              <a:solidFill>
                <a:srgbClr val="FF0000"/>
              </a:solidFill>
              <a:latin typeface="+mn-lt"/>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0892" y="2840251"/>
            <a:ext cx="4039096" cy="4039096"/>
          </a:xfrm>
          <a:prstGeom prst="rect">
            <a:avLst/>
          </a:prstGeom>
        </p:spPr>
      </p:pic>
    </p:spTree>
    <p:extLst>
      <p:ext uri="{BB962C8B-B14F-4D97-AF65-F5344CB8AC3E}">
        <p14:creationId xmlns:p14="http://schemas.microsoft.com/office/powerpoint/2010/main" val="39995538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16632"/>
            <a:ext cx="6732240" cy="922114"/>
          </a:xfrm>
        </p:spPr>
        <p:txBody>
          <a:bodyPr>
            <a:normAutofit fontScale="90000"/>
          </a:bodyPr>
          <a:lstStyle/>
          <a:p>
            <a:r>
              <a:rPr lang="es-MX" sz="3200" b="1" dirty="0" smtClean="0">
                <a:latin typeface="Arial" panose="020B0604020202020204" pitchFamily="34" charset="0"/>
                <a:cs typeface="Arial" panose="020B0604020202020204" pitchFamily="34" charset="0"/>
              </a:rPr>
              <a:t>5- CAPÍTULO </a:t>
            </a:r>
            <a:r>
              <a:rPr lang="es-MX" sz="3200" b="1" dirty="0" smtClean="0">
                <a:latin typeface="Arial" panose="020B0604020202020204" pitchFamily="34" charset="0"/>
                <a:cs typeface="Arial" panose="020B0604020202020204" pitchFamily="34" charset="0"/>
              </a:rPr>
              <a:t>II. MARCO DE REFERENCIA</a:t>
            </a:r>
            <a:r>
              <a:rPr lang="es-MX" sz="2200" b="1" dirty="0" smtClean="0">
                <a:solidFill>
                  <a:srgbClr val="FF0000"/>
                </a:solidFill>
                <a:latin typeface="+mn-lt"/>
                <a:cs typeface="Arial" pitchFamily="34" charset="0"/>
              </a:rPr>
              <a:t/>
            </a:r>
            <a:br>
              <a:rPr lang="es-MX" sz="2200" b="1" dirty="0" smtClean="0">
                <a:solidFill>
                  <a:srgbClr val="FF0000"/>
                </a:solidFill>
                <a:latin typeface="+mn-lt"/>
                <a:cs typeface="Arial" pitchFamily="34" charset="0"/>
              </a:rPr>
            </a:br>
            <a:r>
              <a:rPr lang="es-MX" sz="2200" b="1" dirty="0" smtClean="0">
                <a:solidFill>
                  <a:srgbClr val="FF0000"/>
                </a:solidFill>
                <a:latin typeface="+mn-lt"/>
                <a:cs typeface="Arial" pitchFamily="34" charset="0"/>
              </a:rPr>
              <a:t> </a:t>
            </a:r>
            <a:endParaRPr lang="es-MX" sz="2200" b="1" dirty="0">
              <a:solidFill>
                <a:srgbClr val="FF0000"/>
              </a:solidFill>
              <a:latin typeface="+mn-lt"/>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6216" y="2961456"/>
            <a:ext cx="2762316" cy="2762316"/>
          </a:xfrm>
          <a:prstGeom prst="rect">
            <a:avLst/>
          </a:prstGeom>
        </p:spPr>
      </p:pic>
      <p:sp>
        <p:nvSpPr>
          <p:cNvPr id="3" name="2 Marcador de contenido"/>
          <p:cNvSpPr>
            <a:spLocks noGrp="1"/>
          </p:cNvSpPr>
          <p:nvPr>
            <p:ph idx="1"/>
          </p:nvPr>
        </p:nvSpPr>
        <p:spPr>
          <a:xfrm>
            <a:off x="16506" y="953344"/>
            <a:ext cx="8229600" cy="5904656"/>
          </a:xfrm>
        </p:spPr>
        <p:txBody>
          <a:bodyPr>
            <a:noAutofit/>
          </a:bodyPr>
          <a:lstStyle/>
          <a:p>
            <a:pPr algn="just">
              <a:lnSpc>
                <a:spcPct val="150000"/>
              </a:lnSpc>
              <a:buClr>
                <a:schemeClr val="tx1"/>
              </a:buClr>
              <a:buFont typeface="Arial" panose="020B0604020202020204" pitchFamily="34" charset="0"/>
              <a:buChar char="•"/>
            </a:pPr>
            <a:r>
              <a:rPr lang="es-MX" sz="2800" dirty="0" smtClean="0">
                <a:solidFill>
                  <a:schemeClr val="tx1"/>
                </a:solidFill>
                <a:latin typeface="Arial" pitchFamily="34" charset="0"/>
                <a:cs typeface="Arial" pitchFamily="34" charset="0"/>
              </a:rPr>
              <a:t>Se debe establecer el marco contextual en el que se inserta el problema o caso de estudio. </a:t>
            </a:r>
          </a:p>
          <a:p>
            <a:pPr algn="just">
              <a:lnSpc>
                <a:spcPct val="150000"/>
              </a:lnSpc>
              <a:buClr>
                <a:schemeClr val="tx1"/>
              </a:buClr>
              <a:buFont typeface="Arial" panose="020B0604020202020204" pitchFamily="34" charset="0"/>
              <a:buChar char="•"/>
            </a:pPr>
            <a:r>
              <a:rPr lang="es-MX" sz="2800" dirty="0" smtClean="0">
                <a:solidFill>
                  <a:schemeClr val="tx1"/>
                </a:solidFill>
                <a:latin typeface="Arial" pitchFamily="34" charset="0"/>
                <a:cs typeface="Arial" pitchFamily="34" charset="0"/>
              </a:rPr>
              <a:t>Qué es lo que se sabe acerca del asunto en cuestión.</a:t>
            </a:r>
          </a:p>
          <a:p>
            <a:pPr algn="just">
              <a:lnSpc>
                <a:spcPct val="150000"/>
              </a:lnSpc>
              <a:buClr>
                <a:schemeClr val="tx1"/>
              </a:buClr>
              <a:buFont typeface="Arial" panose="020B0604020202020204" pitchFamily="34" charset="0"/>
              <a:buChar char="•"/>
            </a:pPr>
            <a:r>
              <a:rPr lang="es-MX" sz="2800" dirty="0" smtClean="0">
                <a:solidFill>
                  <a:schemeClr val="tx1"/>
                </a:solidFill>
                <a:latin typeface="Arial" pitchFamily="34" charset="0"/>
                <a:cs typeface="Arial" pitchFamily="34" charset="0"/>
              </a:rPr>
              <a:t>Qué es lo que no se sabe.</a:t>
            </a:r>
          </a:p>
          <a:p>
            <a:pPr algn="just">
              <a:lnSpc>
                <a:spcPct val="150000"/>
              </a:lnSpc>
              <a:buClr>
                <a:schemeClr val="tx1"/>
              </a:buClr>
              <a:buFont typeface="Arial" panose="020B0604020202020204" pitchFamily="34" charset="0"/>
              <a:buChar char="•"/>
            </a:pPr>
            <a:r>
              <a:rPr lang="es-MX" sz="2800" dirty="0" smtClean="0">
                <a:solidFill>
                  <a:schemeClr val="tx1"/>
                </a:solidFill>
                <a:latin typeface="Arial" pitchFamily="34" charset="0"/>
                <a:cs typeface="Arial" pitchFamily="34" charset="0"/>
              </a:rPr>
              <a:t>Qué representaría (económica, social, tecnológica, y/o científicamente) que sepamos lo que no se sabe.</a:t>
            </a:r>
          </a:p>
          <a:p>
            <a:pPr marL="0" indent="0" algn="just">
              <a:lnSpc>
                <a:spcPct val="150000"/>
              </a:lnSpc>
              <a:buNone/>
            </a:pPr>
            <a:endParaRPr lang="es-MX" sz="2200" dirty="0" smtClean="0">
              <a:latin typeface="Arial" pitchFamily="34" charset="0"/>
              <a:cs typeface="Arial" pitchFamily="34" charset="0"/>
            </a:endParaRPr>
          </a:p>
          <a:p>
            <a:pPr marL="0" indent="0" algn="just">
              <a:lnSpc>
                <a:spcPct val="150000"/>
              </a:lnSpc>
              <a:buNone/>
            </a:pPr>
            <a:endParaRPr lang="es-MX" sz="2200" dirty="0" smtClean="0">
              <a:latin typeface="Arial" pitchFamily="34" charset="0"/>
              <a:cs typeface="Arial" pitchFamily="34" charset="0"/>
            </a:endParaRPr>
          </a:p>
          <a:p>
            <a:pPr algn="just">
              <a:lnSpc>
                <a:spcPct val="150000"/>
              </a:lnSpc>
              <a:buFont typeface="+mj-lt"/>
              <a:buAutoNum type="arabicPeriod"/>
            </a:pPr>
            <a:endParaRPr lang="es-MX" sz="2200" dirty="0" smtClean="0">
              <a:latin typeface="Arial" pitchFamily="34" charset="0"/>
              <a:cs typeface="Arial" pitchFamily="34" charset="0"/>
            </a:endParaRPr>
          </a:p>
          <a:p>
            <a:pPr algn="just">
              <a:lnSpc>
                <a:spcPct val="150000"/>
              </a:lnSpc>
              <a:buFont typeface="+mj-lt"/>
              <a:buAutoNum type="arabicPeriod"/>
            </a:pPr>
            <a:endParaRPr lang="es-MX" sz="1050" b="1" dirty="0">
              <a:latin typeface="Arial" pitchFamily="34" charset="0"/>
              <a:cs typeface="Arial" pitchFamily="34" charset="0"/>
            </a:endParaRPr>
          </a:p>
          <a:p>
            <a:pPr algn="just">
              <a:buNone/>
            </a:pPr>
            <a:endParaRPr lang="es-MX" sz="1050" dirty="0">
              <a:latin typeface="Arial" pitchFamily="34" charset="0"/>
              <a:cs typeface="Arial" pitchFamily="34" charset="0"/>
            </a:endParaRPr>
          </a:p>
        </p:txBody>
      </p:sp>
    </p:spTree>
    <p:extLst>
      <p:ext uri="{BB962C8B-B14F-4D97-AF65-F5344CB8AC3E}">
        <p14:creationId xmlns:p14="http://schemas.microsoft.com/office/powerpoint/2010/main" val="31645524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46" y="116632"/>
            <a:ext cx="7043944" cy="706090"/>
          </a:xfrm>
        </p:spPr>
        <p:txBody>
          <a:bodyPr>
            <a:noAutofit/>
          </a:bodyPr>
          <a:lstStyle/>
          <a:p>
            <a:pPr>
              <a:lnSpc>
                <a:spcPct val="150000"/>
              </a:lnSpc>
            </a:pPr>
            <a:r>
              <a:rPr lang="es-MX" sz="2800" b="1" dirty="0" smtClean="0">
                <a:latin typeface="Arial" panose="020B0604020202020204" pitchFamily="34" charset="0"/>
                <a:cs typeface="Arial" panose="020B0604020202020204" pitchFamily="34" charset="0"/>
              </a:rPr>
              <a:t>a) </a:t>
            </a:r>
            <a:r>
              <a:rPr lang="es-MX" sz="2800" b="1" dirty="0" smtClean="0">
                <a:latin typeface="Arial" panose="020B0604020202020204" pitchFamily="34" charset="0"/>
                <a:cs typeface="Arial" panose="020B0604020202020204" pitchFamily="34" charset="0"/>
              </a:rPr>
              <a:t>Estado del Arte o del Conocimiento </a:t>
            </a:r>
            <a:r>
              <a:rPr lang="es-MX" sz="2800" dirty="0" smtClean="0">
                <a:latin typeface="Arial" panose="020B0604020202020204" pitchFamily="34" charset="0"/>
                <a:cs typeface="Arial" panose="020B0604020202020204" pitchFamily="34" charset="0"/>
              </a:rPr>
              <a:t>sobre…</a:t>
            </a:r>
            <a:endParaRPr lang="es-MX" sz="2800"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79512" y="980728"/>
            <a:ext cx="8229600" cy="4896544"/>
          </a:xfrm>
        </p:spPr>
        <p:txBody>
          <a:bodyPr>
            <a:normAutofit/>
          </a:bodyPr>
          <a:lstStyle/>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Es una revisión exhaustiva </a:t>
            </a:r>
            <a:r>
              <a:rPr lang="es-MX" sz="2400" dirty="0">
                <a:solidFill>
                  <a:schemeClr val="tx1"/>
                </a:solidFill>
                <a:latin typeface="Arial" panose="020B0604020202020204" pitchFamily="34" charset="0"/>
                <a:cs typeface="Arial" panose="020B0604020202020204" pitchFamily="34" charset="0"/>
              </a:rPr>
              <a:t>de quiénes y qué están investigando o han investigado sobre el tema, así como los planteamientos y conclusiones de estos autores. </a:t>
            </a:r>
            <a:endParaRPr lang="es-MX" sz="2400" dirty="0" smtClean="0">
              <a:solidFill>
                <a:schemeClr val="tx1"/>
              </a:solidFill>
              <a:latin typeface="Arial" panose="020B0604020202020204" pitchFamily="34" charset="0"/>
              <a:cs typeface="Arial" panose="020B0604020202020204" pitchFamily="34" charset="0"/>
            </a:endParaRPr>
          </a:p>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Investigaciones </a:t>
            </a:r>
            <a:r>
              <a:rPr lang="es-MX" sz="2400" dirty="0">
                <a:solidFill>
                  <a:schemeClr val="tx1"/>
                </a:solidFill>
                <a:latin typeface="Arial" panose="020B0604020202020204" pitchFamily="34" charset="0"/>
                <a:cs typeface="Arial" panose="020B0604020202020204" pitchFamily="34" charset="0"/>
              </a:rPr>
              <a:t>(trabajos con estructura formal)</a:t>
            </a:r>
          </a:p>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Publicaciones </a:t>
            </a:r>
            <a:r>
              <a:rPr lang="es-MX" sz="2400" dirty="0">
                <a:solidFill>
                  <a:schemeClr val="tx1"/>
                </a:solidFill>
                <a:latin typeface="Arial" panose="020B0604020202020204" pitchFamily="34" charset="0"/>
                <a:cs typeface="Arial" panose="020B0604020202020204" pitchFamily="34" charset="0"/>
              </a:rPr>
              <a:t>(ensayo, trabajo de inv. </a:t>
            </a:r>
            <a:r>
              <a:rPr lang="es-MX" sz="2400" dirty="0" smtClean="0">
                <a:solidFill>
                  <a:schemeClr val="tx1"/>
                </a:solidFill>
                <a:latin typeface="Arial" panose="020B0604020202020204" pitchFamily="34" charset="0"/>
                <a:cs typeface="Arial" panose="020B0604020202020204" pitchFamily="34" charset="0"/>
              </a:rPr>
              <a:t>documental </a:t>
            </a:r>
            <a:r>
              <a:rPr lang="es-MX" sz="2400" dirty="0">
                <a:solidFill>
                  <a:schemeClr val="tx1"/>
                </a:solidFill>
                <a:latin typeface="Arial" panose="020B0604020202020204" pitchFamily="34" charset="0"/>
                <a:cs typeface="Arial" panose="020B0604020202020204" pitchFamily="34" charset="0"/>
              </a:rPr>
              <a:t>breve)</a:t>
            </a:r>
          </a:p>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Recopilaciones </a:t>
            </a:r>
            <a:r>
              <a:rPr lang="es-MX" sz="2400" dirty="0">
                <a:solidFill>
                  <a:schemeClr val="tx1"/>
                </a:solidFill>
                <a:latin typeface="Arial" panose="020B0604020202020204" pitchFamily="34" charset="0"/>
                <a:cs typeface="Arial" panose="020B0604020202020204" pitchFamily="34" charset="0"/>
              </a:rPr>
              <a:t>o estado del arte sobre un tema)</a:t>
            </a:r>
          </a:p>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Tesis </a:t>
            </a:r>
            <a:r>
              <a:rPr lang="es-MX" sz="2400" dirty="0">
                <a:solidFill>
                  <a:schemeClr val="tx1"/>
                </a:solidFill>
                <a:latin typeface="Arial" panose="020B0604020202020204" pitchFamily="34" charset="0"/>
                <a:cs typeface="Arial" panose="020B0604020202020204" pitchFamily="34" charset="0"/>
              </a:rPr>
              <a:t>y/o Tesinas</a:t>
            </a:r>
          </a:p>
          <a:p>
            <a:pPr algn="just">
              <a:lnSpc>
                <a:spcPct val="150000"/>
              </a:lnSpc>
              <a:buClr>
                <a:schemeClr val="tx1"/>
              </a:buClr>
              <a:buFont typeface="Arial" panose="020B0604020202020204" pitchFamily="34" charset="0"/>
              <a:buChar char="•"/>
            </a:pPr>
            <a:r>
              <a:rPr lang="es-MX" sz="2000" dirty="0" smtClean="0">
                <a:solidFill>
                  <a:schemeClr val="tx1"/>
                </a:solidFill>
                <a:latin typeface="Arial" panose="020B0604020202020204" pitchFamily="34" charset="0"/>
                <a:cs typeface="Arial" panose="020B0604020202020204" pitchFamily="34" charset="0"/>
              </a:rPr>
              <a:t>Al </a:t>
            </a:r>
            <a:r>
              <a:rPr lang="es-MX" sz="2000" dirty="0" smtClean="0">
                <a:solidFill>
                  <a:schemeClr val="tx1"/>
                </a:solidFill>
                <a:latin typeface="Arial" panose="020B0604020202020204" pitchFamily="34" charset="0"/>
                <a:cs typeface="Arial" panose="020B0604020202020204" pitchFamily="34" charset="0"/>
              </a:rPr>
              <a:t>final y como síntesis elaborar una tabla:</a:t>
            </a:r>
          </a:p>
          <a:p>
            <a:pPr algn="just">
              <a:lnSpc>
                <a:spcPct val="150000"/>
              </a:lnSpc>
              <a:buNone/>
            </a:pPr>
            <a:endParaRPr lang="es-MX" sz="1400" dirty="0" smtClean="0">
              <a:solidFill>
                <a:schemeClr val="tx1"/>
              </a:solidFill>
              <a:latin typeface="Arial" pitchFamily="34" charset="0"/>
              <a:cs typeface="Arial" pitchFamily="34" charset="0"/>
            </a:endParaRPr>
          </a:p>
        </p:txBody>
      </p:sp>
      <p:graphicFrame>
        <p:nvGraphicFramePr>
          <p:cNvPr id="4" name="3 Tabla"/>
          <p:cNvGraphicFramePr>
            <a:graphicFrameLocks noGrp="1"/>
          </p:cNvGraphicFramePr>
          <p:nvPr>
            <p:extLst/>
          </p:nvPr>
        </p:nvGraphicFramePr>
        <p:xfrm>
          <a:off x="343554" y="5229200"/>
          <a:ext cx="6696744" cy="1525670"/>
        </p:xfrm>
        <a:graphic>
          <a:graphicData uri="http://schemas.openxmlformats.org/drawingml/2006/table">
            <a:tbl>
              <a:tblPr firstRow="1" bandRow="1">
                <a:tableStyleId>{5C22544A-7EE6-4342-B048-85BDC9FD1C3A}</a:tableStyleId>
              </a:tblPr>
              <a:tblGrid>
                <a:gridCol w="1080120"/>
                <a:gridCol w="576064"/>
                <a:gridCol w="1944216"/>
                <a:gridCol w="1440160"/>
                <a:gridCol w="1656184"/>
              </a:tblGrid>
              <a:tr h="432048">
                <a:tc>
                  <a:txBody>
                    <a:bodyPr/>
                    <a:lstStyle/>
                    <a:p>
                      <a:pPr algn="ctr"/>
                      <a:r>
                        <a:rPr lang="es-MX" sz="1400" dirty="0" smtClean="0">
                          <a:latin typeface="Arial" pitchFamily="34" charset="0"/>
                          <a:cs typeface="Arial" pitchFamily="34" charset="0"/>
                        </a:rPr>
                        <a:t>Autor (es)</a:t>
                      </a:r>
                      <a:endParaRPr lang="es-MX" sz="1400" dirty="0">
                        <a:latin typeface="Arial" pitchFamily="34" charset="0"/>
                        <a:cs typeface="Arial" pitchFamily="34" charset="0"/>
                      </a:endParaRPr>
                    </a:p>
                  </a:txBody>
                  <a:tcPr/>
                </a:tc>
                <a:tc>
                  <a:txBody>
                    <a:bodyPr/>
                    <a:lstStyle/>
                    <a:p>
                      <a:pPr algn="ctr"/>
                      <a:r>
                        <a:rPr lang="es-MX" sz="1400" dirty="0" smtClean="0">
                          <a:latin typeface="Arial" pitchFamily="34" charset="0"/>
                          <a:cs typeface="Arial" pitchFamily="34" charset="0"/>
                        </a:rPr>
                        <a:t>Año</a:t>
                      </a:r>
                      <a:endParaRPr lang="es-MX" sz="1400" dirty="0">
                        <a:latin typeface="Arial" pitchFamily="34" charset="0"/>
                        <a:cs typeface="Arial" pitchFamily="34" charset="0"/>
                      </a:endParaRPr>
                    </a:p>
                  </a:txBody>
                  <a:tcPr/>
                </a:tc>
                <a:tc>
                  <a:txBody>
                    <a:bodyPr/>
                    <a:lstStyle/>
                    <a:p>
                      <a:pPr algn="ctr"/>
                      <a:r>
                        <a:rPr lang="es-MX" sz="1400" dirty="0" smtClean="0">
                          <a:latin typeface="Arial" pitchFamily="34" charset="0"/>
                          <a:cs typeface="Arial" pitchFamily="34" charset="0"/>
                        </a:rPr>
                        <a:t>Título</a:t>
                      </a:r>
                      <a:r>
                        <a:rPr lang="es-MX" sz="1400" baseline="0" dirty="0" smtClean="0">
                          <a:latin typeface="Arial" pitchFamily="34" charset="0"/>
                          <a:cs typeface="Arial" pitchFamily="34" charset="0"/>
                        </a:rPr>
                        <a:t> y </a:t>
                      </a:r>
                      <a:r>
                        <a:rPr lang="es-MX" sz="1400" dirty="0" smtClean="0">
                          <a:latin typeface="Arial" pitchFamily="34" charset="0"/>
                          <a:cs typeface="Arial" pitchFamily="34" charset="0"/>
                        </a:rPr>
                        <a:t>Descripción</a:t>
                      </a:r>
                      <a:endParaRPr lang="es-MX" sz="1400" dirty="0">
                        <a:latin typeface="Arial" pitchFamily="34" charset="0"/>
                        <a:cs typeface="Arial" pitchFamily="34" charset="0"/>
                      </a:endParaRPr>
                    </a:p>
                  </a:txBody>
                  <a:tcPr/>
                </a:tc>
                <a:tc>
                  <a:txBody>
                    <a:bodyPr/>
                    <a:lstStyle/>
                    <a:p>
                      <a:pPr algn="ctr"/>
                      <a:r>
                        <a:rPr lang="es-MX" sz="1400" dirty="0" smtClean="0">
                          <a:latin typeface="Arial" pitchFamily="34" charset="0"/>
                          <a:cs typeface="Arial" pitchFamily="34" charset="0"/>
                        </a:rPr>
                        <a:t>Metodología</a:t>
                      </a:r>
                      <a:endParaRPr lang="es-MX" sz="1400" dirty="0">
                        <a:latin typeface="Arial" pitchFamily="34" charset="0"/>
                        <a:cs typeface="Arial" pitchFamily="34" charset="0"/>
                      </a:endParaRPr>
                    </a:p>
                  </a:txBody>
                  <a:tcPr/>
                </a:tc>
                <a:tc>
                  <a:txBody>
                    <a:bodyPr/>
                    <a:lstStyle/>
                    <a:p>
                      <a:pPr algn="ctr"/>
                      <a:r>
                        <a:rPr lang="es-MX" sz="1400" dirty="0" smtClean="0">
                          <a:latin typeface="Arial" pitchFamily="34" charset="0"/>
                          <a:cs typeface="Arial" pitchFamily="34" charset="0"/>
                        </a:rPr>
                        <a:t>Resultados</a:t>
                      </a:r>
                      <a:endParaRPr lang="es-MX" sz="1400" dirty="0">
                        <a:latin typeface="Arial" pitchFamily="34" charset="0"/>
                        <a:cs typeface="Arial" pitchFamily="34" charset="0"/>
                      </a:endParaRPr>
                    </a:p>
                  </a:txBody>
                  <a:tcPr/>
                </a:tc>
              </a:tr>
              <a:tr h="1093622">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tc>
                  <a:txBody>
                    <a:bodyPr/>
                    <a:lstStyle/>
                    <a:p>
                      <a:pPr algn="ctr"/>
                      <a:endParaRPr lang="es-MX" dirty="0"/>
                    </a:p>
                  </a:txBody>
                  <a:tcPr/>
                </a:tc>
              </a:tr>
            </a:tbl>
          </a:graphicData>
        </a:graphic>
      </p:graphicFrame>
    </p:spTree>
    <p:extLst>
      <p:ext uri="{BB962C8B-B14F-4D97-AF65-F5344CB8AC3E}">
        <p14:creationId xmlns:p14="http://schemas.microsoft.com/office/powerpoint/2010/main" val="3065117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5226" y="1124744"/>
            <a:ext cx="8648623" cy="5170646"/>
          </a:xfrm>
          <a:prstGeom prst="rect">
            <a:avLst/>
          </a:prstGeom>
        </p:spPr>
        <p:txBody>
          <a:bodyPr wrap="square">
            <a:spAutoFit/>
          </a:bodyPr>
          <a:lstStyle/>
          <a:p>
            <a:pPr marL="0" indent="0" algn="just">
              <a:buNone/>
            </a:pPr>
            <a:r>
              <a:rPr lang="es-MX" sz="2200" dirty="0" smtClean="0"/>
              <a:t>A partir de 2012 con la entrada en vigor del nuevo Reglamento de Evaluación Profesional de la UAEM, se tienen 13 modalidades de titulación de las cuales, 9 de ellas son modalidades por trabajo escrito, </a:t>
            </a:r>
            <a:r>
              <a:rPr lang="es-MX" sz="2200" dirty="0" smtClean="0"/>
              <a:t>donde se observa como similitud la sustentación del examen profesional a partir de un informe final.</a:t>
            </a:r>
          </a:p>
          <a:p>
            <a:pPr marL="0" indent="0" algn="just">
              <a:buNone/>
            </a:pPr>
            <a:endParaRPr lang="es-MX" sz="2200" dirty="0" smtClean="0"/>
          </a:p>
          <a:p>
            <a:pPr marL="0" indent="0" algn="just">
              <a:buNone/>
            </a:pPr>
            <a:r>
              <a:rPr lang="es-MX" sz="2200" dirty="0" smtClean="0"/>
              <a:t>Por lo anterior, se ha trabajado en este material de apoyo el cual muestra una guía para desarrollar los principales apartados o secciones de los trabajos escritos. </a:t>
            </a:r>
          </a:p>
          <a:p>
            <a:pPr marL="0" indent="0" algn="just">
              <a:buNone/>
            </a:pPr>
            <a:endParaRPr lang="es-MX" sz="2200" dirty="0"/>
          </a:p>
          <a:p>
            <a:pPr marL="0" indent="0" algn="just">
              <a:buNone/>
            </a:pPr>
            <a:r>
              <a:rPr lang="es-MX" sz="2200" dirty="0"/>
              <a:t>La </a:t>
            </a:r>
            <a:r>
              <a:rPr lang="es-MX" sz="2200" dirty="0" smtClean="0"/>
              <a:t>unidad </a:t>
            </a:r>
            <a:r>
              <a:rPr lang="es-MX" sz="2200" dirty="0"/>
              <a:t>de </a:t>
            </a:r>
            <a:r>
              <a:rPr lang="es-MX" sz="2200" dirty="0" smtClean="0"/>
              <a:t>aprendizaje Taller de Titulación de Contaduría, </a:t>
            </a:r>
            <a:r>
              <a:rPr lang="es-MX" sz="2200" dirty="0"/>
              <a:t>considera en la Unidad de Competencia número </a:t>
            </a:r>
            <a:r>
              <a:rPr lang="es-MX" sz="2200" dirty="0" smtClean="0"/>
              <a:t>3, </a:t>
            </a:r>
            <a:r>
              <a:rPr lang="es-MX" sz="2200" dirty="0"/>
              <a:t>que el</a:t>
            </a:r>
            <a:r>
              <a:rPr lang="es-ES" sz="2200" dirty="0"/>
              <a:t> alumno </a:t>
            </a:r>
            <a:r>
              <a:rPr lang="es-ES" sz="2200" dirty="0" smtClean="0"/>
              <a:t>presente  un informe final con base en los lineamientos del Centro Universitario.</a:t>
            </a:r>
            <a:r>
              <a:rPr lang="es-ES" sz="2200" dirty="0">
                <a:latin typeface="Arial" pitchFamily="34" charset="0"/>
                <a:cs typeface="Arial" pitchFamily="34" charset="0"/>
              </a:rPr>
              <a:t> </a:t>
            </a:r>
            <a:r>
              <a:rPr lang="es-ES" sz="2200" dirty="0" smtClean="0">
                <a:latin typeface="Arial" pitchFamily="34" charset="0"/>
                <a:cs typeface="Arial" pitchFamily="34" charset="0"/>
              </a:rPr>
              <a:t>Con ello se busca apoyar esta unidad de aprendizaje así como la titulación por las modalidades de trabajos escritos.</a:t>
            </a:r>
            <a:endParaRPr lang="es-ES" sz="2200" dirty="0"/>
          </a:p>
        </p:txBody>
      </p:sp>
      <p:sp>
        <p:nvSpPr>
          <p:cNvPr id="5" name="Título 1"/>
          <p:cNvSpPr txBox="1">
            <a:spLocks/>
          </p:cNvSpPr>
          <p:nvPr/>
        </p:nvSpPr>
        <p:spPr>
          <a:xfrm>
            <a:off x="464738" y="0"/>
            <a:ext cx="8229600" cy="908720"/>
          </a:xfrm>
          <a:prstGeom prst="rect">
            <a:avLst/>
          </a:prstGeom>
        </p:spPr>
        <p:txBody>
          <a:bodyPr>
            <a:normAutofit/>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a:lstStyle>
          <a:p>
            <a:r>
              <a:rPr lang="es-MX" sz="3600" kern="0" dirty="0" smtClean="0"/>
              <a:t>Presentación</a:t>
            </a:r>
            <a:endParaRPr lang="es-MX" sz="3600" kern="0" dirty="0"/>
          </a:p>
        </p:txBody>
      </p:sp>
    </p:spTree>
    <p:extLst>
      <p:ext uri="{BB962C8B-B14F-4D97-AF65-F5344CB8AC3E}">
        <p14:creationId xmlns:p14="http://schemas.microsoft.com/office/powerpoint/2010/main" val="4057285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AutoShape 2"/>
          <p:cNvSpPr>
            <a:spLocks noChangeArrowheads="1"/>
          </p:cNvSpPr>
          <p:nvPr/>
        </p:nvSpPr>
        <p:spPr bwMode="auto">
          <a:xfrm>
            <a:off x="3722688" y="3657600"/>
            <a:ext cx="1839912"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FFFFFF">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hangingPunct="0"/>
            <a:endParaRPr lang="en-US" sz="1400" dirty="0">
              <a:solidFill>
                <a:schemeClr val="tx2"/>
              </a:solidFill>
              <a:latin typeface="Verdana" pitchFamily="34" charset="0"/>
            </a:endParaRPr>
          </a:p>
        </p:txBody>
      </p:sp>
      <p:sp>
        <p:nvSpPr>
          <p:cNvPr id="90115" name="AutoShape 3"/>
          <p:cNvSpPr>
            <a:spLocks noChangeArrowheads="1"/>
          </p:cNvSpPr>
          <p:nvPr/>
        </p:nvSpPr>
        <p:spPr bwMode="auto">
          <a:xfrm>
            <a:off x="1219200" y="3657600"/>
            <a:ext cx="18288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hangingPunct="0"/>
            <a:endParaRPr lang="en-US" sz="1400" dirty="0">
              <a:solidFill>
                <a:schemeClr val="tx2"/>
              </a:solidFill>
              <a:latin typeface="Verdana" pitchFamily="34" charset="0"/>
            </a:endParaRPr>
          </a:p>
        </p:txBody>
      </p:sp>
      <p:sp>
        <p:nvSpPr>
          <p:cNvPr id="90116" name="AutoShape 4"/>
          <p:cNvSpPr>
            <a:spLocks noChangeArrowheads="1"/>
          </p:cNvSpPr>
          <p:nvPr/>
        </p:nvSpPr>
        <p:spPr bwMode="auto">
          <a:xfrm>
            <a:off x="6248400" y="3657600"/>
            <a:ext cx="17526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hangingPunct="0"/>
            <a:endParaRPr lang="en-US" sz="1400" dirty="0">
              <a:solidFill>
                <a:schemeClr val="tx2"/>
              </a:solidFill>
              <a:latin typeface="Verdana" pitchFamily="34" charset="0"/>
            </a:endParaRPr>
          </a:p>
        </p:txBody>
      </p:sp>
      <p:sp>
        <p:nvSpPr>
          <p:cNvPr id="90117" name="Rectangle 5"/>
          <p:cNvSpPr>
            <a:spLocks noGrp="1" noChangeArrowheads="1"/>
          </p:cNvSpPr>
          <p:nvPr>
            <p:ph type="title"/>
          </p:nvPr>
        </p:nvSpPr>
        <p:spPr/>
        <p:txBody>
          <a:bodyPr/>
          <a:lstStyle/>
          <a:p>
            <a:r>
              <a:rPr lang="es-ES_tradnl" dirty="0" smtClean="0">
                <a:latin typeface="Arial" pitchFamily="34" charset="0"/>
                <a:cs typeface="Arial" pitchFamily="34" charset="0"/>
              </a:rPr>
              <a:t>b) Marco Teórico</a:t>
            </a:r>
            <a:endParaRPr lang="en-US" dirty="0">
              <a:latin typeface="Arial" pitchFamily="34" charset="0"/>
              <a:cs typeface="Arial" pitchFamily="34" charset="0"/>
            </a:endParaRPr>
          </a:p>
        </p:txBody>
      </p:sp>
      <p:sp>
        <p:nvSpPr>
          <p:cNvPr id="90118" name="AutoShape 6"/>
          <p:cNvSpPr>
            <a:spLocks noChangeArrowheads="1"/>
          </p:cNvSpPr>
          <p:nvPr/>
        </p:nvSpPr>
        <p:spPr bwMode="gray">
          <a:xfrm>
            <a:off x="3151188" y="2452688"/>
            <a:ext cx="400050" cy="449262"/>
          </a:xfrm>
          <a:prstGeom prst="chevron">
            <a:avLst>
              <a:gd name="adj" fmla="val 52514"/>
            </a:avLst>
          </a:prstGeom>
          <a:solidFill>
            <a:schemeClr val="accent1"/>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dirty="0"/>
          </a:p>
        </p:txBody>
      </p:sp>
      <p:sp>
        <p:nvSpPr>
          <p:cNvPr id="90119" name="AutoShape 7"/>
          <p:cNvSpPr>
            <a:spLocks noChangeArrowheads="1"/>
          </p:cNvSpPr>
          <p:nvPr/>
        </p:nvSpPr>
        <p:spPr bwMode="gray">
          <a:xfrm>
            <a:off x="5613400" y="2452688"/>
            <a:ext cx="398463" cy="449262"/>
          </a:xfrm>
          <a:prstGeom prst="chevron">
            <a:avLst>
              <a:gd name="adj" fmla="val 52514"/>
            </a:avLst>
          </a:prstGeom>
          <a:solidFill>
            <a:schemeClr val="hlink"/>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dirty="0"/>
          </a:p>
        </p:txBody>
      </p:sp>
      <p:sp>
        <p:nvSpPr>
          <p:cNvPr id="90120" name="Oval 8"/>
          <p:cNvSpPr>
            <a:spLocks noChangeArrowheads="1"/>
          </p:cNvSpPr>
          <p:nvPr/>
        </p:nvSpPr>
        <p:spPr bwMode="gray">
          <a:xfrm>
            <a:off x="6221413" y="1833563"/>
            <a:ext cx="1703387" cy="168751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ES" dirty="0"/>
          </a:p>
        </p:txBody>
      </p:sp>
      <p:sp>
        <p:nvSpPr>
          <p:cNvPr id="90121" name="Oval 9"/>
          <p:cNvSpPr>
            <a:spLocks noChangeArrowheads="1"/>
          </p:cNvSpPr>
          <p:nvPr/>
        </p:nvSpPr>
        <p:spPr bwMode="gray">
          <a:xfrm>
            <a:off x="6221413" y="1833563"/>
            <a:ext cx="1703387" cy="1687512"/>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22" name="Oval 10"/>
          <p:cNvSpPr>
            <a:spLocks noChangeArrowheads="1"/>
          </p:cNvSpPr>
          <p:nvPr/>
        </p:nvSpPr>
        <p:spPr bwMode="gray">
          <a:xfrm>
            <a:off x="6332538" y="1944688"/>
            <a:ext cx="1481137" cy="146685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23" name="Oval 11"/>
          <p:cNvSpPr>
            <a:spLocks noChangeArrowheads="1"/>
          </p:cNvSpPr>
          <p:nvPr/>
        </p:nvSpPr>
        <p:spPr bwMode="gray">
          <a:xfrm>
            <a:off x="6357938" y="1952625"/>
            <a:ext cx="1481137" cy="1466850"/>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24" name="Oval 12"/>
          <p:cNvSpPr>
            <a:spLocks noChangeArrowheads="1"/>
          </p:cNvSpPr>
          <p:nvPr/>
        </p:nvSpPr>
        <p:spPr bwMode="gray">
          <a:xfrm>
            <a:off x="6411913" y="2016125"/>
            <a:ext cx="1335087"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25" name="Oval 13"/>
          <p:cNvSpPr>
            <a:spLocks noChangeArrowheads="1"/>
          </p:cNvSpPr>
          <p:nvPr/>
        </p:nvSpPr>
        <p:spPr bwMode="gray">
          <a:xfrm>
            <a:off x="1295400" y="1828800"/>
            <a:ext cx="1703388" cy="1687513"/>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ES" dirty="0"/>
          </a:p>
        </p:txBody>
      </p:sp>
      <p:sp>
        <p:nvSpPr>
          <p:cNvPr id="90126" name="Oval 14"/>
          <p:cNvSpPr>
            <a:spLocks noChangeArrowheads="1"/>
          </p:cNvSpPr>
          <p:nvPr/>
        </p:nvSpPr>
        <p:spPr bwMode="gray">
          <a:xfrm>
            <a:off x="1295400" y="1828800"/>
            <a:ext cx="1703388" cy="1687513"/>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ES" dirty="0"/>
          </a:p>
        </p:txBody>
      </p:sp>
      <p:sp>
        <p:nvSpPr>
          <p:cNvPr id="90127" name="Oval 15"/>
          <p:cNvSpPr>
            <a:spLocks noChangeArrowheads="1"/>
          </p:cNvSpPr>
          <p:nvPr/>
        </p:nvSpPr>
        <p:spPr bwMode="gray">
          <a:xfrm>
            <a:off x="1406525" y="1938338"/>
            <a:ext cx="1481138" cy="146685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28"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29" name="Oval 17"/>
          <p:cNvSpPr>
            <a:spLocks noChangeArrowheads="1"/>
          </p:cNvSpPr>
          <p:nvPr/>
        </p:nvSpPr>
        <p:spPr bwMode="gray">
          <a:xfrm>
            <a:off x="1481138" y="2012950"/>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grpSp>
        <p:nvGrpSpPr>
          <p:cNvPr id="90130" name="Group 18"/>
          <p:cNvGrpSpPr>
            <a:grpSpLocks/>
          </p:cNvGrpSpPr>
          <p:nvPr/>
        </p:nvGrpSpPr>
        <p:grpSpPr bwMode="auto">
          <a:xfrm>
            <a:off x="1501775" y="2032000"/>
            <a:ext cx="1290638" cy="1277938"/>
            <a:chOff x="4166" y="1706"/>
            <a:chExt cx="1252" cy="1252"/>
          </a:xfrm>
        </p:grpSpPr>
        <p:sp>
          <p:nvSpPr>
            <p:cNvPr id="90131"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32"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33"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34"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grpSp>
      <p:sp>
        <p:nvSpPr>
          <p:cNvPr id="90135" name="Oval 23"/>
          <p:cNvSpPr>
            <a:spLocks noChangeArrowheads="1"/>
          </p:cNvSpPr>
          <p:nvPr/>
        </p:nvSpPr>
        <p:spPr bwMode="gray">
          <a:xfrm>
            <a:off x="3759200" y="1833563"/>
            <a:ext cx="1703388" cy="1687512"/>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ES" dirty="0"/>
          </a:p>
        </p:txBody>
      </p:sp>
      <p:sp>
        <p:nvSpPr>
          <p:cNvPr id="90136" name="Oval 24"/>
          <p:cNvSpPr>
            <a:spLocks noChangeArrowheads="1"/>
          </p:cNvSpPr>
          <p:nvPr/>
        </p:nvSpPr>
        <p:spPr bwMode="gray">
          <a:xfrm>
            <a:off x="3759200" y="1833563"/>
            <a:ext cx="1703388" cy="1687512"/>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es-ES" dirty="0"/>
          </a:p>
        </p:txBody>
      </p:sp>
      <p:sp>
        <p:nvSpPr>
          <p:cNvPr id="90137"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38" name="Oval 26"/>
          <p:cNvSpPr>
            <a:spLocks noChangeArrowheads="1"/>
          </p:cNvSpPr>
          <p:nvPr/>
        </p:nvSpPr>
        <p:spPr bwMode="gray">
          <a:xfrm>
            <a:off x="3871913" y="1946275"/>
            <a:ext cx="1481137" cy="1466850"/>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sp>
        <p:nvSpPr>
          <p:cNvPr id="90139" name="Oval 27"/>
          <p:cNvSpPr>
            <a:spLocks noChangeArrowheads="1"/>
          </p:cNvSpPr>
          <p:nvPr/>
        </p:nvSpPr>
        <p:spPr bwMode="gray">
          <a:xfrm>
            <a:off x="3943350" y="2016125"/>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es-ES" dirty="0"/>
          </a:p>
        </p:txBody>
      </p:sp>
      <p:grpSp>
        <p:nvGrpSpPr>
          <p:cNvPr id="90140" name="Group 28"/>
          <p:cNvGrpSpPr>
            <a:grpSpLocks/>
          </p:cNvGrpSpPr>
          <p:nvPr/>
        </p:nvGrpSpPr>
        <p:grpSpPr bwMode="auto">
          <a:xfrm>
            <a:off x="3965575" y="2032000"/>
            <a:ext cx="1290638" cy="1277938"/>
            <a:chOff x="4166" y="1706"/>
            <a:chExt cx="1252" cy="1252"/>
          </a:xfrm>
        </p:grpSpPr>
        <p:sp>
          <p:nvSpPr>
            <p:cNvPr id="90141"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42"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43"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44"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grpSp>
      <p:grpSp>
        <p:nvGrpSpPr>
          <p:cNvPr id="90145" name="Group 33"/>
          <p:cNvGrpSpPr>
            <a:grpSpLocks/>
          </p:cNvGrpSpPr>
          <p:nvPr/>
        </p:nvGrpSpPr>
        <p:grpSpPr bwMode="auto">
          <a:xfrm>
            <a:off x="6435725" y="2032000"/>
            <a:ext cx="1292225" cy="1277938"/>
            <a:chOff x="4166" y="1706"/>
            <a:chExt cx="1252" cy="1252"/>
          </a:xfrm>
        </p:grpSpPr>
        <p:sp>
          <p:nvSpPr>
            <p:cNvPr id="90146"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47" name="Oval 3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48" name="Oval 3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0149" name="Oval 3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grpSp>
      <p:sp>
        <p:nvSpPr>
          <p:cNvPr id="90150" name="Text Box 38"/>
          <p:cNvSpPr txBox="1">
            <a:spLocks noChangeArrowheads="1"/>
          </p:cNvSpPr>
          <p:nvPr/>
        </p:nvSpPr>
        <p:spPr bwMode="gray">
          <a:xfrm>
            <a:off x="1601769" y="2550536"/>
            <a:ext cx="140811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sz="1400" b="1" dirty="0"/>
              <a:t>Definición</a:t>
            </a:r>
          </a:p>
        </p:txBody>
      </p:sp>
      <p:sp>
        <p:nvSpPr>
          <p:cNvPr id="90151" name="Text Box 39"/>
          <p:cNvSpPr txBox="1">
            <a:spLocks noChangeArrowheads="1"/>
          </p:cNvSpPr>
          <p:nvPr/>
        </p:nvSpPr>
        <p:spPr bwMode="gray">
          <a:xfrm>
            <a:off x="4092068" y="2505075"/>
            <a:ext cx="10567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s-ES" sz="1200" b="1" dirty="0"/>
              <a:t>Importancia</a:t>
            </a:r>
            <a:endParaRPr lang="en-US" sz="1200" dirty="0">
              <a:solidFill>
                <a:srgbClr val="000000"/>
              </a:solidFill>
            </a:endParaRPr>
          </a:p>
        </p:txBody>
      </p:sp>
      <p:sp>
        <p:nvSpPr>
          <p:cNvPr id="90152" name="Text Box 40"/>
          <p:cNvSpPr txBox="1">
            <a:spLocks noChangeArrowheads="1"/>
          </p:cNvSpPr>
          <p:nvPr/>
        </p:nvSpPr>
        <p:spPr bwMode="gray">
          <a:xfrm>
            <a:off x="6470077" y="2505075"/>
            <a:ext cx="12346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s-ES" sz="1200" b="1" dirty="0"/>
              <a:t>Para qué sirve</a:t>
            </a:r>
            <a:endParaRPr lang="en-US" sz="1200" dirty="0">
              <a:solidFill>
                <a:srgbClr val="000000"/>
              </a:solidFill>
            </a:endParaRPr>
          </a:p>
        </p:txBody>
      </p:sp>
      <p:pic>
        <p:nvPicPr>
          <p:cNvPr id="90153" name="Picture 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514" y="668986"/>
            <a:ext cx="2371723" cy="2425991"/>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264207" y="3657600"/>
            <a:ext cx="1783793" cy="1938992"/>
          </a:xfrm>
          <a:prstGeom prst="rect">
            <a:avLst/>
          </a:prstGeom>
        </p:spPr>
        <p:txBody>
          <a:bodyPr wrap="square">
            <a:spAutoFit/>
          </a:bodyPr>
          <a:lstStyle/>
          <a:p>
            <a:r>
              <a:rPr lang="es-ES" sz="1200" dirty="0"/>
              <a:t>Es una de las fases más importantes de un trabajo de investigación, consiste en desarrollar la teoría que va a fundamentar el proyecto con base al planteamiento del problema que se ha realizado.</a:t>
            </a:r>
          </a:p>
        </p:txBody>
      </p:sp>
      <p:sp>
        <p:nvSpPr>
          <p:cNvPr id="3" name="2 Rectángulo"/>
          <p:cNvSpPr/>
          <p:nvPr/>
        </p:nvSpPr>
        <p:spPr>
          <a:xfrm>
            <a:off x="3722688" y="3668932"/>
            <a:ext cx="1925638" cy="2123658"/>
          </a:xfrm>
          <a:prstGeom prst="rect">
            <a:avLst/>
          </a:prstGeom>
        </p:spPr>
        <p:txBody>
          <a:bodyPr wrap="square">
            <a:spAutoFit/>
          </a:bodyPr>
          <a:lstStyle/>
          <a:p>
            <a:r>
              <a:rPr lang="es-ES" sz="1200" dirty="0"/>
              <a:t>Aporta el marco de </a:t>
            </a:r>
            <a:r>
              <a:rPr lang="es-ES" sz="1200" b="1" dirty="0"/>
              <a:t>referencia conceptual</a:t>
            </a:r>
            <a:r>
              <a:rPr lang="es-ES" sz="1200" dirty="0"/>
              <a:t> necesario para delimitar el problema, formular definiciones, fundamentar las hipótesis o las afirmaciones que más tarde tendrán que verificarse, e interpretar los resultados de estudio.</a:t>
            </a:r>
          </a:p>
        </p:txBody>
      </p:sp>
      <p:sp>
        <p:nvSpPr>
          <p:cNvPr id="4" name="3 Rectángulo"/>
          <p:cNvSpPr/>
          <p:nvPr/>
        </p:nvSpPr>
        <p:spPr>
          <a:xfrm>
            <a:off x="6316675" y="3933056"/>
            <a:ext cx="1668462" cy="1015663"/>
          </a:xfrm>
          <a:prstGeom prst="rect">
            <a:avLst/>
          </a:prstGeom>
        </p:spPr>
        <p:txBody>
          <a:bodyPr wrap="square">
            <a:spAutoFit/>
          </a:bodyPr>
          <a:lstStyle/>
          <a:p>
            <a:r>
              <a:rPr lang="es-ES" sz="1200" dirty="0" smtClean="0"/>
              <a:t>Consiste </a:t>
            </a:r>
            <a:r>
              <a:rPr lang="es-ES" sz="1200" dirty="0"/>
              <a:t>en evitar plagios y repeticiones de investigaciones generalmente costosa.</a:t>
            </a:r>
          </a:p>
        </p:txBody>
      </p:sp>
    </p:spTree>
    <p:extLst>
      <p:ext uri="{BB962C8B-B14F-4D97-AF65-F5344CB8AC3E}">
        <p14:creationId xmlns:p14="http://schemas.microsoft.com/office/powerpoint/2010/main" val="2151594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8614"/>
            <a:ext cx="8229600" cy="706090"/>
          </a:xfrm>
        </p:spPr>
        <p:txBody>
          <a:bodyPr>
            <a:noAutofit/>
          </a:bodyPr>
          <a:lstStyle/>
          <a:p>
            <a:pPr>
              <a:lnSpc>
                <a:spcPct val="150000"/>
              </a:lnSpc>
            </a:pPr>
            <a:r>
              <a:rPr lang="es-MX" b="1" dirty="0" smtClean="0">
                <a:latin typeface="Arial" panose="020B0604020202020204" pitchFamily="34" charset="0"/>
                <a:cs typeface="Arial" panose="020B0604020202020204" pitchFamily="34" charset="0"/>
              </a:rPr>
              <a:t>b) </a:t>
            </a:r>
            <a:r>
              <a:rPr lang="es-MX" b="1" dirty="0" smtClean="0">
                <a:latin typeface="Arial" panose="020B0604020202020204" pitchFamily="34" charset="0"/>
                <a:cs typeface="Arial" panose="020B0604020202020204" pitchFamily="34" charset="0"/>
              </a:rPr>
              <a:t>… Marco Teórico</a:t>
            </a:r>
            <a:endParaRPr lang="es-MX"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0" y="1052736"/>
            <a:ext cx="8229600" cy="4968552"/>
          </a:xfrm>
        </p:spPr>
        <p:txBody>
          <a:bodyPr>
            <a:noAutofit/>
          </a:bodyPr>
          <a:lstStyle/>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Debe </a:t>
            </a:r>
            <a:r>
              <a:rPr lang="es-MX" sz="2400" dirty="0" smtClean="0">
                <a:solidFill>
                  <a:schemeClr val="tx1"/>
                </a:solidFill>
                <a:latin typeface="Arial" panose="020B0604020202020204" pitchFamily="34" charset="0"/>
                <a:cs typeface="Arial" panose="020B0604020202020204" pitchFamily="34" charset="0"/>
              </a:rPr>
              <a:t>servir para relacionarlo con la tesis y fundamentar el Capítulo de los resultados</a:t>
            </a:r>
            <a:r>
              <a:rPr lang="es-MX" sz="2400" dirty="0">
                <a:solidFill>
                  <a:schemeClr val="tx1"/>
                </a:solidFill>
                <a:latin typeface="Arial" panose="020B0604020202020204" pitchFamily="34" charset="0"/>
                <a:cs typeface="Arial" panose="020B0604020202020204" pitchFamily="34" charset="0"/>
              </a:rPr>
              <a:t>. </a:t>
            </a:r>
            <a:r>
              <a:rPr lang="es-ES_tradnl" sz="2400" dirty="0">
                <a:solidFill>
                  <a:schemeClr val="tx1"/>
                </a:solidFill>
                <a:latin typeface="Arial" panose="020B0604020202020204" pitchFamily="34" charset="0"/>
                <a:cs typeface="Arial" panose="020B0604020202020204" pitchFamily="34" charset="0"/>
              </a:rPr>
              <a:t>Implica analizar y exponer los enfoques teóricos que se consideren válidos para el correcto encuadre del </a:t>
            </a:r>
            <a:r>
              <a:rPr lang="es-ES_tradnl" sz="2400" dirty="0" smtClean="0">
                <a:solidFill>
                  <a:schemeClr val="tx1"/>
                </a:solidFill>
                <a:latin typeface="Arial" panose="020B0604020202020204" pitchFamily="34" charset="0"/>
                <a:cs typeface="Arial" panose="020B0604020202020204" pitchFamily="34" charset="0"/>
              </a:rPr>
              <a:t>estudio</a:t>
            </a:r>
            <a:endParaRPr lang="es-MX" sz="2400" b="1" dirty="0">
              <a:solidFill>
                <a:schemeClr val="tx1"/>
              </a:solidFill>
              <a:latin typeface="Arial" panose="020B0604020202020204" pitchFamily="34" charset="0"/>
              <a:cs typeface="Arial" panose="020B0604020202020204" pitchFamily="34" charset="0"/>
            </a:endParaRPr>
          </a:p>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Presentar </a:t>
            </a:r>
            <a:r>
              <a:rPr lang="es-MX" sz="2400" dirty="0">
                <a:solidFill>
                  <a:schemeClr val="tx1"/>
                </a:solidFill>
                <a:latin typeface="Arial" panose="020B0604020202020204" pitchFamily="34" charset="0"/>
                <a:cs typeface="Arial" panose="020B0604020202020204" pitchFamily="34" charset="0"/>
              </a:rPr>
              <a:t>conceptos y definiciones y al final poner lo que significa para esta investigación</a:t>
            </a:r>
            <a:r>
              <a:rPr lang="es-MX" sz="2400" dirty="0" smtClean="0">
                <a:solidFill>
                  <a:schemeClr val="tx1"/>
                </a:solidFill>
                <a:latin typeface="Arial" panose="020B0604020202020204" pitchFamily="34" charset="0"/>
                <a:cs typeface="Arial" panose="020B0604020202020204" pitchFamily="34" charset="0"/>
              </a:rPr>
              <a:t>. Por ejemplo:</a:t>
            </a:r>
            <a:endParaRPr lang="es-MX" sz="2400" dirty="0">
              <a:solidFill>
                <a:schemeClr val="tx1"/>
              </a:solidFill>
              <a:latin typeface="Arial" panose="020B0604020202020204" pitchFamily="34" charset="0"/>
              <a:cs typeface="Arial" panose="020B0604020202020204" pitchFamily="34" charset="0"/>
            </a:endParaRPr>
          </a:p>
          <a:p>
            <a:pPr marL="0" indent="0" algn="just">
              <a:buClr>
                <a:schemeClr val="tx1"/>
              </a:buClr>
              <a:buNone/>
            </a:pPr>
            <a:endParaRPr lang="es-MX" sz="2400" dirty="0">
              <a:solidFill>
                <a:schemeClr val="tx1"/>
              </a:solidFill>
              <a:latin typeface="Arial" panose="020B0604020202020204" pitchFamily="34" charset="0"/>
              <a:cs typeface="Arial" panose="020B0604020202020204" pitchFamily="34" charset="0"/>
            </a:endParaRPr>
          </a:p>
          <a:p>
            <a:pPr marL="0" indent="0" algn="just">
              <a:buClr>
                <a:schemeClr val="tx1"/>
              </a:buClr>
              <a:buNone/>
            </a:pPr>
            <a:r>
              <a:rPr lang="es-MX" sz="2400" dirty="0" smtClean="0">
                <a:solidFill>
                  <a:schemeClr val="tx1"/>
                </a:solidFill>
                <a:latin typeface="Arial" panose="020B0604020202020204" pitchFamily="34" charset="0"/>
                <a:cs typeface="Arial" panose="020B0604020202020204" pitchFamily="34" charset="0"/>
              </a:rPr>
              <a:t>Para</a:t>
            </a:r>
            <a:r>
              <a:rPr lang="es-MX" sz="2400" dirty="0" smtClean="0">
                <a:solidFill>
                  <a:schemeClr val="tx1"/>
                </a:solidFill>
                <a:latin typeface="Arial" panose="020B0604020202020204" pitchFamily="34" charset="0"/>
                <a:cs typeface="Arial" panose="020B0604020202020204" pitchFamily="34" charset="0"/>
              </a:rPr>
              <a:t>…     la educación es   , por otro lado, para  </a:t>
            </a:r>
            <a:r>
              <a:rPr lang="es-MX" sz="2400" dirty="0" smtClean="0">
                <a:solidFill>
                  <a:schemeClr val="tx1"/>
                </a:solidFill>
                <a:latin typeface="Arial" panose="020B0604020202020204" pitchFamily="34" charset="0"/>
                <a:cs typeface="Arial" panose="020B0604020202020204" pitchFamily="34" charset="0"/>
              </a:rPr>
              <a:t>…, </a:t>
            </a:r>
            <a:r>
              <a:rPr lang="es-MX" sz="2400" dirty="0" smtClean="0">
                <a:solidFill>
                  <a:schemeClr val="tx1"/>
                </a:solidFill>
                <a:latin typeface="Arial" panose="020B0604020202020204" pitchFamily="34" charset="0"/>
                <a:cs typeface="Arial" panose="020B0604020202020204" pitchFamily="34" charset="0"/>
              </a:rPr>
              <a:t>educación  es… sin embargo para efectos de este estudio es:</a:t>
            </a:r>
          </a:p>
          <a:p>
            <a:pPr algn="just">
              <a:buClr>
                <a:schemeClr val="tx1"/>
              </a:buClr>
              <a:buFont typeface="Arial" panose="020B0604020202020204" pitchFamily="34" charset="0"/>
              <a:buChar char="•"/>
            </a:pPr>
            <a:r>
              <a:rPr lang="es-MX" sz="2400" dirty="0" smtClean="0">
                <a:solidFill>
                  <a:schemeClr val="tx1"/>
                </a:solidFill>
                <a:latin typeface="Arial" panose="020B0604020202020204" pitchFamily="34" charset="0"/>
                <a:cs typeface="Arial" panose="020B0604020202020204" pitchFamily="34" charset="0"/>
              </a:rPr>
              <a:t>La </a:t>
            </a:r>
            <a:r>
              <a:rPr lang="es-MX" sz="2400" dirty="0" smtClean="0">
                <a:solidFill>
                  <a:schemeClr val="tx1"/>
                </a:solidFill>
                <a:latin typeface="Arial" panose="020B0604020202020204" pitchFamily="34" charset="0"/>
                <a:cs typeface="Arial" panose="020B0604020202020204" pitchFamily="34" charset="0"/>
              </a:rPr>
              <a:t>información que no se relacione con el tema o no sirva para explicar resultados no debe de incluirse.</a:t>
            </a:r>
            <a:endParaRPr lang="es-MX"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7364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948264" y="4739146"/>
            <a:ext cx="2386608" cy="2320313"/>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946" name="Rectangle 2"/>
          <p:cNvSpPr>
            <a:spLocks noGrp="1" noRot="1" noChangeArrowheads="1"/>
          </p:cNvSpPr>
          <p:nvPr>
            <p:ph type="title"/>
          </p:nvPr>
        </p:nvSpPr>
        <p:spPr>
          <a:xfrm>
            <a:off x="0" y="0"/>
            <a:ext cx="7092280" cy="836712"/>
          </a:xfrm>
        </p:spPr>
        <p:txBody>
          <a:bodyPr>
            <a:normAutofit/>
          </a:bodyPr>
          <a:lstStyle/>
          <a:p>
            <a:pPr algn="ctr"/>
            <a:r>
              <a:rPr lang="es-ES_tradnl" altLang="es-MX" sz="3200" b="1" dirty="0" smtClean="0">
                <a:latin typeface="Arial" panose="020B0604020202020204" pitchFamily="34" charset="0"/>
                <a:cs typeface="Arial" panose="020B0604020202020204" pitchFamily="34" charset="0"/>
              </a:rPr>
              <a:t>…Funciones </a:t>
            </a:r>
            <a:r>
              <a:rPr lang="es-ES_tradnl" altLang="es-MX" sz="3200" b="1" dirty="0" smtClean="0">
                <a:latin typeface="Arial" panose="020B0604020202020204" pitchFamily="34" charset="0"/>
                <a:cs typeface="Arial" panose="020B0604020202020204" pitchFamily="34" charset="0"/>
              </a:rPr>
              <a:t>del Marco Teórico</a:t>
            </a:r>
            <a:endParaRPr lang="es-ES_tradnl" altLang="es-MX" sz="3200" b="1" dirty="0">
              <a:latin typeface="Arial" panose="020B0604020202020204" pitchFamily="34" charset="0"/>
              <a:cs typeface="Arial" panose="020B0604020202020204" pitchFamily="34" charset="0"/>
            </a:endParaRPr>
          </a:p>
        </p:txBody>
      </p:sp>
      <p:sp>
        <p:nvSpPr>
          <p:cNvPr id="82947" name="Rectangle 3"/>
          <p:cNvSpPr>
            <a:spLocks noGrp="1" noRot="1" noChangeArrowheads="1"/>
          </p:cNvSpPr>
          <p:nvPr>
            <p:ph type="body" sz="half" idx="1"/>
          </p:nvPr>
        </p:nvSpPr>
        <p:spPr>
          <a:xfrm>
            <a:off x="0" y="1038171"/>
            <a:ext cx="8686800" cy="6021288"/>
          </a:xfrm>
        </p:spPr>
        <p:txBody>
          <a:bodyPr>
            <a:normAutofit/>
          </a:bodyPr>
          <a:lstStyle/>
          <a:p>
            <a:pPr algn="just">
              <a:lnSpc>
                <a:spcPct val="90000"/>
              </a:lnSpc>
              <a:buClr>
                <a:schemeClr val="tx1"/>
              </a:buClr>
              <a:buFont typeface="Arial" panose="020B0604020202020204" pitchFamily="34" charset="0"/>
              <a:buChar char="•"/>
            </a:pPr>
            <a:r>
              <a:rPr lang="es-ES_tradnl" altLang="es-MX" dirty="0">
                <a:solidFill>
                  <a:schemeClr val="tx1"/>
                </a:solidFill>
                <a:latin typeface="Arial" panose="020B0604020202020204" pitchFamily="34" charset="0"/>
                <a:cs typeface="Arial" panose="020B0604020202020204" pitchFamily="34" charset="0"/>
              </a:rPr>
              <a:t>Ampliar el horizonte del estudio </a:t>
            </a:r>
            <a:r>
              <a:rPr lang="es-ES_tradnl" altLang="es-MX" dirty="0" smtClean="0">
                <a:solidFill>
                  <a:schemeClr val="tx1"/>
                </a:solidFill>
                <a:latin typeface="Arial" panose="020B0604020202020204" pitchFamily="34" charset="0"/>
                <a:cs typeface="Arial" panose="020B0604020202020204" pitchFamily="34" charset="0"/>
              </a:rPr>
              <a:t>u </a:t>
            </a:r>
            <a:r>
              <a:rPr lang="es-ES_tradnl" altLang="es-MX" dirty="0">
                <a:solidFill>
                  <a:schemeClr val="tx1"/>
                </a:solidFill>
                <a:latin typeface="Arial" panose="020B0604020202020204" pitchFamily="34" charset="0"/>
                <a:cs typeface="Arial" panose="020B0604020202020204" pitchFamily="34" charset="0"/>
              </a:rPr>
              <a:t>ofrecer una guía al investigador para que se centre en su problema y evite las </a:t>
            </a:r>
            <a:r>
              <a:rPr lang="es-ES_tradnl" altLang="es-MX" dirty="0" smtClean="0">
                <a:solidFill>
                  <a:schemeClr val="tx1"/>
                </a:solidFill>
                <a:latin typeface="Arial" panose="020B0604020202020204" pitchFamily="34" charset="0"/>
                <a:cs typeface="Arial" panose="020B0604020202020204" pitchFamily="34" charset="0"/>
              </a:rPr>
              <a:t>desviaciones.</a:t>
            </a:r>
            <a:endParaRPr lang="es-ES_tradnl" altLang="es-MX" dirty="0">
              <a:solidFill>
                <a:schemeClr val="tx1"/>
              </a:solidFill>
              <a:latin typeface="Arial" panose="020B0604020202020204" pitchFamily="34" charset="0"/>
              <a:cs typeface="Arial" panose="020B0604020202020204" pitchFamily="34" charset="0"/>
            </a:endParaRPr>
          </a:p>
          <a:p>
            <a:pPr algn="just">
              <a:lnSpc>
                <a:spcPct val="90000"/>
              </a:lnSpc>
              <a:buClr>
                <a:schemeClr val="tx1"/>
              </a:buClr>
              <a:buFont typeface="Arial" panose="020B0604020202020204" pitchFamily="34" charset="0"/>
              <a:buChar char="•"/>
            </a:pPr>
            <a:r>
              <a:rPr lang="es-ES_tradnl" altLang="es-MX" dirty="0" smtClean="0">
                <a:solidFill>
                  <a:schemeClr val="tx1"/>
                </a:solidFill>
                <a:latin typeface="Arial" panose="020B0604020202020204" pitchFamily="34" charset="0"/>
                <a:cs typeface="Arial" panose="020B0604020202020204" pitchFamily="34" charset="0"/>
              </a:rPr>
              <a:t>Fundamentar </a:t>
            </a:r>
            <a:r>
              <a:rPr lang="es-ES_tradnl" altLang="es-MX" dirty="0">
                <a:solidFill>
                  <a:schemeClr val="tx1"/>
                </a:solidFill>
                <a:latin typeface="Arial" panose="020B0604020202020204" pitchFamily="34" charset="0"/>
                <a:cs typeface="Arial" panose="020B0604020202020204" pitchFamily="34" charset="0"/>
              </a:rPr>
              <a:t>las hipótesis que den respuesta a las preguntas </a:t>
            </a:r>
            <a:r>
              <a:rPr lang="es-ES_tradnl" altLang="es-MX" dirty="0" smtClean="0">
                <a:solidFill>
                  <a:schemeClr val="tx1"/>
                </a:solidFill>
                <a:latin typeface="Arial" panose="020B0604020202020204" pitchFamily="34" charset="0"/>
                <a:cs typeface="Arial" panose="020B0604020202020204" pitchFamily="34" charset="0"/>
              </a:rPr>
              <a:t>formuladas.</a:t>
            </a:r>
            <a:endParaRPr lang="es-ES_tradnl" altLang="es-MX" dirty="0">
              <a:solidFill>
                <a:schemeClr val="tx1"/>
              </a:solidFill>
              <a:latin typeface="Arial" panose="020B0604020202020204" pitchFamily="34" charset="0"/>
              <a:cs typeface="Arial" panose="020B0604020202020204" pitchFamily="34" charset="0"/>
            </a:endParaRPr>
          </a:p>
          <a:p>
            <a:pPr algn="just">
              <a:lnSpc>
                <a:spcPct val="90000"/>
              </a:lnSpc>
              <a:buClr>
                <a:schemeClr val="tx1"/>
              </a:buClr>
              <a:buFont typeface="Arial" panose="020B0604020202020204" pitchFamily="34" charset="0"/>
              <a:buChar char="•"/>
            </a:pPr>
            <a:r>
              <a:rPr lang="es-ES_tradnl" altLang="es-MX" dirty="0" smtClean="0">
                <a:solidFill>
                  <a:schemeClr val="tx1"/>
                </a:solidFill>
                <a:latin typeface="Arial" panose="020B0604020202020204" pitchFamily="34" charset="0"/>
                <a:cs typeface="Arial" panose="020B0604020202020204" pitchFamily="34" charset="0"/>
              </a:rPr>
              <a:t>Describir </a:t>
            </a:r>
            <a:r>
              <a:rPr lang="es-ES_tradnl" altLang="es-MX" dirty="0">
                <a:solidFill>
                  <a:schemeClr val="tx1"/>
                </a:solidFill>
                <a:latin typeface="Arial" panose="020B0604020202020204" pitchFamily="34" charset="0"/>
                <a:cs typeface="Arial" panose="020B0604020202020204" pitchFamily="34" charset="0"/>
              </a:rPr>
              <a:t>las relaciones de un problema con las teorías ya </a:t>
            </a:r>
            <a:r>
              <a:rPr lang="es-ES_tradnl" altLang="es-MX" dirty="0" smtClean="0">
                <a:solidFill>
                  <a:schemeClr val="tx1"/>
                </a:solidFill>
                <a:latin typeface="Arial" panose="020B0604020202020204" pitchFamily="34" charset="0"/>
                <a:cs typeface="Arial" panose="020B0604020202020204" pitchFamily="34" charset="0"/>
              </a:rPr>
              <a:t>existentes.</a:t>
            </a:r>
            <a:endParaRPr lang="es-ES_tradnl" altLang="es-MX" dirty="0">
              <a:solidFill>
                <a:schemeClr val="tx1"/>
              </a:solidFill>
              <a:latin typeface="Arial" panose="020B0604020202020204" pitchFamily="34" charset="0"/>
              <a:cs typeface="Arial" panose="020B0604020202020204" pitchFamily="34" charset="0"/>
            </a:endParaRPr>
          </a:p>
          <a:p>
            <a:pPr algn="just">
              <a:lnSpc>
                <a:spcPct val="90000"/>
              </a:lnSpc>
              <a:buClr>
                <a:schemeClr val="tx1"/>
              </a:buClr>
              <a:buFont typeface="Arial" panose="020B0604020202020204" pitchFamily="34" charset="0"/>
              <a:buChar char="•"/>
            </a:pPr>
            <a:r>
              <a:rPr lang="es-ES_tradnl" altLang="es-MX" dirty="0" smtClean="0">
                <a:solidFill>
                  <a:schemeClr val="tx1"/>
                </a:solidFill>
                <a:latin typeface="Arial" panose="020B0604020202020204" pitchFamily="34" charset="0"/>
                <a:cs typeface="Arial" panose="020B0604020202020204" pitchFamily="34" charset="0"/>
              </a:rPr>
              <a:t>Orientar </a:t>
            </a:r>
            <a:r>
              <a:rPr lang="es-ES_tradnl" altLang="es-MX" dirty="0">
                <a:solidFill>
                  <a:schemeClr val="tx1"/>
                </a:solidFill>
                <a:latin typeface="Arial" panose="020B0604020202020204" pitchFamily="34" charset="0"/>
                <a:cs typeface="Arial" panose="020B0604020202020204" pitchFamily="34" charset="0"/>
              </a:rPr>
              <a:t>el análisis y la interpretación de los </a:t>
            </a:r>
            <a:r>
              <a:rPr lang="es-ES_tradnl" altLang="es-MX" dirty="0" smtClean="0">
                <a:solidFill>
                  <a:schemeClr val="tx1"/>
                </a:solidFill>
                <a:latin typeface="Arial" panose="020B0604020202020204" pitchFamily="34" charset="0"/>
                <a:cs typeface="Arial" panose="020B0604020202020204" pitchFamily="34" charset="0"/>
              </a:rPr>
              <a:t>datos.</a:t>
            </a:r>
            <a:endParaRPr lang="es-ES_tradnl" altLang="es-MX" dirty="0">
              <a:solidFill>
                <a:schemeClr val="tx1"/>
              </a:solidFill>
              <a:latin typeface="Arial" panose="020B0604020202020204" pitchFamily="34" charset="0"/>
              <a:cs typeface="Arial" panose="020B0604020202020204" pitchFamily="34" charset="0"/>
            </a:endParaRPr>
          </a:p>
          <a:p>
            <a:pPr algn="just">
              <a:lnSpc>
                <a:spcPct val="90000"/>
              </a:lnSpc>
              <a:buClr>
                <a:schemeClr val="tx1"/>
              </a:buClr>
              <a:buFont typeface="Arial" panose="020B0604020202020204" pitchFamily="34" charset="0"/>
              <a:buChar char="•"/>
            </a:pPr>
            <a:r>
              <a:rPr lang="es-ES_tradnl" altLang="es-MX" dirty="0">
                <a:solidFill>
                  <a:schemeClr val="tx1"/>
                </a:solidFill>
                <a:latin typeface="Arial" panose="020B0604020202020204" pitchFamily="34" charset="0"/>
                <a:cs typeface="Arial" panose="020B0604020202020204" pitchFamily="34" charset="0"/>
              </a:rPr>
              <a:t>Integrar la teoría con la investigación que se </a:t>
            </a:r>
            <a:r>
              <a:rPr lang="es-ES_tradnl" altLang="es-MX" dirty="0" smtClean="0">
                <a:solidFill>
                  <a:schemeClr val="tx1"/>
                </a:solidFill>
                <a:latin typeface="Arial" panose="020B0604020202020204" pitchFamily="34" charset="0"/>
                <a:cs typeface="Arial" panose="020B0604020202020204" pitchFamily="34" charset="0"/>
              </a:rPr>
              <a:t>propone.</a:t>
            </a:r>
            <a:endParaRPr lang="es-ES_tradnl" altLang="es-MX"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6341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Freeform 3"/>
          <p:cNvSpPr>
            <a:spLocks noEditPoints="1"/>
          </p:cNvSpPr>
          <p:nvPr/>
        </p:nvSpPr>
        <p:spPr bwMode="gray">
          <a:xfrm>
            <a:off x="107504" y="980728"/>
            <a:ext cx="8712968" cy="6048672"/>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hlink"/>
              </a:gs>
              <a:gs pos="100000">
                <a:schemeClr val="accent1"/>
              </a:gs>
            </a:gsLst>
            <a:lin ang="5400000" scaled="1"/>
          </a:gradFill>
          <a:ln>
            <a:noFill/>
          </a:ln>
          <a:effectLst>
            <a:outerShdw dist="206741" dir="8249373" algn="ctr" rotWithShape="0">
              <a:srgbClr val="C1D1D3">
                <a:alpha val="50000"/>
              </a:srgbClr>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ES" dirty="0"/>
          </a:p>
        </p:txBody>
      </p:sp>
      <p:grpSp>
        <p:nvGrpSpPr>
          <p:cNvPr id="93218" name="Group 34"/>
          <p:cNvGrpSpPr>
            <a:grpSpLocks/>
          </p:cNvGrpSpPr>
          <p:nvPr/>
        </p:nvGrpSpPr>
        <p:grpSpPr bwMode="auto">
          <a:xfrm>
            <a:off x="107504" y="980728"/>
            <a:ext cx="5904656" cy="5616624"/>
            <a:chOff x="816" y="1152"/>
            <a:chExt cx="2304" cy="2544"/>
          </a:xfrm>
        </p:grpSpPr>
        <p:sp>
          <p:nvSpPr>
            <p:cNvPr id="93219" name="Oval 35"/>
            <p:cNvSpPr>
              <a:spLocks noChangeArrowheads="1"/>
            </p:cNvSpPr>
            <p:nvPr/>
          </p:nvSpPr>
          <p:spPr bwMode="gray">
            <a:xfrm rot="-723406">
              <a:off x="2089" y="3276"/>
              <a:ext cx="906" cy="420"/>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dirty="0"/>
            </a:p>
          </p:txBody>
        </p:sp>
        <p:sp>
          <p:nvSpPr>
            <p:cNvPr id="93220" name="Oval 36"/>
            <p:cNvSpPr>
              <a:spLocks noChangeArrowheads="1"/>
            </p:cNvSpPr>
            <p:nvPr/>
          </p:nvSpPr>
          <p:spPr bwMode="gray">
            <a:xfrm>
              <a:off x="2046" y="2508"/>
              <a:ext cx="1074" cy="1075"/>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21" name="Oval 37"/>
            <p:cNvSpPr>
              <a:spLocks noChangeArrowheads="1"/>
            </p:cNvSpPr>
            <p:nvPr/>
          </p:nvSpPr>
          <p:spPr bwMode="gray">
            <a:xfrm>
              <a:off x="2059" y="2514"/>
              <a:ext cx="1049" cy="1048"/>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22" name="Oval 38"/>
            <p:cNvSpPr>
              <a:spLocks noChangeArrowheads="1"/>
            </p:cNvSpPr>
            <p:nvPr/>
          </p:nvSpPr>
          <p:spPr bwMode="gray">
            <a:xfrm>
              <a:off x="2070" y="2524"/>
              <a:ext cx="998" cy="980"/>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23" name="Oval 39"/>
            <p:cNvSpPr>
              <a:spLocks noChangeArrowheads="1"/>
            </p:cNvSpPr>
            <p:nvPr/>
          </p:nvSpPr>
          <p:spPr bwMode="gray">
            <a:xfrm>
              <a:off x="2128" y="2552"/>
              <a:ext cx="888" cy="795"/>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24" name="Text Box 40"/>
            <p:cNvSpPr txBox="1">
              <a:spLocks noChangeArrowheads="1"/>
            </p:cNvSpPr>
            <p:nvPr/>
          </p:nvSpPr>
          <p:spPr bwMode="gray">
            <a:xfrm>
              <a:off x="2548" y="2903"/>
              <a:ext cx="72"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dirty="0"/>
            </a:p>
          </p:txBody>
        </p:sp>
        <p:sp>
          <p:nvSpPr>
            <p:cNvPr id="93225" name="Oval 41"/>
            <p:cNvSpPr>
              <a:spLocks noChangeArrowheads="1"/>
            </p:cNvSpPr>
            <p:nvPr/>
          </p:nvSpPr>
          <p:spPr bwMode="gray">
            <a:xfrm rot="-772996">
              <a:off x="928" y="2892"/>
              <a:ext cx="714" cy="384"/>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dirty="0"/>
            </a:p>
          </p:txBody>
        </p:sp>
        <p:grpSp>
          <p:nvGrpSpPr>
            <p:cNvPr id="93226" name="Group 42"/>
            <p:cNvGrpSpPr>
              <a:grpSpLocks/>
            </p:cNvGrpSpPr>
            <p:nvPr/>
          </p:nvGrpSpPr>
          <p:grpSpPr bwMode="auto">
            <a:xfrm>
              <a:off x="880" y="2268"/>
              <a:ext cx="864" cy="908"/>
              <a:chOff x="732" y="2112"/>
              <a:chExt cx="842" cy="860"/>
            </a:xfrm>
          </p:grpSpPr>
          <p:sp>
            <p:nvSpPr>
              <p:cNvPr id="93227" name="Oval 43"/>
              <p:cNvSpPr>
                <a:spLocks noChangeArrowheads="1"/>
              </p:cNvSpPr>
              <p:nvPr/>
            </p:nvSpPr>
            <p:spPr bwMode="gray">
              <a:xfrm>
                <a:off x="732" y="2112"/>
                <a:ext cx="842" cy="860"/>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28" name="Oval 44"/>
              <p:cNvSpPr>
                <a:spLocks noChangeArrowheads="1"/>
              </p:cNvSpPr>
              <p:nvPr/>
            </p:nvSpPr>
            <p:spPr bwMode="gray">
              <a:xfrm>
                <a:off x="743" y="2117"/>
                <a:ext cx="821" cy="838"/>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29" name="Oval 45"/>
              <p:cNvSpPr>
                <a:spLocks noChangeArrowheads="1"/>
              </p:cNvSpPr>
              <p:nvPr/>
            </p:nvSpPr>
            <p:spPr bwMode="gray">
              <a:xfrm>
                <a:off x="751" y="2125"/>
                <a:ext cx="781" cy="784"/>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30" name="Oval 46"/>
              <p:cNvSpPr>
                <a:spLocks noChangeArrowheads="1"/>
              </p:cNvSpPr>
              <p:nvPr/>
            </p:nvSpPr>
            <p:spPr bwMode="gray">
              <a:xfrm>
                <a:off x="795" y="2147"/>
                <a:ext cx="695" cy="63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31" name="Text Box 47"/>
              <p:cNvSpPr txBox="1">
                <a:spLocks noChangeArrowheads="1"/>
              </p:cNvSpPr>
              <p:nvPr/>
            </p:nvSpPr>
            <p:spPr bwMode="gray">
              <a:xfrm>
                <a:off x="1107" y="2414"/>
                <a:ext cx="70" cy="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dirty="0"/>
              </a:p>
            </p:txBody>
          </p:sp>
        </p:grpSp>
        <p:sp>
          <p:nvSpPr>
            <p:cNvPr id="93232" name="Oval 48"/>
            <p:cNvSpPr>
              <a:spLocks noChangeArrowheads="1"/>
            </p:cNvSpPr>
            <p:nvPr/>
          </p:nvSpPr>
          <p:spPr bwMode="gray">
            <a:xfrm>
              <a:off x="816" y="1786"/>
              <a:ext cx="576" cy="336"/>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dirty="0"/>
            </a:p>
          </p:txBody>
        </p:sp>
        <p:sp>
          <p:nvSpPr>
            <p:cNvPr id="93233" name="Oval 49"/>
            <p:cNvSpPr>
              <a:spLocks noChangeArrowheads="1"/>
            </p:cNvSpPr>
            <p:nvPr/>
          </p:nvSpPr>
          <p:spPr bwMode="gray">
            <a:xfrm>
              <a:off x="864" y="1404"/>
              <a:ext cx="645" cy="645"/>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34" name="Oval 50"/>
            <p:cNvSpPr>
              <a:spLocks noChangeArrowheads="1"/>
            </p:cNvSpPr>
            <p:nvPr/>
          </p:nvSpPr>
          <p:spPr bwMode="gray">
            <a:xfrm>
              <a:off x="872" y="1407"/>
              <a:ext cx="630" cy="630"/>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35" name="Oval 51"/>
            <p:cNvSpPr>
              <a:spLocks noChangeArrowheads="1"/>
            </p:cNvSpPr>
            <p:nvPr/>
          </p:nvSpPr>
          <p:spPr bwMode="gray">
            <a:xfrm>
              <a:off x="879" y="1414"/>
              <a:ext cx="599" cy="588"/>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36" name="Oval 52"/>
            <p:cNvSpPr>
              <a:spLocks noChangeArrowheads="1"/>
            </p:cNvSpPr>
            <p:nvPr/>
          </p:nvSpPr>
          <p:spPr bwMode="gray">
            <a:xfrm>
              <a:off x="913" y="1430"/>
              <a:ext cx="534" cy="477"/>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37" name="Text Box 53"/>
            <p:cNvSpPr txBox="1">
              <a:spLocks noChangeArrowheads="1"/>
            </p:cNvSpPr>
            <p:nvPr/>
          </p:nvSpPr>
          <p:spPr bwMode="gray">
            <a:xfrm>
              <a:off x="1157" y="1624"/>
              <a:ext cx="72"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dirty="0"/>
            </a:p>
          </p:txBody>
        </p:sp>
        <p:sp>
          <p:nvSpPr>
            <p:cNvPr id="93238" name="Oval 54"/>
            <p:cNvSpPr>
              <a:spLocks noChangeArrowheads="1"/>
            </p:cNvSpPr>
            <p:nvPr/>
          </p:nvSpPr>
          <p:spPr bwMode="gray">
            <a:xfrm>
              <a:off x="1614" y="1488"/>
              <a:ext cx="432" cy="144"/>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dirty="0"/>
            </a:p>
          </p:txBody>
        </p:sp>
        <p:sp>
          <p:nvSpPr>
            <p:cNvPr id="93239" name="Oval 55"/>
            <p:cNvSpPr>
              <a:spLocks noChangeArrowheads="1"/>
            </p:cNvSpPr>
            <p:nvPr/>
          </p:nvSpPr>
          <p:spPr bwMode="gray">
            <a:xfrm>
              <a:off x="1691" y="1152"/>
              <a:ext cx="430" cy="430"/>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40" name="Oval 56"/>
            <p:cNvSpPr>
              <a:spLocks noChangeArrowheads="1"/>
            </p:cNvSpPr>
            <p:nvPr/>
          </p:nvSpPr>
          <p:spPr bwMode="gray">
            <a:xfrm>
              <a:off x="1697" y="1154"/>
              <a:ext cx="419" cy="420"/>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41" name="Oval 57"/>
            <p:cNvSpPr>
              <a:spLocks noChangeArrowheads="1"/>
            </p:cNvSpPr>
            <p:nvPr/>
          </p:nvSpPr>
          <p:spPr bwMode="gray">
            <a:xfrm>
              <a:off x="1701" y="1158"/>
              <a:ext cx="399" cy="392"/>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42" name="Oval 58"/>
            <p:cNvSpPr>
              <a:spLocks noChangeArrowheads="1"/>
            </p:cNvSpPr>
            <p:nvPr/>
          </p:nvSpPr>
          <p:spPr bwMode="gray">
            <a:xfrm>
              <a:off x="1724" y="1170"/>
              <a:ext cx="355" cy="317"/>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dirty="0"/>
            </a:p>
          </p:txBody>
        </p:sp>
        <p:sp>
          <p:nvSpPr>
            <p:cNvPr id="93243" name="Text Box 59"/>
            <p:cNvSpPr txBox="1">
              <a:spLocks noChangeArrowheads="1"/>
            </p:cNvSpPr>
            <p:nvPr/>
          </p:nvSpPr>
          <p:spPr bwMode="gray">
            <a:xfrm>
              <a:off x="1849" y="1293"/>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dirty="0"/>
            </a:p>
          </p:txBody>
        </p:sp>
      </p:grpSp>
      <p:sp>
        <p:nvSpPr>
          <p:cNvPr id="2" name="1 Rectángulo"/>
          <p:cNvSpPr/>
          <p:nvPr/>
        </p:nvSpPr>
        <p:spPr>
          <a:xfrm>
            <a:off x="3673605" y="4540470"/>
            <a:ext cx="2068980" cy="1200329"/>
          </a:xfrm>
          <a:prstGeom prst="rect">
            <a:avLst/>
          </a:prstGeom>
        </p:spPr>
        <p:txBody>
          <a:bodyPr wrap="square">
            <a:spAutoFit/>
          </a:bodyPr>
          <a:lstStyle/>
          <a:p>
            <a:pPr algn="just"/>
            <a:r>
              <a:rPr lang="es-ES_tradnl" dirty="0" smtClean="0"/>
              <a:t>Es la descripción </a:t>
            </a:r>
          </a:p>
          <a:p>
            <a:pPr algn="just"/>
            <a:r>
              <a:rPr lang="es-ES_tradnl" dirty="0" smtClean="0"/>
              <a:t>detallada de cómo </a:t>
            </a:r>
          </a:p>
          <a:p>
            <a:pPr algn="just"/>
            <a:r>
              <a:rPr lang="es-ES_tradnl" dirty="0" smtClean="0"/>
              <a:t>se va a realizar </a:t>
            </a:r>
          </a:p>
          <a:p>
            <a:pPr algn="just"/>
            <a:r>
              <a:rPr lang="es-ES_tradnl" dirty="0" smtClean="0"/>
              <a:t>la investigación</a:t>
            </a:r>
            <a:endParaRPr lang="es-ES_tradnl" dirty="0"/>
          </a:p>
        </p:txBody>
      </p:sp>
      <p:sp>
        <p:nvSpPr>
          <p:cNvPr id="3" name="2 Rectángulo"/>
          <p:cNvSpPr/>
          <p:nvPr/>
        </p:nvSpPr>
        <p:spPr>
          <a:xfrm>
            <a:off x="416448" y="1547906"/>
            <a:ext cx="1795022" cy="1323439"/>
          </a:xfrm>
          <a:prstGeom prst="rect">
            <a:avLst/>
          </a:prstGeom>
        </p:spPr>
        <p:txBody>
          <a:bodyPr wrap="square">
            <a:spAutoFit/>
          </a:bodyPr>
          <a:lstStyle/>
          <a:p>
            <a:r>
              <a:rPr lang="es-ES_tradnl" sz="1600" dirty="0" smtClean="0"/>
              <a:t>Se incluye </a:t>
            </a:r>
          </a:p>
          <a:p>
            <a:r>
              <a:rPr lang="es-ES_tradnl" sz="1600" dirty="0" smtClean="0"/>
              <a:t>el procedimiento</a:t>
            </a:r>
          </a:p>
          <a:p>
            <a:r>
              <a:rPr lang="es-ES_tradnl" sz="1600" dirty="0" smtClean="0"/>
              <a:t> para llevar a </a:t>
            </a:r>
          </a:p>
          <a:p>
            <a:r>
              <a:rPr lang="es-ES_tradnl" sz="1600" dirty="0" smtClean="0"/>
              <a:t>cabo la investigación</a:t>
            </a:r>
            <a:endParaRPr lang="es-ES_tradnl" sz="1600" dirty="0"/>
          </a:p>
        </p:txBody>
      </p:sp>
      <p:sp>
        <p:nvSpPr>
          <p:cNvPr id="4" name="3 Rectángulo"/>
          <p:cNvSpPr/>
          <p:nvPr/>
        </p:nvSpPr>
        <p:spPr>
          <a:xfrm>
            <a:off x="440668" y="3515514"/>
            <a:ext cx="2286000" cy="2062103"/>
          </a:xfrm>
          <a:prstGeom prst="rect">
            <a:avLst/>
          </a:prstGeom>
        </p:spPr>
        <p:txBody>
          <a:bodyPr wrap="square">
            <a:spAutoFit/>
          </a:bodyPr>
          <a:lstStyle/>
          <a:p>
            <a:r>
              <a:rPr lang="es-ES_tradnl" sz="1600" dirty="0" smtClean="0"/>
              <a:t>El procedimiento debe quedar redactado en forma tan clara que cualquiera de los colaboradores de la investigación pueda por sí mismo llevarla a cabo</a:t>
            </a:r>
            <a:endParaRPr lang="es-ES" sz="1600" dirty="0"/>
          </a:p>
        </p:txBody>
      </p:sp>
      <p:sp>
        <p:nvSpPr>
          <p:cNvPr id="5" name="4 Rectángulo"/>
          <p:cNvSpPr/>
          <p:nvPr/>
        </p:nvSpPr>
        <p:spPr>
          <a:xfrm>
            <a:off x="2225886" y="1004746"/>
            <a:ext cx="1539749" cy="1077218"/>
          </a:xfrm>
          <a:prstGeom prst="rect">
            <a:avLst/>
          </a:prstGeom>
        </p:spPr>
        <p:txBody>
          <a:bodyPr wrap="square">
            <a:spAutoFit/>
          </a:bodyPr>
          <a:lstStyle/>
          <a:p>
            <a:pPr algn="just"/>
            <a:r>
              <a:rPr lang="es-ES_tradnl" sz="1600" dirty="0" smtClean="0"/>
              <a:t>Es una guía detallada </a:t>
            </a:r>
          </a:p>
          <a:p>
            <a:pPr algn="just"/>
            <a:r>
              <a:rPr lang="es-ES_tradnl" sz="1600" dirty="0" smtClean="0"/>
              <a:t>de todo lo que se va a hacer</a:t>
            </a:r>
          </a:p>
        </p:txBody>
      </p:sp>
      <p:pic>
        <p:nvPicPr>
          <p:cNvPr id="93244" name="Picture 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00065" y="1023089"/>
            <a:ext cx="3960440" cy="3456576"/>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1 Título"/>
          <p:cNvSpPr txBox="1">
            <a:spLocks/>
          </p:cNvSpPr>
          <p:nvPr/>
        </p:nvSpPr>
        <p:spPr bwMode="white">
          <a:xfrm>
            <a:off x="260186" y="144931"/>
            <a:ext cx="8229600" cy="70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a:lstStyle>
          <a:p>
            <a:r>
              <a:rPr lang="es-MX" sz="3600" kern="0" dirty="0" smtClean="0">
                <a:latin typeface="Arial" panose="020B0604020202020204" pitchFamily="34" charset="0"/>
                <a:cs typeface="Arial" panose="020B0604020202020204" pitchFamily="34" charset="0"/>
              </a:rPr>
              <a:t>6. CAPÍTULO III. MARCO METODOLÓGICO</a:t>
            </a:r>
            <a:endParaRPr lang="es-MX" sz="360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30948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2635" y="116632"/>
            <a:ext cx="8229600" cy="706090"/>
          </a:xfrm>
        </p:spPr>
        <p:txBody>
          <a:bodyPr>
            <a:noAutofit/>
          </a:bodyPr>
          <a:lstStyle/>
          <a:p>
            <a:r>
              <a:rPr lang="es-MX" sz="3600" b="1" dirty="0" smtClean="0">
                <a:latin typeface="Arial" panose="020B0604020202020204" pitchFamily="34" charset="0"/>
                <a:cs typeface="Arial" panose="020B0604020202020204" pitchFamily="34" charset="0"/>
              </a:rPr>
              <a:t>…6. CAPÍTULO III. </a:t>
            </a:r>
            <a:r>
              <a:rPr lang="es-MX" sz="3600" b="1" dirty="0" smtClean="0">
                <a:latin typeface="Arial" panose="020B0604020202020204" pitchFamily="34" charset="0"/>
                <a:cs typeface="Arial" panose="020B0604020202020204" pitchFamily="34" charset="0"/>
              </a:rPr>
              <a:t>MARCO METODOLÓGICO</a:t>
            </a:r>
            <a:endParaRPr lang="es-MX" sz="36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232" y="4259064"/>
            <a:ext cx="2598936" cy="2598936"/>
          </a:xfrm>
          <a:prstGeom prst="rect">
            <a:avLst/>
          </a:prstGeom>
        </p:spPr>
      </p:pic>
      <p:sp>
        <p:nvSpPr>
          <p:cNvPr id="3" name="2 Marcador de contenido"/>
          <p:cNvSpPr>
            <a:spLocks noGrp="1"/>
          </p:cNvSpPr>
          <p:nvPr>
            <p:ph idx="1"/>
          </p:nvPr>
        </p:nvSpPr>
        <p:spPr>
          <a:xfrm>
            <a:off x="107504" y="838228"/>
            <a:ext cx="8229600" cy="5774630"/>
          </a:xfrm>
        </p:spPr>
        <p:txBody>
          <a:bodyPr>
            <a:normAutofit/>
          </a:bodyPr>
          <a:lstStyle/>
          <a:p>
            <a:pPr algn="just">
              <a:lnSpc>
                <a:spcPct val="150000"/>
              </a:lnSpc>
              <a:buClr>
                <a:schemeClr val="tx1"/>
              </a:buClr>
              <a:buFont typeface="Arial" panose="020B0604020202020204" pitchFamily="34" charset="0"/>
              <a:buChar char="•"/>
            </a:pPr>
            <a:r>
              <a:rPr lang="es-MX" sz="2800" b="0" dirty="0" smtClean="0">
                <a:solidFill>
                  <a:schemeClr val="tx1"/>
                </a:solidFill>
                <a:latin typeface="Arial" panose="020B0604020202020204" pitchFamily="34" charset="0"/>
                <a:cs typeface="Arial" panose="020B0604020202020204" pitchFamily="34" charset="0"/>
              </a:rPr>
              <a:t>Enfoque de Investigación, tipo de estudio, objeto de estudio, diseño de la investigación, población, muestra, variables, instrumentos y equipo.</a:t>
            </a:r>
          </a:p>
          <a:p>
            <a:pPr algn="just">
              <a:lnSpc>
                <a:spcPct val="150000"/>
              </a:lnSpc>
              <a:buClr>
                <a:schemeClr val="tx1"/>
              </a:buClr>
              <a:buFont typeface="Arial" panose="020B0604020202020204" pitchFamily="34" charset="0"/>
              <a:buChar char="•"/>
            </a:pPr>
            <a:r>
              <a:rPr lang="es-ES_tradnl" altLang="es-MX" sz="2800" b="0" dirty="0" smtClean="0">
                <a:solidFill>
                  <a:schemeClr val="tx1"/>
                </a:solidFill>
                <a:latin typeface="Arial" panose="020B0604020202020204" pitchFamily="34" charset="0"/>
                <a:cs typeface="Arial" panose="020B0604020202020204" pitchFamily="34" charset="0"/>
              </a:rPr>
              <a:t>Comprende </a:t>
            </a:r>
            <a:r>
              <a:rPr lang="es-ES_tradnl" altLang="es-MX" sz="2800" b="0" dirty="0">
                <a:solidFill>
                  <a:schemeClr val="tx1"/>
                </a:solidFill>
                <a:latin typeface="Arial" panose="020B0604020202020204" pitchFamily="34" charset="0"/>
                <a:cs typeface="Arial" panose="020B0604020202020204" pitchFamily="34" charset="0"/>
              </a:rPr>
              <a:t>el procedimiento para llevar a cabo la investigación,  de todo lo que se va a hacer y en la secuencia</a:t>
            </a:r>
            <a:r>
              <a:rPr lang="es-ES_tradnl" altLang="es-MX" sz="2800" b="0" dirty="0" smtClean="0">
                <a:solidFill>
                  <a:schemeClr val="tx1"/>
                </a:solidFill>
                <a:latin typeface="Arial" panose="020B0604020202020204" pitchFamily="34" charset="0"/>
                <a:cs typeface="Arial" panose="020B0604020202020204" pitchFamily="34" charset="0"/>
              </a:rPr>
              <a:t>.</a:t>
            </a:r>
            <a:endParaRPr lang="es-MX" sz="2400" b="0" dirty="0" smtClean="0">
              <a:solidFill>
                <a:schemeClr val="tx1"/>
              </a:solidFill>
              <a:latin typeface="Arial" panose="020B0604020202020204" pitchFamily="34" charset="0"/>
              <a:cs typeface="Arial" panose="020B0604020202020204" pitchFamily="34" charset="0"/>
            </a:endParaRPr>
          </a:p>
          <a:p>
            <a:pPr>
              <a:lnSpc>
                <a:spcPct val="150000"/>
              </a:lnSpc>
            </a:pPr>
            <a:endParaRPr lang="es-MX" sz="2400" dirty="0" smtClean="0">
              <a:cs typeface="Arial" pitchFamily="34" charset="0"/>
            </a:endParaRPr>
          </a:p>
        </p:txBody>
      </p:sp>
    </p:spTree>
    <p:extLst>
      <p:ext uri="{BB962C8B-B14F-4D97-AF65-F5344CB8AC3E}">
        <p14:creationId xmlns:p14="http://schemas.microsoft.com/office/powerpoint/2010/main" val="30173207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Rot="1" noChangeArrowheads="1"/>
          </p:cNvSpPr>
          <p:nvPr>
            <p:ph type="body" sz="half" idx="2"/>
          </p:nvPr>
        </p:nvSpPr>
        <p:spPr>
          <a:xfrm>
            <a:off x="251520" y="980728"/>
            <a:ext cx="8559800" cy="5788153"/>
          </a:xfrm>
        </p:spPr>
        <p:txBody>
          <a:bodyPr>
            <a:normAutofit lnSpcReduction="10000"/>
          </a:bodyPr>
          <a:lstStyle/>
          <a:p>
            <a:pPr marL="0" indent="0" algn="just">
              <a:buClr>
                <a:schemeClr val="tx1"/>
              </a:buClr>
              <a:buNone/>
            </a:pPr>
            <a:r>
              <a:rPr lang="es-ES_tradnl" altLang="es-MX" sz="3500" b="1" dirty="0" smtClean="0">
                <a:solidFill>
                  <a:schemeClr val="tx1"/>
                </a:solidFill>
                <a:latin typeface="Arial" panose="020B0604020202020204" pitchFamily="34" charset="0"/>
                <a:cs typeface="Arial" panose="020B0604020202020204" pitchFamily="34" charset="0"/>
              </a:rPr>
              <a:t>a) Resultados</a:t>
            </a:r>
            <a:endParaRPr lang="es-ES_tradnl" altLang="es-MX" sz="3500" b="1" dirty="0" smtClean="0">
              <a:solidFill>
                <a:schemeClr val="tx1"/>
              </a:solidFill>
              <a:latin typeface="Arial" panose="020B0604020202020204" pitchFamily="34" charset="0"/>
              <a:cs typeface="Arial" panose="020B0604020202020204" pitchFamily="34" charset="0"/>
            </a:endParaRPr>
          </a:p>
          <a:p>
            <a:pPr algn="just">
              <a:buClr>
                <a:schemeClr val="tx1"/>
              </a:buClr>
              <a:buFont typeface="Arial" panose="020B0604020202020204" pitchFamily="34" charset="0"/>
              <a:buChar char="•"/>
            </a:pPr>
            <a:r>
              <a:rPr lang="es-ES_tradnl" altLang="es-MX" sz="2800" b="0" dirty="0" smtClean="0">
                <a:solidFill>
                  <a:schemeClr val="tx1"/>
                </a:solidFill>
                <a:latin typeface="Arial" panose="020B0604020202020204" pitchFamily="34" charset="0"/>
                <a:cs typeface="Arial" panose="020B0604020202020204" pitchFamily="34" charset="0"/>
              </a:rPr>
              <a:t>Se presentan las evidencias de los aportes originales que ofrece el trabajo.</a:t>
            </a:r>
          </a:p>
          <a:p>
            <a:pPr algn="just">
              <a:buClr>
                <a:schemeClr val="tx1"/>
              </a:buClr>
              <a:buFont typeface="Arial" panose="020B0604020202020204" pitchFamily="34" charset="0"/>
              <a:buChar char="•"/>
            </a:pPr>
            <a:r>
              <a:rPr lang="es-ES_tradnl" altLang="es-MX" sz="2800" b="0" dirty="0" smtClean="0">
                <a:solidFill>
                  <a:schemeClr val="tx1"/>
                </a:solidFill>
                <a:latin typeface="Arial" panose="020B0604020202020204" pitchFamily="34" charset="0"/>
                <a:cs typeface="Arial" panose="020B0604020202020204" pitchFamily="34" charset="0"/>
              </a:rPr>
              <a:t>Se </a:t>
            </a:r>
            <a:r>
              <a:rPr lang="es-ES_tradnl" altLang="es-MX" sz="2800" b="0" dirty="0" smtClean="0">
                <a:solidFill>
                  <a:schemeClr val="tx1"/>
                </a:solidFill>
                <a:latin typeface="Arial" panose="020B0604020202020204" pitchFamily="34" charset="0"/>
                <a:cs typeface="Arial" panose="020B0604020202020204" pitchFamily="34" charset="0"/>
              </a:rPr>
              <a:t>explica </a:t>
            </a:r>
            <a:r>
              <a:rPr lang="es-ES_tradnl" altLang="es-MX" sz="2800" b="0" dirty="0" smtClean="0">
                <a:solidFill>
                  <a:schemeClr val="tx1"/>
                </a:solidFill>
                <a:latin typeface="Arial" panose="020B0604020202020204" pitchFamily="34" charset="0"/>
                <a:cs typeface="Arial" panose="020B0604020202020204" pitchFamily="34" charset="0"/>
              </a:rPr>
              <a:t>cuáles fueron los hallazgos </a:t>
            </a:r>
            <a:r>
              <a:rPr lang="es-ES_tradnl" altLang="es-MX" sz="2800" b="0" dirty="0" smtClean="0">
                <a:solidFill>
                  <a:schemeClr val="tx1"/>
                </a:solidFill>
                <a:latin typeface="Arial" panose="020B0604020202020204" pitchFamily="34" charset="0"/>
                <a:cs typeface="Arial" panose="020B0604020202020204" pitchFamily="34" charset="0"/>
              </a:rPr>
              <a:t>al hacer lo </a:t>
            </a:r>
            <a:r>
              <a:rPr lang="es-ES_tradnl" altLang="es-MX" sz="2800" b="0" dirty="0" smtClean="0">
                <a:solidFill>
                  <a:schemeClr val="tx1"/>
                </a:solidFill>
                <a:latin typeface="Arial" panose="020B0604020202020204" pitchFamily="34" charset="0"/>
                <a:cs typeface="Arial" panose="020B0604020202020204" pitchFamily="34" charset="0"/>
              </a:rPr>
              <a:t>descrito en el marco metodológico.</a:t>
            </a:r>
          </a:p>
          <a:p>
            <a:pPr algn="just">
              <a:buClr>
                <a:schemeClr val="tx1"/>
              </a:buClr>
              <a:buFont typeface="Arial" panose="020B0604020202020204" pitchFamily="34" charset="0"/>
              <a:buChar char="•"/>
            </a:pPr>
            <a:r>
              <a:rPr lang="es-ES_tradnl" altLang="es-MX" sz="2800" b="0" dirty="0" smtClean="0">
                <a:solidFill>
                  <a:schemeClr val="tx1"/>
                </a:solidFill>
                <a:latin typeface="Arial" panose="020B0604020202020204" pitchFamily="34" charset="0"/>
                <a:cs typeface="Arial" panose="020B0604020202020204" pitchFamily="34" charset="0"/>
              </a:rPr>
              <a:t>Se muestran los datos relevantes en el contexto del objetivo.</a:t>
            </a:r>
          </a:p>
          <a:p>
            <a:pPr algn="just">
              <a:buClr>
                <a:schemeClr val="tx1"/>
              </a:buClr>
              <a:buFont typeface="Arial" panose="020B0604020202020204" pitchFamily="34" charset="0"/>
              <a:buChar char="•"/>
            </a:pPr>
            <a:r>
              <a:rPr lang="es-ES_tradnl" altLang="es-MX" sz="2800" b="0" dirty="0" smtClean="0">
                <a:solidFill>
                  <a:schemeClr val="tx1"/>
                </a:solidFill>
                <a:latin typeface="Arial" panose="020B0604020202020204" pitchFamily="34" charset="0"/>
                <a:cs typeface="Arial" panose="020B0604020202020204" pitchFamily="34" charset="0"/>
              </a:rPr>
              <a:t>Las tablas y figuras, deben entenderse sin necesitar un texto que las describa. El texto debe enfatizar, remarcar, ilustrar los aspectos más trascendentes, en el contexto del objetivo, de lo que está explícitamente mostrado en la tabla y la figura.</a:t>
            </a:r>
          </a:p>
          <a:p>
            <a:pPr algn="just"/>
            <a:endParaRPr lang="es-ES_tradnl" altLang="es-MX" sz="2800" dirty="0" smtClean="0"/>
          </a:p>
          <a:p>
            <a:endParaRPr lang="es-ES_tradnl" altLang="es-MX" sz="2800" dirty="0"/>
          </a:p>
        </p:txBody>
      </p:sp>
      <p:sp>
        <p:nvSpPr>
          <p:cNvPr id="4" name="1 Título"/>
          <p:cNvSpPr txBox="1">
            <a:spLocks/>
          </p:cNvSpPr>
          <p:nvPr/>
        </p:nvSpPr>
        <p:spPr>
          <a:xfrm>
            <a:off x="0" y="0"/>
            <a:ext cx="6588224" cy="7780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3200" b="1" dirty="0" smtClean="0">
                <a:solidFill>
                  <a:schemeClr val="bg1"/>
                </a:solidFill>
                <a:latin typeface="Arial" panose="020B0604020202020204" pitchFamily="34" charset="0"/>
                <a:cs typeface="Arial" panose="020B0604020202020204" pitchFamily="34" charset="0"/>
              </a:rPr>
              <a:t>7. CAPÍTULO IV. </a:t>
            </a:r>
            <a:r>
              <a:rPr lang="es-MX" sz="3200" b="1" dirty="0" smtClean="0">
                <a:solidFill>
                  <a:schemeClr val="bg1"/>
                </a:solidFill>
                <a:latin typeface="Arial" panose="020B0604020202020204" pitchFamily="34" charset="0"/>
                <a:cs typeface="Arial" panose="020B0604020202020204" pitchFamily="34" charset="0"/>
              </a:rPr>
              <a:t>RESULTADOS Y DISCUSIÓN </a:t>
            </a:r>
            <a:endParaRPr lang="es-MX"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8530643"/>
      </p:ext>
    </p:extLst>
  </p:cSld>
  <p:clrMapOvr>
    <a:masterClrMapping/>
  </p:clrMapOvr>
  <p:transition>
    <p:push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Rot="1" noChangeArrowheads="1"/>
          </p:cNvSpPr>
          <p:nvPr>
            <p:ph type="body" sz="half" idx="2"/>
          </p:nvPr>
        </p:nvSpPr>
        <p:spPr>
          <a:xfrm>
            <a:off x="292100" y="997839"/>
            <a:ext cx="8559800" cy="5860161"/>
          </a:xfrm>
        </p:spPr>
        <p:txBody>
          <a:bodyPr>
            <a:normAutofit lnSpcReduction="10000"/>
          </a:bodyPr>
          <a:lstStyle/>
          <a:p>
            <a:pPr marL="514350" indent="-514350" algn="just">
              <a:buClr>
                <a:schemeClr val="tx1"/>
              </a:buClr>
              <a:buFont typeface="+mj-lt"/>
              <a:buAutoNum type="alphaLcParenR" startAt="2"/>
            </a:pPr>
            <a:r>
              <a:rPr lang="es-ES_tradnl" altLang="es-MX" sz="3200" dirty="0" smtClean="0">
                <a:solidFill>
                  <a:schemeClr val="tx1"/>
                </a:solidFill>
                <a:latin typeface="Arial" panose="020B0604020202020204" pitchFamily="34" charset="0"/>
                <a:cs typeface="Arial" panose="020B0604020202020204" pitchFamily="34" charset="0"/>
              </a:rPr>
              <a:t>Discusión</a:t>
            </a:r>
          </a:p>
          <a:p>
            <a:pPr marL="514350" indent="-514350" algn="just">
              <a:buClr>
                <a:schemeClr val="tx1"/>
              </a:buClr>
              <a:buFont typeface="+mj-lt"/>
              <a:buAutoNum type="arabicPeriod"/>
            </a:pPr>
            <a:r>
              <a:rPr lang="es-ES_tradnl" altLang="es-MX" sz="2800" b="0" dirty="0" smtClean="0">
                <a:solidFill>
                  <a:schemeClr val="tx1"/>
                </a:solidFill>
                <a:latin typeface="Arial" panose="020B0604020202020204" pitchFamily="34" charset="0"/>
                <a:cs typeface="Arial" panose="020B0604020202020204" pitchFamily="34" charset="0"/>
              </a:rPr>
              <a:t>Sirve </a:t>
            </a:r>
            <a:r>
              <a:rPr lang="es-ES_tradnl" altLang="es-MX" sz="2800" b="0" dirty="0" smtClean="0">
                <a:solidFill>
                  <a:schemeClr val="tx1"/>
                </a:solidFill>
                <a:latin typeface="Arial" panose="020B0604020202020204" pitchFamily="34" charset="0"/>
                <a:cs typeface="Arial" panose="020B0604020202020204" pitchFamily="34" charset="0"/>
              </a:rPr>
              <a:t>para interpretar los resultados.</a:t>
            </a:r>
          </a:p>
          <a:p>
            <a:pPr marL="514350" indent="-514350" algn="just">
              <a:buClr>
                <a:schemeClr val="tx1"/>
              </a:buClr>
              <a:buFont typeface="+mj-lt"/>
              <a:buAutoNum type="arabicPeriod"/>
            </a:pPr>
            <a:r>
              <a:rPr lang="es-ES_tradnl" altLang="es-MX" sz="2800" b="0" dirty="0" smtClean="0">
                <a:solidFill>
                  <a:schemeClr val="tx1"/>
                </a:solidFill>
                <a:latin typeface="Arial" panose="020B0604020202020204" pitchFamily="34" charset="0"/>
                <a:cs typeface="Arial" panose="020B0604020202020204" pitchFamily="34" charset="0"/>
              </a:rPr>
              <a:t>Es indicar, a juicio del autor, qué significan los hallazgos identificados en la sección de resultados y cómo estos hallazgos se relacionan con lo conocido hasta entonces.</a:t>
            </a:r>
          </a:p>
          <a:p>
            <a:pPr marL="514350" indent="-514350" algn="just">
              <a:buClr>
                <a:schemeClr val="tx1"/>
              </a:buClr>
              <a:buFont typeface="+mj-lt"/>
              <a:buAutoNum type="arabicPeriod"/>
            </a:pPr>
            <a:r>
              <a:rPr lang="es-ES_tradnl" altLang="es-MX" sz="2800" b="0" dirty="0" smtClean="0">
                <a:solidFill>
                  <a:schemeClr val="tx1"/>
                </a:solidFill>
                <a:latin typeface="Arial" panose="020B0604020202020204" pitchFamily="34" charset="0"/>
                <a:cs typeface="Arial" panose="020B0604020202020204" pitchFamily="34" charset="0"/>
              </a:rPr>
              <a:t>No incluir especulaciones no avaladas por las evidencias del mismo trabajo.</a:t>
            </a:r>
          </a:p>
          <a:p>
            <a:pPr marL="514350" indent="-514350" algn="just">
              <a:buClr>
                <a:schemeClr val="tx1"/>
              </a:buClr>
              <a:buFont typeface="+mj-lt"/>
              <a:buAutoNum type="arabicPeriod"/>
            </a:pPr>
            <a:r>
              <a:rPr lang="es-ES_tradnl" altLang="es-MX" sz="2800" b="0" dirty="0" smtClean="0">
                <a:solidFill>
                  <a:schemeClr val="tx1"/>
                </a:solidFill>
                <a:latin typeface="Arial" panose="020B0604020202020204" pitchFamily="34" charset="0"/>
                <a:cs typeface="Arial" panose="020B0604020202020204" pitchFamily="34" charset="0"/>
              </a:rPr>
              <a:t>Mostrar principios y relaciones  que podrían derivarse de los resultados.</a:t>
            </a:r>
          </a:p>
          <a:p>
            <a:pPr marL="514350" indent="-514350" algn="just">
              <a:buClr>
                <a:schemeClr val="tx1"/>
              </a:buClr>
              <a:buFont typeface="+mj-lt"/>
              <a:buAutoNum type="arabicPeriod"/>
            </a:pPr>
            <a:r>
              <a:rPr lang="es-ES_tradnl" altLang="es-MX" sz="2800" b="0" dirty="0" smtClean="0">
                <a:solidFill>
                  <a:schemeClr val="tx1"/>
                </a:solidFill>
                <a:latin typeface="Arial" panose="020B0604020202020204" pitchFamily="34" charset="0"/>
                <a:cs typeface="Arial" panose="020B0604020202020204" pitchFamily="34" charset="0"/>
              </a:rPr>
              <a:t>No esconder las cosas que no se ajustan estrictamente al patrón general que cuenta “nuestra historia”.</a:t>
            </a:r>
          </a:p>
          <a:p>
            <a:pPr algn="just"/>
            <a:endParaRPr lang="es-ES_tradnl" altLang="es-MX" sz="2800" dirty="0"/>
          </a:p>
          <a:p>
            <a:endParaRPr lang="es-ES_tradnl" altLang="es-MX" sz="2800" dirty="0"/>
          </a:p>
        </p:txBody>
      </p:sp>
      <p:sp>
        <p:nvSpPr>
          <p:cNvPr id="4" name="1 Título"/>
          <p:cNvSpPr txBox="1">
            <a:spLocks/>
          </p:cNvSpPr>
          <p:nvPr/>
        </p:nvSpPr>
        <p:spPr>
          <a:xfrm>
            <a:off x="457200" y="0"/>
            <a:ext cx="6779096" cy="7780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smtClean="0">
                <a:solidFill>
                  <a:schemeClr val="bg1"/>
                </a:solidFill>
                <a:latin typeface="Arial" panose="020B0604020202020204" pitchFamily="34" charset="0"/>
                <a:cs typeface="Arial" panose="020B0604020202020204" pitchFamily="34" charset="0"/>
              </a:rPr>
              <a:t>…CAPÍTULO IV</a:t>
            </a:r>
            <a:r>
              <a:rPr lang="es-MX" sz="3200" b="1" dirty="0" smtClean="0">
                <a:solidFill>
                  <a:schemeClr val="bg1"/>
                </a:solidFill>
                <a:latin typeface="Arial" panose="020B0604020202020204" pitchFamily="34" charset="0"/>
                <a:cs typeface="Arial" panose="020B0604020202020204" pitchFamily="34" charset="0"/>
              </a:rPr>
              <a:t>. RESULTADOS Y </a:t>
            </a:r>
            <a:r>
              <a:rPr lang="es-MX" sz="3200" b="1" dirty="0" smtClean="0">
                <a:solidFill>
                  <a:schemeClr val="bg1"/>
                </a:solidFill>
                <a:latin typeface="Arial" panose="020B0604020202020204" pitchFamily="34" charset="0"/>
                <a:cs typeface="Arial" panose="020B0604020202020204" pitchFamily="34" charset="0"/>
              </a:rPr>
              <a:t>DISCUSIÓN</a:t>
            </a:r>
            <a:endParaRPr lang="es-MX"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0423075"/>
      </p:ext>
    </p:extLst>
  </p:cSld>
  <p:clrMapOvr>
    <a:masterClrMapping/>
  </p:clrMapOvr>
  <p:transition>
    <p:push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Rot="1" noChangeArrowheads="1"/>
          </p:cNvSpPr>
          <p:nvPr>
            <p:ph type="body" sz="half" idx="2"/>
          </p:nvPr>
        </p:nvSpPr>
        <p:spPr>
          <a:xfrm>
            <a:off x="292100" y="809199"/>
            <a:ext cx="8559800" cy="5860161"/>
          </a:xfrm>
        </p:spPr>
        <p:txBody>
          <a:bodyPr>
            <a:normAutofit/>
          </a:bodyPr>
          <a:lstStyle/>
          <a:p>
            <a:pPr marL="0" indent="0" algn="just">
              <a:buNone/>
            </a:pPr>
            <a:endParaRPr lang="es-ES_tradnl" altLang="es-MX" sz="2800" b="1" dirty="0" smtClean="0">
              <a:solidFill>
                <a:schemeClr val="accent4"/>
              </a:solidFill>
            </a:endParaRPr>
          </a:p>
          <a:p>
            <a:pPr marL="457200" indent="-457200" algn="just">
              <a:buClr>
                <a:schemeClr val="tx1"/>
              </a:buClr>
              <a:buFont typeface="+mj-lt"/>
              <a:buAutoNum type="arabicPeriod" startAt="6"/>
            </a:pPr>
            <a:r>
              <a:rPr lang="es-ES_tradnl" altLang="es-MX" sz="2800" b="0" dirty="0" smtClean="0">
                <a:solidFill>
                  <a:schemeClr val="tx1"/>
                </a:solidFill>
                <a:latin typeface="Arial" panose="020B0604020202020204" pitchFamily="34" charset="0"/>
                <a:cs typeface="Arial" panose="020B0604020202020204" pitchFamily="34" charset="0"/>
              </a:rPr>
              <a:t>Identificar como los resultados </a:t>
            </a:r>
            <a:r>
              <a:rPr lang="es-ES_tradnl" altLang="es-MX" sz="2800" b="0" dirty="0" smtClean="0">
                <a:solidFill>
                  <a:schemeClr val="tx1"/>
                </a:solidFill>
                <a:latin typeface="Arial" panose="020B0604020202020204" pitchFamily="34" charset="0"/>
                <a:cs typeface="Arial" panose="020B0604020202020204" pitchFamily="34" charset="0"/>
              </a:rPr>
              <a:t>(y </a:t>
            </a:r>
            <a:r>
              <a:rPr lang="es-ES_tradnl" altLang="es-MX" sz="2800" b="0" dirty="0" smtClean="0">
                <a:solidFill>
                  <a:schemeClr val="tx1"/>
                </a:solidFill>
                <a:latin typeface="Arial" panose="020B0604020202020204" pitchFamily="34" charset="0"/>
                <a:cs typeface="Arial" panose="020B0604020202020204" pitchFamily="34" charset="0"/>
              </a:rPr>
              <a:t>las interpretaciones) están de acuerdo con otras evidencias de la literatura.</a:t>
            </a:r>
          </a:p>
          <a:p>
            <a:pPr marL="457200" indent="-457200" algn="just">
              <a:buClr>
                <a:schemeClr val="tx1"/>
              </a:buClr>
              <a:buFont typeface="+mj-lt"/>
              <a:buAutoNum type="arabicPeriod" startAt="6"/>
            </a:pPr>
            <a:endParaRPr lang="es-ES_tradnl" altLang="es-MX" sz="2800" b="0" dirty="0" smtClean="0">
              <a:solidFill>
                <a:schemeClr val="tx1"/>
              </a:solidFill>
              <a:latin typeface="Arial" panose="020B0604020202020204" pitchFamily="34" charset="0"/>
              <a:cs typeface="Arial" panose="020B0604020202020204" pitchFamily="34" charset="0"/>
            </a:endParaRPr>
          </a:p>
          <a:p>
            <a:pPr marL="457200" indent="-457200" algn="just">
              <a:buClr>
                <a:schemeClr val="tx1"/>
              </a:buClr>
              <a:buFont typeface="+mj-lt"/>
              <a:buAutoNum type="arabicPeriod" startAt="6"/>
            </a:pPr>
            <a:r>
              <a:rPr lang="es-ES_tradnl" altLang="es-MX" sz="2800" b="0" dirty="0" smtClean="0">
                <a:solidFill>
                  <a:schemeClr val="tx1"/>
                </a:solidFill>
                <a:latin typeface="Arial" panose="020B0604020202020204" pitchFamily="34" charset="0"/>
                <a:cs typeface="Arial" panose="020B0604020202020204" pitchFamily="34" charset="0"/>
              </a:rPr>
              <a:t>Presentar las implicaciones teóricas del trabajo y las aplicaciones prácticas que podría tener.</a:t>
            </a:r>
          </a:p>
          <a:p>
            <a:pPr marL="457200" indent="-457200" algn="just">
              <a:buClr>
                <a:schemeClr val="tx1"/>
              </a:buClr>
              <a:buFont typeface="+mj-lt"/>
              <a:buAutoNum type="arabicPeriod" startAt="6"/>
            </a:pPr>
            <a:endParaRPr lang="es-ES_tradnl" altLang="es-MX" sz="2800" b="0" dirty="0" smtClean="0">
              <a:solidFill>
                <a:schemeClr val="tx1"/>
              </a:solidFill>
              <a:latin typeface="Arial" panose="020B0604020202020204" pitchFamily="34" charset="0"/>
              <a:cs typeface="Arial" panose="020B0604020202020204" pitchFamily="34" charset="0"/>
            </a:endParaRPr>
          </a:p>
          <a:p>
            <a:pPr marL="457200" indent="-457200" algn="just">
              <a:buClr>
                <a:schemeClr val="tx1"/>
              </a:buClr>
              <a:buFont typeface="+mj-lt"/>
              <a:buAutoNum type="arabicPeriod" startAt="6"/>
            </a:pPr>
            <a:r>
              <a:rPr lang="es-ES_tradnl" altLang="es-MX" sz="2800" b="0" dirty="0" smtClean="0">
                <a:solidFill>
                  <a:schemeClr val="tx1"/>
                </a:solidFill>
                <a:latin typeface="Arial" panose="020B0604020202020204" pitchFamily="34" charset="0"/>
                <a:cs typeface="Arial" panose="020B0604020202020204" pitchFamily="34" charset="0"/>
              </a:rPr>
              <a:t>Cada </a:t>
            </a:r>
            <a:r>
              <a:rPr lang="es-ES_tradnl" altLang="es-MX" sz="2800" b="0" dirty="0">
                <a:solidFill>
                  <a:schemeClr val="tx1"/>
                </a:solidFill>
                <a:latin typeface="Arial" panose="020B0604020202020204" pitchFamily="34" charset="0"/>
                <a:cs typeface="Arial" panose="020B0604020202020204" pitchFamily="34" charset="0"/>
              </a:rPr>
              <a:t>explicación debe de guardar congruencia con los argumentos presentados en todo el trabajo, para de esta forma validar o desmentir la </a:t>
            </a:r>
            <a:r>
              <a:rPr lang="es-ES_tradnl" altLang="es-MX" sz="2800" b="0" dirty="0" smtClean="0">
                <a:solidFill>
                  <a:schemeClr val="tx1"/>
                </a:solidFill>
                <a:latin typeface="Arial" panose="020B0604020202020204" pitchFamily="34" charset="0"/>
                <a:cs typeface="Arial" panose="020B0604020202020204" pitchFamily="34" charset="0"/>
              </a:rPr>
              <a:t>hipótesis.</a:t>
            </a:r>
          </a:p>
          <a:p>
            <a:pPr algn="just"/>
            <a:endParaRPr lang="es-ES_tradnl" altLang="es-MX" sz="2400" dirty="0"/>
          </a:p>
        </p:txBody>
      </p:sp>
      <p:sp>
        <p:nvSpPr>
          <p:cNvPr id="4" name="1 Título"/>
          <p:cNvSpPr txBox="1">
            <a:spLocks/>
          </p:cNvSpPr>
          <p:nvPr/>
        </p:nvSpPr>
        <p:spPr>
          <a:xfrm>
            <a:off x="179512" y="48730"/>
            <a:ext cx="6264696" cy="77809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b="1" dirty="0" smtClean="0">
                <a:solidFill>
                  <a:schemeClr val="bg1"/>
                </a:solidFill>
                <a:latin typeface="Arial" panose="020B0604020202020204" pitchFamily="34" charset="0"/>
                <a:cs typeface="Arial" panose="020B0604020202020204" pitchFamily="34" charset="0"/>
              </a:rPr>
              <a:t>…CAPÍTULO IV</a:t>
            </a:r>
            <a:r>
              <a:rPr lang="es-MX" sz="2800" b="1" dirty="0" smtClean="0">
                <a:solidFill>
                  <a:schemeClr val="bg1"/>
                </a:solidFill>
                <a:latin typeface="Arial" panose="020B0604020202020204" pitchFamily="34" charset="0"/>
                <a:cs typeface="Arial" panose="020B0604020202020204" pitchFamily="34" charset="0"/>
              </a:rPr>
              <a:t>. RESULTADOS Y </a:t>
            </a:r>
            <a:r>
              <a:rPr lang="es-MX" sz="2800" b="1" dirty="0" smtClean="0">
                <a:solidFill>
                  <a:schemeClr val="bg1"/>
                </a:solidFill>
                <a:latin typeface="Arial" panose="020B0604020202020204" pitchFamily="34" charset="0"/>
                <a:cs typeface="Arial" panose="020B0604020202020204" pitchFamily="34" charset="0"/>
              </a:rPr>
              <a:t>DISCUSIÓN </a:t>
            </a:r>
            <a:endParaRPr lang="es-MX"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0139453"/>
      </p:ext>
    </p:extLst>
  </p:cSld>
  <p:clrMapOvr>
    <a:masterClrMapping/>
  </p:clrMapOvr>
  <p:transition>
    <p:push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79512" y="1006429"/>
            <a:ext cx="76295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defRPr/>
            </a:pPr>
            <a:r>
              <a:rPr lang="es-ES_tradnl" sz="4000" b="1" i="1" dirty="0" smtClean="0">
                <a:effectLst>
                  <a:outerShdw blurRad="38100" dist="38100" dir="2700000" algn="tl">
                    <a:srgbClr val="C0C0C0"/>
                  </a:outerShdw>
                </a:effectLst>
              </a:rPr>
              <a:t>Discusión</a:t>
            </a:r>
            <a:endParaRPr lang="es-ES_tradnl" sz="4000" b="1" i="1" dirty="0">
              <a:effectLst>
                <a:outerShdw blurRad="38100" dist="38100" dir="2700000" algn="tl">
                  <a:srgbClr val="C0C0C0"/>
                </a:outerShdw>
              </a:effectLst>
            </a:endParaRPr>
          </a:p>
        </p:txBody>
      </p:sp>
      <p:sp>
        <p:nvSpPr>
          <p:cNvPr id="3" name="Rectangle 4"/>
          <p:cNvSpPr>
            <a:spLocks noChangeArrowheads="1"/>
          </p:cNvSpPr>
          <p:nvPr/>
        </p:nvSpPr>
        <p:spPr bwMode="auto">
          <a:xfrm>
            <a:off x="3298347" y="2204849"/>
            <a:ext cx="4928419" cy="1200329"/>
          </a:xfrm>
          <a:prstGeom prst="rect">
            <a:avLst/>
          </a:prstGeom>
          <a:solidFill>
            <a:srgbClr val="FF3300"/>
          </a:solidFill>
          <a:ln>
            <a:noFill/>
          </a:ln>
          <a:effectLst>
            <a:prstShdw prst="shdw17" dist="17961" dir="2700000">
              <a:srgbClr val="FF3300">
                <a:gamma/>
                <a:shade val="60000"/>
                <a:invGamma/>
              </a:srgbClr>
            </a:prstShdw>
          </a:effectLst>
          <a:extLs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defRPr/>
            </a:pPr>
            <a:r>
              <a:rPr lang="es-ES_tradnl" sz="2400" b="1" dirty="0" smtClean="0">
                <a:solidFill>
                  <a:schemeClr val="bg1"/>
                </a:solidFill>
                <a:effectLst>
                  <a:outerShdw blurRad="38100" dist="38100" dir="2700000" algn="tl">
                    <a:srgbClr val="000000"/>
                  </a:outerShdw>
                </a:effectLst>
              </a:rPr>
              <a:t>Explica la implicación de los resultados hallados en relación al objetivo</a:t>
            </a:r>
            <a:endParaRPr lang="es-ES" sz="2400" b="1" dirty="0">
              <a:solidFill>
                <a:schemeClr val="bg1"/>
              </a:solidFill>
              <a:effectLst>
                <a:outerShdw blurRad="38100" dist="38100" dir="2700000" algn="tl">
                  <a:srgbClr val="000000"/>
                </a:outerShdw>
              </a:effectLst>
            </a:endParaRPr>
          </a:p>
        </p:txBody>
      </p:sp>
      <p:sp>
        <p:nvSpPr>
          <p:cNvPr id="4" name="Rectangle 9"/>
          <p:cNvSpPr>
            <a:spLocks noChangeArrowheads="1"/>
          </p:cNvSpPr>
          <p:nvPr/>
        </p:nvSpPr>
        <p:spPr bwMode="auto">
          <a:xfrm>
            <a:off x="3298347" y="4365104"/>
            <a:ext cx="4928419" cy="830997"/>
          </a:xfrm>
          <a:prstGeom prst="rect">
            <a:avLst/>
          </a:prstGeom>
          <a:solidFill>
            <a:srgbClr val="FF3300"/>
          </a:solidFill>
          <a:ln>
            <a:noFill/>
          </a:ln>
          <a:effectLst>
            <a:prstShdw prst="shdw17" dist="17961" dir="2700000">
              <a:srgbClr val="FF3300">
                <a:gamma/>
                <a:shade val="60000"/>
                <a:invGamma/>
              </a:srgbClr>
            </a:prstShdw>
          </a:effectLst>
          <a:extLs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defRPr/>
            </a:pPr>
            <a:r>
              <a:rPr lang="es-ES_tradnl" sz="2400" b="1" dirty="0" smtClean="0">
                <a:solidFill>
                  <a:schemeClr val="bg1"/>
                </a:solidFill>
                <a:effectLst>
                  <a:outerShdw blurRad="38100" dist="38100" dir="2700000" algn="tl">
                    <a:srgbClr val="000000"/>
                  </a:outerShdw>
                </a:effectLst>
              </a:rPr>
              <a:t>¡¡¡Compara los hallazgos con los de otros autores!!!</a:t>
            </a:r>
            <a:endParaRPr lang="es-ES" sz="2400" b="1" dirty="0">
              <a:solidFill>
                <a:schemeClr val="bg1"/>
              </a:solidFill>
              <a:effectLst>
                <a:outerShdw blurRad="38100" dist="38100" dir="2700000" algn="tl">
                  <a:srgbClr val="000000"/>
                </a:outerShdw>
              </a:effectLst>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3684" y="1988840"/>
            <a:ext cx="3014663" cy="416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179512" y="48730"/>
            <a:ext cx="6264696" cy="778098"/>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b="1" dirty="0" smtClean="0">
                <a:solidFill>
                  <a:schemeClr val="bg1"/>
                </a:solidFill>
                <a:latin typeface="+mn-lt"/>
                <a:cs typeface="Arial" pitchFamily="34" charset="0"/>
              </a:rPr>
              <a:t>…CAPÍTULO IV</a:t>
            </a:r>
            <a:r>
              <a:rPr lang="es-MX" sz="2800" b="1" dirty="0" smtClean="0">
                <a:solidFill>
                  <a:schemeClr val="bg1"/>
                </a:solidFill>
                <a:latin typeface="+mn-lt"/>
                <a:cs typeface="Arial" pitchFamily="34" charset="0"/>
              </a:rPr>
              <a:t>. RESULTADOS Y </a:t>
            </a:r>
            <a:r>
              <a:rPr lang="es-MX" sz="2800" b="1" dirty="0" smtClean="0">
                <a:solidFill>
                  <a:schemeClr val="bg1"/>
                </a:solidFill>
                <a:latin typeface="+mn-lt"/>
                <a:cs typeface="Arial" pitchFamily="34" charset="0"/>
              </a:rPr>
              <a:t>DISCUSIÓN </a:t>
            </a:r>
            <a:endParaRPr lang="es-MX" sz="2800" b="1" dirty="0">
              <a:solidFill>
                <a:schemeClr val="bg1"/>
              </a:solidFill>
              <a:latin typeface="+mn-lt"/>
              <a:cs typeface="Arial" pitchFamily="34" charset="0"/>
            </a:endParaRPr>
          </a:p>
        </p:txBody>
      </p:sp>
    </p:spTree>
    <p:extLst>
      <p:ext uri="{BB962C8B-B14F-4D97-AF65-F5344CB8AC3E}">
        <p14:creationId xmlns:p14="http://schemas.microsoft.com/office/powerpoint/2010/main" val="208382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rrowheads="1"/>
          </p:cNvSpPr>
          <p:nvPr>
            <p:ph type="title"/>
          </p:nvPr>
        </p:nvSpPr>
        <p:spPr>
          <a:xfrm>
            <a:off x="228600" y="0"/>
            <a:ext cx="5063480" cy="762000"/>
          </a:xfrm>
        </p:spPr>
        <p:txBody>
          <a:bodyPr>
            <a:normAutofit/>
          </a:bodyPr>
          <a:lstStyle/>
          <a:p>
            <a:pPr algn="ctr"/>
            <a:r>
              <a:rPr lang="es-ES_tradnl" altLang="es-MX" sz="3600" b="1" dirty="0" smtClean="0">
                <a:latin typeface="Arial" panose="020B0604020202020204" pitchFamily="34" charset="0"/>
                <a:cs typeface="Arial" panose="020B0604020202020204" pitchFamily="34" charset="0"/>
              </a:rPr>
              <a:t>8. CONCLUSIONES</a:t>
            </a:r>
            <a:endParaRPr lang="es-ES_tradnl" altLang="es-MX" sz="3600" b="1" dirty="0">
              <a:latin typeface="Arial" panose="020B0604020202020204" pitchFamily="34" charset="0"/>
              <a:cs typeface="Arial" panose="020B0604020202020204" pitchFamily="34" charset="0"/>
            </a:endParaRPr>
          </a:p>
        </p:txBody>
      </p:sp>
      <p:sp>
        <p:nvSpPr>
          <p:cNvPr id="87043" name="Rectangle 3"/>
          <p:cNvSpPr>
            <a:spLocks noGrp="1" noRot="1" noChangeArrowheads="1"/>
          </p:cNvSpPr>
          <p:nvPr>
            <p:ph type="body" sz="half" idx="2"/>
          </p:nvPr>
        </p:nvSpPr>
        <p:spPr>
          <a:xfrm>
            <a:off x="30154" y="1268760"/>
            <a:ext cx="8142246" cy="5256584"/>
          </a:xfrm>
        </p:spPr>
        <p:txBody>
          <a:bodyPr>
            <a:noAutofit/>
          </a:bodyPr>
          <a:lstStyle/>
          <a:p>
            <a:pPr algn="just">
              <a:lnSpc>
                <a:spcPct val="90000"/>
              </a:lnSpc>
              <a:buClr>
                <a:schemeClr val="tx1"/>
              </a:buClr>
              <a:buFont typeface="Arial" panose="020B0604020202020204" pitchFamily="34" charset="0"/>
              <a:buChar char="•"/>
            </a:pPr>
            <a:r>
              <a:rPr lang="es-ES_tradnl" altLang="es-MX" b="0" dirty="0">
                <a:solidFill>
                  <a:schemeClr val="tx1"/>
                </a:solidFill>
                <a:latin typeface="Arial" panose="020B0604020202020204" pitchFamily="34" charset="0"/>
                <a:cs typeface="Arial" panose="020B0604020202020204" pitchFamily="34" charset="0"/>
              </a:rPr>
              <a:t>Guarda íntima relación con los resultados más </a:t>
            </a:r>
            <a:r>
              <a:rPr lang="es-ES_tradnl" altLang="es-MX" b="0" dirty="0" smtClean="0">
                <a:solidFill>
                  <a:schemeClr val="tx1"/>
                </a:solidFill>
                <a:latin typeface="Arial" panose="020B0604020202020204" pitchFamily="34" charset="0"/>
                <a:cs typeface="Arial" panose="020B0604020202020204" pitchFamily="34" charset="0"/>
              </a:rPr>
              <a:t>significativos.</a:t>
            </a:r>
            <a:endParaRPr lang="es-ES_tradnl" altLang="es-MX" b="0" dirty="0">
              <a:solidFill>
                <a:schemeClr val="tx1"/>
              </a:solidFill>
              <a:latin typeface="Arial" panose="020B0604020202020204" pitchFamily="34" charset="0"/>
              <a:cs typeface="Arial" panose="020B0604020202020204" pitchFamily="34" charset="0"/>
            </a:endParaRPr>
          </a:p>
          <a:p>
            <a:pPr algn="just">
              <a:lnSpc>
                <a:spcPct val="90000"/>
              </a:lnSpc>
              <a:buClr>
                <a:schemeClr val="tx1"/>
              </a:buClr>
              <a:buFont typeface="Arial" panose="020B0604020202020204" pitchFamily="34" charset="0"/>
              <a:buChar char="•"/>
            </a:pPr>
            <a:r>
              <a:rPr lang="es-ES_tradnl" altLang="es-MX" b="0" dirty="0">
                <a:solidFill>
                  <a:schemeClr val="tx1"/>
                </a:solidFill>
                <a:latin typeface="Arial" panose="020B0604020202020204" pitchFamily="34" charset="0"/>
                <a:cs typeface="Arial" panose="020B0604020202020204" pitchFamily="34" charset="0"/>
              </a:rPr>
              <a:t>Hace referencia a las hipótesis </a:t>
            </a:r>
            <a:r>
              <a:rPr lang="es-ES_tradnl" altLang="es-MX" b="0" dirty="0" smtClean="0">
                <a:solidFill>
                  <a:schemeClr val="tx1"/>
                </a:solidFill>
                <a:latin typeface="Arial" panose="020B0604020202020204" pitchFamily="34" charset="0"/>
                <a:cs typeface="Arial" panose="020B0604020202020204" pitchFamily="34" charset="0"/>
              </a:rPr>
              <a:t>planteadas.</a:t>
            </a:r>
            <a:endParaRPr lang="es-ES_tradnl" altLang="es-MX" b="0" dirty="0">
              <a:solidFill>
                <a:schemeClr val="tx1"/>
              </a:solidFill>
              <a:latin typeface="Arial" panose="020B0604020202020204" pitchFamily="34" charset="0"/>
              <a:cs typeface="Arial" panose="020B0604020202020204" pitchFamily="34" charset="0"/>
            </a:endParaRPr>
          </a:p>
          <a:p>
            <a:pPr algn="just">
              <a:lnSpc>
                <a:spcPct val="90000"/>
              </a:lnSpc>
              <a:buClr>
                <a:schemeClr val="tx1"/>
              </a:buClr>
              <a:buFont typeface="Arial" panose="020B0604020202020204" pitchFamily="34" charset="0"/>
              <a:buChar char="•"/>
            </a:pPr>
            <a:r>
              <a:rPr lang="es-ES_tradnl" altLang="es-MX" b="0" dirty="0">
                <a:solidFill>
                  <a:schemeClr val="tx1"/>
                </a:solidFill>
                <a:latin typeface="Arial" panose="020B0604020202020204" pitchFamily="34" charset="0"/>
                <a:cs typeface="Arial" panose="020B0604020202020204" pitchFamily="34" charset="0"/>
              </a:rPr>
              <a:t>Son enunciados declarativos, que son en si mismos las aportaciones del trabajo de </a:t>
            </a:r>
            <a:r>
              <a:rPr lang="es-ES_tradnl" altLang="es-MX" b="0" dirty="0" smtClean="0">
                <a:solidFill>
                  <a:schemeClr val="tx1"/>
                </a:solidFill>
                <a:latin typeface="Arial" panose="020B0604020202020204" pitchFamily="34" charset="0"/>
                <a:cs typeface="Arial" panose="020B0604020202020204" pitchFamily="34" charset="0"/>
              </a:rPr>
              <a:t>investigación.</a:t>
            </a:r>
            <a:endParaRPr lang="es-ES_tradnl" altLang="es-MX" b="0" dirty="0">
              <a:solidFill>
                <a:schemeClr val="tx1"/>
              </a:solidFill>
              <a:latin typeface="Arial" panose="020B0604020202020204" pitchFamily="34" charset="0"/>
              <a:cs typeface="Arial" panose="020B0604020202020204" pitchFamily="34" charset="0"/>
            </a:endParaRPr>
          </a:p>
          <a:p>
            <a:pPr algn="just">
              <a:lnSpc>
                <a:spcPct val="90000"/>
              </a:lnSpc>
              <a:buClr>
                <a:schemeClr val="tx1"/>
              </a:buClr>
              <a:buFont typeface="Arial" panose="020B0604020202020204" pitchFamily="34" charset="0"/>
              <a:buChar char="•"/>
            </a:pPr>
            <a:r>
              <a:rPr lang="es-ES_tradnl" altLang="es-MX" b="0" dirty="0">
                <a:solidFill>
                  <a:schemeClr val="tx1"/>
                </a:solidFill>
                <a:latin typeface="Arial" panose="020B0604020202020204" pitchFamily="34" charset="0"/>
                <a:cs typeface="Arial" panose="020B0604020202020204" pitchFamily="34" charset="0"/>
              </a:rPr>
              <a:t>Se puede indicar el nivel del logro de los objetivos y perspectivas o investigaciones futuras relacionadas con el trabajo de </a:t>
            </a:r>
            <a:r>
              <a:rPr lang="es-ES_tradnl" altLang="es-MX" b="0" dirty="0" smtClean="0">
                <a:solidFill>
                  <a:schemeClr val="tx1"/>
                </a:solidFill>
                <a:latin typeface="Arial" panose="020B0604020202020204" pitchFamily="34" charset="0"/>
                <a:cs typeface="Arial" panose="020B0604020202020204" pitchFamily="34" charset="0"/>
              </a:rPr>
              <a:t>investigación</a:t>
            </a:r>
            <a:r>
              <a:rPr lang="es-ES_tradnl" altLang="es-MX" b="0" dirty="0" smtClean="0">
                <a:solidFill>
                  <a:schemeClr val="tx1"/>
                </a:solidFill>
                <a:latin typeface="Arial" panose="020B0604020202020204" pitchFamily="34" charset="0"/>
                <a:cs typeface="Arial" panose="020B0604020202020204" pitchFamily="34" charset="0"/>
              </a:rPr>
              <a:t>.</a:t>
            </a:r>
            <a:endParaRPr lang="es-ES_tradnl" altLang="es-MX"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336556"/>
      </p:ext>
    </p:extLst>
  </p:cSld>
  <p:clrMapOvr>
    <a:masterClrMapping/>
  </p:clrMapOvr>
  <p:transition>
    <p:push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4738" y="0"/>
            <a:ext cx="8229600" cy="908720"/>
          </a:xfrm>
        </p:spPr>
        <p:txBody>
          <a:bodyPr>
            <a:normAutofit/>
          </a:bodyPr>
          <a:lstStyle/>
          <a:p>
            <a:r>
              <a:rPr lang="es-MX" sz="3600" b="1" dirty="0" smtClean="0"/>
              <a:t>Contenido</a:t>
            </a:r>
            <a:endParaRPr lang="es-MX" sz="3600" b="1"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4904" y="1059006"/>
            <a:ext cx="4039096" cy="4039096"/>
          </a:xfrm>
          <a:prstGeom prst="rect">
            <a:avLst/>
          </a:prstGeom>
        </p:spPr>
      </p:pic>
      <p:sp>
        <p:nvSpPr>
          <p:cNvPr id="3" name="Marcador de contenido 2"/>
          <p:cNvSpPr>
            <a:spLocks noGrp="1"/>
          </p:cNvSpPr>
          <p:nvPr>
            <p:ph idx="1"/>
          </p:nvPr>
        </p:nvSpPr>
        <p:spPr>
          <a:xfrm>
            <a:off x="464738" y="1052736"/>
            <a:ext cx="8229600" cy="5616624"/>
          </a:xfrm>
        </p:spPr>
        <p:txBody>
          <a:bodyPr>
            <a:normAutofit/>
          </a:bodyPr>
          <a:lstStyle/>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Título</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Resumen </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Introducción</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Capítulo </a:t>
            </a:r>
            <a:r>
              <a:rPr lang="es-MX" dirty="0" smtClean="0">
                <a:solidFill>
                  <a:schemeClr val="tx1"/>
                </a:solidFill>
                <a:latin typeface="Arial" panose="020B0604020202020204" pitchFamily="34" charset="0"/>
                <a:cs typeface="Arial" panose="020B0604020202020204" pitchFamily="34" charset="0"/>
              </a:rPr>
              <a:t>I. </a:t>
            </a:r>
            <a:r>
              <a:rPr lang="es-MX" dirty="0" smtClean="0">
                <a:solidFill>
                  <a:schemeClr val="tx1"/>
                </a:solidFill>
                <a:latin typeface="Arial" panose="020B0604020202020204" pitchFamily="34" charset="0"/>
                <a:cs typeface="Arial" panose="020B0604020202020204" pitchFamily="34" charset="0"/>
              </a:rPr>
              <a:t>Planteamiento</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Capítulo </a:t>
            </a:r>
            <a:r>
              <a:rPr lang="es-MX" dirty="0" smtClean="0">
                <a:solidFill>
                  <a:schemeClr val="tx1"/>
                </a:solidFill>
                <a:latin typeface="Arial" panose="020B0604020202020204" pitchFamily="34" charset="0"/>
                <a:cs typeface="Arial" panose="020B0604020202020204" pitchFamily="34" charset="0"/>
              </a:rPr>
              <a:t>II. </a:t>
            </a:r>
            <a:r>
              <a:rPr lang="es-MX" dirty="0" smtClean="0">
                <a:solidFill>
                  <a:schemeClr val="tx1"/>
                </a:solidFill>
                <a:latin typeface="Arial" panose="020B0604020202020204" pitchFamily="34" charset="0"/>
                <a:cs typeface="Arial" panose="020B0604020202020204" pitchFamily="34" charset="0"/>
              </a:rPr>
              <a:t>Marco de referencia</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Capítulo </a:t>
            </a:r>
            <a:r>
              <a:rPr lang="es-MX" dirty="0" smtClean="0">
                <a:solidFill>
                  <a:schemeClr val="tx1"/>
                </a:solidFill>
                <a:latin typeface="Arial" panose="020B0604020202020204" pitchFamily="34" charset="0"/>
                <a:cs typeface="Arial" panose="020B0604020202020204" pitchFamily="34" charset="0"/>
              </a:rPr>
              <a:t>III. </a:t>
            </a:r>
            <a:r>
              <a:rPr lang="es-MX" dirty="0" smtClean="0">
                <a:solidFill>
                  <a:schemeClr val="tx1"/>
                </a:solidFill>
                <a:latin typeface="Arial" panose="020B0604020202020204" pitchFamily="34" charset="0"/>
                <a:cs typeface="Arial" panose="020B0604020202020204" pitchFamily="34" charset="0"/>
              </a:rPr>
              <a:t>Marco metodológico</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Capítulo </a:t>
            </a:r>
            <a:r>
              <a:rPr lang="es-MX" dirty="0" smtClean="0">
                <a:solidFill>
                  <a:schemeClr val="tx1"/>
                </a:solidFill>
                <a:latin typeface="Arial" panose="020B0604020202020204" pitchFamily="34" charset="0"/>
                <a:cs typeface="Arial" panose="020B0604020202020204" pitchFamily="34" charset="0"/>
              </a:rPr>
              <a:t>IV. </a:t>
            </a:r>
            <a:r>
              <a:rPr lang="es-MX" dirty="0" smtClean="0">
                <a:solidFill>
                  <a:schemeClr val="tx1"/>
                </a:solidFill>
                <a:latin typeface="Arial" panose="020B0604020202020204" pitchFamily="34" charset="0"/>
                <a:cs typeface="Arial" panose="020B0604020202020204" pitchFamily="34" charset="0"/>
              </a:rPr>
              <a:t>Resultados y discusión</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Conclusiones</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Anexos</a:t>
            </a:r>
          </a:p>
          <a:p>
            <a:pPr marL="514350" indent="-514350">
              <a:buFont typeface="+mj-lt"/>
              <a:buAutoNum type="arabicPeriod"/>
            </a:pPr>
            <a:r>
              <a:rPr lang="es-MX" dirty="0" smtClean="0">
                <a:solidFill>
                  <a:schemeClr val="tx1"/>
                </a:solidFill>
                <a:latin typeface="Arial" panose="020B0604020202020204" pitchFamily="34" charset="0"/>
                <a:cs typeface="Arial" panose="020B0604020202020204" pitchFamily="34" charset="0"/>
              </a:rPr>
              <a:t>Referencias</a:t>
            </a:r>
          </a:p>
          <a:p>
            <a:pPr marL="514350" indent="-514350">
              <a:buFont typeface="+mj-lt"/>
              <a:buAutoNum type="arabicPeriod"/>
            </a:pPr>
            <a:endParaRPr lang="es-MX" dirty="0" smtClean="0"/>
          </a:p>
          <a:p>
            <a:pPr marL="0" indent="0">
              <a:buNone/>
            </a:pPr>
            <a:endParaRPr lang="es-MX" dirty="0"/>
          </a:p>
        </p:txBody>
      </p:sp>
    </p:spTree>
    <p:extLst>
      <p:ext uri="{BB962C8B-B14F-4D97-AF65-F5344CB8AC3E}">
        <p14:creationId xmlns:p14="http://schemas.microsoft.com/office/powerpoint/2010/main" val="10679384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rrowheads="1"/>
          </p:cNvSpPr>
          <p:nvPr>
            <p:ph type="title"/>
          </p:nvPr>
        </p:nvSpPr>
        <p:spPr>
          <a:xfrm>
            <a:off x="228600" y="0"/>
            <a:ext cx="3623320" cy="762000"/>
          </a:xfrm>
        </p:spPr>
        <p:txBody>
          <a:bodyPr>
            <a:normAutofit/>
          </a:bodyPr>
          <a:lstStyle/>
          <a:p>
            <a:pPr algn="ctr"/>
            <a:r>
              <a:rPr lang="es-ES_tradnl" altLang="es-MX" sz="3600" b="1" dirty="0" smtClean="0">
                <a:latin typeface="Arial" panose="020B0604020202020204" pitchFamily="34" charset="0"/>
                <a:cs typeface="Arial" panose="020B0604020202020204" pitchFamily="34" charset="0"/>
              </a:rPr>
              <a:t>9. ANEXOS</a:t>
            </a:r>
            <a:endParaRPr lang="es-ES_tradnl" altLang="es-MX" sz="3600" b="1" dirty="0">
              <a:latin typeface="Arial" panose="020B0604020202020204" pitchFamily="34" charset="0"/>
              <a:cs typeface="Arial" panose="020B0604020202020204" pitchFamily="34" charset="0"/>
            </a:endParaRPr>
          </a:p>
        </p:txBody>
      </p:sp>
      <p:sp>
        <p:nvSpPr>
          <p:cNvPr id="87043" name="Rectangle 3"/>
          <p:cNvSpPr>
            <a:spLocks noGrp="1" noRot="1" noChangeArrowheads="1"/>
          </p:cNvSpPr>
          <p:nvPr>
            <p:ph type="body" sz="half" idx="2"/>
          </p:nvPr>
        </p:nvSpPr>
        <p:spPr>
          <a:xfrm>
            <a:off x="-26778" y="1052736"/>
            <a:ext cx="8559800" cy="3733800"/>
          </a:xfrm>
        </p:spPr>
        <p:txBody>
          <a:bodyPr>
            <a:noAutofit/>
          </a:bodyPr>
          <a:lstStyle/>
          <a:p>
            <a:pPr algn="just">
              <a:lnSpc>
                <a:spcPct val="90000"/>
              </a:lnSpc>
              <a:buClr>
                <a:schemeClr val="tx1"/>
              </a:buClr>
              <a:buFont typeface="Arial" panose="020B0604020202020204" pitchFamily="34" charset="0"/>
              <a:buChar char="•"/>
            </a:pPr>
            <a:r>
              <a:rPr lang="es-ES_tradnl" altLang="es-MX" b="0" dirty="0" smtClean="0">
                <a:solidFill>
                  <a:schemeClr val="tx1"/>
                </a:solidFill>
              </a:rPr>
              <a:t>Los anexos corresponden a toda aquella información comple</a:t>
            </a:r>
            <a:r>
              <a:rPr lang="es-ES_tradnl" altLang="es-MX" b="0" dirty="0" smtClean="0">
                <a:solidFill>
                  <a:schemeClr val="tx1"/>
                </a:solidFill>
              </a:rPr>
              <a:t>mentaria y que para dar fluidez a la revisión del informe, se coloca en un apartado independiente.</a:t>
            </a:r>
          </a:p>
          <a:p>
            <a:pPr algn="just">
              <a:lnSpc>
                <a:spcPct val="90000"/>
              </a:lnSpc>
              <a:buClr>
                <a:schemeClr val="tx1"/>
              </a:buClr>
              <a:buFont typeface="Arial" panose="020B0604020202020204" pitchFamily="34" charset="0"/>
              <a:buChar char="•"/>
            </a:pPr>
            <a:endParaRPr lang="es-ES_tradnl" altLang="es-MX" b="0" dirty="0">
              <a:solidFill>
                <a:schemeClr val="tx1"/>
              </a:solidFill>
            </a:endParaRPr>
          </a:p>
          <a:p>
            <a:pPr algn="just">
              <a:lnSpc>
                <a:spcPct val="90000"/>
              </a:lnSpc>
              <a:buClr>
                <a:schemeClr val="tx1"/>
              </a:buClr>
              <a:buFont typeface="Arial" panose="020B0604020202020204" pitchFamily="34" charset="0"/>
              <a:buChar char="•"/>
            </a:pPr>
            <a:r>
              <a:rPr lang="es-ES_tradnl" altLang="es-MX" b="0" dirty="0" smtClean="0">
                <a:solidFill>
                  <a:schemeClr val="tx1"/>
                </a:solidFill>
              </a:rPr>
              <a:t>Permite aclarar los resultados, el desarrollo de la metodología y ahondar respecto al marco de referencia, sin distraer al lector o desviar la atención.</a:t>
            </a:r>
          </a:p>
          <a:p>
            <a:pPr algn="just">
              <a:lnSpc>
                <a:spcPct val="90000"/>
              </a:lnSpc>
              <a:buClr>
                <a:schemeClr val="tx1"/>
              </a:buClr>
              <a:buFont typeface="Arial" panose="020B0604020202020204" pitchFamily="34" charset="0"/>
              <a:buChar char="•"/>
            </a:pPr>
            <a:endParaRPr lang="es-ES_tradnl" altLang="es-MX" b="0" dirty="0">
              <a:solidFill>
                <a:schemeClr val="tx1"/>
              </a:solidFill>
            </a:endParaRPr>
          </a:p>
          <a:p>
            <a:pPr algn="just">
              <a:lnSpc>
                <a:spcPct val="90000"/>
              </a:lnSpc>
              <a:buClr>
                <a:schemeClr val="tx1"/>
              </a:buClr>
              <a:buFont typeface="Arial" panose="020B0604020202020204" pitchFamily="34" charset="0"/>
              <a:buChar char="•"/>
            </a:pPr>
            <a:r>
              <a:rPr lang="es-ES_tradnl" altLang="es-MX" b="0" dirty="0" smtClean="0">
                <a:solidFill>
                  <a:schemeClr val="tx1"/>
                </a:solidFill>
              </a:rPr>
              <a:t>Es posible presentar varios anexos y en ocasiones son incluso más extensos que el propio informe.</a:t>
            </a:r>
            <a:endParaRPr lang="es-ES_tradnl" altLang="es-MX" b="0" dirty="0">
              <a:solidFill>
                <a:schemeClr val="tx1"/>
              </a:solidFill>
            </a:endParaRPr>
          </a:p>
        </p:txBody>
      </p:sp>
    </p:spTree>
    <p:extLst>
      <p:ext uri="{BB962C8B-B14F-4D97-AF65-F5344CB8AC3E}">
        <p14:creationId xmlns:p14="http://schemas.microsoft.com/office/powerpoint/2010/main" val="1876743506"/>
      </p:ext>
    </p:extLst>
  </p:cSld>
  <p:clrMapOvr>
    <a:masterClrMapping/>
  </p:clrMapOvr>
  <p:transition>
    <p:push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n-US" dirty="0" smtClean="0"/>
              <a:t>www.themegallery.com</a:t>
            </a:r>
          </a:p>
          <a:p>
            <a:endParaRPr lang="en-US" dirty="0"/>
          </a:p>
        </p:txBody>
      </p:sp>
      <p:sp>
        <p:nvSpPr>
          <p:cNvPr id="5" name="Marcador de pie de página 4"/>
          <p:cNvSpPr>
            <a:spLocks noGrp="1"/>
          </p:cNvSpPr>
          <p:nvPr>
            <p:ph type="ftr" sz="quarter" idx="11"/>
          </p:nvPr>
        </p:nvSpPr>
        <p:spPr/>
        <p:txBody>
          <a:bodyPr/>
          <a:lstStyle/>
          <a:p>
            <a:r>
              <a:rPr lang="en-US" dirty="0" smtClean="0"/>
              <a:t>Company Logo</a:t>
            </a:r>
            <a:endParaRPr lang="en-US" dirty="0"/>
          </a:p>
        </p:txBody>
      </p:sp>
      <p:sp>
        <p:nvSpPr>
          <p:cNvPr id="6" name="2 Subtítulo"/>
          <p:cNvSpPr txBox="1">
            <a:spLocks/>
          </p:cNvSpPr>
          <p:nvPr/>
        </p:nvSpPr>
        <p:spPr bwMode="auto">
          <a:xfrm>
            <a:off x="522350" y="0"/>
            <a:ext cx="792088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None/>
            </a:pPr>
            <a:r>
              <a:rPr lang="es-MX" sz="3600" kern="0" dirty="0" smtClean="0">
                <a:solidFill>
                  <a:schemeClr val="bg1"/>
                </a:solidFill>
              </a:rPr>
              <a:t>10. </a:t>
            </a:r>
            <a:r>
              <a:rPr lang="es-MX" sz="3600" kern="0" dirty="0" smtClean="0">
                <a:solidFill>
                  <a:schemeClr val="bg1"/>
                </a:solidFill>
              </a:rPr>
              <a:t>REFERENCIAS</a:t>
            </a:r>
            <a:endParaRPr lang="es-MX" sz="3600" kern="0" dirty="0">
              <a:solidFill>
                <a:schemeClr val="bg1"/>
              </a:solidFill>
            </a:endParaRPr>
          </a:p>
        </p:txBody>
      </p:sp>
      <p:sp>
        <p:nvSpPr>
          <p:cNvPr id="7" name="2 Subtítulo"/>
          <p:cNvSpPr txBox="1">
            <a:spLocks/>
          </p:cNvSpPr>
          <p:nvPr/>
        </p:nvSpPr>
        <p:spPr>
          <a:xfrm>
            <a:off x="-252536" y="1092721"/>
            <a:ext cx="8462540" cy="554461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914400" lvl="1" indent="-45720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Debe incluir la lista de trabajos científicos citados en el cuerpo del trabajo</a:t>
            </a:r>
            <a:r>
              <a:rPr lang="es-MX" dirty="0" smtClean="0">
                <a:solidFill>
                  <a:schemeClr val="tx1"/>
                </a:solidFill>
                <a:latin typeface="Arial" panose="020B0604020202020204" pitchFamily="34" charset="0"/>
                <a:cs typeface="Arial" panose="020B0604020202020204" pitchFamily="34" charset="0"/>
              </a:rPr>
              <a:t>.</a:t>
            </a:r>
          </a:p>
          <a:p>
            <a:pPr lvl="1" algn="just"/>
            <a:endParaRPr lang="es-MX" dirty="0" smtClean="0">
              <a:solidFill>
                <a:schemeClr val="tx1"/>
              </a:solidFill>
              <a:latin typeface="Arial" panose="020B0604020202020204" pitchFamily="34" charset="0"/>
              <a:cs typeface="Arial" panose="020B0604020202020204" pitchFamily="34" charset="0"/>
            </a:endParaRPr>
          </a:p>
          <a:p>
            <a:pPr marL="914400" lvl="1" indent="-45720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No incluir trabajos no citados en el cuerpo del escrito, ni deben existir trabajos citados que no aparezcan listados en las referencias</a:t>
            </a:r>
            <a:r>
              <a:rPr lang="es-MX" dirty="0" smtClean="0">
                <a:solidFill>
                  <a:schemeClr val="tx1"/>
                </a:solidFill>
                <a:latin typeface="Arial" panose="020B0604020202020204" pitchFamily="34" charset="0"/>
                <a:cs typeface="Arial" panose="020B0604020202020204" pitchFamily="34" charset="0"/>
              </a:rPr>
              <a:t>.</a:t>
            </a:r>
            <a:endParaRPr lang="es-MX" dirty="0">
              <a:solidFill>
                <a:schemeClr val="tx1"/>
              </a:solidFill>
            </a:endParaRPr>
          </a:p>
          <a:p>
            <a:pPr lvl="1" algn="just"/>
            <a:endParaRPr lang="es-MX" dirty="0" smtClean="0">
              <a:solidFill>
                <a:schemeClr val="tx1"/>
              </a:solidFill>
            </a:endParaRPr>
          </a:p>
          <a:p>
            <a:pPr lvl="1" algn="just"/>
            <a:endParaRPr lang="es-MX" dirty="0">
              <a:solidFill>
                <a:schemeClr val="tx1"/>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9040" y="4072443"/>
            <a:ext cx="2814960" cy="2814960"/>
          </a:xfrm>
          <a:prstGeom prst="rect">
            <a:avLst/>
          </a:prstGeom>
        </p:spPr>
      </p:pic>
    </p:spTree>
    <p:extLst>
      <p:ext uri="{BB962C8B-B14F-4D97-AF65-F5344CB8AC3E}">
        <p14:creationId xmlns:p14="http://schemas.microsoft.com/office/powerpoint/2010/main" val="25516692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6968" y="116632"/>
            <a:ext cx="6991594" cy="707886"/>
          </a:xfrm>
          <a:prstGeom prst="rect">
            <a:avLst/>
          </a:prstGeom>
          <a:noFill/>
        </p:spPr>
        <p:txBody>
          <a:bodyPr wrap="none" lIns="91440" tIns="45720" rIns="91440" bIns="45720">
            <a:spAutoFit/>
          </a:bodyPr>
          <a:lstStyle/>
          <a:p>
            <a:pPr algn="ctr"/>
            <a:r>
              <a:rPr lang="es-MX" sz="4000" b="1" dirty="0" smtClean="0">
                <a:solidFill>
                  <a:schemeClr val="bg1"/>
                </a:solidFill>
                <a:latin typeface="Arial" panose="020B0604020202020204" pitchFamily="34" charset="0"/>
                <a:cs typeface="Arial" panose="020B0604020202020204" pitchFamily="34" charset="0"/>
              </a:rPr>
              <a:t>…Estilo </a:t>
            </a:r>
            <a:r>
              <a:rPr lang="es-MX" sz="4000" b="1" dirty="0" smtClean="0">
                <a:solidFill>
                  <a:schemeClr val="bg1"/>
                </a:solidFill>
                <a:latin typeface="Arial" panose="020B0604020202020204" pitchFamily="34" charset="0"/>
                <a:cs typeface="Arial" panose="020B0604020202020204" pitchFamily="34" charset="0"/>
              </a:rPr>
              <a:t>de publicación APA</a:t>
            </a:r>
            <a:endParaRPr lang="es-ES" sz="4000" b="1" dirty="0">
              <a:ln w="22225">
                <a:solidFill>
                  <a:schemeClr val="accent2"/>
                </a:solidFill>
                <a:prstDash val="solid"/>
              </a:ln>
              <a:solidFill>
                <a:schemeClr val="bg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7048" y="3839111"/>
            <a:ext cx="2996952" cy="2996952"/>
          </a:xfrm>
          <a:prstGeom prst="rect">
            <a:avLst/>
          </a:prstGeom>
        </p:spPr>
      </p:pic>
      <p:sp>
        <p:nvSpPr>
          <p:cNvPr id="3" name="2 CuadroTexto"/>
          <p:cNvSpPr txBox="1"/>
          <p:nvPr/>
        </p:nvSpPr>
        <p:spPr>
          <a:xfrm>
            <a:off x="107504" y="1052736"/>
            <a:ext cx="7704856" cy="4247317"/>
          </a:xfrm>
          <a:prstGeom prst="rect">
            <a:avLst/>
          </a:prstGeom>
          <a:noFill/>
        </p:spPr>
        <p:txBody>
          <a:bodyPr wrap="square" rtlCol="0">
            <a:spAutoFit/>
          </a:bodyPr>
          <a:lstStyle/>
          <a:p>
            <a:pPr algn="just"/>
            <a:r>
              <a:rPr lang="es-MX" sz="2800" b="1" dirty="0" smtClean="0">
                <a:latin typeface="Arial" panose="020B0604020202020204" pitchFamily="34" charset="0"/>
                <a:cs typeface="Arial" panose="020B0604020202020204" pitchFamily="34" charset="0"/>
              </a:rPr>
              <a:t>El </a:t>
            </a:r>
            <a:r>
              <a:rPr lang="es-MX" sz="2800" b="1" dirty="0">
                <a:latin typeface="Arial" panose="020B0604020202020204" pitchFamily="34" charset="0"/>
                <a:cs typeface="Arial" panose="020B0604020202020204" pitchFamily="34" charset="0"/>
              </a:rPr>
              <a:t>estilo APA (Asociación Estadounidense de Psicología) establece los estándares en cuanto a la comunicación escrita</a:t>
            </a:r>
            <a:r>
              <a:rPr lang="es-MX" sz="2800" b="1" dirty="0" smtClean="0">
                <a:latin typeface="Arial" panose="020B0604020202020204" pitchFamily="34" charset="0"/>
                <a:cs typeface="Arial" panose="020B0604020202020204" pitchFamily="34" charset="0"/>
              </a:rPr>
              <a:t>:</a:t>
            </a:r>
          </a:p>
          <a:p>
            <a:pPr algn="just"/>
            <a:endParaRPr lang="es-MX" sz="2800"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es-MX" sz="2800" b="1" dirty="0" smtClean="0">
                <a:latin typeface="Arial" panose="020B0604020202020204" pitchFamily="34" charset="0"/>
                <a:cs typeface="Arial" panose="020B0604020202020204" pitchFamily="34" charset="0"/>
              </a:rPr>
              <a:t>La </a:t>
            </a:r>
            <a:r>
              <a:rPr lang="es-MX" sz="2800" b="1" dirty="0">
                <a:latin typeface="Arial" panose="020B0604020202020204" pitchFamily="34" charset="0"/>
                <a:cs typeface="Arial" panose="020B0604020202020204" pitchFamily="34" charset="0"/>
              </a:rPr>
              <a:t>organización del </a:t>
            </a:r>
            <a:r>
              <a:rPr lang="es-MX" sz="2800" b="1" dirty="0" smtClean="0">
                <a:latin typeface="Arial" panose="020B0604020202020204" pitchFamily="34" charset="0"/>
                <a:cs typeface="Arial" panose="020B0604020202020204" pitchFamily="34" charset="0"/>
              </a:rPr>
              <a:t>contenido</a:t>
            </a:r>
            <a:endParaRPr lang="es-MX" sz="2800"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es-MX" sz="2800" b="1" dirty="0" smtClean="0">
                <a:latin typeface="Arial" panose="020B0604020202020204" pitchFamily="34" charset="0"/>
                <a:cs typeface="Arial" panose="020B0604020202020204" pitchFamily="34" charset="0"/>
              </a:rPr>
              <a:t>El </a:t>
            </a:r>
            <a:r>
              <a:rPr lang="es-MX" sz="2800" b="1" dirty="0">
                <a:latin typeface="Arial" panose="020B0604020202020204" pitchFamily="34" charset="0"/>
                <a:cs typeface="Arial" panose="020B0604020202020204" pitchFamily="34" charset="0"/>
              </a:rPr>
              <a:t>estilo de </a:t>
            </a:r>
            <a:r>
              <a:rPr lang="es-MX" sz="2800" b="1" dirty="0" smtClean="0">
                <a:latin typeface="Arial" panose="020B0604020202020204" pitchFamily="34" charset="0"/>
                <a:cs typeface="Arial" panose="020B0604020202020204" pitchFamily="34" charset="0"/>
              </a:rPr>
              <a:t>escritura</a:t>
            </a:r>
            <a:endParaRPr lang="es-MX" sz="2800"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es-MX" sz="2800" b="1" dirty="0" smtClean="0">
                <a:latin typeface="Arial" panose="020B0604020202020204" pitchFamily="34" charset="0"/>
                <a:cs typeface="Arial" panose="020B0604020202020204" pitchFamily="34" charset="0"/>
              </a:rPr>
              <a:t>Citas </a:t>
            </a:r>
            <a:r>
              <a:rPr lang="es-MX" sz="2800" b="1" dirty="0">
                <a:latin typeface="Arial" panose="020B0604020202020204" pitchFamily="34" charset="0"/>
                <a:cs typeface="Arial" panose="020B0604020202020204" pitchFamily="34" charset="0"/>
              </a:rPr>
              <a:t>de </a:t>
            </a:r>
            <a:r>
              <a:rPr lang="es-MX" sz="2800" b="1" dirty="0" smtClean="0">
                <a:latin typeface="Arial" panose="020B0604020202020204" pitchFamily="34" charset="0"/>
                <a:cs typeface="Arial" panose="020B0604020202020204" pitchFamily="34" charset="0"/>
              </a:rPr>
              <a:t>referencias</a:t>
            </a:r>
            <a:endParaRPr lang="es-MX" sz="2800"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es-MX" sz="2800" b="1" dirty="0" smtClean="0">
                <a:latin typeface="Arial" panose="020B0604020202020204" pitchFamily="34" charset="0"/>
                <a:cs typeface="Arial" panose="020B0604020202020204" pitchFamily="34" charset="0"/>
              </a:rPr>
              <a:t>Y cómo </a:t>
            </a:r>
            <a:r>
              <a:rPr lang="es-MX" sz="2800" b="1" dirty="0">
                <a:latin typeface="Arial" panose="020B0604020202020204" pitchFamily="34" charset="0"/>
                <a:cs typeface="Arial" panose="020B0604020202020204" pitchFamily="34" charset="0"/>
              </a:rPr>
              <a:t>preparar un documento </a:t>
            </a:r>
            <a:endParaRPr lang="es-MX" sz="2800" b="1" dirty="0" smtClean="0">
              <a:latin typeface="Arial" panose="020B0604020202020204" pitchFamily="34" charset="0"/>
              <a:cs typeface="Arial" panose="020B0604020202020204" pitchFamily="34" charset="0"/>
            </a:endParaRPr>
          </a:p>
          <a:p>
            <a:pPr lvl="0" algn="just"/>
            <a:r>
              <a:rPr lang="es-MX" sz="2800" b="1" dirty="0" smtClean="0">
                <a:latin typeface="Arial" panose="020B0604020202020204" pitchFamily="34" charset="0"/>
                <a:cs typeface="Arial" panose="020B0604020202020204" pitchFamily="34" charset="0"/>
              </a:rPr>
              <a:t>para </a:t>
            </a:r>
            <a:r>
              <a:rPr lang="es-MX" sz="2800" b="1" dirty="0">
                <a:latin typeface="Arial" panose="020B0604020202020204" pitchFamily="34" charset="0"/>
                <a:cs typeface="Arial" panose="020B0604020202020204" pitchFamily="34" charset="0"/>
              </a:rPr>
              <a:t>ser publicado en ciertas </a:t>
            </a:r>
            <a:r>
              <a:rPr lang="es-MX" sz="2800" b="1" dirty="0" smtClean="0">
                <a:latin typeface="Arial" panose="020B0604020202020204" pitchFamily="34" charset="0"/>
                <a:cs typeface="Arial" panose="020B0604020202020204" pitchFamily="34" charset="0"/>
              </a:rPr>
              <a:t>disciplinas</a:t>
            </a:r>
            <a:endParaRPr lang="es-MX" sz="2800" b="1" dirty="0">
              <a:latin typeface="Arial" panose="020B0604020202020204" pitchFamily="34" charset="0"/>
              <a:cs typeface="Arial" panose="020B0604020202020204" pitchFamily="34" charset="0"/>
            </a:endParaRPr>
          </a:p>
          <a:p>
            <a:r>
              <a:rPr lang="es-MX" dirty="0"/>
              <a:t> </a:t>
            </a:r>
          </a:p>
        </p:txBody>
      </p:sp>
    </p:spTree>
    <p:extLst>
      <p:ext uri="{BB962C8B-B14F-4D97-AF65-F5344CB8AC3E}">
        <p14:creationId xmlns:p14="http://schemas.microsoft.com/office/powerpoint/2010/main" val="22116988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5268" y="116632"/>
            <a:ext cx="6566799" cy="707886"/>
          </a:xfrm>
          <a:prstGeom prst="rect">
            <a:avLst/>
          </a:prstGeom>
          <a:noFill/>
        </p:spPr>
        <p:txBody>
          <a:bodyPr wrap="none" lIns="91440" tIns="45720" rIns="91440" bIns="45720">
            <a:spAutoFit/>
          </a:bodyPr>
          <a:lstStyle/>
          <a:p>
            <a:pPr algn="ctr"/>
            <a:r>
              <a:rPr lang="es-MX" sz="4000" b="1" dirty="0" smtClean="0">
                <a:solidFill>
                  <a:schemeClr val="bg1"/>
                </a:solidFill>
                <a:latin typeface="Arial" panose="020B0604020202020204" pitchFamily="34" charset="0"/>
                <a:cs typeface="Arial" panose="020B0604020202020204" pitchFamily="34" charset="0"/>
              </a:rPr>
              <a:t>…Ejemplos </a:t>
            </a:r>
            <a:r>
              <a:rPr lang="es-MX" sz="4000" b="1" dirty="0" smtClean="0">
                <a:solidFill>
                  <a:schemeClr val="bg1"/>
                </a:solidFill>
                <a:latin typeface="Arial" panose="020B0604020202020204" pitchFamily="34" charset="0"/>
                <a:cs typeface="Arial" panose="020B0604020202020204" pitchFamily="34" charset="0"/>
              </a:rPr>
              <a:t>del Estilo APA</a:t>
            </a:r>
            <a:endParaRPr lang="es-ES" sz="4000" b="1" dirty="0">
              <a:ln w="22225">
                <a:solidFill>
                  <a:schemeClr val="accent2"/>
                </a:solidFill>
                <a:prstDash val="solid"/>
              </a:ln>
              <a:solidFill>
                <a:schemeClr val="bg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2" y="4734272"/>
            <a:ext cx="2123728" cy="2123728"/>
          </a:xfrm>
          <a:prstGeom prst="rect">
            <a:avLst/>
          </a:prstGeom>
        </p:spPr>
      </p:pic>
      <p:sp>
        <p:nvSpPr>
          <p:cNvPr id="3" name="2 CuadroTexto"/>
          <p:cNvSpPr txBox="1"/>
          <p:nvPr/>
        </p:nvSpPr>
        <p:spPr>
          <a:xfrm>
            <a:off x="179512" y="980728"/>
            <a:ext cx="8424936" cy="4401205"/>
          </a:xfrm>
          <a:prstGeom prst="rect">
            <a:avLst/>
          </a:prstGeom>
          <a:noFill/>
        </p:spPr>
        <p:txBody>
          <a:bodyPr wrap="square" rtlCol="0">
            <a:spAutoFit/>
          </a:bodyPr>
          <a:lstStyle/>
          <a:p>
            <a:pPr algn="just"/>
            <a:r>
              <a:rPr lang="es-MX" sz="2800" b="1" u="sng" dirty="0" smtClean="0">
                <a:latin typeface="Arial" panose="020B0604020202020204" pitchFamily="34" charset="0"/>
                <a:cs typeface="Arial" panose="020B0604020202020204" pitchFamily="34" charset="0"/>
              </a:rPr>
              <a:t>Libros</a:t>
            </a:r>
          </a:p>
          <a:p>
            <a:pPr algn="just"/>
            <a:r>
              <a:rPr lang="es-MX" sz="2800" b="1" dirty="0" smtClean="0">
                <a:latin typeface="Arial" panose="020B0604020202020204" pitchFamily="34" charset="0"/>
                <a:cs typeface="Arial" panose="020B0604020202020204" pitchFamily="34" charset="0"/>
              </a:rPr>
              <a:t>Méndez</a:t>
            </a:r>
            <a:r>
              <a:rPr lang="es-MX" sz="2800" b="1" dirty="0">
                <a:latin typeface="Arial" panose="020B0604020202020204" pitchFamily="34" charset="0"/>
                <a:cs typeface="Arial" panose="020B0604020202020204" pitchFamily="34" charset="0"/>
              </a:rPr>
              <a:t>, J. M.  (1988). </a:t>
            </a:r>
            <a:r>
              <a:rPr lang="es-MX" sz="2800" b="1" i="1" dirty="0">
                <a:latin typeface="Arial" panose="020B0604020202020204" pitchFamily="34" charset="0"/>
                <a:cs typeface="Arial" panose="020B0604020202020204" pitchFamily="34" charset="0"/>
              </a:rPr>
              <a:t>Teoría crítica de la enseñanza: La investigación-acción en la formación del profesorado</a:t>
            </a:r>
            <a:r>
              <a:rPr lang="es-MX" sz="2800" b="1" dirty="0">
                <a:latin typeface="Arial" panose="020B0604020202020204" pitchFamily="34" charset="0"/>
                <a:cs typeface="Arial" panose="020B0604020202020204" pitchFamily="34" charset="0"/>
              </a:rPr>
              <a:t>. Barcelona: Martínez Roca</a:t>
            </a:r>
            <a:r>
              <a:rPr lang="es-MX" sz="2800" b="1" dirty="0" smtClean="0">
                <a:latin typeface="Arial" panose="020B0604020202020204" pitchFamily="34" charset="0"/>
                <a:cs typeface="Arial" panose="020B0604020202020204" pitchFamily="34" charset="0"/>
              </a:rPr>
              <a:t>.</a:t>
            </a:r>
          </a:p>
          <a:p>
            <a:pPr algn="just"/>
            <a:endParaRPr lang="es-MX" sz="2800" b="1" dirty="0" smtClean="0">
              <a:latin typeface="Arial" panose="020B0604020202020204" pitchFamily="34" charset="0"/>
              <a:cs typeface="Arial" panose="020B0604020202020204" pitchFamily="34" charset="0"/>
            </a:endParaRPr>
          </a:p>
          <a:p>
            <a:pPr algn="just"/>
            <a:r>
              <a:rPr lang="es-MX" sz="2800" b="1" u="sng" dirty="0" smtClean="0">
                <a:latin typeface="Arial" panose="020B0604020202020204" pitchFamily="34" charset="0"/>
                <a:cs typeface="Arial" panose="020B0604020202020204" pitchFamily="34" charset="0"/>
              </a:rPr>
              <a:t>Artículos </a:t>
            </a:r>
            <a:r>
              <a:rPr lang="es-MX" sz="2800" b="1" u="sng" dirty="0">
                <a:latin typeface="Arial" panose="020B0604020202020204" pitchFamily="34" charset="0"/>
                <a:cs typeface="Arial" panose="020B0604020202020204" pitchFamily="34" charset="0"/>
              </a:rPr>
              <a:t>de </a:t>
            </a:r>
            <a:r>
              <a:rPr lang="es-MX" sz="2800" b="1" u="sng" dirty="0" smtClean="0">
                <a:latin typeface="Arial" panose="020B0604020202020204" pitchFamily="34" charset="0"/>
                <a:cs typeface="Arial" panose="020B0604020202020204" pitchFamily="34" charset="0"/>
              </a:rPr>
              <a:t>revistas</a:t>
            </a:r>
          </a:p>
          <a:p>
            <a:pPr algn="just"/>
            <a:r>
              <a:rPr lang="es-MX" sz="2800" b="1" dirty="0" err="1" smtClean="0">
                <a:latin typeface="Arial" panose="020B0604020202020204" pitchFamily="34" charset="0"/>
                <a:cs typeface="Arial" panose="020B0604020202020204" pitchFamily="34" charset="0"/>
              </a:rPr>
              <a:t>House</a:t>
            </a:r>
            <a:r>
              <a:rPr lang="es-MX" sz="2800" b="1" dirty="0">
                <a:latin typeface="Arial" panose="020B0604020202020204" pitchFamily="34" charset="0"/>
                <a:cs typeface="Arial" panose="020B0604020202020204" pitchFamily="34" charset="0"/>
              </a:rPr>
              <a:t>, R. (1992). Gran política, pequeña política. </a:t>
            </a:r>
            <a:r>
              <a:rPr lang="es-MX" sz="2800" b="1" i="1" dirty="0">
                <a:latin typeface="Arial" panose="020B0604020202020204" pitchFamily="34" charset="0"/>
                <a:cs typeface="Arial" panose="020B0604020202020204" pitchFamily="34" charset="0"/>
              </a:rPr>
              <a:t>Cuadernos de Pedagogía</a:t>
            </a:r>
            <a:r>
              <a:rPr lang="es-MX" sz="2800" b="1" dirty="0">
                <a:latin typeface="Arial" panose="020B0604020202020204" pitchFamily="34" charset="0"/>
                <a:cs typeface="Arial" panose="020B0604020202020204" pitchFamily="34" charset="0"/>
              </a:rPr>
              <a:t>, 202, 51-57</a:t>
            </a:r>
            <a:r>
              <a:rPr lang="es-MX" sz="2800" b="1" dirty="0" smtClean="0">
                <a:latin typeface="Arial" panose="020B0604020202020204" pitchFamily="34" charset="0"/>
                <a:cs typeface="Arial" panose="020B0604020202020204" pitchFamily="34" charset="0"/>
              </a:rPr>
              <a:t>.</a:t>
            </a:r>
          </a:p>
          <a:p>
            <a:pPr algn="just"/>
            <a:endParaRPr lang="es-MX" sz="2800" b="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18395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6832" y="851862"/>
            <a:ext cx="8280920" cy="4647426"/>
          </a:xfrm>
          <a:prstGeom prst="rect">
            <a:avLst/>
          </a:prstGeom>
        </p:spPr>
        <p:txBody>
          <a:bodyPr wrap="square">
            <a:spAutoFit/>
          </a:bodyPr>
          <a:lstStyle/>
          <a:p>
            <a:endParaRPr lang="es-ES" dirty="0">
              <a:solidFill>
                <a:schemeClr val="tx1">
                  <a:lumMod val="95000"/>
                </a:schemeClr>
              </a:solidFill>
              <a:latin typeface="Arial" pitchFamily="34" charset="0"/>
              <a:cs typeface="Arial"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r>
              <a:rPr lang="es-MX" sz="2000" dirty="0" smtClean="0"/>
              <a:t>Hernández</a:t>
            </a:r>
            <a:r>
              <a:rPr lang="es-MX" sz="2000" dirty="0"/>
              <a:t>, R., Fernández C. y Baptista, P. (2008). Metodología de la Investigación. México: Mc Graw Hill.</a:t>
            </a:r>
          </a:p>
          <a:p>
            <a:endParaRPr lang="es-ES" sz="2000" b="1" dirty="0" smtClean="0">
              <a:solidFill>
                <a:schemeClr val="tx1">
                  <a:lumMod val="95000"/>
                </a:schemeClr>
              </a:solidFill>
              <a:latin typeface="Arial" pitchFamily="34" charset="0"/>
              <a:cs typeface="Arial" pitchFamily="34" charset="0"/>
            </a:endParaRPr>
          </a:p>
          <a:p>
            <a:r>
              <a:rPr lang="es-MX" sz="2000" dirty="0">
                <a:solidFill>
                  <a:schemeClr val="tx1">
                    <a:lumMod val="95000"/>
                  </a:schemeClr>
                </a:solidFill>
                <a:latin typeface="Arial" pitchFamily="34" charset="0"/>
                <a:cs typeface="Arial" pitchFamily="34" charset="0"/>
              </a:rPr>
              <a:t>UAEM. Reglamento de Evaluación Profesional de la UAEM. Diciembre de 2012</a:t>
            </a:r>
            <a:r>
              <a:rPr lang="es-MX" sz="2000" dirty="0" smtClean="0">
                <a:solidFill>
                  <a:schemeClr val="tx1">
                    <a:lumMod val="95000"/>
                  </a:schemeClr>
                </a:solidFill>
                <a:latin typeface="Arial" pitchFamily="34" charset="0"/>
                <a:cs typeface="Arial" pitchFamily="34" charset="0"/>
              </a:rPr>
              <a:t>.</a:t>
            </a:r>
          </a:p>
          <a:p>
            <a:endParaRPr lang="es-MX" sz="2000" dirty="0">
              <a:solidFill>
                <a:schemeClr val="tx1">
                  <a:lumMod val="95000"/>
                </a:schemeClr>
              </a:solidFill>
              <a:latin typeface="Arial" pitchFamily="34" charset="0"/>
              <a:cs typeface="Arial" pitchFamily="34" charset="0"/>
            </a:endParaRPr>
          </a:p>
          <a:p>
            <a:r>
              <a:rPr lang="es-MX" sz="2000" dirty="0" err="1">
                <a:latin typeface="Arial" panose="020B0604020202020204" pitchFamily="34" charset="0"/>
                <a:cs typeface="Arial" panose="020B0604020202020204" pitchFamily="34" charset="0"/>
              </a:rPr>
              <a:t>Savala</a:t>
            </a:r>
            <a:r>
              <a:rPr lang="es-MX" sz="2000" dirty="0">
                <a:latin typeface="Arial" panose="020B0604020202020204" pitchFamily="34" charset="0"/>
                <a:cs typeface="Arial" panose="020B0604020202020204" pitchFamily="34" charset="0"/>
              </a:rPr>
              <a:t>, S. (2009). </a:t>
            </a:r>
            <a:r>
              <a:rPr lang="es-MX" sz="2000" i="1" dirty="0">
                <a:latin typeface="Arial" panose="020B0604020202020204" pitchFamily="34" charset="0"/>
                <a:cs typeface="Arial" panose="020B0604020202020204" pitchFamily="34" charset="0"/>
              </a:rPr>
              <a:t>Guía a la redacción en el estilo APA, 6ta edición. </a:t>
            </a:r>
            <a:r>
              <a:rPr lang="es-MX" sz="2000" dirty="0">
                <a:latin typeface="Arial" panose="020B0604020202020204" pitchFamily="34" charset="0"/>
                <a:cs typeface="Arial" panose="020B0604020202020204" pitchFamily="34" charset="0"/>
              </a:rPr>
              <a:t>Recuperado en </a:t>
            </a:r>
            <a:r>
              <a:rPr lang="es-MX" sz="2000" u="sng" dirty="0">
                <a:latin typeface="Arial" panose="020B0604020202020204" pitchFamily="34" charset="0"/>
                <a:cs typeface="Arial" panose="020B0604020202020204" pitchFamily="34" charset="0"/>
                <a:hlinkClick r:id="rId2"/>
              </a:rPr>
              <a:t>http://www.cibem.org/paginas/img/apa6.pdf</a:t>
            </a:r>
            <a:r>
              <a:rPr lang="es-MX" sz="2000" dirty="0">
                <a:latin typeface="Arial" panose="020B0604020202020204" pitchFamily="34" charset="0"/>
                <a:cs typeface="Arial" panose="020B0604020202020204" pitchFamily="34" charset="0"/>
              </a:rPr>
              <a:t>. El día 12 de septiembre del 2014. </a:t>
            </a:r>
          </a:p>
          <a:p>
            <a:endParaRPr lang="es-ES" sz="2000" b="1" dirty="0" smtClean="0">
              <a:solidFill>
                <a:schemeClr val="tx1">
                  <a:lumMod val="95000"/>
                </a:schemeClr>
              </a:solidFill>
              <a:latin typeface="Arial" pitchFamily="34" charset="0"/>
              <a:cs typeface="Arial" pitchFamily="34" charset="0"/>
            </a:endParaRPr>
          </a:p>
          <a:p>
            <a:endParaRPr lang="es-ES" sz="2000" b="1" dirty="0" smtClean="0">
              <a:solidFill>
                <a:schemeClr val="tx1">
                  <a:lumMod val="95000"/>
                </a:schemeClr>
              </a:solidFill>
              <a:latin typeface="Arial" pitchFamily="34" charset="0"/>
              <a:cs typeface="Arial" pitchFamily="34" charset="0"/>
            </a:endParaRPr>
          </a:p>
          <a:p>
            <a:endParaRPr lang="es-ES" dirty="0" smtClean="0">
              <a:latin typeface="Arial" pitchFamily="34" charset="0"/>
              <a:cs typeface="Arial" pitchFamily="34" charset="0"/>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4396" y="5058085"/>
            <a:ext cx="5905793" cy="1775842"/>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2 Subtítulo"/>
          <p:cNvSpPr txBox="1">
            <a:spLocks/>
          </p:cNvSpPr>
          <p:nvPr/>
        </p:nvSpPr>
        <p:spPr bwMode="auto">
          <a:xfrm>
            <a:off x="522350" y="0"/>
            <a:ext cx="792088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None/>
            </a:pPr>
            <a:r>
              <a:rPr lang="es-MX" sz="3600" kern="0" dirty="0" smtClean="0">
                <a:solidFill>
                  <a:schemeClr val="bg1"/>
                </a:solidFill>
              </a:rPr>
              <a:t>REFERENCIAS</a:t>
            </a:r>
            <a:endParaRPr lang="es-MX" sz="3600" kern="0" dirty="0">
              <a:solidFill>
                <a:schemeClr val="bg1"/>
              </a:solidFill>
            </a:endParaRPr>
          </a:p>
        </p:txBody>
      </p:sp>
    </p:spTree>
    <p:extLst>
      <p:ext uri="{BB962C8B-B14F-4D97-AF65-F5344CB8AC3E}">
        <p14:creationId xmlns:p14="http://schemas.microsoft.com/office/powerpoint/2010/main" val="3653267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n-US" smtClean="0"/>
              <a:t>www.themegallery.com</a:t>
            </a:r>
          </a:p>
          <a:p>
            <a:endParaRPr lang="en-US"/>
          </a:p>
        </p:txBody>
      </p:sp>
      <p:sp>
        <p:nvSpPr>
          <p:cNvPr id="5" name="Marcador de pie de página 4"/>
          <p:cNvSpPr>
            <a:spLocks noGrp="1"/>
          </p:cNvSpPr>
          <p:nvPr>
            <p:ph type="ftr" sz="quarter" idx="11"/>
          </p:nvPr>
        </p:nvSpPr>
        <p:spPr/>
        <p:txBody>
          <a:bodyPr/>
          <a:lstStyle/>
          <a:p>
            <a:r>
              <a:rPr lang="en-US" smtClean="0"/>
              <a:t>Company Logo</a:t>
            </a:r>
            <a:endParaRPr lang="en-US"/>
          </a:p>
        </p:txBody>
      </p:sp>
      <p:sp>
        <p:nvSpPr>
          <p:cNvPr id="6" name="2 Subtítulo"/>
          <p:cNvSpPr txBox="1">
            <a:spLocks/>
          </p:cNvSpPr>
          <p:nvPr/>
        </p:nvSpPr>
        <p:spPr bwMode="auto">
          <a:xfrm>
            <a:off x="1547664" y="133231"/>
            <a:ext cx="792088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s-MX" sz="3600" kern="0" dirty="0" smtClean="0">
                <a:solidFill>
                  <a:schemeClr val="bg1"/>
                </a:solidFill>
              </a:rPr>
              <a:t>1.- TÍTULO</a:t>
            </a:r>
            <a:endParaRPr lang="es-MX" sz="3600" kern="0" dirty="0">
              <a:solidFill>
                <a:schemeClr val="bg1"/>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3111209"/>
            <a:ext cx="5292080" cy="3746792"/>
          </a:xfrm>
          <a:prstGeom prst="rect">
            <a:avLst/>
          </a:prstGeom>
        </p:spPr>
      </p:pic>
      <p:sp>
        <p:nvSpPr>
          <p:cNvPr id="7" name="2 Subtítulo"/>
          <p:cNvSpPr txBox="1">
            <a:spLocks/>
          </p:cNvSpPr>
          <p:nvPr/>
        </p:nvSpPr>
        <p:spPr>
          <a:xfrm>
            <a:off x="-34834" y="1240744"/>
            <a:ext cx="8462540" cy="553760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just">
              <a:buFont typeface="Arial" pitchFamily="34" charset="0"/>
              <a:buChar char="•"/>
            </a:pPr>
            <a:r>
              <a:rPr lang="es-MX" sz="2800" dirty="0" smtClean="0">
                <a:solidFill>
                  <a:schemeClr val="tx1"/>
                </a:solidFill>
                <a:latin typeface="Arial" panose="020B0604020202020204" pitchFamily="34" charset="0"/>
                <a:cs typeface="Arial" panose="020B0604020202020204" pitchFamily="34" charset="0"/>
              </a:rPr>
              <a:t>Capturar </a:t>
            </a:r>
            <a:r>
              <a:rPr lang="es-MX" sz="2800" dirty="0" smtClean="0">
                <a:solidFill>
                  <a:schemeClr val="tx1"/>
                </a:solidFill>
                <a:latin typeface="Arial" panose="020B0604020202020204" pitchFamily="34" charset="0"/>
                <a:cs typeface="Arial" panose="020B0604020202020204" pitchFamily="34" charset="0"/>
              </a:rPr>
              <a:t>la atención e interés del lector.</a:t>
            </a:r>
          </a:p>
          <a:p>
            <a:pPr marL="457200" indent="-457200" algn="just">
              <a:buFont typeface="Arial" pitchFamily="34" charset="0"/>
              <a:buChar char="•"/>
            </a:pPr>
            <a:r>
              <a:rPr lang="es-MX" sz="2800" dirty="0" smtClean="0">
                <a:solidFill>
                  <a:schemeClr val="tx1"/>
                </a:solidFill>
                <a:latin typeface="Arial" panose="020B0604020202020204" pitchFamily="34" charset="0"/>
                <a:cs typeface="Arial" panose="020B0604020202020204" pitchFamily="34" charset="0"/>
              </a:rPr>
              <a:t>Describe </a:t>
            </a:r>
            <a:r>
              <a:rPr lang="es-MX" sz="2800" dirty="0">
                <a:solidFill>
                  <a:schemeClr val="tx1"/>
                </a:solidFill>
                <a:latin typeface="Arial" panose="020B0604020202020204" pitchFamily="34" charset="0"/>
                <a:cs typeface="Arial" panose="020B0604020202020204" pitchFamily="34" charset="0"/>
              </a:rPr>
              <a:t>lo más relevante del </a:t>
            </a:r>
            <a:r>
              <a:rPr lang="es-MX" sz="2800" dirty="0" smtClean="0">
                <a:solidFill>
                  <a:schemeClr val="tx1"/>
                </a:solidFill>
                <a:latin typeface="Arial" panose="020B0604020202020204" pitchFamily="34" charset="0"/>
                <a:cs typeface="Arial" panose="020B0604020202020204" pitchFamily="34" charset="0"/>
              </a:rPr>
              <a:t>trabajo, debiendo ser específico utilizando el mínimo de palabras.</a:t>
            </a:r>
          </a:p>
          <a:p>
            <a:pPr marL="457200" indent="-457200" algn="just">
              <a:buFont typeface="Arial" pitchFamily="34" charset="0"/>
              <a:buChar char="•"/>
            </a:pPr>
            <a:r>
              <a:rPr lang="es-MX" sz="2800" dirty="0" smtClean="0">
                <a:solidFill>
                  <a:schemeClr val="tx1"/>
                </a:solidFill>
                <a:latin typeface="Arial" panose="020B0604020202020204" pitchFamily="34" charset="0"/>
                <a:cs typeface="Arial" panose="020B0604020202020204" pitchFamily="34" charset="0"/>
              </a:rPr>
              <a:t>Breve; pero claro.</a:t>
            </a:r>
          </a:p>
          <a:p>
            <a:pPr marL="457200" indent="-457200" algn="just">
              <a:buFont typeface="Arial" pitchFamily="34" charset="0"/>
              <a:buChar char="•"/>
            </a:pPr>
            <a:r>
              <a:rPr lang="es-MX" sz="2800" dirty="0" smtClean="0">
                <a:solidFill>
                  <a:schemeClr val="tx1"/>
                </a:solidFill>
                <a:latin typeface="Arial" panose="020B0604020202020204" pitchFamily="34" charset="0"/>
                <a:cs typeface="Arial" panose="020B0604020202020204" pitchFamily="34" charset="0"/>
              </a:rPr>
              <a:t>Los títulos cortos “son más atractivos”</a:t>
            </a:r>
          </a:p>
          <a:p>
            <a:pPr marL="457200" indent="-457200" algn="just">
              <a:buFont typeface="Arial" pitchFamily="34" charset="0"/>
              <a:buChar char="•"/>
            </a:pPr>
            <a:r>
              <a:rPr lang="es-MX" sz="2800" dirty="0" smtClean="0">
                <a:solidFill>
                  <a:schemeClr val="tx1"/>
                </a:solidFill>
                <a:latin typeface="Arial" panose="020B0604020202020204" pitchFamily="34" charset="0"/>
                <a:cs typeface="Arial" panose="020B0604020202020204" pitchFamily="34" charset="0"/>
              </a:rPr>
              <a:t>En cuanto al estilo:  neutro y descriptivo</a:t>
            </a:r>
          </a:p>
          <a:p>
            <a:pPr marL="457200" indent="-457200" algn="just">
              <a:buFont typeface="Arial" pitchFamily="34" charset="0"/>
              <a:buChar char="•"/>
            </a:pPr>
            <a:endParaRPr lang="es-MX" dirty="0" smtClean="0">
              <a:solidFill>
                <a:schemeClr val="tx1"/>
              </a:solidFill>
            </a:endParaRPr>
          </a:p>
          <a:p>
            <a:pPr marL="971550" lvl="1" indent="-514350" algn="just">
              <a:buFont typeface="+mj-lt"/>
              <a:buAutoNum type="arabicPeriod"/>
            </a:pPr>
            <a:endParaRPr lang="es-MX" dirty="0">
              <a:solidFill>
                <a:schemeClr val="tx1"/>
              </a:solidFill>
            </a:endParaRPr>
          </a:p>
          <a:p>
            <a:pPr lvl="1" algn="just"/>
            <a:endParaRPr lang="es-MX" dirty="0" smtClean="0">
              <a:solidFill>
                <a:schemeClr val="tx1"/>
              </a:solidFill>
            </a:endParaRPr>
          </a:p>
          <a:p>
            <a:pPr lvl="1" algn="just"/>
            <a:endParaRPr lang="es-MX" dirty="0">
              <a:solidFill>
                <a:schemeClr val="tx1"/>
              </a:solidFill>
            </a:endParaRPr>
          </a:p>
        </p:txBody>
      </p:sp>
    </p:spTree>
    <p:extLst>
      <p:ext uri="{BB962C8B-B14F-4D97-AF65-F5344CB8AC3E}">
        <p14:creationId xmlns:p14="http://schemas.microsoft.com/office/powerpoint/2010/main" val="3579702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AutoShape 3"/>
          <p:cNvSpPr>
            <a:spLocks noChangeArrowheads="1"/>
          </p:cNvSpPr>
          <p:nvPr/>
        </p:nvSpPr>
        <p:spPr bwMode="auto">
          <a:xfrm>
            <a:off x="5562600" y="3352800"/>
            <a:ext cx="2286000" cy="2667000"/>
          </a:xfrm>
          <a:prstGeom prst="roundRect">
            <a:avLst>
              <a:gd name="adj" fmla="val 16667"/>
            </a:avLst>
          </a:prstGeom>
          <a:ln>
            <a:headEnd/>
            <a:tailEnd/>
          </a:ln>
          <a:extLst/>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endParaRPr lang="es-ES">
              <a:latin typeface="Verdana" pitchFamily="34" charset="0"/>
            </a:endParaRPr>
          </a:p>
        </p:txBody>
      </p:sp>
      <p:sp>
        <p:nvSpPr>
          <p:cNvPr id="70661" name="AutoShape 5"/>
          <p:cNvSpPr>
            <a:spLocks noChangeArrowheads="1"/>
          </p:cNvSpPr>
          <p:nvPr/>
        </p:nvSpPr>
        <p:spPr bwMode="auto">
          <a:xfrm>
            <a:off x="1143000" y="3352800"/>
            <a:ext cx="2286000" cy="2667000"/>
          </a:xfrm>
          <a:prstGeom prst="roundRect">
            <a:avLst>
              <a:gd name="adj" fmla="val 16667"/>
            </a:avLst>
          </a:prstGeom>
          <a:ln>
            <a:headEnd/>
            <a:tailEnd/>
          </a:ln>
          <a:extLst/>
        </p:spPr>
        <p:style>
          <a:lnRef idx="1">
            <a:schemeClr val="accent6"/>
          </a:lnRef>
          <a:fillRef idx="2">
            <a:schemeClr val="accent6"/>
          </a:fillRef>
          <a:effectRef idx="1">
            <a:schemeClr val="accent6"/>
          </a:effectRef>
          <a:fontRef idx="minor">
            <a:schemeClr val="dk1"/>
          </a:fontRef>
        </p:style>
        <p:txBody>
          <a:bodyPr wrap="none" anchor="ctr"/>
          <a:lstStyle/>
          <a:p>
            <a:pPr algn="ctr" eaLnBrk="0" hangingPunct="0"/>
            <a:endParaRPr lang="es-ES">
              <a:latin typeface="Verdana" pitchFamily="34" charset="0"/>
            </a:endParaRPr>
          </a:p>
        </p:txBody>
      </p:sp>
      <p:sp>
        <p:nvSpPr>
          <p:cNvPr id="70662" name="Text Box 6"/>
          <p:cNvSpPr txBox="1">
            <a:spLocks noChangeArrowheads="1"/>
          </p:cNvSpPr>
          <p:nvPr/>
        </p:nvSpPr>
        <p:spPr bwMode="auto">
          <a:xfrm>
            <a:off x="1020091" y="3802172"/>
            <a:ext cx="203835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sz="1400" dirty="0">
              <a:solidFill>
                <a:srgbClr val="000000"/>
              </a:solidFill>
            </a:endParaRPr>
          </a:p>
        </p:txBody>
      </p:sp>
      <p:sp>
        <p:nvSpPr>
          <p:cNvPr id="70663" name="Freeform 7"/>
          <p:cNvSpPr>
            <a:spLocks/>
          </p:cNvSpPr>
          <p:nvPr/>
        </p:nvSpPr>
        <p:spPr bwMode="gray">
          <a:xfrm>
            <a:off x="3498344" y="3188697"/>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es-ES"/>
          </a:p>
        </p:txBody>
      </p:sp>
      <p:sp>
        <p:nvSpPr>
          <p:cNvPr id="70664"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p>
        </p:txBody>
      </p:sp>
      <p:sp>
        <p:nvSpPr>
          <p:cNvPr id="70665" name="Freeform 9"/>
          <p:cNvSpPr>
            <a:spLocks/>
          </p:cNvSpPr>
          <p:nvPr/>
        </p:nvSpPr>
        <p:spPr bwMode="gray">
          <a:xfrm flipH="1">
            <a:off x="4629553" y="3246938"/>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es-ES"/>
          </a:p>
        </p:txBody>
      </p:sp>
      <p:grpSp>
        <p:nvGrpSpPr>
          <p:cNvPr id="70666" name="Group 10"/>
          <p:cNvGrpSpPr>
            <a:grpSpLocks/>
          </p:cNvGrpSpPr>
          <p:nvPr/>
        </p:nvGrpSpPr>
        <p:grpSpPr bwMode="auto">
          <a:xfrm>
            <a:off x="2555776" y="1403033"/>
            <a:ext cx="3639008" cy="1836936"/>
            <a:chOff x="1997" y="1314"/>
            <a:chExt cx="1889" cy="1009"/>
          </a:xfrm>
        </p:grpSpPr>
        <p:grpSp>
          <p:nvGrpSpPr>
            <p:cNvPr id="70667" name="Group 11"/>
            <p:cNvGrpSpPr>
              <a:grpSpLocks/>
            </p:cNvGrpSpPr>
            <p:nvPr/>
          </p:nvGrpSpPr>
          <p:grpSpPr bwMode="auto">
            <a:xfrm>
              <a:off x="1997" y="1404"/>
              <a:ext cx="1889" cy="919"/>
              <a:chOff x="1973" y="1027"/>
              <a:chExt cx="1926" cy="937"/>
            </a:xfrm>
          </p:grpSpPr>
          <p:sp>
            <p:nvSpPr>
              <p:cNvPr id="70668"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0669"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sp>
          <p:nvSpPr>
            <p:cNvPr id="70670"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a:p>
          </p:txBody>
        </p:sp>
        <p:sp>
          <p:nvSpPr>
            <p:cNvPr id="70671"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a:p>
          </p:txBody>
        </p:sp>
        <p:sp>
          <p:nvSpPr>
            <p:cNvPr id="70672"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a:p>
          </p:txBody>
        </p:sp>
        <p:sp>
          <p:nvSpPr>
            <p:cNvPr id="70673"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ES"/>
            </a:p>
          </p:txBody>
        </p:sp>
      </p:grpSp>
      <p:sp>
        <p:nvSpPr>
          <p:cNvPr id="70674" name="Text Box 18"/>
          <p:cNvSpPr txBox="1">
            <a:spLocks noChangeArrowheads="1"/>
          </p:cNvSpPr>
          <p:nvPr/>
        </p:nvSpPr>
        <p:spPr bwMode="auto">
          <a:xfrm>
            <a:off x="3492352" y="1741603"/>
            <a:ext cx="172617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s-ES_tradnl" dirty="0" smtClean="0">
                <a:latin typeface="Arial Rounded MT Bold" panose="020F0704030504030204" pitchFamily="34" charset="0"/>
              </a:rPr>
              <a:t>Titulo de</a:t>
            </a:r>
          </a:p>
          <a:p>
            <a:pPr algn="ctr" eaLnBrk="0" hangingPunct="0"/>
            <a:r>
              <a:rPr lang="es-ES_tradnl" dirty="0" smtClean="0">
                <a:latin typeface="Arial Rounded MT Bold" panose="020F0704030504030204" pitchFamily="34" charset="0"/>
              </a:rPr>
              <a:t> investigación</a:t>
            </a:r>
            <a:endParaRPr lang="en-US" b="1" dirty="0">
              <a:solidFill>
                <a:srgbClr val="000000"/>
              </a:solidFill>
              <a:latin typeface="Arial Rounded MT Bold" panose="020F0704030504030204" pitchFamily="34" charset="0"/>
            </a:endParaRPr>
          </a:p>
        </p:txBody>
      </p:sp>
      <p:sp>
        <p:nvSpPr>
          <p:cNvPr id="70675" name="Text Box 19"/>
          <p:cNvSpPr txBox="1">
            <a:spLocks noChangeArrowheads="1"/>
          </p:cNvSpPr>
          <p:nvPr/>
        </p:nvSpPr>
        <p:spPr bwMode="auto">
          <a:xfrm>
            <a:off x="5715000" y="3581400"/>
            <a:ext cx="203835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en-US" sz="1400" dirty="0">
              <a:solidFill>
                <a:srgbClr val="000000"/>
              </a:solidFill>
            </a:endParaRPr>
          </a:p>
        </p:txBody>
      </p:sp>
      <p:sp>
        <p:nvSpPr>
          <p:cNvPr id="2" name="1 Rectángulo"/>
          <p:cNvSpPr/>
          <p:nvPr/>
        </p:nvSpPr>
        <p:spPr>
          <a:xfrm>
            <a:off x="1264444" y="3758724"/>
            <a:ext cx="2043112" cy="1477328"/>
          </a:xfrm>
          <a:prstGeom prst="rect">
            <a:avLst/>
          </a:prstGeom>
        </p:spPr>
        <p:txBody>
          <a:bodyPr wrap="square">
            <a:spAutoFit/>
          </a:bodyPr>
          <a:lstStyle/>
          <a:p>
            <a:pPr algn="ctr"/>
            <a:r>
              <a:rPr lang="es-ES_tradnl" dirty="0" smtClean="0">
                <a:latin typeface="Arial Rounded MT Bold" panose="020F0704030504030204" pitchFamily="34" charset="0"/>
              </a:rPr>
              <a:t>Tiene como finalidad informar cuál es el contenido del documento</a:t>
            </a:r>
            <a:endParaRPr lang="es-ES_tradnl" dirty="0">
              <a:latin typeface="Arial Rounded MT Bold" panose="020F0704030504030204" pitchFamily="34" charset="0"/>
            </a:endParaRPr>
          </a:p>
        </p:txBody>
      </p:sp>
      <p:sp>
        <p:nvSpPr>
          <p:cNvPr id="3" name="2 Rectángulo"/>
          <p:cNvSpPr/>
          <p:nvPr/>
        </p:nvSpPr>
        <p:spPr>
          <a:xfrm>
            <a:off x="5622120" y="3412509"/>
            <a:ext cx="2131230" cy="2554545"/>
          </a:xfrm>
          <a:prstGeom prst="rect">
            <a:avLst/>
          </a:prstGeom>
        </p:spPr>
        <p:txBody>
          <a:bodyPr wrap="square">
            <a:spAutoFit/>
          </a:bodyPr>
          <a:lstStyle/>
          <a:p>
            <a:pPr algn="ctr"/>
            <a:r>
              <a:rPr lang="es-ES_tradnl" sz="1600" dirty="0" smtClean="0">
                <a:latin typeface="Arial Rounded MT Bold" panose="020F0704030504030204" pitchFamily="34" charset="0"/>
              </a:rPr>
              <a:t>Debe ser breve, conciso, específico y consistente con el tema de investigación ubicarlo en el tiempo y espacio con el menor número posible de palabras</a:t>
            </a:r>
            <a:endParaRPr lang="es-ES_tradnl" sz="1600" dirty="0">
              <a:latin typeface="Arial Rounded MT Bold" panose="020F0704030504030204" pitchFamily="34" charset="0"/>
            </a:endParaRPr>
          </a:p>
        </p:txBody>
      </p:sp>
      <p:sp>
        <p:nvSpPr>
          <p:cNvPr id="23" name="2 Subtítulo"/>
          <p:cNvSpPr txBox="1">
            <a:spLocks/>
          </p:cNvSpPr>
          <p:nvPr/>
        </p:nvSpPr>
        <p:spPr bwMode="auto">
          <a:xfrm>
            <a:off x="1547664" y="133231"/>
            <a:ext cx="792088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s-MX" sz="3600" kern="0" dirty="0" smtClean="0">
                <a:solidFill>
                  <a:schemeClr val="bg1"/>
                </a:solidFill>
              </a:rPr>
              <a:t>1.- TÍTULO</a:t>
            </a:r>
            <a:endParaRPr lang="es-MX" sz="3600" kern="0" dirty="0">
              <a:solidFill>
                <a:schemeClr val="bg1"/>
              </a:solidFill>
            </a:endParaRPr>
          </a:p>
        </p:txBody>
      </p:sp>
    </p:spTree>
    <p:extLst>
      <p:ext uri="{BB962C8B-B14F-4D97-AF65-F5344CB8AC3E}">
        <p14:creationId xmlns:p14="http://schemas.microsoft.com/office/powerpoint/2010/main" val="1257277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n-US" smtClean="0"/>
              <a:t>www.themegallery.com</a:t>
            </a:r>
          </a:p>
          <a:p>
            <a:endParaRPr lang="en-US"/>
          </a:p>
        </p:txBody>
      </p:sp>
      <p:sp>
        <p:nvSpPr>
          <p:cNvPr id="5" name="Marcador de pie de página 4"/>
          <p:cNvSpPr>
            <a:spLocks noGrp="1"/>
          </p:cNvSpPr>
          <p:nvPr>
            <p:ph type="ftr" sz="quarter" idx="11"/>
          </p:nvPr>
        </p:nvSpPr>
        <p:spPr/>
        <p:txBody>
          <a:bodyPr/>
          <a:lstStyle/>
          <a:p>
            <a:r>
              <a:rPr lang="en-US" smtClean="0"/>
              <a:t>Company Logo</a:t>
            </a:r>
            <a:endParaRPr lang="en-US"/>
          </a:p>
        </p:txBody>
      </p:sp>
      <p:sp>
        <p:nvSpPr>
          <p:cNvPr id="6" name="2 Subtítulo"/>
          <p:cNvSpPr txBox="1">
            <a:spLocks/>
          </p:cNvSpPr>
          <p:nvPr/>
        </p:nvSpPr>
        <p:spPr>
          <a:xfrm>
            <a:off x="251520" y="1052736"/>
            <a:ext cx="8462540" cy="5544616"/>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971550" lvl="1" indent="-51435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Presentación del problema de investigación (80 palabras)</a:t>
            </a:r>
          </a:p>
          <a:p>
            <a:pPr lvl="1" algn="just"/>
            <a:r>
              <a:rPr lang="es-MX" dirty="0" smtClean="0">
                <a:solidFill>
                  <a:schemeClr val="tx1"/>
                </a:solidFill>
                <a:latin typeface="Arial" panose="020B0604020202020204" pitchFamily="34" charset="0"/>
                <a:cs typeface="Arial" panose="020B0604020202020204" pitchFamily="34" charset="0"/>
              </a:rPr>
              <a:t>	Se redacta impersonal y narrativo (se encontró, </a:t>
            </a:r>
            <a:r>
              <a:rPr lang="es-MX" dirty="0" smtClean="0">
                <a:solidFill>
                  <a:schemeClr val="tx1"/>
                </a:solidFill>
                <a:latin typeface="Arial" panose="020B0604020202020204" pitchFamily="34" charset="0"/>
                <a:cs typeface="Arial" panose="020B0604020202020204" pitchFamily="34" charset="0"/>
              </a:rPr>
              <a:t>	se </a:t>
            </a:r>
            <a:r>
              <a:rPr lang="es-MX" dirty="0" smtClean="0">
                <a:solidFill>
                  <a:schemeClr val="tx1"/>
                </a:solidFill>
                <a:latin typeface="Arial" panose="020B0604020202020204" pitchFamily="34" charset="0"/>
                <a:cs typeface="Arial" panose="020B0604020202020204" pitchFamily="34" charset="0"/>
              </a:rPr>
              <a:t>hizo).</a:t>
            </a:r>
          </a:p>
          <a:p>
            <a:pPr marL="971550" lvl="1" indent="-51435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Descripción de la Metodología de Investigación</a:t>
            </a:r>
          </a:p>
          <a:p>
            <a:pPr marL="971550" lvl="1" indent="-51435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Resultados, conclusiones, </a:t>
            </a:r>
            <a:r>
              <a:rPr lang="es-MX" dirty="0" smtClean="0">
                <a:solidFill>
                  <a:schemeClr val="tx1"/>
                </a:solidFill>
                <a:latin typeface="Arial" panose="020B0604020202020204" pitchFamily="34" charset="0"/>
                <a:cs typeface="Arial" panose="020B0604020202020204" pitchFamily="34" charset="0"/>
              </a:rPr>
              <a:t>propuestas. </a:t>
            </a:r>
            <a:endParaRPr lang="es-MX" dirty="0" smtClean="0">
              <a:solidFill>
                <a:schemeClr val="tx1"/>
              </a:solidFill>
              <a:latin typeface="Arial" panose="020B0604020202020204" pitchFamily="34" charset="0"/>
              <a:cs typeface="Arial" panose="020B0604020202020204" pitchFamily="34" charset="0"/>
            </a:endParaRPr>
          </a:p>
          <a:p>
            <a:pPr lvl="1" algn="r"/>
            <a:endParaRPr lang="es-MX" dirty="0" smtClean="0">
              <a:solidFill>
                <a:schemeClr val="tx1"/>
              </a:solidFill>
              <a:latin typeface="Arial" panose="020B0604020202020204" pitchFamily="34" charset="0"/>
              <a:cs typeface="Arial" panose="020B0604020202020204" pitchFamily="34" charset="0"/>
            </a:endParaRPr>
          </a:p>
          <a:p>
            <a:pPr lvl="1" algn="just"/>
            <a:r>
              <a:rPr lang="es-MX" dirty="0" smtClean="0">
                <a:solidFill>
                  <a:schemeClr val="tx1"/>
                </a:solidFill>
                <a:latin typeface="Arial" panose="020B0604020202020204" pitchFamily="34" charset="0"/>
                <a:cs typeface="Arial" panose="020B0604020202020204" pitchFamily="34" charset="0"/>
              </a:rPr>
              <a:t>Es </a:t>
            </a:r>
            <a:r>
              <a:rPr lang="es-MX" dirty="0" smtClean="0">
                <a:solidFill>
                  <a:schemeClr val="tx1"/>
                </a:solidFill>
                <a:latin typeface="Arial" panose="020B0604020202020204" pitchFamily="34" charset="0"/>
                <a:cs typeface="Arial" panose="020B0604020202020204" pitchFamily="34" charset="0"/>
              </a:rPr>
              <a:t>la forma atractiva de presentar la investigación y se hace al final.</a:t>
            </a:r>
          </a:p>
          <a:p>
            <a:pPr lvl="1" algn="just"/>
            <a:r>
              <a:rPr lang="es-MX" dirty="0" smtClean="0">
                <a:solidFill>
                  <a:schemeClr val="tx1"/>
                </a:solidFill>
                <a:latin typeface="Arial" panose="020B0604020202020204" pitchFamily="34" charset="0"/>
                <a:cs typeface="Arial" panose="020B0604020202020204" pitchFamily="34" charset="0"/>
              </a:rPr>
              <a:t>Palabras clave: 3 a 5 y pueden ser palabras compuestas.</a:t>
            </a:r>
          </a:p>
          <a:p>
            <a:pPr marL="971550" lvl="1" indent="-514350" algn="just">
              <a:buFont typeface="+mj-lt"/>
              <a:buAutoNum type="arabicPeriod"/>
            </a:pPr>
            <a:endParaRPr lang="es-MX" dirty="0">
              <a:solidFill>
                <a:schemeClr val="tx1"/>
              </a:solidFill>
            </a:endParaRPr>
          </a:p>
          <a:p>
            <a:pPr lvl="1" algn="just"/>
            <a:endParaRPr lang="es-MX" dirty="0" smtClean="0">
              <a:solidFill>
                <a:schemeClr val="tx1"/>
              </a:solidFill>
            </a:endParaRPr>
          </a:p>
          <a:p>
            <a:pPr lvl="1" algn="just"/>
            <a:endParaRPr lang="es-MX" dirty="0">
              <a:solidFill>
                <a:schemeClr val="tx1"/>
              </a:solidFill>
            </a:endParaRPr>
          </a:p>
        </p:txBody>
      </p:sp>
      <p:sp>
        <p:nvSpPr>
          <p:cNvPr id="7" name="2 Subtítulo"/>
          <p:cNvSpPr txBox="1">
            <a:spLocks/>
          </p:cNvSpPr>
          <p:nvPr/>
        </p:nvSpPr>
        <p:spPr bwMode="auto">
          <a:xfrm>
            <a:off x="251520" y="32405"/>
            <a:ext cx="6516216"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70000" lnSpcReduction="20000"/>
          </a:bodyPr>
          <a:lst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None/>
            </a:pPr>
            <a:r>
              <a:rPr lang="es-MX" sz="5100" kern="0" dirty="0" smtClean="0">
                <a:solidFill>
                  <a:schemeClr val="bg1"/>
                </a:solidFill>
              </a:rPr>
              <a:t>2</a:t>
            </a:r>
            <a:r>
              <a:rPr lang="es-MX" sz="5100" kern="0" dirty="0" smtClean="0">
                <a:solidFill>
                  <a:schemeClr val="bg1"/>
                </a:solidFill>
              </a:rPr>
              <a:t>. RESUMEN </a:t>
            </a:r>
            <a:r>
              <a:rPr lang="es-MX" sz="3600" kern="0" dirty="0" smtClean="0">
                <a:solidFill>
                  <a:schemeClr val="bg1"/>
                </a:solidFill>
              </a:rPr>
              <a:t>(250 palabras</a:t>
            </a:r>
            <a:r>
              <a:rPr lang="es-MX" sz="3600" kern="0" dirty="0" smtClean="0">
                <a:solidFill>
                  <a:schemeClr val="bg1"/>
                </a:solidFill>
              </a:rPr>
              <a:t>)</a:t>
            </a:r>
            <a:endParaRPr lang="es-MX" sz="2000" kern="0" dirty="0">
              <a:solidFill>
                <a:schemeClr val="bg1"/>
              </a:solidFill>
            </a:endParaRPr>
          </a:p>
        </p:txBody>
      </p:sp>
    </p:spTree>
    <p:extLst>
      <p:ext uri="{BB962C8B-B14F-4D97-AF65-F5344CB8AC3E}">
        <p14:creationId xmlns:p14="http://schemas.microsoft.com/office/powerpoint/2010/main" val="14302123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n-US" smtClean="0"/>
              <a:t>www.themegallery.com</a:t>
            </a:r>
          </a:p>
          <a:p>
            <a:endParaRPr lang="en-US"/>
          </a:p>
        </p:txBody>
      </p:sp>
      <p:sp>
        <p:nvSpPr>
          <p:cNvPr id="5" name="Marcador de pie de página 4"/>
          <p:cNvSpPr>
            <a:spLocks noGrp="1"/>
          </p:cNvSpPr>
          <p:nvPr>
            <p:ph type="ftr" sz="quarter" idx="11"/>
          </p:nvPr>
        </p:nvSpPr>
        <p:spPr/>
        <p:txBody>
          <a:bodyPr/>
          <a:lstStyle/>
          <a:p>
            <a:r>
              <a:rPr lang="en-US" smtClean="0"/>
              <a:t>Company Logo</a:t>
            </a:r>
            <a:endParaRPr lang="en-US"/>
          </a:p>
        </p:txBody>
      </p:sp>
      <p:sp>
        <p:nvSpPr>
          <p:cNvPr id="6" name="2 Subtítulo"/>
          <p:cNvSpPr txBox="1">
            <a:spLocks/>
          </p:cNvSpPr>
          <p:nvPr/>
        </p:nvSpPr>
        <p:spPr>
          <a:xfrm>
            <a:off x="-180528" y="1244252"/>
            <a:ext cx="8129165" cy="554461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914400" lvl="1" indent="-45720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Debe sintetizar los aspectos centrales incluidos en cada una de las secciones medulares del trabajo.</a:t>
            </a:r>
          </a:p>
          <a:p>
            <a:pPr lvl="1" algn="just"/>
            <a:endParaRPr lang="es-MX" dirty="0">
              <a:solidFill>
                <a:schemeClr val="tx1"/>
              </a:solidFill>
              <a:latin typeface="Arial" panose="020B0604020202020204" pitchFamily="34" charset="0"/>
              <a:cs typeface="Arial" panose="020B0604020202020204" pitchFamily="34" charset="0"/>
            </a:endParaRPr>
          </a:p>
          <a:p>
            <a:pPr marL="914400" lvl="1" indent="-45720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Después de leer el resumen, el lector decidirá si continúa leyendo el trabajo.</a:t>
            </a:r>
          </a:p>
          <a:p>
            <a:pPr lvl="1" algn="just"/>
            <a:endParaRPr lang="es-MX" dirty="0">
              <a:solidFill>
                <a:schemeClr val="tx1"/>
              </a:solidFill>
              <a:latin typeface="Arial" panose="020B0604020202020204" pitchFamily="34" charset="0"/>
              <a:cs typeface="Arial" panose="020B0604020202020204" pitchFamily="34" charset="0"/>
            </a:endParaRPr>
          </a:p>
          <a:p>
            <a:pPr marL="914400" lvl="1" indent="-457200" algn="just">
              <a:buFont typeface="Arial" panose="020B0604020202020204" pitchFamily="34" charset="0"/>
              <a:buChar char="•"/>
            </a:pPr>
            <a:r>
              <a:rPr lang="es-MX" dirty="0" smtClean="0">
                <a:solidFill>
                  <a:schemeClr val="tx1"/>
                </a:solidFill>
                <a:latin typeface="Arial" panose="020B0604020202020204" pitchFamily="34" charset="0"/>
                <a:cs typeface="Arial" panose="020B0604020202020204" pitchFamily="34" charset="0"/>
              </a:rPr>
              <a:t>Recordar que el resumen en muchos casos será leído en forma aislada del resto del trabajo.</a:t>
            </a:r>
          </a:p>
          <a:p>
            <a:pPr marL="971550" lvl="1" indent="-514350" algn="just">
              <a:buFont typeface="+mj-lt"/>
              <a:buAutoNum type="arabicPeriod"/>
            </a:pPr>
            <a:endParaRPr lang="es-MX" dirty="0">
              <a:solidFill>
                <a:schemeClr val="tx1"/>
              </a:solidFill>
            </a:endParaRPr>
          </a:p>
          <a:p>
            <a:pPr lvl="1" algn="just"/>
            <a:endParaRPr lang="es-MX" dirty="0" smtClean="0">
              <a:solidFill>
                <a:schemeClr val="tx1"/>
              </a:solidFill>
            </a:endParaRPr>
          </a:p>
          <a:p>
            <a:pPr lvl="1" algn="just"/>
            <a:endParaRPr lang="es-MX" dirty="0">
              <a:solidFill>
                <a:schemeClr val="tx1"/>
              </a:solidFill>
            </a:endParaRPr>
          </a:p>
        </p:txBody>
      </p:sp>
      <p:sp>
        <p:nvSpPr>
          <p:cNvPr id="7" name="2 Subtítulo"/>
          <p:cNvSpPr txBox="1">
            <a:spLocks/>
          </p:cNvSpPr>
          <p:nvPr/>
        </p:nvSpPr>
        <p:spPr bwMode="auto">
          <a:xfrm>
            <a:off x="179512" y="116632"/>
            <a:ext cx="6592602"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s-MX" sz="3600" kern="0" dirty="0" smtClean="0">
                <a:solidFill>
                  <a:schemeClr val="bg1"/>
                </a:solidFill>
              </a:rPr>
              <a:t>2. RESUMEN </a:t>
            </a:r>
            <a:endParaRPr lang="es-MX" sz="3600" kern="0" dirty="0">
              <a:solidFill>
                <a:schemeClr val="bg1"/>
              </a:solidFill>
            </a:endParaRPr>
          </a:p>
        </p:txBody>
      </p:sp>
    </p:spTree>
    <p:extLst>
      <p:ext uri="{BB962C8B-B14F-4D97-AF65-F5344CB8AC3E}">
        <p14:creationId xmlns:p14="http://schemas.microsoft.com/office/powerpoint/2010/main" val="224471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n-US" smtClean="0"/>
              <a:t>www.themegallery.com</a:t>
            </a:r>
          </a:p>
          <a:p>
            <a:endParaRPr lang="en-US"/>
          </a:p>
        </p:txBody>
      </p:sp>
      <p:sp>
        <p:nvSpPr>
          <p:cNvPr id="5" name="Marcador de pie de página 4"/>
          <p:cNvSpPr>
            <a:spLocks noGrp="1"/>
          </p:cNvSpPr>
          <p:nvPr>
            <p:ph type="ftr" sz="quarter" idx="11"/>
          </p:nvPr>
        </p:nvSpPr>
        <p:spPr/>
        <p:txBody>
          <a:bodyPr/>
          <a:lstStyle/>
          <a:p>
            <a:r>
              <a:rPr lang="en-US" smtClean="0"/>
              <a:t>Company Logo</a:t>
            </a:r>
            <a:endParaRPr lang="en-US"/>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257" y="3466976"/>
            <a:ext cx="3194345" cy="3391024"/>
          </a:xfrm>
          <a:prstGeom prst="rect">
            <a:avLst/>
          </a:prstGeom>
        </p:spPr>
      </p:pic>
      <p:sp>
        <p:nvSpPr>
          <p:cNvPr id="6" name="2 Marcador de contenido"/>
          <p:cNvSpPr>
            <a:spLocks noGrp="1"/>
          </p:cNvSpPr>
          <p:nvPr>
            <p:ph idx="1"/>
          </p:nvPr>
        </p:nvSpPr>
        <p:spPr>
          <a:xfrm>
            <a:off x="52388" y="977367"/>
            <a:ext cx="8229600" cy="5616624"/>
          </a:xfrm>
        </p:spPr>
        <p:txBody>
          <a:bodyPr/>
          <a:lstStyle/>
          <a:p>
            <a:pPr algn="just">
              <a:buClr>
                <a:schemeClr val="tx1"/>
              </a:buClr>
              <a:buFont typeface="Arial" panose="020B0604020202020204" pitchFamily="34" charset="0"/>
              <a:buChar char="•"/>
            </a:pPr>
            <a:r>
              <a:rPr lang="es-MX" b="0" dirty="0" smtClean="0">
                <a:solidFill>
                  <a:schemeClr val="tx1"/>
                </a:solidFill>
                <a:latin typeface="Arial" panose="020B0604020202020204" pitchFamily="34" charset="0"/>
                <a:cs typeface="Arial" panose="020B0604020202020204" pitchFamily="34" charset="0"/>
              </a:rPr>
              <a:t>Es </a:t>
            </a:r>
            <a:r>
              <a:rPr lang="es-MX" b="0" dirty="0">
                <a:solidFill>
                  <a:schemeClr val="tx1"/>
                </a:solidFill>
                <a:latin typeface="Arial" panose="020B0604020202020204" pitchFamily="34" charset="0"/>
                <a:cs typeface="Arial" panose="020B0604020202020204" pitchFamily="34" charset="0"/>
              </a:rPr>
              <a:t>la exposición  de motivos y el contenido:  en el primer capítulo se habla de… en el capítulo 2</a:t>
            </a:r>
            <a:r>
              <a:rPr lang="es-MX" b="0" dirty="0" smtClean="0">
                <a:solidFill>
                  <a:schemeClr val="tx1"/>
                </a:solidFill>
                <a:latin typeface="Arial" panose="020B0604020202020204" pitchFamily="34" charset="0"/>
                <a:cs typeface="Arial" panose="020B0604020202020204" pitchFamily="34" charset="0"/>
              </a:rPr>
              <a:t>…..</a:t>
            </a:r>
          </a:p>
          <a:p>
            <a:pPr algn="just">
              <a:buNone/>
            </a:pPr>
            <a:endParaRPr lang="es-MX" b="0" dirty="0" smtClean="0">
              <a:solidFill>
                <a:schemeClr val="tx1"/>
              </a:solidFill>
              <a:latin typeface="Arial" panose="020B0604020202020204" pitchFamily="34" charset="0"/>
              <a:cs typeface="Arial" panose="020B0604020202020204" pitchFamily="34" charset="0"/>
            </a:endParaRPr>
          </a:p>
          <a:p>
            <a:pPr algn="just">
              <a:buClr>
                <a:schemeClr val="tx1"/>
              </a:buClr>
              <a:buFont typeface="Arial" panose="020B0604020202020204" pitchFamily="34" charset="0"/>
              <a:buChar char="•"/>
            </a:pPr>
            <a:r>
              <a:rPr lang="es-MX" b="0" dirty="0" smtClean="0">
                <a:solidFill>
                  <a:schemeClr val="tx1"/>
                </a:solidFill>
                <a:latin typeface="Arial" panose="020B0604020202020204" pitchFamily="34" charset="0"/>
                <a:cs typeface="Arial" panose="020B0604020202020204" pitchFamily="34" charset="0"/>
              </a:rPr>
              <a:t>Debe dejar claro el problema que nos propusimos resolver y por qué valía la pena resolverlo.</a:t>
            </a:r>
          </a:p>
          <a:p>
            <a:pPr algn="just">
              <a:buNone/>
            </a:pPr>
            <a:endParaRPr lang="es-MX" b="0" dirty="0" smtClean="0">
              <a:solidFill>
                <a:schemeClr val="tx1"/>
              </a:solidFill>
              <a:latin typeface="Arial" panose="020B0604020202020204" pitchFamily="34" charset="0"/>
              <a:cs typeface="Arial" panose="020B0604020202020204" pitchFamily="34" charset="0"/>
            </a:endParaRPr>
          </a:p>
          <a:p>
            <a:pPr algn="just">
              <a:buClr>
                <a:schemeClr val="tx1"/>
              </a:buClr>
              <a:buFont typeface="Arial" panose="020B0604020202020204" pitchFamily="34" charset="0"/>
              <a:buChar char="•"/>
            </a:pPr>
            <a:r>
              <a:rPr lang="es-MX" b="0" dirty="0" smtClean="0">
                <a:solidFill>
                  <a:schemeClr val="tx1"/>
                </a:solidFill>
                <a:latin typeface="Arial" panose="020B0604020202020204" pitchFamily="34" charset="0"/>
                <a:cs typeface="Arial" panose="020B0604020202020204" pitchFamily="34" charset="0"/>
              </a:rPr>
              <a:t>Mostrar </a:t>
            </a:r>
            <a:r>
              <a:rPr lang="es-MX" b="0" dirty="0" smtClean="0">
                <a:solidFill>
                  <a:schemeClr val="tx1"/>
                </a:solidFill>
                <a:latin typeface="Arial" panose="020B0604020202020204" pitchFamily="34" charset="0"/>
                <a:cs typeface="Arial" panose="020B0604020202020204" pitchFamily="34" charset="0"/>
              </a:rPr>
              <a:t>el aporte original.</a:t>
            </a:r>
          </a:p>
          <a:p>
            <a:pPr algn="just">
              <a:buNone/>
            </a:pPr>
            <a:endParaRPr lang="es-MX" dirty="0">
              <a:solidFill>
                <a:schemeClr val="tx1"/>
              </a:solidFill>
              <a:latin typeface="Arial" panose="020B0604020202020204" pitchFamily="34" charset="0"/>
              <a:cs typeface="Arial" panose="020B0604020202020204" pitchFamily="34" charset="0"/>
            </a:endParaRPr>
          </a:p>
        </p:txBody>
      </p:sp>
      <p:sp>
        <p:nvSpPr>
          <p:cNvPr id="7" name="1 Título"/>
          <p:cNvSpPr>
            <a:spLocks noGrp="1"/>
          </p:cNvSpPr>
          <p:nvPr>
            <p:ph type="title"/>
          </p:nvPr>
        </p:nvSpPr>
        <p:spPr>
          <a:xfrm>
            <a:off x="1115616" y="-13648"/>
            <a:ext cx="8229600" cy="1143000"/>
          </a:xfrm>
        </p:spPr>
        <p:txBody>
          <a:bodyPr>
            <a:normAutofit fontScale="90000"/>
          </a:bodyPr>
          <a:lstStyle/>
          <a:p>
            <a:r>
              <a:rPr lang="es-MX" sz="3600" b="1" dirty="0" smtClean="0"/>
              <a:t>3. INTRODUCCIÓN</a:t>
            </a:r>
            <a:r>
              <a:rPr lang="es-MX" sz="3600" b="1" dirty="0" smtClean="0"/>
              <a:t>.</a:t>
            </a:r>
            <a:r>
              <a:rPr lang="es-MX" sz="3600" dirty="0"/>
              <a:t/>
            </a:r>
            <a:br>
              <a:rPr lang="es-MX" sz="3600" dirty="0"/>
            </a:br>
            <a:endParaRPr lang="es-MX" sz="3600" dirty="0"/>
          </a:p>
        </p:txBody>
      </p:sp>
    </p:spTree>
    <p:extLst>
      <p:ext uri="{BB962C8B-B14F-4D97-AF65-F5344CB8AC3E}">
        <p14:creationId xmlns:p14="http://schemas.microsoft.com/office/powerpoint/2010/main" val="914508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r>
              <a:rPr lang="en-US" smtClean="0"/>
              <a:t>www.themegallery.com</a:t>
            </a:r>
          </a:p>
          <a:p>
            <a:endParaRPr lang="en-US"/>
          </a:p>
        </p:txBody>
      </p:sp>
      <p:sp>
        <p:nvSpPr>
          <p:cNvPr id="5" name="Marcador de pie de página 4"/>
          <p:cNvSpPr>
            <a:spLocks noGrp="1"/>
          </p:cNvSpPr>
          <p:nvPr>
            <p:ph type="ftr" sz="quarter" idx="11"/>
          </p:nvPr>
        </p:nvSpPr>
        <p:spPr/>
        <p:txBody>
          <a:bodyPr/>
          <a:lstStyle/>
          <a:p>
            <a:r>
              <a:rPr lang="en-US" smtClean="0"/>
              <a:t>Company Logo</a:t>
            </a:r>
            <a:endParaRPr lang="en-US"/>
          </a:p>
        </p:txBody>
      </p:sp>
      <p:sp>
        <p:nvSpPr>
          <p:cNvPr id="6" name="1 Título"/>
          <p:cNvSpPr txBox="1">
            <a:spLocks/>
          </p:cNvSpPr>
          <p:nvPr/>
        </p:nvSpPr>
        <p:spPr bwMode="white">
          <a:xfrm>
            <a:off x="0" y="1858"/>
            <a:ext cx="6660232" cy="922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82500" lnSpcReduction="10000"/>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a:lstStyle>
          <a:p>
            <a:r>
              <a:rPr lang="es-MX" kern="0" dirty="0" smtClean="0">
                <a:latin typeface="+mn-lt"/>
                <a:cs typeface="Arial" pitchFamily="34" charset="0"/>
              </a:rPr>
              <a:t>4. CAPÍTULO </a:t>
            </a:r>
            <a:r>
              <a:rPr lang="es-MX" kern="0" dirty="0" smtClean="0">
                <a:latin typeface="+mn-lt"/>
                <a:cs typeface="Arial" pitchFamily="34" charset="0"/>
              </a:rPr>
              <a:t>I. </a:t>
            </a:r>
            <a:r>
              <a:rPr lang="es-MX" kern="0" dirty="0" smtClean="0">
                <a:latin typeface="+mn-lt"/>
                <a:cs typeface="Arial" pitchFamily="34" charset="0"/>
              </a:rPr>
              <a:t>PLANTEAMIENTO</a:t>
            </a:r>
            <a:r>
              <a:rPr lang="es-MX" sz="2200" kern="0" dirty="0" smtClean="0">
                <a:latin typeface="+mn-lt"/>
                <a:cs typeface="Arial" pitchFamily="34" charset="0"/>
              </a:rPr>
              <a:t/>
            </a:r>
            <a:br>
              <a:rPr lang="es-MX" sz="2200" kern="0" dirty="0" smtClean="0">
                <a:latin typeface="+mn-lt"/>
                <a:cs typeface="Arial" pitchFamily="34" charset="0"/>
              </a:rPr>
            </a:br>
            <a:r>
              <a:rPr lang="es-MX" sz="2200" kern="0" dirty="0" smtClean="0">
                <a:latin typeface="+mn-lt"/>
                <a:cs typeface="Arial" pitchFamily="34" charset="0"/>
              </a:rPr>
              <a:t> (Fuente 14, negritas, mayúsculas)</a:t>
            </a:r>
            <a:endParaRPr lang="es-MX" sz="2200" kern="0" dirty="0">
              <a:latin typeface="+mn-lt"/>
              <a:cs typeface="Arial"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5024" y="3899024"/>
            <a:ext cx="2958976" cy="2958976"/>
          </a:xfrm>
          <a:prstGeom prst="rect">
            <a:avLst/>
          </a:prstGeom>
        </p:spPr>
      </p:pic>
      <p:sp>
        <p:nvSpPr>
          <p:cNvPr id="7" name="2 Marcador de contenido"/>
          <p:cNvSpPr>
            <a:spLocks noGrp="1"/>
          </p:cNvSpPr>
          <p:nvPr>
            <p:ph idx="1"/>
          </p:nvPr>
        </p:nvSpPr>
        <p:spPr>
          <a:xfrm>
            <a:off x="179512" y="922114"/>
            <a:ext cx="8517632" cy="5603230"/>
          </a:xfrm>
        </p:spPr>
        <p:txBody>
          <a:bodyPr>
            <a:noAutofit/>
          </a:bodyPr>
          <a:lstStyle/>
          <a:p>
            <a:pPr marL="0" indent="0" algn="just">
              <a:lnSpc>
                <a:spcPct val="150000"/>
              </a:lnSpc>
              <a:buNone/>
            </a:pPr>
            <a:r>
              <a:rPr lang="es-MX" sz="2400" dirty="0" smtClean="0">
                <a:solidFill>
                  <a:schemeClr val="tx1"/>
                </a:solidFill>
                <a:latin typeface="Arial" panose="020B0604020202020204" pitchFamily="34" charset="0"/>
                <a:cs typeface="Arial" pitchFamily="34" charset="0"/>
              </a:rPr>
              <a:t>1.1 </a:t>
            </a:r>
            <a:r>
              <a:rPr lang="es-MX" sz="2400" dirty="0">
                <a:solidFill>
                  <a:schemeClr val="tx1"/>
                </a:solidFill>
                <a:latin typeface="Arial" pitchFamily="34" charset="0"/>
                <a:cs typeface="Arial" pitchFamily="34" charset="0"/>
              </a:rPr>
              <a:t>Presentación del Problema de </a:t>
            </a:r>
            <a:r>
              <a:rPr lang="es-MX" sz="2400" dirty="0" smtClean="0">
                <a:solidFill>
                  <a:schemeClr val="tx1"/>
                </a:solidFill>
                <a:latin typeface="Arial" pitchFamily="34" charset="0"/>
                <a:cs typeface="Arial" pitchFamily="34" charset="0"/>
              </a:rPr>
              <a:t>Investigación</a:t>
            </a:r>
          </a:p>
          <a:p>
            <a:pPr marL="0" indent="0" algn="ctr">
              <a:lnSpc>
                <a:spcPct val="150000"/>
              </a:lnSpc>
              <a:buNone/>
            </a:pPr>
            <a:r>
              <a:rPr lang="es-MX" sz="2400" b="0" dirty="0" smtClean="0">
                <a:solidFill>
                  <a:schemeClr val="tx1"/>
                </a:solidFill>
                <a:latin typeface="Arial" pitchFamily="34" charset="0"/>
                <a:cs typeface="Arial" pitchFamily="34" charset="0"/>
              </a:rPr>
              <a:t>(Fuente 12, negritas, mayúsculas y minúsculas)</a:t>
            </a:r>
          </a:p>
          <a:p>
            <a:pPr algn="just">
              <a:lnSpc>
                <a:spcPct val="150000"/>
              </a:lnSpc>
              <a:buClr>
                <a:schemeClr val="tx1"/>
              </a:buClr>
              <a:buFont typeface="Arial" panose="020B0604020202020204" pitchFamily="34" charset="0"/>
              <a:buChar char="•"/>
            </a:pPr>
            <a:r>
              <a:rPr lang="es-MX" sz="2400" b="0" dirty="0" smtClean="0">
                <a:solidFill>
                  <a:schemeClr val="tx1"/>
                </a:solidFill>
                <a:latin typeface="Arial" pitchFamily="34" charset="0"/>
                <a:cs typeface="Arial" pitchFamily="34" charset="0"/>
              </a:rPr>
              <a:t>Es </a:t>
            </a:r>
            <a:r>
              <a:rPr lang="es-MX" sz="2400" b="0" dirty="0" smtClean="0">
                <a:solidFill>
                  <a:schemeClr val="tx1"/>
                </a:solidFill>
                <a:latin typeface="Arial" pitchFamily="34" charset="0"/>
                <a:cs typeface="Arial" pitchFamily="34" charset="0"/>
              </a:rPr>
              <a:t>la descripción que se hace del objeto de estudio, llevándolo de lo general a lo particular.</a:t>
            </a:r>
          </a:p>
          <a:p>
            <a:pPr algn="just">
              <a:lnSpc>
                <a:spcPct val="150000"/>
              </a:lnSpc>
              <a:buClr>
                <a:schemeClr val="tx1"/>
              </a:buClr>
              <a:buFont typeface="Arial" panose="020B0604020202020204" pitchFamily="34" charset="0"/>
              <a:buChar char="•"/>
            </a:pPr>
            <a:r>
              <a:rPr lang="es-MX" sz="2400" b="0" dirty="0" smtClean="0">
                <a:solidFill>
                  <a:schemeClr val="tx1"/>
                </a:solidFill>
                <a:latin typeface="Arial" pitchFamily="34" charset="0"/>
                <a:cs typeface="Arial" pitchFamily="34" charset="0"/>
              </a:rPr>
              <a:t>Primero va el contexto Internacional, luego el Nacional y finalmente el Local</a:t>
            </a:r>
            <a:r>
              <a:rPr lang="es-MX" sz="2400" b="0" dirty="0" smtClean="0">
                <a:solidFill>
                  <a:schemeClr val="tx1"/>
                </a:solidFill>
                <a:latin typeface="Arial" pitchFamily="34" charset="0"/>
                <a:cs typeface="Arial" pitchFamily="34" charset="0"/>
              </a:rPr>
              <a:t>.</a:t>
            </a:r>
          </a:p>
          <a:p>
            <a:pPr algn="just">
              <a:lnSpc>
                <a:spcPct val="150000"/>
              </a:lnSpc>
              <a:buClr>
                <a:schemeClr val="tx1"/>
              </a:buClr>
              <a:buFont typeface="Arial" panose="020B0604020202020204" pitchFamily="34" charset="0"/>
              <a:buChar char="•"/>
            </a:pPr>
            <a:r>
              <a:rPr lang="es-MX" sz="2400" b="0" dirty="0" smtClean="0">
                <a:solidFill>
                  <a:schemeClr val="tx1"/>
                </a:solidFill>
                <a:latin typeface="Arial" pitchFamily="34" charset="0"/>
                <a:cs typeface="Arial" pitchFamily="34" charset="0"/>
              </a:rPr>
              <a:t>Se muestran sus características, rasgos y relaciones.</a:t>
            </a:r>
            <a:endParaRPr lang="es-MX" sz="2400" b="0" dirty="0" smtClean="0">
              <a:solidFill>
                <a:schemeClr val="tx1"/>
              </a:solidFill>
              <a:latin typeface="Arial" pitchFamily="34" charset="0"/>
              <a:cs typeface="Arial" pitchFamily="34" charset="0"/>
            </a:endParaRPr>
          </a:p>
          <a:p>
            <a:pPr algn="just">
              <a:lnSpc>
                <a:spcPct val="150000"/>
              </a:lnSpc>
              <a:buClr>
                <a:schemeClr val="tx1"/>
              </a:buClr>
              <a:buFont typeface="Arial" panose="020B0604020202020204" pitchFamily="34" charset="0"/>
              <a:buChar char="•"/>
            </a:pPr>
            <a:r>
              <a:rPr lang="es-MX" sz="2400" b="0" dirty="0" smtClean="0">
                <a:solidFill>
                  <a:schemeClr val="tx1"/>
                </a:solidFill>
                <a:latin typeface="Arial" pitchFamily="34" charset="0"/>
                <a:cs typeface="Arial" pitchFamily="34" charset="0"/>
              </a:rPr>
              <a:t>Al final se incluye la </a:t>
            </a:r>
            <a:r>
              <a:rPr lang="es-MX" sz="2400" b="0" i="1" u="sng" dirty="0" smtClean="0">
                <a:solidFill>
                  <a:schemeClr val="tx1"/>
                </a:solidFill>
                <a:latin typeface="Arial" pitchFamily="34" charset="0"/>
                <a:cs typeface="Arial" pitchFamily="34" charset="0"/>
              </a:rPr>
              <a:t>Tesis</a:t>
            </a:r>
            <a:r>
              <a:rPr lang="es-MX" sz="2400" b="0" dirty="0" smtClean="0">
                <a:solidFill>
                  <a:schemeClr val="tx1"/>
                </a:solidFill>
                <a:latin typeface="Arial" pitchFamily="34" charset="0"/>
                <a:cs typeface="Arial" pitchFamily="34" charset="0"/>
              </a:rPr>
              <a:t>.</a:t>
            </a:r>
          </a:p>
          <a:p>
            <a:pPr algn="ctr">
              <a:buNone/>
            </a:pPr>
            <a:endParaRPr lang="es-MX" sz="1100" b="1" dirty="0">
              <a:solidFill>
                <a:schemeClr val="tx1"/>
              </a:solidFill>
              <a:latin typeface="Arial" pitchFamily="34" charset="0"/>
              <a:cs typeface="Arial" pitchFamily="34" charset="0"/>
            </a:endParaRPr>
          </a:p>
          <a:p>
            <a:pPr algn="just">
              <a:buNone/>
            </a:pPr>
            <a:endParaRPr lang="es-MX" sz="11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047300698"/>
      </p:ext>
    </p:extLst>
  </p:cSld>
  <p:clrMapOvr>
    <a:masterClrMapping/>
  </p:clrMapOvr>
  <p:timing>
    <p:tnLst>
      <p:par>
        <p:cTn id="1" dur="indefinite" restart="never" nodeType="tmRoot"/>
      </p:par>
    </p:tnLst>
  </p:timing>
</p:sld>
</file>

<file path=ppt/theme/theme1.xml><?xml version="1.0" encoding="utf-8"?>
<a:theme xmlns:a="http://schemas.openxmlformats.org/drawingml/2006/main" name="cdb2004c012l">
  <a:themeElements>
    <a:clrScheme name="sample 1">
      <a:dk1>
        <a:srgbClr val="2B166E"/>
      </a:dk1>
      <a:lt1>
        <a:srgbClr val="FFFFFF"/>
      </a:lt1>
      <a:dk2>
        <a:srgbClr val="336699"/>
      </a:dk2>
      <a:lt2>
        <a:srgbClr val="C0C0C0"/>
      </a:lt2>
      <a:accent1>
        <a:srgbClr val="458F8F"/>
      </a:accent1>
      <a:accent2>
        <a:srgbClr val="CCCC00"/>
      </a:accent2>
      <a:accent3>
        <a:srgbClr val="FFFFFF"/>
      </a:accent3>
      <a:accent4>
        <a:srgbClr val="23115D"/>
      </a:accent4>
      <a:accent5>
        <a:srgbClr val="B0C6C6"/>
      </a:accent5>
      <a:accent6>
        <a:srgbClr val="B9B900"/>
      </a:accent6>
      <a:hlink>
        <a:srgbClr val="9999FF"/>
      </a:hlink>
      <a:folHlink>
        <a:srgbClr val="6C9BBE"/>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2B166E"/>
        </a:dk1>
        <a:lt1>
          <a:srgbClr val="FFFFFF"/>
        </a:lt1>
        <a:dk2>
          <a:srgbClr val="336699"/>
        </a:dk2>
        <a:lt2>
          <a:srgbClr val="C0C0C0"/>
        </a:lt2>
        <a:accent1>
          <a:srgbClr val="458F8F"/>
        </a:accent1>
        <a:accent2>
          <a:srgbClr val="CCCC00"/>
        </a:accent2>
        <a:accent3>
          <a:srgbClr val="FFFFFF"/>
        </a:accent3>
        <a:accent4>
          <a:srgbClr val="23115D"/>
        </a:accent4>
        <a:accent5>
          <a:srgbClr val="B0C6C6"/>
        </a:accent5>
        <a:accent6>
          <a:srgbClr val="B9B900"/>
        </a:accent6>
        <a:hlink>
          <a:srgbClr val="9999FF"/>
        </a:hlink>
        <a:folHlink>
          <a:srgbClr val="6C9BBE"/>
        </a:folHlink>
      </a:clrScheme>
      <a:clrMap bg1="lt1" tx1="dk1" bg2="lt2" tx2="dk2" accent1="accent1" accent2="accent2" accent3="accent3" accent4="accent4" accent5="accent5" accent6="accent6" hlink="hlink" folHlink="folHlink"/>
    </a:extraClrScheme>
    <a:extraClrScheme>
      <a:clrScheme name="sample 2">
        <a:dk1>
          <a:srgbClr val="1D528D"/>
        </a:dk1>
        <a:lt1>
          <a:srgbClr val="FFFFFF"/>
        </a:lt1>
        <a:dk2>
          <a:srgbClr val="000000"/>
        </a:dk2>
        <a:lt2>
          <a:srgbClr val="C0C0C0"/>
        </a:lt2>
        <a:accent1>
          <a:srgbClr val="2CA3C8"/>
        </a:accent1>
        <a:accent2>
          <a:srgbClr val="FF9900"/>
        </a:accent2>
        <a:accent3>
          <a:srgbClr val="FFFFFF"/>
        </a:accent3>
        <a:accent4>
          <a:srgbClr val="174578"/>
        </a:accent4>
        <a:accent5>
          <a:srgbClr val="ACCEE0"/>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sample 3">
        <a:dk1>
          <a:srgbClr val="666633"/>
        </a:dk1>
        <a:lt1>
          <a:srgbClr val="FFFFFF"/>
        </a:lt1>
        <a:dk2>
          <a:srgbClr val="000000"/>
        </a:dk2>
        <a:lt2>
          <a:srgbClr val="D1C68D"/>
        </a:lt2>
        <a:accent1>
          <a:srgbClr val="C86C62"/>
        </a:accent1>
        <a:accent2>
          <a:srgbClr val="C78DD7"/>
        </a:accent2>
        <a:accent3>
          <a:srgbClr val="FFFFFF"/>
        </a:accent3>
        <a:accent4>
          <a:srgbClr val="56562A"/>
        </a:accent4>
        <a:accent5>
          <a:srgbClr val="E0BAB7"/>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cdb2004c012l</Template>
  <TotalTime>1592</TotalTime>
  <Words>1986</Words>
  <Application>Microsoft Office PowerPoint</Application>
  <PresentationFormat>Presentación en pantalla (4:3)</PresentationFormat>
  <Paragraphs>272</Paragraphs>
  <Slides>34</Slides>
  <Notes>6</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34</vt:i4>
      </vt:variant>
    </vt:vector>
  </HeadingPairs>
  <TitlesOfParts>
    <vt:vector size="42" baseType="lpstr">
      <vt:lpstr>Arial</vt:lpstr>
      <vt:lpstr>Arial Rounded MT Bold</vt:lpstr>
      <vt:lpstr>Calibri</vt:lpstr>
      <vt:lpstr>Times New Roman</vt:lpstr>
      <vt:lpstr>Verdana</vt:lpstr>
      <vt:lpstr>Wingdings</vt:lpstr>
      <vt:lpstr>cdb2004c012l</vt:lpstr>
      <vt:lpstr>Image</vt:lpstr>
      <vt:lpstr>Presentación de PowerPoint</vt:lpstr>
      <vt:lpstr>Presentación de PowerPoint</vt:lpstr>
      <vt:lpstr>Contenido</vt:lpstr>
      <vt:lpstr>Presentación de PowerPoint</vt:lpstr>
      <vt:lpstr>Presentación de PowerPoint</vt:lpstr>
      <vt:lpstr>Presentación de PowerPoint</vt:lpstr>
      <vt:lpstr>Presentación de PowerPoint</vt:lpstr>
      <vt:lpstr>3. INTRODUCCIÓN. </vt:lpstr>
      <vt:lpstr>Presentación de PowerPoint</vt:lpstr>
      <vt:lpstr>1.2 Pregunta de Investigación</vt:lpstr>
      <vt:lpstr>1.3 Objetivos</vt:lpstr>
      <vt:lpstr>Presentación de PowerPoint</vt:lpstr>
      <vt:lpstr>1.4 Justificación</vt:lpstr>
      <vt:lpstr>Presentación de PowerPoint</vt:lpstr>
      <vt:lpstr>Presentación de PowerPoint</vt:lpstr>
      <vt:lpstr>Presentación de PowerPoint</vt:lpstr>
      <vt:lpstr>a) Estado del Arte  b) Marco Teórico</vt:lpstr>
      <vt:lpstr>5- CAPÍTULO II. MARCO DE REFERENCIA  </vt:lpstr>
      <vt:lpstr>a) Estado del Arte o del Conocimiento sobre…</vt:lpstr>
      <vt:lpstr>b) Marco Teórico</vt:lpstr>
      <vt:lpstr>b) … Marco Teórico</vt:lpstr>
      <vt:lpstr>…Funciones del Marco Teórico</vt:lpstr>
      <vt:lpstr>Presentación de PowerPoint</vt:lpstr>
      <vt:lpstr>…6. CAPÍTULO III. MARCO METODOLÓGICO</vt:lpstr>
      <vt:lpstr>Presentación de PowerPoint</vt:lpstr>
      <vt:lpstr>Presentación de PowerPoint</vt:lpstr>
      <vt:lpstr>Presentación de PowerPoint</vt:lpstr>
      <vt:lpstr>Presentación de PowerPoint</vt:lpstr>
      <vt:lpstr>8. CONCLUSIONES</vt:lpstr>
      <vt:lpstr>9. ANEXOS</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Elementos del trabajo de investigacion          Realizó: M. en C. Oscar Espinoza Ortega</dc:title>
  <dc:creator>WinSP3_PRO</dc:creator>
  <cp:lastModifiedBy>Oscar</cp:lastModifiedBy>
  <cp:revision>61</cp:revision>
  <dcterms:created xsi:type="dcterms:W3CDTF">2014-04-25T15:25:39Z</dcterms:created>
  <dcterms:modified xsi:type="dcterms:W3CDTF">2015-10-01T18:28:52Z</dcterms:modified>
</cp:coreProperties>
</file>