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51"/>
  </p:notesMasterIdLst>
  <p:sldIdLst>
    <p:sldId id="313" r:id="rId2"/>
    <p:sldId id="256" r:id="rId3"/>
    <p:sldId id="311" r:id="rId4"/>
    <p:sldId id="314" r:id="rId5"/>
    <p:sldId id="315" r:id="rId6"/>
    <p:sldId id="316" r:id="rId7"/>
    <p:sldId id="302" r:id="rId8"/>
    <p:sldId id="265" r:id="rId9"/>
    <p:sldId id="257" r:id="rId10"/>
    <p:sldId id="263" r:id="rId11"/>
    <p:sldId id="300" r:id="rId12"/>
    <p:sldId id="264" r:id="rId13"/>
    <p:sldId id="266" r:id="rId14"/>
    <p:sldId id="301" r:id="rId15"/>
    <p:sldId id="268" r:id="rId16"/>
    <p:sldId id="269" r:id="rId17"/>
    <p:sldId id="270" r:id="rId18"/>
    <p:sldId id="304" r:id="rId19"/>
    <p:sldId id="271" r:id="rId20"/>
    <p:sldId id="272" r:id="rId21"/>
    <p:sldId id="305" r:id="rId22"/>
    <p:sldId id="273" r:id="rId23"/>
    <p:sldId id="306" r:id="rId24"/>
    <p:sldId id="307" r:id="rId25"/>
    <p:sldId id="274" r:id="rId26"/>
    <p:sldId id="308" r:id="rId27"/>
    <p:sldId id="309" r:id="rId28"/>
    <p:sldId id="275" r:id="rId29"/>
    <p:sldId id="289" r:id="rId30"/>
    <p:sldId id="290" r:id="rId31"/>
    <p:sldId id="277" r:id="rId32"/>
    <p:sldId id="291" r:id="rId33"/>
    <p:sldId id="278" r:id="rId34"/>
    <p:sldId id="292" r:id="rId35"/>
    <p:sldId id="293" r:id="rId36"/>
    <p:sldId id="279" r:id="rId37"/>
    <p:sldId id="280" r:id="rId38"/>
    <p:sldId id="294" r:id="rId39"/>
    <p:sldId id="281" r:id="rId40"/>
    <p:sldId id="282" r:id="rId41"/>
    <p:sldId id="288" r:id="rId42"/>
    <p:sldId id="283" r:id="rId43"/>
    <p:sldId id="284" r:id="rId44"/>
    <p:sldId id="285" r:id="rId45"/>
    <p:sldId id="286" r:id="rId46"/>
    <p:sldId id="296" r:id="rId47"/>
    <p:sldId id="297" r:id="rId48"/>
    <p:sldId id="299" r:id="rId49"/>
    <p:sldId id="317" r:id="rId5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42" y="36"/>
      </p:cViewPr>
      <p:guideLst>
        <p:guide orient="horz" pos="2160"/>
        <p:guide pos="2880"/>
      </p:guideLst>
    </p:cSldViewPr>
  </p:slideViewPr>
  <p:notesTextViewPr>
    <p:cViewPr>
      <p:scale>
        <a:sx n="1" d="1"/>
        <a:sy n="1" d="1"/>
      </p:scale>
      <p:origin x="0" y="0"/>
    </p:cViewPr>
  </p:notesTextViewPr>
  <p:sorterViewPr>
    <p:cViewPr>
      <p:scale>
        <a:sx n="81" d="100"/>
        <a:sy n="81"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2831E0-59B4-42CF-AF2E-BB54B74DDF83}" type="datetimeFigureOut">
              <a:rPr lang="es-MX" smtClean="0"/>
              <a:pPr/>
              <a:t>03/10/2014</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34D28-7F5D-422D-90B7-F4D6AB69C6C0}" type="slidenum">
              <a:rPr lang="es-MX" smtClean="0"/>
              <a:pPr/>
              <a:t>‹Nº›</a:t>
            </a:fld>
            <a:endParaRPr lang="es-MX"/>
          </a:p>
        </p:txBody>
      </p:sp>
    </p:spTree>
    <p:extLst>
      <p:ext uri="{BB962C8B-B14F-4D97-AF65-F5344CB8AC3E}">
        <p14:creationId xmlns:p14="http://schemas.microsoft.com/office/powerpoint/2010/main" val="8858438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6B25E753-8C7E-4739-B197-6C4A127DBF22}" type="slidenum">
              <a:rPr lang="es-MX" smtClean="0"/>
              <a:pPr/>
              <a:t>1</a:t>
            </a:fld>
            <a:endParaRPr lang="es-MX" dirty="0"/>
          </a:p>
        </p:txBody>
      </p:sp>
    </p:spTree>
    <p:extLst>
      <p:ext uri="{BB962C8B-B14F-4D97-AF65-F5344CB8AC3E}">
        <p14:creationId xmlns:p14="http://schemas.microsoft.com/office/powerpoint/2010/main" val="33427699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3434D28-7F5D-422D-90B7-F4D6AB69C6C0}" type="slidenum">
              <a:rPr lang="es-MX" smtClean="0"/>
              <a:pPr/>
              <a:t>2</a:t>
            </a:fld>
            <a:endParaRPr lang="es-MX"/>
          </a:p>
        </p:txBody>
      </p:sp>
    </p:spTree>
    <p:extLst>
      <p:ext uri="{BB962C8B-B14F-4D97-AF65-F5344CB8AC3E}">
        <p14:creationId xmlns:p14="http://schemas.microsoft.com/office/powerpoint/2010/main" val="40377545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43434D28-7F5D-422D-90B7-F4D6AB69C6C0}" type="slidenum">
              <a:rPr lang="es-MX" smtClean="0"/>
              <a:pPr/>
              <a:t>42</a:t>
            </a:fld>
            <a:endParaRPr lang="es-MX"/>
          </a:p>
        </p:txBody>
      </p:sp>
    </p:spTree>
    <p:extLst>
      <p:ext uri="{BB962C8B-B14F-4D97-AF65-F5344CB8AC3E}">
        <p14:creationId xmlns:p14="http://schemas.microsoft.com/office/powerpoint/2010/main" val="40077158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6212C3AF-7037-45E6-8E27-81296CEDBA10}" type="datetimeFigureOut">
              <a:rPr lang="es-MX" smtClean="0"/>
              <a:pPr/>
              <a:t>03/10/2014</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A29A02D-13B8-4144-A4B9-9F66BC593F70}"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6212C3AF-7037-45E6-8E27-81296CEDBA10}" type="datetimeFigureOut">
              <a:rPr lang="es-MX" smtClean="0"/>
              <a:pPr/>
              <a:t>03/10/2014</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A29A02D-13B8-4144-A4B9-9F66BC593F70}"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6212C3AF-7037-45E6-8E27-81296CEDBA10}" type="datetimeFigureOut">
              <a:rPr lang="es-MX" smtClean="0"/>
              <a:pPr/>
              <a:t>03/10/2014</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A29A02D-13B8-4144-A4B9-9F66BC593F70}"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6212C3AF-7037-45E6-8E27-81296CEDBA10}" type="datetimeFigureOut">
              <a:rPr lang="es-MX" smtClean="0"/>
              <a:pPr/>
              <a:t>03/10/2014</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A29A02D-13B8-4144-A4B9-9F66BC593F70}"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212C3AF-7037-45E6-8E27-81296CEDBA10}" type="datetimeFigureOut">
              <a:rPr lang="es-MX" smtClean="0"/>
              <a:pPr/>
              <a:t>03/10/2014</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A29A02D-13B8-4144-A4B9-9F66BC593F70}"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6212C3AF-7037-45E6-8E27-81296CEDBA10}" type="datetimeFigureOut">
              <a:rPr lang="es-MX" smtClean="0"/>
              <a:pPr/>
              <a:t>03/10/2014</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A29A02D-13B8-4144-A4B9-9F66BC593F70}"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6212C3AF-7037-45E6-8E27-81296CEDBA10}" type="datetimeFigureOut">
              <a:rPr lang="es-MX" smtClean="0"/>
              <a:pPr/>
              <a:t>03/10/2014</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1A29A02D-13B8-4144-A4B9-9F66BC593F70}"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6212C3AF-7037-45E6-8E27-81296CEDBA10}" type="datetimeFigureOut">
              <a:rPr lang="es-MX" smtClean="0"/>
              <a:pPr/>
              <a:t>03/10/2014</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1A29A02D-13B8-4144-A4B9-9F66BC593F70}"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12C3AF-7037-45E6-8E27-81296CEDBA10}" type="datetimeFigureOut">
              <a:rPr lang="es-MX" smtClean="0"/>
              <a:pPr/>
              <a:t>03/10/2014</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1A29A02D-13B8-4144-A4B9-9F66BC593F70}"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212C3AF-7037-45E6-8E27-81296CEDBA10}" type="datetimeFigureOut">
              <a:rPr lang="es-MX" smtClean="0"/>
              <a:pPr/>
              <a:t>03/10/2014</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A29A02D-13B8-4144-A4B9-9F66BC593F70}" type="slidenum">
              <a:rPr lang="es-MX" smtClean="0"/>
              <a:pPr/>
              <a:t>‹Nº›</a:t>
            </a:fld>
            <a:endParaRPr lang="es-MX"/>
          </a:p>
        </p:txBody>
      </p:sp>
      <p:sp>
        <p:nvSpPr>
          <p:cNvPr id="9" name="Content Placeholder 8"/>
          <p:cNvSpPr>
            <a:spLocks noGrp="1"/>
          </p:cNvSpPr>
          <p:nvPr>
            <p:ph sz="quarter" idx="13"/>
          </p:nvPr>
        </p:nvSpPr>
        <p:spPr>
          <a:xfrm>
            <a:off x="304800" y="381000"/>
            <a:ext cx="77724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6212C3AF-7037-45E6-8E27-81296CEDBA10}" type="datetimeFigureOut">
              <a:rPr lang="es-MX" smtClean="0"/>
              <a:pPr/>
              <a:t>03/10/2014</a:t>
            </a:fld>
            <a:endParaRPr lang="es-MX"/>
          </a:p>
        </p:txBody>
      </p:sp>
      <p:sp>
        <p:nvSpPr>
          <p:cNvPr id="9" name="Slide Number Placeholder 8"/>
          <p:cNvSpPr>
            <a:spLocks noGrp="1"/>
          </p:cNvSpPr>
          <p:nvPr>
            <p:ph type="sldNum" sz="quarter" idx="11"/>
          </p:nvPr>
        </p:nvSpPr>
        <p:spPr/>
        <p:txBody>
          <a:bodyPr/>
          <a:lstStyle/>
          <a:p>
            <a:fld id="{1A29A02D-13B8-4144-A4B9-9F66BC593F70}" type="slidenum">
              <a:rPr lang="es-MX" smtClean="0"/>
              <a:pPr/>
              <a:t>‹Nº›</a:t>
            </a:fld>
            <a:endParaRPr lang="es-MX"/>
          </a:p>
        </p:txBody>
      </p:sp>
      <p:sp>
        <p:nvSpPr>
          <p:cNvPr id="10" name="Footer Placeholder 9"/>
          <p:cNvSpPr>
            <a:spLocks noGrp="1"/>
          </p:cNvSpPr>
          <p:nvPr>
            <p:ph type="ftr" sz="quarter" idx="12"/>
          </p:nvPr>
        </p:nvSpPr>
        <p:spPr/>
        <p:txBody>
          <a:bodyPr/>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1A29A02D-13B8-4144-A4B9-9F66BC593F70}" type="slidenum">
              <a:rPr lang="es-MX" smtClean="0"/>
              <a:pPr/>
              <a:t>‹Nº›</a:t>
            </a:fld>
            <a:endParaRPr lang="es-MX"/>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s-MX"/>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6212C3AF-7037-45E6-8E27-81296CEDBA10}" type="datetimeFigureOut">
              <a:rPr lang="es-MX" smtClean="0"/>
              <a:pPr/>
              <a:t>03/10/2014</a:t>
            </a:fld>
            <a:endParaRPr lang="es-MX"/>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419872" y="5877272"/>
            <a:ext cx="5544616" cy="720080"/>
          </a:xfrm>
        </p:spPr>
        <p:txBody>
          <a:bodyPr>
            <a:normAutofit/>
          </a:bodyPr>
          <a:lstStyle/>
          <a:p>
            <a:r>
              <a:rPr lang="es-ES" sz="2000" dirty="0" smtClean="0"/>
              <a:t>M en DAES Carmen Aurora Niembro Gaona</a:t>
            </a:r>
          </a:p>
        </p:txBody>
      </p:sp>
      <p:sp>
        <p:nvSpPr>
          <p:cNvPr id="2" name="1 Título"/>
          <p:cNvSpPr>
            <a:spLocks noGrp="1"/>
          </p:cNvSpPr>
          <p:nvPr>
            <p:ph type="title"/>
          </p:nvPr>
        </p:nvSpPr>
        <p:spPr>
          <a:xfrm>
            <a:off x="467544" y="476672"/>
            <a:ext cx="8132440" cy="1440160"/>
          </a:xfrm>
        </p:spPr>
        <p:txBody>
          <a:bodyPr>
            <a:noAutofit/>
          </a:bodyPr>
          <a:lstStyle/>
          <a:p>
            <a:pPr algn="ctr"/>
            <a:r>
              <a:rPr lang="es-ES" sz="2800" dirty="0" smtClean="0">
                <a:solidFill>
                  <a:schemeClr val="tx1"/>
                </a:solidFill>
              </a:rPr>
              <a:t>Universidad autónoma del estado de México</a:t>
            </a:r>
            <a:br>
              <a:rPr lang="es-ES" sz="2800" dirty="0" smtClean="0">
                <a:solidFill>
                  <a:schemeClr val="tx1"/>
                </a:solidFill>
              </a:rPr>
            </a:br>
            <a:r>
              <a:rPr lang="es-ES" sz="2800" dirty="0" smtClean="0">
                <a:solidFill>
                  <a:schemeClr val="tx1"/>
                </a:solidFill>
              </a:rPr>
              <a:t>   CENTRO UNIVERSITARIO UAEM ZUMPANGO</a:t>
            </a:r>
            <a:br>
              <a:rPr lang="es-ES" sz="2800" dirty="0" smtClean="0">
                <a:solidFill>
                  <a:schemeClr val="tx1"/>
                </a:solidFill>
              </a:rPr>
            </a:br>
            <a:endParaRPr lang="es-MX" sz="1800" dirty="0">
              <a:solidFill>
                <a:schemeClr val="tx1"/>
              </a:solidFill>
            </a:endParaRPr>
          </a:p>
        </p:txBody>
      </p:sp>
      <p:sp>
        <p:nvSpPr>
          <p:cNvPr id="5" name="4 CuadroTexto"/>
          <p:cNvSpPr txBox="1"/>
          <p:nvPr/>
        </p:nvSpPr>
        <p:spPr>
          <a:xfrm>
            <a:off x="3563888" y="1988840"/>
            <a:ext cx="5040560" cy="1569660"/>
          </a:xfrm>
          <a:prstGeom prst="rect">
            <a:avLst/>
          </a:prstGeom>
          <a:noFill/>
        </p:spPr>
        <p:txBody>
          <a:bodyPr wrap="square" rtlCol="0">
            <a:spAutoFit/>
          </a:bodyPr>
          <a:lstStyle/>
          <a:p>
            <a:r>
              <a:rPr lang="es-MX" sz="2400" dirty="0" smtClean="0"/>
              <a:t>Unidad de aprendizaje:                                                                                                       </a:t>
            </a:r>
          </a:p>
          <a:p>
            <a:r>
              <a:rPr lang="es-MX" sz="2400" dirty="0" smtClean="0"/>
              <a:t>                        Taller de Titulación</a:t>
            </a:r>
          </a:p>
          <a:p>
            <a:endParaRPr lang="es-MX" sz="2400" dirty="0" smtClean="0"/>
          </a:p>
          <a:p>
            <a:r>
              <a:rPr lang="es-MX" sz="2400" dirty="0" smtClean="0"/>
              <a:t>                                         </a:t>
            </a:r>
            <a:endParaRPr lang="es-MX" sz="2400" dirty="0"/>
          </a:p>
        </p:txBody>
      </p:sp>
      <p:sp>
        <p:nvSpPr>
          <p:cNvPr id="6" name="Rectangle 1"/>
          <p:cNvSpPr>
            <a:spLocks noChangeArrowheads="1"/>
          </p:cNvSpPr>
          <p:nvPr/>
        </p:nvSpPr>
        <p:spPr bwMode="auto">
          <a:xfrm>
            <a:off x="3419872" y="4544833"/>
            <a:ext cx="5544616"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dirty="0" smtClean="0">
                <a:ln>
                  <a:noFill/>
                </a:ln>
                <a:solidFill>
                  <a:schemeClr val="tx1"/>
                </a:solidFill>
                <a:effectLst/>
                <a:latin typeface="Century Gothic" pitchFamily="34" charset="0"/>
                <a:ea typeface="Times New Roman" pitchFamily="18"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sz="1400" b="0" i="0" u="none" strike="noStrike" cap="none" normalizeH="0" baseline="0" dirty="0" smtClean="0">
                <a:ln>
                  <a:noFill/>
                </a:ln>
                <a:solidFill>
                  <a:schemeClr val="tx1"/>
                </a:solidFill>
                <a:effectLst/>
                <a:latin typeface="Century Gothic" pitchFamily="34" charset="0"/>
                <a:ea typeface="Times New Roman" pitchFamily="18" charset="0"/>
                <a:cs typeface="Arial" pitchFamily="34" charset="0"/>
              </a:rPr>
              <a:t>Programa Educativo: </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sz="1400" b="0" i="0" u="sng" strike="noStrike" cap="none" normalizeH="0" baseline="0" dirty="0" smtClean="0">
                <a:ln>
                  <a:noFill/>
                </a:ln>
                <a:solidFill>
                  <a:schemeClr val="tx1"/>
                </a:solidFill>
                <a:effectLst/>
                <a:latin typeface="Century Gothic" pitchFamily="34" charset="0"/>
                <a:ea typeface="Times New Roman" pitchFamily="18" charset="0"/>
                <a:cs typeface="Arial" pitchFamily="34" charset="0"/>
              </a:rPr>
              <a:t>Licenciatura en Contaduría y Administración</a:t>
            </a:r>
            <a:endParaRPr kumimoji="0" lang="es-MX"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5440257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2800" b="1" dirty="0" smtClean="0"/>
              <a:t>DIFERENCIACIÓN Y ELECCIÓN ENTRE LAS OPCIONES DE EVALUACIÓN PROFESIONAL</a:t>
            </a:r>
            <a:endParaRPr lang="es-MX" sz="2800" b="1" dirty="0"/>
          </a:p>
        </p:txBody>
      </p:sp>
      <p:sp>
        <p:nvSpPr>
          <p:cNvPr id="3" name="2 Marcador de contenido"/>
          <p:cNvSpPr>
            <a:spLocks noGrp="1"/>
          </p:cNvSpPr>
          <p:nvPr>
            <p:ph idx="1"/>
          </p:nvPr>
        </p:nvSpPr>
        <p:spPr/>
        <p:txBody>
          <a:bodyPr numCol="1"/>
          <a:lstStyle/>
          <a:p>
            <a:pPr marL="114300" indent="0" algn="just">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8. </a:t>
            </a:r>
            <a:r>
              <a:rPr lang="es-MX" sz="1800" dirty="0" smtClean="0"/>
              <a:t>Para obtener el titulo profesional a los estudios de licenciatura, podrá presentarse atreves de las siguientes opciones: </a:t>
            </a:r>
          </a:p>
          <a:p>
            <a:pPr marL="114300" indent="0" algn="just">
              <a:buNone/>
            </a:pPr>
            <a:endParaRPr lang="es-MX" sz="1800" dirty="0" smtClean="0"/>
          </a:p>
          <a:p>
            <a:pPr marL="811530" lvl="1" indent="-400050" algn="just">
              <a:spcBef>
                <a:spcPts val="0"/>
              </a:spcBef>
              <a:buFont typeface="+mj-lt"/>
              <a:buAutoNum type="romanUcPeriod"/>
            </a:pPr>
            <a:r>
              <a:rPr lang="es-MX" sz="1800" dirty="0" smtClean="0"/>
              <a:t>Aprovechamiento Académico</a:t>
            </a:r>
          </a:p>
          <a:p>
            <a:pPr marL="811530" lvl="1" indent="-400050" algn="just">
              <a:spcBef>
                <a:spcPts val="0"/>
              </a:spcBef>
              <a:buFont typeface="+mj-lt"/>
              <a:buAutoNum type="romanUcPeriod"/>
            </a:pPr>
            <a:r>
              <a:rPr lang="es-MX" sz="1800" dirty="0" smtClean="0"/>
              <a:t>Articulo especializado para publicar en revista indizada</a:t>
            </a:r>
          </a:p>
          <a:p>
            <a:pPr marL="811530" lvl="1" indent="-400050" algn="just">
              <a:spcBef>
                <a:spcPts val="0"/>
              </a:spcBef>
              <a:buFont typeface="+mj-lt"/>
              <a:buAutoNum type="romanUcPeriod"/>
            </a:pPr>
            <a:r>
              <a:rPr lang="es-MX" sz="1800" dirty="0" smtClean="0"/>
              <a:t>Créditos en estudios Avanzados</a:t>
            </a:r>
          </a:p>
          <a:p>
            <a:pPr marL="811530" lvl="1" indent="-400050" algn="just">
              <a:spcBef>
                <a:spcPts val="0"/>
              </a:spcBef>
              <a:buFont typeface="+mj-lt"/>
              <a:buAutoNum type="romanUcPeriod"/>
            </a:pPr>
            <a:r>
              <a:rPr lang="es-MX" sz="1800" dirty="0" smtClean="0"/>
              <a:t>Ensayo </a:t>
            </a:r>
          </a:p>
          <a:p>
            <a:pPr marL="811530" lvl="1" indent="-400050" algn="just">
              <a:spcBef>
                <a:spcPts val="0"/>
              </a:spcBef>
              <a:buFont typeface="+mj-lt"/>
              <a:buAutoNum type="romanUcPeriod"/>
            </a:pPr>
            <a:r>
              <a:rPr lang="es-MX" sz="1800" dirty="0" smtClean="0"/>
              <a:t>Examen General de Egreso</a:t>
            </a:r>
          </a:p>
          <a:p>
            <a:pPr marL="811530" lvl="1" indent="-400050" algn="just">
              <a:spcBef>
                <a:spcPts val="0"/>
              </a:spcBef>
              <a:buFont typeface="+mj-lt"/>
              <a:buAutoNum type="romanUcPeriod"/>
            </a:pPr>
            <a:r>
              <a:rPr lang="es-MX" sz="1800" dirty="0" smtClean="0"/>
              <a:t>Memoria de experiencia Laboral</a:t>
            </a:r>
          </a:p>
          <a:p>
            <a:pPr marL="811530" lvl="1" indent="-400050" algn="just">
              <a:spcBef>
                <a:spcPts val="0"/>
              </a:spcBef>
              <a:buFont typeface="+mj-lt"/>
              <a:buAutoNum type="romanUcPeriod"/>
            </a:pPr>
            <a:r>
              <a:rPr lang="es-MX" sz="1800" dirty="0" smtClean="0"/>
              <a:t>Obra artística</a:t>
            </a:r>
          </a:p>
          <a:p>
            <a:pPr marL="811530" lvl="1" indent="-400050" algn="just">
              <a:spcBef>
                <a:spcPts val="0"/>
              </a:spcBef>
              <a:buFont typeface="+mj-lt"/>
              <a:buAutoNum type="romanUcPeriod"/>
            </a:pPr>
            <a:r>
              <a:rPr lang="es-MX" sz="1800" dirty="0" smtClean="0"/>
              <a:t>Reporte de aplicación de conocimientos.</a:t>
            </a:r>
          </a:p>
          <a:p>
            <a:pPr marL="811530" lvl="1" indent="-400050" algn="just">
              <a:spcBef>
                <a:spcPts val="0"/>
              </a:spcBef>
              <a:buFont typeface="+mj-lt"/>
              <a:buAutoNum type="romanUcPeriod"/>
            </a:pPr>
            <a:r>
              <a:rPr lang="es-MX" sz="1800" dirty="0" smtClean="0"/>
              <a:t>Reporte de autoempleo profesional. </a:t>
            </a:r>
            <a:endParaRPr lang="es-MX" sz="1800" dirty="0"/>
          </a:p>
          <a:p>
            <a:pPr marL="811530" lvl="1" indent="-400050" algn="just">
              <a:spcBef>
                <a:spcPts val="0"/>
              </a:spcBef>
              <a:buFont typeface="+mj-lt"/>
              <a:buAutoNum type="romanUcPeriod"/>
            </a:pPr>
            <a:r>
              <a:rPr lang="es-MX" sz="1800" dirty="0" smtClean="0"/>
              <a:t>Reporte de residencia de investigación</a:t>
            </a:r>
          </a:p>
          <a:p>
            <a:pPr marL="811530" lvl="1" indent="-400050" algn="just">
              <a:spcBef>
                <a:spcPts val="0"/>
              </a:spcBef>
              <a:buFont typeface="+mj-lt"/>
              <a:buAutoNum type="romanUcPeriod"/>
            </a:pPr>
            <a:r>
              <a:rPr lang="es-MX" sz="1800" dirty="0" smtClean="0"/>
              <a:t>Reporte de Servicio Social e el área de la salud</a:t>
            </a:r>
          </a:p>
          <a:p>
            <a:pPr marL="811530" lvl="1" indent="-400050" algn="just">
              <a:spcBef>
                <a:spcPts val="0"/>
              </a:spcBef>
              <a:buFont typeface="+mj-lt"/>
              <a:buAutoNum type="romanUcPeriod"/>
            </a:pPr>
            <a:r>
              <a:rPr lang="es-MX" sz="1800" dirty="0" smtClean="0"/>
              <a:t>Tesina </a:t>
            </a:r>
          </a:p>
          <a:p>
            <a:pPr marL="811530" lvl="1" indent="-400050" algn="just">
              <a:spcBef>
                <a:spcPts val="0"/>
              </a:spcBef>
              <a:buFont typeface="+mj-lt"/>
              <a:buAutoNum type="romanUcPeriod"/>
            </a:pPr>
            <a:r>
              <a:rPr lang="es-MX" sz="1800" dirty="0" smtClean="0"/>
              <a:t>Tesis. </a:t>
            </a:r>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39785702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7620000" cy="5924128"/>
          </a:xfrm>
        </p:spPr>
        <p:txBody>
          <a:bodyPr/>
          <a:lstStyle/>
          <a:p>
            <a:pPr marL="114300" indent="0" algn="just">
              <a:buNone/>
            </a:pPr>
            <a:endParaRPr lang="es-MX" sz="1200" b="1" dirty="0" smtClean="0">
              <a:solidFill>
                <a:srgbClr val="2F2B20"/>
              </a:solidFill>
              <a:effectLst>
                <a:outerShdw blurRad="38100" dist="38100" dir="2700000" algn="tl">
                  <a:srgbClr val="000000">
                    <a:alpha val="43137"/>
                  </a:srgbClr>
                </a:outerShdw>
              </a:effectLst>
            </a:endParaRPr>
          </a:p>
          <a:p>
            <a:pPr marL="285750" indent="-285750"/>
            <a:r>
              <a:rPr lang="es-MX" sz="1800" dirty="0"/>
              <a:t>En los números 1, 3 y 5 cumpliendo los requisitos académicos y administrativos, participarán en la  toma de </a:t>
            </a:r>
            <a:r>
              <a:rPr lang="es-MX" sz="1800" dirty="0" smtClean="0"/>
              <a:t>protesta.</a:t>
            </a:r>
          </a:p>
          <a:p>
            <a:pPr marL="285750" indent="-285750"/>
            <a:r>
              <a:rPr lang="es-MX" sz="1800" dirty="0" smtClean="0"/>
              <a:t>Todos </a:t>
            </a:r>
            <a:r>
              <a:rPr lang="es-MX" sz="1800" dirty="0"/>
              <a:t>los restantes no mencionados en el punto anterior, requerirán un trabajo escrito y la sustentación del mismo ante un jurado</a:t>
            </a:r>
            <a:r>
              <a:rPr lang="es-MX" sz="1800" dirty="0" smtClean="0"/>
              <a:t>.</a:t>
            </a:r>
            <a:endParaRPr lang="es-MX" sz="1800" b="1" dirty="0">
              <a:solidFill>
                <a:srgbClr val="2F2B20"/>
              </a:solidFill>
              <a:effectLst>
                <a:outerShdw blurRad="38100" dist="38100" dir="2700000" algn="tl">
                  <a:srgbClr val="000000">
                    <a:alpha val="43137"/>
                  </a:srgbClr>
                </a:outerShdw>
              </a:effectLst>
            </a:endParaRPr>
          </a:p>
          <a:p>
            <a:pPr marL="114300" indent="0" algn="just">
              <a:buNone/>
            </a:pPr>
            <a:endParaRPr lang="es-MX" sz="1200" b="1" dirty="0" smtClean="0">
              <a:solidFill>
                <a:srgbClr val="2F2B20"/>
              </a:solidFill>
              <a:effectLst>
                <a:outerShdw blurRad="38100" dist="38100" dir="2700000" algn="tl">
                  <a:srgbClr val="000000">
                    <a:alpha val="43137"/>
                  </a:srgbClr>
                </a:outerShdw>
              </a:effectLst>
            </a:endParaRPr>
          </a:p>
          <a:p>
            <a:pPr marL="114300" indent="0" algn="just">
              <a:buNone/>
            </a:pPr>
            <a:r>
              <a:rPr lang="es-MX" sz="1200" b="1" dirty="0" smtClean="0">
                <a:solidFill>
                  <a:srgbClr val="2F2B20"/>
                </a:solidFill>
                <a:effectLst>
                  <a:outerShdw blurRad="38100" dist="38100" dir="2700000" algn="tl">
                    <a:srgbClr val="000000">
                      <a:alpha val="43137"/>
                    </a:srgbClr>
                  </a:outerShdw>
                </a:effectLst>
              </a:rPr>
              <a:t>ARTÍCULO  9. </a:t>
            </a:r>
            <a:r>
              <a:rPr lang="es-MX" sz="1800" dirty="0" smtClean="0"/>
              <a:t>Es responsabilidad de cada espacio académico orientar a los pasantes.</a:t>
            </a:r>
          </a:p>
          <a:p>
            <a:pPr marL="114300" indent="0" algn="just">
              <a:buNone/>
            </a:pPr>
            <a:endParaRPr lang="es-MX" sz="1800" dirty="0"/>
          </a:p>
          <a:p>
            <a:pPr marL="114300" indent="0" algn="just">
              <a:buNone/>
            </a:pPr>
            <a:r>
              <a:rPr lang="es-MX" sz="1200" b="1" dirty="0" smtClean="0">
                <a:solidFill>
                  <a:srgbClr val="2F2B20"/>
                </a:solidFill>
                <a:effectLst>
                  <a:outerShdw blurRad="38100" dist="38100" dir="2700000" algn="tl">
                    <a:srgbClr val="000000">
                      <a:alpha val="43137"/>
                    </a:srgbClr>
                  </a:outerShdw>
                </a:effectLst>
              </a:rPr>
              <a:t>ARTÍCULO  10. </a:t>
            </a:r>
            <a:r>
              <a:rPr lang="es-MX" sz="1800" dirty="0" smtClean="0"/>
              <a:t>El Consejo Académico podrá establecer lineamientos que deberán satisfacer los trabajos escritos para presentar la evaluación profesional.  </a:t>
            </a:r>
          </a:p>
          <a:p>
            <a:pPr marL="114300" indent="0" algn="just">
              <a:buNone/>
            </a:pPr>
            <a:endParaRPr lang="es-MX" sz="1200" b="1" dirty="0" smtClean="0">
              <a:solidFill>
                <a:srgbClr val="2F2B20"/>
              </a:solidFill>
              <a:effectLst>
                <a:outerShdw blurRad="38100" dist="38100" dir="2700000" algn="tl">
                  <a:srgbClr val="000000">
                    <a:alpha val="43137"/>
                  </a:srgbClr>
                </a:outerShdw>
              </a:effectLst>
            </a:endParaRPr>
          </a:p>
          <a:p>
            <a:pPr marL="114300" indent="0" algn="just">
              <a:buNone/>
            </a:pPr>
            <a:r>
              <a:rPr lang="es-MX" sz="1200" b="1" dirty="0" smtClean="0">
                <a:solidFill>
                  <a:srgbClr val="2F2B20"/>
                </a:solidFill>
                <a:effectLst>
                  <a:outerShdw blurRad="38100" dist="38100" dir="2700000" algn="tl">
                    <a:srgbClr val="000000">
                      <a:alpha val="43137"/>
                    </a:srgbClr>
                  </a:outerShdw>
                </a:effectLst>
              </a:rPr>
              <a:t>ARTÍCULO  11.  </a:t>
            </a:r>
            <a:r>
              <a:rPr lang="es-MX" sz="1800" dirty="0" smtClean="0">
                <a:solidFill>
                  <a:srgbClr val="2F2B20"/>
                </a:solidFill>
              </a:rPr>
              <a:t>Los Consejos acordaran las opciones de evaluación , siendo estas las de mayor congruencia con la naturaleza disciplinar y el perfil del egresado.</a:t>
            </a:r>
            <a:endParaRPr lang="es-MX" sz="1200" b="1" dirty="0" smtClean="0">
              <a:solidFill>
                <a:srgbClr val="2F2B20"/>
              </a:solidFill>
              <a:effectLst>
                <a:outerShdw blurRad="38100" dist="38100" dir="2700000" algn="tl">
                  <a:srgbClr val="000000">
                    <a:alpha val="43137"/>
                  </a:srgbClr>
                </a:outerShdw>
              </a:effectLst>
            </a:endParaRPr>
          </a:p>
          <a:p>
            <a:pPr marL="114300" indent="0" algn="just">
              <a:buNone/>
            </a:pPr>
            <a:endParaRPr lang="es-MX" sz="1200" b="1" dirty="0">
              <a:solidFill>
                <a:srgbClr val="2F2B20"/>
              </a:solidFill>
              <a:effectLst>
                <a:outerShdw blurRad="38100" dist="38100" dir="2700000" algn="tl">
                  <a:srgbClr val="000000">
                    <a:alpha val="43137"/>
                  </a:srgbClr>
                </a:outerShdw>
              </a:effectLst>
            </a:endParaRPr>
          </a:p>
          <a:p>
            <a:pPr marL="114300" indent="0" algn="just">
              <a:buNone/>
            </a:pPr>
            <a:r>
              <a:rPr lang="es-MX" sz="1200" b="1" dirty="0" smtClean="0">
                <a:solidFill>
                  <a:srgbClr val="2F2B20"/>
                </a:solidFill>
                <a:effectLst>
                  <a:outerShdw blurRad="38100" dist="38100" dir="2700000" algn="tl">
                    <a:srgbClr val="000000">
                      <a:alpha val="43137"/>
                    </a:srgbClr>
                  </a:outerShdw>
                </a:effectLst>
              </a:rPr>
              <a:t>ARTÍCULO  12.  </a:t>
            </a:r>
            <a:r>
              <a:rPr lang="es-MX" sz="1800" dirty="0" smtClean="0">
                <a:solidFill>
                  <a:srgbClr val="2F2B20"/>
                </a:solidFill>
              </a:rPr>
              <a:t>La elaboración y di función del trabajo escrito presentado por los pasantes, se apegara a lo establecido en la Ley Federal de Derechos de Autor.  </a:t>
            </a:r>
            <a:endParaRPr lang="es-MX" sz="1800" dirty="0"/>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11</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30936404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0" y="553369"/>
            <a:ext cx="9144000" cy="2263563"/>
          </a:xfrm>
          <a:solidFill>
            <a:schemeClr val="bg2"/>
          </a:solidFill>
          <a:ln>
            <a:noFill/>
          </a:ln>
        </p:spPr>
        <p:txBody>
          <a:bodyPr>
            <a:normAutofit/>
          </a:bodyPr>
          <a:lstStyle/>
          <a:p>
            <a:pPr algn="ctr"/>
            <a:r>
              <a:rPr lang="es-MX" b="1" dirty="0" smtClean="0"/>
              <a:t>TITULO SEGUNDO </a:t>
            </a:r>
            <a:br>
              <a:rPr lang="es-MX" b="1" dirty="0" smtClean="0"/>
            </a:br>
            <a:r>
              <a:rPr lang="es-MX" b="1" dirty="0" smtClean="0"/>
              <a:t>OPCIONES DE EVALUACIÓN PROFESIONAL.</a:t>
            </a:r>
            <a:endParaRPr lang="es-MX" b="1" dirty="0"/>
          </a:p>
        </p:txBody>
      </p:sp>
      <p:sp>
        <p:nvSpPr>
          <p:cNvPr id="3" name="1 Título"/>
          <p:cNvSpPr txBox="1">
            <a:spLocks/>
          </p:cNvSpPr>
          <p:nvPr/>
        </p:nvSpPr>
        <p:spPr>
          <a:xfrm>
            <a:off x="899592" y="2782474"/>
            <a:ext cx="7620000" cy="850106"/>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ctr"/>
            <a:r>
              <a:rPr lang="es-MX" sz="2800" b="1" dirty="0" smtClean="0"/>
              <a:t>APROVECHAMIENTO ACADÉMICO</a:t>
            </a:r>
            <a:endParaRPr lang="es-MX" sz="2800" b="1" dirty="0"/>
          </a:p>
        </p:txBody>
      </p:sp>
      <p:sp>
        <p:nvSpPr>
          <p:cNvPr id="4" name="2 Marcador de contenido"/>
          <p:cNvSpPr>
            <a:spLocks noGrp="1"/>
          </p:cNvSpPr>
          <p:nvPr>
            <p:ph idx="1"/>
          </p:nvPr>
        </p:nvSpPr>
        <p:spPr>
          <a:xfrm>
            <a:off x="539552" y="3501008"/>
            <a:ext cx="7620000" cy="3240360"/>
          </a:xfrm>
        </p:spPr>
        <p:txBody>
          <a:bodyPr>
            <a:noAutofit/>
          </a:bodyPr>
          <a:lstStyle/>
          <a:p>
            <a:pPr marL="114300" indent="0" algn="just">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13</a:t>
            </a:r>
            <a:r>
              <a:rPr lang="es-MX" sz="1200" b="1" dirty="0" smtClean="0">
                <a:solidFill>
                  <a:srgbClr val="2F2B20"/>
                </a:solidFill>
              </a:rPr>
              <a:t>. </a:t>
            </a:r>
            <a:r>
              <a:rPr lang="es-MX" sz="1200" dirty="0" smtClean="0"/>
              <a:t> </a:t>
            </a:r>
            <a:r>
              <a:rPr lang="es-MX" sz="1800" dirty="0"/>
              <a:t>La evaluación por aprovechamiento académico consiste en reconocer el esfuerzo durante la trayectoria escolar en los estudios profesionales cursados.</a:t>
            </a:r>
          </a:p>
          <a:p>
            <a:pPr marL="114300" indent="0" algn="just">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14 </a:t>
            </a:r>
            <a:r>
              <a:rPr lang="es-MX" sz="1800" dirty="0" smtClean="0"/>
              <a:t>La </a:t>
            </a:r>
            <a:r>
              <a:rPr lang="es-MX" sz="1800" dirty="0"/>
              <a:t>evaluación profesional por Aprovechamiento Académico cumplirán los requisitos siguientes:</a:t>
            </a:r>
          </a:p>
          <a:p>
            <a:pPr marL="754380" lvl="1" indent="-457200" algn="just">
              <a:buAutoNum type="arabicPeriod"/>
            </a:pPr>
            <a:r>
              <a:rPr lang="es-MX" sz="1400" dirty="0"/>
              <a:t>Promedio general igual o mayor a 9.0</a:t>
            </a:r>
          </a:p>
          <a:p>
            <a:pPr marL="754380" lvl="1" indent="-457200" algn="just">
              <a:buAutoNum type="arabicPeriod"/>
            </a:pPr>
            <a:r>
              <a:rPr lang="es-MX" sz="1400" dirty="0"/>
              <a:t>Haber cursado el plan de estudios sin interrupciones</a:t>
            </a:r>
          </a:p>
          <a:p>
            <a:pPr marL="754380" lvl="1" indent="-457200" algn="just">
              <a:buAutoNum type="arabicPeriod"/>
            </a:pPr>
            <a:r>
              <a:rPr lang="es-MX" sz="1400" dirty="0"/>
              <a:t>No tener calificaciones reprobatorias</a:t>
            </a:r>
          </a:p>
          <a:p>
            <a:pPr marL="754380" lvl="1" indent="-457200" algn="just">
              <a:buAutoNum type="arabicPeriod"/>
            </a:pPr>
            <a:r>
              <a:rPr lang="es-MX" sz="1400" dirty="0"/>
              <a:t>Haber cubierto el 50% de créditos del plan de estudios para pasantes con revalidación. </a:t>
            </a:r>
            <a:endParaRPr lang="es-MX" sz="1400" dirty="0" smtClean="0"/>
          </a:p>
          <a:p>
            <a:pPr marL="754380" lvl="1" indent="-457200" algn="just">
              <a:buFont typeface="Arial" pitchFamily="34" charset="0"/>
              <a:buAutoNum type="arabicPeriod"/>
            </a:pPr>
            <a:r>
              <a:rPr lang="es-MX" sz="1400" dirty="0"/>
              <a:t>5.- Presentar solicitud por escrito dentro del primer año posterior a la conclusión del plan de estudios cursado.</a:t>
            </a:r>
          </a:p>
          <a:p>
            <a:pPr marL="754380" lvl="1" indent="-457200">
              <a:buAutoNum type="arabicPeriod"/>
            </a:pPr>
            <a:endParaRPr lang="es-MX" sz="1400" b="1" dirty="0"/>
          </a:p>
          <a:p>
            <a:pPr marL="114300" indent="0" algn="just">
              <a:buNone/>
            </a:pPr>
            <a:endParaRPr lang="es-MX" sz="1600" dirty="0"/>
          </a:p>
        </p:txBody>
      </p:sp>
      <p:sp>
        <p:nvSpPr>
          <p:cNvPr id="5"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12</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8311965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114300" indent="0" algn="just">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15. </a:t>
            </a:r>
            <a:r>
              <a:rPr lang="es-MX" sz="1800" dirty="0" smtClean="0"/>
              <a:t>Este </a:t>
            </a:r>
            <a:r>
              <a:rPr lang="es-MX" sz="1800" dirty="0"/>
              <a:t>tipo de evaluación consiste en la elaboración de un trabajo escrito original e inédito, donde se informa sobre un proceso de generación o aplicación del conocimiento y en la sustentación del mismo ante un jurado. </a:t>
            </a:r>
          </a:p>
          <a:p>
            <a:pPr marL="114300" indent="0" algn="just">
              <a:buNone/>
            </a:pPr>
            <a:endParaRPr lang="es-MX" sz="1200" b="1" dirty="0" smtClean="0">
              <a:solidFill>
                <a:srgbClr val="2F2B20"/>
              </a:solidFill>
              <a:effectLst>
                <a:outerShdw blurRad="38100" dist="38100" dir="2700000" algn="tl">
                  <a:srgbClr val="000000">
                    <a:alpha val="43137"/>
                  </a:srgbClr>
                </a:outerShdw>
              </a:effectLst>
            </a:endParaRPr>
          </a:p>
          <a:p>
            <a:pPr marL="114300" indent="0" algn="just">
              <a:buNone/>
            </a:pPr>
            <a:r>
              <a:rPr lang="es-MX" sz="1200" b="1" dirty="0" smtClean="0">
                <a:solidFill>
                  <a:srgbClr val="2F2B20"/>
                </a:solidFill>
                <a:effectLst>
                  <a:outerShdw blurRad="38100" dist="38100" dir="2700000" algn="tl">
                    <a:srgbClr val="000000">
                      <a:alpha val="43137"/>
                    </a:srgbClr>
                  </a:outerShdw>
                </a:effectLst>
              </a:rPr>
              <a:t>ARTÍCULO  16. </a:t>
            </a:r>
            <a:r>
              <a:rPr lang="es-MX" sz="1800" dirty="0" smtClean="0"/>
              <a:t>EL </a:t>
            </a:r>
            <a:r>
              <a:rPr lang="es-MX" sz="1800" dirty="0"/>
              <a:t>trabajo escrito será individual. La revista deberá estar inscrita en     </a:t>
            </a:r>
            <a:r>
              <a:rPr lang="es-MX" sz="1800" dirty="0" err="1"/>
              <a:t>e-revist@s</a:t>
            </a:r>
            <a:r>
              <a:rPr lang="es-MX" sz="1800" dirty="0"/>
              <a:t>, </a:t>
            </a:r>
            <a:r>
              <a:rPr lang="es-MX" sz="1800" dirty="0" err="1"/>
              <a:t>Redalyc</a:t>
            </a:r>
            <a:r>
              <a:rPr lang="es-MX" sz="1800" dirty="0"/>
              <a:t>, </a:t>
            </a:r>
            <a:r>
              <a:rPr lang="es-MX" sz="1800" dirty="0" err="1"/>
              <a:t>Scielo</a:t>
            </a:r>
            <a:r>
              <a:rPr lang="es-MX" sz="1800" dirty="0"/>
              <a:t>, </a:t>
            </a:r>
            <a:r>
              <a:rPr lang="es-MX" sz="1800" dirty="0" err="1"/>
              <a:t>Scopus</a:t>
            </a:r>
            <a:r>
              <a:rPr lang="es-MX" sz="1800" dirty="0"/>
              <a:t>, </a:t>
            </a:r>
            <a:r>
              <a:rPr lang="es-MX" sz="1800" dirty="0" err="1"/>
              <a:t>Conacyt</a:t>
            </a:r>
            <a:r>
              <a:rPr lang="es-MX" sz="1800" dirty="0"/>
              <a:t>, JCR.</a:t>
            </a:r>
          </a:p>
          <a:p>
            <a:pPr marL="114300" indent="0" algn="just">
              <a:buNone/>
            </a:pPr>
            <a:endParaRPr lang="es-MX" sz="1200" b="1" dirty="0" smtClean="0">
              <a:solidFill>
                <a:srgbClr val="2F2B20"/>
              </a:solidFill>
              <a:effectLst>
                <a:outerShdw blurRad="38100" dist="38100" dir="2700000" algn="tl">
                  <a:srgbClr val="000000">
                    <a:alpha val="43137"/>
                  </a:srgbClr>
                </a:outerShdw>
              </a:effectLst>
            </a:endParaRPr>
          </a:p>
          <a:p>
            <a:pPr marL="114300" indent="0" algn="just">
              <a:buNone/>
            </a:pPr>
            <a:r>
              <a:rPr lang="es-MX" sz="1200" b="1" dirty="0" smtClean="0">
                <a:solidFill>
                  <a:srgbClr val="2F2B20"/>
                </a:solidFill>
                <a:effectLst>
                  <a:outerShdw blurRad="38100" dist="38100" dir="2700000" algn="tl">
                    <a:srgbClr val="000000">
                      <a:alpha val="43137"/>
                    </a:srgbClr>
                  </a:outerShdw>
                </a:effectLst>
              </a:rPr>
              <a:t>ARTÍCULO  17. </a:t>
            </a:r>
            <a:r>
              <a:rPr lang="es-MX" sz="1800" dirty="0" smtClean="0"/>
              <a:t>Se deberán cumplir los requisitos siguientes:</a:t>
            </a:r>
          </a:p>
          <a:p>
            <a:pPr marL="411480" lvl="1" indent="0" algn="just">
              <a:buNone/>
            </a:pPr>
            <a:r>
              <a:rPr lang="es-MX" sz="1800" dirty="0" smtClean="0"/>
              <a:t>1.- La autoría es responsabilidad del pasante</a:t>
            </a:r>
          </a:p>
          <a:p>
            <a:pPr marL="411480" lvl="1" indent="0" algn="just">
              <a:buNone/>
            </a:pPr>
            <a:r>
              <a:rPr lang="es-MX" sz="1800" dirty="0" smtClean="0"/>
              <a:t>2.- EL tema deberá relacionarse con el plan de estudios cursado por el pasante</a:t>
            </a:r>
          </a:p>
          <a:p>
            <a:pPr marL="411480" lvl="1" indent="0" algn="just">
              <a:buNone/>
            </a:pPr>
            <a:r>
              <a:rPr lang="es-MX" sz="1800" dirty="0" smtClean="0"/>
              <a:t>3.- Se abordará un problema relevante y de actualidad</a:t>
            </a:r>
          </a:p>
          <a:p>
            <a:pPr marL="411480" lvl="1" indent="0" algn="just">
              <a:buNone/>
            </a:pPr>
            <a:r>
              <a:rPr lang="es-MX" sz="1800" dirty="0" smtClean="0"/>
              <a:t>4.- Presentar carta de recepción del artículo por la autoridad de la revista, previa aprobación del asesor y por lo menos un revisor.</a:t>
            </a:r>
          </a:p>
          <a:p>
            <a:pPr marL="411480" lvl="1" indent="0" algn="just">
              <a:buNone/>
            </a:pPr>
            <a:r>
              <a:rPr lang="es-MX" sz="1800" dirty="0" smtClean="0"/>
              <a:t>5.- Presentar constancia con el voto aprobatorio del asesor y de los dos revisores.</a:t>
            </a:r>
          </a:p>
          <a:p>
            <a:endParaRPr lang="es-MX" dirty="0"/>
          </a:p>
        </p:txBody>
      </p:sp>
      <p:sp>
        <p:nvSpPr>
          <p:cNvPr id="5" name="1 Título"/>
          <p:cNvSpPr>
            <a:spLocks noGrp="1"/>
          </p:cNvSpPr>
          <p:nvPr>
            <p:ph type="title"/>
          </p:nvPr>
        </p:nvSpPr>
        <p:spPr>
          <a:xfrm>
            <a:off x="457200" y="274638"/>
            <a:ext cx="7620000" cy="1143000"/>
          </a:xfrm>
        </p:spPr>
        <p:txBody>
          <a:bodyPr>
            <a:noAutofit/>
          </a:bodyPr>
          <a:lstStyle/>
          <a:p>
            <a:pPr algn="ctr"/>
            <a:r>
              <a:rPr lang="es-MX" sz="2800" b="1" dirty="0" smtClean="0"/>
              <a:t>ARTÍCULO ESPECIALIZADO PARA PUBLICAR EN REVISTA INDIZADA</a:t>
            </a:r>
            <a:endParaRPr lang="es-MX" sz="2800" b="1" dirty="0"/>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13</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33815001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260648"/>
            <a:ext cx="7620000" cy="6140152"/>
          </a:xfrm>
        </p:spPr>
        <p:txBody>
          <a:bodyPr>
            <a:normAutofit lnSpcReduction="10000"/>
          </a:bodyPr>
          <a:lstStyle/>
          <a:p>
            <a:pPr marL="114300" indent="0" algn="just">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18. </a:t>
            </a:r>
            <a:r>
              <a:rPr lang="es-MX" sz="1800" dirty="0" smtClean="0"/>
              <a:t>El </a:t>
            </a:r>
            <a:r>
              <a:rPr lang="es-MX" sz="1800" dirty="0"/>
              <a:t>trabajo escrito se evaluará con normas haciendo referencia a lo siguiente:</a:t>
            </a:r>
          </a:p>
          <a:p>
            <a:pPr marL="925830" lvl="1" indent="-514350" algn="just">
              <a:buFont typeface="+mj-lt"/>
              <a:buAutoNum type="romanUcPeriod"/>
            </a:pPr>
            <a:r>
              <a:rPr lang="es-MX" sz="1800" dirty="0"/>
              <a:t>Fundamento en </a:t>
            </a:r>
            <a:r>
              <a:rPr lang="es-MX" sz="1800" dirty="0" smtClean="0"/>
              <a:t>investigaciones</a:t>
            </a:r>
          </a:p>
          <a:p>
            <a:pPr marL="925830" lvl="1" indent="-514350" algn="just">
              <a:buFont typeface="+mj-lt"/>
              <a:buAutoNum type="romanUcPeriod"/>
            </a:pPr>
            <a:r>
              <a:rPr lang="es-MX" sz="1800" dirty="0" smtClean="0"/>
              <a:t>Diseño</a:t>
            </a:r>
            <a:r>
              <a:rPr lang="es-MX" sz="1800" dirty="0"/>
              <a:t>, metodología e instrumentos que validen la </a:t>
            </a:r>
            <a:r>
              <a:rPr lang="es-MX" sz="1800" dirty="0" smtClean="0"/>
              <a:t>investigación</a:t>
            </a:r>
          </a:p>
          <a:p>
            <a:pPr marL="925830" lvl="1" indent="-514350" algn="just">
              <a:buFont typeface="+mj-lt"/>
              <a:buAutoNum type="romanUcPeriod"/>
            </a:pPr>
            <a:r>
              <a:rPr lang="es-MX" sz="1800" dirty="0" smtClean="0"/>
              <a:t>Aportar </a:t>
            </a:r>
            <a:r>
              <a:rPr lang="es-MX" sz="1800" dirty="0"/>
              <a:t>resultados novedosos y </a:t>
            </a:r>
            <a:r>
              <a:rPr lang="es-MX" sz="1800" dirty="0" smtClean="0"/>
              <a:t>relevantes</a:t>
            </a:r>
          </a:p>
          <a:p>
            <a:pPr marL="925830" lvl="1" indent="-514350" algn="just">
              <a:buFont typeface="+mj-lt"/>
              <a:buAutoNum type="romanUcPeriod"/>
            </a:pPr>
            <a:r>
              <a:rPr lang="es-MX" sz="1800" dirty="0" smtClean="0"/>
              <a:t>Resultados </a:t>
            </a:r>
            <a:r>
              <a:rPr lang="es-MX" sz="1800" dirty="0"/>
              <a:t>generalizables y </a:t>
            </a:r>
            <a:r>
              <a:rPr lang="es-MX" sz="1800" dirty="0" smtClean="0"/>
              <a:t>aplicables</a:t>
            </a:r>
          </a:p>
          <a:p>
            <a:pPr marL="925830" lvl="1" indent="-514350" algn="just">
              <a:buFont typeface="+mj-lt"/>
              <a:buAutoNum type="romanUcPeriod"/>
            </a:pPr>
            <a:r>
              <a:rPr lang="es-MX" sz="1800" dirty="0" smtClean="0"/>
              <a:t>Cumplimiento </a:t>
            </a:r>
            <a:r>
              <a:rPr lang="es-MX" sz="1800" dirty="0"/>
              <a:t>de principios deontológicos.</a:t>
            </a:r>
          </a:p>
          <a:p>
            <a:pPr marL="114300" indent="0" algn="just">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19. </a:t>
            </a:r>
            <a:r>
              <a:rPr lang="es-MX" sz="1800" dirty="0" smtClean="0"/>
              <a:t>Serán </a:t>
            </a:r>
            <a:r>
              <a:rPr lang="es-MX" sz="1800" dirty="0"/>
              <a:t>de referencia los contenidos siguientes:</a:t>
            </a:r>
          </a:p>
          <a:p>
            <a:pPr marL="411480" lvl="1" indent="0" algn="just">
              <a:buNone/>
            </a:pPr>
            <a:r>
              <a:rPr lang="es-MX" sz="1800" dirty="0"/>
              <a:t>1.- Resumen y palabras clave</a:t>
            </a:r>
          </a:p>
          <a:p>
            <a:pPr marL="411480" lvl="1" indent="0" algn="just">
              <a:buNone/>
            </a:pPr>
            <a:r>
              <a:rPr lang="es-MX" sz="1800" dirty="0"/>
              <a:t>2.- Introducción </a:t>
            </a:r>
          </a:p>
          <a:p>
            <a:pPr marL="411480" lvl="1" indent="0" algn="just">
              <a:buNone/>
            </a:pPr>
            <a:r>
              <a:rPr lang="es-MX" sz="1800" dirty="0"/>
              <a:t>3.- Método y programa de investigación</a:t>
            </a:r>
          </a:p>
          <a:p>
            <a:pPr marL="411480" lvl="1" indent="0" algn="just">
              <a:buNone/>
            </a:pPr>
            <a:r>
              <a:rPr lang="es-MX" sz="1800" dirty="0"/>
              <a:t>4.- Resultados</a:t>
            </a:r>
          </a:p>
          <a:p>
            <a:pPr marL="411480" lvl="1" indent="0" algn="just">
              <a:buNone/>
            </a:pPr>
            <a:r>
              <a:rPr lang="es-MX" sz="1800" dirty="0"/>
              <a:t>5.- Discusión</a:t>
            </a:r>
          </a:p>
          <a:p>
            <a:pPr marL="411480" lvl="1" indent="0" algn="just">
              <a:buNone/>
            </a:pPr>
            <a:r>
              <a:rPr lang="es-MX" sz="1800" dirty="0"/>
              <a:t>6.- Referencias bibliográficas</a:t>
            </a:r>
          </a:p>
          <a:p>
            <a:pPr marL="411480" lvl="1" indent="0" algn="just">
              <a:buNone/>
            </a:pPr>
            <a:r>
              <a:rPr lang="es-MX" sz="1800" dirty="0"/>
              <a:t>7.- Anexos en su caso</a:t>
            </a:r>
          </a:p>
          <a:p>
            <a:pPr marL="114300" indent="0" algn="just">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20. </a:t>
            </a:r>
            <a:r>
              <a:rPr lang="es-MX" sz="1800" dirty="0" smtClean="0"/>
              <a:t>La </a:t>
            </a:r>
            <a:r>
              <a:rPr lang="es-MX" sz="1800" dirty="0"/>
              <a:t>redacción cumplirá los aspectos siguientes:</a:t>
            </a:r>
          </a:p>
          <a:p>
            <a:pPr marL="925830" lvl="1" indent="-514350" algn="just">
              <a:buFont typeface="+mj-lt"/>
              <a:buAutoNum type="romanUcPeriod"/>
            </a:pPr>
            <a:r>
              <a:rPr lang="es-MX" sz="1800" dirty="0"/>
              <a:t>Correcto dominio del idioma </a:t>
            </a:r>
            <a:r>
              <a:rPr lang="es-MX" sz="1800" dirty="0" smtClean="0"/>
              <a:t>español</a:t>
            </a:r>
          </a:p>
          <a:p>
            <a:pPr marL="925830" lvl="1" indent="-514350" algn="just">
              <a:buFont typeface="+mj-lt"/>
              <a:buAutoNum type="romanUcPeriod"/>
            </a:pPr>
            <a:r>
              <a:rPr lang="es-MX" sz="1800" dirty="0" smtClean="0"/>
              <a:t>Comunicación </a:t>
            </a:r>
            <a:r>
              <a:rPr lang="es-MX" sz="1800" dirty="0"/>
              <a:t>clara, concisa y fehaciente de la </a:t>
            </a:r>
            <a:r>
              <a:rPr lang="es-MX" sz="1800" dirty="0" smtClean="0"/>
              <a:t>investigación</a:t>
            </a:r>
          </a:p>
          <a:p>
            <a:pPr marL="925830" lvl="1" indent="-514350" algn="just">
              <a:buFont typeface="+mj-lt"/>
              <a:buAutoNum type="romanUcPeriod"/>
            </a:pPr>
            <a:r>
              <a:rPr lang="es-MX" sz="1800" dirty="0" smtClean="0"/>
              <a:t>Extensión </a:t>
            </a:r>
            <a:r>
              <a:rPr lang="es-MX" sz="1800" dirty="0"/>
              <a:t>de 10 cuartillas </a:t>
            </a:r>
            <a:r>
              <a:rPr lang="es-MX" sz="1800" dirty="0" smtClean="0"/>
              <a:t>mínimo</a:t>
            </a:r>
          </a:p>
          <a:p>
            <a:pPr marL="925830" lvl="1" indent="-514350" algn="just">
              <a:buFont typeface="+mj-lt"/>
              <a:buAutoNum type="romanUcPeriod"/>
            </a:pPr>
            <a:r>
              <a:rPr lang="es-MX" sz="1800" dirty="0" smtClean="0"/>
              <a:t>Interlineado </a:t>
            </a:r>
            <a:r>
              <a:rPr lang="es-MX" sz="1800" dirty="0"/>
              <a:t>de 1.5</a:t>
            </a:r>
          </a:p>
          <a:p>
            <a:pPr marL="114300" indent="0">
              <a:buNone/>
            </a:pPr>
            <a:endParaRPr lang="es-MX" dirty="0"/>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14</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14224561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620000" cy="778098"/>
          </a:xfrm>
        </p:spPr>
        <p:txBody>
          <a:bodyPr>
            <a:noAutofit/>
          </a:bodyPr>
          <a:lstStyle/>
          <a:p>
            <a:pPr algn="ctr"/>
            <a:r>
              <a:rPr lang="es-MX" sz="2800" b="1" dirty="0" smtClean="0"/>
              <a:t>CRÉDITOS EN ESTUDIOS AVANZADOS</a:t>
            </a:r>
            <a:endParaRPr lang="es-MX" sz="2800" b="1" dirty="0"/>
          </a:p>
        </p:txBody>
      </p:sp>
      <p:sp>
        <p:nvSpPr>
          <p:cNvPr id="3" name="2 Marcador de contenido"/>
          <p:cNvSpPr>
            <a:spLocks noGrp="1"/>
          </p:cNvSpPr>
          <p:nvPr>
            <p:ph idx="1"/>
          </p:nvPr>
        </p:nvSpPr>
        <p:spPr>
          <a:xfrm>
            <a:off x="539552" y="1052736"/>
            <a:ext cx="7620000" cy="5472608"/>
          </a:xfrm>
        </p:spPr>
        <p:txBody>
          <a:bodyPr>
            <a:normAutofit/>
          </a:bodyPr>
          <a:lstStyle/>
          <a:p>
            <a:pPr marL="114300" indent="0" algn="just">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21. </a:t>
            </a:r>
            <a:r>
              <a:rPr lang="es-MX" sz="1800" dirty="0" smtClean="0"/>
              <a:t>Este </a:t>
            </a:r>
            <a:r>
              <a:rPr lang="es-MX" sz="1800" dirty="0"/>
              <a:t>tipo de evaluación consiste en reconocer la trayectoria escolar en cursos y actividades académicas acreditadas, en los estudios de diplomado superior, especialidad, maestría o doctorado integral.</a:t>
            </a:r>
          </a:p>
          <a:p>
            <a:pPr marL="114300" indent="0" algn="just">
              <a:buNone/>
            </a:pPr>
            <a:endParaRPr lang="es-MX" sz="1200" b="1" dirty="0" smtClean="0">
              <a:solidFill>
                <a:srgbClr val="2F2B20"/>
              </a:solidFill>
              <a:effectLst>
                <a:outerShdw blurRad="38100" dist="38100" dir="2700000" algn="tl">
                  <a:srgbClr val="000000">
                    <a:alpha val="43137"/>
                  </a:srgbClr>
                </a:outerShdw>
              </a:effectLst>
            </a:endParaRPr>
          </a:p>
          <a:p>
            <a:pPr marL="114300" indent="0" algn="just">
              <a:buNone/>
            </a:pPr>
            <a:r>
              <a:rPr lang="es-MX" sz="1200" b="1" dirty="0" smtClean="0">
                <a:solidFill>
                  <a:srgbClr val="2F2B20"/>
                </a:solidFill>
                <a:effectLst>
                  <a:outerShdw blurRad="38100" dist="38100" dir="2700000" algn="tl">
                    <a:srgbClr val="000000">
                      <a:alpha val="43137"/>
                    </a:srgbClr>
                  </a:outerShdw>
                </a:effectLst>
              </a:rPr>
              <a:t>ARTÍCULO  22. </a:t>
            </a:r>
            <a:r>
              <a:rPr lang="es-MX" sz="1800" dirty="0" smtClean="0"/>
              <a:t>Se </a:t>
            </a:r>
            <a:r>
              <a:rPr lang="es-MX" sz="1800" dirty="0"/>
              <a:t>deberá tener los requisitos </a:t>
            </a:r>
            <a:r>
              <a:rPr lang="es-MX" sz="1800" dirty="0" smtClean="0"/>
              <a:t>siguientes:</a:t>
            </a:r>
          </a:p>
          <a:p>
            <a:pPr marL="114300" indent="0" algn="just">
              <a:buNone/>
            </a:pPr>
            <a:r>
              <a:rPr lang="es-MX" sz="1800" dirty="0" smtClean="0"/>
              <a:t>1</a:t>
            </a:r>
            <a:r>
              <a:rPr lang="es-MX" sz="1800" dirty="0"/>
              <a:t>.- Estudios afines a la disciplina del plan de estudios cursado.</a:t>
            </a:r>
          </a:p>
          <a:p>
            <a:pPr marL="114300" indent="0" algn="just">
              <a:buNone/>
            </a:pPr>
            <a:r>
              <a:rPr lang="es-MX" sz="1800" dirty="0"/>
              <a:t>2.- Carta de aceptación a los estudios avanzados</a:t>
            </a:r>
          </a:p>
          <a:p>
            <a:pPr marL="114300" indent="0" algn="just">
              <a:buNone/>
            </a:pPr>
            <a:r>
              <a:rPr lang="es-MX" sz="1800" dirty="0"/>
              <a:t>3.- Certificar 100% de créditos para estudios de diplomado superior  y especialidad o 75% para los estudios de </a:t>
            </a:r>
            <a:r>
              <a:rPr lang="es-MX" sz="1800" dirty="0" smtClean="0"/>
              <a:t>maestría </a:t>
            </a:r>
            <a:r>
              <a:rPr lang="es-MX" sz="1800" dirty="0"/>
              <a:t>o doctorado </a:t>
            </a:r>
            <a:r>
              <a:rPr lang="es-MX" sz="1800" dirty="0" smtClean="0"/>
              <a:t>integral</a:t>
            </a:r>
          </a:p>
          <a:p>
            <a:pPr algn="just"/>
            <a:endParaRPr lang="es-MX" sz="1800" b="1" dirty="0" smtClean="0"/>
          </a:p>
          <a:p>
            <a:pPr algn="just"/>
            <a:endParaRPr lang="es-MX" sz="1800" b="1" dirty="0"/>
          </a:p>
          <a:p>
            <a:pPr marL="114300" indent="0" algn="just">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23. </a:t>
            </a:r>
            <a:r>
              <a:rPr lang="es-MX" sz="1800" dirty="0" smtClean="0"/>
              <a:t>La </a:t>
            </a:r>
            <a:r>
              <a:rPr lang="es-MX" sz="1800" dirty="0"/>
              <a:t>evaluación profesional por ensayo </a:t>
            </a:r>
            <a:r>
              <a:rPr lang="es-MX" sz="1800" dirty="0" smtClean="0"/>
              <a:t>consiste </a:t>
            </a:r>
            <a:r>
              <a:rPr lang="es-MX" sz="1800" dirty="0"/>
              <a:t>en la elaboración de un  trabajo escrito en el que se expone un tema determinado, con explicaciones, interpretaciones, reflexiones y propuestas con una postura intelectual, original, crítica y </a:t>
            </a:r>
            <a:r>
              <a:rPr lang="es-MX" sz="1800" dirty="0" smtClean="0"/>
              <a:t>propositiva.</a:t>
            </a:r>
            <a:endParaRPr lang="es-MX" sz="1800" dirty="0"/>
          </a:p>
          <a:p>
            <a:pPr marL="114300" indent="0" algn="just">
              <a:buNone/>
            </a:pPr>
            <a:endParaRPr lang="es-MX" sz="1800" b="1" dirty="0" smtClean="0"/>
          </a:p>
          <a:p>
            <a:pPr marL="114300" indent="0" algn="just">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24. </a:t>
            </a:r>
            <a:r>
              <a:rPr lang="es-MX" sz="1800" dirty="0" smtClean="0"/>
              <a:t>El </a:t>
            </a:r>
            <a:r>
              <a:rPr lang="es-MX" sz="1800" dirty="0"/>
              <a:t>trabajo escrito será individual</a:t>
            </a:r>
          </a:p>
          <a:p>
            <a:pPr marL="114300" indent="0" algn="just">
              <a:buNone/>
            </a:pPr>
            <a:endParaRPr lang="es-MX" sz="1800" dirty="0"/>
          </a:p>
        </p:txBody>
      </p:sp>
      <p:sp>
        <p:nvSpPr>
          <p:cNvPr id="4" name="1 Título"/>
          <p:cNvSpPr txBox="1">
            <a:spLocks/>
          </p:cNvSpPr>
          <p:nvPr/>
        </p:nvSpPr>
        <p:spPr>
          <a:xfrm>
            <a:off x="323528" y="3789040"/>
            <a:ext cx="7620000" cy="850106"/>
          </a:xfrm>
          <a:prstGeom prst="rect">
            <a:avLst/>
          </a:prstGeom>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ctr"/>
            <a:r>
              <a:rPr lang="es-MX" sz="2800" b="1" dirty="0" smtClean="0"/>
              <a:t>ENSAYO </a:t>
            </a:r>
            <a:endParaRPr lang="es-MX" sz="2800" b="1" dirty="0"/>
          </a:p>
        </p:txBody>
      </p:sp>
      <p:sp>
        <p:nvSpPr>
          <p:cNvPr id="5"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15</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36120370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CuadroTexto"/>
          <p:cNvSpPr txBox="1"/>
          <p:nvPr/>
        </p:nvSpPr>
        <p:spPr>
          <a:xfrm>
            <a:off x="179512" y="188640"/>
            <a:ext cx="8064896" cy="6463308"/>
          </a:xfrm>
          <a:prstGeom prst="rect">
            <a:avLst/>
          </a:prstGeom>
          <a:noFill/>
        </p:spPr>
        <p:txBody>
          <a:bodyPr wrap="square" rtlCol="0">
            <a:spAutoFit/>
          </a:bodyPr>
          <a:lstStyle/>
          <a:p>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25. </a:t>
            </a:r>
            <a:r>
              <a:rPr lang="es-MX" dirty="0" smtClean="0"/>
              <a:t>Deberá cumplir con los requisitos siguientes:</a:t>
            </a:r>
          </a:p>
          <a:p>
            <a:r>
              <a:rPr lang="es-MX" dirty="0" smtClean="0"/>
              <a:t>1.- La autoría es responsabilidad del pasante</a:t>
            </a:r>
          </a:p>
          <a:p>
            <a:r>
              <a:rPr lang="es-MX" dirty="0" smtClean="0"/>
              <a:t>2.- La temática tendrá relación con el plan de estudios cursado</a:t>
            </a:r>
          </a:p>
          <a:p>
            <a:r>
              <a:rPr lang="es-MX" dirty="0" smtClean="0"/>
              <a:t>3.- Presentar constancia con el voto aprobatorio del asesor y de los dos revisores</a:t>
            </a:r>
          </a:p>
          <a:p>
            <a:endParaRPr lang="es-MX" b="1" dirty="0" smtClean="0"/>
          </a:p>
          <a:p>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26. </a:t>
            </a:r>
            <a:r>
              <a:rPr lang="es-MX" dirty="0" smtClean="0"/>
              <a:t>Se tendrán en cuenta los aspectos siguientes:</a:t>
            </a:r>
          </a:p>
          <a:p>
            <a:r>
              <a:rPr lang="es-MX" dirty="0" smtClean="0"/>
              <a:t>1.-  Exponer un tema relevante</a:t>
            </a:r>
          </a:p>
          <a:p>
            <a:r>
              <a:rPr lang="es-MX" dirty="0" smtClean="0"/>
              <a:t>2.- Presentar argumentos y propuestas originales y convincentes</a:t>
            </a:r>
          </a:p>
          <a:p>
            <a:r>
              <a:rPr lang="es-MX" dirty="0" smtClean="0"/>
              <a:t>3.- Mostrar una organización lógica en la presentación de las ideas</a:t>
            </a:r>
          </a:p>
          <a:p>
            <a:r>
              <a:rPr lang="es-MX" dirty="0" smtClean="0"/>
              <a:t>4.- Presentar conciencia profesional</a:t>
            </a:r>
          </a:p>
          <a:p>
            <a:r>
              <a:rPr lang="es-MX" dirty="0" smtClean="0"/>
              <a:t>5.- Presentar postura intelectual propia y un estilo respetuoso, sencillo y natural.</a:t>
            </a:r>
          </a:p>
          <a:p>
            <a:endParaRPr lang="es-MX" b="1" dirty="0"/>
          </a:p>
          <a:p>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27. </a:t>
            </a:r>
            <a:r>
              <a:rPr lang="es-MX" dirty="0" smtClean="0"/>
              <a:t>El trabajo deberá tener el contenido siguiente:</a:t>
            </a:r>
          </a:p>
          <a:p>
            <a:r>
              <a:rPr lang="es-MX" dirty="0" smtClean="0"/>
              <a:t>1.- Introducción </a:t>
            </a:r>
          </a:p>
          <a:p>
            <a:r>
              <a:rPr lang="es-MX" dirty="0" smtClean="0"/>
              <a:t>2.- Desarrollo</a:t>
            </a:r>
          </a:p>
          <a:p>
            <a:r>
              <a:rPr lang="es-MX" dirty="0" smtClean="0"/>
              <a:t>3.-  Conclusiones</a:t>
            </a:r>
          </a:p>
          <a:p>
            <a:r>
              <a:rPr lang="es-MX" dirty="0" smtClean="0"/>
              <a:t>4.- Referencias de consulta</a:t>
            </a:r>
          </a:p>
          <a:p>
            <a:endParaRPr lang="es-MX" b="1" dirty="0"/>
          </a:p>
          <a:p>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28. </a:t>
            </a:r>
            <a:r>
              <a:rPr lang="es-MX" dirty="0" smtClean="0"/>
              <a:t>Se podrán tomar los aspectos de redacción siguientes:</a:t>
            </a:r>
          </a:p>
          <a:p>
            <a:r>
              <a:rPr lang="es-MX" dirty="0" smtClean="0"/>
              <a:t>1.- Correcto dominio del idioma español</a:t>
            </a:r>
          </a:p>
          <a:p>
            <a:r>
              <a:rPr lang="es-MX" dirty="0" smtClean="0"/>
              <a:t>2.- Extensión de 60 cuartillas mínimo</a:t>
            </a:r>
          </a:p>
          <a:p>
            <a:r>
              <a:rPr lang="es-MX" dirty="0" smtClean="0"/>
              <a:t>3.- Interlineado de 1.5</a:t>
            </a:r>
          </a:p>
          <a:p>
            <a:endParaRPr lang="es-MX" b="1" dirty="0" smtClean="0"/>
          </a:p>
        </p:txBody>
      </p:sp>
      <p:sp>
        <p:nvSpPr>
          <p:cNvPr id="3"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16</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37058112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332656"/>
            <a:ext cx="7620000" cy="706090"/>
          </a:xfrm>
        </p:spPr>
        <p:txBody>
          <a:bodyPr/>
          <a:lstStyle/>
          <a:p>
            <a:pPr algn="ctr"/>
            <a:r>
              <a:rPr lang="es-MX" sz="2800" b="1" dirty="0" smtClean="0"/>
              <a:t>EXAMEN GENERAL DE EGRESO</a:t>
            </a:r>
            <a:endParaRPr lang="es-MX" sz="2800" b="1" dirty="0"/>
          </a:p>
        </p:txBody>
      </p:sp>
      <p:sp>
        <p:nvSpPr>
          <p:cNvPr id="3" name="2 Marcador de contenido"/>
          <p:cNvSpPr>
            <a:spLocks noGrp="1"/>
          </p:cNvSpPr>
          <p:nvPr>
            <p:ph idx="1"/>
          </p:nvPr>
        </p:nvSpPr>
        <p:spPr>
          <a:xfrm>
            <a:off x="421502" y="1340768"/>
            <a:ext cx="7620000" cy="4800600"/>
          </a:xfrm>
        </p:spPr>
        <p:txBody>
          <a:bodyPr>
            <a:normAutofit/>
          </a:bodyPr>
          <a:lstStyle/>
          <a:p>
            <a:pPr marL="114300" indent="0">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29. </a:t>
            </a:r>
            <a:r>
              <a:rPr lang="es-MX" sz="1800" dirty="0">
                <a:solidFill>
                  <a:srgbClr val="2F2B20"/>
                </a:solidFill>
              </a:rPr>
              <a:t>R</a:t>
            </a:r>
            <a:r>
              <a:rPr lang="es-MX" sz="1800" dirty="0" smtClean="0">
                <a:solidFill>
                  <a:srgbClr val="2F2B20"/>
                </a:solidFill>
              </a:rPr>
              <a:t>econoce  la capacidad del desempeño profesional, solo aplicara para los pasantes de los programas educativos que cuenten con el EGEL o EGETSU, del </a:t>
            </a:r>
            <a:r>
              <a:rPr lang="es-MX" sz="1800" dirty="0" err="1" smtClean="0">
                <a:solidFill>
                  <a:srgbClr val="2F2B20"/>
                </a:solidFill>
              </a:rPr>
              <a:t>Ceneval</a:t>
            </a:r>
            <a:r>
              <a:rPr lang="es-MX" sz="1600" dirty="0" smtClean="0">
                <a:solidFill>
                  <a:srgbClr val="2F2B20"/>
                </a:solidFill>
              </a:rPr>
              <a:t>. </a:t>
            </a:r>
            <a:endParaRPr lang="es-MX" b="1" dirty="0"/>
          </a:p>
          <a:p>
            <a:pPr marL="114300" indent="0">
              <a:buNone/>
            </a:pPr>
            <a:endParaRPr lang="es-MX" sz="1200" b="1" dirty="0" smtClean="0">
              <a:solidFill>
                <a:srgbClr val="2F2B20"/>
              </a:solidFill>
              <a:effectLst>
                <a:outerShdw blurRad="38100" dist="38100" dir="2700000" algn="tl">
                  <a:srgbClr val="000000">
                    <a:alpha val="43137"/>
                  </a:srgbClr>
                </a:outerShdw>
              </a:effectLst>
            </a:endParaRPr>
          </a:p>
          <a:p>
            <a:pPr marL="114300" indent="0">
              <a:buNone/>
            </a:pPr>
            <a:r>
              <a:rPr lang="es-MX" sz="1200" b="1" dirty="0" smtClean="0">
                <a:solidFill>
                  <a:srgbClr val="2F2B20"/>
                </a:solidFill>
                <a:effectLst>
                  <a:outerShdw blurRad="38100" dist="38100" dir="2700000" algn="tl">
                    <a:srgbClr val="000000">
                      <a:alpha val="43137"/>
                    </a:srgbClr>
                  </a:outerShdw>
                </a:effectLst>
              </a:rPr>
              <a:t>ARTÍCULO  30. </a:t>
            </a:r>
            <a:r>
              <a:rPr lang="es-MX" sz="1800" dirty="0" smtClean="0"/>
              <a:t>Deberá cumplirse con los siguientes requisitos:  </a:t>
            </a:r>
          </a:p>
          <a:p>
            <a:pPr marL="411480" lvl="1" indent="0">
              <a:buNone/>
            </a:pPr>
            <a:r>
              <a:rPr lang="es-MX" sz="1800" dirty="0" smtClean="0"/>
              <a:t>1</a:t>
            </a:r>
            <a:r>
              <a:rPr lang="es-MX" sz="1800" dirty="0"/>
              <a:t>.-  </a:t>
            </a:r>
            <a:r>
              <a:rPr lang="es-MX" sz="1800" dirty="0" smtClean="0"/>
              <a:t>tramitar la solicitud y la presentación del examen.</a:t>
            </a:r>
            <a:endParaRPr lang="es-MX" sz="1800" dirty="0"/>
          </a:p>
          <a:p>
            <a:pPr marL="411480" lvl="1" indent="0">
              <a:buNone/>
            </a:pPr>
            <a:r>
              <a:rPr lang="es-MX" sz="1800" dirty="0"/>
              <a:t>2.- </a:t>
            </a:r>
            <a:r>
              <a:rPr lang="es-MX" sz="1800" dirty="0" smtClean="0"/>
              <a:t>presentar el documento oficial donde el </a:t>
            </a:r>
            <a:r>
              <a:rPr lang="es-MX" sz="1800" dirty="0" err="1" smtClean="0"/>
              <a:t>Ceneval</a:t>
            </a:r>
            <a:r>
              <a:rPr lang="es-MX" sz="1800" dirty="0" smtClean="0"/>
              <a:t> notificara al pasante el resultado</a:t>
            </a:r>
            <a:r>
              <a:rPr lang="es-MX" dirty="0" smtClean="0"/>
              <a:t>. </a:t>
            </a:r>
          </a:p>
          <a:p>
            <a:pPr marL="411480" lvl="1" indent="0">
              <a:buNone/>
            </a:pPr>
            <a:endParaRPr lang="es-MX" dirty="0"/>
          </a:p>
          <a:p>
            <a:pPr marL="411480" lvl="1" indent="0">
              <a:buNone/>
            </a:pPr>
            <a:endParaRPr lang="es-MX" dirty="0" smtClean="0"/>
          </a:p>
          <a:p>
            <a:pPr marL="411480" lvl="1" indent="0">
              <a:buNone/>
            </a:pPr>
            <a:endParaRPr lang="es-MX" dirty="0"/>
          </a:p>
          <a:p>
            <a:pPr marL="114300" indent="0" algn="just">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31. </a:t>
            </a:r>
            <a:r>
              <a:rPr lang="es-MX" sz="1800" dirty="0" smtClean="0"/>
              <a:t>Consiste en la elaboración de un trabajo escrito en el que se expone la recopilación y resultados de una experiencia profesional en un ámbito identificado y reconocido. </a:t>
            </a:r>
          </a:p>
          <a:p>
            <a:pPr marL="114300" indent="0" algn="just">
              <a:buNone/>
            </a:pPr>
            <a:endParaRPr lang="es-MX" dirty="0"/>
          </a:p>
        </p:txBody>
      </p:sp>
      <p:sp>
        <p:nvSpPr>
          <p:cNvPr id="4" name="1 Título"/>
          <p:cNvSpPr txBox="1">
            <a:spLocks/>
          </p:cNvSpPr>
          <p:nvPr/>
        </p:nvSpPr>
        <p:spPr>
          <a:xfrm>
            <a:off x="1259632" y="3933056"/>
            <a:ext cx="6552728" cy="850106"/>
          </a:xfrm>
          <a:prstGeom prst="rect">
            <a:avLst/>
          </a:prstGeom>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r>
              <a:rPr lang="es-MX" sz="2800" b="1" dirty="0" smtClean="0"/>
              <a:t>MEMORIA DE EXPERIENCIA LABORAL</a:t>
            </a:r>
            <a:endParaRPr lang="es-MX" sz="2800" b="1" dirty="0"/>
          </a:p>
        </p:txBody>
      </p:sp>
      <p:sp>
        <p:nvSpPr>
          <p:cNvPr id="5"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17</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4066757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7620000" cy="5924128"/>
          </a:xfrm>
        </p:spPr>
        <p:txBody>
          <a:bodyPr/>
          <a:lstStyle/>
          <a:p>
            <a:pPr marL="114300" indent="0">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32. </a:t>
            </a:r>
            <a:r>
              <a:rPr lang="es-MX" sz="1800" dirty="0" smtClean="0"/>
              <a:t>Sera individual </a:t>
            </a:r>
          </a:p>
          <a:p>
            <a:pPr marL="114300" indent="0">
              <a:buNone/>
            </a:pPr>
            <a:endParaRPr lang="es-MX" sz="1800" dirty="0" smtClean="0"/>
          </a:p>
          <a:p>
            <a:pPr marL="114300" indent="0">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33. </a:t>
            </a:r>
            <a:r>
              <a:rPr lang="es-MX" sz="1800" dirty="0" smtClean="0"/>
              <a:t>Deberá cumplirse lo siguientes requisitos: </a:t>
            </a:r>
          </a:p>
          <a:p>
            <a:pPr marL="811530" lvl="1" indent="-400050" algn="just">
              <a:buFont typeface="+mj-lt"/>
              <a:buAutoNum type="romanUcPeriod"/>
            </a:pPr>
            <a:r>
              <a:rPr lang="es-MX" sz="1800" dirty="0" smtClean="0"/>
              <a:t>Trabajo que es responsabilidad del pasante.</a:t>
            </a:r>
          </a:p>
          <a:p>
            <a:pPr marL="811530" lvl="1" indent="-400050" algn="just">
              <a:buFont typeface="+mj-lt"/>
              <a:buAutoNum type="romanUcPeriod"/>
            </a:pPr>
            <a:r>
              <a:rPr lang="es-MX" sz="1800" dirty="0" smtClean="0"/>
              <a:t>La temática se relacionara con el plan de estudios o con las competencias o ámbitos de intervención señalados en el perfil. </a:t>
            </a:r>
          </a:p>
          <a:p>
            <a:pPr marL="811530" lvl="1" indent="-400050" algn="just">
              <a:buFont typeface="+mj-lt"/>
              <a:buAutoNum type="romanUcPeriod"/>
            </a:pPr>
            <a:r>
              <a:rPr lang="es-MX" sz="1800" dirty="0" smtClean="0"/>
              <a:t>Presentar constancia emitida por la institución , donde se especifique una duración continua durante dos años . </a:t>
            </a:r>
          </a:p>
          <a:p>
            <a:pPr marL="811530" lvl="1" indent="-400050" algn="just">
              <a:buFont typeface="+mj-lt"/>
              <a:buAutoNum type="romanUcPeriod"/>
            </a:pPr>
            <a:r>
              <a:rPr lang="es-MX" sz="1800" dirty="0" smtClean="0"/>
              <a:t>Presentar constancia con el voto aprobatorio del asesor y de los dos revisores. </a:t>
            </a:r>
          </a:p>
          <a:p>
            <a:pPr marL="114300" indent="0">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34. </a:t>
            </a:r>
            <a:r>
              <a:rPr lang="es-MX" sz="1800" dirty="0" smtClean="0">
                <a:solidFill>
                  <a:srgbClr val="2F2B20"/>
                </a:solidFill>
              </a:rPr>
              <a:t>Para valorar la calidad: </a:t>
            </a:r>
          </a:p>
          <a:p>
            <a:pPr marL="811530" lvl="1" indent="-400050">
              <a:buFont typeface="+mj-lt"/>
              <a:buAutoNum type="romanUcPeriod"/>
            </a:pPr>
            <a:r>
              <a:rPr lang="es-MX" sz="1800" dirty="0" smtClean="0">
                <a:solidFill>
                  <a:srgbClr val="2F2B20"/>
                </a:solidFill>
              </a:rPr>
              <a:t>Representar un aprendizaje importante en el desarrollo profesional.</a:t>
            </a:r>
          </a:p>
          <a:p>
            <a:pPr marL="811530" lvl="1" indent="-400050">
              <a:buFont typeface="+mj-lt"/>
              <a:buAutoNum type="romanUcPeriod"/>
            </a:pPr>
            <a:r>
              <a:rPr lang="es-MX" sz="1800" dirty="0" smtClean="0">
                <a:solidFill>
                  <a:srgbClr val="2F2B20"/>
                </a:solidFill>
              </a:rPr>
              <a:t>Realizar una aportación al ejercicio de la profesión o a la entidad del empleo. </a:t>
            </a:r>
          </a:p>
          <a:p>
            <a:pPr marL="811530" lvl="1" indent="-400050">
              <a:buFont typeface="+mj-lt"/>
              <a:buAutoNum type="romanUcPeriod"/>
            </a:pPr>
            <a:r>
              <a:rPr lang="es-MX" sz="1800" dirty="0" smtClean="0">
                <a:solidFill>
                  <a:srgbClr val="2F2B20"/>
                </a:solidFill>
              </a:rPr>
              <a:t>Demostrar la aplicación de conocimientos y habilidades. </a:t>
            </a:r>
          </a:p>
          <a:p>
            <a:pPr marL="114300" indent="0">
              <a:buNone/>
            </a:pPr>
            <a:endParaRPr lang="es-MX" sz="1800" dirty="0">
              <a:solidFill>
                <a:srgbClr val="2F2B20"/>
              </a:solidFill>
            </a:endParaRPr>
          </a:p>
          <a:p>
            <a:pPr marL="114300" indent="0">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35. </a:t>
            </a:r>
            <a:r>
              <a:rPr lang="es-MX" sz="1800" dirty="0" smtClean="0">
                <a:solidFill>
                  <a:srgbClr val="2F2B20"/>
                </a:solidFill>
              </a:rPr>
              <a:t>El trabajo podrá consistir con la estructura siguiente: </a:t>
            </a:r>
            <a:endParaRPr lang="es-MX" sz="1800" dirty="0"/>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18</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39776771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476672"/>
            <a:ext cx="7620000" cy="5400600"/>
          </a:xfrm>
        </p:spPr>
        <p:txBody>
          <a:bodyPr>
            <a:normAutofit/>
          </a:bodyPr>
          <a:lstStyle/>
          <a:p>
            <a:pPr marL="628650" indent="-514350" algn="just">
              <a:buFont typeface="+mj-lt"/>
              <a:buAutoNum type="romanUcPeriod"/>
            </a:pPr>
            <a:r>
              <a:rPr lang="es-MX" sz="1800" dirty="0" smtClean="0"/>
              <a:t>Resumen no mayor de dos cuartillas</a:t>
            </a:r>
          </a:p>
          <a:p>
            <a:pPr marL="628650" indent="-514350" algn="just">
              <a:buFont typeface="+mj-lt"/>
              <a:buAutoNum type="romanUcPeriod"/>
            </a:pPr>
            <a:r>
              <a:rPr lang="es-MX" sz="1800" dirty="0" smtClean="0"/>
              <a:t>Importancia de la temática</a:t>
            </a:r>
          </a:p>
          <a:p>
            <a:pPr marL="628650" indent="-514350" algn="just">
              <a:buFont typeface="+mj-lt"/>
              <a:buAutoNum type="romanUcPeriod"/>
            </a:pPr>
            <a:r>
              <a:rPr lang="es-MX" sz="1800" dirty="0" smtClean="0"/>
              <a:t>Descripción del puesto o empleo</a:t>
            </a:r>
          </a:p>
          <a:p>
            <a:pPr marL="628650" indent="-514350" algn="just">
              <a:buFont typeface="+mj-lt"/>
              <a:buAutoNum type="romanUcPeriod"/>
            </a:pPr>
            <a:r>
              <a:rPr lang="es-MX" sz="1800" dirty="0" smtClean="0"/>
              <a:t>Problemática identificada</a:t>
            </a:r>
          </a:p>
          <a:p>
            <a:pPr marL="628650" indent="-514350" algn="just">
              <a:buFont typeface="+mj-lt"/>
              <a:buAutoNum type="romanUcPeriod"/>
            </a:pPr>
            <a:r>
              <a:rPr lang="es-MX" sz="1800" dirty="0" smtClean="0"/>
              <a:t>Informe de las actividades</a:t>
            </a:r>
          </a:p>
          <a:p>
            <a:pPr marL="628650" indent="-514350" algn="just">
              <a:buFont typeface="+mj-lt"/>
              <a:buAutoNum type="romanUcPeriod"/>
            </a:pPr>
            <a:r>
              <a:rPr lang="es-MX" sz="1800" dirty="0" smtClean="0"/>
              <a:t>Solución desarrollada y sus alcances</a:t>
            </a:r>
          </a:p>
          <a:p>
            <a:pPr marL="628650" indent="-514350" algn="just">
              <a:buFont typeface="+mj-lt"/>
              <a:buAutoNum type="romanUcPeriod"/>
            </a:pPr>
            <a:r>
              <a:rPr lang="es-MX" sz="1800" dirty="0" smtClean="0"/>
              <a:t>Impacto de la experiencia laboral </a:t>
            </a:r>
          </a:p>
          <a:p>
            <a:pPr marL="628650" indent="-514350" algn="just">
              <a:buFont typeface="+mj-lt"/>
              <a:buAutoNum type="romanUcPeriod"/>
            </a:pPr>
            <a:r>
              <a:rPr lang="es-MX" sz="1800" dirty="0" smtClean="0"/>
              <a:t>Referencias de consulta </a:t>
            </a:r>
          </a:p>
          <a:p>
            <a:pPr marL="628650" indent="-514350" algn="just">
              <a:buFont typeface="+mj-lt"/>
              <a:buAutoNum type="romanUcPeriod"/>
            </a:pPr>
            <a:r>
              <a:rPr lang="es-MX" sz="1800" dirty="0" smtClean="0"/>
              <a:t>Anexos en su caso</a:t>
            </a:r>
          </a:p>
          <a:p>
            <a:pPr marL="114300" indent="0">
              <a:buNone/>
            </a:pPr>
            <a:endParaRPr lang="es-MX" sz="1200" b="1" dirty="0" smtClean="0">
              <a:solidFill>
                <a:srgbClr val="2F2B20"/>
              </a:solidFill>
              <a:effectLst>
                <a:outerShdw blurRad="38100" dist="38100" dir="2700000" algn="tl">
                  <a:srgbClr val="000000">
                    <a:alpha val="43137"/>
                  </a:srgbClr>
                </a:outerShdw>
              </a:effectLst>
            </a:endParaRPr>
          </a:p>
          <a:p>
            <a:pPr marL="114300" indent="0">
              <a:buNone/>
            </a:pPr>
            <a:r>
              <a:rPr lang="es-MX" sz="1200" b="1" dirty="0" smtClean="0">
                <a:solidFill>
                  <a:srgbClr val="2F2B20"/>
                </a:solidFill>
                <a:effectLst>
                  <a:outerShdw blurRad="38100" dist="38100" dir="2700000" algn="tl">
                    <a:srgbClr val="000000">
                      <a:alpha val="43137"/>
                    </a:srgbClr>
                  </a:outerShdw>
                </a:effectLst>
              </a:rPr>
              <a:t>ARTÍCULO  36. </a:t>
            </a:r>
            <a:r>
              <a:rPr lang="es-MX" sz="1800" dirty="0" smtClean="0">
                <a:solidFill>
                  <a:srgbClr val="2F2B20"/>
                </a:solidFill>
              </a:rPr>
              <a:t>Se podrá considerar los aspectos de redacción siguientes: </a:t>
            </a:r>
          </a:p>
          <a:p>
            <a:pPr marL="571500" indent="-457200">
              <a:buFont typeface="+mj-lt"/>
              <a:buAutoNum type="arabicPeriod"/>
            </a:pPr>
            <a:r>
              <a:rPr lang="es-MX" sz="1800" dirty="0" smtClean="0">
                <a:solidFill>
                  <a:srgbClr val="2F2B20"/>
                </a:solidFill>
              </a:rPr>
              <a:t>Correcto dominio del idioma español</a:t>
            </a:r>
          </a:p>
          <a:p>
            <a:pPr marL="571500" indent="-457200">
              <a:buFont typeface="+mj-lt"/>
              <a:buAutoNum type="arabicPeriod"/>
            </a:pPr>
            <a:r>
              <a:rPr lang="es-MX" sz="1800" dirty="0" smtClean="0">
                <a:solidFill>
                  <a:srgbClr val="2F2B20"/>
                </a:solidFill>
              </a:rPr>
              <a:t>Extensión de 80 cuartillas mínimo</a:t>
            </a:r>
          </a:p>
          <a:p>
            <a:pPr marL="571500" indent="-457200">
              <a:buFont typeface="+mj-lt"/>
              <a:buAutoNum type="arabicPeriod"/>
            </a:pPr>
            <a:r>
              <a:rPr lang="es-MX" sz="1800" dirty="0" smtClean="0">
                <a:solidFill>
                  <a:srgbClr val="2F2B20"/>
                </a:solidFill>
              </a:rPr>
              <a:t>Interlineado 1.5</a:t>
            </a:r>
          </a:p>
          <a:p>
            <a:pPr marL="571500" indent="-457200">
              <a:buFont typeface="+mj-lt"/>
              <a:buAutoNum type="arabicPeriod"/>
            </a:pPr>
            <a:endParaRPr lang="es-MX" dirty="0"/>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19</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29902552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55576" y="980728"/>
            <a:ext cx="7772400" cy="1470025"/>
          </a:xfrm>
        </p:spPr>
        <p:txBody>
          <a:bodyPr>
            <a:normAutofit/>
          </a:bodyPr>
          <a:lstStyle/>
          <a:p>
            <a:pPr algn="ctr"/>
            <a:r>
              <a:rPr lang="es-MX" sz="4000" dirty="0" smtClean="0"/>
              <a:t>UNIVERSIDAD AUTÓMA DEL ESTADO DE MÉXICO</a:t>
            </a:r>
            <a:endParaRPr lang="es-MX" sz="4000" dirty="0"/>
          </a:p>
        </p:txBody>
      </p:sp>
      <p:sp>
        <p:nvSpPr>
          <p:cNvPr id="4" name="1 Título"/>
          <p:cNvSpPr txBox="1">
            <a:spLocks/>
          </p:cNvSpPr>
          <p:nvPr/>
        </p:nvSpPr>
        <p:spPr>
          <a:xfrm>
            <a:off x="0" y="2852936"/>
            <a:ext cx="8460432" cy="1444174"/>
          </a:xfrm>
          <a:prstGeom prst="rect">
            <a:avLst/>
          </a:prstGeom>
          <a:solidFill>
            <a:schemeClr val="bg2"/>
          </a:solidFill>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dirty="0" smtClean="0"/>
              <a:t>REGLAMENTO DE EVALUACIÓN PROFESIONAL DE LA UNIVERSIDAD AUTÓNOMA DEL ESTADO DE MÉXICO</a:t>
            </a:r>
            <a:endParaRPr lang="es-MX" dirty="0"/>
          </a:p>
        </p:txBody>
      </p:sp>
      <p:sp>
        <p:nvSpPr>
          <p:cNvPr id="5" name="1 Título"/>
          <p:cNvSpPr txBox="1">
            <a:spLocks/>
          </p:cNvSpPr>
          <p:nvPr/>
        </p:nvSpPr>
        <p:spPr>
          <a:xfrm>
            <a:off x="179512" y="5004882"/>
            <a:ext cx="7772400" cy="1470025"/>
          </a:xfrm>
          <a:prstGeom prst="rect">
            <a:avLst/>
          </a:prstGeom>
        </p:spPr>
        <p:txBody>
          <a:bodyPr vert="horz" lIns="91440" tIns="45720" rIns="91440" bIns="45720" rtlCol="0" anchor="b">
            <a:norm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r>
              <a:rPr lang="es-MX" sz="1600" b="1" dirty="0"/>
              <a:t>DECRETO </a:t>
            </a:r>
            <a:endParaRPr lang="es-MX" sz="1600" dirty="0"/>
          </a:p>
          <a:p>
            <a:r>
              <a:rPr lang="es-MX" sz="1600" dirty="0"/>
              <a:t>En sesión ordinaria celebrada el 30 de octubre de 2012, el H. Consejo Universitario de la Universidad Autónoma del Estado de México, DECRETA: </a:t>
            </a:r>
            <a:endParaRPr lang="es-MX" sz="1600" dirty="0" smtClean="0"/>
          </a:p>
          <a:p>
            <a:r>
              <a:rPr lang="es-MX" sz="1600" b="1" dirty="0" smtClean="0"/>
              <a:t>Artículo </a:t>
            </a:r>
            <a:r>
              <a:rPr lang="es-MX" sz="1600" b="1" dirty="0"/>
              <a:t>Único. </a:t>
            </a:r>
            <a:r>
              <a:rPr lang="es-MX" sz="1600" dirty="0"/>
              <a:t>Se expide el Reglamento de Evaluación Profesional de la Universidad Autónoma del Estado de México, para quedar como sigue: </a:t>
            </a:r>
          </a:p>
        </p:txBody>
      </p:sp>
      <p:sp>
        <p:nvSpPr>
          <p:cNvPr id="7"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18764859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620000" cy="850106"/>
          </a:xfrm>
        </p:spPr>
        <p:txBody>
          <a:bodyPr/>
          <a:lstStyle/>
          <a:p>
            <a:pPr algn="ctr"/>
            <a:r>
              <a:rPr lang="es-MX" sz="2800" b="1" dirty="0" smtClean="0"/>
              <a:t>OBRA ARTÍSTICA </a:t>
            </a:r>
            <a:endParaRPr lang="es-MX" sz="2800" b="1" dirty="0"/>
          </a:p>
        </p:txBody>
      </p:sp>
      <p:sp>
        <p:nvSpPr>
          <p:cNvPr id="3" name="2 Marcador de contenido"/>
          <p:cNvSpPr>
            <a:spLocks noGrp="1"/>
          </p:cNvSpPr>
          <p:nvPr>
            <p:ph idx="1"/>
          </p:nvPr>
        </p:nvSpPr>
        <p:spPr>
          <a:xfrm>
            <a:off x="467544" y="1484784"/>
            <a:ext cx="7620000" cy="4800600"/>
          </a:xfrm>
        </p:spPr>
        <p:txBody>
          <a:bodyPr>
            <a:normAutofit/>
          </a:bodyPr>
          <a:lstStyle/>
          <a:p>
            <a:pPr marL="114300" indent="0" algn="just">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37.</a:t>
            </a:r>
            <a:r>
              <a:rPr lang="es-MX" b="1" dirty="0" smtClean="0"/>
              <a:t> </a:t>
            </a:r>
            <a:r>
              <a:rPr lang="es-MX" sz="1800" dirty="0"/>
              <a:t>C</a:t>
            </a:r>
            <a:r>
              <a:rPr lang="es-MX" sz="1800" dirty="0" smtClean="0"/>
              <a:t>onsiste </a:t>
            </a:r>
            <a:r>
              <a:rPr lang="es-MX" sz="1800" dirty="0"/>
              <a:t>en la elaboración de un trabajo escrito en el que se expone la realización de una actividad creativa cuyo objeto de representación, simultáneamente, contiene un cuerpo expresivo, una técnica aplicada y una base conceptual, así como en la sustentación del mismo ante un jurado</a:t>
            </a:r>
            <a:r>
              <a:rPr lang="es-MX" dirty="0"/>
              <a:t>. </a:t>
            </a:r>
          </a:p>
          <a:p>
            <a:pPr marL="114300" indent="0" algn="just">
              <a:buNone/>
            </a:pPr>
            <a:endParaRPr lang="es-MX" sz="1200" b="1" dirty="0" smtClean="0">
              <a:solidFill>
                <a:srgbClr val="2F2B20"/>
              </a:solidFill>
              <a:effectLst>
                <a:outerShdw blurRad="38100" dist="38100" dir="2700000" algn="tl">
                  <a:srgbClr val="000000">
                    <a:alpha val="43137"/>
                  </a:srgbClr>
                </a:outerShdw>
              </a:effectLst>
            </a:endParaRPr>
          </a:p>
          <a:p>
            <a:pPr marL="114300" indent="0" algn="just">
              <a:buNone/>
            </a:pPr>
            <a:r>
              <a:rPr lang="es-MX" sz="1200" b="1" dirty="0" smtClean="0">
                <a:solidFill>
                  <a:srgbClr val="2F2B20"/>
                </a:solidFill>
                <a:effectLst>
                  <a:outerShdw blurRad="38100" dist="38100" dir="2700000" algn="tl">
                    <a:srgbClr val="000000">
                      <a:alpha val="43137"/>
                    </a:srgbClr>
                  </a:outerShdw>
                </a:effectLst>
              </a:rPr>
              <a:t>ARTÍCULO  38.</a:t>
            </a:r>
            <a:r>
              <a:rPr lang="es-MX" b="1" dirty="0" smtClean="0"/>
              <a:t> </a:t>
            </a:r>
            <a:r>
              <a:rPr lang="es-MX" sz="1800" dirty="0"/>
              <a:t>P</a:t>
            </a:r>
            <a:r>
              <a:rPr lang="es-MX" sz="1800" dirty="0" smtClean="0"/>
              <a:t>odrá </a:t>
            </a:r>
            <a:r>
              <a:rPr lang="es-MX" sz="1800" dirty="0"/>
              <a:t>adoptar las modalidades de realización siguientes: </a:t>
            </a:r>
          </a:p>
          <a:p>
            <a:pPr lvl="1" algn="just"/>
            <a:r>
              <a:rPr lang="es-MX" sz="1600" dirty="0"/>
              <a:t>I. </a:t>
            </a:r>
            <a:r>
              <a:rPr lang="es-MX" sz="1800" dirty="0"/>
              <a:t>Obra artística individual. </a:t>
            </a:r>
          </a:p>
          <a:p>
            <a:pPr lvl="1" algn="just"/>
            <a:r>
              <a:rPr lang="es-MX" sz="1800" dirty="0"/>
              <a:t>II. Obra artística colectiva con tres pasantes como </a:t>
            </a:r>
            <a:r>
              <a:rPr lang="es-MX" sz="1800" dirty="0" smtClean="0"/>
              <a:t>máximo.</a:t>
            </a:r>
          </a:p>
          <a:p>
            <a:pPr lvl="1" algn="just"/>
            <a:r>
              <a:rPr lang="es-MX" sz="1800" dirty="0" smtClean="0"/>
              <a:t>III</a:t>
            </a:r>
            <a:r>
              <a:rPr lang="es-MX" sz="1800" dirty="0"/>
              <a:t>. Obra artística colectiva </a:t>
            </a:r>
            <a:r>
              <a:rPr lang="es-MX" sz="1800" dirty="0" err="1"/>
              <a:t>multi</a:t>
            </a:r>
            <a:r>
              <a:rPr lang="es-MX" sz="1800" dirty="0"/>
              <a:t> o interdisciplinaria con cinco pasantes como </a:t>
            </a:r>
            <a:r>
              <a:rPr lang="es-MX" sz="1800" dirty="0" smtClean="0"/>
              <a:t>máximo</a:t>
            </a:r>
            <a:r>
              <a:rPr lang="es-MX" sz="1800" dirty="0"/>
              <a:t>.</a:t>
            </a:r>
          </a:p>
          <a:p>
            <a:pPr marL="114300" indent="0" algn="just">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39.</a:t>
            </a:r>
            <a:r>
              <a:rPr lang="es-MX" b="1" dirty="0" smtClean="0"/>
              <a:t> </a:t>
            </a:r>
            <a:r>
              <a:rPr lang="es-MX" sz="1800" dirty="0" smtClean="0"/>
              <a:t>Será </a:t>
            </a:r>
            <a:r>
              <a:rPr lang="es-MX" sz="1800" dirty="0"/>
              <a:t>individual, salvo los casos de excepción previamente acordados por los </a:t>
            </a:r>
            <a:r>
              <a:rPr lang="es-MX" sz="1800" dirty="0" smtClean="0"/>
              <a:t>Consejos </a:t>
            </a:r>
            <a:r>
              <a:rPr lang="es-MX" sz="1800" dirty="0"/>
              <a:t>del espacio académico</a:t>
            </a:r>
            <a:r>
              <a:rPr lang="es-MX" sz="1800" dirty="0" smtClean="0"/>
              <a:t>.</a:t>
            </a:r>
          </a:p>
          <a:p>
            <a:pPr marL="114300" indent="0" algn="just">
              <a:buNone/>
            </a:pPr>
            <a:endParaRPr lang="es-MX" sz="1800" dirty="0"/>
          </a:p>
          <a:p>
            <a:pPr marL="114300" indent="0" algn="just">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40.</a:t>
            </a:r>
            <a:r>
              <a:rPr lang="es-MX" sz="1800" b="1" dirty="0" smtClean="0"/>
              <a:t> </a:t>
            </a:r>
            <a:r>
              <a:rPr lang="es-MX" sz="1800" dirty="0"/>
              <a:t>D</a:t>
            </a:r>
            <a:r>
              <a:rPr lang="es-MX" sz="1800" dirty="0" smtClean="0"/>
              <a:t>eberán </a:t>
            </a:r>
            <a:r>
              <a:rPr lang="es-MX" sz="1800" dirty="0"/>
              <a:t>cumplirse los requisitos siguientes:</a:t>
            </a:r>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20</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33026085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7620000" cy="6120680"/>
          </a:xfrm>
        </p:spPr>
        <p:txBody>
          <a:bodyPr>
            <a:normAutofit fontScale="77500" lnSpcReduction="20000"/>
          </a:bodyPr>
          <a:lstStyle/>
          <a:p>
            <a:endParaRPr lang="es-MX" dirty="0"/>
          </a:p>
          <a:p>
            <a:pPr marL="114300" indent="0">
              <a:buNone/>
            </a:pPr>
            <a:r>
              <a:rPr lang="es-MX" sz="2300" dirty="0"/>
              <a:t>I. Trabajo cuya autoría es responsabilidad del pasante. </a:t>
            </a:r>
          </a:p>
          <a:p>
            <a:pPr marL="114300" indent="0">
              <a:buNone/>
            </a:pPr>
            <a:r>
              <a:rPr lang="es-MX" sz="2300" dirty="0"/>
              <a:t>II. La técnica o base conceptual se relacionará con el plan de estudios </a:t>
            </a:r>
            <a:r>
              <a:rPr lang="es-MX" sz="2300" dirty="0" smtClean="0"/>
              <a:t>cursado.</a:t>
            </a:r>
            <a:endParaRPr lang="es-MX" sz="2300" dirty="0"/>
          </a:p>
          <a:p>
            <a:pPr marL="114300" indent="0">
              <a:buNone/>
            </a:pPr>
            <a:r>
              <a:rPr lang="es-MX" sz="2300" dirty="0"/>
              <a:t>III. Presentar constancia con el voto aprobatorio del asesor y de los dos revisores. </a:t>
            </a:r>
          </a:p>
          <a:p>
            <a:pPr marL="114300" indent="0">
              <a:buNone/>
            </a:pPr>
            <a:endParaRPr lang="es-MX" sz="2300" b="1" dirty="0" smtClean="0"/>
          </a:p>
          <a:p>
            <a:pPr marL="114300" indent="0">
              <a:buNone/>
            </a:pPr>
            <a:r>
              <a:rPr lang="es-MX" sz="1700" b="1" dirty="0">
                <a:solidFill>
                  <a:srgbClr val="2F2B20"/>
                </a:solidFill>
                <a:effectLst>
                  <a:outerShdw blurRad="38100" dist="38100" dir="2700000" algn="tl">
                    <a:srgbClr val="000000">
                      <a:alpha val="43137"/>
                    </a:srgbClr>
                  </a:outerShdw>
                </a:effectLst>
              </a:rPr>
              <a:t>ARTÍCULO  </a:t>
            </a:r>
            <a:r>
              <a:rPr lang="es-MX" sz="1700" b="1" dirty="0" smtClean="0">
                <a:solidFill>
                  <a:srgbClr val="2F2B20"/>
                </a:solidFill>
                <a:effectLst>
                  <a:outerShdw blurRad="38100" dist="38100" dir="2700000" algn="tl">
                    <a:srgbClr val="000000">
                      <a:alpha val="43137"/>
                    </a:srgbClr>
                  </a:outerShdw>
                </a:effectLst>
              </a:rPr>
              <a:t>41.</a:t>
            </a:r>
            <a:r>
              <a:rPr lang="es-MX" sz="1700" b="1" dirty="0" smtClean="0">
                <a:solidFill>
                  <a:srgbClr val="2F2B20"/>
                </a:solidFill>
              </a:rPr>
              <a:t> </a:t>
            </a:r>
            <a:r>
              <a:rPr lang="es-MX" sz="2300" dirty="0" smtClean="0"/>
              <a:t>Para </a:t>
            </a:r>
            <a:r>
              <a:rPr lang="es-MX" sz="2300" dirty="0"/>
              <a:t>valorar la calidad de la obra artística y del trabajo escrito </a:t>
            </a:r>
            <a:r>
              <a:rPr lang="es-MX" sz="2300" dirty="0" smtClean="0"/>
              <a:t>se </a:t>
            </a:r>
            <a:r>
              <a:rPr lang="es-MX" sz="2300" dirty="0"/>
              <a:t>tendrán en cuenta los aspectos siguientes: </a:t>
            </a:r>
          </a:p>
          <a:p>
            <a:pPr marL="411480" lvl="1" indent="0">
              <a:buNone/>
            </a:pPr>
            <a:r>
              <a:rPr lang="es-MX" sz="2300" dirty="0"/>
              <a:t>I. Creatividad. </a:t>
            </a:r>
          </a:p>
          <a:p>
            <a:pPr marL="411480" lvl="1" indent="0">
              <a:buNone/>
            </a:pPr>
            <a:r>
              <a:rPr lang="es-MX" sz="2300" dirty="0"/>
              <a:t>II. Valor reflexivo. </a:t>
            </a:r>
          </a:p>
          <a:p>
            <a:pPr marL="411480" lvl="1" indent="0">
              <a:buNone/>
            </a:pPr>
            <a:r>
              <a:rPr lang="es-MX" sz="2300" dirty="0"/>
              <a:t>III. Complejidad. </a:t>
            </a:r>
          </a:p>
          <a:p>
            <a:pPr marL="411480" lvl="1" indent="0">
              <a:buNone/>
            </a:pPr>
            <a:r>
              <a:rPr lang="es-MX" sz="2300" dirty="0"/>
              <a:t>IV. Periodo de realización. </a:t>
            </a:r>
          </a:p>
          <a:p>
            <a:pPr marL="411480" lvl="1" indent="0">
              <a:buNone/>
            </a:pPr>
            <a:r>
              <a:rPr lang="es-MX" sz="2300" dirty="0"/>
              <a:t>V. Valor estético. </a:t>
            </a:r>
          </a:p>
          <a:p>
            <a:pPr marL="411480" lvl="1" indent="0">
              <a:buNone/>
            </a:pPr>
            <a:r>
              <a:rPr lang="es-MX" sz="2300" dirty="0"/>
              <a:t>VI. Otros aspectos que contemple el reglamento interno del espacio académico. </a:t>
            </a:r>
          </a:p>
          <a:p>
            <a:endParaRPr lang="es-MX" dirty="0"/>
          </a:p>
          <a:p>
            <a:pPr marL="114300" indent="0">
              <a:buNone/>
            </a:pPr>
            <a:r>
              <a:rPr lang="es-MX" sz="1500" b="1" dirty="0">
                <a:solidFill>
                  <a:srgbClr val="2F2B20"/>
                </a:solidFill>
                <a:effectLst>
                  <a:outerShdw blurRad="38100" dist="38100" dir="2700000" algn="tl">
                    <a:srgbClr val="000000">
                      <a:alpha val="43137"/>
                    </a:srgbClr>
                  </a:outerShdw>
                </a:effectLst>
              </a:rPr>
              <a:t>ARTÍCULO  </a:t>
            </a:r>
            <a:r>
              <a:rPr lang="es-MX" sz="1500" b="1" dirty="0" smtClean="0">
                <a:solidFill>
                  <a:srgbClr val="2F2B20"/>
                </a:solidFill>
                <a:effectLst>
                  <a:outerShdw blurRad="38100" dist="38100" dir="2700000" algn="tl">
                    <a:srgbClr val="000000">
                      <a:alpha val="43137"/>
                    </a:srgbClr>
                  </a:outerShdw>
                </a:effectLst>
              </a:rPr>
              <a:t>42.</a:t>
            </a:r>
            <a:r>
              <a:rPr lang="es-MX" sz="1500" b="1" dirty="0" smtClean="0">
                <a:solidFill>
                  <a:srgbClr val="2F2B20"/>
                </a:solidFill>
              </a:rPr>
              <a:t> </a:t>
            </a:r>
            <a:r>
              <a:rPr lang="es-MX" sz="2300" dirty="0" smtClean="0"/>
              <a:t>El </a:t>
            </a:r>
            <a:r>
              <a:rPr lang="es-MX" sz="2300" dirty="0"/>
              <a:t>trabajo escrito </a:t>
            </a:r>
            <a:r>
              <a:rPr lang="es-MX" sz="2300" dirty="0" smtClean="0"/>
              <a:t>se </a:t>
            </a:r>
            <a:r>
              <a:rPr lang="es-MX" sz="2300" dirty="0"/>
              <a:t>presentará en la modalidad de ensayo y podrá considerar la estructura de contenido siguiente: </a:t>
            </a:r>
          </a:p>
          <a:p>
            <a:pPr marL="411480" lvl="1" indent="0">
              <a:buNone/>
            </a:pPr>
            <a:r>
              <a:rPr lang="es-MX" sz="2300" dirty="0"/>
              <a:t>I. Tema o espacio afectivo. </a:t>
            </a:r>
          </a:p>
          <a:p>
            <a:pPr marL="411480" lvl="1" indent="0">
              <a:buNone/>
            </a:pPr>
            <a:r>
              <a:rPr lang="es-MX" sz="2300" dirty="0"/>
              <a:t>II. Objeto o espacio representacional. </a:t>
            </a:r>
          </a:p>
          <a:p>
            <a:pPr marL="411480" lvl="1" indent="0">
              <a:buNone/>
            </a:pPr>
            <a:r>
              <a:rPr lang="pt-BR" sz="2300" dirty="0"/>
              <a:t>III. Argumento o </a:t>
            </a:r>
            <a:r>
              <a:rPr lang="pt-BR" sz="2300" dirty="0" smtClean="0"/>
              <a:t>es </a:t>
            </a:r>
            <a:r>
              <a:rPr lang="pt-BR" sz="2300" dirty="0" err="1" smtClean="0"/>
              <a:t>pasio</a:t>
            </a:r>
            <a:r>
              <a:rPr lang="pt-BR" sz="2300" dirty="0" smtClean="0"/>
              <a:t> </a:t>
            </a:r>
            <a:r>
              <a:rPr lang="pt-BR" sz="2300" dirty="0"/>
              <a:t>reflexivo. </a:t>
            </a:r>
          </a:p>
          <a:p>
            <a:pPr marL="411480" lvl="1" indent="0">
              <a:buNone/>
            </a:pPr>
            <a:r>
              <a:rPr lang="es-MX" sz="2300" dirty="0"/>
              <a:t>IV. Contexto de posible divulgación y/o montaje, en su caso. </a:t>
            </a:r>
          </a:p>
          <a:p>
            <a:pPr marL="411480" lvl="1" indent="0">
              <a:buNone/>
            </a:pPr>
            <a:r>
              <a:rPr lang="es-MX" sz="2300" dirty="0"/>
              <a:t>V. Referencias de consulta. </a:t>
            </a:r>
          </a:p>
          <a:p>
            <a:pPr marL="411480" lvl="1" indent="0">
              <a:buNone/>
            </a:pPr>
            <a:endParaRPr lang="es-MX" dirty="0"/>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21</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2842420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3717032"/>
            <a:ext cx="7620000" cy="850106"/>
          </a:xfrm>
        </p:spPr>
        <p:txBody>
          <a:bodyPr>
            <a:noAutofit/>
          </a:bodyPr>
          <a:lstStyle/>
          <a:p>
            <a:r>
              <a:rPr lang="es-MX" sz="2800" b="1" dirty="0" smtClean="0"/>
              <a:t>REPORTE DE APLICACIÓN DE CONOCIMIENTOS </a:t>
            </a:r>
            <a:endParaRPr lang="es-MX" sz="2800" b="1" dirty="0"/>
          </a:p>
        </p:txBody>
      </p:sp>
      <p:sp>
        <p:nvSpPr>
          <p:cNvPr id="3" name="2 Marcador de contenido"/>
          <p:cNvSpPr>
            <a:spLocks noGrp="1"/>
          </p:cNvSpPr>
          <p:nvPr>
            <p:ph idx="1"/>
          </p:nvPr>
        </p:nvSpPr>
        <p:spPr>
          <a:xfrm>
            <a:off x="467544" y="476672"/>
            <a:ext cx="7620000" cy="5904656"/>
          </a:xfrm>
        </p:spPr>
        <p:txBody>
          <a:bodyPr>
            <a:normAutofit/>
          </a:bodyPr>
          <a:lstStyle/>
          <a:p>
            <a:pPr marL="114300" indent="0" algn="just">
              <a:buNone/>
            </a:pPr>
            <a:r>
              <a:rPr lang="es-MX" sz="1800" dirty="0"/>
              <a:t>Para las modalidades de obra artística colectiva y obra artística colectiva </a:t>
            </a:r>
            <a:r>
              <a:rPr lang="es-MX" sz="1800" dirty="0" err="1"/>
              <a:t>multi</a:t>
            </a:r>
            <a:r>
              <a:rPr lang="es-MX" sz="1800" dirty="0"/>
              <a:t> o interdisciplinaria, el trabajo escrito deberá presentar una contribución propia e importante de cada uno de los pasantes que participan. </a:t>
            </a:r>
          </a:p>
          <a:p>
            <a:pPr marL="114300" indent="0" algn="just">
              <a:buNone/>
            </a:pPr>
            <a:endParaRPr lang="es-MX" sz="1800" b="1" dirty="0"/>
          </a:p>
          <a:p>
            <a:pPr marL="114300" indent="0" algn="just">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43. </a:t>
            </a:r>
            <a:r>
              <a:rPr lang="es-MX" sz="1800" dirty="0" smtClean="0"/>
              <a:t>Los </a:t>
            </a:r>
            <a:r>
              <a:rPr lang="es-MX" sz="1800" dirty="0"/>
              <a:t>contenidos del trabajo escrito </a:t>
            </a:r>
            <a:r>
              <a:rPr lang="es-MX" sz="1800" dirty="0" smtClean="0"/>
              <a:t>se podrán </a:t>
            </a:r>
            <a:r>
              <a:rPr lang="es-MX" sz="1800" dirty="0"/>
              <a:t>considerar los aspectos de redacción siguientes: </a:t>
            </a:r>
          </a:p>
          <a:p>
            <a:pPr marL="411480" lvl="1" indent="0" algn="just">
              <a:buNone/>
            </a:pPr>
            <a:r>
              <a:rPr lang="es-MX" sz="1800" dirty="0"/>
              <a:t>I. Correcto dominio del idioma español o, en su caso, idioma extranjero. </a:t>
            </a:r>
          </a:p>
          <a:p>
            <a:pPr marL="411480" lvl="1" indent="0" algn="just">
              <a:buNone/>
            </a:pPr>
            <a:r>
              <a:rPr lang="es-MX" sz="1800" dirty="0"/>
              <a:t>II. Exposición estructurada, racional y crítica. </a:t>
            </a:r>
          </a:p>
          <a:p>
            <a:pPr marL="411480" lvl="1" indent="0" algn="just">
              <a:buNone/>
            </a:pPr>
            <a:r>
              <a:rPr lang="es-MX" sz="1800" dirty="0"/>
              <a:t>III. Extensión de 30 cuartillas mínimo. </a:t>
            </a:r>
          </a:p>
          <a:p>
            <a:pPr marL="411480" lvl="1" indent="0" algn="just">
              <a:buNone/>
            </a:pPr>
            <a:r>
              <a:rPr lang="es-MX" sz="1800" dirty="0"/>
              <a:t>IV. Interlineado de 1.5. </a:t>
            </a:r>
            <a:endParaRPr lang="es-MX" sz="1800" dirty="0" smtClean="0"/>
          </a:p>
          <a:p>
            <a:pPr marL="411480" lvl="1" indent="0" algn="just">
              <a:buNone/>
            </a:pPr>
            <a:endParaRPr lang="es-MX" sz="1800" dirty="0"/>
          </a:p>
          <a:p>
            <a:pPr marL="411480" lvl="1" indent="0" algn="just">
              <a:buNone/>
            </a:pPr>
            <a:endParaRPr lang="es-MX" sz="1800" dirty="0" smtClean="0"/>
          </a:p>
          <a:p>
            <a:pPr marL="411480" lvl="1" indent="0" algn="just">
              <a:buNone/>
            </a:pPr>
            <a:endParaRPr lang="es-MX" sz="1800" dirty="0" smtClean="0"/>
          </a:p>
          <a:p>
            <a:pPr marL="114300" indent="0" algn="just">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44. </a:t>
            </a:r>
            <a:r>
              <a:rPr lang="es-MX" sz="1800" dirty="0" smtClean="0"/>
              <a:t>La </a:t>
            </a:r>
            <a:r>
              <a:rPr lang="es-MX" sz="1800" dirty="0"/>
              <a:t>evaluación profesional por aplicación de conocimientos consiste en la elaboración de un trabajo escrito en el que se reporta una propuesta de solución a un problema determinado, derivada de la aplicación de los conocimientos adquiridos durante la formación profesional, y en la sustentación del mismo ante un jurado.</a:t>
            </a:r>
          </a:p>
          <a:p>
            <a:endParaRPr lang="es-MX" sz="1800" dirty="0"/>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22</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14562909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7620000" cy="5996136"/>
          </a:xfrm>
        </p:spPr>
        <p:txBody>
          <a:bodyPr>
            <a:normAutofit fontScale="92500" lnSpcReduction="10000"/>
          </a:bodyPr>
          <a:lstStyle/>
          <a:p>
            <a:pPr marL="114300" indent="0" algn="just">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45.</a:t>
            </a:r>
            <a:r>
              <a:rPr lang="es-MX" b="1" dirty="0" smtClean="0"/>
              <a:t> </a:t>
            </a:r>
            <a:r>
              <a:rPr lang="es-MX" sz="1900" dirty="0"/>
              <a:t>S</a:t>
            </a:r>
            <a:r>
              <a:rPr lang="es-MX" sz="1900" dirty="0" smtClean="0"/>
              <a:t>erá </a:t>
            </a:r>
            <a:r>
              <a:rPr lang="es-MX" sz="1900" dirty="0"/>
              <a:t>individual. </a:t>
            </a:r>
          </a:p>
          <a:p>
            <a:pPr marL="114300" indent="0" algn="just">
              <a:buNone/>
            </a:pPr>
            <a:endParaRPr lang="es-MX" b="1" dirty="0" smtClean="0"/>
          </a:p>
          <a:p>
            <a:pPr marL="114300" indent="0" algn="just">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46. </a:t>
            </a:r>
            <a:r>
              <a:rPr lang="es-MX" dirty="0"/>
              <a:t> </a:t>
            </a:r>
            <a:r>
              <a:rPr lang="es-MX" sz="1900" dirty="0" smtClean="0"/>
              <a:t>Deberán </a:t>
            </a:r>
            <a:r>
              <a:rPr lang="es-MX" sz="1900" dirty="0"/>
              <a:t>cumplirse los requisitos siguientes: </a:t>
            </a:r>
          </a:p>
          <a:p>
            <a:pPr marL="411480" lvl="1" indent="0" algn="just">
              <a:buNone/>
            </a:pPr>
            <a:r>
              <a:rPr lang="es-MX" sz="1900" dirty="0"/>
              <a:t>I. Consistir en un trabajo cuya autoría es responsabilidad del pasante. </a:t>
            </a:r>
          </a:p>
          <a:p>
            <a:pPr marL="411480" lvl="1" indent="0" algn="just">
              <a:buNone/>
            </a:pPr>
            <a:r>
              <a:rPr lang="es-MX" sz="1900" dirty="0"/>
              <a:t>II. La temática se relacionará con el plan de estudios cursado por el pasante, con las competencias señaladas en el perfil de egreso o con las áreas científicas o técnicas de la profesión. </a:t>
            </a:r>
          </a:p>
          <a:p>
            <a:pPr marL="411480" lvl="1" indent="0" algn="just">
              <a:buNone/>
            </a:pPr>
            <a:r>
              <a:rPr lang="es-MX" sz="1900" dirty="0"/>
              <a:t>III. Presentar constancia con el voto aprobatorio del asesor y de los revisores. </a:t>
            </a:r>
          </a:p>
          <a:p>
            <a:pPr marL="114300" indent="0" algn="just">
              <a:buNone/>
            </a:pPr>
            <a:endParaRPr lang="es-MX" b="1" dirty="0" smtClean="0"/>
          </a:p>
          <a:p>
            <a:pPr marL="114300" indent="0" algn="just">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47. </a:t>
            </a:r>
            <a:r>
              <a:rPr lang="es-MX" sz="1900" dirty="0" smtClean="0"/>
              <a:t>Para </a:t>
            </a:r>
            <a:r>
              <a:rPr lang="es-MX" sz="1900" dirty="0"/>
              <a:t>valorar la calidad del trabajo escrito </a:t>
            </a:r>
            <a:r>
              <a:rPr lang="es-MX" sz="1900" dirty="0" smtClean="0"/>
              <a:t>se </a:t>
            </a:r>
            <a:r>
              <a:rPr lang="es-MX" sz="1900" dirty="0"/>
              <a:t>tendrán en cuenta los aspectos siguientes: </a:t>
            </a:r>
          </a:p>
          <a:p>
            <a:pPr marL="411480" lvl="1" indent="0" algn="just">
              <a:buNone/>
            </a:pPr>
            <a:r>
              <a:rPr lang="es-MX" sz="1900" dirty="0"/>
              <a:t>I. Grado de complejidad del problema y de su relevancia. </a:t>
            </a:r>
          </a:p>
          <a:p>
            <a:pPr marL="411480" lvl="1" indent="0" algn="just">
              <a:buNone/>
            </a:pPr>
            <a:r>
              <a:rPr lang="es-MX" sz="1900" dirty="0"/>
              <a:t>II. Alcance técnico y sostenible de la solución propuesta. </a:t>
            </a:r>
          </a:p>
          <a:p>
            <a:pPr marL="411480" lvl="1" indent="0" algn="just">
              <a:buNone/>
            </a:pPr>
            <a:r>
              <a:rPr lang="es-MX" sz="1900" dirty="0"/>
              <a:t>III. Correcta aplicación de principios, leyes, teorías o metodologías propias de la disciplina en la solución propuesta. </a:t>
            </a:r>
          </a:p>
          <a:p>
            <a:pPr marL="411480" lvl="1" indent="0" algn="just">
              <a:buNone/>
            </a:pPr>
            <a:r>
              <a:rPr lang="es-MX" sz="1900" dirty="0"/>
              <a:t>IV. Eficiencia, eficacia e impacto de la solución propuesta. </a:t>
            </a:r>
          </a:p>
          <a:p>
            <a:pPr marL="411480" lvl="1" indent="0" algn="just">
              <a:buNone/>
            </a:pPr>
            <a:r>
              <a:rPr lang="es-MX" sz="1900" dirty="0"/>
              <a:t>V. Grado de originalidad de la propuesta en caso de emplear un enfoque diferente a los reportados en trabajos previos. </a:t>
            </a:r>
          </a:p>
          <a:p>
            <a:pPr marL="411480" lvl="1" indent="0" algn="just">
              <a:buNone/>
            </a:pPr>
            <a:endParaRPr lang="es-MX" sz="1900" dirty="0"/>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23</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40884753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7620000" cy="5924128"/>
          </a:xfrm>
        </p:spPr>
        <p:txBody>
          <a:bodyPr>
            <a:normAutofit/>
          </a:bodyPr>
          <a:lstStyle/>
          <a:p>
            <a:pPr marL="114300" indent="0">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48. </a:t>
            </a:r>
            <a:r>
              <a:rPr lang="es-MX" dirty="0"/>
              <a:t> </a:t>
            </a:r>
            <a:r>
              <a:rPr lang="es-MX" sz="1800" dirty="0" smtClean="0"/>
              <a:t>Podrá </a:t>
            </a:r>
            <a:r>
              <a:rPr lang="es-MX" sz="1800" dirty="0"/>
              <a:t>considerar la estructura de contenido siguiente: </a:t>
            </a:r>
          </a:p>
          <a:p>
            <a:pPr marL="411480" lvl="1" indent="0">
              <a:buNone/>
            </a:pPr>
            <a:r>
              <a:rPr lang="es-MX" sz="1800" dirty="0"/>
              <a:t>I. Resumen no mayor de una cuartilla. </a:t>
            </a:r>
          </a:p>
          <a:p>
            <a:pPr marL="411480" lvl="1" indent="0">
              <a:buNone/>
            </a:pPr>
            <a:r>
              <a:rPr lang="es-MX" sz="1800" dirty="0"/>
              <a:t>II. Definición y caracterización del problema, y su relación con el plan de estudios cursado. </a:t>
            </a:r>
          </a:p>
          <a:p>
            <a:pPr marL="411480" lvl="1" indent="0">
              <a:buNone/>
            </a:pPr>
            <a:r>
              <a:rPr lang="es-MX" sz="1800" dirty="0"/>
              <a:t>III. Análisis de alternativas previas de solución. </a:t>
            </a:r>
          </a:p>
          <a:p>
            <a:pPr marL="411480" lvl="1" indent="0">
              <a:buNone/>
            </a:pPr>
            <a:r>
              <a:rPr lang="es-MX" sz="1800" dirty="0"/>
              <a:t>IV. Solución propuesta o implementada. </a:t>
            </a:r>
          </a:p>
          <a:p>
            <a:pPr marL="411480" lvl="1" indent="0">
              <a:buNone/>
            </a:pPr>
            <a:r>
              <a:rPr lang="es-MX" sz="1800" dirty="0"/>
              <a:t>V. Evaluación de la solución. </a:t>
            </a:r>
          </a:p>
          <a:p>
            <a:pPr marL="411480" lvl="1" indent="0">
              <a:buNone/>
            </a:pPr>
            <a:r>
              <a:rPr lang="es-MX" sz="1800" dirty="0"/>
              <a:t>VI. Conclusiones y sugerencias. </a:t>
            </a:r>
          </a:p>
          <a:p>
            <a:pPr marL="411480" lvl="1" indent="0">
              <a:buNone/>
            </a:pPr>
            <a:r>
              <a:rPr lang="es-MX" sz="1800" dirty="0"/>
              <a:t>VII. Fuentes bibliográficas consultadas. </a:t>
            </a:r>
          </a:p>
          <a:p>
            <a:pPr marL="411480" lvl="1" indent="0">
              <a:buNone/>
            </a:pPr>
            <a:r>
              <a:rPr lang="es-MX" sz="1800" dirty="0"/>
              <a:t>VIII. Anexos, en su caso. </a:t>
            </a:r>
          </a:p>
          <a:p>
            <a:endParaRPr lang="es-MX" dirty="0"/>
          </a:p>
          <a:p>
            <a:pPr marL="114300" indent="0">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49.</a:t>
            </a:r>
            <a:r>
              <a:rPr lang="es-MX" dirty="0" smtClean="0"/>
              <a:t> </a:t>
            </a:r>
            <a:r>
              <a:rPr lang="es-MX" sz="1800" dirty="0"/>
              <a:t>Los contenidos del trabajo escrito </a:t>
            </a:r>
            <a:r>
              <a:rPr lang="es-MX" sz="1800" dirty="0" smtClean="0"/>
              <a:t>podrán </a:t>
            </a:r>
            <a:r>
              <a:rPr lang="es-MX" sz="1800" dirty="0"/>
              <a:t>considerar los aspectos de redacción siguientes: </a:t>
            </a:r>
          </a:p>
          <a:p>
            <a:pPr marL="411480" lvl="1" indent="0">
              <a:buNone/>
            </a:pPr>
            <a:r>
              <a:rPr lang="es-MX" sz="1800" dirty="0"/>
              <a:t>VIII. Correcto dominio del idioma español o, en su caso, idioma extranjero. </a:t>
            </a:r>
          </a:p>
          <a:p>
            <a:pPr marL="411480" lvl="1" indent="0">
              <a:buNone/>
            </a:pPr>
            <a:r>
              <a:rPr lang="es-MX" sz="1800" dirty="0"/>
              <a:t>IX. Extensión de 80 cuartillas mínimo. </a:t>
            </a:r>
          </a:p>
          <a:p>
            <a:pPr marL="411480" lvl="1" indent="0">
              <a:buNone/>
            </a:pPr>
            <a:r>
              <a:rPr lang="es-MX" sz="1800" dirty="0"/>
              <a:t>X. Interlineado de 1.5 </a:t>
            </a:r>
          </a:p>
          <a:p>
            <a:pPr marL="114300" indent="0">
              <a:buNone/>
            </a:pPr>
            <a:endParaRPr lang="es-MX" dirty="0"/>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24</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40039868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620000" cy="778098"/>
          </a:xfrm>
        </p:spPr>
        <p:txBody>
          <a:bodyPr>
            <a:noAutofit/>
          </a:bodyPr>
          <a:lstStyle/>
          <a:p>
            <a:pPr algn="ctr"/>
            <a:r>
              <a:rPr lang="es-MX" sz="2800" b="1" dirty="0" smtClean="0"/>
              <a:t>REPORTE DE AUTOEMPLEO PROFESIONAL </a:t>
            </a:r>
            <a:endParaRPr lang="es-MX" sz="2800" b="1" dirty="0"/>
          </a:p>
        </p:txBody>
      </p:sp>
      <p:sp>
        <p:nvSpPr>
          <p:cNvPr id="3" name="2 Marcador de contenido"/>
          <p:cNvSpPr>
            <a:spLocks noGrp="1"/>
          </p:cNvSpPr>
          <p:nvPr>
            <p:ph idx="1"/>
          </p:nvPr>
        </p:nvSpPr>
        <p:spPr>
          <a:xfrm>
            <a:off x="457200" y="1124744"/>
            <a:ext cx="7620000" cy="5276056"/>
          </a:xfrm>
        </p:spPr>
        <p:txBody>
          <a:bodyPr>
            <a:normAutofit fontScale="92500" lnSpcReduction="10000"/>
          </a:bodyPr>
          <a:lstStyle/>
          <a:p>
            <a:pPr marL="114300" indent="0" algn="just">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50</a:t>
            </a:r>
            <a:r>
              <a:rPr lang="es-MX" sz="2300" b="1" dirty="0" smtClean="0">
                <a:solidFill>
                  <a:srgbClr val="2F2B20"/>
                </a:solidFill>
                <a:effectLst>
                  <a:outerShdw blurRad="38100" dist="38100" dir="2700000" algn="tl">
                    <a:srgbClr val="000000">
                      <a:alpha val="43137"/>
                    </a:srgbClr>
                  </a:outerShdw>
                </a:effectLst>
              </a:rPr>
              <a:t>.</a:t>
            </a:r>
            <a:r>
              <a:rPr lang="es-MX" sz="2300" b="1" dirty="0" smtClean="0"/>
              <a:t> </a:t>
            </a:r>
            <a:r>
              <a:rPr lang="es-MX" sz="2100" dirty="0"/>
              <a:t>C</a:t>
            </a:r>
            <a:r>
              <a:rPr lang="es-MX" sz="2100" dirty="0" smtClean="0"/>
              <a:t>onsiste </a:t>
            </a:r>
            <a:r>
              <a:rPr lang="es-MX" sz="2100" dirty="0"/>
              <a:t>en la elaboración de un escrito original e inédito, donde se informa sobre la constitución y desarrollo de una unidad económica; y en la sustentación del mismo ante un jurado. </a:t>
            </a:r>
            <a:endParaRPr lang="es-MX" sz="2100" dirty="0" smtClean="0"/>
          </a:p>
          <a:p>
            <a:pPr marL="114300" indent="0" algn="just">
              <a:buNone/>
            </a:pPr>
            <a:endParaRPr lang="es-MX" sz="1200" b="1" dirty="0">
              <a:solidFill>
                <a:srgbClr val="2F2B20"/>
              </a:solidFill>
              <a:effectLst>
                <a:outerShdw blurRad="38100" dist="38100" dir="2700000" algn="tl">
                  <a:srgbClr val="000000">
                    <a:alpha val="43137"/>
                  </a:srgbClr>
                </a:outerShdw>
              </a:effectLst>
            </a:endParaRPr>
          </a:p>
          <a:p>
            <a:pPr marL="114300" indent="0" algn="just">
              <a:buNone/>
            </a:pPr>
            <a:r>
              <a:rPr lang="es-MX" sz="1200" b="1" dirty="0" smtClean="0">
                <a:solidFill>
                  <a:srgbClr val="2F2B20"/>
                </a:solidFill>
                <a:effectLst>
                  <a:outerShdw blurRad="38100" dist="38100" dir="2700000" algn="tl">
                    <a:srgbClr val="000000">
                      <a:alpha val="43137"/>
                    </a:srgbClr>
                  </a:outerShdw>
                </a:effectLst>
              </a:rPr>
              <a:t>ARTÍCULO  51.</a:t>
            </a:r>
            <a:r>
              <a:rPr lang="es-MX" b="1" dirty="0" smtClean="0"/>
              <a:t> </a:t>
            </a:r>
            <a:r>
              <a:rPr lang="es-MX" sz="1900" dirty="0"/>
              <a:t>S</a:t>
            </a:r>
            <a:r>
              <a:rPr lang="es-MX" sz="1900" dirty="0" smtClean="0"/>
              <a:t>erá </a:t>
            </a:r>
            <a:r>
              <a:rPr lang="es-MX" sz="1900" dirty="0"/>
              <a:t>individual</a:t>
            </a:r>
            <a:r>
              <a:rPr lang="es-MX" sz="2300" dirty="0"/>
              <a:t>. </a:t>
            </a:r>
          </a:p>
          <a:p>
            <a:pPr marL="114300" indent="0" algn="just">
              <a:buNone/>
            </a:pPr>
            <a:endParaRPr lang="es-MX" sz="1200" b="1" dirty="0" smtClean="0">
              <a:solidFill>
                <a:srgbClr val="2F2B20"/>
              </a:solidFill>
              <a:effectLst>
                <a:outerShdw blurRad="38100" dist="38100" dir="2700000" algn="tl">
                  <a:srgbClr val="000000">
                    <a:alpha val="43137"/>
                  </a:srgbClr>
                </a:outerShdw>
              </a:effectLst>
            </a:endParaRPr>
          </a:p>
          <a:p>
            <a:pPr marL="114300" indent="0" algn="just">
              <a:buNone/>
            </a:pPr>
            <a:r>
              <a:rPr lang="es-MX" sz="1200" b="1" dirty="0" smtClean="0">
                <a:solidFill>
                  <a:srgbClr val="2F2B20"/>
                </a:solidFill>
                <a:effectLst>
                  <a:outerShdw blurRad="38100" dist="38100" dir="2700000" algn="tl">
                    <a:srgbClr val="000000">
                      <a:alpha val="43137"/>
                    </a:srgbClr>
                  </a:outerShdw>
                </a:effectLst>
              </a:rPr>
              <a:t>ARTÍCULO  52.</a:t>
            </a:r>
            <a:r>
              <a:rPr lang="es-MX" b="1" dirty="0" smtClean="0"/>
              <a:t> </a:t>
            </a:r>
            <a:r>
              <a:rPr lang="es-MX" sz="1900" dirty="0" smtClean="0"/>
              <a:t>Podrá adoptar las modalidades de realización siguientes: </a:t>
            </a:r>
          </a:p>
          <a:p>
            <a:pPr marL="411480" lvl="1" indent="0" algn="just">
              <a:buNone/>
            </a:pPr>
            <a:r>
              <a:rPr lang="es-MX" sz="1900" dirty="0" smtClean="0"/>
              <a:t>I</a:t>
            </a:r>
            <a:r>
              <a:rPr lang="es-MX" sz="1900" dirty="0"/>
              <a:t>. </a:t>
            </a:r>
            <a:r>
              <a:rPr lang="es-MX" sz="1900" dirty="0" smtClean="0"/>
              <a:t>Reporte individual. </a:t>
            </a:r>
          </a:p>
          <a:p>
            <a:pPr marL="411480" lvl="1" indent="0" algn="just">
              <a:buNone/>
            </a:pPr>
            <a:r>
              <a:rPr lang="es-MX" sz="1900" dirty="0" smtClean="0"/>
              <a:t>II. Reporte colectivo con tres pasantes como máximo, del mismo programa educativo y espacio académico. </a:t>
            </a:r>
          </a:p>
          <a:p>
            <a:pPr marL="411480" lvl="1" indent="0" algn="just">
              <a:buNone/>
            </a:pPr>
            <a:r>
              <a:rPr lang="es-MX" sz="1900" dirty="0" smtClean="0"/>
              <a:t>III. Reporte colectivo multidisciplinario con cinco pasantes como máximo, de diferentes programas educativos y del mismo o diferente espacio académico</a:t>
            </a:r>
            <a:r>
              <a:rPr lang="es-MX" sz="2300" dirty="0" smtClean="0"/>
              <a:t>. </a:t>
            </a:r>
          </a:p>
          <a:p>
            <a:pPr algn="just"/>
            <a:endParaRPr lang="es-MX" dirty="0" smtClean="0"/>
          </a:p>
          <a:p>
            <a:pPr marL="114300" indent="0" algn="just">
              <a:buNone/>
            </a:pPr>
            <a:r>
              <a:rPr lang="es-MX" sz="1200" b="1" dirty="0" smtClean="0">
                <a:solidFill>
                  <a:srgbClr val="2F2B20"/>
                </a:solidFill>
                <a:effectLst>
                  <a:outerShdw blurRad="38100" dist="38100" dir="2700000" algn="tl">
                    <a:srgbClr val="000000">
                      <a:alpha val="43137"/>
                    </a:srgbClr>
                  </a:outerShdw>
                </a:effectLst>
              </a:rPr>
              <a:t>ARTÍCULO  53. </a:t>
            </a:r>
            <a:r>
              <a:rPr lang="es-MX" dirty="0"/>
              <a:t> </a:t>
            </a:r>
            <a:r>
              <a:rPr lang="es-MX" sz="1900" dirty="0" smtClean="0"/>
              <a:t>Deberán </a:t>
            </a:r>
            <a:r>
              <a:rPr lang="es-MX" sz="1900" dirty="0"/>
              <a:t>cumplirse los requisitos siguientes: </a:t>
            </a:r>
          </a:p>
          <a:p>
            <a:pPr marL="925830" lvl="1" indent="-514350" algn="just">
              <a:buAutoNum type="romanUcPeriod"/>
            </a:pPr>
            <a:r>
              <a:rPr lang="es-MX" sz="1900" dirty="0" smtClean="0"/>
              <a:t>Trabajo </a:t>
            </a:r>
            <a:r>
              <a:rPr lang="es-MX" sz="1900" dirty="0"/>
              <a:t>cuya autoría es responsabilidad del pasante. </a:t>
            </a:r>
            <a:endParaRPr lang="es-MX" sz="1900" dirty="0" smtClean="0"/>
          </a:p>
          <a:p>
            <a:pPr marL="925830" lvl="1" indent="-514350" algn="just">
              <a:buFont typeface="Arial" pitchFamily="34" charset="0"/>
              <a:buAutoNum type="romanUcPeriod"/>
            </a:pPr>
            <a:r>
              <a:rPr lang="es-MX" sz="1800" dirty="0" smtClean="0"/>
              <a:t>Temática </a:t>
            </a:r>
            <a:r>
              <a:rPr lang="es-MX" sz="1800" dirty="0"/>
              <a:t>relacionada con el plan de estudios cursado por el pasante</a:t>
            </a:r>
          </a:p>
          <a:p>
            <a:pPr marL="925830" lvl="1" indent="-514350" algn="just">
              <a:buAutoNum type="romanUcPeriod"/>
            </a:pPr>
            <a:endParaRPr lang="es-MX" sz="1900" dirty="0"/>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25</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2606110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64704"/>
            <a:ext cx="7620000" cy="5636096"/>
          </a:xfrm>
        </p:spPr>
        <p:txBody>
          <a:bodyPr>
            <a:normAutofit/>
          </a:bodyPr>
          <a:lstStyle/>
          <a:p>
            <a:pPr marL="411480" lvl="1" indent="0" algn="just">
              <a:buNone/>
            </a:pPr>
            <a:r>
              <a:rPr lang="es-MX" sz="1800" dirty="0" smtClean="0"/>
              <a:t>III</a:t>
            </a:r>
            <a:r>
              <a:rPr lang="es-MX" sz="1800" dirty="0"/>
              <a:t>. Participación directa del pasante como empleado, propietario, emprendedor, empresario o empleador, al menos durante un año. </a:t>
            </a:r>
          </a:p>
          <a:p>
            <a:pPr marL="411480" lvl="1" indent="0" algn="just">
              <a:buNone/>
            </a:pPr>
            <a:r>
              <a:rPr lang="es-MX" sz="1800" dirty="0"/>
              <a:t>IV. Presentar evidencia sobre la constitución legal de la unidad económica. </a:t>
            </a:r>
          </a:p>
          <a:p>
            <a:pPr marL="411480" lvl="1" indent="0" algn="just">
              <a:buNone/>
            </a:pPr>
            <a:r>
              <a:rPr lang="es-MX" sz="1800" dirty="0"/>
              <a:t>V. Presentar constancia con el voto aprobatorio del asesor y de los dos revisores </a:t>
            </a:r>
          </a:p>
          <a:p>
            <a:pPr marL="114300" indent="0">
              <a:buNone/>
            </a:pPr>
            <a:r>
              <a:rPr lang="es-MX" sz="1100" b="1" dirty="0">
                <a:solidFill>
                  <a:srgbClr val="2F2B20"/>
                </a:solidFill>
                <a:effectLst>
                  <a:outerShdw blurRad="38100" dist="38100" dir="2700000" algn="tl">
                    <a:srgbClr val="000000">
                      <a:alpha val="43137"/>
                    </a:srgbClr>
                  </a:outerShdw>
                </a:effectLst>
              </a:rPr>
              <a:t>ARTÍCULO  </a:t>
            </a:r>
            <a:r>
              <a:rPr lang="es-MX" sz="1100" b="1" dirty="0" smtClean="0">
                <a:solidFill>
                  <a:srgbClr val="2F2B20"/>
                </a:solidFill>
                <a:effectLst>
                  <a:outerShdw blurRad="38100" dist="38100" dir="2700000" algn="tl">
                    <a:srgbClr val="000000">
                      <a:alpha val="43137"/>
                    </a:srgbClr>
                  </a:outerShdw>
                </a:effectLst>
              </a:rPr>
              <a:t>54</a:t>
            </a:r>
            <a:r>
              <a:rPr lang="es-MX" sz="2100" b="1" dirty="0" smtClean="0">
                <a:solidFill>
                  <a:srgbClr val="2F2B20"/>
                </a:solidFill>
                <a:effectLst>
                  <a:outerShdw blurRad="38100" dist="38100" dir="2700000" algn="tl">
                    <a:srgbClr val="000000">
                      <a:alpha val="43137"/>
                    </a:srgbClr>
                  </a:outerShdw>
                </a:effectLst>
              </a:rPr>
              <a:t>.</a:t>
            </a:r>
            <a:r>
              <a:rPr lang="es-MX" sz="2100" b="1" dirty="0" smtClean="0">
                <a:solidFill>
                  <a:srgbClr val="2F2B20"/>
                </a:solidFill>
              </a:rPr>
              <a:t> </a:t>
            </a:r>
            <a:r>
              <a:rPr lang="es-MX" sz="1800" dirty="0" smtClean="0"/>
              <a:t>Para </a:t>
            </a:r>
            <a:r>
              <a:rPr lang="es-MX" sz="1800" dirty="0"/>
              <a:t>valorar la calidad </a:t>
            </a:r>
            <a:r>
              <a:rPr lang="es-MX" sz="1800" dirty="0" smtClean="0"/>
              <a:t>se </a:t>
            </a:r>
            <a:r>
              <a:rPr lang="es-MX" sz="1800" dirty="0"/>
              <a:t>tendrán en cuenta los aspectos siguientes: </a:t>
            </a:r>
          </a:p>
          <a:p>
            <a:pPr marL="114300" indent="0">
              <a:buNone/>
            </a:pPr>
            <a:r>
              <a:rPr lang="es-MX" sz="1800" dirty="0"/>
              <a:t>I. Aplicación original y creativa de los conocimientos y habilidades. </a:t>
            </a:r>
          </a:p>
          <a:p>
            <a:pPr marL="114300" indent="0">
              <a:buNone/>
            </a:pPr>
            <a:r>
              <a:rPr lang="es-MX" sz="1800" dirty="0"/>
              <a:t>II. Inversión de capital y esfuerzo. </a:t>
            </a:r>
          </a:p>
          <a:p>
            <a:pPr marL="114300" indent="0">
              <a:buNone/>
            </a:pPr>
            <a:r>
              <a:rPr lang="es-MX" sz="1800" dirty="0"/>
              <a:t>III. Número de empleos generados. </a:t>
            </a:r>
          </a:p>
          <a:p>
            <a:pPr marL="114300" indent="0">
              <a:buNone/>
            </a:pPr>
            <a:r>
              <a:rPr lang="es-MX" sz="1800" dirty="0"/>
              <a:t>IV. Resultados financieros efectivos </a:t>
            </a:r>
          </a:p>
          <a:p>
            <a:pPr marL="114300" indent="0">
              <a:buNone/>
            </a:pPr>
            <a:r>
              <a:rPr lang="es-MX" sz="1800" dirty="0"/>
              <a:t>V. Otros aspectos que contemple el reglamento interno del espacio académico. </a:t>
            </a:r>
          </a:p>
          <a:p>
            <a:endParaRPr lang="es-MX" sz="1800" dirty="0"/>
          </a:p>
          <a:p>
            <a:pPr marL="114300" indent="0">
              <a:buNone/>
            </a:pPr>
            <a:r>
              <a:rPr lang="es-MX" sz="1100" b="1" dirty="0">
                <a:solidFill>
                  <a:srgbClr val="2F2B20"/>
                </a:solidFill>
                <a:effectLst>
                  <a:outerShdw blurRad="38100" dist="38100" dir="2700000" algn="tl">
                    <a:srgbClr val="000000">
                      <a:alpha val="43137"/>
                    </a:srgbClr>
                  </a:outerShdw>
                </a:effectLst>
              </a:rPr>
              <a:t>ARTÍCULO  </a:t>
            </a:r>
            <a:r>
              <a:rPr lang="es-MX" sz="1100" b="1" dirty="0" smtClean="0">
                <a:solidFill>
                  <a:srgbClr val="2F2B20"/>
                </a:solidFill>
                <a:effectLst>
                  <a:outerShdw blurRad="38100" dist="38100" dir="2700000" algn="tl">
                    <a:srgbClr val="000000">
                      <a:alpha val="43137"/>
                    </a:srgbClr>
                  </a:outerShdw>
                </a:effectLst>
              </a:rPr>
              <a:t>55</a:t>
            </a:r>
            <a:r>
              <a:rPr lang="es-MX" sz="2100" b="1" dirty="0" smtClean="0">
                <a:solidFill>
                  <a:srgbClr val="2F2B20"/>
                </a:solidFill>
                <a:effectLst>
                  <a:outerShdw blurRad="38100" dist="38100" dir="2700000" algn="tl">
                    <a:srgbClr val="000000">
                      <a:alpha val="43137"/>
                    </a:srgbClr>
                  </a:outerShdw>
                </a:effectLst>
              </a:rPr>
              <a:t>.</a:t>
            </a:r>
            <a:r>
              <a:rPr lang="es-MX" sz="2100" b="1" dirty="0" smtClean="0">
                <a:solidFill>
                  <a:srgbClr val="2F2B20"/>
                </a:solidFill>
              </a:rPr>
              <a:t> </a:t>
            </a:r>
            <a:r>
              <a:rPr lang="es-MX" sz="1800" dirty="0" smtClean="0"/>
              <a:t>El </a:t>
            </a:r>
            <a:r>
              <a:rPr lang="es-MX" sz="1800" dirty="0"/>
              <a:t>trabajo escrito de esta opción de evaluación profesional podrá considerar la estructura </a:t>
            </a:r>
            <a:r>
              <a:rPr lang="es-MX" sz="1800" dirty="0" smtClean="0"/>
              <a:t>de </a:t>
            </a:r>
            <a:r>
              <a:rPr lang="es-MX" sz="1800" dirty="0"/>
              <a:t>contenido siguiente: </a:t>
            </a:r>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26</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33440295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836712"/>
            <a:ext cx="7620000" cy="5564088"/>
          </a:xfrm>
        </p:spPr>
        <p:txBody>
          <a:bodyPr>
            <a:normAutofit/>
          </a:bodyPr>
          <a:lstStyle/>
          <a:p>
            <a:pPr marL="411480" lvl="1" indent="0" algn="just">
              <a:buNone/>
            </a:pPr>
            <a:r>
              <a:rPr lang="es-MX" sz="1700" dirty="0" smtClean="0"/>
              <a:t>I</a:t>
            </a:r>
            <a:r>
              <a:rPr lang="es-MX" sz="1700" dirty="0"/>
              <a:t>. </a:t>
            </a:r>
            <a:r>
              <a:rPr lang="es-MX" sz="1800" dirty="0"/>
              <a:t>Planeación estratégica. </a:t>
            </a:r>
          </a:p>
          <a:p>
            <a:pPr marL="411480" lvl="1" indent="0" algn="just">
              <a:buNone/>
            </a:pPr>
            <a:r>
              <a:rPr lang="es-MX" sz="1800" dirty="0"/>
              <a:t>II. Administración de recursos. </a:t>
            </a:r>
          </a:p>
          <a:p>
            <a:pPr marL="411480" lvl="1" indent="0" algn="just">
              <a:buNone/>
            </a:pPr>
            <a:r>
              <a:rPr lang="es-MX" sz="1800" dirty="0"/>
              <a:t>III. Administración de procesos. </a:t>
            </a:r>
          </a:p>
          <a:p>
            <a:pPr marL="411480" lvl="1" indent="0" algn="just">
              <a:buNone/>
            </a:pPr>
            <a:r>
              <a:rPr lang="es-MX" sz="1800" dirty="0"/>
              <a:t>IV. Resultados. </a:t>
            </a:r>
          </a:p>
          <a:p>
            <a:pPr marL="411480" lvl="1" indent="0" algn="just">
              <a:buNone/>
            </a:pPr>
            <a:r>
              <a:rPr lang="es-MX" sz="1800" dirty="0"/>
              <a:t>V. Referencias de consulta. </a:t>
            </a:r>
          </a:p>
          <a:p>
            <a:pPr marL="411480" lvl="1" indent="0" algn="just">
              <a:buNone/>
            </a:pPr>
            <a:r>
              <a:rPr lang="es-MX" sz="1800" dirty="0"/>
              <a:t>VI. Anexos</a:t>
            </a:r>
            <a:r>
              <a:rPr lang="es-MX" sz="1700" dirty="0"/>
              <a:t>, en su caso. </a:t>
            </a:r>
          </a:p>
          <a:p>
            <a:pPr marL="114300" indent="0" algn="just">
              <a:buNone/>
            </a:pPr>
            <a:endParaRPr lang="es-MX" sz="1900" dirty="0" smtClean="0"/>
          </a:p>
          <a:p>
            <a:pPr marL="114300" indent="0" algn="just">
              <a:buNone/>
            </a:pPr>
            <a:r>
              <a:rPr lang="es-MX" sz="1900" dirty="0" smtClean="0"/>
              <a:t>Para </a:t>
            </a:r>
            <a:r>
              <a:rPr lang="es-MX" sz="1900" dirty="0"/>
              <a:t>las modalidades de reporte colectivo y reporte </a:t>
            </a:r>
            <a:r>
              <a:rPr lang="es-MX" sz="1900" dirty="0" err="1"/>
              <a:t>multi</a:t>
            </a:r>
            <a:r>
              <a:rPr lang="es-MX" sz="1900" dirty="0"/>
              <a:t> o interdisciplinario el trabajo escrito deberá presentar una contribución propia e importante de cada uno de los pasantes que participan. </a:t>
            </a:r>
          </a:p>
          <a:p>
            <a:pPr algn="just"/>
            <a:endParaRPr lang="es-MX" sz="1900" b="1" dirty="0" smtClean="0"/>
          </a:p>
          <a:p>
            <a:pPr marL="114300" indent="0" algn="just">
              <a:buNone/>
            </a:pPr>
            <a:r>
              <a:rPr lang="es-MX" sz="1100" b="1" dirty="0">
                <a:solidFill>
                  <a:srgbClr val="2F2B20"/>
                </a:solidFill>
                <a:effectLst>
                  <a:outerShdw blurRad="38100" dist="38100" dir="2700000" algn="tl">
                    <a:srgbClr val="000000">
                      <a:alpha val="43137"/>
                    </a:srgbClr>
                  </a:outerShdw>
                </a:effectLst>
              </a:rPr>
              <a:t>ARTÍCULO  </a:t>
            </a:r>
            <a:r>
              <a:rPr lang="es-MX" sz="1100" b="1" dirty="0" smtClean="0">
                <a:solidFill>
                  <a:srgbClr val="2F2B20"/>
                </a:solidFill>
                <a:effectLst>
                  <a:outerShdw blurRad="38100" dist="38100" dir="2700000" algn="tl">
                    <a:srgbClr val="000000">
                      <a:alpha val="43137"/>
                    </a:srgbClr>
                  </a:outerShdw>
                </a:effectLst>
              </a:rPr>
              <a:t>56</a:t>
            </a:r>
            <a:r>
              <a:rPr lang="es-MX" sz="2100" b="1" dirty="0" smtClean="0">
                <a:solidFill>
                  <a:srgbClr val="2F2B20"/>
                </a:solidFill>
                <a:effectLst>
                  <a:outerShdw blurRad="38100" dist="38100" dir="2700000" algn="tl">
                    <a:srgbClr val="000000">
                      <a:alpha val="43137"/>
                    </a:srgbClr>
                  </a:outerShdw>
                </a:effectLst>
              </a:rPr>
              <a:t>.</a:t>
            </a:r>
            <a:r>
              <a:rPr lang="es-MX" sz="2100" b="1" dirty="0" smtClean="0">
                <a:solidFill>
                  <a:srgbClr val="2F2B20"/>
                </a:solidFill>
              </a:rPr>
              <a:t> </a:t>
            </a:r>
            <a:r>
              <a:rPr lang="es-MX" sz="1900" dirty="0"/>
              <a:t>P</a:t>
            </a:r>
            <a:r>
              <a:rPr lang="es-MX" sz="1900" dirty="0" smtClean="0"/>
              <a:t>odrán </a:t>
            </a:r>
            <a:r>
              <a:rPr lang="es-MX" sz="1900" dirty="0"/>
              <a:t>considerar los aspectos de redacción siguientes: </a:t>
            </a:r>
          </a:p>
          <a:p>
            <a:pPr marL="411480" lvl="1" indent="0" algn="just">
              <a:buNone/>
            </a:pPr>
            <a:r>
              <a:rPr lang="es-MX" sz="1800" dirty="0"/>
              <a:t>I. Correcto dominio del idioma español o, en su caso, idioma extranjero. </a:t>
            </a:r>
          </a:p>
          <a:p>
            <a:pPr marL="411480" lvl="1" indent="0" algn="just">
              <a:buNone/>
            </a:pPr>
            <a:r>
              <a:rPr lang="es-MX" sz="1800" dirty="0"/>
              <a:t>II. Extensión de 80 cuartillas mínimo. </a:t>
            </a:r>
          </a:p>
          <a:p>
            <a:pPr marL="411480" lvl="1" indent="0" algn="just">
              <a:buNone/>
            </a:pPr>
            <a:r>
              <a:rPr lang="es-MX" sz="1800" dirty="0"/>
              <a:t>III. Interlineado de 1.5</a:t>
            </a:r>
            <a:r>
              <a:rPr lang="es-MX" sz="1700" dirty="0"/>
              <a:t>. </a:t>
            </a:r>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27</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8654003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620000" cy="850106"/>
          </a:xfrm>
        </p:spPr>
        <p:txBody>
          <a:bodyPr>
            <a:noAutofit/>
          </a:bodyPr>
          <a:lstStyle/>
          <a:p>
            <a:pPr algn="ctr"/>
            <a:r>
              <a:rPr lang="es-MX" sz="2800" b="1" dirty="0" smtClean="0"/>
              <a:t>REPORTE DE RESIDENCIA DE INVESTIGACIÓN </a:t>
            </a:r>
            <a:endParaRPr lang="es-MX" sz="2800" b="1" dirty="0"/>
          </a:p>
        </p:txBody>
      </p:sp>
      <p:sp>
        <p:nvSpPr>
          <p:cNvPr id="3" name="2 Marcador de contenido"/>
          <p:cNvSpPr>
            <a:spLocks noGrp="1"/>
          </p:cNvSpPr>
          <p:nvPr>
            <p:ph idx="1"/>
          </p:nvPr>
        </p:nvSpPr>
        <p:spPr>
          <a:xfrm>
            <a:off x="457200" y="1124744"/>
            <a:ext cx="7620000" cy="5276056"/>
          </a:xfrm>
        </p:spPr>
        <p:txBody>
          <a:bodyPr>
            <a:normAutofit/>
          </a:bodyPr>
          <a:lstStyle/>
          <a:p>
            <a:pPr marL="114300" indent="0" algn="just">
              <a:buNone/>
            </a:pPr>
            <a:r>
              <a:rPr lang="es-MX" sz="1200" b="1" dirty="0">
                <a:effectLst>
                  <a:outerShdw blurRad="38100" dist="38100" dir="2700000" algn="tl">
                    <a:srgbClr val="000000">
                      <a:alpha val="43137"/>
                    </a:srgbClr>
                  </a:outerShdw>
                </a:effectLst>
              </a:rPr>
              <a:t>ARTÍCULO </a:t>
            </a:r>
            <a:r>
              <a:rPr lang="es-MX" sz="1200" b="1" dirty="0" smtClean="0">
                <a:effectLst>
                  <a:outerShdw blurRad="38100" dist="38100" dir="2700000" algn="tl">
                    <a:srgbClr val="000000">
                      <a:alpha val="43137"/>
                    </a:srgbClr>
                  </a:outerShdw>
                </a:effectLst>
              </a:rPr>
              <a:t>57</a:t>
            </a:r>
            <a:r>
              <a:rPr lang="es-MX" sz="1400" b="1" dirty="0" smtClean="0">
                <a:effectLst>
                  <a:outerShdw blurRad="38100" dist="38100" dir="2700000" algn="tl">
                    <a:srgbClr val="000000">
                      <a:alpha val="43137"/>
                    </a:srgbClr>
                  </a:outerShdw>
                </a:effectLst>
              </a:rPr>
              <a:t>. </a:t>
            </a:r>
            <a:r>
              <a:rPr lang="es-MX" sz="1800" dirty="0" smtClean="0"/>
              <a:t>Consiste </a:t>
            </a:r>
            <a:r>
              <a:rPr lang="es-MX" sz="1800" dirty="0"/>
              <a:t>en la elaboración de un trabajo escrito en el que se informa sobre la realización de actividades de apoyo a la investigación, bajo la dirección de un profesor activo en el Sistema Nacional de </a:t>
            </a:r>
            <a:r>
              <a:rPr lang="es-MX" sz="1800" dirty="0" smtClean="0"/>
              <a:t>Investigadores.</a:t>
            </a:r>
          </a:p>
          <a:p>
            <a:pPr marL="114300" indent="0" algn="just">
              <a:buNone/>
            </a:pPr>
            <a:endParaRPr lang="es-MX" sz="1800" b="1" dirty="0" smtClean="0">
              <a:effectLst>
                <a:outerShdw blurRad="38100" dist="38100" dir="2700000" algn="tl">
                  <a:srgbClr val="000000">
                    <a:alpha val="43137"/>
                  </a:srgbClr>
                </a:outerShdw>
              </a:effectLst>
            </a:endParaRPr>
          </a:p>
          <a:p>
            <a:pPr marL="114300" indent="0" algn="just">
              <a:buNone/>
            </a:pPr>
            <a:r>
              <a:rPr lang="es-MX" sz="1200" b="1" dirty="0" smtClean="0">
                <a:effectLst>
                  <a:outerShdw blurRad="38100" dist="38100" dir="2700000" algn="tl">
                    <a:srgbClr val="000000">
                      <a:alpha val="43137"/>
                    </a:srgbClr>
                  </a:outerShdw>
                </a:effectLst>
              </a:rPr>
              <a:t>ARTÍCULO 58</a:t>
            </a:r>
            <a:r>
              <a:rPr lang="es-MX" sz="1400" b="1" dirty="0" smtClean="0">
                <a:effectLst>
                  <a:outerShdw blurRad="38100" dist="38100" dir="2700000" algn="tl">
                    <a:srgbClr val="000000">
                      <a:alpha val="43137"/>
                    </a:srgbClr>
                  </a:outerShdw>
                </a:effectLst>
              </a:rPr>
              <a:t>. </a:t>
            </a:r>
            <a:r>
              <a:rPr lang="es-MX" sz="1800" dirty="0" smtClean="0"/>
              <a:t>Será </a:t>
            </a:r>
            <a:r>
              <a:rPr lang="es-MX" sz="1800" dirty="0"/>
              <a:t>individual </a:t>
            </a:r>
            <a:endParaRPr lang="es-MX" dirty="0"/>
          </a:p>
          <a:p>
            <a:pPr marL="114300" indent="0" algn="just">
              <a:buNone/>
            </a:pPr>
            <a:endParaRPr lang="es-MX" sz="1200" b="1" dirty="0" smtClean="0">
              <a:solidFill>
                <a:srgbClr val="2F2B20"/>
              </a:solidFill>
              <a:effectLst>
                <a:outerShdw blurRad="38100" dist="38100" dir="2700000" algn="tl">
                  <a:srgbClr val="000000">
                    <a:alpha val="43137"/>
                  </a:srgbClr>
                </a:outerShdw>
              </a:effectLst>
            </a:endParaRPr>
          </a:p>
          <a:p>
            <a:pPr marL="114300" indent="0" algn="just">
              <a:buNone/>
            </a:pPr>
            <a:r>
              <a:rPr lang="es-MX" sz="1200" b="1" dirty="0" smtClean="0">
                <a:solidFill>
                  <a:srgbClr val="2F2B20"/>
                </a:solidFill>
                <a:effectLst>
                  <a:outerShdw blurRad="38100" dist="38100" dir="2700000" algn="tl">
                    <a:srgbClr val="000000">
                      <a:alpha val="43137"/>
                    </a:srgbClr>
                  </a:outerShdw>
                </a:effectLst>
              </a:rPr>
              <a:t>ARTÍCULO 59</a:t>
            </a:r>
            <a:r>
              <a:rPr lang="es-MX" sz="1400" b="1" dirty="0" smtClean="0">
                <a:solidFill>
                  <a:srgbClr val="2F2B20"/>
                </a:solidFill>
                <a:effectLst>
                  <a:outerShdw blurRad="38100" dist="38100" dir="2700000" algn="tl">
                    <a:srgbClr val="000000">
                      <a:alpha val="43137"/>
                    </a:srgbClr>
                  </a:outerShdw>
                </a:effectLst>
              </a:rPr>
              <a:t>. </a:t>
            </a:r>
            <a:r>
              <a:rPr lang="es-MX" sz="1800" dirty="0" smtClean="0"/>
              <a:t>Se deberán </a:t>
            </a:r>
            <a:r>
              <a:rPr lang="es-MX" sz="1800" dirty="0"/>
              <a:t>cumplirse los siguientes </a:t>
            </a:r>
            <a:r>
              <a:rPr lang="es-MX" sz="1800" dirty="0" smtClean="0"/>
              <a:t>requisitos.</a:t>
            </a:r>
            <a:endParaRPr lang="es-MX" sz="1800" dirty="0"/>
          </a:p>
          <a:p>
            <a:pPr marL="411480" lvl="1" indent="0" algn="just">
              <a:buNone/>
            </a:pPr>
            <a:r>
              <a:rPr lang="es-MX" sz="1800" dirty="0"/>
              <a:t>I. Trabajo cuya autoría es responsable del pasante.</a:t>
            </a:r>
          </a:p>
          <a:p>
            <a:pPr marL="411480" lvl="1" indent="0" algn="just">
              <a:buNone/>
            </a:pPr>
            <a:r>
              <a:rPr lang="es-MX" sz="1800" dirty="0"/>
              <a:t>II. Temática relacionada con el plan de estudios cursado por el pasante.</a:t>
            </a:r>
          </a:p>
          <a:p>
            <a:pPr marL="411480" lvl="1" indent="0" algn="just">
              <a:buNone/>
            </a:pPr>
            <a:r>
              <a:rPr lang="es-MX" sz="1800" dirty="0"/>
              <a:t>III. Proyecto registrado en algún centro o instituto de </a:t>
            </a:r>
            <a:r>
              <a:rPr lang="es-MX" sz="1800" dirty="0" smtClean="0"/>
              <a:t>investigación.</a:t>
            </a:r>
            <a:endParaRPr lang="es-MX" sz="1800" dirty="0"/>
          </a:p>
          <a:p>
            <a:pPr marL="411480" lvl="1" indent="0" algn="just">
              <a:buNone/>
            </a:pPr>
            <a:r>
              <a:rPr lang="es-MX" sz="1800" dirty="0"/>
              <a:t>IV. Presentar la carta de estancia (6 meses expedida por la máxima autoridad ejecutiva del centro o institución de investigación</a:t>
            </a:r>
            <a:r>
              <a:rPr lang="es-MX" sz="1800" dirty="0" smtClean="0"/>
              <a:t>).</a:t>
            </a:r>
          </a:p>
          <a:p>
            <a:pPr marL="411480" lvl="1" indent="0" algn="just">
              <a:buNone/>
            </a:pPr>
            <a:endParaRPr lang="es-MX" sz="1800" b="1" dirty="0">
              <a:solidFill>
                <a:srgbClr val="2F2B20"/>
              </a:solidFill>
              <a:effectLst>
                <a:outerShdw blurRad="38100" dist="38100" dir="2700000" algn="tl">
                  <a:srgbClr val="000000">
                    <a:alpha val="43137"/>
                  </a:srgbClr>
                </a:outerShdw>
              </a:effectLst>
            </a:endParaRPr>
          </a:p>
          <a:p>
            <a:pPr marL="114300" indent="0" algn="just">
              <a:buNone/>
            </a:pPr>
            <a:r>
              <a:rPr lang="es-MX" sz="1200" b="1" dirty="0" smtClean="0">
                <a:solidFill>
                  <a:srgbClr val="2F2B20"/>
                </a:solidFill>
                <a:effectLst>
                  <a:outerShdw blurRad="38100" dist="38100" dir="2700000" algn="tl">
                    <a:srgbClr val="000000">
                      <a:alpha val="43137"/>
                    </a:srgbClr>
                  </a:outerShdw>
                </a:effectLst>
              </a:rPr>
              <a:t>ARTÍCULO </a:t>
            </a:r>
            <a:r>
              <a:rPr lang="es-MX" sz="1200" b="1" dirty="0">
                <a:solidFill>
                  <a:srgbClr val="2F2B20"/>
                </a:solidFill>
                <a:effectLst>
                  <a:outerShdw blurRad="38100" dist="38100" dir="2700000" algn="tl">
                    <a:srgbClr val="000000">
                      <a:alpha val="43137"/>
                    </a:srgbClr>
                  </a:outerShdw>
                </a:effectLst>
              </a:rPr>
              <a:t>60. </a:t>
            </a:r>
            <a:r>
              <a:rPr lang="es-MX" sz="1800" dirty="0"/>
              <a:t>Para valorar la calidad y la estancia de investigación y del reporte que la presenta se tendrán en cuenta lo siguiente </a:t>
            </a:r>
            <a:r>
              <a:rPr lang="es-MX" sz="1800" dirty="0" smtClean="0"/>
              <a:t>:</a:t>
            </a:r>
            <a:endParaRPr lang="es-MX" sz="1800" dirty="0"/>
          </a:p>
          <a:p>
            <a:pPr marL="114300" indent="0" algn="just">
              <a:buNone/>
            </a:pPr>
            <a:endParaRPr lang="es-MX" sz="1800" dirty="0"/>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28</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7632998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7620000" cy="6048672"/>
          </a:xfrm>
        </p:spPr>
        <p:txBody>
          <a:bodyPr>
            <a:normAutofit fontScale="92500" lnSpcReduction="20000"/>
          </a:bodyPr>
          <a:lstStyle/>
          <a:p>
            <a:pPr marL="297180" lvl="1" indent="0">
              <a:buNone/>
            </a:pPr>
            <a:endParaRPr lang="es-MX" sz="1900" dirty="0"/>
          </a:p>
          <a:p>
            <a:pPr marL="811530" lvl="1" indent="-514350" algn="just">
              <a:buFont typeface="+mj-lt"/>
              <a:buAutoNum type="romanUcPeriod"/>
            </a:pPr>
            <a:r>
              <a:rPr lang="es-MX" sz="1900" dirty="0" smtClean="0"/>
              <a:t>Participar </a:t>
            </a:r>
            <a:r>
              <a:rPr lang="es-MX" sz="1900" dirty="0"/>
              <a:t>en la generación o aplicación innovadora del </a:t>
            </a:r>
            <a:r>
              <a:rPr lang="es-MX" sz="1900" dirty="0" smtClean="0"/>
              <a:t>conocimiento.</a:t>
            </a:r>
          </a:p>
          <a:p>
            <a:pPr marL="811530" lvl="1" indent="-514350" algn="just">
              <a:buFont typeface="+mj-lt"/>
              <a:buAutoNum type="romanUcPeriod"/>
            </a:pPr>
            <a:r>
              <a:rPr lang="es-MX" sz="1900" dirty="0" smtClean="0"/>
              <a:t>Demostrar </a:t>
            </a:r>
            <a:r>
              <a:rPr lang="es-MX" sz="1900" dirty="0"/>
              <a:t>el desarrollo de competencias y aprendizajes relevantes para la </a:t>
            </a:r>
            <a:r>
              <a:rPr lang="es-MX" sz="1900" dirty="0" smtClean="0"/>
              <a:t>investigación.</a:t>
            </a:r>
          </a:p>
          <a:p>
            <a:pPr marL="811530" lvl="1" indent="-514350" algn="just">
              <a:buFont typeface="+mj-lt"/>
              <a:buAutoNum type="romanUcPeriod"/>
            </a:pPr>
            <a:r>
              <a:rPr lang="es-MX" sz="1900" dirty="0" smtClean="0"/>
              <a:t>Participar </a:t>
            </a:r>
            <a:r>
              <a:rPr lang="es-MX" sz="1900" dirty="0"/>
              <a:t>directamente en tareas relativas al tratamiento y análisis de </a:t>
            </a:r>
            <a:r>
              <a:rPr lang="es-MX" sz="1900" dirty="0" smtClean="0"/>
              <a:t>información.</a:t>
            </a:r>
          </a:p>
          <a:p>
            <a:pPr marL="811530" lvl="1" indent="-514350" algn="just">
              <a:buFont typeface="+mj-lt"/>
              <a:buAutoNum type="romanUcPeriod"/>
            </a:pPr>
            <a:r>
              <a:rPr lang="es-MX" sz="1900" dirty="0" smtClean="0"/>
              <a:t>Comunicación clara.</a:t>
            </a:r>
          </a:p>
          <a:p>
            <a:pPr marL="811530" lvl="1" indent="-514350" algn="just">
              <a:buFont typeface="+mj-lt"/>
              <a:buAutoNum type="romanUcPeriod"/>
            </a:pPr>
            <a:r>
              <a:rPr lang="es-MX" sz="1900" dirty="0" smtClean="0"/>
              <a:t>Otros </a:t>
            </a:r>
            <a:r>
              <a:rPr lang="es-MX" sz="1900" dirty="0"/>
              <a:t>aspectos que contemple  el reglamento interno del espacio académico</a:t>
            </a:r>
            <a:r>
              <a:rPr lang="es-MX" sz="1800" dirty="0"/>
              <a:t>.</a:t>
            </a:r>
          </a:p>
          <a:p>
            <a:pPr marL="411480" lvl="1" indent="0" algn="just">
              <a:buNone/>
            </a:pPr>
            <a:endParaRPr lang="es-MX" sz="1800" dirty="0" smtClean="0"/>
          </a:p>
          <a:p>
            <a:pPr marL="114300" indent="0" algn="just">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61</a:t>
            </a:r>
            <a:r>
              <a:rPr lang="es-MX" sz="1400" b="1" dirty="0" smtClean="0">
                <a:solidFill>
                  <a:srgbClr val="2F2B20"/>
                </a:solidFill>
                <a:effectLst>
                  <a:outerShdw blurRad="38100" dist="38100" dir="2700000" algn="tl">
                    <a:srgbClr val="000000">
                      <a:alpha val="43137"/>
                    </a:srgbClr>
                  </a:outerShdw>
                </a:effectLst>
              </a:rPr>
              <a:t>. </a:t>
            </a:r>
            <a:r>
              <a:rPr lang="es-MX" sz="1900" dirty="0" smtClean="0"/>
              <a:t>El </a:t>
            </a:r>
            <a:r>
              <a:rPr lang="es-MX" sz="1900" dirty="0"/>
              <a:t>trabajo de esta opción podrá considerar la estructura de contenido siguiente </a:t>
            </a:r>
            <a:r>
              <a:rPr lang="es-MX" sz="1900" dirty="0" smtClean="0"/>
              <a:t>: </a:t>
            </a:r>
            <a:endParaRPr lang="es-MX" sz="1900" dirty="0"/>
          </a:p>
          <a:p>
            <a:pPr marL="868680" lvl="1" indent="-571500" algn="just">
              <a:buAutoNum type="romanUcPeriod"/>
            </a:pPr>
            <a:r>
              <a:rPr lang="es-MX" sz="1900" dirty="0"/>
              <a:t>Duración y descripción del cargo desempeñado.</a:t>
            </a:r>
          </a:p>
          <a:p>
            <a:pPr marL="868680" lvl="1" indent="-571500" algn="just">
              <a:buAutoNum type="romanUcPeriod"/>
            </a:pPr>
            <a:r>
              <a:rPr lang="es-MX" sz="1900" dirty="0"/>
              <a:t>Antecedentes de la temática.</a:t>
            </a:r>
          </a:p>
          <a:p>
            <a:pPr marL="868680" lvl="1" indent="-571500" algn="just">
              <a:buAutoNum type="romanUcPeriod"/>
            </a:pPr>
            <a:r>
              <a:rPr lang="es-MX" sz="1900" dirty="0"/>
              <a:t>Importancia del </a:t>
            </a:r>
            <a:r>
              <a:rPr lang="es-MX" sz="1900" dirty="0" smtClean="0"/>
              <a:t>problema.</a:t>
            </a:r>
          </a:p>
          <a:p>
            <a:pPr marL="868680" lvl="1" indent="-571500" algn="just">
              <a:buAutoNum type="romanUcPeriod"/>
            </a:pPr>
            <a:r>
              <a:rPr lang="es-MX" sz="1900" dirty="0" smtClean="0"/>
              <a:t>Objetivos </a:t>
            </a:r>
            <a:r>
              <a:rPr lang="es-MX" sz="1900" dirty="0"/>
              <a:t>del proyecto. </a:t>
            </a:r>
            <a:endParaRPr lang="es-MX" sz="1900" dirty="0" smtClean="0"/>
          </a:p>
          <a:p>
            <a:pPr marL="868680" lvl="1" indent="-571500" algn="just">
              <a:buAutoNum type="romanUcPeriod"/>
            </a:pPr>
            <a:r>
              <a:rPr lang="es-MX" sz="1900" dirty="0" smtClean="0"/>
              <a:t>Informes </a:t>
            </a:r>
            <a:r>
              <a:rPr lang="es-MX" sz="1900" dirty="0"/>
              <a:t>de actividades </a:t>
            </a:r>
            <a:endParaRPr lang="es-MX" sz="1900" dirty="0" smtClean="0"/>
          </a:p>
          <a:p>
            <a:pPr marL="868680" lvl="1" indent="-571500" algn="just">
              <a:buAutoNum type="romanUcPeriod"/>
            </a:pPr>
            <a:r>
              <a:rPr lang="es-MX" sz="1900" dirty="0" smtClean="0"/>
              <a:t>Competencias </a:t>
            </a:r>
            <a:r>
              <a:rPr lang="es-MX" sz="1900" dirty="0"/>
              <a:t>y aprendizajes adquiridos. </a:t>
            </a:r>
            <a:endParaRPr lang="es-MX" sz="1900" dirty="0" smtClean="0"/>
          </a:p>
          <a:p>
            <a:pPr marL="868680" lvl="1" indent="-571500" algn="just">
              <a:buAutoNum type="romanUcPeriod"/>
            </a:pPr>
            <a:r>
              <a:rPr lang="es-MX" sz="1900" dirty="0" smtClean="0"/>
              <a:t>Resultados.</a:t>
            </a:r>
          </a:p>
          <a:p>
            <a:pPr marL="868680" lvl="1" indent="-571500" algn="just">
              <a:buAutoNum type="romanUcPeriod"/>
            </a:pPr>
            <a:r>
              <a:rPr lang="es-MX" sz="1900" dirty="0" smtClean="0"/>
              <a:t>Referencias </a:t>
            </a:r>
            <a:r>
              <a:rPr lang="es-MX" sz="1900" dirty="0"/>
              <a:t>de </a:t>
            </a:r>
            <a:r>
              <a:rPr lang="es-MX" sz="1900" dirty="0" smtClean="0"/>
              <a:t>consulta.</a:t>
            </a:r>
          </a:p>
          <a:p>
            <a:pPr marL="868680" lvl="1" indent="-571500" algn="just">
              <a:buAutoNum type="romanUcPeriod"/>
            </a:pPr>
            <a:r>
              <a:rPr lang="es-MX" sz="1900" dirty="0" smtClean="0"/>
              <a:t>Anexos </a:t>
            </a:r>
            <a:r>
              <a:rPr lang="es-MX" sz="1900" dirty="0"/>
              <a:t>(según sea el caso</a:t>
            </a:r>
            <a:r>
              <a:rPr lang="es-MX" sz="1900" dirty="0" smtClean="0"/>
              <a:t>).</a:t>
            </a:r>
            <a:endParaRPr lang="es-MX" sz="1800" dirty="0"/>
          </a:p>
          <a:p>
            <a:pPr algn="just"/>
            <a:endParaRPr lang="es-MX" sz="1800" dirty="0"/>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29</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26208063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395536" y="692696"/>
          <a:ext cx="8424937" cy="4723075"/>
        </p:xfrm>
        <a:graphic>
          <a:graphicData uri="http://schemas.openxmlformats.org/drawingml/2006/table">
            <a:tbl>
              <a:tblPr/>
              <a:tblGrid>
                <a:gridCol w="1196282"/>
                <a:gridCol w="694166"/>
                <a:gridCol w="1133888"/>
                <a:gridCol w="864096"/>
                <a:gridCol w="720080"/>
                <a:gridCol w="864096"/>
                <a:gridCol w="642103"/>
                <a:gridCol w="109238"/>
                <a:gridCol w="1100494"/>
                <a:gridCol w="1100494"/>
              </a:tblGrid>
              <a:tr h="221451">
                <a:tc gridSpan="10">
                  <a:txBody>
                    <a:bodyPr/>
                    <a:lstStyle/>
                    <a:p>
                      <a:pPr algn="l">
                        <a:lnSpc>
                          <a:spcPts val="1375"/>
                        </a:lnSpc>
                        <a:spcAft>
                          <a:spcPts val="0"/>
                        </a:spcAft>
                      </a:pPr>
                      <a:r>
                        <a:rPr lang="es-MX" sz="1050" kern="1200" dirty="0">
                          <a:solidFill>
                            <a:srgbClr val="2E2224"/>
                          </a:solidFill>
                          <a:latin typeface="Arial"/>
                          <a:ea typeface="Times New Roman"/>
                          <a:cs typeface="Times New Roman"/>
                        </a:rPr>
                        <a:t>ORGANISMO ACADÉMICO:  FACULTAD DE CONTADURÍA Y ADMINISTRACIÓN </a:t>
                      </a:r>
                      <a:endParaRPr lang="es-MX" sz="1050"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504814">
                <a:tc gridSpan="3">
                  <a:txBody>
                    <a:bodyPr/>
                    <a:lstStyle/>
                    <a:p>
                      <a:pPr algn="l">
                        <a:lnSpc>
                          <a:spcPct val="115000"/>
                        </a:lnSpc>
                        <a:spcAft>
                          <a:spcPts val="0"/>
                        </a:spcAft>
                      </a:pPr>
                      <a:r>
                        <a:rPr lang="es-MX" sz="1050" kern="1200">
                          <a:solidFill>
                            <a:srgbClr val="2E2224"/>
                          </a:solidFill>
                          <a:latin typeface="Arial"/>
                          <a:ea typeface="Times New Roman"/>
                          <a:cs typeface="Times New Roman"/>
                        </a:rPr>
                        <a:t>Programa Educativo: </a:t>
                      </a:r>
                      <a:endParaRPr lang="es-MX" sz="1050">
                        <a:latin typeface="Calibri"/>
                        <a:ea typeface="Calibri"/>
                        <a:cs typeface="Times New Roman"/>
                      </a:endParaRPr>
                    </a:p>
                    <a:p>
                      <a:pPr algn="ctr">
                        <a:lnSpc>
                          <a:spcPct val="115000"/>
                        </a:lnSpc>
                        <a:spcAft>
                          <a:spcPts val="0"/>
                        </a:spcAft>
                      </a:pPr>
                      <a:r>
                        <a:rPr lang="es-MX" sz="1050" kern="1200">
                          <a:solidFill>
                            <a:srgbClr val="2E2224"/>
                          </a:solidFill>
                          <a:latin typeface="Arial"/>
                          <a:ea typeface="Times New Roman"/>
                          <a:cs typeface="Times New Roman"/>
                        </a:rPr>
                        <a:t>LICENCIATURA EN CONTADURÍA, LICENCIATURA EN ADMINISTRACIÓN </a:t>
                      </a:r>
                      <a:endParaRPr lang="es-MX" sz="105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gridSpan="7">
                  <a:txBody>
                    <a:bodyPr/>
                    <a:lstStyle/>
                    <a:p>
                      <a:pPr algn="l">
                        <a:lnSpc>
                          <a:spcPct val="115000"/>
                        </a:lnSpc>
                        <a:spcAft>
                          <a:spcPts val="0"/>
                        </a:spcAft>
                      </a:pPr>
                      <a:r>
                        <a:rPr lang="es-MX" sz="1050" kern="1200">
                          <a:solidFill>
                            <a:srgbClr val="2E2224"/>
                          </a:solidFill>
                          <a:latin typeface="Arial"/>
                          <a:ea typeface="Times New Roman"/>
                          <a:cs typeface="Times New Roman"/>
                        </a:rPr>
                        <a:t>Área de docencia: </a:t>
                      </a:r>
                      <a:endParaRPr lang="es-MX" sz="1050">
                        <a:latin typeface="Calibri"/>
                        <a:ea typeface="Calibri"/>
                        <a:cs typeface="Times New Roman"/>
                      </a:endParaRPr>
                    </a:p>
                    <a:p>
                      <a:pPr algn="ctr">
                        <a:lnSpc>
                          <a:spcPct val="115000"/>
                        </a:lnSpc>
                        <a:spcAft>
                          <a:spcPts val="0"/>
                        </a:spcAft>
                      </a:pPr>
                      <a:r>
                        <a:rPr lang="es-MX" sz="1050" kern="1200">
                          <a:solidFill>
                            <a:srgbClr val="2E2224"/>
                          </a:solidFill>
                          <a:latin typeface="Arial"/>
                          <a:ea typeface="Times New Roman"/>
                          <a:cs typeface="Times New Roman"/>
                        </a:rPr>
                        <a:t>MATEMÁTICAS </a:t>
                      </a:r>
                      <a:endParaRPr lang="es-MX" sz="1050">
                        <a:latin typeface="Calibri"/>
                        <a:ea typeface="Calibri"/>
                        <a:cs typeface="Times New Roman"/>
                      </a:endParaRPr>
                    </a:p>
                  </a:txBody>
                  <a:tcPr marL="7886" marR="7886" marT="29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1328739">
                <a:tc gridSpan="2">
                  <a:txBody>
                    <a:bodyPr/>
                    <a:lstStyle/>
                    <a:p>
                      <a:pPr algn="l">
                        <a:lnSpc>
                          <a:spcPct val="115000"/>
                        </a:lnSpc>
                        <a:spcAft>
                          <a:spcPts val="0"/>
                        </a:spcAft>
                      </a:pPr>
                      <a:r>
                        <a:rPr lang="es-ES_tradnl" sz="1050" kern="1200" dirty="0">
                          <a:solidFill>
                            <a:srgbClr val="2E2224"/>
                          </a:solidFill>
                          <a:latin typeface="Arial"/>
                          <a:ea typeface="Times New Roman"/>
                          <a:cs typeface="Times New Roman"/>
                        </a:rPr>
                        <a:t>Aprobación por los H.H. Consejos Académico y de Gobierno </a:t>
                      </a:r>
                      <a:endParaRPr lang="es-MX" sz="1050"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gn="ctr">
                        <a:lnSpc>
                          <a:spcPct val="115000"/>
                        </a:lnSpc>
                        <a:spcAft>
                          <a:spcPts val="0"/>
                        </a:spcAft>
                      </a:pPr>
                      <a:r>
                        <a:rPr lang="es-ES_tradnl" sz="1050" kern="1200" dirty="0">
                          <a:solidFill>
                            <a:srgbClr val="2E2224"/>
                          </a:solidFill>
                          <a:latin typeface="Arial"/>
                          <a:ea typeface="Times New Roman"/>
                          <a:cs typeface="Times New Roman"/>
                        </a:rPr>
                        <a:t>Fecha:  </a:t>
                      </a:r>
                      <a:r>
                        <a:rPr lang="es-ES_tradnl" sz="1050" kern="1200" dirty="0" smtClean="0">
                          <a:solidFill>
                            <a:srgbClr val="2E2224"/>
                          </a:solidFill>
                          <a:latin typeface="Arial"/>
                          <a:ea typeface="Times New Roman"/>
                          <a:cs typeface="Times New Roman"/>
                        </a:rPr>
                        <a:t>18</a:t>
                      </a:r>
                      <a:r>
                        <a:rPr lang="es-ES_tradnl" sz="1050" kern="1200" baseline="0" dirty="0" smtClean="0">
                          <a:solidFill>
                            <a:srgbClr val="2E2224"/>
                          </a:solidFill>
                          <a:latin typeface="Arial"/>
                          <a:ea typeface="Times New Roman"/>
                          <a:cs typeface="Times New Roman"/>
                        </a:rPr>
                        <a:t> y 19 </a:t>
                      </a:r>
                      <a:r>
                        <a:rPr lang="es-ES_tradnl" sz="1050" kern="1200" dirty="0" smtClean="0">
                          <a:solidFill>
                            <a:srgbClr val="2E2224"/>
                          </a:solidFill>
                          <a:latin typeface="Arial"/>
                          <a:ea typeface="Times New Roman"/>
                          <a:cs typeface="Times New Roman"/>
                        </a:rPr>
                        <a:t> SEPTIEMBRE  2006</a:t>
                      </a:r>
                      <a:endParaRPr lang="es-MX" sz="1050" dirty="0">
                        <a:latin typeface="Calibri"/>
                        <a:ea typeface="Calibri"/>
                        <a:cs typeface="Times New Roman"/>
                      </a:endParaRPr>
                    </a:p>
                  </a:txBody>
                  <a:tcPr marL="7886" marR="7886" marT="29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lgn="l">
                        <a:lnSpc>
                          <a:spcPct val="115000"/>
                        </a:lnSpc>
                        <a:spcAft>
                          <a:spcPts val="0"/>
                        </a:spcAft>
                      </a:pPr>
                      <a:r>
                        <a:rPr lang="es-ES_tradnl" sz="1050" kern="1200" dirty="0">
                          <a:solidFill>
                            <a:srgbClr val="2E2224"/>
                          </a:solidFill>
                          <a:latin typeface="Arial"/>
                          <a:ea typeface="Times New Roman"/>
                          <a:cs typeface="Times New Roman"/>
                        </a:rPr>
                        <a:t>Programa elaborado por:</a:t>
                      </a:r>
                      <a:endParaRPr lang="es-MX" sz="1050" dirty="0">
                        <a:latin typeface="Calibri"/>
                        <a:ea typeface="Calibri"/>
                        <a:cs typeface="Times New Roman"/>
                      </a:endParaRPr>
                    </a:p>
                    <a:p>
                      <a:pPr algn="l">
                        <a:lnSpc>
                          <a:spcPct val="115000"/>
                        </a:lnSpc>
                        <a:spcAft>
                          <a:spcPts val="0"/>
                        </a:spcAft>
                      </a:pPr>
                      <a:r>
                        <a:rPr lang="es-MX" sz="1050" kern="1200" dirty="0" smtClean="0">
                          <a:solidFill>
                            <a:srgbClr val="2E2224"/>
                          </a:solidFill>
                          <a:latin typeface="Arial"/>
                          <a:ea typeface="Times New Roman"/>
                          <a:cs typeface="Times New Roman"/>
                        </a:rPr>
                        <a:t> Dra.</a:t>
                      </a:r>
                      <a:r>
                        <a:rPr lang="es-MX" sz="1050" kern="1200" baseline="0" dirty="0" smtClean="0">
                          <a:solidFill>
                            <a:srgbClr val="2E2224"/>
                          </a:solidFill>
                          <a:latin typeface="Arial"/>
                          <a:ea typeface="Times New Roman"/>
                          <a:cs typeface="Times New Roman"/>
                        </a:rPr>
                        <a:t> En A. Patricia Mercado Salgado </a:t>
                      </a:r>
                    </a:p>
                    <a:p>
                      <a:pPr algn="l">
                        <a:lnSpc>
                          <a:spcPct val="115000"/>
                        </a:lnSpc>
                        <a:spcAft>
                          <a:spcPts val="0"/>
                        </a:spcAft>
                      </a:pPr>
                      <a:r>
                        <a:rPr lang="es-MX" sz="1050" kern="1200" baseline="0" dirty="0" smtClean="0">
                          <a:solidFill>
                            <a:srgbClr val="2E2224"/>
                          </a:solidFill>
                          <a:latin typeface="Arial"/>
                          <a:ea typeface="Calibri"/>
                          <a:cs typeface="Times New Roman"/>
                        </a:rPr>
                        <a:t>MASS Juana Contreras Garduño </a:t>
                      </a:r>
                      <a:endParaRPr lang="es-MX" sz="1050" dirty="0">
                        <a:latin typeface="Calibri"/>
                        <a:ea typeface="Calibri"/>
                        <a:cs typeface="Times New Roman"/>
                      </a:endParaRPr>
                    </a:p>
                  </a:txBody>
                  <a:tcPr marL="7886" marR="7886" marT="29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gridSpan="2">
                  <a:txBody>
                    <a:bodyPr/>
                    <a:lstStyle/>
                    <a:p>
                      <a:pPr algn="l">
                        <a:lnSpc>
                          <a:spcPct val="115000"/>
                        </a:lnSpc>
                        <a:spcAft>
                          <a:spcPts val="0"/>
                        </a:spcAft>
                      </a:pPr>
                      <a:r>
                        <a:rPr lang="es-ES_tradnl" sz="1050" kern="1200" spc="-15" dirty="0">
                          <a:solidFill>
                            <a:srgbClr val="2E2224"/>
                          </a:solidFill>
                          <a:latin typeface="Arial"/>
                          <a:ea typeface="Times New Roman"/>
                          <a:cs typeface="Times New Roman"/>
                        </a:rPr>
                        <a:t>Fecha de reestructuración : </a:t>
                      </a:r>
                      <a:endParaRPr lang="es-MX" sz="1050" dirty="0">
                        <a:latin typeface="Calibri"/>
                        <a:ea typeface="Calibri"/>
                        <a:cs typeface="Times New Roman"/>
                      </a:endParaRPr>
                    </a:p>
                    <a:p>
                      <a:pPr algn="ctr">
                        <a:lnSpc>
                          <a:spcPct val="115000"/>
                        </a:lnSpc>
                        <a:spcAft>
                          <a:spcPts val="0"/>
                        </a:spcAft>
                      </a:pPr>
                      <a:r>
                        <a:rPr lang="es-ES_tradnl" sz="1050" kern="1200" dirty="0" smtClean="0">
                          <a:solidFill>
                            <a:srgbClr val="2E2224"/>
                          </a:solidFill>
                          <a:latin typeface="Arial"/>
                          <a:ea typeface="Times New Roman"/>
                          <a:cs typeface="Times New Roman"/>
                        </a:rPr>
                        <a:t>Junio 2006</a:t>
                      </a:r>
                      <a:endParaRPr lang="es-MX" sz="1050" dirty="0">
                        <a:latin typeface="Calibri"/>
                        <a:ea typeface="Calibri"/>
                        <a:cs typeface="Times New Roman"/>
                      </a:endParaRPr>
                    </a:p>
                  </a:txBody>
                  <a:tcPr marL="7886" marR="7886" marT="29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826137">
                <a:tc>
                  <a:txBody>
                    <a:bodyPr/>
                    <a:lstStyle/>
                    <a:p>
                      <a:pPr algn="ctr">
                        <a:lnSpc>
                          <a:spcPct val="115000"/>
                        </a:lnSpc>
                        <a:spcAft>
                          <a:spcPts val="0"/>
                        </a:spcAft>
                      </a:pPr>
                      <a:r>
                        <a:rPr lang="es-MX" sz="1050" kern="1200" dirty="0">
                          <a:solidFill>
                            <a:srgbClr val="2E2224"/>
                          </a:solidFill>
                          <a:latin typeface="Arial"/>
                          <a:ea typeface="Times New Roman"/>
                          <a:cs typeface="Times New Roman"/>
                        </a:rPr>
                        <a:t>Clave </a:t>
                      </a:r>
                      <a:endParaRPr lang="es-MX" sz="1050"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050" kern="1200" dirty="0">
                          <a:solidFill>
                            <a:srgbClr val="2E2224"/>
                          </a:solidFill>
                          <a:latin typeface="Arial"/>
                          <a:ea typeface="Times New Roman"/>
                          <a:cs typeface="Times New Roman"/>
                        </a:rPr>
                        <a:t>Horas de teoría </a:t>
                      </a:r>
                      <a:endParaRPr lang="es-MX" sz="1050"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050" kern="1200" dirty="0">
                          <a:solidFill>
                            <a:srgbClr val="2E2224"/>
                          </a:solidFill>
                          <a:latin typeface="Arial"/>
                          <a:ea typeface="Times New Roman"/>
                          <a:cs typeface="Times New Roman"/>
                        </a:rPr>
                        <a:t>Horas de práctica </a:t>
                      </a:r>
                      <a:endParaRPr lang="es-MX" sz="1050"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050" kern="1200" dirty="0">
                          <a:solidFill>
                            <a:srgbClr val="2E2224"/>
                          </a:solidFill>
                          <a:latin typeface="Arial"/>
                          <a:ea typeface="Times New Roman"/>
                          <a:cs typeface="Times New Roman"/>
                        </a:rPr>
                        <a:t>Total de horas </a:t>
                      </a:r>
                      <a:endParaRPr lang="es-MX" sz="1050"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050" kern="1200" dirty="0">
                          <a:solidFill>
                            <a:srgbClr val="2E2224"/>
                          </a:solidFill>
                          <a:latin typeface="Arial"/>
                          <a:ea typeface="Times New Roman"/>
                          <a:cs typeface="Times New Roman"/>
                        </a:rPr>
                        <a:t>Créditos </a:t>
                      </a:r>
                      <a:endParaRPr lang="es-MX" sz="1050"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MX" sz="1050" kern="1200" dirty="0" smtClean="0">
                        <a:solidFill>
                          <a:srgbClr val="2E2224"/>
                        </a:solidFill>
                        <a:latin typeface="Arial"/>
                        <a:ea typeface="Times New Roman"/>
                        <a:cs typeface="Times New Roman"/>
                      </a:endParaRPr>
                    </a:p>
                    <a:p>
                      <a:pPr algn="ctr">
                        <a:lnSpc>
                          <a:spcPct val="115000"/>
                        </a:lnSpc>
                        <a:spcAft>
                          <a:spcPts val="0"/>
                        </a:spcAft>
                      </a:pPr>
                      <a:endParaRPr lang="es-MX" sz="1050" kern="1200" dirty="0" smtClean="0">
                        <a:solidFill>
                          <a:srgbClr val="2E2224"/>
                        </a:solidFill>
                        <a:latin typeface="Arial"/>
                        <a:ea typeface="Times New Roman"/>
                        <a:cs typeface="Times New Roman"/>
                      </a:endParaRPr>
                    </a:p>
                    <a:p>
                      <a:pPr algn="ctr">
                        <a:lnSpc>
                          <a:spcPct val="115000"/>
                        </a:lnSpc>
                        <a:spcAft>
                          <a:spcPts val="0"/>
                        </a:spcAft>
                      </a:pPr>
                      <a:r>
                        <a:rPr lang="es-MX" sz="1050" kern="1200" dirty="0" smtClean="0">
                          <a:solidFill>
                            <a:srgbClr val="2E2224"/>
                          </a:solidFill>
                          <a:latin typeface="Arial"/>
                          <a:ea typeface="Times New Roman"/>
                          <a:cs typeface="Times New Roman"/>
                        </a:rPr>
                        <a:t>Tipo </a:t>
                      </a:r>
                      <a:r>
                        <a:rPr lang="es-MX" sz="1050" kern="1200" dirty="0">
                          <a:solidFill>
                            <a:srgbClr val="2E2224"/>
                          </a:solidFill>
                          <a:latin typeface="Arial"/>
                          <a:ea typeface="Times New Roman"/>
                          <a:cs typeface="Times New Roman"/>
                        </a:rPr>
                        <a:t>de Unidad de Aprendizaje </a:t>
                      </a:r>
                      <a:endParaRPr lang="es-MX" sz="1050" dirty="0">
                        <a:latin typeface="Calibri"/>
                        <a:ea typeface="Calibri"/>
                        <a:cs typeface="Times New Roman"/>
                      </a:endParaRPr>
                    </a:p>
                  </a:txBody>
                  <a:tcPr marL="7886" marR="7886" marT="29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endParaRPr lang="es-MX" sz="1050" kern="1200" dirty="0" smtClean="0">
                        <a:solidFill>
                          <a:srgbClr val="2E2224"/>
                        </a:solidFill>
                        <a:latin typeface="Arial"/>
                        <a:ea typeface="Times New Roman"/>
                        <a:cs typeface="Times New Roman"/>
                      </a:endParaRPr>
                    </a:p>
                    <a:p>
                      <a:pPr algn="ctr">
                        <a:lnSpc>
                          <a:spcPct val="115000"/>
                        </a:lnSpc>
                        <a:spcAft>
                          <a:spcPts val="0"/>
                        </a:spcAft>
                      </a:pPr>
                      <a:r>
                        <a:rPr lang="es-MX" sz="1050" kern="1200" dirty="0" smtClean="0">
                          <a:solidFill>
                            <a:srgbClr val="2E2224"/>
                          </a:solidFill>
                          <a:latin typeface="Arial"/>
                          <a:ea typeface="Times New Roman"/>
                          <a:cs typeface="Times New Roman"/>
                        </a:rPr>
                        <a:t>Carácter </a:t>
                      </a:r>
                      <a:r>
                        <a:rPr lang="es-MX" sz="1050" kern="1200" dirty="0">
                          <a:solidFill>
                            <a:srgbClr val="2E2224"/>
                          </a:solidFill>
                          <a:latin typeface="Arial"/>
                          <a:ea typeface="Times New Roman"/>
                          <a:cs typeface="Times New Roman"/>
                        </a:rPr>
                        <a:t>de la Unidad de Aprendizaje </a:t>
                      </a:r>
                      <a:endParaRPr lang="es-MX" sz="1050" dirty="0">
                        <a:latin typeface="Calibri"/>
                        <a:ea typeface="Calibri"/>
                        <a:cs typeface="Times New Roman"/>
                      </a:endParaRPr>
                    </a:p>
                  </a:txBody>
                  <a:tcPr marL="7886" marR="7886" marT="29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gn="ctr">
                        <a:lnSpc>
                          <a:spcPct val="115000"/>
                        </a:lnSpc>
                        <a:spcAft>
                          <a:spcPts val="0"/>
                        </a:spcAft>
                      </a:pPr>
                      <a:r>
                        <a:rPr lang="es-MX" sz="1050" kern="1200" dirty="0">
                          <a:solidFill>
                            <a:srgbClr val="2E2224"/>
                          </a:solidFill>
                          <a:latin typeface="Arial"/>
                          <a:ea typeface="Times New Roman"/>
                          <a:cs typeface="Times New Roman"/>
                        </a:rPr>
                        <a:t>Núcleo de formación </a:t>
                      </a:r>
                      <a:endParaRPr lang="es-MX" sz="1050"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050" kern="1200" dirty="0">
                          <a:solidFill>
                            <a:srgbClr val="2E2224"/>
                          </a:solidFill>
                          <a:latin typeface="Arial"/>
                          <a:ea typeface="Times New Roman"/>
                          <a:cs typeface="Times New Roman"/>
                        </a:rPr>
                        <a:t>Modalidad </a:t>
                      </a:r>
                      <a:endParaRPr lang="es-MX" sz="1050"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8930">
                <a:tc>
                  <a:txBody>
                    <a:bodyPr/>
                    <a:lstStyle/>
                    <a:p>
                      <a:pPr algn="ctr">
                        <a:lnSpc>
                          <a:spcPct val="115000"/>
                        </a:lnSpc>
                        <a:spcAft>
                          <a:spcPts val="0"/>
                        </a:spcAft>
                      </a:pPr>
                      <a:r>
                        <a:rPr lang="es-MX" sz="1050" dirty="0" smtClean="0">
                          <a:latin typeface="Calibri"/>
                          <a:ea typeface="Calibri"/>
                          <a:cs typeface="Times New Roman"/>
                        </a:rPr>
                        <a:t>L30164</a:t>
                      </a:r>
                      <a:endParaRPr lang="es-MX" sz="1050"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050" kern="1200" dirty="0">
                          <a:solidFill>
                            <a:srgbClr val="2E2224"/>
                          </a:solidFill>
                          <a:latin typeface="Arial"/>
                          <a:ea typeface="Times New Roman"/>
                          <a:cs typeface="Times New Roman"/>
                        </a:rPr>
                        <a:t>2</a:t>
                      </a:r>
                      <a:r>
                        <a:rPr lang="es-MX" sz="1050" kern="1200" dirty="0" smtClean="0">
                          <a:solidFill>
                            <a:srgbClr val="2E2224"/>
                          </a:solidFill>
                          <a:latin typeface="Arial"/>
                          <a:ea typeface="Times New Roman"/>
                          <a:cs typeface="Times New Roman"/>
                        </a:rPr>
                        <a:t> </a:t>
                      </a:r>
                      <a:endParaRPr lang="es-MX" sz="1050"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050" kern="1200" dirty="0">
                          <a:solidFill>
                            <a:srgbClr val="2E2224"/>
                          </a:solidFill>
                          <a:latin typeface="Arial"/>
                          <a:ea typeface="Times New Roman"/>
                          <a:cs typeface="Times New Roman"/>
                        </a:rPr>
                        <a:t>2</a:t>
                      </a:r>
                      <a:r>
                        <a:rPr lang="es-MX" sz="1050" kern="1200" dirty="0" smtClean="0">
                          <a:solidFill>
                            <a:srgbClr val="2E2224"/>
                          </a:solidFill>
                          <a:latin typeface="Arial"/>
                          <a:ea typeface="Times New Roman"/>
                          <a:cs typeface="Times New Roman"/>
                        </a:rPr>
                        <a:t> </a:t>
                      </a:r>
                      <a:endParaRPr lang="es-MX" sz="1050"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050" kern="1200">
                          <a:solidFill>
                            <a:srgbClr val="2E2224"/>
                          </a:solidFill>
                          <a:latin typeface="Arial"/>
                          <a:ea typeface="Times New Roman"/>
                          <a:cs typeface="Times New Roman"/>
                        </a:rPr>
                        <a:t>4 </a:t>
                      </a:r>
                      <a:endParaRPr lang="es-MX" sz="105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050" kern="1200" dirty="0">
                          <a:solidFill>
                            <a:srgbClr val="2E2224"/>
                          </a:solidFill>
                          <a:latin typeface="Arial"/>
                          <a:ea typeface="Times New Roman"/>
                          <a:cs typeface="Times New Roman"/>
                        </a:rPr>
                        <a:t>6</a:t>
                      </a:r>
                      <a:r>
                        <a:rPr lang="es-MX" sz="1050" kern="1200" dirty="0" smtClean="0">
                          <a:solidFill>
                            <a:srgbClr val="2E2224"/>
                          </a:solidFill>
                          <a:latin typeface="Arial"/>
                          <a:ea typeface="Times New Roman"/>
                          <a:cs typeface="Times New Roman"/>
                        </a:rPr>
                        <a:t> </a:t>
                      </a:r>
                      <a:endParaRPr lang="es-MX" sz="1050"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050" dirty="0" smtClean="0">
                          <a:latin typeface="Calibri"/>
                          <a:ea typeface="Calibri"/>
                          <a:cs typeface="Times New Roman"/>
                        </a:rPr>
                        <a:t>Taller</a:t>
                      </a:r>
                      <a:endParaRPr lang="es-MX" sz="1050"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MX" sz="1050" kern="1200" dirty="0" smtClean="0">
                          <a:solidFill>
                            <a:srgbClr val="2E2224"/>
                          </a:solidFill>
                          <a:latin typeface="Arial"/>
                          <a:ea typeface="Times New Roman"/>
                          <a:cs typeface="Times New Roman"/>
                        </a:rPr>
                        <a:t>Optativa </a:t>
                      </a:r>
                      <a:endParaRPr lang="es-MX" sz="1050"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gn="ctr">
                        <a:lnSpc>
                          <a:spcPct val="115000"/>
                        </a:lnSpc>
                        <a:spcAft>
                          <a:spcPts val="0"/>
                        </a:spcAft>
                      </a:pPr>
                      <a:r>
                        <a:rPr lang="es-MX" sz="1050" dirty="0" smtClean="0">
                          <a:latin typeface="Calibri"/>
                          <a:ea typeface="Calibri"/>
                          <a:cs typeface="Times New Roman"/>
                        </a:rPr>
                        <a:t>Optativa</a:t>
                      </a:r>
                      <a:r>
                        <a:rPr lang="es-MX" sz="1050" baseline="0" dirty="0" smtClean="0">
                          <a:latin typeface="Calibri"/>
                          <a:ea typeface="Calibri"/>
                          <a:cs typeface="Times New Roman"/>
                        </a:rPr>
                        <a:t> Integral</a:t>
                      </a:r>
                      <a:endParaRPr lang="es-MX" sz="1050"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050" kern="1200">
                          <a:solidFill>
                            <a:srgbClr val="2E2224"/>
                          </a:solidFill>
                          <a:latin typeface="Arial"/>
                          <a:ea typeface="Times New Roman"/>
                          <a:cs typeface="Times New Roman"/>
                        </a:rPr>
                        <a:t>Presencial </a:t>
                      </a:r>
                      <a:endParaRPr lang="es-MX" sz="105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4814">
                <a:tc gridSpan="5">
                  <a:txBody>
                    <a:bodyPr/>
                    <a:lstStyle/>
                    <a:p>
                      <a:pPr algn="l">
                        <a:lnSpc>
                          <a:spcPct val="115000"/>
                        </a:lnSpc>
                        <a:spcAft>
                          <a:spcPts val="0"/>
                        </a:spcAft>
                      </a:pPr>
                      <a:r>
                        <a:rPr lang="es-MX" sz="1050" kern="1200" dirty="0" smtClean="0">
                          <a:solidFill>
                            <a:srgbClr val="2E2224"/>
                          </a:solidFill>
                          <a:latin typeface="Arial"/>
                          <a:ea typeface="Times New Roman"/>
                          <a:cs typeface="Times New Roman"/>
                        </a:rPr>
                        <a:t>Prerrequisitos:</a:t>
                      </a:r>
                    </a:p>
                    <a:p>
                      <a:pPr algn="l">
                        <a:lnSpc>
                          <a:spcPct val="115000"/>
                        </a:lnSpc>
                        <a:spcAft>
                          <a:spcPts val="0"/>
                        </a:spcAft>
                      </a:pPr>
                      <a:r>
                        <a:rPr lang="es-MX" sz="1050" kern="1200" dirty="0" smtClean="0">
                          <a:solidFill>
                            <a:srgbClr val="2E2224"/>
                          </a:solidFill>
                          <a:latin typeface="Arial"/>
                          <a:ea typeface="Calibri"/>
                          <a:cs typeface="Times New Roman"/>
                        </a:rPr>
                        <a:t>Habilidades</a:t>
                      </a:r>
                      <a:r>
                        <a:rPr lang="es-MX" sz="1050" kern="1200" baseline="0" dirty="0" smtClean="0">
                          <a:solidFill>
                            <a:srgbClr val="2E2224"/>
                          </a:solidFill>
                          <a:latin typeface="Arial"/>
                          <a:ea typeface="Calibri"/>
                          <a:cs typeface="Times New Roman"/>
                        </a:rPr>
                        <a:t> cognitivas de análisis, síntesis, reflexión y crítica</a:t>
                      </a:r>
                    </a:p>
                    <a:p>
                      <a:pPr algn="l">
                        <a:lnSpc>
                          <a:spcPct val="115000"/>
                        </a:lnSpc>
                        <a:spcAft>
                          <a:spcPts val="0"/>
                        </a:spcAft>
                      </a:pPr>
                      <a:r>
                        <a:rPr lang="es-MX" sz="1050" kern="1200" baseline="0" dirty="0" smtClean="0">
                          <a:solidFill>
                            <a:srgbClr val="2E2224"/>
                          </a:solidFill>
                          <a:latin typeface="Arial"/>
                          <a:ea typeface="Calibri"/>
                          <a:cs typeface="Times New Roman"/>
                        </a:rPr>
                        <a:t>Capacidad de lectura, redacción y construcción de textos</a:t>
                      </a:r>
                      <a:endParaRPr lang="es-MX" sz="1050" dirty="0">
                        <a:latin typeface="Calibri"/>
                        <a:ea typeface="Calibri"/>
                        <a:cs typeface="Times New Roman"/>
                      </a:endParaRPr>
                    </a:p>
                  </a:txBody>
                  <a:tcPr marL="7886" marR="7886" marT="29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gridSpan="2">
                  <a:txBody>
                    <a:bodyPr/>
                    <a:lstStyle/>
                    <a:p>
                      <a:pPr algn="l">
                        <a:lnSpc>
                          <a:spcPct val="115000"/>
                        </a:lnSpc>
                        <a:spcAft>
                          <a:spcPts val="0"/>
                        </a:spcAft>
                      </a:pPr>
                      <a:r>
                        <a:rPr lang="es-MX" sz="1050" kern="1200" dirty="0">
                          <a:solidFill>
                            <a:srgbClr val="2E2224"/>
                          </a:solidFill>
                          <a:latin typeface="Arial"/>
                          <a:ea typeface="Times New Roman"/>
                          <a:cs typeface="Times New Roman"/>
                        </a:rPr>
                        <a:t>Unidad de Aprendizaje Antecedente </a:t>
                      </a:r>
                      <a:endParaRPr lang="es-MX" sz="1050" dirty="0">
                        <a:latin typeface="Calibri"/>
                        <a:ea typeface="Calibri"/>
                        <a:cs typeface="Times New Roman"/>
                      </a:endParaRPr>
                    </a:p>
                  </a:txBody>
                  <a:tcPr marL="7886" marR="7886" marT="29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gridSpan="3">
                  <a:txBody>
                    <a:bodyPr/>
                    <a:lstStyle/>
                    <a:p>
                      <a:pPr algn="just">
                        <a:lnSpc>
                          <a:spcPct val="115000"/>
                        </a:lnSpc>
                        <a:spcAft>
                          <a:spcPts val="0"/>
                        </a:spcAft>
                      </a:pPr>
                      <a:r>
                        <a:rPr lang="es-MX" sz="1050" kern="1200" dirty="0">
                          <a:solidFill>
                            <a:srgbClr val="2E2224"/>
                          </a:solidFill>
                          <a:latin typeface="Arial"/>
                          <a:ea typeface="Times New Roman"/>
                          <a:cs typeface="Times New Roman"/>
                        </a:rPr>
                        <a:t>Unidad de Aprendizaje </a:t>
                      </a:r>
                      <a:r>
                        <a:rPr lang="es-MX" sz="1050" kern="1200" dirty="0" smtClean="0">
                          <a:solidFill>
                            <a:srgbClr val="2E2224"/>
                          </a:solidFill>
                          <a:latin typeface="Arial"/>
                          <a:ea typeface="Times New Roman"/>
                          <a:cs typeface="Times New Roman"/>
                        </a:rPr>
                        <a:t>Consecuente</a:t>
                      </a:r>
                      <a:endParaRPr lang="es-MX" sz="1050" dirty="0">
                        <a:latin typeface="Calibri"/>
                        <a:ea typeface="Calibri"/>
                        <a:cs typeface="Times New Roman"/>
                      </a:endParaRPr>
                    </a:p>
                  </a:txBody>
                  <a:tcPr marL="7886" marR="7886" marT="29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r h="326800">
                <a:tc gridSpan="10">
                  <a:txBody>
                    <a:bodyPr/>
                    <a:lstStyle/>
                    <a:p>
                      <a:pPr algn="just">
                        <a:lnSpc>
                          <a:spcPct val="115000"/>
                        </a:lnSpc>
                        <a:spcAft>
                          <a:spcPts val="0"/>
                        </a:spcAft>
                      </a:pPr>
                      <a:r>
                        <a:rPr lang="es-MX" sz="1050" kern="1200" dirty="0">
                          <a:solidFill>
                            <a:srgbClr val="2E2224"/>
                          </a:solidFill>
                          <a:latin typeface="Arial"/>
                          <a:ea typeface="Times New Roman"/>
                          <a:cs typeface="Times New Roman"/>
                        </a:rPr>
                        <a:t>Programas educativos en los que se imparte: </a:t>
                      </a:r>
                      <a:endParaRPr lang="es-MX" sz="1050" dirty="0">
                        <a:latin typeface="Calibri"/>
                        <a:ea typeface="Calibri"/>
                        <a:cs typeface="Times New Roman"/>
                      </a:endParaRPr>
                    </a:p>
                    <a:p>
                      <a:pPr algn="ctr">
                        <a:lnSpc>
                          <a:spcPct val="115000"/>
                        </a:lnSpc>
                        <a:spcAft>
                          <a:spcPts val="0"/>
                        </a:spcAft>
                      </a:pPr>
                      <a:r>
                        <a:rPr lang="es-MX" sz="1050" kern="1200" dirty="0">
                          <a:solidFill>
                            <a:srgbClr val="2E2224"/>
                          </a:solidFill>
                          <a:latin typeface="Arial"/>
                          <a:ea typeface="Times New Roman"/>
                          <a:cs typeface="Times New Roman"/>
                        </a:rPr>
                        <a:t>LICENCIATURA EN CONTADURÍA, LICENCIATURA EN ADMINISTRACIÓN </a:t>
                      </a:r>
                      <a:endParaRPr lang="es-MX" sz="1050" dirty="0">
                        <a:latin typeface="Calibri"/>
                        <a:ea typeface="Calibri"/>
                        <a:cs typeface="Times New Roman"/>
                      </a:endParaRPr>
                    </a:p>
                  </a:txBody>
                  <a:tcPr marL="7886" marR="7886" marT="29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bl>
          </a:graphicData>
        </a:graphic>
      </p:graphicFrame>
      <p:sp>
        <p:nvSpPr>
          <p:cNvPr id="5"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0" lang="es-MX" sz="2000" b="1" i="0" u="none" strike="noStrike" kern="1200" cap="none" spc="0" normalizeH="0" baseline="0" noProof="0" dirty="0">
              <a:ln>
                <a:noFill/>
              </a:ln>
              <a:effectLst/>
              <a:uLnTx/>
              <a:uFillTx/>
              <a:latin typeface="+mn-lt"/>
              <a:ea typeface="+mn-ea"/>
              <a:cs typeface="+mn-cs"/>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92696"/>
            <a:ext cx="7620000" cy="5708104"/>
          </a:xfrm>
        </p:spPr>
        <p:txBody>
          <a:bodyPr>
            <a:normAutofit/>
          </a:bodyPr>
          <a:lstStyle/>
          <a:p>
            <a:pPr marL="114300" indent="0" algn="just">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62. </a:t>
            </a:r>
            <a:r>
              <a:rPr lang="es-MX" sz="1800" dirty="0" smtClean="0"/>
              <a:t>Los </a:t>
            </a:r>
            <a:r>
              <a:rPr lang="es-MX" sz="1800" dirty="0"/>
              <a:t>contenidos del trabajo escrito del reporte de residencia de investigación podrán considerar los aspectos de redacción siguientes </a:t>
            </a:r>
            <a:r>
              <a:rPr lang="es-MX" sz="1800" dirty="0" smtClean="0"/>
              <a:t>:</a:t>
            </a:r>
            <a:endParaRPr lang="es-MX" sz="1800" dirty="0"/>
          </a:p>
          <a:p>
            <a:pPr marL="868680" lvl="1" indent="-571500" algn="just">
              <a:buAutoNum type="romanUcPeriod"/>
            </a:pPr>
            <a:r>
              <a:rPr lang="es-MX" sz="1800" dirty="0"/>
              <a:t>Correcto dominio del idioma español o, idioma extranjero.</a:t>
            </a:r>
          </a:p>
          <a:p>
            <a:pPr marL="868680" lvl="1" indent="-571500" algn="just">
              <a:buAutoNum type="romanUcPeriod"/>
            </a:pPr>
            <a:r>
              <a:rPr lang="es-MX" sz="1800" dirty="0"/>
              <a:t>80 cuartillas mínimo</a:t>
            </a:r>
          </a:p>
          <a:p>
            <a:pPr marL="868680" lvl="1" indent="-571500" algn="just">
              <a:buAutoNum type="romanUcPeriod"/>
            </a:pPr>
            <a:r>
              <a:rPr lang="es-MX" sz="1800" dirty="0"/>
              <a:t>Interlineado de 1.5</a:t>
            </a:r>
          </a:p>
          <a:p>
            <a:pPr marL="114300" indent="0" algn="just">
              <a:buNone/>
            </a:pPr>
            <a:endParaRPr lang="es-MX" sz="1800" dirty="0"/>
          </a:p>
        </p:txBody>
      </p:sp>
      <p:sp>
        <p:nvSpPr>
          <p:cNvPr id="4" name="1 Título"/>
          <p:cNvSpPr>
            <a:spLocks noGrp="1"/>
          </p:cNvSpPr>
          <p:nvPr>
            <p:ph type="title"/>
          </p:nvPr>
        </p:nvSpPr>
        <p:spPr>
          <a:xfrm>
            <a:off x="457200" y="2924944"/>
            <a:ext cx="7620000" cy="1143000"/>
          </a:xfrm>
        </p:spPr>
        <p:txBody>
          <a:bodyPr>
            <a:noAutofit/>
          </a:bodyPr>
          <a:lstStyle/>
          <a:p>
            <a:pPr algn="ctr"/>
            <a:r>
              <a:rPr lang="es-MX" sz="2800" b="1" dirty="0" smtClean="0"/>
              <a:t>REPORTE DE SERVICIO SOCIAL EN ÁREA DE LA SALUD</a:t>
            </a:r>
            <a:endParaRPr lang="es-MX" sz="2800" b="1" dirty="0"/>
          </a:p>
        </p:txBody>
      </p:sp>
      <p:sp>
        <p:nvSpPr>
          <p:cNvPr id="5" name="2 Marcador de contenido"/>
          <p:cNvSpPr txBox="1">
            <a:spLocks/>
          </p:cNvSpPr>
          <p:nvPr/>
        </p:nvSpPr>
        <p:spPr>
          <a:xfrm>
            <a:off x="457200" y="3861048"/>
            <a:ext cx="7620000" cy="1891680"/>
          </a:xfrm>
          <a:prstGeom prst="rect">
            <a:avLst/>
          </a:prstGeom>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buFont typeface="Arial" pitchFamily="34" charset="0"/>
              <a:buNone/>
            </a:pPr>
            <a:endParaRPr lang="es-MX" dirty="0" smtClean="0"/>
          </a:p>
          <a:p>
            <a:pPr marL="114300" indent="0" algn="just">
              <a:buFont typeface="Arial" pitchFamily="34" charset="0"/>
              <a:buNone/>
            </a:pPr>
            <a:r>
              <a:rPr lang="es-MX" sz="1800" dirty="0" smtClean="0"/>
              <a:t>Esta opción de evaluación aplica para pasantes de las carreras de Médico Cirujano, Enfermería, Cirujano Dentista, Bioingeniería Médica. </a:t>
            </a:r>
          </a:p>
          <a:p>
            <a:pPr marL="114300" indent="0" algn="just">
              <a:buFont typeface="Arial" pitchFamily="34" charset="0"/>
              <a:buNone/>
            </a:pPr>
            <a:endParaRPr lang="es-MX" sz="1800" dirty="0"/>
          </a:p>
        </p:txBody>
      </p:sp>
      <p:sp>
        <p:nvSpPr>
          <p:cNvPr id="6"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30</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23425011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620000" cy="778098"/>
          </a:xfrm>
        </p:spPr>
        <p:txBody>
          <a:bodyPr/>
          <a:lstStyle/>
          <a:p>
            <a:pPr algn="ctr"/>
            <a:r>
              <a:rPr lang="es-MX" sz="2800" b="1" dirty="0" smtClean="0"/>
              <a:t>TESINA</a:t>
            </a:r>
            <a:r>
              <a:rPr lang="es-MX" b="1" dirty="0" smtClean="0"/>
              <a:t> </a:t>
            </a:r>
            <a:endParaRPr lang="es-MX" b="1" dirty="0"/>
          </a:p>
        </p:txBody>
      </p:sp>
      <p:sp>
        <p:nvSpPr>
          <p:cNvPr id="3" name="2 Marcador de contenido"/>
          <p:cNvSpPr>
            <a:spLocks noGrp="1"/>
          </p:cNvSpPr>
          <p:nvPr>
            <p:ph idx="1"/>
          </p:nvPr>
        </p:nvSpPr>
        <p:spPr>
          <a:xfrm>
            <a:off x="467544" y="1124744"/>
            <a:ext cx="7620000" cy="5184576"/>
          </a:xfrm>
        </p:spPr>
        <p:txBody>
          <a:bodyPr>
            <a:normAutofit/>
          </a:bodyPr>
          <a:lstStyle/>
          <a:p>
            <a:pPr marL="114300" indent="0">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71</a:t>
            </a:r>
            <a:r>
              <a:rPr lang="es-MX" sz="1200" b="1" dirty="0">
                <a:solidFill>
                  <a:srgbClr val="2F2B20"/>
                </a:solidFill>
                <a:effectLst>
                  <a:outerShdw blurRad="38100" dist="38100" dir="2700000" algn="tl">
                    <a:srgbClr val="000000">
                      <a:alpha val="43137"/>
                    </a:srgbClr>
                  </a:outerShdw>
                </a:effectLst>
              </a:rPr>
              <a:t>. </a:t>
            </a:r>
            <a:r>
              <a:rPr lang="es-MX" sz="1800" dirty="0" smtClean="0"/>
              <a:t>Consiste </a:t>
            </a:r>
            <a:r>
              <a:rPr lang="es-MX" sz="1800" dirty="0"/>
              <a:t>en la elaboración de un trabajo escrito en el que se reporta el desarrollo y resultados de una investigación documental; y en la sustentación del mismo ante un </a:t>
            </a:r>
            <a:r>
              <a:rPr lang="es-MX" sz="1800" dirty="0" smtClean="0"/>
              <a:t>jurado.</a:t>
            </a:r>
            <a:endParaRPr lang="es-MX" sz="1800" dirty="0"/>
          </a:p>
          <a:p>
            <a:pPr marL="114300" indent="0">
              <a:buNone/>
            </a:pPr>
            <a:endParaRPr lang="es-MX" sz="1200" b="1" dirty="0" smtClean="0">
              <a:solidFill>
                <a:srgbClr val="2F2B20"/>
              </a:solidFill>
              <a:effectLst>
                <a:outerShdw blurRad="38100" dist="38100" dir="2700000" algn="tl">
                  <a:srgbClr val="000000">
                    <a:alpha val="43137"/>
                  </a:srgbClr>
                </a:outerShdw>
              </a:effectLst>
            </a:endParaRPr>
          </a:p>
          <a:p>
            <a:pPr marL="114300" indent="0">
              <a:buNone/>
            </a:pPr>
            <a:r>
              <a:rPr lang="es-MX" sz="1200" b="1" dirty="0" smtClean="0">
                <a:solidFill>
                  <a:srgbClr val="2F2B20"/>
                </a:solidFill>
                <a:effectLst>
                  <a:outerShdw blurRad="38100" dist="38100" dir="2700000" algn="tl">
                    <a:srgbClr val="000000">
                      <a:alpha val="43137"/>
                    </a:srgbClr>
                  </a:outerShdw>
                </a:effectLst>
              </a:rPr>
              <a:t>ARTÍCULO 72. </a:t>
            </a:r>
            <a:r>
              <a:rPr lang="es-MX" sz="1800" dirty="0" smtClean="0"/>
              <a:t>Sera </a:t>
            </a:r>
            <a:r>
              <a:rPr lang="es-MX" sz="1800" dirty="0"/>
              <a:t>individual .</a:t>
            </a:r>
          </a:p>
          <a:p>
            <a:pPr marL="114300" indent="0">
              <a:buNone/>
            </a:pPr>
            <a:endParaRPr lang="es-MX" sz="1200" b="1" dirty="0" smtClean="0">
              <a:solidFill>
                <a:srgbClr val="2F2B20"/>
              </a:solidFill>
              <a:effectLst>
                <a:outerShdw blurRad="38100" dist="38100" dir="2700000" algn="tl">
                  <a:srgbClr val="000000">
                    <a:alpha val="43137"/>
                  </a:srgbClr>
                </a:outerShdw>
              </a:effectLst>
            </a:endParaRPr>
          </a:p>
          <a:p>
            <a:pPr marL="114300" indent="0">
              <a:buNone/>
            </a:pPr>
            <a:r>
              <a:rPr lang="es-MX" sz="1200" b="1" dirty="0" smtClean="0">
                <a:solidFill>
                  <a:srgbClr val="2F2B20"/>
                </a:solidFill>
                <a:effectLst>
                  <a:outerShdw blurRad="38100" dist="38100" dir="2700000" algn="tl">
                    <a:srgbClr val="000000">
                      <a:alpha val="43137"/>
                    </a:srgbClr>
                  </a:outerShdw>
                </a:effectLst>
              </a:rPr>
              <a:t>ARTÍCULO 73. </a:t>
            </a:r>
            <a:r>
              <a:rPr lang="es-MX" sz="1800" dirty="0" smtClean="0"/>
              <a:t>Deberán </a:t>
            </a:r>
            <a:r>
              <a:rPr lang="es-MX" sz="1800" dirty="0"/>
              <a:t>cumplirse los requisitos </a:t>
            </a:r>
            <a:r>
              <a:rPr lang="es-MX" sz="1800" dirty="0" smtClean="0"/>
              <a:t>siguientes:</a:t>
            </a:r>
            <a:endParaRPr lang="es-MX" sz="1800" dirty="0"/>
          </a:p>
          <a:p>
            <a:pPr marL="868680" lvl="1" indent="-571500">
              <a:buAutoNum type="romanUcPeriod"/>
            </a:pPr>
            <a:r>
              <a:rPr lang="es-MX" sz="1800" dirty="0"/>
              <a:t>Cuya autoría es responsabilidad del pasante.</a:t>
            </a:r>
          </a:p>
          <a:p>
            <a:pPr marL="868680" lvl="1" indent="-571500">
              <a:buAutoNum type="romanUcPeriod"/>
            </a:pPr>
            <a:r>
              <a:rPr lang="es-MX" sz="1800" dirty="0"/>
              <a:t>Relacionada con el plan de estudios cursado.</a:t>
            </a:r>
          </a:p>
          <a:p>
            <a:pPr marL="868680" lvl="1" indent="-571500">
              <a:buAutoNum type="romanUcPeriod"/>
            </a:pPr>
            <a:r>
              <a:rPr lang="es-MX" sz="1800" dirty="0"/>
              <a:t>Presentar constancia con el voto aprobatorio del asesor y de los revisores.</a:t>
            </a:r>
          </a:p>
          <a:p>
            <a:pPr marL="114300" indent="0">
              <a:buNone/>
            </a:pPr>
            <a:endParaRPr lang="es-MX" sz="1200" b="1" dirty="0" smtClean="0">
              <a:solidFill>
                <a:srgbClr val="2F2B20"/>
              </a:solidFill>
              <a:effectLst>
                <a:outerShdw blurRad="38100" dist="38100" dir="2700000" algn="tl">
                  <a:srgbClr val="000000">
                    <a:alpha val="43137"/>
                  </a:srgbClr>
                </a:outerShdw>
              </a:effectLst>
            </a:endParaRPr>
          </a:p>
          <a:p>
            <a:pPr marL="114300" indent="0">
              <a:buNone/>
            </a:pPr>
            <a:r>
              <a:rPr lang="es-MX" sz="1200" b="1" dirty="0" smtClean="0">
                <a:solidFill>
                  <a:srgbClr val="2F2B20"/>
                </a:solidFill>
                <a:effectLst>
                  <a:outerShdw blurRad="38100" dist="38100" dir="2700000" algn="tl">
                    <a:srgbClr val="000000">
                      <a:alpha val="43137"/>
                    </a:srgbClr>
                  </a:outerShdw>
                </a:effectLst>
              </a:rPr>
              <a:t>ARTÍCULO </a:t>
            </a:r>
            <a:r>
              <a:rPr lang="es-MX" sz="1200" b="1" dirty="0">
                <a:solidFill>
                  <a:srgbClr val="2F2B20"/>
                </a:solidFill>
                <a:effectLst>
                  <a:outerShdw blurRad="38100" dist="38100" dir="2700000" algn="tl">
                    <a:srgbClr val="000000">
                      <a:alpha val="43137"/>
                    </a:srgbClr>
                  </a:outerShdw>
                </a:effectLst>
              </a:rPr>
              <a:t>73. </a:t>
            </a:r>
            <a:r>
              <a:rPr lang="es-MX" sz="1800" dirty="0" smtClean="0"/>
              <a:t>Para </a:t>
            </a:r>
            <a:r>
              <a:rPr lang="es-MX" sz="1800" dirty="0"/>
              <a:t>valorar la calidad de la investigación, se tendrán en cuenta los aspectos siguientes </a:t>
            </a:r>
            <a:r>
              <a:rPr lang="es-MX" sz="1800" dirty="0" smtClean="0"/>
              <a:t>:</a:t>
            </a:r>
            <a:endParaRPr lang="es-MX" sz="1800" dirty="0"/>
          </a:p>
          <a:p>
            <a:pPr marL="868680" lvl="1" indent="-571500">
              <a:buAutoNum type="romanUcPeriod"/>
            </a:pPr>
            <a:r>
              <a:rPr lang="es-MX" sz="1800" dirty="0"/>
              <a:t>Mostrar originalidad. </a:t>
            </a:r>
          </a:p>
          <a:p>
            <a:pPr marL="868680" lvl="1" indent="-571500">
              <a:buAutoNum type="romanUcPeriod"/>
            </a:pPr>
            <a:r>
              <a:rPr lang="es-MX" sz="1800" dirty="0"/>
              <a:t>Emplear criterios.</a:t>
            </a:r>
          </a:p>
          <a:p>
            <a:pPr marL="868680" lvl="1" indent="-571500">
              <a:buAutoNum type="romanUcPeriod"/>
            </a:pPr>
            <a:r>
              <a:rPr lang="es-MX" sz="1800" dirty="0"/>
              <a:t>Realizar una aportación al estado del arte en el objeto de estudio.</a:t>
            </a:r>
          </a:p>
          <a:p>
            <a:pPr marL="114300" indent="0">
              <a:buNone/>
            </a:pPr>
            <a:endParaRPr lang="es-MX" dirty="0"/>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31</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18218077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7620000" cy="5924128"/>
          </a:xfrm>
        </p:spPr>
        <p:txBody>
          <a:bodyPr>
            <a:normAutofit/>
          </a:bodyPr>
          <a:lstStyle/>
          <a:p>
            <a:pPr marL="868680" lvl="1" indent="-571500">
              <a:buAutoNum type="romanUcPeriod"/>
            </a:pPr>
            <a:r>
              <a:rPr lang="es-MX" sz="1800" dirty="0"/>
              <a:t>Presentar una comprensión y análisis propias.</a:t>
            </a:r>
          </a:p>
          <a:p>
            <a:pPr marL="868680" lvl="1" indent="-571500">
              <a:buAutoNum type="romanUcPeriod"/>
            </a:pPr>
            <a:r>
              <a:rPr lang="es-MX" sz="1800" dirty="0"/>
              <a:t>Consultar fuentes bibliográficas .</a:t>
            </a:r>
          </a:p>
          <a:p>
            <a:pPr marL="868680" lvl="1" indent="-571500">
              <a:buAutoNum type="romanUcPeriod"/>
            </a:pPr>
            <a:r>
              <a:rPr lang="es-MX" sz="1800" dirty="0"/>
              <a:t>Otros </a:t>
            </a:r>
            <a:r>
              <a:rPr lang="es-MX" sz="1800" dirty="0" smtClean="0"/>
              <a:t>aspectos</a:t>
            </a:r>
            <a:r>
              <a:rPr lang="es-MX" sz="1600" dirty="0" smtClean="0"/>
              <a:t>.</a:t>
            </a:r>
          </a:p>
          <a:p>
            <a:pPr marL="0" indent="0">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74. </a:t>
            </a:r>
            <a:r>
              <a:rPr lang="es-MX" sz="1800" dirty="0" smtClean="0"/>
              <a:t>El </a:t>
            </a:r>
            <a:r>
              <a:rPr lang="es-MX" sz="1800" dirty="0"/>
              <a:t>trabajo escrito de esta opción podrá considerar la estructura de contenido siguiente </a:t>
            </a:r>
            <a:r>
              <a:rPr lang="es-MX" sz="1800" dirty="0" smtClean="0"/>
              <a:t>: </a:t>
            </a:r>
            <a:endParaRPr lang="es-MX" sz="1800" dirty="0"/>
          </a:p>
          <a:p>
            <a:pPr marL="868680" lvl="1" indent="-571500">
              <a:buAutoNum type="romanUcPeriod"/>
            </a:pPr>
            <a:r>
              <a:rPr lang="es-MX" sz="1800" dirty="0"/>
              <a:t>Resumen, no mayor a dos cuartillas.	</a:t>
            </a:r>
          </a:p>
          <a:p>
            <a:pPr marL="868680" lvl="1" indent="-571500">
              <a:buAutoNum type="romanUcPeriod"/>
            </a:pPr>
            <a:r>
              <a:rPr lang="es-MX" sz="1800" dirty="0"/>
              <a:t>Importancia de la temática.</a:t>
            </a:r>
          </a:p>
          <a:p>
            <a:pPr marL="868680" lvl="1" indent="-571500">
              <a:buAutoNum type="romanUcPeriod"/>
            </a:pPr>
            <a:r>
              <a:rPr lang="es-MX" sz="1800" dirty="0"/>
              <a:t>Planteamiento del problema.</a:t>
            </a:r>
          </a:p>
          <a:p>
            <a:pPr marL="868680" lvl="1" indent="-571500">
              <a:buAutoNum type="romanUcPeriod"/>
            </a:pPr>
            <a:r>
              <a:rPr lang="es-MX" sz="1800" dirty="0"/>
              <a:t>Métodos y técnicas de investigación. </a:t>
            </a:r>
          </a:p>
          <a:p>
            <a:pPr marL="868680" lvl="1" indent="-571500">
              <a:buAutoNum type="romanUcPeriod"/>
            </a:pPr>
            <a:r>
              <a:rPr lang="es-MX" sz="1800" dirty="0"/>
              <a:t>Desarrollo temático.</a:t>
            </a:r>
          </a:p>
          <a:p>
            <a:pPr marL="868680" lvl="1" indent="-571500">
              <a:buAutoNum type="romanUcPeriod"/>
            </a:pPr>
            <a:r>
              <a:rPr lang="es-MX" sz="1800" dirty="0"/>
              <a:t>Conclusiones y sugerencias </a:t>
            </a:r>
          </a:p>
          <a:p>
            <a:pPr marL="868680" lvl="1" indent="-571500">
              <a:buAutoNum type="romanUcPeriod"/>
            </a:pPr>
            <a:r>
              <a:rPr lang="es-MX" sz="1800" dirty="0"/>
              <a:t>Referencias de consulta	</a:t>
            </a:r>
          </a:p>
          <a:p>
            <a:pPr marL="868680" lvl="1" indent="-571500">
              <a:buAutoNum type="romanUcPeriod"/>
            </a:pPr>
            <a:r>
              <a:rPr lang="es-MX" sz="1800" dirty="0"/>
              <a:t>Anexos </a:t>
            </a:r>
          </a:p>
          <a:p>
            <a:pPr marL="0" indent="0">
              <a:buNone/>
            </a:pPr>
            <a:r>
              <a:rPr lang="es-MX" sz="1200" b="1" dirty="0" smtClean="0">
                <a:solidFill>
                  <a:srgbClr val="2F2B20"/>
                </a:solidFill>
                <a:effectLst>
                  <a:outerShdw blurRad="38100" dist="38100" dir="2700000" algn="tl">
                    <a:srgbClr val="000000">
                      <a:alpha val="43137"/>
                    </a:srgbClr>
                  </a:outerShdw>
                </a:effectLst>
              </a:rPr>
              <a:t>ARTÍCULO 75. </a:t>
            </a:r>
            <a:r>
              <a:rPr lang="es-MX" sz="1800" dirty="0" smtClean="0"/>
              <a:t>Los </a:t>
            </a:r>
            <a:r>
              <a:rPr lang="es-MX" sz="1800" dirty="0"/>
              <a:t>contenidos del trabajo escrito, podrán considerar los aspectos de redacción siguientes </a:t>
            </a:r>
            <a:r>
              <a:rPr lang="es-MX" sz="1800" dirty="0" smtClean="0"/>
              <a:t>:</a:t>
            </a:r>
            <a:endParaRPr lang="es-MX" sz="1800" dirty="0"/>
          </a:p>
          <a:p>
            <a:pPr marL="868680" lvl="1" indent="-571500">
              <a:buAutoNum type="romanUcPeriod"/>
            </a:pPr>
            <a:r>
              <a:rPr lang="es-MX" sz="1800" dirty="0"/>
              <a:t>Correcto dominio del idioma español o, idioma extranjero.</a:t>
            </a:r>
          </a:p>
          <a:p>
            <a:pPr marL="868680" lvl="1" indent="-571500">
              <a:buAutoNum type="romanUcPeriod"/>
            </a:pPr>
            <a:r>
              <a:rPr lang="es-MX" sz="1800" dirty="0"/>
              <a:t>80 cuartillas mínimo</a:t>
            </a:r>
          </a:p>
          <a:p>
            <a:pPr marL="868680" lvl="1" indent="-571500">
              <a:buAutoNum type="romanUcPeriod"/>
            </a:pPr>
            <a:r>
              <a:rPr lang="es-MX" sz="1800" dirty="0"/>
              <a:t>Interlineado de </a:t>
            </a:r>
            <a:r>
              <a:rPr lang="es-MX" sz="1800" dirty="0" smtClean="0"/>
              <a:t>1.5</a:t>
            </a:r>
            <a:endParaRPr lang="es-MX" sz="1800" dirty="0"/>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32</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8438388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620000" cy="850106"/>
          </a:xfrm>
        </p:spPr>
        <p:txBody>
          <a:bodyPr/>
          <a:lstStyle/>
          <a:p>
            <a:pPr algn="ctr"/>
            <a:r>
              <a:rPr lang="es-MX" sz="2800" b="1" dirty="0" smtClean="0"/>
              <a:t>TESIS</a:t>
            </a:r>
            <a:r>
              <a:rPr lang="es-MX" sz="2800" dirty="0" smtClean="0"/>
              <a:t> </a:t>
            </a:r>
            <a:endParaRPr lang="es-MX" sz="2800" dirty="0"/>
          </a:p>
        </p:txBody>
      </p:sp>
      <p:sp>
        <p:nvSpPr>
          <p:cNvPr id="3" name="2 Marcador de contenido"/>
          <p:cNvSpPr>
            <a:spLocks noGrp="1"/>
          </p:cNvSpPr>
          <p:nvPr>
            <p:ph idx="1"/>
          </p:nvPr>
        </p:nvSpPr>
        <p:spPr/>
        <p:txBody>
          <a:bodyPr/>
          <a:lstStyle/>
          <a:p>
            <a:pPr marL="114300" indent="0" algn="just">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76. </a:t>
            </a:r>
            <a:r>
              <a:rPr lang="es-MX" sz="1800" dirty="0" smtClean="0"/>
              <a:t>Consiste </a:t>
            </a:r>
            <a:r>
              <a:rPr lang="es-MX" sz="1800" dirty="0"/>
              <a:t>en la elaboración de un trabajo escrito en el que se reporta el desarrollo y resultados de una investigación documental; y en la sustentación del mismo ante un </a:t>
            </a:r>
            <a:r>
              <a:rPr lang="es-MX" sz="1800" dirty="0" smtClean="0"/>
              <a:t>jurado.</a:t>
            </a:r>
          </a:p>
          <a:p>
            <a:pPr marL="114300" indent="0" algn="just">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77 </a:t>
            </a:r>
            <a:r>
              <a:rPr lang="es-MX" sz="1800" dirty="0" smtClean="0"/>
              <a:t>Sera individual.</a:t>
            </a:r>
            <a:endParaRPr lang="es-MX" sz="1800" dirty="0"/>
          </a:p>
          <a:p>
            <a:pPr marL="114300" indent="0" algn="just">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78. </a:t>
            </a:r>
            <a:r>
              <a:rPr lang="es-MX" sz="1800" dirty="0" smtClean="0"/>
              <a:t>Podrá </a:t>
            </a:r>
            <a:r>
              <a:rPr lang="es-MX" sz="1800" dirty="0"/>
              <a:t>optar modalidades de realización siguientes </a:t>
            </a:r>
            <a:r>
              <a:rPr lang="es-MX" sz="1800" dirty="0" smtClean="0"/>
              <a:t>:</a:t>
            </a:r>
            <a:endParaRPr lang="es-MX" sz="1800" dirty="0"/>
          </a:p>
          <a:p>
            <a:pPr marL="868680" lvl="1" indent="-571500" algn="just">
              <a:buAutoNum type="romanUcPeriod"/>
            </a:pPr>
            <a:r>
              <a:rPr lang="es-MX" sz="1800" dirty="0"/>
              <a:t>Individual </a:t>
            </a:r>
          </a:p>
          <a:p>
            <a:pPr marL="868680" lvl="1" indent="-571500" algn="just">
              <a:buAutoNum type="romanUcPeriod"/>
            </a:pPr>
            <a:r>
              <a:rPr lang="es-MX" sz="1800" dirty="0"/>
              <a:t>Tesis colectiva con tres pasantes como máximo-</a:t>
            </a:r>
          </a:p>
          <a:p>
            <a:pPr marL="868680" lvl="1" indent="-571500" algn="just">
              <a:buAutoNum type="romanUcPeriod"/>
            </a:pPr>
            <a:r>
              <a:rPr lang="es-MX" sz="1800" dirty="0"/>
              <a:t>Tesis colectiva </a:t>
            </a:r>
            <a:r>
              <a:rPr lang="es-MX" sz="1800" dirty="0" err="1"/>
              <a:t>multi</a:t>
            </a:r>
            <a:r>
              <a:rPr lang="es-MX" sz="1800" dirty="0"/>
              <a:t> o </a:t>
            </a:r>
            <a:r>
              <a:rPr lang="es-MX" sz="1800" dirty="0" smtClean="0"/>
              <a:t>interdisciplinaria </a:t>
            </a:r>
            <a:r>
              <a:rPr lang="es-MX" sz="1800" dirty="0"/>
              <a:t>con cinco pasantes como </a:t>
            </a:r>
            <a:r>
              <a:rPr lang="es-MX" sz="1800" dirty="0" smtClean="0"/>
              <a:t>máximo.</a:t>
            </a:r>
          </a:p>
          <a:p>
            <a:pPr marL="0" indent="0" algn="just">
              <a:buNone/>
            </a:pPr>
            <a:endParaRPr lang="es-MX" sz="1400" b="1" dirty="0">
              <a:solidFill>
                <a:srgbClr val="2F2B20"/>
              </a:solidFill>
              <a:effectLst>
                <a:outerShdw blurRad="38100" dist="38100" dir="2700000" algn="tl">
                  <a:srgbClr val="000000">
                    <a:alpha val="43137"/>
                  </a:srgbClr>
                </a:outerShdw>
              </a:effectLst>
            </a:endParaRPr>
          </a:p>
          <a:p>
            <a:pPr marL="0" indent="0" algn="just">
              <a:buNone/>
            </a:pPr>
            <a:r>
              <a:rPr lang="es-MX" sz="1200" b="1" dirty="0" smtClean="0">
                <a:solidFill>
                  <a:srgbClr val="2F2B20"/>
                </a:solidFill>
                <a:effectLst>
                  <a:outerShdw blurRad="38100" dist="38100" dir="2700000" algn="tl">
                    <a:srgbClr val="000000">
                      <a:alpha val="43137"/>
                    </a:srgbClr>
                  </a:outerShdw>
                </a:effectLst>
              </a:rPr>
              <a:t>ARTÍCULO 79. </a:t>
            </a:r>
            <a:r>
              <a:rPr lang="es-MX" sz="1800" dirty="0" smtClean="0"/>
              <a:t>Deberán cumplirse los requisitos siguientes: </a:t>
            </a:r>
          </a:p>
          <a:p>
            <a:pPr marL="571500" indent="-571500">
              <a:buAutoNum type="romanUcPeriod"/>
            </a:pPr>
            <a:r>
              <a:rPr lang="es-MX" sz="1800" dirty="0" smtClean="0"/>
              <a:t>Cuya </a:t>
            </a:r>
            <a:r>
              <a:rPr lang="es-MX" sz="1800" dirty="0"/>
              <a:t>autoría es responsabilidad del pasante.</a:t>
            </a:r>
          </a:p>
          <a:p>
            <a:pPr marL="571500" indent="-571500">
              <a:buAutoNum type="romanUcPeriod"/>
            </a:pPr>
            <a:r>
              <a:rPr lang="es-MX" sz="1800" dirty="0"/>
              <a:t>Relacionada con el plan de estudios cursado por el pasante.</a:t>
            </a:r>
          </a:p>
          <a:p>
            <a:pPr marL="571500" indent="-571500">
              <a:buAutoNum type="romanUcPeriod"/>
            </a:pPr>
            <a:r>
              <a:rPr lang="es-MX" sz="1800" dirty="0"/>
              <a:t>Presentar constancia con el voto aprobatorio del asesor y de los dos revisores.</a:t>
            </a:r>
          </a:p>
          <a:p>
            <a:pPr marL="868680" lvl="1" indent="-571500" algn="just">
              <a:buAutoNum type="romanUcPeriod"/>
            </a:pPr>
            <a:endParaRPr lang="es-MX" sz="1800" dirty="0"/>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33</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7340900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20688"/>
            <a:ext cx="7620000" cy="5780112"/>
          </a:xfrm>
        </p:spPr>
        <p:txBody>
          <a:bodyPr>
            <a:normAutofit lnSpcReduction="10000"/>
          </a:bodyPr>
          <a:lstStyle/>
          <a:p>
            <a:pPr marL="114300" indent="0" algn="just">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80. </a:t>
            </a:r>
            <a:r>
              <a:rPr lang="es-MX" sz="1800" dirty="0" smtClean="0"/>
              <a:t>Para </a:t>
            </a:r>
            <a:r>
              <a:rPr lang="es-MX" sz="1800" dirty="0"/>
              <a:t>valorar la calidad de la </a:t>
            </a:r>
            <a:r>
              <a:rPr lang="es-MX" sz="1800" dirty="0" smtClean="0"/>
              <a:t>investigación: </a:t>
            </a:r>
            <a:endParaRPr lang="es-MX" sz="1800" dirty="0"/>
          </a:p>
          <a:p>
            <a:pPr marL="868680" lvl="1" indent="-571500" algn="just">
              <a:buAutoNum type="romanUcPeriod"/>
            </a:pPr>
            <a:r>
              <a:rPr lang="es-MX" sz="1800" dirty="0"/>
              <a:t>Mostrar originalidad </a:t>
            </a:r>
          </a:p>
          <a:p>
            <a:pPr marL="868680" lvl="1" indent="-571500" algn="just">
              <a:buAutoNum type="romanUcPeriod"/>
            </a:pPr>
            <a:r>
              <a:rPr lang="es-MX" sz="1800" dirty="0"/>
              <a:t>Emplear criterio de validez y confiabilidad</a:t>
            </a:r>
          </a:p>
          <a:p>
            <a:pPr marL="868680" lvl="1" indent="-571500" algn="just">
              <a:buAutoNum type="romanUcPeriod"/>
            </a:pPr>
            <a:r>
              <a:rPr lang="es-MX" sz="1800" dirty="0"/>
              <a:t>Realizar una aportación para la profesión o disciplina </a:t>
            </a:r>
          </a:p>
          <a:p>
            <a:pPr marL="868680" lvl="1" indent="-571500" algn="just">
              <a:buAutoNum type="romanUcPeriod"/>
            </a:pPr>
            <a:r>
              <a:rPr lang="es-MX" sz="1800" dirty="0"/>
              <a:t>Generar conocimiento o aplicar conocimiento de forma innovadora</a:t>
            </a:r>
          </a:p>
          <a:p>
            <a:pPr marL="868680" lvl="1" indent="-571500" algn="just">
              <a:buAutoNum type="romanUcPeriod"/>
            </a:pPr>
            <a:r>
              <a:rPr lang="es-MX" sz="1800" dirty="0"/>
              <a:t>Otros </a:t>
            </a:r>
            <a:r>
              <a:rPr lang="es-MX" sz="1800" dirty="0" smtClean="0"/>
              <a:t>aspectos</a:t>
            </a:r>
          </a:p>
          <a:p>
            <a:pPr marL="0" indent="0" algn="just">
              <a:buNone/>
            </a:pPr>
            <a:endParaRPr lang="es-MX" sz="1800" dirty="0" smtClean="0"/>
          </a:p>
          <a:p>
            <a:pPr marL="0" indent="0" algn="just">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81. </a:t>
            </a:r>
            <a:r>
              <a:rPr lang="es-MX" sz="1800" dirty="0" smtClean="0"/>
              <a:t>Considerar </a:t>
            </a:r>
            <a:r>
              <a:rPr lang="es-MX" sz="1800" dirty="0"/>
              <a:t>la estructura de contenido siguiente </a:t>
            </a:r>
            <a:r>
              <a:rPr lang="es-MX" sz="1800" dirty="0" smtClean="0"/>
              <a:t>: </a:t>
            </a:r>
            <a:endParaRPr lang="es-MX" sz="1800" dirty="0"/>
          </a:p>
          <a:p>
            <a:pPr marL="697230" lvl="1" indent="-400050" algn="just">
              <a:buFont typeface="+mj-lt"/>
              <a:buAutoNum type="romanUcPeriod"/>
            </a:pPr>
            <a:r>
              <a:rPr lang="es-MX" sz="1800" dirty="0" smtClean="0"/>
              <a:t>Resumen </a:t>
            </a:r>
            <a:r>
              <a:rPr lang="es-MX" sz="1800" dirty="0"/>
              <a:t>no mayor de dos cuartillas </a:t>
            </a:r>
            <a:endParaRPr lang="es-MX" sz="1800" dirty="0" smtClean="0"/>
          </a:p>
          <a:p>
            <a:pPr marL="697230" lvl="1" indent="-400050" algn="just">
              <a:buFont typeface="+mj-lt"/>
              <a:buAutoNum type="romanUcPeriod"/>
            </a:pPr>
            <a:r>
              <a:rPr lang="es-MX" sz="1800" dirty="0" smtClean="0"/>
              <a:t> </a:t>
            </a:r>
            <a:r>
              <a:rPr lang="es-MX" sz="1800" dirty="0"/>
              <a:t>Antecedentes de la temática </a:t>
            </a:r>
            <a:endParaRPr lang="es-MX" sz="1800" dirty="0" smtClean="0"/>
          </a:p>
          <a:p>
            <a:pPr marL="697230" lvl="1" indent="-400050" algn="just">
              <a:buFont typeface="+mj-lt"/>
              <a:buAutoNum type="romanUcPeriod"/>
            </a:pPr>
            <a:r>
              <a:rPr lang="es-MX" sz="1800" dirty="0" smtClean="0"/>
              <a:t>Importación </a:t>
            </a:r>
            <a:r>
              <a:rPr lang="es-MX" sz="1800" dirty="0"/>
              <a:t>del </a:t>
            </a:r>
            <a:r>
              <a:rPr lang="es-MX" sz="1800" dirty="0" smtClean="0"/>
              <a:t>problema</a:t>
            </a:r>
          </a:p>
          <a:p>
            <a:pPr marL="697230" lvl="1" indent="-400050" algn="just">
              <a:buFont typeface="+mj-lt"/>
              <a:buAutoNum type="romanUcPeriod"/>
            </a:pPr>
            <a:r>
              <a:rPr lang="es-MX" sz="1800" dirty="0" smtClean="0"/>
              <a:t>Planteamiento </a:t>
            </a:r>
            <a:r>
              <a:rPr lang="es-MX" sz="1800" dirty="0"/>
              <a:t>del problema </a:t>
            </a:r>
            <a:endParaRPr lang="es-MX" sz="1800" dirty="0" smtClean="0"/>
          </a:p>
          <a:p>
            <a:pPr marL="697230" lvl="1" indent="-400050" algn="just">
              <a:buFont typeface="+mj-lt"/>
              <a:buAutoNum type="romanUcPeriod"/>
            </a:pPr>
            <a:r>
              <a:rPr lang="es-MX" sz="1800" dirty="0" smtClean="0"/>
              <a:t>Marco </a:t>
            </a:r>
            <a:r>
              <a:rPr lang="es-MX" sz="1800" dirty="0"/>
              <a:t>conceptual o teórico </a:t>
            </a:r>
            <a:endParaRPr lang="es-MX" sz="1800" dirty="0" smtClean="0"/>
          </a:p>
          <a:p>
            <a:pPr marL="697230" lvl="1" indent="-400050" algn="just">
              <a:buFont typeface="+mj-lt"/>
              <a:buAutoNum type="romanUcPeriod"/>
            </a:pPr>
            <a:r>
              <a:rPr lang="es-MX" sz="1800" dirty="0" smtClean="0"/>
              <a:t>Métodos </a:t>
            </a:r>
            <a:r>
              <a:rPr lang="es-MX" sz="1800" dirty="0"/>
              <a:t>y técnicas de investigación </a:t>
            </a:r>
            <a:endParaRPr lang="es-MX" sz="1800" dirty="0" smtClean="0"/>
          </a:p>
          <a:p>
            <a:pPr marL="697230" lvl="1" indent="-400050" algn="just">
              <a:buFont typeface="+mj-lt"/>
              <a:buAutoNum type="romanUcPeriod"/>
            </a:pPr>
            <a:r>
              <a:rPr lang="es-MX" sz="1800" dirty="0" smtClean="0"/>
              <a:t>Presentación </a:t>
            </a:r>
            <a:r>
              <a:rPr lang="es-MX" sz="1800" dirty="0"/>
              <a:t>y discusión de resultados </a:t>
            </a:r>
            <a:endParaRPr lang="es-MX" sz="1800" dirty="0" smtClean="0"/>
          </a:p>
          <a:p>
            <a:pPr marL="697230" lvl="1" indent="-400050" algn="just">
              <a:buFont typeface="+mj-lt"/>
              <a:buAutoNum type="romanUcPeriod"/>
            </a:pPr>
            <a:r>
              <a:rPr lang="es-MX" sz="1800" dirty="0" smtClean="0"/>
              <a:t>Conclusiones </a:t>
            </a:r>
            <a:r>
              <a:rPr lang="es-MX" sz="1800" dirty="0"/>
              <a:t>y </a:t>
            </a:r>
            <a:r>
              <a:rPr lang="es-MX" sz="1800" dirty="0" smtClean="0"/>
              <a:t>sugerencias</a:t>
            </a:r>
          </a:p>
          <a:p>
            <a:pPr marL="697230" lvl="1" indent="-400050" algn="just">
              <a:buFont typeface="+mj-lt"/>
              <a:buAutoNum type="romanUcPeriod"/>
            </a:pPr>
            <a:r>
              <a:rPr lang="es-MX" sz="1800" dirty="0" smtClean="0"/>
              <a:t>Referencia </a:t>
            </a:r>
            <a:r>
              <a:rPr lang="es-MX" sz="1800" dirty="0"/>
              <a:t>de consulta </a:t>
            </a:r>
            <a:endParaRPr lang="es-MX" sz="1800" dirty="0" smtClean="0"/>
          </a:p>
          <a:p>
            <a:pPr marL="697230" lvl="1" indent="-400050" algn="just">
              <a:buFont typeface="+mj-lt"/>
              <a:buAutoNum type="romanUcPeriod"/>
            </a:pPr>
            <a:r>
              <a:rPr lang="es-MX" sz="1800" dirty="0" smtClean="0"/>
              <a:t>Anexos </a:t>
            </a:r>
            <a:endParaRPr lang="es-MX" sz="1800" dirty="0"/>
          </a:p>
          <a:p>
            <a:pPr marL="114300" indent="0">
              <a:buNone/>
            </a:pPr>
            <a:endParaRPr lang="es-MX" dirty="0"/>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34</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26838173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20688"/>
            <a:ext cx="7620000" cy="5780112"/>
          </a:xfrm>
        </p:spPr>
        <p:txBody>
          <a:bodyPr/>
          <a:lstStyle/>
          <a:p>
            <a:pPr marL="114300" indent="0">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82. </a:t>
            </a:r>
            <a:r>
              <a:rPr lang="es-MX" sz="1800" dirty="0" smtClean="0"/>
              <a:t>Podrán </a:t>
            </a:r>
            <a:r>
              <a:rPr lang="es-MX" sz="1800" dirty="0"/>
              <a:t>considerar los aspectos de redacción </a:t>
            </a:r>
            <a:r>
              <a:rPr lang="es-MX" sz="1800" dirty="0" smtClean="0"/>
              <a:t>siguientes: </a:t>
            </a:r>
            <a:endParaRPr lang="es-MX" sz="1800" dirty="0"/>
          </a:p>
          <a:p>
            <a:pPr marL="868680" lvl="1" indent="-571500">
              <a:buAutoNum type="romanUcPeriod"/>
            </a:pPr>
            <a:r>
              <a:rPr lang="es-MX" sz="1800" dirty="0"/>
              <a:t>Dominio del idioma español o, idioma extranjero </a:t>
            </a:r>
          </a:p>
          <a:p>
            <a:pPr marL="868680" lvl="1" indent="-571500">
              <a:buAutoNum type="romanUcPeriod"/>
            </a:pPr>
            <a:r>
              <a:rPr lang="es-MX" sz="1800" dirty="0"/>
              <a:t>Exposición estructurada, racional y crítica </a:t>
            </a:r>
          </a:p>
          <a:p>
            <a:pPr marL="868680" lvl="1" indent="-571500">
              <a:buAutoNum type="romanUcPeriod"/>
            </a:pPr>
            <a:r>
              <a:rPr lang="es-MX" sz="1800" dirty="0"/>
              <a:t>80 cuartillas mínimo (individual), de 100 (tesis colectiva)</a:t>
            </a:r>
          </a:p>
          <a:p>
            <a:pPr marL="868680" lvl="1" indent="-571500">
              <a:buAutoNum type="romanUcPeriod"/>
            </a:pPr>
            <a:r>
              <a:rPr lang="es-MX" sz="1800" dirty="0"/>
              <a:t>Interlineado 1.5 </a:t>
            </a:r>
          </a:p>
          <a:p>
            <a:pPr marL="411480" lvl="1" indent="0">
              <a:buNone/>
            </a:pPr>
            <a:endParaRPr lang="es-MX" sz="2400" dirty="0"/>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35</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3238028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0" y="692696"/>
            <a:ext cx="9144000" cy="2592288"/>
          </a:xfrm>
          <a:solidFill>
            <a:schemeClr val="bg2"/>
          </a:solidFill>
        </p:spPr>
        <p:txBody>
          <a:bodyPr>
            <a:normAutofit/>
          </a:bodyPr>
          <a:lstStyle/>
          <a:p>
            <a:pPr algn="ctr"/>
            <a:r>
              <a:rPr lang="es-MX" dirty="0" smtClean="0"/>
              <a:t>TÍTULO TERCERO </a:t>
            </a:r>
            <a:br>
              <a:rPr lang="es-MX" dirty="0" smtClean="0"/>
            </a:br>
            <a:r>
              <a:rPr lang="es-MX" dirty="0" smtClean="0"/>
              <a:t>PROCEDIMIENTO Y RESULTADO DE LA EVALUACIÓN PROFESIONAL </a:t>
            </a:r>
            <a:endParaRPr lang="es-MX" dirty="0"/>
          </a:p>
        </p:txBody>
      </p:sp>
      <p:sp>
        <p:nvSpPr>
          <p:cNvPr id="3" name="1 Título"/>
          <p:cNvSpPr txBox="1">
            <a:spLocks/>
          </p:cNvSpPr>
          <p:nvPr/>
        </p:nvSpPr>
        <p:spPr>
          <a:xfrm>
            <a:off x="827584" y="3284984"/>
            <a:ext cx="7620000" cy="922114"/>
          </a:xfrm>
          <a:prstGeom prst="rect">
            <a:avLst/>
          </a:prstGeom>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ctr"/>
            <a:r>
              <a:rPr lang="es-MX" sz="2800" b="1" smtClean="0"/>
              <a:t>SOLICITUD DE LA EVALUACÍON PROFESIONAL</a:t>
            </a:r>
            <a:endParaRPr lang="es-MX" sz="2800" b="1" dirty="0"/>
          </a:p>
        </p:txBody>
      </p:sp>
      <p:sp>
        <p:nvSpPr>
          <p:cNvPr id="4" name="2 Marcador de contenido"/>
          <p:cNvSpPr>
            <a:spLocks noGrp="1"/>
          </p:cNvSpPr>
          <p:nvPr>
            <p:ph idx="1"/>
          </p:nvPr>
        </p:nvSpPr>
        <p:spPr>
          <a:xfrm>
            <a:off x="611560" y="4437112"/>
            <a:ext cx="7620000" cy="1728192"/>
          </a:xfrm>
        </p:spPr>
        <p:txBody>
          <a:bodyPr>
            <a:normAutofit/>
          </a:bodyPr>
          <a:lstStyle/>
          <a:p>
            <a:pPr marL="114300" indent="0" algn="just">
              <a:buNone/>
            </a:pPr>
            <a:r>
              <a:rPr lang="es-MX" sz="1200" b="1" dirty="0">
                <a:solidFill>
                  <a:srgbClr val="2F2B20"/>
                </a:solidFill>
                <a:effectLst>
                  <a:outerShdw blurRad="38100" dist="38100" dir="2700000" algn="tl">
                    <a:srgbClr val="000000">
                      <a:alpha val="43137"/>
                    </a:srgbClr>
                  </a:outerShdw>
                </a:effectLst>
              </a:rPr>
              <a:t>ARTÍCULO </a:t>
            </a:r>
            <a:r>
              <a:rPr lang="es-MX" sz="1200" b="1" dirty="0" smtClean="0">
                <a:solidFill>
                  <a:srgbClr val="2F2B20"/>
                </a:solidFill>
                <a:effectLst>
                  <a:outerShdw blurRad="38100" dist="38100" dir="2700000" algn="tl">
                    <a:srgbClr val="000000">
                      <a:alpha val="43137"/>
                    </a:srgbClr>
                  </a:outerShdw>
                </a:effectLst>
              </a:rPr>
              <a:t>83. </a:t>
            </a:r>
            <a:r>
              <a:rPr lang="es-MX" sz="1800" dirty="0" smtClean="0"/>
              <a:t>Presentar </a:t>
            </a:r>
            <a:r>
              <a:rPr lang="es-MX" sz="1800" dirty="0"/>
              <a:t>la evaluación profesional elegida, siempre y cuando haya probado todas la unidades de aprendizaje del plan de estudios </a:t>
            </a:r>
            <a:r>
              <a:rPr lang="es-MX" sz="1800" dirty="0" smtClean="0"/>
              <a:t>.</a:t>
            </a:r>
          </a:p>
          <a:p>
            <a:pPr marL="114300" indent="0" algn="just">
              <a:buNone/>
            </a:pPr>
            <a:endParaRPr lang="es-MX" sz="1800" dirty="0" smtClean="0"/>
          </a:p>
          <a:p>
            <a:pPr marL="114300" indent="0">
              <a:buNone/>
            </a:pPr>
            <a:r>
              <a:rPr lang="es-MX" sz="1200" b="1" dirty="0">
                <a:solidFill>
                  <a:srgbClr val="2F2B20"/>
                </a:solidFill>
                <a:effectLst>
                  <a:outerShdw blurRad="38100" dist="38100" dir="2700000" algn="tl">
                    <a:srgbClr val="000000">
                      <a:alpha val="43137"/>
                    </a:srgbClr>
                  </a:outerShdw>
                </a:effectLst>
              </a:rPr>
              <a:t>ARTÍCULO 84. </a:t>
            </a:r>
            <a:r>
              <a:rPr lang="es-MX" sz="1800" dirty="0"/>
              <a:t>La aprobación de la solicitud para presentar la evaluación profesional seguirá el procedimiento :</a:t>
            </a:r>
          </a:p>
          <a:p>
            <a:pPr marL="114300" indent="0">
              <a:buNone/>
            </a:pPr>
            <a:endParaRPr lang="es-MX" sz="1800" dirty="0"/>
          </a:p>
        </p:txBody>
      </p:sp>
      <p:sp>
        <p:nvSpPr>
          <p:cNvPr id="5"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36</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24662628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7620000" cy="5924128"/>
          </a:xfrm>
        </p:spPr>
        <p:txBody>
          <a:bodyPr>
            <a:normAutofit lnSpcReduction="10000"/>
          </a:bodyPr>
          <a:lstStyle/>
          <a:p>
            <a:pPr marL="868680" lvl="1" indent="-571500" algn="just">
              <a:buAutoNum type="romanUcPeriod"/>
            </a:pPr>
            <a:r>
              <a:rPr lang="es-MX" sz="1800" dirty="0" smtClean="0"/>
              <a:t>El </a:t>
            </a:r>
            <a:r>
              <a:rPr lang="es-MX" sz="1800" dirty="0"/>
              <a:t>pasante entregará su solicitud anexando la documentación que prueba el cumplimiento</a:t>
            </a:r>
          </a:p>
          <a:p>
            <a:pPr marL="868680" lvl="1" indent="-571500" algn="just">
              <a:buAutoNum type="romanUcPeriod"/>
            </a:pPr>
            <a:r>
              <a:rPr lang="es-MX" sz="1800" dirty="0"/>
              <a:t>La subdirección verificará con las áreas responsables</a:t>
            </a:r>
          </a:p>
          <a:p>
            <a:pPr marL="868680" lvl="1" indent="-571500" algn="just">
              <a:buAutoNum type="romanUcPeriod"/>
            </a:pPr>
            <a:r>
              <a:rPr lang="es-MX" sz="1800" dirty="0"/>
              <a:t>La subdirección analizará la suficiente y validez de la documentación probatoria  </a:t>
            </a:r>
          </a:p>
          <a:p>
            <a:pPr marL="868680" lvl="1" indent="-571500" algn="just">
              <a:buAutoNum type="romanUcPeriod"/>
            </a:pPr>
            <a:r>
              <a:rPr lang="es-MX" sz="1800" dirty="0"/>
              <a:t>La propuesta y argumentos de la subdirección podrán ser revisados por los Consejos del espacio académico </a:t>
            </a:r>
          </a:p>
          <a:p>
            <a:pPr marL="868680" lvl="1" indent="-571500" algn="just">
              <a:buAutoNum type="romanUcPeriod"/>
            </a:pPr>
            <a:r>
              <a:rPr lang="es-MX" sz="1800" dirty="0"/>
              <a:t>La subdirección comunicara al interesado, en una plazo no mayor a quince días   (ceremonia  de toma de propuesta</a:t>
            </a:r>
            <a:r>
              <a:rPr lang="es-MX" sz="1800" dirty="0" smtClean="0"/>
              <a:t>).</a:t>
            </a:r>
          </a:p>
          <a:p>
            <a:pPr marL="114300" indent="0" algn="just">
              <a:buNone/>
            </a:pPr>
            <a:endParaRPr lang="es-MX" sz="1200" b="1" dirty="0" smtClean="0">
              <a:solidFill>
                <a:srgbClr val="2F2B20"/>
              </a:solidFill>
              <a:effectLst>
                <a:outerShdw blurRad="38100" dist="38100" dir="2700000" algn="tl">
                  <a:srgbClr val="000000">
                    <a:alpha val="43137"/>
                  </a:srgbClr>
                </a:outerShdw>
              </a:effectLst>
            </a:endParaRPr>
          </a:p>
          <a:p>
            <a:pPr marL="114300" indent="0" algn="just">
              <a:buNone/>
            </a:pPr>
            <a:r>
              <a:rPr lang="es-MX" sz="1200" b="1" dirty="0" smtClean="0">
                <a:solidFill>
                  <a:srgbClr val="2F2B20"/>
                </a:solidFill>
                <a:effectLst>
                  <a:outerShdw blurRad="38100" dist="38100" dir="2700000" algn="tl">
                    <a:srgbClr val="000000">
                      <a:alpha val="43137"/>
                    </a:srgbClr>
                  </a:outerShdw>
                </a:effectLst>
              </a:rPr>
              <a:t>ARTÍCULO </a:t>
            </a:r>
            <a:r>
              <a:rPr lang="es-MX" sz="1200" b="1" dirty="0">
                <a:solidFill>
                  <a:srgbClr val="2F2B20"/>
                </a:solidFill>
                <a:effectLst>
                  <a:outerShdw blurRad="38100" dist="38100" dir="2700000" algn="tl">
                    <a:srgbClr val="000000">
                      <a:alpha val="43137"/>
                    </a:srgbClr>
                  </a:outerShdw>
                </a:effectLst>
              </a:rPr>
              <a:t>85. </a:t>
            </a:r>
            <a:r>
              <a:rPr lang="es-MX" sz="1900" dirty="0"/>
              <a:t>Para el caso de la opción de Aprovechamiento académico, la subdirección elaborará, un listado de los pasantes que pueden elegir esta evaluación profesional</a:t>
            </a:r>
            <a:r>
              <a:rPr lang="es-MX" sz="1800" dirty="0"/>
              <a:t>.</a:t>
            </a:r>
          </a:p>
          <a:p>
            <a:pPr marL="114300" indent="0" algn="just">
              <a:buNone/>
            </a:pPr>
            <a:endParaRPr lang="es-MX" sz="1200" b="1" dirty="0">
              <a:solidFill>
                <a:srgbClr val="2F2B20"/>
              </a:solidFill>
              <a:effectLst>
                <a:outerShdw blurRad="38100" dist="38100" dir="2700000" algn="tl">
                  <a:srgbClr val="000000">
                    <a:alpha val="43137"/>
                  </a:srgbClr>
                </a:outerShdw>
              </a:effectLst>
            </a:endParaRPr>
          </a:p>
          <a:p>
            <a:pPr marL="114300" indent="0" algn="just">
              <a:buNone/>
            </a:pPr>
            <a:r>
              <a:rPr lang="es-MX" sz="1200" b="1" dirty="0">
                <a:solidFill>
                  <a:srgbClr val="2F2B20"/>
                </a:solidFill>
                <a:effectLst>
                  <a:outerShdw blurRad="38100" dist="38100" dir="2700000" algn="tl">
                    <a:srgbClr val="000000">
                      <a:alpha val="43137"/>
                    </a:srgbClr>
                  </a:outerShdw>
                </a:effectLst>
              </a:rPr>
              <a:t>ARTÍCULO 86. </a:t>
            </a:r>
            <a:r>
              <a:rPr lang="es-MX" sz="1900" dirty="0"/>
              <a:t>Para las opciones que requieren la realización de un trabajo escrito, el procedimiento y aprobación de la solicitud para presentar la evaluación:</a:t>
            </a:r>
          </a:p>
          <a:p>
            <a:pPr marL="868680" lvl="1" indent="-571500" algn="just">
              <a:buAutoNum type="romanUcPeriod"/>
            </a:pPr>
            <a:r>
              <a:rPr lang="es-MX" sz="1900" dirty="0"/>
              <a:t>El pasante entregará su solicitud anexando el protocolo donde se muestre la planeación, desarrollo y resultados del trabajo</a:t>
            </a:r>
          </a:p>
          <a:p>
            <a:pPr marL="868680" lvl="1" indent="-571500" algn="just">
              <a:buAutoNum type="romanUcPeriod"/>
            </a:pPr>
            <a:r>
              <a:rPr lang="es-MX" sz="1900" dirty="0"/>
              <a:t>El pasante, podrá proponer al integrante del personal académico que fungirá como asesor del trabajo</a:t>
            </a:r>
          </a:p>
          <a:p>
            <a:pPr marL="297180" lvl="1" indent="0" algn="just">
              <a:buNone/>
            </a:pPr>
            <a:endParaRPr lang="es-MX" sz="1800" dirty="0"/>
          </a:p>
          <a:p>
            <a:pPr marL="114300" indent="0">
              <a:buNone/>
            </a:pPr>
            <a:endParaRPr lang="es-MX" sz="1800" dirty="0"/>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37</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393975017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7620000" cy="5996136"/>
          </a:xfrm>
        </p:spPr>
        <p:txBody>
          <a:bodyPr>
            <a:normAutofit/>
          </a:bodyPr>
          <a:lstStyle/>
          <a:p>
            <a:pPr marL="868680" lvl="1" indent="-571500" algn="just">
              <a:buAutoNum type="romanUcPeriod"/>
            </a:pPr>
            <a:r>
              <a:rPr lang="es-MX" sz="1800" dirty="0" smtClean="0"/>
              <a:t>La </a:t>
            </a:r>
            <a:r>
              <a:rPr lang="es-MX" sz="1800" dirty="0"/>
              <a:t>subdirección verificará con el área responsable </a:t>
            </a:r>
          </a:p>
          <a:p>
            <a:pPr marL="868680" lvl="1" indent="-571500" algn="just">
              <a:buAutoNum type="romanUcPeriod"/>
            </a:pPr>
            <a:r>
              <a:rPr lang="es-MX" sz="1800" dirty="0"/>
              <a:t>La subdirección con el apoyo del área de Docencia o el Cuerpo Académico más pertinente a la temática sobre la que </a:t>
            </a:r>
            <a:r>
              <a:rPr lang="es-MX" sz="1800" dirty="0" smtClean="0"/>
              <a:t>versará</a:t>
            </a:r>
          </a:p>
          <a:p>
            <a:pPr marL="868680" lvl="1" indent="-571500" algn="just">
              <a:buAutoNum type="romanUcPeriod"/>
            </a:pPr>
            <a:r>
              <a:rPr lang="es-MX" sz="1800" dirty="0" smtClean="0"/>
              <a:t>La </a:t>
            </a:r>
            <a:r>
              <a:rPr lang="es-MX" sz="1800" dirty="0"/>
              <a:t>propuesta y sugerencias de la subdirección podrán ser revisados por los consejos del espacio académico (dictarán al respecto y su resolución será </a:t>
            </a:r>
            <a:r>
              <a:rPr lang="es-MX" sz="1800" dirty="0" smtClean="0"/>
              <a:t>inapelable)</a:t>
            </a:r>
          </a:p>
          <a:p>
            <a:pPr marL="868680" lvl="1" indent="-571500" algn="just">
              <a:buAutoNum type="romanUcPeriod"/>
            </a:pPr>
            <a:r>
              <a:rPr lang="es-MX" sz="1800" dirty="0" smtClean="0"/>
              <a:t>La </a:t>
            </a:r>
            <a:r>
              <a:rPr lang="es-MX" sz="1800" dirty="0"/>
              <a:t>subdirección comunicará al interesado en una plazo no mayor a quince </a:t>
            </a:r>
            <a:r>
              <a:rPr lang="es-MX" sz="1800" dirty="0" smtClean="0"/>
              <a:t>días.</a:t>
            </a:r>
          </a:p>
          <a:p>
            <a:pPr marL="868680" lvl="1" indent="-571500" algn="just">
              <a:buAutoNum type="romanUcPeriod"/>
            </a:pPr>
            <a:r>
              <a:rPr lang="es-MX" sz="1800" dirty="0" smtClean="0"/>
              <a:t>Una </a:t>
            </a:r>
            <a:r>
              <a:rPr lang="es-MX" sz="1800" dirty="0"/>
              <a:t>vez registrado el trabajo, el tema o la opción de evaluación sólo podrá cambiarse a petición del interesado y con la aprobación del asesor y la subdirección </a:t>
            </a:r>
            <a:endParaRPr lang="es-MX" sz="1800" dirty="0" smtClean="0"/>
          </a:p>
          <a:p>
            <a:pPr marL="868680" lvl="1" indent="-571500" algn="just">
              <a:buAutoNum type="romanUcPeriod"/>
            </a:pPr>
            <a:r>
              <a:rPr lang="es-MX" sz="1800" dirty="0" smtClean="0"/>
              <a:t>Una </a:t>
            </a:r>
            <a:r>
              <a:rPr lang="es-MX" sz="1800" dirty="0"/>
              <a:t>vez registrada la solicitud, el pasante tendrá la exclusividad sobre el tema del trabajo escrito durante dos años, contados a partir de la fecha de </a:t>
            </a:r>
            <a:r>
              <a:rPr lang="es-MX" sz="1800" dirty="0" smtClean="0"/>
              <a:t>aceptación.</a:t>
            </a:r>
          </a:p>
          <a:p>
            <a:pPr marL="297180" lvl="1" indent="0" algn="just">
              <a:buNone/>
            </a:pPr>
            <a:endParaRPr lang="es-MX" sz="1800" dirty="0" smtClean="0"/>
          </a:p>
          <a:p>
            <a:pPr marL="297180" lvl="1" indent="0" algn="just">
              <a:buNone/>
            </a:pPr>
            <a:r>
              <a:rPr lang="es-MX" sz="1800" dirty="0" smtClean="0"/>
              <a:t>El </a:t>
            </a:r>
            <a:r>
              <a:rPr lang="es-MX" sz="1800" dirty="0"/>
              <a:t>pasante tendrá derecho a revocar al asesor y sólo un revisor, por única vez, en este caso, el acuerdo entre el pasante y la subdirección deberá efectuarse en un plazo no mayor de diez días, para presentar la evaluación profesional </a:t>
            </a:r>
            <a:r>
              <a:rPr lang="es-MX" sz="1800" dirty="0" smtClean="0"/>
              <a:t>.</a:t>
            </a:r>
            <a:endParaRPr lang="es-MX" sz="1800" dirty="0"/>
          </a:p>
          <a:p>
            <a:pPr marL="297180" lvl="1" indent="0" algn="just">
              <a:buNone/>
            </a:pPr>
            <a:endParaRPr lang="es-MX" sz="1900" dirty="0"/>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38</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26091643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MX" sz="2800" b="1" dirty="0" smtClean="0"/>
              <a:t>ASESOR Y REVISORES DEL TRABAJO ESCRITO, Y DEL JURADO PARA LA SUSTENTACIÓN</a:t>
            </a:r>
            <a:endParaRPr lang="es-MX" sz="2800" b="1" dirty="0"/>
          </a:p>
        </p:txBody>
      </p:sp>
      <p:sp>
        <p:nvSpPr>
          <p:cNvPr id="3" name="2 Marcador de contenido"/>
          <p:cNvSpPr>
            <a:spLocks noGrp="1"/>
          </p:cNvSpPr>
          <p:nvPr>
            <p:ph idx="1"/>
          </p:nvPr>
        </p:nvSpPr>
        <p:spPr/>
        <p:txBody>
          <a:bodyPr>
            <a:normAutofit/>
          </a:bodyPr>
          <a:lstStyle/>
          <a:p>
            <a:pPr marL="114300" indent="0" algn="just">
              <a:buNone/>
            </a:pPr>
            <a:endParaRPr lang="es-MX" sz="1200" b="1" dirty="0" smtClean="0">
              <a:effectLst>
                <a:outerShdw blurRad="38100" dist="38100" dir="2700000" algn="tl">
                  <a:srgbClr val="000000">
                    <a:alpha val="43137"/>
                  </a:srgbClr>
                </a:outerShdw>
              </a:effectLst>
            </a:endParaRPr>
          </a:p>
          <a:p>
            <a:pPr marL="114300" indent="0" algn="just">
              <a:buNone/>
            </a:pPr>
            <a:r>
              <a:rPr lang="es-MX" sz="1200" b="1" dirty="0" smtClean="0">
                <a:effectLst>
                  <a:outerShdw blurRad="38100" dist="38100" dir="2700000" algn="tl">
                    <a:srgbClr val="000000">
                      <a:alpha val="43137"/>
                    </a:srgbClr>
                  </a:outerShdw>
                </a:effectLst>
              </a:rPr>
              <a:t>ARTÍCULO 88. </a:t>
            </a:r>
            <a:r>
              <a:rPr lang="es-MX" sz="1800" dirty="0" smtClean="0"/>
              <a:t>Cualquier integrante del personal académico de la Universidad que cuente con los conocimientos, la experiencia  profesional en el área relacionado con el trabajo tanto la disponibilidad de tiempo podrá ser nombrado asesor o revisor de un trabajo escrito, o integrante del  jurado. </a:t>
            </a:r>
          </a:p>
          <a:p>
            <a:pPr marL="114300" indent="0" algn="just">
              <a:buNone/>
            </a:pPr>
            <a:endParaRPr lang="es-MX" sz="1200" dirty="0" smtClean="0">
              <a:solidFill>
                <a:srgbClr val="564B3C"/>
              </a:solidFill>
            </a:endParaRPr>
          </a:p>
          <a:p>
            <a:pPr marL="114300" indent="0" algn="just">
              <a:buNone/>
            </a:pPr>
            <a:r>
              <a:rPr lang="es-MX" sz="1200" b="1" dirty="0" smtClean="0">
                <a:solidFill>
                  <a:srgbClr val="564B3C"/>
                </a:solidFill>
                <a:effectLst>
                  <a:outerShdw blurRad="38100" dist="38100" dir="2700000" algn="tl">
                    <a:srgbClr val="000000">
                      <a:alpha val="43137"/>
                    </a:srgbClr>
                  </a:outerShdw>
                </a:effectLst>
              </a:rPr>
              <a:t>ARTÍCULO 89. </a:t>
            </a:r>
            <a:r>
              <a:rPr lang="es-MX" sz="1800" dirty="0" smtClean="0">
                <a:solidFill>
                  <a:srgbClr val="564B3C"/>
                </a:solidFill>
              </a:rPr>
              <a:t>El personal académico contara con el nombramiento que reconozca la actividad académica realizada, siempre y cuando ésta se haya cumplido satisfactoriamente. </a:t>
            </a:r>
            <a:endParaRPr lang="es-MX" sz="1800" dirty="0">
              <a:solidFill>
                <a:srgbClr val="564B3C"/>
              </a:solidFill>
            </a:endParaRPr>
          </a:p>
          <a:p>
            <a:pPr marL="114300" indent="0" algn="just">
              <a:buNone/>
            </a:pPr>
            <a:endParaRPr lang="es-MX" sz="1800" b="1" dirty="0" smtClean="0">
              <a:solidFill>
                <a:srgbClr val="564B3C"/>
              </a:solidFill>
              <a:effectLst>
                <a:outerShdw blurRad="38100" dist="38100" dir="2700000" algn="tl">
                  <a:srgbClr val="000000">
                    <a:alpha val="43137"/>
                  </a:srgbClr>
                </a:outerShdw>
              </a:effectLst>
            </a:endParaRPr>
          </a:p>
          <a:p>
            <a:pPr marL="114300" indent="0" algn="just">
              <a:buNone/>
            </a:pPr>
            <a:r>
              <a:rPr lang="es-MX" sz="1200" b="1" dirty="0" smtClean="0">
                <a:solidFill>
                  <a:srgbClr val="564B3C"/>
                </a:solidFill>
                <a:effectLst>
                  <a:outerShdw blurRad="38100" dist="38100" dir="2700000" algn="tl">
                    <a:srgbClr val="000000">
                      <a:alpha val="43137"/>
                    </a:srgbClr>
                  </a:outerShdw>
                </a:effectLst>
              </a:rPr>
              <a:t>ARTÍCULO 90.  </a:t>
            </a:r>
            <a:r>
              <a:rPr lang="es-MX" sz="1800" dirty="0" smtClean="0">
                <a:solidFill>
                  <a:srgbClr val="564B3C"/>
                </a:solidFill>
              </a:rPr>
              <a:t>Para las opciones que requieren trabajo escrito con modalidad de realización colectiva, se podrá nombrar a un asesor por pasante.</a:t>
            </a:r>
          </a:p>
          <a:p>
            <a:pPr marL="114300" indent="0" algn="just">
              <a:buNone/>
            </a:pPr>
            <a:endParaRPr lang="es-MX" sz="1200" dirty="0" smtClean="0">
              <a:solidFill>
                <a:srgbClr val="564B3C"/>
              </a:solidFill>
            </a:endParaRPr>
          </a:p>
          <a:p>
            <a:pPr marL="114300" indent="0" algn="just">
              <a:buNone/>
            </a:pPr>
            <a:r>
              <a:rPr lang="es-MX" sz="1200" b="1" dirty="0" smtClean="0">
                <a:solidFill>
                  <a:srgbClr val="564B3C"/>
                </a:solidFill>
                <a:effectLst>
                  <a:outerShdw blurRad="38100" dist="38100" dir="2700000" algn="tl">
                    <a:srgbClr val="000000">
                      <a:alpha val="43137"/>
                    </a:srgbClr>
                  </a:outerShdw>
                </a:effectLst>
              </a:rPr>
              <a:t>ARTÍCULO 91. </a:t>
            </a:r>
            <a:r>
              <a:rPr lang="es-MX" sz="1800" dirty="0" smtClean="0">
                <a:solidFill>
                  <a:srgbClr val="564B3C"/>
                </a:solidFill>
              </a:rPr>
              <a:t>Tanto para la modalidad individual o colectiva, el espacio académico podrá nombrar a un coasesor por pasante, previo dictamen del Consejo Académico que lo justifique. </a:t>
            </a:r>
            <a:endParaRPr lang="es-MX" sz="1200" dirty="0"/>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39</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4467482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Presentación</a:t>
            </a:r>
            <a:endParaRPr lang="es-MX" dirty="0"/>
          </a:p>
        </p:txBody>
      </p:sp>
      <p:sp>
        <p:nvSpPr>
          <p:cNvPr id="3" name="2 Marcador de contenido"/>
          <p:cNvSpPr>
            <a:spLocks noGrp="1"/>
          </p:cNvSpPr>
          <p:nvPr>
            <p:ph idx="1"/>
          </p:nvPr>
        </p:nvSpPr>
        <p:spPr>
          <a:xfrm>
            <a:off x="457200" y="1214422"/>
            <a:ext cx="7620000" cy="5186378"/>
          </a:xfrm>
        </p:spPr>
        <p:txBody>
          <a:bodyPr>
            <a:normAutofit fontScale="92500" lnSpcReduction="20000"/>
          </a:bodyPr>
          <a:lstStyle/>
          <a:p>
            <a:pPr algn="just">
              <a:buNone/>
            </a:pPr>
            <a:r>
              <a:rPr lang="es-MX" dirty="0" smtClean="0"/>
              <a:t>Al margen de la globalización, en los últimos años se viene registrado en México la desaparición masiva de empresas y la ineficiente administración de organizaciones (García castillo, 1995). Aunque parezca exagerado, esto representa una prioridad nacional, pues nos afecta en el empleo, el crecimiento económico y la calidad de vida de los mexicanos.  Para ello no debe perderse de vista que somos la universidad pública la generadora de investigación científica, a partir de las necesidades sociales del país. Una manera de enfrentar ese fenómeno, es a través de la investigación científica en Contaduría, Administración e Informática Administrativa, con la finalidad de comprender el problema y desarrollar soluciones. En este sentido, la investigación científica en estas áreas del conocimiento puede materializarse mediante la elaboración de tesis, tesinas, memoras, ensayos o artículos científicos, como opciones de titulación en la modalidad escrita para egresados de licenciatura.   Al mismo tiempo, en la medida en que logremos que nuestros egresados obtengan el grado, estamos contribuyendo a que ocupen mejores posiciones jerárquicas con condiciones más favorables , fortaleciendo así, la pertinencia en la formación de nuestros profesionistas. </a:t>
            </a:r>
            <a:endParaRPr lang="es-MX" dirty="0"/>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0" lang="es-MX" sz="2000" b="1" i="0" u="none" strike="noStrike" kern="1200" cap="none" spc="0" normalizeH="0" baseline="0" noProof="0" dirty="0">
              <a:ln>
                <a:noFill/>
              </a:ln>
              <a:effectLst/>
              <a:uLnTx/>
              <a:uFillTx/>
              <a:latin typeface="+mn-lt"/>
              <a:ea typeface="+mn-ea"/>
              <a:cs typeface="+mn-cs"/>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MX" sz="2800" b="1" dirty="0" smtClean="0"/>
              <a:t>REALIZACIÓN DEL TRABAJO ESCRITO Y DE SU REVISIÓN </a:t>
            </a:r>
            <a:endParaRPr lang="es-MX" sz="2800" b="1" dirty="0"/>
          </a:p>
        </p:txBody>
      </p:sp>
      <p:sp>
        <p:nvSpPr>
          <p:cNvPr id="3" name="2 Marcador de contenido"/>
          <p:cNvSpPr>
            <a:spLocks noGrp="1"/>
          </p:cNvSpPr>
          <p:nvPr>
            <p:ph idx="1"/>
          </p:nvPr>
        </p:nvSpPr>
        <p:spPr/>
        <p:txBody>
          <a:bodyPr/>
          <a:lstStyle/>
          <a:p>
            <a:pPr marL="114300" indent="0" algn="just">
              <a:buNone/>
            </a:pPr>
            <a:r>
              <a:rPr lang="es-MX" sz="1200" b="1" dirty="0">
                <a:solidFill>
                  <a:srgbClr val="564B3C"/>
                </a:solidFill>
                <a:effectLst>
                  <a:outerShdw blurRad="38100" dist="38100" dir="2700000" algn="tl">
                    <a:srgbClr val="000000">
                      <a:alpha val="43137"/>
                    </a:srgbClr>
                  </a:outerShdw>
                </a:effectLst>
              </a:rPr>
              <a:t>ARTÍCULO </a:t>
            </a:r>
            <a:r>
              <a:rPr lang="es-MX" sz="1200" b="1" dirty="0" smtClean="0">
                <a:solidFill>
                  <a:srgbClr val="564B3C"/>
                </a:solidFill>
                <a:effectLst>
                  <a:outerShdw blurRad="38100" dist="38100" dir="2700000" algn="tl">
                    <a:srgbClr val="000000">
                      <a:alpha val="43137"/>
                    </a:srgbClr>
                  </a:outerShdw>
                </a:effectLst>
              </a:rPr>
              <a:t>92. </a:t>
            </a:r>
            <a:r>
              <a:rPr lang="es-MX" sz="1800" dirty="0" smtClean="0">
                <a:solidFill>
                  <a:srgbClr val="564B3C"/>
                </a:solidFill>
              </a:rPr>
              <a:t>Para las opciones de un trabajo escrito, estará dirigido por un integrante del personal académico como asesor y dos que lo revisaran. </a:t>
            </a:r>
          </a:p>
          <a:p>
            <a:pPr marL="114300" indent="0" algn="just">
              <a:buNone/>
            </a:pPr>
            <a:endParaRPr lang="es-MX" sz="1200" b="1" dirty="0" smtClean="0">
              <a:solidFill>
                <a:srgbClr val="564B3C"/>
              </a:solidFill>
              <a:effectLst>
                <a:outerShdw blurRad="38100" dist="38100" dir="2700000" algn="tl">
                  <a:srgbClr val="000000">
                    <a:alpha val="43137"/>
                  </a:srgbClr>
                </a:outerShdw>
              </a:effectLst>
            </a:endParaRPr>
          </a:p>
          <a:p>
            <a:pPr marL="114300" indent="0" algn="just">
              <a:buNone/>
            </a:pPr>
            <a:r>
              <a:rPr lang="es-MX" sz="1200" b="1" dirty="0" smtClean="0">
                <a:solidFill>
                  <a:srgbClr val="564B3C"/>
                </a:solidFill>
                <a:effectLst>
                  <a:outerShdw blurRad="38100" dist="38100" dir="2700000" algn="tl">
                    <a:srgbClr val="000000">
                      <a:alpha val="43137"/>
                    </a:srgbClr>
                  </a:outerShdw>
                </a:effectLst>
              </a:rPr>
              <a:t>ARTÍCULO 93. </a:t>
            </a:r>
            <a:r>
              <a:rPr lang="es-MX" sz="1800" dirty="0" smtClean="0">
                <a:solidFill>
                  <a:srgbClr val="564B3C"/>
                </a:solidFill>
              </a:rPr>
              <a:t>Se informara por escrito a la subdirección y se solicitara la revisión  por los profesores nombrados, cuando el trabajo escrito este concluido. (Se anexara tres copias en archivo digital del trabajo escrito o en ejemplares escritos)</a:t>
            </a:r>
          </a:p>
          <a:p>
            <a:pPr marL="114300" indent="0" algn="just">
              <a:buNone/>
            </a:pPr>
            <a:endParaRPr lang="es-MX" sz="1200" b="1" dirty="0" smtClean="0">
              <a:solidFill>
                <a:srgbClr val="564B3C"/>
              </a:solidFill>
              <a:effectLst>
                <a:outerShdw blurRad="38100" dist="38100" dir="2700000" algn="tl">
                  <a:srgbClr val="000000">
                    <a:alpha val="43137"/>
                  </a:srgbClr>
                </a:outerShdw>
              </a:effectLst>
            </a:endParaRPr>
          </a:p>
          <a:p>
            <a:pPr marL="114300" indent="0" algn="just">
              <a:buNone/>
            </a:pPr>
            <a:r>
              <a:rPr lang="es-MX" sz="1200" b="1" dirty="0" smtClean="0">
                <a:solidFill>
                  <a:srgbClr val="564B3C"/>
                </a:solidFill>
                <a:effectLst>
                  <a:outerShdw blurRad="38100" dist="38100" dir="2700000" algn="tl">
                    <a:srgbClr val="000000">
                      <a:alpha val="43137"/>
                    </a:srgbClr>
                  </a:outerShdw>
                </a:effectLst>
              </a:rPr>
              <a:t>ARTÍCULO 94.</a:t>
            </a:r>
            <a:r>
              <a:rPr lang="es-MX" sz="1200" b="1" dirty="0" smtClean="0">
                <a:solidFill>
                  <a:srgbClr val="564B3C"/>
                </a:solidFill>
              </a:rPr>
              <a:t> </a:t>
            </a:r>
            <a:r>
              <a:rPr lang="es-MX" sz="1800" dirty="0" smtClean="0">
                <a:solidFill>
                  <a:srgbClr val="564B3C"/>
                </a:solidFill>
              </a:rPr>
              <a:t>La subdirección remitirá por oficio la primera versión del trabajo escrito a los dos profesores como revisores. Los revisores determinaran los aspectos que deban mejorarse y solo se podrá objetar el trabajo cuando éste no cumpla con los requisitos y cualidades señaladas. </a:t>
            </a:r>
          </a:p>
          <a:p>
            <a:pPr marL="114300" indent="0" algn="just">
              <a:buNone/>
            </a:pPr>
            <a:endParaRPr lang="es-MX" sz="1200" b="1" dirty="0" smtClean="0">
              <a:solidFill>
                <a:srgbClr val="564B3C"/>
              </a:solidFill>
            </a:endParaRPr>
          </a:p>
          <a:p>
            <a:pPr marL="114300" indent="0" algn="just">
              <a:buNone/>
            </a:pPr>
            <a:r>
              <a:rPr lang="es-MX" sz="1200" b="1" dirty="0" smtClean="0">
                <a:solidFill>
                  <a:srgbClr val="564B3C"/>
                </a:solidFill>
                <a:effectLst>
                  <a:outerShdw blurRad="38100" dist="38100" dir="2700000" algn="tl">
                    <a:srgbClr val="000000">
                      <a:alpha val="43137"/>
                    </a:srgbClr>
                  </a:outerShdw>
                </a:effectLst>
              </a:rPr>
              <a:t>ARTÍCULO 95. </a:t>
            </a:r>
            <a:r>
              <a:rPr lang="es-MX" sz="1800" dirty="0" smtClean="0">
                <a:solidFill>
                  <a:srgbClr val="564B3C"/>
                </a:solidFill>
              </a:rPr>
              <a:t>El análisis por los revisores deberá realizarse en un lapso de diez días, contados a partir del trabajo escrito. </a:t>
            </a:r>
            <a:endParaRPr lang="es-MX" dirty="0"/>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40</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81305402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395536" y="764704"/>
            <a:ext cx="8229600" cy="5544616"/>
          </a:xfrm>
        </p:spPr>
        <p:txBody>
          <a:bodyPr/>
          <a:lstStyle/>
          <a:p>
            <a:pPr marL="114300" indent="0" algn="just">
              <a:buNone/>
            </a:pPr>
            <a:r>
              <a:rPr lang="es-MX" sz="1200" b="1" dirty="0">
                <a:solidFill>
                  <a:srgbClr val="564B3C"/>
                </a:solidFill>
                <a:effectLst>
                  <a:outerShdw blurRad="38100" dist="38100" dir="2700000" algn="tl">
                    <a:srgbClr val="000000">
                      <a:alpha val="43137"/>
                    </a:srgbClr>
                  </a:outerShdw>
                </a:effectLst>
              </a:rPr>
              <a:t>ARTÍCULO </a:t>
            </a:r>
            <a:r>
              <a:rPr lang="es-MX" sz="1200" b="1" dirty="0" smtClean="0">
                <a:solidFill>
                  <a:srgbClr val="564B3C"/>
                </a:solidFill>
                <a:effectLst>
                  <a:outerShdw blurRad="38100" dist="38100" dir="2700000" algn="tl">
                    <a:srgbClr val="000000">
                      <a:alpha val="43137"/>
                    </a:srgbClr>
                  </a:outerShdw>
                </a:effectLst>
              </a:rPr>
              <a:t>96. </a:t>
            </a:r>
            <a:r>
              <a:rPr lang="es-MX" sz="1800" dirty="0" smtClean="0">
                <a:solidFill>
                  <a:srgbClr val="564B3C"/>
                </a:solidFill>
              </a:rPr>
              <a:t>Las observaciones del análisis deberán ser integradas por los revisores al pasante, con las aclaraciones y justificaciones que permitan su compresión y atención. </a:t>
            </a:r>
          </a:p>
          <a:p>
            <a:pPr marL="114300" indent="0" algn="just">
              <a:buNone/>
            </a:pPr>
            <a:endParaRPr lang="es-MX" sz="1200" b="1" dirty="0" smtClean="0">
              <a:solidFill>
                <a:srgbClr val="564B3C"/>
              </a:solidFill>
              <a:effectLst>
                <a:outerShdw blurRad="38100" dist="38100" dir="2700000" algn="tl">
                  <a:srgbClr val="000000">
                    <a:alpha val="43137"/>
                  </a:srgbClr>
                </a:outerShdw>
              </a:effectLst>
            </a:endParaRPr>
          </a:p>
          <a:p>
            <a:pPr marL="114300" indent="0" algn="just">
              <a:buNone/>
            </a:pPr>
            <a:r>
              <a:rPr lang="es-MX" sz="1200" b="1" dirty="0" smtClean="0">
                <a:solidFill>
                  <a:srgbClr val="564B3C"/>
                </a:solidFill>
                <a:effectLst>
                  <a:outerShdw blurRad="38100" dist="38100" dir="2700000" algn="tl">
                    <a:srgbClr val="000000">
                      <a:alpha val="43137"/>
                    </a:srgbClr>
                  </a:outerShdw>
                </a:effectLst>
              </a:rPr>
              <a:t>ARTÍCULO 97. </a:t>
            </a:r>
            <a:r>
              <a:rPr lang="es-MX" sz="1800" dirty="0" smtClean="0">
                <a:solidFill>
                  <a:srgbClr val="564B3C"/>
                </a:solidFill>
              </a:rPr>
              <a:t>El pasante atenderá las observaciones comunicadas y posteriormente les dará a conocer los contenidos mejorados, los mismos que serán revisados para otorgar el voto aprobatorio o no, mismo que deberá ser expedido por el revisor en un plazo máximo de diez días.  </a:t>
            </a:r>
          </a:p>
          <a:p>
            <a:pPr marL="114300" indent="0" algn="just">
              <a:buNone/>
            </a:pPr>
            <a:endParaRPr lang="es-MX" sz="1200" b="1" dirty="0" smtClean="0">
              <a:solidFill>
                <a:srgbClr val="564B3C"/>
              </a:solidFill>
              <a:effectLst>
                <a:outerShdw blurRad="38100" dist="38100" dir="2700000" algn="tl">
                  <a:srgbClr val="000000">
                    <a:alpha val="43137"/>
                  </a:srgbClr>
                </a:outerShdw>
              </a:effectLst>
            </a:endParaRPr>
          </a:p>
          <a:p>
            <a:pPr marL="114300" indent="0" algn="just">
              <a:buNone/>
            </a:pPr>
            <a:r>
              <a:rPr lang="es-MX" sz="1200" b="1" dirty="0" smtClean="0">
                <a:solidFill>
                  <a:srgbClr val="564B3C"/>
                </a:solidFill>
                <a:effectLst>
                  <a:outerShdw blurRad="38100" dist="38100" dir="2700000" algn="tl">
                    <a:srgbClr val="000000">
                      <a:alpha val="43137"/>
                    </a:srgbClr>
                  </a:outerShdw>
                </a:effectLst>
              </a:rPr>
              <a:t>ARTÍCULO 98. </a:t>
            </a:r>
            <a:r>
              <a:rPr lang="es-MX" sz="1800" dirty="0" smtClean="0">
                <a:solidFill>
                  <a:srgbClr val="564B3C"/>
                </a:solidFill>
              </a:rPr>
              <a:t>El voto de los revisores y del asesor deberá hacerse constar por escrito, en este se manifestara que cumple con los requisitos y cualidades que correspondan a la opción de evaluación profesional. Cuando el pasante cuente con el voto aprobatorio deberá solicitar por escrito la sustentación del trabajo escrito ante el jurado, anexando la documentación solicitada, como los requisitos de la opción de evaluación profesional. </a:t>
            </a:r>
          </a:p>
          <a:p>
            <a:pPr marL="114300" indent="0" algn="just">
              <a:buNone/>
            </a:pPr>
            <a:endParaRPr lang="es-MX" sz="1200" b="1" dirty="0" smtClean="0">
              <a:solidFill>
                <a:srgbClr val="564B3C"/>
              </a:solidFill>
              <a:effectLst>
                <a:outerShdw blurRad="38100" dist="38100" dir="2700000" algn="tl">
                  <a:srgbClr val="000000">
                    <a:alpha val="43137"/>
                  </a:srgbClr>
                </a:outerShdw>
              </a:effectLst>
            </a:endParaRPr>
          </a:p>
          <a:p>
            <a:pPr marL="114300" indent="0" algn="just">
              <a:buNone/>
            </a:pPr>
            <a:r>
              <a:rPr lang="es-MX" sz="1200" b="1" dirty="0" smtClean="0">
                <a:solidFill>
                  <a:srgbClr val="564B3C"/>
                </a:solidFill>
                <a:effectLst>
                  <a:outerShdw blurRad="38100" dist="38100" dir="2700000" algn="tl">
                    <a:srgbClr val="000000">
                      <a:alpha val="43137"/>
                    </a:srgbClr>
                  </a:outerShdw>
                </a:effectLst>
              </a:rPr>
              <a:t>ARTÍCULO 99. </a:t>
            </a:r>
            <a:r>
              <a:rPr lang="es-MX" sz="1800" dirty="0" smtClean="0">
                <a:solidFill>
                  <a:srgbClr val="564B3C"/>
                </a:solidFill>
              </a:rPr>
              <a:t>El revisor que objete el trabajo escrito sin fundamento en lo establecido en el reglamento, podrá ser separado de esta función por la subdirección. </a:t>
            </a:r>
            <a:endParaRPr lang="es-MX" dirty="0"/>
          </a:p>
        </p:txBody>
      </p:sp>
      <p:sp>
        <p:nvSpPr>
          <p:cNvPr id="3"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41</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180930753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MX" sz="2800" b="1" dirty="0" smtClean="0"/>
              <a:t>REQUISITOS PARA LA SUSTENTACIÓN DEL TRABAJO ESCRITO</a:t>
            </a:r>
            <a:endParaRPr lang="es-MX" sz="2800" b="1" dirty="0"/>
          </a:p>
        </p:txBody>
      </p:sp>
      <p:sp>
        <p:nvSpPr>
          <p:cNvPr id="4" name="2 Marcador de contenido"/>
          <p:cNvSpPr>
            <a:spLocks noGrp="1"/>
          </p:cNvSpPr>
          <p:nvPr>
            <p:ph idx="1"/>
          </p:nvPr>
        </p:nvSpPr>
        <p:spPr/>
        <p:txBody>
          <a:bodyPr>
            <a:normAutofit/>
          </a:bodyPr>
          <a:lstStyle/>
          <a:p>
            <a:pPr marL="114300" indent="0" algn="just">
              <a:buNone/>
            </a:pPr>
            <a:r>
              <a:rPr lang="es-MX" sz="1200" b="1" dirty="0" smtClean="0">
                <a:effectLst>
                  <a:outerShdw blurRad="38100" dist="38100" dir="2700000" algn="tl">
                    <a:srgbClr val="000000">
                      <a:alpha val="43137"/>
                    </a:srgbClr>
                  </a:outerShdw>
                </a:effectLst>
              </a:rPr>
              <a:t>ARTÍCULO 100. </a:t>
            </a:r>
            <a:r>
              <a:rPr lang="es-MX" sz="1800" dirty="0" smtClean="0"/>
              <a:t>Los procedimientos y criterios para aprobar la solicitud del pasante sobre la sustentación del trabajo escrito ante un jurado son: </a:t>
            </a:r>
          </a:p>
          <a:p>
            <a:pPr marL="114300" indent="0" algn="just">
              <a:buNone/>
            </a:pPr>
            <a:endParaRPr lang="es-MX" sz="1200" dirty="0" smtClean="0">
              <a:solidFill>
                <a:srgbClr val="564B3C"/>
              </a:solidFill>
            </a:endParaRPr>
          </a:p>
          <a:p>
            <a:pPr marL="400050" indent="-285750" algn="just">
              <a:buFont typeface="+mj-lt"/>
              <a:buAutoNum type="romanUcPeriod"/>
            </a:pPr>
            <a:r>
              <a:rPr lang="es-MX" sz="1800" dirty="0" smtClean="0">
                <a:solidFill>
                  <a:srgbClr val="564B3C"/>
                </a:solidFill>
              </a:rPr>
              <a:t>El pasante  entregara su solicitud por escrito, anexando los documentos que demuestren el cumplimiento de la opción de evaluación profesional.</a:t>
            </a:r>
          </a:p>
          <a:p>
            <a:pPr marL="400050" indent="-285750" algn="just">
              <a:buFont typeface="+mj-lt"/>
              <a:buAutoNum type="romanUcPeriod"/>
            </a:pPr>
            <a:r>
              <a:rPr lang="es-MX" sz="1800" dirty="0" smtClean="0">
                <a:solidFill>
                  <a:srgbClr val="564B3C"/>
                </a:solidFill>
              </a:rPr>
              <a:t>Se entregara: </a:t>
            </a:r>
          </a:p>
          <a:p>
            <a:pPr marL="697230" lvl="1" indent="-285750" algn="just">
              <a:buFont typeface="+mj-lt"/>
              <a:buAutoNum type="romanUcPeriod"/>
            </a:pPr>
            <a:r>
              <a:rPr lang="es-MX" sz="1800" dirty="0" smtClean="0">
                <a:solidFill>
                  <a:srgbClr val="564B3C"/>
                </a:solidFill>
              </a:rPr>
              <a:t>Oficio que conste el voto aprobatorio del asesor y de los dos revisores del trabajo escrito.</a:t>
            </a:r>
          </a:p>
          <a:p>
            <a:pPr marL="697230" lvl="1" indent="-285750" algn="just">
              <a:buFont typeface="+mj-lt"/>
              <a:buAutoNum type="romanUcPeriod"/>
            </a:pPr>
            <a:r>
              <a:rPr lang="es-MX" sz="1800" dirty="0" smtClean="0">
                <a:solidFill>
                  <a:srgbClr val="564B3C"/>
                </a:solidFill>
              </a:rPr>
              <a:t>Cuatro copias del trabajo escrito en archivo digital en el formato que sea requerido, en su caso los ejemplares  impresos que se requieran. </a:t>
            </a:r>
          </a:p>
          <a:p>
            <a:pPr marL="697230" lvl="1" indent="-285750" algn="just">
              <a:buFont typeface="+mj-lt"/>
              <a:buAutoNum type="romanUcPeriod"/>
            </a:pPr>
            <a:r>
              <a:rPr lang="es-MX" sz="1800" dirty="0" smtClean="0">
                <a:solidFill>
                  <a:srgbClr val="564B3C"/>
                </a:solidFill>
              </a:rPr>
              <a:t>Constancia de no tener ningún adeudo de carácter económico, bibliográfico y material con la Universidad. </a:t>
            </a:r>
          </a:p>
          <a:p>
            <a:pPr marL="697230" lvl="1" indent="-285750" algn="just">
              <a:buFont typeface="+mj-lt"/>
              <a:buAutoNum type="romanUcPeriod"/>
            </a:pPr>
            <a:r>
              <a:rPr lang="es-MX" sz="1800" dirty="0" smtClean="0">
                <a:solidFill>
                  <a:srgbClr val="564B3C"/>
                </a:solidFill>
              </a:rPr>
              <a:t>Comprobante de pago por derecho de evaluación profesional. </a:t>
            </a:r>
          </a:p>
        </p:txBody>
      </p:sp>
      <p:sp>
        <p:nvSpPr>
          <p:cNvPr id="5"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42</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8464689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2800" b="1" dirty="0" smtClean="0"/>
              <a:t>INTEGRACIÓN DEL JURADO PARA LA SUSTENTACIÓN DEL TRABAJO ESCRITO </a:t>
            </a:r>
            <a:endParaRPr lang="es-MX" sz="2800" b="1" dirty="0"/>
          </a:p>
        </p:txBody>
      </p:sp>
      <p:sp>
        <p:nvSpPr>
          <p:cNvPr id="4" name="2 Marcador de contenido"/>
          <p:cNvSpPr>
            <a:spLocks noGrp="1"/>
          </p:cNvSpPr>
          <p:nvPr>
            <p:ph idx="1"/>
          </p:nvPr>
        </p:nvSpPr>
        <p:spPr/>
        <p:txBody>
          <a:bodyPr/>
          <a:lstStyle/>
          <a:p>
            <a:pPr marL="114300" indent="0" algn="just">
              <a:buNone/>
            </a:pPr>
            <a:r>
              <a:rPr lang="es-MX" sz="1200" b="1" dirty="0">
                <a:solidFill>
                  <a:srgbClr val="564B3C"/>
                </a:solidFill>
                <a:effectLst>
                  <a:outerShdw blurRad="38100" dist="38100" dir="2700000" algn="tl">
                    <a:srgbClr val="000000">
                      <a:alpha val="43137"/>
                    </a:srgbClr>
                  </a:outerShdw>
                </a:effectLst>
              </a:rPr>
              <a:t>ARTÍCULO </a:t>
            </a:r>
            <a:r>
              <a:rPr lang="es-MX" sz="1200" b="1" dirty="0" smtClean="0">
                <a:solidFill>
                  <a:srgbClr val="564B3C"/>
                </a:solidFill>
                <a:effectLst>
                  <a:outerShdw blurRad="38100" dist="38100" dir="2700000" algn="tl">
                    <a:srgbClr val="000000">
                      <a:alpha val="43137"/>
                    </a:srgbClr>
                  </a:outerShdw>
                </a:effectLst>
              </a:rPr>
              <a:t>101.</a:t>
            </a:r>
            <a:r>
              <a:rPr lang="es-MX" sz="1200" b="1" dirty="0" smtClean="0">
                <a:solidFill>
                  <a:srgbClr val="564B3C"/>
                </a:solidFill>
              </a:rPr>
              <a:t> </a:t>
            </a:r>
            <a:r>
              <a:rPr lang="es-MX" sz="1800" dirty="0" smtClean="0">
                <a:solidFill>
                  <a:srgbClr val="564B3C"/>
                </a:solidFill>
              </a:rPr>
              <a:t>El jurado de sustentación del trabajo escrito estará integrado por tres integrantes propietarios y un suplente. </a:t>
            </a:r>
          </a:p>
          <a:p>
            <a:pPr marL="114300" indent="0" algn="just">
              <a:buNone/>
            </a:pPr>
            <a:endParaRPr lang="es-MX" sz="1200" b="1" dirty="0" smtClean="0">
              <a:solidFill>
                <a:srgbClr val="564B3C"/>
              </a:solidFill>
              <a:effectLst>
                <a:outerShdw blurRad="38100" dist="38100" dir="2700000" algn="tl">
                  <a:srgbClr val="000000">
                    <a:alpha val="43137"/>
                  </a:srgbClr>
                </a:outerShdw>
              </a:effectLst>
            </a:endParaRPr>
          </a:p>
          <a:p>
            <a:pPr marL="114300" indent="0" algn="just">
              <a:buNone/>
            </a:pPr>
            <a:r>
              <a:rPr lang="es-MX" sz="1200" b="1" dirty="0" smtClean="0">
                <a:solidFill>
                  <a:srgbClr val="564B3C"/>
                </a:solidFill>
                <a:effectLst>
                  <a:outerShdw blurRad="38100" dist="38100" dir="2700000" algn="tl">
                    <a:srgbClr val="000000">
                      <a:alpha val="43137"/>
                    </a:srgbClr>
                  </a:outerShdw>
                </a:effectLst>
              </a:rPr>
              <a:t>ARTÍCULO 102.</a:t>
            </a:r>
            <a:r>
              <a:rPr lang="es-MX" sz="1200" b="1" dirty="0" smtClean="0">
                <a:solidFill>
                  <a:srgbClr val="564B3C"/>
                </a:solidFill>
              </a:rPr>
              <a:t> </a:t>
            </a:r>
            <a:r>
              <a:rPr lang="es-MX" sz="1800" dirty="0" smtClean="0">
                <a:solidFill>
                  <a:srgbClr val="564B3C"/>
                </a:solidFill>
              </a:rPr>
              <a:t>El pasante tiene derecho, por una única ocasión , a recusar a un propietario y al suplente.  </a:t>
            </a:r>
          </a:p>
          <a:p>
            <a:pPr marL="114300" indent="0" algn="just">
              <a:buNone/>
            </a:pPr>
            <a:endParaRPr lang="es-MX" sz="1200" b="1" dirty="0" smtClean="0">
              <a:solidFill>
                <a:srgbClr val="564B3C"/>
              </a:solidFill>
              <a:effectLst>
                <a:outerShdw blurRad="38100" dist="38100" dir="2700000" algn="tl">
                  <a:srgbClr val="000000">
                    <a:alpha val="43137"/>
                  </a:srgbClr>
                </a:outerShdw>
              </a:effectLst>
            </a:endParaRPr>
          </a:p>
          <a:p>
            <a:pPr marL="114300" indent="0" algn="just">
              <a:buNone/>
            </a:pPr>
            <a:r>
              <a:rPr lang="es-MX" sz="1200" b="1" dirty="0" smtClean="0">
                <a:solidFill>
                  <a:srgbClr val="564B3C"/>
                </a:solidFill>
                <a:effectLst>
                  <a:outerShdw blurRad="38100" dist="38100" dir="2700000" algn="tl">
                    <a:srgbClr val="000000">
                      <a:alpha val="43137"/>
                    </a:srgbClr>
                  </a:outerShdw>
                </a:effectLst>
              </a:rPr>
              <a:t>ARTÍCULO 103.</a:t>
            </a:r>
            <a:r>
              <a:rPr lang="es-MX" sz="1200" b="1" dirty="0" smtClean="0">
                <a:solidFill>
                  <a:srgbClr val="564B3C"/>
                </a:solidFill>
              </a:rPr>
              <a:t> </a:t>
            </a:r>
            <a:r>
              <a:rPr lang="es-MX" sz="1800" dirty="0" smtClean="0">
                <a:solidFill>
                  <a:srgbClr val="564B3C"/>
                </a:solidFill>
              </a:rPr>
              <a:t>La subdirección notificara por escrito al jurado sobre su designación para participar en la sustentación del trabajo escrito, así como la fecha, hora y lugar en la que se llevará a cabo. </a:t>
            </a:r>
          </a:p>
          <a:p>
            <a:pPr marL="114300" indent="0" algn="just">
              <a:buNone/>
            </a:pPr>
            <a:endParaRPr lang="es-MX" sz="1200" b="1" dirty="0" smtClean="0">
              <a:solidFill>
                <a:srgbClr val="564B3C"/>
              </a:solidFill>
            </a:endParaRPr>
          </a:p>
          <a:p>
            <a:pPr marL="114300" indent="0" algn="just">
              <a:buNone/>
            </a:pPr>
            <a:r>
              <a:rPr lang="es-MX" sz="1200" b="1" dirty="0" smtClean="0">
                <a:solidFill>
                  <a:srgbClr val="564B3C"/>
                </a:solidFill>
                <a:effectLst>
                  <a:outerShdw blurRad="38100" dist="38100" dir="2700000" algn="tl">
                    <a:srgbClr val="000000">
                      <a:alpha val="43137"/>
                    </a:srgbClr>
                  </a:outerShdw>
                </a:effectLst>
              </a:rPr>
              <a:t>ARTÍCULO 104.</a:t>
            </a:r>
            <a:r>
              <a:rPr lang="es-MX" sz="1200" b="1" dirty="0" smtClean="0">
                <a:solidFill>
                  <a:srgbClr val="564B3C"/>
                </a:solidFill>
              </a:rPr>
              <a:t> </a:t>
            </a:r>
            <a:r>
              <a:rPr lang="es-MX" sz="1800" dirty="0" smtClean="0">
                <a:solidFill>
                  <a:srgbClr val="564B3C"/>
                </a:solidFill>
              </a:rPr>
              <a:t>La presidencia del jurado será ocupada por el personal académico, considerando primero la antigüedad laboral y en segunda instancia el grado académico y por orden decreciente se ocupara la secretaría y la vocalía. </a:t>
            </a:r>
          </a:p>
          <a:p>
            <a:pPr marL="114300" indent="0" algn="just">
              <a:buNone/>
            </a:pPr>
            <a:endParaRPr lang="es-MX" dirty="0"/>
          </a:p>
        </p:txBody>
      </p:sp>
      <p:sp>
        <p:nvSpPr>
          <p:cNvPr id="5"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43</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172086845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620000" cy="994122"/>
          </a:xfrm>
        </p:spPr>
        <p:txBody>
          <a:bodyPr>
            <a:noAutofit/>
          </a:bodyPr>
          <a:lstStyle/>
          <a:p>
            <a:pPr algn="ctr"/>
            <a:r>
              <a:rPr lang="es-MX" sz="2800" b="1" dirty="0" smtClean="0"/>
              <a:t>SUSTENTACIÓN DEL TRABAJO ESCRITO </a:t>
            </a:r>
            <a:endParaRPr lang="es-MX" sz="2800" b="1" dirty="0"/>
          </a:p>
        </p:txBody>
      </p:sp>
      <p:sp>
        <p:nvSpPr>
          <p:cNvPr id="4" name="2 Marcador de contenido"/>
          <p:cNvSpPr>
            <a:spLocks noGrp="1"/>
          </p:cNvSpPr>
          <p:nvPr>
            <p:ph idx="1"/>
          </p:nvPr>
        </p:nvSpPr>
        <p:spPr>
          <a:xfrm>
            <a:off x="467544" y="1124744"/>
            <a:ext cx="7620000" cy="5184576"/>
          </a:xfrm>
        </p:spPr>
        <p:txBody>
          <a:bodyPr/>
          <a:lstStyle/>
          <a:p>
            <a:pPr marL="114300" indent="0" algn="just">
              <a:buNone/>
            </a:pPr>
            <a:r>
              <a:rPr lang="es-MX" sz="1200" b="1" dirty="0">
                <a:solidFill>
                  <a:srgbClr val="564B3C"/>
                </a:solidFill>
                <a:effectLst>
                  <a:outerShdw blurRad="38100" dist="38100" dir="2700000" algn="tl">
                    <a:srgbClr val="000000">
                      <a:alpha val="43137"/>
                    </a:srgbClr>
                  </a:outerShdw>
                </a:effectLst>
              </a:rPr>
              <a:t>ARTÍCULO </a:t>
            </a:r>
            <a:r>
              <a:rPr lang="es-MX" sz="1200" b="1" dirty="0" smtClean="0">
                <a:solidFill>
                  <a:srgbClr val="564B3C"/>
                </a:solidFill>
                <a:effectLst>
                  <a:outerShdw blurRad="38100" dist="38100" dir="2700000" algn="tl">
                    <a:srgbClr val="000000">
                      <a:alpha val="43137"/>
                    </a:srgbClr>
                  </a:outerShdw>
                </a:effectLst>
              </a:rPr>
              <a:t>105.</a:t>
            </a:r>
            <a:r>
              <a:rPr lang="es-MX" sz="1200" b="1" dirty="0" smtClean="0">
                <a:solidFill>
                  <a:srgbClr val="564B3C"/>
                </a:solidFill>
              </a:rPr>
              <a:t> </a:t>
            </a:r>
            <a:r>
              <a:rPr lang="es-MX" sz="1800" dirty="0" smtClean="0">
                <a:solidFill>
                  <a:srgbClr val="564B3C"/>
                </a:solidFill>
              </a:rPr>
              <a:t>Se deberá integrarse totalmente el jurado en la fecha, hora y lugar establecidos. Si no es integrada totalmente el jurado pasados treinta minutos de la fecha fijada, la sustentación será suspendida, definiéndose una nueva fecha para llevarla a cabo. </a:t>
            </a:r>
          </a:p>
          <a:p>
            <a:pPr marL="114300" indent="0" algn="just">
              <a:buNone/>
            </a:pPr>
            <a:endParaRPr lang="es-MX" sz="1200" b="1" dirty="0" smtClean="0">
              <a:solidFill>
                <a:srgbClr val="564B3C"/>
              </a:solidFill>
            </a:endParaRPr>
          </a:p>
          <a:p>
            <a:pPr marL="114300" indent="0" algn="just">
              <a:buNone/>
            </a:pPr>
            <a:r>
              <a:rPr lang="es-MX" sz="1200" b="1" dirty="0" smtClean="0">
                <a:solidFill>
                  <a:srgbClr val="564B3C"/>
                </a:solidFill>
                <a:effectLst>
                  <a:outerShdw blurRad="38100" dist="38100" dir="2700000" algn="tl">
                    <a:srgbClr val="000000">
                      <a:alpha val="43137"/>
                    </a:srgbClr>
                  </a:outerShdw>
                </a:effectLst>
              </a:rPr>
              <a:t>ARTÍCULO 106.</a:t>
            </a:r>
            <a:r>
              <a:rPr lang="es-MX" sz="1200" b="1" dirty="0" smtClean="0">
                <a:solidFill>
                  <a:srgbClr val="564B3C"/>
                </a:solidFill>
              </a:rPr>
              <a:t> </a:t>
            </a:r>
            <a:r>
              <a:rPr lang="es-MX" sz="1800" dirty="0" smtClean="0">
                <a:solidFill>
                  <a:srgbClr val="564B3C"/>
                </a:solidFill>
              </a:rPr>
              <a:t>Los integrantes del jurado que no asistan a la evaluación profesional sin justificar su ausencia, se harán acreedores a las sanciones que determina el Estatuto Universitario.   </a:t>
            </a:r>
          </a:p>
          <a:p>
            <a:pPr marL="114300" indent="0" algn="just">
              <a:buNone/>
            </a:pPr>
            <a:endParaRPr lang="es-MX" sz="1200" b="1" dirty="0" smtClean="0">
              <a:solidFill>
                <a:srgbClr val="564B3C"/>
              </a:solidFill>
            </a:endParaRPr>
          </a:p>
          <a:p>
            <a:pPr marL="114300" indent="0" algn="just">
              <a:buNone/>
            </a:pPr>
            <a:r>
              <a:rPr lang="es-MX" sz="1200" b="1" dirty="0" smtClean="0">
                <a:solidFill>
                  <a:srgbClr val="564B3C"/>
                </a:solidFill>
                <a:effectLst>
                  <a:outerShdw blurRad="38100" dist="38100" dir="2700000" algn="tl">
                    <a:srgbClr val="000000">
                      <a:alpha val="43137"/>
                    </a:srgbClr>
                  </a:outerShdw>
                </a:effectLst>
              </a:rPr>
              <a:t>ARTÍCULO 107.</a:t>
            </a:r>
            <a:r>
              <a:rPr lang="es-MX" sz="1200" b="1" dirty="0" smtClean="0">
                <a:solidFill>
                  <a:srgbClr val="564B3C"/>
                </a:solidFill>
              </a:rPr>
              <a:t> </a:t>
            </a:r>
            <a:r>
              <a:rPr lang="es-MX" sz="1800" dirty="0" smtClean="0">
                <a:solidFill>
                  <a:srgbClr val="564B3C"/>
                </a:solidFill>
              </a:rPr>
              <a:t>La sustentación del trabajo escrito será publico y costara de la presentación del evento, la exposición por el pasante, la replica, y la deliberación y dictamen del jurado. </a:t>
            </a:r>
          </a:p>
          <a:p>
            <a:pPr marL="114300" indent="0" algn="just">
              <a:buNone/>
            </a:pPr>
            <a:endParaRPr lang="es-MX" sz="1200" b="1" dirty="0" smtClean="0">
              <a:solidFill>
                <a:srgbClr val="564B3C"/>
              </a:solidFill>
              <a:effectLst>
                <a:outerShdw blurRad="38100" dist="38100" dir="2700000" algn="tl">
                  <a:srgbClr val="000000">
                    <a:alpha val="43137"/>
                  </a:srgbClr>
                </a:outerShdw>
              </a:effectLst>
            </a:endParaRPr>
          </a:p>
          <a:p>
            <a:pPr marL="114300" indent="0" algn="just">
              <a:buNone/>
            </a:pPr>
            <a:r>
              <a:rPr lang="es-MX" sz="1200" b="1" dirty="0" smtClean="0">
                <a:solidFill>
                  <a:srgbClr val="564B3C"/>
                </a:solidFill>
                <a:effectLst>
                  <a:outerShdw blurRad="38100" dist="38100" dir="2700000" algn="tl">
                    <a:srgbClr val="000000">
                      <a:alpha val="43137"/>
                    </a:srgbClr>
                  </a:outerShdw>
                </a:effectLst>
              </a:rPr>
              <a:t>ARTÍCULO 108. </a:t>
            </a:r>
            <a:r>
              <a:rPr lang="es-MX" sz="1800" b="1" dirty="0" smtClean="0">
                <a:solidFill>
                  <a:srgbClr val="564B3C"/>
                </a:solidFill>
                <a:effectLst>
                  <a:outerShdw blurRad="38100" dist="38100" dir="2700000" algn="tl">
                    <a:srgbClr val="000000">
                      <a:alpha val="43137"/>
                    </a:srgbClr>
                  </a:outerShdw>
                </a:effectLst>
              </a:rPr>
              <a:t> </a:t>
            </a:r>
            <a:r>
              <a:rPr lang="es-MX" sz="1800" dirty="0" smtClean="0">
                <a:solidFill>
                  <a:srgbClr val="564B3C"/>
                </a:solidFill>
              </a:rPr>
              <a:t>Los integrantes del jurado tomaran en cuenta la calidad del trabajo, el nivel de la sustentación y los antecedentes académicos del pasante. </a:t>
            </a:r>
          </a:p>
          <a:p>
            <a:pPr marL="114300" indent="0" algn="just">
              <a:buNone/>
            </a:pPr>
            <a:endParaRPr lang="es-MX" sz="1200" b="1" dirty="0" smtClean="0">
              <a:solidFill>
                <a:srgbClr val="564B3C"/>
              </a:solidFill>
              <a:effectLst>
                <a:outerShdw blurRad="38100" dist="38100" dir="2700000" algn="tl">
                  <a:srgbClr val="000000">
                    <a:alpha val="43137"/>
                  </a:srgbClr>
                </a:outerShdw>
              </a:effectLst>
            </a:endParaRPr>
          </a:p>
          <a:p>
            <a:pPr marL="114300" indent="0" algn="just">
              <a:buNone/>
            </a:pPr>
            <a:r>
              <a:rPr lang="es-MX" sz="1200" b="1" dirty="0" smtClean="0">
                <a:solidFill>
                  <a:srgbClr val="564B3C"/>
                </a:solidFill>
                <a:effectLst>
                  <a:outerShdw blurRad="38100" dist="38100" dir="2700000" algn="tl">
                    <a:srgbClr val="000000">
                      <a:alpha val="43137"/>
                    </a:srgbClr>
                  </a:outerShdw>
                </a:effectLst>
              </a:rPr>
              <a:t>ARTÍCULO 109. </a:t>
            </a:r>
            <a:r>
              <a:rPr lang="es-MX" sz="1800" dirty="0" smtClean="0">
                <a:solidFill>
                  <a:srgbClr val="564B3C"/>
                </a:solidFill>
              </a:rPr>
              <a:t> quedara prohibido cualquier obsequio en moneda  o especie antes, durante y después de la realización de la evaluación profesional. </a:t>
            </a:r>
          </a:p>
          <a:p>
            <a:pPr marL="114300" indent="0" algn="just">
              <a:buNone/>
            </a:pPr>
            <a:endParaRPr lang="es-MX" dirty="0"/>
          </a:p>
        </p:txBody>
      </p:sp>
      <p:sp>
        <p:nvSpPr>
          <p:cNvPr id="5"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44</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394943723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620000" cy="922114"/>
          </a:xfrm>
        </p:spPr>
        <p:txBody>
          <a:bodyPr>
            <a:normAutofit/>
          </a:bodyPr>
          <a:lstStyle/>
          <a:p>
            <a:pPr algn="ctr"/>
            <a:r>
              <a:rPr lang="es-MX" sz="2800" b="1" dirty="0" smtClean="0">
                <a:solidFill>
                  <a:schemeClr val="tx1"/>
                </a:solidFill>
              </a:rPr>
              <a:t>RESULTADOS DE LA EVALUACÍON </a:t>
            </a:r>
            <a:endParaRPr lang="es-MX" sz="2800" b="1" dirty="0">
              <a:solidFill>
                <a:schemeClr val="tx1"/>
              </a:solidFill>
            </a:endParaRPr>
          </a:p>
        </p:txBody>
      </p:sp>
      <p:sp>
        <p:nvSpPr>
          <p:cNvPr id="3" name="2 Marcador de contenido"/>
          <p:cNvSpPr>
            <a:spLocks noGrp="1"/>
          </p:cNvSpPr>
          <p:nvPr>
            <p:ph idx="1"/>
          </p:nvPr>
        </p:nvSpPr>
        <p:spPr>
          <a:xfrm>
            <a:off x="467544" y="1196752"/>
            <a:ext cx="7620000" cy="5040560"/>
          </a:xfrm>
        </p:spPr>
        <p:txBody>
          <a:bodyPr>
            <a:normAutofit lnSpcReduction="10000"/>
          </a:bodyPr>
          <a:lstStyle/>
          <a:p>
            <a:pPr marL="114300" indent="0" algn="just">
              <a:buNone/>
            </a:pPr>
            <a:r>
              <a:rPr lang="es-MX" sz="1200" b="1" dirty="0">
                <a:solidFill>
                  <a:srgbClr val="564B3C"/>
                </a:solidFill>
                <a:effectLst>
                  <a:outerShdw blurRad="38100" dist="38100" dir="2700000" algn="tl">
                    <a:srgbClr val="000000">
                      <a:alpha val="43137"/>
                    </a:srgbClr>
                  </a:outerShdw>
                </a:effectLst>
              </a:rPr>
              <a:t>ARTÍCULO </a:t>
            </a:r>
            <a:r>
              <a:rPr lang="es-MX" sz="1200" b="1" dirty="0" smtClean="0">
                <a:solidFill>
                  <a:srgbClr val="564B3C"/>
                </a:solidFill>
                <a:effectLst>
                  <a:outerShdw blurRad="38100" dist="38100" dir="2700000" algn="tl">
                    <a:srgbClr val="000000">
                      <a:alpha val="43137"/>
                    </a:srgbClr>
                  </a:outerShdw>
                </a:effectLst>
              </a:rPr>
              <a:t>110.</a:t>
            </a:r>
            <a:r>
              <a:rPr lang="es-MX" sz="1200" b="1" dirty="0" smtClean="0">
                <a:solidFill>
                  <a:srgbClr val="564B3C"/>
                </a:solidFill>
              </a:rPr>
              <a:t> </a:t>
            </a:r>
            <a:r>
              <a:rPr lang="es-MX" sz="1600" b="1" dirty="0" smtClean="0"/>
              <a:t>  </a:t>
            </a:r>
            <a:r>
              <a:rPr lang="es-MX" sz="1800" dirty="0" smtClean="0"/>
              <a:t>Si </a:t>
            </a:r>
            <a:r>
              <a:rPr lang="es-MX" sz="1800" dirty="0"/>
              <a:t>no se hace la realización de un trabajo escrito ni la sustentación del mismo , y el resultado será comunicado en la ceremonia de la toma de </a:t>
            </a:r>
            <a:r>
              <a:rPr lang="es-MX" sz="1800" dirty="0" smtClean="0"/>
              <a:t>protesta. Y </a:t>
            </a:r>
            <a:r>
              <a:rPr lang="es-MX" sz="1800" dirty="0"/>
              <a:t>las decisiones que tome en cuenta el jurado será por el merito alcanzado por el pasante, por antecedentes académicos y en su caso en su trayectoria </a:t>
            </a:r>
            <a:r>
              <a:rPr lang="es-MX" sz="1800" dirty="0" smtClean="0"/>
              <a:t>profesional.</a:t>
            </a:r>
            <a:endParaRPr lang="es-MX" sz="1800" b="1" dirty="0"/>
          </a:p>
          <a:p>
            <a:pPr marL="114300" indent="0" algn="just">
              <a:buNone/>
            </a:pPr>
            <a:endParaRPr lang="es-MX" sz="1050" b="1" dirty="0">
              <a:solidFill>
                <a:srgbClr val="564B3C"/>
              </a:solidFill>
              <a:effectLst>
                <a:outerShdw blurRad="38100" dist="38100" dir="2700000" algn="tl">
                  <a:srgbClr val="000000">
                    <a:alpha val="43137"/>
                  </a:srgbClr>
                </a:outerShdw>
              </a:effectLst>
            </a:endParaRPr>
          </a:p>
          <a:p>
            <a:pPr marL="114300" indent="0" algn="just">
              <a:buNone/>
            </a:pPr>
            <a:r>
              <a:rPr lang="es-MX" sz="1200" b="1" dirty="0" smtClean="0">
                <a:solidFill>
                  <a:srgbClr val="564B3C"/>
                </a:solidFill>
                <a:effectLst>
                  <a:outerShdw blurRad="38100" dist="38100" dir="2700000" algn="tl">
                    <a:srgbClr val="000000">
                      <a:alpha val="43137"/>
                    </a:srgbClr>
                  </a:outerShdw>
                </a:effectLst>
              </a:rPr>
              <a:t>ARTÍCULO 111.</a:t>
            </a:r>
            <a:r>
              <a:rPr lang="es-MX" sz="1200" b="1" dirty="0" smtClean="0">
                <a:solidFill>
                  <a:srgbClr val="564B3C"/>
                </a:solidFill>
              </a:rPr>
              <a:t> </a:t>
            </a:r>
            <a:r>
              <a:rPr lang="es-MX" sz="1800" dirty="0" smtClean="0"/>
              <a:t>Si </a:t>
            </a:r>
            <a:r>
              <a:rPr lang="es-MX" sz="1800" dirty="0"/>
              <a:t>es el caso contrario el resultado de la evaluación profesional será el veredicto al que lleguen los integrantes del jurado y será comunicado en la toma de protesta</a:t>
            </a:r>
            <a:r>
              <a:rPr lang="es-MX" sz="1800" dirty="0" smtClean="0"/>
              <a:t>.</a:t>
            </a:r>
          </a:p>
          <a:p>
            <a:pPr marL="114300" indent="0" algn="just">
              <a:buNone/>
            </a:pPr>
            <a:endParaRPr lang="es-MX" sz="1600" b="1" dirty="0" smtClean="0"/>
          </a:p>
          <a:p>
            <a:pPr marL="114300" indent="0" algn="just">
              <a:buNone/>
            </a:pPr>
            <a:r>
              <a:rPr lang="es-MX" sz="1200" b="1" dirty="0">
                <a:solidFill>
                  <a:srgbClr val="564B3C"/>
                </a:solidFill>
                <a:effectLst>
                  <a:outerShdw blurRad="38100" dist="38100" dir="2700000" algn="tl">
                    <a:srgbClr val="000000">
                      <a:alpha val="43137"/>
                    </a:srgbClr>
                  </a:outerShdw>
                </a:effectLst>
              </a:rPr>
              <a:t>ARTÍCULO </a:t>
            </a:r>
            <a:r>
              <a:rPr lang="es-MX" sz="1200" b="1" dirty="0" smtClean="0">
                <a:solidFill>
                  <a:srgbClr val="564B3C"/>
                </a:solidFill>
                <a:effectLst>
                  <a:outerShdw blurRad="38100" dist="38100" dir="2700000" algn="tl">
                    <a:srgbClr val="000000">
                      <a:alpha val="43137"/>
                    </a:srgbClr>
                  </a:outerShdw>
                </a:effectLst>
              </a:rPr>
              <a:t>112.</a:t>
            </a:r>
            <a:r>
              <a:rPr lang="es-MX" sz="1200" b="1" dirty="0" smtClean="0">
                <a:solidFill>
                  <a:srgbClr val="564B3C"/>
                </a:solidFill>
              </a:rPr>
              <a:t> </a:t>
            </a:r>
            <a:r>
              <a:rPr lang="es-MX" sz="1800" dirty="0" smtClean="0"/>
              <a:t>La </a:t>
            </a:r>
            <a:r>
              <a:rPr lang="es-MX" sz="1800" dirty="0"/>
              <a:t>ceremonia de toma de protesta será a cargo del presidente del jurado</a:t>
            </a:r>
            <a:r>
              <a:rPr lang="es-MX" sz="1800" dirty="0" smtClean="0"/>
              <a:t>.</a:t>
            </a:r>
          </a:p>
          <a:p>
            <a:pPr marL="114300" indent="0" algn="just">
              <a:buNone/>
            </a:pPr>
            <a:endParaRPr lang="es-MX" sz="1400" b="1" dirty="0"/>
          </a:p>
          <a:p>
            <a:pPr marL="114300" indent="0" algn="just">
              <a:buNone/>
            </a:pPr>
            <a:r>
              <a:rPr lang="es-MX" sz="1200" b="1" dirty="0">
                <a:solidFill>
                  <a:srgbClr val="564B3C"/>
                </a:solidFill>
                <a:effectLst>
                  <a:outerShdw blurRad="38100" dist="38100" dir="2700000" algn="tl">
                    <a:srgbClr val="000000">
                      <a:alpha val="43137"/>
                    </a:srgbClr>
                  </a:outerShdw>
                </a:effectLst>
              </a:rPr>
              <a:t>ARTÍCULO 113.</a:t>
            </a:r>
            <a:r>
              <a:rPr lang="es-MX" sz="1200" b="1" dirty="0">
                <a:solidFill>
                  <a:srgbClr val="564B3C"/>
                </a:solidFill>
              </a:rPr>
              <a:t> </a:t>
            </a:r>
            <a:r>
              <a:rPr lang="es-MX" sz="1800" dirty="0"/>
              <a:t>Los resultados podrán ser los siguientes:</a:t>
            </a:r>
          </a:p>
          <a:p>
            <a:pPr marL="811530" lvl="1" indent="-400050" algn="just">
              <a:buFont typeface="+mj-lt"/>
              <a:buAutoNum type="romanUcPeriod"/>
            </a:pPr>
            <a:r>
              <a:rPr lang="es-MX" sz="1800" dirty="0"/>
              <a:t>Aprobado con mención honorifica </a:t>
            </a:r>
          </a:p>
          <a:p>
            <a:pPr marL="811530" lvl="1" indent="-400050" algn="just">
              <a:buFont typeface="+mj-lt"/>
              <a:buAutoNum type="romanUcPeriod"/>
            </a:pPr>
            <a:r>
              <a:rPr lang="es-MX" sz="1800" dirty="0" smtClean="0"/>
              <a:t>Aprobado </a:t>
            </a:r>
            <a:r>
              <a:rPr lang="es-MX" sz="1800" dirty="0"/>
              <a:t>por unanimidad de votos</a:t>
            </a:r>
          </a:p>
          <a:p>
            <a:pPr marL="811530" lvl="1" indent="-400050" algn="just">
              <a:buFont typeface="+mj-lt"/>
              <a:buAutoNum type="romanUcPeriod"/>
            </a:pPr>
            <a:r>
              <a:rPr lang="es-MX" sz="1800" dirty="0"/>
              <a:t>Aprobado por mayoría de votos</a:t>
            </a:r>
          </a:p>
          <a:p>
            <a:pPr marL="811530" lvl="1" indent="-400050" algn="just">
              <a:buFont typeface="+mj-lt"/>
              <a:buAutoNum type="romanUcPeriod"/>
            </a:pPr>
            <a:r>
              <a:rPr lang="es-MX" sz="1800" dirty="0"/>
              <a:t>Aplazado  </a:t>
            </a:r>
          </a:p>
          <a:p>
            <a:pPr marL="114300" indent="0" algn="just">
              <a:buNone/>
            </a:pPr>
            <a:endParaRPr lang="es-MX" sz="1800" b="1" dirty="0"/>
          </a:p>
          <a:p>
            <a:pPr marL="114300" indent="0">
              <a:buNone/>
            </a:pPr>
            <a:endParaRPr lang="es-MX" sz="1800" dirty="0"/>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45</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289752755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7620000" cy="5996136"/>
          </a:xfrm>
        </p:spPr>
        <p:txBody>
          <a:bodyPr>
            <a:normAutofit lnSpcReduction="10000"/>
          </a:bodyPr>
          <a:lstStyle/>
          <a:p>
            <a:pPr marL="0" indent="0" algn="just">
              <a:buNone/>
            </a:pPr>
            <a:r>
              <a:rPr lang="es-MX" sz="1200" b="1" dirty="0" smtClean="0">
                <a:solidFill>
                  <a:srgbClr val="564B3C"/>
                </a:solidFill>
                <a:effectLst>
                  <a:outerShdw blurRad="38100" dist="38100" dir="2700000" algn="tl">
                    <a:srgbClr val="000000">
                      <a:alpha val="43137"/>
                    </a:srgbClr>
                  </a:outerShdw>
                </a:effectLst>
              </a:rPr>
              <a:t>ARTÍCULO 114.</a:t>
            </a:r>
            <a:r>
              <a:rPr lang="es-MX" sz="1200" b="1" dirty="0" smtClean="0">
                <a:solidFill>
                  <a:srgbClr val="564B3C"/>
                </a:solidFill>
              </a:rPr>
              <a:t> </a:t>
            </a:r>
            <a:r>
              <a:rPr lang="es-MX" sz="1800" b="1" dirty="0" smtClean="0"/>
              <a:t>S</a:t>
            </a:r>
            <a:r>
              <a:rPr lang="es-MX" sz="1800" dirty="0" smtClean="0"/>
              <a:t>e </a:t>
            </a:r>
            <a:r>
              <a:rPr lang="es-MX" sz="1800" dirty="0"/>
              <a:t>podrá otorgar mención honorifica cuando se cumpla </a:t>
            </a:r>
            <a:endParaRPr lang="es-MX" sz="1800" dirty="0" smtClean="0"/>
          </a:p>
          <a:p>
            <a:pPr marL="697230" lvl="1" indent="-400050" algn="just">
              <a:buFont typeface="+mj-lt"/>
              <a:buAutoNum type="romanUcPeriod"/>
            </a:pPr>
            <a:r>
              <a:rPr lang="es-MX" sz="1800" dirty="0" smtClean="0"/>
              <a:t>Promedio </a:t>
            </a:r>
            <a:r>
              <a:rPr lang="es-MX" sz="1800" dirty="0"/>
              <a:t>general de 9 o 8.5 solo para áreas de ingeniería y tecnología o de ciencias naturales y exactas </a:t>
            </a:r>
          </a:p>
          <a:p>
            <a:pPr marL="697230" lvl="1" indent="-400050" algn="just">
              <a:buFont typeface="+mj-lt"/>
              <a:buAutoNum type="romanUcPeriod"/>
            </a:pPr>
            <a:r>
              <a:rPr lang="es-MX" sz="1800" dirty="0" smtClean="0"/>
              <a:t>No </a:t>
            </a:r>
            <a:r>
              <a:rPr lang="es-MX" sz="1800" dirty="0"/>
              <a:t>haber obtenido calificaciones reprobatorias o anotaciones literales </a:t>
            </a:r>
            <a:endParaRPr lang="es-MX" sz="1800" dirty="0" smtClean="0"/>
          </a:p>
          <a:p>
            <a:pPr marL="697230" lvl="1" indent="-400050" algn="just">
              <a:buFont typeface="+mj-lt"/>
              <a:buAutoNum type="romanUcPeriod"/>
            </a:pPr>
            <a:r>
              <a:rPr lang="es-MX" sz="1800" dirty="0" smtClean="0"/>
              <a:t>Que </a:t>
            </a:r>
            <a:r>
              <a:rPr lang="es-MX" sz="1800" dirty="0"/>
              <a:t>el desarrollo de la evaluación haya sido de un nivel excepcional </a:t>
            </a:r>
            <a:endParaRPr lang="es-MX" sz="1800" dirty="0" smtClean="0"/>
          </a:p>
          <a:p>
            <a:pPr marL="697230" lvl="1" indent="-400050" algn="just">
              <a:buFont typeface="+mj-lt"/>
              <a:buAutoNum type="romanUcPeriod"/>
            </a:pPr>
            <a:r>
              <a:rPr lang="es-MX" sz="1800" dirty="0" smtClean="0"/>
              <a:t>Desempeño </a:t>
            </a:r>
            <a:r>
              <a:rPr lang="es-MX" sz="1800" dirty="0"/>
              <a:t>académico sobresaliente </a:t>
            </a:r>
            <a:endParaRPr lang="es-MX" sz="1800" dirty="0" smtClean="0"/>
          </a:p>
          <a:p>
            <a:pPr marL="697230" lvl="1" indent="-400050" algn="just">
              <a:buFont typeface="+mj-lt"/>
              <a:buAutoNum type="romanUcPeriod"/>
            </a:pPr>
            <a:r>
              <a:rPr lang="es-MX" sz="1800" dirty="0" smtClean="0"/>
              <a:t>Que </a:t>
            </a:r>
            <a:r>
              <a:rPr lang="es-MX" sz="1800" dirty="0"/>
              <a:t>la evaluación profesión se presente dentro de los dos años siguientes a la terminación de la </a:t>
            </a:r>
            <a:r>
              <a:rPr lang="es-MX" sz="1800" dirty="0" smtClean="0"/>
              <a:t>carrera.</a:t>
            </a:r>
          </a:p>
          <a:p>
            <a:pPr marL="697230" lvl="1" indent="-400050" algn="just">
              <a:buFont typeface="+mj-lt"/>
              <a:buAutoNum type="romanUcPeriod"/>
            </a:pPr>
            <a:r>
              <a:rPr lang="es-MX" sz="1800" dirty="0" smtClean="0"/>
              <a:t>Que </a:t>
            </a:r>
            <a:r>
              <a:rPr lang="es-MX" sz="1800" dirty="0"/>
              <a:t>la votación de su otorgamiento sea unánime.</a:t>
            </a:r>
          </a:p>
          <a:p>
            <a:pPr marL="0" indent="0" algn="just">
              <a:buNone/>
            </a:pPr>
            <a:endParaRPr lang="es-MX" sz="1400" dirty="0"/>
          </a:p>
          <a:p>
            <a:pPr marL="0" indent="0" algn="just">
              <a:buNone/>
            </a:pPr>
            <a:r>
              <a:rPr lang="es-MX" sz="1200" b="1" dirty="0">
                <a:solidFill>
                  <a:srgbClr val="564B3C"/>
                </a:solidFill>
                <a:effectLst>
                  <a:outerShdw blurRad="38100" dist="38100" dir="2700000" algn="tl">
                    <a:srgbClr val="000000">
                      <a:alpha val="43137"/>
                    </a:srgbClr>
                  </a:outerShdw>
                </a:effectLst>
              </a:rPr>
              <a:t>ARTÍCULO </a:t>
            </a:r>
            <a:r>
              <a:rPr lang="es-MX" sz="1200" b="1" dirty="0" smtClean="0">
                <a:solidFill>
                  <a:srgbClr val="564B3C"/>
                </a:solidFill>
                <a:effectLst>
                  <a:outerShdw blurRad="38100" dist="38100" dir="2700000" algn="tl">
                    <a:srgbClr val="000000">
                      <a:alpha val="43137"/>
                    </a:srgbClr>
                  </a:outerShdw>
                </a:effectLst>
              </a:rPr>
              <a:t>115.</a:t>
            </a:r>
            <a:r>
              <a:rPr lang="es-MX" sz="1200" b="1" dirty="0" smtClean="0">
                <a:solidFill>
                  <a:srgbClr val="564B3C"/>
                </a:solidFill>
              </a:rPr>
              <a:t> </a:t>
            </a:r>
            <a:r>
              <a:rPr lang="es-MX" sz="1800" dirty="0" smtClean="0"/>
              <a:t>Después </a:t>
            </a:r>
            <a:r>
              <a:rPr lang="es-MX" sz="1800" dirty="0"/>
              <a:t>de decir el veredicto final </a:t>
            </a:r>
            <a:endParaRPr lang="es-MX" sz="1800" b="1" dirty="0"/>
          </a:p>
          <a:p>
            <a:pPr marL="811530" lvl="1" indent="-400050" algn="just">
              <a:buFont typeface="+mj-lt"/>
              <a:buAutoNum type="romanUcPeriod"/>
            </a:pPr>
            <a:r>
              <a:rPr lang="es-MX" sz="1800" dirty="0"/>
              <a:t>Se procederá ala toma de protesta del nuevo profesionista.</a:t>
            </a:r>
          </a:p>
          <a:p>
            <a:pPr marL="925830" lvl="1" indent="-514350" algn="just">
              <a:buFont typeface="+mj-lt"/>
              <a:buAutoNum type="romanUcPeriod"/>
            </a:pPr>
            <a:r>
              <a:rPr lang="es-MX" sz="1800" dirty="0"/>
              <a:t>De dicha acta se le entregara un ejemplar al pasante y otro quedara en el archivo del espacio académico  y el tercero se enviara a la dependencia competente de la administración central de la universidad.</a:t>
            </a:r>
          </a:p>
          <a:p>
            <a:pPr marL="925830" lvl="1" indent="-514350" algn="just">
              <a:buFont typeface="+mj-lt"/>
              <a:buAutoNum type="romanUcPeriod"/>
            </a:pPr>
            <a:r>
              <a:rPr lang="es-MX" sz="1800" dirty="0"/>
              <a:t>Si el integrante del jurado no se encuentra de manera presencial la firma será recuperada en un lapso no mayor a 30 días.</a:t>
            </a:r>
          </a:p>
          <a:p>
            <a:pPr marL="925830" lvl="1" indent="-514350" algn="just">
              <a:buFont typeface="+mj-lt"/>
              <a:buAutoNum type="romanUcPeriod"/>
            </a:pPr>
            <a:endParaRPr lang="es-MX" sz="1800" dirty="0"/>
          </a:p>
          <a:p>
            <a:pPr marL="0" indent="0" algn="just">
              <a:buNone/>
            </a:pPr>
            <a:r>
              <a:rPr lang="es-MX" sz="1200" b="1" dirty="0">
                <a:solidFill>
                  <a:srgbClr val="564B3C"/>
                </a:solidFill>
                <a:effectLst>
                  <a:outerShdw blurRad="38100" dist="38100" dir="2700000" algn="tl">
                    <a:srgbClr val="000000">
                      <a:alpha val="43137"/>
                    </a:srgbClr>
                  </a:outerShdw>
                </a:effectLst>
              </a:rPr>
              <a:t>ARTÍCULO 117.</a:t>
            </a:r>
            <a:r>
              <a:rPr lang="es-MX" sz="1200" b="1" dirty="0">
                <a:solidFill>
                  <a:srgbClr val="564B3C"/>
                </a:solidFill>
              </a:rPr>
              <a:t> </a:t>
            </a:r>
            <a:r>
              <a:rPr lang="es-MX" sz="1800" dirty="0"/>
              <a:t>Si el pasante aprueba la evaluación profesional y cubra los derechos respectivos se le expidiera el titulo profesional correspondiente.</a:t>
            </a:r>
          </a:p>
          <a:p>
            <a:pPr marL="114300" indent="0" algn="ctr">
              <a:buNone/>
            </a:pPr>
            <a:endParaRPr lang="es-MX" sz="1800" dirty="0"/>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46</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17040240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7620000" cy="5996136"/>
          </a:xfrm>
        </p:spPr>
        <p:txBody>
          <a:bodyPr>
            <a:normAutofit fontScale="85000" lnSpcReduction="20000"/>
          </a:bodyPr>
          <a:lstStyle/>
          <a:p>
            <a:pPr marL="0" indent="0" algn="just">
              <a:buNone/>
            </a:pPr>
            <a:r>
              <a:rPr lang="es-MX" sz="1200" b="1" dirty="0" smtClean="0">
                <a:solidFill>
                  <a:srgbClr val="564B3C"/>
                </a:solidFill>
                <a:effectLst>
                  <a:outerShdw blurRad="38100" dist="38100" dir="2700000" algn="tl">
                    <a:srgbClr val="000000">
                      <a:alpha val="43137"/>
                    </a:srgbClr>
                  </a:outerShdw>
                </a:effectLst>
              </a:rPr>
              <a:t>ARTÍCULO 118.</a:t>
            </a:r>
            <a:r>
              <a:rPr lang="es-MX" sz="1200" b="1" dirty="0" smtClean="0">
                <a:solidFill>
                  <a:srgbClr val="564B3C"/>
                </a:solidFill>
              </a:rPr>
              <a:t>  </a:t>
            </a:r>
            <a:r>
              <a:rPr lang="es-MX" sz="2100" dirty="0" smtClean="0"/>
              <a:t>Si </a:t>
            </a:r>
            <a:r>
              <a:rPr lang="es-MX" sz="2100" dirty="0"/>
              <a:t>el pasante resulta aplazado en la primera evaluación tendrá derecho a una segunda evaluación, después de que haya transcurrido 6 meses.</a:t>
            </a:r>
          </a:p>
          <a:p>
            <a:pPr marL="0" indent="0" algn="just">
              <a:buNone/>
            </a:pPr>
            <a:r>
              <a:rPr lang="es-MX" sz="2100" dirty="0"/>
              <a:t>Y podrá solicitar por tercera vez la evaluación siempre y cuando esta corresponda a una temática y opción diferente  a las anteriores. Y si es aplazado por tercera vez tendrá que repetir la carrera</a:t>
            </a:r>
            <a:r>
              <a:rPr lang="es-MX" sz="2100" dirty="0" smtClean="0"/>
              <a:t>.</a:t>
            </a:r>
          </a:p>
          <a:p>
            <a:pPr marL="0" indent="0" algn="just">
              <a:buNone/>
            </a:pPr>
            <a:endParaRPr lang="es-MX" sz="2100" dirty="0"/>
          </a:p>
          <a:p>
            <a:pPr marL="0" indent="0" algn="just">
              <a:buNone/>
            </a:pPr>
            <a:endParaRPr lang="es-MX" sz="1800" dirty="0" smtClean="0"/>
          </a:p>
          <a:p>
            <a:pPr marL="0" indent="0" algn="just">
              <a:buNone/>
            </a:pPr>
            <a:endParaRPr lang="es-MX" sz="1800" dirty="0"/>
          </a:p>
          <a:p>
            <a:pPr marL="0" indent="0" algn="just">
              <a:buNone/>
            </a:pPr>
            <a:endParaRPr lang="es-MX" sz="1800" dirty="0" smtClean="0"/>
          </a:p>
          <a:p>
            <a:pPr marL="0" indent="0" algn="just">
              <a:buNone/>
            </a:pPr>
            <a:endParaRPr lang="es-MX" sz="1800" dirty="0"/>
          </a:p>
          <a:p>
            <a:pPr marL="0" indent="0" algn="just">
              <a:buNone/>
            </a:pPr>
            <a:endParaRPr lang="es-MX" sz="1800" dirty="0"/>
          </a:p>
          <a:p>
            <a:pPr marL="114300" indent="0" algn="just">
              <a:buNone/>
            </a:pPr>
            <a:r>
              <a:rPr lang="es-MX" sz="1600" b="1" dirty="0">
                <a:solidFill>
                  <a:srgbClr val="564B3C"/>
                </a:solidFill>
                <a:effectLst>
                  <a:outerShdw blurRad="38100" dist="38100" dir="2700000" algn="tl">
                    <a:srgbClr val="000000">
                      <a:alpha val="43137"/>
                    </a:srgbClr>
                  </a:outerShdw>
                </a:effectLst>
              </a:rPr>
              <a:t>ARTÍCULO 119.</a:t>
            </a:r>
            <a:r>
              <a:rPr lang="es-MX" sz="1600" b="1" dirty="0">
                <a:solidFill>
                  <a:srgbClr val="564B3C"/>
                </a:solidFill>
              </a:rPr>
              <a:t> </a:t>
            </a:r>
            <a:r>
              <a:rPr lang="es-MX" sz="2100" dirty="0"/>
              <a:t>Los archivos digitales de las evaluaciones serán almacenados en el repositorio digital.</a:t>
            </a:r>
          </a:p>
          <a:p>
            <a:pPr marL="114300" indent="0" algn="just">
              <a:buNone/>
            </a:pPr>
            <a:endParaRPr lang="es-MX" sz="2100" dirty="0"/>
          </a:p>
          <a:p>
            <a:pPr marL="114300" indent="0" algn="just">
              <a:buNone/>
            </a:pPr>
            <a:r>
              <a:rPr lang="es-MX" sz="1600" b="1" dirty="0">
                <a:solidFill>
                  <a:srgbClr val="564B3C"/>
                </a:solidFill>
                <a:effectLst>
                  <a:outerShdw blurRad="38100" dist="38100" dir="2700000" algn="tl">
                    <a:srgbClr val="000000">
                      <a:alpha val="43137"/>
                    </a:srgbClr>
                  </a:outerShdw>
                </a:effectLst>
              </a:rPr>
              <a:t>ARTÍCULO 120.</a:t>
            </a:r>
            <a:r>
              <a:rPr lang="es-MX" sz="1600" b="1" dirty="0">
                <a:solidFill>
                  <a:srgbClr val="564B3C"/>
                </a:solidFill>
              </a:rPr>
              <a:t> </a:t>
            </a:r>
            <a:r>
              <a:rPr lang="es-MX" sz="2100" dirty="0"/>
              <a:t>La biblioteca central de la universidad tendrán a cargo estos archivos.</a:t>
            </a:r>
            <a:endParaRPr lang="es-MX" sz="2400" dirty="0"/>
          </a:p>
          <a:p>
            <a:pPr marL="114300" indent="0" algn="just">
              <a:buNone/>
            </a:pPr>
            <a:endParaRPr lang="es-MX" sz="2400" dirty="0"/>
          </a:p>
          <a:p>
            <a:pPr marL="114300" indent="0" algn="just">
              <a:buNone/>
            </a:pPr>
            <a:r>
              <a:rPr lang="es-MX" sz="1600" b="1" dirty="0">
                <a:solidFill>
                  <a:srgbClr val="564B3C"/>
                </a:solidFill>
                <a:effectLst>
                  <a:outerShdw blurRad="38100" dist="38100" dir="2700000" algn="tl">
                    <a:srgbClr val="000000">
                      <a:alpha val="43137"/>
                    </a:srgbClr>
                  </a:outerShdw>
                </a:effectLst>
              </a:rPr>
              <a:t>ARTÍCULO 121.</a:t>
            </a:r>
            <a:r>
              <a:rPr lang="es-MX" sz="1600" b="1" dirty="0">
                <a:solidFill>
                  <a:srgbClr val="564B3C"/>
                </a:solidFill>
              </a:rPr>
              <a:t> </a:t>
            </a:r>
            <a:r>
              <a:rPr lang="es-MX" sz="2100" dirty="0"/>
              <a:t>El repositorio digital tiene por objeto organizar, archivar, preservar, salvaguardar, prestar y difundir estos trabajos.</a:t>
            </a:r>
          </a:p>
          <a:p>
            <a:pPr marL="114300" indent="0" algn="just">
              <a:buNone/>
            </a:pPr>
            <a:endParaRPr lang="es-MX" sz="2100" dirty="0"/>
          </a:p>
          <a:p>
            <a:pPr marL="114300" indent="0" algn="just">
              <a:buNone/>
            </a:pPr>
            <a:r>
              <a:rPr lang="es-MX" sz="1600" b="1" dirty="0">
                <a:solidFill>
                  <a:srgbClr val="564B3C"/>
                </a:solidFill>
                <a:effectLst>
                  <a:outerShdw blurRad="38100" dist="38100" dir="2700000" algn="tl">
                    <a:srgbClr val="000000">
                      <a:alpha val="43137"/>
                    </a:srgbClr>
                  </a:outerShdw>
                </a:effectLst>
              </a:rPr>
              <a:t>ARTÍCULO 122.</a:t>
            </a:r>
            <a:r>
              <a:rPr lang="es-MX" sz="1600" b="1" dirty="0">
                <a:solidFill>
                  <a:srgbClr val="564B3C"/>
                </a:solidFill>
              </a:rPr>
              <a:t> </a:t>
            </a:r>
            <a:r>
              <a:rPr lang="es-MX" sz="2100" dirty="0"/>
              <a:t>Para que los trabajos estén en el repositorio digital los autores lo deberán de autorizar</a:t>
            </a:r>
            <a:r>
              <a:rPr lang="es-MX" sz="2100" dirty="0" smtClean="0"/>
              <a:t>.</a:t>
            </a:r>
            <a:endParaRPr lang="es-MX" sz="2100" dirty="0"/>
          </a:p>
        </p:txBody>
      </p:sp>
      <p:sp>
        <p:nvSpPr>
          <p:cNvPr id="4" name="1 Título"/>
          <p:cNvSpPr>
            <a:spLocks noGrp="1"/>
          </p:cNvSpPr>
          <p:nvPr>
            <p:ph type="title"/>
          </p:nvPr>
        </p:nvSpPr>
        <p:spPr>
          <a:xfrm>
            <a:off x="395536" y="2060848"/>
            <a:ext cx="7620000" cy="850106"/>
          </a:xfrm>
        </p:spPr>
        <p:txBody>
          <a:bodyPr/>
          <a:lstStyle/>
          <a:p>
            <a:pPr algn="ctr"/>
            <a:r>
              <a:rPr lang="es-MX" sz="2800" b="1" dirty="0" smtClean="0"/>
              <a:t>REPOSITORIO DIGITAL </a:t>
            </a:r>
            <a:endParaRPr lang="es-MX" sz="2800" b="1" dirty="0"/>
          </a:p>
        </p:txBody>
      </p:sp>
      <p:sp>
        <p:nvSpPr>
          <p:cNvPr id="5"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47</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254610566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sz="2800" b="1" dirty="0"/>
              <a:t>TRANSITORIOS </a:t>
            </a:r>
            <a:endParaRPr lang="es-MX" sz="2800" dirty="0"/>
          </a:p>
        </p:txBody>
      </p:sp>
      <p:sp>
        <p:nvSpPr>
          <p:cNvPr id="3" name="2 Marcador de contenido"/>
          <p:cNvSpPr>
            <a:spLocks noGrp="1"/>
          </p:cNvSpPr>
          <p:nvPr>
            <p:ph idx="1"/>
          </p:nvPr>
        </p:nvSpPr>
        <p:spPr/>
        <p:txBody>
          <a:bodyPr>
            <a:normAutofit lnSpcReduction="10000"/>
          </a:bodyPr>
          <a:lstStyle/>
          <a:p>
            <a:pPr marL="114300" indent="0" algn="just">
              <a:buNone/>
            </a:pPr>
            <a:r>
              <a:rPr lang="es-MX" sz="1900" b="1" dirty="0"/>
              <a:t>PRIMERO: </a:t>
            </a:r>
            <a:r>
              <a:rPr lang="es-MX" sz="1900" dirty="0"/>
              <a:t>dicho reglamento se publicara en la gaceta </a:t>
            </a:r>
            <a:r>
              <a:rPr lang="es-MX" sz="1900" dirty="0" smtClean="0"/>
              <a:t>universitaria</a:t>
            </a:r>
          </a:p>
          <a:p>
            <a:pPr marL="114300" indent="0" algn="just">
              <a:buNone/>
            </a:pPr>
            <a:r>
              <a:rPr lang="es-MX" sz="1900" b="1" dirty="0" smtClean="0"/>
              <a:t>SEGUNDO</a:t>
            </a:r>
            <a:r>
              <a:rPr lang="es-MX" sz="1900" b="1" dirty="0"/>
              <a:t>: </a:t>
            </a:r>
            <a:r>
              <a:rPr lang="es-MX" sz="1900" dirty="0"/>
              <a:t>Entrara en vigor el día de la aprobación por parte del consejo </a:t>
            </a:r>
            <a:r>
              <a:rPr lang="es-MX" sz="1900" dirty="0" smtClean="0"/>
              <a:t>universitario.</a:t>
            </a:r>
          </a:p>
          <a:p>
            <a:pPr marL="114300" indent="0" algn="just">
              <a:buNone/>
            </a:pPr>
            <a:r>
              <a:rPr lang="es-MX" sz="1900" b="1" dirty="0" smtClean="0"/>
              <a:t>TERCERO</a:t>
            </a:r>
            <a:r>
              <a:rPr lang="es-MX" sz="1900" b="1" dirty="0"/>
              <a:t>: </a:t>
            </a:r>
            <a:r>
              <a:rPr lang="es-MX" sz="1900" dirty="0"/>
              <a:t>Se deroga el capitulo VIII del titulo tercero </a:t>
            </a:r>
          </a:p>
          <a:p>
            <a:pPr marL="114300" indent="0" algn="just">
              <a:buNone/>
            </a:pPr>
            <a:r>
              <a:rPr lang="es-MX" sz="1900" b="1" dirty="0" smtClean="0"/>
              <a:t>QUINTO</a:t>
            </a:r>
            <a:r>
              <a:rPr lang="es-MX" sz="1900" b="1" dirty="0"/>
              <a:t>: </a:t>
            </a:r>
            <a:r>
              <a:rPr lang="es-MX" sz="1900" dirty="0"/>
              <a:t>Se derogan las disposiciones de la legislación que se opongan al presente reglamento.</a:t>
            </a:r>
          </a:p>
          <a:p>
            <a:pPr marL="114300" indent="0" algn="just">
              <a:buNone/>
            </a:pPr>
            <a:r>
              <a:rPr lang="es-MX" sz="1900" b="1" dirty="0" smtClean="0"/>
              <a:t>SEPTIMO</a:t>
            </a:r>
            <a:r>
              <a:rPr lang="es-MX" sz="1900" b="1" dirty="0"/>
              <a:t>: </a:t>
            </a:r>
            <a:r>
              <a:rPr lang="es-MX" sz="1900" dirty="0"/>
              <a:t>En un plazo no mayor a 60 días se expedirá el acuerdo de organización y funciones.</a:t>
            </a:r>
          </a:p>
          <a:p>
            <a:pPr marL="114300" indent="0" algn="just">
              <a:buNone/>
            </a:pPr>
            <a:r>
              <a:rPr lang="es-MX" sz="1900" b="1" dirty="0" smtClean="0"/>
              <a:t>OCTAVO</a:t>
            </a:r>
            <a:r>
              <a:rPr lang="es-MX" sz="1900" b="1" dirty="0"/>
              <a:t>: </a:t>
            </a:r>
            <a:r>
              <a:rPr lang="es-MX" sz="1900" dirty="0"/>
              <a:t>El repositorio digital y comunicación será desarrollado por la dirección de tecnologías de la </a:t>
            </a:r>
            <a:r>
              <a:rPr lang="es-MX" sz="1900" dirty="0" err="1"/>
              <a:t>inf</a:t>
            </a:r>
            <a:r>
              <a:rPr lang="es-MX" sz="1900" dirty="0"/>
              <a:t>. Y comunicación de la  universidad.</a:t>
            </a:r>
            <a:endParaRPr lang="es-MX" sz="1900" b="1" dirty="0"/>
          </a:p>
          <a:p>
            <a:pPr marL="114300" indent="0" algn="just">
              <a:buNone/>
            </a:pPr>
            <a:r>
              <a:rPr lang="es-MX" sz="1900" b="1" dirty="0"/>
              <a:t>NOVENO: </a:t>
            </a:r>
            <a:r>
              <a:rPr lang="es-MX" sz="1900" dirty="0"/>
              <a:t>Para los pasantes de programas administrados en la modalidad  no escolarizados o mixta y sistema a distancia, podrán realizarlo vía electrónica conforme a  los lineamientos para el uso de firma electrónica.</a:t>
            </a:r>
          </a:p>
          <a:p>
            <a:pPr marL="114300" indent="0" algn="just">
              <a:buNone/>
            </a:pPr>
            <a:r>
              <a:rPr lang="es-MX" sz="1900" b="1" dirty="0"/>
              <a:t>DECIMO: </a:t>
            </a:r>
            <a:r>
              <a:rPr lang="es-MX" sz="1900" dirty="0"/>
              <a:t>El consejo universitario expedirá lineamientos correspondientes para la evaluación videoconferencia o cualquier otra tecnología de información.</a:t>
            </a:r>
          </a:p>
          <a:p>
            <a:pPr marL="114300" indent="0">
              <a:buNone/>
            </a:pPr>
            <a:endParaRPr lang="es-MX" dirty="0"/>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48</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177848801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Referencias</a:t>
            </a:r>
            <a:endParaRPr lang="es-MX" dirty="0"/>
          </a:p>
        </p:txBody>
      </p:sp>
      <p:sp>
        <p:nvSpPr>
          <p:cNvPr id="3" name="2 Marcador de contenido"/>
          <p:cNvSpPr>
            <a:spLocks noGrp="1"/>
          </p:cNvSpPr>
          <p:nvPr>
            <p:ph idx="1"/>
          </p:nvPr>
        </p:nvSpPr>
        <p:spPr>
          <a:xfrm>
            <a:off x="457200" y="1214422"/>
            <a:ext cx="7620000" cy="5186378"/>
          </a:xfrm>
        </p:spPr>
        <p:txBody>
          <a:bodyPr>
            <a:normAutofit fontScale="70000" lnSpcReduction="20000"/>
          </a:bodyPr>
          <a:lstStyle/>
          <a:p>
            <a:r>
              <a:rPr lang="es-MX" dirty="0" err="1" smtClean="0"/>
              <a:t>Ander</a:t>
            </a:r>
            <a:r>
              <a:rPr lang="es-MX" dirty="0" smtClean="0"/>
              <a:t>. </a:t>
            </a:r>
            <a:r>
              <a:rPr lang="es-MX" dirty="0" err="1" smtClean="0"/>
              <a:t>Egg</a:t>
            </a:r>
            <a:r>
              <a:rPr lang="es-MX" dirty="0" smtClean="0"/>
              <a:t>, E. (2000). Técnicas de Investigación Social. Editorial El Ateneo, México.</a:t>
            </a:r>
          </a:p>
          <a:p>
            <a:r>
              <a:rPr lang="es-MX" dirty="0" smtClean="0"/>
              <a:t>Arias Galicia, Fernando (2001).  Introducción a la Metodología de la Investigación en Ciencias de la Administración y del Comportamiento. Trillas. México. </a:t>
            </a:r>
          </a:p>
          <a:p>
            <a:r>
              <a:rPr lang="es-MX" dirty="0" smtClean="0"/>
              <a:t>Fernández Rojas, H. A. (2001) Manual para la Elaboración de Textos, UEAM. </a:t>
            </a:r>
          </a:p>
          <a:p>
            <a:r>
              <a:rPr lang="es-MX" dirty="0" smtClean="0"/>
              <a:t>México. Garza Mercado, A. (2000). Manual de Técnicas de Investigación para estudiantes de</a:t>
            </a:r>
          </a:p>
          <a:p>
            <a:r>
              <a:rPr lang="es-MX" dirty="0" smtClean="0"/>
              <a:t>Ciencias Sociales. El Colegio de México. México. Gutiérrez, A. (2004). Manejo de información documental. Guía para organizar fuentes de información. Ed. Trillas. México.</a:t>
            </a:r>
          </a:p>
          <a:p>
            <a:r>
              <a:rPr lang="es-MX" dirty="0" smtClean="0"/>
              <a:t>Hernández </a:t>
            </a:r>
            <a:r>
              <a:rPr lang="es-MX" dirty="0" err="1" smtClean="0"/>
              <a:t>Sampieri</a:t>
            </a:r>
            <a:r>
              <a:rPr lang="es-MX" dirty="0" smtClean="0"/>
              <a:t>, R., Fernández, C. y Baptista, P. (2003). Metodología de la Investigación. 3ª ed. </a:t>
            </a:r>
            <a:r>
              <a:rPr lang="es-MX" dirty="0" err="1" smtClean="0"/>
              <a:t>McGraw</a:t>
            </a:r>
            <a:r>
              <a:rPr lang="es-MX" dirty="0" smtClean="0"/>
              <a:t> Hill. México. </a:t>
            </a:r>
            <a:r>
              <a:rPr lang="es-MX" dirty="0" err="1" smtClean="0"/>
              <a:t>Munich</a:t>
            </a:r>
            <a:r>
              <a:rPr lang="es-MX" dirty="0" smtClean="0"/>
              <a:t>, L. y </a:t>
            </a:r>
            <a:r>
              <a:rPr lang="es-MX" dirty="0" err="1" smtClean="0"/>
              <a:t>Àngeles</a:t>
            </a:r>
            <a:r>
              <a:rPr lang="es-MX" dirty="0" smtClean="0"/>
              <a:t>, E. (2002).</a:t>
            </a:r>
          </a:p>
          <a:p>
            <a:r>
              <a:rPr lang="es-MX" dirty="0" smtClean="0"/>
              <a:t> Métodos y técnicas de investigación. Trillas. México. Pardinas, F. (2000). Metodología y técnicas de investigación en Ciencias Sociales. Siglo Veintiuno Editores. México Sánchez Puentes, R. (2000).</a:t>
            </a:r>
          </a:p>
          <a:p>
            <a:r>
              <a:rPr lang="es-MX" dirty="0" smtClean="0"/>
              <a:t> Enseñar a Investigar. Plaza y Valdez Editores. Universidad Nacional Autónoma de México. México. </a:t>
            </a:r>
            <a:r>
              <a:rPr lang="es-MX" dirty="0" err="1" smtClean="0"/>
              <a:t>Schmelkes</a:t>
            </a:r>
            <a:r>
              <a:rPr lang="es-MX" dirty="0" smtClean="0"/>
              <a:t>, C. (2000). </a:t>
            </a:r>
          </a:p>
          <a:p>
            <a:r>
              <a:rPr lang="es-MX" dirty="0" smtClean="0"/>
              <a:t>Manual para la presentación de anteproyectos e informes de investigación (tesis). 2ª ed. Oxford. México. Universidad Autónoma del Estado de México (UAEM) (2006). </a:t>
            </a:r>
          </a:p>
          <a:p>
            <a:r>
              <a:rPr lang="es-MX" dirty="0" smtClean="0"/>
              <a:t>Reglamento de Facultades y Escuelas Profesionales. México. Universidad Autónoma del Estado de México (UAEM) (2006). </a:t>
            </a:r>
          </a:p>
          <a:p>
            <a:r>
              <a:rPr lang="es-MX" dirty="0" smtClean="0"/>
              <a:t>Reglamento de Opciones de Evaluación Profesional. México. Yuri, J. y Urbano, C. (2003)</a:t>
            </a:r>
          </a:p>
          <a:p>
            <a:r>
              <a:rPr lang="es-MX" dirty="0" smtClean="0"/>
              <a:t>Técnicas para investigar y formular proyectos de investigación. Ed. Brujas.  Argentina. Zorrilla, S. y otros (2000).  </a:t>
            </a:r>
          </a:p>
          <a:p>
            <a:r>
              <a:rPr lang="es-MX" dirty="0" smtClean="0"/>
              <a:t>Metodología de la Investigación. 3ª ed. Mc </a:t>
            </a:r>
            <a:r>
              <a:rPr lang="es-MX" dirty="0" err="1" smtClean="0"/>
              <a:t>Graw</a:t>
            </a:r>
            <a:r>
              <a:rPr lang="es-MX" dirty="0" smtClean="0"/>
              <a:t> Hill. Zubizarreta, A. (1998) La aventura del trabajo intelectual, Ed. </a:t>
            </a:r>
            <a:r>
              <a:rPr lang="es-MX" dirty="0" err="1" smtClean="0"/>
              <a:t>Pearson</a:t>
            </a:r>
            <a:r>
              <a:rPr lang="es-MX" dirty="0" smtClean="0"/>
              <a:t>. México</a:t>
            </a:r>
            <a:endParaRPr lang="es-MX"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1757346" cy="1143000"/>
          </a:xfrm>
        </p:spPr>
        <p:txBody>
          <a:bodyPr/>
          <a:lstStyle/>
          <a:p>
            <a:r>
              <a:rPr lang="es-MX" dirty="0" smtClean="0"/>
              <a:t>Índice</a:t>
            </a:r>
            <a:endParaRPr lang="es-MX" dirty="0"/>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kumimoji="0" lang="es-MX" sz="2000" b="1" i="0" u="none" strike="noStrike" kern="1200" cap="none" spc="0" normalizeH="0" baseline="0" noProof="0" dirty="0">
              <a:ln>
                <a:noFill/>
              </a:ln>
              <a:effectLst/>
              <a:uLnTx/>
              <a:uFillTx/>
              <a:latin typeface="+mn-lt"/>
              <a:ea typeface="+mn-ea"/>
              <a:cs typeface="+mn-cs"/>
            </a:endParaRPr>
          </a:p>
        </p:txBody>
      </p:sp>
      <p:graphicFrame>
        <p:nvGraphicFramePr>
          <p:cNvPr id="5" name="4 Tabla"/>
          <p:cNvGraphicFramePr>
            <a:graphicFrameLocks noGrp="1"/>
          </p:cNvGraphicFramePr>
          <p:nvPr/>
        </p:nvGraphicFramePr>
        <p:xfrm>
          <a:off x="2857488" y="214290"/>
          <a:ext cx="4929222" cy="6344734"/>
        </p:xfrm>
        <a:graphic>
          <a:graphicData uri="http://schemas.openxmlformats.org/drawingml/2006/table">
            <a:tbl>
              <a:tblPr>
                <a:tableStyleId>{5940675A-B579-460E-94D1-54222C63F5DA}</a:tableStyleId>
              </a:tblPr>
              <a:tblGrid>
                <a:gridCol w="2462816"/>
                <a:gridCol w="2466406"/>
              </a:tblGrid>
              <a:tr h="219495">
                <a:tc>
                  <a:txBody>
                    <a:bodyPr/>
                    <a:lstStyle/>
                    <a:p>
                      <a:pPr algn="just">
                        <a:lnSpc>
                          <a:spcPct val="115000"/>
                        </a:lnSpc>
                        <a:spcAft>
                          <a:spcPts val="1000"/>
                        </a:spcAft>
                      </a:pPr>
                      <a:r>
                        <a:rPr lang="es-MX" sz="1000" dirty="0"/>
                        <a:t>Exposición de Motivos</a:t>
                      </a:r>
                      <a:endParaRPr lang="es-MX" sz="1000" dirty="0">
                        <a:latin typeface="Calibri"/>
                        <a:ea typeface="Calibri"/>
                        <a:cs typeface="Times New Roman"/>
                      </a:endParaRPr>
                    </a:p>
                  </a:txBody>
                  <a:tcPr marL="24185" marR="24185" marT="3135" marB="0"/>
                </a:tc>
                <a:tc>
                  <a:txBody>
                    <a:bodyPr/>
                    <a:lstStyle/>
                    <a:p>
                      <a:pPr algn="ctr">
                        <a:lnSpc>
                          <a:spcPct val="115000"/>
                        </a:lnSpc>
                        <a:spcAft>
                          <a:spcPts val="1000"/>
                        </a:spcAft>
                      </a:pPr>
                      <a:r>
                        <a:rPr lang="es-MX" sz="1000"/>
                        <a:t>7</a:t>
                      </a:r>
                      <a:endParaRPr lang="es-MX" sz="1000">
                        <a:latin typeface="Calibri"/>
                        <a:ea typeface="Calibri"/>
                        <a:cs typeface="Times New Roman"/>
                      </a:endParaRPr>
                    </a:p>
                  </a:txBody>
                  <a:tcPr marL="24185" marR="24185" marT="3135" marB="0"/>
                </a:tc>
              </a:tr>
              <a:tr h="256292">
                <a:tc>
                  <a:txBody>
                    <a:bodyPr/>
                    <a:lstStyle/>
                    <a:p>
                      <a:pPr algn="just">
                        <a:lnSpc>
                          <a:spcPct val="115000"/>
                        </a:lnSpc>
                        <a:spcAft>
                          <a:spcPts val="1000"/>
                        </a:spcAft>
                      </a:pPr>
                      <a:r>
                        <a:rPr lang="es-MX" sz="1000" dirty="0"/>
                        <a:t>Título Primero Evaluación Profesional</a:t>
                      </a:r>
                      <a:endParaRPr lang="es-MX" sz="1000" dirty="0">
                        <a:latin typeface="Calibri"/>
                        <a:ea typeface="Calibri"/>
                        <a:cs typeface="Times New Roman"/>
                      </a:endParaRPr>
                    </a:p>
                  </a:txBody>
                  <a:tcPr marL="24185" marR="24185" marT="3135" marB="0"/>
                </a:tc>
                <a:tc>
                  <a:txBody>
                    <a:bodyPr/>
                    <a:lstStyle/>
                    <a:p>
                      <a:pPr algn="ctr">
                        <a:lnSpc>
                          <a:spcPct val="115000"/>
                        </a:lnSpc>
                        <a:spcAft>
                          <a:spcPts val="1000"/>
                        </a:spcAft>
                      </a:pPr>
                      <a:r>
                        <a:rPr lang="es-MX" sz="1000"/>
                        <a:t>8</a:t>
                      </a:r>
                      <a:endParaRPr lang="es-MX" sz="1000">
                        <a:latin typeface="Calibri"/>
                        <a:ea typeface="Calibri"/>
                        <a:cs typeface="Times New Roman"/>
                      </a:endParaRPr>
                    </a:p>
                  </a:txBody>
                  <a:tcPr marL="24185" marR="24185" marT="3135" marB="0"/>
                </a:tc>
              </a:tr>
              <a:tr h="256292">
                <a:tc>
                  <a:txBody>
                    <a:bodyPr/>
                    <a:lstStyle/>
                    <a:p>
                      <a:pPr algn="just">
                        <a:lnSpc>
                          <a:spcPct val="115000"/>
                        </a:lnSpc>
                        <a:spcAft>
                          <a:spcPts val="1000"/>
                        </a:spcAft>
                      </a:pPr>
                      <a:r>
                        <a:rPr lang="es-MX" sz="1000" dirty="0"/>
                        <a:t>Diferenciación y elección entre las opciones de evaluación profesional</a:t>
                      </a:r>
                      <a:endParaRPr lang="es-MX" sz="1000" dirty="0">
                        <a:latin typeface="Calibri"/>
                        <a:ea typeface="Calibri"/>
                        <a:cs typeface="Times New Roman"/>
                      </a:endParaRPr>
                    </a:p>
                  </a:txBody>
                  <a:tcPr marL="24185" marR="24185" marT="3135" marB="0"/>
                </a:tc>
                <a:tc>
                  <a:txBody>
                    <a:bodyPr/>
                    <a:lstStyle/>
                    <a:p>
                      <a:pPr algn="ctr">
                        <a:lnSpc>
                          <a:spcPct val="115000"/>
                        </a:lnSpc>
                        <a:spcAft>
                          <a:spcPts val="1000"/>
                        </a:spcAft>
                      </a:pPr>
                      <a:r>
                        <a:rPr lang="es-MX" sz="1000"/>
                        <a:t>10</a:t>
                      </a:r>
                      <a:endParaRPr lang="es-MX" sz="1000">
                        <a:latin typeface="Calibri"/>
                        <a:ea typeface="Calibri"/>
                        <a:cs typeface="Times New Roman"/>
                      </a:endParaRPr>
                    </a:p>
                  </a:txBody>
                  <a:tcPr marL="24185" marR="24185" marT="3135" marB="0"/>
                </a:tc>
              </a:tr>
              <a:tr h="256292">
                <a:tc>
                  <a:txBody>
                    <a:bodyPr/>
                    <a:lstStyle/>
                    <a:p>
                      <a:pPr algn="just">
                        <a:lnSpc>
                          <a:spcPct val="115000"/>
                        </a:lnSpc>
                        <a:spcAft>
                          <a:spcPts val="1000"/>
                        </a:spcAft>
                      </a:pPr>
                      <a:r>
                        <a:rPr lang="es-MX" sz="1000" dirty="0"/>
                        <a:t>Título Segundo Evaluación Profesional</a:t>
                      </a:r>
                      <a:endParaRPr lang="es-MX" sz="1000" dirty="0">
                        <a:latin typeface="Calibri"/>
                        <a:ea typeface="Calibri"/>
                        <a:cs typeface="Times New Roman"/>
                      </a:endParaRPr>
                    </a:p>
                  </a:txBody>
                  <a:tcPr marL="24185" marR="24185" marT="3135" marB="0"/>
                </a:tc>
                <a:tc>
                  <a:txBody>
                    <a:bodyPr/>
                    <a:lstStyle/>
                    <a:p>
                      <a:pPr algn="ctr">
                        <a:lnSpc>
                          <a:spcPct val="115000"/>
                        </a:lnSpc>
                        <a:spcAft>
                          <a:spcPts val="1000"/>
                        </a:spcAft>
                      </a:pPr>
                      <a:r>
                        <a:rPr lang="es-MX" sz="1000"/>
                        <a:t>12</a:t>
                      </a:r>
                      <a:endParaRPr lang="es-MX" sz="1000">
                        <a:latin typeface="Calibri"/>
                        <a:ea typeface="Calibri"/>
                        <a:cs typeface="Times New Roman"/>
                      </a:endParaRPr>
                    </a:p>
                  </a:txBody>
                  <a:tcPr marL="24185" marR="24185" marT="3135" marB="0"/>
                </a:tc>
              </a:tr>
              <a:tr h="256292">
                <a:tc>
                  <a:txBody>
                    <a:bodyPr/>
                    <a:lstStyle/>
                    <a:p>
                      <a:pPr algn="just">
                        <a:lnSpc>
                          <a:spcPct val="115000"/>
                        </a:lnSpc>
                        <a:spcAft>
                          <a:spcPts val="1000"/>
                        </a:spcAft>
                      </a:pPr>
                      <a:r>
                        <a:rPr lang="es-MX" sz="1000"/>
                        <a:t>Examen General de Egreso </a:t>
                      </a:r>
                      <a:endParaRPr lang="es-MX" sz="1000">
                        <a:latin typeface="Calibri"/>
                        <a:ea typeface="Calibri"/>
                        <a:cs typeface="Times New Roman"/>
                      </a:endParaRPr>
                    </a:p>
                  </a:txBody>
                  <a:tcPr marL="24185" marR="24185" marT="3135" marB="0"/>
                </a:tc>
                <a:tc>
                  <a:txBody>
                    <a:bodyPr/>
                    <a:lstStyle/>
                    <a:p>
                      <a:pPr algn="ctr">
                        <a:lnSpc>
                          <a:spcPct val="115000"/>
                        </a:lnSpc>
                        <a:spcAft>
                          <a:spcPts val="1000"/>
                        </a:spcAft>
                      </a:pPr>
                      <a:r>
                        <a:rPr lang="es-MX" sz="1000"/>
                        <a:t>17</a:t>
                      </a:r>
                      <a:endParaRPr lang="es-MX" sz="1000">
                        <a:latin typeface="Calibri"/>
                        <a:ea typeface="Calibri"/>
                        <a:cs typeface="Times New Roman"/>
                      </a:endParaRPr>
                    </a:p>
                  </a:txBody>
                  <a:tcPr marL="24185" marR="24185" marT="3135" marB="0"/>
                </a:tc>
              </a:tr>
              <a:tr h="256292">
                <a:tc>
                  <a:txBody>
                    <a:bodyPr/>
                    <a:lstStyle/>
                    <a:p>
                      <a:pPr algn="just">
                        <a:lnSpc>
                          <a:spcPct val="115000"/>
                        </a:lnSpc>
                        <a:spcAft>
                          <a:spcPts val="1000"/>
                        </a:spcAft>
                      </a:pPr>
                      <a:r>
                        <a:rPr lang="es-MX" sz="1000" dirty="0"/>
                        <a:t>Memoria de Experiencia Laboral</a:t>
                      </a:r>
                      <a:endParaRPr lang="es-MX" sz="1000" dirty="0">
                        <a:latin typeface="Calibri"/>
                        <a:ea typeface="Calibri"/>
                        <a:cs typeface="Times New Roman"/>
                      </a:endParaRPr>
                    </a:p>
                  </a:txBody>
                  <a:tcPr marL="24185" marR="24185" marT="3135" marB="0"/>
                </a:tc>
                <a:tc>
                  <a:txBody>
                    <a:bodyPr/>
                    <a:lstStyle/>
                    <a:p>
                      <a:pPr algn="ctr">
                        <a:lnSpc>
                          <a:spcPct val="115000"/>
                        </a:lnSpc>
                        <a:spcAft>
                          <a:spcPts val="1000"/>
                        </a:spcAft>
                      </a:pPr>
                      <a:r>
                        <a:rPr lang="es-MX" sz="1000"/>
                        <a:t>17</a:t>
                      </a:r>
                      <a:endParaRPr lang="es-MX" sz="1000">
                        <a:latin typeface="Calibri"/>
                        <a:ea typeface="Calibri"/>
                        <a:cs typeface="Times New Roman"/>
                      </a:endParaRPr>
                    </a:p>
                  </a:txBody>
                  <a:tcPr marL="24185" marR="24185" marT="3135" marB="0"/>
                </a:tc>
              </a:tr>
              <a:tr h="256292">
                <a:tc>
                  <a:txBody>
                    <a:bodyPr/>
                    <a:lstStyle/>
                    <a:p>
                      <a:pPr algn="just">
                        <a:lnSpc>
                          <a:spcPct val="115000"/>
                        </a:lnSpc>
                        <a:spcAft>
                          <a:spcPts val="1000"/>
                        </a:spcAft>
                        <a:tabLst>
                          <a:tab pos="1664970" algn="l"/>
                        </a:tabLst>
                      </a:pPr>
                      <a:r>
                        <a:rPr lang="es-MX" sz="1000" dirty="0"/>
                        <a:t>Obra artística </a:t>
                      </a:r>
                      <a:endParaRPr lang="es-MX" sz="1000" dirty="0">
                        <a:latin typeface="Calibri"/>
                        <a:ea typeface="Calibri"/>
                        <a:cs typeface="Times New Roman"/>
                      </a:endParaRPr>
                    </a:p>
                  </a:txBody>
                  <a:tcPr marL="24185" marR="24185" marT="3135" marB="0"/>
                </a:tc>
                <a:tc>
                  <a:txBody>
                    <a:bodyPr/>
                    <a:lstStyle/>
                    <a:p>
                      <a:pPr algn="ctr">
                        <a:lnSpc>
                          <a:spcPct val="115000"/>
                        </a:lnSpc>
                        <a:spcAft>
                          <a:spcPts val="1000"/>
                        </a:spcAft>
                      </a:pPr>
                      <a:r>
                        <a:rPr lang="es-MX" sz="1000"/>
                        <a:t>20</a:t>
                      </a:r>
                      <a:endParaRPr lang="es-MX" sz="1000">
                        <a:latin typeface="Calibri"/>
                        <a:ea typeface="Calibri"/>
                        <a:cs typeface="Times New Roman"/>
                      </a:endParaRPr>
                    </a:p>
                  </a:txBody>
                  <a:tcPr marL="24185" marR="24185" marT="3135" marB="0"/>
                </a:tc>
              </a:tr>
              <a:tr h="256292">
                <a:tc>
                  <a:txBody>
                    <a:bodyPr/>
                    <a:lstStyle/>
                    <a:p>
                      <a:pPr algn="just">
                        <a:lnSpc>
                          <a:spcPct val="115000"/>
                        </a:lnSpc>
                        <a:spcAft>
                          <a:spcPts val="1000"/>
                        </a:spcAft>
                      </a:pPr>
                      <a:r>
                        <a:rPr lang="es-MX" sz="1000" dirty="0"/>
                        <a:t>Reporte de Aplicación de conocimientos </a:t>
                      </a:r>
                      <a:endParaRPr lang="es-MX" sz="1000" dirty="0">
                        <a:latin typeface="Calibri"/>
                        <a:ea typeface="Calibri"/>
                        <a:cs typeface="Times New Roman"/>
                      </a:endParaRPr>
                    </a:p>
                  </a:txBody>
                  <a:tcPr marL="24185" marR="24185" marT="3135" marB="0"/>
                </a:tc>
                <a:tc>
                  <a:txBody>
                    <a:bodyPr/>
                    <a:lstStyle/>
                    <a:p>
                      <a:pPr algn="ctr">
                        <a:lnSpc>
                          <a:spcPct val="115000"/>
                        </a:lnSpc>
                        <a:spcAft>
                          <a:spcPts val="1000"/>
                        </a:spcAft>
                      </a:pPr>
                      <a:r>
                        <a:rPr lang="es-MX" sz="1000"/>
                        <a:t>22</a:t>
                      </a:r>
                      <a:endParaRPr lang="es-MX" sz="1000">
                        <a:latin typeface="Calibri"/>
                        <a:ea typeface="Calibri"/>
                        <a:cs typeface="Times New Roman"/>
                      </a:endParaRPr>
                    </a:p>
                  </a:txBody>
                  <a:tcPr marL="24185" marR="24185" marT="3135" marB="0"/>
                </a:tc>
              </a:tr>
              <a:tr h="256292">
                <a:tc>
                  <a:txBody>
                    <a:bodyPr/>
                    <a:lstStyle/>
                    <a:p>
                      <a:pPr algn="just">
                        <a:lnSpc>
                          <a:spcPct val="115000"/>
                        </a:lnSpc>
                        <a:spcAft>
                          <a:spcPts val="1000"/>
                        </a:spcAft>
                      </a:pPr>
                      <a:r>
                        <a:rPr lang="es-MX" sz="1000" dirty="0"/>
                        <a:t>Reporte de autoempleo profesional</a:t>
                      </a:r>
                      <a:endParaRPr lang="es-MX" sz="1000" dirty="0">
                        <a:latin typeface="Calibri"/>
                        <a:ea typeface="Calibri"/>
                        <a:cs typeface="Times New Roman"/>
                      </a:endParaRPr>
                    </a:p>
                  </a:txBody>
                  <a:tcPr marL="24185" marR="24185" marT="3135" marB="0"/>
                </a:tc>
                <a:tc>
                  <a:txBody>
                    <a:bodyPr/>
                    <a:lstStyle/>
                    <a:p>
                      <a:pPr algn="ctr">
                        <a:lnSpc>
                          <a:spcPct val="115000"/>
                        </a:lnSpc>
                        <a:spcAft>
                          <a:spcPts val="1000"/>
                        </a:spcAft>
                      </a:pPr>
                      <a:r>
                        <a:rPr lang="es-MX" sz="1000"/>
                        <a:t>25</a:t>
                      </a:r>
                      <a:endParaRPr lang="es-MX" sz="1000">
                        <a:latin typeface="Calibri"/>
                        <a:ea typeface="Calibri"/>
                        <a:cs typeface="Times New Roman"/>
                      </a:endParaRPr>
                    </a:p>
                  </a:txBody>
                  <a:tcPr marL="24185" marR="24185" marT="3135" marB="0"/>
                </a:tc>
              </a:tr>
              <a:tr h="256292">
                <a:tc>
                  <a:txBody>
                    <a:bodyPr/>
                    <a:lstStyle/>
                    <a:p>
                      <a:pPr algn="just">
                        <a:lnSpc>
                          <a:spcPct val="115000"/>
                        </a:lnSpc>
                        <a:spcAft>
                          <a:spcPts val="1000"/>
                        </a:spcAft>
                      </a:pPr>
                      <a:r>
                        <a:rPr lang="es-MX" sz="1000" dirty="0"/>
                        <a:t>Reporte de residencia de Investigación</a:t>
                      </a:r>
                      <a:endParaRPr lang="es-MX" sz="1000" dirty="0">
                        <a:latin typeface="Calibri"/>
                        <a:ea typeface="Calibri"/>
                        <a:cs typeface="Times New Roman"/>
                      </a:endParaRPr>
                    </a:p>
                  </a:txBody>
                  <a:tcPr marL="24185" marR="24185" marT="3135" marB="0"/>
                </a:tc>
                <a:tc>
                  <a:txBody>
                    <a:bodyPr/>
                    <a:lstStyle/>
                    <a:p>
                      <a:pPr algn="ctr">
                        <a:lnSpc>
                          <a:spcPct val="115000"/>
                        </a:lnSpc>
                        <a:spcAft>
                          <a:spcPts val="1000"/>
                        </a:spcAft>
                      </a:pPr>
                      <a:r>
                        <a:rPr lang="es-MX" sz="1000"/>
                        <a:t>28</a:t>
                      </a:r>
                      <a:endParaRPr lang="es-MX" sz="1000">
                        <a:latin typeface="Calibri"/>
                        <a:ea typeface="Calibri"/>
                        <a:cs typeface="Times New Roman"/>
                      </a:endParaRPr>
                    </a:p>
                  </a:txBody>
                  <a:tcPr marL="24185" marR="24185" marT="3135" marB="0"/>
                </a:tc>
              </a:tr>
              <a:tr h="256292">
                <a:tc>
                  <a:txBody>
                    <a:bodyPr/>
                    <a:lstStyle/>
                    <a:p>
                      <a:pPr algn="just">
                        <a:lnSpc>
                          <a:spcPct val="115000"/>
                        </a:lnSpc>
                        <a:spcAft>
                          <a:spcPts val="1000"/>
                        </a:spcAft>
                      </a:pPr>
                      <a:r>
                        <a:rPr lang="es-MX" sz="1000" dirty="0"/>
                        <a:t>Reporte de servicio social en área de la salud</a:t>
                      </a:r>
                      <a:endParaRPr lang="es-MX" sz="1000" dirty="0">
                        <a:latin typeface="Calibri"/>
                        <a:ea typeface="Calibri"/>
                        <a:cs typeface="Times New Roman"/>
                      </a:endParaRPr>
                    </a:p>
                  </a:txBody>
                  <a:tcPr marL="24185" marR="24185" marT="3135" marB="0"/>
                </a:tc>
                <a:tc>
                  <a:txBody>
                    <a:bodyPr/>
                    <a:lstStyle/>
                    <a:p>
                      <a:pPr algn="ctr">
                        <a:lnSpc>
                          <a:spcPct val="115000"/>
                        </a:lnSpc>
                        <a:spcAft>
                          <a:spcPts val="1000"/>
                        </a:spcAft>
                      </a:pPr>
                      <a:r>
                        <a:rPr lang="es-MX" sz="1000"/>
                        <a:t>30</a:t>
                      </a:r>
                      <a:endParaRPr lang="es-MX" sz="1000">
                        <a:latin typeface="Calibri"/>
                        <a:ea typeface="Calibri"/>
                        <a:cs typeface="Times New Roman"/>
                      </a:endParaRPr>
                    </a:p>
                  </a:txBody>
                  <a:tcPr marL="24185" marR="24185" marT="3135" marB="0"/>
                </a:tc>
              </a:tr>
              <a:tr h="256292">
                <a:tc>
                  <a:txBody>
                    <a:bodyPr/>
                    <a:lstStyle/>
                    <a:p>
                      <a:pPr algn="just">
                        <a:lnSpc>
                          <a:spcPct val="115000"/>
                        </a:lnSpc>
                        <a:spcAft>
                          <a:spcPts val="1000"/>
                        </a:spcAft>
                      </a:pPr>
                      <a:r>
                        <a:rPr lang="es-MX" sz="1000" dirty="0"/>
                        <a:t>Tesina</a:t>
                      </a:r>
                      <a:endParaRPr lang="es-MX" sz="1000" dirty="0">
                        <a:latin typeface="Calibri"/>
                        <a:ea typeface="Calibri"/>
                        <a:cs typeface="Times New Roman"/>
                      </a:endParaRPr>
                    </a:p>
                  </a:txBody>
                  <a:tcPr marL="24185" marR="24185" marT="3135" marB="0"/>
                </a:tc>
                <a:tc>
                  <a:txBody>
                    <a:bodyPr/>
                    <a:lstStyle/>
                    <a:p>
                      <a:pPr algn="ctr">
                        <a:lnSpc>
                          <a:spcPct val="115000"/>
                        </a:lnSpc>
                        <a:spcAft>
                          <a:spcPts val="1000"/>
                        </a:spcAft>
                      </a:pPr>
                      <a:r>
                        <a:rPr lang="es-MX" sz="1000"/>
                        <a:t>31</a:t>
                      </a:r>
                      <a:endParaRPr lang="es-MX" sz="1000">
                        <a:latin typeface="Calibri"/>
                        <a:ea typeface="Calibri"/>
                        <a:cs typeface="Times New Roman"/>
                      </a:endParaRPr>
                    </a:p>
                  </a:txBody>
                  <a:tcPr marL="24185" marR="24185" marT="3135" marB="0"/>
                </a:tc>
              </a:tr>
              <a:tr h="256292">
                <a:tc>
                  <a:txBody>
                    <a:bodyPr/>
                    <a:lstStyle/>
                    <a:p>
                      <a:pPr algn="just">
                        <a:lnSpc>
                          <a:spcPct val="115000"/>
                        </a:lnSpc>
                        <a:spcAft>
                          <a:spcPts val="1000"/>
                        </a:spcAft>
                      </a:pPr>
                      <a:r>
                        <a:rPr lang="es-MX" sz="1000" dirty="0"/>
                        <a:t>Tesis</a:t>
                      </a:r>
                      <a:endParaRPr lang="es-MX" sz="1000" dirty="0">
                        <a:latin typeface="Calibri"/>
                        <a:ea typeface="Calibri"/>
                        <a:cs typeface="Times New Roman"/>
                      </a:endParaRPr>
                    </a:p>
                  </a:txBody>
                  <a:tcPr marL="24185" marR="24185" marT="3135" marB="0"/>
                </a:tc>
                <a:tc>
                  <a:txBody>
                    <a:bodyPr/>
                    <a:lstStyle/>
                    <a:p>
                      <a:pPr algn="ctr">
                        <a:lnSpc>
                          <a:spcPct val="115000"/>
                        </a:lnSpc>
                        <a:spcAft>
                          <a:spcPts val="1000"/>
                        </a:spcAft>
                      </a:pPr>
                      <a:r>
                        <a:rPr lang="es-MX" sz="1000"/>
                        <a:t>33</a:t>
                      </a:r>
                      <a:endParaRPr lang="es-MX" sz="1000">
                        <a:latin typeface="Calibri"/>
                        <a:ea typeface="Calibri"/>
                        <a:cs typeface="Times New Roman"/>
                      </a:endParaRPr>
                    </a:p>
                  </a:txBody>
                  <a:tcPr marL="24185" marR="24185" marT="3135" marB="0"/>
                </a:tc>
              </a:tr>
              <a:tr h="256292">
                <a:tc>
                  <a:txBody>
                    <a:bodyPr/>
                    <a:lstStyle/>
                    <a:p>
                      <a:pPr algn="just">
                        <a:lnSpc>
                          <a:spcPct val="115000"/>
                        </a:lnSpc>
                        <a:spcAft>
                          <a:spcPts val="1000"/>
                        </a:spcAft>
                      </a:pPr>
                      <a:r>
                        <a:rPr lang="es-MX" sz="1000" dirty="0"/>
                        <a:t>Título tercero procedimiento y resultado de la evaluación profesional</a:t>
                      </a:r>
                      <a:endParaRPr lang="es-MX" sz="1000" dirty="0">
                        <a:latin typeface="Calibri"/>
                        <a:ea typeface="Calibri"/>
                        <a:cs typeface="Times New Roman"/>
                      </a:endParaRPr>
                    </a:p>
                  </a:txBody>
                  <a:tcPr marL="24185" marR="24185" marT="3135" marB="0"/>
                </a:tc>
                <a:tc>
                  <a:txBody>
                    <a:bodyPr/>
                    <a:lstStyle/>
                    <a:p>
                      <a:pPr algn="ctr">
                        <a:lnSpc>
                          <a:spcPct val="115000"/>
                        </a:lnSpc>
                        <a:spcAft>
                          <a:spcPts val="1000"/>
                        </a:spcAft>
                      </a:pPr>
                      <a:r>
                        <a:rPr lang="es-MX" sz="1000"/>
                        <a:t>36</a:t>
                      </a:r>
                      <a:endParaRPr lang="es-MX" sz="1000">
                        <a:latin typeface="Calibri"/>
                        <a:ea typeface="Calibri"/>
                        <a:cs typeface="Times New Roman"/>
                      </a:endParaRPr>
                    </a:p>
                  </a:txBody>
                  <a:tcPr marL="24185" marR="24185" marT="3135" marB="0"/>
                </a:tc>
              </a:tr>
              <a:tr h="256292">
                <a:tc>
                  <a:txBody>
                    <a:bodyPr/>
                    <a:lstStyle/>
                    <a:p>
                      <a:pPr algn="just">
                        <a:lnSpc>
                          <a:spcPct val="115000"/>
                        </a:lnSpc>
                        <a:spcAft>
                          <a:spcPts val="1000"/>
                        </a:spcAft>
                      </a:pPr>
                      <a:r>
                        <a:rPr lang="es-MX" sz="1000" dirty="0"/>
                        <a:t>Asesor y revisores del trabajo, escrito, y del jurado para la sustentación</a:t>
                      </a:r>
                      <a:endParaRPr lang="es-MX" sz="1000" dirty="0">
                        <a:latin typeface="Calibri"/>
                        <a:ea typeface="Calibri"/>
                        <a:cs typeface="Times New Roman"/>
                      </a:endParaRPr>
                    </a:p>
                  </a:txBody>
                  <a:tcPr marL="24185" marR="24185" marT="3135" marB="0"/>
                </a:tc>
                <a:tc>
                  <a:txBody>
                    <a:bodyPr/>
                    <a:lstStyle/>
                    <a:p>
                      <a:pPr algn="ctr">
                        <a:lnSpc>
                          <a:spcPct val="115000"/>
                        </a:lnSpc>
                        <a:spcAft>
                          <a:spcPts val="1000"/>
                        </a:spcAft>
                      </a:pPr>
                      <a:r>
                        <a:rPr lang="es-MX" sz="1000"/>
                        <a:t>39</a:t>
                      </a:r>
                      <a:endParaRPr lang="es-MX" sz="1000">
                        <a:latin typeface="Calibri"/>
                        <a:ea typeface="Calibri"/>
                        <a:cs typeface="Times New Roman"/>
                      </a:endParaRPr>
                    </a:p>
                  </a:txBody>
                  <a:tcPr marL="24185" marR="24185" marT="3135" marB="0"/>
                </a:tc>
              </a:tr>
              <a:tr h="256292">
                <a:tc>
                  <a:txBody>
                    <a:bodyPr/>
                    <a:lstStyle/>
                    <a:p>
                      <a:pPr algn="just">
                        <a:lnSpc>
                          <a:spcPct val="115000"/>
                        </a:lnSpc>
                        <a:spcAft>
                          <a:spcPts val="1000"/>
                        </a:spcAft>
                      </a:pPr>
                      <a:r>
                        <a:rPr lang="es-MX" sz="1000" dirty="0"/>
                        <a:t>Realización del trabajo escrito y de su revisión</a:t>
                      </a:r>
                      <a:endParaRPr lang="es-MX" sz="1000" dirty="0">
                        <a:latin typeface="Calibri"/>
                        <a:ea typeface="Calibri"/>
                        <a:cs typeface="Times New Roman"/>
                      </a:endParaRPr>
                    </a:p>
                  </a:txBody>
                  <a:tcPr marL="24185" marR="24185" marT="3135" marB="0"/>
                </a:tc>
                <a:tc>
                  <a:txBody>
                    <a:bodyPr/>
                    <a:lstStyle/>
                    <a:p>
                      <a:pPr algn="ctr">
                        <a:lnSpc>
                          <a:spcPct val="115000"/>
                        </a:lnSpc>
                        <a:spcAft>
                          <a:spcPts val="1000"/>
                        </a:spcAft>
                      </a:pPr>
                      <a:r>
                        <a:rPr lang="es-MX" sz="1000"/>
                        <a:t>40</a:t>
                      </a:r>
                      <a:endParaRPr lang="es-MX" sz="1000">
                        <a:latin typeface="Calibri"/>
                        <a:ea typeface="Calibri"/>
                        <a:cs typeface="Times New Roman"/>
                      </a:endParaRPr>
                    </a:p>
                  </a:txBody>
                  <a:tcPr marL="24185" marR="24185" marT="3135" marB="0"/>
                </a:tc>
              </a:tr>
              <a:tr h="256292">
                <a:tc>
                  <a:txBody>
                    <a:bodyPr/>
                    <a:lstStyle/>
                    <a:p>
                      <a:pPr algn="just">
                        <a:lnSpc>
                          <a:spcPct val="115000"/>
                        </a:lnSpc>
                        <a:spcAft>
                          <a:spcPts val="1000"/>
                        </a:spcAft>
                      </a:pPr>
                      <a:r>
                        <a:rPr lang="es-MX" sz="1000" dirty="0"/>
                        <a:t>Requisitos para la sustentación del trabajo escrito</a:t>
                      </a:r>
                      <a:endParaRPr lang="es-MX" sz="1000" dirty="0">
                        <a:latin typeface="Calibri"/>
                        <a:ea typeface="Calibri"/>
                        <a:cs typeface="Times New Roman"/>
                      </a:endParaRPr>
                    </a:p>
                  </a:txBody>
                  <a:tcPr marL="24185" marR="24185" marT="3135" marB="0"/>
                </a:tc>
                <a:tc>
                  <a:txBody>
                    <a:bodyPr/>
                    <a:lstStyle/>
                    <a:p>
                      <a:pPr algn="ctr">
                        <a:lnSpc>
                          <a:spcPct val="115000"/>
                        </a:lnSpc>
                        <a:spcAft>
                          <a:spcPts val="1000"/>
                        </a:spcAft>
                      </a:pPr>
                      <a:r>
                        <a:rPr lang="es-MX" sz="1000"/>
                        <a:t>42</a:t>
                      </a:r>
                      <a:endParaRPr lang="es-MX" sz="1000">
                        <a:latin typeface="Calibri"/>
                        <a:ea typeface="Calibri"/>
                        <a:cs typeface="Times New Roman"/>
                      </a:endParaRPr>
                    </a:p>
                  </a:txBody>
                  <a:tcPr marL="24185" marR="24185" marT="3135" marB="0"/>
                </a:tc>
              </a:tr>
              <a:tr h="256292">
                <a:tc>
                  <a:txBody>
                    <a:bodyPr/>
                    <a:lstStyle/>
                    <a:p>
                      <a:pPr algn="just">
                        <a:lnSpc>
                          <a:spcPct val="115000"/>
                        </a:lnSpc>
                        <a:spcAft>
                          <a:spcPts val="1000"/>
                        </a:spcAft>
                      </a:pPr>
                      <a:r>
                        <a:rPr lang="es-MX" sz="1000" dirty="0"/>
                        <a:t>Integración del jurado para la sustentación del trabajo escrito </a:t>
                      </a:r>
                      <a:endParaRPr lang="es-MX" sz="1000" dirty="0">
                        <a:latin typeface="Calibri"/>
                        <a:ea typeface="Calibri"/>
                        <a:cs typeface="Times New Roman"/>
                      </a:endParaRPr>
                    </a:p>
                  </a:txBody>
                  <a:tcPr marL="24185" marR="24185" marT="3135" marB="0"/>
                </a:tc>
                <a:tc>
                  <a:txBody>
                    <a:bodyPr/>
                    <a:lstStyle/>
                    <a:p>
                      <a:pPr algn="ctr">
                        <a:lnSpc>
                          <a:spcPct val="115000"/>
                        </a:lnSpc>
                        <a:spcAft>
                          <a:spcPts val="1000"/>
                        </a:spcAft>
                      </a:pPr>
                      <a:r>
                        <a:rPr lang="es-MX" sz="1000"/>
                        <a:t>43</a:t>
                      </a:r>
                      <a:endParaRPr lang="es-MX" sz="1000">
                        <a:latin typeface="Calibri"/>
                        <a:ea typeface="Calibri"/>
                        <a:cs typeface="Times New Roman"/>
                      </a:endParaRPr>
                    </a:p>
                  </a:txBody>
                  <a:tcPr marL="24185" marR="24185" marT="3135" marB="0"/>
                </a:tc>
              </a:tr>
              <a:tr h="256292">
                <a:tc>
                  <a:txBody>
                    <a:bodyPr/>
                    <a:lstStyle/>
                    <a:p>
                      <a:pPr algn="just">
                        <a:lnSpc>
                          <a:spcPct val="115000"/>
                        </a:lnSpc>
                        <a:spcAft>
                          <a:spcPts val="1000"/>
                        </a:spcAft>
                      </a:pPr>
                      <a:r>
                        <a:rPr lang="es-MX" sz="1000"/>
                        <a:t>Sustentación del trabajo escrito</a:t>
                      </a:r>
                      <a:endParaRPr lang="es-MX" sz="1000">
                        <a:latin typeface="Calibri"/>
                        <a:ea typeface="Calibri"/>
                        <a:cs typeface="Times New Roman"/>
                      </a:endParaRPr>
                    </a:p>
                  </a:txBody>
                  <a:tcPr marL="24185" marR="24185" marT="3135" marB="0"/>
                </a:tc>
                <a:tc>
                  <a:txBody>
                    <a:bodyPr/>
                    <a:lstStyle/>
                    <a:p>
                      <a:pPr algn="ctr">
                        <a:lnSpc>
                          <a:spcPct val="115000"/>
                        </a:lnSpc>
                        <a:spcAft>
                          <a:spcPts val="1000"/>
                        </a:spcAft>
                      </a:pPr>
                      <a:r>
                        <a:rPr lang="es-MX" sz="1000"/>
                        <a:t>44</a:t>
                      </a:r>
                      <a:endParaRPr lang="es-MX" sz="1000">
                        <a:latin typeface="Calibri"/>
                        <a:ea typeface="Calibri"/>
                        <a:cs typeface="Times New Roman"/>
                      </a:endParaRPr>
                    </a:p>
                  </a:txBody>
                  <a:tcPr marL="24185" marR="24185" marT="3135" marB="0"/>
                </a:tc>
              </a:tr>
              <a:tr h="256292">
                <a:tc>
                  <a:txBody>
                    <a:bodyPr/>
                    <a:lstStyle/>
                    <a:p>
                      <a:pPr algn="just">
                        <a:lnSpc>
                          <a:spcPct val="115000"/>
                        </a:lnSpc>
                        <a:spcAft>
                          <a:spcPts val="1000"/>
                        </a:spcAft>
                      </a:pPr>
                      <a:r>
                        <a:rPr lang="es-MX" sz="1000" dirty="0"/>
                        <a:t>Resultados de la evaluación</a:t>
                      </a:r>
                      <a:endParaRPr lang="es-MX" sz="1000" dirty="0">
                        <a:latin typeface="Calibri"/>
                        <a:ea typeface="Calibri"/>
                        <a:cs typeface="Times New Roman"/>
                      </a:endParaRPr>
                    </a:p>
                  </a:txBody>
                  <a:tcPr marL="24185" marR="24185" marT="3135" marB="0"/>
                </a:tc>
                <a:tc>
                  <a:txBody>
                    <a:bodyPr/>
                    <a:lstStyle/>
                    <a:p>
                      <a:pPr algn="ctr">
                        <a:lnSpc>
                          <a:spcPct val="115000"/>
                        </a:lnSpc>
                        <a:spcAft>
                          <a:spcPts val="1000"/>
                        </a:spcAft>
                      </a:pPr>
                      <a:r>
                        <a:rPr lang="es-MX" sz="1000"/>
                        <a:t>45</a:t>
                      </a:r>
                      <a:endParaRPr lang="es-MX" sz="1000">
                        <a:latin typeface="Calibri"/>
                        <a:ea typeface="Calibri"/>
                        <a:cs typeface="Times New Roman"/>
                      </a:endParaRPr>
                    </a:p>
                  </a:txBody>
                  <a:tcPr marL="24185" marR="24185" marT="3135" marB="0"/>
                </a:tc>
              </a:tr>
              <a:tr h="256292">
                <a:tc>
                  <a:txBody>
                    <a:bodyPr/>
                    <a:lstStyle/>
                    <a:p>
                      <a:pPr algn="just">
                        <a:lnSpc>
                          <a:spcPct val="115000"/>
                        </a:lnSpc>
                        <a:spcAft>
                          <a:spcPts val="1000"/>
                        </a:spcAft>
                      </a:pPr>
                      <a:r>
                        <a:rPr lang="es-MX" sz="1000" dirty="0"/>
                        <a:t>Repositorio Digital</a:t>
                      </a:r>
                      <a:endParaRPr lang="es-MX" sz="1000" dirty="0">
                        <a:latin typeface="Calibri"/>
                        <a:ea typeface="Calibri"/>
                        <a:cs typeface="Times New Roman"/>
                      </a:endParaRPr>
                    </a:p>
                  </a:txBody>
                  <a:tcPr marL="24185" marR="24185" marT="3135" marB="0"/>
                </a:tc>
                <a:tc>
                  <a:txBody>
                    <a:bodyPr/>
                    <a:lstStyle/>
                    <a:p>
                      <a:pPr algn="ctr">
                        <a:lnSpc>
                          <a:spcPct val="115000"/>
                        </a:lnSpc>
                        <a:spcAft>
                          <a:spcPts val="1000"/>
                        </a:spcAft>
                      </a:pPr>
                      <a:r>
                        <a:rPr lang="es-MX" sz="1000"/>
                        <a:t>47</a:t>
                      </a:r>
                      <a:endParaRPr lang="es-MX" sz="1000">
                        <a:latin typeface="Calibri"/>
                        <a:ea typeface="Calibri"/>
                        <a:cs typeface="Times New Roman"/>
                      </a:endParaRPr>
                    </a:p>
                  </a:txBody>
                  <a:tcPr marL="24185" marR="24185" marT="3135" marB="0"/>
                </a:tc>
              </a:tr>
              <a:tr h="256292">
                <a:tc>
                  <a:txBody>
                    <a:bodyPr/>
                    <a:lstStyle/>
                    <a:p>
                      <a:pPr algn="just">
                        <a:lnSpc>
                          <a:spcPct val="115000"/>
                        </a:lnSpc>
                        <a:spcAft>
                          <a:spcPts val="1000"/>
                        </a:spcAft>
                      </a:pPr>
                      <a:r>
                        <a:rPr lang="es-MX" sz="1000" dirty="0"/>
                        <a:t>Transitorios</a:t>
                      </a:r>
                      <a:endParaRPr lang="es-MX" sz="1000" dirty="0">
                        <a:latin typeface="Calibri"/>
                        <a:ea typeface="Calibri"/>
                        <a:cs typeface="Times New Roman"/>
                      </a:endParaRPr>
                    </a:p>
                  </a:txBody>
                  <a:tcPr marL="24185" marR="24185" marT="3135" marB="0"/>
                </a:tc>
                <a:tc>
                  <a:txBody>
                    <a:bodyPr/>
                    <a:lstStyle/>
                    <a:p>
                      <a:pPr algn="ctr">
                        <a:lnSpc>
                          <a:spcPct val="115000"/>
                        </a:lnSpc>
                        <a:spcAft>
                          <a:spcPts val="1000"/>
                        </a:spcAft>
                      </a:pPr>
                      <a:r>
                        <a:rPr lang="es-MX" sz="1000"/>
                        <a:t>48</a:t>
                      </a:r>
                      <a:endParaRPr lang="es-MX" sz="1000">
                        <a:latin typeface="Calibri"/>
                        <a:ea typeface="Calibri"/>
                        <a:cs typeface="Times New Roman"/>
                      </a:endParaRPr>
                    </a:p>
                  </a:txBody>
                  <a:tcPr marL="24185" marR="24185" marT="3135" marB="0"/>
                </a:tc>
              </a:tr>
              <a:tr h="256292">
                <a:tc>
                  <a:txBody>
                    <a:bodyPr/>
                    <a:lstStyle/>
                    <a:p>
                      <a:pPr algn="just">
                        <a:lnSpc>
                          <a:spcPct val="115000"/>
                        </a:lnSpc>
                        <a:spcAft>
                          <a:spcPts val="1000"/>
                        </a:spcAft>
                      </a:pPr>
                      <a:r>
                        <a:rPr lang="es-MX" sz="1000" dirty="0"/>
                        <a:t>Referencias</a:t>
                      </a:r>
                      <a:endParaRPr lang="es-MX" sz="1000" dirty="0">
                        <a:latin typeface="Calibri"/>
                        <a:ea typeface="Calibri"/>
                        <a:cs typeface="Times New Roman"/>
                      </a:endParaRPr>
                    </a:p>
                  </a:txBody>
                  <a:tcPr marL="24185" marR="24185" marT="3135" marB="0"/>
                </a:tc>
                <a:tc>
                  <a:txBody>
                    <a:bodyPr/>
                    <a:lstStyle/>
                    <a:p>
                      <a:pPr algn="ctr">
                        <a:lnSpc>
                          <a:spcPct val="115000"/>
                        </a:lnSpc>
                        <a:spcAft>
                          <a:spcPts val="1000"/>
                        </a:spcAft>
                      </a:pPr>
                      <a:r>
                        <a:rPr lang="es-MX" sz="1000" dirty="0"/>
                        <a:t>49</a:t>
                      </a:r>
                      <a:endParaRPr lang="es-MX" sz="1000" dirty="0">
                        <a:latin typeface="Calibri"/>
                        <a:ea typeface="Calibri"/>
                        <a:cs typeface="Times New Roman"/>
                      </a:endParaRPr>
                    </a:p>
                  </a:txBody>
                  <a:tcPr marL="24185" marR="24185" marT="3135" marB="0"/>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Presentación del material</a:t>
            </a:r>
            <a:endParaRPr lang="es-MX" dirty="0"/>
          </a:p>
        </p:txBody>
      </p:sp>
      <p:sp>
        <p:nvSpPr>
          <p:cNvPr id="3" name="2 Marcador de contenido"/>
          <p:cNvSpPr>
            <a:spLocks noGrp="1"/>
          </p:cNvSpPr>
          <p:nvPr>
            <p:ph idx="1"/>
          </p:nvPr>
        </p:nvSpPr>
        <p:spPr/>
        <p:txBody>
          <a:bodyPr/>
          <a:lstStyle/>
          <a:p>
            <a:pPr>
              <a:buNone/>
            </a:pPr>
            <a:r>
              <a:rPr lang="es-MX" dirty="0" smtClean="0"/>
              <a:t>El material presenta el reglamento de opciones de opciones de evaluación profesional, la finalidad es poder analizar los elementos de cada una de las opciones presentadas en dicho reglamento.</a:t>
            </a:r>
          </a:p>
          <a:p>
            <a:pPr>
              <a:buNone/>
            </a:pPr>
            <a:r>
              <a:rPr lang="es-MX" dirty="0" smtClean="0"/>
              <a:t>Es necesario analizar con detenimiento cada una de las opciones y explicar con ejemplos específicos a través de la investigación de los alumnos cada una de ellas.</a:t>
            </a:r>
            <a:endParaRPr lang="es-MX" dirty="0"/>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es-MX" sz="2000" b="1" i="0" u="none" strike="noStrike" kern="1200" cap="none" spc="0" normalizeH="0" baseline="0" noProof="0" dirty="0">
              <a:ln>
                <a:noFill/>
              </a:ln>
              <a:effectLst/>
              <a:uLnTx/>
              <a:uFillTx/>
              <a:latin typeface="+mn-lt"/>
              <a:ea typeface="+mn-ea"/>
              <a:cs typeface="+mn-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908720"/>
            <a:ext cx="7620000" cy="5472608"/>
          </a:xfrm>
        </p:spPr>
        <p:txBody>
          <a:bodyPr>
            <a:normAutofit fontScale="77500" lnSpcReduction="20000"/>
          </a:bodyPr>
          <a:lstStyle/>
          <a:p>
            <a:pPr marL="114300" indent="0" algn="just">
              <a:buNone/>
            </a:pPr>
            <a:r>
              <a:rPr lang="es-MX" sz="2300" b="1" dirty="0"/>
              <a:t>EXPOSICIÓN DE MOTIVOS </a:t>
            </a:r>
            <a:endParaRPr lang="es-MX" sz="2300" b="1" dirty="0" smtClean="0"/>
          </a:p>
          <a:p>
            <a:pPr marL="114300" indent="0" algn="just">
              <a:buNone/>
            </a:pPr>
            <a:endParaRPr lang="es-MX" sz="2300" dirty="0"/>
          </a:p>
          <a:p>
            <a:pPr marL="114300" indent="0" algn="just">
              <a:buNone/>
            </a:pPr>
            <a:r>
              <a:rPr lang="es-MX" sz="2300" dirty="0"/>
              <a:t>La Universidad tiene por objeto generar, estudiar, preservar, transmitir y extender el conocimiento universal y estar al servicio de la sociedad, a fin de contribuir al logro de nuevas y mejores formas de existencia y convivencia humana, y para promover una conciencia universal, humanista, nacional, libre, justa y democrática. </a:t>
            </a:r>
            <a:endParaRPr lang="es-MX" sz="2300" dirty="0" smtClean="0"/>
          </a:p>
          <a:p>
            <a:pPr marL="114300" indent="0" algn="just">
              <a:buNone/>
            </a:pPr>
            <a:r>
              <a:rPr lang="es-MX" sz="2300" dirty="0"/>
              <a:t>El proceso académico de la evaluación profesional por la cual se otorga el título profesional de los estudios de licenciatura, es una de las principales prácticas que ha regulado el Reglamento de Facultades y Escuelas Profesionales, desde que fuera aprobado en 1984. </a:t>
            </a:r>
          </a:p>
          <a:p>
            <a:pPr marL="114300" indent="0" algn="just">
              <a:buNone/>
            </a:pPr>
            <a:endParaRPr lang="es-MX" sz="2300" dirty="0" smtClean="0"/>
          </a:p>
          <a:p>
            <a:pPr marL="114300" indent="0" algn="just">
              <a:buNone/>
            </a:pPr>
            <a:r>
              <a:rPr lang="es-MX" sz="2300" dirty="0" smtClean="0"/>
              <a:t>En </a:t>
            </a:r>
            <a:r>
              <a:rPr lang="es-MX" sz="2300" dirty="0"/>
              <a:t>los últimos 10 años la UAEM ha registrado importantes transformaciones en el ámbito de la docencia. Particularmente, en la docencia del nivel licenciatura, la Universidad reformó sus planes de estudio para impulsar, entre otros objetivos, la flexibilidad académica para que los alumnos pudieran elegir el ritmo y la duración de sus estudios, así como profundizar en algún área de acentuación profesional en congruencia con un mercado laboral cada vez más dinámico y especializado. Hoy sabemos que la mitad de los jóvenes que concluyen sus estudios lo hacen en la duración promedio o ideal que establecen las trayectorias escolares; pero también, la otra mitad de los pasantes, en igual proporción, termina sus estudios antes o después de la duración referida. </a:t>
            </a:r>
          </a:p>
          <a:p>
            <a:pPr marL="114300" indent="0">
              <a:buNone/>
            </a:pPr>
            <a:endParaRPr lang="es-MX" dirty="0"/>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1276896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0" y="404664"/>
            <a:ext cx="9144000" cy="1759507"/>
          </a:xfrm>
          <a:solidFill>
            <a:schemeClr val="bg2"/>
          </a:solidFill>
        </p:spPr>
        <p:txBody>
          <a:bodyPr>
            <a:normAutofit/>
          </a:bodyPr>
          <a:lstStyle/>
          <a:p>
            <a:pPr algn="ctr"/>
            <a:r>
              <a:rPr lang="es-MX" b="1" dirty="0" smtClean="0"/>
              <a:t>TÍTULO PRIMERO </a:t>
            </a:r>
            <a:br>
              <a:rPr lang="es-MX" b="1" dirty="0" smtClean="0"/>
            </a:br>
            <a:r>
              <a:rPr lang="es-MX" b="1" dirty="0" smtClean="0"/>
              <a:t>EVALUACIÓN PROFESIONAL </a:t>
            </a:r>
            <a:endParaRPr lang="es-MX" b="1" dirty="0"/>
          </a:p>
        </p:txBody>
      </p:sp>
      <p:sp>
        <p:nvSpPr>
          <p:cNvPr id="3" name="1 Título"/>
          <p:cNvSpPr txBox="1">
            <a:spLocks/>
          </p:cNvSpPr>
          <p:nvPr/>
        </p:nvSpPr>
        <p:spPr>
          <a:xfrm>
            <a:off x="755576" y="2132856"/>
            <a:ext cx="76200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ctr"/>
            <a:r>
              <a:rPr lang="es-MX" sz="2800" b="1" dirty="0" smtClean="0"/>
              <a:t>REGLAMENTO DE EVALUACIÓN PROFESIONAL DE LA UNIVERSIDAD DEL ESTADO DE MÉXICO</a:t>
            </a:r>
            <a:endParaRPr lang="es-MX" sz="2800" b="1" dirty="0"/>
          </a:p>
        </p:txBody>
      </p:sp>
      <p:sp>
        <p:nvSpPr>
          <p:cNvPr id="4" name="2 Marcador de contenido"/>
          <p:cNvSpPr>
            <a:spLocks noGrp="1"/>
          </p:cNvSpPr>
          <p:nvPr>
            <p:ph idx="1"/>
          </p:nvPr>
        </p:nvSpPr>
        <p:spPr>
          <a:xfrm>
            <a:off x="740344" y="3427989"/>
            <a:ext cx="7620000" cy="2520280"/>
          </a:xfrm>
        </p:spPr>
        <p:txBody>
          <a:bodyPr/>
          <a:lstStyle/>
          <a:p>
            <a:pPr marL="0" indent="0" algn="just">
              <a:buNone/>
            </a:pPr>
            <a:r>
              <a:rPr lang="es-MX" sz="1200" b="1" dirty="0" smtClean="0">
                <a:solidFill>
                  <a:srgbClr val="2F2B20"/>
                </a:solidFill>
                <a:effectLst>
                  <a:outerShdw blurRad="38100" dist="38100" dir="2700000" algn="tl">
                    <a:srgbClr val="000000">
                      <a:alpha val="43137"/>
                    </a:srgbClr>
                  </a:outerShdw>
                </a:effectLst>
              </a:rPr>
              <a:t>ARTÍCULO </a:t>
            </a:r>
            <a:r>
              <a:rPr lang="es-MX" sz="1200" b="1" dirty="0">
                <a:solidFill>
                  <a:srgbClr val="2F2B20"/>
                </a:solidFill>
                <a:effectLst>
                  <a:outerShdw blurRad="38100" dist="38100" dir="2700000" algn="tl">
                    <a:srgbClr val="000000">
                      <a:alpha val="43137"/>
                    </a:srgbClr>
                  </a:outerShdw>
                </a:effectLst>
              </a:rPr>
              <a:t>1</a:t>
            </a:r>
            <a:r>
              <a:rPr lang="es-MX" sz="1200" b="1" dirty="0" smtClean="0">
                <a:solidFill>
                  <a:srgbClr val="2F2B20"/>
                </a:solidFill>
                <a:effectLst>
                  <a:outerShdw blurRad="38100" dist="38100" dir="2700000" algn="tl">
                    <a:srgbClr val="000000">
                      <a:alpha val="43137"/>
                    </a:srgbClr>
                  </a:outerShdw>
                </a:effectLst>
              </a:rPr>
              <a:t> </a:t>
            </a:r>
            <a:r>
              <a:rPr lang="es-MX" sz="1800" dirty="0" smtClean="0"/>
              <a:t>Tiene por objeto regular la evaluación profesional y la opciones de está admisible en la instituciones correspondientes a la Universidad Autónoma del Estado de México. </a:t>
            </a:r>
          </a:p>
          <a:p>
            <a:pPr marL="0" indent="0" algn="just">
              <a:buNone/>
            </a:pPr>
            <a:endParaRPr lang="es-MX" sz="1800" dirty="0" smtClean="0"/>
          </a:p>
          <a:p>
            <a:pPr marL="0" indent="0" algn="just">
              <a:buNone/>
            </a:pPr>
            <a:endParaRPr lang="es-MX" dirty="0"/>
          </a:p>
          <a:p>
            <a:pPr marL="0" indent="0" algn="just">
              <a:buNone/>
            </a:pPr>
            <a:r>
              <a:rPr lang="es-MX" sz="1200" b="1" dirty="0" smtClean="0">
                <a:solidFill>
                  <a:srgbClr val="2F2B20"/>
                </a:solidFill>
                <a:effectLst>
                  <a:outerShdw blurRad="38100" dist="38100" dir="2700000" algn="tl">
                    <a:srgbClr val="000000">
                      <a:alpha val="43137"/>
                    </a:srgbClr>
                  </a:outerShdw>
                </a:effectLst>
              </a:rPr>
              <a:t>ARTÍCULO 2. </a:t>
            </a:r>
            <a:r>
              <a:rPr lang="es-MX" sz="1800" dirty="0" smtClean="0"/>
              <a:t>El </a:t>
            </a:r>
            <a:r>
              <a:rPr lang="es-MX" sz="1800" dirty="0"/>
              <a:t>pasante demuestra su capacidad para desempeñarse en la indagación y recreación del conocimiento. </a:t>
            </a:r>
          </a:p>
          <a:p>
            <a:pPr marL="0" indent="0" algn="just">
              <a:buNone/>
            </a:pPr>
            <a:endParaRPr lang="es-MX" sz="1200" b="1" dirty="0" smtClean="0">
              <a:solidFill>
                <a:srgbClr val="2F2B20"/>
              </a:solidFill>
              <a:effectLst>
                <a:outerShdw blurRad="38100" dist="38100" dir="2700000" algn="tl">
                  <a:srgbClr val="000000">
                    <a:alpha val="43137"/>
                  </a:srgbClr>
                </a:outerShdw>
              </a:effectLst>
            </a:endParaRPr>
          </a:p>
          <a:p>
            <a:pPr marL="0" indent="0" algn="just">
              <a:buNone/>
            </a:pPr>
            <a:endParaRPr lang="es-MX" sz="1200" b="1" dirty="0" smtClean="0">
              <a:solidFill>
                <a:srgbClr val="2F2B20"/>
              </a:solidFill>
              <a:effectLst>
                <a:outerShdw blurRad="38100" dist="38100" dir="2700000" algn="tl">
                  <a:srgbClr val="000000">
                    <a:alpha val="43137"/>
                  </a:srgbClr>
                </a:outerShdw>
              </a:effectLst>
            </a:endParaRPr>
          </a:p>
          <a:p>
            <a:pPr marL="0" indent="0" algn="just">
              <a:buNone/>
            </a:pPr>
            <a:endParaRPr lang="es-MX" sz="1200" b="1" dirty="0">
              <a:solidFill>
                <a:srgbClr val="2F2B20"/>
              </a:solidFill>
              <a:effectLst>
                <a:outerShdw blurRad="38100" dist="38100" dir="2700000" algn="tl">
                  <a:srgbClr val="000000">
                    <a:alpha val="43137"/>
                  </a:srgbClr>
                </a:outerShdw>
              </a:effectLst>
            </a:endParaRPr>
          </a:p>
          <a:p>
            <a:pPr marL="0" indent="0" algn="just">
              <a:buNone/>
            </a:pPr>
            <a:endParaRPr lang="es-MX" sz="1200" b="1" dirty="0" smtClean="0">
              <a:solidFill>
                <a:srgbClr val="2F2B20"/>
              </a:solidFill>
              <a:effectLst>
                <a:outerShdw blurRad="38100" dist="38100" dir="2700000" algn="tl">
                  <a:srgbClr val="000000">
                    <a:alpha val="43137"/>
                  </a:srgbClr>
                </a:outerShdw>
              </a:effectLst>
            </a:endParaRPr>
          </a:p>
        </p:txBody>
      </p:sp>
      <p:sp>
        <p:nvSpPr>
          <p:cNvPr id="5" name="1 Título"/>
          <p:cNvSpPr txBox="1">
            <a:spLocks/>
          </p:cNvSpPr>
          <p:nvPr/>
        </p:nvSpPr>
        <p:spPr>
          <a:xfrm>
            <a:off x="0" y="4454608"/>
            <a:ext cx="9119889" cy="467041"/>
          </a:xfrm>
          <a:prstGeom prst="rect">
            <a:avLst/>
          </a:prstGeom>
          <a:solidFill>
            <a:schemeClr val="bg2"/>
          </a:solidFill>
        </p:spPr>
        <p:txBody>
          <a:bodyPr vert="horz" lIns="91440" tIns="45720" rIns="91440" bIns="45720" rtlCol="0" anchor="ctr">
            <a:normAutofit fontScale="92500" lnSpcReduction="10000"/>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r>
              <a:rPr lang="es-MX" sz="2800" dirty="0" smtClean="0"/>
              <a:t>           </a:t>
            </a:r>
            <a:r>
              <a:rPr lang="es-MX" sz="2200" dirty="0" smtClean="0"/>
              <a:t>EVALUACIÓN PROFESIONAL </a:t>
            </a:r>
            <a:endParaRPr lang="es-MX" sz="2800" dirty="0"/>
          </a:p>
        </p:txBody>
      </p:sp>
      <p:sp>
        <p:nvSpPr>
          <p:cNvPr id="6"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1798872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11767" y="404664"/>
            <a:ext cx="7620000" cy="6024736"/>
          </a:xfrm>
        </p:spPr>
        <p:txBody>
          <a:bodyPr>
            <a:normAutofit fontScale="85000" lnSpcReduction="10000"/>
          </a:bodyPr>
          <a:lstStyle/>
          <a:p>
            <a:pPr marL="0" indent="0" algn="just">
              <a:buNone/>
            </a:pPr>
            <a:r>
              <a:rPr lang="es-MX" sz="1200" b="1" dirty="0" smtClean="0">
                <a:solidFill>
                  <a:srgbClr val="2F2B20"/>
                </a:solidFill>
                <a:effectLst>
                  <a:outerShdw blurRad="38100" dist="38100" dir="2700000" algn="tl">
                    <a:srgbClr val="000000">
                      <a:alpha val="43137"/>
                    </a:srgbClr>
                  </a:outerShdw>
                </a:effectLst>
              </a:rPr>
              <a:t>ARTÍCULO 3. </a:t>
            </a:r>
            <a:r>
              <a:rPr lang="es-MX" sz="2100" dirty="0" smtClean="0">
                <a:solidFill>
                  <a:srgbClr val="2F2B20"/>
                </a:solidFill>
              </a:rPr>
              <a:t>Objetivos </a:t>
            </a:r>
          </a:p>
          <a:p>
            <a:pPr marL="697230" lvl="1" indent="-400050" algn="just">
              <a:buFont typeface="+mj-lt"/>
              <a:buAutoNum type="romanUcPeriod"/>
            </a:pPr>
            <a:r>
              <a:rPr lang="es-MX" sz="1900" dirty="0"/>
              <a:t>Valorar los conocimientos, aptitudes, actitudes y valores adquiridos.</a:t>
            </a:r>
          </a:p>
          <a:p>
            <a:pPr marL="697230" lvl="1" indent="-400050" algn="just">
              <a:buFont typeface="+mj-lt"/>
              <a:buAutoNum type="romanUcPeriod"/>
            </a:pPr>
            <a:r>
              <a:rPr lang="es-MX" sz="1900" dirty="0"/>
              <a:t>Capacidad para aplicar modelos, teorías y tecnologías durante su formación.  </a:t>
            </a:r>
          </a:p>
          <a:p>
            <a:pPr marL="697230" lvl="1" indent="-400050" algn="just">
              <a:buFont typeface="+mj-lt"/>
              <a:buAutoNum type="romanUcPeriod"/>
            </a:pPr>
            <a:r>
              <a:rPr lang="es-MX" sz="1900" dirty="0"/>
              <a:t>Comprobación de métodos y técnicas.</a:t>
            </a:r>
          </a:p>
          <a:p>
            <a:pPr marL="697230" lvl="1" indent="-400050" algn="just">
              <a:buFont typeface="+mj-lt"/>
              <a:buAutoNum type="romanUcPeriod"/>
            </a:pPr>
            <a:r>
              <a:rPr lang="es-MX" sz="1900" dirty="0"/>
              <a:t>Valorar  las habilidades para desarrollarse en el campo laboral, para tomar decisiones y soluciones racionales, éticas y estéticas. </a:t>
            </a:r>
          </a:p>
          <a:p>
            <a:pPr marL="697230" lvl="1" indent="-400050" algn="just">
              <a:buFont typeface="+mj-lt"/>
              <a:buAutoNum type="romanUcPeriod"/>
            </a:pPr>
            <a:r>
              <a:rPr lang="es-MX" sz="1900" dirty="0"/>
              <a:t>Al cumplir  los requisitos es otorgado el titulo profesional correspondiente. </a:t>
            </a:r>
            <a:endParaRPr lang="es-MX" sz="1900" dirty="0" smtClean="0"/>
          </a:p>
          <a:p>
            <a:pPr marL="297180" lvl="1" indent="0" algn="just">
              <a:buNone/>
            </a:pPr>
            <a:endParaRPr lang="es-MX" sz="1900" dirty="0"/>
          </a:p>
          <a:p>
            <a:pPr marL="0" indent="0" algn="just">
              <a:buNone/>
            </a:pPr>
            <a:r>
              <a:rPr lang="es-MX" sz="1300" b="1" dirty="0">
                <a:solidFill>
                  <a:srgbClr val="2F2B20"/>
                </a:solidFill>
                <a:effectLst>
                  <a:outerShdw blurRad="38100" dist="38100" dir="2700000" algn="tl">
                    <a:srgbClr val="000000">
                      <a:alpha val="43137"/>
                    </a:srgbClr>
                  </a:outerShdw>
                </a:effectLst>
              </a:rPr>
              <a:t>ARTÍCULO  4.  </a:t>
            </a:r>
            <a:r>
              <a:rPr lang="es-MX" sz="2100" dirty="0"/>
              <a:t>Consistirá en la realización de un trabajo escrito y en la sustentación del mismo ante un jurado, esta puede ser llevada en presencia física, video conferencia o cualquier otra tecnología de información en tiempo real. </a:t>
            </a:r>
          </a:p>
          <a:p>
            <a:pPr marL="0" indent="0" algn="just">
              <a:buNone/>
            </a:pPr>
            <a:endParaRPr lang="es-MX" sz="2100" b="1" dirty="0">
              <a:solidFill>
                <a:srgbClr val="2F2B20"/>
              </a:solidFill>
              <a:effectLst>
                <a:outerShdw blurRad="38100" dist="38100" dir="2700000" algn="tl">
                  <a:srgbClr val="000000">
                    <a:alpha val="43137"/>
                  </a:srgbClr>
                </a:outerShdw>
              </a:effectLst>
            </a:endParaRPr>
          </a:p>
          <a:p>
            <a:pPr marL="0" indent="0" algn="just">
              <a:buNone/>
            </a:pPr>
            <a:r>
              <a:rPr lang="es-MX" sz="1300" b="1" dirty="0">
                <a:solidFill>
                  <a:srgbClr val="2F2B20"/>
                </a:solidFill>
                <a:effectLst>
                  <a:outerShdw blurRad="38100" dist="38100" dir="2700000" algn="tl">
                    <a:srgbClr val="000000">
                      <a:alpha val="43137"/>
                    </a:srgbClr>
                  </a:outerShdw>
                </a:effectLst>
              </a:rPr>
              <a:t>ARTÍCULO  5.  </a:t>
            </a:r>
            <a:r>
              <a:rPr lang="es-MX" sz="2100" dirty="0">
                <a:solidFill>
                  <a:srgbClr val="2F2B20"/>
                </a:solidFill>
              </a:rPr>
              <a:t>Plazo será de dos veces durante el plan de estudios a partir de la primera inscripción.</a:t>
            </a:r>
          </a:p>
          <a:p>
            <a:pPr marL="811530" lvl="1" indent="-514350" algn="just">
              <a:spcBef>
                <a:spcPts val="0"/>
              </a:spcBef>
              <a:buClrTx/>
              <a:buFont typeface="+mj-lt"/>
              <a:buAutoNum type="romanUcPeriod"/>
            </a:pPr>
            <a:r>
              <a:rPr lang="es-MX" sz="1900" dirty="0">
                <a:solidFill>
                  <a:srgbClr val="2F2B20"/>
                </a:solidFill>
              </a:rPr>
              <a:t>Si el pasante presenta una interrupción de estudios, se podrá presentar cuando no se exceda de tres años </a:t>
            </a:r>
            <a:r>
              <a:rPr lang="es-MX" sz="1900" dirty="0" smtClean="0">
                <a:solidFill>
                  <a:srgbClr val="2F2B20"/>
                </a:solidFill>
              </a:rPr>
              <a:t>consecutivos.</a:t>
            </a:r>
          </a:p>
          <a:p>
            <a:pPr marL="811530" lvl="1" indent="-514350" algn="just">
              <a:spcBef>
                <a:spcPts val="0"/>
              </a:spcBef>
              <a:buClrTx/>
              <a:buFont typeface="+mj-lt"/>
              <a:buAutoNum type="romanUcPeriod"/>
            </a:pPr>
            <a:r>
              <a:rPr lang="es-MX" sz="1900" dirty="0" smtClean="0">
                <a:solidFill>
                  <a:srgbClr val="2F2B20"/>
                </a:solidFill>
              </a:rPr>
              <a:t>Vencido </a:t>
            </a:r>
            <a:r>
              <a:rPr lang="es-MX" sz="1900" dirty="0">
                <a:solidFill>
                  <a:srgbClr val="2F2B20"/>
                </a:solidFill>
              </a:rPr>
              <a:t>el plazo el Consejo Académico podrá autorizar o negar la evaluación profesional.  </a:t>
            </a:r>
            <a:endParaRPr lang="es-MX" sz="1900" dirty="0" smtClean="0">
              <a:solidFill>
                <a:srgbClr val="2F2B20"/>
              </a:solidFill>
            </a:endParaRPr>
          </a:p>
          <a:p>
            <a:pPr marL="297180" lvl="1" indent="0" algn="just">
              <a:spcBef>
                <a:spcPts val="0"/>
              </a:spcBef>
              <a:buClrTx/>
              <a:buNone/>
            </a:pPr>
            <a:endParaRPr lang="es-MX" sz="2100" dirty="0"/>
          </a:p>
          <a:p>
            <a:pPr marL="0" indent="0" algn="just">
              <a:buNone/>
            </a:pPr>
            <a:r>
              <a:rPr lang="es-MX" sz="1300" b="1" dirty="0">
                <a:solidFill>
                  <a:srgbClr val="2F2B20"/>
                </a:solidFill>
                <a:effectLst>
                  <a:outerShdw blurRad="38100" dist="38100" dir="2700000" algn="tl">
                    <a:srgbClr val="000000">
                      <a:alpha val="43137"/>
                    </a:srgbClr>
                  </a:outerShdw>
                </a:effectLst>
              </a:rPr>
              <a:t>ARTÍCULO  7. </a:t>
            </a:r>
            <a:r>
              <a:rPr lang="es-MX" sz="2100" dirty="0"/>
              <a:t>Los pasantes, asesores, revisores e integrantes del jurado,  deberán conducirse con ética, profesionalismo y respeto durante todo el proceso de evaluación profesional</a:t>
            </a:r>
            <a:r>
              <a:rPr lang="es-MX" sz="1900" dirty="0"/>
              <a:t>.</a:t>
            </a:r>
          </a:p>
          <a:p>
            <a:pPr marL="0" indent="0" algn="just">
              <a:buNone/>
            </a:pPr>
            <a:endParaRPr lang="es-MX" dirty="0"/>
          </a:p>
        </p:txBody>
      </p:sp>
      <p:sp>
        <p:nvSpPr>
          <p:cNvPr id="4" name="3 Marcador de número de diapositiva"/>
          <p:cNvSpPr txBox="1">
            <a:spLocks/>
          </p:cNvSpPr>
          <p:nvPr/>
        </p:nvSpPr>
        <p:spPr>
          <a:xfrm>
            <a:off x="7991475" y="6429375"/>
            <a:ext cx="876300" cy="292100"/>
          </a:xfrm>
          <a:prstGeom prst="bracketPair">
            <a:avLst>
              <a:gd name="adj" fmla="val 17949"/>
            </a:avLst>
          </a:prstGeom>
          <a:ln w="19050">
            <a:solidFill>
              <a:srgbClr val="FFFFFF"/>
            </a:solidFill>
          </a:ln>
        </p:spPr>
        <p:txBody>
          <a:bodyPr vert="horz"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0CC4E88-7202-45BE-A024-5D326DD19086}" type="slidenum">
              <a:rPr kumimoji="0" lang="es-MX" sz="2000" b="1" i="0" u="none" strike="noStrike" kern="1200" cap="none" spc="0" normalizeH="0" baseline="0" noProof="0" smtClean="0">
                <a:ln>
                  <a:noFill/>
                </a:ln>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kumimoji="0" lang="es-MX" sz="20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222455924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1011</TotalTime>
  <Words>6434</Words>
  <Application>Microsoft Office PowerPoint</Application>
  <PresentationFormat>Presentación en pantalla (4:3)</PresentationFormat>
  <Paragraphs>671</Paragraphs>
  <Slides>49</Slides>
  <Notes>3</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49</vt:i4>
      </vt:variant>
    </vt:vector>
  </HeadingPairs>
  <TitlesOfParts>
    <vt:vector size="55" baseType="lpstr">
      <vt:lpstr>Arial</vt:lpstr>
      <vt:lpstr>Calibri</vt:lpstr>
      <vt:lpstr>Cambria</vt:lpstr>
      <vt:lpstr>Century Gothic</vt:lpstr>
      <vt:lpstr>Times New Roman</vt:lpstr>
      <vt:lpstr>Adyacencia</vt:lpstr>
      <vt:lpstr>Universidad autónoma del estado de México    CENTRO UNIVERSITARIO UAEM ZUMPANGO </vt:lpstr>
      <vt:lpstr>UNIVERSIDAD AUTÓMA DEL ESTADO DE MÉXICO</vt:lpstr>
      <vt:lpstr>Presentación de PowerPoint</vt:lpstr>
      <vt:lpstr>Presentación</vt:lpstr>
      <vt:lpstr>Índice</vt:lpstr>
      <vt:lpstr>Presentación del material</vt:lpstr>
      <vt:lpstr>Presentación de PowerPoint</vt:lpstr>
      <vt:lpstr>TÍTULO PRIMERO  EVALUACIÓN PROFESIONAL </vt:lpstr>
      <vt:lpstr>Presentación de PowerPoint</vt:lpstr>
      <vt:lpstr>DIFERENCIACIÓN Y ELECCIÓN ENTRE LAS OPCIONES DE EVALUACIÓN PROFESIONAL</vt:lpstr>
      <vt:lpstr>Presentación de PowerPoint</vt:lpstr>
      <vt:lpstr>TITULO SEGUNDO  OPCIONES DE EVALUACIÓN PROFESIONAL.</vt:lpstr>
      <vt:lpstr>ARTÍCULO ESPECIALIZADO PARA PUBLICAR EN REVISTA INDIZADA</vt:lpstr>
      <vt:lpstr>Presentación de PowerPoint</vt:lpstr>
      <vt:lpstr>CRÉDITOS EN ESTUDIOS AVANZADOS</vt:lpstr>
      <vt:lpstr>Presentación de PowerPoint</vt:lpstr>
      <vt:lpstr>EXAMEN GENERAL DE EGRESO</vt:lpstr>
      <vt:lpstr>Presentación de PowerPoint</vt:lpstr>
      <vt:lpstr>Presentación de PowerPoint</vt:lpstr>
      <vt:lpstr>OBRA ARTÍSTICA </vt:lpstr>
      <vt:lpstr>Presentación de PowerPoint</vt:lpstr>
      <vt:lpstr>REPORTE DE APLICACIÓN DE CONOCIMIENTOS </vt:lpstr>
      <vt:lpstr>Presentación de PowerPoint</vt:lpstr>
      <vt:lpstr>Presentación de PowerPoint</vt:lpstr>
      <vt:lpstr>REPORTE DE AUTOEMPLEO PROFESIONAL </vt:lpstr>
      <vt:lpstr>Presentación de PowerPoint</vt:lpstr>
      <vt:lpstr>Presentación de PowerPoint</vt:lpstr>
      <vt:lpstr>REPORTE DE RESIDENCIA DE INVESTIGACIÓN </vt:lpstr>
      <vt:lpstr>Presentación de PowerPoint</vt:lpstr>
      <vt:lpstr>REPORTE DE SERVICIO SOCIAL EN ÁREA DE LA SALUD</vt:lpstr>
      <vt:lpstr>TESINA </vt:lpstr>
      <vt:lpstr>Presentación de PowerPoint</vt:lpstr>
      <vt:lpstr>TESIS </vt:lpstr>
      <vt:lpstr>Presentación de PowerPoint</vt:lpstr>
      <vt:lpstr>Presentación de PowerPoint</vt:lpstr>
      <vt:lpstr>TÍTULO TERCERO  PROCEDIMIENTO Y RESULTADO DE LA EVALUACIÓN PROFESIONAL </vt:lpstr>
      <vt:lpstr>Presentación de PowerPoint</vt:lpstr>
      <vt:lpstr>Presentación de PowerPoint</vt:lpstr>
      <vt:lpstr>ASESOR Y REVISORES DEL TRABAJO ESCRITO, Y DEL JURADO PARA LA SUSTENTACIÓN</vt:lpstr>
      <vt:lpstr>REALIZACIÓN DEL TRABAJO ESCRITO Y DE SU REVISIÓN </vt:lpstr>
      <vt:lpstr>Presentación de PowerPoint</vt:lpstr>
      <vt:lpstr>REQUISITOS PARA LA SUSTENTACIÓN DEL TRABAJO ESCRITO</vt:lpstr>
      <vt:lpstr>INTEGRACIÓN DEL JURADO PARA LA SUSTENTACIÓN DEL TRABAJO ESCRITO </vt:lpstr>
      <vt:lpstr>SUSTENTACIÓN DEL TRABAJO ESCRITO </vt:lpstr>
      <vt:lpstr>RESULTADOS DE LA EVALUACÍON </vt:lpstr>
      <vt:lpstr>Presentación de PowerPoint</vt:lpstr>
      <vt:lpstr>REPOSITORIO DIGITAL </vt:lpstr>
      <vt:lpstr>TRANSITORIOS </vt:lpstr>
      <vt:lpstr>Referencias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qiqe</dc:creator>
  <cp:lastModifiedBy>Carmina</cp:lastModifiedBy>
  <cp:revision>90</cp:revision>
  <dcterms:created xsi:type="dcterms:W3CDTF">2014-08-07T20:25:50Z</dcterms:created>
  <dcterms:modified xsi:type="dcterms:W3CDTF">2014-10-04T01:48:02Z</dcterms:modified>
</cp:coreProperties>
</file>