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Lst>
  <p:notesMasterIdLst>
    <p:notesMasterId r:id="rId42"/>
  </p:notesMasterIdLst>
  <p:sldIdLst>
    <p:sldId id="288" r:id="rId3"/>
    <p:sldId id="289" r:id="rId4"/>
    <p:sldId id="292" r:id="rId5"/>
    <p:sldId id="291" r:id="rId6"/>
    <p:sldId id="290" r:id="rId7"/>
    <p:sldId id="257" r:id="rId8"/>
    <p:sldId id="258" r:id="rId9"/>
    <p:sldId id="259" r:id="rId10"/>
    <p:sldId id="260" r:id="rId11"/>
    <p:sldId id="261" r:id="rId12"/>
    <p:sldId id="295"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93" r:id="rId40"/>
    <p:sldId id="294" r:id="rId4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7" autoAdjust="0"/>
    <p:restoredTop sz="94711" autoAdjust="0"/>
  </p:normalViewPr>
  <p:slideViewPr>
    <p:cSldViewPr>
      <p:cViewPr varScale="1">
        <p:scale>
          <a:sx n="47" d="100"/>
          <a:sy n="47" d="100"/>
        </p:scale>
        <p:origin x="-96" y="-456"/>
      </p:cViewPr>
      <p:guideLst>
        <p:guide orient="horz" pos="2160"/>
        <p:guide pos="2880"/>
      </p:guideLst>
    </p:cSldViewPr>
  </p:slideViewPr>
  <p:outlineViewPr>
    <p:cViewPr>
      <p:scale>
        <a:sx n="33" d="100"/>
        <a:sy n="33" d="100"/>
      </p:scale>
      <p:origin x="0" y="14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16BAF-3D87-428F-9123-57A65C3AE47E}" type="doc">
      <dgm:prSet loTypeId="urn:microsoft.com/office/officeart/2005/8/layout/cycle5" loCatId="cycle" qsTypeId="urn:microsoft.com/office/officeart/2005/8/quickstyle/simple1" qsCatId="simple" csTypeId="urn:microsoft.com/office/officeart/2005/8/colors/colorful2" csCatId="colorful" phldr="1"/>
      <dgm:spPr/>
      <dgm:t>
        <a:bodyPr/>
        <a:lstStyle/>
        <a:p>
          <a:endParaRPr lang="es-MX"/>
        </a:p>
      </dgm:t>
    </dgm:pt>
    <dgm:pt modelId="{766C0233-9329-4B4E-823F-11E1CF93FE78}">
      <dgm:prSet phldrT="[Texto]" custT="1"/>
      <dgm:spPr/>
      <dgm:t>
        <a:bodyPr/>
        <a:lstStyle/>
        <a:p>
          <a:r>
            <a:rPr lang="es-MX" sz="1400" dirty="0" smtClean="0">
              <a:latin typeface="Arial" pitchFamily="34" charset="0"/>
              <a:cs typeface="Arial" pitchFamily="34" charset="0"/>
            </a:rPr>
            <a:t>2.-Estrategias de capital humano.</a:t>
          </a:r>
          <a:endParaRPr lang="es-MX" sz="1400" dirty="0">
            <a:latin typeface="Arial" pitchFamily="34" charset="0"/>
            <a:cs typeface="Arial" pitchFamily="34" charset="0"/>
          </a:endParaRPr>
        </a:p>
      </dgm:t>
    </dgm:pt>
    <dgm:pt modelId="{D64CC30A-A625-411F-8A73-039A95B57E0C}" type="parTrans" cxnId="{0478E4E1-7A53-47AE-AAD2-7D349B1A42DA}">
      <dgm:prSet/>
      <dgm:spPr/>
      <dgm:t>
        <a:bodyPr/>
        <a:lstStyle/>
        <a:p>
          <a:endParaRPr lang="es-MX" sz="1400">
            <a:latin typeface="Arial" pitchFamily="34" charset="0"/>
            <a:cs typeface="Arial" pitchFamily="34" charset="0"/>
          </a:endParaRPr>
        </a:p>
      </dgm:t>
    </dgm:pt>
    <dgm:pt modelId="{9BE64A7E-D12F-45A3-BBC0-E4B8ABBCBD5D}" type="sibTrans" cxnId="{0478E4E1-7A53-47AE-AAD2-7D349B1A42DA}">
      <dgm:prSet/>
      <dgm:spPr/>
      <dgm:t>
        <a:bodyPr/>
        <a:lstStyle/>
        <a:p>
          <a:endParaRPr lang="es-MX" sz="1400">
            <a:latin typeface="Arial" pitchFamily="34" charset="0"/>
            <a:cs typeface="Arial" pitchFamily="34" charset="0"/>
          </a:endParaRPr>
        </a:p>
      </dgm:t>
    </dgm:pt>
    <dgm:pt modelId="{2B653BC1-496C-48EB-BC70-33F94BC9087D}">
      <dgm:prSet phldrT="[Texto]" custT="1"/>
      <dgm:spPr/>
      <dgm:t>
        <a:bodyPr/>
        <a:lstStyle/>
        <a:p>
          <a:r>
            <a:rPr lang="es-MX" sz="1400" dirty="0" smtClean="0">
              <a:latin typeface="Arial" pitchFamily="34" charset="0"/>
              <a:cs typeface="Arial" pitchFamily="34" charset="0"/>
            </a:rPr>
            <a:t>3.- Diseño de programas de gestión del capital humano.</a:t>
          </a:r>
          <a:endParaRPr lang="es-MX" sz="1400" dirty="0">
            <a:latin typeface="Arial" pitchFamily="34" charset="0"/>
            <a:cs typeface="Arial" pitchFamily="34" charset="0"/>
          </a:endParaRPr>
        </a:p>
      </dgm:t>
    </dgm:pt>
    <dgm:pt modelId="{03F438C0-C0E3-4E2A-9F99-E14107D85DC0}" type="parTrans" cxnId="{02C19CAE-79C7-421F-B79A-A89A9A3139BA}">
      <dgm:prSet/>
      <dgm:spPr/>
      <dgm:t>
        <a:bodyPr/>
        <a:lstStyle/>
        <a:p>
          <a:endParaRPr lang="es-MX" sz="1400">
            <a:latin typeface="Arial" pitchFamily="34" charset="0"/>
            <a:cs typeface="Arial" pitchFamily="34" charset="0"/>
          </a:endParaRPr>
        </a:p>
      </dgm:t>
    </dgm:pt>
    <dgm:pt modelId="{72D6E85C-B172-428C-8D40-88F98807CDD8}" type="sibTrans" cxnId="{02C19CAE-79C7-421F-B79A-A89A9A3139BA}">
      <dgm:prSet/>
      <dgm:spPr/>
      <dgm:t>
        <a:bodyPr/>
        <a:lstStyle/>
        <a:p>
          <a:endParaRPr lang="es-MX" sz="1400">
            <a:latin typeface="Arial" pitchFamily="34" charset="0"/>
            <a:cs typeface="Arial" pitchFamily="34" charset="0"/>
          </a:endParaRPr>
        </a:p>
      </dgm:t>
    </dgm:pt>
    <dgm:pt modelId="{A87CFE95-EFB1-4D29-858D-D60494511A69}">
      <dgm:prSet phldrT="[Texto]" custT="1"/>
      <dgm:spPr/>
      <dgm:t>
        <a:bodyPr/>
        <a:lstStyle/>
        <a:p>
          <a:r>
            <a:rPr lang="es-MX" sz="1400" dirty="0" smtClean="0">
              <a:latin typeface="Arial" pitchFamily="34" charset="0"/>
              <a:cs typeface="Arial" pitchFamily="34" charset="0"/>
            </a:rPr>
            <a:t>5.- Valor económico agregado del capital humano.</a:t>
          </a:r>
          <a:endParaRPr lang="es-MX" sz="1400" dirty="0">
            <a:latin typeface="Arial" pitchFamily="34" charset="0"/>
            <a:cs typeface="Arial" pitchFamily="34" charset="0"/>
          </a:endParaRPr>
        </a:p>
      </dgm:t>
    </dgm:pt>
    <dgm:pt modelId="{3897466C-34D5-4D11-BB28-0C49D7684DF8}" type="parTrans" cxnId="{DB7305D1-D818-47E6-8D7E-4D348E820D76}">
      <dgm:prSet/>
      <dgm:spPr/>
      <dgm:t>
        <a:bodyPr/>
        <a:lstStyle/>
        <a:p>
          <a:endParaRPr lang="es-MX" sz="1400">
            <a:latin typeface="Arial" pitchFamily="34" charset="0"/>
            <a:cs typeface="Arial" pitchFamily="34" charset="0"/>
          </a:endParaRPr>
        </a:p>
      </dgm:t>
    </dgm:pt>
    <dgm:pt modelId="{93C9E203-AFB9-4918-AFC4-219D0E2AC037}" type="sibTrans" cxnId="{DB7305D1-D818-47E6-8D7E-4D348E820D76}">
      <dgm:prSet/>
      <dgm:spPr/>
      <dgm:t>
        <a:bodyPr/>
        <a:lstStyle/>
        <a:p>
          <a:endParaRPr lang="es-MX" sz="1400">
            <a:latin typeface="Arial" pitchFamily="34" charset="0"/>
            <a:cs typeface="Arial" pitchFamily="34" charset="0"/>
          </a:endParaRPr>
        </a:p>
      </dgm:t>
    </dgm:pt>
    <dgm:pt modelId="{4BE7FB61-5CE7-461F-9073-9A511812E91D}">
      <dgm:prSet custT="1"/>
      <dgm:spPr/>
      <dgm:t>
        <a:bodyPr/>
        <a:lstStyle/>
        <a:p>
          <a:r>
            <a:rPr lang="es-MX" sz="1400" dirty="0" smtClean="0">
              <a:latin typeface="Arial" pitchFamily="34" charset="0"/>
              <a:cs typeface="Arial" pitchFamily="34" charset="0"/>
            </a:rPr>
            <a:t>1.- Antecedentes y conceptos del capital humano.</a:t>
          </a:r>
          <a:endParaRPr lang="es-MX" sz="1400" dirty="0">
            <a:latin typeface="Arial" pitchFamily="34" charset="0"/>
            <a:cs typeface="Arial" pitchFamily="34" charset="0"/>
          </a:endParaRPr>
        </a:p>
      </dgm:t>
    </dgm:pt>
    <dgm:pt modelId="{A1F80A80-3E51-441B-AFA2-E42146C08EF3}" type="parTrans" cxnId="{A1EB0D04-6712-4FDD-9379-65354F9C3557}">
      <dgm:prSet/>
      <dgm:spPr/>
      <dgm:t>
        <a:bodyPr/>
        <a:lstStyle/>
        <a:p>
          <a:endParaRPr lang="es-MX" sz="1400">
            <a:latin typeface="Arial" pitchFamily="34" charset="0"/>
            <a:cs typeface="Arial" pitchFamily="34" charset="0"/>
          </a:endParaRPr>
        </a:p>
      </dgm:t>
    </dgm:pt>
    <dgm:pt modelId="{9E6E8BD2-6AFD-46C2-BC6A-3DBFBA90758C}" type="sibTrans" cxnId="{A1EB0D04-6712-4FDD-9379-65354F9C3557}">
      <dgm:prSet/>
      <dgm:spPr/>
      <dgm:t>
        <a:bodyPr/>
        <a:lstStyle/>
        <a:p>
          <a:endParaRPr lang="es-MX" sz="1400">
            <a:latin typeface="Arial" pitchFamily="34" charset="0"/>
            <a:cs typeface="Arial" pitchFamily="34" charset="0"/>
          </a:endParaRPr>
        </a:p>
      </dgm:t>
    </dgm:pt>
    <dgm:pt modelId="{A31F6DE1-D52A-4A87-ADC4-413050D7B72D}">
      <dgm:prSet custT="1"/>
      <dgm:spPr/>
      <dgm:t>
        <a:bodyPr/>
        <a:lstStyle/>
        <a:p>
          <a:r>
            <a:rPr lang="es-MX" sz="1400" dirty="0" smtClean="0">
              <a:latin typeface="Arial" pitchFamily="34" charset="0"/>
              <a:cs typeface="Arial" pitchFamily="34" charset="0"/>
            </a:rPr>
            <a:t>4.- Implementar, dar seguimiento y evaluar un programa de capital humano.</a:t>
          </a:r>
          <a:endParaRPr lang="es-MX" sz="1400" dirty="0">
            <a:latin typeface="Arial" pitchFamily="34" charset="0"/>
            <a:cs typeface="Arial" pitchFamily="34" charset="0"/>
          </a:endParaRPr>
        </a:p>
      </dgm:t>
    </dgm:pt>
    <dgm:pt modelId="{67B474DB-A662-45F6-90DD-8D74374A2201}" type="parTrans" cxnId="{C6410040-505C-42B2-B084-8C90AD546DCA}">
      <dgm:prSet/>
      <dgm:spPr/>
      <dgm:t>
        <a:bodyPr/>
        <a:lstStyle/>
        <a:p>
          <a:endParaRPr lang="es-MX" sz="1400">
            <a:latin typeface="Arial" pitchFamily="34" charset="0"/>
            <a:cs typeface="Arial" pitchFamily="34" charset="0"/>
          </a:endParaRPr>
        </a:p>
      </dgm:t>
    </dgm:pt>
    <dgm:pt modelId="{8CA1435D-6FB6-4BDE-8E23-069D4446CE42}" type="sibTrans" cxnId="{C6410040-505C-42B2-B084-8C90AD546DCA}">
      <dgm:prSet/>
      <dgm:spPr/>
      <dgm:t>
        <a:bodyPr/>
        <a:lstStyle/>
        <a:p>
          <a:endParaRPr lang="es-MX" sz="1400">
            <a:latin typeface="Arial" pitchFamily="34" charset="0"/>
            <a:cs typeface="Arial" pitchFamily="34" charset="0"/>
          </a:endParaRPr>
        </a:p>
      </dgm:t>
    </dgm:pt>
    <dgm:pt modelId="{971BE584-5619-4972-A801-9D10F46F87B7}" type="pres">
      <dgm:prSet presAssocID="{7EF16BAF-3D87-428F-9123-57A65C3AE47E}" presName="cycle" presStyleCnt="0">
        <dgm:presLayoutVars>
          <dgm:dir/>
          <dgm:resizeHandles val="exact"/>
        </dgm:presLayoutVars>
      </dgm:prSet>
      <dgm:spPr/>
    </dgm:pt>
    <dgm:pt modelId="{71A6AF40-4EE4-4F24-B2AE-6056509D6026}" type="pres">
      <dgm:prSet presAssocID="{4BE7FB61-5CE7-461F-9073-9A511812E91D}" presName="node" presStyleLbl="node1" presStyleIdx="0" presStyleCnt="5">
        <dgm:presLayoutVars>
          <dgm:bulletEnabled val="1"/>
        </dgm:presLayoutVars>
      </dgm:prSet>
      <dgm:spPr/>
    </dgm:pt>
    <dgm:pt modelId="{939E85A7-3E01-4C0A-9DB8-FC54D2490500}" type="pres">
      <dgm:prSet presAssocID="{4BE7FB61-5CE7-461F-9073-9A511812E91D}" presName="spNode" presStyleCnt="0"/>
      <dgm:spPr/>
    </dgm:pt>
    <dgm:pt modelId="{C96ECF70-BBCF-4B02-8309-27D9A4C43C09}" type="pres">
      <dgm:prSet presAssocID="{9E6E8BD2-6AFD-46C2-BC6A-3DBFBA90758C}" presName="sibTrans" presStyleLbl="sibTrans1D1" presStyleIdx="0" presStyleCnt="5"/>
      <dgm:spPr/>
    </dgm:pt>
    <dgm:pt modelId="{EC417E68-6381-44AE-8144-DA750D72B923}" type="pres">
      <dgm:prSet presAssocID="{766C0233-9329-4B4E-823F-11E1CF93FE78}" presName="node" presStyleLbl="node1" presStyleIdx="1" presStyleCnt="5">
        <dgm:presLayoutVars>
          <dgm:bulletEnabled val="1"/>
        </dgm:presLayoutVars>
      </dgm:prSet>
      <dgm:spPr/>
      <dgm:t>
        <a:bodyPr/>
        <a:lstStyle/>
        <a:p>
          <a:endParaRPr lang="es-MX"/>
        </a:p>
      </dgm:t>
    </dgm:pt>
    <dgm:pt modelId="{EC71E029-C2CB-444F-8C31-173DA6DBBFA6}" type="pres">
      <dgm:prSet presAssocID="{766C0233-9329-4B4E-823F-11E1CF93FE78}" presName="spNode" presStyleCnt="0"/>
      <dgm:spPr/>
    </dgm:pt>
    <dgm:pt modelId="{A490009D-824F-4AD2-822A-26FF03F1BC66}" type="pres">
      <dgm:prSet presAssocID="{9BE64A7E-D12F-45A3-BBC0-E4B8ABBCBD5D}" presName="sibTrans" presStyleLbl="sibTrans1D1" presStyleIdx="1" presStyleCnt="5"/>
      <dgm:spPr/>
    </dgm:pt>
    <dgm:pt modelId="{25DFBC87-0ACA-41A0-8A53-76DBB5D388D1}" type="pres">
      <dgm:prSet presAssocID="{2B653BC1-496C-48EB-BC70-33F94BC9087D}" presName="node" presStyleLbl="node1" presStyleIdx="2" presStyleCnt="5">
        <dgm:presLayoutVars>
          <dgm:bulletEnabled val="1"/>
        </dgm:presLayoutVars>
      </dgm:prSet>
      <dgm:spPr/>
      <dgm:t>
        <a:bodyPr/>
        <a:lstStyle/>
        <a:p>
          <a:endParaRPr lang="es-MX"/>
        </a:p>
      </dgm:t>
    </dgm:pt>
    <dgm:pt modelId="{0E00B94E-B97F-4873-BEB6-F710677CCC1C}" type="pres">
      <dgm:prSet presAssocID="{2B653BC1-496C-48EB-BC70-33F94BC9087D}" presName="spNode" presStyleCnt="0"/>
      <dgm:spPr/>
    </dgm:pt>
    <dgm:pt modelId="{4262F6AA-1D9C-40A9-A736-5B73614D59D2}" type="pres">
      <dgm:prSet presAssocID="{72D6E85C-B172-428C-8D40-88F98807CDD8}" presName="sibTrans" presStyleLbl="sibTrans1D1" presStyleIdx="2" presStyleCnt="5"/>
      <dgm:spPr/>
    </dgm:pt>
    <dgm:pt modelId="{4256D2FB-8ED8-4783-9ED5-C03DD424380C}" type="pres">
      <dgm:prSet presAssocID="{A31F6DE1-D52A-4A87-ADC4-413050D7B72D}" presName="node" presStyleLbl="node1" presStyleIdx="3" presStyleCnt="5">
        <dgm:presLayoutVars>
          <dgm:bulletEnabled val="1"/>
        </dgm:presLayoutVars>
      </dgm:prSet>
      <dgm:spPr/>
    </dgm:pt>
    <dgm:pt modelId="{86EF394E-2238-414D-9598-D0A61520E802}" type="pres">
      <dgm:prSet presAssocID="{A31F6DE1-D52A-4A87-ADC4-413050D7B72D}" presName="spNode" presStyleCnt="0"/>
      <dgm:spPr/>
    </dgm:pt>
    <dgm:pt modelId="{1920CD4C-345B-48A6-8091-38BA410D69FF}" type="pres">
      <dgm:prSet presAssocID="{8CA1435D-6FB6-4BDE-8E23-069D4446CE42}" presName="sibTrans" presStyleLbl="sibTrans1D1" presStyleIdx="3" presStyleCnt="5"/>
      <dgm:spPr/>
    </dgm:pt>
    <dgm:pt modelId="{06488CE8-83F9-4981-82BF-EBDA35F3BE24}" type="pres">
      <dgm:prSet presAssocID="{A87CFE95-EFB1-4D29-858D-D60494511A69}" presName="node" presStyleLbl="node1" presStyleIdx="4" presStyleCnt="5">
        <dgm:presLayoutVars>
          <dgm:bulletEnabled val="1"/>
        </dgm:presLayoutVars>
      </dgm:prSet>
      <dgm:spPr/>
      <dgm:t>
        <a:bodyPr/>
        <a:lstStyle/>
        <a:p>
          <a:endParaRPr lang="es-MX"/>
        </a:p>
      </dgm:t>
    </dgm:pt>
    <dgm:pt modelId="{6B25FDE9-CB37-4D46-8FB5-D5AC90A6A084}" type="pres">
      <dgm:prSet presAssocID="{A87CFE95-EFB1-4D29-858D-D60494511A69}" presName="spNode" presStyleCnt="0"/>
      <dgm:spPr/>
    </dgm:pt>
    <dgm:pt modelId="{BFC7ED64-C145-41E4-95B1-C3D00D9CC09D}" type="pres">
      <dgm:prSet presAssocID="{93C9E203-AFB9-4918-AFC4-219D0E2AC037}" presName="sibTrans" presStyleLbl="sibTrans1D1" presStyleIdx="4" presStyleCnt="5"/>
      <dgm:spPr/>
    </dgm:pt>
  </dgm:ptLst>
  <dgm:cxnLst>
    <dgm:cxn modelId="{F5CA3436-82C0-42CE-A8C5-E4D8F5EFDF70}" type="presOf" srcId="{72D6E85C-B172-428C-8D40-88F98807CDD8}" destId="{4262F6AA-1D9C-40A9-A736-5B73614D59D2}" srcOrd="0" destOrd="0" presId="urn:microsoft.com/office/officeart/2005/8/layout/cycle5"/>
    <dgm:cxn modelId="{0478E4E1-7A53-47AE-AAD2-7D349B1A42DA}" srcId="{7EF16BAF-3D87-428F-9123-57A65C3AE47E}" destId="{766C0233-9329-4B4E-823F-11E1CF93FE78}" srcOrd="1" destOrd="0" parTransId="{D64CC30A-A625-411F-8A73-039A95B57E0C}" sibTransId="{9BE64A7E-D12F-45A3-BBC0-E4B8ABBCBD5D}"/>
    <dgm:cxn modelId="{2EE0EDFE-651A-4132-A76D-3B82976E241C}" type="presOf" srcId="{A31F6DE1-D52A-4A87-ADC4-413050D7B72D}" destId="{4256D2FB-8ED8-4783-9ED5-C03DD424380C}" srcOrd="0" destOrd="0" presId="urn:microsoft.com/office/officeart/2005/8/layout/cycle5"/>
    <dgm:cxn modelId="{4E8E3B5F-D76B-4E29-83B8-3078FB66A14F}" type="presOf" srcId="{9E6E8BD2-6AFD-46C2-BC6A-3DBFBA90758C}" destId="{C96ECF70-BBCF-4B02-8309-27D9A4C43C09}" srcOrd="0" destOrd="0" presId="urn:microsoft.com/office/officeart/2005/8/layout/cycle5"/>
    <dgm:cxn modelId="{9FF5C382-CAE5-4584-ABA5-DE686EBBEEC5}" type="presOf" srcId="{2B653BC1-496C-48EB-BC70-33F94BC9087D}" destId="{25DFBC87-0ACA-41A0-8A53-76DBB5D388D1}" srcOrd="0" destOrd="0" presId="urn:microsoft.com/office/officeart/2005/8/layout/cycle5"/>
    <dgm:cxn modelId="{3C52DC7F-9358-45D0-9077-55F6BC540FAC}" type="presOf" srcId="{9BE64A7E-D12F-45A3-BBC0-E4B8ABBCBD5D}" destId="{A490009D-824F-4AD2-822A-26FF03F1BC66}" srcOrd="0" destOrd="0" presId="urn:microsoft.com/office/officeart/2005/8/layout/cycle5"/>
    <dgm:cxn modelId="{02C19CAE-79C7-421F-B79A-A89A9A3139BA}" srcId="{7EF16BAF-3D87-428F-9123-57A65C3AE47E}" destId="{2B653BC1-496C-48EB-BC70-33F94BC9087D}" srcOrd="2" destOrd="0" parTransId="{03F438C0-C0E3-4E2A-9F99-E14107D85DC0}" sibTransId="{72D6E85C-B172-428C-8D40-88F98807CDD8}"/>
    <dgm:cxn modelId="{A1EB0D04-6712-4FDD-9379-65354F9C3557}" srcId="{7EF16BAF-3D87-428F-9123-57A65C3AE47E}" destId="{4BE7FB61-5CE7-461F-9073-9A511812E91D}" srcOrd="0" destOrd="0" parTransId="{A1F80A80-3E51-441B-AFA2-E42146C08EF3}" sibTransId="{9E6E8BD2-6AFD-46C2-BC6A-3DBFBA90758C}"/>
    <dgm:cxn modelId="{11FD8082-953E-4635-98A7-F665F1099B76}" type="presOf" srcId="{7EF16BAF-3D87-428F-9123-57A65C3AE47E}" destId="{971BE584-5619-4972-A801-9D10F46F87B7}" srcOrd="0" destOrd="0" presId="urn:microsoft.com/office/officeart/2005/8/layout/cycle5"/>
    <dgm:cxn modelId="{D410C314-224C-4319-8F21-5933D66467CA}" type="presOf" srcId="{4BE7FB61-5CE7-461F-9073-9A511812E91D}" destId="{71A6AF40-4EE4-4F24-B2AE-6056509D6026}" srcOrd="0" destOrd="0" presId="urn:microsoft.com/office/officeart/2005/8/layout/cycle5"/>
    <dgm:cxn modelId="{DB7305D1-D818-47E6-8D7E-4D348E820D76}" srcId="{7EF16BAF-3D87-428F-9123-57A65C3AE47E}" destId="{A87CFE95-EFB1-4D29-858D-D60494511A69}" srcOrd="4" destOrd="0" parTransId="{3897466C-34D5-4D11-BB28-0C49D7684DF8}" sibTransId="{93C9E203-AFB9-4918-AFC4-219D0E2AC037}"/>
    <dgm:cxn modelId="{6FD558C2-56F2-44CA-A6A1-0B191D9C267C}" type="presOf" srcId="{A87CFE95-EFB1-4D29-858D-D60494511A69}" destId="{06488CE8-83F9-4981-82BF-EBDA35F3BE24}" srcOrd="0" destOrd="0" presId="urn:microsoft.com/office/officeart/2005/8/layout/cycle5"/>
    <dgm:cxn modelId="{41D7C1CC-4A24-4BC4-9916-FFB574A66500}" type="presOf" srcId="{766C0233-9329-4B4E-823F-11E1CF93FE78}" destId="{EC417E68-6381-44AE-8144-DA750D72B923}" srcOrd="0" destOrd="0" presId="urn:microsoft.com/office/officeart/2005/8/layout/cycle5"/>
    <dgm:cxn modelId="{C6410040-505C-42B2-B084-8C90AD546DCA}" srcId="{7EF16BAF-3D87-428F-9123-57A65C3AE47E}" destId="{A31F6DE1-D52A-4A87-ADC4-413050D7B72D}" srcOrd="3" destOrd="0" parTransId="{67B474DB-A662-45F6-90DD-8D74374A2201}" sibTransId="{8CA1435D-6FB6-4BDE-8E23-069D4446CE42}"/>
    <dgm:cxn modelId="{1BD7338B-9070-4BB6-8CF9-F70308570082}" type="presOf" srcId="{93C9E203-AFB9-4918-AFC4-219D0E2AC037}" destId="{BFC7ED64-C145-41E4-95B1-C3D00D9CC09D}" srcOrd="0" destOrd="0" presId="urn:microsoft.com/office/officeart/2005/8/layout/cycle5"/>
    <dgm:cxn modelId="{765ADE50-19F3-4C2E-8A9A-7C01D652A15D}" type="presOf" srcId="{8CA1435D-6FB6-4BDE-8E23-069D4446CE42}" destId="{1920CD4C-345B-48A6-8091-38BA410D69FF}" srcOrd="0" destOrd="0" presId="urn:microsoft.com/office/officeart/2005/8/layout/cycle5"/>
    <dgm:cxn modelId="{7EDD351A-C801-4E8A-AEDC-F2E4BCBE2E31}" type="presParOf" srcId="{971BE584-5619-4972-A801-9D10F46F87B7}" destId="{71A6AF40-4EE4-4F24-B2AE-6056509D6026}" srcOrd="0" destOrd="0" presId="urn:microsoft.com/office/officeart/2005/8/layout/cycle5"/>
    <dgm:cxn modelId="{A9E02C25-AD2A-4F90-A383-86CC0CF4775F}" type="presParOf" srcId="{971BE584-5619-4972-A801-9D10F46F87B7}" destId="{939E85A7-3E01-4C0A-9DB8-FC54D2490500}" srcOrd="1" destOrd="0" presId="urn:microsoft.com/office/officeart/2005/8/layout/cycle5"/>
    <dgm:cxn modelId="{0AE0DD29-18D1-427A-9E57-6BC6C7983631}" type="presParOf" srcId="{971BE584-5619-4972-A801-9D10F46F87B7}" destId="{C96ECF70-BBCF-4B02-8309-27D9A4C43C09}" srcOrd="2" destOrd="0" presId="urn:microsoft.com/office/officeart/2005/8/layout/cycle5"/>
    <dgm:cxn modelId="{CBCFC322-62CC-43AD-BD58-3EA7E0640C0F}" type="presParOf" srcId="{971BE584-5619-4972-A801-9D10F46F87B7}" destId="{EC417E68-6381-44AE-8144-DA750D72B923}" srcOrd="3" destOrd="0" presId="urn:microsoft.com/office/officeart/2005/8/layout/cycle5"/>
    <dgm:cxn modelId="{46DA3DA8-8741-48A3-AC07-DA39293050EC}" type="presParOf" srcId="{971BE584-5619-4972-A801-9D10F46F87B7}" destId="{EC71E029-C2CB-444F-8C31-173DA6DBBFA6}" srcOrd="4" destOrd="0" presId="urn:microsoft.com/office/officeart/2005/8/layout/cycle5"/>
    <dgm:cxn modelId="{55E4B589-3A43-4277-B1FA-AC177D2E4D65}" type="presParOf" srcId="{971BE584-5619-4972-A801-9D10F46F87B7}" destId="{A490009D-824F-4AD2-822A-26FF03F1BC66}" srcOrd="5" destOrd="0" presId="urn:microsoft.com/office/officeart/2005/8/layout/cycle5"/>
    <dgm:cxn modelId="{BC673994-CE6D-4172-8459-BACF22106031}" type="presParOf" srcId="{971BE584-5619-4972-A801-9D10F46F87B7}" destId="{25DFBC87-0ACA-41A0-8A53-76DBB5D388D1}" srcOrd="6" destOrd="0" presId="urn:microsoft.com/office/officeart/2005/8/layout/cycle5"/>
    <dgm:cxn modelId="{7D3E5351-18DE-416F-8272-E627D6CA51C0}" type="presParOf" srcId="{971BE584-5619-4972-A801-9D10F46F87B7}" destId="{0E00B94E-B97F-4873-BEB6-F710677CCC1C}" srcOrd="7" destOrd="0" presId="urn:microsoft.com/office/officeart/2005/8/layout/cycle5"/>
    <dgm:cxn modelId="{8A0F64FE-7198-4594-9C23-A196BF2721E0}" type="presParOf" srcId="{971BE584-5619-4972-A801-9D10F46F87B7}" destId="{4262F6AA-1D9C-40A9-A736-5B73614D59D2}" srcOrd="8" destOrd="0" presId="urn:microsoft.com/office/officeart/2005/8/layout/cycle5"/>
    <dgm:cxn modelId="{C7792C47-9FF3-4C8F-B799-489084399AE1}" type="presParOf" srcId="{971BE584-5619-4972-A801-9D10F46F87B7}" destId="{4256D2FB-8ED8-4783-9ED5-C03DD424380C}" srcOrd="9" destOrd="0" presId="urn:microsoft.com/office/officeart/2005/8/layout/cycle5"/>
    <dgm:cxn modelId="{7D668AF4-862D-4519-BA62-463B8F8C06C8}" type="presParOf" srcId="{971BE584-5619-4972-A801-9D10F46F87B7}" destId="{86EF394E-2238-414D-9598-D0A61520E802}" srcOrd="10" destOrd="0" presId="urn:microsoft.com/office/officeart/2005/8/layout/cycle5"/>
    <dgm:cxn modelId="{32CCA138-9B54-4C70-90D8-9D690DC5A7D9}" type="presParOf" srcId="{971BE584-5619-4972-A801-9D10F46F87B7}" destId="{1920CD4C-345B-48A6-8091-38BA410D69FF}" srcOrd="11" destOrd="0" presId="urn:microsoft.com/office/officeart/2005/8/layout/cycle5"/>
    <dgm:cxn modelId="{5294194A-53AB-4676-92C6-FCE78F8F1564}" type="presParOf" srcId="{971BE584-5619-4972-A801-9D10F46F87B7}" destId="{06488CE8-83F9-4981-82BF-EBDA35F3BE24}" srcOrd="12" destOrd="0" presId="urn:microsoft.com/office/officeart/2005/8/layout/cycle5"/>
    <dgm:cxn modelId="{5B89101E-B2F3-446F-9D39-706B8737827D}" type="presParOf" srcId="{971BE584-5619-4972-A801-9D10F46F87B7}" destId="{6B25FDE9-CB37-4D46-8FB5-D5AC90A6A084}" srcOrd="13" destOrd="0" presId="urn:microsoft.com/office/officeart/2005/8/layout/cycle5"/>
    <dgm:cxn modelId="{68CF9C41-B062-4D03-9BA4-115DC8243E45}" type="presParOf" srcId="{971BE584-5619-4972-A801-9D10F46F87B7}" destId="{BFC7ED64-C145-41E4-95B1-C3D00D9CC09D}"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C371FC-7EC9-4834-8F8C-3DD807E53BC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19FCEDB3-F695-4314-BBFE-B6BD59BC7730}">
      <dgm:prSet phldrT="[Texto]"/>
      <dgm:spPr/>
      <dgm:t>
        <a:bodyPr/>
        <a:lstStyle/>
        <a:p>
          <a:r>
            <a:rPr lang="es-ES" dirty="0" smtClean="0"/>
            <a:t>4.2  Implantación, seguimiento y evaluación de los programas vinculándolos con los problemas actuales en las organizaciones.</a:t>
          </a:r>
          <a:endParaRPr lang="es-MX" dirty="0"/>
        </a:p>
      </dgm:t>
    </dgm:pt>
    <dgm:pt modelId="{8FCD893C-4802-4F9B-9689-0C58744C3DA6}" type="parTrans" cxnId="{2FA77D43-82E1-431D-B8D8-FB37A747024C}">
      <dgm:prSet/>
      <dgm:spPr/>
      <dgm:t>
        <a:bodyPr/>
        <a:lstStyle/>
        <a:p>
          <a:endParaRPr lang="es-MX"/>
        </a:p>
      </dgm:t>
    </dgm:pt>
    <dgm:pt modelId="{60AE7522-1014-47EE-8916-A123F9E58828}" type="sibTrans" cxnId="{2FA77D43-82E1-431D-B8D8-FB37A747024C}">
      <dgm:prSet/>
      <dgm:spPr/>
      <dgm:t>
        <a:bodyPr/>
        <a:lstStyle/>
        <a:p>
          <a:endParaRPr lang="es-MX"/>
        </a:p>
      </dgm:t>
    </dgm:pt>
    <dgm:pt modelId="{B4EB3872-6F84-4A44-BE21-DC2CD6CEBF7E}">
      <dgm:prSet/>
      <dgm:spPr/>
      <dgm:t>
        <a:bodyPr/>
        <a:lstStyle/>
        <a:p>
          <a:r>
            <a:rPr lang="es-MX" dirty="0" smtClean="0"/>
            <a:t>4.1 Adquirir los elementos teóricos necesarios para la aplicación y detección de necesidades de la empresa.</a:t>
          </a:r>
          <a:endParaRPr lang="es-MX" dirty="0"/>
        </a:p>
      </dgm:t>
    </dgm:pt>
    <dgm:pt modelId="{8470C1F8-27E5-41A0-B21E-34F1896E212B}" type="parTrans" cxnId="{EFFDC0AF-6D71-4A9A-9E40-9F43937120A1}">
      <dgm:prSet/>
      <dgm:spPr/>
      <dgm:t>
        <a:bodyPr/>
        <a:lstStyle/>
        <a:p>
          <a:endParaRPr lang="es-MX"/>
        </a:p>
      </dgm:t>
    </dgm:pt>
    <dgm:pt modelId="{F59439F6-8436-4BF5-8556-3572464C9B48}" type="sibTrans" cxnId="{EFFDC0AF-6D71-4A9A-9E40-9F43937120A1}">
      <dgm:prSet/>
      <dgm:spPr/>
      <dgm:t>
        <a:bodyPr/>
        <a:lstStyle/>
        <a:p>
          <a:endParaRPr lang="es-MX"/>
        </a:p>
      </dgm:t>
    </dgm:pt>
    <dgm:pt modelId="{A082C419-25DD-4892-83DF-E2397919A454}" type="pres">
      <dgm:prSet presAssocID="{34C371FC-7EC9-4834-8F8C-3DD807E53BCC}" presName="linear" presStyleCnt="0">
        <dgm:presLayoutVars>
          <dgm:animLvl val="lvl"/>
          <dgm:resizeHandles val="exact"/>
        </dgm:presLayoutVars>
      </dgm:prSet>
      <dgm:spPr/>
    </dgm:pt>
    <dgm:pt modelId="{722C7C96-5737-4D69-B1EC-B5C3A909EF72}" type="pres">
      <dgm:prSet presAssocID="{B4EB3872-6F84-4A44-BE21-DC2CD6CEBF7E}" presName="parentText" presStyleLbl="node1" presStyleIdx="0" presStyleCnt="2">
        <dgm:presLayoutVars>
          <dgm:chMax val="0"/>
          <dgm:bulletEnabled val="1"/>
        </dgm:presLayoutVars>
      </dgm:prSet>
      <dgm:spPr/>
      <dgm:t>
        <a:bodyPr/>
        <a:lstStyle/>
        <a:p>
          <a:endParaRPr lang="es-MX"/>
        </a:p>
      </dgm:t>
    </dgm:pt>
    <dgm:pt modelId="{00758CCE-E614-4075-8A02-F6C2181687D1}" type="pres">
      <dgm:prSet presAssocID="{F59439F6-8436-4BF5-8556-3572464C9B48}" presName="spacer" presStyleCnt="0"/>
      <dgm:spPr/>
    </dgm:pt>
    <dgm:pt modelId="{405249A0-0EF7-47D4-9397-B08190AA47D8}" type="pres">
      <dgm:prSet presAssocID="{19FCEDB3-F695-4314-BBFE-B6BD59BC7730}" presName="parentText" presStyleLbl="node1" presStyleIdx="1" presStyleCnt="2" custLinFactNeighborX="1569" custLinFactNeighborY="7856">
        <dgm:presLayoutVars>
          <dgm:chMax val="0"/>
          <dgm:bulletEnabled val="1"/>
        </dgm:presLayoutVars>
      </dgm:prSet>
      <dgm:spPr/>
      <dgm:t>
        <a:bodyPr/>
        <a:lstStyle/>
        <a:p>
          <a:endParaRPr lang="es-MX"/>
        </a:p>
      </dgm:t>
    </dgm:pt>
  </dgm:ptLst>
  <dgm:cxnLst>
    <dgm:cxn modelId="{2FA77D43-82E1-431D-B8D8-FB37A747024C}" srcId="{34C371FC-7EC9-4834-8F8C-3DD807E53BCC}" destId="{19FCEDB3-F695-4314-BBFE-B6BD59BC7730}" srcOrd="1" destOrd="0" parTransId="{8FCD893C-4802-4F9B-9689-0C58744C3DA6}" sibTransId="{60AE7522-1014-47EE-8916-A123F9E58828}"/>
    <dgm:cxn modelId="{757B49AC-C3F5-46BA-A846-4F228EED14CE}" type="presOf" srcId="{B4EB3872-6F84-4A44-BE21-DC2CD6CEBF7E}" destId="{722C7C96-5737-4D69-B1EC-B5C3A909EF72}" srcOrd="0" destOrd="0" presId="urn:microsoft.com/office/officeart/2005/8/layout/vList2"/>
    <dgm:cxn modelId="{5592C8D2-8419-4E2F-A859-B1F3CBAAA548}" type="presOf" srcId="{19FCEDB3-F695-4314-BBFE-B6BD59BC7730}" destId="{405249A0-0EF7-47D4-9397-B08190AA47D8}" srcOrd="0" destOrd="0" presId="urn:microsoft.com/office/officeart/2005/8/layout/vList2"/>
    <dgm:cxn modelId="{EFFDC0AF-6D71-4A9A-9E40-9F43937120A1}" srcId="{34C371FC-7EC9-4834-8F8C-3DD807E53BCC}" destId="{B4EB3872-6F84-4A44-BE21-DC2CD6CEBF7E}" srcOrd="0" destOrd="0" parTransId="{8470C1F8-27E5-41A0-B21E-34F1896E212B}" sibTransId="{F59439F6-8436-4BF5-8556-3572464C9B48}"/>
    <dgm:cxn modelId="{0B97354C-39E7-4ED6-A790-EF1902B210AB}" type="presOf" srcId="{34C371FC-7EC9-4834-8F8C-3DD807E53BCC}" destId="{A082C419-25DD-4892-83DF-E2397919A454}" srcOrd="0" destOrd="0" presId="urn:microsoft.com/office/officeart/2005/8/layout/vList2"/>
    <dgm:cxn modelId="{FA5168D2-9520-4557-9FB9-773BDA0D6148}" type="presParOf" srcId="{A082C419-25DD-4892-83DF-E2397919A454}" destId="{722C7C96-5737-4D69-B1EC-B5C3A909EF72}" srcOrd="0" destOrd="0" presId="urn:microsoft.com/office/officeart/2005/8/layout/vList2"/>
    <dgm:cxn modelId="{DAEFB854-04E7-4F44-9C92-8E62BE501D7D}" type="presParOf" srcId="{A082C419-25DD-4892-83DF-E2397919A454}" destId="{00758CCE-E614-4075-8A02-F6C2181687D1}" srcOrd="1" destOrd="0" presId="urn:microsoft.com/office/officeart/2005/8/layout/vList2"/>
    <dgm:cxn modelId="{C723B5D3-ABCB-4BCC-A566-91ED929D762A}" type="presParOf" srcId="{A082C419-25DD-4892-83DF-E2397919A454}" destId="{405249A0-0EF7-47D4-9397-B08190AA47D8}"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6AF40-4EE4-4F24-B2AE-6056509D6026}">
      <dsp:nvSpPr>
        <dsp:cNvPr id="0" name=""/>
        <dsp:cNvSpPr/>
      </dsp:nvSpPr>
      <dsp:spPr>
        <a:xfrm>
          <a:off x="2698317" y="2250"/>
          <a:ext cx="1611804" cy="104767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1.- Antecedentes y conceptos del capital humano.</a:t>
          </a:r>
          <a:endParaRPr lang="es-MX" sz="1400" kern="1200" dirty="0">
            <a:latin typeface="Arial" pitchFamily="34" charset="0"/>
            <a:cs typeface="Arial" pitchFamily="34" charset="0"/>
          </a:endParaRPr>
        </a:p>
      </dsp:txBody>
      <dsp:txXfrm>
        <a:off x="2749460" y="53393"/>
        <a:ext cx="1509518" cy="945386"/>
      </dsp:txXfrm>
    </dsp:sp>
    <dsp:sp modelId="{C96ECF70-BBCF-4B02-8309-27D9A4C43C09}">
      <dsp:nvSpPr>
        <dsp:cNvPr id="0" name=""/>
        <dsp:cNvSpPr/>
      </dsp:nvSpPr>
      <dsp:spPr>
        <a:xfrm>
          <a:off x="1408936" y="526086"/>
          <a:ext cx="4190566" cy="4190566"/>
        </a:xfrm>
        <a:custGeom>
          <a:avLst/>
          <a:gdLst/>
          <a:ahLst/>
          <a:cxnLst/>
          <a:rect l="0" t="0" r="0" b="0"/>
          <a:pathLst>
            <a:path>
              <a:moveTo>
                <a:pt x="3117636" y="266347"/>
              </a:moveTo>
              <a:arcTo wR="2095283" hR="2095283" stAng="17952281" swAng="1213371"/>
            </a:path>
          </a:pathLst>
        </a:custGeom>
        <a:noFill/>
        <a:ln w="1270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C417E68-6381-44AE-8144-DA750D72B923}">
      <dsp:nvSpPr>
        <dsp:cNvPr id="0" name=""/>
        <dsp:cNvSpPr/>
      </dsp:nvSpPr>
      <dsp:spPr>
        <a:xfrm>
          <a:off x="4691050" y="1450055"/>
          <a:ext cx="1611804" cy="1047672"/>
        </a:xfrm>
        <a:prstGeom prst="roundRect">
          <a:avLst/>
        </a:prstGeom>
        <a:solidFill>
          <a:schemeClr val="accent2">
            <a:hueOff val="-2078974"/>
            <a:satOff val="14830"/>
            <a:lumOff val="-2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2.-Estrategias de capital humano.</a:t>
          </a:r>
          <a:endParaRPr lang="es-MX" sz="1400" kern="1200" dirty="0">
            <a:latin typeface="Arial" pitchFamily="34" charset="0"/>
            <a:cs typeface="Arial" pitchFamily="34" charset="0"/>
          </a:endParaRPr>
        </a:p>
      </dsp:txBody>
      <dsp:txXfrm>
        <a:off x="4742193" y="1501198"/>
        <a:ext cx="1509518" cy="945386"/>
      </dsp:txXfrm>
    </dsp:sp>
    <dsp:sp modelId="{A490009D-824F-4AD2-822A-26FF03F1BC66}">
      <dsp:nvSpPr>
        <dsp:cNvPr id="0" name=""/>
        <dsp:cNvSpPr/>
      </dsp:nvSpPr>
      <dsp:spPr>
        <a:xfrm>
          <a:off x="1408936" y="526086"/>
          <a:ext cx="4190566" cy="4190566"/>
        </a:xfrm>
        <a:custGeom>
          <a:avLst/>
          <a:gdLst/>
          <a:ahLst/>
          <a:cxnLst/>
          <a:rect l="0" t="0" r="0" b="0"/>
          <a:pathLst>
            <a:path>
              <a:moveTo>
                <a:pt x="4185565" y="2239958"/>
              </a:moveTo>
              <a:arcTo wR="2095283" hR="2095283" stAng="21837559" swAng="1361144"/>
            </a:path>
          </a:pathLst>
        </a:custGeom>
        <a:noFill/>
        <a:ln w="12700" cap="flat" cmpd="sng" algn="ctr">
          <a:solidFill>
            <a:schemeClr val="accent2">
              <a:hueOff val="-2078974"/>
              <a:satOff val="14830"/>
              <a:lumOff val="-254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5DFBC87-0ACA-41A0-8A53-76DBB5D388D1}">
      <dsp:nvSpPr>
        <dsp:cNvPr id="0" name=""/>
        <dsp:cNvSpPr/>
      </dsp:nvSpPr>
      <dsp:spPr>
        <a:xfrm>
          <a:off x="3929894" y="3792653"/>
          <a:ext cx="1611804" cy="1047672"/>
        </a:xfrm>
        <a:prstGeom prst="roundRect">
          <a:avLst/>
        </a:prstGeom>
        <a:solidFill>
          <a:schemeClr val="accent2">
            <a:hueOff val="-4157948"/>
            <a:satOff val="296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3.- Diseño de programas de gestión del capital humano.</a:t>
          </a:r>
          <a:endParaRPr lang="es-MX" sz="1400" kern="1200" dirty="0">
            <a:latin typeface="Arial" pitchFamily="34" charset="0"/>
            <a:cs typeface="Arial" pitchFamily="34" charset="0"/>
          </a:endParaRPr>
        </a:p>
      </dsp:txBody>
      <dsp:txXfrm>
        <a:off x="3981037" y="3843796"/>
        <a:ext cx="1509518" cy="945386"/>
      </dsp:txXfrm>
    </dsp:sp>
    <dsp:sp modelId="{4262F6AA-1D9C-40A9-A736-5B73614D59D2}">
      <dsp:nvSpPr>
        <dsp:cNvPr id="0" name=""/>
        <dsp:cNvSpPr/>
      </dsp:nvSpPr>
      <dsp:spPr>
        <a:xfrm>
          <a:off x="1408936" y="526086"/>
          <a:ext cx="4190566" cy="4190566"/>
        </a:xfrm>
        <a:custGeom>
          <a:avLst/>
          <a:gdLst/>
          <a:ahLst/>
          <a:cxnLst/>
          <a:rect l="0" t="0" r="0" b="0"/>
          <a:pathLst>
            <a:path>
              <a:moveTo>
                <a:pt x="2353017" y="4174654"/>
              </a:moveTo>
              <a:arcTo wR="2095283" hR="2095283" stAng="4976060" swAng="847880"/>
            </a:path>
          </a:pathLst>
        </a:custGeom>
        <a:noFill/>
        <a:ln w="12700" cap="flat" cmpd="sng" algn="ctr">
          <a:solidFill>
            <a:schemeClr val="accent2">
              <a:hueOff val="-4157948"/>
              <a:satOff val="29661"/>
              <a:lumOff val="-509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256D2FB-8ED8-4783-9ED5-C03DD424380C}">
      <dsp:nvSpPr>
        <dsp:cNvPr id="0" name=""/>
        <dsp:cNvSpPr/>
      </dsp:nvSpPr>
      <dsp:spPr>
        <a:xfrm>
          <a:off x="1466741" y="3792653"/>
          <a:ext cx="1611804" cy="1047672"/>
        </a:xfrm>
        <a:prstGeom prst="roundRect">
          <a:avLst/>
        </a:prstGeom>
        <a:solidFill>
          <a:schemeClr val="accent2">
            <a:hueOff val="-6236922"/>
            <a:satOff val="44491"/>
            <a:lumOff val="-76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4.- Implementar, dar seguimiento y evaluar un programa de capital humano.</a:t>
          </a:r>
          <a:endParaRPr lang="es-MX" sz="1400" kern="1200" dirty="0">
            <a:latin typeface="Arial" pitchFamily="34" charset="0"/>
            <a:cs typeface="Arial" pitchFamily="34" charset="0"/>
          </a:endParaRPr>
        </a:p>
      </dsp:txBody>
      <dsp:txXfrm>
        <a:off x="1517884" y="3843796"/>
        <a:ext cx="1509518" cy="945386"/>
      </dsp:txXfrm>
    </dsp:sp>
    <dsp:sp modelId="{1920CD4C-345B-48A6-8091-38BA410D69FF}">
      <dsp:nvSpPr>
        <dsp:cNvPr id="0" name=""/>
        <dsp:cNvSpPr/>
      </dsp:nvSpPr>
      <dsp:spPr>
        <a:xfrm>
          <a:off x="1408936" y="526086"/>
          <a:ext cx="4190566" cy="4190566"/>
        </a:xfrm>
        <a:custGeom>
          <a:avLst/>
          <a:gdLst/>
          <a:ahLst/>
          <a:cxnLst/>
          <a:rect l="0" t="0" r="0" b="0"/>
          <a:pathLst>
            <a:path>
              <a:moveTo>
                <a:pt x="222515" y="3034937"/>
              </a:moveTo>
              <a:arcTo wR="2095283" hR="2095283" stAng="9201297" swAng="1361144"/>
            </a:path>
          </a:pathLst>
        </a:custGeom>
        <a:noFill/>
        <a:ln w="12700" cap="flat" cmpd="sng" algn="ctr">
          <a:solidFill>
            <a:schemeClr val="accent2">
              <a:hueOff val="-6236922"/>
              <a:satOff val="44491"/>
              <a:lumOff val="-764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6488CE8-83F9-4981-82BF-EBDA35F3BE24}">
      <dsp:nvSpPr>
        <dsp:cNvPr id="0" name=""/>
        <dsp:cNvSpPr/>
      </dsp:nvSpPr>
      <dsp:spPr>
        <a:xfrm>
          <a:off x="705585" y="1450055"/>
          <a:ext cx="1611804" cy="1047672"/>
        </a:xfrm>
        <a:prstGeom prst="roundRect">
          <a:avLst/>
        </a:prstGeom>
        <a:solidFill>
          <a:schemeClr val="accent2">
            <a:hueOff val="-8315896"/>
            <a:satOff val="59322"/>
            <a:lumOff val="-101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smtClean="0">
              <a:latin typeface="Arial" pitchFamily="34" charset="0"/>
              <a:cs typeface="Arial" pitchFamily="34" charset="0"/>
            </a:rPr>
            <a:t>5.- Valor económico agregado del capital humano.</a:t>
          </a:r>
          <a:endParaRPr lang="es-MX" sz="1400" kern="1200" dirty="0">
            <a:latin typeface="Arial" pitchFamily="34" charset="0"/>
            <a:cs typeface="Arial" pitchFamily="34" charset="0"/>
          </a:endParaRPr>
        </a:p>
      </dsp:txBody>
      <dsp:txXfrm>
        <a:off x="756728" y="1501198"/>
        <a:ext cx="1509518" cy="945386"/>
      </dsp:txXfrm>
    </dsp:sp>
    <dsp:sp modelId="{BFC7ED64-C145-41E4-95B1-C3D00D9CC09D}">
      <dsp:nvSpPr>
        <dsp:cNvPr id="0" name=""/>
        <dsp:cNvSpPr/>
      </dsp:nvSpPr>
      <dsp:spPr>
        <a:xfrm>
          <a:off x="1408936" y="526086"/>
          <a:ext cx="4190566" cy="4190566"/>
        </a:xfrm>
        <a:custGeom>
          <a:avLst/>
          <a:gdLst/>
          <a:ahLst/>
          <a:cxnLst/>
          <a:rect l="0" t="0" r="0" b="0"/>
          <a:pathLst>
            <a:path>
              <a:moveTo>
                <a:pt x="503739" y="732491"/>
              </a:moveTo>
              <a:arcTo wR="2095283" hR="2095283" stAng="13234348" swAng="1213371"/>
            </a:path>
          </a:pathLst>
        </a:custGeom>
        <a:noFill/>
        <a:ln w="12700" cap="flat" cmpd="sng" algn="ctr">
          <a:solidFill>
            <a:schemeClr val="accent2">
              <a:hueOff val="-8315896"/>
              <a:satOff val="59322"/>
              <a:lumOff val="-10197"/>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2C7C96-5737-4D69-B1EC-B5C3A909EF72}">
      <dsp:nvSpPr>
        <dsp:cNvPr id="0" name=""/>
        <dsp:cNvSpPr/>
      </dsp:nvSpPr>
      <dsp:spPr>
        <a:xfrm>
          <a:off x="0" y="90809"/>
          <a:ext cx="6096000" cy="190231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MX" sz="2700" kern="1200" dirty="0" smtClean="0"/>
            <a:t>4.1 Adquirir los elementos teóricos necesarios para la aplicación y detección de necesidades de la empresa.</a:t>
          </a:r>
          <a:endParaRPr lang="es-MX" sz="2700" kern="1200" dirty="0"/>
        </a:p>
      </dsp:txBody>
      <dsp:txXfrm>
        <a:off x="92863" y="183672"/>
        <a:ext cx="5910274" cy="1716584"/>
      </dsp:txXfrm>
    </dsp:sp>
    <dsp:sp modelId="{405249A0-0EF7-47D4-9397-B08190AA47D8}">
      <dsp:nvSpPr>
        <dsp:cNvPr id="0" name=""/>
        <dsp:cNvSpPr/>
      </dsp:nvSpPr>
      <dsp:spPr>
        <a:xfrm>
          <a:off x="0" y="2076988"/>
          <a:ext cx="6096000" cy="1902310"/>
        </a:xfrm>
        <a:prstGeom prst="roundRect">
          <a:avLst/>
        </a:prstGeom>
        <a:solidFill>
          <a:schemeClr val="accent2">
            <a:hueOff val="-8315896"/>
            <a:satOff val="59322"/>
            <a:lumOff val="-101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s-ES" sz="2700" kern="1200" dirty="0" smtClean="0"/>
            <a:t>4.2  Implantación, seguimiento y evaluación de los programas vinculándolos con los problemas actuales en las organizaciones.</a:t>
          </a:r>
          <a:endParaRPr lang="es-MX" sz="2700" kern="1200" dirty="0"/>
        </a:p>
      </dsp:txBody>
      <dsp:txXfrm>
        <a:off x="92863" y="2169851"/>
        <a:ext cx="5910274" cy="1716584"/>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1F7F47-C4B5-448E-B5A9-ABA6A2264256}"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2AEEC3-F6A0-4614-8B50-267F4BEE8289}" type="slidenum">
              <a:rPr lang="es-MX" smtClean="0"/>
              <a:t>‹Nº›</a:t>
            </a:fld>
            <a:endParaRPr lang="es-MX"/>
          </a:p>
        </p:txBody>
      </p:sp>
    </p:spTree>
    <p:extLst>
      <p:ext uri="{BB962C8B-B14F-4D97-AF65-F5344CB8AC3E}">
        <p14:creationId xmlns:p14="http://schemas.microsoft.com/office/powerpoint/2010/main" val="988077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15</a:t>
            </a:fld>
            <a:endParaRPr lang="es-MX">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16</a:t>
            </a:fld>
            <a:endParaRPr lang="es-MX">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17</a:t>
            </a:fld>
            <a:endParaRPr lang="es-MX">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18</a:t>
            </a:fld>
            <a:endParaRPr lang="es-MX">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19</a:t>
            </a:fld>
            <a:endParaRPr lang="es-MX">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20</a:t>
            </a:fld>
            <a:endParaRPr lang="es-MX">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21</a:t>
            </a:fld>
            <a:endParaRPr lang="es-MX">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22</a:t>
            </a:fld>
            <a:endParaRPr lang="es-MX">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26</a:t>
            </a:fld>
            <a:endParaRPr lang="es-MX">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27</a:t>
            </a:fld>
            <a:endParaRPr lang="es-MX">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6</a:t>
            </a:fld>
            <a:endParaRPr lang="es-MX">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28</a:t>
            </a:fld>
            <a:endParaRPr lang="es-MX">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29</a:t>
            </a:fld>
            <a:endParaRPr lang="es-MX">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30</a:t>
            </a:fld>
            <a:endParaRPr lang="es-MX">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31</a:t>
            </a:fld>
            <a:endParaRPr lang="es-MX">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32</a:t>
            </a:fld>
            <a:endParaRPr lang="es-MX">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33</a:t>
            </a:fld>
            <a:endParaRPr lang="es-MX">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34</a:t>
            </a:fld>
            <a:endParaRPr lang="es-MX">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35</a:t>
            </a:fld>
            <a:endParaRPr lang="es-MX">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36</a:t>
            </a:fld>
            <a:endParaRPr lang="es-MX">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37</a:t>
            </a:fld>
            <a:endParaRPr lang="es-MX">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7</a:t>
            </a:fld>
            <a:endParaRPr lang="es-MX">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8</a:t>
            </a:fld>
            <a:endParaRPr lang="es-MX">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9</a:t>
            </a:fld>
            <a:endParaRPr lang="es-MX">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10</a:t>
            </a:fld>
            <a:endParaRPr lang="es-MX">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12</a:t>
            </a:fld>
            <a:endParaRPr lang="es-MX">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13</a:t>
            </a:fld>
            <a:endParaRPr lang="es-MX">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D24A5A9D-1385-4F54-9FBC-742E47B2D4BD}" type="slidenum">
              <a:rPr lang="es-MX" smtClean="0">
                <a:solidFill>
                  <a:prstClr val="black"/>
                </a:solidFill>
              </a:rPr>
              <a:pPr/>
              <a:t>14</a:t>
            </a:fld>
            <a:endParaRPr lang="es-MX">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409337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4008101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115847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221373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3512690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1380977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6" name="Footer Placeholder 5"/>
          <p:cNvSpPr>
            <a:spLocks noGrp="1"/>
          </p:cNvSpPr>
          <p:nvPr>
            <p:ph type="ftr" sz="quarter" idx="11"/>
          </p:nvPr>
        </p:nvSpPr>
        <p:spPr/>
        <p:txBody>
          <a:bodyPr/>
          <a:lstStyle/>
          <a:p>
            <a:endParaRPr lang="es-MX">
              <a:solidFill>
                <a:srgbClr val="E7ECED"/>
              </a:solidFill>
            </a:endParaRPr>
          </a:p>
        </p:txBody>
      </p:sp>
      <p:sp>
        <p:nvSpPr>
          <p:cNvPr id="7" name="Slide Number Placeholder 6"/>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3617512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8" name="Footer Placeholder 7"/>
          <p:cNvSpPr>
            <a:spLocks noGrp="1"/>
          </p:cNvSpPr>
          <p:nvPr>
            <p:ph type="ftr" sz="quarter" idx="11"/>
          </p:nvPr>
        </p:nvSpPr>
        <p:spPr/>
        <p:txBody>
          <a:bodyPr/>
          <a:lstStyle/>
          <a:p>
            <a:endParaRPr lang="es-MX">
              <a:solidFill>
                <a:srgbClr val="E7ECED"/>
              </a:solidFill>
            </a:endParaRPr>
          </a:p>
        </p:txBody>
      </p:sp>
      <p:sp>
        <p:nvSpPr>
          <p:cNvPr id="9" name="Slide Number Placeholder 8"/>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2990051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4" name="Footer Placeholder 3"/>
          <p:cNvSpPr>
            <a:spLocks noGrp="1"/>
          </p:cNvSpPr>
          <p:nvPr>
            <p:ph type="ftr" sz="quarter" idx="11"/>
          </p:nvPr>
        </p:nvSpPr>
        <p:spPr/>
        <p:txBody>
          <a:bodyPr/>
          <a:lstStyle/>
          <a:p>
            <a:endParaRPr lang="es-MX">
              <a:solidFill>
                <a:srgbClr val="E7ECED"/>
              </a:solidFill>
            </a:endParaRPr>
          </a:p>
        </p:txBody>
      </p:sp>
      <p:sp>
        <p:nvSpPr>
          <p:cNvPr id="5" name="Slide Number Placeholder 4"/>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34853477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3" name="Footer Placeholder 2"/>
          <p:cNvSpPr>
            <a:spLocks noGrp="1"/>
          </p:cNvSpPr>
          <p:nvPr>
            <p:ph type="ftr" sz="quarter" idx="11"/>
          </p:nvPr>
        </p:nvSpPr>
        <p:spPr/>
        <p:txBody>
          <a:bodyPr/>
          <a:lstStyle/>
          <a:p>
            <a:endParaRPr lang="es-MX">
              <a:solidFill>
                <a:srgbClr val="E7ECED"/>
              </a:solidFill>
            </a:endParaRPr>
          </a:p>
        </p:txBody>
      </p:sp>
      <p:sp>
        <p:nvSpPr>
          <p:cNvPr id="4" name="Slide Number Placeholder 3"/>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575733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6" name="Footer Placeholder 5"/>
          <p:cNvSpPr>
            <a:spLocks noGrp="1"/>
          </p:cNvSpPr>
          <p:nvPr>
            <p:ph type="ftr" sz="quarter" idx="11"/>
          </p:nvPr>
        </p:nvSpPr>
        <p:spPr/>
        <p:txBody>
          <a:bodyPr/>
          <a:lstStyle/>
          <a:p>
            <a:endParaRPr lang="es-MX">
              <a:solidFill>
                <a:srgbClr val="E7ECED"/>
              </a:solidFill>
            </a:endParaRPr>
          </a:p>
        </p:txBody>
      </p:sp>
      <p:sp>
        <p:nvSpPr>
          <p:cNvPr id="7" name="Slide Number Placeholder 6"/>
          <p:cNvSpPr>
            <a:spLocks noGrp="1"/>
          </p:cNvSpPr>
          <p:nvPr>
            <p:ph type="sldNum" sz="quarter" idx="12"/>
          </p:nvPr>
        </p:nvSpPr>
        <p:spPr/>
        <p:txBody>
          <a:bodyPr/>
          <a:lstStyle/>
          <a:p>
            <a:fld id="{959802CD-C863-49C4-B986-1F2C43AFA6E9}"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03691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15640379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9" name="Slide Number Placeholder 8"/>
          <p:cNvSpPr>
            <a:spLocks noGrp="1"/>
          </p:cNvSpPr>
          <p:nvPr>
            <p:ph type="sldNum" sz="quarter" idx="11"/>
          </p:nvPr>
        </p:nvSpPr>
        <p:spPr/>
        <p:txBody>
          <a:bodyPr/>
          <a:lstStyle/>
          <a:p>
            <a:fld id="{959802CD-C863-49C4-B986-1F2C43AFA6E9}"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7ECED"/>
              </a:solidFill>
            </a:endParaRPr>
          </a:p>
        </p:txBody>
      </p:sp>
    </p:spTree>
    <p:extLst>
      <p:ext uri="{BB962C8B-B14F-4D97-AF65-F5344CB8AC3E}">
        <p14:creationId xmlns:p14="http://schemas.microsoft.com/office/powerpoint/2010/main" val="3853632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24284739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959802CD-C863-49C4-B986-1F2C43AFA6E9}" type="slidenum">
              <a:rPr lang="es-MX" smtClean="0"/>
              <a:pPr/>
              <a:t>‹Nº›</a:t>
            </a:fld>
            <a:endParaRPr lang="es-MX"/>
          </a:p>
        </p:txBody>
      </p:sp>
    </p:spTree>
    <p:extLst>
      <p:ext uri="{BB962C8B-B14F-4D97-AF65-F5344CB8AC3E}">
        <p14:creationId xmlns:p14="http://schemas.microsoft.com/office/powerpoint/2010/main" val="401256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5" name="Footer Placeholder 4"/>
          <p:cNvSpPr>
            <a:spLocks noGrp="1"/>
          </p:cNvSpPr>
          <p:nvPr>
            <p:ph type="ftr" sz="quarter" idx="11"/>
          </p:nvPr>
        </p:nvSpPr>
        <p:spPr/>
        <p:txBody>
          <a:bodyPr/>
          <a:lstStyle/>
          <a:p>
            <a:endParaRPr lang="es-MX">
              <a:solidFill>
                <a:srgbClr val="E7ECED"/>
              </a:solidFill>
            </a:endParaRPr>
          </a:p>
        </p:txBody>
      </p:sp>
      <p:sp>
        <p:nvSpPr>
          <p:cNvPr id="6" name="Slide Number Placeholder 5"/>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3496112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6" name="Footer Placeholder 5"/>
          <p:cNvSpPr>
            <a:spLocks noGrp="1"/>
          </p:cNvSpPr>
          <p:nvPr>
            <p:ph type="ftr" sz="quarter" idx="11"/>
          </p:nvPr>
        </p:nvSpPr>
        <p:spPr/>
        <p:txBody>
          <a:bodyPr/>
          <a:lstStyle/>
          <a:p>
            <a:endParaRPr lang="es-MX">
              <a:solidFill>
                <a:srgbClr val="E7ECED"/>
              </a:solidFill>
            </a:endParaRPr>
          </a:p>
        </p:txBody>
      </p:sp>
      <p:sp>
        <p:nvSpPr>
          <p:cNvPr id="7" name="Slide Number Placeholder 6"/>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1586083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8" name="Footer Placeholder 7"/>
          <p:cNvSpPr>
            <a:spLocks noGrp="1"/>
          </p:cNvSpPr>
          <p:nvPr>
            <p:ph type="ftr" sz="quarter" idx="11"/>
          </p:nvPr>
        </p:nvSpPr>
        <p:spPr/>
        <p:txBody>
          <a:bodyPr/>
          <a:lstStyle/>
          <a:p>
            <a:endParaRPr lang="es-MX">
              <a:solidFill>
                <a:srgbClr val="E7ECED"/>
              </a:solidFill>
            </a:endParaRPr>
          </a:p>
        </p:txBody>
      </p:sp>
      <p:sp>
        <p:nvSpPr>
          <p:cNvPr id="9" name="Slide Number Placeholder 8"/>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3784612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4" name="Footer Placeholder 3"/>
          <p:cNvSpPr>
            <a:spLocks noGrp="1"/>
          </p:cNvSpPr>
          <p:nvPr>
            <p:ph type="ftr" sz="quarter" idx="11"/>
          </p:nvPr>
        </p:nvSpPr>
        <p:spPr/>
        <p:txBody>
          <a:bodyPr/>
          <a:lstStyle/>
          <a:p>
            <a:endParaRPr lang="es-MX">
              <a:solidFill>
                <a:srgbClr val="E7ECED"/>
              </a:solidFill>
            </a:endParaRPr>
          </a:p>
        </p:txBody>
      </p:sp>
      <p:sp>
        <p:nvSpPr>
          <p:cNvPr id="5" name="Slide Number Placeholder 4"/>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202118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3" name="Footer Placeholder 2"/>
          <p:cNvSpPr>
            <a:spLocks noGrp="1"/>
          </p:cNvSpPr>
          <p:nvPr>
            <p:ph type="ftr" sz="quarter" idx="11"/>
          </p:nvPr>
        </p:nvSpPr>
        <p:spPr/>
        <p:txBody>
          <a:bodyPr/>
          <a:lstStyle/>
          <a:p>
            <a:endParaRPr lang="es-MX">
              <a:solidFill>
                <a:srgbClr val="E7ECED"/>
              </a:solidFill>
            </a:endParaRPr>
          </a:p>
        </p:txBody>
      </p:sp>
      <p:sp>
        <p:nvSpPr>
          <p:cNvPr id="4" name="Slide Number Placeholder 3"/>
          <p:cNvSpPr>
            <a:spLocks noGrp="1"/>
          </p:cNvSpPr>
          <p:nvPr>
            <p:ph type="sldNum" sz="quarter" idx="12"/>
          </p:nvPr>
        </p:nvSpPr>
        <p:spPr/>
        <p:txBody>
          <a:bodyPr/>
          <a:lstStyle/>
          <a:p>
            <a:fld id="{26E76BDB-A1D2-485A-9F80-73CA13888CD8}" type="slidenum">
              <a:rPr lang="es-MX" smtClean="0"/>
              <a:pPr/>
              <a:t>‹Nº›</a:t>
            </a:fld>
            <a:endParaRPr lang="es-MX"/>
          </a:p>
        </p:txBody>
      </p:sp>
    </p:spTree>
    <p:extLst>
      <p:ext uri="{BB962C8B-B14F-4D97-AF65-F5344CB8AC3E}">
        <p14:creationId xmlns:p14="http://schemas.microsoft.com/office/powerpoint/2010/main" val="555331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6" name="Footer Placeholder 5"/>
          <p:cNvSpPr>
            <a:spLocks noGrp="1"/>
          </p:cNvSpPr>
          <p:nvPr>
            <p:ph type="ftr" sz="quarter" idx="11"/>
          </p:nvPr>
        </p:nvSpPr>
        <p:spPr/>
        <p:txBody>
          <a:bodyPr/>
          <a:lstStyle/>
          <a:p>
            <a:endParaRPr lang="es-MX">
              <a:solidFill>
                <a:srgbClr val="E7ECED"/>
              </a:solidFill>
            </a:endParaRPr>
          </a:p>
        </p:txBody>
      </p:sp>
      <p:sp>
        <p:nvSpPr>
          <p:cNvPr id="7" name="Slide Number Placeholder 6"/>
          <p:cNvSpPr>
            <a:spLocks noGrp="1"/>
          </p:cNvSpPr>
          <p:nvPr>
            <p:ph type="sldNum" sz="quarter" idx="12"/>
          </p:nvPr>
        </p:nvSpPr>
        <p:spPr/>
        <p:txBody>
          <a:bodyPr/>
          <a:lstStyle/>
          <a:p>
            <a:fld id="{26E76BDB-A1D2-485A-9F80-73CA13888CD8}" type="slidenum">
              <a:rPr lang="es-MX" smtClean="0"/>
              <a:pPr/>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472998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r>
              <a:rPr lang="es-MX" smtClean="0">
                <a:solidFill>
                  <a:srgbClr val="E7ECED"/>
                </a:solidFill>
              </a:rPr>
              <a:t>02/10/2015</a:t>
            </a:r>
            <a:endParaRPr lang="es-MX">
              <a:solidFill>
                <a:srgbClr val="E7ECED"/>
              </a:solidFill>
            </a:endParaRPr>
          </a:p>
        </p:txBody>
      </p:sp>
      <p:sp>
        <p:nvSpPr>
          <p:cNvPr id="9" name="Slide Number Placeholder 8"/>
          <p:cNvSpPr>
            <a:spLocks noGrp="1"/>
          </p:cNvSpPr>
          <p:nvPr>
            <p:ph type="sldNum" sz="quarter" idx="11"/>
          </p:nvPr>
        </p:nvSpPr>
        <p:spPr/>
        <p:txBody>
          <a:bodyPr/>
          <a:lstStyle/>
          <a:p>
            <a:fld id="{26E76BDB-A1D2-485A-9F80-73CA13888CD8}"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7ECED"/>
              </a:solidFill>
            </a:endParaRPr>
          </a:p>
        </p:txBody>
      </p:sp>
    </p:spTree>
    <p:extLst>
      <p:ext uri="{BB962C8B-B14F-4D97-AF65-F5344CB8AC3E}">
        <p14:creationId xmlns:p14="http://schemas.microsoft.com/office/powerpoint/2010/main" val="4184689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26E76BDB-A1D2-485A-9F80-73CA13888CD8}"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7ECED"/>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es-MX" smtClean="0">
                <a:solidFill>
                  <a:srgbClr val="E7ECED"/>
                </a:solidFill>
              </a:rPr>
              <a:t>02/10/2015</a:t>
            </a:r>
            <a:endParaRPr lang="es-MX">
              <a:solidFill>
                <a:srgbClr val="E7ECED"/>
              </a:solidFill>
            </a:endParaRPr>
          </a:p>
        </p:txBody>
      </p:sp>
    </p:spTree>
    <p:extLst>
      <p:ext uri="{BB962C8B-B14F-4D97-AF65-F5344CB8AC3E}">
        <p14:creationId xmlns:p14="http://schemas.microsoft.com/office/powerpoint/2010/main" val="2758751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59802CD-C863-49C4-B986-1F2C43AFA6E9}" type="slidenum">
              <a:rPr lang="es-MX" smtClean="0"/>
              <a:pPr/>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7ECED"/>
              </a:solidFill>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es-MX" smtClean="0">
                <a:solidFill>
                  <a:srgbClr val="E7ECED"/>
                </a:solidFill>
              </a:rPr>
              <a:t>02/10/2015</a:t>
            </a:r>
            <a:endParaRPr lang="es-MX">
              <a:solidFill>
                <a:srgbClr val="E7ECED"/>
              </a:solidFill>
            </a:endParaRPr>
          </a:p>
        </p:txBody>
      </p:sp>
    </p:spTree>
    <p:extLst>
      <p:ext uri="{BB962C8B-B14F-4D97-AF65-F5344CB8AC3E}">
        <p14:creationId xmlns:p14="http://schemas.microsoft.com/office/powerpoint/2010/main" val="40357431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package" Target="../embeddings/Documento_de_Microsoft_Word1.docx"/><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2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827584" y="1484784"/>
            <a:ext cx="6807200" cy="1079500"/>
          </a:xfrm>
        </p:spPr>
        <p:txBody>
          <a:bodyPr>
            <a:normAutofit fontScale="90000"/>
          </a:bodyPr>
          <a:lstStyle/>
          <a:p>
            <a:pPr algn="ctr"/>
            <a:r>
              <a:rPr lang="es-MX" sz="2200" b="1" dirty="0" smtClean="0">
                <a:solidFill>
                  <a:schemeClr val="accent2">
                    <a:lumMod val="50000"/>
                  </a:schemeClr>
                </a:solidFill>
                <a:effectLst/>
                <a:latin typeface="Arial" pitchFamily="34" charset="0"/>
                <a:cs typeface="Arial" pitchFamily="34" charset="0"/>
              </a:rPr>
              <a:t/>
            </a:r>
            <a:br>
              <a:rPr lang="es-MX" sz="2200" b="1" dirty="0" smtClean="0">
                <a:solidFill>
                  <a:schemeClr val="accent2">
                    <a:lumMod val="50000"/>
                  </a:schemeClr>
                </a:solidFill>
                <a:effectLst/>
                <a:latin typeface="Arial" pitchFamily="34" charset="0"/>
                <a:cs typeface="Arial" pitchFamily="34" charset="0"/>
              </a:rPr>
            </a:br>
            <a:r>
              <a:rPr lang="es-MX" sz="2200" b="1" dirty="0">
                <a:solidFill>
                  <a:schemeClr val="accent2">
                    <a:lumMod val="50000"/>
                  </a:schemeClr>
                </a:solidFill>
                <a:latin typeface="Arial" pitchFamily="34" charset="0"/>
                <a:cs typeface="Arial" pitchFamily="34" charset="0"/>
              </a:rPr>
              <a:t/>
            </a:r>
            <a:br>
              <a:rPr lang="es-MX" sz="2200" b="1" dirty="0">
                <a:solidFill>
                  <a:schemeClr val="accent2">
                    <a:lumMod val="50000"/>
                  </a:schemeClr>
                </a:solidFill>
                <a:latin typeface="Arial" pitchFamily="34" charset="0"/>
                <a:cs typeface="Arial" pitchFamily="34" charset="0"/>
              </a:rPr>
            </a:br>
            <a:r>
              <a:rPr lang="es-MX" sz="2000" b="1" dirty="0" smtClean="0">
                <a:solidFill>
                  <a:schemeClr val="accent2">
                    <a:lumMod val="50000"/>
                  </a:schemeClr>
                </a:solidFill>
                <a:effectLst/>
                <a:latin typeface="Arial" pitchFamily="34" charset="0"/>
                <a:cs typeface="Arial" pitchFamily="34" charset="0"/>
              </a:rPr>
              <a:t/>
            </a:r>
            <a:br>
              <a:rPr lang="es-MX" sz="2000" b="1" dirty="0" smtClean="0">
                <a:solidFill>
                  <a:schemeClr val="accent2">
                    <a:lumMod val="50000"/>
                  </a:schemeClr>
                </a:solidFill>
                <a:effectLst/>
                <a:latin typeface="Arial" pitchFamily="34" charset="0"/>
                <a:cs typeface="Arial" pitchFamily="34" charset="0"/>
              </a:rPr>
            </a:br>
            <a:r>
              <a:rPr lang="es-MX" sz="2000" b="1" dirty="0" smtClean="0">
                <a:solidFill>
                  <a:schemeClr val="accent2">
                    <a:lumMod val="50000"/>
                  </a:schemeClr>
                </a:solidFill>
                <a:effectLst/>
                <a:latin typeface="Arial" pitchFamily="34" charset="0"/>
                <a:cs typeface="Arial" pitchFamily="34" charset="0"/>
              </a:rPr>
              <a:t>FACULTAD  DE  CONTADURIA  Y  ADMINISTRACIÓN</a:t>
            </a:r>
            <a:br>
              <a:rPr lang="es-MX" sz="2000" b="1" dirty="0" smtClean="0">
                <a:solidFill>
                  <a:schemeClr val="accent2">
                    <a:lumMod val="50000"/>
                  </a:schemeClr>
                </a:solidFill>
                <a:effectLst/>
                <a:latin typeface="Arial" pitchFamily="34" charset="0"/>
                <a:cs typeface="Arial" pitchFamily="34" charset="0"/>
              </a:rPr>
            </a:br>
            <a:r>
              <a:rPr lang="es-MX" sz="2200" b="1" dirty="0" smtClean="0">
                <a:solidFill>
                  <a:schemeClr val="accent2">
                    <a:lumMod val="50000"/>
                  </a:schemeClr>
                </a:solidFill>
                <a:effectLst/>
                <a:latin typeface="Arial" pitchFamily="34" charset="0"/>
                <a:cs typeface="Arial" pitchFamily="34" charset="0"/>
              </a:rPr>
              <a:t/>
            </a:r>
            <a:br>
              <a:rPr lang="es-MX" sz="2200" b="1" dirty="0" smtClean="0">
                <a:solidFill>
                  <a:schemeClr val="accent2">
                    <a:lumMod val="50000"/>
                  </a:schemeClr>
                </a:solidFill>
                <a:effectLst/>
                <a:latin typeface="Arial" pitchFamily="34" charset="0"/>
                <a:cs typeface="Arial" pitchFamily="34" charset="0"/>
              </a:rPr>
            </a:br>
            <a:r>
              <a:rPr lang="es-MX" sz="1800" b="1" dirty="0">
                <a:solidFill>
                  <a:schemeClr val="accent2">
                    <a:lumMod val="50000"/>
                  </a:schemeClr>
                </a:solidFill>
                <a:latin typeface="Arial" pitchFamily="34" charset="0"/>
                <a:cs typeface="Arial" pitchFamily="34" charset="0"/>
              </a:rPr>
              <a:t>AREA: ADMINISTRACIÓN.</a:t>
            </a:r>
            <a:br>
              <a:rPr lang="es-MX" sz="1800" b="1" dirty="0">
                <a:solidFill>
                  <a:schemeClr val="accent2">
                    <a:lumMod val="50000"/>
                  </a:schemeClr>
                </a:solidFill>
                <a:latin typeface="Arial" pitchFamily="34" charset="0"/>
                <a:cs typeface="Arial" pitchFamily="34" charset="0"/>
              </a:rPr>
            </a:br>
            <a:r>
              <a:rPr lang="es-MX" sz="2200" b="1" dirty="0">
                <a:solidFill>
                  <a:schemeClr val="accent2">
                    <a:lumMod val="50000"/>
                  </a:schemeClr>
                </a:solidFill>
                <a:latin typeface="Arial" pitchFamily="34" charset="0"/>
                <a:cs typeface="Arial" pitchFamily="34" charset="0"/>
              </a:rPr>
              <a:t/>
            </a:r>
            <a:br>
              <a:rPr lang="es-MX" sz="2200" b="1" dirty="0">
                <a:solidFill>
                  <a:schemeClr val="accent2">
                    <a:lumMod val="50000"/>
                  </a:schemeClr>
                </a:solidFill>
                <a:latin typeface="Arial" pitchFamily="34" charset="0"/>
                <a:cs typeface="Arial" pitchFamily="34" charset="0"/>
              </a:rPr>
            </a:br>
            <a:r>
              <a:rPr lang="es-MX" sz="2000" dirty="0" smtClean="0">
                <a:solidFill>
                  <a:schemeClr val="accent2">
                    <a:lumMod val="50000"/>
                  </a:schemeClr>
                </a:solidFill>
                <a:effectLst/>
                <a:latin typeface="Arial" pitchFamily="34" charset="0"/>
                <a:cs typeface="Arial" pitchFamily="34" charset="0"/>
              </a:rPr>
              <a:t>UNIDAD   DE  APRENDIZAJE:</a:t>
            </a:r>
            <a:endParaRPr lang="es-MX" sz="2000" dirty="0">
              <a:solidFill>
                <a:schemeClr val="accent2">
                  <a:lumMod val="50000"/>
                </a:schemeClr>
              </a:solidFill>
              <a:effectLst/>
              <a:latin typeface="Arial" pitchFamily="34" charset="0"/>
              <a:cs typeface="Arial" pitchFamily="34" charset="0"/>
            </a:endParaRPr>
          </a:p>
        </p:txBody>
      </p:sp>
      <p:sp>
        <p:nvSpPr>
          <p:cNvPr id="3" name="2 Subtítulo"/>
          <p:cNvSpPr>
            <a:spLocks noGrp="1"/>
          </p:cNvSpPr>
          <p:nvPr>
            <p:ph type="subTitle" idx="4294967295"/>
          </p:nvPr>
        </p:nvSpPr>
        <p:spPr>
          <a:xfrm>
            <a:off x="827584" y="3501008"/>
            <a:ext cx="6891337" cy="1584077"/>
          </a:xfrm>
        </p:spPr>
        <p:txBody>
          <a:bodyPr>
            <a:noAutofit/>
          </a:bodyPr>
          <a:lstStyle/>
          <a:p>
            <a:pPr marL="68580" indent="0" algn="ctr">
              <a:buNone/>
            </a:pPr>
            <a:r>
              <a:rPr lang="es-ES" sz="2000" b="1" dirty="0">
                <a:solidFill>
                  <a:schemeClr val="accent2">
                    <a:lumMod val="50000"/>
                  </a:schemeClr>
                </a:solidFill>
              </a:rPr>
              <a:t>DESARROLLO DEL CAPITAL </a:t>
            </a:r>
            <a:r>
              <a:rPr lang="es-ES" sz="2000" b="1" dirty="0" smtClean="0">
                <a:solidFill>
                  <a:schemeClr val="accent2">
                    <a:lumMod val="50000"/>
                  </a:schemeClr>
                </a:solidFill>
              </a:rPr>
              <a:t>HUMANO</a:t>
            </a:r>
            <a:endParaRPr lang="es-MX" sz="2000" b="1" u="sng" dirty="0" smtClean="0">
              <a:solidFill>
                <a:schemeClr val="accent2">
                  <a:lumMod val="50000"/>
                </a:schemeClr>
              </a:solidFill>
              <a:latin typeface="Arial" pitchFamily="34" charset="0"/>
              <a:cs typeface="Arial" pitchFamily="34" charset="0"/>
            </a:endParaRPr>
          </a:p>
          <a:p>
            <a:pPr marL="68580" indent="0" algn="ctr">
              <a:buNone/>
            </a:pPr>
            <a:endParaRPr lang="es-MX" sz="1600" b="1" u="sng" dirty="0" smtClean="0">
              <a:solidFill>
                <a:schemeClr val="accent2">
                  <a:lumMod val="50000"/>
                </a:schemeClr>
              </a:solidFill>
              <a:latin typeface="Arial" pitchFamily="34" charset="0"/>
              <a:cs typeface="Arial" pitchFamily="34" charset="0"/>
            </a:endParaRPr>
          </a:p>
          <a:p>
            <a:pPr algn="ctr"/>
            <a:r>
              <a:rPr lang="es-MX" sz="1600" b="1" dirty="0" smtClean="0">
                <a:solidFill>
                  <a:schemeClr val="accent2">
                    <a:lumMod val="50000"/>
                  </a:schemeClr>
                </a:solidFill>
                <a:latin typeface="Arial" pitchFamily="34" charset="0"/>
                <a:cs typeface="Arial" pitchFamily="34" charset="0"/>
              </a:rPr>
              <a:t>UNIDAD IV</a:t>
            </a:r>
          </a:p>
          <a:p>
            <a:pPr marL="68580" indent="0" algn="ctr">
              <a:buNone/>
            </a:pPr>
            <a:r>
              <a:rPr lang="es-MX" sz="1600" dirty="0">
                <a:solidFill>
                  <a:schemeClr val="accent2">
                    <a:lumMod val="50000"/>
                  </a:schemeClr>
                </a:solidFill>
                <a:latin typeface="Arial" pitchFamily="34" charset="0"/>
                <a:cs typeface="Arial" pitchFamily="34" charset="0"/>
              </a:rPr>
              <a:t>Implementar, dar seguimiento y evaluar un programa de desarrollo de Capital Humano, garantizando su éxito</a:t>
            </a:r>
            <a:r>
              <a:rPr lang="es-MX" sz="1600" dirty="0" smtClean="0">
                <a:solidFill>
                  <a:schemeClr val="accent2">
                    <a:lumMod val="50000"/>
                  </a:schemeClr>
                </a:solidFill>
                <a:latin typeface="Arial" pitchFamily="34" charset="0"/>
                <a:cs typeface="Arial" pitchFamily="34" charset="0"/>
              </a:rPr>
              <a:t>.</a:t>
            </a:r>
          </a:p>
          <a:p>
            <a:pPr marL="68580" indent="0" algn="ctr">
              <a:buNone/>
            </a:pPr>
            <a:endParaRPr lang="es-MX" sz="1600" dirty="0">
              <a:solidFill>
                <a:schemeClr val="accent2">
                  <a:lumMod val="50000"/>
                </a:schemeClr>
              </a:solidFill>
              <a:latin typeface="Arial" pitchFamily="34" charset="0"/>
              <a:cs typeface="Arial" pitchFamily="34" charset="0"/>
            </a:endParaRPr>
          </a:p>
          <a:p>
            <a:pPr marL="114300" indent="0" algn="ctr">
              <a:buNone/>
            </a:pPr>
            <a:endParaRPr lang="es-MX" sz="1600" b="1" dirty="0" smtClean="0">
              <a:solidFill>
                <a:schemeClr val="accent2">
                  <a:lumMod val="50000"/>
                </a:schemeClr>
              </a:solidFill>
              <a:latin typeface="Arial" pitchFamily="34" charset="0"/>
              <a:cs typeface="Arial" pitchFamily="34" charset="0"/>
            </a:endParaRPr>
          </a:p>
          <a:p>
            <a:pPr marL="68580" indent="0" algn="ctr">
              <a:buNone/>
            </a:pPr>
            <a:r>
              <a:rPr lang="es-MX" sz="1600" b="1" dirty="0" smtClean="0">
                <a:solidFill>
                  <a:schemeClr val="accent2">
                    <a:lumMod val="50000"/>
                  </a:schemeClr>
                </a:solidFill>
                <a:latin typeface="Arial" pitchFamily="34" charset="0"/>
                <a:cs typeface="Arial" pitchFamily="34" charset="0"/>
              </a:rPr>
              <a:t>AUTOR:  BERNABE  ALEJANDRA RAMÍREZ CONTRERAS.</a:t>
            </a:r>
          </a:p>
          <a:p>
            <a:pPr marL="68580" indent="0" algn="r">
              <a:buNone/>
            </a:pPr>
            <a:endParaRPr lang="es-MX" sz="1600" b="1" dirty="0">
              <a:solidFill>
                <a:schemeClr val="accent2">
                  <a:lumMod val="50000"/>
                </a:schemeClr>
              </a:solidFill>
              <a:latin typeface="Arial" pitchFamily="34" charset="0"/>
              <a:cs typeface="Arial" pitchFamily="34" charset="0"/>
            </a:endParaRPr>
          </a:p>
          <a:p>
            <a:pPr marL="68580" indent="0" algn="r">
              <a:buNone/>
            </a:pPr>
            <a:r>
              <a:rPr lang="es-MX" sz="1600" b="1" dirty="0" smtClean="0">
                <a:solidFill>
                  <a:schemeClr val="accent2">
                    <a:lumMod val="50000"/>
                  </a:schemeClr>
                </a:solidFill>
                <a:latin typeface="Arial" pitchFamily="34" charset="0"/>
                <a:cs typeface="Arial" pitchFamily="34" charset="0"/>
              </a:rPr>
              <a:t>OCTUBRE  2015</a:t>
            </a:r>
            <a:endParaRPr lang="es-MX" sz="1600" b="1" dirty="0">
              <a:solidFill>
                <a:schemeClr val="accent2">
                  <a:lumMod val="50000"/>
                </a:schemeClr>
              </a:solidFill>
              <a:latin typeface="Arial"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552502"/>
            <a:ext cx="6408712" cy="107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6845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7620000" cy="1828800"/>
          </a:xfrm>
        </p:spPr>
        <p:txBody>
          <a:bodyPr>
            <a:normAutofit/>
          </a:bodyPr>
          <a:lstStyle/>
          <a:p>
            <a:pPr algn="ctr"/>
            <a:r>
              <a:rPr lang="es-MX" dirty="0" smtClean="0"/>
              <a:t>Se aconseja a los directivos crear su propio procedimiento, utilizando un punto de partida; utilizar herramientas para dicha implantación que deben ser adaptadas a las  circunstancias concretas de cada organización.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747760"/>
            <a:ext cx="6854009" cy="338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10</a:t>
            </a:fld>
            <a:endParaRPr lang="es-MX"/>
          </a:p>
        </p:txBody>
      </p:sp>
    </p:spTree>
    <p:extLst>
      <p:ext uri="{BB962C8B-B14F-4D97-AF65-F5344CB8AC3E}">
        <p14:creationId xmlns:p14="http://schemas.microsoft.com/office/powerpoint/2010/main" val="415756785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476672"/>
            <a:ext cx="7200800" cy="1477328"/>
          </a:xfrm>
          <a:prstGeom prst="rect">
            <a:avLst/>
          </a:prstGeom>
          <a:noFill/>
        </p:spPr>
        <p:txBody>
          <a:bodyPr wrap="square" rtlCol="0">
            <a:spAutoFit/>
          </a:bodyPr>
          <a:lstStyle/>
          <a:p>
            <a:pPr algn="ctr"/>
            <a:r>
              <a:rPr lang="es-MX" dirty="0" smtClean="0">
                <a:latin typeface="Arial" pitchFamily="34" charset="0"/>
                <a:cs typeface="Arial" pitchFamily="34" charset="0"/>
              </a:rPr>
              <a:t>Con el fin de implementar el nuevo programa, se recomienda a la organización que  desarrolle una metodología que permita dejar en claro, el objetivo a seguir, así como el procedimiento a desarrollarse y principalmente conocer a el equipo de trabajo que llevará a cabo la implantación de dicho programa. </a:t>
            </a:r>
            <a:endParaRPr lang="es-MX"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420888"/>
            <a:ext cx="7200800" cy="4162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Marcador de número de diapositiva"/>
          <p:cNvSpPr>
            <a:spLocks noGrp="1"/>
          </p:cNvSpPr>
          <p:nvPr>
            <p:ph type="sldNum" sz="quarter" idx="12"/>
          </p:nvPr>
        </p:nvSpPr>
        <p:spPr/>
        <p:txBody>
          <a:bodyPr/>
          <a:lstStyle/>
          <a:p>
            <a:fld id="{26E76BDB-A1D2-485A-9F80-73CA13888CD8}" type="slidenum">
              <a:rPr lang="es-MX" smtClean="0"/>
              <a:pPr/>
              <a:t>11</a:t>
            </a:fld>
            <a:endParaRPr lang="es-MX"/>
          </a:p>
        </p:txBody>
      </p:sp>
    </p:spTree>
    <p:extLst>
      <p:ext uri="{BB962C8B-B14F-4D97-AF65-F5344CB8AC3E}">
        <p14:creationId xmlns:p14="http://schemas.microsoft.com/office/powerpoint/2010/main" val="406079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3571884"/>
            <a:ext cx="7772400" cy="1143000"/>
          </a:xfrm>
        </p:spPr>
        <p:txBody>
          <a:bodyPr>
            <a:normAutofit fontScale="90000"/>
          </a:bodyPr>
          <a:lstStyle/>
          <a:p>
            <a:pPr algn="ctr"/>
            <a:r>
              <a:rPr lang="es-MX" b="1" dirty="0" smtClean="0">
                <a:latin typeface="Arial" pitchFamily="34" charset="0"/>
                <a:cs typeface="Arial" pitchFamily="34" charset="0"/>
              </a:rPr>
              <a:t>SEIS HERRAMIENTAS   “ Y PICO  ”  PARA  LA  IMPLANTACIÓN.</a:t>
            </a:r>
            <a:br>
              <a:rPr lang="es-MX" b="1" dirty="0" smtClean="0">
                <a:latin typeface="Arial" pitchFamily="34" charset="0"/>
                <a:cs typeface="Arial" pitchFamily="34" charset="0"/>
              </a:rPr>
            </a:br>
            <a:endParaRPr lang="es-MX" b="1"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26E76BDB-A1D2-485A-9F80-73CA13888CD8}" type="slidenum">
              <a:rPr lang="es-MX" smtClean="0"/>
              <a:pPr/>
              <a:t>12</a:t>
            </a:fld>
            <a:endParaRPr lang="es-MX"/>
          </a:p>
        </p:txBody>
      </p:sp>
    </p:spTree>
    <p:extLst>
      <p:ext uri="{BB962C8B-B14F-4D97-AF65-F5344CB8AC3E}">
        <p14:creationId xmlns:p14="http://schemas.microsoft.com/office/powerpoint/2010/main" val="148443898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Estas herramientas son puntos de referencia,  no hay que usarlas secuencialmente  y algunas de ellas no son limitantes del proceso de implantación, la flexibilidad debe de ser la norma de cualquier herramienta dentro del proceso.</a:t>
            </a:r>
          </a:p>
          <a:p>
            <a:endParaRPr lang="es-MX"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212976"/>
            <a:ext cx="4464496" cy="2656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13</a:t>
            </a:fld>
            <a:endParaRPr lang="es-MX"/>
          </a:p>
        </p:txBody>
      </p:sp>
    </p:spTree>
    <p:extLst>
      <p:ext uri="{BB962C8B-B14F-4D97-AF65-F5344CB8AC3E}">
        <p14:creationId xmlns:p14="http://schemas.microsoft.com/office/powerpoint/2010/main" val="21028467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3004" y="339961"/>
            <a:ext cx="6725340" cy="712775"/>
          </a:xfrm>
        </p:spPr>
        <p:txBody>
          <a:bodyPr>
            <a:noAutofit/>
          </a:bodyPr>
          <a:lstStyle/>
          <a:p>
            <a:r>
              <a:rPr lang="es-MX" sz="2800" u="sng" dirty="0" smtClean="0">
                <a:solidFill>
                  <a:srgbClr val="002060"/>
                </a:solidFill>
                <a:latin typeface="Arial" pitchFamily="34" charset="0"/>
                <a:cs typeface="Arial" pitchFamily="34" charset="0"/>
              </a:rPr>
              <a:t>HERRAMIENTA  1: EL COORDINADOR.</a:t>
            </a:r>
            <a:r>
              <a:rPr lang="es-MX" sz="2800" dirty="0" smtClean="0">
                <a:solidFill>
                  <a:srgbClr val="002060"/>
                </a:solidFill>
                <a:latin typeface="Arial" pitchFamily="34" charset="0"/>
                <a:cs typeface="Arial" pitchFamily="34" charset="0"/>
              </a:rPr>
              <a:t/>
            </a:r>
            <a:br>
              <a:rPr lang="es-MX" sz="2800" dirty="0" smtClean="0">
                <a:solidFill>
                  <a:srgbClr val="002060"/>
                </a:solidFill>
                <a:latin typeface="Arial" pitchFamily="34" charset="0"/>
                <a:cs typeface="Arial" pitchFamily="34" charset="0"/>
              </a:rPr>
            </a:br>
            <a:endParaRPr lang="es-MX" sz="2800"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395536" y="1124744"/>
            <a:ext cx="7772400" cy="2924186"/>
          </a:xfrm>
        </p:spPr>
        <p:txBody>
          <a:bodyPr>
            <a:normAutofit/>
          </a:bodyPr>
          <a:lstStyle/>
          <a:p>
            <a:pPr algn="ctr"/>
            <a:r>
              <a:rPr lang="es-MX" sz="2000" dirty="0" smtClean="0">
                <a:latin typeface="Arial" pitchFamily="34" charset="0"/>
                <a:cs typeface="Arial" pitchFamily="34" charset="0"/>
              </a:rPr>
              <a:t>El coordinador es aquella persona que conoce muy bien el programa y se debe responsabilizar de su implantación, así como ser el promotor e impulsor fundamental del programa. La elección de esta persona depende del plan, pero suele ser un directivo de línea, y lo puede sugerir el miembro del comité de diseño que representa a los destinatarios y que actuó como embajador durante esta fase.</a:t>
            </a:r>
          </a:p>
          <a:p>
            <a:pPr algn="ctr">
              <a:buNone/>
            </a:pPr>
            <a:r>
              <a:rPr lang="es-MX" sz="2000" dirty="0" smtClean="0">
                <a:latin typeface="Arial" pitchFamily="34" charset="0"/>
                <a:cs typeface="Arial" pitchFamily="34" charset="0"/>
              </a:rPr>
              <a:t>	Puede ser un coordinador de tipo formal o informal.</a:t>
            </a:r>
          </a:p>
          <a:p>
            <a:pPr algn="ctr"/>
            <a:endParaRPr lang="es-MX" sz="2000" dirty="0">
              <a:latin typeface="Arial" pitchFamily="34" charset="0"/>
              <a:cs typeface="Arial"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4149080"/>
            <a:ext cx="357187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14</a:t>
            </a:fld>
            <a:endParaRPr lang="es-MX"/>
          </a:p>
        </p:txBody>
      </p:sp>
    </p:spTree>
    <p:extLst>
      <p:ext uri="{BB962C8B-B14F-4D97-AF65-F5344CB8AC3E}">
        <p14:creationId xmlns:p14="http://schemas.microsoft.com/office/powerpoint/2010/main" val="19938844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1" y="332656"/>
            <a:ext cx="7848871" cy="998984"/>
          </a:xfrm>
        </p:spPr>
        <p:txBody>
          <a:bodyPr>
            <a:normAutofit/>
          </a:bodyPr>
          <a:lstStyle/>
          <a:p>
            <a:pPr algn="ctr"/>
            <a:r>
              <a:rPr lang="es-MX" sz="2800" u="sng" dirty="0" smtClean="0">
                <a:solidFill>
                  <a:srgbClr val="002060"/>
                </a:solidFill>
                <a:latin typeface="Arial" pitchFamily="34" charset="0"/>
                <a:cs typeface="Arial" pitchFamily="34" charset="0"/>
              </a:rPr>
              <a:t>HERRAMIENTA 2 : EL PROGRAMA PILOTO</a:t>
            </a:r>
            <a:endParaRPr lang="es-MX" sz="2800"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67544" y="1412776"/>
            <a:ext cx="7620000" cy="2736304"/>
          </a:xfrm>
        </p:spPr>
        <p:txBody>
          <a:bodyPr>
            <a:noAutofit/>
          </a:bodyPr>
          <a:lstStyle/>
          <a:p>
            <a:pPr algn="ctr"/>
            <a:r>
              <a:rPr lang="es-MX" sz="1600" dirty="0" smtClean="0">
                <a:latin typeface="Arial" pitchFamily="34" charset="0"/>
                <a:cs typeface="Arial" pitchFamily="34" charset="0"/>
              </a:rPr>
              <a:t>Como primer paso del lanzamiento de un nuevo programa, piense en realizar una  prueba piloto: puede ser aplicado solamente a un grupo determinado de empleados, como los directivos; pude ser aplicado de forma voluntaria al personal que lo desee, para después implantarlo de forma general, o bien aplicarse parcialmente, dejando el resto para una fase posterior. Cualquiera que sea el método de pilotaje que se elija, siempre será un buen medio para resolver problemas antes de que aparezcan.</a:t>
            </a:r>
            <a:endParaRPr lang="es-MX" sz="1600" dirty="0">
              <a:latin typeface="Arial" pitchFamily="34" charset="0"/>
              <a:cs typeface="Arial"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645024"/>
            <a:ext cx="5112568"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15</a:t>
            </a:fld>
            <a:endParaRPr lang="es-MX"/>
          </a:p>
        </p:txBody>
      </p:sp>
    </p:spTree>
    <p:extLst>
      <p:ext uri="{BB962C8B-B14F-4D97-AF65-F5344CB8AC3E}">
        <p14:creationId xmlns:p14="http://schemas.microsoft.com/office/powerpoint/2010/main" val="1283618658"/>
      </p:ext>
    </p:extLst>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u="sng" dirty="0" smtClean="0">
                <a:solidFill>
                  <a:srgbClr val="002060"/>
                </a:solidFill>
                <a:latin typeface="Arial" pitchFamily="34" charset="0"/>
                <a:cs typeface="Arial" pitchFamily="34" charset="0"/>
              </a:rPr>
              <a:t>HERRAMIENTA 3 :  LA FORMACIÓN.</a:t>
            </a:r>
            <a:endParaRPr lang="es-MX" sz="2800" u="sng"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340768"/>
            <a:ext cx="7620000" cy="2880320"/>
          </a:xfrm>
        </p:spPr>
        <p:txBody>
          <a:bodyPr>
            <a:normAutofit/>
          </a:bodyPr>
          <a:lstStyle/>
          <a:p>
            <a:pPr algn="ctr"/>
            <a:r>
              <a:rPr lang="es-ES" sz="1800" dirty="0" smtClean="0">
                <a:solidFill>
                  <a:srgbClr val="002060"/>
                </a:solidFill>
                <a:latin typeface="Arial" pitchFamily="34" charset="0"/>
                <a:cs typeface="Arial" pitchFamily="34" charset="0"/>
              </a:rPr>
              <a:t>Apoya</a:t>
            </a:r>
            <a:r>
              <a:rPr lang="es-ES" sz="1800" dirty="0" smtClean="0">
                <a:latin typeface="Arial" pitchFamily="34" charset="0"/>
                <a:cs typeface="Arial" pitchFamily="34" charset="0"/>
              </a:rPr>
              <a:t> la formación de los directivos y administradores, se pueden usar los medios de la empresa o recurrir a ayuda externa a la hora de poner el programa en marcha, la empresa podría organizar una sesión para refrescar a los empleados sus conocimientos sobre el  </a:t>
            </a:r>
            <a:r>
              <a:rPr lang="es-ES" sz="1800" dirty="0" smtClean="0">
                <a:latin typeface="Arial" pitchFamily="34" charset="0"/>
                <a:cs typeface="Arial" pitchFamily="34" charset="0"/>
              </a:rPr>
              <a:t>qué</a:t>
            </a:r>
            <a:r>
              <a:rPr lang="es-ES" sz="1800" dirty="0" smtClean="0">
                <a:latin typeface="Arial" pitchFamily="34" charset="0"/>
                <a:cs typeface="Arial" pitchFamily="34" charset="0"/>
              </a:rPr>
              <a:t>, dónde, cuándo, y  por qué </a:t>
            </a:r>
            <a:r>
              <a:rPr lang="es-ES" sz="1800" dirty="0" smtClean="0">
                <a:latin typeface="Arial" pitchFamily="34" charset="0"/>
                <a:cs typeface="Arial" pitchFamily="34" charset="0"/>
              </a:rPr>
              <a:t>quién </a:t>
            </a:r>
            <a:r>
              <a:rPr lang="es-ES" sz="1800" dirty="0" smtClean="0">
                <a:latin typeface="Arial" pitchFamily="34" charset="0"/>
                <a:cs typeface="Arial" pitchFamily="34" charset="0"/>
              </a:rPr>
              <a:t>será el coordinador del plan, a quienes afectará, que efectos tendrá, cuándo se pondrá en marcha, en caso de que sea una aplicación piloto, y en que áreas de la empresa, así como lo más importante: recordatorios variados y abundantes de las razones por las que se va a poner en marcha el sistema.</a:t>
            </a:r>
            <a:endParaRPr lang="es-MX" sz="1800" dirty="0">
              <a:latin typeface="Arial" pitchFamily="34" charset="0"/>
              <a:cs typeface="Arial"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4221088"/>
            <a:ext cx="3816424"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16</a:t>
            </a:fld>
            <a:endParaRPr lang="es-MX"/>
          </a:p>
        </p:txBody>
      </p:sp>
    </p:spTree>
    <p:extLst>
      <p:ext uri="{BB962C8B-B14F-4D97-AF65-F5344CB8AC3E}">
        <p14:creationId xmlns:p14="http://schemas.microsoft.com/office/powerpoint/2010/main" val="24521408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14890">
            <a:off x="2873159" y="3763747"/>
            <a:ext cx="2749722" cy="264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467544" y="476672"/>
            <a:ext cx="7772400" cy="784213"/>
          </a:xfrm>
        </p:spPr>
        <p:txBody>
          <a:bodyPr>
            <a:noAutofit/>
          </a:bodyPr>
          <a:lstStyle/>
          <a:p>
            <a:pPr algn="ctr"/>
            <a:r>
              <a:rPr lang="es-MX" sz="2400" u="sng" dirty="0" smtClean="0">
                <a:solidFill>
                  <a:srgbClr val="002060"/>
                </a:solidFill>
                <a:latin typeface="Arial" pitchFamily="34" charset="0"/>
                <a:cs typeface="Arial" pitchFamily="34" charset="0"/>
              </a:rPr>
              <a:t>HERRAMIENTA 4 : LA POLÍTICA Y LOS PROCESOS.</a:t>
            </a:r>
            <a:r>
              <a:rPr lang="es-MX" sz="2400" dirty="0" smtClean="0">
                <a:solidFill>
                  <a:srgbClr val="002060"/>
                </a:solidFill>
                <a:latin typeface="Arial" pitchFamily="34" charset="0"/>
                <a:cs typeface="Arial" pitchFamily="34" charset="0"/>
              </a:rPr>
              <a:t/>
            </a:r>
            <a:br>
              <a:rPr lang="es-MX" sz="2400" dirty="0" smtClean="0">
                <a:solidFill>
                  <a:srgbClr val="002060"/>
                </a:solidFill>
                <a:latin typeface="Arial" pitchFamily="34" charset="0"/>
                <a:cs typeface="Arial" pitchFamily="34" charset="0"/>
              </a:rPr>
            </a:br>
            <a:endParaRPr lang="es-MX" sz="2400"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230832" y="1412776"/>
            <a:ext cx="8229600" cy="2293715"/>
          </a:xfrm>
        </p:spPr>
        <p:txBody>
          <a:bodyPr>
            <a:normAutofit/>
          </a:bodyPr>
          <a:lstStyle/>
          <a:p>
            <a:r>
              <a:rPr lang="es-MX" sz="2000" dirty="0" smtClean="0">
                <a:latin typeface="Arial" pitchFamily="34" charset="0"/>
                <a:cs typeface="Arial" pitchFamily="34" charset="0"/>
              </a:rPr>
              <a:t>Cualquier plan que se vaya a lanzar estará relacionado con  otros vigentes en la empresa. Aunque algunas pueden haber sido consideradas en su diseño, otras se pueden haber dejado al </a:t>
            </a:r>
            <a:r>
              <a:rPr lang="es-MX" sz="2000" dirty="0" smtClean="0">
                <a:latin typeface="Arial" pitchFamily="34" charset="0"/>
                <a:cs typeface="Arial" pitchFamily="34" charset="0"/>
              </a:rPr>
              <a:t>azar</a:t>
            </a:r>
            <a:r>
              <a:rPr lang="es-MX" sz="2000" dirty="0" smtClean="0">
                <a:latin typeface="Arial" pitchFamily="34" charset="0"/>
                <a:cs typeface="Arial" pitchFamily="34" charset="0"/>
              </a:rPr>
              <a:t>, </a:t>
            </a:r>
            <a:r>
              <a:rPr lang="es-MX" sz="2000" dirty="0" smtClean="0">
                <a:latin typeface="Arial" pitchFamily="34" charset="0"/>
                <a:cs typeface="Arial" pitchFamily="34" charset="0"/>
              </a:rPr>
              <a:t> </a:t>
            </a:r>
            <a:r>
              <a:rPr lang="es-MX" sz="2000" dirty="0" smtClean="0">
                <a:latin typeface="Arial" pitchFamily="34" charset="0"/>
                <a:cs typeface="Arial" pitchFamily="34" charset="0"/>
              </a:rPr>
              <a:t>será prevista  cualquier contingencia, para ello se puede tener en cuenta cuáles son los procesos claves de la empresa y utilizarlos como una lista de chequeo al planificar la implantación. (Se pueden utilizar la lista de procesos y subprocesos de Arthur </a:t>
            </a:r>
            <a:r>
              <a:rPr lang="es-MX" sz="2000" dirty="0" smtClean="0">
                <a:latin typeface="Arial" pitchFamily="34" charset="0"/>
                <a:cs typeface="Arial" pitchFamily="34" charset="0"/>
              </a:rPr>
              <a:t>Andersen</a:t>
            </a:r>
            <a:r>
              <a:rPr lang="es-MX" sz="2000" dirty="0">
                <a:latin typeface="Arial" pitchFamily="34" charset="0"/>
                <a:cs typeface="Arial" pitchFamily="34" charset="0"/>
              </a:rPr>
              <a:t>)</a:t>
            </a:r>
            <a:r>
              <a:rPr lang="es-MX" sz="2000" dirty="0" smtClean="0">
                <a:latin typeface="Arial" pitchFamily="34" charset="0"/>
                <a:cs typeface="Arial" pitchFamily="34" charset="0"/>
              </a:rPr>
              <a:t> </a:t>
            </a:r>
            <a:endParaRPr lang="es-MX" sz="2000" dirty="0" smtClean="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26E76BDB-A1D2-485A-9F80-73CA13888CD8}" type="slidenum">
              <a:rPr lang="es-MX" smtClean="0"/>
              <a:pPr/>
              <a:t>17</a:t>
            </a:fld>
            <a:endParaRPr lang="es-MX"/>
          </a:p>
        </p:txBody>
      </p:sp>
    </p:spTree>
    <p:extLst>
      <p:ext uri="{BB962C8B-B14F-4D97-AF65-F5344CB8AC3E}">
        <p14:creationId xmlns:p14="http://schemas.microsoft.com/office/powerpoint/2010/main" val="4933714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000" u="sng" dirty="0" smtClean="0">
                <a:solidFill>
                  <a:srgbClr val="002060"/>
                </a:solidFill>
              </a:rPr>
              <a:t>HERRAMIENTA 5 : EL FEEDBACK.</a:t>
            </a:r>
            <a:endParaRPr lang="es-MX" sz="4000" dirty="0">
              <a:solidFill>
                <a:srgbClr val="002060"/>
              </a:solidFill>
            </a:endParaRPr>
          </a:p>
        </p:txBody>
      </p:sp>
      <p:sp>
        <p:nvSpPr>
          <p:cNvPr id="3" name="2 Marcador de contenido"/>
          <p:cNvSpPr>
            <a:spLocks noGrp="1"/>
          </p:cNvSpPr>
          <p:nvPr>
            <p:ph idx="1"/>
          </p:nvPr>
        </p:nvSpPr>
        <p:spPr>
          <a:xfrm>
            <a:off x="408384" y="1600200"/>
            <a:ext cx="7620000" cy="2116832"/>
          </a:xfrm>
        </p:spPr>
        <p:txBody>
          <a:bodyPr/>
          <a:lstStyle/>
          <a:p>
            <a:pPr algn="ctr"/>
            <a:r>
              <a:rPr lang="es-MX" dirty="0" smtClean="0"/>
              <a:t>El feedback es bueno durante los periodos  de cambio de programas de capital humano.  Los empleados pueden presentar propuestas sobre el programa, sobre su actuación, es decir debería hacerse más, que es lo que no se debería hacer, que habría que hacer de otra forma, por dónde se debería empezar.</a:t>
            </a:r>
          </a:p>
          <a:p>
            <a:pPr algn="ctr"/>
            <a:endParaRPr lang="es-MX"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933056"/>
            <a:ext cx="4467284" cy="2517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18</a:t>
            </a:fld>
            <a:endParaRPr lang="es-MX"/>
          </a:p>
        </p:txBody>
      </p:sp>
    </p:spTree>
    <p:extLst>
      <p:ext uri="{BB962C8B-B14F-4D97-AF65-F5344CB8AC3E}">
        <p14:creationId xmlns:p14="http://schemas.microsoft.com/office/powerpoint/2010/main" val="242138014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404664"/>
            <a:ext cx="7772400" cy="1143000"/>
          </a:xfrm>
        </p:spPr>
        <p:txBody>
          <a:bodyPr>
            <a:normAutofit/>
          </a:bodyPr>
          <a:lstStyle/>
          <a:p>
            <a:pPr algn="ctr"/>
            <a:r>
              <a:rPr lang="es-MX" sz="2800" u="sng" dirty="0" smtClean="0">
                <a:solidFill>
                  <a:schemeClr val="tx2"/>
                </a:solidFill>
                <a:latin typeface="Arial" pitchFamily="34" charset="0"/>
                <a:cs typeface="Arial" pitchFamily="34" charset="0"/>
              </a:rPr>
              <a:t>HERRAMIENTA 6 : LA DOCUMENTACIÓN. </a:t>
            </a:r>
            <a:endParaRPr lang="es-MX" sz="2800" dirty="0">
              <a:solidFill>
                <a:schemeClr val="tx2"/>
              </a:solidFill>
              <a:latin typeface="Arial" pitchFamily="34" charset="0"/>
              <a:cs typeface="Arial" pitchFamily="34" charset="0"/>
            </a:endParaRPr>
          </a:p>
        </p:txBody>
      </p:sp>
      <p:sp>
        <p:nvSpPr>
          <p:cNvPr id="3" name="2 Marcador de contenido"/>
          <p:cNvSpPr>
            <a:spLocks noGrp="1"/>
          </p:cNvSpPr>
          <p:nvPr>
            <p:ph idx="1"/>
          </p:nvPr>
        </p:nvSpPr>
        <p:spPr>
          <a:xfrm>
            <a:off x="395536" y="2060848"/>
            <a:ext cx="7772400" cy="1224136"/>
          </a:xfrm>
        </p:spPr>
        <p:txBody>
          <a:bodyPr/>
          <a:lstStyle/>
          <a:p>
            <a:r>
              <a:rPr lang="es-ES" dirty="0" smtClean="0"/>
              <a:t>Esta herramienta nos da la posibilidad de ir realizando anotaciones de lo más importante de la puesta en marcha del programa, así como de el funcionamiento  del mismo</a:t>
            </a:r>
            <a:endParaRPr lang="es-MX"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4461470"/>
            <a:ext cx="3672408"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19</a:t>
            </a:fld>
            <a:endParaRPr lang="es-MX"/>
          </a:p>
        </p:txBody>
      </p:sp>
    </p:spTree>
    <p:extLst>
      <p:ext uri="{BB962C8B-B14F-4D97-AF65-F5344CB8AC3E}">
        <p14:creationId xmlns:p14="http://schemas.microsoft.com/office/powerpoint/2010/main" val="40605783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1556792"/>
            <a:ext cx="6246440" cy="3108543"/>
          </a:xfrm>
          <a:prstGeom prst="rect">
            <a:avLst/>
          </a:prstGeom>
        </p:spPr>
        <p:txBody>
          <a:bodyPr wrap="square">
            <a:spAutoFit/>
          </a:bodyPr>
          <a:lstStyle/>
          <a:p>
            <a:pPr algn="ctr"/>
            <a:r>
              <a:rPr lang="es-MX" sz="2800" dirty="0" smtClean="0">
                <a:latin typeface="Arial" pitchFamily="34" charset="0"/>
                <a:cs typeface="Arial" pitchFamily="34" charset="0"/>
              </a:rPr>
              <a:t>UNIDAD 4</a:t>
            </a:r>
          </a:p>
          <a:p>
            <a:pPr algn="ctr"/>
            <a:endParaRPr lang="es-MX" sz="2800" dirty="0">
              <a:latin typeface="Arial" pitchFamily="34" charset="0"/>
              <a:cs typeface="Arial" pitchFamily="34" charset="0"/>
            </a:endParaRPr>
          </a:p>
          <a:p>
            <a:pPr algn="ctr"/>
            <a:endParaRPr lang="es-MX" sz="2800" dirty="0" smtClean="0">
              <a:latin typeface="Arial" pitchFamily="34" charset="0"/>
              <a:cs typeface="Arial" pitchFamily="34" charset="0"/>
            </a:endParaRPr>
          </a:p>
          <a:p>
            <a:pPr algn="ctr"/>
            <a:r>
              <a:rPr lang="es-MX" sz="2800" dirty="0" smtClean="0">
                <a:latin typeface="Arial" pitchFamily="34" charset="0"/>
                <a:cs typeface="Arial" pitchFamily="34" charset="0"/>
              </a:rPr>
              <a:t> Implementar, dar seguimiento y evaluar un programa de desarrollo de Capital Humano, garantizando su éxito.</a:t>
            </a:r>
            <a:endParaRPr lang="es-MX" sz="2800" dirty="0">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26E76BDB-A1D2-485A-9F80-73CA13888CD8}" type="slidenum">
              <a:rPr lang="es-MX" smtClean="0"/>
              <a:pPr/>
              <a:t>2</a:t>
            </a:fld>
            <a:endParaRPr lang="es-MX"/>
          </a:p>
        </p:txBody>
      </p:sp>
    </p:spTree>
    <p:extLst>
      <p:ext uri="{BB962C8B-B14F-4D97-AF65-F5344CB8AC3E}">
        <p14:creationId xmlns:p14="http://schemas.microsoft.com/office/powerpoint/2010/main" val="13924404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u="sng" dirty="0" smtClean="0">
                <a:solidFill>
                  <a:srgbClr val="002060"/>
                </a:solidFill>
                <a:latin typeface="Arial" pitchFamily="34" charset="0"/>
                <a:cs typeface="Arial" pitchFamily="34" charset="0"/>
              </a:rPr>
              <a:t>HERRAMIENTA  “INFINITA”  :  LA COMUNICACIÓN.</a:t>
            </a:r>
            <a:endParaRPr lang="es-MX" sz="2800" dirty="0">
              <a:solidFill>
                <a:srgbClr val="002060"/>
              </a:solidFill>
              <a:latin typeface="Arial" pitchFamily="34" charset="0"/>
              <a:cs typeface="Arial" pitchFamily="34" charset="0"/>
            </a:endParaRPr>
          </a:p>
        </p:txBody>
      </p:sp>
      <p:sp>
        <p:nvSpPr>
          <p:cNvPr id="3" name="2 Marcador de contenido"/>
          <p:cNvSpPr>
            <a:spLocks noGrp="1"/>
          </p:cNvSpPr>
          <p:nvPr>
            <p:ph idx="1"/>
          </p:nvPr>
        </p:nvSpPr>
        <p:spPr>
          <a:xfrm>
            <a:off x="457200" y="1888232"/>
            <a:ext cx="7620000" cy="1252736"/>
          </a:xfrm>
        </p:spPr>
        <p:txBody>
          <a:bodyPr/>
          <a:lstStyle/>
          <a:p>
            <a:r>
              <a:rPr lang="es-MX" dirty="0" smtClean="0"/>
              <a:t>Poner en marcha cualquier programa de capital humano exige, primero y sobre todo, comunicarlo por los canales habituales. Para la mayoría de las empresas éstos podrían ser:</a:t>
            </a:r>
          </a:p>
          <a:p>
            <a:endParaRPr lang="es-MX"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474682"/>
            <a:ext cx="5040559" cy="2762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Marcador de número de diapositiva"/>
          <p:cNvSpPr>
            <a:spLocks noGrp="1"/>
          </p:cNvSpPr>
          <p:nvPr>
            <p:ph type="sldNum" sz="quarter" idx="12"/>
          </p:nvPr>
        </p:nvSpPr>
        <p:spPr/>
        <p:txBody>
          <a:bodyPr/>
          <a:lstStyle/>
          <a:p>
            <a:fld id="{26E76BDB-A1D2-485A-9F80-73CA13888CD8}" type="slidenum">
              <a:rPr lang="es-MX" smtClean="0"/>
              <a:pPr/>
              <a:t>20</a:t>
            </a:fld>
            <a:endParaRPr lang="es-MX"/>
          </a:p>
        </p:txBody>
      </p:sp>
    </p:spTree>
    <p:extLst>
      <p:ext uri="{BB962C8B-B14F-4D97-AF65-F5344CB8AC3E}">
        <p14:creationId xmlns:p14="http://schemas.microsoft.com/office/powerpoint/2010/main" val="169104924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7772400" cy="5119704"/>
          </a:xfrm>
        </p:spPr>
        <p:txBody>
          <a:bodyPr/>
          <a:lstStyle/>
          <a:p>
            <a:pPr lvl="0"/>
            <a:r>
              <a:rPr lang="es-MX" sz="2400" dirty="0" smtClean="0"/>
              <a:t>Reuniones informativas ( Por grupos)</a:t>
            </a:r>
          </a:p>
          <a:p>
            <a:pPr lvl="0"/>
            <a:r>
              <a:rPr lang="es-MX" sz="2400" dirty="0" smtClean="0"/>
              <a:t>Visitas o intercambios de ejecutivos.</a:t>
            </a:r>
          </a:p>
          <a:p>
            <a:pPr lvl="0"/>
            <a:r>
              <a:rPr lang="es-MX" sz="2400" dirty="0" smtClean="0"/>
              <a:t>Comunicados de la dirección ( memorandos, noticias, listas de teléfonos y direcciones.)                 </a:t>
            </a:r>
          </a:p>
          <a:p>
            <a:pPr lvl="0"/>
            <a:r>
              <a:rPr lang="es-MX" sz="2400" dirty="0" smtClean="0"/>
              <a:t>Giras de la dirección por las distintas unidades.</a:t>
            </a:r>
          </a:p>
          <a:p>
            <a:pPr lvl="0"/>
            <a:r>
              <a:rPr lang="es-MX" sz="2400" dirty="0" smtClean="0"/>
              <a:t>Reuniones individuales, entre directivos y subordinados o entre compañeros.</a:t>
            </a:r>
          </a:p>
          <a:p>
            <a:pPr lvl="0"/>
            <a:r>
              <a:rPr lang="es-MX" sz="2400" dirty="0" smtClean="0"/>
              <a:t>Publicaciones internas ( boletín del personal)</a:t>
            </a:r>
          </a:p>
          <a:p>
            <a:pPr lvl="0"/>
            <a:r>
              <a:rPr lang="es-MX" sz="2400" dirty="0" smtClean="0"/>
              <a:t>Reuniones con el personal, con todos a la vez o con algunos.</a:t>
            </a:r>
          </a:p>
          <a:p>
            <a:pPr lvl="0"/>
            <a:r>
              <a:rPr lang="es-MX" sz="2400" dirty="0" smtClean="0"/>
              <a:t>Grupos de trabajo, equipos de proyecto.</a:t>
            </a:r>
          </a:p>
          <a:p>
            <a:endParaRPr lang="es-MX" sz="2400" dirty="0"/>
          </a:p>
        </p:txBody>
      </p:sp>
      <p:sp>
        <p:nvSpPr>
          <p:cNvPr id="2" name="1 Marcador de número de diapositiva"/>
          <p:cNvSpPr>
            <a:spLocks noGrp="1"/>
          </p:cNvSpPr>
          <p:nvPr>
            <p:ph type="sldNum" sz="quarter" idx="12"/>
          </p:nvPr>
        </p:nvSpPr>
        <p:spPr/>
        <p:txBody>
          <a:bodyPr/>
          <a:lstStyle/>
          <a:p>
            <a:fld id="{26E76BDB-A1D2-485A-9F80-73CA13888CD8}" type="slidenum">
              <a:rPr lang="es-MX" smtClean="0"/>
              <a:pPr/>
              <a:t>21</a:t>
            </a:fld>
            <a:endParaRPr lang="es-MX"/>
          </a:p>
        </p:txBody>
      </p:sp>
    </p:spTree>
    <p:extLst>
      <p:ext uri="{BB962C8B-B14F-4D97-AF65-F5344CB8AC3E}">
        <p14:creationId xmlns:p14="http://schemas.microsoft.com/office/powerpoint/2010/main" val="154060397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96652"/>
            <a:ext cx="7620000" cy="2400300"/>
          </a:xfrm>
        </p:spPr>
        <p:txBody>
          <a:bodyPr/>
          <a:lstStyle/>
          <a:p>
            <a:pPr algn="ctr">
              <a:buNone/>
            </a:pPr>
            <a:r>
              <a:rPr lang="es-MX" dirty="0" smtClean="0"/>
              <a:t>Por  estos distintos métodos, la dirección</a:t>
            </a:r>
          </a:p>
          <a:p>
            <a:pPr algn="ctr">
              <a:buNone/>
            </a:pPr>
            <a:r>
              <a:rPr lang="es-MX" dirty="0" smtClean="0"/>
              <a:t>y los directivos pueden comunicar el </a:t>
            </a:r>
          </a:p>
          <a:p>
            <a:pPr algn="ctr">
              <a:buNone/>
            </a:pPr>
            <a:r>
              <a:rPr lang="es-MX" dirty="0" smtClean="0"/>
              <a:t>contenido técnico y el significado</a:t>
            </a:r>
          </a:p>
          <a:p>
            <a:pPr algn="ctr">
              <a:buNone/>
            </a:pPr>
            <a:r>
              <a:rPr lang="es-MX" dirty="0" smtClean="0"/>
              <a:t>motivacional del nuevo programa al</a:t>
            </a:r>
          </a:p>
          <a:p>
            <a:pPr algn="ctr">
              <a:buNone/>
            </a:pPr>
            <a:r>
              <a:rPr lang="es-MX" dirty="0" smtClean="0"/>
              <a:t>personal destinatario. </a:t>
            </a:r>
            <a:endParaRPr lang="es-MX"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0520" y="3161878"/>
            <a:ext cx="5486400"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22</a:t>
            </a:fld>
            <a:endParaRPr lang="es-MX"/>
          </a:p>
        </p:txBody>
      </p:sp>
    </p:spTree>
    <p:extLst>
      <p:ext uri="{BB962C8B-B14F-4D97-AF65-F5344CB8AC3E}">
        <p14:creationId xmlns:p14="http://schemas.microsoft.com/office/powerpoint/2010/main" val="1476981713"/>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dirty="0" smtClean="0">
                <a:latin typeface="Arial" pitchFamily="34" charset="0"/>
                <a:cs typeface="Arial" pitchFamily="34" charset="0"/>
              </a:rPr>
              <a:t>DETECCIÓN DE NECESIDADES DE LA EMPRESA</a:t>
            </a:r>
            <a:endParaRPr lang="es-MX" sz="2800" dirty="0">
              <a:latin typeface="Arial" pitchFamily="34" charset="0"/>
              <a:cs typeface="Arial" pitchFamily="34" charset="0"/>
            </a:endParaRPr>
          </a:p>
        </p:txBody>
      </p:sp>
      <p:sp>
        <p:nvSpPr>
          <p:cNvPr id="4" name="3 Rectángulo"/>
          <p:cNvSpPr/>
          <p:nvPr/>
        </p:nvSpPr>
        <p:spPr>
          <a:xfrm>
            <a:off x="683568" y="1895921"/>
            <a:ext cx="7128792" cy="2862322"/>
          </a:xfrm>
          <a:prstGeom prst="rect">
            <a:avLst/>
          </a:prstGeom>
        </p:spPr>
        <p:txBody>
          <a:bodyPr wrap="square">
            <a:spAutoFit/>
          </a:bodyPr>
          <a:lstStyle/>
          <a:p>
            <a:pPr algn="ctr"/>
            <a:r>
              <a:rPr lang="es-MX" dirty="0">
                <a:solidFill>
                  <a:prstClr val="black"/>
                </a:solidFill>
                <a:latin typeface="Arial" pitchFamily="34" charset="0"/>
                <a:cs typeface="Arial" pitchFamily="34" charset="0"/>
              </a:rPr>
              <a:t>En una época de fuertes y frecuentes cambios, el éxito o fracaso de las organizaciones está condicionado en un alto grado por la habilidad que muestran para aprovechar las oportunidades o enfrentar las amenazas que el tiempo trae consigo</a:t>
            </a:r>
            <a:r>
              <a:rPr lang="es-MX" dirty="0">
                <a:solidFill>
                  <a:prstClr val="black"/>
                </a:solidFill>
                <a:latin typeface="Arial" pitchFamily="34" charset="0"/>
                <a:cs typeface="Arial" pitchFamily="34" charset="0"/>
              </a:rPr>
              <a:t>.</a:t>
            </a:r>
          </a:p>
          <a:p>
            <a:pPr algn="ctr"/>
            <a:endParaRPr lang="es-MX" dirty="0">
              <a:solidFill>
                <a:prstClr val="black"/>
              </a:solidFill>
              <a:latin typeface="Arial" pitchFamily="34" charset="0"/>
              <a:cs typeface="Arial" pitchFamily="34" charset="0"/>
            </a:endParaRPr>
          </a:p>
          <a:p>
            <a:pPr algn="ctr"/>
            <a:endParaRPr lang="es-MX" dirty="0">
              <a:solidFill>
                <a:prstClr val="black"/>
              </a:solidFill>
              <a:latin typeface="Arial" pitchFamily="34" charset="0"/>
              <a:cs typeface="Arial" pitchFamily="34" charset="0"/>
            </a:endParaRPr>
          </a:p>
          <a:p>
            <a:pPr algn="ctr"/>
            <a:r>
              <a:rPr lang="es-MX" dirty="0">
                <a:solidFill>
                  <a:prstClr val="black"/>
                </a:solidFill>
                <a:latin typeface="Arial" pitchFamily="34" charset="0"/>
                <a:cs typeface="Arial" pitchFamily="34" charset="0"/>
              </a:rPr>
              <a:t>Una </a:t>
            </a:r>
            <a:r>
              <a:rPr lang="es-MX" dirty="0">
                <a:solidFill>
                  <a:prstClr val="black"/>
                </a:solidFill>
                <a:latin typeface="Arial" pitchFamily="34" charset="0"/>
                <a:cs typeface="Arial" pitchFamily="34" charset="0"/>
              </a:rPr>
              <a:t>investigación </a:t>
            </a:r>
            <a:r>
              <a:rPr lang="es-MX" dirty="0">
                <a:solidFill>
                  <a:prstClr val="black"/>
                </a:solidFill>
                <a:latin typeface="Arial" pitchFamily="34" charset="0"/>
                <a:cs typeface="Arial" pitchFamily="34" charset="0"/>
              </a:rPr>
              <a:t> </a:t>
            </a:r>
            <a:r>
              <a:rPr lang="es-MX" dirty="0">
                <a:solidFill>
                  <a:prstClr val="black"/>
                </a:solidFill>
                <a:latin typeface="Arial" pitchFamily="34" charset="0"/>
                <a:cs typeface="Arial" pitchFamily="34" charset="0"/>
              </a:rPr>
              <a:t>se orienta a conocer las carencias que manifiesta </a:t>
            </a:r>
            <a:r>
              <a:rPr lang="es-MX" dirty="0">
                <a:solidFill>
                  <a:prstClr val="black"/>
                </a:solidFill>
                <a:latin typeface="Arial" pitchFamily="34" charset="0"/>
                <a:cs typeface="Arial" pitchFamily="34" charset="0"/>
              </a:rPr>
              <a:t>una empresa y a su  vez el </a:t>
            </a:r>
            <a:r>
              <a:rPr lang="es-MX" dirty="0">
                <a:solidFill>
                  <a:prstClr val="black"/>
                </a:solidFill>
                <a:latin typeface="Arial" pitchFamily="34" charset="0"/>
                <a:cs typeface="Arial" pitchFamily="34" charset="0"/>
              </a:rPr>
              <a:t>trabajador y que le impiden desempeñar adecuadamente las funciones de su puesto.</a:t>
            </a:r>
          </a:p>
          <a:p>
            <a:endParaRPr lang="es-MX" dirty="0">
              <a:solidFill>
                <a:prstClr val="black"/>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26E76BDB-A1D2-485A-9F80-73CA13888CD8}" type="slidenum">
              <a:rPr lang="es-MX" smtClean="0"/>
              <a:pPr/>
              <a:t>23</a:t>
            </a:fld>
            <a:endParaRPr lang="es-MX"/>
          </a:p>
        </p:txBody>
      </p:sp>
    </p:spTree>
    <p:extLst>
      <p:ext uri="{BB962C8B-B14F-4D97-AF65-F5344CB8AC3E}">
        <p14:creationId xmlns:p14="http://schemas.microsoft.com/office/powerpoint/2010/main" val="2240833753"/>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548680"/>
            <a:ext cx="7920880" cy="3139321"/>
          </a:xfrm>
          <a:prstGeom prst="rect">
            <a:avLst/>
          </a:prstGeom>
        </p:spPr>
        <p:txBody>
          <a:bodyPr wrap="square">
            <a:spAutoFit/>
          </a:bodyPr>
          <a:lstStyle/>
          <a:p>
            <a:pPr algn="r"/>
            <a:r>
              <a:rPr lang="es-MX" dirty="0">
                <a:solidFill>
                  <a:prstClr val="black"/>
                </a:solidFill>
                <a:latin typeface="Arial" pitchFamily="34" charset="0"/>
                <a:cs typeface="Arial" pitchFamily="34" charset="0"/>
              </a:rPr>
              <a:t>Conceptualmente </a:t>
            </a:r>
            <a:r>
              <a:rPr lang="es-MX" dirty="0">
                <a:solidFill>
                  <a:prstClr val="black"/>
                </a:solidFill>
                <a:latin typeface="Arial" pitchFamily="34" charset="0"/>
                <a:cs typeface="Arial" pitchFamily="34" charset="0"/>
              </a:rPr>
              <a:t>el problema es un tanto simple: por un lado se realiza un análisis externo para identificar los cambios que vienen (oportunidades y amenazas), mientras que por el otro realiza un análisis interno para establecer qué capacidad tiene la empresa para hacerles frente (fortalezas y debilidades), para sobre esta base definir las estrategias que convienen seguir.</a:t>
            </a:r>
          </a:p>
          <a:p>
            <a:endParaRPr lang="es-MX" dirty="0">
              <a:solidFill>
                <a:prstClr val="black"/>
              </a:solidFill>
              <a:latin typeface="Arial" pitchFamily="34" charset="0"/>
              <a:cs typeface="Arial" pitchFamily="34" charset="0"/>
            </a:endParaRPr>
          </a:p>
          <a:p>
            <a:r>
              <a:rPr lang="es-MX" dirty="0">
                <a:solidFill>
                  <a:prstClr val="black"/>
                </a:solidFill>
                <a:latin typeface="Arial" pitchFamily="34" charset="0"/>
                <a:cs typeface="Arial" pitchFamily="34" charset="0"/>
              </a:rPr>
              <a:t>Como antecedentes para este análisis se necesita conocer los claroscuros del futuro: En qué grado puede ser conocido el futuro (que va de la virtual certeza hasta la plena incertidumbre y cómo influye esto en las formas de planeación. </a:t>
            </a:r>
          </a:p>
        </p:txBody>
      </p:sp>
      <p:pic>
        <p:nvPicPr>
          <p:cNvPr id="1843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25564"/>
          <a:stretch/>
        </p:blipFill>
        <p:spPr bwMode="auto">
          <a:xfrm>
            <a:off x="1979712" y="3650648"/>
            <a:ext cx="5112568" cy="301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24</a:t>
            </a:fld>
            <a:endParaRPr lang="es-MX"/>
          </a:p>
        </p:txBody>
      </p:sp>
    </p:spTree>
    <p:extLst>
      <p:ext uri="{BB962C8B-B14F-4D97-AF65-F5344CB8AC3E}">
        <p14:creationId xmlns:p14="http://schemas.microsoft.com/office/powerpoint/2010/main" val="288179803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11560" y="654943"/>
            <a:ext cx="7416824" cy="4801314"/>
          </a:xfrm>
          <a:prstGeom prst="rect">
            <a:avLst/>
          </a:prstGeom>
        </p:spPr>
        <p:txBody>
          <a:bodyPr wrap="square">
            <a:spAutoFit/>
          </a:bodyPr>
          <a:lstStyle/>
          <a:p>
            <a:r>
              <a:rPr lang="es-MX" dirty="0">
                <a:solidFill>
                  <a:prstClr val="black"/>
                </a:solidFill>
              </a:rPr>
              <a:t>Dicha detección o análisis,  puede establecer   </a:t>
            </a:r>
            <a:r>
              <a:rPr lang="es-MX" dirty="0">
                <a:solidFill>
                  <a:prstClr val="black"/>
                </a:solidFill>
              </a:rPr>
              <a:t>aspectos </a:t>
            </a:r>
            <a:r>
              <a:rPr lang="es-MX" dirty="0">
                <a:solidFill>
                  <a:prstClr val="black"/>
                </a:solidFill>
              </a:rPr>
              <a:t>como,  </a:t>
            </a:r>
            <a:r>
              <a:rPr lang="es-MX" dirty="0">
                <a:solidFill>
                  <a:prstClr val="black"/>
                </a:solidFill>
              </a:rPr>
              <a:t>reducir el margen de error (calidad), incrementar el número de unidades de producto o de prestaciones (cantidad), mejorar la puntualidad (tiempo), reducir los costos de un producto o servicio (costo</a:t>
            </a:r>
            <a:r>
              <a:rPr lang="es-MX" dirty="0">
                <a:solidFill>
                  <a:prstClr val="black"/>
                </a:solidFill>
              </a:rPr>
              <a:t>).</a:t>
            </a:r>
          </a:p>
          <a:p>
            <a:endParaRPr lang="es-MX" dirty="0">
              <a:solidFill>
                <a:prstClr val="black"/>
              </a:solidFill>
            </a:endParaRPr>
          </a:p>
          <a:p>
            <a:r>
              <a:rPr lang="es-MX" dirty="0">
                <a:solidFill>
                  <a:prstClr val="black"/>
                </a:solidFill>
              </a:rPr>
              <a:t>Si  es enfocado al trabajador se puede hacer uso de algunas </a:t>
            </a:r>
            <a:r>
              <a:rPr lang="es-MX" dirty="0">
                <a:solidFill>
                  <a:prstClr val="black"/>
                </a:solidFill>
              </a:rPr>
              <a:t>preguntas  que se deben plantear en ese momento son las siguientes:</a:t>
            </a:r>
          </a:p>
          <a:p>
            <a:endParaRPr lang="es-MX" dirty="0">
              <a:solidFill>
                <a:prstClr val="black"/>
              </a:solidFill>
            </a:endParaRPr>
          </a:p>
          <a:p>
            <a:r>
              <a:rPr lang="es-MX" dirty="0">
                <a:solidFill>
                  <a:prstClr val="black"/>
                </a:solidFill>
              </a:rPr>
              <a:t>    ¿Qué conocimientos, habilidades y actitudes requiere el puesto?</a:t>
            </a:r>
          </a:p>
          <a:p>
            <a:r>
              <a:rPr lang="es-MX" dirty="0">
                <a:solidFill>
                  <a:prstClr val="black"/>
                </a:solidFill>
              </a:rPr>
              <a:t>    ¿Qué se debe lograr?</a:t>
            </a:r>
          </a:p>
          <a:p>
            <a:r>
              <a:rPr lang="es-MX" dirty="0">
                <a:solidFill>
                  <a:prstClr val="black"/>
                </a:solidFill>
              </a:rPr>
              <a:t>    ¿Qué se debe hacer?</a:t>
            </a:r>
          </a:p>
          <a:p>
            <a:r>
              <a:rPr lang="es-MX" dirty="0">
                <a:solidFill>
                  <a:prstClr val="black"/>
                </a:solidFill>
              </a:rPr>
              <a:t>    ¿Qué conocimientos, habilidades y actitudes requiere la persona que ocupa el puesto?</a:t>
            </a:r>
          </a:p>
          <a:p>
            <a:r>
              <a:rPr lang="es-MX" dirty="0">
                <a:solidFill>
                  <a:prstClr val="black"/>
                </a:solidFill>
              </a:rPr>
              <a:t>    ¿Qué está logrando?</a:t>
            </a:r>
          </a:p>
          <a:p>
            <a:r>
              <a:rPr lang="es-MX" dirty="0">
                <a:solidFill>
                  <a:prstClr val="black"/>
                </a:solidFill>
              </a:rPr>
              <a:t>    ¿Qué está haciendo?</a:t>
            </a:r>
          </a:p>
          <a:p>
            <a:endParaRPr lang="es-MX" dirty="0">
              <a:solidFill>
                <a:prstClr val="black"/>
              </a:solidFill>
            </a:endParaRPr>
          </a:p>
          <a:p>
            <a:endParaRPr lang="es-MX" dirty="0">
              <a:solidFill>
                <a:prstClr val="black"/>
              </a:solidFill>
            </a:endParaRP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149080"/>
            <a:ext cx="4536504" cy="2670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25</a:t>
            </a:fld>
            <a:endParaRPr lang="es-MX"/>
          </a:p>
        </p:txBody>
      </p:sp>
    </p:spTree>
    <p:extLst>
      <p:ext uri="{BB962C8B-B14F-4D97-AF65-F5344CB8AC3E}">
        <p14:creationId xmlns:p14="http://schemas.microsoft.com/office/powerpoint/2010/main" val="109759869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20688"/>
            <a:ext cx="7772400" cy="2016224"/>
          </a:xfrm>
        </p:spPr>
        <p:txBody>
          <a:bodyPr>
            <a:normAutofit lnSpcReduction="10000"/>
          </a:bodyPr>
          <a:lstStyle/>
          <a:p>
            <a:pPr algn="ctr">
              <a:buNone/>
            </a:pPr>
            <a:r>
              <a:rPr lang="es-ES" b="1" dirty="0" smtClean="0">
                <a:solidFill>
                  <a:schemeClr val="tx2">
                    <a:lumMod val="75000"/>
                  </a:schemeClr>
                </a:solidFill>
                <a:latin typeface="Arial" pitchFamily="34" charset="0"/>
                <a:cs typeface="Arial" pitchFamily="34" charset="0"/>
              </a:rPr>
              <a:t>TEMA 4.2</a:t>
            </a:r>
          </a:p>
          <a:p>
            <a:pPr algn="ctr">
              <a:buNone/>
            </a:pPr>
            <a:endParaRPr lang="es-ES" b="1" dirty="0" smtClean="0">
              <a:solidFill>
                <a:schemeClr val="tx2">
                  <a:lumMod val="75000"/>
                </a:schemeClr>
              </a:solidFill>
              <a:latin typeface="Arial" pitchFamily="34" charset="0"/>
              <a:cs typeface="Arial" pitchFamily="34" charset="0"/>
            </a:endParaRPr>
          </a:p>
          <a:p>
            <a:pPr algn="ctr">
              <a:buNone/>
            </a:pPr>
            <a:r>
              <a:rPr lang="es-ES" b="1" dirty="0" smtClean="0">
                <a:solidFill>
                  <a:schemeClr val="tx2">
                    <a:lumMod val="75000"/>
                  </a:schemeClr>
                </a:solidFill>
                <a:latin typeface="Arial" pitchFamily="34" charset="0"/>
                <a:cs typeface="Arial" pitchFamily="34" charset="0"/>
              </a:rPr>
              <a:t>COMO HACER EL SEGUIMIENTO</a:t>
            </a:r>
          </a:p>
          <a:p>
            <a:pPr algn="ctr">
              <a:buNone/>
            </a:pPr>
            <a:r>
              <a:rPr lang="es-ES" b="1" dirty="0" smtClean="0">
                <a:solidFill>
                  <a:schemeClr val="tx2">
                    <a:lumMod val="75000"/>
                  </a:schemeClr>
                </a:solidFill>
                <a:latin typeface="Arial" pitchFamily="34" charset="0"/>
                <a:cs typeface="Arial" pitchFamily="34" charset="0"/>
              </a:rPr>
              <a:t>ESTRATÉGICO DE LOS PROGRAMAS DE</a:t>
            </a:r>
          </a:p>
          <a:p>
            <a:pPr algn="ctr">
              <a:buNone/>
            </a:pPr>
            <a:r>
              <a:rPr lang="es-ES" b="1" dirty="0" smtClean="0">
                <a:solidFill>
                  <a:schemeClr val="tx2">
                    <a:lumMod val="75000"/>
                  </a:schemeClr>
                </a:solidFill>
                <a:latin typeface="Arial" pitchFamily="34" charset="0"/>
                <a:cs typeface="Arial" pitchFamily="34" charset="0"/>
              </a:rPr>
              <a:t>GESTION DEL CAPITAL HUMANO</a:t>
            </a:r>
            <a:endParaRPr lang="es-MX" b="1" dirty="0">
              <a:solidFill>
                <a:schemeClr val="tx2">
                  <a:lumMod val="75000"/>
                </a:schemeClr>
              </a:solidFill>
              <a:latin typeface="Arial" pitchFamily="34" charset="0"/>
              <a:cs typeface="Arial" pitchFamily="34"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3140968"/>
            <a:ext cx="5184576" cy="288032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26</a:t>
            </a:fld>
            <a:endParaRPr lang="es-MX"/>
          </a:p>
        </p:txBody>
      </p:sp>
    </p:spTree>
    <p:extLst>
      <p:ext uri="{BB962C8B-B14F-4D97-AF65-F5344CB8AC3E}">
        <p14:creationId xmlns:p14="http://schemas.microsoft.com/office/powerpoint/2010/main" val="394536979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1052736"/>
            <a:ext cx="5256584" cy="792088"/>
          </a:xfrm>
        </p:spPr>
        <p:txBody>
          <a:bodyPr/>
          <a:lstStyle/>
          <a:p>
            <a:r>
              <a:rPr lang="es-MX" sz="3200" b="1" i="0" dirty="0" smtClean="0">
                <a:latin typeface="Arial" pitchFamily="34" charset="0"/>
                <a:cs typeface="Arial" pitchFamily="34" charset="0"/>
              </a:rPr>
              <a:t>OBJETIVO</a:t>
            </a:r>
            <a:endParaRPr lang="es-MX" sz="3200" b="1" i="0" dirty="0">
              <a:latin typeface="Arial" pitchFamily="34" charset="0"/>
              <a:cs typeface="Arial" pitchFamily="34" charset="0"/>
            </a:endParaRPr>
          </a:p>
        </p:txBody>
      </p:sp>
      <p:sp>
        <p:nvSpPr>
          <p:cNvPr id="3" name="2 Marcador de contenido"/>
          <p:cNvSpPr>
            <a:spLocks noGrp="1"/>
          </p:cNvSpPr>
          <p:nvPr>
            <p:ph idx="1"/>
          </p:nvPr>
        </p:nvSpPr>
        <p:spPr>
          <a:xfrm>
            <a:off x="395536" y="2212486"/>
            <a:ext cx="7560840" cy="1288522"/>
          </a:xfrm>
        </p:spPr>
        <p:txBody>
          <a:bodyPr>
            <a:noAutofit/>
          </a:bodyPr>
          <a:lstStyle/>
          <a:p>
            <a:pPr algn="just">
              <a:buNone/>
            </a:pPr>
            <a:r>
              <a:rPr lang="es-MX" sz="2400" dirty="0" smtClean="0">
                <a:latin typeface="Arial" pitchFamily="34" charset="0"/>
                <a:cs typeface="Arial" pitchFamily="34" charset="0"/>
              </a:rPr>
              <a:t>	El discente contará con las herramientas necesarias que le permitirán </a:t>
            </a:r>
            <a:r>
              <a:rPr lang="es-MX" sz="2400" dirty="0" smtClean="0">
                <a:latin typeface="Arial" pitchFamily="34" charset="0"/>
                <a:cs typeface="Arial" pitchFamily="34" charset="0"/>
              </a:rPr>
              <a:t>darle seguimiento a </a:t>
            </a:r>
            <a:r>
              <a:rPr lang="es-MX" sz="2400" dirty="0" smtClean="0">
                <a:latin typeface="Arial" pitchFamily="34" charset="0"/>
                <a:cs typeface="Arial" pitchFamily="34" charset="0"/>
              </a:rPr>
              <a:t>los programas de gestión  del  capital humano. </a:t>
            </a:r>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959802CD-C863-49C4-B986-1F2C43AFA6E9}" type="slidenum">
              <a:rPr lang="es-MX" smtClean="0"/>
              <a:pPr/>
              <a:t>27</a:t>
            </a:fld>
            <a:endParaRPr lang="es-MX"/>
          </a:p>
        </p:txBody>
      </p:sp>
    </p:spTree>
    <p:extLst>
      <p:ext uri="{BB962C8B-B14F-4D97-AF65-F5344CB8AC3E}">
        <p14:creationId xmlns:p14="http://schemas.microsoft.com/office/powerpoint/2010/main" val="3528604656"/>
      </p:ext>
    </p:extLst>
  </p:cSld>
  <p:clrMapOvr>
    <a:masterClrMapping/>
  </p:clrMapOvr>
  <p:transition spd="slow">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6024" y="836712"/>
            <a:ext cx="7772400" cy="2217998"/>
          </a:xfrm>
        </p:spPr>
        <p:txBody>
          <a:bodyPr>
            <a:normAutofit fontScale="92500"/>
          </a:bodyPr>
          <a:lstStyle/>
          <a:p>
            <a:pPr algn="ctr"/>
            <a:r>
              <a:rPr lang="es-MX" dirty="0" smtClean="0">
                <a:latin typeface="Arial" pitchFamily="34" charset="0"/>
                <a:cs typeface="Arial" pitchFamily="34" charset="0"/>
              </a:rPr>
              <a:t>El termino seguimiento tiene varias acepciones, la más general es la de vigilar algo a la más especifica de medir la intensidad de una radiación.</a:t>
            </a:r>
          </a:p>
          <a:p>
            <a:pPr algn="ctr">
              <a:buNone/>
            </a:pPr>
            <a:r>
              <a:rPr lang="es-MX" dirty="0" smtClean="0">
                <a:latin typeface="Arial" pitchFamily="34" charset="0"/>
                <a:cs typeface="Arial" pitchFamily="34" charset="0"/>
              </a:rPr>
              <a:t>  El seguimiento no puede ser una serie de actos. Para comprobar si un programa de capital humano funciona hay que valorarlo respecto a los objetivos iniciales que se debían conseguir. </a:t>
            </a:r>
          </a:p>
          <a:p>
            <a:pPr algn="ctr"/>
            <a:endParaRPr lang="es-MX" dirty="0">
              <a:latin typeface="Arial" pitchFamily="34" charset="0"/>
              <a:cs typeface="Arial" pitchFamily="34" charset="0"/>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820082"/>
            <a:ext cx="3744416" cy="2269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28</a:t>
            </a:fld>
            <a:endParaRPr lang="es-MX"/>
          </a:p>
        </p:txBody>
      </p:sp>
    </p:spTree>
    <p:extLst>
      <p:ext uri="{BB962C8B-B14F-4D97-AF65-F5344CB8AC3E}">
        <p14:creationId xmlns:p14="http://schemas.microsoft.com/office/powerpoint/2010/main" val="13484267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7620000" cy="1944216"/>
          </a:xfrm>
        </p:spPr>
        <p:txBody>
          <a:bodyPr>
            <a:noAutofit/>
          </a:bodyPr>
          <a:lstStyle/>
          <a:p>
            <a:pPr algn="ctr">
              <a:buNone/>
            </a:pPr>
            <a:r>
              <a:rPr lang="es-MX" sz="2600" dirty="0" smtClean="0">
                <a:latin typeface="Arial" pitchFamily="34" charset="0"/>
                <a:cs typeface="Arial" pitchFamily="34" charset="0"/>
              </a:rPr>
              <a:t>	Puede ser conveniente realizar evaluaciones formales periódicas del programa para ver si su funcionamiento  sigue siendo el correcto y si todavía sigue siendo necesario dicho programa. Es conveniente revisar los siguientes aspectos:</a:t>
            </a:r>
          </a:p>
          <a:p>
            <a:pPr algn="ctr"/>
            <a:endParaRPr lang="es-MX" sz="2600" dirty="0" smtClean="0">
              <a:latin typeface="Arial" pitchFamily="34" charset="0"/>
              <a:cs typeface="Arial" pitchFamily="34" charset="0"/>
            </a:endParaRPr>
          </a:p>
          <a:p>
            <a:pPr algn="ctr"/>
            <a:endParaRPr lang="es-MX" sz="2600" dirty="0">
              <a:latin typeface="Arial" pitchFamily="34" charset="0"/>
              <a:cs typeface="Arial" pitchFamily="34" charset="0"/>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284984"/>
            <a:ext cx="5884154" cy="25922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29</a:t>
            </a:fld>
            <a:endParaRPr lang="es-MX"/>
          </a:p>
        </p:txBody>
      </p:sp>
    </p:spTree>
    <p:extLst>
      <p:ext uri="{BB962C8B-B14F-4D97-AF65-F5344CB8AC3E}">
        <p14:creationId xmlns:p14="http://schemas.microsoft.com/office/powerpoint/2010/main" val="231384294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76596653"/>
              </p:ext>
            </p:extLst>
          </p:nvPr>
        </p:nvGraphicFramePr>
        <p:xfrm>
          <a:off x="611560" y="1397000"/>
          <a:ext cx="7008440"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1075238" y="764704"/>
            <a:ext cx="2826479" cy="369332"/>
          </a:xfrm>
          <a:prstGeom prst="rect">
            <a:avLst/>
          </a:prstGeom>
        </p:spPr>
        <p:txBody>
          <a:bodyPr wrap="none">
            <a:spAutoFit/>
          </a:bodyPr>
          <a:lstStyle/>
          <a:p>
            <a:r>
              <a:rPr lang="es-MX" dirty="0" smtClean="0">
                <a:latin typeface="Arial" pitchFamily="34" charset="0"/>
                <a:cs typeface="Arial" pitchFamily="34" charset="0"/>
              </a:rPr>
              <a:t>SECUENCIA DIDÁCTICA</a:t>
            </a:r>
            <a:endParaRPr lang="es-MX"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26E76BDB-A1D2-485A-9F80-73CA13888CD8}" type="slidenum">
              <a:rPr lang="es-MX" smtClean="0"/>
              <a:pPr/>
              <a:t>3</a:t>
            </a:fld>
            <a:endParaRPr lang="es-MX"/>
          </a:p>
        </p:txBody>
      </p:sp>
    </p:spTree>
    <p:extLst>
      <p:ext uri="{BB962C8B-B14F-4D97-AF65-F5344CB8AC3E}">
        <p14:creationId xmlns:p14="http://schemas.microsoft.com/office/powerpoint/2010/main" val="4206711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836712"/>
            <a:ext cx="7772400" cy="4905390"/>
          </a:xfrm>
        </p:spPr>
        <p:txBody>
          <a:bodyPr>
            <a:normAutofit/>
          </a:bodyPr>
          <a:lstStyle/>
          <a:p>
            <a:pPr lvl="0"/>
            <a:r>
              <a:rPr lang="es-MX" sz="2800" u="sng" dirty="0" smtClean="0">
                <a:latin typeface="Arial" pitchFamily="34" charset="0"/>
                <a:cs typeface="Arial" pitchFamily="34" charset="0"/>
              </a:rPr>
              <a:t>Alcance y frecuencia</a:t>
            </a:r>
            <a:r>
              <a:rPr lang="es-MX" sz="2800" dirty="0" smtClean="0">
                <a:latin typeface="Arial" pitchFamily="34" charset="0"/>
                <a:cs typeface="Arial" pitchFamily="34" charset="0"/>
              </a:rPr>
              <a:t>: Es decir  ¿ Se realiza la evaluación con suficiente profundidad, amplitud y frecuencia ?  Esto dependerá del programa y de los participantes.</a:t>
            </a:r>
          </a:p>
          <a:p>
            <a:pPr marL="0" lvl="0" indent="0">
              <a:buNone/>
            </a:pPr>
            <a:endParaRPr lang="es-MX" sz="2800" dirty="0" smtClean="0">
              <a:latin typeface="Arial" pitchFamily="34" charset="0"/>
              <a:cs typeface="Arial" pitchFamily="34" charset="0"/>
            </a:endParaRPr>
          </a:p>
          <a:p>
            <a:pPr lvl="0"/>
            <a:r>
              <a:rPr lang="es-MX" sz="2800" u="sng" dirty="0" smtClean="0">
                <a:latin typeface="Arial" pitchFamily="34" charset="0"/>
                <a:cs typeface="Arial" pitchFamily="34" charset="0"/>
              </a:rPr>
              <a:t>Medición</a:t>
            </a:r>
            <a:r>
              <a:rPr lang="es-MX" sz="2800" dirty="0" smtClean="0">
                <a:latin typeface="Arial" pitchFamily="34" charset="0"/>
                <a:cs typeface="Arial" pitchFamily="34" charset="0"/>
              </a:rPr>
              <a:t>: ¿ Se realiza la evaluación con el enfoque correcto? ¿ Entiende el evaluador el objetivo del programa, cómo funciona y qué resultados se espera que produzca ? </a:t>
            </a:r>
          </a:p>
          <a:p>
            <a:endParaRPr lang="es-MX" sz="28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959802CD-C863-49C4-B986-1F2C43AFA6E9}" type="slidenum">
              <a:rPr lang="es-MX" smtClean="0"/>
              <a:pPr/>
              <a:t>30</a:t>
            </a:fld>
            <a:endParaRPr lang="es-MX"/>
          </a:p>
        </p:txBody>
      </p:sp>
    </p:spTree>
    <p:extLst>
      <p:ext uri="{BB962C8B-B14F-4D97-AF65-F5344CB8AC3E}">
        <p14:creationId xmlns:p14="http://schemas.microsoft.com/office/powerpoint/2010/main" val="3460571803"/>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7772400" cy="4114800"/>
          </a:xfrm>
        </p:spPr>
        <p:txBody>
          <a:bodyPr>
            <a:noAutofit/>
          </a:bodyPr>
          <a:lstStyle/>
          <a:p>
            <a:pPr lvl="0"/>
            <a:r>
              <a:rPr lang="es-MX" sz="2800" u="sng" dirty="0" smtClean="0">
                <a:latin typeface="Arial" pitchFamily="34" charset="0"/>
                <a:cs typeface="Arial" pitchFamily="34" charset="0"/>
              </a:rPr>
              <a:t>Objetividad</a:t>
            </a:r>
            <a:r>
              <a:rPr lang="es-MX" sz="2800" dirty="0" smtClean="0">
                <a:latin typeface="Arial" pitchFamily="34" charset="0"/>
                <a:cs typeface="Arial" pitchFamily="34" charset="0"/>
              </a:rPr>
              <a:t>: ¿ Son los evaluadores las personas más adecuadas? ¿ Poseen los conocimientos, capacidad y autoridad adecuados y suficiente grado de independencia? </a:t>
            </a:r>
          </a:p>
          <a:p>
            <a:pPr marL="0" lvl="0" indent="0">
              <a:buNone/>
            </a:pPr>
            <a:endParaRPr lang="es-MX" sz="2800" dirty="0" smtClean="0">
              <a:latin typeface="Arial" pitchFamily="34" charset="0"/>
              <a:cs typeface="Arial" pitchFamily="34" charset="0"/>
            </a:endParaRPr>
          </a:p>
          <a:p>
            <a:pPr lvl="0"/>
            <a:r>
              <a:rPr lang="es-MX" sz="2800" u="sng" dirty="0" smtClean="0">
                <a:latin typeface="Arial" pitchFamily="34" charset="0"/>
                <a:cs typeface="Arial" pitchFamily="34" charset="0"/>
              </a:rPr>
              <a:t>Adecuación</a:t>
            </a:r>
            <a:r>
              <a:rPr lang="es-MX" sz="2800" dirty="0" smtClean="0">
                <a:latin typeface="Arial" pitchFamily="34" charset="0"/>
                <a:cs typeface="Arial" pitchFamily="34" charset="0"/>
              </a:rPr>
              <a:t>: ¿Se esta realizando la evaluación de a forma más adecuada? ¿Existen guías, cuestionarios u otras herramientas? En caso de que exista más de un evaluador, ¿Están coordinando su actuación?  </a:t>
            </a:r>
          </a:p>
          <a:p>
            <a:endParaRPr lang="es-MX" sz="2800" dirty="0"/>
          </a:p>
        </p:txBody>
      </p:sp>
      <p:sp>
        <p:nvSpPr>
          <p:cNvPr id="2" name="1 Marcador de número de diapositiva"/>
          <p:cNvSpPr>
            <a:spLocks noGrp="1"/>
          </p:cNvSpPr>
          <p:nvPr>
            <p:ph type="sldNum" sz="quarter" idx="12"/>
          </p:nvPr>
        </p:nvSpPr>
        <p:spPr/>
        <p:txBody>
          <a:bodyPr/>
          <a:lstStyle/>
          <a:p>
            <a:fld id="{959802CD-C863-49C4-B986-1F2C43AFA6E9}" type="slidenum">
              <a:rPr lang="es-MX" smtClean="0"/>
              <a:pPr/>
              <a:t>31</a:t>
            </a:fld>
            <a:endParaRPr lang="es-MX"/>
          </a:p>
        </p:txBody>
      </p:sp>
    </p:spTree>
    <p:extLst>
      <p:ext uri="{BB962C8B-B14F-4D97-AF65-F5344CB8AC3E}">
        <p14:creationId xmlns:p14="http://schemas.microsoft.com/office/powerpoint/2010/main" val="31362122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0"/>
            <a:ext cx="7772400" cy="1944216"/>
          </a:xfrm>
        </p:spPr>
        <p:txBody>
          <a:bodyPr>
            <a:normAutofit/>
          </a:bodyPr>
          <a:lstStyle/>
          <a:p>
            <a:pPr algn="ctr"/>
            <a:r>
              <a:rPr lang="es-MX" dirty="0" smtClean="0">
                <a:latin typeface="Arial" pitchFamily="34" charset="0"/>
                <a:cs typeface="Arial" pitchFamily="34" charset="0"/>
              </a:rPr>
              <a:t>El seguimiento no consiste </a:t>
            </a:r>
            <a:r>
              <a:rPr lang="es-MX" dirty="0" smtClean="0">
                <a:latin typeface="Arial" pitchFamily="34" charset="0"/>
                <a:cs typeface="Arial" pitchFamily="34" charset="0"/>
              </a:rPr>
              <a:t>solamente en </a:t>
            </a:r>
            <a:r>
              <a:rPr lang="es-MX" dirty="0" smtClean="0">
                <a:latin typeface="Arial" pitchFamily="34" charset="0"/>
                <a:cs typeface="Arial" pitchFamily="34" charset="0"/>
              </a:rPr>
              <a:t>buscar errores, consiste también en buscar mejores resultados reales, con inversiones en el capital humano mejor orientadas.  Se debe de hacer de forma regular y permanente  para comprobar si se mantiene actualizado el programa.</a:t>
            </a:r>
          </a:p>
          <a:p>
            <a:pPr algn="ctr"/>
            <a:endParaRPr lang="es-MX" dirty="0">
              <a:latin typeface="Arial" pitchFamily="34" charset="0"/>
              <a:cs typeface="Arial" pitchFamily="34" charset="0"/>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621524"/>
            <a:ext cx="4896544" cy="2255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32</a:t>
            </a:fld>
            <a:endParaRPr lang="es-MX"/>
          </a:p>
        </p:txBody>
      </p:sp>
    </p:spTree>
    <p:extLst>
      <p:ext uri="{BB962C8B-B14F-4D97-AF65-F5344CB8AC3E}">
        <p14:creationId xmlns:p14="http://schemas.microsoft.com/office/powerpoint/2010/main" val="29254189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2790056"/>
            <a:ext cx="6954566" cy="1143000"/>
          </a:xfrm>
        </p:spPr>
        <p:txBody>
          <a:bodyPr>
            <a:normAutofit fontScale="90000"/>
          </a:bodyPr>
          <a:lstStyle/>
          <a:p>
            <a:pPr algn="ctr"/>
            <a:r>
              <a:rPr lang="es-MX" b="1" dirty="0" smtClean="0"/>
              <a:t>EVALUACIÓN DEL PROGRAMA DE CAPITAL HUMANO.</a:t>
            </a:r>
            <a:r>
              <a:rPr lang="es-MX" dirty="0" smtClean="0"/>
              <a:t/>
            </a:r>
            <a:br>
              <a:rPr lang="es-MX" dirty="0" smtClean="0"/>
            </a:br>
            <a:r>
              <a:rPr lang="es-MX" b="1" dirty="0" smtClean="0"/>
              <a:t> </a:t>
            </a:r>
            <a:r>
              <a:rPr lang="es-MX" dirty="0" smtClean="0"/>
              <a:t/>
            </a:r>
            <a:br>
              <a:rPr lang="es-MX" dirty="0" smtClean="0"/>
            </a:br>
            <a:endParaRPr lang="es-MX" dirty="0"/>
          </a:p>
        </p:txBody>
      </p:sp>
      <p:sp>
        <p:nvSpPr>
          <p:cNvPr id="3" name="2 Marcador de número de diapositiva"/>
          <p:cNvSpPr>
            <a:spLocks noGrp="1"/>
          </p:cNvSpPr>
          <p:nvPr>
            <p:ph type="sldNum" sz="quarter" idx="12"/>
          </p:nvPr>
        </p:nvSpPr>
        <p:spPr/>
        <p:txBody>
          <a:bodyPr/>
          <a:lstStyle/>
          <a:p>
            <a:fld id="{959802CD-C863-49C4-B986-1F2C43AFA6E9}" type="slidenum">
              <a:rPr lang="es-MX" smtClean="0"/>
              <a:pPr/>
              <a:t>33</a:t>
            </a:fld>
            <a:endParaRPr lang="es-MX"/>
          </a:p>
        </p:txBody>
      </p:sp>
    </p:spTree>
    <p:extLst>
      <p:ext uri="{BB962C8B-B14F-4D97-AF65-F5344CB8AC3E}">
        <p14:creationId xmlns:p14="http://schemas.microsoft.com/office/powerpoint/2010/main" val="38442528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0000" y="1052736"/>
            <a:ext cx="7772400" cy="2432882"/>
          </a:xfrm>
        </p:spPr>
        <p:txBody>
          <a:bodyPr>
            <a:normAutofit/>
          </a:bodyPr>
          <a:lstStyle/>
          <a:p>
            <a:pPr algn="ctr"/>
            <a:r>
              <a:rPr lang="es-ES" sz="2400" dirty="0" smtClean="0">
                <a:latin typeface="Arial" pitchFamily="34" charset="0"/>
                <a:cs typeface="Arial" pitchFamily="34" charset="0"/>
              </a:rPr>
              <a:t>Se vienen a evaluar las actividades </a:t>
            </a:r>
            <a:r>
              <a:rPr lang="es-ES" sz="2400" dirty="0" smtClean="0">
                <a:latin typeface="Arial" pitchFamily="34" charset="0"/>
                <a:cs typeface="Arial" pitchFamily="34" charset="0"/>
              </a:rPr>
              <a:t>planeadas, se </a:t>
            </a:r>
            <a:r>
              <a:rPr lang="es-ES" sz="2400" dirty="0" smtClean="0">
                <a:latin typeface="Arial" pitchFamily="34" charset="0"/>
                <a:cs typeface="Arial" pitchFamily="34" charset="0"/>
              </a:rPr>
              <a:t>analizan los objetivos logrados y de que forma se pueden mejorar así como </a:t>
            </a:r>
            <a:r>
              <a:rPr lang="es-ES" sz="2400" dirty="0" smtClean="0">
                <a:latin typeface="Arial" pitchFamily="34" charset="0"/>
                <a:cs typeface="Arial" pitchFamily="34" charset="0"/>
              </a:rPr>
              <a:t> planear actividades </a:t>
            </a:r>
            <a:r>
              <a:rPr lang="es-ES" sz="2400" dirty="0" smtClean="0">
                <a:latin typeface="Arial" pitchFamily="34" charset="0"/>
                <a:cs typeface="Arial" pitchFamily="34" charset="0"/>
              </a:rPr>
              <a:t>de corrección y las mejoras propuestas para el programa en </a:t>
            </a:r>
            <a:r>
              <a:rPr lang="es-ES" sz="2400" dirty="0" smtClean="0">
                <a:latin typeface="Arial" pitchFamily="34" charset="0"/>
                <a:cs typeface="Arial" pitchFamily="34" charset="0"/>
              </a:rPr>
              <a:t>estudio.</a:t>
            </a:r>
            <a:endParaRPr lang="es-MX" sz="2400" dirty="0">
              <a:latin typeface="Arial" pitchFamily="34" charset="0"/>
              <a:cs typeface="Arial"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2828" y="3861048"/>
            <a:ext cx="3663347"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34</a:t>
            </a:fld>
            <a:endParaRPr lang="es-MX"/>
          </a:p>
        </p:txBody>
      </p:sp>
    </p:spTree>
    <p:extLst>
      <p:ext uri="{BB962C8B-B14F-4D97-AF65-F5344CB8AC3E}">
        <p14:creationId xmlns:p14="http://schemas.microsoft.com/office/powerpoint/2010/main" val="2721345624"/>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764704"/>
            <a:ext cx="7772400" cy="1872208"/>
          </a:xfrm>
        </p:spPr>
        <p:txBody>
          <a:bodyPr>
            <a:normAutofit/>
          </a:bodyPr>
          <a:lstStyle/>
          <a:p>
            <a:pPr algn="ctr">
              <a:buNone/>
            </a:pPr>
            <a:r>
              <a:rPr lang="es-ES" sz="2800" dirty="0" smtClean="0">
                <a:latin typeface="Arial" pitchFamily="34" charset="0"/>
                <a:cs typeface="Arial" pitchFamily="34" charset="0"/>
              </a:rPr>
              <a:t>	Proporciona al gerente medios adecuados para checar que los planes trazados se han realizado en forma correcta. Esto es a través de  cuatro pasos básicos: </a:t>
            </a:r>
          </a:p>
          <a:p>
            <a:endParaRPr lang="es-MX" sz="2800"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140968"/>
            <a:ext cx="5328592"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35</a:t>
            </a:fld>
            <a:endParaRPr lang="es-MX"/>
          </a:p>
        </p:txBody>
      </p:sp>
    </p:spTree>
    <p:extLst>
      <p:ext uri="{BB962C8B-B14F-4D97-AF65-F5344CB8AC3E}">
        <p14:creationId xmlns:p14="http://schemas.microsoft.com/office/powerpoint/2010/main" val="307054883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745438"/>
            <a:ext cx="7772400" cy="2716354"/>
          </a:xfrm>
        </p:spPr>
        <p:txBody>
          <a:bodyPr>
            <a:noAutofit/>
          </a:bodyPr>
          <a:lstStyle/>
          <a:p>
            <a:pPr marL="0" indent="0" algn="just">
              <a:buNone/>
            </a:pPr>
            <a:r>
              <a:rPr lang="es-ES" sz="2400" dirty="0" smtClean="0">
                <a:latin typeface="Arial" pitchFamily="34" charset="0"/>
                <a:cs typeface="Arial" pitchFamily="34" charset="0"/>
              </a:rPr>
              <a:t> 1.- Señalar niveles medios de cumplimiento; establecer niveles aceptables de producción de los empleados, tales como cuotas mensuales de ventas para los vendedores.</a:t>
            </a:r>
          </a:p>
          <a:p>
            <a:pPr marL="0" indent="0">
              <a:buNone/>
            </a:pPr>
            <a:endParaRPr lang="es-ES" sz="2400" dirty="0" smtClean="0">
              <a:latin typeface="Arial" pitchFamily="34" charset="0"/>
              <a:cs typeface="Arial" pitchFamily="34" charset="0"/>
            </a:endParaRPr>
          </a:p>
          <a:p>
            <a:pPr marL="0" indent="0">
              <a:buNone/>
            </a:pPr>
            <a:endParaRPr lang="es-ES" sz="2400" dirty="0" smtClean="0">
              <a:latin typeface="Arial" pitchFamily="34" charset="0"/>
              <a:cs typeface="Arial" pitchFamily="34" charset="0"/>
            </a:endParaRPr>
          </a:p>
          <a:p>
            <a:pPr marL="0" indent="0">
              <a:buNone/>
            </a:pPr>
            <a:endParaRPr lang="es-ES" sz="2400" dirty="0">
              <a:latin typeface="Arial" pitchFamily="34" charset="0"/>
              <a:cs typeface="Arial" pitchFamily="34" charset="0"/>
            </a:endParaRPr>
          </a:p>
          <a:p>
            <a:pPr marL="0" indent="0">
              <a:buNone/>
            </a:pPr>
            <a:endParaRPr lang="es-ES" sz="2400" dirty="0" smtClean="0">
              <a:latin typeface="Arial" pitchFamily="34" charset="0"/>
              <a:cs typeface="Arial" pitchFamily="34" charset="0"/>
            </a:endParaRPr>
          </a:p>
          <a:p>
            <a:pPr marL="0" indent="0">
              <a:buNone/>
            </a:pPr>
            <a:endParaRPr lang="es-ES" sz="2400" dirty="0">
              <a:latin typeface="Arial" pitchFamily="34" charset="0"/>
              <a:cs typeface="Arial" pitchFamily="34" charset="0"/>
            </a:endParaRPr>
          </a:p>
          <a:p>
            <a:pPr marL="0" indent="0">
              <a:buNone/>
            </a:pPr>
            <a:endParaRPr lang="es-ES" sz="2400" dirty="0" smtClean="0">
              <a:latin typeface="Arial" pitchFamily="34" charset="0"/>
              <a:cs typeface="Arial" pitchFamily="34" charset="0"/>
            </a:endParaRPr>
          </a:p>
          <a:p>
            <a:pPr marL="0" indent="0" algn="just">
              <a:buNone/>
            </a:pPr>
            <a:r>
              <a:rPr lang="es-ES" sz="2400" dirty="0" smtClean="0">
                <a:latin typeface="Arial" pitchFamily="34" charset="0"/>
                <a:cs typeface="Arial" pitchFamily="34" charset="0"/>
              </a:rPr>
              <a:t>2.-Checar el desempeño a intervalos regulares (cada hora, día, semana, mes, año.)         </a:t>
            </a:r>
          </a:p>
          <a:p>
            <a:pPr marL="114300" indent="0">
              <a:buNone/>
            </a:pPr>
            <a:endParaRPr lang="es-MX" sz="2400" dirty="0">
              <a:latin typeface="Arial" pitchFamily="34" charset="0"/>
              <a:cs typeface="Arial"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8550" y="2636912"/>
            <a:ext cx="2229594"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36</a:t>
            </a:fld>
            <a:endParaRPr lang="es-MX"/>
          </a:p>
        </p:txBody>
      </p:sp>
    </p:spTree>
    <p:extLst>
      <p:ext uri="{BB962C8B-B14F-4D97-AF65-F5344CB8AC3E}">
        <p14:creationId xmlns:p14="http://schemas.microsoft.com/office/powerpoint/2010/main" val="16970586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476672"/>
            <a:ext cx="7772400" cy="2072272"/>
          </a:xfrm>
        </p:spPr>
        <p:txBody>
          <a:bodyPr>
            <a:noAutofit/>
          </a:bodyPr>
          <a:lstStyle/>
          <a:p>
            <a:r>
              <a:rPr lang="es-ES" sz="2400" dirty="0" smtClean="0">
                <a:latin typeface="Arial" pitchFamily="34" charset="0"/>
                <a:cs typeface="Arial" pitchFamily="34" charset="0"/>
              </a:rPr>
              <a:t>3.- Determinar si existe alguna variación de los niveles medios.</a:t>
            </a:r>
          </a:p>
          <a:p>
            <a:pPr marL="0" indent="0">
              <a:buNone/>
            </a:pPr>
            <a:r>
              <a:rPr lang="es-ES" sz="2400" dirty="0" smtClean="0">
                <a:latin typeface="Arial" pitchFamily="34" charset="0"/>
                <a:cs typeface="Arial" pitchFamily="34" charset="0"/>
              </a:rPr>
              <a:t> </a:t>
            </a:r>
          </a:p>
          <a:p>
            <a:r>
              <a:rPr lang="es-ES" sz="2400" dirty="0" smtClean="0">
                <a:latin typeface="Arial" pitchFamily="34" charset="0"/>
                <a:cs typeface="Arial" pitchFamily="34" charset="0"/>
              </a:rPr>
              <a:t> 4.-Si existiera alguna variación, tomar medidas o una mayor instrucción, tales como una nueva capacitación o una mayor instrucción. Si no existe ninguna variación, continuar con la actividad.</a:t>
            </a:r>
            <a:endParaRPr lang="es-MX" sz="2400" dirty="0" smtClean="0">
              <a:latin typeface="Arial" pitchFamily="34" charset="0"/>
              <a:cs typeface="Arial" pitchFamily="34" charset="0"/>
            </a:endParaRPr>
          </a:p>
          <a:p>
            <a:endParaRPr lang="es-MX" sz="2400"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3933056"/>
            <a:ext cx="5256584" cy="22388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959802CD-C863-49C4-B986-1F2C43AFA6E9}" type="slidenum">
              <a:rPr lang="es-MX" smtClean="0"/>
              <a:pPr/>
              <a:t>37</a:t>
            </a:fld>
            <a:endParaRPr lang="es-MX"/>
          </a:p>
        </p:txBody>
      </p:sp>
    </p:spTree>
    <p:extLst>
      <p:ext uri="{BB962C8B-B14F-4D97-AF65-F5344CB8AC3E}">
        <p14:creationId xmlns:p14="http://schemas.microsoft.com/office/powerpoint/2010/main" val="177789057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74638"/>
            <a:ext cx="7620000" cy="706090"/>
          </a:xfrm>
        </p:spPr>
        <p:txBody>
          <a:bodyPr/>
          <a:lstStyle/>
          <a:p>
            <a:pPr algn="ctr"/>
            <a:r>
              <a:rPr lang="es-MX" sz="3200" dirty="0" smtClean="0">
                <a:latin typeface="Arial" pitchFamily="34" charset="0"/>
                <a:cs typeface="Arial" pitchFamily="34" charset="0"/>
              </a:rPr>
              <a:t>CONCLUSIONES</a:t>
            </a:r>
            <a:endParaRPr lang="es-MX" sz="3200" dirty="0">
              <a:latin typeface="Arial" pitchFamily="34" charset="0"/>
              <a:cs typeface="Arial" pitchFamily="34" charset="0"/>
            </a:endParaRPr>
          </a:p>
        </p:txBody>
      </p:sp>
      <p:sp>
        <p:nvSpPr>
          <p:cNvPr id="3" name="2 Marcador de contenido"/>
          <p:cNvSpPr>
            <a:spLocks noGrp="1"/>
          </p:cNvSpPr>
          <p:nvPr>
            <p:ph idx="1"/>
          </p:nvPr>
        </p:nvSpPr>
        <p:spPr>
          <a:xfrm>
            <a:off x="395536" y="1412776"/>
            <a:ext cx="7620000" cy="3672408"/>
          </a:xfrm>
        </p:spPr>
        <p:txBody>
          <a:bodyPr>
            <a:normAutofit/>
          </a:bodyPr>
          <a:lstStyle/>
          <a:p>
            <a:pPr marL="114300" indent="0" algn="just">
              <a:buNone/>
            </a:pPr>
            <a:r>
              <a:rPr lang="es-MX" sz="2000" dirty="0">
                <a:latin typeface="Arial" pitchFamily="34" charset="0"/>
                <a:cs typeface="Arial" pitchFamily="34" charset="0"/>
              </a:rPr>
              <a:t>El éxito </a:t>
            </a:r>
            <a:r>
              <a:rPr lang="es-MX" sz="2000" dirty="0" smtClean="0">
                <a:latin typeface="Arial" pitchFamily="34" charset="0"/>
                <a:cs typeface="Arial" pitchFamily="34" charset="0"/>
              </a:rPr>
              <a:t> o fracaso de </a:t>
            </a:r>
            <a:r>
              <a:rPr lang="es-MX" sz="2000" dirty="0">
                <a:latin typeface="Arial" pitchFamily="34" charset="0"/>
                <a:cs typeface="Arial" pitchFamily="34" charset="0"/>
              </a:rPr>
              <a:t>implementar una </a:t>
            </a:r>
            <a:r>
              <a:rPr lang="es-MX" sz="2000" dirty="0" smtClean="0">
                <a:latin typeface="Arial" pitchFamily="34" charset="0"/>
                <a:cs typeface="Arial" pitchFamily="34" charset="0"/>
              </a:rPr>
              <a:t>estrategia de cambio,  </a:t>
            </a:r>
            <a:r>
              <a:rPr lang="es-MX" sz="2000" dirty="0">
                <a:latin typeface="Arial" pitchFamily="34" charset="0"/>
                <a:cs typeface="Arial" pitchFamily="34" charset="0"/>
              </a:rPr>
              <a:t>depende, en </a:t>
            </a:r>
            <a:r>
              <a:rPr lang="es-MX" sz="2000" dirty="0" smtClean="0">
                <a:latin typeface="Arial" pitchFamily="34" charset="0"/>
                <a:cs typeface="Arial" pitchFamily="34" charset="0"/>
              </a:rPr>
              <a:t>parte  </a:t>
            </a:r>
            <a:r>
              <a:rPr lang="es-MX" sz="2000" dirty="0">
                <a:latin typeface="Arial" pitchFamily="34" charset="0"/>
                <a:cs typeface="Arial" pitchFamily="34" charset="0"/>
              </a:rPr>
              <a:t>de la forma en que se organicen y coordinen las actividades de la </a:t>
            </a:r>
            <a:r>
              <a:rPr lang="es-MX" sz="2000" dirty="0" smtClean="0">
                <a:latin typeface="Arial" pitchFamily="34" charset="0"/>
                <a:cs typeface="Arial" pitchFamily="34" charset="0"/>
              </a:rPr>
              <a:t>organización.</a:t>
            </a:r>
          </a:p>
          <a:p>
            <a:pPr marL="114300" indent="0" algn="just">
              <a:buNone/>
            </a:pPr>
            <a:r>
              <a:rPr lang="es-MX" sz="2000" dirty="0" smtClean="0">
                <a:latin typeface="Arial" pitchFamily="34" charset="0"/>
                <a:cs typeface="Arial" pitchFamily="34" charset="0"/>
              </a:rPr>
              <a:t>Es decir   </a:t>
            </a:r>
            <a:r>
              <a:rPr lang="es-MX" sz="2000" dirty="0">
                <a:latin typeface="Arial" pitchFamily="34" charset="0"/>
                <a:cs typeface="Arial" pitchFamily="34" charset="0"/>
              </a:rPr>
              <a:t>la estructura de la </a:t>
            </a:r>
            <a:r>
              <a:rPr lang="es-MX" sz="2000" dirty="0" smtClean="0">
                <a:latin typeface="Arial" pitchFamily="34" charset="0"/>
                <a:cs typeface="Arial" pitchFamily="34" charset="0"/>
              </a:rPr>
              <a:t>organización</a:t>
            </a:r>
            <a:r>
              <a:rPr lang="es-MX" sz="2000" dirty="0">
                <a:latin typeface="Arial" pitchFamily="34" charset="0"/>
                <a:cs typeface="Arial" pitchFamily="34" charset="0"/>
              </a:rPr>
              <a:t> </a:t>
            </a:r>
            <a:r>
              <a:rPr lang="es-MX" sz="2000" dirty="0" smtClean="0">
                <a:latin typeface="Arial" pitchFamily="34" charset="0"/>
                <a:cs typeface="Arial" pitchFamily="34" charset="0"/>
              </a:rPr>
              <a:t>es muy importante sin embargo el  tener claro el  objetivo a lograr, y sentirse identificado con el,  permite tener una comunicación clara y lograr desempeñar cada integrante del equipo el rol que le toca </a:t>
            </a:r>
            <a:r>
              <a:rPr lang="es-MX" sz="2000" dirty="0">
                <a:latin typeface="Arial" pitchFamily="34" charset="0"/>
                <a:cs typeface="Arial" pitchFamily="34" charset="0"/>
              </a:rPr>
              <a:t>desempeñar . </a:t>
            </a:r>
            <a:r>
              <a:rPr lang="es-MX" sz="2000" dirty="0" smtClean="0">
                <a:latin typeface="Arial" pitchFamily="34" charset="0"/>
                <a:cs typeface="Arial" pitchFamily="34" charset="0"/>
              </a:rPr>
              <a:t>Se </a:t>
            </a:r>
            <a:r>
              <a:rPr lang="es-MX" sz="2000" dirty="0">
                <a:latin typeface="Arial" pitchFamily="34" charset="0"/>
                <a:cs typeface="Arial" pitchFamily="34" charset="0"/>
              </a:rPr>
              <a:t>debe institucionalizar o incorporar al sistema de valores, normas y roles que contribuirán a dar forma a la conducta de los empleados, facilitando que se alcancen las </a:t>
            </a:r>
            <a:r>
              <a:rPr lang="es-MX" sz="2000" dirty="0" smtClean="0">
                <a:latin typeface="Arial" pitchFamily="34" charset="0"/>
                <a:cs typeface="Arial" pitchFamily="34" charset="0"/>
              </a:rPr>
              <a:t>metas y objetivos planeados.</a:t>
            </a:r>
          </a:p>
          <a:p>
            <a:pPr marL="114300" indent="0" algn="just">
              <a:buNone/>
            </a:pPr>
            <a:endParaRPr lang="es-MX"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959802CD-C863-49C4-B986-1F2C43AFA6E9}" type="slidenum">
              <a:rPr lang="es-MX" smtClean="0"/>
              <a:pPr/>
              <a:t>38</a:t>
            </a:fld>
            <a:endParaRPr lang="es-MX"/>
          </a:p>
        </p:txBody>
      </p:sp>
    </p:spTree>
    <p:extLst>
      <p:ext uri="{BB962C8B-B14F-4D97-AF65-F5344CB8AC3E}">
        <p14:creationId xmlns:p14="http://schemas.microsoft.com/office/powerpoint/2010/main" val="29539624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latin typeface="Arial" pitchFamily="34" charset="0"/>
                <a:cs typeface="Arial" pitchFamily="34" charset="0"/>
              </a:rPr>
              <a:t>BIBLIOGRAFIA</a:t>
            </a:r>
            <a:endParaRPr lang="es-MX" sz="3600" dirty="0">
              <a:latin typeface="Arial" pitchFamily="34" charset="0"/>
              <a:cs typeface="Arial" pitchFamily="34" charset="0"/>
            </a:endParaRPr>
          </a:p>
        </p:txBody>
      </p:sp>
      <p:graphicFrame>
        <p:nvGraphicFramePr>
          <p:cNvPr id="5" name="4 Objeto"/>
          <p:cNvGraphicFramePr>
            <a:graphicFrameLocks noChangeAspect="1"/>
          </p:cNvGraphicFramePr>
          <p:nvPr>
            <p:extLst>
              <p:ext uri="{D42A27DB-BD31-4B8C-83A1-F6EECF244321}">
                <p14:modId xmlns:p14="http://schemas.microsoft.com/office/powerpoint/2010/main" val="2183090812"/>
              </p:ext>
            </p:extLst>
          </p:nvPr>
        </p:nvGraphicFramePr>
        <p:xfrm>
          <a:off x="395536" y="1772816"/>
          <a:ext cx="7748980" cy="3816423"/>
        </p:xfrm>
        <a:graphic>
          <a:graphicData uri="http://schemas.openxmlformats.org/presentationml/2006/ole">
            <mc:AlternateContent xmlns:mc="http://schemas.openxmlformats.org/markup-compatibility/2006">
              <mc:Choice xmlns:v="urn:schemas-microsoft-com:vml" Requires="v">
                <p:oleObj spid="_x0000_s1031" name="Documento" r:id="rId3" imgW="9497471" imgH="3990311" progId="Word.Document.12">
                  <p:embed/>
                </p:oleObj>
              </mc:Choice>
              <mc:Fallback>
                <p:oleObj name="Documento" r:id="rId3" imgW="9497471" imgH="3990311" progId="Word.Document.12">
                  <p:embed/>
                  <p:pic>
                    <p:nvPicPr>
                      <p:cNvPr id="0" name=""/>
                      <p:cNvPicPr/>
                      <p:nvPr/>
                    </p:nvPicPr>
                    <p:blipFill>
                      <a:blip r:embed="rId4"/>
                      <a:stretch>
                        <a:fillRect/>
                      </a:stretch>
                    </p:blipFill>
                    <p:spPr>
                      <a:xfrm>
                        <a:off x="395536" y="1772816"/>
                        <a:ext cx="7748980" cy="3816423"/>
                      </a:xfrm>
                      <a:prstGeom prst="rect">
                        <a:avLst/>
                      </a:prstGeom>
                    </p:spPr>
                  </p:pic>
                </p:oleObj>
              </mc:Fallback>
            </mc:AlternateContent>
          </a:graphicData>
        </a:graphic>
      </p:graphicFrame>
      <p:sp>
        <p:nvSpPr>
          <p:cNvPr id="6" name="5 Marcador de número de diapositiva"/>
          <p:cNvSpPr>
            <a:spLocks noGrp="1"/>
          </p:cNvSpPr>
          <p:nvPr>
            <p:ph type="sldNum" sz="quarter" idx="12"/>
          </p:nvPr>
        </p:nvSpPr>
        <p:spPr/>
        <p:txBody>
          <a:bodyPr/>
          <a:lstStyle/>
          <a:p>
            <a:fld id="{959802CD-C863-49C4-B986-1F2C43AFA6E9}" type="slidenum">
              <a:rPr lang="es-MX" smtClean="0"/>
              <a:pPr/>
              <a:t>39</a:t>
            </a:fld>
            <a:endParaRPr lang="es-MX"/>
          </a:p>
        </p:txBody>
      </p:sp>
    </p:spTree>
    <p:extLst>
      <p:ext uri="{BB962C8B-B14F-4D97-AF65-F5344CB8AC3E}">
        <p14:creationId xmlns:p14="http://schemas.microsoft.com/office/powerpoint/2010/main" val="343278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71600" y="1556792"/>
            <a:ext cx="6984776" cy="3046988"/>
          </a:xfrm>
          <a:prstGeom prst="rect">
            <a:avLst/>
          </a:prstGeom>
          <a:noFill/>
        </p:spPr>
        <p:txBody>
          <a:bodyPr wrap="square" rtlCol="0">
            <a:spAutoFit/>
          </a:bodyPr>
          <a:lstStyle/>
          <a:p>
            <a:r>
              <a:rPr lang="es-MX" sz="2400" b="1" dirty="0" smtClean="0">
                <a:solidFill>
                  <a:schemeClr val="accent2">
                    <a:lumMod val="50000"/>
                  </a:schemeClr>
                </a:solidFill>
                <a:latin typeface="Arial" pitchFamily="34" charset="0"/>
                <a:cs typeface="Arial" pitchFamily="34" charset="0"/>
              </a:rPr>
              <a:t>OBJETIVO.</a:t>
            </a:r>
          </a:p>
          <a:p>
            <a:endParaRPr lang="es-MX" sz="2400" dirty="0">
              <a:solidFill>
                <a:schemeClr val="accent2">
                  <a:lumMod val="50000"/>
                </a:schemeClr>
              </a:solidFill>
              <a:latin typeface="Arial" pitchFamily="34" charset="0"/>
              <a:cs typeface="Arial" pitchFamily="34" charset="0"/>
            </a:endParaRPr>
          </a:p>
          <a:p>
            <a:endParaRPr lang="es-MX" sz="2400" dirty="0" smtClean="0">
              <a:solidFill>
                <a:schemeClr val="accent2">
                  <a:lumMod val="50000"/>
                </a:schemeClr>
              </a:solidFill>
              <a:latin typeface="Arial" pitchFamily="34" charset="0"/>
              <a:cs typeface="Arial" pitchFamily="34" charset="0"/>
            </a:endParaRPr>
          </a:p>
          <a:p>
            <a:pPr algn="just"/>
            <a:r>
              <a:rPr lang="es-MX" sz="2400" dirty="0" smtClean="0">
                <a:solidFill>
                  <a:schemeClr val="accent2">
                    <a:lumMod val="50000"/>
                  </a:schemeClr>
                </a:solidFill>
                <a:latin typeface="Arial" pitchFamily="34" charset="0"/>
                <a:cs typeface="Arial" pitchFamily="34" charset="0"/>
              </a:rPr>
              <a:t>El discente  desarrollará </a:t>
            </a:r>
            <a:r>
              <a:rPr lang="es-MX" sz="2400" dirty="0">
                <a:solidFill>
                  <a:schemeClr val="accent2">
                    <a:lumMod val="50000"/>
                  </a:schemeClr>
                </a:solidFill>
                <a:latin typeface="Arial" pitchFamily="34" charset="0"/>
                <a:cs typeface="Arial" pitchFamily="34" charset="0"/>
              </a:rPr>
              <a:t>l</a:t>
            </a:r>
            <a:r>
              <a:rPr lang="es-MX" sz="2400" dirty="0" smtClean="0">
                <a:solidFill>
                  <a:schemeClr val="accent2">
                    <a:lumMod val="50000"/>
                  </a:schemeClr>
                </a:solidFill>
                <a:latin typeface="Arial" pitchFamily="34" charset="0"/>
                <a:cs typeface="Arial" pitchFamily="34" charset="0"/>
              </a:rPr>
              <a:t>a propuesta  de </a:t>
            </a:r>
            <a:r>
              <a:rPr lang="es-MX" sz="2400" dirty="0" smtClean="0">
                <a:solidFill>
                  <a:schemeClr val="accent2">
                    <a:lumMod val="50000"/>
                  </a:schemeClr>
                </a:solidFill>
                <a:latin typeface="Arial" pitchFamily="34" charset="0"/>
                <a:cs typeface="Arial" pitchFamily="34" charset="0"/>
              </a:rPr>
              <a:t>un programa de Desarrollo de Capital Humano</a:t>
            </a:r>
            <a:r>
              <a:rPr lang="es-MX" sz="2400" dirty="0" smtClean="0">
                <a:solidFill>
                  <a:schemeClr val="accent2">
                    <a:lumMod val="50000"/>
                  </a:schemeClr>
                </a:solidFill>
                <a:latin typeface="Arial" pitchFamily="34" charset="0"/>
                <a:cs typeface="Arial" pitchFamily="34" charset="0"/>
              </a:rPr>
              <a:t> que deberá de  implementar,  </a:t>
            </a:r>
            <a:r>
              <a:rPr lang="es-MX" sz="2400" dirty="0">
                <a:solidFill>
                  <a:schemeClr val="accent2">
                    <a:lumMod val="50000"/>
                  </a:schemeClr>
                </a:solidFill>
                <a:latin typeface="Arial" pitchFamily="34" charset="0"/>
                <a:cs typeface="Arial" pitchFamily="34" charset="0"/>
              </a:rPr>
              <a:t>dar seguimiento y </a:t>
            </a:r>
            <a:r>
              <a:rPr lang="es-MX" sz="2400" dirty="0" smtClean="0">
                <a:solidFill>
                  <a:schemeClr val="accent2">
                    <a:lumMod val="50000"/>
                  </a:schemeClr>
                </a:solidFill>
                <a:latin typeface="Arial" pitchFamily="34" charset="0"/>
                <a:cs typeface="Arial" pitchFamily="34" charset="0"/>
              </a:rPr>
              <a:t>evaluar en una empresa. </a:t>
            </a:r>
            <a:endParaRPr lang="es-MX" sz="2400" dirty="0">
              <a:solidFill>
                <a:schemeClr val="accent2">
                  <a:lumMod val="50000"/>
                </a:schemeClr>
              </a:solidFill>
              <a:latin typeface="Arial" pitchFamily="34" charset="0"/>
              <a:cs typeface="Arial" pitchFamily="34" charset="0"/>
            </a:endParaRPr>
          </a:p>
          <a:p>
            <a:endParaRPr lang="es-MX" sz="2400" dirty="0">
              <a:solidFill>
                <a:schemeClr val="accent2">
                  <a:lumMod val="50000"/>
                </a:schemeClr>
              </a:solidFill>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26E76BDB-A1D2-485A-9F80-73CA13888CD8}" type="slidenum">
              <a:rPr lang="es-MX" smtClean="0"/>
              <a:pPr/>
              <a:t>4</a:t>
            </a:fld>
            <a:endParaRPr lang="es-MX"/>
          </a:p>
        </p:txBody>
      </p:sp>
    </p:spTree>
    <p:extLst>
      <p:ext uri="{BB962C8B-B14F-4D97-AF65-F5344CB8AC3E}">
        <p14:creationId xmlns:p14="http://schemas.microsoft.com/office/powerpoint/2010/main" val="2588933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62247684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fld id="{26E76BDB-A1D2-485A-9F80-73CA13888CD8}" type="slidenum">
              <a:rPr lang="es-MX" smtClean="0"/>
              <a:pPr/>
              <a:t>5</a:t>
            </a:fld>
            <a:endParaRPr lang="es-MX"/>
          </a:p>
        </p:txBody>
      </p:sp>
    </p:spTree>
    <p:extLst>
      <p:ext uri="{BB962C8B-B14F-4D97-AF65-F5344CB8AC3E}">
        <p14:creationId xmlns:p14="http://schemas.microsoft.com/office/powerpoint/2010/main" val="585239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79514"/>
            <a:ext cx="7704856" cy="2643206"/>
          </a:xfrm>
        </p:spPr>
        <p:txBody>
          <a:bodyPr>
            <a:normAutofit fontScale="90000"/>
          </a:bodyPr>
          <a:lstStyle/>
          <a:p>
            <a:pPr algn="ctr"/>
            <a:r>
              <a:rPr lang="es-MX" sz="3200" dirty="0" smtClean="0">
                <a:solidFill>
                  <a:schemeClr val="bg2">
                    <a:lumMod val="10000"/>
                  </a:schemeClr>
                </a:solidFill>
                <a:latin typeface="Arial" pitchFamily="34" charset="0"/>
                <a:cs typeface="Arial" pitchFamily="34" charset="0"/>
              </a:rPr>
              <a:t>Tema  4.1</a:t>
            </a:r>
            <a:r>
              <a:rPr lang="es-MX" sz="3200" dirty="0">
                <a:solidFill>
                  <a:schemeClr val="bg2">
                    <a:lumMod val="10000"/>
                  </a:schemeClr>
                </a:solidFill>
                <a:latin typeface="Arial" pitchFamily="34" charset="0"/>
                <a:cs typeface="Arial" pitchFamily="34" charset="0"/>
              </a:rPr>
              <a:t>	</a:t>
            </a:r>
            <a:r>
              <a:rPr lang="es-MX" sz="3200" dirty="0" smtClean="0">
                <a:solidFill>
                  <a:schemeClr val="bg2">
                    <a:lumMod val="10000"/>
                  </a:schemeClr>
                </a:solidFill>
                <a:latin typeface="Arial" pitchFamily="34" charset="0"/>
                <a:cs typeface="Arial" pitchFamily="34" charset="0"/>
              </a:rPr>
              <a:t>  </a:t>
            </a:r>
            <a:br>
              <a:rPr lang="es-MX" sz="3200" dirty="0" smtClean="0">
                <a:solidFill>
                  <a:schemeClr val="bg2">
                    <a:lumMod val="10000"/>
                  </a:schemeClr>
                </a:solidFill>
                <a:latin typeface="Arial" pitchFamily="34" charset="0"/>
                <a:cs typeface="Arial" pitchFamily="34" charset="0"/>
              </a:rPr>
            </a:br>
            <a:r>
              <a:rPr lang="es-MX" sz="3200" dirty="0">
                <a:solidFill>
                  <a:schemeClr val="bg2">
                    <a:lumMod val="10000"/>
                  </a:schemeClr>
                </a:solidFill>
                <a:latin typeface="Arial" pitchFamily="34" charset="0"/>
                <a:cs typeface="Arial" pitchFamily="34" charset="0"/>
              </a:rPr>
              <a:t/>
            </a:r>
            <a:br>
              <a:rPr lang="es-MX" sz="3200" dirty="0">
                <a:solidFill>
                  <a:schemeClr val="bg2">
                    <a:lumMod val="10000"/>
                  </a:schemeClr>
                </a:solidFill>
                <a:latin typeface="Arial" pitchFamily="34" charset="0"/>
                <a:cs typeface="Arial" pitchFamily="34" charset="0"/>
              </a:rPr>
            </a:br>
            <a:r>
              <a:rPr lang="es-MX" sz="3200" dirty="0" smtClean="0">
                <a:solidFill>
                  <a:schemeClr val="bg2">
                    <a:lumMod val="10000"/>
                  </a:schemeClr>
                </a:solidFill>
                <a:latin typeface="Arial" pitchFamily="34" charset="0"/>
                <a:cs typeface="Arial" pitchFamily="34" charset="0"/>
              </a:rPr>
              <a:t>Adquirir </a:t>
            </a:r>
            <a:r>
              <a:rPr lang="es-MX" sz="3200" dirty="0">
                <a:solidFill>
                  <a:schemeClr val="bg2">
                    <a:lumMod val="10000"/>
                  </a:schemeClr>
                </a:solidFill>
                <a:latin typeface="Arial" pitchFamily="34" charset="0"/>
                <a:cs typeface="Arial" pitchFamily="34" charset="0"/>
              </a:rPr>
              <a:t>los elementos teóricos necesarios para la aplicación y detección de necesidades de la empresa.</a:t>
            </a:r>
            <a:br>
              <a:rPr lang="es-MX" sz="3200" dirty="0">
                <a:solidFill>
                  <a:schemeClr val="bg2">
                    <a:lumMod val="10000"/>
                  </a:schemeClr>
                </a:solidFill>
                <a:latin typeface="Arial" pitchFamily="34" charset="0"/>
                <a:cs typeface="Arial" pitchFamily="34" charset="0"/>
              </a:rPr>
            </a:br>
            <a:endParaRPr lang="es-MX" sz="3200" dirty="0">
              <a:solidFill>
                <a:schemeClr val="bg2">
                  <a:lumMod val="10000"/>
                </a:schemeClr>
              </a:solidFill>
              <a:latin typeface="Arial" pitchFamily="34" charset="0"/>
              <a:cs typeface="Arial"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7122" y="2780928"/>
            <a:ext cx="6433647"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839667"/>
      </p:ext>
    </p:extLst>
  </p:cSld>
  <p:clrMapOvr>
    <a:masterClrMapping/>
  </p:clrMapOvr>
  <p:transition>
    <p:cut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764704"/>
            <a:ext cx="7772400" cy="1224136"/>
          </a:xfrm>
        </p:spPr>
        <p:txBody>
          <a:bodyPr>
            <a:noAutofit/>
          </a:bodyPr>
          <a:lstStyle/>
          <a:p>
            <a:pPr algn="ctr"/>
            <a:r>
              <a:rPr lang="es-MX" sz="2800" dirty="0" smtClean="0">
                <a:latin typeface="Arial" pitchFamily="34" charset="0"/>
                <a:cs typeface="Arial" pitchFamily="34" charset="0"/>
              </a:rPr>
              <a:t>Una vez que la empresa ha concluido </a:t>
            </a:r>
            <a:r>
              <a:rPr lang="es-MX" sz="2800" dirty="0" smtClean="0">
                <a:latin typeface="Arial" pitchFamily="34" charset="0"/>
                <a:cs typeface="Arial" pitchFamily="34" charset="0"/>
              </a:rPr>
              <a:t>el diagnóstico organizacional y se ha desarrollado el programa de Capital Humano que vendrá a dar respuesta a la problemática detectada,   continúa  </a:t>
            </a:r>
            <a:r>
              <a:rPr lang="es-MX" sz="2800" dirty="0" smtClean="0">
                <a:latin typeface="Arial" pitchFamily="34" charset="0"/>
                <a:cs typeface="Arial" pitchFamily="34" charset="0"/>
              </a:rPr>
              <a:t>la  fase de implantación de la que depende el fracaso o el </a:t>
            </a:r>
            <a:r>
              <a:rPr lang="es-MX" sz="2800" dirty="0" smtClean="0">
                <a:latin typeface="Arial" pitchFamily="34" charset="0"/>
                <a:cs typeface="Arial" pitchFamily="34" charset="0"/>
              </a:rPr>
              <a:t>éxito de dicho programa.</a:t>
            </a:r>
            <a:endParaRPr lang="es-MX" sz="2800" dirty="0" smtClean="0">
              <a:latin typeface="Arial" pitchFamily="34" charset="0"/>
              <a:cs typeface="Arial" pitchFamily="34" charset="0"/>
            </a:endParaRPr>
          </a:p>
          <a:p>
            <a:pPr algn="ctr"/>
            <a:endParaRPr lang="es-MX" sz="2800" dirty="0">
              <a:latin typeface="Arial" pitchFamily="34" charset="0"/>
              <a:cs typeface="Arial"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005064"/>
            <a:ext cx="4752528"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7</a:t>
            </a:fld>
            <a:endParaRPr lang="es-MX"/>
          </a:p>
        </p:txBody>
      </p:sp>
    </p:spTree>
    <p:extLst>
      <p:ext uri="{BB962C8B-B14F-4D97-AF65-F5344CB8AC3E}">
        <p14:creationId xmlns:p14="http://schemas.microsoft.com/office/powerpoint/2010/main" val="193353092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6816" y="692696"/>
            <a:ext cx="8229600" cy="1584176"/>
          </a:xfrm>
        </p:spPr>
        <p:txBody>
          <a:bodyPr>
            <a:normAutofit/>
          </a:bodyPr>
          <a:lstStyle/>
          <a:p>
            <a:pPr algn="ctr"/>
            <a:r>
              <a:rPr lang="es-MX" dirty="0" smtClean="0"/>
              <a:t>En este sentido si los directivos han realizado un trabajo de preparación correcto, la implantación puede ser un asunto casi mecánico que se reduce a asignar responsabilidades y establecer plazos de tiempo. </a:t>
            </a:r>
            <a:endParaRPr lang="es-MX"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2924944"/>
            <a:ext cx="5400600" cy="2998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8</a:t>
            </a:fld>
            <a:endParaRPr lang="es-MX"/>
          </a:p>
        </p:txBody>
      </p:sp>
    </p:spTree>
    <p:extLst>
      <p:ext uri="{BB962C8B-B14F-4D97-AF65-F5344CB8AC3E}">
        <p14:creationId xmlns:p14="http://schemas.microsoft.com/office/powerpoint/2010/main" val="1922300458"/>
      </p:ext>
    </p:extLst>
  </p:cSld>
  <p:clrMapOvr>
    <a:masterClrMapping/>
  </p:clrMapOvr>
  <p:transition spd="slow">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92696"/>
            <a:ext cx="7620000" cy="1972816"/>
          </a:xfrm>
        </p:spPr>
        <p:txBody>
          <a:bodyPr>
            <a:normAutofit lnSpcReduction="10000"/>
          </a:bodyPr>
          <a:lstStyle/>
          <a:p>
            <a:pPr algn="ctr"/>
            <a:r>
              <a:rPr lang="es-MX" dirty="0" smtClean="0">
                <a:latin typeface="Arial" pitchFamily="34" charset="0"/>
                <a:cs typeface="Arial" pitchFamily="34" charset="0"/>
              </a:rPr>
              <a:t>David Nadler ( especialista  en el cambio organizacional) es conocido por su idea de las dos dimensiones de la implantación: la calidad de la idea y la implantación.  Ha demostrado que aunque las ideas sean buenas,  el 80 % de las iniciativas de cambio fracasan por una incorrecta implantación.</a:t>
            </a:r>
          </a:p>
          <a:p>
            <a:pPr algn="ctr"/>
            <a:endParaRPr lang="es-MX" dirty="0">
              <a:latin typeface="Arial" pitchFamily="34" charset="0"/>
              <a:cs typeface="Arial"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852936"/>
            <a:ext cx="5688632" cy="3447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número de diapositiva"/>
          <p:cNvSpPr>
            <a:spLocks noGrp="1"/>
          </p:cNvSpPr>
          <p:nvPr>
            <p:ph type="sldNum" sz="quarter" idx="12"/>
          </p:nvPr>
        </p:nvSpPr>
        <p:spPr/>
        <p:txBody>
          <a:bodyPr/>
          <a:lstStyle/>
          <a:p>
            <a:fld id="{26E76BDB-A1D2-485A-9F80-73CA13888CD8}" type="slidenum">
              <a:rPr lang="es-MX" smtClean="0"/>
              <a:pPr/>
              <a:t>9</a:t>
            </a:fld>
            <a:endParaRPr lang="es-MX"/>
          </a:p>
        </p:txBody>
      </p:sp>
    </p:spTree>
    <p:extLst>
      <p:ext uri="{BB962C8B-B14F-4D97-AF65-F5344CB8AC3E}">
        <p14:creationId xmlns:p14="http://schemas.microsoft.com/office/powerpoint/2010/main" val="37121627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Personalizado 1">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Adyacencia">
  <a:themeElements>
    <a:clrScheme name="Personalizado 1">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1882</Words>
  <Application>Microsoft Office PowerPoint</Application>
  <PresentationFormat>Presentación en pantalla (4:3)</PresentationFormat>
  <Paragraphs>180</Paragraphs>
  <Slides>39</Slides>
  <Notes>29</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39</vt:i4>
      </vt:variant>
    </vt:vector>
  </HeadingPairs>
  <TitlesOfParts>
    <vt:vector size="42" baseType="lpstr">
      <vt:lpstr>Adyacencia</vt:lpstr>
      <vt:lpstr>1_Adyacencia</vt:lpstr>
      <vt:lpstr>Documento de Microsoft Word</vt:lpstr>
      <vt:lpstr>   FACULTAD  DE  CONTADURIA  Y  ADMINISTRACIÓN  AREA: ADMINISTRACIÓN.  UNIDAD   DE  APRENDIZAJE:</vt:lpstr>
      <vt:lpstr>Presentación de PowerPoint</vt:lpstr>
      <vt:lpstr>Presentación de PowerPoint</vt:lpstr>
      <vt:lpstr>Presentación de PowerPoint</vt:lpstr>
      <vt:lpstr>Presentación de PowerPoint</vt:lpstr>
      <vt:lpstr>Tema  4.1     Adquirir los elementos teóricos necesarios para la aplicación y detección de necesidades de la empresa. </vt:lpstr>
      <vt:lpstr>Presentación de PowerPoint</vt:lpstr>
      <vt:lpstr>Presentación de PowerPoint</vt:lpstr>
      <vt:lpstr>Presentación de PowerPoint</vt:lpstr>
      <vt:lpstr>Presentación de PowerPoint</vt:lpstr>
      <vt:lpstr>Presentación de PowerPoint</vt:lpstr>
      <vt:lpstr>SEIS HERRAMIENTAS   “ Y PICO  ”  PARA  LA  IMPLANTACIÓN. </vt:lpstr>
      <vt:lpstr>Presentación de PowerPoint</vt:lpstr>
      <vt:lpstr>HERRAMIENTA  1: EL COORDINADOR. </vt:lpstr>
      <vt:lpstr>HERRAMIENTA 2 : EL PROGRAMA PILOTO</vt:lpstr>
      <vt:lpstr>HERRAMIENTA 3 :  LA FORMACIÓN.</vt:lpstr>
      <vt:lpstr>HERRAMIENTA 4 : LA POLÍTICA Y LOS PROCESOS. </vt:lpstr>
      <vt:lpstr>HERRAMIENTA 5 : EL FEEDBACK.</vt:lpstr>
      <vt:lpstr>HERRAMIENTA 6 : LA DOCUMENTACIÓN. </vt:lpstr>
      <vt:lpstr>HERRAMIENTA  “INFINITA”  :  LA COMUNICACIÓN.</vt:lpstr>
      <vt:lpstr>Presentación de PowerPoint</vt:lpstr>
      <vt:lpstr>Presentación de PowerPoint</vt:lpstr>
      <vt:lpstr>DETECCIÓN DE NECESIDADES DE LA EMPRESA</vt:lpstr>
      <vt:lpstr>Presentación de PowerPoint</vt:lpstr>
      <vt:lpstr>Presentación de PowerPoint</vt:lpstr>
      <vt:lpstr>Presentación de PowerPoint</vt:lpstr>
      <vt:lpstr>OBJETIVO</vt:lpstr>
      <vt:lpstr>Presentación de PowerPoint</vt:lpstr>
      <vt:lpstr>Presentación de PowerPoint</vt:lpstr>
      <vt:lpstr>Presentación de PowerPoint</vt:lpstr>
      <vt:lpstr>Presentación de PowerPoint</vt:lpstr>
      <vt:lpstr>Presentación de PowerPoint</vt:lpstr>
      <vt:lpstr>EVALUACIÓN DEL PROGRAMA DE CAPITAL HUMANO.   </vt:lpstr>
      <vt:lpstr>Presentación de PowerPoint</vt:lpstr>
      <vt:lpstr>Presentación de PowerPoint</vt:lpstr>
      <vt:lpstr>Presentación de PowerPoint</vt:lpstr>
      <vt:lpstr>Presentación de PowerPoint</vt:lpstr>
      <vt:lpstr>CONCLUSIONES</vt:lpstr>
      <vt:lpstr>BIBLIOGRAFIA</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Hewlett Packard</dc:creator>
  <cp:lastModifiedBy>Hewlett Packard</cp:lastModifiedBy>
  <cp:revision>13</cp:revision>
  <dcterms:created xsi:type="dcterms:W3CDTF">2015-10-02T17:49:26Z</dcterms:created>
  <dcterms:modified xsi:type="dcterms:W3CDTF">2015-10-02T19:53:08Z</dcterms:modified>
</cp:coreProperties>
</file>