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82" r:id="rId2"/>
    <p:sldId id="284" r:id="rId3"/>
    <p:sldId id="287" r:id="rId4"/>
    <p:sldId id="288" r:id="rId5"/>
    <p:sldId id="289" r:id="rId6"/>
    <p:sldId id="256" r:id="rId7"/>
    <p:sldId id="257" r:id="rId8"/>
    <p:sldId id="258" r:id="rId9"/>
    <p:sldId id="259" r:id="rId10"/>
    <p:sldId id="260" r:id="rId11"/>
    <p:sldId id="261" r:id="rId12"/>
    <p:sldId id="262" r:id="rId13"/>
    <p:sldId id="263" r:id="rId14"/>
    <p:sldId id="277" r:id="rId15"/>
    <p:sldId id="266" r:id="rId16"/>
    <p:sldId id="265" r:id="rId17"/>
    <p:sldId id="264" r:id="rId18"/>
    <p:sldId id="267" r:id="rId19"/>
    <p:sldId id="269" r:id="rId20"/>
    <p:sldId id="268" r:id="rId21"/>
    <p:sldId id="278" r:id="rId22"/>
    <p:sldId id="270" r:id="rId23"/>
    <p:sldId id="271" r:id="rId24"/>
    <p:sldId id="272" r:id="rId25"/>
    <p:sldId id="273" r:id="rId26"/>
    <p:sldId id="276" r:id="rId27"/>
    <p:sldId id="275" r:id="rId28"/>
    <p:sldId id="279" r:id="rId29"/>
    <p:sldId id="274" r:id="rId30"/>
    <p:sldId id="292" r:id="rId31"/>
    <p:sldId id="293"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47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90" autoAdjust="0"/>
    <p:restoredTop sz="94660"/>
  </p:normalViewPr>
  <p:slideViewPr>
    <p:cSldViewPr>
      <p:cViewPr varScale="1">
        <p:scale>
          <a:sx n="46" d="100"/>
          <a:sy n="46" d="100"/>
        </p:scale>
        <p:origin x="-114" y="-4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5E1999-9760-4B99-820C-F6BBC3AA267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MX"/>
        </a:p>
      </dgm:t>
    </dgm:pt>
    <dgm:pt modelId="{D686270C-D3FA-4A02-9A92-939D19C7FCFF}">
      <dgm:prSet phldrT="[Texto]"/>
      <dgm:spPr/>
      <dgm:t>
        <a:bodyPr/>
        <a:lstStyle/>
        <a:p>
          <a:r>
            <a:rPr lang="es-MX"/>
            <a:t>UNIDAD 1 </a:t>
          </a:r>
          <a:r>
            <a:rPr lang="es-ES"/>
            <a:t>CONCEPTUALIZACIÓN DEL  DESARROLLO ORGANIZACIONAL.</a:t>
          </a:r>
          <a:endParaRPr lang="es-MX"/>
        </a:p>
      </dgm:t>
    </dgm:pt>
    <dgm:pt modelId="{17D274E0-96DE-437C-9053-C4AEC521075F}" type="parTrans" cxnId="{857E1714-3ABE-44E6-9F84-4DD96D513ED8}">
      <dgm:prSet/>
      <dgm:spPr/>
      <dgm:t>
        <a:bodyPr/>
        <a:lstStyle/>
        <a:p>
          <a:endParaRPr lang="es-MX"/>
        </a:p>
      </dgm:t>
    </dgm:pt>
    <dgm:pt modelId="{CAD2F2B9-0AE8-49B0-8E62-DD5F915CE70E}" type="sibTrans" cxnId="{857E1714-3ABE-44E6-9F84-4DD96D513ED8}">
      <dgm:prSet/>
      <dgm:spPr/>
      <dgm:t>
        <a:bodyPr/>
        <a:lstStyle/>
        <a:p>
          <a:endParaRPr lang="es-MX"/>
        </a:p>
      </dgm:t>
    </dgm:pt>
    <dgm:pt modelId="{7DF7E50F-6B01-4561-AC0D-E0842E12382B}">
      <dgm:prSet phldrT="[Texto]"/>
      <dgm:spPr/>
      <dgm:t>
        <a:bodyPr/>
        <a:lstStyle/>
        <a:p>
          <a:r>
            <a:rPr lang="es-MX"/>
            <a:t>UNIDAD 2 </a:t>
          </a:r>
          <a:r>
            <a:rPr lang="es-ES"/>
            <a:t>PERFIL, ROLES Y TENDENCIAS DEL AGENTE DE CAMBIO.</a:t>
          </a:r>
          <a:endParaRPr lang="es-MX"/>
        </a:p>
      </dgm:t>
    </dgm:pt>
    <dgm:pt modelId="{E4562EEF-D99B-4BD5-B94A-F6CDF30562E5}" type="parTrans" cxnId="{94D44A90-85DB-43A6-AA10-7B8F0AA86F94}">
      <dgm:prSet/>
      <dgm:spPr/>
      <dgm:t>
        <a:bodyPr/>
        <a:lstStyle/>
        <a:p>
          <a:endParaRPr lang="es-MX"/>
        </a:p>
      </dgm:t>
    </dgm:pt>
    <dgm:pt modelId="{100C0FC4-3EC6-476A-9A32-3755576D8106}" type="sibTrans" cxnId="{94D44A90-85DB-43A6-AA10-7B8F0AA86F94}">
      <dgm:prSet/>
      <dgm:spPr/>
      <dgm:t>
        <a:bodyPr/>
        <a:lstStyle/>
        <a:p>
          <a:endParaRPr lang="es-MX"/>
        </a:p>
      </dgm:t>
    </dgm:pt>
    <dgm:pt modelId="{2BF1BEA1-FE88-46E6-BA18-42505698B885}">
      <dgm:prSet phldrT="[Texto]"/>
      <dgm:spPr/>
      <dgm:t>
        <a:bodyPr/>
        <a:lstStyle/>
        <a:p>
          <a:r>
            <a:rPr lang="es-MX"/>
            <a:t>UNIDAD 3 </a:t>
          </a:r>
          <a:r>
            <a:rPr lang="es-ES"/>
            <a:t>TEORÍAS DEL CAMBIO</a:t>
          </a:r>
          <a:endParaRPr lang="es-MX"/>
        </a:p>
      </dgm:t>
    </dgm:pt>
    <dgm:pt modelId="{59C51071-3539-402C-8E2D-51FD57243C0C}" type="parTrans" cxnId="{661E3ECD-6FDE-4355-93F6-8D657B62F7B2}">
      <dgm:prSet/>
      <dgm:spPr/>
      <dgm:t>
        <a:bodyPr/>
        <a:lstStyle/>
        <a:p>
          <a:endParaRPr lang="es-MX"/>
        </a:p>
      </dgm:t>
    </dgm:pt>
    <dgm:pt modelId="{5C6726B3-6235-406B-9C68-D82E25BCB66A}" type="sibTrans" cxnId="{661E3ECD-6FDE-4355-93F6-8D657B62F7B2}">
      <dgm:prSet/>
      <dgm:spPr/>
      <dgm:t>
        <a:bodyPr/>
        <a:lstStyle/>
        <a:p>
          <a:endParaRPr lang="es-MX"/>
        </a:p>
      </dgm:t>
    </dgm:pt>
    <dgm:pt modelId="{48573409-A361-426D-A88C-0BE9AC91094C}">
      <dgm:prSet phldrT="[Texto]"/>
      <dgm:spPr/>
      <dgm:t>
        <a:bodyPr/>
        <a:lstStyle/>
        <a:p>
          <a:r>
            <a:rPr lang="es-MX"/>
            <a:t>UNIDAD 4 </a:t>
          </a:r>
          <a:r>
            <a:rPr lang="es-ES"/>
            <a:t>DESARROLLO ORGANIZACIONAL BAJO UN ENFOQUE SISTÉMICO</a:t>
          </a:r>
          <a:endParaRPr lang="es-MX"/>
        </a:p>
      </dgm:t>
    </dgm:pt>
    <dgm:pt modelId="{AD2FA74C-C265-476F-BFAC-A433B9D6E27F}" type="parTrans" cxnId="{4E979663-D1C2-40C2-A8A4-EEF6A3677622}">
      <dgm:prSet/>
      <dgm:spPr/>
      <dgm:t>
        <a:bodyPr/>
        <a:lstStyle/>
        <a:p>
          <a:endParaRPr lang="es-MX"/>
        </a:p>
      </dgm:t>
    </dgm:pt>
    <dgm:pt modelId="{40E7DED0-0593-4FB5-BC22-706FA8132A2D}" type="sibTrans" cxnId="{4E979663-D1C2-40C2-A8A4-EEF6A3677622}">
      <dgm:prSet/>
      <dgm:spPr/>
      <dgm:t>
        <a:bodyPr/>
        <a:lstStyle/>
        <a:p>
          <a:endParaRPr lang="es-MX"/>
        </a:p>
      </dgm:t>
    </dgm:pt>
    <dgm:pt modelId="{434742F7-B22D-47B1-A8B0-821A71F5D2B5}">
      <dgm:prSet phldrT="[Texto]"/>
      <dgm:spPr/>
      <dgm:t>
        <a:bodyPr/>
        <a:lstStyle/>
        <a:p>
          <a:r>
            <a:rPr lang="es-MX"/>
            <a:t>UNIDAD 5 </a:t>
          </a:r>
          <a:r>
            <a:rPr lang="es-ES"/>
            <a:t>DISEÑO DE INTERVENCIONES EFECTIVAS</a:t>
          </a:r>
          <a:endParaRPr lang="es-MX"/>
        </a:p>
      </dgm:t>
    </dgm:pt>
    <dgm:pt modelId="{3D5E52FC-8FD8-408A-B606-239C277AE58E}" type="parTrans" cxnId="{EFF6DA2E-5AA0-435F-A140-C54AD6741FAB}">
      <dgm:prSet/>
      <dgm:spPr/>
      <dgm:t>
        <a:bodyPr/>
        <a:lstStyle/>
        <a:p>
          <a:endParaRPr lang="es-MX"/>
        </a:p>
      </dgm:t>
    </dgm:pt>
    <dgm:pt modelId="{36DF5E54-902C-41AA-969D-8B1017D12BBD}" type="sibTrans" cxnId="{EFF6DA2E-5AA0-435F-A140-C54AD6741FAB}">
      <dgm:prSet/>
      <dgm:spPr/>
      <dgm:t>
        <a:bodyPr/>
        <a:lstStyle/>
        <a:p>
          <a:endParaRPr lang="es-MX"/>
        </a:p>
      </dgm:t>
    </dgm:pt>
    <dgm:pt modelId="{D2CFE5DA-BDE9-459C-BBCE-13B4A9A1F8C9}">
      <dgm:prSet phldrT="[Texto]"/>
      <dgm:spPr/>
      <dgm:t>
        <a:bodyPr/>
        <a:lstStyle/>
        <a:p>
          <a:r>
            <a:rPr lang="es-MX"/>
            <a:t>UNIDAD 6 </a:t>
          </a:r>
          <a:r>
            <a:rPr lang="es-ES"/>
            <a:t>INTERVENCIONES EN EL MARCO DE LA CULTURA ORGANIZACIONAL</a:t>
          </a:r>
          <a:endParaRPr lang="es-MX"/>
        </a:p>
      </dgm:t>
    </dgm:pt>
    <dgm:pt modelId="{48D25AD6-F72A-49B7-BDA9-7949332A3D9A}" type="parTrans" cxnId="{178BAF8A-518D-41B5-BC54-993C47F8E015}">
      <dgm:prSet/>
      <dgm:spPr/>
      <dgm:t>
        <a:bodyPr/>
        <a:lstStyle/>
        <a:p>
          <a:endParaRPr lang="es-MX"/>
        </a:p>
      </dgm:t>
    </dgm:pt>
    <dgm:pt modelId="{DA38F268-C12C-44E4-917A-EF22C2163AF6}" type="sibTrans" cxnId="{178BAF8A-518D-41B5-BC54-993C47F8E015}">
      <dgm:prSet/>
      <dgm:spPr/>
      <dgm:t>
        <a:bodyPr/>
        <a:lstStyle/>
        <a:p>
          <a:endParaRPr lang="es-MX"/>
        </a:p>
      </dgm:t>
    </dgm:pt>
    <dgm:pt modelId="{1738342A-2686-4121-AC87-374FDCD9C457}">
      <dgm:prSet phldrT="[Texto]"/>
      <dgm:spPr/>
      <dgm:t>
        <a:bodyPr/>
        <a:lstStyle/>
        <a:p>
          <a:r>
            <a:rPr lang="es-MX"/>
            <a:t>UNIDAD 7 </a:t>
          </a:r>
          <a:r>
            <a:rPr lang="es-ES"/>
            <a:t>TIPOS DE INTERVENCIONES  </a:t>
          </a:r>
          <a:endParaRPr lang="es-MX"/>
        </a:p>
      </dgm:t>
    </dgm:pt>
    <dgm:pt modelId="{DF44AB95-25E4-4276-8D3D-4E724EC07A10}" type="parTrans" cxnId="{479083BF-E661-4774-9271-DB0D4C21897E}">
      <dgm:prSet/>
      <dgm:spPr/>
      <dgm:t>
        <a:bodyPr/>
        <a:lstStyle/>
        <a:p>
          <a:endParaRPr lang="es-MX"/>
        </a:p>
      </dgm:t>
    </dgm:pt>
    <dgm:pt modelId="{1CD2EF8C-1E26-41AF-B22C-7EE25FD1B903}" type="sibTrans" cxnId="{479083BF-E661-4774-9271-DB0D4C21897E}">
      <dgm:prSet/>
      <dgm:spPr/>
      <dgm:t>
        <a:bodyPr/>
        <a:lstStyle/>
        <a:p>
          <a:endParaRPr lang="es-MX"/>
        </a:p>
      </dgm:t>
    </dgm:pt>
    <dgm:pt modelId="{3AAED69E-6109-4FA6-A416-55857BCF8511}" type="pres">
      <dgm:prSet presAssocID="{AF5E1999-9760-4B99-820C-F6BBC3AA2678}" presName="cycle" presStyleCnt="0">
        <dgm:presLayoutVars>
          <dgm:dir/>
          <dgm:resizeHandles val="exact"/>
        </dgm:presLayoutVars>
      </dgm:prSet>
      <dgm:spPr/>
      <dgm:t>
        <a:bodyPr/>
        <a:lstStyle/>
        <a:p>
          <a:endParaRPr lang="es-MX"/>
        </a:p>
      </dgm:t>
    </dgm:pt>
    <dgm:pt modelId="{CE1F8221-F17F-4EA1-B341-4840CA337768}" type="pres">
      <dgm:prSet presAssocID="{D686270C-D3FA-4A02-9A92-939D19C7FCFF}" presName="dummy" presStyleCnt="0"/>
      <dgm:spPr/>
    </dgm:pt>
    <dgm:pt modelId="{7BE1BF84-8CAF-4194-8BD8-B9411618A879}" type="pres">
      <dgm:prSet presAssocID="{D686270C-D3FA-4A02-9A92-939D19C7FCFF}" presName="node" presStyleLbl="revTx" presStyleIdx="0" presStyleCnt="7">
        <dgm:presLayoutVars>
          <dgm:bulletEnabled val="1"/>
        </dgm:presLayoutVars>
      </dgm:prSet>
      <dgm:spPr/>
      <dgm:t>
        <a:bodyPr/>
        <a:lstStyle/>
        <a:p>
          <a:endParaRPr lang="es-MX"/>
        </a:p>
      </dgm:t>
    </dgm:pt>
    <dgm:pt modelId="{09A6AD04-6691-49D1-B288-D779180937D9}" type="pres">
      <dgm:prSet presAssocID="{CAD2F2B9-0AE8-49B0-8E62-DD5F915CE70E}" presName="sibTrans" presStyleLbl="node1" presStyleIdx="0" presStyleCnt="7"/>
      <dgm:spPr/>
      <dgm:t>
        <a:bodyPr/>
        <a:lstStyle/>
        <a:p>
          <a:endParaRPr lang="es-MX"/>
        </a:p>
      </dgm:t>
    </dgm:pt>
    <dgm:pt modelId="{2999EA64-1AF8-475B-80F5-DCA6508AA0BE}" type="pres">
      <dgm:prSet presAssocID="{7DF7E50F-6B01-4561-AC0D-E0842E12382B}" presName="dummy" presStyleCnt="0"/>
      <dgm:spPr/>
    </dgm:pt>
    <dgm:pt modelId="{7DED677B-1040-4AC5-B72B-08DB5681E639}" type="pres">
      <dgm:prSet presAssocID="{7DF7E50F-6B01-4561-AC0D-E0842E12382B}" presName="node" presStyleLbl="revTx" presStyleIdx="1" presStyleCnt="7">
        <dgm:presLayoutVars>
          <dgm:bulletEnabled val="1"/>
        </dgm:presLayoutVars>
      </dgm:prSet>
      <dgm:spPr/>
      <dgm:t>
        <a:bodyPr/>
        <a:lstStyle/>
        <a:p>
          <a:endParaRPr lang="es-MX"/>
        </a:p>
      </dgm:t>
    </dgm:pt>
    <dgm:pt modelId="{B7319399-00FC-4948-98B8-60AB8B9A19D6}" type="pres">
      <dgm:prSet presAssocID="{100C0FC4-3EC6-476A-9A32-3755576D8106}" presName="sibTrans" presStyleLbl="node1" presStyleIdx="1" presStyleCnt="7"/>
      <dgm:spPr/>
      <dgm:t>
        <a:bodyPr/>
        <a:lstStyle/>
        <a:p>
          <a:endParaRPr lang="es-MX"/>
        </a:p>
      </dgm:t>
    </dgm:pt>
    <dgm:pt modelId="{4B65C5AA-E15F-4729-9657-52FE7A4DA245}" type="pres">
      <dgm:prSet presAssocID="{2BF1BEA1-FE88-46E6-BA18-42505698B885}" presName="dummy" presStyleCnt="0"/>
      <dgm:spPr/>
    </dgm:pt>
    <dgm:pt modelId="{A0F13C5F-D65A-4BEA-AE4B-410B9AD48605}" type="pres">
      <dgm:prSet presAssocID="{2BF1BEA1-FE88-46E6-BA18-42505698B885}" presName="node" presStyleLbl="revTx" presStyleIdx="2" presStyleCnt="7">
        <dgm:presLayoutVars>
          <dgm:bulletEnabled val="1"/>
        </dgm:presLayoutVars>
      </dgm:prSet>
      <dgm:spPr/>
      <dgm:t>
        <a:bodyPr/>
        <a:lstStyle/>
        <a:p>
          <a:endParaRPr lang="es-MX"/>
        </a:p>
      </dgm:t>
    </dgm:pt>
    <dgm:pt modelId="{A4B23AF9-81F6-499E-8579-67AC7D84B9E4}" type="pres">
      <dgm:prSet presAssocID="{5C6726B3-6235-406B-9C68-D82E25BCB66A}" presName="sibTrans" presStyleLbl="node1" presStyleIdx="2" presStyleCnt="7"/>
      <dgm:spPr/>
      <dgm:t>
        <a:bodyPr/>
        <a:lstStyle/>
        <a:p>
          <a:endParaRPr lang="es-MX"/>
        </a:p>
      </dgm:t>
    </dgm:pt>
    <dgm:pt modelId="{D9F9D7EF-76BB-4BDF-BEEA-947F7A5E6870}" type="pres">
      <dgm:prSet presAssocID="{48573409-A361-426D-A88C-0BE9AC91094C}" presName="dummy" presStyleCnt="0"/>
      <dgm:spPr/>
    </dgm:pt>
    <dgm:pt modelId="{48C6BAB2-9766-40E5-86B2-200E3E744595}" type="pres">
      <dgm:prSet presAssocID="{48573409-A361-426D-A88C-0BE9AC91094C}" presName="node" presStyleLbl="revTx" presStyleIdx="3" presStyleCnt="7">
        <dgm:presLayoutVars>
          <dgm:bulletEnabled val="1"/>
        </dgm:presLayoutVars>
      </dgm:prSet>
      <dgm:spPr/>
      <dgm:t>
        <a:bodyPr/>
        <a:lstStyle/>
        <a:p>
          <a:endParaRPr lang="es-MX"/>
        </a:p>
      </dgm:t>
    </dgm:pt>
    <dgm:pt modelId="{CAE98E7C-8833-4653-9048-979406A35F3D}" type="pres">
      <dgm:prSet presAssocID="{40E7DED0-0593-4FB5-BC22-706FA8132A2D}" presName="sibTrans" presStyleLbl="node1" presStyleIdx="3" presStyleCnt="7"/>
      <dgm:spPr/>
      <dgm:t>
        <a:bodyPr/>
        <a:lstStyle/>
        <a:p>
          <a:endParaRPr lang="es-MX"/>
        </a:p>
      </dgm:t>
    </dgm:pt>
    <dgm:pt modelId="{244284B6-A86E-40B5-B33A-05C154A26786}" type="pres">
      <dgm:prSet presAssocID="{434742F7-B22D-47B1-A8B0-821A71F5D2B5}" presName="dummy" presStyleCnt="0"/>
      <dgm:spPr/>
    </dgm:pt>
    <dgm:pt modelId="{F278797C-CCD6-4201-A77D-7246E463C6D2}" type="pres">
      <dgm:prSet presAssocID="{434742F7-B22D-47B1-A8B0-821A71F5D2B5}" presName="node" presStyleLbl="revTx" presStyleIdx="4" presStyleCnt="7">
        <dgm:presLayoutVars>
          <dgm:bulletEnabled val="1"/>
        </dgm:presLayoutVars>
      </dgm:prSet>
      <dgm:spPr/>
      <dgm:t>
        <a:bodyPr/>
        <a:lstStyle/>
        <a:p>
          <a:endParaRPr lang="es-MX"/>
        </a:p>
      </dgm:t>
    </dgm:pt>
    <dgm:pt modelId="{3F34BA3B-A98F-47B5-860E-7A964DF8AB25}" type="pres">
      <dgm:prSet presAssocID="{36DF5E54-902C-41AA-969D-8B1017D12BBD}" presName="sibTrans" presStyleLbl="node1" presStyleIdx="4" presStyleCnt="7"/>
      <dgm:spPr/>
      <dgm:t>
        <a:bodyPr/>
        <a:lstStyle/>
        <a:p>
          <a:endParaRPr lang="es-MX"/>
        </a:p>
      </dgm:t>
    </dgm:pt>
    <dgm:pt modelId="{706361C4-A791-4775-8485-12976D033553}" type="pres">
      <dgm:prSet presAssocID="{D2CFE5DA-BDE9-459C-BBCE-13B4A9A1F8C9}" presName="dummy" presStyleCnt="0"/>
      <dgm:spPr/>
    </dgm:pt>
    <dgm:pt modelId="{98F8AF9D-B53C-499D-ACB1-01D5253A5E34}" type="pres">
      <dgm:prSet presAssocID="{D2CFE5DA-BDE9-459C-BBCE-13B4A9A1F8C9}" presName="node" presStyleLbl="revTx" presStyleIdx="5" presStyleCnt="7">
        <dgm:presLayoutVars>
          <dgm:bulletEnabled val="1"/>
        </dgm:presLayoutVars>
      </dgm:prSet>
      <dgm:spPr/>
      <dgm:t>
        <a:bodyPr/>
        <a:lstStyle/>
        <a:p>
          <a:endParaRPr lang="es-MX"/>
        </a:p>
      </dgm:t>
    </dgm:pt>
    <dgm:pt modelId="{FDDDFA7C-FA2D-4DCC-8FFF-054BF4CA9726}" type="pres">
      <dgm:prSet presAssocID="{DA38F268-C12C-44E4-917A-EF22C2163AF6}" presName="sibTrans" presStyleLbl="node1" presStyleIdx="5" presStyleCnt="7"/>
      <dgm:spPr/>
      <dgm:t>
        <a:bodyPr/>
        <a:lstStyle/>
        <a:p>
          <a:endParaRPr lang="es-MX"/>
        </a:p>
      </dgm:t>
    </dgm:pt>
    <dgm:pt modelId="{8672F1BC-AFFE-493D-B349-9B2AF386ED05}" type="pres">
      <dgm:prSet presAssocID="{1738342A-2686-4121-AC87-374FDCD9C457}" presName="dummy" presStyleCnt="0"/>
      <dgm:spPr/>
    </dgm:pt>
    <dgm:pt modelId="{FB9AF9D5-13C1-4F19-A0AF-B2091AA28438}" type="pres">
      <dgm:prSet presAssocID="{1738342A-2686-4121-AC87-374FDCD9C457}" presName="node" presStyleLbl="revTx" presStyleIdx="6" presStyleCnt="7">
        <dgm:presLayoutVars>
          <dgm:bulletEnabled val="1"/>
        </dgm:presLayoutVars>
      </dgm:prSet>
      <dgm:spPr/>
      <dgm:t>
        <a:bodyPr/>
        <a:lstStyle/>
        <a:p>
          <a:endParaRPr lang="es-MX"/>
        </a:p>
      </dgm:t>
    </dgm:pt>
    <dgm:pt modelId="{D8FA22FD-C6FC-48FD-A326-3DCEFB18A054}" type="pres">
      <dgm:prSet presAssocID="{1CD2EF8C-1E26-41AF-B22C-7EE25FD1B903}" presName="sibTrans" presStyleLbl="node1" presStyleIdx="6" presStyleCnt="7"/>
      <dgm:spPr/>
      <dgm:t>
        <a:bodyPr/>
        <a:lstStyle/>
        <a:p>
          <a:endParaRPr lang="es-MX"/>
        </a:p>
      </dgm:t>
    </dgm:pt>
  </dgm:ptLst>
  <dgm:cxnLst>
    <dgm:cxn modelId="{CF5B5527-16A5-47B4-B046-C9AA07515B1C}" type="presOf" srcId="{2BF1BEA1-FE88-46E6-BA18-42505698B885}" destId="{A0F13C5F-D65A-4BEA-AE4B-410B9AD48605}" srcOrd="0" destOrd="0" presId="urn:microsoft.com/office/officeart/2005/8/layout/cycle1"/>
    <dgm:cxn modelId="{9B32978F-16D4-4E2C-B642-9AA210EEA8AF}" type="presOf" srcId="{DA38F268-C12C-44E4-917A-EF22C2163AF6}" destId="{FDDDFA7C-FA2D-4DCC-8FFF-054BF4CA9726}" srcOrd="0" destOrd="0" presId="urn:microsoft.com/office/officeart/2005/8/layout/cycle1"/>
    <dgm:cxn modelId="{94D44A90-85DB-43A6-AA10-7B8F0AA86F94}" srcId="{AF5E1999-9760-4B99-820C-F6BBC3AA2678}" destId="{7DF7E50F-6B01-4561-AC0D-E0842E12382B}" srcOrd="1" destOrd="0" parTransId="{E4562EEF-D99B-4BD5-B94A-F6CDF30562E5}" sibTransId="{100C0FC4-3EC6-476A-9A32-3755576D8106}"/>
    <dgm:cxn modelId="{5631ACA9-06B8-402A-9CBC-D8936D3F63FE}" type="presOf" srcId="{5C6726B3-6235-406B-9C68-D82E25BCB66A}" destId="{A4B23AF9-81F6-499E-8579-67AC7D84B9E4}" srcOrd="0" destOrd="0" presId="urn:microsoft.com/office/officeart/2005/8/layout/cycle1"/>
    <dgm:cxn modelId="{7F1C0ABB-A10B-4AAE-8574-D2B3A569ED76}" type="presOf" srcId="{AF5E1999-9760-4B99-820C-F6BBC3AA2678}" destId="{3AAED69E-6109-4FA6-A416-55857BCF8511}" srcOrd="0" destOrd="0" presId="urn:microsoft.com/office/officeart/2005/8/layout/cycle1"/>
    <dgm:cxn modelId="{485B2429-5BEE-4C30-A1FD-B443666297BC}" type="presOf" srcId="{D686270C-D3FA-4A02-9A92-939D19C7FCFF}" destId="{7BE1BF84-8CAF-4194-8BD8-B9411618A879}" srcOrd="0" destOrd="0" presId="urn:microsoft.com/office/officeart/2005/8/layout/cycle1"/>
    <dgm:cxn modelId="{479083BF-E661-4774-9271-DB0D4C21897E}" srcId="{AF5E1999-9760-4B99-820C-F6BBC3AA2678}" destId="{1738342A-2686-4121-AC87-374FDCD9C457}" srcOrd="6" destOrd="0" parTransId="{DF44AB95-25E4-4276-8D3D-4E724EC07A10}" sibTransId="{1CD2EF8C-1E26-41AF-B22C-7EE25FD1B903}"/>
    <dgm:cxn modelId="{EA9C15ED-FDC9-4C3B-BA75-DF06CF1F5FB2}" type="presOf" srcId="{1738342A-2686-4121-AC87-374FDCD9C457}" destId="{FB9AF9D5-13C1-4F19-A0AF-B2091AA28438}" srcOrd="0" destOrd="0" presId="urn:microsoft.com/office/officeart/2005/8/layout/cycle1"/>
    <dgm:cxn modelId="{110E0113-B19F-4F50-ACCD-D14FDC3C871A}" type="presOf" srcId="{7DF7E50F-6B01-4561-AC0D-E0842E12382B}" destId="{7DED677B-1040-4AC5-B72B-08DB5681E639}" srcOrd="0" destOrd="0" presId="urn:microsoft.com/office/officeart/2005/8/layout/cycle1"/>
    <dgm:cxn modelId="{E11AE2AF-D09B-4EC5-A916-C319B9239FC9}" type="presOf" srcId="{1CD2EF8C-1E26-41AF-B22C-7EE25FD1B903}" destId="{D8FA22FD-C6FC-48FD-A326-3DCEFB18A054}" srcOrd="0" destOrd="0" presId="urn:microsoft.com/office/officeart/2005/8/layout/cycle1"/>
    <dgm:cxn modelId="{661E3ECD-6FDE-4355-93F6-8D657B62F7B2}" srcId="{AF5E1999-9760-4B99-820C-F6BBC3AA2678}" destId="{2BF1BEA1-FE88-46E6-BA18-42505698B885}" srcOrd="2" destOrd="0" parTransId="{59C51071-3539-402C-8E2D-51FD57243C0C}" sibTransId="{5C6726B3-6235-406B-9C68-D82E25BCB66A}"/>
    <dgm:cxn modelId="{4E979663-D1C2-40C2-A8A4-EEF6A3677622}" srcId="{AF5E1999-9760-4B99-820C-F6BBC3AA2678}" destId="{48573409-A361-426D-A88C-0BE9AC91094C}" srcOrd="3" destOrd="0" parTransId="{AD2FA74C-C265-476F-BFAC-A433B9D6E27F}" sibTransId="{40E7DED0-0593-4FB5-BC22-706FA8132A2D}"/>
    <dgm:cxn modelId="{63E7C5AC-5C37-4F02-BA57-1FACCFC6242D}" type="presOf" srcId="{CAD2F2B9-0AE8-49B0-8E62-DD5F915CE70E}" destId="{09A6AD04-6691-49D1-B288-D779180937D9}" srcOrd="0" destOrd="0" presId="urn:microsoft.com/office/officeart/2005/8/layout/cycle1"/>
    <dgm:cxn modelId="{32BA2EC2-AD90-4CF3-B201-6A63509AC6D3}" type="presOf" srcId="{36DF5E54-902C-41AA-969D-8B1017D12BBD}" destId="{3F34BA3B-A98F-47B5-860E-7A964DF8AB25}" srcOrd="0" destOrd="0" presId="urn:microsoft.com/office/officeart/2005/8/layout/cycle1"/>
    <dgm:cxn modelId="{216CCD37-B20A-410B-9FA8-CE7E5A79D09D}" type="presOf" srcId="{48573409-A361-426D-A88C-0BE9AC91094C}" destId="{48C6BAB2-9766-40E5-86B2-200E3E744595}" srcOrd="0" destOrd="0" presId="urn:microsoft.com/office/officeart/2005/8/layout/cycle1"/>
    <dgm:cxn modelId="{EFF6DA2E-5AA0-435F-A140-C54AD6741FAB}" srcId="{AF5E1999-9760-4B99-820C-F6BBC3AA2678}" destId="{434742F7-B22D-47B1-A8B0-821A71F5D2B5}" srcOrd="4" destOrd="0" parTransId="{3D5E52FC-8FD8-408A-B606-239C277AE58E}" sibTransId="{36DF5E54-902C-41AA-969D-8B1017D12BBD}"/>
    <dgm:cxn modelId="{5A9E6E1B-97DD-4945-8C8A-AC1B009DB77B}" type="presOf" srcId="{D2CFE5DA-BDE9-459C-BBCE-13B4A9A1F8C9}" destId="{98F8AF9D-B53C-499D-ACB1-01D5253A5E34}" srcOrd="0" destOrd="0" presId="urn:microsoft.com/office/officeart/2005/8/layout/cycle1"/>
    <dgm:cxn modelId="{753D5A13-B6BB-46EC-808A-530972AC6C99}" type="presOf" srcId="{434742F7-B22D-47B1-A8B0-821A71F5D2B5}" destId="{F278797C-CCD6-4201-A77D-7246E463C6D2}" srcOrd="0" destOrd="0" presId="urn:microsoft.com/office/officeart/2005/8/layout/cycle1"/>
    <dgm:cxn modelId="{D58ACA73-742D-442F-BF68-53D296FBC634}" type="presOf" srcId="{40E7DED0-0593-4FB5-BC22-706FA8132A2D}" destId="{CAE98E7C-8833-4653-9048-979406A35F3D}" srcOrd="0" destOrd="0" presId="urn:microsoft.com/office/officeart/2005/8/layout/cycle1"/>
    <dgm:cxn modelId="{178BAF8A-518D-41B5-BC54-993C47F8E015}" srcId="{AF5E1999-9760-4B99-820C-F6BBC3AA2678}" destId="{D2CFE5DA-BDE9-459C-BBCE-13B4A9A1F8C9}" srcOrd="5" destOrd="0" parTransId="{48D25AD6-F72A-49B7-BDA9-7949332A3D9A}" sibTransId="{DA38F268-C12C-44E4-917A-EF22C2163AF6}"/>
    <dgm:cxn modelId="{20B2CB21-EB68-444B-B184-54263281121B}" type="presOf" srcId="{100C0FC4-3EC6-476A-9A32-3755576D8106}" destId="{B7319399-00FC-4948-98B8-60AB8B9A19D6}" srcOrd="0" destOrd="0" presId="urn:microsoft.com/office/officeart/2005/8/layout/cycle1"/>
    <dgm:cxn modelId="{857E1714-3ABE-44E6-9F84-4DD96D513ED8}" srcId="{AF5E1999-9760-4B99-820C-F6BBC3AA2678}" destId="{D686270C-D3FA-4A02-9A92-939D19C7FCFF}" srcOrd="0" destOrd="0" parTransId="{17D274E0-96DE-437C-9053-C4AEC521075F}" sibTransId="{CAD2F2B9-0AE8-49B0-8E62-DD5F915CE70E}"/>
    <dgm:cxn modelId="{F4674164-5297-4356-AD21-7604E7138992}" type="presParOf" srcId="{3AAED69E-6109-4FA6-A416-55857BCF8511}" destId="{CE1F8221-F17F-4EA1-B341-4840CA337768}" srcOrd="0" destOrd="0" presId="urn:microsoft.com/office/officeart/2005/8/layout/cycle1"/>
    <dgm:cxn modelId="{69831475-C2EC-42DC-A709-2649FFEF48B9}" type="presParOf" srcId="{3AAED69E-6109-4FA6-A416-55857BCF8511}" destId="{7BE1BF84-8CAF-4194-8BD8-B9411618A879}" srcOrd="1" destOrd="0" presId="urn:microsoft.com/office/officeart/2005/8/layout/cycle1"/>
    <dgm:cxn modelId="{F96D55ED-7896-43EC-8377-33193CF34757}" type="presParOf" srcId="{3AAED69E-6109-4FA6-A416-55857BCF8511}" destId="{09A6AD04-6691-49D1-B288-D779180937D9}" srcOrd="2" destOrd="0" presId="urn:microsoft.com/office/officeart/2005/8/layout/cycle1"/>
    <dgm:cxn modelId="{3C3C10E2-DDE9-48E3-ABCF-AE7FD6A0B524}" type="presParOf" srcId="{3AAED69E-6109-4FA6-A416-55857BCF8511}" destId="{2999EA64-1AF8-475B-80F5-DCA6508AA0BE}" srcOrd="3" destOrd="0" presId="urn:microsoft.com/office/officeart/2005/8/layout/cycle1"/>
    <dgm:cxn modelId="{2057378C-4A20-4951-A7CB-B7A20EF0D0FA}" type="presParOf" srcId="{3AAED69E-6109-4FA6-A416-55857BCF8511}" destId="{7DED677B-1040-4AC5-B72B-08DB5681E639}" srcOrd="4" destOrd="0" presId="urn:microsoft.com/office/officeart/2005/8/layout/cycle1"/>
    <dgm:cxn modelId="{5D9A0AC9-667D-4FC5-9049-8D2414DA1850}" type="presParOf" srcId="{3AAED69E-6109-4FA6-A416-55857BCF8511}" destId="{B7319399-00FC-4948-98B8-60AB8B9A19D6}" srcOrd="5" destOrd="0" presId="urn:microsoft.com/office/officeart/2005/8/layout/cycle1"/>
    <dgm:cxn modelId="{331D01A0-867D-4855-B0FF-DC0726DBF485}" type="presParOf" srcId="{3AAED69E-6109-4FA6-A416-55857BCF8511}" destId="{4B65C5AA-E15F-4729-9657-52FE7A4DA245}" srcOrd="6" destOrd="0" presId="urn:microsoft.com/office/officeart/2005/8/layout/cycle1"/>
    <dgm:cxn modelId="{173E52EB-5E7E-452E-A468-941263FC33F2}" type="presParOf" srcId="{3AAED69E-6109-4FA6-A416-55857BCF8511}" destId="{A0F13C5F-D65A-4BEA-AE4B-410B9AD48605}" srcOrd="7" destOrd="0" presId="urn:microsoft.com/office/officeart/2005/8/layout/cycle1"/>
    <dgm:cxn modelId="{6CAF5A4A-9D17-4228-BCBA-095B7239FE27}" type="presParOf" srcId="{3AAED69E-6109-4FA6-A416-55857BCF8511}" destId="{A4B23AF9-81F6-499E-8579-67AC7D84B9E4}" srcOrd="8" destOrd="0" presId="urn:microsoft.com/office/officeart/2005/8/layout/cycle1"/>
    <dgm:cxn modelId="{E6B319D5-92F0-4198-932C-FF915A3111C4}" type="presParOf" srcId="{3AAED69E-6109-4FA6-A416-55857BCF8511}" destId="{D9F9D7EF-76BB-4BDF-BEEA-947F7A5E6870}" srcOrd="9" destOrd="0" presId="urn:microsoft.com/office/officeart/2005/8/layout/cycle1"/>
    <dgm:cxn modelId="{57DE08CB-AB45-4094-97C9-6ECFEFC8EC5F}" type="presParOf" srcId="{3AAED69E-6109-4FA6-A416-55857BCF8511}" destId="{48C6BAB2-9766-40E5-86B2-200E3E744595}" srcOrd="10" destOrd="0" presId="urn:microsoft.com/office/officeart/2005/8/layout/cycle1"/>
    <dgm:cxn modelId="{8B7C6E36-2BD5-4C2D-9A4C-7430AE3A7D18}" type="presParOf" srcId="{3AAED69E-6109-4FA6-A416-55857BCF8511}" destId="{CAE98E7C-8833-4653-9048-979406A35F3D}" srcOrd="11" destOrd="0" presId="urn:microsoft.com/office/officeart/2005/8/layout/cycle1"/>
    <dgm:cxn modelId="{4B6B8EAD-1D68-4E0F-91E8-6047F8C6D360}" type="presParOf" srcId="{3AAED69E-6109-4FA6-A416-55857BCF8511}" destId="{244284B6-A86E-40B5-B33A-05C154A26786}" srcOrd="12" destOrd="0" presId="urn:microsoft.com/office/officeart/2005/8/layout/cycle1"/>
    <dgm:cxn modelId="{58D6CC40-E004-4576-B60A-10A4A279F8FB}" type="presParOf" srcId="{3AAED69E-6109-4FA6-A416-55857BCF8511}" destId="{F278797C-CCD6-4201-A77D-7246E463C6D2}" srcOrd="13" destOrd="0" presId="urn:microsoft.com/office/officeart/2005/8/layout/cycle1"/>
    <dgm:cxn modelId="{8CCDA769-B6DC-48BC-8B5F-F52D2A8AEBE0}" type="presParOf" srcId="{3AAED69E-6109-4FA6-A416-55857BCF8511}" destId="{3F34BA3B-A98F-47B5-860E-7A964DF8AB25}" srcOrd="14" destOrd="0" presId="urn:microsoft.com/office/officeart/2005/8/layout/cycle1"/>
    <dgm:cxn modelId="{C948550B-6ED6-48D5-AF50-BA169652DAD2}" type="presParOf" srcId="{3AAED69E-6109-4FA6-A416-55857BCF8511}" destId="{706361C4-A791-4775-8485-12976D033553}" srcOrd="15" destOrd="0" presId="urn:microsoft.com/office/officeart/2005/8/layout/cycle1"/>
    <dgm:cxn modelId="{BA687BCD-6D1D-486C-9F05-7B81C8738768}" type="presParOf" srcId="{3AAED69E-6109-4FA6-A416-55857BCF8511}" destId="{98F8AF9D-B53C-499D-ACB1-01D5253A5E34}" srcOrd="16" destOrd="0" presId="urn:microsoft.com/office/officeart/2005/8/layout/cycle1"/>
    <dgm:cxn modelId="{AE2E69E7-0898-4C40-8D80-9B5885082E6C}" type="presParOf" srcId="{3AAED69E-6109-4FA6-A416-55857BCF8511}" destId="{FDDDFA7C-FA2D-4DCC-8FFF-054BF4CA9726}" srcOrd="17" destOrd="0" presId="urn:microsoft.com/office/officeart/2005/8/layout/cycle1"/>
    <dgm:cxn modelId="{56EA8C17-C08A-4CE0-AA66-DA8A9FF8D2B5}" type="presParOf" srcId="{3AAED69E-6109-4FA6-A416-55857BCF8511}" destId="{8672F1BC-AFFE-493D-B349-9B2AF386ED05}" srcOrd="18" destOrd="0" presId="urn:microsoft.com/office/officeart/2005/8/layout/cycle1"/>
    <dgm:cxn modelId="{BCA79E08-EF97-457F-976F-9A65447326D0}" type="presParOf" srcId="{3AAED69E-6109-4FA6-A416-55857BCF8511}" destId="{FB9AF9D5-13C1-4F19-A0AF-B2091AA28438}" srcOrd="19" destOrd="0" presId="urn:microsoft.com/office/officeart/2005/8/layout/cycle1"/>
    <dgm:cxn modelId="{681D605F-C390-4E4C-84AA-C92F5279DAF7}" type="presParOf" srcId="{3AAED69E-6109-4FA6-A416-55857BCF8511}" destId="{D8FA22FD-C6FC-48FD-A326-3DCEFB18A054}" srcOrd="20"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E1BF84-8CAF-4194-8BD8-B9411618A879}">
      <dsp:nvSpPr>
        <dsp:cNvPr id="0" name=""/>
        <dsp:cNvSpPr/>
      </dsp:nvSpPr>
      <dsp:spPr>
        <a:xfrm>
          <a:off x="3897061" y="641"/>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1 </a:t>
          </a:r>
          <a:r>
            <a:rPr lang="es-ES" sz="700" kern="1200"/>
            <a:t>CONCEPTUALIZACIÓN DEL  DESARROLLO ORGANIZACIONAL.</a:t>
          </a:r>
          <a:endParaRPr lang="es-MX" sz="700" kern="1200"/>
        </a:p>
      </dsp:txBody>
      <dsp:txXfrm>
        <a:off x="3897061" y="641"/>
        <a:ext cx="1015694" cy="1015694"/>
      </dsp:txXfrm>
    </dsp:sp>
    <dsp:sp modelId="{09A6AD04-6691-49D1-B288-D779180937D9}">
      <dsp:nvSpPr>
        <dsp:cNvPr id="0" name=""/>
        <dsp:cNvSpPr/>
      </dsp:nvSpPr>
      <dsp:spPr>
        <a:xfrm>
          <a:off x="720871" y="54304"/>
          <a:ext cx="5268396" cy="5268396"/>
        </a:xfrm>
        <a:prstGeom prst="circularArrow">
          <a:avLst>
            <a:gd name="adj1" fmla="val 3759"/>
            <a:gd name="adj2" fmla="val 234545"/>
            <a:gd name="adj3" fmla="val 19828230"/>
            <a:gd name="adj4" fmla="val 18604410"/>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ED677B-1040-4AC5-B72B-08DB5681E639}">
      <dsp:nvSpPr>
        <dsp:cNvPr id="0" name=""/>
        <dsp:cNvSpPr/>
      </dsp:nvSpPr>
      <dsp:spPr>
        <a:xfrm>
          <a:off x="5206189" y="1642236"/>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2 </a:t>
          </a:r>
          <a:r>
            <a:rPr lang="es-ES" sz="700" kern="1200"/>
            <a:t>PERFIL, ROLES Y TENDENCIAS DEL AGENTE DE CAMBIO.</a:t>
          </a:r>
          <a:endParaRPr lang="es-MX" sz="700" kern="1200"/>
        </a:p>
      </dsp:txBody>
      <dsp:txXfrm>
        <a:off x="5206189" y="1642236"/>
        <a:ext cx="1015694" cy="1015694"/>
      </dsp:txXfrm>
    </dsp:sp>
    <dsp:sp modelId="{B7319399-00FC-4948-98B8-60AB8B9A19D6}">
      <dsp:nvSpPr>
        <dsp:cNvPr id="0" name=""/>
        <dsp:cNvSpPr/>
      </dsp:nvSpPr>
      <dsp:spPr>
        <a:xfrm>
          <a:off x="720871" y="54304"/>
          <a:ext cx="5268396" cy="5268396"/>
        </a:xfrm>
        <a:prstGeom prst="circularArrow">
          <a:avLst>
            <a:gd name="adj1" fmla="val 3759"/>
            <a:gd name="adj2" fmla="val 234545"/>
            <a:gd name="adj3" fmla="val 1231340"/>
            <a:gd name="adj4" fmla="val 21556564"/>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F13C5F-D65A-4BEA-AE4B-410B9AD48605}">
      <dsp:nvSpPr>
        <dsp:cNvPr id="0" name=""/>
        <dsp:cNvSpPr/>
      </dsp:nvSpPr>
      <dsp:spPr>
        <a:xfrm>
          <a:off x="4738967" y="3689271"/>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3 </a:t>
          </a:r>
          <a:r>
            <a:rPr lang="es-ES" sz="700" kern="1200"/>
            <a:t>TEORÍAS DEL CAMBIO</a:t>
          </a:r>
          <a:endParaRPr lang="es-MX" sz="700" kern="1200"/>
        </a:p>
      </dsp:txBody>
      <dsp:txXfrm>
        <a:off x="4738967" y="3689271"/>
        <a:ext cx="1015694" cy="1015694"/>
      </dsp:txXfrm>
    </dsp:sp>
    <dsp:sp modelId="{A4B23AF9-81F6-499E-8579-67AC7D84B9E4}">
      <dsp:nvSpPr>
        <dsp:cNvPr id="0" name=""/>
        <dsp:cNvSpPr/>
      </dsp:nvSpPr>
      <dsp:spPr>
        <a:xfrm>
          <a:off x="720871" y="54304"/>
          <a:ext cx="5268396" cy="5268396"/>
        </a:xfrm>
        <a:prstGeom prst="circularArrow">
          <a:avLst>
            <a:gd name="adj1" fmla="val 3759"/>
            <a:gd name="adj2" fmla="val 234545"/>
            <a:gd name="adj3" fmla="val 4438515"/>
            <a:gd name="adj4" fmla="val 3306841"/>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C6BAB2-9766-40E5-86B2-200E3E744595}">
      <dsp:nvSpPr>
        <dsp:cNvPr id="0" name=""/>
        <dsp:cNvSpPr/>
      </dsp:nvSpPr>
      <dsp:spPr>
        <a:xfrm>
          <a:off x="2847222" y="4600288"/>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4 </a:t>
          </a:r>
          <a:r>
            <a:rPr lang="es-ES" sz="700" kern="1200"/>
            <a:t>DESARROLLO ORGANIZACIONAL BAJO UN ENFOQUE SISTÉMICO</a:t>
          </a:r>
          <a:endParaRPr lang="es-MX" sz="700" kern="1200"/>
        </a:p>
      </dsp:txBody>
      <dsp:txXfrm>
        <a:off x="2847222" y="4600288"/>
        <a:ext cx="1015694" cy="1015694"/>
      </dsp:txXfrm>
    </dsp:sp>
    <dsp:sp modelId="{CAE98E7C-8833-4653-9048-979406A35F3D}">
      <dsp:nvSpPr>
        <dsp:cNvPr id="0" name=""/>
        <dsp:cNvSpPr/>
      </dsp:nvSpPr>
      <dsp:spPr>
        <a:xfrm>
          <a:off x="720871" y="54304"/>
          <a:ext cx="5268396" cy="5268396"/>
        </a:xfrm>
        <a:prstGeom prst="circularArrow">
          <a:avLst>
            <a:gd name="adj1" fmla="val 3759"/>
            <a:gd name="adj2" fmla="val 234545"/>
            <a:gd name="adj3" fmla="val 7258615"/>
            <a:gd name="adj4" fmla="val 6126941"/>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78797C-CCD6-4201-A77D-7246E463C6D2}">
      <dsp:nvSpPr>
        <dsp:cNvPr id="0" name=""/>
        <dsp:cNvSpPr/>
      </dsp:nvSpPr>
      <dsp:spPr>
        <a:xfrm>
          <a:off x="955476" y="3689271"/>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5 </a:t>
          </a:r>
          <a:r>
            <a:rPr lang="es-ES" sz="700" kern="1200"/>
            <a:t>DISEÑO DE INTERVENCIONES EFECTIVAS</a:t>
          </a:r>
          <a:endParaRPr lang="es-MX" sz="700" kern="1200"/>
        </a:p>
      </dsp:txBody>
      <dsp:txXfrm>
        <a:off x="955476" y="3689271"/>
        <a:ext cx="1015694" cy="1015694"/>
      </dsp:txXfrm>
    </dsp:sp>
    <dsp:sp modelId="{3F34BA3B-A98F-47B5-860E-7A964DF8AB25}">
      <dsp:nvSpPr>
        <dsp:cNvPr id="0" name=""/>
        <dsp:cNvSpPr/>
      </dsp:nvSpPr>
      <dsp:spPr>
        <a:xfrm>
          <a:off x="720871" y="54304"/>
          <a:ext cx="5268396" cy="5268396"/>
        </a:xfrm>
        <a:prstGeom prst="circularArrow">
          <a:avLst>
            <a:gd name="adj1" fmla="val 3759"/>
            <a:gd name="adj2" fmla="val 234545"/>
            <a:gd name="adj3" fmla="val 10608892"/>
            <a:gd name="adj4" fmla="val 9334115"/>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F8AF9D-B53C-499D-ACB1-01D5253A5E34}">
      <dsp:nvSpPr>
        <dsp:cNvPr id="0" name=""/>
        <dsp:cNvSpPr/>
      </dsp:nvSpPr>
      <dsp:spPr>
        <a:xfrm>
          <a:off x="488254" y="1642236"/>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6 </a:t>
          </a:r>
          <a:r>
            <a:rPr lang="es-ES" sz="700" kern="1200"/>
            <a:t>INTERVENCIONES EN EL MARCO DE LA CULTURA ORGANIZACIONAL</a:t>
          </a:r>
          <a:endParaRPr lang="es-MX" sz="700" kern="1200"/>
        </a:p>
      </dsp:txBody>
      <dsp:txXfrm>
        <a:off x="488254" y="1642236"/>
        <a:ext cx="1015694" cy="1015694"/>
      </dsp:txXfrm>
    </dsp:sp>
    <dsp:sp modelId="{FDDDFA7C-FA2D-4DCC-8FFF-054BF4CA9726}">
      <dsp:nvSpPr>
        <dsp:cNvPr id="0" name=""/>
        <dsp:cNvSpPr/>
      </dsp:nvSpPr>
      <dsp:spPr>
        <a:xfrm>
          <a:off x="720871" y="54304"/>
          <a:ext cx="5268396" cy="5268396"/>
        </a:xfrm>
        <a:prstGeom prst="circularArrow">
          <a:avLst>
            <a:gd name="adj1" fmla="val 3759"/>
            <a:gd name="adj2" fmla="val 234545"/>
            <a:gd name="adj3" fmla="val 13561045"/>
            <a:gd name="adj4" fmla="val 12337225"/>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9AF9D5-13C1-4F19-A0AF-B2091AA28438}">
      <dsp:nvSpPr>
        <dsp:cNvPr id="0" name=""/>
        <dsp:cNvSpPr/>
      </dsp:nvSpPr>
      <dsp:spPr>
        <a:xfrm>
          <a:off x="1797382" y="641"/>
          <a:ext cx="1015694" cy="101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ct val="35000"/>
            </a:spcAft>
          </a:pPr>
          <a:r>
            <a:rPr lang="es-MX" sz="700" kern="1200"/>
            <a:t>UNIDAD 7 </a:t>
          </a:r>
          <a:r>
            <a:rPr lang="es-ES" sz="700" kern="1200"/>
            <a:t>TIPOS DE INTERVENCIONES  </a:t>
          </a:r>
          <a:endParaRPr lang="es-MX" sz="700" kern="1200"/>
        </a:p>
      </dsp:txBody>
      <dsp:txXfrm>
        <a:off x="1797382" y="641"/>
        <a:ext cx="1015694" cy="1015694"/>
      </dsp:txXfrm>
    </dsp:sp>
    <dsp:sp modelId="{D8FA22FD-C6FC-48FD-A326-3DCEFB18A054}">
      <dsp:nvSpPr>
        <dsp:cNvPr id="0" name=""/>
        <dsp:cNvSpPr/>
      </dsp:nvSpPr>
      <dsp:spPr>
        <a:xfrm>
          <a:off x="720871" y="54304"/>
          <a:ext cx="5268396" cy="5268396"/>
        </a:xfrm>
        <a:prstGeom prst="circularArrow">
          <a:avLst>
            <a:gd name="adj1" fmla="val 3759"/>
            <a:gd name="adj2" fmla="val 234545"/>
            <a:gd name="adj3" fmla="val 16742092"/>
            <a:gd name="adj4" fmla="val 15423364"/>
            <a:gd name="adj5" fmla="val 4386"/>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F57FF-D132-40AA-B83B-6FD53A853B61}"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E7CEA-0114-4C50-9690-D8A9A0EFB94A}" type="slidenum">
              <a:rPr lang="es-MX" smtClean="0"/>
              <a:t>‹Nº›</a:t>
            </a:fld>
            <a:endParaRPr lang="es-MX"/>
          </a:p>
        </p:txBody>
      </p:sp>
    </p:spTree>
    <p:extLst>
      <p:ext uri="{BB962C8B-B14F-4D97-AF65-F5344CB8AC3E}">
        <p14:creationId xmlns:p14="http://schemas.microsoft.com/office/powerpoint/2010/main" val="2731797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68691618-0754-4600-BA6D-0414F8804880}" type="slidenum">
              <a:rPr lang="es-MX" smtClean="0"/>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187D52E-7D2B-4AED-8BB9-75E89ECE7AD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C1ADA9-640D-441B-B833-465A6F6CC039}" type="slidenum">
              <a:rPr lang="es-MX" smtClean="0"/>
              <a:t>‹Nº›</a:t>
            </a:fld>
            <a:endParaRPr lang="es-MX"/>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187D52E-7D2B-4AED-8BB9-75E89ECE7AD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187D52E-7D2B-4AED-8BB9-75E89ECE7AD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187D52E-7D2B-4AED-8BB9-75E89ECE7AD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187D52E-7D2B-4AED-8BB9-75E89ECE7AD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9C1ADA9-640D-441B-B833-465A6F6CC039}" type="slidenum">
              <a:rPr lang="es-MX" smtClean="0"/>
              <a:t>‹Nº›</a:t>
            </a:fld>
            <a:endParaRPr lang="es-MX"/>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187D52E-7D2B-4AED-8BB9-75E89ECE7ADF}"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187D52E-7D2B-4AED-8BB9-75E89ECE7ADF}"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9C1ADA9-640D-441B-B833-465A6F6CC039}" type="slidenum">
              <a:rPr lang="es-MX" smtClean="0"/>
              <a:t>‹Nº›</a:t>
            </a:fld>
            <a:endParaRPr lang="es-MX"/>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187D52E-7D2B-4AED-8BB9-75E89ECE7ADF}"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87D52E-7D2B-4AED-8BB9-75E89ECE7ADF}"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187D52E-7D2B-4AED-8BB9-75E89ECE7ADF}"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C1ADA9-640D-441B-B833-465A6F6CC039}" type="slidenum">
              <a:rPr lang="es-MX" smtClean="0"/>
              <a:t>‹Nº›</a:t>
            </a:fld>
            <a:endParaRPr lang="es-MX"/>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187D52E-7D2B-4AED-8BB9-75E89ECE7ADF}"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9C1ADA9-640D-441B-B833-465A6F6CC039}"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187D52E-7D2B-4AED-8BB9-75E89ECE7ADF}" type="datetimeFigureOut">
              <a:rPr lang="es-MX" smtClean="0"/>
              <a:t>02/10/2015</a:t>
            </a:fld>
            <a:endParaRPr lang="es-MX"/>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9C1ADA9-640D-441B-B833-465A6F6CC03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293192" y="1269380"/>
            <a:ext cx="6807200" cy="1079500"/>
          </a:xfrm>
        </p:spPr>
        <p:txBody>
          <a:bodyPr>
            <a:noAutofit/>
          </a:bodyPr>
          <a:lstStyle/>
          <a:p>
            <a:pPr algn="ctr"/>
            <a:r>
              <a:rPr lang="es-MX" sz="2000" b="1" dirty="0" smtClean="0">
                <a:solidFill>
                  <a:srgbClr val="006600"/>
                </a:solidFill>
                <a:effectLst/>
                <a:latin typeface="Arial" pitchFamily="34" charset="0"/>
                <a:cs typeface="Arial" pitchFamily="34" charset="0"/>
              </a:rPr>
              <a:t/>
            </a:r>
            <a:br>
              <a:rPr lang="es-MX" sz="2000" b="1" dirty="0" smtClean="0">
                <a:solidFill>
                  <a:srgbClr val="006600"/>
                </a:solidFill>
                <a:effectLst/>
                <a:latin typeface="Arial" pitchFamily="34" charset="0"/>
                <a:cs typeface="Arial" pitchFamily="34" charset="0"/>
              </a:rPr>
            </a:br>
            <a:r>
              <a:rPr lang="es-MX" sz="2000" b="1" dirty="0">
                <a:solidFill>
                  <a:srgbClr val="006600"/>
                </a:solidFill>
                <a:latin typeface="Arial" pitchFamily="34" charset="0"/>
                <a:cs typeface="Arial" pitchFamily="34" charset="0"/>
              </a:rPr>
              <a:t/>
            </a:r>
            <a:br>
              <a:rPr lang="es-MX" sz="2000" b="1" dirty="0">
                <a:solidFill>
                  <a:srgbClr val="006600"/>
                </a:solidFill>
                <a:latin typeface="Arial" pitchFamily="34" charset="0"/>
                <a:cs typeface="Arial" pitchFamily="34" charset="0"/>
              </a:rPr>
            </a:br>
            <a:r>
              <a:rPr lang="es-MX" sz="2000" b="1" dirty="0" smtClean="0">
                <a:solidFill>
                  <a:srgbClr val="006600"/>
                </a:solidFill>
                <a:latin typeface="Arial" pitchFamily="34" charset="0"/>
                <a:cs typeface="Arial" pitchFamily="34" charset="0"/>
              </a:rPr>
              <a:t/>
            </a:r>
            <a:br>
              <a:rPr lang="es-MX" sz="2000" b="1" dirty="0" smtClean="0">
                <a:solidFill>
                  <a:srgbClr val="006600"/>
                </a:solidFill>
                <a:latin typeface="Arial" pitchFamily="34" charset="0"/>
                <a:cs typeface="Arial" pitchFamily="34" charset="0"/>
              </a:rPr>
            </a:br>
            <a:r>
              <a:rPr lang="es-MX" sz="2000" b="1" dirty="0" smtClean="0">
                <a:solidFill>
                  <a:srgbClr val="006600"/>
                </a:solidFill>
                <a:effectLst/>
                <a:latin typeface="Arial" pitchFamily="34" charset="0"/>
                <a:cs typeface="Arial" pitchFamily="34" charset="0"/>
              </a:rPr>
              <a:t/>
            </a:r>
            <a:br>
              <a:rPr lang="es-MX" sz="2000" b="1" dirty="0" smtClean="0">
                <a:solidFill>
                  <a:srgbClr val="006600"/>
                </a:solidFill>
                <a:effectLst/>
                <a:latin typeface="Arial" pitchFamily="34" charset="0"/>
                <a:cs typeface="Arial" pitchFamily="34" charset="0"/>
              </a:rPr>
            </a:br>
            <a:r>
              <a:rPr lang="es-MX" sz="2000" b="1" dirty="0" smtClean="0">
                <a:solidFill>
                  <a:srgbClr val="006600"/>
                </a:solidFill>
                <a:effectLst/>
                <a:latin typeface="Arial" pitchFamily="34" charset="0"/>
                <a:cs typeface="Arial" pitchFamily="34" charset="0"/>
              </a:rPr>
              <a:t>FACULTAD  DE  CONTADURIA  Y  ADMINISTRACIÓN</a:t>
            </a:r>
            <a:br>
              <a:rPr lang="es-MX" sz="2000" b="1" dirty="0" smtClean="0">
                <a:solidFill>
                  <a:srgbClr val="006600"/>
                </a:solidFill>
                <a:effectLst/>
                <a:latin typeface="Arial" pitchFamily="34" charset="0"/>
                <a:cs typeface="Arial" pitchFamily="34" charset="0"/>
              </a:rPr>
            </a:br>
            <a:r>
              <a:rPr lang="es-MX" sz="2000" b="1" dirty="0" smtClean="0">
                <a:solidFill>
                  <a:srgbClr val="006600"/>
                </a:solidFill>
                <a:effectLst/>
                <a:latin typeface="Arial" pitchFamily="34" charset="0"/>
                <a:cs typeface="Arial" pitchFamily="34" charset="0"/>
              </a:rPr>
              <a:t/>
            </a:r>
            <a:br>
              <a:rPr lang="es-MX" sz="2000" b="1" dirty="0" smtClean="0">
                <a:solidFill>
                  <a:srgbClr val="006600"/>
                </a:solidFill>
                <a:effectLst/>
                <a:latin typeface="Arial" pitchFamily="34" charset="0"/>
                <a:cs typeface="Arial" pitchFamily="34" charset="0"/>
              </a:rPr>
            </a:br>
            <a:r>
              <a:rPr lang="es-MX" sz="2000" b="1" dirty="0">
                <a:solidFill>
                  <a:srgbClr val="006600"/>
                </a:solidFill>
                <a:latin typeface="Arial" pitchFamily="34" charset="0"/>
                <a:cs typeface="Arial" pitchFamily="34" charset="0"/>
              </a:rPr>
              <a:t>AREA: ADMINISTRACIÓN.</a:t>
            </a:r>
            <a:br>
              <a:rPr lang="es-MX" sz="2000" b="1" dirty="0">
                <a:solidFill>
                  <a:srgbClr val="006600"/>
                </a:solidFill>
                <a:latin typeface="Arial" pitchFamily="34" charset="0"/>
                <a:cs typeface="Arial" pitchFamily="34" charset="0"/>
              </a:rPr>
            </a:br>
            <a:r>
              <a:rPr lang="es-MX" sz="2000" b="1" dirty="0">
                <a:solidFill>
                  <a:srgbClr val="006600"/>
                </a:solidFill>
                <a:latin typeface="Arial" pitchFamily="34" charset="0"/>
                <a:cs typeface="Arial" pitchFamily="34" charset="0"/>
              </a:rPr>
              <a:t/>
            </a:r>
            <a:br>
              <a:rPr lang="es-MX" sz="2000" b="1" dirty="0">
                <a:solidFill>
                  <a:srgbClr val="006600"/>
                </a:solidFill>
                <a:latin typeface="Arial" pitchFamily="34" charset="0"/>
                <a:cs typeface="Arial" pitchFamily="34" charset="0"/>
              </a:rPr>
            </a:br>
            <a:r>
              <a:rPr lang="es-MX" sz="2000" dirty="0" smtClean="0">
                <a:solidFill>
                  <a:srgbClr val="006600"/>
                </a:solidFill>
                <a:effectLst/>
                <a:latin typeface="Arial" pitchFamily="34" charset="0"/>
                <a:cs typeface="Arial" pitchFamily="34" charset="0"/>
              </a:rPr>
              <a:t>UNIDAD   DE  APRENDIZAJE:</a:t>
            </a:r>
            <a:endParaRPr lang="es-MX" sz="2000" dirty="0">
              <a:solidFill>
                <a:srgbClr val="006600"/>
              </a:solidFill>
              <a:effectLst/>
              <a:latin typeface="Arial" pitchFamily="34" charset="0"/>
              <a:cs typeface="Arial" pitchFamily="34" charset="0"/>
            </a:endParaRPr>
          </a:p>
        </p:txBody>
      </p:sp>
      <p:sp>
        <p:nvSpPr>
          <p:cNvPr id="3" name="2 Subtítulo"/>
          <p:cNvSpPr>
            <a:spLocks noGrp="1"/>
          </p:cNvSpPr>
          <p:nvPr>
            <p:ph type="subTitle" idx="4294967295"/>
          </p:nvPr>
        </p:nvSpPr>
        <p:spPr>
          <a:xfrm>
            <a:off x="1232363" y="3284984"/>
            <a:ext cx="6891337" cy="2016125"/>
          </a:xfrm>
        </p:spPr>
        <p:txBody>
          <a:bodyPr>
            <a:noAutofit/>
          </a:bodyPr>
          <a:lstStyle/>
          <a:p>
            <a:pPr marL="68580" indent="0" algn="ctr">
              <a:buNone/>
            </a:pPr>
            <a:r>
              <a:rPr lang="es-MX" sz="2000" b="1" u="sng" dirty="0" smtClean="0">
                <a:solidFill>
                  <a:srgbClr val="006600"/>
                </a:solidFill>
                <a:latin typeface="Arial" pitchFamily="34" charset="0"/>
                <a:cs typeface="Arial" pitchFamily="34" charset="0"/>
              </a:rPr>
              <a:t>DESARROLLO ORGANIZACIONAL.</a:t>
            </a:r>
          </a:p>
          <a:p>
            <a:pPr marL="68580" indent="0" algn="ctr">
              <a:buNone/>
            </a:pPr>
            <a:endParaRPr lang="es-MX" sz="2000" b="1" u="sng" dirty="0" smtClean="0">
              <a:solidFill>
                <a:srgbClr val="006600"/>
              </a:solidFill>
              <a:latin typeface="Arial" pitchFamily="34" charset="0"/>
              <a:cs typeface="Arial" pitchFamily="34" charset="0"/>
            </a:endParaRPr>
          </a:p>
          <a:p>
            <a:pPr marL="0" indent="0" algn="ctr">
              <a:buNone/>
            </a:pPr>
            <a:r>
              <a:rPr lang="es-MX" sz="2000" b="1" dirty="0" smtClean="0">
                <a:solidFill>
                  <a:srgbClr val="006600"/>
                </a:solidFill>
                <a:latin typeface="Arial" pitchFamily="34" charset="0"/>
                <a:cs typeface="Arial" pitchFamily="34" charset="0"/>
              </a:rPr>
              <a:t>UNIDAD 4</a:t>
            </a:r>
          </a:p>
          <a:p>
            <a:pPr marL="0" indent="0" algn="ctr">
              <a:buNone/>
            </a:pPr>
            <a:r>
              <a:rPr lang="es-MX" sz="2000" b="1" dirty="0">
                <a:solidFill>
                  <a:srgbClr val="36470D"/>
                </a:solidFill>
                <a:latin typeface="Arial" pitchFamily="34" charset="0"/>
                <a:cs typeface="Arial" pitchFamily="34" charset="0"/>
              </a:rPr>
              <a:t>DESARROLLO ORGANIZACIONAL BAJO UN ENFOQUE SISTÉMICO. </a:t>
            </a:r>
          </a:p>
          <a:p>
            <a:pPr marL="0" indent="0" algn="ctr">
              <a:buNone/>
            </a:pPr>
            <a:endParaRPr lang="es-MX" sz="2000" b="1" dirty="0" smtClean="0">
              <a:solidFill>
                <a:srgbClr val="006600"/>
              </a:solidFill>
              <a:latin typeface="Arial" pitchFamily="34" charset="0"/>
              <a:cs typeface="Arial" pitchFamily="34" charset="0"/>
            </a:endParaRPr>
          </a:p>
          <a:p>
            <a:pPr marL="68580" indent="0" algn="ctr">
              <a:buNone/>
            </a:pPr>
            <a:r>
              <a:rPr lang="es-MX" sz="2000" b="1" dirty="0" smtClean="0">
                <a:solidFill>
                  <a:srgbClr val="006600"/>
                </a:solidFill>
                <a:latin typeface="Arial" pitchFamily="34" charset="0"/>
                <a:cs typeface="Arial" pitchFamily="34" charset="0"/>
              </a:rPr>
              <a:t>AUTOR:  BERNABE  ALEJANDRA RAMÍREZ CONTRERAS.</a:t>
            </a:r>
            <a:endParaRPr lang="es-MX" sz="2000" b="1" dirty="0">
              <a:solidFill>
                <a:srgbClr val="006600"/>
              </a:solidFill>
              <a:latin typeface="Arial" pitchFamily="34" charset="0"/>
              <a:cs typeface="Arial" pitchFamily="34" charset="0"/>
            </a:endParaRPr>
          </a:p>
          <a:p>
            <a:pPr marL="68580" indent="0" algn="r">
              <a:buNone/>
            </a:pPr>
            <a:endParaRPr lang="es-MX" sz="1600" b="1" dirty="0" smtClean="0">
              <a:solidFill>
                <a:srgbClr val="006600"/>
              </a:solidFill>
              <a:latin typeface="Arial" pitchFamily="34" charset="0"/>
              <a:cs typeface="Arial" pitchFamily="34" charset="0"/>
            </a:endParaRPr>
          </a:p>
          <a:p>
            <a:pPr marL="68580" indent="0" algn="r">
              <a:buNone/>
            </a:pPr>
            <a:r>
              <a:rPr lang="es-MX" sz="1600" b="1" dirty="0" smtClean="0">
                <a:solidFill>
                  <a:srgbClr val="006600"/>
                </a:solidFill>
                <a:latin typeface="Arial" pitchFamily="34" charset="0"/>
                <a:cs typeface="Arial" pitchFamily="34" charset="0"/>
              </a:rPr>
              <a:t>OCTUBRE  2015</a:t>
            </a:r>
            <a:endParaRPr lang="es-MX" sz="1600" b="1" dirty="0">
              <a:solidFill>
                <a:srgbClr val="006600"/>
              </a:solidFill>
              <a:latin typeface="Arial" pitchFamily="34" charset="0"/>
              <a:cs typeface="Arial"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552502"/>
            <a:ext cx="7344816" cy="107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EC96B2D4-7C3C-4070-9409-08B880630750}" type="slidenum">
              <a:rPr lang="es-MX" smtClean="0"/>
              <a:t>1</a:t>
            </a:fld>
            <a:endParaRPr lang="es-MX"/>
          </a:p>
        </p:txBody>
      </p:sp>
    </p:spTree>
    <p:extLst>
      <p:ext uri="{BB962C8B-B14F-4D97-AF65-F5344CB8AC3E}">
        <p14:creationId xmlns:p14="http://schemas.microsoft.com/office/powerpoint/2010/main" val="6076215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83033" y="961564"/>
            <a:ext cx="6075894" cy="523220"/>
          </a:xfrm>
          <a:prstGeom prst="rect">
            <a:avLst/>
          </a:prstGeom>
        </p:spPr>
        <p:txBody>
          <a:bodyPr wrap="none">
            <a:spAutoFit/>
          </a:bodyPr>
          <a:lstStyle/>
          <a:p>
            <a:r>
              <a:rPr lang="es-MX" sz="2800" dirty="0" smtClean="0">
                <a:latin typeface="+mj-lt"/>
              </a:rPr>
              <a:t>4.1 Teoría y definiciones de sistemas</a:t>
            </a:r>
            <a:endParaRPr lang="es-MX" sz="2800" dirty="0">
              <a:latin typeface="+mj-lt"/>
            </a:endParaRPr>
          </a:p>
        </p:txBody>
      </p:sp>
      <p:sp>
        <p:nvSpPr>
          <p:cNvPr id="3" name="2 Marcador de contenido"/>
          <p:cNvSpPr>
            <a:spLocks noGrp="1"/>
          </p:cNvSpPr>
          <p:nvPr/>
        </p:nvSpPr>
        <p:spPr>
          <a:xfrm>
            <a:off x="426403" y="1727834"/>
            <a:ext cx="8291195" cy="1701165"/>
          </a:xfrm>
          <a:prstGeom prst="rect">
            <a:avLst/>
          </a:prstGeom>
          <a:noFill/>
        </p:spPr>
        <p:txBody>
          <a:bodyPr vert="horz" rtlCol="0">
            <a:noAutofit/>
          </a:bodyPr>
          <a:lstStyle/>
          <a:p>
            <a:pPr marL="347345" indent="-347345" algn="ctr">
              <a:lnSpc>
                <a:spcPct val="115000"/>
              </a:lnSpc>
              <a:spcBef>
                <a:spcPts val="600"/>
              </a:spcBef>
              <a:spcAft>
                <a:spcPts val="600"/>
              </a:spcAft>
            </a:pPr>
            <a:r>
              <a:rPr lang="es-MX" sz="2000" kern="1200">
                <a:solidFill>
                  <a:srgbClr val="000000"/>
                </a:solidFill>
                <a:effectLst/>
                <a:latin typeface="Cambria"/>
                <a:ea typeface="Calibri"/>
                <a:cs typeface="Arial"/>
              </a:rPr>
              <a:t>	</a:t>
            </a:r>
            <a:r>
              <a:rPr lang="es-MX" sz="1600" kern="1200">
                <a:solidFill>
                  <a:srgbClr val="000000"/>
                </a:solidFill>
                <a:effectLst/>
                <a:latin typeface="Arial"/>
                <a:ea typeface="Calibri"/>
              </a:rPr>
              <a:t>Como se ha mencionado anteriormente: Un Sistema es un  </a:t>
            </a:r>
            <a:r>
              <a:rPr lang="es-MX" sz="1600" kern="1200">
                <a:solidFill>
                  <a:srgbClr val="36310D"/>
                </a:solidFill>
                <a:effectLst/>
                <a:latin typeface="Arial"/>
                <a:ea typeface="Calibri"/>
              </a:rPr>
              <a:t>conjunto de elementos con relaciones de interacción e interdependencia que le confieren entidad propia al formar un todo unificado</a:t>
            </a:r>
            <a:endParaRPr lang="es-MX" sz="1200">
              <a:effectLst/>
              <a:latin typeface="Times New Roman"/>
              <a:ea typeface="Calibri"/>
            </a:endParaRPr>
          </a:p>
          <a:p>
            <a:pPr marL="347345" indent="-347345" algn="ctr">
              <a:lnSpc>
                <a:spcPct val="115000"/>
              </a:lnSpc>
              <a:spcBef>
                <a:spcPts val="600"/>
              </a:spcBef>
              <a:spcAft>
                <a:spcPts val="600"/>
              </a:spcAft>
            </a:pPr>
            <a:r>
              <a:rPr lang="es-MX" sz="2000" kern="1200">
                <a:solidFill>
                  <a:srgbClr val="002060"/>
                </a:solidFill>
                <a:effectLst/>
                <a:latin typeface="Cambria"/>
                <a:ea typeface="Calibri"/>
                <a:cs typeface="Arial"/>
              </a:rPr>
              <a:t>Conjunto de elementos interrelacionados entre sí, que persiguen un objetivo en común</a:t>
            </a:r>
            <a:endParaRPr lang="es-MX" sz="1200">
              <a:effectLst/>
              <a:latin typeface="Times New Roman"/>
              <a:ea typeface="Calibri"/>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8663" y="3573017"/>
            <a:ext cx="5145087" cy="30243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9501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120676"/>
            <a:ext cx="5040560" cy="2862322"/>
          </a:xfrm>
          <a:prstGeom prst="rect">
            <a:avLst/>
          </a:prstGeom>
        </p:spPr>
        <p:txBody>
          <a:bodyPr wrap="square">
            <a:spAutoFit/>
          </a:bodyPr>
          <a:lstStyle/>
          <a:p>
            <a:pPr algn="just"/>
            <a:r>
              <a:rPr lang="es-MX" sz="2000" b="1" dirty="0" smtClean="0">
                <a:solidFill>
                  <a:srgbClr val="00B050"/>
                </a:solidFill>
              </a:rPr>
              <a:t>Sistemas cerrados: </a:t>
            </a:r>
          </a:p>
          <a:p>
            <a:pPr algn="just"/>
            <a:endParaRPr lang="es-MX" sz="2000" b="1" dirty="0">
              <a:solidFill>
                <a:srgbClr val="00B050"/>
              </a:solidFill>
            </a:endParaRPr>
          </a:p>
          <a:p>
            <a:pPr algn="just"/>
            <a:r>
              <a:rPr lang="es-MX" sz="2000" dirty="0" smtClean="0"/>
              <a:t>Sistemas que no presentan intercambio con el medio ambiente que los rodea, pues son herméticos a cualquier influencia ambiental. Así, los sistemas cerrados no reciben ninguna influencia del ambiente, y por otro lado tampoco influencian al ambiente</a:t>
            </a:r>
            <a:endParaRPr lang="es-MX" sz="2000"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871" y="3573016"/>
            <a:ext cx="3135561" cy="27570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4038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868" y="980728"/>
            <a:ext cx="4320480" cy="40324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995936" y="3933056"/>
            <a:ext cx="4572000" cy="2616101"/>
          </a:xfrm>
          <a:prstGeom prst="rect">
            <a:avLst/>
          </a:prstGeom>
        </p:spPr>
        <p:txBody>
          <a:bodyPr>
            <a:spAutoFit/>
          </a:bodyPr>
          <a:lstStyle/>
          <a:p>
            <a:pPr algn="r"/>
            <a:r>
              <a:rPr lang="es-MX" sz="2000" b="1" dirty="0" smtClean="0">
                <a:solidFill>
                  <a:srgbClr val="00B050"/>
                </a:solidFill>
                <a:latin typeface="+mj-lt"/>
              </a:rPr>
              <a:t>Sistemas abiertos: </a:t>
            </a:r>
            <a:r>
              <a:rPr lang="es-MX" dirty="0" smtClean="0"/>
              <a:t>Sistemas que presentan relaciones de intercambio con el ambiente, a través de entradas y salidas. Los sistemas abiertos intercambian materia y energía regularmente con el medio ambiente. Son eminentemente adaptativos, esto es, para sobrevivir deben reajustarse constantemente a las condiciones del medio.</a:t>
            </a:r>
            <a:endParaRPr lang="es-MX" dirty="0"/>
          </a:p>
        </p:txBody>
      </p:sp>
    </p:spTree>
    <p:extLst>
      <p:ext uri="{BB962C8B-B14F-4D97-AF65-F5344CB8AC3E}">
        <p14:creationId xmlns:p14="http://schemas.microsoft.com/office/powerpoint/2010/main" val="1934534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052736"/>
            <a:ext cx="8496944" cy="1881990"/>
          </a:xfrm>
          <a:prstGeom prst="rect">
            <a:avLst/>
          </a:prstGeom>
        </p:spPr>
        <p:txBody>
          <a:bodyPr wrap="square">
            <a:spAutoFit/>
          </a:bodyPr>
          <a:lstStyle/>
          <a:p>
            <a:pPr algn="ctr">
              <a:lnSpc>
                <a:spcPct val="150000"/>
              </a:lnSpc>
            </a:pPr>
            <a:r>
              <a:rPr lang="es-MX" sz="2000" dirty="0" smtClean="0">
                <a:latin typeface="Arial" pitchFamily="34" charset="0"/>
                <a:cs typeface="Arial" pitchFamily="34" charset="0"/>
              </a:rPr>
              <a:t>El Desarrollo Organizacional es considerado un sistema abierto (o sistema orgánico), por su propia naturaleza, todo sistema es adaptable y por ende, se reajusta constantemente ante nuevos insumos o estímulos ambientales. </a:t>
            </a:r>
            <a:endParaRPr lang="es-MX" sz="2000"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437257"/>
            <a:ext cx="4752528" cy="270319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7421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5013176"/>
            <a:ext cx="7560840" cy="1569660"/>
          </a:xfrm>
          <a:prstGeom prst="rect">
            <a:avLst/>
          </a:prstGeom>
        </p:spPr>
        <p:txBody>
          <a:bodyPr wrap="square">
            <a:spAutoFit/>
          </a:bodyPr>
          <a:lstStyle/>
          <a:p>
            <a:pPr algn="ctr"/>
            <a:r>
              <a:rPr lang="es-MX" sz="2400" dirty="0">
                <a:latin typeface="Arial" pitchFamily="34" charset="0"/>
                <a:cs typeface="Arial" pitchFamily="34" charset="0"/>
              </a:rPr>
              <a:t>El sistema abierto tiene un constante intercambio con el medio, esto es, cada sistema se encuentra inmerso en una organización circundante mayor que forma un supra sistema que influye en él.</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413" y="898830"/>
            <a:ext cx="8043043" cy="3971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1492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836712"/>
            <a:ext cx="7560840" cy="523220"/>
          </a:xfrm>
          <a:prstGeom prst="rect">
            <a:avLst/>
          </a:prstGeom>
        </p:spPr>
        <p:txBody>
          <a:bodyPr wrap="square">
            <a:spAutoFit/>
          </a:bodyPr>
          <a:lstStyle/>
          <a:p>
            <a:r>
              <a:rPr lang="es-MX" sz="2800" b="1" dirty="0" smtClean="0">
                <a:solidFill>
                  <a:srgbClr val="00B050"/>
                </a:solidFill>
                <a:latin typeface="Arial" pitchFamily="34" charset="0"/>
                <a:cs typeface="Arial" pitchFamily="34" charset="0"/>
              </a:rPr>
              <a:t>4.2 Diagnóstico del sistema organizacional. </a:t>
            </a:r>
            <a:endParaRPr lang="es-MX" sz="2800" b="1" dirty="0">
              <a:solidFill>
                <a:srgbClr val="00B050"/>
              </a:solidFill>
              <a:latin typeface="Arial" pitchFamily="34" charset="0"/>
              <a:cs typeface="Arial" pitchFamily="34" charset="0"/>
            </a:endParaRPr>
          </a:p>
        </p:txBody>
      </p:sp>
      <p:sp>
        <p:nvSpPr>
          <p:cNvPr id="3" name="2 Rectángulo"/>
          <p:cNvSpPr/>
          <p:nvPr/>
        </p:nvSpPr>
        <p:spPr>
          <a:xfrm>
            <a:off x="323528" y="1687448"/>
            <a:ext cx="6696744" cy="2677656"/>
          </a:xfrm>
          <a:prstGeom prst="rect">
            <a:avLst/>
          </a:prstGeom>
        </p:spPr>
        <p:txBody>
          <a:bodyPr wrap="square">
            <a:spAutoFit/>
          </a:bodyPr>
          <a:lstStyle/>
          <a:p>
            <a:r>
              <a:rPr lang="es-MX" sz="2400" dirty="0" smtClean="0">
                <a:latin typeface="Arial" pitchFamily="34" charset="0"/>
                <a:cs typeface="Arial" pitchFamily="34" charset="0"/>
              </a:rPr>
              <a:t>Todas las organizaciones necesitan conocer su situación. Las organizaciones son racionalmente planificadas, pero desde el momento de su creación,  son objeto de reformas conscientes y deliberadamente programadas.  </a:t>
            </a:r>
          </a:p>
          <a:p>
            <a:endParaRPr lang="es-MX" sz="2400" dirty="0">
              <a:latin typeface="Arial" pitchFamily="34" charset="0"/>
              <a:cs typeface="Arial" pitchFamily="34" charset="0"/>
            </a:endParaRP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9021" y="3645023"/>
            <a:ext cx="4554252" cy="298208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699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980728"/>
            <a:ext cx="8460432" cy="1938992"/>
          </a:xfrm>
          <a:prstGeom prst="rect">
            <a:avLst/>
          </a:prstGeom>
        </p:spPr>
        <p:txBody>
          <a:bodyPr wrap="square">
            <a:spAutoFit/>
          </a:bodyPr>
          <a:lstStyle/>
          <a:p>
            <a:pPr algn="ctr"/>
            <a:r>
              <a:rPr lang="es-MX" sz="2000" dirty="0" smtClean="0">
                <a:latin typeface="Arial" pitchFamily="34" charset="0"/>
                <a:cs typeface="Arial" pitchFamily="34" charset="0"/>
              </a:rPr>
              <a:t>En la medida en que se componen por individuos, su comportamiento no es del todo predecible ni planificable.   El análisis organizacional deberá indicar cuál es la situación de la organización, cómo se relacionan los individuos y los grupos, y qué potencialidades pueden ser explotadas, así como cuáles son las dificultades que enfrenta el sistema organizacional.</a:t>
            </a:r>
            <a:endParaRPr lang="es-MX" sz="2000" dirty="0">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324463"/>
            <a:ext cx="3600400" cy="269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5100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705177"/>
            <a:ext cx="8568952" cy="2554545"/>
          </a:xfrm>
          <a:prstGeom prst="rect">
            <a:avLst/>
          </a:prstGeom>
        </p:spPr>
        <p:txBody>
          <a:bodyPr wrap="square">
            <a:spAutoFit/>
          </a:bodyPr>
          <a:lstStyle/>
          <a:p>
            <a:pPr algn="ctr"/>
            <a:r>
              <a:rPr lang="es-MX" sz="2000" dirty="0" smtClean="0">
                <a:latin typeface="Arial" pitchFamily="34" charset="0"/>
                <a:cs typeface="Arial" pitchFamily="34" charset="0"/>
              </a:rPr>
              <a:t>La organización se encuentra inmersa en un medio en que hay otras organizaciones, en que ocurren procesos que obligan a adaptarse, en que se toman decisiones que pueden afectarla, etc. Este entorno está en cambio constante y la organización debe estar adaptándose constantemente a este entorno. En este caso, la innovación es la capacidad de que dispone un sistema organizacional para reaccionar al cambio inevitable, para dirigirlo y orientar sus procesos en el sentido deseado.</a:t>
            </a:r>
            <a:endParaRPr lang="es-MX" sz="2000" dirty="0">
              <a:latin typeface="Arial" pitchFamily="34" charset="0"/>
              <a:cs typeface="Arial" pitchFamily="34" charset="0"/>
            </a:endParaRPr>
          </a:p>
        </p:txBody>
      </p:sp>
      <p:pic>
        <p:nvPicPr>
          <p:cNvPr id="922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0519" y="3429000"/>
            <a:ext cx="6509833" cy="31683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9717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764704"/>
            <a:ext cx="7992888" cy="461665"/>
          </a:xfrm>
          <a:prstGeom prst="rect">
            <a:avLst/>
          </a:prstGeom>
        </p:spPr>
        <p:txBody>
          <a:bodyPr wrap="square">
            <a:spAutoFit/>
          </a:bodyPr>
          <a:lstStyle/>
          <a:p>
            <a:pPr algn="ctr"/>
            <a:r>
              <a:rPr lang="es-MX" sz="2400" b="1" dirty="0">
                <a:solidFill>
                  <a:srgbClr val="002060"/>
                </a:solidFill>
                <a:latin typeface="+mj-lt"/>
              </a:rPr>
              <a:t>4.3 El proceso de   DO  bajo un enfoque sistémico</a:t>
            </a:r>
          </a:p>
        </p:txBody>
      </p:sp>
      <p:sp>
        <p:nvSpPr>
          <p:cNvPr id="3" name="2 Rectángulo"/>
          <p:cNvSpPr/>
          <p:nvPr/>
        </p:nvSpPr>
        <p:spPr>
          <a:xfrm>
            <a:off x="449453" y="1541691"/>
            <a:ext cx="7632848" cy="1477328"/>
          </a:xfrm>
          <a:prstGeom prst="rect">
            <a:avLst/>
          </a:prstGeom>
        </p:spPr>
        <p:txBody>
          <a:bodyPr wrap="square">
            <a:spAutoFit/>
          </a:bodyPr>
          <a:lstStyle/>
          <a:p>
            <a:pPr algn="just"/>
            <a:r>
              <a:rPr lang="es-MX" dirty="0"/>
              <a:t>Para efectuar un análisis amplio de las relaciones empresariales tanto internas como externas, contamos con una poderosa herramienta conceptual que nos ayuda a estudiar las situaciones complejas en toda su profundidad, de forma que se puedan tomar las decisiones adecuadas. Esta herramienta es la teoría de sistemas.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645024"/>
            <a:ext cx="3528392" cy="269711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0821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764704"/>
            <a:ext cx="8136904" cy="1938992"/>
          </a:xfrm>
          <a:prstGeom prst="rect">
            <a:avLst/>
          </a:prstGeom>
        </p:spPr>
        <p:txBody>
          <a:bodyPr wrap="square">
            <a:spAutoFit/>
          </a:bodyPr>
          <a:lstStyle/>
          <a:p>
            <a:r>
              <a:rPr lang="es-MX" sz="2400" dirty="0">
                <a:latin typeface="Arial" pitchFamily="34" charset="0"/>
                <a:cs typeface="Arial" pitchFamily="34" charset="0"/>
              </a:rPr>
              <a:t>La teoría de sistemas no es un modelo explicativo de la empresa, sino un instrumento que nos va a permitir analizarla  más detenidamente. No es un instrumento exclusivo de la Economía de la empresa, si no que se aplica a numerosas ramas del saber.</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831856"/>
            <a:ext cx="6048672" cy="39095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5357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19672" y="836712"/>
            <a:ext cx="5686400" cy="1470025"/>
          </a:xfrm>
        </p:spPr>
        <p:txBody>
          <a:bodyPr/>
          <a:lstStyle/>
          <a:p>
            <a:r>
              <a:rPr lang="es-MX" dirty="0" smtClean="0">
                <a:solidFill>
                  <a:schemeClr val="accent1">
                    <a:lumMod val="50000"/>
                  </a:schemeClr>
                </a:solidFill>
                <a:latin typeface="Arial" pitchFamily="34" charset="0"/>
                <a:cs typeface="Arial" pitchFamily="34" charset="0"/>
              </a:rPr>
              <a:t>UNIDAD 4</a:t>
            </a:r>
            <a:endParaRPr lang="es-MX" dirty="0">
              <a:solidFill>
                <a:schemeClr val="accent1">
                  <a:lumMod val="50000"/>
                </a:schemeClr>
              </a:solidFill>
              <a:latin typeface="Arial" pitchFamily="34" charset="0"/>
              <a:cs typeface="Arial" pitchFamily="34" charset="0"/>
            </a:endParaRPr>
          </a:p>
        </p:txBody>
      </p:sp>
      <p:sp>
        <p:nvSpPr>
          <p:cNvPr id="3" name="2 Subtítulo"/>
          <p:cNvSpPr>
            <a:spLocks noGrp="1"/>
          </p:cNvSpPr>
          <p:nvPr>
            <p:ph type="subTitle" idx="1"/>
          </p:nvPr>
        </p:nvSpPr>
        <p:spPr>
          <a:xfrm>
            <a:off x="1691680" y="2878088"/>
            <a:ext cx="6400800" cy="622920"/>
          </a:xfrm>
        </p:spPr>
        <p:txBody>
          <a:bodyPr>
            <a:normAutofit fontScale="85000" lnSpcReduction="20000"/>
          </a:bodyPr>
          <a:lstStyle/>
          <a:p>
            <a:pPr algn="ctr"/>
            <a:r>
              <a:rPr lang="es-MX" b="1" dirty="0">
                <a:solidFill>
                  <a:schemeClr val="accent1">
                    <a:lumMod val="50000"/>
                  </a:schemeClr>
                </a:solidFill>
                <a:latin typeface="Arial" pitchFamily="34" charset="0"/>
                <a:cs typeface="Arial" pitchFamily="34" charset="0"/>
              </a:rPr>
              <a:t>DESARROLLO ORGANIZACIONAL BAJO UN ENFOQUE SISTÉMICO. </a:t>
            </a:r>
          </a:p>
          <a:p>
            <a:pPr algn="ctr"/>
            <a:endParaRPr lang="es-MX" b="1" dirty="0">
              <a:solidFill>
                <a:schemeClr val="accent1">
                  <a:lumMod val="50000"/>
                </a:schemeClr>
              </a:solidFill>
              <a:latin typeface="Arial" pitchFamily="34" charset="0"/>
              <a:cs typeface="Arial" pitchFamily="34" charset="0"/>
            </a:endParaRPr>
          </a:p>
        </p:txBody>
      </p:sp>
      <p:sp>
        <p:nvSpPr>
          <p:cNvPr id="4" name="3 Rectángulo"/>
          <p:cNvSpPr/>
          <p:nvPr/>
        </p:nvSpPr>
        <p:spPr>
          <a:xfrm>
            <a:off x="3995936" y="5013176"/>
            <a:ext cx="4572000" cy="1015663"/>
          </a:xfrm>
          <a:prstGeom prst="rect">
            <a:avLst/>
          </a:prstGeom>
        </p:spPr>
        <p:txBody>
          <a:bodyPr>
            <a:spAutoFit/>
          </a:bodyPr>
          <a:lstStyle/>
          <a:p>
            <a:r>
              <a:rPr lang="es-MX" sz="2000" dirty="0" smtClean="0">
                <a:latin typeface="Arial" pitchFamily="34" charset="0"/>
                <a:cs typeface="Arial" pitchFamily="34" charset="0"/>
              </a:rPr>
              <a:t>Cuando no se vive como se piensa,</a:t>
            </a:r>
          </a:p>
          <a:p>
            <a:r>
              <a:rPr lang="es-MX" sz="2000" dirty="0" smtClean="0">
                <a:latin typeface="Arial" pitchFamily="34" charset="0"/>
                <a:cs typeface="Arial" pitchFamily="34" charset="0"/>
              </a:rPr>
              <a:t>Se acaba pensando cómo se vive.</a:t>
            </a:r>
          </a:p>
          <a:p>
            <a:pPr algn="r"/>
            <a:r>
              <a:rPr lang="es-MX" sz="2000" dirty="0" smtClean="0">
                <a:latin typeface="Arial" pitchFamily="34" charset="0"/>
                <a:cs typeface="Arial" pitchFamily="34" charset="0"/>
              </a:rPr>
              <a:t>Gabriel Marcel</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5596499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836712"/>
            <a:ext cx="7920880" cy="3139321"/>
          </a:xfrm>
          <a:prstGeom prst="rect">
            <a:avLst/>
          </a:prstGeom>
        </p:spPr>
        <p:txBody>
          <a:bodyPr wrap="square">
            <a:spAutoFit/>
          </a:bodyPr>
          <a:lstStyle/>
          <a:p>
            <a:pPr algn="just"/>
            <a:r>
              <a:rPr lang="es-MX" dirty="0" smtClean="0">
                <a:latin typeface="+mj-lt"/>
              </a:rPr>
              <a:t>La </a:t>
            </a:r>
            <a:r>
              <a:rPr lang="es-MX" dirty="0">
                <a:latin typeface="+mj-lt"/>
              </a:rPr>
              <a:t>importancia de la Teoría General de Sistemas en el estudio de las empresas se justifica por las siguientes razones</a:t>
            </a:r>
            <a:r>
              <a:rPr lang="es-MX" dirty="0" smtClean="0">
                <a:latin typeface="+mj-lt"/>
              </a:rPr>
              <a:t>:</a:t>
            </a:r>
          </a:p>
          <a:p>
            <a:pPr algn="just"/>
            <a:endParaRPr lang="es-MX" dirty="0">
              <a:latin typeface="+mj-lt"/>
            </a:endParaRPr>
          </a:p>
          <a:p>
            <a:pPr algn="just"/>
            <a:r>
              <a:rPr lang="es-MX" dirty="0" smtClean="0">
                <a:latin typeface="+mj-lt"/>
              </a:rPr>
              <a:t>1.- </a:t>
            </a:r>
            <a:r>
              <a:rPr lang="es-MX" dirty="0"/>
              <a:t>El enfoque de sistemas soluciona las deficiencias del enfoque analítico: la empresa vista bajo la visión de sistemas como un sistema complejo supera el enfoque analítico en el que se estudian de forma detallada y minuciosa las partes en un reducido ámbito de realidad, perdiéndose la visión de conjunto. </a:t>
            </a:r>
            <a:endParaRPr lang="es-MX" dirty="0" smtClean="0">
              <a:latin typeface="+mj-lt"/>
            </a:endParaRPr>
          </a:p>
          <a:p>
            <a:pPr algn="just"/>
            <a:endParaRPr lang="es-MX" dirty="0">
              <a:latin typeface="+mj-lt"/>
            </a:endParaRPr>
          </a:p>
          <a:p>
            <a:pPr algn="just"/>
            <a:endParaRPr lang="es-MX" dirty="0" smtClean="0">
              <a:latin typeface="+mj-lt"/>
            </a:endParaRPr>
          </a:p>
          <a:p>
            <a:pPr algn="just"/>
            <a:endParaRPr lang="es-MX" dirty="0">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1" y="3068960"/>
            <a:ext cx="6060615" cy="351962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795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841936"/>
            <a:ext cx="6408712" cy="1938992"/>
          </a:xfrm>
          <a:prstGeom prst="rect">
            <a:avLst/>
          </a:prstGeom>
        </p:spPr>
        <p:txBody>
          <a:bodyPr wrap="square">
            <a:spAutoFit/>
          </a:bodyPr>
          <a:lstStyle/>
          <a:p>
            <a:pPr algn="ctr"/>
            <a:r>
              <a:rPr lang="es-MX" sz="2400" dirty="0">
                <a:latin typeface="Arial" pitchFamily="34" charset="0"/>
                <a:cs typeface="Arial" pitchFamily="34" charset="0"/>
              </a:rPr>
              <a:t>Bajo el enfoque de sistemas se elaboran modelos que se utilizan en las decisiones empresariales para hacer manejables los sistemas, digamos que permiten simplificar los sistemas a dimensiones operativas.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284984"/>
            <a:ext cx="5472608" cy="334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5880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980728"/>
            <a:ext cx="7560840" cy="830997"/>
          </a:xfrm>
          <a:prstGeom prst="rect">
            <a:avLst/>
          </a:prstGeom>
        </p:spPr>
        <p:txBody>
          <a:bodyPr wrap="square">
            <a:spAutoFit/>
          </a:bodyPr>
          <a:lstStyle/>
          <a:p>
            <a:pPr algn="ctr"/>
            <a:r>
              <a:rPr lang="es-MX" sz="2400" dirty="0" smtClean="0">
                <a:latin typeface="+mj-lt"/>
              </a:rPr>
              <a:t>2.- Visión </a:t>
            </a:r>
            <a:r>
              <a:rPr lang="es-MX" sz="2400" dirty="0">
                <a:latin typeface="+mj-lt"/>
              </a:rPr>
              <a:t>totalista para la toma de decisiones. Visión de la empresa como un todo, de forma global.</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6114" y="2557463"/>
            <a:ext cx="4664158" cy="310378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22151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124744"/>
            <a:ext cx="2973891" cy="461665"/>
          </a:xfrm>
          <a:prstGeom prst="rect">
            <a:avLst/>
          </a:prstGeom>
        </p:spPr>
        <p:txBody>
          <a:bodyPr wrap="none">
            <a:spAutoFit/>
          </a:bodyPr>
          <a:lstStyle/>
          <a:p>
            <a:r>
              <a:rPr lang="es-MX" sz="2400" dirty="0" smtClean="0">
                <a:latin typeface="+mj-lt"/>
              </a:rPr>
              <a:t>3.- Factor </a:t>
            </a:r>
            <a:r>
              <a:rPr lang="es-MX" sz="2400" dirty="0">
                <a:latin typeface="+mj-lt"/>
              </a:rPr>
              <a:t>integrador</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258" y="2140830"/>
            <a:ext cx="7043126" cy="4240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57503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836712"/>
            <a:ext cx="8208912" cy="1107996"/>
          </a:xfrm>
          <a:prstGeom prst="rect">
            <a:avLst/>
          </a:prstGeom>
        </p:spPr>
        <p:txBody>
          <a:bodyPr wrap="square">
            <a:spAutoFit/>
          </a:bodyPr>
          <a:lstStyle/>
          <a:p>
            <a:pPr algn="ctr"/>
            <a:r>
              <a:rPr lang="es-MX" sz="2200" dirty="0" smtClean="0">
                <a:latin typeface="+mj-lt"/>
              </a:rPr>
              <a:t>4.- Evidencia </a:t>
            </a:r>
            <a:r>
              <a:rPr lang="es-MX" sz="2200" dirty="0">
                <a:latin typeface="+mj-lt"/>
              </a:rPr>
              <a:t>teórica: La mayoría de los estudiosos de la materia reconocen las bondades de su aplicación en el estudio de la empresa.</a:t>
            </a: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780928"/>
            <a:ext cx="4922070" cy="309634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3074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764704"/>
            <a:ext cx="8496944" cy="1631216"/>
          </a:xfrm>
          <a:prstGeom prst="rect">
            <a:avLst/>
          </a:prstGeom>
        </p:spPr>
        <p:txBody>
          <a:bodyPr wrap="square">
            <a:spAutoFit/>
          </a:bodyPr>
          <a:lstStyle/>
          <a:p>
            <a:pPr algn="ctr"/>
            <a:r>
              <a:rPr lang="es-MX" sz="2000" dirty="0">
                <a:latin typeface="+mj-lt"/>
              </a:rPr>
              <a:t>La empresa como sistema está relacionada con su entorno, del cual recibe entradas (INPUTS) en forma de recursos humanos, financieros, materiales, etc., que mediante la adecuada transformación permiten obtener unos resultados en forma de productos y/o servicios como salidas del sistemas (OUTPUTS).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395920"/>
            <a:ext cx="6251922" cy="4290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8749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7291" y="908720"/>
            <a:ext cx="8280920" cy="1938992"/>
          </a:xfrm>
          <a:prstGeom prst="rect">
            <a:avLst/>
          </a:prstGeom>
        </p:spPr>
        <p:txBody>
          <a:bodyPr wrap="square">
            <a:spAutoFit/>
          </a:bodyPr>
          <a:lstStyle/>
          <a:p>
            <a:pPr algn="ctr"/>
            <a:r>
              <a:rPr lang="es-MX" sz="2000" dirty="0">
                <a:latin typeface="+mj-lt"/>
              </a:rPr>
              <a:t>Aplicando la Teoría General de Sistemas podemos considerar a la empresa como un sistema abierto y complejo, en el que los distintos subsistemas y elementos están convenientemente interrelacionados y organizados, formando un todo unitario y desarrollando una serie de funciones que pretenden la consecución de los objetivos globales de la firma.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305009"/>
            <a:ext cx="5544616" cy="271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779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692696"/>
            <a:ext cx="7200800" cy="707886"/>
          </a:xfrm>
          <a:prstGeom prst="rect">
            <a:avLst/>
          </a:prstGeom>
        </p:spPr>
        <p:txBody>
          <a:bodyPr wrap="square">
            <a:spAutoFit/>
          </a:bodyPr>
          <a:lstStyle/>
          <a:p>
            <a:pPr algn="ctr"/>
            <a:r>
              <a:rPr lang="es-MX" sz="2000" b="1" dirty="0">
                <a:solidFill>
                  <a:srgbClr val="002060"/>
                </a:solidFill>
                <a:latin typeface="+mj-lt"/>
              </a:rPr>
              <a:t>4.4 Fuerzas impulsoras y restrictivas determinantes del éxito o fracaso.</a:t>
            </a:r>
          </a:p>
        </p:txBody>
      </p:sp>
      <p:sp>
        <p:nvSpPr>
          <p:cNvPr id="3" name="2 Rectángulo"/>
          <p:cNvSpPr/>
          <p:nvPr/>
        </p:nvSpPr>
        <p:spPr>
          <a:xfrm>
            <a:off x="395536" y="1765260"/>
            <a:ext cx="8424936" cy="2031325"/>
          </a:xfrm>
          <a:prstGeom prst="rect">
            <a:avLst/>
          </a:prstGeom>
        </p:spPr>
        <p:txBody>
          <a:bodyPr wrap="square">
            <a:spAutoFit/>
          </a:bodyPr>
          <a:lstStyle/>
          <a:p>
            <a:pPr algn="ctr"/>
            <a:r>
              <a:rPr lang="es-MX" dirty="0">
                <a:latin typeface="Arial" pitchFamily="34" charset="0"/>
                <a:cs typeface="Arial" pitchFamily="34" charset="0"/>
              </a:rPr>
              <a:t>El cambio es una serie de comportamientos en un momento dado es resultado de dos conjuntos de fuerzas: las que tratan de mantener el estado actual (statu quo) y las que tratan de modificarlo. Cuando ambos conjuntos son bastantes uniformes, el comportamiento actual se conserva, a lo que Lewin llamo “equilibrio casi estacionario”. </a:t>
            </a:r>
            <a:endParaRPr lang="es-MX" dirty="0" smtClean="0">
              <a:latin typeface="Arial" pitchFamily="34" charset="0"/>
              <a:cs typeface="Arial" pitchFamily="34" charset="0"/>
            </a:endParaRPr>
          </a:p>
          <a:p>
            <a:pPr algn="ctr"/>
            <a:endParaRPr lang="es-MX" dirty="0">
              <a:latin typeface="Arial" pitchFamily="34" charset="0"/>
              <a:cs typeface="Arial" pitchFamily="34" charset="0"/>
            </a:endParaRPr>
          </a:p>
          <a:p>
            <a:pPr algn="ctr"/>
            <a:endParaRPr lang="es-MX" dirty="0" smtClean="0">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190961"/>
            <a:ext cx="3603154" cy="219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341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213008"/>
            <a:ext cx="4572000" cy="2308324"/>
          </a:xfrm>
          <a:prstGeom prst="rect">
            <a:avLst/>
          </a:prstGeom>
        </p:spPr>
        <p:txBody>
          <a:bodyPr>
            <a:spAutoFit/>
          </a:bodyPr>
          <a:lstStyle/>
          <a:p>
            <a:r>
              <a:rPr lang="es-MX" sz="2400" dirty="0">
                <a:latin typeface="Arial" pitchFamily="34" charset="0"/>
                <a:cs typeface="Arial" pitchFamily="34" charset="0"/>
              </a:rPr>
              <a:t>Para alterar ese estado podemos aumentar las fuerzas   que buscan el cambio, disminuir las que tratan de mantener el estado actual o bien aplicar una combinación de ambas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4230" y="3181496"/>
            <a:ext cx="3692226" cy="3559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2999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374454"/>
            <a:ext cx="7848872" cy="307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32 Rectángulo"/>
          <p:cNvSpPr/>
          <p:nvPr/>
        </p:nvSpPr>
        <p:spPr>
          <a:xfrm>
            <a:off x="1460550" y="5637128"/>
            <a:ext cx="5913120" cy="695960"/>
          </a:xfrm>
          <a:prstGeom prst="rect">
            <a:avLst/>
          </a:prstGeom>
        </p:spPr>
        <p:txBody>
          <a:bodyPr wrap="square">
            <a:spAutoFit/>
          </a:bodyPr>
          <a:lstStyle/>
          <a:p>
            <a:pPr algn="ctr">
              <a:lnSpc>
                <a:spcPct val="115000"/>
              </a:lnSpc>
              <a:spcAft>
                <a:spcPts val="0"/>
              </a:spcAft>
            </a:pPr>
            <a:r>
              <a:rPr lang="es-MX" sz="1800" b="1" kern="1200">
                <a:solidFill>
                  <a:srgbClr val="4B1004"/>
                </a:solidFill>
                <a:effectLst/>
                <a:latin typeface="Arial"/>
                <a:ea typeface="Calibri"/>
              </a:rPr>
              <a:t>Cuando ambas fuerzas están equilibradas hay un “equilibrio cuasi-estacionario”</a:t>
            </a:r>
            <a:endParaRPr lang="es-MX" sz="1200">
              <a:effectLst/>
              <a:latin typeface="Times New Roman"/>
              <a:ea typeface="Calibri"/>
            </a:endParaRPr>
          </a:p>
        </p:txBody>
      </p:sp>
      <p:sp>
        <p:nvSpPr>
          <p:cNvPr id="2" name="1 Rectángulo"/>
          <p:cNvSpPr/>
          <p:nvPr/>
        </p:nvSpPr>
        <p:spPr>
          <a:xfrm>
            <a:off x="827584" y="764704"/>
            <a:ext cx="7704856" cy="1323439"/>
          </a:xfrm>
          <a:prstGeom prst="rect">
            <a:avLst/>
          </a:prstGeom>
        </p:spPr>
        <p:txBody>
          <a:bodyPr wrap="square">
            <a:spAutoFit/>
          </a:bodyPr>
          <a:lstStyle/>
          <a:p>
            <a:pPr algn="ctr"/>
            <a:r>
              <a:rPr lang="es-MX" sz="2000" dirty="0"/>
              <a:t>Lewin propuso que, al modificar estas fuerzas que mantienen el statu quo, se producen menos tensión y resistencia que al intensificar las fuerzas del cambio. De ahí que sea una estrategia más efectiva. </a:t>
            </a:r>
          </a:p>
        </p:txBody>
      </p:sp>
    </p:spTree>
    <p:extLst>
      <p:ext uri="{BB962C8B-B14F-4D97-AF65-F5344CB8AC3E}">
        <p14:creationId xmlns:p14="http://schemas.microsoft.com/office/powerpoint/2010/main" val="789624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174229" y="908720"/>
            <a:ext cx="6710139" cy="5616624"/>
            <a:chOff x="683568" y="960462"/>
            <a:chExt cx="7718251" cy="5276850"/>
          </a:xfrm>
        </p:grpSpPr>
        <p:graphicFrame>
          <p:nvGraphicFramePr>
            <p:cNvPr id="2" name="1 Diagrama"/>
            <p:cNvGraphicFramePr/>
            <p:nvPr>
              <p:extLst>
                <p:ext uri="{D42A27DB-BD31-4B8C-83A1-F6EECF244321}">
                  <p14:modId xmlns:p14="http://schemas.microsoft.com/office/powerpoint/2010/main" val="1821971937"/>
                </p:ext>
              </p:extLst>
            </p:nvPr>
          </p:nvGraphicFramePr>
          <p:xfrm>
            <a:off x="683568" y="960462"/>
            <a:ext cx="7718251"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2"/>
            <p:cNvSpPr txBox="1">
              <a:spLocks noChangeArrowheads="1"/>
            </p:cNvSpPr>
            <p:nvPr/>
          </p:nvSpPr>
          <p:spPr bwMode="auto">
            <a:xfrm>
              <a:off x="3563888" y="2666811"/>
              <a:ext cx="2070100" cy="1050925"/>
            </a:xfrm>
            <a:prstGeom prst="rect">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MX"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MX" sz="1100" b="0" i="0" u="none" strike="noStrike" cap="none" normalizeH="0" baseline="0" dirty="0" smtClean="0">
                  <a:ln>
                    <a:noFill/>
                  </a:ln>
                  <a:solidFill>
                    <a:schemeClr val="tx1"/>
                  </a:solidFill>
                  <a:effectLst/>
                  <a:latin typeface="Arial" pitchFamily="34" charset="0"/>
                  <a:cs typeface="Arial" pitchFamily="34" charset="0"/>
                </a:rPr>
                <a:t>DESARROLLO</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MX" sz="1100" b="0" i="0" u="none" strike="noStrike" cap="none" normalizeH="0" baseline="0" dirty="0" smtClean="0">
                  <a:ln>
                    <a:noFill/>
                  </a:ln>
                  <a:solidFill>
                    <a:schemeClr val="tx1"/>
                  </a:solidFill>
                  <a:effectLst/>
                  <a:latin typeface="Arial" pitchFamily="34" charset="0"/>
                  <a:cs typeface="Arial" pitchFamily="34" charset="0"/>
                </a:rPr>
                <a:t>ORGANIZACIONAL</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 name="5 Marcador de número de diapositiva"/>
          <p:cNvSpPr>
            <a:spLocks noGrp="1"/>
          </p:cNvSpPr>
          <p:nvPr>
            <p:ph type="sldNum" sz="quarter" idx="12"/>
          </p:nvPr>
        </p:nvSpPr>
        <p:spPr/>
        <p:txBody>
          <a:bodyPr/>
          <a:lstStyle/>
          <a:p>
            <a:pPr algn="r"/>
            <a:fld id="{EC96B2D4-7C3C-4070-9409-08B880630750}" type="slidenum">
              <a:rPr lang="es-MX" smtClean="0"/>
              <a:pPr algn="r"/>
              <a:t>3</a:t>
            </a:fld>
            <a:endParaRPr lang="es-MX"/>
          </a:p>
        </p:txBody>
      </p:sp>
    </p:spTree>
    <p:extLst>
      <p:ext uri="{BB962C8B-B14F-4D97-AF65-F5344CB8AC3E}">
        <p14:creationId xmlns:p14="http://schemas.microsoft.com/office/powerpoint/2010/main" val="33654721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87624" y="908720"/>
            <a:ext cx="6480720" cy="646331"/>
          </a:xfrm>
          <a:prstGeom prst="rect">
            <a:avLst/>
          </a:prstGeom>
          <a:noFill/>
        </p:spPr>
        <p:txBody>
          <a:bodyPr wrap="square" rtlCol="0">
            <a:spAutoFit/>
          </a:bodyPr>
          <a:lstStyle/>
          <a:p>
            <a:pPr algn="ctr"/>
            <a:r>
              <a:rPr lang="es-MX" sz="3600" dirty="0" smtClean="0">
                <a:latin typeface="Arial" pitchFamily="34" charset="0"/>
                <a:cs typeface="Arial" pitchFamily="34" charset="0"/>
              </a:rPr>
              <a:t>CONCLUSIONES</a:t>
            </a:r>
            <a:endParaRPr lang="es-MX" sz="36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EC96B2D4-7C3C-4070-9409-08B880630750}" type="slidenum">
              <a:rPr lang="es-MX" smtClean="0"/>
              <a:t>30</a:t>
            </a:fld>
            <a:endParaRPr lang="es-MX"/>
          </a:p>
        </p:txBody>
      </p:sp>
      <p:sp>
        <p:nvSpPr>
          <p:cNvPr id="3" name="2 CuadroTexto"/>
          <p:cNvSpPr txBox="1"/>
          <p:nvPr/>
        </p:nvSpPr>
        <p:spPr>
          <a:xfrm>
            <a:off x="383348" y="1701963"/>
            <a:ext cx="8352928" cy="3785652"/>
          </a:xfrm>
          <a:prstGeom prst="rect">
            <a:avLst/>
          </a:prstGeom>
          <a:noFill/>
        </p:spPr>
        <p:txBody>
          <a:bodyPr wrap="square" rtlCol="0">
            <a:spAutoFit/>
          </a:bodyPr>
          <a:lstStyle/>
          <a:p>
            <a:pPr algn="just">
              <a:lnSpc>
                <a:spcPct val="150000"/>
              </a:lnSpc>
            </a:pPr>
            <a:r>
              <a:rPr lang="es-MX" sz="2000" dirty="0" smtClean="0">
                <a:latin typeface="Arial" pitchFamily="34" charset="0"/>
                <a:cs typeface="Arial" pitchFamily="34" charset="0"/>
              </a:rPr>
              <a:t>El desarrollo Organizacional desde la perspectiva de la teoria de sistemas, permite analizar a la empresa bajo una perspectiva cíclica, ya que la empresa se encuentra en un  </a:t>
            </a:r>
            <a:r>
              <a:rPr lang="es-MX" sz="2000" dirty="0">
                <a:latin typeface="Arial" pitchFamily="34" charset="0"/>
                <a:cs typeface="Arial" pitchFamily="34" charset="0"/>
              </a:rPr>
              <a:t>entorno </a:t>
            </a:r>
            <a:r>
              <a:rPr lang="es-MX" sz="2000" dirty="0" smtClean="0">
                <a:latin typeface="Arial" pitchFamily="34" charset="0"/>
                <a:cs typeface="Arial" pitchFamily="34" charset="0"/>
              </a:rPr>
              <a:t>que muestra  cambios constantes  </a:t>
            </a:r>
            <a:r>
              <a:rPr lang="es-MX" sz="2000" dirty="0">
                <a:latin typeface="Arial" pitchFamily="34" charset="0"/>
                <a:cs typeface="Arial" pitchFamily="34" charset="0"/>
              </a:rPr>
              <a:t>y la organización debe estar adaptándose constantemente a este </a:t>
            </a:r>
            <a:r>
              <a:rPr lang="es-MX" sz="2000" dirty="0" smtClean="0">
                <a:latin typeface="Arial" pitchFamily="34" charset="0"/>
                <a:cs typeface="Arial" pitchFamily="34" charset="0"/>
              </a:rPr>
              <a:t>entorno. </a:t>
            </a:r>
            <a:r>
              <a:rPr lang="es-MX" sz="2000" dirty="0"/>
              <a:t>El D.O. nace poniendo énfasis en el organismo y globalismo de los sistemas </a:t>
            </a:r>
            <a:r>
              <a:rPr lang="es-MX" sz="2000" dirty="0" smtClean="0"/>
              <a:t>organizacionales, el </a:t>
            </a:r>
            <a:r>
              <a:rPr lang="es-MX" sz="2000" dirty="0"/>
              <a:t>nivel del cambio </a:t>
            </a:r>
            <a:r>
              <a:rPr lang="es-MX" sz="2000" dirty="0" smtClean="0"/>
              <a:t>individual, la </a:t>
            </a:r>
            <a:r>
              <a:rPr lang="es-MX" sz="2000" dirty="0"/>
              <a:t>dinámica de las organizaciones está por encima de la dinámica de los individuos. </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120649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548680"/>
            <a:ext cx="5400600" cy="707886"/>
          </a:xfrm>
          <a:prstGeom prst="rect">
            <a:avLst/>
          </a:prstGeom>
          <a:noFill/>
        </p:spPr>
        <p:txBody>
          <a:bodyPr wrap="square" rtlCol="0">
            <a:spAutoFit/>
          </a:bodyPr>
          <a:lstStyle/>
          <a:p>
            <a:pPr algn="ctr"/>
            <a:r>
              <a:rPr lang="es-MX" sz="4000" dirty="0" smtClean="0">
                <a:latin typeface="Arial" pitchFamily="34" charset="0"/>
                <a:cs typeface="Arial" pitchFamily="34" charset="0"/>
              </a:rPr>
              <a:t>BIBLIOGRAFIA</a:t>
            </a:r>
            <a:endParaRPr lang="es-MX" sz="4000" dirty="0">
              <a:latin typeface="Arial" pitchFamily="34" charset="0"/>
              <a:cs typeface="Arial"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35247978"/>
              </p:ext>
            </p:extLst>
          </p:nvPr>
        </p:nvGraphicFramePr>
        <p:xfrm>
          <a:off x="251520" y="1052737"/>
          <a:ext cx="8784976" cy="5578226"/>
        </p:xfrm>
        <a:graphic>
          <a:graphicData uri="http://schemas.openxmlformats.org/drawingml/2006/table">
            <a:tbl>
              <a:tblPr firstRow="1" firstCol="1" lastRow="1" lastCol="1" bandRow="1" bandCol="1"/>
              <a:tblGrid>
                <a:gridCol w="4321470"/>
                <a:gridCol w="4097170"/>
                <a:gridCol w="366336"/>
              </a:tblGrid>
              <a:tr h="442238">
                <a:tc gridSpan="3">
                  <a:txBody>
                    <a:bodyPr/>
                    <a:lstStyle/>
                    <a:p>
                      <a:r>
                        <a:rPr lang="es-MX" sz="1400" b="1"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a:solidFill>
                            <a:srgbClr val="FF0000"/>
                          </a:solidFill>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txBody>
                  <a:tcPr marL="65023" marR="65023"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228708">
                <a:tc>
                  <a:txBody>
                    <a:bodyPr/>
                    <a:lstStyle/>
                    <a:p>
                      <a:pPr>
                        <a:spcAft>
                          <a:spcPts val="0"/>
                        </a:spcAft>
                      </a:pPr>
                      <a:r>
                        <a:rPr lang="es-ES" sz="1400" b="1">
                          <a:effectLst/>
                          <a:latin typeface="Arial" pitchFamily="34" charset="0"/>
                          <a:ea typeface="Times New Roman"/>
                          <a:cs typeface="Arial" pitchFamily="34" charset="0"/>
                        </a:rPr>
                        <a:t>BASICA</a:t>
                      </a:r>
                      <a:endParaRPr lang="es-MX" sz="1400">
                        <a:effectLst/>
                        <a:latin typeface="Arial" pitchFamily="34" charset="0"/>
                        <a:ea typeface="Times New Roman"/>
                        <a:cs typeface="Arial" pitchFamily="34" charset="0"/>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400" b="1">
                          <a:effectLst/>
                          <a:latin typeface="Arial" pitchFamily="34" charset="0"/>
                          <a:ea typeface="Times New Roman"/>
                          <a:cs typeface="Arial" pitchFamily="34" charset="0"/>
                        </a:rPr>
                        <a:t>COMPLEMENTARIA</a:t>
                      </a:r>
                      <a:endParaRPr lang="es-MX" sz="1400">
                        <a:effectLst/>
                        <a:latin typeface="Arial" pitchFamily="34" charset="0"/>
                        <a:ea typeface="Times New Roman"/>
                        <a:cs typeface="Arial" pitchFamily="34" charset="0"/>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a:effectLst/>
                          <a:latin typeface="Arial" pitchFamily="34" charset="0"/>
                          <a:ea typeface="Times New Roman"/>
                          <a:cs typeface="Arial"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4585638">
                <a:tc>
                  <a:txBody>
                    <a:bodyPr/>
                    <a:lstStyle/>
                    <a:p>
                      <a:pPr>
                        <a:spcAft>
                          <a:spcPts val="0"/>
                        </a:spcAft>
                      </a:pPr>
                      <a:r>
                        <a:rPr lang="es-ES" sz="1400" dirty="0">
                          <a:effectLst/>
                          <a:latin typeface="Arial" pitchFamily="34" charset="0"/>
                          <a:ea typeface="Times New Roman"/>
                          <a:cs typeface="Arial" pitchFamily="34" charset="0"/>
                        </a:rPr>
                        <a:t>Audirac, C.  Carlos Augusto et al. (2007) </a:t>
                      </a:r>
                      <a:r>
                        <a:rPr lang="es-ES" sz="1400" i="1" dirty="0">
                          <a:effectLst/>
                          <a:latin typeface="Arial" pitchFamily="34" charset="0"/>
                          <a:ea typeface="Times New Roman"/>
                          <a:cs typeface="Arial" pitchFamily="34" charset="0"/>
                        </a:rPr>
                        <a:t>ABC del desarrollo organizacional.</a:t>
                      </a:r>
                      <a:r>
                        <a:rPr lang="es-ES" sz="1400" dirty="0">
                          <a:effectLst/>
                          <a:latin typeface="Arial" pitchFamily="34" charset="0"/>
                          <a:ea typeface="Times New Roman"/>
                          <a:cs typeface="Arial" pitchFamily="34" charset="0"/>
                        </a:rPr>
                        <a:t> Trillas, México.</a:t>
                      </a:r>
                      <a:endParaRPr lang="es-MX" sz="1400" dirty="0">
                        <a:effectLst/>
                        <a:latin typeface="Arial" pitchFamily="34" charset="0"/>
                        <a:ea typeface="Times New Roman"/>
                        <a:cs typeface="Arial" pitchFamily="34" charset="0"/>
                      </a:endParaRPr>
                    </a:p>
                    <a:p>
                      <a:pPr>
                        <a:spcAft>
                          <a:spcPts val="0"/>
                        </a:spcAft>
                      </a:pPr>
                      <a:r>
                        <a:rPr lang="es-MX" sz="1400" dirty="0">
                          <a:effectLst/>
                          <a:latin typeface="Arial" pitchFamily="34" charset="0"/>
                          <a:ea typeface="Times New Roman"/>
                          <a:cs typeface="Arial" pitchFamily="34" charset="0"/>
                        </a:rPr>
                        <a:t> </a:t>
                      </a:r>
                    </a:p>
                    <a:p>
                      <a:pPr>
                        <a:spcAft>
                          <a:spcPts val="0"/>
                        </a:spcAft>
                      </a:pPr>
                      <a:r>
                        <a:rPr lang="en-US" sz="1400" dirty="0">
                          <a:effectLst/>
                          <a:latin typeface="Arial" pitchFamily="34" charset="0"/>
                          <a:ea typeface="Times New Roman"/>
                          <a:cs typeface="Arial" pitchFamily="34" charset="0"/>
                        </a:rPr>
                        <a:t>Cummings, G. Thomas, Worley. Christopher g.  </a:t>
                      </a:r>
                      <a:r>
                        <a:rPr lang="es-ES" sz="1400" dirty="0">
                          <a:effectLst/>
                          <a:latin typeface="Arial" pitchFamily="34" charset="0"/>
                          <a:ea typeface="Times New Roman"/>
                          <a:cs typeface="Arial" pitchFamily="34" charset="0"/>
                        </a:rPr>
                        <a:t>(2009). </a:t>
                      </a:r>
                      <a:r>
                        <a:rPr lang="es-ES" sz="1400" i="1" dirty="0">
                          <a:effectLst/>
                          <a:latin typeface="Arial" pitchFamily="34" charset="0"/>
                          <a:ea typeface="Times New Roman"/>
                          <a:cs typeface="Arial" pitchFamily="34" charset="0"/>
                        </a:rPr>
                        <a:t>Desarrollo organizacional y cambio</a:t>
                      </a:r>
                      <a:r>
                        <a:rPr lang="es-ES" sz="1400" dirty="0">
                          <a:effectLst/>
                          <a:latin typeface="Arial" pitchFamily="34" charset="0"/>
                          <a:ea typeface="Times New Roman"/>
                          <a:cs typeface="Arial" pitchFamily="34" charset="0"/>
                        </a:rPr>
                        <a:t>. Cengage Learning. Octava edición. México, D.F.</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Ferrer, P. Luis (2003). </a:t>
                      </a:r>
                      <a:r>
                        <a:rPr lang="es-ES" sz="1400" i="1" dirty="0">
                          <a:effectLst/>
                          <a:latin typeface="Arial" pitchFamily="34" charset="0"/>
                          <a:ea typeface="Times New Roman"/>
                          <a:cs typeface="Arial" pitchFamily="34" charset="0"/>
                        </a:rPr>
                        <a:t>Desarrollo organizacional</a:t>
                      </a:r>
                      <a:r>
                        <a:rPr lang="es-ES" sz="1400" dirty="0">
                          <a:effectLst/>
                          <a:latin typeface="Arial" pitchFamily="34" charset="0"/>
                          <a:ea typeface="Times New Roman"/>
                          <a:cs typeface="Arial" pitchFamily="34" charset="0"/>
                        </a:rPr>
                        <a:t>. Ed. Trillas. Quinta reimpresión. México, D.F.</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Guízar,  M.  Rafael.  (2008</a:t>
                      </a:r>
                      <a:r>
                        <a:rPr lang="es-ES" sz="1400" i="1" dirty="0">
                          <a:effectLst/>
                          <a:latin typeface="Arial" pitchFamily="34" charset="0"/>
                          <a:ea typeface="Times New Roman"/>
                          <a:cs typeface="Arial" pitchFamily="34" charset="0"/>
                        </a:rPr>
                        <a:t>)  Desarrollo  organizacional,  principios y aplicaciones</a:t>
                      </a:r>
                      <a:r>
                        <a:rPr lang="es-ES" sz="1400" dirty="0">
                          <a:effectLst/>
                          <a:latin typeface="Arial" pitchFamily="34" charset="0"/>
                          <a:ea typeface="Times New Roman"/>
                          <a:cs typeface="Arial" pitchFamily="34" charset="0"/>
                        </a:rPr>
                        <a:t>. 3a  edición, McGraw Hill. China</a:t>
                      </a:r>
                      <a:endParaRPr lang="es-MX" sz="1400" dirty="0">
                        <a:effectLst/>
                        <a:latin typeface="Arial" pitchFamily="34" charset="0"/>
                        <a:ea typeface="Times New Roman"/>
                        <a:cs typeface="Arial" pitchFamily="34" charset="0"/>
                      </a:endParaRPr>
                    </a:p>
                    <a:p>
                      <a:pPr>
                        <a:spcAft>
                          <a:spcPts val="0"/>
                        </a:spcAft>
                      </a:pPr>
                      <a:r>
                        <a:rPr lang="es-MX" sz="1400" dirty="0">
                          <a:effectLst/>
                          <a:latin typeface="Arial" pitchFamily="34" charset="0"/>
                          <a:ea typeface="Times New Roman"/>
                          <a:cs typeface="Arial" pitchFamily="34" charset="0"/>
                        </a:rPr>
                        <a:t> </a:t>
                      </a:r>
                    </a:p>
                    <a:p>
                      <a:pPr>
                        <a:spcAft>
                          <a:spcPts val="0"/>
                        </a:spcAft>
                      </a:pPr>
                      <a:r>
                        <a:rPr lang="es-ES" sz="1400" dirty="0">
                          <a:effectLst/>
                          <a:latin typeface="Arial" pitchFamily="34" charset="0"/>
                          <a:ea typeface="Times New Roman"/>
                          <a:cs typeface="Arial" pitchFamily="34" charset="0"/>
                        </a:rPr>
                        <a:t>Hernández, Jorge et al (2011</a:t>
                      </a:r>
                      <a:r>
                        <a:rPr lang="es-ES" sz="1400" i="1" dirty="0">
                          <a:effectLst/>
                          <a:latin typeface="Arial" pitchFamily="34" charset="0"/>
                          <a:ea typeface="Times New Roman"/>
                          <a:cs typeface="Arial" pitchFamily="34" charset="0"/>
                        </a:rPr>
                        <a:t>). Desarrollo organizacional</a:t>
                      </a:r>
                      <a:r>
                        <a:rPr lang="es-ES" sz="1400" dirty="0">
                          <a:effectLst/>
                          <a:latin typeface="Arial" pitchFamily="34" charset="0"/>
                          <a:ea typeface="Times New Roman"/>
                          <a:cs typeface="Arial" pitchFamily="34" charset="0"/>
                        </a:rPr>
                        <a:t>. </a:t>
                      </a:r>
                      <a:r>
                        <a:rPr lang="es-ES" sz="1400" i="1" dirty="0">
                          <a:effectLst/>
                          <a:latin typeface="Arial" pitchFamily="34" charset="0"/>
                          <a:ea typeface="Times New Roman"/>
                          <a:cs typeface="Arial" pitchFamily="34" charset="0"/>
                        </a:rPr>
                        <a:t>Enfoque latinoamericano</a:t>
                      </a:r>
                      <a:r>
                        <a:rPr lang="es-ES" sz="1400" dirty="0">
                          <a:effectLst/>
                          <a:latin typeface="Arial" pitchFamily="34" charset="0"/>
                          <a:ea typeface="Times New Roman"/>
                          <a:cs typeface="Arial" pitchFamily="34" charset="0"/>
                        </a:rPr>
                        <a:t>. Editorial Pearson. México, D.F. </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MX" sz="1400" dirty="0">
                          <a:effectLst/>
                          <a:latin typeface="Arial" pitchFamily="34" charset="0"/>
                          <a:ea typeface="Times New Roman"/>
                          <a:cs typeface="Arial" pitchFamily="34" charset="0"/>
                        </a:rPr>
                        <a:t>             </a:t>
                      </a:r>
                    </a:p>
                    <a:p>
                      <a:pPr>
                        <a:spcAft>
                          <a:spcPts val="0"/>
                        </a:spcAft>
                      </a:pPr>
                      <a:r>
                        <a:rPr lang="es-MX" sz="1400" dirty="0">
                          <a:effectLst/>
                          <a:latin typeface="Arial" pitchFamily="34" charset="0"/>
                          <a:ea typeface="Times New Roman"/>
                          <a:cs typeface="Arial" pitchFamily="34" charset="0"/>
                        </a:rPr>
                        <a:t>                </a:t>
                      </a:r>
                    </a:p>
                    <a:p>
                      <a:pPr>
                        <a:spcAft>
                          <a:spcPts val="0"/>
                        </a:spcAft>
                      </a:pPr>
                      <a:r>
                        <a:rPr lang="es-MX" sz="1400" b="1"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400" dirty="0">
                          <a:effectLst/>
                          <a:latin typeface="Arial" pitchFamily="34" charset="0"/>
                          <a:ea typeface="Times New Roman"/>
                          <a:cs typeface="Arial" pitchFamily="34" charset="0"/>
                        </a:rPr>
                        <a:t>Chiavenato, Idalberto. (2009). Gestión del talento humano. </a:t>
                      </a:r>
                      <a:r>
                        <a:rPr lang="en-US" sz="1400" dirty="0">
                          <a:effectLst/>
                          <a:latin typeface="Arial" pitchFamily="34" charset="0"/>
                          <a:ea typeface="Times New Roman"/>
                          <a:cs typeface="Arial" pitchFamily="34" charset="0"/>
                        </a:rPr>
                        <a:t>3ª</a:t>
                      </a:r>
                      <a:endParaRPr lang="es-MX" sz="1400" dirty="0">
                        <a:effectLst/>
                        <a:latin typeface="Arial" pitchFamily="34" charset="0"/>
                        <a:ea typeface="Times New Roman"/>
                        <a:cs typeface="Arial" pitchFamily="34" charset="0"/>
                      </a:endParaRPr>
                    </a:p>
                    <a:p>
                      <a:pPr>
                        <a:spcAft>
                          <a:spcPts val="0"/>
                        </a:spcAft>
                      </a:pPr>
                      <a:r>
                        <a:rPr lang="en-US" sz="1400" dirty="0">
                          <a:effectLst/>
                          <a:latin typeface="Arial" pitchFamily="34" charset="0"/>
                          <a:ea typeface="Times New Roman"/>
                          <a:cs typeface="Arial" pitchFamily="34" charset="0"/>
                        </a:rPr>
                        <a:t> ed. Ed. McGraw Hill. </a:t>
                      </a:r>
                      <a:r>
                        <a:rPr lang="es-ES" sz="1400" dirty="0">
                          <a:effectLst/>
                          <a:latin typeface="Arial" pitchFamily="34" charset="0"/>
                          <a:ea typeface="Times New Roman"/>
                          <a:cs typeface="Arial" pitchFamily="34" charset="0"/>
                        </a:rPr>
                        <a:t>México</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smtClean="0">
                          <a:effectLst/>
                          <a:latin typeface="Arial" pitchFamily="34" charset="0"/>
                          <a:ea typeface="Times New Roman"/>
                          <a:cs typeface="Arial" pitchFamily="34" charset="0"/>
                        </a:rPr>
                        <a:t>Münch, </a:t>
                      </a:r>
                      <a:r>
                        <a:rPr lang="es-ES" sz="1400" dirty="0">
                          <a:effectLst/>
                          <a:latin typeface="Arial" pitchFamily="34" charset="0"/>
                          <a:ea typeface="Times New Roman"/>
                          <a:cs typeface="Arial" pitchFamily="34" charset="0"/>
                        </a:rPr>
                        <a:t>Lourdes. (2010</a:t>
                      </a:r>
                      <a:r>
                        <a:rPr lang="es-ES" sz="1400" i="1" dirty="0">
                          <a:effectLst/>
                          <a:latin typeface="Arial" pitchFamily="34" charset="0"/>
                          <a:ea typeface="Times New Roman"/>
                          <a:cs typeface="Arial" pitchFamily="34" charset="0"/>
                        </a:rPr>
                        <a:t>) Administración. Gestión organizacional, enfoques y proceso administrativo</a:t>
                      </a:r>
                      <a:r>
                        <a:rPr lang="es-ES" sz="1400" dirty="0">
                          <a:effectLst/>
                          <a:latin typeface="Arial" pitchFamily="34" charset="0"/>
                          <a:ea typeface="Times New Roman"/>
                          <a:cs typeface="Arial" pitchFamily="34" charset="0"/>
                        </a:rPr>
                        <a:t>. 1a. Edición. Editorial Pearson. México</a:t>
                      </a:r>
                      <a:endParaRPr lang="es-MX" sz="1400" dirty="0">
                        <a:effectLst/>
                        <a:latin typeface="Arial" pitchFamily="34" charset="0"/>
                        <a:ea typeface="Times New Roman"/>
                        <a:cs typeface="Arial" pitchFamily="34" charset="0"/>
                      </a:endParaRPr>
                    </a:p>
                    <a:p>
                      <a:pPr algn="just">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Robbins,  Stephen P. (2009) </a:t>
                      </a:r>
                      <a:r>
                        <a:rPr lang="es-ES" sz="1400" i="1" dirty="0">
                          <a:effectLst/>
                          <a:latin typeface="Arial" pitchFamily="34" charset="0"/>
                          <a:ea typeface="Times New Roman"/>
                          <a:cs typeface="Arial" pitchFamily="34" charset="0"/>
                        </a:rPr>
                        <a:t>Comportamiento organizacional.</a:t>
                      </a:r>
                      <a:r>
                        <a:rPr lang="es-ES" sz="1400" dirty="0">
                          <a:effectLst/>
                          <a:latin typeface="Arial" pitchFamily="34" charset="0"/>
                          <a:ea typeface="Times New Roman"/>
                          <a:cs typeface="Arial" pitchFamily="34" charset="0"/>
                        </a:rPr>
                        <a:t> 13a Edición. México. Pearson-Prentice Hall</a:t>
                      </a:r>
                      <a:endParaRPr lang="es-MX" sz="1400" dirty="0">
                        <a:effectLst/>
                        <a:latin typeface="Arial" pitchFamily="34" charset="0"/>
                        <a:ea typeface="Times New Roman"/>
                        <a:cs typeface="Arial" pitchFamily="34" charset="0"/>
                      </a:endParaRPr>
                    </a:p>
                    <a:p>
                      <a:pPr algn="just">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Desarrollo organizacional, su naturaleza, sus orígenes y perspectivas. Bogota: fondo educativo interamericano. ( serie desarrollo organizacional.6). 2000.</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Consultoría de procesos: su papel en el desarrollo organizacional, Bogotá: fondo educativo interamericano ( serie desarrollo organizacional .6). 2000.</a:t>
                      </a:r>
                      <a:endParaRPr lang="es-MX" sz="1400" dirty="0">
                        <a:effectLst/>
                        <a:latin typeface="Arial" pitchFamily="34" charset="0"/>
                        <a:ea typeface="Times New Roman"/>
                        <a:cs typeface="Arial" pitchFamily="34" charset="0"/>
                      </a:endParaRPr>
                    </a:p>
                    <a:p>
                      <a:pPr>
                        <a:spcAft>
                          <a:spcPts val="0"/>
                        </a:spcAft>
                      </a:pPr>
                      <a:r>
                        <a:rPr lang="es-ES" sz="1400" dirty="0">
                          <a:effectLst/>
                          <a:latin typeface="Arial" pitchFamily="34" charset="0"/>
                          <a:ea typeface="Times New Roman"/>
                          <a:cs typeface="Arial" pitchFamily="34" charset="0"/>
                        </a:rPr>
                        <a:t> </a:t>
                      </a:r>
                      <a:endParaRPr lang="es-MX" sz="1400" dirty="0">
                        <a:effectLst/>
                        <a:latin typeface="Arial" pitchFamily="34" charset="0"/>
                        <a:ea typeface="Times New Roman"/>
                        <a:cs typeface="Arial" pitchFamily="34" charset="0"/>
                      </a:endParaRPr>
                    </a:p>
                  </a:txBody>
                  <a:tcPr marL="65023" marR="65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1400" dirty="0">
                          <a:effectLst/>
                          <a:latin typeface="Arial" pitchFamily="34" charset="0"/>
                          <a:ea typeface="Times New Roman"/>
                          <a:cs typeface="Arial"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5" name="4 Marcador de número de diapositiva"/>
          <p:cNvSpPr>
            <a:spLocks noGrp="1"/>
          </p:cNvSpPr>
          <p:nvPr>
            <p:ph type="sldNum" sz="quarter" idx="12"/>
          </p:nvPr>
        </p:nvSpPr>
        <p:spPr/>
        <p:txBody>
          <a:bodyPr/>
          <a:lstStyle/>
          <a:p>
            <a:fld id="{EC96B2D4-7C3C-4070-9409-08B880630750}" type="slidenum">
              <a:rPr lang="es-MX" smtClean="0"/>
              <a:t>31</a:t>
            </a:fld>
            <a:endParaRPr lang="es-MX"/>
          </a:p>
        </p:txBody>
      </p:sp>
    </p:spTree>
    <p:extLst>
      <p:ext uri="{BB962C8B-B14F-4D97-AF65-F5344CB8AC3E}">
        <p14:creationId xmlns:p14="http://schemas.microsoft.com/office/powerpoint/2010/main" val="1854334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947664"/>
            <a:ext cx="3886200" cy="977280"/>
          </a:xfrm>
        </p:spPr>
        <p:txBody>
          <a:bodyPr/>
          <a:lstStyle/>
          <a:p>
            <a:r>
              <a:rPr lang="es-MX" dirty="0" smtClean="0"/>
              <a:t>OBJETIVO</a:t>
            </a:r>
            <a:endParaRPr lang="es-MX" dirty="0"/>
          </a:p>
        </p:txBody>
      </p:sp>
      <p:sp>
        <p:nvSpPr>
          <p:cNvPr id="4" name="3 Subtítulo"/>
          <p:cNvSpPr>
            <a:spLocks noGrp="1"/>
          </p:cNvSpPr>
          <p:nvPr>
            <p:ph type="subTitle" idx="1"/>
          </p:nvPr>
        </p:nvSpPr>
        <p:spPr>
          <a:xfrm>
            <a:off x="685800" y="3505200"/>
            <a:ext cx="7702624" cy="1752600"/>
          </a:xfrm>
        </p:spPr>
        <p:txBody>
          <a:bodyPr>
            <a:normAutofit/>
          </a:bodyPr>
          <a:lstStyle/>
          <a:p>
            <a:pPr lvl="0"/>
            <a:r>
              <a:rPr lang="es-ES" dirty="0"/>
              <a:t>Conocer, comprender y aplicar el Desarrollo organizacional  bajo un enfoque sistémico  a partir de las entradas del proceso, diagnóstico,  obtención de resultados y retroalimentación. </a:t>
            </a:r>
            <a:endParaRPr lang="es-MX" dirty="0"/>
          </a:p>
          <a:p>
            <a:endParaRPr lang="es-MX" dirty="0"/>
          </a:p>
        </p:txBody>
      </p:sp>
    </p:spTree>
    <p:extLst>
      <p:ext uri="{BB962C8B-B14F-4D97-AF65-F5344CB8AC3E}">
        <p14:creationId xmlns:p14="http://schemas.microsoft.com/office/powerpoint/2010/main" val="1952429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114866"/>
            <a:ext cx="8208912" cy="4524315"/>
          </a:xfrm>
          <a:prstGeom prst="rect">
            <a:avLst/>
          </a:prstGeom>
        </p:spPr>
        <p:txBody>
          <a:bodyPr wrap="square">
            <a:spAutoFit/>
          </a:bodyPr>
          <a:lstStyle/>
          <a:p>
            <a:pPr algn="ctr"/>
            <a:r>
              <a:rPr lang="es-MX" sz="4000" dirty="0" smtClean="0">
                <a:latin typeface="Arial" pitchFamily="34" charset="0"/>
                <a:cs typeface="Arial" pitchFamily="34" charset="0"/>
              </a:rPr>
              <a:t>Unidad 4</a:t>
            </a:r>
            <a:endParaRPr lang="es-MX" sz="4000" dirty="0">
              <a:latin typeface="Arial" pitchFamily="34" charset="0"/>
              <a:cs typeface="Arial" pitchFamily="34" charset="0"/>
            </a:endParaRPr>
          </a:p>
          <a:p>
            <a:r>
              <a:rPr lang="es-ES" sz="2800" dirty="0">
                <a:latin typeface="Arial" pitchFamily="34" charset="0"/>
                <a:cs typeface="Arial" pitchFamily="34" charset="0"/>
              </a:rPr>
              <a:t>	</a:t>
            </a:r>
            <a:endParaRPr lang="es-ES" sz="2800" dirty="0" smtClean="0">
              <a:latin typeface="Arial" pitchFamily="34" charset="0"/>
              <a:cs typeface="Arial" pitchFamily="34" charset="0"/>
            </a:endParaRPr>
          </a:p>
          <a:p>
            <a:r>
              <a:rPr lang="es-ES" sz="3200" dirty="0" smtClean="0">
                <a:latin typeface="Arial" pitchFamily="34" charset="0"/>
                <a:cs typeface="Arial" pitchFamily="34" charset="0"/>
              </a:rPr>
              <a:t>4.1 </a:t>
            </a:r>
            <a:r>
              <a:rPr lang="es-ES" sz="3200" dirty="0">
                <a:latin typeface="Arial" pitchFamily="34" charset="0"/>
                <a:cs typeface="Arial" pitchFamily="34" charset="0"/>
              </a:rPr>
              <a:t>Teoría y definiciones de sistemas</a:t>
            </a:r>
            <a:endParaRPr lang="es-MX" sz="3200" dirty="0">
              <a:latin typeface="Arial" pitchFamily="34" charset="0"/>
              <a:cs typeface="Arial" pitchFamily="34" charset="0"/>
            </a:endParaRPr>
          </a:p>
          <a:p>
            <a:r>
              <a:rPr lang="es-ES" sz="3200" dirty="0">
                <a:latin typeface="Arial" pitchFamily="34" charset="0"/>
                <a:cs typeface="Arial" pitchFamily="34" charset="0"/>
              </a:rPr>
              <a:t>4.2 Diagnóstico del sistema organizacional. </a:t>
            </a:r>
            <a:endParaRPr lang="es-MX" sz="3200" dirty="0">
              <a:latin typeface="Arial" pitchFamily="34" charset="0"/>
              <a:cs typeface="Arial" pitchFamily="34" charset="0"/>
            </a:endParaRPr>
          </a:p>
          <a:p>
            <a:r>
              <a:rPr lang="es-ES" sz="3200" dirty="0">
                <a:latin typeface="Arial" pitchFamily="34" charset="0"/>
                <a:cs typeface="Arial" pitchFamily="34" charset="0"/>
              </a:rPr>
              <a:t>4.3 El proceso de   DO  bajo un enfoque sistémico</a:t>
            </a:r>
            <a:endParaRPr lang="es-MX" sz="3200" dirty="0">
              <a:latin typeface="Arial" pitchFamily="34" charset="0"/>
              <a:cs typeface="Arial" pitchFamily="34" charset="0"/>
            </a:endParaRPr>
          </a:p>
          <a:p>
            <a:r>
              <a:rPr lang="es-ES" sz="3200" dirty="0">
                <a:latin typeface="Arial" pitchFamily="34" charset="0"/>
                <a:cs typeface="Arial" pitchFamily="34" charset="0"/>
              </a:rPr>
              <a:t>4.4 Fuerzas impulsoras y restrictivas determinantes del éxito o fracaso.</a:t>
            </a:r>
            <a:endParaRPr lang="es-MX" sz="3200" dirty="0">
              <a:latin typeface="Arial" pitchFamily="34" charset="0"/>
              <a:cs typeface="Arial" pitchFamily="34" charset="0"/>
            </a:endParaRPr>
          </a:p>
          <a:p>
            <a:endParaRPr lang="es-ES" sz="2800" strike="sngStrike" dirty="0" smtClean="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EC96B2D4-7C3C-4070-9409-08B880630750}" type="slidenum">
              <a:rPr lang="es-MX" smtClean="0"/>
              <a:t>5</a:t>
            </a:fld>
            <a:endParaRPr lang="es-MX"/>
          </a:p>
        </p:txBody>
      </p:sp>
    </p:spTree>
    <p:extLst>
      <p:ext uri="{BB962C8B-B14F-4D97-AF65-F5344CB8AC3E}">
        <p14:creationId xmlns:p14="http://schemas.microsoft.com/office/powerpoint/2010/main" val="619910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03647" y="544742"/>
            <a:ext cx="6984776" cy="1323439"/>
          </a:xfrm>
          <a:prstGeom prst="rect">
            <a:avLst/>
          </a:prstGeom>
        </p:spPr>
        <p:txBody>
          <a:bodyPr wrap="square">
            <a:spAutoFit/>
          </a:bodyPr>
          <a:lstStyle/>
          <a:p>
            <a:pPr algn="ctr"/>
            <a:r>
              <a:rPr lang="es-MX" sz="2000" b="1" dirty="0" smtClean="0">
                <a:solidFill>
                  <a:srgbClr val="00B050"/>
                </a:solidFill>
                <a:latin typeface="+mj-lt"/>
              </a:rPr>
              <a:t>UNIDAD 4</a:t>
            </a:r>
          </a:p>
          <a:p>
            <a:pPr algn="ctr"/>
            <a:endParaRPr lang="es-MX" sz="2000" b="1" dirty="0" smtClean="0">
              <a:solidFill>
                <a:srgbClr val="00B050"/>
              </a:solidFill>
              <a:latin typeface="+mj-lt"/>
            </a:endParaRPr>
          </a:p>
          <a:p>
            <a:pPr algn="ctr"/>
            <a:r>
              <a:rPr lang="es-MX" sz="2000" b="1" dirty="0" smtClean="0">
                <a:solidFill>
                  <a:srgbClr val="00B050"/>
                </a:solidFill>
                <a:latin typeface="+mj-lt"/>
              </a:rPr>
              <a:t>DESARROLLO ORGANIZACIONAL BAJO UN ENFOQUE SISTÉMICO. </a:t>
            </a:r>
            <a:endParaRPr lang="es-MX" sz="2000" b="1" dirty="0">
              <a:solidFill>
                <a:srgbClr val="00B050"/>
              </a:solidFill>
              <a:latin typeface="+mj-lt"/>
            </a:endParaRPr>
          </a:p>
        </p:txBody>
      </p:sp>
      <p:sp>
        <p:nvSpPr>
          <p:cNvPr id="5" name="4 Rectángulo"/>
          <p:cNvSpPr/>
          <p:nvPr/>
        </p:nvSpPr>
        <p:spPr>
          <a:xfrm>
            <a:off x="467544" y="1984962"/>
            <a:ext cx="8064895" cy="1477328"/>
          </a:xfrm>
          <a:prstGeom prst="rect">
            <a:avLst/>
          </a:prstGeom>
        </p:spPr>
        <p:txBody>
          <a:bodyPr wrap="square">
            <a:spAutoFit/>
          </a:bodyPr>
          <a:lstStyle/>
          <a:p>
            <a:pPr algn="just"/>
            <a:r>
              <a:rPr lang="es-MX" dirty="0" smtClean="0"/>
              <a:t>Las organizaciones son unidades sociales (o agrupaciones humanas) intencionalmente construidas y reconstruidas para lograr objetivos específicos. Una organización nunca constituye una unidad lista y acabada, sino un organismo social vivo y cambiante. Pueden dividirse en organizaciones con ánimo de lucro y sin ánimo de lucro.</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1738" y="4149080"/>
            <a:ext cx="4200525" cy="21602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8406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20480" y="3414479"/>
            <a:ext cx="4572000" cy="2246769"/>
          </a:xfrm>
          <a:prstGeom prst="rect">
            <a:avLst/>
          </a:prstGeom>
        </p:spPr>
        <p:txBody>
          <a:bodyPr>
            <a:spAutoFit/>
          </a:bodyPr>
          <a:lstStyle/>
          <a:p>
            <a:pPr algn="ctr"/>
            <a:r>
              <a:rPr lang="es-MX" sz="2000" dirty="0" smtClean="0">
                <a:latin typeface="+mj-lt"/>
              </a:rPr>
              <a:t>La Empresa es una iniciativa humana que busca reunir e integrar recursos humanos y no humanos, cuyo propósito es lograr auto sostenimiento y obtener ganancias mediante la producción y comercialización de bienes o servicios. </a:t>
            </a:r>
            <a:endParaRPr lang="es-MX" sz="2000" dirty="0">
              <a:latin typeface="+mj-lt"/>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908720"/>
            <a:ext cx="3816282"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027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83968" y="980728"/>
            <a:ext cx="4572000" cy="1631216"/>
          </a:xfrm>
          <a:prstGeom prst="rect">
            <a:avLst/>
          </a:prstGeom>
        </p:spPr>
        <p:txBody>
          <a:bodyPr>
            <a:spAutoFit/>
          </a:bodyPr>
          <a:lstStyle/>
          <a:p>
            <a:pPr algn="r"/>
            <a:r>
              <a:rPr lang="es-MX" sz="2000" dirty="0" smtClean="0"/>
              <a:t>El enfoque sistémico es una forma de mirar todo lo que está alrededor de nosotros un Mundo Real en términos totales para el: Análisis, la Comprensión y el Comportamiento.</a:t>
            </a:r>
            <a:endParaRPr lang="es-MX" sz="20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5328592" cy="372986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8112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825" y="987425"/>
            <a:ext cx="7626350" cy="488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51039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538</TotalTime>
  <Words>1269</Words>
  <Application>Microsoft Office PowerPoint</Application>
  <PresentationFormat>Presentación en pantalla (4:3)</PresentationFormat>
  <Paragraphs>108</Paragraphs>
  <Slides>31</Slides>
  <Notes>1</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Claridad</vt:lpstr>
      <vt:lpstr>    FACULTAD  DE  CONTADURIA  Y  ADMINISTRACIÓN  AREA: ADMINISTRACIÓN.  UNIDAD   DE  APRENDIZAJE:</vt:lpstr>
      <vt:lpstr>UNIDAD 4</vt:lpstr>
      <vt:lpstr>Presentación de PowerPoint</vt:lpstr>
      <vt:lpstr>OBJETIVO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Hewlett Packard</dc:creator>
  <cp:lastModifiedBy>Hewlett Packard</cp:lastModifiedBy>
  <cp:revision>21</cp:revision>
  <dcterms:created xsi:type="dcterms:W3CDTF">2015-09-15T11:58:47Z</dcterms:created>
  <dcterms:modified xsi:type="dcterms:W3CDTF">2015-10-03T03:46:24Z</dcterms:modified>
</cp:coreProperties>
</file>