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78" r:id="rId2"/>
    <p:sldId id="256" r:id="rId3"/>
    <p:sldId id="280" r:id="rId4"/>
    <p:sldId id="281" r:id="rId5"/>
    <p:sldId id="283" r:id="rId6"/>
    <p:sldId id="262" r:id="rId7"/>
    <p:sldId id="263" r:id="rId8"/>
    <p:sldId id="257" r:id="rId9"/>
    <p:sldId id="258" r:id="rId10"/>
    <p:sldId id="265" r:id="rId11"/>
    <p:sldId id="264" r:id="rId12"/>
    <p:sldId id="286" r:id="rId13"/>
    <p:sldId id="259" r:id="rId14"/>
    <p:sldId id="266" r:id="rId15"/>
    <p:sldId id="287" r:id="rId16"/>
    <p:sldId id="288" r:id="rId17"/>
    <p:sldId id="260" r:id="rId18"/>
    <p:sldId id="267" r:id="rId19"/>
    <p:sldId id="268" r:id="rId20"/>
    <p:sldId id="269" r:id="rId21"/>
    <p:sldId id="273" r:id="rId22"/>
    <p:sldId id="272" r:id="rId23"/>
    <p:sldId id="289" r:id="rId24"/>
    <p:sldId id="271" r:id="rId25"/>
    <p:sldId id="270" r:id="rId26"/>
    <p:sldId id="261" r:id="rId27"/>
    <p:sldId id="275" r:id="rId28"/>
    <p:sldId id="274" r:id="rId29"/>
    <p:sldId id="277" r:id="rId30"/>
    <p:sldId id="290" r:id="rId31"/>
    <p:sldId id="276" r:id="rId32"/>
    <p:sldId id="291" r:id="rId33"/>
    <p:sldId id="292" r:id="rId34"/>
    <p:sldId id="284" r:id="rId35"/>
    <p:sldId id="285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4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64" autoAdjust="0"/>
    <p:restoredTop sz="94662" autoAdjust="0"/>
  </p:normalViewPr>
  <p:slideViewPr>
    <p:cSldViewPr>
      <p:cViewPr varScale="1">
        <p:scale>
          <a:sx n="43" d="100"/>
          <a:sy n="43" d="100"/>
        </p:scale>
        <p:origin x="-114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E1999-9760-4B99-820C-F6BBC3AA267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86270C-D3FA-4A02-9A92-939D19C7FCFF}">
      <dgm:prSet phldrT="[Texto]"/>
      <dgm:spPr/>
      <dgm:t>
        <a:bodyPr/>
        <a:lstStyle/>
        <a:p>
          <a:r>
            <a:rPr lang="es-MX"/>
            <a:t>UNIDAD 1 </a:t>
          </a:r>
          <a:r>
            <a:rPr lang="es-ES"/>
            <a:t>CONCEPTUALIZACIÓN DEL  DESARROLLO ORGANIZACIONAL.</a:t>
          </a:r>
          <a:endParaRPr lang="es-MX"/>
        </a:p>
      </dgm:t>
    </dgm:pt>
    <dgm:pt modelId="{17D274E0-96DE-437C-9053-C4AEC521075F}" type="parTrans" cxnId="{857E1714-3ABE-44E6-9F84-4DD96D513ED8}">
      <dgm:prSet/>
      <dgm:spPr/>
      <dgm:t>
        <a:bodyPr/>
        <a:lstStyle/>
        <a:p>
          <a:endParaRPr lang="es-MX"/>
        </a:p>
      </dgm:t>
    </dgm:pt>
    <dgm:pt modelId="{CAD2F2B9-0AE8-49B0-8E62-DD5F915CE70E}" type="sibTrans" cxnId="{857E1714-3ABE-44E6-9F84-4DD96D513ED8}">
      <dgm:prSet/>
      <dgm:spPr/>
      <dgm:t>
        <a:bodyPr/>
        <a:lstStyle/>
        <a:p>
          <a:endParaRPr lang="es-MX"/>
        </a:p>
      </dgm:t>
    </dgm:pt>
    <dgm:pt modelId="{7DF7E50F-6B01-4561-AC0D-E0842E12382B}">
      <dgm:prSet phldrT="[Texto]"/>
      <dgm:spPr/>
      <dgm:t>
        <a:bodyPr/>
        <a:lstStyle/>
        <a:p>
          <a:r>
            <a:rPr lang="es-MX"/>
            <a:t>UNIDAD 2 </a:t>
          </a:r>
          <a:r>
            <a:rPr lang="es-ES"/>
            <a:t>PERFIL, ROLES Y TENDENCIAS DEL AGENTE DE CAMBIO.</a:t>
          </a:r>
          <a:endParaRPr lang="es-MX"/>
        </a:p>
      </dgm:t>
    </dgm:pt>
    <dgm:pt modelId="{E4562EEF-D99B-4BD5-B94A-F6CDF30562E5}" type="parTrans" cxnId="{94D44A90-85DB-43A6-AA10-7B8F0AA86F94}">
      <dgm:prSet/>
      <dgm:spPr/>
      <dgm:t>
        <a:bodyPr/>
        <a:lstStyle/>
        <a:p>
          <a:endParaRPr lang="es-MX"/>
        </a:p>
      </dgm:t>
    </dgm:pt>
    <dgm:pt modelId="{100C0FC4-3EC6-476A-9A32-3755576D8106}" type="sibTrans" cxnId="{94D44A90-85DB-43A6-AA10-7B8F0AA86F94}">
      <dgm:prSet/>
      <dgm:spPr/>
      <dgm:t>
        <a:bodyPr/>
        <a:lstStyle/>
        <a:p>
          <a:endParaRPr lang="es-MX"/>
        </a:p>
      </dgm:t>
    </dgm:pt>
    <dgm:pt modelId="{2BF1BEA1-FE88-46E6-BA18-42505698B885}">
      <dgm:prSet phldrT="[Texto]"/>
      <dgm:spPr/>
      <dgm:t>
        <a:bodyPr/>
        <a:lstStyle/>
        <a:p>
          <a:r>
            <a:rPr lang="es-MX"/>
            <a:t>UNIDAD 3 </a:t>
          </a:r>
          <a:r>
            <a:rPr lang="es-ES"/>
            <a:t>TEORÍAS DEL CAMBIO</a:t>
          </a:r>
          <a:endParaRPr lang="es-MX"/>
        </a:p>
      </dgm:t>
    </dgm:pt>
    <dgm:pt modelId="{59C51071-3539-402C-8E2D-51FD57243C0C}" type="parTrans" cxnId="{661E3ECD-6FDE-4355-93F6-8D657B62F7B2}">
      <dgm:prSet/>
      <dgm:spPr/>
      <dgm:t>
        <a:bodyPr/>
        <a:lstStyle/>
        <a:p>
          <a:endParaRPr lang="es-MX"/>
        </a:p>
      </dgm:t>
    </dgm:pt>
    <dgm:pt modelId="{5C6726B3-6235-406B-9C68-D82E25BCB66A}" type="sibTrans" cxnId="{661E3ECD-6FDE-4355-93F6-8D657B62F7B2}">
      <dgm:prSet/>
      <dgm:spPr/>
      <dgm:t>
        <a:bodyPr/>
        <a:lstStyle/>
        <a:p>
          <a:endParaRPr lang="es-MX"/>
        </a:p>
      </dgm:t>
    </dgm:pt>
    <dgm:pt modelId="{48573409-A361-426D-A88C-0BE9AC91094C}">
      <dgm:prSet phldrT="[Texto]"/>
      <dgm:spPr/>
      <dgm:t>
        <a:bodyPr/>
        <a:lstStyle/>
        <a:p>
          <a:r>
            <a:rPr lang="es-MX"/>
            <a:t>UNIDAD 4 </a:t>
          </a:r>
          <a:r>
            <a:rPr lang="es-ES"/>
            <a:t>DESARROLLO ORGANIZACIONAL BAJO UN ENFOQUE SISTÉMICO</a:t>
          </a:r>
          <a:endParaRPr lang="es-MX"/>
        </a:p>
      </dgm:t>
    </dgm:pt>
    <dgm:pt modelId="{AD2FA74C-C265-476F-BFAC-A433B9D6E27F}" type="parTrans" cxnId="{4E979663-D1C2-40C2-A8A4-EEF6A3677622}">
      <dgm:prSet/>
      <dgm:spPr/>
      <dgm:t>
        <a:bodyPr/>
        <a:lstStyle/>
        <a:p>
          <a:endParaRPr lang="es-MX"/>
        </a:p>
      </dgm:t>
    </dgm:pt>
    <dgm:pt modelId="{40E7DED0-0593-4FB5-BC22-706FA8132A2D}" type="sibTrans" cxnId="{4E979663-D1C2-40C2-A8A4-EEF6A3677622}">
      <dgm:prSet/>
      <dgm:spPr/>
      <dgm:t>
        <a:bodyPr/>
        <a:lstStyle/>
        <a:p>
          <a:endParaRPr lang="es-MX"/>
        </a:p>
      </dgm:t>
    </dgm:pt>
    <dgm:pt modelId="{434742F7-B22D-47B1-A8B0-821A71F5D2B5}">
      <dgm:prSet phldrT="[Texto]"/>
      <dgm:spPr/>
      <dgm:t>
        <a:bodyPr/>
        <a:lstStyle/>
        <a:p>
          <a:r>
            <a:rPr lang="es-MX"/>
            <a:t>UNIDAD 5 </a:t>
          </a:r>
          <a:r>
            <a:rPr lang="es-ES"/>
            <a:t>DISEÑO DE INTERVENCIONES EFECTIVAS</a:t>
          </a:r>
          <a:endParaRPr lang="es-MX"/>
        </a:p>
      </dgm:t>
    </dgm:pt>
    <dgm:pt modelId="{3D5E52FC-8FD8-408A-B606-239C277AE58E}" type="parTrans" cxnId="{EFF6DA2E-5AA0-435F-A140-C54AD6741FAB}">
      <dgm:prSet/>
      <dgm:spPr/>
      <dgm:t>
        <a:bodyPr/>
        <a:lstStyle/>
        <a:p>
          <a:endParaRPr lang="es-MX"/>
        </a:p>
      </dgm:t>
    </dgm:pt>
    <dgm:pt modelId="{36DF5E54-902C-41AA-969D-8B1017D12BBD}" type="sibTrans" cxnId="{EFF6DA2E-5AA0-435F-A140-C54AD6741FAB}">
      <dgm:prSet/>
      <dgm:spPr/>
      <dgm:t>
        <a:bodyPr/>
        <a:lstStyle/>
        <a:p>
          <a:endParaRPr lang="es-MX"/>
        </a:p>
      </dgm:t>
    </dgm:pt>
    <dgm:pt modelId="{D2CFE5DA-BDE9-459C-BBCE-13B4A9A1F8C9}">
      <dgm:prSet phldrT="[Texto]"/>
      <dgm:spPr/>
      <dgm:t>
        <a:bodyPr/>
        <a:lstStyle/>
        <a:p>
          <a:r>
            <a:rPr lang="es-MX"/>
            <a:t>UNIDAD 6 </a:t>
          </a:r>
          <a:r>
            <a:rPr lang="es-ES"/>
            <a:t>INTERVENCIONES EN EL MARCO DE LA CULTURA ORGANIZACIONAL</a:t>
          </a:r>
          <a:endParaRPr lang="es-MX"/>
        </a:p>
      </dgm:t>
    </dgm:pt>
    <dgm:pt modelId="{48D25AD6-F72A-49B7-BDA9-7949332A3D9A}" type="parTrans" cxnId="{178BAF8A-518D-41B5-BC54-993C47F8E015}">
      <dgm:prSet/>
      <dgm:spPr/>
      <dgm:t>
        <a:bodyPr/>
        <a:lstStyle/>
        <a:p>
          <a:endParaRPr lang="es-MX"/>
        </a:p>
      </dgm:t>
    </dgm:pt>
    <dgm:pt modelId="{DA38F268-C12C-44E4-917A-EF22C2163AF6}" type="sibTrans" cxnId="{178BAF8A-518D-41B5-BC54-993C47F8E015}">
      <dgm:prSet/>
      <dgm:spPr/>
      <dgm:t>
        <a:bodyPr/>
        <a:lstStyle/>
        <a:p>
          <a:endParaRPr lang="es-MX"/>
        </a:p>
      </dgm:t>
    </dgm:pt>
    <dgm:pt modelId="{1738342A-2686-4121-AC87-374FDCD9C457}">
      <dgm:prSet phldrT="[Texto]"/>
      <dgm:spPr/>
      <dgm:t>
        <a:bodyPr/>
        <a:lstStyle/>
        <a:p>
          <a:r>
            <a:rPr lang="es-MX"/>
            <a:t>UNIDAD 7 </a:t>
          </a:r>
          <a:r>
            <a:rPr lang="es-ES"/>
            <a:t>TIPOS DE INTERVENCIONES  </a:t>
          </a:r>
          <a:endParaRPr lang="es-MX"/>
        </a:p>
      </dgm:t>
    </dgm:pt>
    <dgm:pt modelId="{DF44AB95-25E4-4276-8D3D-4E724EC07A10}" type="parTrans" cxnId="{479083BF-E661-4774-9271-DB0D4C21897E}">
      <dgm:prSet/>
      <dgm:spPr/>
      <dgm:t>
        <a:bodyPr/>
        <a:lstStyle/>
        <a:p>
          <a:endParaRPr lang="es-MX"/>
        </a:p>
      </dgm:t>
    </dgm:pt>
    <dgm:pt modelId="{1CD2EF8C-1E26-41AF-B22C-7EE25FD1B903}" type="sibTrans" cxnId="{479083BF-E661-4774-9271-DB0D4C21897E}">
      <dgm:prSet/>
      <dgm:spPr/>
      <dgm:t>
        <a:bodyPr/>
        <a:lstStyle/>
        <a:p>
          <a:endParaRPr lang="es-MX"/>
        </a:p>
      </dgm:t>
    </dgm:pt>
    <dgm:pt modelId="{3AAED69E-6109-4FA6-A416-55857BCF8511}" type="pres">
      <dgm:prSet presAssocID="{AF5E1999-9760-4B99-820C-F6BBC3AA26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E1F8221-F17F-4EA1-B341-4840CA337768}" type="pres">
      <dgm:prSet presAssocID="{D686270C-D3FA-4A02-9A92-939D19C7FCFF}" presName="dummy" presStyleCnt="0"/>
      <dgm:spPr/>
    </dgm:pt>
    <dgm:pt modelId="{7BE1BF84-8CAF-4194-8BD8-B9411618A879}" type="pres">
      <dgm:prSet presAssocID="{D686270C-D3FA-4A02-9A92-939D19C7FCFF}" presName="node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A6AD04-6691-49D1-B288-D779180937D9}" type="pres">
      <dgm:prSet presAssocID="{CAD2F2B9-0AE8-49B0-8E62-DD5F915CE70E}" presName="sibTrans" presStyleLbl="node1" presStyleIdx="0" presStyleCnt="7"/>
      <dgm:spPr/>
      <dgm:t>
        <a:bodyPr/>
        <a:lstStyle/>
        <a:p>
          <a:endParaRPr lang="es-MX"/>
        </a:p>
      </dgm:t>
    </dgm:pt>
    <dgm:pt modelId="{2999EA64-1AF8-475B-80F5-DCA6508AA0BE}" type="pres">
      <dgm:prSet presAssocID="{7DF7E50F-6B01-4561-AC0D-E0842E12382B}" presName="dummy" presStyleCnt="0"/>
      <dgm:spPr/>
    </dgm:pt>
    <dgm:pt modelId="{7DED677B-1040-4AC5-B72B-08DB5681E639}" type="pres">
      <dgm:prSet presAssocID="{7DF7E50F-6B01-4561-AC0D-E0842E12382B}" presName="node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319399-00FC-4948-98B8-60AB8B9A19D6}" type="pres">
      <dgm:prSet presAssocID="{100C0FC4-3EC6-476A-9A32-3755576D8106}" presName="sibTrans" presStyleLbl="node1" presStyleIdx="1" presStyleCnt="7"/>
      <dgm:spPr/>
      <dgm:t>
        <a:bodyPr/>
        <a:lstStyle/>
        <a:p>
          <a:endParaRPr lang="es-MX"/>
        </a:p>
      </dgm:t>
    </dgm:pt>
    <dgm:pt modelId="{4B65C5AA-E15F-4729-9657-52FE7A4DA245}" type="pres">
      <dgm:prSet presAssocID="{2BF1BEA1-FE88-46E6-BA18-42505698B885}" presName="dummy" presStyleCnt="0"/>
      <dgm:spPr/>
    </dgm:pt>
    <dgm:pt modelId="{A0F13C5F-D65A-4BEA-AE4B-410B9AD48605}" type="pres">
      <dgm:prSet presAssocID="{2BF1BEA1-FE88-46E6-BA18-42505698B885}" presName="node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B23AF9-81F6-499E-8579-67AC7D84B9E4}" type="pres">
      <dgm:prSet presAssocID="{5C6726B3-6235-406B-9C68-D82E25BCB66A}" presName="sibTrans" presStyleLbl="node1" presStyleIdx="2" presStyleCnt="7"/>
      <dgm:spPr/>
      <dgm:t>
        <a:bodyPr/>
        <a:lstStyle/>
        <a:p>
          <a:endParaRPr lang="es-MX"/>
        </a:p>
      </dgm:t>
    </dgm:pt>
    <dgm:pt modelId="{D9F9D7EF-76BB-4BDF-BEEA-947F7A5E6870}" type="pres">
      <dgm:prSet presAssocID="{48573409-A361-426D-A88C-0BE9AC91094C}" presName="dummy" presStyleCnt="0"/>
      <dgm:spPr/>
    </dgm:pt>
    <dgm:pt modelId="{48C6BAB2-9766-40E5-86B2-200E3E744595}" type="pres">
      <dgm:prSet presAssocID="{48573409-A361-426D-A88C-0BE9AC91094C}" presName="node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E98E7C-8833-4653-9048-979406A35F3D}" type="pres">
      <dgm:prSet presAssocID="{40E7DED0-0593-4FB5-BC22-706FA8132A2D}" presName="sibTrans" presStyleLbl="node1" presStyleIdx="3" presStyleCnt="7"/>
      <dgm:spPr/>
      <dgm:t>
        <a:bodyPr/>
        <a:lstStyle/>
        <a:p>
          <a:endParaRPr lang="es-MX"/>
        </a:p>
      </dgm:t>
    </dgm:pt>
    <dgm:pt modelId="{244284B6-A86E-40B5-B33A-05C154A26786}" type="pres">
      <dgm:prSet presAssocID="{434742F7-B22D-47B1-A8B0-821A71F5D2B5}" presName="dummy" presStyleCnt="0"/>
      <dgm:spPr/>
    </dgm:pt>
    <dgm:pt modelId="{F278797C-CCD6-4201-A77D-7246E463C6D2}" type="pres">
      <dgm:prSet presAssocID="{434742F7-B22D-47B1-A8B0-821A71F5D2B5}" presName="node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34BA3B-A98F-47B5-860E-7A964DF8AB25}" type="pres">
      <dgm:prSet presAssocID="{36DF5E54-902C-41AA-969D-8B1017D12BBD}" presName="sibTrans" presStyleLbl="node1" presStyleIdx="4" presStyleCnt="7"/>
      <dgm:spPr/>
      <dgm:t>
        <a:bodyPr/>
        <a:lstStyle/>
        <a:p>
          <a:endParaRPr lang="es-MX"/>
        </a:p>
      </dgm:t>
    </dgm:pt>
    <dgm:pt modelId="{706361C4-A791-4775-8485-12976D033553}" type="pres">
      <dgm:prSet presAssocID="{D2CFE5DA-BDE9-459C-BBCE-13B4A9A1F8C9}" presName="dummy" presStyleCnt="0"/>
      <dgm:spPr/>
    </dgm:pt>
    <dgm:pt modelId="{98F8AF9D-B53C-499D-ACB1-01D5253A5E34}" type="pres">
      <dgm:prSet presAssocID="{D2CFE5DA-BDE9-459C-BBCE-13B4A9A1F8C9}" presName="node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DDFA7C-FA2D-4DCC-8FFF-054BF4CA9726}" type="pres">
      <dgm:prSet presAssocID="{DA38F268-C12C-44E4-917A-EF22C2163AF6}" presName="sibTrans" presStyleLbl="node1" presStyleIdx="5" presStyleCnt="7"/>
      <dgm:spPr/>
      <dgm:t>
        <a:bodyPr/>
        <a:lstStyle/>
        <a:p>
          <a:endParaRPr lang="es-MX"/>
        </a:p>
      </dgm:t>
    </dgm:pt>
    <dgm:pt modelId="{8672F1BC-AFFE-493D-B349-9B2AF386ED05}" type="pres">
      <dgm:prSet presAssocID="{1738342A-2686-4121-AC87-374FDCD9C457}" presName="dummy" presStyleCnt="0"/>
      <dgm:spPr/>
    </dgm:pt>
    <dgm:pt modelId="{FB9AF9D5-13C1-4F19-A0AF-B2091AA28438}" type="pres">
      <dgm:prSet presAssocID="{1738342A-2686-4121-AC87-374FDCD9C457}" presName="node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FA22FD-C6FC-48FD-A326-3DCEFB18A054}" type="pres">
      <dgm:prSet presAssocID="{1CD2EF8C-1E26-41AF-B22C-7EE25FD1B903}" presName="sibTrans" presStyleLbl="node1" presStyleIdx="6" presStyleCnt="7"/>
      <dgm:spPr/>
      <dgm:t>
        <a:bodyPr/>
        <a:lstStyle/>
        <a:p>
          <a:endParaRPr lang="es-MX"/>
        </a:p>
      </dgm:t>
    </dgm:pt>
  </dgm:ptLst>
  <dgm:cxnLst>
    <dgm:cxn modelId="{3B98DB82-DC16-4C63-85BF-1E7823774918}" type="presOf" srcId="{36DF5E54-902C-41AA-969D-8B1017D12BBD}" destId="{3F34BA3B-A98F-47B5-860E-7A964DF8AB25}" srcOrd="0" destOrd="0" presId="urn:microsoft.com/office/officeart/2005/8/layout/cycle1"/>
    <dgm:cxn modelId="{031F2DFA-9D9A-4483-873B-7B9A9A9AD082}" type="presOf" srcId="{1738342A-2686-4121-AC87-374FDCD9C457}" destId="{FB9AF9D5-13C1-4F19-A0AF-B2091AA28438}" srcOrd="0" destOrd="0" presId="urn:microsoft.com/office/officeart/2005/8/layout/cycle1"/>
    <dgm:cxn modelId="{94D44A90-85DB-43A6-AA10-7B8F0AA86F94}" srcId="{AF5E1999-9760-4B99-820C-F6BBC3AA2678}" destId="{7DF7E50F-6B01-4561-AC0D-E0842E12382B}" srcOrd="1" destOrd="0" parTransId="{E4562EEF-D99B-4BD5-B94A-F6CDF30562E5}" sibTransId="{100C0FC4-3EC6-476A-9A32-3755576D8106}"/>
    <dgm:cxn modelId="{3AE42E7B-D03C-4743-A598-85E13100536B}" type="presOf" srcId="{2BF1BEA1-FE88-46E6-BA18-42505698B885}" destId="{A0F13C5F-D65A-4BEA-AE4B-410B9AD48605}" srcOrd="0" destOrd="0" presId="urn:microsoft.com/office/officeart/2005/8/layout/cycle1"/>
    <dgm:cxn modelId="{91420BC3-B7C3-4FE1-AE77-5E401431CBB8}" type="presOf" srcId="{CAD2F2B9-0AE8-49B0-8E62-DD5F915CE70E}" destId="{09A6AD04-6691-49D1-B288-D779180937D9}" srcOrd="0" destOrd="0" presId="urn:microsoft.com/office/officeart/2005/8/layout/cycle1"/>
    <dgm:cxn modelId="{423F5AFA-AC25-44C1-90F9-7F7D12EBCB24}" type="presOf" srcId="{DA38F268-C12C-44E4-917A-EF22C2163AF6}" destId="{FDDDFA7C-FA2D-4DCC-8FFF-054BF4CA9726}" srcOrd="0" destOrd="0" presId="urn:microsoft.com/office/officeart/2005/8/layout/cycle1"/>
    <dgm:cxn modelId="{EFF6DA2E-5AA0-435F-A140-C54AD6741FAB}" srcId="{AF5E1999-9760-4B99-820C-F6BBC3AA2678}" destId="{434742F7-B22D-47B1-A8B0-821A71F5D2B5}" srcOrd="4" destOrd="0" parTransId="{3D5E52FC-8FD8-408A-B606-239C277AE58E}" sibTransId="{36DF5E54-902C-41AA-969D-8B1017D12BBD}"/>
    <dgm:cxn modelId="{857E1714-3ABE-44E6-9F84-4DD96D513ED8}" srcId="{AF5E1999-9760-4B99-820C-F6BBC3AA2678}" destId="{D686270C-D3FA-4A02-9A92-939D19C7FCFF}" srcOrd="0" destOrd="0" parTransId="{17D274E0-96DE-437C-9053-C4AEC521075F}" sibTransId="{CAD2F2B9-0AE8-49B0-8E62-DD5F915CE70E}"/>
    <dgm:cxn modelId="{04AB955C-5A78-47A8-87A4-CB84D7A158B3}" type="presOf" srcId="{434742F7-B22D-47B1-A8B0-821A71F5D2B5}" destId="{F278797C-CCD6-4201-A77D-7246E463C6D2}" srcOrd="0" destOrd="0" presId="urn:microsoft.com/office/officeart/2005/8/layout/cycle1"/>
    <dgm:cxn modelId="{DE69D9B1-53AF-4DB4-8BB1-84726773DC13}" type="presOf" srcId="{100C0FC4-3EC6-476A-9A32-3755576D8106}" destId="{B7319399-00FC-4948-98B8-60AB8B9A19D6}" srcOrd="0" destOrd="0" presId="urn:microsoft.com/office/officeart/2005/8/layout/cycle1"/>
    <dgm:cxn modelId="{479083BF-E661-4774-9271-DB0D4C21897E}" srcId="{AF5E1999-9760-4B99-820C-F6BBC3AA2678}" destId="{1738342A-2686-4121-AC87-374FDCD9C457}" srcOrd="6" destOrd="0" parTransId="{DF44AB95-25E4-4276-8D3D-4E724EC07A10}" sibTransId="{1CD2EF8C-1E26-41AF-B22C-7EE25FD1B903}"/>
    <dgm:cxn modelId="{CE56EFD8-6421-454D-A2DC-AD07167A32CD}" type="presOf" srcId="{AF5E1999-9760-4B99-820C-F6BBC3AA2678}" destId="{3AAED69E-6109-4FA6-A416-55857BCF8511}" srcOrd="0" destOrd="0" presId="urn:microsoft.com/office/officeart/2005/8/layout/cycle1"/>
    <dgm:cxn modelId="{1B497BC4-6C07-404F-998B-F1724BBADC33}" type="presOf" srcId="{7DF7E50F-6B01-4561-AC0D-E0842E12382B}" destId="{7DED677B-1040-4AC5-B72B-08DB5681E639}" srcOrd="0" destOrd="0" presId="urn:microsoft.com/office/officeart/2005/8/layout/cycle1"/>
    <dgm:cxn modelId="{2A2B1F7D-6506-4378-9BB0-8148E7970AC8}" type="presOf" srcId="{40E7DED0-0593-4FB5-BC22-706FA8132A2D}" destId="{CAE98E7C-8833-4653-9048-979406A35F3D}" srcOrd="0" destOrd="0" presId="urn:microsoft.com/office/officeart/2005/8/layout/cycle1"/>
    <dgm:cxn modelId="{42195D29-A457-4E51-B8AE-E6A526E2D8AF}" type="presOf" srcId="{5C6726B3-6235-406B-9C68-D82E25BCB66A}" destId="{A4B23AF9-81F6-499E-8579-67AC7D84B9E4}" srcOrd="0" destOrd="0" presId="urn:microsoft.com/office/officeart/2005/8/layout/cycle1"/>
    <dgm:cxn modelId="{661E3ECD-6FDE-4355-93F6-8D657B62F7B2}" srcId="{AF5E1999-9760-4B99-820C-F6BBC3AA2678}" destId="{2BF1BEA1-FE88-46E6-BA18-42505698B885}" srcOrd="2" destOrd="0" parTransId="{59C51071-3539-402C-8E2D-51FD57243C0C}" sibTransId="{5C6726B3-6235-406B-9C68-D82E25BCB66A}"/>
    <dgm:cxn modelId="{178BAF8A-518D-41B5-BC54-993C47F8E015}" srcId="{AF5E1999-9760-4B99-820C-F6BBC3AA2678}" destId="{D2CFE5DA-BDE9-459C-BBCE-13B4A9A1F8C9}" srcOrd="5" destOrd="0" parTransId="{48D25AD6-F72A-49B7-BDA9-7949332A3D9A}" sibTransId="{DA38F268-C12C-44E4-917A-EF22C2163AF6}"/>
    <dgm:cxn modelId="{CD288896-AD0A-4990-B665-0CA9E2208504}" type="presOf" srcId="{1CD2EF8C-1E26-41AF-B22C-7EE25FD1B903}" destId="{D8FA22FD-C6FC-48FD-A326-3DCEFB18A054}" srcOrd="0" destOrd="0" presId="urn:microsoft.com/office/officeart/2005/8/layout/cycle1"/>
    <dgm:cxn modelId="{9B63FA2C-8F4B-4153-AC9B-64E716F35491}" type="presOf" srcId="{48573409-A361-426D-A88C-0BE9AC91094C}" destId="{48C6BAB2-9766-40E5-86B2-200E3E744595}" srcOrd="0" destOrd="0" presId="urn:microsoft.com/office/officeart/2005/8/layout/cycle1"/>
    <dgm:cxn modelId="{4E979663-D1C2-40C2-A8A4-EEF6A3677622}" srcId="{AF5E1999-9760-4B99-820C-F6BBC3AA2678}" destId="{48573409-A361-426D-A88C-0BE9AC91094C}" srcOrd="3" destOrd="0" parTransId="{AD2FA74C-C265-476F-BFAC-A433B9D6E27F}" sibTransId="{40E7DED0-0593-4FB5-BC22-706FA8132A2D}"/>
    <dgm:cxn modelId="{F44488B8-7869-4FC4-85BA-86B3DD43E23B}" type="presOf" srcId="{D2CFE5DA-BDE9-459C-BBCE-13B4A9A1F8C9}" destId="{98F8AF9D-B53C-499D-ACB1-01D5253A5E34}" srcOrd="0" destOrd="0" presId="urn:microsoft.com/office/officeart/2005/8/layout/cycle1"/>
    <dgm:cxn modelId="{E0CE143D-3655-47FD-950F-A90E94F1CBD0}" type="presOf" srcId="{D686270C-D3FA-4A02-9A92-939D19C7FCFF}" destId="{7BE1BF84-8CAF-4194-8BD8-B9411618A879}" srcOrd="0" destOrd="0" presId="urn:microsoft.com/office/officeart/2005/8/layout/cycle1"/>
    <dgm:cxn modelId="{AFFDCF0E-F577-4849-BD76-B4F41E4E4C48}" type="presParOf" srcId="{3AAED69E-6109-4FA6-A416-55857BCF8511}" destId="{CE1F8221-F17F-4EA1-B341-4840CA337768}" srcOrd="0" destOrd="0" presId="urn:microsoft.com/office/officeart/2005/8/layout/cycle1"/>
    <dgm:cxn modelId="{BBB9D8FC-2943-4043-890F-E89C54D85C0C}" type="presParOf" srcId="{3AAED69E-6109-4FA6-A416-55857BCF8511}" destId="{7BE1BF84-8CAF-4194-8BD8-B9411618A879}" srcOrd="1" destOrd="0" presId="urn:microsoft.com/office/officeart/2005/8/layout/cycle1"/>
    <dgm:cxn modelId="{4F6230FF-64E1-48A3-9F5A-9D5AC3145934}" type="presParOf" srcId="{3AAED69E-6109-4FA6-A416-55857BCF8511}" destId="{09A6AD04-6691-49D1-B288-D779180937D9}" srcOrd="2" destOrd="0" presId="urn:microsoft.com/office/officeart/2005/8/layout/cycle1"/>
    <dgm:cxn modelId="{741A3A40-7DC6-4D86-B334-E7DC2E2BDE61}" type="presParOf" srcId="{3AAED69E-6109-4FA6-A416-55857BCF8511}" destId="{2999EA64-1AF8-475B-80F5-DCA6508AA0BE}" srcOrd="3" destOrd="0" presId="urn:microsoft.com/office/officeart/2005/8/layout/cycle1"/>
    <dgm:cxn modelId="{44D76B12-1BB6-4FDB-88DE-758B21075F70}" type="presParOf" srcId="{3AAED69E-6109-4FA6-A416-55857BCF8511}" destId="{7DED677B-1040-4AC5-B72B-08DB5681E639}" srcOrd="4" destOrd="0" presId="urn:microsoft.com/office/officeart/2005/8/layout/cycle1"/>
    <dgm:cxn modelId="{3620A471-0531-4CC1-BE05-E7D75EB30C17}" type="presParOf" srcId="{3AAED69E-6109-4FA6-A416-55857BCF8511}" destId="{B7319399-00FC-4948-98B8-60AB8B9A19D6}" srcOrd="5" destOrd="0" presId="urn:microsoft.com/office/officeart/2005/8/layout/cycle1"/>
    <dgm:cxn modelId="{1ACEDCFD-66B9-4291-A6A9-DB9151C0EC31}" type="presParOf" srcId="{3AAED69E-6109-4FA6-A416-55857BCF8511}" destId="{4B65C5AA-E15F-4729-9657-52FE7A4DA245}" srcOrd="6" destOrd="0" presId="urn:microsoft.com/office/officeart/2005/8/layout/cycle1"/>
    <dgm:cxn modelId="{FB2621BC-4070-45B5-B7B4-BD83922888B1}" type="presParOf" srcId="{3AAED69E-6109-4FA6-A416-55857BCF8511}" destId="{A0F13C5F-D65A-4BEA-AE4B-410B9AD48605}" srcOrd="7" destOrd="0" presId="urn:microsoft.com/office/officeart/2005/8/layout/cycle1"/>
    <dgm:cxn modelId="{4A781F96-177F-41DD-98FB-6916FCB000D7}" type="presParOf" srcId="{3AAED69E-6109-4FA6-A416-55857BCF8511}" destId="{A4B23AF9-81F6-499E-8579-67AC7D84B9E4}" srcOrd="8" destOrd="0" presId="urn:microsoft.com/office/officeart/2005/8/layout/cycle1"/>
    <dgm:cxn modelId="{3AA88F05-F110-48FE-A76D-226013937118}" type="presParOf" srcId="{3AAED69E-6109-4FA6-A416-55857BCF8511}" destId="{D9F9D7EF-76BB-4BDF-BEEA-947F7A5E6870}" srcOrd="9" destOrd="0" presId="urn:microsoft.com/office/officeart/2005/8/layout/cycle1"/>
    <dgm:cxn modelId="{1B24A3EA-FCA7-439A-8B0E-994FCAB6FB96}" type="presParOf" srcId="{3AAED69E-6109-4FA6-A416-55857BCF8511}" destId="{48C6BAB2-9766-40E5-86B2-200E3E744595}" srcOrd="10" destOrd="0" presId="urn:microsoft.com/office/officeart/2005/8/layout/cycle1"/>
    <dgm:cxn modelId="{95240434-7C25-4638-93EB-FEC5356534A6}" type="presParOf" srcId="{3AAED69E-6109-4FA6-A416-55857BCF8511}" destId="{CAE98E7C-8833-4653-9048-979406A35F3D}" srcOrd="11" destOrd="0" presId="urn:microsoft.com/office/officeart/2005/8/layout/cycle1"/>
    <dgm:cxn modelId="{40D44436-0B35-42FA-BD00-45896D979D57}" type="presParOf" srcId="{3AAED69E-6109-4FA6-A416-55857BCF8511}" destId="{244284B6-A86E-40B5-B33A-05C154A26786}" srcOrd="12" destOrd="0" presId="urn:microsoft.com/office/officeart/2005/8/layout/cycle1"/>
    <dgm:cxn modelId="{4E3F096E-E3CA-4839-81F6-794DF5E6FE14}" type="presParOf" srcId="{3AAED69E-6109-4FA6-A416-55857BCF8511}" destId="{F278797C-CCD6-4201-A77D-7246E463C6D2}" srcOrd="13" destOrd="0" presId="urn:microsoft.com/office/officeart/2005/8/layout/cycle1"/>
    <dgm:cxn modelId="{342B8027-3768-4BF8-A488-878AB339BBD8}" type="presParOf" srcId="{3AAED69E-6109-4FA6-A416-55857BCF8511}" destId="{3F34BA3B-A98F-47B5-860E-7A964DF8AB25}" srcOrd="14" destOrd="0" presId="urn:microsoft.com/office/officeart/2005/8/layout/cycle1"/>
    <dgm:cxn modelId="{8D913D08-5AEF-4FFD-8948-E2365F51C530}" type="presParOf" srcId="{3AAED69E-6109-4FA6-A416-55857BCF8511}" destId="{706361C4-A791-4775-8485-12976D033553}" srcOrd="15" destOrd="0" presId="urn:microsoft.com/office/officeart/2005/8/layout/cycle1"/>
    <dgm:cxn modelId="{277B5938-63A6-4753-BB24-78DFBBA8EEFD}" type="presParOf" srcId="{3AAED69E-6109-4FA6-A416-55857BCF8511}" destId="{98F8AF9D-B53C-499D-ACB1-01D5253A5E34}" srcOrd="16" destOrd="0" presId="urn:microsoft.com/office/officeart/2005/8/layout/cycle1"/>
    <dgm:cxn modelId="{79EF3233-378B-44D2-9F67-C45700B2AD28}" type="presParOf" srcId="{3AAED69E-6109-4FA6-A416-55857BCF8511}" destId="{FDDDFA7C-FA2D-4DCC-8FFF-054BF4CA9726}" srcOrd="17" destOrd="0" presId="urn:microsoft.com/office/officeart/2005/8/layout/cycle1"/>
    <dgm:cxn modelId="{BCA0E1BD-3E6D-4AFE-B1D4-FF9349B41819}" type="presParOf" srcId="{3AAED69E-6109-4FA6-A416-55857BCF8511}" destId="{8672F1BC-AFFE-493D-B349-9B2AF386ED05}" srcOrd="18" destOrd="0" presId="urn:microsoft.com/office/officeart/2005/8/layout/cycle1"/>
    <dgm:cxn modelId="{AFAA55E4-547B-46C7-8D1B-F26E51E929B8}" type="presParOf" srcId="{3AAED69E-6109-4FA6-A416-55857BCF8511}" destId="{FB9AF9D5-13C1-4F19-A0AF-B2091AA28438}" srcOrd="19" destOrd="0" presId="urn:microsoft.com/office/officeart/2005/8/layout/cycle1"/>
    <dgm:cxn modelId="{FD03EE13-1369-4095-ADF0-801D0850081A}" type="presParOf" srcId="{3AAED69E-6109-4FA6-A416-55857BCF8511}" destId="{D8FA22FD-C6FC-48FD-A326-3DCEFB18A054}" srcOrd="2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1BF84-8CAF-4194-8BD8-B9411618A879}">
      <dsp:nvSpPr>
        <dsp:cNvPr id="0" name=""/>
        <dsp:cNvSpPr/>
      </dsp:nvSpPr>
      <dsp:spPr>
        <a:xfrm>
          <a:off x="3897061" y="641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1 </a:t>
          </a:r>
          <a:r>
            <a:rPr lang="es-ES" sz="700" kern="1200"/>
            <a:t>CONCEPTUALIZACIÓN DEL  DESARROLLO ORGANIZACIONAL.</a:t>
          </a:r>
          <a:endParaRPr lang="es-MX" sz="700" kern="1200"/>
        </a:p>
      </dsp:txBody>
      <dsp:txXfrm>
        <a:off x="3897061" y="641"/>
        <a:ext cx="1015694" cy="1015694"/>
      </dsp:txXfrm>
    </dsp:sp>
    <dsp:sp modelId="{09A6AD04-6691-49D1-B288-D779180937D9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19828230"/>
            <a:gd name="adj4" fmla="val 18604410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ED677B-1040-4AC5-B72B-08DB5681E639}">
      <dsp:nvSpPr>
        <dsp:cNvPr id="0" name=""/>
        <dsp:cNvSpPr/>
      </dsp:nvSpPr>
      <dsp:spPr>
        <a:xfrm>
          <a:off x="5206189" y="1642236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2 </a:t>
          </a:r>
          <a:r>
            <a:rPr lang="es-ES" sz="700" kern="1200"/>
            <a:t>PERFIL, ROLES Y TENDENCIAS DEL AGENTE DE CAMBIO.</a:t>
          </a:r>
          <a:endParaRPr lang="es-MX" sz="700" kern="1200"/>
        </a:p>
      </dsp:txBody>
      <dsp:txXfrm>
        <a:off x="5206189" y="1642236"/>
        <a:ext cx="1015694" cy="1015694"/>
      </dsp:txXfrm>
    </dsp:sp>
    <dsp:sp modelId="{B7319399-00FC-4948-98B8-60AB8B9A19D6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1231340"/>
            <a:gd name="adj4" fmla="val 21556564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F13C5F-D65A-4BEA-AE4B-410B9AD48605}">
      <dsp:nvSpPr>
        <dsp:cNvPr id="0" name=""/>
        <dsp:cNvSpPr/>
      </dsp:nvSpPr>
      <dsp:spPr>
        <a:xfrm>
          <a:off x="4738967" y="3689271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3 </a:t>
          </a:r>
          <a:r>
            <a:rPr lang="es-ES" sz="700" kern="1200"/>
            <a:t>TEORÍAS DEL CAMBIO</a:t>
          </a:r>
          <a:endParaRPr lang="es-MX" sz="700" kern="1200"/>
        </a:p>
      </dsp:txBody>
      <dsp:txXfrm>
        <a:off x="4738967" y="3689271"/>
        <a:ext cx="1015694" cy="1015694"/>
      </dsp:txXfrm>
    </dsp:sp>
    <dsp:sp modelId="{A4B23AF9-81F6-499E-8579-67AC7D84B9E4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4438515"/>
            <a:gd name="adj4" fmla="val 3306841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6BAB2-9766-40E5-86B2-200E3E744595}">
      <dsp:nvSpPr>
        <dsp:cNvPr id="0" name=""/>
        <dsp:cNvSpPr/>
      </dsp:nvSpPr>
      <dsp:spPr>
        <a:xfrm>
          <a:off x="2847222" y="4600288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4 </a:t>
          </a:r>
          <a:r>
            <a:rPr lang="es-ES" sz="700" kern="1200"/>
            <a:t>DESARROLLO ORGANIZACIONAL BAJO UN ENFOQUE SISTÉMICO</a:t>
          </a:r>
          <a:endParaRPr lang="es-MX" sz="700" kern="1200"/>
        </a:p>
      </dsp:txBody>
      <dsp:txXfrm>
        <a:off x="2847222" y="4600288"/>
        <a:ext cx="1015694" cy="1015694"/>
      </dsp:txXfrm>
    </dsp:sp>
    <dsp:sp modelId="{CAE98E7C-8833-4653-9048-979406A35F3D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7258615"/>
            <a:gd name="adj4" fmla="val 6126941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8797C-CCD6-4201-A77D-7246E463C6D2}">
      <dsp:nvSpPr>
        <dsp:cNvPr id="0" name=""/>
        <dsp:cNvSpPr/>
      </dsp:nvSpPr>
      <dsp:spPr>
        <a:xfrm>
          <a:off x="955476" y="3689271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5 </a:t>
          </a:r>
          <a:r>
            <a:rPr lang="es-ES" sz="700" kern="1200"/>
            <a:t>DISEÑO DE INTERVENCIONES EFECTIVAS</a:t>
          </a:r>
          <a:endParaRPr lang="es-MX" sz="700" kern="1200"/>
        </a:p>
      </dsp:txBody>
      <dsp:txXfrm>
        <a:off x="955476" y="3689271"/>
        <a:ext cx="1015694" cy="1015694"/>
      </dsp:txXfrm>
    </dsp:sp>
    <dsp:sp modelId="{3F34BA3B-A98F-47B5-860E-7A964DF8AB25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10608892"/>
            <a:gd name="adj4" fmla="val 9334115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8AF9D-B53C-499D-ACB1-01D5253A5E34}">
      <dsp:nvSpPr>
        <dsp:cNvPr id="0" name=""/>
        <dsp:cNvSpPr/>
      </dsp:nvSpPr>
      <dsp:spPr>
        <a:xfrm>
          <a:off x="488254" y="1642236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6 </a:t>
          </a:r>
          <a:r>
            <a:rPr lang="es-ES" sz="700" kern="1200"/>
            <a:t>INTERVENCIONES EN EL MARCO DE LA CULTURA ORGANIZACIONAL</a:t>
          </a:r>
          <a:endParaRPr lang="es-MX" sz="700" kern="1200"/>
        </a:p>
      </dsp:txBody>
      <dsp:txXfrm>
        <a:off x="488254" y="1642236"/>
        <a:ext cx="1015694" cy="1015694"/>
      </dsp:txXfrm>
    </dsp:sp>
    <dsp:sp modelId="{FDDDFA7C-FA2D-4DCC-8FFF-054BF4CA9726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13561045"/>
            <a:gd name="adj4" fmla="val 12337225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9AF9D5-13C1-4F19-A0AF-B2091AA28438}">
      <dsp:nvSpPr>
        <dsp:cNvPr id="0" name=""/>
        <dsp:cNvSpPr/>
      </dsp:nvSpPr>
      <dsp:spPr>
        <a:xfrm>
          <a:off x="1797382" y="641"/>
          <a:ext cx="1015694" cy="1015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/>
            <a:t>UNIDAD 7 </a:t>
          </a:r>
          <a:r>
            <a:rPr lang="es-ES" sz="700" kern="1200"/>
            <a:t>TIPOS DE INTERVENCIONES  </a:t>
          </a:r>
          <a:endParaRPr lang="es-MX" sz="700" kern="1200"/>
        </a:p>
      </dsp:txBody>
      <dsp:txXfrm>
        <a:off x="1797382" y="641"/>
        <a:ext cx="1015694" cy="1015694"/>
      </dsp:txXfrm>
    </dsp:sp>
    <dsp:sp modelId="{D8FA22FD-C6FC-48FD-A326-3DCEFB18A054}">
      <dsp:nvSpPr>
        <dsp:cNvPr id="0" name=""/>
        <dsp:cNvSpPr/>
      </dsp:nvSpPr>
      <dsp:spPr>
        <a:xfrm>
          <a:off x="720871" y="54304"/>
          <a:ext cx="5268396" cy="5268396"/>
        </a:xfrm>
        <a:prstGeom prst="circularArrow">
          <a:avLst>
            <a:gd name="adj1" fmla="val 3759"/>
            <a:gd name="adj2" fmla="val 234545"/>
            <a:gd name="adj3" fmla="val 16742092"/>
            <a:gd name="adj4" fmla="val 15423364"/>
            <a:gd name="adj5" fmla="val 43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96825-1A11-4808-B0FC-942B11AC4F6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9EFC7-8A32-4537-A5BA-5C9B711548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9638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20521-0B21-4C31-AD28-9E2A438620B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91618-0754-4600-BA6D-0414F88048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16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91618-0754-4600-BA6D-0414F8804880}" type="slidenum">
              <a:rPr lang="es-MX" smtClean="0"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91618-0754-4600-BA6D-0414F8804880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397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18D0-17ED-4542-BCD5-014A44E61D33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B890-E8E4-45E9-8FAC-7AB2C7D20608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3AA5-FA47-49BA-8F06-ADC6D2DCF9D3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9A3E-9F0D-4C0E-8299-BD153B3F8FAE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A42D-EEF3-4130-83F3-DD99695851BA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FEC0-2E51-4663-9079-916666149EDE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AE81-E977-40B0-9CAF-F68DF079BBB9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DDB9-0705-4564-8010-7E86DA92F8C4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A51A7-39A9-45E6-A5AE-F593DD542D96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F4DA0-84D5-4857-AD61-CD2CF7DA1E83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864D-C098-45FD-9BCB-A4F1DBFF3D8F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3BE58D8-3461-4EE6-BE69-9E96AB8A7093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C96B2D4-7C3C-4070-9409-08B88063075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1293192" y="1269380"/>
            <a:ext cx="6807200" cy="1079500"/>
          </a:xfrm>
        </p:spPr>
        <p:txBody>
          <a:bodyPr>
            <a:noAutofit/>
          </a:bodyPr>
          <a:lstStyle/>
          <a:p>
            <a:pPr algn="ctr"/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FACULTAD  DE  CONTADURIA  Y  ADMINISTRACIÓN</a:t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AREA: ADMINISTRACIÓN.</a:t>
            </a:r>
            <a:b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es-MX" sz="2000" dirty="0" smtClean="0"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UNIDAD   DE  APRENDIZAJE:</a:t>
            </a:r>
            <a:endParaRPr lang="es-MX" sz="2000" dirty="0"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232363" y="3284984"/>
            <a:ext cx="6891337" cy="2016125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s-MX" sz="2000" b="1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DESARROLLO ORGANIZACIONAL.</a:t>
            </a:r>
          </a:p>
          <a:p>
            <a:pPr marL="68580" indent="0" algn="ctr">
              <a:buNone/>
            </a:pPr>
            <a:endParaRPr lang="es-MX" sz="2000" b="1" u="sng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MX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UNIDAD </a:t>
            </a:r>
            <a:r>
              <a:rPr lang="es-MX" sz="20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s-MX" sz="2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None/>
            </a:pPr>
            <a:r>
              <a:rPr lang="es-ES" dirty="0">
                <a:solidFill>
                  <a:srgbClr val="354800"/>
                </a:solidFill>
                <a:latin typeface="Arial" pitchFamily="34" charset="0"/>
                <a:cs typeface="Arial" pitchFamily="34" charset="0"/>
              </a:rPr>
              <a:t>Teorías del cambio</a:t>
            </a:r>
            <a:endParaRPr lang="es-MX" dirty="0">
              <a:solidFill>
                <a:srgbClr val="3548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MX" sz="20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68580" indent="0" algn="ctr">
              <a:buNone/>
            </a:pPr>
            <a:r>
              <a:rPr lang="es-MX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AUTOR:  BERNABE  ALEJANDRA RAMÍREZ CONTRERAS.</a:t>
            </a:r>
          </a:p>
          <a:p>
            <a:pPr marL="68580" indent="0" algn="r">
              <a:buNone/>
            </a:pPr>
            <a:endParaRPr lang="es-MX" sz="2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68580" indent="0" algn="r">
              <a:buNone/>
            </a:pPr>
            <a:r>
              <a:rPr lang="es-MX" sz="20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OCTUBRE  2015</a:t>
            </a:r>
            <a:endParaRPr lang="es-MX" sz="2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2502"/>
            <a:ext cx="7344816" cy="10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93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836712"/>
            <a:ext cx="861377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116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052736"/>
            <a:ext cx="8516937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1 Rectángulo"/>
          <p:cNvSpPr/>
          <p:nvPr/>
        </p:nvSpPr>
        <p:spPr>
          <a:xfrm>
            <a:off x="133826" y="2996952"/>
            <a:ext cx="8874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2775" indent="-612775">
              <a:lnSpc>
                <a:spcPct val="90000"/>
              </a:lnSpc>
              <a:spcAft>
                <a:spcPts val="0"/>
              </a:spcAft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Lewin sostiene que estas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tres fases o etapas</a:t>
            </a: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 se pueden lograr si: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  <a:p>
            <a:pPr marL="612775" indent="-612775">
              <a:lnSpc>
                <a:spcPct val="90000"/>
              </a:lnSpc>
              <a:spcAft>
                <a:spcPts val="0"/>
              </a:spcAft>
            </a:pPr>
            <a:r>
              <a:rPr lang="es-MX" sz="2000" dirty="0">
                <a:effectLst/>
                <a:latin typeface="Arial" pitchFamily="34" charset="0"/>
                <a:ea typeface="Calibri"/>
                <a:cs typeface="Arial" pitchFamily="34" charset="0"/>
              </a:rPr>
              <a:t> </a:t>
            </a:r>
          </a:p>
          <a:p>
            <a:pPr marL="57150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Se determina el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problema</a:t>
            </a: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.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  <a:p>
            <a:pPr marL="57150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Se identifica su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situación actual.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  <a:p>
            <a:pPr marL="57150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Se identifica la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meta por alcanzar</a:t>
            </a: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.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  <a:p>
            <a:pPr marL="57150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Se identifican las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fuerzas positivas y negativas</a:t>
            </a: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 que inciden sobre él.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  <a:p>
            <a:pPr marL="57150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Se desarrolla una 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estrategia</a:t>
            </a:r>
            <a:r>
              <a:rPr lang="es-MX" sz="2000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 para dirigir la situación actual </a:t>
            </a:r>
            <a:r>
              <a:rPr lang="es-MX" sz="2000" b="1" kern="1200" dirty="0">
                <a:solidFill>
                  <a:srgbClr val="000000"/>
                </a:solidFill>
                <a:effectLst/>
                <a:latin typeface="Arial" pitchFamily="34" charset="0"/>
                <a:ea typeface="Calibri"/>
                <a:cs typeface="Arial" pitchFamily="34" charset="0"/>
              </a:rPr>
              <a:t>hacia la meta.</a:t>
            </a:r>
            <a:endParaRPr lang="es-MX" sz="2000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960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836712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Lewin afirma que se deben explicar las acciones del hombre a partir del hecho de que percibe caminos y medios particulares para descargar determinadas tensiones.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Para el  </a:t>
            </a:r>
            <a:r>
              <a:rPr lang="es-MX" dirty="0"/>
              <a:t>individuo </a:t>
            </a:r>
            <a:r>
              <a:rPr lang="es-MX" dirty="0" smtClean="0"/>
              <a:t>las </a:t>
            </a:r>
            <a:r>
              <a:rPr lang="es-MX" dirty="0"/>
              <a:t>actividades </a:t>
            </a:r>
            <a:r>
              <a:rPr lang="es-MX" dirty="0" smtClean="0"/>
              <a:t>le ayudan a  </a:t>
            </a:r>
            <a:r>
              <a:rPr lang="es-MX" dirty="0"/>
              <a:t>liberar su tensión; </a:t>
            </a:r>
            <a:r>
              <a:rPr lang="es-MX" dirty="0" smtClean="0"/>
              <a:t>por lo que pueden tener una  </a:t>
            </a:r>
            <a:r>
              <a:rPr lang="es-MX" dirty="0"/>
              <a:t>valencia positiva</a:t>
            </a:r>
            <a:r>
              <a:rPr lang="es-MX" dirty="0" smtClean="0"/>
              <a:t>, y una valencia  negativa.  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70" y="3074344"/>
            <a:ext cx="6001866" cy="330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5024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529516"/>
            <a:ext cx="6404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3.1.2 Modelo de Investigación – acción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73358" y="155679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Este modelo de amplia aplicabilidad considera al cambio planeado como un proceso cíclico que involucra colaboración entre los miembros de la organización y los expertos en D. O.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56993"/>
            <a:ext cx="518457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309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052736"/>
            <a:ext cx="3312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latin typeface="Arial" pitchFamily="34" charset="0"/>
                <a:cs typeface="Arial" pitchFamily="34" charset="0"/>
              </a:rPr>
              <a:t>Hace hincapié en la recopilación de datos y el diagnóstico antes de la acción, planeación e implantación, así como una cuidadosa evaluación de los resultados después de realizar la acción y así sucesivamente. </a:t>
            </a:r>
          </a:p>
        </p:txBody>
      </p:sp>
      <p:pic>
        <p:nvPicPr>
          <p:cNvPr id="6149" name="Picture 5" descr="http://www.tecnologiaycalidad.galeon.com/calidad/18_archivos/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40968"/>
            <a:ext cx="473465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39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62" y="2543522"/>
            <a:ext cx="3981822" cy="3981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27584" y="1345992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Este ciclo iterativo de investigación y acción requiere mucha colaboración entre los empleados y los profesionales del desarrollo organizacional. </a:t>
            </a: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4247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81807" y="812611"/>
            <a:ext cx="6912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rial" pitchFamily="34" charset="0"/>
                <a:cs typeface="Arial" pitchFamily="34" charset="0"/>
              </a:rPr>
              <a:t>Concede gran importancia a la obtención de datos y al diagnóstico  antes de planear la acción y de la implementación, además de una rigurosa evaluación de los resultados que se obtengan.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3016"/>
            <a:ext cx="526097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7654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41760" y="1052736"/>
            <a:ext cx="4349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3.1.3 Modelo Positivo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199406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Este modelo se concentra en lo que están haciendo bien. Ayuda a sus integrantes a entender a la empresa cuando alcanza su nivel óptimo y aprovecha esas capacidades para obtener resultados aún mejores. </a:t>
            </a:r>
            <a:endParaRPr lang="es-MX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792" y="4119563"/>
            <a:ext cx="4306479" cy="218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1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908720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Es compatible con el movimiento de crecimiento en las ciencias sociales, llamado “escuela organizacional positiva”, la cual da prioridad a las dinámicas positivas en la organización que produce resultados extraordinarios.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55708"/>
            <a:ext cx="4681537" cy="263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04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709" y="763439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latin typeface="Arial" pitchFamily="34" charset="0"/>
                <a:cs typeface="Arial" pitchFamily="34" charset="0"/>
              </a:rPr>
              <a:t>Este modelo ha sido aplicado al cambio planeado principalmente mediante el proceso de investigación apreciativa, imprime de manera explícita una orientación positiva al análisis y cambio de la empresa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000" dirty="0"/>
              <a:t>Con un decidido apoyo de la investigación apreciativa, el modelo positivo consta de cinco fases:</a:t>
            </a:r>
          </a:p>
          <a:p>
            <a:pPr algn="ctr"/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3010208"/>
            <a:ext cx="8002587" cy="365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06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268760"/>
            <a:ext cx="5686400" cy="1470025"/>
          </a:xfrm>
        </p:spPr>
        <p:txBody>
          <a:bodyPr/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UNIDAD 3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91680" y="2852936"/>
            <a:ext cx="6400800" cy="62292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TEORÍAS DEL CAMBIO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95936" y="50131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Cuando no se vive como se piensa,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Se acaba pensando cómo se vive.</a:t>
            </a:r>
          </a:p>
          <a:p>
            <a:pPr algn="r"/>
            <a:r>
              <a:rPr lang="es-MX" sz="2000" dirty="0" smtClean="0">
                <a:latin typeface="Arial" pitchFamily="34" charset="0"/>
                <a:cs typeface="Arial" pitchFamily="34" charset="0"/>
              </a:rPr>
              <a:t>Gabriel Marcel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85"/>
          <a:stretch/>
        </p:blipFill>
        <p:spPr bwMode="auto">
          <a:xfrm>
            <a:off x="750970" y="3356992"/>
            <a:ext cx="4680520" cy="327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987824" y="908720"/>
            <a:ext cx="58681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200" dirty="0">
                <a:latin typeface="Arial" pitchFamily="34" charset="0"/>
                <a:cs typeface="Arial" pitchFamily="34" charset="0"/>
              </a:rPr>
              <a:t>1.- INICIAR LA INVESTIGACIÓN: Se elige el tema de cambio, Se da prioridad a la participación de los integrantes para identificar el problema organizacional que están más dispuestos a resolver. La orientación de la investigación debe ser real e importantísima, el proceso del cambio presentará dichos atributos. 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4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45024"/>
            <a:ext cx="5544616" cy="2993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782702"/>
            <a:ext cx="85721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2.- INVESTIGACIÓN DE LAS PRÁCTICAS ÓPTIMAS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r>
              <a:rPr lang="es-MX" sz="2000" dirty="0" smtClean="0"/>
              <a:t> </a:t>
            </a: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En </a:t>
            </a:r>
            <a:r>
              <a:rPr lang="es-MX" sz="2000" dirty="0">
                <a:solidFill>
                  <a:srgbClr val="002060"/>
                </a:solidFill>
              </a:rPr>
              <a:t>esta fase se recaba la información sobre “lo mejor” de la empresa. </a:t>
            </a:r>
            <a:endParaRPr lang="es-MX" sz="2000" dirty="0" smtClean="0">
              <a:solidFill>
                <a:srgbClr val="002060"/>
              </a:solidFill>
            </a:endParaRPr>
          </a:p>
          <a:p>
            <a:pPr algn="ctr"/>
            <a:endParaRPr lang="es-MX" sz="2000" dirty="0">
              <a:solidFill>
                <a:srgbClr val="002060"/>
              </a:solidFill>
            </a:endParaRP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Los </a:t>
            </a:r>
            <a:r>
              <a:rPr lang="es-MX" sz="2000" dirty="0">
                <a:solidFill>
                  <a:srgbClr val="002060"/>
                </a:solidFill>
              </a:rPr>
              <a:t>empleados ayudan a diseñar un protocolo de entrevista para reunir episodios de nuevas ideas que fueron desarrolladas e implementadas. Se realizan entrevistas de unos a otros y cuentan historias de innovación en las que intervinieron. 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37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12976"/>
            <a:ext cx="4608512" cy="3037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80120" y="1124744"/>
            <a:ext cx="616408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3.- DESCUBRIMIENTO DE LOS 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TEMAS</a:t>
            </a:r>
          </a:p>
          <a:p>
            <a:endParaRPr lang="es-MX" dirty="0"/>
          </a:p>
          <a:p>
            <a:pPr algn="ctr"/>
            <a:r>
              <a:rPr lang="es-MX" dirty="0" smtClean="0"/>
              <a:t> </a:t>
            </a:r>
            <a:r>
              <a:rPr lang="es-MX" sz="21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esta fase los empleados examinan las historias, tanto grandes como pequeñas, para identificar los temas que representan las dimensiones comunes de las vivencias. </a:t>
            </a:r>
            <a:endParaRPr lang="es-MX" sz="21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21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1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851920" y="764704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100" dirty="0">
                <a:solidFill>
                  <a:srgbClr val="94C600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Ningún tema es demasiado insignificante para ser representado; conviene describir todos los mecanismos implícitos que contribuyeron a generar y respaldar los temas. </a:t>
            </a:r>
            <a:endParaRPr lang="es-MX" sz="2100" dirty="0" smtClean="0">
              <a:solidFill>
                <a:srgbClr val="94C600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MX" sz="2100" dirty="0" smtClean="0">
                <a:solidFill>
                  <a:srgbClr val="94C600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Esto </a:t>
            </a:r>
            <a:r>
              <a:rPr lang="es-MX" sz="2100" dirty="0">
                <a:solidFill>
                  <a:srgbClr val="94C600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sirve para hacer la transición de “lo que es” a “lo que puede ser”.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5523507" cy="2627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141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764703"/>
            <a:ext cx="86889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>
                <a:solidFill>
                  <a:schemeClr val="accent1">
                    <a:lumMod val="50000"/>
                  </a:schemeClr>
                </a:solidFill>
              </a:rPr>
              <a:t>4.- IMAGINAR UN FUTURO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</a:rPr>
              <a:t>PREFERIDO</a:t>
            </a:r>
          </a:p>
          <a:p>
            <a:pPr algn="ctr"/>
            <a:endParaRPr lang="es-MX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200" dirty="0" smtClean="0"/>
              <a:t>Con </a:t>
            </a:r>
            <a:r>
              <a:rPr lang="es-MX" sz="2200" dirty="0"/>
              <a:t>base en el pasado exitoso de la empresa, visualiza de forma colectiva el futuro y genera “propuestas de posibilidad”, afirmaciones que conectan las prácticas  óptimas del momento, con las posibilidades ideales de su organización futura.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928538" y="2924944"/>
            <a:ext cx="6955830" cy="3747630"/>
            <a:chOff x="755576" y="3110370"/>
            <a:chExt cx="6955830" cy="374763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4664346"/>
              <a:ext cx="3487663" cy="21936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9460" y="3110370"/>
              <a:ext cx="3471946" cy="26508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06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6192688" cy="353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681658"/>
            <a:ext cx="59046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>
                <a:solidFill>
                  <a:schemeClr val="accent1">
                    <a:lumMod val="50000"/>
                  </a:schemeClr>
                </a:solidFill>
              </a:rPr>
              <a:t>5.- DISEÑO Y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</a:rPr>
              <a:t>ENTREGA</a:t>
            </a:r>
          </a:p>
          <a:p>
            <a:pPr algn="ctr"/>
            <a:endParaRPr lang="es-MX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000" dirty="0" smtClean="0">
                <a:solidFill>
                  <a:srgbClr val="002060"/>
                </a:solidFill>
              </a:rPr>
              <a:t>Incluye </a:t>
            </a:r>
            <a:r>
              <a:rPr lang="es-MX" sz="2000" dirty="0">
                <a:solidFill>
                  <a:srgbClr val="002060"/>
                </a:solidFill>
              </a:rPr>
              <a:t>el diseño y la entrega de formas de crear el futuro. Describe las actividades y produce los planes necesarios para realizar la visión. Los empleados efectúan cambios, juzgan los resultados, hacen los ajustes pertinentes y toman otras medidas, conforme que llevan la empresa a la visión y apoyan “lo que será”. El proceso no se interrumpe y prosiguen las conversaciones sobre lo mejor.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366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836712"/>
            <a:ext cx="67201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600" dirty="0" smtClean="0">
                <a:latin typeface="Arial" pitchFamily="34" charset="0"/>
                <a:cs typeface="Arial" pitchFamily="34" charset="0"/>
              </a:rPr>
              <a:t>3.1.4 Modelo General de cambio planificado</a:t>
            </a:r>
            <a:endParaRPr lang="es-MX" sz="2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529463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44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764704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ENTRADA Y CONTRATACIÓN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es-MX" dirty="0"/>
          </a:p>
          <a:p>
            <a:pPr algn="ctr"/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En el ingreso a la empresa se recaban los datos iniciales para conocer el problema de aquélla o las áreas positivas de investigación. </a:t>
            </a:r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Una </a:t>
            </a: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vez que se ha recopilado la  información, se discuten los problemas o las oportunidades con los ejecutivos y con otros empleados, a fin de elaborar un contrato o acuerdo para comprometerse  a realizar el cambio. </a:t>
            </a:r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En </a:t>
            </a:r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este se especifican las actividades futuras, los recursos que se destinaran y la participación de los profesionales de desarrollo organizacional y los empleados.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5328592" cy="2550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469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491880" y="2636912"/>
            <a:ext cx="5494958" cy="4104456"/>
            <a:chOff x="3491880" y="2636912"/>
            <a:chExt cx="5494958" cy="4104456"/>
          </a:xfrm>
        </p:grpSpPr>
        <p:pic>
          <p:nvPicPr>
            <p:cNvPr id="1127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636912"/>
              <a:ext cx="5494958" cy="41044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CuadroTexto"/>
            <p:cNvSpPr txBox="1"/>
            <p:nvPr/>
          </p:nvSpPr>
          <p:spPr>
            <a:xfrm>
              <a:off x="4860032" y="4221088"/>
              <a:ext cx="24967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Diagnóstico Organizacional</a:t>
              </a:r>
              <a:endPara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" name="1 Rectángulo"/>
          <p:cNvSpPr/>
          <p:nvPr/>
        </p:nvSpPr>
        <p:spPr>
          <a:xfrm>
            <a:off x="323528" y="764704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DIAGNÓSTICO. </a:t>
            </a:r>
          </a:p>
          <a:p>
            <a:r>
              <a:rPr lang="es-MX" sz="2000" dirty="0">
                <a:solidFill>
                  <a:schemeClr val="accent1">
                    <a:lumMod val="50000"/>
                  </a:schemeClr>
                </a:solidFill>
              </a:rPr>
              <a:t>En esta etapa tan importante para el DO se selecciona el modelo apropiado para entender la empresa; se reúne y analiza la información que después se suministra a los directivos y a los subordinados respecto a los problemas u oportunidades.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85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823352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PLANIFICACIÓN E IMPLEMENTACIÓN DEL 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CAMBIO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>
                <a:solidFill>
                  <a:schemeClr val="accent1">
                    <a:lumMod val="50000"/>
                  </a:schemeClr>
                </a:solidFill>
              </a:rPr>
              <a:t>En esta etapa los empleados y los expertos planean e implementan en forma conjunta las intervenciones del desarrollo organizacional. </a:t>
            </a:r>
            <a:endParaRPr lang="es-MX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MX" sz="2400" dirty="0" smtClean="0">
                <a:solidFill>
                  <a:schemeClr val="accent1">
                    <a:lumMod val="50000"/>
                  </a:schemeClr>
                </a:solidFill>
              </a:rPr>
              <a:t>Las </a:t>
            </a:r>
            <a:r>
              <a:rPr lang="es-MX" sz="2400" dirty="0">
                <a:solidFill>
                  <a:schemeClr val="accent1">
                    <a:lumMod val="50000"/>
                  </a:schemeClr>
                </a:solidFill>
              </a:rPr>
              <a:t>diseñan para lograr la visión o metas de la compañía y preparan planes para ponerlas en práctica.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21088"/>
            <a:ext cx="455979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67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1331640" y="692696"/>
            <a:ext cx="6710139" cy="5616624"/>
            <a:chOff x="683568" y="960462"/>
            <a:chExt cx="7718251" cy="5276850"/>
          </a:xfrm>
        </p:grpSpPr>
        <p:graphicFrame>
          <p:nvGraphicFramePr>
            <p:cNvPr id="2" name="1 Diagrama"/>
            <p:cNvGraphicFramePr/>
            <p:nvPr>
              <p:extLst>
                <p:ext uri="{D42A27DB-BD31-4B8C-83A1-F6EECF244321}">
                  <p14:modId xmlns:p14="http://schemas.microsoft.com/office/powerpoint/2010/main" val="180142963"/>
                </p:ext>
              </p:extLst>
            </p:nvPr>
          </p:nvGraphicFramePr>
          <p:xfrm>
            <a:off x="683568" y="960462"/>
            <a:ext cx="7718251" cy="52768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3563888" y="2666811"/>
              <a:ext cx="2070100" cy="10509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DESARROLLO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ORGANIZACIONAL</a:t>
              </a:r>
              <a:endPara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C96B2D4-7C3C-4070-9409-08B880630750}" type="slidenum">
              <a:rPr lang="es-MX" smtClean="0"/>
              <a:pPr algn="r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354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968502" cy="396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83568" y="1239718"/>
            <a:ext cx="338437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 implementación de las intervenciones incluyen el liderazgo y la administración del proceso del cambio, es decir: motivar el cambio, crear una visión futura optimista de la empresa, conseguir soporte político, administrar la transición a la visión y sostener el impulso del cambio.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04396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4067944" y="1965127"/>
            <a:ext cx="4080751" cy="4128169"/>
            <a:chOff x="4130533" y="808264"/>
            <a:chExt cx="4833955" cy="4893945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0533" y="808264"/>
              <a:ext cx="4833955" cy="48939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1988840"/>
              <a:ext cx="1990054" cy="231316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1 Rectángulo"/>
          <p:cNvSpPr/>
          <p:nvPr/>
        </p:nvSpPr>
        <p:spPr>
          <a:xfrm>
            <a:off x="539552" y="1214750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EVALUACIÓN E INSTITUCIONALIZACIÓN DEL CAMBIO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es-MX" sz="2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MX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evalúan los efectos de la intervención y se maneja la institucionalización de los programas exitosos, con el propósito de continuarlos. </a:t>
            </a:r>
            <a:endParaRPr lang="es-MX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44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03848" y="1268760"/>
            <a:ext cx="5436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400" dirty="0">
                <a:latin typeface="Arial" pitchFamily="34" charset="0"/>
                <a:cs typeface="Arial" pitchFamily="34" charset="0"/>
              </a:rPr>
              <a:t>La retroalimentación a los empleados respecto a los empleados de la intervención </a:t>
            </a:r>
          </a:p>
          <a:p>
            <a:pPr algn="r"/>
            <a:r>
              <a:rPr lang="es-MX" sz="2400" dirty="0">
                <a:latin typeface="Arial" pitchFamily="34" charset="0"/>
                <a:cs typeface="Arial" pitchFamily="34" charset="0"/>
              </a:rPr>
              <a:t>les da información de si conviene continuar, modificar o suspender los cambios.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40" y="3861048"/>
            <a:ext cx="5683092" cy="2257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29562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855568"/>
            <a:ext cx="4320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Para institucionalizar los cambios exitosos, se les refuerza mediante retroalimentación, premios y capacitación.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186" y="3262321"/>
            <a:ext cx="2299694" cy="321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772" y="2461263"/>
            <a:ext cx="4341127" cy="219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72507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87624" y="90872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8" y="1685707"/>
            <a:ext cx="770485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 smtClean="0">
                <a:latin typeface="Arial" pitchFamily="34" charset="0"/>
                <a:cs typeface="Arial" pitchFamily="34" charset="0"/>
              </a:rPr>
              <a:t>El aprendizaje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organizacional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es un fenómeno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particular y distinto al aprendizaje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individual, guiados hacia un mismo objetivo. Es muy importante entender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cómo aprende una organización,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como se logra esa interacción con el personal, por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lo que una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tarea central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consiste en especificar claramente qué entendemos por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organización y como lograr esta identidad empresa – trabajador. 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Esto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lleva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a la necesidad de una integración y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conocimiento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de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diferentes perspectivas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teóricas que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permitan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comprender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mejor el aprendizaje en la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organización, y generar un cambio planeado, que evite la resistencia al cambio y se logren los objetivos esperados, de ahí la importancia de conocer las teorías y aplicar la que sea más factible a la organización.</a:t>
            </a:r>
            <a:endParaRPr lang="es-MX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1836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54868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Arial" pitchFamily="34" charset="0"/>
                <a:cs typeface="Arial" pitchFamily="34" charset="0"/>
              </a:rPr>
              <a:t>BIBLIOGRAFIA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876234"/>
              </p:ext>
            </p:extLst>
          </p:nvPr>
        </p:nvGraphicFramePr>
        <p:xfrm>
          <a:off x="251520" y="1052737"/>
          <a:ext cx="8784976" cy="557822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21470"/>
                <a:gridCol w="4097170"/>
                <a:gridCol w="366336"/>
              </a:tblGrid>
              <a:tr h="442238">
                <a:tc gridSpan="3">
                  <a:txBody>
                    <a:bodyPr/>
                    <a:lstStyle/>
                    <a:p>
                      <a:r>
                        <a:rPr lang="es-MX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023" marR="650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8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BASICA</a:t>
                      </a:r>
                      <a:endParaRPr lang="es-MX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023" marR="650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COMPLEMENTARIA</a:t>
                      </a:r>
                      <a:endParaRPr lang="es-MX" sz="1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023" marR="650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5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Audirac, C.  Carlos Augusto et al. (2007) 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ABC del desarrollo organizacional.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Trillas, México.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Cummings, G. Thomas, Worley. Christopher g.  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(2009). 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Desarrollo organizacional y cambio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Cengage Learning. Octava edición. México, D.F.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Ferrer, P. Luis (2003). 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Desarrollo organizacional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Ed. Trillas. Quinta reimpresión. México, D.F.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Guízar,  M.  Rafael.  (2008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  Desarrollo  organizacional,  principios y aplicaciones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3a  edición, McGraw Hill. China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Hernández, Jorge et al (2011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). Desarrollo organizacional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Enfoque latinoamericano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Editorial Pearson. México, D.F. 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023" marR="650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Chiavenato, Idalberto. (2009). Gestión del talento humano. 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3ª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ed. Ed. McGraw Hill. 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México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Münch, 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Lourdes. (2010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 Administración. Gestión organizacional, enfoques y proceso administrativo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1a. Edición. Editorial Pearson. México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Robbins,  Stephen P. (2009) </a:t>
                      </a:r>
                      <a:r>
                        <a:rPr lang="es-ES" sz="1400" i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Comportamiento organizacional.</a:t>
                      </a: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13a Edición. México. Pearson-Prentice Hall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Desarrollo organizacional, su naturaleza, sus orígenes y perspectivas. Bogota: fondo educativo interamericano. ( serie desarrollo organizacional.6). 2000.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Consultoría de procesos: su papel en el desarrollo organizacional, Bogotá: fondo educativo interamericano ( serie desarrollo organizacional .6). 2000.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023" marR="650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2180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947664"/>
            <a:ext cx="3886200" cy="977280"/>
          </a:xfrm>
        </p:spPr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3980656"/>
            <a:ext cx="7846640" cy="1752600"/>
          </a:xfrm>
        </p:spPr>
        <p:txBody>
          <a:bodyPr>
            <a:normAutofit/>
          </a:bodyPr>
          <a:lstStyle/>
          <a:p>
            <a:pPr lvl="0"/>
            <a:r>
              <a:rPr lang="es-E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Conocer y aplicar  las teorías del cambio planificado  a través de los modelos  (modelo del cambio de Lewin; modelo de investigación de la acción; modelo positivo y modelo general del cambio planificado).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0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114866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>
                <a:latin typeface="Arial" pitchFamily="34" charset="0"/>
                <a:cs typeface="Arial" pitchFamily="34" charset="0"/>
              </a:rPr>
              <a:t>3.1 Teorías del Cambio Planeado</a:t>
            </a:r>
            <a:endParaRPr lang="es-MX" sz="3600" dirty="0">
              <a:latin typeface="Arial" pitchFamily="34" charset="0"/>
              <a:cs typeface="Arial" pitchFamily="34" charset="0"/>
            </a:endParaRPr>
          </a:p>
          <a:p>
            <a:r>
              <a:rPr lang="es-ES" sz="2800" dirty="0">
                <a:latin typeface="Arial" pitchFamily="34" charset="0"/>
                <a:cs typeface="Arial" pitchFamily="34" charset="0"/>
              </a:rPr>
              <a:t>	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3.1.1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Modelo de Kurt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Lewin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acción</a:t>
            </a:r>
            <a:endParaRPr lang="es-MX" sz="2800" dirty="0">
              <a:latin typeface="Arial" pitchFamily="34" charset="0"/>
              <a:cs typeface="Arial" pitchFamily="34" charset="0"/>
            </a:endParaRPr>
          </a:p>
          <a:p>
            <a:endParaRPr lang="es-ES" sz="2800" dirty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3.1.2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Modelo de Investigación – acción</a:t>
            </a:r>
            <a:endParaRPr lang="es-MX" sz="2800" dirty="0">
              <a:latin typeface="Arial" pitchFamily="34" charset="0"/>
              <a:cs typeface="Arial" pitchFamily="34" charset="0"/>
            </a:endParaRPr>
          </a:p>
          <a:p>
            <a:endParaRPr lang="es-ES" sz="2800" dirty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3.1.3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Modelo Positivo</a:t>
            </a:r>
            <a:endParaRPr lang="es-MX" sz="2800" dirty="0">
              <a:latin typeface="Arial" pitchFamily="34" charset="0"/>
              <a:cs typeface="Arial" pitchFamily="34" charset="0"/>
            </a:endParaRPr>
          </a:p>
          <a:p>
            <a:r>
              <a:rPr lang="es-ES" sz="2800" dirty="0">
                <a:latin typeface="Arial" pitchFamily="34" charset="0"/>
                <a:cs typeface="Arial" pitchFamily="34" charset="0"/>
              </a:rPr>
              <a:t>	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3.1.4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Modelo General de cambio planificado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343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9552" y="980728"/>
            <a:ext cx="81545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El cambio constituye un aspecto necesario para cualquier empresa, forma parte de la vida organizacional debido al ritmo del desarrollo global, económico y tecnológico. El desarrollo organizacional tiene por objeto, realizarlo para aumentar la efectividad y la capacidad de cambiar. Casi siempre lo inician e implementan los gerentes, a menudo con ayuda de un experto de la compañía o contratado.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39060"/>
            <a:ext cx="4608512" cy="306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C96B2D4-7C3C-4070-9409-08B880630750}" type="slidenum">
              <a:rPr lang="es-MX" smtClean="0"/>
              <a:pPr algn="r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6974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1129728"/>
            <a:ext cx="39604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Todos los enfoques del Desarrollo Organizacional en alguna teoria referente al cambio planificado. En ellas se describen las etapas a través de las cuales puede realizarse en la empresa y el proceso temporal con que se aplican los métodos, para que los empleados manejen el cambio. 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600400" cy="377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1723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09491" y="692696"/>
            <a:ext cx="5498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3.1 Teorías del Cambio Planeado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2" y="1628800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Estas “teorías del cambio”, describen las actividades necesarias para iniciar el cambio organizacional y llevarlo a cabo, constituyen el fundamento de un modelo general del cambio planificado.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491" y="3356992"/>
            <a:ext cx="5663344" cy="318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801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764704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3.1.1 Modelo de Kurt Lewin  acción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2085975"/>
            <a:ext cx="3541713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254496" y="5025950"/>
            <a:ext cx="5341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latin typeface="Arial" pitchFamily="34" charset="0"/>
                <a:cs typeface="Arial" pitchFamily="34" charset="0"/>
              </a:rPr>
              <a:t>Define el cambio como una modificación de las fuerzas que mantienen el comportamiento de un sistema estable.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B2D4-7C3C-4070-9409-08B880630750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03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323</TotalTime>
  <Words>1455</Words>
  <Application>Microsoft Office PowerPoint</Application>
  <PresentationFormat>Presentación en pantalla (4:3)</PresentationFormat>
  <Paragraphs>171</Paragraphs>
  <Slides>35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Claridad</vt:lpstr>
      <vt:lpstr>    FACULTAD  DE  CONTADURIA  Y  ADMINISTRACIÓN  AREA: ADMINISTRACIÓN.  UNIDAD   DE  APRENDIZAJE:</vt:lpstr>
      <vt:lpstr>UNIDAD 3</vt:lpstr>
      <vt:lpstr>Presentación de PowerPoint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3</dc:title>
  <dc:creator>Hewlett Packard</dc:creator>
  <cp:lastModifiedBy>Hewlett Packard</cp:lastModifiedBy>
  <cp:revision>30</cp:revision>
  <dcterms:created xsi:type="dcterms:W3CDTF">2015-09-11T03:40:45Z</dcterms:created>
  <dcterms:modified xsi:type="dcterms:W3CDTF">2015-10-02T22:08:36Z</dcterms:modified>
</cp:coreProperties>
</file>