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56" r:id="rId2"/>
    <p:sldId id="292" r:id="rId3"/>
    <p:sldId id="294" r:id="rId4"/>
    <p:sldId id="258" r:id="rId5"/>
    <p:sldId id="259" r:id="rId6"/>
    <p:sldId id="260" r:id="rId7"/>
    <p:sldId id="261" r:id="rId8"/>
    <p:sldId id="262" r:id="rId9"/>
    <p:sldId id="263" r:id="rId10"/>
    <p:sldId id="264" r:id="rId11"/>
    <p:sldId id="265" r:id="rId12"/>
    <p:sldId id="266" r:id="rId13"/>
    <p:sldId id="267" r:id="rId14"/>
    <p:sldId id="268" r:id="rId15"/>
    <p:sldId id="269" r:id="rId16"/>
    <p:sldId id="276" r:id="rId17"/>
    <p:sldId id="270" r:id="rId18"/>
    <p:sldId id="271" r:id="rId19"/>
    <p:sldId id="272" r:id="rId20"/>
    <p:sldId id="273" r:id="rId21"/>
    <p:sldId id="274" r:id="rId22"/>
    <p:sldId id="277" r:id="rId23"/>
    <p:sldId id="275"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E9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82" autoAdjust="0"/>
    <p:restoredTop sz="94660"/>
  </p:normalViewPr>
  <p:slideViewPr>
    <p:cSldViewPr snapToGrid="0">
      <p:cViewPr varScale="1">
        <p:scale>
          <a:sx n="71" d="100"/>
          <a:sy n="71" d="100"/>
        </p:scale>
        <p:origin x="864"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E2BA33-55D9-44B9-B735-D7556F698E51}" type="datetimeFigureOut">
              <a:rPr lang="es-MX" smtClean="0"/>
              <a:t>08/09/2015</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9C7856-149C-455A-B49F-2B721187C3B1}" type="slidenum">
              <a:rPr lang="es-MX" smtClean="0"/>
              <a:t>‹Nº›</a:t>
            </a:fld>
            <a:endParaRPr lang="es-MX"/>
          </a:p>
        </p:txBody>
      </p:sp>
    </p:spTree>
    <p:extLst>
      <p:ext uri="{BB962C8B-B14F-4D97-AF65-F5344CB8AC3E}">
        <p14:creationId xmlns:p14="http://schemas.microsoft.com/office/powerpoint/2010/main" val="31112486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00CFD29-5942-476A-8B56-D3A1E19181A1}" type="datetime1">
              <a:rPr lang="es-MX" smtClean="0"/>
              <a:t>08/09/2015</a:t>
            </a:fld>
            <a:endParaRPr lang="es-MX"/>
          </a:p>
        </p:txBody>
      </p:sp>
      <p:sp>
        <p:nvSpPr>
          <p:cNvPr id="5" name="Footer Placeholder 4"/>
          <p:cNvSpPr>
            <a:spLocks noGrp="1"/>
          </p:cNvSpPr>
          <p:nvPr>
            <p:ph type="ftr" sz="quarter" idx="11"/>
          </p:nvPr>
        </p:nvSpPr>
        <p:spPr>
          <a:xfrm>
            <a:off x="5332412" y="5883275"/>
            <a:ext cx="4324044" cy="365125"/>
          </a:xfrm>
        </p:spPr>
        <p:txBody>
          <a:bodyPr/>
          <a:lstStyle/>
          <a:p>
            <a:endParaRPr lang="es-MX"/>
          </a:p>
        </p:txBody>
      </p:sp>
      <p:sp>
        <p:nvSpPr>
          <p:cNvPr id="6" name="Slide Number Placeholder 5"/>
          <p:cNvSpPr>
            <a:spLocks noGrp="1"/>
          </p:cNvSpPr>
          <p:nvPr>
            <p:ph type="sldNum" sz="quarter" idx="12"/>
          </p:nvPr>
        </p:nvSpPr>
        <p:spPr/>
        <p:txBody>
          <a:bodyPr/>
          <a:lstStyle/>
          <a:p>
            <a:fld id="{6B25FB9B-6013-4306-8DD0-F42BC7558861}" type="slidenum">
              <a:rPr lang="es-MX" smtClean="0"/>
              <a:t>‹Nº›</a:t>
            </a:fld>
            <a:endParaRPr lang="es-MX"/>
          </a:p>
        </p:txBody>
      </p:sp>
    </p:spTree>
    <p:extLst>
      <p:ext uri="{BB962C8B-B14F-4D97-AF65-F5344CB8AC3E}">
        <p14:creationId xmlns:p14="http://schemas.microsoft.com/office/powerpoint/2010/main" val="1319639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D70BBE7-AFE3-489A-B711-A9BCD91683D3}" type="datetime1">
              <a:rPr lang="es-MX" smtClean="0"/>
              <a:t>08/09/2015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B25FB9B-6013-4306-8DD0-F42BC7558861}" type="slidenum">
              <a:rPr lang="es-MX" smtClean="0"/>
              <a:t>‹Nº›</a:t>
            </a:fld>
            <a:endParaRPr lang="es-MX"/>
          </a:p>
        </p:txBody>
      </p:sp>
    </p:spTree>
    <p:extLst>
      <p:ext uri="{BB962C8B-B14F-4D97-AF65-F5344CB8AC3E}">
        <p14:creationId xmlns:p14="http://schemas.microsoft.com/office/powerpoint/2010/main" val="2022697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B708F45-7696-4C45-9EEB-8CAF3B5FFA99}" type="datetime1">
              <a:rPr lang="es-MX" smtClean="0"/>
              <a:t>08/09/2015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B25FB9B-6013-4306-8DD0-F42BC7558861}" type="slidenum">
              <a:rPr lang="es-MX" smtClean="0"/>
              <a:t>‹Nº›</a:t>
            </a:fld>
            <a:endParaRPr lang="es-MX"/>
          </a:p>
        </p:txBody>
      </p:sp>
    </p:spTree>
    <p:extLst>
      <p:ext uri="{BB962C8B-B14F-4D97-AF65-F5344CB8AC3E}">
        <p14:creationId xmlns:p14="http://schemas.microsoft.com/office/powerpoint/2010/main" val="32679835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2C69F14-FFD3-42DE-AABB-E74265F46EB4}" type="datetime1">
              <a:rPr lang="es-MX" smtClean="0"/>
              <a:t>08/09/2015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B25FB9B-6013-4306-8DD0-F42BC7558861}" type="slidenum">
              <a:rPr lang="es-MX" smtClean="0"/>
              <a:t>‹Nº›</a:t>
            </a:fld>
            <a:endParaRPr lang="es-MX"/>
          </a:p>
        </p:txBody>
      </p:sp>
    </p:spTree>
    <p:extLst>
      <p:ext uri="{BB962C8B-B14F-4D97-AF65-F5344CB8AC3E}">
        <p14:creationId xmlns:p14="http://schemas.microsoft.com/office/powerpoint/2010/main" val="27525969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0249042-C78F-451C-84FE-017D0E5AB691}" type="datetime1">
              <a:rPr lang="es-MX" smtClean="0"/>
              <a:t>08/09/2015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B25FB9B-6013-4306-8DD0-F42BC7558861}" type="slidenum">
              <a:rPr lang="es-MX" smtClean="0"/>
              <a:t>‹Nº›</a:t>
            </a:fld>
            <a:endParaRPr lang="es-MX"/>
          </a:p>
        </p:txBody>
      </p:sp>
    </p:spTree>
    <p:extLst>
      <p:ext uri="{BB962C8B-B14F-4D97-AF65-F5344CB8AC3E}">
        <p14:creationId xmlns:p14="http://schemas.microsoft.com/office/powerpoint/2010/main" val="37726790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3C93AAB-0B9A-49A2-AC2B-F718CAA18B7F}" type="datetime1">
              <a:rPr lang="es-MX" smtClean="0"/>
              <a:t>08/09/2015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B25FB9B-6013-4306-8DD0-F42BC7558861}" type="slidenum">
              <a:rPr lang="es-MX" smtClean="0"/>
              <a:t>‹Nº›</a:t>
            </a:fld>
            <a:endParaRPr lang="es-MX"/>
          </a:p>
        </p:txBody>
      </p:sp>
    </p:spTree>
    <p:extLst>
      <p:ext uri="{BB962C8B-B14F-4D97-AF65-F5344CB8AC3E}">
        <p14:creationId xmlns:p14="http://schemas.microsoft.com/office/powerpoint/2010/main" val="5548064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B060636-D3BE-4A6E-BB97-CDCB13F568B4}" type="datetime1">
              <a:rPr lang="es-MX" smtClean="0"/>
              <a:t>08/09/2015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B25FB9B-6013-4306-8DD0-F42BC7558861}" type="slidenum">
              <a:rPr lang="es-MX" smtClean="0"/>
              <a:t>‹Nº›</a:t>
            </a:fld>
            <a:endParaRPr lang="es-MX"/>
          </a:p>
        </p:txBody>
      </p:sp>
    </p:spTree>
    <p:extLst>
      <p:ext uri="{BB962C8B-B14F-4D97-AF65-F5344CB8AC3E}">
        <p14:creationId xmlns:p14="http://schemas.microsoft.com/office/powerpoint/2010/main" val="13440758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1262781-BA36-4BE3-8C45-91F11227D5B5}" type="datetime1">
              <a:rPr lang="es-MX" smtClean="0"/>
              <a:t>08/09/2015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B25FB9B-6013-4306-8DD0-F42BC7558861}" type="slidenum">
              <a:rPr lang="es-MX" smtClean="0"/>
              <a:t>‹Nº›</a:t>
            </a:fld>
            <a:endParaRPr lang="es-MX"/>
          </a:p>
        </p:txBody>
      </p:sp>
    </p:spTree>
    <p:extLst>
      <p:ext uri="{BB962C8B-B14F-4D97-AF65-F5344CB8AC3E}">
        <p14:creationId xmlns:p14="http://schemas.microsoft.com/office/powerpoint/2010/main" val="6807178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525DC65-897C-4BD9-833F-E27A110C8787}" type="datetime1">
              <a:rPr lang="es-MX" smtClean="0"/>
              <a:t>08/09/2015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B25FB9B-6013-4306-8DD0-F42BC7558861}" type="slidenum">
              <a:rPr lang="es-MX" smtClean="0"/>
              <a:t>‹Nº›</a:t>
            </a:fld>
            <a:endParaRPr lang="es-MX"/>
          </a:p>
        </p:txBody>
      </p:sp>
    </p:spTree>
    <p:extLst>
      <p:ext uri="{BB962C8B-B14F-4D97-AF65-F5344CB8AC3E}">
        <p14:creationId xmlns:p14="http://schemas.microsoft.com/office/powerpoint/2010/main" val="3296517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D35D7B9-0667-4DB6-9617-1322ABE86DD8}" type="datetime1">
              <a:rPr lang="es-MX" smtClean="0"/>
              <a:t>08/09/2015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10951856" y="5867131"/>
            <a:ext cx="551167" cy="365125"/>
          </a:xfrm>
        </p:spPr>
        <p:txBody>
          <a:bodyPr/>
          <a:lstStyle/>
          <a:p>
            <a:fld id="{6B25FB9B-6013-4306-8DD0-F42BC7558861}" type="slidenum">
              <a:rPr lang="es-MX" smtClean="0"/>
              <a:t>‹Nº›</a:t>
            </a:fld>
            <a:endParaRPr lang="es-MX"/>
          </a:p>
        </p:txBody>
      </p:sp>
    </p:spTree>
    <p:extLst>
      <p:ext uri="{BB962C8B-B14F-4D97-AF65-F5344CB8AC3E}">
        <p14:creationId xmlns:p14="http://schemas.microsoft.com/office/powerpoint/2010/main" val="1324642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B08BF9D-9B38-4B05-A23F-5D4189BFD3C2}" type="datetime1">
              <a:rPr lang="es-MX" smtClean="0"/>
              <a:t>08/09/2015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B25FB9B-6013-4306-8DD0-F42BC7558861}" type="slidenum">
              <a:rPr lang="es-MX" smtClean="0"/>
              <a:t>‹Nº›</a:t>
            </a:fld>
            <a:endParaRPr lang="es-MX"/>
          </a:p>
        </p:txBody>
      </p:sp>
    </p:spTree>
    <p:extLst>
      <p:ext uri="{BB962C8B-B14F-4D97-AF65-F5344CB8AC3E}">
        <p14:creationId xmlns:p14="http://schemas.microsoft.com/office/powerpoint/2010/main" val="3816689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1E8ED8B7-F584-4628-8CBD-1006D34E86CD}" type="datetime1">
              <a:rPr lang="es-MX" smtClean="0"/>
              <a:t>08/09/2015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B25FB9B-6013-4306-8DD0-F42BC7558861}" type="slidenum">
              <a:rPr lang="es-MX" smtClean="0"/>
              <a:t>‹Nº›</a:t>
            </a:fld>
            <a:endParaRPr lang="es-MX"/>
          </a:p>
        </p:txBody>
      </p:sp>
    </p:spTree>
    <p:extLst>
      <p:ext uri="{BB962C8B-B14F-4D97-AF65-F5344CB8AC3E}">
        <p14:creationId xmlns:p14="http://schemas.microsoft.com/office/powerpoint/2010/main" val="20149843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F00528A2-EC1B-4132-A191-36865D1F4538}" type="datetime1">
              <a:rPr lang="es-MX" smtClean="0"/>
              <a:t>08/09/2015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6B25FB9B-6013-4306-8DD0-F42BC7558861}" type="slidenum">
              <a:rPr lang="es-MX" smtClean="0"/>
              <a:t>‹Nº›</a:t>
            </a:fld>
            <a:endParaRPr lang="es-MX"/>
          </a:p>
        </p:txBody>
      </p:sp>
    </p:spTree>
    <p:extLst>
      <p:ext uri="{BB962C8B-B14F-4D97-AF65-F5344CB8AC3E}">
        <p14:creationId xmlns:p14="http://schemas.microsoft.com/office/powerpoint/2010/main" val="2545610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89F6C65-574B-4992-940A-9BCE39900A97}" type="datetime1">
              <a:rPr lang="es-MX" smtClean="0"/>
              <a:t>08/09/2015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6B25FB9B-6013-4306-8DD0-F42BC7558861}" type="slidenum">
              <a:rPr lang="es-MX" smtClean="0"/>
              <a:t>‹Nº›</a:t>
            </a:fld>
            <a:endParaRPr lang="es-MX"/>
          </a:p>
        </p:txBody>
      </p:sp>
    </p:spTree>
    <p:extLst>
      <p:ext uri="{BB962C8B-B14F-4D97-AF65-F5344CB8AC3E}">
        <p14:creationId xmlns:p14="http://schemas.microsoft.com/office/powerpoint/2010/main" val="2284468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E3F552-A205-4BCA-86C1-26A5039E16C0}" type="datetime1">
              <a:rPr lang="es-MX" smtClean="0"/>
              <a:t>08/09/2015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6B25FB9B-6013-4306-8DD0-F42BC7558861}" type="slidenum">
              <a:rPr lang="es-MX" smtClean="0"/>
              <a:t>‹Nº›</a:t>
            </a:fld>
            <a:endParaRPr lang="es-MX"/>
          </a:p>
        </p:txBody>
      </p:sp>
    </p:spTree>
    <p:extLst>
      <p:ext uri="{BB962C8B-B14F-4D97-AF65-F5344CB8AC3E}">
        <p14:creationId xmlns:p14="http://schemas.microsoft.com/office/powerpoint/2010/main" val="1997135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EE812CD-2091-4EE1-8765-DDB5ED3F0345}" type="datetime1">
              <a:rPr lang="es-MX" smtClean="0"/>
              <a:t>08/09/2015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B25FB9B-6013-4306-8DD0-F42BC7558861}" type="slidenum">
              <a:rPr lang="es-MX" smtClean="0"/>
              <a:t>‹Nº›</a:t>
            </a:fld>
            <a:endParaRPr lang="es-MX"/>
          </a:p>
        </p:txBody>
      </p:sp>
    </p:spTree>
    <p:extLst>
      <p:ext uri="{BB962C8B-B14F-4D97-AF65-F5344CB8AC3E}">
        <p14:creationId xmlns:p14="http://schemas.microsoft.com/office/powerpoint/2010/main" val="352728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026AB1B-6226-456B-9421-F857DAB7340F}" type="datetime1">
              <a:rPr lang="es-MX" smtClean="0"/>
              <a:t>08/09/2015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B25FB9B-6013-4306-8DD0-F42BC7558861}" type="slidenum">
              <a:rPr lang="es-MX" smtClean="0"/>
              <a:t>‹Nº›</a:t>
            </a:fld>
            <a:endParaRPr lang="es-MX"/>
          </a:p>
        </p:txBody>
      </p:sp>
    </p:spTree>
    <p:extLst>
      <p:ext uri="{BB962C8B-B14F-4D97-AF65-F5344CB8AC3E}">
        <p14:creationId xmlns:p14="http://schemas.microsoft.com/office/powerpoint/2010/main" val="3290151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7CE636C-5B7A-45CA-9422-EF45E53B7431}" type="datetime1">
              <a:rPr lang="es-MX" smtClean="0"/>
              <a:t>08/09/2015</a:t>
            </a:fld>
            <a:endParaRPr lang="es-MX"/>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B25FB9B-6013-4306-8DD0-F42BC7558861}" type="slidenum">
              <a:rPr lang="es-MX" smtClean="0"/>
              <a:t>‹Nº›</a:t>
            </a:fld>
            <a:endParaRPr lang="es-MX"/>
          </a:p>
        </p:txBody>
      </p:sp>
    </p:spTree>
    <p:extLst>
      <p:ext uri="{BB962C8B-B14F-4D97-AF65-F5344CB8AC3E}">
        <p14:creationId xmlns:p14="http://schemas.microsoft.com/office/powerpoint/2010/main" val="7838087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119085" y="437350"/>
            <a:ext cx="9506859" cy="682172"/>
          </a:xfrm>
        </p:spPr>
        <p:txBody>
          <a:bodyPr>
            <a:noAutofit/>
          </a:bodyPr>
          <a:lstStyle/>
          <a:p>
            <a:r>
              <a:rPr lang="es-ES" sz="3600" dirty="0" smtClean="0"/>
              <a:t/>
            </a:r>
            <a:br>
              <a:rPr lang="es-ES" sz="3600" dirty="0" smtClean="0"/>
            </a:br>
            <a:r>
              <a:rPr lang="es-ES" sz="3600" dirty="0"/>
              <a:t/>
            </a:r>
            <a:br>
              <a:rPr lang="es-ES" sz="3600" dirty="0"/>
            </a:br>
            <a:r>
              <a:rPr lang="es-ES" sz="3600" dirty="0" smtClean="0"/>
              <a:t/>
            </a:r>
            <a:br>
              <a:rPr lang="es-ES" sz="3600" dirty="0" smtClean="0"/>
            </a:br>
            <a:r>
              <a:rPr lang="es-ES" sz="3600" dirty="0"/>
              <a:t/>
            </a:r>
            <a:br>
              <a:rPr lang="es-ES" sz="3600" dirty="0"/>
            </a:br>
            <a:endParaRPr lang="es-MX" sz="5400" dirty="0"/>
          </a:p>
        </p:txBody>
      </p:sp>
      <p:sp>
        <p:nvSpPr>
          <p:cNvPr id="5" name="CuadroTexto 4"/>
          <p:cNvSpPr txBox="1"/>
          <p:nvPr/>
        </p:nvSpPr>
        <p:spPr>
          <a:xfrm>
            <a:off x="9158514" y="5878286"/>
            <a:ext cx="1772800" cy="369332"/>
          </a:xfrm>
          <a:prstGeom prst="rect">
            <a:avLst/>
          </a:prstGeom>
          <a:noFill/>
        </p:spPr>
        <p:txBody>
          <a:bodyPr wrap="square" rtlCol="0">
            <a:spAutoFit/>
          </a:bodyPr>
          <a:lstStyle/>
          <a:p>
            <a:r>
              <a:rPr lang="es-MX" dirty="0" smtClean="0"/>
              <a:t>Agosto 2015</a:t>
            </a:r>
            <a:endParaRPr lang="es-MX" dirty="0"/>
          </a:p>
        </p:txBody>
      </p:sp>
      <p:sp>
        <p:nvSpPr>
          <p:cNvPr id="6" name="Rectángulo 5"/>
          <p:cNvSpPr/>
          <p:nvPr/>
        </p:nvSpPr>
        <p:spPr>
          <a:xfrm>
            <a:off x="2278742" y="246743"/>
            <a:ext cx="9710057" cy="6370975"/>
          </a:xfrm>
          <a:prstGeom prst="rect">
            <a:avLst/>
          </a:prstGeom>
        </p:spPr>
        <p:txBody>
          <a:bodyPr wrap="square">
            <a:spAutoFit/>
          </a:bodyPr>
          <a:lstStyle/>
          <a:p>
            <a:r>
              <a:rPr lang="es-ES" sz="2800" dirty="0"/>
              <a:t>Unidad  de competencia </a:t>
            </a:r>
            <a:r>
              <a:rPr lang="es-ES" sz="2800" dirty="0" smtClean="0"/>
              <a:t>IV</a:t>
            </a:r>
          </a:p>
          <a:p>
            <a:pPr algn="just"/>
            <a:r>
              <a:rPr lang="es-MX" sz="2000" dirty="0" smtClean="0"/>
              <a:t>Analizar </a:t>
            </a:r>
            <a:r>
              <a:rPr lang="es-MX" sz="2000" dirty="0"/>
              <a:t>críticamente los paradigmas del cambio, efecto  dentro de las empresas, el impacto japonés   la creatividad e innovación, fuentes tradicionales de creatividad, como introducir programas de creatividad y las condiciones para propiciar la innovación.</a:t>
            </a:r>
          </a:p>
          <a:p>
            <a:r>
              <a:rPr lang="es-ES" dirty="0"/>
              <a:t/>
            </a:r>
            <a:br>
              <a:rPr lang="es-ES" dirty="0"/>
            </a:br>
            <a:r>
              <a:rPr lang="es-ES" sz="2400" dirty="0"/>
              <a:t>Administración por Competencias</a:t>
            </a:r>
            <a:br>
              <a:rPr lang="es-ES" sz="2400" dirty="0"/>
            </a:br>
            <a:r>
              <a:rPr lang="es-ES" sz="2400" dirty="0" smtClean="0"/>
              <a:t>Créditos:    </a:t>
            </a:r>
            <a:r>
              <a:rPr lang="es-ES" sz="2400" dirty="0"/>
              <a:t>10 </a:t>
            </a:r>
            <a:br>
              <a:rPr lang="es-ES" sz="2400" dirty="0"/>
            </a:br>
            <a:r>
              <a:rPr lang="es-ES" sz="2400" dirty="0"/>
              <a:t>Licenciatura </a:t>
            </a:r>
            <a:r>
              <a:rPr lang="es-ES" sz="2400" dirty="0" smtClean="0"/>
              <a:t>en Contaduría </a:t>
            </a:r>
          </a:p>
          <a:p>
            <a:pPr algn="just"/>
            <a:endParaRPr lang="es-MX" sz="1600" dirty="0"/>
          </a:p>
          <a:p>
            <a:endParaRPr lang="es-ES" sz="2800" dirty="0"/>
          </a:p>
          <a:p>
            <a:r>
              <a:rPr lang="es-MX" sz="2800" dirty="0" smtClean="0"/>
              <a:t>                Facultad </a:t>
            </a:r>
            <a:r>
              <a:rPr lang="es-MX" sz="2800" dirty="0"/>
              <a:t>de Contaduría y Administración</a:t>
            </a:r>
          </a:p>
          <a:p>
            <a:r>
              <a:rPr lang="es-MX" sz="2800" dirty="0" smtClean="0"/>
              <a:t>                Dra</a:t>
            </a:r>
            <a:r>
              <a:rPr lang="es-MX" sz="2800" dirty="0"/>
              <a:t>. En </a:t>
            </a:r>
            <a:r>
              <a:rPr lang="es-MX" sz="2800" dirty="0" smtClean="0"/>
              <a:t>C. </a:t>
            </a:r>
            <a:r>
              <a:rPr lang="es-MX" sz="2800" dirty="0"/>
              <a:t>de La </a:t>
            </a:r>
            <a:r>
              <a:rPr lang="es-MX" sz="2800" dirty="0" err="1"/>
              <a:t>Edu</a:t>
            </a:r>
            <a:r>
              <a:rPr lang="es-MX" sz="2800" dirty="0"/>
              <a:t>. Bertha Luz Martínez Hernández </a:t>
            </a:r>
          </a:p>
          <a:p>
            <a:endParaRPr lang="es-ES" sz="2800" dirty="0" smtClean="0"/>
          </a:p>
          <a:p>
            <a:endParaRPr lang="es-ES" sz="2800" dirty="0"/>
          </a:p>
          <a:p>
            <a:endParaRPr lang="es-ES" sz="2800" dirty="0" smtClean="0"/>
          </a:p>
          <a:p>
            <a:endParaRPr lang="es-ES" sz="2800" dirty="0"/>
          </a:p>
          <a:p>
            <a:endParaRPr lang="es-MX" dirty="0"/>
          </a:p>
        </p:txBody>
      </p:sp>
      <p:sp>
        <p:nvSpPr>
          <p:cNvPr id="3" name="Marcador de número de diapositiva 2"/>
          <p:cNvSpPr>
            <a:spLocks noGrp="1"/>
          </p:cNvSpPr>
          <p:nvPr>
            <p:ph type="sldNum" sz="quarter" idx="12"/>
          </p:nvPr>
        </p:nvSpPr>
        <p:spPr/>
        <p:txBody>
          <a:bodyPr/>
          <a:lstStyle/>
          <a:p>
            <a:fld id="{6B25FB9B-6013-4306-8DD0-F42BC7558861}" type="slidenum">
              <a:rPr lang="es-MX" smtClean="0"/>
              <a:t>1</a:t>
            </a:fld>
            <a:endParaRPr lang="es-MX"/>
          </a:p>
        </p:txBody>
      </p:sp>
    </p:spTree>
    <p:extLst>
      <p:ext uri="{BB962C8B-B14F-4D97-AF65-F5344CB8AC3E}">
        <p14:creationId xmlns:p14="http://schemas.microsoft.com/office/powerpoint/2010/main" val="12390901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87724" y="255494"/>
            <a:ext cx="9851558" cy="591671"/>
          </a:xfrm>
        </p:spPr>
        <p:txBody>
          <a:bodyPr>
            <a:normAutofit fontScale="90000"/>
          </a:bodyPr>
          <a:lstStyle/>
          <a:p>
            <a:r>
              <a:rPr lang="es-MX" dirty="0"/>
              <a:t>1.5.1: La Era de la Agricultura: </a:t>
            </a:r>
          </a:p>
        </p:txBody>
      </p:sp>
      <p:sp>
        <p:nvSpPr>
          <p:cNvPr id="3" name="Rectángulo 2"/>
          <p:cNvSpPr/>
          <p:nvPr/>
        </p:nvSpPr>
        <p:spPr>
          <a:xfrm>
            <a:off x="1242918" y="887135"/>
            <a:ext cx="10949082" cy="5970865"/>
          </a:xfrm>
          <a:prstGeom prst="rect">
            <a:avLst/>
          </a:prstGeom>
        </p:spPr>
        <p:txBody>
          <a:bodyPr wrap="square">
            <a:spAutoFit/>
          </a:bodyPr>
          <a:lstStyle/>
          <a:p>
            <a:r>
              <a:rPr lang="es-MX" sz="2800" dirty="0" smtClean="0"/>
              <a:t>Primera </a:t>
            </a:r>
            <a:r>
              <a:rPr lang="es-MX" sz="2800" dirty="0"/>
              <a:t>y más extensa de las </a:t>
            </a:r>
            <a:r>
              <a:rPr lang="es-MX" sz="2800" dirty="0" smtClean="0"/>
              <a:t>etapas, </a:t>
            </a:r>
            <a:r>
              <a:rPr lang="es-MX" sz="2800" dirty="0"/>
              <a:t>la cual duro desde el inicio de la humanidad hasta el inicio  de la Revolución Industrial alrededor del año 1776. </a:t>
            </a:r>
            <a:endParaRPr lang="es-MX" sz="2800" dirty="0" smtClean="0"/>
          </a:p>
          <a:p>
            <a:r>
              <a:rPr lang="es-MX" sz="2800" dirty="0" smtClean="0"/>
              <a:t>Esta </a:t>
            </a:r>
            <a:r>
              <a:rPr lang="es-MX" sz="2800" dirty="0"/>
              <a:t>representaba la fuente principal de riqueza y la base del sustento y ganancia del hombre y su modo de producción evoluciono muy lentamente. </a:t>
            </a:r>
            <a:endParaRPr lang="es-MX" sz="2800" dirty="0" smtClean="0"/>
          </a:p>
          <a:p>
            <a:r>
              <a:rPr lang="es-MX" sz="2800" dirty="0" smtClean="0"/>
              <a:t>La </a:t>
            </a:r>
            <a:r>
              <a:rPr lang="es-MX" sz="2800" dirty="0"/>
              <a:t>improvisación, la ausencia de métodos de trabajo, el enorme desperdicio y la poca preparación caracterizaron a este largo periodo de la humanidad. Hoy en día esta actividad sigue presente en todo el mundo, y día a día se van introduciendo equipos cada vez más avanzados y métodos adecuados de trabajo para sustituir la improvisación y reducir en la medida de lo posible el desperdicio</a:t>
            </a:r>
            <a:r>
              <a:rPr lang="es-MX" sz="2800" dirty="0"/>
              <a:t>. </a:t>
            </a:r>
            <a:endParaRPr lang="es-MX" sz="2800" dirty="0" smtClean="0"/>
          </a:p>
          <a:p>
            <a:pPr algn="r"/>
            <a:r>
              <a:rPr lang="es-MX" dirty="0" smtClean="0"/>
              <a:t>Chiavenato</a:t>
            </a:r>
            <a:r>
              <a:rPr lang="es-MX" dirty="0"/>
              <a:t>, 2010</a:t>
            </a:r>
            <a:endParaRPr lang="es-MX" sz="2800" dirty="0"/>
          </a:p>
          <a:p>
            <a:endParaRPr lang="es-MX" sz="2800" dirty="0"/>
          </a:p>
        </p:txBody>
      </p:sp>
      <p:sp>
        <p:nvSpPr>
          <p:cNvPr id="4" name="Marcador de número de diapositiva 3"/>
          <p:cNvSpPr>
            <a:spLocks noGrp="1"/>
          </p:cNvSpPr>
          <p:nvPr>
            <p:ph type="sldNum" sz="quarter" idx="12"/>
          </p:nvPr>
        </p:nvSpPr>
        <p:spPr>
          <a:xfrm>
            <a:off x="10951856" y="6340475"/>
            <a:ext cx="551167" cy="365125"/>
          </a:xfrm>
        </p:spPr>
        <p:txBody>
          <a:bodyPr/>
          <a:lstStyle/>
          <a:p>
            <a:fld id="{6B25FB9B-6013-4306-8DD0-F42BC7558861}" type="slidenum">
              <a:rPr lang="es-MX" smtClean="0"/>
              <a:t>10</a:t>
            </a:fld>
            <a:endParaRPr lang="es-MX" dirty="0"/>
          </a:p>
        </p:txBody>
      </p:sp>
    </p:spTree>
    <p:extLst>
      <p:ext uri="{BB962C8B-B14F-4D97-AF65-F5344CB8AC3E}">
        <p14:creationId xmlns:p14="http://schemas.microsoft.com/office/powerpoint/2010/main" val="23276992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346849" y="0"/>
            <a:ext cx="5156174" cy="672353"/>
          </a:xfrm>
        </p:spPr>
        <p:txBody>
          <a:bodyPr>
            <a:normAutofit fontScale="90000"/>
          </a:bodyPr>
          <a:lstStyle/>
          <a:p>
            <a:r>
              <a:rPr lang="es-MX" dirty="0"/>
              <a:t>1.5.2: La Era Artesanal: </a:t>
            </a:r>
          </a:p>
        </p:txBody>
      </p:sp>
      <p:sp>
        <p:nvSpPr>
          <p:cNvPr id="3" name="Rectángulo 2"/>
          <p:cNvSpPr/>
          <p:nvPr/>
        </p:nvSpPr>
        <p:spPr>
          <a:xfrm>
            <a:off x="1347599" y="1049079"/>
            <a:ext cx="10700965" cy="5601533"/>
          </a:xfrm>
          <a:prstGeom prst="rect">
            <a:avLst/>
          </a:prstGeom>
        </p:spPr>
        <p:txBody>
          <a:bodyPr wrap="square">
            <a:spAutoFit/>
          </a:bodyPr>
          <a:lstStyle/>
          <a:p>
            <a:r>
              <a:rPr lang="es-MX" sz="2000" dirty="0" smtClean="0"/>
              <a:t>Ha </a:t>
            </a:r>
            <a:r>
              <a:rPr lang="es-MX" sz="2000" dirty="0"/>
              <a:t>partir de </a:t>
            </a:r>
            <a:r>
              <a:rPr lang="es-MX" sz="2000" dirty="0" smtClean="0"/>
              <a:t>1776, </a:t>
            </a:r>
            <a:r>
              <a:rPr lang="es-MX" sz="2000" dirty="0"/>
              <a:t>con el inicio de la primera fase de la Revolución Industrial y que perduro hasta 1860 fue la época de la era Artesanal y se convirtió en la fuente principal de trabajo. Durante esta época ocurrieron los siguientes fenómenos:</a:t>
            </a:r>
          </a:p>
          <a:p>
            <a:pPr marL="457200" indent="-457200">
              <a:buFont typeface="+mj-lt"/>
              <a:buAutoNum type="arabicPeriod"/>
            </a:pPr>
            <a:r>
              <a:rPr lang="es-MX" sz="2000" b="1" dirty="0" smtClean="0"/>
              <a:t>Mecanización </a:t>
            </a:r>
            <a:r>
              <a:rPr lang="es-MX" sz="2000" b="1" dirty="0"/>
              <a:t>Gradual de la Agricultura: </a:t>
            </a:r>
            <a:r>
              <a:rPr lang="es-MX" sz="2000" dirty="0"/>
              <a:t>El surgimiento de la máquina de tejer, el telar hidráulico, del telar mecánico y de la despepitadora de algodón la cual sustituyo la fuerza del hombre o animales, con una enorme superioridad sobre los procesos manuales de producción de la época.</a:t>
            </a:r>
          </a:p>
          <a:p>
            <a:pPr marL="457200" indent="-457200">
              <a:buFont typeface="+mj-lt"/>
              <a:buAutoNum type="arabicPeriod"/>
            </a:pPr>
            <a:r>
              <a:rPr lang="es-MX" sz="2000" b="1" dirty="0" smtClean="0"/>
              <a:t>Aplicación </a:t>
            </a:r>
            <a:r>
              <a:rPr lang="es-MX" sz="2000" b="1" dirty="0"/>
              <a:t>de la fuerza Motriz en la Producción: </a:t>
            </a:r>
            <a:r>
              <a:rPr lang="es-MX" sz="2000" dirty="0"/>
              <a:t>Con la introducción de las máquinas de vapor los pequeños talleres se transformaron en pequeñas fábricas. Al mismo tiempo que surgieron las vías de ferrocarril y los barcos de vapor.</a:t>
            </a:r>
          </a:p>
          <a:p>
            <a:pPr marL="457200" indent="-457200">
              <a:buFont typeface="+mj-lt"/>
              <a:buAutoNum type="arabicPeriod"/>
            </a:pPr>
            <a:r>
              <a:rPr lang="es-MX" sz="2000" b="1" dirty="0" smtClean="0"/>
              <a:t>Desarrollo </a:t>
            </a:r>
            <a:r>
              <a:rPr lang="es-MX" sz="2000" b="1" dirty="0"/>
              <a:t>del sistema Fabril basado en la división del trabajo: </a:t>
            </a:r>
            <a:r>
              <a:rPr lang="es-MX" sz="2000" dirty="0"/>
              <a:t>El artesano y su pequeño taller cedieron espacio al operario y las fábricas. La actividad rural abrió paso a las pequeñas industrias y provoco el fenómeno de urbanización y la aparición de las ciudades.</a:t>
            </a:r>
          </a:p>
          <a:p>
            <a:pPr marL="457200" indent="-457200">
              <a:buFont typeface="+mj-lt"/>
              <a:buAutoNum type="arabicPeriod"/>
            </a:pPr>
            <a:r>
              <a:rPr lang="es-MX" sz="2000" b="1" dirty="0" smtClean="0"/>
              <a:t>Formidable </a:t>
            </a:r>
            <a:r>
              <a:rPr lang="es-MX" sz="2000" b="1" dirty="0"/>
              <a:t>aumento de las Comunicaciones y transportes: </a:t>
            </a:r>
            <a:r>
              <a:rPr lang="es-MX" sz="2000" dirty="0"/>
              <a:t>Surgieron las locomotoras, la navegación a vapor y las vías del ferrocarril. Las comunicaciones se intensificaron con el telégrafo el sello postal y el </a:t>
            </a:r>
            <a:r>
              <a:rPr lang="es-MX" sz="2000" dirty="0" smtClean="0"/>
              <a:t>teléfono.</a:t>
            </a:r>
          </a:p>
          <a:p>
            <a:pPr algn="r"/>
            <a:r>
              <a:rPr lang="es-MX" dirty="0"/>
              <a:t>Chiavenato, 2010</a:t>
            </a:r>
          </a:p>
          <a:p>
            <a:endParaRPr lang="es-MX" sz="2000" dirty="0"/>
          </a:p>
        </p:txBody>
      </p:sp>
      <p:sp>
        <p:nvSpPr>
          <p:cNvPr id="4" name="Marcador de número de diapositiva 3"/>
          <p:cNvSpPr>
            <a:spLocks noGrp="1"/>
          </p:cNvSpPr>
          <p:nvPr>
            <p:ph type="sldNum" sz="quarter" idx="12"/>
          </p:nvPr>
        </p:nvSpPr>
        <p:spPr>
          <a:xfrm>
            <a:off x="11113220" y="6442563"/>
            <a:ext cx="551167" cy="365125"/>
          </a:xfrm>
        </p:spPr>
        <p:txBody>
          <a:bodyPr/>
          <a:lstStyle/>
          <a:p>
            <a:fld id="{6B25FB9B-6013-4306-8DD0-F42BC7558861}" type="slidenum">
              <a:rPr lang="es-MX" smtClean="0"/>
              <a:t>11</a:t>
            </a:fld>
            <a:endParaRPr lang="es-MX"/>
          </a:p>
        </p:txBody>
      </p:sp>
    </p:spTree>
    <p:extLst>
      <p:ext uri="{BB962C8B-B14F-4D97-AF65-F5344CB8AC3E}">
        <p14:creationId xmlns:p14="http://schemas.microsoft.com/office/powerpoint/2010/main" val="26690274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61965" y="1"/>
            <a:ext cx="6842636" cy="691496"/>
          </a:xfrm>
        </p:spPr>
        <p:txBody>
          <a:bodyPr>
            <a:normAutofit/>
          </a:bodyPr>
          <a:lstStyle/>
          <a:p>
            <a:r>
              <a:rPr lang="es-MX" sz="3200" dirty="0"/>
              <a:t>1.5.3: La era de la industrialización: </a:t>
            </a:r>
          </a:p>
        </p:txBody>
      </p:sp>
      <p:sp>
        <p:nvSpPr>
          <p:cNvPr id="3" name="Rectángulo 2"/>
          <p:cNvSpPr/>
          <p:nvPr/>
        </p:nvSpPr>
        <p:spPr>
          <a:xfrm>
            <a:off x="1510550" y="691498"/>
            <a:ext cx="10681450" cy="6401753"/>
          </a:xfrm>
          <a:prstGeom prst="rect">
            <a:avLst/>
          </a:prstGeom>
        </p:spPr>
        <p:txBody>
          <a:bodyPr wrap="square">
            <a:spAutoFit/>
          </a:bodyPr>
          <a:lstStyle/>
          <a:p>
            <a:r>
              <a:rPr lang="es-MX" sz="2800" dirty="0" smtClean="0"/>
              <a:t>Esta </a:t>
            </a:r>
            <a:r>
              <a:rPr lang="es-MX" sz="2800" dirty="0"/>
              <a:t>era provoco un importante desarrollo industrial y un distanciamiento gradual entre los países desarrollados y los subdesarrollados. Inicio con la segunda fase de la revolución industrial a partir de 1860. </a:t>
            </a:r>
            <a:endParaRPr lang="es-MX" sz="2800" dirty="0" smtClean="0"/>
          </a:p>
          <a:p>
            <a:pPr marL="342900" indent="-342900">
              <a:buFont typeface="Arial" panose="020B0604020202020204" pitchFamily="34" charset="0"/>
              <a:buChar char="•"/>
            </a:pPr>
            <a:r>
              <a:rPr lang="es-MX" sz="2800" dirty="0" smtClean="0"/>
              <a:t>El </a:t>
            </a:r>
            <a:r>
              <a:rPr lang="es-MX" sz="2800" dirty="0"/>
              <a:t>hierro fue sustituido por el acero como material industrial básico y </a:t>
            </a:r>
            <a:endParaRPr lang="es-MX" sz="2800" dirty="0" smtClean="0"/>
          </a:p>
          <a:p>
            <a:pPr marL="342900" indent="-342900">
              <a:buFont typeface="Arial" panose="020B0604020202020204" pitchFamily="34" charset="0"/>
              <a:buChar char="•"/>
            </a:pPr>
            <a:r>
              <a:rPr lang="es-MX" sz="2800" dirty="0" smtClean="0"/>
              <a:t>el </a:t>
            </a:r>
            <a:r>
              <a:rPr lang="es-MX" sz="2800" dirty="0"/>
              <a:t>vapor por la electricidad y los derivados del petróleo como fuentes principales de energía. </a:t>
            </a:r>
            <a:endParaRPr lang="es-MX" sz="2800" dirty="0" smtClean="0"/>
          </a:p>
          <a:p>
            <a:pPr marL="342900" indent="-342900">
              <a:buFont typeface="Arial" panose="020B0604020202020204" pitchFamily="34" charset="0"/>
              <a:buChar char="•"/>
            </a:pPr>
            <a:r>
              <a:rPr lang="es-MX" sz="2800" dirty="0" smtClean="0"/>
              <a:t>Algunas características de esta  </a:t>
            </a:r>
            <a:r>
              <a:rPr lang="es-MX" sz="2800" dirty="0"/>
              <a:t>era son:</a:t>
            </a:r>
          </a:p>
          <a:p>
            <a:r>
              <a:rPr lang="es-MX" sz="2800" dirty="0" smtClean="0"/>
              <a:t>•Desarrollo </a:t>
            </a:r>
            <a:r>
              <a:rPr lang="es-MX" sz="2800" dirty="0"/>
              <a:t>de maquinaria automatizada y una alta especialización en el trabajo.</a:t>
            </a:r>
          </a:p>
          <a:p>
            <a:r>
              <a:rPr lang="es-MX" sz="2800" dirty="0" smtClean="0"/>
              <a:t>•Desarrollo </a:t>
            </a:r>
            <a:r>
              <a:rPr lang="es-MX" sz="2800" dirty="0"/>
              <a:t>de nuevas formas de organización capitalista</a:t>
            </a:r>
            <a:r>
              <a:rPr lang="es-MX" sz="2800" dirty="0" smtClean="0"/>
              <a:t>.</a:t>
            </a:r>
          </a:p>
          <a:p>
            <a:r>
              <a:rPr lang="es-MX" sz="2800" dirty="0" smtClean="0"/>
              <a:t> Lo que género que el capitalismo social cediera su lugar al capitalismo financiero </a:t>
            </a:r>
          </a:p>
          <a:p>
            <a:pPr algn="r"/>
            <a:r>
              <a:rPr lang="es-MX" dirty="0"/>
              <a:t>Chiavenato, 2010</a:t>
            </a:r>
          </a:p>
          <a:p>
            <a:endParaRPr lang="es-MX" sz="2800" dirty="0"/>
          </a:p>
        </p:txBody>
      </p:sp>
      <p:sp>
        <p:nvSpPr>
          <p:cNvPr id="4" name="Marcador de número de diapositiva 3"/>
          <p:cNvSpPr>
            <a:spLocks noGrp="1"/>
          </p:cNvSpPr>
          <p:nvPr>
            <p:ph type="sldNum" sz="quarter" idx="12"/>
          </p:nvPr>
        </p:nvSpPr>
        <p:spPr>
          <a:xfrm>
            <a:off x="10992197" y="6562165"/>
            <a:ext cx="551167" cy="188322"/>
          </a:xfrm>
        </p:spPr>
        <p:txBody>
          <a:bodyPr/>
          <a:lstStyle/>
          <a:p>
            <a:fld id="{6B25FB9B-6013-4306-8DD0-F42BC7558861}" type="slidenum">
              <a:rPr lang="es-MX" smtClean="0"/>
              <a:t>12</a:t>
            </a:fld>
            <a:endParaRPr lang="es-MX" dirty="0"/>
          </a:p>
        </p:txBody>
      </p:sp>
    </p:spTree>
    <p:extLst>
      <p:ext uri="{BB962C8B-B14F-4D97-AF65-F5344CB8AC3E}">
        <p14:creationId xmlns:p14="http://schemas.microsoft.com/office/powerpoint/2010/main" val="33933361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438836" y="147917"/>
            <a:ext cx="10753164" cy="6955750"/>
          </a:xfrm>
          <a:prstGeom prst="rect">
            <a:avLst/>
          </a:prstGeom>
        </p:spPr>
        <p:txBody>
          <a:bodyPr wrap="square">
            <a:spAutoFit/>
          </a:bodyPr>
          <a:lstStyle/>
          <a:p>
            <a:r>
              <a:rPr lang="es-MX" sz="2800" dirty="0"/>
              <a:t>principales características son</a:t>
            </a:r>
            <a:r>
              <a:rPr lang="es-MX" sz="2800" dirty="0" smtClean="0"/>
              <a:t>:</a:t>
            </a:r>
          </a:p>
          <a:p>
            <a:endParaRPr lang="es-MX" sz="2800" dirty="0"/>
          </a:p>
          <a:p>
            <a:r>
              <a:rPr lang="es-MX" sz="2800" dirty="0"/>
              <a:t>a): Dominio de la industria por los inversionistas bancarios</a:t>
            </a:r>
            <a:r>
              <a:rPr lang="es-MX" sz="2800" dirty="0" smtClean="0"/>
              <a:t>.</a:t>
            </a:r>
          </a:p>
          <a:p>
            <a:endParaRPr lang="es-MX" sz="2800" dirty="0"/>
          </a:p>
          <a:p>
            <a:r>
              <a:rPr lang="es-MX" sz="2800" dirty="0"/>
              <a:t>b): Formación de inmensas acumulaciones de capital derivadas de la fusión de empresas</a:t>
            </a:r>
            <a:r>
              <a:rPr lang="es-MX" sz="2800" dirty="0" smtClean="0"/>
              <a:t>.</a:t>
            </a:r>
          </a:p>
          <a:p>
            <a:endParaRPr lang="es-MX" sz="2800" dirty="0"/>
          </a:p>
          <a:p>
            <a:r>
              <a:rPr lang="es-MX" sz="2800" dirty="0"/>
              <a:t>c): Separación entre la propiedad particular y la dirección de las empresas </a:t>
            </a:r>
            <a:endParaRPr lang="es-MX" sz="2800" dirty="0" smtClean="0"/>
          </a:p>
          <a:p>
            <a:endParaRPr lang="es-MX" sz="2800" dirty="0"/>
          </a:p>
          <a:p>
            <a:r>
              <a:rPr lang="es-MX" sz="2800" dirty="0"/>
              <a:t>d): Desarrollo de las compañías “holding</a:t>
            </a:r>
            <a:r>
              <a:rPr lang="es-MX" sz="2800" dirty="0" smtClean="0"/>
              <a:t>”.</a:t>
            </a:r>
          </a:p>
          <a:p>
            <a:endParaRPr lang="es-MX" sz="2800" dirty="0"/>
          </a:p>
          <a:p>
            <a:r>
              <a:rPr lang="es-MX" sz="2800" dirty="0"/>
              <a:t>•Expansión de la industrialización desde los países más desarrollados hacia los subdesarrollados</a:t>
            </a:r>
            <a:r>
              <a:rPr lang="es-MX" dirty="0"/>
              <a:t>. </a:t>
            </a:r>
            <a:endParaRPr lang="es-MX" dirty="0" smtClean="0"/>
          </a:p>
          <a:p>
            <a:pPr algn="r"/>
            <a:r>
              <a:rPr lang="es-MX" dirty="0" smtClean="0"/>
              <a:t>Chiavenato</a:t>
            </a:r>
            <a:r>
              <a:rPr lang="es-MX" dirty="0"/>
              <a:t>, 2010</a:t>
            </a:r>
          </a:p>
          <a:p>
            <a:endParaRPr lang="es-MX" dirty="0" smtClean="0"/>
          </a:p>
          <a:p>
            <a:endParaRPr lang="es-MX" dirty="0"/>
          </a:p>
        </p:txBody>
      </p:sp>
      <p:sp>
        <p:nvSpPr>
          <p:cNvPr id="2" name="Marcador de número de diapositiva 1"/>
          <p:cNvSpPr>
            <a:spLocks noGrp="1"/>
          </p:cNvSpPr>
          <p:nvPr>
            <p:ph type="sldNum" sz="quarter" idx="12"/>
          </p:nvPr>
        </p:nvSpPr>
        <p:spPr>
          <a:xfrm>
            <a:off x="10844279" y="309282"/>
            <a:ext cx="551167" cy="365125"/>
          </a:xfrm>
        </p:spPr>
        <p:txBody>
          <a:bodyPr/>
          <a:lstStyle/>
          <a:p>
            <a:fld id="{6B25FB9B-6013-4306-8DD0-F42BC7558861}" type="slidenum">
              <a:rPr lang="es-MX" smtClean="0"/>
              <a:t>13</a:t>
            </a:fld>
            <a:endParaRPr lang="es-MX" dirty="0"/>
          </a:p>
        </p:txBody>
      </p:sp>
    </p:spTree>
    <p:extLst>
      <p:ext uri="{BB962C8B-B14F-4D97-AF65-F5344CB8AC3E}">
        <p14:creationId xmlns:p14="http://schemas.microsoft.com/office/powerpoint/2010/main" val="8941809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6254891" y="5959"/>
            <a:ext cx="3494227" cy="1548268"/>
          </a:xfrm>
          <a:prstGeom prst="rect">
            <a:avLst/>
          </a:prstGeom>
        </p:spPr>
      </p:pic>
      <p:sp>
        <p:nvSpPr>
          <p:cNvPr id="2" name="Título 1"/>
          <p:cNvSpPr>
            <a:spLocks noGrp="1"/>
          </p:cNvSpPr>
          <p:nvPr>
            <p:ph type="title"/>
          </p:nvPr>
        </p:nvSpPr>
        <p:spPr>
          <a:xfrm>
            <a:off x="1578441" y="0"/>
            <a:ext cx="10613559" cy="927847"/>
          </a:xfrm>
        </p:spPr>
        <p:txBody>
          <a:bodyPr/>
          <a:lstStyle/>
          <a:p>
            <a:r>
              <a:rPr lang="es-MX" dirty="0"/>
              <a:t>1.5.4: La era </a:t>
            </a:r>
            <a:r>
              <a:rPr lang="es-MX" dirty="0">
                <a:solidFill>
                  <a:schemeClr val="bg1"/>
                </a:solidFill>
              </a:rPr>
              <a:t>de la Información: </a:t>
            </a:r>
          </a:p>
        </p:txBody>
      </p:sp>
      <p:sp>
        <p:nvSpPr>
          <p:cNvPr id="4" name="Rectángulo 3"/>
          <p:cNvSpPr/>
          <p:nvPr/>
        </p:nvSpPr>
        <p:spPr>
          <a:xfrm>
            <a:off x="1407458" y="1021976"/>
            <a:ext cx="10784542" cy="6278642"/>
          </a:xfrm>
          <a:prstGeom prst="rect">
            <a:avLst/>
          </a:prstGeom>
        </p:spPr>
        <p:txBody>
          <a:bodyPr wrap="square">
            <a:spAutoFit/>
          </a:bodyPr>
          <a:lstStyle/>
          <a:p>
            <a:pPr algn="just"/>
            <a:r>
              <a:rPr lang="es-MX" sz="2400" dirty="0" smtClean="0"/>
              <a:t>El </a:t>
            </a:r>
            <a:r>
              <a:rPr lang="es-MX" sz="2400" dirty="0"/>
              <a:t>final del siglo XX marco el inicio de esta etapa. </a:t>
            </a:r>
            <a:endParaRPr lang="es-MX" sz="2400" dirty="0" smtClean="0"/>
          </a:p>
          <a:p>
            <a:pPr algn="just"/>
            <a:r>
              <a:rPr lang="es-MX" sz="2400" dirty="0" smtClean="0"/>
              <a:t>Dentro </a:t>
            </a:r>
            <a:r>
              <a:rPr lang="es-MX" sz="2400" dirty="0"/>
              <a:t>de las </a:t>
            </a:r>
            <a:r>
              <a:rPr lang="es-MX" sz="2400" dirty="0" smtClean="0"/>
              <a:t>empresas:</a:t>
            </a:r>
          </a:p>
          <a:p>
            <a:pPr marL="342900" indent="-342900" algn="just">
              <a:buFont typeface="Arial" panose="020B0604020202020204" pitchFamily="34" charset="0"/>
              <a:buChar char="•"/>
            </a:pPr>
            <a:r>
              <a:rPr lang="es-MX" sz="2400" dirty="0" smtClean="0"/>
              <a:t>Se </a:t>
            </a:r>
            <a:r>
              <a:rPr lang="es-MX" sz="2400" dirty="0"/>
              <a:t>sustituyó a la jerarquía administrativa por las redes internas que interconectan a los grupos de personas, </a:t>
            </a:r>
            <a:endParaRPr lang="es-MX" sz="2400" dirty="0" smtClean="0"/>
          </a:p>
          <a:p>
            <a:pPr marL="342900" indent="-342900" algn="just">
              <a:buFont typeface="Arial" panose="020B0604020202020204" pitchFamily="34" charset="0"/>
              <a:buChar char="•"/>
            </a:pPr>
            <a:r>
              <a:rPr lang="es-MX" sz="2400" dirty="0"/>
              <a:t>L</a:t>
            </a:r>
            <a:r>
              <a:rPr lang="es-MX" sz="2400" dirty="0" smtClean="0"/>
              <a:t>os </a:t>
            </a:r>
            <a:r>
              <a:rPr lang="es-MX" sz="2400" dirty="0"/>
              <a:t>departamentos funcionales y de productos o servicios derivados del esquema </a:t>
            </a:r>
            <a:r>
              <a:rPr lang="es-MX" sz="2400" dirty="0" smtClean="0"/>
              <a:t>matriz </a:t>
            </a:r>
            <a:r>
              <a:rPr lang="es-MX" sz="2400" dirty="0"/>
              <a:t>cedieron su lugar a los equipos de trabajo, </a:t>
            </a:r>
            <a:endParaRPr lang="es-MX" sz="2400" dirty="0" smtClean="0"/>
          </a:p>
          <a:p>
            <a:pPr marL="342900" indent="-342900" algn="just">
              <a:buFont typeface="Arial" panose="020B0604020202020204" pitchFamily="34" charset="0"/>
              <a:buChar char="•"/>
            </a:pPr>
            <a:r>
              <a:rPr lang="es-MX" sz="2400" dirty="0"/>
              <a:t>L</a:t>
            </a:r>
            <a:r>
              <a:rPr lang="es-MX" sz="2400" dirty="0" smtClean="0"/>
              <a:t>a </a:t>
            </a:r>
            <a:r>
              <a:rPr lang="es-MX" sz="2400" dirty="0"/>
              <a:t>burocracia cedió el paso a la innovación y a la creación de conocimiento</a:t>
            </a:r>
            <a:r>
              <a:rPr lang="es-MX" sz="2400" dirty="0" smtClean="0"/>
              <a:t>.</a:t>
            </a:r>
          </a:p>
          <a:p>
            <a:pPr marL="342900" indent="-342900" algn="just">
              <a:buFont typeface="Arial" panose="020B0604020202020204" pitchFamily="34" charset="0"/>
              <a:buChar char="•"/>
            </a:pPr>
            <a:r>
              <a:rPr lang="es-MX" sz="2400" dirty="0" smtClean="0"/>
              <a:t>La </a:t>
            </a:r>
            <a:r>
              <a:rPr lang="es-MX" sz="2400" dirty="0"/>
              <a:t>globalización de la economía es una consecuencia más de la globalización de la información.</a:t>
            </a:r>
          </a:p>
          <a:p>
            <a:pPr marL="342900" indent="-342900" algn="just">
              <a:buFont typeface="Arial" panose="020B0604020202020204" pitchFamily="34" charset="0"/>
              <a:buChar char="•"/>
            </a:pPr>
            <a:r>
              <a:rPr lang="es-MX" sz="2400" dirty="0"/>
              <a:t>La información constituye el petróleo de las empresas, su combustible principal, el recurso que marca el rumbo que se debe seguir. </a:t>
            </a:r>
            <a:endParaRPr lang="es-MX" sz="2400" dirty="0" smtClean="0"/>
          </a:p>
          <a:p>
            <a:pPr marL="342900" indent="-342900" algn="just">
              <a:buFont typeface="Arial" panose="020B0604020202020204" pitchFamily="34" charset="0"/>
              <a:buChar char="•"/>
            </a:pPr>
            <a:r>
              <a:rPr lang="es-MX" sz="2400" dirty="0" smtClean="0"/>
              <a:t>En </a:t>
            </a:r>
            <a:r>
              <a:rPr lang="es-MX" sz="2400" dirty="0"/>
              <a:t>la era que estamos viviendo que es la era de la información los cambios de las empresas no son solo estructurales, sino también de tipo cultural, conductual, transformando el papel de las personas que en ellas laboran</a:t>
            </a:r>
            <a:r>
              <a:rPr lang="es-MX" sz="2400" dirty="0"/>
              <a:t>. </a:t>
            </a:r>
          </a:p>
          <a:p>
            <a:pPr marL="342900" indent="-342900" algn="r">
              <a:buFont typeface="Arial" panose="020B0604020202020204" pitchFamily="34" charset="0"/>
              <a:buChar char="•"/>
            </a:pPr>
            <a:r>
              <a:rPr lang="es-MX" dirty="0" smtClean="0"/>
              <a:t>Chiavenato</a:t>
            </a:r>
            <a:r>
              <a:rPr lang="es-MX" dirty="0"/>
              <a:t>, 2010</a:t>
            </a:r>
          </a:p>
          <a:p>
            <a:pPr marL="342900" indent="-342900" algn="just">
              <a:buFont typeface="Arial" panose="020B0604020202020204" pitchFamily="34" charset="0"/>
              <a:buChar char="•"/>
            </a:pPr>
            <a:endParaRPr lang="es-MX" sz="2400" dirty="0" smtClean="0"/>
          </a:p>
          <a:p>
            <a:pPr marL="342900" indent="-342900" algn="just">
              <a:buFont typeface="Arial" panose="020B0604020202020204" pitchFamily="34" charset="0"/>
              <a:buChar char="•"/>
            </a:pPr>
            <a:endParaRPr lang="es-MX" sz="2400" dirty="0"/>
          </a:p>
        </p:txBody>
      </p:sp>
      <p:sp>
        <p:nvSpPr>
          <p:cNvPr id="5" name="Marcador de número de diapositiva 4"/>
          <p:cNvSpPr>
            <a:spLocks noGrp="1"/>
          </p:cNvSpPr>
          <p:nvPr>
            <p:ph type="sldNum" sz="quarter" idx="12"/>
          </p:nvPr>
        </p:nvSpPr>
        <p:spPr>
          <a:xfrm>
            <a:off x="10938409" y="6492875"/>
            <a:ext cx="551167" cy="365125"/>
          </a:xfrm>
        </p:spPr>
        <p:txBody>
          <a:bodyPr/>
          <a:lstStyle/>
          <a:p>
            <a:fld id="{6B25FB9B-6013-4306-8DD0-F42BC7558861}" type="slidenum">
              <a:rPr lang="es-MX" smtClean="0"/>
              <a:t>14</a:t>
            </a:fld>
            <a:endParaRPr lang="es-MX" dirty="0"/>
          </a:p>
        </p:txBody>
      </p:sp>
    </p:spTree>
    <p:extLst>
      <p:ext uri="{BB962C8B-B14F-4D97-AF65-F5344CB8AC3E}">
        <p14:creationId xmlns:p14="http://schemas.microsoft.com/office/powerpoint/2010/main" val="16107983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68905" y="430305"/>
            <a:ext cx="10534836" cy="981635"/>
          </a:xfrm>
        </p:spPr>
        <p:txBody>
          <a:bodyPr>
            <a:normAutofit fontScale="90000"/>
          </a:bodyPr>
          <a:lstStyle/>
          <a:p>
            <a:r>
              <a:rPr lang="es-MX" dirty="0" smtClean="0"/>
              <a:t/>
            </a:r>
            <a:br>
              <a:rPr lang="es-MX" dirty="0" smtClean="0"/>
            </a:br>
            <a:r>
              <a:rPr lang="es-MX" sz="3600" dirty="0" smtClean="0"/>
              <a:t>1.6</a:t>
            </a:r>
            <a:r>
              <a:rPr lang="es-MX" sz="3600" dirty="0"/>
              <a:t>: Efectos del cambio en las empresas, programas de Cambio en las empresas</a:t>
            </a:r>
            <a:r>
              <a:rPr lang="es-MX" sz="3100" dirty="0"/>
              <a:t>:</a:t>
            </a:r>
            <a:br>
              <a:rPr lang="es-MX" sz="3100" dirty="0"/>
            </a:br>
            <a:endParaRPr lang="es-MX" dirty="0"/>
          </a:p>
        </p:txBody>
      </p:sp>
      <p:sp>
        <p:nvSpPr>
          <p:cNvPr id="3" name="Rectángulo 2"/>
          <p:cNvSpPr/>
          <p:nvPr/>
        </p:nvSpPr>
        <p:spPr>
          <a:xfrm>
            <a:off x="1287165" y="1990166"/>
            <a:ext cx="10716576" cy="3539430"/>
          </a:xfrm>
          <a:prstGeom prst="rect">
            <a:avLst/>
          </a:prstGeom>
          <a:solidFill>
            <a:schemeClr val="tx1"/>
          </a:solidFill>
        </p:spPr>
        <p:txBody>
          <a:bodyPr wrap="square">
            <a:spAutoFit/>
          </a:bodyPr>
          <a:lstStyle/>
          <a:p>
            <a:pPr algn="just"/>
            <a:r>
              <a:rPr lang="es-MX" sz="3200" dirty="0" smtClean="0">
                <a:solidFill>
                  <a:schemeClr val="bg1"/>
                </a:solidFill>
              </a:rPr>
              <a:t>James </a:t>
            </a:r>
            <a:r>
              <a:rPr lang="es-MX" sz="3200" dirty="0">
                <a:solidFill>
                  <a:schemeClr val="bg1"/>
                </a:solidFill>
              </a:rPr>
              <a:t>C. Collins y Jerry I. Porras (1994), profesores de la Universidad de </a:t>
            </a:r>
            <a:r>
              <a:rPr lang="es-MX" sz="3200" dirty="0" err="1">
                <a:solidFill>
                  <a:schemeClr val="bg1"/>
                </a:solidFill>
              </a:rPr>
              <a:t>Standford</a:t>
            </a:r>
            <a:r>
              <a:rPr lang="es-MX" sz="3200" dirty="0">
                <a:solidFill>
                  <a:schemeClr val="bg1"/>
                </a:solidFill>
              </a:rPr>
              <a:t>, realizaron una investigación en la que se concentraron en 18 empresas de origen estadounidense por considerarlas un modelo a seguir por ser semilleros de líderes entre las que se encontraron: Ford, Walt-</a:t>
            </a:r>
            <a:r>
              <a:rPr lang="es-MX" sz="3200" dirty="0" err="1">
                <a:solidFill>
                  <a:schemeClr val="bg1"/>
                </a:solidFill>
              </a:rPr>
              <a:t>Mart</a:t>
            </a:r>
            <a:r>
              <a:rPr lang="es-MX" sz="3200" dirty="0">
                <a:solidFill>
                  <a:schemeClr val="bg1"/>
                </a:solidFill>
              </a:rPr>
              <a:t>, General Electric, Walt Disney, Motorola, por mencionar algunas de las más importantes</a:t>
            </a:r>
            <a:r>
              <a:rPr lang="es-MX" sz="3200" dirty="0" smtClean="0">
                <a:solidFill>
                  <a:schemeClr val="bg1"/>
                </a:solidFill>
              </a:rPr>
              <a:t>..</a:t>
            </a:r>
            <a:endParaRPr lang="es-MX" sz="3200" dirty="0">
              <a:solidFill>
                <a:schemeClr val="bg1"/>
              </a:solidFill>
            </a:endParaRPr>
          </a:p>
        </p:txBody>
      </p:sp>
      <p:sp>
        <p:nvSpPr>
          <p:cNvPr id="4" name="Marcador de número de diapositiva 3"/>
          <p:cNvSpPr>
            <a:spLocks noGrp="1"/>
          </p:cNvSpPr>
          <p:nvPr>
            <p:ph type="sldNum" sz="quarter" idx="12"/>
          </p:nvPr>
        </p:nvSpPr>
        <p:spPr/>
        <p:txBody>
          <a:bodyPr/>
          <a:lstStyle/>
          <a:p>
            <a:fld id="{6B25FB9B-6013-4306-8DD0-F42BC7558861}" type="slidenum">
              <a:rPr lang="es-MX" smtClean="0"/>
              <a:t>15</a:t>
            </a:fld>
            <a:endParaRPr lang="es-MX"/>
          </a:p>
        </p:txBody>
      </p:sp>
      <p:sp>
        <p:nvSpPr>
          <p:cNvPr id="5" name="Rectángulo 4"/>
          <p:cNvSpPr/>
          <p:nvPr/>
        </p:nvSpPr>
        <p:spPr>
          <a:xfrm>
            <a:off x="7652219" y="5923156"/>
            <a:ext cx="1836080" cy="369332"/>
          </a:xfrm>
          <a:prstGeom prst="rect">
            <a:avLst/>
          </a:prstGeom>
        </p:spPr>
        <p:txBody>
          <a:bodyPr wrap="none">
            <a:spAutoFit/>
          </a:bodyPr>
          <a:lstStyle/>
          <a:p>
            <a:pPr algn="just"/>
            <a:r>
              <a:rPr lang="es-MX" dirty="0"/>
              <a:t>Chiavenato, 2010</a:t>
            </a:r>
            <a:endParaRPr lang="es-MX" dirty="0"/>
          </a:p>
        </p:txBody>
      </p:sp>
    </p:spTree>
    <p:extLst>
      <p:ext uri="{BB962C8B-B14F-4D97-AF65-F5344CB8AC3E}">
        <p14:creationId xmlns:p14="http://schemas.microsoft.com/office/powerpoint/2010/main" val="7251488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627093" y="510988"/>
            <a:ext cx="10408023" cy="5693866"/>
          </a:xfrm>
          <a:prstGeom prst="rect">
            <a:avLst/>
          </a:prstGeom>
          <a:solidFill>
            <a:schemeClr val="tx1"/>
          </a:solidFill>
        </p:spPr>
        <p:txBody>
          <a:bodyPr wrap="square">
            <a:spAutoFit/>
          </a:bodyPr>
          <a:lstStyle/>
          <a:p>
            <a:r>
              <a:rPr lang="es-MX" sz="2800" dirty="0">
                <a:solidFill>
                  <a:schemeClr val="bg1"/>
                </a:solidFill>
              </a:rPr>
              <a:t>El estudio muestra </a:t>
            </a:r>
            <a:r>
              <a:rPr lang="es-MX" sz="2800" dirty="0" smtClean="0">
                <a:solidFill>
                  <a:schemeClr val="bg1"/>
                </a:solidFill>
              </a:rPr>
              <a:t>:</a:t>
            </a:r>
          </a:p>
          <a:p>
            <a:pPr marL="457200" indent="-457200" algn="just">
              <a:buFont typeface="Arial" panose="020B0604020202020204" pitchFamily="34" charset="0"/>
              <a:buChar char="•"/>
            </a:pPr>
            <a:r>
              <a:rPr lang="es-MX" sz="2800" dirty="0" smtClean="0">
                <a:solidFill>
                  <a:schemeClr val="bg1"/>
                </a:solidFill>
              </a:rPr>
              <a:t>Como, </a:t>
            </a:r>
            <a:r>
              <a:rPr lang="es-MX" sz="2800" dirty="0">
                <a:solidFill>
                  <a:schemeClr val="bg1"/>
                </a:solidFill>
              </a:rPr>
              <a:t>estas empresas primero </a:t>
            </a:r>
            <a:r>
              <a:rPr lang="es-MX" sz="2800" b="1" dirty="0" smtClean="0">
                <a:solidFill>
                  <a:schemeClr val="bg1"/>
                </a:solidFill>
              </a:rPr>
              <a:t>sondearon </a:t>
            </a:r>
            <a:r>
              <a:rPr lang="es-MX" sz="2800" b="1" dirty="0">
                <a:solidFill>
                  <a:schemeClr val="bg1"/>
                </a:solidFill>
              </a:rPr>
              <a:t>los mercados </a:t>
            </a:r>
            <a:r>
              <a:rPr lang="es-MX" sz="2800" dirty="0">
                <a:solidFill>
                  <a:schemeClr val="bg1"/>
                </a:solidFill>
              </a:rPr>
              <a:t>y después fueron cambiando sus productos conforme descubrían debilidades en sus negocios y oportunidades en otros ámbitos. </a:t>
            </a:r>
            <a:endParaRPr lang="es-MX" sz="2800" dirty="0" smtClean="0">
              <a:solidFill>
                <a:schemeClr val="bg1"/>
              </a:solidFill>
            </a:endParaRPr>
          </a:p>
          <a:p>
            <a:pPr marL="457200" indent="-457200" algn="just">
              <a:buFont typeface="Arial" panose="020B0604020202020204" pitchFamily="34" charset="0"/>
              <a:buChar char="•"/>
            </a:pPr>
            <a:r>
              <a:rPr lang="es-MX" sz="2800" b="1" dirty="0" smtClean="0">
                <a:solidFill>
                  <a:schemeClr val="bg1"/>
                </a:solidFill>
              </a:rPr>
              <a:t>La </a:t>
            </a:r>
            <a:r>
              <a:rPr lang="es-MX" sz="2800" b="1" dirty="0">
                <a:solidFill>
                  <a:schemeClr val="bg1"/>
                </a:solidFill>
              </a:rPr>
              <a:t>globalización </a:t>
            </a:r>
            <a:r>
              <a:rPr lang="es-MX" sz="2800" dirty="0">
                <a:solidFill>
                  <a:schemeClr val="bg1"/>
                </a:solidFill>
              </a:rPr>
              <a:t>es algo que simplemente paso no fue algo fabricado o premeditado por el gobierno simplemente </a:t>
            </a:r>
            <a:r>
              <a:rPr lang="es-MX" sz="2800" dirty="0" smtClean="0">
                <a:solidFill>
                  <a:schemeClr val="bg1"/>
                </a:solidFill>
              </a:rPr>
              <a:t>sucedió, </a:t>
            </a:r>
            <a:r>
              <a:rPr lang="es-MX" sz="2800" dirty="0">
                <a:solidFill>
                  <a:schemeClr val="bg1"/>
                </a:solidFill>
              </a:rPr>
              <a:t>lo que trajo que de repente la competencia rompiera barreras, fronteras o espacios comerciales e inclusive rompió con barreras de idioma o de cultura. </a:t>
            </a:r>
            <a:endParaRPr lang="es-MX" sz="2800" dirty="0" smtClean="0">
              <a:solidFill>
                <a:schemeClr val="bg1"/>
              </a:solidFill>
            </a:endParaRPr>
          </a:p>
          <a:p>
            <a:pPr marL="457200" indent="-457200" algn="just">
              <a:buFont typeface="Arial" panose="020B0604020202020204" pitchFamily="34" charset="0"/>
              <a:buChar char="•"/>
            </a:pPr>
            <a:r>
              <a:rPr lang="es-MX" sz="2800" dirty="0" smtClean="0">
                <a:solidFill>
                  <a:schemeClr val="bg1"/>
                </a:solidFill>
              </a:rPr>
              <a:t>En </a:t>
            </a:r>
            <a:r>
              <a:rPr lang="es-MX" sz="2800" dirty="0">
                <a:solidFill>
                  <a:schemeClr val="bg1"/>
                </a:solidFill>
              </a:rPr>
              <a:t>esta época no significa que el pez grande se come al chico, aquí el que gana es el más rápido sin importar su tamaño. </a:t>
            </a:r>
            <a:endParaRPr lang="es-MX" sz="2800" dirty="0" smtClean="0">
              <a:solidFill>
                <a:schemeClr val="bg1"/>
              </a:solidFill>
            </a:endParaRPr>
          </a:p>
          <a:p>
            <a:pPr marL="457200" indent="-457200" algn="just">
              <a:buFont typeface="Arial" panose="020B0604020202020204" pitchFamily="34" charset="0"/>
              <a:buChar char="•"/>
            </a:pPr>
            <a:r>
              <a:rPr lang="es-MX" sz="2800" dirty="0" smtClean="0">
                <a:solidFill>
                  <a:schemeClr val="bg1"/>
                </a:solidFill>
              </a:rPr>
              <a:t>Ese </a:t>
            </a:r>
            <a:r>
              <a:rPr lang="es-MX" sz="2800" dirty="0">
                <a:solidFill>
                  <a:schemeClr val="bg1"/>
                </a:solidFill>
              </a:rPr>
              <a:t>es el efecto de los cambios en el comportamiento de las empresas. </a:t>
            </a:r>
          </a:p>
        </p:txBody>
      </p:sp>
      <p:sp>
        <p:nvSpPr>
          <p:cNvPr id="2" name="Marcador de número de diapositiva 1"/>
          <p:cNvSpPr>
            <a:spLocks noGrp="1"/>
          </p:cNvSpPr>
          <p:nvPr>
            <p:ph type="sldNum" sz="quarter" idx="12"/>
          </p:nvPr>
        </p:nvSpPr>
        <p:spPr/>
        <p:txBody>
          <a:bodyPr/>
          <a:lstStyle/>
          <a:p>
            <a:fld id="{6B25FB9B-6013-4306-8DD0-F42BC7558861}" type="slidenum">
              <a:rPr lang="es-MX" smtClean="0"/>
              <a:t>16</a:t>
            </a:fld>
            <a:endParaRPr lang="es-MX"/>
          </a:p>
        </p:txBody>
      </p:sp>
      <p:sp>
        <p:nvSpPr>
          <p:cNvPr id="4" name="Rectángulo 3"/>
          <p:cNvSpPr/>
          <p:nvPr/>
        </p:nvSpPr>
        <p:spPr>
          <a:xfrm>
            <a:off x="7611878" y="6390946"/>
            <a:ext cx="1836080" cy="369332"/>
          </a:xfrm>
          <a:prstGeom prst="rect">
            <a:avLst/>
          </a:prstGeom>
        </p:spPr>
        <p:txBody>
          <a:bodyPr wrap="none">
            <a:spAutoFit/>
          </a:bodyPr>
          <a:lstStyle/>
          <a:p>
            <a:pPr algn="just"/>
            <a:r>
              <a:rPr lang="es-MX" dirty="0"/>
              <a:t>Chiavenato, 2010</a:t>
            </a:r>
            <a:endParaRPr lang="es-MX" dirty="0"/>
          </a:p>
        </p:txBody>
      </p:sp>
    </p:spTree>
    <p:extLst>
      <p:ext uri="{BB962C8B-B14F-4D97-AF65-F5344CB8AC3E}">
        <p14:creationId xmlns:p14="http://schemas.microsoft.com/office/powerpoint/2010/main" val="31556926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528482" y="591671"/>
            <a:ext cx="10479741" cy="5693866"/>
          </a:xfrm>
          <a:prstGeom prst="rect">
            <a:avLst/>
          </a:prstGeom>
          <a:solidFill>
            <a:schemeClr val="tx1"/>
          </a:solidFill>
        </p:spPr>
        <p:txBody>
          <a:bodyPr wrap="square">
            <a:spAutoFit/>
          </a:bodyPr>
          <a:lstStyle/>
          <a:p>
            <a:pPr marL="457200" indent="-457200">
              <a:buFont typeface="Arial" panose="020B0604020202020204" pitchFamily="34" charset="0"/>
              <a:buChar char="•"/>
            </a:pPr>
            <a:r>
              <a:rPr lang="es-MX" sz="2800" dirty="0">
                <a:solidFill>
                  <a:schemeClr val="bg1"/>
                </a:solidFill>
              </a:rPr>
              <a:t>Este enorme cambio que afecta nuestra vida diaria, </a:t>
            </a:r>
            <a:endParaRPr lang="es-MX" sz="2800" dirty="0" smtClean="0">
              <a:solidFill>
                <a:schemeClr val="bg1"/>
              </a:solidFill>
            </a:endParaRPr>
          </a:p>
          <a:p>
            <a:pPr marL="457200" indent="-457200">
              <a:buFont typeface="Arial" panose="020B0604020202020204" pitchFamily="34" charset="0"/>
              <a:buChar char="•"/>
            </a:pPr>
            <a:r>
              <a:rPr lang="es-MX" sz="2800" dirty="0" smtClean="0">
                <a:solidFill>
                  <a:schemeClr val="bg1"/>
                </a:solidFill>
              </a:rPr>
              <a:t>el </a:t>
            </a:r>
            <a:r>
              <a:rPr lang="es-MX" sz="2800" dirty="0">
                <a:solidFill>
                  <a:schemeClr val="bg1"/>
                </a:solidFill>
              </a:rPr>
              <a:t>increíble aumento de competencia y clientes que ahora se preocupan por comprar precio, calidad y valor </a:t>
            </a:r>
            <a:r>
              <a:rPr lang="es-MX" sz="2800" dirty="0" smtClean="0">
                <a:solidFill>
                  <a:schemeClr val="bg1"/>
                </a:solidFill>
              </a:rPr>
              <a:t>agregado, </a:t>
            </a:r>
            <a:r>
              <a:rPr lang="es-MX" sz="2800" dirty="0">
                <a:solidFill>
                  <a:schemeClr val="bg1"/>
                </a:solidFill>
              </a:rPr>
              <a:t>constituyen los tres factores que pueden conducir a cualquier organización al éxito o al fracaso. </a:t>
            </a:r>
            <a:endParaRPr lang="es-MX" sz="2800" dirty="0" smtClean="0">
              <a:solidFill>
                <a:schemeClr val="bg1"/>
              </a:solidFill>
            </a:endParaRPr>
          </a:p>
          <a:p>
            <a:pPr marL="457200" indent="-457200">
              <a:buFont typeface="Arial" panose="020B0604020202020204" pitchFamily="34" charset="0"/>
              <a:buChar char="•"/>
            </a:pPr>
            <a:r>
              <a:rPr lang="es-MX" sz="2800" dirty="0" smtClean="0">
                <a:solidFill>
                  <a:schemeClr val="bg1"/>
                </a:solidFill>
              </a:rPr>
              <a:t>Hoy </a:t>
            </a:r>
            <a:r>
              <a:rPr lang="es-MX" sz="2800" dirty="0">
                <a:solidFill>
                  <a:schemeClr val="bg1"/>
                </a:solidFill>
              </a:rPr>
              <a:t>en día las empresas exitosas están abiertas al cambio, son competitivas y tienen una política de orientación al cliente, para ello deben contar con personal comprometido desde los altos directivos hasta los subordinados de más bajo nivel.</a:t>
            </a:r>
          </a:p>
          <a:p>
            <a:pPr marL="457200" indent="-457200">
              <a:buFont typeface="Arial" panose="020B0604020202020204" pitchFamily="34" charset="0"/>
              <a:buChar char="•"/>
            </a:pPr>
            <a:r>
              <a:rPr lang="es-MX" sz="2800" dirty="0">
                <a:solidFill>
                  <a:schemeClr val="bg1"/>
                </a:solidFill>
              </a:rPr>
              <a:t> </a:t>
            </a:r>
            <a:r>
              <a:rPr lang="es-MX" sz="2800" dirty="0" smtClean="0">
                <a:solidFill>
                  <a:schemeClr val="bg1"/>
                </a:solidFill>
              </a:rPr>
              <a:t>El </a:t>
            </a:r>
            <a:r>
              <a:rPr lang="es-MX" sz="2800" dirty="0">
                <a:solidFill>
                  <a:schemeClr val="bg1"/>
                </a:solidFill>
              </a:rPr>
              <a:t>cambio reactivo ocurre en la compañía como respuesta tardía a cambios internos y externos, y </a:t>
            </a:r>
            <a:r>
              <a:rPr lang="es-MX" sz="2800" dirty="0"/>
              <a:t>Chiavenato, 2010</a:t>
            </a:r>
          </a:p>
          <a:p>
            <a:pPr marL="457200" indent="-457200">
              <a:buFont typeface="Arial" panose="020B0604020202020204" pitchFamily="34" charset="0"/>
              <a:buChar char="•"/>
            </a:pPr>
            <a:r>
              <a:rPr lang="es-MX" sz="2800" dirty="0" smtClean="0">
                <a:solidFill>
                  <a:schemeClr val="bg1"/>
                </a:solidFill>
              </a:rPr>
              <a:t>después </a:t>
            </a:r>
            <a:r>
              <a:rPr lang="es-MX" sz="2800" dirty="0">
                <a:solidFill>
                  <a:schemeClr val="bg1"/>
                </a:solidFill>
              </a:rPr>
              <a:t>de que estos sucedan provocan daños o pérdidas por no haber actuado a tiempo</a:t>
            </a:r>
          </a:p>
        </p:txBody>
      </p:sp>
      <p:sp>
        <p:nvSpPr>
          <p:cNvPr id="2" name="Marcador de número de diapositiva 1"/>
          <p:cNvSpPr>
            <a:spLocks noGrp="1"/>
          </p:cNvSpPr>
          <p:nvPr>
            <p:ph type="sldNum" sz="quarter" idx="12"/>
          </p:nvPr>
        </p:nvSpPr>
        <p:spPr/>
        <p:txBody>
          <a:bodyPr/>
          <a:lstStyle/>
          <a:p>
            <a:fld id="{6B25FB9B-6013-4306-8DD0-F42BC7558861}" type="slidenum">
              <a:rPr lang="es-MX" smtClean="0"/>
              <a:t>17</a:t>
            </a:fld>
            <a:endParaRPr lang="es-MX"/>
          </a:p>
        </p:txBody>
      </p:sp>
      <p:sp>
        <p:nvSpPr>
          <p:cNvPr id="4" name="Rectángulo 3"/>
          <p:cNvSpPr/>
          <p:nvPr/>
        </p:nvSpPr>
        <p:spPr>
          <a:xfrm>
            <a:off x="7531196" y="6285537"/>
            <a:ext cx="1836080" cy="369332"/>
          </a:xfrm>
          <a:prstGeom prst="rect">
            <a:avLst/>
          </a:prstGeom>
        </p:spPr>
        <p:txBody>
          <a:bodyPr wrap="none">
            <a:spAutoFit/>
          </a:bodyPr>
          <a:lstStyle/>
          <a:p>
            <a:pPr algn="just"/>
            <a:r>
              <a:rPr lang="es-MX" dirty="0"/>
              <a:t>Chiavenato, 2010</a:t>
            </a:r>
            <a:endParaRPr lang="es-MX" dirty="0"/>
          </a:p>
        </p:txBody>
      </p:sp>
    </p:spTree>
    <p:extLst>
      <p:ext uri="{BB962C8B-B14F-4D97-AF65-F5344CB8AC3E}">
        <p14:creationId xmlns:p14="http://schemas.microsoft.com/office/powerpoint/2010/main" val="38644132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90181" y="152043"/>
            <a:ext cx="10018713" cy="910275"/>
          </a:xfrm>
        </p:spPr>
        <p:txBody>
          <a:bodyPr>
            <a:normAutofit fontScale="90000"/>
          </a:bodyPr>
          <a:lstStyle/>
          <a:p>
            <a:r>
              <a:rPr lang="es-MX" dirty="0"/>
              <a:t>1.7: El </a:t>
            </a:r>
            <a:r>
              <a:rPr lang="es-MX" dirty="0" err="1"/>
              <a:t>Kaizen</a:t>
            </a:r>
            <a:r>
              <a:rPr lang="es-MX" dirty="0"/>
              <a:t>: El impacto japonés:</a:t>
            </a:r>
            <a:br>
              <a:rPr lang="es-MX" dirty="0"/>
            </a:br>
            <a:endParaRPr lang="es-MX" dirty="0"/>
          </a:p>
        </p:txBody>
      </p:sp>
      <p:sp>
        <p:nvSpPr>
          <p:cNvPr id="3" name="Rectángulo 2"/>
          <p:cNvSpPr/>
          <p:nvPr/>
        </p:nvSpPr>
        <p:spPr>
          <a:xfrm>
            <a:off x="1547063" y="726141"/>
            <a:ext cx="10644937" cy="6278642"/>
          </a:xfrm>
          <a:prstGeom prst="rect">
            <a:avLst/>
          </a:prstGeom>
          <a:effectLst>
            <a:outerShdw blurRad="50800" dist="38100" dir="5400000" algn="t" rotWithShape="0">
              <a:prstClr val="black">
                <a:alpha val="40000"/>
              </a:prstClr>
            </a:out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a:spAutoFit/>
          </a:bodyPr>
          <a:lstStyle/>
          <a:p>
            <a:endParaRPr lang="es-MX" dirty="0" smtClean="0"/>
          </a:p>
          <a:p>
            <a:r>
              <a:rPr lang="es-MX" sz="2400" dirty="0" smtClean="0"/>
              <a:t>Después de la Segunda Guerra Mundial, los japoneses iniciaron una gran modificación de sus empresas: </a:t>
            </a:r>
          </a:p>
          <a:p>
            <a:pPr marL="342900" indent="-342900" algn="just">
              <a:buFont typeface="Arial" panose="020B0604020202020204" pitchFamily="34" charset="0"/>
              <a:buChar char="•"/>
            </a:pPr>
            <a:r>
              <a:rPr lang="es-MX" sz="2400" dirty="0" smtClean="0"/>
              <a:t>Lo que comenzó como una copia barata de los productos occidentales, se tornó en una optimización de procesos en la que llevaron a cabo una reingeniería total primero de productos y después de procesos, con eso pasaron de orientarse al producto a hacerlo al mercado y con una estructura organizacional que tomaba en cuenta el proceso. </a:t>
            </a:r>
          </a:p>
          <a:p>
            <a:pPr marL="342900" indent="-342900" algn="just">
              <a:buFont typeface="Arial" panose="020B0604020202020204" pitchFamily="34" charset="0"/>
              <a:buChar char="•"/>
            </a:pPr>
            <a:r>
              <a:rPr lang="es-MX" sz="2400" dirty="0" smtClean="0"/>
              <a:t>En occidente tuvieron el mismo efecto pero totalmente en la dirección contraria, las compañías dieron la espalda al mercado enfocándose solamente al producto.</a:t>
            </a:r>
          </a:p>
          <a:p>
            <a:pPr marL="342900" indent="-342900" algn="just">
              <a:buFont typeface="Arial" panose="020B0604020202020204" pitchFamily="34" charset="0"/>
              <a:buChar char="•"/>
            </a:pPr>
            <a:r>
              <a:rPr lang="es-MX" sz="2400" dirty="0" smtClean="0"/>
              <a:t>Los japoneses no pararon ahí, practicaban la administración participativa, con énfasis en el trabajo, en grupos y equipos, la colaboración para la toma de decisiones, la ampliación de las responsabilidades de los funcionarios y por encima de todo la calidad del producto y del trabajo, y seguidores de una filosofía de mejora continua a la que se le conoce como </a:t>
            </a:r>
            <a:r>
              <a:rPr lang="es-MX" sz="2400" dirty="0"/>
              <a:t>KAIZEN. </a:t>
            </a:r>
            <a:endParaRPr lang="es-MX" sz="2400" dirty="0" smtClean="0"/>
          </a:p>
          <a:p>
            <a:pPr marL="342900" indent="-342900" algn="r">
              <a:buFont typeface="Arial" panose="020B0604020202020204" pitchFamily="34" charset="0"/>
              <a:buChar char="•"/>
            </a:pPr>
            <a:r>
              <a:rPr lang="es-MX" dirty="0" smtClean="0"/>
              <a:t>Chiavenato</a:t>
            </a:r>
            <a:r>
              <a:rPr lang="es-MX" dirty="0"/>
              <a:t>, 2010</a:t>
            </a:r>
          </a:p>
          <a:p>
            <a:pPr marL="342900" indent="-342900" algn="just">
              <a:buFont typeface="Arial" panose="020B0604020202020204" pitchFamily="34" charset="0"/>
              <a:buChar char="•"/>
            </a:pPr>
            <a:endParaRPr lang="es-MX" sz="2400" dirty="0"/>
          </a:p>
        </p:txBody>
      </p:sp>
      <p:sp>
        <p:nvSpPr>
          <p:cNvPr id="4" name="Marcador de número de diapositiva 3"/>
          <p:cNvSpPr>
            <a:spLocks noGrp="1"/>
          </p:cNvSpPr>
          <p:nvPr>
            <p:ph type="sldNum" sz="quarter" idx="12"/>
          </p:nvPr>
        </p:nvSpPr>
        <p:spPr>
          <a:xfrm>
            <a:off x="11133310" y="6414037"/>
            <a:ext cx="551167" cy="365125"/>
          </a:xfrm>
        </p:spPr>
        <p:txBody>
          <a:bodyPr/>
          <a:lstStyle/>
          <a:p>
            <a:fld id="{6B25FB9B-6013-4306-8DD0-F42BC7558861}" type="slidenum">
              <a:rPr lang="es-MX" smtClean="0"/>
              <a:t>18</a:t>
            </a:fld>
            <a:endParaRPr lang="es-MX" dirty="0"/>
          </a:p>
        </p:txBody>
      </p:sp>
    </p:spTree>
    <p:extLst>
      <p:ext uri="{BB962C8B-B14F-4D97-AF65-F5344CB8AC3E}">
        <p14:creationId xmlns:p14="http://schemas.microsoft.com/office/powerpoint/2010/main" val="32373969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14616" y="161365"/>
            <a:ext cx="10018713" cy="739587"/>
          </a:xfrm>
        </p:spPr>
        <p:txBody>
          <a:bodyPr>
            <a:normAutofit fontScale="90000"/>
          </a:bodyPr>
          <a:lstStyle/>
          <a:p>
            <a:r>
              <a:rPr lang="es-MX" sz="3600" dirty="0" smtClean="0"/>
              <a:t/>
            </a:r>
            <a:br>
              <a:rPr lang="es-MX" sz="3600" dirty="0" smtClean="0"/>
            </a:br>
            <a:r>
              <a:rPr lang="es-MX" sz="3600" dirty="0" smtClean="0"/>
              <a:t>Existen </a:t>
            </a:r>
            <a:r>
              <a:rPr lang="es-MX" sz="3600" dirty="0"/>
              <a:t>cuatro aspectos que vale la pena destacar de lo que sucede en las empresas Japonesas:</a:t>
            </a:r>
            <a:r>
              <a:rPr lang="es-MX" dirty="0"/>
              <a:t/>
            </a:r>
            <a:br>
              <a:rPr lang="es-MX" dirty="0"/>
            </a:br>
            <a:endParaRPr lang="es-MX" dirty="0"/>
          </a:p>
        </p:txBody>
      </p:sp>
      <p:sp>
        <p:nvSpPr>
          <p:cNvPr id="3" name="Rectángulo 2"/>
          <p:cNvSpPr/>
          <p:nvPr/>
        </p:nvSpPr>
        <p:spPr>
          <a:xfrm>
            <a:off x="1410678" y="1425388"/>
            <a:ext cx="10588623" cy="452431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s-MX" dirty="0" smtClean="0"/>
              <a:t>•</a:t>
            </a:r>
            <a:r>
              <a:rPr lang="es-MX" dirty="0"/>
              <a:t>	</a:t>
            </a:r>
            <a:r>
              <a:rPr lang="es-MX" sz="2400" dirty="0"/>
              <a:t>En las empresas Japonesas predomina una participación constante de las personas, lo que provoca un cambio importante en las cosas. Lo principal es que los problemas se resuelven en el momento en que ocurren, por las personas que lo conocen mejor y con los recursos técnicos necesarios e inmediatos para hacerlo.</a:t>
            </a:r>
          </a:p>
          <a:p>
            <a:r>
              <a:rPr lang="es-MX" sz="2400" dirty="0"/>
              <a:t>•	Al resolverse las dificultades de manera rápida y local existen pocos obstáculos para la calidad y la productividad por lo que la organización se agiliza y optimiza los recursos, lo que permite mejorar la calidad de la producción.</a:t>
            </a:r>
          </a:p>
          <a:p>
            <a:r>
              <a:rPr lang="es-MX" sz="2400" dirty="0"/>
              <a:t>•	Las personas se siente identificadas y comprometidas con la organización al hacerlas participes de los problemas y las mejoras. Desarrollan lealtad y tienen una mayor productividad.</a:t>
            </a:r>
          </a:p>
          <a:p>
            <a:r>
              <a:rPr lang="es-MX" sz="2400" dirty="0"/>
              <a:t>•	Para tener buenos resultados es indispensable contar con el total compromiso de la alta dirección, ya que sin ello no se podrán ver los resultados.</a:t>
            </a:r>
          </a:p>
        </p:txBody>
      </p:sp>
      <p:sp>
        <p:nvSpPr>
          <p:cNvPr id="4" name="Marcador de número de diapositiva 3"/>
          <p:cNvSpPr>
            <a:spLocks noGrp="1"/>
          </p:cNvSpPr>
          <p:nvPr>
            <p:ph type="sldNum" sz="quarter" idx="12"/>
          </p:nvPr>
        </p:nvSpPr>
        <p:spPr/>
        <p:txBody>
          <a:bodyPr/>
          <a:lstStyle/>
          <a:p>
            <a:fld id="{6B25FB9B-6013-4306-8DD0-F42BC7558861}" type="slidenum">
              <a:rPr lang="es-MX" smtClean="0"/>
              <a:t>19</a:t>
            </a:fld>
            <a:endParaRPr lang="es-MX"/>
          </a:p>
        </p:txBody>
      </p:sp>
      <p:sp>
        <p:nvSpPr>
          <p:cNvPr id="5" name="Rectángulo 4"/>
          <p:cNvSpPr/>
          <p:nvPr/>
        </p:nvSpPr>
        <p:spPr>
          <a:xfrm>
            <a:off x="7356384" y="6104807"/>
            <a:ext cx="1836080" cy="369332"/>
          </a:xfrm>
          <a:prstGeom prst="rect">
            <a:avLst/>
          </a:prstGeom>
        </p:spPr>
        <p:txBody>
          <a:bodyPr wrap="none">
            <a:spAutoFit/>
          </a:bodyPr>
          <a:lstStyle/>
          <a:p>
            <a:pPr algn="just"/>
            <a:r>
              <a:rPr lang="es-MX" dirty="0"/>
              <a:t>Chiavenato, 2010</a:t>
            </a:r>
            <a:endParaRPr lang="es-MX" dirty="0"/>
          </a:p>
        </p:txBody>
      </p:sp>
    </p:spTree>
    <p:extLst>
      <p:ext uri="{BB962C8B-B14F-4D97-AF65-F5344CB8AC3E}">
        <p14:creationId xmlns:p14="http://schemas.microsoft.com/office/powerpoint/2010/main" val="33160310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62952" y="94130"/>
            <a:ext cx="9817848" cy="573527"/>
          </a:xfrm>
        </p:spPr>
        <p:txBody>
          <a:bodyPr>
            <a:normAutofit fontScale="90000"/>
          </a:bodyPr>
          <a:lstStyle/>
          <a:p>
            <a:r>
              <a:rPr lang="es-MX" dirty="0" smtClean="0"/>
              <a:t>Índice </a:t>
            </a:r>
            <a:endParaRPr lang="es-MX" dirty="0"/>
          </a:p>
        </p:txBody>
      </p:sp>
      <p:sp>
        <p:nvSpPr>
          <p:cNvPr id="3" name="Marcador de contenido 2"/>
          <p:cNvSpPr>
            <a:spLocks noGrp="1"/>
          </p:cNvSpPr>
          <p:nvPr>
            <p:ph idx="1"/>
          </p:nvPr>
        </p:nvSpPr>
        <p:spPr>
          <a:xfrm>
            <a:off x="1439161" y="769257"/>
            <a:ext cx="10636298" cy="5594617"/>
          </a:xfrm>
        </p:spPr>
        <p:txBody>
          <a:bodyPr>
            <a:noAutofit/>
          </a:bodyPr>
          <a:lstStyle/>
          <a:p>
            <a:r>
              <a:rPr lang="es-ES" sz="1600" b="1" dirty="0"/>
              <a:t>Cambio: </a:t>
            </a:r>
            <a:endParaRPr lang="es-ES" sz="1600" b="1" dirty="0" smtClean="0"/>
          </a:p>
          <a:p>
            <a:r>
              <a:rPr lang="es-ES" sz="1600" dirty="0" smtClean="0"/>
              <a:t>paradigmas</a:t>
            </a:r>
            <a:r>
              <a:rPr lang="es-ES" sz="1600" dirty="0"/>
              <a:t>, </a:t>
            </a:r>
            <a:endParaRPr lang="es-ES" sz="1600" dirty="0" smtClean="0"/>
          </a:p>
          <a:p>
            <a:r>
              <a:rPr lang="es-ES" sz="1600" dirty="0" smtClean="0"/>
              <a:t>¿</a:t>
            </a:r>
            <a:r>
              <a:rPr lang="es-ES" sz="1600" dirty="0"/>
              <a:t>Qué es el cambio?, </a:t>
            </a:r>
            <a:endParaRPr lang="es-ES" sz="1600" dirty="0" smtClean="0"/>
          </a:p>
          <a:p>
            <a:r>
              <a:rPr lang="es-ES" sz="1600" dirty="0"/>
              <a:t>A</a:t>
            </a:r>
            <a:r>
              <a:rPr lang="es-ES" sz="1600" dirty="0" smtClean="0"/>
              <a:t>gentes </a:t>
            </a:r>
            <a:r>
              <a:rPr lang="es-ES" sz="1600" dirty="0"/>
              <a:t>internos y externos del cambio</a:t>
            </a:r>
            <a:r>
              <a:rPr lang="es-ES" sz="1600" dirty="0" smtClean="0"/>
              <a:t>,</a:t>
            </a:r>
          </a:p>
          <a:p>
            <a:r>
              <a:rPr lang="es-ES" sz="1600" dirty="0" smtClean="0"/>
              <a:t>Las </a:t>
            </a:r>
            <a:r>
              <a:rPr lang="es-ES" sz="1600" dirty="0"/>
              <a:t>cuatro eras de los cambios organizacionales, </a:t>
            </a:r>
            <a:endParaRPr lang="es-ES" sz="1600" dirty="0" smtClean="0"/>
          </a:p>
          <a:p>
            <a:r>
              <a:rPr lang="es-ES" sz="1600" dirty="0" smtClean="0"/>
              <a:t>Agricultura</a:t>
            </a:r>
            <a:r>
              <a:rPr lang="es-ES" sz="1600" dirty="0"/>
              <a:t>, </a:t>
            </a:r>
            <a:r>
              <a:rPr lang="es-ES" sz="1600" dirty="0" smtClean="0"/>
              <a:t>Artesanal</a:t>
            </a:r>
            <a:r>
              <a:rPr lang="es-ES" sz="1600" dirty="0"/>
              <a:t>, industrial, de la información. </a:t>
            </a:r>
            <a:endParaRPr lang="es-ES" sz="1600" dirty="0" smtClean="0"/>
          </a:p>
          <a:p>
            <a:r>
              <a:rPr lang="es-ES" sz="1600" dirty="0" smtClean="0"/>
              <a:t>Efectos </a:t>
            </a:r>
            <a:r>
              <a:rPr lang="es-ES" sz="1600" dirty="0"/>
              <a:t>del cambio en las empresas, programas de cambio en las empresas. </a:t>
            </a:r>
            <a:endParaRPr lang="es-ES" sz="1600" dirty="0" smtClean="0"/>
          </a:p>
          <a:p>
            <a:r>
              <a:rPr lang="es-ES" sz="1600" dirty="0" smtClean="0"/>
              <a:t>El </a:t>
            </a:r>
            <a:r>
              <a:rPr lang="es-ES" sz="1600" dirty="0" err="1"/>
              <a:t>Kaizen</a:t>
            </a:r>
            <a:r>
              <a:rPr lang="es-ES" sz="1600" dirty="0"/>
              <a:t>: </a:t>
            </a:r>
            <a:endParaRPr lang="es-ES" sz="1600" dirty="0" smtClean="0"/>
          </a:p>
          <a:p>
            <a:r>
              <a:rPr lang="es-ES" sz="1600" dirty="0" smtClean="0"/>
              <a:t>El </a:t>
            </a:r>
            <a:r>
              <a:rPr lang="es-ES" sz="1600" dirty="0"/>
              <a:t>impacto japonés, </a:t>
            </a:r>
            <a:endParaRPr lang="es-ES" sz="1600" dirty="0" smtClean="0"/>
          </a:p>
          <a:p>
            <a:r>
              <a:rPr lang="es-ES" sz="1600" dirty="0"/>
              <a:t>L</a:t>
            </a:r>
            <a:r>
              <a:rPr lang="es-ES" sz="1600" dirty="0" smtClean="0"/>
              <a:t>os </a:t>
            </a:r>
            <a:r>
              <a:rPr lang="es-ES" sz="1600" dirty="0"/>
              <a:t>círculos de la calidad, </a:t>
            </a:r>
            <a:endParaRPr lang="es-ES" sz="1600" dirty="0" smtClean="0"/>
          </a:p>
          <a:p>
            <a:r>
              <a:rPr lang="es-ES" sz="1600" dirty="0"/>
              <a:t>L</a:t>
            </a:r>
            <a:r>
              <a:rPr lang="es-ES" sz="1600" dirty="0" smtClean="0"/>
              <a:t>a </a:t>
            </a:r>
            <a:r>
              <a:rPr lang="es-ES" sz="1600" dirty="0"/>
              <a:t>calidad total, técnicas de calidad Total: Benchmarking, </a:t>
            </a:r>
            <a:endParaRPr lang="es-ES" sz="1600" dirty="0" smtClean="0"/>
          </a:p>
          <a:p>
            <a:r>
              <a:rPr lang="es-ES" sz="1600" dirty="0" err="1" smtClean="0"/>
              <a:t>Outsourcing</a:t>
            </a:r>
            <a:r>
              <a:rPr lang="es-ES" sz="1600" dirty="0" smtClean="0"/>
              <a:t>.</a:t>
            </a:r>
            <a:r>
              <a:rPr lang="es-ES" sz="1600" dirty="0"/>
              <a:t> </a:t>
            </a:r>
            <a:endParaRPr lang="es-MX" sz="1600" dirty="0"/>
          </a:p>
          <a:p>
            <a:r>
              <a:rPr lang="es-ES" sz="1600" b="1" dirty="0"/>
              <a:t> Creatividad e innovación: </a:t>
            </a:r>
            <a:endParaRPr lang="es-ES" sz="1600" b="1" dirty="0" smtClean="0"/>
          </a:p>
          <a:p>
            <a:r>
              <a:rPr lang="es-ES" sz="1600" dirty="0" smtClean="0"/>
              <a:t>¿</a:t>
            </a:r>
            <a:r>
              <a:rPr lang="es-ES" sz="1600" dirty="0"/>
              <a:t>Qué es la creatividad?, </a:t>
            </a:r>
            <a:endParaRPr lang="es-ES" sz="1600" dirty="0" smtClean="0"/>
          </a:p>
          <a:p>
            <a:r>
              <a:rPr lang="es-ES" sz="1600" dirty="0"/>
              <a:t>F</a:t>
            </a:r>
            <a:r>
              <a:rPr lang="es-ES" sz="1600" dirty="0" smtClean="0"/>
              <a:t>uentes </a:t>
            </a:r>
            <a:r>
              <a:rPr lang="es-ES" sz="1600" dirty="0"/>
              <a:t>tradicionales de creatividad, </a:t>
            </a:r>
            <a:endParaRPr lang="es-ES" sz="1600" dirty="0" smtClean="0"/>
          </a:p>
          <a:p>
            <a:r>
              <a:rPr lang="es-ES" sz="1600" dirty="0"/>
              <a:t>E</a:t>
            </a:r>
            <a:r>
              <a:rPr lang="es-ES" sz="1600" dirty="0" smtClean="0"/>
              <a:t>l </a:t>
            </a:r>
            <a:r>
              <a:rPr lang="es-ES" sz="1600" dirty="0"/>
              <a:t>método de los seis sombreros, </a:t>
            </a:r>
            <a:endParaRPr lang="es-ES" sz="1600" dirty="0" smtClean="0"/>
          </a:p>
          <a:p>
            <a:r>
              <a:rPr lang="es-ES" sz="1600" dirty="0"/>
              <a:t>T</a:t>
            </a:r>
            <a:r>
              <a:rPr lang="es-ES" sz="1600" dirty="0" smtClean="0"/>
              <a:t>écnicas </a:t>
            </a:r>
            <a:r>
              <a:rPr lang="es-ES" sz="1600" dirty="0"/>
              <a:t>y herramientas de la creatividad,  </a:t>
            </a:r>
            <a:endParaRPr lang="es-ES" sz="1600" dirty="0" smtClean="0"/>
          </a:p>
          <a:p>
            <a:r>
              <a:rPr lang="es-ES" sz="1600" dirty="0" smtClean="0"/>
              <a:t>Como </a:t>
            </a:r>
            <a:r>
              <a:rPr lang="es-ES" sz="1600" dirty="0"/>
              <a:t>introducir programas de creatividad condiciones organizacionales para propiciar la innovación</a:t>
            </a:r>
            <a:endParaRPr lang="es-MX" sz="1600" dirty="0"/>
          </a:p>
        </p:txBody>
      </p:sp>
      <p:sp>
        <p:nvSpPr>
          <p:cNvPr id="4" name="Marcador de número de diapositiva 3"/>
          <p:cNvSpPr>
            <a:spLocks noGrp="1"/>
          </p:cNvSpPr>
          <p:nvPr>
            <p:ph type="sldNum" sz="quarter" idx="12"/>
          </p:nvPr>
        </p:nvSpPr>
        <p:spPr/>
        <p:txBody>
          <a:bodyPr/>
          <a:lstStyle/>
          <a:p>
            <a:fld id="{6B25FB9B-6013-4306-8DD0-F42BC7558861}" type="slidenum">
              <a:rPr lang="es-MX" smtClean="0"/>
              <a:t>2</a:t>
            </a:fld>
            <a:endParaRPr lang="es-MX"/>
          </a:p>
        </p:txBody>
      </p:sp>
    </p:spTree>
    <p:extLst>
      <p:ext uri="{BB962C8B-B14F-4D97-AF65-F5344CB8AC3E}">
        <p14:creationId xmlns:p14="http://schemas.microsoft.com/office/powerpoint/2010/main" val="42762637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80148" y="80683"/>
            <a:ext cx="9555724" cy="1116106"/>
          </a:xfrm>
        </p:spPr>
        <p:txBody>
          <a:bodyPr>
            <a:normAutofit fontScale="90000"/>
          </a:bodyPr>
          <a:lstStyle/>
          <a:p>
            <a:r>
              <a:rPr lang="es-MX" dirty="0"/>
              <a:t>1.8: Los círculos de la Calidad:</a:t>
            </a:r>
            <a:br>
              <a:rPr lang="es-MX" dirty="0"/>
            </a:br>
            <a:endParaRPr lang="es-MX" dirty="0"/>
          </a:p>
        </p:txBody>
      </p:sp>
      <p:sp>
        <p:nvSpPr>
          <p:cNvPr id="3" name="Rectángulo 2"/>
          <p:cNvSpPr/>
          <p:nvPr/>
        </p:nvSpPr>
        <p:spPr>
          <a:xfrm>
            <a:off x="1327103" y="1519518"/>
            <a:ext cx="10757647" cy="4031873"/>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just"/>
            <a:r>
              <a:rPr lang="es-MX" sz="3200" dirty="0" smtClean="0"/>
              <a:t>Un </a:t>
            </a:r>
            <a:r>
              <a:rPr lang="es-MX" sz="3200" dirty="0"/>
              <a:t>circulo de la calidad total es un grupo de 6 a12 empleados que se reúnen voluntariamente para discutir y resolver si es que existieran problemas que afecten sus actividades en común. Sus miembros tienen la libertad de recabar datos y realizar encuestas y/o investigaciones. Cabe señalar que los grupos no se enfocan en conflictos personales, sino solo en los que tengan algo que ver con las operaciones y el trabajo de la organización.</a:t>
            </a:r>
          </a:p>
        </p:txBody>
      </p:sp>
      <p:sp>
        <p:nvSpPr>
          <p:cNvPr id="4" name="Marcador de número de diapositiva 3"/>
          <p:cNvSpPr>
            <a:spLocks noGrp="1"/>
          </p:cNvSpPr>
          <p:nvPr>
            <p:ph type="sldNum" sz="quarter" idx="12"/>
          </p:nvPr>
        </p:nvSpPr>
        <p:spPr/>
        <p:txBody>
          <a:bodyPr/>
          <a:lstStyle/>
          <a:p>
            <a:fld id="{6B25FB9B-6013-4306-8DD0-F42BC7558861}" type="slidenum">
              <a:rPr lang="es-MX" smtClean="0"/>
              <a:t>20</a:t>
            </a:fld>
            <a:endParaRPr lang="es-MX"/>
          </a:p>
        </p:txBody>
      </p:sp>
      <p:sp>
        <p:nvSpPr>
          <p:cNvPr id="5" name="Rectángulo 4"/>
          <p:cNvSpPr/>
          <p:nvPr/>
        </p:nvSpPr>
        <p:spPr>
          <a:xfrm>
            <a:off x="6952972" y="6248400"/>
            <a:ext cx="1836080" cy="369332"/>
          </a:xfrm>
          <a:prstGeom prst="rect">
            <a:avLst/>
          </a:prstGeom>
        </p:spPr>
        <p:txBody>
          <a:bodyPr wrap="none">
            <a:spAutoFit/>
          </a:bodyPr>
          <a:lstStyle/>
          <a:p>
            <a:pPr algn="just"/>
            <a:r>
              <a:rPr lang="es-MX" dirty="0"/>
              <a:t>Chiavenato, 2010</a:t>
            </a:r>
            <a:endParaRPr lang="es-MX" dirty="0"/>
          </a:p>
        </p:txBody>
      </p:sp>
    </p:spTree>
    <p:extLst>
      <p:ext uri="{BB962C8B-B14F-4D97-AF65-F5344CB8AC3E}">
        <p14:creationId xmlns:p14="http://schemas.microsoft.com/office/powerpoint/2010/main" val="28046278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60830" y="0"/>
            <a:ext cx="9663300" cy="712694"/>
          </a:xfrm>
        </p:spPr>
        <p:txBody>
          <a:bodyPr>
            <a:normAutofit fontScale="90000"/>
          </a:bodyPr>
          <a:lstStyle/>
          <a:p>
            <a:r>
              <a:rPr lang="es-MX" dirty="0" smtClean="0"/>
              <a:t/>
            </a:r>
            <a:br>
              <a:rPr lang="es-MX" dirty="0" smtClean="0"/>
            </a:br>
            <a:r>
              <a:rPr lang="es-MX" dirty="0" smtClean="0"/>
              <a:t>1.9</a:t>
            </a:r>
            <a:r>
              <a:rPr lang="es-MX" dirty="0"/>
              <a:t>: La Calidad Total:</a:t>
            </a:r>
            <a:br>
              <a:rPr lang="es-MX" dirty="0"/>
            </a:br>
            <a:endParaRPr lang="es-MX" dirty="0"/>
          </a:p>
        </p:txBody>
      </p:sp>
      <p:sp>
        <p:nvSpPr>
          <p:cNvPr id="3" name="Rectángulo 2"/>
          <p:cNvSpPr/>
          <p:nvPr/>
        </p:nvSpPr>
        <p:spPr>
          <a:xfrm>
            <a:off x="1394338" y="1613647"/>
            <a:ext cx="10596283" cy="3970318"/>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es-MX" sz="2800" dirty="0" smtClean="0"/>
              <a:t>Es </a:t>
            </a:r>
            <a:r>
              <a:rPr lang="es-MX" sz="2800" dirty="0"/>
              <a:t>un concepto de control que pone en los trabajadores la responsabilidad de los criterios de calidad el tema central es: </a:t>
            </a:r>
            <a:endParaRPr lang="es-MX" sz="2800" dirty="0" smtClean="0"/>
          </a:p>
          <a:p>
            <a:pPr algn="just"/>
            <a:r>
              <a:rPr lang="es-MX" sz="2800" dirty="0" smtClean="0"/>
              <a:t>La </a:t>
            </a:r>
            <a:r>
              <a:rPr lang="es-MX" sz="2800" dirty="0"/>
              <a:t>obligación de obtener calidad recae en el responsable de producirla. Esta nueva estrategia revoluciono la forma de administrar ya que cambio el sistema burocrático, rígido, unitario y centralizador por un ambiente más relajado, participativo y descentralizado. </a:t>
            </a:r>
            <a:endParaRPr lang="es-MX" sz="2800" dirty="0" smtClean="0"/>
          </a:p>
          <a:p>
            <a:pPr algn="just"/>
            <a:r>
              <a:rPr lang="es-MX" sz="2800" dirty="0" smtClean="0"/>
              <a:t>Esto </a:t>
            </a:r>
            <a:r>
              <a:rPr lang="es-MX" sz="2800" dirty="0"/>
              <a:t>no significa que podremos cambiarnos de la noche a la mañana a  un sistema de calidad total para ello se necesita olvidarse de los departamentos monopolizadores del control de </a:t>
            </a:r>
            <a:r>
              <a:rPr lang="es-MX" sz="2800" dirty="0" smtClean="0"/>
              <a:t>calidad</a:t>
            </a:r>
            <a:endParaRPr lang="es-MX" sz="2800" dirty="0"/>
          </a:p>
        </p:txBody>
      </p:sp>
      <p:sp>
        <p:nvSpPr>
          <p:cNvPr id="4" name="Marcador de número de diapositiva 3"/>
          <p:cNvSpPr>
            <a:spLocks noGrp="1"/>
          </p:cNvSpPr>
          <p:nvPr>
            <p:ph type="sldNum" sz="quarter" idx="12"/>
          </p:nvPr>
        </p:nvSpPr>
        <p:spPr/>
        <p:txBody>
          <a:bodyPr/>
          <a:lstStyle/>
          <a:p>
            <a:fld id="{6B25FB9B-6013-4306-8DD0-F42BC7558861}" type="slidenum">
              <a:rPr lang="es-MX" smtClean="0"/>
              <a:t>21</a:t>
            </a:fld>
            <a:endParaRPr lang="es-MX"/>
          </a:p>
        </p:txBody>
      </p:sp>
      <p:sp>
        <p:nvSpPr>
          <p:cNvPr id="5" name="Rectángulo 4"/>
          <p:cNvSpPr/>
          <p:nvPr/>
        </p:nvSpPr>
        <p:spPr>
          <a:xfrm>
            <a:off x="6885737" y="5883275"/>
            <a:ext cx="1836080" cy="369332"/>
          </a:xfrm>
          <a:prstGeom prst="rect">
            <a:avLst/>
          </a:prstGeom>
        </p:spPr>
        <p:txBody>
          <a:bodyPr wrap="none">
            <a:spAutoFit/>
          </a:bodyPr>
          <a:lstStyle/>
          <a:p>
            <a:pPr algn="just"/>
            <a:r>
              <a:rPr lang="es-MX" dirty="0"/>
              <a:t>Chiavenato, 2010</a:t>
            </a:r>
            <a:endParaRPr lang="es-MX" dirty="0"/>
          </a:p>
        </p:txBody>
      </p:sp>
    </p:spTree>
    <p:extLst>
      <p:ext uri="{BB962C8B-B14F-4D97-AF65-F5344CB8AC3E}">
        <p14:creationId xmlns:p14="http://schemas.microsoft.com/office/powerpoint/2010/main" val="27499304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555376" y="201706"/>
            <a:ext cx="10636624" cy="6186309"/>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algn="just"/>
            <a:r>
              <a:rPr lang="es-MX" sz="3600" dirty="0" smtClean="0"/>
              <a:t>se necesita administrarse y se requiere de una correcta capacitación al personal para poder delegarle por completo el cuidado de la calidad en el producto proceso por proceso y no al final como se hacía anteriormente. </a:t>
            </a:r>
          </a:p>
          <a:p>
            <a:pPr algn="just"/>
            <a:r>
              <a:rPr lang="es-MX" sz="3600" dirty="0"/>
              <a:t>Esto significa que se le delegaran a los empleados habilidades y autoridad para tomar decisiones que anteriormente solo eran responsabilidad delos gerentes</a:t>
            </a:r>
            <a:r>
              <a:rPr lang="es-MX" sz="3600" dirty="0" smtClean="0"/>
              <a:t>.</a:t>
            </a:r>
          </a:p>
          <a:p>
            <a:pPr algn="r"/>
            <a:r>
              <a:rPr lang="es-MX" sz="3600" dirty="0" smtClean="0"/>
              <a:t> </a:t>
            </a:r>
            <a:r>
              <a:rPr lang="es-MX" dirty="0"/>
              <a:t>Chiavenato, 2010</a:t>
            </a:r>
          </a:p>
          <a:p>
            <a:pPr algn="just"/>
            <a:endParaRPr lang="es-MX" sz="3600" dirty="0"/>
          </a:p>
        </p:txBody>
      </p:sp>
      <p:sp>
        <p:nvSpPr>
          <p:cNvPr id="2" name="Marcador de número de diapositiva 1"/>
          <p:cNvSpPr>
            <a:spLocks noGrp="1"/>
          </p:cNvSpPr>
          <p:nvPr>
            <p:ph type="sldNum" sz="quarter" idx="12"/>
          </p:nvPr>
        </p:nvSpPr>
        <p:spPr/>
        <p:txBody>
          <a:bodyPr/>
          <a:lstStyle/>
          <a:p>
            <a:fld id="{6B25FB9B-6013-4306-8DD0-F42BC7558861}" type="slidenum">
              <a:rPr lang="es-MX" smtClean="0"/>
              <a:t>22</a:t>
            </a:fld>
            <a:endParaRPr lang="es-MX"/>
          </a:p>
        </p:txBody>
      </p:sp>
    </p:spTree>
    <p:extLst>
      <p:ext uri="{BB962C8B-B14F-4D97-AF65-F5344CB8AC3E}">
        <p14:creationId xmlns:p14="http://schemas.microsoft.com/office/powerpoint/2010/main" val="38044353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6B25FB9B-6013-4306-8DD0-F42BC7558861}" type="slidenum">
              <a:rPr lang="es-MX" smtClean="0"/>
              <a:t>23</a:t>
            </a:fld>
            <a:endParaRPr lang="es-MX"/>
          </a:p>
        </p:txBody>
      </p:sp>
      <p:sp>
        <p:nvSpPr>
          <p:cNvPr id="5" name="Rectángulo 4"/>
          <p:cNvSpPr/>
          <p:nvPr/>
        </p:nvSpPr>
        <p:spPr>
          <a:xfrm>
            <a:off x="1398494" y="1051183"/>
            <a:ext cx="10596283" cy="4832092"/>
          </a:xfrm>
          <a:prstGeom prst="rect">
            <a:avLst/>
          </a:prstGeom>
          <a:noFill/>
        </p:spPr>
        <p:style>
          <a:lnRef idx="0">
            <a:schemeClr val="accent2"/>
          </a:lnRef>
          <a:fillRef idx="3">
            <a:schemeClr val="accent2"/>
          </a:fillRef>
          <a:effectRef idx="3">
            <a:schemeClr val="accent2"/>
          </a:effectRef>
          <a:fontRef idx="minor">
            <a:schemeClr val="lt1"/>
          </a:fontRef>
        </p:style>
        <p:txBody>
          <a:bodyPr wrap="square">
            <a:spAutoFit/>
          </a:bodyPr>
          <a:lstStyle/>
          <a:p>
            <a:pPr algn="just"/>
            <a:r>
              <a:rPr lang="es-MX" sz="2000" dirty="0">
                <a:solidFill>
                  <a:sysClr val="windowText" lastClr="000000"/>
                </a:solidFill>
                <a:latin typeface="Arial" panose="020B0604020202020204" pitchFamily="34" charset="0"/>
                <a:cs typeface="Arial" panose="020B0604020202020204" pitchFamily="34" charset="0"/>
              </a:rPr>
              <a:t>Cabe señalar que se requiere personal altamente calificado y comprometido con la empresa, para poder resolver problemas sin necesidad de la aprobación de un superior. </a:t>
            </a:r>
            <a:endParaRPr lang="es-MX" sz="2000" dirty="0" smtClean="0">
              <a:solidFill>
                <a:sysClr val="windowText" lastClr="000000"/>
              </a:solidFill>
              <a:latin typeface="Arial" panose="020B0604020202020204" pitchFamily="34" charset="0"/>
              <a:cs typeface="Arial" panose="020B0604020202020204" pitchFamily="34" charset="0"/>
            </a:endParaRPr>
          </a:p>
          <a:p>
            <a:pPr algn="just"/>
            <a:r>
              <a:rPr lang="es-MX" sz="2000" dirty="0" smtClean="0">
                <a:solidFill>
                  <a:sysClr val="windowText" lastClr="000000"/>
                </a:solidFill>
                <a:latin typeface="Arial" panose="020B0604020202020204" pitchFamily="34" charset="0"/>
                <a:cs typeface="Arial" panose="020B0604020202020204" pitchFamily="34" charset="0"/>
              </a:rPr>
              <a:t>Entre </a:t>
            </a:r>
            <a:r>
              <a:rPr lang="es-MX" sz="2000" dirty="0">
                <a:solidFill>
                  <a:sysClr val="windowText" lastClr="000000"/>
                </a:solidFill>
                <a:latin typeface="Arial" panose="020B0604020202020204" pitchFamily="34" charset="0"/>
                <a:cs typeface="Arial" panose="020B0604020202020204" pitchFamily="34" charset="0"/>
              </a:rPr>
              <a:t>los innumerables beneficios de esta forma de administrar se encuentran: Una mayor satisfacción del cliente, mejora significativa de los productos o servicios según sea el caso, reducción de costos y tiempo, lo que generara ahorros para la organización y obviamente más utilidades.</a:t>
            </a:r>
          </a:p>
          <a:p>
            <a:pPr algn="just"/>
            <a:r>
              <a:rPr lang="es-MX" sz="2000" dirty="0">
                <a:solidFill>
                  <a:sysClr val="windowText" lastClr="000000"/>
                </a:solidFill>
                <a:latin typeface="Arial" panose="020B0604020202020204" pitchFamily="34" charset="0"/>
                <a:cs typeface="Arial" panose="020B0604020202020204" pitchFamily="34" charset="0"/>
              </a:rPr>
              <a:t>Las siete características básicas de la </a:t>
            </a:r>
            <a:r>
              <a:rPr lang="es-MX" sz="2000" dirty="0" smtClean="0">
                <a:solidFill>
                  <a:sysClr val="windowText" lastClr="000000"/>
                </a:solidFill>
                <a:latin typeface="Arial" panose="020B0604020202020204" pitchFamily="34" charset="0"/>
                <a:cs typeface="Arial" panose="020B0604020202020204" pitchFamily="34" charset="0"/>
              </a:rPr>
              <a:t>calidad </a:t>
            </a:r>
            <a:r>
              <a:rPr lang="es-MX" sz="2000" dirty="0">
                <a:solidFill>
                  <a:sysClr val="windowText" lastClr="000000"/>
                </a:solidFill>
                <a:latin typeface="Arial" panose="020B0604020202020204" pitchFamily="34" charset="0"/>
                <a:cs typeface="Arial" panose="020B0604020202020204" pitchFamily="34" charset="0"/>
              </a:rPr>
              <a:t>total:</a:t>
            </a:r>
          </a:p>
          <a:p>
            <a:pPr algn="just"/>
            <a:r>
              <a:rPr lang="es-MX" sz="2000" dirty="0">
                <a:solidFill>
                  <a:sysClr val="windowText" lastClr="000000"/>
                </a:solidFill>
                <a:latin typeface="Arial" panose="020B0604020202020204" pitchFamily="34" charset="0"/>
                <a:cs typeface="Arial" panose="020B0604020202020204" pitchFamily="34" charset="0"/>
              </a:rPr>
              <a:t>1: Se extiende a toda la organización y pasa por las áreas funcionales de los departamentos.</a:t>
            </a:r>
          </a:p>
          <a:p>
            <a:pPr algn="just"/>
            <a:r>
              <a:rPr lang="es-MX" sz="2000" dirty="0">
                <a:solidFill>
                  <a:sysClr val="windowText" lastClr="000000"/>
                </a:solidFill>
                <a:latin typeface="Arial" panose="020B0604020202020204" pitchFamily="34" charset="0"/>
                <a:cs typeface="Arial" panose="020B0604020202020204" pitchFamily="34" charset="0"/>
              </a:rPr>
              <a:t>2: Se enfoca en la calidad de los procesos de fabricación del producto o servicio.</a:t>
            </a:r>
          </a:p>
          <a:p>
            <a:pPr algn="just"/>
            <a:r>
              <a:rPr lang="es-MX" sz="2000" dirty="0">
                <a:solidFill>
                  <a:sysClr val="windowText" lastClr="000000"/>
                </a:solidFill>
                <a:latin typeface="Arial" panose="020B0604020202020204" pitchFamily="34" charset="0"/>
                <a:cs typeface="Arial" panose="020B0604020202020204" pitchFamily="34" charset="0"/>
              </a:rPr>
              <a:t>3: Es un proceso de mejora continua.</a:t>
            </a:r>
          </a:p>
          <a:p>
            <a:pPr algn="just"/>
            <a:r>
              <a:rPr lang="es-MX" sz="2000" dirty="0">
                <a:solidFill>
                  <a:sysClr val="windowText" lastClr="000000"/>
                </a:solidFill>
                <a:latin typeface="Arial" panose="020B0604020202020204" pitchFamily="34" charset="0"/>
                <a:cs typeface="Arial" panose="020B0604020202020204" pitchFamily="34" charset="0"/>
              </a:rPr>
              <a:t>4: Requiere el apoyo total de la alta administración y la participación de todas las personas.</a:t>
            </a:r>
          </a:p>
          <a:p>
            <a:pPr algn="just"/>
            <a:r>
              <a:rPr lang="es-MX" sz="2000" dirty="0">
                <a:solidFill>
                  <a:sysClr val="windowText" lastClr="000000"/>
                </a:solidFill>
                <a:latin typeface="Arial" panose="020B0604020202020204" pitchFamily="34" charset="0"/>
                <a:cs typeface="Arial" panose="020B0604020202020204" pitchFamily="34" charset="0"/>
              </a:rPr>
              <a:t>5: Se enfoca en el cliente, el consumidor.</a:t>
            </a:r>
          </a:p>
          <a:p>
            <a:pPr algn="just"/>
            <a:r>
              <a:rPr lang="es-MX" sz="2000" dirty="0">
                <a:solidFill>
                  <a:sysClr val="windowText" lastClr="000000"/>
                </a:solidFill>
                <a:latin typeface="Arial" panose="020B0604020202020204" pitchFamily="34" charset="0"/>
                <a:cs typeface="Arial" panose="020B0604020202020204" pitchFamily="34" charset="0"/>
              </a:rPr>
              <a:t>6: Reside en la solución de problemas y el aumento de facultades de la fuerza de trabajo.</a:t>
            </a:r>
          </a:p>
          <a:p>
            <a:pPr algn="just"/>
            <a:r>
              <a:rPr lang="es-MX" sz="2000" dirty="0">
                <a:solidFill>
                  <a:sysClr val="windowText" lastClr="000000"/>
                </a:solidFill>
                <a:latin typeface="Arial" panose="020B0604020202020204" pitchFamily="34" charset="0"/>
                <a:cs typeface="Arial" panose="020B0604020202020204" pitchFamily="34" charset="0"/>
              </a:rPr>
              <a:t>7: Implica una estrategia de trabajo</a:t>
            </a:r>
            <a:r>
              <a:rPr lang="es-MX" sz="2400" dirty="0">
                <a:solidFill>
                  <a:sysClr val="windowText" lastClr="000000"/>
                </a:solidFill>
                <a:latin typeface="Arial" panose="020B0604020202020204" pitchFamily="34" charset="0"/>
                <a:cs typeface="Arial" panose="020B0604020202020204" pitchFamily="34" charset="0"/>
              </a:rPr>
              <a:t>.</a:t>
            </a:r>
          </a:p>
        </p:txBody>
      </p:sp>
      <p:sp>
        <p:nvSpPr>
          <p:cNvPr id="6" name="Rectángulo 5"/>
          <p:cNvSpPr/>
          <p:nvPr/>
        </p:nvSpPr>
        <p:spPr>
          <a:xfrm>
            <a:off x="7047101" y="5879068"/>
            <a:ext cx="1836080" cy="369332"/>
          </a:xfrm>
          <a:prstGeom prst="rect">
            <a:avLst/>
          </a:prstGeom>
        </p:spPr>
        <p:txBody>
          <a:bodyPr wrap="none">
            <a:spAutoFit/>
          </a:bodyPr>
          <a:lstStyle/>
          <a:p>
            <a:pPr algn="just"/>
            <a:r>
              <a:rPr lang="es-MX" dirty="0"/>
              <a:t>Chiavenato, 2010</a:t>
            </a:r>
            <a:endParaRPr lang="es-MX" dirty="0"/>
          </a:p>
        </p:txBody>
      </p:sp>
    </p:spTree>
    <p:extLst>
      <p:ext uri="{BB962C8B-B14F-4D97-AF65-F5344CB8AC3E}">
        <p14:creationId xmlns:p14="http://schemas.microsoft.com/office/powerpoint/2010/main" val="19589408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753253" y="1219427"/>
            <a:ext cx="10435081" cy="5139869"/>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just"/>
            <a:r>
              <a:rPr lang="es-MX" sz="2000" dirty="0" smtClean="0"/>
              <a:t>Creado </a:t>
            </a:r>
            <a:r>
              <a:rPr lang="es-MX" sz="2000" dirty="0"/>
              <a:t>por Xerox en 1979 que lo define como “el proceso continuo de evaluar productos, servicios y prácticas de los competidores más fuertes y de las empresas reconocidas como líderes” hoy en día es uno de los componentes más importantes de la calidad total. </a:t>
            </a:r>
            <a:endParaRPr lang="es-MX" sz="2000" dirty="0" smtClean="0"/>
          </a:p>
          <a:p>
            <a:pPr algn="just"/>
            <a:r>
              <a:rPr lang="es-MX" sz="2000" dirty="0" smtClean="0"/>
              <a:t>La </a:t>
            </a:r>
            <a:r>
              <a:rPr lang="es-MX" sz="2000" dirty="0"/>
              <a:t>clave de su éxito consiste en analizar todas esas ideas provenientes de otras organizaciones mejor posicionadas para compararlas con nuestra organización, para ver si es posible aplicarlas, desecharlas o inclusive mejorarlas. Es un proceso continuo y sistemático de investigación para evaluar productos, servicios y procesos de trabajo de empresas u organizaciones reconocidas, con el fin del perfeccionamiento organizacional; esto permite comparar procedimientos y prácticas entre compañías para identificar lo mejor de lo mejor y así alcanzar una ventaja competitiva.</a:t>
            </a:r>
          </a:p>
          <a:p>
            <a:pPr algn="just"/>
            <a:r>
              <a:rPr lang="es-MX" sz="2000" dirty="0"/>
              <a:t>El benchmarking adopta una línea de competencia conocida por las tres letras A:</a:t>
            </a:r>
          </a:p>
          <a:p>
            <a:pPr algn="just"/>
            <a:r>
              <a:rPr lang="es-MX" sz="2000" dirty="0"/>
              <a:t>•	Calidad </a:t>
            </a:r>
            <a:r>
              <a:rPr lang="es-MX" sz="2000" dirty="0" smtClean="0"/>
              <a:t>Adelante </a:t>
            </a:r>
            <a:r>
              <a:rPr lang="es-MX" sz="2000" dirty="0"/>
              <a:t>de los competidores.</a:t>
            </a:r>
          </a:p>
          <a:p>
            <a:pPr algn="just"/>
            <a:r>
              <a:rPr lang="es-MX" sz="2000" dirty="0"/>
              <a:t>•	Tecnología Antes que los competidores</a:t>
            </a:r>
          </a:p>
          <a:p>
            <a:pPr algn="just"/>
            <a:r>
              <a:rPr lang="es-MX" sz="2000" dirty="0"/>
              <a:t>•	Costos por Debajo de los de la competencia</a:t>
            </a:r>
            <a:r>
              <a:rPr lang="es-MX" sz="2000" dirty="0" smtClean="0"/>
              <a:t>.</a:t>
            </a:r>
          </a:p>
          <a:p>
            <a:pPr algn="ctr"/>
            <a:r>
              <a:rPr lang="es-MX" dirty="0" smtClean="0"/>
              <a:t> Hernández y Rodríguez </a:t>
            </a:r>
            <a:r>
              <a:rPr lang="es-MX" dirty="0" err="1" smtClean="0"/>
              <a:t>palafox</a:t>
            </a:r>
            <a:r>
              <a:rPr lang="es-MX" dirty="0" smtClean="0"/>
              <a:t>, 2012</a:t>
            </a:r>
            <a:endParaRPr lang="es-MX" dirty="0"/>
          </a:p>
          <a:p>
            <a:pPr algn="just"/>
            <a:endParaRPr lang="es-MX" sz="2000" dirty="0" smtClean="0"/>
          </a:p>
          <a:p>
            <a:pPr algn="just"/>
            <a:endParaRPr lang="es-MX" sz="2800" dirty="0"/>
          </a:p>
        </p:txBody>
      </p:sp>
      <p:sp>
        <p:nvSpPr>
          <p:cNvPr id="2" name="Título 1"/>
          <p:cNvSpPr>
            <a:spLocks noGrp="1"/>
          </p:cNvSpPr>
          <p:nvPr>
            <p:ph type="title"/>
          </p:nvPr>
        </p:nvSpPr>
        <p:spPr>
          <a:xfrm>
            <a:off x="1753253" y="67236"/>
            <a:ext cx="9757429" cy="900952"/>
          </a:xfrm>
        </p:spPr>
        <p:txBody>
          <a:bodyPr>
            <a:normAutofit fontScale="90000"/>
          </a:bodyPr>
          <a:lstStyle/>
          <a:p>
            <a:r>
              <a:rPr lang="es-MX" sz="3100" dirty="0" smtClean="0"/>
              <a:t/>
            </a:r>
            <a:br>
              <a:rPr lang="es-MX" sz="3100" dirty="0" smtClean="0"/>
            </a:br>
            <a:r>
              <a:rPr lang="es-MX" sz="3100" dirty="0" smtClean="0"/>
              <a:t>1.9</a:t>
            </a:r>
            <a:r>
              <a:rPr lang="es-MX" sz="3100" dirty="0"/>
              <a:t>: Técnicas de Calidad Total: </a:t>
            </a:r>
            <a:br>
              <a:rPr lang="es-MX" sz="3100" dirty="0"/>
            </a:br>
            <a:r>
              <a:rPr lang="es-MX" sz="3100" dirty="0"/>
              <a:t>1.9.1: Benchmarking:</a:t>
            </a:r>
            <a:r>
              <a:rPr lang="es-MX" dirty="0"/>
              <a:t/>
            </a:r>
            <a:br>
              <a:rPr lang="es-MX" dirty="0"/>
            </a:br>
            <a:endParaRPr lang="es-MX" dirty="0"/>
          </a:p>
        </p:txBody>
      </p:sp>
      <p:sp>
        <p:nvSpPr>
          <p:cNvPr id="4" name="Marcador de número de diapositiva 3"/>
          <p:cNvSpPr>
            <a:spLocks noGrp="1"/>
          </p:cNvSpPr>
          <p:nvPr>
            <p:ph type="sldNum" sz="quarter" idx="12"/>
          </p:nvPr>
        </p:nvSpPr>
        <p:spPr/>
        <p:txBody>
          <a:bodyPr/>
          <a:lstStyle/>
          <a:p>
            <a:fld id="{6B25FB9B-6013-4306-8DD0-F42BC7558861}" type="slidenum">
              <a:rPr lang="es-MX" smtClean="0"/>
              <a:t>24</a:t>
            </a:fld>
            <a:endParaRPr lang="es-MX"/>
          </a:p>
        </p:txBody>
      </p:sp>
    </p:spTree>
    <p:extLst>
      <p:ext uri="{BB962C8B-B14F-4D97-AF65-F5344CB8AC3E}">
        <p14:creationId xmlns:p14="http://schemas.microsoft.com/office/powerpoint/2010/main" val="42299785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630270" y="796938"/>
            <a:ext cx="10219482" cy="5539978"/>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endParaRPr lang="es-MX" dirty="0"/>
          </a:p>
          <a:p>
            <a:pPr marL="457200" indent="-457200">
              <a:buFont typeface="+mj-lt"/>
              <a:buAutoNum type="arabicPeriod"/>
            </a:pPr>
            <a:r>
              <a:rPr lang="es-MX" sz="2400" b="1" dirty="0" smtClean="0"/>
              <a:t>Interno</a:t>
            </a:r>
            <a:r>
              <a:rPr lang="es-MX" sz="2400" b="1" dirty="0"/>
              <a:t>: </a:t>
            </a:r>
            <a:r>
              <a:rPr lang="es-MX" sz="2400" dirty="0"/>
              <a:t>La empresa analiza y compara procesos similares en distintas áreas de la organización. Se trata de un análisis interno orientado a las islas de excelencia dentro de la compañía. En este tipo de Benchmarking los datos se obtienen con facilidad y sin obstáculos de confidencialidad.</a:t>
            </a:r>
          </a:p>
          <a:p>
            <a:pPr marL="457200" indent="-457200">
              <a:buFont typeface="+mj-lt"/>
              <a:buAutoNum type="arabicPeriod"/>
            </a:pPr>
            <a:r>
              <a:rPr lang="es-MX" sz="2400" b="1" dirty="0" smtClean="0"/>
              <a:t>Competitivo</a:t>
            </a:r>
            <a:r>
              <a:rPr lang="es-MX" sz="2400" b="1" dirty="0"/>
              <a:t>: </a:t>
            </a:r>
            <a:r>
              <a:rPr lang="es-MX" sz="2400" dirty="0"/>
              <a:t>El mejor indicador de calidad en el Benchmarking competitivo es el cliente; las encuestas con los consumidores pueden resaltar los puntos débiles de nuestros productos, servicios, técnicas de venta, administración, etc. Las entrevistas con los clientes de la competencia son de alta utilidad ya que revelan las debilidades de nuestra competencia. En general la obtención de datos es difícil debido a que los procesos de otras compañías representan su ventaja competitiva y no están dispuestas a compartirlas después de haber dedicado tiempo y esfuerzo en su desarrollo.</a:t>
            </a:r>
          </a:p>
          <a:p>
            <a:pPr marL="457200" indent="-457200">
              <a:buFont typeface="+mj-lt"/>
              <a:buAutoNum type="arabicPeriod"/>
            </a:pPr>
            <a:r>
              <a:rPr lang="es-MX" sz="2400" b="1" dirty="0" smtClean="0"/>
              <a:t>Funcional</a:t>
            </a:r>
            <a:r>
              <a:rPr lang="es-MX" sz="2400" b="1" dirty="0"/>
              <a:t>: </a:t>
            </a:r>
            <a:r>
              <a:rPr lang="es-MX" sz="2400" dirty="0"/>
              <a:t>Es una comparación de los procesos de la empresa con los de las mejores empresas en todo el mundo sin importar su ramo o actividad. </a:t>
            </a:r>
          </a:p>
        </p:txBody>
      </p:sp>
      <p:sp>
        <p:nvSpPr>
          <p:cNvPr id="2" name="Título 1"/>
          <p:cNvSpPr>
            <a:spLocks noGrp="1"/>
          </p:cNvSpPr>
          <p:nvPr>
            <p:ph type="title"/>
          </p:nvPr>
        </p:nvSpPr>
        <p:spPr>
          <a:xfrm>
            <a:off x="2159557" y="255495"/>
            <a:ext cx="9690195" cy="914400"/>
          </a:xfrm>
        </p:spPr>
        <p:txBody>
          <a:bodyPr>
            <a:normAutofit fontScale="90000"/>
          </a:bodyPr>
          <a:lstStyle/>
          <a:p>
            <a:r>
              <a:rPr lang="es-MX" dirty="0"/>
              <a:t>Existen tres tipos de Benchmarking:</a:t>
            </a:r>
            <a:br>
              <a:rPr lang="es-MX" dirty="0"/>
            </a:br>
            <a:endParaRPr lang="es-MX" dirty="0"/>
          </a:p>
        </p:txBody>
      </p:sp>
      <p:sp>
        <p:nvSpPr>
          <p:cNvPr id="4" name="Marcador de número de diapositiva 3"/>
          <p:cNvSpPr>
            <a:spLocks noGrp="1"/>
          </p:cNvSpPr>
          <p:nvPr>
            <p:ph type="sldNum" sz="quarter" idx="12"/>
          </p:nvPr>
        </p:nvSpPr>
        <p:spPr/>
        <p:txBody>
          <a:bodyPr/>
          <a:lstStyle/>
          <a:p>
            <a:fld id="{6B25FB9B-6013-4306-8DD0-F42BC7558861}" type="slidenum">
              <a:rPr lang="es-MX" smtClean="0"/>
              <a:t>25</a:t>
            </a:fld>
            <a:endParaRPr lang="es-MX"/>
          </a:p>
        </p:txBody>
      </p:sp>
      <p:sp>
        <p:nvSpPr>
          <p:cNvPr id="5" name="Rectángulo 4"/>
          <p:cNvSpPr/>
          <p:nvPr/>
        </p:nvSpPr>
        <p:spPr>
          <a:xfrm>
            <a:off x="6086614" y="6424647"/>
            <a:ext cx="1836080" cy="369332"/>
          </a:xfrm>
          <a:prstGeom prst="rect">
            <a:avLst/>
          </a:prstGeom>
        </p:spPr>
        <p:txBody>
          <a:bodyPr wrap="none">
            <a:spAutoFit/>
          </a:bodyPr>
          <a:lstStyle/>
          <a:p>
            <a:pPr algn="just"/>
            <a:r>
              <a:rPr lang="es-MX" dirty="0"/>
              <a:t>Chiavenato, 2010</a:t>
            </a:r>
            <a:endParaRPr lang="es-MX" dirty="0"/>
          </a:p>
        </p:txBody>
      </p:sp>
    </p:spTree>
    <p:extLst>
      <p:ext uri="{BB962C8B-B14F-4D97-AF65-F5344CB8AC3E}">
        <p14:creationId xmlns:p14="http://schemas.microsoft.com/office/powerpoint/2010/main" val="22055348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53253" y="161364"/>
            <a:ext cx="9730536" cy="1196789"/>
          </a:xfrm>
        </p:spPr>
        <p:txBody>
          <a:bodyPr>
            <a:normAutofit fontScale="90000"/>
          </a:bodyPr>
          <a:lstStyle/>
          <a:p>
            <a:r>
              <a:rPr lang="es-MX" dirty="0"/>
              <a:t>Para ingresar a un proyecto de Benchmarking, la organización debe definir tres objetivos:</a:t>
            </a:r>
            <a:br>
              <a:rPr lang="es-MX" dirty="0"/>
            </a:br>
            <a:endParaRPr lang="es-MX" dirty="0"/>
          </a:p>
        </p:txBody>
      </p:sp>
      <p:sp>
        <p:nvSpPr>
          <p:cNvPr id="3" name="Rectángulo 2"/>
          <p:cNvSpPr/>
          <p:nvPr/>
        </p:nvSpPr>
        <p:spPr>
          <a:xfrm>
            <a:off x="1753252" y="2272553"/>
            <a:ext cx="10147395" cy="3816429"/>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marL="514350" indent="-514350">
              <a:buFont typeface="+mj-lt"/>
              <a:buAutoNum type="arabicPeriod"/>
            </a:pPr>
            <a:r>
              <a:rPr lang="es-MX" sz="2800" dirty="0" smtClean="0"/>
              <a:t>Detectar y conocer sus operaciones, evaluando sus puntos fuertes y débiles.</a:t>
            </a:r>
          </a:p>
          <a:p>
            <a:pPr marL="514350" indent="-514350">
              <a:buFont typeface="+mj-lt"/>
              <a:buAutoNum type="arabicPeriod"/>
            </a:pPr>
            <a:r>
              <a:rPr lang="es-MX" sz="2800" dirty="0" smtClean="0"/>
              <a:t>Localizar a las empresas líderes de la industria para conocer sus debilidades y fortalezas y así poder compararlas con las nuestras.</a:t>
            </a:r>
          </a:p>
          <a:p>
            <a:pPr marL="514350" indent="-514350">
              <a:buFont typeface="+mj-lt"/>
              <a:buAutoNum type="arabicPeriod"/>
            </a:pPr>
            <a:r>
              <a:rPr lang="es-MX" sz="2800" dirty="0" smtClean="0"/>
              <a:t>Incorporar los puntos fuertes de la competencia y en la medida de lo posible mejorarlos. </a:t>
            </a:r>
          </a:p>
          <a:p>
            <a:pPr algn="r"/>
            <a:r>
              <a:rPr lang="es-MX" dirty="0" smtClean="0"/>
              <a:t>Chiavenato</a:t>
            </a:r>
            <a:r>
              <a:rPr lang="es-MX" dirty="0"/>
              <a:t>, 2010</a:t>
            </a:r>
          </a:p>
          <a:p>
            <a:pPr marL="514350" indent="-514350">
              <a:buFont typeface="+mj-lt"/>
              <a:buAutoNum type="arabicPeriod"/>
            </a:pPr>
            <a:endParaRPr lang="es-MX" sz="2800" dirty="0"/>
          </a:p>
        </p:txBody>
      </p:sp>
      <p:sp>
        <p:nvSpPr>
          <p:cNvPr id="4" name="Marcador de número de diapositiva 3"/>
          <p:cNvSpPr>
            <a:spLocks noGrp="1"/>
          </p:cNvSpPr>
          <p:nvPr>
            <p:ph type="sldNum" sz="quarter" idx="12"/>
          </p:nvPr>
        </p:nvSpPr>
        <p:spPr/>
        <p:txBody>
          <a:bodyPr/>
          <a:lstStyle/>
          <a:p>
            <a:fld id="{6B25FB9B-6013-4306-8DD0-F42BC7558861}" type="slidenum">
              <a:rPr lang="es-MX" smtClean="0"/>
              <a:t>26</a:t>
            </a:fld>
            <a:endParaRPr lang="es-MX"/>
          </a:p>
        </p:txBody>
      </p:sp>
    </p:spTree>
    <p:extLst>
      <p:ext uri="{BB962C8B-B14F-4D97-AF65-F5344CB8AC3E}">
        <p14:creationId xmlns:p14="http://schemas.microsoft.com/office/powerpoint/2010/main" val="9625196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20488" y="121024"/>
            <a:ext cx="9649854" cy="632012"/>
          </a:xfrm>
        </p:spPr>
        <p:txBody>
          <a:bodyPr>
            <a:normAutofit fontScale="90000"/>
          </a:bodyPr>
          <a:lstStyle/>
          <a:p>
            <a:r>
              <a:rPr lang="es-MX" sz="3600" dirty="0"/>
              <a:t>El Benchmarking consta de 15 estadios específicos con el objetivo de comparar la competitividad</a:t>
            </a:r>
            <a:r>
              <a:rPr lang="es-MX" dirty="0"/>
              <a:t>:</a:t>
            </a:r>
          </a:p>
        </p:txBody>
      </p:sp>
      <p:sp>
        <p:nvSpPr>
          <p:cNvPr id="3" name="Rectángulo 2"/>
          <p:cNvSpPr/>
          <p:nvPr/>
        </p:nvSpPr>
        <p:spPr>
          <a:xfrm>
            <a:off x="1716741" y="1091219"/>
            <a:ext cx="10475259" cy="5324535"/>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r>
              <a:rPr lang="es-MX" sz="2000" dirty="0">
                <a:solidFill>
                  <a:schemeClr val="tx1"/>
                </a:solidFill>
              </a:rPr>
              <a:t>Planear	1: Seleccionar los departamentos o grupos de procesos por evaluar</a:t>
            </a:r>
          </a:p>
          <a:p>
            <a:r>
              <a:rPr lang="es-MX" sz="2000" dirty="0">
                <a:solidFill>
                  <a:schemeClr val="tx1"/>
                </a:solidFill>
              </a:rPr>
              <a:t>	2: Identificar al mejor competidor con información de clientes o analistas del mercado</a:t>
            </a:r>
          </a:p>
          <a:p>
            <a:r>
              <a:rPr lang="es-MX" sz="2000" dirty="0">
                <a:solidFill>
                  <a:schemeClr val="tx1"/>
                </a:solidFill>
              </a:rPr>
              <a:t>	3. Identificar los </a:t>
            </a:r>
            <a:r>
              <a:rPr lang="es-MX" sz="2000" dirty="0" err="1">
                <a:solidFill>
                  <a:schemeClr val="tx1"/>
                </a:solidFill>
              </a:rPr>
              <a:t>Benchmarks</a:t>
            </a:r>
            <a:endParaRPr lang="es-MX" sz="2000" dirty="0">
              <a:solidFill>
                <a:schemeClr val="tx1"/>
              </a:solidFill>
            </a:endParaRPr>
          </a:p>
          <a:p>
            <a:r>
              <a:rPr lang="es-MX" sz="2000" dirty="0">
                <a:solidFill>
                  <a:schemeClr val="tx1"/>
                </a:solidFill>
              </a:rPr>
              <a:t>	4: Organizar el grupo de evaluación</a:t>
            </a:r>
          </a:p>
          <a:p>
            <a:r>
              <a:rPr lang="es-MX" sz="2000" dirty="0">
                <a:solidFill>
                  <a:schemeClr val="tx1"/>
                </a:solidFill>
              </a:rPr>
              <a:t>	5: Elegir la metodología de recopilación de datos</a:t>
            </a:r>
          </a:p>
          <a:p>
            <a:r>
              <a:rPr lang="es-MX" sz="2000" dirty="0">
                <a:solidFill>
                  <a:schemeClr val="tx1"/>
                </a:solidFill>
              </a:rPr>
              <a:t>	6: Programar visitas </a:t>
            </a:r>
          </a:p>
          <a:p>
            <a:r>
              <a:rPr lang="es-MX" sz="2000" dirty="0">
                <a:solidFill>
                  <a:schemeClr val="tx1"/>
                </a:solidFill>
              </a:rPr>
              <a:t>	7: Utilizar la metodología de recopilación de datos</a:t>
            </a:r>
          </a:p>
          <a:p>
            <a:r>
              <a:rPr lang="es-MX" sz="2000" dirty="0">
                <a:solidFill>
                  <a:schemeClr val="tx1"/>
                </a:solidFill>
              </a:rPr>
              <a:t>Analizar	8: Comparar la organización con sus “competidoras”, con los datos del Benchmarking</a:t>
            </a:r>
          </a:p>
          <a:p>
            <a:r>
              <a:rPr lang="es-MX" sz="2000" dirty="0">
                <a:solidFill>
                  <a:schemeClr val="tx1"/>
                </a:solidFill>
              </a:rPr>
              <a:t>	9: Catalogar la información y crear un “centro de competencia”</a:t>
            </a:r>
          </a:p>
          <a:p>
            <a:r>
              <a:rPr lang="es-MX" sz="2000" dirty="0">
                <a:solidFill>
                  <a:schemeClr val="tx1"/>
                </a:solidFill>
              </a:rPr>
              <a:t>	10: Comprender “los procesos de realización” y las medidas de desempeño</a:t>
            </a:r>
          </a:p>
          <a:p>
            <a:r>
              <a:rPr lang="es-MX" sz="2000" dirty="0">
                <a:solidFill>
                  <a:schemeClr val="tx1"/>
                </a:solidFill>
              </a:rPr>
              <a:t>Desarrollar	</a:t>
            </a:r>
            <a:endParaRPr lang="es-MX" sz="2000" dirty="0" smtClean="0">
              <a:solidFill>
                <a:schemeClr val="tx1"/>
              </a:solidFill>
            </a:endParaRPr>
          </a:p>
          <a:p>
            <a:r>
              <a:rPr lang="es-MX" sz="2000" dirty="0">
                <a:solidFill>
                  <a:schemeClr val="tx1"/>
                </a:solidFill>
              </a:rPr>
              <a:t> </a:t>
            </a:r>
            <a:r>
              <a:rPr lang="es-MX" sz="2000" dirty="0" smtClean="0">
                <a:solidFill>
                  <a:schemeClr val="tx1"/>
                </a:solidFill>
              </a:rPr>
              <a:t>                 11</a:t>
            </a:r>
            <a:r>
              <a:rPr lang="es-MX" sz="2000" dirty="0">
                <a:solidFill>
                  <a:schemeClr val="tx1"/>
                </a:solidFill>
              </a:rPr>
              <a:t>: Establecer los objetivos/criterios del nuevo nivel de desempeño</a:t>
            </a:r>
          </a:p>
          <a:p>
            <a:r>
              <a:rPr lang="es-MX" sz="2000" dirty="0">
                <a:solidFill>
                  <a:schemeClr val="tx1"/>
                </a:solidFill>
              </a:rPr>
              <a:t>	12: Elaborar planes de acción para alcanzar las metas e integrarlos en la organización</a:t>
            </a:r>
          </a:p>
          <a:p>
            <a:r>
              <a:rPr lang="es-MX" sz="2000" dirty="0">
                <a:solidFill>
                  <a:schemeClr val="tx1"/>
                </a:solidFill>
              </a:rPr>
              <a:t>Mejorar	13: Instrumentar acciones específicas e incorporarlas a los procesos de las empresas</a:t>
            </a:r>
          </a:p>
          <a:p>
            <a:r>
              <a:rPr lang="es-MX" sz="2000" dirty="0">
                <a:solidFill>
                  <a:schemeClr val="tx1"/>
                </a:solidFill>
              </a:rPr>
              <a:t>Revisar	14: Supervisar los resultados y las mejoras</a:t>
            </a:r>
          </a:p>
          <a:p>
            <a:pPr algn="ctr"/>
            <a:r>
              <a:rPr lang="es-MX" sz="2000" dirty="0">
                <a:solidFill>
                  <a:schemeClr val="tx1"/>
                </a:solidFill>
              </a:rPr>
              <a:t>	15: Revisar los </a:t>
            </a:r>
            <a:r>
              <a:rPr lang="es-MX" sz="2000" dirty="0" err="1">
                <a:solidFill>
                  <a:schemeClr val="tx1"/>
                </a:solidFill>
              </a:rPr>
              <a:t>Benchmarks</a:t>
            </a:r>
            <a:r>
              <a:rPr lang="es-MX" sz="2000" dirty="0">
                <a:solidFill>
                  <a:schemeClr val="tx1"/>
                </a:solidFill>
              </a:rPr>
              <a:t> y las relaciones actuales con la organización-objetivo </a:t>
            </a:r>
            <a:r>
              <a:rPr lang="es-MX" dirty="0" smtClean="0">
                <a:solidFill>
                  <a:schemeClr val="tx1"/>
                </a:solidFill>
              </a:rPr>
              <a:t>Chiavenato </a:t>
            </a:r>
            <a:r>
              <a:rPr lang="es-MX" dirty="0">
                <a:solidFill>
                  <a:schemeClr val="tx1"/>
                </a:solidFill>
              </a:rPr>
              <a:t>I. (2010) pág. 147</a:t>
            </a:r>
            <a:r>
              <a:rPr lang="es-MX" sz="2000" dirty="0">
                <a:solidFill>
                  <a:schemeClr val="tx1"/>
                </a:solidFill>
              </a:rPr>
              <a:t>.</a:t>
            </a:r>
          </a:p>
        </p:txBody>
      </p:sp>
      <p:sp>
        <p:nvSpPr>
          <p:cNvPr id="4" name="Marcador de número de diapositiva 3"/>
          <p:cNvSpPr>
            <a:spLocks noGrp="1"/>
          </p:cNvSpPr>
          <p:nvPr>
            <p:ph type="sldNum" sz="quarter" idx="12"/>
          </p:nvPr>
        </p:nvSpPr>
        <p:spPr/>
        <p:txBody>
          <a:bodyPr/>
          <a:lstStyle/>
          <a:p>
            <a:fld id="{6B25FB9B-6013-4306-8DD0-F42BC7558861}" type="slidenum">
              <a:rPr lang="es-MX" smtClean="0"/>
              <a:t>27</a:t>
            </a:fld>
            <a:endParaRPr lang="es-MX" dirty="0"/>
          </a:p>
        </p:txBody>
      </p:sp>
    </p:spTree>
    <p:extLst>
      <p:ext uri="{BB962C8B-B14F-4D97-AF65-F5344CB8AC3E}">
        <p14:creationId xmlns:p14="http://schemas.microsoft.com/office/powerpoint/2010/main" val="26952857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07040" y="107577"/>
            <a:ext cx="9891901" cy="1035424"/>
          </a:xfrm>
        </p:spPr>
        <p:txBody>
          <a:bodyPr>
            <a:normAutofit fontScale="90000"/>
          </a:bodyPr>
          <a:lstStyle/>
          <a:p>
            <a:r>
              <a:rPr lang="es-MX" dirty="0"/>
              <a:t>1.9.2: </a:t>
            </a:r>
            <a:r>
              <a:rPr lang="es-MX" dirty="0" err="1"/>
              <a:t>Outsourcing</a:t>
            </a:r>
            <a:r>
              <a:rPr lang="es-MX" dirty="0"/>
              <a:t>:</a:t>
            </a:r>
            <a:br>
              <a:rPr lang="es-MX" dirty="0"/>
            </a:br>
            <a:endParaRPr lang="es-MX" dirty="0"/>
          </a:p>
        </p:txBody>
      </p:sp>
      <p:sp>
        <p:nvSpPr>
          <p:cNvPr id="3" name="Rectángulo 2"/>
          <p:cNvSpPr/>
          <p:nvPr/>
        </p:nvSpPr>
        <p:spPr>
          <a:xfrm>
            <a:off x="1452282" y="1282477"/>
            <a:ext cx="10614863" cy="4832092"/>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MX" sz="2800" dirty="0" smtClean="0"/>
              <a:t>Ocurre </a:t>
            </a:r>
            <a:r>
              <a:rPr lang="es-MX" sz="2800" dirty="0"/>
              <a:t>cuando una operación interna de la compañía se le transfiere a otra que la realice mejor y que cuente con una mayor experiencia en ese ramo, con el fin de optimizar la calidad y reducir los costos. Por ejemplo hoy en día casi todas las empresas petroleras delegan la limpieza y manutención de sus refinerías a compañías externas. Existen otro tipo de empresas de </a:t>
            </a:r>
            <a:r>
              <a:rPr lang="es-MX" sz="2800" dirty="0" err="1"/>
              <a:t>outsourcing</a:t>
            </a:r>
            <a:r>
              <a:rPr lang="es-MX" sz="2800" dirty="0"/>
              <a:t> como de servicio de mensajería, vigilancia, comedores, etc. En el fondo, esta técnica conllevara una transformación de gastos fijos en costos variables. En la práctica significara una enorme simplificación del proceso de toma de decisiones dentro de las empresas, y una focalización cada vez mayor en el giro principal y los aspectos esenciales del negocio.</a:t>
            </a:r>
          </a:p>
        </p:txBody>
      </p:sp>
      <p:sp>
        <p:nvSpPr>
          <p:cNvPr id="4" name="Marcador de número de diapositiva 3"/>
          <p:cNvSpPr>
            <a:spLocks noGrp="1"/>
          </p:cNvSpPr>
          <p:nvPr>
            <p:ph type="sldNum" sz="quarter" idx="12"/>
          </p:nvPr>
        </p:nvSpPr>
        <p:spPr/>
        <p:txBody>
          <a:bodyPr/>
          <a:lstStyle/>
          <a:p>
            <a:fld id="{6B25FB9B-6013-4306-8DD0-F42BC7558861}" type="slidenum">
              <a:rPr lang="es-MX" smtClean="0"/>
              <a:t>28</a:t>
            </a:fld>
            <a:endParaRPr lang="es-MX"/>
          </a:p>
        </p:txBody>
      </p:sp>
      <p:sp>
        <p:nvSpPr>
          <p:cNvPr id="5" name="Rectángulo 4"/>
          <p:cNvSpPr/>
          <p:nvPr/>
        </p:nvSpPr>
        <p:spPr>
          <a:xfrm>
            <a:off x="5420007" y="6350605"/>
            <a:ext cx="1836080" cy="369332"/>
          </a:xfrm>
          <a:prstGeom prst="rect">
            <a:avLst/>
          </a:prstGeom>
        </p:spPr>
        <p:txBody>
          <a:bodyPr wrap="none">
            <a:spAutoFit/>
          </a:bodyPr>
          <a:lstStyle/>
          <a:p>
            <a:pPr algn="just"/>
            <a:r>
              <a:rPr lang="es-MX" dirty="0"/>
              <a:t>Chiavenato, 2010</a:t>
            </a:r>
            <a:endParaRPr lang="es-MX" dirty="0"/>
          </a:p>
        </p:txBody>
      </p:sp>
    </p:spTree>
    <p:extLst>
      <p:ext uri="{BB962C8B-B14F-4D97-AF65-F5344CB8AC3E}">
        <p14:creationId xmlns:p14="http://schemas.microsoft.com/office/powerpoint/2010/main" val="10742897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33935" y="94130"/>
            <a:ext cx="9542278" cy="753035"/>
          </a:xfrm>
        </p:spPr>
        <p:txBody>
          <a:bodyPr>
            <a:normAutofit fontScale="90000"/>
          </a:bodyPr>
          <a:lstStyle/>
          <a:p>
            <a:r>
              <a:rPr lang="es-MX" dirty="0" smtClean="0"/>
              <a:t/>
            </a:r>
            <a:br>
              <a:rPr lang="es-MX" dirty="0" smtClean="0"/>
            </a:br>
            <a:r>
              <a:rPr lang="es-MX" dirty="0" smtClean="0"/>
              <a:t>2</a:t>
            </a:r>
            <a:r>
              <a:rPr lang="es-MX" dirty="0"/>
              <a:t>: Creatividad e innovación: </a:t>
            </a:r>
            <a:br>
              <a:rPr lang="es-MX" dirty="0"/>
            </a:br>
            <a:endParaRPr lang="es-MX" dirty="0"/>
          </a:p>
        </p:txBody>
      </p:sp>
      <p:sp>
        <p:nvSpPr>
          <p:cNvPr id="3" name="Rectángulo 2"/>
          <p:cNvSpPr/>
          <p:nvPr/>
        </p:nvSpPr>
        <p:spPr>
          <a:xfrm>
            <a:off x="1654641" y="847165"/>
            <a:ext cx="10434265" cy="6370975"/>
          </a:xfrm>
          <a:prstGeom prst="rect">
            <a:avLst/>
          </a:prstGeom>
        </p:spPr>
        <p:style>
          <a:lnRef idx="1">
            <a:schemeClr val="accent4"/>
          </a:lnRef>
          <a:fillRef idx="3">
            <a:schemeClr val="accent4"/>
          </a:fillRef>
          <a:effectRef idx="2">
            <a:schemeClr val="accent4"/>
          </a:effectRef>
          <a:fontRef idx="minor">
            <a:schemeClr val="lt1"/>
          </a:fontRef>
        </p:style>
        <p:txBody>
          <a:bodyPr wrap="square">
            <a:spAutoFit/>
          </a:bodyPr>
          <a:lstStyle/>
          <a:p>
            <a:r>
              <a:rPr lang="es-MX" sz="2400" dirty="0" smtClean="0">
                <a:solidFill>
                  <a:schemeClr val="tx1"/>
                </a:solidFill>
              </a:rPr>
              <a:t>2.1</a:t>
            </a:r>
            <a:r>
              <a:rPr lang="es-MX" sz="2400" dirty="0">
                <a:solidFill>
                  <a:schemeClr val="tx1"/>
                </a:solidFill>
              </a:rPr>
              <a:t>: ¿Qué es la creatividad?: </a:t>
            </a:r>
          </a:p>
          <a:p>
            <a:pPr algn="just"/>
            <a:r>
              <a:rPr lang="es-MX" sz="2400" dirty="0"/>
              <a:t>La creatividad representa la generación de ideas frescas y la innovación representa la aplicación de esas ideas nuevas por lo que debemos de llevar estos dos conceptos de la mano. </a:t>
            </a:r>
            <a:endParaRPr lang="es-MX" sz="2400" dirty="0" smtClean="0"/>
          </a:p>
          <a:p>
            <a:pPr algn="just"/>
            <a:r>
              <a:rPr lang="es-MX" sz="2400" dirty="0" smtClean="0"/>
              <a:t>La </a:t>
            </a:r>
            <a:r>
              <a:rPr lang="es-MX" sz="2400" dirty="0"/>
              <a:t>creatividad y la innovación permiten que la empresa navegue en perfecta sintonía con un mundo de negocios en constante transformación. Por otro lado la falta de creatividad e innovación tiene que ver con viejos paradigmas organizacionales y culturales que todavía limitan a las personas.</a:t>
            </a:r>
          </a:p>
          <a:p>
            <a:pPr algn="just"/>
            <a:r>
              <a:rPr lang="es-MX" sz="2400" dirty="0"/>
              <a:t>Factores que bloquean la creatividad: </a:t>
            </a:r>
          </a:p>
          <a:p>
            <a:pPr marL="457200" indent="-457200" algn="just">
              <a:buFont typeface="+mj-lt"/>
              <a:buAutoNum type="arabicPeriod"/>
            </a:pPr>
            <a:r>
              <a:rPr lang="es-MX" sz="2400" b="1" dirty="0" smtClean="0">
                <a:solidFill>
                  <a:schemeClr val="tx1"/>
                </a:solidFill>
              </a:rPr>
              <a:t>Inseguridad </a:t>
            </a:r>
            <a:r>
              <a:rPr lang="es-MX" sz="2400" b="1" dirty="0">
                <a:solidFill>
                  <a:schemeClr val="tx1"/>
                </a:solidFill>
              </a:rPr>
              <a:t>personal:</a:t>
            </a:r>
            <a:r>
              <a:rPr lang="es-MX" sz="2400" b="1" dirty="0"/>
              <a:t> </a:t>
            </a:r>
            <a:r>
              <a:rPr lang="es-MX" sz="2400" dirty="0"/>
              <a:t>El temor a asumir riesgos y enfrentar el fracaso.</a:t>
            </a:r>
          </a:p>
          <a:p>
            <a:pPr marL="457200" indent="-457200" algn="just">
              <a:buFont typeface="+mj-lt"/>
              <a:buAutoNum type="arabicPeriod"/>
            </a:pPr>
            <a:r>
              <a:rPr lang="es-MX" sz="2400" b="1" dirty="0" smtClean="0">
                <a:solidFill>
                  <a:schemeClr val="tx1"/>
                </a:solidFill>
              </a:rPr>
              <a:t>Inhibición</a:t>
            </a:r>
            <a:r>
              <a:rPr lang="es-MX" sz="2400" dirty="0">
                <a:solidFill>
                  <a:schemeClr val="tx1"/>
                </a:solidFill>
              </a:rPr>
              <a:t>: </a:t>
            </a:r>
            <a:r>
              <a:rPr lang="es-MX" sz="2400" dirty="0"/>
              <a:t>El temor a equivocarse suele impedir que las personas corran con los riesgos de la creatividad.</a:t>
            </a:r>
          </a:p>
          <a:p>
            <a:pPr marL="457200" indent="-457200" algn="just">
              <a:buFont typeface="+mj-lt"/>
              <a:buAutoNum type="arabicPeriod"/>
            </a:pPr>
            <a:r>
              <a:rPr lang="es-MX" sz="2400" b="1" dirty="0" smtClean="0">
                <a:solidFill>
                  <a:schemeClr val="tx1"/>
                </a:solidFill>
              </a:rPr>
              <a:t>La </a:t>
            </a:r>
            <a:r>
              <a:rPr lang="es-MX" sz="2400" b="1" dirty="0">
                <a:solidFill>
                  <a:schemeClr val="tx1"/>
                </a:solidFill>
              </a:rPr>
              <a:t>Empresa</a:t>
            </a:r>
            <a:r>
              <a:rPr lang="es-MX" sz="2400" dirty="0">
                <a:solidFill>
                  <a:schemeClr val="tx1"/>
                </a:solidFill>
              </a:rPr>
              <a:t>: </a:t>
            </a:r>
            <a:r>
              <a:rPr lang="es-MX" sz="2400" dirty="0"/>
              <a:t>Una empresa conservadora, burocrática o temerosa es un freno para la creatividad, para este tipo de organizaciones su lema es “más vale pájaro en mano que ver ciento </a:t>
            </a:r>
            <a:r>
              <a:rPr lang="es-MX" sz="2400" dirty="0" smtClean="0"/>
              <a:t>volar</a:t>
            </a:r>
            <a:r>
              <a:rPr lang="es-MX" sz="2400" dirty="0" smtClean="0"/>
              <a:t>”.</a:t>
            </a:r>
          </a:p>
          <a:p>
            <a:pPr algn="ctr"/>
            <a:r>
              <a:rPr lang="es-MX" sz="2400" dirty="0" smtClean="0"/>
              <a:t> </a:t>
            </a:r>
            <a:r>
              <a:rPr lang="es-MX" sz="1600" dirty="0"/>
              <a:t>Chiavenato, 2010</a:t>
            </a:r>
          </a:p>
          <a:p>
            <a:pPr marL="457200" indent="-457200" algn="just">
              <a:buFont typeface="+mj-lt"/>
              <a:buAutoNum type="arabicPeriod"/>
            </a:pPr>
            <a:endParaRPr lang="es-MX" sz="2400" dirty="0"/>
          </a:p>
        </p:txBody>
      </p:sp>
      <p:sp>
        <p:nvSpPr>
          <p:cNvPr id="4" name="Marcador de número de diapositiva 3"/>
          <p:cNvSpPr>
            <a:spLocks noGrp="1"/>
          </p:cNvSpPr>
          <p:nvPr>
            <p:ph type="sldNum" sz="quarter" idx="12"/>
          </p:nvPr>
        </p:nvSpPr>
        <p:spPr/>
        <p:txBody>
          <a:bodyPr/>
          <a:lstStyle/>
          <a:p>
            <a:fld id="{6B25FB9B-6013-4306-8DD0-F42BC7558861}" type="slidenum">
              <a:rPr lang="es-MX" smtClean="0"/>
              <a:t>29</a:t>
            </a:fld>
            <a:endParaRPr lang="es-MX"/>
          </a:p>
        </p:txBody>
      </p:sp>
    </p:spTree>
    <p:extLst>
      <p:ext uri="{BB962C8B-B14F-4D97-AF65-F5344CB8AC3E}">
        <p14:creationId xmlns:p14="http://schemas.microsoft.com/office/powerpoint/2010/main" val="24054733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34628" y="1161144"/>
            <a:ext cx="4289424" cy="638628"/>
          </a:xfrm>
        </p:spPr>
        <p:txBody>
          <a:bodyPr>
            <a:normAutofit fontScale="90000"/>
          </a:bodyPr>
          <a:lstStyle/>
          <a:p>
            <a:r>
              <a:rPr lang="es-MX" b="1" dirty="0" smtClean="0"/>
              <a:t>OBJETIVO</a:t>
            </a:r>
            <a:endParaRPr lang="es-MX" b="1" dirty="0"/>
          </a:p>
        </p:txBody>
      </p:sp>
      <p:sp>
        <p:nvSpPr>
          <p:cNvPr id="3" name="Rectángulo 2"/>
          <p:cNvSpPr/>
          <p:nvPr/>
        </p:nvSpPr>
        <p:spPr>
          <a:xfrm>
            <a:off x="1582057" y="2654664"/>
            <a:ext cx="10305143" cy="1815882"/>
          </a:xfrm>
          <a:prstGeom prst="rect">
            <a:avLst/>
          </a:prstGeom>
        </p:spPr>
        <p:txBody>
          <a:bodyPr wrap="square">
            <a:spAutoFit/>
          </a:bodyPr>
          <a:lstStyle/>
          <a:p>
            <a:pPr algn="just"/>
            <a:r>
              <a:rPr lang="es-MX" sz="2800" dirty="0"/>
              <a:t>Que los docentes adopten este material para unificar los conocimientos que los alumnos del primer semestre de las licenciaturas de Contaduría, Administración e Informática Administrativa reciben.</a:t>
            </a:r>
          </a:p>
        </p:txBody>
      </p:sp>
      <p:sp>
        <p:nvSpPr>
          <p:cNvPr id="4" name="Marcador de número de diapositiva 3"/>
          <p:cNvSpPr>
            <a:spLocks noGrp="1"/>
          </p:cNvSpPr>
          <p:nvPr>
            <p:ph type="sldNum" sz="quarter" idx="12"/>
          </p:nvPr>
        </p:nvSpPr>
        <p:spPr/>
        <p:txBody>
          <a:bodyPr/>
          <a:lstStyle/>
          <a:p>
            <a:fld id="{6B25FB9B-6013-4306-8DD0-F42BC7558861}" type="slidenum">
              <a:rPr lang="es-MX" smtClean="0"/>
              <a:t>3</a:t>
            </a:fld>
            <a:endParaRPr lang="es-MX"/>
          </a:p>
        </p:txBody>
      </p:sp>
    </p:spTree>
    <p:extLst>
      <p:ext uri="{BB962C8B-B14F-4D97-AF65-F5344CB8AC3E}">
        <p14:creationId xmlns:p14="http://schemas.microsoft.com/office/powerpoint/2010/main" val="21328620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54958" y="161366"/>
            <a:ext cx="9542277" cy="658905"/>
          </a:xfrm>
        </p:spPr>
        <p:txBody>
          <a:bodyPr>
            <a:normAutofit fontScale="90000"/>
          </a:bodyPr>
          <a:lstStyle/>
          <a:p>
            <a:r>
              <a:rPr lang="es-MX" dirty="0"/>
              <a:t>2.2: Fuentes tradicionales de Creatividad: </a:t>
            </a:r>
            <a:br>
              <a:rPr lang="es-MX" dirty="0"/>
            </a:br>
            <a:endParaRPr lang="es-MX" dirty="0"/>
          </a:p>
        </p:txBody>
      </p:sp>
      <p:sp>
        <p:nvSpPr>
          <p:cNvPr id="3" name="Rectángulo 2"/>
          <p:cNvSpPr/>
          <p:nvPr/>
        </p:nvSpPr>
        <p:spPr>
          <a:xfrm>
            <a:off x="1656554" y="820271"/>
            <a:ext cx="10378563" cy="5632311"/>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marL="342900" indent="-342900">
              <a:buFont typeface="+mj-lt"/>
              <a:buAutoNum type="arabicPeriod"/>
            </a:pPr>
            <a:r>
              <a:rPr lang="es-MX" b="1" dirty="0" smtClean="0"/>
              <a:t>Inocencia </a:t>
            </a:r>
            <a:r>
              <a:rPr lang="es-MX" b="1" dirty="0"/>
              <a:t>e ingenuidad: </a:t>
            </a:r>
            <a:r>
              <a:rPr lang="es-MX" dirty="0"/>
              <a:t>Como el inocente esta liberado de los convencionalismos no hay reglamentos o leyes que restrinjan su comportamiento.</a:t>
            </a:r>
          </a:p>
          <a:p>
            <a:pPr marL="342900" indent="-342900" algn="just">
              <a:buFont typeface="+mj-lt"/>
              <a:buAutoNum type="arabicPeriod"/>
            </a:pPr>
            <a:r>
              <a:rPr lang="es-MX" b="1" dirty="0"/>
              <a:t>Experiencia: </a:t>
            </a:r>
            <a:r>
              <a:rPr lang="es-MX" dirty="0"/>
              <a:t>Es lo opuesto a la creatividad basada en la inocencia ya que lo vivido y aprendido hasta el momento nos enseña cómo funcionan las cosas y lo que debería ser bueno o malo, nos da una idea de cómo deberían de ser las cosas.</a:t>
            </a:r>
          </a:p>
          <a:p>
            <a:pPr marL="342900" indent="-342900" algn="just">
              <a:buFont typeface="+mj-lt"/>
              <a:buAutoNum type="arabicPeriod"/>
            </a:pPr>
            <a:r>
              <a:rPr lang="es-MX" b="1" dirty="0"/>
              <a:t>Motivación</a:t>
            </a:r>
            <a:r>
              <a:rPr lang="es-MX" dirty="0"/>
              <a:t>: La motivación lleva a los individuos a tratar con insistencia varias veces, impulsa a dedicar tiempo y esfuerzo a pensar creativamente.</a:t>
            </a:r>
          </a:p>
          <a:p>
            <a:pPr marL="342900" indent="-342900" algn="just">
              <a:buFont typeface="+mj-lt"/>
              <a:buAutoNum type="arabicPeriod"/>
            </a:pPr>
            <a:r>
              <a:rPr lang="es-MX" b="1" dirty="0"/>
              <a:t>Juicio Sintonizado</a:t>
            </a:r>
            <a:r>
              <a:rPr lang="es-MX" dirty="0"/>
              <a:t>: Muchas personas toman prestada una idea y le dedican enorme energía a su nueva conceptualización de dicha idea.</a:t>
            </a:r>
          </a:p>
          <a:p>
            <a:pPr marL="342900" indent="-342900" algn="just">
              <a:buFont typeface="+mj-lt"/>
              <a:buAutoNum type="arabicPeriod"/>
            </a:pPr>
            <a:r>
              <a:rPr lang="es-MX" b="1" dirty="0"/>
              <a:t>Azar, accidente, error y locura: </a:t>
            </a:r>
            <a:r>
              <a:rPr lang="es-MX" dirty="0"/>
              <a:t>La historia de la humanidad está llena de descubrimientos, ideas o hallazgos a partir de circunstancias inesperadas, basta con mencionar el descubrimiento de la penicilina a partir de un error en el laboratorio de Alexander Fleming.</a:t>
            </a:r>
          </a:p>
          <a:p>
            <a:pPr marL="342900" indent="-342900" algn="just">
              <a:buFont typeface="+mj-lt"/>
              <a:buAutoNum type="arabicPeriod"/>
            </a:pPr>
            <a:r>
              <a:rPr lang="es-MX" b="1" dirty="0"/>
              <a:t>Estilo: </a:t>
            </a:r>
            <a:r>
              <a:rPr lang="es-MX" dirty="0"/>
              <a:t>Funciona como un mapa que guía a la persona y esta define su propia manera de crear; esta técnica es muy utilizada por los pintores o artistas ya que cada quien interpreta el arte con un estilo propio y único.</a:t>
            </a:r>
          </a:p>
          <a:p>
            <a:pPr marL="342900" indent="-342900" algn="just">
              <a:buFont typeface="+mj-lt"/>
              <a:buAutoNum type="arabicPeriod"/>
            </a:pPr>
            <a:r>
              <a:rPr lang="es-MX" b="1" dirty="0"/>
              <a:t>Liberación del pensamiento: </a:t>
            </a:r>
            <a:r>
              <a:rPr lang="es-MX" dirty="0"/>
              <a:t>El liberarse de estigmas y la ausencia de inhibiciones y restricciones son altamente benéficos para la creatividad.</a:t>
            </a:r>
          </a:p>
          <a:p>
            <a:pPr marL="342900" indent="-342900" algn="just">
              <a:buFont typeface="+mj-lt"/>
              <a:buAutoNum type="arabicPeriod"/>
            </a:pPr>
            <a:r>
              <a:rPr lang="es-MX" b="1" dirty="0"/>
              <a:t>Pensamiento Lateral: </a:t>
            </a:r>
            <a:r>
              <a:rPr lang="es-MX" dirty="0"/>
              <a:t>Significa buscar soluciones con métodos poco ortodoxos o ilógicos. Representa diferentes estrategias y maneras de contemplar las mismas cosas “uno no puede hacer un agujero en un lugar distinto si cava en el mismo sitio”.</a:t>
            </a:r>
          </a:p>
        </p:txBody>
      </p:sp>
      <p:sp>
        <p:nvSpPr>
          <p:cNvPr id="4" name="Marcador de número de diapositiva 3"/>
          <p:cNvSpPr>
            <a:spLocks noGrp="1"/>
          </p:cNvSpPr>
          <p:nvPr>
            <p:ph type="sldNum" sz="quarter" idx="12"/>
          </p:nvPr>
        </p:nvSpPr>
        <p:spPr/>
        <p:txBody>
          <a:bodyPr/>
          <a:lstStyle/>
          <a:p>
            <a:fld id="{6B25FB9B-6013-4306-8DD0-F42BC7558861}" type="slidenum">
              <a:rPr lang="es-MX" smtClean="0"/>
              <a:t>30</a:t>
            </a:fld>
            <a:endParaRPr lang="es-MX"/>
          </a:p>
        </p:txBody>
      </p:sp>
      <p:sp>
        <p:nvSpPr>
          <p:cNvPr id="5" name="Rectángulo 4"/>
          <p:cNvSpPr/>
          <p:nvPr/>
        </p:nvSpPr>
        <p:spPr>
          <a:xfrm>
            <a:off x="6374749" y="6083250"/>
            <a:ext cx="1836080" cy="369332"/>
          </a:xfrm>
          <a:prstGeom prst="rect">
            <a:avLst/>
          </a:prstGeom>
        </p:spPr>
        <p:txBody>
          <a:bodyPr wrap="none">
            <a:spAutoFit/>
          </a:bodyPr>
          <a:lstStyle/>
          <a:p>
            <a:pPr algn="just"/>
            <a:r>
              <a:rPr lang="es-MX" dirty="0"/>
              <a:t>Chiavenato, 2010</a:t>
            </a:r>
            <a:endParaRPr lang="es-MX" dirty="0"/>
          </a:p>
        </p:txBody>
      </p:sp>
    </p:spTree>
    <p:extLst>
      <p:ext uri="{BB962C8B-B14F-4D97-AF65-F5344CB8AC3E}">
        <p14:creationId xmlns:p14="http://schemas.microsoft.com/office/powerpoint/2010/main" val="4152939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12912" y="201707"/>
            <a:ext cx="9528829" cy="632012"/>
          </a:xfrm>
        </p:spPr>
        <p:txBody>
          <a:bodyPr>
            <a:normAutofit fontScale="90000"/>
          </a:bodyPr>
          <a:lstStyle/>
          <a:p>
            <a:r>
              <a:rPr lang="es-MX" dirty="0"/>
              <a:t>2.3: El método de los seis sombreros:</a:t>
            </a:r>
            <a:br>
              <a:rPr lang="es-MX" dirty="0"/>
            </a:br>
            <a:endParaRPr lang="es-MX" dirty="0"/>
          </a:p>
        </p:txBody>
      </p:sp>
      <p:sp>
        <p:nvSpPr>
          <p:cNvPr id="3" name="Rectángulo 2"/>
          <p:cNvSpPr/>
          <p:nvPr/>
        </p:nvSpPr>
        <p:spPr>
          <a:xfrm>
            <a:off x="1438836" y="1129554"/>
            <a:ext cx="10668654" cy="4894728"/>
          </a:xfrm>
          <a:prstGeom prst="rect">
            <a:avLst/>
          </a:prstGeom>
          <a:solidFill>
            <a:schemeClr val="accent5">
              <a:lumMod val="60000"/>
              <a:lumOff val="40000"/>
            </a:schemeClr>
          </a:solidFill>
        </p:spPr>
        <p:txBody>
          <a:bodyPr wrap="square">
            <a:spAutoFit/>
          </a:bodyPr>
          <a:lstStyle/>
          <a:p>
            <a:pPr algn="just"/>
            <a:r>
              <a:rPr lang="es-MX" sz="2800" dirty="0" smtClean="0"/>
              <a:t>Creado </a:t>
            </a:r>
            <a:r>
              <a:rPr lang="es-MX" sz="2800" dirty="0"/>
              <a:t>por Edward de Bono (1989). Difiere de la tradición oriental del debate, que insiste en avanzar mediante toma de posiciones y la discusión, este método consiste en apoyarse de la polémica para conseguir resultados más productivos, para ello se utilizan seis sombreros:</a:t>
            </a:r>
          </a:p>
          <a:p>
            <a:pPr marL="514350" indent="-514350" algn="just">
              <a:buFont typeface="+mj-lt"/>
              <a:buAutoNum type="arabicPeriod"/>
            </a:pPr>
            <a:r>
              <a:rPr lang="es-MX" sz="2800" dirty="0">
                <a:solidFill>
                  <a:schemeClr val="bg1"/>
                </a:solidFill>
              </a:rPr>
              <a:t>Sombrero Blanco: </a:t>
            </a:r>
            <a:r>
              <a:rPr lang="es-MX" sz="2800" dirty="0"/>
              <a:t>Se asocia con los datos, busca nuevos enfoques para el asunto. Se relaciona con las siguientes preguntas ¿Qué información tenemos? ¿Qué falta?, ¿Qué nos gustaría tener? Y ¿Cómo podemos obtenerla? Se utiliza cuando se pide que se hagan a un lado las propuestas y se pide que se enfoquen solamente en la información disponible</a:t>
            </a:r>
            <a:r>
              <a:rPr lang="es-MX" sz="2800" dirty="0" smtClean="0"/>
              <a:t>.</a:t>
            </a:r>
            <a:endParaRPr lang="es-MX" sz="2800" dirty="0"/>
          </a:p>
        </p:txBody>
      </p:sp>
      <p:sp>
        <p:nvSpPr>
          <p:cNvPr id="4" name="Marcador de número de diapositiva 3"/>
          <p:cNvSpPr>
            <a:spLocks noGrp="1"/>
          </p:cNvSpPr>
          <p:nvPr>
            <p:ph type="sldNum" sz="quarter" idx="12"/>
          </p:nvPr>
        </p:nvSpPr>
        <p:spPr/>
        <p:txBody>
          <a:bodyPr/>
          <a:lstStyle/>
          <a:p>
            <a:fld id="{6B25FB9B-6013-4306-8DD0-F42BC7558861}" type="slidenum">
              <a:rPr lang="es-MX" smtClean="0"/>
              <a:t>31</a:t>
            </a:fld>
            <a:endParaRPr lang="es-MX"/>
          </a:p>
        </p:txBody>
      </p:sp>
      <p:sp>
        <p:nvSpPr>
          <p:cNvPr id="5" name="Rectángulo 4"/>
          <p:cNvSpPr/>
          <p:nvPr/>
        </p:nvSpPr>
        <p:spPr>
          <a:xfrm>
            <a:off x="5688949" y="6135451"/>
            <a:ext cx="1836080" cy="369332"/>
          </a:xfrm>
          <a:prstGeom prst="rect">
            <a:avLst/>
          </a:prstGeom>
        </p:spPr>
        <p:txBody>
          <a:bodyPr wrap="none">
            <a:spAutoFit/>
          </a:bodyPr>
          <a:lstStyle/>
          <a:p>
            <a:pPr algn="just"/>
            <a:r>
              <a:rPr lang="es-MX" dirty="0"/>
              <a:t>Chiavenato, 2010</a:t>
            </a:r>
            <a:endParaRPr lang="es-MX" dirty="0"/>
          </a:p>
        </p:txBody>
      </p:sp>
    </p:spTree>
    <p:extLst>
      <p:ext uri="{BB962C8B-B14F-4D97-AF65-F5344CB8AC3E}">
        <p14:creationId xmlns:p14="http://schemas.microsoft.com/office/powerpoint/2010/main" val="5736393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411941" y="125504"/>
            <a:ext cx="10650071" cy="6740307"/>
          </a:xfrm>
          <a:prstGeom prst="rect">
            <a:avLst/>
          </a:prstGeom>
          <a:solidFill>
            <a:schemeClr val="accent5">
              <a:lumMod val="60000"/>
              <a:lumOff val="40000"/>
            </a:schemeClr>
          </a:solidFill>
        </p:spPr>
        <p:txBody>
          <a:bodyPr wrap="square">
            <a:spAutoFit/>
          </a:bodyPr>
          <a:lstStyle/>
          <a:p>
            <a:pPr algn="just"/>
            <a:r>
              <a:rPr lang="es-MX" sz="2400" dirty="0" smtClean="0">
                <a:solidFill>
                  <a:schemeClr val="accent4"/>
                </a:solidFill>
              </a:rPr>
              <a:t>2.Sombrero </a:t>
            </a:r>
            <a:r>
              <a:rPr lang="es-MX" sz="2400" dirty="0">
                <a:solidFill>
                  <a:schemeClr val="accent4"/>
                </a:solidFill>
              </a:rPr>
              <a:t>rojo: </a:t>
            </a:r>
            <a:r>
              <a:rPr lang="es-MX" sz="2400" dirty="0"/>
              <a:t>Está relacionado con los sentimientos, intuiciones, corazonadas, presentimientos y emociones. En una reunión se emplea para que los participantes puedan compartir sus sentimientos sin temor, explicaciones o justificaciones.</a:t>
            </a:r>
          </a:p>
          <a:p>
            <a:pPr algn="just"/>
            <a:r>
              <a:rPr lang="es-MX" sz="2400" b="1" dirty="0" smtClean="0"/>
              <a:t>3 Sombrero </a:t>
            </a:r>
            <a:r>
              <a:rPr lang="es-MX" sz="2400" b="1" dirty="0"/>
              <a:t>Negro</a:t>
            </a:r>
            <a:r>
              <a:rPr lang="es-MX" sz="2400" dirty="0"/>
              <a:t>: Es el sombrero relacionado con la cautela, el cual evita cometer errores o hacer cosas tontas o inclusive ilegales. Se relaciona con el juicio crítico y la racionalidad. </a:t>
            </a:r>
          </a:p>
          <a:p>
            <a:pPr algn="just"/>
            <a:r>
              <a:rPr lang="es-MX" sz="2400" dirty="0" smtClean="0">
                <a:solidFill>
                  <a:schemeClr val="accent3">
                    <a:lumMod val="60000"/>
                    <a:lumOff val="40000"/>
                  </a:schemeClr>
                </a:solidFill>
              </a:rPr>
              <a:t>4. Sombrero </a:t>
            </a:r>
            <a:r>
              <a:rPr lang="es-MX" sz="2400" dirty="0">
                <a:solidFill>
                  <a:schemeClr val="accent3">
                    <a:lumMod val="60000"/>
                    <a:lumOff val="40000"/>
                  </a:schemeClr>
                </a:solidFill>
              </a:rPr>
              <a:t>Amarillo</a:t>
            </a:r>
            <a:r>
              <a:rPr lang="es-MX" sz="2400" dirty="0"/>
              <a:t>: Al colocarse un sombrero amarillo uno debe pensar en buenas ideas, en los buenos aspectos de las cosas y exige un esfuerzo deliberado ya que los resultados no siempre son inmediatamente obvios.</a:t>
            </a:r>
          </a:p>
          <a:p>
            <a:pPr algn="just"/>
            <a:r>
              <a:rPr lang="es-MX" sz="2400" dirty="0" smtClean="0">
                <a:solidFill>
                  <a:srgbClr val="00B050"/>
                </a:solidFill>
              </a:rPr>
              <a:t>5. Sombrero </a:t>
            </a:r>
            <a:r>
              <a:rPr lang="es-MX" sz="2400" dirty="0">
                <a:solidFill>
                  <a:srgbClr val="00B050"/>
                </a:solidFill>
              </a:rPr>
              <a:t>Verde: </a:t>
            </a:r>
            <a:r>
              <a:rPr lang="es-MX" sz="2400" dirty="0"/>
              <a:t>Brinda la oportunidad de tomar un pensamiento creador  aunque surjan ideas. Es una petición de esfuerzo creativo adicional, pero no indica como efectuarse. Significa buscar más ideas.</a:t>
            </a:r>
          </a:p>
          <a:p>
            <a:pPr algn="just"/>
            <a:r>
              <a:rPr lang="es-MX" sz="2400" dirty="0" smtClean="0">
                <a:solidFill>
                  <a:schemeClr val="accent1"/>
                </a:solidFill>
              </a:rPr>
              <a:t>6. Sombrero </a:t>
            </a:r>
            <a:r>
              <a:rPr lang="es-MX" sz="2400" dirty="0">
                <a:solidFill>
                  <a:schemeClr val="accent1"/>
                </a:solidFill>
              </a:rPr>
              <a:t>Azul: </a:t>
            </a:r>
            <a:r>
              <a:rPr lang="es-MX" sz="2400" dirty="0"/>
              <a:t>Este sombrero generalmente es usado por el presidente u organizador de la reunión, sirve para organizar y controlar el proceso y a la ves hacerlo más productivo y eficiente. Es útil para invitar a la reflexión, para proporcionar rumbos, definiciones, marcar etapas importantes de creación y cimentar resultados ya alcanzados</a:t>
            </a:r>
            <a:r>
              <a:rPr lang="es-MX" sz="2400" dirty="0"/>
              <a:t>. </a:t>
            </a:r>
            <a:r>
              <a:rPr lang="es-MX" dirty="0"/>
              <a:t>Chiavenato, 2010</a:t>
            </a:r>
          </a:p>
          <a:p>
            <a:pPr algn="just"/>
            <a:endParaRPr lang="es-MX" sz="2400" dirty="0"/>
          </a:p>
        </p:txBody>
      </p:sp>
      <p:sp>
        <p:nvSpPr>
          <p:cNvPr id="2" name="Marcador de número de diapositiva 1"/>
          <p:cNvSpPr>
            <a:spLocks noGrp="1"/>
          </p:cNvSpPr>
          <p:nvPr>
            <p:ph type="sldNum" sz="quarter" idx="12"/>
          </p:nvPr>
        </p:nvSpPr>
        <p:spPr/>
        <p:txBody>
          <a:bodyPr/>
          <a:lstStyle/>
          <a:p>
            <a:fld id="{6B25FB9B-6013-4306-8DD0-F42BC7558861}" type="slidenum">
              <a:rPr lang="es-MX" smtClean="0"/>
              <a:t>32</a:t>
            </a:fld>
            <a:endParaRPr lang="es-MX"/>
          </a:p>
        </p:txBody>
      </p:sp>
    </p:spTree>
    <p:extLst>
      <p:ext uri="{BB962C8B-B14F-4D97-AF65-F5344CB8AC3E}">
        <p14:creationId xmlns:p14="http://schemas.microsoft.com/office/powerpoint/2010/main" val="19113547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32229" y="67236"/>
            <a:ext cx="10402889" cy="860612"/>
          </a:xfrm>
        </p:spPr>
        <p:txBody>
          <a:bodyPr/>
          <a:lstStyle/>
          <a:p>
            <a:r>
              <a:rPr lang="es-MX" dirty="0"/>
              <a:t>2.4: Técnicas y herramientas de la creatividad:</a:t>
            </a:r>
          </a:p>
        </p:txBody>
      </p:sp>
      <p:sp>
        <p:nvSpPr>
          <p:cNvPr id="3" name="Rectángulo 2"/>
          <p:cNvSpPr/>
          <p:nvPr/>
        </p:nvSpPr>
        <p:spPr>
          <a:xfrm>
            <a:off x="1406806" y="927848"/>
            <a:ext cx="10785194" cy="6278642"/>
          </a:xfrm>
          <a:prstGeom prst="rect">
            <a:avLst/>
          </a:prstGeom>
          <a:solidFill>
            <a:schemeClr val="accent5">
              <a:lumMod val="60000"/>
              <a:lumOff val="40000"/>
            </a:schemeClr>
          </a:solidFill>
        </p:spPr>
        <p:txBody>
          <a:bodyPr wrap="square">
            <a:spAutoFit/>
          </a:bodyPr>
          <a:lstStyle/>
          <a:p>
            <a:pPr algn="just"/>
            <a:r>
              <a:rPr lang="es-MX" sz="2400" b="1" dirty="0" smtClean="0"/>
              <a:t>2.4.1: </a:t>
            </a:r>
            <a:r>
              <a:rPr lang="es-MX" sz="2400" b="1" dirty="0"/>
              <a:t>Técnicas y herramientas de la creatividad:</a:t>
            </a:r>
          </a:p>
          <a:p>
            <a:pPr algn="just"/>
            <a:r>
              <a:rPr lang="es-MX" sz="2400" dirty="0" smtClean="0"/>
              <a:t>Existen </a:t>
            </a:r>
            <a:r>
              <a:rPr lang="es-MX" sz="2400" dirty="0"/>
              <a:t>métodos de pensamiento lateral que utilizan una estrategia a todas luces práctica y pragmática a continuación se mencionan las principales:</a:t>
            </a:r>
          </a:p>
          <a:p>
            <a:pPr marL="457200" indent="-457200" algn="just">
              <a:buFont typeface="+mj-lt"/>
              <a:buAutoNum type="arabicPeriod"/>
            </a:pPr>
            <a:r>
              <a:rPr lang="es-MX" sz="2400" b="1" dirty="0"/>
              <a:t>Foco: </a:t>
            </a:r>
            <a:r>
              <a:rPr lang="es-MX" sz="2400" dirty="0"/>
              <a:t>Focalizar es el primer paso para la creatividad. El foco es una herramienta de suma importancia para desarrollar ideas y alternativas. Es un esfuerzo por encontrar un nuevo punto de vista, descubrir y elegir áreas poco comunes de enfoque. En resumen Foco es la disposición para contemplar algo que no es el problema central con el propósito de descubrir ideas alternas a partir de él.</a:t>
            </a:r>
          </a:p>
          <a:p>
            <a:pPr marL="457200" indent="-457200" algn="just">
              <a:buFont typeface="+mj-lt"/>
              <a:buAutoNum type="arabicPeriod"/>
            </a:pPr>
            <a:r>
              <a:rPr lang="es-MX" sz="2400" b="1" dirty="0"/>
              <a:t>Tratamiento de las ideas: </a:t>
            </a:r>
            <a:r>
              <a:rPr lang="es-MX" sz="2400" dirty="0"/>
              <a:t>Cuando la aplicación de las técnicas produce algunas ideas es preciso darles un tratamiento para convertirlas en ideas utilizables. Para ello se deben seguir ciertos pasos los cuales son:</a:t>
            </a:r>
          </a:p>
          <a:p>
            <a:pPr marL="457200" indent="-457200" algn="just">
              <a:buFont typeface="+mj-lt"/>
              <a:buAutoNum type="arabicPeriod"/>
            </a:pPr>
            <a:r>
              <a:rPr lang="es-MX" sz="2400" b="1" dirty="0"/>
              <a:t>Rechazo de ideas: </a:t>
            </a:r>
            <a:r>
              <a:rPr lang="es-MX" sz="2400" dirty="0"/>
              <a:t>No se debe rechazar una idea inmediatamente, se debe dar cierto tiempo para perfeccionarla y moldearla a lo que en realidad buscamos.</a:t>
            </a:r>
          </a:p>
          <a:p>
            <a:pPr marL="457200" indent="-457200" algn="just">
              <a:buFont typeface="+mj-lt"/>
              <a:buAutoNum type="arabicPeriod"/>
            </a:pPr>
            <a:r>
              <a:rPr lang="es-MX" sz="2400" b="1" dirty="0"/>
              <a:t>Dar forma a las ideas: </a:t>
            </a:r>
            <a:r>
              <a:rPr lang="es-MX" sz="2400" dirty="0"/>
              <a:t>Significa ajustarlas para satisfacer las restricciones de la realidad</a:t>
            </a:r>
            <a:r>
              <a:rPr lang="es-MX" sz="2400" dirty="0"/>
              <a:t>. </a:t>
            </a:r>
            <a:endParaRPr lang="es-MX" sz="2400" dirty="0" smtClean="0"/>
          </a:p>
          <a:p>
            <a:pPr algn="ctr"/>
            <a:r>
              <a:rPr lang="es-MX" dirty="0" smtClean="0"/>
              <a:t>Chiavenato</a:t>
            </a:r>
            <a:r>
              <a:rPr lang="es-MX" dirty="0"/>
              <a:t>, 2010</a:t>
            </a:r>
          </a:p>
          <a:p>
            <a:pPr marL="457200" indent="-457200" algn="just">
              <a:buFont typeface="+mj-lt"/>
              <a:buAutoNum type="arabicPeriod"/>
            </a:pPr>
            <a:endParaRPr lang="es-MX" sz="2400" dirty="0"/>
          </a:p>
        </p:txBody>
      </p:sp>
      <p:sp>
        <p:nvSpPr>
          <p:cNvPr id="4" name="Marcador de número de diapositiva 3"/>
          <p:cNvSpPr>
            <a:spLocks noGrp="1"/>
          </p:cNvSpPr>
          <p:nvPr>
            <p:ph type="sldNum" sz="quarter" idx="12"/>
          </p:nvPr>
        </p:nvSpPr>
        <p:spPr/>
        <p:txBody>
          <a:bodyPr/>
          <a:lstStyle/>
          <a:p>
            <a:fld id="{6B25FB9B-6013-4306-8DD0-F42BC7558861}" type="slidenum">
              <a:rPr lang="es-MX" smtClean="0"/>
              <a:t>33</a:t>
            </a:fld>
            <a:endParaRPr lang="es-MX"/>
          </a:p>
        </p:txBody>
      </p:sp>
    </p:spTree>
    <p:extLst>
      <p:ext uri="{BB962C8B-B14F-4D97-AF65-F5344CB8AC3E}">
        <p14:creationId xmlns:p14="http://schemas.microsoft.com/office/powerpoint/2010/main" val="259469155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949824" y="242046"/>
            <a:ext cx="10242176" cy="6832640"/>
          </a:xfrm>
          <a:prstGeom prst="rect">
            <a:avLst/>
          </a:prstGeom>
          <a:solidFill>
            <a:schemeClr val="accent5">
              <a:lumMod val="60000"/>
              <a:lumOff val="40000"/>
            </a:schemeClr>
          </a:solidFill>
        </p:spPr>
        <p:txBody>
          <a:bodyPr wrap="square">
            <a:spAutoFit/>
          </a:bodyPr>
          <a:lstStyle/>
          <a:p>
            <a:pPr algn="just"/>
            <a:r>
              <a:rPr lang="es-MX" sz="2000" b="1" dirty="0" smtClean="0"/>
              <a:t>5. Adaptar Ideas</a:t>
            </a:r>
            <a:r>
              <a:rPr lang="es-MX" sz="2000" dirty="0" smtClean="0"/>
              <a:t>: Se preocupa más por los recursos disponibles que por las limitaciones que tenga.</a:t>
            </a:r>
          </a:p>
          <a:p>
            <a:pPr algn="just"/>
            <a:r>
              <a:rPr lang="es-MX" sz="2000" b="1" dirty="0" smtClean="0"/>
              <a:t>6. Fortalecer ideas: </a:t>
            </a:r>
            <a:r>
              <a:rPr lang="es-MX" sz="2000" dirty="0" smtClean="0"/>
              <a:t>Todo idea tiene un punto fuerte el cual nos otorgara un beneficio, debemos identificar ese potencial y fortalecerlo con claridad.</a:t>
            </a:r>
          </a:p>
          <a:p>
            <a:pPr algn="just"/>
            <a:r>
              <a:rPr lang="es-MX" sz="2000" b="1" dirty="0" smtClean="0"/>
              <a:t>7. Reforzar ideas: </a:t>
            </a:r>
            <a:r>
              <a:rPr lang="es-MX" sz="2000" dirty="0" smtClean="0"/>
              <a:t>Es necesario analizar las vulnerabilidades de una idea para poder robustecerlos.</a:t>
            </a:r>
          </a:p>
          <a:p>
            <a:pPr algn="just"/>
            <a:r>
              <a:rPr lang="es-MX" sz="2000" b="1" dirty="0" smtClean="0"/>
              <a:t>8. Adoptar ideas:</a:t>
            </a:r>
            <a:r>
              <a:rPr lang="es-MX" sz="2000" dirty="0" smtClean="0"/>
              <a:t> ¿Cómo reducir el riesgo que implica?, ¿Quién será su propietario?, ¿Quién lo instrumentara? y ¿Quién decidirá sobre el concepto?</a:t>
            </a:r>
          </a:p>
          <a:p>
            <a:pPr algn="just"/>
            <a:r>
              <a:rPr lang="es-MX" sz="2000" dirty="0" smtClean="0"/>
              <a:t>Comparar ideas: La tradición occidental nos indica que hay que criticar lo ya existente y descubrir una nueva forma de hacerlo; por otra parte la tradición oriental nos indica que hay que generar mejoras u opciones a lo ya establecido. Esto  permite mostrar beneficios, ahorros y dificultades.</a:t>
            </a:r>
          </a:p>
          <a:p>
            <a:pPr algn="just"/>
            <a:r>
              <a:rPr lang="es-MX" sz="2000" b="1" dirty="0" smtClean="0"/>
              <a:t>9. Errores y defectos: </a:t>
            </a:r>
            <a:r>
              <a:rPr lang="es-MX" sz="2000" dirty="0" smtClean="0"/>
              <a:t>Se analiza la nueva idea en busca de fallas, se sugiere utilizar el sombrero negro.</a:t>
            </a:r>
          </a:p>
          <a:p>
            <a:pPr algn="just"/>
            <a:r>
              <a:rPr lang="es-MX" sz="2000" b="1" dirty="0" smtClean="0"/>
              <a:t>10. Consecuencias: </a:t>
            </a:r>
            <a:r>
              <a:rPr lang="es-MX" sz="2000" dirty="0" smtClean="0"/>
              <a:t>Por ultimo debemos verificar los resultados de aplicación de la idea nueva en un corto, mediano y largo plazo.</a:t>
            </a:r>
          </a:p>
          <a:p>
            <a:pPr algn="just"/>
            <a:r>
              <a:rPr lang="es-MX" sz="2000" b="1" dirty="0" smtClean="0"/>
              <a:t>11.Verificación: </a:t>
            </a:r>
            <a:r>
              <a:rPr lang="es-MX" sz="2000" dirty="0" smtClean="0"/>
              <a:t>Las ideas deberán ponerse a prueba y perfeccionarse incluso cuando no se utilicen.</a:t>
            </a:r>
          </a:p>
          <a:p>
            <a:pPr algn="just"/>
            <a:r>
              <a:rPr lang="es-MX" sz="2000" b="1" dirty="0" smtClean="0"/>
              <a:t>12. Evaluación Final: </a:t>
            </a:r>
            <a:r>
              <a:rPr lang="es-MX" sz="2000" dirty="0" smtClean="0"/>
              <a:t>La valoración debe tomar en cuenta la viabilidad, beneficios, recursos y </a:t>
            </a:r>
            <a:r>
              <a:rPr lang="es-MX" sz="2000" dirty="0"/>
              <a:t>adecuación. </a:t>
            </a:r>
            <a:endParaRPr lang="es-MX" sz="2000" dirty="0" smtClean="0"/>
          </a:p>
          <a:p>
            <a:pPr algn="ctr"/>
            <a:r>
              <a:rPr lang="es-MX" dirty="0" smtClean="0"/>
              <a:t>Chiavenato</a:t>
            </a:r>
            <a:r>
              <a:rPr lang="es-MX" dirty="0"/>
              <a:t>, 2010</a:t>
            </a:r>
          </a:p>
          <a:p>
            <a:pPr algn="just"/>
            <a:endParaRPr lang="es-MX" sz="2000" dirty="0"/>
          </a:p>
        </p:txBody>
      </p:sp>
      <p:sp>
        <p:nvSpPr>
          <p:cNvPr id="2" name="Marcador de número de diapositiva 1"/>
          <p:cNvSpPr>
            <a:spLocks noGrp="1"/>
          </p:cNvSpPr>
          <p:nvPr>
            <p:ph type="sldNum" sz="quarter" idx="12"/>
          </p:nvPr>
        </p:nvSpPr>
        <p:spPr>
          <a:xfrm>
            <a:off x="10978750" y="6192557"/>
            <a:ext cx="551167" cy="365125"/>
          </a:xfrm>
        </p:spPr>
        <p:txBody>
          <a:bodyPr/>
          <a:lstStyle/>
          <a:p>
            <a:fld id="{6B25FB9B-6013-4306-8DD0-F42BC7558861}" type="slidenum">
              <a:rPr lang="es-MX" smtClean="0"/>
              <a:t>34</a:t>
            </a:fld>
            <a:endParaRPr lang="es-MX" dirty="0"/>
          </a:p>
        </p:txBody>
      </p:sp>
    </p:spTree>
    <p:extLst>
      <p:ext uri="{BB962C8B-B14F-4D97-AF65-F5344CB8AC3E}">
        <p14:creationId xmlns:p14="http://schemas.microsoft.com/office/powerpoint/2010/main" val="25519498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87723" y="1"/>
            <a:ext cx="9797771" cy="739588"/>
          </a:xfrm>
        </p:spPr>
        <p:txBody>
          <a:bodyPr>
            <a:normAutofit fontScale="90000"/>
          </a:bodyPr>
          <a:lstStyle/>
          <a:p>
            <a:r>
              <a:rPr lang="es-MX" dirty="0" smtClean="0"/>
              <a:t/>
            </a:r>
            <a:br>
              <a:rPr lang="es-MX" dirty="0" smtClean="0"/>
            </a:br>
            <a:r>
              <a:rPr lang="es-MX" dirty="0" smtClean="0"/>
              <a:t>2.5</a:t>
            </a:r>
            <a:r>
              <a:rPr lang="es-MX" dirty="0"/>
              <a:t>: Como introducir programas de creatividad:</a:t>
            </a:r>
            <a:br>
              <a:rPr lang="es-MX" dirty="0"/>
            </a:br>
            <a:endParaRPr lang="es-MX" dirty="0"/>
          </a:p>
        </p:txBody>
      </p:sp>
      <p:sp>
        <p:nvSpPr>
          <p:cNvPr id="3" name="Rectángulo 2"/>
          <p:cNvSpPr/>
          <p:nvPr/>
        </p:nvSpPr>
        <p:spPr>
          <a:xfrm>
            <a:off x="1535532" y="585619"/>
            <a:ext cx="10472692" cy="6217087"/>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endParaRPr lang="es-MX" dirty="0"/>
          </a:p>
          <a:p>
            <a:pPr algn="just"/>
            <a:r>
              <a:rPr lang="es-MX" sz="2000" dirty="0"/>
              <a:t>Se exige que el encargado de llevar a cabo el proceso tenga liderazgo sin importar si se trata de un director general o un grupo motivado de ejecutivos; se debe seguir un proceso que por lo general abarca los siguientes programas:</a:t>
            </a:r>
          </a:p>
          <a:p>
            <a:pPr marL="342900" indent="-342900" algn="just">
              <a:buFont typeface="Arial" panose="020B0604020202020204" pitchFamily="34" charset="0"/>
              <a:buChar char="•"/>
            </a:pPr>
            <a:r>
              <a:rPr lang="es-MX" sz="2000" b="1" dirty="0"/>
              <a:t>Sensibilización: </a:t>
            </a:r>
            <a:r>
              <a:rPr lang="es-MX" sz="2000" dirty="0"/>
              <a:t>Se trata de concientizar a las personas acerca de la importancia que tiene hoy en día la creatividad dentro de la organización y su papel como ventaja competitiva. La competencia basada en el tiempo requiere de un alto nivel de creatividad que permitirá que los procesos se realicen en periodos cada vez más cortos.</a:t>
            </a:r>
          </a:p>
          <a:p>
            <a:pPr marL="342900" indent="-342900" algn="just">
              <a:buFont typeface="Arial" panose="020B0604020202020204" pitchFamily="34" charset="0"/>
              <a:buChar char="•"/>
            </a:pPr>
            <a:r>
              <a:rPr lang="es-MX" sz="2000" b="1" dirty="0"/>
              <a:t>Método de los seis sombreros: </a:t>
            </a:r>
            <a:r>
              <a:rPr lang="es-MX" sz="2000" dirty="0"/>
              <a:t>Técnica que utiliza seis sombreros de distinto color que representan una forma distinta de pensar la cual nos ayudara a ver las cosas desde otro punto de vista, permite que las reuniones sean más productivas.</a:t>
            </a:r>
          </a:p>
          <a:p>
            <a:pPr marL="342900" indent="-342900" algn="just">
              <a:buFont typeface="Arial" panose="020B0604020202020204" pitchFamily="34" charset="0"/>
              <a:buChar char="•"/>
            </a:pPr>
            <a:r>
              <a:rPr lang="es-MX" sz="2000" b="1" dirty="0"/>
              <a:t>Defensor designado/dueño del proceso: </a:t>
            </a:r>
            <a:r>
              <a:rPr lang="es-MX" sz="2000" dirty="0"/>
              <a:t>Se debe contar con un ejecutivo hábil que haga la introducción a la creatividad más simple. Entre más rápido se obtengan resultados positivos con el método creativo más rápida será su aplicación, aceptación y desarrollo.</a:t>
            </a:r>
          </a:p>
          <a:p>
            <a:pPr marL="342900" indent="-342900" algn="just">
              <a:buFont typeface="Arial" panose="020B0604020202020204" pitchFamily="34" charset="0"/>
              <a:buChar char="•"/>
            </a:pPr>
            <a:r>
              <a:rPr lang="es-MX" sz="2000" b="1" dirty="0" smtClean="0"/>
              <a:t>Estructuras de creatividad: </a:t>
            </a:r>
            <a:r>
              <a:rPr lang="es-MX" sz="2000" dirty="0"/>
              <a:t>Esta se incrementa mediante grupos generación de ideas, oficinas de creación o centros creativos; estas estructuras sirven como medio de presentación de nuevas ideas en la empresa.</a:t>
            </a:r>
          </a:p>
          <a:p>
            <a:pPr marL="342900" indent="-342900" algn="just">
              <a:buFont typeface="Arial" panose="020B0604020202020204" pitchFamily="34" charset="0"/>
              <a:buChar char="•"/>
            </a:pPr>
            <a:r>
              <a:rPr lang="es-MX" sz="2000" b="1" dirty="0"/>
              <a:t>Programas de creatividad: </a:t>
            </a:r>
            <a:r>
              <a:rPr lang="es-MX" sz="2000" dirty="0"/>
              <a:t>La organización puede implementar la creatividad </a:t>
            </a:r>
            <a:r>
              <a:rPr lang="es-MX" sz="2000" dirty="0" smtClean="0"/>
              <a:t>a través </a:t>
            </a:r>
            <a:r>
              <a:rPr lang="es-MX" sz="2000" dirty="0"/>
              <a:t>de programas adicionales como un plan de sugerencias, círculos de calidad, mejoramiento continuo y reducción de costos, programas de capacitación o agentes facilitadores.</a:t>
            </a:r>
          </a:p>
        </p:txBody>
      </p:sp>
      <p:sp>
        <p:nvSpPr>
          <p:cNvPr id="4" name="Marcador de número de diapositiva 3"/>
          <p:cNvSpPr>
            <a:spLocks noGrp="1"/>
          </p:cNvSpPr>
          <p:nvPr>
            <p:ph type="sldNum" sz="quarter" idx="12"/>
          </p:nvPr>
        </p:nvSpPr>
        <p:spPr/>
        <p:txBody>
          <a:bodyPr/>
          <a:lstStyle/>
          <a:p>
            <a:fld id="{6B25FB9B-6013-4306-8DD0-F42BC7558861}" type="slidenum">
              <a:rPr lang="es-MX" smtClean="0"/>
              <a:t>35</a:t>
            </a:fld>
            <a:endParaRPr lang="es-MX"/>
          </a:p>
        </p:txBody>
      </p:sp>
    </p:spTree>
    <p:extLst>
      <p:ext uri="{BB962C8B-B14F-4D97-AF65-F5344CB8AC3E}">
        <p14:creationId xmlns:p14="http://schemas.microsoft.com/office/powerpoint/2010/main" val="29437688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54958" y="134471"/>
            <a:ext cx="9542277" cy="1183342"/>
          </a:xfrm>
        </p:spPr>
        <p:txBody>
          <a:bodyPr>
            <a:normAutofit fontScale="90000"/>
          </a:bodyPr>
          <a:lstStyle/>
          <a:p>
            <a:r>
              <a:rPr lang="es-MX" dirty="0"/>
              <a:t>2.6: Condiciones Organizacionales para propiciar la Innovación: </a:t>
            </a:r>
            <a:br>
              <a:rPr lang="es-MX" dirty="0"/>
            </a:br>
            <a:endParaRPr lang="es-MX" dirty="0"/>
          </a:p>
        </p:txBody>
      </p:sp>
      <p:sp>
        <p:nvSpPr>
          <p:cNvPr id="3" name="Rectángulo 2"/>
          <p:cNvSpPr/>
          <p:nvPr/>
        </p:nvSpPr>
        <p:spPr>
          <a:xfrm>
            <a:off x="1501588" y="1183341"/>
            <a:ext cx="10690412" cy="6124754"/>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s-MX" sz="2800" dirty="0" smtClean="0"/>
              <a:t>Para poder alcanzar el éxito empresarial se requieren ciertos cambios:</a:t>
            </a:r>
          </a:p>
          <a:p>
            <a:endParaRPr lang="es-MX" sz="2800" dirty="0" smtClean="0"/>
          </a:p>
          <a:p>
            <a:r>
              <a:rPr lang="es-MX" sz="2800" dirty="0" smtClean="0"/>
              <a:t>•</a:t>
            </a:r>
            <a:r>
              <a:rPr lang="es-MX" sz="2800" b="1" dirty="0" smtClean="0"/>
              <a:t>Estructura Organizacional: </a:t>
            </a:r>
            <a:r>
              <a:rPr lang="es-MX" sz="2800" dirty="0"/>
              <a:t>Simple compacta e integradora, constituida más por equipos de alto desempeño que por órganos definidos y definitivos. </a:t>
            </a:r>
            <a:endParaRPr lang="es-MX" sz="2800" dirty="0" smtClean="0"/>
          </a:p>
          <a:p>
            <a:r>
              <a:rPr lang="es-MX" sz="2800" dirty="0" smtClean="0"/>
              <a:t>•</a:t>
            </a:r>
            <a:r>
              <a:rPr lang="es-MX" sz="2800" b="1" dirty="0" smtClean="0"/>
              <a:t>Cultura Corporativa: </a:t>
            </a:r>
            <a:r>
              <a:rPr lang="es-MX" sz="2800" dirty="0" smtClean="0"/>
              <a:t>Abierta, dinámica, incluyente y participativa que contenga valores organizacionales impulsores de conceptos como aumento de facultades y equipos.</a:t>
            </a:r>
          </a:p>
          <a:p>
            <a:r>
              <a:rPr lang="es-MX" sz="2800" dirty="0" smtClean="0"/>
              <a:t>•</a:t>
            </a:r>
            <a:r>
              <a:rPr lang="es-MX" sz="2800" b="1" dirty="0" smtClean="0"/>
              <a:t>Estilo de Gestión</a:t>
            </a:r>
            <a:r>
              <a:rPr lang="es-MX" sz="2800" dirty="0" smtClean="0"/>
              <a:t>: Envolvente, impulsor y acogedor que abarca desde el presidente de la organización hasta el nivel de más bajo grado en el organigrama se caracteriza por contar con motivación, comunicación y ayuda </a:t>
            </a:r>
            <a:r>
              <a:rPr lang="es-MX" sz="2800" dirty="0"/>
              <a:t>mutua</a:t>
            </a:r>
            <a:r>
              <a:rPr lang="es-MX" sz="2800" dirty="0" smtClean="0"/>
              <a:t>.</a:t>
            </a:r>
          </a:p>
          <a:p>
            <a:pPr algn="ctr"/>
            <a:r>
              <a:rPr lang="es-MX" sz="2800" dirty="0" smtClean="0"/>
              <a:t> </a:t>
            </a:r>
            <a:r>
              <a:rPr lang="es-MX" dirty="0"/>
              <a:t>Chiavenato, 2010</a:t>
            </a:r>
          </a:p>
          <a:p>
            <a:endParaRPr lang="es-MX" sz="2800" dirty="0"/>
          </a:p>
        </p:txBody>
      </p:sp>
      <p:sp>
        <p:nvSpPr>
          <p:cNvPr id="4" name="Marcador de número de diapositiva 3"/>
          <p:cNvSpPr>
            <a:spLocks noGrp="1"/>
          </p:cNvSpPr>
          <p:nvPr>
            <p:ph type="sldNum" sz="quarter" idx="12"/>
          </p:nvPr>
        </p:nvSpPr>
        <p:spPr>
          <a:xfrm>
            <a:off x="10946068" y="6232898"/>
            <a:ext cx="551167" cy="365125"/>
          </a:xfrm>
        </p:spPr>
        <p:txBody>
          <a:bodyPr/>
          <a:lstStyle/>
          <a:p>
            <a:fld id="{6B25FB9B-6013-4306-8DD0-F42BC7558861}" type="slidenum">
              <a:rPr lang="es-MX" smtClean="0"/>
              <a:t>36</a:t>
            </a:fld>
            <a:endParaRPr lang="es-MX" dirty="0"/>
          </a:p>
        </p:txBody>
      </p:sp>
    </p:spTree>
    <p:extLst>
      <p:ext uri="{BB962C8B-B14F-4D97-AF65-F5344CB8AC3E}">
        <p14:creationId xmlns:p14="http://schemas.microsoft.com/office/powerpoint/2010/main" val="40637420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636057" y="1748118"/>
            <a:ext cx="9928413" cy="3676184"/>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es-MX" sz="2800" dirty="0"/>
              <a:t>Bibliografía: </a:t>
            </a:r>
          </a:p>
          <a:p>
            <a:endParaRPr lang="es-MX" sz="2800" dirty="0"/>
          </a:p>
          <a:p>
            <a:r>
              <a:rPr lang="es-MX" sz="2800" dirty="0"/>
              <a:t>1: Chiavenato, I. (2010) Innovaciones de la Administración. 5ª. Edición. México: Mc Graw Hill.</a:t>
            </a:r>
          </a:p>
          <a:p>
            <a:r>
              <a:rPr lang="es-MX" sz="2800" dirty="0"/>
              <a:t>2: Hernández y Rodríguez, S., Palafox de Anda G. (2012). Administración Teoría, Proceso, Áreas Funcionales y Estrategias para la competitividad. 3ª. Edición. México: Mc Graw Hill </a:t>
            </a:r>
            <a:r>
              <a:rPr lang="es-MX" sz="2800" dirty="0" err="1"/>
              <a:t>Higher</a:t>
            </a:r>
            <a:r>
              <a:rPr lang="es-MX" sz="2800" dirty="0"/>
              <a:t> </a:t>
            </a:r>
            <a:r>
              <a:rPr lang="es-MX" sz="2800" dirty="0" err="1"/>
              <a:t>Education</a:t>
            </a:r>
            <a:r>
              <a:rPr lang="es-MX" sz="2800" dirty="0"/>
              <a:t>.  (ISBN: 9786071507754).</a:t>
            </a:r>
          </a:p>
        </p:txBody>
      </p:sp>
      <p:sp>
        <p:nvSpPr>
          <p:cNvPr id="2" name="Marcador de número de diapositiva 1"/>
          <p:cNvSpPr>
            <a:spLocks noGrp="1"/>
          </p:cNvSpPr>
          <p:nvPr>
            <p:ph type="sldNum" sz="quarter" idx="12"/>
          </p:nvPr>
        </p:nvSpPr>
        <p:spPr/>
        <p:txBody>
          <a:bodyPr/>
          <a:lstStyle/>
          <a:p>
            <a:fld id="{6B25FB9B-6013-4306-8DD0-F42BC7558861}" type="slidenum">
              <a:rPr lang="es-MX" smtClean="0"/>
              <a:t>37</a:t>
            </a:fld>
            <a:endParaRPr lang="es-MX"/>
          </a:p>
        </p:txBody>
      </p:sp>
    </p:spTree>
    <p:extLst>
      <p:ext uri="{BB962C8B-B14F-4D97-AF65-F5344CB8AC3E}">
        <p14:creationId xmlns:p14="http://schemas.microsoft.com/office/powerpoint/2010/main" val="3438917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1" y="49307"/>
            <a:ext cx="10018713" cy="1752599"/>
          </a:xfrm>
        </p:spPr>
        <p:txBody>
          <a:bodyPr/>
          <a:lstStyle/>
          <a:p>
            <a:r>
              <a:rPr lang="es-MX" dirty="0" smtClean="0"/>
              <a:t>INTRODUCCIÓN </a:t>
            </a:r>
            <a:endParaRPr lang="es-MX" dirty="0"/>
          </a:p>
        </p:txBody>
      </p:sp>
      <p:sp>
        <p:nvSpPr>
          <p:cNvPr id="3" name="Rectángulo 2"/>
          <p:cNvSpPr/>
          <p:nvPr/>
        </p:nvSpPr>
        <p:spPr>
          <a:xfrm>
            <a:off x="2191870" y="1479176"/>
            <a:ext cx="9802905" cy="4431983"/>
          </a:xfrm>
          <a:prstGeom prst="rect">
            <a:avLst/>
          </a:prstGeom>
        </p:spPr>
        <p:txBody>
          <a:bodyPr wrap="square">
            <a:spAutoFit/>
          </a:bodyPr>
          <a:lstStyle/>
          <a:p>
            <a:endParaRPr lang="es-MX" dirty="0" smtClean="0"/>
          </a:p>
          <a:p>
            <a:r>
              <a:rPr lang="es-MX" sz="2400" dirty="0" smtClean="0"/>
              <a:t>Esta unidad muestra todo lo que implica el generar o tratar de implementar un cambio dentro de cualquier tipo de organización, todos los pasos que se deben seguir y  los factores internos y externos que interfieren con el mismo que son los obstáculos a los que se enfrentara el alumno en el campo laboral al querer llevarlo a la práctica. </a:t>
            </a:r>
          </a:p>
          <a:p>
            <a:r>
              <a:rPr lang="es-MX" sz="2400" dirty="0" smtClean="0"/>
              <a:t>También se mencionaran todos los beneficios que traería un cambio si es que la organización lo necesita, ya que no todos los cambios tienen resultados positivos, se debe analizar muy minuciosamente la idea de un cambio preguntándose el ¿Por qué?, ¿Para qué?, y ¿Cuáles son los beneficios que traería y a que Costo?, ya que podría resultar en un completo desastre para la empresa y para el alumno en su historial dentro de su vida laboral.</a:t>
            </a:r>
            <a:endParaRPr lang="es-MX" sz="2400" dirty="0"/>
          </a:p>
        </p:txBody>
      </p:sp>
      <p:sp>
        <p:nvSpPr>
          <p:cNvPr id="4" name="Marcador de número de diapositiva 3"/>
          <p:cNvSpPr>
            <a:spLocks noGrp="1"/>
          </p:cNvSpPr>
          <p:nvPr>
            <p:ph type="sldNum" sz="quarter" idx="12"/>
          </p:nvPr>
        </p:nvSpPr>
        <p:spPr/>
        <p:txBody>
          <a:bodyPr/>
          <a:lstStyle/>
          <a:p>
            <a:fld id="{6B25FB9B-6013-4306-8DD0-F42BC7558861}" type="slidenum">
              <a:rPr lang="es-MX" smtClean="0"/>
              <a:t>4</a:t>
            </a:fld>
            <a:endParaRPr lang="es-MX"/>
          </a:p>
        </p:txBody>
      </p:sp>
    </p:spTree>
    <p:extLst>
      <p:ext uri="{BB962C8B-B14F-4D97-AF65-F5344CB8AC3E}">
        <p14:creationId xmlns:p14="http://schemas.microsoft.com/office/powerpoint/2010/main" val="2414674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45828" y="188685"/>
            <a:ext cx="4267201" cy="609601"/>
          </a:xfrm>
        </p:spPr>
        <p:txBody>
          <a:bodyPr>
            <a:normAutofit fontScale="90000"/>
          </a:bodyPr>
          <a:lstStyle/>
          <a:p>
            <a:r>
              <a:rPr lang="es-MX" b="1" dirty="0" smtClean="0"/>
              <a:t>CAMBIO</a:t>
            </a:r>
            <a:endParaRPr lang="es-MX" b="1" dirty="0"/>
          </a:p>
        </p:txBody>
      </p:sp>
      <p:sp>
        <p:nvSpPr>
          <p:cNvPr id="3" name="Rectángulo 2"/>
          <p:cNvSpPr/>
          <p:nvPr/>
        </p:nvSpPr>
        <p:spPr>
          <a:xfrm>
            <a:off x="1443745" y="1244599"/>
            <a:ext cx="10559570" cy="3354765"/>
          </a:xfrm>
          <a:prstGeom prst="rect">
            <a:avLst/>
          </a:prstGeom>
        </p:spPr>
        <p:txBody>
          <a:bodyPr wrap="square">
            <a:spAutoFit/>
          </a:bodyPr>
          <a:lstStyle/>
          <a:p>
            <a:r>
              <a:rPr lang="es-MX" sz="3600" b="1" dirty="0" smtClean="0"/>
              <a:t>1: Cambio:</a:t>
            </a:r>
          </a:p>
          <a:p>
            <a:endParaRPr lang="es-MX" sz="2800" dirty="0" smtClean="0"/>
          </a:p>
          <a:p>
            <a:pPr algn="just"/>
            <a:r>
              <a:rPr lang="es-MX" sz="3600" dirty="0" smtClean="0"/>
              <a:t>1.1: </a:t>
            </a:r>
            <a:r>
              <a:rPr lang="es-MX" sz="2800" b="1" dirty="0" smtClean="0"/>
              <a:t>Paradigmas</a:t>
            </a:r>
            <a:r>
              <a:rPr lang="es-MX" sz="2800" dirty="0" smtClean="0"/>
              <a:t>: Kuhn (1990) estableció el termino paradigma para referirse al conjunto de formas básicas y dominantes que se encuentran no solo en las ciencias, sino también en el modo de pensar, creer, percibir, evaluar y sentir, de acuerdo con una visión particular del mundo circundante.</a:t>
            </a:r>
            <a:endParaRPr lang="es-MX" sz="2800" dirty="0"/>
          </a:p>
        </p:txBody>
      </p:sp>
      <p:pic>
        <p:nvPicPr>
          <p:cNvPr id="5" name="Imagen 4"/>
          <p:cNvPicPr>
            <a:picLocks noChangeAspect="1"/>
          </p:cNvPicPr>
          <p:nvPr/>
        </p:nvPicPr>
        <p:blipFill>
          <a:blip r:embed="rId2"/>
          <a:stretch>
            <a:fillRect/>
          </a:stretch>
        </p:blipFill>
        <p:spPr>
          <a:xfrm>
            <a:off x="7241722" y="4231436"/>
            <a:ext cx="3295650" cy="22344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Marcador de número de diapositiva 3"/>
          <p:cNvSpPr>
            <a:spLocks noGrp="1"/>
          </p:cNvSpPr>
          <p:nvPr>
            <p:ph type="sldNum" sz="quarter" idx="12"/>
          </p:nvPr>
        </p:nvSpPr>
        <p:spPr/>
        <p:txBody>
          <a:bodyPr/>
          <a:lstStyle/>
          <a:p>
            <a:fld id="{6B25FB9B-6013-4306-8DD0-F42BC7558861}" type="slidenum">
              <a:rPr lang="es-MX" smtClean="0"/>
              <a:t>5</a:t>
            </a:fld>
            <a:endParaRPr lang="es-MX"/>
          </a:p>
        </p:txBody>
      </p:sp>
      <p:sp>
        <p:nvSpPr>
          <p:cNvPr id="6" name="CuadroTexto 5"/>
          <p:cNvSpPr txBox="1"/>
          <p:nvPr/>
        </p:nvSpPr>
        <p:spPr>
          <a:xfrm>
            <a:off x="4693023" y="6096555"/>
            <a:ext cx="1909483" cy="369332"/>
          </a:xfrm>
          <a:prstGeom prst="rect">
            <a:avLst/>
          </a:prstGeom>
          <a:noFill/>
        </p:spPr>
        <p:txBody>
          <a:bodyPr wrap="square" rtlCol="0">
            <a:spAutoFit/>
          </a:bodyPr>
          <a:lstStyle/>
          <a:p>
            <a:r>
              <a:rPr lang="es-MX" dirty="0" smtClean="0"/>
              <a:t>Chiavenato, 2010</a:t>
            </a:r>
            <a:endParaRPr lang="es-MX" dirty="0"/>
          </a:p>
        </p:txBody>
      </p:sp>
    </p:spTree>
    <p:extLst>
      <p:ext uri="{BB962C8B-B14F-4D97-AF65-F5344CB8AC3E}">
        <p14:creationId xmlns:p14="http://schemas.microsoft.com/office/powerpoint/2010/main" val="22410869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72570" y="1"/>
            <a:ext cx="10018713" cy="917604"/>
          </a:xfrm>
        </p:spPr>
        <p:txBody>
          <a:bodyPr/>
          <a:lstStyle/>
          <a:p>
            <a:r>
              <a:rPr lang="es-MX" dirty="0"/>
              <a:t>1.2: ¿Qué es el cambio</a:t>
            </a:r>
            <a:r>
              <a:rPr lang="es-MX" dirty="0" smtClean="0"/>
              <a:t>? </a:t>
            </a:r>
            <a:endParaRPr lang="es-MX" dirty="0"/>
          </a:p>
        </p:txBody>
      </p:sp>
      <p:sp>
        <p:nvSpPr>
          <p:cNvPr id="3" name="Rectángulo 2"/>
          <p:cNvSpPr/>
          <p:nvPr/>
        </p:nvSpPr>
        <p:spPr>
          <a:xfrm>
            <a:off x="2084294" y="1164134"/>
            <a:ext cx="10107706" cy="5693866"/>
          </a:xfrm>
          <a:prstGeom prst="rect">
            <a:avLst/>
          </a:prstGeom>
        </p:spPr>
        <p:txBody>
          <a:bodyPr wrap="square">
            <a:spAutoFit/>
          </a:bodyPr>
          <a:lstStyle/>
          <a:p>
            <a:pPr algn="just"/>
            <a:r>
              <a:rPr lang="es-MX" sz="2800" dirty="0" smtClean="0"/>
              <a:t>El cambio constituye el tránsito de un estado a otro, se entiende como la transición  de una situación a otra distinta. El cambio representa siempre una transformación, alteración, modificación, perturbación, interrupción, fractura o ruptura. Y lo podemos encontrar en cualquier parte del mundo: países, organizaciones, tecnología, ciudades, hábitos personales, productos y servicios, tiempo y clima. Todo cambio implica nuevos caminos, estrategias o soluciones; significa una transformación que puede ser gradual y constante o rápida e impactante. </a:t>
            </a:r>
            <a:r>
              <a:rPr lang="es-MX" sz="2800" dirty="0"/>
              <a:t>Rompe el estado de equilibrio ya sea para bien o para mal</a:t>
            </a:r>
            <a:r>
              <a:rPr lang="es-MX" sz="2800" dirty="0" smtClean="0"/>
              <a:t>. </a:t>
            </a:r>
          </a:p>
          <a:p>
            <a:pPr algn="r"/>
            <a:r>
              <a:rPr lang="es-MX" dirty="0" smtClean="0"/>
              <a:t>Chiavenato</a:t>
            </a:r>
            <a:r>
              <a:rPr lang="es-MX" dirty="0"/>
              <a:t>, 2010</a:t>
            </a:r>
          </a:p>
          <a:p>
            <a:pPr algn="just"/>
            <a:endParaRPr lang="es-MX" sz="2800" dirty="0" smtClean="0"/>
          </a:p>
          <a:p>
            <a:pPr algn="just"/>
            <a:endParaRPr lang="es-MX" sz="2800" dirty="0"/>
          </a:p>
        </p:txBody>
      </p:sp>
      <p:sp>
        <p:nvSpPr>
          <p:cNvPr id="4" name="Marcador de número de diapositiva 3"/>
          <p:cNvSpPr>
            <a:spLocks noGrp="1"/>
          </p:cNvSpPr>
          <p:nvPr>
            <p:ph type="sldNum" sz="quarter" idx="12"/>
          </p:nvPr>
        </p:nvSpPr>
        <p:spPr>
          <a:xfrm>
            <a:off x="11045985" y="6246345"/>
            <a:ext cx="551167" cy="365125"/>
          </a:xfrm>
        </p:spPr>
        <p:txBody>
          <a:bodyPr/>
          <a:lstStyle/>
          <a:p>
            <a:fld id="{6B25FB9B-6013-4306-8DD0-F42BC7558861}" type="slidenum">
              <a:rPr lang="es-MX" smtClean="0"/>
              <a:t>6</a:t>
            </a:fld>
            <a:endParaRPr lang="es-MX" dirty="0"/>
          </a:p>
        </p:txBody>
      </p:sp>
    </p:spTree>
    <p:extLst>
      <p:ext uri="{BB962C8B-B14F-4D97-AF65-F5344CB8AC3E}">
        <p14:creationId xmlns:p14="http://schemas.microsoft.com/office/powerpoint/2010/main" val="40573272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74276" y="0"/>
            <a:ext cx="10018713" cy="1752599"/>
          </a:xfrm>
        </p:spPr>
        <p:txBody>
          <a:bodyPr/>
          <a:lstStyle/>
          <a:p>
            <a:r>
              <a:rPr lang="es-MX" dirty="0"/>
              <a:t>1.3: Agentes Internos del Cambio:</a:t>
            </a:r>
            <a:br>
              <a:rPr lang="es-MX" dirty="0"/>
            </a:br>
            <a:endParaRPr lang="es-MX" dirty="0"/>
          </a:p>
        </p:txBody>
      </p:sp>
      <p:sp>
        <p:nvSpPr>
          <p:cNvPr id="3" name="Rectángulo 2"/>
          <p:cNvSpPr/>
          <p:nvPr/>
        </p:nvSpPr>
        <p:spPr>
          <a:xfrm>
            <a:off x="1500327" y="993869"/>
            <a:ext cx="10663517" cy="5970865"/>
          </a:xfrm>
          <a:prstGeom prst="rect">
            <a:avLst/>
          </a:prstGeom>
        </p:spPr>
        <p:txBody>
          <a:bodyPr wrap="square">
            <a:spAutoFit/>
          </a:bodyPr>
          <a:lstStyle/>
          <a:p>
            <a:endParaRPr lang="es-MX" dirty="0" smtClean="0"/>
          </a:p>
          <a:p>
            <a:r>
              <a:rPr lang="es-MX" sz="2800" dirty="0" smtClean="0"/>
              <a:t>Las empresas sufren presiones internas que provocan cambios como son: </a:t>
            </a:r>
          </a:p>
          <a:p>
            <a:pPr marL="457200" indent="-457200">
              <a:buFont typeface="Arial" panose="020B0604020202020204" pitchFamily="34" charset="0"/>
              <a:buChar char="•"/>
            </a:pPr>
            <a:r>
              <a:rPr lang="es-MX" sz="2800" dirty="0" smtClean="0"/>
              <a:t>Nuevos objetivos organizacionales, </a:t>
            </a:r>
          </a:p>
          <a:p>
            <a:pPr marL="457200" indent="-457200">
              <a:buFont typeface="Arial" panose="020B0604020202020204" pitchFamily="34" charset="0"/>
              <a:buChar char="•"/>
            </a:pPr>
            <a:r>
              <a:rPr lang="es-MX" sz="2800" dirty="0" smtClean="0"/>
              <a:t>nuevas políticas gerenciales, </a:t>
            </a:r>
          </a:p>
          <a:p>
            <a:pPr marL="457200" indent="-457200">
              <a:buFont typeface="Arial" panose="020B0604020202020204" pitchFamily="34" charset="0"/>
              <a:buChar char="•"/>
            </a:pPr>
            <a:r>
              <a:rPr lang="es-MX" sz="2800" dirty="0" smtClean="0"/>
              <a:t>las distintas tecnologías, </a:t>
            </a:r>
          </a:p>
          <a:p>
            <a:pPr marL="457200" indent="-457200">
              <a:buFont typeface="Arial" panose="020B0604020202020204" pitchFamily="34" charset="0"/>
              <a:buChar char="•"/>
            </a:pPr>
            <a:r>
              <a:rPr lang="es-MX" sz="2800" dirty="0" smtClean="0"/>
              <a:t>la adquisición de equipos y sistemas modernos, </a:t>
            </a:r>
          </a:p>
          <a:p>
            <a:pPr marL="457200" indent="-457200">
              <a:buFont typeface="Arial" panose="020B0604020202020204" pitchFamily="34" charset="0"/>
              <a:buChar char="•"/>
            </a:pPr>
            <a:r>
              <a:rPr lang="es-MX" sz="2800" dirty="0" smtClean="0"/>
              <a:t>los nuevos métodos o procesos de producción y </a:t>
            </a:r>
          </a:p>
          <a:p>
            <a:pPr marL="457200" indent="-457200">
              <a:buFont typeface="Arial" panose="020B0604020202020204" pitchFamily="34" charset="0"/>
              <a:buChar char="•"/>
            </a:pPr>
            <a:r>
              <a:rPr lang="es-MX" sz="2800" dirty="0" smtClean="0"/>
              <a:t>los productos y servicios que de ellos se derivan. </a:t>
            </a:r>
          </a:p>
          <a:p>
            <a:r>
              <a:rPr lang="es-MX" sz="2800" dirty="0" smtClean="0"/>
              <a:t>Y en consecuencia provocan alteraciones en el comportamiento de las personas, en sus expectativas y actitudes.</a:t>
            </a:r>
          </a:p>
          <a:p>
            <a:pPr algn="r"/>
            <a:r>
              <a:rPr lang="es-MX" dirty="0"/>
              <a:t>Chiavenato, 2010</a:t>
            </a:r>
          </a:p>
          <a:p>
            <a:endParaRPr lang="es-MX" sz="2800" dirty="0" smtClean="0"/>
          </a:p>
          <a:p>
            <a:endParaRPr lang="es-MX" sz="2800" dirty="0"/>
          </a:p>
        </p:txBody>
      </p:sp>
      <p:sp>
        <p:nvSpPr>
          <p:cNvPr id="4" name="Marcador de número de diapositiva 3"/>
          <p:cNvSpPr>
            <a:spLocks noGrp="1"/>
          </p:cNvSpPr>
          <p:nvPr>
            <p:ph type="sldNum" sz="quarter" idx="12"/>
          </p:nvPr>
        </p:nvSpPr>
        <p:spPr>
          <a:xfrm>
            <a:off x="11019091" y="6206004"/>
            <a:ext cx="551167" cy="365125"/>
          </a:xfrm>
        </p:spPr>
        <p:txBody>
          <a:bodyPr/>
          <a:lstStyle/>
          <a:p>
            <a:fld id="{6B25FB9B-6013-4306-8DD0-F42BC7558861}" type="slidenum">
              <a:rPr lang="es-MX" smtClean="0"/>
              <a:t>7</a:t>
            </a:fld>
            <a:endParaRPr lang="es-MX" dirty="0"/>
          </a:p>
        </p:txBody>
      </p:sp>
    </p:spTree>
    <p:extLst>
      <p:ext uri="{BB962C8B-B14F-4D97-AF65-F5344CB8AC3E}">
        <p14:creationId xmlns:p14="http://schemas.microsoft.com/office/powerpoint/2010/main" val="38419589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33934" y="0"/>
            <a:ext cx="10018713" cy="1752599"/>
          </a:xfrm>
        </p:spPr>
        <p:txBody>
          <a:bodyPr/>
          <a:lstStyle/>
          <a:p>
            <a:r>
              <a:rPr lang="es-MX" dirty="0"/>
              <a:t>1.4: Agentes Externos del Cambio:</a:t>
            </a:r>
            <a:br>
              <a:rPr lang="es-MX" dirty="0"/>
            </a:br>
            <a:endParaRPr lang="es-MX" dirty="0"/>
          </a:p>
        </p:txBody>
      </p:sp>
      <p:sp>
        <p:nvSpPr>
          <p:cNvPr id="3" name="Rectángulo 2"/>
          <p:cNvSpPr/>
          <p:nvPr/>
        </p:nvSpPr>
        <p:spPr>
          <a:xfrm>
            <a:off x="1805777" y="1277372"/>
            <a:ext cx="10256929" cy="5293757"/>
          </a:xfrm>
          <a:prstGeom prst="rect">
            <a:avLst/>
          </a:prstGeom>
          <a:solidFill>
            <a:schemeClr val="bg1">
              <a:lumMod val="65000"/>
            </a:schemeClr>
          </a:solidFill>
        </p:spPr>
        <p:txBody>
          <a:bodyPr wrap="square">
            <a:spAutoFit/>
          </a:bodyPr>
          <a:lstStyle/>
          <a:p>
            <a:r>
              <a:rPr lang="es-MX" sz="3200" dirty="0" smtClean="0"/>
              <a:t>Las </a:t>
            </a:r>
            <a:r>
              <a:rPr lang="es-MX" sz="3200" dirty="0"/>
              <a:t>empresas con frecuencia se enfrentan con factores externos y ambientales las cuales se dividen en dos:</a:t>
            </a:r>
          </a:p>
          <a:p>
            <a:r>
              <a:rPr lang="es-MX" sz="3200" b="1" dirty="0" err="1"/>
              <a:t>Macroambiente</a:t>
            </a:r>
            <a:r>
              <a:rPr lang="es-MX" sz="3200" b="1" dirty="0"/>
              <a:t>: </a:t>
            </a:r>
            <a:r>
              <a:rPr lang="es-MX" sz="3200" dirty="0"/>
              <a:t>Es el aspecto más amplio el cual incluye las condiciones tecnológicas, económicas, políticas, sociales, culturales y legales que afectan a las empresas.</a:t>
            </a:r>
          </a:p>
          <a:p>
            <a:r>
              <a:rPr lang="es-MX" sz="3200" b="1" dirty="0"/>
              <a:t>Microambiente</a:t>
            </a:r>
            <a:r>
              <a:rPr lang="es-MX" sz="3200" dirty="0"/>
              <a:t>: Este ambiente es el más próximo a cada empresa como los son los clientes, proveedores, competidores y agentes reguladores los cuales también plantean desafíos. </a:t>
            </a:r>
            <a:r>
              <a:rPr lang="es-MX" sz="3200" dirty="0" smtClean="0"/>
              <a:t>  </a:t>
            </a:r>
          </a:p>
          <a:p>
            <a:pPr algn="r"/>
            <a:r>
              <a:rPr lang="es-MX" dirty="0" smtClean="0"/>
              <a:t>Chiavenato</a:t>
            </a:r>
            <a:r>
              <a:rPr lang="es-MX" dirty="0"/>
              <a:t>, 2010</a:t>
            </a:r>
            <a:endParaRPr lang="es-MX" sz="3200" dirty="0"/>
          </a:p>
          <a:p>
            <a:endParaRPr lang="es-MX" sz="3200" dirty="0"/>
          </a:p>
        </p:txBody>
      </p:sp>
      <p:sp>
        <p:nvSpPr>
          <p:cNvPr id="4" name="Marcador de número de diapositiva 3"/>
          <p:cNvSpPr>
            <a:spLocks noGrp="1"/>
          </p:cNvSpPr>
          <p:nvPr>
            <p:ph type="sldNum" sz="quarter" idx="12"/>
          </p:nvPr>
        </p:nvSpPr>
        <p:spPr>
          <a:xfrm>
            <a:off x="10951856" y="6206004"/>
            <a:ext cx="551167" cy="365125"/>
          </a:xfrm>
        </p:spPr>
        <p:txBody>
          <a:bodyPr/>
          <a:lstStyle/>
          <a:p>
            <a:fld id="{6B25FB9B-6013-4306-8DD0-F42BC7558861}" type="slidenum">
              <a:rPr lang="es-MX" smtClean="0"/>
              <a:t>8</a:t>
            </a:fld>
            <a:endParaRPr lang="es-MX" dirty="0"/>
          </a:p>
        </p:txBody>
      </p:sp>
    </p:spTree>
    <p:extLst>
      <p:ext uri="{BB962C8B-B14F-4D97-AF65-F5344CB8AC3E}">
        <p14:creationId xmlns:p14="http://schemas.microsoft.com/office/powerpoint/2010/main" val="29006466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18782" y="134471"/>
            <a:ext cx="10018713" cy="1752599"/>
          </a:xfrm>
        </p:spPr>
        <p:txBody>
          <a:bodyPr>
            <a:normAutofit fontScale="90000"/>
          </a:bodyPr>
          <a:lstStyle/>
          <a:p>
            <a:r>
              <a:rPr lang="es-MX" dirty="0"/>
              <a:t>1.5: Las cuatro eras de los cambios Organizacionales:</a:t>
            </a:r>
            <a:br>
              <a:rPr lang="es-MX" dirty="0"/>
            </a:br>
            <a:endParaRPr lang="es-MX" dirty="0"/>
          </a:p>
        </p:txBody>
      </p:sp>
      <p:sp>
        <p:nvSpPr>
          <p:cNvPr id="3" name="Rectángulo 2"/>
          <p:cNvSpPr/>
          <p:nvPr/>
        </p:nvSpPr>
        <p:spPr>
          <a:xfrm>
            <a:off x="1618782" y="1653988"/>
            <a:ext cx="9376104" cy="3416320"/>
          </a:xfrm>
          <a:prstGeom prst="rect">
            <a:avLst/>
          </a:prstGeom>
        </p:spPr>
        <p:txBody>
          <a:bodyPr wrap="square">
            <a:spAutoFit/>
          </a:bodyPr>
          <a:lstStyle/>
          <a:p>
            <a:r>
              <a:rPr lang="es-MX" sz="3600" dirty="0" smtClean="0"/>
              <a:t>A </a:t>
            </a:r>
            <a:r>
              <a:rPr lang="es-MX" sz="3600" dirty="0"/>
              <a:t>lo largo de la historia las empresas han sufrido cambios pasando gradualmente por cuatro etapas bien definidas. </a:t>
            </a:r>
            <a:endParaRPr lang="es-MX" sz="3600" dirty="0" smtClean="0"/>
          </a:p>
          <a:p>
            <a:r>
              <a:rPr lang="es-MX" sz="3600" dirty="0" smtClean="0"/>
              <a:t>Estas </a:t>
            </a:r>
            <a:r>
              <a:rPr lang="es-MX" sz="3600" dirty="0"/>
              <a:t>organizaciones sufrieron drásticos cambios y transformaciones en cada fase como si las hubiesen modificado totalmente en cada una:</a:t>
            </a:r>
          </a:p>
        </p:txBody>
      </p:sp>
      <p:sp>
        <p:nvSpPr>
          <p:cNvPr id="4" name="Marcador de número de diapositiva 3"/>
          <p:cNvSpPr>
            <a:spLocks noGrp="1"/>
          </p:cNvSpPr>
          <p:nvPr>
            <p:ph type="sldNum" sz="quarter" idx="12"/>
          </p:nvPr>
        </p:nvSpPr>
        <p:spPr/>
        <p:txBody>
          <a:bodyPr/>
          <a:lstStyle/>
          <a:p>
            <a:fld id="{6B25FB9B-6013-4306-8DD0-F42BC7558861}" type="slidenum">
              <a:rPr lang="es-MX" smtClean="0"/>
              <a:t>9</a:t>
            </a:fld>
            <a:endParaRPr lang="es-MX"/>
          </a:p>
        </p:txBody>
      </p:sp>
      <p:sp>
        <p:nvSpPr>
          <p:cNvPr id="5" name="Rectángulo 4"/>
          <p:cNvSpPr/>
          <p:nvPr/>
        </p:nvSpPr>
        <p:spPr>
          <a:xfrm>
            <a:off x="8539725" y="5318513"/>
            <a:ext cx="1836080" cy="369332"/>
          </a:xfrm>
          <a:prstGeom prst="rect">
            <a:avLst/>
          </a:prstGeom>
        </p:spPr>
        <p:txBody>
          <a:bodyPr wrap="none">
            <a:spAutoFit/>
          </a:bodyPr>
          <a:lstStyle/>
          <a:p>
            <a:pPr algn="just"/>
            <a:r>
              <a:rPr lang="es-MX" dirty="0"/>
              <a:t>Chiavenato, 2010</a:t>
            </a:r>
            <a:endParaRPr lang="es-MX" dirty="0"/>
          </a:p>
        </p:txBody>
      </p:sp>
    </p:spTree>
    <p:extLst>
      <p:ext uri="{BB962C8B-B14F-4D97-AF65-F5344CB8AC3E}">
        <p14:creationId xmlns:p14="http://schemas.microsoft.com/office/powerpoint/2010/main" val="420177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Paralaje</Template>
  <TotalTime>323</TotalTime>
  <Words>4602</Words>
  <Application>Microsoft Office PowerPoint</Application>
  <PresentationFormat>Panorámica</PresentationFormat>
  <Paragraphs>299</Paragraphs>
  <Slides>37</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37</vt:i4>
      </vt:variant>
    </vt:vector>
  </HeadingPairs>
  <TitlesOfParts>
    <vt:vector size="41" baseType="lpstr">
      <vt:lpstr>Arial</vt:lpstr>
      <vt:lpstr>Calibri</vt:lpstr>
      <vt:lpstr>Corbel</vt:lpstr>
      <vt:lpstr>Parallax</vt:lpstr>
      <vt:lpstr>    </vt:lpstr>
      <vt:lpstr>Índice </vt:lpstr>
      <vt:lpstr>OBJETIVO</vt:lpstr>
      <vt:lpstr>INTRODUCCIÓN </vt:lpstr>
      <vt:lpstr>CAMBIO</vt:lpstr>
      <vt:lpstr>1.2: ¿Qué es el cambio? </vt:lpstr>
      <vt:lpstr>1.3: Agentes Internos del Cambio: </vt:lpstr>
      <vt:lpstr>1.4: Agentes Externos del Cambio: </vt:lpstr>
      <vt:lpstr>1.5: Las cuatro eras de los cambios Organizacionales: </vt:lpstr>
      <vt:lpstr>1.5.1: La Era de la Agricultura: </vt:lpstr>
      <vt:lpstr>1.5.2: La Era Artesanal: </vt:lpstr>
      <vt:lpstr>1.5.3: La era de la industrialización: </vt:lpstr>
      <vt:lpstr>Presentación de PowerPoint</vt:lpstr>
      <vt:lpstr>1.5.4: La era de la Información: </vt:lpstr>
      <vt:lpstr> 1.6: Efectos del cambio en las empresas, programas de Cambio en las empresas: </vt:lpstr>
      <vt:lpstr>Presentación de PowerPoint</vt:lpstr>
      <vt:lpstr>Presentación de PowerPoint</vt:lpstr>
      <vt:lpstr>1.7: El Kaizen: El impacto japonés: </vt:lpstr>
      <vt:lpstr> Existen cuatro aspectos que vale la pena destacar de lo que sucede en las empresas Japonesas: </vt:lpstr>
      <vt:lpstr>1.8: Los círculos de la Calidad: </vt:lpstr>
      <vt:lpstr> 1.9: La Calidad Total: </vt:lpstr>
      <vt:lpstr>Presentación de PowerPoint</vt:lpstr>
      <vt:lpstr>Presentación de PowerPoint</vt:lpstr>
      <vt:lpstr> 1.9: Técnicas de Calidad Total:  1.9.1: Benchmarking: </vt:lpstr>
      <vt:lpstr>Existen tres tipos de Benchmarking: </vt:lpstr>
      <vt:lpstr>Para ingresar a un proyecto de Benchmarking, la organización debe definir tres objetivos: </vt:lpstr>
      <vt:lpstr>El Benchmarking consta de 15 estadios específicos con el objetivo de comparar la competitividad:</vt:lpstr>
      <vt:lpstr>1.9.2: Outsourcing: </vt:lpstr>
      <vt:lpstr> 2: Creatividad e innovación:  </vt:lpstr>
      <vt:lpstr>2.2: Fuentes tradicionales de Creatividad:  </vt:lpstr>
      <vt:lpstr>2.3: El método de los seis sombreros: </vt:lpstr>
      <vt:lpstr>Presentación de PowerPoint</vt:lpstr>
      <vt:lpstr>2.4: Técnicas y herramientas de la creatividad:</vt:lpstr>
      <vt:lpstr>Presentación de PowerPoint</vt:lpstr>
      <vt:lpstr> 2.5: Como introducir programas de creatividad: </vt:lpstr>
      <vt:lpstr>2.6: Condiciones Organizacionales para propiciar la Innovación:  </vt:lpstr>
      <vt:lpstr>Presentación de PowerPoint</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IV: Cambio  y Creatividad</dc:title>
  <dc:creator>Bertha Luz Martinez Hernandez</dc:creator>
  <cp:lastModifiedBy>Bertha Luz Martinez Hernandez</cp:lastModifiedBy>
  <cp:revision>54</cp:revision>
  <dcterms:created xsi:type="dcterms:W3CDTF">2015-04-02T17:57:27Z</dcterms:created>
  <dcterms:modified xsi:type="dcterms:W3CDTF">2015-09-08T21:17:55Z</dcterms:modified>
</cp:coreProperties>
</file>