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90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3004800" cy="9753600"/>
  <p:notesSz cx="6858000" cy="9144000"/>
  <p:defaultTextStyle>
    <a:lvl1pPr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1pPr>
    <a:lvl2pPr indent="3429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2pPr>
    <a:lvl3pPr indent="6858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3pPr>
    <a:lvl4pPr indent="10287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4pPr>
    <a:lvl5pPr indent="13716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5pPr>
    <a:lvl6pPr indent="17145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6pPr>
    <a:lvl7pPr indent="20574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7pPr>
    <a:lvl8pPr indent="24003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8pPr>
    <a:lvl9pPr indent="2743200" algn="ctr" defTabSz="584200">
      <a:defRPr sz="4000">
        <a:solidFill>
          <a:srgbClr val="868686"/>
        </a:solidFill>
        <a:latin typeface="+mn-lt"/>
        <a:ea typeface="+mn-ea"/>
        <a:cs typeface="+mn-cs"/>
        <a:sym typeface="Futur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Palatino"/>
          <a:ea typeface="Palatino"/>
          <a:cs typeface="Palatino"/>
        </a:font>
        <a:srgbClr val="868686"/>
      </a:tcTxStyle>
      <a:tcStyle>
        <a:tcBdr>
          <a:left>
            <a:ln w="25400" cap="flat">
              <a:solidFill>
                <a:srgbClr val="BBBBBB"/>
              </a:solidFill>
              <a:prstDash val="solid"/>
              <a:miter lim="400000"/>
            </a:ln>
          </a:left>
          <a:right>
            <a:ln w="25400" cap="flat">
              <a:solidFill>
                <a:srgbClr val="BBBBBB"/>
              </a:solidFill>
              <a:prstDash val="solid"/>
              <a:miter lim="400000"/>
            </a:ln>
          </a:right>
          <a:top>
            <a:ln w="25400" cap="flat">
              <a:solidFill>
                <a:srgbClr val="BBBBBB"/>
              </a:solidFill>
              <a:prstDash val="solid"/>
              <a:miter lim="400000"/>
            </a:ln>
          </a:top>
          <a:bottom>
            <a:ln w="25400" cap="flat">
              <a:solidFill>
                <a:srgbClr val="BBBBBB"/>
              </a:solidFill>
              <a:prstDash val="solid"/>
              <a:miter lim="400000"/>
            </a:ln>
          </a:bottom>
          <a:insideH>
            <a:ln w="25400" cap="flat">
              <a:solidFill>
                <a:srgbClr val="BBBBBB"/>
              </a:solidFill>
              <a:prstDash val="solid"/>
              <a:miter lim="400000"/>
            </a:ln>
          </a:insideH>
          <a:insideV>
            <a:ln w="25400" cap="flat">
              <a:solidFill>
                <a:srgbClr val="BBBBB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D14F">
              <a:alpha val="37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498CF"/>
              </a:solidFill>
              <a:prstDash val="solid"/>
              <a:miter lim="400000"/>
            </a:ln>
          </a:left>
          <a:right>
            <a:ln w="25400" cap="flat">
              <a:solidFill>
                <a:srgbClr val="5498CF"/>
              </a:solidFill>
              <a:prstDash val="solid"/>
              <a:miter lim="400000"/>
            </a:ln>
          </a:right>
          <a:top>
            <a:ln w="25400" cap="flat">
              <a:solidFill>
                <a:srgbClr val="5498CF"/>
              </a:solidFill>
              <a:prstDash val="solid"/>
              <a:miter lim="400000"/>
            </a:ln>
          </a:top>
          <a:bottom>
            <a:ln w="25400" cap="flat">
              <a:solidFill>
                <a:srgbClr val="5498CF"/>
              </a:solidFill>
              <a:prstDash val="solid"/>
              <a:miter lim="400000"/>
            </a:ln>
          </a:bottom>
          <a:insideH>
            <a:ln w="25400" cap="flat">
              <a:solidFill>
                <a:srgbClr val="5498CF"/>
              </a:solidFill>
              <a:prstDash val="solid"/>
              <a:miter lim="400000"/>
            </a:ln>
          </a:insideH>
          <a:insideV>
            <a:ln w="25400" cap="flat">
              <a:solidFill>
                <a:srgbClr val="5498CF"/>
              </a:solidFill>
              <a:prstDash val="solid"/>
              <a:miter lim="400000"/>
            </a:ln>
          </a:insideV>
        </a:tcBdr>
        <a:fill>
          <a:solidFill>
            <a:srgbClr val="50A0E1">
              <a:alpha val="7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498CF"/>
              </a:solidFill>
              <a:prstDash val="solid"/>
              <a:miter lim="400000"/>
            </a:ln>
          </a:left>
          <a:right>
            <a:ln w="25400" cap="flat">
              <a:solidFill>
                <a:srgbClr val="5498CF"/>
              </a:solidFill>
              <a:prstDash val="solid"/>
              <a:miter lim="400000"/>
            </a:ln>
          </a:right>
          <a:top>
            <a:ln w="25400" cap="flat">
              <a:solidFill>
                <a:srgbClr val="5498CF"/>
              </a:solidFill>
              <a:prstDash val="solid"/>
              <a:miter lim="400000"/>
            </a:ln>
          </a:top>
          <a:bottom>
            <a:ln w="25400" cap="flat">
              <a:solidFill>
                <a:srgbClr val="5498CF"/>
              </a:solidFill>
              <a:prstDash val="solid"/>
              <a:miter lim="400000"/>
            </a:ln>
          </a:bottom>
          <a:insideH>
            <a:ln w="25400" cap="flat">
              <a:solidFill>
                <a:srgbClr val="5498CF"/>
              </a:solidFill>
              <a:prstDash val="solid"/>
              <a:miter lim="400000"/>
            </a:ln>
          </a:insideH>
          <a:insideV>
            <a:ln w="25400" cap="flat">
              <a:solidFill>
                <a:srgbClr val="5498CF"/>
              </a:solidFill>
              <a:prstDash val="solid"/>
              <a:miter lim="400000"/>
            </a:ln>
          </a:insideV>
        </a:tcBdr>
        <a:fill>
          <a:solidFill>
            <a:srgbClr val="50A0E1">
              <a:alpha val="7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498CF"/>
              </a:solidFill>
              <a:prstDash val="solid"/>
              <a:miter lim="400000"/>
            </a:ln>
          </a:left>
          <a:right>
            <a:ln w="25400" cap="flat">
              <a:solidFill>
                <a:srgbClr val="5498CF"/>
              </a:solidFill>
              <a:prstDash val="solid"/>
              <a:miter lim="400000"/>
            </a:ln>
          </a:right>
          <a:top>
            <a:ln w="25400" cap="flat">
              <a:solidFill>
                <a:srgbClr val="5498CF"/>
              </a:solidFill>
              <a:prstDash val="solid"/>
              <a:miter lim="400000"/>
            </a:ln>
          </a:top>
          <a:bottom>
            <a:ln w="25400" cap="flat">
              <a:solidFill>
                <a:srgbClr val="5498CF"/>
              </a:solidFill>
              <a:prstDash val="solid"/>
              <a:miter lim="400000"/>
            </a:ln>
          </a:bottom>
          <a:insideH>
            <a:ln w="25400" cap="flat">
              <a:solidFill>
                <a:srgbClr val="5498CF"/>
              </a:solidFill>
              <a:prstDash val="solid"/>
              <a:miter lim="400000"/>
            </a:ln>
          </a:insideH>
          <a:insideV>
            <a:ln w="25400" cap="flat">
              <a:solidFill>
                <a:srgbClr val="5498CF"/>
              </a:solidFill>
              <a:prstDash val="solid"/>
              <a:miter lim="400000"/>
            </a:ln>
          </a:insideV>
        </a:tcBdr>
        <a:fill>
          <a:solidFill>
            <a:srgbClr val="50A0E1">
              <a:alpha val="70000"/>
            </a:srgbClr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58" d="100"/>
          <a:sy n="58" d="100"/>
        </p:scale>
        <p:origin x="-904" y="-104"/>
      </p:cViewPr>
      <p:guideLst>
        <p:guide orient="horz" pos="3072"/>
        <p:guide pos="42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38397044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15900" y="3022600"/>
            <a:ext cx="12560300" cy="1905000"/>
          </a:xfrm>
          <a:prstGeom prst="rect">
            <a:avLst/>
          </a:prstGeom>
          <a:solidFill>
            <a:srgbClr val="85C92E"/>
          </a:solidFill>
        </p:spPr>
        <p:txBody>
          <a:bodyPr anchor="b"/>
          <a:lstStyle>
            <a:lvl1pPr>
              <a:defRPr sz="9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15900" y="4914900"/>
            <a:ext cx="12560300" cy="889000"/>
          </a:xfrm>
          <a:prstGeom prst="rect">
            <a:avLst/>
          </a:prstGeom>
          <a:solidFill>
            <a:srgbClr val="85C92E"/>
          </a:solidFill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635000" y="1981200"/>
            <a:ext cx="5867400" cy="2730500"/>
          </a:xfrm>
          <a:prstGeom prst="rect">
            <a:avLst/>
          </a:prstGeom>
          <a:noFill/>
        </p:spPr>
        <p:txBody>
          <a:bodyPr anchor="b"/>
          <a:lstStyle>
            <a:lvl1pPr>
              <a:defRPr>
                <a:solidFill>
                  <a:srgbClr val="85C92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85C92E"/>
                </a:solidFill>
              </a:rPr>
              <a:t>Texto del título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635000" y="4838700"/>
            <a:ext cx="5867400" cy="2921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6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6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6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6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5041900" cy="6654800"/>
          </a:xfrm>
          <a:prstGeom prst="rect">
            <a:avLst/>
          </a:prstGeom>
        </p:spPr>
        <p:txBody>
          <a:bodyPr/>
          <a:lstStyle>
            <a:lvl1pPr marL="843151" indent="-525651">
              <a:spcBef>
                <a:spcPts val="3500"/>
              </a:spcBef>
              <a:defRPr sz="3600"/>
            </a:lvl1pPr>
            <a:lvl2pPr marL="1287651" indent="-525651">
              <a:spcBef>
                <a:spcPts val="3500"/>
              </a:spcBef>
              <a:defRPr sz="3600"/>
            </a:lvl2pPr>
            <a:lvl3pPr marL="1732151" indent="-525651">
              <a:spcBef>
                <a:spcPts val="3500"/>
              </a:spcBef>
              <a:defRPr sz="3600"/>
            </a:lvl3pPr>
            <a:lvl4pPr marL="2176651" indent="-525651">
              <a:spcBef>
                <a:spcPts val="3500"/>
              </a:spcBef>
              <a:defRPr sz="3600"/>
            </a:lvl4pPr>
            <a:lvl5pPr marL="2621151" indent="-525651">
              <a:spcBef>
                <a:spcPts val="3500"/>
              </a:spcBef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 (izquierd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5041900" cy="6654800"/>
          </a:xfrm>
          <a:prstGeom prst="rect">
            <a:avLst/>
          </a:prstGeom>
        </p:spPr>
        <p:txBody>
          <a:bodyPr/>
          <a:lstStyle>
            <a:lvl1pPr marL="843151" indent="-525651">
              <a:spcBef>
                <a:spcPts val="3500"/>
              </a:spcBef>
              <a:defRPr sz="3600"/>
            </a:lvl1pPr>
            <a:lvl2pPr marL="1287651" indent="-525651">
              <a:spcBef>
                <a:spcPts val="3500"/>
              </a:spcBef>
              <a:defRPr sz="3600"/>
            </a:lvl2pPr>
            <a:lvl3pPr marL="1732151" indent="-525651">
              <a:spcBef>
                <a:spcPts val="3500"/>
              </a:spcBef>
              <a:defRPr sz="3600"/>
            </a:lvl3pPr>
            <a:lvl4pPr marL="2176651" indent="-525651">
              <a:spcBef>
                <a:spcPts val="3500"/>
              </a:spcBef>
              <a:defRPr sz="3600"/>
            </a:lvl4pPr>
            <a:lvl5pPr marL="2621151" indent="-525651">
              <a:spcBef>
                <a:spcPts val="3500"/>
              </a:spcBef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 (derec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7772400" y="2286000"/>
            <a:ext cx="3962400" cy="6654800"/>
          </a:xfrm>
          <a:prstGeom prst="rect">
            <a:avLst/>
          </a:prstGeom>
        </p:spPr>
        <p:txBody>
          <a:bodyPr/>
          <a:lstStyle>
            <a:lvl1pPr marL="843151" indent="-525651">
              <a:spcBef>
                <a:spcPts val="3500"/>
              </a:spcBef>
              <a:defRPr sz="3600"/>
            </a:lvl1pPr>
            <a:lvl2pPr marL="1287651" indent="-525651">
              <a:spcBef>
                <a:spcPts val="3500"/>
              </a:spcBef>
              <a:defRPr sz="3600"/>
            </a:lvl2pPr>
            <a:lvl3pPr marL="1732151" indent="-525651">
              <a:spcBef>
                <a:spcPts val="3500"/>
              </a:spcBef>
              <a:defRPr sz="3600"/>
            </a:lvl3pPr>
            <a:lvl4pPr marL="2176651" indent="-525651">
              <a:spcBef>
                <a:spcPts val="3500"/>
              </a:spcBef>
              <a:defRPr sz="3600"/>
            </a:lvl4pPr>
            <a:lvl5pPr marL="2621151" indent="-525651">
              <a:spcBef>
                <a:spcPts val="3500"/>
              </a:spcBef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 (2 columna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43151" indent="-525651">
              <a:spcBef>
                <a:spcPts val="3500"/>
              </a:spcBef>
              <a:defRPr sz="3600"/>
            </a:lvl1pPr>
            <a:lvl2pPr marL="1287651" indent="-525651">
              <a:spcBef>
                <a:spcPts val="3500"/>
              </a:spcBef>
              <a:defRPr sz="3600"/>
            </a:lvl2pPr>
            <a:lvl3pPr marL="1732151" indent="-525651">
              <a:spcBef>
                <a:spcPts val="3500"/>
              </a:spcBef>
              <a:defRPr sz="3600"/>
            </a:lvl3pPr>
            <a:lvl4pPr marL="2176651" indent="-525651">
              <a:spcBef>
                <a:spcPts val="3500"/>
              </a:spcBef>
              <a:defRPr sz="3600"/>
            </a:lvl4pPr>
            <a:lvl5pPr marL="2621151" indent="-525651">
              <a:spcBef>
                <a:spcPts val="3500"/>
              </a:spcBef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200"/>
              </a:spcBef>
            </a:lvl1pPr>
            <a:lvl2pPr>
              <a:spcBef>
                <a:spcPts val="4200"/>
              </a:spcBef>
            </a:lvl2pPr>
            <a:lvl3pPr>
              <a:spcBef>
                <a:spcPts val="4200"/>
              </a:spcBef>
            </a:lvl3pPr>
            <a:lvl4pPr>
              <a:spcBef>
                <a:spcPts val="4200"/>
              </a:spcBef>
            </a:lvl4pPr>
            <a:lvl5pPr>
              <a:spcBef>
                <a:spcPts val="4200"/>
              </a:spcBef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 (altern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11861800" y="215900"/>
            <a:ext cx="1041400" cy="9321800"/>
          </a:xfrm>
          <a:prstGeom prst="rect">
            <a:avLst/>
          </a:prstGeom>
          <a:solidFill>
            <a:srgbClr val="F29031">
              <a:alpha val="97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200"/>
              </a:spcBef>
              <a:buClr>
                <a:srgbClr val="F29031"/>
              </a:buClr>
            </a:lvl1pPr>
            <a:lvl2pPr>
              <a:spcBef>
                <a:spcPts val="4200"/>
              </a:spcBef>
              <a:buClr>
                <a:srgbClr val="F29031"/>
              </a:buClr>
            </a:lvl2pPr>
            <a:lvl3pPr>
              <a:spcBef>
                <a:spcPts val="4200"/>
              </a:spcBef>
              <a:buClr>
                <a:srgbClr val="F29031"/>
              </a:buClr>
            </a:lvl3pPr>
            <a:lvl4pPr>
              <a:spcBef>
                <a:spcPts val="4200"/>
              </a:spcBef>
              <a:buClr>
                <a:srgbClr val="F29031"/>
              </a:buClr>
            </a:lvl4pPr>
            <a:lvl5pPr>
              <a:spcBef>
                <a:spcPts val="4200"/>
              </a:spcBef>
              <a:buClr>
                <a:srgbClr val="F29031"/>
              </a:buCl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215900" y="3924300"/>
            <a:ext cx="12560300" cy="1905000"/>
          </a:xfrm>
          <a:prstGeom prst="rect">
            <a:avLst/>
          </a:prstGeom>
          <a:solidFill>
            <a:srgbClr val="E4589C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6"/>
          <p:cNvGrpSpPr/>
          <p:nvPr/>
        </p:nvGrpSpPr>
        <p:grpSpPr>
          <a:xfrm>
            <a:off x="10261600" y="241300"/>
            <a:ext cx="2514600" cy="9283700"/>
            <a:chOff x="0" y="0"/>
            <a:chExt cx="2514600" cy="9283700"/>
          </a:xfrm>
        </p:grpSpPr>
        <p:sp>
          <p:nvSpPr>
            <p:cNvPr id="24" name="Shape 24"/>
            <p:cNvSpPr/>
            <p:nvPr/>
          </p:nvSpPr>
          <p:spPr>
            <a:xfrm>
              <a:off x="0" y="2489200"/>
              <a:ext cx="2514600" cy="6794500"/>
            </a:xfrm>
            <a:prstGeom prst="rect">
              <a:avLst/>
            </a:prstGeom>
            <a:solidFill>
              <a:srgbClr val="F2C100">
                <a:alpha val="85000"/>
              </a:srgbClr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43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4300">
                  <a:solidFill>
                    <a:srgbClr val="FFFFFF"/>
                  </a:solidFill>
                </a:rPr>
                <a:t> </a:t>
              </a:r>
            </a:p>
          </p:txBody>
        </p:sp>
        <p:sp>
          <p:nvSpPr>
            <p:cNvPr id="25" name="Shape 25"/>
            <p:cNvSpPr/>
            <p:nvPr/>
          </p:nvSpPr>
          <p:spPr>
            <a:xfrm>
              <a:off x="0" y="0"/>
              <a:ext cx="2514600" cy="2501900"/>
            </a:xfrm>
            <a:prstGeom prst="rect">
              <a:avLst/>
            </a:prstGeom>
            <a:solidFill>
              <a:srgbClr val="5898CF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3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228600" y="241300"/>
            <a:ext cx="10033000" cy="2501900"/>
          </a:xfrm>
          <a:prstGeom prst="rect">
            <a:avLst/>
          </a:prstGeom>
          <a:solidFill>
            <a:srgbClr val="85C92E"/>
          </a:solidFill>
        </p:spPr>
        <p:txBody>
          <a:bodyPr/>
          <a:lstStyle>
            <a:lvl1pPr algn="l">
              <a:defRPr sz="85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500">
                <a:solidFill>
                  <a:srgbClr val="FFFFFF"/>
                </a:solidFill>
              </a:rPr>
              <a:t>Texto del título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15900" y="254000"/>
            <a:ext cx="12560300" cy="1905000"/>
          </a:xfrm>
          <a:prstGeom prst="rect">
            <a:avLst/>
          </a:prstGeom>
          <a:solidFill>
            <a:srgbClr val="8665E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665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Nivel de texto 5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xmlns:p14="http://schemas.microsoft.com/office/powerpoint/2010/main" spd="med"/>
  <p:txStyles>
    <p:titleStyle>
      <a:lvl1pPr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1pPr>
      <a:lvl2pPr indent="2286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2pPr>
      <a:lvl3pPr indent="4572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3pPr>
      <a:lvl4pPr indent="6858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4pPr>
      <a:lvl5pPr indent="9144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5pPr>
      <a:lvl6pPr indent="11430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6pPr>
      <a:lvl7pPr indent="13716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7pPr>
      <a:lvl8pPr indent="16002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8pPr>
      <a:lvl9pPr indent="1828800" algn="ctr" defTabSz="584200">
        <a:defRPr sz="7900">
          <a:solidFill>
            <a:srgbClr val="FFFFFF"/>
          </a:solidFill>
          <a:latin typeface="+mn-lt"/>
          <a:ea typeface="+mn-ea"/>
          <a:cs typeface="+mn-cs"/>
          <a:sym typeface="Futura"/>
        </a:defRPr>
      </a:lvl9pPr>
    </p:titleStyle>
    <p:bodyStyle>
      <a:lvl1pPr marL="8893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1pPr>
      <a:lvl2pPr marL="13338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2pPr>
      <a:lvl3pPr marL="17783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3pPr>
      <a:lvl4pPr marL="22228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4pPr>
      <a:lvl5pPr marL="26673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5pPr>
      <a:lvl6pPr marL="30229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6pPr>
      <a:lvl7pPr marL="33785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7pPr>
      <a:lvl8pPr marL="37341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8pPr>
      <a:lvl9pPr marL="4089725" indent="-571825" defTabSz="584200">
        <a:spcBef>
          <a:spcPts val="2400"/>
        </a:spcBef>
        <a:buClr>
          <a:srgbClr val="8665E9"/>
        </a:buClr>
        <a:buSzPct val="100000"/>
        <a:buChar char="•"/>
        <a:defRPr sz="4200">
          <a:solidFill>
            <a:srgbClr val="868686"/>
          </a:solidFill>
          <a:latin typeface="Palatino"/>
          <a:ea typeface="Palatino"/>
          <a:cs typeface="Palatino"/>
          <a:sym typeface="Palatino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2.uah.es/jmc/webpub/portada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334" y="-44450"/>
            <a:ext cx="13089467" cy="249683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uadroTexto 2"/>
          <p:cNvSpPr txBox="1"/>
          <p:nvPr/>
        </p:nvSpPr>
        <p:spPr>
          <a:xfrm>
            <a:off x="194000" y="1844231"/>
            <a:ext cx="12363218" cy="73968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>
              <a:spcBef>
                <a:spcPts val="2400"/>
              </a:spcBef>
            </a:pPr>
            <a:r>
              <a:rPr lang="es-ES_tradnl" sz="4400" dirty="0" smtClean="0">
                <a:latin typeface="Palatino"/>
                <a:cs typeface="Palatino"/>
              </a:rPr>
              <a:t>Universidad Autónoma del Estado de México</a:t>
            </a:r>
          </a:p>
          <a:p>
            <a:pPr lvl="0">
              <a:spcBef>
                <a:spcPts val="2400"/>
              </a:spcBef>
            </a:pPr>
            <a:r>
              <a:rPr lang="es-ES_tradnl" sz="4400" dirty="0" smtClean="0">
                <a:latin typeface="Palatino"/>
                <a:cs typeface="Palatino"/>
              </a:rPr>
              <a:t>Marco teórico y contextual: </a:t>
            </a:r>
          </a:p>
          <a:p>
            <a:pPr lvl="0"/>
            <a:r>
              <a:rPr lang="es-ES_tradnl" sz="4400" dirty="0" smtClean="0">
                <a:latin typeface="Palatino"/>
                <a:cs typeface="Palatino"/>
              </a:rPr>
              <a:t>el soporte de la investigación</a:t>
            </a:r>
          </a:p>
          <a:p>
            <a:pPr>
              <a:spcBef>
                <a:spcPts val="1200"/>
              </a:spcBef>
            </a:pPr>
            <a:endParaRPr lang="es-ES_tradnl" sz="3600" dirty="0" smtClean="0">
              <a:latin typeface="Palatino"/>
              <a:cs typeface="Palatino"/>
            </a:endParaRP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Licenciatura </a:t>
            </a:r>
            <a:r>
              <a:rPr lang="es-ES_tradnl" sz="3600" dirty="0">
                <a:latin typeface="Palatino"/>
                <a:cs typeface="Palatino"/>
              </a:rPr>
              <a:t>en Informática </a:t>
            </a:r>
            <a:r>
              <a:rPr lang="es-ES_tradnl" sz="3600" dirty="0" smtClean="0">
                <a:latin typeface="Palatino"/>
                <a:cs typeface="Palatino"/>
              </a:rPr>
              <a:t>Administrativa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Metodología de la Investigación</a:t>
            </a:r>
          </a:p>
          <a:p>
            <a:pPr>
              <a:spcBef>
                <a:spcPts val="1200"/>
              </a:spcBef>
            </a:pPr>
            <a:r>
              <a:rPr lang="es-ES_tradnl" sz="3600" dirty="0">
                <a:latin typeface="Palatino"/>
                <a:cs typeface="Palatino"/>
              </a:rPr>
              <a:t>Facultad de Contaduría y </a:t>
            </a:r>
            <a:r>
              <a:rPr lang="es-ES_tradnl" sz="3600" dirty="0" smtClean="0">
                <a:latin typeface="Palatino"/>
                <a:cs typeface="Palatino"/>
              </a:rPr>
              <a:t>Administración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Unidad Coatepec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Rosa María Nava Rogel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Septiembre 2015</a:t>
            </a:r>
          </a:p>
        </p:txBody>
      </p:sp>
    </p:spTree>
    <p:extLst>
      <p:ext uri="{BB962C8B-B14F-4D97-AF65-F5344CB8AC3E}">
        <p14:creationId xmlns:p14="http://schemas.microsoft.com/office/powerpoint/2010/main" val="2637628191"/>
      </p:ext>
    </p:extLst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Definición conceptual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36195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Las variables (realidad) también son conceptos (marco teórico)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La definición conceptual es definir las palabras con otras palabras.</a:t>
            </a:r>
          </a:p>
        </p:txBody>
      </p:sp>
      <p:pic>
        <p:nvPicPr>
          <p:cNvPr id="75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89400" y="5600700"/>
            <a:ext cx="4394200" cy="4373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Definición conceptual                .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bienestar regional               .</a:t>
            </a: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Se logra por la interactuación de un conjunto de factores (</a:t>
            </a:r>
            <a:r>
              <a:rPr sz="4200">
                <a:solidFill>
                  <a:srgbClr val="61177C"/>
                </a:solidFill>
              </a:rPr>
              <a:t>sociales, económicos y personales</a:t>
            </a:r>
            <a:r>
              <a:rPr sz="4200">
                <a:solidFill>
                  <a:srgbClr val="868686"/>
                </a:solidFill>
              </a:rPr>
              <a:t>) que una persona o grupo de personas necesita para lograr </a:t>
            </a:r>
            <a:r>
              <a:rPr sz="4200">
                <a:solidFill>
                  <a:srgbClr val="61177C"/>
                </a:solidFill>
              </a:rPr>
              <a:t>calidad</a:t>
            </a:r>
            <a:r>
              <a:rPr sz="4200">
                <a:solidFill>
                  <a:srgbClr val="868686"/>
                </a:solidFill>
              </a:rPr>
              <a:t> en todos los roles de su </a:t>
            </a:r>
            <a:r>
              <a:rPr sz="4200">
                <a:solidFill>
                  <a:srgbClr val="450E59"/>
                </a:solidFill>
              </a:rPr>
              <a:t>vida</a:t>
            </a:r>
            <a:r>
              <a:rPr sz="4200">
                <a:solidFill>
                  <a:srgbClr val="868686"/>
                </a:solidFill>
              </a:rPr>
              <a:t> (OCDE, 2014).</a:t>
            </a:r>
          </a:p>
        </p:txBody>
      </p:sp>
      <p:pic>
        <p:nvPicPr>
          <p:cNvPr id="79" name="collage%2Bbienesta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354533"/>
            <a:ext cx="4127500" cy="29222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Qu%C3%A9+significa+capital+intelectua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25100" y="4432300"/>
            <a:ext cx="2857500" cy="2844800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200">
                <a:solidFill>
                  <a:srgbClr val="FFFFFF"/>
                </a:solidFill>
              </a:rPr>
              <a:t>Definición conceptual Capital intelectual en universidades</a:t>
            </a:r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807636" lvl="0" indent="-490136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868686"/>
                </a:solidFill>
              </a:rPr>
              <a:t>Conocimientos, experiencia (</a:t>
            </a:r>
            <a:r>
              <a:rPr sz="3600">
                <a:solidFill>
                  <a:srgbClr val="669C35"/>
                </a:solidFill>
              </a:rPr>
              <a:t>capital humano</a:t>
            </a:r>
            <a:r>
              <a:rPr sz="3600">
                <a:solidFill>
                  <a:srgbClr val="868686"/>
                </a:solidFill>
              </a:rPr>
              <a:t>), tecnología organizacional (</a:t>
            </a:r>
            <a:r>
              <a:rPr sz="3600">
                <a:solidFill>
                  <a:srgbClr val="669C35"/>
                </a:solidFill>
              </a:rPr>
              <a:t>capital estructural)</a:t>
            </a:r>
            <a:r>
              <a:rPr sz="3600">
                <a:solidFill>
                  <a:srgbClr val="868686"/>
                </a:solidFill>
              </a:rPr>
              <a:t>, relaciones (</a:t>
            </a:r>
            <a:r>
              <a:rPr sz="3600">
                <a:solidFill>
                  <a:srgbClr val="669C35"/>
                </a:solidFill>
              </a:rPr>
              <a:t>capital relacional</a:t>
            </a:r>
            <a:r>
              <a:rPr sz="3600">
                <a:solidFill>
                  <a:srgbClr val="868686"/>
                </a:solidFill>
              </a:rPr>
              <a:t>) con el entorno y destrezas profesionales (Edvison y Malone, 1998) que se originan gracias al uso del intelecto y que pueden ayudar en la generación de beneficios para la sociedad, constituyéndose como la clave para edificar la nueva cultura empresarial y laboral dentro de la economía del conocimiento (CEPAL, 2007). 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Definición operacional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48387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Es el puente que une los conceptos a las operaciones que deben realizarse para medir o manipular las variables.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Explica cómo medir y/o observar una variable. </a:t>
            </a:r>
          </a:p>
        </p:txBody>
      </p:sp>
      <p:pic>
        <p:nvPicPr>
          <p:cNvPr id="8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64227" y="6595696"/>
            <a:ext cx="2835024" cy="2895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Definición operacional                .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bienestar regional               .</a:t>
            </a:r>
          </a:p>
        </p:txBody>
      </p:sp>
      <p:pic>
        <p:nvPicPr>
          <p:cNvPr id="90" name="collage%2Bbienesta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354533"/>
            <a:ext cx="4127500" cy="2922271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91" name="Table 91"/>
          <p:cNvGraphicFramePr/>
          <p:nvPr/>
        </p:nvGraphicFramePr>
        <p:xfrm>
          <a:off x="831031" y="3060700"/>
          <a:ext cx="10909300" cy="5867695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2287489"/>
                <a:gridCol w="4627247"/>
                <a:gridCol w="3994564"/>
              </a:tblGrid>
              <a:tr h="1085693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Dimensión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Definición conceptual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Definición operacional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085693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Factores económicos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Factores que permiten en el individuo, satisfacer necesidades básicas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868686"/>
                          </a:solidFill>
                        </a:rPr>
                        <a:t>Vivienda
Ingreso-empleo (PIB/PO)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507064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Factores sociales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Factores que permiten generar en la comunidad, un entorno de certeza a partir de la infraestructura tangible y no tangible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Educación (Alumnos/profesor)
Salud (Habitantes/Médico)
PO- Seguridad (setenciados registrados)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630445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Factores personales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Factores más bien de orden intrínseco que tienen que ver con la percepción personal de la vida, incluyendo las interrelaciones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868686"/>
                          </a:solidFill>
                        </a:rPr>
                        <a:t>PO- Divorcios
PO- Conflictos laborales</a:t>
                      </a:r>
                    </a:p>
                  </a:txBody>
                  <a:tcPr marL="50800" marR="50800" marT="50800" marB="50800" anchor="ctr" horzOverflow="overflow"/>
                </a:tc>
              </a:tr>
              <a:tr h="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24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200">
                <a:solidFill>
                  <a:srgbClr val="FFFFFF"/>
                </a:solidFill>
              </a:rPr>
              <a:t>Definición operacional Capital intelectual en universidades</a:t>
            </a:r>
          </a:p>
        </p:txBody>
      </p:sp>
      <p:graphicFrame>
        <p:nvGraphicFramePr>
          <p:cNvPr id="94" name="Table 94"/>
          <p:cNvGraphicFramePr/>
          <p:nvPr/>
        </p:nvGraphicFramePr>
        <p:xfrm>
          <a:off x="831031" y="2870200"/>
          <a:ext cx="10909300" cy="701392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2287489"/>
                <a:gridCol w="4627247"/>
                <a:gridCol w="3994564"/>
              </a:tblGrid>
              <a:tr h="1086258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Dimensión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Definición conceptual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Definición operacional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821967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Capital humano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Conjunto de conocimientos adquiridos por la comunidad universitaria a partir de sus habilidades y competencias, apoyado en la capacitación y actualización académica, así como el trabajo en equipo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Número PTC/Total docentes
Número SNI/PTC
Promedio Apreciación estudiantil
PTC en CA/PTC
Productos/PTC
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749697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Capital estructural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Procesos internos, formas de comunicación y en general toda la estructura física y organizacional que permite una eficiente y efectiva administración y transmisión del conocimiento.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Docentes/Alumnos
Eficiencia terminal
Alumnos becados/ Total alumnos
Total administrativos/alumnos
Computadoras con red/Alumnos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797199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868686"/>
                          </a:solidFill>
                        </a:rPr>
                        <a:t>Capital relacional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Relaciones inter e intra institucionales que permiten la difusión y retroalimentación del conocimiento con profesores-investigadores, alumnos, ex alumnos, capacitadores, evaluadores y organismos externos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868686"/>
                          </a:solidFill>
                        </a:rPr>
                        <a:t>Alumnos SS empresas/Alumnos SS
Alumnos posgrado/Total alumnos
Alumnos becados/ Total alumnos
Conferencias/PTC
Servicios comunitarios/Alumnos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29183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24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pic>
        <p:nvPicPr>
          <p:cNvPr id="95" name="Qu%C3%A9+significa+capital+intelectual.png"/>
          <p:cNvPicPr/>
          <p:nvPr/>
        </p:nvPicPr>
        <p:blipFill>
          <a:blip r:embed="rId2">
            <a:extLst/>
          </a:blip>
          <a:srcRect l="13777" t="27678" r="20000"/>
          <a:stretch>
            <a:fillRect/>
          </a:stretch>
        </p:blipFill>
        <p:spPr>
          <a:xfrm>
            <a:off x="10668000" y="1168400"/>
            <a:ext cx="1892300" cy="2057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Guión</a:t>
            </a: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Con todo lo que hasta ahora hemos visto ¿Cuál sería el guión del marco teórico?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Debemos ir de lo general a lo particular!</a:t>
            </a:r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Redacción</a:t>
            </a:r>
          </a:p>
        </p:txBody>
      </p:sp>
      <p:sp>
        <p:nvSpPr>
          <p:cNvPr id="101" name="Shape 101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4403775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Objetivo.- Proporcionar al lector información para que comprenda: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Cuáles son aquellos conceptos que el investigador piensa que están relacionados.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Cuál es la naturaleza de esa relación.</a:t>
            </a:r>
          </a:p>
        </p:txBody>
      </p:sp>
      <p:pic>
        <p:nvPicPr>
          <p:cNvPr id="10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1600" y="6464300"/>
            <a:ext cx="7518400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2250" y="7308850"/>
            <a:ext cx="9944100" cy="2527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9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 dirty="0">
                <a:solidFill>
                  <a:srgbClr val="FFFFFF"/>
                </a:solidFill>
              </a:rPr>
              <a:t>Partes del marco teórico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Introducción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idx="1"/>
          </p:nvPr>
        </p:nvSpPr>
        <p:spPr>
          <a:xfrm>
            <a:off x="1270000" y="3111500"/>
            <a:ext cx="10464800" cy="6654800"/>
          </a:xfrm>
          <a:prstGeom prst="rect">
            <a:avLst/>
          </a:prstGeom>
        </p:spPr>
        <p:txBody>
          <a:bodyPr lIns="0" tIns="0" rIns="0" bIns="0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Es la carta de presentación del resto del documento. Sirve para que el lector pueda hacerse una idea más detallada de lo que contiene: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868686"/>
                </a:solidFill>
              </a:rPr>
              <a:t>Principios o teorías que dan sentido al trabajo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868686"/>
                </a:solidFill>
              </a:rPr>
              <a:t>Planteamiento del problema: lo que se trata de resolver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868686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868686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86868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FFFFFF"/>
                </a:solidFill>
              </a:rPr>
              <a:t>Marco teórico y contextual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El soporte de la investigación</a:t>
            </a:r>
          </a:p>
        </p:txBody>
      </p:sp>
      <p:pic>
        <p:nvPicPr>
          <p:cNvPr id="45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334" y="-44450"/>
            <a:ext cx="13089467" cy="2496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Introducción</a:t>
            </a:r>
          </a:p>
        </p:txBody>
      </p:sp>
      <p:sp>
        <p:nvSpPr>
          <p:cNvPr id="112" name="Shape 112"/>
          <p:cNvSpPr>
            <a:spLocks noGrp="1"/>
          </p:cNvSpPr>
          <p:nvPr>
            <p:ph type="body" idx="1"/>
          </p:nvPr>
        </p:nvSpPr>
        <p:spPr>
          <a:xfrm>
            <a:off x="1270000" y="3111500"/>
            <a:ext cx="10464800" cy="6654800"/>
          </a:xfrm>
          <a:prstGeom prst="rect">
            <a:avLst/>
          </a:prstGeom>
        </p:spPr>
        <p:txBody>
          <a:bodyPr lIns="0" tIns="0" rIns="0" bIns="0" anchor="t"/>
          <a:lstStyle/>
          <a:p>
            <a:pPr lvl="1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868686"/>
                </a:solidFill>
              </a:rPr>
              <a:t>Antecedentes: análisis crítico (similitudes y diferencias) de estudios previos.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868686"/>
                </a:solidFill>
              </a:rPr>
              <a:t>Líneas de investigación, limitaciones de los principios.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868686"/>
                </a:solidFill>
              </a:rPr>
              <a:t>Objetivos del trabajo: corresponden a los resultados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868686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868686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868686"/>
              </a:solidFill>
            </a:endParaRPr>
          </a:p>
        </p:txBody>
      </p:sp>
      <p:pic>
        <p:nvPicPr>
          <p:cNvPr id="11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836150" y="7239000"/>
            <a:ext cx="2070100" cy="2514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Desarrollo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Explica las principales teorías abordadas para el tema que trata.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Justifica con argumentos sólidos con cuál de las teorías explicadas abordará el tema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Describe las definiciones de cada variable de acuerdo a estudios reconocidos (al menos tres)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Desarrollo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Explica y argumenta con cuál de las definiciones abordará el tema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Define las dimensiones de cada variable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Desarrolla las definiciones conceptuales de las variables y dimensiones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Desarrollo</a:t>
            </a:r>
          </a:p>
        </p:txBody>
      </p:sp>
      <p:sp>
        <p:nvSpPr>
          <p:cNvPr id="122" name="Shape 1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Desarrolla las definiciones operacionales de las variables y dimensiones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Explica sobre las relaciones encontradas entre las variables de acuerdo a estudios previos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125" name="Shape 1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Presenta conclusiones sobre la importancia del tema y lo conecta con lo que propone en el TTG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Congruencia de las conclusiones del Marco Teórico con el planteamiento del problema y objetivos</a:t>
            </a:r>
          </a:p>
        </p:txBody>
      </p:sp>
      <p:pic>
        <p:nvPicPr>
          <p:cNvPr id="126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45700" y="7327900"/>
            <a:ext cx="2133600" cy="2336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500">
                <a:solidFill>
                  <a:srgbClr val="FFFFFF"/>
                </a:solidFill>
              </a:rPr>
              <a:t>Marco contextual</a:t>
            </a:r>
          </a:p>
        </p:txBody>
      </p:sp>
      <p:pic>
        <p:nvPicPr>
          <p:cNvPr id="129" name="ej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381" y="2743200"/>
            <a:ext cx="10198101" cy="6785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Lo que es</a:t>
            </a:r>
          </a:p>
        </p:txBody>
      </p:sp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4445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Es la descripción del sector, organización y/o ente en donde realizaremos la investigación</a:t>
            </a:r>
          </a:p>
        </p:txBody>
      </p:sp>
      <p:pic>
        <p:nvPicPr>
          <p:cNvPr id="133" name="ej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4181" y="5629299"/>
            <a:ext cx="6184901" cy="41151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qué sirve</a:t>
            </a:r>
          </a:p>
        </p:txBody>
      </p:sp>
      <p:sp>
        <p:nvSpPr>
          <p:cNvPr id="136" name="Shape 136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4876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Es la parte del trabajo que nos permite comprender cuál es la situación que presenta el lugar en donde  se realiza la investigación.</a:t>
            </a:r>
          </a:p>
        </p:txBody>
      </p:sp>
      <p:pic>
        <p:nvPicPr>
          <p:cNvPr id="13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94500" y="5854568"/>
            <a:ext cx="4622800" cy="29592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qué</a:t>
            </a:r>
          </a:p>
        </p:txBody>
      </p:sp>
      <p:sp>
        <p:nvSpPr>
          <p:cNvPr id="140" name="Shape 140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502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El marco contextual nos permite describir con mayor profunidad el problema de investigación.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Nos permite encontrar un reflejo de lo que hemos encontrado en la teoría, desde lo práctico.</a:t>
            </a:r>
          </a:p>
        </p:txBody>
      </p:sp>
      <p:pic>
        <p:nvPicPr>
          <p:cNvPr id="14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14796" y="6731000"/>
            <a:ext cx="3418504" cy="3213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qué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502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Del marco teórico tomamos elementos para generar las definiciones conceptuales de las variables, pero del marco contextual tomamos elementos para las definiciones               operacionales.</a:t>
            </a:r>
          </a:p>
        </p:txBody>
      </p:sp>
      <p:pic>
        <p:nvPicPr>
          <p:cNvPr id="145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14796" y="6731000"/>
            <a:ext cx="3418504" cy="3213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722550" y="1313788"/>
            <a:ext cx="10464800" cy="7213600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868686"/>
                </a:solidFill>
              </a:rPr>
              <a:t>Dentro de las competencias básicas que los empleadores solicitan de los egresados en ciencias económico administrativas, </a:t>
            </a:r>
            <a:r>
              <a:rPr sz="3600" dirty="0" smtClean="0">
                <a:solidFill>
                  <a:srgbClr val="868686"/>
                </a:solidFill>
              </a:rPr>
              <a:t>destaca</a:t>
            </a:r>
            <a:r>
              <a:rPr lang="es-ES_tradnl" sz="3600" dirty="0" smtClean="0">
                <a:solidFill>
                  <a:srgbClr val="868686"/>
                </a:solidFill>
              </a:rPr>
              <a:t>n el pensamiento crítico y la comunicación escrita, competencias que </a:t>
            </a:r>
            <a:r>
              <a:rPr sz="3600" dirty="0" smtClean="0">
                <a:solidFill>
                  <a:srgbClr val="868686"/>
                </a:solidFill>
              </a:rPr>
              <a:t>ayud</a:t>
            </a:r>
            <a:r>
              <a:rPr lang="es-ES_tradnl" sz="3600" dirty="0" err="1" smtClean="0">
                <a:solidFill>
                  <a:srgbClr val="868686"/>
                </a:solidFill>
              </a:rPr>
              <a:t>an</a:t>
            </a:r>
            <a:r>
              <a:rPr sz="3600" dirty="0" smtClean="0">
                <a:solidFill>
                  <a:srgbClr val="868686"/>
                </a:solidFill>
              </a:rPr>
              <a:t> a analizar información </a:t>
            </a:r>
            <a:r>
              <a:rPr lang="es-ES_tradnl" sz="3600" dirty="0" smtClean="0">
                <a:solidFill>
                  <a:srgbClr val="868686"/>
                </a:solidFill>
              </a:rPr>
              <a:t>y resumirla y explicarla </a:t>
            </a:r>
            <a:r>
              <a:rPr sz="3600" dirty="0" smtClean="0">
                <a:solidFill>
                  <a:srgbClr val="868686"/>
                </a:solidFill>
              </a:rPr>
              <a:t>para tomar decisiones y generar propuestas que apoyan a cualquier organización.</a:t>
            </a:r>
            <a:endParaRPr sz="3600" dirty="0">
              <a:solidFill>
                <a:srgbClr val="868686"/>
              </a:solidFill>
            </a:endParaRPr>
          </a:p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868686"/>
                </a:solidFill>
              </a:rPr>
              <a:t>Por ello, se recomienda que dentro esta asignatura, </a:t>
            </a:r>
            <a:r>
              <a:rPr lang="es-ES_tradnl" sz="3600" dirty="0" smtClean="0">
                <a:solidFill>
                  <a:srgbClr val="868686"/>
                </a:solidFill>
              </a:rPr>
              <a:t>los alumnos puedan determinar las bases teóricas y contextuales del problema de investigación</a:t>
            </a:r>
            <a:r>
              <a:rPr sz="3600" dirty="0" smtClean="0">
                <a:solidFill>
                  <a:srgbClr val="868686"/>
                </a:solidFill>
              </a:rPr>
              <a:t>.</a:t>
            </a:r>
            <a:endParaRPr sz="3600" dirty="0">
              <a:solidFill>
                <a:srgbClr val="868686"/>
              </a:solidFill>
            </a:endParaRPr>
          </a:p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868686"/>
                </a:solidFill>
              </a:rPr>
              <a:t>Para facilitar esta tarea, este material incluye </a:t>
            </a:r>
            <a:r>
              <a:rPr lang="es-ES_tradnl" sz="3600" dirty="0" smtClean="0">
                <a:solidFill>
                  <a:srgbClr val="868686"/>
                </a:solidFill>
              </a:rPr>
              <a:t>la función del marco teórico y contextual.</a:t>
            </a:r>
            <a:endParaRPr sz="3600" dirty="0">
              <a:solidFill>
                <a:srgbClr val="868686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 rot="5400000">
            <a:off x="9448176" y="3984181"/>
            <a:ext cx="6027441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6000" b="0" i="0" u="none" strike="noStrike" cap="none" spc="0" normalizeH="0" baseline="0" dirty="0" smtClean="0">
                <a:ln>
                  <a:noFill/>
                </a:ln>
                <a:solidFill>
                  <a:srgbClr val="868686"/>
                </a:solidFill>
                <a:effectLst/>
                <a:uFillTx/>
                <a:latin typeface="+mn-lt"/>
                <a:ea typeface="+mn-ea"/>
                <a:cs typeface="+mn-cs"/>
                <a:sym typeface="Futura"/>
              </a:rPr>
              <a:t>Guión explicativo</a:t>
            </a:r>
            <a:endParaRPr kumimoji="0" lang="es-ES" sz="6000" b="0" i="0" u="none" strike="noStrike" cap="none" spc="0" normalizeH="0" baseline="0" dirty="0">
              <a:ln>
                <a:noFill/>
              </a:ln>
              <a:solidFill>
                <a:srgbClr val="868686"/>
              </a:solidFill>
              <a:effectLst/>
              <a:uFillTx/>
              <a:latin typeface="+mn-lt"/>
              <a:ea typeface="+mn-ea"/>
              <a:cs typeface="+mn-cs"/>
              <a:sym typeface="Futur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xmlns:p14="http://schemas.microsoft.com/office/powerpoint/2010/main" spd="med" advClick="1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17000" y="6388100"/>
            <a:ext cx="4953000" cy="3429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su elaboración</a:t>
            </a:r>
          </a:p>
        </p:txBody>
      </p:sp>
      <p:sp>
        <p:nvSpPr>
          <p:cNvPr id="149" name="Shape 149"/>
          <p:cNvSpPr>
            <a:spLocks noGrp="1"/>
          </p:cNvSpPr>
          <p:nvPr>
            <p:ph type="body" idx="1"/>
          </p:nvPr>
        </p:nvSpPr>
        <p:spPr>
          <a:xfrm>
            <a:off x="1270000" y="2197100"/>
            <a:ext cx="10464800" cy="6972300"/>
          </a:xfrm>
          <a:prstGeom prst="rect">
            <a:avLst/>
          </a:prstGeom>
        </p:spPr>
        <p:txBody>
          <a:bodyPr/>
          <a:lstStyle/>
          <a:p>
            <a:pPr marL="807636" lvl="0" indent="-490136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868686"/>
                </a:solidFill>
              </a:rPr>
              <a:t>Debe definirse el tiempo y espacio en donde se realiza nuestra investigación. </a:t>
            </a:r>
          </a:p>
          <a:p>
            <a:pPr marL="807636" lvl="0" indent="-490136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868686"/>
                </a:solidFill>
              </a:rPr>
              <a:t>NO es lo mismo estudiar las pymes en la década de los ochenta cuando México vivía una economía protegida que ahora en un mundo globalizado.</a:t>
            </a:r>
          </a:p>
          <a:p>
            <a:pPr marL="807636" lvl="0" indent="-490136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868686"/>
                </a:solidFill>
              </a:rPr>
              <a:t>NO es lo mismo estudiar el liderazgo de la mujer a principios de siglo XXI que                 </a:t>
            </a:r>
            <a:r>
              <a:rPr lang="es-ES_tradnl" sz="3600" dirty="0" smtClean="0">
                <a:solidFill>
                  <a:srgbClr val="868686"/>
                </a:solidFill>
              </a:rPr>
              <a:t> </a:t>
            </a:r>
            <a:r>
              <a:rPr sz="3600" dirty="0" smtClean="0">
                <a:solidFill>
                  <a:srgbClr val="868686"/>
                </a:solidFill>
              </a:rPr>
              <a:t>en </a:t>
            </a:r>
            <a:r>
              <a:rPr sz="3600" dirty="0">
                <a:solidFill>
                  <a:srgbClr val="868686"/>
                </a:solidFill>
              </a:rPr>
              <a:t>los sesenta cuando prácticamente             esto no se daba.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su elaboración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1"/>
          </p:nvPr>
        </p:nvSpPr>
        <p:spPr>
          <a:xfrm>
            <a:off x="1270000" y="2483046"/>
            <a:ext cx="10464800" cy="65024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Describir la importancia del sector del sujeto de estudio</a:t>
            </a:r>
          </a:p>
          <a:p>
            <a:pPr lvl="0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Describir los problemas con los que se está enfrentando el sector:</a:t>
            </a:r>
          </a:p>
          <a:p>
            <a:pPr lvl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sz="4000" dirty="0">
                <a:solidFill>
                  <a:srgbClr val="868686"/>
                </a:solidFill>
              </a:rPr>
              <a:t>A nivel internacional</a:t>
            </a:r>
          </a:p>
          <a:p>
            <a:pPr lvl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sz="4000" dirty="0">
                <a:solidFill>
                  <a:srgbClr val="868686"/>
                </a:solidFill>
              </a:rPr>
              <a:t>A nivel nacional</a:t>
            </a:r>
          </a:p>
          <a:p>
            <a:pPr lvl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sz="4000" dirty="0">
                <a:solidFill>
                  <a:srgbClr val="868686"/>
                </a:solidFill>
              </a:rPr>
              <a:t>A nivel </a:t>
            </a:r>
            <a:r>
              <a:rPr sz="4000" dirty="0" smtClean="0">
                <a:solidFill>
                  <a:srgbClr val="868686"/>
                </a:solidFill>
              </a:rPr>
              <a:t>local</a:t>
            </a:r>
            <a:endParaRPr sz="4000" dirty="0">
              <a:solidFill>
                <a:srgbClr val="868686"/>
              </a:solidFill>
            </a:endParaRPr>
          </a:p>
        </p:txBody>
      </p:sp>
      <p:pic>
        <p:nvPicPr>
          <p:cNvPr id="15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58542" y="6056191"/>
            <a:ext cx="3951222" cy="2657463"/>
          </a:xfrm>
          <a:prstGeom prst="ellipse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su elaboración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5442442"/>
          </a:xfrm>
          <a:prstGeom prst="rect">
            <a:avLst/>
          </a:prstGeom>
        </p:spPr>
        <p:txBody>
          <a:bodyPr/>
          <a:lstStyle/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De lo GENERAL a lo PARTICULAR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Descripción del problema de investigación práctico que inspiró a realizar la investigación, dentro de la organización, con énfasis al tema de la investigación</a:t>
            </a:r>
          </a:p>
        </p:txBody>
      </p:sp>
      <p:pic>
        <p:nvPicPr>
          <p:cNvPr id="5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58542" y="6537859"/>
            <a:ext cx="3951222" cy="2657463"/>
          </a:xfrm>
          <a:prstGeom prst="ellipse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xfrm>
            <a:off x="215900" y="254000"/>
            <a:ext cx="12750800" cy="1905000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Fuentes a las que podemos acudir</a:t>
            </a:r>
          </a:p>
        </p:txBody>
      </p:sp>
      <p:sp>
        <p:nvSpPr>
          <p:cNvPr id="160" name="Shape 16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753176" lvl="0" indent="-435676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Fuentes de información oficial, como Banco de México, INEGI, IGECEM.</a:t>
            </a:r>
          </a:p>
          <a:p>
            <a:pPr marL="753176" lvl="0" indent="-435676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Fuentes de información secundarias del sujeto de estudio:</a:t>
            </a:r>
          </a:p>
          <a:p>
            <a:pPr marL="1197676" lvl="1" indent="-435676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Documentos de corte administrativo como misión y visión de la empresa, organigramas, manuales y procedimientos, etc.</a:t>
            </a:r>
          </a:p>
          <a:p>
            <a:pPr marL="1197676" lvl="1" indent="-435676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Documentos financieros como balance, estado de resultados, flujos de efectivo, etc.</a:t>
            </a:r>
          </a:p>
          <a:p>
            <a:pPr marL="753176" lvl="0" indent="-435676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Entrevistas realizadas con los actores principales.</a:t>
            </a:r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Ejemplo: Guión bienestar regional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y capital intelectual</a:t>
            </a:r>
          </a:p>
        </p:txBody>
      </p:sp>
      <p:sp>
        <p:nvSpPr>
          <p:cNvPr id="163" name="Shape 16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Con todo lo que hasta ahora hemos visto ¿Cuál sería el guión del marco contextual?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Debemos ir de lo general a lo particular!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xmlns:p14="http://schemas.microsoft.com/office/powerpoint/2010/main" spd="med" advClick="1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369186" y="2306990"/>
            <a:ext cx="12363218" cy="69967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es-ES" sz="2800" dirty="0">
                <a:latin typeface="Palatino"/>
                <a:cs typeface="Palatino"/>
              </a:rPr>
              <a:t>Arias, F. (2000). Introducción a la Metodología de Investigación en ciencias de la administración y del comportamiento. México: Trillas.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err="1">
                <a:latin typeface="Palatino"/>
                <a:cs typeface="Palatino"/>
              </a:rPr>
              <a:t>Blaxter</a:t>
            </a:r>
            <a:r>
              <a:rPr lang="es-ES" sz="2800" dirty="0">
                <a:latin typeface="Palatino"/>
                <a:cs typeface="Palatino"/>
              </a:rPr>
              <a:t>, L., Hughes, C., &amp; </a:t>
            </a:r>
            <a:r>
              <a:rPr lang="es-ES" sz="2800" dirty="0" err="1">
                <a:latin typeface="Palatino"/>
                <a:cs typeface="Palatino"/>
              </a:rPr>
              <a:t>Tight</a:t>
            </a:r>
            <a:r>
              <a:rPr lang="es-ES" sz="2800" dirty="0">
                <a:latin typeface="Palatino"/>
                <a:cs typeface="Palatino"/>
              </a:rPr>
              <a:t>, M. (2000). Cómo se hace una investigación (Primera ed.). Barcelona: </a:t>
            </a:r>
            <a:r>
              <a:rPr lang="es-ES" sz="2800" dirty="0" err="1">
                <a:latin typeface="Palatino"/>
                <a:cs typeface="Palatino"/>
              </a:rPr>
              <a:t>Gedisa</a:t>
            </a:r>
            <a:r>
              <a:rPr lang="es-ES" sz="2800" dirty="0">
                <a:latin typeface="Palatino"/>
                <a:cs typeface="Palatino"/>
              </a:rPr>
              <a:t>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smtClean="0">
                <a:latin typeface="Palatino"/>
                <a:cs typeface="Palatino"/>
              </a:rPr>
              <a:t>Campanario</a:t>
            </a:r>
            <a:r>
              <a:rPr lang="es-ES" sz="2800" dirty="0">
                <a:latin typeface="Palatino"/>
                <a:cs typeface="Palatino"/>
              </a:rPr>
              <a:t>, J. (2008). Cómo escribir y publicar un artículo. Recuperado de </a:t>
            </a:r>
            <a:r>
              <a:rPr lang="es-ES" sz="2800" dirty="0">
                <a:latin typeface="Palatino"/>
                <a:cs typeface="Palatino"/>
                <a:hlinkClick r:id="rId2"/>
              </a:rPr>
              <a:t>http://www2.uah.es/</a:t>
            </a:r>
            <a:r>
              <a:rPr lang="es-ES" sz="2800" dirty="0" err="1">
                <a:latin typeface="Palatino"/>
                <a:cs typeface="Palatino"/>
                <a:hlinkClick r:id="rId2"/>
              </a:rPr>
              <a:t>jmc</a:t>
            </a:r>
            <a:r>
              <a:rPr lang="es-ES" sz="2800" dirty="0">
                <a:latin typeface="Palatino"/>
                <a:cs typeface="Palatino"/>
                <a:hlinkClick r:id="rId2"/>
              </a:rPr>
              <a:t>/</a:t>
            </a:r>
            <a:r>
              <a:rPr lang="es-ES" sz="2800" dirty="0" err="1">
                <a:latin typeface="Palatino"/>
                <a:cs typeface="Palatino"/>
                <a:hlinkClick r:id="rId2"/>
              </a:rPr>
              <a:t>webpub</a:t>
            </a:r>
            <a:r>
              <a:rPr lang="es-ES" sz="2800" dirty="0">
                <a:latin typeface="Palatino"/>
                <a:cs typeface="Palatino"/>
                <a:hlinkClick r:id="rId2"/>
              </a:rPr>
              <a:t>/</a:t>
            </a:r>
            <a:r>
              <a:rPr lang="es-ES" sz="2800" dirty="0" err="1">
                <a:latin typeface="Palatino"/>
                <a:cs typeface="Palatino"/>
                <a:hlinkClick r:id="rId2"/>
              </a:rPr>
              <a:t>portada.html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smtClean="0">
                <a:latin typeface="Palatino"/>
                <a:cs typeface="Palatino"/>
              </a:rPr>
              <a:t>Davis</a:t>
            </a:r>
            <a:r>
              <a:rPr lang="es-ES" sz="2800" dirty="0">
                <a:latin typeface="Palatino"/>
                <a:cs typeface="Palatino"/>
              </a:rPr>
              <a:t>, D. (2000). Investigación en administración para la toma de decisiones. México: Thomas editores.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smtClean="0">
                <a:latin typeface="Palatino"/>
                <a:cs typeface="Palatino"/>
              </a:rPr>
              <a:t>Hernández</a:t>
            </a:r>
            <a:r>
              <a:rPr lang="es-ES" sz="2800" dirty="0">
                <a:latin typeface="Palatino"/>
                <a:cs typeface="Palatino"/>
              </a:rPr>
              <a:t>, R., Fernández, C., &amp; Baptista, P. (2010). Metodología de la investigación. Quinta edición. México: McGraw Hill.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err="1">
                <a:latin typeface="Palatino"/>
                <a:cs typeface="Palatino"/>
              </a:rPr>
              <a:t>Kerlinger</a:t>
            </a:r>
            <a:r>
              <a:rPr lang="es-ES" sz="2800" dirty="0">
                <a:latin typeface="Palatino"/>
                <a:cs typeface="Palatino"/>
              </a:rPr>
              <a:t>, F. N., &amp; Lee, H., B (2002). Investigación del Comportamiento: métodos de investigación en Ciencias Sociales (Cuarta ed.). México: Mc Graw Hill.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n-US" sz="2800" dirty="0">
                <a:latin typeface="Palatino"/>
                <a:cs typeface="Palatino"/>
              </a:rPr>
              <a:t>Muñoz </a:t>
            </a:r>
            <a:r>
              <a:rPr lang="en-US" sz="2800" dirty="0" err="1">
                <a:latin typeface="Palatino"/>
                <a:cs typeface="Palatino"/>
              </a:rPr>
              <a:t>Razo</a:t>
            </a:r>
            <a:r>
              <a:rPr lang="en-US" sz="2800" dirty="0">
                <a:latin typeface="Palatino"/>
                <a:cs typeface="Palatino"/>
              </a:rPr>
              <a:t>, C. (2011). </a:t>
            </a:r>
            <a:r>
              <a:rPr lang="en-US" sz="2800" dirty="0" err="1">
                <a:latin typeface="Palatino"/>
                <a:cs typeface="Palatino"/>
              </a:rPr>
              <a:t>Cómo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elaborar</a:t>
            </a:r>
            <a:r>
              <a:rPr lang="en-US" sz="2800" dirty="0">
                <a:latin typeface="Palatino"/>
                <a:cs typeface="Palatino"/>
              </a:rPr>
              <a:t> y </a:t>
            </a:r>
            <a:r>
              <a:rPr lang="en-US" sz="2800" dirty="0" err="1">
                <a:latin typeface="Palatino"/>
                <a:cs typeface="Palatino"/>
              </a:rPr>
              <a:t>asesorar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una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investigación</a:t>
            </a:r>
            <a:r>
              <a:rPr lang="en-US" sz="2800" dirty="0">
                <a:latin typeface="Palatino"/>
                <a:cs typeface="Palatino"/>
              </a:rPr>
              <a:t> de </a:t>
            </a:r>
            <a:r>
              <a:rPr lang="en-US" sz="2800" dirty="0" err="1">
                <a:latin typeface="Palatino"/>
                <a:cs typeface="Palatino"/>
              </a:rPr>
              <a:t>Tesis</a:t>
            </a:r>
            <a:r>
              <a:rPr lang="en-US" sz="2800" dirty="0">
                <a:latin typeface="Palatino"/>
                <a:cs typeface="Palatino"/>
              </a:rPr>
              <a:t>. </a:t>
            </a:r>
            <a:r>
              <a:rPr lang="en-US" sz="2800" dirty="0" err="1">
                <a:latin typeface="Palatino"/>
                <a:cs typeface="Palatino"/>
              </a:rPr>
              <a:t>Segunda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Edición</a:t>
            </a:r>
            <a:r>
              <a:rPr lang="en-US" sz="2800" dirty="0">
                <a:latin typeface="Palatino"/>
                <a:cs typeface="Palatino"/>
              </a:rPr>
              <a:t>. México: Pearson.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>
                <a:latin typeface="Palatino"/>
                <a:cs typeface="Palatino"/>
              </a:rPr>
              <a:t>Walker, M. (2000). Cómo escribir trabajos de investigación. </a:t>
            </a:r>
            <a:r>
              <a:rPr lang="en-US" sz="2800" dirty="0">
                <a:latin typeface="Palatino"/>
                <a:cs typeface="Palatino"/>
              </a:rPr>
              <a:t>Barcelona: </a:t>
            </a:r>
            <a:r>
              <a:rPr lang="en-US" sz="2800" dirty="0" err="1">
                <a:latin typeface="Palatino"/>
                <a:cs typeface="Palatino"/>
              </a:rPr>
              <a:t>Gedisa</a:t>
            </a:r>
            <a:r>
              <a:rPr lang="en-US" sz="2800" dirty="0" smtClean="0">
                <a:latin typeface="Palatino"/>
                <a:cs typeface="Palatino"/>
              </a:rPr>
              <a:t>.</a:t>
            </a:r>
            <a:endParaRPr lang="es-MX" sz="28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280395660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</a:rPr>
              <a:t>Etapas del proceso de investigación</a:t>
            </a:r>
          </a:p>
        </p:txBody>
      </p:sp>
      <p:pic>
        <p:nvPicPr>
          <p:cNvPr id="48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4700" y="2260600"/>
            <a:ext cx="11177479" cy="66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500">
                <a:solidFill>
                  <a:srgbClr val="FFFFFF"/>
                </a:solidFill>
              </a:rPr>
              <a:t>Marco teórico</a:t>
            </a:r>
          </a:p>
        </p:txBody>
      </p:sp>
      <p:pic>
        <p:nvPicPr>
          <p:cNvPr id="5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705" y="2721244"/>
            <a:ext cx="10109201" cy="7392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Para lo que sirve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53213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Para definir las teorías, puntos de vista y modelos en las que basaremos nuestra investigación.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Con él podemos aclarar los porqué’s y los como’s.</a:t>
            </a:r>
          </a:p>
        </p:txBody>
      </p:sp>
      <p:pic>
        <p:nvPicPr>
          <p:cNvPr id="5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22900" y="6553200"/>
            <a:ext cx="3321113" cy="3149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Los por qués    .</a:t>
            </a:r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xfrm>
            <a:off x="1092200" y="4114800"/>
            <a:ext cx="11112500" cy="49657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Con el marco teórico no hay casualidades.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Si explicamos por qué algo ha tenido éxito, evitamos que lo obtenido sea una casualidad.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Si sabemos por qué ocurrió, podemos predecir.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868686"/>
                </a:solidFill>
              </a:rPr>
              <a:t>Si entendemos las razones de por qué algo pasa, podemos proponer acciones eficaces.</a:t>
            </a:r>
          </a:p>
        </p:txBody>
      </p:sp>
      <p:pic>
        <p:nvPicPr>
          <p:cNvPr id="6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28638" y="279400"/>
            <a:ext cx="3384062" cy="3354938"/>
          </a:xfrm>
          <a:prstGeom prst="ellipse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>
                <a:solidFill>
                  <a:srgbClr val="FFFFFF"/>
                </a:solidFill>
              </a:rPr>
              <a:t>Las definiciones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idx="1"/>
          </p:nvPr>
        </p:nvSpPr>
        <p:spPr>
          <a:xfrm>
            <a:off x="1270000" y="2286000"/>
            <a:ext cx="10464800" cy="2590800"/>
          </a:xfrm>
          <a:prstGeom prst="rect">
            <a:avLst/>
          </a:prstGeom>
        </p:spPr>
        <p:txBody>
          <a:bodyPr/>
          <a:lstStyle/>
          <a:p>
            <a:pPr marL="667934" lvl="0" indent="-350434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868686"/>
                </a:solidFill>
              </a:rPr>
              <a:t>Definición </a:t>
            </a:r>
            <a:r>
              <a:rPr lang="es-ES_tradnl" sz="2400" dirty="0" smtClean="0">
                <a:solidFill>
                  <a:srgbClr val="868686"/>
                </a:solidFill>
              </a:rPr>
              <a:t>conceptual</a:t>
            </a:r>
            <a:r>
              <a:rPr sz="2400" dirty="0" smtClean="0">
                <a:solidFill>
                  <a:srgbClr val="868686"/>
                </a:solidFill>
              </a:rPr>
              <a:t>.</a:t>
            </a:r>
            <a:r>
              <a:rPr sz="2400" dirty="0">
                <a:solidFill>
                  <a:srgbClr val="868686"/>
                </a:solidFill>
              </a:rPr>
              <a:t>- Da un significado empírico a las definiciones conceptuales al especificar los medios con los cuales se valorará en realidad el concepto.</a:t>
            </a:r>
          </a:p>
          <a:p>
            <a:pPr marL="667934" lvl="0" indent="-350434">
              <a:defRPr sz="1800">
                <a:solidFill>
                  <a:srgbClr val="000000"/>
                </a:solidFill>
              </a:defRPr>
            </a:pPr>
            <a:r>
              <a:rPr lang="es-ES_tradnl" sz="2400" dirty="0" smtClean="0">
                <a:solidFill>
                  <a:srgbClr val="868686"/>
                </a:solidFill>
              </a:rPr>
              <a:t>Definición operacional.- Da un </a:t>
            </a:r>
            <a:r>
              <a:rPr sz="2400" dirty="0" smtClean="0">
                <a:solidFill>
                  <a:srgbClr val="868686"/>
                </a:solidFill>
              </a:rPr>
              <a:t>significado </a:t>
            </a:r>
            <a:r>
              <a:rPr sz="2400" dirty="0">
                <a:solidFill>
                  <a:srgbClr val="868686"/>
                </a:solidFill>
              </a:rPr>
              <a:t>empírico a las definiciones conceptuales al especificar los medios con los cuales se valorará en realidad el concepto.</a:t>
            </a:r>
          </a:p>
        </p:txBody>
      </p:sp>
      <p:pic>
        <p:nvPicPr>
          <p:cNvPr id="65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5300" y="4851400"/>
            <a:ext cx="4394200" cy="4373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14650" y="4851400"/>
            <a:ext cx="3771901" cy="3852497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1102369" y="8754839"/>
            <a:ext cx="5334001" cy="905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68686"/>
                </a:solidFill>
              </a:rPr>
              <a:t>Lo que ya está escrito.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68686"/>
                </a:solidFill>
              </a:rPr>
              <a:t>Es de manejo general</a:t>
            </a:r>
          </a:p>
        </p:txBody>
      </p:sp>
      <p:sp>
        <p:nvSpPr>
          <p:cNvPr id="68" name="Shape 68"/>
          <p:cNvSpPr/>
          <p:nvPr/>
        </p:nvSpPr>
        <p:spPr>
          <a:xfrm>
            <a:off x="6451600" y="8824689"/>
            <a:ext cx="6337300" cy="905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68686"/>
                </a:solidFill>
              </a:rPr>
              <a:t>Lo que explicamos sobre lo que vemos.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68686"/>
                </a:solidFill>
              </a:rPr>
              <a:t> Es de manejo particular</a:t>
            </a:r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Ej: bienestar y capital intelectual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868686"/>
                </a:solidFill>
              </a:rPr>
              <a:t>La relación entre el </a:t>
            </a:r>
            <a:r>
              <a:rPr sz="4200">
                <a:solidFill>
                  <a:srgbClr val="5E30EB"/>
                </a:solidFill>
              </a:rPr>
              <a:t>bienestar regional </a:t>
            </a:r>
            <a:r>
              <a:rPr sz="4200">
                <a:solidFill>
                  <a:srgbClr val="868686"/>
                </a:solidFill>
              </a:rPr>
              <a:t>y el </a:t>
            </a:r>
            <a:r>
              <a:rPr sz="4200">
                <a:solidFill>
                  <a:srgbClr val="669C35"/>
                </a:solidFill>
              </a:rPr>
              <a:t>capital intelectual</a:t>
            </a:r>
            <a:r>
              <a:rPr sz="4200">
                <a:solidFill>
                  <a:srgbClr val="868686"/>
                </a:solidFill>
              </a:rPr>
              <a:t> de las universidades públicas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theme/theme1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868686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Futura"/>
        <a:ea typeface="Futura"/>
        <a:cs typeface="Futura"/>
      </a:majorFont>
      <a:minorFont>
        <a:latin typeface="Futura"/>
        <a:ea typeface="Futura"/>
        <a:cs typeface="Futur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50A0E1">
            <a:alpha val="70000"/>
          </a:srgbClr>
        </a:solidFill>
        <a:ln w="254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3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868686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868686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Futura"/>
        <a:ea typeface="Futura"/>
        <a:cs typeface="Futura"/>
      </a:majorFont>
      <a:minorFont>
        <a:latin typeface="Futura"/>
        <a:ea typeface="Futura"/>
        <a:cs typeface="Futur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50A0E1">
            <a:alpha val="70000"/>
          </a:srgbClr>
        </a:solidFill>
        <a:ln w="254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3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868686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868686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1548</Words>
  <Application>Microsoft Macintosh PowerPoint</Application>
  <PresentationFormat>Personalizado</PresentationFormat>
  <Paragraphs>147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White</vt:lpstr>
      <vt:lpstr>Presentación de PowerPoint</vt:lpstr>
      <vt:lpstr>Marco teórico y contextual</vt:lpstr>
      <vt:lpstr>Presentación de PowerPoint</vt:lpstr>
      <vt:lpstr>Etapas del proceso de investigación</vt:lpstr>
      <vt:lpstr>Marco teórico</vt:lpstr>
      <vt:lpstr>Para lo que sirve</vt:lpstr>
      <vt:lpstr>Los por qués    .</vt:lpstr>
      <vt:lpstr>Las definiciones</vt:lpstr>
      <vt:lpstr>Ej: bienestar y capital intelectual</vt:lpstr>
      <vt:lpstr>Definición conceptual</vt:lpstr>
      <vt:lpstr>Definición conceptual                .  bienestar regional               .</vt:lpstr>
      <vt:lpstr>Definición conceptual Capital intelectual en universidades</vt:lpstr>
      <vt:lpstr>Definición operacional</vt:lpstr>
      <vt:lpstr>Definición operacional                .  bienestar regional               .</vt:lpstr>
      <vt:lpstr>Definición operacional Capital intelectual en universidades</vt:lpstr>
      <vt:lpstr>Guión</vt:lpstr>
      <vt:lpstr>Redacción</vt:lpstr>
      <vt:lpstr>Partes del marco teórico</vt:lpstr>
      <vt:lpstr>Introducción</vt:lpstr>
      <vt:lpstr>Introducción</vt:lpstr>
      <vt:lpstr>Desarrollo</vt:lpstr>
      <vt:lpstr>Desarrollo</vt:lpstr>
      <vt:lpstr>Desarrollo</vt:lpstr>
      <vt:lpstr>Conclusiones</vt:lpstr>
      <vt:lpstr>Marco contextual</vt:lpstr>
      <vt:lpstr>Lo que es</vt:lpstr>
      <vt:lpstr>Para qué sirve</vt:lpstr>
      <vt:lpstr>Para qué</vt:lpstr>
      <vt:lpstr>Para qué</vt:lpstr>
      <vt:lpstr>Para su elaboración</vt:lpstr>
      <vt:lpstr>Para su elaboración</vt:lpstr>
      <vt:lpstr>Para su elaboración</vt:lpstr>
      <vt:lpstr>Fuentes a las que podemos acudir</vt:lpstr>
      <vt:lpstr>Ejemplo: Guión bienestar regional  y capital intelectual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Marco teórico y contextual</dc:title>
  <cp:lastModifiedBy>Dictaminador 1</cp:lastModifiedBy>
  <cp:revision>4</cp:revision>
  <dcterms:modified xsi:type="dcterms:W3CDTF">2015-10-03T00:35:30Z</dcterms:modified>
</cp:coreProperties>
</file>