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71" r:id="rId2"/>
    <p:sldId id="289" r:id="rId3"/>
    <p:sldId id="256" r:id="rId4"/>
    <p:sldId id="280" r:id="rId5"/>
    <p:sldId id="258" r:id="rId6"/>
    <p:sldId id="284" r:id="rId7"/>
    <p:sldId id="285" r:id="rId8"/>
    <p:sldId id="286" r:id="rId9"/>
    <p:sldId id="287" r:id="rId10"/>
    <p:sldId id="288" r:id="rId11"/>
    <p:sldId id="257" r:id="rId12"/>
    <p:sldId id="281" r:id="rId13"/>
    <p:sldId id="282" r:id="rId14"/>
    <p:sldId id="283" r:id="rId15"/>
    <p:sldId id="259" r:id="rId16"/>
    <p:sldId id="260" r:id="rId17"/>
    <p:sldId id="261" r:id="rId18"/>
    <p:sldId id="262" r:id="rId19"/>
    <p:sldId id="263" r:id="rId20"/>
    <p:sldId id="264" r:id="rId21"/>
    <p:sldId id="279" r:id="rId22"/>
    <p:sldId id="265" r:id="rId23"/>
    <p:sldId id="266" r:id="rId24"/>
    <p:sldId id="278" r:id="rId25"/>
    <p:sldId id="267" r:id="rId26"/>
    <p:sldId id="268" r:id="rId27"/>
    <p:sldId id="269" r:id="rId28"/>
    <p:sldId id="273" r:id="rId29"/>
    <p:sldId id="274" r:id="rId30"/>
    <p:sldId id="270" r:id="rId31"/>
    <p:sldId id="276" r:id="rId32"/>
    <p:sldId id="275" r:id="rId33"/>
    <p:sldId id="277" r:id="rId34"/>
    <p:sldId id="272" r:id="rId35"/>
  </p:sldIdLst>
  <p:sldSz cx="13004800" cy="9753600"/>
  <p:notesSz cx="6858000" cy="9144000"/>
  <p:defaultTextStyle>
    <a:lvl1pPr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1pPr>
    <a:lvl2pPr indent="3429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2pPr>
    <a:lvl3pPr indent="6858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3pPr>
    <a:lvl4pPr indent="10287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4pPr>
    <a:lvl5pPr indent="13716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5pPr>
    <a:lvl6pPr indent="17145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6pPr>
    <a:lvl7pPr indent="20574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7pPr>
    <a:lvl8pPr indent="24003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8pPr>
    <a:lvl9pPr indent="2743200" algn="ctr" defTabSz="584200">
      <a:defRPr sz="4200">
        <a:latin typeface="Bradley Hand ITC TT-Bold"/>
        <a:ea typeface="Bradley Hand ITC TT-Bold"/>
        <a:cs typeface="Bradley Hand ITC TT-Bold"/>
        <a:sym typeface="Bradley Hand ITC TT-Bold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n" i="off">
        <a:font>
          <a:latin typeface="Bradley Hand ITC TT-Bold"/>
          <a:ea typeface="Bradley Hand ITC TT-Bold"/>
          <a:cs typeface="Bradley Hand ITC TT-Bold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27791">
              <a:alpha val="16000"/>
            </a:srgbClr>
          </a:solidFill>
        </a:fill>
      </a:tcStyle>
    </a:band2H>
    <a:firstCol>
      <a:tcTxStyle b="on" i="off">
        <a:font>
          <a:latin typeface="Bradley Hand ITC TT-Bold"/>
          <a:ea typeface="Bradley Hand ITC TT-Bold"/>
          <a:cs typeface="Bradley Hand ITC TT-Bold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n" i="off">
        <a:font>
          <a:latin typeface="Bradley Hand ITC TT-Bold"/>
          <a:ea typeface="Bradley Hand ITC TT-Bold"/>
          <a:cs typeface="Bradley Hand ITC TT-Bold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n" i="off">
        <a:font>
          <a:latin typeface="Bradley Hand ITC TT-Bold"/>
          <a:ea typeface="Bradley Hand ITC TT-Bold"/>
          <a:cs typeface="Bradley Hand ITC TT-Bold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57" d="100"/>
          <a:sy n="57" d="100"/>
        </p:scale>
        <p:origin x="-912" y="-112"/>
      </p:cViewPr>
      <p:guideLst>
        <p:guide orient="horz" pos="3212"/>
        <p:guide pos="41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21377010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787400" y="2387600"/>
            <a:ext cx="11430000" cy="29083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b"/>
          <a:lstStyle>
            <a:lvl1pPr algn="ctr">
              <a:defRPr sz="8400">
                <a:solidFill>
                  <a:srgbClr val="DEE8F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EE8F1"/>
                </a:solidFill>
              </a:rPr>
              <a:t>Texto del título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787400" y="5397500"/>
            <a:ext cx="11430000" cy="31877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1</a:t>
            </a:r>
          </a:p>
          <a:p>
            <a:pPr lvl="1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2</a:t>
            </a:r>
          </a:p>
          <a:p>
            <a:pPr lvl="2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3</a:t>
            </a:r>
          </a:p>
          <a:p>
            <a:pPr lvl="3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4</a:t>
            </a:r>
          </a:p>
          <a:p>
            <a:pPr lvl="4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1447800" y="3124200"/>
            <a:ext cx="4635500" cy="5664200"/>
          </a:xfrm>
          <a:prstGeom prst="rect">
            <a:avLst/>
          </a:prstGeom>
        </p:spPr>
        <p:txBody>
          <a:bodyPr/>
          <a:lstStyle>
            <a:lvl1pPr marL="782355" indent="-566455">
              <a:spcBef>
                <a:spcPts val="3400"/>
              </a:spcBef>
              <a:buBlip>
                <a:blip r:embed="rId2"/>
              </a:buBlip>
              <a:defRPr sz="3200"/>
            </a:lvl1pPr>
            <a:lvl2pPr marL="1413122" indent="-566455">
              <a:spcBef>
                <a:spcPts val="3400"/>
              </a:spcBef>
              <a:buBlip>
                <a:blip r:embed="rId2"/>
              </a:buBlip>
              <a:defRPr sz="3200"/>
            </a:lvl2pPr>
            <a:lvl3pPr marL="2022723" indent="-566455">
              <a:spcBef>
                <a:spcPts val="3400"/>
              </a:spcBef>
              <a:buBlip>
                <a:blip r:embed="rId2"/>
              </a:buBlip>
              <a:defRPr sz="3200"/>
            </a:lvl3pPr>
            <a:lvl4pPr marL="2649255" indent="-566455">
              <a:spcBef>
                <a:spcPts val="3400"/>
              </a:spcBef>
              <a:buBlip>
                <a:blip r:embed="rId2"/>
              </a:buBlip>
              <a:defRPr sz="3200"/>
            </a:lvl4pPr>
            <a:lvl5pPr marL="3258855" indent="-566455">
              <a:spcBef>
                <a:spcPts val="34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izquierd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447800" y="3124200"/>
            <a:ext cx="4635500" cy="5664200"/>
          </a:xfrm>
          <a:prstGeom prst="rect">
            <a:avLst/>
          </a:prstGeom>
        </p:spPr>
        <p:txBody>
          <a:bodyPr/>
          <a:lstStyle>
            <a:lvl1pPr marL="782355" indent="-566455">
              <a:spcBef>
                <a:spcPts val="3400"/>
              </a:spcBef>
              <a:buBlip>
                <a:blip r:embed="rId2"/>
              </a:buBlip>
              <a:defRPr sz="3200"/>
            </a:lvl1pPr>
            <a:lvl2pPr marL="1413122" indent="-566455">
              <a:spcBef>
                <a:spcPts val="3400"/>
              </a:spcBef>
              <a:buBlip>
                <a:blip r:embed="rId2"/>
              </a:buBlip>
              <a:defRPr sz="3200"/>
            </a:lvl2pPr>
            <a:lvl3pPr marL="2022723" indent="-566455">
              <a:spcBef>
                <a:spcPts val="3400"/>
              </a:spcBef>
              <a:buBlip>
                <a:blip r:embed="rId2"/>
              </a:buBlip>
              <a:defRPr sz="3200"/>
            </a:lvl3pPr>
            <a:lvl4pPr marL="2649255" indent="-566455">
              <a:spcBef>
                <a:spcPts val="3400"/>
              </a:spcBef>
              <a:buBlip>
                <a:blip r:embed="rId2"/>
              </a:buBlip>
              <a:defRPr sz="3200"/>
            </a:lvl4pPr>
            <a:lvl5pPr marL="3258855" indent="-566455">
              <a:spcBef>
                <a:spcPts val="34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derech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8051800" y="3124200"/>
            <a:ext cx="3683000" cy="5664200"/>
          </a:xfrm>
          <a:prstGeom prst="rect">
            <a:avLst/>
          </a:prstGeom>
        </p:spPr>
        <p:txBody>
          <a:bodyPr/>
          <a:lstStyle>
            <a:lvl1pPr marL="782355" indent="-566455">
              <a:spcBef>
                <a:spcPts val="3400"/>
              </a:spcBef>
              <a:buBlip>
                <a:blip r:embed="rId2"/>
              </a:buBlip>
              <a:defRPr sz="3200"/>
            </a:lvl1pPr>
            <a:lvl2pPr marL="1413122" indent="-566455">
              <a:spcBef>
                <a:spcPts val="3400"/>
              </a:spcBef>
              <a:buBlip>
                <a:blip r:embed="rId2"/>
              </a:buBlip>
              <a:defRPr sz="3200"/>
            </a:lvl2pPr>
            <a:lvl3pPr marL="2022723" indent="-566455">
              <a:spcBef>
                <a:spcPts val="3400"/>
              </a:spcBef>
              <a:buBlip>
                <a:blip r:embed="rId2"/>
              </a:buBlip>
              <a:defRPr sz="3200"/>
            </a:lvl3pPr>
            <a:lvl4pPr marL="2649255" indent="-566455">
              <a:spcBef>
                <a:spcPts val="3400"/>
              </a:spcBef>
              <a:buBlip>
                <a:blip r:embed="rId2"/>
              </a:buBlip>
              <a:defRPr sz="3200"/>
            </a:lvl4pPr>
            <a:lvl5pPr marL="3258855" indent="-566455">
              <a:spcBef>
                <a:spcPts val="34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787400" y="2387600"/>
            <a:ext cx="11430000" cy="29083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b"/>
          <a:lstStyle>
            <a:lvl1pPr algn="ctr">
              <a:defRPr sz="8400">
                <a:solidFill>
                  <a:srgbClr val="DEE8F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EE8F1"/>
                </a:solidFill>
              </a:rPr>
              <a:t>Texto del título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787400" y="5397500"/>
            <a:ext cx="11430000" cy="31877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32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1</a:t>
            </a:r>
          </a:p>
          <a:p>
            <a:pPr lvl="1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2</a:t>
            </a:r>
          </a:p>
          <a:p>
            <a:pPr lvl="2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3</a:t>
            </a:r>
          </a:p>
          <a:p>
            <a:pPr lvl="3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4</a:t>
            </a:r>
          </a:p>
          <a:p>
            <a:pPr lvl="4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>
          <a:xfrm>
            <a:off x="5093547" y="8967894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28000" y="8967894"/>
            <a:ext cx="4118187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250702" y="8967894"/>
            <a:ext cx="650240" cy="677333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pPr>
              <a:defRPr/>
            </a:pPr>
            <a:fld id="{307BE3B1-9709-4041-AE9C-E769606BC08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808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 (2 columna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782355" indent="-566455">
              <a:spcBef>
                <a:spcPts val="3400"/>
              </a:spcBef>
              <a:buBlip>
                <a:blip r:embed="rId2"/>
              </a:buBlip>
              <a:defRPr sz="3200"/>
            </a:lvl1pPr>
            <a:lvl2pPr marL="1413122" indent="-566455">
              <a:spcBef>
                <a:spcPts val="3400"/>
              </a:spcBef>
              <a:buBlip>
                <a:blip r:embed="rId2"/>
              </a:buBlip>
              <a:defRPr sz="3200"/>
            </a:lvl2pPr>
            <a:lvl3pPr marL="2022723" indent="-566455">
              <a:spcBef>
                <a:spcPts val="3400"/>
              </a:spcBef>
              <a:buBlip>
                <a:blip r:embed="rId2"/>
              </a:buBlip>
              <a:defRPr sz="3200"/>
            </a:lvl3pPr>
            <a:lvl4pPr marL="2649255" indent="-566455">
              <a:spcBef>
                <a:spcPts val="3400"/>
              </a:spcBef>
              <a:buBlip>
                <a:blip r:embed="rId2"/>
              </a:buBlip>
              <a:defRPr sz="3200"/>
            </a:lvl4pPr>
            <a:lvl5pPr marL="3258855" indent="-566455">
              <a:spcBef>
                <a:spcPts val="34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</a:p>
          <a:p>
            <a:pPr lvl="1">
              <a:defRPr sz="1800"/>
            </a:pPr>
            <a:r>
              <a:rPr sz="3200"/>
              <a:t>Nivel de texto 2</a:t>
            </a:r>
          </a:p>
          <a:p>
            <a:pPr lvl="2">
              <a:defRPr sz="1800"/>
            </a:pPr>
            <a:r>
              <a:rPr sz="3200"/>
              <a:t>Nivel de texto 3</a:t>
            </a:r>
          </a:p>
          <a:p>
            <a:pPr lvl="3">
              <a:defRPr sz="1800"/>
            </a:pPr>
            <a:r>
              <a:rPr sz="3200"/>
              <a:t>Nivel de texto 4</a:t>
            </a:r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727200"/>
            <a:ext cx="10464800" cy="7061200"/>
          </a:xfrm>
          <a:prstGeom prst="rect">
            <a:avLst/>
          </a:prstGeom>
        </p:spPr>
        <p:txBody>
          <a:bodyPr/>
          <a:lstStyle>
            <a:lvl1pPr>
              <a:spcBef>
                <a:spcPts val="4200"/>
              </a:spcBef>
              <a:buBlip>
                <a:blip r:embed="rId2"/>
              </a:buBlip>
            </a:lvl1pPr>
            <a:lvl2pPr>
              <a:spcBef>
                <a:spcPts val="4200"/>
              </a:spcBef>
              <a:buBlip>
                <a:blip r:embed="rId2"/>
              </a:buBlip>
            </a:lvl2pPr>
            <a:lvl3pPr>
              <a:spcBef>
                <a:spcPts val="4200"/>
              </a:spcBef>
              <a:buBlip>
                <a:blip r:embed="rId2"/>
              </a:buBlip>
            </a:lvl3pPr>
            <a:lvl4pPr>
              <a:spcBef>
                <a:spcPts val="4200"/>
              </a:spcBef>
              <a:buBlip>
                <a:blip r:embed="rId2"/>
              </a:buBlip>
            </a:lvl4pPr>
            <a:lvl5pPr>
              <a:spcBef>
                <a:spcPts val="4200"/>
              </a:spcBef>
              <a:buBlip>
                <a:blip r:embed="rId2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787400" y="3568700"/>
            <a:ext cx="11430000" cy="29083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/>
          <a:lstStyle>
            <a:lvl1pPr algn="ctr">
              <a:defRPr sz="8400">
                <a:solidFill>
                  <a:srgbClr val="DEE8F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EE8F1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787400" y="7543800"/>
            <a:ext cx="11430000" cy="16891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/>
          <a:lstStyle>
            <a:lvl1pPr algn="ctr">
              <a:defRPr sz="7600">
                <a:solidFill>
                  <a:srgbClr val="DEE8F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7600" b="1">
                <a:solidFill>
                  <a:srgbClr val="DEE8F1"/>
                </a:solidFill>
              </a:rPr>
              <a:t>Texto del título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5"/>
          <p:cNvGrpSpPr/>
          <p:nvPr/>
        </p:nvGrpSpPr>
        <p:grpSpPr>
          <a:xfrm>
            <a:off x="0" y="0"/>
            <a:ext cx="13004800" cy="9753600"/>
            <a:chOff x="0" y="0"/>
            <a:chExt cx="13004800" cy="9753600"/>
          </a:xfrm>
        </p:grpSpPr>
        <p:pic>
          <p:nvPicPr>
            <p:cNvPr id="23" name="Notebook_photo-v_bas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3004800" cy="9753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Notebook_photo-v_top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832600" y="2222500"/>
              <a:ext cx="4724400" cy="6057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44500" y="2476500"/>
            <a:ext cx="6248400" cy="28194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b"/>
          <a:lstStyle>
            <a:lvl1pPr algn="ctr">
              <a:defRPr sz="7600">
                <a:solidFill>
                  <a:srgbClr val="DEE8F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7600" b="1">
                <a:solidFill>
                  <a:srgbClr val="DEE8F1"/>
                </a:solidFill>
              </a:rPr>
              <a:t>Texto del título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444500" y="5397500"/>
            <a:ext cx="6248400" cy="2514600"/>
          </a:xfrm>
          <a:prstGeom prst="rect">
            <a:avLst/>
          </a:prstGeom>
          <a:effectLst>
            <a:outerShdw blurRad="25400" dist="12700" dir="16200000" rotWithShape="0">
              <a:srgbClr val="000000"/>
            </a:outerShdw>
          </a:effectLst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36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36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36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36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3600" b="1">
                <a:solidFill>
                  <a:srgbClr val="DEE8F1"/>
                </a:solidFill>
                <a:latin typeface="+mn-lt"/>
                <a:ea typeface="+mn-ea"/>
                <a:cs typeface="+mn-cs"/>
                <a:sym typeface="StoneSansITCTT-Semi"/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DEE8F1"/>
                </a:solidFill>
              </a:rPr>
              <a:t>Nivel de texto 1</a:t>
            </a:r>
          </a:p>
          <a:p>
            <a:pPr lvl="1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DEE8F1"/>
                </a:solidFill>
              </a:rPr>
              <a:t>Nivel de texto 2</a:t>
            </a:r>
          </a:p>
          <a:p>
            <a:pPr lvl="2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DEE8F1"/>
                </a:solidFill>
              </a:rPr>
              <a:t>Nivel de texto 3</a:t>
            </a:r>
          </a:p>
          <a:p>
            <a:pPr lvl="3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DEE8F1"/>
                </a:solidFill>
              </a:rPr>
              <a:t>Nivel de texto 4</a:t>
            </a:r>
          </a:p>
          <a:p>
            <a:pPr lvl="4">
              <a:defRPr sz="1800" b="0">
                <a:solidFill>
                  <a:srgbClr val="000000"/>
                </a:solidFill>
              </a:defRPr>
            </a:pPr>
            <a:r>
              <a:rPr sz="3600" b="1">
                <a:solidFill>
                  <a:srgbClr val="DEE8F1"/>
                </a:solidFill>
              </a:rPr>
              <a:t>Nivel de texto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21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866900" y="1409700"/>
            <a:ext cx="92710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3124200"/>
            <a:ext cx="10464800" cy="566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buBlip>
                <a:blip r:embed="rId21"/>
              </a:buBlip>
            </a:lvl1pPr>
            <a:lvl2pPr>
              <a:buBlip>
                <a:blip r:embed="rId21"/>
              </a:buBlip>
            </a:lvl2pPr>
            <a:lvl3pPr>
              <a:buBlip>
                <a:blip r:embed="rId21"/>
              </a:buBlip>
            </a:lvl3pPr>
            <a:lvl4pPr>
              <a:buBlip>
                <a:blip r:embed="rId21"/>
              </a:buBlip>
            </a:lvl4pPr>
            <a:lvl5pPr>
              <a:buBlip>
                <a:blip r:embed="rId21"/>
              </a:buBlip>
            </a:lvl5pPr>
          </a:lstStyle>
          <a:p>
            <a:pPr lvl="0">
              <a:defRPr sz="1800"/>
            </a:pPr>
            <a:r>
              <a:rPr sz="4200"/>
              <a:t>Nivel de texto 1</a:t>
            </a:r>
          </a:p>
          <a:p>
            <a:pPr lvl="1">
              <a:defRPr sz="1800"/>
            </a:pPr>
            <a:r>
              <a:rPr sz="4200"/>
              <a:t>Nivel de texto 2</a:t>
            </a:r>
          </a:p>
          <a:p>
            <a:pPr lvl="2">
              <a:defRPr sz="1800"/>
            </a:pPr>
            <a:r>
              <a:rPr sz="4200"/>
              <a:t>Nivel de texto 3</a:t>
            </a:r>
          </a:p>
          <a:p>
            <a:pPr lvl="3">
              <a:defRPr sz="1800"/>
            </a:pPr>
            <a:r>
              <a:rPr sz="4200"/>
              <a:t>Nivel de texto 4</a:t>
            </a:r>
          </a:p>
          <a:p>
            <a:pPr lvl="4">
              <a:defRPr sz="1800"/>
            </a:pPr>
            <a:r>
              <a:rPr sz="4200"/>
              <a:t>Nivel de texto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xmlns:p14="http://schemas.microsoft.com/office/powerpoint/2010/main" spd="med"/>
  <p:txStyles>
    <p:titleStyle>
      <a:lvl1pPr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1pPr>
      <a:lvl2pPr indent="2286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2pPr>
      <a:lvl3pPr indent="4572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3pPr>
      <a:lvl4pPr indent="6858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4pPr>
      <a:lvl5pPr indent="9144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5pPr>
      <a:lvl6pPr indent="11430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6pPr>
      <a:lvl7pPr indent="13716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7pPr>
      <a:lvl8pPr indent="16002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8pPr>
      <a:lvl9pPr indent="1828800" defTabSz="584200">
        <a:defRPr sz="6400" b="1">
          <a:solidFill>
            <a:srgbClr val="4C4C4F"/>
          </a:solidFill>
          <a:latin typeface="+mn-lt"/>
          <a:ea typeface="+mn-ea"/>
          <a:cs typeface="+mn-cs"/>
          <a:sym typeface="StoneSansITCTT-Semi"/>
        </a:defRPr>
      </a:lvl9pPr>
    </p:titleStyle>
    <p:bodyStyle>
      <a:lvl1pPr marL="8636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1pPr>
      <a:lvl2pPr marL="1494369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2pPr>
      <a:lvl3pPr marL="2103969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3pPr>
      <a:lvl4pPr marL="27305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4pPr>
      <a:lvl5pPr marL="33401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5pPr>
      <a:lvl6pPr marL="36957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6pPr>
      <a:lvl7pPr marL="40513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7pPr>
      <a:lvl8pPr marL="44069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8pPr>
      <a:lvl9pPr marL="4762502" indent="-647702" defTabSz="584200">
        <a:spcBef>
          <a:spcPts val="2000"/>
        </a:spcBef>
        <a:buSzPct val="50000"/>
        <a:buFont typeface="StoneSansITCTT-Semi"/>
        <a:buBlip>
          <a:blip r:embed="rId21"/>
        </a:buBlip>
        <a:defRPr sz="4200">
          <a:latin typeface="Bradley Hand ITC TT-Bold"/>
          <a:ea typeface="Bradley Hand ITC TT-Bold"/>
          <a:cs typeface="Bradley Hand ITC TT-Bold"/>
          <a:sym typeface="Bradley Hand ITC TT-Bold"/>
        </a:defRPr>
      </a:lvl9pPr>
    </p:bodyStyle>
    <p:otherStyle>
      <a:lvl1pPr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1pPr>
      <a:lvl2pPr indent="2286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2pPr>
      <a:lvl3pPr indent="4572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3pPr>
      <a:lvl4pPr indent="6858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4pPr>
      <a:lvl5pPr indent="9144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5pPr>
      <a:lvl6pPr indent="11430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6pPr>
      <a:lvl7pPr indent="13716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7pPr>
      <a:lvl8pPr indent="16002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8pPr>
      <a:lvl9pPr indent="1828800" algn="r" defTabSz="584200">
        <a:defRPr sz="2400">
          <a:solidFill>
            <a:schemeClr val="tx1"/>
          </a:solidFill>
          <a:latin typeface="+mn-lt"/>
          <a:ea typeface="+mn-ea"/>
          <a:cs typeface="+mn-cs"/>
          <a:sym typeface="Bradley Hand ITC TT-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tif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t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t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eg"/><Relationship Id="rId3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2.uah.es/jmc/webpub/portada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2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415" y="1047329"/>
            <a:ext cx="12701196" cy="229485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uadroTexto 2"/>
          <p:cNvSpPr txBox="1"/>
          <p:nvPr/>
        </p:nvSpPr>
        <p:spPr>
          <a:xfrm>
            <a:off x="327698" y="2348525"/>
            <a:ext cx="12363218" cy="70121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>
              <a:spcBef>
                <a:spcPts val="2400"/>
              </a:spcBef>
            </a:pPr>
            <a:r>
              <a:rPr lang="es-ES_tradnl" sz="4400" dirty="0" smtClean="0">
                <a:latin typeface="Palatino"/>
                <a:cs typeface="Palatino"/>
              </a:rPr>
              <a:t>Universidad Autónoma del Estado de México</a:t>
            </a:r>
          </a:p>
          <a:p>
            <a:pPr lvl="0">
              <a:spcBef>
                <a:spcPts val="2400"/>
              </a:spcBef>
            </a:pPr>
            <a:r>
              <a:rPr lang="es-ES_tradnl" sz="4400" dirty="0" smtClean="0">
                <a:latin typeface="Palatino"/>
                <a:cs typeface="Palatino"/>
              </a:rPr>
              <a:t>Objetivos, Preguntas de Investigaci</a:t>
            </a:r>
            <a:r>
              <a:rPr lang="es-ES_tradnl" sz="4400" dirty="0" smtClean="0">
                <a:latin typeface="Palatino"/>
                <a:cs typeface="Palatino"/>
              </a:rPr>
              <a:t>ón y Justificación</a:t>
            </a:r>
            <a:endParaRPr lang="es-ES_tradnl" sz="4400" dirty="0" smtClean="0">
              <a:latin typeface="Palatino"/>
              <a:cs typeface="Palatino"/>
            </a:endParaRPr>
          </a:p>
          <a:p>
            <a:pPr>
              <a:spcBef>
                <a:spcPts val="1200"/>
              </a:spcBef>
            </a:pPr>
            <a:endParaRPr lang="es-ES_tradnl" sz="1100" dirty="0" smtClean="0">
              <a:latin typeface="Palatino"/>
              <a:cs typeface="Palatino"/>
            </a:endParaRP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Licenciatura </a:t>
            </a:r>
            <a:r>
              <a:rPr lang="es-ES_tradnl" sz="3600" dirty="0">
                <a:latin typeface="Palatino"/>
                <a:cs typeface="Palatino"/>
              </a:rPr>
              <a:t>en Informática </a:t>
            </a:r>
            <a:r>
              <a:rPr lang="es-ES_tradnl" sz="3600" dirty="0" smtClean="0">
                <a:latin typeface="Palatino"/>
                <a:cs typeface="Palatino"/>
              </a:rPr>
              <a:t>Administrativa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Metodología de la Investigación</a:t>
            </a:r>
          </a:p>
          <a:p>
            <a:pPr>
              <a:spcBef>
                <a:spcPts val="1200"/>
              </a:spcBef>
            </a:pPr>
            <a:r>
              <a:rPr lang="es-ES_tradnl" sz="3600" dirty="0">
                <a:latin typeface="Palatino"/>
                <a:cs typeface="Palatino"/>
              </a:rPr>
              <a:t>Facultad de Contaduría y </a:t>
            </a:r>
            <a:r>
              <a:rPr lang="es-ES_tradnl" sz="3600" dirty="0" smtClean="0">
                <a:latin typeface="Palatino"/>
                <a:cs typeface="Palatino"/>
              </a:rPr>
              <a:t>Administración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Unidad Coatepec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Rosa María Nava Rogel</a:t>
            </a:r>
          </a:p>
          <a:p>
            <a:pPr>
              <a:spcBef>
                <a:spcPts val="1200"/>
              </a:spcBef>
            </a:pPr>
            <a:r>
              <a:rPr lang="es-ES_tradnl" sz="3600" dirty="0" smtClean="0">
                <a:latin typeface="Palatino"/>
                <a:cs typeface="Palatino"/>
              </a:rPr>
              <a:t>Septiembre 2015</a:t>
            </a:r>
          </a:p>
        </p:txBody>
      </p:sp>
    </p:spTree>
    <p:extLst>
      <p:ext uri="{BB962C8B-B14F-4D97-AF65-F5344CB8AC3E}">
        <p14:creationId xmlns:p14="http://schemas.microsoft.com/office/powerpoint/2010/main" val="3678726164"/>
      </p:ext>
    </p:extLst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Tiempo determinado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Con el fin de realizar una investigaci</a:t>
            </a:r>
            <a:r>
              <a:rPr lang="es-ES" dirty="0" smtClean="0">
                <a:latin typeface="Gill Sans MT" charset="0"/>
              </a:rPr>
              <a:t>ón pertinente y con aplicaciones prácticas que apoyen en un problema de la sociedad, debe delimitarse un tiempo determinado</a:t>
            </a:r>
            <a:endParaRPr lang="es-ES" dirty="0">
              <a:latin typeface="Gill Sans MT" charset="0"/>
            </a:endParaRPr>
          </a:p>
          <a:p>
            <a:pPr algn="just"/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91100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787900" y="3187700"/>
            <a:ext cx="3416300" cy="2120900"/>
          </a:xfrm>
          <a:prstGeom prst="roundRect">
            <a:avLst>
              <a:gd name="adj" fmla="val 8982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4831516" y="3238500"/>
            <a:ext cx="3284068" cy="191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>
                <a:solidFill>
                  <a:srgbClr val="FFFFFF"/>
                </a:solidFill>
              </a:rPr>
              <a:t>General</a:t>
            </a:r>
          </a:p>
          <a:p>
            <a:pPr lvl="0">
              <a:defRPr sz="1800"/>
            </a:pPr>
            <a:r>
              <a:rPr sz="3600"/>
              <a:t>Finalidad de la</a:t>
            </a:r>
          </a:p>
          <a:p>
            <a:pPr lvl="0">
              <a:defRPr sz="1800"/>
            </a:pPr>
            <a:r>
              <a:rPr sz="3600"/>
              <a:t>investigación</a:t>
            </a:r>
          </a:p>
        </p:txBody>
      </p:sp>
      <p:sp>
        <p:nvSpPr>
          <p:cNvPr id="62" name="Shape 62"/>
          <p:cNvSpPr/>
          <p:nvPr/>
        </p:nvSpPr>
        <p:spPr>
          <a:xfrm>
            <a:off x="876300" y="6248400"/>
            <a:ext cx="3289300" cy="1714500"/>
          </a:xfrm>
          <a:prstGeom prst="roundRect">
            <a:avLst>
              <a:gd name="adj" fmla="val 11111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815364" y="6324600"/>
            <a:ext cx="3416301" cy="153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>
                <a:solidFill>
                  <a:srgbClr val="FFFFFF"/>
                </a:solidFill>
              </a:rPr>
              <a:t>Específico</a:t>
            </a:r>
          </a:p>
          <a:p>
            <a:pPr lvl="0">
              <a:defRPr sz="1800"/>
            </a:pPr>
            <a:r>
              <a:rPr sz="2400"/>
              <a:t>Facilita el cumplimiento del objetivo general</a:t>
            </a:r>
          </a:p>
        </p:txBody>
      </p:sp>
      <p:sp>
        <p:nvSpPr>
          <p:cNvPr id="64" name="Shape 64"/>
          <p:cNvSpPr/>
          <p:nvPr/>
        </p:nvSpPr>
        <p:spPr>
          <a:xfrm>
            <a:off x="4724400" y="6248400"/>
            <a:ext cx="3441700" cy="1714500"/>
          </a:xfrm>
          <a:prstGeom prst="roundRect">
            <a:avLst>
              <a:gd name="adj" fmla="val 11111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4622800" y="6134100"/>
            <a:ext cx="3644900" cy="191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>
                <a:solidFill>
                  <a:srgbClr val="FFFFFF"/>
                </a:solidFill>
              </a:rPr>
              <a:t>Específico</a:t>
            </a:r>
          </a:p>
          <a:p>
            <a:pPr lvl="0">
              <a:defRPr sz="1800"/>
            </a:pPr>
            <a:r>
              <a:rPr sz="2400"/>
              <a:t>Determinan etapas o precisan el cumplimiento de lo que es necesario</a:t>
            </a:r>
          </a:p>
        </p:txBody>
      </p:sp>
      <p:sp>
        <p:nvSpPr>
          <p:cNvPr id="66" name="Shape 66"/>
          <p:cNvSpPr/>
          <p:nvPr/>
        </p:nvSpPr>
        <p:spPr>
          <a:xfrm>
            <a:off x="8686800" y="6248400"/>
            <a:ext cx="3352800" cy="1714500"/>
          </a:xfrm>
          <a:prstGeom prst="roundRect">
            <a:avLst>
              <a:gd name="adj" fmla="val 11111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8623300" y="6324600"/>
            <a:ext cx="3492500" cy="153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>
                <a:solidFill>
                  <a:srgbClr val="FFFFFF"/>
                </a:solidFill>
              </a:rPr>
              <a:t>Específico</a:t>
            </a:r>
          </a:p>
          <a:p>
            <a:pPr lvl="0">
              <a:defRPr sz="1800"/>
            </a:pPr>
            <a:r>
              <a:rPr sz="2400"/>
              <a:t>Estrategias para llegar a la meta (objetivo general)</a:t>
            </a:r>
          </a:p>
        </p:txBody>
      </p:sp>
      <p:sp>
        <p:nvSpPr>
          <p:cNvPr id="68" name="Shape 68"/>
          <p:cNvSpPr/>
          <p:nvPr/>
        </p:nvSpPr>
        <p:spPr>
          <a:xfrm flipV="1">
            <a:off x="2379017" y="5299174"/>
            <a:ext cx="4019997" cy="913756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9" name="Shape 69"/>
          <p:cNvSpPr/>
          <p:nvPr/>
        </p:nvSpPr>
        <p:spPr>
          <a:xfrm flipH="1" flipV="1">
            <a:off x="6471691" y="5304136"/>
            <a:ext cx="4071393" cy="964009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0" name="Shape 70"/>
          <p:cNvSpPr/>
          <p:nvPr/>
        </p:nvSpPr>
        <p:spPr>
          <a:xfrm flipH="1" flipV="1">
            <a:off x="6449070" y="5340598"/>
            <a:ext cx="6053" cy="931417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71" name="logo_objetivos_150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Lo que son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General: responde al titulo y al problema de la investigación. </a:t>
            </a:r>
          </a:p>
          <a:p>
            <a:pPr algn="just"/>
            <a:r>
              <a:rPr lang="es-ES" dirty="0" smtClean="0">
                <a:latin typeface="Gill Sans MT" charset="0"/>
              </a:rPr>
              <a:t>ES LO QUE PRETENDES HACER EN LA INVESTIGACI</a:t>
            </a:r>
            <a:r>
              <a:rPr lang="es-ES" dirty="0" smtClean="0">
                <a:latin typeface="Gill Sans MT" charset="0"/>
              </a:rPr>
              <a:t>ÓN</a:t>
            </a:r>
            <a:endParaRPr lang="es-ES" dirty="0" smtClean="0">
              <a:latin typeface="Gill Sans MT" charset="0"/>
            </a:endParaRPr>
          </a:p>
          <a:p>
            <a:pPr algn="just"/>
            <a:r>
              <a:rPr lang="es-ES" dirty="0" smtClean="0">
                <a:latin typeface="Gill Sans MT" charset="0"/>
              </a:rPr>
              <a:t>Específicos: conducen al objetivo general</a:t>
            </a:r>
          </a:p>
          <a:p>
            <a:pPr algn="just"/>
            <a:r>
              <a:rPr lang="es-ES" dirty="0" smtClean="0">
                <a:latin typeface="Gill Sans MT" charset="0"/>
              </a:rPr>
              <a:t>Deben utilizarse verbos que indiquen acción intelectual-reflexiva</a:t>
            </a:r>
          </a:p>
          <a:p>
            <a:pPr algn="just"/>
            <a:r>
              <a:rPr lang="es-ES" dirty="0" smtClean="0">
                <a:latin typeface="Gill Sans MT" charset="0"/>
              </a:rPr>
              <a:t>Reflejan lo que se hará para contestar las preguntas de investigación	</a:t>
            </a:r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0271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General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Responde al titulo y al problema de la investigación. </a:t>
            </a:r>
          </a:p>
          <a:p>
            <a:pPr algn="just"/>
            <a:r>
              <a:rPr lang="es-ES" dirty="0" smtClean="0">
                <a:latin typeface="Gill Sans MT" charset="0"/>
              </a:rPr>
              <a:t>ES LO QUE PRETENDES HACER EN LA INVESTIGACI</a:t>
            </a:r>
            <a:r>
              <a:rPr lang="es-ES" dirty="0" smtClean="0">
                <a:latin typeface="Gill Sans MT" charset="0"/>
              </a:rPr>
              <a:t>ÓN</a:t>
            </a:r>
            <a:endParaRPr lang="es-ES" dirty="0" smtClean="0">
              <a:latin typeface="Gill Sans MT" charset="0"/>
            </a:endParaRPr>
          </a:p>
          <a:p>
            <a:pPr algn="just"/>
            <a:r>
              <a:rPr lang="es-ES" dirty="0" smtClean="0">
                <a:latin typeface="Gill Sans MT" charset="0"/>
              </a:rPr>
              <a:t>Específicos: conducen al objetivo general</a:t>
            </a:r>
          </a:p>
          <a:p>
            <a:pPr algn="just"/>
            <a:r>
              <a:rPr lang="es-ES" dirty="0" smtClean="0">
                <a:latin typeface="Gill Sans MT" charset="0"/>
              </a:rPr>
              <a:t>Deben utilizarse verbos que indiquen acción intelectual-reflexiva</a:t>
            </a:r>
          </a:p>
          <a:p>
            <a:pPr algn="just"/>
            <a:r>
              <a:rPr lang="es-ES" dirty="0" smtClean="0">
                <a:latin typeface="Gill Sans MT" charset="0"/>
              </a:rPr>
              <a:t>Reflejan lo que se hará para contestar las preguntas de investigación	</a:t>
            </a:r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893206"/>
      </p:ext>
    </p:extLst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Espec</a:t>
            </a:r>
            <a:r>
              <a:rPr lang="es-ES_tradnl" sz="5400" b="1" i="1" dirty="0" smtClean="0">
                <a:solidFill>
                  <a:srgbClr val="4C4C4F"/>
                </a:solidFill>
              </a:rPr>
              <a:t>ífico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>
                <a:latin typeface="Gill Sans MT" charset="0"/>
              </a:rPr>
              <a:t>C</a:t>
            </a:r>
            <a:r>
              <a:rPr lang="es-ES" dirty="0" smtClean="0">
                <a:latin typeface="Gill Sans MT" charset="0"/>
              </a:rPr>
              <a:t>onducen al objetivo general</a:t>
            </a:r>
          </a:p>
          <a:p>
            <a:pPr algn="just"/>
            <a:r>
              <a:rPr lang="es-ES" dirty="0" smtClean="0">
                <a:latin typeface="Gill Sans MT" charset="0"/>
              </a:rPr>
              <a:t>Deben utilizarse verbos que indiquen acción intelectual-reflexiva</a:t>
            </a:r>
          </a:p>
          <a:p>
            <a:pPr algn="just"/>
            <a:r>
              <a:rPr lang="es-ES" dirty="0" smtClean="0">
                <a:latin typeface="Gill Sans MT" charset="0"/>
              </a:rPr>
              <a:t>Reflejan lo que se hará para contestar las preguntas de investigación	</a:t>
            </a:r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699608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Objetivo general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idx="1"/>
          </p:nvPr>
        </p:nvSpPr>
        <p:spPr>
          <a:xfrm>
            <a:off x="1079500" y="3060700"/>
            <a:ext cx="4800600" cy="6578600"/>
          </a:xfrm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/>
            </a:pPr>
            <a:r>
              <a:rPr sz="4200"/>
              <a:t>¿Qué?                         </a:t>
            </a:r>
            <a:r>
              <a:rPr sz="2400"/>
              <a:t>Lo que se quiere investigar</a:t>
            </a:r>
            <a:endParaRPr sz="4200"/>
          </a:p>
          <a:p>
            <a:pPr lvl="0">
              <a:buBlip>
                <a:blip r:embed="rId2"/>
              </a:buBlip>
              <a:defRPr sz="1800"/>
            </a:pPr>
            <a:r>
              <a:rPr sz="4200"/>
              <a:t>¿Dónde?                </a:t>
            </a:r>
            <a:r>
              <a:rPr sz="2400"/>
              <a:t>Alcance de la investigación</a:t>
            </a:r>
            <a:endParaRPr sz="4200"/>
          </a:p>
          <a:p>
            <a:pPr lvl="0">
              <a:buBlip>
                <a:blip r:embed="rId2"/>
              </a:buBlip>
              <a:defRPr sz="1800"/>
            </a:pPr>
            <a:r>
              <a:rPr sz="4200"/>
              <a:t>¿Cómo?                    </a:t>
            </a:r>
            <a:r>
              <a:rPr sz="2400"/>
              <a:t>Medios</a:t>
            </a:r>
          </a:p>
          <a:p>
            <a:pPr lvl="0">
              <a:buBlip>
                <a:blip r:embed="rId2"/>
              </a:buBlip>
              <a:defRPr sz="1800"/>
            </a:pPr>
            <a:r>
              <a:rPr sz="4200"/>
              <a:t>¿Para qué?                     </a:t>
            </a:r>
            <a:r>
              <a:rPr sz="2400"/>
              <a:t>Propósito</a:t>
            </a:r>
          </a:p>
          <a:p>
            <a:pPr marL="709387" lvl="0" indent="-493487">
              <a:buBlip>
                <a:blip r:embed="rId2"/>
              </a:buBlip>
              <a:defRPr sz="1800"/>
            </a:pPr>
            <a:r>
              <a:rPr sz="3200"/>
              <a:t>¿Cuándo?</a:t>
            </a:r>
            <a:r>
              <a:rPr sz="2400"/>
              <a:t> </a:t>
            </a:r>
          </a:p>
          <a:p>
            <a:pPr marL="586015" lvl="0" indent="-370115">
              <a:buBlip>
                <a:blip r:embed="rId2"/>
              </a:buBlip>
              <a:defRPr sz="1800"/>
            </a:pPr>
            <a:r>
              <a:rPr sz="2400"/>
              <a:t>Tiempo</a:t>
            </a:r>
          </a:p>
        </p:txBody>
      </p:sp>
      <p:sp>
        <p:nvSpPr>
          <p:cNvPr id="80" name="Shape 80"/>
          <p:cNvSpPr/>
          <p:nvPr/>
        </p:nvSpPr>
        <p:spPr>
          <a:xfrm>
            <a:off x="1365269" y="2546350"/>
            <a:ext cx="2291792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 lvl="0">
              <a:defRPr sz="1800"/>
            </a:pPr>
            <a:r>
              <a:rPr sz="4800"/>
              <a:t>Expresa:</a:t>
            </a:r>
          </a:p>
        </p:txBody>
      </p:sp>
      <p:sp>
        <p:nvSpPr>
          <p:cNvPr id="81" name="Shape 81"/>
          <p:cNvSpPr/>
          <p:nvPr/>
        </p:nvSpPr>
        <p:spPr>
          <a:xfrm>
            <a:off x="6290185" y="2908300"/>
            <a:ext cx="6261101" cy="657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4800"/>
              <a:t>Ejemplo:</a:t>
            </a:r>
          </a:p>
          <a:p>
            <a:pPr lvl="0" algn="just">
              <a:defRPr sz="1800"/>
            </a:pPr>
            <a:r>
              <a:rPr sz="3600"/>
              <a:t>Demostrar que hay una pobre relación entre el uso de las TI en alumnos de la FCA y la que la organizaciones del VT demandan de los egresados, mediante una correlación de variables, para apoyar en la actualización de los planes curriculares y la capacitación de profesores</a:t>
            </a:r>
          </a:p>
        </p:txBody>
      </p:sp>
      <p:sp>
        <p:nvSpPr>
          <p:cNvPr id="82" name="Shape 82"/>
          <p:cNvSpPr/>
          <p:nvPr/>
        </p:nvSpPr>
        <p:spPr>
          <a:xfrm>
            <a:off x="5384800" y="3594100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3" name="Shape 83"/>
          <p:cNvSpPr/>
          <p:nvPr/>
        </p:nvSpPr>
        <p:spPr>
          <a:xfrm flipV="1">
            <a:off x="6316563" y="4294398"/>
            <a:ext cx="2140050" cy="5533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5334000" y="6311900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5283200" y="7696200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6" name="Shape 86"/>
          <p:cNvSpPr/>
          <p:nvPr/>
        </p:nvSpPr>
        <p:spPr>
          <a:xfrm flipH="1" flipV="1">
            <a:off x="6311552" y="7038971"/>
            <a:ext cx="6137971" cy="14987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7" name="Shape 87"/>
          <p:cNvSpPr/>
          <p:nvPr/>
        </p:nvSpPr>
        <p:spPr>
          <a:xfrm flipH="1" flipV="1">
            <a:off x="6334571" y="7591187"/>
            <a:ext cx="1811140" cy="11549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8" name="Shape 88"/>
          <p:cNvSpPr/>
          <p:nvPr/>
        </p:nvSpPr>
        <p:spPr>
          <a:xfrm flipH="1" flipV="1">
            <a:off x="8509000" y="7594595"/>
            <a:ext cx="3990083" cy="38006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9" name="Shape 89"/>
          <p:cNvSpPr/>
          <p:nvPr/>
        </p:nvSpPr>
        <p:spPr>
          <a:xfrm flipH="1" flipV="1">
            <a:off x="6350000" y="8178782"/>
            <a:ext cx="6196311" cy="3137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 flipV="1">
            <a:off x="6362700" y="8724900"/>
            <a:ext cx="6196311" cy="3137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1" name="Shape 91"/>
          <p:cNvSpPr/>
          <p:nvPr/>
        </p:nvSpPr>
        <p:spPr>
          <a:xfrm flipH="1" flipV="1">
            <a:off x="6324600" y="9296405"/>
            <a:ext cx="2524423" cy="1577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92" name="objetivo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hape 93"/>
          <p:cNvSpPr/>
          <p:nvPr/>
        </p:nvSpPr>
        <p:spPr>
          <a:xfrm flipH="1" flipV="1">
            <a:off x="6311552" y="5311771"/>
            <a:ext cx="6137971" cy="14987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4" name="Shape 94"/>
          <p:cNvSpPr/>
          <p:nvPr/>
        </p:nvSpPr>
        <p:spPr>
          <a:xfrm flipH="1" flipV="1">
            <a:off x="6286500" y="5905482"/>
            <a:ext cx="6196311" cy="3137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5397500" y="4724400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Objetivo general</a:t>
            </a:r>
          </a:p>
        </p:txBody>
      </p:sp>
      <p:sp>
        <p:nvSpPr>
          <p:cNvPr id="98" name="Shape 98"/>
          <p:cNvSpPr/>
          <p:nvPr/>
        </p:nvSpPr>
        <p:spPr>
          <a:xfrm>
            <a:off x="294998" y="3356590"/>
            <a:ext cx="5016501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3200" dirty="0"/>
              <a:t>Se inicia con un verbo en infinitivo que muestra una acción intelectual</a:t>
            </a:r>
          </a:p>
        </p:txBody>
      </p:sp>
      <p:sp>
        <p:nvSpPr>
          <p:cNvPr id="99" name="Shape 99"/>
          <p:cNvSpPr/>
          <p:nvPr/>
        </p:nvSpPr>
        <p:spPr>
          <a:xfrm>
            <a:off x="6290185" y="2908300"/>
            <a:ext cx="6261101" cy="657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4800" dirty="0"/>
              <a:t>Ejemplo:</a:t>
            </a:r>
          </a:p>
          <a:p>
            <a:pPr lvl="0" algn="just">
              <a:defRPr sz="1800"/>
            </a:pPr>
            <a:r>
              <a:rPr sz="3600" dirty="0"/>
              <a:t>Demostrar que hay una pobre relación entre el uso de las TI en alumnos de la FCA y </a:t>
            </a:r>
            <a:r>
              <a:rPr sz="3600" u="sng" dirty="0" smtClean="0"/>
              <a:t>la</a:t>
            </a:r>
            <a:r>
              <a:rPr lang="es-ES_tradnl" sz="3600" u="sng" dirty="0" smtClean="0"/>
              <a:t>s TI</a:t>
            </a:r>
            <a:r>
              <a:rPr sz="3600" u="sng" dirty="0" smtClean="0"/>
              <a:t> </a:t>
            </a:r>
            <a:r>
              <a:rPr sz="3600" u="sng" dirty="0"/>
              <a:t>que la organizaciones</a:t>
            </a:r>
            <a:r>
              <a:rPr sz="3600" dirty="0"/>
              <a:t> del VT demandan de los egresados, mediante una correlación de variables, para apoyar en la actualización de los planes curriculares y la capacitación de profesores</a:t>
            </a:r>
          </a:p>
        </p:txBody>
      </p:sp>
      <p:sp>
        <p:nvSpPr>
          <p:cNvPr id="100" name="Shape 100"/>
          <p:cNvSpPr/>
          <p:nvPr/>
        </p:nvSpPr>
        <p:spPr>
          <a:xfrm>
            <a:off x="5283200" y="3721100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1" name="Shape 101"/>
          <p:cNvSpPr/>
          <p:nvPr/>
        </p:nvSpPr>
        <p:spPr>
          <a:xfrm flipV="1">
            <a:off x="6316563" y="4338960"/>
            <a:ext cx="2140050" cy="5533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5283200" y="5312839"/>
            <a:ext cx="838200" cy="863600"/>
          </a:xfrm>
          <a:prstGeom prst="rightArrow">
            <a:avLst>
              <a:gd name="adj1" fmla="val 32000"/>
              <a:gd name="adj2" fmla="val 66667"/>
            </a:avLst>
          </a:prstGeom>
          <a:blipFill>
            <a:blip r:embed="rId2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3" name="Shape 103"/>
          <p:cNvSpPr/>
          <p:nvPr/>
        </p:nvSpPr>
        <p:spPr>
          <a:xfrm flipH="1" flipV="1">
            <a:off x="9194832" y="4867647"/>
            <a:ext cx="3383113" cy="40730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04" name="objetiv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/>
          <p:nvPr/>
        </p:nvSpPr>
        <p:spPr>
          <a:xfrm>
            <a:off x="419100" y="5209362"/>
            <a:ext cx="5016500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3200"/>
              <a:t>Se establecen las variables de estudio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Verbos que podemos utilizar</a:t>
            </a:r>
          </a:p>
        </p:txBody>
      </p:sp>
      <p:graphicFrame>
        <p:nvGraphicFramePr>
          <p:cNvPr id="108" name="Table 108"/>
          <p:cNvGraphicFramePr/>
          <p:nvPr/>
        </p:nvGraphicFramePr>
        <p:xfrm>
          <a:off x="1714500" y="2946400"/>
          <a:ext cx="9575800" cy="6003577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1915160"/>
                <a:gridCol w="1915160"/>
                <a:gridCol w="1915160"/>
                <a:gridCol w="1915160"/>
                <a:gridCol w="1915160"/>
              </a:tblGrid>
              <a:tr h="70256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Comprensión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Aplicación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Análisis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Síntesis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Evaluación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0984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Interpretar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Aplicar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Distinguir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Planear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Juzgar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Emplear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Analizar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Proponer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Evaluar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627161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Utilizar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Diferenciar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Diseñar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Clasificar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Describir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Demostrar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Calcular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Formular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Estimar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Reconocer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t>Experimentar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Reunir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Valorar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Probar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Construir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Calificar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Comparar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Crear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Seleccionar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Contrastar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Establecer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Escoger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Revisar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Criticar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Organizar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Medir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Discutir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Dirigir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>
    <p:push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Verbos que podemos utilizar</a:t>
            </a:r>
          </a:p>
        </p:txBody>
      </p:sp>
      <p:graphicFrame>
        <p:nvGraphicFramePr>
          <p:cNvPr id="111" name="Table 111"/>
          <p:cNvGraphicFramePr/>
          <p:nvPr/>
        </p:nvGraphicFramePr>
        <p:xfrm>
          <a:off x="1714500" y="2946400"/>
          <a:ext cx="9575800" cy="6003577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1915160"/>
                <a:gridCol w="1915160"/>
                <a:gridCol w="1915160"/>
                <a:gridCol w="1915160"/>
                <a:gridCol w="1915160"/>
              </a:tblGrid>
              <a:tr h="70256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Comprensión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Aplicación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Análisis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Síntesis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Evaluación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0984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Identificar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Esbozar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Diagramar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Preparar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Descubrir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Ordenar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Inspeccionar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Justificar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627161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Examinar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Deducir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Estructurar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Exponer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Transformar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Catalogar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Elaborar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Pronosticar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Explicar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Predecir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Resolver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Inducir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Concluir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Detectar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Inferir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Reconstruir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Descubrir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Comprobar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Distinguir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Calcular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Discriminar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Reorganizar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Argumentar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Manipular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Subdividir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Sumarizar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Cuestionar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Verbos que podemos utilizar</a:t>
            </a:r>
          </a:p>
        </p:txBody>
      </p:sp>
      <p:graphicFrame>
        <p:nvGraphicFramePr>
          <p:cNvPr id="114" name="Table 114"/>
          <p:cNvGraphicFramePr/>
          <p:nvPr/>
        </p:nvGraphicFramePr>
        <p:xfrm>
          <a:off x="1714500" y="2946400"/>
          <a:ext cx="9575800" cy="4860577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1915160"/>
                <a:gridCol w="1915160"/>
                <a:gridCol w="1915160"/>
                <a:gridCol w="1915160"/>
                <a:gridCol w="1915160"/>
              </a:tblGrid>
              <a:tr h="70256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Comprensión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Aplicación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Análisis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Síntesis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Evaluación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09848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Desmenuzar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Planear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Debatir</a:t>
                      </a:r>
                    </a:p>
                  </a:txBody>
                  <a:tcPr marL="50800" marR="50800" marT="50800" marB="50800" anchor="ctr" horzOverflow="overflow"/>
                </a:tc>
              </a:tr>
              <a:tr h="889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Destacar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Generalizar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Emitir juicios</a:t>
                      </a:r>
                    </a:p>
                  </a:txBody>
                  <a:tcPr marL="50800" marR="50800" marT="50800" marB="50800" anchor="ctr" horzOverflow="overflow"/>
                </a:tc>
              </a:tr>
              <a:tr h="627161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Definir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Reorganizar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Combinar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Compliar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508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2400"/>
                        <a:t>Relacionar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b="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722550" y="1313788"/>
            <a:ext cx="10464800" cy="7213600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Dentro de las competencias básicas que los empleadores solicitan de los egresados en ciencias económico administrativas, </a:t>
            </a:r>
            <a:r>
              <a:rPr sz="3200" dirty="0" smtClean="0">
                <a:solidFill>
                  <a:srgbClr val="868686"/>
                </a:solidFill>
              </a:rPr>
              <a:t>destaca</a:t>
            </a:r>
            <a:r>
              <a:rPr lang="es-ES_tradnl" sz="3200" dirty="0" smtClean="0">
                <a:solidFill>
                  <a:srgbClr val="868686"/>
                </a:solidFill>
              </a:rPr>
              <a:t>n el pensamiento crítico </a:t>
            </a:r>
            <a:r>
              <a:rPr sz="3200" dirty="0" smtClean="0">
                <a:solidFill>
                  <a:srgbClr val="868686"/>
                </a:solidFill>
              </a:rPr>
              <a:t>para </a:t>
            </a:r>
            <a:r>
              <a:rPr sz="3200" dirty="0" smtClean="0">
                <a:solidFill>
                  <a:srgbClr val="868686"/>
                </a:solidFill>
              </a:rPr>
              <a:t>tomar decisiones y generar propuestas que apoyan a cualquier organización.</a:t>
            </a:r>
            <a:endParaRPr sz="3200" dirty="0">
              <a:solidFill>
                <a:srgbClr val="868686"/>
              </a:solidFill>
            </a:endParaRP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868686"/>
                </a:solidFill>
              </a:rPr>
              <a:t>Por ello, se recomienda que </a:t>
            </a:r>
            <a:r>
              <a:rPr lang="es-ES_tradnl" sz="3200" dirty="0" smtClean="0">
                <a:solidFill>
                  <a:srgbClr val="868686"/>
                </a:solidFill>
              </a:rPr>
              <a:t>independientemente de la forma de titulaci</a:t>
            </a:r>
            <a:r>
              <a:rPr lang="es-ES_tradnl" sz="3200" dirty="0" smtClean="0">
                <a:solidFill>
                  <a:srgbClr val="868686"/>
                </a:solidFill>
              </a:rPr>
              <a:t>ón que los alumnos escojan, sepan realizar un objetivo y preguntarse sobre las consecuencias de un proyecto, ya sea académico , laboral y personal.</a:t>
            </a: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sz="3200" dirty="0" smtClean="0">
                <a:solidFill>
                  <a:srgbClr val="868686"/>
                </a:solidFill>
              </a:rPr>
              <a:t>Para </a:t>
            </a:r>
            <a:r>
              <a:rPr sz="3200" dirty="0">
                <a:solidFill>
                  <a:srgbClr val="868686"/>
                </a:solidFill>
              </a:rPr>
              <a:t>facilitar esta tarea, este material incluye </a:t>
            </a:r>
            <a:r>
              <a:rPr lang="es-ES_tradnl" sz="3200" dirty="0" smtClean="0">
                <a:solidFill>
                  <a:srgbClr val="868686"/>
                </a:solidFill>
              </a:rPr>
              <a:t>la </a:t>
            </a:r>
            <a:r>
              <a:rPr lang="es-ES_tradnl" sz="3200" dirty="0" smtClean="0">
                <a:solidFill>
                  <a:srgbClr val="868686"/>
                </a:solidFill>
              </a:rPr>
              <a:t>ejemplos sobre los objetivos y las preguntas de investigaci</a:t>
            </a:r>
            <a:r>
              <a:rPr lang="es-ES_tradnl" sz="3200" dirty="0" smtClean="0">
                <a:solidFill>
                  <a:srgbClr val="868686"/>
                </a:solidFill>
              </a:rPr>
              <a:t>ón</a:t>
            </a:r>
            <a:endParaRPr sz="3200" dirty="0">
              <a:solidFill>
                <a:srgbClr val="868686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 rot="5400000">
            <a:off x="9448176" y="3984181"/>
            <a:ext cx="6027441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6000" b="0" i="0" u="none" strike="noStrike" cap="none" spc="0" normalizeH="0" baseline="0" dirty="0" smtClean="0">
                <a:ln>
                  <a:noFill/>
                </a:ln>
                <a:solidFill>
                  <a:srgbClr val="868686"/>
                </a:solidFill>
                <a:effectLst/>
                <a:uFillTx/>
                <a:latin typeface="+mn-lt"/>
                <a:ea typeface="+mn-ea"/>
                <a:cs typeface="+mn-cs"/>
                <a:sym typeface="Futura"/>
              </a:rPr>
              <a:t>Guión explicativo</a:t>
            </a:r>
            <a:endParaRPr kumimoji="0" lang="es-ES" sz="6000" b="0" i="0" u="none" strike="noStrike" cap="none" spc="0" normalizeH="0" baseline="0" dirty="0">
              <a:ln>
                <a:noFill/>
              </a:ln>
              <a:solidFill>
                <a:srgbClr val="868686"/>
              </a:solidFill>
              <a:effectLst/>
              <a:uFillTx/>
              <a:latin typeface="+mn-lt"/>
              <a:ea typeface="+mn-ea"/>
              <a:cs typeface="+mn-cs"/>
              <a:sym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335635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xmlns:p14="http://schemas.microsoft.com/office/powerpoint/2010/main" spd="med" advClick="1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Objetivos específicos</a:t>
            </a:r>
          </a:p>
        </p:txBody>
      </p:sp>
      <p:pic>
        <p:nvPicPr>
          <p:cNvPr id="117" name="objetiv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537085" y="2626229"/>
            <a:ext cx="1165860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5400" dirty="0"/>
              <a:t>Sobre el ejemplo anterior, el objetivo general:</a:t>
            </a:r>
          </a:p>
          <a:p>
            <a:pPr lvl="0" algn="just">
              <a:defRPr sz="1800"/>
            </a:pPr>
            <a:r>
              <a:rPr sz="3600" dirty="0"/>
              <a:t>Demostrar que hay una pobre relación entre el uso de las TI en alumnos de la FCA y la que la organizaciones del VT demandan de los egresados, mediante una correlación de variables, para apoyar en la actualización de los planes curriculares y la capacitación de profesores.</a:t>
            </a:r>
          </a:p>
        </p:txBody>
      </p:sp>
      <p:sp>
        <p:nvSpPr>
          <p:cNvPr id="119" name="Shape 119"/>
          <p:cNvSpPr/>
          <p:nvPr/>
        </p:nvSpPr>
        <p:spPr>
          <a:xfrm>
            <a:off x="1492250" y="7291403"/>
            <a:ext cx="101092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400" b="1">
                <a:solidFill>
                  <a:srgbClr val="E32400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3200" b="1" dirty="0">
                <a:solidFill>
                  <a:srgbClr val="E32400"/>
                </a:solidFill>
              </a:rPr>
              <a:t>se redactan sobre lo que se requiere para lograr el objetivo general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Objetivos específicos</a:t>
            </a:r>
          </a:p>
        </p:txBody>
      </p:sp>
      <p:pic>
        <p:nvPicPr>
          <p:cNvPr id="117" name="objetiv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6997700" y="3062094"/>
            <a:ext cx="5041900" cy="3888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6600"/>
              <a:t>Ejemplo:</a:t>
            </a:r>
          </a:p>
          <a:p>
            <a:pPr lvl="0" algn="just">
              <a:defRPr sz="1800"/>
            </a:pPr>
            <a:r>
              <a:rPr sz="3600"/>
              <a:t>Diagnosticar sobre el uso de las TI en el proceso enseñanza aprendizaje de los alumnos de la FCA.</a:t>
            </a:r>
          </a:p>
        </p:txBody>
      </p:sp>
      <p:sp>
        <p:nvSpPr>
          <p:cNvPr id="121" name="Shape 121"/>
          <p:cNvSpPr/>
          <p:nvPr/>
        </p:nvSpPr>
        <p:spPr>
          <a:xfrm>
            <a:off x="6299200" y="4434265"/>
            <a:ext cx="800100" cy="698500"/>
          </a:xfrm>
          <a:prstGeom prst="rightArrow">
            <a:avLst>
              <a:gd name="adj1" fmla="val 32000"/>
              <a:gd name="adj2" fmla="val 80000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5400"/>
          </a:p>
        </p:txBody>
      </p:sp>
      <p:sp>
        <p:nvSpPr>
          <p:cNvPr id="122" name="Shape 122"/>
          <p:cNvSpPr/>
          <p:nvPr/>
        </p:nvSpPr>
        <p:spPr>
          <a:xfrm>
            <a:off x="6299200" y="5361813"/>
            <a:ext cx="800100" cy="698500"/>
          </a:xfrm>
          <a:prstGeom prst="rightArrow">
            <a:avLst>
              <a:gd name="adj1" fmla="val 32000"/>
              <a:gd name="adj2" fmla="val 80000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5400"/>
          </a:p>
        </p:txBody>
      </p:sp>
      <p:sp>
        <p:nvSpPr>
          <p:cNvPr id="123" name="Shape 123"/>
          <p:cNvSpPr/>
          <p:nvPr/>
        </p:nvSpPr>
        <p:spPr>
          <a:xfrm>
            <a:off x="1001935" y="4331070"/>
            <a:ext cx="5544916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3600" dirty="0"/>
              <a:t>Se inicia con verbo en infitivo</a:t>
            </a:r>
          </a:p>
        </p:txBody>
      </p:sp>
      <p:sp>
        <p:nvSpPr>
          <p:cNvPr id="124" name="Shape 124"/>
          <p:cNvSpPr/>
          <p:nvPr/>
        </p:nvSpPr>
        <p:spPr>
          <a:xfrm>
            <a:off x="1249859" y="5309530"/>
            <a:ext cx="483334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3600" dirty="0"/>
              <a:t>Se menciona sólo la intención</a:t>
            </a:r>
          </a:p>
        </p:txBody>
      </p:sp>
      <p:sp>
        <p:nvSpPr>
          <p:cNvPr id="125" name="Shape 125"/>
          <p:cNvSpPr/>
          <p:nvPr/>
        </p:nvSpPr>
        <p:spPr>
          <a:xfrm>
            <a:off x="292100" y="6954112"/>
            <a:ext cx="121412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400" b="1">
                <a:solidFill>
                  <a:srgbClr val="E32400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 dirty="0">
                <a:solidFill>
                  <a:srgbClr val="E32400"/>
                </a:solidFill>
              </a:rPr>
              <a:t>El logro del conjunto de objetivos generales, permitirá alcanzar el objetivo general</a:t>
            </a:r>
          </a:p>
        </p:txBody>
      </p:sp>
    </p:spTree>
    <p:extLst>
      <p:ext uri="{BB962C8B-B14F-4D97-AF65-F5344CB8AC3E}">
        <p14:creationId xmlns:p14="http://schemas.microsoft.com/office/powerpoint/2010/main" val="2190327593"/>
      </p:ext>
    </p:extLst>
  </p:cSld>
  <p:clrMapOvr>
    <a:masterClrMapping/>
  </p:clrMapOvr>
  <p:transition xmlns:p14="http://schemas.microsoft.com/office/powerpoint/2010/main" spd="med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>
                <a:solidFill>
                  <a:srgbClr val="4C4C4F"/>
                </a:solidFill>
              </a:rPr>
              <a:t>Objetivos específicos</a:t>
            </a:r>
          </a:p>
        </p:txBody>
      </p:sp>
      <p:pic>
        <p:nvPicPr>
          <p:cNvPr id="128" name="objetiv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537085" y="3365500"/>
            <a:ext cx="116586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4800"/>
              <a:t>El objetivo general:</a:t>
            </a:r>
          </a:p>
          <a:p>
            <a:pPr lvl="0" algn="just">
              <a:defRPr sz="1800"/>
            </a:pPr>
            <a:r>
              <a:rPr sz="2400"/>
              <a:t>Demostrar que hay una pobre relación entre el uso de las TI en alumnos de la FCA y la que la organizaciones del VT demandan de los egresados, mediante una correlación de variables, para apoyar en la actualización de los planes curriculares y la capacitación de profesores.</a:t>
            </a:r>
          </a:p>
        </p:txBody>
      </p:sp>
      <p:sp>
        <p:nvSpPr>
          <p:cNvPr id="130" name="Shape 130"/>
          <p:cNvSpPr/>
          <p:nvPr/>
        </p:nvSpPr>
        <p:spPr>
          <a:xfrm>
            <a:off x="7023100" y="5562600"/>
            <a:ext cx="5041900" cy="200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4800"/>
              <a:t>Objetivo específico:</a:t>
            </a:r>
          </a:p>
          <a:p>
            <a:pPr lvl="0" algn="just">
              <a:defRPr sz="1800"/>
            </a:pPr>
            <a:r>
              <a:rPr sz="2400"/>
              <a:t>Diagnosticar sobre el uso de las TI en el proceso enseñanza aprendizaje de los alumnos de la FCA.</a:t>
            </a:r>
          </a:p>
        </p:txBody>
      </p:sp>
      <p:sp>
        <p:nvSpPr>
          <p:cNvPr id="131" name="Shape 131"/>
          <p:cNvSpPr/>
          <p:nvPr/>
        </p:nvSpPr>
        <p:spPr>
          <a:xfrm>
            <a:off x="1168400" y="7150100"/>
            <a:ext cx="121412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400" b="1">
                <a:solidFill>
                  <a:srgbClr val="E32400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E32400"/>
                </a:solidFill>
              </a:rPr>
              <a:t>¿Qué otras cosas se requiere hacer para llegar al objetivo general?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Características de los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objetivos específicos</a:t>
            </a:r>
          </a:p>
        </p:txBody>
      </p:sp>
      <p:sp>
        <p:nvSpPr>
          <p:cNvPr id="134" name="Shape 134"/>
          <p:cNvSpPr>
            <a:spLocks noGrp="1"/>
          </p:cNvSpPr>
          <p:nvPr>
            <p:ph type="body" idx="1"/>
          </p:nvPr>
        </p:nvSpPr>
        <p:spPr>
          <a:xfrm>
            <a:off x="1270000" y="2921000"/>
            <a:ext cx="10845800" cy="61595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5400" dirty="0"/>
              <a:t>Ser congruentes:</a:t>
            </a:r>
          </a:p>
          <a:p>
            <a:pPr marL="1401840" lvl="1" indent="-555173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/>
              <a:t>Entre sí</a:t>
            </a:r>
          </a:p>
          <a:p>
            <a:pPr marL="1401840" lvl="1" indent="-555173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/>
              <a:t>Con el enunciado de la descripción del problema</a:t>
            </a:r>
          </a:p>
          <a:p>
            <a:pPr marL="1401840" lvl="1" indent="-555173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/>
              <a:t>Con las preguntas de investigación</a:t>
            </a:r>
          </a:p>
          <a:p>
            <a:pPr marL="1401840" lvl="1" indent="-555173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/>
              <a:t>Con el objetivo </a:t>
            </a:r>
            <a:r>
              <a:rPr sz="4800" dirty="0" smtClean="0"/>
              <a:t>general</a:t>
            </a:r>
            <a:endParaRPr sz="4800" dirty="0"/>
          </a:p>
        </p:txBody>
      </p:sp>
      <p:pic>
        <p:nvPicPr>
          <p:cNvPr id="135" name="objetiv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push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Características de los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4800" b="1">
                <a:solidFill>
                  <a:srgbClr val="4C4C4F"/>
                </a:solidFill>
              </a:rPr>
              <a:t>objetivos específicos</a:t>
            </a:r>
          </a:p>
        </p:txBody>
      </p:sp>
      <p:sp>
        <p:nvSpPr>
          <p:cNvPr id="134" name="Shape 134"/>
          <p:cNvSpPr>
            <a:spLocks noGrp="1"/>
          </p:cNvSpPr>
          <p:nvPr>
            <p:ph type="body" idx="1"/>
          </p:nvPr>
        </p:nvSpPr>
        <p:spPr>
          <a:xfrm>
            <a:off x="1270000" y="3315160"/>
            <a:ext cx="10845800" cy="51517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 smtClean="0"/>
              <a:t>Deben </a:t>
            </a:r>
            <a:r>
              <a:rPr sz="4800" dirty="0"/>
              <a:t>tener relación con las preguntas de </a:t>
            </a:r>
            <a:r>
              <a:rPr sz="4800" dirty="0" smtClean="0"/>
              <a:t>investigación</a:t>
            </a:r>
            <a:endParaRPr lang="es-ES_tradnl" sz="4800" dirty="0" smtClean="0"/>
          </a:p>
          <a:p>
            <a:pPr marL="215900" lvl="0" indent="0">
              <a:lnSpc>
                <a:spcPct val="70000"/>
              </a:lnSpc>
              <a:buNone/>
              <a:defRPr sz="1800"/>
            </a:pPr>
            <a:endParaRPr sz="4800" dirty="0"/>
          </a:p>
          <a:p>
            <a:pPr lvl="0">
              <a:lnSpc>
                <a:spcPct val="70000"/>
              </a:lnSpc>
              <a:buBlip>
                <a:blip r:embed="rId2"/>
              </a:buBlip>
              <a:defRPr sz="1800"/>
            </a:pPr>
            <a:r>
              <a:rPr sz="4800" dirty="0"/>
              <a:t>Especifican una parte de lo que debe lograrse en el objetivo general</a:t>
            </a:r>
          </a:p>
        </p:txBody>
      </p:sp>
      <p:pic>
        <p:nvPicPr>
          <p:cNvPr id="135" name="objetiv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89551" y="1249405"/>
            <a:ext cx="2288849" cy="206575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66252618"/>
      </p:ext>
    </p:extLst>
  </p:cSld>
  <p:clrMapOvr>
    <a:masterClrMapping/>
  </p:clrMapOvr>
  <p:transition xmlns:p14="http://schemas.microsoft.com/office/powerpoint/2010/main" spd="med">
    <p:push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domande-designe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2001" y="6289619"/>
            <a:ext cx="1677860" cy="2908534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xfrm>
            <a:off x="444500" y="2387600"/>
            <a:ext cx="12319000" cy="2908300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95000"/>
                </a:solidFill>
              </a:rPr>
              <a:t>Preguntas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95000"/>
                </a:solidFill>
              </a:rPr>
              <a:t>de Investigación</a:t>
            </a:r>
          </a:p>
        </p:txBody>
      </p:sp>
      <p:sp>
        <p:nvSpPr>
          <p:cNvPr id="139" name="Shape 1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DEE8F1"/>
                </a:solidFill>
              </a:rPr>
              <a:t>Metodología de la Investigación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endParaRPr sz="3200" b="1">
              <a:solidFill>
                <a:srgbClr val="DEE8F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 advClick="1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body" idx="1"/>
          </p:nvPr>
        </p:nvSpPr>
        <p:spPr>
          <a:xfrm>
            <a:off x="330200" y="3124200"/>
            <a:ext cx="5930900" cy="35814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</a:lstStyle>
          <a:p>
            <a:pPr lvl="0">
              <a:defRPr sz="1800"/>
            </a:pPr>
            <a:r>
              <a:rPr sz="4200"/>
              <a:t>Orientadoras de conocimiento: lo que necesitamos saber para abordar el tema</a:t>
            </a:r>
          </a:p>
        </p:txBody>
      </p:sp>
      <p:pic>
        <p:nvPicPr>
          <p:cNvPr id="142" name="domande-designe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98843" y="1057304"/>
            <a:ext cx="1308042" cy="2267428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0" y="330200"/>
            <a:ext cx="12319000" cy="2908300"/>
          </a:xfrm>
          <a:prstGeom prst="rect">
            <a:avLst/>
          </a:prstGeom>
          <a:ln w="12700">
            <a:miter lim="400000"/>
          </a:ln>
          <a:effectLst>
            <a:outerShdw blurRad="25400" dist="12700" dir="162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/>
          <a:lstStyle/>
          <a:p>
            <a:pPr lvl="0">
              <a:defRPr sz="1800"/>
            </a:pPr>
            <a:r>
              <a:rPr sz="6400" b="1">
                <a:solidFill>
                  <a:srgbClr val="D95000"/>
                </a:solidFill>
                <a:latin typeface="+mn-lt"/>
                <a:ea typeface="+mn-ea"/>
                <a:cs typeface="+mn-cs"/>
                <a:sym typeface="StoneSansITCTT-Semi"/>
              </a:rPr>
              <a:t>Preguntas </a:t>
            </a:r>
          </a:p>
          <a:p>
            <a:pPr lvl="0">
              <a:defRPr sz="1800"/>
            </a:pPr>
            <a:r>
              <a:rPr sz="6400" b="1">
                <a:solidFill>
                  <a:srgbClr val="D95000"/>
                </a:solidFill>
                <a:latin typeface="+mn-lt"/>
                <a:ea typeface="+mn-ea"/>
                <a:cs typeface="+mn-cs"/>
                <a:sym typeface="StoneSansITCTT-Semi"/>
              </a:rPr>
              <a:t>de Investigación</a:t>
            </a:r>
          </a:p>
        </p:txBody>
      </p:sp>
      <p:sp>
        <p:nvSpPr>
          <p:cNvPr id="144" name="Shape 144"/>
          <p:cNvSpPr/>
          <p:nvPr/>
        </p:nvSpPr>
        <p:spPr>
          <a:xfrm>
            <a:off x="5867400" y="5803900"/>
            <a:ext cx="6921500" cy="412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647702" indent="-647702" algn="l">
              <a:spcBef>
                <a:spcPts val="2000"/>
              </a:spcBef>
              <a:buSzPct val="50000"/>
              <a:buFont typeface="StoneSansITCTT-Semi"/>
              <a:buBlip>
                <a:blip r:embed="rId2"/>
              </a:buBlip>
            </a:lvl1pPr>
          </a:lstStyle>
          <a:p>
            <a:pPr lvl="0">
              <a:defRPr sz="1800"/>
            </a:pPr>
            <a:r>
              <a:rPr sz="4200"/>
              <a:t>Generadoras de conocimiento: las preguntas que contestaremos al finalizar la investigación</a:t>
            </a:r>
          </a:p>
        </p:txBody>
      </p:sp>
      <p:pic>
        <p:nvPicPr>
          <p:cNvPr id="145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0073" y="3835400"/>
            <a:ext cx="2532427" cy="2667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dropped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70758" y="6408067"/>
            <a:ext cx="2531442" cy="3365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body" idx="1"/>
          </p:nvPr>
        </p:nvSpPr>
        <p:spPr>
          <a:xfrm>
            <a:off x="330200" y="3124200"/>
            <a:ext cx="5930900" cy="1409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</a:lstStyle>
          <a:p>
            <a:pPr lvl="0">
              <a:defRPr sz="1800"/>
            </a:pPr>
            <a:r>
              <a:rPr sz="4200"/>
              <a:t>Orientadoras de conocimiento:</a:t>
            </a:r>
          </a:p>
        </p:txBody>
      </p:sp>
      <p:pic>
        <p:nvPicPr>
          <p:cNvPr id="149" name="domande-designe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98843" y="1057304"/>
            <a:ext cx="1308042" cy="2267428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0" y="330200"/>
            <a:ext cx="12319000" cy="2908300"/>
          </a:xfrm>
          <a:prstGeom prst="rect">
            <a:avLst/>
          </a:prstGeom>
          <a:ln w="12700">
            <a:miter lim="400000"/>
          </a:ln>
          <a:effectLst>
            <a:outerShdw blurRad="25400" dist="12700" dir="162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/>
          <a:lstStyle/>
          <a:p>
            <a:pPr lvl="0">
              <a:defRPr sz="1800"/>
            </a:pPr>
            <a:r>
              <a:rPr sz="6400" b="1" dirty="0">
                <a:solidFill>
                  <a:srgbClr val="D95000"/>
                </a:solidFill>
                <a:latin typeface="+mn-lt"/>
                <a:ea typeface="+mn-ea"/>
                <a:cs typeface="+mn-cs"/>
                <a:sym typeface="StoneSansITCTT-Semi"/>
              </a:rPr>
              <a:t>Preguntas </a:t>
            </a:r>
          </a:p>
          <a:p>
            <a:pPr lvl="0">
              <a:defRPr sz="1800"/>
            </a:pPr>
            <a:r>
              <a:rPr sz="6400" b="1" dirty="0">
                <a:solidFill>
                  <a:srgbClr val="D95000"/>
                </a:solidFill>
                <a:latin typeface="+mn-lt"/>
                <a:ea typeface="+mn-ea"/>
                <a:cs typeface="+mn-cs"/>
                <a:sym typeface="StoneSansITCTT-Semi"/>
              </a:rPr>
              <a:t>de Investigación</a:t>
            </a:r>
          </a:p>
        </p:txBody>
      </p:sp>
      <p:sp>
        <p:nvSpPr>
          <p:cNvPr id="151" name="Shape 151"/>
          <p:cNvSpPr/>
          <p:nvPr/>
        </p:nvSpPr>
        <p:spPr>
          <a:xfrm>
            <a:off x="6375400" y="6019800"/>
            <a:ext cx="59309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647702" indent="-647702" algn="l">
              <a:spcBef>
                <a:spcPts val="2000"/>
              </a:spcBef>
              <a:buSzPct val="50000"/>
              <a:buFont typeface="StoneSansITCTT-Semi"/>
              <a:buBlip>
                <a:blip r:embed="rId2"/>
              </a:buBlip>
            </a:lvl1pPr>
          </a:lstStyle>
          <a:p>
            <a:pPr lvl="0">
              <a:defRPr sz="1800"/>
            </a:pPr>
            <a:r>
              <a:rPr sz="4200"/>
              <a:t>Generadoras de conocimiento:</a:t>
            </a:r>
          </a:p>
        </p:txBody>
      </p:sp>
      <p:pic>
        <p:nvPicPr>
          <p:cNvPr id="152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0073" y="3835400"/>
            <a:ext cx="2532427" cy="2667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dropped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70758" y="6408067"/>
            <a:ext cx="2531442" cy="3365501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968098" y="4584700"/>
            <a:ext cx="6108701" cy="181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/>
              <a:t>¿Qué es?</a:t>
            </a:r>
          </a:p>
          <a:p>
            <a:pPr lvl="0" algn="l">
              <a:defRPr sz="1800"/>
            </a:pPr>
            <a:r>
              <a:rPr sz="3600"/>
              <a:t>¿Por qué se relaciona X con Y?</a:t>
            </a:r>
          </a:p>
          <a:p>
            <a:pPr lvl="0" algn="l">
              <a:defRPr sz="1800"/>
            </a:pPr>
            <a:r>
              <a:rPr sz="3600"/>
              <a:t>¿Cómo es esa relación?</a:t>
            </a:r>
          </a:p>
        </p:txBody>
      </p:sp>
      <p:sp>
        <p:nvSpPr>
          <p:cNvPr id="155" name="Shape 155"/>
          <p:cNvSpPr/>
          <p:nvPr/>
        </p:nvSpPr>
        <p:spPr>
          <a:xfrm>
            <a:off x="5816600" y="7531100"/>
            <a:ext cx="6108700" cy="181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/>
              <a:t>¿Cómo es una variable X en un contexto determinado?</a:t>
            </a:r>
          </a:p>
          <a:p>
            <a:pPr lvl="0" algn="l">
              <a:defRPr sz="1800"/>
            </a:pPr>
            <a:r>
              <a:rPr sz="3600"/>
              <a:t>¿Por qué se relaciona con Y?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FF6600"/>
                </a:solidFill>
              </a:rPr>
              <a:t>Preguntas</a:t>
            </a:r>
            <a:endParaRPr lang="es-ES" b="1" dirty="0">
              <a:solidFill>
                <a:srgbClr val="FF6600"/>
              </a:solidFill>
            </a:endParaRPr>
          </a:p>
        </p:txBody>
      </p:sp>
      <p:sp>
        <p:nvSpPr>
          <p:cNvPr id="57346" name="Marcador de contenido 2"/>
          <p:cNvSpPr>
            <a:spLocks noGrp="1"/>
          </p:cNvSpPr>
          <p:nvPr>
            <p:ph idx="1"/>
          </p:nvPr>
        </p:nvSpPr>
        <p:spPr>
          <a:xfrm>
            <a:off x="1114140" y="2646442"/>
            <a:ext cx="11418502" cy="6827520"/>
          </a:xfrm>
        </p:spPr>
        <p:txBody>
          <a:bodyPr/>
          <a:lstStyle/>
          <a:p>
            <a:r>
              <a:rPr lang="es-ES" sz="3900" dirty="0"/>
              <a:t>Después de la observación, surgen una o más preguntas generadas por la curiosidad del observador</a:t>
            </a:r>
          </a:p>
          <a:p>
            <a:r>
              <a:rPr lang="es-ES" sz="3900" dirty="0"/>
              <a:t>La pregunta debe ser congruente con la realidad o el fenómeno observado</a:t>
            </a:r>
          </a:p>
          <a:p>
            <a:r>
              <a:rPr lang="es-ES" sz="3900" dirty="0"/>
              <a:t>El investigador debe tener en cuenta que las preguntas que comienzan con un “por qué” son muy difíciles de contestar</a:t>
            </a:r>
          </a:p>
        </p:txBody>
      </p:sp>
    </p:spTree>
    <p:extLst>
      <p:ext uri="{BB962C8B-B14F-4D97-AF65-F5344CB8AC3E}">
        <p14:creationId xmlns:p14="http://schemas.microsoft.com/office/powerpoint/2010/main" val="1569848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66900" y="1409700"/>
            <a:ext cx="10098964" cy="1486857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FF6600"/>
                </a:solidFill>
              </a:rPr>
              <a:t>Para formular preguntas</a:t>
            </a:r>
            <a:endParaRPr lang="es-ES" b="1" dirty="0">
              <a:solidFill>
                <a:srgbClr val="FF66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s-ES" dirty="0" smtClean="0"/>
              <a:t>Enfocar el problema, nos permite analizarlo en la reflexión posterior. </a:t>
            </a:r>
          </a:p>
          <a:p>
            <a:pPr>
              <a:defRPr/>
            </a:pPr>
            <a:r>
              <a:rPr lang="es-ES" dirty="0" smtClean="0"/>
              <a:t>Debemos considerar el tiempo y recursos disponibles</a:t>
            </a:r>
          </a:p>
          <a:p>
            <a:pPr>
              <a:defRPr/>
            </a:pPr>
            <a:r>
              <a:rPr lang="es-ES" dirty="0" smtClean="0"/>
              <a:t>Evitar las preguntas cuyas respuestas sean un sí o un no</a:t>
            </a:r>
          </a:p>
          <a:p>
            <a:pPr>
              <a:defRPr/>
            </a:pPr>
            <a:r>
              <a:rPr lang="es-ES" dirty="0" smtClean="0"/>
              <a:t>El cuánto limita a lo descriptivo</a:t>
            </a:r>
          </a:p>
          <a:p>
            <a:pPr>
              <a:defRPr/>
            </a:pPr>
            <a:r>
              <a:rPr lang="es-ES_tradnl" dirty="0" smtClean="0"/>
              <a:t>Considerar lo que se está comparando o </a:t>
            </a:r>
            <a:r>
              <a:rPr lang="es-ES_tradnl" dirty="0" err="1" smtClean="0"/>
              <a:t>midiend</a:t>
            </a:r>
            <a:endParaRPr lang="es-ES" dirty="0" smtClean="0"/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5670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xfrm>
            <a:off x="444500" y="2387600"/>
            <a:ext cx="12319000" cy="2908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9D00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400" b="1">
                <a:solidFill>
                  <a:srgbClr val="D29D00"/>
                </a:solidFill>
              </a:rPr>
              <a:t> 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 dirty="0">
                <a:solidFill>
                  <a:srgbClr val="DEE8F1"/>
                </a:solidFill>
              </a:rPr>
              <a:t>Metodología de la Investigación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endParaRPr sz="3200" b="1" dirty="0">
              <a:solidFill>
                <a:srgbClr val="DEE8F1"/>
              </a:solidFill>
            </a:endParaRPr>
          </a:p>
        </p:txBody>
      </p:sp>
      <p:pic>
        <p:nvPicPr>
          <p:cNvPr id="57" name="objetiv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03441" y="6171846"/>
            <a:ext cx="3418829" cy="3086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logo_objetivos_150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38138" y="1846783"/>
            <a:ext cx="5911105" cy="25779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901700" y="1409700"/>
            <a:ext cx="9271000" cy="1714500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 dirty="0">
                <a:solidFill>
                  <a:srgbClr val="4C4C4F"/>
                </a:solidFill>
              </a:rPr>
              <a:t>Cuadro de congruencia</a:t>
            </a:r>
          </a:p>
        </p:txBody>
      </p:sp>
      <p:graphicFrame>
        <p:nvGraphicFramePr>
          <p:cNvPr id="158" name="Table 158"/>
          <p:cNvGraphicFramePr/>
          <p:nvPr>
            <p:extLst>
              <p:ext uri="{D42A27DB-BD31-4B8C-83A1-F6EECF244321}">
                <p14:modId xmlns:p14="http://schemas.microsoft.com/office/powerpoint/2010/main" val="492293420"/>
              </p:ext>
            </p:extLst>
          </p:nvPr>
        </p:nvGraphicFramePr>
        <p:xfrm>
          <a:off x="1604363" y="2849229"/>
          <a:ext cx="9693018" cy="3129280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4908136"/>
                <a:gridCol w="4784882"/>
              </a:tblGrid>
              <a:tr h="822919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 dirty="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Objetivos específicos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Preguntas de investigación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994117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Diagnosticar el uso de las TI en el proceso de aprendizaje de los alumnos de la FCA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¿Cuál es el uso de las TI que los alumnos de la FCA dan en su proceso de aprendizaje?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159" name="congruenci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9309" y="1093172"/>
            <a:ext cx="1351050" cy="170181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10626080" y="1362719"/>
            <a:ext cx="1319610" cy="1186558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 flipV="1">
            <a:off x="10692854" y="1293713"/>
            <a:ext cx="1147317" cy="1255019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901700" y="1409700"/>
            <a:ext cx="9271000" cy="1714500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 dirty="0">
                <a:solidFill>
                  <a:srgbClr val="4C4C4F"/>
                </a:solidFill>
              </a:rPr>
              <a:t>Cuadro de congruencia</a:t>
            </a:r>
          </a:p>
        </p:txBody>
      </p:sp>
      <p:graphicFrame>
        <p:nvGraphicFramePr>
          <p:cNvPr id="158" name="Table 158"/>
          <p:cNvGraphicFramePr/>
          <p:nvPr>
            <p:extLst>
              <p:ext uri="{D42A27DB-BD31-4B8C-83A1-F6EECF244321}">
                <p14:modId xmlns:p14="http://schemas.microsoft.com/office/powerpoint/2010/main" val="659386144"/>
              </p:ext>
            </p:extLst>
          </p:nvPr>
        </p:nvGraphicFramePr>
        <p:xfrm>
          <a:off x="1492948" y="2849229"/>
          <a:ext cx="10071826" cy="3362919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5099949"/>
                <a:gridCol w="4971877"/>
              </a:tblGrid>
              <a:tr h="822919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 dirty="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Objetivos específicos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Preguntas de investigación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270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Diagnosticar el uso de las TI que las organizaciones del VT demandan de los egresados de la FCA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¿Cuáles son las TI que las organizaciones del VT demandan de sus empleados en el área administrativa? 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159" name="congruenci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9309" y="1093172"/>
            <a:ext cx="1351050" cy="170181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10626080" y="1362719"/>
            <a:ext cx="1319610" cy="1186558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 flipV="1">
            <a:off x="10692854" y="1293713"/>
            <a:ext cx="1147317" cy="1255019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9173386"/>
      </p:ext>
    </p:extLst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901700" y="1409700"/>
            <a:ext cx="9271000" cy="1714500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 dirty="0">
                <a:solidFill>
                  <a:srgbClr val="4C4C4F"/>
                </a:solidFill>
              </a:rPr>
              <a:t>Cuadro de congruencia</a:t>
            </a:r>
          </a:p>
        </p:txBody>
      </p:sp>
      <p:graphicFrame>
        <p:nvGraphicFramePr>
          <p:cNvPr id="158" name="Table 158"/>
          <p:cNvGraphicFramePr/>
          <p:nvPr>
            <p:extLst>
              <p:ext uri="{D42A27DB-BD31-4B8C-83A1-F6EECF244321}">
                <p14:modId xmlns:p14="http://schemas.microsoft.com/office/powerpoint/2010/main" val="213850982"/>
              </p:ext>
            </p:extLst>
          </p:nvPr>
        </p:nvGraphicFramePr>
        <p:xfrm>
          <a:off x="1492948" y="2849229"/>
          <a:ext cx="10071826" cy="3362919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5099949"/>
                <a:gridCol w="4971877"/>
              </a:tblGrid>
              <a:tr h="822919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 dirty="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Objetivos específicos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Preguntas de investigación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561163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Analizar la relación de las TI en el proceso de aprendizaje y las que demandan las organizaciones del VT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¿Cuáles son las TI que tienen relación con el proceso de aprendizaje y las que solicitan las organizaciones del VT?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159" name="congruenci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9309" y="1093172"/>
            <a:ext cx="1351050" cy="170181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10626080" y="1362719"/>
            <a:ext cx="1319610" cy="1186558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 flipV="1">
            <a:off x="10692854" y="1293713"/>
            <a:ext cx="1147317" cy="1255019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8243836"/>
      </p:ext>
    </p:extLst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901700" y="1409700"/>
            <a:ext cx="9271000" cy="1714500"/>
          </a:xfrm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 dirty="0">
                <a:solidFill>
                  <a:srgbClr val="4C4C4F"/>
                </a:solidFill>
              </a:rPr>
              <a:t>Cuadro de congruencia</a:t>
            </a:r>
          </a:p>
        </p:txBody>
      </p:sp>
      <p:graphicFrame>
        <p:nvGraphicFramePr>
          <p:cNvPr id="158" name="Table 158"/>
          <p:cNvGraphicFramePr/>
          <p:nvPr>
            <p:extLst>
              <p:ext uri="{D42A27DB-BD31-4B8C-83A1-F6EECF244321}">
                <p14:modId xmlns:p14="http://schemas.microsoft.com/office/powerpoint/2010/main" val="3009136357"/>
              </p:ext>
            </p:extLst>
          </p:nvPr>
        </p:nvGraphicFramePr>
        <p:xfrm>
          <a:off x="1492948" y="2849229"/>
          <a:ext cx="10071826" cy="4338279"/>
        </p:xfrm>
        <a:graphic>
          <a:graphicData uri="http://schemas.openxmlformats.org/drawingml/2006/table">
            <a:tbl>
              <a:tblPr firstRow="1" bandRow="1">
                <a:tableStyleId>{8F44A2F1-9E1F-4B54-A3A2-5F16C0AD49E2}</a:tableStyleId>
              </a:tblPr>
              <a:tblGrid>
                <a:gridCol w="5099949"/>
                <a:gridCol w="4971877"/>
              </a:tblGrid>
              <a:tr h="822919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Objetivos específicos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  <a:effectLst>
                            <a:outerShdw blurRad="76200" dist="12700" dir="5400000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Preguntas de investigación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651000"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Generar estrategias para apoyar en la actualización de los planes curriculares y la capacitación de los profesores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914400" algn="l"/>
                        </a:tabLst>
                        <a:defRPr sz="1800" b="0"/>
                      </a:pPr>
                      <a:r>
                        <a:rPr sz="3200" dirty="0"/>
                        <a:t>¿Qué estrategias pueden apoyar en la actualización de los planes curriculares y la capacitación de los profesores con respecto a las TI que demandan las organizaciones?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159" name="congruenci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9309" y="1093172"/>
            <a:ext cx="1351050" cy="170181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10626080" y="1362719"/>
            <a:ext cx="1319610" cy="1186558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 flipV="1">
            <a:off x="10692854" y="1293713"/>
            <a:ext cx="1147317" cy="1255019"/>
          </a:xfrm>
          <a:prstGeom prst="line">
            <a:avLst/>
          </a:prstGeom>
          <a:ln w="63500">
            <a:solidFill>
              <a:srgbClr val="4D22B3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1509521"/>
      </p:ext>
    </p:extLst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57"/>
          <p:cNvSpPr txBox="1">
            <a:spLocks/>
          </p:cNvSpPr>
          <p:nvPr/>
        </p:nvSpPr>
        <p:spPr>
          <a:xfrm>
            <a:off x="1458775" y="1276014"/>
            <a:ext cx="9271000" cy="1264045"/>
          </a:xfrm>
          <a:prstGeom prst="rect">
            <a:avLst/>
          </a:prstGeom>
        </p:spPr>
        <p:txBody>
          <a:bodyPr/>
          <a:lstStyle>
            <a:lvl1pPr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1pPr>
            <a:lvl2pPr indent="2286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2pPr>
            <a:lvl3pPr indent="4572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3pPr>
            <a:lvl4pPr indent="6858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4pPr>
            <a:lvl5pPr indent="9144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5pPr>
            <a:lvl6pPr indent="11430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6pPr>
            <a:lvl7pPr indent="13716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7pPr>
            <a:lvl8pPr indent="16002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8pPr>
            <a:lvl9pPr indent="1828800" defTabSz="584200">
              <a:defRPr sz="6400" b="1">
                <a:solidFill>
                  <a:srgbClr val="4C4C4F"/>
                </a:solidFill>
                <a:latin typeface="+mn-lt"/>
                <a:ea typeface="+mn-ea"/>
                <a:cs typeface="+mn-cs"/>
                <a:sym typeface="StoneSansITCTT-Semi"/>
              </a:defRPr>
            </a:lvl9pPr>
          </a:lstStyle>
          <a:p>
            <a:pPr>
              <a:defRPr sz="1800" b="0">
                <a:solidFill>
                  <a:srgbClr val="000000"/>
                </a:solidFill>
              </a:defRPr>
            </a:pPr>
            <a:r>
              <a:rPr lang="es-ES" sz="6000" b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Bibliograf</a:t>
            </a:r>
            <a:r>
              <a:rPr lang="es-ES" sz="6000" b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ía</a:t>
            </a:r>
            <a:endParaRPr lang="es-ES" sz="6000" b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69186" y="2350778"/>
            <a:ext cx="12363218" cy="69967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es-ES" sz="2800" dirty="0">
                <a:latin typeface="Palatino"/>
                <a:cs typeface="Palatino"/>
              </a:rPr>
              <a:t>Arias, F. (2000). Introducción a la Metodología de Investigación en ciencias de la administración y del comportamiento. México: Trillas.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err="1">
                <a:latin typeface="Palatino"/>
                <a:cs typeface="Palatino"/>
              </a:rPr>
              <a:t>Blaxter</a:t>
            </a:r>
            <a:r>
              <a:rPr lang="es-ES" sz="2800" dirty="0">
                <a:latin typeface="Palatino"/>
                <a:cs typeface="Palatino"/>
              </a:rPr>
              <a:t>, L., Hughes, C., &amp; </a:t>
            </a:r>
            <a:r>
              <a:rPr lang="es-ES" sz="2800" dirty="0" err="1">
                <a:latin typeface="Palatino"/>
                <a:cs typeface="Palatino"/>
              </a:rPr>
              <a:t>Tight</a:t>
            </a:r>
            <a:r>
              <a:rPr lang="es-ES" sz="2800" dirty="0">
                <a:latin typeface="Palatino"/>
                <a:cs typeface="Palatino"/>
              </a:rPr>
              <a:t>, M. (2000). Cómo se hace una investigación (Primera ed.). Barcelona: </a:t>
            </a:r>
            <a:r>
              <a:rPr lang="es-ES" sz="2800" dirty="0" err="1">
                <a:latin typeface="Palatino"/>
                <a:cs typeface="Palatino"/>
              </a:rPr>
              <a:t>Gedisa</a:t>
            </a:r>
            <a:r>
              <a:rPr lang="es-ES" sz="2800" dirty="0">
                <a:latin typeface="Palatino"/>
                <a:cs typeface="Palatino"/>
              </a:rPr>
              <a:t>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Campanario</a:t>
            </a:r>
            <a:r>
              <a:rPr lang="es-ES" sz="2800" dirty="0">
                <a:latin typeface="Palatino"/>
                <a:cs typeface="Palatino"/>
              </a:rPr>
              <a:t>, J. (2008). Cómo escribir y publicar un artículo. Recuperado de </a:t>
            </a:r>
            <a:r>
              <a:rPr lang="es-ES" sz="2800" dirty="0">
                <a:latin typeface="Palatino"/>
                <a:cs typeface="Palatino"/>
                <a:hlinkClick r:id="rId2"/>
              </a:rPr>
              <a:t>http://www2.uah.es/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jmc</a:t>
            </a:r>
            <a:r>
              <a:rPr lang="es-ES" sz="2800" dirty="0">
                <a:latin typeface="Palatino"/>
                <a:cs typeface="Palatino"/>
                <a:hlinkClick r:id="rId2"/>
              </a:rPr>
              <a:t>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webpub</a:t>
            </a:r>
            <a:r>
              <a:rPr lang="es-ES" sz="2800" dirty="0">
                <a:latin typeface="Palatino"/>
                <a:cs typeface="Palatino"/>
                <a:hlinkClick r:id="rId2"/>
              </a:rPr>
              <a:t>/</a:t>
            </a:r>
            <a:r>
              <a:rPr lang="es-ES" sz="2800" dirty="0" err="1">
                <a:latin typeface="Palatino"/>
                <a:cs typeface="Palatino"/>
                <a:hlinkClick r:id="rId2"/>
              </a:rPr>
              <a:t>portada.html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Davis</a:t>
            </a:r>
            <a:r>
              <a:rPr lang="es-ES" sz="2800" dirty="0">
                <a:latin typeface="Palatino"/>
                <a:cs typeface="Palatino"/>
              </a:rPr>
              <a:t>, D. (2000). Investigación en administración para la toma de decisiones. México: Thomas editores.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smtClean="0">
                <a:latin typeface="Palatino"/>
                <a:cs typeface="Palatino"/>
              </a:rPr>
              <a:t>Hernández</a:t>
            </a:r>
            <a:r>
              <a:rPr lang="es-ES" sz="2800" dirty="0">
                <a:latin typeface="Palatino"/>
                <a:cs typeface="Palatino"/>
              </a:rPr>
              <a:t>, R., Fernández, C., &amp; Baptista, P. (2010). Metodología de la investigación. Quinta edición. México: McGraw Hill.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 err="1">
                <a:latin typeface="Palatino"/>
                <a:cs typeface="Palatino"/>
              </a:rPr>
              <a:t>Kerlinger</a:t>
            </a:r>
            <a:r>
              <a:rPr lang="es-ES" sz="2800" dirty="0">
                <a:latin typeface="Palatino"/>
                <a:cs typeface="Palatino"/>
              </a:rPr>
              <a:t>, F. N., &amp; Lee, H., B (2002). Investigación del Comportamiento: métodos de investigación en Ciencias Sociales (Cuarta ed.). México: Mc Graw Hill.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n-US" sz="2800" dirty="0">
                <a:latin typeface="Palatino"/>
                <a:cs typeface="Palatino"/>
              </a:rPr>
              <a:t>Muñoz </a:t>
            </a:r>
            <a:r>
              <a:rPr lang="en-US" sz="2800" dirty="0" err="1">
                <a:latin typeface="Palatino"/>
                <a:cs typeface="Palatino"/>
              </a:rPr>
              <a:t>Razo</a:t>
            </a:r>
            <a:r>
              <a:rPr lang="en-US" sz="2800" dirty="0">
                <a:latin typeface="Palatino"/>
                <a:cs typeface="Palatino"/>
              </a:rPr>
              <a:t>, C. (2011). </a:t>
            </a:r>
            <a:r>
              <a:rPr lang="en-US" sz="2800" dirty="0" err="1">
                <a:latin typeface="Palatino"/>
                <a:cs typeface="Palatino"/>
              </a:rPr>
              <a:t>Cómo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elaborar</a:t>
            </a:r>
            <a:r>
              <a:rPr lang="en-US" sz="2800" dirty="0">
                <a:latin typeface="Palatino"/>
                <a:cs typeface="Palatino"/>
              </a:rPr>
              <a:t> y </a:t>
            </a:r>
            <a:r>
              <a:rPr lang="en-US" sz="2800" dirty="0" err="1">
                <a:latin typeface="Palatino"/>
                <a:cs typeface="Palatino"/>
              </a:rPr>
              <a:t>asesorar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una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investigación</a:t>
            </a:r>
            <a:r>
              <a:rPr lang="en-US" sz="2800" dirty="0">
                <a:latin typeface="Palatino"/>
                <a:cs typeface="Palatino"/>
              </a:rPr>
              <a:t> de </a:t>
            </a:r>
            <a:r>
              <a:rPr lang="en-US" sz="2800" dirty="0" err="1">
                <a:latin typeface="Palatino"/>
                <a:cs typeface="Palatino"/>
              </a:rPr>
              <a:t>Tesis</a:t>
            </a:r>
            <a:r>
              <a:rPr lang="en-US" sz="2800" dirty="0">
                <a:latin typeface="Palatino"/>
                <a:cs typeface="Palatino"/>
              </a:rPr>
              <a:t>. </a:t>
            </a:r>
            <a:r>
              <a:rPr lang="en-US" sz="2800" dirty="0" err="1">
                <a:latin typeface="Palatino"/>
                <a:cs typeface="Palatino"/>
              </a:rPr>
              <a:t>Segunda</a:t>
            </a:r>
            <a:r>
              <a:rPr lang="en-US" sz="2800" dirty="0">
                <a:latin typeface="Palatino"/>
                <a:cs typeface="Palatino"/>
              </a:rPr>
              <a:t> </a:t>
            </a:r>
            <a:r>
              <a:rPr lang="en-US" sz="2800" dirty="0" err="1">
                <a:latin typeface="Palatino"/>
                <a:cs typeface="Palatino"/>
              </a:rPr>
              <a:t>Edición</a:t>
            </a:r>
            <a:r>
              <a:rPr lang="en-US" sz="2800" dirty="0">
                <a:latin typeface="Palatino"/>
                <a:cs typeface="Palatino"/>
              </a:rPr>
              <a:t>. México: Pearson.</a:t>
            </a:r>
            <a:endParaRPr lang="es-MX" sz="2800" dirty="0">
              <a:latin typeface="Palatino"/>
              <a:cs typeface="Palatino"/>
            </a:endParaRPr>
          </a:p>
          <a:p>
            <a:pPr lvl="0" algn="l"/>
            <a:r>
              <a:rPr lang="es-ES" sz="2800" dirty="0">
                <a:latin typeface="Palatino"/>
                <a:cs typeface="Palatino"/>
              </a:rPr>
              <a:t>Walker, M. (2000). Cómo escribir trabajos de investigación. </a:t>
            </a:r>
            <a:r>
              <a:rPr lang="en-US" sz="2800" dirty="0">
                <a:latin typeface="Palatino"/>
                <a:cs typeface="Palatino"/>
              </a:rPr>
              <a:t>Barcelona: </a:t>
            </a:r>
            <a:r>
              <a:rPr lang="en-US" sz="2800" dirty="0" err="1">
                <a:latin typeface="Palatino"/>
                <a:cs typeface="Palatino"/>
              </a:rPr>
              <a:t>Gedisa</a:t>
            </a:r>
            <a:r>
              <a:rPr lang="en-US" sz="2800" dirty="0" smtClean="0">
                <a:latin typeface="Palatino"/>
                <a:cs typeface="Palatino"/>
              </a:rPr>
              <a:t>.</a:t>
            </a:r>
            <a:endParaRPr lang="es-MX" sz="28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326283831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Lo que son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4084336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sz="5400" dirty="0" smtClean="0">
                <a:latin typeface="Gill Sans MT" charset="0"/>
              </a:rPr>
              <a:t>Propósitos o fines que se pretenden lograr en una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228204793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1866900" y="1409700"/>
            <a:ext cx="9271000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6400" b="1" dirty="0">
                <a:solidFill>
                  <a:srgbClr val="4C4C4F"/>
                </a:solidFill>
              </a:rPr>
              <a:t>Características</a:t>
            </a:r>
          </a:p>
        </p:txBody>
      </p:sp>
      <p:pic>
        <p:nvPicPr>
          <p:cNvPr id="74" name="Objetivos+Smart+Adword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70300" y="2667000"/>
            <a:ext cx="6176328" cy="6845300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/>
        </p:nvSpPr>
        <p:spPr>
          <a:xfrm>
            <a:off x="3765401" y="6743700"/>
            <a:ext cx="3695998" cy="3021149"/>
          </a:xfrm>
          <a:prstGeom prst="star5">
            <a:avLst>
              <a:gd name="adj" fmla="val 31297"/>
              <a:gd name="hf" fmla="val 105146"/>
              <a:gd name="vf" fmla="val 110557"/>
            </a:avLst>
          </a:prstGeom>
          <a:blipFill>
            <a:blip r:embed="rId3"/>
          </a:blipFill>
          <a:ln w="25400"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4000">
                <a:solidFill>
                  <a:srgbClr val="FFFFFF"/>
                </a:solidFill>
                <a:effectLst>
                  <a:outerShdw blurRad="762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xfrm>
            <a:off x="3492499" y="7277100"/>
            <a:ext cx="4841269" cy="2374900"/>
          </a:xfrm>
          <a:prstGeom prst="rect">
            <a:avLst/>
          </a:prstGeom>
        </p:spPr>
        <p:txBody>
          <a:bodyPr/>
          <a:lstStyle/>
          <a:p>
            <a:pPr marL="586015" lvl="0" indent="-370115">
              <a:lnSpc>
                <a:spcPct val="80000"/>
              </a:lnSpc>
              <a:buBlip>
                <a:blip r:embed="rId4"/>
              </a:buBlip>
              <a:defRPr sz="1800"/>
            </a:pPr>
            <a:r>
              <a:rPr sz="2400" b="1" dirty="0">
                <a:solidFill>
                  <a:srgbClr val="FFFFFF"/>
                </a:solidFill>
                <a:latin typeface="HanziPen SC Regular"/>
                <a:ea typeface="HanziPen SC Regular"/>
                <a:cs typeface="HanziPen SC Regular"/>
                <a:sym typeface="HanziPen SC Regular"/>
              </a:rPr>
              <a:t>SER GUÍAS DE ESTUDIO</a:t>
            </a:r>
          </a:p>
          <a:p>
            <a:pPr marL="586015" lvl="0" indent="-370115">
              <a:lnSpc>
                <a:spcPct val="80000"/>
              </a:lnSpc>
              <a:buBlip>
                <a:blip r:embed="rId4"/>
              </a:buBlip>
              <a:defRPr sz="1800"/>
            </a:pPr>
            <a:r>
              <a:rPr sz="2400" b="1" dirty="0">
                <a:solidFill>
                  <a:srgbClr val="FFFFFF"/>
                </a:solidFill>
                <a:latin typeface="HanziPen SC Regular"/>
                <a:ea typeface="HanziPen SC Regular"/>
                <a:cs typeface="HanziPen SC Regular"/>
                <a:sym typeface="HanziPen SC Regular"/>
              </a:rPr>
              <a:t>SER CONGRUENTES ENTRE SÍ</a:t>
            </a:r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err="1" smtClean="0">
                <a:solidFill>
                  <a:srgbClr val="4C4C4F"/>
                </a:solidFill>
              </a:rPr>
              <a:t>Specific</a:t>
            </a:r>
            <a:r>
              <a:rPr lang="es-ES_tradnl" sz="5400" b="1" i="1" dirty="0" smtClean="0">
                <a:solidFill>
                  <a:srgbClr val="4C4C4F"/>
                </a:solidFill>
              </a:rPr>
              <a:t> (especifica)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Establece lo que se va a hacer</a:t>
            </a:r>
          </a:p>
          <a:p>
            <a:pPr algn="just"/>
            <a:r>
              <a:rPr lang="es-ES" dirty="0" smtClean="0">
                <a:latin typeface="Gill Sans MT" charset="0"/>
              </a:rPr>
              <a:t>En d</a:t>
            </a:r>
            <a:r>
              <a:rPr lang="es-ES" dirty="0" smtClean="0">
                <a:latin typeface="Gill Sans MT" charset="0"/>
              </a:rPr>
              <a:t>ónde se va a hacer</a:t>
            </a:r>
          </a:p>
          <a:p>
            <a:pPr algn="just"/>
            <a:r>
              <a:rPr lang="es-ES" dirty="0" smtClean="0">
                <a:latin typeface="Gill Sans MT" charset="0"/>
              </a:rPr>
              <a:t>¿Cómo se va a hacer?</a:t>
            </a:r>
          </a:p>
          <a:p>
            <a:pPr algn="just"/>
            <a:r>
              <a:rPr lang="es-ES" dirty="0" smtClean="0">
                <a:latin typeface="Gill Sans MT" charset="0"/>
              </a:rPr>
              <a:t>¿Para qué se va a hacer?</a:t>
            </a:r>
          </a:p>
          <a:p>
            <a:pPr algn="just"/>
            <a:r>
              <a:rPr lang="es-ES" dirty="0" smtClean="0">
                <a:latin typeface="Gill Sans MT" charset="0"/>
              </a:rPr>
              <a:t>¿Cuándo se va a hacer?</a:t>
            </a:r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30245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Mesurable (medible)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Desde aqu</a:t>
            </a:r>
            <a:r>
              <a:rPr lang="es-ES" dirty="0" smtClean="0">
                <a:latin typeface="Gill Sans MT" charset="0"/>
              </a:rPr>
              <a:t>í debe proyectarse cómo van a medirse las variables de estudio, estableciendo las variables de estudio.</a:t>
            </a:r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161111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Alcanzable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Debe redactarse con el conocimiento de lo que puede realizarse (viabilidad), </a:t>
            </a:r>
            <a:r>
              <a:rPr lang="es-ES" dirty="0">
                <a:latin typeface="Gill Sans MT" charset="0"/>
              </a:rPr>
              <a:t>considerando el tipo y diseño de investigación que pueden </a:t>
            </a:r>
            <a:r>
              <a:rPr lang="es-ES" dirty="0" smtClean="0">
                <a:latin typeface="Gill Sans MT" charset="0"/>
              </a:rPr>
              <a:t>desarrollarse,</a:t>
            </a:r>
            <a:endParaRPr lang="es-ES" dirty="0">
              <a:latin typeface="Gill Sans MT" charset="0"/>
            </a:endParaRPr>
          </a:p>
          <a:p>
            <a:pPr algn="just"/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558392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objetivos_150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59" y="1097303"/>
            <a:ext cx="4600350" cy="200667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73"/>
          <p:cNvSpPr>
            <a:spLocks noGrp="1"/>
          </p:cNvSpPr>
          <p:nvPr>
            <p:ph type="title"/>
          </p:nvPr>
        </p:nvSpPr>
        <p:spPr>
          <a:xfrm>
            <a:off x="7085931" y="2278668"/>
            <a:ext cx="5188392" cy="11684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5400" b="1" i="1" dirty="0" smtClean="0">
                <a:solidFill>
                  <a:srgbClr val="4C4C4F"/>
                </a:solidFill>
              </a:rPr>
              <a:t>Realista</a:t>
            </a:r>
            <a:endParaRPr sz="5400" b="1" i="1" dirty="0">
              <a:solidFill>
                <a:srgbClr val="4C4C4F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57071" y="3816964"/>
            <a:ext cx="11876732" cy="3144427"/>
          </a:xfrm>
          <a:prstGeom prst="rect">
            <a:avLst/>
          </a:prstGeom>
        </p:spPr>
        <p:txBody>
          <a:bodyPr/>
          <a:lstStyle>
            <a:lvl1pPr marL="8636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  <a:lvl2pPr marL="14943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2pPr>
            <a:lvl3pPr marL="2103969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3pPr>
            <a:lvl4pPr marL="2730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4pPr>
            <a:lvl5pPr marL="33401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5pPr>
            <a:lvl6pPr marL="36957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6pPr>
            <a:lvl7pPr marL="40513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7pPr>
            <a:lvl8pPr marL="44069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8pPr>
            <a:lvl9pPr marL="4762502" indent="-647702" defTabSz="584200">
              <a:spcBef>
                <a:spcPts val="2000"/>
              </a:spcBef>
              <a:buSzPct val="50000"/>
              <a:buFont typeface="StoneSansITCTT-Semi"/>
              <a:buBlip>
                <a:blip r:embed="rId3"/>
              </a:buBlip>
              <a:defRPr sz="42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9pPr>
          </a:lstStyle>
          <a:p>
            <a:pPr algn="just"/>
            <a:r>
              <a:rPr lang="es-ES" dirty="0" smtClean="0">
                <a:latin typeface="Gill Sans MT" charset="0"/>
              </a:rPr>
              <a:t>Debe redactarse comprendiendo hasta d</a:t>
            </a:r>
            <a:r>
              <a:rPr lang="es-ES" dirty="0" smtClean="0">
                <a:latin typeface="Gill Sans MT" charset="0"/>
              </a:rPr>
              <a:t>ónde puede realizarse la investigación, considerando el tiempo, recurso y posibilidades del investigador.</a:t>
            </a:r>
            <a:endParaRPr lang="es-ES" dirty="0">
              <a:latin typeface="Gill Sans MT" charset="0"/>
            </a:endParaRPr>
          </a:p>
          <a:p>
            <a:pPr algn="just"/>
            <a:endParaRPr lang="es-ES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33784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toneSansITCTT-Semi"/>
        <a:ea typeface="StoneSansITCTT-Semi"/>
        <a:cs typeface="StoneSansITCTT-Semi"/>
      </a:majorFont>
      <a:minorFont>
        <a:latin typeface="StoneSansITCTT-Semi"/>
        <a:ea typeface="StoneSansITCTT-Semi"/>
        <a:cs typeface="StoneSansITCTT-Sem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EE8F1"/>
        </a:solid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76200" dist="12700" dir="5400000" rotWithShape="0">
                <a:srgbClr val="000000">
                  <a:alpha val="50000"/>
                </a:srgbClr>
              </a:outerShdw>
            </a:effectLst>
            <a:uFillTx/>
            <a:latin typeface="Bradley Hand ITC TT-Bold"/>
            <a:ea typeface="Bradley Hand ITC TT-Bold"/>
            <a:cs typeface="Bradley Hand ITC TT-Bold"/>
            <a:sym typeface="Bradley Hand ITC TT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Bradley Hand ITC TT-Bold"/>
            <a:ea typeface="Bradley Hand ITC TT-Bold"/>
            <a:cs typeface="Bradley Hand ITC TT-Bold"/>
            <a:sym typeface="Bradley Hand ITC TT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toneSansITCTT-Semi"/>
        <a:ea typeface="StoneSansITCTT-Semi"/>
        <a:cs typeface="StoneSansITCTT-Semi"/>
      </a:majorFont>
      <a:minorFont>
        <a:latin typeface="StoneSansITCTT-Semi"/>
        <a:ea typeface="StoneSansITCTT-Semi"/>
        <a:cs typeface="StoneSansITCTT-Sem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EE8F1"/>
        </a:solid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76200" dist="12700" dir="5400000" rotWithShape="0">
                <a:srgbClr val="000000">
                  <a:alpha val="50000"/>
                </a:srgbClr>
              </a:outerShdw>
            </a:effectLst>
            <a:uFillTx/>
            <a:latin typeface="Bradley Hand ITC TT-Bold"/>
            <a:ea typeface="Bradley Hand ITC TT-Bold"/>
            <a:cs typeface="Bradley Hand ITC TT-Bold"/>
            <a:sym typeface="Bradley Hand ITC TT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Bradley Hand ITC TT-Bold"/>
            <a:ea typeface="Bradley Hand ITC TT-Bold"/>
            <a:cs typeface="Bradley Hand ITC TT-Bold"/>
            <a:sym typeface="Bradley Hand ITC TT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1575</Words>
  <Application>Microsoft Macintosh PowerPoint</Application>
  <PresentationFormat>Personalizado</PresentationFormat>
  <Paragraphs>258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White</vt:lpstr>
      <vt:lpstr>Presentación de PowerPoint</vt:lpstr>
      <vt:lpstr>Presentación de PowerPoint</vt:lpstr>
      <vt:lpstr> </vt:lpstr>
      <vt:lpstr>Lo que son</vt:lpstr>
      <vt:lpstr>Características</vt:lpstr>
      <vt:lpstr>Specific (especifica)</vt:lpstr>
      <vt:lpstr>Mesurable (medible)</vt:lpstr>
      <vt:lpstr>Alcanzable</vt:lpstr>
      <vt:lpstr>Realista</vt:lpstr>
      <vt:lpstr>Tiempo determinado</vt:lpstr>
      <vt:lpstr>Presentación de PowerPoint</vt:lpstr>
      <vt:lpstr>Lo que son</vt:lpstr>
      <vt:lpstr>General</vt:lpstr>
      <vt:lpstr>Específico</vt:lpstr>
      <vt:lpstr>Objetivo general</vt:lpstr>
      <vt:lpstr>Objetivo general</vt:lpstr>
      <vt:lpstr>Verbos que podemos utilizar</vt:lpstr>
      <vt:lpstr>Verbos que podemos utilizar</vt:lpstr>
      <vt:lpstr>Verbos que podemos utilizar</vt:lpstr>
      <vt:lpstr>Objetivos específicos</vt:lpstr>
      <vt:lpstr>Objetivos específicos</vt:lpstr>
      <vt:lpstr>Objetivos específicos</vt:lpstr>
      <vt:lpstr>Características de los objetivos específicos</vt:lpstr>
      <vt:lpstr>Características de los objetivos específicos</vt:lpstr>
      <vt:lpstr>Preguntas  de Investigación</vt:lpstr>
      <vt:lpstr>Presentación de PowerPoint</vt:lpstr>
      <vt:lpstr>Presentación de PowerPoint</vt:lpstr>
      <vt:lpstr>Preguntas</vt:lpstr>
      <vt:lpstr>Para formular preguntas</vt:lpstr>
      <vt:lpstr>Cuadro de congruencia</vt:lpstr>
      <vt:lpstr>Cuadro de congruencia</vt:lpstr>
      <vt:lpstr>Cuadro de congruencia</vt:lpstr>
      <vt:lpstr>Cuadro de congruencia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Dictaminador 1</cp:lastModifiedBy>
  <cp:revision>4</cp:revision>
  <dcterms:modified xsi:type="dcterms:W3CDTF">2015-10-03T00:33:52Z</dcterms:modified>
</cp:coreProperties>
</file>