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12" r:id="rId1"/>
  </p:sldMasterIdLst>
  <p:notesMasterIdLst>
    <p:notesMasterId r:id="rId37"/>
  </p:notesMasterIdLst>
  <p:handoutMasterIdLst>
    <p:handoutMasterId r:id="rId38"/>
  </p:handoutMasterIdLst>
  <p:sldIdLst>
    <p:sldId id="354" r:id="rId2"/>
    <p:sldId id="355" r:id="rId3"/>
    <p:sldId id="356" r:id="rId4"/>
    <p:sldId id="357" r:id="rId5"/>
    <p:sldId id="359" r:id="rId6"/>
    <p:sldId id="293" r:id="rId7"/>
    <p:sldId id="350" r:id="rId8"/>
    <p:sldId id="274" r:id="rId9"/>
    <p:sldId id="257" r:id="rId10"/>
    <p:sldId id="275" r:id="rId11"/>
    <p:sldId id="351" r:id="rId12"/>
    <p:sldId id="276" r:id="rId13"/>
    <p:sldId id="278" r:id="rId14"/>
    <p:sldId id="352" r:id="rId15"/>
    <p:sldId id="258" r:id="rId16"/>
    <p:sldId id="279" r:id="rId17"/>
    <p:sldId id="280" r:id="rId18"/>
    <p:sldId id="281" r:id="rId19"/>
    <p:sldId id="282" r:id="rId20"/>
    <p:sldId id="259" r:id="rId21"/>
    <p:sldId id="284" r:id="rId22"/>
    <p:sldId id="260" r:id="rId23"/>
    <p:sldId id="286" r:id="rId24"/>
    <p:sldId id="295" r:id="rId25"/>
    <p:sldId id="294" r:id="rId26"/>
    <p:sldId id="287" r:id="rId27"/>
    <p:sldId id="288" r:id="rId28"/>
    <p:sldId id="296" r:id="rId29"/>
    <p:sldId id="289" r:id="rId30"/>
    <p:sldId id="285" r:id="rId31"/>
    <p:sldId id="290" r:id="rId32"/>
    <p:sldId id="291" r:id="rId33"/>
    <p:sldId id="297" r:id="rId34"/>
    <p:sldId id="292" r:id="rId35"/>
    <p:sldId id="358" r:id="rId36"/>
  </p:sldIdLst>
  <p:sldSz cx="9144000" cy="6858000" type="screen4x3"/>
  <p:notesSz cx="6858000" cy="9772650"/>
  <p:kinsoku lang="ja-JP" invalStChars="" invalEndChars=""/>
  <p:defaultTextStyle>
    <a:defPPr>
      <a:defRPr lang="es-ES_tradnl"/>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3300"/>
    <a:srgbClr val="00B7A5"/>
    <a:srgbClr val="FF9900"/>
    <a:srgbClr val="003760"/>
    <a:srgbClr val="CC00CC"/>
    <a:srgbClr val="FFFF00"/>
    <a:srgbClr val="009688"/>
    <a:srgbClr val="006B61"/>
    <a:srgbClr val="004E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2" autoAdjust="0"/>
    <p:restoredTop sz="90586" autoAdjust="0"/>
  </p:normalViewPr>
  <p:slideViewPr>
    <p:cSldViewPr>
      <p:cViewPr>
        <p:scale>
          <a:sx n="75" d="100"/>
          <a:sy n="75" d="100"/>
        </p:scale>
        <p:origin x="1332" y="-198"/>
      </p:cViewPr>
      <p:guideLst>
        <p:guide orient="horz" pos="2160"/>
        <p:guide pos="2880"/>
      </p:guideLst>
    </p:cSldViewPr>
  </p:slideViewPr>
  <p:notesTextViewPr>
    <p:cViewPr>
      <p:scale>
        <a:sx n="1" d="1"/>
        <a:sy n="1" d="1"/>
      </p:scale>
      <p:origin x="0" y="0"/>
    </p:cViewPr>
  </p:notesTextViewPr>
  <p:sorterViewPr>
    <p:cViewPr>
      <p:scale>
        <a:sx n="100" d="100"/>
        <a:sy n="100" d="100"/>
      </p:scale>
      <p:origin x="0" y="1881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6978A8-278A-410D-A6B6-10EFED8D8BA5}" type="doc">
      <dgm:prSet loTypeId="urn:microsoft.com/office/officeart/2005/8/layout/cycle4" loCatId="cycle" qsTypeId="urn:microsoft.com/office/officeart/2005/8/quickstyle/simple2" qsCatId="simple" csTypeId="urn:microsoft.com/office/officeart/2005/8/colors/accent1_4" csCatId="accent1" phldr="1"/>
      <dgm:spPr/>
      <dgm:t>
        <a:bodyPr/>
        <a:lstStyle/>
        <a:p>
          <a:endParaRPr lang="es-MX"/>
        </a:p>
      </dgm:t>
    </dgm:pt>
    <dgm:pt modelId="{1EB316A9-C7C6-4887-89E2-42D748BD7F62}">
      <dgm:prSet phldrT="[Texto]" custT="1"/>
      <dgm:spPr/>
      <dgm:t>
        <a:bodyPr/>
        <a:lstStyle/>
        <a:p>
          <a:endParaRPr lang="es-MX" sz="1600" b="1" dirty="0" smtClean="0">
            <a:effectLst>
              <a:outerShdw blurRad="38100" dist="38100" dir="2700000" algn="tl">
                <a:srgbClr val="000000">
                  <a:alpha val="43137"/>
                </a:srgbClr>
              </a:outerShdw>
            </a:effectLst>
            <a:latin typeface="Trebuchet MS" pitchFamily="34" charset="0"/>
          </a:endParaRPr>
        </a:p>
        <a:p>
          <a:r>
            <a:rPr lang="es-MX" sz="1600" b="1" dirty="0" smtClean="0">
              <a:effectLst>
                <a:outerShdw blurRad="38100" dist="38100" dir="2700000" algn="tl">
                  <a:srgbClr val="000000">
                    <a:alpha val="43137"/>
                  </a:srgbClr>
                </a:outerShdw>
              </a:effectLst>
              <a:latin typeface="Trebuchet MS" pitchFamily="34" charset="0"/>
            </a:rPr>
            <a:t>PERSONAS</a:t>
          </a:r>
          <a:endParaRPr lang="es-MX" sz="1600" b="1" dirty="0">
            <a:effectLst>
              <a:outerShdw blurRad="38100" dist="38100" dir="2700000" algn="tl">
                <a:srgbClr val="000000">
                  <a:alpha val="43137"/>
                </a:srgbClr>
              </a:outerShdw>
            </a:effectLst>
            <a:latin typeface="Trebuchet MS" pitchFamily="34" charset="0"/>
          </a:endParaRPr>
        </a:p>
      </dgm:t>
    </dgm:pt>
    <dgm:pt modelId="{23D43BD4-726D-496A-B7E9-30F8B1F59FC3}" type="parTrans" cxnId="{4846BE82-A3B9-4D33-960F-FD4836812162}">
      <dgm:prSet/>
      <dgm:spPr/>
      <dgm:t>
        <a:bodyPr/>
        <a:lstStyle/>
        <a:p>
          <a:endParaRPr lang="es-MX"/>
        </a:p>
      </dgm:t>
    </dgm:pt>
    <dgm:pt modelId="{C542B784-520B-49B2-A01E-E8F8F3DD8232}" type="sibTrans" cxnId="{4846BE82-A3B9-4D33-960F-FD4836812162}">
      <dgm:prSet/>
      <dgm:spPr/>
      <dgm:t>
        <a:bodyPr/>
        <a:lstStyle/>
        <a:p>
          <a:endParaRPr lang="es-MX"/>
        </a:p>
      </dgm:t>
    </dgm:pt>
    <dgm:pt modelId="{21B87749-EE91-4CDF-BE2D-7F8C089BCA37}">
      <dgm:prSet phldrT="[Texto]" phldr="1"/>
      <dgm:spPr/>
      <dgm:t>
        <a:bodyPr/>
        <a:lstStyle/>
        <a:p>
          <a:endParaRPr lang="es-MX" dirty="0"/>
        </a:p>
      </dgm:t>
    </dgm:pt>
    <dgm:pt modelId="{F07F00B7-E259-4FC4-996C-F76EB1502743}" type="parTrans" cxnId="{EBB16A84-B364-4D95-BD89-2BE968B87263}">
      <dgm:prSet/>
      <dgm:spPr/>
      <dgm:t>
        <a:bodyPr/>
        <a:lstStyle/>
        <a:p>
          <a:endParaRPr lang="es-MX"/>
        </a:p>
      </dgm:t>
    </dgm:pt>
    <dgm:pt modelId="{2DBFDB89-829D-4418-919A-8965FE887887}" type="sibTrans" cxnId="{EBB16A84-B364-4D95-BD89-2BE968B87263}">
      <dgm:prSet/>
      <dgm:spPr/>
      <dgm:t>
        <a:bodyPr/>
        <a:lstStyle/>
        <a:p>
          <a:endParaRPr lang="es-MX"/>
        </a:p>
      </dgm:t>
    </dgm:pt>
    <dgm:pt modelId="{C8C8DAF2-8606-48DA-90E2-C8CBE0750FB4}">
      <dgm:prSet phldrT="[Texto]" phldr="1"/>
      <dgm:spPr/>
      <dgm:t>
        <a:bodyPr/>
        <a:lstStyle/>
        <a:p>
          <a:endParaRPr lang="es-MX" dirty="0"/>
        </a:p>
      </dgm:t>
    </dgm:pt>
    <dgm:pt modelId="{D0B44CF9-6F1D-4730-AB21-69353F144409}" type="parTrans" cxnId="{8EDB899F-694B-49B2-8399-A3518EFAEE87}">
      <dgm:prSet/>
      <dgm:spPr/>
      <dgm:t>
        <a:bodyPr/>
        <a:lstStyle/>
        <a:p>
          <a:endParaRPr lang="es-MX"/>
        </a:p>
      </dgm:t>
    </dgm:pt>
    <dgm:pt modelId="{B7CBB950-3EA2-4966-A429-C0D24B012EC3}" type="sibTrans" cxnId="{8EDB899F-694B-49B2-8399-A3518EFAEE87}">
      <dgm:prSet/>
      <dgm:spPr/>
      <dgm:t>
        <a:bodyPr/>
        <a:lstStyle/>
        <a:p>
          <a:endParaRPr lang="es-MX"/>
        </a:p>
      </dgm:t>
    </dgm:pt>
    <dgm:pt modelId="{1F4F178D-1B77-4DE4-923F-4876FEE3F33C}">
      <dgm:prSet phldrT="[Texto]"/>
      <dgm:spPr/>
      <dgm:t>
        <a:bodyPr/>
        <a:lstStyle/>
        <a:p>
          <a:r>
            <a:rPr lang="es-ES_tradnl" b="1" dirty="0" smtClean="0">
              <a:effectLst>
                <a:outerShdw blurRad="38100" dist="38100" dir="2700000" algn="tl">
                  <a:srgbClr val="000000">
                    <a:alpha val="43137"/>
                  </a:srgbClr>
                </a:outerShdw>
              </a:effectLst>
              <a:latin typeface="Arial" charset="0"/>
            </a:rPr>
            <a:t>ESTRUCTURA</a:t>
          </a:r>
          <a:endParaRPr lang="es-MX" dirty="0">
            <a:effectLst>
              <a:outerShdw blurRad="38100" dist="38100" dir="2700000" algn="tl">
                <a:srgbClr val="000000">
                  <a:alpha val="43137"/>
                </a:srgbClr>
              </a:outerShdw>
            </a:effectLst>
          </a:endParaRPr>
        </a:p>
      </dgm:t>
    </dgm:pt>
    <dgm:pt modelId="{31C9E6E5-6881-4490-857F-60C6A8088822}" type="parTrans" cxnId="{69520A70-AC86-4C44-97FE-202C918FCEB8}">
      <dgm:prSet/>
      <dgm:spPr/>
      <dgm:t>
        <a:bodyPr/>
        <a:lstStyle/>
        <a:p>
          <a:endParaRPr lang="es-MX"/>
        </a:p>
      </dgm:t>
    </dgm:pt>
    <dgm:pt modelId="{830271FD-7BFF-44BF-A133-583F5039740C}" type="sibTrans" cxnId="{69520A70-AC86-4C44-97FE-202C918FCEB8}">
      <dgm:prSet/>
      <dgm:spPr/>
      <dgm:t>
        <a:bodyPr/>
        <a:lstStyle/>
        <a:p>
          <a:endParaRPr lang="es-MX"/>
        </a:p>
      </dgm:t>
    </dgm:pt>
    <dgm:pt modelId="{1D0A79A9-2556-4CEA-8098-07BB2EAAE363}">
      <dgm:prSet phldrT="[Texto]"/>
      <dgm:spPr/>
      <dgm:t>
        <a:bodyPr/>
        <a:lstStyle/>
        <a:p>
          <a:endParaRPr lang="es-MX" dirty="0"/>
        </a:p>
      </dgm:t>
    </dgm:pt>
    <dgm:pt modelId="{FF003EE0-FA13-4F54-BF58-E92F82C59630}" type="parTrans" cxnId="{586A88A2-A378-44D1-AB79-081022C82D1B}">
      <dgm:prSet/>
      <dgm:spPr/>
      <dgm:t>
        <a:bodyPr/>
        <a:lstStyle/>
        <a:p>
          <a:endParaRPr lang="es-MX"/>
        </a:p>
      </dgm:t>
    </dgm:pt>
    <dgm:pt modelId="{D88E8B29-EBDE-4883-8D71-977D91DDF88A}" type="sibTrans" cxnId="{586A88A2-A378-44D1-AB79-081022C82D1B}">
      <dgm:prSet/>
      <dgm:spPr/>
      <dgm:t>
        <a:bodyPr/>
        <a:lstStyle/>
        <a:p>
          <a:endParaRPr lang="es-MX"/>
        </a:p>
      </dgm:t>
    </dgm:pt>
    <dgm:pt modelId="{8D77EF6F-E94A-4448-9208-2D79F5CF144C}">
      <dgm:prSet phldrT="[Texto]" custT="1"/>
      <dgm:spPr/>
      <dgm:t>
        <a:bodyPr/>
        <a:lstStyle/>
        <a:p>
          <a:r>
            <a:rPr lang="es-MX" sz="1800" b="1" smtClean="0">
              <a:latin typeface="Agency FB" pitchFamily="34" charset="0"/>
            </a:rPr>
            <a:t>AMBIENTE</a:t>
          </a:r>
          <a:endParaRPr lang="es-MX" sz="1800" b="1" dirty="0">
            <a:latin typeface="Agency FB" pitchFamily="34" charset="0"/>
          </a:endParaRPr>
        </a:p>
      </dgm:t>
    </dgm:pt>
    <dgm:pt modelId="{3CA1AAE2-3573-4482-ABEA-8BC985E9E0F8}" type="parTrans" cxnId="{C16B96D2-B1EE-4BFF-A43F-59397AA24CAE}">
      <dgm:prSet/>
      <dgm:spPr/>
      <dgm:t>
        <a:bodyPr/>
        <a:lstStyle/>
        <a:p>
          <a:endParaRPr lang="es-MX"/>
        </a:p>
      </dgm:t>
    </dgm:pt>
    <dgm:pt modelId="{2DA4C354-8E62-4D17-A78B-D5F1D6C62336}" type="sibTrans" cxnId="{C16B96D2-B1EE-4BFF-A43F-59397AA24CAE}">
      <dgm:prSet/>
      <dgm:spPr/>
      <dgm:t>
        <a:bodyPr/>
        <a:lstStyle/>
        <a:p>
          <a:endParaRPr lang="es-MX"/>
        </a:p>
      </dgm:t>
    </dgm:pt>
    <dgm:pt modelId="{57D3CD7D-DCFD-4B1D-8F87-88BE3D0870BF}">
      <dgm:prSet phldrT="[Texto]" phldr="1"/>
      <dgm:spPr/>
      <dgm:t>
        <a:bodyPr/>
        <a:lstStyle/>
        <a:p>
          <a:endParaRPr lang="es-MX"/>
        </a:p>
      </dgm:t>
    </dgm:pt>
    <dgm:pt modelId="{681E4804-C527-42F1-810C-781DD4E1EE73}" type="parTrans" cxnId="{776A7FEF-7056-44F0-89C8-40FAD5167108}">
      <dgm:prSet/>
      <dgm:spPr/>
      <dgm:t>
        <a:bodyPr/>
        <a:lstStyle/>
        <a:p>
          <a:endParaRPr lang="es-MX"/>
        </a:p>
      </dgm:t>
    </dgm:pt>
    <dgm:pt modelId="{56345D53-CEDF-4A6D-BBC8-CE47492249E4}" type="sibTrans" cxnId="{776A7FEF-7056-44F0-89C8-40FAD5167108}">
      <dgm:prSet/>
      <dgm:spPr/>
      <dgm:t>
        <a:bodyPr/>
        <a:lstStyle/>
        <a:p>
          <a:endParaRPr lang="es-MX"/>
        </a:p>
      </dgm:t>
    </dgm:pt>
    <dgm:pt modelId="{7AD88A9A-29AA-4198-BB4A-7AF2411BFF4C}">
      <dgm:prSet phldrT="[Texto]" custT="1"/>
      <dgm:spPr/>
      <dgm:t>
        <a:bodyPr/>
        <a:lstStyle/>
        <a:p>
          <a:r>
            <a:rPr lang="es-ES_tradnl" sz="1800" b="1" dirty="0" smtClean="0">
              <a:latin typeface="Agency FB" pitchFamily="34" charset="0"/>
            </a:rPr>
            <a:t>TECNOLOGÍA</a:t>
          </a:r>
          <a:endParaRPr lang="es-MX" sz="1800" dirty="0">
            <a:latin typeface="Agency FB" pitchFamily="34" charset="0"/>
          </a:endParaRPr>
        </a:p>
      </dgm:t>
    </dgm:pt>
    <dgm:pt modelId="{4FE47B6D-3ECA-4228-893C-C34858107AE0}" type="sibTrans" cxnId="{FDD3BFE1-661B-4A4B-87FF-6EA2B55F5D36}">
      <dgm:prSet/>
      <dgm:spPr/>
      <dgm:t>
        <a:bodyPr/>
        <a:lstStyle/>
        <a:p>
          <a:endParaRPr lang="es-MX"/>
        </a:p>
      </dgm:t>
    </dgm:pt>
    <dgm:pt modelId="{7FB07355-2514-4A67-B605-EB014C731AE2}" type="parTrans" cxnId="{FDD3BFE1-661B-4A4B-87FF-6EA2B55F5D36}">
      <dgm:prSet/>
      <dgm:spPr/>
      <dgm:t>
        <a:bodyPr/>
        <a:lstStyle/>
        <a:p>
          <a:endParaRPr lang="es-MX"/>
        </a:p>
      </dgm:t>
    </dgm:pt>
    <dgm:pt modelId="{C2D12EC8-6656-412A-A3EC-8BFCA05DFF1A}" type="pres">
      <dgm:prSet presAssocID="{506978A8-278A-410D-A6B6-10EFED8D8BA5}" presName="cycleMatrixDiagram" presStyleCnt="0">
        <dgm:presLayoutVars>
          <dgm:chMax val="1"/>
          <dgm:dir/>
          <dgm:animLvl val="lvl"/>
          <dgm:resizeHandles val="exact"/>
        </dgm:presLayoutVars>
      </dgm:prSet>
      <dgm:spPr/>
      <dgm:t>
        <a:bodyPr/>
        <a:lstStyle/>
        <a:p>
          <a:endParaRPr lang="es-MX"/>
        </a:p>
      </dgm:t>
    </dgm:pt>
    <dgm:pt modelId="{183321CF-EE91-4DCA-8392-A2A35DB35643}" type="pres">
      <dgm:prSet presAssocID="{506978A8-278A-410D-A6B6-10EFED8D8BA5}" presName="children" presStyleCnt="0"/>
      <dgm:spPr/>
      <dgm:t>
        <a:bodyPr/>
        <a:lstStyle/>
        <a:p>
          <a:endParaRPr lang="es-MX"/>
        </a:p>
      </dgm:t>
    </dgm:pt>
    <dgm:pt modelId="{D564B8BB-365B-48CA-85D8-04266D7475CF}" type="pres">
      <dgm:prSet presAssocID="{506978A8-278A-410D-A6B6-10EFED8D8BA5}" presName="child1group" presStyleCnt="0"/>
      <dgm:spPr/>
      <dgm:t>
        <a:bodyPr/>
        <a:lstStyle/>
        <a:p>
          <a:endParaRPr lang="es-MX"/>
        </a:p>
      </dgm:t>
    </dgm:pt>
    <dgm:pt modelId="{663AD174-7219-45A1-AFFF-9A9DA5D2C09C}" type="pres">
      <dgm:prSet presAssocID="{506978A8-278A-410D-A6B6-10EFED8D8BA5}" presName="child1" presStyleLbl="bgAcc1" presStyleIdx="0" presStyleCnt="4" custScaleX="87280" custScaleY="95032" custLinFactNeighborX="-42043" custLinFactNeighborY="-1160"/>
      <dgm:spPr/>
      <dgm:t>
        <a:bodyPr/>
        <a:lstStyle/>
        <a:p>
          <a:endParaRPr lang="es-MX"/>
        </a:p>
      </dgm:t>
    </dgm:pt>
    <dgm:pt modelId="{525D3DE9-F4AA-4201-8CB5-69BF921E3C6B}" type="pres">
      <dgm:prSet presAssocID="{506978A8-278A-410D-A6B6-10EFED8D8BA5}" presName="child1Text" presStyleLbl="bgAcc1" presStyleIdx="0" presStyleCnt="4">
        <dgm:presLayoutVars>
          <dgm:bulletEnabled val="1"/>
        </dgm:presLayoutVars>
      </dgm:prSet>
      <dgm:spPr/>
      <dgm:t>
        <a:bodyPr/>
        <a:lstStyle/>
        <a:p>
          <a:endParaRPr lang="es-MX"/>
        </a:p>
      </dgm:t>
    </dgm:pt>
    <dgm:pt modelId="{B7878402-AA34-4CC6-B750-9C834967B4CF}" type="pres">
      <dgm:prSet presAssocID="{506978A8-278A-410D-A6B6-10EFED8D8BA5}" presName="child2group" presStyleCnt="0"/>
      <dgm:spPr/>
      <dgm:t>
        <a:bodyPr/>
        <a:lstStyle/>
        <a:p>
          <a:endParaRPr lang="es-MX"/>
        </a:p>
      </dgm:t>
    </dgm:pt>
    <dgm:pt modelId="{582D0DA2-0E7F-48E7-88EE-ACF097CFBA4E}" type="pres">
      <dgm:prSet presAssocID="{506978A8-278A-410D-A6B6-10EFED8D8BA5}" presName="child2" presStyleLbl="bgAcc1" presStyleIdx="1" presStyleCnt="4" custLinFactNeighborX="35949" custLinFactNeighborY="10577"/>
      <dgm:spPr/>
      <dgm:t>
        <a:bodyPr/>
        <a:lstStyle/>
        <a:p>
          <a:endParaRPr lang="es-MX"/>
        </a:p>
      </dgm:t>
    </dgm:pt>
    <dgm:pt modelId="{19191C9E-3E75-48F9-85A3-2386DE46C5C2}" type="pres">
      <dgm:prSet presAssocID="{506978A8-278A-410D-A6B6-10EFED8D8BA5}" presName="child2Text" presStyleLbl="bgAcc1" presStyleIdx="1" presStyleCnt="4">
        <dgm:presLayoutVars>
          <dgm:bulletEnabled val="1"/>
        </dgm:presLayoutVars>
      </dgm:prSet>
      <dgm:spPr/>
      <dgm:t>
        <a:bodyPr/>
        <a:lstStyle/>
        <a:p>
          <a:endParaRPr lang="es-MX"/>
        </a:p>
      </dgm:t>
    </dgm:pt>
    <dgm:pt modelId="{6431C3B2-B6AF-4FD7-A4EC-1CB612137CC4}" type="pres">
      <dgm:prSet presAssocID="{506978A8-278A-410D-A6B6-10EFED8D8BA5}" presName="child3group" presStyleCnt="0"/>
      <dgm:spPr/>
      <dgm:t>
        <a:bodyPr/>
        <a:lstStyle/>
        <a:p>
          <a:endParaRPr lang="es-MX"/>
        </a:p>
      </dgm:t>
    </dgm:pt>
    <dgm:pt modelId="{7AFE6DE0-04BA-407B-8DCB-62884F6F4F4C}" type="pres">
      <dgm:prSet presAssocID="{506978A8-278A-410D-A6B6-10EFED8D8BA5}" presName="child3" presStyleLbl="bgAcc1" presStyleIdx="2" presStyleCnt="4" custScaleX="118344" custLinFactNeighborX="39490" custLinFactNeighborY="606"/>
      <dgm:spPr/>
      <dgm:t>
        <a:bodyPr/>
        <a:lstStyle/>
        <a:p>
          <a:endParaRPr lang="es-MX"/>
        </a:p>
      </dgm:t>
    </dgm:pt>
    <dgm:pt modelId="{75362182-942B-416D-9FC9-D4FEACB8C0E3}" type="pres">
      <dgm:prSet presAssocID="{506978A8-278A-410D-A6B6-10EFED8D8BA5}" presName="child3Text" presStyleLbl="bgAcc1" presStyleIdx="2" presStyleCnt="4">
        <dgm:presLayoutVars>
          <dgm:bulletEnabled val="1"/>
        </dgm:presLayoutVars>
      </dgm:prSet>
      <dgm:spPr/>
      <dgm:t>
        <a:bodyPr/>
        <a:lstStyle/>
        <a:p>
          <a:endParaRPr lang="es-MX"/>
        </a:p>
      </dgm:t>
    </dgm:pt>
    <dgm:pt modelId="{C545983D-3007-433A-92E1-0FFD98AC7F55}" type="pres">
      <dgm:prSet presAssocID="{506978A8-278A-410D-A6B6-10EFED8D8BA5}" presName="child4group" presStyleCnt="0"/>
      <dgm:spPr/>
      <dgm:t>
        <a:bodyPr/>
        <a:lstStyle/>
        <a:p>
          <a:endParaRPr lang="es-MX"/>
        </a:p>
      </dgm:t>
    </dgm:pt>
    <dgm:pt modelId="{4333134A-743F-4F84-B00A-4B6F05A4D111}" type="pres">
      <dgm:prSet presAssocID="{506978A8-278A-410D-A6B6-10EFED8D8BA5}" presName="child4" presStyleLbl="bgAcc1" presStyleIdx="3" presStyleCnt="4" custScaleX="84039" custScaleY="83421" custLinFactNeighborX="-39477" custLinFactNeighborY="-14048"/>
      <dgm:spPr/>
      <dgm:t>
        <a:bodyPr/>
        <a:lstStyle/>
        <a:p>
          <a:endParaRPr lang="es-MX"/>
        </a:p>
      </dgm:t>
    </dgm:pt>
    <dgm:pt modelId="{BBAA6ADC-BB2C-41BA-987F-DBA3E27E373F}" type="pres">
      <dgm:prSet presAssocID="{506978A8-278A-410D-A6B6-10EFED8D8BA5}" presName="child4Text" presStyleLbl="bgAcc1" presStyleIdx="3" presStyleCnt="4">
        <dgm:presLayoutVars>
          <dgm:bulletEnabled val="1"/>
        </dgm:presLayoutVars>
      </dgm:prSet>
      <dgm:spPr/>
      <dgm:t>
        <a:bodyPr/>
        <a:lstStyle/>
        <a:p>
          <a:endParaRPr lang="es-MX"/>
        </a:p>
      </dgm:t>
    </dgm:pt>
    <dgm:pt modelId="{27A6DB0C-163C-475C-BCE6-D586EA9B94B6}" type="pres">
      <dgm:prSet presAssocID="{506978A8-278A-410D-A6B6-10EFED8D8BA5}" presName="childPlaceholder" presStyleCnt="0"/>
      <dgm:spPr/>
      <dgm:t>
        <a:bodyPr/>
        <a:lstStyle/>
        <a:p>
          <a:endParaRPr lang="es-MX"/>
        </a:p>
      </dgm:t>
    </dgm:pt>
    <dgm:pt modelId="{D1FC18A0-EFCC-4614-8D11-008CF3809E0A}" type="pres">
      <dgm:prSet presAssocID="{506978A8-278A-410D-A6B6-10EFED8D8BA5}" presName="circle" presStyleCnt="0"/>
      <dgm:spPr/>
      <dgm:t>
        <a:bodyPr/>
        <a:lstStyle/>
        <a:p>
          <a:endParaRPr lang="es-MX"/>
        </a:p>
      </dgm:t>
    </dgm:pt>
    <dgm:pt modelId="{F3ADCCD3-70FB-44B2-9B5A-379C0EDACFE2}" type="pres">
      <dgm:prSet presAssocID="{506978A8-278A-410D-A6B6-10EFED8D8BA5}" presName="quadrant1" presStyleLbl="node1" presStyleIdx="0" presStyleCnt="4" custLinFactNeighborX="-404" custLinFactNeighborY="3246">
        <dgm:presLayoutVars>
          <dgm:chMax val="1"/>
          <dgm:bulletEnabled val="1"/>
        </dgm:presLayoutVars>
      </dgm:prSet>
      <dgm:spPr/>
      <dgm:t>
        <a:bodyPr/>
        <a:lstStyle/>
        <a:p>
          <a:endParaRPr lang="es-MX"/>
        </a:p>
      </dgm:t>
    </dgm:pt>
    <dgm:pt modelId="{AE0CDD4E-D300-4014-9F1E-1CA5615603B7}" type="pres">
      <dgm:prSet presAssocID="{506978A8-278A-410D-A6B6-10EFED8D8BA5}" presName="quadrant2" presStyleLbl="node1" presStyleIdx="1" presStyleCnt="4" custLinFactNeighborX="-2562" custLinFactNeighborY="3327">
        <dgm:presLayoutVars>
          <dgm:chMax val="1"/>
          <dgm:bulletEnabled val="1"/>
        </dgm:presLayoutVars>
      </dgm:prSet>
      <dgm:spPr/>
      <dgm:t>
        <a:bodyPr/>
        <a:lstStyle/>
        <a:p>
          <a:endParaRPr lang="es-MX"/>
        </a:p>
      </dgm:t>
    </dgm:pt>
    <dgm:pt modelId="{94E039A5-EE1D-4BDD-B6CA-99B96D9785D1}" type="pres">
      <dgm:prSet presAssocID="{506978A8-278A-410D-A6B6-10EFED8D8BA5}" presName="quadrant3" presStyleLbl="node1" presStyleIdx="2" presStyleCnt="4" custLinFactNeighborX="-2309" custLinFactNeighborY="1239">
        <dgm:presLayoutVars>
          <dgm:chMax val="1"/>
          <dgm:bulletEnabled val="1"/>
        </dgm:presLayoutVars>
      </dgm:prSet>
      <dgm:spPr/>
      <dgm:t>
        <a:bodyPr/>
        <a:lstStyle/>
        <a:p>
          <a:endParaRPr lang="es-MX"/>
        </a:p>
      </dgm:t>
    </dgm:pt>
    <dgm:pt modelId="{1209E3A9-1467-4A4F-949D-B0D4C3E7A986}" type="pres">
      <dgm:prSet presAssocID="{506978A8-278A-410D-A6B6-10EFED8D8BA5}" presName="quadrant4" presStyleLbl="node1" presStyleIdx="3" presStyleCnt="4">
        <dgm:presLayoutVars>
          <dgm:chMax val="1"/>
          <dgm:bulletEnabled val="1"/>
        </dgm:presLayoutVars>
      </dgm:prSet>
      <dgm:spPr/>
      <dgm:t>
        <a:bodyPr/>
        <a:lstStyle/>
        <a:p>
          <a:endParaRPr lang="es-MX"/>
        </a:p>
      </dgm:t>
    </dgm:pt>
    <dgm:pt modelId="{F796F658-D034-48EB-8971-5C0049131332}" type="pres">
      <dgm:prSet presAssocID="{506978A8-278A-410D-A6B6-10EFED8D8BA5}" presName="quadrantPlaceholder" presStyleCnt="0"/>
      <dgm:spPr/>
      <dgm:t>
        <a:bodyPr/>
        <a:lstStyle/>
        <a:p>
          <a:endParaRPr lang="es-MX"/>
        </a:p>
      </dgm:t>
    </dgm:pt>
    <dgm:pt modelId="{994E3E78-1A22-4CC1-9641-765C7E994AF5}" type="pres">
      <dgm:prSet presAssocID="{506978A8-278A-410D-A6B6-10EFED8D8BA5}" presName="center1" presStyleLbl="fgShp" presStyleIdx="0" presStyleCnt="2"/>
      <dgm:spPr/>
      <dgm:t>
        <a:bodyPr/>
        <a:lstStyle/>
        <a:p>
          <a:endParaRPr lang="es-MX"/>
        </a:p>
      </dgm:t>
    </dgm:pt>
    <dgm:pt modelId="{BE78E687-A68A-4B00-B884-B52359346C26}" type="pres">
      <dgm:prSet presAssocID="{506978A8-278A-410D-A6B6-10EFED8D8BA5}" presName="center2" presStyleLbl="fgShp" presStyleIdx="1" presStyleCnt="2"/>
      <dgm:spPr/>
      <dgm:t>
        <a:bodyPr/>
        <a:lstStyle/>
        <a:p>
          <a:endParaRPr lang="es-MX"/>
        </a:p>
      </dgm:t>
    </dgm:pt>
  </dgm:ptLst>
  <dgm:cxnLst>
    <dgm:cxn modelId="{D6C329A1-39C2-4094-A731-31875B4042BC}" type="presOf" srcId="{506978A8-278A-410D-A6B6-10EFED8D8BA5}" destId="{C2D12EC8-6656-412A-A3EC-8BFCA05DFF1A}" srcOrd="0" destOrd="0" presId="urn:microsoft.com/office/officeart/2005/8/layout/cycle4"/>
    <dgm:cxn modelId="{D726C785-27AA-4E3B-8B89-612B0650226B}" type="presOf" srcId="{57D3CD7D-DCFD-4B1D-8F87-88BE3D0870BF}" destId="{4333134A-743F-4F84-B00A-4B6F05A4D111}" srcOrd="0" destOrd="0" presId="urn:microsoft.com/office/officeart/2005/8/layout/cycle4"/>
    <dgm:cxn modelId="{FDD3BFE1-661B-4A4B-87FF-6EA2B55F5D36}" srcId="{506978A8-278A-410D-A6B6-10EFED8D8BA5}" destId="{7AD88A9A-29AA-4198-BB4A-7AF2411BFF4C}" srcOrd="1" destOrd="0" parTransId="{7FB07355-2514-4A67-B605-EB014C731AE2}" sibTransId="{4FE47B6D-3ECA-4228-893C-C34858107AE0}"/>
    <dgm:cxn modelId="{B99DE7EA-01D0-4F60-96DD-432CF54578AC}" type="presOf" srcId="{7AD88A9A-29AA-4198-BB4A-7AF2411BFF4C}" destId="{AE0CDD4E-D300-4014-9F1E-1CA5615603B7}" srcOrd="0" destOrd="0" presId="urn:microsoft.com/office/officeart/2005/8/layout/cycle4"/>
    <dgm:cxn modelId="{2B6D507C-38FB-434E-BB9B-F0EF7FA17913}" type="presOf" srcId="{21B87749-EE91-4CDF-BE2D-7F8C089BCA37}" destId="{663AD174-7219-45A1-AFFF-9A9DA5D2C09C}" srcOrd="0" destOrd="0" presId="urn:microsoft.com/office/officeart/2005/8/layout/cycle4"/>
    <dgm:cxn modelId="{EBB16A84-B364-4D95-BD89-2BE968B87263}" srcId="{1EB316A9-C7C6-4887-89E2-42D748BD7F62}" destId="{21B87749-EE91-4CDF-BE2D-7F8C089BCA37}" srcOrd="0" destOrd="0" parTransId="{F07F00B7-E259-4FC4-996C-F76EB1502743}" sibTransId="{2DBFDB89-829D-4418-919A-8965FE887887}"/>
    <dgm:cxn modelId="{1D12640F-A594-40F7-8ED5-4300FBF34846}" type="presOf" srcId="{21B87749-EE91-4CDF-BE2D-7F8C089BCA37}" destId="{525D3DE9-F4AA-4201-8CB5-69BF921E3C6B}" srcOrd="1" destOrd="0" presId="urn:microsoft.com/office/officeart/2005/8/layout/cycle4"/>
    <dgm:cxn modelId="{4846BE82-A3B9-4D33-960F-FD4836812162}" srcId="{506978A8-278A-410D-A6B6-10EFED8D8BA5}" destId="{1EB316A9-C7C6-4887-89E2-42D748BD7F62}" srcOrd="0" destOrd="0" parTransId="{23D43BD4-726D-496A-B7E9-30F8B1F59FC3}" sibTransId="{C542B784-520B-49B2-A01E-E8F8F3DD8232}"/>
    <dgm:cxn modelId="{C16B96D2-B1EE-4BFF-A43F-59397AA24CAE}" srcId="{506978A8-278A-410D-A6B6-10EFED8D8BA5}" destId="{8D77EF6F-E94A-4448-9208-2D79F5CF144C}" srcOrd="3" destOrd="0" parTransId="{3CA1AAE2-3573-4482-ABEA-8BC985E9E0F8}" sibTransId="{2DA4C354-8E62-4D17-A78B-D5F1D6C62336}"/>
    <dgm:cxn modelId="{02C7650F-8239-4012-8E5A-CCF3532E65DB}" type="presOf" srcId="{1D0A79A9-2556-4CEA-8098-07BB2EAAE363}" destId="{75362182-942B-416D-9FC9-D4FEACB8C0E3}" srcOrd="1" destOrd="0" presId="urn:microsoft.com/office/officeart/2005/8/layout/cycle4"/>
    <dgm:cxn modelId="{3E2AEF0A-6CFA-4A9F-BC4A-8A577AB00373}" type="presOf" srcId="{1D0A79A9-2556-4CEA-8098-07BB2EAAE363}" destId="{7AFE6DE0-04BA-407B-8DCB-62884F6F4F4C}" srcOrd="0" destOrd="0" presId="urn:microsoft.com/office/officeart/2005/8/layout/cycle4"/>
    <dgm:cxn modelId="{586A88A2-A378-44D1-AB79-081022C82D1B}" srcId="{1F4F178D-1B77-4DE4-923F-4876FEE3F33C}" destId="{1D0A79A9-2556-4CEA-8098-07BB2EAAE363}" srcOrd="0" destOrd="0" parTransId="{FF003EE0-FA13-4F54-BF58-E92F82C59630}" sibTransId="{D88E8B29-EBDE-4883-8D71-977D91DDF88A}"/>
    <dgm:cxn modelId="{8EDB899F-694B-49B2-8399-A3518EFAEE87}" srcId="{7AD88A9A-29AA-4198-BB4A-7AF2411BFF4C}" destId="{C8C8DAF2-8606-48DA-90E2-C8CBE0750FB4}" srcOrd="0" destOrd="0" parTransId="{D0B44CF9-6F1D-4730-AB21-69353F144409}" sibTransId="{B7CBB950-3EA2-4966-A429-C0D24B012EC3}"/>
    <dgm:cxn modelId="{CF695CB5-4C02-41E6-B52C-C760C55B587A}" type="presOf" srcId="{8D77EF6F-E94A-4448-9208-2D79F5CF144C}" destId="{1209E3A9-1467-4A4F-949D-B0D4C3E7A986}" srcOrd="0" destOrd="0" presId="urn:microsoft.com/office/officeart/2005/8/layout/cycle4"/>
    <dgm:cxn modelId="{B3AF2764-0AFE-46A5-A076-CD27D09A26EE}" type="presOf" srcId="{C8C8DAF2-8606-48DA-90E2-C8CBE0750FB4}" destId="{582D0DA2-0E7F-48E7-88EE-ACF097CFBA4E}" srcOrd="0" destOrd="0" presId="urn:microsoft.com/office/officeart/2005/8/layout/cycle4"/>
    <dgm:cxn modelId="{CB5065DE-B555-4926-8EDA-A12CA0B95220}" type="presOf" srcId="{1EB316A9-C7C6-4887-89E2-42D748BD7F62}" destId="{F3ADCCD3-70FB-44B2-9B5A-379C0EDACFE2}" srcOrd="0" destOrd="0" presId="urn:microsoft.com/office/officeart/2005/8/layout/cycle4"/>
    <dgm:cxn modelId="{C3DB8893-6647-462F-A6F8-002D3351C34E}" type="presOf" srcId="{C8C8DAF2-8606-48DA-90E2-C8CBE0750FB4}" destId="{19191C9E-3E75-48F9-85A3-2386DE46C5C2}" srcOrd="1" destOrd="0" presId="urn:microsoft.com/office/officeart/2005/8/layout/cycle4"/>
    <dgm:cxn modelId="{1E79FDBA-C6C9-4994-8E18-433E973F91C4}" type="presOf" srcId="{1F4F178D-1B77-4DE4-923F-4876FEE3F33C}" destId="{94E039A5-EE1D-4BDD-B6CA-99B96D9785D1}" srcOrd="0" destOrd="0" presId="urn:microsoft.com/office/officeart/2005/8/layout/cycle4"/>
    <dgm:cxn modelId="{41BA8F00-551A-4D63-8151-7FD8A19DAF05}" type="presOf" srcId="{57D3CD7D-DCFD-4B1D-8F87-88BE3D0870BF}" destId="{BBAA6ADC-BB2C-41BA-987F-DBA3E27E373F}" srcOrd="1" destOrd="0" presId="urn:microsoft.com/office/officeart/2005/8/layout/cycle4"/>
    <dgm:cxn modelId="{776A7FEF-7056-44F0-89C8-40FAD5167108}" srcId="{8D77EF6F-E94A-4448-9208-2D79F5CF144C}" destId="{57D3CD7D-DCFD-4B1D-8F87-88BE3D0870BF}" srcOrd="0" destOrd="0" parTransId="{681E4804-C527-42F1-810C-781DD4E1EE73}" sibTransId="{56345D53-CEDF-4A6D-BBC8-CE47492249E4}"/>
    <dgm:cxn modelId="{69520A70-AC86-4C44-97FE-202C918FCEB8}" srcId="{506978A8-278A-410D-A6B6-10EFED8D8BA5}" destId="{1F4F178D-1B77-4DE4-923F-4876FEE3F33C}" srcOrd="2" destOrd="0" parTransId="{31C9E6E5-6881-4490-857F-60C6A8088822}" sibTransId="{830271FD-7BFF-44BF-A133-583F5039740C}"/>
    <dgm:cxn modelId="{3D4CE7A6-998A-4D30-9E5C-20A1E20EBDEC}" type="presParOf" srcId="{C2D12EC8-6656-412A-A3EC-8BFCA05DFF1A}" destId="{183321CF-EE91-4DCA-8392-A2A35DB35643}" srcOrd="0" destOrd="0" presId="urn:microsoft.com/office/officeart/2005/8/layout/cycle4"/>
    <dgm:cxn modelId="{DF09D523-8F45-43C8-A008-F1B25154DBB8}" type="presParOf" srcId="{183321CF-EE91-4DCA-8392-A2A35DB35643}" destId="{D564B8BB-365B-48CA-85D8-04266D7475CF}" srcOrd="0" destOrd="0" presId="urn:microsoft.com/office/officeart/2005/8/layout/cycle4"/>
    <dgm:cxn modelId="{AE8E1BF6-292C-4DAA-BEB5-A524CB87FDDF}" type="presParOf" srcId="{D564B8BB-365B-48CA-85D8-04266D7475CF}" destId="{663AD174-7219-45A1-AFFF-9A9DA5D2C09C}" srcOrd="0" destOrd="0" presId="urn:microsoft.com/office/officeart/2005/8/layout/cycle4"/>
    <dgm:cxn modelId="{7122A657-A402-48EE-9B6D-C90784A435A6}" type="presParOf" srcId="{D564B8BB-365B-48CA-85D8-04266D7475CF}" destId="{525D3DE9-F4AA-4201-8CB5-69BF921E3C6B}" srcOrd="1" destOrd="0" presId="urn:microsoft.com/office/officeart/2005/8/layout/cycle4"/>
    <dgm:cxn modelId="{64039A64-1522-4F98-BC6F-6D4C3DA95E92}" type="presParOf" srcId="{183321CF-EE91-4DCA-8392-A2A35DB35643}" destId="{B7878402-AA34-4CC6-B750-9C834967B4CF}" srcOrd="1" destOrd="0" presId="urn:microsoft.com/office/officeart/2005/8/layout/cycle4"/>
    <dgm:cxn modelId="{E616620F-6242-4452-B7B4-5C7A24762D40}" type="presParOf" srcId="{B7878402-AA34-4CC6-B750-9C834967B4CF}" destId="{582D0DA2-0E7F-48E7-88EE-ACF097CFBA4E}" srcOrd="0" destOrd="0" presId="urn:microsoft.com/office/officeart/2005/8/layout/cycle4"/>
    <dgm:cxn modelId="{614AA7EC-D40C-4C0C-8579-4BCF328E69B9}" type="presParOf" srcId="{B7878402-AA34-4CC6-B750-9C834967B4CF}" destId="{19191C9E-3E75-48F9-85A3-2386DE46C5C2}" srcOrd="1" destOrd="0" presId="urn:microsoft.com/office/officeart/2005/8/layout/cycle4"/>
    <dgm:cxn modelId="{8586B5FC-39BE-4694-80F8-7FD36C888849}" type="presParOf" srcId="{183321CF-EE91-4DCA-8392-A2A35DB35643}" destId="{6431C3B2-B6AF-4FD7-A4EC-1CB612137CC4}" srcOrd="2" destOrd="0" presId="urn:microsoft.com/office/officeart/2005/8/layout/cycle4"/>
    <dgm:cxn modelId="{6109B004-617B-4DD3-99B2-A16403B57472}" type="presParOf" srcId="{6431C3B2-B6AF-4FD7-A4EC-1CB612137CC4}" destId="{7AFE6DE0-04BA-407B-8DCB-62884F6F4F4C}" srcOrd="0" destOrd="0" presId="urn:microsoft.com/office/officeart/2005/8/layout/cycle4"/>
    <dgm:cxn modelId="{4D423477-DD55-443A-985A-739076C7B732}" type="presParOf" srcId="{6431C3B2-B6AF-4FD7-A4EC-1CB612137CC4}" destId="{75362182-942B-416D-9FC9-D4FEACB8C0E3}" srcOrd="1" destOrd="0" presId="urn:microsoft.com/office/officeart/2005/8/layout/cycle4"/>
    <dgm:cxn modelId="{6EEFA3A7-E92D-41E5-A919-CE627E3399CE}" type="presParOf" srcId="{183321CF-EE91-4DCA-8392-A2A35DB35643}" destId="{C545983D-3007-433A-92E1-0FFD98AC7F55}" srcOrd="3" destOrd="0" presId="urn:microsoft.com/office/officeart/2005/8/layout/cycle4"/>
    <dgm:cxn modelId="{6221298F-A4A5-4705-B92A-C7550E53BE6D}" type="presParOf" srcId="{C545983D-3007-433A-92E1-0FFD98AC7F55}" destId="{4333134A-743F-4F84-B00A-4B6F05A4D111}" srcOrd="0" destOrd="0" presId="urn:microsoft.com/office/officeart/2005/8/layout/cycle4"/>
    <dgm:cxn modelId="{9723EADA-8A86-43FF-973D-7A7730741143}" type="presParOf" srcId="{C545983D-3007-433A-92E1-0FFD98AC7F55}" destId="{BBAA6ADC-BB2C-41BA-987F-DBA3E27E373F}" srcOrd="1" destOrd="0" presId="urn:microsoft.com/office/officeart/2005/8/layout/cycle4"/>
    <dgm:cxn modelId="{E517F6B2-15A2-4F2E-B2CA-9A04E9923642}" type="presParOf" srcId="{183321CF-EE91-4DCA-8392-A2A35DB35643}" destId="{27A6DB0C-163C-475C-BCE6-D586EA9B94B6}" srcOrd="4" destOrd="0" presId="urn:microsoft.com/office/officeart/2005/8/layout/cycle4"/>
    <dgm:cxn modelId="{C200B09D-3842-416C-A970-A0B291B42717}" type="presParOf" srcId="{C2D12EC8-6656-412A-A3EC-8BFCA05DFF1A}" destId="{D1FC18A0-EFCC-4614-8D11-008CF3809E0A}" srcOrd="1" destOrd="0" presId="urn:microsoft.com/office/officeart/2005/8/layout/cycle4"/>
    <dgm:cxn modelId="{55FCE720-E9E9-4300-AC7E-9D9132E83D0A}" type="presParOf" srcId="{D1FC18A0-EFCC-4614-8D11-008CF3809E0A}" destId="{F3ADCCD3-70FB-44B2-9B5A-379C0EDACFE2}" srcOrd="0" destOrd="0" presId="urn:microsoft.com/office/officeart/2005/8/layout/cycle4"/>
    <dgm:cxn modelId="{FD8EF252-F971-46CD-B3DC-EDC4F71FBADA}" type="presParOf" srcId="{D1FC18A0-EFCC-4614-8D11-008CF3809E0A}" destId="{AE0CDD4E-D300-4014-9F1E-1CA5615603B7}" srcOrd="1" destOrd="0" presId="urn:microsoft.com/office/officeart/2005/8/layout/cycle4"/>
    <dgm:cxn modelId="{A18F1AAE-21B6-4C9D-A726-19CDE2262EE2}" type="presParOf" srcId="{D1FC18A0-EFCC-4614-8D11-008CF3809E0A}" destId="{94E039A5-EE1D-4BDD-B6CA-99B96D9785D1}" srcOrd="2" destOrd="0" presId="urn:microsoft.com/office/officeart/2005/8/layout/cycle4"/>
    <dgm:cxn modelId="{2268F2CF-CA94-460B-AB76-C058E4A7A7BC}" type="presParOf" srcId="{D1FC18A0-EFCC-4614-8D11-008CF3809E0A}" destId="{1209E3A9-1467-4A4F-949D-B0D4C3E7A986}" srcOrd="3" destOrd="0" presId="urn:microsoft.com/office/officeart/2005/8/layout/cycle4"/>
    <dgm:cxn modelId="{1AF6C613-A8E7-4FD7-8D9C-CDC7AE6EC856}" type="presParOf" srcId="{D1FC18A0-EFCC-4614-8D11-008CF3809E0A}" destId="{F796F658-D034-48EB-8971-5C0049131332}" srcOrd="4" destOrd="0" presId="urn:microsoft.com/office/officeart/2005/8/layout/cycle4"/>
    <dgm:cxn modelId="{07AF9952-0940-4BFC-AC55-897626293A1E}" type="presParOf" srcId="{C2D12EC8-6656-412A-A3EC-8BFCA05DFF1A}" destId="{994E3E78-1A22-4CC1-9641-765C7E994AF5}" srcOrd="2" destOrd="0" presId="urn:microsoft.com/office/officeart/2005/8/layout/cycle4"/>
    <dgm:cxn modelId="{F96F6F33-9C99-4726-8C36-130C6D79EC7F}" type="presParOf" srcId="{C2D12EC8-6656-412A-A3EC-8BFCA05DFF1A}" destId="{BE78E687-A68A-4B00-B884-B52359346C26}"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FE6DE0-04BA-407B-8DCB-62884F6F4F4C}">
      <dsp:nvSpPr>
        <dsp:cNvPr id="0" name=""/>
        <dsp:cNvSpPr/>
      </dsp:nvSpPr>
      <dsp:spPr>
        <a:xfrm>
          <a:off x="4797438" y="3849648"/>
          <a:ext cx="3309675" cy="1811599"/>
        </a:xfrm>
        <a:prstGeom prst="roundRect">
          <a:avLst>
            <a:gd name="adj" fmla="val 10000"/>
          </a:avLst>
        </a:prstGeom>
        <a:solidFill>
          <a:schemeClr val="lt1">
            <a:alpha val="90000"/>
            <a:hueOff val="0"/>
            <a:satOff val="0"/>
            <a:lumOff val="0"/>
            <a:alphaOff val="0"/>
          </a:schemeClr>
        </a:solidFill>
        <a:ln w="15875" cap="rnd" cmpd="sng" algn="ctr">
          <a:solidFill>
            <a:schemeClr val="accent1">
              <a:shade val="50000"/>
              <a:hueOff val="-508926"/>
              <a:satOff val="-59445"/>
              <a:lumOff val="514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285750" lvl="1" indent="-285750" algn="l" defTabSz="2266950">
            <a:lnSpc>
              <a:spcPct val="90000"/>
            </a:lnSpc>
            <a:spcBef>
              <a:spcPct val="0"/>
            </a:spcBef>
            <a:spcAft>
              <a:spcPct val="15000"/>
            </a:spcAft>
            <a:buChar char="••"/>
          </a:pPr>
          <a:endParaRPr lang="es-MX" sz="5100" kern="1200" dirty="0"/>
        </a:p>
      </dsp:txBody>
      <dsp:txXfrm>
        <a:off x="5830136" y="4342343"/>
        <a:ext cx="2237182" cy="1279109"/>
      </dsp:txXfrm>
    </dsp:sp>
    <dsp:sp modelId="{4333134A-743F-4F84-B00A-4B6F05A4D111}">
      <dsp:nvSpPr>
        <dsp:cNvPr id="0" name=""/>
        <dsp:cNvSpPr/>
      </dsp:nvSpPr>
      <dsp:spPr>
        <a:xfrm>
          <a:off x="0" y="3745327"/>
          <a:ext cx="2350282" cy="1511254"/>
        </a:xfrm>
        <a:prstGeom prst="roundRect">
          <a:avLst>
            <a:gd name="adj" fmla="val 10000"/>
          </a:avLst>
        </a:prstGeom>
        <a:solidFill>
          <a:schemeClr val="lt1">
            <a:alpha val="90000"/>
            <a:hueOff val="0"/>
            <a:satOff val="0"/>
            <a:lumOff val="0"/>
            <a:alphaOff val="0"/>
          </a:schemeClr>
        </a:solidFill>
        <a:ln w="15875" cap="rnd" cmpd="sng" algn="ctr">
          <a:solidFill>
            <a:schemeClr val="accent1">
              <a:shade val="50000"/>
              <a:hueOff val="-254463"/>
              <a:satOff val="-29722"/>
              <a:lumOff val="257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228600" lvl="1" indent="-228600" algn="l" defTabSz="1155700">
            <a:lnSpc>
              <a:spcPct val="90000"/>
            </a:lnSpc>
            <a:spcBef>
              <a:spcPct val="0"/>
            </a:spcBef>
            <a:spcAft>
              <a:spcPct val="15000"/>
            </a:spcAft>
            <a:buChar char="••"/>
          </a:pPr>
          <a:endParaRPr lang="es-MX" sz="2600" kern="1200"/>
        </a:p>
      </dsp:txBody>
      <dsp:txXfrm>
        <a:off x="33197" y="4156338"/>
        <a:ext cx="1578803" cy="1067046"/>
      </dsp:txXfrm>
    </dsp:sp>
    <dsp:sp modelId="{582D0DA2-0E7F-48E7-88EE-ACF097CFBA4E}">
      <dsp:nvSpPr>
        <dsp:cNvPr id="0" name=""/>
        <dsp:cNvSpPr/>
      </dsp:nvSpPr>
      <dsp:spPr>
        <a:xfrm>
          <a:off x="5310457" y="191612"/>
          <a:ext cx="2796656" cy="1811599"/>
        </a:xfrm>
        <a:prstGeom prst="roundRect">
          <a:avLst>
            <a:gd name="adj" fmla="val 10000"/>
          </a:avLst>
        </a:prstGeom>
        <a:solidFill>
          <a:schemeClr val="lt1">
            <a:alpha val="90000"/>
            <a:hueOff val="0"/>
            <a:satOff val="0"/>
            <a:lumOff val="0"/>
            <a:alphaOff val="0"/>
          </a:schemeClr>
        </a:solidFill>
        <a:ln w="15875" cap="rnd" cmpd="sng" algn="ctr">
          <a:solidFill>
            <a:schemeClr val="accent1">
              <a:shade val="50000"/>
              <a:hueOff val="-254463"/>
              <a:satOff val="-29722"/>
              <a:lumOff val="257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285750" lvl="1" indent="-285750" algn="l" defTabSz="1377950">
            <a:lnSpc>
              <a:spcPct val="90000"/>
            </a:lnSpc>
            <a:spcBef>
              <a:spcPct val="0"/>
            </a:spcBef>
            <a:spcAft>
              <a:spcPct val="15000"/>
            </a:spcAft>
            <a:buChar char="••"/>
          </a:pPr>
          <a:endParaRPr lang="es-MX" sz="3100" kern="1200" dirty="0"/>
        </a:p>
      </dsp:txBody>
      <dsp:txXfrm>
        <a:off x="6189249" y="231407"/>
        <a:ext cx="1878069" cy="1279109"/>
      </dsp:txXfrm>
    </dsp:sp>
    <dsp:sp modelId="{663AD174-7219-45A1-AFFF-9A9DA5D2C09C}">
      <dsp:nvSpPr>
        <dsp:cNvPr id="0" name=""/>
        <dsp:cNvSpPr/>
      </dsp:nvSpPr>
      <dsp:spPr>
        <a:xfrm>
          <a:off x="0" y="23985"/>
          <a:ext cx="2440921" cy="1721599"/>
        </a:xfrm>
        <a:prstGeom prst="roundRect">
          <a:avLst>
            <a:gd name="adj" fmla="val 10000"/>
          </a:avLst>
        </a:prstGeom>
        <a:solidFill>
          <a:schemeClr val="lt1">
            <a:alpha val="90000"/>
            <a:hueOff val="0"/>
            <a:satOff val="0"/>
            <a:lumOff val="0"/>
            <a:alphaOff val="0"/>
          </a:schemeClr>
        </a:solidFill>
        <a:ln w="15875" cap="rnd"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228600" lvl="1" indent="-228600" algn="l" defTabSz="1200150">
            <a:lnSpc>
              <a:spcPct val="90000"/>
            </a:lnSpc>
            <a:spcBef>
              <a:spcPct val="0"/>
            </a:spcBef>
            <a:spcAft>
              <a:spcPct val="15000"/>
            </a:spcAft>
            <a:buChar char="••"/>
          </a:pPr>
          <a:endParaRPr lang="es-MX" sz="2700" kern="1200" dirty="0"/>
        </a:p>
      </dsp:txBody>
      <dsp:txXfrm>
        <a:off x="37818" y="61803"/>
        <a:ext cx="1633009" cy="1215563"/>
      </dsp:txXfrm>
    </dsp:sp>
    <dsp:sp modelId="{F3ADCCD3-70FB-44B2-9B5A-379C0EDACFE2}">
      <dsp:nvSpPr>
        <dsp:cNvPr id="0" name=""/>
        <dsp:cNvSpPr/>
      </dsp:nvSpPr>
      <dsp:spPr>
        <a:xfrm>
          <a:off x="1535720" y="402260"/>
          <a:ext cx="2451320" cy="2451320"/>
        </a:xfrm>
        <a:prstGeom prst="pieWedge">
          <a:avLst/>
        </a:prstGeom>
        <a:solidFill>
          <a:schemeClr val="accent1">
            <a:shade val="5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endParaRPr lang="es-MX" sz="1600" b="1" kern="1200" dirty="0" smtClean="0">
            <a:effectLst>
              <a:outerShdw blurRad="38100" dist="38100" dir="2700000" algn="tl">
                <a:srgbClr val="000000">
                  <a:alpha val="43137"/>
                </a:srgbClr>
              </a:outerShdw>
            </a:effectLst>
            <a:latin typeface="Trebuchet MS" pitchFamily="34" charset="0"/>
          </a:endParaRPr>
        </a:p>
        <a:p>
          <a:pPr lvl="0" algn="ctr" defTabSz="711200">
            <a:lnSpc>
              <a:spcPct val="90000"/>
            </a:lnSpc>
            <a:spcBef>
              <a:spcPct val="0"/>
            </a:spcBef>
            <a:spcAft>
              <a:spcPct val="35000"/>
            </a:spcAft>
          </a:pPr>
          <a:r>
            <a:rPr lang="es-MX" sz="1600" b="1" kern="1200" dirty="0" smtClean="0">
              <a:effectLst>
                <a:outerShdw blurRad="38100" dist="38100" dir="2700000" algn="tl">
                  <a:srgbClr val="000000">
                    <a:alpha val="43137"/>
                  </a:srgbClr>
                </a:outerShdw>
              </a:effectLst>
              <a:latin typeface="Trebuchet MS" pitchFamily="34" charset="0"/>
            </a:rPr>
            <a:t>PERSONAS</a:t>
          </a:r>
          <a:endParaRPr lang="es-MX" sz="1600" b="1" kern="1200" dirty="0">
            <a:effectLst>
              <a:outerShdw blurRad="38100" dist="38100" dir="2700000" algn="tl">
                <a:srgbClr val="000000">
                  <a:alpha val="43137"/>
                </a:srgbClr>
              </a:outerShdw>
            </a:effectLst>
            <a:latin typeface="Trebuchet MS" pitchFamily="34" charset="0"/>
          </a:endParaRPr>
        </a:p>
      </dsp:txBody>
      <dsp:txXfrm>
        <a:off x="2253695" y="1120235"/>
        <a:ext cx="1733345" cy="1733345"/>
      </dsp:txXfrm>
    </dsp:sp>
    <dsp:sp modelId="{AE0CDD4E-D300-4014-9F1E-1CA5615603B7}">
      <dsp:nvSpPr>
        <dsp:cNvPr id="0" name=""/>
        <dsp:cNvSpPr/>
      </dsp:nvSpPr>
      <dsp:spPr>
        <a:xfrm rot="5400000">
          <a:off x="4047366" y="404246"/>
          <a:ext cx="2451320" cy="2451320"/>
        </a:xfrm>
        <a:prstGeom prst="pieWedge">
          <a:avLst/>
        </a:prstGeom>
        <a:solidFill>
          <a:schemeClr val="accent1">
            <a:shade val="50000"/>
            <a:hueOff val="-254463"/>
            <a:satOff val="-29722"/>
            <a:lumOff val="25739"/>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ES_tradnl" sz="1800" b="1" kern="1200" dirty="0" smtClean="0">
              <a:latin typeface="Agency FB" pitchFamily="34" charset="0"/>
            </a:rPr>
            <a:t>TECNOLOGÍA</a:t>
          </a:r>
          <a:endParaRPr lang="es-MX" sz="1800" kern="1200" dirty="0">
            <a:latin typeface="Agency FB" pitchFamily="34" charset="0"/>
          </a:endParaRPr>
        </a:p>
      </dsp:txBody>
      <dsp:txXfrm rot="-5400000">
        <a:off x="4047366" y="1122221"/>
        <a:ext cx="1733345" cy="1733345"/>
      </dsp:txXfrm>
    </dsp:sp>
    <dsp:sp modelId="{94E039A5-EE1D-4BDD-B6CA-99B96D9785D1}">
      <dsp:nvSpPr>
        <dsp:cNvPr id="0" name=""/>
        <dsp:cNvSpPr/>
      </dsp:nvSpPr>
      <dsp:spPr>
        <a:xfrm rot="10800000">
          <a:off x="4053568" y="2917608"/>
          <a:ext cx="2451320" cy="2451320"/>
        </a:xfrm>
        <a:prstGeom prst="pieWedge">
          <a:avLst/>
        </a:prstGeom>
        <a:solidFill>
          <a:schemeClr val="accent1">
            <a:shade val="50000"/>
            <a:hueOff val="-508926"/>
            <a:satOff val="-59445"/>
            <a:lumOff val="51478"/>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ES_tradnl" sz="1700" b="1" kern="1200" dirty="0" smtClean="0">
              <a:effectLst>
                <a:outerShdw blurRad="38100" dist="38100" dir="2700000" algn="tl">
                  <a:srgbClr val="000000">
                    <a:alpha val="43137"/>
                  </a:srgbClr>
                </a:outerShdw>
              </a:effectLst>
              <a:latin typeface="Arial" charset="0"/>
            </a:rPr>
            <a:t>ESTRUCTURA</a:t>
          </a:r>
          <a:endParaRPr lang="es-MX" sz="1700" kern="1200" dirty="0">
            <a:effectLst>
              <a:outerShdw blurRad="38100" dist="38100" dir="2700000" algn="tl">
                <a:srgbClr val="000000">
                  <a:alpha val="43137"/>
                </a:srgbClr>
              </a:outerShdw>
            </a:effectLst>
          </a:endParaRPr>
        </a:p>
      </dsp:txBody>
      <dsp:txXfrm rot="10800000">
        <a:off x="4053568" y="2917608"/>
        <a:ext cx="1733345" cy="1733345"/>
      </dsp:txXfrm>
    </dsp:sp>
    <dsp:sp modelId="{1209E3A9-1467-4A4F-949D-B0D4C3E7A986}">
      <dsp:nvSpPr>
        <dsp:cNvPr id="0" name=""/>
        <dsp:cNvSpPr/>
      </dsp:nvSpPr>
      <dsp:spPr>
        <a:xfrm rot="16200000">
          <a:off x="1545624" y="2887236"/>
          <a:ext cx="2451320" cy="2451320"/>
        </a:xfrm>
        <a:prstGeom prst="pieWedge">
          <a:avLst/>
        </a:prstGeom>
        <a:solidFill>
          <a:schemeClr val="accent1">
            <a:shade val="50000"/>
            <a:hueOff val="-254463"/>
            <a:satOff val="-29722"/>
            <a:lumOff val="25739"/>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smtClean="0">
              <a:latin typeface="Agency FB" pitchFamily="34" charset="0"/>
            </a:rPr>
            <a:t>AMBIENTE</a:t>
          </a:r>
          <a:endParaRPr lang="es-MX" sz="1800" b="1" kern="1200" dirty="0">
            <a:latin typeface="Agency FB" pitchFamily="34" charset="0"/>
          </a:endParaRPr>
        </a:p>
      </dsp:txBody>
      <dsp:txXfrm rot="5400000">
        <a:off x="2263599" y="2887236"/>
        <a:ext cx="1733345" cy="1733345"/>
      </dsp:txXfrm>
    </dsp:sp>
    <dsp:sp modelId="{994E3E78-1A22-4CC1-9641-765C7E994AF5}">
      <dsp:nvSpPr>
        <dsp:cNvPr id="0" name=""/>
        <dsp:cNvSpPr/>
      </dsp:nvSpPr>
      <dsp:spPr>
        <a:xfrm>
          <a:off x="3630378" y="2321111"/>
          <a:ext cx="846356" cy="735962"/>
        </a:xfrm>
        <a:prstGeom prst="circularArrow">
          <a:avLst/>
        </a:prstGeom>
        <a:solidFill>
          <a:schemeClr val="accent1">
            <a:tint val="55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BE78E687-A68A-4B00-B884-B52359346C26}">
      <dsp:nvSpPr>
        <dsp:cNvPr id="0" name=""/>
        <dsp:cNvSpPr/>
      </dsp:nvSpPr>
      <dsp:spPr>
        <a:xfrm rot="10800000">
          <a:off x="3630378" y="2604174"/>
          <a:ext cx="846356" cy="735962"/>
        </a:xfrm>
        <a:prstGeom prst="circularArrow">
          <a:avLst/>
        </a:prstGeom>
        <a:solidFill>
          <a:schemeClr val="accent1">
            <a:tint val="55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emf"/><Relationship Id="rId5" Type="http://schemas.openxmlformats.org/officeDocument/2006/relationships/image" Target="../media/image16.wmf"/><Relationship Id="rId4"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23723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657725"/>
            <a:ext cx="50292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
        <p:nvSpPr>
          <p:cNvPr id="2051" name="Rectangle 3"/>
          <p:cNvSpPr>
            <a:spLocks noGrp="1" noRot="1" noChangeAspect="1" noChangeArrowheads="1" noTextEdit="1"/>
          </p:cNvSpPr>
          <p:nvPr>
            <p:ph type="sldImg" idx="2"/>
          </p:nvPr>
        </p:nvSpPr>
        <p:spPr bwMode="auto">
          <a:xfrm>
            <a:off x="1144588" y="849313"/>
            <a:ext cx="4568825" cy="3425825"/>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1799729661"/>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86457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87302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2295172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652196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eaLnBrk="1" latinLnBrk="0" hangingPunct="1"/>
            <a:fld id="{961BBAEC-AC8C-4B80-914F-F874975FAD88}" type="datetime1">
              <a:rPr lang="en-US" smtClean="0"/>
              <a:t>9/8/2015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3026450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eaLnBrk="1" latinLnBrk="0" hangingPunct="1"/>
            <a:fld id="{85B7D285-4B7C-42BC-B235-A0E88D73263E}" type="datetime1">
              <a:rPr lang="en-US" smtClean="0"/>
              <a:t>9/8/2015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2562537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eaLnBrk="1" latinLnBrk="0" hangingPunct="1"/>
            <a:fld id="{E2B6057E-9968-4303-9F1B-77D11CC40602}" type="datetime1">
              <a:rPr lang="en-US" smtClean="0"/>
              <a:t>9/8/2015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41948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eaLnBrk="1" latinLnBrk="0" hangingPunct="1"/>
            <a:fld id="{D455A92D-1A87-4C80-B49D-DAF5F40B513D}" type="datetime1">
              <a:rPr lang="en-US" smtClean="0"/>
              <a:t>9/8/2015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3738286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eaLnBrk="1" latinLnBrk="0" hangingPunct="1"/>
            <a:fld id="{572C9C07-13BA-4005-AB45-1D1D27C3C939}" type="datetime1">
              <a:rPr lang="en-US" smtClean="0"/>
              <a:t>9/8/2015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30143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eaLnBrk="1" latinLnBrk="0" hangingPunct="1"/>
            <a:fld id="{73B3F564-E980-47D6-854E-A77D1A277FD9}" type="datetime1">
              <a:rPr lang="en-US" smtClean="0"/>
              <a:t>9/8/2015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2944053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eaLnBrk="1" latinLnBrk="0" hangingPunct="1"/>
            <a:fld id="{ADAB23D6-71E7-4256-8CD0-AF16E54AA530}" type="datetime1">
              <a:rPr lang="en-US" smtClean="0"/>
              <a:t>9/8/2015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1432123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eaLnBrk="1" latinLnBrk="0" hangingPunct="1"/>
            <a:fld id="{4C387261-F18F-4344-816A-B423556C46DE}" type="datetime1">
              <a:rPr lang="en-US" smtClean="0"/>
              <a:t>9/8/2015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569350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eaLnBrk="1" latinLnBrk="0" hangingPunct="1"/>
            <a:fld id="{ACE8CE2F-3D3B-4210-A4B3-614ED8FFC568}" type="datetime1">
              <a:rPr lang="en-US" smtClean="0"/>
              <a:t>9/8/2015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4029342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eaLnBrk="1" latinLnBrk="0" hangingPunct="1"/>
            <a:fld id="{7A724DF8-2E7C-4120-ADBF-F2BD2FD50077}" type="datetime1">
              <a:rPr lang="en-US" smtClean="0"/>
              <a:t>9/8/2015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2511879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eaLnBrk="1" latinLnBrk="0" hangingPunct="1"/>
            <a:fld id="{DEEC24C6-43A3-4338-BDCA-ABBCF9DDA186}" type="datetime1">
              <a:rPr lang="en-US" smtClean="0"/>
              <a:t>9/8/2015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1142541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eaLnBrk="1" latinLnBrk="0" hangingPunct="1"/>
            <a:fld id="{876375F1-F521-4138-A789-C2E9750562C6}" type="datetime1">
              <a:rPr lang="en-US" smtClean="0"/>
              <a:t>9/8/2015</a:t>
            </a:fld>
            <a:endParaRPr lang="en-US"/>
          </a:p>
        </p:txBody>
      </p:sp>
      <p:sp>
        <p:nvSpPr>
          <p:cNvPr id="8" name="Footer Placeholder 7"/>
          <p:cNvSpPr>
            <a:spLocks noGrp="1"/>
          </p:cNvSpPr>
          <p:nvPr>
            <p:ph type="ftr" sz="quarter" idx="11"/>
          </p:nvPr>
        </p:nvSpPr>
        <p:spPr/>
        <p:txBody>
          <a:bodyPr/>
          <a:lstStyle/>
          <a:p>
            <a:endParaRPr kumimoji="0"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2349969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eaLnBrk="1" latinLnBrk="0" hangingPunct="1"/>
            <a:fld id="{FFDAD334-CF9B-4458-850F-B100FB016E3B}" type="datetime1">
              <a:rPr lang="en-US" smtClean="0"/>
              <a:t>9/8/2015</a:t>
            </a:fld>
            <a:endParaRPr lang="en-US"/>
          </a:p>
        </p:txBody>
      </p:sp>
      <p:sp>
        <p:nvSpPr>
          <p:cNvPr id="4" name="Footer Placeholder 3"/>
          <p:cNvSpPr>
            <a:spLocks noGrp="1"/>
          </p:cNvSpPr>
          <p:nvPr>
            <p:ph type="ftr" sz="quarter" idx="11"/>
          </p:nvPr>
        </p:nvSpPr>
        <p:spPr/>
        <p:txBody>
          <a:bodyPr/>
          <a:lstStyle/>
          <a:p>
            <a:endParaRPr kumimoji="0"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1512724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36AFECC3-BAA5-459C-AA0F-A46B37B8FDAF}" type="datetime1">
              <a:rPr lang="en-US" smtClean="0"/>
              <a:t>9/8/2015</a:t>
            </a:fld>
            <a:endParaRPr lang="en-US"/>
          </a:p>
        </p:txBody>
      </p:sp>
      <p:sp>
        <p:nvSpPr>
          <p:cNvPr id="3" name="Footer Placeholder 2"/>
          <p:cNvSpPr>
            <a:spLocks noGrp="1"/>
          </p:cNvSpPr>
          <p:nvPr>
            <p:ph type="ftr" sz="quarter" idx="11"/>
          </p:nvPr>
        </p:nvSpPr>
        <p:spPr/>
        <p:txBody>
          <a:bodyPr/>
          <a:lstStyle/>
          <a:p>
            <a:endParaRPr kumimoji="0"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274321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eaLnBrk="1" latinLnBrk="0" hangingPunct="1"/>
            <a:fld id="{8730F279-0ECF-4A93-AAAC-59A1A1EA89B3}" type="datetime1">
              <a:rPr lang="en-US" smtClean="0"/>
              <a:t>9/8/2015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424613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eaLnBrk="1" latinLnBrk="0" hangingPunct="1"/>
            <a:fld id="{D1DFA9CB-3840-4686-A00D-9A10309CE254}" type="datetime1">
              <a:rPr lang="en-US" smtClean="0"/>
              <a:t>9/8/2015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3656250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latinLnBrk="0" hangingPunct="1"/>
            <a:fld id="{E8C594DF-3A12-49C9-8C4E-494604C278B4}" type="datetime1">
              <a:rPr lang="en-US" smtClean="0"/>
              <a:t>9/8/2015</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0"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pPr eaLnBrk="1" latinLnBrk="0" hangingPunct="1"/>
            <a:fld id="{91974DF9-AD47-4691-BA21-BBFCE3637A9A}" type="slidenum">
              <a:rPr kumimoji="0" lang="en-US" smtClean="0"/>
              <a:pPr eaLnBrk="1" latinLnBrk="0" hangingPunct="1"/>
              <a:t>‹Nº›</a:t>
            </a:fld>
            <a:endParaRPr kumimoji="0" lang="en-US"/>
          </a:p>
        </p:txBody>
      </p:sp>
    </p:spTree>
    <p:extLst>
      <p:ext uri="{BB962C8B-B14F-4D97-AF65-F5344CB8AC3E}">
        <p14:creationId xmlns:p14="http://schemas.microsoft.com/office/powerpoint/2010/main" val="1549270073"/>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15.wmf"/><Relationship Id="rId4" Type="http://schemas.openxmlformats.org/officeDocument/2006/relationships/image" Target="../media/image12.emf"/><Relationship Id="rId9"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21.wmf"/></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hyperlink" Target="http://www.monografias.com/trabajos901/debate-multicultural-etnia-clase-nacion/debate-multicultural-etnia-clase-nacion.shtml" TargetMode="External"/><Relationship Id="rId3" Type="http://schemas.openxmlformats.org/officeDocument/2006/relationships/hyperlink" Target="http://www.monografias.com/trabajos11/grupo/grupo.shtml" TargetMode="External"/><Relationship Id="rId7" Type="http://schemas.openxmlformats.org/officeDocument/2006/relationships/hyperlink" Target="http://www.monografias.com/trabajos/conducta/conducta.shtml" TargetMode="External"/><Relationship Id="rId2" Type="http://schemas.openxmlformats.org/officeDocument/2006/relationships/hyperlink" Target="http://www.monografias.com/trabajos16/comportamiento-humano/comportamiento-humano.shtml" TargetMode="External"/><Relationship Id="rId1" Type="http://schemas.openxmlformats.org/officeDocument/2006/relationships/slideLayout" Target="../slideLayouts/slideLayout6.xml"/><Relationship Id="rId6" Type="http://schemas.openxmlformats.org/officeDocument/2006/relationships/hyperlink" Target="http://www.monografias.com/trabajos11/veref/veref.shtml" TargetMode="External"/><Relationship Id="rId11" Type="http://schemas.openxmlformats.org/officeDocument/2006/relationships/hyperlink" Target="http://www.monografias.com/trabajos14/administ-procesos/administ-procesos.shtml#PROCE" TargetMode="External"/><Relationship Id="rId5" Type="http://schemas.openxmlformats.org/officeDocument/2006/relationships/hyperlink" Target="http://www.monografias.com/trabajos6/napro/napro.shtml" TargetMode="External"/><Relationship Id="rId10" Type="http://schemas.openxmlformats.org/officeDocument/2006/relationships/hyperlink" Target="http://www.monografias.com/trabajos901/interaccion-comunicacion-exploracion-teorica-conceptual/interaccion-comunicacion-exploracion-teorica-conceptual.shtml" TargetMode="External"/><Relationship Id="rId4" Type="http://schemas.openxmlformats.org/officeDocument/2006/relationships/hyperlink" Target="http://www.monografias.com/trabajos15/todorov/todorov.shtml#INTRO" TargetMode="External"/><Relationship Id="rId9" Type="http://schemas.openxmlformats.org/officeDocument/2006/relationships/hyperlink" Target="http://www.monografias.com/trabajos34/el-trabajo/el-trabajo.shtml"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www.monografias.com/trabajos14/nuevmicro/nuevmicro.shtml" TargetMode="External"/><Relationship Id="rId13" Type="http://schemas.openxmlformats.org/officeDocument/2006/relationships/hyperlink" Target="http://www.monografias.com/trabajos12/adminst/adminst.shtml" TargetMode="External"/><Relationship Id="rId3" Type="http://schemas.openxmlformats.org/officeDocument/2006/relationships/hyperlink" Target="http://www.monografias.com/trabajos16/objetivos-educacion/objetivos-educacion.shtml" TargetMode="External"/><Relationship Id="rId7" Type="http://schemas.openxmlformats.org/officeDocument/2006/relationships/hyperlink" Target="http://www.monografias.com/trabajos6/etic/etic.shtml" TargetMode="External"/><Relationship Id="rId12" Type="http://schemas.openxmlformats.org/officeDocument/2006/relationships/hyperlink" Target="http://www.monografias.com/trabajos11/henrym/henrym.shtml" TargetMode="External"/><Relationship Id="rId2" Type="http://schemas.openxmlformats.org/officeDocument/2006/relationships/hyperlink" Target="http://www.monografias.com/trabajos/epistemologia2/epistemologia2.shtml" TargetMode="External"/><Relationship Id="rId1" Type="http://schemas.openxmlformats.org/officeDocument/2006/relationships/slideLayout" Target="../slideLayouts/slideLayout6.xml"/><Relationship Id="rId6" Type="http://schemas.openxmlformats.org/officeDocument/2006/relationships/hyperlink" Target="http://www.monografias.com/trabajos11/metods/metods.shtml" TargetMode="External"/><Relationship Id="rId11" Type="http://schemas.openxmlformats.org/officeDocument/2006/relationships/hyperlink" Target="http://www.monografias.com/Administracion_y_Finanzas/Recursos_Humanos/" TargetMode="External"/><Relationship Id="rId5" Type="http://schemas.openxmlformats.org/officeDocument/2006/relationships/hyperlink" Target="http://www.monografias.com/trabajos4/epistemologia/epistemologia.shtml" TargetMode="External"/><Relationship Id="rId15" Type="http://schemas.openxmlformats.org/officeDocument/2006/relationships/hyperlink" Target="http://www.monografias.com/trabajos35/comportamiento-humano/comportamiento-humano.shtml" TargetMode="External"/><Relationship Id="rId10" Type="http://schemas.openxmlformats.org/officeDocument/2006/relationships/hyperlink" Target="http://www.monografias.com/trabajos15/medio-ambiente-venezuela/medio-ambiente-venezuela.shtml" TargetMode="External"/><Relationship Id="rId4" Type="http://schemas.openxmlformats.org/officeDocument/2006/relationships/hyperlink" Target="http://www.monografias.com/trabajos28/aceptacion-individuo/aceptacion-individuo.shtml" TargetMode="External"/><Relationship Id="rId9" Type="http://schemas.openxmlformats.org/officeDocument/2006/relationships/hyperlink" Target="http://www.monografias.com/trabajos5/teap/teap.shtml" TargetMode="External"/><Relationship Id="rId14" Type="http://schemas.openxmlformats.org/officeDocument/2006/relationships/hyperlink" Target="http://www.monografias.com/trabajos14/disciplina/disciplina.shtml"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Layout" Target="../diagrams/layout1.xml"/><Relationship Id="rId7" Type="http://schemas.openxmlformats.org/officeDocument/2006/relationships/image" Target="../media/image2.jp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5.jpg"/><Relationship Id="rId4" Type="http://schemas.openxmlformats.org/officeDocument/2006/relationships/diagramQuickStyle" Target="../diagrams/quickStyle1.xml"/><Relationship Id="rId9"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07504" y="35519"/>
            <a:ext cx="9036496" cy="6647974"/>
          </a:xfrm>
          <a:prstGeom prst="rect">
            <a:avLst/>
          </a:prstGeom>
        </p:spPr>
        <p:txBody>
          <a:bodyPr wrap="square">
            <a:spAutoFit/>
          </a:bodyPr>
          <a:lstStyle/>
          <a:p>
            <a:endParaRPr lang="es-ES" sz="2800" dirty="0" smtClean="0"/>
          </a:p>
          <a:p>
            <a:r>
              <a:rPr lang="es-ES" sz="2800" b="1" dirty="0" smtClean="0"/>
              <a:t>                      COMPORTAMIENTO HUMANO</a:t>
            </a:r>
          </a:p>
          <a:p>
            <a:endParaRPr lang="es-ES" sz="2800" dirty="0"/>
          </a:p>
          <a:p>
            <a:pPr algn="ctr"/>
            <a:r>
              <a:rPr lang="es-ES" sz="2800" dirty="0" smtClean="0"/>
              <a:t>       Unidad</a:t>
            </a:r>
            <a:r>
              <a:rPr lang="es-ES" sz="2800" b="1" dirty="0" smtClean="0"/>
              <a:t>: </a:t>
            </a:r>
            <a:r>
              <a:rPr lang="es-MX" sz="2800" dirty="0" smtClean="0"/>
              <a:t>II</a:t>
            </a:r>
            <a:r>
              <a:rPr lang="es-MX" sz="2800" dirty="0"/>
              <a:t>. Definición y modelos de </a:t>
            </a:r>
            <a:r>
              <a:rPr lang="es-MX" sz="2800" dirty="0" smtClean="0"/>
              <a:t>Comportamiento Organizacional </a:t>
            </a:r>
          </a:p>
          <a:p>
            <a:r>
              <a:rPr lang="es-MX" sz="2800" dirty="0" smtClean="0"/>
              <a:t>       Unidad: III</a:t>
            </a:r>
            <a:r>
              <a:rPr lang="es-MX" sz="2800" dirty="0"/>
              <a:t>. La percepción y la conducta humana </a:t>
            </a:r>
            <a:endParaRPr lang="es-ES" sz="2800" dirty="0" smtClean="0"/>
          </a:p>
          <a:p>
            <a:endParaRPr lang="es-ES" sz="1800" dirty="0"/>
          </a:p>
          <a:p>
            <a:r>
              <a:rPr lang="es-MX" b="1" dirty="0" smtClean="0"/>
              <a:t>      OBJETIVO</a:t>
            </a:r>
            <a:r>
              <a:rPr lang="es-MX" dirty="0" smtClean="0"/>
              <a:t>:  </a:t>
            </a:r>
            <a:r>
              <a:rPr lang="es-MX" dirty="0"/>
              <a:t>Identificar la manera en que la conducta humana </a:t>
            </a:r>
            <a:r>
              <a:rPr lang="es-MX" dirty="0" smtClean="0"/>
              <a:t>                 favorece </a:t>
            </a:r>
            <a:r>
              <a:rPr lang="es-MX" dirty="0"/>
              <a:t>las condiciones de trabajo y el desempeño organizacional.</a:t>
            </a:r>
            <a:endParaRPr lang="es-ES" dirty="0" smtClean="0"/>
          </a:p>
          <a:p>
            <a:r>
              <a:rPr lang="es-ES" b="1" dirty="0" smtClean="0"/>
              <a:t>         Créditos:</a:t>
            </a:r>
            <a:r>
              <a:rPr lang="es-ES" dirty="0" smtClean="0"/>
              <a:t>  6   </a:t>
            </a:r>
          </a:p>
          <a:p>
            <a:r>
              <a:rPr lang="es-ES" dirty="0" smtClean="0"/>
              <a:t>         Maestría  </a:t>
            </a:r>
            <a:r>
              <a:rPr lang="es-ES" dirty="0"/>
              <a:t>en Administración</a:t>
            </a:r>
            <a:endParaRPr lang="es-MX" dirty="0"/>
          </a:p>
          <a:p>
            <a:endParaRPr lang="es-ES" dirty="0" smtClean="0"/>
          </a:p>
          <a:p>
            <a:pPr algn="ctr"/>
            <a:r>
              <a:rPr lang="es-MX" dirty="0" smtClean="0"/>
              <a:t>        Facultad </a:t>
            </a:r>
            <a:r>
              <a:rPr lang="es-MX" dirty="0"/>
              <a:t>de Contaduría y Administración</a:t>
            </a:r>
          </a:p>
          <a:p>
            <a:pPr algn="ctr"/>
            <a:r>
              <a:rPr lang="es-MX" dirty="0" smtClean="0"/>
              <a:t>        Dra. Bertha </a:t>
            </a:r>
            <a:r>
              <a:rPr lang="es-MX" dirty="0"/>
              <a:t>Luz Martínez </a:t>
            </a:r>
            <a:r>
              <a:rPr lang="es-MX" dirty="0" smtClean="0"/>
              <a:t>Hernández</a:t>
            </a:r>
          </a:p>
          <a:p>
            <a:r>
              <a:rPr lang="es-MX" dirty="0" smtClean="0"/>
              <a:t>        </a:t>
            </a:r>
            <a:endParaRPr lang="es-MX" dirty="0"/>
          </a:p>
          <a:p>
            <a:pPr algn="r"/>
            <a:r>
              <a:rPr lang="es-ES" dirty="0" smtClean="0"/>
              <a:t>                                                Agosto, 2015</a:t>
            </a:r>
            <a:endParaRPr lang="es-ES" dirty="0"/>
          </a:p>
          <a:p>
            <a:endParaRPr lang="es-ES" dirty="0"/>
          </a:p>
        </p:txBody>
      </p:sp>
      <p:sp>
        <p:nvSpPr>
          <p:cNvPr id="2" name="Marcador de número de diapositiva 1"/>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a:t>
            </a:fld>
            <a:endParaRPr kumimoji="0" lang="en-US"/>
          </a:p>
        </p:txBody>
      </p:sp>
    </p:spTree>
    <p:extLst>
      <p:ext uri="{BB962C8B-B14F-4D97-AF65-F5344CB8AC3E}">
        <p14:creationId xmlns:p14="http://schemas.microsoft.com/office/powerpoint/2010/main" val="7160890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340768"/>
            <a:ext cx="8208912" cy="2808312"/>
          </a:xfrm>
        </p:spPr>
        <p:txBody>
          <a:bodyPr>
            <a:normAutofit/>
          </a:bodyPr>
          <a:lstStyle/>
          <a:p>
            <a:pPr algn="just"/>
            <a:r>
              <a:rPr lang="es-MX" sz="2800" dirty="0" smtClean="0">
                <a:latin typeface="Trebuchet MS" pitchFamily="34" charset="0"/>
              </a:rPr>
              <a:t>Una organización no existe por sí misma, forma parte de un sistema mayor que está compuesto por individuos o grupos formales e informales, pero todos </a:t>
            </a:r>
            <a:r>
              <a:rPr lang="es-MX" sz="2800" i="1" dirty="0" smtClean="0">
                <a:effectLst>
                  <a:outerShdw blurRad="38100" dist="38100" dir="2700000" algn="tl">
                    <a:srgbClr val="000000">
                      <a:alpha val="43137"/>
                    </a:srgbClr>
                  </a:outerShdw>
                </a:effectLst>
                <a:latin typeface="Trebuchet MS" pitchFamily="34" charset="0"/>
              </a:rPr>
              <a:t>dinámicos e interdependientes </a:t>
            </a:r>
            <a:r>
              <a:rPr lang="es-MX" sz="2800" dirty="0" smtClean="0">
                <a:latin typeface="Trebuchet MS" pitchFamily="34" charset="0"/>
              </a:rPr>
              <a:t>como son el gobierno, la familia y otras organizaciones:</a:t>
            </a:r>
          </a:p>
        </p:txBody>
      </p:sp>
      <p:sp>
        <p:nvSpPr>
          <p:cNvPr id="9" name="Título 8"/>
          <p:cNvSpPr>
            <a:spLocks noGrp="1"/>
          </p:cNvSpPr>
          <p:nvPr>
            <p:ph type="title"/>
          </p:nvPr>
        </p:nvSpPr>
        <p:spPr>
          <a:xfrm>
            <a:off x="4211960" y="404664"/>
            <a:ext cx="4207376" cy="719772"/>
          </a:xfrm>
        </p:spPr>
        <p:txBody>
          <a:bodyPr>
            <a:normAutofit fontScale="90000"/>
          </a:bodyPr>
          <a:lstStyle/>
          <a:p>
            <a:r>
              <a:rPr lang="es-MX" dirty="0" smtClean="0"/>
              <a:t>GENTE O PERSONAS </a:t>
            </a:r>
            <a:endParaRPr lang="es-MX" dirty="0"/>
          </a:p>
        </p:txBody>
      </p:sp>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3573016"/>
            <a:ext cx="4464496" cy="23039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Marcador de número de diapositiva 1"/>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10</a:t>
            </a:fld>
            <a:endParaRPr kumimoji="0" lang="en-US"/>
          </a:p>
        </p:txBody>
      </p:sp>
      <p:sp>
        <p:nvSpPr>
          <p:cNvPr id="6" name="CuadroTexto 5"/>
          <p:cNvSpPr txBox="1"/>
          <p:nvPr/>
        </p:nvSpPr>
        <p:spPr>
          <a:xfrm>
            <a:off x="2235200" y="6237312"/>
            <a:ext cx="1616720"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Tree>
    <p:extLst>
      <p:ext uri="{BB962C8B-B14F-4D97-AF65-F5344CB8AC3E}">
        <p14:creationId xmlns:p14="http://schemas.microsoft.com/office/powerpoint/2010/main" val="2740204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PERSONAS </a:t>
            </a:r>
            <a:endParaRPr lang="es-MX" dirty="0"/>
          </a:p>
        </p:txBody>
      </p:sp>
      <p:sp>
        <p:nvSpPr>
          <p:cNvPr id="3" name="Marcador de contenido 2"/>
          <p:cNvSpPr>
            <a:spLocks noGrp="1"/>
          </p:cNvSpPr>
          <p:nvPr>
            <p:ph idx="1"/>
          </p:nvPr>
        </p:nvSpPr>
        <p:spPr>
          <a:xfrm>
            <a:off x="1619672" y="1484784"/>
            <a:ext cx="6591985" cy="3777622"/>
          </a:xfrm>
        </p:spPr>
        <p:txBody>
          <a:bodyPr/>
          <a:lstStyle/>
          <a:p>
            <a:r>
              <a:rPr lang="es-MX" sz="2800" dirty="0"/>
              <a:t>Constituye el sistema social y que está constituido por otros sistemas que interactúan entre sí.</a:t>
            </a:r>
          </a:p>
          <a:p>
            <a:endParaRPr lang="es-MX" dirty="0"/>
          </a:p>
        </p:txBody>
      </p:sp>
      <p:pic>
        <p:nvPicPr>
          <p:cNvPr id="4" name="Imagen 3"/>
          <p:cNvPicPr>
            <a:picLocks noChangeAspect="1"/>
          </p:cNvPicPr>
          <p:nvPr/>
        </p:nvPicPr>
        <p:blipFill>
          <a:blip r:embed="rId2"/>
          <a:stretch>
            <a:fillRect/>
          </a:stretch>
        </p:blipFill>
        <p:spPr>
          <a:xfrm>
            <a:off x="4420183" y="3501008"/>
            <a:ext cx="2960129" cy="2109935"/>
          </a:xfrm>
          <a:prstGeom prst="rect">
            <a:avLst/>
          </a:prstGeom>
        </p:spPr>
      </p:pic>
      <p:sp>
        <p:nvSpPr>
          <p:cNvPr id="5" name="Marcador de número de diapositiva 4"/>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11</a:t>
            </a:fld>
            <a:endParaRPr kumimoji="0" lang="en-US"/>
          </a:p>
        </p:txBody>
      </p:sp>
      <p:sp>
        <p:nvSpPr>
          <p:cNvPr id="6" name="CuadroTexto 5"/>
          <p:cNvSpPr txBox="1"/>
          <p:nvPr/>
        </p:nvSpPr>
        <p:spPr>
          <a:xfrm>
            <a:off x="6444208" y="6237312"/>
            <a:ext cx="1656184"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Tree>
    <p:extLst>
      <p:ext uri="{BB962C8B-B14F-4D97-AF65-F5344CB8AC3E}">
        <p14:creationId xmlns:p14="http://schemas.microsoft.com/office/powerpoint/2010/main" val="21337110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4348" y="674256"/>
            <a:ext cx="2557577" cy="678656"/>
          </a:xfrm>
        </p:spPr>
        <p:txBody>
          <a:bodyPr>
            <a:normAutofit fontScale="90000"/>
          </a:bodyPr>
          <a:lstStyle/>
          <a:p>
            <a:r>
              <a:rPr lang="es-ES_tradnl" sz="4000" cap="small" dirty="0">
                <a:solidFill>
                  <a:schemeClr val="accent5">
                    <a:lumMod val="50000"/>
                  </a:schemeClr>
                </a:solidFill>
                <a:effectLst>
                  <a:outerShdw blurRad="38100" dist="38100" dir="2700000" algn="tl">
                    <a:srgbClr val="000000">
                      <a:alpha val="43137"/>
                    </a:srgbClr>
                  </a:outerShdw>
                </a:effectLst>
                <a:latin typeface="Trebuchet MS" pitchFamily="34" charset="0"/>
              </a:rPr>
              <a:t>Tecnología:</a:t>
            </a:r>
            <a:endParaRPr lang="es-MX" sz="4000" dirty="0">
              <a:solidFill>
                <a:schemeClr val="accent5">
                  <a:lumMod val="50000"/>
                </a:schemeClr>
              </a:solidFill>
              <a:effectLst>
                <a:outerShdw blurRad="38100" dist="38100" dir="2700000" algn="tl">
                  <a:srgbClr val="000000">
                    <a:alpha val="43137"/>
                  </a:srgbClr>
                </a:outerShdw>
              </a:effectLst>
              <a:latin typeface="Trebuchet MS" pitchFamily="34" charset="0"/>
            </a:endParaRPr>
          </a:p>
        </p:txBody>
      </p:sp>
      <p:sp>
        <p:nvSpPr>
          <p:cNvPr id="3" name="2 Marcador de contenido"/>
          <p:cNvSpPr>
            <a:spLocks noGrp="1"/>
          </p:cNvSpPr>
          <p:nvPr>
            <p:ph idx="1"/>
          </p:nvPr>
        </p:nvSpPr>
        <p:spPr>
          <a:xfrm>
            <a:off x="660888" y="1642154"/>
            <a:ext cx="4464496" cy="4413200"/>
          </a:xfrm>
          <a:ln>
            <a:noFill/>
          </a:ln>
          <a:scene3d>
            <a:camera prst="orthographicFront"/>
            <a:lightRig rig="threePt" dir="t"/>
          </a:scene3d>
          <a:sp3d>
            <a:bevelT/>
          </a:sp3d>
        </p:spPr>
        <p:txBody>
          <a:bodyPr>
            <a:normAutofit fontScale="92500" lnSpcReduction="10000"/>
          </a:bodyPr>
          <a:lstStyle/>
          <a:p>
            <a:pPr marL="0" indent="0" algn="just">
              <a:buNone/>
            </a:pPr>
            <a:r>
              <a:rPr lang="es-MX" sz="2800" dirty="0" smtClean="0">
                <a:latin typeface="Trebuchet MS" pitchFamily="34" charset="0"/>
              </a:rPr>
              <a:t>Proporciona los recursos con los que trabajan las personas e influye en la tarea que desempeñan, sus beneficios repercuten en que las personas realicen mayor cantidad de trabajo más calificado, pero también restringen al personal en diferentes formas; es decir, implica </a:t>
            </a:r>
            <a:r>
              <a:rPr lang="es-MX" sz="2800" i="1" dirty="0" smtClean="0">
                <a:effectLst>
                  <a:outerShdw blurRad="38100" dist="38100" dir="2700000" algn="tl">
                    <a:srgbClr val="000000">
                      <a:alpha val="43137"/>
                    </a:srgbClr>
                  </a:outerShdw>
                </a:effectLst>
                <a:latin typeface="Trebuchet MS" pitchFamily="34" charset="0"/>
              </a:rPr>
              <a:t>costos y  beneficios</a:t>
            </a:r>
            <a:r>
              <a:rPr lang="es-MX" sz="2800" dirty="0" smtClean="0">
                <a:latin typeface="Trebuchet MS" pitchFamily="34" charset="0"/>
              </a:rPr>
              <a:t>.</a:t>
            </a:r>
            <a:endParaRPr lang="es-MX" sz="2800" dirty="0">
              <a:latin typeface="Trebuchet MS" pitchFamily="34" charset="0"/>
            </a:endParaRPr>
          </a:p>
        </p:txBody>
      </p:sp>
      <p:pic>
        <p:nvPicPr>
          <p:cNvPr id="4" name="Imagen 3"/>
          <p:cNvPicPr>
            <a:picLocks noChangeAspect="1"/>
          </p:cNvPicPr>
          <p:nvPr/>
        </p:nvPicPr>
        <p:blipFill>
          <a:blip r:embed="rId2"/>
          <a:stretch>
            <a:fillRect/>
          </a:stretch>
        </p:blipFill>
        <p:spPr>
          <a:xfrm>
            <a:off x="5580112" y="1364478"/>
            <a:ext cx="3240360" cy="4968552"/>
          </a:xfrm>
          <a:prstGeom prst="rect">
            <a:avLst/>
          </a:prstGeom>
          <a:ln>
            <a:noFill/>
          </a:ln>
          <a:effectLst>
            <a:outerShdw blurRad="292100" dist="139700" dir="2700000" algn="tl" rotWithShape="0">
              <a:srgbClr val="333333">
                <a:alpha val="65000"/>
              </a:srgbClr>
            </a:outerShdw>
          </a:effectLst>
        </p:spPr>
      </p:pic>
      <p:sp>
        <p:nvSpPr>
          <p:cNvPr id="5" name="Marcador de número de diapositiva 4"/>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12</a:t>
            </a:fld>
            <a:endParaRPr kumimoji="0" lang="en-US"/>
          </a:p>
        </p:txBody>
      </p:sp>
      <p:sp>
        <p:nvSpPr>
          <p:cNvPr id="6" name="CuadroTexto 5"/>
          <p:cNvSpPr txBox="1"/>
          <p:nvPr/>
        </p:nvSpPr>
        <p:spPr>
          <a:xfrm>
            <a:off x="6444208" y="6417660"/>
            <a:ext cx="1584176"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Tree>
    <p:extLst>
      <p:ext uri="{BB962C8B-B14F-4D97-AF65-F5344CB8AC3E}">
        <p14:creationId xmlns:p14="http://schemas.microsoft.com/office/powerpoint/2010/main" val="28321654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9912" y="188640"/>
            <a:ext cx="5392528" cy="720080"/>
          </a:xfrm>
        </p:spPr>
        <p:txBody>
          <a:bodyPr/>
          <a:lstStyle/>
          <a:p>
            <a:r>
              <a:rPr lang="es-ES_tradnl" b="1" cap="small" dirty="0">
                <a:solidFill>
                  <a:schemeClr val="tx2">
                    <a:lumMod val="90000"/>
                    <a:lumOff val="10000"/>
                  </a:schemeClr>
                </a:solidFill>
                <a:effectLst>
                  <a:outerShdw blurRad="38100" dist="38100" dir="2700000" algn="tl">
                    <a:srgbClr val="000000">
                      <a:alpha val="43137"/>
                    </a:srgbClr>
                  </a:outerShdw>
                </a:effectLst>
                <a:latin typeface="Trebuchet MS" pitchFamily="34" charset="0"/>
              </a:rPr>
              <a:t>Estructura</a:t>
            </a:r>
            <a:endParaRPr lang="es-MX" dirty="0">
              <a:solidFill>
                <a:schemeClr val="tx2">
                  <a:lumMod val="90000"/>
                  <a:lumOff val="10000"/>
                </a:schemeClr>
              </a:solidFill>
              <a:effectLst>
                <a:outerShdw blurRad="38100" dist="38100" dir="2700000" algn="tl">
                  <a:srgbClr val="000000">
                    <a:alpha val="43137"/>
                  </a:srgbClr>
                </a:outerShdw>
              </a:effectLst>
              <a:latin typeface="Trebuchet MS" pitchFamily="34" charset="0"/>
            </a:endParaRPr>
          </a:p>
        </p:txBody>
      </p:sp>
      <p:sp>
        <p:nvSpPr>
          <p:cNvPr id="3" name="2 Marcador de contenido"/>
          <p:cNvSpPr>
            <a:spLocks noGrp="1"/>
          </p:cNvSpPr>
          <p:nvPr>
            <p:ph idx="1"/>
          </p:nvPr>
        </p:nvSpPr>
        <p:spPr>
          <a:xfrm>
            <a:off x="251520" y="1268760"/>
            <a:ext cx="8784976" cy="3960440"/>
          </a:xfrm>
        </p:spPr>
        <p:txBody>
          <a:bodyPr>
            <a:normAutofit lnSpcReduction="10000"/>
          </a:bodyPr>
          <a:lstStyle/>
          <a:p>
            <a:pPr algn="just"/>
            <a:r>
              <a:rPr lang="es-MX" sz="2800" dirty="0" smtClean="0">
                <a:latin typeface="Trebuchet MS" pitchFamily="34" charset="0"/>
              </a:rPr>
              <a:t>Define las relaciones oficiales de las personas en el interior de las organizaciones.  </a:t>
            </a:r>
          </a:p>
          <a:p>
            <a:pPr algn="just"/>
            <a:r>
              <a:rPr lang="es-MX" sz="2800" dirty="0" smtClean="0">
                <a:latin typeface="Trebuchet MS" pitchFamily="34" charset="0"/>
              </a:rPr>
              <a:t>Estas relaciones crean problemas complejos de colaboración, negociación y toma de decisiones que afectan el trabajo cotidiano de la organización.</a:t>
            </a:r>
          </a:p>
          <a:p>
            <a:pPr algn="just"/>
            <a:r>
              <a:rPr lang="es-MX" sz="2800" dirty="0" smtClean="0">
                <a:latin typeface="Trebuchet MS" pitchFamily="34" charset="0"/>
              </a:rPr>
              <a:t>Muchas estructuras se han aplanado ( cuentan con menos niveles reduciendo los puestos de nivel medio</a:t>
            </a:r>
            <a:endParaRPr lang="es-MX" sz="2800" dirty="0">
              <a:latin typeface="Trebuchet MS" pitchFamily="34" charset="0"/>
            </a:endParaRP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5085184"/>
            <a:ext cx="2304256" cy="14755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Lst>
        </p:spPr>
      </p:pic>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13</a:t>
            </a:fld>
            <a:endParaRPr kumimoji="0" lang="en-US"/>
          </a:p>
        </p:txBody>
      </p:sp>
    </p:spTree>
    <p:extLst>
      <p:ext uri="{BB962C8B-B14F-4D97-AF65-F5344CB8AC3E}">
        <p14:creationId xmlns:p14="http://schemas.microsoft.com/office/powerpoint/2010/main" val="32289079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3728" y="255793"/>
            <a:ext cx="6480720" cy="648072"/>
          </a:xfrm>
        </p:spPr>
        <p:txBody>
          <a:bodyPr/>
          <a:lstStyle/>
          <a:p>
            <a:r>
              <a:rPr lang="es-MX" dirty="0" smtClean="0"/>
              <a:t>Ambiente </a:t>
            </a:r>
            <a:endParaRPr lang="es-MX" dirty="0"/>
          </a:p>
        </p:txBody>
      </p:sp>
      <p:sp>
        <p:nvSpPr>
          <p:cNvPr id="3" name="CuadroTexto 2"/>
          <p:cNvSpPr txBox="1"/>
          <p:nvPr/>
        </p:nvSpPr>
        <p:spPr>
          <a:xfrm>
            <a:off x="4932040" y="675462"/>
            <a:ext cx="3672408" cy="1815882"/>
          </a:xfrm>
          <a:prstGeom prst="rect">
            <a:avLst/>
          </a:prstGeom>
          <a:noFill/>
        </p:spPr>
        <p:txBody>
          <a:bodyPr wrap="square" rtlCol="0">
            <a:spAutoFit/>
          </a:bodyPr>
          <a:lstStyle/>
          <a:p>
            <a:r>
              <a:rPr lang="es-MX" sz="2800" dirty="0" smtClean="0"/>
              <a:t>1. Todas las organizaciones operan dentro de un ambiente interno y externo.  </a:t>
            </a:r>
            <a:endParaRPr lang="es-MX" sz="2800" dirty="0"/>
          </a:p>
        </p:txBody>
      </p:sp>
      <p:pic>
        <p:nvPicPr>
          <p:cNvPr id="4" name="Imagen 3"/>
          <p:cNvPicPr>
            <a:picLocks noChangeAspect="1"/>
          </p:cNvPicPr>
          <p:nvPr/>
        </p:nvPicPr>
        <p:blipFill>
          <a:blip r:embed="rId2"/>
          <a:stretch>
            <a:fillRect/>
          </a:stretch>
        </p:blipFill>
        <p:spPr>
          <a:xfrm>
            <a:off x="5088774" y="2708920"/>
            <a:ext cx="3685182" cy="1889322"/>
          </a:xfrm>
          <a:prstGeom prst="rect">
            <a:avLst/>
          </a:prstGeom>
          <a:ln>
            <a:noFill/>
          </a:ln>
          <a:effectLst>
            <a:outerShdw blurRad="292100" dist="139700" dir="2700000" algn="tl" rotWithShape="0">
              <a:srgbClr val="333333">
                <a:alpha val="65000"/>
              </a:srgbClr>
            </a:outerShdw>
          </a:effectLst>
        </p:spPr>
      </p:pic>
      <p:sp>
        <p:nvSpPr>
          <p:cNvPr id="5" name="CuadroTexto 4"/>
          <p:cNvSpPr txBox="1"/>
          <p:nvPr/>
        </p:nvSpPr>
        <p:spPr>
          <a:xfrm>
            <a:off x="588273" y="3982689"/>
            <a:ext cx="4500500" cy="2677656"/>
          </a:xfrm>
          <a:prstGeom prst="rect">
            <a:avLst/>
          </a:prstGeom>
          <a:noFill/>
        </p:spPr>
        <p:txBody>
          <a:bodyPr wrap="square" rtlCol="0">
            <a:spAutoFit/>
          </a:bodyPr>
          <a:lstStyle/>
          <a:p>
            <a:pPr lvl="1">
              <a:buClr>
                <a:srgbClr val="FF0000"/>
              </a:buClr>
            </a:pPr>
            <a:r>
              <a:rPr lang="es-ES_tradnl" sz="2800" dirty="0" smtClean="0">
                <a:latin typeface="Trebuchet MS" pitchFamily="34" charset="0"/>
              </a:rPr>
              <a:t>2.Ambiente </a:t>
            </a:r>
            <a:r>
              <a:rPr lang="es-ES_tradnl" sz="2800" dirty="0">
                <a:latin typeface="Trebuchet MS" pitchFamily="34" charset="0"/>
              </a:rPr>
              <a:t>externo: </a:t>
            </a:r>
            <a:r>
              <a:rPr lang="es-ES_tradnl" sz="2800" dirty="0" smtClean="0">
                <a:latin typeface="Trebuchet MS" pitchFamily="34" charset="0"/>
              </a:rPr>
              <a:t>asociaciones civiles</a:t>
            </a:r>
            <a:r>
              <a:rPr lang="es-ES_tradnl" sz="2800" dirty="0">
                <a:latin typeface="Trebuchet MS" pitchFamily="34" charset="0"/>
              </a:rPr>
              <a:t>, </a:t>
            </a:r>
            <a:r>
              <a:rPr lang="es-ES_tradnl" sz="2800" dirty="0" smtClean="0">
                <a:latin typeface="Trebuchet MS" pitchFamily="34" charset="0"/>
              </a:rPr>
              <a:t>familia, gobierno, sistemas financieros, clientes, proveedores, tecnología etc</a:t>
            </a:r>
            <a:r>
              <a:rPr lang="es-ES_tradnl" dirty="0" smtClean="0">
                <a:latin typeface="Trebuchet MS" pitchFamily="34" charset="0"/>
              </a:rPr>
              <a:t>.</a:t>
            </a:r>
            <a:endParaRPr lang="es-MX" dirty="0">
              <a:latin typeface="Trebuchet MS" pitchFamily="34" charset="0"/>
            </a:endParaRPr>
          </a:p>
        </p:txBody>
      </p:sp>
      <p:pic>
        <p:nvPicPr>
          <p:cNvPr id="6" name="Imagen 5"/>
          <p:cNvPicPr>
            <a:picLocks noChangeAspect="1"/>
          </p:cNvPicPr>
          <p:nvPr/>
        </p:nvPicPr>
        <p:blipFill>
          <a:blip r:embed="rId3"/>
          <a:stretch>
            <a:fillRect/>
          </a:stretch>
        </p:blipFill>
        <p:spPr>
          <a:xfrm>
            <a:off x="113193" y="1002238"/>
            <a:ext cx="4950982" cy="2978212"/>
          </a:xfrm>
          <a:prstGeom prst="rect">
            <a:avLst/>
          </a:prstGeom>
        </p:spPr>
      </p:pic>
      <p:sp>
        <p:nvSpPr>
          <p:cNvPr id="7" name="CuadroTexto 6"/>
          <p:cNvSpPr txBox="1"/>
          <p:nvPr/>
        </p:nvSpPr>
        <p:spPr>
          <a:xfrm>
            <a:off x="5508104" y="4598242"/>
            <a:ext cx="3456384" cy="2062103"/>
          </a:xfrm>
          <a:prstGeom prst="rect">
            <a:avLst/>
          </a:prstGeom>
          <a:noFill/>
        </p:spPr>
        <p:txBody>
          <a:bodyPr wrap="square" rtlCol="0">
            <a:spAutoFit/>
          </a:bodyPr>
          <a:lstStyle/>
          <a:p>
            <a:r>
              <a:rPr lang="es-MX" sz="3200" dirty="0" smtClean="0"/>
              <a:t>3. No hay una sola organización que permanezca aislada.</a:t>
            </a:r>
            <a:endParaRPr lang="es-MX" sz="3200" dirty="0"/>
          </a:p>
        </p:txBody>
      </p:sp>
      <p:sp>
        <p:nvSpPr>
          <p:cNvPr id="8" name="Marcador de número de diapositiva 7"/>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14</a:t>
            </a:fld>
            <a:endParaRPr kumimoji="0" lang="en-US"/>
          </a:p>
        </p:txBody>
      </p:sp>
    </p:spTree>
    <p:extLst>
      <p:ext uri="{BB962C8B-B14F-4D97-AF65-F5344CB8AC3E}">
        <p14:creationId xmlns:p14="http://schemas.microsoft.com/office/powerpoint/2010/main" val="16411199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7544" y="254422"/>
            <a:ext cx="8420100" cy="615950"/>
          </a:xfrm>
          <a:noFill/>
          <a:ln w="12700" cap="flat">
            <a:noFill/>
            <a:miter lim="800000"/>
            <a:headEnd/>
            <a:tailEnd/>
          </a:ln>
        </p:spPr>
        <p:txBody>
          <a:bodyPr/>
          <a:lstStyle/>
          <a:p>
            <a:r>
              <a:rPr lang="es-ES_tradnl" sz="2400" b="1" dirty="0">
                <a:solidFill>
                  <a:schemeClr val="tx2">
                    <a:lumMod val="90000"/>
                    <a:lumOff val="10000"/>
                  </a:schemeClr>
                </a:solidFill>
                <a:latin typeface="Arial Narrow" pitchFamily="34" charset="0"/>
              </a:rPr>
              <a:t>ENFOQUES BÁSICOS DEL COMPORTAMIENTO ORGANIZACIONAL</a:t>
            </a:r>
          </a:p>
        </p:txBody>
      </p:sp>
      <p:graphicFrame>
        <p:nvGraphicFramePr>
          <p:cNvPr id="6147" name="Object 3">
            <a:hlinkClick r:id="" action="ppaction://ole?verb=0"/>
          </p:cNvPr>
          <p:cNvGraphicFramePr>
            <a:graphicFrameLocks noGrp="1"/>
          </p:cNvGraphicFramePr>
          <p:nvPr>
            <p:ph idx="1"/>
            <p:extLst>
              <p:ext uri="{D42A27DB-BD31-4B8C-83A1-F6EECF244321}">
                <p14:modId xmlns:p14="http://schemas.microsoft.com/office/powerpoint/2010/main" val="1962737110"/>
              </p:ext>
            </p:extLst>
          </p:nvPr>
        </p:nvGraphicFramePr>
        <p:xfrm>
          <a:off x="2241550" y="1981200"/>
          <a:ext cx="4648200" cy="4105275"/>
        </p:xfrm>
        <a:graphic>
          <a:graphicData uri="http://schemas.openxmlformats.org/presentationml/2006/ole">
            <mc:AlternateContent xmlns:mc="http://schemas.openxmlformats.org/markup-compatibility/2006">
              <mc:Choice xmlns:v="urn:schemas-microsoft-com:vml" Requires="v">
                <p:oleObj spid="_x0000_s6816" name="Microsoft ClipArt Gallery" r:id="rId3" imgW="5217840" imgH="4608360" progId="MS_ClipArt_Gallery">
                  <p:embed/>
                </p:oleObj>
              </mc:Choice>
              <mc:Fallback>
                <p:oleObj name="Microsoft ClipArt Gallery" r:id="rId3" imgW="5217840" imgH="4608360" progId="MS_ClipArt_Gallery">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1550" y="1981200"/>
                        <a:ext cx="4648200" cy="410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8" name="Rectangle 4"/>
          <p:cNvSpPr>
            <a:spLocks noChangeArrowheads="1"/>
          </p:cNvSpPr>
          <p:nvPr/>
        </p:nvSpPr>
        <p:spPr bwMode="auto">
          <a:xfrm>
            <a:off x="2144713" y="2244725"/>
            <a:ext cx="1989137" cy="130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r>
              <a:rPr lang="es-ES_tradnl" sz="2000" b="1">
                <a:latin typeface="Arial Narrow" pitchFamily="34" charset="0"/>
              </a:rPr>
              <a:t>Enfoque de recursos humanos o de</a:t>
            </a:r>
          </a:p>
          <a:p>
            <a:pPr algn="ctr" defTabSz="762000"/>
            <a:r>
              <a:rPr lang="es-ES_tradnl" sz="2000" b="1">
                <a:latin typeface="Arial Narrow" pitchFamily="34" charset="0"/>
              </a:rPr>
              <a:t>apoyo</a:t>
            </a:r>
          </a:p>
        </p:txBody>
      </p:sp>
      <p:sp>
        <p:nvSpPr>
          <p:cNvPr id="6149" name="Rectangle 5"/>
          <p:cNvSpPr>
            <a:spLocks noChangeArrowheads="1"/>
          </p:cNvSpPr>
          <p:nvPr/>
        </p:nvSpPr>
        <p:spPr bwMode="auto">
          <a:xfrm>
            <a:off x="3922713" y="2663825"/>
            <a:ext cx="2293937"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r>
              <a:rPr lang="es-ES_tradnl" sz="2000" b="1">
                <a:latin typeface="Arial Narrow" pitchFamily="34" charset="0"/>
              </a:rPr>
              <a:t>Enfoque de contingencias</a:t>
            </a:r>
          </a:p>
        </p:txBody>
      </p:sp>
      <p:sp>
        <p:nvSpPr>
          <p:cNvPr id="6150" name="Rectangle 6"/>
          <p:cNvSpPr>
            <a:spLocks noChangeArrowheads="1"/>
          </p:cNvSpPr>
          <p:nvPr/>
        </p:nvSpPr>
        <p:spPr bwMode="auto">
          <a:xfrm>
            <a:off x="2241550" y="4416425"/>
            <a:ext cx="1681164"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ctr" defTabSz="762000"/>
            <a:r>
              <a:rPr lang="es-ES_tradnl" sz="2000" b="1">
                <a:latin typeface="Arial Narrow" pitchFamily="34" charset="0"/>
              </a:rPr>
              <a:t>Enfoque de productividad</a:t>
            </a:r>
          </a:p>
        </p:txBody>
      </p:sp>
      <p:sp>
        <p:nvSpPr>
          <p:cNvPr id="6151" name="Rectangle 7"/>
          <p:cNvSpPr>
            <a:spLocks noChangeArrowheads="1"/>
          </p:cNvSpPr>
          <p:nvPr/>
        </p:nvSpPr>
        <p:spPr bwMode="auto">
          <a:xfrm>
            <a:off x="4192588" y="4492625"/>
            <a:ext cx="1922462"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r>
              <a:rPr lang="es-ES_tradnl" sz="2000" b="1">
                <a:latin typeface="Arial Narrow" pitchFamily="34" charset="0"/>
              </a:rPr>
              <a:t>Enfoque de sistemas</a:t>
            </a:r>
          </a:p>
        </p:txBody>
      </p:sp>
      <p:graphicFrame>
        <p:nvGraphicFramePr>
          <p:cNvPr id="6152" name="Object 8">
            <a:hlinkClick r:id="" action="ppaction://ole?verb=0"/>
          </p:cNvPr>
          <p:cNvGraphicFramePr>
            <a:graphicFrameLocks/>
          </p:cNvGraphicFramePr>
          <p:nvPr>
            <p:extLst>
              <p:ext uri="{D42A27DB-BD31-4B8C-83A1-F6EECF244321}">
                <p14:modId xmlns:p14="http://schemas.microsoft.com/office/powerpoint/2010/main" val="1903956741"/>
              </p:ext>
            </p:extLst>
          </p:nvPr>
        </p:nvGraphicFramePr>
        <p:xfrm>
          <a:off x="315913" y="1120937"/>
          <a:ext cx="1925637" cy="1352550"/>
        </p:xfrm>
        <a:graphic>
          <a:graphicData uri="http://schemas.openxmlformats.org/presentationml/2006/ole">
            <mc:AlternateContent xmlns:mc="http://schemas.openxmlformats.org/markup-compatibility/2006">
              <mc:Choice xmlns:v="urn:schemas-microsoft-com:vml" Requires="v">
                <p:oleObj spid="_x0000_s6817" name="Microsoft ClipArt Gallery" r:id="rId5" imgW="4005000" imgH="2855880" progId="MS_ClipArt_Gallery">
                  <p:embed/>
                </p:oleObj>
              </mc:Choice>
              <mc:Fallback>
                <p:oleObj name="Microsoft ClipArt Gallery" r:id="rId5" imgW="4005000" imgH="2855880" progId="MS_ClipArt_Gallery">
                  <p:embed/>
                  <p:pic>
                    <p:nvPicPr>
                      <p:cNvPr id="0" name="Object 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5913" y="1120937"/>
                        <a:ext cx="1925637"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3" name="Object 9">
            <a:hlinkClick r:id="" action="ppaction://ole?verb=0"/>
          </p:cNvPr>
          <p:cNvGraphicFramePr>
            <a:graphicFrameLocks/>
          </p:cNvGraphicFramePr>
          <p:nvPr>
            <p:extLst>
              <p:ext uri="{D42A27DB-BD31-4B8C-83A1-F6EECF244321}">
                <p14:modId xmlns:p14="http://schemas.microsoft.com/office/powerpoint/2010/main" val="3654346414"/>
              </p:ext>
            </p:extLst>
          </p:nvPr>
        </p:nvGraphicFramePr>
        <p:xfrm>
          <a:off x="7159832" y="1139825"/>
          <a:ext cx="1371600" cy="1524000"/>
        </p:xfrm>
        <a:graphic>
          <a:graphicData uri="http://schemas.openxmlformats.org/presentationml/2006/ole">
            <mc:AlternateContent xmlns:mc="http://schemas.openxmlformats.org/markup-compatibility/2006">
              <mc:Choice xmlns:v="urn:schemas-microsoft-com:vml" Requires="v">
                <p:oleObj spid="_x0000_s6818" name="Microsoft ClipArt Gallery" r:id="rId7" imgW="3762360" imgH="3533760" progId="MS_ClipArt_Gallery">
                  <p:embed/>
                </p:oleObj>
              </mc:Choice>
              <mc:Fallback>
                <p:oleObj name="Microsoft ClipArt Gallery" r:id="rId7" imgW="3762360" imgH="3533760" progId="MS_ClipArt_Gallery">
                  <p:embed/>
                  <p:pic>
                    <p:nvPicPr>
                      <p:cNvPr id="0" name="Object 9"/>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59832" y="1139825"/>
                        <a:ext cx="13716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4" name="Object 10">
            <a:hlinkClick r:id="" action="ppaction://ole?verb=0"/>
          </p:cNvPr>
          <p:cNvGraphicFramePr>
            <a:graphicFrameLocks/>
          </p:cNvGraphicFramePr>
          <p:nvPr/>
        </p:nvGraphicFramePr>
        <p:xfrm>
          <a:off x="944563" y="4343400"/>
          <a:ext cx="1062037" cy="1701800"/>
        </p:xfrm>
        <a:graphic>
          <a:graphicData uri="http://schemas.openxmlformats.org/presentationml/2006/ole">
            <mc:AlternateContent xmlns:mc="http://schemas.openxmlformats.org/markup-compatibility/2006">
              <mc:Choice xmlns:v="urn:schemas-microsoft-com:vml" Requires="v">
                <p:oleObj spid="_x0000_s6819" name="Microsoft ClipArt Gallery" r:id="rId9" imgW="2733480" imgH="5103720" progId="MS_ClipArt_Gallery">
                  <p:embed/>
                </p:oleObj>
              </mc:Choice>
              <mc:Fallback>
                <p:oleObj name="Microsoft ClipArt Gallery" r:id="rId9" imgW="2733480" imgH="5103720" progId="MS_ClipArt_Gallery">
                  <p:embed/>
                  <p:pic>
                    <p:nvPicPr>
                      <p:cNvPr id="0" name="Object 10"/>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44563" y="4343400"/>
                        <a:ext cx="1062037" cy="170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5" name="Object 11">
            <a:hlinkClick r:id="" action="ppaction://ole?verb=0"/>
          </p:cNvPr>
          <p:cNvGraphicFramePr>
            <a:graphicFrameLocks/>
          </p:cNvGraphicFramePr>
          <p:nvPr>
            <p:extLst>
              <p:ext uri="{D42A27DB-BD31-4B8C-83A1-F6EECF244321}">
                <p14:modId xmlns:p14="http://schemas.microsoft.com/office/powerpoint/2010/main" val="828285068"/>
              </p:ext>
            </p:extLst>
          </p:nvPr>
        </p:nvGraphicFramePr>
        <p:xfrm>
          <a:off x="7342188" y="4984109"/>
          <a:ext cx="1447800" cy="1066800"/>
        </p:xfrm>
        <a:graphic>
          <a:graphicData uri="http://schemas.openxmlformats.org/presentationml/2006/ole">
            <mc:AlternateContent xmlns:mc="http://schemas.openxmlformats.org/markup-compatibility/2006">
              <mc:Choice xmlns:v="urn:schemas-microsoft-com:vml" Requires="v">
                <p:oleObj spid="_x0000_s6820" name="Microsoft ClipArt Gallery" r:id="rId11" imgW="3922560" imgH="3892320" progId="MS_ClipArt_Gallery">
                  <p:embed/>
                </p:oleObj>
              </mc:Choice>
              <mc:Fallback>
                <p:oleObj name="Microsoft ClipArt Gallery" r:id="rId11" imgW="3922560" imgH="3892320" progId="MS_ClipArt_Gallery">
                  <p:embed/>
                  <p:pic>
                    <p:nvPicPr>
                      <p:cNvPr id="0" name="Object 11"/>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42188" y="4984109"/>
                        <a:ext cx="1447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CuadroTexto 1"/>
          <p:cNvSpPr txBox="1"/>
          <p:nvPr/>
        </p:nvSpPr>
        <p:spPr>
          <a:xfrm>
            <a:off x="5169595" y="6320909"/>
            <a:ext cx="1069524" cy="369332"/>
          </a:xfrm>
          <a:prstGeom prst="rect">
            <a:avLst/>
          </a:prstGeom>
          <a:noFill/>
        </p:spPr>
        <p:txBody>
          <a:bodyPr wrap="none" rtlCol="0">
            <a:spAutoFit/>
          </a:bodyPr>
          <a:lstStyle/>
          <a:p>
            <a:r>
              <a:rPr lang="es-MX" sz="1800" dirty="0" err="1" smtClean="0"/>
              <a:t>Robbins</a:t>
            </a:r>
            <a:r>
              <a:rPr lang="es-MX" sz="1800" dirty="0" smtClean="0"/>
              <a:t>, </a:t>
            </a:r>
            <a:endParaRPr lang="es-MX" sz="1800" dirty="0"/>
          </a:p>
        </p:txBody>
      </p:sp>
      <p:sp>
        <p:nvSpPr>
          <p:cNvPr id="3" name="Rectángulo 2"/>
          <p:cNvSpPr/>
          <p:nvPr/>
        </p:nvSpPr>
        <p:spPr>
          <a:xfrm>
            <a:off x="6086364" y="6282293"/>
            <a:ext cx="2801280" cy="369332"/>
          </a:xfrm>
          <a:prstGeom prst="rect">
            <a:avLst/>
          </a:prstGeom>
        </p:spPr>
        <p:txBody>
          <a:bodyPr wrap="none">
            <a:spAutoFit/>
          </a:bodyPr>
          <a:lstStyle/>
          <a:p>
            <a:pPr algn="r"/>
            <a:r>
              <a:rPr lang="es-MX" sz="1800" dirty="0"/>
              <a:t>y </a:t>
            </a:r>
            <a:r>
              <a:rPr lang="es-MX" sz="1800" dirty="0" err="1"/>
              <a:t>Judge</a:t>
            </a:r>
            <a:r>
              <a:rPr lang="es-MX" sz="1800" dirty="0"/>
              <a:t>, Timothy a. (2009). </a:t>
            </a:r>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15</a:t>
            </a:fld>
            <a:endParaRPr kumimoji="0"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21335"/>
            <a:ext cx="7772400" cy="947192"/>
          </a:xfrm>
        </p:spPr>
        <p:txBody>
          <a:bodyPr>
            <a:normAutofit fontScale="90000"/>
          </a:bodyPr>
          <a:lstStyle/>
          <a:p>
            <a:r>
              <a:rPr lang="es-ES_tradnl" b="1" cap="small" dirty="0">
                <a:solidFill>
                  <a:schemeClr val="accent1">
                    <a:lumMod val="50000"/>
                  </a:schemeClr>
                </a:solidFill>
                <a:effectLst>
                  <a:outerShdw blurRad="38100" dist="38100" dir="2700000" algn="tl">
                    <a:srgbClr val="000000">
                      <a:alpha val="43137"/>
                    </a:srgbClr>
                  </a:outerShdw>
                </a:effectLst>
                <a:latin typeface="Trebuchet MS" pitchFamily="34" charset="0"/>
              </a:rPr>
              <a:t>Enfoque de recursos humanos o de apoyo</a:t>
            </a:r>
            <a:endParaRPr lang="es-MX" dirty="0">
              <a:solidFill>
                <a:schemeClr val="accent1">
                  <a:lumMod val="50000"/>
                </a:schemeClr>
              </a:solidFill>
              <a:effectLst>
                <a:outerShdw blurRad="38100" dist="38100" dir="2700000" algn="tl">
                  <a:srgbClr val="000000">
                    <a:alpha val="43137"/>
                  </a:srgbClr>
                </a:outerShdw>
              </a:effectLst>
              <a:latin typeface="Trebuchet MS" pitchFamily="34" charset="0"/>
            </a:endParaRPr>
          </a:p>
        </p:txBody>
      </p:sp>
      <p:sp>
        <p:nvSpPr>
          <p:cNvPr id="5" name="4 CuadroTexto"/>
          <p:cNvSpPr txBox="1"/>
          <p:nvPr/>
        </p:nvSpPr>
        <p:spPr>
          <a:xfrm>
            <a:off x="1547664" y="5471508"/>
            <a:ext cx="6912768" cy="707886"/>
          </a:xfrm>
          <a:prstGeom prst="rect">
            <a:avLst/>
          </a:prstGeom>
          <a:solidFill>
            <a:schemeClr val="accent5"/>
          </a:solidFill>
          <a:ln>
            <a:solidFill>
              <a:schemeClr val="bg2">
                <a:lumMod val="90000"/>
              </a:schemeClr>
            </a:solidFill>
          </a:ln>
          <a:scene3d>
            <a:camera prst="orthographicFront"/>
            <a:lightRig rig="threePt" dir="t"/>
          </a:scene3d>
          <a:sp3d>
            <a:bevelT w="139700" h="139700" prst="divot"/>
          </a:sp3d>
        </p:spPr>
        <p:txBody>
          <a:bodyPr wrap="square" rtlCol="0">
            <a:spAutoFit/>
          </a:bodyPr>
          <a:lstStyle/>
          <a:p>
            <a:r>
              <a:rPr lang="es-ES_tradnl" sz="2000" b="1" i="1" dirty="0">
                <a:effectLst>
                  <a:outerShdw blurRad="38100" dist="38100" dir="2700000" algn="tl">
                    <a:srgbClr val="000000">
                      <a:alpha val="43137"/>
                    </a:srgbClr>
                  </a:outerShdw>
                </a:effectLst>
                <a:latin typeface="Trebuchet MS" pitchFamily="34" charset="0"/>
              </a:rPr>
              <a:t>“Dale a una persona un pescado y lo alimentarás un día; enséñale a pescar y lo alimentarás toda la vida”.</a:t>
            </a:r>
            <a:endParaRPr lang="es-MX" sz="2000" b="1"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4132" y="1643651"/>
            <a:ext cx="2247900" cy="24623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971600" y="1237170"/>
            <a:ext cx="5400600" cy="3965695"/>
          </a:xfrm>
          <a:ln w="28575"/>
        </p:spPr>
        <p:style>
          <a:lnRef idx="3">
            <a:schemeClr val="lt1"/>
          </a:lnRef>
          <a:fillRef idx="1">
            <a:schemeClr val="accent4"/>
          </a:fillRef>
          <a:effectRef idx="1">
            <a:schemeClr val="accent4"/>
          </a:effectRef>
          <a:fontRef idx="minor">
            <a:schemeClr val="lt1"/>
          </a:fontRef>
        </p:style>
        <p:txBody>
          <a:bodyPr>
            <a:normAutofit/>
          </a:bodyPr>
          <a:lstStyle/>
          <a:p>
            <a:pPr marL="0" indent="0" algn="just">
              <a:buNone/>
            </a:pPr>
            <a:r>
              <a:rPr lang="es-ES_tradnl" sz="2400" dirty="0">
                <a:solidFill>
                  <a:schemeClr val="tx1"/>
                </a:solidFill>
                <a:effectLst>
                  <a:outerShdw blurRad="38100" dist="38100" dir="2700000" algn="tl">
                    <a:srgbClr val="000000">
                      <a:alpha val="43137"/>
                    </a:srgbClr>
                  </a:outerShdw>
                </a:effectLst>
                <a:latin typeface="Trebuchet MS" pitchFamily="34" charset="0"/>
              </a:rPr>
              <a:t>Hace énfasis en el </a:t>
            </a:r>
            <a:r>
              <a:rPr lang="es-ES_tradnl" sz="2400" b="1" i="1" dirty="0">
                <a:solidFill>
                  <a:schemeClr val="tx1"/>
                </a:solidFill>
                <a:effectLst>
                  <a:outerShdw blurRad="38100" dist="38100" dir="2700000" algn="tl">
                    <a:srgbClr val="000000">
                      <a:alpha val="43137"/>
                    </a:srgbClr>
                  </a:outerShdw>
                </a:effectLst>
                <a:latin typeface="Trebuchet MS" pitchFamily="34" charset="0"/>
              </a:rPr>
              <a:t>desarrollo</a:t>
            </a:r>
            <a:r>
              <a:rPr lang="es-ES_tradnl" sz="2400" i="1" dirty="0">
                <a:solidFill>
                  <a:schemeClr val="tx1"/>
                </a:solidFill>
                <a:effectLst>
                  <a:outerShdw blurRad="38100" dist="38100" dir="2700000" algn="tl">
                    <a:srgbClr val="000000">
                      <a:alpha val="43137"/>
                    </a:srgbClr>
                  </a:outerShdw>
                </a:effectLst>
                <a:latin typeface="Trebuchet MS" pitchFamily="34" charset="0"/>
              </a:rPr>
              <a:t> y </a:t>
            </a:r>
            <a:r>
              <a:rPr lang="es-ES_tradnl" sz="2400" b="1" i="1" dirty="0">
                <a:solidFill>
                  <a:schemeClr val="tx1"/>
                </a:solidFill>
                <a:effectLst>
                  <a:outerShdw blurRad="38100" dist="38100" dir="2700000" algn="tl">
                    <a:srgbClr val="000000">
                      <a:alpha val="43137"/>
                    </a:srgbClr>
                  </a:outerShdw>
                </a:effectLst>
                <a:latin typeface="Trebuchet MS" pitchFamily="34" charset="0"/>
              </a:rPr>
              <a:t>crecimiento de las personas </a:t>
            </a:r>
            <a:r>
              <a:rPr lang="es-ES_tradnl" sz="2400" dirty="0">
                <a:solidFill>
                  <a:schemeClr val="tx1"/>
                </a:solidFill>
                <a:effectLst>
                  <a:outerShdw blurRad="38100" dist="38100" dir="2700000" algn="tl">
                    <a:srgbClr val="000000">
                      <a:alpha val="43137"/>
                    </a:srgbClr>
                  </a:outerShdw>
                </a:effectLst>
                <a:latin typeface="Trebuchet MS" pitchFamily="34" charset="0"/>
              </a:rPr>
              <a:t>para alcanzar </a:t>
            </a:r>
            <a:r>
              <a:rPr lang="es-ES_tradnl" sz="2400" b="1" dirty="0">
                <a:solidFill>
                  <a:schemeClr val="tx1"/>
                </a:solidFill>
                <a:effectLst>
                  <a:outerShdw blurRad="38100" dist="38100" dir="2700000" algn="tl">
                    <a:srgbClr val="000000">
                      <a:alpha val="43137"/>
                    </a:srgbClr>
                  </a:outerShdw>
                </a:effectLst>
                <a:latin typeface="Trebuchet MS" pitchFamily="34" charset="0"/>
              </a:rPr>
              <a:t>niveles más elevados </a:t>
            </a:r>
            <a:r>
              <a:rPr lang="es-ES_tradnl" sz="2400" dirty="0">
                <a:solidFill>
                  <a:schemeClr val="tx1"/>
                </a:solidFill>
                <a:effectLst>
                  <a:outerShdw blurRad="38100" dist="38100" dir="2700000" algn="tl">
                    <a:srgbClr val="000000">
                      <a:alpha val="43137"/>
                    </a:srgbClr>
                  </a:outerShdw>
                </a:effectLst>
                <a:latin typeface="Trebuchet MS" pitchFamily="34" charset="0"/>
              </a:rPr>
              <a:t>de </a:t>
            </a:r>
            <a:r>
              <a:rPr lang="es-ES_tradnl" sz="2400" b="1" i="1" dirty="0">
                <a:solidFill>
                  <a:schemeClr val="tx1"/>
                </a:solidFill>
                <a:effectLst>
                  <a:outerShdw blurRad="38100" dist="38100" dir="2700000" algn="tl">
                    <a:srgbClr val="000000">
                      <a:alpha val="43137"/>
                    </a:srgbClr>
                  </a:outerShdw>
                </a:effectLst>
                <a:latin typeface="Trebuchet MS" pitchFamily="34" charset="0"/>
              </a:rPr>
              <a:t>competencia</a:t>
            </a:r>
            <a:r>
              <a:rPr lang="es-ES_tradnl" sz="2400" i="1" dirty="0">
                <a:solidFill>
                  <a:schemeClr val="tx1"/>
                </a:solidFill>
                <a:effectLst>
                  <a:outerShdw blurRad="38100" dist="38100" dir="2700000" algn="tl">
                    <a:srgbClr val="000000">
                      <a:alpha val="43137"/>
                    </a:srgbClr>
                  </a:outerShdw>
                </a:effectLst>
                <a:latin typeface="Trebuchet MS" pitchFamily="34" charset="0"/>
              </a:rPr>
              <a:t>, </a:t>
            </a:r>
            <a:r>
              <a:rPr lang="es-ES_tradnl" sz="2400" b="1" i="1" dirty="0">
                <a:solidFill>
                  <a:schemeClr val="tx1"/>
                </a:solidFill>
                <a:effectLst>
                  <a:outerShdw blurRad="38100" dist="38100" dir="2700000" algn="tl">
                    <a:srgbClr val="000000">
                      <a:alpha val="43137"/>
                    </a:srgbClr>
                  </a:outerShdw>
                </a:effectLst>
                <a:latin typeface="Trebuchet MS" pitchFamily="34" charset="0"/>
              </a:rPr>
              <a:t>creatividad</a:t>
            </a:r>
            <a:r>
              <a:rPr lang="es-ES_tradnl" sz="2400" i="1" dirty="0">
                <a:solidFill>
                  <a:schemeClr val="tx1"/>
                </a:solidFill>
                <a:effectLst>
                  <a:outerShdw blurRad="38100" dist="38100" dir="2700000" algn="tl">
                    <a:srgbClr val="000000">
                      <a:alpha val="43137"/>
                    </a:srgbClr>
                  </a:outerShdw>
                </a:effectLst>
                <a:latin typeface="Trebuchet MS" pitchFamily="34" charset="0"/>
              </a:rPr>
              <a:t> y </a:t>
            </a:r>
            <a:r>
              <a:rPr lang="es-ES_tradnl" sz="2400" b="1" i="1" dirty="0">
                <a:solidFill>
                  <a:schemeClr val="tx1"/>
                </a:solidFill>
                <a:effectLst>
                  <a:outerShdw blurRad="38100" dist="38100" dir="2700000" algn="tl">
                    <a:srgbClr val="000000">
                      <a:alpha val="43137"/>
                    </a:srgbClr>
                  </a:outerShdw>
                </a:effectLst>
                <a:latin typeface="Trebuchet MS" pitchFamily="34" charset="0"/>
              </a:rPr>
              <a:t>satisfacción</a:t>
            </a:r>
            <a:r>
              <a:rPr lang="es-ES_tradnl" sz="2400" dirty="0">
                <a:solidFill>
                  <a:schemeClr val="tx1"/>
                </a:solidFill>
                <a:effectLst>
                  <a:outerShdw blurRad="38100" dist="38100" dir="2700000" algn="tl">
                    <a:srgbClr val="000000">
                      <a:alpha val="43137"/>
                    </a:srgbClr>
                  </a:outerShdw>
                </a:effectLst>
                <a:latin typeface="Trebuchet MS" pitchFamily="34" charset="0"/>
              </a:rPr>
              <a:t>, considerando que las personas constituyen en sí, el </a:t>
            </a:r>
            <a:r>
              <a:rPr lang="es-ES_tradnl" sz="2400" i="1" dirty="0">
                <a:solidFill>
                  <a:schemeClr val="tx1"/>
                </a:solidFill>
                <a:effectLst>
                  <a:outerShdw blurRad="38100" dist="38100" dir="2700000" algn="tl">
                    <a:srgbClr val="000000">
                      <a:alpha val="43137"/>
                    </a:srgbClr>
                  </a:outerShdw>
                </a:effectLst>
                <a:latin typeface="Trebuchet MS" pitchFamily="34" charset="0"/>
              </a:rPr>
              <a:t>recurso central de </a:t>
            </a:r>
            <a:r>
              <a:rPr lang="es-ES_tradnl" sz="2400" b="1" i="1" dirty="0">
                <a:solidFill>
                  <a:schemeClr val="tx1"/>
                </a:solidFill>
                <a:effectLst>
                  <a:outerShdw blurRad="38100" dist="38100" dir="2700000" algn="tl">
                    <a:srgbClr val="000000">
                      <a:alpha val="43137"/>
                    </a:srgbClr>
                  </a:outerShdw>
                </a:effectLst>
                <a:latin typeface="Trebuchet MS" pitchFamily="34" charset="0"/>
              </a:rPr>
              <a:t>cualquier organización </a:t>
            </a:r>
            <a:r>
              <a:rPr lang="es-ES_tradnl" sz="2400" b="1" dirty="0">
                <a:solidFill>
                  <a:schemeClr val="tx1"/>
                </a:solidFill>
                <a:effectLst>
                  <a:outerShdw blurRad="38100" dist="38100" dir="2700000" algn="tl">
                    <a:srgbClr val="000000">
                      <a:alpha val="43137"/>
                    </a:srgbClr>
                  </a:outerShdw>
                </a:effectLst>
                <a:latin typeface="Trebuchet MS" pitchFamily="34" charset="0"/>
              </a:rPr>
              <a:t>y de toda la sociedad. </a:t>
            </a:r>
            <a:endParaRPr lang="es-ES_tradnl" sz="2400" b="1" dirty="0" smtClean="0">
              <a:solidFill>
                <a:schemeClr val="tx1"/>
              </a:solidFill>
              <a:effectLst>
                <a:outerShdw blurRad="38100" dist="38100" dir="2700000" algn="tl">
                  <a:srgbClr val="000000">
                    <a:alpha val="43137"/>
                  </a:srgbClr>
                </a:outerShdw>
              </a:effectLst>
              <a:latin typeface="Trebuchet MS" pitchFamily="34" charset="0"/>
            </a:endParaRPr>
          </a:p>
          <a:p>
            <a:pPr marL="0" indent="0" algn="just">
              <a:buNone/>
            </a:pPr>
            <a:r>
              <a:rPr lang="es-ES_tradnl" sz="2400" dirty="0" smtClean="0">
                <a:solidFill>
                  <a:schemeClr val="tx1"/>
                </a:solidFill>
                <a:effectLst>
                  <a:outerShdw blurRad="38100" dist="38100" dir="2700000" algn="tl">
                    <a:srgbClr val="000000">
                      <a:alpha val="43137"/>
                    </a:srgbClr>
                  </a:outerShdw>
                </a:effectLst>
                <a:latin typeface="Trebuchet MS" pitchFamily="34" charset="0"/>
              </a:rPr>
              <a:t>Se alienta y respalda el crecimiento y desarrollo de los empleados .</a:t>
            </a:r>
            <a:endParaRPr lang="es-MX" sz="2400" i="1" dirty="0">
              <a:solidFill>
                <a:schemeClr val="tx1"/>
              </a:solidFill>
              <a:effectLst>
                <a:outerShdw blurRad="38100" dist="38100" dir="2700000" algn="tl">
                  <a:srgbClr val="000000">
                    <a:alpha val="43137"/>
                  </a:srgbClr>
                </a:outerShdw>
              </a:effectLst>
              <a:latin typeface="Trebuchet MS" pitchFamily="34" charset="0"/>
            </a:endParaRPr>
          </a:p>
          <a:p>
            <a:pPr marL="0" indent="0" algn="just">
              <a:buNone/>
            </a:pPr>
            <a:endParaRPr lang="es-MX" sz="2400" dirty="0">
              <a:effectLst>
                <a:outerShdw blurRad="38100" dist="38100" dir="2700000" algn="tl">
                  <a:srgbClr val="000000">
                    <a:alpha val="43137"/>
                  </a:srgbClr>
                </a:outerShdw>
              </a:effectLst>
              <a:latin typeface="Trebuchet MS" pitchFamily="34" charset="0"/>
            </a:endParaRPr>
          </a:p>
        </p:txBody>
      </p:sp>
      <p:sp>
        <p:nvSpPr>
          <p:cNvPr id="4" name="Rectángulo 3"/>
          <p:cNvSpPr/>
          <p:nvPr/>
        </p:nvSpPr>
        <p:spPr>
          <a:xfrm>
            <a:off x="5145832" y="6448037"/>
            <a:ext cx="3395459" cy="338554"/>
          </a:xfrm>
          <a:prstGeom prst="rect">
            <a:avLst/>
          </a:prstGeom>
        </p:spPr>
        <p:txBody>
          <a:bodyPr wrap="square">
            <a:spAutoFit/>
          </a:bodyPr>
          <a:lstStyle/>
          <a:p>
            <a:r>
              <a:rPr lang="es-MX" sz="1600" dirty="0" err="1" smtClean="0"/>
              <a:t>Robbins</a:t>
            </a:r>
            <a:r>
              <a:rPr lang="es-MX" sz="1600" dirty="0" smtClean="0"/>
              <a:t>,  y </a:t>
            </a:r>
            <a:r>
              <a:rPr lang="es-MX" sz="1600" dirty="0" err="1"/>
              <a:t>Judge</a:t>
            </a:r>
            <a:r>
              <a:rPr lang="es-MX" sz="1600" dirty="0"/>
              <a:t>, Timothy a. (2009). </a:t>
            </a:r>
          </a:p>
        </p:txBody>
      </p:sp>
      <p:sp>
        <p:nvSpPr>
          <p:cNvPr id="6" name="Marcador de número de diapositiva 5"/>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16</a:t>
            </a:fld>
            <a:endParaRPr kumimoji="0" lang="en-US"/>
          </a:p>
        </p:txBody>
      </p:sp>
    </p:spTree>
    <p:extLst>
      <p:ext uri="{BB962C8B-B14F-4D97-AF65-F5344CB8AC3E}">
        <p14:creationId xmlns:p14="http://schemas.microsoft.com/office/powerpoint/2010/main" val="9933817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116632"/>
            <a:ext cx="7772400" cy="720080"/>
          </a:xfrm>
          <a:ln>
            <a:solidFill>
              <a:srgbClr val="FFC000"/>
            </a:solidFill>
          </a:ln>
          <a:scene3d>
            <a:camera prst="orthographicFront"/>
            <a:lightRig rig="threePt" dir="t"/>
          </a:scene3d>
          <a:sp3d>
            <a:bevelT prst="relaxedInset"/>
          </a:sp3d>
        </p:spPr>
        <p:txBody>
          <a:bodyPr/>
          <a:lstStyle/>
          <a:p>
            <a:r>
              <a:rPr lang="es-ES_tradnl" b="1" cap="small" dirty="0">
                <a:solidFill>
                  <a:srgbClr val="FF9900"/>
                </a:solidFill>
                <a:effectLst>
                  <a:outerShdw blurRad="38100" dist="38100" dir="2700000" algn="tl">
                    <a:srgbClr val="000000">
                      <a:alpha val="43137"/>
                    </a:srgbClr>
                  </a:outerShdw>
                </a:effectLst>
                <a:latin typeface="Trebuchet MS" pitchFamily="34" charset="0"/>
              </a:rPr>
              <a:t>Enfoque de contingencias</a:t>
            </a:r>
            <a:endParaRPr lang="es-MX" dirty="0">
              <a:solidFill>
                <a:srgbClr val="FF9900"/>
              </a:solidFill>
              <a:effectLst>
                <a:outerShdw blurRad="38100" dist="38100" dir="2700000" algn="tl">
                  <a:srgbClr val="000000">
                    <a:alpha val="43137"/>
                  </a:srgbClr>
                </a:outerShdw>
              </a:effectLst>
              <a:latin typeface="Trebuchet MS" pitchFamily="34" charset="0"/>
            </a:endParaRPr>
          </a:p>
        </p:txBody>
      </p:sp>
      <p:sp>
        <p:nvSpPr>
          <p:cNvPr id="3" name="2 Marcador de contenido"/>
          <p:cNvSpPr>
            <a:spLocks noGrp="1"/>
          </p:cNvSpPr>
          <p:nvPr>
            <p:ph idx="1"/>
          </p:nvPr>
        </p:nvSpPr>
        <p:spPr>
          <a:xfrm>
            <a:off x="827584" y="1340768"/>
            <a:ext cx="5904656" cy="5328592"/>
          </a:xfrm>
          <a:noFill/>
        </p:spPr>
        <p:txBody>
          <a:bodyPr>
            <a:normAutofit lnSpcReduction="10000"/>
          </a:bodyPr>
          <a:lstStyle/>
          <a:p>
            <a:pPr marL="0" indent="0" algn="just">
              <a:buNone/>
            </a:pPr>
            <a:r>
              <a:rPr lang="es-MX" sz="2500" dirty="0" smtClean="0">
                <a:latin typeface="Times New Roman" panose="02020603050405020304" pitchFamily="18" charset="0"/>
                <a:cs typeface="Times New Roman" panose="02020603050405020304" pitchFamily="18" charset="0"/>
              </a:rPr>
              <a:t>Considera que </a:t>
            </a:r>
            <a:r>
              <a:rPr lang="es-MX" sz="25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 existe una mejor  manera de hacer las cosas,</a:t>
            </a:r>
            <a:r>
              <a:rPr lang="es-MX" sz="2500" dirty="0" smtClean="0">
                <a:latin typeface="Times New Roman" panose="02020603050405020304" pitchFamily="18" charset="0"/>
                <a:cs typeface="Times New Roman" panose="02020603050405020304" pitchFamily="18" charset="0"/>
              </a:rPr>
              <a:t> cada situación se debe examinar con extremo cuidado a fin de determinar las variables significativas que existen, con el propósito de plantear las alternativas posibles de solución.  </a:t>
            </a:r>
          </a:p>
          <a:p>
            <a:pPr marL="0" indent="0" algn="just">
              <a:buNone/>
            </a:pPr>
            <a:r>
              <a:rPr lang="es-MX" sz="2500" dirty="0" smtClean="0">
                <a:latin typeface="Times New Roman" panose="02020603050405020304" pitchFamily="18" charset="0"/>
                <a:cs typeface="Times New Roman" panose="02020603050405020304" pitchFamily="18" charset="0"/>
              </a:rPr>
              <a:t>Este enfoque alienta el análisis de cada situación antes de emprender una acción, descarta la práctica habitual basada en suposiciones universales acerca de las personas.</a:t>
            </a:r>
          </a:p>
          <a:p>
            <a:pPr marL="0" indent="0" algn="just">
              <a:buNone/>
            </a:pPr>
            <a:r>
              <a:rPr lang="es-MX" sz="2500" dirty="0" smtClean="0">
                <a:latin typeface="Times New Roman" panose="02020603050405020304" pitchFamily="18" charset="0"/>
                <a:cs typeface="Times New Roman" panose="02020603050405020304" pitchFamily="18" charset="0"/>
              </a:rPr>
              <a:t>Para la eficacia se requiere diferentes conductas de los administradores en diferentes ambientes</a:t>
            </a:r>
            <a:r>
              <a:rPr lang="es-MX" sz="2500" dirty="0" smtClean="0">
                <a:latin typeface="Trebuchet MS" pitchFamily="34" charset="0"/>
              </a:rPr>
              <a:t>.</a:t>
            </a:r>
          </a:p>
          <a:p>
            <a:pPr marL="0" indent="0" algn="just">
              <a:buNone/>
            </a:pPr>
            <a:endParaRPr lang="es-MX" sz="2500" dirty="0" smtClean="0">
              <a:latin typeface="Trebuchet MS" pitchFamily="34" charset="0"/>
            </a:endParaRPr>
          </a:p>
          <a:p>
            <a:pPr marL="0" indent="0" algn="just">
              <a:buNone/>
            </a:pPr>
            <a:endParaRPr lang="es-MX" sz="2500" dirty="0" smtClean="0">
              <a:latin typeface="Trebuchet MS" pitchFamily="34" charset="0"/>
            </a:endParaRPr>
          </a:p>
          <a:p>
            <a:pPr marL="0" indent="0" algn="just">
              <a:buNone/>
            </a:pPr>
            <a:endParaRPr lang="es-MX" sz="2500" dirty="0">
              <a:latin typeface="Trebuchet MS" pitchFamily="34" charset="0"/>
            </a:endParaRP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6819" y="1988840"/>
            <a:ext cx="1923205" cy="35283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ángulo 4"/>
          <p:cNvSpPr/>
          <p:nvPr/>
        </p:nvSpPr>
        <p:spPr>
          <a:xfrm>
            <a:off x="5145832" y="6448037"/>
            <a:ext cx="3395459" cy="338554"/>
          </a:xfrm>
          <a:prstGeom prst="rect">
            <a:avLst/>
          </a:prstGeom>
        </p:spPr>
        <p:txBody>
          <a:bodyPr wrap="square">
            <a:spAutoFit/>
          </a:bodyPr>
          <a:lstStyle/>
          <a:p>
            <a:r>
              <a:rPr lang="es-MX" sz="1600" dirty="0" err="1" smtClean="0"/>
              <a:t>Robbins</a:t>
            </a:r>
            <a:r>
              <a:rPr lang="es-MX" sz="1600" dirty="0" smtClean="0"/>
              <a:t>,  y </a:t>
            </a:r>
            <a:r>
              <a:rPr lang="es-MX" sz="1600" dirty="0" err="1"/>
              <a:t>Judge</a:t>
            </a:r>
            <a:r>
              <a:rPr lang="es-MX" sz="1600" dirty="0"/>
              <a:t>, Timothy a. (2009). </a:t>
            </a:r>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17</a:t>
            </a:fld>
            <a:endParaRPr kumimoji="0" lang="en-US"/>
          </a:p>
        </p:txBody>
      </p:sp>
    </p:spTree>
    <p:extLst>
      <p:ext uri="{BB962C8B-B14F-4D97-AF65-F5344CB8AC3E}">
        <p14:creationId xmlns:p14="http://schemas.microsoft.com/office/powerpoint/2010/main" val="31906973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2420888"/>
            <a:ext cx="2613624" cy="25202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Lst>
        </p:spPr>
      </p:pic>
      <p:sp>
        <p:nvSpPr>
          <p:cNvPr id="2" name="1 Título"/>
          <p:cNvSpPr>
            <a:spLocks noGrp="1"/>
          </p:cNvSpPr>
          <p:nvPr>
            <p:ph type="title"/>
          </p:nvPr>
        </p:nvSpPr>
        <p:spPr>
          <a:xfrm>
            <a:off x="168275" y="122238"/>
            <a:ext cx="8670925" cy="786482"/>
          </a:xfrm>
        </p:spPr>
        <p:txBody>
          <a:bodyPr>
            <a:noAutofit/>
          </a:bodyPr>
          <a:lstStyle/>
          <a:p>
            <a:pPr algn="ctr"/>
            <a:r>
              <a:rPr lang="es-ES_tradnl" sz="2400" b="1" cap="small" dirty="0">
                <a:solidFill>
                  <a:srgbClr val="FF0000"/>
                </a:solidFill>
                <a:effectLst>
                  <a:outerShdw blurRad="38100" dist="38100" dir="2700000" algn="tl">
                    <a:srgbClr val="000000">
                      <a:alpha val="43137"/>
                    </a:srgbClr>
                  </a:outerShdw>
                </a:effectLst>
                <a:latin typeface="Trebuchet MS" pitchFamily="34" charset="0"/>
              </a:rPr>
              <a:t>Enfoque </a:t>
            </a:r>
            <a:r>
              <a:rPr lang="es-ES_tradnl" sz="2400" b="1" cap="small" dirty="0" smtClean="0">
                <a:solidFill>
                  <a:srgbClr val="FF0000"/>
                </a:solidFill>
                <a:effectLst>
                  <a:outerShdw blurRad="38100" dist="38100" dir="2700000" algn="tl">
                    <a:srgbClr val="000000">
                      <a:alpha val="43137"/>
                    </a:srgbClr>
                  </a:outerShdw>
                </a:effectLst>
                <a:latin typeface="Trebuchet MS" pitchFamily="34" charset="0"/>
              </a:rPr>
              <a:t>orientado a resultados</a:t>
            </a:r>
            <a:br>
              <a:rPr lang="es-ES_tradnl" sz="2400" b="1" cap="small" dirty="0" smtClean="0">
                <a:solidFill>
                  <a:srgbClr val="FF0000"/>
                </a:solidFill>
                <a:effectLst>
                  <a:outerShdw blurRad="38100" dist="38100" dir="2700000" algn="tl">
                    <a:srgbClr val="000000">
                      <a:alpha val="43137"/>
                    </a:srgbClr>
                  </a:outerShdw>
                </a:effectLst>
                <a:latin typeface="Trebuchet MS" pitchFamily="34" charset="0"/>
              </a:rPr>
            </a:br>
            <a:r>
              <a:rPr lang="es-ES_tradnl" sz="2400" b="1" cap="small" dirty="0" smtClean="0">
                <a:solidFill>
                  <a:srgbClr val="FF0000"/>
                </a:solidFill>
                <a:effectLst>
                  <a:outerShdw blurRad="38100" dist="38100" dir="2700000" algn="tl">
                    <a:srgbClr val="000000">
                      <a:alpha val="43137"/>
                    </a:srgbClr>
                  </a:outerShdw>
                </a:effectLst>
                <a:latin typeface="Trebuchet MS" pitchFamily="34" charset="0"/>
              </a:rPr>
              <a:t> (productividad) </a:t>
            </a:r>
            <a:endParaRPr lang="es-MX" sz="2400" dirty="0">
              <a:solidFill>
                <a:srgbClr val="FF0000"/>
              </a:solidFill>
              <a:effectLst>
                <a:outerShdw blurRad="38100" dist="38100" dir="2700000" algn="tl">
                  <a:srgbClr val="000000">
                    <a:alpha val="43137"/>
                  </a:srgbClr>
                </a:outerShdw>
              </a:effectLst>
              <a:latin typeface="Trebuchet MS" pitchFamily="34" charset="0"/>
            </a:endParaRPr>
          </a:p>
        </p:txBody>
      </p:sp>
      <p:sp>
        <p:nvSpPr>
          <p:cNvPr id="3" name="2 Marcador de contenido"/>
          <p:cNvSpPr>
            <a:spLocks noGrp="1"/>
          </p:cNvSpPr>
          <p:nvPr>
            <p:ph idx="1"/>
          </p:nvPr>
        </p:nvSpPr>
        <p:spPr>
          <a:xfrm>
            <a:off x="342931" y="1268760"/>
            <a:ext cx="6029269" cy="5589240"/>
          </a:xfrm>
          <a:ln>
            <a:noFill/>
          </a:ln>
        </p:spPr>
        <p:txBody>
          <a:bodyPr>
            <a:normAutofit/>
          </a:bodyPr>
          <a:lstStyle/>
          <a:p>
            <a:pPr marL="0" indent="0">
              <a:buNone/>
            </a:pPr>
            <a:r>
              <a:rPr lang="es-MX" sz="2000" dirty="0" smtClean="0">
                <a:solidFill>
                  <a:schemeClr val="accent6">
                    <a:lumMod val="75000"/>
                  </a:schemeClr>
                </a:solidFill>
                <a:latin typeface="Trebuchet MS" pitchFamily="34" charset="0"/>
              </a:rPr>
              <a:t>El concepto de productividad no implica que se tenga que producir más, es la medida de la</a:t>
            </a:r>
            <a:r>
              <a:rPr lang="es-MX" sz="2000" i="1" dirty="0" smtClean="0">
                <a:solidFill>
                  <a:schemeClr val="accent6">
                    <a:lumMod val="75000"/>
                  </a:schemeClr>
                </a:solidFill>
                <a:latin typeface="Trebuchet MS" pitchFamily="34" charset="0"/>
              </a:rPr>
              <a:t> eficiencia con que se produce lo que se desea</a:t>
            </a:r>
            <a:r>
              <a:rPr lang="es-MX" sz="2000" i="1" dirty="0" smtClean="0">
                <a:solidFill>
                  <a:schemeClr val="accent5">
                    <a:lumMod val="60000"/>
                    <a:lumOff val="40000"/>
                  </a:schemeClr>
                </a:solidFill>
                <a:latin typeface="Trebuchet MS" pitchFamily="34" charset="0"/>
              </a:rPr>
              <a:t>.</a:t>
            </a:r>
          </a:p>
          <a:p>
            <a:pPr marL="0" indent="0" algn="ctr">
              <a:buNone/>
            </a:pPr>
            <a:r>
              <a:rPr lang="es-MX" sz="2000" dirty="0" smtClean="0">
                <a:latin typeface="Trebuchet MS" pitchFamily="34" charset="0"/>
              </a:rPr>
              <a:t>Ecuaciones que muestran el papel del Comportamiento Organizacional en los sistemas de trabajo:</a:t>
            </a:r>
            <a:endParaRPr lang="es-MX" sz="2400" dirty="0" smtClean="0">
              <a:latin typeface="Trebuchet MS" pitchFamily="34" charset="0"/>
            </a:endParaRPr>
          </a:p>
          <a:p>
            <a:pPr marL="457200" indent="-457200">
              <a:buClr>
                <a:srgbClr val="FF0000"/>
              </a:buClr>
              <a:buFont typeface="+mj-lt"/>
              <a:buAutoNum type="arabicPeriod"/>
            </a:pPr>
            <a:r>
              <a:rPr lang="es-MX" sz="2400" dirty="0" smtClean="0">
                <a:solidFill>
                  <a:schemeClr val="accent1">
                    <a:lumMod val="60000"/>
                    <a:lumOff val="40000"/>
                  </a:schemeClr>
                </a:solidFill>
                <a:effectLst>
                  <a:outerShdw blurRad="38100" dist="38100" dir="2700000" algn="tl">
                    <a:srgbClr val="000000">
                      <a:alpha val="43137"/>
                    </a:srgbClr>
                  </a:outerShdw>
                </a:effectLst>
                <a:latin typeface="Trebuchet MS" pitchFamily="34" charset="0"/>
              </a:rPr>
              <a:t>Conocimiento </a:t>
            </a:r>
            <a:r>
              <a:rPr lang="es-MX" sz="2400" dirty="0" smtClean="0">
                <a:latin typeface="Trebuchet MS" pitchFamily="34" charset="0"/>
              </a:rPr>
              <a:t>+</a:t>
            </a:r>
            <a:r>
              <a:rPr lang="es-MX" sz="2400" dirty="0" smtClean="0">
                <a:solidFill>
                  <a:schemeClr val="accent3"/>
                </a:solidFill>
                <a:latin typeface="Trebuchet MS" pitchFamily="34" charset="0"/>
              </a:rPr>
              <a:t> </a:t>
            </a:r>
            <a:r>
              <a:rPr lang="es-MX" sz="2400" dirty="0" smtClean="0">
                <a:solidFill>
                  <a:schemeClr val="accent3"/>
                </a:solidFill>
                <a:effectLst>
                  <a:outerShdw blurRad="38100" dist="38100" dir="2700000" algn="tl">
                    <a:srgbClr val="000000">
                      <a:alpha val="43137"/>
                    </a:srgbClr>
                  </a:outerShdw>
                </a:effectLst>
                <a:latin typeface="Trebuchet MS" pitchFamily="34" charset="0"/>
              </a:rPr>
              <a:t>habilidad</a:t>
            </a:r>
            <a:r>
              <a:rPr lang="es-MX" sz="2400" dirty="0" smtClean="0">
                <a:solidFill>
                  <a:schemeClr val="accent3"/>
                </a:solidFill>
                <a:latin typeface="Trebuchet MS" pitchFamily="34" charset="0"/>
              </a:rPr>
              <a:t> </a:t>
            </a:r>
            <a:r>
              <a:rPr lang="es-MX" sz="2400" dirty="0" smtClean="0">
                <a:latin typeface="Trebuchet MS" pitchFamily="34" charset="0"/>
              </a:rPr>
              <a:t>= </a:t>
            </a:r>
            <a:r>
              <a:rPr lang="es-MX" sz="2400" dirty="0" smtClean="0">
                <a:solidFill>
                  <a:schemeClr val="accent6">
                    <a:lumMod val="75000"/>
                  </a:schemeClr>
                </a:solidFill>
                <a:effectLst>
                  <a:outerShdw blurRad="38100" dist="38100" dir="2700000" algn="tl">
                    <a:srgbClr val="000000">
                      <a:alpha val="43137"/>
                    </a:srgbClr>
                  </a:outerShdw>
                </a:effectLst>
                <a:latin typeface="Trebuchet MS" pitchFamily="34" charset="0"/>
              </a:rPr>
              <a:t>destreza</a:t>
            </a:r>
          </a:p>
          <a:p>
            <a:pPr marL="457200" indent="-457200">
              <a:buClr>
                <a:srgbClr val="FF0000"/>
              </a:buClr>
              <a:buFont typeface="+mj-lt"/>
              <a:buAutoNum type="arabicPeriod"/>
            </a:pPr>
            <a:r>
              <a:rPr lang="es-MX" sz="2400" dirty="0" smtClean="0">
                <a:solidFill>
                  <a:schemeClr val="accent6">
                    <a:lumMod val="50000"/>
                  </a:schemeClr>
                </a:solidFill>
                <a:latin typeface="Trebuchet MS" pitchFamily="34" charset="0"/>
              </a:rPr>
              <a:t>Actitud</a:t>
            </a:r>
            <a:r>
              <a:rPr lang="es-MX" sz="2400" dirty="0" smtClean="0">
                <a:latin typeface="Trebuchet MS" pitchFamily="34" charset="0"/>
              </a:rPr>
              <a:t> + </a:t>
            </a:r>
            <a:r>
              <a:rPr lang="es-MX" sz="2400" dirty="0" smtClean="0">
                <a:solidFill>
                  <a:schemeClr val="tx1"/>
                </a:solidFill>
                <a:latin typeface="Trebuchet MS" pitchFamily="34" charset="0"/>
              </a:rPr>
              <a:t>situación</a:t>
            </a:r>
            <a:r>
              <a:rPr lang="es-MX" sz="2400" dirty="0" smtClean="0">
                <a:latin typeface="Trebuchet MS" pitchFamily="34" charset="0"/>
              </a:rPr>
              <a:t> = </a:t>
            </a:r>
            <a:r>
              <a:rPr lang="es-MX" sz="2400" dirty="0" smtClean="0">
                <a:solidFill>
                  <a:srgbClr val="FFC000"/>
                </a:solidFill>
                <a:effectLst>
                  <a:outerShdw blurRad="38100" dist="38100" dir="2700000" algn="tl">
                    <a:srgbClr val="000000">
                      <a:alpha val="43137"/>
                    </a:srgbClr>
                  </a:outerShdw>
                </a:effectLst>
                <a:latin typeface="Trebuchet MS" pitchFamily="34" charset="0"/>
              </a:rPr>
              <a:t>motivación</a:t>
            </a:r>
          </a:p>
          <a:p>
            <a:pPr marL="457200" indent="-457200">
              <a:buClr>
                <a:srgbClr val="FF0000"/>
              </a:buClr>
              <a:buFont typeface="+mj-lt"/>
              <a:buAutoNum type="arabicPeriod"/>
            </a:pPr>
            <a:r>
              <a:rPr lang="es-MX" sz="2400" dirty="0" smtClean="0">
                <a:solidFill>
                  <a:schemeClr val="bg2">
                    <a:lumMod val="75000"/>
                  </a:schemeClr>
                </a:solidFill>
                <a:effectLst>
                  <a:outerShdw blurRad="38100" dist="38100" dir="2700000" algn="tl">
                    <a:srgbClr val="000000">
                      <a:alpha val="43137"/>
                    </a:srgbClr>
                  </a:outerShdw>
                </a:effectLst>
                <a:latin typeface="Trebuchet MS" pitchFamily="34" charset="0"/>
              </a:rPr>
              <a:t>Habilidades</a:t>
            </a:r>
            <a:r>
              <a:rPr lang="es-MX" sz="2400" dirty="0" smtClean="0">
                <a:latin typeface="Trebuchet MS" pitchFamily="34" charset="0"/>
              </a:rPr>
              <a:t> + </a:t>
            </a:r>
            <a:r>
              <a:rPr lang="es-MX" sz="2400" dirty="0" smtClean="0">
                <a:solidFill>
                  <a:schemeClr val="accent6">
                    <a:lumMod val="60000"/>
                    <a:lumOff val="40000"/>
                  </a:schemeClr>
                </a:solidFill>
                <a:effectLst>
                  <a:outerShdw blurRad="38100" dist="38100" dir="2700000" algn="tl">
                    <a:srgbClr val="000000">
                      <a:alpha val="43137"/>
                    </a:srgbClr>
                  </a:outerShdw>
                </a:effectLst>
                <a:latin typeface="Trebuchet MS" pitchFamily="34" charset="0"/>
              </a:rPr>
              <a:t>motivación</a:t>
            </a:r>
            <a:r>
              <a:rPr lang="es-MX" sz="2400" dirty="0" smtClean="0">
                <a:latin typeface="Trebuchet MS" pitchFamily="34" charset="0"/>
              </a:rPr>
              <a:t> = </a:t>
            </a:r>
            <a:r>
              <a:rPr lang="es-MX" sz="2400" dirty="0" smtClean="0">
                <a:solidFill>
                  <a:schemeClr val="accent1">
                    <a:lumMod val="75000"/>
                  </a:schemeClr>
                </a:solidFill>
                <a:effectLst>
                  <a:outerShdw blurRad="38100" dist="38100" dir="2700000" algn="tl">
                    <a:srgbClr val="000000">
                      <a:alpha val="43137"/>
                    </a:srgbClr>
                  </a:outerShdw>
                </a:effectLst>
                <a:latin typeface="Trebuchet MS" pitchFamily="34" charset="0"/>
              </a:rPr>
              <a:t>desempeño humano potencial</a:t>
            </a:r>
          </a:p>
          <a:p>
            <a:pPr marL="457200" indent="-457200">
              <a:buClr>
                <a:srgbClr val="FF0000"/>
              </a:buClr>
              <a:buFont typeface="+mj-lt"/>
              <a:buAutoNum type="arabicPeriod"/>
            </a:pPr>
            <a:r>
              <a:rPr lang="es-MX" sz="2400" dirty="0" smtClean="0">
                <a:solidFill>
                  <a:schemeClr val="accent2"/>
                </a:solidFill>
                <a:effectLst>
                  <a:outerShdw blurRad="38100" dist="38100" dir="2700000" algn="tl">
                    <a:srgbClr val="000000">
                      <a:alpha val="43137"/>
                    </a:srgbClr>
                  </a:outerShdw>
                </a:effectLst>
                <a:latin typeface="Trebuchet MS" pitchFamily="34" charset="0"/>
              </a:rPr>
              <a:t>Desempeño humano potencial </a:t>
            </a:r>
            <a:r>
              <a:rPr lang="es-MX" sz="2400" dirty="0" smtClean="0">
                <a:latin typeface="Trebuchet MS" pitchFamily="34" charset="0"/>
              </a:rPr>
              <a:t>+ </a:t>
            </a:r>
            <a:r>
              <a:rPr lang="es-MX" sz="2400" dirty="0" smtClean="0">
                <a:solidFill>
                  <a:srgbClr val="00B7A5"/>
                </a:solidFill>
                <a:latin typeface="Trebuchet MS" pitchFamily="34" charset="0"/>
              </a:rPr>
              <a:t>recursos</a:t>
            </a:r>
            <a:r>
              <a:rPr lang="es-MX" sz="2400" dirty="0" smtClean="0">
                <a:latin typeface="Trebuchet MS" pitchFamily="34" charset="0"/>
              </a:rPr>
              <a:t> = </a:t>
            </a:r>
            <a:r>
              <a:rPr lang="es-MX" sz="2400" dirty="0" smtClean="0">
                <a:solidFill>
                  <a:srgbClr val="CC3300"/>
                </a:solidFill>
                <a:effectLst>
                  <a:outerShdw blurRad="38100" dist="38100" dir="2700000" algn="tl">
                    <a:srgbClr val="000000">
                      <a:alpha val="43137"/>
                    </a:srgbClr>
                  </a:outerShdw>
                </a:effectLst>
                <a:latin typeface="Trebuchet MS" pitchFamily="34" charset="0"/>
              </a:rPr>
              <a:t>Productividad</a:t>
            </a:r>
            <a:r>
              <a:rPr lang="es-MX" sz="2400" dirty="0" smtClean="0">
                <a:effectLst>
                  <a:outerShdw blurRad="38100" dist="38100" dir="2700000" algn="tl">
                    <a:srgbClr val="000000">
                      <a:alpha val="43137"/>
                    </a:srgbClr>
                  </a:outerShdw>
                </a:effectLst>
                <a:latin typeface="Trebuchet MS" pitchFamily="34" charset="0"/>
              </a:rPr>
              <a:t> </a:t>
            </a:r>
            <a:r>
              <a:rPr lang="es-MX" sz="2400" dirty="0" smtClean="0">
                <a:solidFill>
                  <a:srgbClr val="CC3300"/>
                </a:solidFill>
                <a:effectLst>
                  <a:outerShdw blurRad="38100" dist="38100" dir="2700000" algn="tl">
                    <a:srgbClr val="000000">
                      <a:alpha val="43137"/>
                    </a:srgbClr>
                  </a:outerShdw>
                </a:effectLst>
                <a:latin typeface="Trebuchet MS" pitchFamily="34" charset="0"/>
              </a:rPr>
              <a:t>organizacional</a:t>
            </a:r>
          </a:p>
          <a:p>
            <a:pPr marL="0" indent="0">
              <a:buNone/>
            </a:pPr>
            <a:endParaRPr lang="es-MX" sz="2400" dirty="0">
              <a:latin typeface="Trebuchet MS" pitchFamily="34" charset="0"/>
            </a:endParaRPr>
          </a:p>
        </p:txBody>
      </p:sp>
      <p:sp>
        <p:nvSpPr>
          <p:cNvPr id="4" name="AutoShape 2" descr="data:image/jpeg;base64,/9j/4AAQSkZJRgABAQAAAQABAAD/2wCEAAkGBhASEBUUEhQVFBUWFBUXFxcYFxcYFxkYFxUXFRgXGBkXHCYfFxwkGRcXHy8gIygpLCwsFh4xNTAqNSYrLSkBCQoKDgwOGg8PGi8lHiQsNTUtMTQsLS8qMDY2NS0vLCwpKSwvLCwsLDAsLCwsLCwsKSwsLCwsLCwsKSwsKSwsLP/AABEIAOEA4QMBIgACEQEDEQH/xAAcAAEAAgMBAQEAAAAAAAAAAAAABQYBAwQHAgj/xABCEAABAwIEBAQDBQUFCAMAAAABAAIRAyEEBRIxBkFRYRMicYEykaEHQrHB0SNScpLwFCRigrIVFjNDU3Oi8bPC4f/EABsBAQACAwEBAAAAAAAAAAAAAAAEBQEDBgIH/8QAMhEAAgICAAQDBwMEAwEAAAAAAAECAwQRBRIhMRNBcRQiUWGBkdEyofAVscHhIzRCBv/aAAwDAQACEQMRAD8A9xREQBERAEREAREQBERAEREAREQBERAEREAREQBERAEREAREQBERAEREAREQBERAEREAREQBERAEREAREQBERAEREAREQBERAEREAREQBERAEREAREQBERAEREAREQBERAEREAREQBERAc2OzGlRZrqvbTaCBqcYEnYKKdxvgfu1mv8A4TKiftXd/cB3rU/zXkOlQr8l1y5Ujp+FcFrzafFnJrro93p8X4Y83D/L+kroZxFhj/zWj1kfivAmkjYkehj8Fh+IebFzj7n9VqWa/gWE/wD5mtdVNn6HwuZUqpPh1GPjfS4EidpA2XUF5j9jlPzYl3akPrUK9OCnVz54qRymdjLGvlUnvX4CIi2EMIiIAiIgCIiAIiIAiIgCIiAIiIAiIgCIiAIi+KjwBJsFhvQPtYJUezPcOXaRUE7cwPmRCq1bi3EB7h5YDnCwiwcR+Sg38QppinvfoS6cO21tJa9T7+1l39xb/wB+n+Dl5KvSszzfx2aXjmDfzC08j6qCr5Vht3Mb6gEH6Kku4jC2e9HZ8It9jo8KxeeypLSTcqy1skoH4dbfQ2+TpVWpP1AHqAfot1M1Z1RdLKhavdPVPscb+zxB/wAdMf8AgT+a9HXnv2Ot/u1c9a4HypM/VX81ANyFe0NKtbPnPFXvMs9f8I+0WAVlbytCIiAIiIAiIgCIiAIixKAyiwCsoAiLBQGjFYxlMS9waP62C58JnVGodLXjV0Mg+07qo8VZgf7Q5pNmwAPYH81WcZm+ky0wQZB6Ec1z9nFLI3uEY+6n9S5q4bGVSnKWm0exgrK5MsxBqUabzYupscfVzQfzXWr+L2tlO1p6CrfG+MLKLeQc6D7CQP66KyLhzXL6VemadUS094IPIg8j3UfKh4lUob1s20TVdik1vR5Hi85aNipAPm/W66cN9mIOKf4tR5w7dOj4Q+pO7THwgbTF55LpxGQ1mk6WBwkxpImJtYxyXH5FcKkkmtnT0ZsJye3oi9ZWrFOsPVdVbDub8bHN9WkfWIXDjneUR1UeHcnOacdo0vfY+hP0JVMw3wD0H4K21XeV38D/APSVU6Hwj0H4K6xV7rN+E/1HqfAWP/s+U1qo38cx6ltJg+qi35yXuJc4uPUm6sPAGVMrZQ6k+YqPqyeYMiCPQgH2VOxHB+Mp4xuG8jnPaXsdqhpYDdxn4Y6XPqpOZjTtjDXbRRe0VwyLeZdeZ/Y9I4Lzh1Vj2OM6NMHnDpt7QVZlCcKcOjCUi0nU9xBe4bTyA7D8yVNFWuLCddUYz7lDkShOxyh2MoozH59RpHSTLugvHr0WMBn9GqdIJDuQdafTqntVPP4fMtnnwbOXn5XolEWAsqSagiIgCIiA5cxxgpU3PPIbdTsAqPjM6qvdJeR0AJAHpCt/EOEdUw72su6xA6wZheVYrNIkGxBgjmD0XOcXdzmox3y6LvhldTi5S7lxyHipwqtpVXag8hoJ3BO1+YJsrsF4tw7SqYnGUmM5Pa9x5NYxwJJ+UDqSvaQp/DHZ4Wp/Qi8QVas9wyiL5c8DcwrQriscXcIf2rz03inVAiXfA4dHRcEdR8iqXwnwQ/FuNSs8CiyoWFrZJqFkSAdg09dzfZWPj3iUsaKdN3ldAcQReSfLPIWv6qn5BxFXw1QPYXGi17fFbMt01C7lsD5XQRzHdUtk6Xkfp7d38/8ARb1wu8DfN6I9nYwAACwFgvta6VQOAIMggEHqDcFfcq5RUHFjM4oUv+JUa09Jv8lC4nNqdY66TiQPLNxcX/AhVvjyloruPUBw923+oK+OFHzQdBn9q4bR9yn3KqeMf9Z+qJWMvfLRSxzxzn1X2cdaSPkuBpWKtTyn0K41rfRli4RFfODyAH1VPz+uTXP8DD0uS4clLvqyVX85d/eD/BT/APsVOprUdm6jSn0OXFuilUPSm/8A0lVhmysePd+xq/8Abf8AUQq4zZW+MvdL/C7SPYOGM2bhMjZWNyPE0jq41Xge3P0BVPzHOcSa7alZ721qdxMAs1AOIA5WiykcpFZ9HCtqafApQ9jNy8yXAujYTyJ2G15W7Pstp4qq6q8lr3AAlsRYQDpIvbumVlweoOTWv5so1S1bOfKntv8Av2L1wlnxxNAOfAeDpMWmwIMcpBUvi6uljnC5DXH5AleNuD6Ba0O5btJ2mB3V24Kx9ao9wc9zmhkkG9yQBc+6ucWbspTb66KTJgoWtLsVjD5lr8xMk3Puvt+Yabg3Fwe4utnGHBtTDaq1FwNHUPIZ1MLjEDq2T2jupPhrgJ+ptXEvY5tnNYwkg8xqcQLdh81zv9Ntduv56l88+nw+b+ehfMO8lrSbEgE+4W1YCyusS0jmAiIsgIi11KwaJJhAfZVJ+0DLMPUpnTSacQYh48pA6uMgO6QZ3U3jeKKLZa06nwYA7DmqjiMW55JcZJ3VLxXMVKVaW2/2LPAxpWS5/JFq4ZZhKVJtOjoa6BqtBc6Lkk3deVPgryurXi8q7cIZwa9E6jLmHST1G4Py/BZ4dn+M/DktP5Gc3BdK8RPaJPNqz2UXuZ8TRPsDf6SvL85zrEOJDnuPYbfIL1iqwOaWnYgg+9l4znFI+JpDm6ti0nQZEi2qGuuORVwysRyY+i9+HBv5XEnttdW37PcppYjLsRTdvVqODiI1DS1uhw9Dcd1SsvxzqT3SDEQ5psJBgzPPdWzKXUqGrRTZUa5wcQRIBiJY7dvtKoZWxxsiXidn/kuVCV9EfD7r/BNYCtmGAaKdSl49FghrqdyGja0ahbkQQOqmKHGWFcwOl1xOnTf6W+qicl4ldqqtAcGjS5oqSQwmdQFT77LAgG4kj0rucZlSNYv8ak7UbhoNnEATMkfd26lTZRvVXi4u5L4ab+3mU2ff4VM3JJTS6fN/Nfgl+IK7MU8GCGgAEENOoAuN5BjflfuuPBUxQBbSsC4uIMuuQAd77NC4qdaRIII7Layu4kDdc1k5V1y5Zv6HCri+S57Umn8vwSrcy6j5foV9VMWwtIBvBsVxjSO559PZc9WiwuDjYjaPzCgRS31PoODRxSUYyuUdPy/9ft0Mc1A5mf27v4af+lTzlXc0f+3f/k/+Nv6qxrXcuauk+pxZm6KFSP3Y/wDIBV4FTmPa51J4aC4mIAufibyWjBcM1n3fFMd7u+Q29yrfFrbj0Ra05EKoNzei3ZdiWilTE7MZ/pC6H4oL4xOQONNhpHzBjQWm2qGgSDsD9PRRWBwVerMQ0AwSXbe26rb+HzhZp+ZGrza5rmRvzCmajQ4TDDchpdDSNob1IHQb3V5+zpjfAe8TdzW3iYa2eRMfFtJVU8LE0LUiXtMHyaQZ28xLlsy3O80NXRSbE763NIHd28epVziWypgq3BvXn00U+VVG2bsUkt+ReuLsQwYZzHb1PK0d99XtEqI4Nzg6hQJlsEs7RfT6b+kKs8QY/FvbUFVzHvpMcSWfAGgtBIMCTqLRtv6LZwA4uxjB+6x7j7DT+LlFlfZZlRnHot6/JIVEK8aUZdX3/B6oFlfDngCStNHHsc6BM+i6EojpRYlEAK894qxFYPc0uMAkevMfRehqncb4QSHSAHNiSYEtNr8rH6ICh4PEllWXWaQ5pcbC+xvveNl3VcbEyoTH4aoG6i0loJGoEObc28zSR1TAvDmNDw53m0iD5gLRHWOh5BUXFMaMtW/QueG5Djuv6nXiserPwtkONNDx6NQUy5xhrpGposHSJEEzEjbooHKMvphxe9niaX2DrtMQbi0q05ZnhbVexjXsFU64aAabSB5i23k1WJb1uFFwY0SnyN9fLv8A3RKzZ3KO0unn2/sdbuKsTQluIpsDm3Jm2k7OkWixVVx2VMxNfW5/htJcbAGS50gAkwNzcyrFmGRsrGXueSfi8x8w6Ht2Wj/YGDpDU5rWtaQfMYZI2kE6d1bQx8qM/dntb7Pr0Kt2Y8o6cPe+X4Mf7vYenDmsDnRBc/zuMQOdvkAovidopYapVpsaHgsGoW+J4abC0wV1ZlxxhqY/Zg1j/h8rfdzh+AKpudcVV69N9MtYxj9MtAJI0uBEOJ6jounw+D222RnZD3dre/P6GpVXcjcOnwIxmZyIeTvNzIlbS8OFiFDGm4d18tee4+i7yONXBarWl+xzt9Fqb8RP+fMmW1HMuCR6GFK5DxC51dtNzg6Q+8XkMJ3FuSp9SqSbklfeCrOZUY5vxBwjuenedlScW4XjZVFnPBc2np66p6+Jox6aoXQsmt6aZ6p4y01cQFGPq1A2dLoidtux9FroCtVMNaY6mw+a+HLDnza0fT45dMoc8X0JKjULtuq0VMm1VHOcTciw7Na3f2UvgcBoaBueZ7rd4Vz/AFyXRY2DGEU59yhuynKxuBG08C1rfKANltbRXXUZb5KFq5mWTqDyR0puA+qlXXKhLUW/QxTX4u9yS9SyVn6GjrH9FQdOlpJuTJudib7+q1sz91Sm57hAaYEwJsOndcmHzIubJ7qj4hkyyNJR0l8S1waFTtt72WbKeG8TXlxLaNPk74nPHVrbADufad1KN+z8fexNU9gymPxaVy5RxlTw2Gptq06wBkNfo8jrl0NJN4H4KnZ7mdbF4p9Xxixnw0mgmWtG0gEDUTJPrHJT41Y1Vcdx22uxBdmRZOWnpLz0XXibIaWGy3EeHqJd4Qc55lxHisgWAAFzYDmoX7OqdTx6rqYYSykwEPJFnuJsQDHwdCoV+cVPBNGpXe+m4CdTwTLXBwgOaSBIH3lv4dzIUmV/DeT4wYy7SCNJcXREgyHRM9V7r5bL4uC0kjxYpV0yU3ttlyxPEDqtUMaIBhoAMguky6YEt79B3VlwGEDG9+v5+/6DkqZw9hwB4h+Jx0N7AmHO9Tt6Aq/AK5KoLKIsAKv8ZUpotP8Ajj5tP6KwLmx2BZWYWPmDexgyOaA8aweTVw/VGkEmZgy2diByjqVLYPAsp0mtDQHES4m5LiL33gWEdlbsTwe8f8OoCOjgR9Wz+CqmbudSe5jviaYPTbkqXjO/Cio+bLXhUU7W35I+sFhaeqHFzZNiHWk8iDb3UlhsNh6Li8vJdBEuNgLchbkOSqeHxj3Ek/AXaQf8UTHyhahQxJqHTUaATbUTP4XUDElbFqMYxcl5vvosMqFbXNKT5X3Rf8PmVKoSGPa4gAkA39VFcX4B9fDFjCAQ9jhM8ibSNt1x5Hl9Sm4ueWXEeVgbeeZ3KmqmMZs4j03XT4+VKjlttaTT+hROH/JqnbPKcVQxFG1VhjqRLf5hb5rWyuw729dl6hW8F1pieoMX6mFC5jwPRfJANMn7zNvdvw/guvxOP0X9Jfdfglq+dfSxaKLiDSHO/QXXNSpPqnTTYXnsJ+fJvurvgPs8pAy9xq32jQ35Az9VY6GUtpNAa0ADk0AAfJSb+NVw92rq/sjTbkJ9ChZdwFVMeK8AdGXJ93CB8irNl/DlGj8DAD1N3fzG6nWUZ2C+cU9tJup5A5X2+a53L4jZOLdkuhWQpW9RXVmt2FGkg7EH8IXDlldtMaXbAyD67j5391nE4/YPNzy7rRVqCFwORxJytU6l2/c6jF4ao1OFr7/sTkyyWEGRY8lE1sa5hPiNeO8Fzfm2Y94XCOJhRa5unUdRI6fC2fqq9mWfV6x8zob+6LBWzx1mVRlJtehXeL7LZKKSa+ZZKvEVFv3p7BcOMzvD1bOdUjoCQPoFWRTX0GrNeB4cdeJL7mJ5vO98kSTxWOYQynSBawEb+s+91mlV00p7A/SVzYRrJa4lwuDtYwbgf+125oRUc8Ux8dV+gbWc8lo7QCPkoGRGvljXXvv1+L+ZOodm5Tn8Omuy+RKZlgMRiatCi0Atw+HY0u/5YLjrd5upHhyBJlpsYU7QyunRaA4+K/e4sPRuw9XSuelXFNz/AAgAatQu2FtmtFrQ1ga0encrfWdHlFz948yTur2qpQRT2WOTOLMBTd9xo9Bv3PLtMDZcjWgbbX5bXVyzrhzCUMNXrOZL/CA1Ol0P06GaB93zEbLRw9wlh6+EpPc6pqc3zEO3MkGxB6RbotqSRq22dvDeXktYT8LQD77wrUFqoUGsaGtEACAFtQwEREBFZ5j30g0tHlJgnoeX5rgoZ2+Zmex/r8FYK9FrmlrhIIgql1qfhvLD90kfosgs1PPKWkl50RvO3zXm/GuPpvxRdTcHNc0XBBEtJadvQKbzDFup9wRIM8lT+JMW6o5j3ATcOLWgSZ1S6Nyb37KBxCvmp9Cbgz5bfU68vZTdl+JDnta8V6b6YJAJIYAQ0czEr54bdWxWqnSDC4AOex79IIadOoCDMEi+/mChqONayTpa50nTIBiWxI5g35KR4U4xfgXPHhNc2oQ4i7XS3cNN5Om8Hm3lKrqq4WuPNvt6dSdZZOpScdd+xux+bVqFR9J0amO0u0kkTE2Np6L7wOaOqctTvVo/EhY4z4efhqpeXa213OqNJBDxeXB4PPzj9Aq610KV/TarI6nvfqR/b7IP3da9C40MrxFR3nIpt5gST8yICslCkGNDRsAAPZUXLuJK1KxOtvQ7/NWDD8YUD8UsPcW+eyn0Y1dC1BaId2RZc9zZK43FaG6vryHdcP8AtB/734fovmrxNhSPjntb9VWcwzijcUmkT3IHyCh52Lfa1Kqevkb8W+qtNWR2WqhmJk6iCPr3BWMfjGlptPyges/oqEMdU5OI+v4rL8wqkQXGFrVGYq/D5k/n12bHbiufPyv9tG7FZlqq2FtQg8wOy7cViCAoWnSJcPUfipepl9Ws4MpibXJsGjq4/wBEqHmY0YOuuC8ibiZLkrJy+JK5V9nuIxJ1vIo0jJDjd7gdtLRyiLkj0K582+zLGUZczRWYObTpf7tdb5E+ivDc9NGjTZLWhrGt1G5OloEgf+1B47iIuPN/d5t7NCv64ckVFFHOXNJyZ5+cK9jgHscLkQ5pbJG4EiCpZuDbAtTvb4Sfe4U2MU+s9lN58r6jGaQBHmdFhG8SZ9VGcRClh8b/AGekXPa0NlziDD3TI8oAgAt+ZUa6uvm5rGSKrJqPLBGw16wGmA4fuzIj+F4hasFpL58EsI28wLb7kAyQY781IVqFSi80qzYcADEg2mAQRuJBuvi0yvUMWEZb6v16mJ5MpLXRenQ30DDtXy7LbS1Fw06dU+XUYbPLUeTZie0r4w9FziGtBcTsALlWnKeENziACIs0OPOZ1R7bHqpZFK/nvFtatQdh6tJrXamS+m8OpkNcHGN7W6lSnCuZspafErgNFMtDDqEGQRFtJ+8Sd9lY38L4MtLfBZB7X+e4UNk2WU6OIdhajGVGluuk9zWl2mbtdaxH1iR2wCx0c1oPs2qxx7OH4LrUHmfClGo0BjW0nBwOoNFwNwRzH6BTYQGUREBgqp8Q04rnuAforaoPP8se8h7BMCCBvvuOu6ygVqsNTNJ5bfoq1j8MLtdz/oH2VncOqiM6pCx9QjSa0zKentFew3gsNmms8WPlIpg9pgu+gXeMTWd/hgyBIEEcwG2B77r5osueX5r6xFexiwG//wCqF7NFebSX2JXtEn5Lb+5y4ovI1OcHepcT9dlGMCk6bmOoOqNdLmVA0sI+6WlwfvcSCI7LhfMydzc+pufqtcI11WRVfaWzZOU7K5c/eJkNTSvpqFWJANTqa1ubCseScHYrEwQ3RT/ffYf5Ru78O6v+R8DYXDw4jxagvreBY9Wt2b63PdAeQ0MM55su2jktVx8oBPTU0E+gJEq78X5fSGJbpY1pdTLnaRGo6wJMbx+aruHoatTgLazF+TbD8D81Ebucm460vL/ZKSpUEpb38SKp5Y8GXWPSDPpbYqyCucPThvxON+d9ifbZfFOs4/ENbhcE2dbk794d91zY8y/0AC9V1bm7JLr5GJ2ahyRfQ+C4m7iSeq+UDV9BqlEY4Me7zN8xbEmRuJMSO8AqWZ9k+KDwRVolnI+aY5Wjp3UvkXBdPEtFWo92mS3Q0ATpJEl28b7R6q7YrD/sXMa7wvIWtcPu+WARPRVyx3Oybs7N9OpNeQoQiq+6XU008soVKdLWGV9DQGvcGum2kkHuqVicBRfmZw7NVNkAeUT+00l5jVPliPlyWiphH5bDsLi6dX/qUTEOPUMaTHK9jbc7LnwmcVDiXYkNaHkkhriS0FzdN4uYE9PZT0tdCEejZXk9Kg2GC8XcbuPqeXoLKQVTyPAYp1Zld9ZlQEO1gOJgEWDQ3yATHf1VrlAZWh2BpmoKhaNYEB0Xi9vqfmt6IAiIgCIiALELKIDgzDKKdW5EO5OG/v191TeI8hrMbZpeASdTQSIAMk/u+6t+eZn4FIv7gXBIuecKIxmfNq0KlOo006hY4DfS5wEgA7tMjYx7rIIDhvhP+0t8R1QNZqIht3mDHOzfqpfP+DScKKWFiQ4ucHGC8kbl0bjkNoKh+HeJKOCpV9YJc6o0sYN3HRG/IWFypDKcPmlbEUsTUIZTJP7IuIDaZHJnMm0E39FrtgrIuD7HuE3CSku5UavAmKw1J9WsWAHy6Wu1GXczaBEKMxNIgAr2XiHKTiaDqYIaSQQTtIM3jlyVNxn2f4kCGmnUHYlp+Th+aqcqm2uUHUtpFnjW1TjJWvTZXsi4XxOKuxuln/UdZvtzf7fNehZHwHhqEOePGqC+p48oPVrLgepk91W+G+D8fQxTHj9mwOBqDWIc3m0taTq99l6SFZ0WysjuUdFfdWoS1F7ACFZUJnvFFHDHSQX1CJDW/SSbNBP4bL3ZZGuPNJ6R4hCU3yxW2VH7T60VWEGCxgNuXnJ/AFTWccOtpA1KMBguW/uyd29uyqGcVnVy9793m45AbBo7AWXoHC+IGIwFPX5vIabweeglhn1hVWDkq2yzXn1RZZuO6q69+XcqYpiZAgxBUdiB5z6q2Yvhqhh2geO5up4bT8UgtBMwzVEgWtJsq/Xy/TixSrODZeA4tvAd8O43Mj5q4i+nUq336EepjLuFcTVglvht6vkH2buforrluQYehdjPN+867vmdvaFIrOzBx5TlooUW0wS6JuREkkk/UqDdws6tiqz8QdTCR4cOi0RpiDEAfOeqtKQsAhG8HYMD4D/O/wDIqB/3XpMxwpebw3sLxe4ImWz7fVXlReKy57sVSqgjSxrgRzOqe1+XNAcD+CaIMsfUYeoI/SfqsYGliqOKZSL31aRaSXOabQDaTN7DmN9lYwswgCIiAIiIAiIgC11qzWiXEAdStii+IMrdXoljSGmQZM+h2uDBQHJjeL8O2zZqHoLX97/RReJrYmu7V4DmDrognlcugm3QK04DL2UmBrWtBDQCQ0NkgXNuq6HBAeW4PIKuIrO8NvwEefVpAduL7z6K008uzRv/ADgfVzHfV1Kfqu3hADwahBBms/YzsGt/JTyyCsYHOMUzFMoVw12sG7QJbZxBMHbynlzCswXyaLZ1QJiJi8dJX2sAxCyiIAobNuGqNd+txc10AS2LgbWcCFMotdlcbFyzW0e4WSrfNF6ZX6XBWEBlwfU7OeY/lbAPupuhRaxoa0BrQIAAgAdgErzpOneDHrFvqqrl/DNSszVXc9jpIgiTAi51Ekc0rprr/QkjM7Z2fqbZJcU5NSxFOH1AzSHxJAbJA+Ke4Co1DFu10qlU6iwsBduS2m6AZm50tHqra/gWn+/J702FV7D5TUqVX06YDw1zgTOlsAkTJ7iy2o1kzU44fVOjC0XEnYvF/UMadu7i1dXD9fHDEPbiWvLSwEO8ugHfy6RHOImbc91xYDD4zBzFMOYbkWcP5m+Ye4IU1l/EtKodLgWO2vBE9JGx9QFgEyFlAiAIiIAiIgCIiAIiIAiIgCIiALBCyiA5cBlzKLS1uogmTqJN4jn6LqREAREQBERAEREASERAc2YYjRSe7aGmOd9ht3hR3CuDDMOHc3+Y9egB9ht3KlcRhmvaWuEtMSPQyPqF9UaIY0NbYAQPT3QH1CiM7yLxywghukyTFyLbHqI52uphEACIiAIiIAiIgCIiAIiIAiIgCIiAIiIAiIgCIiAIiIAiIgCIiAIiIAiIgCIiAIiIAiIgCIiAIiIAiIgP/9k="/>
          <p:cNvSpPr>
            <a:spLocks noChangeAspect="1" noChangeArrowheads="1"/>
          </p:cNvSpPr>
          <p:nvPr/>
        </p:nvSpPr>
        <p:spPr bwMode="auto">
          <a:xfrm>
            <a:off x="168275" y="-1825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latin typeface="Trebuchet MS" pitchFamily="34" charset="0"/>
            </a:endParaRPr>
          </a:p>
        </p:txBody>
      </p:sp>
      <p:sp>
        <p:nvSpPr>
          <p:cNvPr id="6" name="Rectángulo 5"/>
          <p:cNvSpPr/>
          <p:nvPr/>
        </p:nvSpPr>
        <p:spPr>
          <a:xfrm>
            <a:off x="5145832" y="6448037"/>
            <a:ext cx="3395459" cy="338554"/>
          </a:xfrm>
          <a:prstGeom prst="rect">
            <a:avLst/>
          </a:prstGeom>
        </p:spPr>
        <p:txBody>
          <a:bodyPr wrap="square">
            <a:spAutoFit/>
          </a:bodyPr>
          <a:lstStyle/>
          <a:p>
            <a:r>
              <a:rPr lang="es-MX" sz="1600" dirty="0" err="1" smtClean="0"/>
              <a:t>Robbins</a:t>
            </a:r>
            <a:r>
              <a:rPr lang="es-MX" sz="1600" dirty="0" smtClean="0"/>
              <a:t>,  y </a:t>
            </a:r>
            <a:r>
              <a:rPr lang="es-MX" sz="1600" dirty="0" err="1"/>
              <a:t>Judge</a:t>
            </a:r>
            <a:r>
              <a:rPr lang="es-MX" sz="1600" dirty="0"/>
              <a:t>, Timothy a. (2009). </a:t>
            </a:r>
          </a:p>
        </p:txBody>
      </p:sp>
      <p:sp>
        <p:nvSpPr>
          <p:cNvPr id="5" name="Marcador de número de diapositiva 4"/>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18</a:t>
            </a:fld>
            <a:endParaRPr kumimoji="0" lang="en-US"/>
          </a:p>
        </p:txBody>
      </p:sp>
    </p:spTree>
    <p:extLst>
      <p:ext uri="{BB962C8B-B14F-4D97-AF65-F5344CB8AC3E}">
        <p14:creationId xmlns:p14="http://schemas.microsoft.com/office/powerpoint/2010/main" val="24042943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1157" y="4581128"/>
            <a:ext cx="2544807" cy="14032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Lst>
        </p:spPr>
      </p:pic>
      <p:sp>
        <p:nvSpPr>
          <p:cNvPr id="2" name="1 Título"/>
          <p:cNvSpPr>
            <a:spLocks noGrp="1"/>
          </p:cNvSpPr>
          <p:nvPr>
            <p:ph type="title"/>
          </p:nvPr>
        </p:nvSpPr>
        <p:spPr>
          <a:xfrm>
            <a:off x="1187624" y="32853"/>
            <a:ext cx="7772400" cy="659843"/>
          </a:xfrm>
        </p:spPr>
        <p:txBody>
          <a:bodyPr/>
          <a:lstStyle/>
          <a:p>
            <a:r>
              <a:rPr lang="es-ES_tradnl" b="1" cap="small" dirty="0">
                <a:solidFill>
                  <a:srgbClr val="FF0000"/>
                </a:solidFill>
                <a:effectLst>
                  <a:outerShdw blurRad="38100" dist="38100" dir="2700000" algn="tl">
                    <a:srgbClr val="000000">
                      <a:alpha val="43137"/>
                    </a:srgbClr>
                  </a:outerShdw>
                </a:effectLst>
                <a:latin typeface="Trebuchet MS" pitchFamily="34" charset="0"/>
              </a:rPr>
              <a:t>Enfoque de sistemas:</a:t>
            </a:r>
            <a:endParaRPr lang="es-MX" dirty="0">
              <a:solidFill>
                <a:srgbClr val="FF0000"/>
              </a:solidFill>
              <a:effectLst>
                <a:outerShdw blurRad="38100" dist="38100" dir="2700000" algn="tl">
                  <a:srgbClr val="000000">
                    <a:alpha val="43137"/>
                  </a:srgbClr>
                </a:outerShdw>
              </a:effectLst>
              <a:latin typeface="Trebuchet MS" pitchFamily="34" charset="0"/>
            </a:endParaRPr>
          </a:p>
        </p:txBody>
      </p:sp>
      <p:sp>
        <p:nvSpPr>
          <p:cNvPr id="3" name="2 Marcador de contenido"/>
          <p:cNvSpPr>
            <a:spLocks noGrp="1"/>
          </p:cNvSpPr>
          <p:nvPr>
            <p:ph idx="1"/>
          </p:nvPr>
        </p:nvSpPr>
        <p:spPr>
          <a:xfrm>
            <a:off x="467543" y="1175853"/>
            <a:ext cx="8466594" cy="3927305"/>
          </a:xfrm>
          <a:ln>
            <a:noFill/>
          </a:ln>
          <a:scene3d>
            <a:camera prst="orthographicFront"/>
            <a:lightRig rig="threePt" dir="t"/>
          </a:scene3d>
          <a:sp3d>
            <a:bevelT w="165100" prst="coolSlant"/>
          </a:sp3d>
        </p:spPr>
        <p:txBody>
          <a:bodyPr>
            <a:normAutofit lnSpcReduction="10000"/>
          </a:bodyPr>
          <a:lstStyle/>
          <a:p>
            <a:pPr algn="just">
              <a:buClr>
                <a:srgbClr val="FF0000"/>
              </a:buClr>
            </a:pPr>
            <a:r>
              <a:rPr lang="es-MX" sz="2700" dirty="0" smtClean="0">
                <a:latin typeface="Trebuchet MS" pitchFamily="34" charset="0"/>
              </a:rPr>
              <a:t>Un sistema implica que hay muchas variables en las organizaciones y que cada una afecta al resto de ellas en una relación muy compleja.  </a:t>
            </a:r>
          </a:p>
          <a:p>
            <a:pPr algn="just">
              <a:buClr>
                <a:srgbClr val="FF0000"/>
              </a:buClr>
            </a:pPr>
            <a:endParaRPr lang="es-MX" sz="2700" dirty="0" smtClean="0">
              <a:latin typeface="Trebuchet MS" pitchFamily="34" charset="0"/>
            </a:endParaRPr>
          </a:p>
          <a:p>
            <a:pPr algn="just">
              <a:buClr>
                <a:srgbClr val="FF0000"/>
              </a:buClr>
            </a:pPr>
            <a:r>
              <a:rPr lang="es-MX" sz="2700" dirty="0" smtClean="0">
                <a:latin typeface="Trebuchet MS" pitchFamily="34" charset="0"/>
              </a:rPr>
              <a:t>Cuando el comportamiento organizacional se aplica con un enfoque de sistemas da origen a un triple sistema de premios (recompensas) en el cual se cumplen los objetivos humanos, organizacionales y sociales.</a:t>
            </a:r>
            <a:endParaRPr lang="es-MX" sz="2700" dirty="0">
              <a:latin typeface="Trebuchet MS" pitchFamily="34" charset="0"/>
            </a:endParaRPr>
          </a:p>
        </p:txBody>
      </p:sp>
      <p:sp>
        <p:nvSpPr>
          <p:cNvPr id="5" name="Rectángulo 4"/>
          <p:cNvSpPr/>
          <p:nvPr/>
        </p:nvSpPr>
        <p:spPr>
          <a:xfrm>
            <a:off x="5145832" y="6448037"/>
            <a:ext cx="3395459" cy="338554"/>
          </a:xfrm>
          <a:prstGeom prst="rect">
            <a:avLst/>
          </a:prstGeom>
        </p:spPr>
        <p:txBody>
          <a:bodyPr wrap="square">
            <a:spAutoFit/>
          </a:bodyPr>
          <a:lstStyle/>
          <a:p>
            <a:r>
              <a:rPr lang="es-MX" sz="1600" dirty="0" err="1" smtClean="0"/>
              <a:t>Robbins</a:t>
            </a:r>
            <a:r>
              <a:rPr lang="es-MX" sz="1600" dirty="0" smtClean="0"/>
              <a:t>,  y </a:t>
            </a:r>
            <a:r>
              <a:rPr lang="es-MX" sz="1600" dirty="0" err="1"/>
              <a:t>Judge</a:t>
            </a:r>
            <a:r>
              <a:rPr lang="es-MX" sz="1600" dirty="0"/>
              <a:t>, Timothy a. (2009). </a:t>
            </a:r>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19</a:t>
            </a:fld>
            <a:endParaRPr kumimoji="0" lang="en-US"/>
          </a:p>
        </p:txBody>
      </p:sp>
    </p:spTree>
    <p:extLst>
      <p:ext uri="{BB962C8B-B14F-4D97-AF65-F5344CB8AC3E}">
        <p14:creationId xmlns:p14="http://schemas.microsoft.com/office/powerpoint/2010/main" val="41777373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38579" y="0"/>
            <a:ext cx="2304256" cy="476154"/>
          </a:xfrm>
        </p:spPr>
        <p:txBody>
          <a:bodyPr>
            <a:normAutofit fontScale="90000"/>
          </a:bodyPr>
          <a:lstStyle/>
          <a:p>
            <a:r>
              <a:rPr lang="es-MX" sz="3100" dirty="0" smtClean="0"/>
              <a:t>INDICE</a:t>
            </a:r>
            <a:r>
              <a:rPr lang="es-MX" b="1" dirty="0" smtClean="0"/>
              <a:t> </a:t>
            </a:r>
            <a:endParaRPr lang="es-MX" b="1" dirty="0"/>
          </a:p>
        </p:txBody>
      </p:sp>
      <p:sp>
        <p:nvSpPr>
          <p:cNvPr id="3" name="CuadroTexto 2"/>
          <p:cNvSpPr txBox="1"/>
          <p:nvPr/>
        </p:nvSpPr>
        <p:spPr>
          <a:xfrm>
            <a:off x="742490" y="1152908"/>
            <a:ext cx="4409561" cy="5324535"/>
          </a:xfrm>
          <a:prstGeom prst="rect">
            <a:avLst/>
          </a:prstGeom>
          <a:noFill/>
        </p:spPr>
        <p:txBody>
          <a:bodyPr wrap="square" rtlCol="0">
            <a:spAutoFit/>
          </a:bodyPr>
          <a:lstStyle/>
          <a:p>
            <a:pPr marL="457200" indent="-457200">
              <a:buAutoNum type="arabicPeriod"/>
            </a:pPr>
            <a:r>
              <a:rPr lang="es-MX" sz="2000" dirty="0" smtClean="0"/>
              <a:t>Portada</a:t>
            </a:r>
          </a:p>
          <a:p>
            <a:r>
              <a:rPr lang="es-MX" sz="2000" dirty="0" smtClean="0"/>
              <a:t>2. Índice </a:t>
            </a:r>
          </a:p>
          <a:p>
            <a:r>
              <a:rPr lang="es-MX" sz="2000" dirty="0" smtClean="0"/>
              <a:t>3. </a:t>
            </a:r>
            <a:r>
              <a:rPr lang="es-MX" sz="2000" dirty="0"/>
              <a:t>O</a:t>
            </a:r>
            <a:r>
              <a:rPr lang="es-MX" sz="2000" dirty="0" smtClean="0"/>
              <a:t>bjetivo</a:t>
            </a:r>
          </a:p>
          <a:p>
            <a:r>
              <a:rPr lang="es-MX" sz="2000" dirty="0" smtClean="0"/>
              <a:t>4. Instructivo</a:t>
            </a:r>
          </a:p>
          <a:p>
            <a:r>
              <a:rPr lang="es-MX" sz="2000" dirty="0" smtClean="0"/>
              <a:t>5. Introducción</a:t>
            </a:r>
          </a:p>
          <a:p>
            <a:r>
              <a:rPr lang="es-MX" sz="2000" dirty="0" smtClean="0"/>
              <a:t>6. Concepto</a:t>
            </a:r>
          </a:p>
          <a:p>
            <a:r>
              <a:rPr lang="es-MX" sz="2000" dirty="0" smtClean="0"/>
              <a:t>9. Elementos del comportamiento</a:t>
            </a:r>
          </a:p>
          <a:p>
            <a:r>
              <a:rPr lang="es-MX" sz="2000" dirty="0" smtClean="0"/>
              <a:t>10. Gente o personas </a:t>
            </a:r>
          </a:p>
          <a:p>
            <a:r>
              <a:rPr lang="es-MX" sz="2000" dirty="0" smtClean="0"/>
              <a:t>12.Tecnologia </a:t>
            </a:r>
          </a:p>
          <a:p>
            <a:r>
              <a:rPr lang="es-MX" sz="2000" dirty="0" smtClean="0"/>
              <a:t>13.Estructura</a:t>
            </a:r>
          </a:p>
          <a:p>
            <a:r>
              <a:rPr lang="es-MX" sz="2000" dirty="0" smtClean="0"/>
              <a:t>14.Enfoques del CO</a:t>
            </a:r>
          </a:p>
          <a:p>
            <a:r>
              <a:rPr lang="es-MX" sz="2000" dirty="0" smtClean="0"/>
              <a:t>21.Elementos de la </a:t>
            </a:r>
            <a:r>
              <a:rPr lang="es-MX" sz="2000" dirty="0"/>
              <a:t>C</a:t>
            </a:r>
            <a:r>
              <a:rPr lang="es-MX" sz="2000" dirty="0" smtClean="0"/>
              <a:t>onducta individual</a:t>
            </a:r>
          </a:p>
          <a:p>
            <a:r>
              <a:rPr lang="es-MX" sz="2000" dirty="0" smtClean="0"/>
              <a:t>22.Naturaleza de las personas </a:t>
            </a:r>
          </a:p>
          <a:p>
            <a:r>
              <a:rPr lang="es-MX" sz="2000" dirty="0" smtClean="0"/>
              <a:t>23.Diferencias individuales</a:t>
            </a:r>
          </a:p>
          <a:p>
            <a:r>
              <a:rPr lang="es-MX" sz="2000" dirty="0" smtClean="0"/>
              <a:t>24.Las personas como un todo</a:t>
            </a:r>
          </a:p>
          <a:p>
            <a:r>
              <a:rPr lang="es-MX" sz="2000" dirty="0" smtClean="0"/>
              <a:t>28.Conducta motivada</a:t>
            </a:r>
          </a:p>
          <a:p>
            <a:r>
              <a:rPr lang="es-MX" sz="2000" dirty="0" smtClean="0"/>
              <a:t>29. Valor de la persona</a:t>
            </a:r>
          </a:p>
        </p:txBody>
      </p:sp>
      <p:sp>
        <p:nvSpPr>
          <p:cNvPr id="4" name="CuadroTexto 3"/>
          <p:cNvSpPr txBox="1"/>
          <p:nvPr/>
        </p:nvSpPr>
        <p:spPr>
          <a:xfrm>
            <a:off x="5182759" y="2852936"/>
            <a:ext cx="3961241" cy="1631216"/>
          </a:xfrm>
          <a:prstGeom prst="rect">
            <a:avLst/>
          </a:prstGeom>
          <a:noFill/>
        </p:spPr>
        <p:txBody>
          <a:bodyPr wrap="square" rtlCol="0">
            <a:spAutoFit/>
          </a:bodyPr>
          <a:lstStyle/>
          <a:p>
            <a:r>
              <a:rPr lang="es-MX" sz="2000" dirty="0" smtClean="0"/>
              <a:t>30.Naturaleza de las organizaciones</a:t>
            </a:r>
          </a:p>
          <a:p>
            <a:r>
              <a:rPr lang="es-MX" sz="2000" dirty="0" smtClean="0"/>
              <a:t>31.Sistemas sociales</a:t>
            </a:r>
          </a:p>
          <a:p>
            <a:r>
              <a:rPr lang="es-MX" sz="2000" dirty="0" smtClean="0"/>
              <a:t>32.Interes mutuo</a:t>
            </a:r>
          </a:p>
          <a:p>
            <a:r>
              <a:rPr lang="es-MX" sz="2000" dirty="0" smtClean="0"/>
              <a:t>35.Bibliografia </a:t>
            </a:r>
          </a:p>
          <a:p>
            <a:endParaRPr lang="es-MX" sz="2000" dirty="0"/>
          </a:p>
        </p:txBody>
      </p:sp>
      <p:sp>
        <p:nvSpPr>
          <p:cNvPr id="5" name="Marcador de número de diapositiva 4"/>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a:t>
            </a:fld>
            <a:endParaRPr kumimoji="0" lang="en-US"/>
          </a:p>
        </p:txBody>
      </p:sp>
    </p:spTree>
    <p:extLst>
      <p:ext uri="{BB962C8B-B14F-4D97-AF65-F5344CB8AC3E}">
        <p14:creationId xmlns:p14="http://schemas.microsoft.com/office/powerpoint/2010/main" val="31646805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22698" y="186730"/>
            <a:ext cx="7759700" cy="1130300"/>
          </a:xfrm>
          <a:solidFill>
            <a:schemeClr val="accent1"/>
          </a:solidFill>
          <a:ln w="12700" cap="flat">
            <a:solidFill>
              <a:schemeClr val="tx1"/>
            </a:solidFill>
            <a:miter lim="800000"/>
            <a:headEnd/>
            <a:tailEnd/>
          </a:ln>
          <a:scene3d>
            <a:camera prst="orthographicFront"/>
            <a:lightRig rig="threePt" dir="t"/>
          </a:scene3d>
          <a:sp3d>
            <a:bevelT w="152400" h="50800" prst="softRound"/>
          </a:sp3d>
        </p:spPr>
        <p:txBody>
          <a:bodyPr/>
          <a:lstStyle/>
          <a:p>
            <a:pPr algn="ctr"/>
            <a:r>
              <a:rPr lang="es-ES_tradnl" sz="3200" b="1" dirty="0">
                <a:solidFill>
                  <a:schemeClr val="bg1"/>
                </a:solidFill>
                <a:latin typeface="Arial Narrow" pitchFamily="34" charset="0"/>
              </a:rPr>
              <a:t>Sistema Administrativo en el Comportamiento Organizacional</a:t>
            </a:r>
          </a:p>
        </p:txBody>
      </p:sp>
      <p:sp>
        <p:nvSpPr>
          <p:cNvPr id="7171" name="Rectangle 3"/>
          <p:cNvSpPr>
            <a:spLocks noChangeArrowheads="1"/>
          </p:cNvSpPr>
          <p:nvPr/>
        </p:nvSpPr>
        <p:spPr bwMode="auto">
          <a:xfrm>
            <a:off x="509588" y="3567113"/>
            <a:ext cx="1409700" cy="1238250"/>
          </a:xfrm>
          <a:prstGeom prst="rect">
            <a:avLst/>
          </a:prstGeom>
          <a:solidFill>
            <a:schemeClr val="tx2">
              <a:lumMod val="10000"/>
              <a:lumOff val="90000"/>
            </a:schemeClr>
          </a:solidFill>
          <a:ln w="50800">
            <a:solidFill>
              <a:schemeClr val="tx1"/>
            </a:solidFill>
            <a:miter lim="800000"/>
            <a:headEnd/>
            <a:tailEnd/>
          </a:ln>
          <a:effectLst/>
          <a:scene3d>
            <a:camera prst="orthographicFront"/>
            <a:lightRig rig="threePt" dir="t"/>
          </a:scene3d>
          <a:sp3d>
            <a:bevelT w="152400" h="50800" prst="softRound"/>
          </a:sp3d>
          <a:extLst/>
        </p:spPr>
        <p:txBody>
          <a:bodyPr lIns="90488" tIns="44450" rIns="90488" bIns="44450">
            <a:spAutoFit/>
          </a:bodyPr>
          <a:lstStyle/>
          <a:p>
            <a:pPr algn="ctr" defTabSz="762000"/>
            <a:endParaRPr lang="es-ES_tradnl" sz="1800">
              <a:latin typeface="Arial Narrow" pitchFamily="34" charset="0"/>
            </a:endParaRPr>
          </a:p>
          <a:p>
            <a:pPr algn="ctr" defTabSz="762000"/>
            <a:r>
              <a:rPr lang="es-ES_tradnl" sz="1800">
                <a:latin typeface="Arial Narrow" pitchFamily="34" charset="0"/>
              </a:rPr>
              <a:t>Sistema</a:t>
            </a:r>
          </a:p>
          <a:p>
            <a:pPr algn="ctr" defTabSz="762000"/>
            <a:r>
              <a:rPr lang="es-ES_tradnl" sz="1800">
                <a:latin typeface="Arial Narrow" pitchFamily="34" charset="0"/>
              </a:rPr>
              <a:t>Administrativo</a:t>
            </a:r>
          </a:p>
          <a:p>
            <a:pPr algn="ctr" defTabSz="762000" latinLnBrk="1"/>
            <a:endParaRPr lang="es-ES_tradnl" sz="1800">
              <a:latin typeface="Arial Narrow" pitchFamily="34" charset="0"/>
            </a:endParaRPr>
          </a:p>
        </p:txBody>
      </p:sp>
      <p:sp>
        <p:nvSpPr>
          <p:cNvPr id="7172" name="Rectangle 4"/>
          <p:cNvSpPr>
            <a:spLocks noChangeArrowheads="1"/>
          </p:cNvSpPr>
          <p:nvPr/>
        </p:nvSpPr>
        <p:spPr bwMode="auto">
          <a:xfrm>
            <a:off x="2566988" y="3567113"/>
            <a:ext cx="1409700" cy="1312862"/>
          </a:xfrm>
          <a:prstGeom prst="rect">
            <a:avLst/>
          </a:prstGeom>
          <a:solidFill>
            <a:schemeClr val="tx2">
              <a:lumMod val="10000"/>
              <a:lumOff val="90000"/>
            </a:schemeClr>
          </a:solidFill>
          <a:ln w="50800">
            <a:solidFill>
              <a:schemeClr val="tx1"/>
            </a:solidFill>
            <a:miter lim="800000"/>
            <a:headEnd/>
            <a:tailEnd/>
          </a:ln>
          <a:effectLst/>
          <a:scene3d>
            <a:camera prst="orthographicFront"/>
            <a:lightRig rig="threePt" dir="t"/>
          </a:scene3d>
          <a:sp3d>
            <a:bevelT w="152400" h="50800" prst="softRound"/>
          </a:sp3d>
          <a:extLst/>
        </p:spPr>
        <p:txBody>
          <a:bodyPr lIns="90488" tIns="44450" rIns="90488" bIns="44450">
            <a:spAutoFit/>
          </a:bodyPr>
          <a:lstStyle/>
          <a:p>
            <a:pPr algn="ctr" defTabSz="762000"/>
            <a:endParaRPr lang="es-ES_tradnl" sz="1800">
              <a:latin typeface="Arial Narrow" pitchFamily="34" charset="0"/>
            </a:endParaRPr>
          </a:p>
          <a:p>
            <a:pPr algn="ctr" defTabSz="762000"/>
            <a:r>
              <a:rPr lang="es-ES_tradnl" sz="1500">
                <a:latin typeface="Arial Narrow" pitchFamily="34" charset="0"/>
              </a:rPr>
              <a:t>Comportamiento</a:t>
            </a:r>
          </a:p>
          <a:p>
            <a:pPr algn="ctr" defTabSz="762000"/>
            <a:r>
              <a:rPr lang="es-ES_tradnl" sz="1600">
                <a:latin typeface="Arial Narrow" pitchFamily="34" charset="0"/>
              </a:rPr>
              <a:t>Organizacional</a:t>
            </a:r>
            <a:endParaRPr lang="es-ES_tradnl" sz="1800">
              <a:latin typeface="Arial Narrow" pitchFamily="34" charset="0"/>
            </a:endParaRPr>
          </a:p>
          <a:p>
            <a:pPr algn="ctr" defTabSz="762000"/>
            <a:endParaRPr lang="es-ES_tradnl" sz="1400">
              <a:latin typeface="Arial Narrow" pitchFamily="34" charset="0"/>
            </a:endParaRPr>
          </a:p>
          <a:p>
            <a:pPr algn="ctr" defTabSz="762000" latinLnBrk="1"/>
            <a:endParaRPr lang="es-ES_tradnl" sz="1400">
              <a:latin typeface="Arial Narrow" pitchFamily="34" charset="0"/>
            </a:endParaRPr>
          </a:p>
        </p:txBody>
      </p:sp>
      <p:sp>
        <p:nvSpPr>
          <p:cNvPr id="7173" name="AutoShape 5"/>
          <p:cNvSpPr>
            <a:spLocks noChangeArrowheads="1"/>
          </p:cNvSpPr>
          <p:nvPr/>
        </p:nvSpPr>
        <p:spPr bwMode="auto">
          <a:xfrm>
            <a:off x="1987550" y="3968750"/>
            <a:ext cx="520700" cy="520700"/>
          </a:xfrm>
          <a:prstGeom prst="rightArrow">
            <a:avLst>
              <a:gd name="adj1" fmla="val 75000"/>
              <a:gd name="adj2" fmla="val 50005"/>
            </a:avLst>
          </a:prstGeom>
          <a:solidFill>
            <a:schemeClr val="accent1"/>
          </a:solidFill>
          <a:ln w="12700">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74" name="AutoShape 6"/>
          <p:cNvSpPr>
            <a:spLocks noChangeArrowheads="1"/>
          </p:cNvSpPr>
          <p:nvPr/>
        </p:nvSpPr>
        <p:spPr bwMode="auto">
          <a:xfrm>
            <a:off x="4044950" y="3968750"/>
            <a:ext cx="520700" cy="520700"/>
          </a:xfrm>
          <a:prstGeom prst="rightArrow">
            <a:avLst>
              <a:gd name="adj1" fmla="val 75000"/>
              <a:gd name="adj2" fmla="val 50005"/>
            </a:avLst>
          </a:prstGeom>
          <a:solidFill>
            <a:schemeClr val="accent1"/>
          </a:solidFill>
          <a:ln w="12700">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75" name="Rectangle 7"/>
          <p:cNvSpPr>
            <a:spLocks noChangeArrowheads="1"/>
          </p:cNvSpPr>
          <p:nvPr/>
        </p:nvSpPr>
        <p:spPr bwMode="auto">
          <a:xfrm>
            <a:off x="4624388" y="3567113"/>
            <a:ext cx="1409700" cy="1362075"/>
          </a:xfrm>
          <a:prstGeom prst="rect">
            <a:avLst/>
          </a:prstGeom>
          <a:solidFill>
            <a:schemeClr val="tx2">
              <a:lumMod val="10000"/>
              <a:lumOff val="90000"/>
            </a:schemeClr>
          </a:solidFill>
          <a:ln w="50800">
            <a:solidFill>
              <a:schemeClr val="tx1"/>
            </a:solidFill>
            <a:miter lim="800000"/>
            <a:headEnd/>
            <a:tailEnd/>
          </a:ln>
          <a:effectLst/>
          <a:scene3d>
            <a:camera prst="orthographicFront"/>
            <a:lightRig rig="threePt" dir="t"/>
          </a:scene3d>
          <a:sp3d>
            <a:bevelT w="152400" h="50800" prst="softRound"/>
          </a:sp3d>
          <a:extLst/>
        </p:spPr>
        <p:txBody>
          <a:bodyPr lIns="90488" tIns="44450" rIns="90488" bIns="44450">
            <a:spAutoFit/>
          </a:bodyPr>
          <a:lstStyle/>
          <a:p>
            <a:pPr algn="ctr" defTabSz="762000"/>
            <a:r>
              <a:rPr lang="es-ES_tradnl" sz="1600">
                <a:latin typeface="Arial Narrow" pitchFamily="34" charset="0"/>
              </a:rPr>
              <a:t>Mejores relaciones entre empleados y organización</a:t>
            </a:r>
          </a:p>
        </p:txBody>
      </p:sp>
      <p:sp>
        <p:nvSpPr>
          <p:cNvPr id="7176" name="Rectangle 8"/>
          <p:cNvSpPr>
            <a:spLocks noChangeArrowheads="1"/>
          </p:cNvSpPr>
          <p:nvPr/>
        </p:nvSpPr>
        <p:spPr bwMode="auto">
          <a:xfrm>
            <a:off x="7367588" y="2119313"/>
            <a:ext cx="1409700" cy="1238250"/>
          </a:xfrm>
          <a:prstGeom prst="rect">
            <a:avLst/>
          </a:prstGeom>
          <a:solidFill>
            <a:schemeClr val="accent1">
              <a:lumMod val="40000"/>
              <a:lumOff val="60000"/>
            </a:schemeClr>
          </a:solidFill>
          <a:ln w="50800">
            <a:solidFill>
              <a:schemeClr val="tx1"/>
            </a:solidFill>
            <a:miter lim="800000"/>
            <a:headEnd/>
            <a:tailEnd/>
          </a:ln>
          <a:effectLst/>
          <a:scene3d>
            <a:camera prst="orthographicFront"/>
            <a:lightRig rig="threePt" dir="t"/>
          </a:scene3d>
          <a:sp3d>
            <a:bevelT w="152400" h="50800" prst="softRound"/>
          </a:sp3d>
          <a:extLst/>
        </p:spPr>
        <p:txBody>
          <a:bodyPr lIns="90488" tIns="44450" rIns="90488" bIns="44450">
            <a:spAutoFit/>
          </a:bodyPr>
          <a:lstStyle/>
          <a:p>
            <a:pPr algn="ctr" defTabSz="762000"/>
            <a:endParaRPr lang="es-ES_tradnl" sz="1800">
              <a:latin typeface="Arial Narrow" pitchFamily="34" charset="0"/>
            </a:endParaRPr>
          </a:p>
          <a:p>
            <a:pPr algn="ctr" defTabSz="762000"/>
            <a:r>
              <a:rPr lang="es-ES_tradnl" sz="1800">
                <a:latin typeface="Arial Narrow" pitchFamily="34" charset="0"/>
              </a:rPr>
              <a:t>Objetivos humanos</a:t>
            </a:r>
          </a:p>
          <a:p>
            <a:pPr algn="ctr" defTabSz="762000" latinLnBrk="1"/>
            <a:endParaRPr lang="es-ES_tradnl" sz="1800">
              <a:latin typeface="Arial Narrow" pitchFamily="34" charset="0"/>
            </a:endParaRPr>
          </a:p>
        </p:txBody>
      </p:sp>
      <p:sp>
        <p:nvSpPr>
          <p:cNvPr id="7177" name="Rectangle 9"/>
          <p:cNvSpPr>
            <a:spLocks noChangeArrowheads="1"/>
          </p:cNvSpPr>
          <p:nvPr/>
        </p:nvSpPr>
        <p:spPr bwMode="auto">
          <a:xfrm>
            <a:off x="7367588" y="3567113"/>
            <a:ext cx="1409700" cy="1512887"/>
          </a:xfrm>
          <a:prstGeom prst="rect">
            <a:avLst/>
          </a:prstGeom>
          <a:solidFill>
            <a:schemeClr val="accent1">
              <a:lumMod val="40000"/>
              <a:lumOff val="60000"/>
            </a:schemeClr>
          </a:solidFill>
          <a:ln w="50800">
            <a:solidFill>
              <a:schemeClr val="tx1"/>
            </a:solidFill>
            <a:miter lim="800000"/>
            <a:headEnd/>
            <a:tailEnd/>
          </a:ln>
          <a:effectLst/>
          <a:scene3d>
            <a:camera prst="orthographicFront"/>
            <a:lightRig rig="threePt" dir="t"/>
          </a:scene3d>
          <a:sp3d>
            <a:bevelT w="152400" h="50800" prst="softRound"/>
          </a:sp3d>
          <a:extLst/>
        </p:spPr>
        <p:txBody>
          <a:bodyPr lIns="90488" tIns="44450" rIns="90488" bIns="44450">
            <a:spAutoFit/>
          </a:bodyPr>
          <a:lstStyle/>
          <a:p>
            <a:pPr algn="ctr" defTabSz="762000"/>
            <a:endParaRPr lang="es-ES_tradnl" sz="1800">
              <a:latin typeface="Arial Narrow" pitchFamily="34" charset="0"/>
            </a:endParaRPr>
          </a:p>
          <a:p>
            <a:pPr algn="ctr" defTabSz="762000"/>
            <a:r>
              <a:rPr lang="es-ES_tradnl" sz="1800">
                <a:latin typeface="Arial Narrow" pitchFamily="34" charset="0"/>
              </a:rPr>
              <a:t>Objetivos de la organización</a:t>
            </a:r>
          </a:p>
          <a:p>
            <a:pPr algn="ctr" defTabSz="762000" eaLnBrk="1"/>
            <a:endParaRPr lang="es-ES_tradnl" sz="1800">
              <a:latin typeface="Arial Narrow" pitchFamily="34" charset="0"/>
            </a:endParaRPr>
          </a:p>
        </p:txBody>
      </p:sp>
      <p:sp>
        <p:nvSpPr>
          <p:cNvPr id="7178" name="Rectangle 10"/>
          <p:cNvSpPr>
            <a:spLocks noChangeArrowheads="1"/>
          </p:cNvSpPr>
          <p:nvPr/>
        </p:nvSpPr>
        <p:spPr bwMode="auto">
          <a:xfrm>
            <a:off x="7367588" y="5167313"/>
            <a:ext cx="1409700" cy="1238250"/>
          </a:xfrm>
          <a:prstGeom prst="rect">
            <a:avLst/>
          </a:prstGeom>
          <a:solidFill>
            <a:schemeClr val="accent1">
              <a:lumMod val="40000"/>
              <a:lumOff val="60000"/>
            </a:schemeClr>
          </a:solidFill>
          <a:ln w="50800">
            <a:solidFill>
              <a:schemeClr val="tx1"/>
            </a:solidFill>
            <a:miter lim="800000"/>
            <a:headEnd/>
            <a:tailEnd/>
          </a:ln>
          <a:effectLst/>
          <a:scene3d>
            <a:camera prst="orthographicFront"/>
            <a:lightRig rig="threePt" dir="t"/>
          </a:scene3d>
          <a:sp3d>
            <a:bevelT w="152400" h="50800" prst="softRound"/>
          </a:sp3d>
          <a:extLst/>
        </p:spPr>
        <p:txBody>
          <a:bodyPr lIns="90488" tIns="44450" rIns="90488" bIns="44450">
            <a:spAutoFit/>
          </a:bodyPr>
          <a:lstStyle/>
          <a:p>
            <a:pPr algn="ctr" defTabSz="762000"/>
            <a:endParaRPr lang="es-ES_tradnl" sz="1800">
              <a:latin typeface="Arial Narrow" pitchFamily="34" charset="0"/>
            </a:endParaRPr>
          </a:p>
          <a:p>
            <a:pPr algn="ctr" defTabSz="762000"/>
            <a:r>
              <a:rPr lang="es-ES_tradnl" sz="1800">
                <a:latin typeface="Arial Narrow" pitchFamily="34" charset="0"/>
              </a:rPr>
              <a:t>Objetivos Sociales</a:t>
            </a:r>
          </a:p>
          <a:p>
            <a:pPr algn="ctr" defTabSz="762000" eaLnBrk="1"/>
            <a:endParaRPr lang="es-ES_tradnl" sz="1800">
              <a:latin typeface="Arial Narrow" pitchFamily="34" charset="0"/>
            </a:endParaRPr>
          </a:p>
        </p:txBody>
      </p:sp>
      <p:sp>
        <p:nvSpPr>
          <p:cNvPr id="7179" name="Line 11"/>
          <p:cNvSpPr>
            <a:spLocks noChangeShapeType="1"/>
          </p:cNvSpPr>
          <p:nvPr/>
        </p:nvSpPr>
        <p:spPr bwMode="auto">
          <a:xfrm>
            <a:off x="6705600" y="2768600"/>
            <a:ext cx="0" cy="3073400"/>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80" name="AutoShape 12"/>
          <p:cNvSpPr>
            <a:spLocks noChangeArrowheads="1"/>
          </p:cNvSpPr>
          <p:nvPr/>
        </p:nvSpPr>
        <p:spPr bwMode="auto">
          <a:xfrm>
            <a:off x="6102350" y="4044950"/>
            <a:ext cx="520700" cy="520700"/>
          </a:xfrm>
          <a:prstGeom prst="rightArrow">
            <a:avLst>
              <a:gd name="adj1" fmla="val 75000"/>
              <a:gd name="adj2" fmla="val 50005"/>
            </a:avLst>
          </a:prstGeom>
          <a:solidFill>
            <a:schemeClr val="accent1"/>
          </a:solidFill>
          <a:ln w="12700">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81" name="AutoShape 13"/>
          <p:cNvSpPr>
            <a:spLocks noChangeArrowheads="1"/>
          </p:cNvSpPr>
          <p:nvPr/>
        </p:nvSpPr>
        <p:spPr bwMode="auto">
          <a:xfrm>
            <a:off x="6788150" y="2444750"/>
            <a:ext cx="520700" cy="520700"/>
          </a:xfrm>
          <a:prstGeom prst="rightArrow">
            <a:avLst>
              <a:gd name="adj1" fmla="val 75000"/>
              <a:gd name="adj2" fmla="val 50005"/>
            </a:avLst>
          </a:prstGeom>
          <a:solidFill>
            <a:schemeClr val="accent1"/>
          </a:solidFill>
          <a:ln w="12700">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82" name="AutoShape 14"/>
          <p:cNvSpPr>
            <a:spLocks noChangeArrowheads="1"/>
          </p:cNvSpPr>
          <p:nvPr/>
        </p:nvSpPr>
        <p:spPr bwMode="auto">
          <a:xfrm>
            <a:off x="6788150" y="4044950"/>
            <a:ext cx="520700" cy="520700"/>
          </a:xfrm>
          <a:prstGeom prst="rightArrow">
            <a:avLst>
              <a:gd name="adj1" fmla="val 75000"/>
              <a:gd name="adj2" fmla="val 50005"/>
            </a:avLst>
          </a:prstGeom>
          <a:solidFill>
            <a:schemeClr val="accent1"/>
          </a:solidFill>
          <a:ln w="12700">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83" name="AutoShape 15"/>
          <p:cNvSpPr>
            <a:spLocks noChangeArrowheads="1"/>
          </p:cNvSpPr>
          <p:nvPr/>
        </p:nvSpPr>
        <p:spPr bwMode="auto">
          <a:xfrm>
            <a:off x="6788150" y="5568950"/>
            <a:ext cx="520700" cy="520700"/>
          </a:xfrm>
          <a:prstGeom prst="rightArrow">
            <a:avLst>
              <a:gd name="adj1" fmla="val 75000"/>
              <a:gd name="adj2" fmla="val 50005"/>
            </a:avLst>
          </a:prstGeom>
          <a:solidFill>
            <a:schemeClr val="accent1"/>
          </a:solidFill>
          <a:ln w="12700">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 name="Marcador de número de diapositiva 1"/>
          <p:cNvSpPr>
            <a:spLocks noGrp="1"/>
          </p:cNvSpPr>
          <p:nvPr>
            <p:ph type="sldNum" sz="quarter" idx="12"/>
          </p:nvPr>
        </p:nvSpPr>
        <p:spPr>
          <a:xfrm>
            <a:off x="217099" y="716360"/>
            <a:ext cx="584978" cy="365125"/>
          </a:xfrm>
        </p:spPr>
        <p:txBody>
          <a:bodyPr/>
          <a:lstStyle/>
          <a:p>
            <a:pPr eaLnBrk="1" latinLnBrk="0" hangingPunct="1"/>
            <a:fld id="{91974DF9-AD47-4691-BA21-BBFCE3637A9A}" type="slidenum">
              <a:rPr kumimoji="0" lang="en-US" smtClean="0">
                <a:solidFill>
                  <a:schemeClr val="tx1"/>
                </a:solidFill>
              </a:rPr>
              <a:pPr eaLnBrk="1" latinLnBrk="0" hangingPunct="1"/>
              <a:t>20</a:t>
            </a:fld>
            <a:endParaRPr kumimoji="0" lang="en-US" dirty="0">
              <a:solidFill>
                <a:schemeClr val="tx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0"/>
          <p:cNvSpPr>
            <a:spLocks noGrp="1" noChangeArrowheads="1"/>
          </p:cNvSpPr>
          <p:nvPr>
            <p:ph type="ctrTitle"/>
          </p:nvPr>
        </p:nvSpPr>
        <p:spPr bwMode="auto">
          <a:xfrm>
            <a:off x="899592" y="476672"/>
            <a:ext cx="7776864" cy="1505540"/>
          </a:xfrm>
          <a:prstGeom prst="rect">
            <a:avLst/>
          </a:prstGeom>
          <a:ln>
            <a:headEnd/>
            <a:tailEnd/>
          </a:ln>
          <a:scene3d>
            <a:camera prst="orthographicFront"/>
            <a:lightRig rig="threePt" dir="t"/>
          </a:scene3d>
          <a:sp3d>
            <a:bevelT w="165100" prst="coolSlant"/>
          </a:sp3d>
          <a:extLst/>
        </p:spPr>
        <p:style>
          <a:lnRef idx="1">
            <a:schemeClr val="accent6"/>
          </a:lnRef>
          <a:fillRef idx="2">
            <a:schemeClr val="accent6"/>
          </a:fillRef>
          <a:effectRef idx="1">
            <a:schemeClr val="accent6"/>
          </a:effectRef>
          <a:fontRef idx="minor">
            <a:schemeClr val="dk1"/>
          </a:fontRef>
        </p:style>
        <p:txBody>
          <a:bodyPr wrap="square" lIns="90488" tIns="44450" rIns="90488" bIns="44450">
            <a:spAutoFit/>
          </a:bodyPr>
          <a:lstStyle/>
          <a:p>
            <a:pPr algn="ctr" defTabSz="762000"/>
            <a:r>
              <a:rPr lang="es-ES_tradnl" sz="3200" b="1" dirty="0">
                <a:solidFill>
                  <a:schemeClr val="tx1"/>
                </a:solidFill>
                <a:effectLst>
                  <a:outerShdw blurRad="38100" dist="38100" dir="2700000" algn="tl">
                    <a:srgbClr val="C0C0C0"/>
                  </a:outerShdw>
                </a:effectLst>
                <a:latin typeface="Arial" charset="0"/>
              </a:rPr>
              <a:t>ELEMENTOS DE LA CONDUCTA INDIVIDUAL </a:t>
            </a:r>
            <a:r>
              <a:rPr lang="es-ES_tradnl" sz="2800" b="1" dirty="0">
                <a:solidFill>
                  <a:schemeClr val="bg1"/>
                </a:solidFill>
                <a:latin typeface="Arial" charset="0"/>
              </a:rPr>
              <a:t/>
            </a:r>
            <a:br>
              <a:rPr lang="es-ES_tradnl" sz="2800" b="1" dirty="0">
                <a:solidFill>
                  <a:schemeClr val="bg1"/>
                </a:solidFill>
                <a:latin typeface="Arial" charset="0"/>
              </a:rPr>
            </a:br>
            <a:r>
              <a:rPr lang="es-ES_tradnl" sz="2800" b="1" dirty="0">
                <a:solidFill>
                  <a:schemeClr val="tx2"/>
                </a:solidFill>
                <a:latin typeface="Arial" charset="0"/>
              </a:rPr>
              <a:t> </a:t>
            </a:r>
          </a:p>
        </p:txBody>
      </p:sp>
      <p:sp>
        <p:nvSpPr>
          <p:cNvPr id="3" name="2 Subtítulo"/>
          <p:cNvSpPr>
            <a:spLocks noGrp="1"/>
          </p:cNvSpPr>
          <p:nvPr>
            <p:ph type="subTitle" idx="1"/>
          </p:nvPr>
        </p:nvSpPr>
        <p:spPr>
          <a:xfrm>
            <a:off x="2123728" y="4293096"/>
            <a:ext cx="6552728" cy="914400"/>
          </a:xfrm>
        </p:spPr>
        <p:txBody>
          <a:bodyPr>
            <a:normAutofit lnSpcReduction="10000"/>
          </a:bodyPr>
          <a:lstStyle/>
          <a:p>
            <a:r>
              <a:rPr lang="es-ES_tradnl" sz="2800" b="1" dirty="0" smtClean="0">
                <a:solidFill>
                  <a:schemeClr val="tx1"/>
                </a:solidFill>
                <a:effectLst>
                  <a:outerShdw blurRad="38100" dist="38100" dir="2700000" algn="tl">
                    <a:srgbClr val="000000">
                      <a:alpha val="43137"/>
                    </a:srgbClr>
                  </a:outerShdw>
                </a:effectLst>
                <a:latin typeface="Arial" charset="0"/>
              </a:rPr>
              <a:t>Conceptos fundamentales del comportamiento organizacional</a:t>
            </a:r>
            <a:endParaRPr lang="es-MX" sz="2800" dirty="0">
              <a:solidFill>
                <a:schemeClr val="tx1"/>
              </a:solidFill>
              <a:effectLst>
                <a:outerShdw blurRad="38100" dist="38100" dir="2700000" algn="tl">
                  <a:srgbClr val="000000">
                    <a:alpha val="43137"/>
                  </a:srgbClr>
                </a:outerShdw>
              </a:effectLst>
            </a:endParaRPr>
          </a:p>
        </p:txBody>
      </p:sp>
      <p:sp>
        <p:nvSpPr>
          <p:cNvPr id="2" name="Marcador de número de diapositiva 1"/>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21</a:t>
            </a:fld>
            <a:endParaRPr kumimoji="0" lang="en-US"/>
          </a:p>
        </p:txBody>
      </p:sp>
    </p:spTree>
    <p:extLst>
      <p:ext uri="{BB962C8B-B14F-4D97-AF65-F5344CB8AC3E}">
        <p14:creationId xmlns:p14="http://schemas.microsoft.com/office/powerpoint/2010/main" val="4150444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899592" y="980728"/>
            <a:ext cx="5040560" cy="5535488"/>
          </a:xfrm>
          <a:noFill/>
          <a:ln/>
        </p:spPr>
        <p:txBody>
          <a:bodyPr>
            <a:normAutofit fontScale="90000"/>
          </a:bodyPr>
          <a:lstStyle/>
          <a:p>
            <a:pPr algn="l"/>
            <a:r>
              <a:rPr lang="es-ES_tradnl" sz="2400" b="1" dirty="0">
                <a:latin typeface="Arial" charset="0"/>
              </a:rPr>
              <a:t/>
            </a:r>
            <a:br>
              <a:rPr lang="es-ES_tradnl" sz="2400" b="1" dirty="0">
                <a:latin typeface="Arial" charset="0"/>
              </a:rPr>
            </a:br>
            <a:r>
              <a:rPr lang="es-ES_tradnl" sz="2400" b="1" dirty="0">
                <a:latin typeface="Arial" charset="0"/>
              </a:rPr>
              <a:t/>
            </a:r>
            <a:br>
              <a:rPr lang="es-ES_tradnl" sz="2400" b="1" dirty="0">
                <a:latin typeface="Arial" charset="0"/>
              </a:rPr>
            </a:br>
            <a:r>
              <a:rPr lang="es-ES_tradnl" sz="3100" b="1" i="1" dirty="0" smtClean="0">
                <a:solidFill>
                  <a:schemeClr val="tx1"/>
                </a:solidFill>
                <a:effectLst/>
              </a:rPr>
              <a:t>Naturaleza </a:t>
            </a:r>
            <a:r>
              <a:rPr lang="es-ES_tradnl" sz="3100" b="1" i="1" dirty="0">
                <a:solidFill>
                  <a:schemeClr val="tx1"/>
                </a:solidFill>
                <a:effectLst/>
              </a:rPr>
              <a:t>de las personas:</a:t>
            </a:r>
            <a:r>
              <a:rPr lang="es-ES_tradnl" sz="3100" b="1" dirty="0">
                <a:solidFill>
                  <a:schemeClr val="tx1"/>
                </a:solidFill>
                <a:effectLst/>
              </a:rPr>
              <a:t/>
            </a:r>
            <a:br>
              <a:rPr lang="es-ES_tradnl" sz="3100" b="1" dirty="0">
                <a:solidFill>
                  <a:schemeClr val="tx1"/>
                </a:solidFill>
                <a:effectLst/>
              </a:rPr>
            </a:br>
            <a:r>
              <a:rPr lang="es-ES_tradnl" sz="3100" b="1" dirty="0">
                <a:solidFill>
                  <a:schemeClr val="tx1"/>
                </a:solidFill>
                <a:effectLst/>
              </a:rPr>
              <a:t/>
            </a:r>
            <a:br>
              <a:rPr lang="es-ES_tradnl" sz="3100" b="1" dirty="0">
                <a:solidFill>
                  <a:schemeClr val="tx1"/>
                </a:solidFill>
                <a:effectLst/>
              </a:rPr>
            </a:br>
            <a:r>
              <a:rPr lang="es-ES_tradnl" sz="3100" b="1" dirty="0">
                <a:solidFill>
                  <a:schemeClr val="tx1"/>
                </a:solidFill>
                <a:effectLst/>
              </a:rPr>
              <a:t>1. Diferencias individuales</a:t>
            </a:r>
            <a:br>
              <a:rPr lang="es-ES_tradnl" sz="3100" b="1" dirty="0">
                <a:solidFill>
                  <a:schemeClr val="tx1"/>
                </a:solidFill>
                <a:effectLst/>
              </a:rPr>
            </a:br>
            <a:r>
              <a:rPr lang="es-ES_tradnl" sz="3100" b="1" dirty="0">
                <a:solidFill>
                  <a:schemeClr val="tx1"/>
                </a:solidFill>
                <a:effectLst/>
              </a:rPr>
              <a:t>2. La persona como un todo</a:t>
            </a:r>
            <a:br>
              <a:rPr lang="es-ES_tradnl" sz="3100" b="1" dirty="0">
                <a:solidFill>
                  <a:schemeClr val="tx1"/>
                </a:solidFill>
                <a:effectLst/>
              </a:rPr>
            </a:br>
            <a:r>
              <a:rPr lang="es-ES_tradnl" sz="3100" b="1" dirty="0">
                <a:solidFill>
                  <a:schemeClr val="tx1"/>
                </a:solidFill>
                <a:effectLst/>
              </a:rPr>
              <a:t>3. Conducta motivada</a:t>
            </a:r>
            <a:br>
              <a:rPr lang="es-ES_tradnl" sz="3100" b="1" dirty="0">
                <a:solidFill>
                  <a:schemeClr val="tx1"/>
                </a:solidFill>
                <a:effectLst/>
              </a:rPr>
            </a:br>
            <a:r>
              <a:rPr lang="es-ES_tradnl" sz="3100" b="1" dirty="0">
                <a:solidFill>
                  <a:schemeClr val="tx1"/>
                </a:solidFill>
                <a:effectLst/>
              </a:rPr>
              <a:t>4. Valor de la persona</a:t>
            </a:r>
            <a:br>
              <a:rPr lang="es-ES_tradnl" sz="3100" b="1" dirty="0">
                <a:solidFill>
                  <a:schemeClr val="tx1"/>
                </a:solidFill>
                <a:effectLst/>
              </a:rPr>
            </a:br>
            <a:r>
              <a:rPr lang="es-ES_tradnl" sz="3100" dirty="0">
                <a:solidFill>
                  <a:schemeClr val="bg2">
                    <a:lumMod val="25000"/>
                  </a:schemeClr>
                </a:solidFill>
                <a:effectLst/>
              </a:rPr>
              <a:t/>
            </a:r>
            <a:br>
              <a:rPr lang="es-ES_tradnl" sz="3100" dirty="0">
                <a:solidFill>
                  <a:schemeClr val="bg2">
                    <a:lumMod val="25000"/>
                  </a:schemeClr>
                </a:solidFill>
                <a:effectLst/>
              </a:rPr>
            </a:br>
            <a:endParaRPr lang="es-ES_tradnl" sz="2400" dirty="0">
              <a:solidFill>
                <a:schemeClr val="bg2">
                  <a:lumMod val="25000"/>
                </a:schemeClr>
              </a:solidFill>
              <a:effectLst/>
            </a:endParaRPr>
          </a:p>
        </p:txBody>
      </p:sp>
      <p:graphicFrame>
        <p:nvGraphicFramePr>
          <p:cNvPr id="8195" name="Object 3">
            <a:hlinkClick r:id="" action="ppaction://ole?verb=0"/>
          </p:cNvPr>
          <p:cNvGraphicFramePr>
            <a:graphicFrameLocks/>
          </p:cNvGraphicFramePr>
          <p:nvPr>
            <p:extLst>
              <p:ext uri="{D42A27DB-BD31-4B8C-83A1-F6EECF244321}">
                <p14:modId xmlns:p14="http://schemas.microsoft.com/office/powerpoint/2010/main" val="1137301949"/>
              </p:ext>
            </p:extLst>
          </p:nvPr>
        </p:nvGraphicFramePr>
        <p:xfrm>
          <a:off x="6084168" y="1196752"/>
          <a:ext cx="2664296" cy="4320480"/>
        </p:xfrm>
        <a:graphic>
          <a:graphicData uri="http://schemas.openxmlformats.org/presentationml/2006/ole">
            <mc:AlternateContent xmlns:mc="http://schemas.openxmlformats.org/markup-compatibility/2006">
              <mc:Choice xmlns:v="urn:schemas-microsoft-com:vml" Requires="v">
                <p:oleObj spid="_x0000_s8375" name="Microsoft ClipArt Gallery" r:id="rId3" imgW="4951080" imgH="3473280" progId="MS_ClipArt_Gallery">
                  <p:embed/>
                </p:oleObj>
              </mc:Choice>
              <mc:Fallback>
                <p:oleObj name="Microsoft ClipArt Gallery" r:id="rId3" imgW="4951080" imgH="3473280" progId="MS_ClipArt_Gallery">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1196752"/>
                        <a:ext cx="2664296" cy="4320480"/>
                      </a:xfrm>
                      <a:prstGeom prst="rect">
                        <a:avLst/>
                      </a:prstGeom>
                      <a:noFill/>
                      <a:ln>
                        <a:noFill/>
                      </a:ln>
                      <a:effectLst/>
                      <a:extLst/>
                    </p:spPr>
                  </p:pic>
                </p:oleObj>
              </mc:Fallback>
            </mc:AlternateContent>
          </a:graphicData>
        </a:graphic>
      </p:graphicFrame>
      <p:sp>
        <p:nvSpPr>
          <p:cNvPr id="2" name="CuadroTexto 1"/>
          <p:cNvSpPr txBox="1"/>
          <p:nvPr/>
        </p:nvSpPr>
        <p:spPr>
          <a:xfrm>
            <a:off x="6228184" y="6177662"/>
            <a:ext cx="1584176"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3" name="Marcador de número de diapositiva 2"/>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22</a:t>
            </a:fld>
            <a:endParaRPr kumimoji="0"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188640"/>
            <a:ext cx="7128792" cy="1051560"/>
          </a:xfrm>
        </p:spPr>
        <p:txBody>
          <a:bodyPr/>
          <a:lstStyle/>
          <a:p>
            <a:r>
              <a:rPr lang="es-ES_tradnl" b="1" cap="small" dirty="0">
                <a:solidFill>
                  <a:schemeClr val="tx1"/>
                </a:solidFill>
              </a:rPr>
              <a:t>Diferencias </a:t>
            </a:r>
            <a:r>
              <a:rPr lang="es-ES_tradnl" b="1" cap="small" dirty="0" smtClean="0">
                <a:solidFill>
                  <a:schemeClr val="tx1"/>
                </a:solidFill>
              </a:rPr>
              <a:t>individuales</a:t>
            </a:r>
            <a:endParaRPr lang="es-MX" b="1" dirty="0">
              <a:solidFill>
                <a:schemeClr val="tx1"/>
              </a:solidFill>
            </a:endParaRPr>
          </a:p>
        </p:txBody>
      </p:sp>
      <p:sp>
        <p:nvSpPr>
          <p:cNvPr id="3" name="2 Marcador de contenido"/>
          <p:cNvSpPr>
            <a:spLocks noGrp="1"/>
          </p:cNvSpPr>
          <p:nvPr>
            <p:ph idx="1"/>
          </p:nvPr>
        </p:nvSpPr>
        <p:spPr>
          <a:xfrm>
            <a:off x="755576" y="1628800"/>
            <a:ext cx="8136904" cy="2664296"/>
          </a:xfrm>
        </p:spPr>
        <p:txBody>
          <a:bodyPr>
            <a:normAutofit/>
          </a:bodyPr>
          <a:lstStyle/>
          <a:p>
            <a:pPr algn="just"/>
            <a:r>
              <a:rPr lang="es-ES_tradnl" sz="2400" dirty="0">
                <a:solidFill>
                  <a:schemeClr val="tx1"/>
                </a:solidFill>
                <a:latin typeface="+mn-lt"/>
                <a:ea typeface="+mn-ea"/>
                <a:cs typeface="+mn-cs"/>
              </a:rPr>
              <a:t>Desde el día de su nacimiento cada persona es singular y las experiencias posteriores profundizan dicha singularidad.  Las diferencias individuales significan que la gerencia logrará la motivación más notable entre los empleados tratándolos en forma individual.</a:t>
            </a:r>
            <a:endParaRPr lang="es-MX" sz="2400" dirty="0">
              <a:solidFill>
                <a:schemeClr val="tx1"/>
              </a:solidFill>
              <a:latin typeface="+mn-lt"/>
              <a:ea typeface="+mn-ea"/>
              <a:cs typeface="+mn-cs"/>
            </a:endParaRPr>
          </a:p>
          <a:p>
            <a:pPr algn="just"/>
            <a:endParaRPr lang="es-MX" sz="2400" dirty="0"/>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3861048"/>
            <a:ext cx="3445536" cy="210376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Lst>
        </p:spPr>
      </p:pic>
      <p:sp>
        <p:nvSpPr>
          <p:cNvPr id="5" name="CuadroTexto 4"/>
          <p:cNvSpPr txBox="1"/>
          <p:nvPr/>
        </p:nvSpPr>
        <p:spPr>
          <a:xfrm>
            <a:off x="5184068" y="6194905"/>
            <a:ext cx="1620180"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23</a:t>
            </a:fld>
            <a:endParaRPr kumimoji="0" lang="en-US"/>
          </a:p>
        </p:txBody>
      </p:sp>
    </p:spTree>
    <p:extLst>
      <p:ext uri="{BB962C8B-B14F-4D97-AF65-F5344CB8AC3E}">
        <p14:creationId xmlns:p14="http://schemas.microsoft.com/office/powerpoint/2010/main" val="27562763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58770" y="396122"/>
            <a:ext cx="7031752" cy="807950"/>
          </a:xfrm>
        </p:spPr>
        <p:txBody>
          <a:bodyPr>
            <a:normAutofit fontScale="90000"/>
          </a:bodyPr>
          <a:lstStyle/>
          <a:p>
            <a:r>
              <a:rPr lang="es-ES_tradnl" b="1" cap="small" dirty="0" smtClean="0">
                <a:solidFill>
                  <a:schemeClr val="tx2"/>
                </a:solidFill>
                <a:latin typeface="+mj-lt"/>
                <a:ea typeface="+mj-ea"/>
                <a:cs typeface="+mj-cs"/>
              </a:rPr>
              <a:t>           </a:t>
            </a:r>
            <a:r>
              <a:rPr lang="es-ES_tradnl" b="1" cap="small" dirty="0" smtClean="0">
                <a:solidFill>
                  <a:schemeClr val="tx1"/>
                </a:solidFill>
                <a:latin typeface="+mj-lt"/>
                <a:ea typeface="+mj-ea"/>
                <a:cs typeface="+mj-cs"/>
              </a:rPr>
              <a:t>La </a:t>
            </a:r>
            <a:r>
              <a:rPr lang="es-ES_tradnl" b="1" cap="small" dirty="0">
                <a:solidFill>
                  <a:schemeClr val="tx1"/>
                </a:solidFill>
              </a:rPr>
              <a:t>persona como un todo:</a:t>
            </a:r>
            <a:endParaRPr lang="es-MX" dirty="0">
              <a:solidFill>
                <a:schemeClr val="tx1"/>
              </a:solidFill>
            </a:endParaRPr>
          </a:p>
        </p:txBody>
      </p:sp>
      <p:sp>
        <p:nvSpPr>
          <p:cNvPr id="3" name="2 Marcador de contenido"/>
          <p:cNvSpPr>
            <a:spLocks noGrp="1"/>
          </p:cNvSpPr>
          <p:nvPr>
            <p:ph sz="half" idx="1"/>
          </p:nvPr>
        </p:nvSpPr>
        <p:spPr>
          <a:xfrm>
            <a:off x="755576" y="1395611"/>
            <a:ext cx="7811938" cy="3257525"/>
          </a:xfrm>
        </p:spPr>
        <p:txBody>
          <a:bodyPr>
            <a:noAutofit/>
          </a:bodyPr>
          <a:lstStyle/>
          <a:p>
            <a:pPr algn="just"/>
            <a:r>
              <a:rPr lang="es-MX" sz="3200" dirty="0" smtClean="0"/>
              <a:t>Aunque algunas organizaciones desearían poder utilizar solo la capacidad o el cerebro de una persona, la capacidad no existe separada del conocimiento o de los antecedentes.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4365104"/>
            <a:ext cx="3174357" cy="1845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uadroTexto 5"/>
          <p:cNvSpPr txBox="1"/>
          <p:nvPr/>
        </p:nvSpPr>
        <p:spPr>
          <a:xfrm>
            <a:off x="7236296" y="6041300"/>
            <a:ext cx="1656184"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24</a:t>
            </a:fld>
            <a:endParaRPr kumimoji="0" lang="en-US"/>
          </a:p>
        </p:txBody>
      </p:sp>
    </p:spTree>
    <p:extLst>
      <p:ext uri="{BB962C8B-B14F-4D97-AF65-F5344CB8AC3E}">
        <p14:creationId xmlns:p14="http://schemas.microsoft.com/office/powerpoint/2010/main" val="15943850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332656"/>
            <a:ext cx="6408712" cy="807950"/>
          </a:xfrm>
        </p:spPr>
        <p:txBody>
          <a:bodyPr/>
          <a:lstStyle/>
          <a:p>
            <a:r>
              <a:rPr lang="es-ES_tradnl" b="1" cap="small" dirty="0">
                <a:solidFill>
                  <a:schemeClr val="tx1"/>
                </a:solidFill>
              </a:rPr>
              <a:t>La persona como un todo:</a:t>
            </a:r>
            <a:endParaRPr lang="es-MX" dirty="0">
              <a:solidFill>
                <a:schemeClr val="tx1"/>
              </a:solidFill>
            </a:endParaRPr>
          </a:p>
        </p:txBody>
      </p:sp>
      <p:sp>
        <p:nvSpPr>
          <p:cNvPr id="3" name="2 Marcador de contenido"/>
          <p:cNvSpPr>
            <a:spLocks noGrp="1"/>
          </p:cNvSpPr>
          <p:nvPr>
            <p:ph sz="half" idx="1"/>
          </p:nvPr>
        </p:nvSpPr>
        <p:spPr>
          <a:xfrm>
            <a:off x="570285" y="1268760"/>
            <a:ext cx="7416824" cy="3528392"/>
          </a:xfrm>
        </p:spPr>
        <p:txBody>
          <a:bodyPr>
            <a:noAutofit/>
          </a:bodyPr>
          <a:lstStyle/>
          <a:p>
            <a:pPr algn="just"/>
            <a:r>
              <a:rPr lang="es-MX" sz="2800" dirty="0" smtClean="0"/>
              <a:t>La vida del hogar no se puede separar por completo de la vida del trabajo; así como las condiciones emocionales no se desligan de las condiciones físicas.  </a:t>
            </a:r>
            <a:endParaRPr lang="es-MX" sz="2800" dirty="0"/>
          </a:p>
          <a:p>
            <a:pPr algn="just"/>
            <a:r>
              <a:rPr lang="es-MX" sz="2800" dirty="0" smtClean="0"/>
              <a:t>En otras palabras, las personas actúan como seres humanos totales.  </a:t>
            </a:r>
            <a:endParaRPr lang="es-MX" sz="2800" dirty="0"/>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6014" y="4293096"/>
            <a:ext cx="3352410" cy="18097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p:cNvSpPr txBox="1"/>
          <p:nvPr/>
        </p:nvSpPr>
        <p:spPr>
          <a:xfrm>
            <a:off x="6228183" y="6237312"/>
            <a:ext cx="1758925"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25</a:t>
            </a:fld>
            <a:endParaRPr kumimoji="0" lang="en-US"/>
          </a:p>
        </p:txBody>
      </p:sp>
    </p:spTree>
    <p:extLst>
      <p:ext uri="{BB962C8B-B14F-4D97-AF65-F5344CB8AC3E}">
        <p14:creationId xmlns:p14="http://schemas.microsoft.com/office/powerpoint/2010/main" val="20442295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192337"/>
            <a:ext cx="6290839" cy="807950"/>
          </a:xfrm>
        </p:spPr>
        <p:txBody>
          <a:bodyPr/>
          <a:lstStyle/>
          <a:p>
            <a:r>
              <a:rPr lang="es-ES_tradnl" b="1" cap="small" dirty="0">
                <a:solidFill>
                  <a:schemeClr val="tx1"/>
                </a:solidFill>
                <a:latin typeface="+mj-lt"/>
                <a:ea typeface="+mj-ea"/>
                <a:cs typeface="+mj-cs"/>
              </a:rPr>
              <a:t>La persona como un </a:t>
            </a:r>
            <a:r>
              <a:rPr lang="es-ES_tradnl" b="1" cap="small" dirty="0" smtClean="0">
                <a:solidFill>
                  <a:schemeClr val="tx1"/>
                </a:solidFill>
              </a:rPr>
              <a:t>todo</a:t>
            </a:r>
            <a:endParaRPr lang="es-MX" dirty="0">
              <a:solidFill>
                <a:schemeClr val="tx1"/>
              </a:solidFill>
            </a:endParaRPr>
          </a:p>
        </p:txBody>
      </p:sp>
      <p:sp>
        <p:nvSpPr>
          <p:cNvPr id="4" name="3 Marcador de contenido"/>
          <p:cNvSpPr>
            <a:spLocks noGrp="1"/>
          </p:cNvSpPr>
          <p:nvPr>
            <p:ph sz="half" idx="1"/>
          </p:nvPr>
        </p:nvSpPr>
        <p:spPr>
          <a:xfrm>
            <a:off x="959432" y="1357765"/>
            <a:ext cx="7611317" cy="3009900"/>
          </a:xfrm>
        </p:spPr>
        <p:txBody>
          <a:bodyPr>
            <a:noAutofit/>
          </a:bodyPr>
          <a:lstStyle/>
          <a:p>
            <a:pPr algn="just"/>
            <a:r>
              <a:rPr lang="es-MX" sz="2800" dirty="0" smtClean="0"/>
              <a:t>Cuando la gerencia practica el comportamiento organizacional, está tratando de desarrollar un mejor empleado pero también contribuye a formar a una persona mejor en lo que respecta al trabajo personal y satisfacción en el mismo.</a:t>
            </a:r>
          </a:p>
          <a:p>
            <a:pPr algn="just"/>
            <a:endParaRPr lang="es-MX" sz="2800"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581128"/>
            <a:ext cx="2232248" cy="167095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p:cNvSpPr txBox="1"/>
          <p:nvPr/>
        </p:nvSpPr>
        <p:spPr>
          <a:xfrm>
            <a:off x="6228184" y="6465547"/>
            <a:ext cx="1682327"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3" name="Marcador de número de diapositiva 2"/>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26</a:t>
            </a:fld>
            <a:endParaRPr kumimoji="0" lang="en-US"/>
          </a:p>
        </p:txBody>
      </p:sp>
    </p:spTree>
    <p:extLst>
      <p:ext uri="{BB962C8B-B14F-4D97-AF65-F5344CB8AC3E}">
        <p14:creationId xmlns:p14="http://schemas.microsoft.com/office/powerpoint/2010/main" val="38988087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5776" y="323973"/>
            <a:ext cx="5470376" cy="1143000"/>
          </a:xfrm>
        </p:spPr>
        <p:txBody>
          <a:bodyPr/>
          <a:lstStyle/>
          <a:p>
            <a:r>
              <a:rPr lang="es-ES_tradnl" b="1" cap="small" dirty="0">
                <a:solidFill>
                  <a:schemeClr val="tx2"/>
                </a:solidFill>
                <a:latin typeface="+mj-lt"/>
                <a:ea typeface="+mj-ea"/>
                <a:cs typeface="+mj-cs"/>
              </a:rPr>
              <a:t>Conducta motivada</a:t>
            </a:r>
            <a:r>
              <a:rPr lang="es-ES_tradnl" cap="small" dirty="0">
                <a:solidFill>
                  <a:schemeClr val="tx2"/>
                </a:solidFill>
                <a:latin typeface="+mj-lt"/>
                <a:ea typeface="+mj-ea"/>
                <a:cs typeface="+mj-cs"/>
              </a:rPr>
              <a:t>:</a:t>
            </a:r>
            <a:endParaRPr lang="es-MX" dirty="0"/>
          </a:p>
        </p:txBody>
      </p:sp>
      <p:sp>
        <p:nvSpPr>
          <p:cNvPr id="3" name="2 Marcador de contenido"/>
          <p:cNvSpPr>
            <a:spLocks noGrp="1"/>
          </p:cNvSpPr>
          <p:nvPr>
            <p:ph sz="half" idx="1"/>
          </p:nvPr>
        </p:nvSpPr>
        <p:spPr>
          <a:xfrm>
            <a:off x="611560" y="1268760"/>
            <a:ext cx="8424936" cy="3974131"/>
          </a:xfrm>
        </p:spPr>
        <p:txBody>
          <a:bodyPr>
            <a:normAutofit/>
          </a:bodyPr>
          <a:lstStyle/>
          <a:p>
            <a:pPr algn="just"/>
            <a:r>
              <a:rPr lang="es-ES_tradnl" sz="2800" dirty="0">
                <a:solidFill>
                  <a:schemeClr val="tx1"/>
                </a:solidFill>
              </a:rPr>
              <a:t>La psicología ha demostrado que la conducta normal obedece a ciertas </a:t>
            </a:r>
            <a:r>
              <a:rPr lang="es-ES_tradnl" sz="2800" dirty="0">
                <a:solidFill>
                  <a:schemeClr val="tx1"/>
                </a:solidFill>
                <a:effectLst>
                  <a:outerShdw blurRad="38100" dist="38100" dir="2700000" algn="tl">
                    <a:srgbClr val="000000">
                      <a:alpha val="43137"/>
                    </a:srgbClr>
                  </a:outerShdw>
                </a:effectLst>
              </a:rPr>
              <a:t>causas que se relacionan con las necesidades de cada persona y las consecuencias que resultan de sus actos</a:t>
            </a:r>
            <a:r>
              <a:rPr lang="es-ES_tradnl" sz="2800" dirty="0">
                <a:solidFill>
                  <a:schemeClr val="tx1"/>
                </a:solidFill>
              </a:rPr>
              <a:t>.  </a:t>
            </a:r>
            <a:endParaRPr lang="es-ES_tradnl" sz="2800" dirty="0" smtClean="0">
              <a:solidFill>
                <a:schemeClr val="tx1"/>
              </a:solidFill>
            </a:endParaRPr>
          </a:p>
          <a:p>
            <a:pPr algn="just"/>
            <a:endParaRPr lang="es-ES_tradnl" sz="2800" dirty="0"/>
          </a:p>
          <a:p>
            <a:pPr algn="just"/>
            <a:r>
              <a:rPr lang="es-ES_tradnl" sz="2800" dirty="0" smtClean="0">
                <a:solidFill>
                  <a:schemeClr val="tx1"/>
                </a:solidFill>
              </a:rPr>
              <a:t>Este </a:t>
            </a:r>
            <a:r>
              <a:rPr lang="es-ES_tradnl" sz="2800" dirty="0">
                <a:solidFill>
                  <a:schemeClr val="tx1"/>
                </a:solidFill>
              </a:rPr>
              <a:t>hecho deja a la gerencia con dos formas básicas de motivar a las personas:</a:t>
            </a:r>
            <a:endParaRPr lang="es-MX" sz="2800" dirty="0">
              <a:solidFill>
                <a:schemeClr val="tx1"/>
              </a:solidFill>
            </a:endParaRPr>
          </a:p>
          <a:p>
            <a:pPr algn="just"/>
            <a:endParaRPr lang="es-MX" sz="2800" dirty="0"/>
          </a:p>
        </p:txBody>
      </p:sp>
      <p:sp>
        <p:nvSpPr>
          <p:cNvPr id="5" name="AutoShape 2" descr="data:image/jpeg;base64,/9j/4AAQSkZJRgABAQAAAQABAAD/2wCEAAkGBxISERAUEhIVFBUWFRUWFRUVFA8PFBcVFhQWFhUSFBQYHCggGBolHRQUIjEhJSkrLi4uFx80ODMsNygtLisBCgoKDg0OGxAQGiwlICY0LC4tLy0sLCwsLDAsLCwsLy0sLywsLCwtLCwsLCwsLCwsLCwsLDQsLywsLCwsLCwsLP/AABEIAOEA4QMBEQACEQEDEQH/xAAbAAEAAQUBAAAAAAAAAAAAAAAABQECAwQGB//EAEAQAAIBAgMFBQUDCwMFAAAAAAECAAMRBAUSBiExQVETImFxgTKRobHBFVLRFCNCYnKCkqLC4fAHsvEzNENTY//EABoBAQACAwEAAAAAAAAAAAAAAAACBgEEBQP/xAAyEQEAAgECBAMHBAEFAQAAAAAAAQIDBBEFEiExE0FRMmFxgZGx0SKhweHwFBUjQ/FC/9oADAMBAAIRAxEAPwD3GAgICAgICAgICAgICAgICAgICAgICAgICAgICAgICAgICAgICAgICAgICAgICAgICAgICAgY8RXVFZnNlUXJMhe9aVm1p2iEqUte0VrG8y0slzZcQrMoI0sRY8bfon1H1nhpNXXUVm1fKdnvqtLbT2itvNIzaaxAQEBAQEBAQEBAQEBAQEBAQEBAQEBAQEBAsq1AqlmIAAuSdwAkbWisbz2ZrWbTtHd59tFnZxDaV3U1O4cNR+830Eq2v106i21fZj9/f+Fn0OijBXmt7U/t7vyt2YzDsa63Pdfut4X9lvQ/MyPDtR4OaN+09J/hniGn8bDO3eOsfy9GltVYgICAgICAgICAgICAgICAgICAgICAgICBR2ABJ3AbyTuAHUzEztG8sxG87Q4HaXPTXOimbUgf4yOZ8OglY4hr/Hnkp7P3/pZNBofBjnv7X2/tBTmOkQPRdmMw7agtz3k7renBvUfWW3h+o8bDG/eOkqrr9P4Oadu09YS83mkQEBAQEBAQEBAQEBAQEBAQEBAQEBAQEDz/AP1Q2hfD9jSAGmorM2+xOkgAeW+cviXNesUidonu6fDeWszeY3mOzn8M5ZFLCxIBI6X32lZtERMxCx1mZiJlkmGVldXKt2alnt3VA1EtyAHOemOvNaIQyW5azLo/9N8Ji0qVziEdFKKFDKEBNz8vrLFw7BOK1p2mN1f4hnrkrWN4mYd5Oq5ZAQEBAQEBAQEBAQEBAQEBAQEBAQEBAQNPNaq06VSoQCVUkXAO/kPfaeOoyRixWv6Q9cGOcmStI85eXk34ylb791y7KgTOwm9k6GrE0z90M38pUfFhOjwzHzaiJ9N5/j+XN4nk5dPMeu0fz/DvwJaVaVgICAgICAgICAgICAgICAgICAgICAgICBzG3WPCUkp3sXa/7q7/AJlZyuLXnwoxx5z+0f5Dp8LrHize3lH7y4ft16yu+Ffvs7/jU7br1rp94fGSjFb0YnLX1dXsKFZqzAg2VV95JP8AtE7XCcUxNrT7ocfiuWJitY+LsZ23GICAgICAgIFCYFO0ECoMCsBAQKFhAAwKwEBAQECMxOZEVGRFLFQL2F+IvAphs4Q7nO/iAoNQnke6tzukZtEMxWZbH5U59ik3gXK0l9b3YfwzHNM9oZ2jzlULWPFkTwUFz/E1h/LG1j9Lhdra2rEFdbNoAW50jfxbcoA5j3StcUzzOfljy6doWLhmCIw80+fXvKF0icyZme8unERHaFRI7Mu72GoWw7N9+ofcoC294b3y0cIpy6ff1mfwrXFr82fb0iPy6OdVzCAgICAgIFlWoFUk8hAiTjbmA/LIFUx1jeBLU3DAEcDAugaeZ4rs1B6m0CK+0vGBkoZpZhv3X3wJ2BhxOKSmL1HVB1ZlQe8yNr1r1tOyVazbtCHqbXYQNpWprPVQzIN19720/GRrlrado+3T6szjtWOph9pqVVqlOkQKim1nDAX6nna0nO+3RGNvNdmNWpTQNVxGkE2XsqSpc2JAJcv0PSQitp7z9On5S5q+UfX/ACHneOK4utVJr1qaoVClX1lnHtEh2A3C1rdfCZjHXuTezqNlMalC9JSzAgEdoyl2I4klQBx5eMmg7Si+pQeFxApiawRGY8FBJ9BeRveKVm09oSpWb2isebyqvVLszHixLHzJufnKPe03tNp8+v1XOlYpWKx5dFkimQPTNnaOjC0B+oGPm3ePzlz0ePkwUr7lP1d+fPe3vSM2WuQEBAQEBA0s5v2FQjkL+gIJ+AgcZ9oeMB9oeMB9oeMDr8gqFqFMnne3lqMCRgcxtlmFEUbdtTFRSCqa11NyIA433/CeNtRjr3tD0rhyW7QhMhx9JgwqIxfowqUwAeFuF5Ol4vG8RPzjZi9Jr3Z/tlu2bD08NqYWI0prBRuDFj7O+4uTyk0HSDJ3b/rYqs/6qFcMvkDTAb+aePhb+1aZ/b7bPXxNvZrEfv8AfdpVaGFpMQtFCRuLMO0e/i7XJ98nXHSvaEbZLW7ywJh8MaoqmjSLAWuUQ7rg8LWvu4yaDNtXlmpVxNIfnKYu1v06XEg9SN5Hr1gbGEVMRRCVV1I4HUEHkQRvB8RA8kzPKxRr10TVpFR9NySbajbeeMCX2M2fbEVat6z02VAUYWax1C91PEWvA9cwtHQiLctpUC54mwtc+MCC21xmigEHGobfurvPxsPWcri+bkw8kd7fb/Ojp8Kw8+bnntX7uFlZWQgVSnqKqOLEKPNiAPnJ46c94r6zEIZL8lJt6Ru9ZpqAABwG4eku8Rt0UvfddMhAQEBAQECjC4IPOBwmP2Rrdq/ZOnZ8V1Fgw/UsBvt1gc1nWHxGFBNZCqD/AMgOqn/EOHraeWTLGPvE/KN3pTHN+0x9WLJaOJxn/b0iy/8Asb83T9HPtel55+Nkt7NPrOyfh46+1b6PQ8Nl+PKqpr0aCKAAtGm1VgALW11Db+WZ5M1u9tvhH5ObFHau/wAZ/CzG7P0wt6tWviD0qVWC/wACaV+Ef6ak+1vPxk/1Fv8A52j4Qi8ViqWHR9CohN7hFRfiBcme1aVr7MbPK1pt3lxK7QFq5Ppf6SSLuchzwgG1jccDuF+VzA6HL81Lg6wARxAuIHDbZ484euxvem/eDcgW3lT0P4wNHJ84OIdURhvO9iQFUc2YwPUqmIpqltakabDeDfdaBCUMRpUAcBa0DisYO2rEINTMzG3vYn3AwOg2AAFR/FPqsDuS0DzraXMO2rsQe6vdXyHE+pv8JUuIajxs07do6QtWgweDhjfvPWUVNFukCR2co68VQHRtZ/cBI+Omb3DcfPqK7+XX6NLiF+TT29/T6vS5bVVICAgICAgaOOxujcPWBEtmZN+/a287+UxM7RvJEbztCHwG0WsF+8FLMFZxpDWPEHxkceSMleaOyd6TS3LKapZmrgi4IO4g2IPpJoNwZkQtlC35A7h8IGsmbOXs3d/VHzvzgXZxqamXW+oLuHXnbzgeR57WxNbDviUU9iHWnrO65Y27g5gGwJ6keMCPweH7g5njfnAmMux5RgCfKB2eUZwLWPMQJLMtmzVRalNu8UBKN7LG3I8j8PKBxNOqqsRbSQSCLWsRxFoEh9potrm1+A5n0gdDltCq6M7U2RVVmGoFSxCkqAp38bb4HFZJjRSxKOx3WdfVkKj5wJ/ZHFBKg37rW98CY2gz8BWp0jdjcMw4KOYB6/KcXiHEaxWcWKevnPp/f2djQcPmZjJkjp5R6/05KV93iAgT2xKXr1n+4gQebm5+CCdvg2P9Vr/L/Po43F8n6a0+f0/9dwrTvuEyCBcICAgIFCYEVjcOtS92t1txgQuZ5ThzTdFZ1ZhYtrN/Ijhb0nnlxRkpNJTx5Jx25oc6McFXs7CyjTp4iw3Wk61isbQjMzM7yjnr9mdVI2HNL7v3enlMsJrA5sHUG/n5wJfDZiDYNYjx5eUCXbEq1OwPKBTaHBLVwFVLC3ZagLC11AcWHmIHktPD2FoGNsFqt5wO22R2UWooqPWcgNY07KL2sRdum+B6GBA8k29w3ZYyqRuD6XHqLN8QYEXkxDPv3ty/tA9kwGJD00uRfSLjxtvgcbmGSZZQrdoQ1VwdS0deqmrcRcch4EnymjqeIYcPTfefSP59G7p9Blzddto9Z/zq5ZsQyYpmCkJUYsALkKSblb8pHTcRx5cfNeYrMd43+3qlqdBkx3itImYnzb1Zrsx6kmVnNaLZLWjtMz91jw1muOtZ7xELJ5vQgYcVW0jxPATNY3liZ2h3Ox+VNRojX7bnW3hcCwPjLZoNPOHFtPeeqra7PGbLvHaOjpUSbrTXgQKwEBAQI3aHF9lQZ+hAPkT/AMQPNsVtiyFiPZAN7/j1nhmz1xbR3me0R3euLDOTee0R5pTJsnxONpduxagjoTTBsajXHdYjgq8OO89Bxnu8nE4PEMR3uPPz5wNwG8CiEodS+o5GBtYXOhffu893uMCVyzNmqVFpUwWZzYAcupPQDrA9Ix6WoVByFNh6aTA8fCwMlFd4gegbFPYVF8j9PwgdPA4H/VPAXWjWHK6N695f6oHBZfVKOreNv7TEzEdZZiJnpDqMPtJpNjuMRMT2JiY7stXGUaltSgHhdbL8BuM0c/DsGXy2n1j8dm5g1+fF57x6T1/trV6JWxvdTwI+RHIyu6rSZNPO1u3lPqsGl1ePUR+nv5wwgzViW1MKwKOwAJPATMMJHZDKjXq9u47inuA82HPyHz8p2uGaTmnxLdo7e+f6cfiWq5Y8Ovee/uj+3o1JLSwOCyiBWAgICAgY8RRV1ZXUMrCxBFwQeREDm6GwWAV9XZFhfVod3enfrpPHyNxPKcNOfxNur08W3JyeTpwJ6vN5DneWCnisQAN3aMw8nOr+qBqClAyLSgSOz1JVxFIMoKs1iGAYWbdvB84HpmDy+jSv2VKnTvx0IiX87CBr5+9sPVH3hp/i3QPMa9DTe/CBZg0JClhbUAw8VN9LDwIEDqtlKpWsovxuPhA7DG42nSXVUYKPHifADiTPLLmpirzXnaHpixXy25aRvLidqs/XEU2o017h4sw3kjeNI5bxOX/uviZ648UdJnrM/wAOn/tnh4bXy94jpEOVFCy7uN7jzE62SkXpNZ84cvHaaXi0eS/E4VKg7w9RuYeREpmHU5cE/ott9vot+bTYs0frrv8AdFVRUo+0dScn5jwb8ZZdFxCmo/TPS3p6/BXNZoL4P1R1r9vinsnxgawPeB4jlN7JirkrNbxvDTx5LY7Ras7SVU0sw6Ej3GUjJTkvavpMx9Fzx356Rb1iJ+qgkWVmFwrYmstJPZG926AcT+E3dJppzXisfP3Q1NVqIw0m0/8Ar1DLsItNFVRYKLAS20pFKxWvaFVveb2m1u8t4CSRXQEBAQEBAQEBA4LavD3xNQ9Qv+0D6QINqNoFyJA2aKkOrDiCD7oHpdN7gHqAfeIELtRW7qL1JPu/5gcLnC3Q26QJTafDLSfChbWFEU93/wAt39UCuXOV3rubl58pG+/LPL3SptzRzdkTicS9Ri1Rix8fkBylIyZb5J5rzvK5Y8VMcbUjaFlDj6H5Ta4bXm1VPnP7NbiNuXTW+n7mi8t09lVjuxkyiT3XeI6KNYgg2IPEcYiZid4JrvG0tfCYJabXQsB929wPLnOlHFtRFeXp8durnTwrBNubr8N+jbnO79XQ7NfF1SLKu9m3ADjv+snSvNKF7bQ73ZTJRh6YuO+1i58eSjwF5bNFpowY+vee6razUeNk6do7fl0iLNxqLxArAQEBAQEBAQKE2gcjmxFSozW48PIC0Dnc2cU1Jte0CzDOGAZTcEXBgb9BYHb5VVvRpnwt7jb6QOd2zxGl6f7J+e/6QOWr4i46wMOYZwKpp34g/wC4b/iBAlcvqQNPNqOh7jg28fUSo8R0/g5p27T1ha+HajxcMb946Sj2rld9rzx0eTws1b+j11ePxcNqQpQzMMPZYN0IsPfLDqeI4oxz4c7zLgabh+W2SOeNoW6zKvss24GMbG69WMwzuuetpFzERvOxM7QntisnLt+UVB17MH3F/oJYeF6T/tt8vy4PE9V/1V+f4d9SSdtxWYQLoCAgICAgICAgaGZVt2kev4QILEjdA5TOkaoRTQXZyEUeLGw9IEjjMpXCPTop7PZJY9WHdZvUi/rA2KKwJKnniYelZgWa50qOm7eTyE0tXrcemj9XWZ7Q29Jo76if09IjvLk87zepiTdrC19KgcPC/O85WHi9/F3yezPp5e/8urm4TTwtsftR6+fu/CDXGtw0NfppM7X+rwbb88bfFx/9Lm325J+jHh8vYszvuJHdXoerfhOVqeLxzRGLtE9Z9Y9IdPT8JmazOXvt0j098pnKcTwvO5ExMbw4sxMTtKWzMa6JPNbEfI/54TmcWwxfBzedXR4Vlmmfl8pQBEq+6zLdEzuxsuCzG5sqFjdnZeBMMsmT5ccXWC7+zXe58OnmZ0dDpJzX28vNz9bqoxU38/J6jhKAVQALACwA6S1xEVjaFXmZmd5biiZYXCBWAgICAgICBS8DHWqaQTAiap4mBFY990DDsrgtdZ6zcKfdT9th3j6A/wA0C/bRl14c3GoalIuL2NiCR03GR5683Lv19EuS3LzbdPVp4dpJFqZ9TuisOR3+R/vacXjOPfHW/pO31djg+TbJanrH2QN5XVgY2rWkorujNtmFsTJ8iE3UoYoBuPGWXhuoi2Lkt3j7K7xDBNcvPWOk/dLPmalCoIJO6efFNTWMU46zvM/snwzT2nLzzG0Q1QZWVkXATDKtoZ2VAgYa13ZaaC7MQLDx5T2w45tMRHfyeObJFazM9npGzmULh6SqN7Hex6tz9Jb9Lp4wY4rHfzVPU55zZOby8k4izYa7IIFYCAgICAgUgUvApA0cVUubch84GlXaBA5pWsDMTMRG8sxEzO0NQ56yUlpURoAHec21Mx3sRyAlc1XGL36Yukevn/SwabhNK9cvWfTyQ1VyTckk3uSd5981+GZZjVRMz33hscSxROmmIjttKZwlTcJbFWb2gMCDvBFjIZMdclJpbtKePJbHaL17w5XHYY03ZTy4HqORlNz4bYck0t5LdgzVzY4vHm0XWRiU5hhajJRZCasX5PJ86PI2aFC087W3ela7NtRPGXpDIBMJrwJgY8TVCjx5Sda7yha20On2HySw7eoO83sX5Kf0vM/Lzlk4ZpOWPFt8vyr3EtVzT4Vfn+Hb01nXcllAgXQEBAQEBAQLIFCYGOtUsCYEYXgamKqwOazepObxXN4enmI8+jocMxc+oiZ8uqJvKmtQTJ47zS0WjvHVDJSL1ms+bLgcZY2PES8YskZKRevaVLyY5x3mlu8JrDV7yaDXz6iGQPzXcfI/3+c43GMETSMsd46fKXX4Rm2vOOe09fogNMru6wbGmNzZTRG7Gy4LMbs7LwJhKIXgTDKrMALmZiN2Jln2cys4utdh+bQgt49E9ec63D9J4t+vaO/4cvXavwqdO89vy9QoU7AASzq02AIFYFYCAgICAgIGImBYzW4xPQQuJzmm7GnTOo8SR7O7lfnNTHrcWTL4dJ39/k2smkyY8fiXjb3ebE1abbVadepA5/NTvE4PHJ6Uj4u3wWOt5+DQvOA76wtDG7BVNiGHkfoZYeD6jeJwz8Y/lwOL6frGaPhP8JXAYmdxxW1mFf8ANMOtvmJzeLWiNNMeu33dHhdZnURPpuhpVFnLQyraBW0MqgQLwJga2hq1RaVMXJNvXmT4CbWDDa9orHeWtny1pWbT2h6hkeWLQpKi8uJ5lubGW7BhrhpFKqnnzWy3m8pVRPZ5L4FYCAgICAgICBAZrtBSo3AOt/uqeH7R5Tn6riOLB07z6R/Mt7TcPy5uvaPWf4chmec1a/tGy/cW4X16+sr2p12XP7U7R6R2/t39NosWDrWN59Z7/wBLcne1Q/sn5ibPB521G3un+GvxaP8Ag+cJk1ZaFaYKlSBFZpwB8ZxeNV/4629/8Ovwe3/Javu/lGM0ruyw7sbNM7I7sTvynrjtalotWesPPJWt6zW0dJYqWJZD1EsOPitJr+uJ39zg5OF3i36JjZnOLZrXnI1uqtqLb9ojtDq6PTV09du8z3lkUzQmG9C8SLMLoSVAmBcIGDGV9IsOJ+A6z0pXfq87226Oy2JyPsk7Vx33G6/FU5DzPH3S0cO0vh08S3ef2hWuIarxLcle0fvLsEWdJzmUCBWAgICAgICAgIHkEoS8qQyz4CpaovqPhN3h1+TU0n5fVpcRpzaa31+iWapLgqS0mBp5kO4f85zncUrzaafds3+GW21Ee/f7IUtKss6wzLChSZ3NlvZTPMxyrlSR3Z2ZlEjKS9ZFJdMMrxApVqBRcyVY3lGZ2bmyWUHEVe0cXRD6M3JfIbr+k7PDtJ4luafZj95cjiGq8OvLHtT+0PTKKWljV5sAQLoCAgICAgICAgIHkEoS9LGMCivYg9CD7pKtuW0WjyQvEWrNZ80q9Tn1l5paL1i0ealXrNbTWfJVakki1s0rAIfdNHiVttPaPXb7t3h0b6is+m/2QymVWYWdkUSKS60wyWgVtAqBMMrxMMrgJhlcJka1Cg2JrLTTmePIDmxm5ptPbJaKV7y09RnrjrN7doepZTgVpU1RBYKLefUnxMtuLHXHSKV7QqmTJbJabW7yk1E9EF4gVgICAgICAgICAgePmUFelpmUZWkzJuflwAsxlg4Zra1p4WSdtu0uDxLR2m/iUjv3hX7RUc/rOxOXHEbzaPq5MYskztFZ+jQxeJaow+6Pn1lf12sjNO1e0O7odJOHrbvK+ms5cy6cQzASCa6YZLQK2mGV1oFQIZXiBqY2t+iOPP8ACeuOvm8slvJ3OyGS9jT1MPzjb28ByX/OctOg0vg03t7U/t7lX12p8a+1fZj9/e6qms32kzCBdAQEBAQEBAQEBAQPIJQl5WkQxKxxM7mzXq0bydbbIzXdhGFA5SXPKHhwypRtIzZKKsoWR3S2XASLKtoZVhkmBcBAuAgY8RW0jx5Sda7yja20JHY/KO0ftnHdU92/Nvvenz8p3OG6Xmt4lu0dvj/TicR1XLHh1nrPf4f29EoJad9wm2ogXwKwEBAQEBAQEBAQEDyEyhLypDC1hCSwiBbpjdjZXTBsraGSYFbQK2gVAgVtAMwAueEzEbsTOzWwGFbE1go3DmfuqPrOhpdNOW8Uj5tHVaiMVZvPyem5dhVRVVRYAAAeUtdKRSsVr2hVr3m9ptPeUnTEkizCBcIFYCAgICAgICAgICB5Rjf+o/7TfOUjP7c/GVzw+xX4QwGeL2UhlY0wLYCBWBcIAwAgXQEDBjvYPmPnPSnd537JbYbjV/d+ssHCO9/k4XFe1Pn/AA76hO04zbSBlEC4QEBAQEBAQEBAQEBA/9k="/>
          <p:cNvSpPr>
            <a:spLocks noChangeAspect="1" noChangeArrowheads="1"/>
          </p:cNvSpPr>
          <p:nvPr/>
        </p:nvSpPr>
        <p:spPr bwMode="auto">
          <a:xfrm>
            <a:off x="168275" y="-1825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4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5085184"/>
            <a:ext cx="2232248"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uadroTexto 5"/>
          <p:cNvSpPr txBox="1"/>
          <p:nvPr/>
        </p:nvSpPr>
        <p:spPr>
          <a:xfrm>
            <a:off x="6876256" y="6206430"/>
            <a:ext cx="1800200"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27</a:t>
            </a:fld>
            <a:endParaRPr kumimoji="0" lang="en-US"/>
          </a:p>
        </p:txBody>
      </p:sp>
    </p:spTree>
    <p:extLst>
      <p:ext uri="{BB962C8B-B14F-4D97-AF65-F5344CB8AC3E}">
        <p14:creationId xmlns:p14="http://schemas.microsoft.com/office/powerpoint/2010/main" val="11420349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242060"/>
            <a:ext cx="5470376" cy="1143000"/>
          </a:xfrm>
        </p:spPr>
        <p:txBody>
          <a:bodyPr>
            <a:normAutofit fontScale="90000"/>
          </a:bodyPr>
          <a:lstStyle/>
          <a:p>
            <a:r>
              <a:rPr lang="es-ES_tradnl" b="1" cap="small" dirty="0" smtClean="0">
                <a:solidFill>
                  <a:schemeClr val="tx2"/>
                </a:solidFill>
                <a:latin typeface="+mj-lt"/>
                <a:ea typeface="+mj-ea"/>
                <a:cs typeface="+mj-cs"/>
              </a:rPr>
              <a:t>           Conducta motivada</a:t>
            </a:r>
            <a:endParaRPr lang="es-MX" dirty="0"/>
          </a:p>
        </p:txBody>
      </p:sp>
      <p:sp>
        <p:nvSpPr>
          <p:cNvPr id="4" name="3 Marcador de contenido"/>
          <p:cNvSpPr>
            <a:spLocks noGrp="1"/>
          </p:cNvSpPr>
          <p:nvPr>
            <p:ph sz="half" idx="1"/>
          </p:nvPr>
        </p:nvSpPr>
        <p:spPr>
          <a:xfrm>
            <a:off x="611560" y="1356372"/>
            <a:ext cx="8280920" cy="3290672"/>
          </a:xfrm>
        </p:spPr>
        <p:txBody>
          <a:bodyPr>
            <a:noAutofit/>
          </a:bodyPr>
          <a:lstStyle/>
          <a:p>
            <a:pPr marL="514350" lvl="0" indent="-514350" algn="just">
              <a:buFont typeface="+mj-lt"/>
              <a:buAutoNum type="arabicPeriod"/>
            </a:pPr>
            <a:r>
              <a:rPr lang="es-ES_tradnl" sz="2800" dirty="0">
                <a:solidFill>
                  <a:schemeClr val="tx1"/>
                </a:solidFill>
              </a:rPr>
              <a:t>primero, les puede demostrar como ciertas acciones aumentan la satisfacción a sus necesidades, </a:t>
            </a:r>
            <a:r>
              <a:rPr lang="es-ES_tradnl" sz="2800" dirty="0" smtClean="0">
                <a:solidFill>
                  <a:schemeClr val="tx1"/>
                </a:solidFill>
              </a:rPr>
              <a:t>y</a:t>
            </a:r>
          </a:p>
          <a:p>
            <a:pPr marL="0" lvl="0" indent="0" algn="just">
              <a:buNone/>
            </a:pPr>
            <a:endParaRPr lang="es-MX" sz="2800" dirty="0">
              <a:solidFill>
                <a:schemeClr val="tx1"/>
              </a:solidFill>
            </a:endParaRPr>
          </a:p>
          <a:p>
            <a:pPr marL="514350" lvl="0" indent="-514350" algn="just">
              <a:buFont typeface="+mj-lt"/>
              <a:buAutoNum type="arabicPeriod" startAt="2"/>
            </a:pPr>
            <a:r>
              <a:rPr lang="es-ES_tradnl" sz="2800" dirty="0">
                <a:solidFill>
                  <a:schemeClr val="tx1"/>
                </a:solidFill>
              </a:rPr>
              <a:t>les puede amenazar con una satisfacción reducida a menos que sigan un curso de acción requerido.  Obviamente el camino hacia una mayor satisfacción de las necesidades es la mejor opción.</a:t>
            </a:r>
            <a:endParaRPr lang="es-MX" sz="2800" dirty="0">
              <a:solidFill>
                <a:schemeClr val="tx1"/>
              </a:solidFill>
            </a:endParaRPr>
          </a:p>
          <a:p>
            <a:pPr marL="514350" indent="-514350" algn="just">
              <a:buFont typeface="+mj-lt"/>
              <a:buAutoNum type="arabicPeriod" startAt="2"/>
            </a:pPr>
            <a:endParaRPr lang="es-MX" dirty="0"/>
          </a:p>
        </p:txBody>
      </p:sp>
      <p:sp>
        <p:nvSpPr>
          <p:cNvPr id="5" name="AutoShape 2" descr="data:image/jpeg;base64,/9j/4AAQSkZJRgABAQAAAQABAAD/2wCEAAkGBxISERAUEhIVFBUWFRUWFRUVFA8PFBcVFhQWFhUSFBQYHCggGBolHRQUIjEhJSkrLi4uFx80ODMsNygtLisBCgoKDg0OGxAQGiwlICY0LC4tLy0sLCwsLDAsLCwsLy0sLywsLCwtLCwsLCwsLCwsLCwsLDQsLywsLCwsLCwsLP/AABEIAOEA4QMBEQACEQEDEQH/xAAbAAEAAQUBAAAAAAAAAAAAAAAABQECAwQGB//EAEAQAAIBAgMFBQUDCwMFAAAAAAECAAMRBAUSBiExQVETImFxgTKRobHBFVLRFCNCYnKCkqLC4fAHsvEzNENTY//EABoBAQACAwEAAAAAAAAAAAAAAAACBgEEBQP/xAAyEQEAAgECBAMHBAEFAQAAAAAAAQIDBBEFEiExE0FRMmFxgZGx0SKhweHwFBUjQ/FC/9oADAMBAAIRAxEAPwD3GAgICAgICAgICAgICAgICAgICAgICAgICAgICAgICAgICAgICAgICAgICAgICAgICAgICAgY8RXVFZnNlUXJMhe9aVm1p2iEqUte0VrG8y0slzZcQrMoI0sRY8bfon1H1nhpNXXUVm1fKdnvqtLbT2itvNIzaaxAQEBAQEBAQEBAQEBAQEBAQEBAQEBAQEBAsq1AqlmIAAuSdwAkbWisbz2ZrWbTtHd59tFnZxDaV3U1O4cNR+830Eq2v106i21fZj9/f+Fn0OijBXmt7U/t7vyt2YzDsa63Pdfut4X9lvQ/MyPDtR4OaN+09J/hniGn8bDO3eOsfy9GltVYgICAgICAgICAgICAgICAgICAgICAgICBR2ABJ3AbyTuAHUzEztG8sxG87Q4HaXPTXOimbUgf4yOZ8OglY4hr/Hnkp7P3/pZNBofBjnv7X2/tBTmOkQPRdmMw7agtz3k7renBvUfWW3h+o8bDG/eOkqrr9P4Oadu09YS83mkQEBAQEBAQEBAQEBAQEBAQEBAQEBAQEDz/AP1Q2hfD9jSAGmorM2+xOkgAeW+cviXNesUidonu6fDeWszeY3mOzn8M5ZFLCxIBI6X32lZtERMxCx1mZiJlkmGVldXKt2alnt3VA1EtyAHOemOvNaIQyW5azLo/9N8Ji0qVziEdFKKFDKEBNz8vrLFw7BOK1p2mN1f4hnrkrWN4mYd5Oq5ZAQEBAQEBAQEBAQEBAQEBAQEBAQEBAQNPNaq06VSoQCVUkXAO/kPfaeOoyRixWv6Q9cGOcmStI85eXk34ylb791y7KgTOwm9k6GrE0z90M38pUfFhOjwzHzaiJ9N5/j+XN4nk5dPMeu0fz/DvwJaVaVgICAgICAgICAgICAgICAgICAgICAgICBzG3WPCUkp3sXa/7q7/AJlZyuLXnwoxx5z+0f5Dp8LrHize3lH7y4ft16yu+Ffvs7/jU7br1rp94fGSjFb0YnLX1dXsKFZqzAg2VV95JP8AtE7XCcUxNrT7ocfiuWJitY+LsZ23GICAgICAgIFCYFO0ECoMCsBAQKFhAAwKwEBAQECMxOZEVGRFLFQL2F+IvAphs4Q7nO/iAoNQnke6tzukZtEMxWZbH5U59ik3gXK0l9b3YfwzHNM9oZ2jzlULWPFkTwUFz/E1h/LG1j9Lhdra2rEFdbNoAW50jfxbcoA5j3StcUzzOfljy6doWLhmCIw80+fXvKF0icyZme8unERHaFRI7Mu72GoWw7N9+ofcoC294b3y0cIpy6ff1mfwrXFr82fb0iPy6OdVzCAgICAgIFlWoFUk8hAiTjbmA/LIFUx1jeBLU3DAEcDAugaeZ4rs1B6m0CK+0vGBkoZpZhv3X3wJ2BhxOKSmL1HVB1ZlQe8yNr1r1tOyVazbtCHqbXYQNpWprPVQzIN19720/GRrlrado+3T6szjtWOph9pqVVqlOkQKim1nDAX6nna0nO+3RGNvNdmNWpTQNVxGkE2XsqSpc2JAJcv0PSQitp7z9On5S5q+UfX/ACHneOK4utVJr1qaoVClX1lnHtEh2A3C1rdfCZjHXuTezqNlMalC9JSzAgEdoyl2I4klQBx5eMmg7Si+pQeFxApiawRGY8FBJ9BeRveKVm09oSpWb2isebyqvVLszHixLHzJufnKPe03tNp8+v1XOlYpWKx5dFkimQPTNnaOjC0B+oGPm3ePzlz0ePkwUr7lP1d+fPe3vSM2WuQEBAQEBA0s5v2FQjkL+gIJ+AgcZ9oeMB9oeMB9oeMDr8gqFqFMnne3lqMCRgcxtlmFEUbdtTFRSCqa11NyIA433/CeNtRjr3tD0rhyW7QhMhx9JgwqIxfowqUwAeFuF5Ol4vG8RPzjZi9Jr3Z/tlu2bD08NqYWI0prBRuDFj7O+4uTyk0HSDJ3b/rYqs/6qFcMvkDTAb+aePhb+1aZ/b7bPXxNvZrEfv8AfdpVaGFpMQtFCRuLMO0e/i7XJ98nXHSvaEbZLW7ywJh8MaoqmjSLAWuUQ7rg8LWvu4yaDNtXlmpVxNIfnKYu1v06XEg9SN5Hr1gbGEVMRRCVV1I4HUEHkQRvB8RA8kzPKxRr10TVpFR9NySbajbeeMCX2M2fbEVat6z02VAUYWax1C91PEWvA9cwtHQiLctpUC54mwtc+MCC21xmigEHGobfurvPxsPWcri+bkw8kd7fb/Ojp8Kw8+bnntX7uFlZWQgVSnqKqOLEKPNiAPnJ46c94r6zEIZL8lJt6Ru9ZpqAABwG4eku8Rt0UvfddMhAQEBAQECjC4IPOBwmP2Rrdq/ZOnZ8V1Fgw/UsBvt1gc1nWHxGFBNZCqD/AMgOqn/EOHraeWTLGPvE/KN3pTHN+0x9WLJaOJxn/b0iy/8Asb83T9HPtel55+Nkt7NPrOyfh46+1b6PQ8Nl+PKqpr0aCKAAtGm1VgALW11Db+WZ5M1u9tvhH5ObFHau/wAZ/CzG7P0wt6tWviD0qVWC/wACaV+Ef6ak+1vPxk/1Fv8A52j4Qi8ViqWHR9CohN7hFRfiBcme1aVr7MbPK1pt3lxK7QFq5Ppf6SSLuchzwgG1jccDuF+VzA6HL81Lg6wARxAuIHDbZ484euxvem/eDcgW3lT0P4wNHJ84OIdURhvO9iQFUc2YwPUqmIpqltakabDeDfdaBCUMRpUAcBa0DisYO2rEINTMzG3vYn3AwOg2AAFR/FPqsDuS0DzraXMO2rsQe6vdXyHE+pv8JUuIajxs07do6QtWgweDhjfvPWUVNFukCR2co68VQHRtZ/cBI+Omb3DcfPqK7+XX6NLiF+TT29/T6vS5bVVICAgICAgaOOxujcPWBEtmZN+/a287+UxM7RvJEbztCHwG0WsF+8FLMFZxpDWPEHxkceSMleaOyd6TS3LKapZmrgi4IO4g2IPpJoNwZkQtlC35A7h8IGsmbOXs3d/VHzvzgXZxqamXW+oLuHXnbzgeR57WxNbDviUU9iHWnrO65Y27g5gGwJ6keMCPweH7g5njfnAmMux5RgCfKB2eUZwLWPMQJLMtmzVRalNu8UBKN7LG3I8j8PKBxNOqqsRbSQSCLWsRxFoEh9potrm1+A5n0gdDltCq6M7U2RVVmGoFSxCkqAp38bb4HFZJjRSxKOx3WdfVkKj5wJ/ZHFBKg37rW98CY2gz8BWp0jdjcMw4KOYB6/KcXiHEaxWcWKevnPp/f2djQcPmZjJkjp5R6/05KV93iAgT2xKXr1n+4gQebm5+CCdvg2P9Vr/L/Po43F8n6a0+f0/9dwrTvuEyCBcICAgIFCYEVjcOtS92t1txgQuZ5ThzTdFZ1ZhYtrN/Ijhb0nnlxRkpNJTx5Jx25oc6McFXs7CyjTp4iw3Wk61isbQjMzM7yjnr9mdVI2HNL7v3enlMsJrA5sHUG/n5wJfDZiDYNYjx5eUCXbEq1OwPKBTaHBLVwFVLC3ZagLC11AcWHmIHktPD2FoGNsFqt5wO22R2UWooqPWcgNY07KL2sRdum+B6GBA8k29w3ZYyqRuD6XHqLN8QYEXkxDPv3ty/tA9kwGJD00uRfSLjxtvgcbmGSZZQrdoQ1VwdS0deqmrcRcch4EnymjqeIYcPTfefSP59G7p9Blzddto9Z/zq5ZsQyYpmCkJUYsALkKSblb8pHTcRx5cfNeYrMd43+3qlqdBkx3itImYnzb1Zrsx6kmVnNaLZLWjtMz91jw1muOtZ7xELJ5vQgYcVW0jxPATNY3liZ2h3Ox+VNRojX7bnW3hcCwPjLZoNPOHFtPeeqra7PGbLvHaOjpUSbrTXgQKwEBAQI3aHF9lQZ+hAPkT/AMQPNsVtiyFiPZAN7/j1nhmz1xbR3me0R3euLDOTee0R5pTJsnxONpduxagjoTTBsajXHdYjgq8OO89Bxnu8nE4PEMR3uPPz5wNwG8CiEodS+o5GBtYXOhffu893uMCVyzNmqVFpUwWZzYAcupPQDrA9Ix6WoVByFNh6aTA8fCwMlFd4gegbFPYVF8j9PwgdPA4H/VPAXWjWHK6N695f6oHBZfVKOreNv7TEzEdZZiJnpDqMPtJpNjuMRMT2JiY7stXGUaltSgHhdbL8BuM0c/DsGXy2n1j8dm5g1+fF57x6T1/trV6JWxvdTwI+RHIyu6rSZNPO1u3lPqsGl1ePUR+nv5wwgzViW1MKwKOwAJPATMMJHZDKjXq9u47inuA82HPyHz8p2uGaTmnxLdo7e+f6cfiWq5Y8Ovee/uj+3o1JLSwOCyiBWAgICAgY8RRV1ZXUMrCxBFwQeREDm6GwWAV9XZFhfVod3enfrpPHyNxPKcNOfxNur08W3JyeTpwJ6vN5DneWCnisQAN3aMw8nOr+qBqClAyLSgSOz1JVxFIMoKs1iGAYWbdvB84HpmDy+jSv2VKnTvx0IiX87CBr5+9sPVH3hp/i3QPMa9DTe/CBZg0JClhbUAw8VN9LDwIEDqtlKpWsovxuPhA7DG42nSXVUYKPHifADiTPLLmpirzXnaHpixXy25aRvLidqs/XEU2o017h4sw3kjeNI5bxOX/uviZ648UdJnrM/wAOn/tnh4bXy94jpEOVFCy7uN7jzE62SkXpNZ84cvHaaXi0eS/E4VKg7w9RuYeREpmHU5cE/ott9vot+bTYs0frrv8AdFVRUo+0dScn5jwb8ZZdFxCmo/TPS3p6/BXNZoL4P1R1r9vinsnxgawPeB4jlN7JirkrNbxvDTx5LY7Ras7SVU0sw6Ej3GUjJTkvavpMx9Fzx356Rb1iJ+qgkWVmFwrYmstJPZG926AcT+E3dJppzXisfP3Q1NVqIw0m0/8Ar1DLsItNFVRYKLAS20pFKxWvaFVveb2m1u8t4CSRXQEBAQEBAQEBA4LavD3xNQ9Qv+0D6QINqNoFyJA2aKkOrDiCD7oHpdN7gHqAfeIELtRW7qL1JPu/5gcLnC3Q26QJTafDLSfChbWFEU93/wAt39UCuXOV3rubl58pG+/LPL3SptzRzdkTicS9Ri1Rix8fkBylIyZb5J5rzvK5Y8VMcbUjaFlDj6H5Ta4bXm1VPnP7NbiNuXTW+n7mi8t09lVjuxkyiT3XeI6KNYgg2IPEcYiZid4JrvG0tfCYJabXQsB929wPLnOlHFtRFeXp8durnTwrBNubr8N+jbnO79XQ7NfF1SLKu9m3ADjv+snSvNKF7bQ73ZTJRh6YuO+1i58eSjwF5bNFpowY+vee6razUeNk6do7fl0iLNxqLxArAQEBAQEBAQKE2gcjmxFSozW48PIC0Dnc2cU1Jte0CzDOGAZTcEXBgb9BYHb5VVvRpnwt7jb6QOd2zxGl6f7J+e/6QOWr4i46wMOYZwKpp34g/wC4b/iBAlcvqQNPNqOh7jg28fUSo8R0/g5p27T1ha+HajxcMb946Sj2rld9rzx0eTws1b+j11ePxcNqQpQzMMPZYN0IsPfLDqeI4oxz4c7zLgabh+W2SOeNoW6zKvss24GMbG69WMwzuuetpFzERvOxM7QntisnLt+UVB17MH3F/oJYeF6T/tt8vy4PE9V/1V+f4d9SSdtxWYQLoCAgICAgICAgaGZVt2kev4QILEjdA5TOkaoRTQXZyEUeLGw9IEjjMpXCPTop7PZJY9WHdZvUi/rA2KKwJKnniYelZgWa50qOm7eTyE0tXrcemj9XWZ7Q29Jo76if09IjvLk87zepiTdrC19KgcPC/O85WHi9/F3yezPp5e/8urm4TTwtsftR6+fu/CDXGtw0NfppM7X+rwbb88bfFx/9Lm325J+jHh8vYszvuJHdXoerfhOVqeLxzRGLtE9Z9Y9IdPT8JmazOXvt0j098pnKcTwvO5ExMbw4sxMTtKWzMa6JPNbEfI/54TmcWwxfBzedXR4Vlmmfl8pQBEq+6zLdEzuxsuCzG5sqFjdnZeBMMsmT5ccXWC7+zXe58OnmZ0dDpJzX28vNz9bqoxU38/J6jhKAVQALACwA6S1xEVjaFXmZmd5biiZYXCBWAgICAgICBS8DHWqaQTAiap4mBFY990DDsrgtdZ6zcKfdT9th3j6A/wA0C/bRl14c3GoalIuL2NiCR03GR5683Lv19EuS3LzbdPVp4dpJFqZ9TuisOR3+R/vacXjOPfHW/pO31djg+TbJanrH2QN5XVgY2rWkorujNtmFsTJ8iE3UoYoBuPGWXhuoi2Lkt3j7K7xDBNcvPWOk/dLPmalCoIJO6efFNTWMU46zvM/snwzT2nLzzG0Q1QZWVkXATDKtoZ2VAgYa13ZaaC7MQLDx5T2w45tMRHfyeObJFazM9npGzmULh6SqN7Hex6tz9Jb9Lp4wY4rHfzVPU55zZOby8k4izYa7IIFYCAgICAgUgUvApA0cVUubch84GlXaBA5pWsDMTMRG8sxEzO0NQ56yUlpURoAHec21Mx3sRyAlc1XGL36Yukevn/SwabhNK9cvWfTyQ1VyTckk3uSd5981+GZZjVRMz33hscSxROmmIjttKZwlTcJbFWb2gMCDvBFjIZMdclJpbtKePJbHaL17w5XHYY03ZTy4HqORlNz4bYck0t5LdgzVzY4vHm0XWRiU5hhajJRZCasX5PJ86PI2aFC087W3ela7NtRPGXpDIBMJrwJgY8TVCjx5Sda7yha20On2HySw7eoO83sX5Kf0vM/Lzlk4ZpOWPFt8vyr3EtVzT4Vfn+Hb01nXcllAgXQEBAQEBAQLIFCYGOtUsCYEYXgamKqwOazepObxXN4enmI8+jocMxc+oiZ8uqJvKmtQTJ47zS0WjvHVDJSL1ms+bLgcZY2PES8YskZKRevaVLyY5x3mlu8JrDV7yaDXz6iGQPzXcfI/3+c43GMETSMsd46fKXX4Rm2vOOe09fogNMru6wbGmNzZTRG7Gy4LMbs7LwJhKIXgTDKrMALmZiN2Jln2cys4utdh+bQgt49E9ec63D9J4t+vaO/4cvXavwqdO89vy9QoU7AASzq02AIFYFYCAgICAgIGImBYzW4xPQQuJzmm7GnTOo8SR7O7lfnNTHrcWTL4dJ39/k2smkyY8fiXjb3ebE1abbVadepA5/NTvE4PHJ6Uj4u3wWOt5+DQvOA76wtDG7BVNiGHkfoZYeD6jeJwz8Y/lwOL6frGaPhP8JXAYmdxxW1mFf8ANMOtvmJzeLWiNNMeu33dHhdZnURPpuhpVFnLQyraBW0MqgQLwJga2hq1RaVMXJNvXmT4CbWDDa9orHeWtny1pWbT2h6hkeWLQpKi8uJ5lubGW7BhrhpFKqnnzWy3m8pVRPZ5L4FYCAgICAgICBAZrtBSo3AOt/uqeH7R5Tn6riOLB07z6R/Mt7TcPy5uvaPWf4chmec1a/tGy/cW4X16+sr2p12XP7U7R6R2/t39NosWDrWN59Z7/wBLcne1Q/sn5ibPB521G3un+GvxaP8Ag+cJk1ZaFaYKlSBFZpwB8ZxeNV/4629/8Ovwe3/Javu/lGM0ruyw7sbNM7I7sTvynrjtalotWesPPJWt6zW0dJYqWJZD1EsOPitJr+uJ39zg5OF3i36JjZnOLZrXnI1uqtqLb9ojtDq6PTV09du8z3lkUzQmG9C8SLMLoSVAmBcIGDGV9IsOJ+A6z0pXfq87226Oy2JyPsk7Vx33G6/FU5DzPH3S0cO0vh08S3ef2hWuIarxLcle0fvLsEWdJzmUCBWAgICAgICAgIHkEoS8qQyz4CpaovqPhN3h1+TU0n5fVpcRpzaa31+iWapLgqS0mBp5kO4f85zncUrzaafds3+GW21Ee/f7IUtKss6wzLChSZ3NlvZTPMxyrlSR3Z2ZlEjKS9ZFJdMMrxApVqBRcyVY3lGZ2bmyWUHEVe0cXRD6M3JfIbr+k7PDtJ4luafZj95cjiGq8OvLHtT+0PTKKWljV5sAQLoCAgICAgICAgIHkEoS9LGMCivYg9CD7pKtuW0WjyQvEWrNZ80q9Tn1l5paL1i0ealXrNbTWfJVakki1s0rAIfdNHiVttPaPXb7t3h0b6is+m/2QymVWYWdkUSKS60wyWgVtAqBMMrxMMrgJhlcJka1Cg2JrLTTmePIDmxm5ptPbJaKV7y09RnrjrN7doepZTgVpU1RBYKLefUnxMtuLHXHSKV7QqmTJbJabW7yk1E9EF4gVgICAgICAgICAgePmUFelpmUZWkzJuflwAsxlg4Zra1p4WSdtu0uDxLR2m/iUjv3hX7RUc/rOxOXHEbzaPq5MYskztFZ+jQxeJaow+6Pn1lf12sjNO1e0O7odJOHrbvK+ms5cy6cQzASCa6YZLQK2mGV1oFQIZXiBqY2t+iOPP8ACeuOvm8slvJ3OyGS9jT1MPzjb28ByX/OctOg0vg03t7U/t7lX12p8a+1fZj9/e6qms32kzCBdAQEBAQEBAQEBAQPIJQl5WkQxKxxM7mzXq0bydbbIzXdhGFA5SXPKHhwypRtIzZKKsoWR3S2XASLKtoZVhkmBcBAuAgY8RW0jx5Sda7yja20JHY/KO0ftnHdU92/Nvvenz8p3OG6Xmt4lu0dvj/TicR1XLHh1nrPf4f29EoJad9wm2ogXwKwEBAQEBAQEBAQEDyEyhLypDC1hCSwiBbpjdjZXTBsraGSYFbQK2gVAgVtAMwAueEzEbsTOzWwGFbE1go3DmfuqPrOhpdNOW8Uj5tHVaiMVZvPyem5dhVRVVRYAAAeUtdKRSsVr2hVr3m9ptPeUnTEkizCBcIFYCAgICAgICAgICB5Rjf+o/7TfOUjP7c/GVzw+xX4QwGeL2UhlY0wLYCBWBcIAwAgXQEDBjvYPmPnPSnd537JbYbjV/d+ssHCO9/k4XFe1Pn/AA76hO04zbSBlEC4QEBAQEBAQEBAQEBA/9k="/>
          <p:cNvSpPr>
            <a:spLocks noChangeAspect="1" noChangeArrowheads="1"/>
          </p:cNvSpPr>
          <p:nvPr/>
        </p:nvSpPr>
        <p:spPr bwMode="auto">
          <a:xfrm>
            <a:off x="168275" y="-1825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8392" y="5229200"/>
            <a:ext cx="1828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uadroTexto 5"/>
          <p:cNvSpPr txBox="1"/>
          <p:nvPr/>
        </p:nvSpPr>
        <p:spPr>
          <a:xfrm>
            <a:off x="4752020" y="6273225"/>
            <a:ext cx="1908212" cy="338554"/>
          </a:xfrm>
          <a:prstGeom prst="rect">
            <a:avLst/>
          </a:prstGeom>
          <a:noFill/>
        </p:spPr>
        <p:txBody>
          <a:bodyPr wrap="square" rtlCol="0">
            <a:spAutoFit/>
          </a:bodyPr>
          <a:lstStyle/>
          <a:p>
            <a:r>
              <a:rPr lang="es-MX" sz="1600" dirty="0" err="1" smtClean="0"/>
              <a:t>Newsrtom</a:t>
            </a:r>
            <a:r>
              <a:rPr lang="es-MX" sz="1600" dirty="0" smtClean="0"/>
              <a:t>, 2007</a:t>
            </a:r>
            <a:endParaRPr lang="es-MX" sz="1600" dirty="0"/>
          </a:p>
        </p:txBody>
      </p:sp>
      <p:sp>
        <p:nvSpPr>
          <p:cNvPr id="3" name="Marcador de número de diapositiva 2"/>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28</a:t>
            </a:fld>
            <a:endParaRPr kumimoji="0" lang="en-US"/>
          </a:p>
        </p:txBody>
      </p:sp>
    </p:spTree>
    <p:extLst>
      <p:ext uri="{BB962C8B-B14F-4D97-AF65-F5344CB8AC3E}">
        <p14:creationId xmlns:p14="http://schemas.microsoft.com/office/powerpoint/2010/main" val="415256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27784" y="272846"/>
            <a:ext cx="5760640" cy="792088"/>
          </a:xfrm>
        </p:spPr>
        <p:txBody>
          <a:bodyPr/>
          <a:lstStyle/>
          <a:p>
            <a:r>
              <a:rPr lang="es-ES_tradnl" b="1" cap="small" dirty="0">
                <a:solidFill>
                  <a:schemeClr val="tx1"/>
                </a:solidFill>
              </a:rPr>
              <a:t>Valor de la persona:</a:t>
            </a:r>
            <a:endParaRPr lang="es-MX" dirty="0">
              <a:solidFill>
                <a:schemeClr val="tx1"/>
              </a:solidFill>
            </a:endParaRPr>
          </a:p>
        </p:txBody>
      </p:sp>
      <p:sp>
        <p:nvSpPr>
          <p:cNvPr id="3" name="2 Marcador de contenido"/>
          <p:cNvSpPr>
            <a:spLocks noGrp="1"/>
          </p:cNvSpPr>
          <p:nvPr>
            <p:ph sz="half" idx="1"/>
          </p:nvPr>
        </p:nvSpPr>
        <p:spPr>
          <a:xfrm>
            <a:off x="683568" y="1268760"/>
            <a:ext cx="8240563" cy="4389120"/>
          </a:xfrm>
        </p:spPr>
        <p:txBody>
          <a:bodyPr>
            <a:normAutofit/>
          </a:bodyPr>
          <a:lstStyle/>
          <a:p>
            <a:pPr algn="just"/>
            <a:r>
              <a:rPr lang="es-ES_tradnl" sz="2800" dirty="0">
                <a:solidFill>
                  <a:schemeClr val="tx1"/>
                </a:solidFill>
              </a:rPr>
              <a:t>Este concepto es más una filosofía ética que una conclusión científica; afirma que las personas deben ser tratadas en forma diferente que los demás factores de la producción porque son de un </a:t>
            </a:r>
            <a:r>
              <a:rPr lang="es-ES_tradnl" sz="2800" dirty="0">
                <a:solidFill>
                  <a:schemeClr val="tx1"/>
                </a:solidFill>
                <a:effectLst>
                  <a:outerShdw blurRad="38100" dist="38100" dir="2700000" algn="tl">
                    <a:srgbClr val="000000">
                      <a:alpha val="43137"/>
                    </a:srgbClr>
                  </a:outerShdw>
                </a:effectLst>
              </a:rPr>
              <a:t>orden más elevado en el universo</a:t>
            </a:r>
            <a:r>
              <a:rPr lang="es-ES_tradnl" sz="2800" dirty="0">
                <a:solidFill>
                  <a:schemeClr val="tx1"/>
                </a:solidFill>
              </a:rPr>
              <a:t>; que quieren y deben ser tratadas con dignidad y respeto y necesitan de reconocimiento por sus aspiraciones y habilidades.</a:t>
            </a:r>
            <a:endParaRPr lang="es-MX" sz="2800" dirty="0">
              <a:solidFill>
                <a:schemeClr val="tx1"/>
              </a:solidFill>
            </a:endParaRPr>
          </a:p>
          <a:p>
            <a:pPr algn="just"/>
            <a:endParaRPr lang="es-MX" sz="2400" dirty="0"/>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4941168"/>
            <a:ext cx="2448274" cy="16848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p:cNvSpPr txBox="1"/>
          <p:nvPr/>
        </p:nvSpPr>
        <p:spPr>
          <a:xfrm>
            <a:off x="4063589" y="6287493"/>
            <a:ext cx="1660539"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29</a:t>
            </a:fld>
            <a:endParaRPr kumimoji="0" lang="en-US"/>
          </a:p>
        </p:txBody>
      </p:sp>
    </p:spTree>
    <p:extLst>
      <p:ext uri="{BB962C8B-B14F-4D97-AF65-F5344CB8AC3E}">
        <p14:creationId xmlns:p14="http://schemas.microsoft.com/office/powerpoint/2010/main" val="3955803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7704" y="188640"/>
            <a:ext cx="6589200" cy="1280890"/>
          </a:xfrm>
        </p:spPr>
        <p:txBody>
          <a:bodyPr/>
          <a:lstStyle/>
          <a:p>
            <a:r>
              <a:rPr lang="es-MX" dirty="0" smtClean="0"/>
              <a:t>OBJETIVO </a:t>
            </a:r>
            <a:endParaRPr lang="es-MX" dirty="0"/>
          </a:p>
        </p:txBody>
      </p:sp>
      <p:sp>
        <p:nvSpPr>
          <p:cNvPr id="3" name="Rectángulo 2"/>
          <p:cNvSpPr/>
          <p:nvPr/>
        </p:nvSpPr>
        <p:spPr>
          <a:xfrm>
            <a:off x="971600" y="1916832"/>
            <a:ext cx="7848872" cy="2308324"/>
          </a:xfrm>
          <a:prstGeom prst="rect">
            <a:avLst/>
          </a:prstGeom>
        </p:spPr>
        <p:txBody>
          <a:bodyPr wrap="square">
            <a:spAutoFit/>
          </a:bodyPr>
          <a:lstStyle/>
          <a:p>
            <a:r>
              <a:rPr lang="es-MX" sz="3600" dirty="0"/>
              <a:t>Que los docentes adopten este material para unificar los conocimientos que </a:t>
            </a:r>
            <a:r>
              <a:rPr lang="es-MX" sz="3600" dirty="0" smtClean="0"/>
              <a:t>los maestrantes </a:t>
            </a:r>
            <a:r>
              <a:rPr lang="es-MX" sz="3600" dirty="0"/>
              <a:t>del primer semestre de </a:t>
            </a:r>
            <a:r>
              <a:rPr lang="es-MX" sz="3600" dirty="0" smtClean="0"/>
              <a:t>la Maestría  en  Administración reciben</a:t>
            </a:r>
            <a:r>
              <a:rPr lang="es-MX" sz="3600" dirty="0"/>
              <a:t>.</a:t>
            </a:r>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3</a:t>
            </a:fld>
            <a:endParaRPr kumimoji="0" lang="en-US"/>
          </a:p>
        </p:txBody>
      </p:sp>
    </p:spTree>
    <p:extLst>
      <p:ext uri="{BB962C8B-B14F-4D97-AF65-F5344CB8AC3E}">
        <p14:creationId xmlns:p14="http://schemas.microsoft.com/office/powerpoint/2010/main" val="9915714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ChangeArrowheads="1"/>
          </p:cNvSpPr>
          <p:nvPr/>
        </p:nvSpPr>
        <p:spPr bwMode="auto">
          <a:xfrm>
            <a:off x="2057452" y="3501008"/>
            <a:ext cx="6628454" cy="1813317"/>
          </a:xfrm>
          <a:prstGeom prst="rect">
            <a:avLst/>
          </a:prstGeom>
          <a:ln/>
          <a:extLst/>
        </p:spPr>
        <p:style>
          <a:lnRef idx="0">
            <a:schemeClr val="accent3"/>
          </a:lnRef>
          <a:fillRef idx="3">
            <a:schemeClr val="accent3"/>
          </a:fillRef>
          <a:effectRef idx="3">
            <a:schemeClr val="accent3"/>
          </a:effectRef>
          <a:fontRef idx="minor">
            <a:schemeClr val="lt1"/>
          </a:fontRef>
        </p:style>
        <p:txBody>
          <a:bodyPr wrap="square" lIns="90488" tIns="44450" rIns="90488" bIns="44450">
            <a:spAutoFit/>
          </a:bodyPr>
          <a:lstStyle/>
          <a:p>
            <a:pPr algn="just" defTabSz="762000"/>
            <a:r>
              <a:rPr lang="es-ES_tradnl" sz="2800" b="1" i="1" dirty="0" smtClean="0">
                <a:solidFill>
                  <a:schemeClr val="bg1"/>
                </a:solidFill>
                <a:latin typeface="Trebuchet MS" pitchFamily="34" charset="0"/>
              </a:rPr>
              <a:t>Naturaleza </a:t>
            </a:r>
            <a:r>
              <a:rPr lang="es-ES_tradnl" sz="2800" b="1" i="1" dirty="0">
                <a:solidFill>
                  <a:schemeClr val="bg1"/>
                </a:solidFill>
                <a:latin typeface="Trebuchet MS" pitchFamily="34" charset="0"/>
              </a:rPr>
              <a:t>de las organizaciones:</a:t>
            </a:r>
          </a:p>
          <a:p>
            <a:pPr defTabSz="762000"/>
            <a:r>
              <a:rPr lang="es-ES_tradnl" sz="2800" b="1" dirty="0">
                <a:solidFill>
                  <a:schemeClr val="bg1"/>
                </a:solidFill>
                <a:latin typeface="Trebuchet MS" pitchFamily="34" charset="0"/>
              </a:rPr>
              <a:t/>
            </a:r>
            <a:br>
              <a:rPr lang="es-ES_tradnl" sz="2800" b="1" dirty="0">
                <a:solidFill>
                  <a:schemeClr val="bg1"/>
                </a:solidFill>
                <a:latin typeface="Trebuchet MS" pitchFamily="34" charset="0"/>
              </a:rPr>
            </a:br>
            <a:r>
              <a:rPr lang="es-ES_tradnl" sz="2800" b="1" dirty="0">
                <a:solidFill>
                  <a:schemeClr val="bg1"/>
                </a:solidFill>
                <a:latin typeface="Trebuchet MS" pitchFamily="34" charset="0"/>
              </a:rPr>
              <a:t>1.  Sistemas sociales</a:t>
            </a:r>
            <a:br>
              <a:rPr lang="es-ES_tradnl" sz="2800" b="1" dirty="0">
                <a:solidFill>
                  <a:schemeClr val="bg1"/>
                </a:solidFill>
                <a:latin typeface="Trebuchet MS" pitchFamily="34" charset="0"/>
              </a:rPr>
            </a:br>
            <a:r>
              <a:rPr lang="es-ES_tradnl" sz="2800" b="1" dirty="0">
                <a:solidFill>
                  <a:schemeClr val="bg1"/>
                </a:solidFill>
                <a:latin typeface="Trebuchet MS" pitchFamily="34" charset="0"/>
              </a:rPr>
              <a:t>2.  Interés mutuo</a:t>
            </a:r>
          </a:p>
        </p:txBody>
      </p:sp>
      <p:pic>
        <p:nvPicPr>
          <p:cNvPr id="32798" name="Picture 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188640"/>
            <a:ext cx="4392488" cy="2745284"/>
          </a:xfrm>
          <a:prstGeom prst="rect">
            <a:avLst/>
          </a:prstGeom>
          <a:ln/>
          <a:scene3d>
            <a:camera prst="orthographicFront"/>
            <a:lightRig rig="threePt" dir="t"/>
          </a:scene3d>
          <a:sp3d>
            <a:bevelT/>
          </a:sp3d>
          <a:extLst/>
        </p:spPr>
        <p:style>
          <a:lnRef idx="2">
            <a:schemeClr val="accent3"/>
          </a:lnRef>
          <a:fillRef idx="1">
            <a:schemeClr val="lt1"/>
          </a:fillRef>
          <a:effectRef idx="0">
            <a:schemeClr val="accent3"/>
          </a:effectRef>
          <a:fontRef idx="minor">
            <a:schemeClr val="dk1"/>
          </a:fontRef>
        </p:style>
      </p:pic>
      <p:sp>
        <p:nvSpPr>
          <p:cNvPr id="4" name="CuadroTexto 3"/>
          <p:cNvSpPr txBox="1"/>
          <p:nvPr/>
        </p:nvSpPr>
        <p:spPr>
          <a:xfrm>
            <a:off x="6948264" y="6237312"/>
            <a:ext cx="1737642"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2" name="Marcador de número de diapositiva 1"/>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30</a:t>
            </a:fld>
            <a:endParaRPr kumimoji="0" lang="en-US"/>
          </a:p>
        </p:txBody>
      </p:sp>
    </p:spTree>
    <p:extLst>
      <p:ext uri="{BB962C8B-B14F-4D97-AF65-F5344CB8AC3E}">
        <p14:creationId xmlns:p14="http://schemas.microsoft.com/office/powerpoint/2010/main" val="20908000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79122" y="332656"/>
            <a:ext cx="6237294" cy="907544"/>
          </a:xfrm>
        </p:spPr>
        <p:txBody>
          <a:bodyPr/>
          <a:lstStyle/>
          <a:p>
            <a:r>
              <a:rPr lang="es-MX" dirty="0" smtClean="0">
                <a:solidFill>
                  <a:srgbClr val="00B0F0"/>
                </a:solidFill>
              </a:rPr>
              <a:t>Sistemas sociales</a:t>
            </a:r>
            <a:endParaRPr lang="es-MX" dirty="0">
              <a:solidFill>
                <a:srgbClr val="00B0F0"/>
              </a:solidFill>
            </a:endParaRPr>
          </a:p>
        </p:txBody>
      </p:sp>
      <p:sp>
        <p:nvSpPr>
          <p:cNvPr id="3" name="2 Marcador de contenido"/>
          <p:cNvSpPr>
            <a:spLocks noGrp="1"/>
          </p:cNvSpPr>
          <p:nvPr>
            <p:ph idx="1"/>
          </p:nvPr>
        </p:nvSpPr>
        <p:spPr>
          <a:xfrm>
            <a:off x="539552" y="1674291"/>
            <a:ext cx="7992888" cy="3266877"/>
          </a:xfrm>
        </p:spPr>
        <p:txBody>
          <a:bodyPr>
            <a:normAutofit fontScale="70000" lnSpcReduction="20000"/>
          </a:bodyPr>
          <a:lstStyle/>
          <a:p>
            <a:pPr algn="just">
              <a:buClr>
                <a:srgbClr val="00B0F0"/>
              </a:buClr>
            </a:pPr>
            <a:r>
              <a:rPr lang="es-ES_tradnl" sz="2800" dirty="0">
                <a:solidFill>
                  <a:schemeClr val="tx1"/>
                </a:solidFill>
                <a:latin typeface="+mn-lt"/>
                <a:ea typeface="+mn-ea"/>
                <a:cs typeface="+mn-cs"/>
              </a:rPr>
              <a:t>La existencia de un sistema social implica que el ambiente organizacional es </a:t>
            </a:r>
            <a:r>
              <a:rPr lang="es-ES_tradnl" sz="2800" dirty="0">
                <a:solidFill>
                  <a:srgbClr val="00B0F0"/>
                </a:solidFill>
                <a:effectLst>
                  <a:outerShdw blurRad="38100" dist="38100" dir="2700000" algn="tl">
                    <a:srgbClr val="000000">
                      <a:alpha val="43137"/>
                    </a:srgbClr>
                  </a:outerShdw>
                </a:effectLst>
                <a:latin typeface="+mn-lt"/>
                <a:ea typeface="+mn-ea"/>
                <a:cs typeface="+mn-cs"/>
              </a:rPr>
              <a:t>cambiante y dinámico</a:t>
            </a:r>
            <a:r>
              <a:rPr lang="es-ES_tradnl" sz="2800" dirty="0">
                <a:solidFill>
                  <a:schemeClr val="tx1"/>
                </a:solidFill>
                <a:latin typeface="+mn-lt"/>
                <a:ea typeface="+mn-ea"/>
                <a:cs typeface="+mn-cs"/>
              </a:rPr>
              <a:t>; no un conjunto estático de relaciones como se presenta en un organigrama.  </a:t>
            </a:r>
            <a:endParaRPr lang="es-ES_tradnl" sz="2800" dirty="0" smtClean="0">
              <a:solidFill>
                <a:schemeClr val="tx1"/>
              </a:solidFill>
              <a:latin typeface="+mn-lt"/>
              <a:ea typeface="+mn-ea"/>
              <a:cs typeface="+mn-cs"/>
            </a:endParaRPr>
          </a:p>
          <a:p>
            <a:pPr algn="just">
              <a:buClr>
                <a:srgbClr val="00B0F0"/>
              </a:buClr>
            </a:pPr>
            <a:endParaRPr lang="es-ES_tradnl" dirty="0"/>
          </a:p>
          <a:p>
            <a:pPr algn="just">
              <a:buClr>
                <a:srgbClr val="00B0F0"/>
              </a:buClr>
            </a:pPr>
            <a:r>
              <a:rPr lang="es-ES_tradnl" sz="2800" dirty="0" smtClean="0">
                <a:solidFill>
                  <a:schemeClr val="tx1"/>
                </a:solidFill>
                <a:latin typeface="+mn-lt"/>
                <a:ea typeface="+mn-ea"/>
                <a:cs typeface="+mn-cs"/>
              </a:rPr>
              <a:t>Todas </a:t>
            </a:r>
            <a:r>
              <a:rPr lang="es-ES_tradnl" sz="2800" dirty="0">
                <a:solidFill>
                  <a:schemeClr val="tx1"/>
                </a:solidFill>
                <a:latin typeface="+mn-lt"/>
                <a:ea typeface="+mn-ea"/>
                <a:cs typeface="+mn-cs"/>
              </a:rPr>
              <a:t>las </a:t>
            </a:r>
            <a:r>
              <a:rPr lang="es-ES_tradnl" sz="2800" dirty="0">
                <a:solidFill>
                  <a:srgbClr val="CC00CC"/>
                </a:solidFill>
                <a:effectLst>
                  <a:outerShdw blurRad="38100" dist="38100" dir="2700000" algn="tl">
                    <a:srgbClr val="000000">
                      <a:alpha val="43137"/>
                    </a:srgbClr>
                  </a:outerShdw>
                </a:effectLst>
                <a:latin typeface="+mn-lt"/>
                <a:ea typeface="+mn-ea"/>
                <a:cs typeface="+mn-cs"/>
              </a:rPr>
              <a:t>partes</a:t>
            </a:r>
            <a:r>
              <a:rPr lang="es-ES_tradnl" sz="2800" dirty="0">
                <a:solidFill>
                  <a:schemeClr val="tx1"/>
                </a:solidFill>
                <a:latin typeface="+mn-lt"/>
                <a:ea typeface="+mn-ea"/>
                <a:cs typeface="+mn-cs"/>
              </a:rPr>
              <a:t> de un sistema son </a:t>
            </a:r>
            <a:r>
              <a:rPr lang="es-ES_tradnl" sz="2800" dirty="0">
                <a:solidFill>
                  <a:srgbClr val="CC00CC"/>
                </a:solidFill>
                <a:effectLst>
                  <a:outerShdw blurRad="38100" dist="38100" dir="2700000" algn="tl">
                    <a:srgbClr val="000000">
                      <a:alpha val="43137"/>
                    </a:srgbClr>
                  </a:outerShdw>
                </a:effectLst>
                <a:latin typeface="+mn-lt"/>
                <a:ea typeface="+mn-ea"/>
                <a:cs typeface="+mn-cs"/>
              </a:rPr>
              <a:t>interdependientes</a:t>
            </a:r>
            <a:r>
              <a:rPr lang="es-ES_tradnl" sz="2800" dirty="0">
                <a:solidFill>
                  <a:schemeClr val="tx1"/>
                </a:solidFill>
                <a:latin typeface="+mn-lt"/>
                <a:ea typeface="+mn-ea"/>
                <a:cs typeface="+mn-cs"/>
              </a:rPr>
              <a:t> y están sujetas a influencias de una y otra parte.  </a:t>
            </a:r>
            <a:endParaRPr lang="es-ES_tradnl" sz="2800" dirty="0" smtClean="0">
              <a:solidFill>
                <a:schemeClr val="tx1"/>
              </a:solidFill>
              <a:latin typeface="+mn-lt"/>
              <a:ea typeface="+mn-ea"/>
              <a:cs typeface="+mn-cs"/>
            </a:endParaRPr>
          </a:p>
          <a:p>
            <a:pPr algn="just">
              <a:buClr>
                <a:srgbClr val="00B0F0"/>
              </a:buClr>
            </a:pPr>
            <a:endParaRPr lang="es-ES_tradnl" dirty="0"/>
          </a:p>
          <a:p>
            <a:pPr algn="just">
              <a:buClr>
                <a:srgbClr val="00B0F0"/>
              </a:buClr>
            </a:pPr>
            <a:r>
              <a:rPr lang="es-ES_tradnl" sz="2800" dirty="0" smtClean="0">
                <a:solidFill>
                  <a:schemeClr val="tx1"/>
                </a:solidFill>
                <a:latin typeface="+mn-lt"/>
                <a:ea typeface="+mn-ea"/>
                <a:cs typeface="+mn-cs"/>
              </a:rPr>
              <a:t>La </a:t>
            </a:r>
            <a:r>
              <a:rPr lang="es-ES_tradnl" sz="2800" dirty="0">
                <a:solidFill>
                  <a:schemeClr val="tx1"/>
                </a:solidFill>
                <a:latin typeface="+mn-lt"/>
                <a:ea typeface="+mn-ea"/>
                <a:cs typeface="+mn-cs"/>
              </a:rPr>
              <a:t>sociología enseña que las organizaciones son </a:t>
            </a:r>
            <a:r>
              <a:rPr lang="es-ES_tradnl" sz="2800" dirty="0">
                <a:solidFill>
                  <a:srgbClr val="FF9900"/>
                </a:solidFill>
                <a:effectLst>
                  <a:outerShdw blurRad="38100" dist="38100" dir="2700000" algn="tl">
                    <a:srgbClr val="000000">
                      <a:alpha val="43137"/>
                    </a:srgbClr>
                  </a:outerShdw>
                </a:effectLst>
                <a:latin typeface="+mn-lt"/>
                <a:ea typeface="+mn-ea"/>
                <a:cs typeface="+mn-cs"/>
              </a:rPr>
              <a:t>sistemas sociales</a:t>
            </a:r>
            <a:r>
              <a:rPr lang="es-ES_tradnl" sz="2800" dirty="0">
                <a:solidFill>
                  <a:schemeClr val="tx1"/>
                </a:solidFill>
                <a:latin typeface="+mn-lt"/>
                <a:ea typeface="+mn-ea"/>
                <a:cs typeface="+mn-cs"/>
              </a:rPr>
              <a:t>, por lo que sus actividades están gobernadas por leyes psicológicas.</a:t>
            </a:r>
            <a:endParaRPr lang="es-MX" sz="2800" dirty="0">
              <a:solidFill>
                <a:schemeClr val="tx1"/>
              </a:solidFill>
              <a:latin typeface="+mn-lt"/>
              <a:ea typeface="+mn-ea"/>
              <a:cs typeface="+mn-cs"/>
            </a:endParaRPr>
          </a:p>
          <a:p>
            <a:pPr algn="just"/>
            <a:endParaRPr lang="es-MX" sz="2800" dirty="0"/>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4728939"/>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p:cNvSpPr txBox="1"/>
          <p:nvPr/>
        </p:nvSpPr>
        <p:spPr>
          <a:xfrm>
            <a:off x="5004048" y="6237312"/>
            <a:ext cx="1584176"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31</a:t>
            </a:fld>
            <a:endParaRPr kumimoji="0" lang="en-US"/>
          </a:p>
        </p:txBody>
      </p:sp>
    </p:spTree>
    <p:extLst>
      <p:ext uri="{BB962C8B-B14F-4D97-AF65-F5344CB8AC3E}">
        <p14:creationId xmlns:p14="http://schemas.microsoft.com/office/powerpoint/2010/main" val="1128853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85792" y="4869160"/>
            <a:ext cx="2962672" cy="763528"/>
          </a:xfrm>
          <a:solidFill>
            <a:schemeClr val="accent5"/>
          </a:solidFill>
        </p:spPr>
        <p:txBody>
          <a:bodyPr>
            <a:normAutofit fontScale="90000"/>
          </a:bodyPr>
          <a:lstStyle/>
          <a:p>
            <a:pPr algn="ctr"/>
            <a:r>
              <a:rPr lang="es-MX" dirty="0" smtClean="0"/>
              <a:t>Interés mutuo</a:t>
            </a:r>
            <a:endParaRPr lang="es-MX" dirty="0"/>
          </a:p>
        </p:txBody>
      </p:sp>
      <p:sp>
        <p:nvSpPr>
          <p:cNvPr id="3" name="2 Marcador de contenido"/>
          <p:cNvSpPr>
            <a:spLocks noGrp="1"/>
          </p:cNvSpPr>
          <p:nvPr>
            <p:ph sz="half" idx="1"/>
          </p:nvPr>
        </p:nvSpPr>
        <p:spPr>
          <a:xfrm>
            <a:off x="251520" y="1522472"/>
            <a:ext cx="4608511" cy="4389120"/>
          </a:xfrm>
        </p:spPr>
        <p:txBody>
          <a:bodyPr>
            <a:noAutofit/>
          </a:bodyPr>
          <a:lstStyle/>
          <a:p>
            <a:pPr algn="just"/>
            <a:r>
              <a:rPr lang="es-ES_tradnl" sz="2400" dirty="0">
                <a:solidFill>
                  <a:schemeClr val="tx1"/>
                </a:solidFill>
              </a:rPr>
              <a:t>Las organizaciones necesitan a las personas y éstas necesitan a las organizaciones, es decir, las personas consideran a las organizaciones como medios para alcanzar sus propias metas y a su vez las organizaciones necesitan personas que les ayuden en el logro de sus objetivos.  </a:t>
            </a:r>
            <a:endParaRPr lang="es-MX" sz="2400" dirty="0"/>
          </a:p>
        </p:txBody>
      </p:sp>
      <p:pic>
        <p:nvPicPr>
          <p:cNvPr id="4" name="Imagen 3"/>
          <p:cNvPicPr>
            <a:picLocks noChangeAspect="1"/>
          </p:cNvPicPr>
          <p:nvPr/>
        </p:nvPicPr>
        <p:blipFill>
          <a:blip r:embed="rId2"/>
          <a:stretch>
            <a:fillRect/>
          </a:stretch>
        </p:blipFill>
        <p:spPr>
          <a:xfrm>
            <a:off x="5580112" y="1124744"/>
            <a:ext cx="3168352" cy="3312368"/>
          </a:xfrm>
          <a:prstGeom prst="rect">
            <a:avLst/>
          </a:prstGeom>
        </p:spPr>
      </p:pic>
      <p:sp>
        <p:nvSpPr>
          <p:cNvPr id="7" name="CuadroTexto 6"/>
          <p:cNvSpPr txBox="1"/>
          <p:nvPr/>
        </p:nvSpPr>
        <p:spPr>
          <a:xfrm>
            <a:off x="6444208" y="6237312"/>
            <a:ext cx="1584176"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5" name="Marcador de número de diapositiva 4"/>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32</a:t>
            </a:fld>
            <a:endParaRPr kumimoji="0" lang="en-US"/>
          </a:p>
        </p:txBody>
      </p:sp>
    </p:spTree>
    <p:extLst>
      <p:ext uri="{BB962C8B-B14F-4D97-AF65-F5344CB8AC3E}">
        <p14:creationId xmlns:p14="http://schemas.microsoft.com/office/powerpoint/2010/main" val="13232629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4835649"/>
            <a:ext cx="2919059" cy="576064"/>
          </a:xfrm>
          <a:solidFill>
            <a:schemeClr val="accent5"/>
          </a:solidFill>
        </p:spPr>
        <p:txBody>
          <a:bodyPr>
            <a:normAutofit fontScale="90000"/>
          </a:bodyPr>
          <a:lstStyle/>
          <a:p>
            <a:pPr algn="ctr"/>
            <a:r>
              <a:rPr lang="es-MX" dirty="0" smtClean="0"/>
              <a:t>Interés mutuo</a:t>
            </a:r>
            <a:endParaRPr lang="es-MX" dirty="0"/>
          </a:p>
        </p:txBody>
      </p:sp>
      <p:sp>
        <p:nvSpPr>
          <p:cNvPr id="3" name="2 Marcador de contenido"/>
          <p:cNvSpPr>
            <a:spLocks noGrp="1"/>
          </p:cNvSpPr>
          <p:nvPr>
            <p:ph sz="half" idx="1"/>
          </p:nvPr>
        </p:nvSpPr>
        <p:spPr>
          <a:xfrm>
            <a:off x="467544" y="1340768"/>
            <a:ext cx="8361165" cy="2304256"/>
          </a:xfrm>
        </p:spPr>
        <p:txBody>
          <a:bodyPr>
            <a:normAutofit/>
          </a:bodyPr>
          <a:lstStyle/>
          <a:p>
            <a:pPr algn="just"/>
            <a:r>
              <a:rPr lang="es-ES_tradnl" sz="2400" dirty="0" smtClean="0">
                <a:solidFill>
                  <a:schemeClr val="tx1"/>
                </a:solidFill>
              </a:rPr>
              <a:t>El </a:t>
            </a:r>
            <a:r>
              <a:rPr lang="es-ES_tradnl" sz="2400" dirty="0">
                <a:solidFill>
                  <a:schemeClr val="tx1"/>
                </a:solidFill>
              </a:rPr>
              <a:t>interés mutuo genera </a:t>
            </a:r>
            <a:r>
              <a:rPr lang="es-ES_tradnl" sz="2400" dirty="0">
                <a:solidFill>
                  <a:srgbClr val="FF0000"/>
                </a:solidFill>
                <a:effectLst>
                  <a:outerShdw blurRad="38100" dist="38100" dir="2700000" algn="tl">
                    <a:srgbClr val="000000">
                      <a:alpha val="43137"/>
                    </a:srgbClr>
                  </a:outerShdw>
                </a:effectLst>
              </a:rPr>
              <a:t>metas superiores </a:t>
            </a:r>
            <a:r>
              <a:rPr lang="es-ES_tradnl" sz="2400" dirty="0">
                <a:solidFill>
                  <a:schemeClr val="tx1"/>
                </a:solidFill>
              </a:rPr>
              <a:t>que integran los esfuerzos y los recursos de los individuos y los grupos; el resultado es que todos se sientan alentados a enfrentar los problemas de la organización en lugar de enfrentarse unos a otros</a:t>
            </a:r>
            <a:endParaRPr lang="es-MX" sz="2400" dirty="0"/>
          </a:p>
        </p:txBody>
      </p:sp>
      <p:pic>
        <p:nvPicPr>
          <p:cNvPr id="4" name="Imagen 3"/>
          <p:cNvPicPr>
            <a:picLocks noChangeAspect="1"/>
          </p:cNvPicPr>
          <p:nvPr/>
        </p:nvPicPr>
        <p:blipFill>
          <a:blip r:embed="rId2"/>
          <a:stretch>
            <a:fillRect/>
          </a:stretch>
        </p:blipFill>
        <p:spPr>
          <a:xfrm>
            <a:off x="5868144" y="3501008"/>
            <a:ext cx="2376264" cy="2516752"/>
          </a:xfrm>
          <a:prstGeom prst="rect">
            <a:avLst/>
          </a:prstGeom>
          <a:ln>
            <a:noFill/>
          </a:ln>
          <a:effectLst>
            <a:outerShdw blurRad="292100" dist="139700" dir="2700000" algn="tl" rotWithShape="0">
              <a:srgbClr val="333333">
                <a:alpha val="65000"/>
              </a:srgbClr>
            </a:outerShdw>
          </a:effectLst>
        </p:spPr>
      </p:pic>
      <p:sp>
        <p:nvSpPr>
          <p:cNvPr id="6" name="CuadroTexto 5"/>
          <p:cNvSpPr txBox="1"/>
          <p:nvPr/>
        </p:nvSpPr>
        <p:spPr>
          <a:xfrm>
            <a:off x="6444208" y="6237312"/>
            <a:ext cx="1800200" cy="338554"/>
          </a:xfrm>
          <a:prstGeom prst="rect">
            <a:avLst/>
          </a:prstGeom>
          <a:noFill/>
        </p:spPr>
        <p:txBody>
          <a:bodyPr wrap="square" rtlCol="0">
            <a:spAutoFit/>
          </a:bodyPr>
          <a:lstStyle/>
          <a:p>
            <a:r>
              <a:rPr lang="es-MX" sz="1600" dirty="0" err="1" smtClean="0"/>
              <a:t>Newstrom</a:t>
            </a:r>
            <a:r>
              <a:rPr lang="es-MX" sz="1600" dirty="0" smtClean="0"/>
              <a:t>, 2007</a:t>
            </a:r>
            <a:endParaRPr lang="es-MX" sz="1600" dirty="0"/>
          </a:p>
        </p:txBody>
      </p:sp>
      <p:sp>
        <p:nvSpPr>
          <p:cNvPr id="5" name="Marcador de número de diapositiva 4"/>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33</a:t>
            </a:fld>
            <a:endParaRPr kumimoji="0" lang="en-US"/>
          </a:p>
        </p:txBody>
      </p:sp>
    </p:spTree>
    <p:extLst>
      <p:ext uri="{BB962C8B-B14F-4D97-AF65-F5344CB8AC3E}">
        <p14:creationId xmlns:p14="http://schemas.microsoft.com/office/powerpoint/2010/main" val="8311929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12776"/>
            <a:ext cx="8241927" cy="3678708"/>
          </a:xfrm>
          <a:prstGeom prst="rect">
            <a:avLst/>
          </a:prstGeom>
          <a:ln>
            <a:noFill/>
          </a:ln>
          <a:effectLst>
            <a:outerShdw blurRad="292100" dist="139700" dir="2700000" algn="tl" rotWithShape="0">
              <a:srgbClr val="333333">
                <a:alpha val="65000"/>
              </a:srgbClr>
            </a:outerShdw>
          </a:effectLst>
          <a:extLst/>
        </p:spPr>
        <p:style>
          <a:lnRef idx="1">
            <a:schemeClr val="accent6"/>
          </a:lnRef>
          <a:fillRef idx="2">
            <a:schemeClr val="accent6"/>
          </a:fillRef>
          <a:effectRef idx="1">
            <a:schemeClr val="accent6"/>
          </a:effectRef>
          <a:fontRef idx="minor">
            <a:schemeClr val="dk1"/>
          </a:fontRef>
        </p:style>
      </p:pic>
      <p:cxnSp>
        <p:nvCxnSpPr>
          <p:cNvPr id="7" name="6 Conector recto de flecha"/>
          <p:cNvCxnSpPr/>
          <p:nvPr/>
        </p:nvCxnSpPr>
        <p:spPr>
          <a:xfrm>
            <a:off x="4139952" y="2073548"/>
            <a:ext cx="0" cy="4913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a:off x="6156176" y="1916832"/>
            <a:ext cx="144016" cy="648072"/>
          </a:xfrm>
          <a:prstGeom prst="line">
            <a:avLst/>
          </a:prstGeom>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a:off x="6444208" y="6237312"/>
            <a:ext cx="1944216" cy="338554"/>
          </a:xfrm>
          <a:prstGeom prst="rect">
            <a:avLst/>
          </a:prstGeom>
          <a:noFill/>
        </p:spPr>
        <p:txBody>
          <a:bodyPr wrap="square" rtlCol="0">
            <a:spAutoFit/>
          </a:bodyPr>
          <a:lstStyle/>
          <a:p>
            <a:r>
              <a:rPr lang="es-MX" sz="1600" dirty="0" err="1" smtClean="0"/>
              <a:t>Newstrom</a:t>
            </a:r>
            <a:r>
              <a:rPr lang="es-MX" sz="1600" dirty="0" smtClean="0"/>
              <a:t>, 2007: 12</a:t>
            </a:r>
            <a:endParaRPr lang="es-MX" sz="1600" dirty="0"/>
          </a:p>
        </p:txBody>
      </p:sp>
      <p:sp>
        <p:nvSpPr>
          <p:cNvPr id="8" name="Marcador de número de diapositiva 7"/>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34</a:t>
            </a:fld>
            <a:endParaRPr kumimoji="0" lang="en-US"/>
          </a:p>
        </p:txBody>
      </p:sp>
    </p:spTree>
    <p:extLst>
      <p:ext uri="{BB962C8B-B14F-4D97-AF65-F5344CB8AC3E}">
        <p14:creationId xmlns:p14="http://schemas.microsoft.com/office/powerpoint/2010/main" val="17098107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9712" y="188640"/>
            <a:ext cx="6589200" cy="716658"/>
          </a:xfrm>
        </p:spPr>
        <p:txBody>
          <a:bodyPr/>
          <a:lstStyle/>
          <a:p>
            <a:r>
              <a:rPr lang="es-MX" dirty="0" smtClean="0"/>
              <a:t>BIBLIOGRAFIA </a:t>
            </a:r>
            <a:endParaRPr lang="es-MX" dirty="0"/>
          </a:p>
        </p:txBody>
      </p:sp>
      <p:sp>
        <p:nvSpPr>
          <p:cNvPr id="3" name="Rectángulo 2"/>
          <p:cNvSpPr/>
          <p:nvPr/>
        </p:nvSpPr>
        <p:spPr>
          <a:xfrm>
            <a:off x="251520" y="1268760"/>
            <a:ext cx="8784976" cy="3970318"/>
          </a:xfrm>
          <a:prstGeom prst="rect">
            <a:avLst/>
          </a:prstGeom>
        </p:spPr>
        <p:txBody>
          <a:bodyPr wrap="square">
            <a:spAutoFit/>
          </a:bodyPr>
          <a:lstStyle/>
          <a:p>
            <a:r>
              <a:rPr lang="es-MX" sz="2800" dirty="0" smtClean="0"/>
              <a:t>         BÁSICA</a:t>
            </a:r>
            <a:r>
              <a:rPr lang="es-MX" sz="2800" dirty="0"/>
              <a:t>: </a:t>
            </a:r>
            <a:r>
              <a:rPr lang="es-MX" sz="2800" dirty="0" smtClean="0"/>
              <a:t> </a:t>
            </a:r>
          </a:p>
          <a:p>
            <a:pPr marL="457200" indent="-457200">
              <a:buFont typeface="+mj-lt"/>
              <a:buAutoNum type="arabicPeriod"/>
            </a:pPr>
            <a:r>
              <a:rPr lang="es-MX" sz="2800" dirty="0" smtClean="0"/>
              <a:t> </a:t>
            </a:r>
            <a:r>
              <a:rPr lang="es-MX" sz="2800" dirty="0" err="1" smtClean="0"/>
              <a:t>Robbins</a:t>
            </a:r>
            <a:r>
              <a:rPr lang="es-MX" sz="2800" dirty="0"/>
              <a:t>, Stephen P. y </a:t>
            </a:r>
            <a:r>
              <a:rPr lang="es-MX" sz="2800" dirty="0" err="1"/>
              <a:t>Judge</a:t>
            </a:r>
            <a:r>
              <a:rPr lang="es-MX" sz="2800" dirty="0"/>
              <a:t>, Timothy a. (2009). Comportamiento Organizacional. 13a edición. </a:t>
            </a:r>
            <a:r>
              <a:rPr lang="es-MX" sz="2800" dirty="0" smtClean="0"/>
              <a:t>Pearson/Prentice </a:t>
            </a:r>
            <a:r>
              <a:rPr lang="es-MX" sz="2800" dirty="0"/>
              <a:t>Hall: México </a:t>
            </a:r>
            <a:r>
              <a:rPr lang="es-MX" sz="2800" dirty="0" smtClean="0"/>
              <a:t></a:t>
            </a:r>
          </a:p>
          <a:p>
            <a:pPr marL="457200" indent="-457200">
              <a:buFont typeface="+mj-lt"/>
              <a:buAutoNum type="arabicPeriod"/>
            </a:pPr>
            <a:r>
              <a:rPr lang="es-MX" sz="2800" dirty="0" smtClean="0"/>
              <a:t> </a:t>
            </a:r>
            <a:r>
              <a:rPr lang="es-MX" sz="2800" dirty="0" err="1" smtClean="0"/>
              <a:t>Newst</a:t>
            </a:r>
            <a:r>
              <a:rPr lang="es-MX" sz="2800" dirty="0" err="1" smtClean="0"/>
              <a:t>rom</a:t>
            </a:r>
            <a:r>
              <a:rPr lang="es-MX" sz="2800" dirty="0" smtClean="0"/>
              <a:t>. John W. (2007) Comportamiento humano en el trabajo. Duodécima edición. Mc. Graw </a:t>
            </a:r>
            <a:r>
              <a:rPr lang="es-MX" sz="2800" dirty="0" err="1" smtClean="0"/>
              <a:t>Hill.México</a:t>
            </a:r>
            <a:r>
              <a:rPr lang="es-MX" sz="2800" dirty="0" smtClean="0"/>
              <a:t>.</a:t>
            </a:r>
          </a:p>
          <a:p>
            <a:pPr marL="457200" indent="-457200">
              <a:buFont typeface="+mj-lt"/>
              <a:buAutoNum type="arabicPeriod"/>
            </a:pPr>
            <a:r>
              <a:rPr lang="es-MX" sz="2800" dirty="0" smtClean="0"/>
              <a:t>Chiavenato, Idalberto. (2009). Comportamiento Organizacional. Segunda edición, </a:t>
            </a:r>
            <a:r>
              <a:rPr lang="es-MX" sz="2800" dirty="0"/>
              <a:t>Mc. Graw </a:t>
            </a:r>
            <a:r>
              <a:rPr lang="es-MX" sz="2800" dirty="0" err="1"/>
              <a:t>Hill.México</a:t>
            </a:r>
            <a:endParaRPr lang="es-MX" sz="2800" dirty="0" smtClean="0"/>
          </a:p>
          <a:p>
            <a:pPr marL="457200" indent="-457200">
              <a:buFont typeface="+mj-lt"/>
              <a:buAutoNum type="arabicPeriod"/>
            </a:pPr>
            <a:endParaRPr lang="es-MX" sz="2800" dirty="0"/>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35</a:t>
            </a:fld>
            <a:endParaRPr kumimoji="0" lang="en-US"/>
          </a:p>
        </p:txBody>
      </p:sp>
    </p:spTree>
    <p:extLst>
      <p:ext uri="{BB962C8B-B14F-4D97-AF65-F5344CB8AC3E}">
        <p14:creationId xmlns:p14="http://schemas.microsoft.com/office/powerpoint/2010/main" val="3807500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5656" y="332656"/>
            <a:ext cx="7488832" cy="792088"/>
          </a:xfrm>
        </p:spPr>
        <p:txBody>
          <a:bodyPr/>
          <a:lstStyle/>
          <a:p>
            <a:r>
              <a:rPr lang="es-MX" dirty="0"/>
              <a:t> </a:t>
            </a:r>
            <a:r>
              <a:rPr lang="es-MX" dirty="0" smtClean="0"/>
              <a:t>  INSTRUCTIVO</a:t>
            </a:r>
            <a:endParaRPr lang="es-MX" dirty="0"/>
          </a:p>
        </p:txBody>
      </p:sp>
      <p:sp>
        <p:nvSpPr>
          <p:cNvPr id="3" name="Rectángulo 2"/>
          <p:cNvSpPr/>
          <p:nvPr/>
        </p:nvSpPr>
        <p:spPr>
          <a:xfrm>
            <a:off x="755576" y="1700808"/>
            <a:ext cx="7992888" cy="4401205"/>
          </a:xfrm>
          <a:prstGeom prst="rect">
            <a:avLst/>
          </a:prstGeom>
        </p:spPr>
        <p:txBody>
          <a:bodyPr wrap="square">
            <a:spAutoFit/>
          </a:bodyPr>
          <a:lstStyle/>
          <a:p>
            <a:pPr marL="514350" indent="-514350">
              <a:buFont typeface="+mj-lt"/>
              <a:buAutoNum type="arabicPeriod"/>
            </a:pPr>
            <a:r>
              <a:rPr lang="es-MX" sz="2800" dirty="0"/>
              <a:t>Los docentes  estudiaran el tema con anticipación.</a:t>
            </a:r>
          </a:p>
          <a:p>
            <a:pPr marL="514350" indent="-514350">
              <a:buFont typeface="+mj-lt"/>
              <a:buAutoNum type="arabicPeriod"/>
            </a:pPr>
            <a:r>
              <a:rPr lang="es-MX" sz="2800" dirty="0"/>
              <a:t>El material esta diseñado y ordenado conforme el programa de la asignatura lo propone.</a:t>
            </a:r>
          </a:p>
          <a:p>
            <a:pPr marL="514350" indent="-514350">
              <a:buFont typeface="+mj-lt"/>
              <a:buAutoNum type="arabicPeriod"/>
            </a:pPr>
            <a:r>
              <a:rPr lang="es-MX" sz="2800" dirty="0"/>
              <a:t>Pedirá a los alumnos realicen un resumen y lo presenten en la clase para poder crear un ambiente de discusión grupal.</a:t>
            </a:r>
          </a:p>
          <a:p>
            <a:pPr marL="514350" indent="-514350">
              <a:buFont typeface="+mj-lt"/>
              <a:buAutoNum type="arabicPeriod"/>
            </a:pPr>
            <a:r>
              <a:rPr lang="es-MX" sz="2800" dirty="0"/>
              <a:t>El docente podrá determinar los temas a tratar en cada clase siempre y cuando el tiempo programado no sea rebasado.  </a:t>
            </a:r>
          </a:p>
          <a:p>
            <a:endParaRPr lang="es-MX" sz="2800" dirty="0"/>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4</a:t>
            </a:fld>
            <a:endParaRPr kumimoji="0" lang="en-US"/>
          </a:p>
        </p:txBody>
      </p:sp>
    </p:spTree>
    <p:extLst>
      <p:ext uri="{BB962C8B-B14F-4D97-AF65-F5344CB8AC3E}">
        <p14:creationId xmlns:p14="http://schemas.microsoft.com/office/powerpoint/2010/main" val="35817309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7704" y="188640"/>
            <a:ext cx="6371216" cy="572642"/>
          </a:xfrm>
        </p:spPr>
        <p:txBody>
          <a:bodyPr>
            <a:normAutofit fontScale="90000"/>
          </a:bodyPr>
          <a:lstStyle/>
          <a:p>
            <a:r>
              <a:rPr lang="es-MX" dirty="0" smtClean="0"/>
              <a:t>Introducción </a:t>
            </a:r>
            <a:endParaRPr lang="es-MX" dirty="0"/>
          </a:p>
        </p:txBody>
      </p:sp>
      <p:sp>
        <p:nvSpPr>
          <p:cNvPr id="3" name="CuadroTexto 2"/>
          <p:cNvSpPr txBox="1"/>
          <p:nvPr/>
        </p:nvSpPr>
        <p:spPr>
          <a:xfrm>
            <a:off x="1187624" y="1844824"/>
            <a:ext cx="7704856" cy="4524315"/>
          </a:xfrm>
          <a:prstGeom prst="rect">
            <a:avLst/>
          </a:prstGeom>
          <a:noFill/>
        </p:spPr>
        <p:txBody>
          <a:bodyPr wrap="square" rtlCol="0">
            <a:spAutoFit/>
          </a:bodyPr>
          <a:lstStyle/>
          <a:p>
            <a:pPr algn="just"/>
            <a:r>
              <a:rPr lang="es-MX" dirty="0" smtClean="0"/>
              <a:t>El </a:t>
            </a:r>
            <a:r>
              <a:rPr lang="es-MX" dirty="0"/>
              <a:t>C</a:t>
            </a:r>
            <a:r>
              <a:rPr lang="es-MX" dirty="0" smtClean="0"/>
              <a:t>omportamiento Humano es parte esencial en la formación de los maestrantes en administración pues su función radica en motivar, liderar,  convivir con  seres humanos en el desempeño de su trabajo. Reconocer la importancia que tiene el estudio sistemático que reemplaza la intuición. De igual forma comprender los desafíos y oportunidades que representa el co</a:t>
            </a:r>
            <a:r>
              <a:rPr lang="es-MX" dirty="0"/>
              <a:t>m</a:t>
            </a:r>
            <a:r>
              <a:rPr lang="es-MX" dirty="0" smtClean="0"/>
              <a:t>portamiento organizacional, y conocer las disciplinas que contribuyen a este. De tal forma que en las diapositivas podrán encontrar desarrollados los temas de  introducción al comportamiento organizacional, y los elementos de la conducta individual.</a:t>
            </a:r>
          </a:p>
          <a:p>
            <a:pPr algn="r"/>
            <a:r>
              <a:rPr lang="es-MX" dirty="0" smtClean="0"/>
              <a:t>Agosto, 2015</a:t>
            </a:r>
            <a:endParaRPr lang="es-MX" dirty="0"/>
          </a:p>
        </p:txBody>
      </p:sp>
      <p:sp>
        <p:nvSpPr>
          <p:cNvPr id="4" name="Marcador de número de diapositiva 3"/>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5</a:t>
            </a:fld>
            <a:endParaRPr kumimoji="0" lang="en-US"/>
          </a:p>
        </p:txBody>
      </p:sp>
    </p:spTree>
    <p:extLst>
      <p:ext uri="{BB962C8B-B14F-4D97-AF65-F5344CB8AC3E}">
        <p14:creationId xmlns:p14="http://schemas.microsoft.com/office/powerpoint/2010/main" val="1354270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2714695397"/>
              </p:ext>
            </p:extLst>
          </p:nvPr>
        </p:nvGraphicFramePr>
        <p:xfrm>
          <a:off x="179512" y="260649"/>
          <a:ext cx="8856984" cy="7367070"/>
        </p:xfrm>
        <a:graphic>
          <a:graphicData uri="http://schemas.openxmlformats.org/drawingml/2006/table">
            <a:tbl>
              <a:tblPr/>
              <a:tblGrid>
                <a:gridCol w="2781277"/>
                <a:gridCol w="6075707"/>
              </a:tblGrid>
              <a:tr h="227129">
                <a:tc>
                  <a:txBody>
                    <a:bodyPr/>
                    <a:lstStyle/>
                    <a:p>
                      <a:pPr algn="ctr"/>
                      <a:r>
                        <a:rPr lang="es-MX" sz="1600" b="1" dirty="0">
                          <a:solidFill>
                            <a:srgbClr val="445555"/>
                          </a:solidFill>
                          <a:effectLst/>
                          <a:latin typeface="Trebuchet MS" pitchFamily="34" charset="0"/>
                        </a:rPr>
                        <a:t>AUTOR</a:t>
                      </a:r>
                      <a:endParaRPr lang="es-MX" sz="1600" dirty="0">
                        <a:solidFill>
                          <a:srgbClr val="445555"/>
                        </a:solidFill>
                        <a:effectLst/>
                        <a:latin typeface="Trebuchet MS" pitchFamily="34" charset="0"/>
                      </a:endParaRPr>
                    </a:p>
                  </a:txBody>
                  <a:tcPr marL="21587" marR="21587" marT="10793" marB="10793" anchor="ctr">
                    <a:lnL>
                      <a:noFill/>
                    </a:lnL>
                    <a:lnR>
                      <a:noFill/>
                    </a:lnR>
                    <a:lnT>
                      <a:noFill/>
                    </a:lnT>
                    <a:lnB>
                      <a:noFill/>
                    </a:lnB>
                  </a:tcPr>
                </a:tc>
                <a:tc>
                  <a:txBody>
                    <a:bodyPr/>
                    <a:lstStyle/>
                    <a:p>
                      <a:pPr algn="ctr"/>
                      <a:r>
                        <a:rPr lang="es-MX" sz="1600" b="1" dirty="0">
                          <a:solidFill>
                            <a:srgbClr val="445555"/>
                          </a:solidFill>
                          <a:effectLst/>
                          <a:latin typeface="Trebuchet MS" pitchFamily="34" charset="0"/>
                        </a:rPr>
                        <a:t>DEFINICIÓN DE </a:t>
                      </a:r>
                      <a:r>
                        <a:rPr lang="es-MX" sz="1600" b="1" u="none" strike="noStrike" dirty="0">
                          <a:solidFill>
                            <a:srgbClr val="008040"/>
                          </a:solidFill>
                          <a:effectLst/>
                          <a:latin typeface="Trebuchet MS" pitchFamily="34" charset="0"/>
                          <a:hlinkClick r:id="rId2"/>
                        </a:rPr>
                        <a:t>COMPORTAMIENTO</a:t>
                      </a:r>
                      <a:r>
                        <a:rPr lang="es-MX" sz="1600" b="1" dirty="0">
                          <a:solidFill>
                            <a:srgbClr val="445555"/>
                          </a:solidFill>
                          <a:effectLst/>
                          <a:latin typeface="Trebuchet MS" pitchFamily="34" charset="0"/>
                        </a:rPr>
                        <a:t> ORGANIZACIONAL</a:t>
                      </a:r>
                      <a:endParaRPr lang="es-MX" sz="16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1583400">
                <a:tc>
                  <a:txBody>
                    <a:bodyPr/>
                    <a:lstStyle/>
                    <a:p>
                      <a:pPr algn="l"/>
                      <a:endParaRPr lang="es-MX" sz="1200" dirty="0">
                        <a:solidFill>
                          <a:srgbClr val="445555"/>
                        </a:solidFill>
                        <a:effectLst/>
                        <a:latin typeface="Trebuchet MS" pitchFamily="34" charset="0"/>
                      </a:endParaRPr>
                    </a:p>
                    <a:p>
                      <a:pPr algn="l"/>
                      <a:r>
                        <a:rPr lang="es-MX" sz="1600" b="1" dirty="0" err="1" smtClean="0">
                          <a:solidFill>
                            <a:srgbClr val="445555"/>
                          </a:solidFill>
                          <a:effectLst/>
                          <a:latin typeface="Trebuchet MS" pitchFamily="34" charset="0"/>
                        </a:rPr>
                        <a:t>Robbins</a:t>
                      </a:r>
                      <a:r>
                        <a:rPr lang="es-MX" sz="1600" b="1" dirty="0" smtClean="0">
                          <a:solidFill>
                            <a:srgbClr val="445555"/>
                          </a:solidFill>
                          <a:effectLst/>
                          <a:latin typeface="Trebuchet MS" pitchFamily="34" charset="0"/>
                        </a:rPr>
                        <a:t> Stephen.</a:t>
                      </a:r>
                      <a:endParaRPr lang="es-MX" sz="1600" dirty="0" smtClean="0">
                        <a:solidFill>
                          <a:srgbClr val="445555"/>
                        </a:solidFill>
                        <a:effectLst/>
                        <a:latin typeface="Trebuchet MS" pitchFamily="34" charset="0"/>
                      </a:endParaRPr>
                    </a:p>
                    <a:p>
                      <a:pPr algn="l"/>
                      <a:r>
                        <a:rPr lang="es-MX" sz="1600" b="1" dirty="0" smtClean="0">
                          <a:solidFill>
                            <a:srgbClr val="445555"/>
                          </a:solidFill>
                          <a:effectLst/>
                          <a:latin typeface="Trebuchet MS" pitchFamily="34" charset="0"/>
                        </a:rPr>
                        <a:t>(2004:8)</a:t>
                      </a:r>
                      <a:endParaRPr lang="es-MX" sz="1600" dirty="0">
                        <a:solidFill>
                          <a:srgbClr val="445555"/>
                        </a:solidFill>
                        <a:effectLst/>
                        <a:latin typeface="Trebuchet MS" pitchFamily="34" charset="0"/>
                      </a:endParaRPr>
                    </a:p>
                  </a:txBody>
                  <a:tcPr marL="21587" marR="21587" marT="10793" marB="10793" anchor="ctr">
                    <a:lnL>
                      <a:noFill/>
                    </a:lnL>
                    <a:lnR>
                      <a:noFill/>
                    </a:lnR>
                    <a:lnT>
                      <a:noFill/>
                    </a:lnT>
                    <a:lnB>
                      <a:noFill/>
                    </a:lnB>
                  </a:tcPr>
                </a:tc>
                <a:tc>
                  <a:txBody>
                    <a:bodyPr/>
                    <a:lstStyle/>
                    <a:p>
                      <a:endParaRPr lang="es-MX" sz="2000" i="1" dirty="0" smtClean="0">
                        <a:solidFill>
                          <a:srgbClr val="445555"/>
                        </a:solidFill>
                        <a:effectLst/>
                        <a:latin typeface="Trebuchet MS" pitchFamily="34" charset="0"/>
                      </a:endParaRPr>
                    </a:p>
                    <a:p>
                      <a:r>
                        <a:rPr lang="es-MX" sz="2000" i="1" dirty="0" smtClean="0">
                          <a:solidFill>
                            <a:srgbClr val="445555"/>
                          </a:solidFill>
                          <a:effectLst/>
                          <a:latin typeface="Trebuchet MS" pitchFamily="34" charset="0"/>
                        </a:rPr>
                        <a:t>"</a:t>
                      </a:r>
                      <a:r>
                        <a:rPr lang="es-MX" sz="2000" i="1" dirty="0">
                          <a:solidFill>
                            <a:srgbClr val="445555"/>
                          </a:solidFill>
                          <a:effectLst/>
                          <a:latin typeface="Trebuchet MS" pitchFamily="34" charset="0"/>
                        </a:rPr>
                        <a:t>Es un campo de estudio que investiga el impacto de los individuos, </a:t>
                      </a:r>
                      <a:r>
                        <a:rPr lang="es-MX" sz="2000" i="1" u="none" strike="noStrike" dirty="0">
                          <a:solidFill>
                            <a:srgbClr val="008040"/>
                          </a:solidFill>
                          <a:effectLst/>
                          <a:latin typeface="Trebuchet MS" pitchFamily="34" charset="0"/>
                          <a:hlinkClick r:id="rId3"/>
                        </a:rPr>
                        <a:t>grupos</a:t>
                      </a:r>
                      <a:r>
                        <a:rPr lang="es-MX" sz="2000" i="1" dirty="0">
                          <a:solidFill>
                            <a:srgbClr val="445555"/>
                          </a:solidFill>
                          <a:effectLst/>
                          <a:latin typeface="Trebuchet MS" pitchFamily="34" charset="0"/>
                        </a:rPr>
                        <a:t> y </a:t>
                      </a:r>
                      <a:r>
                        <a:rPr lang="es-MX" sz="2000" i="1" u="none" strike="noStrike" dirty="0">
                          <a:solidFill>
                            <a:srgbClr val="008040"/>
                          </a:solidFill>
                          <a:effectLst/>
                          <a:latin typeface="Trebuchet MS" pitchFamily="34" charset="0"/>
                          <a:hlinkClick r:id="rId4"/>
                        </a:rPr>
                        <a:t>estructuras</a:t>
                      </a:r>
                      <a:r>
                        <a:rPr lang="es-MX" sz="2000" i="1" dirty="0">
                          <a:solidFill>
                            <a:srgbClr val="445555"/>
                          </a:solidFill>
                          <a:effectLst/>
                          <a:latin typeface="Trebuchet MS" pitchFamily="34" charset="0"/>
                        </a:rPr>
                        <a:t> sobre el comportamiento dentro de las </a:t>
                      </a:r>
                      <a:r>
                        <a:rPr lang="es-MX" sz="2000" i="1" u="none" strike="noStrike" dirty="0">
                          <a:solidFill>
                            <a:srgbClr val="008040"/>
                          </a:solidFill>
                          <a:effectLst/>
                          <a:latin typeface="Trebuchet MS" pitchFamily="34" charset="0"/>
                          <a:hlinkClick r:id="rId5"/>
                        </a:rPr>
                        <a:t>organizaciones</a:t>
                      </a:r>
                      <a:r>
                        <a:rPr lang="es-MX" sz="2000" i="1" dirty="0">
                          <a:solidFill>
                            <a:srgbClr val="445555"/>
                          </a:solidFill>
                          <a:effectLst/>
                          <a:latin typeface="Trebuchet MS" pitchFamily="34" charset="0"/>
                        </a:rPr>
                        <a:t>, con el propósito de aplicar los conocimientos adquiridos en la mejora de la </a:t>
                      </a:r>
                      <a:r>
                        <a:rPr lang="es-MX" sz="2000" i="1" u="none" strike="noStrike" dirty="0">
                          <a:solidFill>
                            <a:srgbClr val="008040"/>
                          </a:solidFill>
                          <a:effectLst/>
                          <a:latin typeface="Trebuchet MS" pitchFamily="34" charset="0"/>
                          <a:hlinkClick r:id="rId6"/>
                        </a:rPr>
                        <a:t>eficacia</a:t>
                      </a:r>
                      <a:r>
                        <a:rPr lang="es-MX" sz="2000" i="1" dirty="0">
                          <a:solidFill>
                            <a:srgbClr val="445555"/>
                          </a:solidFill>
                          <a:effectLst/>
                          <a:latin typeface="Trebuchet MS" pitchFamily="34" charset="0"/>
                        </a:rPr>
                        <a:t> de una </a:t>
                      </a:r>
                      <a:r>
                        <a:rPr lang="es-MX" sz="2000" i="1" u="none" strike="noStrike" dirty="0">
                          <a:solidFill>
                            <a:srgbClr val="008040"/>
                          </a:solidFill>
                          <a:effectLst/>
                          <a:latin typeface="Trebuchet MS" pitchFamily="34" charset="0"/>
                          <a:hlinkClick r:id="rId5"/>
                        </a:rPr>
                        <a:t>organización</a:t>
                      </a:r>
                      <a:r>
                        <a:rPr lang="es-MX" sz="2000" i="1" dirty="0">
                          <a:solidFill>
                            <a:srgbClr val="445555"/>
                          </a:solidFill>
                          <a:effectLst/>
                          <a:latin typeface="Trebuchet MS" pitchFamily="34" charset="0"/>
                        </a:rPr>
                        <a:t>".</a:t>
                      </a:r>
                      <a:endParaRPr lang="es-MX" sz="20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1583400">
                <a:tc>
                  <a:txBody>
                    <a:bodyPr/>
                    <a:lstStyle/>
                    <a:p>
                      <a:pPr algn="l"/>
                      <a:endParaRPr lang="en-US" sz="1200" dirty="0">
                        <a:solidFill>
                          <a:srgbClr val="445555"/>
                        </a:solidFill>
                        <a:effectLst/>
                        <a:latin typeface="Trebuchet MS" pitchFamily="34" charset="0"/>
                      </a:endParaRPr>
                    </a:p>
                    <a:p>
                      <a:pPr algn="l"/>
                      <a:r>
                        <a:rPr lang="en-US" sz="1600" b="1" dirty="0">
                          <a:solidFill>
                            <a:srgbClr val="445555"/>
                          </a:solidFill>
                          <a:effectLst/>
                          <a:latin typeface="Trebuchet MS" pitchFamily="34" charset="0"/>
                        </a:rPr>
                        <a:t>Davis K y</a:t>
                      </a:r>
                      <a:endParaRPr lang="en-US" sz="1600" dirty="0">
                        <a:solidFill>
                          <a:srgbClr val="445555"/>
                        </a:solidFill>
                        <a:effectLst/>
                        <a:latin typeface="Trebuchet MS" pitchFamily="34" charset="0"/>
                      </a:endParaRPr>
                    </a:p>
                    <a:p>
                      <a:pPr algn="l"/>
                      <a:r>
                        <a:rPr lang="en-US" sz="1600" b="1" dirty="0" err="1">
                          <a:solidFill>
                            <a:srgbClr val="445555"/>
                          </a:solidFill>
                          <a:effectLst/>
                          <a:latin typeface="Trebuchet MS" pitchFamily="34" charset="0"/>
                        </a:rPr>
                        <a:t>Newstrom</a:t>
                      </a:r>
                      <a:r>
                        <a:rPr lang="en-US" sz="1600" b="1" dirty="0">
                          <a:solidFill>
                            <a:srgbClr val="445555"/>
                          </a:solidFill>
                          <a:effectLst/>
                          <a:latin typeface="Trebuchet MS" pitchFamily="34" charset="0"/>
                        </a:rPr>
                        <a:t> J. (2002:11)</a:t>
                      </a:r>
                      <a:endParaRPr lang="en-US" sz="1600" dirty="0">
                        <a:solidFill>
                          <a:srgbClr val="445555"/>
                        </a:solidFill>
                        <a:effectLst/>
                        <a:latin typeface="Trebuchet MS" pitchFamily="34" charset="0"/>
                      </a:endParaRPr>
                    </a:p>
                  </a:txBody>
                  <a:tcPr marL="21587" marR="21587" marT="10793" marB="10793" anchor="ctr">
                    <a:lnL>
                      <a:noFill/>
                    </a:lnL>
                    <a:lnR>
                      <a:noFill/>
                    </a:lnR>
                    <a:lnT>
                      <a:noFill/>
                    </a:lnT>
                    <a:lnB>
                      <a:noFill/>
                    </a:lnB>
                  </a:tcPr>
                </a:tc>
                <a:tc>
                  <a:txBody>
                    <a:bodyPr/>
                    <a:lstStyle/>
                    <a:p>
                      <a:r>
                        <a:rPr lang="es-MX" sz="2000" i="1" dirty="0">
                          <a:solidFill>
                            <a:srgbClr val="445555"/>
                          </a:solidFill>
                          <a:effectLst/>
                          <a:latin typeface="Trebuchet MS" pitchFamily="34" charset="0"/>
                        </a:rPr>
                        <a:t>"Es el estudio y la aplicación de conocimientos relativos a la manera en que las personas actúan dentro de las organizaciones. Se trata de una herramienta humana para beneficio de las personas y se aplica de un modo general a la </a:t>
                      </a:r>
                      <a:r>
                        <a:rPr lang="es-MX" sz="2000" i="1" u="none" strike="noStrike" dirty="0">
                          <a:solidFill>
                            <a:srgbClr val="008040"/>
                          </a:solidFill>
                          <a:effectLst/>
                          <a:latin typeface="Trebuchet MS" pitchFamily="34" charset="0"/>
                          <a:hlinkClick r:id="rId7"/>
                        </a:rPr>
                        <a:t>conducta</a:t>
                      </a:r>
                      <a:r>
                        <a:rPr lang="es-MX" sz="2000" i="1" dirty="0">
                          <a:solidFill>
                            <a:srgbClr val="445555"/>
                          </a:solidFill>
                          <a:effectLst/>
                          <a:latin typeface="Trebuchet MS" pitchFamily="34" charset="0"/>
                        </a:rPr>
                        <a:t> de personas en toda </a:t>
                      </a:r>
                      <a:r>
                        <a:rPr lang="es-MX" sz="2000" i="1" u="none" strike="noStrike" dirty="0">
                          <a:solidFill>
                            <a:srgbClr val="008040"/>
                          </a:solidFill>
                          <a:effectLst/>
                          <a:latin typeface="Trebuchet MS" pitchFamily="34" charset="0"/>
                          <a:hlinkClick r:id="rId8"/>
                        </a:rPr>
                        <a:t>clase</a:t>
                      </a:r>
                      <a:r>
                        <a:rPr lang="es-MX" sz="2000" i="1" dirty="0">
                          <a:solidFill>
                            <a:srgbClr val="445555"/>
                          </a:solidFill>
                          <a:effectLst/>
                          <a:latin typeface="Trebuchet MS" pitchFamily="34" charset="0"/>
                        </a:rPr>
                        <a:t> de organizaciones".</a:t>
                      </a:r>
                      <a:endParaRPr lang="es-MX" sz="20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800935">
                <a:tc>
                  <a:txBody>
                    <a:bodyPr/>
                    <a:lstStyle/>
                    <a:p>
                      <a:pPr algn="l"/>
                      <a:r>
                        <a:rPr lang="es-MX" sz="1600" b="1" dirty="0">
                          <a:solidFill>
                            <a:srgbClr val="445555"/>
                          </a:solidFill>
                          <a:effectLst/>
                          <a:latin typeface="Trebuchet MS" pitchFamily="34" charset="0"/>
                        </a:rPr>
                        <a:t>Andrew </a:t>
                      </a:r>
                      <a:r>
                        <a:rPr lang="es-MX" sz="1600" b="1" dirty="0" err="1">
                          <a:solidFill>
                            <a:srgbClr val="445555"/>
                          </a:solidFill>
                          <a:effectLst/>
                          <a:latin typeface="Trebuchet MS" pitchFamily="34" charset="0"/>
                        </a:rPr>
                        <a:t>Dubrin</a:t>
                      </a:r>
                      <a:r>
                        <a:rPr lang="es-MX" sz="1600" b="1" dirty="0">
                          <a:solidFill>
                            <a:srgbClr val="445555"/>
                          </a:solidFill>
                          <a:effectLst/>
                          <a:latin typeface="Trebuchet MS" pitchFamily="34" charset="0"/>
                        </a:rPr>
                        <a:t> (2004:2)</a:t>
                      </a:r>
                    </a:p>
                  </a:txBody>
                  <a:tcPr marL="21587" marR="21587" marT="10793" marB="10793" anchor="ctr">
                    <a:lnL>
                      <a:noFill/>
                    </a:lnL>
                    <a:lnR>
                      <a:noFill/>
                    </a:lnR>
                    <a:lnT>
                      <a:noFill/>
                    </a:lnT>
                    <a:lnB>
                      <a:noFill/>
                    </a:lnB>
                  </a:tcPr>
                </a:tc>
                <a:tc>
                  <a:txBody>
                    <a:bodyPr/>
                    <a:lstStyle/>
                    <a:p>
                      <a:pPr algn="l"/>
                      <a:r>
                        <a:rPr lang="es-MX" sz="2000" dirty="0">
                          <a:solidFill>
                            <a:srgbClr val="445555"/>
                          </a:solidFill>
                          <a:effectLst/>
                          <a:latin typeface="Trebuchet MS" pitchFamily="34" charset="0"/>
                        </a:rPr>
                        <a:t>"Es el estudio del comportamiento humano en el lugar de </a:t>
                      </a:r>
                      <a:r>
                        <a:rPr lang="es-MX" sz="2000" u="none" strike="noStrike" dirty="0">
                          <a:solidFill>
                            <a:srgbClr val="008040"/>
                          </a:solidFill>
                          <a:effectLst/>
                          <a:latin typeface="Trebuchet MS" pitchFamily="34" charset="0"/>
                          <a:hlinkClick r:id="rId9"/>
                        </a:rPr>
                        <a:t>trabajo</a:t>
                      </a:r>
                      <a:r>
                        <a:rPr lang="es-MX" sz="2000" dirty="0">
                          <a:solidFill>
                            <a:srgbClr val="445555"/>
                          </a:solidFill>
                          <a:effectLst/>
                          <a:latin typeface="Trebuchet MS" pitchFamily="34" charset="0"/>
                        </a:rPr>
                        <a:t>, la </a:t>
                      </a:r>
                      <a:r>
                        <a:rPr lang="es-MX" sz="2000" u="none" strike="noStrike" dirty="0">
                          <a:solidFill>
                            <a:srgbClr val="008040"/>
                          </a:solidFill>
                          <a:effectLst/>
                          <a:latin typeface="Trebuchet MS" pitchFamily="34" charset="0"/>
                          <a:hlinkClick r:id="rId10"/>
                        </a:rPr>
                        <a:t>interacción</a:t>
                      </a:r>
                      <a:r>
                        <a:rPr lang="es-MX" sz="2000" dirty="0">
                          <a:solidFill>
                            <a:srgbClr val="445555"/>
                          </a:solidFill>
                          <a:effectLst/>
                          <a:latin typeface="Trebuchet MS" pitchFamily="34" charset="0"/>
                        </a:rPr>
                        <a:t> entre las personas y </a:t>
                      </a:r>
                      <a:r>
                        <a:rPr lang="es-MX" sz="2000" u="none" strike="noStrike" dirty="0">
                          <a:solidFill>
                            <a:srgbClr val="008040"/>
                          </a:solidFill>
                          <a:effectLst/>
                          <a:latin typeface="Trebuchet MS" pitchFamily="34" charset="0"/>
                          <a:hlinkClick r:id="rId5"/>
                        </a:rPr>
                        <a:t>la organización</a:t>
                      </a:r>
                      <a:r>
                        <a:rPr lang="es-MX" sz="2000" dirty="0">
                          <a:solidFill>
                            <a:srgbClr val="445555"/>
                          </a:solidFill>
                          <a:effectLst/>
                          <a:latin typeface="Trebuchet MS" pitchFamily="34" charset="0"/>
                        </a:rPr>
                        <a:t>"</a:t>
                      </a:r>
                    </a:p>
                  </a:txBody>
                  <a:tcPr marL="21587" marR="21587" marT="10793" marB="10793" anchor="ctr">
                    <a:lnL>
                      <a:noFill/>
                    </a:lnL>
                    <a:lnR>
                      <a:noFill/>
                    </a:lnR>
                    <a:lnT>
                      <a:noFill/>
                    </a:lnT>
                    <a:lnB>
                      <a:noFill/>
                    </a:lnB>
                  </a:tcPr>
                </a:tc>
              </a:tr>
              <a:tr h="1061757">
                <a:tc>
                  <a:txBody>
                    <a:bodyPr/>
                    <a:lstStyle/>
                    <a:p>
                      <a:pPr algn="l"/>
                      <a:r>
                        <a:rPr lang="es-MX" sz="1600" b="1" dirty="0">
                          <a:solidFill>
                            <a:srgbClr val="445555"/>
                          </a:solidFill>
                          <a:effectLst/>
                          <a:latin typeface="Trebuchet MS" pitchFamily="34" charset="0"/>
                        </a:rPr>
                        <a:t>Don </a:t>
                      </a:r>
                      <a:r>
                        <a:rPr lang="es-MX" sz="1600" b="1" dirty="0" err="1">
                          <a:solidFill>
                            <a:srgbClr val="445555"/>
                          </a:solidFill>
                          <a:effectLst/>
                          <a:latin typeface="Trebuchet MS" pitchFamily="34" charset="0"/>
                        </a:rPr>
                        <a:t>Hellriegel</a:t>
                      </a:r>
                      <a:r>
                        <a:rPr lang="es-MX" sz="1600" b="1" dirty="0">
                          <a:solidFill>
                            <a:srgbClr val="445555"/>
                          </a:solidFill>
                          <a:effectLst/>
                          <a:latin typeface="Trebuchet MS" pitchFamily="34" charset="0"/>
                        </a:rPr>
                        <a:t> y</a:t>
                      </a:r>
                      <a:endParaRPr lang="es-MX" sz="1600" dirty="0">
                        <a:solidFill>
                          <a:srgbClr val="445555"/>
                        </a:solidFill>
                        <a:effectLst/>
                        <a:latin typeface="Trebuchet MS" pitchFamily="34" charset="0"/>
                      </a:endParaRPr>
                    </a:p>
                    <a:p>
                      <a:pPr algn="l"/>
                      <a:r>
                        <a:rPr lang="es-MX" sz="1600" b="1" dirty="0" err="1">
                          <a:solidFill>
                            <a:srgbClr val="445555"/>
                          </a:solidFill>
                          <a:effectLst/>
                          <a:latin typeface="Trebuchet MS" pitchFamily="34" charset="0"/>
                        </a:rPr>
                        <a:t>Slocum</a:t>
                      </a:r>
                      <a:r>
                        <a:rPr lang="es-MX" sz="1600" b="1" dirty="0">
                          <a:solidFill>
                            <a:srgbClr val="445555"/>
                          </a:solidFill>
                          <a:effectLst/>
                          <a:latin typeface="Trebuchet MS" pitchFamily="34" charset="0"/>
                        </a:rPr>
                        <a:t> John (2009:4)</a:t>
                      </a:r>
                      <a:endParaRPr lang="es-MX" sz="1600" dirty="0">
                        <a:solidFill>
                          <a:srgbClr val="445555"/>
                        </a:solidFill>
                        <a:effectLst/>
                        <a:latin typeface="Trebuchet MS" pitchFamily="34" charset="0"/>
                      </a:endParaRPr>
                    </a:p>
                  </a:txBody>
                  <a:tcPr marL="21587" marR="21587" marT="10793" marB="10793" anchor="ctr">
                    <a:lnL>
                      <a:noFill/>
                    </a:lnL>
                    <a:lnR>
                      <a:noFill/>
                    </a:lnR>
                    <a:lnT>
                      <a:noFill/>
                    </a:lnT>
                    <a:lnB>
                      <a:noFill/>
                    </a:lnB>
                  </a:tcPr>
                </a:tc>
                <a:tc>
                  <a:txBody>
                    <a:bodyPr/>
                    <a:lstStyle/>
                    <a:p>
                      <a:r>
                        <a:rPr lang="es-MX" sz="2000" i="1" dirty="0">
                          <a:solidFill>
                            <a:srgbClr val="445555"/>
                          </a:solidFill>
                          <a:effectLst/>
                          <a:latin typeface="Trebuchet MS" pitchFamily="34" charset="0"/>
                        </a:rPr>
                        <a:t>"Estudio de individuos y grupos en el contexto de una organización y el estudio de los </a:t>
                      </a:r>
                      <a:r>
                        <a:rPr lang="es-MX" sz="2000" i="1" u="none" strike="noStrike" dirty="0">
                          <a:solidFill>
                            <a:srgbClr val="008040"/>
                          </a:solidFill>
                          <a:effectLst/>
                          <a:latin typeface="Trebuchet MS" pitchFamily="34" charset="0"/>
                          <a:hlinkClick r:id="rId11"/>
                        </a:rPr>
                        <a:t>procesos</a:t>
                      </a:r>
                      <a:r>
                        <a:rPr lang="es-MX" sz="2000" i="1" dirty="0">
                          <a:solidFill>
                            <a:srgbClr val="445555"/>
                          </a:solidFill>
                          <a:effectLst/>
                          <a:latin typeface="Trebuchet MS" pitchFamily="34" charset="0"/>
                        </a:rPr>
                        <a:t> y prácticas internas que influyen en la efectividad de los individuos, los equipos y la organización"</a:t>
                      </a:r>
                      <a:endParaRPr lang="es-MX" sz="20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383304">
                <a:tc>
                  <a:txBody>
                    <a:bodyPr/>
                    <a:lstStyle/>
                    <a:p>
                      <a:pPr algn="l"/>
                      <a:endParaRPr lang="es-MX" sz="1200" dirty="0">
                        <a:solidFill>
                          <a:srgbClr val="445555"/>
                        </a:solidFill>
                        <a:effectLst/>
                        <a:latin typeface="Trebuchet MS" pitchFamily="34" charset="0"/>
                      </a:endParaRPr>
                    </a:p>
                  </a:txBody>
                  <a:tcPr marL="21587" marR="21587" marT="10793" marB="10793" anchor="ctr">
                    <a:lnL>
                      <a:noFill/>
                    </a:lnL>
                    <a:lnR>
                      <a:noFill/>
                    </a:lnR>
                    <a:lnT>
                      <a:noFill/>
                    </a:lnT>
                    <a:lnB>
                      <a:noFill/>
                    </a:lnB>
                  </a:tcPr>
                </a:tc>
                <a:tc>
                  <a:txBody>
                    <a:bodyPr/>
                    <a:lstStyle/>
                    <a:p>
                      <a:endParaRPr lang="es-MX" sz="18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457492">
                <a:tc>
                  <a:txBody>
                    <a:bodyPr/>
                    <a:lstStyle/>
                    <a:p>
                      <a:pPr algn="l"/>
                      <a:endParaRPr lang="es-MX" sz="1200" dirty="0">
                        <a:solidFill>
                          <a:srgbClr val="445555"/>
                        </a:solidFill>
                        <a:effectLst/>
                        <a:latin typeface="Trebuchet MS" pitchFamily="34" charset="0"/>
                      </a:endParaRPr>
                    </a:p>
                  </a:txBody>
                  <a:tcPr marL="21587" marR="21587" marT="10793" marB="10793" anchor="ctr">
                    <a:lnL>
                      <a:noFill/>
                    </a:lnL>
                    <a:lnR>
                      <a:noFill/>
                    </a:lnR>
                    <a:lnT>
                      <a:noFill/>
                    </a:lnT>
                    <a:lnB>
                      <a:noFill/>
                    </a:lnB>
                  </a:tcPr>
                </a:tc>
                <a:tc>
                  <a:txBody>
                    <a:bodyPr/>
                    <a:lstStyle/>
                    <a:p>
                      <a:endParaRPr lang="es-MX" sz="18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383304">
                <a:tc>
                  <a:txBody>
                    <a:bodyPr/>
                    <a:lstStyle/>
                    <a:p>
                      <a:pPr algn="l"/>
                      <a:endParaRPr lang="es-MX" sz="1200" dirty="0">
                        <a:solidFill>
                          <a:srgbClr val="445555"/>
                        </a:solidFill>
                        <a:effectLst/>
                        <a:latin typeface="Trebuchet MS" pitchFamily="34" charset="0"/>
                      </a:endParaRPr>
                    </a:p>
                  </a:txBody>
                  <a:tcPr marL="21587" marR="21587" marT="10793" marB="10793" anchor="ctr">
                    <a:lnL>
                      <a:noFill/>
                    </a:lnL>
                    <a:lnR>
                      <a:noFill/>
                    </a:lnR>
                    <a:lnT>
                      <a:noFill/>
                    </a:lnT>
                    <a:lnB>
                      <a:noFill/>
                    </a:lnB>
                  </a:tcPr>
                </a:tc>
                <a:tc>
                  <a:txBody>
                    <a:bodyPr/>
                    <a:lstStyle/>
                    <a:p>
                      <a:endParaRPr lang="es-MX" sz="18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bl>
          </a:graphicData>
        </a:graphic>
      </p:graphicFrame>
      <p:sp>
        <p:nvSpPr>
          <p:cNvPr id="2" name="Marcador de número de diapositiva 1"/>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6</a:t>
            </a:fld>
            <a:endParaRPr kumimoji="0" lang="en-US"/>
          </a:p>
        </p:txBody>
      </p:sp>
    </p:spTree>
    <p:extLst>
      <p:ext uri="{BB962C8B-B14F-4D97-AF65-F5344CB8AC3E}">
        <p14:creationId xmlns:p14="http://schemas.microsoft.com/office/powerpoint/2010/main" val="14482030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08051162"/>
              </p:ext>
            </p:extLst>
          </p:nvPr>
        </p:nvGraphicFramePr>
        <p:xfrm>
          <a:off x="3851920" y="0"/>
          <a:ext cx="5292080" cy="6858000"/>
        </p:xfrm>
        <a:graphic>
          <a:graphicData uri="http://schemas.openxmlformats.org/drawingml/2006/table">
            <a:tbl>
              <a:tblPr/>
              <a:tblGrid>
                <a:gridCol w="5292080"/>
              </a:tblGrid>
              <a:tr h="2089237">
                <a:tc>
                  <a:txBody>
                    <a:bodyPr/>
                    <a:lstStyle/>
                    <a:p>
                      <a:r>
                        <a:rPr lang="es-MX" sz="1800" i="1" dirty="0">
                          <a:solidFill>
                            <a:srgbClr val="445555"/>
                          </a:solidFill>
                          <a:effectLst/>
                          <a:latin typeface="Trebuchet MS" pitchFamily="34" charset="0"/>
                        </a:rPr>
                        <a:t>"Es el estudio que   busca el </a:t>
                      </a:r>
                      <a:r>
                        <a:rPr lang="es-MX" sz="1800" i="1" u="none" strike="noStrike" dirty="0">
                          <a:solidFill>
                            <a:srgbClr val="008040"/>
                          </a:solidFill>
                          <a:effectLst/>
                          <a:latin typeface="Trebuchet MS" pitchFamily="34" charset="0"/>
                          <a:hlinkClick r:id="rId2"/>
                        </a:rPr>
                        <a:t>conocimiento</a:t>
                      </a:r>
                      <a:r>
                        <a:rPr lang="es-MX" sz="1800" i="1" dirty="0">
                          <a:solidFill>
                            <a:srgbClr val="445555"/>
                          </a:solidFill>
                          <a:effectLst/>
                          <a:latin typeface="Trebuchet MS" pitchFamily="34" charset="0"/>
                        </a:rPr>
                        <a:t> de todos los aspectos del comportamiento en los ambientes organizacionales mediante el estudio sistemático de procesos individuales, grupales y organizacionales; el </a:t>
                      </a:r>
                      <a:r>
                        <a:rPr lang="es-MX" sz="1800" i="1" u="none" strike="noStrike" dirty="0">
                          <a:solidFill>
                            <a:srgbClr val="008040"/>
                          </a:solidFill>
                          <a:effectLst/>
                          <a:latin typeface="Trebuchet MS" pitchFamily="34" charset="0"/>
                          <a:hlinkClick r:id="rId3"/>
                        </a:rPr>
                        <a:t>objetivo</a:t>
                      </a:r>
                      <a:r>
                        <a:rPr lang="es-MX" sz="1800" i="1" dirty="0">
                          <a:solidFill>
                            <a:srgbClr val="445555"/>
                          </a:solidFill>
                          <a:effectLst/>
                          <a:latin typeface="Trebuchet MS" pitchFamily="34" charset="0"/>
                        </a:rPr>
                        <a:t> fundamental de este conocimiento consiste en aumentar la efectividad y el bienestar del </a:t>
                      </a:r>
                      <a:r>
                        <a:rPr lang="es-MX" sz="1800" i="1" u="none" strike="noStrike" dirty="0">
                          <a:solidFill>
                            <a:srgbClr val="008040"/>
                          </a:solidFill>
                          <a:effectLst/>
                          <a:latin typeface="Trebuchet MS" pitchFamily="34" charset="0"/>
                          <a:hlinkClick r:id="rId4"/>
                        </a:rPr>
                        <a:t>individuo</a:t>
                      </a:r>
                      <a:r>
                        <a:rPr lang="es-MX" sz="1800" i="1" dirty="0">
                          <a:solidFill>
                            <a:srgbClr val="445555"/>
                          </a:solidFill>
                          <a:effectLst/>
                          <a:latin typeface="Trebuchet MS" pitchFamily="34" charset="0"/>
                        </a:rPr>
                        <a:t>".</a:t>
                      </a:r>
                      <a:endParaRPr lang="es-MX" sz="18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2679526">
                <a:tc>
                  <a:txBody>
                    <a:bodyPr/>
                    <a:lstStyle/>
                    <a:p>
                      <a:r>
                        <a:rPr lang="es-MX" sz="1800" i="1" dirty="0">
                          <a:solidFill>
                            <a:srgbClr val="445555"/>
                          </a:solidFill>
                          <a:effectLst/>
                          <a:latin typeface="Trebuchet MS" pitchFamily="34" charset="0"/>
                        </a:rPr>
                        <a:t>"Campo de estudio que  se sustenta en la </a:t>
                      </a:r>
                      <a:r>
                        <a:rPr lang="es-MX" sz="1800" i="1" u="none" strike="noStrike" dirty="0">
                          <a:solidFill>
                            <a:srgbClr val="008040"/>
                          </a:solidFill>
                          <a:effectLst/>
                          <a:latin typeface="Trebuchet MS" pitchFamily="34" charset="0"/>
                          <a:hlinkClick r:id="rId5"/>
                        </a:rPr>
                        <a:t>teoría</a:t>
                      </a:r>
                      <a:r>
                        <a:rPr lang="es-MX" sz="1800" i="1" dirty="0">
                          <a:solidFill>
                            <a:srgbClr val="445555"/>
                          </a:solidFill>
                          <a:effectLst/>
                          <a:latin typeface="Trebuchet MS" pitchFamily="34" charset="0"/>
                        </a:rPr>
                        <a:t>, </a:t>
                      </a:r>
                      <a:r>
                        <a:rPr lang="es-MX" sz="1800" i="1" u="none" strike="noStrike" dirty="0">
                          <a:solidFill>
                            <a:srgbClr val="008040"/>
                          </a:solidFill>
                          <a:effectLst/>
                          <a:latin typeface="Trebuchet MS" pitchFamily="34" charset="0"/>
                          <a:hlinkClick r:id="rId6"/>
                        </a:rPr>
                        <a:t>métodos</a:t>
                      </a:r>
                      <a:r>
                        <a:rPr lang="es-MX" sz="1800" i="1" dirty="0">
                          <a:solidFill>
                            <a:srgbClr val="445555"/>
                          </a:solidFill>
                          <a:effectLst/>
                          <a:latin typeface="Trebuchet MS" pitchFamily="34" charset="0"/>
                        </a:rPr>
                        <a:t> y </a:t>
                      </a:r>
                      <a:r>
                        <a:rPr lang="es-MX" sz="1800" i="1" u="none" strike="noStrike" dirty="0">
                          <a:solidFill>
                            <a:srgbClr val="008040"/>
                          </a:solidFill>
                          <a:effectLst/>
                          <a:latin typeface="Trebuchet MS" pitchFamily="34" charset="0"/>
                          <a:hlinkClick r:id="rId7"/>
                        </a:rPr>
                        <a:t>principios</a:t>
                      </a:r>
                      <a:r>
                        <a:rPr lang="es-MX" sz="1800" i="1" dirty="0">
                          <a:solidFill>
                            <a:srgbClr val="445555"/>
                          </a:solidFill>
                          <a:effectLst/>
                          <a:latin typeface="Trebuchet MS" pitchFamily="34" charset="0"/>
                        </a:rPr>
                        <a:t> de diversas disciplinas para aprender acerca de las percepciones, </a:t>
                      </a:r>
                      <a:r>
                        <a:rPr lang="es-MX" sz="1800" i="1" u="none" strike="noStrike" dirty="0">
                          <a:solidFill>
                            <a:srgbClr val="008040"/>
                          </a:solidFill>
                          <a:effectLst/>
                          <a:latin typeface="Trebuchet MS" pitchFamily="34" charset="0"/>
                          <a:hlinkClick r:id="rId8"/>
                        </a:rPr>
                        <a:t>valores</a:t>
                      </a:r>
                      <a:r>
                        <a:rPr lang="es-MX" sz="1800" i="1" dirty="0">
                          <a:solidFill>
                            <a:srgbClr val="445555"/>
                          </a:solidFill>
                          <a:effectLst/>
                          <a:latin typeface="Trebuchet MS" pitchFamily="34" charset="0"/>
                        </a:rPr>
                        <a:t>, capacidades de </a:t>
                      </a:r>
                      <a:r>
                        <a:rPr lang="es-MX" sz="1800" i="1" u="none" strike="noStrike" dirty="0">
                          <a:solidFill>
                            <a:srgbClr val="008040"/>
                          </a:solidFill>
                          <a:effectLst/>
                          <a:latin typeface="Trebuchet MS" pitchFamily="34" charset="0"/>
                          <a:hlinkClick r:id="rId9"/>
                        </a:rPr>
                        <a:t>aprendizaje</a:t>
                      </a:r>
                      <a:r>
                        <a:rPr lang="es-MX" sz="1800" i="1" dirty="0">
                          <a:solidFill>
                            <a:srgbClr val="445555"/>
                          </a:solidFill>
                          <a:effectLst/>
                          <a:latin typeface="Trebuchet MS" pitchFamily="34" charset="0"/>
                        </a:rPr>
                        <a:t> de los individuos mientras trabajan en grupos y dentro de la organización y para analizar el efecto del </a:t>
                      </a:r>
                      <a:r>
                        <a:rPr lang="es-MX" sz="1800" i="1" u="none" strike="noStrike" dirty="0">
                          <a:solidFill>
                            <a:srgbClr val="008040"/>
                          </a:solidFill>
                          <a:effectLst/>
                          <a:latin typeface="Trebuchet MS" pitchFamily="34" charset="0"/>
                          <a:hlinkClick r:id="rId10"/>
                        </a:rPr>
                        <a:t>ambiente</a:t>
                      </a:r>
                      <a:r>
                        <a:rPr lang="es-MX" sz="1800" i="1" dirty="0">
                          <a:solidFill>
                            <a:srgbClr val="445555"/>
                          </a:solidFill>
                          <a:effectLst/>
                          <a:latin typeface="Trebuchet MS" pitchFamily="34" charset="0"/>
                        </a:rPr>
                        <a:t> de la organización y sus </a:t>
                      </a:r>
                      <a:r>
                        <a:rPr lang="es-MX" sz="1800" i="1" u="none" strike="noStrike" dirty="0">
                          <a:solidFill>
                            <a:srgbClr val="008040"/>
                          </a:solidFill>
                          <a:effectLst/>
                          <a:latin typeface="Trebuchet MS" pitchFamily="34" charset="0"/>
                          <a:hlinkClick r:id="rId11"/>
                        </a:rPr>
                        <a:t>recursos humanos</a:t>
                      </a:r>
                      <a:r>
                        <a:rPr lang="es-MX" sz="1800" i="1" dirty="0">
                          <a:solidFill>
                            <a:srgbClr val="445555"/>
                          </a:solidFill>
                          <a:effectLst/>
                          <a:latin typeface="Trebuchet MS" pitchFamily="34" charset="0"/>
                        </a:rPr>
                        <a:t>, misiones, </a:t>
                      </a:r>
                      <a:r>
                        <a:rPr lang="es-MX" sz="1800" i="1" u="none" strike="noStrike" dirty="0">
                          <a:solidFill>
                            <a:srgbClr val="008040"/>
                          </a:solidFill>
                          <a:effectLst/>
                          <a:latin typeface="Trebuchet MS" pitchFamily="34" charset="0"/>
                          <a:hlinkClick r:id="rId3"/>
                        </a:rPr>
                        <a:t>objetivos</a:t>
                      </a:r>
                      <a:r>
                        <a:rPr lang="es-MX" sz="1800" i="1" dirty="0">
                          <a:solidFill>
                            <a:srgbClr val="445555"/>
                          </a:solidFill>
                          <a:effectLst/>
                          <a:latin typeface="Trebuchet MS" pitchFamily="34" charset="0"/>
                        </a:rPr>
                        <a:t> y </a:t>
                      </a:r>
                      <a:r>
                        <a:rPr lang="es-MX" sz="1800" i="1" u="none" strike="noStrike" dirty="0">
                          <a:solidFill>
                            <a:srgbClr val="008040"/>
                          </a:solidFill>
                          <a:effectLst/>
                          <a:latin typeface="Trebuchet MS" pitchFamily="34" charset="0"/>
                          <a:hlinkClick r:id="rId12"/>
                        </a:rPr>
                        <a:t>estrategias</a:t>
                      </a:r>
                      <a:r>
                        <a:rPr lang="es-MX" sz="1800" i="1" dirty="0">
                          <a:solidFill>
                            <a:srgbClr val="445555"/>
                          </a:solidFill>
                          <a:effectLst/>
                          <a:latin typeface="Trebuchet MS" pitchFamily="34" charset="0"/>
                        </a:rPr>
                        <a:t>"</a:t>
                      </a:r>
                      <a:r>
                        <a:rPr lang="es-MX" sz="1800" b="0" i="1" dirty="0">
                          <a:solidFill>
                            <a:srgbClr val="445555"/>
                          </a:solidFill>
                          <a:effectLst/>
                          <a:latin typeface="Trebuchet MS" pitchFamily="34" charset="0"/>
                        </a:rPr>
                        <a:t>.</a:t>
                      </a:r>
                      <a:endParaRPr lang="es-MX" sz="1800" b="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2089237">
                <a:tc>
                  <a:txBody>
                    <a:bodyPr/>
                    <a:lstStyle/>
                    <a:p>
                      <a:r>
                        <a:rPr lang="es-MX" sz="1800" i="1" dirty="0">
                          <a:solidFill>
                            <a:srgbClr val="445555"/>
                          </a:solidFill>
                          <a:effectLst/>
                          <a:latin typeface="Trebuchet MS" pitchFamily="34" charset="0"/>
                        </a:rPr>
                        <a:t>"El </a:t>
                      </a:r>
                      <a:r>
                        <a:rPr lang="es-MX" sz="1800" i="1" u="none" strike="noStrike" dirty="0">
                          <a:solidFill>
                            <a:srgbClr val="008040"/>
                          </a:solidFill>
                          <a:effectLst/>
                          <a:latin typeface="Trebuchet MS" pitchFamily="34" charset="0"/>
                          <a:hlinkClick r:id="rId13"/>
                        </a:rPr>
                        <a:t>Comportamiento Organizacional</a:t>
                      </a:r>
                      <a:r>
                        <a:rPr lang="es-MX" sz="1800" i="1" dirty="0">
                          <a:solidFill>
                            <a:srgbClr val="445555"/>
                          </a:solidFill>
                          <a:effectLst/>
                          <a:latin typeface="Trebuchet MS" pitchFamily="34" charset="0"/>
                        </a:rPr>
                        <a:t> retrata la continua interacción y la influencia reciproca entre las personas y las organizaciones"……."Es una </a:t>
                      </a:r>
                      <a:r>
                        <a:rPr lang="es-MX" sz="1800" i="1" u="none" strike="noStrike" dirty="0">
                          <a:solidFill>
                            <a:srgbClr val="008040"/>
                          </a:solidFill>
                          <a:effectLst/>
                          <a:latin typeface="Trebuchet MS" pitchFamily="34" charset="0"/>
                          <a:hlinkClick r:id="rId14"/>
                        </a:rPr>
                        <a:t>disciplina</a:t>
                      </a:r>
                      <a:r>
                        <a:rPr lang="es-MX" sz="1800" i="1" dirty="0">
                          <a:solidFill>
                            <a:srgbClr val="445555"/>
                          </a:solidFill>
                          <a:effectLst/>
                          <a:latin typeface="Trebuchet MS" pitchFamily="34" charset="0"/>
                        </a:rPr>
                        <a:t> académica que surgió como un conjunto interdisciplinario de conocimientos para estudiar el </a:t>
                      </a:r>
                      <a:r>
                        <a:rPr lang="es-MX" sz="1800" i="1" u="none" strike="noStrike" dirty="0">
                          <a:solidFill>
                            <a:srgbClr val="008040"/>
                          </a:solidFill>
                          <a:effectLst/>
                          <a:latin typeface="Trebuchet MS" pitchFamily="34" charset="0"/>
                          <a:hlinkClick r:id="rId15"/>
                        </a:rPr>
                        <a:t>comportamiento humano</a:t>
                      </a:r>
                      <a:r>
                        <a:rPr lang="es-MX" sz="1800" i="1" dirty="0">
                          <a:solidFill>
                            <a:srgbClr val="445555"/>
                          </a:solidFill>
                          <a:effectLst/>
                          <a:latin typeface="Trebuchet MS" pitchFamily="34" charset="0"/>
                        </a:rPr>
                        <a:t> en las organizaciones".</a:t>
                      </a:r>
                      <a:endParaRPr lang="es-MX" sz="18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4093786629"/>
              </p:ext>
            </p:extLst>
          </p:nvPr>
        </p:nvGraphicFramePr>
        <p:xfrm>
          <a:off x="323528" y="404663"/>
          <a:ext cx="3312368" cy="6264697"/>
        </p:xfrm>
        <a:graphic>
          <a:graphicData uri="http://schemas.openxmlformats.org/drawingml/2006/table">
            <a:tbl>
              <a:tblPr/>
              <a:tblGrid>
                <a:gridCol w="3312368"/>
              </a:tblGrid>
              <a:tr h="1961673">
                <a:tc>
                  <a:txBody>
                    <a:bodyPr/>
                    <a:lstStyle/>
                    <a:p>
                      <a:pPr algn="l"/>
                      <a:endParaRPr lang="es-MX" sz="1200" dirty="0">
                        <a:solidFill>
                          <a:srgbClr val="445555"/>
                        </a:solidFill>
                        <a:effectLst/>
                        <a:latin typeface="Trebuchet MS" pitchFamily="34" charset="0"/>
                      </a:endParaRPr>
                    </a:p>
                    <a:p>
                      <a:pPr algn="l"/>
                      <a:r>
                        <a:rPr lang="es-MX" sz="1600" b="1" dirty="0">
                          <a:solidFill>
                            <a:srgbClr val="445555"/>
                          </a:solidFill>
                          <a:effectLst/>
                          <a:latin typeface="Trebuchet MS" pitchFamily="34" charset="0"/>
                        </a:rPr>
                        <a:t>Barón y </a:t>
                      </a:r>
                      <a:r>
                        <a:rPr lang="es-MX" sz="1600" b="1" dirty="0" err="1">
                          <a:solidFill>
                            <a:srgbClr val="445555"/>
                          </a:solidFill>
                          <a:effectLst/>
                          <a:latin typeface="Trebuchet MS" pitchFamily="34" charset="0"/>
                        </a:rPr>
                        <a:t>Greenberg</a:t>
                      </a:r>
                      <a:endParaRPr lang="es-MX" sz="1600" dirty="0">
                        <a:solidFill>
                          <a:srgbClr val="445555"/>
                        </a:solidFill>
                        <a:effectLst/>
                        <a:latin typeface="Trebuchet MS" pitchFamily="34" charset="0"/>
                      </a:endParaRPr>
                    </a:p>
                    <a:p>
                      <a:pPr algn="l"/>
                      <a:r>
                        <a:rPr lang="es-MX" sz="1600" b="1" dirty="0">
                          <a:solidFill>
                            <a:srgbClr val="445555"/>
                          </a:solidFill>
                          <a:effectLst/>
                          <a:latin typeface="Trebuchet MS" pitchFamily="34" charset="0"/>
                        </a:rPr>
                        <a:t>(1990: 4)</a:t>
                      </a:r>
                      <a:endParaRPr lang="es-MX" sz="16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2341351">
                <a:tc>
                  <a:txBody>
                    <a:bodyPr/>
                    <a:lstStyle/>
                    <a:p>
                      <a:pPr algn="l"/>
                      <a:endParaRPr lang="es-MX" sz="1200" dirty="0">
                        <a:solidFill>
                          <a:srgbClr val="445555"/>
                        </a:solidFill>
                        <a:effectLst/>
                        <a:latin typeface="Trebuchet MS" pitchFamily="34" charset="0"/>
                      </a:endParaRPr>
                    </a:p>
                    <a:p>
                      <a:pPr algn="l"/>
                      <a:r>
                        <a:rPr lang="es-MX" sz="1600" b="1" dirty="0">
                          <a:solidFill>
                            <a:srgbClr val="445555"/>
                          </a:solidFill>
                          <a:effectLst/>
                          <a:latin typeface="Trebuchet MS" pitchFamily="34" charset="0"/>
                        </a:rPr>
                        <a:t>Gibson J, </a:t>
                      </a:r>
                      <a:r>
                        <a:rPr lang="es-MX" sz="1600" b="1" dirty="0" err="1">
                          <a:solidFill>
                            <a:srgbClr val="445555"/>
                          </a:solidFill>
                          <a:effectLst/>
                          <a:latin typeface="Trebuchet MS" pitchFamily="34" charset="0"/>
                        </a:rPr>
                        <a:t>Ivancevich</a:t>
                      </a:r>
                      <a:r>
                        <a:rPr lang="es-MX" sz="1600" b="1" dirty="0">
                          <a:solidFill>
                            <a:srgbClr val="445555"/>
                          </a:solidFill>
                          <a:effectLst/>
                          <a:latin typeface="Trebuchet MS" pitchFamily="34" charset="0"/>
                        </a:rPr>
                        <a:t> J, </a:t>
                      </a:r>
                      <a:r>
                        <a:rPr lang="es-MX" sz="1600" b="1" dirty="0" err="1">
                          <a:solidFill>
                            <a:srgbClr val="445555"/>
                          </a:solidFill>
                          <a:effectLst/>
                          <a:latin typeface="Trebuchet MS" pitchFamily="34" charset="0"/>
                        </a:rPr>
                        <a:t>Donnelly</a:t>
                      </a:r>
                      <a:r>
                        <a:rPr lang="es-MX" sz="1600" b="1" dirty="0">
                          <a:solidFill>
                            <a:srgbClr val="445555"/>
                          </a:solidFill>
                          <a:effectLst/>
                          <a:latin typeface="Trebuchet MS" pitchFamily="34" charset="0"/>
                        </a:rPr>
                        <a:t> J y </a:t>
                      </a:r>
                      <a:r>
                        <a:rPr lang="es-MX" sz="1600" b="1" dirty="0" err="1">
                          <a:solidFill>
                            <a:srgbClr val="445555"/>
                          </a:solidFill>
                          <a:effectLst/>
                          <a:latin typeface="Trebuchet MS" pitchFamily="34" charset="0"/>
                        </a:rPr>
                        <a:t>Konospake</a:t>
                      </a:r>
                      <a:r>
                        <a:rPr lang="es-MX" sz="1600" b="1" dirty="0">
                          <a:solidFill>
                            <a:srgbClr val="445555"/>
                          </a:solidFill>
                          <a:effectLst/>
                          <a:latin typeface="Trebuchet MS" pitchFamily="34" charset="0"/>
                        </a:rPr>
                        <a:t> R (2007:6).</a:t>
                      </a:r>
                      <a:endParaRPr lang="es-MX" sz="16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r h="1961673">
                <a:tc>
                  <a:txBody>
                    <a:bodyPr/>
                    <a:lstStyle/>
                    <a:p>
                      <a:pPr algn="l"/>
                      <a:endParaRPr lang="es-MX" sz="1200" dirty="0">
                        <a:solidFill>
                          <a:srgbClr val="445555"/>
                        </a:solidFill>
                        <a:effectLst/>
                        <a:latin typeface="Trebuchet MS" pitchFamily="34" charset="0"/>
                      </a:endParaRPr>
                    </a:p>
                    <a:p>
                      <a:pPr algn="l"/>
                      <a:r>
                        <a:rPr lang="es-MX" sz="1600" b="1" dirty="0">
                          <a:solidFill>
                            <a:srgbClr val="445555"/>
                          </a:solidFill>
                          <a:effectLst/>
                          <a:latin typeface="Trebuchet MS" pitchFamily="34" charset="0"/>
                        </a:rPr>
                        <a:t>Chiavenato Idalberto</a:t>
                      </a:r>
                      <a:endParaRPr lang="es-MX" sz="1600" dirty="0">
                        <a:solidFill>
                          <a:srgbClr val="445555"/>
                        </a:solidFill>
                        <a:effectLst/>
                        <a:latin typeface="Trebuchet MS" pitchFamily="34" charset="0"/>
                      </a:endParaRPr>
                    </a:p>
                    <a:p>
                      <a:pPr algn="l"/>
                      <a:r>
                        <a:rPr lang="es-MX" sz="1600" b="1" dirty="0">
                          <a:solidFill>
                            <a:srgbClr val="445555"/>
                          </a:solidFill>
                          <a:effectLst/>
                          <a:latin typeface="Trebuchet MS" pitchFamily="34" charset="0"/>
                        </a:rPr>
                        <a:t>(2009:6).</a:t>
                      </a:r>
                      <a:endParaRPr lang="es-MX" sz="1600" dirty="0">
                        <a:solidFill>
                          <a:srgbClr val="445555"/>
                        </a:solidFill>
                        <a:effectLst/>
                        <a:latin typeface="Trebuchet MS" pitchFamily="34" charset="0"/>
                      </a:endParaRPr>
                    </a:p>
                  </a:txBody>
                  <a:tcPr marL="21587" marR="21587" marT="10793" marB="10793" anchor="ctr">
                    <a:lnL>
                      <a:noFill/>
                    </a:lnL>
                    <a:lnR>
                      <a:noFill/>
                    </a:lnR>
                    <a:lnT>
                      <a:noFill/>
                    </a:lnT>
                    <a:lnB>
                      <a:noFill/>
                    </a:lnB>
                  </a:tcPr>
                </a:tc>
              </a:tr>
            </a:tbl>
          </a:graphicData>
        </a:graphic>
      </p:graphicFrame>
      <p:sp>
        <p:nvSpPr>
          <p:cNvPr id="2" name="Marcador de número de diapositiva 1"/>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7</a:t>
            </a:fld>
            <a:endParaRPr kumimoji="0" lang="en-US"/>
          </a:p>
        </p:txBody>
      </p:sp>
    </p:spTree>
    <p:extLst>
      <p:ext uri="{BB962C8B-B14F-4D97-AF65-F5344CB8AC3E}">
        <p14:creationId xmlns:p14="http://schemas.microsoft.com/office/powerpoint/2010/main" val="40162971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116632"/>
            <a:ext cx="7560840" cy="576064"/>
          </a:xfrm>
          <a:ln>
            <a:noFill/>
          </a:ln>
        </p:spPr>
        <p:txBody>
          <a:bodyPr>
            <a:normAutofit fontScale="90000"/>
          </a:bodyPr>
          <a:lstStyle/>
          <a:p>
            <a:r>
              <a:rPr lang="es-ES_tradnl" sz="3200" b="1" dirty="0" smtClean="0">
                <a:solidFill>
                  <a:schemeClr val="accent5">
                    <a:lumMod val="50000"/>
                  </a:schemeClr>
                </a:solidFill>
                <a:effectLst>
                  <a:outerShdw blurRad="38100" dist="38100" dir="2700000" algn="tl">
                    <a:srgbClr val="C0C0C0"/>
                  </a:outerShdw>
                </a:effectLst>
                <a:latin typeface="Century Gothic" pitchFamily="34" charset="0"/>
              </a:rPr>
              <a:t>COMPORTAMIENTO ORGANIZACIONAL,</a:t>
            </a:r>
            <a:br>
              <a:rPr lang="es-ES_tradnl" sz="3200" b="1" dirty="0" smtClean="0">
                <a:solidFill>
                  <a:schemeClr val="accent5">
                    <a:lumMod val="50000"/>
                  </a:schemeClr>
                </a:solidFill>
                <a:effectLst>
                  <a:outerShdw blurRad="38100" dist="38100" dir="2700000" algn="tl">
                    <a:srgbClr val="C0C0C0"/>
                  </a:outerShdw>
                </a:effectLst>
                <a:latin typeface="Century Gothic" pitchFamily="34" charset="0"/>
              </a:rPr>
            </a:br>
            <a:r>
              <a:rPr lang="es-ES_tradnl" sz="3200" b="1" dirty="0" smtClean="0">
                <a:solidFill>
                  <a:schemeClr val="accent5">
                    <a:lumMod val="50000"/>
                  </a:schemeClr>
                </a:solidFill>
                <a:effectLst>
                  <a:outerShdw blurRad="38100" dist="38100" dir="2700000" algn="tl">
                    <a:srgbClr val="C0C0C0"/>
                  </a:outerShdw>
                </a:effectLst>
                <a:latin typeface="Century Gothic" pitchFamily="34" charset="0"/>
              </a:rPr>
              <a:t> a) concepto</a:t>
            </a:r>
            <a:endParaRPr lang="es-MX" sz="3200" dirty="0">
              <a:solidFill>
                <a:schemeClr val="accent5">
                  <a:lumMod val="50000"/>
                </a:schemeClr>
              </a:solidFill>
            </a:endParaRPr>
          </a:p>
        </p:txBody>
      </p:sp>
      <p:sp>
        <p:nvSpPr>
          <p:cNvPr id="3" name="2 Rectángulo"/>
          <p:cNvSpPr/>
          <p:nvPr/>
        </p:nvSpPr>
        <p:spPr>
          <a:xfrm>
            <a:off x="896008" y="1422172"/>
            <a:ext cx="4320480" cy="4524315"/>
          </a:xfrm>
          <a:prstGeom prst="rect">
            <a:avLst/>
          </a:prstGeom>
          <a:ln>
            <a:solidFill>
              <a:schemeClr val="accent1"/>
            </a:solidFill>
          </a:ln>
        </p:spPr>
        <p:txBody>
          <a:bodyPr wrap="square">
            <a:spAutoFit/>
          </a:bodyPr>
          <a:lstStyle/>
          <a:p>
            <a:pPr algn="ctr"/>
            <a:r>
              <a:rPr lang="es-ES_tradnl" sz="3600" dirty="0" smtClean="0">
                <a:latin typeface="Trebuchet MS" pitchFamily="34" charset="0"/>
              </a:rPr>
              <a:t>Estudio  y aplicación  de conocimientos  relativos a  la  manera en que  las  personas actúan dentro  de  las  organizaciones.</a:t>
            </a:r>
            <a:endParaRPr lang="es-MX" sz="3600" dirty="0">
              <a:latin typeface="Trebuchet MS"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8144" y="1647581"/>
            <a:ext cx="2890323" cy="4073498"/>
          </a:xfrm>
          <a:prstGeom prst="rect">
            <a:avLst/>
          </a:prstGeom>
          <a:ln>
            <a:noFill/>
          </a:ln>
          <a:effectLst>
            <a:outerShdw blurRad="292100" dist="139700" dir="2700000" algn="tl" rotWithShape="0">
              <a:srgbClr val="333333">
                <a:alpha val="65000"/>
              </a:srgbClr>
            </a:outerShdw>
          </a:effectLst>
        </p:spPr>
      </p:pic>
      <p:sp>
        <p:nvSpPr>
          <p:cNvPr id="5" name="Marcador de número de diapositiva 4"/>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8</a:t>
            </a:fld>
            <a:endParaRPr kumimoji="0" lang="en-US"/>
          </a:p>
        </p:txBody>
      </p:sp>
    </p:spTree>
    <p:extLst>
      <p:ext uri="{BB962C8B-B14F-4D97-AF65-F5344CB8AC3E}">
        <p14:creationId xmlns:p14="http://schemas.microsoft.com/office/powerpoint/2010/main" val="29487982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1547664" y="284267"/>
            <a:ext cx="6192688" cy="520655"/>
          </a:xfrm>
          <a:prstGeom prst="rect">
            <a:avLst/>
          </a:prstGeom>
          <a:solidFill>
            <a:schemeClr val="bg2"/>
          </a:solidFill>
          <a:ln/>
        </p:spPr>
        <p:style>
          <a:lnRef idx="0">
            <a:schemeClr val="accent3"/>
          </a:lnRef>
          <a:fillRef idx="3">
            <a:schemeClr val="accent3"/>
          </a:fillRef>
          <a:effectRef idx="3">
            <a:schemeClr val="accent3"/>
          </a:effectRef>
          <a:fontRef idx="minor">
            <a:schemeClr val="lt1"/>
          </a:fontRef>
        </p:style>
        <p:txBody>
          <a:bodyPr wrap="square" lIns="90488" tIns="44450" rIns="90488" bIns="44450">
            <a:spAutoFit/>
          </a:bodyPr>
          <a:lstStyle/>
          <a:p>
            <a:pPr algn="ctr" defTabSz="762000"/>
            <a:r>
              <a:rPr lang="es-ES_tradnl" sz="2800" b="1" dirty="0" smtClean="0">
                <a:solidFill>
                  <a:schemeClr val="accent5">
                    <a:lumMod val="50000"/>
                  </a:schemeClr>
                </a:solidFill>
                <a:effectLst>
                  <a:outerShdw blurRad="38100" dist="38100" dir="2700000" algn="tl">
                    <a:srgbClr val="C0C0C0"/>
                  </a:outerShdw>
                </a:effectLst>
                <a:latin typeface="Arial" charset="0"/>
              </a:rPr>
              <a:t>b) ELEMENTOS</a:t>
            </a:r>
            <a:endParaRPr lang="es-ES_tradnl" sz="2800" b="1" dirty="0">
              <a:solidFill>
                <a:schemeClr val="accent5">
                  <a:lumMod val="50000"/>
                </a:schemeClr>
              </a:solidFill>
              <a:effectLst>
                <a:outerShdw blurRad="38100" dist="38100" dir="2700000" algn="tl">
                  <a:srgbClr val="C0C0C0"/>
                </a:outerShdw>
              </a:effectLst>
              <a:latin typeface="Arial" charset="0"/>
            </a:endParaRPr>
          </a:p>
        </p:txBody>
      </p:sp>
      <p:sp>
        <p:nvSpPr>
          <p:cNvPr id="5131" name="Rectangle 11"/>
          <p:cNvSpPr>
            <a:spLocks noChangeArrowheads="1"/>
          </p:cNvSpPr>
          <p:nvPr/>
        </p:nvSpPr>
        <p:spPr bwMode="auto">
          <a:xfrm>
            <a:off x="6604000" y="4639294"/>
            <a:ext cx="1898650" cy="30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endParaRPr lang="es-ES_tradnl" sz="1400" b="1" dirty="0">
              <a:latin typeface="Arial" charset="0"/>
            </a:endParaRPr>
          </a:p>
        </p:txBody>
      </p:sp>
      <p:sp>
        <p:nvSpPr>
          <p:cNvPr id="5136" name="Rectangle 16"/>
          <p:cNvSpPr>
            <a:spLocks noChangeArrowheads="1"/>
          </p:cNvSpPr>
          <p:nvPr/>
        </p:nvSpPr>
        <p:spPr bwMode="auto">
          <a:xfrm>
            <a:off x="2286000" y="2133600"/>
            <a:ext cx="182808" cy="30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a:endParaRPr lang="es-ES_tradnl" sz="1400" b="1" dirty="0">
              <a:latin typeface="Arial" charset="0"/>
            </a:endParaRPr>
          </a:p>
        </p:txBody>
      </p:sp>
      <p:graphicFrame>
        <p:nvGraphicFramePr>
          <p:cNvPr id="2" name="1 Diagrama"/>
          <p:cNvGraphicFramePr/>
          <p:nvPr>
            <p:extLst>
              <p:ext uri="{D42A27DB-BD31-4B8C-83A1-F6EECF244321}">
                <p14:modId xmlns:p14="http://schemas.microsoft.com/office/powerpoint/2010/main" val="2901252506"/>
              </p:ext>
            </p:extLst>
          </p:nvPr>
        </p:nvGraphicFramePr>
        <p:xfrm>
          <a:off x="395536" y="1196752"/>
          <a:ext cx="8107114" cy="5661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7127" y="4944506"/>
            <a:ext cx="2873122" cy="1580838"/>
          </a:xfrm>
          <a:prstGeom prst="rect">
            <a:avLst/>
          </a:prstGeom>
        </p:spPr>
      </p:pic>
      <p:pic>
        <p:nvPicPr>
          <p:cNvPr id="4" name="Imagen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7091" y="4957681"/>
            <a:ext cx="2754513" cy="17584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72200" y="1425898"/>
            <a:ext cx="2664296" cy="15887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75556" y="1128914"/>
            <a:ext cx="2376264" cy="18857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Marcador de número de diapositiva 6"/>
          <p:cNvSpPr>
            <a:spLocks noGrp="1"/>
          </p:cNvSpPr>
          <p:nvPr>
            <p:ph type="sldNum" sz="quarter" idx="12"/>
          </p:nvPr>
        </p:nvSpPr>
        <p:spPr/>
        <p:txBody>
          <a:bodyPr/>
          <a:lstStyle/>
          <a:p>
            <a:pPr eaLnBrk="1" latinLnBrk="0" hangingPunct="1"/>
            <a:fld id="{91974DF9-AD47-4691-BA21-BBFCE3637A9A}" type="slidenum">
              <a:rPr kumimoji="0" lang="en-US" smtClean="0"/>
              <a:pPr eaLnBrk="1" latinLnBrk="0" hangingPunct="1"/>
              <a:t>9</a:t>
            </a:fld>
            <a:endParaRPr kumimoji="0"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2581</TotalTime>
  <Pages>18</Pages>
  <Words>1791</Words>
  <Application>Microsoft Office PowerPoint</Application>
  <PresentationFormat>Presentación en pantalla (4:3)</PresentationFormat>
  <Paragraphs>231</Paragraphs>
  <Slides>35</Slides>
  <Notes>4</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35</vt:i4>
      </vt:variant>
    </vt:vector>
  </HeadingPairs>
  <TitlesOfParts>
    <vt:vector size="44" baseType="lpstr">
      <vt:lpstr>Agency FB</vt:lpstr>
      <vt:lpstr>Arial</vt:lpstr>
      <vt:lpstr>Arial Narrow</vt:lpstr>
      <vt:lpstr>Century Gothic</vt:lpstr>
      <vt:lpstr>Times New Roman</vt:lpstr>
      <vt:lpstr>Trebuchet MS</vt:lpstr>
      <vt:lpstr>Wingdings 3</vt:lpstr>
      <vt:lpstr>Espiral</vt:lpstr>
      <vt:lpstr>Microsoft ClipArt Gallery</vt:lpstr>
      <vt:lpstr>Presentación de PowerPoint</vt:lpstr>
      <vt:lpstr>INDICE </vt:lpstr>
      <vt:lpstr>OBJETIVO </vt:lpstr>
      <vt:lpstr>   INSTRUCTIVO</vt:lpstr>
      <vt:lpstr>Introducción </vt:lpstr>
      <vt:lpstr>Presentación de PowerPoint</vt:lpstr>
      <vt:lpstr>Presentación de PowerPoint</vt:lpstr>
      <vt:lpstr>COMPORTAMIENTO ORGANIZACIONAL,  a) concepto</vt:lpstr>
      <vt:lpstr>Presentación de PowerPoint</vt:lpstr>
      <vt:lpstr>GENTE O PERSONAS </vt:lpstr>
      <vt:lpstr>PERSONAS </vt:lpstr>
      <vt:lpstr>Tecnología:</vt:lpstr>
      <vt:lpstr>Estructura</vt:lpstr>
      <vt:lpstr>Ambiente </vt:lpstr>
      <vt:lpstr>ENFOQUES BÁSICOS DEL COMPORTAMIENTO ORGANIZACIONAL</vt:lpstr>
      <vt:lpstr>Enfoque de recursos humanos o de apoyo</vt:lpstr>
      <vt:lpstr>Enfoque de contingencias</vt:lpstr>
      <vt:lpstr>Enfoque orientado a resultados  (productividad) </vt:lpstr>
      <vt:lpstr>Enfoque de sistemas:</vt:lpstr>
      <vt:lpstr>Sistema Administrativo en el Comportamiento Organizacional</vt:lpstr>
      <vt:lpstr>ELEMENTOS DE LA CONDUCTA INDIVIDUAL   </vt:lpstr>
      <vt:lpstr>  Naturaleza de las personas:  1. Diferencias individuales 2. La persona como un todo 3. Conducta motivada 4. Valor de la persona  </vt:lpstr>
      <vt:lpstr>Diferencias individuales</vt:lpstr>
      <vt:lpstr>           La persona como un todo:</vt:lpstr>
      <vt:lpstr>La persona como un todo:</vt:lpstr>
      <vt:lpstr>La persona como un todo</vt:lpstr>
      <vt:lpstr>Conducta motivada:</vt:lpstr>
      <vt:lpstr>           Conducta motivada</vt:lpstr>
      <vt:lpstr>Valor de la persona:</vt:lpstr>
      <vt:lpstr>Presentación de PowerPoint</vt:lpstr>
      <vt:lpstr>Sistemas sociales</vt:lpstr>
      <vt:lpstr>Interés mutuo</vt:lpstr>
      <vt:lpstr>Interés mutuo</vt:lpstr>
      <vt:lpstr>Presentación de PowerPoint</vt:lpstr>
      <vt:lpstr>BIBLIOGRAFIA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COMPORTAMIENTO ORGANIZACIONAL</dc:title>
  <dc:creator>Centro de Servicios de Computo</dc:creator>
  <cp:lastModifiedBy>Bertha Luz Martinez Hernandez</cp:lastModifiedBy>
  <cp:revision>174</cp:revision>
  <cp:lastPrinted>1601-01-01T00:00:00Z</cp:lastPrinted>
  <dcterms:created xsi:type="dcterms:W3CDTF">2000-09-05T14:18:58Z</dcterms:created>
  <dcterms:modified xsi:type="dcterms:W3CDTF">2015-09-08T19:55:28Z</dcterms:modified>
</cp:coreProperties>
</file>