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3" r:id="rId2"/>
    <p:sldId id="335" r:id="rId3"/>
    <p:sldId id="336" r:id="rId4"/>
    <p:sldId id="334" r:id="rId5"/>
    <p:sldId id="258" r:id="rId6"/>
    <p:sldId id="259" r:id="rId7"/>
    <p:sldId id="325" r:id="rId8"/>
    <p:sldId id="264" r:id="rId9"/>
    <p:sldId id="266" r:id="rId10"/>
    <p:sldId id="267" r:id="rId11"/>
    <p:sldId id="268" r:id="rId12"/>
    <p:sldId id="270" r:id="rId13"/>
    <p:sldId id="274" r:id="rId14"/>
    <p:sldId id="275" r:id="rId15"/>
    <p:sldId id="276" r:id="rId16"/>
    <p:sldId id="330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331" r:id="rId29"/>
    <p:sldId id="288" r:id="rId30"/>
    <p:sldId id="289" r:id="rId31"/>
    <p:sldId id="291" r:id="rId32"/>
    <p:sldId id="293" r:id="rId33"/>
    <p:sldId id="295" r:id="rId34"/>
    <p:sldId id="297" r:id="rId35"/>
    <p:sldId id="299" r:id="rId36"/>
    <p:sldId id="301" r:id="rId37"/>
    <p:sldId id="303" r:id="rId38"/>
    <p:sldId id="305" r:id="rId39"/>
    <p:sldId id="307" r:id="rId4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BC073B-1D9B-4736-A0C2-4DA73EEE9D69}" type="doc">
      <dgm:prSet loTypeId="urn:microsoft.com/office/officeart/2005/8/layout/hList6" loCatId="list" qsTypeId="urn:microsoft.com/office/officeart/2005/8/quickstyle/simple1" qsCatId="simple" csTypeId="urn:microsoft.com/office/officeart/2005/8/colors/colorful1#14" csCatId="colorful" phldr="1"/>
      <dgm:spPr/>
      <dgm:t>
        <a:bodyPr/>
        <a:lstStyle/>
        <a:p>
          <a:endParaRPr lang="es-ES"/>
        </a:p>
      </dgm:t>
    </dgm:pt>
    <dgm:pt modelId="{8A85ED6C-EA50-4EDC-B6AA-031BF03480CD}">
      <dgm:prSet phldrT="[Texto]"/>
      <dgm:spPr/>
      <dgm:t>
        <a:bodyPr/>
        <a:lstStyle/>
        <a:p>
          <a:r>
            <a:rPr lang="es-MX" b="1" dirty="0" smtClean="0"/>
            <a:t>Introducción</a:t>
          </a:r>
          <a:r>
            <a:rPr lang="es-MX" dirty="0" smtClean="0"/>
            <a:t>: </a:t>
          </a:r>
          <a:endParaRPr lang="es-ES" dirty="0"/>
        </a:p>
      </dgm:t>
    </dgm:pt>
    <dgm:pt modelId="{194B7FE1-2258-456F-9C11-5BFB72230668}" type="parTrans" cxnId="{225AB2BF-4395-4D52-A23A-F64121EACEAE}">
      <dgm:prSet/>
      <dgm:spPr/>
      <dgm:t>
        <a:bodyPr/>
        <a:lstStyle/>
        <a:p>
          <a:endParaRPr lang="es-ES"/>
        </a:p>
      </dgm:t>
    </dgm:pt>
    <dgm:pt modelId="{ECF06190-4B66-4C80-A841-D43DA2B94C57}" type="sibTrans" cxnId="{225AB2BF-4395-4D52-A23A-F64121EACEAE}">
      <dgm:prSet/>
      <dgm:spPr/>
      <dgm:t>
        <a:bodyPr/>
        <a:lstStyle/>
        <a:p>
          <a:endParaRPr lang="es-ES"/>
        </a:p>
      </dgm:t>
    </dgm:pt>
    <dgm:pt modelId="{4021E283-B464-41F8-82D9-0B23937B036D}">
      <dgm:prSet phldrT="[Texto]"/>
      <dgm:spPr/>
      <dgm:t>
        <a:bodyPr/>
        <a:lstStyle/>
        <a:p>
          <a:r>
            <a:rPr lang="es-MX" dirty="0" smtClean="0"/>
            <a:t>Planteamiento claro y simple del tema de investigación y presentación sintetizada.</a:t>
          </a:r>
          <a:endParaRPr lang="es-ES" dirty="0"/>
        </a:p>
      </dgm:t>
    </dgm:pt>
    <dgm:pt modelId="{F3E959DB-392F-4EF4-8B62-D910F12ECFD2}" type="parTrans" cxnId="{64B1482F-15BC-495E-B18D-5F07E53F9F8F}">
      <dgm:prSet/>
      <dgm:spPr/>
      <dgm:t>
        <a:bodyPr/>
        <a:lstStyle/>
        <a:p>
          <a:endParaRPr lang="es-ES"/>
        </a:p>
      </dgm:t>
    </dgm:pt>
    <dgm:pt modelId="{623E5BC8-3845-4BBB-A745-D459649DC9BB}" type="sibTrans" cxnId="{64B1482F-15BC-495E-B18D-5F07E53F9F8F}">
      <dgm:prSet/>
      <dgm:spPr/>
      <dgm:t>
        <a:bodyPr/>
        <a:lstStyle/>
        <a:p>
          <a:endParaRPr lang="es-ES"/>
        </a:p>
      </dgm:t>
    </dgm:pt>
    <dgm:pt modelId="{46A22081-3D15-490B-B57F-587CE54C4D4F}">
      <dgm:prSet phldrT="[Texto]"/>
      <dgm:spPr/>
      <dgm:t>
        <a:bodyPr/>
        <a:lstStyle/>
        <a:p>
          <a:r>
            <a:rPr lang="es-MX" b="1" dirty="0" smtClean="0"/>
            <a:t>Desarrollo</a:t>
          </a:r>
          <a:r>
            <a:rPr lang="es-MX" dirty="0" smtClean="0"/>
            <a:t>:</a:t>
          </a:r>
          <a:endParaRPr lang="es-ES" dirty="0"/>
        </a:p>
      </dgm:t>
    </dgm:pt>
    <dgm:pt modelId="{F8E69E51-4107-4786-B2BF-9FE179DCC688}" type="parTrans" cxnId="{E9B93002-0F91-4EC2-8423-518001F0DF09}">
      <dgm:prSet/>
      <dgm:spPr/>
      <dgm:t>
        <a:bodyPr/>
        <a:lstStyle/>
        <a:p>
          <a:endParaRPr lang="es-ES"/>
        </a:p>
      </dgm:t>
    </dgm:pt>
    <dgm:pt modelId="{941C7BAC-1FB7-494A-A5F7-50D637B4C556}" type="sibTrans" cxnId="{E9B93002-0F91-4EC2-8423-518001F0DF09}">
      <dgm:prSet/>
      <dgm:spPr/>
      <dgm:t>
        <a:bodyPr/>
        <a:lstStyle/>
        <a:p>
          <a:endParaRPr lang="es-ES"/>
        </a:p>
      </dgm:t>
    </dgm:pt>
    <dgm:pt modelId="{4C6863D7-2EC4-4D70-99C8-87B66252C400}">
      <dgm:prSet phldrT="[Texto]"/>
      <dgm:spPr/>
      <dgm:t>
        <a:bodyPr/>
        <a:lstStyle/>
        <a:p>
          <a:r>
            <a:rPr lang="es-MX" dirty="0" smtClean="0"/>
            <a:t>Constituye la fundamentación lógica del trabajo de investigación, y este puede ser literario, histórico, filosófico o científico.</a:t>
          </a:r>
          <a:endParaRPr lang="es-ES" dirty="0"/>
        </a:p>
      </dgm:t>
    </dgm:pt>
    <dgm:pt modelId="{7F6E4FFA-F67D-4E0F-989B-EFE77B9BC730}" type="parTrans" cxnId="{E0537994-02BA-494A-AAB3-86A550C7605F}">
      <dgm:prSet/>
      <dgm:spPr/>
      <dgm:t>
        <a:bodyPr/>
        <a:lstStyle/>
        <a:p>
          <a:endParaRPr lang="es-ES"/>
        </a:p>
      </dgm:t>
    </dgm:pt>
    <dgm:pt modelId="{98745CAE-5649-43F5-ADBC-5A7CD8BA1832}" type="sibTrans" cxnId="{E0537994-02BA-494A-AAB3-86A550C7605F}">
      <dgm:prSet/>
      <dgm:spPr/>
      <dgm:t>
        <a:bodyPr/>
        <a:lstStyle/>
        <a:p>
          <a:endParaRPr lang="es-ES"/>
        </a:p>
      </dgm:t>
    </dgm:pt>
    <dgm:pt modelId="{72250781-F70D-46CF-A0D7-D851A3713A7C}">
      <dgm:prSet phldrT="[Texto]"/>
      <dgm:spPr/>
      <dgm:t>
        <a:bodyPr/>
        <a:lstStyle/>
        <a:p>
          <a:r>
            <a:rPr lang="es-MX" b="1" dirty="0" smtClean="0"/>
            <a:t>Conclusión</a:t>
          </a:r>
          <a:r>
            <a:rPr lang="es-MX" dirty="0" smtClean="0"/>
            <a:t>: </a:t>
          </a:r>
          <a:endParaRPr lang="es-ES" dirty="0"/>
        </a:p>
      </dgm:t>
    </dgm:pt>
    <dgm:pt modelId="{80D01D72-10E9-45DA-BEB9-40118BBAB764}" type="parTrans" cxnId="{31B8512D-8DF2-4E3F-9710-5AA38B56529C}">
      <dgm:prSet/>
      <dgm:spPr/>
      <dgm:t>
        <a:bodyPr/>
        <a:lstStyle/>
        <a:p>
          <a:endParaRPr lang="es-ES"/>
        </a:p>
      </dgm:t>
    </dgm:pt>
    <dgm:pt modelId="{52F2AC31-7F60-4DA0-999F-DBF1740B8835}" type="sibTrans" cxnId="{31B8512D-8DF2-4E3F-9710-5AA38B56529C}">
      <dgm:prSet/>
      <dgm:spPr/>
      <dgm:t>
        <a:bodyPr/>
        <a:lstStyle/>
        <a:p>
          <a:endParaRPr lang="es-ES"/>
        </a:p>
      </dgm:t>
    </dgm:pt>
    <dgm:pt modelId="{C5587C9D-9516-45CF-BF56-E59FF686D63D}">
      <dgm:prSet phldrT="[Texto]"/>
      <dgm:spPr/>
      <dgm:t>
        <a:bodyPr/>
        <a:lstStyle/>
        <a:p>
          <a:r>
            <a:rPr lang="es-MX" dirty="0" smtClean="0"/>
            <a:t>Con estructura propia, la conclusión debe proporcionar un resumen que, aunque sintético, se muestre completo, de la argumentación, pruebas y ejemplos (si es que se presentan).</a:t>
          </a:r>
          <a:endParaRPr lang="es-ES" dirty="0"/>
        </a:p>
      </dgm:t>
    </dgm:pt>
    <dgm:pt modelId="{969C618E-5FB9-4673-8C0F-F0A46E5F0BF3}" type="parTrans" cxnId="{919F2029-E9C2-461B-8D2F-A61AE1B824B8}">
      <dgm:prSet/>
      <dgm:spPr/>
      <dgm:t>
        <a:bodyPr/>
        <a:lstStyle/>
        <a:p>
          <a:endParaRPr lang="es-ES"/>
        </a:p>
      </dgm:t>
    </dgm:pt>
    <dgm:pt modelId="{E4F74983-8DCA-4BE7-9E02-5CB12766CEAC}" type="sibTrans" cxnId="{919F2029-E9C2-461B-8D2F-A61AE1B824B8}">
      <dgm:prSet/>
      <dgm:spPr/>
      <dgm:t>
        <a:bodyPr/>
        <a:lstStyle/>
        <a:p>
          <a:endParaRPr lang="es-ES"/>
        </a:p>
      </dgm:t>
    </dgm:pt>
    <dgm:pt modelId="{F49097F5-271D-4C83-8A5D-9BBEE8070858}">
      <dgm:prSet phldrT="[Texto]"/>
      <dgm:spPr/>
      <dgm:t>
        <a:bodyPr/>
        <a:lstStyle/>
        <a:p>
          <a:r>
            <a:rPr lang="es-MX" dirty="0" smtClean="0"/>
            <a:t>La introducción no constituye un preámbulo, consiste en el lugar donde se está planteando el problema (tesis) de investigación.</a:t>
          </a:r>
          <a:endParaRPr lang="es-ES" dirty="0"/>
        </a:p>
      </dgm:t>
    </dgm:pt>
    <dgm:pt modelId="{39EE3956-DD12-4E7F-8C8B-1C51A1A40829}" type="parTrans" cxnId="{C6BCD29D-20E6-4D96-8740-0B47C48C989A}">
      <dgm:prSet/>
      <dgm:spPr/>
      <dgm:t>
        <a:bodyPr/>
        <a:lstStyle/>
        <a:p>
          <a:endParaRPr lang="es-ES"/>
        </a:p>
      </dgm:t>
    </dgm:pt>
    <dgm:pt modelId="{5392923F-B303-4B76-973C-77DB17A9C312}" type="sibTrans" cxnId="{C6BCD29D-20E6-4D96-8740-0B47C48C989A}">
      <dgm:prSet/>
      <dgm:spPr/>
      <dgm:t>
        <a:bodyPr/>
        <a:lstStyle/>
        <a:p>
          <a:endParaRPr lang="es-ES"/>
        </a:p>
      </dgm:t>
    </dgm:pt>
    <dgm:pt modelId="{740D7E78-4995-4FBD-85B1-98AAF2BAFB7D}">
      <dgm:prSet phldrT="[Texto]"/>
      <dgm:spPr/>
      <dgm:t>
        <a:bodyPr/>
        <a:lstStyle/>
        <a:p>
          <a:r>
            <a:rPr lang="es-MX" dirty="0" smtClean="0"/>
            <a:t>Su finalidad es exponer y demostrar.</a:t>
          </a:r>
          <a:endParaRPr lang="es-ES" dirty="0"/>
        </a:p>
      </dgm:t>
    </dgm:pt>
    <dgm:pt modelId="{8EC6152E-E030-4FC8-A4E5-38A9995A82A0}" type="parTrans" cxnId="{CCDFA0C7-83FC-4262-8EF4-08D49C0F5B43}">
      <dgm:prSet/>
      <dgm:spPr/>
      <dgm:t>
        <a:bodyPr/>
        <a:lstStyle/>
        <a:p>
          <a:endParaRPr lang="es-ES"/>
        </a:p>
      </dgm:t>
    </dgm:pt>
    <dgm:pt modelId="{1123ED4B-9F93-4DFE-A5CE-3A7CBA507E20}" type="sibTrans" cxnId="{CCDFA0C7-83FC-4262-8EF4-08D49C0F5B43}">
      <dgm:prSet/>
      <dgm:spPr/>
      <dgm:t>
        <a:bodyPr/>
        <a:lstStyle/>
        <a:p>
          <a:endParaRPr lang="es-ES"/>
        </a:p>
      </dgm:t>
    </dgm:pt>
    <dgm:pt modelId="{A79411F1-F51A-44A4-A60C-DB870F10ACEA}">
      <dgm:prSet phldrT="[Texto]"/>
      <dgm:spPr/>
      <dgm:t>
        <a:bodyPr/>
        <a:lstStyle/>
        <a:p>
          <a:r>
            <a:rPr lang="es-MX" dirty="0" smtClean="0"/>
            <a:t>Tras la formulación de una tesis se desarrollan unos argumentos y se propone una justificación lógica que antecede a una conclusión.</a:t>
          </a:r>
          <a:endParaRPr lang="es-ES" dirty="0"/>
        </a:p>
      </dgm:t>
    </dgm:pt>
    <dgm:pt modelId="{926F5D68-CD28-432C-AB69-A7DAF9024B47}" type="parTrans" cxnId="{88173D95-1858-4D46-A59B-5BABFF388C35}">
      <dgm:prSet/>
      <dgm:spPr/>
      <dgm:t>
        <a:bodyPr/>
        <a:lstStyle/>
        <a:p>
          <a:endParaRPr lang="es-ES"/>
        </a:p>
      </dgm:t>
    </dgm:pt>
    <dgm:pt modelId="{739A5802-1163-454D-BA56-AB8CF03B1F2C}" type="sibTrans" cxnId="{88173D95-1858-4D46-A59B-5BABFF388C35}">
      <dgm:prSet/>
      <dgm:spPr/>
      <dgm:t>
        <a:bodyPr/>
        <a:lstStyle/>
        <a:p>
          <a:endParaRPr lang="es-ES"/>
        </a:p>
      </dgm:t>
    </dgm:pt>
    <dgm:pt modelId="{0D865760-BA3D-4B0B-820E-D347CD17B70B}">
      <dgm:prSet phldrT="[Texto]"/>
      <dgm:spPr/>
      <dgm:t>
        <a:bodyPr/>
        <a:lstStyle/>
        <a:p>
          <a:r>
            <a:rPr lang="es-MX" dirty="0" smtClean="0"/>
            <a:t> La conclusión siempre cierra sobre el comienzo.</a:t>
          </a:r>
          <a:endParaRPr lang="es-ES" dirty="0"/>
        </a:p>
      </dgm:t>
    </dgm:pt>
    <dgm:pt modelId="{B8DAA81F-8729-4119-BAF3-39A9B17A41AF}" type="parTrans" cxnId="{78CFA5C3-6301-4492-94BD-6C1CA30176ED}">
      <dgm:prSet/>
      <dgm:spPr/>
      <dgm:t>
        <a:bodyPr/>
        <a:lstStyle/>
        <a:p>
          <a:endParaRPr lang="es-ES"/>
        </a:p>
      </dgm:t>
    </dgm:pt>
    <dgm:pt modelId="{AD7F8DB6-F4BC-4267-B061-19DAAAD6B33B}" type="sibTrans" cxnId="{78CFA5C3-6301-4492-94BD-6C1CA30176ED}">
      <dgm:prSet/>
      <dgm:spPr/>
      <dgm:t>
        <a:bodyPr/>
        <a:lstStyle/>
        <a:p>
          <a:endParaRPr lang="es-ES"/>
        </a:p>
      </dgm:t>
    </dgm:pt>
    <dgm:pt modelId="{11E252A1-E3B1-415E-A63B-6F38902A8A1E}" type="pres">
      <dgm:prSet presAssocID="{2CBC073B-1D9B-4736-A0C2-4DA73EEE9D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7CCB41-42F7-41F8-89E4-C4FB60BB658C}" type="pres">
      <dgm:prSet presAssocID="{8A85ED6C-EA50-4EDC-B6AA-031BF03480C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961288-12D9-42D3-8A00-48999C3BE7D9}" type="pres">
      <dgm:prSet presAssocID="{ECF06190-4B66-4C80-A841-D43DA2B94C57}" presName="sibTrans" presStyleCnt="0"/>
      <dgm:spPr/>
    </dgm:pt>
    <dgm:pt modelId="{B4460FDF-E1EB-4679-A562-0F6CE76F3B2F}" type="pres">
      <dgm:prSet presAssocID="{46A22081-3D15-490B-B57F-587CE54C4D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145725-D101-4176-AA2D-E1E0B995A0BA}" type="pres">
      <dgm:prSet presAssocID="{941C7BAC-1FB7-494A-A5F7-50D637B4C556}" presName="sibTrans" presStyleCnt="0"/>
      <dgm:spPr/>
    </dgm:pt>
    <dgm:pt modelId="{59ABC4D4-3BAF-4495-88AB-D9D14A3B51B4}" type="pres">
      <dgm:prSet presAssocID="{72250781-F70D-46CF-A0D7-D851A3713A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483EA63-4F4F-4B03-962E-89A6B9D153A6}" type="presOf" srcId="{740D7E78-4995-4FBD-85B1-98AAF2BAFB7D}" destId="{B4460FDF-E1EB-4679-A562-0F6CE76F3B2F}" srcOrd="0" destOrd="2" presId="urn:microsoft.com/office/officeart/2005/8/layout/hList6"/>
    <dgm:cxn modelId="{D2A35AE0-9F0F-4E6B-ACF4-0266D4A17887}" type="presOf" srcId="{F49097F5-271D-4C83-8A5D-9BBEE8070858}" destId="{987CCB41-42F7-41F8-89E4-C4FB60BB658C}" srcOrd="0" destOrd="2" presId="urn:microsoft.com/office/officeart/2005/8/layout/hList6"/>
    <dgm:cxn modelId="{6A780F11-B56B-4E72-B6A2-6F401EE1CE78}" type="presOf" srcId="{4C6863D7-2EC4-4D70-99C8-87B66252C400}" destId="{B4460FDF-E1EB-4679-A562-0F6CE76F3B2F}" srcOrd="0" destOrd="1" presId="urn:microsoft.com/office/officeart/2005/8/layout/hList6"/>
    <dgm:cxn modelId="{5A1980C4-C99F-46A8-A5C2-9D5CF871920A}" type="presOf" srcId="{0D865760-BA3D-4B0B-820E-D347CD17B70B}" destId="{59ABC4D4-3BAF-4495-88AB-D9D14A3B51B4}" srcOrd="0" destOrd="2" presId="urn:microsoft.com/office/officeart/2005/8/layout/hList6"/>
    <dgm:cxn modelId="{EA645088-5857-40AE-84F7-0DE8E5FC3DA6}" type="presOf" srcId="{2CBC073B-1D9B-4736-A0C2-4DA73EEE9D69}" destId="{11E252A1-E3B1-415E-A63B-6F38902A8A1E}" srcOrd="0" destOrd="0" presId="urn:microsoft.com/office/officeart/2005/8/layout/hList6"/>
    <dgm:cxn modelId="{AAC0BB9E-D0E8-44FF-9773-3607F785EE71}" type="presOf" srcId="{72250781-F70D-46CF-A0D7-D851A3713A7C}" destId="{59ABC4D4-3BAF-4495-88AB-D9D14A3B51B4}" srcOrd="0" destOrd="0" presId="urn:microsoft.com/office/officeart/2005/8/layout/hList6"/>
    <dgm:cxn modelId="{225AB2BF-4395-4D52-A23A-F64121EACEAE}" srcId="{2CBC073B-1D9B-4736-A0C2-4DA73EEE9D69}" destId="{8A85ED6C-EA50-4EDC-B6AA-031BF03480CD}" srcOrd="0" destOrd="0" parTransId="{194B7FE1-2258-456F-9C11-5BFB72230668}" sibTransId="{ECF06190-4B66-4C80-A841-D43DA2B94C57}"/>
    <dgm:cxn modelId="{31B8512D-8DF2-4E3F-9710-5AA38B56529C}" srcId="{2CBC073B-1D9B-4736-A0C2-4DA73EEE9D69}" destId="{72250781-F70D-46CF-A0D7-D851A3713A7C}" srcOrd="2" destOrd="0" parTransId="{80D01D72-10E9-45DA-BEB9-40118BBAB764}" sibTransId="{52F2AC31-7F60-4DA0-999F-DBF1740B8835}"/>
    <dgm:cxn modelId="{919F2029-E9C2-461B-8D2F-A61AE1B824B8}" srcId="{72250781-F70D-46CF-A0D7-D851A3713A7C}" destId="{C5587C9D-9516-45CF-BF56-E59FF686D63D}" srcOrd="0" destOrd="0" parTransId="{969C618E-5FB9-4673-8C0F-F0A46E5F0BF3}" sibTransId="{E4F74983-8DCA-4BE7-9E02-5CB12766CEAC}"/>
    <dgm:cxn modelId="{0DA5260B-BEF3-475A-BF93-F59FF81A748A}" type="presOf" srcId="{46A22081-3D15-490B-B57F-587CE54C4D4F}" destId="{B4460FDF-E1EB-4679-A562-0F6CE76F3B2F}" srcOrd="0" destOrd="0" presId="urn:microsoft.com/office/officeart/2005/8/layout/hList6"/>
    <dgm:cxn modelId="{88173D95-1858-4D46-A59B-5BABFF388C35}" srcId="{46A22081-3D15-490B-B57F-587CE54C4D4F}" destId="{A79411F1-F51A-44A4-A60C-DB870F10ACEA}" srcOrd="2" destOrd="0" parTransId="{926F5D68-CD28-432C-AB69-A7DAF9024B47}" sibTransId="{739A5802-1163-454D-BA56-AB8CF03B1F2C}"/>
    <dgm:cxn modelId="{3C92B414-69DF-442F-B6C9-4747C5A8DFDC}" type="presOf" srcId="{C5587C9D-9516-45CF-BF56-E59FF686D63D}" destId="{59ABC4D4-3BAF-4495-88AB-D9D14A3B51B4}" srcOrd="0" destOrd="1" presId="urn:microsoft.com/office/officeart/2005/8/layout/hList6"/>
    <dgm:cxn modelId="{185E0469-F32B-4E8C-82BD-7432A59DB07B}" type="presOf" srcId="{4021E283-B464-41F8-82D9-0B23937B036D}" destId="{987CCB41-42F7-41F8-89E4-C4FB60BB658C}" srcOrd="0" destOrd="1" presId="urn:microsoft.com/office/officeart/2005/8/layout/hList6"/>
    <dgm:cxn modelId="{C6BCD29D-20E6-4D96-8740-0B47C48C989A}" srcId="{8A85ED6C-EA50-4EDC-B6AA-031BF03480CD}" destId="{F49097F5-271D-4C83-8A5D-9BBEE8070858}" srcOrd="1" destOrd="0" parTransId="{39EE3956-DD12-4E7F-8C8B-1C51A1A40829}" sibTransId="{5392923F-B303-4B76-973C-77DB17A9C312}"/>
    <dgm:cxn modelId="{64B1482F-15BC-495E-B18D-5F07E53F9F8F}" srcId="{8A85ED6C-EA50-4EDC-B6AA-031BF03480CD}" destId="{4021E283-B464-41F8-82D9-0B23937B036D}" srcOrd="0" destOrd="0" parTransId="{F3E959DB-392F-4EF4-8B62-D910F12ECFD2}" sibTransId="{623E5BC8-3845-4BBB-A745-D459649DC9BB}"/>
    <dgm:cxn modelId="{E9B93002-0F91-4EC2-8423-518001F0DF09}" srcId="{2CBC073B-1D9B-4736-A0C2-4DA73EEE9D69}" destId="{46A22081-3D15-490B-B57F-587CE54C4D4F}" srcOrd="1" destOrd="0" parTransId="{F8E69E51-4107-4786-B2BF-9FE179DCC688}" sibTransId="{941C7BAC-1FB7-494A-A5F7-50D637B4C556}"/>
    <dgm:cxn modelId="{78CFA5C3-6301-4492-94BD-6C1CA30176ED}" srcId="{72250781-F70D-46CF-A0D7-D851A3713A7C}" destId="{0D865760-BA3D-4B0B-820E-D347CD17B70B}" srcOrd="1" destOrd="0" parTransId="{B8DAA81F-8729-4119-BAF3-39A9B17A41AF}" sibTransId="{AD7F8DB6-F4BC-4267-B061-19DAAAD6B33B}"/>
    <dgm:cxn modelId="{5C5E272B-444F-4D0B-899F-AA09A8F1E89A}" type="presOf" srcId="{8A85ED6C-EA50-4EDC-B6AA-031BF03480CD}" destId="{987CCB41-42F7-41F8-89E4-C4FB60BB658C}" srcOrd="0" destOrd="0" presId="urn:microsoft.com/office/officeart/2005/8/layout/hList6"/>
    <dgm:cxn modelId="{E0537994-02BA-494A-AAB3-86A550C7605F}" srcId="{46A22081-3D15-490B-B57F-587CE54C4D4F}" destId="{4C6863D7-2EC4-4D70-99C8-87B66252C400}" srcOrd="0" destOrd="0" parTransId="{7F6E4FFA-F67D-4E0F-989B-EFE77B9BC730}" sibTransId="{98745CAE-5649-43F5-ADBC-5A7CD8BA1832}"/>
    <dgm:cxn modelId="{6E88B70B-08C9-4F79-ACC4-BCF14D9EE21E}" type="presOf" srcId="{A79411F1-F51A-44A4-A60C-DB870F10ACEA}" destId="{B4460FDF-E1EB-4679-A562-0F6CE76F3B2F}" srcOrd="0" destOrd="3" presId="urn:microsoft.com/office/officeart/2005/8/layout/hList6"/>
    <dgm:cxn modelId="{CCDFA0C7-83FC-4262-8EF4-08D49C0F5B43}" srcId="{46A22081-3D15-490B-B57F-587CE54C4D4F}" destId="{740D7E78-4995-4FBD-85B1-98AAF2BAFB7D}" srcOrd="1" destOrd="0" parTransId="{8EC6152E-E030-4FC8-A4E5-38A9995A82A0}" sibTransId="{1123ED4B-9F93-4DFE-A5CE-3A7CBA507E20}"/>
    <dgm:cxn modelId="{1A542A17-4E16-4CFA-BEA7-326AC2B7CB7E}" type="presParOf" srcId="{11E252A1-E3B1-415E-A63B-6F38902A8A1E}" destId="{987CCB41-42F7-41F8-89E4-C4FB60BB658C}" srcOrd="0" destOrd="0" presId="urn:microsoft.com/office/officeart/2005/8/layout/hList6"/>
    <dgm:cxn modelId="{52BE30AC-1C6F-4D3E-9515-72B86D6B84D6}" type="presParOf" srcId="{11E252A1-E3B1-415E-A63B-6F38902A8A1E}" destId="{E8961288-12D9-42D3-8A00-48999C3BE7D9}" srcOrd="1" destOrd="0" presId="urn:microsoft.com/office/officeart/2005/8/layout/hList6"/>
    <dgm:cxn modelId="{3AA95B95-A1DB-4532-8C25-6366F92D189E}" type="presParOf" srcId="{11E252A1-E3B1-415E-A63B-6F38902A8A1E}" destId="{B4460FDF-E1EB-4679-A562-0F6CE76F3B2F}" srcOrd="2" destOrd="0" presId="urn:microsoft.com/office/officeart/2005/8/layout/hList6"/>
    <dgm:cxn modelId="{AD0124DD-3BF7-47BD-9F68-B272E4ED9D3E}" type="presParOf" srcId="{11E252A1-E3B1-415E-A63B-6F38902A8A1E}" destId="{82145725-D101-4176-AA2D-E1E0B995A0BA}" srcOrd="3" destOrd="0" presId="urn:microsoft.com/office/officeart/2005/8/layout/hList6"/>
    <dgm:cxn modelId="{513BB919-502C-4839-80EA-700591A1121D}" type="presParOf" srcId="{11E252A1-E3B1-415E-A63B-6F38902A8A1E}" destId="{59ABC4D4-3BAF-4495-88AB-D9D14A3B51B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5CB9C20-2437-4480-8763-C0B2B8F9AEAD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CA41FC9-5E3D-47D0-8D4D-159186499B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9648"/>
            <a:ext cx="9144000" cy="2979425"/>
          </a:xfrm>
          <a:prstGeom prst="rect">
            <a:avLst/>
          </a:prstGeom>
        </p:spPr>
      </p:pic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0" y="2420888"/>
            <a:ext cx="8820472" cy="3600400"/>
          </a:xfrm>
        </p:spPr>
        <p:txBody>
          <a:bodyPr/>
          <a:lstStyle/>
          <a:p>
            <a:pPr lvl="0" algn="ctr">
              <a:spcBef>
                <a:spcPts val="0"/>
              </a:spcBef>
              <a:defRPr/>
            </a:pPr>
            <a:r>
              <a:rPr lang="es-MX" sz="2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Contaduría y Administración</a:t>
            </a: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s-MX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a: 1</a:t>
            </a:r>
            <a:br>
              <a:rPr lang="es-MX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dirty="0" smtClean="0">
                <a:solidFill>
                  <a:schemeClr val="tx1"/>
                </a:solidFill>
              </a:rPr>
              <a:t> </a:t>
            </a:r>
            <a:r>
              <a:rPr lang="es-E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 de información y recopilación de datos primarios</a:t>
            </a:r>
            <a:r>
              <a:rPr lang="es-MX" sz="2400" dirty="0" smtClean="0">
                <a:solidFill>
                  <a:schemeClr val="tx1"/>
                </a:solidFill>
              </a:rPr>
              <a:t/>
            </a:r>
            <a:br>
              <a:rPr lang="es-MX" sz="2400" dirty="0" smtClean="0">
                <a:solidFill>
                  <a:schemeClr val="tx1"/>
                </a:solidFill>
              </a:rPr>
            </a:br>
            <a:r>
              <a:rPr lang="es-E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 D. en C. S. Juan Alberto Ruiz Tapia </a:t>
            </a:r>
            <a:r>
              <a:rPr lang="es-MX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Toluca, México; Septiembre 2015</a:t>
            </a:r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02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7688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/>
              <a:t>Reseña critica </a:t>
            </a:r>
            <a:endParaRPr lang="es-ES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1785926"/>
            <a:ext cx="3429024" cy="4464600"/>
          </a:xfrm>
          <a:prstGeom prst="rect">
            <a:avLst/>
          </a:prstGeom>
        </p:spPr>
      </p:pic>
      <p:sp>
        <p:nvSpPr>
          <p:cNvPr id="6" name="2 Marcador de contenido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98946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400" dirty="0" smtClean="0"/>
              <a:t>	Texto </a:t>
            </a:r>
            <a:r>
              <a:rPr lang="es-MX" sz="2400" dirty="0"/>
              <a:t>breve que implica un proceso de síntesis, dado que el lector puede y debe ir “descubriendo” las ideas y analizando las temáticas principales del texto fuente, para poder elaborar una redacción en donde se condensen dichas ideas y temáticas, guardando cohesión y coherencia. </a:t>
            </a:r>
            <a:endParaRPr lang="es-MX" sz="2400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539552" y="162880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Imagen4.3 la reseña</a:t>
            </a:r>
            <a:endParaRPr lang="es-MX" sz="1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612068" y="6181474"/>
            <a:ext cx="32398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Imagen recuperada de </a:t>
            </a:r>
            <a:r>
              <a:rPr lang="es-MX" sz="1100" dirty="0"/>
              <a:t>viajandoporlahistoriaconaris.blogspot.com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6800"/>
          </a:xfrm>
        </p:spPr>
        <p:txBody>
          <a:bodyPr/>
          <a:lstStyle/>
          <a:p>
            <a:r>
              <a:rPr lang="es-ES" b="1" dirty="0" smtClean="0"/>
              <a:t>Funciones de una reseña crítica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/>
          </a:bodyPr>
          <a:lstStyle/>
          <a:p>
            <a:r>
              <a:rPr lang="es-MX" dirty="0"/>
              <a:t> </a:t>
            </a:r>
            <a:r>
              <a:rPr lang="es-MX" dirty="0" smtClean="0"/>
              <a:t>Hacer </a:t>
            </a:r>
            <a:r>
              <a:rPr lang="es-MX" dirty="0"/>
              <a:t>saber al lector los aspectos fundamentales del texto </a:t>
            </a:r>
            <a:r>
              <a:rPr lang="es-MX" dirty="0" smtClean="0"/>
              <a:t>original para que se sienta </a:t>
            </a:r>
            <a:r>
              <a:rPr lang="es-MX" dirty="0"/>
              <a:t>motivado a leer la </a:t>
            </a:r>
            <a:r>
              <a:rPr lang="es-MX" dirty="0" smtClean="0"/>
              <a:t>fuente</a:t>
            </a:r>
          </a:p>
          <a:p>
            <a:r>
              <a:rPr lang="es-MX" dirty="0" smtClean="0"/>
              <a:t>Comunicar </a:t>
            </a:r>
            <a:r>
              <a:rPr lang="es-MX" dirty="0"/>
              <a:t>ideas </a:t>
            </a:r>
            <a:r>
              <a:rPr lang="es-MX" dirty="0" smtClean="0"/>
              <a:t>personales </a:t>
            </a:r>
            <a:r>
              <a:rPr lang="es-MX" dirty="0"/>
              <a:t>que señalen al lector </a:t>
            </a:r>
            <a:r>
              <a:rPr lang="es-MX" dirty="0" smtClean="0"/>
              <a:t>la información </a:t>
            </a:r>
            <a:r>
              <a:rPr lang="es-MX" dirty="0"/>
              <a:t>relevante y de utilidad como </a:t>
            </a:r>
            <a:r>
              <a:rPr lang="es-MX" dirty="0" smtClean="0"/>
              <a:t>referencia </a:t>
            </a:r>
            <a:r>
              <a:rPr lang="es-MX" dirty="0"/>
              <a:t>para contextualizar la obra en cuestión.</a:t>
            </a:r>
            <a:endParaRPr lang="es-ES" dirty="0"/>
          </a:p>
          <a:p>
            <a:r>
              <a:rPr lang="es-MX" dirty="0" smtClean="0"/>
              <a:t>Si </a:t>
            </a:r>
            <a:r>
              <a:rPr lang="es-MX" dirty="0"/>
              <a:t>es empleada en una materia </a:t>
            </a:r>
            <a:r>
              <a:rPr lang="es-MX" dirty="0" smtClean="0"/>
              <a:t>determinada, </a:t>
            </a:r>
            <a:r>
              <a:rPr lang="es-MX" dirty="0"/>
              <a:t>es probable que el profesor desee saber si el alumno fue capaz de comprender el contenido del texto fuente, en cuanto al manejo de las temáticas principales abordadas. 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4812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/>
              <a:t>Monografía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5074362"/>
          </a:xfrm>
        </p:spPr>
        <p:txBody>
          <a:bodyPr>
            <a:normAutofit/>
          </a:bodyPr>
          <a:lstStyle/>
          <a:p>
            <a:pPr algn="just"/>
            <a:r>
              <a:rPr lang="es-MX" sz="2200" dirty="0" smtClean="0"/>
              <a:t>Es </a:t>
            </a:r>
            <a:r>
              <a:rPr lang="es-MX" sz="2200" dirty="0"/>
              <a:t>un documento que maneja un tema en concreto; utiliza y organiza los datos compilados y procesados, teniendo en cuenta las diferentes fuentes y autor o autores.</a:t>
            </a:r>
            <a:endParaRPr lang="es-ES" sz="2200" dirty="0"/>
          </a:p>
          <a:p>
            <a:pPr algn="just"/>
            <a:r>
              <a:rPr lang="es-MX" sz="2200" dirty="0" smtClean="0"/>
              <a:t>Proviene </a:t>
            </a:r>
            <a:r>
              <a:rPr lang="es-MX" sz="2200" dirty="0"/>
              <a:t>del griego </a:t>
            </a:r>
            <a:r>
              <a:rPr lang="es-MX" sz="2200" i="1" dirty="0"/>
              <a:t>monos</a:t>
            </a:r>
            <a:r>
              <a:rPr lang="es-MX" sz="2200" dirty="0"/>
              <a:t> (único) y </a:t>
            </a:r>
            <a:r>
              <a:rPr lang="es-MX" sz="2200" i="1" dirty="0" err="1"/>
              <a:t>grapho</a:t>
            </a:r>
            <a:r>
              <a:rPr lang="es-MX" sz="2200" dirty="0"/>
              <a:t> (escribir). Por tanto, se define como la </a:t>
            </a:r>
            <a:r>
              <a:rPr lang="es-MX" sz="2200" b="1" i="1" dirty="0"/>
              <a:t>escritura sobre una única temática</a:t>
            </a:r>
            <a:r>
              <a:rPr lang="es-MX" sz="2200" dirty="0"/>
              <a:t>. </a:t>
            </a:r>
            <a:endParaRPr lang="es-MX" sz="2200" dirty="0" smtClean="0"/>
          </a:p>
          <a:p>
            <a:pPr algn="just"/>
            <a:r>
              <a:rPr lang="es-MX" sz="2200" dirty="0" smtClean="0"/>
              <a:t>El </a:t>
            </a:r>
            <a:r>
              <a:rPr lang="es-MX" sz="2200" dirty="0"/>
              <a:t>diccionario de la Real Academia Española la define como </a:t>
            </a:r>
            <a:r>
              <a:rPr lang="es-MX" sz="2200" b="1" dirty="0"/>
              <a:t>“</a:t>
            </a:r>
            <a:r>
              <a:rPr lang="es-MX" sz="2200" b="1" i="1" dirty="0"/>
              <a:t>la descripción y tratado especial de determinada parte de una ciencia o asunto particular</a:t>
            </a:r>
            <a:r>
              <a:rPr lang="es-MX" sz="2200" b="1" i="1" dirty="0" smtClean="0"/>
              <a:t>”</a:t>
            </a:r>
            <a:endParaRPr lang="es-ES" sz="2200" b="1" dirty="0"/>
          </a:p>
        </p:txBody>
      </p: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" b="8333"/>
          <a:stretch>
            <a:fillRect/>
          </a:stretch>
        </p:blipFill>
        <p:spPr>
          <a:xfrm>
            <a:off x="2786050" y="4429132"/>
            <a:ext cx="3819367" cy="207168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211959" y="4077072"/>
            <a:ext cx="2393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Imagen4.4 la monografía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411760" y="6314529"/>
            <a:ext cx="486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Imagen recuperada de </a:t>
            </a:r>
            <a:r>
              <a:rPr lang="es-MX" sz="1100" dirty="0"/>
              <a:t>elbosqueanimao.blogspot.com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4812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/>
              <a:t>Tipos de </a:t>
            </a:r>
            <a:r>
              <a:rPr lang="es-MX" b="1" dirty="0" smtClean="0"/>
              <a:t>monografías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 smtClean="0"/>
              <a:t>Monografía </a:t>
            </a:r>
            <a:r>
              <a:rPr lang="es-MX" b="1" dirty="0"/>
              <a:t>de Compilación</a:t>
            </a:r>
            <a:r>
              <a:rPr lang="es-MX" dirty="0"/>
              <a:t>: </a:t>
            </a:r>
            <a:r>
              <a:rPr lang="es-MX" dirty="0" smtClean="0"/>
              <a:t>El </a:t>
            </a:r>
            <a:r>
              <a:rPr lang="es-MX" dirty="0"/>
              <a:t>alumno elige el tema, luego analiza y redacta una presentación crítica de la bibliografía que le acompaña. </a:t>
            </a:r>
            <a:endParaRPr lang="es-ES" dirty="0"/>
          </a:p>
          <a:p>
            <a:pPr algn="just"/>
            <a:r>
              <a:rPr lang="es-MX" b="1" dirty="0" smtClean="0"/>
              <a:t>Monografía </a:t>
            </a:r>
            <a:r>
              <a:rPr lang="es-MX" b="1" dirty="0"/>
              <a:t>de Investigación</a:t>
            </a:r>
            <a:r>
              <a:rPr lang="es-MX" dirty="0"/>
              <a:t>: </a:t>
            </a:r>
            <a:r>
              <a:rPr lang="es-MX" dirty="0" smtClean="0"/>
              <a:t>Se </a:t>
            </a:r>
            <a:r>
              <a:rPr lang="es-MX" dirty="0"/>
              <a:t>toma un tema nuevo o poco indagado y se hace la investigación original; es preciso saber lo que ya se ha dicho antes de aportar algo novedoso.</a:t>
            </a:r>
            <a:endParaRPr lang="es-ES" dirty="0"/>
          </a:p>
          <a:p>
            <a:pPr algn="just"/>
            <a:r>
              <a:rPr lang="es-MX" b="1" dirty="0" smtClean="0"/>
              <a:t>Monografía </a:t>
            </a:r>
            <a:r>
              <a:rPr lang="es-MX" b="1" dirty="0"/>
              <a:t>de análisis de experiencias</a:t>
            </a:r>
            <a:r>
              <a:rPr lang="es-MX" dirty="0"/>
              <a:t>: </a:t>
            </a:r>
            <a:r>
              <a:rPr lang="es-MX" dirty="0" smtClean="0"/>
              <a:t>En </a:t>
            </a:r>
            <a:r>
              <a:rPr lang="es-MX" dirty="0"/>
              <a:t>las carreras que implican una práctica, es usual que se utilice este tipo de monografía, pues de las experiencias se sacan conclusiones que se comparan con otras semejantes</a:t>
            </a:r>
            <a:r>
              <a:rPr lang="es-MX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/>
              <a:t>Características de la monografía 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428596" y="1571612"/>
          <a:ext cx="8477288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99592" y="126876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Figura1.2 características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076056" y="630932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Elaboración propia</a:t>
            </a:r>
            <a:endParaRPr lang="es-MX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4812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 smtClean="0"/>
              <a:t>Monografía científica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Debe cumplir con lo siguiente:</a:t>
            </a:r>
          </a:p>
          <a:p>
            <a:pPr lvl="1" algn="just"/>
            <a:r>
              <a:rPr lang="es-MX" dirty="0" smtClean="0">
                <a:solidFill>
                  <a:schemeClr val="tx1"/>
                </a:solidFill>
              </a:rPr>
              <a:t>Manejar </a:t>
            </a:r>
            <a:r>
              <a:rPr lang="es-MX" dirty="0">
                <a:solidFill>
                  <a:schemeClr val="tx1"/>
                </a:solidFill>
              </a:rPr>
              <a:t>un objeto de estudio (tema) que sea fácilmente reconocido por todos.</a:t>
            </a:r>
            <a:endParaRPr lang="es-ES" dirty="0">
              <a:solidFill>
                <a:schemeClr val="tx1"/>
              </a:solidFill>
            </a:endParaRPr>
          </a:p>
          <a:p>
            <a:pPr lvl="1" algn="just"/>
            <a:r>
              <a:rPr lang="es-MX" dirty="0" smtClean="0">
                <a:solidFill>
                  <a:schemeClr val="tx1"/>
                </a:solidFill>
              </a:rPr>
              <a:t>Es </a:t>
            </a:r>
            <a:r>
              <a:rPr lang="es-MX" dirty="0">
                <a:solidFill>
                  <a:schemeClr val="tx1"/>
                </a:solidFill>
              </a:rPr>
              <a:t>imprescindible que la investigación del tema arroje datos que no hayan sido mostrados antes, o debe abordarse desde otro punto de vista distinto.</a:t>
            </a:r>
            <a:endParaRPr lang="es-ES" dirty="0">
              <a:solidFill>
                <a:schemeClr val="tx1"/>
              </a:solidFill>
            </a:endParaRPr>
          </a:p>
          <a:p>
            <a:pPr lvl="1" algn="just"/>
            <a:r>
              <a:rPr lang="es-MX" dirty="0" smtClean="0">
                <a:solidFill>
                  <a:schemeClr val="tx1"/>
                </a:solidFill>
              </a:rPr>
              <a:t>Debe </a:t>
            </a:r>
            <a:r>
              <a:rPr lang="es-MX" dirty="0">
                <a:solidFill>
                  <a:schemeClr val="tx1"/>
                </a:solidFill>
              </a:rPr>
              <a:t>prestar utilidad a los demás</a:t>
            </a:r>
            <a:endParaRPr lang="es-ES" dirty="0">
              <a:solidFill>
                <a:schemeClr val="tx1"/>
              </a:solidFill>
            </a:endParaRPr>
          </a:p>
          <a:p>
            <a:pPr lvl="1" algn="just"/>
            <a:r>
              <a:rPr lang="es-MX" dirty="0" smtClean="0">
                <a:solidFill>
                  <a:schemeClr val="tx1"/>
                </a:solidFill>
              </a:rPr>
              <a:t>Debe </a:t>
            </a:r>
            <a:r>
              <a:rPr lang="es-MX" dirty="0">
                <a:solidFill>
                  <a:schemeClr val="tx1"/>
                </a:solidFill>
              </a:rPr>
              <a:t>ofrecer elementos que confirmen o impugnen otras hipótesis planteadas, de manera que otros puedan darle continuación a dicha investigación o ponerla en tela de juicio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800" dirty="0" smtClean="0">
                <a:ln w="12700">
                  <a:solidFill>
                    <a:schemeClr val="accent2">
                      <a:lumMod val="75000"/>
                    </a:schemeClr>
                  </a:solidFill>
                </a:ln>
              </a:rPr>
              <a:t>Fuentes de información</a:t>
            </a:r>
            <a:endParaRPr lang="es-ES" sz="4800" dirty="0">
              <a:ln w="12700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b="1" dirty="0" smtClean="0"/>
              <a:t>Biblioteca, Internet, personas</a:t>
            </a:r>
            <a:endParaRPr lang="es-ES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 smtClean="0"/>
              <a:t>Fuentes </a:t>
            </a:r>
            <a:r>
              <a:rPr lang="es-MX" b="1" dirty="0"/>
              <a:t>de </a:t>
            </a:r>
            <a:r>
              <a:rPr lang="es-MX" b="1" dirty="0" smtClean="0"/>
              <a:t>información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3000396" cy="4954591"/>
          </a:xfrm>
        </p:spPr>
        <p:txBody>
          <a:bodyPr>
            <a:normAutofit lnSpcReduction="10000"/>
          </a:bodyPr>
          <a:lstStyle/>
          <a:p>
            <a:pPr algn="just"/>
            <a:r>
              <a:rPr lang="es-ES_tradnl" dirty="0"/>
              <a:t>Se denominan fuentes de información a diversos tipos de documentos que contienen datos útiles para satisfacer una demanda de información o conocimiento.</a:t>
            </a:r>
            <a:endParaRPr lang="es-ES" dirty="0"/>
          </a:p>
          <a:p>
            <a:pPr algn="just"/>
            <a:r>
              <a:rPr lang="es-ES_tradnl" dirty="0"/>
              <a:t>Conocer, distinguir y seleccionar las fuentes de información adecuadas para el trabajo que se está realizando es parte del proceso de investigación</a:t>
            </a:r>
            <a:r>
              <a:rPr lang="es-ES_tradnl" dirty="0" smtClean="0"/>
              <a:t>.</a:t>
            </a:r>
            <a:endParaRPr lang="es-ES" dirty="0"/>
          </a:p>
        </p:txBody>
      </p:sp>
      <p:pic>
        <p:nvPicPr>
          <p:cNvPr id="61442" name="Picture 2" descr="http://4.bp.blogspot.com/-WwYeIN93KMs/U_Pp94MKCuI/AAAAAAAAABk/TNjgeOQiUs4/s1600/fuentes-de-informacion-power-1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44" y="1800249"/>
            <a:ext cx="5219688" cy="391476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076056" y="5767552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www.ecociencia.cl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923928" y="1556792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Imagen4.5 fuentes información</a:t>
            </a:r>
            <a:endParaRPr lang="es-MX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4812"/>
            <a:ext cx="8229600" cy="1066800"/>
          </a:xfrm>
        </p:spPr>
        <p:txBody>
          <a:bodyPr/>
          <a:lstStyle/>
          <a:p>
            <a:r>
              <a:rPr lang="es-ES_tradnl" b="1" dirty="0" smtClean="0"/>
              <a:t>Fuentes primarias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es-ES_tradnl" sz="2400" dirty="0" smtClean="0"/>
              <a:t>Contienen </a:t>
            </a:r>
            <a:r>
              <a:rPr lang="es-ES_tradnl" sz="2400" dirty="0"/>
              <a:t>información nueva y </a:t>
            </a:r>
            <a:r>
              <a:rPr lang="es-ES_tradnl" sz="2400" dirty="0" smtClean="0"/>
              <a:t>original </a:t>
            </a:r>
            <a:r>
              <a:rPr lang="es-ES_tradnl" sz="2400" dirty="0"/>
              <a:t>resultado de un trabajo intelectual.</a:t>
            </a:r>
            <a:endParaRPr lang="es-ES" sz="2400" dirty="0"/>
          </a:p>
          <a:p>
            <a:pPr algn="just"/>
            <a:r>
              <a:rPr lang="es-ES_tradnl" sz="2400" dirty="0"/>
              <a:t>Son documentos primarios: libros, revistas científicas y de entretenimiento, periódicos, diarios, documentos oficiales de instituciones públicas, informes técnicos y de investigación de instituciones públicas o privadas, patentes, normas técnicas.</a:t>
            </a:r>
            <a:endParaRPr lang="es-ES" sz="2400" dirty="0"/>
          </a:p>
          <a:p>
            <a:pPr algn="just"/>
            <a:endParaRPr lang="es-ES" sz="2400" dirty="0"/>
          </a:p>
        </p:txBody>
      </p:sp>
      <p:pic>
        <p:nvPicPr>
          <p:cNvPr id="60420" name="Picture 4" descr="http://image.blingee.com/images16/content/output/000/000/000/54e/432536834_1681539.gif?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3071834" cy="2676885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6588224" y="3857628"/>
            <a:ext cx="266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Imagen4.6 fuentes primarias</a:t>
            </a:r>
          </a:p>
          <a:p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764036" y="6301433"/>
            <a:ext cx="486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Imagen recuperada de </a:t>
            </a:r>
            <a:r>
              <a:rPr lang="es-MX" sz="1100" dirty="0"/>
              <a:t>elbosqueanimao.blogspot.com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ES_tradnl" b="1" dirty="0" smtClean="0"/>
              <a:t>Fuentes secundarias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/>
          </a:bodyPr>
          <a:lstStyle/>
          <a:p>
            <a:pPr algn="just"/>
            <a:r>
              <a:rPr lang="es-ES_tradnl" sz="2400" dirty="0" smtClean="0"/>
              <a:t>Contienen </a:t>
            </a:r>
            <a:r>
              <a:rPr lang="es-ES_tradnl" sz="2400" dirty="0"/>
              <a:t>información organizada, elaborada, producto de análisis, extracción o reorganización que refiere a documentos primarios originales.</a:t>
            </a:r>
            <a:endParaRPr lang="es-ES" sz="2400" dirty="0"/>
          </a:p>
          <a:p>
            <a:pPr algn="just"/>
            <a:r>
              <a:rPr lang="es-ES_tradnl" sz="2400" dirty="0"/>
              <a:t>Son fuentes secundarias: enciclopedias, antologías, directorios, libros o artículos que interpretan otros trabajos o investigaciones</a:t>
            </a:r>
            <a:r>
              <a:rPr lang="es-ES_tradnl" sz="2400" dirty="0" smtClean="0"/>
              <a:t>.</a:t>
            </a:r>
            <a:endParaRPr lang="es-ES" sz="2400" dirty="0"/>
          </a:p>
        </p:txBody>
      </p:sp>
      <p:pic>
        <p:nvPicPr>
          <p:cNvPr id="59394" name="Picture 2" descr="http://www.leabooks.com/LEA-Spanish%20Pages/Hispanic%20Studies/Gale%20Research/go000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530" y="4143398"/>
            <a:ext cx="2727404" cy="2214560"/>
          </a:xfrm>
          <a:prstGeom prst="rect">
            <a:avLst/>
          </a:prstGeom>
          <a:noFill/>
        </p:spPr>
      </p:pic>
      <p:pic>
        <p:nvPicPr>
          <p:cNvPr id="59396" name="Picture 4" descr="http://3.bp.blogspot.com/-aukDB_YhkRE/TacUwqbLyCI/AAAAAAAAD2U/en3Rb1goOTc/s1600/yellow_pages_paginas+amarill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143380"/>
            <a:ext cx="3381398" cy="2070244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344530" y="3933056"/>
            <a:ext cx="3083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Imagen4.7 enciclopedias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652120" y="386411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Imagen4.8 libros</a:t>
            </a:r>
            <a:endParaRPr lang="es-MX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83568" y="6213624"/>
            <a:ext cx="486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Imagen recuperada de </a:t>
            </a:r>
            <a:r>
              <a:rPr lang="es-MX" sz="1100" dirty="0"/>
              <a:t>elbosqueanimao.blogspot.com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868144" y="6086666"/>
            <a:ext cx="27363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Imagen recuperada de </a:t>
            </a:r>
            <a:r>
              <a:rPr lang="es-MX" sz="1050" dirty="0"/>
              <a:t>www.britannica.com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395536" y="3501008"/>
            <a:ext cx="8168008" cy="1872208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>
                <a:latin typeface="Arial" pitchFamily="34" charset="0"/>
                <a:cs typeface="Arial" pitchFamily="34" charset="0"/>
              </a:rPr>
              <a:t>Plan </a:t>
            </a: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de estudios: Maestría: </a:t>
            </a:r>
            <a:br>
              <a:rPr lang="es-MX" sz="2800" b="1" dirty="0" smtClean="0">
                <a:latin typeface="Arial" pitchFamily="34" charset="0"/>
                <a:cs typeface="Arial" pitchFamily="34" charset="0"/>
              </a:rPr>
            </a:br>
            <a:r>
              <a:rPr lang="es-MX" sz="2800" b="1" dirty="0" smtClean="0">
                <a:latin typeface="Arial" pitchFamily="34" charset="0"/>
                <a:cs typeface="Arial" pitchFamily="34" charset="0"/>
              </a:rPr>
              <a:t>Alta Dirección en Sistemas de Información </a:t>
            </a:r>
            <a:br>
              <a:rPr lang="es-MX" sz="2800" b="1" dirty="0" smtClean="0">
                <a:latin typeface="Arial" pitchFamily="34" charset="0"/>
                <a:cs typeface="Arial" pitchFamily="34" charset="0"/>
              </a:rPr>
            </a:br>
            <a:r>
              <a:rPr lang="es-MX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800" dirty="0" smtClean="0">
                <a:latin typeface="Arial" pitchFamily="34" charset="0"/>
                <a:cs typeface="Arial" pitchFamily="34" charset="0"/>
              </a:rPr>
            </a:br>
            <a: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Unidad de Aprendizaje:</a:t>
            </a:r>
            <a:b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 </a:t>
            </a:r>
            <a:r>
              <a:rPr lang="es-MX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Aplicación innovadora del </a:t>
            </a:r>
            <a:r>
              <a:rPr lang="es-MX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 II</a:t>
            </a:r>
            <a: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(6 Créditos) HT: 2, HP: 2, THORAS : 4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637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MX" b="1" dirty="0" smtClean="0"/>
              <a:t>Monografías o libros electrónicos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5145800"/>
          </a:xfrm>
        </p:spPr>
        <p:txBody>
          <a:bodyPr/>
          <a:lstStyle/>
          <a:p>
            <a:pPr algn="just"/>
            <a:r>
              <a:rPr lang="es-MX" dirty="0" smtClean="0"/>
              <a:t>En </a:t>
            </a:r>
            <a:r>
              <a:rPr lang="es-MX" dirty="0"/>
              <a:t>Internet encontramos sobre todo obras monográficas de escritoras a texto completo. En la red están disponibles mayoritariamente aquellas obras y escritos que han dejado de ser propiedad intelectual de sus autoras o herederos/as por haber perdido su vigencia.</a:t>
            </a:r>
            <a:endParaRPr lang="es-ES" dirty="0"/>
          </a:p>
          <a:p>
            <a:pPr algn="just"/>
            <a:endParaRPr lang="es-ES" dirty="0"/>
          </a:p>
        </p:txBody>
      </p:sp>
      <p:pic>
        <p:nvPicPr>
          <p:cNvPr id="58370" name="Picture 2" descr="Resultado de imagen para LIBROS ELECTRONICOS"/>
          <p:cNvPicPr>
            <a:picLocks noChangeAspect="1" noChangeArrowheads="1"/>
          </p:cNvPicPr>
          <p:nvPr/>
        </p:nvPicPr>
        <p:blipFill>
          <a:blip r:embed="rId2" cstate="print"/>
          <a:srcRect l="3676" t="13514"/>
          <a:stretch>
            <a:fillRect/>
          </a:stretch>
        </p:blipFill>
        <p:spPr bwMode="auto">
          <a:xfrm>
            <a:off x="4186237" y="4000504"/>
            <a:ext cx="4211268" cy="257176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515067" y="6488130"/>
            <a:ext cx="33123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Imagen recuperada de </a:t>
            </a:r>
            <a:r>
              <a:rPr lang="es-MX" sz="1050" dirty="0"/>
              <a:t>www.britannica.com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355976" y="3846615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Imagen4.9 libros electrónicos </a:t>
            </a:r>
            <a:endParaRPr lang="es-MX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MX" b="1" dirty="0" smtClean="0"/>
              <a:t>Revistas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5752" y="1357298"/>
            <a:ext cx="4500562" cy="4954591"/>
          </a:xfrm>
        </p:spPr>
        <p:txBody>
          <a:bodyPr>
            <a:noAutofit/>
          </a:bodyPr>
          <a:lstStyle/>
          <a:p>
            <a:pPr algn="just"/>
            <a:r>
              <a:rPr lang="es-MX" dirty="0" smtClean="0"/>
              <a:t>Las </a:t>
            </a:r>
            <a:r>
              <a:rPr lang="es-MX" dirty="0"/>
              <a:t>publicaciones periódicas ofrecen un gran apoyo en los trabajos de investigación. </a:t>
            </a:r>
            <a:endParaRPr lang="es-ES" dirty="0"/>
          </a:p>
          <a:p>
            <a:pPr algn="just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5072066" y="868431"/>
            <a:ext cx="3824286" cy="570384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dirty="0" smtClean="0"/>
              <a:t>    Internet brinda un soporte de grandes ventajas para la difusión de revistas especializadas, entre ellas:</a:t>
            </a:r>
          </a:p>
          <a:p>
            <a:pPr algn="just"/>
            <a:r>
              <a:rPr lang="es-MX" dirty="0" smtClean="0"/>
              <a:t>Accesibilidad desde cualquier parte del mundo</a:t>
            </a:r>
          </a:p>
          <a:p>
            <a:pPr algn="just"/>
            <a:r>
              <a:rPr lang="es-MX" dirty="0" smtClean="0"/>
              <a:t>Rapidez en la circulación de los contenidos científicos</a:t>
            </a:r>
          </a:p>
          <a:p>
            <a:pPr algn="just"/>
            <a:r>
              <a:rPr lang="es-MX" dirty="0" smtClean="0"/>
              <a:t>Costo reducido</a:t>
            </a:r>
          </a:p>
          <a:p>
            <a:pPr algn="just"/>
            <a:r>
              <a:rPr lang="es-MX" dirty="0" smtClean="0"/>
              <a:t>Calidad de reproducción de las imágenes</a:t>
            </a:r>
          </a:p>
          <a:p>
            <a:pPr algn="just"/>
            <a:r>
              <a:rPr lang="es-MX" dirty="0" smtClean="0"/>
              <a:t>Suscripción y envío electrónico de trabajos</a:t>
            </a:r>
          </a:p>
          <a:p>
            <a:pPr algn="just"/>
            <a:r>
              <a:rPr lang="es-MX" dirty="0" smtClean="0"/>
              <a:t>Presencia de hipertexto, </a:t>
            </a:r>
          </a:p>
          <a:p>
            <a:pPr algn="just"/>
            <a:r>
              <a:rPr lang="es-MX" dirty="0" smtClean="0"/>
              <a:t>Almacenamiento digital</a:t>
            </a:r>
          </a:p>
          <a:p>
            <a:pPr algn="just"/>
            <a:r>
              <a:rPr lang="es-MX" dirty="0" smtClean="0"/>
              <a:t>Buena comunicación autor-lector</a:t>
            </a:r>
          </a:p>
          <a:p>
            <a:pPr algn="just"/>
            <a:r>
              <a:rPr lang="es-MX" dirty="0" smtClean="0"/>
              <a:t>Independencia comercial.</a:t>
            </a:r>
            <a:endParaRPr lang="es-ES" dirty="0"/>
          </a:p>
        </p:txBody>
      </p:sp>
      <p:pic>
        <p:nvPicPr>
          <p:cNvPr id="57346" name="Picture 2" descr="https://killgstcram696.files.wordpress.com/2015/03/revistas-cientificas-divulgac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4641368" cy="335758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261631" y="2628173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Imagen4.10 revistas</a:t>
            </a:r>
            <a:endParaRPr lang="es-MX" sz="1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597035" y="6010901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www.mienciclo.es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MX" b="1" dirty="0" smtClean="0"/>
              <a:t>Obras de referencia 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325112"/>
          </a:xfrm>
        </p:spPr>
        <p:txBody>
          <a:bodyPr/>
          <a:lstStyle/>
          <a:p>
            <a:pPr algn="just"/>
            <a:r>
              <a:rPr lang="es-MX" dirty="0" smtClean="0"/>
              <a:t>Diseñadas </a:t>
            </a:r>
            <a:r>
              <a:rPr lang="es-MX" dirty="0"/>
              <a:t>especialmente para servir como instrumentos eficaces en las tareas informativas y se denominan "obras </a:t>
            </a:r>
            <a:r>
              <a:rPr lang="es-MX" dirty="0" smtClean="0"/>
              <a:t>de </a:t>
            </a:r>
            <a:r>
              <a:rPr lang="es-MX" dirty="0"/>
              <a:t>referencia" o de </a:t>
            </a:r>
            <a:r>
              <a:rPr lang="es-MX" dirty="0" smtClean="0"/>
              <a:t>consulta</a:t>
            </a:r>
          </a:p>
          <a:p>
            <a:pPr algn="just"/>
            <a:r>
              <a:rPr lang="es-MX" dirty="0" smtClean="0"/>
              <a:t>Son </a:t>
            </a:r>
            <a:r>
              <a:rPr lang="es-MX" dirty="0"/>
              <a:t>obras realizadas intencionadamente para la consulta rápida. </a:t>
            </a:r>
            <a:endParaRPr lang="es-ES" dirty="0"/>
          </a:p>
          <a:p>
            <a:pPr algn="just"/>
            <a:endParaRPr lang="es-ES" dirty="0"/>
          </a:p>
        </p:txBody>
      </p:sp>
      <p:pic>
        <p:nvPicPr>
          <p:cNvPr id="56322" name="Picture 2" descr="http://www.bibliotecaspublicas.es/laspalmas/imagenes/referenc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929066"/>
            <a:ext cx="2428892" cy="2404603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150096" y="6333669"/>
            <a:ext cx="3851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www.inglesparaempresas.cl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491880" y="364502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Imagen4.11 obras</a:t>
            </a:r>
            <a:endParaRPr lang="es-MX" sz="1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4812"/>
            <a:ext cx="8229600" cy="1066800"/>
          </a:xfrm>
        </p:spPr>
        <p:txBody>
          <a:bodyPr/>
          <a:lstStyle/>
          <a:p>
            <a:r>
              <a:rPr lang="es-MX" b="1" dirty="0" smtClean="0"/>
              <a:t>Enciclopedias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61342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Son </a:t>
            </a:r>
            <a:r>
              <a:rPr lang="es-MX" sz="2400" dirty="0"/>
              <a:t>las obras de consulta por excelencia, concebidas para resolver dudas, ampliar conocimientos o para saber más sobre un tema concreto. Pueden estar ilustradas con fotografías, dibujos o mapas. Las enciclopedias sobre Estudios de las Mujeres, en general, no son muy abundantes.</a:t>
            </a:r>
            <a:endParaRPr lang="es-ES" sz="2400" dirty="0"/>
          </a:p>
          <a:p>
            <a:pPr algn="just"/>
            <a:endParaRPr lang="es-ES" sz="2400" dirty="0"/>
          </a:p>
        </p:txBody>
      </p:sp>
      <p:pic>
        <p:nvPicPr>
          <p:cNvPr id="55298" name="Picture 2" descr="http://xn--significadodesoar-txb.com/wp-content/uploads/2013/11/Significado-de-so%C3%B1ar-con-enciclopedi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528560"/>
            <a:ext cx="3143272" cy="304371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860032" y="6319742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www.um.es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43608" y="393305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Imagen4.12 enciclopedias</a:t>
            </a:r>
            <a:endParaRPr lang="es-MX" sz="1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MX" b="1" dirty="0" smtClean="0"/>
              <a:t>Diccionarios especializados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32780"/>
            <a:ext cx="8229600" cy="4325112"/>
          </a:xfrm>
        </p:spPr>
        <p:txBody>
          <a:bodyPr/>
          <a:lstStyle/>
          <a:p>
            <a:pPr algn="just"/>
            <a:r>
              <a:rPr lang="es-MX" dirty="0" smtClean="0"/>
              <a:t>Son </a:t>
            </a:r>
            <a:r>
              <a:rPr lang="es-MX" dirty="0"/>
              <a:t>obras de referencias ordenadas alfabéticamente que recogen, definen y aclaran el vocabulario de un área del saber.</a:t>
            </a:r>
            <a:endParaRPr lang="es-ES" dirty="0"/>
          </a:p>
          <a:p>
            <a:pPr algn="just"/>
            <a:endParaRPr lang="es-ES" dirty="0"/>
          </a:p>
        </p:txBody>
      </p:sp>
      <p:pic>
        <p:nvPicPr>
          <p:cNvPr id="54274" name="Picture 2" descr="http://2.bp.blogspot.com/-fTtoPJU_GLI/TYOCXf1331I/AAAAAAAAAG0/RBNFXgUmgH0/s1600/eco+bl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071810"/>
            <a:ext cx="4145866" cy="3214710"/>
          </a:xfrm>
          <a:prstGeom prst="rect">
            <a:avLst/>
          </a:prstGeom>
          <a:noFill/>
        </p:spPr>
      </p:pic>
      <p:pic>
        <p:nvPicPr>
          <p:cNvPr id="54276" name="Picture 4" descr="http://www.bibliotecaspublicas.es/vila-real/imagenes/contenido3914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071810"/>
            <a:ext cx="3286148" cy="3238225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003576" y="6248292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prezi.com</a:t>
            </a:r>
          </a:p>
          <a:p>
            <a:endParaRPr lang="es-MX" sz="1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23528" y="6202125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piedad-acosta-ruiz34.webnode.es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187624" y="2924944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Imagen4.13 diccionario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028028" y="2799624"/>
            <a:ext cx="2664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Imagen4.14 especializados</a:t>
            </a:r>
            <a:endParaRPr lang="es-MX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MX" b="1" dirty="0" smtClean="0"/>
              <a:t>Directorios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325112"/>
          </a:xfrm>
        </p:spPr>
        <p:txBody>
          <a:bodyPr/>
          <a:lstStyle/>
          <a:p>
            <a:pPr algn="just"/>
            <a:r>
              <a:rPr lang="es-MX" dirty="0" smtClean="0"/>
              <a:t>Son</a:t>
            </a:r>
            <a:r>
              <a:rPr lang="es-MX" dirty="0"/>
              <a:t> listas de personas, instituciones, organizaciones, etc. ordenadas alfabéticamente o por materia y que ofrece los datos más importantes para su identificación.</a:t>
            </a:r>
            <a:endParaRPr lang="es-ES" dirty="0"/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  <p:pic>
        <p:nvPicPr>
          <p:cNvPr id="53250" name="Picture 2" descr="https://www.um.es/atica/images/directorio/directori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86121"/>
            <a:ext cx="3071834" cy="307183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355976" y="6267970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www.mienciclo.es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979712" y="328612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Imagen4.15 directorios</a:t>
            </a:r>
            <a:endParaRPr lang="es-MX" sz="1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4812"/>
            <a:ext cx="8229600" cy="1066800"/>
          </a:xfrm>
        </p:spPr>
        <p:txBody>
          <a:bodyPr/>
          <a:lstStyle/>
          <a:p>
            <a:r>
              <a:rPr lang="es-MX" b="1" dirty="0" smtClean="0"/>
              <a:t>Repertorios biográficos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325112"/>
          </a:xfrm>
        </p:spPr>
        <p:txBody>
          <a:bodyPr>
            <a:normAutofit/>
          </a:bodyPr>
          <a:lstStyle/>
          <a:p>
            <a:r>
              <a:rPr lang="es-MX" dirty="0" smtClean="0"/>
              <a:t>Son </a:t>
            </a:r>
            <a:r>
              <a:rPr lang="es-MX" dirty="0"/>
              <a:t>obras, generalmente en forma de diccionario, que contienen biografías de </a:t>
            </a:r>
            <a:r>
              <a:rPr lang="es-MX" dirty="0" smtClean="0"/>
              <a:t>personajes </a:t>
            </a:r>
            <a:r>
              <a:rPr lang="es-MX" dirty="0"/>
              <a:t>ilustres que han destacado a lo largo de la historia en algún campo de la actividad que ejercían. </a:t>
            </a:r>
            <a:endParaRPr lang="es-ES" dirty="0"/>
          </a:p>
        </p:txBody>
      </p:sp>
      <p:pic>
        <p:nvPicPr>
          <p:cNvPr id="52228" name="Picture 4" descr="http://www.bne.es/es/Micrositios/Guias/ObrasReferencia/resources/images/biografico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286124"/>
            <a:ext cx="2928958" cy="328817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261464" y="657316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www.emaze.com</a:t>
            </a:r>
          </a:p>
          <a:p>
            <a:endParaRPr lang="es-MX" sz="1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755576" y="3491135"/>
            <a:ext cx="217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Imagen4.16 repertorios</a:t>
            </a:r>
            <a:endParaRPr lang="es-MX" sz="1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/>
          <a:lstStyle/>
          <a:p>
            <a:r>
              <a:rPr lang="es-MX" b="1" dirty="0" smtClean="0"/>
              <a:t>Estadísticas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Las </a:t>
            </a:r>
            <a:r>
              <a:rPr lang="es-MX" dirty="0"/>
              <a:t>estadísticas se han convertido en instrumento de análisis y toma de decisiones imprescindibles para las personas que trabajan en la política, los/as profesionales e incluso los ciudadanos/as que pretendan estar informados. </a:t>
            </a:r>
            <a:endParaRPr lang="es-ES" dirty="0"/>
          </a:p>
        </p:txBody>
      </p:sp>
      <p:pic>
        <p:nvPicPr>
          <p:cNvPr id="51202" name="Picture 2" descr="http://prensacristiana.org/wp-content/uploads/2015/02/estad%C3%ADstic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6869" y="3571900"/>
            <a:ext cx="4532585" cy="328612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663161" y="648529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www.mienciclo.es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403648" y="386104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Imagen4.17 estadísticas</a:t>
            </a:r>
            <a:endParaRPr lang="es-MX" sz="1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800" dirty="0" smtClean="0">
                <a:ln w="12700">
                  <a:solidFill>
                    <a:schemeClr val="accent2">
                      <a:lumMod val="75000"/>
                    </a:schemeClr>
                  </a:solidFill>
                </a:ln>
              </a:rPr>
              <a:t>Fichas</a:t>
            </a:r>
            <a:endParaRPr lang="es-ES" sz="4800" dirty="0">
              <a:ln w="12700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400" b="1" dirty="0" smtClean="0"/>
              <a:t>Bibliográfica, </a:t>
            </a:r>
            <a:r>
              <a:rPr lang="es-MX" sz="2400" b="1" dirty="0" err="1" smtClean="0"/>
              <a:t>hemerográfica</a:t>
            </a:r>
            <a:r>
              <a:rPr lang="es-MX" sz="2400" b="1" dirty="0" smtClean="0"/>
              <a:t>, </a:t>
            </a:r>
            <a:r>
              <a:rPr lang="es-MX" sz="2400" b="1" dirty="0" err="1" smtClean="0"/>
              <a:t>videográfica</a:t>
            </a:r>
            <a:r>
              <a:rPr lang="es-MX" sz="2400" b="1" dirty="0" smtClean="0"/>
              <a:t> o filmográfica (cine), electrónica, </a:t>
            </a:r>
            <a:r>
              <a:rPr lang="es-MX" sz="2400" b="1" dirty="0" err="1" smtClean="0"/>
              <a:t>audiográfica</a:t>
            </a:r>
            <a:r>
              <a:rPr lang="es-MX" sz="2400" b="1" dirty="0" smtClean="0"/>
              <a:t>, iconográfica, de archivo, de trabajo, textual, de paráfrasis, de resumen, de comentario y de síntesis</a:t>
            </a:r>
            <a:endParaRPr lang="es-ES" sz="2400" b="1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/>
          </a:bodyPr>
          <a:lstStyle/>
          <a:p>
            <a:r>
              <a:rPr lang="es-ES" b="1" dirty="0" smtClean="0"/>
              <a:t>Fichas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Se </a:t>
            </a:r>
            <a:r>
              <a:rPr lang="es-MX" dirty="0"/>
              <a:t>utilizan como medios para realizar un trabajo de investigación.</a:t>
            </a:r>
            <a:endParaRPr lang="es-ES" dirty="0"/>
          </a:p>
          <a:p>
            <a:pPr algn="just"/>
            <a:r>
              <a:rPr lang="es-MX" dirty="0"/>
              <a:t>Contienen datos de identificación de las obras, conceptos, ideas, resúmenes, síntesis, entre otros.</a:t>
            </a:r>
            <a:endParaRPr lang="es-ES" dirty="0"/>
          </a:p>
          <a:p>
            <a:pPr algn="just"/>
            <a:r>
              <a:rPr lang="es-MX" dirty="0"/>
              <a:t>Las fichas se almacenan en un fichero o archivo, un sistema real o virtual de organización de la información mediante una clasificación determinada</a:t>
            </a:r>
            <a:r>
              <a:rPr lang="es-MX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2852936"/>
            <a:ext cx="8016899" cy="43924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800" b="1" dirty="0" smtClean="0"/>
              <a:t>“Que el </a:t>
            </a:r>
            <a:r>
              <a:rPr lang="es-MX" sz="2800" b="1" dirty="0"/>
              <a:t>alumno aplique métodos y técnicas de investigación en la elaboración de sus </a:t>
            </a:r>
            <a:r>
              <a:rPr lang="es-MX" sz="2800" b="1" dirty="0" smtClean="0"/>
              <a:t>fuentes de investigación, </a:t>
            </a:r>
            <a:r>
              <a:rPr lang="es-MX" sz="2800" b="1" dirty="0"/>
              <a:t>con la finalidad de generar </a:t>
            </a:r>
            <a:r>
              <a:rPr lang="es-MX" sz="2800" b="1" dirty="0" smtClean="0"/>
              <a:t>experiencias, apegándose </a:t>
            </a:r>
            <a:r>
              <a:rPr lang="es-MX" sz="2800" b="1" dirty="0"/>
              <a:t>a un conjunto de reglas, normas o </a:t>
            </a:r>
            <a:r>
              <a:rPr lang="es-MX" sz="2800" b="1" dirty="0" smtClean="0"/>
              <a:t>procedimientos”.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5097241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bibliográfica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0720"/>
            <a:ext cx="8229600" cy="5502990"/>
          </a:xfrm>
        </p:spPr>
        <p:txBody>
          <a:bodyPr>
            <a:normAutofit/>
          </a:bodyPr>
          <a:lstStyle/>
          <a:p>
            <a:r>
              <a:rPr lang="es-MX" dirty="0"/>
              <a:t>Es una ficha pequeña destinada a anotar meramente los datos de un libro o artículo. </a:t>
            </a:r>
            <a:endParaRPr lang="es-ES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2000240"/>
            <a:ext cx="6286544" cy="485776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251520" y="227687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Imagen4.18 ficha bibliográfica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716016" y="6508286"/>
            <a:ext cx="3528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Imagen recuperada de </a:t>
            </a:r>
            <a:r>
              <a:rPr lang="es-MX" sz="1050" dirty="0"/>
              <a:t>glosarioterminologico7.weebly.com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 smtClean="0"/>
              <a:t>Ficha </a:t>
            </a:r>
            <a:r>
              <a:rPr lang="es-MX" b="1" dirty="0" err="1" smtClean="0"/>
              <a:t>hemerográfica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Contiene </a:t>
            </a:r>
            <a:r>
              <a:rPr lang="es-MX" dirty="0"/>
              <a:t>la </a:t>
            </a:r>
            <a:r>
              <a:rPr lang="es-MX" dirty="0" smtClean="0"/>
              <a:t>información más </a:t>
            </a:r>
            <a:r>
              <a:rPr lang="es-MX" dirty="0"/>
              <a:t>importante del periódico o revista que se utilizó para juntar </a:t>
            </a:r>
            <a:r>
              <a:rPr lang="es-MX" dirty="0" smtClean="0"/>
              <a:t>la información </a:t>
            </a:r>
            <a:r>
              <a:rPr lang="es-MX" dirty="0"/>
              <a:t>de un trabajo de investigación. </a:t>
            </a:r>
            <a:endParaRPr lang="es-ES" dirty="0"/>
          </a:p>
        </p:txBody>
      </p:sp>
      <p:pic>
        <p:nvPicPr>
          <p:cNvPr id="47106" name="Picture 2" descr="http://image.slidesharecdn.com/metodologadelainvestigaciniiunidad1tema3actividaddeaprendizaje1-141011133220-conversion-gate02/95/metodologa-de-la-investigacin-ii-unidad-1-tema-3-actividad-de-aprendizaje-1-4-638.jpg?cb=1413034385"/>
          <p:cNvPicPr>
            <a:picLocks noChangeAspect="1" noChangeArrowheads="1"/>
          </p:cNvPicPr>
          <p:nvPr/>
        </p:nvPicPr>
        <p:blipFill>
          <a:blip r:embed="rId2" cstate="print"/>
          <a:srcRect l="14107" t="24457" r="14184" b="11956"/>
          <a:stretch>
            <a:fillRect/>
          </a:stretch>
        </p:blipFill>
        <p:spPr bwMode="auto">
          <a:xfrm>
            <a:off x="1547829" y="2857520"/>
            <a:ext cx="5810253" cy="3714752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539552" y="285752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Imagen4.19 </a:t>
            </a:r>
            <a:r>
              <a:rPr lang="es-MX" sz="1400" dirty="0" err="1" smtClean="0"/>
              <a:t>hemerográfica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452955" y="6021288"/>
            <a:ext cx="2905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Imagen recuperada de ejemplosde.info</a:t>
            </a:r>
          </a:p>
          <a:p>
            <a:endParaRPr lang="es-MX" sz="1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768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</a:t>
            </a:r>
            <a:r>
              <a:rPr lang="es-MX" b="1" dirty="0" err="1"/>
              <a:t>videografica</a:t>
            </a:r>
            <a:r>
              <a:rPr lang="es-MX" b="1" dirty="0"/>
              <a:t> o filmográfica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47028"/>
            <a:ext cx="8229600" cy="4325112"/>
          </a:xfrm>
        </p:spPr>
        <p:txBody>
          <a:bodyPr/>
          <a:lstStyle/>
          <a:p>
            <a:pPr algn="just"/>
            <a:r>
              <a:rPr lang="es-MX" dirty="0"/>
              <a:t>Es donde se guardan los nombres de las </a:t>
            </a:r>
            <a:r>
              <a:rPr lang="es-MX" dirty="0" smtClean="0"/>
              <a:t>películas, </a:t>
            </a:r>
            <a:r>
              <a:rPr lang="es-MX" dirty="0"/>
              <a:t>cintas, o filmaciones </a:t>
            </a:r>
            <a:r>
              <a:rPr lang="es-MX" dirty="0" smtClean="0"/>
              <a:t>. Está </a:t>
            </a:r>
            <a:r>
              <a:rPr lang="es-MX" dirty="0"/>
              <a:t>relacionado con la  </a:t>
            </a:r>
            <a:r>
              <a:rPr lang="es-MX" dirty="0" smtClean="0"/>
              <a:t>tecnología.</a:t>
            </a:r>
            <a:endParaRPr lang="es-ES" dirty="0"/>
          </a:p>
        </p:txBody>
      </p:sp>
      <p:pic>
        <p:nvPicPr>
          <p:cNvPr id="45058" name="Picture 2" descr="http://image.slidesharecdn.com/tcnicasgramaticales-131024000013-phpapp02/95/tcnicas-documentales-de-investigacin-por-daniel-robles-15-638.jpg?cb=1382573081"/>
          <p:cNvPicPr>
            <a:picLocks noChangeAspect="1" noChangeArrowheads="1"/>
          </p:cNvPicPr>
          <p:nvPr/>
        </p:nvPicPr>
        <p:blipFill>
          <a:blip r:embed="rId2" cstate="print"/>
          <a:srcRect l="10580" t="15658" r="10658" b="9185"/>
          <a:stretch>
            <a:fillRect/>
          </a:stretch>
        </p:blipFill>
        <p:spPr bwMode="auto">
          <a:xfrm>
            <a:off x="1772523" y="2713554"/>
            <a:ext cx="5585559" cy="4001594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539551" y="3068960"/>
            <a:ext cx="1232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Imagen4.20 </a:t>
            </a:r>
            <a:r>
              <a:rPr lang="es-MX" sz="1400" dirty="0" err="1" smtClean="0"/>
              <a:t>videográfica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770218" y="6642556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/>
              <a:t>Imagen recuperada de angelalmazan.com</a:t>
            </a:r>
          </a:p>
          <a:p>
            <a:endParaRPr lang="es-MX" sz="11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iconográfica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212158"/>
            <a:ext cx="8229600" cy="5502990"/>
          </a:xfrm>
        </p:spPr>
        <p:txBody>
          <a:bodyPr/>
          <a:lstStyle/>
          <a:p>
            <a:pPr algn="just"/>
            <a:r>
              <a:rPr lang="es-MX" dirty="0"/>
              <a:t>Se utiliza para registrar en ella los datos referentes a evidencias y edificios históricos o actuales que se consideren como una fuente de información. </a:t>
            </a:r>
            <a:endParaRPr lang="es-ES" dirty="0"/>
          </a:p>
        </p:txBody>
      </p:sp>
      <p:sp>
        <p:nvSpPr>
          <p:cNvPr id="43010" name="AutoShape 2" descr="Resultado de imagen para ficha iconografica ejempl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3012" name="AutoShape 4" descr="Resultado de imagen para ficha iconografica ejempl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3014" name="AutoShape 6" descr="Resultado de imagen para ficha iconografica ejempl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3016" name="Picture 8" descr="http://2.bp.blogspot.com/_1-UweAirdLM/TI7wsHNN4GI/AAAAAAAAACc/YZxaXTeOHk4/s1600/Ficha+de+la+Venus+de+Willendorf..png"/>
          <p:cNvPicPr>
            <a:picLocks noChangeAspect="1" noChangeArrowheads="1"/>
          </p:cNvPicPr>
          <p:nvPr/>
        </p:nvPicPr>
        <p:blipFill>
          <a:blip r:embed="rId2" cstate="print"/>
          <a:srcRect l="5672" t="3734" b="6657"/>
          <a:stretch>
            <a:fillRect/>
          </a:stretch>
        </p:blipFill>
        <p:spPr bwMode="auto">
          <a:xfrm>
            <a:off x="1928794" y="2857496"/>
            <a:ext cx="5147857" cy="371477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899592" y="314096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Imagen4.21 iconográfica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139952" y="6572272"/>
            <a:ext cx="4608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/>
              <a:t>Imagen recuperada de 3im1proyectosdecomunicacioncientifica.blogspot.com</a:t>
            </a:r>
          </a:p>
          <a:p>
            <a:endParaRPr lang="es-MX" sz="105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de trabajo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/>
          </a:bodyPr>
          <a:lstStyle/>
          <a:p>
            <a:r>
              <a:rPr lang="es-MX" dirty="0" smtClean="0"/>
              <a:t>Sirve </a:t>
            </a:r>
            <a:r>
              <a:rPr lang="es-MX" dirty="0"/>
              <a:t>para identificar y relacionar ideas centrales de los diferentes textos revisados, </a:t>
            </a:r>
            <a:r>
              <a:rPr lang="es-MX" dirty="0" smtClean="0"/>
              <a:t>y </a:t>
            </a:r>
            <a:r>
              <a:rPr lang="es-MX" dirty="0"/>
              <a:t>para presentar la información de manera clara y precisa</a:t>
            </a:r>
            <a:r>
              <a:rPr lang="es-MX" dirty="0" smtClean="0"/>
              <a:t>. </a:t>
            </a:r>
            <a:endParaRPr lang="es-ES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" t="20347" r="7077" b="18613"/>
          <a:stretch>
            <a:fillRect/>
          </a:stretch>
        </p:blipFill>
        <p:spPr>
          <a:xfrm>
            <a:off x="1142976" y="2714620"/>
            <a:ext cx="6786610" cy="385765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64088" y="271462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Imagen4.22 de trabajo</a:t>
            </a:r>
            <a:endParaRPr lang="es-MX" sz="1400" dirty="0"/>
          </a:p>
        </p:txBody>
      </p:sp>
      <p:sp>
        <p:nvSpPr>
          <p:cNvPr id="6" name="5 Rectángulo"/>
          <p:cNvSpPr/>
          <p:nvPr/>
        </p:nvSpPr>
        <p:spPr>
          <a:xfrm>
            <a:off x="3995936" y="6387606"/>
            <a:ext cx="29000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Imagen recuperada de angelalmazan.com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textual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04152"/>
            <a:ext cx="8229600" cy="4325112"/>
          </a:xfrm>
        </p:spPr>
        <p:txBody>
          <a:bodyPr/>
          <a:lstStyle/>
          <a:p>
            <a:r>
              <a:rPr lang="es-MX" dirty="0"/>
              <a:t>Se transcribe literalmente algún concepto que por su importancia no se le desea cambiar, se respeta el criterio del autor. </a:t>
            </a:r>
            <a:endParaRPr lang="es-ES" dirty="0"/>
          </a:p>
        </p:txBody>
      </p:sp>
      <p:pic>
        <p:nvPicPr>
          <p:cNvPr id="38914" name="Picture 2" descr="https://terminalproyecto1.files.wordpress.com/2013/09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8365122" cy="371477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4788024" y="227687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Imagen4.23 textual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788024" y="6127125"/>
            <a:ext cx="2905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Imagen recuperada de ejemplosde.info</a:t>
            </a:r>
          </a:p>
          <a:p>
            <a:endParaRPr lang="es-MX" sz="1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de paráfrasis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04152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Se anota una explicación propia, utilizando nuestros términos o ideas para presentar un material que en la fuente original se expresa de manera compleja y de difícil comprensión. </a:t>
            </a:r>
            <a:endParaRPr lang="es-ES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50" b="5534"/>
          <a:stretch>
            <a:fillRect/>
          </a:stretch>
        </p:blipFill>
        <p:spPr>
          <a:xfrm>
            <a:off x="857224" y="2928934"/>
            <a:ext cx="7358114" cy="3714776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7504" y="3140968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Imagen4.24 de paráfrasis</a:t>
            </a:r>
            <a:endParaRPr lang="es-MX" sz="1400" dirty="0"/>
          </a:p>
        </p:txBody>
      </p:sp>
      <p:sp>
        <p:nvSpPr>
          <p:cNvPr id="6" name="5 Rectángulo"/>
          <p:cNvSpPr/>
          <p:nvPr/>
        </p:nvSpPr>
        <p:spPr>
          <a:xfrm>
            <a:off x="3419872" y="6274378"/>
            <a:ext cx="29000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Imagen recuperada de angelalmazan.com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de resumen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Se anotan de forma sintetizada y con palabras propias los conceptos más importantes de una lectura vertidos por el autor en una o varias páginas. Este resumen debe ser breve (máximo 2 fichas), y manifestar en forma concreta y exacta la idea íntegra del </a:t>
            </a:r>
            <a:r>
              <a:rPr lang="es-MX" sz="2400" dirty="0" smtClean="0"/>
              <a:t>texto.</a:t>
            </a:r>
            <a:endParaRPr lang="es-ES" sz="2400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3071810"/>
            <a:ext cx="6072230" cy="378621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67544" y="307181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Imagen4.25 de resumen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648869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Imagen recuperada de 3im1proyectosdecomunicacioncientifica.blogspot.com</a:t>
            </a:r>
          </a:p>
          <a:p>
            <a:endParaRPr lang="es-MX" sz="9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de comentario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También se le llama de observación. Se anotan en ella nuestras observaciones o ideas respecto a algún concepto vertido por el autor del texto, señalando nuestra conformidad o discrepancia. </a:t>
            </a:r>
            <a:endParaRPr lang="es-ES" sz="2400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" t="22062" r="5804" b="10054"/>
          <a:stretch>
            <a:fillRect/>
          </a:stretch>
        </p:blipFill>
        <p:spPr>
          <a:xfrm>
            <a:off x="1285852" y="2786058"/>
            <a:ext cx="6643734" cy="385765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7504" y="303899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Imagen4.26 de comentario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139952" y="6650251"/>
            <a:ext cx="4608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/>
              <a:t>Imagen recuperada de 3im1proyectosdecomunicacioncientifica.blogspot.com</a:t>
            </a:r>
          </a:p>
          <a:p>
            <a:endParaRPr lang="es-MX" sz="105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Ficha de síntesis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/>
          </a:bodyPr>
          <a:lstStyle/>
          <a:p>
            <a:pPr algn="just"/>
            <a:r>
              <a:rPr lang="es-MX" sz="2600" dirty="0"/>
              <a:t>Es la que se utiliza para consignar, en pocas palabras, el extracto del texto consultado. </a:t>
            </a:r>
            <a:endParaRPr lang="es-ES" sz="2600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" t="16089" r="4175" b="9306"/>
          <a:stretch>
            <a:fillRect/>
          </a:stretch>
        </p:blipFill>
        <p:spPr>
          <a:xfrm>
            <a:off x="1071538" y="2071678"/>
            <a:ext cx="6929486" cy="450059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111" y="1968589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Imagen4.27 de síntesis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788024" y="6396335"/>
            <a:ext cx="2905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Imagen recuperada de ejemplosde.info</a:t>
            </a:r>
          </a:p>
          <a:p>
            <a:endParaRPr lang="es-MX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Guión explicativo del material presentado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 smtClean="0"/>
              <a:t>La presentación pretende cubrir los siguientes objetivos:</a:t>
            </a:r>
          </a:p>
          <a:p>
            <a:r>
              <a:rPr lang="es-MX" dirty="0"/>
              <a:t> Identificar y reconocer </a:t>
            </a:r>
            <a:r>
              <a:rPr lang="es-MX" dirty="0" smtClean="0"/>
              <a:t>las fuentes de información para la recopilación de información de </a:t>
            </a:r>
            <a:r>
              <a:rPr lang="es-MX" dirty="0"/>
              <a:t>la investigación</a:t>
            </a:r>
          </a:p>
          <a:p>
            <a:r>
              <a:rPr lang="es-MX" dirty="0" smtClean="0"/>
              <a:t>·Analizar las fuentes de información vinculados </a:t>
            </a:r>
            <a:r>
              <a:rPr lang="es-MX" dirty="0"/>
              <a:t>a la Investigación, para comprender el ámbito de la Investigación.</a:t>
            </a:r>
          </a:p>
          <a:p>
            <a:r>
              <a:rPr lang="es-MX" dirty="0" smtClean="0"/>
              <a:t>·Analizar </a:t>
            </a:r>
            <a:r>
              <a:rPr lang="es-MX" dirty="0"/>
              <a:t>los tipos de </a:t>
            </a:r>
            <a:r>
              <a:rPr lang="es-MX" dirty="0" smtClean="0"/>
              <a:t>Información, </a:t>
            </a:r>
            <a:r>
              <a:rPr lang="es-MX" dirty="0"/>
              <a:t>para seleccionar la conveniente según el caso.</a:t>
            </a:r>
          </a:p>
          <a:p>
            <a:r>
              <a:rPr lang="es-MX" dirty="0" smtClean="0"/>
              <a:t>·Identificar </a:t>
            </a:r>
            <a:r>
              <a:rPr lang="es-MX" dirty="0"/>
              <a:t>a la investigación </a:t>
            </a:r>
            <a:r>
              <a:rPr lang="es-MX" dirty="0" smtClean="0"/>
              <a:t>documental, </a:t>
            </a:r>
            <a:r>
              <a:rPr lang="es-MX" dirty="0"/>
              <a:t>para su aplicación en trabajos de investigación.</a:t>
            </a:r>
          </a:p>
          <a:p>
            <a:pPr marL="0" indent="0">
              <a:buNone/>
            </a:pPr>
            <a:r>
              <a:rPr lang="es-MX" dirty="0" smtClean="0"/>
              <a:t>Para </a:t>
            </a:r>
            <a:r>
              <a:rPr lang="es-MX" dirty="0"/>
              <a:t>el uso eficiente del material se sugiere contar con proyector, laptop y el programa PowerPoint versión 2013 o anterior. Este material se comparte a las cuentas de correo electrónico para que cada alumno pueda seguir al profesor en su computadora.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592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es-MX" b="1" dirty="0"/>
              <a:t>FUENTES DE INFORMACIÓN EN LA </a:t>
            </a:r>
            <a:r>
              <a:rPr lang="es-MX" b="1" dirty="0" smtClean="0"/>
              <a:t>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2844" y="2071678"/>
            <a:ext cx="4038600" cy="4525963"/>
          </a:xfrm>
        </p:spPr>
        <p:txBody>
          <a:bodyPr>
            <a:noAutofit/>
          </a:bodyPr>
          <a:lstStyle/>
          <a:p>
            <a:pPr algn="just"/>
            <a:r>
              <a:rPr lang="es-MX" sz="2300" dirty="0"/>
              <a:t>Las fuentes de información son variadas y en algunos casos </a:t>
            </a:r>
            <a:r>
              <a:rPr lang="es-MX" sz="2300" dirty="0" smtClean="0"/>
              <a:t>inimaginables, ya </a:t>
            </a:r>
            <a:r>
              <a:rPr lang="es-MX" sz="2300" dirty="0"/>
              <a:t>que podemos iniciar en los libros, revistas, periódicos, </a:t>
            </a:r>
            <a:r>
              <a:rPr lang="es-MX" sz="2300" dirty="0" err="1" smtClean="0"/>
              <a:t>etc</a:t>
            </a:r>
            <a:r>
              <a:rPr lang="es-MX" sz="2300" dirty="0" smtClean="0"/>
              <a:t>, </a:t>
            </a:r>
            <a:r>
              <a:rPr lang="es-MX" sz="2300" dirty="0"/>
              <a:t>pero </a:t>
            </a:r>
            <a:r>
              <a:rPr lang="es-MX" sz="2300" dirty="0" smtClean="0"/>
              <a:t>todos </a:t>
            </a:r>
            <a:r>
              <a:rPr lang="es-MX" sz="2300" dirty="0"/>
              <a:t>son conocimientos indirectos que </a:t>
            </a:r>
            <a:r>
              <a:rPr lang="es-MX" sz="2300" dirty="0" smtClean="0"/>
              <a:t>obtenemos  </a:t>
            </a:r>
            <a:r>
              <a:rPr lang="es-MX" sz="2300" dirty="0"/>
              <a:t>de las </a:t>
            </a:r>
            <a:r>
              <a:rPr lang="es-MX" sz="2300" dirty="0" smtClean="0"/>
              <a:t>lecturas, </a:t>
            </a:r>
            <a:r>
              <a:rPr lang="es-MX" sz="2300" dirty="0"/>
              <a:t>sin saber a ciencia cierta si son verdaderos o </a:t>
            </a:r>
            <a:r>
              <a:rPr lang="es-MX" sz="2300" dirty="0" smtClean="0"/>
              <a:t>imaginarios. </a:t>
            </a:r>
          </a:p>
        </p:txBody>
      </p:sp>
      <p:pic>
        <p:nvPicPr>
          <p:cNvPr id="80898" name="Picture 2" descr="https://rafabravo.files.wordpress.com/2009/12/information_overload31.jpg?w=8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29" y="2633679"/>
            <a:ext cx="4219575" cy="3152775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364088" y="5949280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 </a:t>
            </a:r>
            <a:r>
              <a:rPr lang="es-MX" sz="1200" dirty="0"/>
              <a:t>lacienciaysusdemonios.com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355976" y="184482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Imagen4  fuentes información</a:t>
            </a:r>
            <a:endParaRPr lang="es-MX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/>
              <a:t>Bibliográfica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/>
              <a:t>Constituye </a:t>
            </a:r>
            <a:r>
              <a:rPr lang="es-ES" sz="2400" dirty="0"/>
              <a:t>una excelente introducción a todos los otros tipos de </a:t>
            </a:r>
            <a:r>
              <a:rPr lang="es-ES" sz="2400" dirty="0" smtClean="0"/>
              <a:t>investigación y es necesaria </a:t>
            </a:r>
            <a:r>
              <a:rPr lang="es-ES" sz="2400" dirty="0"/>
              <a:t>puesto que </a:t>
            </a:r>
            <a:r>
              <a:rPr lang="es-ES" sz="2400" dirty="0" smtClean="0"/>
              <a:t>proporciona </a:t>
            </a:r>
            <a:r>
              <a:rPr lang="es-ES" sz="2400" dirty="0"/>
              <a:t>el conocimiento de las investigaciones ya </a:t>
            </a:r>
            <a:r>
              <a:rPr lang="es-ES" sz="2400" dirty="0" smtClean="0"/>
              <a:t>existentes acerca </a:t>
            </a:r>
            <a:r>
              <a:rPr lang="es-ES" sz="2400" dirty="0"/>
              <a:t>del tema o problema que el investigador se propone </a:t>
            </a:r>
            <a:r>
              <a:rPr lang="es-ES" sz="2400" dirty="0" smtClean="0"/>
              <a:t>resolver</a:t>
            </a:r>
            <a:r>
              <a:rPr lang="es-ES" sz="2400" dirty="0"/>
              <a:t>.</a:t>
            </a:r>
          </a:p>
          <a:p>
            <a:pPr algn="just">
              <a:buNone/>
            </a:pPr>
            <a:endParaRPr lang="es-ES" sz="2400" dirty="0"/>
          </a:p>
        </p:txBody>
      </p:sp>
      <p:pic>
        <p:nvPicPr>
          <p:cNvPr id="79874" name="Picture 2" descr="http://www.crecenegocios.com/wp-content/uploads/2009/10/fuentes-de-informac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643315"/>
            <a:ext cx="4103369" cy="2928958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467544" y="3861048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Imagen1.1 Bibliografía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995936" y="6537127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www.ecociencia.cl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722313" y="3490924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/>
              <a:t>Resumen, reseña crítica, monografía, ensayo y memoria.</a:t>
            </a:r>
            <a:endParaRPr lang="es-ES" sz="2400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722313" y="2000240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 smtClean="0">
                <a:ln w="12700">
                  <a:solidFill>
                    <a:schemeClr val="accent2">
                      <a:lumMod val="75000"/>
                    </a:schemeClr>
                  </a:solidFill>
                </a:ln>
              </a:rPr>
              <a:t>Formas </a:t>
            </a:r>
            <a:r>
              <a:rPr lang="es-MX" sz="4800" b="1" dirty="0">
                <a:ln w="12700">
                  <a:solidFill>
                    <a:schemeClr val="accent2">
                      <a:lumMod val="75000"/>
                    </a:schemeClr>
                  </a:solidFill>
                </a:ln>
              </a:rPr>
              <a:t>de Investigación </a:t>
            </a:r>
            <a:r>
              <a:rPr lang="es-MX" sz="4800" b="1" dirty="0" smtClean="0">
                <a:ln w="12700">
                  <a:solidFill>
                    <a:schemeClr val="accent2">
                      <a:lumMod val="75000"/>
                    </a:schemeClr>
                  </a:solidFill>
                </a:ln>
              </a:rPr>
              <a:t>documental</a:t>
            </a:r>
            <a:endParaRPr lang="es-ES" sz="4800" dirty="0">
              <a:ln w="12700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6800"/>
          </a:xfrm>
        </p:spPr>
        <p:txBody>
          <a:bodyPr>
            <a:normAutofit/>
          </a:bodyPr>
          <a:lstStyle/>
          <a:p>
            <a:r>
              <a:rPr lang="es-MX" b="1" dirty="0"/>
              <a:t>Resumen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0524" y="1643050"/>
            <a:ext cx="4038600" cy="4525963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Consiste </a:t>
            </a:r>
            <a:r>
              <a:rPr lang="es-MX" sz="2400" dirty="0"/>
              <a:t>en reducir un texto de tal forma que éste sólo contenga cuestiones </a:t>
            </a:r>
            <a:r>
              <a:rPr lang="es-MX" sz="2400" dirty="0" smtClean="0"/>
              <a:t>importantes</a:t>
            </a:r>
          </a:p>
          <a:p>
            <a:pPr algn="just"/>
            <a:r>
              <a:rPr lang="es-MX" sz="2400" dirty="0" smtClean="0"/>
              <a:t>Las características de un resumen son: ideas ordenadas, claridad, concisión, debe ser personal y usar abreviaturas, códigos y signos. </a:t>
            </a:r>
            <a:endParaRPr lang="es-ES" sz="2400" dirty="0" smtClean="0"/>
          </a:p>
          <a:p>
            <a:pPr algn="just"/>
            <a:endParaRPr lang="es-ES" sz="2400" dirty="0"/>
          </a:p>
        </p:txBody>
      </p:sp>
      <p:pic>
        <p:nvPicPr>
          <p:cNvPr id="4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1571612"/>
            <a:ext cx="3571900" cy="414929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98984" y="5720902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Imagen recuperada de </a:t>
            </a:r>
            <a:r>
              <a:rPr lang="es-MX" sz="1200" dirty="0"/>
              <a:t>www.um.es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000628" y="1124744"/>
            <a:ext cx="227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Imagen 4.2</a:t>
            </a:r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es-MX" b="1" dirty="0" smtClean="0"/>
              <a:t> Procedimiento para hacer un resumen 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Lectura </a:t>
            </a:r>
            <a:r>
              <a:rPr lang="es-MX" dirty="0"/>
              <a:t>exploratoria del capítulo o fragmento que se estudiará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Lectura </a:t>
            </a:r>
            <a:r>
              <a:rPr lang="es-MX" dirty="0"/>
              <a:t>pormenorizada hasta su total comprensión, sobre los párrafos fundamentales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Subrayado </a:t>
            </a:r>
            <a:r>
              <a:rPr lang="es-MX" dirty="0"/>
              <a:t>de las ideas más </a:t>
            </a:r>
            <a:r>
              <a:rPr lang="es-MX" dirty="0" smtClean="0"/>
              <a:t>importantes.</a:t>
            </a:r>
          </a:p>
          <a:p>
            <a:pPr algn="just"/>
            <a:r>
              <a:rPr lang="es-MX" dirty="0" smtClean="0"/>
              <a:t>Comprobación </a:t>
            </a:r>
            <a:r>
              <a:rPr lang="es-MX" dirty="0"/>
              <a:t>de que lo subrayado tiene unidad y </a:t>
            </a:r>
            <a:r>
              <a:rPr lang="es-MX" dirty="0" smtClean="0"/>
              <a:t>sentido.</a:t>
            </a:r>
          </a:p>
          <a:p>
            <a:pPr algn="just"/>
            <a:r>
              <a:rPr lang="es-MX" dirty="0" smtClean="0"/>
              <a:t>A </a:t>
            </a:r>
            <a:r>
              <a:rPr lang="es-MX" dirty="0"/>
              <a:t>partir de lo subrayado, escribe las ideas significativas con las propias palabras del autor; procura que exista ilación en el contenido, para que el tema no pierda su significado.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342</TotalTime>
  <Words>1679</Words>
  <Application>Microsoft Office PowerPoint</Application>
  <PresentationFormat>Presentación en pantalla (4:3)</PresentationFormat>
  <Paragraphs>181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5" baseType="lpstr">
      <vt:lpstr>Arial</vt:lpstr>
      <vt:lpstr>Calibri</vt:lpstr>
      <vt:lpstr>Cambria</vt:lpstr>
      <vt:lpstr>Georgia</vt:lpstr>
      <vt:lpstr>Wingdings 2</vt:lpstr>
      <vt:lpstr>Urbano</vt:lpstr>
      <vt:lpstr>Facultad de Contaduría y Administración   Tema: 1  Fuentes de información y recopilación de datos primarios  Elaborado por: D. en C. S. Juan Alberto Ruiz Tapia  Toluca, México; Septiembre 2015</vt:lpstr>
      <vt:lpstr>Plan de estudios: Maestría:  Alta Dirección en Sistemas de Información    Unidad de Aprendizaje:  « Aplicación innovadora del Conocimiento II»  (6 Créditos) HT: 2, HP: 2, THORAS : 4</vt:lpstr>
      <vt:lpstr>Objetivo General</vt:lpstr>
      <vt:lpstr>Guión explicativo del material presentado</vt:lpstr>
      <vt:lpstr>FUENTES DE INFORMACIÓN EN LA INVESTIGACIÓN</vt:lpstr>
      <vt:lpstr>Bibliográfica </vt:lpstr>
      <vt:lpstr>Formas de Investigación documental</vt:lpstr>
      <vt:lpstr>Resumen </vt:lpstr>
      <vt:lpstr> Procedimiento para hacer un resumen </vt:lpstr>
      <vt:lpstr>Reseña critica </vt:lpstr>
      <vt:lpstr>Funciones de una reseña crítica</vt:lpstr>
      <vt:lpstr>Monografía </vt:lpstr>
      <vt:lpstr>Tipos de monografías</vt:lpstr>
      <vt:lpstr>Características de la monografía </vt:lpstr>
      <vt:lpstr>Monografía científica</vt:lpstr>
      <vt:lpstr>Fuentes de información</vt:lpstr>
      <vt:lpstr>Fuentes de información</vt:lpstr>
      <vt:lpstr>Fuentes primarias</vt:lpstr>
      <vt:lpstr>Fuentes secundarias</vt:lpstr>
      <vt:lpstr>Monografías o libros electrónicos</vt:lpstr>
      <vt:lpstr>Revistas</vt:lpstr>
      <vt:lpstr>Obras de referencia </vt:lpstr>
      <vt:lpstr>Enciclopedias</vt:lpstr>
      <vt:lpstr>Diccionarios especializados</vt:lpstr>
      <vt:lpstr>Directorios</vt:lpstr>
      <vt:lpstr>Repertorios biográficos</vt:lpstr>
      <vt:lpstr>Estadísticas</vt:lpstr>
      <vt:lpstr>Fichas</vt:lpstr>
      <vt:lpstr>Fichas</vt:lpstr>
      <vt:lpstr>Ficha bibliográfica </vt:lpstr>
      <vt:lpstr>Ficha hemerográfica</vt:lpstr>
      <vt:lpstr>Ficha videografica o filmográfica </vt:lpstr>
      <vt:lpstr>Ficha iconográfica </vt:lpstr>
      <vt:lpstr>Ficha de trabajo </vt:lpstr>
      <vt:lpstr>Ficha textual </vt:lpstr>
      <vt:lpstr>Ficha de paráfrasis </vt:lpstr>
      <vt:lpstr>Ficha de resumen </vt:lpstr>
      <vt:lpstr>Ficha de comentario </vt:lpstr>
      <vt:lpstr>Ficha de síntesis </vt:lpstr>
    </vt:vector>
  </TitlesOfParts>
  <Company>..::Lobillo::..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 Identificar y caracterizar a la investigación documental, bibliográfica y archivística.</dc:title>
  <dc:creator>..::Lobillo::..</dc:creator>
  <cp:lastModifiedBy>SUSANA RV</cp:lastModifiedBy>
  <cp:revision>31</cp:revision>
  <dcterms:created xsi:type="dcterms:W3CDTF">2015-10-01T17:57:49Z</dcterms:created>
  <dcterms:modified xsi:type="dcterms:W3CDTF">2015-10-02T23:26:54Z</dcterms:modified>
</cp:coreProperties>
</file>