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wav" ContentType="audio/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96" r:id="rId1"/>
  </p:sldMasterIdLst>
  <p:notesMasterIdLst>
    <p:notesMasterId r:id="rId44"/>
  </p:notesMasterIdLst>
  <p:handoutMasterIdLst>
    <p:handoutMasterId r:id="rId45"/>
  </p:handoutMasterIdLst>
  <p:sldIdLst>
    <p:sldId id="279" r:id="rId2"/>
    <p:sldId id="256" r:id="rId3"/>
    <p:sldId id="262" r:id="rId4"/>
    <p:sldId id="261" r:id="rId5"/>
    <p:sldId id="257" r:id="rId6"/>
    <p:sldId id="291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92" r:id="rId19"/>
    <p:sldId id="293" r:id="rId20"/>
    <p:sldId id="301" r:id="rId21"/>
    <p:sldId id="302" r:id="rId22"/>
    <p:sldId id="275" r:id="rId23"/>
    <p:sldId id="294" r:id="rId24"/>
    <p:sldId id="276" r:id="rId25"/>
    <p:sldId id="295" r:id="rId26"/>
    <p:sldId id="277" r:id="rId27"/>
    <p:sldId id="296" r:id="rId28"/>
    <p:sldId id="297" r:id="rId29"/>
    <p:sldId id="278" r:id="rId30"/>
    <p:sldId id="298" r:id="rId31"/>
    <p:sldId id="299" r:id="rId32"/>
    <p:sldId id="280" r:id="rId33"/>
    <p:sldId id="282" r:id="rId34"/>
    <p:sldId id="283" r:id="rId35"/>
    <p:sldId id="284" r:id="rId36"/>
    <p:sldId id="285" r:id="rId37"/>
    <p:sldId id="286" r:id="rId38"/>
    <p:sldId id="287" r:id="rId39"/>
    <p:sldId id="288" r:id="rId40"/>
    <p:sldId id="289" r:id="rId41"/>
    <p:sldId id="260" r:id="rId42"/>
    <p:sldId id="300" r:id="rId43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3176" autoAdjust="0"/>
    <p:restoredTop sz="94660"/>
  </p:normalViewPr>
  <p:slideViewPr>
    <p:cSldViewPr>
      <p:cViewPr varScale="1">
        <p:scale>
          <a:sx n="69" d="100"/>
          <a:sy n="69" d="100"/>
        </p:scale>
        <p:origin x="-1182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F85E086-003A-40E6-AF00-8B75B3BAB599}" type="datetimeFigureOut">
              <a:rPr lang="es-MX" smtClean="0"/>
              <a:t>01/10/2015</a:t>
            </a:fld>
            <a:endParaRPr lang="es-MX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E5771BF-E030-46BC-B53A-538600E10041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270239536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0FB0D1E-57A3-4668-B65D-15397E7B0F59}" type="datetimeFigureOut">
              <a:rPr lang="es-MX" smtClean="0"/>
              <a:t>01/10/2015</a:t>
            </a:fld>
            <a:endParaRPr lang="es-MX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15752A2-A39D-4849-80A6-9BB6CC5734BA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185664998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84155655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 dirty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 dirty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 dirty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 dirty="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 dirty="0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 dirty="0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 dirty="0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518BB1-7183-44F5-B543-CA7B87A82EAE}" type="slidenum">
              <a:rPr lang="es-MX" smtClean="0"/>
              <a:pPr/>
              <a:t>6</a:t>
            </a:fld>
            <a:endParaRPr lang="es-MX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900D91E1-24CB-421B-8BED-BC0BC17ADA4F}" type="datetime1">
              <a:rPr lang="es-MX" smtClean="0"/>
              <a:t>01/10/2015</a:t>
            </a:fld>
            <a:endParaRPr lang="es-MX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7131F5FC-A865-4996-A186-9C545B4FC009}" type="slidenum">
              <a:rPr lang="es-MX" smtClean="0"/>
              <a:t>‹Nº›</a:t>
            </a:fld>
            <a:endParaRPr lang="es-MX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16816-7E2C-4B04-AC7E-1C1977FFD56C}" type="datetime1">
              <a:rPr lang="es-MX" smtClean="0"/>
              <a:t>01/10/2015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1F5FC-A865-4996-A186-9C545B4FC009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6C88B7-1763-4135-93C3-9136D3F7A885}" type="datetime1">
              <a:rPr lang="es-MX" smtClean="0"/>
              <a:t>01/10/2015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1F5FC-A865-4996-A186-9C545B4FC009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D3F9C1-963B-4219-888D-85BB1A0F90D2}" type="datetime1">
              <a:rPr lang="es-MX" smtClean="0"/>
              <a:t>01/10/2015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1F5FC-A865-4996-A186-9C545B4FC009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36647-01F9-434D-82BA-536689D38E2D}" type="datetime1">
              <a:rPr lang="es-MX" smtClean="0"/>
              <a:t>01/10/2015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1F5FC-A865-4996-A186-9C545B4FC009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7A8EDF-760C-44A0-A8E0-44D5DC940F7E}" type="datetime1">
              <a:rPr lang="es-MX" smtClean="0"/>
              <a:t>01/10/2015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1F5FC-A865-4996-A186-9C545B4FC009}" type="slidenum">
              <a:rPr lang="es-MX" smtClean="0"/>
              <a:t>‹Nº›</a:t>
            </a:fld>
            <a:endParaRPr lang="es-MX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2B000C-9A41-479D-B705-21009037E253}" type="datetime1">
              <a:rPr lang="es-MX" smtClean="0"/>
              <a:t>01/10/2015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1F5FC-A865-4996-A186-9C545B4FC009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A9E34D-A9C3-42E9-9432-2DE7482A9C29}" type="datetime1">
              <a:rPr lang="es-MX" smtClean="0"/>
              <a:t>01/10/2015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1F5FC-A865-4996-A186-9C545B4FC009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660232" y="6512711"/>
            <a:ext cx="2133600" cy="365125"/>
          </a:xfrm>
        </p:spPr>
        <p:txBody>
          <a:bodyPr/>
          <a:lstStyle/>
          <a:p>
            <a:fld id="{1117F353-38A6-4972-BF9B-EB7F2272007B}" type="datetime1">
              <a:rPr lang="es-MX" smtClean="0"/>
              <a:t>01/10/2015</a:t>
            </a:fld>
            <a:endParaRPr lang="es-MX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1F5FC-A865-4996-A186-9C545B4FC009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CA2EC3-3D83-4971-9D6F-30316F9B1AAC}" type="datetime1">
              <a:rPr lang="es-MX" smtClean="0"/>
              <a:t>01/10/2015</a:t>
            </a:fld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1F5FC-A865-4996-A186-9C545B4FC009}" type="slidenum">
              <a:rPr lang="es-MX" smtClean="0"/>
              <a:t>‹Nº›</a:t>
            </a:fld>
            <a:endParaRPr lang="es-MX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s-MX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D6DB9-2185-4829-B7CE-4A17D2DB7D5A}" type="datetime1">
              <a:rPr lang="es-MX" smtClean="0"/>
              <a:t>01/10/2015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1F5FC-A865-4996-A186-9C545B4FC009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15045B57-D31A-4242-9F80-81B4A13F540E}" type="datetime1">
              <a:rPr lang="es-MX" smtClean="0"/>
              <a:t>01/10/2015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7131F5FC-A865-4996-A186-9C545B4FC009}" type="slidenum">
              <a:rPr lang="es-MX" smtClean="0"/>
              <a:t>‹Nº›</a:t>
            </a:fld>
            <a:endParaRPr lang="es-MX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hf hdr="0" ftr="0" dt="0"/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hyperlink" Target="http://www.google.com.mx/url?sa=i&amp;rct=j&amp;q=&amp;esrc=s&amp;frm=1&amp;source=images&amp;cd=&amp;cad=rja&amp;docid=2P0Ld_p9wmrqnM&amp;tbnid=Ya0nGbiIXP2jwM:&amp;ved=&amp;url=http://www.estrategiaparaventas.com/habilidades-gerentes-ventas.html&amp;ei=8URCUtfHO6GW2AXruIHwDA&amp;psig=AFQjCNEa31drk25w984A22ONlKWpaoSMKg&amp;ust=1380161138430058" TargetMode="Externa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gif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 idx="4294967295"/>
          </p:nvPr>
        </p:nvSpPr>
        <p:spPr>
          <a:xfrm>
            <a:off x="1168400" y="2204864"/>
            <a:ext cx="6807200" cy="1079500"/>
          </a:xfrm>
        </p:spPr>
        <p:txBody>
          <a:bodyPr>
            <a:normAutofit fontScale="90000"/>
          </a:bodyPr>
          <a:lstStyle/>
          <a:p>
            <a:pPr algn="ctr"/>
            <a:r>
              <a:rPr lang="es-MX" sz="2200" b="1" dirty="0" smtClean="0">
                <a:solidFill>
                  <a:srgbClr val="006600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lang="es-MX" sz="2200" b="1" dirty="0" smtClean="0">
                <a:solidFill>
                  <a:srgbClr val="006600"/>
                </a:solidFill>
                <a:effectLst/>
                <a:latin typeface="Arial" pitchFamily="34" charset="0"/>
                <a:cs typeface="Arial" pitchFamily="34" charset="0"/>
              </a:rPr>
            </a:br>
            <a:r>
              <a:rPr lang="es-MX" sz="2200" b="1" dirty="0">
                <a:solidFill>
                  <a:srgbClr val="00660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es-MX" sz="2200" b="1" dirty="0">
                <a:solidFill>
                  <a:srgbClr val="006600"/>
                </a:solidFill>
                <a:latin typeface="Arial" pitchFamily="34" charset="0"/>
                <a:cs typeface="Arial" pitchFamily="34" charset="0"/>
              </a:rPr>
            </a:br>
            <a:r>
              <a:rPr lang="es-MX" sz="2200" b="1" dirty="0" smtClean="0">
                <a:solidFill>
                  <a:srgbClr val="00660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es-MX" sz="2200" b="1" dirty="0" smtClean="0">
                <a:solidFill>
                  <a:srgbClr val="006600"/>
                </a:solidFill>
                <a:latin typeface="Arial" pitchFamily="34" charset="0"/>
                <a:cs typeface="Arial" pitchFamily="34" charset="0"/>
              </a:rPr>
            </a:br>
            <a:r>
              <a:rPr lang="es-MX" sz="2000" b="1" dirty="0" smtClean="0">
                <a:solidFill>
                  <a:srgbClr val="006600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lang="es-MX" sz="2000" b="1" dirty="0" smtClean="0">
                <a:solidFill>
                  <a:srgbClr val="006600"/>
                </a:solidFill>
                <a:effectLst/>
                <a:latin typeface="Arial" pitchFamily="34" charset="0"/>
                <a:cs typeface="Arial" pitchFamily="34" charset="0"/>
              </a:rPr>
            </a:br>
            <a:r>
              <a:rPr lang="es-MX" sz="2000" b="1" dirty="0" smtClean="0">
                <a:solidFill>
                  <a:srgbClr val="006600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lang="es-MX" sz="2000" b="1" dirty="0" smtClean="0">
                <a:solidFill>
                  <a:srgbClr val="006600"/>
                </a:solidFill>
                <a:effectLst/>
                <a:latin typeface="Arial" pitchFamily="34" charset="0"/>
                <a:cs typeface="Arial" pitchFamily="34" charset="0"/>
              </a:rPr>
            </a:br>
            <a:r>
              <a:rPr lang="es-MX" sz="2000" b="1" dirty="0" smtClean="0">
                <a:solidFill>
                  <a:srgbClr val="006600"/>
                </a:solidFill>
                <a:effectLst/>
                <a:latin typeface="Arial" pitchFamily="34" charset="0"/>
                <a:cs typeface="Arial" pitchFamily="34" charset="0"/>
              </a:rPr>
              <a:t>FACULTAD  DE  CONTADURIA  Y  ADMINISTRACIÓN</a:t>
            </a:r>
            <a:br>
              <a:rPr lang="es-MX" sz="2000" b="1" dirty="0" smtClean="0">
                <a:solidFill>
                  <a:srgbClr val="006600"/>
                </a:solidFill>
                <a:effectLst/>
                <a:latin typeface="Arial" pitchFamily="34" charset="0"/>
                <a:cs typeface="Arial" pitchFamily="34" charset="0"/>
              </a:rPr>
            </a:br>
            <a:r>
              <a:rPr lang="es-MX" sz="2200" b="1" dirty="0" smtClean="0">
                <a:solidFill>
                  <a:srgbClr val="006600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lang="es-MX" sz="2200" b="1" dirty="0" smtClean="0">
                <a:solidFill>
                  <a:srgbClr val="006600"/>
                </a:solidFill>
                <a:effectLst/>
                <a:latin typeface="Arial" pitchFamily="34" charset="0"/>
                <a:cs typeface="Arial" pitchFamily="34" charset="0"/>
              </a:rPr>
            </a:br>
            <a:r>
              <a:rPr lang="es-MX" sz="1800" b="1" dirty="0">
                <a:solidFill>
                  <a:srgbClr val="006600"/>
                </a:solidFill>
                <a:latin typeface="Arial" pitchFamily="34" charset="0"/>
                <a:cs typeface="Arial" pitchFamily="34" charset="0"/>
              </a:rPr>
              <a:t>AREA: ADMINISTRACIÓN.</a:t>
            </a:r>
            <a:br>
              <a:rPr lang="es-MX" sz="1800" b="1" dirty="0">
                <a:solidFill>
                  <a:srgbClr val="006600"/>
                </a:solidFill>
                <a:latin typeface="Arial" pitchFamily="34" charset="0"/>
                <a:cs typeface="Arial" pitchFamily="34" charset="0"/>
              </a:rPr>
            </a:br>
            <a:r>
              <a:rPr lang="es-MX" sz="2200" b="1" dirty="0">
                <a:solidFill>
                  <a:srgbClr val="00660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es-MX" sz="2200" b="1" dirty="0">
                <a:solidFill>
                  <a:srgbClr val="006600"/>
                </a:solidFill>
                <a:latin typeface="Arial" pitchFamily="34" charset="0"/>
                <a:cs typeface="Arial" pitchFamily="34" charset="0"/>
              </a:rPr>
            </a:br>
            <a:r>
              <a:rPr lang="es-MX" sz="2200" dirty="0" smtClean="0">
                <a:solidFill>
                  <a:srgbClr val="006600"/>
                </a:solidFill>
                <a:effectLst/>
                <a:latin typeface="Arial" pitchFamily="34" charset="0"/>
                <a:cs typeface="Arial" pitchFamily="34" charset="0"/>
              </a:rPr>
              <a:t>UNIDAD   DE  APRENDIZAJE:</a:t>
            </a:r>
            <a:endParaRPr lang="es-MX" sz="2200" dirty="0">
              <a:solidFill>
                <a:srgbClr val="0066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Subtítulo"/>
          <p:cNvSpPr>
            <a:spLocks noGrp="1"/>
          </p:cNvSpPr>
          <p:nvPr>
            <p:ph type="subTitle" idx="4294967295"/>
          </p:nvPr>
        </p:nvSpPr>
        <p:spPr>
          <a:xfrm>
            <a:off x="1232363" y="3573016"/>
            <a:ext cx="6891337" cy="2016125"/>
          </a:xfrm>
        </p:spPr>
        <p:txBody>
          <a:bodyPr>
            <a:noAutofit/>
          </a:bodyPr>
          <a:lstStyle/>
          <a:p>
            <a:pPr marL="68580" indent="0" algn="ctr">
              <a:buNone/>
            </a:pPr>
            <a:r>
              <a:rPr lang="es-MX" sz="1600" b="1" u="sng" dirty="0" smtClean="0">
                <a:solidFill>
                  <a:srgbClr val="006600"/>
                </a:solidFill>
                <a:latin typeface="Arial" pitchFamily="34" charset="0"/>
                <a:cs typeface="Arial" pitchFamily="34" charset="0"/>
              </a:rPr>
              <a:t>ADMINISTRACIÓN POR COMPETENCIAS</a:t>
            </a:r>
            <a:r>
              <a:rPr lang="es-MX" sz="1600" b="1" u="sng" dirty="0" smtClean="0">
                <a:solidFill>
                  <a:srgbClr val="006600"/>
                </a:solidFill>
                <a:latin typeface="Arial" pitchFamily="34" charset="0"/>
                <a:cs typeface="Arial" pitchFamily="34" charset="0"/>
              </a:rPr>
              <a:t>.</a:t>
            </a:r>
          </a:p>
          <a:p>
            <a:pPr marL="68580" indent="0" algn="ctr">
              <a:buNone/>
            </a:pPr>
            <a:endParaRPr lang="es-MX" sz="1600" b="1" u="sng" dirty="0" smtClean="0">
              <a:solidFill>
                <a:srgbClr val="006600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es-MX" sz="1600" b="1" dirty="0" smtClean="0">
                <a:solidFill>
                  <a:srgbClr val="006600"/>
                </a:solidFill>
                <a:latin typeface="Arial" pitchFamily="34" charset="0"/>
                <a:cs typeface="Arial" pitchFamily="34" charset="0"/>
              </a:rPr>
              <a:t>UNIDAD IV</a:t>
            </a:r>
          </a:p>
          <a:p>
            <a:pPr marL="68580" indent="0" algn="ctr">
              <a:buNone/>
            </a:pPr>
            <a:r>
              <a:rPr lang="es-MX" sz="1600" b="1" dirty="0" smtClean="0">
                <a:solidFill>
                  <a:srgbClr val="006600"/>
                </a:solidFill>
                <a:latin typeface="Arial" pitchFamily="34" charset="0"/>
                <a:cs typeface="Arial" pitchFamily="34" charset="0"/>
              </a:rPr>
              <a:t>COMPETENCIAS GERENCIALES Y NIVEL OPERATIVO</a:t>
            </a:r>
          </a:p>
          <a:p>
            <a:pPr marL="68580" indent="0" algn="ctr">
              <a:buNone/>
            </a:pPr>
            <a:endParaRPr lang="es-MX" sz="1600" b="1" dirty="0" smtClean="0">
              <a:solidFill>
                <a:srgbClr val="006600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endParaRPr lang="es-MX" sz="1600" b="1" dirty="0" smtClean="0">
              <a:solidFill>
                <a:srgbClr val="006600"/>
              </a:solidFill>
              <a:latin typeface="Arial" pitchFamily="34" charset="0"/>
              <a:cs typeface="Arial" pitchFamily="34" charset="0"/>
            </a:endParaRPr>
          </a:p>
          <a:p>
            <a:pPr marL="68580" indent="0" algn="ctr">
              <a:buNone/>
            </a:pPr>
            <a:r>
              <a:rPr lang="es-MX" sz="1600" b="1" dirty="0" smtClean="0">
                <a:solidFill>
                  <a:srgbClr val="006600"/>
                </a:solidFill>
                <a:latin typeface="Arial" pitchFamily="34" charset="0"/>
                <a:cs typeface="Arial" pitchFamily="34" charset="0"/>
              </a:rPr>
              <a:t>AUTOR:  BERNABE  ALEJANDRA RAMÍREZ CONTRERAS.</a:t>
            </a:r>
          </a:p>
          <a:p>
            <a:pPr marL="68580" indent="0" algn="r">
              <a:buNone/>
            </a:pPr>
            <a:endParaRPr lang="es-MX" sz="1600" b="1" dirty="0">
              <a:solidFill>
                <a:srgbClr val="006600"/>
              </a:solidFill>
              <a:latin typeface="Arial" pitchFamily="34" charset="0"/>
              <a:cs typeface="Arial" pitchFamily="34" charset="0"/>
            </a:endParaRPr>
          </a:p>
          <a:p>
            <a:pPr marL="68580" indent="0" algn="r">
              <a:buNone/>
            </a:pPr>
            <a:r>
              <a:rPr lang="es-MX" sz="1600" b="1" dirty="0" smtClean="0">
                <a:solidFill>
                  <a:srgbClr val="006600"/>
                </a:solidFill>
                <a:latin typeface="Arial" pitchFamily="34" charset="0"/>
                <a:cs typeface="Arial" pitchFamily="34" charset="0"/>
              </a:rPr>
              <a:t>OCTUBRE</a:t>
            </a:r>
            <a:r>
              <a:rPr lang="es-MX" sz="1600" b="1" dirty="0" smtClean="0">
                <a:solidFill>
                  <a:srgbClr val="006600"/>
                </a:solidFill>
                <a:latin typeface="Arial" pitchFamily="34" charset="0"/>
                <a:cs typeface="Arial" pitchFamily="34" charset="0"/>
              </a:rPr>
              <a:t>  2015</a:t>
            </a:r>
            <a:endParaRPr lang="es-MX" sz="1600" b="1" dirty="0">
              <a:solidFill>
                <a:srgbClr val="0066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552502"/>
            <a:ext cx="7056784" cy="10762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45636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00" name="Text Box 4"/>
          <p:cNvSpPr txBox="1">
            <a:spLocks noChangeArrowheads="1"/>
          </p:cNvSpPr>
          <p:nvPr/>
        </p:nvSpPr>
        <p:spPr bwMode="auto">
          <a:xfrm>
            <a:off x="827088" y="1052513"/>
            <a:ext cx="7561262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es-MX" sz="2000" b="1" u="sng" dirty="0">
                <a:solidFill>
                  <a:schemeClr val="accent4">
                    <a:lumMod val="50000"/>
                  </a:schemeClr>
                </a:solidFill>
              </a:rPr>
              <a:t>Gerentes Generales</a:t>
            </a:r>
            <a:r>
              <a:rPr lang="es-MX" sz="2000" b="1" dirty="0">
                <a:solidFill>
                  <a:schemeClr val="accent4">
                    <a:lumMod val="50000"/>
                  </a:schemeClr>
                </a:solidFill>
              </a:rPr>
              <a:t>: Son responsables de las operaciones de unidades más complejas; por ejemplo de una compañía o división.   </a:t>
            </a:r>
            <a:endParaRPr lang="es-ES" sz="2000" b="1" dirty="0">
              <a:solidFill>
                <a:schemeClr val="accent4">
                  <a:lumMod val="50000"/>
                </a:schemeClr>
              </a:solidFill>
            </a:endParaRPr>
          </a:p>
        </p:txBody>
      </p:sp>
      <p:grpSp>
        <p:nvGrpSpPr>
          <p:cNvPr id="2" name="Group 6"/>
          <p:cNvGrpSpPr>
            <a:grpSpLocks/>
          </p:cNvGrpSpPr>
          <p:nvPr/>
        </p:nvGrpSpPr>
        <p:grpSpPr bwMode="auto">
          <a:xfrm>
            <a:off x="2124075" y="2276475"/>
            <a:ext cx="3673475" cy="3024188"/>
            <a:chOff x="492" y="1053"/>
            <a:chExt cx="3085" cy="2337"/>
          </a:xfrm>
        </p:grpSpPr>
        <p:sp>
          <p:nvSpPr>
            <p:cNvPr id="29703" name="Oval 7"/>
            <p:cNvSpPr>
              <a:spLocks noChangeArrowheads="1"/>
            </p:cNvSpPr>
            <p:nvPr/>
          </p:nvSpPr>
          <p:spPr bwMode="auto">
            <a:xfrm>
              <a:off x="1012" y="1053"/>
              <a:ext cx="2039" cy="1502"/>
            </a:xfrm>
            <a:prstGeom prst="ellipse">
              <a:avLst/>
            </a:prstGeom>
            <a:solidFill>
              <a:srgbClr val="FF00A0"/>
            </a:solidFill>
            <a:ln w="12700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s-MX"/>
                <a:t>GERENTE GENERAL</a:t>
              </a:r>
            </a:p>
            <a:p>
              <a:pPr algn="ctr"/>
              <a:r>
                <a:rPr lang="es-MX"/>
                <a:t>ZONA A</a:t>
              </a:r>
            </a:p>
            <a:p>
              <a:pPr algn="ctr"/>
              <a:endParaRPr lang="es-MX"/>
            </a:p>
            <a:p>
              <a:pPr algn="ctr"/>
              <a:endParaRPr lang="es-ES"/>
            </a:p>
          </p:txBody>
        </p:sp>
        <p:sp>
          <p:nvSpPr>
            <p:cNvPr id="29704" name="Oval 8"/>
            <p:cNvSpPr>
              <a:spLocks noChangeArrowheads="1"/>
            </p:cNvSpPr>
            <p:nvPr/>
          </p:nvSpPr>
          <p:spPr bwMode="auto">
            <a:xfrm>
              <a:off x="492" y="1876"/>
              <a:ext cx="2038" cy="1504"/>
            </a:xfrm>
            <a:prstGeom prst="ellipse">
              <a:avLst/>
            </a:prstGeom>
            <a:solidFill>
              <a:srgbClr val="FF8080"/>
            </a:solidFill>
            <a:ln w="12700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29705" name="Oval 9"/>
            <p:cNvSpPr>
              <a:spLocks noChangeArrowheads="1"/>
            </p:cNvSpPr>
            <p:nvPr/>
          </p:nvSpPr>
          <p:spPr bwMode="auto">
            <a:xfrm>
              <a:off x="1537" y="1886"/>
              <a:ext cx="2040" cy="1504"/>
            </a:xfrm>
            <a:prstGeom prst="ellipse">
              <a:avLst/>
            </a:prstGeom>
            <a:solidFill>
              <a:srgbClr val="A040E0"/>
            </a:solidFill>
            <a:ln w="12700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s-MX"/>
                <a:t>                ZONA B</a:t>
              </a:r>
              <a:endParaRPr lang="es-ES"/>
            </a:p>
          </p:txBody>
        </p:sp>
      </p:grpSp>
      <p:sp>
        <p:nvSpPr>
          <p:cNvPr id="29707" name="Freeform 11"/>
          <p:cNvSpPr>
            <a:spLocks/>
          </p:cNvSpPr>
          <p:nvPr/>
        </p:nvSpPr>
        <p:spPr bwMode="auto">
          <a:xfrm>
            <a:off x="3397250" y="3486150"/>
            <a:ext cx="1133475" cy="744538"/>
          </a:xfrm>
          <a:custGeom>
            <a:avLst/>
            <a:gdLst/>
            <a:ahLst/>
            <a:cxnLst>
              <a:cxn ang="0">
                <a:pos x="483" y="0"/>
              </a:cxn>
              <a:cxn ang="0">
                <a:pos x="456" y="12"/>
              </a:cxn>
              <a:cxn ang="0">
                <a:pos x="425" y="28"/>
              </a:cxn>
              <a:cxn ang="0">
                <a:pos x="393" y="45"/>
              </a:cxn>
              <a:cxn ang="0">
                <a:pos x="363" y="61"/>
              </a:cxn>
              <a:cxn ang="0">
                <a:pos x="335" y="80"/>
              </a:cxn>
              <a:cxn ang="0">
                <a:pos x="312" y="95"/>
              </a:cxn>
              <a:cxn ang="0">
                <a:pos x="283" y="116"/>
              </a:cxn>
              <a:cxn ang="0">
                <a:pos x="257" y="133"/>
              </a:cxn>
              <a:cxn ang="0">
                <a:pos x="226" y="159"/>
              </a:cxn>
              <a:cxn ang="0">
                <a:pos x="199" y="183"/>
              </a:cxn>
              <a:cxn ang="0">
                <a:pos x="175" y="205"/>
              </a:cxn>
              <a:cxn ang="0">
                <a:pos x="146" y="233"/>
              </a:cxn>
              <a:cxn ang="0">
                <a:pos x="124" y="258"/>
              </a:cxn>
              <a:cxn ang="0">
                <a:pos x="103" y="284"/>
              </a:cxn>
              <a:cxn ang="0">
                <a:pos x="83" y="311"/>
              </a:cxn>
              <a:cxn ang="0">
                <a:pos x="64" y="338"/>
              </a:cxn>
              <a:cxn ang="0">
                <a:pos x="45" y="373"/>
              </a:cxn>
              <a:cxn ang="0">
                <a:pos x="29" y="406"/>
              </a:cxn>
              <a:cxn ang="0">
                <a:pos x="15" y="438"/>
              </a:cxn>
              <a:cxn ang="0">
                <a:pos x="8" y="464"/>
              </a:cxn>
              <a:cxn ang="0">
                <a:pos x="0" y="486"/>
              </a:cxn>
              <a:cxn ang="0">
                <a:pos x="34" y="502"/>
              </a:cxn>
              <a:cxn ang="0">
                <a:pos x="75" y="514"/>
              </a:cxn>
              <a:cxn ang="0">
                <a:pos x="122" y="527"/>
              </a:cxn>
              <a:cxn ang="0">
                <a:pos x="174" y="540"/>
              </a:cxn>
              <a:cxn ang="0">
                <a:pos x="233" y="553"/>
              </a:cxn>
              <a:cxn ang="0">
                <a:pos x="291" y="562"/>
              </a:cxn>
              <a:cxn ang="0">
                <a:pos x="336" y="567"/>
              </a:cxn>
              <a:cxn ang="0">
                <a:pos x="385" y="572"/>
              </a:cxn>
              <a:cxn ang="0">
                <a:pos x="433" y="574"/>
              </a:cxn>
              <a:cxn ang="0">
                <a:pos x="476" y="575"/>
              </a:cxn>
              <a:cxn ang="0">
                <a:pos x="531" y="574"/>
              </a:cxn>
              <a:cxn ang="0">
                <a:pos x="586" y="568"/>
              </a:cxn>
              <a:cxn ang="0">
                <a:pos x="650" y="563"/>
              </a:cxn>
              <a:cxn ang="0">
                <a:pos x="702" y="555"/>
              </a:cxn>
              <a:cxn ang="0">
                <a:pos x="746" y="547"/>
              </a:cxn>
              <a:cxn ang="0">
                <a:pos x="793" y="536"/>
              </a:cxn>
              <a:cxn ang="0">
                <a:pos x="827" y="526"/>
              </a:cxn>
              <a:cxn ang="0">
                <a:pos x="863" y="516"/>
              </a:cxn>
              <a:cxn ang="0">
                <a:pos x="897" y="506"/>
              </a:cxn>
              <a:cxn ang="0">
                <a:pos x="934" y="493"/>
              </a:cxn>
              <a:cxn ang="0">
                <a:pos x="951" y="485"/>
              </a:cxn>
              <a:cxn ang="0">
                <a:pos x="946" y="457"/>
              </a:cxn>
              <a:cxn ang="0">
                <a:pos x="935" y="429"/>
              </a:cxn>
              <a:cxn ang="0">
                <a:pos x="923" y="400"/>
              </a:cxn>
              <a:cxn ang="0">
                <a:pos x="903" y="363"/>
              </a:cxn>
              <a:cxn ang="0">
                <a:pos x="877" y="324"/>
              </a:cxn>
              <a:cxn ang="0">
                <a:pos x="847" y="281"/>
              </a:cxn>
              <a:cxn ang="0">
                <a:pos x="820" y="251"/>
              </a:cxn>
              <a:cxn ang="0">
                <a:pos x="793" y="219"/>
              </a:cxn>
              <a:cxn ang="0">
                <a:pos x="770" y="195"/>
              </a:cxn>
              <a:cxn ang="0">
                <a:pos x="736" y="162"/>
              </a:cxn>
              <a:cxn ang="0">
                <a:pos x="708" y="138"/>
              </a:cxn>
              <a:cxn ang="0">
                <a:pos x="678" y="116"/>
              </a:cxn>
              <a:cxn ang="0">
                <a:pos x="637" y="87"/>
              </a:cxn>
              <a:cxn ang="0">
                <a:pos x="608" y="68"/>
              </a:cxn>
              <a:cxn ang="0">
                <a:pos x="573" y="47"/>
              </a:cxn>
              <a:cxn ang="0">
                <a:pos x="529" y="22"/>
              </a:cxn>
              <a:cxn ang="0">
                <a:pos x="483" y="0"/>
              </a:cxn>
            </a:cxnLst>
            <a:rect l="0" t="0" r="r" b="b"/>
            <a:pathLst>
              <a:path w="952" h="576">
                <a:moveTo>
                  <a:pt x="483" y="0"/>
                </a:moveTo>
                <a:lnTo>
                  <a:pt x="456" y="12"/>
                </a:lnTo>
                <a:lnTo>
                  <a:pt x="425" y="28"/>
                </a:lnTo>
                <a:lnTo>
                  <a:pt x="393" y="45"/>
                </a:lnTo>
                <a:lnTo>
                  <a:pt x="363" y="61"/>
                </a:lnTo>
                <a:lnTo>
                  <a:pt x="335" y="80"/>
                </a:lnTo>
                <a:lnTo>
                  <a:pt x="312" y="95"/>
                </a:lnTo>
                <a:lnTo>
                  <a:pt x="283" y="116"/>
                </a:lnTo>
                <a:lnTo>
                  <a:pt x="257" y="133"/>
                </a:lnTo>
                <a:lnTo>
                  <a:pt x="226" y="159"/>
                </a:lnTo>
                <a:lnTo>
                  <a:pt x="199" y="183"/>
                </a:lnTo>
                <a:lnTo>
                  <a:pt x="175" y="205"/>
                </a:lnTo>
                <a:lnTo>
                  <a:pt x="146" y="233"/>
                </a:lnTo>
                <a:lnTo>
                  <a:pt x="124" y="258"/>
                </a:lnTo>
                <a:lnTo>
                  <a:pt x="103" y="284"/>
                </a:lnTo>
                <a:lnTo>
                  <a:pt x="83" y="311"/>
                </a:lnTo>
                <a:lnTo>
                  <a:pt x="64" y="338"/>
                </a:lnTo>
                <a:lnTo>
                  <a:pt x="45" y="373"/>
                </a:lnTo>
                <a:lnTo>
                  <a:pt x="29" y="406"/>
                </a:lnTo>
                <a:lnTo>
                  <a:pt x="15" y="438"/>
                </a:lnTo>
                <a:lnTo>
                  <a:pt x="8" y="464"/>
                </a:lnTo>
                <a:lnTo>
                  <a:pt x="0" y="486"/>
                </a:lnTo>
                <a:lnTo>
                  <a:pt x="34" y="502"/>
                </a:lnTo>
                <a:lnTo>
                  <a:pt x="75" y="514"/>
                </a:lnTo>
                <a:lnTo>
                  <a:pt x="122" y="527"/>
                </a:lnTo>
                <a:lnTo>
                  <a:pt x="174" y="540"/>
                </a:lnTo>
                <a:lnTo>
                  <a:pt x="233" y="553"/>
                </a:lnTo>
                <a:lnTo>
                  <a:pt x="291" y="562"/>
                </a:lnTo>
                <a:lnTo>
                  <a:pt x="336" y="567"/>
                </a:lnTo>
                <a:lnTo>
                  <a:pt x="385" y="572"/>
                </a:lnTo>
                <a:lnTo>
                  <a:pt x="433" y="574"/>
                </a:lnTo>
                <a:lnTo>
                  <a:pt x="476" y="575"/>
                </a:lnTo>
                <a:lnTo>
                  <a:pt x="531" y="574"/>
                </a:lnTo>
                <a:lnTo>
                  <a:pt x="586" y="568"/>
                </a:lnTo>
                <a:lnTo>
                  <a:pt x="650" y="563"/>
                </a:lnTo>
                <a:lnTo>
                  <a:pt x="702" y="555"/>
                </a:lnTo>
                <a:lnTo>
                  <a:pt x="746" y="547"/>
                </a:lnTo>
                <a:lnTo>
                  <a:pt x="793" y="536"/>
                </a:lnTo>
                <a:lnTo>
                  <a:pt x="827" y="526"/>
                </a:lnTo>
                <a:lnTo>
                  <a:pt x="863" y="516"/>
                </a:lnTo>
                <a:lnTo>
                  <a:pt x="897" y="506"/>
                </a:lnTo>
                <a:lnTo>
                  <a:pt x="934" y="493"/>
                </a:lnTo>
                <a:lnTo>
                  <a:pt x="951" y="485"/>
                </a:lnTo>
                <a:lnTo>
                  <a:pt x="946" y="457"/>
                </a:lnTo>
                <a:lnTo>
                  <a:pt x="935" y="429"/>
                </a:lnTo>
                <a:lnTo>
                  <a:pt x="923" y="400"/>
                </a:lnTo>
                <a:lnTo>
                  <a:pt x="903" y="363"/>
                </a:lnTo>
                <a:lnTo>
                  <a:pt x="877" y="324"/>
                </a:lnTo>
                <a:lnTo>
                  <a:pt x="847" y="281"/>
                </a:lnTo>
                <a:lnTo>
                  <a:pt x="820" y="251"/>
                </a:lnTo>
                <a:lnTo>
                  <a:pt x="793" y="219"/>
                </a:lnTo>
                <a:lnTo>
                  <a:pt x="770" y="195"/>
                </a:lnTo>
                <a:lnTo>
                  <a:pt x="736" y="162"/>
                </a:lnTo>
                <a:lnTo>
                  <a:pt x="708" y="138"/>
                </a:lnTo>
                <a:lnTo>
                  <a:pt x="678" y="116"/>
                </a:lnTo>
                <a:lnTo>
                  <a:pt x="637" y="87"/>
                </a:lnTo>
                <a:lnTo>
                  <a:pt x="608" y="68"/>
                </a:lnTo>
                <a:lnTo>
                  <a:pt x="573" y="47"/>
                </a:lnTo>
                <a:lnTo>
                  <a:pt x="529" y="22"/>
                </a:lnTo>
                <a:lnTo>
                  <a:pt x="483" y="0"/>
                </a:lnTo>
              </a:path>
            </a:pathLst>
          </a:custGeom>
          <a:solidFill>
            <a:srgbClr val="800000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s-MX"/>
          </a:p>
        </p:txBody>
      </p:sp>
      <p:sp>
        <p:nvSpPr>
          <p:cNvPr id="29708" name="Freeform 12"/>
          <p:cNvSpPr>
            <a:spLocks/>
          </p:cNvSpPr>
          <p:nvPr/>
        </p:nvSpPr>
        <p:spPr bwMode="auto">
          <a:xfrm>
            <a:off x="2778125" y="3346450"/>
            <a:ext cx="1201738" cy="771525"/>
          </a:xfrm>
          <a:custGeom>
            <a:avLst/>
            <a:gdLst/>
            <a:ahLst/>
            <a:cxnLst>
              <a:cxn ang="0">
                <a:pos x="23" y="78"/>
              </a:cxn>
              <a:cxn ang="0">
                <a:pos x="106" y="51"/>
              </a:cxn>
              <a:cxn ang="0">
                <a:pos x="177" y="31"/>
              </a:cxn>
              <a:cxn ang="0">
                <a:pos x="267" y="15"/>
              </a:cxn>
              <a:cxn ang="0">
                <a:pos x="349" y="5"/>
              </a:cxn>
              <a:cxn ang="0">
                <a:pos x="430" y="0"/>
              </a:cxn>
              <a:cxn ang="0">
                <a:pos x="516" y="0"/>
              </a:cxn>
              <a:cxn ang="0">
                <a:pos x="614" y="6"/>
              </a:cxn>
              <a:cxn ang="0">
                <a:pos x="691" y="17"/>
              </a:cxn>
              <a:cxn ang="0">
                <a:pos x="775" y="32"/>
              </a:cxn>
              <a:cxn ang="0">
                <a:pos x="856" y="55"/>
              </a:cxn>
              <a:cxn ang="0">
                <a:pos x="938" y="81"/>
              </a:cxn>
              <a:cxn ang="0">
                <a:pos x="1009" y="108"/>
              </a:cxn>
              <a:cxn ang="0">
                <a:pos x="953" y="132"/>
              </a:cxn>
              <a:cxn ang="0">
                <a:pos x="902" y="160"/>
              </a:cxn>
              <a:cxn ang="0">
                <a:pos x="857" y="189"/>
              </a:cxn>
              <a:cxn ang="0">
                <a:pos x="810" y="221"/>
              </a:cxn>
              <a:cxn ang="0">
                <a:pos x="754" y="261"/>
              </a:cxn>
              <a:cxn ang="0">
                <a:pos x="717" y="294"/>
              </a:cxn>
              <a:cxn ang="0">
                <a:pos x="673" y="337"/>
              </a:cxn>
              <a:cxn ang="0">
                <a:pos x="624" y="394"/>
              </a:cxn>
              <a:cxn ang="0">
                <a:pos x="588" y="443"/>
              </a:cxn>
              <a:cxn ang="0">
                <a:pos x="553" y="510"/>
              </a:cxn>
              <a:cxn ang="0">
                <a:pos x="533" y="554"/>
              </a:cxn>
              <a:cxn ang="0">
                <a:pos x="522" y="595"/>
              </a:cxn>
              <a:cxn ang="0">
                <a:pos x="460" y="570"/>
              </a:cxn>
              <a:cxn ang="0">
                <a:pos x="403" y="541"/>
              </a:cxn>
              <a:cxn ang="0">
                <a:pos x="331" y="503"/>
              </a:cxn>
              <a:cxn ang="0">
                <a:pos x="255" y="452"/>
              </a:cxn>
              <a:cxn ang="0">
                <a:pos x="201" y="406"/>
              </a:cxn>
              <a:cxn ang="0">
                <a:pos x="150" y="355"/>
              </a:cxn>
              <a:cxn ang="0">
                <a:pos x="103" y="298"/>
              </a:cxn>
              <a:cxn ang="0">
                <a:pos x="60" y="236"/>
              </a:cxn>
              <a:cxn ang="0">
                <a:pos x="30" y="178"/>
              </a:cxn>
              <a:cxn ang="0">
                <a:pos x="9" y="127"/>
              </a:cxn>
              <a:cxn ang="0">
                <a:pos x="0" y="83"/>
              </a:cxn>
            </a:cxnLst>
            <a:rect l="0" t="0" r="r" b="b"/>
            <a:pathLst>
              <a:path w="1010" h="596">
                <a:moveTo>
                  <a:pt x="2" y="86"/>
                </a:moveTo>
                <a:lnTo>
                  <a:pt x="23" y="78"/>
                </a:lnTo>
                <a:lnTo>
                  <a:pt x="63" y="62"/>
                </a:lnTo>
                <a:lnTo>
                  <a:pt x="106" y="51"/>
                </a:lnTo>
                <a:lnTo>
                  <a:pt x="136" y="41"/>
                </a:lnTo>
                <a:lnTo>
                  <a:pt x="177" y="31"/>
                </a:lnTo>
                <a:lnTo>
                  <a:pt x="224" y="22"/>
                </a:lnTo>
                <a:lnTo>
                  <a:pt x="267" y="15"/>
                </a:lnTo>
                <a:lnTo>
                  <a:pt x="309" y="10"/>
                </a:lnTo>
                <a:lnTo>
                  <a:pt x="349" y="5"/>
                </a:lnTo>
                <a:lnTo>
                  <a:pt x="389" y="3"/>
                </a:lnTo>
                <a:lnTo>
                  <a:pt x="430" y="0"/>
                </a:lnTo>
                <a:lnTo>
                  <a:pt x="473" y="0"/>
                </a:lnTo>
                <a:lnTo>
                  <a:pt x="516" y="0"/>
                </a:lnTo>
                <a:lnTo>
                  <a:pt x="564" y="3"/>
                </a:lnTo>
                <a:lnTo>
                  <a:pt x="614" y="6"/>
                </a:lnTo>
                <a:lnTo>
                  <a:pt x="651" y="11"/>
                </a:lnTo>
                <a:lnTo>
                  <a:pt x="691" y="17"/>
                </a:lnTo>
                <a:lnTo>
                  <a:pt x="734" y="24"/>
                </a:lnTo>
                <a:lnTo>
                  <a:pt x="775" y="32"/>
                </a:lnTo>
                <a:lnTo>
                  <a:pt x="812" y="42"/>
                </a:lnTo>
                <a:lnTo>
                  <a:pt x="856" y="55"/>
                </a:lnTo>
                <a:lnTo>
                  <a:pt x="896" y="67"/>
                </a:lnTo>
                <a:lnTo>
                  <a:pt x="938" y="81"/>
                </a:lnTo>
                <a:lnTo>
                  <a:pt x="972" y="92"/>
                </a:lnTo>
                <a:lnTo>
                  <a:pt x="1009" y="108"/>
                </a:lnTo>
                <a:lnTo>
                  <a:pt x="983" y="118"/>
                </a:lnTo>
                <a:lnTo>
                  <a:pt x="953" y="132"/>
                </a:lnTo>
                <a:lnTo>
                  <a:pt x="930" y="148"/>
                </a:lnTo>
                <a:lnTo>
                  <a:pt x="902" y="160"/>
                </a:lnTo>
                <a:lnTo>
                  <a:pt x="884" y="170"/>
                </a:lnTo>
                <a:lnTo>
                  <a:pt x="857" y="189"/>
                </a:lnTo>
                <a:lnTo>
                  <a:pt x="833" y="206"/>
                </a:lnTo>
                <a:lnTo>
                  <a:pt x="810" y="221"/>
                </a:lnTo>
                <a:lnTo>
                  <a:pt x="784" y="240"/>
                </a:lnTo>
                <a:lnTo>
                  <a:pt x="754" y="261"/>
                </a:lnTo>
                <a:lnTo>
                  <a:pt x="735" y="278"/>
                </a:lnTo>
                <a:lnTo>
                  <a:pt x="717" y="294"/>
                </a:lnTo>
                <a:lnTo>
                  <a:pt x="696" y="314"/>
                </a:lnTo>
                <a:lnTo>
                  <a:pt x="673" y="337"/>
                </a:lnTo>
                <a:lnTo>
                  <a:pt x="649" y="363"/>
                </a:lnTo>
                <a:lnTo>
                  <a:pt x="624" y="394"/>
                </a:lnTo>
                <a:lnTo>
                  <a:pt x="606" y="417"/>
                </a:lnTo>
                <a:lnTo>
                  <a:pt x="588" y="443"/>
                </a:lnTo>
                <a:lnTo>
                  <a:pt x="571" y="473"/>
                </a:lnTo>
                <a:lnTo>
                  <a:pt x="553" y="510"/>
                </a:lnTo>
                <a:lnTo>
                  <a:pt x="542" y="535"/>
                </a:lnTo>
                <a:lnTo>
                  <a:pt x="533" y="554"/>
                </a:lnTo>
                <a:lnTo>
                  <a:pt x="526" y="577"/>
                </a:lnTo>
                <a:lnTo>
                  <a:pt x="522" y="595"/>
                </a:lnTo>
                <a:lnTo>
                  <a:pt x="495" y="585"/>
                </a:lnTo>
                <a:lnTo>
                  <a:pt x="460" y="570"/>
                </a:lnTo>
                <a:lnTo>
                  <a:pt x="432" y="557"/>
                </a:lnTo>
                <a:lnTo>
                  <a:pt x="403" y="541"/>
                </a:lnTo>
                <a:lnTo>
                  <a:pt x="373" y="527"/>
                </a:lnTo>
                <a:lnTo>
                  <a:pt x="331" y="503"/>
                </a:lnTo>
                <a:lnTo>
                  <a:pt x="288" y="474"/>
                </a:lnTo>
                <a:lnTo>
                  <a:pt x="255" y="452"/>
                </a:lnTo>
                <a:lnTo>
                  <a:pt x="229" y="432"/>
                </a:lnTo>
                <a:lnTo>
                  <a:pt x="201" y="406"/>
                </a:lnTo>
                <a:lnTo>
                  <a:pt x="174" y="380"/>
                </a:lnTo>
                <a:lnTo>
                  <a:pt x="150" y="355"/>
                </a:lnTo>
                <a:lnTo>
                  <a:pt x="127" y="328"/>
                </a:lnTo>
                <a:lnTo>
                  <a:pt x="103" y="298"/>
                </a:lnTo>
                <a:lnTo>
                  <a:pt x="82" y="268"/>
                </a:lnTo>
                <a:lnTo>
                  <a:pt x="60" y="236"/>
                </a:lnTo>
                <a:lnTo>
                  <a:pt x="44" y="208"/>
                </a:lnTo>
                <a:lnTo>
                  <a:pt x="30" y="178"/>
                </a:lnTo>
                <a:lnTo>
                  <a:pt x="17" y="150"/>
                </a:lnTo>
                <a:lnTo>
                  <a:pt x="9" y="127"/>
                </a:lnTo>
                <a:lnTo>
                  <a:pt x="2" y="108"/>
                </a:lnTo>
                <a:lnTo>
                  <a:pt x="0" y="83"/>
                </a:lnTo>
                <a:lnTo>
                  <a:pt x="2" y="86"/>
                </a:lnTo>
              </a:path>
            </a:pathLst>
          </a:custGeom>
          <a:solidFill>
            <a:srgbClr val="E04060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s-MX"/>
          </a:p>
        </p:txBody>
      </p:sp>
      <p:sp>
        <p:nvSpPr>
          <p:cNvPr id="29709" name="Freeform 13"/>
          <p:cNvSpPr>
            <a:spLocks/>
          </p:cNvSpPr>
          <p:nvPr/>
        </p:nvSpPr>
        <p:spPr bwMode="auto">
          <a:xfrm>
            <a:off x="3970338" y="3348038"/>
            <a:ext cx="1177925" cy="771525"/>
          </a:xfrm>
          <a:custGeom>
            <a:avLst/>
            <a:gdLst/>
            <a:ahLst/>
            <a:cxnLst>
              <a:cxn ang="0">
                <a:pos x="988" y="92"/>
              </a:cxn>
              <a:cxn ang="0">
                <a:pos x="923" y="62"/>
              </a:cxn>
              <a:cxn ang="0">
                <a:pos x="844" y="40"/>
              </a:cxn>
              <a:cxn ang="0">
                <a:pos x="761" y="21"/>
              </a:cxn>
              <a:cxn ang="0">
                <a:pos x="679" y="10"/>
              </a:cxn>
              <a:cxn ang="0">
                <a:pos x="603" y="3"/>
              </a:cxn>
              <a:cxn ang="0">
                <a:pos x="517" y="0"/>
              </a:cxn>
              <a:cxn ang="0">
                <a:pos x="427" y="3"/>
              </a:cxn>
              <a:cxn ang="0">
                <a:pos x="337" y="11"/>
              </a:cxn>
              <a:cxn ang="0">
                <a:pos x="256" y="24"/>
              </a:cxn>
              <a:cxn ang="0">
                <a:pos x="172" y="44"/>
              </a:cxn>
              <a:cxn ang="0">
                <a:pos x="82" y="71"/>
              </a:cxn>
              <a:cxn ang="0">
                <a:pos x="15" y="97"/>
              </a:cxn>
              <a:cxn ang="0">
                <a:pos x="22" y="118"/>
              </a:cxn>
              <a:cxn ang="0">
                <a:pos x="62" y="139"/>
              </a:cxn>
              <a:cxn ang="0">
                <a:pos x="100" y="161"/>
              </a:cxn>
              <a:cxn ang="0">
                <a:pos x="155" y="197"/>
              </a:cxn>
              <a:cxn ang="0">
                <a:pos x="211" y="235"/>
              </a:cxn>
              <a:cxn ang="0">
                <a:pos x="256" y="271"/>
              </a:cxn>
              <a:cxn ang="0">
                <a:pos x="296" y="310"/>
              </a:cxn>
              <a:cxn ang="0">
                <a:pos x="342" y="362"/>
              </a:cxn>
              <a:cxn ang="0">
                <a:pos x="385" y="416"/>
              </a:cxn>
              <a:cxn ang="0">
                <a:pos x="422" y="472"/>
              </a:cxn>
              <a:cxn ang="0">
                <a:pos x="450" y="531"/>
              </a:cxn>
              <a:cxn ang="0">
                <a:pos x="465" y="582"/>
              </a:cxn>
              <a:cxn ang="0">
                <a:pos x="499" y="584"/>
              </a:cxn>
              <a:cxn ang="0">
                <a:pos x="561" y="556"/>
              </a:cxn>
              <a:cxn ang="0">
                <a:pos x="621" y="526"/>
              </a:cxn>
              <a:cxn ang="0">
                <a:pos x="706" y="473"/>
              </a:cxn>
              <a:cxn ang="0">
                <a:pos x="764" y="430"/>
              </a:cxn>
              <a:cxn ang="0">
                <a:pos x="817" y="379"/>
              </a:cxn>
              <a:cxn ang="0">
                <a:pos x="865" y="327"/>
              </a:cxn>
              <a:cxn ang="0">
                <a:pos x="911" y="267"/>
              </a:cxn>
              <a:cxn ang="0">
                <a:pos x="949" y="209"/>
              </a:cxn>
              <a:cxn ang="0">
                <a:pos x="975" y="143"/>
              </a:cxn>
              <a:cxn ang="0">
                <a:pos x="988" y="103"/>
              </a:cxn>
            </a:cxnLst>
            <a:rect l="0" t="0" r="r" b="b"/>
            <a:pathLst>
              <a:path w="989" h="597">
                <a:moveTo>
                  <a:pt x="988" y="103"/>
                </a:moveTo>
                <a:lnTo>
                  <a:pt x="988" y="92"/>
                </a:lnTo>
                <a:lnTo>
                  <a:pt x="956" y="77"/>
                </a:lnTo>
                <a:lnTo>
                  <a:pt x="923" y="62"/>
                </a:lnTo>
                <a:lnTo>
                  <a:pt x="886" y="50"/>
                </a:lnTo>
                <a:lnTo>
                  <a:pt x="844" y="40"/>
                </a:lnTo>
                <a:lnTo>
                  <a:pt x="803" y="30"/>
                </a:lnTo>
                <a:lnTo>
                  <a:pt x="761" y="21"/>
                </a:lnTo>
                <a:lnTo>
                  <a:pt x="718" y="14"/>
                </a:lnTo>
                <a:lnTo>
                  <a:pt x="679" y="10"/>
                </a:lnTo>
                <a:lnTo>
                  <a:pt x="641" y="5"/>
                </a:lnTo>
                <a:lnTo>
                  <a:pt x="603" y="3"/>
                </a:lnTo>
                <a:lnTo>
                  <a:pt x="564" y="2"/>
                </a:lnTo>
                <a:lnTo>
                  <a:pt x="517" y="0"/>
                </a:lnTo>
                <a:lnTo>
                  <a:pt x="473" y="2"/>
                </a:lnTo>
                <a:lnTo>
                  <a:pt x="427" y="3"/>
                </a:lnTo>
                <a:lnTo>
                  <a:pt x="387" y="5"/>
                </a:lnTo>
                <a:lnTo>
                  <a:pt x="337" y="11"/>
                </a:lnTo>
                <a:lnTo>
                  <a:pt x="296" y="18"/>
                </a:lnTo>
                <a:lnTo>
                  <a:pt x="256" y="24"/>
                </a:lnTo>
                <a:lnTo>
                  <a:pt x="215" y="33"/>
                </a:lnTo>
                <a:lnTo>
                  <a:pt x="172" y="44"/>
                </a:lnTo>
                <a:lnTo>
                  <a:pt x="126" y="57"/>
                </a:lnTo>
                <a:lnTo>
                  <a:pt x="82" y="71"/>
                </a:lnTo>
                <a:lnTo>
                  <a:pt x="50" y="82"/>
                </a:lnTo>
                <a:lnTo>
                  <a:pt x="15" y="97"/>
                </a:lnTo>
                <a:lnTo>
                  <a:pt x="0" y="108"/>
                </a:lnTo>
                <a:lnTo>
                  <a:pt x="22" y="118"/>
                </a:lnTo>
                <a:lnTo>
                  <a:pt x="42" y="129"/>
                </a:lnTo>
                <a:lnTo>
                  <a:pt x="62" y="139"/>
                </a:lnTo>
                <a:lnTo>
                  <a:pt x="82" y="150"/>
                </a:lnTo>
                <a:lnTo>
                  <a:pt x="100" y="161"/>
                </a:lnTo>
                <a:lnTo>
                  <a:pt x="134" y="181"/>
                </a:lnTo>
                <a:lnTo>
                  <a:pt x="155" y="197"/>
                </a:lnTo>
                <a:lnTo>
                  <a:pt x="183" y="214"/>
                </a:lnTo>
                <a:lnTo>
                  <a:pt x="211" y="235"/>
                </a:lnTo>
                <a:lnTo>
                  <a:pt x="234" y="251"/>
                </a:lnTo>
                <a:lnTo>
                  <a:pt x="256" y="271"/>
                </a:lnTo>
                <a:lnTo>
                  <a:pt x="278" y="292"/>
                </a:lnTo>
                <a:lnTo>
                  <a:pt x="296" y="310"/>
                </a:lnTo>
                <a:lnTo>
                  <a:pt x="318" y="334"/>
                </a:lnTo>
                <a:lnTo>
                  <a:pt x="342" y="362"/>
                </a:lnTo>
                <a:lnTo>
                  <a:pt x="366" y="393"/>
                </a:lnTo>
                <a:lnTo>
                  <a:pt x="385" y="416"/>
                </a:lnTo>
                <a:lnTo>
                  <a:pt x="402" y="442"/>
                </a:lnTo>
                <a:lnTo>
                  <a:pt x="422" y="472"/>
                </a:lnTo>
                <a:lnTo>
                  <a:pt x="437" y="503"/>
                </a:lnTo>
                <a:lnTo>
                  <a:pt x="450" y="531"/>
                </a:lnTo>
                <a:lnTo>
                  <a:pt x="462" y="559"/>
                </a:lnTo>
                <a:lnTo>
                  <a:pt x="465" y="582"/>
                </a:lnTo>
                <a:lnTo>
                  <a:pt x="467" y="596"/>
                </a:lnTo>
                <a:lnTo>
                  <a:pt x="499" y="584"/>
                </a:lnTo>
                <a:lnTo>
                  <a:pt x="534" y="569"/>
                </a:lnTo>
                <a:lnTo>
                  <a:pt x="561" y="556"/>
                </a:lnTo>
                <a:lnTo>
                  <a:pt x="591" y="540"/>
                </a:lnTo>
                <a:lnTo>
                  <a:pt x="621" y="526"/>
                </a:lnTo>
                <a:lnTo>
                  <a:pt x="663" y="502"/>
                </a:lnTo>
                <a:lnTo>
                  <a:pt x="706" y="473"/>
                </a:lnTo>
                <a:lnTo>
                  <a:pt x="739" y="451"/>
                </a:lnTo>
                <a:lnTo>
                  <a:pt x="764" y="430"/>
                </a:lnTo>
                <a:lnTo>
                  <a:pt x="791" y="405"/>
                </a:lnTo>
                <a:lnTo>
                  <a:pt x="817" y="379"/>
                </a:lnTo>
                <a:lnTo>
                  <a:pt x="842" y="354"/>
                </a:lnTo>
                <a:lnTo>
                  <a:pt x="865" y="327"/>
                </a:lnTo>
                <a:lnTo>
                  <a:pt x="890" y="297"/>
                </a:lnTo>
                <a:lnTo>
                  <a:pt x="911" y="267"/>
                </a:lnTo>
                <a:lnTo>
                  <a:pt x="932" y="236"/>
                </a:lnTo>
                <a:lnTo>
                  <a:pt x="949" y="209"/>
                </a:lnTo>
                <a:lnTo>
                  <a:pt x="963" y="177"/>
                </a:lnTo>
                <a:lnTo>
                  <a:pt x="975" y="143"/>
                </a:lnTo>
                <a:lnTo>
                  <a:pt x="988" y="102"/>
                </a:lnTo>
                <a:lnTo>
                  <a:pt x="988" y="103"/>
                </a:lnTo>
              </a:path>
            </a:pathLst>
          </a:custGeom>
          <a:solidFill>
            <a:srgbClr val="E040A0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s-MX"/>
          </a:p>
        </p:txBody>
      </p:sp>
      <p:sp>
        <p:nvSpPr>
          <p:cNvPr id="29710" name="Freeform 14"/>
          <p:cNvSpPr>
            <a:spLocks/>
          </p:cNvSpPr>
          <p:nvPr/>
        </p:nvSpPr>
        <p:spPr bwMode="auto">
          <a:xfrm>
            <a:off x="3348038" y="4149725"/>
            <a:ext cx="1184275" cy="1049338"/>
          </a:xfrm>
          <a:custGeom>
            <a:avLst/>
            <a:gdLst/>
            <a:ahLst/>
            <a:cxnLst>
              <a:cxn ang="0">
                <a:pos x="50" y="15"/>
              </a:cxn>
              <a:cxn ang="0">
                <a:pos x="108" y="32"/>
              </a:cxn>
              <a:cxn ang="0">
                <a:pos x="187" y="52"/>
              </a:cxn>
              <a:cxn ang="0">
                <a:pos x="269" y="68"/>
              </a:cxn>
              <a:cxn ang="0">
                <a:pos x="357" y="81"/>
              </a:cxn>
              <a:cxn ang="0">
                <a:pos x="462" y="89"/>
              </a:cxn>
              <a:cxn ang="0">
                <a:pos x="567" y="89"/>
              </a:cxn>
              <a:cxn ang="0">
                <a:pos x="679" y="77"/>
              </a:cxn>
              <a:cxn ang="0">
                <a:pos x="759" y="64"/>
              </a:cxn>
              <a:cxn ang="0">
                <a:pos x="826" y="47"/>
              </a:cxn>
              <a:cxn ang="0">
                <a:pos x="898" y="26"/>
              </a:cxn>
              <a:cxn ang="0">
                <a:pos x="952" y="9"/>
              </a:cxn>
              <a:cxn ang="0">
                <a:pos x="978" y="22"/>
              </a:cxn>
              <a:cxn ang="0">
                <a:pos x="983" y="64"/>
              </a:cxn>
              <a:cxn ang="0">
                <a:pos x="991" y="125"/>
              </a:cxn>
              <a:cxn ang="0">
                <a:pos x="994" y="170"/>
              </a:cxn>
              <a:cxn ang="0">
                <a:pos x="987" y="231"/>
              </a:cxn>
              <a:cxn ang="0">
                <a:pos x="975" y="295"/>
              </a:cxn>
              <a:cxn ang="0">
                <a:pos x="955" y="366"/>
              </a:cxn>
              <a:cxn ang="0">
                <a:pos x="924" y="431"/>
              </a:cxn>
              <a:cxn ang="0">
                <a:pos x="887" y="492"/>
              </a:cxn>
              <a:cxn ang="0">
                <a:pos x="845" y="549"/>
              </a:cxn>
              <a:cxn ang="0">
                <a:pos x="791" y="608"/>
              </a:cxn>
              <a:cxn ang="0">
                <a:pos x="726" y="667"/>
              </a:cxn>
              <a:cxn ang="0">
                <a:pos x="652" y="720"/>
              </a:cxn>
              <a:cxn ang="0">
                <a:pos x="580" y="764"/>
              </a:cxn>
              <a:cxn ang="0">
                <a:pos x="517" y="796"/>
              </a:cxn>
              <a:cxn ang="0">
                <a:pos x="461" y="797"/>
              </a:cxn>
              <a:cxn ang="0">
                <a:pos x="398" y="765"/>
              </a:cxn>
              <a:cxn ang="0">
                <a:pos x="339" y="729"/>
              </a:cxn>
              <a:cxn ang="0">
                <a:pos x="278" y="687"/>
              </a:cxn>
              <a:cxn ang="0">
                <a:pos x="207" y="621"/>
              </a:cxn>
              <a:cxn ang="0">
                <a:pos x="154" y="567"/>
              </a:cxn>
              <a:cxn ang="0">
                <a:pos x="108" y="507"/>
              </a:cxn>
              <a:cxn ang="0">
                <a:pos x="69" y="441"/>
              </a:cxn>
              <a:cxn ang="0">
                <a:pos x="38" y="373"/>
              </a:cxn>
              <a:cxn ang="0">
                <a:pos x="15" y="305"/>
              </a:cxn>
              <a:cxn ang="0">
                <a:pos x="1" y="231"/>
              </a:cxn>
              <a:cxn ang="0">
                <a:pos x="0" y="156"/>
              </a:cxn>
              <a:cxn ang="0">
                <a:pos x="4" y="82"/>
              </a:cxn>
              <a:cxn ang="0">
                <a:pos x="16" y="21"/>
              </a:cxn>
            </a:cxnLst>
            <a:rect l="0" t="0" r="r" b="b"/>
            <a:pathLst>
              <a:path w="995" h="811">
                <a:moveTo>
                  <a:pt x="23" y="1"/>
                </a:moveTo>
                <a:lnTo>
                  <a:pt x="50" y="15"/>
                </a:lnTo>
                <a:lnTo>
                  <a:pt x="81" y="25"/>
                </a:lnTo>
                <a:lnTo>
                  <a:pt x="108" y="32"/>
                </a:lnTo>
                <a:lnTo>
                  <a:pt x="150" y="45"/>
                </a:lnTo>
                <a:lnTo>
                  <a:pt x="187" y="52"/>
                </a:lnTo>
                <a:lnTo>
                  <a:pt x="226" y="61"/>
                </a:lnTo>
                <a:lnTo>
                  <a:pt x="269" y="68"/>
                </a:lnTo>
                <a:lnTo>
                  <a:pt x="311" y="76"/>
                </a:lnTo>
                <a:lnTo>
                  <a:pt x="357" y="81"/>
                </a:lnTo>
                <a:lnTo>
                  <a:pt x="410" y="86"/>
                </a:lnTo>
                <a:lnTo>
                  <a:pt x="462" y="89"/>
                </a:lnTo>
                <a:lnTo>
                  <a:pt x="510" y="89"/>
                </a:lnTo>
                <a:lnTo>
                  <a:pt x="567" y="89"/>
                </a:lnTo>
                <a:lnTo>
                  <a:pt x="630" y="81"/>
                </a:lnTo>
                <a:lnTo>
                  <a:pt x="679" y="77"/>
                </a:lnTo>
                <a:lnTo>
                  <a:pt x="714" y="71"/>
                </a:lnTo>
                <a:lnTo>
                  <a:pt x="759" y="64"/>
                </a:lnTo>
                <a:lnTo>
                  <a:pt x="794" y="56"/>
                </a:lnTo>
                <a:lnTo>
                  <a:pt x="826" y="47"/>
                </a:lnTo>
                <a:lnTo>
                  <a:pt x="868" y="35"/>
                </a:lnTo>
                <a:lnTo>
                  <a:pt x="898" y="26"/>
                </a:lnTo>
                <a:lnTo>
                  <a:pt x="926" y="16"/>
                </a:lnTo>
                <a:lnTo>
                  <a:pt x="952" y="9"/>
                </a:lnTo>
                <a:lnTo>
                  <a:pt x="970" y="0"/>
                </a:lnTo>
                <a:lnTo>
                  <a:pt x="978" y="22"/>
                </a:lnTo>
                <a:lnTo>
                  <a:pt x="982" y="45"/>
                </a:lnTo>
                <a:lnTo>
                  <a:pt x="983" y="64"/>
                </a:lnTo>
                <a:lnTo>
                  <a:pt x="990" y="99"/>
                </a:lnTo>
                <a:lnTo>
                  <a:pt x="991" y="125"/>
                </a:lnTo>
                <a:lnTo>
                  <a:pt x="994" y="149"/>
                </a:lnTo>
                <a:lnTo>
                  <a:pt x="994" y="170"/>
                </a:lnTo>
                <a:lnTo>
                  <a:pt x="990" y="205"/>
                </a:lnTo>
                <a:lnTo>
                  <a:pt x="987" y="231"/>
                </a:lnTo>
                <a:lnTo>
                  <a:pt x="983" y="261"/>
                </a:lnTo>
                <a:lnTo>
                  <a:pt x="975" y="295"/>
                </a:lnTo>
                <a:lnTo>
                  <a:pt x="970" y="324"/>
                </a:lnTo>
                <a:lnTo>
                  <a:pt x="955" y="366"/>
                </a:lnTo>
                <a:lnTo>
                  <a:pt x="941" y="400"/>
                </a:lnTo>
                <a:lnTo>
                  <a:pt x="924" y="431"/>
                </a:lnTo>
                <a:lnTo>
                  <a:pt x="909" y="459"/>
                </a:lnTo>
                <a:lnTo>
                  <a:pt x="887" y="492"/>
                </a:lnTo>
                <a:lnTo>
                  <a:pt x="867" y="523"/>
                </a:lnTo>
                <a:lnTo>
                  <a:pt x="845" y="549"/>
                </a:lnTo>
                <a:lnTo>
                  <a:pt x="821" y="576"/>
                </a:lnTo>
                <a:lnTo>
                  <a:pt x="791" y="608"/>
                </a:lnTo>
                <a:lnTo>
                  <a:pt x="759" y="641"/>
                </a:lnTo>
                <a:lnTo>
                  <a:pt x="726" y="667"/>
                </a:lnTo>
                <a:lnTo>
                  <a:pt x="691" y="695"/>
                </a:lnTo>
                <a:lnTo>
                  <a:pt x="652" y="720"/>
                </a:lnTo>
                <a:lnTo>
                  <a:pt x="611" y="745"/>
                </a:lnTo>
                <a:lnTo>
                  <a:pt x="580" y="764"/>
                </a:lnTo>
                <a:lnTo>
                  <a:pt x="552" y="780"/>
                </a:lnTo>
                <a:lnTo>
                  <a:pt x="517" y="796"/>
                </a:lnTo>
                <a:lnTo>
                  <a:pt x="489" y="810"/>
                </a:lnTo>
                <a:lnTo>
                  <a:pt x="461" y="797"/>
                </a:lnTo>
                <a:lnTo>
                  <a:pt x="434" y="785"/>
                </a:lnTo>
                <a:lnTo>
                  <a:pt x="398" y="765"/>
                </a:lnTo>
                <a:lnTo>
                  <a:pt x="369" y="748"/>
                </a:lnTo>
                <a:lnTo>
                  <a:pt x="339" y="729"/>
                </a:lnTo>
                <a:lnTo>
                  <a:pt x="311" y="710"/>
                </a:lnTo>
                <a:lnTo>
                  <a:pt x="278" y="687"/>
                </a:lnTo>
                <a:lnTo>
                  <a:pt x="247" y="659"/>
                </a:lnTo>
                <a:lnTo>
                  <a:pt x="207" y="621"/>
                </a:lnTo>
                <a:lnTo>
                  <a:pt x="177" y="592"/>
                </a:lnTo>
                <a:lnTo>
                  <a:pt x="154" y="567"/>
                </a:lnTo>
                <a:lnTo>
                  <a:pt x="127" y="533"/>
                </a:lnTo>
                <a:lnTo>
                  <a:pt x="108" y="507"/>
                </a:lnTo>
                <a:lnTo>
                  <a:pt x="86" y="472"/>
                </a:lnTo>
                <a:lnTo>
                  <a:pt x="69" y="441"/>
                </a:lnTo>
                <a:lnTo>
                  <a:pt x="54" y="414"/>
                </a:lnTo>
                <a:lnTo>
                  <a:pt x="38" y="373"/>
                </a:lnTo>
                <a:lnTo>
                  <a:pt x="26" y="344"/>
                </a:lnTo>
                <a:lnTo>
                  <a:pt x="15" y="305"/>
                </a:lnTo>
                <a:lnTo>
                  <a:pt x="9" y="276"/>
                </a:lnTo>
                <a:lnTo>
                  <a:pt x="1" y="231"/>
                </a:lnTo>
                <a:lnTo>
                  <a:pt x="0" y="196"/>
                </a:lnTo>
                <a:lnTo>
                  <a:pt x="0" y="156"/>
                </a:lnTo>
                <a:lnTo>
                  <a:pt x="1" y="115"/>
                </a:lnTo>
                <a:lnTo>
                  <a:pt x="4" y="82"/>
                </a:lnTo>
                <a:lnTo>
                  <a:pt x="11" y="48"/>
                </a:lnTo>
                <a:lnTo>
                  <a:pt x="16" y="21"/>
                </a:lnTo>
                <a:lnTo>
                  <a:pt x="23" y="1"/>
                </a:lnTo>
              </a:path>
            </a:pathLst>
          </a:custGeom>
          <a:solidFill>
            <a:srgbClr val="E02040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s-MX"/>
          </a:p>
        </p:txBody>
      </p:sp>
      <p:grpSp>
        <p:nvGrpSpPr>
          <p:cNvPr id="3" name="Group 15"/>
          <p:cNvGrpSpPr>
            <a:grpSpLocks/>
          </p:cNvGrpSpPr>
          <p:nvPr/>
        </p:nvGrpSpPr>
        <p:grpSpPr bwMode="auto">
          <a:xfrm>
            <a:off x="2124075" y="2276475"/>
            <a:ext cx="3673475" cy="3024188"/>
            <a:chOff x="492" y="1053"/>
            <a:chExt cx="3085" cy="2337"/>
          </a:xfrm>
        </p:grpSpPr>
        <p:sp>
          <p:nvSpPr>
            <p:cNvPr id="29712" name="Oval 16"/>
            <p:cNvSpPr>
              <a:spLocks noChangeArrowheads="1"/>
            </p:cNvSpPr>
            <p:nvPr/>
          </p:nvSpPr>
          <p:spPr bwMode="auto">
            <a:xfrm>
              <a:off x="1012" y="1053"/>
              <a:ext cx="2039" cy="1502"/>
            </a:xfrm>
            <a:prstGeom prst="ellipse">
              <a:avLst/>
            </a:prstGeom>
            <a:solidFill>
              <a:srgbClr val="FF00A0"/>
            </a:solidFill>
            <a:ln w="12700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s-MX"/>
                <a:t>GERENTE GENERAL</a:t>
              </a:r>
            </a:p>
            <a:p>
              <a:pPr algn="ctr"/>
              <a:r>
                <a:rPr lang="es-MX"/>
                <a:t>ZONA A</a:t>
              </a:r>
            </a:p>
            <a:p>
              <a:pPr algn="ctr"/>
              <a:endParaRPr lang="es-MX"/>
            </a:p>
            <a:p>
              <a:pPr algn="ctr"/>
              <a:endParaRPr lang="es-ES"/>
            </a:p>
          </p:txBody>
        </p:sp>
        <p:sp>
          <p:nvSpPr>
            <p:cNvPr id="29713" name="Oval 17"/>
            <p:cNvSpPr>
              <a:spLocks noChangeArrowheads="1"/>
            </p:cNvSpPr>
            <p:nvPr/>
          </p:nvSpPr>
          <p:spPr bwMode="auto">
            <a:xfrm>
              <a:off x="492" y="1876"/>
              <a:ext cx="2038" cy="1504"/>
            </a:xfrm>
            <a:prstGeom prst="ellipse">
              <a:avLst/>
            </a:prstGeom>
            <a:solidFill>
              <a:srgbClr val="FF8080"/>
            </a:solidFill>
            <a:ln w="12700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29714" name="Oval 18"/>
            <p:cNvSpPr>
              <a:spLocks noChangeArrowheads="1"/>
            </p:cNvSpPr>
            <p:nvPr/>
          </p:nvSpPr>
          <p:spPr bwMode="auto">
            <a:xfrm>
              <a:off x="1537" y="1886"/>
              <a:ext cx="2040" cy="1504"/>
            </a:xfrm>
            <a:prstGeom prst="ellipse">
              <a:avLst/>
            </a:prstGeom>
            <a:solidFill>
              <a:srgbClr val="A040E0"/>
            </a:solidFill>
            <a:ln w="12700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s-MX"/>
                <a:t>                ZONA B</a:t>
              </a:r>
              <a:endParaRPr lang="es-ES"/>
            </a:p>
          </p:txBody>
        </p:sp>
      </p:grpSp>
      <p:grpSp>
        <p:nvGrpSpPr>
          <p:cNvPr id="4" name="Group 19"/>
          <p:cNvGrpSpPr>
            <a:grpSpLocks/>
          </p:cNvGrpSpPr>
          <p:nvPr/>
        </p:nvGrpSpPr>
        <p:grpSpPr bwMode="auto">
          <a:xfrm>
            <a:off x="2124075" y="2276475"/>
            <a:ext cx="3673475" cy="3024188"/>
            <a:chOff x="492" y="1053"/>
            <a:chExt cx="3085" cy="2337"/>
          </a:xfrm>
        </p:grpSpPr>
        <p:sp>
          <p:nvSpPr>
            <p:cNvPr id="29716" name="Oval 20"/>
            <p:cNvSpPr>
              <a:spLocks noChangeArrowheads="1"/>
            </p:cNvSpPr>
            <p:nvPr/>
          </p:nvSpPr>
          <p:spPr bwMode="auto">
            <a:xfrm>
              <a:off x="1012" y="1053"/>
              <a:ext cx="2039" cy="1502"/>
            </a:xfrm>
            <a:prstGeom prst="ellipse">
              <a:avLst/>
            </a:prstGeom>
            <a:solidFill>
              <a:srgbClr val="FF00A0"/>
            </a:solidFill>
            <a:ln w="12700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s-MX" dirty="0"/>
                <a:t>GERENTE GENERAL</a:t>
              </a:r>
            </a:p>
            <a:p>
              <a:pPr algn="ctr"/>
              <a:r>
                <a:rPr lang="es-MX" dirty="0"/>
                <a:t>ZONA A</a:t>
              </a:r>
            </a:p>
            <a:p>
              <a:pPr algn="ctr"/>
              <a:endParaRPr lang="es-MX" dirty="0"/>
            </a:p>
            <a:p>
              <a:pPr algn="ctr"/>
              <a:endParaRPr lang="es-ES" dirty="0"/>
            </a:p>
          </p:txBody>
        </p:sp>
        <p:sp>
          <p:nvSpPr>
            <p:cNvPr id="29717" name="Oval 21"/>
            <p:cNvSpPr>
              <a:spLocks noChangeArrowheads="1"/>
            </p:cNvSpPr>
            <p:nvPr/>
          </p:nvSpPr>
          <p:spPr bwMode="auto">
            <a:xfrm>
              <a:off x="492" y="1876"/>
              <a:ext cx="2038" cy="1504"/>
            </a:xfrm>
            <a:prstGeom prst="ellipse">
              <a:avLst/>
            </a:prstGeom>
            <a:solidFill>
              <a:srgbClr val="FF8080"/>
            </a:solidFill>
            <a:ln w="12700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29718" name="Oval 22"/>
            <p:cNvSpPr>
              <a:spLocks noChangeArrowheads="1"/>
            </p:cNvSpPr>
            <p:nvPr/>
          </p:nvSpPr>
          <p:spPr bwMode="auto">
            <a:xfrm>
              <a:off x="1537" y="1886"/>
              <a:ext cx="2040" cy="1504"/>
            </a:xfrm>
            <a:prstGeom prst="ellipse">
              <a:avLst/>
            </a:prstGeom>
            <a:solidFill>
              <a:srgbClr val="A040E0"/>
            </a:solidFill>
            <a:ln w="12700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s-MX"/>
                <a:t>                ZONA B</a:t>
              </a:r>
              <a:endParaRPr lang="es-ES"/>
            </a:p>
          </p:txBody>
        </p:sp>
      </p:grpSp>
      <p:sp>
        <p:nvSpPr>
          <p:cNvPr id="29719" name="Rectangle 23"/>
          <p:cNvSpPr>
            <a:spLocks noChangeArrowheads="1"/>
          </p:cNvSpPr>
          <p:nvPr/>
        </p:nvSpPr>
        <p:spPr bwMode="auto">
          <a:xfrm>
            <a:off x="2268538" y="4149725"/>
            <a:ext cx="10477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MX"/>
              <a:t>ZONA C</a:t>
            </a:r>
            <a:endParaRPr lang="es-ES"/>
          </a:p>
        </p:txBody>
      </p:sp>
      <p:sp>
        <p:nvSpPr>
          <p:cNvPr id="29720" name="AutoShape 24"/>
          <p:cNvSpPr>
            <a:spLocks/>
          </p:cNvSpPr>
          <p:nvPr/>
        </p:nvSpPr>
        <p:spPr bwMode="auto">
          <a:xfrm>
            <a:off x="6156325" y="2349500"/>
            <a:ext cx="431800" cy="3095625"/>
          </a:xfrm>
          <a:prstGeom prst="leftBrace">
            <a:avLst>
              <a:gd name="adj1" fmla="val 59743"/>
              <a:gd name="adj2" fmla="val 50000"/>
            </a:avLst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MX"/>
          </a:p>
        </p:txBody>
      </p:sp>
      <p:sp>
        <p:nvSpPr>
          <p:cNvPr id="29721" name="Rectangle 25"/>
          <p:cNvSpPr>
            <a:spLocks noChangeArrowheads="1"/>
          </p:cNvSpPr>
          <p:nvPr/>
        </p:nvSpPr>
        <p:spPr bwMode="auto">
          <a:xfrm>
            <a:off x="7092950" y="2420938"/>
            <a:ext cx="1333500" cy="2952750"/>
          </a:xfrm>
          <a:prstGeom prst="rect">
            <a:avLst/>
          </a:prstGeom>
          <a:solidFill>
            <a:srgbClr val="7FFF00"/>
          </a:solidFill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s-MX"/>
          </a:p>
        </p:txBody>
      </p:sp>
      <p:sp>
        <p:nvSpPr>
          <p:cNvPr id="29724" name="WordArt 28"/>
          <p:cNvSpPr>
            <a:spLocks noChangeArrowheads="1" noChangeShapeType="1" noTextEdit="1"/>
          </p:cNvSpPr>
          <p:nvPr/>
        </p:nvSpPr>
        <p:spPr bwMode="auto">
          <a:xfrm rot="5400000">
            <a:off x="6586538" y="3719512"/>
            <a:ext cx="2305050" cy="428625"/>
          </a:xfrm>
          <a:prstGeom prst="rect">
            <a:avLst/>
          </a:prstGeom>
        </p:spPr>
        <p:txBody>
          <a:bodyPr vert="wordArtVert"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auto"/>
            <a:r>
              <a:rPr lang="es-MX" sz="24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Arial Black"/>
              </a:rPr>
              <a:t>RESULTADOS</a:t>
            </a: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7380312" y="6492875"/>
            <a:ext cx="1332156" cy="365125"/>
          </a:xfrm>
        </p:spPr>
        <p:txBody>
          <a:bodyPr/>
          <a:lstStyle/>
          <a:p>
            <a:pPr algn="r"/>
            <a:fld id="{7131F5FC-A865-4996-A186-9C545B4FC009}" type="slidenum">
              <a:rPr lang="es-MX" smtClean="0">
                <a:solidFill>
                  <a:schemeClr val="tx1"/>
                </a:solidFill>
              </a:rPr>
              <a:pPr algn="r"/>
              <a:t>10</a:t>
            </a:fld>
            <a:endParaRPr lang="es-MX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7677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8" name="Rectangle 8"/>
          <p:cNvSpPr>
            <a:spLocks noChangeArrowheads="1"/>
          </p:cNvSpPr>
          <p:nvPr/>
        </p:nvSpPr>
        <p:spPr bwMode="auto">
          <a:xfrm>
            <a:off x="2555875" y="2349500"/>
            <a:ext cx="3816350" cy="1366838"/>
          </a:xfrm>
          <a:prstGeom prst="rect">
            <a:avLst/>
          </a:prstGeom>
          <a:solidFill>
            <a:srgbClr val="99CC00"/>
          </a:solidFill>
          <a:ln w="9525">
            <a:miter lim="800000"/>
            <a:headEnd/>
            <a:tailEnd/>
          </a:ln>
          <a:effectLst/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99CC00"/>
            </a:extrusionClr>
          </a:sp3d>
        </p:spPr>
        <p:txBody>
          <a:bodyPr wrap="none" anchor="ctr">
            <a:flatTx/>
          </a:bodyPr>
          <a:lstStyle/>
          <a:p>
            <a:pPr algn="ctr"/>
            <a:r>
              <a:rPr lang="es-MX" sz="2400" dirty="0">
                <a:solidFill>
                  <a:schemeClr val="bg2">
                    <a:lumMod val="60000"/>
                    <a:lumOff val="40000"/>
                  </a:schemeClr>
                </a:solidFill>
              </a:rPr>
              <a:t>NIVELES </a:t>
            </a:r>
            <a:r>
              <a:rPr lang="es-MX" sz="24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 GERENCIALES</a:t>
            </a:r>
            <a:r>
              <a:rPr lang="es-MX" sz="2400" dirty="0">
                <a:solidFill>
                  <a:schemeClr val="bg2">
                    <a:lumMod val="60000"/>
                    <a:lumOff val="40000"/>
                  </a:schemeClr>
                </a:solidFill>
              </a:rPr>
              <a:t>.</a:t>
            </a:r>
            <a:endParaRPr lang="es-ES" sz="24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7380312" y="6492875"/>
            <a:ext cx="1332156" cy="365125"/>
          </a:xfrm>
        </p:spPr>
        <p:txBody>
          <a:bodyPr/>
          <a:lstStyle/>
          <a:p>
            <a:pPr algn="r"/>
            <a:fld id="{7131F5FC-A865-4996-A186-9C545B4FC009}" type="slidenum">
              <a:rPr lang="es-MX" sz="1400" smtClean="0">
                <a:solidFill>
                  <a:schemeClr val="tx1"/>
                </a:solidFill>
              </a:rPr>
              <a:pPr algn="r"/>
              <a:t>11</a:t>
            </a:fld>
            <a:endParaRPr lang="es-MX" sz="14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302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97" name="Text Box 13"/>
          <p:cNvSpPr txBox="1">
            <a:spLocks noChangeArrowheads="1"/>
          </p:cNvSpPr>
          <p:nvPr/>
        </p:nvSpPr>
        <p:spPr bwMode="auto">
          <a:xfrm>
            <a:off x="2411413" y="2708275"/>
            <a:ext cx="5976937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s-MX"/>
          </a:p>
        </p:txBody>
      </p:sp>
      <p:sp>
        <p:nvSpPr>
          <p:cNvPr id="16402" name="Text Box 18"/>
          <p:cNvSpPr txBox="1">
            <a:spLocks noChangeArrowheads="1"/>
          </p:cNvSpPr>
          <p:nvPr/>
        </p:nvSpPr>
        <p:spPr bwMode="auto">
          <a:xfrm>
            <a:off x="3276600" y="5229225"/>
            <a:ext cx="374491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MX" b="1">
                <a:solidFill>
                  <a:schemeClr val="bg2">
                    <a:lumMod val="25000"/>
                  </a:schemeClr>
                </a:solidFill>
              </a:rPr>
              <a:t>PERSONAL NO GERENCIAL</a:t>
            </a:r>
            <a:endParaRPr lang="es-ES" b="1">
              <a:solidFill>
                <a:schemeClr val="bg2">
                  <a:lumMod val="25000"/>
                </a:schemeClr>
              </a:solidFill>
            </a:endParaRPr>
          </a:p>
        </p:txBody>
      </p:sp>
      <p:grpSp>
        <p:nvGrpSpPr>
          <p:cNvPr id="2" name="Group 26"/>
          <p:cNvGrpSpPr>
            <a:grpSpLocks/>
          </p:cNvGrpSpPr>
          <p:nvPr/>
        </p:nvGrpSpPr>
        <p:grpSpPr bwMode="auto">
          <a:xfrm>
            <a:off x="1619672" y="1125538"/>
            <a:ext cx="6624736" cy="4608512"/>
            <a:chOff x="1565" y="709"/>
            <a:chExt cx="3175" cy="2903"/>
          </a:xfrm>
        </p:grpSpPr>
        <p:sp>
          <p:nvSpPr>
            <p:cNvPr id="16398" name="Text Box 14"/>
            <p:cNvSpPr txBox="1">
              <a:spLocks noChangeArrowheads="1"/>
            </p:cNvSpPr>
            <p:nvPr/>
          </p:nvSpPr>
          <p:spPr bwMode="auto">
            <a:xfrm>
              <a:off x="1610" y="1117"/>
              <a:ext cx="2994" cy="4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s-MX">
                  <a:solidFill>
                    <a:srgbClr val="FF0066"/>
                  </a:solidFill>
                </a:rPr>
                <a:t>GERENTES O ADMINISTRADORES</a:t>
              </a:r>
            </a:p>
            <a:p>
              <a:pPr algn="ctr">
                <a:spcBef>
                  <a:spcPct val="50000"/>
                </a:spcBef>
              </a:pPr>
              <a:r>
                <a:rPr lang="es-MX">
                  <a:solidFill>
                    <a:srgbClr val="FF0066"/>
                  </a:solidFill>
                </a:rPr>
                <a:t>DE PRIMER NIVEL</a:t>
              </a:r>
              <a:endParaRPr lang="es-ES">
                <a:solidFill>
                  <a:srgbClr val="FF0066"/>
                </a:solidFill>
              </a:endParaRPr>
            </a:p>
          </p:txBody>
        </p:sp>
        <p:sp>
          <p:nvSpPr>
            <p:cNvPr id="16399" name="Text Box 15"/>
            <p:cNvSpPr txBox="1">
              <a:spLocks noChangeArrowheads="1"/>
            </p:cNvSpPr>
            <p:nvPr/>
          </p:nvSpPr>
          <p:spPr bwMode="auto">
            <a:xfrm>
              <a:off x="1655" y="1933"/>
              <a:ext cx="2994" cy="4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s-MX" b="1" dirty="0">
                  <a:solidFill>
                    <a:schemeClr val="accent1">
                      <a:lumMod val="50000"/>
                    </a:schemeClr>
                  </a:solidFill>
                </a:rPr>
                <a:t>GERENTES O ADMINISTRADORES</a:t>
              </a:r>
            </a:p>
            <a:p>
              <a:pPr algn="ctr">
                <a:spcBef>
                  <a:spcPct val="50000"/>
                </a:spcBef>
              </a:pPr>
              <a:r>
                <a:rPr lang="es-MX" b="1" dirty="0">
                  <a:solidFill>
                    <a:schemeClr val="accent1">
                      <a:lumMod val="50000"/>
                    </a:schemeClr>
                  </a:solidFill>
                </a:rPr>
                <a:t>DE MANDOS INTERMEDIOS</a:t>
              </a:r>
              <a:endParaRPr lang="es-ES" b="1" dirty="0">
                <a:solidFill>
                  <a:schemeClr val="accent1">
                    <a:lumMod val="50000"/>
                  </a:schemeClr>
                </a:solidFill>
              </a:endParaRPr>
            </a:p>
          </p:txBody>
        </p:sp>
        <p:sp>
          <p:nvSpPr>
            <p:cNvPr id="16401" name="Text Box 17"/>
            <p:cNvSpPr txBox="1">
              <a:spLocks noChangeArrowheads="1"/>
            </p:cNvSpPr>
            <p:nvPr/>
          </p:nvSpPr>
          <p:spPr bwMode="auto">
            <a:xfrm>
              <a:off x="1979" y="2795"/>
              <a:ext cx="2314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s-MX" dirty="0">
                  <a:solidFill>
                    <a:srgbClr val="008000"/>
                  </a:solidFill>
                </a:rPr>
                <a:t>GERENTES DE PRIMERA LÍNEA</a:t>
              </a:r>
              <a:endParaRPr lang="es-ES" dirty="0">
                <a:solidFill>
                  <a:srgbClr val="008000"/>
                </a:solidFill>
              </a:endParaRPr>
            </a:p>
          </p:txBody>
        </p:sp>
        <p:grpSp>
          <p:nvGrpSpPr>
            <p:cNvPr id="3" name="Group 22"/>
            <p:cNvGrpSpPr>
              <a:grpSpLocks/>
            </p:cNvGrpSpPr>
            <p:nvPr/>
          </p:nvGrpSpPr>
          <p:grpSpPr bwMode="auto">
            <a:xfrm>
              <a:off x="1565" y="709"/>
              <a:ext cx="3175" cy="2903"/>
              <a:chOff x="1565" y="754"/>
              <a:chExt cx="3175" cy="2903"/>
            </a:xfrm>
          </p:grpSpPr>
          <p:sp>
            <p:nvSpPr>
              <p:cNvPr id="16403" name="Line 19"/>
              <p:cNvSpPr>
                <a:spLocks noChangeShapeType="1"/>
              </p:cNvSpPr>
              <p:nvPr/>
            </p:nvSpPr>
            <p:spPr bwMode="auto">
              <a:xfrm>
                <a:off x="1565" y="3657"/>
                <a:ext cx="3175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16404" name="Line 20"/>
              <p:cNvSpPr>
                <a:spLocks noChangeShapeType="1"/>
              </p:cNvSpPr>
              <p:nvPr/>
            </p:nvSpPr>
            <p:spPr bwMode="auto">
              <a:xfrm flipV="1">
                <a:off x="1565" y="754"/>
                <a:ext cx="1451" cy="2903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16405" name="Line 21"/>
              <p:cNvSpPr>
                <a:spLocks noChangeShapeType="1"/>
              </p:cNvSpPr>
              <p:nvPr/>
            </p:nvSpPr>
            <p:spPr bwMode="auto">
              <a:xfrm flipH="1" flipV="1">
                <a:off x="3016" y="754"/>
                <a:ext cx="1724" cy="2903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s-MX"/>
              </a:p>
            </p:txBody>
          </p:sp>
        </p:grpSp>
      </p:grpSp>
      <p:sp>
        <p:nvSpPr>
          <p:cNvPr id="16407" name="Line 23"/>
          <p:cNvSpPr>
            <a:spLocks noChangeShapeType="1"/>
          </p:cNvSpPr>
          <p:nvPr/>
        </p:nvSpPr>
        <p:spPr bwMode="auto">
          <a:xfrm>
            <a:off x="2051720" y="5084763"/>
            <a:ext cx="561662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MX"/>
          </a:p>
        </p:txBody>
      </p:sp>
      <p:sp>
        <p:nvSpPr>
          <p:cNvPr id="16408" name="Line 24"/>
          <p:cNvSpPr>
            <a:spLocks noChangeShapeType="1"/>
          </p:cNvSpPr>
          <p:nvPr/>
        </p:nvSpPr>
        <p:spPr bwMode="auto">
          <a:xfrm>
            <a:off x="2699792" y="4149725"/>
            <a:ext cx="4321721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MX"/>
          </a:p>
        </p:txBody>
      </p:sp>
      <p:sp>
        <p:nvSpPr>
          <p:cNvPr id="16409" name="Line 25"/>
          <p:cNvSpPr>
            <a:spLocks noChangeShapeType="1"/>
          </p:cNvSpPr>
          <p:nvPr/>
        </p:nvSpPr>
        <p:spPr bwMode="auto">
          <a:xfrm>
            <a:off x="3491880" y="2852738"/>
            <a:ext cx="252028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MX"/>
          </a:p>
        </p:txBody>
      </p:sp>
      <p:sp>
        <p:nvSpPr>
          <p:cNvPr id="4" name="3 CuadroTexto"/>
          <p:cNvSpPr txBox="1"/>
          <p:nvPr/>
        </p:nvSpPr>
        <p:spPr>
          <a:xfrm>
            <a:off x="3995936" y="44624"/>
            <a:ext cx="40324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MX" sz="2000" b="1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NIVELES GERENCIALES</a:t>
            </a: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7388456" y="6492875"/>
            <a:ext cx="1332156" cy="365125"/>
          </a:xfrm>
        </p:spPr>
        <p:txBody>
          <a:bodyPr/>
          <a:lstStyle/>
          <a:p>
            <a:pPr algn="r"/>
            <a:fld id="{7131F5FC-A865-4996-A186-9C545B4FC009}" type="slidenum">
              <a:rPr lang="es-MX" sz="1400" smtClean="0">
                <a:solidFill>
                  <a:schemeClr val="tx1"/>
                </a:solidFill>
              </a:rPr>
              <a:pPr algn="r"/>
              <a:t>12</a:t>
            </a:fld>
            <a:endParaRPr lang="es-MX" sz="14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0974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6" name="Text Box 4"/>
          <p:cNvSpPr txBox="1">
            <a:spLocks noChangeArrowheads="1"/>
          </p:cNvSpPr>
          <p:nvPr/>
        </p:nvSpPr>
        <p:spPr bwMode="auto">
          <a:xfrm>
            <a:off x="827584" y="692150"/>
            <a:ext cx="7632848" cy="51398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s-MX" sz="1600" b="1" dirty="0">
                <a:solidFill>
                  <a:schemeClr val="accent4">
                    <a:lumMod val="50000"/>
                  </a:schemeClr>
                </a:solidFill>
              </a:rPr>
              <a:t>1.- GERENTE DE PRIMERA LÍNEA: </a:t>
            </a:r>
            <a:endParaRPr lang="es-MX" sz="1600" b="1" dirty="0" smtClean="0">
              <a:solidFill>
                <a:schemeClr val="accent4">
                  <a:lumMod val="50000"/>
                </a:schemeClr>
              </a:solidFill>
            </a:endParaRPr>
          </a:p>
          <a:p>
            <a:pPr>
              <a:spcBef>
                <a:spcPct val="50000"/>
              </a:spcBef>
            </a:pPr>
            <a:r>
              <a:rPr lang="es-MX" sz="1600" b="1" dirty="0" smtClean="0">
                <a:solidFill>
                  <a:schemeClr val="accent4">
                    <a:lumMod val="50000"/>
                  </a:schemeClr>
                </a:solidFill>
              </a:rPr>
              <a:t>Son </a:t>
            </a:r>
            <a:r>
              <a:rPr lang="es-MX" sz="1600" b="1" dirty="0">
                <a:solidFill>
                  <a:schemeClr val="accent4">
                    <a:lumMod val="50000"/>
                  </a:schemeClr>
                </a:solidFill>
              </a:rPr>
              <a:t>responsables directos de la producción de bienes o servicios.</a:t>
            </a:r>
          </a:p>
          <a:p>
            <a:pPr>
              <a:spcBef>
                <a:spcPct val="50000"/>
              </a:spcBef>
            </a:pPr>
            <a:endParaRPr lang="es-MX" sz="1600" b="1" dirty="0">
              <a:solidFill>
                <a:schemeClr val="accent4">
                  <a:lumMod val="50000"/>
                </a:schemeClr>
              </a:solidFill>
            </a:endParaRPr>
          </a:p>
          <a:p>
            <a:pPr>
              <a:spcBef>
                <a:spcPct val="50000"/>
              </a:spcBef>
            </a:pPr>
            <a:endParaRPr lang="es-MX" sz="1600" b="1" dirty="0">
              <a:solidFill>
                <a:schemeClr val="accent4">
                  <a:lumMod val="50000"/>
                </a:schemeClr>
              </a:solidFill>
            </a:endParaRPr>
          </a:p>
          <a:p>
            <a:pPr>
              <a:spcBef>
                <a:spcPct val="50000"/>
              </a:spcBef>
            </a:pPr>
            <a:endParaRPr lang="es-MX" sz="1600" b="1" dirty="0">
              <a:solidFill>
                <a:schemeClr val="accent4">
                  <a:lumMod val="50000"/>
                </a:schemeClr>
              </a:solidFill>
            </a:endParaRPr>
          </a:p>
          <a:p>
            <a:pPr algn="r">
              <a:spcBef>
                <a:spcPct val="50000"/>
              </a:spcBef>
            </a:pPr>
            <a:r>
              <a:rPr lang="es-MX" sz="1600" b="1" dirty="0">
                <a:solidFill>
                  <a:schemeClr val="accent4">
                    <a:lumMod val="50000"/>
                  </a:schemeClr>
                </a:solidFill>
              </a:rPr>
              <a:t>2.- GERENTE O ADMINISTRADORES DE MANDOS INTERMEDIOS</a:t>
            </a:r>
            <a:r>
              <a:rPr lang="es-MX" sz="1600" b="1" dirty="0" smtClean="0">
                <a:solidFill>
                  <a:schemeClr val="accent4">
                    <a:lumMod val="50000"/>
                  </a:schemeClr>
                </a:solidFill>
              </a:rPr>
              <a:t>:</a:t>
            </a:r>
          </a:p>
          <a:p>
            <a:pPr algn="r">
              <a:spcBef>
                <a:spcPct val="50000"/>
              </a:spcBef>
            </a:pPr>
            <a:r>
              <a:rPr lang="es-MX" sz="1600" b="1" dirty="0" smtClean="0">
                <a:solidFill>
                  <a:schemeClr val="accent4">
                    <a:lumMod val="50000"/>
                  </a:schemeClr>
                </a:solidFill>
              </a:rPr>
              <a:t> </a:t>
            </a:r>
            <a:r>
              <a:rPr lang="es-MX" sz="1600" b="1" dirty="0">
                <a:solidFill>
                  <a:schemeClr val="accent4">
                    <a:lumMod val="50000"/>
                  </a:schemeClr>
                </a:solidFill>
              </a:rPr>
              <a:t>Son responsables de establecer objetivos que sean consistentes con las metas de la administración superior y traducirlos en metas y planes específicos para que los pongan en práctica los gerentes de primera línea.</a:t>
            </a:r>
            <a:endParaRPr lang="es-ES" sz="1600" b="1" dirty="0">
              <a:solidFill>
                <a:schemeClr val="accent4">
                  <a:lumMod val="50000"/>
                </a:schemeClr>
              </a:solidFill>
            </a:endParaRPr>
          </a:p>
          <a:p>
            <a:pPr>
              <a:spcBef>
                <a:spcPct val="50000"/>
              </a:spcBef>
            </a:pPr>
            <a:endParaRPr lang="es-MX" sz="1600" b="1" dirty="0">
              <a:solidFill>
                <a:schemeClr val="accent4">
                  <a:lumMod val="50000"/>
                </a:schemeClr>
              </a:solidFill>
            </a:endParaRPr>
          </a:p>
          <a:p>
            <a:pPr>
              <a:spcBef>
                <a:spcPct val="50000"/>
              </a:spcBef>
            </a:pPr>
            <a:endParaRPr lang="es-MX" sz="1600" b="1" dirty="0">
              <a:solidFill>
                <a:schemeClr val="accent4">
                  <a:lumMod val="50000"/>
                </a:schemeClr>
              </a:solidFill>
            </a:endParaRPr>
          </a:p>
          <a:p>
            <a:pPr>
              <a:spcBef>
                <a:spcPct val="50000"/>
              </a:spcBef>
            </a:pPr>
            <a:endParaRPr lang="es-MX" sz="1600" b="1" dirty="0">
              <a:solidFill>
                <a:schemeClr val="accent4">
                  <a:lumMod val="50000"/>
                </a:schemeClr>
              </a:solidFill>
            </a:endParaRPr>
          </a:p>
          <a:p>
            <a:pPr algn="ctr">
              <a:spcBef>
                <a:spcPct val="50000"/>
              </a:spcBef>
            </a:pPr>
            <a:r>
              <a:rPr lang="es-MX" sz="1600" b="1" dirty="0">
                <a:solidFill>
                  <a:schemeClr val="accent4">
                    <a:lumMod val="50000"/>
                  </a:schemeClr>
                </a:solidFill>
              </a:rPr>
              <a:t>3.- GERENTES O ADMINISTRADORES DE PRIMER NIVEL: </a:t>
            </a:r>
          </a:p>
          <a:p>
            <a:pPr algn="ctr">
              <a:spcBef>
                <a:spcPct val="50000"/>
              </a:spcBef>
            </a:pPr>
            <a:r>
              <a:rPr lang="es-MX" sz="1600" b="1" dirty="0">
                <a:solidFill>
                  <a:schemeClr val="accent4">
                    <a:lumMod val="50000"/>
                  </a:schemeClr>
                </a:solidFill>
              </a:rPr>
              <a:t>La dirección general de una organización es responsabilidad de los gerentes de primer nivel.</a:t>
            </a:r>
            <a:endParaRPr lang="es-ES" sz="1600" b="1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7380312" y="6492875"/>
            <a:ext cx="1332156" cy="365125"/>
          </a:xfrm>
        </p:spPr>
        <p:txBody>
          <a:bodyPr/>
          <a:lstStyle/>
          <a:p>
            <a:pPr algn="r"/>
            <a:fld id="{7131F5FC-A865-4996-A186-9C545B4FC009}" type="slidenum">
              <a:rPr lang="es-MX" sz="1400" smtClean="0">
                <a:solidFill>
                  <a:schemeClr val="tx1"/>
                </a:solidFill>
              </a:rPr>
              <a:pPr algn="r"/>
              <a:t>13</a:t>
            </a:fld>
            <a:endParaRPr lang="es-MX" sz="14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5209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1" name="WordArt 5"/>
          <p:cNvSpPr>
            <a:spLocks noChangeArrowheads="1" noChangeShapeType="1" noTextEdit="1"/>
          </p:cNvSpPr>
          <p:nvPr/>
        </p:nvSpPr>
        <p:spPr bwMode="auto">
          <a:xfrm>
            <a:off x="827088" y="1916113"/>
            <a:ext cx="7561262" cy="2089150"/>
          </a:xfrm>
          <a:prstGeom prst="rect">
            <a:avLst/>
          </a:prstGeom>
        </p:spPr>
        <p:txBody>
          <a:bodyPr wrap="none" fromWordArt="1">
            <a:prstTxWarp prst="textTriangle">
              <a:avLst>
                <a:gd name="adj" fmla="val 50000"/>
              </a:avLst>
            </a:prstTxWarp>
          </a:bodyPr>
          <a:lstStyle/>
          <a:p>
            <a:pPr algn="ctr"/>
            <a:r>
              <a:rPr lang="es-MX" sz="3600" kern="10">
                <a:ln w="9525">
                  <a:noFill/>
                  <a:round/>
                  <a:headEnd/>
                  <a:tailEnd/>
                </a:ln>
                <a:gradFill rotWithShape="0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COMPETENCIAS GERENCIALES</a:t>
            </a: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7380312" y="6492875"/>
            <a:ext cx="1332156" cy="365125"/>
          </a:xfrm>
        </p:spPr>
        <p:txBody>
          <a:bodyPr/>
          <a:lstStyle/>
          <a:p>
            <a:pPr algn="r"/>
            <a:fld id="{7131F5FC-A865-4996-A186-9C545B4FC009}" type="slidenum">
              <a:rPr lang="es-MX" sz="1400" smtClean="0">
                <a:solidFill>
                  <a:schemeClr val="tx1"/>
                </a:solidFill>
              </a:rPr>
              <a:pPr algn="r"/>
              <a:t>14</a:t>
            </a:fld>
            <a:endParaRPr lang="es-MX" sz="14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1035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5" name="Picture 5" descr="PE01846_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43213" y="2060575"/>
            <a:ext cx="3313112" cy="2592388"/>
          </a:xfrm>
          <a:prstGeom prst="rect">
            <a:avLst/>
          </a:prstGeom>
          <a:noFill/>
        </p:spPr>
      </p:pic>
      <p:grpSp>
        <p:nvGrpSpPr>
          <p:cNvPr id="2" name="Group 10"/>
          <p:cNvGrpSpPr>
            <a:grpSpLocks/>
          </p:cNvGrpSpPr>
          <p:nvPr/>
        </p:nvGrpSpPr>
        <p:grpSpPr bwMode="auto">
          <a:xfrm>
            <a:off x="466726" y="642937"/>
            <a:ext cx="8148072" cy="5162550"/>
            <a:chOff x="339" y="403"/>
            <a:chExt cx="5215" cy="3252"/>
          </a:xfrm>
        </p:grpSpPr>
        <p:sp>
          <p:nvSpPr>
            <p:cNvPr id="20484" name="WordArt 4"/>
            <p:cNvSpPr>
              <a:spLocks noChangeArrowheads="1" noChangeShapeType="1" noTextEdit="1"/>
            </p:cNvSpPr>
            <p:nvPr/>
          </p:nvSpPr>
          <p:spPr bwMode="auto">
            <a:xfrm rot="21350447">
              <a:off x="368" y="403"/>
              <a:ext cx="2573" cy="892"/>
            </a:xfrm>
            <a:prstGeom prst="rect">
              <a:avLst/>
            </a:prstGeom>
          </p:spPr>
          <p:txBody>
            <a:bodyPr wrap="none" fromWordArt="1">
              <a:prstTxWarp prst="textSlantUp">
                <a:avLst>
                  <a:gd name="adj" fmla="val 32056"/>
                </a:avLst>
              </a:prstTxWarp>
            </a:bodyPr>
            <a:lstStyle/>
            <a:p>
              <a:pPr algn="ctr"/>
              <a:r>
                <a:rPr lang="es-MX" sz="3600" kern="10" dirty="0">
                  <a:ln w="9525">
                    <a:solidFill>
                      <a:srgbClr val="CC99FF"/>
                    </a:solidFill>
                    <a:round/>
                    <a:headEnd/>
                    <a:tailEnd/>
                  </a:ln>
                  <a:gradFill rotWithShape="0">
                    <a:gsLst>
                      <a:gs pos="0">
                        <a:srgbClr val="6600CC"/>
                      </a:gs>
                      <a:gs pos="100000">
                        <a:srgbClr val="CC00CC"/>
                      </a:gs>
                    </a:gsLst>
                    <a:lin ang="5649553" scaled="1"/>
                  </a:gradFill>
                  <a:effectLst>
                    <a:outerShdw dist="53882" dir="2700000" algn="ctr" rotWithShape="0">
                      <a:srgbClr val="9999FF">
                        <a:alpha val="80000"/>
                      </a:srgbClr>
                    </a:outerShdw>
                  </a:effectLst>
                  <a:latin typeface="Impact"/>
                </a:rPr>
                <a:t>Todos somos</a:t>
              </a:r>
            </a:p>
            <a:p>
              <a:pPr algn="ctr"/>
              <a:r>
                <a:rPr lang="es-MX" sz="3600" kern="10" dirty="0">
                  <a:ln w="9525">
                    <a:solidFill>
                      <a:srgbClr val="CC99FF"/>
                    </a:solidFill>
                    <a:round/>
                    <a:headEnd/>
                    <a:tailEnd/>
                  </a:ln>
                  <a:gradFill rotWithShape="0">
                    <a:gsLst>
                      <a:gs pos="0">
                        <a:srgbClr val="6600CC"/>
                      </a:gs>
                      <a:gs pos="100000">
                        <a:srgbClr val="CC00CC"/>
                      </a:gs>
                    </a:gsLst>
                    <a:lin ang="5649553" scaled="1"/>
                  </a:gradFill>
                  <a:effectLst>
                    <a:outerShdw dist="53882" dir="2700000" algn="ctr" rotWithShape="0">
                      <a:srgbClr val="9999FF">
                        <a:alpha val="80000"/>
                      </a:srgbClr>
                    </a:outerShdw>
                  </a:effectLst>
                  <a:latin typeface="Impact"/>
                </a:rPr>
                <a:t> importantes</a:t>
              </a:r>
            </a:p>
          </p:txBody>
        </p:sp>
        <p:sp>
          <p:nvSpPr>
            <p:cNvPr id="20486" name="WordArt 6"/>
            <p:cNvSpPr>
              <a:spLocks noChangeArrowheads="1" noChangeShapeType="1" noTextEdit="1"/>
            </p:cNvSpPr>
            <p:nvPr/>
          </p:nvSpPr>
          <p:spPr bwMode="auto">
            <a:xfrm rot="1117595">
              <a:off x="3518" y="570"/>
              <a:ext cx="1905" cy="617"/>
            </a:xfrm>
            <a:prstGeom prst="rect">
              <a:avLst/>
            </a:prstGeom>
          </p:spPr>
          <p:txBody>
            <a:bodyPr wrap="none" fromWordArt="1">
              <a:prstTxWarp prst="textSlantUp">
                <a:avLst>
                  <a:gd name="adj" fmla="val 32056"/>
                </a:avLst>
              </a:prstTxWarp>
            </a:bodyPr>
            <a:lstStyle/>
            <a:p>
              <a:pPr algn="ctr"/>
              <a:r>
                <a:rPr lang="es-MX" sz="3600" kern="10" dirty="0">
                  <a:ln w="9525">
                    <a:solidFill>
                      <a:srgbClr val="CC99FF"/>
                    </a:solidFill>
                    <a:round/>
                    <a:headEnd/>
                    <a:tailEnd/>
                  </a:ln>
                  <a:effectLst>
                    <a:outerShdw dist="53882" dir="2700000" algn="ctr" rotWithShape="0">
                      <a:srgbClr val="9999FF">
                        <a:alpha val="80000"/>
                      </a:srgbClr>
                    </a:outerShdw>
                  </a:effectLst>
                  <a:latin typeface="Impact"/>
                </a:rPr>
                <a:t>escucha activa</a:t>
              </a:r>
            </a:p>
          </p:txBody>
        </p:sp>
        <p:sp>
          <p:nvSpPr>
            <p:cNvPr id="20487" name="WordArt 7"/>
            <p:cNvSpPr>
              <a:spLocks noChangeArrowheads="1" noChangeShapeType="1" noTextEdit="1"/>
            </p:cNvSpPr>
            <p:nvPr/>
          </p:nvSpPr>
          <p:spPr bwMode="auto">
            <a:xfrm rot="843548">
              <a:off x="3977" y="2476"/>
              <a:ext cx="1577" cy="269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s-MX" sz="3600" kern="10" dirty="0">
                  <a:ln w="19050">
                    <a:solidFill>
                      <a:srgbClr val="99CCFF"/>
                    </a:solidFill>
                    <a:round/>
                    <a:headEnd/>
                    <a:tailEnd/>
                  </a:ln>
                  <a:effectLst>
                    <a:outerShdw dist="35921" dir="2700000" algn="ctr" rotWithShape="0">
                      <a:srgbClr val="990000"/>
                    </a:outerShdw>
                  </a:effectLst>
                  <a:latin typeface="Impact"/>
                </a:rPr>
                <a:t>mente abierta</a:t>
              </a:r>
            </a:p>
          </p:txBody>
        </p:sp>
        <p:sp>
          <p:nvSpPr>
            <p:cNvPr id="20488" name="WordArt 8"/>
            <p:cNvSpPr>
              <a:spLocks noChangeArrowheads="1" noChangeShapeType="1" noTextEdit="1"/>
            </p:cNvSpPr>
            <p:nvPr/>
          </p:nvSpPr>
          <p:spPr bwMode="auto">
            <a:xfrm>
              <a:off x="1908" y="3247"/>
              <a:ext cx="1788" cy="408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s-MX" sz="3600" kern="10">
                  <a:ln w="12700">
                    <a:solidFill>
                      <a:srgbClr val="EAEAEA"/>
                    </a:solidFill>
                    <a:round/>
                    <a:headEnd/>
                    <a:tailEnd/>
                  </a:ln>
                  <a:gradFill rotWithShape="0">
                    <a:gsLst>
                      <a:gs pos="0">
                        <a:srgbClr val="A603AB"/>
                      </a:gs>
                      <a:gs pos="12000">
                        <a:srgbClr val="E81766"/>
                      </a:gs>
                      <a:gs pos="27000">
                        <a:srgbClr val="EE3F17"/>
                      </a:gs>
                      <a:gs pos="48000">
                        <a:srgbClr val="FFFF00"/>
                      </a:gs>
                      <a:gs pos="64999">
                        <a:srgbClr val="1A8D48"/>
                      </a:gs>
                      <a:gs pos="78999">
                        <a:srgbClr val="0819FB"/>
                      </a:gs>
                      <a:gs pos="100000">
                        <a:srgbClr val="A603AB"/>
                      </a:gs>
                    </a:gsLst>
                    <a:lin ang="0" scaled="1"/>
                  </a:gradFill>
                  <a:effectLst>
                    <a:outerShdw dist="35921" dir="2700000" sy="50000" kx="2115830" algn="bl" rotWithShape="0">
                      <a:srgbClr val="C0C0C0">
                        <a:alpha val="80000"/>
                      </a:srgbClr>
                    </a:outerShdw>
                  </a:effectLst>
                  <a:latin typeface="Arial Black"/>
                </a:rPr>
                <a:t>ACUERDOS</a:t>
              </a:r>
            </a:p>
          </p:txBody>
        </p:sp>
        <p:sp>
          <p:nvSpPr>
            <p:cNvPr id="20489" name="WordArt 9"/>
            <p:cNvSpPr>
              <a:spLocks noChangeArrowheads="1" noChangeShapeType="1" noTextEdit="1"/>
            </p:cNvSpPr>
            <p:nvPr/>
          </p:nvSpPr>
          <p:spPr bwMode="auto">
            <a:xfrm>
              <a:off x="339" y="1888"/>
              <a:ext cx="1316" cy="1359"/>
            </a:xfrm>
            <a:prstGeom prst="rect">
              <a:avLst/>
            </a:prstGeom>
          </p:spPr>
          <p:txBody>
            <a:bodyPr wrap="none" fromWordArt="1">
              <a:prstTxWarp prst="textSlantUp">
                <a:avLst>
                  <a:gd name="adj" fmla="val 55556"/>
                </a:avLst>
              </a:prstTxWarp>
            </a:bodyPr>
            <a:lstStyle/>
            <a:p>
              <a:pPr algn="ctr"/>
              <a:r>
                <a:rPr lang="es-MX" sz="2800" kern="10" dirty="0">
                  <a:ln w="9525">
                    <a:solidFill>
                      <a:srgbClr val="0000FF"/>
                    </a:solidFill>
                    <a:round/>
                    <a:headEnd/>
                    <a:tailEnd/>
                  </a:ln>
                  <a:latin typeface="Arial Black"/>
                </a:rPr>
                <a:t>Respeto por</a:t>
              </a:r>
            </a:p>
            <a:p>
              <a:pPr algn="ctr"/>
              <a:r>
                <a:rPr lang="es-MX" sz="2800" kern="10" dirty="0">
                  <a:ln w="9525">
                    <a:solidFill>
                      <a:srgbClr val="0000FF"/>
                    </a:solidFill>
                    <a:round/>
                    <a:headEnd/>
                    <a:tailEnd/>
                  </a:ln>
                  <a:latin typeface="Arial Black"/>
                </a:rPr>
                <a:t>ideas ajenas</a:t>
              </a:r>
            </a:p>
          </p:txBody>
        </p:sp>
      </p:grp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7416007" y="6492875"/>
            <a:ext cx="1332156" cy="365125"/>
          </a:xfrm>
        </p:spPr>
        <p:txBody>
          <a:bodyPr/>
          <a:lstStyle/>
          <a:p>
            <a:pPr algn="r"/>
            <a:fld id="{7131F5FC-A865-4996-A186-9C545B4FC009}" type="slidenum">
              <a:rPr lang="es-MX" sz="1400" smtClean="0">
                <a:solidFill>
                  <a:schemeClr val="tx1"/>
                </a:solidFill>
              </a:rPr>
              <a:pPr algn="r"/>
              <a:t>15</a:t>
            </a:fld>
            <a:endParaRPr lang="es-MX" sz="14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0684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8" name="Text Box 4"/>
          <p:cNvSpPr txBox="1">
            <a:spLocks noChangeArrowheads="1"/>
          </p:cNvSpPr>
          <p:nvPr/>
        </p:nvSpPr>
        <p:spPr bwMode="auto">
          <a:xfrm>
            <a:off x="540196" y="333375"/>
            <a:ext cx="8136260" cy="61247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endParaRPr lang="es-MX" sz="2800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algn="ctr">
              <a:spcBef>
                <a:spcPct val="50000"/>
              </a:spcBef>
            </a:pPr>
            <a:r>
              <a:rPr lang="es-MX" sz="2800" dirty="0" smtClean="0">
                <a:solidFill>
                  <a:schemeClr val="accent6">
                    <a:lumMod val="50000"/>
                  </a:schemeClr>
                </a:solidFill>
              </a:rPr>
              <a:t>Ser </a:t>
            </a:r>
            <a:r>
              <a:rPr lang="es-MX" sz="2800" dirty="0">
                <a:solidFill>
                  <a:schemeClr val="accent6">
                    <a:lumMod val="50000"/>
                  </a:schemeClr>
                </a:solidFill>
              </a:rPr>
              <a:t>un gerente efectivo en un ambiente dinámico requiere de seis competencias gerenciales:</a:t>
            </a:r>
          </a:p>
          <a:p>
            <a:pPr algn="ctr">
              <a:spcBef>
                <a:spcPct val="50000"/>
              </a:spcBef>
            </a:pPr>
            <a:endParaRPr lang="es-MX" sz="2800" dirty="0">
              <a:solidFill>
                <a:schemeClr val="accent6">
                  <a:lumMod val="50000"/>
                </a:schemeClr>
              </a:solidFill>
            </a:endParaRPr>
          </a:p>
          <a:p>
            <a:pPr>
              <a:spcBef>
                <a:spcPct val="50000"/>
              </a:spcBef>
            </a:pPr>
            <a:r>
              <a:rPr lang="es-MX" sz="2800" dirty="0">
                <a:solidFill>
                  <a:schemeClr val="accent6">
                    <a:lumMod val="50000"/>
                  </a:schemeClr>
                </a:solidFill>
              </a:rPr>
              <a:t>1.- COMUNICACIÓN.</a:t>
            </a:r>
          </a:p>
          <a:p>
            <a:pPr>
              <a:spcBef>
                <a:spcPct val="50000"/>
              </a:spcBef>
            </a:pPr>
            <a:r>
              <a:rPr lang="es-MX" sz="2800" dirty="0">
                <a:solidFill>
                  <a:schemeClr val="accent6">
                    <a:lumMod val="50000"/>
                  </a:schemeClr>
                </a:solidFill>
              </a:rPr>
              <a:t>2.- TRABAJO EN EQUIPO.</a:t>
            </a:r>
          </a:p>
          <a:p>
            <a:pPr>
              <a:spcBef>
                <a:spcPct val="50000"/>
              </a:spcBef>
            </a:pPr>
            <a:r>
              <a:rPr lang="es-MX" sz="2800" dirty="0">
                <a:solidFill>
                  <a:schemeClr val="accent6">
                    <a:lumMod val="50000"/>
                  </a:schemeClr>
                </a:solidFill>
              </a:rPr>
              <a:t>3.- PLANEACIÓN Y ADMINISTRACIÓN.</a:t>
            </a:r>
          </a:p>
          <a:p>
            <a:pPr>
              <a:spcBef>
                <a:spcPct val="50000"/>
              </a:spcBef>
            </a:pPr>
            <a:r>
              <a:rPr lang="es-MX" sz="2800" dirty="0">
                <a:solidFill>
                  <a:schemeClr val="accent6">
                    <a:lumMod val="50000"/>
                  </a:schemeClr>
                </a:solidFill>
              </a:rPr>
              <a:t>4.- ACCIÓN ESTRATÉGICA.</a:t>
            </a:r>
          </a:p>
          <a:p>
            <a:pPr>
              <a:spcBef>
                <a:spcPct val="50000"/>
              </a:spcBef>
            </a:pPr>
            <a:r>
              <a:rPr lang="es-MX" sz="2800" dirty="0">
                <a:solidFill>
                  <a:schemeClr val="accent6">
                    <a:lumMod val="50000"/>
                  </a:schemeClr>
                </a:solidFill>
              </a:rPr>
              <a:t>5.- GLOBALIZACIÓN.</a:t>
            </a:r>
          </a:p>
          <a:p>
            <a:pPr>
              <a:spcBef>
                <a:spcPct val="50000"/>
              </a:spcBef>
            </a:pPr>
            <a:r>
              <a:rPr lang="es-MX" sz="2800" dirty="0">
                <a:solidFill>
                  <a:schemeClr val="accent6">
                    <a:lumMod val="50000"/>
                  </a:schemeClr>
                </a:solidFill>
              </a:rPr>
              <a:t>6.- MANEJO DE PERSONAL.</a:t>
            </a:r>
            <a:endParaRPr lang="es-ES" sz="28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7344300" y="6492875"/>
            <a:ext cx="1332156" cy="365125"/>
          </a:xfrm>
        </p:spPr>
        <p:txBody>
          <a:bodyPr/>
          <a:lstStyle/>
          <a:p>
            <a:pPr algn="r"/>
            <a:fld id="{7131F5FC-A865-4996-A186-9C545B4FC009}" type="slidenum">
              <a:rPr lang="es-MX" sz="1600" smtClean="0">
                <a:solidFill>
                  <a:schemeClr val="tx1"/>
                </a:solidFill>
              </a:rPr>
              <a:pPr algn="r"/>
              <a:t>16</a:t>
            </a:fld>
            <a:endParaRPr lang="es-MX" sz="1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6701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755576" y="1196875"/>
            <a:ext cx="7704856" cy="4824413"/>
            <a:chOff x="257" y="346"/>
            <a:chExt cx="5299" cy="3039"/>
          </a:xfrm>
          <a:solidFill>
            <a:srgbClr val="FFFF00"/>
          </a:solidFill>
        </p:grpSpPr>
        <p:sp>
          <p:nvSpPr>
            <p:cNvPr id="22535" name="Oval 7"/>
            <p:cNvSpPr>
              <a:spLocks noChangeArrowheads="1"/>
            </p:cNvSpPr>
            <p:nvPr/>
          </p:nvSpPr>
          <p:spPr bwMode="auto">
            <a:xfrm>
              <a:off x="1708" y="346"/>
              <a:ext cx="2359" cy="952"/>
            </a:xfrm>
            <a:prstGeom prst="ellipse">
              <a:avLst/>
            </a:prstGeom>
            <a:grpFill/>
            <a:ln w="9525">
              <a:round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0000FF"/>
              </a:extrusionClr>
            </a:sp3d>
          </p:spPr>
          <p:txBody>
            <a:bodyPr wrap="none" anchor="ctr">
              <a:flatTx/>
            </a:bodyPr>
            <a:lstStyle/>
            <a:p>
              <a:pPr algn="ctr"/>
              <a:r>
                <a:rPr lang="es-MX" dirty="0"/>
                <a:t>COMPETENCIA EN LA</a:t>
              </a:r>
            </a:p>
            <a:p>
              <a:pPr algn="ctr"/>
              <a:r>
                <a:rPr lang="es-MX" dirty="0"/>
                <a:t> COMUNICACIÓN.</a:t>
              </a:r>
              <a:endParaRPr lang="es-ES" dirty="0"/>
            </a:p>
          </p:txBody>
        </p:sp>
        <p:sp>
          <p:nvSpPr>
            <p:cNvPr id="22536" name="AutoShape 8"/>
            <p:cNvSpPr>
              <a:spLocks noChangeArrowheads="1"/>
            </p:cNvSpPr>
            <p:nvPr/>
          </p:nvSpPr>
          <p:spPr bwMode="auto">
            <a:xfrm flipV="1">
              <a:off x="1935" y="1480"/>
              <a:ext cx="2041" cy="681"/>
            </a:xfrm>
            <a:custGeom>
              <a:avLst/>
              <a:gdLst>
                <a:gd name="G0" fmla="+- 6480 0 0"/>
                <a:gd name="G1" fmla="+- 8640 0 0"/>
                <a:gd name="G2" fmla="+- 6171 0 0"/>
                <a:gd name="G3" fmla="+- 21600 0 6480"/>
                <a:gd name="G4" fmla="+- 21600 0 8640"/>
                <a:gd name="G5" fmla="*/ G0 21600 G3"/>
                <a:gd name="G6" fmla="*/ G1 21600 G3"/>
                <a:gd name="G7" fmla="*/ G2 G3 21600"/>
                <a:gd name="G8" fmla="*/ 10800 21600 G3"/>
                <a:gd name="G9" fmla="*/ G4 21600 G3"/>
                <a:gd name="G10" fmla="+- 21600 0 G7"/>
                <a:gd name="G11" fmla="+- G5 0 G8"/>
                <a:gd name="G12" fmla="+- G6 0 G8"/>
                <a:gd name="G13" fmla="*/ G12 G7 G11"/>
                <a:gd name="G14" fmla="+- 21600 0 G13"/>
                <a:gd name="G15" fmla="+- G0 0 10800"/>
                <a:gd name="G16" fmla="+- G1 0 10800"/>
                <a:gd name="G17" fmla="*/ G2 G16 G15"/>
                <a:gd name="T0" fmla="*/ 10800 w 21600"/>
                <a:gd name="T1" fmla="*/ 0 h 21600"/>
                <a:gd name="T2" fmla="*/ 0 w 21600"/>
                <a:gd name="T3" fmla="*/ 15429 h 21600"/>
                <a:gd name="T4" fmla="*/ 10800 w 21600"/>
                <a:gd name="T5" fmla="*/ 18514 h 21600"/>
                <a:gd name="T6" fmla="*/ 21600 w 21600"/>
                <a:gd name="T7" fmla="*/ 15429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G13 w 21600"/>
                <a:gd name="T13" fmla="*/ G6 h 21600"/>
                <a:gd name="T14" fmla="*/ G14 w 21600"/>
                <a:gd name="T15" fmla="*/ G9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0800" y="0"/>
                  </a:moveTo>
                  <a:lnTo>
                    <a:pt x="6480" y="6171"/>
                  </a:lnTo>
                  <a:lnTo>
                    <a:pt x="8640" y="6171"/>
                  </a:lnTo>
                  <a:lnTo>
                    <a:pt x="8640" y="12343"/>
                  </a:lnTo>
                  <a:lnTo>
                    <a:pt x="4320" y="12343"/>
                  </a:lnTo>
                  <a:lnTo>
                    <a:pt x="4320" y="9257"/>
                  </a:lnTo>
                  <a:lnTo>
                    <a:pt x="0" y="15429"/>
                  </a:lnTo>
                  <a:lnTo>
                    <a:pt x="4320" y="21600"/>
                  </a:lnTo>
                  <a:lnTo>
                    <a:pt x="4320" y="18514"/>
                  </a:lnTo>
                  <a:lnTo>
                    <a:pt x="17280" y="18514"/>
                  </a:lnTo>
                  <a:lnTo>
                    <a:pt x="17280" y="21600"/>
                  </a:lnTo>
                  <a:lnTo>
                    <a:pt x="21600" y="15429"/>
                  </a:lnTo>
                  <a:lnTo>
                    <a:pt x="17280" y="9257"/>
                  </a:lnTo>
                  <a:lnTo>
                    <a:pt x="17280" y="12343"/>
                  </a:lnTo>
                  <a:lnTo>
                    <a:pt x="12960" y="12343"/>
                  </a:lnTo>
                  <a:lnTo>
                    <a:pt x="12960" y="6171"/>
                  </a:lnTo>
                  <a:lnTo>
                    <a:pt x="15120" y="6171"/>
                  </a:lnTo>
                  <a:close/>
                </a:path>
              </a:pathLst>
            </a:custGeom>
            <a:grpFill/>
            <a:ln w="9525">
              <a:miter lim="800000"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430200" prstMaterial="legacyMatte">
              <a:bevelT w="13500" h="13500" prst="angle"/>
              <a:bevelB w="13500" h="13500" prst="angle"/>
              <a:extrusionClr>
                <a:schemeClr val="folHlink"/>
              </a:extrusionClr>
            </a:sp3d>
          </p:spPr>
          <p:txBody>
            <a:bodyPr wrap="none" anchor="ctr">
              <a:flatTx/>
            </a:bodyPr>
            <a:lstStyle/>
            <a:p>
              <a:endParaRPr lang="es-MX"/>
            </a:p>
          </p:txBody>
        </p:sp>
        <p:sp>
          <p:nvSpPr>
            <p:cNvPr id="22537" name="Rectangle 9"/>
            <p:cNvSpPr>
              <a:spLocks noChangeArrowheads="1"/>
            </p:cNvSpPr>
            <p:nvPr/>
          </p:nvSpPr>
          <p:spPr bwMode="auto">
            <a:xfrm>
              <a:off x="257" y="1480"/>
              <a:ext cx="1406" cy="862"/>
            </a:xfrm>
            <a:prstGeom prst="rect">
              <a:avLst/>
            </a:prstGeom>
            <a:grpFill/>
            <a:ln w="9525">
              <a:miter lim="800000"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0000FF"/>
              </a:extrusionClr>
            </a:sp3d>
          </p:spPr>
          <p:txBody>
            <a:bodyPr wrap="none" anchor="ctr">
              <a:flatTx/>
            </a:bodyPr>
            <a:lstStyle/>
            <a:p>
              <a:pPr algn="ctr"/>
              <a:r>
                <a:rPr lang="es-MX"/>
                <a:t>COMUNICACIÓN </a:t>
              </a:r>
            </a:p>
            <a:p>
              <a:pPr algn="ctr"/>
              <a:r>
                <a:rPr lang="es-MX"/>
                <a:t>FORMAL</a:t>
              </a:r>
              <a:endParaRPr lang="es-ES"/>
            </a:p>
          </p:txBody>
        </p:sp>
        <p:sp>
          <p:nvSpPr>
            <p:cNvPr id="22538" name="Rectangle 10"/>
            <p:cNvSpPr>
              <a:spLocks noChangeArrowheads="1"/>
            </p:cNvSpPr>
            <p:nvPr/>
          </p:nvSpPr>
          <p:spPr bwMode="auto">
            <a:xfrm>
              <a:off x="4150" y="1525"/>
              <a:ext cx="1406" cy="862"/>
            </a:xfrm>
            <a:prstGeom prst="rect">
              <a:avLst/>
            </a:prstGeom>
            <a:grpFill/>
            <a:ln w="9525">
              <a:miter lim="800000"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0000FF"/>
              </a:extrusionClr>
            </a:sp3d>
          </p:spPr>
          <p:txBody>
            <a:bodyPr wrap="none" anchor="ctr">
              <a:flatTx/>
            </a:bodyPr>
            <a:lstStyle/>
            <a:p>
              <a:pPr algn="ctr"/>
              <a:r>
                <a:rPr lang="es-MX"/>
                <a:t>COMUNICACIÓN </a:t>
              </a:r>
            </a:p>
            <a:p>
              <a:pPr algn="ctr"/>
              <a:r>
                <a:rPr lang="es-MX"/>
                <a:t>INFORMAL</a:t>
              </a:r>
              <a:endParaRPr lang="es-ES"/>
            </a:p>
          </p:txBody>
        </p:sp>
        <p:sp>
          <p:nvSpPr>
            <p:cNvPr id="22539" name="Rectangle 11"/>
            <p:cNvSpPr>
              <a:spLocks noChangeArrowheads="1"/>
            </p:cNvSpPr>
            <p:nvPr/>
          </p:nvSpPr>
          <p:spPr bwMode="auto">
            <a:xfrm>
              <a:off x="2109" y="2523"/>
              <a:ext cx="1406" cy="862"/>
            </a:xfrm>
            <a:prstGeom prst="rect">
              <a:avLst/>
            </a:prstGeom>
            <a:grpFill/>
            <a:ln w="9525">
              <a:miter lim="800000"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0000FF"/>
              </a:extrusionClr>
            </a:sp3d>
          </p:spPr>
          <p:txBody>
            <a:bodyPr wrap="none" anchor="ctr">
              <a:flatTx/>
            </a:bodyPr>
            <a:lstStyle/>
            <a:p>
              <a:pPr algn="ctr"/>
              <a:r>
                <a:rPr lang="es-MX"/>
                <a:t>NEGOCIACIÓN.</a:t>
              </a:r>
              <a:endParaRPr lang="es-ES"/>
            </a:p>
          </p:txBody>
        </p:sp>
      </p:grp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7410368" y="6473519"/>
            <a:ext cx="1332156" cy="365125"/>
          </a:xfrm>
        </p:spPr>
        <p:txBody>
          <a:bodyPr/>
          <a:lstStyle/>
          <a:p>
            <a:pPr algn="r"/>
            <a:fld id="{7131F5FC-A865-4996-A186-9C545B4FC009}" type="slidenum">
              <a:rPr lang="es-MX" sz="1400" smtClean="0">
                <a:solidFill>
                  <a:schemeClr val="tx1"/>
                </a:solidFill>
              </a:rPr>
              <a:pPr algn="r"/>
              <a:t>17</a:t>
            </a:fld>
            <a:endParaRPr lang="es-MX" sz="1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1215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7441023" y="6503963"/>
            <a:ext cx="1332156" cy="365125"/>
          </a:xfrm>
        </p:spPr>
        <p:txBody>
          <a:bodyPr/>
          <a:lstStyle/>
          <a:p>
            <a:pPr algn="r"/>
            <a:fld id="{7131F5FC-A865-4996-A186-9C545B4FC009}" type="slidenum">
              <a:rPr lang="es-MX" sz="1400" smtClean="0">
                <a:solidFill>
                  <a:schemeClr val="tx1"/>
                </a:solidFill>
              </a:rPr>
              <a:pPr algn="r"/>
              <a:t>18</a:t>
            </a:fld>
            <a:endParaRPr lang="es-MX" sz="1400">
              <a:solidFill>
                <a:schemeClr val="tx1"/>
              </a:solidFill>
            </a:endParaRPr>
          </a:p>
        </p:txBody>
      </p:sp>
      <p:sp>
        <p:nvSpPr>
          <p:cNvPr id="3" name="2 CuadroTexto"/>
          <p:cNvSpPr txBox="1"/>
          <p:nvPr/>
        </p:nvSpPr>
        <p:spPr>
          <a:xfrm>
            <a:off x="827584" y="3356992"/>
            <a:ext cx="763284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800" dirty="0" smtClean="0">
                <a:latin typeface="Arial" pitchFamily="34" charset="0"/>
                <a:cs typeface="Arial" pitchFamily="34" charset="0"/>
              </a:rPr>
              <a:t>Es la capacidad de transmitir e intercambiar eficazmente información para entenderse con los demás. </a:t>
            </a:r>
          </a:p>
        </p:txBody>
      </p:sp>
      <p:sp>
        <p:nvSpPr>
          <p:cNvPr id="5" name="4 CuadroTexto"/>
          <p:cNvSpPr txBox="1"/>
          <p:nvPr/>
        </p:nvSpPr>
        <p:spPr>
          <a:xfrm>
            <a:off x="1835696" y="1318677"/>
            <a:ext cx="561662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800" b="1" dirty="0" smtClean="0">
                <a:solidFill>
                  <a:schemeClr val="accent5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COMPETENCIA DE LA COMUNICACIÓN</a:t>
            </a:r>
          </a:p>
        </p:txBody>
      </p:sp>
    </p:spTree>
    <p:extLst>
      <p:ext uri="{BB962C8B-B14F-4D97-AF65-F5344CB8AC3E}">
        <p14:creationId xmlns:p14="http://schemas.microsoft.com/office/powerpoint/2010/main" val="4204136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7380312" y="6470055"/>
            <a:ext cx="1332156" cy="365125"/>
          </a:xfrm>
        </p:spPr>
        <p:txBody>
          <a:bodyPr/>
          <a:lstStyle/>
          <a:p>
            <a:pPr algn="r"/>
            <a:fld id="{7131F5FC-A865-4996-A186-9C545B4FC009}" type="slidenum">
              <a:rPr lang="es-MX" sz="1400" smtClean="0">
                <a:solidFill>
                  <a:schemeClr val="tx1"/>
                </a:solidFill>
              </a:rPr>
              <a:pPr algn="r"/>
              <a:t>19</a:t>
            </a:fld>
            <a:endParaRPr lang="es-MX" sz="1400" dirty="0">
              <a:solidFill>
                <a:schemeClr val="tx1"/>
              </a:solidFill>
            </a:endParaRPr>
          </a:p>
        </p:txBody>
      </p:sp>
      <p:sp>
        <p:nvSpPr>
          <p:cNvPr id="3" name="2 CuadroTexto"/>
          <p:cNvSpPr txBox="1"/>
          <p:nvPr/>
        </p:nvSpPr>
        <p:spPr>
          <a:xfrm>
            <a:off x="893887" y="980728"/>
            <a:ext cx="7416824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MX" sz="2800" dirty="0" smtClean="0">
                <a:latin typeface="Arial" pitchFamily="34" charset="0"/>
                <a:cs typeface="Arial" pitchFamily="34" charset="0"/>
              </a:rPr>
              <a:t>Un gerente mantiene comunicación tanto formal como informal, cuando utiliza boletines para informar a los empleados de acontecimientos y actividades importantes. </a:t>
            </a:r>
          </a:p>
        </p:txBody>
      </p:sp>
      <p:sp>
        <p:nvSpPr>
          <p:cNvPr id="4" name="3 CuadroTexto"/>
          <p:cNvSpPr txBox="1"/>
          <p:nvPr/>
        </p:nvSpPr>
        <p:spPr>
          <a:xfrm>
            <a:off x="899592" y="4077072"/>
            <a:ext cx="7416824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800" dirty="0" smtClean="0">
                <a:latin typeface="Arial" pitchFamily="34" charset="0"/>
                <a:cs typeface="Arial" pitchFamily="34" charset="0"/>
              </a:rPr>
              <a:t>Así como constituye una red de contactos sociales para sentar las bases de la colaboración dentro y fuera de las organizaciones.</a:t>
            </a:r>
          </a:p>
        </p:txBody>
      </p:sp>
    </p:spTree>
    <p:extLst>
      <p:ext uri="{BB962C8B-B14F-4D97-AF65-F5344CB8AC3E}">
        <p14:creationId xmlns:p14="http://schemas.microsoft.com/office/powerpoint/2010/main" val="754178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4644008" y="3501008"/>
            <a:ext cx="3456384" cy="1872208"/>
          </a:xfrm>
        </p:spPr>
        <p:txBody>
          <a:bodyPr>
            <a:normAutofit/>
          </a:bodyPr>
          <a:lstStyle/>
          <a:p>
            <a:pPr algn="ctr"/>
            <a:r>
              <a:rPr lang="es-MX" sz="3200" b="1" dirty="0" smtClean="0">
                <a:solidFill>
                  <a:schemeClr val="tx2">
                    <a:lumMod val="50000"/>
                  </a:schemeClr>
                </a:solidFill>
              </a:rPr>
              <a:t>UNIDAD  DE  COMPETENCIA  IV</a:t>
            </a:r>
            <a:endParaRPr lang="es-MX" sz="3200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35496" y="1412776"/>
            <a:ext cx="4497355" cy="3384376"/>
          </a:xfrm>
        </p:spPr>
        <p:txBody>
          <a:bodyPr>
            <a:noAutofit/>
          </a:bodyPr>
          <a:lstStyle/>
          <a:p>
            <a:pPr algn="ctr"/>
            <a:r>
              <a:rPr lang="es-MX" sz="28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LAS COMPETENCIAS </a:t>
            </a:r>
          </a:p>
          <a:p>
            <a:pPr algn="ctr"/>
            <a:r>
              <a:rPr lang="es-MX" sz="28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GERENCIALES Y LAS </a:t>
            </a:r>
          </a:p>
          <a:p>
            <a:pPr algn="ctr"/>
            <a:r>
              <a:rPr lang="es-MX" sz="28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COMPETENCIAS DE </a:t>
            </a:r>
          </a:p>
          <a:p>
            <a:pPr algn="ctr"/>
            <a:r>
              <a:rPr lang="es-MX" sz="28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CARÁCTER OPERATIVO </a:t>
            </a:r>
          </a:p>
          <a:p>
            <a:pPr algn="ctr"/>
            <a:r>
              <a:rPr lang="es-MX" sz="28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APLICABLES A LA </a:t>
            </a:r>
          </a:p>
          <a:p>
            <a:pPr algn="ctr"/>
            <a:r>
              <a:rPr lang="es-MX" sz="28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MICROEPRESA.</a:t>
            </a:r>
            <a:endParaRPr lang="es-MX" sz="2800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84154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7793386" y="6481718"/>
            <a:ext cx="1332156" cy="365125"/>
          </a:xfrm>
        </p:spPr>
        <p:txBody>
          <a:bodyPr/>
          <a:lstStyle/>
          <a:p>
            <a:fld id="{7131F5FC-A865-4996-A186-9C545B4FC009}" type="slidenum">
              <a:rPr lang="es-MX" smtClean="0"/>
              <a:t>20</a:t>
            </a:fld>
            <a:endParaRPr lang="es-MX"/>
          </a:p>
        </p:txBody>
      </p:sp>
      <p:sp>
        <p:nvSpPr>
          <p:cNvPr id="4" name="3 CuadroTexto"/>
          <p:cNvSpPr txBox="1"/>
          <p:nvPr/>
        </p:nvSpPr>
        <p:spPr>
          <a:xfrm>
            <a:off x="899592" y="886565"/>
            <a:ext cx="44644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800" dirty="0" smtClean="0">
                <a:latin typeface="Arial" pitchFamily="34" charset="0"/>
                <a:cs typeface="Arial" pitchFamily="34" charset="0"/>
              </a:rPr>
              <a:t>NEGOCIACIÓN.</a:t>
            </a:r>
            <a:endParaRPr lang="es-MX" sz="28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4 Rectángulo"/>
          <p:cNvSpPr/>
          <p:nvPr/>
        </p:nvSpPr>
        <p:spPr>
          <a:xfrm>
            <a:off x="683568" y="1458986"/>
            <a:ext cx="7776864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2000" dirty="0" smtClean="0"/>
              <a:t>Proceso </a:t>
            </a:r>
            <a:r>
              <a:rPr lang="es-MX" sz="2000" dirty="0"/>
              <a:t>de diálogo entre dos o más personas o partes entre las cuales se ha suscitado un conflicto, por lo general motivado a que las partes involucradas tienen algunos intereses en común y otros opuestos. </a:t>
            </a:r>
            <a:endParaRPr lang="es-MX" sz="2000" dirty="0" smtClean="0"/>
          </a:p>
          <a:p>
            <a:pPr algn="ctr"/>
            <a:endParaRPr lang="es-MX" sz="2000" dirty="0"/>
          </a:p>
          <a:p>
            <a:pPr algn="ctr"/>
            <a:endParaRPr lang="es-MX" sz="2000" dirty="0" smtClean="0"/>
          </a:p>
          <a:p>
            <a:pPr algn="ctr"/>
            <a:r>
              <a:rPr lang="es-MX" sz="2000" dirty="0" smtClean="0"/>
              <a:t> Las </a:t>
            </a:r>
            <a:r>
              <a:rPr lang="es-MX" sz="2000" dirty="0"/>
              <a:t>conversaciones que se llevan a cabo con la finalidad de lograr un arreglo satisfactorio para ambas partes, independientemente de que el acuerdo se alcance o no, se denominan negociación.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4581128"/>
            <a:ext cx="4032448" cy="184535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2065476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7801296" y="6492875"/>
            <a:ext cx="1332156" cy="365125"/>
          </a:xfrm>
        </p:spPr>
        <p:txBody>
          <a:bodyPr/>
          <a:lstStyle/>
          <a:p>
            <a:fld id="{7131F5FC-A865-4996-A186-9C545B4FC009}" type="slidenum">
              <a:rPr lang="es-MX" smtClean="0"/>
              <a:t>21</a:t>
            </a:fld>
            <a:endParaRPr lang="es-MX" dirty="0"/>
          </a:p>
        </p:txBody>
      </p:sp>
      <p:sp>
        <p:nvSpPr>
          <p:cNvPr id="3" name="2 Rectángulo"/>
          <p:cNvSpPr/>
          <p:nvPr/>
        </p:nvSpPr>
        <p:spPr>
          <a:xfrm>
            <a:off x="611560" y="1052736"/>
            <a:ext cx="7992888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s-MX" sz="2200" dirty="0"/>
              <a:t>El objetivo de l</a:t>
            </a:r>
            <a:r>
              <a:rPr lang="es-MX" sz="2200" dirty="0" smtClean="0"/>
              <a:t>a </a:t>
            </a:r>
            <a:r>
              <a:rPr lang="es-MX" sz="2200" dirty="0"/>
              <a:t>negociación es lograr un acuerdo que resulte satisfactorio para ambas partes</a:t>
            </a:r>
            <a:r>
              <a:rPr lang="es-MX" sz="2200" dirty="0" smtClean="0"/>
              <a:t>.</a:t>
            </a:r>
            <a:endParaRPr lang="es-MX" sz="2200" dirty="0"/>
          </a:p>
          <a:p>
            <a:pPr algn="ctr">
              <a:lnSpc>
                <a:spcPct val="150000"/>
              </a:lnSpc>
            </a:pPr>
            <a:r>
              <a:rPr lang="es-MX" sz="2200" dirty="0" smtClean="0"/>
              <a:t> Es  el </a:t>
            </a:r>
            <a:r>
              <a:rPr lang="es-MX" sz="2200" dirty="0"/>
              <a:t>camino más aconsejable para la resolución de conflictos, </a:t>
            </a:r>
            <a:r>
              <a:rPr lang="es-MX" sz="2200" dirty="0" smtClean="0"/>
              <a:t>es  una  </a:t>
            </a:r>
            <a:r>
              <a:rPr lang="es-MX" sz="2200" dirty="0"/>
              <a:t>alternativa </a:t>
            </a:r>
            <a:r>
              <a:rPr lang="es-MX" sz="2200" dirty="0" smtClean="0"/>
              <a:t> </a:t>
            </a:r>
            <a:r>
              <a:rPr lang="es-MX" sz="2200" dirty="0"/>
              <a:t>civilizada al uso de la fuerza.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69387" y="3573016"/>
            <a:ext cx="4734861" cy="25922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3857575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6"/>
          <p:cNvGrpSpPr>
            <a:grpSpLocks/>
          </p:cNvGrpSpPr>
          <p:nvPr/>
        </p:nvGrpSpPr>
        <p:grpSpPr bwMode="auto">
          <a:xfrm>
            <a:off x="539750" y="1268413"/>
            <a:ext cx="7848600" cy="4537075"/>
            <a:chOff x="340" y="799"/>
            <a:chExt cx="4944" cy="2858"/>
          </a:xfrm>
          <a:solidFill>
            <a:srgbClr val="FFFF00"/>
          </a:solidFill>
        </p:grpSpPr>
        <p:sp>
          <p:nvSpPr>
            <p:cNvPr id="24580" name="Oval 4"/>
            <p:cNvSpPr>
              <a:spLocks noChangeArrowheads="1"/>
            </p:cNvSpPr>
            <p:nvPr/>
          </p:nvSpPr>
          <p:spPr bwMode="auto">
            <a:xfrm>
              <a:off x="1701" y="799"/>
              <a:ext cx="2359" cy="952"/>
            </a:xfrm>
            <a:prstGeom prst="ellipse">
              <a:avLst/>
            </a:prstGeom>
            <a:grpFill/>
            <a:ln w="9525">
              <a:round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0000FF"/>
              </a:extrusionClr>
            </a:sp3d>
          </p:spPr>
          <p:txBody>
            <a:bodyPr wrap="none" anchor="ctr">
              <a:flatTx/>
            </a:bodyPr>
            <a:lstStyle/>
            <a:p>
              <a:pPr algn="ctr"/>
              <a:r>
                <a:rPr lang="es-MX"/>
                <a:t>COMPETENCIA EN EL</a:t>
              </a:r>
            </a:p>
            <a:p>
              <a:pPr algn="ctr"/>
              <a:r>
                <a:rPr lang="es-MX"/>
                <a:t>TRABAJO EN EQUIPO.</a:t>
              </a:r>
              <a:endParaRPr lang="es-ES"/>
            </a:p>
          </p:txBody>
        </p:sp>
        <p:sp>
          <p:nvSpPr>
            <p:cNvPr id="24582" name="Rectangle 6"/>
            <p:cNvSpPr>
              <a:spLocks noChangeArrowheads="1"/>
            </p:cNvSpPr>
            <p:nvPr/>
          </p:nvSpPr>
          <p:spPr bwMode="auto">
            <a:xfrm>
              <a:off x="2154" y="2795"/>
              <a:ext cx="1406" cy="862"/>
            </a:xfrm>
            <a:prstGeom prst="rect">
              <a:avLst/>
            </a:prstGeom>
            <a:grpFill/>
            <a:ln w="9525">
              <a:miter lim="800000"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CC99FF"/>
              </a:extrusionClr>
            </a:sp3d>
          </p:spPr>
          <p:txBody>
            <a:bodyPr wrap="none" anchor="ctr">
              <a:flatTx/>
            </a:bodyPr>
            <a:lstStyle/>
            <a:p>
              <a:pPr algn="ctr"/>
              <a:r>
                <a:rPr lang="es-MX"/>
                <a:t>CREACIÓN DE UN</a:t>
              </a:r>
            </a:p>
            <a:p>
              <a:pPr algn="ctr"/>
              <a:r>
                <a:rPr lang="es-MX"/>
                <a:t>AMBIENTE </a:t>
              </a:r>
            </a:p>
            <a:p>
              <a:pPr algn="ctr"/>
              <a:r>
                <a:rPr lang="es-MX"/>
                <a:t>SOLIDARIO.</a:t>
              </a:r>
              <a:endParaRPr lang="es-ES"/>
            </a:p>
          </p:txBody>
        </p:sp>
        <p:sp>
          <p:nvSpPr>
            <p:cNvPr id="24586" name="Rectangle 10"/>
            <p:cNvSpPr>
              <a:spLocks noChangeArrowheads="1"/>
            </p:cNvSpPr>
            <p:nvPr/>
          </p:nvSpPr>
          <p:spPr bwMode="auto">
            <a:xfrm>
              <a:off x="3878" y="2750"/>
              <a:ext cx="1406" cy="862"/>
            </a:xfrm>
            <a:prstGeom prst="rect">
              <a:avLst/>
            </a:prstGeom>
            <a:grpFill/>
            <a:ln w="9525">
              <a:miter lim="800000"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CC99FF"/>
              </a:extrusionClr>
            </a:sp3d>
          </p:spPr>
          <p:txBody>
            <a:bodyPr wrap="none" anchor="ctr">
              <a:flatTx/>
            </a:bodyPr>
            <a:lstStyle/>
            <a:p>
              <a:pPr algn="ctr"/>
              <a:r>
                <a:rPr lang="es-MX"/>
                <a:t>ADMINISTRAR LA</a:t>
              </a:r>
            </a:p>
            <a:p>
              <a:pPr algn="ctr"/>
              <a:r>
                <a:rPr lang="es-MX"/>
                <a:t>DINÁMICA</a:t>
              </a:r>
            </a:p>
            <a:p>
              <a:pPr algn="ctr"/>
              <a:r>
                <a:rPr lang="es-MX"/>
                <a:t>DEL EQUIPO</a:t>
              </a:r>
              <a:endParaRPr lang="es-ES"/>
            </a:p>
          </p:txBody>
        </p:sp>
        <p:sp>
          <p:nvSpPr>
            <p:cNvPr id="24587" name="Rectangle 11"/>
            <p:cNvSpPr>
              <a:spLocks noChangeArrowheads="1"/>
            </p:cNvSpPr>
            <p:nvPr/>
          </p:nvSpPr>
          <p:spPr bwMode="auto">
            <a:xfrm>
              <a:off x="340" y="2750"/>
              <a:ext cx="1406" cy="862"/>
            </a:xfrm>
            <a:prstGeom prst="rect">
              <a:avLst/>
            </a:prstGeom>
            <a:grpFill/>
            <a:ln w="9525">
              <a:miter lim="800000"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CC99FF"/>
              </a:extrusionClr>
            </a:sp3d>
          </p:spPr>
          <p:txBody>
            <a:bodyPr wrap="none" anchor="ctr">
              <a:flatTx/>
            </a:bodyPr>
            <a:lstStyle/>
            <a:p>
              <a:pPr algn="ctr"/>
              <a:r>
                <a:rPr lang="es-MX"/>
                <a:t>DISEÑO DE</a:t>
              </a:r>
            </a:p>
            <a:p>
              <a:pPr algn="ctr"/>
              <a:r>
                <a:rPr lang="es-MX"/>
                <a:t> EQUIPOS</a:t>
              </a:r>
              <a:endParaRPr lang="es-ES"/>
            </a:p>
          </p:txBody>
        </p:sp>
        <p:sp>
          <p:nvSpPr>
            <p:cNvPr id="24589" name="Line 13"/>
            <p:cNvSpPr>
              <a:spLocks noChangeShapeType="1"/>
            </p:cNvSpPr>
            <p:nvPr/>
          </p:nvSpPr>
          <p:spPr bwMode="auto">
            <a:xfrm>
              <a:off x="2835" y="1888"/>
              <a:ext cx="0" cy="771"/>
            </a:xfrm>
            <a:prstGeom prst="line">
              <a:avLst/>
            </a:prstGeom>
            <a:grpFill/>
            <a:ln w="76200" cmpd="tri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s-MX"/>
            </a:p>
          </p:txBody>
        </p:sp>
        <p:sp>
          <p:nvSpPr>
            <p:cNvPr id="24590" name="Line 14"/>
            <p:cNvSpPr>
              <a:spLocks noChangeShapeType="1"/>
            </p:cNvSpPr>
            <p:nvPr/>
          </p:nvSpPr>
          <p:spPr bwMode="auto">
            <a:xfrm flipH="1">
              <a:off x="1474" y="1797"/>
              <a:ext cx="680" cy="817"/>
            </a:xfrm>
            <a:prstGeom prst="line">
              <a:avLst/>
            </a:prstGeom>
            <a:grpFill/>
            <a:ln w="76200" cmpd="tri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s-MX"/>
            </a:p>
          </p:txBody>
        </p:sp>
        <p:sp>
          <p:nvSpPr>
            <p:cNvPr id="24591" name="Line 15"/>
            <p:cNvSpPr>
              <a:spLocks noChangeShapeType="1"/>
            </p:cNvSpPr>
            <p:nvPr/>
          </p:nvSpPr>
          <p:spPr bwMode="auto">
            <a:xfrm>
              <a:off x="3470" y="1797"/>
              <a:ext cx="725" cy="817"/>
            </a:xfrm>
            <a:prstGeom prst="line">
              <a:avLst/>
            </a:prstGeom>
            <a:grpFill/>
            <a:ln w="76200" cmpd="tri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s-MX"/>
            </a:p>
          </p:txBody>
        </p:sp>
      </p:grp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7380312" y="6492875"/>
            <a:ext cx="1332156" cy="365125"/>
          </a:xfrm>
        </p:spPr>
        <p:txBody>
          <a:bodyPr/>
          <a:lstStyle/>
          <a:p>
            <a:pPr algn="r"/>
            <a:fld id="{7131F5FC-A865-4996-A186-9C545B4FC009}" type="slidenum">
              <a:rPr lang="es-MX" sz="1400" smtClean="0">
                <a:solidFill>
                  <a:schemeClr val="tx1"/>
                </a:solidFill>
              </a:rPr>
              <a:pPr algn="r"/>
              <a:t>22</a:t>
            </a:fld>
            <a:endParaRPr lang="es-MX" sz="14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3215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7380312" y="6453336"/>
            <a:ext cx="1332156" cy="404664"/>
          </a:xfrm>
        </p:spPr>
        <p:txBody>
          <a:bodyPr/>
          <a:lstStyle/>
          <a:p>
            <a:pPr algn="r"/>
            <a:fld id="{7131F5FC-A865-4996-A186-9C545B4FC009}" type="slidenum">
              <a:rPr lang="es-MX" sz="1400" b="1" smtClean="0">
                <a:solidFill>
                  <a:schemeClr val="tx1"/>
                </a:solidFill>
              </a:rPr>
              <a:pPr algn="r"/>
              <a:t>23</a:t>
            </a:fld>
            <a:endParaRPr lang="es-MX" sz="1400" b="1">
              <a:solidFill>
                <a:schemeClr val="tx1"/>
              </a:solidFill>
            </a:endParaRPr>
          </a:p>
        </p:txBody>
      </p:sp>
      <p:sp>
        <p:nvSpPr>
          <p:cNvPr id="3" name="2 CuadroTexto"/>
          <p:cNvSpPr txBox="1"/>
          <p:nvPr/>
        </p:nvSpPr>
        <p:spPr>
          <a:xfrm>
            <a:off x="1259632" y="1556792"/>
            <a:ext cx="648072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800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COMPETENCIA EN EL TRABAJO EN EQUIPO</a:t>
            </a:r>
          </a:p>
          <a:p>
            <a:pPr algn="ctr"/>
            <a:r>
              <a:rPr lang="es-MX" sz="2800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</a:p>
        </p:txBody>
      </p:sp>
      <p:sp>
        <p:nvSpPr>
          <p:cNvPr id="4" name="3 CuadroTexto"/>
          <p:cNvSpPr txBox="1"/>
          <p:nvPr/>
        </p:nvSpPr>
        <p:spPr>
          <a:xfrm>
            <a:off x="899592" y="2708920"/>
            <a:ext cx="7416824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800" dirty="0" smtClean="0">
                <a:latin typeface="Arial" pitchFamily="34" charset="0"/>
                <a:cs typeface="Arial" pitchFamily="34" charset="0"/>
              </a:rPr>
              <a:t>Determina en buena parte la productividad de los integrantes de un conjunto. De ahí la importancia de crear un entorno de apoyo mutuo y manejar las dinámicas del equipo en forma apropiada.  </a:t>
            </a:r>
          </a:p>
        </p:txBody>
      </p:sp>
    </p:spTree>
    <p:extLst>
      <p:ext uri="{BB962C8B-B14F-4D97-AF65-F5344CB8AC3E}">
        <p14:creationId xmlns:p14="http://schemas.microsoft.com/office/powerpoint/2010/main" val="3226959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1"/>
          <p:cNvGrpSpPr>
            <a:grpSpLocks/>
          </p:cNvGrpSpPr>
          <p:nvPr/>
        </p:nvGrpSpPr>
        <p:grpSpPr bwMode="auto">
          <a:xfrm>
            <a:off x="539751" y="1124744"/>
            <a:ext cx="7992690" cy="5040560"/>
            <a:chOff x="340" y="210"/>
            <a:chExt cx="5170" cy="3447"/>
          </a:xfrm>
          <a:solidFill>
            <a:schemeClr val="bg2">
              <a:lumMod val="75000"/>
            </a:schemeClr>
          </a:solidFill>
        </p:grpSpPr>
        <p:sp>
          <p:nvSpPr>
            <p:cNvPr id="27652" name="Oval 4"/>
            <p:cNvSpPr>
              <a:spLocks noChangeArrowheads="1"/>
            </p:cNvSpPr>
            <p:nvPr/>
          </p:nvSpPr>
          <p:spPr bwMode="auto">
            <a:xfrm>
              <a:off x="1746" y="1526"/>
              <a:ext cx="2359" cy="952"/>
            </a:xfrm>
            <a:prstGeom prst="ellipse">
              <a:avLst/>
            </a:prstGeom>
            <a:grpFill/>
            <a:ln w="9525">
              <a:round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0000FF"/>
              </a:extrusionClr>
            </a:sp3d>
          </p:spPr>
          <p:txBody>
            <a:bodyPr wrap="none" anchor="ctr">
              <a:flatTx/>
            </a:bodyPr>
            <a:lstStyle/>
            <a:p>
              <a:pPr algn="ctr"/>
              <a:r>
                <a:rPr lang="es-MX"/>
                <a:t>COMPETENCIA EN LA </a:t>
              </a:r>
            </a:p>
            <a:p>
              <a:pPr algn="ctr"/>
              <a:r>
                <a:rPr lang="es-MX"/>
                <a:t>ACCIÓN ESTRATÉGICA</a:t>
              </a:r>
              <a:endParaRPr lang="es-ES"/>
            </a:p>
          </p:txBody>
        </p:sp>
        <p:sp>
          <p:nvSpPr>
            <p:cNvPr id="27653" name="Rectangle 5"/>
            <p:cNvSpPr>
              <a:spLocks noChangeArrowheads="1"/>
            </p:cNvSpPr>
            <p:nvPr/>
          </p:nvSpPr>
          <p:spPr bwMode="auto">
            <a:xfrm>
              <a:off x="340" y="2795"/>
              <a:ext cx="1406" cy="862"/>
            </a:xfrm>
            <a:prstGeom prst="rect">
              <a:avLst/>
            </a:prstGeom>
            <a:grpFill/>
            <a:ln w="9525">
              <a:miter lim="800000"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99CC00"/>
              </a:extrusionClr>
            </a:sp3d>
          </p:spPr>
          <p:txBody>
            <a:bodyPr wrap="none" anchor="ctr">
              <a:flatTx/>
            </a:bodyPr>
            <a:lstStyle/>
            <a:p>
              <a:pPr algn="ctr"/>
              <a:r>
                <a:rPr lang="es-MX"/>
                <a:t>COMPRENSIÓN EN</a:t>
              </a:r>
            </a:p>
            <a:p>
              <a:pPr algn="ctr"/>
              <a:r>
                <a:rPr lang="es-MX"/>
                <a:t> LA INDUSTRIA</a:t>
              </a:r>
              <a:endParaRPr lang="es-ES"/>
            </a:p>
          </p:txBody>
        </p:sp>
        <p:sp>
          <p:nvSpPr>
            <p:cNvPr id="27654" name="Rectangle 6"/>
            <p:cNvSpPr>
              <a:spLocks noChangeArrowheads="1"/>
            </p:cNvSpPr>
            <p:nvPr/>
          </p:nvSpPr>
          <p:spPr bwMode="auto">
            <a:xfrm>
              <a:off x="2245" y="210"/>
              <a:ext cx="1406" cy="862"/>
            </a:xfrm>
            <a:prstGeom prst="rect">
              <a:avLst/>
            </a:prstGeom>
            <a:grpFill/>
            <a:ln w="9525">
              <a:miter lim="800000"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99CC00"/>
              </a:extrusionClr>
            </a:sp3d>
          </p:spPr>
          <p:txBody>
            <a:bodyPr wrap="none" anchor="ctr">
              <a:flatTx/>
            </a:bodyPr>
            <a:lstStyle/>
            <a:p>
              <a:pPr algn="ctr"/>
              <a:r>
                <a:rPr lang="es-MX"/>
                <a:t>COMPRENSIÓN </a:t>
              </a:r>
            </a:p>
            <a:p>
              <a:pPr algn="ctr"/>
              <a:r>
                <a:rPr lang="es-MX"/>
                <a:t>DE LA </a:t>
              </a:r>
            </a:p>
            <a:p>
              <a:pPr algn="ctr"/>
              <a:r>
                <a:rPr lang="es-MX"/>
                <a:t>ORGANIZACIÓN</a:t>
              </a:r>
              <a:endParaRPr lang="es-ES"/>
            </a:p>
          </p:txBody>
        </p:sp>
        <p:sp>
          <p:nvSpPr>
            <p:cNvPr id="27655" name="Rectangle 7"/>
            <p:cNvSpPr>
              <a:spLocks noChangeArrowheads="1"/>
            </p:cNvSpPr>
            <p:nvPr/>
          </p:nvSpPr>
          <p:spPr bwMode="auto">
            <a:xfrm>
              <a:off x="3833" y="2795"/>
              <a:ext cx="1406" cy="862"/>
            </a:xfrm>
            <a:prstGeom prst="rect">
              <a:avLst/>
            </a:prstGeom>
            <a:grpFill/>
            <a:ln w="9525">
              <a:miter lim="800000"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99CC00"/>
              </a:extrusionClr>
            </a:sp3d>
          </p:spPr>
          <p:txBody>
            <a:bodyPr wrap="none" anchor="ctr">
              <a:flatTx/>
            </a:bodyPr>
            <a:lstStyle/>
            <a:p>
              <a:pPr algn="ctr"/>
              <a:r>
                <a:rPr lang="es-MX"/>
                <a:t>EMPRENDER</a:t>
              </a:r>
            </a:p>
            <a:p>
              <a:pPr algn="ctr"/>
              <a:r>
                <a:rPr lang="es-MX"/>
                <a:t>ACCIONES </a:t>
              </a:r>
            </a:p>
            <a:p>
              <a:pPr algn="ctr"/>
              <a:r>
                <a:rPr lang="es-MX"/>
                <a:t>ESTRATÉGICAS</a:t>
              </a:r>
              <a:endParaRPr lang="es-ES"/>
            </a:p>
          </p:txBody>
        </p:sp>
        <p:sp>
          <p:nvSpPr>
            <p:cNvPr id="27656" name="AutoShape 8"/>
            <p:cNvSpPr>
              <a:spLocks noChangeArrowheads="1"/>
            </p:cNvSpPr>
            <p:nvPr/>
          </p:nvSpPr>
          <p:spPr bwMode="auto">
            <a:xfrm>
              <a:off x="1474" y="346"/>
              <a:ext cx="680" cy="1315"/>
            </a:xfrm>
            <a:custGeom>
              <a:avLst/>
              <a:gdLst>
                <a:gd name="G0" fmla="+- 15126 0 0"/>
                <a:gd name="G1" fmla="+- 2912 0 0"/>
                <a:gd name="G2" fmla="+- 12158 0 2912"/>
                <a:gd name="G3" fmla="+- G2 0 2912"/>
                <a:gd name="G4" fmla="*/ G3 32768 32059"/>
                <a:gd name="G5" fmla="*/ G4 1 2"/>
                <a:gd name="G6" fmla="+- 21600 0 15126"/>
                <a:gd name="G7" fmla="*/ G6 2912 6079"/>
                <a:gd name="G8" fmla="+- G7 15126 0"/>
                <a:gd name="T0" fmla="*/ 15126 w 21600"/>
                <a:gd name="T1" fmla="*/ 0 h 21600"/>
                <a:gd name="T2" fmla="*/ 15126 w 21600"/>
                <a:gd name="T3" fmla="*/ 12158 h 21600"/>
                <a:gd name="T4" fmla="*/ 3237 w 21600"/>
                <a:gd name="T5" fmla="*/ 21600 h 21600"/>
                <a:gd name="T6" fmla="*/ 21600 w 21600"/>
                <a:gd name="T7" fmla="*/ 6079 h 21600"/>
                <a:gd name="T8" fmla="*/ 17694720 60000 65536"/>
                <a:gd name="T9" fmla="*/ 5898240 60000 65536"/>
                <a:gd name="T10" fmla="*/ 5898240 60000 65536"/>
                <a:gd name="T11" fmla="*/ 0 60000 65536"/>
                <a:gd name="T12" fmla="*/ 12427 w 21600"/>
                <a:gd name="T13" fmla="*/ G1 h 21600"/>
                <a:gd name="T14" fmla="*/ G8 w 21600"/>
                <a:gd name="T15" fmla="*/ G2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21600" y="6079"/>
                  </a:moveTo>
                  <a:lnTo>
                    <a:pt x="15126" y="0"/>
                  </a:lnTo>
                  <a:lnTo>
                    <a:pt x="15126" y="2912"/>
                  </a:lnTo>
                  <a:lnTo>
                    <a:pt x="12427" y="2912"/>
                  </a:lnTo>
                  <a:cubicBezTo>
                    <a:pt x="5564" y="2912"/>
                    <a:pt x="0" y="7052"/>
                    <a:pt x="0" y="12158"/>
                  </a:cubicBezTo>
                  <a:lnTo>
                    <a:pt x="0" y="21600"/>
                  </a:lnTo>
                  <a:lnTo>
                    <a:pt x="6474" y="21600"/>
                  </a:lnTo>
                  <a:lnTo>
                    <a:pt x="6474" y="12158"/>
                  </a:lnTo>
                  <a:cubicBezTo>
                    <a:pt x="6474" y="10550"/>
                    <a:pt x="9139" y="9246"/>
                    <a:pt x="12427" y="9246"/>
                  </a:cubicBezTo>
                  <a:lnTo>
                    <a:pt x="15126" y="9246"/>
                  </a:lnTo>
                  <a:lnTo>
                    <a:pt x="15126" y="12158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27657" name="AutoShape 9"/>
            <p:cNvSpPr>
              <a:spLocks noChangeArrowheads="1"/>
            </p:cNvSpPr>
            <p:nvPr/>
          </p:nvSpPr>
          <p:spPr bwMode="auto">
            <a:xfrm rot="5400000">
              <a:off x="4513" y="1479"/>
              <a:ext cx="680" cy="1315"/>
            </a:xfrm>
            <a:custGeom>
              <a:avLst/>
              <a:gdLst>
                <a:gd name="G0" fmla="+- 15126 0 0"/>
                <a:gd name="G1" fmla="+- 2912 0 0"/>
                <a:gd name="G2" fmla="+- 12158 0 2912"/>
                <a:gd name="G3" fmla="+- G2 0 2912"/>
                <a:gd name="G4" fmla="*/ G3 32768 32059"/>
                <a:gd name="G5" fmla="*/ G4 1 2"/>
                <a:gd name="G6" fmla="+- 21600 0 15126"/>
                <a:gd name="G7" fmla="*/ G6 2912 6079"/>
                <a:gd name="G8" fmla="+- G7 15126 0"/>
                <a:gd name="T0" fmla="*/ 15126 w 21600"/>
                <a:gd name="T1" fmla="*/ 0 h 21600"/>
                <a:gd name="T2" fmla="*/ 15126 w 21600"/>
                <a:gd name="T3" fmla="*/ 12158 h 21600"/>
                <a:gd name="T4" fmla="*/ 3237 w 21600"/>
                <a:gd name="T5" fmla="*/ 21600 h 21600"/>
                <a:gd name="T6" fmla="*/ 21600 w 21600"/>
                <a:gd name="T7" fmla="*/ 6079 h 21600"/>
                <a:gd name="T8" fmla="*/ 17694720 60000 65536"/>
                <a:gd name="T9" fmla="*/ 5898240 60000 65536"/>
                <a:gd name="T10" fmla="*/ 5898240 60000 65536"/>
                <a:gd name="T11" fmla="*/ 0 60000 65536"/>
                <a:gd name="T12" fmla="*/ 12427 w 21600"/>
                <a:gd name="T13" fmla="*/ G1 h 21600"/>
                <a:gd name="T14" fmla="*/ G8 w 21600"/>
                <a:gd name="T15" fmla="*/ G2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21600" y="6079"/>
                  </a:moveTo>
                  <a:lnTo>
                    <a:pt x="15126" y="0"/>
                  </a:lnTo>
                  <a:lnTo>
                    <a:pt x="15126" y="2912"/>
                  </a:lnTo>
                  <a:lnTo>
                    <a:pt x="12427" y="2912"/>
                  </a:lnTo>
                  <a:cubicBezTo>
                    <a:pt x="5564" y="2912"/>
                    <a:pt x="0" y="7052"/>
                    <a:pt x="0" y="12158"/>
                  </a:cubicBezTo>
                  <a:lnTo>
                    <a:pt x="0" y="21600"/>
                  </a:lnTo>
                  <a:lnTo>
                    <a:pt x="6474" y="21600"/>
                  </a:lnTo>
                  <a:lnTo>
                    <a:pt x="6474" y="12158"/>
                  </a:lnTo>
                  <a:cubicBezTo>
                    <a:pt x="6474" y="10550"/>
                    <a:pt x="9139" y="9246"/>
                    <a:pt x="12427" y="9246"/>
                  </a:cubicBezTo>
                  <a:lnTo>
                    <a:pt x="15126" y="9246"/>
                  </a:lnTo>
                  <a:lnTo>
                    <a:pt x="15126" y="12158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27658" name="AutoShape 10"/>
            <p:cNvSpPr>
              <a:spLocks noChangeArrowheads="1"/>
            </p:cNvSpPr>
            <p:nvPr/>
          </p:nvSpPr>
          <p:spPr bwMode="auto">
            <a:xfrm rot="10800000">
              <a:off x="2200" y="2659"/>
              <a:ext cx="680" cy="952"/>
            </a:xfrm>
            <a:custGeom>
              <a:avLst/>
              <a:gdLst>
                <a:gd name="G0" fmla="+- 15126 0 0"/>
                <a:gd name="G1" fmla="+- 2912 0 0"/>
                <a:gd name="G2" fmla="+- 12158 0 2912"/>
                <a:gd name="G3" fmla="+- G2 0 2912"/>
                <a:gd name="G4" fmla="*/ G3 32768 32059"/>
                <a:gd name="G5" fmla="*/ G4 1 2"/>
                <a:gd name="G6" fmla="+- 21600 0 15126"/>
                <a:gd name="G7" fmla="*/ G6 2912 6079"/>
                <a:gd name="G8" fmla="+- G7 15126 0"/>
                <a:gd name="T0" fmla="*/ 15126 w 21600"/>
                <a:gd name="T1" fmla="*/ 0 h 21600"/>
                <a:gd name="T2" fmla="*/ 15126 w 21600"/>
                <a:gd name="T3" fmla="*/ 12158 h 21600"/>
                <a:gd name="T4" fmla="*/ 3237 w 21600"/>
                <a:gd name="T5" fmla="*/ 21600 h 21600"/>
                <a:gd name="T6" fmla="*/ 21600 w 21600"/>
                <a:gd name="T7" fmla="*/ 6079 h 21600"/>
                <a:gd name="T8" fmla="*/ 17694720 60000 65536"/>
                <a:gd name="T9" fmla="*/ 5898240 60000 65536"/>
                <a:gd name="T10" fmla="*/ 5898240 60000 65536"/>
                <a:gd name="T11" fmla="*/ 0 60000 65536"/>
                <a:gd name="T12" fmla="*/ 12427 w 21600"/>
                <a:gd name="T13" fmla="*/ G1 h 21600"/>
                <a:gd name="T14" fmla="*/ G8 w 21600"/>
                <a:gd name="T15" fmla="*/ G2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21600" y="6079"/>
                  </a:moveTo>
                  <a:lnTo>
                    <a:pt x="15126" y="0"/>
                  </a:lnTo>
                  <a:lnTo>
                    <a:pt x="15126" y="2912"/>
                  </a:lnTo>
                  <a:lnTo>
                    <a:pt x="12427" y="2912"/>
                  </a:lnTo>
                  <a:cubicBezTo>
                    <a:pt x="5564" y="2912"/>
                    <a:pt x="0" y="7052"/>
                    <a:pt x="0" y="12158"/>
                  </a:cubicBezTo>
                  <a:lnTo>
                    <a:pt x="0" y="21600"/>
                  </a:lnTo>
                  <a:lnTo>
                    <a:pt x="6474" y="21600"/>
                  </a:lnTo>
                  <a:lnTo>
                    <a:pt x="6474" y="12158"/>
                  </a:lnTo>
                  <a:cubicBezTo>
                    <a:pt x="6474" y="10550"/>
                    <a:pt x="9139" y="9246"/>
                    <a:pt x="12427" y="9246"/>
                  </a:cubicBezTo>
                  <a:lnTo>
                    <a:pt x="15126" y="9246"/>
                  </a:lnTo>
                  <a:lnTo>
                    <a:pt x="15126" y="12158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MX"/>
            </a:p>
          </p:txBody>
        </p:sp>
      </p:grp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7415763" y="6492875"/>
            <a:ext cx="1332156" cy="365125"/>
          </a:xfrm>
        </p:spPr>
        <p:txBody>
          <a:bodyPr/>
          <a:lstStyle/>
          <a:p>
            <a:pPr algn="r"/>
            <a:fld id="{7131F5FC-A865-4996-A186-9C545B4FC009}" type="slidenum">
              <a:rPr lang="es-MX" sz="1400" smtClean="0">
                <a:solidFill>
                  <a:schemeClr val="tx1"/>
                </a:solidFill>
              </a:rPr>
              <a:pPr algn="r"/>
              <a:t>24</a:t>
            </a:fld>
            <a:endParaRPr lang="es-MX" sz="14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0290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7380312" y="6492875"/>
            <a:ext cx="1332156" cy="365125"/>
          </a:xfrm>
        </p:spPr>
        <p:txBody>
          <a:bodyPr/>
          <a:lstStyle/>
          <a:p>
            <a:pPr algn="r"/>
            <a:fld id="{7131F5FC-A865-4996-A186-9C545B4FC009}" type="slidenum">
              <a:rPr lang="es-MX" sz="1400" smtClean="0">
                <a:solidFill>
                  <a:schemeClr val="tx1"/>
                </a:solidFill>
              </a:rPr>
              <a:pPr algn="r"/>
              <a:t>25</a:t>
            </a:fld>
            <a:endParaRPr lang="es-MX" sz="1400" dirty="0">
              <a:solidFill>
                <a:schemeClr val="tx1"/>
              </a:solidFill>
            </a:endParaRPr>
          </a:p>
        </p:txBody>
      </p:sp>
      <p:sp>
        <p:nvSpPr>
          <p:cNvPr id="3" name="2 CuadroTexto"/>
          <p:cNvSpPr txBox="1"/>
          <p:nvPr/>
        </p:nvSpPr>
        <p:spPr>
          <a:xfrm>
            <a:off x="1331640" y="1556792"/>
            <a:ext cx="684076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8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cs typeface="Arial" pitchFamily="34" charset="0"/>
              </a:rPr>
              <a:t>COMPETENCIA  DE  ACCIÓN ESTRATEGICA</a:t>
            </a:r>
          </a:p>
        </p:txBody>
      </p:sp>
      <p:sp>
        <p:nvSpPr>
          <p:cNvPr id="4" name="3 CuadroTexto"/>
          <p:cNvSpPr txBox="1"/>
          <p:nvPr/>
        </p:nvSpPr>
        <p:spPr>
          <a:xfrm>
            <a:off x="1331640" y="3140968"/>
            <a:ext cx="684076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800" dirty="0" smtClean="0">
                <a:latin typeface="Arial" pitchFamily="34" charset="0"/>
                <a:cs typeface="Arial" pitchFamily="34" charset="0"/>
              </a:rPr>
              <a:t>Comprende entender a la organización desde su filosofía, la misión, la visión, los principios y valores institucionales como acciones propias de cada integrante de la organización.</a:t>
            </a:r>
          </a:p>
        </p:txBody>
      </p:sp>
    </p:spTree>
    <p:extLst>
      <p:ext uri="{BB962C8B-B14F-4D97-AF65-F5344CB8AC3E}">
        <p14:creationId xmlns:p14="http://schemas.microsoft.com/office/powerpoint/2010/main" val="2301423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1"/>
          <p:cNvGrpSpPr>
            <a:grpSpLocks/>
          </p:cNvGrpSpPr>
          <p:nvPr/>
        </p:nvGrpSpPr>
        <p:grpSpPr bwMode="auto">
          <a:xfrm>
            <a:off x="683567" y="908720"/>
            <a:ext cx="7848873" cy="5328592"/>
            <a:chOff x="347" y="981"/>
            <a:chExt cx="4807" cy="2585"/>
          </a:xfrm>
          <a:solidFill>
            <a:schemeClr val="bg2">
              <a:lumMod val="75000"/>
            </a:schemeClr>
          </a:solidFill>
        </p:grpSpPr>
        <p:sp>
          <p:nvSpPr>
            <p:cNvPr id="25604" name="Oval 4"/>
            <p:cNvSpPr>
              <a:spLocks noChangeArrowheads="1"/>
            </p:cNvSpPr>
            <p:nvPr/>
          </p:nvSpPr>
          <p:spPr bwMode="auto">
            <a:xfrm>
              <a:off x="2017" y="1253"/>
              <a:ext cx="2359" cy="1179"/>
            </a:xfrm>
            <a:prstGeom prst="ellipse">
              <a:avLst/>
            </a:prstGeom>
            <a:grpFill/>
            <a:ln w="9525">
              <a:round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0000FF"/>
              </a:extrusionClr>
            </a:sp3d>
          </p:spPr>
          <p:txBody>
            <a:bodyPr wrap="none" anchor="ctr">
              <a:flatTx/>
            </a:bodyPr>
            <a:lstStyle/>
            <a:p>
              <a:pPr algn="ctr"/>
              <a:r>
                <a:rPr lang="es-MX"/>
                <a:t>COMPETENCIA PARA LA </a:t>
              </a:r>
            </a:p>
            <a:p>
              <a:pPr algn="ctr"/>
              <a:r>
                <a:rPr lang="es-MX"/>
                <a:t>GLOBALIZACIÓN.</a:t>
              </a:r>
              <a:endParaRPr lang="es-ES"/>
            </a:p>
          </p:txBody>
        </p:sp>
        <p:sp>
          <p:nvSpPr>
            <p:cNvPr id="25606" name="Rectangle 6"/>
            <p:cNvSpPr>
              <a:spLocks noChangeArrowheads="1"/>
            </p:cNvSpPr>
            <p:nvPr/>
          </p:nvSpPr>
          <p:spPr bwMode="auto">
            <a:xfrm>
              <a:off x="3334" y="2704"/>
              <a:ext cx="1406" cy="862"/>
            </a:xfrm>
            <a:prstGeom prst="rect">
              <a:avLst/>
            </a:prstGeom>
            <a:grpFill/>
            <a:ln w="9525">
              <a:miter lim="800000"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00FF00"/>
              </a:extrusionClr>
            </a:sp3d>
          </p:spPr>
          <p:txBody>
            <a:bodyPr wrap="none" anchor="ctr">
              <a:flatTx/>
            </a:bodyPr>
            <a:lstStyle/>
            <a:p>
              <a:pPr algn="ctr"/>
              <a:r>
                <a:rPr lang="es-MX"/>
                <a:t>APERTURA Y </a:t>
              </a:r>
            </a:p>
            <a:p>
              <a:pPr algn="ctr"/>
              <a:r>
                <a:rPr lang="es-MX"/>
                <a:t>SENSIBILIDAD</a:t>
              </a:r>
            </a:p>
            <a:p>
              <a:pPr algn="ctr"/>
              <a:r>
                <a:rPr lang="es-MX"/>
                <a:t>CULTURALES.</a:t>
              </a:r>
              <a:endParaRPr lang="es-ES"/>
            </a:p>
          </p:txBody>
        </p:sp>
        <p:sp>
          <p:nvSpPr>
            <p:cNvPr id="25607" name="Rectangle 7"/>
            <p:cNvSpPr>
              <a:spLocks noChangeArrowheads="1"/>
            </p:cNvSpPr>
            <p:nvPr/>
          </p:nvSpPr>
          <p:spPr bwMode="auto">
            <a:xfrm>
              <a:off x="347" y="1525"/>
              <a:ext cx="1406" cy="862"/>
            </a:xfrm>
            <a:prstGeom prst="rect">
              <a:avLst/>
            </a:prstGeom>
            <a:grpFill/>
            <a:ln w="9525">
              <a:miter lim="800000"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00FF00"/>
              </a:extrusionClr>
            </a:sp3d>
          </p:spPr>
          <p:txBody>
            <a:bodyPr wrap="none" anchor="ctr">
              <a:flatTx/>
            </a:bodyPr>
            <a:lstStyle/>
            <a:p>
              <a:pPr algn="ctr"/>
              <a:r>
                <a:rPr lang="es-MX"/>
                <a:t>CONOCIMIENTO Y </a:t>
              </a:r>
            </a:p>
            <a:p>
              <a:pPr algn="ctr"/>
              <a:r>
                <a:rPr lang="es-MX"/>
                <a:t>COMPRENSIÓN</a:t>
              </a:r>
            </a:p>
            <a:p>
              <a:pPr algn="ctr"/>
              <a:r>
                <a:rPr lang="es-MX"/>
                <a:t>CULTURALES</a:t>
              </a:r>
              <a:endParaRPr lang="es-ES"/>
            </a:p>
          </p:txBody>
        </p:sp>
        <p:sp>
          <p:nvSpPr>
            <p:cNvPr id="25608" name="AutoShape 8"/>
            <p:cNvSpPr>
              <a:spLocks noChangeArrowheads="1"/>
            </p:cNvSpPr>
            <p:nvPr/>
          </p:nvSpPr>
          <p:spPr bwMode="auto">
            <a:xfrm rot="5400000">
              <a:off x="1492" y="380"/>
              <a:ext cx="521" cy="1724"/>
            </a:xfrm>
            <a:prstGeom prst="curvedRightArrow">
              <a:avLst>
                <a:gd name="adj1" fmla="val 66058"/>
                <a:gd name="adj2" fmla="val 132361"/>
                <a:gd name="adj3" fmla="val 33333"/>
              </a:avLst>
            </a:prstGeom>
            <a:grp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25610" name="AutoShape 10"/>
            <p:cNvSpPr>
              <a:spLocks noChangeArrowheads="1"/>
            </p:cNvSpPr>
            <p:nvPr/>
          </p:nvSpPr>
          <p:spPr bwMode="auto">
            <a:xfrm rot="2301250">
              <a:off x="4059" y="1933"/>
              <a:ext cx="1095" cy="793"/>
            </a:xfrm>
            <a:custGeom>
              <a:avLst/>
              <a:gdLst>
                <a:gd name="G0" fmla="+- 0 0 0"/>
                <a:gd name="G1" fmla="+- -9901005 0 0"/>
                <a:gd name="G2" fmla="+- 0 0 -9901005"/>
                <a:gd name="G3" fmla="+- 10800 0 0"/>
                <a:gd name="G4" fmla="+- 0 0 0"/>
                <a:gd name="T0" fmla="*/ 360 256 1"/>
                <a:gd name="T1" fmla="*/ 0 256 1"/>
                <a:gd name="G5" fmla="+- G2 T0 T1"/>
                <a:gd name="G6" fmla="?: G2 G2 G5"/>
                <a:gd name="G7" fmla="+- 0 0 G6"/>
                <a:gd name="G8" fmla="+- 5400 0 0"/>
                <a:gd name="G9" fmla="+- 0 0 -9901005"/>
                <a:gd name="G10" fmla="+- 5400 0 2700"/>
                <a:gd name="G11" fmla="cos G10 0"/>
                <a:gd name="G12" fmla="sin G10 0"/>
                <a:gd name="G13" fmla="cos 13500 0"/>
                <a:gd name="G14" fmla="sin 13500 0"/>
                <a:gd name="G15" fmla="+- G11 10800 0"/>
                <a:gd name="G16" fmla="+- G12 10800 0"/>
                <a:gd name="G17" fmla="+- G13 10800 0"/>
                <a:gd name="G18" fmla="+- G14 10800 0"/>
                <a:gd name="G19" fmla="*/ 5400 1 2"/>
                <a:gd name="G20" fmla="+- G19 5400 0"/>
                <a:gd name="G21" fmla="cos G20 0"/>
                <a:gd name="G22" fmla="sin G20 0"/>
                <a:gd name="G23" fmla="+- G21 10800 0"/>
                <a:gd name="G24" fmla="+- G12 G23 G22"/>
                <a:gd name="G25" fmla="+- G22 G23 G11"/>
                <a:gd name="G26" fmla="cos 10800 0"/>
                <a:gd name="G27" fmla="sin 10800 0"/>
                <a:gd name="G28" fmla="cos 5400 0"/>
                <a:gd name="G29" fmla="sin 5400 0"/>
                <a:gd name="G30" fmla="+- G26 10800 0"/>
                <a:gd name="G31" fmla="+- G27 10800 0"/>
                <a:gd name="G32" fmla="+- G28 10800 0"/>
                <a:gd name="G33" fmla="+- G29 10800 0"/>
                <a:gd name="G34" fmla="+- G19 5400 0"/>
                <a:gd name="G35" fmla="cos G34 -9901005"/>
                <a:gd name="G36" fmla="sin G34 -9901005"/>
                <a:gd name="G37" fmla="+/ -9901005 0 2"/>
                <a:gd name="T2" fmla="*/ 180 256 1"/>
                <a:gd name="T3" fmla="*/ 0 256 1"/>
                <a:gd name="G38" fmla="+- G37 T2 T3"/>
                <a:gd name="G39" fmla="?: G2 G37 G38"/>
                <a:gd name="G40" fmla="cos 10800 G39"/>
                <a:gd name="G41" fmla="sin 10800 G39"/>
                <a:gd name="G42" fmla="cos 5400 G39"/>
                <a:gd name="G43" fmla="sin 5400 G39"/>
                <a:gd name="G44" fmla="+- G40 10800 0"/>
                <a:gd name="G45" fmla="+- G41 10800 0"/>
                <a:gd name="G46" fmla="+- G42 10800 0"/>
                <a:gd name="G47" fmla="+- G43 10800 0"/>
                <a:gd name="G48" fmla="+- G35 10800 0"/>
                <a:gd name="G49" fmla="+- G36 10800 0"/>
                <a:gd name="T4" fmla="*/ 13497 w 21600"/>
                <a:gd name="T5" fmla="*/ 342 h 21600"/>
                <a:gd name="T6" fmla="*/ 3710 w 21600"/>
                <a:gd name="T7" fmla="*/ 6882 h 21600"/>
                <a:gd name="T8" fmla="*/ 12148 w 21600"/>
                <a:gd name="T9" fmla="*/ 5571 h 21600"/>
                <a:gd name="T10" fmla="*/ 24300 w 21600"/>
                <a:gd name="T11" fmla="*/ 10800 h 21600"/>
                <a:gd name="T12" fmla="*/ 18900 w 21600"/>
                <a:gd name="T13" fmla="*/ 16200 h 21600"/>
                <a:gd name="T14" fmla="*/ 13500 w 21600"/>
                <a:gd name="T15" fmla="*/ 10800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16200" y="10800"/>
                  </a:moveTo>
                  <a:cubicBezTo>
                    <a:pt x="16200" y="7817"/>
                    <a:pt x="13782" y="5400"/>
                    <a:pt x="10800" y="5400"/>
                  </a:cubicBezTo>
                  <a:cubicBezTo>
                    <a:pt x="8834" y="5399"/>
                    <a:pt x="7024" y="6468"/>
                    <a:pt x="6073" y="8188"/>
                  </a:cubicBezTo>
                  <a:lnTo>
                    <a:pt x="1347" y="5576"/>
                  </a:lnTo>
                  <a:cubicBezTo>
                    <a:pt x="3248" y="2136"/>
                    <a:pt x="6868" y="-1"/>
                    <a:pt x="10800" y="0"/>
                  </a:cubicBezTo>
                  <a:cubicBezTo>
                    <a:pt x="16764" y="0"/>
                    <a:pt x="21599" y="4835"/>
                    <a:pt x="21600" y="10799"/>
                  </a:cubicBezTo>
                  <a:lnTo>
                    <a:pt x="21600" y="10800"/>
                  </a:lnTo>
                  <a:lnTo>
                    <a:pt x="24300" y="10800"/>
                  </a:lnTo>
                  <a:lnTo>
                    <a:pt x="18900" y="16200"/>
                  </a:lnTo>
                  <a:lnTo>
                    <a:pt x="13500" y="10800"/>
                  </a:lnTo>
                  <a:lnTo>
                    <a:pt x="16200" y="10800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MX"/>
            </a:p>
          </p:txBody>
        </p:sp>
      </p:grp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7330354" y="6501228"/>
            <a:ext cx="1332156" cy="365125"/>
          </a:xfrm>
        </p:spPr>
        <p:txBody>
          <a:bodyPr/>
          <a:lstStyle/>
          <a:p>
            <a:pPr algn="r"/>
            <a:fld id="{7131F5FC-A865-4996-A186-9C545B4FC009}" type="slidenum">
              <a:rPr lang="es-MX" sz="1400" smtClean="0">
                <a:solidFill>
                  <a:schemeClr val="tx1"/>
                </a:solidFill>
              </a:rPr>
              <a:pPr algn="r"/>
              <a:t>26</a:t>
            </a:fld>
            <a:endParaRPr lang="es-MX" sz="14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0049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7380312" y="6517818"/>
            <a:ext cx="1332156" cy="365125"/>
          </a:xfrm>
        </p:spPr>
        <p:txBody>
          <a:bodyPr/>
          <a:lstStyle/>
          <a:p>
            <a:pPr algn="r"/>
            <a:fld id="{7131F5FC-A865-4996-A186-9C545B4FC009}" type="slidenum">
              <a:rPr lang="es-MX" sz="1400" smtClean="0">
                <a:solidFill>
                  <a:schemeClr val="tx1"/>
                </a:solidFill>
              </a:rPr>
              <a:pPr algn="r"/>
              <a:t>27</a:t>
            </a:fld>
            <a:endParaRPr lang="es-MX" sz="1400" dirty="0">
              <a:solidFill>
                <a:schemeClr val="tx1"/>
              </a:solidFill>
            </a:endParaRPr>
          </a:p>
        </p:txBody>
      </p:sp>
      <p:sp>
        <p:nvSpPr>
          <p:cNvPr id="3" name="2 CuadroTexto"/>
          <p:cNvSpPr txBox="1"/>
          <p:nvPr/>
        </p:nvSpPr>
        <p:spPr>
          <a:xfrm>
            <a:off x="1403648" y="989171"/>
            <a:ext cx="612068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800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COMPETENCIA PARA LA GLOBALIZACIÓN</a:t>
            </a:r>
          </a:p>
        </p:txBody>
      </p:sp>
      <p:sp>
        <p:nvSpPr>
          <p:cNvPr id="4" name="3 CuadroTexto"/>
          <p:cNvSpPr txBox="1"/>
          <p:nvPr/>
        </p:nvSpPr>
        <p:spPr>
          <a:xfrm>
            <a:off x="1115616" y="2265834"/>
            <a:ext cx="7056784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800" dirty="0" smtClean="0">
                <a:latin typeface="Arial" pitchFamily="34" charset="0"/>
                <a:cs typeface="Arial" pitchFamily="34" charset="0"/>
              </a:rPr>
              <a:t>Todo gerente recurre a los recursos que se tiene en el país, así como a la información abierta de diversas culturas.</a:t>
            </a:r>
          </a:p>
          <a:p>
            <a:pPr algn="ctr"/>
            <a:endParaRPr lang="es-MX" sz="2800" dirty="0" smtClean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es-MX" sz="2800" dirty="0" smtClean="0">
                <a:latin typeface="Arial" pitchFamily="34" charset="0"/>
                <a:cs typeface="Arial" pitchFamily="34" charset="0"/>
              </a:rPr>
              <a:t> No todas las organizaciones cuentan con mercados mundiales para sus productos y servicios.</a:t>
            </a:r>
          </a:p>
          <a:p>
            <a:pPr algn="ctr"/>
            <a:endParaRPr lang="es-MX" sz="2800" dirty="0" smtClean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37433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7380312" y="6492875"/>
            <a:ext cx="1332156" cy="365125"/>
          </a:xfrm>
        </p:spPr>
        <p:txBody>
          <a:bodyPr/>
          <a:lstStyle/>
          <a:p>
            <a:pPr algn="r"/>
            <a:fld id="{7131F5FC-A865-4996-A186-9C545B4FC009}" type="slidenum">
              <a:rPr lang="es-MX" sz="1400" smtClean="0">
                <a:solidFill>
                  <a:schemeClr val="tx1"/>
                </a:solidFill>
              </a:rPr>
              <a:pPr algn="r"/>
              <a:t>28</a:t>
            </a:fld>
            <a:endParaRPr lang="es-MX" sz="1400">
              <a:solidFill>
                <a:schemeClr val="tx1"/>
              </a:solidFill>
            </a:endParaRPr>
          </a:p>
        </p:txBody>
      </p:sp>
      <p:sp>
        <p:nvSpPr>
          <p:cNvPr id="3" name="2 Rectángulo"/>
          <p:cNvSpPr/>
          <p:nvPr/>
        </p:nvSpPr>
        <p:spPr>
          <a:xfrm>
            <a:off x="827584" y="1052736"/>
            <a:ext cx="7416824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2800" dirty="0" smtClean="0"/>
              <a:t>La habilidad del gerente para aprovechar las leyes impositivas , mejorar  la calidad, logrando un mayor posicionamiento empresarial.</a:t>
            </a:r>
            <a:endParaRPr lang="es-MX" sz="2800" dirty="0"/>
          </a:p>
        </p:txBody>
      </p:sp>
      <p:pic>
        <p:nvPicPr>
          <p:cNvPr id="2050" name="Picture 2" descr="https://encrypted-tbn3.gstatic.com/images?q=tbn:ANd9GcQKe5YvgVJi8Fsadh8c_xtW1EFoQvciHcJ392EtHW1JDeAg2S4s_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880" y="2636912"/>
            <a:ext cx="3743325" cy="3743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035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8"/>
          <p:cNvGrpSpPr>
            <a:grpSpLocks/>
          </p:cNvGrpSpPr>
          <p:nvPr/>
        </p:nvGrpSpPr>
        <p:grpSpPr bwMode="auto">
          <a:xfrm>
            <a:off x="611561" y="908721"/>
            <a:ext cx="7923274" cy="5472608"/>
            <a:chOff x="295" y="210"/>
            <a:chExt cx="5216" cy="3946"/>
          </a:xfrm>
          <a:solidFill>
            <a:schemeClr val="bg2">
              <a:lumMod val="75000"/>
            </a:schemeClr>
          </a:solidFill>
        </p:grpSpPr>
        <p:sp>
          <p:nvSpPr>
            <p:cNvPr id="26628" name="Oval 4"/>
            <p:cNvSpPr>
              <a:spLocks noChangeArrowheads="1"/>
            </p:cNvSpPr>
            <p:nvPr/>
          </p:nvSpPr>
          <p:spPr bwMode="auto">
            <a:xfrm>
              <a:off x="295" y="1706"/>
              <a:ext cx="2359" cy="952"/>
            </a:xfrm>
            <a:prstGeom prst="ellipse">
              <a:avLst/>
            </a:prstGeom>
            <a:grpFill/>
            <a:ln w="9525">
              <a:round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0000FF"/>
              </a:extrusionClr>
            </a:sp3d>
          </p:spPr>
          <p:txBody>
            <a:bodyPr wrap="none" anchor="ctr">
              <a:flatTx/>
            </a:bodyPr>
            <a:lstStyle/>
            <a:p>
              <a:pPr algn="ctr"/>
              <a:r>
                <a:rPr lang="es-MX"/>
                <a:t>COMPETENCIA PARA EL </a:t>
              </a:r>
            </a:p>
            <a:p>
              <a:pPr algn="ctr"/>
              <a:r>
                <a:rPr lang="es-MX"/>
                <a:t>MANEJO DE</a:t>
              </a:r>
            </a:p>
            <a:p>
              <a:pPr algn="ctr"/>
              <a:r>
                <a:rPr lang="es-MX"/>
                <a:t>PERSONAL.</a:t>
              </a:r>
              <a:endParaRPr lang="es-ES"/>
            </a:p>
          </p:txBody>
        </p:sp>
        <p:sp>
          <p:nvSpPr>
            <p:cNvPr id="26629" name="Rectangle 5"/>
            <p:cNvSpPr>
              <a:spLocks noChangeArrowheads="1"/>
            </p:cNvSpPr>
            <p:nvPr/>
          </p:nvSpPr>
          <p:spPr bwMode="auto">
            <a:xfrm>
              <a:off x="2562" y="210"/>
              <a:ext cx="1406" cy="862"/>
            </a:xfrm>
            <a:prstGeom prst="rect">
              <a:avLst/>
            </a:prstGeom>
            <a:grpFill/>
            <a:ln w="9525">
              <a:miter lim="800000"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FFCC00"/>
              </a:extrusionClr>
            </a:sp3d>
          </p:spPr>
          <p:txBody>
            <a:bodyPr wrap="none" anchor="ctr">
              <a:flatTx/>
            </a:bodyPr>
            <a:lstStyle/>
            <a:p>
              <a:pPr algn="ctr"/>
              <a:r>
                <a:rPr lang="es-MX"/>
                <a:t>INTEGRIDAD Y </a:t>
              </a:r>
            </a:p>
            <a:p>
              <a:pPr algn="ctr"/>
              <a:r>
                <a:rPr lang="es-MX"/>
                <a:t>CONDUCTA ÉTICA.</a:t>
              </a:r>
              <a:endParaRPr lang="es-ES"/>
            </a:p>
          </p:txBody>
        </p:sp>
        <p:sp>
          <p:nvSpPr>
            <p:cNvPr id="26632" name="Rectangle 8"/>
            <p:cNvSpPr>
              <a:spLocks noChangeArrowheads="1"/>
            </p:cNvSpPr>
            <p:nvPr/>
          </p:nvSpPr>
          <p:spPr bwMode="auto">
            <a:xfrm>
              <a:off x="4105" y="2160"/>
              <a:ext cx="1406" cy="862"/>
            </a:xfrm>
            <a:prstGeom prst="rect">
              <a:avLst/>
            </a:prstGeom>
            <a:grpFill/>
            <a:ln w="9525">
              <a:miter lim="800000"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FFCC00"/>
              </a:extrusionClr>
            </a:sp3d>
          </p:spPr>
          <p:txBody>
            <a:bodyPr wrap="none" anchor="ctr">
              <a:flatTx/>
            </a:bodyPr>
            <a:lstStyle/>
            <a:p>
              <a:pPr algn="ctr"/>
              <a:r>
                <a:rPr lang="es-MX" dirty="0"/>
                <a:t>EQUILIBRIO ENTRE </a:t>
              </a:r>
            </a:p>
            <a:p>
              <a:pPr algn="ctr"/>
              <a:r>
                <a:rPr lang="es-MX" dirty="0"/>
                <a:t>EL TRABAJO Y</a:t>
              </a:r>
            </a:p>
            <a:p>
              <a:pPr algn="ctr"/>
              <a:r>
                <a:rPr lang="es-MX" dirty="0"/>
                <a:t>LAS EXIGENCIAS </a:t>
              </a:r>
            </a:p>
            <a:p>
              <a:pPr algn="ctr"/>
              <a:r>
                <a:rPr lang="es-MX" dirty="0"/>
                <a:t>DE LA VIDA .</a:t>
              </a:r>
              <a:endParaRPr lang="es-ES" dirty="0"/>
            </a:p>
          </p:txBody>
        </p:sp>
        <p:sp>
          <p:nvSpPr>
            <p:cNvPr id="26633" name="Rectangle 9"/>
            <p:cNvSpPr>
              <a:spLocks noChangeArrowheads="1"/>
            </p:cNvSpPr>
            <p:nvPr/>
          </p:nvSpPr>
          <p:spPr bwMode="auto">
            <a:xfrm>
              <a:off x="4059" y="1071"/>
              <a:ext cx="1406" cy="862"/>
            </a:xfrm>
            <a:prstGeom prst="rect">
              <a:avLst/>
            </a:prstGeom>
            <a:grpFill/>
            <a:ln w="9525">
              <a:miter lim="800000"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FFCC00"/>
              </a:extrusionClr>
            </a:sp3d>
          </p:spPr>
          <p:txBody>
            <a:bodyPr wrap="none" anchor="ctr">
              <a:flatTx/>
            </a:bodyPr>
            <a:lstStyle/>
            <a:p>
              <a:pPr algn="ctr"/>
              <a:r>
                <a:rPr lang="es-MX"/>
                <a:t>IMPULSO</a:t>
              </a:r>
            </a:p>
            <a:p>
              <a:pPr algn="ctr"/>
              <a:r>
                <a:rPr lang="es-MX"/>
                <a:t> PERSONAL</a:t>
              </a:r>
            </a:p>
            <a:p>
              <a:pPr algn="ctr"/>
              <a:r>
                <a:rPr lang="es-MX"/>
                <a:t>Y RESISTENCIA.</a:t>
              </a:r>
              <a:endParaRPr lang="es-ES"/>
            </a:p>
          </p:txBody>
        </p:sp>
        <p:sp>
          <p:nvSpPr>
            <p:cNvPr id="26634" name="Rectangle 10"/>
            <p:cNvSpPr>
              <a:spLocks noChangeArrowheads="1"/>
            </p:cNvSpPr>
            <p:nvPr/>
          </p:nvSpPr>
          <p:spPr bwMode="auto">
            <a:xfrm>
              <a:off x="2835" y="3294"/>
              <a:ext cx="1406" cy="862"/>
            </a:xfrm>
            <a:prstGeom prst="rect">
              <a:avLst/>
            </a:prstGeom>
            <a:grpFill/>
            <a:ln w="9525">
              <a:miter lim="800000"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FFCC00"/>
              </a:extrusionClr>
            </a:sp3d>
          </p:spPr>
          <p:txBody>
            <a:bodyPr wrap="none" anchor="ctr">
              <a:flatTx/>
            </a:bodyPr>
            <a:lstStyle/>
            <a:p>
              <a:pPr algn="ctr"/>
              <a:r>
                <a:rPr lang="es-MX"/>
                <a:t>CONCIENCIA DE SÍ</a:t>
              </a:r>
            </a:p>
            <a:p>
              <a:pPr algn="ctr"/>
              <a:r>
                <a:rPr lang="es-MX"/>
                <a:t>MISMO Y</a:t>
              </a:r>
            </a:p>
            <a:p>
              <a:pPr algn="ctr"/>
              <a:r>
                <a:rPr lang="es-MX"/>
                <a:t>DESARROLLO.</a:t>
              </a:r>
              <a:endParaRPr lang="es-ES"/>
            </a:p>
          </p:txBody>
        </p:sp>
        <p:grpSp>
          <p:nvGrpSpPr>
            <p:cNvPr id="3" name="Group 17"/>
            <p:cNvGrpSpPr>
              <a:grpSpLocks/>
            </p:cNvGrpSpPr>
            <p:nvPr/>
          </p:nvGrpSpPr>
          <p:grpSpPr bwMode="auto">
            <a:xfrm>
              <a:off x="1702" y="663"/>
              <a:ext cx="2404" cy="3039"/>
              <a:chOff x="1701" y="663"/>
              <a:chExt cx="2404" cy="3039"/>
            </a:xfrm>
            <a:grpFill/>
          </p:grpSpPr>
          <p:sp>
            <p:nvSpPr>
              <p:cNvPr id="26635" name="Line 11"/>
              <p:cNvSpPr>
                <a:spLocks noChangeShapeType="1"/>
              </p:cNvSpPr>
              <p:nvPr/>
            </p:nvSpPr>
            <p:spPr bwMode="auto">
              <a:xfrm>
                <a:off x="1701" y="663"/>
                <a:ext cx="771" cy="0"/>
              </a:xfrm>
              <a:prstGeom prst="line">
                <a:avLst/>
              </a:prstGeom>
              <a:grpFill/>
              <a:ln w="76200" cmpd="tri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26636" name="Line 12"/>
              <p:cNvSpPr>
                <a:spLocks noChangeShapeType="1"/>
              </p:cNvSpPr>
              <p:nvPr/>
            </p:nvSpPr>
            <p:spPr bwMode="auto">
              <a:xfrm>
                <a:off x="1701" y="663"/>
                <a:ext cx="0" cy="953"/>
              </a:xfrm>
              <a:prstGeom prst="line">
                <a:avLst/>
              </a:prstGeom>
              <a:grpFill/>
              <a:ln w="76200" cmpd="tri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26637" name="Line 13"/>
              <p:cNvSpPr>
                <a:spLocks noChangeShapeType="1"/>
              </p:cNvSpPr>
              <p:nvPr/>
            </p:nvSpPr>
            <p:spPr bwMode="auto">
              <a:xfrm>
                <a:off x="1701" y="2659"/>
                <a:ext cx="0" cy="1043"/>
              </a:xfrm>
              <a:prstGeom prst="line">
                <a:avLst/>
              </a:prstGeom>
              <a:grpFill/>
              <a:ln w="76200" cmpd="tri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26638" name="Line 14"/>
              <p:cNvSpPr>
                <a:spLocks noChangeShapeType="1"/>
              </p:cNvSpPr>
              <p:nvPr/>
            </p:nvSpPr>
            <p:spPr bwMode="auto">
              <a:xfrm>
                <a:off x="1701" y="3702"/>
                <a:ext cx="1134" cy="0"/>
              </a:xfrm>
              <a:prstGeom prst="line">
                <a:avLst/>
              </a:prstGeom>
              <a:grpFill/>
              <a:ln w="76200" cmpd="tri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26639" name="Line 15"/>
              <p:cNvSpPr>
                <a:spLocks noChangeShapeType="1"/>
              </p:cNvSpPr>
              <p:nvPr/>
            </p:nvSpPr>
            <p:spPr bwMode="auto">
              <a:xfrm>
                <a:off x="2562" y="1842"/>
                <a:ext cx="1497" cy="0"/>
              </a:xfrm>
              <a:prstGeom prst="line">
                <a:avLst/>
              </a:prstGeom>
              <a:grpFill/>
              <a:ln w="76200" cmpd="tri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26640" name="Line 16"/>
              <p:cNvSpPr>
                <a:spLocks noChangeShapeType="1"/>
              </p:cNvSpPr>
              <p:nvPr/>
            </p:nvSpPr>
            <p:spPr bwMode="auto">
              <a:xfrm>
                <a:off x="2608" y="2296"/>
                <a:ext cx="1497" cy="0"/>
              </a:xfrm>
              <a:prstGeom prst="line">
                <a:avLst/>
              </a:prstGeom>
              <a:grpFill/>
              <a:ln w="76200" cmpd="tri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es-MX"/>
              </a:p>
            </p:txBody>
          </p:sp>
        </p:grpSp>
      </p:grp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7383199" y="6487373"/>
            <a:ext cx="1332156" cy="365125"/>
          </a:xfrm>
        </p:spPr>
        <p:txBody>
          <a:bodyPr/>
          <a:lstStyle/>
          <a:p>
            <a:pPr algn="r"/>
            <a:fld id="{7131F5FC-A865-4996-A186-9C545B4FC009}" type="slidenum">
              <a:rPr lang="es-MX" sz="1400" smtClean="0">
                <a:solidFill>
                  <a:schemeClr val="tx1"/>
                </a:solidFill>
              </a:rPr>
              <a:pPr algn="r"/>
              <a:t>29</a:t>
            </a:fld>
            <a:endParaRPr lang="es-MX" sz="1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9064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CuadroTexto"/>
          <p:cNvSpPr txBox="1"/>
          <p:nvPr/>
        </p:nvSpPr>
        <p:spPr>
          <a:xfrm>
            <a:off x="4283968" y="44624"/>
            <a:ext cx="39604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MX" sz="2400" b="1" dirty="0" smtClean="0">
                <a:latin typeface="Arial" pitchFamily="34" charset="0"/>
                <a:cs typeface="Arial" pitchFamily="34" charset="0"/>
              </a:rPr>
              <a:t>SECUENCIA DIDACTICA</a:t>
            </a:r>
          </a:p>
        </p:txBody>
      </p:sp>
      <p:grpSp>
        <p:nvGrpSpPr>
          <p:cNvPr id="33" name="32 Grupo"/>
          <p:cNvGrpSpPr/>
          <p:nvPr/>
        </p:nvGrpSpPr>
        <p:grpSpPr>
          <a:xfrm>
            <a:off x="683568" y="692696"/>
            <a:ext cx="7737007" cy="5760640"/>
            <a:chOff x="795433" y="1166842"/>
            <a:chExt cx="7737007" cy="4726944"/>
          </a:xfrm>
        </p:grpSpPr>
        <p:sp>
          <p:nvSpPr>
            <p:cNvPr id="4" name="3 Rectángulo"/>
            <p:cNvSpPr/>
            <p:nvPr/>
          </p:nvSpPr>
          <p:spPr>
            <a:xfrm>
              <a:off x="795433" y="3717057"/>
              <a:ext cx="2764092" cy="1015663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wrap="square">
              <a:spAutoFit/>
            </a:bodyPr>
            <a:lstStyle/>
            <a:p>
              <a:endParaRPr lang="es-MX" sz="1200" dirty="0"/>
            </a:p>
            <a:p>
              <a:r>
                <a:rPr lang="es-MX" sz="1200" dirty="0" smtClean="0"/>
                <a:t>3</a:t>
              </a:r>
              <a:r>
                <a:rPr lang="es-MX" sz="1200" dirty="0"/>
                <a:t>.- IDENTIFICAR Y APLICAR LA ETAPAS DEL PROCESO ADMINISTRATIVO EN LAS AREAS ORGANIZACIONALES </a:t>
              </a:r>
            </a:p>
          </p:txBody>
        </p:sp>
        <p:sp>
          <p:nvSpPr>
            <p:cNvPr id="5" name="4 Rectángulo"/>
            <p:cNvSpPr/>
            <p:nvPr/>
          </p:nvSpPr>
          <p:spPr>
            <a:xfrm>
              <a:off x="1187624" y="1166842"/>
              <a:ext cx="2808312" cy="1015663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wrap="square">
              <a:spAutoFit/>
            </a:bodyPr>
            <a:lstStyle/>
            <a:p>
              <a:r>
                <a:rPr lang="es-MX" sz="1200" dirty="0" smtClean="0"/>
                <a:t>1.- ANALIZAR LOS CONCEPTOS BÁSICOS DE LA ADMINISTRACIÓN LA EVOLUCIÓN DE LAS ESCUELAS DEL PENSAMIENTO  ADMINISTRATIVO </a:t>
              </a:r>
              <a:endParaRPr lang="es-MX" sz="1200" dirty="0"/>
            </a:p>
          </p:txBody>
        </p:sp>
        <p:sp>
          <p:nvSpPr>
            <p:cNvPr id="6" name="5 Rectángulo"/>
            <p:cNvSpPr/>
            <p:nvPr/>
          </p:nvSpPr>
          <p:spPr>
            <a:xfrm>
              <a:off x="6365304" y="3665781"/>
              <a:ext cx="2167136" cy="1015663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wrap="square">
              <a:spAutoFit/>
            </a:bodyPr>
            <a:lstStyle/>
            <a:p>
              <a:pPr algn="r"/>
              <a:r>
                <a:rPr lang="es-MX" sz="1200" dirty="0" smtClean="0"/>
                <a:t>5.- INVESTIGAR LOS CONCEPTOS RELACIONADOS CON EL CAMBIO Y EL FUTURO DE LA ADMINISTRACIÓN </a:t>
              </a:r>
              <a:endParaRPr lang="es-MX" sz="1200" dirty="0"/>
            </a:p>
          </p:txBody>
        </p:sp>
        <p:sp>
          <p:nvSpPr>
            <p:cNvPr id="7" name="6 Rectángulo"/>
            <p:cNvSpPr/>
            <p:nvPr/>
          </p:nvSpPr>
          <p:spPr>
            <a:xfrm>
              <a:off x="5036301" y="1259174"/>
              <a:ext cx="2736304" cy="830997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wrap="square">
              <a:spAutoFit/>
            </a:bodyPr>
            <a:lstStyle/>
            <a:p>
              <a:pPr algn="r"/>
              <a:r>
                <a:rPr lang="es-MX" sz="1200" dirty="0" smtClean="0"/>
                <a:t>2.- IDENTIFICAR Y APLICAR LOS CONCEPTOS SUSTANTIVOS DE LAS ORGANIZACIONES</a:t>
              </a:r>
            </a:p>
            <a:p>
              <a:pPr algn="r"/>
              <a:r>
                <a:rPr lang="es-MX" sz="1200" dirty="0" smtClean="0"/>
                <a:t> </a:t>
              </a:r>
              <a:endParaRPr lang="es-MX" sz="1200" dirty="0"/>
            </a:p>
          </p:txBody>
        </p:sp>
        <p:sp>
          <p:nvSpPr>
            <p:cNvPr id="8" name="7 Rectángulo"/>
            <p:cNvSpPr/>
            <p:nvPr/>
          </p:nvSpPr>
          <p:spPr>
            <a:xfrm>
              <a:off x="3468349" y="5247455"/>
              <a:ext cx="2592288" cy="646331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wrap="square">
              <a:spAutoFit/>
            </a:bodyPr>
            <a:lstStyle/>
            <a:p>
              <a:pPr algn="ctr"/>
              <a:r>
                <a:rPr lang="es-MX" sz="1200" dirty="0" smtClean="0"/>
                <a:t>4.- INVESTIGAR LAS COMPETENCIAS GERENCIALES Y DE NIVEL OPERATIVO </a:t>
              </a:r>
              <a:endParaRPr lang="es-MX" sz="1200" dirty="0"/>
            </a:p>
          </p:txBody>
        </p:sp>
        <p:sp>
          <p:nvSpPr>
            <p:cNvPr id="9" name="8 Rectángulo"/>
            <p:cNvSpPr/>
            <p:nvPr/>
          </p:nvSpPr>
          <p:spPr>
            <a:xfrm>
              <a:off x="3453438" y="2819317"/>
              <a:ext cx="2571599" cy="646331"/>
            </a:xfrm>
            <a:prstGeom prst="rect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wrap="square">
              <a:spAutoFit/>
            </a:bodyPr>
            <a:lstStyle/>
            <a:p>
              <a:pPr algn="ctr"/>
              <a:r>
                <a:rPr lang="es-MX" dirty="0" smtClean="0"/>
                <a:t>ADMINISTRACIÓN POR COMPETENCIAS </a:t>
              </a:r>
              <a:endParaRPr lang="es-MX" dirty="0"/>
            </a:p>
          </p:txBody>
        </p:sp>
        <p:cxnSp>
          <p:nvCxnSpPr>
            <p:cNvPr id="12" name="11 Conector recto de flecha"/>
            <p:cNvCxnSpPr/>
            <p:nvPr/>
          </p:nvCxnSpPr>
          <p:spPr>
            <a:xfrm flipV="1">
              <a:off x="4764493" y="2182505"/>
              <a:ext cx="1260544" cy="636812"/>
            </a:xfrm>
            <a:prstGeom prst="straightConnector1">
              <a:avLst/>
            </a:prstGeom>
            <a:ln w="28575">
              <a:solidFill>
                <a:schemeClr val="accent1">
                  <a:lumMod val="75000"/>
                </a:schemeClr>
              </a:solidFill>
              <a:tailEnd type="arrow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15" name="14 Conector recto de flecha"/>
            <p:cNvCxnSpPr>
              <a:stCxn id="9" idx="0"/>
            </p:cNvCxnSpPr>
            <p:nvPr/>
          </p:nvCxnSpPr>
          <p:spPr>
            <a:xfrm flipH="1" flipV="1">
              <a:off x="3559526" y="2182813"/>
              <a:ext cx="1179712" cy="636504"/>
            </a:xfrm>
            <a:prstGeom prst="straightConnector1">
              <a:avLst/>
            </a:prstGeom>
            <a:ln w="28575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22 Conector recto de flecha"/>
            <p:cNvCxnSpPr>
              <a:endCxn id="4" idx="3"/>
            </p:cNvCxnSpPr>
            <p:nvPr/>
          </p:nvCxnSpPr>
          <p:spPr>
            <a:xfrm flipH="1">
              <a:off x="3559525" y="3465648"/>
              <a:ext cx="940467" cy="759241"/>
            </a:xfrm>
            <a:prstGeom prst="straightConnector1">
              <a:avLst/>
            </a:prstGeom>
            <a:ln w="28575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24 Conector recto de flecha"/>
            <p:cNvCxnSpPr>
              <a:endCxn id="8" idx="0"/>
            </p:cNvCxnSpPr>
            <p:nvPr/>
          </p:nvCxnSpPr>
          <p:spPr>
            <a:xfrm>
              <a:off x="4764493" y="3465648"/>
              <a:ext cx="0" cy="1781807"/>
            </a:xfrm>
            <a:prstGeom prst="straightConnector1">
              <a:avLst/>
            </a:prstGeom>
            <a:ln w="28575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28 Conector recto de flecha"/>
            <p:cNvCxnSpPr>
              <a:endCxn id="6" idx="1"/>
            </p:cNvCxnSpPr>
            <p:nvPr/>
          </p:nvCxnSpPr>
          <p:spPr>
            <a:xfrm>
              <a:off x="5220072" y="3465648"/>
              <a:ext cx="1145232" cy="707965"/>
            </a:xfrm>
            <a:prstGeom prst="straightConnector1">
              <a:avLst/>
            </a:prstGeom>
            <a:ln w="28575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5" name="34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7390863" y="6492875"/>
            <a:ext cx="1332156" cy="365125"/>
          </a:xfrm>
        </p:spPr>
        <p:txBody>
          <a:bodyPr/>
          <a:lstStyle/>
          <a:p>
            <a:pPr algn="r"/>
            <a:fld id="{7131F5FC-A865-4996-A186-9C545B4FC009}" type="slidenum">
              <a:rPr lang="es-MX" sz="1400" smtClean="0">
                <a:solidFill>
                  <a:schemeClr val="tx1"/>
                </a:solidFill>
              </a:rPr>
              <a:pPr algn="r"/>
              <a:t>3</a:t>
            </a:fld>
            <a:endParaRPr lang="es-MX" sz="1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0468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7380312" y="6492875"/>
            <a:ext cx="1332156" cy="365125"/>
          </a:xfrm>
        </p:spPr>
        <p:txBody>
          <a:bodyPr/>
          <a:lstStyle/>
          <a:p>
            <a:pPr algn="r"/>
            <a:fld id="{7131F5FC-A865-4996-A186-9C545B4FC009}" type="slidenum">
              <a:rPr lang="es-MX" sz="1400" smtClean="0">
                <a:solidFill>
                  <a:schemeClr val="tx1"/>
                </a:solidFill>
              </a:rPr>
              <a:pPr algn="r"/>
              <a:t>30</a:t>
            </a:fld>
            <a:endParaRPr lang="es-MX" sz="1400" dirty="0">
              <a:solidFill>
                <a:schemeClr val="tx1"/>
              </a:solidFill>
            </a:endParaRPr>
          </a:p>
        </p:txBody>
      </p:sp>
      <p:sp>
        <p:nvSpPr>
          <p:cNvPr id="3" name="2 CuadroTexto"/>
          <p:cNvSpPr txBox="1"/>
          <p:nvPr/>
        </p:nvSpPr>
        <p:spPr>
          <a:xfrm>
            <a:off x="692721" y="1124744"/>
            <a:ext cx="756084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800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COMPETENCIA PARA EL MANEJO DE PERSONAL.</a:t>
            </a:r>
          </a:p>
          <a:p>
            <a:pPr algn="ctr"/>
            <a:endParaRPr lang="es-MX" sz="2800" b="1" dirty="0" smtClean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971600" y="3054844"/>
            <a:ext cx="7281961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800" dirty="0" smtClean="0">
                <a:latin typeface="Arial" pitchFamily="34" charset="0"/>
                <a:cs typeface="Arial" pitchFamily="34" charset="0"/>
              </a:rPr>
              <a:t>La filosofía de las empresas es muy importante para inspirar  una organización de alto desempeño, partiendo de la identificación: Empresa - Trabajador.</a:t>
            </a:r>
          </a:p>
        </p:txBody>
      </p:sp>
    </p:spTree>
    <p:extLst>
      <p:ext uri="{BB962C8B-B14F-4D97-AF65-F5344CB8AC3E}">
        <p14:creationId xmlns:p14="http://schemas.microsoft.com/office/powerpoint/2010/main" val="2204234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7452320" y="6492875"/>
            <a:ext cx="1332156" cy="365125"/>
          </a:xfrm>
        </p:spPr>
        <p:txBody>
          <a:bodyPr/>
          <a:lstStyle/>
          <a:p>
            <a:pPr algn="r"/>
            <a:fld id="{7131F5FC-A865-4996-A186-9C545B4FC009}" type="slidenum">
              <a:rPr lang="es-MX" sz="1400" b="1" smtClean="0">
                <a:solidFill>
                  <a:schemeClr val="tx1"/>
                </a:solidFill>
              </a:rPr>
              <a:pPr algn="r"/>
              <a:t>31</a:t>
            </a:fld>
            <a:endParaRPr lang="es-MX" sz="1400" b="1" dirty="0">
              <a:solidFill>
                <a:schemeClr val="tx1"/>
              </a:solidFill>
            </a:endParaRPr>
          </a:p>
        </p:txBody>
      </p:sp>
      <p:sp>
        <p:nvSpPr>
          <p:cNvPr id="3" name="2 Rectángulo"/>
          <p:cNvSpPr/>
          <p:nvPr/>
        </p:nvSpPr>
        <p:spPr>
          <a:xfrm>
            <a:off x="755576" y="1556792"/>
            <a:ext cx="7776864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2800" dirty="0" smtClean="0"/>
              <a:t>Esto permite definir las estrategias organizacionales que guiaran a todos los miembros desde el gerente hacia abajo. </a:t>
            </a:r>
          </a:p>
          <a:p>
            <a:pPr algn="ctr"/>
            <a:endParaRPr lang="es-MX" sz="2800" dirty="0" smtClean="0"/>
          </a:p>
          <a:p>
            <a:pPr algn="ctr"/>
            <a:endParaRPr lang="es-MX" sz="2800" dirty="0" smtClean="0"/>
          </a:p>
          <a:p>
            <a:pPr algn="ctr"/>
            <a:r>
              <a:rPr lang="es-MX" sz="2800" dirty="0" smtClean="0"/>
              <a:t>A realizar esfuerzos alineados a estas estrategias y convertirla en una empresa altamente sostenible.</a:t>
            </a:r>
            <a:endParaRPr lang="es-MX" sz="2800" dirty="0"/>
          </a:p>
        </p:txBody>
      </p:sp>
    </p:spTree>
    <p:extLst>
      <p:ext uri="{BB962C8B-B14F-4D97-AF65-F5344CB8AC3E}">
        <p14:creationId xmlns:p14="http://schemas.microsoft.com/office/powerpoint/2010/main" val="2049018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5" name="Picture 7" descr="capital_humano_abril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345556"/>
            <a:ext cx="8280920" cy="6179787"/>
          </a:xfrm>
          <a:prstGeom prst="rect">
            <a:avLst/>
          </a:prstGeom>
          <a:noFill/>
        </p:spPr>
      </p:pic>
      <p:sp>
        <p:nvSpPr>
          <p:cNvPr id="2054" name="Rectangle 6"/>
          <p:cNvSpPr>
            <a:spLocks noChangeArrowheads="1"/>
          </p:cNvSpPr>
          <p:nvPr/>
        </p:nvSpPr>
        <p:spPr bwMode="auto">
          <a:xfrm>
            <a:off x="2267744" y="3102059"/>
            <a:ext cx="5761558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s-ES" sz="2400" b="1" dirty="0"/>
              <a:t>“Usted puede cambiar su mundo”</a:t>
            </a:r>
          </a:p>
          <a:p>
            <a:pPr algn="ctr"/>
            <a:r>
              <a:rPr lang="es-ES" sz="2400" b="1" dirty="0"/>
              <a:t>Napoleón Hill.</a:t>
            </a:r>
          </a:p>
        </p:txBody>
      </p:sp>
      <p:sp>
        <p:nvSpPr>
          <p:cNvPr id="3" name="2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7441104" y="6536431"/>
            <a:ext cx="1332156" cy="365125"/>
          </a:xfrm>
        </p:spPr>
        <p:txBody>
          <a:bodyPr/>
          <a:lstStyle/>
          <a:p>
            <a:pPr algn="r"/>
            <a:fld id="{7131F5FC-A865-4996-A186-9C545B4FC009}" type="slidenum">
              <a:rPr lang="es-MX" sz="1400" smtClean="0">
                <a:solidFill>
                  <a:schemeClr val="tx1"/>
                </a:solidFill>
              </a:rPr>
              <a:pPr algn="r"/>
              <a:t>32</a:t>
            </a:fld>
            <a:endParaRPr lang="es-MX" sz="1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4364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2" descr="http://www.gestioncompetencias.com/wp-content/uploads/2010/01/talento_vacant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84139" y="3501008"/>
            <a:ext cx="3696072" cy="263191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4100" name="Rectangle 4"/>
          <p:cNvSpPr>
            <a:spLocks noChangeArrowheads="1"/>
          </p:cNvSpPr>
          <p:nvPr/>
        </p:nvSpPr>
        <p:spPr bwMode="auto">
          <a:xfrm>
            <a:off x="612403" y="904652"/>
            <a:ext cx="7920037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s-ES" sz="2400" b="1" dirty="0">
                <a:solidFill>
                  <a:schemeClr val="accent5">
                    <a:lumMod val="50000"/>
                  </a:schemeClr>
                </a:solidFill>
              </a:rPr>
              <a:t>El propósito de la administración basada en competencias es lograr un crecimiento organizacional a través de la  "capacidad efectiva del capital humano,  para llevar a cabo exitosamente una actividad laboral plenamente identificada"</a:t>
            </a:r>
          </a:p>
        </p:txBody>
      </p:sp>
      <p:sp>
        <p:nvSpPr>
          <p:cNvPr id="3" name="2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7380312" y="6492875"/>
            <a:ext cx="1332156" cy="365125"/>
          </a:xfrm>
        </p:spPr>
        <p:txBody>
          <a:bodyPr/>
          <a:lstStyle/>
          <a:p>
            <a:pPr algn="r"/>
            <a:fld id="{7131F5FC-A865-4996-A186-9C545B4FC009}" type="slidenum">
              <a:rPr lang="es-MX" sz="1400" smtClean="0">
                <a:solidFill>
                  <a:schemeClr val="tx1"/>
                </a:solidFill>
              </a:rPr>
              <a:pPr algn="r"/>
              <a:t>33</a:t>
            </a:fld>
            <a:endParaRPr lang="es-MX" sz="14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4448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4" name="Text Box 4"/>
          <p:cNvSpPr txBox="1">
            <a:spLocks noChangeArrowheads="1"/>
          </p:cNvSpPr>
          <p:nvPr/>
        </p:nvSpPr>
        <p:spPr bwMode="auto">
          <a:xfrm>
            <a:off x="1187450" y="1484313"/>
            <a:ext cx="7127875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MX" sz="3200" b="1" dirty="0">
                <a:solidFill>
                  <a:schemeClr val="accent3">
                    <a:lumMod val="75000"/>
                  </a:schemeClr>
                </a:solidFill>
              </a:rPr>
              <a:t>CONCEPTO DE COMPETENCIA.</a:t>
            </a:r>
            <a:endParaRPr lang="es-ES" sz="3200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5125" name="Text Box 5"/>
          <p:cNvSpPr txBox="1">
            <a:spLocks noChangeArrowheads="1"/>
          </p:cNvSpPr>
          <p:nvPr/>
        </p:nvSpPr>
        <p:spPr bwMode="auto">
          <a:xfrm>
            <a:off x="395288" y="2781300"/>
            <a:ext cx="8424862" cy="1373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MX" sz="2800" dirty="0">
                <a:solidFill>
                  <a:schemeClr val="accent5">
                    <a:lumMod val="75000"/>
                  </a:schemeClr>
                </a:solidFill>
              </a:rPr>
              <a:t>Es una combinación de conocimientos, habilidades, comportamientos y actitudes que contribuyen a la eficiencia personal.</a:t>
            </a:r>
            <a:endParaRPr lang="es-ES" sz="28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" name="2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7380312" y="6517818"/>
            <a:ext cx="1332156" cy="365125"/>
          </a:xfrm>
        </p:spPr>
        <p:txBody>
          <a:bodyPr/>
          <a:lstStyle/>
          <a:p>
            <a:pPr algn="r"/>
            <a:fld id="{7131F5FC-A865-4996-A186-9C545B4FC009}" type="slidenum">
              <a:rPr lang="es-MX" sz="1400" smtClean="0">
                <a:solidFill>
                  <a:schemeClr val="tx1"/>
                </a:solidFill>
              </a:rPr>
              <a:pPr algn="r"/>
              <a:t>34</a:t>
            </a:fld>
            <a:endParaRPr lang="es-MX" sz="14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5398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149" name="Text Box 5"/>
          <p:cNvSpPr txBox="1">
            <a:spLocks noChangeArrowheads="1"/>
          </p:cNvSpPr>
          <p:nvPr/>
        </p:nvSpPr>
        <p:spPr bwMode="auto">
          <a:xfrm>
            <a:off x="4643438" y="6100763"/>
            <a:ext cx="4249737" cy="641350"/>
          </a:xfrm>
          <a:prstGeom prst="rect">
            <a:avLst/>
          </a:prstGeom>
          <a:solidFill>
            <a:srgbClr val="0000FF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s-ES" b="1" dirty="0"/>
              <a:t>DESCUBRIENDO NUESTRAS</a:t>
            </a:r>
          </a:p>
          <a:p>
            <a:pPr algn="ctr"/>
            <a:r>
              <a:rPr lang="es-ES" b="1" dirty="0"/>
              <a:t>COMPETENCIAS DE EXCELENCIA</a:t>
            </a:r>
          </a:p>
        </p:txBody>
      </p:sp>
      <p:sp>
        <p:nvSpPr>
          <p:cNvPr id="3" name="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1F5FC-A865-4996-A186-9C545B4FC009}" type="slidenum">
              <a:rPr lang="es-MX" smtClean="0"/>
              <a:t>35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994476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Rectangle 4"/>
          <p:cNvSpPr>
            <a:spLocks noChangeArrowheads="1"/>
          </p:cNvSpPr>
          <p:nvPr/>
        </p:nvSpPr>
        <p:spPr bwMode="auto">
          <a:xfrm>
            <a:off x="971550" y="476250"/>
            <a:ext cx="7772400" cy="8382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ctr"/>
            <a:r>
              <a:rPr lang="es-ES" sz="3600" dirty="0">
                <a:solidFill>
                  <a:srgbClr val="000099"/>
                </a:solidFill>
                <a:latin typeface="Arial Black" pitchFamily="34" charset="0"/>
              </a:rPr>
              <a:t>LAS COMPETENCIAS SON:</a:t>
            </a:r>
            <a:endParaRPr lang="es-ES" sz="4400" dirty="0">
              <a:solidFill>
                <a:schemeClr val="tx2"/>
              </a:solidFill>
            </a:endParaRPr>
          </a:p>
        </p:txBody>
      </p:sp>
      <p:pic>
        <p:nvPicPr>
          <p:cNvPr id="7173" name="Picture 5" descr="j0303444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27088" y="1916113"/>
            <a:ext cx="3325812" cy="1570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174" name="Rectangle 6"/>
          <p:cNvSpPr>
            <a:spLocks noChangeArrowheads="1"/>
          </p:cNvSpPr>
          <p:nvPr/>
        </p:nvSpPr>
        <p:spPr bwMode="auto">
          <a:xfrm>
            <a:off x="4643438" y="2133600"/>
            <a:ext cx="3873500" cy="13843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dist="107763" dir="18900000" algn="ctr" rotWithShape="0">
              <a:srgbClr val="292929"/>
            </a:outerShdw>
          </a:effec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s-ES_tradnl" sz="2400" b="1" dirty="0">
                <a:solidFill>
                  <a:srgbClr val="0000CC"/>
                </a:solidFill>
                <a:latin typeface="Arial Black" pitchFamily="34" charset="0"/>
              </a:rPr>
              <a:t>IDENTIFICABLES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s-ES_tradnl" sz="2400" b="1" dirty="0">
                <a:solidFill>
                  <a:srgbClr val="0000CC"/>
                </a:solidFill>
                <a:latin typeface="Arial Black" pitchFamily="34" charset="0"/>
              </a:rPr>
              <a:t>EVALUABLES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s-ES_tradnl" sz="2400" b="1" dirty="0">
                <a:solidFill>
                  <a:srgbClr val="0000CC"/>
                </a:solidFill>
                <a:latin typeface="Arial Black" pitchFamily="34" charset="0"/>
              </a:rPr>
              <a:t>DESARROLLABLES</a:t>
            </a:r>
          </a:p>
        </p:txBody>
      </p:sp>
      <p:sp>
        <p:nvSpPr>
          <p:cNvPr id="7175" name="Rectangle 7"/>
          <p:cNvSpPr>
            <a:spLocks noChangeArrowheads="1"/>
          </p:cNvSpPr>
          <p:nvPr/>
        </p:nvSpPr>
        <p:spPr bwMode="auto">
          <a:xfrm>
            <a:off x="1187450" y="4292600"/>
            <a:ext cx="7239000" cy="196373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dist="107763" dir="18900000" algn="ctr" rotWithShape="0">
              <a:srgbClr val="292929"/>
            </a:outerShdw>
          </a:effec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s-ES" sz="2400" b="1" dirty="0">
                <a:solidFill>
                  <a:srgbClr val="0000CC"/>
                </a:solidFill>
                <a:latin typeface="Arial Black" pitchFamily="34" charset="0"/>
              </a:rPr>
              <a:t>DESTREZAS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s-ES" sz="2400" b="1" dirty="0">
                <a:solidFill>
                  <a:srgbClr val="0000CC"/>
                </a:solidFill>
                <a:latin typeface="Arial Black" pitchFamily="34" charset="0"/>
              </a:rPr>
              <a:t>HABILIDADES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s-ES" sz="2400" b="1" dirty="0">
                <a:solidFill>
                  <a:srgbClr val="0000CC"/>
                </a:solidFill>
                <a:latin typeface="Arial Black" pitchFamily="34" charset="0"/>
              </a:rPr>
              <a:t>ACTITUDES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s-ES" sz="2400" b="1" dirty="0">
                <a:solidFill>
                  <a:srgbClr val="0000CC"/>
                </a:solidFill>
                <a:latin typeface="Arial Black" pitchFamily="34" charset="0"/>
              </a:rPr>
              <a:t>CONOCIMIENTOS. INTERACCIÓN</a:t>
            </a:r>
            <a:endParaRPr lang="es-ES" sz="2400" dirty="0">
              <a:solidFill>
                <a:srgbClr val="0000CC"/>
              </a:solidFill>
            </a:endParaRPr>
          </a:p>
        </p:txBody>
      </p:sp>
      <p:sp>
        <p:nvSpPr>
          <p:cNvPr id="3" name="2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7323471" y="6492875"/>
            <a:ext cx="1332156" cy="365125"/>
          </a:xfrm>
        </p:spPr>
        <p:txBody>
          <a:bodyPr/>
          <a:lstStyle/>
          <a:p>
            <a:pPr algn="r"/>
            <a:fld id="{7131F5FC-A865-4996-A186-9C545B4FC009}" type="slidenum">
              <a:rPr lang="es-MX" sz="1400" smtClean="0">
                <a:solidFill>
                  <a:schemeClr val="tx1"/>
                </a:solidFill>
              </a:rPr>
              <a:pPr algn="r"/>
              <a:t>36</a:t>
            </a:fld>
            <a:endParaRPr lang="es-MX" sz="14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9388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172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500"/>
                                        <p:tgtEl>
                                          <p:spTgt spid="7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OLIDO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71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71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71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71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2" grpId="0" autoUpdateAnimBg="0"/>
      <p:bldP spid="7174" grpId="0" animBg="1" autoUpdateAnimBg="0"/>
      <p:bldP spid="7175" grpId="0" build="p" autoUpdateAnimBg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2" name="Picture 4" descr="iceber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1F5FC-A865-4996-A186-9C545B4FC009}" type="slidenum">
              <a:rPr lang="es-MX" smtClean="0"/>
              <a:t>37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0707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Text Box 4"/>
          <p:cNvSpPr txBox="1">
            <a:spLocks noChangeArrowheads="1"/>
          </p:cNvSpPr>
          <p:nvPr/>
        </p:nvSpPr>
        <p:spPr bwMode="auto">
          <a:xfrm>
            <a:off x="827088" y="533400"/>
            <a:ext cx="3313112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MX" sz="2800" b="1" dirty="0">
                <a:solidFill>
                  <a:schemeClr val="accent3">
                    <a:lumMod val="75000"/>
                  </a:schemeClr>
                </a:solidFill>
              </a:rPr>
              <a:t>ANTECEDENTES.</a:t>
            </a:r>
            <a:endParaRPr lang="es-ES" sz="2800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10245" name="Rectangle 5"/>
          <p:cNvSpPr>
            <a:spLocks noChangeArrowheads="1"/>
          </p:cNvSpPr>
          <p:nvPr/>
        </p:nvSpPr>
        <p:spPr bwMode="auto">
          <a:xfrm>
            <a:off x="395288" y="1124744"/>
            <a:ext cx="8280400" cy="526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s-ES" sz="2400" dirty="0">
                <a:solidFill>
                  <a:srgbClr val="008000"/>
                </a:solidFill>
              </a:rPr>
              <a:t>En nuestro país, el tema de las competencias es reciente, </a:t>
            </a:r>
            <a:r>
              <a:rPr lang="es-ES" sz="2400" dirty="0" smtClean="0">
                <a:solidFill>
                  <a:srgbClr val="008000"/>
                </a:solidFill>
              </a:rPr>
              <a:t>tiene </a:t>
            </a:r>
            <a:r>
              <a:rPr lang="es-ES" sz="2400" dirty="0">
                <a:solidFill>
                  <a:srgbClr val="008000"/>
                </a:solidFill>
              </a:rPr>
              <a:t>antecedentes de varias décadas, principalmente en países como Inglaterra, Estados Unidos, Alemania y Australia. </a:t>
            </a:r>
            <a:endParaRPr lang="es-ES" sz="2400" dirty="0" smtClean="0">
              <a:solidFill>
                <a:srgbClr val="008000"/>
              </a:solidFill>
            </a:endParaRPr>
          </a:p>
          <a:p>
            <a:pPr algn="ctr"/>
            <a:endParaRPr lang="es-ES" sz="2400" dirty="0">
              <a:solidFill>
                <a:srgbClr val="008000"/>
              </a:solidFill>
            </a:endParaRPr>
          </a:p>
          <a:p>
            <a:pPr algn="r"/>
            <a:r>
              <a:rPr lang="es-ES" sz="2400" dirty="0" smtClean="0">
                <a:solidFill>
                  <a:schemeClr val="accent6">
                    <a:lumMod val="50000"/>
                  </a:schemeClr>
                </a:solidFill>
              </a:rPr>
              <a:t>Las </a:t>
            </a:r>
            <a:r>
              <a:rPr lang="es-ES" sz="2400" dirty="0">
                <a:solidFill>
                  <a:schemeClr val="accent6">
                    <a:lumMod val="50000"/>
                  </a:schemeClr>
                </a:solidFill>
              </a:rPr>
              <a:t>competencias aparecen relacionadas con los procesos productivos en las</a:t>
            </a:r>
          </a:p>
          <a:p>
            <a:pPr algn="r"/>
            <a:r>
              <a:rPr lang="es-ES" sz="2400" dirty="0">
                <a:solidFill>
                  <a:schemeClr val="accent6">
                    <a:lumMod val="50000"/>
                  </a:schemeClr>
                </a:solidFill>
              </a:rPr>
              <a:t>empresas, particularmente en el campo tecnológico, en donde el desarrollo del conocimiento ha sido muy acelerado</a:t>
            </a:r>
            <a:r>
              <a:rPr lang="es-ES" sz="2400" dirty="0" smtClean="0">
                <a:solidFill>
                  <a:schemeClr val="accent6">
                    <a:lumMod val="50000"/>
                  </a:schemeClr>
                </a:solidFill>
              </a:rPr>
              <a:t>;</a:t>
            </a:r>
          </a:p>
          <a:p>
            <a:pPr algn="ctr"/>
            <a:endParaRPr lang="es-ES" sz="2400" dirty="0" smtClean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es-ES" sz="2400" dirty="0" smtClean="0">
                <a:solidFill>
                  <a:srgbClr val="008000"/>
                </a:solidFill>
              </a:rPr>
              <a:t> </a:t>
            </a:r>
            <a:r>
              <a:rPr lang="es-ES" sz="2400" b="1" dirty="0">
                <a:solidFill>
                  <a:srgbClr val="660066"/>
                </a:solidFill>
              </a:rPr>
              <a:t>por lo mismo se presentó la necesidad de capacitar de manera continua al personal, independientemente del título, diploma o experiencia laboral previos.</a:t>
            </a:r>
          </a:p>
        </p:txBody>
      </p:sp>
      <p:sp>
        <p:nvSpPr>
          <p:cNvPr id="3" name="2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7343532" y="6492875"/>
            <a:ext cx="1332156" cy="365125"/>
          </a:xfrm>
        </p:spPr>
        <p:txBody>
          <a:bodyPr/>
          <a:lstStyle/>
          <a:p>
            <a:pPr algn="r"/>
            <a:fld id="{7131F5FC-A865-4996-A186-9C545B4FC009}" type="slidenum">
              <a:rPr lang="es-MX" sz="1400" smtClean="0">
                <a:solidFill>
                  <a:schemeClr val="tx1"/>
                </a:solidFill>
              </a:rPr>
              <a:pPr algn="r"/>
              <a:t>38</a:t>
            </a:fld>
            <a:endParaRPr lang="es-MX" sz="14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6147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1" name="WordArt 5"/>
          <p:cNvSpPr>
            <a:spLocks noChangeArrowheads="1" noChangeShapeType="1" noTextEdit="1"/>
          </p:cNvSpPr>
          <p:nvPr/>
        </p:nvSpPr>
        <p:spPr bwMode="auto">
          <a:xfrm>
            <a:off x="1619250" y="836613"/>
            <a:ext cx="5689600" cy="8572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s-MX" sz="2800" kern="10" dirty="0">
                <a:ln w="9525">
                  <a:noFill/>
                  <a:round/>
                  <a:headEnd/>
                  <a:tailEnd/>
                </a:ln>
                <a:solidFill>
                  <a:schemeClr val="accent3">
                    <a:lumMod val="75000"/>
                  </a:schemeClr>
                </a:soli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IMPORTANCIA.  </a:t>
            </a:r>
          </a:p>
        </p:txBody>
      </p:sp>
      <p:sp>
        <p:nvSpPr>
          <p:cNvPr id="9222" name="Text Box 6"/>
          <p:cNvSpPr txBox="1">
            <a:spLocks noChangeArrowheads="1"/>
          </p:cNvSpPr>
          <p:nvPr/>
        </p:nvSpPr>
        <p:spPr bwMode="auto">
          <a:xfrm>
            <a:off x="900113" y="2420938"/>
            <a:ext cx="7416800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MX" sz="2800" b="1" dirty="0">
                <a:solidFill>
                  <a:schemeClr val="accent5">
                    <a:lumMod val="75000"/>
                  </a:schemeClr>
                </a:solidFill>
                <a:latin typeface="Calibri" pitchFamily="34" charset="0"/>
              </a:rPr>
              <a:t>El tener personas talentosas, es necesario para el éxito de una empresa. Es por eso que una empresa tiene como uno de sus objetivos “El atraer, desarrollar y conservar a personas talentosas” para desempeñarse efectivamente en su mercado.</a:t>
            </a:r>
            <a:endParaRPr lang="es-ES" sz="2800" b="1" dirty="0">
              <a:solidFill>
                <a:schemeClr val="accent5">
                  <a:lumMod val="75000"/>
                </a:schemeClr>
              </a:solidFill>
              <a:latin typeface="Calibri" pitchFamily="34" charset="0"/>
            </a:endParaRPr>
          </a:p>
        </p:txBody>
      </p:sp>
      <p:sp>
        <p:nvSpPr>
          <p:cNvPr id="3" name="2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7452320" y="6492875"/>
            <a:ext cx="1332156" cy="365125"/>
          </a:xfrm>
        </p:spPr>
        <p:txBody>
          <a:bodyPr/>
          <a:lstStyle/>
          <a:p>
            <a:pPr algn="r"/>
            <a:fld id="{7131F5FC-A865-4996-A186-9C545B4FC009}" type="slidenum">
              <a:rPr lang="es-MX" sz="1400" smtClean="0">
                <a:solidFill>
                  <a:schemeClr val="tx1"/>
                </a:solidFill>
              </a:rPr>
              <a:pPr algn="r"/>
              <a:t>39</a:t>
            </a:fld>
            <a:endParaRPr lang="es-MX" sz="14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6459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899592" y="1700808"/>
            <a:ext cx="7024744" cy="757888"/>
          </a:xfrm>
        </p:spPr>
        <p:txBody>
          <a:bodyPr/>
          <a:lstStyle/>
          <a:p>
            <a:r>
              <a:rPr lang="es-MX" b="1" dirty="0" smtClean="0"/>
              <a:t>OBJETIVO</a:t>
            </a:r>
            <a:endParaRPr lang="es-MX" b="1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251879" y="3068960"/>
            <a:ext cx="6777317" cy="2113460"/>
          </a:xfrm>
        </p:spPr>
        <p:txBody>
          <a:bodyPr/>
          <a:lstStyle/>
          <a:p>
            <a:pPr marL="68580" indent="0" algn="ctr">
              <a:buNone/>
            </a:pPr>
            <a:r>
              <a:rPr lang="es-MX" b="1" dirty="0"/>
              <a:t>4. IDENTIFICAR LAS COMPETENCIAS GERENCIALES Y LAS COMPETENCIAS DE CARÁCTER OPERATIVO APLICABLES A LA MICROEMPRESA</a:t>
            </a: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7363118" y="6492875"/>
            <a:ext cx="1332156" cy="365125"/>
          </a:xfrm>
        </p:spPr>
        <p:txBody>
          <a:bodyPr/>
          <a:lstStyle/>
          <a:p>
            <a:pPr algn="r"/>
            <a:fld id="{7131F5FC-A865-4996-A186-9C545B4FC009}" type="slidenum">
              <a:rPr lang="es-MX" sz="1400" smtClean="0">
                <a:solidFill>
                  <a:schemeClr val="tx1"/>
                </a:solidFill>
              </a:rPr>
              <a:pPr algn="r"/>
              <a:t>4</a:t>
            </a:fld>
            <a:endParaRPr lang="es-MX" sz="1400" dirty="0">
              <a:solidFill>
                <a:schemeClr val="tx1"/>
              </a:solidFill>
            </a:endParaRPr>
          </a:p>
        </p:txBody>
      </p:sp>
      <p:sp>
        <p:nvSpPr>
          <p:cNvPr id="4" name="3 CuadroTexto"/>
          <p:cNvSpPr txBox="1"/>
          <p:nvPr/>
        </p:nvSpPr>
        <p:spPr>
          <a:xfrm>
            <a:off x="4788836" y="44624"/>
            <a:ext cx="32403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MX" sz="2800" dirty="0" smtClean="0">
                <a:latin typeface="Arial" pitchFamily="34" charset="0"/>
                <a:cs typeface="Arial" pitchFamily="34" charset="0"/>
              </a:rPr>
              <a:t>UNIDAD IV</a:t>
            </a:r>
            <a:endParaRPr lang="es-MX" sz="28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456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8" name="Picture 4" descr="rob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8313" y="692150"/>
            <a:ext cx="4248150" cy="568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9" name="Rectangle 5"/>
          <p:cNvSpPr>
            <a:spLocks noChangeArrowheads="1"/>
          </p:cNvSpPr>
          <p:nvPr/>
        </p:nvSpPr>
        <p:spPr bwMode="auto">
          <a:xfrm>
            <a:off x="5003800" y="1628775"/>
            <a:ext cx="3703638" cy="3744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spcBef>
                <a:spcPct val="20000"/>
              </a:spcBef>
            </a:pPr>
            <a:r>
              <a:rPr lang="es-ES_tradnl" sz="3200" b="1" i="1" dirty="0">
                <a:solidFill>
                  <a:schemeClr val="accent6">
                    <a:lumMod val="50000"/>
                  </a:schemeClr>
                </a:solidFill>
              </a:rPr>
              <a:t>“En futuro sólo habrá dos tipos de compañías: las rápidas y las muertas”</a:t>
            </a:r>
          </a:p>
          <a:p>
            <a:pPr marL="342900" indent="-342900" algn="ctr">
              <a:spcBef>
                <a:spcPct val="20000"/>
              </a:spcBef>
            </a:pPr>
            <a:endParaRPr lang="es-ES_tradnl" sz="3200" i="1" dirty="0">
              <a:solidFill>
                <a:schemeClr val="accent6">
                  <a:lumMod val="50000"/>
                </a:schemeClr>
              </a:solidFill>
            </a:endParaRPr>
          </a:p>
          <a:p>
            <a:pPr marL="342900" indent="-342900" algn="ctr">
              <a:spcBef>
                <a:spcPct val="20000"/>
              </a:spcBef>
            </a:pPr>
            <a:r>
              <a:rPr lang="es-ES_tradnl" sz="3200" i="1" dirty="0">
                <a:solidFill>
                  <a:schemeClr val="accent6">
                    <a:lumMod val="50000"/>
                  </a:schemeClr>
                </a:solidFill>
              </a:rPr>
              <a:t>	</a:t>
            </a:r>
            <a:r>
              <a:rPr lang="es-ES_tradnl" i="1" dirty="0">
                <a:solidFill>
                  <a:schemeClr val="accent6">
                    <a:lumMod val="50000"/>
                  </a:schemeClr>
                </a:solidFill>
              </a:rPr>
              <a:t>David Vice </a:t>
            </a:r>
            <a:r>
              <a:rPr lang="es-ES_tradnl" i="1" dirty="0" err="1">
                <a:solidFill>
                  <a:schemeClr val="accent6">
                    <a:lumMod val="50000"/>
                  </a:schemeClr>
                </a:solidFill>
              </a:rPr>
              <a:t>Northern</a:t>
            </a:r>
            <a:r>
              <a:rPr lang="es-ES_tradnl" i="1" dirty="0">
                <a:solidFill>
                  <a:schemeClr val="accent6">
                    <a:lumMod val="50000"/>
                  </a:schemeClr>
                </a:solidFill>
              </a:rPr>
              <a:t> Telecom</a:t>
            </a:r>
          </a:p>
        </p:txBody>
      </p:sp>
      <p:sp>
        <p:nvSpPr>
          <p:cNvPr id="3" name="2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7375282" y="6492875"/>
            <a:ext cx="1332156" cy="365125"/>
          </a:xfrm>
        </p:spPr>
        <p:txBody>
          <a:bodyPr/>
          <a:lstStyle/>
          <a:p>
            <a:pPr algn="r"/>
            <a:fld id="{7131F5FC-A865-4996-A186-9C545B4FC009}" type="slidenum">
              <a:rPr lang="es-MX" sz="1400" smtClean="0">
                <a:solidFill>
                  <a:schemeClr val="tx1"/>
                </a:solidFill>
              </a:rPr>
              <a:pPr algn="r"/>
              <a:t>40</a:t>
            </a:fld>
            <a:endParaRPr lang="es-MX" sz="14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2042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7272292" y="6520259"/>
            <a:ext cx="1332156" cy="365125"/>
          </a:xfrm>
        </p:spPr>
        <p:txBody>
          <a:bodyPr/>
          <a:lstStyle/>
          <a:p>
            <a:pPr algn="r"/>
            <a:fld id="{7131F5FC-A865-4996-A186-9C545B4FC009}" type="slidenum">
              <a:rPr lang="es-MX" sz="1600" smtClean="0">
                <a:solidFill>
                  <a:schemeClr val="tx1"/>
                </a:solidFill>
              </a:rPr>
              <a:pPr algn="r"/>
              <a:t>41</a:t>
            </a:fld>
            <a:endParaRPr lang="es-MX" sz="1600">
              <a:solidFill>
                <a:schemeClr val="tx1"/>
              </a:solidFill>
            </a:endParaRPr>
          </a:p>
        </p:txBody>
      </p:sp>
      <p:sp>
        <p:nvSpPr>
          <p:cNvPr id="4" name="3 CuadroTexto"/>
          <p:cNvSpPr txBox="1"/>
          <p:nvPr/>
        </p:nvSpPr>
        <p:spPr>
          <a:xfrm>
            <a:off x="899592" y="1340768"/>
            <a:ext cx="75608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400" b="1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CONCLUSIONES.</a:t>
            </a:r>
          </a:p>
        </p:txBody>
      </p:sp>
      <p:sp>
        <p:nvSpPr>
          <p:cNvPr id="5" name="4 CuadroTexto"/>
          <p:cNvSpPr txBox="1"/>
          <p:nvPr/>
        </p:nvSpPr>
        <p:spPr>
          <a:xfrm>
            <a:off x="899592" y="2132856"/>
            <a:ext cx="756084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2800" dirty="0" smtClean="0">
                <a:latin typeface="Arial" pitchFamily="34" charset="0"/>
                <a:cs typeface="Arial" pitchFamily="34" charset="0"/>
              </a:rPr>
              <a:t>En toda organización donde se generan conocimientos y cambios significativos, se debe desarrollar un liderazgo a través de equipos de alto desempeño, potenciando las competencias en los gerentes y evidenciando la alineación estratégica de sus diferentes áreas. Esto permite que la organización  tenga una ventaja competitiva que la mantenga en niveles óptimos. </a:t>
            </a:r>
          </a:p>
        </p:txBody>
      </p:sp>
    </p:spTree>
    <p:extLst>
      <p:ext uri="{BB962C8B-B14F-4D97-AF65-F5344CB8AC3E}">
        <p14:creationId xmlns:p14="http://schemas.microsoft.com/office/powerpoint/2010/main" val="2065642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7380312" y="6492875"/>
            <a:ext cx="1332156" cy="365125"/>
          </a:xfrm>
        </p:spPr>
        <p:txBody>
          <a:bodyPr/>
          <a:lstStyle/>
          <a:p>
            <a:pPr algn="r"/>
            <a:fld id="{7131F5FC-A865-4996-A186-9C545B4FC009}" type="slidenum">
              <a:rPr lang="es-MX" smtClean="0">
                <a:solidFill>
                  <a:schemeClr val="tx1"/>
                </a:solidFill>
              </a:rPr>
              <a:pPr algn="r"/>
              <a:t>42</a:t>
            </a:fld>
            <a:endParaRPr lang="es-MX" dirty="0">
              <a:solidFill>
                <a:schemeClr val="tx1"/>
              </a:solidFill>
            </a:endParaRPr>
          </a:p>
        </p:txBody>
      </p:sp>
      <p:sp>
        <p:nvSpPr>
          <p:cNvPr id="3" name="2 CuadroTexto"/>
          <p:cNvSpPr txBox="1"/>
          <p:nvPr/>
        </p:nvSpPr>
        <p:spPr>
          <a:xfrm>
            <a:off x="1115616" y="908720"/>
            <a:ext cx="59046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800" dirty="0" smtClean="0">
                <a:latin typeface="Arial" pitchFamily="34" charset="0"/>
                <a:cs typeface="Arial" pitchFamily="34" charset="0"/>
              </a:rPr>
              <a:t>BIBLIOGRAFIA. </a:t>
            </a:r>
          </a:p>
        </p:txBody>
      </p:sp>
      <p:sp>
        <p:nvSpPr>
          <p:cNvPr id="4" name="3 Rectángulo"/>
          <p:cNvSpPr/>
          <p:nvPr/>
        </p:nvSpPr>
        <p:spPr>
          <a:xfrm>
            <a:off x="827584" y="2172920"/>
            <a:ext cx="756084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dirty="0" smtClean="0"/>
              <a:t>1. – ALLES, MARTHA ALICIA.(2008).COMPORTAMIENTO ORGANIZACIONAL:CÓMO LOGRAR UN CAMBIO CULTURAL A TRAVÉS DE GESTIÓN POR COMPETENCIAS. ED. ARGENTINA.EDICIONESGRANICA.</a:t>
            </a:r>
          </a:p>
          <a:p>
            <a:endParaRPr lang="es-MX" dirty="0" smtClean="0"/>
          </a:p>
          <a:p>
            <a:r>
              <a:rPr lang="es-MX" dirty="0" smtClean="0"/>
              <a:t>2.-CERDA GUTIERREZ, HUGO.(2007).LA EVALUACIÓN COMO EXPERIENCIA TOTAL:LOGROS-OBJETIVOS-PROCESOS, COMPETENCIAS Y DESEMPEÑO.COLOMBIA.COOPERATIVA EDITORIAL MAGISTERIO.</a:t>
            </a:r>
          </a:p>
          <a:p>
            <a:endParaRPr lang="es-MX" dirty="0" smtClean="0"/>
          </a:p>
          <a:p>
            <a:r>
              <a:rPr lang="es-MX" dirty="0" smtClean="0"/>
              <a:t>3.-HELLRIEGEL, J. (2008). ADMINISTRACIÓN: UN ENFOQUE BASADO EN COMPETENCIAS. COLOMBIA. ED. THOMSON.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786373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4788836" y="44624"/>
            <a:ext cx="32403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MX" sz="2800" dirty="0" smtClean="0">
                <a:latin typeface="Arial" pitchFamily="34" charset="0"/>
                <a:cs typeface="Arial" pitchFamily="34" charset="0"/>
              </a:rPr>
              <a:t>UNIDAD IV</a:t>
            </a:r>
            <a:endParaRPr lang="es-MX" sz="2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Rectángulo"/>
          <p:cNvSpPr/>
          <p:nvPr/>
        </p:nvSpPr>
        <p:spPr>
          <a:xfrm>
            <a:off x="912168" y="1052736"/>
            <a:ext cx="6768752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2800" b="1" dirty="0" smtClean="0">
                <a:solidFill>
                  <a:schemeClr val="accent4">
                    <a:lumMod val="50000"/>
                  </a:schemeClr>
                </a:solidFill>
              </a:rPr>
              <a:t>Competencias gerenciales:</a:t>
            </a:r>
          </a:p>
          <a:p>
            <a:pPr marL="457200" indent="-457200">
              <a:buFont typeface="Wingdings" pitchFamily="2" charset="2"/>
              <a:buChar char="Ø"/>
            </a:pPr>
            <a:r>
              <a:rPr lang="es-MX" sz="2800" dirty="0" smtClean="0"/>
              <a:t>Para la comunicación</a:t>
            </a:r>
          </a:p>
          <a:p>
            <a:pPr marL="457200" indent="-457200">
              <a:buFont typeface="Wingdings" pitchFamily="2" charset="2"/>
              <a:buChar char="Ø"/>
            </a:pPr>
            <a:r>
              <a:rPr lang="es-MX" sz="2800" dirty="0" smtClean="0"/>
              <a:t>Para la administración </a:t>
            </a:r>
          </a:p>
          <a:p>
            <a:pPr marL="514350" indent="-514350">
              <a:buFont typeface="Wingdings" pitchFamily="2" charset="2"/>
              <a:buChar char="Ø"/>
            </a:pPr>
            <a:r>
              <a:rPr lang="es-MX" sz="2800" dirty="0"/>
              <a:t>P</a:t>
            </a:r>
            <a:r>
              <a:rPr lang="es-MX" sz="2800" dirty="0" smtClean="0"/>
              <a:t>ara el trabajo en equipo</a:t>
            </a:r>
          </a:p>
          <a:p>
            <a:pPr marL="457200" indent="-457200">
              <a:buFont typeface="Wingdings" pitchFamily="2" charset="2"/>
              <a:buChar char="Ø"/>
            </a:pPr>
            <a:r>
              <a:rPr lang="es-MX" sz="2800" dirty="0" smtClean="0"/>
              <a:t>En la acción estratégica</a:t>
            </a:r>
          </a:p>
          <a:p>
            <a:pPr marL="457200" indent="-457200">
              <a:buFont typeface="Wingdings" pitchFamily="2" charset="2"/>
              <a:buChar char="Ø"/>
            </a:pPr>
            <a:r>
              <a:rPr lang="es-MX" sz="2800" dirty="0" smtClean="0"/>
              <a:t>Para la globalización </a:t>
            </a:r>
          </a:p>
          <a:p>
            <a:pPr marL="457200" indent="-457200">
              <a:buFont typeface="Wingdings" pitchFamily="2" charset="2"/>
              <a:buChar char="Ø"/>
            </a:pPr>
            <a:r>
              <a:rPr lang="es-MX" sz="2800" dirty="0"/>
              <a:t>D</a:t>
            </a:r>
            <a:r>
              <a:rPr lang="es-MX" sz="2800" dirty="0" smtClean="0"/>
              <a:t>e manejo de personal.</a:t>
            </a:r>
          </a:p>
          <a:p>
            <a:endParaRPr lang="es-MX" sz="2800" dirty="0" smtClean="0"/>
          </a:p>
          <a:p>
            <a:r>
              <a:rPr lang="es-MX" sz="2800" b="1" dirty="0" smtClean="0">
                <a:solidFill>
                  <a:schemeClr val="accent4">
                    <a:lumMod val="50000"/>
                  </a:schemeClr>
                </a:solidFill>
              </a:rPr>
              <a:t>Competencias laborales:</a:t>
            </a:r>
          </a:p>
          <a:p>
            <a:pPr marL="457200" indent="-457200">
              <a:buFont typeface="Wingdings" pitchFamily="2" charset="2"/>
              <a:buChar char="Ø"/>
            </a:pPr>
            <a:r>
              <a:rPr lang="es-MX" sz="2800" dirty="0"/>
              <a:t>C</a:t>
            </a:r>
            <a:r>
              <a:rPr lang="es-MX" sz="2800" dirty="0" smtClean="0"/>
              <a:t>oncepto </a:t>
            </a:r>
          </a:p>
          <a:p>
            <a:pPr marL="457200" indent="-457200">
              <a:buFont typeface="Wingdings" pitchFamily="2" charset="2"/>
              <a:buChar char="Ø"/>
            </a:pPr>
            <a:r>
              <a:rPr lang="es-MX" sz="2800" dirty="0"/>
              <a:t>A</a:t>
            </a:r>
            <a:r>
              <a:rPr lang="es-MX" sz="2800" dirty="0" smtClean="0"/>
              <a:t>ntecedentes </a:t>
            </a:r>
          </a:p>
          <a:p>
            <a:pPr marL="457200" indent="-457200">
              <a:buFont typeface="Wingdings" pitchFamily="2" charset="2"/>
              <a:buChar char="Ø"/>
            </a:pPr>
            <a:r>
              <a:rPr lang="es-MX" sz="2800" dirty="0"/>
              <a:t>I</a:t>
            </a:r>
            <a:r>
              <a:rPr lang="es-MX" sz="2800" dirty="0" smtClean="0"/>
              <a:t>mportancia.</a:t>
            </a:r>
            <a:endParaRPr lang="es-MX" sz="2800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7363118" y="6492875"/>
            <a:ext cx="1332156" cy="365125"/>
          </a:xfrm>
        </p:spPr>
        <p:txBody>
          <a:bodyPr/>
          <a:lstStyle/>
          <a:p>
            <a:pPr algn="r"/>
            <a:fld id="{7131F5FC-A865-4996-A186-9C545B4FC009}" type="slidenum">
              <a:rPr lang="es-MX" sz="1400" smtClean="0">
                <a:solidFill>
                  <a:schemeClr val="tx1"/>
                </a:solidFill>
              </a:rPr>
              <a:pPr algn="r"/>
              <a:t>5</a:t>
            </a:fld>
            <a:endParaRPr lang="es-MX" sz="14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69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9" name="Text Box 7"/>
          <p:cNvSpPr txBox="1">
            <a:spLocks noChangeArrowheads="1"/>
          </p:cNvSpPr>
          <p:nvPr/>
        </p:nvSpPr>
        <p:spPr bwMode="auto">
          <a:xfrm>
            <a:off x="1187450" y="620713"/>
            <a:ext cx="662463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MX" sz="3600" dirty="0"/>
              <a:t>COMPETENCIA GERENCIAL.</a:t>
            </a:r>
            <a:endParaRPr lang="es-ES" sz="3600" dirty="0"/>
          </a:p>
        </p:txBody>
      </p:sp>
      <p:sp>
        <p:nvSpPr>
          <p:cNvPr id="8200" name="Text Box 8"/>
          <p:cNvSpPr txBox="1">
            <a:spLocks noChangeArrowheads="1"/>
          </p:cNvSpPr>
          <p:nvPr/>
        </p:nvSpPr>
        <p:spPr bwMode="auto">
          <a:xfrm>
            <a:off x="971550" y="1628775"/>
            <a:ext cx="7488238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MX" sz="2400" dirty="0" smtClean="0"/>
              <a:t>De acuerdo a Hellriegel (2006)  Son </a:t>
            </a:r>
            <a:r>
              <a:rPr lang="es-MX" sz="2400" dirty="0"/>
              <a:t>el conjunto de conocimientos</a:t>
            </a:r>
            <a:r>
              <a:rPr lang="es-MX" sz="2400" dirty="0" smtClean="0"/>
              <a:t>, destrezas, </a:t>
            </a:r>
            <a:r>
              <a:rPr lang="es-MX" sz="2400" dirty="0"/>
              <a:t>comportamientos y </a:t>
            </a:r>
            <a:r>
              <a:rPr lang="es-MX" sz="2400" dirty="0" smtClean="0"/>
              <a:t>aptitudes </a:t>
            </a:r>
            <a:r>
              <a:rPr lang="es-MX" sz="2400" dirty="0"/>
              <a:t>que una persona necesita para ser eficiente en una amplia variedad de </a:t>
            </a:r>
            <a:r>
              <a:rPr lang="es-MX" sz="2400" dirty="0" smtClean="0"/>
              <a:t>labores gerenciales </a:t>
            </a:r>
            <a:r>
              <a:rPr lang="es-MX" sz="2400" dirty="0"/>
              <a:t>y en </a:t>
            </a:r>
            <a:r>
              <a:rPr lang="es-MX" sz="2400" dirty="0" smtClean="0"/>
              <a:t>diversas  </a:t>
            </a:r>
            <a:r>
              <a:rPr lang="es-MX" sz="2400" dirty="0"/>
              <a:t>organizaciones.</a:t>
            </a:r>
            <a:endParaRPr lang="es-ES" sz="2400" dirty="0"/>
          </a:p>
        </p:txBody>
      </p:sp>
      <p:grpSp>
        <p:nvGrpSpPr>
          <p:cNvPr id="2" name="1 Grupo"/>
          <p:cNvGrpSpPr/>
          <p:nvPr/>
        </p:nvGrpSpPr>
        <p:grpSpPr>
          <a:xfrm>
            <a:off x="1403647" y="3933057"/>
            <a:ext cx="6192689" cy="2016224"/>
            <a:chOff x="574404" y="3933056"/>
            <a:chExt cx="8097591" cy="2581535"/>
          </a:xfrm>
        </p:grpSpPr>
        <p:pic>
          <p:nvPicPr>
            <p:cNvPr id="8201" name="Picture 9" descr="rechuma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094411" y="3933056"/>
              <a:ext cx="2630114" cy="2581534"/>
            </a:xfrm>
            <a:prstGeom prst="rect">
              <a:avLst/>
            </a:prstGeom>
            <a:noFill/>
          </p:spPr>
        </p:pic>
        <p:pic>
          <p:nvPicPr>
            <p:cNvPr id="8202" name="Picture 10" descr="tecno4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5508105" y="3996388"/>
              <a:ext cx="3163890" cy="2518202"/>
            </a:xfrm>
            <a:prstGeom prst="rect">
              <a:avLst/>
            </a:prstGeom>
            <a:noFill/>
          </p:spPr>
        </p:pic>
        <p:pic>
          <p:nvPicPr>
            <p:cNvPr id="8203" name="Picture 11" descr="financiero3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574404" y="3934903"/>
              <a:ext cx="2520007" cy="2579688"/>
            </a:xfrm>
            <a:prstGeom prst="rect">
              <a:avLst/>
            </a:prstGeom>
            <a:noFill/>
          </p:spPr>
        </p:pic>
      </p:grp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7367370" y="6539559"/>
            <a:ext cx="1332156" cy="365125"/>
          </a:xfrm>
        </p:spPr>
        <p:txBody>
          <a:bodyPr/>
          <a:lstStyle/>
          <a:p>
            <a:pPr algn="r"/>
            <a:fld id="{FD20B207-EEC5-4254-9BD7-4619B7E68211}" type="slidenum">
              <a:rPr lang="es-MX" sz="1400" smtClean="0">
                <a:solidFill>
                  <a:schemeClr val="tx1"/>
                </a:solidFill>
              </a:rPr>
              <a:pPr algn="r"/>
              <a:t>6</a:t>
            </a:fld>
            <a:endParaRPr lang="es-MX" sz="1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0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3" name="Text Box 5"/>
          <p:cNvSpPr txBox="1">
            <a:spLocks noChangeArrowheads="1"/>
          </p:cNvSpPr>
          <p:nvPr/>
        </p:nvSpPr>
        <p:spPr bwMode="auto">
          <a:xfrm>
            <a:off x="611188" y="836613"/>
            <a:ext cx="7993062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MX" sz="2400" dirty="0">
                <a:solidFill>
                  <a:schemeClr val="accent4">
                    <a:lumMod val="50000"/>
                  </a:schemeClr>
                </a:solidFill>
              </a:rPr>
              <a:t>Los gerentes eficientes deben poner atención a lo que sucede tanto dentro como fuera de sus organizaciones.</a:t>
            </a:r>
            <a:endParaRPr lang="es-ES" sz="24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32774" name="Rectangle 6"/>
          <p:cNvSpPr>
            <a:spLocks noChangeArrowheads="1"/>
          </p:cNvSpPr>
          <p:nvPr/>
        </p:nvSpPr>
        <p:spPr bwMode="auto">
          <a:xfrm>
            <a:off x="2124075" y="3500438"/>
            <a:ext cx="4824413" cy="1728787"/>
          </a:xfrm>
          <a:prstGeom prst="rect">
            <a:avLst/>
          </a:prstGeom>
          <a:solidFill>
            <a:srgbClr val="FFFF00"/>
          </a:solidFill>
          <a:ln w="76200" cmpd="tri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MX" sz="2000">
                <a:solidFill>
                  <a:srgbClr val="003300"/>
                </a:solidFill>
              </a:rPr>
              <a:t>“Tiene que contar con gente que </a:t>
            </a:r>
          </a:p>
          <a:p>
            <a:pPr algn="ctr"/>
            <a:r>
              <a:rPr lang="es-MX" sz="2000">
                <a:solidFill>
                  <a:srgbClr val="003300"/>
                </a:solidFill>
              </a:rPr>
              <a:t>Crea en la organización y que </a:t>
            </a:r>
          </a:p>
          <a:p>
            <a:pPr algn="ctr"/>
            <a:r>
              <a:rPr lang="es-MX" sz="2000">
                <a:solidFill>
                  <a:srgbClr val="003300"/>
                </a:solidFill>
              </a:rPr>
              <a:t>Haga todo lo necesario para </a:t>
            </a:r>
          </a:p>
          <a:p>
            <a:pPr algn="ctr"/>
            <a:r>
              <a:rPr lang="es-MX" sz="2000">
                <a:solidFill>
                  <a:srgbClr val="003300"/>
                </a:solidFill>
              </a:rPr>
              <a:t>Hacer que ésta funcione” </a:t>
            </a:r>
            <a:endParaRPr lang="es-ES" sz="2000">
              <a:solidFill>
                <a:srgbClr val="003300"/>
              </a:solidFill>
            </a:endParaRPr>
          </a:p>
        </p:txBody>
      </p:sp>
      <p:sp>
        <p:nvSpPr>
          <p:cNvPr id="32775" name="Text Box 7"/>
          <p:cNvSpPr txBox="1">
            <a:spLocks noChangeArrowheads="1"/>
          </p:cNvSpPr>
          <p:nvPr/>
        </p:nvSpPr>
        <p:spPr bwMode="auto">
          <a:xfrm>
            <a:off x="1547813" y="2781300"/>
            <a:ext cx="33845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MX">
                <a:solidFill>
                  <a:srgbClr val="008000"/>
                </a:solidFill>
              </a:rPr>
              <a:t>EL GERENTE COMPETENTE:</a:t>
            </a:r>
            <a:endParaRPr lang="es-ES">
              <a:solidFill>
                <a:srgbClr val="008000"/>
              </a:solidFill>
            </a:endParaRPr>
          </a:p>
        </p:txBody>
      </p:sp>
      <p:sp>
        <p:nvSpPr>
          <p:cNvPr id="3" name="2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7341512" y="6492875"/>
            <a:ext cx="1332156" cy="365125"/>
          </a:xfrm>
        </p:spPr>
        <p:txBody>
          <a:bodyPr/>
          <a:lstStyle/>
          <a:p>
            <a:pPr algn="r"/>
            <a:fld id="{7131F5FC-A865-4996-A186-9C545B4FC009}" type="slidenum">
              <a:rPr lang="es-MX" sz="1400" smtClean="0">
                <a:solidFill>
                  <a:schemeClr val="tx1"/>
                </a:solidFill>
              </a:rPr>
              <a:pPr algn="r"/>
              <a:t>7</a:t>
            </a:fld>
            <a:endParaRPr lang="es-MX" sz="1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8952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4" name="Text Box 4"/>
          <p:cNvSpPr txBox="1">
            <a:spLocks noChangeArrowheads="1"/>
          </p:cNvSpPr>
          <p:nvPr/>
        </p:nvSpPr>
        <p:spPr bwMode="auto">
          <a:xfrm>
            <a:off x="2627313" y="606425"/>
            <a:ext cx="410527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MX" sz="2800" b="1">
                <a:solidFill>
                  <a:srgbClr val="008000"/>
                </a:solidFill>
              </a:rPr>
              <a:t>TIPOS DE GERENTES</a:t>
            </a:r>
            <a:endParaRPr lang="es-ES" sz="2800" b="1">
              <a:solidFill>
                <a:srgbClr val="008000"/>
              </a:solidFill>
            </a:endParaRPr>
          </a:p>
        </p:txBody>
      </p:sp>
      <p:sp>
        <p:nvSpPr>
          <p:cNvPr id="15365" name="Text Box 5"/>
          <p:cNvSpPr txBox="1">
            <a:spLocks noChangeArrowheads="1"/>
          </p:cNvSpPr>
          <p:nvPr/>
        </p:nvSpPr>
        <p:spPr bwMode="auto">
          <a:xfrm>
            <a:off x="611312" y="1412776"/>
            <a:ext cx="7777112" cy="20928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es-MX" sz="2000" dirty="0"/>
              <a:t>De acuerdo </a:t>
            </a:r>
            <a:r>
              <a:rPr lang="es-MX" sz="2000" dirty="0" smtClean="0"/>
              <a:t>al alcance de las actividades por desempeñar, pueden ser :  </a:t>
            </a:r>
          </a:p>
          <a:p>
            <a:pPr algn="just">
              <a:spcBef>
                <a:spcPct val="50000"/>
              </a:spcBef>
            </a:pPr>
            <a:endParaRPr lang="es-MX" sz="2000" dirty="0"/>
          </a:p>
          <a:p>
            <a:pPr marL="800100" lvl="1" indent="-342900" algn="just">
              <a:spcBef>
                <a:spcPct val="50000"/>
              </a:spcBef>
              <a:buFont typeface="Wingdings" pitchFamily="2" charset="2"/>
              <a:buChar char="Ø"/>
            </a:pPr>
            <a:r>
              <a:rPr lang="es-MX" sz="2000" dirty="0" smtClean="0"/>
              <a:t>GERENTE FUNCIONAL</a:t>
            </a:r>
          </a:p>
          <a:p>
            <a:pPr marL="800100" lvl="1" indent="-342900" algn="just">
              <a:spcBef>
                <a:spcPct val="50000"/>
              </a:spcBef>
              <a:buFont typeface="Wingdings" pitchFamily="2" charset="2"/>
              <a:buChar char="Ø"/>
            </a:pPr>
            <a:r>
              <a:rPr lang="es-MX" sz="2000" dirty="0" smtClean="0"/>
              <a:t>GERENTE GENERAL</a:t>
            </a:r>
            <a:endParaRPr lang="es-ES" sz="2000" dirty="0"/>
          </a:p>
        </p:txBody>
      </p:sp>
      <p:pic>
        <p:nvPicPr>
          <p:cNvPr id="15368" name="Picture 8" descr="022502capital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03352" y="3715916"/>
            <a:ext cx="3744912" cy="2665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2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7308304" y="6492875"/>
            <a:ext cx="1332156" cy="365125"/>
          </a:xfrm>
        </p:spPr>
        <p:txBody>
          <a:bodyPr/>
          <a:lstStyle/>
          <a:p>
            <a:pPr algn="r"/>
            <a:fld id="{7131F5FC-A865-4996-A186-9C545B4FC009}" type="slidenum">
              <a:rPr lang="es-MX" sz="1400" smtClean="0">
                <a:solidFill>
                  <a:schemeClr val="tx1"/>
                </a:solidFill>
              </a:rPr>
              <a:pPr algn="r"/>
              <a:t>8</a:t>
            </a:fld>
            <a:endParaRPr lang="es-MX" sz="1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7305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6" name="Text Box 4"/>
          <p:cNvSpPr txBox="1">
            <a:spLocks noChangeArrowheads="1"/>
          </p:cNvSpPr>
          <p:nvPr/>
        </p:nvSpPr>
        <p:spPr bwMode="auto">
          <a:xfrm>
            <a:off x="621169" y="922306"/>
            <a:ext cx="7364412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s-MX" sz="2000" b="1" u="sng" dirty="0">
                <a:solidFill>
                  <a:schemeClr val="accent4">
                    <a:lumMod val="50000"/>
                  </a:schemeClr>
                </a:solidFill>
              </a:rPr>
              <a:t>Gerentes Funcionales</a:t>
            </a:r>
            <a:r>
              <a:rPr lang="es-MX" sz="2000" b="1" dirty="0">
                <a:solidFill>
                  <a:schemeClr val="accent4">
                    <a:lumMod val="50000"/>
                  </a:schemeClr>
                </a:solidFill>
              </a:rPr>
              <a:t>: Supervisan a los empleados que tienen experiencia en un área, como </a:t>
            </a:r>
            <a:r>
              <a:rPr lang="es-MX" sz="2000" b="1" dirty="0" smtClean="0">
                <a:solidFill>
                  <a:schemeClr val="accent4">
                    <a:lumMod val="50000"/>
                  </a:schemeClr>
                </a:solidFill>
              </a:rPr>
              <a:t>  contabilidad</a:t>
            </a:r>
            <a:r>
              <a:rPr lang="es-MX" sz="2000" b="1" dirty="0">
                <a:solidFill>
                  <a:schemeClr val="accent4">
                    <a:lumMod val="50000"/>
                  </a:schemeClr>
                </a:solidFill>
              </a:rPr>
              <a:t>, recursos humanos, finanzas, mercadotecnia etc. </a:t>
            </a:r>
            <a:endParaRPr lang="es-ES" sz="2000" b="1" dirty="0">
              <a:solidFill>
                <a:schemeClr val="accent4">
                  <a:lumMod val="50000"/>
                </a:schemeClr>
              </a:solidFill>
            </a:endParaRPr>
          </a:p>
        </p:txBody>
      </p:sp>
      <p:grpSp>
        <p:nvGrpSpPr>
          <p:cNvPr id="2" name="Group 5"/>
          <p:cNvGrpSpPr>
            <a:grpSpLocks/>
          </p:cNvGrpSpPr>
          <p:nvPr/>
        </p:nvGrpSpPr>
        <p:grpSpPr bwMode="auto">
          <a:xfrm>
            <a:off x="1331913" y="2781300"/>
            <a:ext cx="6670675" cy="3240088"/>
            <a:chOff x="839" y="1162"/>
            <a:chExt cx="4202" cy="2041"/>
          </a:xfrm>
        </p:grpSpPr>
        <p:sp>
          <p:nvSpPr>
            <p:cNvPr id="28678" name="Oval 6"/>
            <p:cNvSpPr>
              <a:spLocks noChangeArrowheads="1"/>
            </p:cNvSpPr>
            <p:nvPr/>
          </p:nvSpPr>
          <p:spPr bwMode="auto">
            <a:xfrm>
              <a:off x="2002" y="1162"/>
              <a:ext cx="1678" cy="953"/>
            </a:xfrm>
            <a:prstGeom prst="ellipse">
              <a:avLst/>
            </a:prstGeom>
            <a:solidFill>
              <a:srgbClr val="FFCC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just"/>
              <a:r>
                <a:rPr lang="es-MX"/>
                <a:t>MERCADOTECNIA</a:t>
              </a:r>
              <a:endParaRPr lang="es-ES"/>
            </a:p>
          </p:txBody>
        </p:sp>
        <p:sp>
          <p:nvSpPr>
            <p:cNvPr id="28679" name="Oval 7"/>
            <p:cNvSpPr>
              <a:spLocks noChangeArrowheads="1"/>
            </p:cNvSpPr>
            <p:nvPr/>
          </p:nvSpPr>
          <p:spPr bwMode="auto">
            <a:xfrm>
              <a:off x="839" y="1661"/>
              <a:ext cx="1905" cy="1089"/>
            </a:xfrm>
            <a:prstGeom prst="ellipse">
              <a:avLst/>
            </a:prstGeom>
            <a:solidFill>
              <a:srgbClr val="993366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s-MX"/>
                <a:t>CONTABILIDAD          </a:t>
              </a:r>
              <a:endParaRPr lang="es-ES"/>
            </a:p>
          </p:txBody>
        </p:sp>
        <p:sp>
          <p:nvSpPr>
            <p:cNvPr id="28680" name="Oval 8"/>
            <p:cNvSpPr>
              <a:spLocks noChangeArrowheads="1"/>
            </p:cNvSpPr>
            <p:nvPr/>
          </p:nvSpPr>
          <p:spPr bwMode="auto">
            <a:xfrm>
              <a:off x="2048" y="2024"/>
              <a:ext cx="1678" cy="1179"/>
            </a:xfrm>
            <a:prstGeom prst="ellipse">
              <a:avLst/>
            </a:prstGeom>
            <a:solidFill>
              <a:srgbClr val="99CC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s-MX"/>
                <a:t>FINANZAS</a:t>
              </a:r>
              <a:endParaRPr lang="es-ES"/>
            </a:p>
          </p:txBody>
        </p:sp>
        <p:sp>
          <p:nvSpPr>
            <p:cNvPr id="28681" name="Oval 9"/>
            <p:cNvSpPr>
              <a:spLocks noChangeArrowheads="1"/>
            </p:cNvSpPr>
            <p:nvPr/>
          </p:nvSpPr>
          <p:spPr bwMode="auto">
            <a:xfrm>
              <a:off x="3182" y="1616"/>
              <a:ext cx="1859" cy="998"/>
            </a:xfrm>
            <a:prstGeom prst="ellipse">
              <a:avLst/>
            </a:prstGeom>
            <a:solidFill>
              <a:srgbClr val="FF66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s-MX"/>
                <a:t>RECURSOS</a:t>
              </a:r>
            </a:p>
            <a:p>
              <a:pPr algn="ctr"/>
              <a:r>
                <a:rPr lang="es-MX"/>
                <a:t>HUMANOS</a:t>
              </a:r>
              <a:endParaRPr lang="es-ES"/>
            </a:p>
          </p:txBody>
        </p:sp>
        <p:sp>
          <p:nvSpPr>
            <p:cNvPr id="28682" name="Arc 10"/>
            <p:cNvSpPr>
              <a:spLocks/>
            </p:cNvSpPr>
            <p:nvPr/>
          </p:nvSpPr>
          <p:spPr bwMode="auto">
            <a:xfrm>
              <a:off x="3363" y="1207"/>
              <a:ext cx="846" cy="410"/>
            </a:xfrm>
            <a:custGeom>
              <a:avLst/>
              <a:gdLst>
                <a:gd name="G0" fmla="+- 10447 0 0"/>
                <a:gd name="G1" fmla="+- 21600 0 0"/>
                <a:gd name="G2" fmla="+- 21600 0 0"/>
                <a:gd name="T0" fmla="*/ 0 w 30978"/>
                <a:gd name="T1" fmla="*/ 2695 h 21600"/>
                <a:gd name="T2" fmla="*/ 30978 w 30978"/>
                <a:gd name="T3" fmla="*/ 14889 h 21600"/>
                <a:gd name="T4" fmla="*/ 10447 w 30978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0978" h="21600" fill="none" extrusionOk="0">
                  <a:moveTo>
                    <a:pt x="-1" y="2694"/>
                  </a:moveTo>
                  <a:cubicBezTo>
                    <a:pt x="3198" y="927"/>
                    <a:pt x="6792" y="-1"/>
                    <a:pt x="10447" y="0"/>
                  </a:cubicBezTo>
                  <a:cubicBezTo>
                    <a:pt x="19790" y="0"/>
                    <a:pt x="28074" y="6007"/>
                    <a:pt x="30978" y="14888"/>
                  </a:cubicBezTo>
                </a:path>
                <a:path w="30978" h="21600" stroke="0" extrusionOk="0">
                  <a:moveTo>
                    <a:pt x="-1" y="2694"/>
                  </a:moveTo>
                  <a:cubicBezTo>
                    <a:pt x="3198" y="927"/>
                    <a:pt x="6792" y="-1"/>
                    <a:pt x="10447" y="0"/>
                  </a:cubicBezTo>
                  <a:cubicBezTo>
                    <a:pt x="19790" y="0"/>
                    <a:pt x="28074" y="6007"/>
                    <a:pt x="30978" y="14888"/>
                  </a:cubicBezTo>
                  <a:lnTo>
                    <a:pt x="10447" y="21600"/>
                  </a:lnTo>
                  <a:close/>
                </a:path>
              </a:pathLst>
            </a:custGeom>
            <a:noFill/>
            <a:ln w="57150" cmpd="thickThin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28683" name="Arc 11"/>
            <p:cNvSpPr>
              <a:spLocks/>
            </p:cNvSpPr>
            <p:nvPr/>
          </p:nvSpPr>
          <p:spPr bwMode="auto">
            <a:xfrm rot="9247140" flipH="1">
              <a:off x="3227" y="2568"/>
              <a:ext cx="928" cy="490"/>
            </a:xfrm>
            <a:custGeom>
              <a:avLst/>
              <a:gdLst>
                <a:gd name="G0" fmla="+- 11371 0 0"/>
                <a:gd name="G1" fmla="+- 21600 0 0"/>
                <a:gd name="G2" fmla="+- 21600 0 0"/>
                <a:gd name="T0" fmla="*/ 0 w 29440"/>
                <a:gd name="T1" fmla="*/ 3235 h 21600"/>
                <a:gd name="T2" fmla="*/ 29440 w 29440"/>
                <a:gd name="T3" fmla="*/ 9764 h 21600"/>
                <a:gd name="T4" fmla="*/ 11371 w 2944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9440" h="21600" fill="none" extrusionOk="0">
                  <a:moveTo>
                    <a:pt x="0" y="3235"/>
                  </a:moveTo>
                  <a:cubicBezTo>
                    <a:pt x="3415" y="1120"/>
                    <a:pt x="7353" y="-1"/>
                    <a:pt x="11371" y="0"/>
                  </a:cubicBezTo>
                  <a:cubicBezTo>
                    <a:pt x="18654" y="0"/>
                    <a:pt x="25448" y="3671"/>
                    <a:pt x="29439" y="9764"/>
                  </a:cubicBezTo>
                </a:path>
                <a:path w="29440" h="21600" stroke="0" extrusionOk="0">
                  <a:moveTo>
                    <a:pt x="0" y="3235"/>
                  </a:moveTo>
                  <a:cubicBezTo>
                    <a:pt x="3415" y="1120"/>
                    <a:pt x="7353" y="-1"/>
                    <a:pt x="11371" y="0"/>
                  </a:cubicBezTo>
                  <a:cubicBezTo>
                    <a:pt x="18654" y="0"/>
                    <a:pt x="25448" y="3671"/>
                    <a:pt x="29439" y="9764"/>
                  </a:cubicBezTo>
                  <a:lnTo>
                    <a:pt x="11371" y="21600"/>
                  </a:lnTo>
                  <a:close/>
                </a:path>
              </a:pathLst>
            </a:custGeom>
            <a:noFill/>
            <a:ln w="57150" cmpd="thickThin">
              <a:solidFill>
                <a:schemeClr val="tx1"/>
              </a:solidFill>
              <a:round/>
              <a:headEnd type="triangle" w="med" len="med"/>
              <a:tailEnd/>
            </a:ln>
            <a:effectLst/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28684" name="Arc 12"/>
            <p:cNvSpPr>
              <a:spLocks/>
            </p:cNvSpPr>
            <p:nvPr/>
          </p:nvSpPr>
          <p:spPr bwMode="auto">
            <a:xfrm rot="-1026836">
              <a:off x="1231" y="1253"/>
              <a:ext cx="921" cy="410"/>
            </a:xfrm>
            <a:custGeom>
              <a:avLst/>
              <a:gdLst>
                <a:gd name="G0" fmla="+- 17414 0 0"/>
                <a:gd name="G1" fmla="+- 21600 0 0"/>
                <a:gd name="G2" fmla="+- 21600 0 0"/>
                <a:gd name="T0" fmla="*/ 0 w 32898"/>
                <a:gd name="T1" fmla="*/ 8820 h 21600"/>
                <a:gd name="T2" fmla="*/ 32898 w 32898"/>
                <a:gd name="T3" fmla="*/ 6540 h 21600"/>
                <a:gd name="T4" fmla="*/ 17414 w 32898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2898" h="21600" fill="none" extrusionOk="0">
                  <a:moveTo>
                    <a:pt x="0" y="8820"/>
                  </a:moveTo>
                  <a:cubicBezTo>
                    <a:pt x="4069" y="3275"/>
                    <a:pt x="10536" y="-1"/>
                    <a:pt x="17414" y="0"/>
                  </a:cubicBezTo>
                  <a:cubicBezTo>
                    <a:pt x="23246" y="0"/>
                    <a:pt x="28831" y="2358"/>
                    <a:pt x="32898" y="6539"/>
                  </a:cubicBezTo>
                </a:path>
                <a:path w="32898" h="21600" stroke="0" extrusionOk="0">
                  <a:moveTo>
                    <a:pt x="0" y="8820"/>
                  </a:moveTo>
                  <a:cubicBezTo>
                    <a:pt x="4069" y="3275"/>
                    <a:pt x="10536" y="-1"/>
                    <a:pt x="17414" y="0"/>
                  </a:cubicBezTo>
                  <a:cubicBezTo>
                    <a:pt x="23246" y="0"/>
                    <a:pt x="28831" y="2358"/>
                    <a:pt x="32898" y="6539"/>
                  </a:cubicBezTo>
                  <a:lnTo>
                    <a:pt x="17414" y="21600"/>
                  </a:lnTo>
                  <a:close/>
                </a:path>
              </a:pathLst>
            </a:custGeom>
            <a:noFill/>
            <a:ln w="57150" cmpd="thickThin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28685" name="Arc 13"/>
            <p:cNvSpPr>
              <a:spLocks/>
            </p:cNvSpPr>
            <p:nvPr/>
          </p:nvSpPr>
          <p:spPr bwMode="auto">
            <a:xfrm rot="11699581">
              <a:off x="1231" y="2659"/>
              <a:ext cx="921" cy="410"/>
            </a:xfrm>
            <a:custGeom>
              <a:avLst/>
              <a:gdLst>
                <a:gd name="G0" fmla="+- 17414 0 0"/>
                <a:gd name="G1" fmla="+- 21600 0 0"/>
                <a:gd name="G2" fmla="+- 21600 0 0"/>
                <a:gd name="T0" fmla="*/ 0 w 32898"/>
                <a:gd name="T1" fmla="*/ 8820 h 21600"/>
                <a:gd name="T2" fmla="*/ 32898 w 32898"/>
                <a:gd name="T3" fmla="*/ 6540 h 21600"/>
                <a:gd name="T4" fmla="*/ 17414 w 32898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2898" h="21600" fill="none" extrusionOk="0">
                  <a:moveTo>
                    <a:pt x="0" y="8820"/>
                  </a:moveTo>
                  <a:cubicBezTo>
                    <a:pt x="4069" y="3275"/>
                    <a:pt x="10536" y="-1"/>
                    <a:pt x="17414" y="0"/>
                  </a:cubicBezTo>
                  <a:cubicBezTo>
                    <a:pt x="23246" y="0"/>
                    <a:pt x="28831" y="2358"/>
                    <a:pt x="32898" y="6539"/>
                  </a:cubicBezTo>
                </a:path>
                <a:path w="32898" h="21600" stroke="0" extrusionOk="0">
                  <a:moveTo>
                    <a:pt x="0" y="8820"/>
                  </a:moveTo>
                  <a:cubicBezTo>
                    <a:pt x="4069" y="3275"/>
                    <a:pt x="10536" y="-1"/>
                    <a:pt x="17414" y="0"/>
                  </a:cubicBezTo>
                  <a:cubicBezTo>
                    <a:pt x="23246" y="0"/>
                    <a:pt x="28831" y="2358"/>
                    <a:pt x="32898" y="6539"/>
                  </a:cubicBezTo>
                  <a:lnTo>
                    <a:pt x="17414" y="21600"/>
                  </a:lnTo>
                  <a:close/>
                </a:path>
              </a:pathLst>
            </a:custGeom>
            <a:noFill/>
            <a:ln w="57150" cmpd="thickThin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s-MX"/>
            </a:p>
          </p:txBody>
        </p:sp>
      </p:grp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7336511" y="6492875"/>
            <a:ext cx="1332156" cy="365125"/>
          </a:xfrm>
        </p:spPr>
        <p:txBody>
          <a:bodyPr/>
          <a:lstStyle/>
          <a:p>
            <a:pPr algn="r"/>
            <a:fld id="{7131F5FC-A865-4996-A186-9C545B4FC009}" type="slidenum">
              <a:rPr lang="es-MX" b="1" smtClean="0">
                <a:solidFill>
                  <a:schemeClr val="tx1"/>
                </a:solidFill>
              </a:rPr>
              <a:pPr algn="r"/>
              <a:t>9</a:t>
            </a:fld>
            <a:endParaRPr lang="es-MX" b="1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1578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Clásico de Office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>
    <a:txDef>
      <a:spPr>
        <a:noFill/>
      </a:spPr>
      <a:bodyPr wrap="square" rtlCol="0">
        <a:spAutoFit/>
      </a:bodyPr>
      <a:lstStyle>
        <a:defPPr algn="r">
          <a:defRPr sz="2800" dirty="0" smtClean="0">
            <a:latin typeface="Arial" pitchFamily="34" charset="0"/>
            <a:cs typeface="Arial" pitchFamily="34" charset="0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519</TotalTime>
  <Words>1400</Words>
  <Application>Microsoft Office PowerPoint</Application>
  <PresentationFormat>Presentación en pantalla (4:3)</PresentationFormat>
  <Paragraphs>263</Paragraphs>
  <Slides>42</Slides>
  <Notes>27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42</vt:i4>
      </vt:variant>
    </vt:vector>
  </HeadingPairs>
  <TitlesOfParts>
    <vt:vector size="43" baseType="lpstr">
      <vt:lpstr>Austin</vt:lpstr>
      <vt:lpstr>     FACULTAD  DE  CONTADURIA  Y  ADMINISTRACIÓN  AREA: ADMINISTRACIÓN.  UNIDAD   DE  APRENDIZAJE:</vt:lpstr>
      <vt:lpstr>UNIDAD  DE  COMPETENCIA  IV</vt:lpstr>
      <vt:lpstr>Presentación de PowerPoint</vt:lpstr>
      <vt:lpstr>OBJETIVO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UNIDAD  DE  COMPETENCIA  IV</dc:title>
  <dc:creator>Hewlett Packard</dc:creator>
  <cp:lastModifiedBy>Hewlett Packard</cp:lastModifiedBy>
  <cp:revision>27</cp:revision>
  <dcterms:created xsi:type="dcterms:W3CDTF">2013-09-24T19:05:12Z</dcterms:created>
  <dcterms:modified xsi:type="dcterms:W3CDTF">2015-10-02T04:41:38Z</dcterms:modified>
</cp:coreProperties>
</file>