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7" r:id="rId2"/>
    <p:sldId id="278" r:id="rId3"/>
    <p:sldId id="279" r:id="rId4"/>
    <p:sldId id="280" r:id="rId5"/>
    <p:sldId id="281" r:id="rId6"/>
    <p:sldId id="263" r:id="rId7"/>
    <p:sldId id="259" r:id="rId8"/>
    <p:sldId id="264" r:id="rId9"/>
    <p:sldId id="282" r:id="rId10"/>
    <p:sldId id="283" r:id="rId11"/>
    <p:sldId id="288" r:id="rId12"/>
    <p:sldId id="285" r:id="rId13"/>
    <p:sldId id="286" r:id="rId14"/>
    <p:sldId id="287" r:id="rId15"/>
    <p:sldId id="299" r:id="rId16"/>
    <p:sldId id="300" r:id="rId17"/>
    <p:sldId id="265" r:id="rId18"/>
    <p:sldId id="291" r:id="rId19"/>
    <p:sldId id="292" r:id="rId20"/>
    <p:sldId id="293" r:id="rId21"/>
    <p:sldId id="294" r:id="rId22"/>
    <p:sldId id="295" r:id="rId23"/>
    <p:sldId id="267" r:id="rId24"/>
    <p:sldId id="297" r:id="rId25"/>
    <p:sldId id="298" r:id="rId26"/>
    <p:sldId id="289" r:id="rId27"/>
    <p:sldId id="266" r:id="rId28"/>
    <p:sldId id="301" r:id="rId29"/>
    <p:sldId id="290" r:id="rId30"/>
    <p:sldId id="268" r:id="rId31"/>
    <p:sldId id="269" r:id="rId32"/>
    <p:sldId id="270" r:id="rId33"/>
    <p:sldId id="275" r:id="rId34"/>
    <p:sldId id="302" r:id="rId35"/>
    <p:sldId id="303" r:id="rId36"/>
    <p:sldId id="271" r:id="rId37"/>
    <p:sldId id="272" r:id="rId38"/>
    <p:sldId id="273" r:id="rId39"/>
    <p:sldId id="274"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4" autoAdjust="0"/>
    <p:restoredTop sz="94660"/>
  </p:normalViewPr>
  <p:slideViewPr>
    <p:cSldViewPr>
      <p:cViewPr varScale="1">
        <p:scale>
          <a:sx n="79" d="100"/>
          <a:sy n="79" d="100"/>
        </p:scale>
        <p:origin x="-84" y="-5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DDECD3-AA14-4338-985B-F5330948DB84}" type="datetimeFigureOut">
              <a:rPr lang="es-MX" smtClean="0"/>
              <a:t>25/09/2015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7D5DBC-7974-4C5A-BD73-E9D460858ACD}" type="slidenum">
              <a:rPr lang="es-MX" smtClean="0"/>
              <a:t>‹Nº›</a:t>
            </a:fld>
            <a:endParaRPr lang="es-MX"/>
          </a:p>
        </p:txBody>
      </p:sp>
    </p:spTree>
    <p:extLst>
      <p:ext uri="{BB962C8B-B14F-4D97-AF65-F5344CB8AC3E}">
        <p14:creationId xmlns:p14="http://schemas.microsoft.com/office/powerpoint/2010/main" val="195868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BB8655D-D859-4D88-A3EC-813FD30C9C96}" type="slidenum">
              <a:rPr lang="es-MX" smtClean="0"/>
              <a:t>12</a:t>
            </a:fld>
            <a:endParaRPr lang="es-MX"/>
          </a:p>
        </p:txBody>
      </p:sp>
    </p:spTree>
    <p:extLst>
      <p:ext uri="{BB962C8B-B14F-4D97-AF65-F5344CB8AC3E}">
        <p14:creationId xmlns:p14="http://schemas.microsoft.com/office/powerpoint/2010/main" val="342631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EA70FF-8032-4762-894D-BD004EFD7E44}" type="slidenum">
              <a:rPr lang="es-MX" smtClean="0"/>
              <a:pPr/>
              <a:t>19</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24DF75BF-D323-4790-A973-1D6CA8C7BA6D}" type="datetime1">
              <a:rPr lang="es-MX" smtClean="0"/>
              <a:t>25/09/2015</a:t>
            </a:fld>
            <a:endParaRPr lang="es-MX"/>
          </a:p>
        </p:txBody>
      </p:sp>
      <p:sp>
        <p:nvSpPr>
          <p:cNvPr id="8" name="Slide Number Placeholder 7"/>
          <p:cNvSpPr>
            <a:spLocks noGrp="1"/>
          </p:cNvSpPr>
          <p:nvPr>
            <p:ph type="sldNum" sz="quarter" idx="11"/>
          </p:nvPr>
        </p:nvSpPr>
        <p:spPr/>
        <p:txBody>
          <a:bodyPr/>
          <a:lstStyle/>
          <a:p>
            <a:fld id="{4C1F28A2-4A4E-4FA1-BC97-E5EAF3A82D55}"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2BCA379-5B83-4C89-AF09-C1C2CC05C2B7}"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AA79B82-4D8F-4823-B882-3333D30C9738}"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EBFA0A20-FF20-4816-939F-D4B8F52D7318}"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DFFA1E-09B8-4760-9DAE-4800E1D3F176}"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1F28A2-4A4E-4FA1-BC97-E5EAF3A82D55}" type="slidenum">
              <a:rPr lang="es-MX" smtClean="0"/>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B49DA383-AEE4-4473-AA21-D5E9721B6D9F}" type="datetime1">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1F28A2-4A4E-4FA1-BC97-E5EAF3A82D55}" type="slidenum">
              <a:rPr lang="es-MX" smtClean="0"/>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CFDFF40-2111-44A0-B351-3255F57F57FB}" type="datetime1">
              <a:rPr lang="es-MX" smtClean="0"/>
              <a:t>25/09/2015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C1F28A2-4A4E-4FA1-BC97-E5EAF3A82D55}" type="slidenum">
              <a:rPr lang="es-MX" smtClean="0"/>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E6D3F83-F250-4B5D-98CE-F453FD4D839C}" type="datetime1">
              <a:rPr lang="es-MX" smtClean="0"/>
              <a:t>25/09/2015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5F955-4D6D-4ACA-BD71-1E604892D7C5}" type="datetime1">
              <a:rPr lang="es-MX" smtClean="0"/>
              <a:t>25/09/2015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068E082-A5DE-4404-8F91-D72EF1805320}" type="datetime1">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DEB1D17-E373-49BC-BB2D-FF3DC941B953}" type="datetime1">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1F28A2-4A4E-4FA1-BC97-E5EAF3A82D55}"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2E0ED25B-F962-4D9B-AE6E-988D06434668}" type="datetime1">
              <a:rPr lang="es-MX" smtClean="0"/>
              <a:t>25/09/2015</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C1F28A2-4A4E-4FA1-BC97-E5EAF3A82D55}" type="slidenum">
              <a:rPr lang="es-MX" smtClean="0"/>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google.com.mx/url?sa=i&amp;rct=j&amp;q=&amp;esrc=s&amp;frm=1&amp;source=images&amp;cd=&amp;cad=rja&amp;uact=8&amp;docid=4cwQMFqgrUcHGM&amp;tbnid=QVB9MPUwJlzuDM:&amp;ved=0CAcQjRw&amp;url=http://www.monografias.com/trabajos94/atentados-del-11-septiembre-seguros-probabilidades-y-teoria-del-riesgo-extremo/atentados-del-11-septiembre-seguros-probabilidades-y-teoria-del-riesgo-extremo.shtml&amp;ei=9kQTVN6OFJGj8gGer4CICA&amp;bvm=bv.75097201,d.b2U&amp;psig=AFQjCNHVgtIX7UyE3vdSBta5XrwzpyUkPw&amp;ust=1410635378613968"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9525">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5508625" y="3429000"/>
            <a:ext cx="3073400" cy="3240088"/>
          </a:xfrm>
          <a:prstGeom prst="rect">
            <a:avLst/>
          </a:prstGeom>
          <a:noFill/>
          <a:ln w="9525">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r>
              <a:rPr lang="es-MX" dirty="0" smtClean="0">
                <a:solidFill>
                  <a:schemeClr val="bg1">
                    <a:lumMod val="85000"/>
                  </a:schemeClr>
                </a:solidFill>
              </a:rPr>
              <a:t>1</a:t>
            </a:r>
            <a:endParaRPr lang="es-MX" dirty="0">
              <a:solidFill>
                <a:schemeClr val="bg1">
                  <a:lumMod val="85000"/>
                </a:schemeClr>
              </a:solidFill>
            </a:endParaRPr>
          </a:p>
        </p:txBody>
      </p:sp>
    </p:spTree>
    <p:extLst>
      <p:ext uri="{BB962C8B-B14F-4D97-AF65-F5344CB8AC3E}">
        <p14:creationId xmlns:p14="http://schemas.microsoft.com/office/powerpoint/2010/main" val="21394264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135285"/>
            <a:ext cx="8147248" cy="4525963"/>
          </a:xfrm>
          <a:solidFill>
            <a:schemeClr val="tx2">
              <a:lumMod val="40000"/>
              <a:lumOff val="60000"/>
            </a:schemeClr>
          </a:solidFill>
          <a:ln>
            <a:solidFill>
              <a:schemeClr val="accent3">
                <a:lumMod val="50000"/>
              </a:schemeClr>
            </a:solidFill>
          </a:ln>
        </p:spPr>
        <p:txBody>
          <a:bodyPr>
            <a:normAutofit/>
          </a:bodyPr>
          <a:lstStyle/>
          <a:p>
            <a:pPr marL="0" lvl="0" indent="0" algn="just">
              <a:buNone/>
            </a:pPr>
            <a:r>
              <a:rPr lang="es-MX" dirty="0" smtClean="0">
                <a:solidFill>
                  <a:schemeClr val="tx2">
                    <a:lumMod val="75000"/>
                  </a:schemeClr>
                </a:solidFill>
                <a:latin typeface="Arial" pitchFamily="34" charset="0"/>
                <a:cs typeface="Arial" pitchFamily="34" charset="0"/>
              </a:rPr>
              <a:t>La base de esta actividad radica en la existencia de un equilibrio entre la prestación que hará la compañía de seguros y la contraprestación que ella recibe del asegurado (prima).</a:t>
            </a:r>
          </a:p>
          <a:p>
            <a:pPr marL="0" lvl="0" indent="0" algn="just">
              <a:buNone/>
            </a:pPr>
            <a:r>
              <a:rPr lang="es-MX" dirty="0" smtClean="0">
                <a:solidFill>
                  <a:schemeClr val="tx2">
                    <a:lumMod val="75000"/>
                  </a:schemeClr>
                </a:solidFill>
                <a:latin typeface="Arial" pitchFamily="34" charset="0"/>
                <a:cs typeface="Arial" pitchFamily="34" charset="0"/>
              </a:rPr>
              <a:t>El seguro ha resultado ser una de las medidas más eficaces y casi siempre disponibles para solucionar los efectos económicamente desfavorables del riesgo.</a:t>
            </a:r>
            <a:endParaRPr lang="es-MX" dirty="0">
              <a:solidFill>
                <a:schemeClr val="tx2">
                  <a:lumMod val="75000"/>
                </a:schemeClr>
              </a:solidFill>
              <a:latin typeface="Arial" pitchFamily="34" charset="0"/>
              <a:cs typeface="Arial" pitchFamily="34" charset="0"/>
            </a:endParaRPr>
          </a:p>
          <a:p>
            <a:endParaRPr lang="es-MX" dirty="0"/>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10</a:t>
            </a:fld>
            <a:endParaRPr lang="es-MX" dirty="0">
              <a:solidFill>
                <a:schemeClr val="accent3">
                  <a:lumMod val="20000"/>
                  <a:lumOff val="80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4055056"/>
            <a:ext cx="2160240" cy="196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1913886"/>
      </p:ext>
    </p:extLst>
  </p:cSld>
  <p:clrMapOvr>
    <a:masterClrMapping/>
  </p:clrMapOvr>
  <p:transition spd="slow">
    <p:pull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3568" y="1988840"/>
            <a:ext cx="7848872" cy="2592288"/>
          </a:xfrm>
          <a:prstGeom prst="rect">
            <a:avLst/>
          </a:prstGeom>
          <a:ln/>
          <a:scene3d>
            <a:camera prst="isometricOffAxis1Right"/>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b="1" dirty="0" smtClean="0">
              <a:solidFill>
                <a:schemeClr val="accent3">
                  <a:lumMod val="50000"/>
                </a:schemeClr>
              </a:solidFill>
              <a:effectLst>
                <a:outerShdw blurRad="38100" dist="38100" dir="2700000" algn="tl">
                  <a:srgbClr val="000000">
                    <a:alpha val="43137"/>
                  </a:srgbClr>
                </a:outerShdw>
              </a:effectLst>
            </a:endParaRPr>
          </a:p>
          <a:p>
            <a:r>
              <a:rPr lang="es-ES" b="1" dirty="0" smtClean="0">
                <a:solidFill>
                  <a:schemeClr val="accent3">
                    <a:lumMod val="50000"/>
                  </a:schemeClr>
                </a:solidFill>
                <a:effectLst>
                  <a:outerShdw blurRad="38100" dist="38100" dir="2700000" algn="tl">
                    <a:srgbClr val="000000">
                      <a:alpha val="43137"/>
                    </a:srgbClr>
                  </a:outerShdw>
                </a:effectLst>
              </a:rPr>
              <a:t>Definiciones en relación a la actividad aseguradora</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número de diapositiva"/>
          <p:cNvSpPr>
            <a:spLocks noGrp="1"/>
          </p:cNvSpPr>
          <p:nvPr>
            <p:ph type="sldNum" sz="quarter" idx="12"/>
          </p:nvPr>
        </p:nvSpPr>
        <p:spPr/>
        <p:txBody>
          <a:bodyPr/>
          <a:lstStyle/>
          <a:p>
            <a:fld id="{B3E63DD9-2D51-463F-BCB7-C6B4FC35E63F}" type="slidenum">
              <a:rPr lang="es-MX" smtClean="0"/>
              <a:t>11</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9001" y="116632"/>
            <a:ext cx="725487"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5292080" y="188640"/>
            <a:ext cx="2857496" cy="720080"/>
          </a:xfrm>
          <a:prstGeom prst="rect">
            <a:avLst/>
          </a:prstGeom>
        </p:spPr>
        <p:txBody>
          <a:bodyPr>
            <a:normAutofit fontScale="25000" lnSpcReduction="20000"/>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r">
              <a:lnSpc>
                <a:spcPct val="100000"/>
              </a:lnSpc>
            </a:pP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endParaRPr lang="es-MX" dirty="0"/>
          </a:p>
        </p:txBody>
      </p:sp>
      <p:sp>
        <p:nvSpPr>
          <p:cNvPr id="4" name="3 Rectángulo"/>
          <p:cNvSpPr/>
          <p:nvPr/>
        </p:nvSpPr>
        <p:spPr>
          <a:xfrm>
            <a:off x="5328592" y="116632"/>
            <a:ext cx="2915816" cy="738664"/>
          </a:xfrm>
          <a:prstGeom prst="rect">
            <a:avLst/>
          </a:prstGeom>
        </p:spPr>
        <p:txBody>
          <a:bodyPr wrap="square">
            <a:spAutoFit/>
          </a:bodyPr>
          <a:lstStyle/>
          <a:p>
            <a:pPr algn="r"/>
            <a:r>
              <a:rPr lang="es-ES" sz="2800" dirty="0" smtClean="0">
                <a:solidFill>
                  <a:schemeClr val="tx2"/>
                </a:solidFill>
              </a:rPr>
              <a:t>F</a:t>
            </a:r>
            <a:r>
              <a:rPr lang="es-ES" sz="1400" dirty="0" smtClean="0">
                <a:solidFill>
                  <a:schemeClr val="tx2"/>
                </a:solidFill>
              </a:rPr>
              <a:t>ACULTAD DE ECONOMÍA</a:t>
            </a:r>
            <a:br>
              <a:rPr lang="es-ES" sz="1400" dirty="0" smtClean="0">
                <a:solidFill>
                  <a:schemeClr val="tx2"/>
                </a:solidFill>
              </a:rPr>
            </a:br>
            <a:r>
              <a:rPr lang="es-ES" sz="1400" dirty="0" smtClean="0">
                <a:solidFill>
                  <a:schemeClr val="tx2"/>
                </a:solidFill>
              </a:rPr>
              <a:t>LICENCIATURA EN ACTUARÍA</a:t>
            </a:r>
            <a:endParaRPr lang="es-MX" sz="1400" dirty="0">
              <a:solidFill>
                <a:schemeClr val="tx2"/>
              </a:solidFill>
            </a:endParaRPr>
          </a:p>
        </p:txBody>
      </p:sp>
    </p:spTree>
    <p:extLst>
      <p:ext uri="{BB962C8B-B14F-4D97-AF65-F5344CB8AC3E}">
        <p14:creationId xmlns:p14="http://schemas.microsoft.com/office/powerpoint/2010/main" val="1903866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539552" y="692696"/>
            <a:ext cx="8085584" cy="5112568"/>
          </a:xfrm>
          <a:prstGeom prst="rect">
            <a:avLst/>
          </a:prstGeom>
          <a:solidFill>
            <a:schemeClr val="accent3"/>
          </a:solid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defRPr/>
            </a:pPr>
            <a:endParaRPr lang="es-ES" sz="1200" dirty="0" smtClean="0"/>
          </a:p>
          <a:p>
            <a:pPr marL="0" indent="0" algn="just">
              <a:lnSpc>
                <a:spcPct val="80000"/>
              </a:lnSpc>
              <a:buNone/>
              <a:defRPr/>
            </a:pPr>
            <a:r>
              <a:rPr lang="es-MX" dirty="0" smtClean="0">
                <a:solidFill>
                  <a:schemeClr val="tx2">
                    <a:lumMod val="75000"/>
                  </a:schemeClr>
                </a:solidFill>
                <a:latin typeface="Arial" pitchFamily="34" charset="0"/>
                <a:cs typeface="Arial" pitchFamily="34" charset="0"/>
              </a:rPr>
              <a:t>Se </a:t>
            </a:r>
            <a:r>
              <a:rPr lang="es-MX" dirty="0">
                <a:solidFill>
                  <a:schemeClr val="tx2">
                    <a:lumMod val="75000"/>
                  </a:schemeClr>
                </a:solidFill>
                <a:latin typeface="Arial" pitchFamily="34" charset="0"/>
                <a:cs typeface="Arial" pitchFamily="34" charset="0"/>
              </a:rPr>
              <a:t>puede </a:t>
            </a:r>
            <a:r>
              <a:rPr lang="es-MX" b="1" dirty="0">
                <a:solidFill>
                  <a:schemeClr val="tx2">
                    <a:lumMod val="75000"/>
                  </a:schemeClr>
                </a:solidFill>
                <a:latin typeface="Arial" pitchFamily="34" charset="0"/>
                <a:cs typeface="Arial" pitchFamily="34" charset="0"/>
              </a:rPr>
              <a:t>definir al Seguro </a:t>
            </a:r>
            <a:r>
              <a:rPr lang="es-MX" dirty="0">
                <a:solidFill>
                  <a:schemeClr val="tx2">
                    <a:lumMod val="75000"/>
                  </a:schemeClr>
                </a:solidFill>
                <a:latin typeface="Arial" pitchFamily="34" charset="0"/>
                <a:cs typeface="Arial" pitchFamily="34" charset="0"/>
              </a:rPr>
              <a:t>desde </a:t>
            </a:r>
            <a:r>
              <a:rPr lang="es-MX" dirty="0" smtClean="0">
                <a:solidFill>
                  <a:schemeClr val="tx2">
                    <a:lumMod val="75000"/>
                  </a:schemeClr>
                </a:solidFill>
                <a:latin typeface="Arial" pitchFamily="34" charset="0"/>
                <a:cs typeface="Arial" pitchFamily="34" charset="0"/>
              </a:rPr>
              <a:t>diferentes puntos </a:t>
            </a:r>
            <a:r>
              <a:rPr lang="es-MX" dirty="0">
                <a:solidFill>
                  <a:schemeClr val="tx2">
                    <a:lumMod val="75000"/>
                  </a:schemeClr>
                </a:solidFill>
                <a:latin typeface="Arial" pitchFamily="34" charset="0"/>
                <a:cs typeface="Arial" pitchFamily="34" charset="0"/>
              </a:rPr>
              <a:t>de vista: </a:t>
            </a:r>
          </a:p>
          <a:p>
            <a:pPr marL="0" indent="0" algn="just">
              <a:lnSpc>
                <a:spcPct val="80000"/>
              </a:lnSpc>
              <a:buNone/>
              <a:defRPr/>
            </a:pPr>
            <a:endParaRPr lang="es-MX" dirty="0">
              <a:solidFill>
                <a:schemeClr val="tx2">
                  <a:lumMod val="75000"/>
                </a:schemeClr>
              </a:solidFill>
              <a:latin typeface="Arial" pitchFamily="34" charset="0"/>
              <a:cs typeface="Arial" pitchFamily="34" charset="0"/>
            </a:endParaRPr>
          </a:p>
          <a:p>
            <a:pPr marL="0" indent="0" algn="just">
              <a:lnSpc>
                <a:spcPct val="80000"/>
              </a:lnSpc>
              <a:buNone/>
              <a:defRPr/>
            </a:pPr>
            <a:r>
              <a:rPr lang="es-MX" dirty="0">
                <a:solidFill>
                  <a:schemeClr val="tx2">
                    <a:lumMod val="75000"/>
                  </a:schemeClr>
                </a:solidFill>
                <a:latin typeface="Arial" pitchFamily="34" charset="0"/>
                <a:cs typeface="Arial" pitchFamily="34" charset="0"/>
              </a:rPr>
              <a:t>“Es el sistema que permite prever las consecuencias económicas de los hechos futuros e inciertos cuya realización preocupa al asegurado, anulando totalmente sus efectos o remediándolos en gran medida</a:t>
            </a:r>
            <a:r>
              <a:rPr lang="es-MX" dirty="0" smtClean="0">
                <a:solidFill>
                  <a:schemeClr val="tx2">
                    <a:lumMod val="75000"/>
                  </a:schemeClr>
                </a:solidFill>
                <a:latin typeface="Arial" pitchFamily="34" charset="0"/>
                <a:cs typeface="Arial" pitchFamily="34" charset="0"/>
              </a:rPr>
              <a:t>”.</a:t>
            </a:r>
          </a:p>
          <a:p>
            <a:pPr marL="0" indent="0" algn="just">
              <a:lnSpc>
                <a:spcPct val="80000"/>
              </a:lnSpc>
              <a:buNone/>
              <a:defRPr/>
            </a:pPr>
            <a:endParaRPr lang="es-MX" dirty="0" smtClean="0">
              <a:solidFill>
                <a:schemeClr val="tx2">
                  <a:lumMod val="75000"/>
                </a:schemeClr>
              </a:solidFill>
              <a:latin typeface="Arial" pitchFamily="34" charset="0"/>
              <a:cs typeface="Arial" pitchFamily="34" charset="0"/>
            </a:endParaRPr>
          </a:p>
          <a:p>
            <a:pPr marL="0" indent="0" algn="just">
              <a:lnSpc>
                <a:spcPct val="80000"/>
              </a:lnSpc>
              <a:buNone/>
              <a:defRPr/>
            </a:pPr>
            <a:r>
              <a:rPr lang="es-ES_tradnl" dirty="0">
                <a:solidFill>
                  <a:schemeClr val="tx2">
                    <a:lumMod val="75000"/>
                  </a:schemeClr>
                </a:solidFill>
                <a:latin typeface="Arial" pitchFamily="34" charset="0"/>
                <a:cs typeface="Arial" pitchFamily="34" charset="0"/>
              </a:rPr>
              <a:t>“El seguro es</a:t>
            </a:r>
            <a:r>
              <a:rPr lang="es-ES_tradnl" b="1" dirty="0">
                <a:solidFill>
                  <a:schemeClr val="tx2">
                    <a:lumMod val="75000"/>
                  </a:schemeClr>
                </a:solidFill>
                <a:latin typeface="Arial" pitchFamily="34" charset="0"/>
                <a:cs typeface="Arial" pitchFamily="34" charset="0"/>
              </a:rPr>
              <a:t> un contrato de indemnización, bilateral, aleatorio, de adhesión, recíproco y colectivo, </a:t>
            </a:r>
            <a:r>
              <a:rPr lang="es-ES_tradnl" dirty="0">
                <a:solidFill>
                  <a:schemeClr val="tx2">
                    <a:lumMod val="75000"/>
                  </a:schemeClr>
                </a:solidFill>
                <a:latin typeface="Arial" pitchFamily="34" charset="0"/>
                <a:cs typeface="Arial" pitchFamily="34" charset="0"/>
              </a:rPr>
              <a:t>por parte de muchas economías amenazadas por peligros comunes, eventuales y tasables en dinero”.</a:t>
            </a:r>
            <a:endParaRPr lang="es-MX" dirty="0">
              <a:solidFill>
                <a:schemeClr val="tx2">
                  <a:lumMod val="75000"/>
                </a:schemeClr>
              </a:solidFill>
              <a:latin typeface="Arial" pitchFamily="34" charset="0"/>
              <a:cs typeface="Arial" pitchFamily="34" charset="0"/>
            </a:endParaRPr>
          </a:p>
          <a:p>
            <a:pPr eaLnBrk="1" hangingPunct="1">
              <a:lnSpc>
                <a:spcPct val="80000"/>
              </a:lnSpc>
              <a:defRPr/>
            </a:pPr>
            <a:endParaRPr lang="es-MX" sz="1200" dirty="0" smtClean="0"/>
          </a:p>
          <a:p>
            <a:pPr eaLnBrk="1" hangingPunct="1">
              <a:lnSpc>
                <a:spcPct val="80000"/>
              </a:lnSpc>
              <a:defRPr/>
            </a:pPr>
            <a:endParaRPr lang="es-MX" sz="1200"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1">
                    <a:lumMod val="75000"/>
                    <a:lumOff val="25000"/>
                  </a:schemeClr>
                </a:solidFill>
              </a:rPr>
              <a:t>12</a:t>
            </a:fld>
            <a:endParaRPr lang="es-MX" dirty="0">
              <a:solidFill>
                <a:schemeClr val="tx1">
                  <a:lumMod val="75000"/>
                  <a:lumOff val="25000"/>
                </a:schemeClr>
              </a:solidFill>
            </a:endParaRPr>
          </a:p>
        </p:txBody>
      </p:sp>
    </p:spTree>
    <p:extLst>
      <p:ext uri="{BB962C8B-B14F-4D97-AF65-F5344CB8AC3E}">
        <p14:creationId xmlns:p14="http://schemas.microsoft.com/office/powerpoint/2010/main" val="307845674"/>
      </p:ext>
    </p:extLst>
  </p:cSld>
  <p:clrMapOvr>
    <a:masterClrMapping/>
  </p:clrMapOvr>
  <p:transition spd="slow">
    <p:cover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611560" y="620688"/>
            <a:ext cx="7920880" cy="4752528"/>
          </a:xfrm>
          <a:prstGeom prst="rect">
            <a:avLst/>
          </a:prstGeom>
          <a:solidFill>
            <a:schemeClr val="tx2">
              <a:lumMod val="40000"/>
              <a:lumOff val="60000"/>
            </a:schemeClr>
          </a:solidFill>
          <a:ln>
            <a:solidFill>
              <a:schemeClr val="accent3">
                <a:lumMod val="75000"/>
              </a:schemeClr>
            </a:solidFill>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defRPr/>
            </a:pPr>
            <a:endParaRPr lang="es-ES" sz="1200" dirty="0" smtClean="0"/>
          </a:p>
          <a:p>
            <a:pPr marL="0" indent="0" algn="just">
              <a:buNone/>
            </a:pPr>
            <a:r>
              <a:rPr lang="es-MX" dirty="0" smtClean="0">
                <a:solidFill>
                  <a:schemeClr val="tx2">
                    <a:lumMod val="75000"/>
                  </a:schemeClr>
                </a:solidFill>
                <a:latin typeface="Arial" pitchFamily="34" charset="0"/>
                <a:cs typeface="Arial" pitchFamily="34" charset="0"/>
              </a:rPr>
              <a:t>Según </a:t>
            </a:r>
            <a:r>
              <a:rPr lang="es-MX" dirty="0">
                <a:solidFill>
                  <a:schemeClr val="tx2">
                    <a:lumMod val="75000"/>
                  </a:schemeClr>
                </a:solidFill>
                <a:latin typeface="Arial" pitchFamily="34" charset="0"/>
                <a:cs typeface="Arial" pitchFamily="34" charset="0"/>
              </a:rPr>
              <a:t>el francés </a:t>
            </a:r>
            <a:r>
              <a:rPr lang="es-MX" b="1" dirty="0">
                <a:solidFill>
                  <a:schemeClr val="tx2">
                    <a:lumMod val="75000"/>
                  </a:schemeClr>
                </a:solidFill>
                <a:latin typeface="Arial" pitchFamily="34" charset="0"/>
                <a:cs typeface="Arial" pitchFamily="34" charset="0"/>
              </a:rPr>
              <a:t>Joseph </a:t>
            </a:r>
            <a:r>
              <a:rPr lang="es-MX" b="1" dirty="0" err="1">
                <a:solidFill>
                  <a:schemeClr val="tx2">
                    <a:lumMod val="75000"/>
                  </a:schemeClr>
                </a:solidFill>
                <a:latin typeface="Arial" pitchFamily="34" charset="0"/>
                <a:cs typeface="Arial" pitchFamily="34" charset="0"/>
              </a:rPr>
              <a:t>Hérmard</a:t>
            </a:r>
            <a:r>
              <a:rPr lang="es-MX" b="1" dirty="0" smtClean="0">
                <a:solidFill>
                  <a:schemeClr val="tx2">
                    <a:lumMod val="75000"/>
                  </a:schemeClr>
                </a:solidFill>
                <a:latin typeface="Arial" pitchFamily="34" charset="0"/>
                <a:cs typeface="Arial" pitchFamily="34" charset="0"/>
              </a:rPr>
              <a:t>:</a:t>
            </a:r>
          </a:p>
          <a:p>
            <a:pPr marL="0" indent="0" algn="just">
              <a:buNone/>
            </a:pPr>
            <a:endParaRPr lang="es-MX" dirty="0">
              <a:solidFill>
                <a:schemeClr val="tx2">
                  <a:lumMod val="75000"/>
                </a:schemeClr>
              </a:solidFill>
              <a:latin typeface="Arial" pitchFamily="34" charset="0"/>
              <a:cs typeface="Arial" pitchFamily="34" charset="0"/>
            </a:endParaRPr>
          </a:p>
          <a:p>
            <a:pPr marL="0" indent="0" algn="just">
              <a:buNone/>
            </a:pPr>
            <a:r>
              <a:rPr lang="es-MX" b="1" dirty="0" smtClean="0">
                <a:solidFill>
                  <a:schemeClr val="tx2">
                    <a:lumMod val="75000"/>
                  </a:schemeClr>
                </a:solidFill>
                <a:latin typeface="Arial" pitchFamily="34" charset="0"/>
                <a:cs typeface="Arial" pitchFamily="34" charset="0"/>
              </a:rPr>
              <a:t>“</a:t>
            </a:r>
            <a:r>
              <a:rPr lang="es-MX" b="1" dirty="0">
                <a:solidFill>
                  <a:schemeClr val="tx2">
                    <a:lumMod val="75000"/>
                  </a:schemeClr>
                </a:solidFill>
                <a:latin typeface="Arial" pitchFamily="34" charset="0"/>
                <a:cs typeface="Arial" pitchFamily="34" charset="0"/>
              </a:rPr>
              <a:t>El seguro es una operación por la cual una parte, el asegurado, se hace prometer mediante una remuneración, la prima, para él o para un tercero, en caso de realización de un riesgo, una prestación por otra parte, el asegurador, quien toma a su cargo un conjunto de riesgos los compensa conforme a las leyes de la estadística”</a:t>
            </a:r>
            <a:r>
              <a:rPr lang="es-MX" dirty="0">
                <a:solidFill>
                  <a:schemeClr val="tx2">
                    <a:lumMod val="75000"/>
                  </a:schemeClr>
                </a:solidFill>
                <a:latin typeface="Arial" pitchFamily="34" charset="0"/>
                <a:cs typeface="Arial" pitchFamily="34" charset="0"/>
              </a:rPr>
              <a:t> (Ruíz, 2010)</a:t>
            </a:r>
          </a:p>
          <a:p>
            <a:pPr algn="just" eaLnBrk="1" hangingPunct="1">
              <a:lnSpc>
                <a:spcPct val="80000"/>
              </a:lnSpc>
              <a:defRPr/>
            </a:pPr>
            <a:endParaRPr lang="es-MX" sz="1200" dirty="0" smtClean="0">
              <a:solidFill>
                <a:schemeClr val="tx2">
                  <a:lumMod val="75000"/>
                </a:schemeClr>
              </a:solidFill>
            </a:endParaRPr>
          </a:p>
          <a:p>
            <a:pPr eaLnBrk="1" hangingPunct="1">
              <a:lnSpc>
                <a:spcPct val="80000"/>
              </a:lnSpc>
              <a:defRPr/>
            </a:pPr>
            <a:endParaRPr lang="es-MX" sz="1200" dirty="0" smtClean="0">
              <a:solidFill>
                <a:schemeClr val="tx2">
                  <a:lumMod val="75000"/>
                </a:schemeClr>
              </a:solidFill>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mtClean="0"/>
              <a:t>13</a:t>
            </a:fld>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5" y="4005064"/>
            <a:ext cx="2664295" cy="241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35783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in_image" descr="http://img27.imageshack.us/img27/6393/dibujoum3.jpg"/>
          <p:cNvPicPr/>
          <p:nvPr/>
        </p:nvPicPr>
        <p:blipFill>
          <a:blip r:embed="rId2"/>
          <a:srcRect/>
          <a:stretch>
            <a:fillRect/>
          </a:stretch>
        </p:blipFill>
        <p:spPr bwMode="auto">
          <a:xfrm>
            <a:off x="428596" y="5000636"/>
            <a:ext cx="2232645" cy="1571636"/>
          </a:xfrm>
          <a:prstGeom prst="rect">
            <a:avLst/>
          </a:prstGeom>
          <a:noFill/>
          <a:ln w="9525">
            <a:solidFill>
              <a:schemeClr val="accent3"/>
            </a:solidFill>
            <a:miter lim="800000"/>
            <a:headEnd/>
            <a:tailEnd/>
          </a:ln>
        </p:spPr>
      </p:pic>
      <p:pic>
        <p:nvPicPr>
          <p:cNvPr id="4" name="3 Imagen" descr="http://www.cordstrap.com.mx/Portals/3/images/Road/Accidentes_de_cargas_en_camiones_Accidentes_graves.PNG"/>
          <p:cNvPicPr/>
          <p:nvPr/>
        </p:nvPicPr>
        <p:blipFill>
          <a:blip r:embed="rId3"/>
          <a:srcRect/>
          <a:stretch>
            <a:fillRect/>
          </a:stretch>
        </p:blipFill>
        <p:spPr bwMode="auto">
          <a:xfrm>
            <a:off x="500034" y="357166"/>
            <a:ext cx="2071702" cy="1500198"/>
          </a:xfrm>
          <a:prstGeom prst="rect">
            <a:avLst/>
          </a:prstGeom>
          <a:noFill/>
          <a:ln w="9525">
            <a:solidFill>
              <a:schemeClr val="accent3"/>
            </a:solidFill>
            <a:miter lim="800000"/>
            <a:headEnd/>
            <a:tailEnd/>
          </a:ln>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357166"/>
            <a:ext cx="2332098" cy="177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403648" y="1515556"/>
            <a:ext cx="6552728" cy="3647152"/>
          </a:xfrm>
          <a:prstGeom prst="rect">
            <a:avLst/>
          </a:prstGeom>
          <a:solidFill>
            <a:schemeClr val="accent3">
              <a:lumMod val="20000"/>
              <a:lumOff val="80000"/>
            </a:schemeClr>
          </a:solidFill>
          <a:ln>
            <a:solidFill>
              <a:schemeClr val="accent3">
                <a:lumMod val="75000"/>
              </a:schemeClr>
            </a:solidFill>
          </a:ln>
        </p:spPr>
        <p:txBody>
          <a:bodyPr wrap="square">
            <a:spAutoFit/>
          </a:bodyPr>
          <a:lstStyle/>
          <a:p>
            <a:r>
              <a:rPr lang="es-MX" sz="2100" dirty="0" smtClean="0">
                <a:latin typeface="Arial" pitchFamily="34" charset="0"/>
                <a:cs typeface="Arial" pitchFamily="34" charset="0"/>
              </a:rPr>
              <a:t>Según </a:t>
            </a:r>
            <a:r>
              <a:rPr lang="es-MX" sz="2100" b="1" dirty="0" err="1">
                <a:latin typeface="Arial" pitchFamily="34" charset="0"/>
                <a:cs typeface="Arial" pitchFamily="34" charset="0"/>
              </a:rPr>
              <a:t>Brunetti</a:t>
            </a:r>
            <a:r>
              <a:rPr lang="es-MX" sz="2100" b="1" dirty="0">
                <a:latin typeface="Arial" pitchFamily="34" charset="0"/>
                <a:cs typeface="Arial" pitchFamily="34" charset="0"/>
              </a:rPr>
              <a:t>:</a:t>
            </a:r>
            <a:r>
              <a:rPr lang="es-MX" sz="2100" dirty="0">
                <a:latin typeface="Arial" pitchFamily="34" charset="0"/>
                <a:cs typeface="Arial" pitchFamily="34" charset="0"/>
              </a:rPr>
              <a:t> </a:t>
            </a:r>
            <a:endParaRPr lang="es-MX" sz="2100" dirty="0" smtClean="0">
              <a:latin typeface="Arial" pitchFamily="34" charset="0"/>
              <a:cs typeface="Arial" pitchFamily="34" charset="0"/>
            </a:endParaRPr>
          </a:p>
          <a:p>
            <a:endParaRPr lang="es-MX" sz="2100" dirty="0">
              <a:latin typeface="Arial" pitchFamily="34" charset="0"/>
              <a:cs typeface="Arial" pitchFamily="34" charset="0"/>
            </a:endParaRPr>
          </a:p>
          <a:p>
            <a:pPr algn="just"/>
            <a:r>
              <a:rPr lang="es-MX" sz="2100" dirty="0">
                <a:latin typeface="Arial" pitchFamily="34" charset="0"/>
                <a:cs typeface="Arial" pitchFamily="34" charset="0"/>
              </a:rPr>
              <a:t> </a:t>
            </a:r>
            <a:r>
              <a:rPr lang="es-MX" sz="2100" b="1" dirty="0">
                <a:latin typeface="Arial" pitchFamily="34" charset="0"/>
                <a:cs typeface="Arial" pitchFamily="34" charset="0"/>
              </a:rPr>
              <a:t>“El contrato del seguro es un contrato bilateral, autónomo, a título oneroso, por el que una sociedad de seguros, debidamente autorizada para el ejercicio de una empresa, asume, contra el precio de una prima, el riesgo de proporcionar al asegurado una prestación determinada, en capital o renta, para el caso de que en el futuro se produzca un evento determinado contemplado en el contrato.” </a:t>
            </a:r>
            <a:r>
              <a:rPr lang="es-MX" sz="2100" dirty="0">
                <a:latin typeface="Arial" pitchFamily="34" charset="0"/>
                <a:cs typeface="Arial" pitchFamily="34" charset="0"/>
              </a:rPr>
              <a:t>(Sánchez, 2000: 82</a:t>
            </a:r>
            <a:r>
              <a:rPr lang="es-MX" sz="2100" dirty="0" smtClean="0">
                <a:latin typeface="Arial" pitchFamily="34" charset="0"/>
                <a:cs typeface="Arial" pitchFamily="34" charset="0"/>
              </a:rPr>
              <a:t>).</a:t>
            </a:r>
          </a:p>
        </p:txBody>
      </p:sp>
      <p:pic>
        <p:nvPicPr>
          <p:cNvPr id="6" name="5 Imagen" descr="http://eleconomista.com.mx/files/imagecache/nota_completa/2_5.jpg"/>
          <p:cNvPicPr/>
          <p:nvPr/>
        </p:nvPicPr>
        <p:blipFill>
          <a:blip r:embed="rId5"/>
          <a:srcRect/>
          <a:stretch>
            <a:fillRect/>
          </a:stretch>
        </p:blipFill>
        <p:spPr bwMode="auto">
          <a:xfrm>
            <a:off x="5786446" y="4786322"/>
            <a:ext cx="3085139" cy="1863083"/>
          </a:xfrm>
          <a:prstGeom prst="rect">
            <a:avLst/>
          </a:prstGeom>
          <a:noFill/>
          <a:ln w="9525">
            <a:solidFill>
              <a:schemeClr val="accent3"/>
            </a:solidFill>
            <a:miter lim="800000"/>
            <a:headEnd/>
            <a:tailEnd/>
          </a:ln>
        </p:spPr>
      </p:pic>
      <p:sp>
        <p:nvSpPr>
          <p:cNvPr id="7" name="6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14</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899568332"/>
      </p:ext>
    </p:extLst>
  </p:cSld>
  <p:clrMapOvr>
    <a:masterClrMapping/>
  </p:clrMapOvr>
  <p:transition spd="slow">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15</a:t>
            </a:fld>
            <a:endParaRPr lang="es-MX" dirty="0">
              <a:solidFill>
                <a:schemeClr val="tx1"/>
              </a:solidFill>
            </a:endParaRPr>
          </a:p>
        </p:txBody>
      </p:sp>
      <p:sp>
        <p:nvSpPr>
          <p:cNvPr id="5" name="1 Título"/>
          <p:cNvSpPr txBox="1">
            <a:spLocks/>
          </p:cNvSpPr>
          <p:nvPr/>
        </p:nvSpPr>
        <p:spPr>
          <a:xfrm>
            <a:off x="385192" y="706686"/>
            <a:ext cx="5770984" cy="778098"/>
          </a:xfrm>
          <a:prstGeom prst="rect">
            <a:avLst/>
          </a:prstGeom>
          <a:solidFill>
            <a:schemeClr val="accent3">
              <a:lumMod val="50000"/>
            </a:schemeClr>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r>
            <a:br>
              <a:rPr lang="es-MX" b="1" dirty="0" smtClean="0"/>
            </a:br>
            <a:r>
              <a:rPr lang="es-MX" sz="36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 </a:t>
            </a:r>
            <a:r>
              <a:rPr lang="es-MX" sz="100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Las Instituciones de Seguros:</a:t>
            </a:r>
            <a:r>
              <a:rPr lang="es-MX" sz="3600" dirty="0" smtClean="0">
                <a:ln>
                  <a:solidFill>
                    <a:schemeClr val="tx1">
                      <a:lumMod val="65000"/>
                      <a:lumOff val="35000"/>
                    </a:schemeClr>
                  </a:solidFill>
                </a:ln>
                <a:solidFill>
                  <a:schemeClr val="accent3"/>
                </a:solidFill>
                <a:latin typeface="Arial" pitchFamily="34" charset="0"/>
                <a:cs typeface="Arial" pitchFamily="34" charset="0"/>
              </a:rPr>
              <a:t/>
            </a:r>
            <a:br>
              <a:rPr lang="es-MX" sz="3600" dirty="0" smtClean="0">
                <a:ln>
                  <a:solidFill>
                    <a:schemeClr val="tx1">
                      <a:lumMod val="65000"/>
                      <a:lumOff val="35000"/>
                    </a:schemeClr>
                  </a:solidFill>
                </a:ln>
                <a:solidFill>
                  <a:schemeClr val="accent3"/>
                </a:solidFill>
                <a:latin typeface="Arial" pitchFamily="34" charset="0"/>
                <a:cs typeface="Arial" pitchFamily="34" charset="0"/>
              </a:rPr>
            </a:br>
            <a:r>
              <a:rPr lang="es-MX" dirty="0" smtClean="0">
                <a:ln>
                  <a:solidFill>
                    <a:schemeClr val="tx1">
                      <a:lumMod val="65000"/>
                      <a:lumOff val="35000"/>
                    </a:schemeClr>
                  </a:solidFill>
                </a:ln>
                <a:solidFill>
                  <a:schemeClr val="accent3"/>
                </a:solidFill>
              </a:rPr>
              <a:t> </a:t>
            </a:r>
            <a:br>
              <a:rPr lang="es-MX" dirty="0" smtClean="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6" name="Rectangle 1"/>
          <p:cNvSpPr>
            <a:spLocks noChangeArrowheads="1"/>
          </p:cNvSpPr>
          <p:nvPr/>
        </p:nvSpPr>
        <p:spPr bwMode="auto">
          <a:xfrm>
            <a:off x="317640" y="1556792"/>
            <a:ext cx="8358816"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ES" sz="2400" b="1" dirty="0">
                <a:latin typeface="Arial" pitchFamily="34" charset="0"/>
                <a:cs typeface="Arial" pitchFamily="34" charset="0"/>
              </a:rPr>
              <a:t>Las Instituciones de Seguros</a:t>
            </a:r>
            <a:r>
              <a:rPr lang="es-ES" sz="2400" dirty="0">
                <a:latin typeface="Arial" pitchFamily="34" charset="0"/>
                <a:cs typeface="Arial" pitchFamily="34" charset="0"/>
              </a:rPr>
              <a:t> son aquellas que reúnen bienes (capital) y servicios (aspecto técnico del seguro) con la finalidad de colocar en el mercado, contratos por los cuales se obligan a reparar el daño, resarcir a quien lo sufra o bien indemnizar por la actualización del riesgo </a:t>
            </a:r>
            <a:r>
              <a:rPr lang="es-ES" sz="2400" dirty="0" smtClean="0">
                <a:latin typeface="Arial" pitchFamily="34" charset="0"/>
                <a:cs typeface="Arial" pitchFamily="34" charset="0"/>
              </a:rPr>
              <a:t>previsto.</a:t>
            </a:r>
            <a:r>
              <a:rPr lang="es-MX" sz="2400" dirty="0" smtClean="0">
                <a:effectLst/>
                <a:latin typeface="Arial" pitchFamily="34" charset="0"/>
                <a:cs typeface="Arial" pitchFamily="34" charset="0"/>
              </a:rPr>
              <a:t> </a:t>
            </a:r>
          </a:p>
          <a:p>
            <a:pPr algn="just"/>
            <a:r>
              <a:rPr lang="es-MX" sz="2400" dirty="0">
                <a:latin typeface="Arial" pitchFamily="34" charset="0"/>
                <a:cs typeface="Arial" pitchFamily="34" charset="0"/>
              </a:rPr>
              <a:t>*</a:t>
            </a:r>
            <a:r>
              <a:rPr lang="es-MX" sz="1600" dirty="0" smtClean="0">
                <a:latin typeface="Arial" pitchFamily="34" charset="0"/>
                <a:cs typeface="Arial" pitchFamily="34" charset="0"/>
              </a:rPr>
              <a:t>De </a:t>
            </a:r>
            <a:r>
              <a:rPr lang="es-MX" sz="1600" dirty="0">
                <a:latin typeface="Arial" pitchFamily="34" charset="0"/>
                <a:cs typeface="Arial" pitchFamily="34" charset="0"/>
              </a:rPr>
              <a:t>acuerdo con Zamudio Collado</a:t>
            </a:r>
          </a:p>
          <a:p>
            <a:pPr algn="just"/>
            <a:r>
              <a:rPr lang="es-ES" sz="2400" dirty="0"/>
              <a:t> </a:t>
            </a:r>
            <a:endParaRPr kumimoji="0" lang="es-MX"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3636243"/>
            <a:ext cx="1371600"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586064"/>
            <a:ext cx="172561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489301"/>
            <a:ext cx="1798637"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4360" y="3717032"/>
            <a:ext cx="1622096" cy="1023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5432772"/>
            <a:ext cx="2378075"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92911" y="5896694"/>
            <a:ext cx="2195513"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72347" y="5799857"/>
            <a:ext cx="847725"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549604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67545" y="332656"/>
            <a:ext cx="4104455" cy="936104"/>
          </a:xfrm>
          <a:prstGeom prst="rect">
            <a:avLst/>
          </a:prstGeom>
          <a:solidFill>
            <a:srgbClr val="FFFFFF"/>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rmAutofit/>
          </a:bodyPr>
          <a:lstStyle/>
          <a:p>
            <a:pPr lvl="0"/>
            <a:r>
              <a:rPr lang="es-MX" sz="31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El asegurado</a:t>
            </a:r>
            <a:r>
              <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rPr>
              <a:t>.</a:t>
            </a:r>
            <a:endParaRPr lang="es-ES" sz="2400" dirty="0" smtClean="0"/>
          </a:p>
        </p:txBody>
      </p:sp>
      <p:sp>
        <p:nvSpPr>
          <p:cNvPr id="6147" name="Rectangle 3"/>
          <p:cNvSpPr>
            <a:spLocks noGrp="1" noChangeArrowheads="1"/>
          </p:cNvSpPr>
          <p:nvPr>
            <p:ph idx="1"/>
          </p:nvPr>
        </p:nvSpPr>
        <p:spPr bwMode="auto">
          <a:xfrm>
            <a:off x="467544" y="1412777"/>
            <a:ext cx="7920880" cy="1656183"/>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p>
            <a:pPr marL="0" indent="0" algn="just">
              <a:buNone/>
            </a:pPr>
            <a:r>
              <a:rPr lang="es-ES" b="1" dirty="0">
                <a:solidFill>
                  <a:schemeClr val="tx1">
                    <a:lumMod val="75000"/>
                    <a:lumOff val="25000"/>
                  </a:schemeClr>
                </a:solidFill>
                <a:latin typeface="Arial" pitchFamily="34" charset="0"/>
                <a:cs typeface="Arial" pitchFamily="34" charset="0"/>
              </a:rPr>
              <a:t>El asegurado</a:t>
            </a:r>
            <a:r>
              <a:rPr lang="es-ES" dirty="0">
                <a:solidFill>
                  <a:schemeClr val="tx1">
                    <a:lumMod val="75000"/>
                    <a:lumOff val="25000"/>
                  </a:schemeClr>
                </a:solidFill>
                <a:latin typeface="Arial" pitchFamily="34" charset="0"/>
                <a:cs typeface="Arial" pitchFamily="34" charset="0"/>
              </a:rPr>
              <a:t> es aquella persona que busca protegerse o proteger a determinadas personas del daño patrimonial que pueda causar la actualización del riesgo previsto, tiene tres opciones para tomar un seguro</a:t>
            </a:r>
            <a:r>
              <a:rPr lang="es-ES" dirty="0" smtClean="0">
                <a:solidFill>
                  <a:schemeClr val="tx1">
                    <a:lumMod val="75000"/>
                    <a:lumOff val="25000"/>
                  </a:schemeClr>
                </a:solidFill>
                <a:latin typeface="Arial" pitchFamily="34" charset="0"/>
                <a:cs typeface="Arial" pitchFamily="34" charset="0"/>
              </a:rPr>
              <a:t>:</a:t>
            </a:r>
            <a:endParaRPr lang="es-MX" dirty="0">
              <a:solidFill>
                <a:schemeClr val="tx1">
                  <a:lumMod val="75000"/>
                  <a:lumOff val="25000"/>
                </a:schemeClr>
              </a:solidFill>
              <a:latin typeface="Arial" pitchFamily="34" charset="0"/>
              <a:cs typeface="Arial" pitchFamily="34" charset="0"/>
            </a:endParaRPr>
          </a:p>
          <a:p>
            <a:pPr marL="0" indent="0" algn="just">
              <a:buNone/>
            </a:pPr>
            <a:endParaRPr lang="es-MX" sz="3000" dirty="0"/>
          </a:p>
          <a:p>
            <a:pPr marL="0" lvl="0" indent="0" algn="just">
              <a:lnSpc>
                <a:spcPct val="80000"/>
              </a:lnSpc>
              <a:buNone/>
            </a:pPr>
            <a:endParaRPr lang="es-MX" sz="2600" dirty="0" smtClean="0"/>
          </a:p>
          <a:p>
            <a:pPr algn="just" eaLnBrk="1" hangingPunct="1">
              <a:lnSpc>
                <a:spcPct val="80000"/>
              </a:lnSpc>
              <a:buNone/>
            </a:pPr>
            <a:endParaRPr lang="es-MX" sz="3600" dirty="0" smtClean="0"/>
          </a:p>
          <a:p>
            <a:pPr algn="just" eaLnBrk="1" hangingPunct="1">
              <a:lnSpc>
                <a:spcPct val="80000"/>
              </a:lnSpc>
              <a:buFontTx/>
              <a:buNone/>
            </a:pPr>
            <a:endParaRPr lang="es-ES" sz="2400" b="1"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1"/>
                </a:solidFill>
              </a:rPr>
              <a:t>16</a:t>
            </a:fld>
            <a:endParaRPr lang="es-MX" dirty="0">
              <a:solidFill>
                <a:schemeClr val="tx1"/>
              </a:solidFill>
            </a:endParaRPr>
          </a:p>
        </p:txBody>
      </p:sp>
      <p:sp>
        <p:nvSpPr>
          <p:cNvPr id="5" name="4 Rectángulo"/>
          <p:cNvSpPr/>
          <p:nvPr/>
        </p:nvSpPr>
        <p:spPr>
          <a:xfrm>
            <a:off x="467544" y="3212976"/>
            <a:ext cx="7920880" cy="3125571"/>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r>
              <a:rPr lang="es-MX" dirty="0" smtClean="0">
                <a:solidFill>
                  <a:schemeClr val="tx1"/>
                </a:solidFill>
                <a:latin typeface="Arial" pitchFamily="34" charset="0"/>
                <a:cs typeface="Arial" pitchFamily="34" charset="0"/>
              </a:rPr>
              <a:t>Por cuenta y a nombre de propio (por ejemplo cuando se contrata un seguro automovilístico con cobertura de robo respecto del propio vehículo),</a:t>
            </a:r>
          </a:p>
          <a:p>
            <a:pPr marL="285750" indent="-285750" algn="just">
              <a:buFont typeface="Arial" pitchFamily="34" charset="0"/>
              <a:buChar char="•"/>
            </a:pPr>
            <a:r>
              <a:rPr lang="es-MX" dirty="0" smtClean="0">
                <a:solidFill>
                  <a:schemeClr val="tx1"/>
                </a:solidFill>
                <a:latin typeface="Arial" pitchFamily="34" charset="0"/>
                <a:cs typeface="Arial" pitchFamily="34" charset="0"/>
              </a:rPr>
              <a:t>A nombre y por cuenta de un tercero (por ejemplo cuando una persona autoriza a una institución de crédito para que le contrate un seguro de vida a fin de que el adeudo que tiene por una apertura de un crédito determinado quede cubierto por la aseguradora en caso de fallecimiento);</a:t>
            </a:r>
          </a:p>
          <a:p>
            <a:pPr marL="285750" indent="-285750" algn="just">
              <a:buFont typeface="Arial" pitchFamily="34" charset="0"/>
              <a:buChar char="•"/>
            </a:pPr>
            <a:r>
              <a:rPr lang="es-MX" dirty="0" smtClean="0">
                <a:solidFill>
                  <a:schemeClr val="tx1"/>
                </a:solidFill>
                <a:latin typeface="Arial" pitchFamily="34" charset="0"/>
                <a:cs typeface="Arial" pitchFamily="34" charset="0"/>
              </a:rPr>
              <a:t>A nombre y por cuenta propia sobre bienes de un tercero (por ejemplo, cuando se tiene interés en que el bien, propiedad de éste, no se pierda por ser la garantía de un adeudo).</a:t>
            </a:r>
            <a:endParaRPr lang="es-MX"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087516866"/>
      </p:ext>
    </p:extLst>
  </p:cSld>
  <p:clrMapOvr>
    <a:masterClrMapping/>
  </p:clrMapOvr>
  <p:transition spd="slow">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3568" y="1988840"/>
            <a:ext cx="7848872" cy="2592288"/>
          </a:xfrm>
          <a:prstGeom prst="rect">
            <a:avLst/>
          </a:prstGeom>
          <a:ln/>
          <a:scene3d>
            <a:camera prst="isometricOffAxis1Right"/>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b="1" dirty="0" smtClean="0">
              <a:solidFill>
                <a:schemeClr val="accent3">
                  <a:lumMod val="50000"/>
                </a:schemeClr>
              </a:solidFill>
              <a:effectLst>
                <a:outerShdw blurRad="38100" dist="38100" dir="2700000" algn="tl">
                  <a:srgbClr val="000000">
                    <a:alpha val="43137"/>
                  </a:srgbClr>
                </a:outerShdw>
              </a:effectLst>
            </a:endParaRPr>
          </a:p>
          <a:p>
            <a:r>
              <a:rPr lang="es-ES" b="1" dirty="0" smtClean="0">
                <a:solidFill>
                  <a:schemeClr val="accent3">
                    <a:lumMod val="50000"/>
                  </a:schemeClr>
                </a:solidFill>
                <a:effectLst>
                  <a:outerShdw blurRad="38100" dist="38100" dir="2700000" algn="tl">
                    <a:srgbClr val="000000">
                      <a:alpha val="43137"/>
                    </a:srgbClr>
                  </a:outerShdw>
                </a:effectLst>
              </a:rPr>
              <a:t>Sociedades Mutualistas e Instituciones de Seguros</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número de diapositiva"/>
          <p:cNvSpPr>
            <a:spLocks noGrp="1"/>
          </p:cNvSpPr>
          <p:nvPr>
            <p:ph type="sldNum" sz="quarter" idx="12"/>
          </p:nvPr>
        </p:nvSpPr>
        <p:spPr/>
        <p:txBody>
          <a:bodyPr/>
          <a:lstStyle/>
          <a:p>
            <a:fld id="{B3E63DD9-2D51-463F-BCB7-C6B4FC35E63F}" type="slidenum">
              <a:rPr lang="es-MX" smtClean="0"/>
              <a:t>17</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9001" y="116632"/>
            <a:ext cx="725487"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5292080" y="188640"/>
            <a:ext cx="2857496" cy="720080"/>
          </a:xfrm>
          <a:prstGeom prst="rect">
            <a:avLst/>
          </a:prstGeom>
        </p:spPr>
        <p:txBody>
          <a:bodyPr>
            <a:normAutofit fontScale="25000" lnSpcReduction="20000"/>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r">
              <a:lnSpc>
                <a:spcPct val="100000"/>
              </a:lnSpc>
            </a:pP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endParaRPr lang="es-MX" dirty="0"/>
          </a:p>
        </p:txBody>
      </p:sp>
      <p:sp>
        <p:nvSpPr>
          <p:cNvPr id="4" name="3 Rectángulo"/>
          <p:cNvSpPr/>
          <p:nvPr/>
        </p:nvSpPr>
        <p:spPr>
          <a:xfrm>
            <a:off x="5328592" y="116632"/>
            <a:ext cx="2915816" cy="738664"/>
          </a:xfrm>
          <a:prstGeom prst="rect">
            <a:avLst/>
          </a:prstGeom>
        </p:spPr>
        <p:txBody>
          <a:bodyPr wrap="square">
            <a:spAutoFit/>
          </a:bodyPr>
          <a:lstStyle/>
          <a:p>
            <a:pPr algn="r"/>
            <a:r>
              <a:rPr lang="es-ES" sz="2800" dirty="0" smtClean="0">
                <a:solidFill>
                  <a:schemeClr val="tx2"/>
                </a:solidFill>
              </a:rPr>
              <a:t>F</a:t>
            </a:r>
            <a:r>
              <a:rPr lang="es-ES" sz="1400" dirty="0" smtClean="0">
                <a:solidFill>
                  <a:schemeClr val="tx2"/>
                </a:solidFill>
              </a:rPr>
              <a:t>ACULTAD DE ECONOMÍA</a:t>
            </a:r>
            <a:br>
              <a:rPr lang="es-ES" sz="1400" dirty="0" smtClean="0">
                <a:solidFill>
                  <a:schemeClr val="tx2"/>
                </a:solidFill>
              </a:rPr>
            </a:br>
            <a:r>
              <a:rPr lang="es-ES" sz="1400" dirty="0" smtClean="0">
                <a:solidFill>
                  <a:schemeClr val="tx2"/>
                </a:solidFill>
              </a:rPr>
              <a:t>LICENCIATURA EN ACTUARÍA</a:t>
            </a:r>
            <a:endParaRPr lang="es-MX" sz="1400" dirty="0">
              <a:solidFill>
                <a:schemeClr val="tx2"/>
              </a:solidFill>
            </a:endParaRPr>
          </a:p>
        </p:txBody>
      </p:sp>
    </p:spTree>
    <p:extLst>
      <p:ext uri="{BB962C8B-B14F-4D97-AF65-F5344CB8AC3E}">
        <p14:creationId xmlns:p14="http://schemas.microsoft.com/office/powerpoint/2010/main" val="8424086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bwMode="auto">
          <a:xfrm>
            <a:off x="395536" y="254187"/>
            <a:ext cx="8250088" cy="6408712"/>
          </a:xfrm>
          <a:prstGeom prst="rect">
            <a:avLst/>
          </a:prstGeom>
          <a:solidFill>
            <a:schemeClr val="accent3">
              <a:lumMod val="60000"/>
              <a:lumOff val="40000"/>
            </a:schemeClr>
          </a:solidFill>
          <a:ln>
            <a:miter lim="800000"/>
            <a:headEnd/>
            <a:tailEnd/>
          </a:ln>
        </p:spPr>
        <p:txBody>
          <a:bodyPr vert="horz" wrap="square" lIns="91440" tIns="45720" rIns="91440" bIns="45720" numCol="1" anchor="t" anchorCtr="0" compatLnSpc="1">
            <a:prstTxWarp prst="textNoShape">
              <a:avLst/>
            </a:prstTxWarp>
            <a:normAutofit fontScale="70000" lnSpcReduction="20000"/>
          </a:bodyPr>
          <a:lstStyle/>
          <a:p>
            <a:pPr algn="just" eaLnBrk="1" hangingPunct="1">
              <a:lnSpc>
                <a:spcPct val="80000"/>
              </a:lnSpc>
            </a:pPr>
            <a:endParaRPr lang="es-ES" sz="2800" b="1" dirty="0" smtClean="0"/>
          </a:p>
          <a:p>
            <a:pPr marL="0" indent="0" algn="just">
              <a:buNone/>
            </a:pPr>
            <a:r>
              <a:rPr lang="es-MX" sz="3100" dirty="0">
                <a:solidFill>
                  <a:schemeClr val="tx2">
                    <a:lumMod val="75000"/>
                  </a:schemeClr>
                </a:solidFill>
                <a:latin typeface="Arial" pitchFamily="34" charset="0"/>
                <a:cs typeface="Arial" pitchFamily="34" charset="0"/>
              </a:rPr>
              <a:t>Se ha definido a la </a:t>
            </a:r>
            <a:r>
              <a:rPr lang="es-MX" sz="31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Empresa Aseguradora </a:t>
            </a:r>
            <a:r>
              <a:rPr lang="es-MX" sz="3100" dirty="0">
                <a:solidFill>
                  <a:schemeClr val="tx2">
                    <a:lumMod val="75000"/>
                  </a:schemeClr>
                </a:solidFill>
                <a:latin typeface="Arial" pitchFamily="34" charset="0"/>
                <a:cs typeface="Arial" pitchFamily="34" charset="0"/>
              </a:rPr>
              <a:t>como la persona que, mediante la formalización de un contrato de seguro, asume las consecuencias dañosas producidas por la realización del evento cuyo riesgo es objeto de cobertura asumiendo, en nuestro </a:t>
            </a:r>
            <a:r>
              <a:rPr lang="es-MX" sz="3100" dirty="0" smtClean="0">
                <a:solidFill>
                  <a:schemeClr val="tx2">
                    <a:lumMod val="75000"/>
                  </a:schemeClr>
                </a:solidFill>
                <a:latin typeface="Arial" pitchFamily="34" charset="0"/>
                <a:cs typeface="Arial" pitchFamily="34" charset="0"/>
              </a:rPr>
              <a:t>país, </a:t>
            </a:r>
            <a:r>
              <a:rPr lang="es-MX" sz="3100" dirty="0">
                <a:solidFill>
                  <a:schemeClr val="tx2">
                    <a:lumMod val="75000"/>
                  </a:schemeClr>
                </a:solidFill>
                <a:latin typeface="Arial" pitchFamily="34" charset="0"/>
                <a:cs typeface="Arial" pitchFamily="34" charset="0"/>
              </a:rPr>
              <a:t>la forma de sociedad anónima o de sociedad mutualista</a:t>
            </a:r>
            <a:r>
              <a:rPr lang="es-MX" sz="3100" dirty="0" smtClean="0">
                <a:solidFill>
                  <a:schemeClr val="tx2">
                    <a:lumMod val="75000"/>
                  </a:schemeClr>
                </a:solidFill>
                <a:latin typeface="Arial" pitchFamily="34" charset="0"/>
                <a:cs typeface="Arial" pitchFamily="34" charset="0"/>
              </a:rPr>
              <a:t>.* </a:t>
            </a:r>
            <a:endParaRPr lang="es-MX" sz="3100" dirty="0">
              <a:solidFill>
                <a:schemeClr val="tx2">
                  <a:lumMod val="75000"/>
                </a:schemeClr>
              </a:solidFill>
              <a:latin typeface="Arial" pitchFamily="34" charset="0"/>
              <a:cs typeface="Arial" pitchFamily="34" charset="0"/>
            </a:endParaRPr>
          </a:p>
          <a:p>
            <a:pPr algn="just"/>
            <a:endParaRPr lang="es-MX" sz="3100" dirty="0">
              <a:solidFill>
                <a:schemeClr val="tx2">
                  <a:lumMod val="75000"/>
                </a:schemeClr>
              </a:solidFill>
              <a:latin typeface="Arial" pitchFamily="34" charset="0"/>
              <a:cs typeface="Arial" pitchFamily="34" charset="0"/>
            </a:endParaRPr>
          </a:p>
          <a:p>
            <a:pPr algn="just"/>
            <a:endParaRPr lang="es-ES" sz="3100" dirty="0" smtClean="0">
              <a:solidFill>
                <a:schemeClr val="tx2">
                  <a:lumMod val="75000"/>
                </a:schemeClr>
              </a:solidFill>
              <a:latin typeface="Arial" pitchFamily="34" charset="0"/>
              <a:cs typeface="Arial" pitchFamily="34" charset="0"/>
            </a:endParaRPr>
          </a:p>
          <a:p>
            <a:pPr algn="just"/>
            <a:endParaRPr lang="es-MX" sz="3100" dirty="0" smtClean="0">
              <a:solidFill>
                <a:schemeClr val="tx2">
                  <a:lumMod val="75000"/>
                </a:schemeClr>
              </a:solidFill>
              <a:latin typeface="Arial" pitchFamily="34" charset="0"/>
              <a:cs typeface="Arial" pitchFamily="34" charset="0"/>
            </a:endParaRPr>
          </a:p>
          <a:p>
            <a:pPr marL="0" indent="0" algn="just">
              <a:buNone/>
            </a:pPr>
            <a:endParaRPr lang="es-MX" sz="3100" dirty="0" smtClean="0">
              <a:solidFill>
                <a:schemeClr val="tx2">
                  <a:lumMod val="75000"/>
                </a:schemeClr>
              </a:solidFill>
              <a:latin typeface="Arial" pitchFamily="34" charset="0"/>
              <a:cs typeface="Arial" pitchFamily="34" charset="0"/>
            </a:endParaRPr>
          </a:p>
          <a:p>
            <a:pPr marL="0" indent="0" algn="just">
              <a:buNone/>
            </a:pPr>
            <a:endParaRPr lang="es-MX" sz="3100" dirty="0" smtClean="0">
              <a:solidFill>
                <a:schemeClr val="tx2">
                  <a:lumMod val="75000"/>
                </a:schemeClr>
              </a:solidFill>
              <a:latin typeface="Arial" pitchFamily="34" charset="0"/>
              <a:cs typeface="Arial" pitchFamily="34" charset="0"/>
            </a:endParaRPr>
          </a:p>
          <a:p>
            <a:pPr marL="0" indent="0" algn="just">
              <a:buNone/>
            </a:pPr>
            <a:endParaRPr lang="es-MX" sz="3100" dirty="0">
              <a:solidFill>
                <a:schemeClr val="tx2">
                  <a:lumMod val="75000"/>
                </a:schemeClr>
              </a:solidFill>
              <a:latin typeface="Arial" pitchFamily="34" charset="0"/>
              <a:cs typeface="Arial" pitchFamily="34" charset="0"/>
            </a:endParaRPr>
          </a:p>
          <a:p>
            <a:pPr marL="0" indent="0" algn="just">
              <a:buNone/>
            </a:pPr>
            <a:r>
              <a:rPr lang="es-MX" sz="3100" dirty="0" smtClean="0">
                <a:solidFill>
                  <a:schemeClr val="tx2">
                    <a:lumMod val="75000"/>
                  </a:schemeClr>
                </a:solidFill>
                <a:latin typeface="Arial" pitchFamily="34" charset="0"/>
                <a:cs typeface="Arial" pitchFamily="34" charset="0"/>
              </a:rPr>
              <a:t>Su </a:t>
            </a:r>
            <a:r>
              <a:rPr lang="es-MX" sz="3100" dirty="0">
                <a:solidFill>
                  <a:schemeClr val="tx2">
                    <a:lumMod val="75000"/>
                  </a:schemeClr>
                </a:solidFill>
                <a:latin typeface="Arial" pitchFamily="34" charset="0"/>
                <a:cs typeface="Arial" pitchFamily="34" charset="0"/>
              </a:rPr>
              <a:t>actividad se encuentra orientada a la práctica del seguro. Los términos empresa de seguros e institución de seguros son sinónimos, ya que la actividad aseguradora en la práctica, y en la totalidad de los países, sólo puede ser llevada a cabo por personas jurídicas y mediante alguna de las formas de sociedad que reconocen como válidas las respectivas legislaciones</a:t>
            </a:r>
            <a:r>
              <a:rPr lang="es-MX" sz="3100" dirty="0" smtClean="0">
                <a:solidFill>
                  <a:schemeClr val="tx2">
                    <a:lumMod val="75000"/>
                  </a:schemeClr>
                </a:solidFill>
                <a:latin typeface="Arial" pitchFamily="34" charset="0"/>
                <a:cs typeface="Arial" pitchFamily="34" charset="0"/>
              </a:rPr>
              <a:t>.</a:t>
            </a:r>
          </a:p>
          <a:p>
            <a:pPr marL="0" indent="0" algn="just">
              <a:buNone/>
            </a:pPr>
            <a:endParaRPr lang="es-MX" sz="3100" dirty="0" smtClean="0">
              <a:solidFill>
                <a:schemeClr val="tx2">
                  <a:lumMod val="75000"/>
                </a:schemeClr>
              </a:solidFill>
              <a:latin typeface="Arial" pitchFamily="34" charset="0"/>
              <a:cs typeface="Arial" pitchFamily="34" charset="0"/>
            </a:endParaRPr>
          </a:p>
          <a:p>
            <a:pPr marL="0" indent="0" algn="just">
              <a:buNone/>
            </a:pPr>
            <a:r>
              <a:rPr lang="es-MX" sz="2800" dirty="0" smtClean="0">
                <a:solidFill>
                  <a:schemeClr val="tx2">
                    <a:lumMod val="75000"/>
                  </a:schemeClr>
                </a:solidFill>
                <a:effectLst/>
                <a:latin typeface="Arial" pitchFamily="34" charset="0"/>
                <a:cs typeface="Arial" pitchFamily="34" charset="0"/>
              </a:rPr>
              <a:t>* </a:t>
            </a:r>
            <a:r>
              <a:rPr lang="es-MX" sz="2300" dirty="0" smtClean="0">
                <a:solidFill>
                  <a:schemeClr val="tx2">
                    <a:lumMod val="75000"/>
                  </a:schemeClr>
                </a:solidFill>
                <a:effectLst/>
                <a:latin typeface="Arial" pitchFamily="34" charset="0"/>
                <a:cs typeface="Arial" pitchFamily="34" charset="0"/>
              </a:rPr>
              <a:t>Curso de Introducción al Seguro. Fundación Mapfre Estudios. ITSEMAP México.</a:t>
            </a:r>
            <a:r>
              <a:rPr lang="es-MX" sz="2300" dirty="0" smtClean="0">
                <a:solidFill>
                  <a:schemeClr val="tx2">
                    <a:lumMod val="75000"/>
                  </a:schemeClr>
                </a:solidFill>
                <a:latin typeface="Arial" pitchFamily="34" charset="0"/>
                <a:cs typeface="Arial" pitchFamily="34" charset="0"/>
              </a:rPr>
              <a:t>  </a:t>
            </a:r>
            <a:endParaRPr lang="es-ES" sz="2800" b="1" dirty="0" smtClean="0">
              <a:solidFill>
                <a:schemeClr val="tx2">
                  <a:lumMod val="75000"/>
                </a:schemeClr>
              </a:solidFill>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4789" y="2132856"/>
            <a:ext cx="4867491"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4C1F28A2-4A4E-4FA1-BC97-E5EAF3A82D55}" type="slidenum">
              <a:rPr lang="es-MX" smtClean="0"/>
              <a:t>18</a:t>
            </a:fld>
            <a:endParaRPr lang="es-MX"/>
          </a:p>
        </p:txBody>
      </p:sp>
    </p:spTree>
    <p:extLst>
      <p:ext uri="{BB962C8B-B14F-4D97-AF65-F5344CB8AC3E}">
        <p14:creationId xmlns:p14="http://schemas.microsoft.com/office/powerpoint/2010/main" val="1730103828"/>
      </p:ext>
    </p:extLst>
  </p:cSld>
  <p:clrMapOvr>
    <a:masterClrMapping/>
  </p:clrMapOvr>
  <p:transition spd="slow">
    <p:check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395536" y="404664"/>
            <a:ext cx="8353623" cy="1151408"/>
          </a:xfrm>
          <a:prstGeom prst="rect">
            <a:avLst/>
          </a:prstGeom>
          <a:solidFill>
            <a:schemeClr val="accent3">
              <a:lumMod val="60000"/>
              <a:lumOff val="40000"/>
            </a:schemeClr>
          </a:solidFill>
          <a:ln>
            <a:solidFill>
              <a:schemeClr val="accent3">
                <a:lumMod val="75000"/>
              </a:schemeClr>
            </a:solidFill>
            <a:miter lim="800000"/>
            <a:headEnd/>
            <a:tailEnd/>
          </a:ln>
        </p:spPr>
        <p:txBody>
          <a:bodyPr vert="horz" wrap="square" lIns="91440" tIns="45720" rIns="91440" bIns="45720" numCol="1" anchor="t" anchorCtr="0" compatLnSpc="1">
            <a:prstTxWarp prst="textNoShape">
              <a:avLst/>
            </a:prstTxWarp>
            <a:normAutofit/>
          </a:bodyPr>
          <a:lstStyle/>
          <a:p>
            <a:pPr algn="just" eaLnBrk="1" hangingPunct="1">
              <a:lnSpc>
                <a:spcPct val="80000"/>
              </a:lnSpc>
              <a:buFontTx/>
              <a:buNone/>
            </a:pPr>
            <a:endParaRPr lang="es-ES" sz="1800" b="1" dirty="0" smtClean="0"/>
          </a:p>
          <a:p>
            <a:pPr algn="just">
              <a:lnSpc>
                <a:spcPct val="80000"/>
              </a:lnSpc>
              <a:buNone/>
            </a:pPr>
            <a:r>
              <a:rPr lang="es-MX" dirty="0">
                <a:solidFill>
                  <a:schemeClr val="tx1">
                    <a:lumMod val="75000"/>
                    <a:lumOff val="25000"/>
                  </a:schemeClr>
                </a:solidFill>
                <a:latin typeface="Arial" pitchFamily="34" charset="0"/>
                <a:cs typeface="Arial" pitchFamily="34" charset="0"/>
              </a:rPr>
              <a:t>A este respecto la Ley de Instituciones de Seguros y de Fianzas (LISF) dispone: </a:t>
            </a:r>
          </a:p>
          <a:p>
            <a:pPr algn="just" eaLnBrk="1" hangingPunct="1">
              <a:lnSpc>
                <a:spcPct val="80000"/>
              </a:lnSpc>
              <a:buFontTx/>
              <a:buNone/>
            </a:pPr>
            <a:endParaRPr lang="es-ES" b="1" dirty="0" smtClean="0">
              <a:latin typeface="Arial" pitchFamily="34" charset="0"/>
              <a:cs typeface="Arial" pitchFamily="34" charset="0"/>
            </a:endParaRPr>
          </a:p>
        </p:txBody>
      </p:sp>
      <p:pic>
        <p:nvPicPr>
          <p:cNvPr id="14339" name="Picture 4"/>
          <p:cNvPicPr>
            <a:picLocks noChangeAspect="1" noChangeArrowheads="1"/>
          </p:cNvPicPr>
          <p:nvPr/>
        </p:nvPicPr>
        <p:blipFill>
          <a:blip r:embed="rId3"/>
          <a:srcRect/>
          <a:stretch>
            <a:fillRect/>
          </a:stretch>
        </p:blipFill>
        <p:spPr bwMode="auto">
          <a:xfrm>
            <a:off x="5652120" y="1628800"/>
            <a:ext cx="3097039" cy="2318684"/>
          </a:xfrm>
          <a:prstGeom prst="rect">
            <a:avLst/>
          </a:prstGeom>
          <a:noFill/>
          <a:ln w="9525">
            <a:noFill/>
            <a:miter lim="800000"/>
            <a:headEnd/>
            <a:tailEnd/>
          </a:ln>
        </p:spPr>
      </p:pic>
      <p:sp>
        <p:nvSpPr>
          <p:cNvPr id="14340" name="Rectangle 3"/>
          <p:cNvSpPr>
            <a:spLocks noChangeArrowheads="1"/>
          </p:cNvSpPr>
          <p:nvPr/>
        </p:nvSpPr>
        <p:spPr bwMode="auto">
          <a:xfrm>
            <a:off x="395536" y="1844823"/>
            <a:ext cx="4608512" cy="2232249"/>
          </a:xfrm>
          <a:prstGeom prst="rect">
            <a:avLst/>
          </a:prstGeom>
          <a:noFill/>
          <a:ln w="9525">
            <a:noFill/>
            <a:miter lim="800000"/>
            <a:headEnd/>
            <a:tailEnd/>
          </a:ln>
        </p:spPr>
        <p:txBody>
          <a:bodyPr/>
          <a:lstStyle/>
          <a:p>
            <a:pPr algn="just">
              <a:lnSpc>
                <a:spcPct val="80000"/>
              </a:lnSpc>
              <a:spcBef>
                <a:spcPct val="20000"/>
              </a:spcBef>
            </a:pPr>
            <a:r>
              <a:rPr lang="es-MX" b="1" dirty="0">
                <a:latin typeface="Arial" pitchFamily="34" charset="0"/>
                <a:cs typeface="Arial" pitchFamily="34" charset="0"/>
              </a:rPr>
              <a:t>Artículo 20</a:t>
            </a:r>
            <a:r>
              <a:rPr lang="es-MX" b="1" dirty="0" smtClean="0">
                <a:latin typeface="Arial" pitchFamily="34" charset="0"/>
                <a:cs typeface="Arial" pitchFamily="34" charset="0"/>
              </a:rPr>
              <a:t>. </a:t>
            </a:r>
          </a:p>
          <a:p>
            <a:pPr algn="just">
              <a:lnSpc>
                <a:spcPct val="80000"/>
              </a:lnSpc>
              <a:spcBef>
                <a:spcPct val="20000"/>
              </a:spcBef>
            </a:pPr>
            <a:endParaRPr lang="es-MX" b="1" dirty="0" smtClean="0">
              <a:latin typeface="Arial" pitchFamily="34" charset="0"/>
              <a:cs typeface="Arial" pitchFamily="34" charset="0"/>
            </a:endParaRPr>
          </a:p>
          <a:p>
            <a:pPr algn="just">
              <a:lnSpc>
                <a:spcPct val="80000"/>
              </a:lnSpc>
              <a:spcBef>
                <a:spcPct val="20000"/>
              </a:spcBef>
            </a:pPr>
            <a:r>
              <a:rPr lang="es-MX" dirty="0" smtClean="0">
                <a:latin typeface="Arial" pitchFamily="34" charset="0"/>
                <a:cs typeface="Arial" pitchFamily="34" charset="0"/>
              </a:rPr>
              <a:t>Se </a:t>
            </a:r>
            <a:r>
              <a:rPr lang="es-MX" dirty="0">
                <a:latin typeface="Arial" pitchFamily="34" charset="0"/>
                <a:cs typeface="Arial" pitchFamily="34" charset="0"/>
              </a:rPr>
              <a:t>prohíbe a toda persona física o moral distinta a las Instituciones de Seguros y Sociedades Mutualistas autorizadas en los términos de esta Ley, la práctica de cualquier operación activa de seguros en territorio nacional.</a:t>
            </a:r>
          </a:p>
          <a:p>
            <a:pPr algn="just">
              <a:lnSpc>
                <a:spcPct val="80000"/>
              </a:lnSpc>
              <a:spcBef>
                <a:spcPct val="20000"/>
              </a:spcBef>
            </a:pPr>
            <a:r>
              <a:rPr lang="es-ES" sz="2000" dirty="0">
                <a:latin typeface="Calibri" pitchFamily="34" charset="0"/>
              </a:rPr>
              <a:t>	</a:t>
            </a:r>
          </a:p>
        </p:txBody>
      </p:sp>
      <p:sp>
        <p:nvSpPr>
          <p:cNvPr id="5" name="Rectangle 3"/>
          <p:cNvSpPr txBox="1">
            <a:spLocks noChangeArrowheads="1"/>
          </p:cNvSpPr>
          <p:nvPr/>
        </p:nvSpPr>
        <p:spPr bwMode="auto">
          <a:xfrm>
            <a:off x="414337" y="4099110"/>
            <a:ext cx="8334821" cy="2282218"/>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lnSpc>
                <a:spcPct val="120000"/>
              </a:lnSpc>
              <a:buFontTx/>
              <a:buNone/>
              <a:defRPr/>
            </a:pPr>
            <a:r>
              <a:rPr lang="es-MX" sz="1800" dirty="0" smtClean="0">
                <a:solidFill>
                  <a:schemeClr val="tx1">
                    <a:lumMod val="75000"/>
                    <a:lumOff val="25000"/>
                  </a:schemeClr>
                </a:solidFill>
              </a:rPr>
              <a:t>	</a:t>
            </a:r>
            <a:r>
              <a:rPr lang="es-MX" sz="2300" dirty="0" smtClean="0">
                <a:solidFill>
                  <a:schemeClr val="tx1">
                    <a:lumMod val="75000"/>
                    <a:lumOff val="25000"/>
                  </a:schemeClr>
                </a:solidFill>
                <a:latin typeface="Arial" pitchFamily="34" charset="0"/>
                <a:cs typeface="Arial" pitchFamily="34" charset="0"/>
              </a:rPr>
              <a:t>Para </a:t>
            </a:r>
            <a:r>
              <a:rPr lang="es-MX" sz="2300" dirty="0">
                <a:solidFill>
                  <a:schemeClr val="tx1">
                    <a:lumMod val="75000"/>
                    <a:lumOff val="25000"/>
                  </a:schemeClr>
                </a:solidFill>
                <a:latin typeface="Arial" pitchFamily="34" charset="0"/>
                <a:cs typeface="Arial" pitchFamily="34" charset="0"/>
              </a:rPr>
              <a:t>organizarse y funcionar como Institución de seguros o </a:t>
            </a:r>
            <a:r>
              <a:rPr lang="es-MX" sz="2300" dirty="0" smtClean="0">
                <a:solidFill>
                  <a:schemeClr val="tx1">
                    <a:lumMod val="75000"/>
                    <a:lumOff val="25000"/>
                  </a:schemeClr>
                </a:solidFill>
                <a:latin typeface="Arial" pitchFamily="34" charset="0"/>
                <a:cs typeface="Arial" pitchFamily="34" charset="0"/>
              </a:rPr>
              <a:t>Sociedad Mutualista </a:t>
            </a:r>
            <a:r>
              <a:rPr lang="es-MX" sz="2300" dirty="0">
                <a:solidFill>
                  <a:schemeClr val="tx1">
                    <a:lumMod val="75000"/>
                    <a:lumOff val="25000"/>
                  </a:schemeClr>
                </a:solidFill>
                <a:latin typeface="Arial" pitchFamily="34" charset="0"/>
                <a:cs typeface="Arial" pitchFamily="34" charset="0"/>
              </a:rPr>
              <a:t>se requiere autorización del Gobierno Federal, que compete otorgar discrecionalmente a la Comisión Nacional de Seguros y Fianzas (artículo 11° de la Ley de Instituciones de Seguros y de Fianzas LISF).</a:t>
            </a:r>
          </a:p>
          <a:p>
            <a:pPr algn="just">
              <a:lnSpc>
                <a:spcPct val="120000"/>
              </a:lnSpc>
              <a:buFontTx/>
              <a:buNone/>
              <a:defRPr/>
            </a:pPr>
            <a:endParaRPr lang="es-MX" sz="2300" dirty="0">
              <a:solidFill>
                <a:schemeClr val="tx1">
                  <a:lumMod val="75000"/>
                  <a:lumOff val="25000"/>
                </a:schemeClr>
              </a:solidFill>
              <a:latin typeface="Arial" pitchFamily="34" charset="0"/>
              <a:cs typeface="Arial" pitchFamily="34" charset="0"/>
            </a:endParaRPr>
          </a:p>
          <a:p>
            <a:pPr algn="just">
              <a:lnSpc>
                <a:spcPct val="120000"/>
              </a:lnSpc>
              <a:buFontTx/>
              <a:buNone/>
              <a:defRPr/>
            </a:pPr>
            <a:r>
              <a:rPr lang="es-MX" sz="2300" dirty="0" smtClean="0">
                <a:solidFill>
                  <a:schemeClr val="tx1">
                    <a:lumMod val="75000"/>
                    <a:lumOff val="25000"/>
                  </a:schemeClr>
                </a:solidFill>
                <a:latin typeface="Arial" pitchFamily="34" charset="0"/>
                <a:cs typeface="Arial" pitchFamily="34" charset="0"/>
              </a:rPr>
              <a:t>	La </a:t>
            </a:r>
            <a:r>
              <a:rPr lang="es-MX" sz="2300" dirty="0">
                <a:solidFill>
                  <a:schemeClr val="tx1">
                    <a:lumMod val="75000"/>
                    <a:lumOff val="25000"/>
                  </a:schemeClr>
                </a:solidFill>
                <a:latin typeface="Arial" pitchFamily="34" charset="0"/>
                <a:cs typeface="Arial" pitchFamily="34" charset="0"/>
              </a:rPr>
              <a:t>autorización que se otorgue deberá contar con el dictamen favorable para iniciar las operaciones respectivas en términos del artículo 47 de LISF</a:t>
            </a:r>
            <a:r>
              <a:rPr lang="es-MX" sz="2300" dirty="0" smtClean="0">
                <a:solidFill>
                  <a:schemeClr val="tx1">
                    <a:lumMod val="75000"/>
                    <a:lumOff val="25000"/>
                  </a:schemeClr>
                </a:solidFill>
                <a:latin typeface="Arial" pitchFamily="34" charset="0"/>
                <a:cs typeface="Arial" pitchFamily="34" charset="0"/>
              </a:rPr>
              <a:t>.</a:t>
            </a:r>
            <a:r>
              <a:rPr lang="es-ES" sz="2300" dirty="0" smtClean="0">
                <a:solidFill>
                  <a:schemeClr val="tx1">
                    <a:lumMod val="75000"/>
                    <a:lumOff val="25000"/>
                  </a:schemeClr>
                </a:solidFill>
                <a:latin typeface="Arial" pitchFamily="34" charset="0"/>
                <a:cs typeface="Arial" pitchFamily="34" charset="0"/>
              </a:rPr>
              <a:t> </a:t>
            </a:r>
          </a:p>
        </p:txBody>
      </p:sp>
      <p:sp>
        <p:nvSpPr>
          <p:cNvPr id="2" name="1 Marcador de número de diapositiva"/>
          <p:cNvSpPr>
            <a:spLocks noGrp="1"/>
          </p:cNvSpPr>
          <p:nvPr>
            <p:ph type="sldNum" sz="quarter" idx="12"/>
          </p:nvPr>
        </p:nvSpPr>
        <p:spPr/>
        <p:txBody>
          <a:bodyPr/>
          <a:lstStyle/>
          <a:p>
            <a:fld id="{4C1F28A2-4A4E-4FA1-BC97-E5EAF3A82D55}" type="slidenum">
              <a:rPr lang="es-MX" smtClean="0"/>
              <a:t>19</a:t>
            </a:fld>
            <a:endParaRPr lang="es-MX"/>
          </a:p>
        </p:txBody>
      </p:sp>
    </p:spTree>
    <p:extLst>
      <p:ext uri="{BB962C8B-B14F-4D97-AF65-F5344CB8AC3E}">
        <p14:creationId xmlns:p14="http://schemas.microsoft.com/office/powerpoint/2010/main" val="74284130"/>
      </p:ext>
    </p:extLst>
  </p:cSld>
  <p:clrMapOvr>
    <a:masterClrMapping/>
  </p:clrMapOvr>
  <p:transition spd="slow">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0" y="285750"/>
            <a:ext cx="9144000" cy="1477328"/>
          </a:xfrm>
          <a:prstGeom prst="rect">
            <a:avLst/>
          </a:prstGeom>
          <a:noFill/>
          <a:ln w="9525">
            <a:noFill/>
            <a:miter lim="800000"/>
            <a:headEnd/>
            <a:tailEnd/>
          </a:ln>
        </p:spPr>
        <p:txBody>
          <a:bodyPr wrap="square">
            <a:spAutoFit/>
          </a:bodyPr>
          <a:lstStyle/>
          <a:p>
            <a:pPr algn="ctr"/>
            <a:r>
              <a:rPr lang="es-MX" sz="2200" dirty="0">
                <a:latin typeface="Arial" pitchFamily="34" charset="0"/>
                <a:cs typeface="Arial" pitchFamily="34" charset="0"/>
              </a:rPr>
              <a:t>Universidad   Autónoma   del </a:t>
            </a:r>
            <a:r>
              <a:rPr lang="es-MX" sz="2200" dirty="0" smtClean="0">
                <a:latin typeface="Arial" pitchFamily="34" charset="0"/>
                <a:cs typeface="Arial" pitchFamily="34" charset="0"/>
              </a:rPr>
              <a:t> </a:t>
            </a:r>
            <a:r>
              <a:rPr lang="es-MX" sz="2200" dirty="0">
                <a:latin typeface="Arial" pitchFamily="34" charset="0"/>
                <a:cs typeface="Arial" pitchFamily="34" charset="0"/>
              </a:rPr>
              <a:t>Estado </a:t>
            </a:r>
            <a:r>
              <a:rPr lang="es-MX" sz="2200" dirty="0" smtClean="0">
                <a:latin typeface="Arial" pitchFamily="34" charset="0"/>
                <a:cs typeface="Arial" pitchFamily="34" charset="0"/>
              </a:rPr>
              <a:t>de </a:t>
            </a:r>
            <a:r>
              <a:rPr lang="es-MX" sz="2200" dirty="0">
                <a:latin typeface="Arial" pitchFamily="34" charset="0"/>
                <a:cs typeface="Arial" pitchFamily="34" charset="0"/>
              </a:rPr>
              <a:t>México</a:t>
            </a:r>
          </a:p>
          <a:p>
            <a:pPr algn="ctr"/>
            <a:r>
              <a:rPr lang="es-MX" sz="2200" dirty="0" smtClean="0">
                <a:latin typeface="Arial" pitchFamily="34" charset="0"/>
                <a:cs typeface="Arial" pitchFamily="34" charset="0"/>
              </a:rPr>
              <a:t>Facultad </a:t>
            </a:r>
            <a:r>
              <a:rPr lang="es-MX" sz="2200" dirty="0">
                <a:latin typeface="Arial" pitchFamily="34" charset="0"/>
                <a:cs typeface="Arial" pitchFamily="34" charset="0"/>
              </a:rPr>
              <a:t>de Economía</a:t>
            </a:r>
            <a:r>
              <a:rPr lang="es-MX" sz="2200" dirty="0" smtClean="0">
                <a:latin typeface="Arial" pitchFamily="34" charset="0"/>
                <a:cs typeface="Arial" pitchFamily="34" charset="0"/>
              </a:rPr>
              <a:t>.</a:t>
            </a:r>
          </a:p>
          <a:p>
            <a:pPr algn="ctr"/>
            <a:endParaRPr lang="es-MX" sz="2200" dirty="0">
              <a:latin typeface="Arial" pitchFamily="34" charset="0"/>
              <a:cs typeface="Arial" pitchFamily="34" charset="0"/>
            </a:endParaRPr>
          </a:p>
          <a:p>
            <a:pPr algn="ctr"/>
            <a:r>
              <a:rPr lang="es-MX" sz="2400" dirty="0" smtClean="0">
                <a:latin typeface="Arial" pitchFamily="34" charset="0"/>
                <a:cs typeface="Arial" pitchFamily="34" charset="0"/>
              </a:rPr>
              <a:t>Licenciatura </a:t>
            </a:r>
            <a:r>
              <a:rPr lang="es-MX" sz="2400" dirty="0">
                <a:latin typeface="Arial" pitchFamily="34" charset="0"/>
                <a:cs typeface="Arial" pitchFamily="34" charset="0"/>
              </a:rPr>
              <a:t>en Actuaría </a:t>
            </a:r>
          </a:p>
        </p:txBody>
      </p:sp>
      <p:pic>
        <p:nvPicPr>
          <p:cNvPr id="2050" name="Picture 2" descr="Uaemex"/>
          <p:cNvPicPr>
            <a:picLocks noChangeAspect="1" noChangeArrowheads="1"/>
          </p:cNvPicPr>
          <p:nvPr/>
        </p:nvPicPr>
        <p:blipFill>
          <a:blip r:embed="rId2"/>
          <a:srcRect/>
          <a:stretch>
            <a:fillRect/>
          </a:stretch>
        </p:blipFill>
        <p:spPr bwMode="auto">
          <a:xfrm>
            <a:off x="123135" y="279996"/>
            <a:ext cx="1424529" cy="1348804"/>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596335" y="273200"/>
            <a:ext cx="1315889" cy="1355600"/>
          </a:xfrm>
          <a:prstGeom prst="rect">
            <a:avLst/>
          </a:prstGeom>
          <a:noFill/>
          <a:ln w="38100">
            <a:solidFill>
              <a:schemeClr val="accent3">
                <a:lumMod val="50000"/>
              </a:schemeClr>
            </a:solidFill>
            <a:miter lim="800000"/>
            <a:headEnd/>
            <a:tailEnd/>
          </a:ln>
        </p:spPr>
      </p:pic>
      <p:sp>
        <p:nvSpPr>
          <p:cNvPr id="3" name="2 Rectángulo"/>
          <p:cNvSpPr/>
          <p:nvPr/>
        </p:nvSpPr>
        <p:spPr>
          <a:xfrm>
            <a:off x="827585" y="1916832"/>
            <a:ext cx="7339310" cy="396044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smtClean="0">
                <a:solidFill>
                  <a:schemeClr val="accent4">
                    <a:lumMod val="50000"/>
                  </a:schemeClr>
                </a:solidFill>
                <a:latin typeface="Calibri" pitchFamily="34" charset="0"/>
              </a:rPr>
              <a:t>DERECHO DEL SEGURO, BANCARIO Y BURSÁTIL.</a:t>
            </a:r>
          </a:p>
          <a:p>
            <a:pPr algn="ctr"/>
            <a:r>
              <a:rPr lang="es-MX" sz="2400" b="1" i="1" dirty="0" smtClean="0">
                <a:solidFill>
                  <a:schemeClr val="accent4">
                    <a:lumMod val="50000"/>
                  </a:schemeClr>
                </a:solidFill>
                <a:latin typeface="Calibri" pitchFamily="34" charset="0"/>
              </a:rPr>
              <a:t>Núcleo Sustantivo (6 Créditos)</a:t>
            </a:r>
          </a:p>
          <a:p>
            <a:pPr algn="ctr"/>
            <a:endParaRPr lang="es-MX" sz="2400" b="1" i="1" dirty="0" smtClean="0">
              <a:solidFill>
                <a:schemeClr val="bg1"/>
              </a:solidFill>
              <a:latin typeface="Calibri" pitchFamily="34" charset="0"/>
            </a:endParaRPr>
          </a:p>
          <a:p>
            <a:pPr algn="ctr"/>
            <a:r>
              <a:rPr lang="es-MX" sz="3200" b="1" dirty="0" smtClean="0">
                <a:solidFill>
                  <a:schemeClr val="bg1"/>
                </a:solidFill>
                <a:latin typeface="Calibri" pitchFamily="34" charset="0"/>
              </a:rPr>
              <a:t>Tema: </a:t>
            </a:r>
            <a:r>
              <a:rPr lang="es-MX" sz="3200" b="1" i="1" dirty="0" smtClean="0">
                <a:solidFill>
                  <a:schemeClr val="bg1"/>
                </a:solidFill>
                <a:effectLst>
                  <a:outerShdw blurRad="38100" dist="38100" dir="2700000" algn="tl">
                    <a:srgbClr val="000000">
                      <a:alpha val="43137"/>
                    </a:srgbClr>
                  </a:outerShdw>
                </a:effectLst>
                <a:latin typeface="Calibri" pitchFamily="34" charset="0"/>
              </a:rPr>
              <a:t>INSTITUCIONES DE SEGUROS</a:t>
            </a:r>
            <a:r>
              <a:rPr lang="es-MX" sz="3200" b="1" dirty="0" smtClean="0">
                <a:solidFill>
                  <a:schemeClr val="bg1"/>
                </a:solidFill>
                <a:latin typeface="Calibri" pitchFamily="34" charset="0"/>
              </a:rPr>
              <a:t>.</a:t>
            </a:r>
          </a:p>
          <a:p>
            <a:pPr algn="ctr"/>
            <a:endParaRPr lang="es-MX" sz="1600" b="1" i="1" dirty="0" smtClean="0">
              <a:solidFill>
                <a:schemeClr val="bg1"/>
              </a:solidFill>
              <a:latin typeface="Calibri" pitchFamily="34" charset="0"/>
            </a:endParaRPr>
          </a:p>
          <a:p>
            <a:pPr algn="ctr"/>
            <a:endParaRPr lang="es-MX" dirty="0">
              <a:solidFill>
                <a:schemeClr val="bg1"/>
              </a:solidFill>
              <a:latin typeface="Calibri" pitchFamily="34" charset="0"/>
            </a:endParaRPr>
          </a:p>
          <a:p>
            <a:pPr algn="ctr"/>
            <a:r>
              <a:rPr lang="es-MX" sz="2400" b="1" dirty="0" smtClean="0">
                <a:solidFill>
                  <a:schemeClr val="accent4">
                    <a:lumMod val="50000"/>
                  </a:schemeClr>
                </a:solidFill>
                <a:latin typeface="Calibri" pitchFamily="34" charset="0"/>
              </a:rPr>
              <a:t>Elaboró: M</a:t>
            </a:r>
            <a:r>
              <a:rPr lang="es-MX" sz="2400" b="1" dirty="0">
                <a:solidFill>
                  <a:schemeClr val="accent4">
                    <a:lumMod val="50000"/>
                  </a:schemeClr>
                </a:solidFill>
                <a:latin typeface="Calibri" pitchFamily="34" charset="0"/>
              </a:rPr>
              <a:t>. en A. Gabriela Margarita Pérez Vargas.</a:t>
            </a:r>
          </a:p>
        </p:txBody>
      </p:sp>
      <p:sp>
        <p:nvSpPr>
          <p:cNvPr id="7" name="6 CuadroTexto"/>
          <p:cNvSpPr txBox="1"/>
          <p:nvPr/>
        </p:nvSpPr>
        <p:spPr>
          <a:xfrm>
            <a:off x="5796136" y="5949280"/>
            <a:ext cx="2448272" cy="369332"/>
          </a:xfrm>
          <a:prstGeom prst="rect">
            <a:avLst/>
          </a:prstGeom>
          <a:solidFill>
            <a:schemeClr val="accent1">
              <a:lumMod val="60000"/>
              <a:lumOff val="40000"/>
            </a:schemeClr>
          </a:solidFill>
          <a:ln>
            <a:solidFill>
              <a:schemeClr val="accent3">
                <a:lumMod val="50000"/>
              </a:schemeClr>
            </a:solidFill>
          </a:ln>
        </p:spPr>
        <p:txBody>
          <a:bodyPr wrap="square" rtlCol="0">
            <a:spAutoFit/>
          </a:bodyPr>
          <a:lstStyle/>
          <a:p>
            <a:pPr algn="ctr"/>
            <a:r>
              <a:rPr lang="es-MX" b="1" dirty="0" smtClean="0"/>
              <a:t>SEPTIEMBRE 2015</a:t>
            </a:r>
            <a:r>
              <a:rPr lang="es-MX" dirty="0" smtClean="0"/>
              <a:t>.</a:t>
            </a:r>
            <a:endParaRPr lang="es-MX" dirty="0"/>
          </a:p>
        </p:txBody>
      </p:sp>
      <p:sp>
        <p:nvSpPr>
          <p:cNvPr id="2" name="1 Marcador de número de diapositiva"/>
          <p:cNvSpPr>
            <a:spLocks noGrp="1"/>
          </p:cNvSpPr>
          <p:nvPr>
            <p:ph type="sldNum" sz="quarter" idx="12"/>
          </p:nvPr>
        </p:nvSpPr>
        <p:spPr/>
        <p:txBody>
          <a:bodyPr/>
          <a:lstStyle/>
          <a:p>
            <a:r>
              <a:rPr lang="es-MX" dirty="0" smtClean="0">
                <a:solidFill>
                  <a:schemeClr val="bg1">
                    <a:lumMod val="85000"/>
                  </a:schemeClr>
                </a:solidFill>
              </a:rPr>
              <a:t>2</a:t>
            </a:r>
            <a:endParaRPr lang="es-MX" dirty="0">
              <a:solidFill>
                <a:schemeClr val="bg1">
                  <a:lumMod val="85000"/>
                </a:schemeClr>
              </a:solidFill>
            </a:endParaRPr>
          </a:p>
        </p:txBody>
      </p:sp>
    </p:spTree>
    <p:extLst>
      <p:ext uri="{BB962C8B-B14F-4D97-AF65-F5344CB8AC3E}">
        <p14:creationId xmlns:p14="http://schemas.microsoft.com/office/powerpoint/2010/main" val="22543979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bwMode="auto">
          <a:xfrm>
            <a:off x="457200" y="549399"/>
            <a:ext cx="8003232" cy="5615905"/>
          </a:xfrm>
          <a:prstGeom prst="rect">
            <a:avLst/>
          </a:prstGeom>
          <a:solidFill>
            <a:schemeClr val="accent3">
              <a:lumMod val="60000"/>
              <a:lumOff val="40000"/>
            </a:schemeClr>
          </a:solidFill>
          <a:ln>
            <a:solidFill>
              <a:srgbClr val="000000"/>
            </a:solidFill>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pPr>
            <a:endParaRPr lang="es-ES" sz="1200" dirty="0" smtClean="0"/>
          </a:p>
          <a:p>
            <a:pPr marL="0" indent="0" algn="just">
              <a:buNone/>
            </a:pPr>
            <a:r>
              <a:rPr lang="es-MX" sz="2000" dirty="0" smtClean="0">
                <a:solidFill>
                  <a:schemeClr val="tx2">
                    <a:lumMod val="75000"/>
                  </a:schemeClr>
                </a:solidFill>
                <a:latin typeface="Arial" pitchFamily="34" charset="0"/>
                <a:cs typeface="Arial" pitchFamily="34" charset="0"/>
              </a:rPr>
              <a:t>Las </a:t>
            </a:r>
            <a:r>
              <a:rPr lang="es-MX" sz="2000" dirty="0">
                <a:solidFill>
                  <a:schemeClr val="tx2">
                    <a:lumMod val="75000"/>
                  </a:schemeClr>
                </a:solidFill>
                <a:latin typeface="Arial" pitchFamily="34" charset="0"/>
                <a:cs typeface="Arial" pitchFamily="34" charset="0"/>
              </a:rPr>
              <a:t>formas de explotación del </a:t>
            </a:r>
            <a:r>
              <a:rPr lang="es-MX" sz="2000" dirty="0" smtClean="0">
                <a:solidFill>
                  <a:schemeClr val="tx2">
                    <a:lumMod val="75000"/>
                  </a:schemeClr>
                </a:solidFill>
                <a:latin typeface="Arial" pitchFamily="34" charset="0"/>
                <a:cs typeface="Arial" pitchFamily="34" charset="0"/>
              </a:rPr>
              <a:t>seguro*, </a:t>
            </a:r>
            <a:r>
              <a:rPr lang="es-MX" sz="2000" dirty="0">
                <a:solidFill>
                  <a:schemeClr val="tx2">
                    <a:lumMod val="75000"/>
                  </a:schemeClr>
                </a:solidFill>
                <a:latin typeface="Arial" pitchFamily="34" charset="0"/>
                <a:cs typeface="Arial" pitchFamily="34" charset="0"/>
              </a:rPr>
              <a:t>correspondientes a otras tantas formas de empresa aseguradora, son dos: </a:t>
            </a:r>
            <a:endParaRPr lang="es-MX" sz="2000" dirty="0" smtClean="0">
              <a:solidFill>
                <a:schemeClr val="tx2">
                  <a:lumMod val="75000"/>
                </a:schemeClr>
              </a:solidFill>
              <a:latin typeface="Arial" pitchFamily="34" charset="0"/>
              <a:cs typeface="Arial" pitchFamily="34" charset="0"/>
            </a:endParaRPr>
          </a:p>
          <a:p>
            <a:pPr marL="0" indent="0" algn="just">
              <a:buNone/>
            </a:pPr>
            <a:endParaRPr lang="es-MX" sz="2000" dirty="0" smtClean="0">
              <a:solidFill>
                <a:schemeClr val="tx2">
                  <a:lumMod val="75000"/>
                </a:schemeClr>
              </a:solidFill>
              <a:latin typeface="Arial" pitchFamily="34" charset="0"/>
              <a:cs typeface="Arial" pitchFamily="34" charset="0"/>
            </a:endParaRPr>
          </a:p>
          <a:p>
            <a:pPr marL="514350" indent="-514350" algn="just">
              <a:buFont typeface="+mj-lt"/>
              <a:buAutoNum type="arabicPeriod"/>
            </a:pPr>
            <a:r>
              <a:rPr lang="es-MX" sz="2000" b="1" dirty="0" smtClean="0">
                <a:solidFill>
                  <a:schemeClr val="tx2">
                    <a:lumMod val="75000"/>
                  </a:schemeClr>
                </a:solidFill>
                <a:latin typeface="Arial" pitchFamily="34" charset="0"/>
                <a:cs typeface="Arial" pitchFamily="34" charset="0"/>
              </a:rPr>
              <a:t>la </a:t>
            </a:r>
            <a:r>
              <a:rPr lang="es-MX" sz="2000" b="1" dirty="0">
                <a:solidFill>
                  <a:schemeClr val="tx2">
                    <a:lumMod val="75000"/>
                  </a:schemeClr>
                </a:solidFill>
                <a:latin typeface="Arial" pitchFamily="34" charset="0"/>
                <a:cs typeface="Arial" pitchFamily="34" charset="0"/>
              </a:rPr>
              <a:t>forma </a:t>
            </a:r>
            <a:r>
              <a:rPr lang="es-MX" sz="2000" b="1" dirty="0" smtClean="0">
                <a:solidFill>
                  <a:schemeClr val="tx2">
                    <a:lumMod val="75000"/>
                  </a:schemeClr>
                </a:solidFill>
                <a:latin typeface="Arial" pitchFamily="34" charset="0"/>
                <a:cs typeface="Arial" pitchFamily="34" charset="0"/>
              </a:rPr>
              <a:t>asociativa,</a:t>
            </a:r>
            <a:r>
              <a:rPr lang="es-MX" sz="2000" dirty="0" smtClean="0">
                <a:solidFill>
                  <a:schemeClr val="tx2">
                    <a:lumMod val="75000"/>
                  </a:schemeClr>
                </a:solidFill>
                <a:latin typeface="Arial" pitchFamily="34" charset="0"/>
                <a:cs typeface="Arial" pitchFamily="34" charset="0"/>
              </a:rPr>
              <a:t> </a:t>
            </a:r>
            <a:r>
              <a:rPr lang="es-MX" sz="2000" dirty="0">
                <a:solidFill>
                  <a:schemeClr val="tx2">
                    <a:lumMod val="75000"/>
                  </a:schemeClr>
                </a:solidFill>
                <a:latin typeface="Arial" pitchFamily="34" charset="0"/>
                <a:cs typeface="Arial" pitchFamily="34" charset="0"/>
              </a:rPr>
              <a:t>que excluye el propósito de lucro (asociación de seguros mutuos), y </a:t>
            </a:r>
            <a:endParaRPr lang="es-MX" sz="2000" dirty="0" smtClean="0">
              <a:solidFill>
                <a:schemeClr val="tx2">
                  <a:lumMod val="75000"/>
                </a:schemeClr>
              </a:solidFill>
              <a:latin typeface="Arial" pitchFamily="34" charset="0"/>
              <a:cs typeface="Arial" pitchFamily="34" charset="0"/>
            </a:endParaRPr>
          </a:p>
          <a:p>
            <a:pPr marL="514350" indent="-514350" algn="just">
              <a:buFont typeface="+mj-lt"/>
              <a:buAutoNum type="arabicPeriod"/>
            </a:pPr>
            <a:endParaRPr lang="es-MX" sz="2000" dirty="0" smtClean="0">
              <a:solidFill>
                <a:schemeClr val="tx2">
                  <a:lumMod val="75000"/>
                </a:schemeClr>
              </a:solidFill>
              <a:latin typeface="Arial" pitchFamily="34" charset="0"/>
              <a:cs typeface="Arial" pitchFamily="34" charset="0"/>
            </a:endParaRPr>
          </a:p>
          <a:p>
            <a:pPr marL="514350" indent="-514350" algn="just">
              <a:buFont typeface="+mj-lt"/>
              <a:buAutoNum type="arabicPeriod"/>
            </a:pPr>
            <a:r>
              <a:rPr lang="es-MX" sz="2000" b="1" dirty="0" smtClean="0">
                <a:solidFill>
                  <a:schemeClr val="tx2">
                    <a:lumMod val="75000"/>
                  </a:schemeClr>
                </a:solidFill>
                <a:latin typeface="Arial" pitchFamily="34" charset="0"/>
                <a:cs typeface="Arial" pitchFamily="34" charset="0"/>
              </a:rPr>
              <a:t>la </a:t>
            </a:r>
            <a:r>
              <a:rPr lang="es-MX" sz="2000" b="1" dirty="0">
                <a:solidFill>
                  <a:schemeClr val="tx2">
                    <a:lumMod val="75000"/>
                  </a:schemeClr>
                </a:solidFill>
                <a:latin typeface="Arial" pitchFamily="34" charset="0"/>
                <a:cs typeface="Arial" pitchFamily="34" charset="0"/>
              </a:rPr>
              <a:t>forma lucrativa o de explotación industrial del </a:t>
            </a:r>
            <a:r>
              <a:rPr lang="es-MX" sz="2000" b="1" dirty="0" smtClean="0">
                <a:solidFill>
                  <a:schemeClr val="tx2">
                    <a:lumMod val="75000"/>
                  </a:schemeClr>
                </a:solidFill>
                <a:latin typeface="Arial" pitchFamily="34" charset="0"/>
                <a:cs typeface="Arial" pitchFamily="34" charset="0"/>
              </a:rPr>
              <a:t>seguro, </a:t>
            </a:r>
            <a:r>
              <a:rPr lang="es-MX" sz="2000" dirty="0">
                <a:solidFill>
                  <a:schemeClr val="tx2">
                    <a:lumMod val="75000"/>
                  </a:schemeClr>
                </a:solidFill>
                <a:latin typeface="Arial" pitchFamily="34" charset="0"/>
                <a:cs typeface="Arial" pitchFamily="34" charset="0"/>
              </a:rPr>
              <a:t>(generalmente por sociedades anónimas) utiliza como sistema de cobertura el procedimiento de primas: los asegurados pagan anticipadamente y de un modo constante cantidades iguales y ese pago les concede derecho a que el empresario (asegurador) realice la contraprestación ofrecida para caso de </a:t>
            </a:r>
            <a:r>
              <a:rPr lang="es-MX" sz="2000" dirty="0" smtClean="0">
                <a:solidFill>
                  <a:schemeClr val="tx2">
                    <a:lumMod val="75000"/>
                  </a:schemeClr>
                </a:solidFill>
                <a:latin typeface="Arial" pitchFamily="34" charset="0"/>
                <a:cs typeface="Arial" pitchFamily="34" charset="0"/>
              </a:rPr>
              <a:t>siniestro.</a:t>
            </a:r>
          </a:p>
          <a:p>
            <a:pPr marL="514350" indent="-514350" algn="just">
              <a:buFont typeface="+mj-lt"/>
              <a:buAutoNum type="arabicPeriod"/>
            </a:pPr>
            <a:endParaRPr lang="es-MX" sz="2000" dirty="0">
              <a:solidFill>
                <a:schemeClr val="tx2">
                  <a:lumMod val="75000"/>
                </a:schemeClr>
              </a:solidFill>
              <a:latin typeface="Arial" pitchFamily="34" charset="0"/>
              <a:cs typeface="Arial" pitchFamily="34" charset="0"/>
            </a:endParaRPr>
          </a:p>
          <a:p>
            <a:pPr marL="0" indent="0" algn="just">
              <a:buNone/>
            </a:pPr>
            <a:r>
              <a:rPr lang="es-MX" sz="2000" dirty="0" smtClean="0">
                <a:solidFill>
                  <a:schemeClr val="tx2">
                    <a:lumMod val="75000"/>
                  </a:schemeClr>
                </a:solidFill>
                <a:latin typeface="Arial" pitchFamily="34" charset="0"/>
                <a:cs typeface="Arial" pitchFamily="34" charset="0"/>
              </a:rPr>
              <a:t>* </a:t>
            </a:r>
            <a:r>
              <a:rPr lang="es-MX" sz="1600" dirty="0">
                <a:solidFill>
                  <a:schemeClr val="tx2">
                    <a:lumMod val="75000"/>
                  </a:schemeClr>
                </a:solidFill>
              </a:rPr>
              <a:t>Estas formas las define el tratadista Joaquín </a:t>
            </a:r>
            <a:r>
              <a:rPr lang="es-MX" sz="1600" dirty="0" err="1">
                <a:solidFill>
                  <a:schemeClr val="tx2">
                    <a:lumMod val="75000"/>
                  </a:schemeClr>
                </a:solidFill>
              </a:rPr>
              <a:t>Garrigues</a:t>
            </a:r>
            <a:r>
              <a:rPr lang="es-MX" sz="1600" dirty="0">
                <a:solidFill>
                  <a:schemeClr val="tx2">
                    <a:lumMod val="75000"/>
                  </a:schemeClr>
                </a:solidFill>
              </a:rPr>
              <a:t>, en su libro: Curso de Derecho Mercantil. Tomo II. p. 251 y ss</a:t>
            </a:r>
            <a:r>
              <a:rPr lang="es-MX" sz="1600" dirty="0" smtClean="0">
                <a:solidFill>
                  <a:schemeClr val="tx2">
                    <a:lumMod val="75000"/>
                  </a:schemeClr>
                </a:solidFill>
              </a:rPr>
              <a:t>.</a:t>
            </a:r>
            <a:endParaRPr lang="es-MX" sz="2300" dirty="0">
              <a:solidFill>
                <a:schemeClr val="tx2">
                  <a:lumMod val="75000"/>
                </a:schemeClr>
              </a:solidFill>
              <a:latin typeface="Arial" pitchFamily="34" charset="0"/>
              <a:cs typeface="Arial" pitchFamily="34" charset="0"/>
            </a:endParaRPr>
          </a:p>
          <a:p>
            <a:pPr marL="514350" indent="-514350" algn="just">
              <a:buFont typeface="+mj-lt"/>
              <a:buAutoNum type="arabicPeriod"/>
            </a:pPr>
            <a:endParaRPr lang="es-MX" sz="2300" dirty="0" smtClean="0">
              <a:solidFill>
                <a:schemeClr val="tx2">
                  <a:lumMod val="75000"/>
                </a:schemeClr>
              </a:solidFill>
              <a:latin typeface="Arial" pitchFamily="34" charset="0"/>
              <a:cs typeface="Arial" pitchFamily="34" charset="0"/>
            </a:endParaRPr>
          </a:p>
          <a:p>
            <a:pPr eaLnBrk="1" hangingPunct="1">
              <a:lnSpc>
                <a:spcPct val="80000"/>
              </a:lnSpc>
            </a:pPr>
            <a:endParaRPr lang="es-ES" sz="1400" dirty="0" smtClean="0"/>
          </a:p>
          <a:p>
            <a:pPr eaLnBrk="1" hangingPunct="1">
              <a:lnSpc>
                <a:spcPct val="80000"/>
              </a:lnSpc>
            </a:pPr>
            <a:endParaRPr lang="es-ES" sz="1400" dirty="0" smtClean="0"/>
          </a:p>
          <a:p>
            <a:pPr eaLnBrk="1" hangingPunct="1">
              <a:lnSpc>
                <a:spcPct val="80000"/>
              </a:lnSpc>
            </a:pPr>
            <a:endParaRPr lang="es-MX" sz="1200" dirty="0" smtClean="0"/>
          </a:p>
          <a:p>
            <a:pPr eaLnBrk="1" hangingPunct="1">
              <a:lnSpc>
                <a:spcPct val="80000"/>
              </a:lnSpc>
            </a:pPr>
            <a:endParaRPr lang="es-MX" sz="1200" dirty="0" smtClean="0"/>
          </a:p>
        </p:txBody>
      </p:sp>
      <p:sp>
        <p:nvSpPr>
          <p:cNvPr id="2" name="1 Marcador de número de diapositiva"/>
          <p:cNvSpPr>
            <a:spLocks noGrp="1"/>
          </p:cNvSpPr>
          <p:nvPr>
            <p:ph type="sldNum" sz="quarter" idx="12"/>
          </p:nvPr>
        </p:nvSpPr>
        <p:spPr/>
        <p:txBody>
          <a:bodyPr/>
          <a:lstStyle/>
          <a:p>
            <a:fld id="{4C1F28A2-4A4E-4FA1-BC97-E5EAF3A82D55}" type="slidenum">
              <a:rPr lang="es-MX" smtClean="0"/>
              <a:t>20</a:t>
            </a:fld>
            <a:endParaRPr lang="es-MX"/>
          </a:p>
        </p:txBody>
      </p:sp>
    </p:spTree>
    <p:extLst>
      <p:ext uri="{BB962C8B-B14F-4D97-AF65-F5344CB8AC3E}">
        <p14:creationId xmlns:p14="http://schemas.microsoft.com/office/powerpoint/2010/main" val="4167239467"/>
      </p:ext>
    </p:extLst>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bwMode="auto">
          <a:xfrm>
            <a:off x="457200" y="333375"/>
            <a:ext cx="8229600" cy="6119813"/>
          </a:xfrm>
          <a:prstGeom prst="rect">
            <a:avLst/>
          </a:prstGeom>
          <a:solidFill>
            <a:schemeClr val="accent1"/>
          </a:solidFill>
          <a:ln>
            <a:solidFill>
              <a:srgbClr val="000000"/>
            </a:solidFill>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pPr>
            <a:endParaRPr lang="es-ES" sz="1200" dirty="0" smtClean="0"/>
          </a:p>
          <a:p>
            <a:pPr marL="0" indent="0" algn="just">
              <a:buNone/>
            </a:pPr>
            <a:r>
              <a:rPr lang="es-MX" sz="2200" dirty="0" smtClean="0">
                <a:solidFill>
                  <a:schemeClr val="bg1"/>
                </a:solidFill>
                <a:latin typeface="Arial" pitchFamily="34" charset="0"/>
                <a:cs typeface="Arial" pitchFamily="34" charset="0"/>
              </a:rPr>
              <a:t>La </a:t>
            </a:r>
            <a:r>
              <a:rPr lang="es-MX" sz="2200" dirty="0">
                <a:solidFill>
                  <a:schemeClr val="bg1"/>
                </a:solidFill>
                <a:latin typeface="Arial" pitchFamily="34" charset="0"/>
                <a:cs typeface="Arial" pitchFamily="34" charset="0"/>
              </a:rPr>
              <a:t>explotación en </a:t>
            </a:r>
            <a:r>
              <a:rPr lang="es-MX" sz="2200" b="1" dirty="0">
                <a:solidFill>
                  <a:schemeClr val="bg1"/>
                </a:solidFill>
                <a:latin typeface="Arial" pitchFamily="34" charset="0"/>
                <a:cs typeface="Arial" pitchFamily="34" charset="0"/>
              </a:rPr>
              <a:t>forma asociativa </a:t>
            </a:r>
            <a:r>
              <a:rPr lang="es-MX" sz="2200" dirty="0">
                <a:solidFill>
                  <a:schemeClr val="bg1"/>
                </a:solidFill>
                <a:latin typeface="Arial" pitchFamily="34" charset="0"/>
                <a:cs typeface="Arial" pitchFamily="34" charset="0"/>
              </a:rPr>
              <a:t>funciona por el “sistema de distribución”, sea porque al ocurrir el siniestro se distribuye entre los asociados su reparación (procedimiento llamado de reparto) sea porque se constituya para cada ejercicio anual un fondo por los asociados que responda frente a todos ellos del pago de los posibles siniestros (</a:t>
            </a:r>
            <a:r>
              <a:rPr lang="es-MX" sz="2200" dirty="0" err="1">
                <a:solidFill>
                  <a:schemeClr val="bg1"/>
                </a:solidFill>
                <a:latin typeface="Arial" pitchFamily="34" charset="0"/>
                <a:cs typeface="Arial" pitchFamily="34" charset="0"/>
              </a:rPr>
              <a:t>Garrigues</a:t>
            </a:r>
            <a:r>
              <a:rPr lang="es-MX" sz="2200" dirty="0">
                <a:solidFill>
                  <a:schemeClr val="bg1"/>
                </a:solidFill>
                <a:latin typeface="Arial" pitchFamily="34" charset="0"/>
                <a:cs typeface="Arial" pitchFamily="34" charset="0"/>
              </a:rPr>
              <a:t>, 1998</a:t>
            </a:r>
            <a:r>
              <a:rPr lang="es-MX" sz="2200" dirty="0" smtClean="0">
                <a:solidFill>
                  <a:schemeClr val="bg1"/>
                </a:solidFill>
                <a:latin typeface="Arial" pitchFamily="34" charset="0"/>
                <a:cs typeface="Arial" pitchFamily="34" charset="0"/>
              </a:rPr>
              <a:t>).</a:t>
            </a:r>
          </a:p>
          <a:p>
            <a:pPr algn="just" eaLnBrk="1" hangingPunct="1">
              <a:lnSpc>
                <a:spcPct val="80000"/>
              </a:lnSpc>
              <a:buFontTx/>
              <a:buNone/>
            </a:pPr>
            <a:endParaRPr lang="es-MX" sz="2400" dirty="0" smtClean="0">
              <a:solidFill>
                <a:schemeClr val="bg1"/>
              </a:solidFill>
              <a:latin typeface="Arial" pitchFamily="34" charset="0"/>
              <a:cs typeface="Arial" pitchFamily="34" charset="0"/>
            </a:endParaRPr>
          </a:p>
          <a:p>
            <a:pPr eaLnBrk="1" hangingPunct="1">
              <a:lnSpc>
                <a:spcPct val="80000"/>
              </a:lnSpc>
            </a:pPr>
            <a:endParaRPr lang="es-ES" sz="1400" dirty="0" smtClean="0">
              <a:solidFill>
                <a:schemeClr val="bg1"/>
              </a:solidFill>
              <a:latin typeface="Arial" pitchFamily="34" charset="0"/>
              <a:cs typeface="Arial" pitchFamily="34" charset="0"/>
            </a:endParaRPr>
          </a:p>
          <a:p>
            <a:pPr eaLnBrk="1" hangingPunct="1">
              <a:lnSpc>
                <a:spcPct val="80000"/>
              </a:lnSpc>
            </a:pPr>
            <a:endParaRPr lang="es-ES" sz="1400" dirty="0" smtClean="0"/>
          </a:p>
          <a:p>
            <a:pPr eaLnBrk="1" hangingPunct="1">
              <a:lnSpc>
                <a:spcPct val="80000"/>
              </a:lnSpc>
            </a:pPr>
            <a:endParaRPr lang="es-MX" sz="1200" dirty="0" smtClean="0"/>
          </a:p>
          <a:p>
            <a:pPr eaLnBrk="1" hangingPunct="1">
              <a:lnSpc>
                <a:spcPct val="80000"/>
              </a:lnSpc>
            </a:pPr>
            <a:endParaRPr lang="es-MX" sz="1200" dirty="0" smtClean="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8980" y="3501008"/>
            <a:ext cx="2815468" cy="2385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467544" y="2996952"/>
            <a:ext cx="5472608" cy="3456384"/>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schemeClr val="tx2">
                    <a:lumMod val="75000"/>
                  </a:schemeClr>
                </a:solidFill>
                <a:latin typeface="Arial" pitchFamily="34" charset="0"/>
                <a:cs typeface="Arial" pitchFamily="34" charset="0"/>
              </a:rPr>
              <a:t>Se contraponen así la sociedad anónima de seguros y la sociedad mutualista. Esta distinción se funda en la posición diversa del asegurado. En la primera, el asegurado, si no es accionista, está fuera del círculo de los participantes en el negocio; es un </a:t>
            </a:r>
            <a:r>
              <a:rPr lang="es-MX" dirty="0" smtClean="0">
                <a:solidFill>
                  <a:schemeClr val="tx2">
                    <a:lumMod val="75000"/>
                  </a:schemeClr>
                </a:solidFill>
                <a:latin typeface="Arial" pitchFamily="34" charset="0"/>
                <a:cs typeface="Arial" pitchFamily="34" charset="0"/>
              </a:rPr>
              <a:t>cliente. </a:t>
            </a:r>
            <a:r>
              <a:rPr lang="es-MX" dirty="0">
                <a:solidFill>
                  <a:schemeClr val="tx2">
                    <a:lumMod val="75000"/>
                  </a:schemeClr>
                </a:solidFill>
                <a:latin typeface="Arial" pitchFamily="34" charset="0"/>
                <a:cs typeface="Arial" pitchFamily="34" charset="0"/>
              </a:rPr>
              <a:t>En la segunda son simultáneas la conclusión del contrato de seguro y la adquisición de la cualidad de miembro; el asegurado lo es por ser precisamente asociado y responder de las obligaciones como tal.</a:t>
            </a:r>
          </a:p>
        </p:txBody>
      </p:sp>
      <p:sp>
        <p:nvSpPr>
          <p:cNvPr id="2" name="1 Marcador de número de diapositiva"/>
          <p:cNvSpPr>
            <a:spLocks noGrp="1"/>
          </p:cNvSpPr>
          <p:nvPr>
            <p:ph type="sldNum" sz="quarter" idx="12"/>
          </p:nvPr>
        </p:nvSpPr>
        <p:spPr/>
        <p:txBody>
          <a:bodyPr/>
          <a:lstStyle/>
          <a:p>
            <a:fld id="{4C1F28A2-4A4E-4FA1-BC97-E5EAF3A82D55}" type="slidenum">
              <a:rPr lang="es-MX" smtClean="0"/>
              <a:t>21</a:t>
            </a:fld>
            <a:endParaRPr lang="es-MX"/>
          </a:p>
        </p:txBody>
      </p:sp>
    </p:spTree>
    <p:extLst>
      <p:ext uri="{BB962C8B-B14F-4D97-AF65-F5344CB8AC3E}">
        <p14:creationId xmlns:p14="http://schemas.microsoft.com/office/powerpoint/2010/main" val="3051076526"/>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422507"/>
            <a:ext cx="3168353" cy="183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3"/>
          <p:cNvSpPr>
            <a:spLocks noGrp="1" noChangeArrowheads="1"/>
          </p:cNvSpPr>
          <p:nvPr>
            <p:ph idx="4294967295"/>
          </p:nvPr>
        </p:nvSpPr>
        <p:spPr bwMode="auto">
          <a:xfrm>
            <a:off x="414338" y="1628800"/>
            <a:ext cx="5453806" cy="4464496"/>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lnSpcReduction="10000"/>
          </a:bodyPr>
          <a:lstStyle/>
          <a:p>
            <a:pPr eaLnBrk="1" hangingPunct="1">
              <a:lnSpc>
                <a:spcPct val="80000"/>
              </a:lnSpc>
              <a:buFontTx/>
              <a:buNone/>
              <a:defRPr/>
            </a:pPr>
            <a:endParaRPr lang="es-ES" sz="1800" dirty="0" smtClean="0"/>
          </a:p>
          <a:p>
            <a:pPr marL="0" indent="0" algn="just">
              <a:lnSpc>
                <a:spcPct val="80000"/>
              </a:lnSpc>
              <a:buNone/>
              <a:defRPr/>
            </a:pPr>
            <a:r>
              <a:rPr lang="es-MX" sz="2800" dirty="0">
                <a:solidFill>
                  <a:schemeClr val="tx2">
                    <a:lumMod val="75000"/>
                  </a:schemeClr>
                </a:solidFill>
                <a:latin typeface="Arial" pitchFamily="34" charset="0"/>
                <a:cs typeface="Arial" pitchFamily="34" charset="0"/>
              </a:rPr>
              <a:t>De conformidad con lo establecido por el artículo 2° fracción XVI, de la LISF, la institución de seguro es la sociedad anónima autorizada para organizarse y operar conforme a la LISF como institución de seguros, siendo su objeto la realización de operaciones en los términos del artículo 25 de la citada Ley. </a:t>
            </a:r>
          </a:p>
          <a:p>
            <a:pPr marL="0" indent="0" algn="just">
              <a:lnSpc>
                <a:spcPct val="80000"/>
              </a:lnSpc>
              <a:buNone/>
              <a:defRPr/>
            </a:pPr>
            <a:r>
              <a:rPr lang="es-MX" sz="2800" dirty="0" smtClean="0">
                <a:solidFill>
                  <a:schemeClr val="tx1">
                    <a:lumMod val="65000"/>
                    <a:lumOff val="35000"/>
                  </a:schemeClr>
                </a:solidFill>
                <a:latin typeface="Arial" pitchFamily="34" charset="0"/>
                <a:cs typeface="Arial" pitchFamily="34" charset="0"/>
              </a:rPr>
              <a:t>.</a:t>
            </a:r>
            <a:r>
              <a:rPr lang="es-ES" sz="2700" dirty="0" smtClean="0">
                <a:solidFill>
                  <a:schemeClr val="tx1">
                    <a:lumMod val="65000"/>
                    <a:lumOff val="35000"/>
                  </a:schemeClr>
                </a:solidFill>
                <a:latin typeface="Arial" pitchFamily="34" charset="0"/>
                <a:cs typeface="Arial" pitchFamily="34" charset="0"/>
              </a:rPr>
              <a:t> </a:t>
            </a:r>
          </a:p>
        </p:txBody>
      </p:sp>
      <p:sp>
        <p:nvSpPr>
          <p:cNvPr id="4" name="Rectangle 2"/>
          <p:cNvSpPr>
            <a:spLocks noChangeArrowheads="1"/>
          </p:cNvSpPr>
          <p:nvPr/>
        </p:nvSpPr>
        <p:spPr bwMode="auto">
          <a:xfrm>
            <a:off x="539553" y="410530"/>
            <a:ext cx="5256584" cy="954107"/>
          </a:xfrm>
          <a:prstGeom prst="rect">
            <a:avLst/>
          </a:prstGeom>
          <a:solidFill>
            <a:schemeClr val="accent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800" b="1" dirty="0" smtClean="0">
                <a:effectLst>
                  <a:outerShdw blurRad="38100" dist="38100" dir="2700000" algn="tl">
                    <a:srgbClr val="000000">
                      <a:alpha val="43137"/>
                    </a:srgbClr>
                  </a:outerShdw>
                </a:effectLst>
                <a:latin typeface="Arial" pitchFamily="34" charset="0"/>
                <a:cs typeface="Arial" pitchFamily="34" charset="0"/>
              </a:rPr>
              <a:t>Instituciones de Seguros </a:t>
            </a:r>
            <a:r>
              <a:rPr lang="es-MX" sz="2800" b="1" dirty="0">
                <a:effectLst>
                  <a:outerShdw blurRad="38100" dist="38100" dir="2700000" algn="tl">
                    <a:srgbClr val="000000">
                      <a:alpha val="43137"/>
                    </a:srgbClr>
                  </a:outerShdw>
                </a:effectLst>
                <a:latin typeface="Arial" pitchFamily="34" charset="0"/>
                <a:cs typeface="Arial" pitchFamily="34" charset="0"/>
              </a:rPr>
              <a:t>S</a:t>
            </a:r>
            <a:r>
              <a:rPr lang="es-MX" sz="2800" b="1" dirty="0" smtClean="0">
                <a:effectLst>
                  <a:outerShdw blurRad="38100" dist="38100" dir="2700000" algn="tl">
                    <a:srgbClr val="000000">
                      <a:alpha val="43137"/>
                    </a:srgbClr>
                  </a:outerShdw>
                </a:effectLst>
                <a:latin typeface="Arial" pitchFamily="34" charset="0"/>
                <a:cs typeface="Arial" pitchFamily="34" charset="0"/>
              </a:rPr>
              <a:t>ociedades </a:t>
            </a:r>
            <a:r>
              <a:rPr lang="es-MX" sz="2800" b="1" dirty="0">
                <a:effectLst>
                  <a:outerShdw blurRad="38100" dist="38100" dir="2700000" algn="tl">
                    <a:srgbClr val="000000">
                      <a:alpha val="43137"/>
                    </a:srgbClr>
                  </a:outerShdw>
                </a:effectLst>
                <a:latin typeface="Arial" pitchFamily="34" charset="0"/>
                <a:cs typeface="Arial" pitchFamily="34" charset="0"/>
              </a:rPr>
              <a:t>A</a:t>
            </a:r>
            <a:r>
              <a:rPr lang="es-MX" sz="2800" b="1" dirty="0" smtClean="0">
                <a:effectLst>
                  <a:outerShdw blurRad="38100" dist="38100" dir="2700000" algn="tl">
                    <a:srgbClr val="000000">
                      <a:alpha val="43137"/>
                    </a:srgbClr>
                  </a:outerShdw>
                </a:effectLst>
                <a:latin typeface="Arial" pitchFamily="34" charset="0"/>
                <a:cs typeface="Arial" pitchFamily="34" charset="0"/>
              </a:rPr>
              <a:t>nónimas:</a:t>
            </a:r>
            <a:endParaRPr kumimoji="0" lang="es-MX"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4C1F28A2-4A4E-4FA1-BC97-E5EAF3A82D55}" type="slidenum">
              <a:rPr lang="es-MX" smtClean="0"/>
              <a:t>22</a:t>
            </a:fld>
            <a:endParaRPr lang="es-MX"/>
          </a:p>
        </p:txBody>
      </p:sp>
    </p:spTree>
    <p:extLst>
      <p:ext uri="{BB962C8B-B14F-4D97-AF65-F5344CB8AC3E}">
        <p14:creationId xmlns:p14="http://schemas.microsoft.com/office/powerpoint/2010/main" val="4183488103"/>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23</a:t>
            </a:fld>
            <a:endParaRPr lang="es-MX" dirty="0">
              <a:solidFill>
                <a:schemeClr val="tx1"/>
              </a:solidFill>
            </a:endParaRPr>
          </a:p>
        </p:txBody>
      </p:sp>
      <p:sp>
        <p:nvSpPr>
          <p:cNvPr id="5" name="1 Título"/>
          <p:cNvSpPr txBox="1">
            <a:spLocks/>
          </p:cNvSpPr>
          <p:nvPr/>
        </p:nvSpPr>
        <p:spPr>
          <a:xfrm>
            <a:off x="385192" y="188640"/>
            <a:ext cx="8291264" cy="1512168"/>
          </a:xfrm>
          <a:prstGeom prst="rect">
            <a:avLst/>
          </a:prstGeom>
          <a:solidFill>
            <a:schemeClr val="accent3">
              <a:lumMod val="50000"/>
            </a:schemeClr>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b="1" dirty="0" smtClean="0"/>
              <a:t/>
            </a:r>
            <a:br>
              <a:rPr lang="es-MX" b="1" dirty="0" smtClean="0"/>
            </a:br>
            <a:r>
              <a:rPr lang="es-MX" sz="8000" b="1" i="1" dirty="0">
                <a:solidFill>
                  <a:schemeClr val="accent3">
                    <a:lumMod val="20000"/>
                    <a:lumOff val="80000"/>
                  </a:schemeClr>
                </a:solidFill>
                <a:effectLst>
                  <a:outerShdw blurRad="38100" dist="38100" dir="2700000" algn="tl">
                    <a:srgbClr val="000000">
                      <a:alpha val="43137"/>
                    </a:srgbClr>
                  </a:outerShdw>
                </a:effectLst>
                <a:latin typeface="Arial" pitchFamily="34" charset="0"/>
                <a:cs typeface="Arial" pitchFamily="34" charset="0"/>
              </a:rPr>
              <a:t>Artículo 48</a:t>
            </a:r>
            <a:r>
              <a:rPr lang="es-MX" sz="8000" b="1" dirty="0">
                <a:solidFill>
                  <a:schemeClr val="accent3">
                    <a:lumMod val="20000"/>
                    <a:lumOff val="80000"/>
                  </a:schemeClr>
                </a:solidFill>
                <a:latin typeface="Arial" pitchFamily="34" charset="0"/>
                <a:cs typeface="Arial" pitchFamily="34" charset="0"/>
              </a:rPr>
              <a:t>.- Las Instituciones deberán ser constituidas como sociedades anónimas de capital fijo o variable, con arreglo a lo que dispone la Ley General de Sociedades Mercantiles , en cuanto no éste previsto en la Ley</a:t>
            </a:r>
            <a:r>
              <a:rPr lang="es-MX" sz="8000" b="1" dirty="0" smtClean="0">
                <a:solidFill>
                  <a:schemeClr val="accent3">
                    <a:lumMod val="20000"/>
                    <a:lumOff val="80000"/>
                  </a:schemeClr>
                </a:solidFill>
                <a:latin typeface="Arial" pitchFamily="34" charset="0"/>
                <a:cs typeface="Arial" pitchFamily="34" charset="0"/>
              </a:rPr>
              <a:t>.                                                  </a:t>
            </a:r>
            <a:r>
              <a:rPr lang="es-MX" sz="8000" dirty="0" smtClean="0">
                <a:ln>
                  <a:solidFill>
                    <a:schemeClr val="tx1">
                      <a:lumMod val="65000"/>
                      <a:lumOff val="35000"/>
                    </a:schemeClr>
                  </a:solidFill>
                </a:ln>
                <a:solidFill>
                  <a:schemeClr val="accent3">
                    <a:lumMod val="20000"/>
                    <a:lumOff val="80000"/>
                  </a:schemeClr>
                </a:solidFill>
                <a:latin typeface="Arial" pitchFamily="34" charset="0"/>
                <a:cs typeface="Arial" pitchFamily="34" charset="0"/>
              </a:rPr>
              <a:t> </a:t>
            </a:r>
            <a:br>
              <a:rPr lang="es-MX" sz="8000" dirty="0" smtClean="0">
                <a:ln>
                  <a:solidFill>
                    <a:schemeClr val="tx1">
                      <a:lumMod val="65000"/>
                      <a:lumOff val="35000"/>
                    </a:schemeClr>
                  </a:solidFill>
                </a:ln>
                <a:solidFill>
                  <a:schemeClr val="accent3">
                    <a:lumMod val="20000"/>
                    <a:lumOff val="80000"/>
                  </a:schemeClr>
                </a:solidFill>
                <a:latin typeface="Arial" pitchFamily="34" charset="0"/>
                <a:cs typeface="Arial" pitchFamily="34" charset="0"/>
              </a:rPr>
            </a:br>
            <a:endParaRPr lang="es-MX" sz="8000" dirty="0">
              <a:ln>
                <a:solidFill>
                  <a:schemeClr val="tx1">
                    <a:lumMod val="65000"/>
                    <a:lumOff val="35000"/>
                  </a:schemeClr>
                </a:solidFill>
              </a:ln>
              <a:solidFill>
                <a:schemeClr val="accent3">
                  <a:lumMod val="20000"/>
                  <a:lumOff val="80000"/>
                </a:schemeClr>
              </a:solidFill>
              <a:latin typeface="Arial" pitchFamily="34" charset="0"/>
              <a:cs typeface="Arial" pitchFamily="34" charset="0"/>
            </a:endParaRPr>
          </a:p>
        </p:txBody>
      </p:sp>
      <p:sp>
        <p:nvSpPr>
          <p:cNvPr id="6" name="Rectangle 1"/>
          <p:cNvSpPr>
            <a:spLocks noChangeArrowheads="1"/>
          </p:cNvSpPr>
          <p:nvPr/>
        </p:nvSpPr>
        <p:spPr bwMode="auto">
          <a:xfrm>
            <a:off x="317640" y="1744355"/>
            <a:ext cx="8358816" cy="4708981"/>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000" dirty="0">
                <a:latin typeface="Arial" pitchFamily="34" charset="0"/>
                <a:cs typeface="Arial" pitchFamily="34" charset="0"/>
              </a:rPr>
              <a:t>La Ley General de Sociedades Mercantiles define a las sociedades anónimas, como: </a:t>
            </a:r>
          </a:p>
          <a:p>
            <a:pPr algn="just"/>
            <a:r>
              <a:rPr lang="es-MX" sz="2000" dirty="0">
                <a:latin typeface="Arial" pitchFamily="34" charset="0"/>
                <a:cs typeface="Arial" pitchFamily="34" charset="0"/>
              </a:rPr>
              <a:t> </a:t>
            </a:r>
          </a:p>
          <a:p>
            <a:pPr marL="342900" lvl="0" indent="-342900" algn="just">
              <a:buFont typeface="Arial" pitchFamily="34" charset="0"/>
              <a:buChar char="•"/>
            </a:pPr>
            <a:r>
              <a:rPr lang="es-ES" sz="2000" dirty="0">
                <a:latin typeface="Arial" pitchFamily="34" charset="0"/>
                <a:cs typeface="Arial" pitchFamily="34" charset="0"/>
              </a:rPr>
              <a:t>Sociedades mercantiles que existen bajo una denominación, que se componen exclusivamente de socios, con capital propio dividido en acciones, cuya obligación se limita al pago de dichas acciones.</a:t>
            </a:r>
            <a:endParaRPr lang="es-MX" sz="2000" dirty="0">
              <a:latin typeface="Arial" pitchFamily="34" charset="0"/>
              <a:cs typeface="Arial" pitchFamily="34" charset="0"/>
            </a:endParaRPr>
          </a:p>
          <a:p>
            <a:pPr marL="342900" lvl="0" indent="-342900" algn="just">
              <a:buFont typeface="Arial" pitchFamily="34" charset="0"/>
              <a:buChar char="•"/>
            </a:pPr>
            <a:r>
              <a:rPr lang="es-ES" sz="2000" dirty="0">
                <a:latin typeface="Arial" pitchFamily="34" charset="0"/>
                <a:cs typeface="Arial" pitchFamily="34" charset="0"/>
              </a:rPr>
              <a:t>Los socios no responden en forma personal de las deudas contraídas por la sociedad, limitan su responsabilidad a la suma que hayan invertido en la misma.</a:t>
            </a:r>
            <a:endParaRPr lang="es-MX" sz="2000" dirty="0">
              <a:latin typeface="Arial" pitchFamily="34" charset="0"/>
              <a:cs typeface="Arial" pitchFamily="34" charset="0"/>
            </a:endParaRPr>
          </a:p>
          <a:p>
            <a:pPr marL="342900" lvl="0" indent="-342900" algn="just">
              <a:buFont typeface="Arial" pitchFamily="34" charset="0"/>
              <a:buChar char="•"/>
            </a:pPr>
            <a:r>
              <a:rPr lang="es-ES" sz="2000" dirty="0">
                <a:latin typeface="Arial" pitchFamily="34" charset="0"/>
                <a:cs typeface="Arial" pitchFamily="34" charset="0"/>
              </a:rPr>
              <a:t>La vida de la sociedad es independiente de la de sus propietarios; interesan los capitales más que los socios, estos no pueden conocerse entre sí, de ahí su denominación de anónima.</a:t>
            </a:r>
            <a:endParaRPr lang="es-MX" sz="2000" dirty="0">
              <a:latin typeface="Arial" pitchFamily="34" charset="0"/>
              <a:cs typeface="Arial" pitchFamily="34" charset="0"/>
            </a:endParaRPr>
          </a:p>
          <a:p>
            <a:pPr marL="342900" lvl="0" indent="-342900" algn="just">
              <a:buFont typeface="Arial" pitchFamily="34" charset="0"/>
              <a:buChar char="•"/>
            </a:pPr>
            <a:r>
              <a:rPr lang="es-ES" sz="2000" dirty="0">
                <a:latin typeface="Arial" pitchFamily="34" charset="0"/>
                <a:cs typeface="Arial" pitchFamily="34" charset="0"/>
              </a:rPr>
              <a:t>Pueden cambiar continuamente de dueño sin afectar a la sociedad.</a:t>
            </a:r>
            <a:endParaRPr lang="es-MX" sz="2000" dirty="0">
              <a:latin typeface="Arial" pitchFamily="34" charset="0"/>
              <a:cs typeface="Arial" pitchFamily="34" charset="0"/>
            </a:endParaRPr>
          </a:p>
          <a:p>
            <a:pPr marL="342900" lvl="0" indent="-342900" algn="just">
              <a:buFont typeface="Arial" pitchFamily="34" charset="0"/>
              <a:buChar char="•"/>
            </a:pPr>
            <a:r>
              <a:rPr lang="es-ES" sz="2000" dirty="0">
                <a:latin typeface="Arial" pitchFamily="34" charset="0"/>
                <a:cs typeface="Arial" pitchFamily="34" charset="0"/>
              </a:rPr>
              <a:t>Las sociedades anónimas reparten los excedentes entre sus accionistas en forma de dividendos.</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582346741"/>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bwMode="auto">
          <a:xfrm>
            <a:off x="562566" y="3703340"/>
            <a:ext cx="5377586" cy="2749996"/>
          </a:xfrm>
          <a:prstGeom prst="rect">
            <a:avLst/>
          </a:prstGeom>
          <a:solidFill>
            <a:schemeClr val="bg1"/>
          </a:solid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0" indent="0" algn="just">
              <a:lnSpc>
                <a:spcPct val="80000"/>
              </a:lnSpc>
              <a:buNone/>
            </a:pPr>
            <a:endParaRPr lang="es-MX" sz="2500" dirty="0" smtClean="0"/>
          </a:p>
          <a:p>
            <a:pPr marL="0" indent="0" algn="just">
              <a:lnSpc>
                <a:spcPct val="80000"/>
              </a:lnSpc>
              <a:buNone/>
            </a:pPr>
            <a:r>
              <a:rPr lang="es-MX" sz="2500" dirty="0" smtClean="0"/>
              <a:t>A diferencia de la sociedad anónima en la que existen dos sectores de personas netamente diferenciados (socio o accionista y asegurados o clientes), en la mutualidad ambos grupos coinciden, al ser inseparable la condición de socio de la de tomador de seguro o asegurado.</a:t>
            </a:r>
            <a:endParaRPr lang="es-ES" sz="2600" dirty="0" smtClean="0"/>
          </a:p>
        </p:txBody>
      </p:sp>
      <p:sp>
        <p:nvSpPr>
          <p:cNvPr id="26628" name="Rectangle 3"/>
          <p:cNvSpPr>
            <a:spLocks noChangeArrowheads="1"/>
          </p:cNvSpPr>
          <p:nvPr/>
        </p:nvSpPr>
        <p:spPr bwMode="auto">
          <a:xfrm flipH="1">
            <a:off x="413448" y="1124744"/>
            <a:ext cx="8352928" cy="2664296"/>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endParaRPr lang="es-ES" sz="2000" dirty="0">
              <a:latin typeface="Calibri" pitchFamily="34" charset="0"/>
            </a:endParaRPr>
          </a:p>
          <a:p>
            <a:pPr algn="just"/>
            <a:r>
              <a:rPr lang="es-MX" sz="2400" dirty="0">
                <a:latin typeface="Arial" pitchFamily="34" charset="0"/>
                <a:cs typeface="Arial" pitchFamily="34" charset="0"/>
              </a:rPr>
              <a:t>La sociedad mutualista es la entidad aseguradora constituida por la asociación de personas que se reparten entre si los riesgos que individualmente les corresponden, fijando las cantidades con que cada una de ellas habrá de contribuir al resarcimiento de los daños o perdidas individuales o colectivos</a:t>
            </a:r>
            <a:r>
              <a:rPr lang="es-MX" sz="2400" dirty="0" smtClean="0">
                <a:latin typeface="Arial" pitchFamily="34" charset="0"/>
                <a:cs typeface="Arial" pitchFamily="34" charset="0"/>
              </a:rPr>
              <a:t>.</a:t>
            </a:r>
            <a:endParaRPr lang="es-ES" sz="2400" dirty="0">
              <a:latin typeface="Arial" pitchFamily="34" charset="0"/>
              <a:cs typeface="Arial" pitchFamily="34" charset="0"/>
            </a:endParaRPr>
          </a:p>
        </p:txBody>
      </p:sp>
      <p:sp>
        <p:nvSpPr>
          <p:cNvPr id="5" name="Rectangle 2"/>
          <p:cNvSpPr>
            <a:spLocks noChangeArrowheads="1"/>
          </p:cNvSpPr>
          <p:nvPr/>
        </p:nvSpPr>
        <p:spPr bwMode="auto">
          <a:xfrm>
            <a:off x="539551" y="457217"/>
            <a:ext cx="4320481" cy="830997"/>
          </a:xfrm>
          <a:prstGeom prst="rect">
            <a:avLst/>
          </a:prstGeom>
          <a:solidFill>
            <a:schemeClr val="accent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400" b="1" dirty="0" smtClean="0">
                <a:effectLst>
                  <a:outerShdw blurRad="38100" dist="38100" dir="2700000" algn="tl">
                    <a:srgbClr val="000000">
                      <a:alpha val="43137"/>
                    </a:srgbClr>
                  </a:outerShdw>
                </a:effectLst>
                <a:latin typeface="Arial" pitchFamily="34" charset="0"/>
                <a:cs typeface="Arial" pitchFamily="34" charset="0"/>
              </a:rPr>
              <a:t>Sociedades Mutualistas de Seguros:</a:t>
            </a:r>
            <a:endParaRPr kumimoji="0" lang="es-MX"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253" y="3933056"/>
            <a:ext cx="2389187" cy="150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4C1F28A2-4A4E-4FA1-BC97-E5EAF3A82D55}" type="slidenum">
              <a:rPr lang="es-MX" smtClean="0"/>
              <a:t>24</a:t>
            </a:fld>
            <a:endParaRPr lang="es-MX"/>
          </a:p>
        </p:txBody>
      </p:sp>
    </p:spTree>
    <p:extLst>
      <p:ext uri="{BB962C8B-B14F-4D97-AF65-F5344CB8AC3E}">
        <p14:creationId xmlns:p14="http://schemas.microsoft.com/office/powerpoint/2010/main" val="30217879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bwMode="auto">
          <a:xfrm>
            <a:off x="457200" y="333375"/>
            <a:ext cx="8229600" cy="6119813"/>
          </a:xfrm>
          <a:prstGeom prst="rect">
            <a:avLst/>
          </a:prstGeom>
          <a:solidFill>
            <a:schemeClr val="bg2">
              <a:lumMod val="90000"/>
            </a:schemeClr>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pPr>
            <a:endParaRPr lang="es-ES" sz="1200" dirty="0" smtClean="0"/>
          </a:p>
          <a:p>
            <a:pPr algn="just">
              <a:lnSpc>
                <a:spcPct val="80000"/>
              </a:lnSpc>
            </a:pPr>
            <a:r>
              <a:rPr lang="es-MX" sz="2600" dirty="0" smtClean="0">
                <a:solidFill>
                  <a:schemeClr val="tx2">
                    <a:lumMod val="75000"/>
                  </a:schemeClr>
                </a:solidFill>
                <a:latin typeface="Arial" pitchFamily="34" charset="0"/>
                <a:cs typeface="Arial" pitchFamily="34" charset="0"/>
              </a:rPr>
              <a:t>Se contraponen así la </a:t>
            </a:r>
            <a:r>
              <a:rPr lang="es-MX" sz="2600" b="1" dirty="0" smtClean="0">
                <a:solidFill>
                  <a:schemeClr val="tx2">
                    <a:lumMod val="75000"/>
                  </a:schemeClr>
                </a:solidFill>
                <a:latin typeface="Arial" pitchFamily="34" charset="0"/>
                <a:cs typeface="Arial" pitchFamily="34" charset="0"/>
              </a:rPr>
              <a:t>sociedad anónima de seguros </a:t>
            </a:r>
            <a:r>
              <a:rPr lang="es-MX" sz="2600" dirty="0" smtClean="0">
                <a:solidFill>
                  <a:schemeClr val="tx2">
                    <a:lumMod val="75000"/>
                  </a:schemeClr>
                </a:solidFill>
                <a:latin typeface="Arial" pitchFamily="34" charset="0"/>
                <a:cs typeface="Arial" pitchFamily="34" charset="0"/>
              </a:rPr>
              <a:t>y la </a:t>
            </a:r>
            <a:r>
              <a:rPr lang="es-MX" sz="2600" b="1" dirty="0" smtClean="0">
                <a:solidFill>
                  <a:schemeClr val="tx2">
                    <a:lumMod val="75000"/>
                  </a:schemeClr>
                </a:solidFill>
                <a:latin typeface="Arial" pitchFamily="34" charset="0"/>
                <a:cs typeface="Arial" pitchFamily="34" charset="0"/>
              </a:rPr>
              <a:t>sociedad mutualista. </a:t>
            </a:r>
            <a:r>
              <a:rPr lang="es-MX" sz="2600" dirty="0" smtClean="0">
                <a:solidFill>
                  <a:schemeClr val="tx2">
                    <a:lumMod val="75000"/>
                  </a:schemeClr>
                </a:solidFill>
                <a:latin typeface="Arial" pitchFamily="34" charset="0"/>
                <a:cs typeface="Arial" pitchFamily="34" charset="0"/>
              </a:rPr>
              <a:t>Esta distinción se funda en la posición diversa del asegurado. En la primera, el asegurado, si no es accionista, está fuera del círculo de los participantes en el negocio; es un cliente que paga unas primas de seguro. En la segunda son simultáneas la conclusión del contrato de seguro y la adquisición de la cualidad de miembro; el asegurado lo es por ser precisamente asociado y responder de las obligaciones como tal.</a:t>
            </a:r>
          </a:p>
          <a:p>
            <a:pPr algn="just" eaLnBrk="1" hangingPunct="1">
              <a:lnSpc>
                <a:spcPct val="80000"/>
              </a:lnSpc>
            </a:pPr>
            <a:endParaRPr lang="es-ES" sz="2600" dirty="0" smtClean="0">
              <a:solidFill>
                <a:schemeClr val="tx2">
                  <a:lumMod val="75000"/>
                </a:schemeClr>
              </a:solidFill>
              <a:latin typeface="Arial" pitchFamily="34" charset="0"/>
              <a:cs typeface="Arial" pitchFamily="34" charset="0"/>
            </a:endParaRPr>
          </a:p>
          <a:p>
            <a:pPr eaLnBrk="1" hangingPunct="1">
              <a:lnSpc>
                <a:spcPct val="80000"/>
              </a:lnSpc>
            </a:pPr>
            <a:endParaRPr lang="es-MX" sz="1200" dirty="0" smtClean="0"/>
          </a:p>
          <a:p>
            <a:pPr eaLnBrk="1" hangingPunct="1">
              <a:lnSpc>
                <a:spcPct val="80000"/>
              </a:lnSpc>
            </a:pPr>
            <a:endParaRPr lang="es-MX" sz="1200"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7716" y="4437112"/>
            <a:ext cx="3828500"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4C1F28A2-4A4E-4FA1-BC97-E5EAF3A82D55}" type="slidenum">
              <a:rPr lang="es-MX" smtClean="0"/>
              <a:t>25</a:t>
            </a:fld>
            <a:endParaRPr lang="es-MX"/>
          </a:p>
        </p:txBody>
      </p:sp>
    </p:spTree>
    <p:extLst>
      <p:ext uri="{BB962C8B-B14F-4D97-AF65-F5344CB8AC3E}">
        <p14:creationId xmlns:p14="http://schemas.microsoft.com/office/powerpoint/2010/main" val="2572377689"/>
      </p:ext>
    </p:extLst>
  </p:cSld>
  <p:clrMapOvr>
    <a:masterClrMapping/>
  </p:clrMapOvr>
  <p:transition spd="slow">
    <p:cover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3568" y="1988840"/>
            <a:ext cx="7848872" cy="2592288"/>
          </a:xfrm>
          <a:prstGeom prst="rect">
            <a:avLst/>
          </a:prstGeom>
          <a:ln/>
          <a:scene3d>
            <a:camera prst="isometricOffAxis1Right"/>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b="1" dirty="0" smtClean="0">
              <a:solidFill>
                <a:schemeClr val="accent3">
                  <a:lumMod val="50000"/>
                </a:schemeClr>
              </a:solidFill>
              <a:effectLst>
                <a:outerShdw blurRad="38100" dist="38100" dir="2700000" algn="tl">
                  <a:srgbClr val="000000">
                    <a:alpha val="43137"/>
                  </a:srgbClr>
                </a:outerShdw>
              </a:effectLst>
            </a:endParaRPr>
          </a:p>
          <a:p>
            <a:r>
              <a:rPr lang="es-ES" b="1" dirty="0" smtClean="0">
                <a:solidFill>
                  <a:schemeClr val="accent3">
                    <a:lumMod val="50000"/>
                  </a:schemeClr>
                </a:solidFill>
                <a:effectLst>
                  <a:outerShdw blurRad="38100" dist="38100" dir="2700000" algn="tl">
                    <a:srgbClr val="000000">
                      <a:alpha val="43137"/>
                    </a:srgbClr>
                  </a:outerShdw>
                </a:effectLst>
              </a:rPr>
              <a:t>Principales Operaciones de las Instituciones de Seguros</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número de diapositiva"/>
          <p:cNvSpPr>
            <a:spLocks noGrp="1"/>
          </p:cNvSpPr>
          <p:nvPr>
            <p:ph type="sldNum" sz="quarter" idx="12"/>
          </p:nvPr>
        </p:nvSpPr>
        <p:spPr/>
        <p:txBody>
          <a:bodyPr/>
          <a:lstStyle/>
          <a:p>
            <a:fld id="{B3E63DD9-2D51-463F-BCB7-C6B4FC35E63F}" type="slidenum">
              <a:rPr lang="es-MX" smtClean="0"/>
              <a:t>26</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9001" y="116632"/>
            <a:ext cx="725487"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5292080" y="188640"/>
            <a:ext cx="2857496" cy="720080"/>
          </a:xfrm>
          <a:prstGeom prst="rect">
            <a:avLst/>
          </a:prstGeom>
        </p:spPr>
        <p:txBody>
          <a:bodyPr>
            <a:normAutofit fontScale="25000" lnSpcReduction="20000"/>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r">
              <a:lnSpc>
                <a:spcPct val="100000"/>
              </a:lnSpc>
            </a:pP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endParaRPr lang="es-MX" dirty="0"/>
          </a:p>
        </p:txBody>
      </p:sp>
      <p:sp>
        <p:nvSpPr>
          <p:cNvPr id="4" name="3 Rectángulo"/>
          <p:cNvSpPr/>
          <p:nvPr/>
        </p:nvSpPr>
        <p:spPr>
          <a:xfrm>
            <a:off x="5328592" y="116632"/>
            <a:ext cx="2915816" cy="738664"/>
          </a:xfrm>
          <a:prstGeom prst="rect">
            <a:avLst/>
          </a:prstGeom>
        </p:spPr>
        <p:txBody>
          <a:bodyPr wrap="square">
            <a:spAutoFit/>
          </a:bodyPr>
          <a:lstStyle/>
          <a:p>
            <a:pPr algn="r"/>
            <a:r>
              <a:rPr lang="es-ES" sz="2800" dirty="0" smtClean="0">
                <a:solidFill>
                  <a:schemeClr val="tx2"/>
                </a:solidFill>
              </a:rPr>
              <a:t>F</a:t>
            </a:r>
            <a:r>
              <a:rPr lang="es-ES" sz="1400" dirty="0" smtClean="0">
                <a:solidFill>
                  <a:schemeClr val="tx2"/>
                </a:solidFill>
              </a:rPr>
              <a:t>ACULTAD DE ECONOMÍA</a:t>
            </a:r>
            <a:br>
              <a:rPr lang="es-ES" sz="1400" dirty="0" smtClean="0">
                <a:solidFill>
                  <a:schemeClr val="tx2"/>
                </a:solidFill>
              </a:rPr>
            </a:br>
            <a:r>
              <a:rPr lang="es-ES" sz="1400" dirty="0" smtClean="0">
                <a:solidFill>
                  <a:schemeClr val="tx2"/>
                </a:solidFill>
              </a:rPr>
              <a:t>LICENCIATURA EN ACTUARÍA</a:t>
            </a:r>
            <a:endParaRPr lang="es-MX" sz="1400" dirty="0">
              <a:solidFill>
                <a:schemeClr val="tx2"/>
              </a:solidFill>
            </a:endParaRPr>
          </a:p>
        </p:txBody>
      </p:sp>
    </p:spTree>
    <p:extLst>
      <p:ext uri="{BB962C8B-B14F-4D97-AF65-F5344CB8AC3E}">
        <p14:creationId xmlns:p14="http://schemas.microsoft.com/office/powerpoint/2010/main" val="1903866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136904" cy="1008112"/>
          </a:xfrm>
          <a:solidFill>
            <a:schemeClr val="accent3">
              <a:lumMod val="40000"/>
              <a:lumOff val="60000"/>
            </a:schemeClr>
          </a:solidFill>
          <a:ln>
            <a:solidFill>
              <a:schemeClr val="accent3">
                <a:lumMod val="50000"/>
              </a:schemeClr>
            </a:solidFill>
          </a:ln>
        </p:spPr>
        <p:txBody>
          <a:bodyPr>
            <a:noAutofit/>
          </a:bodyPr>
          <a:lstStyle/>
          <a:p>
            <a:pPr>
              <a:lnSpc>
                <a:spcPct val="100000"/>
              </a:lnSpc>
            </a:pPr>
            <a:r>
              <a:rPr lang="es-MX" sz="2800" b="1" dirty="0">
                <a:solidFill>
                  <a:schemeClr val="accent3">
                    <a:lumMod val="50000"/>
                  </a:schemeClr>
                </a:solidFill>
                <a:latin typeface="Arial" pitchFamily="34" charset="0"/>
                <a:cs typeface="Arial" pitchFamily="34" charset="0"/>
              </a:rPr>
              <a:t>Las Instituciones de Seguros pueden realizar las siguientes funciones:</a:t>
            </a:r>
          </a:p>
        </p:txBody>
      </p:sp>
      <p:sp>
        <p:nvSpPr>
          <p:cNvPr id="3" name="2 Marcador de contenido"/>
          <p:cNvSpPr>
            <a:spLocks noGrp="1"/>
          </p:cNvSpPr>
          <p:nvPr>
            <p:ph idx="1"/>
          </p:nvPr>
        </p:nvSpPr>
        <p:spPr>
          <a:xfrm>
            <a:off x="395536" y="1340768"/>
            <a:ext cx="8136904" cy="5328592"/>
          </a:xfrm>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Autofit/>
          </a:bodyPr>
          <a:lstStyle/>
          <a:p>
            <a:pPr lvl="0" algn="just"/>
            <a:r>
              <a:rPr lang="es-ES" sz="2000" b="1" dirty="0">
                <a:latin typeface="Arial" pitchFamily="34" charset="0"/>
                <a:cs typeface="Arial" pitchFamily="34" charset="0"/>
              </a:rPr>
              <a:t>Seguros.</a:t>
            </a:r>
            <a:r>
              <a:rPr lang="es-ES" sz="2000" dirty="0">
                <a:latin typeface="Arial" pitchFamily="34" charset="0"/>
                <a:cs typeface="Arial" pitchFamily="34" charset="0"/>
              </a:rPr>
              <a:t> Inversión en donde nos asociamos con otra persona y aportamos una pequeña cantidad para un riesgo al que está expuesto a convertirse en siniestro, se paga la cantidad acumulada.</a:t>
            </a:r>
            <a:endParaRPr lang="es-MX" sz="2000" dirty="0">
              <a:latin typeface="Arial" pitchFamily="34" charset="0"/>
              <a:cs typeface="Arial" pitchFamily="34" charset="0"/>
            </a:endParaRPr>
          </a:p>
          <a:p>
            <a:pPr lvl="0" algn="just"/>
            <a:r>
              <a:rPr lang="es-ES" sz="2000" b="1" dirty="0">
                <a:latin typeface="Arial" pitchFamily="34" charset="0"/>
                <a:cs typeface="Arial" pitchFamily="34" charset="0"/>
              </a:rPr>
              <a:t>Reaseguro. </a:t>
            </a:r>
            <a:r>
              <a:rPr lang="es-ES" sz="2000" dirty="0">
                <a:latin typeface="Arial" pitchFamily="34" charset="0"/>
                <a:cs typeface="Arial" pitchFamily="34" charset="0"/>
              </a:rPr>
              <a:t>En razón del cual una empresa toma a su cargo total o parcialmente un riesgo ya cubierto por otra o el remanente de daños que exceda de la cantidad asegurada.</a:t>
            </a:r>
            <a:endParaRPr lang="es-MX" sz="2000" dirty="0">
              <a:latin typeface="Arial" pitchFamily="34" charset="0"/>
              <a:cs typeface="Arial" pitchFamily="34" charset="0"/>
            </a:endParaRPr>
          </a:p>
          <a:p>
            <a:pPr lvl="0" algn="just"/>
            <a:r>
              <a:rPr lang="es-ES" sz="2000" b="1" dirty="0" err="1">
                <a:latin typeface="Arial" pitchFamily="34" charset="0"/>
                <a:cs typeface="Arial" pitchFamily="34" charset="0"/>
              </a:rPr>
              <a:t>Reafianzamiento</a:t>
            </a:r>
            <a:r>
              <a:rPr lang="es-ES" sz="2000" b="1" dirty="0">
                <a:latin typeface="Arial" pitchFamily="34" charset="0"/>
                <a:cs typeface="Arial" pitchFamily="34" charset="0"/>
              </a:rPr>
              <a:t>:</a:t>
            </a:r>
            <a:r>
              <a:rPr lang="es-ES" sz="2000" dirty="0">
                <a:latin typeface="Arial" pitchFamily="34" charset="0"/>
                <a:cs typeface="Arial" pitchFamily="34" charset="0"/>
              </a:rPr>
              <a:t> El </a:t>
            </a:r>
            <a:r>
              <a:rPr lang="es-ES" sz="2000" dirty="0" err="1">
                <a:latin typeface="Arial" pitchFamily="34" charset="0"/>
                <a:cs typeface="Arial" pitchFamily="34" charset="0"/>
              </a:rPr>
              <a:t>Reafianzamiento</a:t>
            </a:r>
            <a:r>
              <a:rPr lang="es-ES" sz="2000" dirty="0">
                <a:latin typeface="Arial" pitchFamily="34" charset="0"/>
                <a:cs typeface="Arial" pitchFamily="34" charset="0"/>
              </a:rPr>
              <a:t> se define como el contrato por el cual una institución de fianzas, de seguro o de reaseguro, o incluso una </a:t>
            </a:r>
            <a:r>
              <a:rPr lang="es-ES" sz="2000" dirty="0" err="1">
                <a:latin typeface="Arial" pitchFamily="34" charset="0"/>
                <a:cs typeface="Arial" pitchFamily="34" charset="0"/>
              </a:rPr>
              <a:t>reafianzadora</a:t>
            </a:r>
            <a:r>
              <a:rPr lang="es-ES" sz="2000" dirty="0">
                <a:latin typeface="Arial" pitchFamily="34" charset="0"/>
                <a:cs typeface="Arial" pitchFamily="34" charset="0"/>
              </a:rPr>
              <a:t> extranjera se obliga a pagar a otra llamada </a:t>
            </a:r>
            <a:r>
              <a:rPr lang="es-ES" sz="2000" dirty="0" err="1">
                <a:latin typeface="Arial" pitchFamily="34" charset="0"/>
                <a:cs typeface="Arial" pitchFamily="34" charset="0"/>
              </a:rPr>
              <a:t>reafianzada</a:t>
            </a:r>
            <a:r>
              <a:rPr lang="es-ES" sz="2000" dirty="0">
                <a:latin typeface="Arial" pitchFamily="34" charset="0"/>
                <a:cs typeface="Arial" pitchFamily="34" charset="0"/>
              </a:rPr>
              <a:t>, las cantidades que esta deba cubrir al beneficiario de la fianza.</a:t>
            </a:r>
            <a:endParaRPr lang="es-MX" sz="2000" dirty="0">
              <a:latin typeface="Arial" pitchFamily="34" charset="0"/>
              <a:cs typeface="Arial" pitchFamily="34" charset="0"/>
            </a:endParaRPr>
          </a:p>
          <a:p>
            <a:pPr lvl="0" algn="just"/>
            <a:r>
              <a:rPr lang="es-ES" sz="2000" b="1" dirty="0">
                <a:latin typeface="Arial" pitchFamily="34" charset="0"/>
                <a:cs typeface="Arial" pitchFamily="34" charset="0"/>
              </a:rPr>
              <a:t>Constitución e inversión de reservas. </a:t>
            </a:r>
            <a:r>
              <a:rPr lang="es-ES" sz="2000" dirty="0">
                <a:latin typeface="Arial" pitchFamily="34" charset="0"/>
                <a:cs typeface="Arial" pitchFamily="34" charset="0"/>
              </a:rPr>
              <a:t>Deben constituir las reservas a las que la Ley las obliga, como son las reservas técnicas para riesgos en curso, las reservas para obligaciones pendientes de cubrir, las reservas de previsión y otras.</a:t>
            </a:r>
            <a:endParaRPr lang="es-MX" sz="2000" dirty="0">
              <a:latin typeface="Arial" pitchFamily="34" charset="0"/>
              <a:cs typeface="Arial" pitchFamily="34" charset="0"/>
            </a:endParaRPr>
          </a:p>
          <a:p>
            <a:pPr marL="0" indent="0" algn="just">
              <a:buNone/>
            </a:pPr>
            <a:endParaRPr lang="es-MX" sz="2200" dirty="0"/>
          </a:p>
        </p:txBody>
      </p:sp>
      <p:sp>
        <p:nvSpPr>
          <p:cNvPr id="4" name="3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27</a:t>
            </a:fld>
            <a:endParaRPr lang="es-MX" dirty="0">
              <a:solidFill>
                <a:schemeClr val="tx1"/>
              </a:solidFill>
            </a:endParaRPr>
          </a:p>
        </p:txBody>
      </p:sp>
    </p:spTree>
    <p:extLst>
      <p:ext uri="{BB962C8B-B14F-4D97-AF65-F5344CB8AC3E}">
        <p14:creationId xmlns:p14="http://schemas.microsoft.com/office/powerpoint/2010/main" val="1671193824"/>
      </p:ext>
    </p:extLst>
  </p:cSld>
  <p:clrMapOvr>
    <a:masterClrMapping/>
  </p:clrMapOvr>
  <p:transition spd="slow">
    <p:wheel spokes="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74638"/>
            <a:ext cx="8208912" cy="994122"/>
          </a:xfrm>
          <a:solidFill>
            <a:schemeClr val="accent3">
              <a:lumMod val="40000"/>
              <a:lumOff val="60000"/>
            </a:schemeClr>
          </a:solidFill>
          <a:ln>
            <a:solidFill>
              <a:schemeClr val="accent3">
                <a:lumMod val="50000"/>
              </a:schemeClr>
            </a:solidFill>
          </a:ln>
        </p:spPr>
        <p:txBody>
          <a:bodyPr>
            <a:noAutofit/>
          </a:bodyPr>
          <a:lstStyle/>
          <a:p>
            <a:pPr>
              <a:lnSpc>
                <a:spcPct val="100000"/>
              </a:lnSpc>
            </a:pPr>
            <a:r>
              <a:rPr lang="es-MX" sz="2800" b="1" dirty="0">
                <a:solidFill>
                  <a:schemeClr val="accent3">
                    <a:lumMod val="50000"/>
                  </a:schemeClr>
                </a:solidFill>
                <a:latin typeface="Arial" pitchFamily="34" charset="0"/>
                <a:cs typeface="Arial" pitchFamily="34" charset="0"/>
              </a:rPr>
              <a:t>Las Instituciones de Seguros pueden realizar las siguientes funciones:</a:t>
            </a:r>
          </a:p>
        </p:txBody>
      </p:sp>
      <p:sp>
        <p:nvSpPr>
          <p:cNvPr id="3" name="2 Marcador de contenido"/>
          <p:cNvSpPr>
            <a:spLocks noGrp="1"/>
          </p:cNvSpPr>
          <p:nvPr>
            <p:ph idx="1"/>
          </p:nvPr>
        </p:nvSpPr>
        <p:spPr>
          <a:xfrm>
            <a:off x="323528" y="1484784"/>
            <a:ext cx="8208912" cy="4824536"/>
          </a:xfrm>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lvl="0"/>
            <a:r>
              <a:rPr lang="es-ES" b="1" dirty="0">
                <a:latin typeface="Arial" pitchFamily="34" charset="0"/>
                <a:cs typeface="Arial" pitchFamily="34" charset="0"/>
              </a:rPr>
              <a:t>Actuar como fiduciario. </a:t>
            </a:r>
            <a:r>
              <a:rPr lang="es-ES" dirty="0">
                <a:latin typeface="Arial" pitchFamily="34" charset="0"/>
                <a:cs typeface="Arial" pitchFamily="34" charset="0"/>
              </a:rPr>
              <a:t>Como excepción a la facultad que en ese sentido tienen las instituciones de crédito, las instituciones de seguros pueden administrar en fideicomiso los recursos relacionados con las primas de antigüedad, fondos individuales de pensiones, rentas vitalicias, etcétera.</a:t>
            </a:r>
            <a:endParaRPr lang="es-MX" dirty="0">
              <a:latin typeface="Arial" pitchFamily="34" charset="0"/>
              <a:cs typeface="Arial" pitchFamily="34" charset="0"/>
            </a:endParaRPr>
          </a:p>
          <a:p>
            <a:pPr lvl="0"/>
            <a:r>
              <a:rPr lang="es-ES" b="1" dirty="0">
                <a:latin typeface="Arial" pitchFamily="34" charset="0"/>
                <a:cs typeface="Arial" pitchFamily="34" charset="0"/>
              </a:rPr>
              <a:t>Efectuar operaciones de descuento y redescuento. </a:t>
            </a:r>
            <a:r>
              <a:rPr lang="es-ES" dirty="0">
                <a:latin typeface="Arial" pitchFamily="34" charset="0"/>
                <a:cs typeface="Arial" pitchFamily="34" charset="0"/>
              </a:rPr>
              <a:t>Por este concepto pueden recibir títulos de crédito de las instituciones y de las organizaciones auxiliares del crédito o bien de los fideicomisos públicos de fomento económico.</a:t>
            </a:r>
            <a:endParaRPr lang="es-MX" dirty="0">
              <a:latin typeface="Arial" pitchFamily="34" charset="0"/>
              <a:cs typeface="Arial" pitchFamily="34" charset="0"/>
            </a:endParaRPr>
          </a:p>
          <a:p>
            <a:pPr lvl="0"/>
            <a:r>
              <a:rPr lang="es-ES" b="1" dirty="0">
                <a:latin typeface="Arial" pitchFamily="34" charset="0"/>
                <a:cs typeface="Arial" pitchFamily="34" charset="0"/>
              </a:rPr>
              <a:t>Otorgar préstamos o créditos. </a:t>
            </a:r>
            <a:r>
              <a:rPr lang="es-ES" dirty="0">
                <a:latin typeface="Arial" pitchFamily="34" charset="0"/>
                <a:cs typeface="Arial" pitchFamily="34" charset="0"/>
              </a:rPr>
              <a:t>Con lo cual pueden realizar frente a terceros operaciones de las denominadas "activas" en el ámbito bancario.</a:t>
            </a:r>
            <a:endParaRPr lang="es-MX" dirty="0">
              <a:latin typeface="Arial" pitchFamily="34" charset="0"/>
              <a:cs typeface="Arial" pitchFamily="34" charset="0"/>
            </a:endParaRPr>
          </a:p>
          <a:p>
            <a:pPr lvl="0"/>
            <a:r>
              <a:rPr lang="es-ES" b="1" dirty="0">
                <a:latin typeface="Arial" pitchFamily="34" charset="0"/>
                <a:cs typeface="Arial" pitchFamily="34" charset="0"/>
              </a:rPr>
              <a:t>Emitir valores y operar con los mismos. </a:t>
            </a:r>
            <a:r>
              <a:rPr lang="es-ES" dirty="0">
                <a:latin typeface="Arial" pitchFamily="34" charset="0"/>
                <a:cs typeface="Arial" pitchFamily="34" charset="0"/>
              </a:rPr>
              <a:t>En su caso, deben hacerlo conforme a la Ley del Mercado de Valores.</a:t>
            </a:r>
            <a:endParaRPr lang="es-MX" dirty="0">
              <a:latin typeface="Arial" pitchFamily="34" charset="0"/>
              <a:cs typeface="Arial" pitchFamily="34" charset="0"/>
            </a:endParaRPr>
          </a:p>
          <a:p>
            <a:pPr lvl="0"/>
            <a:r>
              <a:rPr lang="es-ES" b="1" dirty="0">
                <a:latin typeface="Arial" pitchFamily="34" charset="0"/>
                <a:cs typeface="Arial" pitchFamily="34" charset="0"/>
              </a:rPr>
              <a:t>Operar con documentos mercantiles. </a:t>
            </a:r>
            <a:r>
              <a:rPr lang="es-ES" dirty="0">
                <a:latin typeface="Arial" pitchFamily="34" charset="0"/>
                <a:cs typeface="Arial" pitchFamily="34" charset="0"/>
              </a:rPr>
              <a:t>Como es el caso de los pagarés, letras de cambio, cheques, etc. Esto lo hacen por cuenta propia y para la realización de su objeto social. </a:t>
            </a:r>
            <a:endParaRPr lang="es-MX" dirty="0">
              <a:latin typeface="Arial" pitchFamily="34" charset="0"/>
              <a:cs typeface="Arial" pitchFamily="34" charset="0"/>
            </a:endParaRPr>
          </a:p>
          <a:p>
            <a:pPr marL="0" indent="0" algn="ctr">
              <a:buNone/>
            </a:pPr>
            <a:endParaRPr lang="es-MX" dirty="0">
              <a:solidFill>
                <a:schemeClr val="tx1"/>
              </a:solidFill>
            </a:endParaRPr>
          </a:p>
        </p:txBody>
      </p:sp>
      <p:sp>
        <p:nvSpPr>
          <p:cNvPr id="4" name="3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28</a:t>
            </a:fld>
            <a:endParaRPr lang="es-MX" dirty="0">
              <a:solidFill>
                <a:schemeClr val="tx1"/>
              </a:solidFill>
            </a:endParaRPr>
          </a:p>
        </p:txBody>
      </p:sp>
    </p:spTree>
    <p:extLst>
      <p:ext uri="{BB962C8B-B14F-4D97-AF65-F5344CB8AC3E}">
        <p14:creationId xmlns:p14="http://schemas.microsoft.com/office/powerpoint/2010/main" val="3027284573"/>
      </p:ext>
    </p:extLst>
  </p:cSld>
  <p:clrMapOvr>
    <a:masterClrMapping/>
  </p:clrMapOvr>
  <p:transition spd="slow">
    <p:wheel spokes="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3568" y="1988840"/>
            <a:ext cx="7848872" cy="2592288"/>
          </a:xfrm>
          <a:prstGeom prst="rect">
            <a:avLst/>
          </a:prstGeom>
          <a:ln/>
          <a:scene3d>
            <a:camera prst="isometricOffAxis1Right"/>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b="1" dirty="0" smtClean="0">
              <a:solidFill>
                <a:schemeClr val="accent3">
                  <a:lumMod val="50000"/>
                </a:schemeClr>
              </a:solidFill>
            </a:endParaRPr>
          </a:p>
          <a:p>
            <a:r>
              <a:rPr lang="es-ES" b="1" dirty="0" smtClean="0">
                <a:solidFill>
                  <a:schemeClr val="accent3">
                    <a:lumMod val="50000"/>
                  </a:schemeClr>
                </a:solidFill>
                <a:effectLst>
                  <a:outerShdw blurRad="38100" dist="38100" dir="2700000" algn="tl">
                    <a:srgbClr val="000000">
                      <a:alpha val="43137"/>
                    </a:srgbClr>
                  </a:outerShdw>
                </a:effectLst>
              </a:rPr>
              <a:t>Ramos de los Seguros</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número de diapositiva"/>
          <p:cNvSpPr>
            <a:spLocks noGrp="1"/>
          </p:cNvSpPr>
          <p:nvPr>
            <p:ph type="sldNum" sz="quarter" idx="12"/>
          </p:nvPr>
        </p:nvSpPr>
        <p:spPr/>
        <p:txBody>
          <a:bodyPr/>
          <a:lstStyle/>
          <a:p>
            <a:fld id="{B3E63DD9-2D51-463F-BCB7-C6B4FC35E63F}" type="slidenum">
              <a:rPr lang="es-MX" smtClean="0"/>
              <a:t>29</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9001" y="116632"/>
            <a:ext cx="725487"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5292080" y="188640"/>
            <a:ext cx="2857496" cy="720080"/>
          </a:xfrm>
          <a:prstGeom prst="rect">
            <a:avLst/>
          </a:prstGeom>
        </p:spPr>
        <p:txBody>
          <a:bodyPr>
            <a:normAutofit fontScale="25000" lnSpcReduction="20000"/>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r">
              <a:lnSpc>
                <a:spcPct val="100000"/>
              </a:lnSpc>
            </a:pP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r>
              <a:rPr lang="es-ES" sz="3100" dirty="0" smtClean="0"/>
              <a:t/>
            </a:r>
            <a:br>
              <a:rPr lang="es-ES" sz="3100" dirty="0" smtClean="0"/>
            </a:br>
            <a:endParaRPr lang="es-MX" dirty="0"/>
          </a:p>
        </p:txBody>
      </p:sp>
      <p:sp>
        <p:nvSpPr>
          <p:cNvPr id="4" name="3 Rectángulo"/>
          <p:cNvSpPr/>
          <p:nvPr/>
        </p:nvSpPr>
        <p:spPr>
          <a:xfrm>
            <a:off x="5328592" y="116632"/>
            <a:ext cx="2915816" cy="738664"/>
          </a:xfrm>
          <a:prstGeom prst="rect">
            <a:avLst/>
          </a:prstGeom>
        </p:spPr>
        <p:txBody>
          <a:bodyPr wrap="square">
            <a:spAutoFit/>
          </a:bodyPr>
          <a:lstStyle/>
          <a:p>
            <a:pPr algn="r"/>
            <a:r>
              <a:rPr lang="es-ES" sz="2800" dirty="0" smtClean="0">
                <a:solidFill>
                  <a:schemeClr val="tx2"/>
                </a:solidFill>
              </a:rPr>
              <a:t>F</a:t>
            </a:r>
            <a:r>
              <a:rPr lang="es-ES" sz="1400" dirty="0" smtClean="0">
                <a:solidFill>
                  <a:schemeClr val="tx2"/>
                </a:solidFill>
              </a:rPr>
              <a:t>ACULTAD DE ECONOMÍA</a:t>
            </a:r>
            <a:br>
              <a:rPr lang="es-ES" sz="1400" dirty="0" smtClean="0">
                <a:solidFill>
                  <a:schemeClr val="tx2"/>
                </a:solidFill>
              </a:rPr>
            </a:br>
            <a:r>
              <a:rPr lang="es-ES" sz="1400" dirty="0" smtClean="0">
                <a:solidFill>
                  <a:schemeClr val="tx2"/>
                </a:solidFill>
              </a:rPr>
              <a:t>LICENCIATURA EN ACTUARÍA</a:t>
            </a:r>
            <a:endParaRPr lang="es-MX" sz="1400" dirty="0">
              <a:solidFill>
                <a:schemeClr val="tx2"/>
              </a:solidFill>
            </a:endParaRPr>
          </a:p>
        </p:txBody>
      </p:sp>
    </p:spTree>
    <p:extLst>
      <p:ext uri="{BB962C8B-B14F-4D97-AF65-F5344CB8AC3E}">
        <p14:creationId xmlns:p14="http://schemas.microsoft.com/office/powerpoint/2010/main" val="1903866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92080" y="188640"/>
            <a:ext cx="2857496" cy="720080"/>
          </a:xfrm>
        </p:spPr>
        <p:txBody>
          <a:bodyPr>
            <a:normAutofit fontScale="90000"/>
          </a:bodyPr>
          <a:lstStyle/>
          <a:p>
            <a:pPr algn="r">
              <a:lnSpc>
                <a:spcPct val="100000"/>
              </a:lnSpc>
            </a:pPr>
            <a:r>
              <a:rPr lang="es-ES" sz="3100" dirty="0" smtClean="0"/>
              <a:t/>
            </a:r>
            <a:br>
              <a:rPr lang="es-ES" sz="3100" dirty="0" smtClean="0"/>
            </a:br>
            <a:r>
              <a:rPr lang="es-ES" sz="3100" dirty="0" smtClean="0"/>
              <a:t/>
            </a:r>
            <a:br>
              <a:rPr lang="es-ES" sz="3100" dirty="0" smtClean="0"/>
            </a:br>
            <a:r>
              <a:rPr lang="es-ES" sz="3100" dirty="0"/>
              <a:t/>
            </a:r>
            <a:br>
              <a:rPr lang="es-ES" sz="3100" dirty="0"/>
            </a:br>
            <a:r>
              <a:rPr lang="es-ES" sz="3100" dirty="0" smtClean="0"/>
              <a:t/>
            </a:r>
            <a:br>
              <a:rPr lang="es-ES" sz="3100" dirty="0" smtClean="0"/>
            </a:br>
            <a:r>
              <a:rPr lang="es-ES" sz="3100" dirty="0"/>
              <a:t/>
            </a:r>
            <a:br>
              <a:rPr lang="es-ES" sz="3100" dirty="0"/>
            </a:br>
            <a:r>
              <a:rPr lang="es-ES" sz="3100" dirty="0" smtClean="0"/>
              <a:t/>
            </a:r>
            <a:br>
              <a:rPr lang="es-ES" sz="3100" dirty="0" smtClean="0"/>
            </a:br>
            <a:r>
              <a:rPr lang="es-ES" sz="3100" dirty="0"/>
              <a:t/>
            </a:r>
            <a:br>
              <a:rPr lang="es-ES" sz="3100" dirty="0"/>
            </a:br>
            <a:r>
              <a:rPr lang="es-ES" sz="3100" dirty="0" smtClean="0"/>
              <a:t>F</a:t>
            </a:r>
            <a:r>
              <a:rPr lang="es-ES" sz="1600" dirty="0" smtClean="0">
                <a:solidFill>
                  <a:srgbClr val="2F5897"/>
                </a:solidFill>
              </a:rPr>
              <a:t>ACULTAD </a:t>
            </a:r>
            <a:r>
              <a:rPr lang="es-ES" sz="1600" dirty="0">
                <a:solidFill>
                  <a:srgbClr val="2F5897"/>
                </a:solidFill>
              </a:rPr>
              <a:t>DE </a:t>
            </a:r>
            <a:r>
              <a:rPr lang="es-ES" sz="1600" dirty="0" smtClean="0">
                <a:solidFill>
                  <a:srgbClr val="2F5897"/>
                </a:solidFill>
              </a:rPr>
              <a:t>ECONOMÍA</a:t>
            </a:r>
            <a:br>
              <a:rPr lang="es-ES" sz="1600" dirty="0" smtClean="0">
                <a:solidFill>
                  <a:srgbClr val="2F5897"/>
                </a:solidFill>
              </a:rPr>
            </a:br>
            <a:r>
              <a:rPr lang="es-ES" sz="1600" dirty="0" smtClean="0">
                <a:solidFill>
                  <a:srgbClr val="2F5897"/>
                </a:solidFill>
              </a:rPr>
              <a:t>LICENCIATURA </a:t>
            </a:r>
            <a:r>
              <a:rPr lang="es-ES" sz="1600" dirty="0">
                <a:solidFill>
                  <a:srgbClr val="2F5897"/>
                </a:solidFill>
              </a:rPr>
              <a:t>EN ACTUARÍA</a:t>
            </a:r>
            <a:endParaRPr lang="es-MX" dirty="0"/>
          </a:p>
        </p:txBody>
      </p:sp>
      <p:pic>
        <p:nvPicPr>
          <p:cNvPr id="4" name="Picture 3"/>
          <p:cNvPicPr>
            <a:picLocks noChangeAspect="1" noChangeArrowheads="1"/>
          </p:cNvPicPr>
          <p:nvPr/>
        </p:nvPicPr>
        <p:blipFill>
          <a:blip r:embed="rId2"/>
          <a:srcRect/>
          <a:stretch>
            <a:fillRect/>
          </a:stretch>
        </p:blipFill>
        <p:spPr bwMode="auto">
          <a:xfrm>
            <a:off x="8244408"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899592" y="1198493"/>
            <a:ext cx="3240360" cy="646331"/>
          </a:xfrm>
          <a:prstGeom prst="rect">
            <a:avLst/>
          </a:prstGeom>
          <a:solidFill>
            <a:schemeClr val="accent1"/>
          </a:solidFill>
          <a:ln>
            <a:solidFill>
              <a:schemeClr val="tx1"/>
            </a:solidFill>
          </a:ln>
        </p:spPr>
        <p:txBody>
          <a:bodyPr wrap="square" rtlCol="0">
            <a:spAutoFit/>
          </a:bodyPr>
          <a:lstStyle/>
          <a:p>
            <a:pPr algn="ctr"/>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883320386"/>
              </p:ext>
            </p:extLst>
          </p:nvPr>
        </p:nvGraphicFramePr>
        <p:xfrm>
          <a:off x="827584" y="2084040"/>
          <a:ext cx="7858302" cy="3505200"/>
        </p:xfrm>
        <a:graphic>
          <a:graphicData uri="http://schemas.openxmlformats.org/drawingml/2006/table">
            <a:tbl>
              <a:tblPr firstRow="1" bandRow="1">
                <a:tableStyleId>{EB344D84-9AFB-497E-A393-DC336BA19D2E}</a:tableStyleId>
              </a:tblPr>
              <a:tblGrid>
                <a:gridCol w="7306842"/>
                <a:gridCol w="551460"/>
              </a:tblGrid>
              <a:tr h="2952328">
                <a:tc>
                  <a:txBody>
                    <a:bodyPr/>
                    <a:lstStyle/>
                    <a:p>
                      <a:pPr algn="r"/>
                      <a:r>
                        <a:rPr lang="es-MX" sz="2000" dirty="0" smtClean="0">
                          <a:latin typeface="Arial" pitchFamily="34" charset="0"/>
                          <a:cs typeface="Arial" pitchFamily="34" charset="0"/>
                        </a:rPr>
                        <a:t>Guión</a:t>
                      </a:r>
                      <a:r>
                        <a:rPr lang="es-MX" sz="2000" baseline="0" dirty="0" smtClean="0">
                          <a:latin typeface="Arial" pitchFamily="34" charset="0"/>
                          <a:cs typeface="Arial" pitchFamily="34" charset="0"/>
                        </a:rPr>
                        <a:t> Explicativo</a:t>
                      </a:r>
                    </a:p>
                    <a:p>
                      <a:pPr algn="r"/>
                      <a:endParaRPr lang="es-MX" sz="2000" dirty="0" smtClean="0">
                        <a:latin typeface="Arial" pitchFamily="34" charset="0"/>
                        <a:cs typeface="Arial" pitchFamily="34" charset="0"/>
                      </a:endParaRPr>
                    </a:p>
                    <a:p>
                      <a:pPr algn="r"/>
                      <a:r>
                        <a:rPr lang="es-MX" sz="2400" dirty="0" smtClean="0">
                          <a:latin typeface="Arial" pitchFamily="34" charset="0"/>
                          <a:cs typeface="Arial" pitchFamily="34" charset="0"/>
                        </a:rPr>
                        <a:t>Instituciones de Seguros</a:t>
                      </a:r>
                    </a:p>
                    <a:p>
                      <a:pPr algn="r"/>
                      <a:r>
                        <a:rPr lang="es-ES" sz="2000" dirty="0" smtClean="0">
                          <a:latin typeface="Arial" pitchFamily="34" charset="0"/>
                          <a:cs typeface="Arial" pitchFamily="34" charset="0"/>
                        </a:rPr>
                        <a:t>Introducción</a:t>
                      </a:r>
                      <a:r>
                        <a:rPr lang="es-ES" sz="2000" baseline="0" dirty="0" smtClean="0">
                          <a:latin typeface="Arial" pitchFamily="34" charset="0"/>
                          <a:cs typeface="Arial" pitchFamily="34" charset="0"/>
                        </a:rPr>
                        <a:t> </a:t>
                      </a: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Definiciones en relación a la actividad aseguradora</a:t>
                      </a:r>
                    </a:p>
                    <a:p>
                      <a:pPr algn="r"/>
                      <a:r>
                        <a:rPr lang="es-MX" sz="2000" dirty="0" smtClean="0">
                          <a:latin typeface="Arial" pitchFamily="34" charset="0"/>
                          <a:cs typeface="Arial" pitchFamily="34" charset="0"/>
                        </a:rPr>
                        <a:t>Sociedades Mutualistas e Instituciones de Seguros  </a:t>
                      </a:r>
                    </a:p>
                    <a:p>
                      <a:pPr algn="r"/>
                      <a:r>
                        <a:rPr lang="es-MX" sz="2000" baseline="0" dirty="0" smtClean="0">
                          <a:latin typeface="Arial" pitchFamily="34" charset="0"/>
                          <a:cs typeface="Arial" pitchFamily="34" charset="0"/>
                        </a:rPr>
                        <a:t>Principales Operaciones de las Instituciones de Seguros</a:t>
                      </a: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Ramos de los Seguros</a:t>
                      </a:r>
                      <a:endParaRPr lang="es-MX" sz="2000" baseline="0" dirty="0" smtClean="0">
                        <a:latin typeface="Arial" pitchFamily="34" charset="0"/>
                        <a:cs typeface="Arial" pitchFamily="34" charset="0"/>
                      </a:endParaRPr>
                    </a:p>
                    <a:p>
                      <a:pPr algn="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Conclusiones</a:t>
                      </a:r>
                    </a:p>
                    <a:p>
                      <a:pPr algn="r"/>
                      <a:r>
                        <a:rPr lang="es-MX" sz="2000" dirty="0" smtClean="0">
                          <a:latin typeface="Arial" pitchFamily="34" charset="0"/>
                          <a:cs typeface="Arial" pitchFamily="34" charset="0"/>
                        </a:rPr>
                        <a:t>Referencias</a:t>
                      </a:r>
                      <a:endParaRPr lang="es-MX" sz="2000" dirty="0">
                        <a:latin typeface="Arial" pitchFamily="34" charset="0"/>
                        <a:cs typeface="Arial" pitchFamily="34" charset="0"/>
                      </a:endParaRPr>
                    </a:p>
                  </a:txBody>
                  <a:tcPr/>
                </a:tc>
                <a:tc>
                  <a:txBody>
                    <a:bodyPr/>
                    <a:lstStyle/>
                    <a:p>
                      <a:pPr algn="r"/>
                      <a:r>
                        <a:rPr lang="es-MX" sz="2000" dirty="0" smtClean="0">
                          <a:latin typeface="Arial" pitchFamily="34" charset="0"/>
                          <a:cs typeface="Arial" pitchFamily="34" charset="0"/>
                        </a:rPr>
                        <a:t>4</a:t>
                      </a:r>
                    </a:p>
                    <a:p>
                      <a:pPr algn="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7</a:t>
                      </a:r>
                    </a:p>
                    <a:p>
                      <a:pPr algn="r"/>
                      <a:r>
                        <a:rPr lang="es-MX" sz="2000" dirty="0" smtClean="0">
                          <a:latin typeface="Arial" pitchFamily="34" charset="0"/>
                          <a:cs typeface="Arial" pitchFamily="34" charset="0"/>
                        </a:rPr>
                        <a:t>8</a:t>
                      </a:r>
                    </a:p>
                    <a:p>
                      <a:pPr algn="r"/>
                      <a:r>
                        <a:rPr lang="es-MX" sz="2000" dirty="0" smtClean="0">
                          <a:latin typeface="Arial" pitchFamily="34" charset="0"/>
                          <a:cs typeface="Arial" pitchFamily="34" charset="0"/>
                        </a:rPr>
                        <a:t>11</a:t>
                      </a:r>
                    </a:p>
                    <a:p>
                      <a:pPr algn="r"/>
                      <a:r>
                        <a:rPr lang="es-MX" sz="2000" dirty="0" smtClean="0">
                          <a:latin typeface="Arial" pitchFamily="34" charset="0"/>
                          <a:cs typeface="Arial" pitchFamily="34" charset="0"/>
                        </a:rPr>
                        <a:t>17</a:t>
                      </a:r>
                    </a:p>
                    <a:p>
                      <a:pPr algn="r"/>
                      <a:r>
                        <a:rPr lang="es-MX" sz="2000" dirty="0" smtClean="0">
                          <a:latin typeface="Arial" pitchFamily="34" charset="0"/>
                          <a:cs typeface="Arial" pitchFamily="34" charset="0"/>
                        </a:rPr>
                        <a:t>26</a:t>
                      </a:r>
                    </a:p>
                    <a:p>
                      <a:pPr algn="r"/>
                      <a:r>
                        <a:rPr lang="es-MX" sz="2000" dirty="0" smtClean="0">
                          <a:latin typeface="Arial" pitchFamily="34" charset="0"/>
                          <a:cs typeface="Arial" pitchFamily="34" charset="0"/>
                        </a:rPr>
                        <a:t>29</a:t>
                      </a:r>
                    </a:p>
                    <a:p>
                      <a:pPr algn="r"/>
                      <a:endParaRPr lang="es-MX" sz="2000" dirty="0" smtClean="0">
                        <a:latin typeface="Arial" pitchFamily="34" charset="0"/>
                        <a:cs typeface="Arial" pitchFamily="34" charset="0"/>
                      </a:endParaRPr>
                    </a:p>
                    <a:p>
                      <a:pPr algn="r"/>
                      <a:r>
                        <a:rPr lang="es-MX" sz="2000" dirty="0" smtClean="0">
                          <a:latin typeface="Arial" pitchFamily="34" charset="0"/>
                          <a:cs typeface="Arial" pitchFamily="34" charset="0"/>
                        </a:rPr>
                        <a:t>36</a:t>
                      </a:r>
                    </a:p>
                    <a:p>
                      <a:pPr algn="r"/>
                      <a:r>
                        <a:rPr lang="es-MX" sz="2000" dirty="0" smtClean="0">
                          <a:latin typeface="Arial" pitchFamily="34" charset="0"/>
                          <a:cs typeface="Arial" pitchFamily="34" charset="0"/>
                        </a:rPr>
                        <a:t>38</a:t>
                      </a:r>
                      <a:endParaRPr lang="es-MX" sz="2000" dirty="0">
                        <a:latin typeface="Arial" pitchFamily="34" charset="0"/>
                        <a:cs typeface="Arial" pitchFamily="34" charset="0"/>
                      </a:endParaRPr>
                    </a:p>
                  </a:txBody>
                  <a:tcPr/>
                </a:tc>
              </a:tr>
            </a:tbl>
          </a:graphicData>
        </a:graphic>
      </p:graphicFrame>
      <p:sp>
        <p:nvSpPr>
          <p:cNvPr id="3" name="2 Marcador de número de diapositiva"/>
          <p:cNvSpPr>
            <a:spLocks noGrp="1"/>
          </p:cNvSpPr>
          <p:nvPr>
            <p:ph type="sldNum" sz="quarter" idx="12"/>
          </p:nvPr>
        </p:nvSpPr>
        <p:spPr/>
        <p:txBody>
          <a:bodyPr/>
          <a:lstStyle/>
          <a:p>
            <a:r>
              <a:rPr lang="es-MX" dirty="0" smtClean="0">
                <a:solidFill>
                  <a:schemeClr val="bg1">
                    <a:lumMod val="85000"/>
                  </a:schemeClr>
                </a:solidFill>
              </a:rPr>
              <a:t>3</a:t>
            </a:r>
            <a:endParaRPr lang="es-MX" dirty="0">
              <a:solidFill>
                <a:schemeClr val="bg1">
                  <a:lumMod val="85000"/>
                </a:schemeClr>
              </a:solidFill>
            </a:endParaRPr>
          </a:p>
        </p:txBody>
      </p:sp>
    </p:spTree>
    <p:extLst>
      <p:ext uri="{BB962C8B-B14F-4D97-AF65-F5344CB8AC3E}">
        <p14:creationId xmlns:p14="http://schemas.microsoft.com/office/powerpoint/2010/main" val="211420597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67544" y="332656"/>
            <a:ext cx="8352928" cy="576064"/>
          </a:xfrm>
          <a:prstGeom prst="rect">
            <a:avLst/>
          </a:prstGeom>
          <a:solidFill>
            <a:srgbClr val="FFFFFF"/>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rmAutofit/>
          </a:bodyPr>
          <a:lstStyle/>
          <a:p>
            <a:pPr lvl="0" algn="just">
              <a:lnSpc>
                <a:spcPct val="100000"/>
              </a:lnSpc>
            </a:pPr>
            <a:r>
              <a:rPr lang="es-MX" sz="2100" b="1" dirty="0" smtClean="0">
                <a:ln>
                  <a:solidFill>
                    <a:schemeClr val="tx1">
                      <a:lumMod val="65000"/>
                      <a:lumOff val="35000"/>
                    </a:schemeClr>
                  </a:solidFill>
                </a:ln>
                <a:solidFill>
                  <a:schemeClr val="accent3"/>
                </a:solidFill>
                <a:effectLst/>
                <a:latin typeface="Arial" pitchFamily="34" charset="0"/>
                <a:ea typeface="Times New Roman" pitchFamily="18" charset="0"/>
                <a:cs typeface="Arial" pitchFamily="34" charset="0"/>
              </a:rPr>
              <a:t>De acuerdo a la Ley de Instituciones de Seguros y de Fianzas:</a:t>
            </a:r>
            <a:endParaRPr lang="es-ES" sz="2100" dirty="0" smtClean="0"/>
          </a:p>
        </p:txBody>
      </p:sp>
      <p:sp>
        <p:nvSpPr>
          <p:cNvPr id="6147" name="Rectangle 3"/>
          <p:cNvSpPr>
            <a:spLocks noGrp="1" noChangeArrowheads="1"/>
          </p:cNvSpPr>
          <p:nvPr>
            <p:ph idx="1"/>
          </p:nvPr>
        </p:nvSpPr>
        <p:spPr bwMode="auto">
          <a:xfrm>
            <a:off x="467544" y="980728"/>
            <a:ext cx="8352928" cy="936104"/>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p>
            <a:pPr marL="0" indent="0" algn="just">
              <a:buNone/>
            </a:pPr>
            <a:r>
              <a:rPr lang="es-MX" sz="1800" b="1" dirty="0">
                <a:solidFill>
                  <a:srgbClr val="000000"/>
                </a:solidFill>
                <a:latin typeface="Arial" pitchFamily="34" charset="0"/>
                <a:cs typeface="Arial" pitchFamily="34" charset="0"/>
              </a:rPr>
              <a:t>ARTÍCULO 25.- </a:t>
            </a:r>
            <a:r>
              <a:rPr lang="es-MX" sz="1800" dirty="0">
                <a:solidFill>
                  <a:srgbClr val="000000"/>
                </a:solidFill>
                <a:latin typeface="Arial" pitchFamily="34" charset="0"/>
                <a:cs typeface="Arial" pitchFamily="34" charset="0"/>
              </a:rPr>
              <a:t>Las autorizaciones para organizarse, operar y funcionar como Institución de Seguros o Sociedad Mutualista, se referirán a una o más de las siguientes operaciones y ramos de seguro: </a:t>
            </a:r>
            <a:endParaRPr lang="es-MX" sz="1800" dirty="0">
              <a:latin typeface="Arial" pitchFamily="34" charset="0"/>
              <a:cs typeface="Arial" pitchFamily="34" charset="0"/>
            </a:endParaRPr>
          </a:p>
          <a:p>
            <a:pPr marL="0" indent="0" algn="just">
              <a:buNone/>
            </a:pPr>
            <a:endParaRPr lang="es-MX" sz="3000" dirty="0"/>
          </a:p>
          <a:p>
            <a:pPr marL="0" lvl="0" indent="0" algn="just">
              <a:lnSpc>
                <a:spcPct val="80000"/>
              </a:lnSpc>
              <a:buNone/>
            </a:pPr>
            <a:endParaRPr lang="es-MX" sz="2600" dirty="0" smtClean="0"/>
          </a:p>
          <a:p>
            <a:pPr algn="just" eaLnBrk="1" hangingPunct="1">
              <a:lnSpc>
                <a:spcPct val="80000"/>
              </a:lnSpc>
              <a:buNone/>
            </a:pPr>
            <a:endParaRPr lang="es-MX" sz="3600" dirty="0" smtClean="0"/>
          </a:p>
          <a:p>
            <a:pPr algn="just" eaLnBrk="1" hangingPunct="1">
              <a:lnSpc>
                <a:spcPct val="80000"/>
              </a:lnSpc>
              <a:buFontTx/>
              <a:buNone/>
            </a:pPr>
            <a:endParaRPr lang="es-ES" sz="2400" b="1"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1"/>
                </a:solidFill>
              </a:rPr>
              <a:t>30</a:t>
            </a:fld>
            <a:endParaRPr lang="es-MX" dirty="0">
              <a:solidFill>
                <a:schemeClr val="tx1"/>
              </a:solidFill>
            </a:endParaRPr>
          </a:p>
        </p:txBody>
      </p:sp>
      <p:sp>
        <p:nvSpPr>
          <p:cNvPr id="5" name="4 Rectángulo"/>
          <p:cNvSpPr/>
          <p:nvPr/>
        </p:nvSpPr>
        <p:spPr>
          <a:xfrm>
            <a:off x="435821" y="2060848"/>
            <a:ext cx="3488107" cy="2232248"/>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700" b="1" dirty="0">
                <a:solidFill>
                  <a:schemeClr val="accent3">
                    <a:lumMod val="75000"/>
                  </a:schemeClr>
                </a:solidFill>
                <a:latin typeface="Arial"/>
              </a:rPr>
              <a:t>I. </a:t>
            </a:r>
            <a:r>
              <a:rPr lang="es-MX" sz="1700" dirty="0">
                <a:solidFill>
                  <a:schemeClr val="accent3">
                    <a:lumMod val="75000"/>
                  </a:schemeClr>
                </a:solidFill>
                <a:latin typeface="Arial"/>
              </a:rPr>
              <a:t>Vida; </a:t>
            </a:r>
          </a:p>
          <a:p>
            <a:pPr algn="just"/>
            <a:r>
              <a:rPr lang="es-MX" sz="1700" b="1" dirty="0">
                <a:solidFill>
                  <a:schemeClr val="accent3">
                    <a:lumMod val="75000"/>
                  </a:schemeClr>
                </a:solidFill>
                <a:latin typeface="Arial"/>
              </a:rPr>
              <a:t>II. </a:t>
            </a:r>
            <a:r>
              <a:rPr lang="es-MX" sz="1700" dirty="0">
                <a:solidFill>
                  <a:schemeClr val="accent3">
                    <a:lumMod val="75000"/>
                  </a:schemeClr>
                </a:solidFill>
                <a:latin typeface="Arial"/>
              </a:rPr>
              <a:t>Accidentes y enfermedades</a:t>
            </a:r>
            <a:r>
              <a:rPr lang="es-MX" sz="1700" dirty="0">
                <a:solidFill>
                  <a:srgbClr val="000000"/>
                </a:solidFill>
                <a:latin typeface="Arial"/>
              </a:rPr>
              <a:t>, en alguno o algunos de los ramos siguientes</a:t>
            </a:r>
            <a:r>
              <a:rPr lang="es-MX" sz="1700" dirty="0" smtClean="0">
                <a:solidFill>
                  <a:srgbClr val="000000"/>
                </a:solidFill>
                <a:latin typeface="Arial"/>
              </a:rPr>
              <a:t>:</a:t>
            </a:r>
          </a:p>
          <a:p>
            <a:pPr algn="just"/>
            <a:r>
              <a:rPr lang="es-MX" sz="1700" b="1" dirty="0" smtClean="0">
                <a:solidFill>
                  <a:srgbClr val="000000"/>
                </a:solidFill>
                <a:latin typeface="Arial"/>
              </a:rPr>
              <a:t>a</a:t>
            </a:r>
            <a:r>
              <a:rPr lang="es-MX" sz="1700" b="1" dirty="0">
                <a:solidFill>
                  <a:srgbClr val="000000"/>
                </a:solidFill>
                <a:latin typeface="Arial"/>
              </a:rPr>
              <a:t>) </a:t>
            </a:r>
            <a:r>
              <a:rPr lang="es-MX" sz="1700" dirty="0">
                <a:solidFill>
                  <a:srgbClr val="000000"/>
                </a:solidFill>
                <a:latin typeface="Arial"/>
              </a:rPr>
              <a:t>Accidentes personales; </a:t>
            </a:r>
          </a:p>
          <a:p>
            <a:pPr algn="just"/>
            <a:r>
              <a:rPr lang="es-MX" sz="1700" b="1" dirty="0">
                <a:solidFill>
                  <a:srgbClr val="000000"/>
                </a:solidFill>
                <a:latin typeface="Arial"/>
              </a:rPr>
              <a:t>b) </a:t>
            </a:r>
            <a:r>
              <a:rPr lang="es-MX" sz="1700" dirty="0">
                <a:solidFill>
                  <a:srgbClr val="000000"/>
                </a:solidFill>
                <a:latin typeface="Arial"/>
              </a:rPr>
              <a:t>Gastos médicos, y </a:t>
            </a:r>
          </a:p>
          <a:p>
            <a:pPr algn="just"/>
            <a:r>
              <a:rPr lang="es-MX" sz="1700" b="1" dirty="0">
                <a:solidFill>
                  <a:srgbClr val="000000"/>
                </a:solidFill>
                <a:latin typeface="Arial"/>
              </a:rPr>
              <a:t>c) </a:t>
            </a:r>
            <a:r>
              <a:rPr lang="es-MX" sz="1700" dirty="0">
                <a:solidFill>
                  <a:srgbClr val="000000"/>
                </a:solidFill>
                <a:latin typeface="Arial"/>
              </a:rPr>
              <a:t>Salud, y </a:t>
            </a:r>
            <a:endParaRPr lang="es-MX" sz="1700" dirty="0" smtClean="0">
              <a:solidFill>
                <a:srgbClr val="000000"/>
              </a:solidFill>
              <a:latin typeface="Arial"/>
            </a:endParaRPr>
          </a:p>
          <a:p>
            <a:pPr algn="just"/>
            <a:endParaRPr lang="es-MX" sz="1700" dirty="0">
              <a:solidFill>
                <a:schemeClr val="tx1"/>
              </a:solidFill>
            </a:endParaRPr>
          </a:p>
        </p:txBody>
      </p:sp>
      <p:sp>
        <p:nvSpPr>
          <p:cNvPr id="7" name="6 Rectángulo"/>
          <p:cNvSpPr/>
          <p:nvPr/>
        </p:nvSpPr>
        <p:spPr>
          <a:xfrm>
            <a:off x="3995936" y="2060848"/>
            <a:ext cx="4824536" cy="4608512"/>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700" b="1" dirty="0">
                <a:solidFill>
                  <a:schemeClr val="accent3">
                    <a:lumMod val="75000"/>
                  </a:schemeClr>
                </a:solidFill>
                <a:latin typeface="Arial"/>
              </a:rPr>
              <a:t>III. </a:t>
            </a:r>
            <a:r>
              <a:rPr lang="es-MX" sz="1700" dirty="0">
                <a:solidFill>
                  <a:schemeClr val="accent3">
                    <a:lumMod val="75000"/>
                  </a:schemeClr>
                </a:solidFill>
                <a:latin typeface="Arial"/>
              </a:rPr>
              <a:t>Daños</a:t>
            </a:r>
            <a:r>
              <a:rPr lang="es-MX" sz="1700" dirty="0">
                <a:solidFill>
                  <a:srgbClr val="000000"/>
                </a:solidFill>
                <a:latin typeface="Arial"/>
              </a:rPr>
              <a:t>, en alguno o algunos de los ramos siguientes: </a:t>
            </a:r>
          </a:p>
          <a:p>
            <a:r>
              <a:rPr lang="es-MX" sz="1700" b="1" dirty="0">
                <a:solidFill>
                  <a:srgbClr val="000000"/>
                </a:solidFill>
                <a:latin typeface="Arial"/>
              </a:rPr>
              <a:t>a) </a:t>
            </a:r>
            <a:r>
              <a:rPr lang="es-MX" sz="1700" dirty="0">
                <a:solidFill>
                  <a:srgbClr val="000000"/>
                </a:solidFill>
                <a:latin typeface="Arial"/>
              </a:rPr>
              <a:t>Responsabilidad civil y riesgos profesionales; </a:t>
            </a:r>
          </a:p>
          <a:p>
            <a:r>
              <a:rPr lang="es-MX" sz="1700" b="1" dirty="0">
                <a:solidFill>
                  <a:srgbClr val="000000"/>
                </a:solidFill>
                <a:latin typeface="Arial"/>
              </a:rPr>
              <a:t>b) </a:t>
            </a:r>
            <a:r>
              <a:rPr lang="es-MX" sz="1700" dirty="0">
                <a:solidFill>
                  <a:srgbClr val="000000"/>
                </a:solidFill>
                <a:latin typeface="Arial"/>
              </a:rPr>
              <a:t>Marítimo y transportes; </a:t>
            </a:r>
          </a:p>
          <a:p>
            <a:r>
              <a:rPr lang="es-MX" sz="1700" b="1" dirty="0">
                <a:solidFill>
                  <a:srgbClr val="000000"/>
                </a:solidFill>
                <a:latin typeface="Arial"/>
              </a:rPr>
              <a:t>c) </a:t>
            </a:r>
            <a:r>
              <a:rPr lang="es-MX" sz="1700" dirty="0">
                <a:solidFill>
                  <a:srgbClr val="000000"/>
                </a:solidFill>
                <a:latin typeface="Arial"/>
              </a:rPr>
              <a:t>Incendio; </a:t>
            </a:r>
          </a:p>
          <a:p>
            <a:r>
              <a:rPr lang="es-MX" sz="1700" b="1" dirty="0">
                <a:solidFill>
                  <a:srgbClr val="000000"/>
                </a:solidFill>
                <a:latin typeface="Arial"/>
              </a:rPr>
              <a:t>d) </a:t>
            </a:r>
            <a:r>
              <a:rPr lang="es-MX" sz="1700" dirty="0">
                <a:solidFill>
                  <a:srgbClr val="000000"/>
                </a:solidFill>
                <a:latin typeface="Arial"/>
              </a:rPr>
              <a:t>Agrícola y de animales; </a:t>
            </a:r>
          </a:p>
          <a:p>
            <a:r>
              <a:rPr lang="es-MX" sz="1700" b="1" dirty="0">
                <a:solidFill>
                  <a:srgbClr val="000000"/>
                </a:solidFill>
                <a:latin typeface="Arial"/>
              </a:rPr>
              <a:t>e) </a:t>
            </a:r>
            <a:r>
              <a:rPr lang="es-MX" sz="1700" dirty="0">
                <a:solidFill>
                  <a:srgbClr val="000000"/>
                </a:solidFill>
                <a:latin typeface="Arial"/>
              </a:rPr>
              <a:t>Automóviles; </a:t>
            </a:r>
          </a:p>
          <a:p>
            <a:r>
              <a:rPr lang="es-MX" sz="1700" b="1" dirty="0">
                <a:solidFill>
                  <a:srgbClr val="000000"/>
                </a:solidFill>
                <a:latin typeface="Arial"/>
              </a:rPr>
              <a:t>f) </a:t>
            </a:r>
            <a:r>
              <a:rPr lang="es-MX" sz="1700" dirty="0">
                <a:solidFill>
                  <a:srgbClr val="000000"/>
                </a:solidFill>
                <a:latin typeface="Arial"/>
              </a:rPr>
              <a:t>Crédito; </a:t>
            </a:r>
          </a:p>
          <a:p>
            <a:r>
              <a:rPr lang="es-MX" sz="1700" b="1" dirty="0">
                <a:solidFill>
                  <a:srgbClr val="000000"/>
                </a:solidFill>
                <a:latin typeface="Arial"/>
              </a:rPr>
              <a:t>g) </a:t>
            </a:r>
            <a:r>
              <a:rPr lang="es-MX" sz="1700" dirty="0">
                <a:solidFill>
                  <a:srgbClr val="000000"/>
                </a:solidFill>
                <a:latin typeface="Arial"/>
              </a:rPr>
              <a:t>Caución; </a:t>
            </a:r>
          </a:p>
          <a:p>
            <a:r>
              <a:rPr lang="es-MX" sz="1700" b="1" dirty="0">
                <a:solidFill>
                  <a:srgbClr val="000000"/>
                </a:solidFill>
                <a:latin typeface="Arial"/>
              </a:rPr>
              <a:t>h) </a:t>
            </a:r>
            <a:r>
              <a:rPr lang="es-MX" sz="1700" dirty="0">
                <a:solidFill>
                  <a:srgbClr val="000000"/>
                </a:solidFill>
                <a:latin typeface="Arial"/>
              </a:rPr>
              <a:t>Crédito a la vivienda; </a:t>
            </a:r>
          </a:p>
          <a:p>
            <a:r>
              <a:rPr lang="es-MX" sz="1700" b="1" dirty="0">
                <a:solidFill>
                  <a:srgbClr val="000000"/>
                </a:solidFill>
                <a:latin typeface="Arial"/>
              </a:rPr>
              <a:t>i) </a:t>
            </a:r>
            <a:r>
              <a:rPr lang="es-MX" sz="1700" dirty="0">
                <a:solidFill>
                  <a:srgbClr val="000000"/>
                </a:solidFill>
                <a:latin typeface="Arial"/>
              </a:rPr>
              <a:t>Garantía financiera; </a:t>
            </a:r>
          </a:p>
          <a:p>
            <a:r>
              <a:rPr lang="es-MX" sz="1700" b="1" dirty="0">
                <a:solidFill>
                  <a:srgbClr val="000000"/>
                </a:solidFill>
                <a:latin typeface="Arial"/>
              </a:rPr>
              <a:t>j) </a:t>
            </a:r>
            <a:r>
              <a:rPr lang="es-MX" sz="1700" dirty="0">
                <a:solidFill>
                  <a:srgbClr val="000000"/>
                </a:solidFill>
                <a:latin typeface="Arial"/>
              </a:rPr>
              <a:t>Riesgos catastróficos; </a:t>
            </a:r>
          </a:p>
          <a:p>
            <a:r>
              <a:rPr lang="es-MX" sz="1700" b="1" dirty="0">
                <a:solidFill>
                  <a:srgbClr val="000000"/>
                </a:solidFill>
                <a:latin typeface="Arial"/>
              </a:rPr>
              <a:t>k) </a:t>
            </a:r>
            <a:r>
              <a:rPr lang="es-MX" sz="1700" dirty="0">
                <a:solidFill>
                  <a:srgbClr val="000000"/>
                </a:solidFill>
                <a:latin typeface="Arial"/>
              </a:rPr>
              <a:t>Diversos, y </a:t>
            </a:r>
          </a:p>
          <a:p>
            <a:r>
              <a:rPr lang="es-MX" sz="1700" b="1" dirty="0">
                <a:solidFill>
                  <a:srgbClr val="000000"/>
                </a:solidFill>
                <a:latin typeface="Arial"/>
              </a:rPr>
              <a:t>l) </a:t>
            </a:r>
            <a:r>
              <a:rPr lang="es-MX" sz="1700" dirty="0">
                <a:solidFill>
                  <a:srgbClr val="000000"/>
                </a:solidFill>
                <a:latin typeface="Arial"/>
              </a:rPr>
              <a:t>Los especiales que declare la Secretaría, conforme a lo dispuesto por el artículo 28 de esta Ley. </a:t>
            </a:r>
            <a:endParaRPr lang="es-MX" sz="1700"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154265"/>
            <a:ext cx="3435549" cy="244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7266417"/>
      </p:ext>
    </p:extLst>
  </p:cSld>
  <p:clrMapOvr>
    <a:masterClrMapping/>
  </p:clrMapOvr>
  <p:transition spd="slow">
    <p:zoom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23528" y="235074"/>
            <a:ext cx="8424936" cy="1177702"/>
          </a:xfrm>
          <a:prstGeom prst="rect">
            <a:avLst/>
          </a:prstGeom>
          <a:solidFill>
            <a:srgbClr val="FFFFFF"/>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rmAutofit/>
          </a:bodyPr>
          <a:lstStyle/>
          <a:p>
            <a:pPr lvl="0" algn="just">
              <a:lnSpc>
                <a:spcPct val="100000"/>
              </a:lnSpc>
            </a:pPr>
            <a:r>
              <a:rPr lang="es-MX" sz="2000" b="1" dirty="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ARTÍCULO 27.- Los seguros comprendidos dentro de la enumeración de operaciones y </a:t>
            </a:r>
            <a:r>
              <a:rPr lang="es-MX" sz="2000" b="1" dirty="0" smtClean="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ramos señalados </a:t>
            </a:r>
            <a:r>
              <a:rPr lang="es-MX" sz="2000" b="1" dirty="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en los artículos 25 y 26 de esta Ley</a:t>
            </a:r>
            <a:r>
              <a:rPr lang="es-MX" sz="2000" b="1" dirty="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 </a:t>
            </a:r>
            <a:r>
              <a:rPr lang="es-MX" sz="2000" b="1" dirty="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son los </a:t>
            </a:r>
            <a:r>
              <a:rPr lang="es-MX" sz="2000" b="1" dirty="0" smtClean="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siguientes:</a:t>
            </a:r>
            <a:endParaRPr lang="es-ES" sz="2000" dirty="0" smtClean="0">
              <a:latin typeface="Arial" pitchFamily="34" charset="0"/>
              <a:cs typeface="Arial" pitchFamily="34" charset="0"/>
            </a:endParaRPr>
          </a:p>
        </p:txBody>
      </p:sp>
      <p:sp>
        <p:nvSpPr>
          <p:cNvPr id="6147" name="Rectangle 3"/>
          <p:cNvSpPr>
            <a:spLocks noGrp="1" noChangeArrowheads="1"/>
          </p:cNvSpPr>
          <p:nvPr>
            <p:ph idx="1"/>
          </p:nvPr>
        </p:nvSpPr>
        <p:spPr bwMode="auto">
          <a:xfrm>
            <a:off x="323528" y="1556792"/>
            <a:ext cx="8424936" cy="4896544"/>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p>
            <a:pPr marL="0" indent="0" algn="just">
              <a:buNone/>
            </a:pPr>
            <a:endParaRPr lang="es-MX" sz="3000" dirty="0"/>
          </a:p>
          <a:p>
            <a:pPr marL="0" indent="0" algn="just">
              <a:buNone/>
            </a:pPr>
            <a:r>
              <a:rPr lang="es-MX" sz="3200" dirty="0" smtClean="0">
                <a:solidFill>
                  <a:srgbClr val="000000"/>
                </a:solidFill>
                <a:latin typeface="Arial"/>
              </a:rPr>
              <a:t>Para </a:t>
            </a:r>
            <a:r>
              <a:rPr lang="es-MX" sz="3200" dirty="0">
                <a:solidFill>
                  <a:srgbClr val="000000"/>
                </a:solidFill>
                <a:latin typeface="Arial"/>
              </a:rPr>
              <a:t>las </a:t>
            </a:r>
            <a:r>
              <a:rPr lang="es-MX" sz="3200" b="1" i="1" dirty="0">
                <a:solidFill>
                  <a:schemeClr val="accent3">
                    <a:lumMod val="75000"/>
                  </a:schemeClr>
                </a:solidFill>
                <a:latin typeface="Arial"/>
              </a:rPr>
              <a:t>operaciones de vida</a:t>
            </a:r>
            <a:r>
              <a:rPr lang="es-MX" sz="3200" dirty="0">
                <a:solidFill>
                  <a:srgbClr val="000000"/>
                </a:solidFill>
                <a:latin typeface="Arial"/>
              </a:rPr>
              <a:t>, los que tengan como base del contrato riesgos que puedan afectar la persona del asegurado en su existencia. </a:t>
            </a:r>
            <a:r>
              <a:rPr lang="es-MX" sz="3200" dirty="0" smtClean="0">
                <a:solidFill>
                  <a:srgbClr val="000000"/>
                </a:solidFill>
                <a:latin typeface="Arial"/>
              </a:rPr>
              <a:t>También </a:t>
            </a:r>
            <a:r>
              <a:rPr lang="es-MX" sz="3200" dirty="0">
                <a:solidFill>
                  <a:srgbClr val="000000"/>
                </a:solidFill>
                <a:latin typeface="Arial"/>
              </a:rPr>
              <a:t>se considerarán comprendidas dentro de estas operaciones, los contratos de seguro que tengan como base planes de pensiones o de supervivencia relacionados con la edad, jubilación o retiro de personas, ya sea bajo esquemas privados o derivados de las leyes de seguridad social; </a:t>
            </a:r>
            <a:endParaRPr lang="es-MX" sz="3200" dirty="0" smtClean="0">
              <a:solidFill>
                <a:srgbClr val="000000"/>
              </a:solidFill>
              <a:latin typeface="Arial"/>
            </a:endParaRPr>
          </a:p>
          <a:p>
            <a:pPr marL="0" indent="0" algn="just">
              <a:buNone/>
            </a:pPr>
            <a:endParaRPr lang="es-MX" sz="3200" dirty="0" smtClean="0">
              <a:solidFill>
                <a:srgbClr val="000000"/>
              </a:solidFill>
              <a:latin typeface="Arial"/>
            </a:endParaRPr>
          </a:p>
          <a:p>
            <a:pPr marL="0" indent="0" algn="just">
              <a:buNone/>
            </a:pPr>
            <a:r>
              <a:rPr lang="es-MX" sz="3200" dirty="0" smtClean="0">
                <a:solidFill>
                  <a:srgbClr val="000000"/>
                </a:solidFill>
                <a:latin typeface="Arial"/>
              </a:rPr>
              <a:t>Para </a:t>
            </a:r>
            <a:r>
              <a:rPr lang="es-MX" sz="3200" dirty="0">
                <a:solidFill>
                  <a:srgbClr val="000000"/>
                </a:solidFill>
                <a:latin typeface="Arial"/>
              </a:rPr>
              <a:t>los </a:t>
            </a:r>
            <a:r>
              <a:rPr lang="es-MX" sz="3200" b="1" i="1" dirty="0">
                <a:solidFill>
                  <a:schemeClr val="accent3">
                    <a:lumMod val="75000"/>
                  </a:schemeClr>
                </a:solidFill>
                <a:latin typeface="Arial"/>
              </a:rPr>
              <a:t>seguros de pensiones </a:t>
            </a:r>
            <a:r>
              <a:rPr lang="es-MX" sz="3200" dirty="0">
                <a:solidFill>
                  <a:srgbClr val="000000"/>
                </a:solidFill>
                <a:latin typeface="Arial"/>
              </a:rPr>
              <a:t>derivados de las leyes de seguridad social</a:t>
            </a:r>
            <a:r>
              <a:rPr lang="es-MX" sz="3200" dirty="0" smtClean="0">
                <a:solidFill>
                  <a:srgbClr val="000000"/>
                </a:solidFill>
                <a:latin typeface="Arial"/>
              </a:rPr>
              <a:t>,</a:t>
            </a:r>
            <a:r>
              <a:rPr lang="es-MX" sz="3200" dirty="0">
                <a:solidFill>
                  <a:srgbClr val="000000"/>
                </a:solidFill>
                <a:latin typeface="Arial"/>
              </a:rPr>
              <a:t> el pago de las rentas periódicas durante la vida del asegurado o las que correspondan a sus beneficiarios de acuerdo con los contratos de seguro celebrados en los términos de las leyes aplicables; </a:t>
            </a:r>
            <a:r>
              <a:rPr lang="es-MX" sz="3200" dirty="0" smtClean="0">
                <a:solidFill>
                  <a:srgbClr val="000000"/>
                </a:solidFill>
                <a:latin typeface="Arial"/>
              </a:rPr>
              <a:t> </a:t>
            </a:r>
          </a:p>
          <a:p>
            <a:pPr marL="0" indent="0" algn="just">
              <a:buNone/>
            </a:pPr>
            <a:endParaRPr lang="es-MX" sz="3200" dirty="0" smtClean="0">
              <a:solidFill>
                <a:srgbClr val="000000"/>
              </a:solidFill>
              <a:latin typeface="Arial"/>
            </a:endParaRPr>
          </a:p>
          <a:p>
            <a:pPr marL="0" indent="0" algn="just">
              <a:buNone/>
            </a:pPr>
            <a:r>
              <a:rPr lang="es-MX" sz="3200" dirty="0" smtClean="0">
                <a:solidFill>
                  <a:srgbClr val="000000"/>
                </a:solidFill>
                <a:latin typeface="Arial"/>
              </a:rPr>
              <a:t>Para </a:t>
            </a:r>
            <a:r>
              <a:rPr lang="es-MX" sz="3200" dirty="0">
                <a:solidFill>
                  <a:srgbClr val="000000"/>
                </a:solidFill>
                <a:latin typeface="Arial"/>
              </a:rPr>
              <a:t>el </a:t>
            </a:r>
            <a:r>
              <a:rPr lang="es-MX" sz="3200" b="1" i="1" dirty="0">
                <a:solidFill>
                  <a:schemeClr val="accent3">
                    <a:lumMod val="75000"/>
                  </a:schemeClr>
                </a:solidFill>
                <a:latin typeface="Arial"/>
              </a:rPr>
              <a:t>ramo de accidentes personales</a:t>
            </a:r>
            <a:r>
              <a:rPr lang="es-MX" sz="3200" dirty="0">
                <a:solidFill>
                  <a:srgbClr val="000000"/>
                </a:solidFill>
                <a:latin typeface="Arial"/>
              </a:rPr>
              <a:t>, los contratos de seguro que tengan como base la lesión o incapacidad que afecte la integridad personal, salud o vigor vital del asegurado, como consecuencia de un evento externo, violento, súbito y fortuito; </a:t>
            </a:r>
            <a:endParaRPr lang="es-MX" sz="3200" dirty="0" smtClean="0">
              <a:solidFill>
                <a:srgbClr val="000000"/>
              </a:solidFill>
              <a:latin typeface="Arial"/>
            </a:endParaRPr>
          </a:p>
          <a:p>
            <a:pPr marL="571500" indent="-571500" algn="just">
              <a:buAutoNum type="romanUcPeriod"/>
            </a:pPr>
            <a:endParaRPr lang="es-MX" sz="3000" dirty="0"/>
          </a:p>
          <a:p>
            <a:pPr marL="0" lvl="0" indent="0" algn="just">
              <a:lnSpc>
                <a:spcPct val="80000"/>
              </a:lnSpc>
              <a:buNone/>
            </a:pPr>
            <a:endParaRPr lang="es-MX" sz="2600" dirty="0" smtClean="0"/>
          </a:p>
          <a:p>
            <a:pPr algn="just" eaLnBrk="1" hangingPunct="1">
              <a:lnSpc>
                <a:spcPct val="80000"/>
              </a:lnSpc>
              <a:buNone/>
            </a:pPr>
            <a:endParaRPr lang="es-MX" sz="3600" dirty="0" smtClean="0"/>
          </a:p>
          <a:p>
            <a:pPr algn="just" eaLnBrk="1" hangingPunct="1">
              <a:lnSpc>
                <a:spcPct val="80000"/>
              </a:lnSpc>
              <a:buFontTx/>
              <a:buNone/>
            </a:pPr>
            <a:endParaRPr lang="es-ES" sz="2400" b="1"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1"/>
                </a:solidFill>
              </a:rPr>
              <a:t>31</a:t>
            </a:fld>
            <a:endParaRPr lang="es-MX" dirty="0">
              <a:solidFill>
                <a:schemeClr val="tx1"/>
              </a:solidFill>
            </a:endParaRPr>
          </a:p>
        </p:txBody>
      </p:sp>
      <p:sp>
        <p:nvSpPr>
          <p:cNvPr id="3" name="AutoShape 2" descr="data:image/jpeg;base64,/9j/4AAQSkZJRgABAQAAAQABAAD/2wCEAAkGBxITEhQUEhQVFBQRFxgVGRYYFRYgGBoWGBYXFhogFyAYHyggGR0lGxodJjEtJSkrLi4vGiA/ODMvNystLisBCgoKDg0OFxAQGywkHxwsLCwsLCwsLDcsLCwsLC8sLCwsLCssKyw3LCwsLCwsLCw3LCs3LCwsLCsrKysrLCwrN//AABEIAFABRAMBIgACEQEDEQH/xAAbAAEAAgMBAQAAAAAAAAAAAAAABAUBAwYCB//EADoQAAIBAwMCBAQDBQcFAAAAAAECAwAREgQhMQUTBiJBUTJhcYFCUpEUYqHB0RUjM5Kz0vEWVHKUsf/EABUBAQEAAAAAAAAAAAAAAAAAAAAB/8QAFxEBAQEBAAAAAAAAAAAAAAAAABEBIf/aAAwDAQACEQMRAD8A+41i9DXPdY6rPGyKMIxJIUDmKSXYJI/wROrX8o596DoazVEevpDGpnYuzJJKWjgkVRHEVDkqzMVtmvJ39Ks9ZrljC3DEubKqi7E2ubAewoJN6zVCPEsWbgq/bSKOXPE8ySPHjja4YMv1vfbapUnXYlJzDxgKzFnQhfKmbb+4UE/Y0ixaUqJodesq5KrqP3lIvcAgi/IsfSoeh8RQyoHQSWaMSoDG2TobC6Dk7kf5hRFtelUn9uDuKArY9uZmGDdwPE8KYhRzfuH+Fa38RqJY1CSFWjmZgI2Lq0LwqQQPS0h/QWpFjoKVVjrsRJwDyWCG6ISDmAy2I5uDf6c0j69CzKq5sXAYgISVBcxguOQMlYfKxoi0pWjWapYo3kfZY1Z2Nr+VQSdhzsKhx9bjIayy3XHydtsyHuFIH5TY7/um/FBZ0qqTr8TGyiRjh3CBGxIGTJY29ckYW+VSIeqRtG0huipllmLFcPiyvxagm0qvg6sjFRjIhclQHQqbhM/X90fy5rUnXIm7eIkxmVWV+22HnXJQT7kUWLUGsXqj0PiNDFC8gbKRIWbFWKo0wXEE+lyf0tet0/WYvLZrF8iLoTsk0cLeo/E4H3vva1WaTVvSqqTr8K5XzGN7eU+eziNsPzWdlB+bCt2q6qkYjLK95bhVCktcKXIIHGwNRE4ms1Up1iN8GjYYlkBJVrnuRiRMeLXBBJP/ABo0niiBwpUSWZYnH92wGExIjY+ykgj7VYRe0qqk6/CuV8hje3lPns4jbD81nZQfmRWyPrMZcJZwScblCFD2yxJ4ytUFjSq7qHWI4nRGWRnkV3VURmOMZQMdvbNfresHrkN1AJYNh51UlB3LYXYbC9x+o96CxvS9VJ65GwbHIBWwzwJQsJREwUg8hjb+tjWnQ9fV8CytHn3RgVJP93MkQa42UXcbEfi58puixe0qtm61Eu1nY3cYohLER2DkAcgEgfUits3U41jWQEssmOOIuWz+G31oibSoWp6nGkayNkA+IUYkMS/wix3ufY1qbrUQKghxkATdCMAzYL3L/DdgQL+xoLEms1S9Y60IXwKkDsTTmUqSqCIpyoILfFfYjge+27U9dhjzzyAiDEticTgubBT6sFBNvkfakWLSlVg65HY2WQsH7eGBzLY57D2x3+lTtNqFkVXQhlcBlYcFSLgj7URtpSlApSlAqB1Pp3dMZEjxtExYFQh5RkIOakWs38BU+lBT6voYlUiSWRi0M0BayA4TYZHZbXGAt9Te9TNfoO5gQ7I0ZyVlx2JUqdmBBBBPIqXas0FMvh6McO4uqK3w+YpM0wY7cl2a9rDzfSvDeG4zOZ83El2swEeQDKVKhiuWO9wL2BFXlLUWqvo/SE0yMqH42yPlRRewGyxqqjj23qt6V4aI08SSyyF006QjdLILRlwvl84JRQcr3At6m/S2paiOeg8JQouKMyC0gAQRqB3XidrBVAsWjG1rWZhWdL4WSIAQzSRACQAIsQUd0xs1lCYixTaw2yNdDWLU6tU0nhyIxtEpZUYp5QFK4xosYUhgQy4qLhr1pTwpEBCuTY6clkGEXlu+fkOF4/bykXAAq/tWaJVX1jSSSaXURghnkjlRb7C7KwUH9ajTeH1cOHlkZpMAWPbPkjLFUIxxZfO18gb339KvLUtVFHp/DEaI6I7qHRI9sBiqSSSgKAtrXkYEWsRYe9b+n9AiihkgG8cuV1AVQA4swURgBQdzt71bUqCpPR2OBbUSs8bZBiIuMShFgmNiCb7XqJH4TiDQtm5OnEYQsIyy9tAmzFclDAbgEAkk10NKFc3qPDuESJBI4x/ZwVJSziFkALG1wcF3ta9hUgeHEuD3JCFyxXyWUPNHOQLLc+aMcngn5Wu7VmrdWqCHwnAjSMgxMjZHFIgb90Sm7BMmuw/ETyatdRo1d42JIMRLADgkqU3+xqVSp0uqPSeG0j7YWSTGMReXyWLRII1YnG9yoF7EDbivcHh6NVCh3sseni3I+HTuzqeOSW3/AIWq5tSrdLqgg8J6dGkZQF7jZG0cQN+6JTdgmTXYfiJ2JqYOjjuZZvjn3e35ce5a172y+dr2vVnSom9UvU+nSSaiJ1kaJUimQspW93eAgWYEHZG39NqyPD8YxCM6Rjt3jGOLdoAJckFhsq3sRewq4tWaGqP/AKaj7kkhZspCLkCME4yJIMiqgvYoAC1yBe1rmtkfQUHLOwxnQA47CeRJG4HIKi1XFYtVpVS3RBjHhLIjxKydwYZMHKlywZStyyhrgcjatmq6LG8CwAlUjCBQLEWQWAYOCrC3uDVnSoIGs6cJIe0zEggAkhDlbnIMpVr+u1Vx8J6fKJrbwAKCUiOyuXXHJD27Em2GOxt6C3QUoKvq3Rkn+JmW8UsPlx+GYKG5BsRgLVD1fhOB3mf4TqFdWISLLzpgSHKZ8ehNvlXQWpVq3VJ1Tw1DPl3NyZBIMkjcKwj7WyyKVPlvyPU1baXTiNFReEAUccAWHG1baVEKUpQKUpQKUpQKUpQKUpQKUpQKUpQKUpQKUpQKUrBNBmlYvWaBSsE1jKg9Uoa199dtxuSBuNyL3A9yLGg2UqoHinQf95pf/Yi/3Vs03iHRyMEj1MDu2wVZoyxPOwDXO1BZ0pSgUpSgUrWZlBAJALbAXFztfb323rZQKUpQKV4MgFrm1+Pntf8A+V6BoM0pSgUrAas0ClKUClKUClKUClKUClKUClKUClKUClKUClKUCuS61rnj1OqUyzCJdEJrIELRt3JFZowynfFb73G3FdbXL9b6LqJZtQ6CLGfSHSjKRwQSXORAjIt5/f0+dBLPiSFDge6zJAuoPkJJit8W2x3G4G96l6PrcUjoik3ljMqEqQHRSgJQnm2a/wCYVRf2Jqc2a0O+hGkA7snxgscv8Pjf67Vt6d0bUJLoWYRY6PTSadsZHLMXEAyUGMDbs+p/F8tw6eRbi1yL+o5+1fN9N1qU9PMkWqaXXB3WOLNGLusxRUZAL2sN+LWvcc19HctY4gE22BNgT8zY2/SqTwf0uXTaftS9u4d2BRmIIdy++SLa17et6D34u1zx6Y4Eq8zxadXXco00ixZC/wCXIn7V61GnWOXRRooVEZ1VRwAIXAFR/HCH9mD3AEE+nncm+0cUyPIfsgJ+1Tep/wCPpf8Azk/0XoKvx1q5NPHFqlkdY9PKhnQEWaAnF/S91JDbbkLb1q30EDkmV3cZ7iPIFEWwsNuT6ne1zttUaTRyzd0alIihUrHGsjkHJWVjJeNcSRtcXsCfqY/QtPqdNoRHOVZ9NHiGjydnRF28pRfPiLAC9zb6UHR1i9c/4c1eqZympuSIIGJ7eK95gxlCniwug5JuGqx1fRoJGLOpLH1zkHHyDAUE8moU3VYllaJjZ0iM7bGwjDY3J45B2+Rr1ounRQ37YIyte7MeOPiJ965Cbp+o1T9UMRjjXUqujWQsxIEKOGIUC27yuvItYmxoL99UssmhkS+MhZ1vcHFoGYXB3BsattZq0iQvI6oi8sxAA+pNVMiFZNGGxBDyCy/CB2pMQNhewsL2HHFWeu0ccq4yKGFwRf0YbggjdSDwRuKCHF1OSRl7UJ7d/NJISgt+4pUs5+oUfP0qZqdWEXJr29gCST7ADcmocWjnjYYS9yK4BSW+aj3SQbn6MDf8wr31fTu6AIqOVYEpISEcWIsxCtbff4TxxQQeuOZtNMY1eOWBTJHmhFpUXNSPzA2sd9wSPWrXp2rEsUUqggTIjgH0DqG/nVb1OVodDOzqilInxSMEqDiQqrsCxvYcC9+BU3oujMWmgia2UUUcZ9rqgU/bagP1mIEg9y4NtoZiNvmEsa36XWLICUysDbzI672v+MA1HbptyT3Zhc3sH2H022FSNLp8ARm73N7u1yNvTbj+tBSa/Xzp1LSQh17M8WpYoE82UQhtkxJuPPwAOPWukrnep9MnfW6bUIIsNMkyENI4Zu92rkAIQMRHxfe/pVp+0MsjCRoljbERC5Dlt88sjY72tj870E6lYBrNApSlApSlApSlApSlApSlApSlApSlApSlBV+JFnOnl/Z797AiOxAOZ2XdgQACbn5CtGhTVXnW5GMi9t5VzBTBQ2yMpvkCfbcfa7pQc/qdPru7AVliKhjnaCQDt28wN5j5ibY7bEe1wYWuXWh0aPust7ahLJ8N+dMT6g+h/DfhrX62lBD6WXw8+XJtnbLH0yt61MpSg8uoIIIuDsQeCPnUOLpqL2gAQIL4b8AqUtvyAptU6lBgVmlKBSlKBSlKCPJpVZ0c3vGSV39SpU399jUilKBSlKCLqdIr45jIKwcD0yXi/vY7/UCpCivVKBSlKBWqWFWtcXxNx9a20oMCs0pQKUpQf//Z">
            <a:hlinkClick r:id="rId2"/>
          </p:cNvPr>
          <p:cNvSpPr>
            <a:spLocks noChangeAspect="1" noChangeArrowheads="1"/>
          </p:cNvSpPr>
          <p:nvPr/>
        </p:nvSpPr>
        <p:spPr bwMode="auto">
          <a:xfrm>
            <a:off x="101600" y="-457200"/>
            <a:ext cx="3857625"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0352481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67544" y="548680"/>
            <a:ext cx="8214800" cy="4708981"/>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smtClean="0">
                <a:solidFill>
                  <a:srgbClr val="000000"/>
                </a:solidFill>
                <a:latin typeface="Arial" pitchFamily="34" charset="0"/>
                <a:cs typeface="Arial" pitchFamily="34" charset="0"/>
              </a:rPr>
              <a:t>Para el </a:t>
            </a:r>
            <a:r>
              <a:rPr lang="es-MX" sz="2000" b="1" i="1" dirty="0" smtClean="0">
                <a:solidFill>
                  <a:schemeClr val="accent3">
                    <a:lumMod val="75000"/>
                  </a:schemeClr>
                </a:solidFill>
                <a:latin typeface="Arial" pitchFamily="34" charset="0"/>
                <a:cs typeface="Arial" pitchFamily="34" charset="0"/>
              </a:rPr>
              <a:t>ramo de gastos médicos,</a:t>
            </a:r>
            <a:r>
              <a:rPr lang="es-MX" sz="2000" dirty="0" smtClean="0">
                <a:solidFill>
                  <a:srgbClr val="000000"/>
                </a:solidFill>
                <a:latin typeface="Arial" pitchFamily="34" charset="0"/>
                <a:cs typeface="Arial" pitchFamily="34" charset="0"/>
              </a:rPr>
              <a:t> los contratos de seguro que tengan por objeto cubrir los gastos médicos, hospitalarios y demás que sean necesarios para la recuperación de la salud o vigor vital del asegurado, cuando se hayan afectado por causa de un accidente o enfermedad;</a:t>
            </a:r>
          </a:p>
          <a:p>
            <a:pPr algn="just"/>
            <a:endParaRPr lang="es-MX" sz="2000" dirty="0" smtClean="0">
              <a:solidFill>
                <a:srgbClr val="000000"/>
              </a:solidFill>
              <a:latin typeface="Arial" pitchFamily="34" charset="0"/>
              <a:cs typeface="Arial" pitchFamily="34" charset="0"/>
            </a:endParaRPr>
          </a:p>
          <a:p>
            <a:pPr algn="just"/>
            <a:r>
              <a:rPr lang="es-MX" sz="2000" dirty="0" smtClean="0">
                <a:latin typeface="Arial" pitchFamily="34" charset="0"/>
                <a:cs typeface="Arial" pitchFamily="34" charset="0"/>
              </a:rPr>
              <a:t>Para el </a:t>
            </a:r>
            <a:r>
              <a:rPr lang="es-MX" sz="2000" b="1" i="1" dirty="0" smtClean="0">
                <a:solidFill>
                  <a:schemeClr val="accent3">
                    <a:lumMod val="75000"/>
                  </a:schemeClr>
                </a:solidFill>
                <a:latin typeface="Arial" pitchFamily="34" charset="0"/>
                <a:cs typeface="Arial" pitchFamily="34" charset="0"/>
              </a:rPr>
              <a:t>ramo de salud, </a:t>
            </a:r>
            <a:r>
              <a:rPr lang="es-MX" sz="2000" dirty="0" smtClean="0">
                <a:latin typeface="Arial" pitchFamily="34" charset="0"/>
                <a:cs typeface="Arial" pitchFamily="34" charset="0"/>
              </a:rPr>
              <a:t>los contratos de seguro que tengan como objeto la prestación de servicios dirigidos a prevenir enfermedades o restaurar la salud, a través de acciones que se realicen en beneficio del asegurado; </a:t>
            </a:r>
          </a:p>
          <a:p>
            <a:pPr algn="just"/>
            <a:endParaRPr lang="es-MX" sz="2000" dirty="0" smtClean="0">
              <a:latin typeface="Arial" pitchFamily="34" charset="0"/>
              <a:cs typeface="Arial" pitchFamily="34" charset="0"/>
            </a:endParaRPr>
          </a:p>
          <a:p>
            <a:pPr algn="just"/>
            <a:r>
              <a:rPr lang="es-MX" sz="2000" dirty="0" smtClean="0">
                <a:latin typeface="Arial" pitchFamily="34" charset="0"/>
                <a:cs typeface="Arial" pitchFamily="34" charset="0"/>
              </a:rPr>
              <a:t>Para el </a:t>
            </a:r>
            <a:r>
              <a:rPr lang="es-MX" sz="2000" b="1" i="1" dirty="0" smtClean="0">
                <a:solidFill>
                  <a:schemeClr val="accent3">
                    <a:lumMod val="75000"/>
                  </a:schemeClr>
                </a:solidFill>
                <a:latin typeface="Arial" pitchFamily="34" charset="0"/>
                <a:cs typeface="Arial" pitchFamily="34" charset="0"/>
              </a:rPr>
              <a:t>ramo de responsabilidad civil y riesgos profesionales, </a:t>
            </a:r>
            <a:r>
              <a:rPr lang="es-MX" sz="2000" dirty="0" smtClean="0">
                <a:latin typeface="Arial" pitchFamily="34" charset="0"/>
                <a:cs typeface="Arial" pitchFamily="34" charset="0"/>
              </a:rPr>
              <a:t>el pago de la indemnización que el asegurado deba a un tercero a consecuencia de un hecho que cause un daño previsto en el contrato de seguro; </a:t>
            </a:r>
          </a:p>
          <a:p>
            <a:pPr algn="just"/>
            <a:endParaRPr lang="es-MX" sz="20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32</a:t>
            </a:fld>
            <a:endParaRPr lang="es-MX"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662433"/>
            <a:ext cx="3168352" cy="2006927"/>
          </a:xfrm>
          <a:prstGeom prst="rect">
            <a:avLst/>
          </a:prstGeom>
          <a:noFill/>
          <a:ln w="190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4730092"/>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lumMod val="85000"/>
                    <a:lumOff val="15000"/>
                  </a:schemeClr>
                </a:solidFill>
              </a:rPr>
              <a:pPr/>
              <a:t>33</a:t>
            </a:fld>
            <a:endParaRPr lang="es-MX" dirty="0">
              <a:solidFill>
                <a:schemeClr val="tx1">
                  <a:lumMod val="85000"/>
                  <a:lumOff val="15000"/>
                </a:schemeClr>
              </a:solidFill>
            </a:endParaRPr>
          </a:p>
        </p:txBody>
      </p:sp>
      <p:sp>
        <p:nvSpPr>
          <p:cNvPr id="6" name="Rectangle 3"/>
          <p:cNvSpPr txBox="1">
            <a:spLocks noChangeArrowheads="1"/>
          </p:cNvSpPr>
          <p:nvPr/>
        </p:nvSpPr>
        <p:spPr bwMode="auto">
          <a:xfrm>
            <a:off x="323528" y="404664"/>
            <a:ext cx="8424936" cy="4752528"/>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8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just">
              <a:buFont typeface="Arial" pitchFamily="34" charset="0"/>
              <a:buNone/>
            </a:pPr>
            <a:endParaRPr lang="es-MX" sz="3000" dirty="0" smtClean="0"/>
          </a:p>
          <a:p>
            <a:pPr marL="0" lvl="0" indent="0" algn="just">
              <a:spcBef>
                <a:spcPts val="0"/>
              </a:spcBef>
              <a:buNone/>
            </a:pPr>
            <a:r>
              <a:rPr lang="es-MX" dirty="0">
                <a:solidFill>
                  <a:srgbClr val="000000"/>
                </a:solidFill>
                <a:latin typeface="Arial" pitchFamily="34" charset="0"/>
                <a:cs typeface="Arial" pitchFamily="34" charset="0"/>
              </a:rPr>
              <a:t>Para el </a:t>
            </a:r>
            <a:r>
              <a:rPr lang="es-MX" b="1" i="1" dirty="0">
                <a:solidFill>
                  <a:schemeClr val="accent3">
                    <a:lumMod val="75000"/>
                  </a:schemeClr>
                </a:solidFill>
                <a:latin typeface="Arial" pitchFamily="34" charset="0"/>
                <a:cs typeface="Arial" pitchFamily="34" charset="0"/>
              </a:rPr>
              <a:t>ramo de marítimo y transportes, </a:t>
            </a:r>
            <a:r>
              <a:rPr lang="es-MX" dirty="0">
                <a:solidFill>
                  <a:srgbClr val="000000"/>
                </a:solidFill>
                <a:latin typeface="Arial" pitchFamily="34" charset="0"/>
                <a:cs typeface="Arial" pitchFamily="34" charset="0"/>
              </a:rPr>
              <a:t>el pago de la indemnización por los daños y perjuicios que sufran los muebles y semovientes objeto del traslado. Pueden igualmente asegurarse los cascos de las embarcaciones y los aeroplanos, para obtener el pago de la indemnización que resulte por los daños o la pérdida de unos u otros, o por los daños o perjuicios causados a la propiedad ajena o a terceras personas con motivo de su funcionamiento</a:t>
            </a:r>
            <a:r>
              <a:rPr lang="es-MX" dirty="0" smtClean="0">
                <a:solidFill>
                  <a:srgbClr val="000000"/>
                </a:solidFill>
                <a:latin typeface="Arial" pitchFamily="34" charset="0"/>
                <a:cs typeface="Arial" pitchFamily="34" charset="0"/>
              </a:rPr>
              <a:t>.</a:t>
            </a:r>
          </a:p>
          <a:p>
            <a:pPr marL="0" lvl="0" indent="0" algn="just">
              <a:spcBef>
                <a:spcPts val="0"/>
              </a:spcBef>
              <a:buNone/>
            </a:pPr>
            <a:r>
              <a:rPr lang="es-MX" dirty="0" smtClean="0">
                <a:solidFill>
                  <a:srgbClr val="000000"/>
                </a:solidFill>
                <a:latin typeface="Arial" pitchFamily="34" charset="0"/>
                <a:cs typeface="Arial" pitchFamily="34" charset="0"/>
              </a:rPr>
              <a:t> </a:t>
            </a:r>
          </a:p>
          <a:p>
            <a:pPr marL="0" indent="0" algn="just">
              <a:buNone/>
            </a:pPr>
            <a:r>
              <a:rPr lang="es-MX" dirty="0">
                <a:solidFill>
                  <a:srgbClr val="000000"/>
                </a:solidFill>
                <a:latin typeface="Arial" pitchFamily="34" charset="0"/>
                <a:cs typeface="Arial" pitchFamily="34" charset="0"/>
              </a:rPr>
              <a:t>Para el </a:t>
            </a:r>
            <a:r>
              <a:rPr lang="es-MX" b="1" i="1" dirty="0">
                <a:solidFill>
                  <a:schemeClr val="accent3">
                    <a:lumMod val="75000"/>
                  </a:schemeClr>
                </a:solidFill>
                <a:latin typeface="Arial" pitchFamily="34" charset="0"/>
                <a:cs typeface="Arial" pitchFamily="34" charset="0"/>
              </a:rPr>
              <a:t>ramo de incendio, </a:t>
            </a:r>
            <a:r>
              <a:rPr lang="es-MX" dirty="0">
                <a:solidFill>
                  <a:srgbClr val="000000"/>
                </a:solidFill>
                <a:latin typeface="Arial" pitchFamily="34" charset="0"/>
                <a:cs typeface="Arial" pitchFamily="34" charset="0"/>
              </a:rPr>
              <a:t>los que tengan por base la indemnización de todos los daños y pérdidas causados por incendio, explosión, fulminación o accidentes de naturaleza semejante; </a:t>
            </a:r>
            <a:endParaRPr lang="es-MX" dirty="0" smtClean="0">
              <a:solidFill>
                <a:srgbClr val="000000"/>
              </a:solidFill>
              <a:latin typeface="Arial" pitchFamily="34" charset="0"/>
              <a:cs typeface="Arial" pitchFamily="34" charset="0"/>
            </a:endParaRPr>
          </a:p>
          <a:p>
            <a:pPr marL="0" indent="0" algn="just">
              <a:buNone/>
            </a:pPr>
            <a:endParaRPr lang="es-MX" dirty="0">
              <a:solidFill>
                <a:srgbClr val="000000"/>
              </a:solidFill>
              <a:latin typeface="Arial" pitchFamily="34" charset="0"/>
              <a:cs typeface="Arial" pitchFamily="34" charset="0"/>
            </a:endParaRPr>
          </a:p>
          <a:p>
            <a:pPr marL="0" indent="0" algn="just">
              <a:buNone/>
            </a:pPr>
            <a:r>
              <a:rPr lang="es-MX" dirty="0" smtClean="0">
                <a:solidFill>
                  <a:srgbClr val="000000"/>
                </a:solidFill>
                <a:latin typeface="Arial" pitchFamily="34" charset="0"/>
                <a:cs typeface="Arial" pitchFamily="34" charset="0"/>
              </a:rPr>
              <a:t>Para </a:t>
            </a:r>
            <a:r>
              <a:rPr lang="es-MX" dirty="0">
                <a:solidFill>
                  <a:srgbClr val="000000"/>
                </a:solidFill>
                <a:latin typeface="Arial" pitchFamily="34" charset="0"/>
                <a:cs typeface="Arial" pitchFamily="34" charset="0"/>
              </a:rPr>
              <a:t>el </a:t>
            </a:r>
            <a:r>
              <a:rPr lang="es-MX" b="1" i="1" dirty="0">
                <a:solidFill>
                  <a:schemeClr val="accent3">
                    <a:lumMod val="75000"/>
                  </a:schemeClr>
                </a:solidFill>
                <a:latin typeface="Arial" pitchFamily="34" charset="0"/>
                <a:cs typeface="Arial" pitchFamily="34" charset="0"/>
              </a:rPr>
              <a:t>ramo de agrícola y de animales, </a:t>
            </a:r>
            <a:r>
              <a:rPr lang="es-MX" dirty="0">
                <a:solidFill>
                  <a:srgbClr val="000000"/>
                </a:solidFill>
                <a:latin typeface="Arial" pitchFamily="34" charset="0"/>
                <a:cs typeface="Arial" pitchFamily="34" charset="0"/>
              </a:rPr>
              <a:t>el pago de indemnizaciones o resarcimiento de inversiones, por los daños o perjuicios que sufran los asegurados por pérdida parcial o total de los provechos esperados de la tierra o por muerte, pérdida o daños ocurridos a sus animales; </a:t>
            </a:r>
            <a:endParaRPr lang="es-MX" dirty="0" smtClean="0">
              <a:solidFill>
                <a:srgbClr val="000000"/>
              </a:solidFill>
              <a:latin typeface="Arial" pitchFamily="34" charset="0"/>
              <a:cs typeface="Arial" pitchFamily="34" charset="0"/>
            </a:endParaRPr>
          </a:p>
          <a:p>
            <a:pPr marL="0" indent="0" algn="just">
              <a:buNone/>
            </a:pPr>
            <a:endParaRPr lang="es-MX" sz="3200" dirty="0" smtClean="0">
              <a:solidFill>
                <a:srgbClr val="000000"/>
              </a:solidFill>
              <a:latin typeface="Arial"/>
            </a:endParaRPr>
          </a:p>
          <a:p>
            <a:pPr marL="571500" indent="-571500" algn="just">
              <a:buFont typeface="Arial" pitchFamily="34" charset="0"/>
              <a:buAutoNum type="romanUcPeriod"/>
            </a:pPr>
            <a:endParaRPr lang="es-MX" sz="3000" dirty="0" smtClean="0"/>
          </a:p>
          <a:p>
            <a:pPr marL="0" indent="0" algn="just">
              <a:lnSpc>
                <a:spcPct val="80000"/>
              </a:lnSpc>
              <a:buFont typeface="Arial" pitchFamily="34" charset="0"/>
              <a:buNone/>
            </a:pPr>
            <a:endParaRPr lang="es-MX" sz="2600" dirty="0" smtClean="0"/>
          </a:p>
          <a:p>
            <a:pPr algn="just">
              <a:lnSpc>
                <a:spcPct val="80000"/>
              </a:lnSpc>
              <a:buFont typeface="Arial" pitchFamily="34" charset="0"/>
              <a:buNone/>
            </a:pPr>
            <a:endParaRPr lang="es-MX" sz="3600" dirty="0" smtClean="0"/>
          </a:p>
          <a:p>
            <a:pPr algn="just">
              <a:lnSpc>
                <a:spcPct val="80000"/>
              </a:lnSpc>
              <a:buFontTx/>
              <a:buNone/>
            </a:pPr>
            <a:endParaRPr lang="es-ES" b="1"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937719"/>
            <a:ext cx="2592288" cy="1828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4642638"/>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67544" y="307678"/>
            <a:ext cx="8214800" cy="624786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a:solidFill>
                  <a:srgbClr val="000000"/>
                </a:solidFill>
                <a:latin typeface="Arial"/>
              </a:rPr>
              <a:t>Para el </a:t>
            </a:r>
            <a:r>
              <a:rPr lang="es-MX" sz="2000" b="1" i="1" dirty="0">
                <a:solidFill>
                  <a:schemeClr val="accent3">
                    <a:lumMod val="75000"/>
                  </a:schemeClr>
                </a:solidFill>
                <a:latin typeface="Arial"/>
              </a:rPr>
              <a:t>ramo de automóviles</a:t>
            </a:r>
            <a:r>
              <a:rPr lang="es-MX" sz="2000" dirty="0">
                <a:solidFill>
                  <a:srgbClr val="000000"/>
                </a:solidFill>
                <a:latin typeface="Arial"/>
              </a:rPr>
              <a:t>, el pago de la indemnización que corresponda a los daños o pérdida del automóvil, y a los daños o perjuicios causados a la propiedad ajena o a terceras personas con motivo del uso del automóvil. </a:t>
            </a:r>
            <a:endParaRPr lang="es-MX" sz="2000" dirty="0" smtClean="0">
              <a:solidFill>
                <a:srgbClr val="000000"/>
              </a:solidFill>
              <a:latin typeface="Arial"/>
            </a:endParaRPr>
          </a:p>
          <a:p>
            <a:pPr algn="just"/>
            <a:endParaRPr lang="es-MX" sz="2000" dirty="0">
              <a:solidFill>
                <a:srgbClr val="000000"/>
              </a:solidFill>
              <a:latin typeface="Arial"/>
            </a:endParaRPr>
          </a:p>
          <a:p>
            <a:pPr algn="just"/>
            <a:r>
              <a:rPr lang="es-MX" sz="2000" dirty="0" smtClean="0">
                <a:solidFill>
                  <a:srgbClr val="000000"/>
                </a:solidFill>
                <a:latin typeface="Arial"/>
              </a:rPr>
              <a:t>Para </a:t>
            </a:r>
            <a:r>
              <a:rPr lang="es-MX" sz="2000" dirty="0">
                <a:solidFill>
                  <a:srgbClr val="000000"/>
                </a:solidFill>
                <a:latin typeface="Arial"/>
              </a:rPr>
              <a:t>el </a:t>
            </a:r>
            <a:r>
              <a:rPr lang="es-MX" sz="2000" b="1" i="1" dirty="0">
                <a:solidFill>
                  <a:schemeClr val="accent3">
                    <a:lumMod val="75000"/>
                  </a:schemeClr>
                </a:solidFill>
                <a:latin typeface="Arial"/>
              </a:rPr>
              <a:t>ramo de crédito, </a:t>
            </a:r>
            <a:r>
              <a:rPr lang="es-MX" sz="2000" dirty="0">
                <a:solidFill>
                  <a:srgbClr val="000000"/>
                </a:solidFill>
                <a:latin typeface="Arial"/>
              </a:rPr>
              <a:t>el pago de la indemnización de una parte proporcional de las pérdidas que sufra el asegurado como consecuencia de la insolvencia total o parcial de sus clientes deudores por créditos comerciales; </a:t>
            </a:r>
            <a:endParaRPr lang="es-MX" sz="2000" dirty="0" smtClean="0">
              <a:solidFill>
                <a:srgbClr val="000000"/>
              </a:solidFill>
              <a:latin typeface="Arial"/>
            </a:endParaRPr>
          </a:p>
          <a:p>
            <a:pPr algn="just"/>
            <a:endParaRPr lang="es-MX" sz="2000" dirty="0">
              <a:solidFill>
                <a:srgbClr val="000000"/>
              </a:solidFill>
              <a:latin typeface="Arial"/>
            </a:endParaRPr>
          </a:p>
          <a:p>
            <a:pPr algn="just"/>
            <a:r>
              <a:rPr lang="es-MX" sz="2000" dirty="0" smtClean="0">
                <a:solidFill>
                  <a:srgbClr val="000000"/>
                </a:solidFill>
                <a:latin typeface="Arial"/>
              </a:rPr>
              <a:t>Para </a:t>
            </a:r>
            <a:r>
              <a:rPr lang="es-MX" sz="2000" dirty="0">
                <a:solidFill>
                  <a:srgbClr val="000000"/>
                </a:solidFill>
                <a:latin typeface="Arial"/>
              </a:rPr>
              <a:t>el </a:t>
            </a:r>
            <a:r>
              <a:rPr lang="es-MX" sz="2000" b="1" i="1" dirty="0">
                <a:solidFill>
                  <a:schemeClr val="accent3">
                    <a:lumMod val="75000"/>
                  </a:schemeClr>
                </a:solidFill>
                <a:latin typeface="Arial"/>
              </a:rPr>
              <a:t>ramo de caución, </a:t>
            </a:r>
            <a:r>
              <a:rPr lang="es-MX" sz="2000" dirty="0">
                <a:solidFill>
                  <a:srgbClr val="000000"/>
                </a:solidFill>
                <a:latin typeface="Arial"/>
              </a:rPr>
              <a:t>el pago de una indemnización al asegurado a título de resarcimiento o penalidad por los daños patrimoniales sufridos, dentro de los límites previstos en el contrato de seguro, al producirse las circunstancias acordadas en relación con el incumplimiento por el contratante del seguro de sus obligaciones legales o contractuales, excluyendo las obligaciones relacionadas con contratos de naturaleza financiera. En este ramo, todo pago hecho por la Institución de Seguros deberá serle reembolsado por el contratante del seguro, para lo cual la Institución de Seguros podrá solicitar las garantías de recuperación que considere convenientes; </a:t>
            </a:r>
            <a:endParaRPr lang="es-MX" sz="20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34</a:t>
            </a:fld>
            <a:endParaRPr lang="es-MX" dirty="0">
              <a:solidFill>
                <a:schemeClr val="tx1"/>
              </a:solidFill>
            </a:endParaRPr>
          </a:p>
        </p:txBody>
      </p:sp>
    </p:spTree>
    <p:extLst>
      <p:ext uri="{BB962C8B-B14F-4D97-AF65-F5344CB8AC3E}">
        <p14:creationId xmlns:p14="http://schemas.microsoft.com/office/powerpoint/2010/main" val="666350118"/>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lumMod val="85000"/>
                    <a:lumOff val="15000"/>
                  </a:schemeClr>
                </a:solidFill>
              </a:rPr>
              <a:pPr/>
              <a:t>35</a:t>
            </a:fld>
            <a:endParaRPr lang="es-MX" dirty="0">
              <a:solidFill>
                <a:schemeClr val="tx1">
                  <a:lumMod val="85000"/>
                  <a:lumOff val="15000"/>
                </a:schemeClr>
              </a:solidFill>
            </a:endParaRPr>
          </a:p>
        </p:txBody>
      </p:sp>
      <p:sp>
        <p:nvSpPr>
          <p:cNvPr id="6" name="Rectangle 3"/>
          <p:cNvSpPr txBox="1">
            <a:spLocks noChangeArrowheads="1"/>
          </p:cNvSpPr>
          <p:nvPr/>
        </p:nvSpPr>
        <p:spPr bwMode="auto">
          <a:xfrm>
            <a:off x="323528" y="404664"/>
            <a:ext cx="8424936" cy="5976664"/>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just">
              <a:buNone/>
            </a:pPr>
            <a:endParaRPr lang="es-MX" sz="3200" dirty="0" smtClean="0">
              <a:solidFill>
                <a:srgbClr val="000000"/>
              </a:solidFill>
              <a:latin typeface="Arial"/>
            </a:endParaRPr>
          </a:p>
          <a:p>
            <a:pPr marL="0" indent="0" algn="just">
              <a:buNone/>
            </a:pPr>
            <a:r>
              <a:rPr lang="es-MX" sz="3200" dirty="0" smtClean="0">
                <a:solidFill>
                  <a:srgbClr val="000000"/>
                </a:solidFill>
                <a:latin typeface="Arial"/>
              </a:rPr>
              <a:t>Para </a:t>
            </a:r>
            <a:r>
              <a:rPr lang="es-MX" sz="3200" dirty="0">
                <a:solidFill>
                  <a:srgbClr val="000000"/>
                </a:solidFill>
                <a:latin typeface="Arial"/>
              </a:rPr>
              <a:t>el </a:t>
            </a:r>
            <a:r>
              <a:rPr lang="es-MX" sz="3200" b="1" i="1" dirty="0">
                <a:solidFill>
                  <a:schemeClr val="accent3">
                    <a:lumMod val="75000"/>
                  </a:schemeClr>
                </a:solidFill>
                <a:latin typeface="Arial"/>
              </a:rPr>
              <a:t>ramo de crédito a la vivienda, </a:t>
            </a:r>
            <a:r>
              <a:rPr lang="es-MX" sz="3200" dirty="0">
                <a:solidFill>
                  <a:srgbClr val="000000"/>
                </a:solidFill>
                <a:latin typeface="Arial"/>
              </a:rPr>
              <a:t>el pago por incumplimiento de los deudores de créditos a la vivienda otorgados por intermediarios financieros o por entidades dedicadas al financiamiento a la vivienda; </a:t>
            </a:r>
            <a:endParaRPr lang="es-MX" sz="3200" dirty="0" smtClean="0">
              <a:solidFill>
                <a:srgbClr val="000000"/>
              </a:solidFill>
              <a:latin typeface="Arial"/>
            </a:endParaRPr>
          </a:p>
          <a:p>
            <a:pPr marL="0" indent="0" algn="just">
              <a:buNone/>
            </a:pPr>
            <a:endParaRPr lang="es-MX" sz="3200" dirty="0">
              <a:solidFill>
                <a:srgbClr val="000000"/>
              </a:solidFill>
              <a:latin typeface="Arial"/>
            </a:endParaRPr>
          </a:p>
          <a:p>
            <a:pPr marL="0" indent="0" algn="just">
              <a:buNone/>
            </a:pPr>
            <a:r>
              <a:rPr lang="es-MX" sz="3200" dirty="0" smtClean="0">
                <a:solidFill>
                  <a:srgbClr val="000000"/>
                </a:solidFill>
                <a:latin typeface="Arial"/>
              </a:rPr>
              <a:t>Para </a:t>
            </a:r>
            <a:r>
              <a:rPr lang="es-MX" sz="3200" dirty="0">
                <a:solidFill>
                  <a:srgbClr val="000000"/>
                </a:solidFill>
                <a:latin typeface="Arial"/>
              </a:rPr>
              <a:t>el </a:t>
            </a:r>
            <a:r>
              <a:rPr lang="es-MX" sz="3200" b="1" i="1" dirty="0">
                <a:solidFill>
                  <a:schemeClr val="accent3">
                    <a:lumMod val="75000"/>
                  </a:schemeClr>
                </a:solidFill>
                <a:latin typeface="Arial"/>
              </a:rPr>
              <a:t>ramo de garantía financiera,</a:t>
            </a:r>
            <a:r>
              <a:rPr lang="es-MX" sz="3200" dirty="0">
                <a:solidFill>
                  <a:srgbClr val="000000"/>
                </a:solidFill>
                <a:latin typeface="Arial"/>
              </a:rPr>
              <a:t> el pago por incumplimiento de los emisores de valores, títulos de crédito o documentos que sean objeto de oferta pública o de intermediación en mercados de valores, en términos de lo previsto por la Ley del Mercado de </a:t>
            </a:r>
            <a:r>
              <a:rPr lang="es-MX" sz="3200" dirty="0" smtClean="0">
                <a:solidFill>
                  <a:srgbClr val="000000"/>
                </a:solidFill>
                <a:latin typeface="Arial"/>
              </a:rPr>
              <a:t>Valores;</a:t>
            </a:r>
          </a:p>
          <a:p>
            <a:pPr marL="0" indent="0" algn="just">
              <a:buNone/>
            </a:pPr>
            <a:endParaRPr lang="es-MX" sz="3200" dirty="0" smtClean="0">
              <a:solidFill>
                <a:srgbClr val="000000"/>
              </a:solidFill>
              <a:latin typeface="Arial"/>
            </a:endParaRPr>
          </a:p>
          <a:p>
            <a:pPr marL="0" indent="0" algn="just">
              <a:buNone/>
            </a:pPr>
            <a:r>
              <a:rPr lang="es-MX" sz="3200" dirty="0" smtClean="0">
                <a:solidFill>
                  <a:srgbClr val="000000"/>
                </a:solidFill>
                <a:latin typeface="Arial"/>
              </a:rPr>
              <a:t>Para el </a:t>
            </a:r>
            <a:r>
              <a:rPr lang="es-MX" sz="3200" b="1" i="1" dirty="0" smtClean="0">
                <a:solidFill>
                  <a:schemeClr val="accent3">
                    <a:lumMod val="75000"/>
                  </a:schemeClr>
                </a:solidFill>
                <a:latin typeface="Arial"/>
              </a:rPr>
              <a:t>ramo de riesgos catastróficos, </a:t>
            </a:r>
            <a:r>
              <a:rPr lang="es-MX" sz="3200" dirty="0" smtClean="0">
                <a:solidFill>
                  <a:srgbClr val="000000"/>
                </a:solidFill>
                <a:latin typeface="Arial"/>
              </a:rPr>
              <a:t>los contratos de seguro que amparen daños y perjuicios ocasionados a personas o cosas como consecuencia de eventos de periodicidad y severidad no predecibles que, al ocurrir, generalmente producen una acumulación de responsabilidades para las Instituciones de Seguros por su cobertura, dentro de los que se incluyen los riesgos de terremoto, erupción volcánica, huracán y otros de naturaleza </a:t>
            </a:r>
            <a:r>
              <a:rPr lang="es-MX" sz="3200" dirty="0" err="1" smtClean="0">
                <a:solidFill>
                  <a:srgbClr val="000000"/>
                </a:solidFill>
                <a:latin typeface="Arial"/>
              </a:rPr>
              <a:t>hidrometeorológica</a:t>
            </a:r>
            <a:r>
              <a:rPr lang="es-MX" sz="3200" dirty="0" smtClean="0">
                <a:solidFill>
                  <a:srgbClr val="000000"/>
                </a:solidFill>
                <a:latin typeface="Arial"/>
              </a:rPr>
              <a:t>, y </a:t>
            </a:r>
          </a:p>
          <a:p>
            <a:pPr marL="0" indent="0" algn="just">
              <a:buNone/>
            </a:pPr>
            <a:endParaRPr lang="es-MX" sz="3200" dirty="0" smtClean="0">
              <a:solidFill>
                <a:srgbClr val="000000"/>
              </a:solidFill>
              <a:latin typeface="Arial"/>
            </a:endParaRPr>
          </a:p>
          <a:p>
            <a:pPr marL="0" indent="0" algn="just">
              <a:buNone/>
            </a:pPr>
            <a:r>
              <a:rPr lang="es-MX" sz="3200" dirty="0" smtClean="0">
                <a:solidFill>
                  <a:srgbClr val="000000"/>
                </a:solidFill>
                <a:latin typeface="Arial"/>
              </a:rPr>
              <a:t>Para </a:t>
            </a:r>
            <a:r>
              <a:rPr lang="es-MX" sz="3200" dirty="0">
                <a:solidFill>
                  <a:srgbClr val="000000"/>
                </a:solidFill>
                <a:latin typeface="Arial"/>
              </a:rPr>
              <a:t>el </a:t>
            </a:r>
            <a:r>
              <a:rPr lang="es-MX" sz="3200" b="1" i="1" dirty="0">
                <a:solidFill>
                  <a:schemeClr val="accent3">
                    <a:lumMod val="75000"/>
                  </a:schemeClr>
                </a:solidFill>
                <a:latin typeface="Arial"/>
              </a:rPr>
              <a:t>ramo de diversos, </a:t>
            </a:r>
            <a:r>
              <a:rPr lang="es-MX" sz="3200" dirty="0">
                <a:solidFill>
                  <a:srgbClr val="000000"/>
                </a:solidFill>
                <a:latin typeface="Arial"/>
              </a:rPr>
              <a:t>el pago de la indemnización debida por daños y perjuicios ocasionados a personas o cosas por cualquiera otra eventualidad. </a:t>
            </a:r>
            <a:r>
              <a:rPr lang="es-MX" sz="3200" dirty="0" smtClean="0">
                <a:solidFill>
                  <a:srgbClr val="000000"/>
                </a:solidFill>
                <a:latin typeface="Arial"/>
              </a:rPr>
              <a:t> </a:t>
            </a:r>
            <a:endParaRPr lang="es-MX" sz="3600" dirty="0" smtClean="0"/>
          </a:p>
          <a:p>
            <a:pPr algn="just">
              <a:lnSpc>
                <a:spcPct val="80000"/>
              </a:lnSpc>
              <a:buFontTx/>
              <a:buNone/>
            </a:pPr>
            <a:endParaRPr lang="es-ES" b="1" dirty="0" smtClean="0"/>
          </a:p>
        </p:txBody>
      </p:sp>
    </p:spTree>
    <p:extLst>
      <p:ext uri="{BB962C8B-B14F-4D97-AF65-F5344CB8AC3E}">
        <p14:creationId xmlns:p14="http://schemas.microsoft.com/office/powerpoint/2010/main" val="3572916406"/>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95536" y="560293"/>
            <a:ext cx="8352928" cy="492443"/>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600" b="1" dirty="0" smtClean="0">
                <a:latin typeface="Arial" pitchFamily="34" charset="0"/>
                <a:cs typeface="Arial" pitchFamily="34" charset="0"/>
              </a:rPr>
              <a:t>Conclusiones:</a:t>
            </a:r>
            <a:endParaRPr kumimoji="0" lang="es-MX" sz="26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CuadroTexto"/>
          <p:cNvSpPr txBox="1"/>
          <p:nvPr/>
        </p:nvSpPr>
        <p:spPr>
          <a:xfrm>
            <a:off x="395536" y="1261204"/>
            <a:ext cx="8352928" cy="5078313"/>
          </a:xfrm>
          <a:prstGeom prst="rect">
            <a:avLst/>
          </a:prstGeom>
          <a:solidFill>
            <a:schemeClr val="bg1"/>
          </a:solidFill>
          <a:ln>
            <a:solidFill>
              <a:schemeClr val="accent3">
                <a:lumMod val="50000"/>
              </a:schemeClr>
            </a:solidFill>
          </a:ln>
        </p:spPr>
        <p:txBody>
          <a:bodyPr wrap="square" rtlCol="0">
            <a:spAutoFit/>
          </a:bodyPr>
          <a:lstStyle/>
          <a:p>
            <a:pPr algn="just">
              <a:spcAft>
                <a:spcPts val="0"/>
              </a:spcAft>
            </a:pPr>
            <a:r>
              <a:rPr lang="es-MX" sz="2000" dirty="0">
                <a:latin typeface="Arial"/>
                <a:ea typeface="Times New Roman"/>
              </a:rPr>
              <a:t>La actividad aseguradora se desenvuelve para el mercado (terceros), a través de operaciones económico jurídicas (celebración continua o repetida de contratos de seguro), que presupone una organización empresarial que opera con carácter profesional (no ocasional), constituida para durar y cuya finalidad consiste en afrontar los compromisos contraídos con los asegurados, terceros y beneficiarios.</a:t>
            </a:r>
            <a:endParaRPr lang="es-MX" sz="2400" dirty="0">
              <a:latin typeface="Times New Roman"/>
              <a:ea typeface="Times New Roman"/>
            </a:endParaRPr>
          </a:p>
          <a:p>
            <a:pPr algn="just">
              <a:spcAft>
                <a:spcPts val="0"/>
              </a:spcAft>
            </a:pPr>
            <a:r>
              <a:rPr lang="es-MX" sz="2000" dirty="0">
                <a:latin typeface="Arial"/>
                <a:ea typeface="Times New Roman"/>
              </a:rPr>
              <a:t> </a:t>
            </a:r>
            <a:endParaRPr lang="es-MX" sz="2400" dirty="0">
              <a:latin typeface="Times New Roman"/>
              <a:ea typeface="Times New Roman"/>
            </a:endParaRPr>
          </a:p>
          <a:p>
            <a:pPr algn="just">
              <a:spcAft>
                <a:spcPts val="0"/>
              </a:spcAft>
            </a:pPr>
            <a:r>
              <a:rPr lang="es-MX" sz="2000" dirty="0">
                <a:latin typeface="Arial"/>
                <a:ea typeface="Times New Roman"/>
              </a:rPr>
              <a:t>Por el contrato de seguro la empresa aseguradora se obliga mediante una prima, a resarcir un daño o a pagar una suma de dinero al verificarse la eventualidad prevista en el contrato</a:t>
            </a:r>
            <a:r>
              <a:rPr lang="es-MX" sz="2000" dirty="0" smtClean="0">
                <a:latin typeface="Arial"/>
                <a:ea typeface="Times New Roman"/>
              </a:rPr>
              <a:t>.</a:t>
            </a:r>
          </a:p>
          <a:p>
            <a:pPr algn="just">
              <a:spcAft>
                <a:spcPts val="0"/>
              </a:spcAft>
            </a:pPr>
            <a:endParaRPr lang="es-MX" sz="2400" dirty="0">
              <a:latin typeface="Arial"/>
              <a:ea typeface="Times New Roman"/>
            </a:endParaRPr>
          </a:p>
          <a:p>
            <a:pPr algn="just">
              <a:spcAft>
                <a:spcPts val="0"/>
              </a:spcAft>
            </a:pPr>
            <a:r>
              <a:rPr lang="es-MX" sz="2000" dirty="0">
                <a:latin typeface="Arial"/>
                <a:ea typeface="Times New Roman"/>
              </a:rPr>
              <a:t>Se ha definido a la Empresa Aseguradora como la persona que, mediante la formalización de un contrato de seguro, asume las consecuencias dañosas producidas por la realización del evento cuyo riesgo es objeto de cobertura asumiendo, en nuestro país la forma de sociedad anónima o de sociedad mutualista</a:t>
            </a:r>
            <a:r>
              <a:rPr lang="es-MX" sz="2000" dirty="0" smtClean="0">
                <a:latin typeface="Arial"/>
                <a:ea typeface="Times New Roman"/>
              </a:rPr>
              <a:t>.</a:t>
            </a:r>
            <a:endParaRPr lang="es-MX" sz="2000" dirty="0" smtClean="0">
              <a:solidFill>
                <a:schemeClr val="accent3">
                  <a:lumMod val="50000"/>
                </a:schemeClr>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36</a:t>
            </a:fld>
            <a:endParaRPr lang="es-MX" dirty="0">
              <a:solidFill>
                <a:schemeClr val="tx1"/>
              </a:solidFill>
            </a:endParaRPr>
          </a:p>
        </p:txBody>
      </p:sp>
    </p:spTree>
    <p:extLst>
      <p:ext uri="{BB962C8B-B14F-4D97-AF65-F5344CB8AC3E}">
        <p14:creationId xmlns:p14="http://schemas.microsoft.com/office/powerpoint/2010/main" val="360981451"/>
      </p:ext>
    </p:extLst>
  </p:cSld>
  <p:clrMapOvr>
    <a:masterClrMapping/>
  </p:clrMapOvr>
  <p:transition spd="slow">
    <p:cove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95536" y="416277"/>
            <a:ext cx="8352928" cy="492443"/>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600" b="1" dirty="0" smtClean="0">
                <a:latin typeface="Arial" pitchFamily="34" charset="0"/>
                <a:cs typeface="Arial" pitchFamily="34" charset="0"/>
              </a:rPr>
              <a:t>Conclusiones:</a:t>
            </a:r>
            <a:endParaRPr kumimoji="0" lang="es-MX" sz="26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CuadroTexto"/>
          <p:cNvSpPr txBox="1"/>
          <p:nvPr/>
        </p:nvSpPr>
        <p:spPr>
          <a:xfrm>
            <a:off x="395536" y="1188035"/>
            <a:ext cx="8352928" cy="4401205"/>
          </a:xfrm>
          <a:prstGeom prst="rect">
            <a:avLst/>
          </a:prstGeom>
          <a:solidFill>
            <a:schemeClr val="bg1"/>
          </a:solidFill>
          <a:ln>
            <a:solidFill>
              <a:schemeClr val="accent3">
                <a:lumMod val="50000"/>
              </a:schemeClr>
            </a:solidFill>
          </a:ln>
        </p:spPr>
        <p:txBody>
          <a:bodyPr wrap="square" rtlCol="0">
            <a:spAutoFit/>
          </a:bodyPr>
          <a:lstStyle/>
          <a:p>
            <a:pPr algn="just">
              <a:spcAft>
                <a:spcPts val="0"/>
              </a:spcAft>
            </a:pPr>
            <a:r>
              <a:rPr lang="es-MX" sz="2000" dirty="0">
                <a:latin typeface="Arial" pitchFamily="34" charset="0"/>
                <a:ea typeface="Times New Roman"/>
                <a:cs typeface="Arial" pitchFamily="34" charset="0"/>
              </a:rPr>
              <a:t>Las instituciones de seguros deberán ser constituidas como sociedades anónimas de capital fijo o variable. Las operaciones que practican las instituciones de seguros producen utilidad para sus socios o accionistas, y reparte los excedentes entre sus accionistas en forma de dividendos.</a:t>
            </a:r>
            <a:endParaRPr lang="es-MX" sz="2400" dirty="0">
              <a:latin typeface="Arial" pitchFamily="34" charset="0"/>
              <a:ea typeface="Times New Roman"/>
              <a:cs typeface="Arial" pitchFamily="34" charset="0"/>
            </a:endParaRPr>
          </a:p>
          <a:p>
            <a:pPr algn="just">
              <a:spcAft>
                <a:spcPts val="0"/>
              </a:spcAft>
            </a:pPr>
            <a:r>
              <a:rPr lang="es-MX" sz="2000" dirty="0">
                <a:latin typeface="Arial" pitchFamily="34" charset="0"/>
                <a:ea typeface="Times New Roman"/>
                <a:cs typeface="Arial" pitchFamily="34" charset="0"/>
              </a:rPr>
              <a:t> </a:t>
            </a:r>
            <a:endParaRPr lang="es-MX" sz="2400" dirty="0">
              <a:latin typeface="Arial" pitchFamily="34" charset="0"/>
              <a:ea typeface="Times New Roman"/>
              <a:cs typeface="Arial" pitchFamily="34" charset="0"/>
            </a:endParaRPr>
          </a:p>
          <a:p>
            <a:pPr algn="just">
              <a:spcAft>
                <a:spcPts val="0"/>
              </a:spcAft>
            </a:pPr>
            <a:r>
              <a:rPr lang="es-MX" sz="2000" dirty="0">
                <a:latin typeface="Arial" pitchFamily="34" charset="0"/>
                <a:ea typeface="Times New Roman"/>
                <a:cs typeface="Arial" pitchFamily="34" charset="0"/>
              </a:rPr>
              <a:t>El objeto fundamental de una mutualidad es la consecución de una cobertura colectiva y mancomunada frente a los riesgos individuales de sus asociados al mínimo costo posible, puesto que el precio de la garantía sólo estará representado en líneas generales, por el importe de la indemnización satisfecha, más los gastos de administración</a:t>
            </a:r>
            <a:r>
              <a:rPr lang="es-MX" sz="2000" dirty="0" smtClean="0">
                <a:latin typeface="Arial" pitchFamily="34" charset="0"/>
                <a:ea typeface="Times New Roman"/>
                <a:cs typeface="Arial" pitchFamily="34" charset="0"/>
              </a:rPr>
              <a:t>.</a:t>
            </a:r>
          </a:p>
          <a:p>
            <a:pPr algn="just">
              <a:spcAft>
                <a:spcPts val="0"/>
              </a:spcAft>
            </a:pPr>
            <a:endParaRPr lang="es-MX" sz="2000" dirty="0" smtClean="0">
              <a:latin typeface="Arial" pitchFamily="34" charset="0"/>
              <a:ea typeface="Times New Roman"/>
              <a:cs typeface="Arial" pitchFamily="34" charset="0"/>
            </a:endParaRPr>
          </a:p>
          <a:p>
            <a:pPr algn="just">
              <a:spcAft>
                <a:spcPts val="0"/>
              </a:spcAft>
            </a:pPr>
            <a:r>
              <a:rPr lang="es-MX" sz="2000" dirty="0">
                <a:latin typeface="Arial" pitchFamily="34" charset="0"/>
                <a:ea typeface="Times New Roman"/>
                <a:cs typeface="Arial" pitchFamily="34" charset="0"/>
              </a:rPr>
              <a:t>El objeto del contrato de seguro, difiere según la operación y ramo de que se trate</a:t>
            </a:r>
            <a:r>
              <a:rPr lang="es-MX" sz="2000" dirty="0" smtClean="0">
                <a:latin typeface="Arial" pitchFamily="34" charset="0"/>
                <a:ea typeface="Times New Roman"/>
                <a:cs typeface="Arial" pitchFamily="34" charset="0"/>
              </a:rPr>
              <a:t>.</a:t>
            </a:r>
            <a:endParaRPr lang="es-MX" sz="2300" dirty="0">
              <a:solidFill>
                <a:schemeClr val="accent3">
                  <a:lumMod val="50000"/>
                </a:schemeClr>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37</a:t>
            </a:fld>
            <a:endParaRPr lang="es-MX" dirty="0">
              <a:solidFill>
                <a:schemeClr val="tx1"/>
              </a:solidFill>
            </a:endParaRPr>
          </a:p>
        </p:txBody>
      </p:sp>
    </p:spTree>
    <p:extLst>
      <p:ext uri="{BB962C8B-B14F-4D97-AF65-F5344CB8AC3E}">
        <p14:creationId xmlns:p14="http://schemas.microsoft.com/office/powerpoint/2010/main" val="8735867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61656" y="1159579"/>
            <a:ext cx="7998776" cy="557075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000" dirty="0" err="1" smtClean="0">
                <a:latin typeface="Arial" pitchFamily="34" charset="0"/>
                <a:cs typeface="Arial" pitchFamily="34" charset="0"/>
              </a:rPr>
              <a:t>Dopazo</a:t>
            </a:r>
            <a:r>
              <a:rPr lang="es-MX" sz="2000" dirty="0">
                <a:latin typeface="Arial" pitchFamily="34" charset="0"/>
                <a:cs typeface="Arial" pitchFamily="34" charset="0"/>
              </a:rPr>
              <a:t>, M. (2011). Gerencia de riesgos sostenibles y responsabilidad social empresarial en la entidad aseguradora. Fundación Mapfre. España.</a:t>
            </a:r>
          </a:p>
          <a:p>
            <a:pPr marL="342900" indent="-342900" algn="just">
              <a:buFont typeface="Arial" pitchFamily="34" charset="0"/>
              <a:buChar char="•"/>
            </a:pPr>
            <a:r>
              <a:rPr lang="es-MX" sz="2000" dirty="0" smtClean="0">
                <a:latin typeface="Arial" pitchFamily="34" charset="0"/>
                <a:cs typeface="Arial" pitchFamily="34" charset="0"/>
              </a:rPr>
              <a:t>Fernández</a:t>
            </a:r>
            <a:r>
              <a:rPr lang="es-MX" sz="2000" dirty="0">
                <a:latin typeface="Arial" pitchFamily="34" charset="0"/>
                <a:cs typeface="Arial" pitchFamily="34" charset="0"/>
              </a:rPr>
              <a:t>, R. (2011). Movilización y rescate de los compromisos por pensiones garantizados mediante contrato de seguro. Fundación Mapfre. España.</a:t>
            </a:r>
          </a:p>
          <a:p>
            <a:pPr marL="342900" indent="-342900" algn="just">
              <a:buFont typeface="Arial" pitchFamily="34" charset="0"/>
              <a:buChar char="•"/>
            </a:pPr>
            <a:r>
              <a:rPr lang="es-MX" sz="2000" dirty="0" err="1">
                <a:latin typeface="Arial" pitchFamily="34" charset="0"/>
                <a:cs typeface="Arial" pitchFamily="34" charset="0"/>
              </a:rPr>
              <a:t>Guardiola</a:t>
            </a:r>
            <a:r>
              <a:rPr lang="es-MX" sz="2000" dirty="0">
                <a:latin typeface="Arial" pitchFamily="34" charset="0"/>
                <a:cs typeface="Arial" pitchFamily="34" charset="0"/>
              </a:rPr>
              <a:t>, A. (2001). Manual de Introducción al Seguro. 2ª. Edición. Fundación Mapfre. Madrid, España</a:t>
            </a:r>
            <a:r>
              <a:rPr lang="es-MX" sz="2000" dirty="0" smtClean="0">
                <a:latin typeface="Arial" pitchFamily="34" charset="0"/>
                <a:cs typeface="Arial" pitchFamily="34" charset="0"/>
              </a:rPr>
              <a:t>.</a:t>
            </a:r>
            <a:endParaRPr lang="es-MX" sz="2000" dirty="0">
              <a:latin typeface="Arial" pitchFamily="34" charset="0"/>
              <a:cs typeface="Arial" pitchFamily="34" charset="0"/>
            </a:endParaRPr>
          </a:p>
          <a:p>
            <a:pPr marL="342900" lvl="0" indent="-342900" algn="just">
              <a:buFont typeface="Arial" pitchFamily="34" charset="0"/>
              <a:buChar char="•"/>
            </a:pPr>
            <a:r>
              <a:rPr lang="es-ES" sz="2000" dirty="0" smtClean="0">
                <a:latin typeface="Arial" pitchFamily="34" charset="0"/>
                <a:cs typeface="Arial" pitchFamily="34" charset="0"/>
              </a:rPr>
              <a:t>Ley de Instituciones de Seguros y Fianzas. </a:t>
            </a:r>
            <a:r>
              <a:rPr lang="es-ES" sz="1700" dirty="0" smtClean="0">
                <a:latin typeface="Arial" pitchFamily="34" charset="0"/>
                <a:cs typeface="Arial" pitchFamily="34" charset="0"/>
              </a:rPr>
              <a:t>(</a:t>
            </a:r>
            <a:r>
              <a:rPr lang="es-MX" sz="1700" dirty="0" smtClean="0">
                <a:solidFill>
                  <a:prstClr val="black"/>
                </a:solidFill>
                <a:latin typeface="Arial" pitchFamily="34" charset="0"/>
                <a:cs typeface="Arial" pitchFamily="34" charset="0"/>
              </a:rPr>
              <a:t>Nueva Ley publicada en el Diario Oficial de la Federación el 4 de abril de 2013. TEXTO VIGENTE a partir del 4 de abril de 2015).</a:t>
            </a:r>
          </a:p>
          <a:p>
            <a:pPr marL="342900" indent="-342900" algn="just">
              <a:buFont typeface="Arial" pitchFamily="34" charset="0"/>
              <a:buChar char="•"/>
            </a:pPr>
            <a:r>
              <a:rPr lang="es-ES" sz="2000" dirty="0" smtClean="0">
                <a:latin typeface="Arial" pitchFamily="34" charset="0"/>
                <a:cs typeface="Arial" pitchFamily="34" charset="0"/>
              </a:rPr>
              <a:t>Ley </a:t>
            </a:r>
            <a:r>
              <a:rPr lang="es-ES" sz="2000" dirty="0">
                <a:latin typeface="Arial" pitchFamily="34" charset="0"/>
                <a:cs typeface="Arial" pitchFamily="34" charset="0"/>
              </a:rPr>
              <a:t>sobre el Contrato del Seguro</a:t>
            </a:r>
            <a:r>
              <a:rPr lang="es-ES" sz="2000" dirty="0" smtClean="0">
                <a:latin typeface="Arial" pitchFamily="34" charset="0"/>
                <a:cs typeface="Arial" pitchFamily="34" charset="0"/>
              </a:rPr>
              <a:t>.</a:t>
            </a:r>
          </a:p>
          <a:p>
            <a:pPr marL="342900" indent="-342900" algn="just">
              <a:buFont typeface="Arial" pitchFamily="34" charset="0"/>
              <a:buChar char="•"/>
            </a:pPr>
            <a:r>
              <a:rPr lang="es-MX" sz="2000" dirty="0">
                <a:latin typeface="Arial" pitchFamily="34" charset="0"/>
                <a:cs typeface="Arial" pitchFamily="34" charset="0"/>
              </a:rPr>
              <a:t>Rendón, J. (2010). Normas y políticas del seguro de vida. 5ª. Edición. </a:t>
            </a:r>
            <a:r>
              <a:rPr lang="es-MX" sz="2000" dirty="0" err="1">
                <a:latin typeface="Arial" pitchFamily="34" charset="0"/>
                <a:cs typeface="Arial" pitchFamily="34" charset="0"/>
              </a:rPr>
              <a:t>Itam</a:t>
            </a:r>
            <a:r>
              <a:rPr lang="es-MX" sz="2000" dirty="0">
                <a:latin typeface="Arial" pitchFamily="34" charset="0"/>
                <a:cs typeface="Arial" pitchFamily="34" charset="0"/>
              </a:rPr>
              <a:t>. México, D.F.</a:t>
            </a:r>
          </a:p>
          <a:p>
            <a:pPr marL="342900" indent="-342900" algn="just">
              <a:buFont typeface="Arial" pitchFamily="34" charset="0"/>
              <a:buChar char="•"/>
            </a:pPr>
            <a:r>
              <a:rPr lang="es-ES" sz="2000" dirty="0" smtClean="0">
                <a:latin typeface="Arial" pitchFamily="34" charset="0"/>
                <a:cs typeface="Arial" pitchFamily="34" charset="0"/>
              </a:rPr>
              <a:t>Ruíz</a:t>
            </a:r>
            <a:r>
              <a:rPr lang="es-ES" sz="2000" dirty="0">
                <a:latin typeface="Arial" pitchFamily="34" charset="0"/>
                <a:cs typeface="Arial" pitchFamily="34" charset="0"/>
              </a:rPr>
              <a:t>, L. (2010). El Contrato de Seguro. 2ª. Edición. Editorial Porrúa. México.</a:t>
            </a:r>
            <a:endParaRPr lang="es-MX" sz="2000" dirty="0">
              <a:latin typeface="Arial" pitchFamily="34" charset="0"/>
              <a:cs typeface="Arial" pitchFamily="34" charset="0"/>
            </a:endParaRPr>
          </a:p>
          <a:p>
            <a:pPr marL="342900" indent="-342900" algn="just">
              <a:buFont typeface="Arial" pitchFamily="34" charset="0"/>
              <a:buChar char="•"/>
            </a:pPr>
            <a:r>
              <a:rPr lang="es-ES" sz="2000" dirty="0">
                <a:latin typeface="Arial" pitchFamily="34" charset="0"/>
                <a:cs typeface="Arial" pitchFamily="34" charset="0"/>
              </a:rPr>
              <a:t>Sánchez, O. (2007). La Institución del Seguro Privado en México. Tomo I. 2ª. Edición. Editorial Porrúa. México. </a:t>
            </a:r>
            <a:endParaRPr lang="es-MX" sz="2000" dirty="0">
              <a:latin typeface="Arial" pitchFamily="34" charset="0"/>
              <a:cs typeface="Arial" pitchFamily="34" charset="0"/>
            </a:endParaRPr>
          </a:p>
        </p:txBody>
      </p:sp>
      <p:sp>
        <p:nvSpPr>
          <p:cNvPr id="4" name="3 Título"/>
          <p:cNvSpPr>
            <a:spLocks noGrp="1"/>
          </p:cNvSpPr>
          <p:nvPr>
            <p:ph type="title"/>
          </p:nvPr>
        </p:nvSpPr>
        <p:spPr>
          <a:xfrm>
            <a:off x="461656" y="341784"/>
            <a:ext cx="7998776" cy="854968"/>
          </a:xfrm>
          <a:solidFill>
            <a:schemeClr val="accent3">
              <a:lumMod val="50000"/>
            </a:schemeClr>
          </a:solidFill>
          <a:ln>
            <a:solidFill>
              <a:schemeClr val="bg1"/>
            </a:solidFill>
          </a:ln>
        </p:spPr>
        <p:txBody>
          <a:bodyPr>
            <a:normAutofit/>
          </a:bodyPr>
          <a:lstStyle/>
          <a:p>
            <a:r>
              <a:rPr lang="es-MX" sz="3100" dirty="0" smtClean="0">
                <a:solidFill>
                  <a:schemeClr val="bg1"/>
                </a:solidFill>
              </a:rPr>
              <a:t>Referencias</a:t>
            </a:r>
            <a:r>
              <a:rPr lang="es-MX" dirty="0" smtClean="0">
                <a:solidFill>
                  <a:schemeClr val="bg1"/>
                </a:solidFill>
              </a:rPr>
              <a:t>: </a:t>
            </a:r>
            <a:endParaRPr lang="es-MX"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lumMod val="75000"/>
                    <a:lumOff val="25000"/>
                  </a:schemeClr>
                </a:solidFill>
              </a:rPr>
              <a:pPr/>
              <a:t>38</a:t>
            </a:fld>
            <a:endParaRPr lang="es-MX" dirty="0">
              <a:solidFill>
                <a:schemeClr val="tx1">
                  <a:lumMod val="75000"/>
                  <a:lumOff val="25000"/>
                </a:schemeClr>
              </a:solidFill>
            </a:endParaRPr>
          </a:p>
        </p:txBody>
      </p:sp>
    </p:spTree>
    <p:extLst>
      <p:ext uri="{BB962C8B-B14F-4D97-AF65-F5344CB8AC3E}">
        <p14:creationId xmlns:p14="http://schemas.microsoft.com/office/powerpoint/2010/main" val="1809775710"/>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Picture 2" descr="Uaemex"/>
          <p:cNvPicPr>
            <a:picLocks noChangeAspect="1" noChangeArrowheads="1"/>
          </p:cNvPicPr>
          <p:nvPr/>
        </p:nvPicPr>
        <p:blipFill>
          <a:blip r:embed="rId2"/>
          <a:srcRect/>
          <a:stretch>
            <a:fillRect/>
          </a:stretch>
        </p:blipFill>
        <p:spPr bwMode="auto">
          <a:xfrm>
            <a:off x="1115888" y="500062"/>
            <a:ext cx="3240088" cy="2928938"/>
          </a:xfrm>
          <a:prstGeom prst="rect">
            <a:avLst/>
          </a:prstGeom>
          <a:noFill/>
          <a:ln w="28575">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5292080" y="3140968"/>
            <a:ext cx="3073400" cy="3240088"/>
          </a:xfrm>
          <a:prstGeom prst="rect">
            <a:avLst/>
          </a:prstGeom>
          <a:noFill/>
          <a:ln w="28575">
            <a:solidFill>
              <a:schemeClr val="accent3">
                <a:lumMod val="50000"/>
              </a:schemeClr>
            </a:solidFill>
            <a:miter lim="800000"/>
            <a:headEnd/>
            <a:tailEnd/>
          </a:ln>
        </p:spPr>
      </p:pic>
      <p:sp>
        <p:nvSpPr>
          <p:cNvPr id="2" name="1 Marcador de número de diapositiva"/>
          <p:cNvSpPr>
            <a:spLocks noGrp="1"/>
          </p:cNvSpPr>
          <p:nvPr>
            <p:ph type="sldNum" sz="quarter" idx="12"/>
          </p:nvPr>
        </p:nvSpPr>
        <p:spPr/>
        <p:txBody>
          <a:bodyPr/>
          <a:lstStyle/>
          <a:p>
            <a:fld id="{B103DBDF-5D3C-4A1A-979A-A472FA1B96AE}" type="slidenum">
              <a:rPr lang="es-MX" smtClean="0"/>
              <a:pPr/>
              <a:t>39</a:t>
            </a:fld>
            <a:endParaRPr lang="es-MX"/>
          </a:p>
        </p:txBody>
      </p:sp>
    </p:spTree>
    <p:extLst>
      <p:ext uri="{BB962C8B-B14F-4D97-AF65-F5344CB8AC3E}">
        <p14:creationId xmlns:p14="http://schemas.microsoft.com/office/powerpoint/2010/main" val="17887735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2000" fill="hold"/>
                                        <p:tgtEl>
                                          <p:spTgt spid="2050"/>
                                        </p:tgtEl>
                                        <p:attrNameLst>
                                          <p:attrName>ppt_x</p:attrName>
                                        </p:attrNameLst>
                                      </p:cBhvr>
                                      <p:tavLst>
                                        <p:tav tm="0">
                                          <p:val>
                                            <p:strVal val="#ppt_x"/>
                                          </p:val>
                                        </p:tav>
                                        <p:tav tm="100000">
                                          <p:val>
                                            <p:strVal val="#ppt_x"/>
                                          </p:val>
                                        </p:tav>
                                      </p:tavLst>
                                    </p:anim>
                                    <p:anim calcmode="lin" valueType="num">
                                      <p:cBhvr additive="base">
                                        <p:cTn id="8" dur="20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additive="base">
                                        <p:cTn id="12" dur="2000" fill="hold"/>
                                        <p:tgtEl>
                                          <p:spTgt spid="2051"/>
                                        </p:tgtEl>
                                        <p:attrNameLst>
                                          <p:attrName>ppt_x</p:attrName>
                                        </p:attrNameLst>
                                      </p:cBhvr>
                                      <p:tavLst>
                                        <p:tav tm="0">
                                          <p:val>
                                            <p:strVal val="#ppt_x"/>
                                          </p:val>
                                        </p:tav>
                                        <p:tav tm="100000">
                                          <p:val>
                                            <p:strVal val="#ppt_x"/>
                                          </p:val>
                                        </p:tav>
                                      </p:tavLst>
                                    </p:anim>
                                    <p:anim calcmode="lin" valueType="num">
                                      <p:cBhvr additive="base">
                                        <p:cTn id="13" dur="2000" fill="hold"/>
                                        <p:tgtEl>
                                          <p:spTgt spid="20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lumMod val="75000"/>
                    <a:lumOff val="25000"/>
                  </a:schemeClr>
                </a:solidFill>
              </a:rPr>
              <a:pPr/>
              <a:t>4</a:t>
            </a:fld>
            <a:endParaRPr lang="es-MX" dirty="0">
              <a:solidFill>
                <a:schemeClr val="tx1">
                  <a:lumMod val="75000"/>
                  <a:lumOff val="25000"/>
                </a:schemeClr>
              </a:solidFill>
            </a:endParaRPr>
          </a:p>
        </p:txBody>
      </p:sp>
      <p:pic>
        <p:nvPicPr>
          <p:cNvPr id="4" name="Picture 3"/>
          <p:cNvPicPr>
            <a:picLocks noChangeAspect="1" noChangeArrowheads="1"/>
          </p:cNvPicPr>
          <p:nvPr/>
        </p:nvPicPr>
        <p:blipFill>
          <a:blip r:embed="rId2"/>
          <a:srcRect/>
          <a:stretch>
            <a:fillRect/>
          </a:stretch>
        </p:blipFill>
        <p:spPr bwMode="auto">
          <a:xfrm>
            <a:off x="8316416" y="116632"/>
            <a:ext cx="720080" cy="794894"/>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4149080"/>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533664" y="1358186"/>
            <a:ext cx="7876048" cy="2646878"/>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Propósito de la Unidad de Aprendizaje</a:t>
            </a:r>
            <a:r>
              <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rPr>
              <a:t>.</a:t>
            </a:r>
          </a:p>
          <a:p>
            <a:pPr fontAlgn="base">
              <a:spcBef>
                <a:spcPct val="0"/>
              </a:spcBef>
              <a:spcAft>
                <a:spcPct val="0"/>
              </a:spcAft>
            </a:pPr>
            <a:endPar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dirty="0" smtClean="0"/>
              <a:t>Analizar </a:t>
            </a:r>
            <a:r>
              <a:rPr lang="es-MX" sz="2400" dirty="0"/>
              <a:t>la operación del sector asegurador, bancario y bursátil, desde un punto de vista legal,  identificando  los aspectos operacionales con fundamento en la práctica legislativa vigente.</a:t>
            </a:r>
          </a:p>
          <a:p>
            <a:pPr algn="just" fontAlgn="base">
              <a:spcBef>
                <a:spcPct val="0"/>
              </a:spcBef>
              <a:spcAft>
                <a:spcPct val="0"/>
              </a:spcAft>
            </a:pPr>
            <a:endParaRPr kumimoji="0" lang="es-MX"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533664" y="4149080"/>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t>Este </a:t>
            </a:r>
            <a:r>
              <a:rPr lang="es-MX" sz="2000" dirty="0" smtClean="0"/>
              <a:t>propósito </a:t>
            </a:r>
            <a:r>
              <a:rPr lang="es-MX" sz="2000" dirty="0"/>
              <a:t>hace referencia </a:t>
            </a:r>
            <a:r>
              <a:rPr lang="es-MX" sz="2000" dirty="0" smtClean="0"/>
              <a:t>a la unidad de aprendizaje </a:t>
            </a:r>
            <a:r>
              <a:rPr lang="es-MX" sz="2000" b="1" dirty="0" smtClean="0"/>
              <a:t>“Derecho </a:t>
            </a:r>
            <a:r>
              <a:rPr lang="es-MX" sz="2000" b="1" dirty="0"/>
              <a:t>del </a:t>
            </a:r>
            <a:r>
              <a:rPr lang="es-MX" sz="2000" b="1" dirty="0" smtClean="0"/>
              <a:t>Seguro, Bancario y Bursátil”</a:t>
            </a:r>
            <a:r>
              <a:rPr lang="es-MX" sz="2000" dirty="0" smtClean="0"/>
              <a:t> </a:t>
            </a:r>
            <a:r>
              <a:rPr lang="es-MX" sz="2000" dirty="0"/>
              <a:t>que se oferta en la licenciatura de Actuaría, dentro del núcleo de formación sustantivo, con carácter obligatorio y un valor de 6 créditos. </a:t>
            </a:r>
          </a:p>
        </p:txBody>
      </p:sp>
      <p:sp>
        <p:nvSpPr>
          <p:cNvPr id="8" name="7 Rectángulo"/>
          <p:cNvSpPr/>
          <p:nvPr/>
        </p:nvSpPr>
        <p:spPr>
          <a:xfrm>
            <a:off x="539552" y="345430"/>
            <a:ext cx="6120680" cy="923330"/>
          </a:xfrm>
          <a:prstGeom prst="rect">
            <a:avLst/>
          </a:prstGeom>
          <a:noFill/>
        </p:spPr>
        <p:txBody>
          <a:bodyPr wrap="squar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91879702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8229600" cy="1800200"/>
          </a:xfrm>
          <a:solidFill>
            <a:schemeClr val="accent3">
              <a:lumMod val="40000"/>
              <a:lumOff val="60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000" b="1" dirty="0" smtClean="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rPr>
              <a:t>Propósito</a:t>
            </a:r>
            <a:endParaRPr lang="es-ES" sz="2000" b="1" dirty="0">
              <a:ln w="12700">
                <a:solidFill>
                  <a:schemeClr val="accent3">
                    <a:lumMod val="50000"/>
                  </a:schemeClr>
                </a:solidFill>
                <a:prstDash val="solid"/>
              </a:ln>
              <a:solidFill>
                <a:schemeClr val="accent1"/>
              </a:solidFill>
              <a:effectLst>
                <a:outerShdw blurRad="41275" dist="20320" dir="1800000" algn="tl" rotWithShape="0">
                  <a:srgbClr val="000000">
                    <a:alpha val="40000"/>
                  </a:srgbClr>
                </a:outerShdw>
              </a:effectLst>
              <a:latin typeface="Arial" pitchFamily="34" charset="0"/>
              <a:cs typeface="Arial" pitchFamily="34" charset="0"/>
            </a:endParaRPr>
          </a:p>
          <a:p>
            <a:pPr marL="0" indent="0" algn="just">
              <a:buNone/>
            </a:pPr>
            <a:r>
              <a:rPr lang="es-ES" sz="2000" dirty="0">
                <a:latin typeface="Arial" pitchFamily="34" charset="0"/>
                <a:cs typeface="Arial" pitchFamily="34" charset="0"/>
              </a:rPr>
              <a:t>Identificar  a las instituciones de seguros y fianzas, como entidades financieras que forman parte del sistema financiero mexicano, describiendo los procedimientos para organizarse, sus operaciones y servicios. </a:t>
            </a:r>
            <a:endParaRPr lang="es-MX" sz="2000" dirty="0">
              <a:latin typeface="Arial" pitchFamily="34" charset="0"/>
              <a:cs typeface="Arial" pitchFamily="34" charset="0"/>
            </a:endParaRPr>
          </a:p>
          <a:p>
            <a:pPr marL="0" lvl="0" indent="0" algn="just">
              <a:buNone/>
            </a:pPr>
            <a:endParaRPr lang="es-MX" sz="2400" dirty="0"/>
          </a:p>
        </p:txBody>
      </p:sp>
      <p:sp>
        <p:nvSpPr>
          <p:cNvPr id="9" name="8 Rectángulo"/>
          <p:cNvSpPr/>
          <p:nvPr/>
        </p:nvSpPr>
        <p:spPr>
          <a:xfrm>
            <a:off x="1685792" y="2852936"/>
            <a:ext cx="6054560" cy="1512168"/>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latin typeface="Arial" pitchFamily="34" charset="0"/>
                <a:cs typeface="Arial" pitchFamily="34" charset="0"/>
              </a:rPr>
              <a:t>Este es el propósito que refiere la unidad de competencia </a:t>
            </a:r>
            <a:r>
              <a:rPr lang="es-ES" sz="2000" dirty="0" smtClean="0">
                <a:latin typeface="Arial" pitchFamily="34" charset="0"/>
                <a:cs typeface="Arial" pitchFamily="34" charset="0"/>
              </a:rPr>
              <a:t>6: </a:t>
            </a:r>
            <a:r>
              <a:rPr lang="es-ES" sz="2000" b="1" dirty="0" smtClean="0">
                <a:effectLst>
                  <a:outerShdw blurRad="38100" dist="38100" dir="2700000" algn="tl">
                    <a:srgbClr val="000000">
                      <a:alpha val="43137"/>
                    </a:srgbClr>
                  </a:outerShdw>
                </a:effectLst>
                <a:latin typeface="Arial" pitchFamily="34" charset="0"/>
                <a:cs typeface="Arial" pitchFamily="34" charset="0"/>
              </a:rPr>
              <a:t>Sector Asegurador y Afianzador. </a:t>
            </a:r>
            <a:r>
              <a:rPr lang="es-ES" sz="2000" b="1" dirty="0" smtClean="0">
                <a:effectLst>
                  <a:outerShdw blurRad="38100" dist="38100" dir="2700000" algn="tl">
                    <a:srgbClr val="000000">
                      <a:alpha val="43137"/>
                    </a:srgbClr>
                  </a:outerShdw>
                </a:effectLst>
                <a:latin typeface="Arial" pitchFamily="34" charset="0"/>
                <a:cs typeface="Arial" pitchFamily="34" charset="0"/>
              </a:rPr>
              <a:t> </a:t>
            </a:r>
            <a:r>
              <a:rPr lang="es-MX" sz="2000" dirty="0" smtClean="0">
                <a:latin typeface="Arial" pitchFamily="34" charset="0"/>
                <a:cs typeface="Arial" pitchFamily="34" charset="0"/>
              </a:rPr>
              <a:t>El </a:t>
            </a:r>
            <a:r>
              <a:rPr lang="es-MX" sz="2000" dirty="0">
                <a:latin typeface="Arial" pitchFamily="34" charset="0"/>
                <a:cs typeface="Arial" pitchFamily="34" charset="0"/>
              </a:rPr>
              <a:t>tiempo destinado para desarrollar el presente tema en el aula es de </a:t>
            </a:r>
            <a:r>
              <a:rPr lang="es-MX" sz="2000" dirty="0" smtClean="0">
                <a:latin typeface="Arial" pitchFamily="34" charset="0"/>
                <a:cs typeface="Arial" pitchFamily="34" charset="0"/>
              </a:rPr>
              <a:t>2 clases.</a:t>
            </a: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sp>
        <p:nvSpPr>
          <p:cNvPr id="6" name="5 Rectángulo"/>
          <p:cNvSpPr/>
          <p:nvPr/>
        </p:nvSpPr>
        <p:spPr>
          <a:xfrm>
            <a:off x="899592" y="4365104"/>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u="sng" dirty="0">
                <a:solidFill>
                  <a:schemeClr val="accent3">
                    <a:lumMod val="50000"/>
                  </a:schemeClr>
                </a:solidFill>
                <a:latin typeface="Arial" pitchFamily="34" charset="0"/>
                <a:cs typeface="Arial" pitchFamily="34" charset="0"/>
              </a:rPr>
              <a:t>Estructura </a:t>
            </a:r>
            <a:r>
              <a:rPr lang="es-MX" sz="2000" b="1" u="sng" dirty="0" smtClean="0">
                <a:solidFill>
                  <a:schemeClr val="accent3">
                    <a:lumMod val="50000"/>
                  </a:schemeClr>
                </a:solidFill>
                <a:latin typeface="Arial" pitchFamily="34" charset="0"/>
                <a:cs typeface="Arial" pitchFamily="34" charset="0"/>
              </a:rPr>
              <a:t>metodológica:</a:t>
            </a:r>
            <a:r>
              <a:rPr lang="es-MX" sz="2000" dirty="0">
                <a:solidFill>
                  <a:schemeClr val="accent3">
                    <a:lumMod val="50000"/>
                  </a:schemeClr>
                </a:solidFill>
                <a:latin typeface="Arial" pitchFamily="34" charset="0"/>
                <a:cs typeface="Arial" pitchFamily="34" charset="0"/>
              </a:rPr>
              <a:t> </a:t>
            </a:r>
            <a:r>
              <a:rPr lang="es-MX" sz="2000" dirty="0" smtClean="0">
                <a:solidFill>
                  <a:schemeClr val="accent3">
                    <a:lumMod val="50000"/>
                  </a:schemeClr>
                </a:solidFill>
                <a:latin typeface="Arial" pitchFamily="34" charset="0"/>
                <a:cs typeface="Arial" pitchFamily="34" charset="0"/>
              </a:rPr>
              <a:t>este </a:t>
            </a:r>
            <a:r>
              <a:rPr lang="es-MX" sz="2000" dirty="0">
                <a:solidFill>
                  <a:schemeClr val="accent3">
                    <a:lumMod val="50000"/>
                  </a:schemeClr>
                </a:solidFill>
                <a:latin typeface="Arial" pitchFamily="34" charset="0"/>
                <a:cs typeface="Arial" pitchFamily="34" charset="0"/>
              </a:rPr>
              <a:t>material </a:t>
            </a:r>
            <a:r>
              <a:rPr lang="es-ES" sz="2000" dirty="0">
                <a:solidFill>
                  <a:schemeClr val="accent3">
                    <a:lumMod val="50000"/>
                  </a:schemeClr>
                </a:solidFill>
                <a:latin typeface="Arial" pitchFamily="34" charset="0"/>
                <a:cs typeface="Arial" pitchFamily="34" charset="0"/>
              </a:rPr>
              <a:t>cuenta con un sistema de almacenaje con dimensiones y materiales adecuados: </a:t>
            </a:r>
            <a:r>
              <a:rPr lang="es-ES" sz="2000" b="1" dirty="0">
                <a:solidFill>
                  <a:schemeClr val="accent3">
                    <a:lumMod val="50000"/>
                  </a:schemeClr>
                </a:solidFill>
                <a:latin typeface="Arial" pitchFamily="34" charset="0"/>
                <a:cs typeface="Arial" pitchFamily="34" charset="0"/>
              </a:rPr>
              <a:t>Microsoft PowerPoint 2010. </a:t>
            </a:r>
            <a:r>
              <a:rPr lang="es-ES" sz="2000" dirty="0">
                <a:solidFill>
                  <a:schemeClr val="accent3">
                    <a:lumMod val="50000"/>
                  </a:schemeClr>
                </a:solidFill>
                <a:latin typeface="Arial" pitchFamily="34" charset="0"/>
                <a:cs typeface="Arial" pitchFamily="34" charset="0"/>
              </a:rPr>
              <a:t>Está</a:t>
            </a:r>
            <a:r>
              <a:rPr lang="es-MX" sz="2000" dirty="0">
                <a:solidFill>
                  <a:schemeClr val="accent3">
                    <a:lumMod val="50000"/>
                  </a:schemeClr>
                </a:solidFill>
                <a:latin typeface="Arial" pitchFamily="34" charset="0"/>
                <a:cs typeface="Arial" pitchFamily="34" charset="0"/>
              </a:rPr>
              <a:t> diseñado en forma clara y sencilla, y presenta lo más sobresaliente respecto </a:t>
            </a:r>
            <a:r>
              <a:rPr lang="es-MX" sz="2000" dirty="0" smtClean="0">
                <a:solidFill>
                  <a:schemeClr val="accent3">
                    <a:lumMod val="50000"/>
                  </a:schemeClr>
                </a:solidFill>
                <a:latin typeface="Arial" pitchFamily="34" charset="0"/>
                <a:cs typeface="Arial" pitchFamily="34" charset="0"/>
              </a:rPr>
              <a:t>al </a:t>
            </a:r>
            <a:r>
              <a:rPr lang="es-MX" sz="2000" dirty="0" smtClean="0">
                <a:solidFill>
                  <a:schemeClr val="accent3">
                    <a:lumMod val="50000"/>
                  </a:schemeClr>
                </a:solidFill>
                <a:latin typeface="Arial" pitchFamily="34" charset="0"/>
                <a:cs typeface="Arial" pitchFamily="34" charset="0"/>
              </a:rPr>
              <a:t>tema: </a:t>
            </a:r>
            <a:endParaRPr lang="es-MX" sz="2000" dirty="0" smtClean="0">
              <a:solidFill>
                <a:schemeClr val="accent3">
                  <a:lumMod val="50000"/>
                </a:schemeClr>
              </a:solidFill>
              <a:latin typeface="Arial" pitchFamily="34" charset="0"/>
              <a:cs typeface="Arial" pitchFamily="34" charset="0"/>
            </a:endParaRPr>
          </a:p>
          <a:p>
            <a:pPr lvl="0" algn="just"/>
            <a:r>
              <a:rPr lang="es-MX" sz="20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6.2. Instituciones de Seguros.</a:t>
            </a:r>
            <a:endParaRPr lang="es-MX" sz="2000" dirty="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1 Rectángulo"/>
          <p:cNvSpPr/>
          <p:nvPr/>
        </p:nvSpPr>
        <p:spPr>
          <a:xfrm>
            <a:off x="611560" y="260648"/>
            <a:ext cx="5159554" cy="923330"/>
          </a:xfrm>
          <a:prstGeom prst="rect">
            <a:avLst/>
          </a:prstGeom>
          <a:noFill/>
        </p:spPr>
        <p:txBody>
          <a:bodyPr wrap="non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8388424" y="116632"/>
            <a:ext cx="648072" cy="715404"/>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1892500692"/>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442044317"/>
              </p:ext>
            </p:extLst>
          </p:nvPr>
        </p:nvGraphicFramePr>
        <p:xfrm>
          <a:off x="395536" y="1196752"/>
          <a:ext cx="8208912" cy="5413368"/>
        </p:xfrm>
        <a:graphic>
          <a:graphicData uri="http://schemas.openxmlformats.org/drawingml/2006/table">
            <a:tbl>
              <a:tblPr>
                <a:tableStyleId>{69C7853C-536D-4A76-A0AE-DD22124D55A5}</a:tableStyleId>
              </a:tblPr>
              <a:tblGrid>
                <a:gridCol w="2485130"/>
                <a:gridCol w="1619325"/>
                <a:gridCol w="598640"/>
                <a:gridCol w="1502493"/>
                <a:gridCol w="2003324"/>
              </a:tblGrid>
              <a:tr h="450625">
                <a:tc>
                  <a:txBody>
                    <a:bodyPr/>
                    <a:lstStyle/>
                    <a:p>
                      <a:pPr algn="ctr"/>
                      <a:r>
                        <a:rPr lang="es-MX" b="1" dirty="0" smtClean="0"/>
                        <a:t>Estrategias Didácticas</a:t>
                      </a:r>
                      <a:endParaRPr lang="es-MX" b="1" dirty="0"/>
                    </a:p>
                  </a:txBody>
                  <a:tcPr/>
                </a:tc>
                <a:tc gridSpan="3">
                  <a:txBody>
                    <a:bodyPr/>
                    <a:lstStyle/>
                    <a:p>
                      <a:pPr algn="ctr"/>
                      <a:r>
                        <a:rPr lang="es-MX" b="1" dirty="0" smtClean="0"/>
                        <a:t>Recursos Requeridos</a:t>
                      </a:r>
                      <a:endParaRPr lang="es-MX" b="1" dirty="0"/>
                    </a:p>
                  </a:txBody>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tc>
              </a:tr>
              <a:tr h="340715">
                <a:tc rowSpan="2">
                  <a:txBody>
                    <a:bodyPr/>
                    <a:lstStyle/>
                    <a:p>
                      <a:pPr marL="285750" indent="-285750" algn="l">
                        <a:buFont typeface="Arial" pitchFamily="34" charset="0"/>
                        <a:buChar char="•"/>
                      </a:pPr>
                      <a:r>
                        <a:rPr lang="es-MX" sz="1600" dirty="0" smtClean="0"/>
                        <a:t>Investigación</a:t>
                      </a:r>
                      <a:r>
                        <a:rPr lang="es-MX" sz="1600" baseline="0" dirty="0" smtClean="0"/>
                        <a:t> de conceptos</a:t>
                      </a:r>
                    </a:p>
                    <a:p>
                      <a:pPr marL="285750" indent="-285750" algn="l">
                        <a:buFont typeface="Arial" pitchFamily="34" charset="0"/>
                        <a:buChar char="•"/>
                      </a:pPr>
                      <a:r>
                        <a:rPr lang="es-MX" sz="1600" baseline="0" dirty="0" smtClean="0"/>
                        <a:t>Elaboración de resúmenes y cuadros conceptuales.</a:t>
                      </a:r>
                    </a:p>
                    <a:p>
                      <a:pPr marL="285750" indent="-285750" algn="l">
                        <a:buFont typeface="Arial" pitchFamily="34" charset="0"/>
                        <a:buChar char="•"/>
                      </a:pPr>
                      <a:r>
                        <a:rPr lang="es-MX" sz="1600" baseline="0" dirty="0" smtClean="0"/>
                        <a:t>Exposición del docente</a:t>
                      </a:r>
                    </a:p>
                    <a:p>
                      <a:pPr marL="285750" indent="-285750" algn="just">
                        <a:buFont typeface="Arial" pitchFamily="34" charset="0"/>
                        <a:buChar char="•"/>
                      </a:pPr>
                      <a:endParaRPr lang="es-MX" sz="1600" dirty="0"/>
                    </a:p>
                  </a:txBody>
                  <a:tcPr/>
                </a:tc>
                <a:tc gridSpan="2">
                  <a:txBody>
                    <a:bodyPr/>
                    <a:lstStyle/>
                    <a:p>
                      <a:pPr algn="ctr"/>
                      <a:r>
                        <a:rPr lang="es-MX" sz="1600" dirty="0" smtClean="0"/>
                        <a:t>Pedagógicos </a:t>
                      </a:r>
                      <a:endParaRPr lang="es-MX" sz="1600" dirty="0"/>
                    </a:p>
                  </a:txBody>
                  <a:tcPr/>
                </a:tc>
                <a:tc hMerge="1">
                  <a:txBody>
                    <a:bodyPr/>
                    <a:lstStyle/>
                    <a:p>
                      <a:endParaRPr lang="es-MX"/>
                    </a:p>
                  </a:txBody>
                  <a:tcPr/>
                </a:tc>
                <a:tc>
                  <a:txBody>
                    <a:bodyPr/>
                    <a:lstStyle/>
                    <a:p>
                      <a:pPr algn="ctr"/>
                      <a:r>
                        <a:rPr lang="es-MX" sz="1600" dirty="0" err="1" smtClean="0"/>
                        <a:t>Administrati</a:t>
                      </a:r>
                      <a:r>
                        <a:rPr lang="es-MX" sz="1600" dirty="0" smtClean="0"/>
                        <a:t>-vos </a:t>
                      </a:r>
                      <a:endParaRPr lang="es-MX" sz="1600" dirty="0"/>
                    </a:p>
                  </a:txBody>
                  <a:tcPr/>
                </a:tc>
                <a:tc rowSpan="2">
                  <a:txBody>
                    <a:bodyPr/>
                    <a:lstStyle/>
                    <a:p>
                      <a:pPr algn="ctr"/>
                      <a:r>
                        <a:rPr lang="es-MX" sz="1600" baseline="0" dirty="0" smtClean="0"/>
                        <a:t>2 Clases (4 horas)</a:t>
                      </a:r>
                      <a:endParaRPr lang="es-MX" sz="1600" dirty="0"/>
                    </a:p>
                  </a:txBody>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sobre el contrato del seguro</a:t>
                      </a:r>
                    </a:p>
                    <a:p>
                      <a:pPr marL="90488" indent="-90488" algn="l">
                        <a:buFont typeface="Arial" pitchFamily="34" charset="0"/>
                        <a:buChar char="•"/>
                      </a:pPr>
                      <a:r>
                        <a:rPr lang="es-MX" sz="1400" dirty="0" smtClean="0"/>
                        <a:t>Ley de Instituciones de Seguros y de Fianzas.</a:t>
                      </a:r>
                      <a:endParaRPr lang="es-MX" sz="1600" dirty="0"/>
                    </a:p>
                  </a:txBody>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tc>
                <a:tc vMerge="1">
                  <a:txBody>
                    <a:bodyPr/>
                    <a:lstStyle/>
                    <a:p>
                      <a:endParaRPr lang="es-MX"/>
                    </a:p>
                  </a:txBody>
                  <a:tcPr/>
                </a:tc>
              </a:tr>
              <a:tr h="445128">
                <a:tc gridSpan="2">
                  <a:txBody>
                    <a:bodyPr/>
                    <a:lstStyle/>
                    <a:p>
                      <a:pPr algn="ctr"/>
                      <a:r>
                        <a:rPr lang="es-MX" sz="1600" b="1" dirty="0" smtClean="0"/>
                        <a:t>Criterios de desempeño </a:t>
                      </a:r>
                      <a:r>
                        <a:rPr lang="es-MX" sz="1600" b="1" baseline="0" dirty="0" smtClean="0"/>
                        <a:t> </a:t>
                      </a:r>
                      <a:endParaRPr lang="es-MX" sz="1600" b="1" dirty="0"/>
                    </a:p>
                  </a:txBody>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tc>
                <a:tc hMerge="1">
                  <a:txBody>
                    <a:bodyPr/>
                    <a:lstStyle/>
                    <a:p>
                      <a:endParaRPr lang="es-MX"/>
                    </a:p>
                  </a:txBody>
                  <a:tcPr/>
                </a:tc>
                <a:tc hMerge="1">
                  <a:txBody>
                    <a:bodyPr/>
                    <a:lstStyle/>
                    <a:p>
                      <a:endParaRPr lang="es-MX"/>
                    </a:p>
                  </a:txBody>
                  <a:tcPr/>
                </a:tc>
              </a:tr>
              <a:tr h="1660327">
                <a:tc gridSpan="2">
                  <a:txBody>
                    <a:bodyPr/>
                    <a:lstStyle/>
                    <a:p>
                      <a:pPr marL="285750" indent="-285750" algn="just">
                        <a:buFont typeface="Arial" pitchFamily="34" charset="0"/>
                        <a:buChar char="•"/>
                      </a:pPr>
                      <a:r>
                        <a:rPr lang="es-MX" sz="1600" dirty="0" smtClean="0"/>
                        <a:t>R</a:t>
                      </a:r>
                      <a:r>
                        <a:rPr lang="es-MX" sz="1600" baseline="0" dirty="0" smtClean="0"/>
                        <a:t>econocer  las características de las Instituciones de Seguros, S.A. y de las Instituciones Mutualistas de Seguros.</a:t>
                      </a:r>
                    </a:p>
                    <a:p>
                      <a:pPr marL="285750" indent="-285750" algn="just">
                        <a:buFont typeface="Arial" pitchFamily="34" charset="0"/>
                        <a:buChar char="•"/>
                      </a:pPr>
                      <a:r>
                        <a:rPr lang="es-MX" sz="1600" baseline="0" dirty="0" smtClean="0"/>
                        <a:t>Análisis de las obligaciones de las instituciones de seguros, de acuerdo a la LISF.</a:t>
                      </a:r>
                    </a:p>
                    <a:p>
                      <a:pPr marL="285750" indent="-285750" algn="just">
                        <a:buFont typeface="Arial" pitchFamily="34" charset="0"/>
                        <a:buChar char="•"/>
                      </a:pPr>
                      <a:r>
                        <a:rPr lang="es-MX" sz="1600" baseline="0" dirty="0" smtClean="0"/>
                        <a:t>Análisis de los ramos y operaciones de las Instituciones de Seguros.</a:t>
                      </a:r>
                    </a:p>
                    <a:p>
                      <a:pPr marL="285750" indent="-285750" algn="just">
                        <a:buFont typeface="Arial" pitchFamily="34" charset="0"/>
                        <a:buChar char="•"/>
                      </a:pPr>
                      <a:endParaRPr lang="es-MX" sz="1600" dirty="0"/>
                    </a:p>
                  </a:txBody>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Cuadro  conceptual de</a:t>
                      </a:r>
                      <a:r>
                        <a:rPr lang="es-MX" sz="1600" baseline="0" dirty="0" smtClean="0"/>
                        <a:t> las instituciones de seguros: constituidas como Sociedades Anónimas e Instituciones Mutualistas.</a:t>
                      </a:r>
                    </a:p>
                    <a:p>
                      <a:pPr marL="285750" indent="-285750" algn="just">
                        <a:buFont typeface="Arial" pitchFamily="34" charset="0"/>
                        <a:buChar char="•"/>
                      </a:pPr>
                      <a:r>
                        <a:rPr lang="es-MX" sz="1600" baseline="0" dirty="0" smtClean="0"/>
                        <a:t>Resumen respecto a las principales requisitos para constituir una institución de seguros.</a:t>
                      </a:r>
                    </a:p>
                    <a:p>
                      <a:endParaRPr lang="es-MX" sz="1600" dirty="0"/>
                    </a:p>
                  </a:txBody>
                  <a:tcPr/>
                </a:tc>
                <a:tc hMerge="1">
                  <a:txBody>
                    <a:bodyPr/>
                    <a:lstStyle/>
                    <a:p>
                      <a:endParaRPr lang="es-MX"/>
                    </a:p>
                  </a:txBody>
                  <a:tcPr/>
                </a:tc>
                <a:tc hMerge="1">
                  <a:txBody>
                    <a:bodyPr/>
                    <a:lstStyle/>
                    <a:p>
                      <a:endParaRPr lang="es-MX"/>
                    </a:p>
                  </a:txBody>
                  <a:tcPr/>
                </a:tc>
              </a:tr>
            </a:tbl>
          </a:graphicData>
        </a:graphic>
      </p:graphicFrame>
      <p:sp>
        <p:nvSpPr>
          <p:cNvPr id="3" name="3 Título"/>
          <p:cNvSpPr txBox="1">
            <a:spLocks/>
          </p:cNvSpPr>
          <p:nvPr/>
        </p:nvSpPr>
        <p:spPr>
          <a:xfrm>
            <a:off x="467544" y="404664"/>
            <a:ext cx="7998776" cy="648072"/>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7884368" y="332656"/>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tx1"/>
                </a:solidFill>
              </a:rPr>
              <a:t>6</a:t>
            </a:fld>
            <a:endParaRPr lang="es-MX" dirty="0">
              <a:solidFill>
                <a:schemeClr val="tx1"/>
              </a:solidFill>
            </a:endParaRPr>
          </a:p>
        </p:txBody>
      </p:sp>
    </p:spTree>
    <p:extLst>
      <p:ext uri="{BB962C8B-B14F-4D97-AF65-F5344CB8AC3E}">
        <p14:creationId xmlns:p14="http://schemas.microsoft.com/office/powerpoint/2010/main" val="3370842744"/>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1538" y="4429133"/>
            <a:ext cx="7143800" cy="193899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6000" b="1" dirty="0" smtClean="0">
                <a:ln>
                  <a:solidFill>
                    <a:schemeClr val="tx1"/>
                  </a:solidFill>
                </a:ln>
                <a:solidFill>
                  <a:schemeClr val="accent3"/>
                </a:solidFill>
              </a:rPr>
              <a:t>Instituciones de Seguros.</a:t>
            </a:r>
            <a:r>
              <a:rPr lang="es-MX" sz="3200" b="1" dirty="0" smtClean="0">
                <a:ln>
                  <a:solidFill>
                    <a:schemeClr val="tx1"/>
                  </a:solidFill>
                </a:ln>
                <a:solidFill>
                  <a:schemeClr val="accent3"/>
                </a:solidFill>
              </a:rPr>
              <a:t> </a:t>
            </a:r>
            <a:endParaRPr lang="es-MX" dirty="0"/>
          </a:p>
        </p:txBody>
      </p:sp>
      <p:sp>
        <p:nvSpPr>
          <p:cNvPr id="4" name="3 Elipse"/>
          <p:cNvSpPr/>
          <p:nvPr/>
        </p:nvSpPr>
        <p:spPr>
          <a:xfrm>
            <a:off x="3214678" y="285728"/>
            <a:ext cx="5357850" cy="4000528"/>
          </a:xfrm>
          <a:prstGeom prst="ellipse">
            <a:avLst/>
          </a:prstGeom>
          <a:solidFill>
            <a:schemeClr val="accent3"/>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número de diapositiva"/>
          <p:cNvSpPr>
            <a:spLocks noGrp="1"/>
          </p:cNvSpPr>
          <p:nvPr>
            <p:ph type="sldNum" sz="quarter" idx="12"/>
          </p:nvPr>
        </p:nvSpPr>
        <p:spPr/>
        <p:txBody>
          <a:bodyPr/>
          <a:lstStyle/>
          <a:p>
            <a:fld id="{B103DBDF-5D3C-4A1A-979A-A472FA1B96AE}" type="slidenum">
              <a:rPr lang="es-MX" smtClean="0"/>
              <a:pPr/>
              <a:t>7</a:t>
            </a:fld>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836712"/>
            <a:ext cx="3571669"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4959" y="109191"/>
            <a:ext cx="87153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9191237"/>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3318606" y="436584"/>
            <a:ext cx="5357850" cy="4000528"/>
          </a:xfrm>
          <a:prstGeom prst="ellipse">
            <a:avLst/>
          </a:prstGeom>
          <a:solidFill>
            <a:schemeClr val="accent1">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CuadroTexto"/>
          <p:cNvSpPr txBox="1"/>
          <p:nvPr/>
        </p:nvSpPr>
        <p:spPr>
          <a:xfrm>
            <a:off x="467544" y="1867471"/>
            <a:ext cx="3571900"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400" b="1" dirty="0" smtClean="0">
                <a:ln>
                  <a:solidFill>
                    <a:schemeClr val="tx1"/>
                  </a:solidFill>
                </a:ln>
                <a:solidFill>
                  <a:schemeClr val="accent3"/>
                </a:solidFill>
              </a:rPr>
              <a:t>Introducción</a:t>
            </a:r>
            <a:endParaRPr lang="es-MX" sz="1200" dirty="0"/>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8</a:t>
            </a:fld>
            <a:endParaRPr lang="es-MX" dirty="0">
              <a:solidFill>
                <a:schemeClr val="tx1"/>
              </a:solidFill>
            </a:endParaRPr>
          </a:p>
        </p:txBody>
      </p:sp>
      <p:sp>
        <p:nvSpPr>
          <p:cNvPr id="6" name="Rectangle 1"/>
          <p:cNvSpPr>
            <a:spLocks noChangeArrowheads="1"/>
          </p:cNvSpPr>
          <p:nvPr/>
        </p:nvSpPr>
        <p:spPr bwMode="auto">
          <a:xfrm>
            <a:off x="533664" y="4303256"/>
            <a:ext cx="8142792" cy="178510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kumimoji="0" lang="es-MX" sz="2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La industria del seguro desarrolla 2 funciones, por una parte ofrece cobertura de riesgo para personas en la protección de su patrimonio, y por otra parte, a través de su operación, forma y administra recursos para la inversión canalizándolos al aparato productivo del país y al desarrollo económico nacional. </a:t>
            </a:r>
            <a:endParaRPr lang="es-MX" sz="2200" dirty="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8173" y="926901"/>
            <a:ext cx="3078163" cy="307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0805574"/>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531954" y="620688"/>
            <a:ext cx="8072494" cy="5262979"/>
          </a:xfrm>
          <a:prstGeom prst="rect">
            <a:avLst/>
          </a:prstGeom>
          <a:solidFill>
            <a:schemeClr val="accent3">
              <a:lumMod val="20000"/>
              <a:lumOff val="80000"/>
            </a:schemeClr>
          </a:solidFill>
          <a:ln w="57150">
            <a:solidFill>
              <a:schemeClr val="accent3">
                <a:lumMod val="50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ES" sz="2400" dirty="0" smtClean="0"/>
              <a:t> </a:t>
            </a:r>
          </a:p>
          <a:p>
            <a:pPr lvl="0" algn="just"/>
            <a:r>
              <a:rPr lang="es-MX" sz="2400" dirty="0" smtClean="0">
                <a:latin typeface="Arial" pitchFamily="34" charset="0"/>
                <a:cs typeface="Arial" pitchFamily="34" charset="0"/>
              </a:rPr>
              <a:t>Esta forma de comercializar, el resarcimiento de daños o perdidas ha creado una actividad muy importante a nivel mundial.  Si el seguro comercialmente hablando no existiera la economía de las naciones se desarrollaría con lentitud y los gobiernos intervendrían de manera importante. </a:t>
            </a:r>
          </a:p>
          <a:p>
            <a:pPr lvl="0" algn="just"/>
            <a:r>
              <a:rPr lang="es-MX" sz="2400" dirty="0" smtClean="0">
                <a:latin typeface="Arial" pitchFamily="34" charset="0"/>
                <a:cs typeface="Arial" pitchFamily="34" charset="0"/>
              </a:rPr>
              <a:t>En países más desarrollados el peso que tiene el seguro en la economía es muy alto; en México tiene un peso raquítico pero no por ello deja de ser importante ya que los capitales captados vía primas son reintegrados a la economía nacional a través de diversas instituciones de inversión.</a:t>
            </a:r>
          </a:p>
          <a:p>
            <a:pPr algn="just"/>
            <a:endParaRPr lang="es-MX" sz="2400" dirty="0"/>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lumMod val="75000"/>
                    <a:lumOff val="25000"/>
                  </a:schemeClr>
                </a:solidFill>
              </a:rPr>
              <a:pPr/>
              <a:t>9</a:t>
            </a:fld>
            <a:endParaRPr lang="es-MX" dirty="0">
              <a:solidFill>
                <a:schemeClr val="tx1">
                  <a:lumMod val="75000"/>
                  <a:lumOff val="25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9973" y="5014739"/>
            <a:ext cx="2316163" cy="1798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15072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654</TotalTime>
  <Words>3573</Words>
  <Application>Microsoft Office PowerPoint</Application>
  <PresentationFormat>Presentación en pantalla (4:3)</PresentationFormat>
  <Paragraphs>305</Paragraphs>
  <Slides>39</Slides>
  <Notes>2</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Ejecutivo</vt:lpstr>
      <vt:lpstr>Presentación de PowerPoint</vt:lpstr>
      <vt:lpstr>Presentación de PowerPoint</vt:lpstr>
      <vt:lpstr>       FACULTAD DE ECONOMÍA LICENCIATURA EN ACTUARÍA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asegurado.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Instituciones de Seguros pueden realizar las siguientes funciones:</vt:lpstr>
      <vt:lpstr>Las Instituciones de Seguros pueden realizar las siguientes funciones:</vt:lpstr>
      <vt:lpstr>Presentación de PowerPoint</vt:lpstr>
      <vt:lpstr>De acuerdo a la Ley de Instituciones de Seguros y de Fianzas:</vt:lpstr>
      <vt:lpstr>ARTÍCULO 27.- Los seguros comprendidos dentro de la enumeración de operaciones y ramos señalados en los artículos 25 y 26 de esta Ley, son los siguientes:</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30</cp:revision>
  <dcterms:created xsi:type="dcterms:W3CDTF">2015-09-06T19:33:31Z</dcterms:created>
  <dcterms:modified xsi:type="dcterms:W3CDTF">2015-09-25T17:49:57Z</dcterms:modified>
</cp:coreProperties>
</file>