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8" r:id="rId2"/>
    <p:sldId id="267" r:id="rId3"/>
    <p:sldId id="263" r:id="rId4"/>
    <p:sldId id="268" r:id="rId5"/>
    <p:sldId id="264" r:id="rId6"/>
    <p:sldId id="269" r:id="rId7"/>
    <p:sldId id="265" r:id="rId8"/>
    <p:sldId id="273" r:id="rId9"/>
    <p:sldId id="274" r:id="rId10"/>
    <p:sldId id="275" r:id="rId11"/>
    <p:sldId id="305" r:id="rId12"/>
    <p:sldId id="306" r:id="rId13"/>
    <p:sldId id="276" r:id="rId14"/>
    <p:sldId id="307" r:id="rId15"/>
    <p:sldId id="308" r:id="rId16"/>
    <p:sldId id="309" r:id="rId17"/>
    <p:sldId id="303" r:id="rId18"/>
    <p:sldId id="277" r:id="rId19"/>
    <p:sldId id="278" r:id="rId20"/>
    <p:sldId id="279" r:id="rId21"/>
    <p:sldId id="280" r:id="rId22"/>
    <p:sldId id="281" r:id="rId23"/>
    <p:sldId id="282" r:id="rId24"/>
    <p:sldId id="283" r:id="rId25"/>
    <p:sldId id="284" r:id="rId26"/>
    <p:sldId id="285" r:id="rId27"/>
    <p:sldId id="286" r:id="rId28"/>
    <p:sldId id="287" r:id="rId29"/>
    <p:sldId id="304" r:id="rId30"/>
    <p:sldId id="298" r:id="rId31"/>
    <p:sldId id="299" r:id="rId32"/>
    <p:sldId id="310" r:id="rId33"/>
    <p:sldId id="311" r:id="rId34"/>
    <p:sldId id="300" r:id="rId35"/>
    <p:sldId id="301" r:id="rId36"/>
    <p:sldId id="270" r:id="rId37"/>
    <p:sldId id="271"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46" autoAdjust="0"/>
    <p:restoredTop sz="94660"/>
  </p:normalViewPr>
  <p:slideViewPr>
    <p:cSldViewPr>
      <p:cViewPr varScale="1">
        <p:scale>
          <a:sx n="81" d="100"/>
          <a:sy n="81" d="100"/>
        </p:scale>
        <p:origin x="-78" y="-5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0ABE80-CFB0-4AE5-A82A-F99A0ECEB46B}" type="datetimeFigureOut">
              <a:rPr lang="es-MX" smtClean="0"/>
              <a:t>25/09/2015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D6F62A-5E55-4735-91E7-A6428A34D001}" type="slidenum">
              <a:rPr lang="es-MX" smtClean="0"/>
              <a:t>‹Nº›</a:t>
            </a:fld>
            <a:endParaRPr lang="es-MX"/>
          </a:p>
        </p:txBody>
      </p:sp>
    </p:spTree>
    <p:extLst>
      <p:ext uri="{BB962C8B-B14F-4D97-AF65-F5344CB8AC3E}">
        <p14:creationId xmlns:p14="http://schemas.microsoft.com/office/powerpoint/2010/main" val="3918987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70A7B2-D2A1-4418-BEA1-CB0C03B627B1}" type="datetimeFigureOut">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257771A-6763-4C07-BDF3-F9D16EA0617D}"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D70A7B2-D2A1-4418-BEA1-CB0C03B627B1}" type="datetimeFigureOut">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257771A-6763-4C07-BDF3-F9D16EA0617D}"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D70A7B2-D2A1-4418-BEA1-CB0C03B627B1}" type="datetimeFigureOut">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257771A-6763-4C07-BDF3-F9D16EA0617D}"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D70A7B2-D2A1-4418-BEA1-CB0C03B627B1}" type="datetimeFigureOut">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257771A-6763-4C07-BDF3-F9D16EA0617D}"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D70A7B2-D2A1-4418-BEA1-CB0C03B627B1}" type="datetimeFigureOut">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257771A-6763-4C07-BDF3-F9D16EA0617D}"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D70A7B2-D2A1-4418-BEA1-CB0C03B627B1}" type="datetimeFigureOut">
              <a:rPr lang="es-MX" smtClean="0"/>
              <a:t>25/09/2015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257771A-6763-4C07-BDF3-F9D16EA0617D}"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BD70A7B2-D2A1-4418-BEA1-CB0C03B627B1}" type="datetimeFigureOut">
              <a:rPr lang="es-MX" smtClean="0"/>
              <a:t>25/09/2015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257771A-6763-4C07-BDF3-F9D16EA0617D}"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BD70A7B2-D2A1-4418-BEA1-CB0C03B627B1}" type="datetimeFigureOut">
              <a:rPr lang="es-MX" smtClean="0"/>
              <a:t>25/09/2015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257771A-6763-4C07-BDF3-F9D16EA0617D}"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70A7B2-D2A1-4418-BEA1-CB0C03B627B1}" type="datetimeFigureOut">
              <a:rPr lang="es-MX" smtClean="0"/>
              <a:t>25/09/2015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257771A-6763-4C07-BDF3-F9D16EA0617D}"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70A7B2-D2A1-4418-BEA1-CB0C03B627B1}" type="datetimeFigureOut">
              <a:rPr lang="es-MX" smtClean="0"/>
              <a:t>25/09/2015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257771A-6763-4C07-BDF3-F9D16EA0617D}" type="slidenum">
              <a:rPr lang="es-MX" smtClean="0"/>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BD70A7B2-D2A1-4418-BEA1-CB0C03B627B1}" type="datetimeFigureOut">
              <a:rPr lang="es-MX" smtClean="0"/>
              <a:t>25/09/2015</a:t>
            </a:fld>
            <a:endParaRPr lang="es-MX"/>
          </a:p>
        </p:txBody>
      </p:sp>
      <p:sp>
        <p:nvSpPr>
          <p:cNvPr id="9" name="Slide Number Placeholder 8"/>
          <p:cNvSpPr>
            <a:spLocks noGrp="1"/>
          </p:cNvSpPr>
          <p:nvPr>
            <p:ph type="sldNum" sz="quarter" idx="11"/>
          </p:nvPr>
        </p:nvSpPr>
        <p:spPr/>
        <p:txBody>
          <a:bodyPr/>
          <a:lstStyle/>
          <a:p>
            <a:fld id="{7257771A-6763-4C07-BDF3-F9D16EA0617D}" type="slidenum">
              <a:rPr lang="es-MX" smtClean="0"/>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257771A-6763-4C07-BDF3-F9D16EA0617D}" type="slidenum">
              <a:rPr lang="es-MX" smtClean="0"/>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D70A7B2-D2A1-4418-BEA1-CB0C03B627B1}" type="datetimeFigureOut">
              <a:rPr lang="es-MX" smtClean="0"/>
              <a:t>25/09/2015</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google.com.mx/imgres?imgurl=http://www.asesoresenseguros.com/imagenes/fvida.jpg&amp;imgrefurl=http://www.asesoresenseguros.com/vida.html&amp;usg=__4jb7QRjSpMzVZFnE6EONTxwBblc=&amp;h=400&amp;w=308&amp;sz=20&amp;hl=es&amp;start=60&amp;tbnid=kMPTBo_-uFZ1bM:&amp;tbnh=124&amp;tbnw=95&amp;prev=/images?q=seguros&amp;start=40&amp;gbv=2&amp;ndsp=20&amp;hl=es&amp;sa=N"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mages.google.com.mx/imgres?imgurl=http://www.seguroscolumna.com/images/seguridad_social.jpg&amp;imgrefurl=http://www.seguroscolumna.com/respaldo.html&amp;usg=__Qbxqp_tDe-rfPIjbrSzstHEw8e0=&amp;h=282&amp;w=282&amp;sz=11&amp;hl=es&amp;start=17&amp;tbnid=7GVYnRtcrrEAFM:&amp;tbnh=114&amp;tbnw=114&amp;prev=/images?q=reaseguro&amp;gbv=2&amp;ndsp=20&amp;hl=es&amp;sa=N"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s.google.com.mx/imgres?imgurl=http://segurosryrasociados.com.mx/wp-content/hands1.jpg&amp;imgrefurl=http://segurosryrasociados.com.mx/2007/12/17/asesores-r-y-r-asociados-sc-mexico-seguros/&amp;usg=__b66pHWkvwVCRp6nAjWtjqt5ziPo=&amp;h=650&amp;w=660&amp;sz=30&amp;hl=es&amp;start=39&amp;tbnid=qUaZ9NzMLPfBiM:&amp;tbnh=136&amp;tbnw=138&amp;prev=/images?q=seguros&amp;start=20&amp;gbv=2&amp;ndsp=20&amp;hl=es&amp;sa=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mx/url?sa=i&amp;rct=j&amp;q=&amp;esrc=s&amp;frm=1&amp;source=images&amp;cd=&amp;cad=rja&amp;docid=AAUfWn9vjI_tvM&amp;tbnid=zDSTkmU38e7KfM:&amp;ved=0CAUQjRw&amp;url=http://es.123rf.com/photo_8614388_ilustracion-de-un-conjunto-de-concepto-seguro-para-la-casa-personas-auto-pet-motocicleta-y-bote.html&amp;ei=Q-1EUuuTE6yx2wWwuYDYDQ&amp;bvm=bv.53217764,d.b2I&amp;psig=AFQjCNHDGkO8ST9GDTNZWOg7MF8n1QmlRQ&amp;ust=1380335089120502"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images.google.com.mx/imgres?imgurl=http://amfedgi.org.ar/images/com_1w.jpg&amp;imgrefurl=http://amfedgi.org.ar/editorial.htm&amp;usg=__k-LdDvDkPnDpXXVW_APf52tT00Q=&amp;h=165&amp;w=220&amp;sz=14&amp;hl=es&amp;start=4&amp;tbnid=BXxYP25IgRqzEM:&amp;tbnh=80&amp;tbnw=107&amp;prev=/images?q=reaseguro&amp;gbv=2&amp;ndsp=20&amp;hl=es&amp;sa=N"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images.google.com.mx/imgres?imgurl=http://www.alertc.net/alertc/images/stories/Image/terremoto.jpg&amp;imgrefurl=http://www.alertc.net/alertc/index.php?option=com_content&amp;task=section&amp;id=15&amp;Itemid=81&amp;lang=es&amp;usg=__MGTRZiKfZDu5i6rhLZj97qicXFA=&amp;h=522&amp;w=832&amp;sz=236&amp;hl=es&amp;start=3&amp;tbnid=DOGGxHSqmp5lEM:&amp;tbnh=90&amp;tbnw=144&amp;prev=/images?q=terremotos&amp;gbv=2&amp;hl=es&amp;sa=G"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images.google.com.mx/imgres?imgurl=http://www.motorspain.com/wp-content/uploads/2008/06/memoria-seguro-accidentes-0806-00.jpg&amp;imgrefurl=http://www.motorspain.com/08-06-2008/varios/normativas/cuales-son-las-peores-companias-de-seguros&amp;usg=__StjYbrSgwBEpbgMK3n1oTwQYkEo=&amp;h=360&amp;w=480&amp;sz=46&amp;hl=es&amp;start=11&amp;tbnid=ak_0y4wTGCcLsM:&amp;tbnh=97&amp;tbnw=129&amp;prev=/images?q=companias+de+seguros&amp;gbv=2&amp;hl=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images.google.com.mx/imgres?imgurl=http://www.ucm.es/info/Geofis/g-sismolo/Terremoto.jpg&amp;imgrefurl=http://www.taringa.net/prev.php?id=1221742&amp;usg=__K89EX35AXTbNpRJ1PmtJ2BgcqP8=&amp;h=590&amp;w=839&amp;sz=321&amp;hl=es&amp;start=8&amp;tbnid=ZgeCWqseQV0PHM:&amp;tbnh=101&amp;tbnw=144&amp;prev=/images?q=terremotos&amp;gbv=2&amp;hl=es&amp;sa=G"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s.google.com.mx/imgres?imgurl=http://segurosryrasociados.com.mx/wp-content/hands1.jpg&amp;imgrefurl=http://segurosryrasociados.com.mx/2007/12/17/asesores-r-y-r-asociados-sc-mexico-seguros/&amp;usg=__b66pHWkvwVCRp6nAjWtjqt5ziPo=&amp;h=650&amp;w=660&amp;sz=30&amp;hl=es&amp;start=39&amp;tbnid=qUaZ9NzMLPfBiM:&amp;tbnh=136&amp;tbnw=138&amp;prev=/images?q=seguros&amp;start=20&amp;gbv=2&amp;ndsp=20&amp;hl=es&amp;sa=N"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755650" y="355600"/>
            <a:ext cx="3240088" cy="2928938"/>
          </a:xfrm>
          <a:prstGeom prst="rect">
            <a:avLst/>
          </a:prstGeom>
          <a:solidFill>
            <a:schemeClr val="accent2"/>
          </a:solidFill>
          <a:ln w="57150">
            <a:solidFill>
              <a:schemeClr val="accent1"/>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5315024" y="3212976"/>
            <a:ext cx="3073400" cy="3240088"/>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4293190398"/>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2 Marcador de contenido"/>
          <p:cNvSpPr>
            <a:spLocks noGrp="1"/>
          </p:cNvSpPr>
          <p:nvPr>
            <p:ph idx="1"/>
          </p:nvPr>
        </p:nvSpPr>
        <p:spPr>
          <a:xfrm>
            <a:off x="411037" y="1268761"/>
            <a:ext cx="8049395" cy="1872208"/>
          </a:xfrm>
          <a:solidFill>
            <a:schemeClr val="accent6">
              <a:lumMod val="60000"/>
              <a:lumOff val="40000"/>
            </a:schemeClr>
          </a:solidFill>
          <a:ln>
            <a:solidFill>
              <a:schemeClr val="accent6">
                <a:lumMod val="50000"/>
              </a:schemeClr>
            </a:solidFill>
          </a:ln>
        </p:spPr>
        <p:txBody>
          <a:bodyPr>
            <a:normAutofit fontScale="92500"/>
          </a:bodyPr>
          <a:lstStyle/>
          <a:p>
            <a:pPr marL="0" indent="0" algn="just">
              <a:buNone/>
            </a:pPr>
            <a:r>
              <a:rPr lang="es-ES_tradnl" sz="2100" dirty="0" smtClean="0">
                <a:latin typeface="Arial" charset="0"/>
                <a:cs typeface="Arial" charset="0"/>
              </a:rPr>
              <a:t>El </a:t>
            </a:r>
            <a:r>
              <a:rPr lang="es-ES_tradnl" sz="2100" b="1" dirty="0" smtClean="0">
                <a:latin typeface="Arial" charset="0"/>
                <a:cs typeface="Arial" charset="0"/>
              </a:rPr>
              <a:t>artículo </a:t>
            </a:r>
            <a:r>
              <a:rPr lang="es-ES_tradnl" sz="2100" b="1" dirty="0">
                <a:latin typeface="Arial" charset="0"/>
                <a:cs typeface="Arial" charset="0"/>
              </a:rPr>
              <a:t>2</a:t>
            </a:r>
            <a:r>
              <a:rPr lang="es-ES_tradnl" sz="2100" b="1" dirty="0" smtClean="0">
                <a:latin typeface="Arial" charset="0"/>
                <a:cs typeface="Arial" charset="0"/>
              </a:rPr>
              <a:t>° de la Ley de Instituciones de Seguros y de Fianzas</a:t>
            </a:r>
            <a:r>
              <a:rPr lang="es-ES_tradnl" sz="2100" dirty="0" smtClean="0">
                <a:latin typeface="Arial" charset="0"/>
                <a:cs typeface="Arial" charset="0"/>
              </a:rPr>
              <a:t>, en la fracción XXV, define al reaseguro como el contrato en virtud del cual una Institución de Seguros, una Reaseguradora Extranjera o una entidad reaseguradora del extranjero toma a su cargo total o parcialmente  un riesgo ya cubierto por una Institución de Seguros o el remanente de daños que exceda la cantidad asegurada por el asegurador directo.</a:t>
            </a:r>
            <a:endParaRPr lang="es-MX" sz="2100" dirty="0" smtClean="0">
              <a:latin typeface="Arial" charset="0"/>
              <a:cs typeface="Arial" charset="0"/>
            </a:endParaRPr>
          </a:p>
          <a:p>
            <a:pPr algn="just"/>
            <a:endParaRPr lang="es-ES" dirty="0" smtClean="0">
              <a:latin typeface="Bernard MT Condensed" pitchFamily="18" charset="0"/>
            </a:endParaRPr>
          </a:p>
        </p:txBody>
      </p:sp>
      <p:sp>
        <p:nvSpPr>
          <p:cNvPr id="4" name="3 Rectángulo"/>
          <p:cNvSpPr/>
          <p:nvPr/>
        </p:nvSpPr>
        <p:spPr>
          <a:xfrm>
            <a:off x="411037" y="142852"/>
            <a:ext cx="3115789" cy="923330"/>
          </a:xfrm>
          <a:prstGeom prst="rect">
            <a:avLst/>
          </a:prstGeom>
          <a:noFill/>
        </p:spPr>
        <p:txBody>
          <a:bodyPr wrap="none">
            <a:spAutoFit/>
          </a:bodyPr>
          <a:lstStyle/>
          <a:p>
            <a:pPr algn="ctr" fontAlgn="auto">
              <a:spcBef>
                <a:spcPts val="0"/>
              </a:spcBef>
              <a:spcAft>
                <a:spcPts val="0"/>
              </a:spcAft>
              <a:defRPr/>
            </a:pPr>
            <a:r>
              <a:rPr lang="es-ES" sz="5400" b="1" dirty="0" smtClean="0">
                <a:ln w="12700">
                  <a:solidFill>
                    <a:schemeClr val="tx2">
                      <a:satMod val="155000"/>
                    </a:schemeClr>
                  </a:solidFill>
                  <a:prstDash val="solid"/>
                </a:ln>
                <a:solidFill>
                  <a:schemeClr val="accent1"/>
                </a:solidFill>
                <a:effectLst>
                  <a:outerShdw blurRad="38100" dist="38100" dir="2700000" algn="tl">
                    <a:srgbClr val="000000">
                      <a:alpha val="43137"/>
                    </a:srgbClr>
                  </a:outerShdw>
                </a:effectLst>
                <a:latin typeface="+mn-lt"/>
              </a:rPr>
              <a:t>Definición</a:t>
            </a:r>
            <a:endParaRPr lang="es-ES" sz="5400" b="1" dirty="0">
              <a:ln w="12700">
                <a:solidFill>
                  <a:schemeClr val="tx2">
                    <a:satMod val="155000"/>
                  </a:schemeClr>
                </a:solidFill>
                <a:prstDash val="solid"/>
              </a:ln>
              <a:solidFill>
                <a:schemeClr val="accent1"/>
              </a:solidFill>
              <a:effectLst>
                <a:outerShdw blurRad="38100" dist="38100" dir="2700000" algn="tl">
                  <a:srgbClr val="000000">
                    <a:alpha val="43137"/>
                  </a:srgbClr>
                </a:outerShdw>
              </a:effectLst>
              <a:latin typeface="+mn-lt"/>
            </a:endParaRPr>
          </a:p>
        </p:txBody>
      </p:sp>
      <p:pic>
        <p:nvPicPr>
          <p:cNvPr id="17415"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3416" y="3284984"/>
            <a:ext cx="6474928" cy="3289548"/>
          </a:xfrm>
          <a:prstGeom prst="rect">
            <a:avLst/>
          </a:prstGeom>
          <a:solidFill>
            <a:schemeClr val="accent1">
              <a:lumMod val="40000"/>
              <a:lumOff val="60000"/>
            </a:schemeClr>
          </a:solidFill>
          <a:ln w="19050">
            <a:solidFill>
              <a:schemeClr val="tx1"/>
            </a:solidFill>
            <a:miter lim="800000"/>
            <a:headEnd/>
            <a:tailEnd/>
          </a:ln>
          <a:effectLst/>
          <a:extLst/>
        </p:spPr>
      </p:pic>
      <p:sp>
        <p:nvSpPr>
          <p:cNvPr id="2" name="1 Marcador de número de diapositiva"/>
          <p:cNvSpPr>
            <a:spLocks noGrp="1"/>
          </p:cNvSpPr>
          <p:nvPr>
            <p:ph type="sldNum" sz="quarter" idx="12"/>
          </p:nvPr>
        </p:nvSpPr>
        <p:spPr/>
        <p:txBody>
          <a:bodyPr/>
          <a:lstStyle/>
          <a:p>
            <a:pPr>
              <a:defRPr/>
            </a:pPr>
            <a:fld id="{24015C14-C635-4FFA-BD74-B61C99D81C0F}" type="slidenum">
              <a:rPr lang="es-ES" smtClean="0"/>
              <a:pPr>
                <a:defRPr/>
              </a:pPr>
              <a:t>10</a:t>
            </a:fld>
            <a:endParaRPr lang="es-ES" dirty="0"/>
          </a:p>
        </p:txBody>
      </p:sp>
    </p:spTree>
    <p:extLst>
      <p:ext uri="{BB962C8B-B14F-4D97-AF65-F5344CB8AC3E}">
        <p14:creationId xmlns:p14="http://schemas.microsoft.com/office/powerpoint/2010/main" val="2873965383"/>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259632" y="2420888"/>
            <a:ext cx="6840760" cy="1754326"/>
          </a:xfrm>
          <a:prstGeom prst="rect">
            <a:avLst/>
          </a:prstGeom>
          <a:solidFill>
            <a:schemeClr val="accent1">
              <a:lumMod val="40000"/>
              <a:lumOff val="60000"/>
            </a:schemeClr>
          </a:solidFill>
          <a:ln w="28575">
            <a:solidFill>
              <a:schemeClr val="accent2">
                <a:lumMod val="75000"/>
              </a:schemeClr>
            </a:solidFill>
          </a:ln>
          <a:effectLst>
            <a:innerShdw blurRad="63500" dist="50800" dir="18900000">
              <a:prstClr val="black">
                <a:alpha val="50000"/>
              </a:prstClr>
            </a:innerShdw>
          </a:effectLst>
          <a:scene3d>
            <a:camera prst="perspectiveContrastingRightFacing"/>
            <a:lightRig rig="threePt" dir="t"/>
          </a:scene3d>
        </p:spPr>
        <p:txBody>
          <a:bodyPr wrap="square">
            <a:spAutoFit/>
          </a:bodyPr>
          <a:lstStyle/>
          <a:p>
            <a:pPr algn="ctr" fontAlgn="auto">
              <a:spcBef>
                <a:spcPts val="0"/>
              </a:spcBef>
              <a:spcAft>
                <a:spcPts val="0"/>
              </a:spcAft>
              <a:defRPr/>
            </a:pPr>
            <a:r>
              <a:rPr lang="es-ES" sz="5400" b="1" spc="50" dirty="0" smtClean="0">
                <a:ln w="12700" cmpd="sng">
                  <a:solidFill>
                    <a:schemeClr val="accent6">
                      <a:satMod val="120000"/>
                      <a:shade val="80000"/>
                    </a:schemeClr>
                  </a:solidFill>
                  <a:prstDash val="solid"/>
                </a:ln>
                <a:solidFill>
                  <a:schemeClr val="accent6">
                    <a:lumMod val="75000"/>
                  </a:schemeClr>
                </a:solidFill>
                <a:effectLst>
                  <a:glow rad="53100">
                    <a:schemeClr val="accent6">
                      <a:satMod val="180000"/>
                      <a:alpha val="30000"/>
                    </a:schemeClr>
                  </a:glow>
                </a:effectLst>
                <a:latin typeface="+mn-lt"/>
              </a:rPr>
              <a:t>DENOMINACIONES EN EL REASEGURO</a:t>
            </a:r>
            <a:endParaRPr lang="es-ES" sz="5400" b="1" spc="50" dirty="0">
              <a:ln w="12700" cmpd="sng">
                <a:solidFill>
                  <a:schemeClr val="accent6">
                    <a:satMod val="120000"/>
                    <a:shade val="80000"/>
                  </a:schemeClr>
                </a:solidFill>
                <a:prstDash val="solid"/>
              </a:ln>
              <a:solidFill>
                <a:schemeClr val="accent6">
                  <a:lumMod val="75000"/>
                </a:schemeClr>
              </a:solidFill>
              <a:effectLst>
                <a:glow rad="53100">
                  <a:schemeClr val="accent6">
                    <a:satMod val="180000"/>
                    <a:alpha val="30000"/>
                  </a:schemeClr>
                </a:glow>
              </a:effectLst>
              <a:latin typeface="+mn-lt"/>
            </a:endParaRPr>
          </a:p>
        </p:txBody>
      </p:sp>
      <p:sp>
        <p:nvSpPr>
          <p:cNvPr id="2" name="1 Marcador de número de diapositiva"/>
          <p:cNvSpPr>
            <a:spLocks noGrp="1"/>
          </p:cNvSpPr>
          <p:nvPr>
            <p:ph type="sldNum" sz="quarter" idx="12"/>
          </p:nvPr>
        </p:nvSpPr>
        <p:spPr/>
        <p:txBody>
          <a:bodyPr/>
          <a:lstStyle/>
          <a:p>
            <a:pPr>
              <a:defRPr/>
            </a:pPr>
            <a:fld id="{24015C14-C635-4FFA-BD74-B61C99D81C0F}" type="slidenum">
              <a:rPr lang="es-ES" smtClean="0"/>
              <a:pPr>
                <a:defRPr/>
              </a:pPr>
              <a:t>11</a:t>
            </a:fld>
            <a:endParaRPr lang="es-ES" dirty="0"/>
          </a:p>
        </p:txBody>
      </p:sp>
    </p:spTree>
    <p:extLst>
      <p:ext uri="{BB962C8B-B14F-4D97-AF65-F5344CB8AC3E}">
        <p14:creationId xmlns:p14="http://schemas.microsoft.com/office/powerpoint/2010/main" val="1323136397"/>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8232976" cy="841248"/>
          </a:xfrm>
        </p:spPr>
        <p:txBody>
          <a:bodyPr/>
          <a:lstStyle/>
          <a:p>
            <a:r>
              <a:rPr lang="es-ES" b="1" dirty="0" smtClean="0">
                <a:solidFill>
                  <a:schemeClr val="accent1"/>
                </a:solidFill>
                <a:latin typeface="+mn-lt"/>
              </a:rPr>
              <a:t>Denominaciones</a:t>
            </a:r>
            <a:endParaRPr lang="es-MX" b="1" dirty="0">
              <a:solidFill>
                <a:schemeClr val="accent1"/>
              </a:solidFill>
              <a:latin typeface="+mn-lt"/>
            </a:endParaRPr>
          </a:p>
        </p:txBody>
      </p:sp>
      <p:sp>
        <p:nvSpPr>
          <p:cNvPr id="3" name="2 Marcador de contenido"/>
          <p:cNvSpPr txBox="1">
            <a:spLocks/>
          </p:cNvSpPr>
          <p:nvPr/>
        </p:nvSpPr>
        <p:spPr>
          <a:xfrm>
            <a:off x="278474" y="1196752"/>
            <a:ext cx="8037942" cy="5328592"/>
          </a:xfrm>
          <a:prstGeom prst="rect">
            <a:avLst/>
          </a:prstGeom>
        </p:spPr>
        <p:txBody>
          <a:bodyPr/>
          <a:lst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pPr algn="just"/>
            <a:r>
              <a:rPr lang="es-ES_tradnl" sz="2400" b="1" dirty="0" smtClean="0">
                <a:latin typeface="Arial" pitchFamily="34" charset="0"/>
                <a:cs typeface="Arial" pitchFamily="34" charset="0"/>
              </a:rPr>
              <a:t>Cedente:</a:t>
            </a:r>
            <a:r>
              <a:rPr lang="es-ES_tradnl" sz="2400" dirty="0" smtClean="0">
                <a:latin typeface="Arial" pitchFamily="34" charset="0"/>
                <a:cs typeface="Arial" pitchFamily="34" charset="0"/>
              </a:rPr>
              <a:t> Es  la entidad que suscribe un seguro directo y otorga una parte del mismo en reaseguro. </a:t>
            </a:r>
          </a:p>
          <a:p>
            <a:pPr algn="just"/>
            <a:endParaRPr lang="es-MX" sz="2400" dirty="0" smtClean="0">
              <a:latin typeface="Arial" pitchFamily="34" charset="0"/>
              <a:cs typeface="Arial" pitchFamily="34" charset="0"/>
            </a:endParaRPr>
          </a:p>
          <a:p>
            <a:pPr algn="just"/>
            <a:r>
              <a:rPr lang="es-ES_tradnl" sz="2400" b="1" dirty="0" smtClean="0">
                <a:latin typeface="Arial" pitchFamily="34" charset="0"/>
                <a:cs typeface="Arial" pitchFamily="34" charset="0"/>
              </a:rPr>
              <a:t>Reasegurador:</a:t>
            </a:r>
            <a:r>
              <a:rPr lang="es-ES_tradnl" sz="2400" dirty="0" smtClean="0">
                <a:latin typeface="Arial" pitchFamily="34" charset="0"/>
                <a:cs typeface="Arial" pitchFamily="34" charset="0"/>
              </a:rPr>
              <a:t> Es la entidad que recibe participación sobre un riesgo asumido por la cedente.</a:t>
            </a:r>
          </a:p>
          <a:p>
            <a:pPr algn="just"/>
            <a:endParaRPr lang="es-ES_tradnl" sz="2400" dirty="0" smtClean="0">
              <a:latin typeface="Arial" pitchFamily="34" charset="0"/>
              <a:cs typeface="Arial" pitchFamily="34" charset="0"/>
            </a:endParaRPr>
          </a:p>
          <a:p>
            <a:pPr algn="just"/>
            <a:r>
              <a:rPr lang="es-ES_tradnl" sz="2400" b="1" dirty="0" err="1" smtClean="0">
                <a:latin typeface="Arial" pitchFamily="34" charset="0"/>
                <a:cs typeface="Arial" pitchFamily="34" charset="0"/>
              </a:rPr>
              <a:t>Retrocesionario</a:t>
            </a:r>
            <a:r>
              <a:rPr lang="es-ES_tradnl" sz="2400" b="1" dirty="0" smtClean="0">
                <a:latin typeface="Arial" pitchFamily="34" charset="0"/>
                <a:cs typeface="Arial" pitchFamily="34" charset="0"/>
              </a:rPr>
              <a:t>:</a:t>
            </a:r>
            <a:r>
              <a:rPr lang="es-ES_tradnl" sz="2400" dirty="0" smtClean="0">
                <a:latin typeface="Arial" pitchFamily="34" charset="0"/>
                <a:cs typeface="Arial" pitchFamily="34" charset="0"/>
              </a:rPr>
              <a:t> Es el reasegurador que recibe o acepta los riesgos ofrecidos por otro reasegurador.</a:t>
            </a:r>
            <a:endParaRPr lang="es-ES" sz="2400" dirty="0" smtClean="0"/>
          </a:p>
          <a:p>
            <a:pPr algn="just" fontAlgn="auto">
              <a:spcAft>
                <a:spcPts val="0"/>
              </a:spcAft>
              <a:buFont typeface="Wingdings 2"/>
              <a:buChar char=""/>
              <a:defRPr/>
            </a:pPr>
            <a:endParaRPr lang="es-MX"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pPr>
              <a:defRPr/>
            </a:pPr>
            <a:fld id="{DDB00E8B-D69F-4CFB-928F-823EB0050EF3}" type="slidenum">
              <a:rPr lang="es-ES" smtClean="0"/>
              <a:pPr>
                <a:defRPr/>
              </a:pPr>
              <a:t>12</a:t>
            </a:fld>
            <a:endParaRPr lang="es-ES" dirty="0"/>
          </a:p>
        </p:txBody>
      </p:sp>
      <p:pic>
        <p:nvPicPr>
          <p:cNvPr id="5" name="Picture 2" descr="fvida">
            <a:hlinkClick r:id="rId2"/>
          </p:cNvPr>
          <p:cNvPicPr>
            <a:picLocks noChangeAspect="1" noChangeArrowheads="1"/>
          </p:cNvPicPr>
          <p:nvPr/>
        </p:nvPicPr>
        <p:blipFill>
          <a:blip r:embed="rId3"/>
          <a:srcRect/>
          <a:stretch>
            <a:fillRect/>
          </a:stretch>
        </p:blipFill>
        <p:spPr bwMode="auto">
          <a:xfrm>
            <a:off x="3203848" y="4502804"/>
            <a:ext cx="2611897" cy="2166555"/>
          </a:xfrm>
          <a:prstGeom prst="ellipse">
            <a:avLst/>
          </a:prstGeom>
          <a:noFill/>
          <a:ln w="9525">
            <a:solidFill>
              <a:schemeClr val="bg2">
                <a:lumMod val="25000"/>
              </a:schemeClr>
            </a:solidFill>
            <a:miter lim="800000"/>
            <a:headEnd/>
            <a:tailEnd/>
          </a:ln>
          <a:effectLst>
            <a:outerShdw blurRad="50800" dist="38100" dir="16200000" rotWithShape="0">
              <a:prstClr val="black">
                <a:alpha val="40000"/>
              </a:prstClr>
            </a:outerShdw>
          </a:effectLst>
        </p:spPr>
      </p:pic>
    </p:spTree>
    <p:extLst>
      <p:ext uri="{BB962C8B-B14F-4D97-AF65-F5344CB8AC3E}">
        <p14:creationId xmlns:p14="http://schemas.microsoft.com/office/powerpoint/2010/main" val="1390262664"/>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8232976" cy="841248"/>
          </a:xfrm>
        </p:spPr>
        <p:txBody>
          <a:bodyPr/>
          <a:lstStyle/>
          <a:p>
            <a:r>
              <a:rPr lang="es-ES" b="1" dirty="0" smtClean="0">
                <a:solidFill>
                  <a:schemeClr val="accent1"/>
                </a:solidFill>
                <a:latin typeface="+mn-lt"/>
              </a:rPr>
              <a:t>Denominaciones</a:t>
            </a:r>
            <a:endParaRPr lang="es-MX" b="1" dirty="0">
              <a:solidFill>
                <a:schemeClr val="accent1"/>
              </a:solidFill>
              <a:latin typeface="+mn-lt"/>
            </a:endParaRPr>
          </a:p>
        </p:txBody>
      </p:sp>
      <p:sp>
        <p:nvSpPr>
          <p:cNvPr id="3" name="2 Marcador de contenido"/>
          <p:cNvSpPr txBox="1">
            <a:spLocks/>
          </p:cNvSpPr>
          <p:nvPr/>
        </p:nvSpPr>
        <p:spPr>
          <a:xfrm>
            <a:off x="278474" y="1124744"/>
            <a:ext cx="8037942" cy="5328592"/>
          </a:xfrm>
          <a:prstGeom prst="rect">
            <a:avLst/>
          </a:prstGeom>
        </p:spPr>
        <p:txBody>
          <a:bodyPr/>
          <a:lst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pPr algn="just" fontAlgn="auto">
              <a:spcAft>
                <a:spcPts val="0"/>
              </a:spcAft>
              <a:buFont typeface="Wingdings 2"/>
              <a:buChar char=""/>
              <a:defRPr/>
            </a:pPr>
            <a:r>
              <a:rPr lang="es-ES_tradnl" sz="2400" b="1" dirty="0" smtClean="0">
                <a:latin typeface="Arial" pitchFamily="34" charset="0"/>
                <a:cs typeface="Arial" pitchFamily="34" charset="0"/>
              </a:rPr>
              <a:t>Cesión: </a:t>
            </a:r>
            <a:r>
              <a:rPr lang="es-ES_tradnl" sz="2400" dirty="0">
                <a:latin typeface="Arial" pitchFamily="34" charset="0"/>
                <a:cs typeface="Arial" pitchFamily="34" charset="0"/>
              </a:rPr>
              <a:t>Es el importe de los valores o riesgos ofrecidos por la cedente y aceptados por el reasegurador. Es la diferencia entre suscripción y retención</a:t>
            </a:r>
            <a:r>
              <a:rPr lang="es-ES_tradnl" sz="2400" dirty="0" smtClean="0">
                <a:latin typeface="Arial" pitchFamily="34" charset="0"/>
                <a:cs typeface="Arial" pitchFamily="34" charset="0"/>
              </a:rPr>
              <a:t>.</a:t>
            </a:r>
          </a:p>
          <a:p>
            <a:pPr algn="just" fontAlgn="auto">
              <a:spcAft>
                <a:spcPts val="0"/>
              </a:spcAft>
              <a:buFont typeface="Wingdings 2"/>
              <a:buChar char=""/>
              <a:defRPr/>
            </a:pPr>
            <a:endParaRPr lang="es-MX" sz="2400" dirty="0">
              <a:latin typeface="Arial" pitchFamily="34" charset="0"/>
              <a:cs typeface="Arial" pitchFamily="34" charset="0"/>
            </a:endParaRPr>
          </a:p>
          <a:p>
            <a:pPr algn="just" fontAlgn="auto">
              <a:spcAft>
                <a:spcPts val="0"/>
              </a:spcAft>
              <a:buFont typeface="Wingdings 2"/>
              <a:buChar char=""/>
              <a:defRPr/>
            </a:pPr>
            <a:r>
              <a:rPr lang="es-ES_tradnl" sz="2400" b="1" dirty="0" smtClean="0">
                <a:latin typeface="Arial" pitchFamily="34" charset="0"/>
                <a:cs typeface="Arial" pitchFamily="34" charset="0"/>
              </a:rPr>
              <a:t>Retrocesión:</a:t>
            </a:r>
            <a:r>
              <a:rPr lang="es-ES_tradnl" sz="2400" dirty="0" smtClean="0">
                <a:latin typeface="Arial" pitchFamily="34" charset="0"/>
                <a:cs typeface="Arial" pitchFamily="34" charset="0"/>
              </a:rPr>
              <a:t> </a:t>
            </a:r>
            <a:r>
              <a:rPr lang="es-ES_tradnl" sz="2400" dirty="0">
                <a:latin typeface="Arial" pitchFamily="34" charset="0"/>
                <a:cs typeface="Arial" pitchFamily="34" charset="0"/>
              </a:rPr>
              <a:t>Es el reaseguro que hace un reasegurador de la parte de riesgos que él ha asumido</a:t>
            </a:r>
            <a:r>
              <a:rPr lang="es-ES_tradnl" sz="2400" dirty="0" smtClean="0">
                <a:latin typeface="Arial" pitchFamily="34" charset="0"/>
                <a:cs typeface="Arial" pitchFamily="34" charset="0"/>
              </a:rPr>
              <a:t>.</a:t>
            </a:r>
          </a:p>
          <a:p>
            <a:pPr algn="just" fontAlgn="auto">
              <a:spcAft>
                <a:spcPts val="0"/>
              </a:spcAft>
              <a:buFont typeface="Wingdings 2"/>
              <a:buChar char=""/>
              <a:defRPr/>
            </a:pPr>
            <a:endParaRPr lang="es-ES_tradnl" sz="2400" dirty="0" smtClean="0">
              <a:latin typeface="Arial" pitchFamily="34" charset="0"/>
              <a:cs typeface="Arial" pitchFamily="34" charset="0"/>
            </a:endParaRPr>
          </a:p>
          <a:p>
            <a:pPr algn="just" fontAlgn="auto">
              <a:spcAft>
                <a:spcPts val="0"/>
              </a:spcAft>
              <a:buFont typeface="Wingdings 2"/>
              <a:buChar char=""/>
              <a:defRPr/>
            </a:pPr>
            <a:r>
              <a:rPr lang="es-ES_tradnl" sz="2400" b="1" dirty="0">
                <a:latin typeface="Arial" pitchFamily="34" charset="0"/>
                <a:cs typeface="Arial" pitchFamily="34" charset="0"/>
              </a:rPr>
              <a:t>Retención</a:t>
            </a:r>
            <a:r>
              <a:rPr lang="es-ES_tradnl" sz="2400" dirty="0">
                <a:latin typeface="Arial" pitchFamily="34" charset="0"/>
                <a:cs typeface="Arial" pitchFamily="34" charset="0"/>
              </a:rPr>
              <a:t>: Porción asumida por el asegurador.</a:t>
            </a:r>
            <a:endParaRPr lang="es-MX" sz="2400" dirty="0">
              <a:latin typeface="Arial" pitchFamily="34" charset="0"/>
              <a:cs typeface="Arial" pitchFamily="34" charset="0"/>
            </a:endParaRPr>
          </a:p>
          <a:p>
            <a:pPr algn="just" fontAlgn="auto">
              <a:spcAft>
                <a:spcPts val="0"/>
              </a:spcAft>
              <a:buFont typeface="Wingdings 2"/>
              <a:buChar char=""/>
              <a:defRPr/>
            </a:pPr>
            <a:endParaRPr lang="es-MX"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pPr>
              <a:defRPr/>
            </a:pPr>
            <a:fld id="{DDB00E8B-D69F-4CFB-928F-823EB0050EF3}" type="slidenum">
              <a:rPr lang="es-ES" smtClean="0"/>
              <a:pPr>
                <a:defRPr/>
              </a:pPr>
              <a:t>13</a:t>
            </a:fld>
            <a:endParaRPr lang="es-ES" dirty="0"/>
          </a:p>
        </p:txBody>
      </p:sp>
      <p:pic>
        <p:nvPicPr>
          <p:cNvPr id="5" name="Picture 2" descr="seguridad_social">
            <a:hlinkClick r:id="rId2"/>
          </p:cNvPr>
          <p:cNvPicPr>
            <a:picLocks noChangeAspect="1" noChangeArrowheads="1"/>
          </p:cNvPicPr>
          <p:nvPr/>
        </p:nvPicPr>
        <p:blipFill>
          <a:blip r:embed="rId3"/>
          <a:srcRect/>
          <a:stretch>
            <a:fillRect/>
          </a:stretch>
        </p:blipFill>
        <p:spPr bwMode="auto">
          <a:xfrm>
            <a:off x="2857488" y="4941168"/>
            <a:ext cx="2866640" cy="1584176"/>
          </a:xfrm>
          <a:prstGeom prst="ellipse">
            <a:avLst/>
          </a:prstGeom>
          <a:noFill/>
          <a:ln w="9525">
            <a:solidFill>
              <a:schemeClr val="bg2">
                <a:lumMod val="25000"/>
              </a:schemeClr>
            </a:solidFill>
            <a:miter lim="800000"/>
            <a:headEnd/>
            <a:tailEnd/>
          </a:ln>
        </p:spPr>
      </p:pic>
    </p:spTree>
    <p:extLst>
      <p:ext uri="{BB962C8B-B14F-4D97-AF65-F5344CB8AC3E}">
        <p14:creationId xmlns:p14="http://schemas.microsoft.com/office/powerpoint/2010/main" val="1481663154"/>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98311" y="2132856"/>
            <a:ext cx="6840760" cy="2585323"/>
          </a:xfrm>
          <a:prstGeom prst="rect">
            <a:avLst/>
          </a:prstGeom>
          <a:solidFill>
            <a:schemeClr val="accent1">
              <a:lumMod val="40000"/>
              <a:lumOff val="60000"/>
            </a:schemeClr>
          </a:solidFill>
          <a:ln w="28575">
            <a:solidFill>
              <a:schemeClr val="accent2">
                <a:lumMod val="75000"/>
              </a:schemeClr>
            </a:solidFill>
          </a:ln>
          <a:effectLst>
            <a:innerShdw blurRad="63500" dist="50800" dir="18900000">
              <a:prstClr val="black">
                <a:alpha val="50000"/>
              </a:prstClr>
            </a:innerShdw>
          </a:effectLst>
          <a:scene3d>
            <a:camera prst="perspectiveContrastingRightFacing"/>
            <a:lightRig rig="threePt" dir="t"/>
          </a:scene3d>
        </p:spPr>
        <p:txBody>
          <a:bodyPr wrap="square">
            <a:spAutoFit/>
          </a:bodyPr>
          <a:lstStyle/>
          <a:p>
            <a:pPr algn="ctr" fontAlgn="auto">
              <a:spcBef>
                <a:spcPts val="0"/>
              </a:spcBef>
              <a:spcAft>
                <a:spcPts val="0"/>
              </a:spcAft>
              <a:defRPr/>
            </a:pPr>
            <a:r>
              <a:rPr lang="es-ES" sz="5400" b="1" spc="50" dirty="0" smtClean="0">
                <a:ln w="12700" cmpd="sng">
                  <a:solidFill>
                    <a:schemeClr val="accent6">
                      <a:satMod val="120000"/>
                      <a:shade val="80000"/>
                    </a:schemeClr>
                  </a:solidFill>
                  <a:prstDash val="solid"/>
                </a:ln>
                <a:solidFill>
                  <a:schemeClr val="accent6">
                    <a:lumMod val="75000"/>
                  </a:schemeClr>
                </a:solidFill>
                <a:effectLst>
                  <a:glow rad="53100">
                    <a:schemeClr val="accent6">
                      <a:satMod val="180000"/>
                      <a:alpha val="30000"/>
                    </a:schemeClr>
                  </a:glow>
                </a:effectLst>
                <a:latin typeface="+mn-lt"/>
              </a:rPr>
              <a:t>CARACTERÍSTICAS DEL REASEGURO CON RESPECTO AL SEGURO</a:t>
            </a:r>
            <a:endParaRPr lang="es-ES" sz="5400" b="1" spc="50" dirty="0">
              <a:ln w="12700" cmpd="sng">
                <a:solidFill>
                  <a:schemeClr val="accent6">
                    <a:satMod val="120000"/>
                    <a:shade val="80000"/>
                  </a:schemeClr>
                </a:solidFill>
                <a:prstDash val="solid"/>
              </a:ln>
              <a:solidFill>
                <a:schemeClr val="accent6">
                  <a:lumMod val="75000"/>
                </a:schemeClr>
              </a:solidFill>
              <a:effectLst>
                <a:glow rad="53100">
                  <a:schemeClr val="accent6">
                    <a:satMod val="180000"/>
                    <a:alpha val="30000"/>
                  </a:schemeClr>
                </a:glow>
              </a:effectLst>
              <a:latin typeface="+mn-lt"/>
            </a:endParaRPr>
          </a:p>
        </p:txBody>
      </p:sp>
      <p:sp>
        <p:nvSpPr>
          <p:cNvPr id="2" name="1 Marcador de número de diapositiva"/>
          <p:cNvSpPr>
            <a:spLocks noGrp="1"/>
          </p:cNvSpPr>
          <p:nvPr>
            <p:ph type="sldNum" sz="quarter" idx="12"/>
          </p:nvPr>
        </p:nvSpPr>
        <p:spPr/>
        <p:txBody>
          <a:bodyPr/>
          <a:lstStyle/>
          <a:p>
            <a:pPr>
              <a:defRPr/>
            </a:pPr>
            <a:fld id="{24015C14-C635-4FFA-BD74-B61C99D81C0F}" type="slidenum">
              <a:rPr lang="es-ES" smtClean="0"/>
              <a:pPr>
                <a:defRPr/>
              </a:pPr>
              <a:t>14</a:t>
            </a:fld>
            <a:endParaRPr lang="es-ES" dirty="0"/>
          </a:p>
        </p:txBody>
      </p:sp>
    </p:spTree>
    <p:extLst>
      <p:ext uri="{BB962C8B-B14F-4D97-AF65-F5344CB8AC3E}">
        <p14:creationId xmlns:p14="http://schemas.microsoft.com/office/powerpoint/2010/main" val="2584521978"/>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675854749"/>
              </p:ext>
            </p:extLst>
          </p:nvPr>
        </p:nvGraphicFramePr>
        <p:xfrm>
          <a:off x="179512" y="188640"/>
          <a:ext cx="8208912" cy="6492240"/>
        </p:xfrm>
        <a:graphic>
          <a:graphicData uri="http://schemas.openxmlformats.org/drawingml/2006/table">
            <a:tbl>
              <a:tblPr firstRow="1" bandRow="1">
                <a:tableStyleId>{5C22544A-7EE6-4342-B048-85BDC9FD1C3A}</a:tableStyleId>
              </a:tblPr>
              <a:tblGrid>
                <a:gridCol w="4104456"/>
                <a:gridCol w="4104456"/>
              </a:tblGrid>
              <a:tr h="370840">
                <a:tc>
                  <a:txBody>
                    <a:bodyPr/>
                    <a:lstStyle/>
                    <a:p>
                      <a:pPr algn="ctr"/>
                      <a:r>
                        <a:rPr lang="es-MX" sz="2400" dirty="0" smtClean="0"/>
                        <a:t>SEGURO</a:t>
                      </a:r>
                      <a:endParaRPr lang="es-MX" sz="2400" dirty="0"/>
                    </a:p>
                  </a:txBody>
                  <a:tcPr/>
                </a:tc>
                <a:tc>
                  <a:txBody>
                    <a:bodyPr/>
                    <a:lstStyle/>
                    <a:p>
                      <a:pPr algn="ctr"/>
                      <a:r>
                        <a:rPr lang="es-MX" sz="2400" dirty="0" smtClean="0"/>
                        <a:t>REASEGURO</a:t>
                      </a:r>
                      <a:endParaRPr lang="es-MX" sz="2400" dirty="0"/>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effectLst/>
                          <a:latin typeface="+mn-lt"/>
                          <a:ea typeface="+mn-ea"/>
                          <a:cs typeface="+mn-cs"/>
                        </a:rPr>
                        <a:t>Tuvo su origen en el transporte marítimo.</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s-MX"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effectLst/>
                          <a:latin typeface="+mn-lt"/>
                          <a:ea typeface="+mn-ea"/>
                          <a:cs typeface="+mn-cs"/>
                        </a:rPr>
                        <a:t>Tuvo su origen en el transporte marítimo.</a:t>
                      </a:r>
                      <a:endParaRPr lang="es-MX" dirty="0"/>
                    </a:p>
                  </a:txBody>
                  <a:tcPr/>
                </a:tc>
              </a:tr>
              <a:tr h="370840">
                <a:tc>
                  <a:txBody>
                    <a:bodyPr/>
                    <a:lstStyle/>
                    <a:p>
                      <a:pPr algn="just"/>
                      <a:r>
                        <a:rPr lang="es-MX" dirty="0" smtClean="0"/>
                        <a:t>Generalmente los</a:t>
                      </a:r>
                      <a:r>
                        <a:rPr lang="es-MX" baseline="0" dirty="0" smtClean="0"/>
                        <a:t> riesgos asegurados son los más probables o los de mayor exposición.</a:t>
                      </a:r>
                      <a:endParaRPr lang="es-MX"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effectLst/>
                          <a:latin typeface="+mn-lt"/>
                          <a:ea typeface="+mn-ea"/>
                          <a:cs typeface="+mn-cs"/>
                        </a:rPr>
                        <a:t>Es de uso general ceder al reasegurador el riesgo mas probable o el mas cuantioso, por parte del reasegurado.</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s-MX" dirty="0"/>
                    </a:p>
                  </a:txBody>
                  <a:tcPr/>
                </a:tc>
              </a:tr>
              <a:tr h="370840">
                <a:tc>
                  <a:txBody>
                    <a:bodyPr/>
                    <a:lstStyle/>
                    <a:p>
                      <a:pPr algn="just"/>
                      <a:r>
                        <a:rPr lang="es-MX" dirty="0" smtClean="0"/>
                        <a:t>En la </a:t>
                      </a:r>
                      <a:r>
                        <a:rPr lang="es-ES" sz="1800" kern="1200" dirty="0" smtClean="0">
                          <a:solidFill>
                            <a:schemeClr val="dk1"/>
                          </a:solidFill>
                          <a:effectLst/>
                          <a:latin typeface="+mn-lt"/>
                          <a:ea typeface="+mn-ea"/>
                          <a:cs typeface="+mn-cs"/>
                        </a:rPr>
                        <a:t>relación asegurador-asegurado</a:t>
                      </a:r>
                      <a:r>
                        <a:rPr lang="es-ES" sz="1800" kern="1200" baseline="0" dirty="0" smtClean="0">
                          <a:solidFill>
                            <a:schemeClr val="dk1"/>
                          </a:solidFill>
                          <a:effectLst/>
                          <a:latin typeface="+mn-lt"/>
                          <a:ea typeface="+mn-ea"/>
                          <a:cs typeface="+mn-cs"/>
                        </a:rPr>
                        <a:t> </a:t>
                      </a:r>
                      <a:r>
                        <a:rPr lang="es-ES" sz="1800" kern="1200" dirty="0" smtClean="0">
                          <a:solidFill>
                            <a:schemeClr val="dk1"/>
                          </a:solidFill>
                          <a:effectLst/>
                          <a:latin typeface="+mn-lt"/>
                          <a:ea typeface="+mn-ea"/>
                          <a:cs typeface="+mn-cs"/>
                        </a:rPr>
                        <a:t>se han creado comisiones que protejan al asegurado: CNSF y/o</a:t>
                      </a:r>
                      <a:r>
                        <a:rPr lang="es-ES" sz="1800" kern="1200" baseline="0" dirty="0" smtClean="0">
                          <a:solidFill>
                            <a:schemeClr val="dk1"/>
                          </a:solidFill>
                          <a:effectLst/>
                          <a:latin typeface="+mn-lt"/>
                          <a:ea typeface="+mn-ea"/>
                          <a:cs typeface="+mn-cs"/>
                        </a:rPr>
                        <a:t> CONDUSEF.</a:t>
                      </a:r>
                      <a:endParaRPr lang="es-MX"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effectLst/>
                          <a:latin typeface="+mn-lt"/>
                          <a:ea typeface="+mn-ea"/>
                          <a:cs typeface="+mn-cs"/>
                        </a:rPr>
                        <a:t>La relación reasegurador-reasegurado, es de más confianza entre las partes, ya que ambas son expertas en el área.</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s-MX" dirty="0"/>
                    </a:p>
                  </a:txBody>
                  <a:tcPr/>
                </a:tc>
              </a:tr>
              <a:tr h="370840">
                <a:tc>
                  <a:txBody>
                    <a:bodyPr/>
                    <a:lstStyle/>
                    <a:p>
                      <a:pPr algn="just"/>
                      <a:r>
                        <a:rPr lang="es-MX" dirty="0" smtClean="0"/>
                        <a:t>El asegurador analiza los riesgos que está aceptando del asegurado.</a:t>
                      </a:r>
                      <a:endParaRPr lang="es-MX"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effectLst/>
                          <a:latin typeface="+mn-lt"/>
                          <a:ea typeface="+mn-ea"/>
                          <a:cs typeface="+mn-cs"/>
                        </a:rPr>
                        <a:t>El reasegurador no suele analizar los riesgos que esta tomando bajo su responsabilidad.</a:t>
                      </a:r>
                      <a:r>
                        <a:rPr lang="es-ES" sz="1800" kern="1200" baseline="0" dirty="0" smtClean="0">
                          <a:solidFill>
                            <a:schemeClr val="dk1"/>
                          </a:solidFill>
                          <a:effectLst/>
                          <a:latin typeface="+mn-lt"/>
                          <a:ea typeface="+mn-ea"/>
                          <a:cs typeface="+mn-cs"/>
                        </a:rPr>
                        <a:t> </a:t>
                      </a:r>
                      <a:r>
                        <a:rPr lang="es-ES" sz="1800" kern="1200" dirty="0" smtClean="0">
                          <a:solidFill>
                            <a:schemeClr val="dk1"/>
                          </a:solidFill>
                          <a:effectLst/>
                          <a:latin typeface="+mn-lt"/>
                          <a:ea typeface="+mn-ea"/>
                          <a:cs typeface="+mn-cs"/>
                        </a:rPr>
                        <a:t>En la mayoría de casos es suficiente la información que recibe del asegurador, deposita su confianza en los cálculos de este.</a:t>
                      </a:r>
                      <a:endParaRPr lang="es-MX" dirty="0"/>
                    </a:p>
                  </a:txBody>
                  <a:tcPr/>
                </a:tc>
              </a:tr>
              <a:tr h="370840">
                <a:tc>
                  <a:txBody>
                    <a:bodyPr/>
                    <a:lstStyle/>
                    <a:p>
                      <a:pPr algn="just"/>
                      <a:r>
                        <a:rPr lang="es-MX" dirty="0" smtClean="0"/>
                        <a:t>La relación es asegurador-asegurado.</a:t>
                      </a:r>
                      <a:endParaRPr lang="es-MX" dirty="0"/>
                    </a:p>
                  </a:txBody>
                  <a:tcPr/>
                </a:tc>
                <a:tc>
                  <a:txBody>
                    <a:bodyPr/>
                    <a:lstStyle/>
                    <a:p>
                      <a:pPr algn="just"/>
                      <a:r>
                        <a:rPr lang="es-MX" dirty="0" smtClean="0"/>
                        <a:t>La relación es asegurador-reasegurador.</a:t>
                      </a:r>
                    </a:p>
                    <a:p>
                      <a:pPr algn="just"/>
                      <a:endParaRPr lang="es-MX" dirty="0"/>
                    </a:p>
                  </a:txBody>
                  <a:tcPr/>
                </a:tc>
              </a:tr>
              <a:tr h="370840">
                <a:tc>
                  <a:txBody>
                    <a:bodyPr/>
                    <a:lstStyle/>
                    <a:p>
                      <a:pPr algn="just"/>
                      <a:r>
                        <a:rPr lang="es-MX" dirty="0" smtClean="0"/>
                        <a:t>Existe por la necesidad del asegurado de protegerse.</a:t>
                      </a:r>
                      <a:endParaRPr lang="es-MX"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effectLst/>
                          <a:latin typeface="+mn-lt"/>
                          <a:ea typeface="+mn-ea"/>
                          <a:cs typeface="+mn-cs"/>
                        </a:rPr>
                        <a:t>Su existencia seria imposible si no existiera el seguro.</a:t>
                      </a:r>
                      <a:endParaRPr lang="es-MX" dirty="0"/>
                    </a:p>
                  </a:txBody>
                  <a:tcPr/>
                </a:tc>
              </a:tr>
            </a:tbl>
          </a:graphicData>
        </a:graphic>
      </p:graphicFrame>
      <p:sp>
        <p:nvSpPr>
          <p:cNvPr id="3" name="2 Marcador de número de diapositiva"/>
          <p:cNvSpPr>
            <a:spLocks noGrp="1"/>
          </p:cNvSpPr>
          <p:nvPr>
            <p:ph type="sldNum" sz="quarter" idx="12"/>
          </p:nvPr>
        </p:nvSpPr>
        <p:spPr/>
        <p:txBody>
          <a:bodyPr/>
          <a:lstStyle/>
          <a:p>
            <a:fld id="{7257771A-6763-4C07-BDF3-F9D16EA0617D}" type="slidenum">
              <a:rPr lang="es-MX" smtClean="0"/>
              <a:t>15</a:t>
            </a:fld>
            <a:endParaRPr lang="es-MX"/>
          </a:p>
        </p:txBody>
      </p:sp>
    </p:spTree>
    <p:extLst>
      <p:ext uri="{BB962C8B-B14F-4D97-AF65-F5344CB8AC3E}">
        <p14:creationId xmlns:p14="http://schemas.microsoft.com/office/powerpoint/2010/main" val="240403461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232978157"/>
              </p:ext>
            </p:extLst>
          </p:nvPr>
        </p:nvGraphicFramePr>
        <p:xfrm>
          <a:off x="827584" y="908720"/>
          <a:ext cx="3768080" cy="5491480"/>
        </p:xfrm>
        <a:graphic>
          <a:graphicData uri="http://schemas.openxmlformats.org/drawingml/2006/table">
            <a:tbl>
              <a:tblPr firstRow="1" bandRow="1">
                <a:tableStyleId>{5C22544A-7EE6-4342-B048-85BDC9FD1C3A}</a:tableStyleId>
              </a:tblPr>
              <a:tblGrid>
                <a:gridCol w="3768080"/>
              </a:tblGrid>
              <a:tr h="370840">
                <a:tc>
                  <a:txBody>
                    <a:bodyPr/>
                    <a:lstStyle/>
                    <a:p>
                      <a:pPr algn="ctr"/>
                      <a:r>
                        <a:rPr lang="es-MX" sz="2400" dirty="0" smtClean="0"/>
                        <a:t>REASEGURO</a:t>
                      </a:r>
                      <a:endParaRPr lang="es-MX" sz="2400" dirty="0"/>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effectLst/>
                          <a:latin typeface="+mn-lt"/>
                          <a:ea typeface="+mn-ea"/>
                          <a:cs typeface="+mn-cs"/>
                        </a:rPr>
                        <a:t>Gracias a su carácter multinacional, recopilan información de diferentes países donde operan, y la proporcionan a los aseguradores, con el propósito de reducir riesgos.</a:t>
                      </a:r>
                      <a:endParaRPr lang="es-MX" sz="1800" kern="1200" dirty="0" smtClean="0">
                        <a:solidFill>
                          <a:schemeClr val="dk1"/>
                        </a:solidFill>
                        <a:effectLst/>
                        <a:latin typeface="+mn-lt"/>
                        <a:ea typeface="+mn-ea"/>
                        <a:cs typeface="+mn-cs"/>
                      </a:endParaRPr>
                    </a:p>
                    <a:p>
                      <a:pPr algn="just"/>
                      <a:endParaRPr lang="es-MX" dirty="0"/>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effectLst/>
                          <a:latin typeface="+mn-lt"/>
                          <a:ea typeface="+mn-ea"/>
                          <a:cs typeface="+mn-cs"/>
                        </a:rPr>
                        <a:t>Es un nuevo contrato de seguros celebrado entre el asegurador y el reasegurador el cual tiene obligaciones recíprocas.</a:t>
                      </a:r>
                      <a:endParaRPr lang="es-MX" sz="1800" kern="1200" dirty="0" smtClean="0">
                        <a:solidFill>
                          <a:schemeClr val="dk1"/>
                        </a:solidFill>
                        <a:effectLst/>
                        <a:latin typeface="+mn-lt"/>
                        <a:ea typeface="+mn-ea"/>
                        <a:cs typeface="+mn-cs"/>
                      </a:endParaRPr>
                    </a:p>
                    <a:p>
                      <a:pPr algn="just"/>
                      <a:endParaRPr lang="es-MX" dirty="0"/>
                    </a:p>
                  </a:txBody>
                  <a:tcPr/>
                </a:tc>
              </a:tr>
              <a:tr h="370840">
                <a:tc>
                  <a:txBody>
                    <a:bodyPr/>
                    <a:lstStyle/>
                    <a:p>
                      <a:pPr lvl="0" algn="just"/>
                      <a:r>
                        <a:rPr lang="es-ES" sz="1800" kern="1200" dirty="0" smtClean="0">
                          <a:solidFill>
                            <a:schemeClr val="dk1"/>
                          </a:solidFill>
                          <a:effectLst/>
                          <a:latin typeface="+mn-lt"/>
                          <a:ea typeface="+mn-ea"/>
                          <a:cs typeface="+mn-cs"/>
                        </a:rPr>
                        <a:t>Puede hacerse por todos los riesgos con los cuales opere la empresa o solo para determinados riesgos como por ejemplo incendio o los más costosos para el asegurador.</a:t>
                      </a:r>
                      <a:endParaRPr lang="es-MX" sz="1800" kern="1200" dirty="0">
                        <a:solidFill>
                          <a:schemeClr val="dk1"/>
                        </a:solidFill>
                        <a:effectLst/>
                        <a:latin typeface="+mn-lt"/>
                        <a:ea typeface="+mn-ea"/>
                        <a:cs typeface="+mn-cs"/>
                      </a:endParaRPr>
                    </a:p>
                  </a:txBody>
                  <a:tcPr/>
                </a:tc>
              </a:tr>
              <a:tr h="370840">
                <a:tc>
                  <a:txBody>
                    <a:bodyPr/>
                    <a:lstStyle/>
                    <a:p>
                      <a:endParaRPr lang="es-MX" dirty="0"/>
                    </a:p>
                  </a:txBody>
                  <a:tcPr/>
                </a:tc>
              </a:tr>
            </a:tbl>
          </a:graphicData>
        </a:graphic>
      </p:graphicFrame>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916832"/>
            <a:ext cx="3096344" cy="3096344"/>
          </a:xfrm>
          <a:prstGeom prst="rect">
            <a:avLst/>
          </a:prstGeom>
          <a:noFill/>
          <a:ln w="28575">
            <a:solidFill>
              <a:schemeClr val="accent6">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7257771A-6763-4C07-BDF3-F9D16EA0617D}" type="slidenum">
              <a:rPr lang="es-MX" smtClean="0"/>
              <a:t>16</a:t>
            </a:fld>
            <a:endParaRPr lang="es-MX"/>
          </a:p>
        </p:txBody>
      </p:sp>
    </p:spTree>
    <p:extLst>
      <p:ext uri="{BB962C8B-B14F-4D97-AF65-F5344CB8AC3E}">
        <p14:creationId xmlns:p14="http://schemas.microsoft.com/office/powerpoint/2010/main" val="2802854409"/>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259632" y="2420888"/>
            <a:ext cx="6840760" cy="1938992"/>
          </a:xfrm>
          <a:prstGeom prst="rect">
            <a:avLst/>
          </a:prstGeom>
          <a:solidFill>
            <a:schemeClr val="accent1">
              <a:lumMod val="40000"/>
              <a:lumOff val="60000"/>
            </a:schemeClr>
          </a:solidFill>
          <a:ln w="28575">
            <a:solidFill>
              <a:schemeClr val="accent2">
                <a:lumMod val="75000"/>
              </a:schemeClr>
            </a:solidFill>
          </a:ln>
          <a:effectLst>
            <a:innerShdw blurRad="63500" dist="50800" dir="18900000">
              <a:prstClr val="black">
                <a:alpha val="50000"/>
              </a:prstClr>
            </a:innerShdw>
          </a:effectLst>
          <a:scene3d>
            <a:camera prst="perspectiveContrastingRightFacing"/>
            <a:lightRig rig="threePt" dir="t"/>
          </a:scene3d>
        </p:spPr>
        <p:txBody>
          <a:bodyPr wrap="square">
            <a:spAutoFit/>
          </a:bodyPr>
          <a:lstStyle/>
          <a:p>
            <a:pPr algn="ctr" fontAlgn="auto">
              <a:spcBef>
                <a:spcPts val="0"/>
              </a:spcBef>
              <a:spcAft>
                <a:spcPts val="0"/>
              </a:spcAft>
              <a:defRPr/>
            </a:pPr>
            <a:r>
              <a:rPr lang="es-ES" sz="6000" b="1" spc="50" dirty="0" smtClean="0">
                <a:ln w="12700" cmpd="sng">
                  <a:solidFill>
                    <a:schemeClr val="accent6">
                      <a:satMod val="120000"/>
                      <a:shade val="80000"/>
                    </a:schemeClr>
                  </a:solidFill>
                  <a:prstDash val="solid"/>
                </a:ln>
                <a:solidFill>
                  <a:schemeClr val="accent6">
                    <a:lumMod val="75000"/>
                  </a:schemeClr>
                </a:solidFill>
                <a:effectLst>
                  <a:glow rad="53100">
                    <a:schemeClr val="accent6">
                      <a:satMod val="180000"/>
                      <a:alpha val="30000"/>
                    </a:schemeClr>
                  </a:glow>
                </a:effectLst>
                <a:latin typeface="+mn-lt"/>
              </a:rPr>
              <a:t>CLASES DE REASEGURO</a:t>
            </a:r>
            <a:endParaRPr lang="es-ES" sz="6000" b="1" spc="50" dirty="0">
              <a:ln w="12700" cmpd="sng">
                <a:solidFill>
                  <a:schemeClr val="accent6">
                    <a:satMod val="120000"/>
                    <a:shade val="80000"/>
                  </a:schemeClr>
                </a:solidFill>
                <a:prstDash val="solid"/>
              </a:ln>
              <a:solidFill>
                <a:schemeClr val="accent6">
                  <a:lumMod val="75000"/>
                </a:schemeClr>
              </a:solidFill>
              <a:effectLst>
                <a:glow rad="53100">
                  <a:schemeClr val="accent6">
                    <a:satMod val="180000"/>
                    <a:alpha val="30000"/>
                  </a:schemeClr>
                </a:glow>
              </a:effectLst>
              <a:latin typeface="+mn-lt"/>
            </a:endParaRPr>
          </a:p>
        </p:txBody>
      </p:sp>
      <p:sp>
        <p:nvSpPr>
          <p:cNvPr id="2" name="1 Marcador de número de diapositiva"/>
          <p:cNvSpPr>
            <a:spLocks noGrp="1"/>
          </p:cNvSpPr>
          <p:nvPr>
            <p:ph type="sldNum" sz="quarter" idx="12"/>
          </p:nvPr>
        </p:nvSpPr>
        <p:spPr/>
        <p:txBody>
          <a:bodyPr/>
          <a:lstStyle/>
          <a:p>
            <a:pPr>
              <a:defRPr/>
            </a:pPr>
            <a:fld id="{24015C14-C635-4FFA-BD74-B61C99D81C0F}" type="slidenum">
              <a:rPr lang="es-ES" smtClean="0"/>
              <a:pPr>
                <a:defRPr/>
              </a:pPr>
              <a:t>17</a:t>
            </a:fld>
            <a:endParaRPr lang="es-ES" dirty="0"/>
          </a:p>
        </p:txBody>
      </p:sp>
    </p:spTree>
    <p:extLst>
      <p:ext uri="{BB962C8B-B14F-4D97-AF65-F5344CB8AC3E}">
        <p14:creationId xmlns:p14="http://schemas.microsoft.com/office/powerpoint/2010/main" val="3758366054"/>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548680"/>
            <a:ext cx="8686800" cy="1080120"/>
          </a:xfrm>
        </p:spPr>
        <p:txBody>
          <a:bodyPr>
            <a:normAutofit/>
          </a:bodyPr>
          <a:lstStyle/>
          <a:p>
            <a:pPr marL="914400" indent="-914400" fontAlgn="auto">
              <a:spcAft>
                <a:spcPts val="0"/>
              </a:spcAft>
              <a:buFont typeface="+mj-lt"/>
              <a:buAutoNum type="alphaUcPeriod"/>
              <a:defRPr/>
            </a:pPr>
            <a:r>
              <a:rPr lang="es-ES" b="1" dirty="0" smtClean="0">
                <a:solidFill>
                  <a:schemeClr val="accent1"/>
                </a:solidFill>
              </a:rPr>
              <a:t>Por su obligatoriedad:</a:t>
            </a:r>
            <a:endParaRPr lang="es-ES" b="1" dirty="0">
              <a:solidFill>
                <a:schemeClr val="accent1"/>
              </a:solidFill>
            </a:endParaRPr>
          </a:p>
        </p:txBody>
      </p:sp>
      <p:sp>
        <p:nvSpPr>
          <p:cNvPr id="29699" name="2 Marcador de contenido"/>
          <p:cNvSpPr>
            <a:spLocks noGrp="1"/>
          </p:cNvSpPr>
          <p:nvPr>
            <p:ph idx="1"/>
          </p:nvPr>
        </p:nvSpPr>
        <p:spPr>
          <a:xfrm>
            <a:off x="304800" y="1772815"/>
            <a:ext cx="8686800" cy="4307309"/>
          </a:xfrm>
        </p:spPr>
        <p:txBody>
          <a:bodyPr/>
          <a:lstStyle/>
          <a:p>
            <a:r>
              <a:rPr lang="es-ES" sz="2700" dirty="0" smtClean="0"/>
              <a:t>Reaseguro Obligatorio </a:t>
            </a:r>
          </a:p>
          <a:p>
            <a:r>
              <a:rPr lang="es-ES" sz="2700" dirty="0" smtClean="0"/>
              <a:t>Reaseguro Facultativo </a:t>
            </a:r>
          </a:p>
          <a:p>
            <a:r>
              <a:rPr lang="es-ES" sz="2700" dirty="0" smtClean="0"/>
              <a:t>Reaseguro Facultativo Obligatorio</a:t>
            </a:r>
          </a:p>
        </p:txBody>
      </p:sp>
      <p:sp>
        <p:nvSpPr>
          <p:cNvPr id="5" name="4 Marcador de número de diapositiva"/>
          <p:cNvSpPr>
            <a:spLocks noGrp="1"/>
          </p:cNvSpPr>
          <p:nvPr>
            <p:ph type="sldNum" sz="quarter" idx="12"/>
          </p:nvPr>
        </p:nvSpPr>
        <p:spPr/>
        <p:txBody>
          <a:bodyPr/>
          <a:lstStyle/>
          <a:p>
            <a:pPr>
              <a:defRPr/>
            </a:pPr>
            <a:fld id="{24015C14-C635-4FFA-BD74-B61C99D81C0F}" type="slidenum">
              <a:rPr lang="es-ES" smtClean="0"/>
              <a:pPr>
                <a:defRPr/>
              </a:pPr>
              <a:t>18</a:t>
            </a:fld>
            <a:endParaRPr lang="es-E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6798" y="3356992"/>
            <a:ext cx="5645602" cy="3211438"/>
          </a:xfrm>
          <a:prstGeom prst="rect">
            <a:avLst/>
          </a:prstGeom>
          <a:noFill/>
          <a:ln w="38100">
            <a:solidFill>
              <a:schemeClr val="accent4">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712202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auto">
              <a:spcAft>
                <a:spcPts val="0"/>
              </a:spcAft>
              <a:defRPr/>
            </a:pPr>
            <a:r>
              <a:rPr lang="es-ES" b="1" dirty="0" smtClean="0">
                <a:solidFill>
                  <a:schemeClr val="accent1"/>
                </a:solidFill>
              </a:rPr>
              <a:t>Reaseguro obligatorio</a:t>
            </a:r>
            <a:endParaRPr lang="es-ES" b="1" dirty="0">
              <a:solidFill>
                <a:schemeClr val="accent1"/>
              </a:solidFill>
            </a:endParaRPr>
          </a:p>
        </p:txBody>
      </p:sp>
      <p:sp>
        <p:nvSpPr>
          <p:cNvPr id="30723" name="2 Marcador de contenido"/>
          <p:cNvSpPr>
            <a:spLocks noGrp="1"/>
          </p:cNvSpPr>
          <p:nvPr>
            <p:ph idx="1"/>
          </p:nvPr>
        </p:nvSpPr>
        <p:spPr>
          <a:xfrm>
            <a:off x="395536" y="1340768"/>
            <a:ext cx="8136904" cy="4525962"/>
          </a:xfrm>
          <a:solidFill>
            <a:schemeClr val="accent6">
              <a:lumMod val="20000"/>
              <a:lumOff val="80000"/>
            </a:schemeClr>
          </a:solidFill>
          <a:ln w="28575">
            <a:solidFill>
              <a:schemeClr val="accent2">
                <a:lumMod val="75000"/>
              </a:schemeClr>
            </a:solidFill>
          </a:ln>
        </p:spPr>
        <p:txBody>
          <a:bodyPr/>
          <a:lstStyle/>
          <a:p>
            <a:pPr marL="0" indent="0" algn="just">
              <a:buNone/>
            </a:pPr>
            <a:r>
              <a:rPr lang="es-ES" sz="2700" dirty="0" smtClean="0">
                <a:latin typeface="Arial" charset="0"/>
                <a:cs typeface="Arial" charset="0"/>
              </a:rPr>
              <a:t>Es aquel en que la compañía cedente se compromete a otorgar y el reasegurador se compromete a aceptar determinados riesgos, siempre y cuando se encuentren dentro de las condiciones y límites establecidos en un contrato celebrado entre ambas partes. </a:t>
            </a:r>
            <a:r>
              <a:rPr lang="es-MX" sz="2800" dirty="0"/>
              <a:t>Mediante el reaseguro obligatorio (o automático), l</a:t>
            </a:r>
            <a:r>
              <a:rPr lang="es-ES_tradnl" sz="2800" dirty="0"/>
              <a:t>a forma de contratación obliga a ambas partes, a través del contrato se establecen los límites y las condiciones.</a:t>
            </a:r>
            <a:endParaRPr lang="es-MX" sz="2800" dirty="0"/>
          </a:p>
          <a:p>
            <a:pPr algn="just"/>
            <a:endParaRPr lang="es-ES" sz="2700" dirty="0" smtClean="0">
              <a:latin typeface="Arial" charset="0"/>
              <a:cs typeface="Arial" charset="0"/>
            </a:endParaRPr>
          </a:p>
        </p:txBody>
      </p:sp>
      <p:sp>
        <p:nvSpPr>
          <p:cNvPr id="3" name="2 Elipse"/>
          <p:cNvSpPr/>
          <p:nvPr/>
        </p:nvSpPr>
        <p:spPr>
          <a:xfrm>
            <a:off x="5436096" y="5157192"/>
            <a:ext cx="2714600" cy="1562472"/>
          </a:xfrm>
          <a:prstGeom prst="ellipse">
            <a:avLst/>
          </a:prstGeom>
          <a:solidFill>
            <a:schemeClr val="accent4"/>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hands1">
            <a:hlinkClick r:id="rId2"/>
          </p:cNvPr>
          <p:cNvPicPr>
            <a:picLocks noChangeAspect="1" noChangeArrowheads="1"/>
          </p:cNvPicPr>
          <p:nvPr/>
        </p:nvPicPr>
        <p:blipFill>
          <a:blip r:embed="rId3"/>
          <a:srcRect/>
          <a:stretch>
            <a:fillRect/>
          </a:stretch>
        </p:blipFill>
        <p:spPr bwMode="auto">
          <a:xfrm>
            <a:off x="5812096" y="5308302"/>
            <a:ext cx="2000264" cy="1289050"/>
          </a:xfrm>
          <a:prstGeom prst="ellipse">
            <a:avLst/>
          </a:prstGeom>
          <a:noFill/>
          <a:ln w="2857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4" name="3 Marcador de número de diapositiva"/>
          <p:cNvSpPr>
            <a:spLocks noGrp="1"/>
          </p:cNvSpPr>
          <p:nvPr>
            <p:ph type="sldNum" sz="quarter" idx="12"/>
          </p:nvPr>
        </p:nvSpPr>
        <p:spPr/>
        <p:txBody>
          <a:bodyPr/>
          <a:lstStyle/>
          <a:p>
            <a:pPr>
              <a:defRPr/>
            </a:pPr>
            <a:fld id="{24015C14-C635-4FFA-BD74-B61C99D81C0F}" type="slidenum">
              <a:rPr lang="es-ES" smtClean="0"/>
              <a:pPr>
                <a:defRPr/>
              </a:pPr>
              <a:t>19</a:t>
            </a:fld>
            <a:endParaRPr lang="es-ES" dirty="0"/>
          </a:p>
        </p:txBody>
      </p:sp>
    </p:spTree>
    <p:extLst>
      <p:ext uri="{BB962C8B-B14F-4D97-AF65-F5344CB8AC3E}">
        <p14:creationId xmlns:p14="http://schemas.microsoft.com/office/powerpoint/2010/main" val="2127073844"/>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214313" y="285750"/>
            <a:ext cx="8697912" cy="1477328"/>
          </a:xfrm>
          <a:prstGeom prst="rect">
            <a:avLst/>
          </a:prstGeom>
          <a:noFill/>
          <a:ln w="9525">
            <a:noFill/>
            <a:miter lim="800000"/>
            <a:headEnd/>
            <a:tailEnd/>
          </a:ln>
        </p:spPr>
        <p:txBody>
          <a:bodyPr wrap="square">
            <a:spAutoFit/>
          </a:bodyPr>
          <a:lstStyle/>
          <a:p>
            <a:pPr algn="ctr"/>
            <a:r>
              <a:rPr lang="es-MX" sz="2200" dirty="0"/>
              <a:t>Universidad   Autónoma   del </a:t>
            </a:r>
            <a:r>
              <a:rPr lang="es-MX" sz="2200" dirty="0" smtClean="0"/>
              <a:t> </a:t>
            </a:r>
            <a:r>
              <a:rPr lang="es-MX" sz="2200" dirty="0"/>
              <a:t>Estado </a:t>
            </a:r>
            <a:r>
              <a:rPr lang="es-MX" sz="2200" dirty="0" smtClean="0"/>
              <a:t>de </a:t>
            </a:r>
            <a:r>
              <a:rPr lang="es-MX" sz="2200" dirty="0"/>
              <a:t>México</a:t>
            </a:r>
          </a:p>
          <a:p>
            <a:pPr algn="ctr"/>
            <a:r>
              <a:rPr lang="es-MX" sz="2200" dirty="0" smtClean="0"/>
              <a:t>Facultad </a:t>
            </a:r>
            <a:r>
              <a:rPr lang="es-MX" sz="2200" dirty="0"/>
              <a:t>de Economía</a:t>
            </a:r>
            <a:r>
              <a:rPr lang="es-MX" sz="2200" dirty="0" smtClean="0"/>
              <a:t>.</a:t>
            </a:r>
          </a:p>
          <a:p>
            <a:pPr algn="ctr"/>
            <a:endParaRPr lang="es-MX" sz="2200" dirty="0"/>
          </a:p>
          <a:p>
            <a:pPr algn="ctr"/>
            <a:r>
              <a:rPr lang="es-MX" sz="2400" dirty="0" smtClean="0"/>
              <a:t>Licenciatura </a:t>
            </a:r>
            <a:r>
              <a:rPr lang="es-MX" sz="2400" dirty="0"/>
              <a:t>en Actuaría </a:t>
            </a:r>
            <a:endParaRPr lang="es-MX" sz="2400" dirty="0">
              <a:latin typeface="Calibri" pitchFamily="34" charset="0"/>
            </a:endParaRPr>
          </a:p>
        </p:txBody>
      </p:sp>
      <p:pic>
        <p:nvPicPr>
          <p:cNvPr id="2050" name="Picture 2" descr="Uaemex"/>
          <p:cNvPicPr>
            <a:picLocks noChangeAspect="1" noChangeArrowheads="1"/>
          </p:cNvPicPr>
          <p:nvPr/>
        </p:nvPicPr>
        <p:blipFill>
          <a:blip r:embed="rId2"/>
          <a:srcRect/>
          <a:stretch>
            <a:fillRect/>
          </a:stretch>
        </p:blipFill>
        <p:spPr bwMode="auto">
          <a:xfrm>
            <a:off x="214313" y="279996"/>
            <a:ext cx="1571625" cy="1329194"/>
          </a:xfrm>
          <a:prstGeom prst="rect">
            <a:avLst/>
          </a:prstGeom>
          <a:noFill/>
          <a:ln w="38100">
            <a:solidFill>
              <a:schemeClr val="accent3">
                <a:lumMod val="50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7421563" y="273199"/>
            <a:ext cx="1490662" cy="1335991"/>
          </a:xfrm>
          <a:prstGeom prst="rect">
            <a:avLst/>
          </a:prstGeom>
          <a:noFill/>
          <a:ln w="38100">
            <a:solidFill>
              <a:schemeClr val="accent3">
                <a:lumMod val="50000"/>
              </a:schemeClr>
            </a:solidFill>
            <a:miter lim="800000"/>
            <a:headEnd/>
            <a:tailEnd/>
          </a:ln>
        </p:spPr>
      </p:pic>
      <p:sp>
        <p:nvSpPr>
          <p:cNvPr id="3" name="2 Rectángulo"/>
          <p:cNvSpPr/>
          <p:nvPr/>
        </p:nvSpPr>
        <p:spPr>
          <a:xfrm>
            <a:off x="827585" y="1916832"/>
            <a:ext cx="7339310" cy="396044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i="1" dirty="0" smtClean="0">
                <a:solidFill>
                  <a:schemeClr val="accent4">
                    <a:lumMod val="50000"/>
                  </a:schemeClr>
                </a:solidFill>
                <a:latin typeface="Calibri" pitchFamily="34" charset="0"/>
              </a:rPr>
              <a:t>TEORÍA  DEL SEGURO.</a:t>
            </a:r>
          </a:p>
          <a:p>
            <a:pPr algn="ctr"/>
            <a:r>
              <a:rPr lang="es-MX" sz="2400" b="1" i="1" dirty="0" smtClean="0">
                <a:solidFill>
                  <a:schemeClr val="accent4">
                    <a:lumMod val="50000"/>
                  </a:schemeClr>
                </a:solidFill>
                <a:latin typeface="Calibri" pitchFamily="34" charset="0"/>
              </a:rPr>
              <a:t>Núcleo Sustantivo (6 Créditos)</a:t>
            </a:r>
          </a:p>
          <a:p>
            <a:pPr algn="ctr"/>
            <a:endParaRPr lang="es-MX" sz="2400" b="1" i="1" dirty="0" smtClean="0">
              <a:solidFill>
                <a:schemeClr val="bg1"/>
              </a:solidFill>
              <a:latin typeface="Calibri" pitchFamily="34" charset="0"/>
            </a:endParaRPr>
          </a:p>
          <a:p>
            <a:pPr algn="ctr"/>
            <a:r>
              <a:rPr lang="es-MX" sz="3200" b="1" dirty="0" smtClean="0">
                <a:solidFill>
                  <a:schemeClr val="bg1"/>
                </a:solidFill>
                <a:latin typeface="Calibri" pitchFamily="34" charset="0"/>
              </a:rPr>
              <a:t>Tema: EL REASEGURO COMO INSTRUMENTO TÉCNICO DE DIVISIÓN Y DISTRIBUCIÓN DE RIESGOS.</a:t>
            </a:r>
          </a:p>
          <a:p>
            <a:pPr algn="ctr"/>
            <a:endParaRPr lang="es-MX" sz="1600" b="1" i="1" dirty="0" smtClean="0">
              <a:solidFill>
                <a:schemeClr val="bg1"/>
              </a:solidFill>
              <a:latin typeface="Calibri" pitchFamily="34" charset="0"/>
            </a:endParaRPr>
          </a:p>
          <a:p>
            <a:pPr algn="ctr"/>
            <a:endParaRPr lang="es-MX" dirty="0">
              <a:solidFill>
                <a:schemeClr val="bg1"/>
              </a:solidFill>
              <a:latin typeface="Calibri" pitchFamily="34" charset="0"/>
            </a:endParaRPr>
          </a:p>
          <a:p>
            <a:pPr algn="ctr"/>
            <a:r>
              <a:rPr lang="es-MX" sz="2400" b="1" dirty="0" smtClean="0">
                <a:solidFill>
                  <a:schemeClr val="accent4">
                    <a:lumMod val="50000"/>
                  </a:schemeClr>
                </a:solidFill>
                <a:latin typeface="Calibri" pitchFamily="34" charset="0"/>
              </a:rPr>
              <a:t>Elaboró: M</a:t>
            </a:r>
            <a:r>
              <a:rPr lang="es-MX" sz="2400" b="1" dirty="0">
                <a:solidFill>
                  <a:schemeClr val="accent4">
                    <a:lumMod val="50000"/>
                  </a:schemeClr>
                </a:solidFill>
                <a:latin typeface="Calibri" pitchFamily="34" charset="0"/>
              </a:rPr>
              <a:t>. en A. Gabriela Margarita Pérez Vargas.</a:t>
            </a:r>
          </a:p>
        </p:txBody>
      </p:sp>
      <p:sp>
        <p:nvSpPr>
          <p:cNvPr id="7" name="6 CuadroTexto"/>
          <p:cNvSpPr txBox="1"/>
          <p:nvPr/>
        </p:nvSpPr>
        <p:spPr>
          <a:xfrm>
            <a:off x="6377352" y="5949280"/>
            <a:ext cx="1968103" cy="369332"/>
          </a:xfrm>
          <a:prstGeom prst="rect">
            <a:avLst/>
          </a:prstGeom>
          <a:solidFill>
            <a:schemeClr val="accent3">
              <a:lumMod val="60000"/>
              <a:lumOff val="40000"/>
            </a:schemeClr>
          </a:solidFill>
          <a:ln>
            <a:solidFill>
              <a:schemeClr val="accent3">
                <a:lumMod val="50000"/>
              </a:schemeClr>
            </a:solidFill>
          </a:ln>
        </p:spPr>
        <p:txBody>
          <a:bodyPr wrap="none" rtlCol="0">
            <a:spAutoFit/>
          </a:bodyPr>
          <a:lstStyle/>
          <a:p>
            <a:r>
              <a:rPr lang="es-MX" b="1" dirty="0" smtClean="0"/>
              <a:t>SEPTIEMBRE 2015</a:t>
            </a:r>
            <a:r>
              <a:rPr lang="es-MX" dirty="0" smtClean="0"/>
              <a:t>.</a:t>
            </a:r>
            <a:endParaRPr lang="es-MX" dirty="0"/>
          </a:p>
        </p:txBody>
      </p:sp>
    </p:spTree>
    <p:extLst>
      <p:ext uri="{BB962C8B-B14F-4D97-AF65-F5344CB8AC3E}">
        <p14:creationId xmlns:p14="http://schemas.microsoft.com/office/powerpoint/2010/main" val="410085141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auto">
              <a:spcAft>
                <a:spcPts val="0"/>
              </a:spcAft>
              <a:defRPr/>
            </a:pPr>
            <a:r>
              <a:rPr lang="es-ES" b="1" dirty="0" smtClean="0">
                <a:solidFill>
                  <a:schemeClr val="accent1"/>
                </a:solidFill>
              </a:rPr>
              <a:t>Reaseguro Facultativo</a:t>
            </a:r>
            <a:endParaRPr lang="es-ES" b="1" dirty="0">
              <a:solidFill>
                <a:schemeClr val="accent1"/>
              </a:solidFill>
            </a:endParaRPr>
          </a:p>
        </p:txBody>
      </p:sp>
      <p:sp>
        <p:nvSpPr>
          <p:cNvPr id="31747" name="2 Marcador de contenido"/>
          <p:cNvSpPr>
            <a:spLocks noGrp="1"/>
          </p:cNvSpPr>
          <p:nvPr>
            <p:ph idx="1"/>
          </p:nvPr>
        </p:nvSpPr>
        <p:spPr>
          <a:xfrm>
            <a:off x="395536" y="1412776"/>
            <a:ext cx="8064896" cy="4525962"/>
          </a:xfrm>
          <a:solidFill>
            <a:schemeClr val="accent6">
              <a:lumMod val="20000"/>
              <a:lumOff val="80000"/>
            </a:schemeClr>
          </a:solidFill>
          <a:ln w="28575">
            <a:solidFill>
              <a:schemeClr val="accent2">
                <a:lumMod val="75000"/>
              </a:schemeClr>
            </a:solidFill>
          </a:ln>
        </p:spPr>
        <p:txBody>
          <a:bodyPr/>
          <a:lstStyle/>
          <a:p>
            <a:pPr marL="0" indent="0" algn="just">
              <a:buNone/>
            </a:pPr>
            <a:r>
              <a:rPr lang="es-ES" sz="2700" dirty="0" smtClean="0">
                <a:latin typeface="Arial" charset="0"/>
                <a:cs typeface="Arial" charset="0"/>
              </a:rPr>
              <a:t>Es aquel en el cual la cesión de un riesgo se conviene individualmente entre la cedente y el reasegurador, estableciendo en cada caso las condiciones que han de regular dicha cesión y su aceptación. </a:t>
            </a:r>
          </a:p>
          <a:p>
            <a:endParaRPr lang="es-ES" dirty="0" smtClean="0"/>
          </a:p>
        </p:txBody>
      </p:sp>
      <p:sp>
        <p:nvSpPr>
          <p:cNvPr id="3" name="2 Marcador de número de diapositiva"/>
          <p:cNvSpPr>
            <a:spLocks noGrp="1"/>
          </p:cNvSpPr>
          <p:nvPr>
            <p:ph type="sldNum" sz="quarter" idx="12"/>
          </p:nvPr>
        </p:nvSpPr>
        <p:spPr/>
        <p:txBody>
          <a:bodyPr/>
          <a:lstStyle/>
          <a:p>
            <a:pPr>
              <a:defRPr/>
            </a:pPr>
            <a:fld id="{24015C14-C635-4FFA-BD74-B61C99D81C0F}" type="slidenum">
              <a:rPr lang="es-ES" smtClean="0"/>
              <a:pPr>
                <a:defRPr/>
              </a:pPr>
              <a:t>20</a:t>
            </a:fld>
            <a:endParaRPr lang="es-ES" dirty="0"/>
          </a:p>
        </p:txBody>
      </p:sp>
      <p:pic>
        <p:nvPicPr>
          <p:cNvPr id="3077" name="Picture 5" descr="http://us.123rf.com/400wm/400/400/artisticco/artisticco1101/artisticco110100022/8614388-ilustracion-de-un-conjunto-de-concepto-seguro-para-la-casa-personas-auto-pet-motocicleta-y-bot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3160793"/>
            <a:ext cx="5256584" cy="3508567"/>
          </a:xfrm>
          <a:prstGeom prst="rect">
            <a:avLst/>
          </a:prstGeom>
          <a:solidFill>
            <a:schemeClr val="accent2"/>
          </a:solidFill>
          <a:ln w="38100">
            <a:solidFill>
              <a:schemeClr val="accent6">
                <a:lumMod val="75000"/>
              </a:schemeClr>
            </a:solidFill>
          </a:ln>
        </p:spPr>
      </p:pic>
    </p:spTree>
    <p:extLst>
      <p:ext uri="{BB962C8B-B14F-4D97-AF65-F5344CB8AC3E}">
        <p14:creationId xmlns:p14="http://schemas.microsoft.com/office/powerpoint/2010/main" val="174113454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332656"/>
            <a:ext cx="8686800" cy="1368152"/>
          </a:xfrm>
        </p:spPr>
        <p:txBody>
          <a:bodyPr/>
          <a:lstStyle/>
          <a:p>
            <a:pPr fontAlgn="auto">
              <a:spcAft>
                <a:spcPts val="0"/>
              </a:spcAft>
              <a:defRPr/>
            </a:pPr>
            <a:r>
              <a:rPr lang="es-ES" b="1" dirty="0" smtClean="0">
                <a:solidFill>
                  <a:schemeClr val="accent1"/>
                </a:solidFill>
              </a:rPr>
              <a:t>Reaseguro Facultativo Obligatorio</a:t>
            </a:r>
            <a:endParaRPr lang="es-ES" b="1" dirty="0">
              <a:solidFill>
                <a:schemeClr val="accent1"/>
              </a:solidFill>
            </a:endParaRPr>
          </a:p>
        </p:txBody>
      </p:sp>
      <p:sp>
        <p:nvSpPr>
          <p:cNvPr id="32771" name="2 Marcador de contenido"/>
          <p:cNvSpPr>
            <a:spLocks noGrp="1"/>
          </p:cNvSpPr>
          <p:nvPr>
            <p:ph idx="1"/>
          </p:nvPr>
        </p:nvSpPr>
        <p:spPr>
          <a:xfrm>
            <a:off x="467544" y="1844824"/>
            <a:ext cx="7848872" cy="4093914"/>
          </a:xfrm>
          <a:solidFill>
            <a:schemeClr val="accent6">
              <a:lumMod val="20000"/>
              <a:lumOff val="80000"/>
            </a:schemeClr>
          </a:solidFill>
          <a:ln w="28575">
            <a:solidFill>
              <a:schemeClr val="accent2">
                <a:lumMod val="75000"/>
              </a:schemeClr>
            </a:solidFill>
          </a:ln>
        </p:spPr>
        <p:txBody>
          <a:bodyPr/>
          <a:lstStyle/>
          <a:p>
            <a:pPr marL="0" indent="0" algn="just">
              <a:buNone/>
            </a:pPr>
            <a:r>
              <a:rPr lang="es-MX" sz="2800" dirty="0"/>
              <a:t>Es un reaseguro mixto, “en el que la compañía cedente no se compromete a ceder, pero el reasegurador si se obliga a aceptar los riesgos que le sean cedidos por la cedente, siempre que se cumplan determinados requisitos previamente establecidos al efecto de un documento denominado carta de garantía o </a:t>
            </a:r>
            <a:r>
              <a:rPr lang="es-MX" sz="2800" dirty="0" err="1"/>
              <a:t>cover</a:t>
            </a:r>
            <a:r>
              <a:rPr lang="es-MX" sz="2800" dirty="0"/>
              <a:t>”  (Sánchez, 2007: 736).</a:t>
            </a:r>
          </a:p>
          <a:p>
            <a:pPr marL="0" indent="0" algn="just">
              <a:buNone/>
            </a:pPr>
            <a:endParaRPr lang="es-MX" sz="2700" dirty="0" smtClean="0">
              <a:latin typeface="Arial" charset="0"/>
              <a:cs typeface="Arial" charset="0"/>
            </a:endParaRPr>
          </a:p>
        </p:txBody>
      </p:sp>
      <p:sp>
        <p:nvSpPr>
          <p:cNvPr id="3" name="2 Marcador de número de diapositiva"/>
          <p:cNvSpPr>
            <a:spLocks noGrp="1"/>
          </p:cNvSpPr>
          <p:nvPr>
            <p:ph type="sldNum" sz="quarter" idx="12"/>
          </p:nvPr>
        </p:nvSpPr>
        <p:spPr/>
        <p:txBody>
          <a:bodyPr/>
          <a:lstStyle/>
          <a:p>
            <a:pPr>
              <a:defRPr/>
            </a:pPr>
            <a:fld id="{24015C14-C635-4FFA-BD74-B61C99D81C0F}" type="slidenum">
              <a:rPr lang="es-ES" smtClean="0"/>
              <a:pPr>
                <a:defRPr/>
              </a:pPr>
              <a:t>21</a:t>
            </a:fld>
            <a:endParaRPr lang="es-E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2577" y="4922663"/>
            <a:ext cx="2517775" cy="189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1180243"/>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auto">
              <a:spcAft>
                <a:spcPts val="0"/>
              </a:spcAft>
              <a:defRPr/>
            </a:pPr>
            <a:r>
              <a:rPr lang="es-ES" b="1" dirty="0" smtClean="0">
                <a:solidFill>
                  <a:schemeClr val="accent1"/>
                </a:solidFill>
              </a:rPr>
              <a:t>B.     Por su Contenido:</a:t>
            </a:r>
            <a:endParaRPr lang="es-ES" b="1" dirty="0">
              <a:solidFill>
                <a:schemeClr val="accent1"/>
              </a:solidFill>
            </a:endParaRPr>
          </a:p>
        </p:txBody>
      </p:sp>
      <p:sp>
        <p:nvSpPr>
          <p:cNvPr id="3" name="2 Marcador de contenido"/>
          <p:cNvSpPr>
            <a:spLocks noGrp="1"/>
          </p:cNvSpPr>
          <p:nvPr>
            <p:ph idx="1"/>
          </p:nvPr>
        </p:nvSpPr>
        <p:spPr/>
        <p:txBody>
          <a:bodyPr>
            <a:normAutofit/>
          </a:bodyPr>
          <a:lstStyle/>
          <a:p>
            <a:pPr marL="0" indent="0" algn="just" fontAlgn="auto">
              <a:spcAft>
                <a:spcPts val="0"/>
              </a:spcAft>
              <a:buNone/>
              <a:defRPr/>
            </a:pPr>
            <a:r>
              <a:rPr lang="es-ES" b="1" dirty="0" smtClean="0">
                <a:latin typeface="Arial" pitchFamily="34" charset="0"/>
                <a:cs typeface="Arial" pitchFamily="34" charset="0"/>
              </a:rPr>
              <a:t>Reaseguro Proporcional</a:t>
            </a:r>
            <a:r>
              <a:rPr lang="es-ES" dirty="0" smtClean="0">
                <a:latin typeface="Arial" pitchFamily="34" charset="0"/>
                <a:cs typeface="Arial" pitchFamily="34" charset="0"/>
              </a:rPr>
              <a:t> (Reaseguro de Riesgos)</a:t>
            </a:r>
          </a:p>
          <a:p>
            <a:pPr marL="0" indent="0" algn="just" fontAlgn="auto">
              <a:spcAft>
                <a:spcPts val="0"/>
              </a:spcAft>
              <a:buNone/>
              <a:defRPr/>
            </a:pPr>
            <a:r>
              <a:rPr lang="es-ES" dirty="0" smtClean="0">
                <a:latin typeface="Arial" pitchFamily="34" charset="0"/>
                <a:cs typeface="Arial" pitchFamily="34" charset="0"/>
              </a:rPr>
              <a:t>	Reaseguro Cuota Parte.</a:t>
            </a:r>
          </a:p>
          <a:p>
            <a:pPr marL="0" indent="0" algn="just" fontAlgn="auto">
              <a:spcAft>
                <a:spcPts val="0"/>
              </a:spcAft>
              <a:buNone/>
              <a:defRPr/>
            </a:pPr>
            <a:r>
              <a:rPr lang="es-ES" dirty="0" smtClean="0">
                <a:latin typeface="Arial" pitchFamily="34" charset="0"/>
                <a:cs typeface="Arial" pitchFamily="34" charset="0"/>
              </a:rPr>
              <a:t>	Reaseguro Excedente</a:t>
            </a:r>
          </a:p>
          <a:p>
            <a:pPr marL="0" indent="0" algn="just" fontAlgn="auto">
              <a:spcAft>
                <a:spcPts val="0"/>
              </a:spcAft>
              <a:buNone/>
              <a:defRPr/>
            </a:pPr>
            <a:r>
              <a:rPr lang="es-ES" dirty="0" smtClean="0">
                <a:latin typeface="Arial" pitchFamily="34" charset="0"/>
                <a:cs typeface="Arial" pitchFamily="34" charset="0"/>
              </a:rPr>
              <a:t>	Reaseguro Pool </a:t>
            </a:r>
          </a:p>
          <a:p>
            <a:pPr marL="514350" indent="-514350" algn="just" fontAlgn="auto">
              <a:spcAft>
                <a:spcPts val="0"/>
              </a:spcAft>
              <a:buFont typeface="+mj-lt"/>
              <a:buAutoNum type="alphaLcParenR"/>
              <a:defRPr/>
            </a:pPr>
            <a:endParaRPr lang="es-ES" dirty="0" smtClean="0">
              <a:latin typeface="Arial" pitchFamily="34" charset="0"/>
              <a:cs typeface="Arial" pitchFamily="34" charset="0"/>
            </a:endParaRPr>
          </a:p>
          <a:p>
            <a:pPr marL="0" indent="0" algn="just" fontAlgn="auto">
              <a:spcAft>
                <a:spcPts val="0"/>
              </a:spcAft>
              <a:buNone/>
              <a:defRPr/>
            </a:pPr>
            <a:r>
              <a:rPr lang="es-ES" b="1" dirty="0" smtClean="0">
                <a:latin typeface="Arial" pitchFamily="34" charset="0"/>
                <a:cs typeface="Arial" pitchFamily="34" charset="0"/>
              </a:rPr>
              <a:t>Reaseguro No Proporcionales</a:t>
            </a:r>
            <a:r>
              <a:rPr lang="es-ES" dirty="0" smtClean="0">
                <a:latin typeface="Arial" pitchFamily="34" charset="0"/>
                <a:cs typeface="Arial" pitchFamily="34" charset="0"/>
              </a:rPr>
              <a:t> (Reaseguro de Siniestros)</a:t>
            </a:r>
          </a:p>
          <a:p>
            <a:pPr marL="0" indent="0" algn="just" fontAlgn="auto">
              <a:spcAft>
                <a:spcPts val="0"/>
              </a:spcAft>
              <a:buNone/>
              <a:defRPr/>
            </a:pPr>
            <a:r>
              <a:rPr lang="es-ES" dirty="0" smtClean="0">
                <a:latin typeface="Arial" pitchFamily="34" charset="0"/>
                <a:cs typeface="Arial" pitchFamily="34" charset="0"/>
              </a:rPr>
              <a:t>	Exceso de Pérdida Cobertura Operativa.</a:t>
            </a:r>
          </a:p>
          <a:p>
            <a:pPr marL="0" indent="0" algn="just" fontAlgn="auto">
              <a:spcAft>
                <a:spcPts val="0"/>
              </a:spcAft>
              <a:buNone/>
              <a:defRPr/>
            </a:pPr>
            <a:r>
              <a:rPr lang="es-ES" dirty="0" smtClean="0">
                <a:latin typeface="Arial" pitchFamily="34" charset="0"/>
                <a:cs typeface="Arial" pitchFamily="34" charset="0"/>
              </a:rPr>
              <a:t>	Exceso de Pérdida Cobertura Catastrófica.</a:t>
            </a:r>
          </a:p>
          <a:p>
            <a:pPr marL="0" indent="0" algn="just" fontAlgn="auto">
              <a:spcAft>
                <a:spcPts val="0"/>
              </a:spcAft>
              <a:buNone/>
              <a:defRPr/>
            </a:pPr>
            <a:r>
              <a:rPr lang="es-ES" dirty="0" smtClean="0">
                <a:latin typeface="Arial" pitchFamily="34" charset="0"/>
                <a:cs typeface="Arial" pitchFamily="34" charset="0"/>
              </a:rPr>
              <a:t>	Exceso de Siniestralidad.</a:t>
            </a:r>
          </a:p>
        </p:txBody>
      </p:sp>
      <p:sp>
        <p:nvSpPr>
          <p:cNvPr id="4" name="3 Marcador de número de diapositiva"/>
          <p:cNvSpPr>
            <a:spLocks noGrp="1"/>
          </p:cNvSpPr>
          <p:nvPr>
            <p:ph type="sldNum" sz="quarter" idx="12"/>
          </p:nvPr>
        </p:nvSpPr>
        <p:spPr/>
        <p:txBody>
          <a:bodyPr/>
          <a:lstStyle/>
          <a:p>
            <a:pPr>
              <a:defRPr/>
            </a:pPr>
            <a:fld id="{24015C14-C635-4FFA-BD74-B61C99D81C0F}" type="slidenum">
              <a:rPr lang="es-ES" smtClean="0"/>
              <a:pPr>
                <a:defRPr/>
              </a:pPr>
              <a:t>22</a:t>
            </a:fld>
            <a:endParaRPr lang="es-ES" dirty="0"/>
          </a:p>
        </p:txBody>
      </p:sp>
    </p:spTree>
    <p:extLst>
      <p:ext uri="{BB962C8B-B14F-4D97-AF65-F5344CB8AC3E}">
        <p14:creationId xmlns:p14="http://schemas.microsoft.com/office/powerpoint/2010/main" val="1092174474"/>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auto">
              <a:spcAft>
                <a:spcPts val="0"/>
              </a:spcAft>
              <a:defRPr/>
            </a:pPr>
            <a:r>
              <a:rPr lang="es-ES" b="1" dirty="0" smtClean="0">
                <a:solidFill>
                  <a:schemeClr val="accent1"/>
                </a:solidFill>
              </a:rPr>
              <a:t>Reaseguro  PROPORCIONAL</a:t>
            </a:r>
            <a:endParaRPr lang="es-ES" b="1" dirty="0">
              <a:solidFill>
                <a:schemeClr val="accent1"/>
              </a:solidFill>
            </a:endParaRPr>
          </a:p>
        </p:txBody>
      </p:sp>
      <p:sp>
        <p:nvSpPr>
          <p:cNvPr id="35843" name="2 Marcador de contenido"/>
          <p:cNvSpPr>
            <a:spLocks noGrp="1"/>
          </p:cNvSpPr>
          <p:nvPr>
            <p:ph idx="1"/>
          </p:nvPr>
        </p:nvSpPr>
        <p:spPr>
          <a:xfrm>
            <a:off x="395536" y="1268760"/>
            <a:ext cx="8136904" cy="3819053"/>
          </a:xfrm>
          <a:solidFill>
            <a:schemeClr val="accent6">
              <a:lumMod val="60000"/>
              <a:lumOff val="40000"/>
            </a:schemeClr>
          </a:solidFill>
          <a:ln w="19050">
            <a:solidFill>
              <a:schemeClr val="accent6">
                <a:lumMod val="50000"/>
              </a:schemeClr>
            </a:solidFill>
          </a:ln>
        </p:spPr>
        <p:txBody>
          <a:bodyPr/>
          <a:lstStyle/>
          <a:p>
            <a:pPr marL="0" indent="0" algn="just">
              <a:buNone/>
            </a:pPr>
            <a:endParaRPr lang="es-ES" sz="1600" b="1" dirty="0" smtClean="0">
              <a:solidFill>
                <a:schemeClr val="accent6">
                  <a:lumMod val="50000"/>
                </a:schemeClr>
              </a:solidFill>
              <a:latin typeface="Arial" charset="0"/>
              <a:cs typeface="Arial" charset="0"/>
            </a:endParaRPr>
          </a:p>
          <a:p>
            <a:pPr marL="0" indent="0" algn="just">
              <a:buNone/>
            </a:pPr>
            <a:r>
              <a:rPr lang="es-ES" sz="2700" b="1" dirty="0" smtClean="0">
                <a:solidFill>
                  <a:schemeClr val="accent6">
                    <a:lumMod val="50000"/>
                  </a:schemeClr>
                </a:solidFill>
                <a:latin typeface="Arial" charset="0"/>
                <a:cs typeface="Arial" charset="0"/>
              </a:rPr>
              <a:t>Reaseguros de Riesgos:</a:t>
            </a:r>
            <a:r>
              <a:rPr lang="es-ES" sz="2700" dirty="0" smtClean="0">
                <a:solidFill>
                  <a:schemeClr val="accent6">
                    <a:lumMod val="50000"/>
                  </a:schemeClr>
                </a:solidFill>
                <a:latin typeface="Arial" charset="0"/>
                <a:cs typeface="Arial" charset="0"/>
              </a:rPr>
              <a:t> </a:t>
            </a:r>
            <a:r>
              <a:rPr lang="es-ES" sz="2700" dirty="0" smtClean="0">
                <a:latin typeface="Arial" charset="0"/>
                <a:cs typeface="Arial" charset="0"/>
              </a:rPr>
              <a:t>Son aquellos en el que el reasegurador acepta una porción del riesgo tomando por la cedente, mediante la transferencia de una parte de la prima directa proporcional al capital cedido, y en caso de siniestro se obliga a participar en el pago de la indemnización también en la misma proporción que recibió del riesgo total y de la prima.</a:t>
            </a:r>
            <a:endParaRPr lang="es-MX" sz="2700" dirty="0" smtClean="0">
              <a:latin typeface="Arial" charset="0"/>
              <a:cs typeface="Arial" charset="0"/>
            </a:endParaRPr>
          </a:p>
          <a:p>
            <a:pPr algn="just"/>
            <a:endParaRPr lang="es-MX" dirty="0" smtClean="0"/>
          </a:p>
        </p:txBody>
      </p:sp>
      <p:sp>
        <p:nvSpPr>
          <p:cNvPr id="4" name="3 Elipse"/>
          <p:cNvSpPr/>
          <p:nvPr/>
        </p:nvSpPr>
        <p:spPr>
          <a:xfrm>
            <a:off x="5148064" y="4509120"/>
            <a:ext cx="3168352" cy="2232248"/>
          </a:xfrm>
          <a:prstGeom prst="ellipse">
            <a:avLst/>
          </a:prstGeom>
          <a:solidFill>
            <a:schemeClr val="bg2"/>
          </a:solidFill>
          <a:ln>
            <a:solidFill>
              <a:schemeClr val="accent6">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s-MX" dirty="0"/>
          </a:p>
        </p:txBody>
      </p:sp>
      <p:pic>
        <p:nvPicPr>
          <p:cNvPr id="5" name="Picture 2" descr="http://www.multicomputos.com/empresa/images/stories/finanz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622065"/>
            <a:ext cx="2278818" cy="211930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2 Marcador de número de diapositiva"/>
          <p:cNvSpPr>
            <a:spLocks noGrp="1"/>
          </p:cNvSpPr>
          <p:nvPr>
            <p:ph type="sldNum" sz="quarter" idx="12"/>
          </p:nvPr>
        </p:nvSpPr>
        <p:spPr/>
        <p:txBody>
          <a:bodyPr/>
          <a:lstStyle/>
          <a:p>
            <a:pPr>
              <a:defRPr/>
            </a:pPr>
            <a:fld id="{24015C14-C635-4FFA-BD74-B61C99D81C0F}" type="slidenum">
              <a:rPr lang="es-ES" smtClean="0"/>
              <a:pPr>
                <a:defRPr/>
              </a:pPr>
              <a:t>23</a:t>
            </a:fld>
            <a:endParaRPr lang="es-ES" dirty="0"/>
          </a:p>
        </p:txBody>
      </p:sp>
    </p:spTree>
    <p:extLst>
      <p:ext uri="{BB962C8B-B14F-4D97-AF65-F5344CB8AC3E}">
        <p14:creationId xmlns:p14="http://schemas.microsoft.com/office/powerpoint/2010/main" val="404381155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fontAlgn="auto">
              <a:spcAft>
                <a:spcPts val="0"/>
              </a:spcAft>
              <a:defRPr/>
            </a:pPr>
            <a:r>
              <a:rPr lang="es-ES" sz="3600" b="1" dirty="0">
                <a:solidFill>
                  <a:schemeClr val="accent1"/>
                </a:solidFill>
              </a:rPr>
              <a:t>R</a:t>
            </a:r>
            <a:r>
              <a:rPr lang="es-ES" sz="3600" b="1" dirty="0" smtClean="0">
                <a:solidFill>
                  <a:schemeClr val="accent1"/>
                </a:solidFill>
              </a:rPr>
              <a:t>easeguros proporcionales: </a:t>
            </a:r>
            <a:r>
              <a:rPr lang="es-MX" sz="2800" dirty="0" smtClean="0">
                <a:solidFill>
                  <a:schemeClr val="accent6">
                    <a:lumMod val="75000"/>
                  </a:schemeClr>
                </a:solidFill>
              </a:rPr>
              <a:t/>
            </a:r>
            <a:br>
              <a:rPr lang="es-MX" sz="2800" dirty="0" smtClean="0">
                <a:solidFill>
                  <a:schemeClr val="accent6">
                    <a:lumMod val="75000"/>
                  </a:schemeClr>
                </a:solidFill>
              </a:rPr>
            </a:br>
            <a:endParaRPr lang="es-ES" sz="2800" dirty="0">
              <a:solidFill>
                <a:schemeClr val="accent6">
                  <a:lumMod val="75000"/>
                </a:schemeClr>
              </a:solidFill>
            </a:endParaRPr>
          </a:p>
        </p:txBody>
      </p:sp>
      <p:sp>
        <p:nvSpPr>
          <p:cNvPr id="3" name="2 Marcador de contenido"/>
          <p:cNvSpPr>
            <a:spLocks noGrp="1"/>
          </p:cNvSpPr>
          <p:nvPr>
            <p:ph idx="1"/>
          </p:nvPr>
        </p:nvSpPr>
        <p:spPr>
          <a:xfrm>
            <a:off x="2501170" y="1215578"/>
            <a:ext cx="5959262" cy="4949726"/>
          </a:xfrm>
          <a:solidFill>
            <a:schemeClr val="accent4"/>
          </a:solidFill>
          <a:ln>
            <a:solidFill>
              <a:schemeClr val="tx1"/>
            </a:solidFill>
          </a:ln>
        </p:spPr>
        <p:txBody>
          <a:bodyPr>
            <a:normAutofit/>
          </a:bodyPr>
          <a:lstStyle/>
          <a:p>
            <a:pPr fontAlgn="auto">
              <a:spcAft>
                <a:spcPts val="0"/>
              </a:spcAft>
              <a:buFont typeface="Wingdings 2"/>
              <a:buNone/>
              <a:defRPr/>
            </a:pPr>
            <a:r>
              <a:rPr lang="es-ES" sz="2800" b="1" dirty="0" smtClean="0">
                <a:solidFill>
                  <a:schemeClr val="accent1">
                    <a:lumMod val="20000"/>
                    <a:lumOff val="80000"/>
                  </a:schemeClr>
                </a:solidFill>
              </a:rPr>
              <a:t>REASEGURO CUOTA-PARTE </a:t>
            </a:r>
          </a:p>
          <a:p>
            <a:pPr fontAlgn="auto">
              <a:spcAft>
                <a:spcPts val="0"/>
              </a:spcAft>
              <a:buFont typeface="Wingdings 2"/>
              <a:buNone/>
              <a:defRPr/>
            </a:pPr>
            <a:r>
              <a:rPr lang="es-ES" sz="2600" b="1" dirty="0" smtClean="0">
                <a:solidFill>
                  <a:schemeClr val="accent1">
                    <a:lumMod val="50000"/>
                  </a:schemeClr>
                </a:solidFill>
              </a:rPr>
              <a:t>(QUOTA SHARE REINSURANCE).</a:t>
            </a:r>
            <a:endParaRPr lang="es-MX" sz="2600" b="1" dirty="0" smtClean="0">
              <a:solidFill>
                <a:schemeClr val="accent1">
                  <a:lumMod val="50000"/>
                </a:schemeClr>
              </a:solidFill>
            </a:endParaRPr>
          </a:p>
          <a:p>
            <a:pPr marL="0" indent="0" algn="just" fontAlgn="auto">
              <a:spcAft>
                <a:spcPts val="0"/>
              </a:spcAft>
              <a:buNone/>
              <a:defRPr/>
            </a:pPr>
            <a:r>
              <a:rPr lang="es-MX" sz="2800" dirty="0">
                <a:latin typeface="Arial" pitchFamily="34" charset="0"/>
                <a:cs typeface="Arial" pitchFamily="34" charset="0"/>
              </a:rPr>
              <a:t>“</a:t>
            </a:r>
            <a:r>
              <a:rPr lang="es-MX" sz="2600" dirty="0">
                <a:latin typeface="Arial" pitchFamily="34" charset="0"/>
                <a:cs typeface="Arial" pitchFamily="34" charset="0"/>
              </a:rPr>
              <a:t>Es aquel en que el reasegurador participa en una proporción fija de todos los riesgos que sean asumidos por la cedente en determinado ramo o modalidad del seguro” (Sánchez, 2007: 737); es decir, el asegurador se obliga a reasegurar una cuota fija de todas las operaciones contratadas.  </a:t>
            </a:r>
          </a:p>
          <a:p>
            <a:pPr marL="0" indent="0" algn="just" fontAlgn="auto">
              <a:spcAft>
                <a:spcPts val="0"/>
              </a:spcAft>
              <a:buNone/>
              <a:defRPr/>
            </a:pPr>
            <a:endParaRPr lang="es-MX" sz="2600" dirty="0" smtClean="0"/>
          </a:p>
        </p:txBody>
      </p:sp>
      <p:pic>
        <p:nvPicPr>
          <p:cNvPr id="4" name="Picture 10" descr="http://3.bp.blogspot.com/-HEnCqG_x6vE/UEQMfvNcumI/AAAAAAAAA_8/x4NJFyFBbZU/s1600/estadistic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36912"/>
            <a:ext cx="2105634" cy="187220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4 Marcador de número de diapositiva"/>
          <p:cNvSpPr>
            <a:spLocks noGrp="1"/>
          </p:cNvSpPr>
          <p:nvPr>
            <p:ph type="sldNum" sz="quarter" idx="12"/>
          </p:nvPr>
        </p:nvSpPr>
        <p:spPr/>
        <p:txBody>
          <a:bodyPr/>
          <a:lstStyle/>
          <a:p>
            <a:pPr>
              <a:defRPr/>
            </a:pPr>
            <a:fld id="{24015C14-C635-4FFA-BD74-B61C99D81C0F}" type="slidenum">
              <a:rPr lang="es-ES" smtClean="0"/>
              <a:pPr>
                <a:defRPr/>
              </a:pPr>
              <a:t>24</a:t>
            </a:fld>
            <a:endParaRPr lang="es-ES" dirty="0"/>
          </a:p>
        </p:txBody>
      </p:sp>
    </p:spTree>
    <p:extLst>
      <p:ext uri="{BB962C8B-B14F-4D97-AF65-F5344CB8AC3E}">
        <p14:creationId xmlns:p14="http://schemas.microsoft.com/office/powerpoint/2010/main" val="2358431239"/>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fontAlgn="auto">
              <a:spcAft>
                <a:spcPts val="0"/>
              </a:spcAft>
              <a:defRPr/>
            </a:pPr>
            <a:r>
              <a:rPr lang="es-ES" sz="3600" b="1" dirty="0">
                <a:solidFill>
                  <a:schemeClr val="accent1"/>
                </a:solidFill>
              </a:rPr>
              <a:t>R</a:t>
            </a:r>
            <a:r>
              <a:rPr lang="es-ES" sz="3600" b="1" dirty="0" smtClean="0">
                <a:solidFill>
                  <a:schemeClr val="accent1"/>
                </a:solidFill>
              </a:rPr>
              <a:t>easeguros proporcionales: </a:t>
            </a:r>
            <a:r>
              <a:rPr lang="es-MX" sz="2800" dirty="0" smtClean="0">
                <a:solidFill>
                  <a:schemeClr val="accent6">
                    <a:lumMod val="75000"/>
                  </a:schemeClr>
                </a:solidFill>
              </a:rPr>
              <a:t/>
            </a:r>
            <a:br>
              <a:rPr lang="es-MX" sz="2800" dirty="0" smtClean="0">
                <a:solidFill>
                  <a:schemeClr val="accent6">
                    <a:lumMod val="75000"/>
                  </a:schemeClr>
                </a:solidFill>
              </a:rPr>
            </a:br>
            <a:endParaRPr lang="es-ES" sz="2800" dirty="0">
              <a:solidFill>
                <a:schemeClr val="accent6">
                  <a:lumMod val="75000"/>
                </a:schemeClr>
              </a:solidFill>
            </a:endParaRPr>
          </a:p>
        </p:txBody>
      </p:sp>
      <p:sp>
        <p:nvSpPr>
          <p:cNvPr id="37891" name="2 Marcador de contenido"/>
          <p:cNvSpPr>
            <a:spLocks noGrp="1"/>
          </p:cNvSpPr>
          <p:nvPr>
            <p:ph idx="1"/>
          </p:nvPr>
        </p:nvSpPr>
        <p:spPr>
          <a:xfrm>
            <a:off x="395536" y="1228750"/>
            <a:ext cx="4896544" cy="5080570"/>
          </a:xfrm>
          <a:solidFill>
            <a:schemeClr val="accent4"/>
          </a:solidFill>
          <a:ln>
            <a:solidFill>
              <a:schemeClr val="tx1"/>
            </a:solidFill>
          </a:ln>
        </p:spPr>
        <p:txBody>
          <a:bodyPr/>
          <a:lstStyle/>
          <a:p>
            <a:pPr>
              <a:buFont typeface="Wingdings 2" pitchFamily="18" charset="2"/>
              <a:buNone/>
            </a:pPr>
            <a:r>
              <a:rPr lang="es-ES" sz="2800" b="1" dirty="0" smtClean="0">
                <a:solidFill>
                  <a:schemeClr val="accent1">
                    <a:lumMod val="20000"/>
                    <a:lumOff val="80000"/>
                  </a:schemeClr>
                </a:solidFill>
              </a:rPr>
              <a:t>REASEGURO EXCEDENTE </a:t>
            </a:r>
            <a:r>
              <a:rPr lang="es-ES" sz="2600" b="1" dirty="0" smtClean="0">
                <a:solidFill>
                  <a:schemeClr val="accent1">
                    <a:lumMod val="50000"/>
                  </a:schemeClr>
                </a:solidFill>
              </a:rPr>
              <a:t>(SURPLUS REISURANCE)</a:t>
            </a:r>
          </a:p>
          <a:p>
            <a:pPr>
              <a:buFont typeface="Wingdings 2" pitchFamily="18" charset="2"/>
              <a:buNone/>
            </a:pPr>
            <a:endParaRPr lang="es-ES" sz="2600" b="1" dirty="0" smtClean="0">
              <a:solidFill>
                <a:schemeClr val="accent1">
                  <a:lumMod val="50000"/>
                </a:schemeClr>
              </a:solidFill>
            </a:endParaRPr>
          </a:p>
          <a:p>
            <a:pPr marL="0" indent="0" algn="just">
              <a:buNone/>
            </a:pPr>
            <a:r>
              <a:rPr lang="es-MX" sz="2300" dirty="0"/>
              <a:t>“</a:t>
            </a:r>
            <a:r>
              <a:rPr lang="es-MX" sz="2300" dirty="0">
                <a:latin typeface="Arial" pitchFamily="34" charset="0"/>
                <a:cs typeface="Arial" pitchFamily="34" charset="0"/>
              </a:rPr>
              <a:t>Es aquel en el que el reasegurador participa en una proporción variable de todos los riesgos que sean asumidos por la cedente en determinado ramo o modalidad del seguro. Esta variabilidad depende de la tabla de plenos y de la capacidad del contrato” (Sánchez, 2007: 737</a:t>
            </a:r>
            <a:r>
              <a:rPr lang="es-MX" dirty="0">
                <a:latin typeface="Arial" pitchFamily="34" charset="0"/>
                <a:cs typeface="Arial" pitchFamily="34" charset="0"/>
              </a:rPr>
              <a:t>). </a:t>
            </a:r>
            <a:endParaRPr lang="es-MX" dirty="0" smtClean="0">
              <a:latin typeface="Arial" pitchFamily="34" charset="0"/>
              <a:cs typeface="Arial" pitchFamily="34" charset="0"/>
            </a:endParaRPr>
          </a:p>
          <a:p>
            <a:pPr marL="0" indent="0" algn="just">
              <a:buNone/>
            </a:pPr>
            <a:endParaRPr lang="es-MX" sz="2400" dirty="0"/>
          </a:p>
          <a:p>
            <a:pPr marL="0" indent="0" algn="just">
              <a:buNone/>
            </a:pPr>
            <a:endParaRPr lang="es-MX" sz="2400" dirty="0" smtClean="0">
              <a:latin typeface="Arial" charset="0"/>
              <a:cs typeface="Arial" charset="0"/>
            </a:endParaRPr>
          </a:p>
          <a:p>
            <a:pPr>
              <a:buFont typeface="Wingdings 2" pitchFamily="18" charset="2"/>
              <a:buNone/>
            </a:pPr>
            <a:endParaRPr lang="es-MX" sz="2700" dirty="0" smtClean="0">
              <a:latin typeface="Arial" charset="0"/>
              <a:cs typeface="Arial" charset="0"/>
            </a:endParaRPr>
          </a:p>
        </p:txBody>
      </p:sp>
      <p:sp>
        <p:nvSpPr>
          <p:cNvPr id="3" name="2 Marcador de número de diapositiva"/>
          <p:cNvSpPr>
            <a:spLocks noGrp="1"/>
          </p:cNvSpPr>
          <p:nvPr>
            <p:ph type="sldNum" sz="quarter" idx="12"/>
          </p:nvPr>
        </p:nvSpPr>
        <p:spPr/>
        <p:txBody>
          <a:bodyPr/>
          <a:lstStyle/>
          <a:p>
            <a:pPr>
              <a:defRPr/>
            </a:pPr>
            <a:fld id="{24015C14-C635-4FFA-BD74-B61C99D81C0F}" type="slidenum">
              <a:rPr lang="es-ES" smtClean="0"/>
              <a:pPr>
                <a:defRPr/>
              </a:pPr>
              <a:t>25</a:t>
            </a:fld>
            <a:endParaRPr lang="es-E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556792"/>
            <a:ext cx="3107046" cy="4320480"/>
          </a:xfrm>
          <a:prstGeom prst="rect">
            <a:avLst/>
          </a:prstGeom>
          <a:noFill/>
          <a:ln w="28575">
            <a:solidFill>
              <a:schemeClr val="accent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118230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fontAlgn="auto">
              <a:spcAft>
                <a:spcPts val="0"/>
              </a:spcAft>
              <a:defRPr/>
            </a:pPr>
            <a:r>
              <a:rPr lang="es-ES" sz="3600" b="1" dirty="0">
                <a:solidFill>
                  <a:schemeClr val="accent1"/>
                </a:solidFill>
              </a:rPr>
              <a:t>R</a:t>
            </a:r>
            <a:r>
              <a:rPr lang="es-ES" sz="3600" b="1" dirty="0" smtClean="0">
                <a:solidFill>
                  <a:schemeClr val="accent1"/>
                </a:solidFill>
              </a:rPr>
              <a:t>easeguros proporcionales: </a:t>
            </a:r>
            <a:r>
              <a:rPr lang="es-MX" sz="2800" dirty="0" smtClean="0">
                <a:solidFill>
                  <a:schemeClr val="accent6">
                    <a:lumMod val="75000"/>
                  </a:schemeClr>
                </a:solidFill>
              </a:rPr>
              <a:t/>
            </a:r>
            <a:br>
              <a:rPr lang="es-MX" sz="2800" dirty="0" smtClean="0">
                <a:solidFill>
                  <a:schemeClr val="accent6">
                    <a:lumMod val="75000"/>
                  </a:schemeClr>
                </a:solidFill>
              </a:rPr>
            </a:br>
            <a:endParaRPr lang="es-ES" sz="2800" dirty="0">
              <a:solidFill>
                <a:schemeClr val="accent6">
                  <a:lumMod val="75000"/>
                </a:schemeClr>
              </a:solidFill>
            </a:endParaRPr>
          </a:p>
        </p:txBody>
      </p:sp>
      <p:sp>
        <p:nvSpPr>
          <p:cNvPr id="37891" name="2 Marcador de contenido"/>
          <p:cNvSpPr>
            <a:spLocks noGrp="1"/>
          </p:cNvSpPr>
          <p:nvPr>
            <p:ph idx="1"/>
          </p:nvPr>
        </p:nvSpPr>
        <p:spPr>
          <a:xfrm>
            <a:off x="395536" y="1228750"/>
            <a:ext cx="8280920" cy="2992338"/>
          </a:xfrm>
          <a:solidFill>
            <a:schemeClr val="accent4"/>
          </a:solidFill>
          <a:ln>
            <a:solidFill>
              <a:schemeClr val="tx1"/>
            </a:solidFill>
          </a:ln>
        </p:spPr>
        <p:txBody>
          <a:bodyPr/>
          <a:lstStyle/>
          <a:p>
            <a:pPr>
              <a:buFont typeface="Wingdings 2" pitchFamily="18" charset="2"/>
              <a:buNone/>
            </a:pPr>
            <a:r>
              <a:rPr lang="es-ES" sz="2800" b="1" dirty="0" smtClean="0">
                <a:solidFill>
                  <a:schemeClr val="accent1">
                    <a:lumMod val="20000"/>
                    <a:lumOff val="80000"/>
                  </a:schemeClr>
                </a:solidFill>
              </a:rPr>
              <a:t>REASEGURO EXCEDENTE </a:t>
            </a:r>
            <a:r>
              <a:rPr lang="es-ES" sz="2600" b="1" dirty="0" smtClean="0">
                <a:solidFill>
                  <a:schemeClr val="accent1">
                    <a:lumMod val="50000"/>
                  </a:schemeClr>
                </a:solidFill>
              </a:rPr>
              <a:t>(SURPLUS REISURANCE)</a:t>
            </a:r>
          </a:p>
          <a:p>
            <a:pPr marL="0" indent="0" algn="just">
              <a:buNone/>
            </a:pPr>
            <a:r>
              <a:rPr lang="es-MX" sz="2400" dirty="0" smtClean="0">
                <a:latin typeface="Arial" pitchFamily="34" charset="0"/>
                <a:cs typeface="Arial" pitchFamily="34" charset="0"/>
              </a:rPr>
              <a:t>En </a:t>
            </a:r>
            <a:r>
              <a:rPr lang="es-MX" sz="2400" dirty="0">
                <a:latin typeface="Arial" pitchFamily="34" charset="0"/>
                <a:cs typeface="Arial" pitchFamily="34" charset="0"/>
              </a:rPr>
              <a:t>esta clase de reaseguro, únicamente las cantidades que superan la retención del asegurador son cedidas al reasegurador, se le denomina </a:t>
            </a:r>
            <a:r>
              <a:rPr lang="es-MX" sz="2400" i="1" dirty="0">
                <a:latin typeface="Arial" pitchFamily="34" charset="0"/>
                <a:cs typeface="Arial" pitchFamily="34" charset="0"/>
              </a:rPr>
              <a:t>tabla de plenos</a:t>
            </a:r>
            <a:r>
              <a:rPr lang="es-MX" sz="2400" dirty="0">
                <a:latin typeface="Arial" pitchFamily="34" charset="0"/>
                <a:cs typeface="Arial" pitchFamily="34" charset="0"/>
              </a:rPr>
              <a:t>, a la parte del riesgo que tienen por su propia cuenta la compañía cedente y se llama </a:t>
            </a:r>
            <a:r>
              <a:rPr lang="es-MX" sz="2400" i="1" dirty="0">
                <a:latin typeface="Arial" pitchFamily="34" charset="0"/>
                <a:cs typeface="Arial" pitchFamily="34" charset="0"/>
              </a:rPr>
              <a:t>excedente</a:t>
            </a:r>
            <a:r>
              <a:rPr lang="es-MX" sz="2400" dirty="0">
                <a:latin typeface="Arial" pitchFamily="34" charset="0"/>
                <a:cs typeface="Arial" pitchFamily="34" charset="0"/>
              </a:rPr>
              <a:t> al monto de cualquier riesgo que sobre pase la suma retenida por la compañía cedente.</a:t>
            </a:r>
          </a:p>
          <a:p>
            <a:pPr marL="0" indent="0" algn="just">
              <a:buNone/>
            </a:pPr>
            <a:endParaRPr lang="es-MX" sz="2400" dirty="0"/>
          </a:p>
          <a:p>
            <a:pPr marL="0" indent="0" algn="just">
              <a:buNone/>
            </a:pPr>
            <a:endParaRPr lang="es-MX" sz="2400" dirty="0" smtClean="0">
              <a:latin typeface="Arial" charset="0"/>
              <a:cs typeface="Arial" charset="0"/>
            </a:endParaRPr>
          </a:p>
          <a:p>
            <a:pPr>
              <a:buFont typeface="Wingdings 2" pitchFamily="18" charset="2"/>
              <a:buNone/>
            </a:pPr>
            <a:endParaRPr lang="es-MX" sz="2700" dirty="0" smtClean="0">
              <a:latin typeface="Arial" charset="0"/>
              <a:cs typeface="Arial" charset="0"/>
            </a:endParaRPr>
          </a:p>
        </p:txBody>
      </p:sp>
      <p:sp>
        <p:nvSpPr>
          <p:cNvPr id="3" name="2 Marcador de número de diapositiva"/>
          <p:cNvSpPr>
            <a:spLocks noGrp="1"/>
          </p:cNvSpPr>
          <p:nvPr>
            <p:ph type="sldNum" sz="quarter" idx="12"/>
          </p:nvPr>
        </p:nvSpPr>
        <p:spPr/>
        <p:txBody>
          <a:bodyPr/>
          <a:lstStyle/>
          <a:p>
            <a:pPr>
              <a:defRPr/>
            </a:pPr>
            <a:fld id="{24015C14-C635-4FFA-BD74-B61C99D81C0F}" type="slidenum">
              <a:rPr lang="es-ES" smtClean="0"/>
              <a:pPr>
                <a:defRPr/>
              </a:pPr>
              <a:t>26</a:t>
            </a:fld>
            <a:endParaRPr lang="es-ES" dirty="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0231" y="4509121"/>
            <a:ext cx="4574017" cy="1872208"/>
          </a:xfrm>
          <a:prstGeom prst="rect">
            <a:avLst/>
          </a:prstGeom>
          <a:noFill/>
          <a:ln w="28575">
            <a:solidFill>
              <a:schemeClr val="accent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3236897"/>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fontAlgn="auto">
              <a:spcAft>
                <a:spcPts val="0"/>
              </a:spcAft>
              <a:defRPr/>
            </a:pPr>
            <a:r>
              <a:rPr lang="es-ES" sz="3600" b="1" dirty="0">
                <a:solidFill>
                  <a:schemeClr val="accent1"/>
                </a:solidFill>
              </a:rPr>
              <a:t>R</a:t>
            </a:r>
            <a:r>
              <a:rPr lang="es-ES" sz="3600" b="1" dirty="0" smtClean="0">
                <a:solidFill>
                  <a:schemeClr val="accent1"/>
                </a:solidFill>
              </a:rPr>
              <a:t>easeguros proporcionales: </a:t>
            </a:r>
            <a:r>
              <a:rPr lang="es-MX" sz="2800" dirty="0" smtClean="0">
                <a:solidFill>
                  <a:schemeClr val="accent6">
                    <a:lumMod val="75000"/>
                  </a:schemeClr>
                </a:solidFill>
              </a:rPr>
              <a:t/>
            </a:r>
            <a:br>
              <a:rPr lang="es-MX" sz="2800" dirty="0" smtClean="0">
                <a:solidFill>
                  <a:schemeClr val="accent6">
                    <a:lumMod val="75000"/>
                  </a:schemeClr>
                </a:solidFill>
              </a:rPr>
            </a:br>
            <a:endParaRPr lang="es-ES" sz="2800" dirty="0">
              <a:solidFill>
                <a:schemeClr val="accent6">
                  <a:lumMod val="75000"/>
                </a:schemeClr>
              </a:solidFill>
            </a:endParaRPr>
          </a:p>
        </p:txBody>
      </p:sp>
      <p:sp>
        <p:nvSpPr>
          <p:cNvPr id="39939" name="2 Marcador de contenido"/>
          <p:cNvSpPr>
            <a:spLocks noGrp="1"/>
          </p:cNvSpPr>
          <p:nvPr>
            <p:ph idx="1"/>
          </p:nvPr>
        </p:nvSpPr>
        <p:spPr>
          <a:xfrm>
            <a:off x="467545" y="1215009"/>
            <a:ext cx="8208912" cy="3942183"/>
          </a:xfrm>
          <a:solidFill>
            <a:schemeClr val="accent4"/>
          </a:solidFill>
          <a:ln>
            <a:solidFill>
              <a:schemeClr val="tx1"/>
            </a:solidFill>
          </a:ln>
        </p:spPr>
        <p:txBody>
          <a:bodyPr/>
          <a:lstStyle/>
          <a:p>
            <a:pPr>
              <a:buFont typeface="Wingdings 2" pitchFamily="18" charset="2"/>
              <a:buNone/>
            </a:pPr>
            <a:r>
              <a:rPr lang="es-ES" sz="2800" b="1" dirty="0" smtClean="0">
                <a:solidFill>
                  <a:schemeClr val="accent1">
                    <a:lumMod val="20000"/>
                    <a:lumOff val="80000"/>
                  </a:schemeClr>
                </a:solidFill>
              </a:rPr>
              <a:t>REASEGURO POOL.</a:t>
            </a:r>
            <a:endParaRPr lang="es-MX" sz="2800" b="1" dirty="0" smtClean="0">
              <a:solidFill>
                <a:schemeClr val="accent1">
                  <a:lumMod val="20000"/>
                  <a:lumOff val="80000"/>
                </a:schemeClr>
              </a:solidFill>
            </a:endParaRPr>
          </a:p>
          <a:p>
            <a:pPr marL="0" indent="0" algn="just">
              <a:buNone/>
            </a:pPr>
            <a:r>
              <a:rPr lang="es-ES" sz="2400" dirty="0" smtClean="0">
                <a:latin typeface="Arial" charset="0"/>
                <a:cs typeface="Arial" charset="0"/>
              </a:rPr>
              <a:t>Es aquel en el cual varias compañías que suscriban seguro directo, acuerdan en reunir toda su cartera de determinado ramo o tipo de seguro, cediéndola en reaseguro a una asociación central firmada por ellas mismas, para que después este administrador por vía de retrocesión devuelva una cuota a parte de todo el conjunto de riesgos a los aseguradores primarios.</a:t>
            </a:r>
            <a:endParaRPr lang="es-MX" sz="2400" dirty="0" smtClean="0">
              <a:latin typeface="Arial" charset="0"/>
              <a:cs typeface="Arial" charset="0"/>
            </a:endParaRPr>
          </a:p>
          <a:p>
            <a:pPr algn="just">
              <a:buFont typeface="Wingdings 2" pitchFamily="18" charset="2"/>
              <a:buNone/>
            </a:pPr>
            <a:endParaRPr lang="es-MX" sz="2800" dirty="0" smtClean="0"/>
          </a:p>
        </p:txBody>
      </p:sp>
      <p:sp>
        <p:nvSpPr>
          <p:cNvPr id="4" name="3 Elipse"/>
          <p:cNvSpPr/>
          <p:nvPr/>
        </p:nvSpPr>
        <p:spPr>
          <a:xfrm>
            <a:off x="5214938" y="4293097"/>
            <a:ext cx="3143250" cy="2279154"/>
          </a:xfrm>
          <a:prstGeom prst="ellipse">
            <a:avLst/>
          </a:prstGeom>
          <a:solidFill>
            <a:schemeClr val="accent6">
              <a:lumMod val="40000"/>
              <a:lumOff val="6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2050" name="Picture 2" descr="com_1w">
            <a:hlinkClick r:id="rId2"/>
          </p:cNvPr>
          <p:cNvPicPr>
            <a:picLocks noChangeAspect="1" noChangeArrowheads="1"/>
          </p:cNvPicPr>
          <p:nvPr/>
        </p:nvPicPr>
        <p:blipFill>
          <a:blip r:embed="rId3"/>
          <a:srcRect/>
          <a:stretch>
            <a:fillRect/>
          </a:stretch>
        </p:blipFill>
        <p:spPr bwMode="auto">
          <a:xfrm>
            <a:off x="5629715" y="4509120"/>
            <a:ext cx="2357454" cy="1823433"/>
          </a:xfrm>
          <a:prstGeom prst="ellipse">
            <a:avLst/>
          </a:prstGeom>
          <a:noFill/>
          <a:ln w="9525">
            <a:solidFill>
              <a:schemeClr val="accent2">
                <a:lumMod val="75000"/>
              </a:schemeClr>
            </a:solidFill>
            <a:miter lim="800000"/>
            <a:headEnd/>
            <a:tailEnd/>
          </a:ln>
        </p:spPr>
      </p:pic>
      <p:sp>
        <p:nvSpPr>
          <p:cNvPr id="3" name="2 Marcador de número de diapositiva"/>
          <p:cNvSpPr>
            <a:spLocks noGrp="1"/>
          </p:cNvSpPr>
          <p:nvPr>
            <p:ph type="sldNum" sz="quarter" idx="12"/>
          </p:nvPr>
        </p:nvSpPr>
        <p:spPr/>
        <p:txBody>
          <a:bodyPr/>
          <a:lstStyle/>
          <a:p>
            <a:pPr>
              <a:defRPr/>
            </a:pPr>
            <a:fld id="{24015C14-C635-4FFA-BD74-B61C99D81C0F}" type="slidenum">
              <a:rPr lang="es-ES" smtClean="0"/>
              <a:pPr>
                <a:defRPr/>
              </a:pPr>
              <a:t>27</a:t>
            </a:fld>
            <a:endParaRPr lang="es-ES" dirty="0"/>
          </a:p>
        </p:txBody>
      </p:sp>
    </p:spTree>
    <p:extLst>
      <p:ext uri="{BB962C8B-B14F-4D97-AF65-F5344CB8AC3E}">
        <p14:creationId xmlns:p14="http://schemas.microsoft.com/office/powerpoint/2010/main" val="1245945122"/>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363272" cy="1143000"/>
          </a:xfrm>
        </p:spPr>
        <p:txBody>
          <a:bodyPr/>
          <a:lstStyle/>
          <a:p>
            <a:pPr fontAlgn="auto">
              <a:spcAft>
                <a:spcPts val="0"/>
              </a:spcAft>
              <a:defRPr/>
            </a:pPr>
            <a:r>
              <a:rPr lang="es-ES" sz="4400" b="1" dirty="0" smtClean="0">
                <a:solidFill>
                  <a:schemeClr val="accent1"/>
                </a:solidFill>
              </a:rPr>
              <a:t>Reaseguro NO PROPORCIONALES:</a:t>
            </a:r>
            <a:endParaRPr lang="es-ES" sz="4400" b="1" dirty="0">
              <a:solidFill>
                <a:schemeClr val="accent1"/>
              </a:solidFill>
            </a:endParaRPr>
          </a:p>
        </p:txBody>
      </p:sp>
      <p:sp>
        <p:nvSpPr>
          <p:cNvPr id="41987" name="2 Marcador de contenido"/>
          <p:cNvSpPr>
            <a:spLocks noGrp="1"/>
          </p:cNvSpPr>
          <p:nvPr>
            <p:ph idx="1"/>
          </p:nvPr>
        </p:nvSpPr>
        <p:spPr>
          <a:xfrm>
            <a:off x="467544" y="1628800"/>
            <a:ext cx="8280920" cy="3312368"/>
          </a:xfrm>
          <a:solidFill>
            <a:schemeClr val="accent6">
              <a:lumMod val="60000"/>
              <a:lumOff val="40000"/>
            </a:schemeClr>
          </a:solidFill>
          <a:ln>
            <a:solidFill>
              <a:schemeClr val="accent6">
                <a:lumMod val="50000"/>
              </a:schemeClr>
            </a:solidFill>
          </a:ln>
        </p:spPr>
        <p:txBody>
          <a:bodyPr/>
          <a:lstStyle/>
          <a:p>
            <a:pPr marL="0" indent="0" algn="just">
              <a:buNone/>
            </a:pPr>
            <a:r>
              <a:rPr lang="es-ES" sz="2700" b="1" dirty="0" smtClean="0">
                <a:solidFill>
                  <a:schemeClr val="accent6">
                    <a:lumMod val="50000"/>
                  </a:schemeClr>
                </a:solidFill>
                <a:latin typeface="Arial" charset="0"/>
                <a:cs typeface="Arial" charset="0"/>
              </a:rPr>
              <a:t>Reaseguros de Siniestro. </a:t>
            </a:r>
            <a:r>
              <a:rPr lang="es-ES" sz="2700" dirty="0" smtClean="0">
                <a:latin typeface="Arial" charset="0"/>
                <a:cs typeface="Arial" charset="0"/>
              </a:rPr>
              <a:t>Estos contratos se caracterizan con un reparto de responsabilidades entre cedente y reasegurador en base a los siniestros y no a la suma asegurada como ocurre en el reaseguro proporcional asegurada.</a:t>
            </a:r>
            <a:endParaRPr lang="es-MX" sz="2700" dirty="0" smtClean="0">
              <a:latin typeface="Arial" charset="0"/>
              <a:cs typeface="Arial" charset="0"/>
            </a:endParaRPr>
          </a:p>
          <a:p>
            <a:endParaRPr lang="es-ES" dirty="0" smtClean="0"/>
          </a:p>
        </p:txBody>
      </p:sp>
      <p:sp>
        <p:nvSpPr>
          <p:cNvPr id="4" name="3 Rectángulo"/>
          <p:cNvSpPr/>
          <p:nvPr/>
        </p:nvSpPr>
        <p:spPr>
          <a:xfrm>
            <a:off x="2123728" y="4005064"/>
            <a:ext cx="5305772" cy="2520280"/>
          </a:xfrm>
          <a:prstGeom prst="rect">
            <a:avLst/>
          </a:prstGeom>
          <a:solidFill>
            <a:schemeClr val="bg2"/>
          </a:solidFill>
          <a:ln>
            <a:solidFill>
              <a:schemeClr val="accent6">
                <a:lumMod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41989" name="Picture 2" descr="terremot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9746" y="4221088"/>
            <a:ext cx="4956550" cy="216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Marcador de número de diapositiva"/>
          <p:cNvSpPr>
            <a:spLocks noGrp="1"/>
          </p:cNvSpPr>
          <p:nvPr>
            <p:ph type="sldNum" sz="quarter" idx="12"/>
          </p:nvPr>
        </p:nvSpPr>
        <p:spPr/>
        <p:txBody>
          <a:bodyPr/>
          <a:lstStyle/>
          <a:p>
            <a:pPr>
              <a:defRPr/>
            </a:pPr>
            <a:fld id="{24015C14-C635-4FFA-BD74-B61C99D81C0F}" type="slidenum">
              <a:rPr lang="es-ES" smtClean="0"/>
              <a:pPr>
                <a:defRPr/>
              </a:pPr>
              <a:t>28</a:t>
            </a:fld>
            <a:endParaRPr lang="es-ES" dirty="0"/>
          </a:p>
        </p:txBody>
      </p:sp>
    </p:spTree>
    <p:extLst>
      <p:ext uri="{BB962C8B-B14F-4D97-AF65-F5344CB8AC3E}">
        <p14:creationId xmlns:p14="http://schemas.microsoft.com/office/powerpoint/2010/main" val="1535302545"/>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14290"/>
            <a:ext cx="8401080" cy="785818"/>
          </a:xfrm>
        </p:spPr>
        <p:txBody>
          <a:bodyPr>
            <a:noAutofit/>
          </a:bodyPr>
          <a:lstStyle/>
          <a:p>
            <a:pPr fontAlgn="auto">
              <a:spcAft>
                <a:spcPts val="0"/>
              </a:spcAft>
              <a:defRPr/>
            </a:pPr>
            <a:r>
              <a:rPr lang="es-ES" sz="2800" dirty="0" smtClean="0"/>
              <a:t> </a:t>
            </a:r>
            <a:r>
              <a:rPr lang="es-ES" sz="3200" b="1" dirty="0">
                <a:solidFill>
                  <a:schemeClr val="accent1"/>
                </a:solidFill>
              </a:rPr>
              <a:t>R</a:t>
            </a:r>
            <a:r>
              <a:rPr lang="es-ES" sz="3200" b="1" dirty="0" smtClean="0">
                <a:solidFill>
                  <a:schemeClr val="accent1"/>
                </a:solidFill>
              </a:rPr>
              <a:t>easeguros  NO Proporcionales:</a:t>
            </a:r>
            <a:endParaRPr lang="es-ES" sz="2800" b="1" dirty="0">
              <a:solidFill>
                <a:schemeClr val="accent1"/>
              </a:solidFill>
            </a:endParaRPr>
          </a:p>
        </p:txBody>
      </p:sp>
      <p:sp>
        <p:nvSpPr>
          <p:cNvPr id="43011" name="2 Marcador de contenido"/>
          <p:cNvSpPr>
            <a:spLocks noGrp="1"/>
          </p:cNvSpPr>
          <p:nvPr>
            <p:ph idx="1"/>
          </p:nvPr>
        </p:nvSpPr>
        <p:spPr>
          <a:xfrm>
            <a:off x="539552" y="1268760"/>
            <a:ext cx="7818636" cy="4320480"/>
          </a:xfrm>
          <a:solidFill>
            <a:schemeClr val="accent1">
              <a:lumMod val="20000"/>
              <a:lumOff val="80000"/>
            </a:schemeClr>
          </a:solidFill>
          <a:ln w="28575">
            <a:solidFill>
              <a:schemeClr val="accent6">
                <a:lumMod val="50000"/>
              </a:schemeClr>
            </a:solidFill>
          </a:ln>
        </p:spPr>
        <p:txBody>
          <a:bodyPr/>
          <a:lstStyle/>
          <a:p>
            <a:pPr marL="0" indent="0">
              <a:buFont typeface="Wingdings 2" pitchFamily="18" charset="2"/>
              <a:buNone/>
            </a:pPr>
            <a:r>
              <a:rPr lang="es-ES" sz="2800" b="1" dirty="0" smtClean="0">
                <a:solidFill>
                  <a:schemeClr val="accent6">
                    <a:lumMod val="75000"/>
                  </a:schemeClr>
                </a:solidFill>
              </a:rPr>
              <a:t>EXCESO DE PERDIDA / COBERTURA OPERATIVA </a:t>
            </a:r>
            <a:r>
              <a:rPr lang="es-ES" sz="2800" b="1" dirty="0" smtClean="0">
                <a:solidFill>
                  <a:schemeClr val="accent1"/>
                </a:solidFill>
              </a:rPr>
              <a:t>(EXCESS LOSS / WORKING COVER REINSURANCE).</a:t>
            </a:r>
            <a:endParaRPr lang="es-MX" sz="2800" b="1" dirty="0" smtClean="0">
              <a:solidFill>
                <a:schemeClr val="accent1"/>
              </a:solidFill>
            </a:endParaRPr>
          </a:p>
          <a:p>
            <a:pPr marL="0" indent="0" algn="just">
              <a:buNone/>
            </a:pPr>
            <a:endParaRPr lang="es-ES" sz="2400" dirty="0" smtClean="0">
              <a:latin typeface="Arial" charset="0"/>
              <a:cs typeface="Arial" charset="0"/>
            </a:endParaRPr>
          </a:p>
          <a:p>
            <a:pPr marL="0" indent="0" algn="just">
              <a:buNone/>
            </a:pPr>
            <a:r>
              <a:rPr lang="es-ES" sz="2400" dirty="0" smtClean="0">
                <a:latin typeface="Arial" charset="0"/>
                <a:cs typeface="Arial" charset="0"/>
              </a:rPr>
              <a:t>Es una cobertura de reaseguro que ampara las retenciones de la aseguradora en siniestros individuales que sobrepasan determinada cantidad y opera como un deducible, que se denomina </a:t>
            </a:r>
            <a:r>
              <a:rPr lang="es-ES" sz="2400" b="1" dirty="0" smtClean="0">
                <a:latin typeface="Arial" charset="0"/>
                <a:cs typeface="Arial" charset="0"/>
              </a:rPr>
              <a:t>prioridad</a:t>
            </a:r>
            <a:r>
              <a:rPr lang="es-ES" sz="2400" dirty="0" smtClean="0">
                <a:latin typeface="Arial" charset="0"/>
                <a:cs typeface="Arial" charset="0"/>
              </a:rPr>
              <a:t> a cargo del asegurador.</a:t>
            </a:r>
            <a:endParaRPr lang="es-MX" sz="2400" dirty="0" smtClean="0">
              <a:latin typeface="Arial" charset="0"/>
              <a:cs typeface="Arial" charset="0"/>
            </a:endParaRPr>
          </a:p>
          <a:p>
            <a:pPr>
              <a:buFont typeface="Wingdings 2" pitchFamily="18" charset="2"/>
              <a:buNone/>
            </a:pPr>
            <a:endParaRPr lang="es-MX" dirty="0" smtClean="0"/>
          </a:p>
        </p:txBody>
      </p:sp>
      <p:sp>
        <p:nvSpPr>
          <p:cNvPr id="4" name="3 Elipse"/>
          <p:cNvSpPr/>
          <p:nvPr/>
        </p:nvSpPr>
        <p:spPr>
          <a:xfrm>
            <a:off x="4357688" y="4714875"/>
            <a:ext cx="4000500" cy="2000250"/>
          </a:xfrm>
          <a:prstGeom prst="ellipse">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1026" name="Picture 2" descr="memoria-seguro-accidentes-0806-00">
            <a:hlinkClick r:id="rId2"/>
          </p:cNvPr>
          <p:cNvPicPr>
            <a:picLocks noChangeAspect="1" noChangeArrowheads="1"/>
          </p:cNvPicPr>
          <p:nvPr/>
        </p:nvPicPr>
        <p:blipFill>
          <a:blip r:embed="rId3"/>
          <a:srcRect/>
          <a:stretch>
            <a:fillRect/>
          </a:stretch>
        </p:blipFill>
        <p:spPr bwMode="auto">
          <a:xfrm>
            <a:off x="5101939" y="4758612"/>
            <a:ext cx="2571769" cy="1952145"/>
          </a:xfrm>
          <a:prstGeom prst="ellipse">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 name="2 Marcador de número de diapositiva"/>
          <p:cNvSpPr>
            <a:spLocks noGrp="1"/>
          </p:cNvSpPr>
          <p:nvPr>
            <p:ph type="sldNum" sz="quarter" idx="12"/>
          </p:nvPr>
        </p:nvSpPr>
        <p:spPr/>
        <p:txBody>
          <a:bodyPr/>
          <a:lstStyle/>
          <a:p>
            <a:pPr>
              <a:defRPr/>
            </a:pPr>
            <a:fld id="{24015C14-C635-4FFA-BD74-B61C99D81C0F}" type="slidenum">
              <a:rPr lang="es-ES" smtClean="0"/>
              <a:pPr>
                <a:defRPr/>
              </a:pPr>
              <a:t>29</a:t>
            </a:fld>
            <a:endParaRPr lang="es-ES" dirty="0"/>
          </a:p>
        </p:txBody>
      </p:sp>
    </p:spTree>
    <p:extLst>
      <p:ext uri="{BB962C8B-B14F-4D97-AF65-F5344CB8AC3E}">
        <p14:creationId xmlns:p14="http://schemas.microsoft.com/office/powerpoint/2010/main" val="957642087"/>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08104" y="116632"/>
            <a:ext cx="2857496" cy="936104"/>
          </a:xfrm>
        </p:spPr>
        <p:txBody>
          <a:bodyPr>
            <a:normAutofit fontScale="90000"/>
          </a:bodyPr>
          <a:lstStyle/>
          <a:p>
            <a:pPr algn="r"/>
            <a:r>
              <a:rPr lang="es-ES" sz="3100" dirty="0" smtClean="0"/>
              <a:t/>
            </a:r>
            <a:br>
              <a:rPr lang="es-ES" sz="3100" dirty="0" smtClean="0"/>
            </a:br>
            <a:r>
              <a:rPr lang="es-ES" sz="2000" dirty="0" smtClean="0"/>
              <a:t>F</a:t>
            </a:r>
            <a:r>
              <a:rPr lang="es-ES" sz="1600" dirty="0" smtClean="0"/>
              <a:t>ACULTAD DE ECONOMÍA</a:t>
            </a:r>
            <a:br>
              <a:rPr lang="es-ES" sz="1600" dirty="0" smtClean="0"/>
            </a:br>
            <a:r>
              <a:rPr lang="es-ES" sz="1600" dirty="0" smtClean="0"/>
              <a:t>LICENCIATURA EN ACTUARÍA</a:t>
            </a:r>
            <a:r>
              <a:rPr lang="es-ES" dirty="0" smtClean="0"/>
              <a:t/>
            </a:r>
            <a:br>
              <a:rPr lang="es-ES" dirty="0" smtClean="0"/>
            </a:br>
            <a:endParaRPr lang="es-MX" dirty="0"/>
          </a:p>
        </p:txBody>
      </p:sp>
      <p:pic>
        <p:nvPicPr>
          <p:cNvPr id="4" name="Picture 3"/>
          <p:cNvPicPr>
            <a:picLocks noChangeAspect="1" noChangeArrowheads="1"/>
          </p:cNvPicPr>
          <p:nvPr/>
        </p:nvPicPr>
        <p:blipFill>
          <a:blip r:embed="rId2"/>
          <a:srcRect/>
          <a:stretch>
            <a:fillRect/>
          </a:stretch>
        </p:blipFill>
        <p:spPr bwMode="auto">
          <a:xfrm>
            <a:off x="8335276" y="208250"/>
            <a:ext cx="701220" cy="628462"/>
          </a:xfrm>
          <a:prstGeom prst="rect">
            <a:avLst/>
          </a:prstGeom>
          <a:noFill/>
          <a:ln w="9525">
            <a:solidFill>
              <a:schemeClr val="accent3">
                <a:lumMod val="75000"/>
              </a:schemeClr>
            </a:solidFill>
            <a:miter lim="800000"/>
            <a:headEnd/>
            <a:tailEnd/>
          </a:ln>
        </p:spPr>
      </p:pic>
      <p:sp>
        <p:nvSpPr>
          <p:cNvPr id="5" name="4 CuadroTexto"/>
          <p:cNvSpPr txBox="1"/>
          <p:nvPr/>
        </p:nvSpPr>
        <p:spPr>
          <a:xfrm>
            <a:off x="5724128" y="1052736"/>
            <a:ext cx="2880320" cy="646331"/>
          </a:xfrm>
          <a:prstGeom prst="rect">
            <a:avLst/>
          </a:prstGeom>
          <a:solidFill>
            <a:schemeClr val="accent1"/>
          </a:solidFill>
          <a:ln>
            <a:solidFill>
              <a:schemeClr val="tx1"/>
            </a:solidFill>
          </a:ln>
        </p:spPr>
        <p:txBody>
          <a:bodyPr wrap="square" rtlCol="0">
            <a:spAutoFit/>
          </a:bodyPr>
          <a:lstStyle/>
          <a:p>
            <a:pPr algn="ctr"/>
            <a:r>
              <a:rPr lang="es-E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957974919"/>
              </p:ext>
            </p:extLst>
          </p:nvPr>
        </p:nvGraphicFramePr>
        <p:xfrm>
          <a:off x="827584" y="1916832"/>
          <a:ext cx="7858302" cy="4541520"/>
        </p:xfrm>
        <a:graphic>
          <a:graphicData uri="http://schemas.openxmlformats.org/drawingml/2006/table">
            <a:tbl>
              <a:tblPr firstRow="1" bandRow="1">
                <a:tableStyleId>{EB344D84-9AFB-497E-A393-DC336BA19D2E}</a:tableStyleId>
              </a:tblPr>
              <a:tblGrid>
                <a:gridCol w="7306842"/>
                <a:gridCol w="551460"/>
              </a:tblGrid>
              <a:tr h="2952328">
                <a:tc>
                  <a:txBody>
                    <a:bodyPr/>
                    <a:lstStyle/>
                    <a:p>
                      <a:pPr algn="r"/>
                      <a:r>
                        <a:rPr lang="es-MX" sz="2400" dirty="0" smtClean="0"/>
                        <a:t>Guión</a:t>
                      </a:r>
                      <a:r>
                        <a:rPr lang="es-MX" sz="2400" baseline="0" dirty="0" smtClean="0"/>
                        <a:t> Explicativo</a:t>
                      </a:r>
                    </a:p>
                    <a:p>
                      <a:pPr algn="r"/>
                      <a:endParaRPr lang="es-MX" sz="2400" dirty="0" smtClean="0"/>
                    </a:p>
                    <a:p>
                      <a:pPr algn="r"/>
                      <a:r>
                        <a:rPr lang="es-MX" sz="2800" dirty="0" smtClean="0"/>
                        <a:t>Definición de Reaseguro</a:t>
                      </a:r>
                    </a:p>
                    <a:p>
                      <a:pPr algn="r"/>
                      <a:r>
                        <a:rPr lang="es-ES" sz="2400" dirty="0" smtClean="0"/>
                        <a:t>Denominaciones</a:t>
                      </a:r>
                      <a:r>
                        <a:rPr lang="es-ES" sz="2400" baseline="0" dirty="0" smtClean="0"/>
                        <a:t> en el Reaseguro </a:t>
                      </a:r>
                      <a:endParaRPr lang="es-MX" sz="2400" dirty="0" smtClean="0"/>
                    </a:p>
                    <a:p>
                      <a:pPr algn="r"/>
                      <a:r>
                        <a:rPr lang="es-MX" sz="2400" dirty="0" smtClean="0"/>
                        <a:t>Características del Reaseguro con respecto al seguro</a:t>
                      </a:r>
                    </a:p>
                    <a:p>
                      <a:pPr algn="r"/>
                      <a:r>
                        <a:rPr lang="es-MX" sz="2400" dirty="0" smtClean="0"/>
                        <a:t>Clases de Reaseguro  </a:t>
                      </a:r>
                    </a:p>
                    <a:p>
                      <a:pPr algn="r"/>
                      <a:r>
                        <a:rPr lang="es-MX" sz="2400" dirty="0" smtClean="0"/>
                        <a:t>A.</a:t>
                      </a:r>
                      <a:r>
                        <a:rPr lang="es-MX" sz="2400" baseline="0" dirty="0" smtClean="0"/>
                        <a:t> Por su Obligatoriedad</a:t>
                      </a:r>
                      <a:endParaRPr lang="es-MX" sz="2400" dirty="0" smtClean="0"/>
                    </a:p>
                    <a:p>
                      <a:pPr algn="r"/>
                      <a:r>
                        <a:rPr lang="es-MX" sz="2400" dirty="0" smtClean="0"/>
                        <a:t>B.</a:t>
                      </a:r>
                      <a:r>
                        <a:rPr lang="es-MX" sz="2400" baseline="0" dirty="0" smtClean="0"/>
                        <a:t> Por su Contenido</a:t>
                      </a:r>
                    </a:p>
                    <a:p>
                      <a:pPr algn="r"/>
                      <a:r>
                        <a:rPr lang="es-MX" sz="2400" baseline="0" dirty="0" smtClean="0"/>
                        <a:t>Legislación del Reaseguro</a:t>
                      </a:r>
                      <a:endParaRPr lang="es-MX" sz="2400" dirty="0" smtClean="0"/>
                    </a:p>
                    <a:p>
                      <a:pPr algn="r"/>
                      <a:endParaRPr lang="es-MX" sz="2400" dirty="0" smtClean="0"/>
                    </a:p>
                    <a:p>
                      <a:pPr algn="r"/>
                      <a:r>
                        <a:rPr lang="es-MX" sz="2400" dirty="0" smtClean="0"/>
                        <a:t>Conclusiones</a:t>
                      </a:r>
                    </a:p>
                    <a:p>
                      <a:pPr algn="r"/>
                      <a:r>
                        <a:rPr lang="es-MX" sz="2400" dirty="0" smtClean="0"/>
                        <a:t>Referencias</a:t>
                      </a:r>
                      <a:endParaRPr lang="es-MX" sz="2400" dirty="0"/>
                    </a:p>
                  </a:txBody>
                  <a:tcPr/>
                </a:tc>
                <a:tc>
                  <a:txBody>
                    <a:bodyPr/>
                    <a:lstStyle/>
                    <a:p>
                      <a:pPr algn="r"/>
                      <a:r>
                        <a:rPr lang="es-MX" sz="2600" dirty="0" smtClean="0"/>
                        <a:t>4</a:t>
                      </a:r>
                    </a:p>
                    <a:p>
                      <a:pPr algn="r"/>
                      <a:endParaRPr lang="es-MX" sz="2600" dirty="0" smtClean="0"/>
                    </a:p>
                    <a:p>
                      <a:pPr algn="r"/>
                      <a:r>
                        <a:rPr lang="es-MX" sz="2800" dirty="0" smtClean="0"/>
                        <a:t>7</a:t>
                      </a:r>
                    </a:p>
                    <a:p>
                      <a:pPr algn="r"/>
                      <a:r>
                        <a:rPr lang="es-MX" sz="2300" dirty="0" smtClean="0"/>
                        <a:t>11</a:t>
                      </a:r>
                    </a:p>
                    <a:p>
                      <a:pPr algn="r"/>
                      <a:r>
                        <a:rPr lang="es-MX" sz="2300" dirty="0" smtClean="0"/>
                        <a:t>14</a:t>
                      </a:r>
                    </a:p>
                    <a:p>
                      <a:pPr algn="r"/>
                      <a:r>
                        <a:rPr lang="es-MX" sz="2300" dirty="0" smtClean="0"/>
                        <a:t>17</a:t>
                      </a:r>
                    </a:p>
                    <a:p>
                      <a:pPr algn="r"/>
                      <a:r>
                        <a:rPr lang="es-MX" sz="2300" dirty="0" smtClean="0"/>
                        <a:t>18</a:t>
                      </a:r>
                    </a:p>
                    <a:p>
                      <a:pPr algn="r"/>
                      <a:r>
                        <a:rPr lang="es-MX" sz="2300" dirty="0" smtClean="0"/>
                        <a:t>22</a:t>
                      </a:r>
                    </a:p>
                    <a:p>
                      <a:pPr algn="r"/>
                      <a:r>
                        <a:rPr lang="es-MX" sz="2300" dirty="0" smtClean="0"/>
                        <a:t>32</a:t>
                      </a:r>
                    </a:p>
                    <a:p>
                      <a:pPr algn="r"/>
                      <a:endParaRPr lang="es-MX" sz="2300" dirty="0" smtClean="0"/>
                    </a:p>
                    <a:p>
                      <a:pPr algn="r"/>
                      <a:r>
                        <a:rPr lang="es-MX" sz="2300" dirty="0" smtClean="0"/>
                        <a:t>34</a:t>
                      </a:r>
                    </a:p>
                    <a:p>
                      <a:pPr algn="r"/>
                      <a:r>
                        <a:rPr lang="es-MX" sz="2300" dirty="0" smtClean="0"/>
                        <a:t>36</a:t>
                      </a:r>
                      <a:endParaRPr lang="es-MX" sz="2300" dirty="0"/>
                    </a:p>
                  </a:txBody>
                  <a:tcPr/>
                </a:tc>
              </a:tr>
            </a:tbl>
          </a:graphicData>
        </a:graphic>
      </p:graphicFrame>
    </p:spTree>
    <p:extLst>
      <p:ext uri="{BB962C8B-B14F-4D97-AF65-F5344CB8AC3E}">
        <p14:creationId xmlns:p14="http://schemas.microsoft.com/office/powerpoint/2010/main" val="253636117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188640"/>
            <a:ext cx="8401080" cy="811468"/>
          </a:xfrm>
        </p:spPr>
        <p:txBody>
          <a:bodyPr>
            <a:noAutofit/>
          </a:bodyPr>
          <a:lstStyle/>
          <a:p>
            <a:pPr fontAlgn="auto">
              <a:spcAft>
                <a:spcPts val="0"/>
              </a:spcAft>
              <a:defRPr/>
            </a:pPr>
            <a:r>
              <a:rPr lang="es-ES" sz="2800" dirty="0" smtClean="0"/>
              <a:t> </a:t>
            </a:r>
            <a:r>
              <a:rPr lang="es-ES" sz="3200" b="1" dirty="0">
                <a:solidFill>
                  <a:schemeClr val="accent1"/>
                </a:solidFill>
              </a:rPr>
              <a:t>R</a:t>
            </a:r>
            <a:r>
              <a:rPr lang="es-ES" sz="3200" b="1" dirty="0" smtClean="0">
                <a:solidFill>
                  <a:schemeClr val="accent1"/>
                </a:solidFill>
              </a:rPr>
              <a:t>easeguros  NO Proporcionales:</a:t>
            </a:r>
            <a:endParaRPr lang="es-ES" sz="2800" b="1" dirty="0">
              <a:solidFill>
                <a:schemeClr val="accent1"/>
              </a:solidFill>
            </a:endParaRPr>
          </a:p>
        </p:txBody>
      </p:sp>
      <p:sp>
        <p:nvSpPr>
          <p:cNvPr id="3" name="2 Marcador de contenido"/>
          <p:cNvSpPr>
            <a:spLocks noGrp="1"/>
          </p:cNvSpPr>
          <p:nvPr>
            <p:ph idx="1"/>
          </p:nvPr>
        </p:nvSpPr>
        <p:spPr>
          <a:xfrm>
            <a:off x="467544" y="1196752"/>
            <a:ext cx="7920880" cy="4294111"/>
          </a:xfrm>
          <a:solidFill>
            <a:schemeClr val="accent1">
              <a:lumMod val="20000"/>
              <a:lumOff val="80000"/>
            </a:schemeClr>
          </a:solidFill>
          <a:ln w="28575">
            <a:solidFill>
              <a:schemeClr val="accent6">
                <a:lumMod val="50000"/>
              </a:schemeClr>
            </a:solidFill>
          </a:ln>
        </p:spPr>
        <p:txBody>
          <a:bodyPr>
            <a:normAutofit/>
          </a:bodyPr>
          <a:lstStyle/>
          <a:p>
            <a:pPr marL="0" indent="0" fontAlgn="auto">
              <a:spcAft>
                <a:spcPts val="0"/>
              </a:spcAft>
              <a:buFont typeface="Wingdings 2"/>
              <a:buNone/>
              <a:defRPr/>
            </a:pPr>
            <a:r>
              <a:rPr lang="es-ES" sz="2800" b="1" dirty="0" smtClean="0">
                <a:solidFill>
                  <a:schemeClr val="accent6">
                    <a:lumMod val="75000"/>
                  </a:schemeClr>
                </a:solidFill>
              </a:rPr>
              <a:t>EXCESO DE PERDIDA / COBERTURA CATASTRÓFICA </a:t>
            </a:r>
            <a:r>
              <a:rPr lang="es-ES" sz="2800" b="1" dirty="0" smtClean="0">
                <a:solidFill>
                  <a:schemeClr val="accent1"/>
                </a:solidFill>
              </a:rPr>
              <a:t>(EXCESS LOSS / REINSURANCE).</a:t>
            </a:r>
            <a:endParaRPr lang="es-MX" sz="2800" b="1" dirty="0" smtClean="0">
              <a:solidFill>
                <a:schemeClr val="accent1"/>
              </a:solidFill>
            </a:endParaRPr>
          </a:p>
          <a:p>
            <a:pPr marL="0" indent="0" algn="just" fontAlgn="auto">
              <a:spcAft>
                <a:spcPts val="0"/>
              </a:spcAft>
              <a:buNone/>
              <a:defRPr/>
            </a:pPr>
            <a:r>
              <a:rPr lang="es-ES" sz="2400" dirty="0" smtClean="0">
                <a:latin typeface="Arial" pitchFamily="34" charset="0"/>
                <a:cs typeface="Arial" pitchFamily="34" charset="0"/>
              </a:rPr>
              <a:t>Ofrece a la aseguradora una protección contra acumulaciones imprevistas que resulten por varios siniestros causados por el mismo evento en exceso de una cantidad previamente determinada que es denominada prioridad; en otras palabras este reaseguro ampara las retenciones de la aseguradora funcionando en evento por evento.</a:t>
            </a:r>
            <a:endParaRPr lang="es-MX" sz="2900" dirty="0" smtClean="0">
              <a:latin typeface="Arial" pitchFamily="34" charset="0"/>
              <a:cs typeface="Arial" pitchFamily="34" charset="0"/>
            </a:endParaRPr>
          </a:p>
          <a:p>
            <a:pPr fontAlgn="auto">
              <a:spcAft>
                <a:spcPts val="0"/>
              </a:spcAft>
              <a:buFont typeface="Wingdings 2"/>
              <a:buNone/>
              <a:defRPr/>
            </a:pPr>
            <a:endParaRPr lang="es-MX" dirty="0" smtClean="0"/>
          </a:p>
        </p:txBody>
      </p:sp>
      <p:sp>
        <p:nvSpPr>
          <p:cNvPr id="4" name="3 Elipse"/>
          <p:cNvSpPr/>
          <p:nvPr/>
        </p:nvSpPr>
        <p:spPr>
          <a:xfrm>
            <a:off x="4286250" y="4581128"/>
            <a:ext cx="4000500" cy="2160241"/>
          </a:xfrm>
          <a:prstGeom prst="ellipse">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2050" name="Picture 2" descr="Terremoto">
            <a:hlinkClick r:id="rId2"/>
          </p:cNvPr>
          <p:cNvPicPr>
            <a:picLocks noChangeAspect="1" noChangeArrowheads="1"/>
          </p:cNvPicPr>
          <p:nvPr/>
        </p:nvPicPr>
        <p:blipFill>
          <a:blip r:embed="rId3"/>
          <a:srcRect/>
          <a:stretch>
            <a:fillRect/>
          </a:stretch>
        </p:blipFill>
        <p:spPr bwMode="auto">
          <a:xfrm>
            <a:off x="4500562" y="4725144"/>
            <a:ext cx="3571900" cy="1872209"/>
          </a:xfrm>
          <a:prstGeom prst="ellipse">
            <a:avLst/>
          </a:prstGeom>
          <a:noFill/>
          <a:ln w="9525">
            <a:noFill/>
            <a:miter lim="800000"/>
            <a:headEnd/>
            <a:tailEnd/>
          </a:ln>
        </p:spPr>
      </p:pic>
      <p:sp>
        <p:nvSpPr>
          <p:cNvPr id="5" name="4 Marcador de número de diapositiva"/>
          <p:cNvSpPr>
            <a:spLocks noGrp="1"/>
          </p:cNvSpPr>
          <p:nvPr>
            <p:ph type="sldNum" sz="quarter" idx="12"/>
          </p:nvPr>
        </p:nvSpPr>
        <p:spPr/>
        <p:txBody>
          <a:bodyPr/>
          <a:lstStyle/>
          <a:p>
            <a:pPr>
              <a:defRPr/>
            </a:pPr>
            <a:fld id="{24015C14-C635-4FFA-BD74-B61C99D81C0F}" type="slidenum">
              <a:rPr lang="es-ES" smtClean="0"/>
              <a:pPr>
                <a:defRPr/>
              </a:pPr>
              <a:t>30</a:t>
            </a:fld>
            <a:endParaRPr lang="es-ES" dirty="0"/>
          </a:p>
        </p:txBody>
      </p:sp>
    </p:spTree>
    <p:extLst>
      <p:ext uri="{BB962C8B-B14F-4D97-AF65-F5344CB8AC3E}">
        <p14:creationId xmlns:p14="http://schemas.microsoft.com/office/powerpoint/2010/main" val="1827131248"/>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188640"/>
            <a:ext cx="8401080" cy="811468"/>
          </a:xfrm>
        </p:spPr>
        <p:txBody>
          <a:bodyPr>
            <a:noAutofit/>
          </a:bodyPr>
          <a:lstStyle/>
          <a:p>
            <a:pPr fontAlgn="auto">
              <a:spcAft>
                <a:spcPts val="0"/>
              </a:spcAft>
              <a:defRPr/>
            </a:pPr>
            <a:r>
              <a:rPr lang="es-ES" sz="2800" dirty="0" smtClean="0"/>
              <a:t> </a:t>
            </a:r>
            <a:r>
              <a:rPr lang="es-ES" sz="3200" b="1" dirty="0">
                <a:solidFill>
                  <a:schemeClr val="accent1"/>
                </a:solidFill>
              </a:rPr>
              <a:t>R</a:t>
            </a:r>
            <a:r>
              <a:rPr lang="es-ES" sz="3200" b="1" dirty="0" smtClean="0">
                <a:solidFill>
                  <a:schemeClr val="accent1"/>
                </a:solidFill>
              </a:rPr>
              <a:t>easeguros  NO Proporcionales:</a:t>
            </a:r>
            <a:endParaRPr lang="es-ES" sz="3200" b="1" dirty="0">
              <a:solidFill>
                <a:schemeClr val="accent1"/>
              </a:solidFill>
            </a:endParaRPr>
          </a:p>
        </p:txBody>
      </p:sp>
      <p:sp>
        <p:nvSpPr>
          <p:cNvPr id="3" name="2 Marcador de contenido"/>
          <p:cNvSpPr>
            <a:spLocks noGrp="1"/>
          </p:cNvSpPr>
          <p:nvPr>
            <p:ph idx="1"/>
          </p:nvPr>
        </p:nvSpPr>
        <p:spPr>
          <a:xfrm>
            <a:off x="467544" y="1090959"/>
            <a:ext cx="7992888" cy="4786313"/>
          </a:xfrm>
          <a:solidFill>
            <a:schemeClr val="accent1">
              <a:lumMod val="20000"/>
              <a:lumOff val="80000"/>
            </a:schemeClr>
          </a:solidFill>
          <a:ln w="28575">
            <a:solidFill>
              <a:schemeClr val="accent6">
                <a:lumMod val="50000"/>
              </a:schemeClr>
            </a:solidFill>
          </a:ln>
        </p:spPr>
        <p:txBody>
          <a:bodyPr>
            <a:normAutofit/>
          </a:bodyPr>
          <a:lstStyle/>
          <a:p>
            <a:pPr fontAlgn="auto">
              <a:spcAft>
                <a:spcPts val="0"/>
              </a:spcAft>
              <a:buFont typeface="Wingdings 2"/>
              <a:buNone/>
              <a:defRPr/>
            </a:pPr>
            <a:r>
              <a:rPr lang="es-ES" sz="2800" b="1" dirty="0" smtClean="0">
                <a:solidFill>
                  <a:schemeClr val="accent6">
                    <a:lumMod val="75000"/>
                  </a:schemeClr>
                </a:solidFill>
              </a:rPr>
              <a:t>EXCESO DE SINIESTRALIDAD </a:t>
            </a:r>
          </a:p>
          <a:p>
            <a:pPr fontAlgn="auto">
              <a:spcAft>
                <a:spcPts val="0"/>
              </a:spcAft>
              <a:buFont typeface="Wingdings 2"/>
              <a:buNone/>
              <a:defRPr/>
            </a:pPr>
            <a:r>
              <a:rPr lang="es-ES" sz="2800" b="1" dirty="0" smtClean="0">
                <a:solidFill>
                  <a:schemeClr val="accent1"/>
                </a:solidFill>
              </a:rPr>
              <a:t>(STOP LOSS REINSURANCE)</a:t>
            </a:r>
            <a:endParaRPr lang="es-MX" sz="2800" dirty="0" smtClean="0">
              <a:solidFill>
                <a:schemeClr val="accent1"/>
              </a:solidFill>
            </a:endParaRPr>
          </a:p>
          <a:p>
            <a:pPr marL="0" indent="0" algn="just" fontAlgn="auto">
              <a:spcAft>
                <a:spcPts val="0"/>
              </a:spcAft>
              <a:buNone/>
              <a:defRPr/>
            </a:pPr>
            <a:r>
              <a:rPr lang="es-ES" sz="2400" dirty="0" smtClean="0">
                <a:latin typeface="Arial" pitchFamily="34" charset="0"/>
                <a:cs typeface="Arial" pitchFamily="34" charset="0"/>
              </a:rPr>
              <a:t>Bajo este sistema de reaseguro, el asegurador o cedente se ampara contra el hecho de que las perdidas procedentes de una cierta categoría de seguros, durante un lapso de tiempo (que usualmente es de un año), supere en un porcentaje establecido la relación entre primas y siniestros y sea el reasegurador quien cubra el momento de la siniestralidad que exceda dicho límite.</a:t>
            </a:r>
            <a:endParaRPr lang="es-MX" sz="2400" dirty="0" smtClean="0">
              <a:latin typeface="Arial" pitchFamily="34" charset="0"/>
              <a:cs typeface="Arial" pitchFamily="34" charset="0"/>
            </a:endParaRPr>
          </a:p>
        </p:txBody>
      </p:sp>
      <p:sp>
        <p:nvSpPr>
          <p:cNvPr id="4" name="3 Rectángulo redondeado"/>
          <p:cNvSpPr/>
          <p:nvPr/>
        </p:nvSpPr>
        <p:spPr>
          <a:xfrm>
            <a:off x="3153544" y="4869160"/>
            <a:ext cx="2786608" cy="1800200"/>
          </a:xfrm>
          <a:prstGeom prst="round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4 Marcador de número de diapositiva"/>
          <p:cNvSpPr>
            <a:spLocks noGrp="1"/>
          </p:cNvSpPr>
          <p:nvPr>
            <p:ph type="sldNum" sz="quarter" idx="12"/>
          </p:nvPr>
        </p:nvSpPr>
        <p:spPr/>
        <p:txBody>
          <a:bodyPr/>
          <a:lstStyle/>
          <a:p>
            <a:pPr>
              <a:defRPr/>
            </a:pPr>
            <a:fld id="{24015C14-C635-4FFA-BD74-B61C99D81C0F}" type="slidenum">
              <a:rPr lang="es-ES" smtClean="0"/>
              <a:pPr>
                <a:defRPr/>
              </a:pPr>
              <a:t>31</a:t>
            </a:fld>
            <a:endParaRPr lang="es-ES" dirty="0"/>
          </a:p>
        </p:txBody>
      </p:sp>
      <p:pic>
        <p:nvPicPr>
          <p:cNvPr id="7" name="Picture 5"/>
          <p:cNvPicPr>
            <a:picLocks noChangeAspect="1" noChangeArrowheads="1"/>
          </p:cNvPicPr>
          <p:nvPr/>
        </p:nvPicPr>
        <p:blipFill>
          <a:blip r:embed="rId2"/>
          <a:srcRect/>
          <a:stretch>
            <a:fillRect/>
          </a:stretch>
        </p:blipFill>
        <p:spPr bwMode="auto">
          <a:xfrm>
            <a:off x="3419872" y="5045918"/>
            <a:ext cx="2305050" cy="1479426"/>
          </a:xfrm>
          <a:prstGeom prst="rect">
            <a:avLst/>
          </a:prstGeom>
          <a:noFill/>
          <a:ln w="9525">
            <a:noFill/>
            <a:miter lim="800000"/>
            <a:headEnd/>
            <a:tailEnd/>
          </a:ln>
        </p:spPr>
      </p:pic>
    </p:spTree>
    <p:extLst>
      <p:ext uri="{BB962C8B-B14F-4D97-AF65-F5344CB8AC3E}">
        <p14:creationId xmlns:p14="http://schemas.microsoft.com/office/powerpoint/2010/main" val="39703655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19256" cy="922114"/>
          </a:xfrm>
        </p:spPr>
        <p:txBody>
          <a:bodyPr/>
          <a:lstStyle/>
          <a:p>
            <a:pPr fontAlgn="auto">
              <a:spcAft>
                <a:spcPts val="0"/>
              </a:spcAft>
              <a:defRPr/>
            </a:pPr>
            <a:r>
              <a:rPr lang="es-ES" sz="4000" b="1" dirty="0">
                <a:solidFill>
                  <a:schemeClr val="accent1"/>
                </a:solidFill>
              </a:rPr>
              <a:t>LA LEGISLACIÓN DEL </a:t>
            </a:r>
            <a:r>
              <a:rPr lang="es-ES" sz="4000" b="1" dirty="0" smtClean="0">
                <a:solidFill>
                  <a:schemeClr val="accent1"/>
                </a:solidFill>
              </a:rPr>
              <a:t>REASEGURO</a:t>
            </a:r>
            <a:endParaRPr lang="es-ES" sz="4000" b="1" dirty="0">
              <a:solidFill>
                <a:schemeClr val="accent1"/>
              </a:solidFill>
            </a:endParaRPr>
          </a:p>
        </p:txBody>
      </p:sp>
      <p:sp>
        <p:nvSpPr>
          <p:cNvPr id="30723" name="2 Marcador de contenido"/>
          <p:cNvSpPr>
            <a:spLocks noGrp="1"/>
          </p:cNvSpPr>
          <p:nvPr>
            <p:ph idx="1"/>
          </p:nvPr>
        </p:nvSpPr>
        <p:spPr>
          <a:xfrm>
            <a:off x="395536" y="1340768"/>
            <a:ext cx="8064896" cy="4525962"/>
          </a:xfrm>
          <a:solidFill>
            <a:schemeClr val="accent6">
              <a:lumMod val="20000"/>
              <a:lumOff val="80000"/>
            </a:schemeClr>
          </a:solidFill>
          <a:ln w="28575">
            <a:solidFill>
              <a:schemeClr val="accent2">
                <a:lumMod val="75000"/>
              </a:schemeClr>
            </a:solidFill>
          </a:ln>
        </p:spPr>
        <p:txBody>
          <a:bodyPr>
            <a:normAutofit/>
          </a:bodyPr>
          <a:lstStyle/>
          <a:p>
            <a:r>
              <a:rPr lang="es-ES" sz="2800" b="1" dirty="0"/>
              <a:t>Derecho aplicable.</a:t>
            </a:r>
            <a:endParaRPr lang="es-MX" sz="2800" dirty="0"/>
          </a:p>
          <a:p>
            <a:pPr algn="just"/>
            <a:r>
              <a:rPr lang="es-ES" sz="2800" dirty="0"/>
              <a:t>El propósito de un contrato de reaseguro es asumir un riesgo, poseyendo completamente la naturaleza fundamental de un contrato de seguro por lo  que, junto con las estipulaciones legales y los términos más o menos especiales expresados en el contrato por las partes, debe juzgarse básicamente  según los principios legales que determine cualquier ley de seguros.</a:t>
            </a:r>
            <a:endParaRPr lang="es-MX" sz="2800" dirty="0"/>
          </a:p>
          <a:p>
            <a:pPr marL="0" indent="0" algn="just">
              <a:buNone/>
            </a:pPr>
            <a:endParaRPr lang="es-MX" sz="2800" dirty="0"/>
          </a:p>
          <a:p>
            <a:pPr algn="just"/>
            <a:endParaRPr lang="es-ES" sz="2700" dirty="0" smtClean="0">
              <a:latin typeface="Arial" charset="0"/>
              <a:cs typeface="Arial" charset="0"/>
            </a:endParaRPr>
          </a:p>
        </p:txBody>
      </p:sp>
      <p:sp>
        <p:nvSpPr>
          <p:cNvPr id="3" name="2 Elipse"/>
          <p:cNvSpPr/>
          <p:nvPr/>
        </p:nvSpPr>
        <p:spPr>
          <a:xfrm>
            <a:off x="5580112" y="5157192"/>
            <a:ext cx="2714600" cy="1562472"/>
          </a:xfrm>
          <a:prstGeom prst="ellipse">
            <a:avLst/>
          </a:prstGeom>
          <a:solidFill>
            <a:schemeClr val="accent4"/>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hands1">
            <a:hlinkClick r:id="rId2"/>
          </p:cNvPr>
          <p:cNvPicPr>
            <a:picLocks noChangeAspect="1" noChangeArrowheads="1"/>
          </p:cNvPicPr>
          <p:nvPr/>
        </p:nvPicPr>
        <p:blipFill>
          <a:blip r:embed="rId3"/>
          <a:srcRect/>
          <a:stretch>
            <a:fillRect/>
          </a:stretch>
        </p:blipFill>
        <p:spPr bwMode="auto">
          <a:xfrm>
            <a:off x="5940152" y="5308302"/>
            <a:ext cx="2000264" cy="1289050"/>
          </a:xfrm>
          <a:prstGeom prst="ellipse">
            <a:avLst/>
          </a:prstGeom>
          <a:noFill/>
          <a:ln w="2857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4" name="3 Marcador de número de diapositiva"/>
          <p:cNvSpPr>
            <a:spLocks noGrp="1"/>
          </p:cNvSpPr>
          <p:nvPr>
            <p:ph type="sldNum" sz="quarter" idx="12"/>
          </p:nvPr>
        </p:nvSpPr>
        <p:spPr/>
        <p:txBody>
          <a:bodyPr/>
          <a:lstStyle/>
          <a:p>
            <a:pPr>
              <a:defRPr/>
            </a:pPr>
            <a:fld id="{24015C14-C635-4FFA-BD74-B61C99D81C0F}" type="slidenum">
              <a:rPr lang="es-ES" smtClean="0"/>
              <a:pPr>
                <a:defRPr/>
              </a:pPr>
              <a:t>32</a:t>
            </a:fld>
            <a:endParaRPr lang="es-ES" dirty="0"/>
          </a:p>
        </p:txBody>
      </p:sp>
    </p:spTree>
    <p:extLst>
      <p:ext uri="{BB962C8B-B14F-4D97-AF65-F5344CB8AC3E}">
        <p14:creationId xmlns:p14="http://schemas.microsoft.com/office/powerpoint/2010/main" val="169851162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19256" cy="922114"/>
          </a:xfrm>
        </p:spPr>
        <p:txBody>
          <a:bodyPr/>
          <a:lstStyle/>
          <a:p>
            <a:pPr fontAlgn="auto">
              <a:spcAft>
                <a:spcPts val="0"/>
              </a:spcAft>
              <a:defRPr/>
            </a:pPr>
            <a:r>
              <a:rPr lang="es-ES" sz="4000" b="1" dirty="0">
                <a:solidFill>
                  <a:schemeClr val="accent1"/>
                </a:solidFill>
              </a:rPr>
              <a:t>LA LEGISLACIÓN DEL </a:t>
            </a:r>
            <a:r>
              <a:rPr lang="es-ES" sz="4000" b="1" dirty="0" smtClean="0">
                <a:solidFill>
                  <a:schemeClr val="accent1"/>
                </a:solidFill>
              </a:rPr>
              <a:t>REASEGURO</a:t>
            </a:r>
            <a:endParaRPr lang="es-ES" sz="4000" b="1" dirty="0">
              <a:solidFill>
                <a:schemeClr val="accent1"/>
              </a:solidFill>
            </a:endParaRPr>
          </a:p>
        </p:txBody>
      </p:sp>
      <p:sp>
        <p:nvSpPr>
          <p:cNvPr id="30723" name="2 Marcador de contenido"/>
          <p:cNvSpPr>
            <a:spLocks noGrp="1"/>
          </p:cNvSpPr>
          <p:nvPr>
            <p:ph idx="1"/>
          </p:nvPr>
        </p:nvSpPr>
        <p:spPr>
          <a:xfrm>
            <a:off x="395536" y="1340768"/>
            <a:ext cx="8064896" cy="4525962"/>
          </a:xfrm>
          <a:solidFill>
            <a:schemeClr val="accent6">
              <a:lumMod val="20000"/>
              <a:lumOff val="80000"/>
            </a:schemeClr>
          </a:solidFill>
          <a:ln w="28575">
            <a:solidFill>
              <a:schemeClr val="accent2">
                <a:lumMod val="75000"/>
              </a:schemeClr>
            </a:solidFill>
          </a:ln>
        </p:spPr>
        <p:txBody>
          <a:bodyPr>
            <a:normAutofit lnSpcReduction="10000"/>
          </a:bodyPr>
          <a:lstStyle/>
          <a:p>
            <a:r>
              <a:rPr lang="es-ES" sz="2800" b="1" dirty="0"/>
              <a:t>Jurisdicción </a:t>
            </a:r>
            <a:endParaRPr lang="es-MX" sz="2800" dirty="0"/>
          </a:p>
          <a:p>
            <a:pPr algn="just"/>
            <a:r>
              <a:rPr lang="es-ES" sz="2800" dirty="0"/>
              <a:t>En el contrato se debe especificar el lugar de residencia de la parte que ha de realizar la prestación más característica, la inmediata interpretación es que corresponde al lugar de establecimiento del reaseguro. Sin embargo, hay detractores de esta interpretación que opinan que el establecimiento del reasegurado no suele coincidir con el lugar del reasegurador, ni con la localización del riesgo, por lo tanto, la ley aplicable debería ser la del establecimiento del reasegurado</a:t>
            </a:r>
            <a:r>
              <a:rPr lang="es-ES" sz="2800" dirty="0" smtClean="0"/>
              <a:t>.</a:t>
            </a:r>
            <a:endParaRPr lang="es-MX" sz="2800" dirty="0"/>
          </a:p>
          <a:p>
            <a:pPr algn="just"/>
            <a:endParaRPr lang="es-ES" sz="2700" dirty="0" smtClean="0">
              <a:latin typeface="Arial" charset="0"/>
              <a:cs typeface="Arial" charset="0"/>
            </a:endParaRPr>
          </a:p>
        </p:txBody>
      </p:sp>
      <p:sp>
        <p:nvSpPr>
          <p:cNvPr id="4" name="3 Marcador de número de diapositiva"/>
          <p:cNvSpPr>
            <a:spLocks noGrp="1"/>
          </p:cNvSpPr>
          <p:nvPr>
            <p:ph type="sldNum" sz="quarter" idx="12"/>
          </p:nvPr>
        </p:nvSpPr>
        <p:spPr/>
        <p:txBody>
          <a:bodyPr/>
          <a:lstStyle/>
          <a:p>
            <a:pPr>
              <a:defRPr/>
            </a:pPr>
            <a:fld id="{24015C14-C635-4FFA-BD74-B61C99D81C0F}" type="slidenum">
              <a:rPr lang="es-ES" smtClean="0"/>
              <a:pPr>
                <a:defRPr/>
              </a:pPr>
              <a:t>33</a:t>
            </a:fld>
            <a:endParaRPr lang="es-ES" dirty="0"/>
          </a:p>
        </p:txBody>
      </p:sp>
    </p:spTree>
    <p:extLst>
      <p:ext uri="{BB962C8B-B14F-4D97-AF65-F5344CB8AC3E}">
        <p14:creationId xmlns:p14="http://schemas.microsoft.com/office/powerpoint/2010/main" val="1581904385"/>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32656"/>
            <a:ext cx="4032448" cy="864096"/>
          </a:xfrm>
          <a:solidFill>
            <a:schemeClr val="accent1">
              <a:lumMod val="40000"/>
              <a:lumOff val="60000"/>
            </a:schemeClr>
          </a:solidFill>
        </p:spPr>
        <p:txBody>
          <a:bodyPr/>
          <a:lstStyle/>
          <a:p>
            <a:pPr fontAlgn="auto">
              <a:spcAft>
                <a:spcPts val="0"/>
              </a:spcAft>
              <a:defRPr/>
            </a:pPr>
            <a:r>
              <a:rPr lang="es-ES" dirty="0" smtClean="0">
                <a:solidFill>
                  <a:schemeClr val="accent6">
                    <a:lumMod val="75000"/>
                  </a:schemeClr>
                </a:solidFill>
              </a:rPr>
              <a:t>Conclusiones </a:t>
            </a:r>
            <a:endParaRPr lang="es-ES" dirty="0">
              <a:solidFill>
                <a:schemeClr val="accent6">
                  <a:lumMod val="75000"/>
                </a:schemeClr>
              </a:solidFill>
            </a:endParaRPr>
          </a:p>
        </p:txBody>
      </p:sp>
      <p:sp>
        <p:nvSpPr>
          <p:cNvPr id="3" name="2 Marcador de contenido"/>
          <p:cNvSpPr>
            <a:spLocks noGrp="1"/>
          </p:cNvSpPr>
          <p:nvPr>
            <p:ph idx="1"/>
          </p:nvPr>
        </p:nvSpPr>
        <p:spPr>
          <a:xfrm>
            <a:off x="251520" y="1285875"/>
            <a:ext cx="8208912" cy="5214938"/>
          </a:xfrm>
        </p:spPr>
        <p:txBody>
          <a:bodyPr>
            <a:normAutofit fontScale="92500"/>
          </a:bodyPr>
          <a:lstStyle/>
          <a:p>
            <a:pPr algn="just"/>
            <a:r>
              <a:rPr lang="es-ES_tradnl" sz="2400" dirty="0">
                <a:latin typeface="Arial" pitchFamily="34" charset="0"/>
                <a:cs typeface="Arial" pitchFamily="34" charset="0"/>
              </a:rPr>
              <a:t>Se entiende por distribución de riesgos el reparto o dispersión de los mismos que la actividad aseguradora precisa realizar para obtener una compensación estadística, igualando los riesgos que componen la cartera de bienes asegurados. Esta distribución puede llevarse a cabo de dos principales modos: coaseguro y reaseguro.</a:t>
            </a:r>
            <a:endParaRPr lang="es-MX" sz="2400" dirty="0">
              <a:latin typeface="Arial" pitchFamily="34" charset="0"/>
              <a:cs typeface="Arial" pitchFamily="34" charset="0"/>
            </a:endParaRPr>
          </a:p>
          <a:p>
            <a:pPr marL="0" indent="0" algn="just">
              <a:buNone/>
            </a:pPr>
            <a:endParaRPr lang="es-MX" sz="2400" dirty="0">
              <a:latin typeface="Arial" pitchFamily="34" charset="0"/>
              <a:cs typeface="Arial" pitchFamily="34" charset="0"/>
            </a:endParaRPr>
          </a:p>
          <a:p>
            <a:pPr algn="just"/>
            <a:r>
              <a:rPr lang="es-ES_tradnl" sz="2400" dirty="0" smtClean="0">
                <a:latin typeface="Arial" pitchFamily="34" charset="0"/>
                <a:cs typeface="Arial" pitchFamily="34" charset="0"/>
              </a:rPr>
              <a:t>El </a:t>
            </a:r>
            <a:r>
              <a:rPr lang="es-ES_tradnl" sz="2400" dirty="0">
                <a:latin typeface="Arial" pitchFamily="34" charset="0"/>
                <a:cs typeface="Arial" pitchFamily="34" charset="0"/>
              </a:rPr>
              <a:t>reaseguro es el contrato en virtud del cual una empresa de seguros toma a su cargo total o parcialmente  un riesgo ya cubierto por otra o el remanente de daños que exceda la cantidad asegurada por el asegurador </a:t>
            </a:r>
            <a:r>
              <a:rPr lang="es-ES_tradnl" sz="2400" dirty="0" smtClean="0">
                <a:latin typeface="Arial" pitchFamily="34" charset="0"/>
                <a:cs typeface="Arial" pitchFamily="34" charset="0"/>
              </a:rPr>
              <a:t>directo.</a:t>
            </a:r>
          </a:p>
          <a:p>
            <a:pPr algn="just"/>
            <a:endParaRPr lang="es-ES_tradnl" sz="2400" dirty="0">
              <a:latin typeface="Arial" pitchFamily="34" charset="0"/>
              <a:cs typeface="Arial" pitchFamily="34" charset="0"/>
            </a:endParaRPr>
          </a:p>
          <a:p>
            <a:pPr algn="just"/>
            <a:r>
              <a:rPr lang="es-ES" sz="2400" dirty="0" smtClean="0">
                <a:latin typeface="Arial" pitchFamily="34" charset="0"/>
                <a:cs typeface="Arial" pitchFamily="34" charset="0"/>
              </a:rPr>
              <a:t>Es de uso general ceder al reasegurador el riesgo mas probable o el mas cuantioso, por parte del reasegurado.</a:t>
            </a:r>
            <a:endParaRPr lang="es-MX" sz="2400" dirty="0" smtClean="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pPr>
              <a:defRPr/>
            </a:pPr>
            <a:fld id="{24015C14-C635-4FFA-BD74-B61C99D81C0F}" type="slidenum">
              <a:rPr lang="es-ES" smtClean="0"/>
              <a:pPr>
                <a:defRPr/>
              </a:pPr>
              <a:t>34</a:t>
            </a:fld>
            <a:endParaRPr lang="es-ES" dirty="0"/>
          </a:p>
        </p:txBody>
      </p:sp>
    </p:spTree>
    <p:extLst>
      <p:ext uri="{BB962C8B-B14F-4D97-AF65-F5344CB8AC3E}">
        <p14:creationId xmlns:p14="http://schemas.microsoft.com/office/powerpoint/2010/main" val="3942119523"/>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260648"/>
            <a:ext cx="4032448" cy="936104"/>
          </a:xfrm>
          <a:solidFill>
            <a:schemeClr val="accent1">
              <a:lumMod val="40000"/>
              <a:lumOff val="60000"/>
            </a:schemeClr>
          </a:solidFill>
        </p:spPr>
        <p:txBody>
          <a:bodyPr/>
          <a:lstStyle/>
          <a:p>
            <a:pPr fontAlgn="auto">
              <a:spcAft>
                <a:spcPts val="0"/>
              </a:spcAft>
              <a:defRPr/>
            </a:pPr>
            <a:r>
              <a:rPr lang="es-ES" dirty="0" smtClean="0">
                <a:solidFill>
                  <a:schemeClr val="accent6">
                    <a:lumMod val="75000"/>
                  </a:schemeClr>
                </a:solidFill>
              </a:rPr>
              <a:t>Conclusiones </a:t>
            </a:r>
            <a:endParaRPr lang="es-ES" dirty="0">
              <a:solidFill>
                <a:schemeClr val="accent6">
                  <a:lumMod val="75000"/>
                </a:schemeClr>
              </a:solidFill>
            </a:endParaRPr>
          </a:p>
        </p:txBody>
      </p:sp>
      <p:sp>
        <p:nvSpPr>
          <p:cNvPr id="3" name="2 Marcador de contenido"/>
          <p:cNvSpPr>
            <a:spLocks noGrp="1"/>
          </p:cNvSpPr>
          <p:nvPr>
            <p:ph idx="1"/>
          </p:nvPr>
        </p:nvSpPr>
        <p:spPr>
          <a:xfrm>
            <a:off x="179512" y="1268760"/>
            <a:ext cx="8280920" cy="5328592"/>
          </a:xfrm>
        </p:spPr>
        <p:txBody>
          <a:bodyPr>
            <a:normAutofit fontScale="77500" lnSpcReduction="20000"/>
          </a:bodyPr>
          <a:lstStyle/>
          <a:p>
            <a:pPr algn="just" fontAlgn="auto">
              <a:spcAft>
                <a:spcPts val="0"/>
              </a:spcAft>
              <a:defRPr/>
            </a:pPr>
            <a:r>
              <a:rPr lang="es-ES" sz="2600" dirty="0">
                <a:latin typeface="Arial" pitchFamily="34" charset="0"/>
                <a:cs typeface="Arial" pitchFamily="34" charset="0"/>
              </a:rPr>
              <a:t>A diferencia de la relación asegurador-asegurado, donde se han creado comisiones que protejan al asegurado, la relación reasegurador-reasegurado, es de mas confianza entre las partes, ya que ambas son expertas en el área</a:t>
            </a:r>
            <a:r>
              <a:rPr lang="es-ES" sz="2600" dirty="0" smtClean="0">
                <a:latin typeface="Arial" pitchFamily="34" charset="0"/>
                <a:cs typeface="Arial" pitchFamily="34" charset="0"/>
              </a:rPr>
              <a:t>.</a:t>
            </a:r>
          </a:p>
          <a:p>
            <a:pPr algn="just" fontAlgn="auto">
              <a:spcAft>
                <a:spcPts val="0"/>
              </a:spcAft>
              <a:defRPr/>
            </a:pPr>
            <a:endParaRPr lang="es-MX" sz="2600" dirty="0">
              <a:latin typeface="Arial" pitchFamily="34" charset="0"/>
              <a:cs typeface="Arial" pitchFamily="34" charset="0"/>
            </a:endParaRPr>
          </a:p>
          <a:p>
            <a:pPr algn="just" fontAlgn="auto">
              <a:spcAft>
                <a:spcPts val="0"/>
              </a:spcAft>
              <a:defRPr/>
            </a:pPr>
            <a:r>
              <a:rPr lang="es-ES" sz="2600" dirty="0">
                <a:latin typeface="Arial" pitchFamily="34" charset="0"/>
                <a:cs typeface="Arial" pitchFamily="34" charset="0"/>
              </a:rPr>
              <a:t>El reasegurador no suele analizar los riesgos de los que esta tomando la responsabilidad, a diferencia del asegurador. En la mayoría de casos es suficiente la información que recibe del asegurador, deposita en su confianza en los cálculos de este.</a:t>
            </a:r>
            <a:endParaRPr lang="es-MX" sz="2600" dirty="0">
              <a:latin typeface="Arial" pitchFamily="34" charset="0"/>
              <a:cs typeface="Arial" pitchFamily="34" charset="0"/>
            </a:endParaRPr>
          </a:p>
          <a:p>
            <a:pPr algn="just" fontAlgn="auto">
              <a:spcAft>
                <a:spcPts val="0"/>
              </a:spcAft>
              <a:defRPr/>
            </a:pPr>
            <a:endParaRPr lang="es-MX" sz="2600" dirty="0">
              <a:latin typeface="Arial" pitchFamily="34" charset="0"/>
              <a:cs typeface="Arial" pitchFamily="34" charset="0"/>
            </a:endParaRPr>
          </a:p>
          <a:p>
            <a:pPr algn="just" fontAlgn="auto">
              <a:spcAft>
                <a:spcPts val="0"/>
              </a:spcAft>
              <a:defRPr/>
            </a:pPr>
            <a:r>
              <a:rPr lang="es-ES" sz="2600" dirty="0" smtClean="0">
                <a:latin typeface="Arial" pitchFamily="34" charset="0"/>
                <a:cs typeface="Arial" pitchFamily="34" charset="0"/>
              </a:rPr>
              <a:t>La existencia del reaseguro sería imposible si no existiera el seguro.</a:t>
            </a:r>
          </a:p>
          <a:p>
            <a:pPr algn="just" fontAlgn="auto">
              <a:spcAft>
                <a:spcPts val="0"/>
              </a:spcAft>
              <a:defRPr/>
            </a:pPr>
            <a:endParaRPr lang="es-MX" sz="2600" dirty="0" smtClean="0">
              <a:latin typeface="Arial" pitchFamily="34" charset="0"/>
              <a:cs typeface="Arial" pitchFamily="34" charset="0"/>
            </a:endParaRPr>
          </a:p>
          <a:p>
            <a:pPr algn="just" fontAlgn="auto">
              <a:spcAft>
                <a:spcPts val="0"/>
              </a:spcAft>
              <a:defRPr/>
            </a:pPr>
            <a:r>
              <a:rPr lang="es-ES" sz="2600" dirty="0" smtClean="0">
                <a:latin typeface="Arial" pitchFamily="34" charset="0"/>
                <a:cs typeface="Arial" pitchFamily="34" charset="0"/>
              </a:rPr>
              <a:t>Gracias a su carácter multinacional, recopilan información de diferentes países donde operan, y la proporcionan a los aseguradores, con el propósito de reducir riesgos.</a:t>
            </a:r>
          </a:p>
          <a:p>
            <a:pPr algn="just" fontAlgn="auto">
              <a:spcAft>
                <a:spcPts val="0"/>
              </a:spcAft>
              <a:defRPr/>
            </a:pPr>
            <a:endParaRPr lang="es-MX" sz="2600" dirty="0" smtClean="0">
              <a:latin typeface="Arial" pitchFamily="34" charset="0"/>
              <a:cs typeface="Arial" pitchFamily="34" charset="0"/>
            </a:endParaRPr>
          </a:p>
          <a:p>
            <a:pPr algn="just" fontAlgn="auto">
              <a:spcAft>
                <a:spcPts val="0"/>
              </a:spcAft>
              <a:defRPr/>
            </a:pPr>
            <a:r>
              <a:rPr lang="es-ES" sz="2600" dirty="0" smtClean="0">
                <a:latin typeface="Arial" pitchFamily="34" charset="0"/>
                <a:cs typeface="Arial" pitchFamily="34" charset="0"/>
              </a:rPr>
              <a:t>El reaseguro puede hacerse por todos los riesgos con los cuales opere la empresa o solo para determinados riesgos como por ejemplo incendio o los más costosos para el asegurador.</a:t>
            </a:r>
            <a:endParaRPr lang="es-MX" sz="2600" dirty="0" smtClean="0">
              <a:latin typeface="Arial" pitchFamily="34" charset="0"/>
              <a:cs typeface="Arial" pitchFamily="34" charset="0"/>
            </a:endParaRPr>
          </a:p>
          <a:p>
            <a:pPr algn="just" fontAlgn="auto">
              <a:spcAft>
                <a:spcPts val="0"/>
              </a:spcAft>
              <a:buFont typeface="Wingdings 2"/>
              <a:buChar char=""/>
              <a:defRPr/>
            </a:pPr>
            <a:endParaRPr lang="es-MX" sz="2700" dirty="0" smtClean="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pPr>
              <a:defRPr/>
            </a:pPr>
            <a:fld id="{24015C14-C635-4FFA-BD74-B61C99D81C0F}" type="slidenum">
              <a:rPr lang="es-ES" smtClean="0"/>
              <a:pPr>
                <a:defRPr/>
              </a:pPr>
              <a:t>35</a:t>
            </a:fld>
            <a:endParaRPr lang="es-ES" dirty="0"/>
          </a:p>
        </p:txBody>
      </p:sp>
    </p:spTree>
    <p:extLst>
      <p:ext uri="{BB962C8B-B14F-4D97-AF65-F5344CB8AC3E}">
        <p14:creationId xmlns:p14="http://schemas.microsoft.com/office/powerpoint/2010/main" val="418362695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461656" y="1159579"/>
            <a:ext cx="7998776" cy="5570756"/>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buFont typeface="Arial" pitchFamily="34" charset="0"/>
              <a:buChar char="•"/>
            </a:pPr>
            <a:r>
              <a:rPr lang="es-MX" sz="2000" dirty="0" err="1" smtClean="0"/>
              <a:t>Dopazo</a:t>
            </a:r>
            <a:r>
              <a:rPr lang="es-MX" sz="2000" dirty="0"/>
              <a:t>, M. (2011). Gerencia de riesgos sostenibles y responsabilidad social empresarial en la entidad aseguradora. Fundación Mapfre. España.</a:t>
            </a:r>
          </a:p>
          <a:p>
            <a:pPr marL="342900" indent="-342900" algn="just">
              <a:buFont typeface="Arial" pitchFamily="34" charset="0"/>
              <a:buChar char="•"/>
            </a:pPr>
            <a:r>
              <a:rPr lang="es-MX" sz="2000" dirty="0" smtClean="0"/>
              <a:t>Fernández</a:t>
            </a:r>
            <a:r>
              <a:rPr lang="es-MX" sz="2000" dirty="0"/>
              <a:t>, R. (2011). Movilización y rescate de los compromisos por pensiones garantizados mediante contrato de seguro. Fundación Mapfre. España.</a:t>
            </a:r>
          </a:p>
          <a:p>
            <a:pPr marL="342900" indent="-342900" algn="just">
              <a:buFont typeface="Arial" pitchFamily="34" charset="0"/>
              <a:buChar char="•"/>
            </a:pPr>
            <a:r>
              <a:rPr lang="es-MX" sz="2000" dirty="0" err="1"/>
              <a:t>Guardiola</a:t>
            </a:r>
            <a:r>
              <a:rPr lang="es-MX" sz="2000" dirty="0"/>
              <a:t>, A. (2001). Manual de Introducción al Seguro. 2ª. Edición. Fundación Mapfre. Madrid, España</a:t>
            </a:r>
            <a:r>
              <a:rPr lang="es-MX" sz="2000" dirty="0" smtClean="0"/>
              <a:t>.</a:t>
            </a:r>
            <a:endParaRPr lang="es-MX" sz="2000" dirty="0"/>
          </a:p>
          <a:p>
            <a:pPr marL="342900" lvl="0" indent="-342900" algn="just">
              <a:buFont typeface="Arial" pitchFamily="34" charset="0"/>
              <a:buChar char="•"/>
            </a:pPr>
            <a:r>
              <a:rPr lang="es-ES" sz="2000" dirty="0" smtClean="0"/>
              <a:t>Ley de Instituciones de Seguros y Fianzas. </a:t>
            </a:r>
            <a:r>
              <a:rPr lang="es-ES" sz="1700" dirty="0" smtClean="0"/>
              <a:t>(</a:t>
            </a:r>
            <a:r>
              <a:rPr lang="es-MX" sz="1700" dirty="0" smtClean="0">
                <a:solidFill>
                  <a:prstClr val="black"/>
                </a:solidFill>
              </a:rPr>
              <a:t>Nueva Ley publicada en el Diario Oficial de la Federación el 4 de abril de 2013. TEXTO VIGENTE a partir del 4 de abril de 2015).</a:t>
            </a:r>
          </a:p>
          <a:p>
            <a:pPr marL="342900" indent="-342900" algn="just">
              <a:buFont typeface="Arial" pitchFamily="34" charset="0"/>
              <a:buChar char="•"/>
            </a:pPr>
            <a:r>
              <a:rPr lang="es-ES" sz="2000" dirty="0" smtClean="0"/>
              <a:t>Ley </a:t>
            </a:r>
            <a:r>
              <a:rPr lang="es-ES" sz="2000" dirty="0"/>
              <a:t>sobre el Contrato del Seguro</a:t>
            </a:r>
            <a:r>
              <a:rPr lang="es-ES" sz="2000" dirty="0" smtClean="0"/>
              <a:t>.</a:t>
            </a:r>
          </a:p>
          <a:p>
            <a:pPr marL="342900" indent="-342900" algn="just">
              <a:buFont typeface="Arial" pitchFamily="34" charset="0"/>
              <a:buChar char="•"/>
            </a:pPr>
            <a:r>
              <a:rPr lang="es-MX" sz="2000" dirty="0"/>
              <a:t>Rendón, J. (2010). Normas y políticas del seguro de vida. 5ª. Edición. </a:t>
            </a:r>
            <a:r>
              <a:rPr lang="es-MX" sz="2000" dirty="0" err="1"/>
              <a:t>Itam</a:t>
            </a:r>
            <a:r>
              <a:rPr lang="es-MX" sz="2000" dirty="0"/>
              <a:t>. México, D.F.</a:t>
            </a:r>
          </a:p>
          <a:p>
            <a:pPr marL="342900" indent="-342900" algn="just">
              <a:buFont typeface="Arial" pitchFamily="34" charset="0"/>
              <a:buChar char="•"/>
            </a:pPr>
            <a:r>
              <a:rPr lang="es-ES" sz="2000" dirty="0" smtClean="0"/>
              <a:t>Ruíz</a:t>
            </a:r>
            <a:r>
              <a:rPr lang="es-ES" sz="2000" dirty="0"/>
              <a:t>, L. (2010). El Contrato de Seguro. 2ª. Edición. Editorial Porrúa. México.</a:t>
            </a:r>
            <a:endParaRPr lang="es-MX" sz="2000" dirty="0"/>
          </a:p>
          <a:p>
            <a:pPr marL="342900" indent="-342900" algn="just">
              <a:buFont typeface="Arial" pitchFamily="34" charset="0"/>
              <a:buChar char="•"/>
            </a:pPr>
            <a:r>
              <a:rPr lang="es-ES" sz="2000" dirty="0"/>
              <a:t>Sánchez, O. (2007). La Institución del Seguro Privado en México. Tomo I. 2ª. Edición. Editorial Porrúa. México. </a:t>
            </a:r>
            <a:endParaRPr lang="es-MX" sz="2000" dirty="0"/>
          </a:p>
        </p:txBody>
      </p:sp>
      <p:sp>
        <p:nvSpPr>
          <p:cNvPr id="4" name="3 Título"/>
          <p:cNvSpPr>
            <a:spLocks noGrp="1"/>
          </p:cNvSpPr>
          <p:nvPr>
            <p:ph type="title"/>
          </p:nvPr>
        </p:nvSpPr>
        <p:spPr>
          <a:xfrm>
            <a:off x="461656" y="341784"/>
            <a:ext cx="7998776" cy="854968"/>
          </a:xfrm>
          <a:solidFill>
            <a:schemeClr val="accent3">
              <a:lumMod val="50000"/>
            </a:schemeClr>
          </a:solidFill>
          <a:ln>
            <a:solidFill>
              <a:schemeClr val="bg1"/>
            </a:solidFill>
          </a:ln>
        </p:spPr>
        <p:txBody>
          <a:bodyPr>
            <a:normAutofit/>
          </a:bodyPr>
          <a:lstStyle/>
          <a:p>
            <a:r>
              <a:rPr lang="es-MX" sz="3100" dirty="0" smtClean="0">
                <a:solidFill>
                  <a:schemeClr val="bg1"/>
                </a:solidFill>
              </a:rPr>
              <a:t>Referencias</a:t>
            </a:r>
            <a:r>
              <a:rPr lang="es-MX" dirty="0" smtClean="0">
                <a:solidFill>
                  <a:schemeClr val="bg1"/>
                </a:solidFill>
              </a:rPr>
              <a:t>: </a:t>
            </a:r>
            <a:endParaRPr lang="es-MX"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36</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296363776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755650" y="355600"/>
            <a:ext cx="3240088" cy="2928938"/>
          </a:xfrm>
          <a:prstGeom prst="rect">
            <a:avLst/>
          </a:prstGeom>
          <a:solidFill>
            <a:schemeClr val="accent2"/>
          </a:solidFill>
          <a:ln w="57150">
            <a:solidFill>
              <a:schemeClr val="accent3">
                <a:lumMod val="75000"/>
              </a:schemeClr>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5315024" y="3212976"/>
            <a:ext cx="3073400" cy="3240088"/>
          </a:xfrm>
          <a:prstGeom prst="rect">
            <a:avLst/>
          </a:prstGeom>
          <a:noFill/>
          <a:ln w="57150">
            <a:solidFill>
              <a:schemeClr val="accent3">
                <a:lumMod val="75000"/>
              </a:schemeClr>
            </a:solidFill>
            <a:miter lim="800000"/>
            <a:headEnd/>
            <a:tailEnd/>
          </a:ln>
        </p:spPr>
      </p:pic>
    </p:spTree>
    <p:extLst>
      <p:ext uri="{BB962C8B-B14F-4D97-AF65-F5344CB8AC3E}">
        <p14:creationId xmlns:p14="http://schemas.microsoft.com/office/powerpoint/2010/main" val="1286194025"/>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30928" y="188640"/>
            <a:ext cx="2857496" cy="720080"/>
          </a:xfrm>
        </p:spPr>
        <p:txBody>
          <a:bodyPr>
            <a:normAutofit fontScale="90000"/>
          </a:bodyPr>
          <a:lstStyle/>
          <a:p>
            <a:pPr algn="r"/>
            <a:r>
              <a:rPr lang="es-ES" sz="3100" dirty="0" smtClean="0"/>
              <a:t/>
            </a:r>
            <a:br>
              <a:rPr lang="es-ES" sz="3100" dirty="0" smtClean="0"/>
            </a:br>
            <a:r>
              <a:rPr lang="es-ES" sz="3100" dirty="0" smtClean="0"/>
              <a:t/>
            </a:r>
            <a:br>
              <a:rPr lang="es-ES" sz="3100" dirty="0" smtClean="0"/>
            </a:br>
            <a:r>
              <a:rPr lang="es-ES" sz="3100" dirty="0"/>
              <a:t/>
            </a:r>
            <a:br>
              <a:rPr lang="es-ES" sz="3100" dirty="0"/>
            </a:br>
            <a:r>
              <a:rPr lang="es-ES" sz="2000" dirty="0" smtClean="0"/>
              <a:t>F</a:t>
            </a:r>
            <a:r>
              <a:rPr lang="es-ES" sz="1600" dirty="0" smtClean="0"/>
              <a:t>ACULTAD DE ECONOMÍA</a:t>
            </a:r>
            <a:br>
              <a:rPr lang="es-ES" sz="1600" dirty="0" smtClean="0"/>
            </a:br>
            <a:r>
              <a:rPr lang="es-ES" sz="1600" dirty="0" smtClean="0"/>
              <a:t>LICENCIATURA EN ACTUARÍA</a:t>
            </a:r>
            <a:r>
              <a:rPr lang="es-ES" sz="1800" dirty="0" smtClean="0"/>
              <a:t/>
            </a:r>
            <a:br>
              <a:rPr lang="es-ES" sz="1800" dirty="0" smtClean="0"/>
            </a:b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solidFill>
              </a:rPr>
              <a:pPr/>
              <a:t>4</a:t>
            </a:fld>
            <a:endParaRPr lang="es-MX" dirty="0">
              <a:solidFill>
                <a:schemeClr val="bg1"/>
              </a:solidFill>
            </a:endParaRPr>
          </a:p>
        </p:txBody>
      </p:sp>
      <p:pic>
        <p:nvPicPr>
          <p:cNvPr id="4" name="Picture 3"/>
          <p:cNvPicPr>
            <a:picLocks noChangeAspect="1" noChangeArrowheads="1"/>
          </p:cNvPicPr>
          <p:nvPr/>
        </p:nvPicPr>
        <p:blipFill>
          <a:blip r:embed="rId2"/>
          <a:srcRect/>
          <a:stretch>
            <a:fillRect/>
          </a:stretch>
        </p:blipFill>
        <p:spPr bwMode="auto">
          <a:xfrm>
            <a:off x="8460432" y="116632"/>
            <a:ext cx="576064" cy="635915"/>
          </a:xfrm>
          <a:prstGeom prst="rect">
            <a:avLst/>
          </a:prstGeom>
          <a:noFill/>
          <a:ln w="9525">
            <a:solidFill>
              <a:schemeClr val="accent3">
                <a:lumMod val="75000"/>
              </a:schemeClr>
            </a:solidFill>
            <a:miter lim="800000"/>
            <a:headEnd/>
            <a:tailEnd/>
          </a:ln>
        </p:spPr>
      </p:pic>
      <p:pic>
        <p:nvPicPr>
          <p:cNvPr id="6" name="Picture 2" descr="http://www.multicomputos.com/empresa/images/stories/fin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4293096"/>
            <a:ext cx="2253536" cy="2095789"/>
          </a:xfrm>
          <a:prstGeom prst="rect">
            <a:avLst/>
          </a:prstGeom>
          <a:noFill/>
          <a:ln w="38100">
            <a:solidFill>
              <a:schemeClr val="accent3">
                <a:lumMod val="50000"/>
              </a:schemeClr>
            </a:solidFill>
          </a:ln>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533664" y="1268760"/>
            <a:ext cx="7876048" cy="2677656"/>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smtClean="0">
                <a:ln>
                  <a:solidFill>
                    <a:schemeClr val="tx1">
                      <a:lumMod val="65000"/>
                      <a:lumOff val="35000"/>
                    </a:schemeClr>
                  </a:solidFill>
                </a:ln>
                <a:solidFill>
                  <a:schemeClr val="accent3"/>
                </a:solidFill>
                <a:latin typeface="Verdana" pitchFamily="34" charset="0"/>
                <a:ea typeface="Times New Roman" pitchFamily="18" charset="0"/>
                <a:cs typeface="Times New Roman" pitchFamily="18" charset="0"/>
              </a:rPr>
              <a:t>Propósito de la Unidad de Aprendizaje</a:t>
            </a:r>
            <a:r>
              <a:rPr kumimoji="0" lang="es-MX" sz="2400" b="1" i="0" strike="noStrike" cap="none" normalizeH="0" dirty="0" smtClean="0">
                <a:ln>
                  <a:solidFill>
                    <a:schemeClr val="tx1">
                      <a:lumMod val="65000"/>
                      <a:lumOff val="35000"/>
                    </a:schemeClr>
                  </a:solidFill>
                </a:ln>
                <a:solidFill>
                  <a:schemeClr val="accent3"/>
                </a:solidFill>
                <a:effectLst/>
                <a:latin typeface="Verdana" pitchFamily="34" charset="0"/>
                <a:ea typeface="Times New Roman" pitchFamily="18" charset="0"/>
                <a:cs typeface="Times New Roman" pitchFamily="18" charset="0"/>
              </a:rPr>
              <a:t>.</a:t>
            </a:r>
          </a:p>
          <a:p>
            <a:pPr algn="just" fontAlgn="base">
              <a:spcBef>
                <a:spcPct val="0"/>
              </a:spcBef>
              <a:spcAft>
                <a:spcPct val="0"/>
              </a:spcAft>
            </a:pPr>
            <a:r>
              <a:rPr lang="es-ES" sz="2400" dirty="0"/>
              <a:t>Desarrollar conocimientos en el área de seguros, desde un punto de vista teórico, identificando los principales aspectos técnicos - operacionales, con la finalidad de que el estudiante </a:t>
            </a:r>
            <a:r>
              <a:rPr lang="es-MX" sz="2400" dirty="0"/>
              <a:t>tenga una fuerte formación en el manejo de riesgos futuros, para que pueda diseñar instrumentos financieros de cobertura como los seguros</a:t>
            </a:r>
            <a:r>
              <a:rPr lang="es-MX" sz="2400" dirty="0" smtClean="0"/>
              <a:t>.</a:t>
            </a:r>
            <a:endParaRPr kumimoji="0" lang="es-MX"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533664" y="4293095"/>
            <a:ext cx="5550504" cy="2095789"/>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a:t>Este </a:t>
            </a:r>
            <a:r>
              <a:rPr lang="es-MX" sz="2000" smtClean="0"/>
              <a:t>propósito</a:t>
            </a:r>
            <a:r>
              <a:rPr lang="es-MX" sz="2000" smtClean="0"/>
              <a:t> </a:t>
            </a:r>
            <a:r>
              <a:rPr lang="es-MX" sz="2000" dirty="0"/>
              <a:t>hace referencia </a:t>
            </a:r>
            <a:r>
              <a:rPr lang="es-MX" sz="2000" dirty="0" smtClean="0"/>
              <a:t>a la unidad de aprendizaje </a:t>
            </a:r>
            <a:r>
              <a:rPr lang="es-MX" sz="2000" b="1" dirty="0"/>
              <a:t>“Teoría del Seguro”</a:t>
            </a:r>
            <a:r>
              <a:rPr lang="es-MX" sz="2000" dirty="0"/>
              <a:t> que se oferta en la licenciatura de Actuaría, dentro del núcleo de formación sustantivo, con carácter obligatorio y un valor de 6 créditos. </a:t>
            </a:r>
          </a:p>
        </p:txBody>
      </p:sp>
      <p:sp>
        <p:nvSpPr>
          <p:cNvPr id="8" name="7 Rectángulo"/>
          <p:cNvSpPr/>
          <p:nvPr/>
        </p:nvSpPr>
        <p:spPr>
          <a:xfrm>
            <a:off x="467544" y="260648"/>
            <a:ext cx="5159554" cy="923330"/>
          </a:xfrm>
          <a:prstGeom prst="rect">
            <a:avLst/>
          </a:prstGeom>
          <a:noFill/>
        </p:spPr>
        <p:txBody>
          <a:bodyPr wrap="none" lIns="91440" tIns="45720" rIns="91440" bIns="45720">
            <a:spAutoFit/>
          </a:bodyPr>
          <a:lstStyle/>
          <a:p>
            <a:pPr algn="ctr"/>
            <a:r>
              <a:rPr lang="es-ES" sz="5400" b="1" cap="none" spc="0" dirty="0" smtClean="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rPr>
              <a:t>Guión Explicativo</a:t>
            </a:r>
            <a:endParaRPr lang="es-MX" sz="5400" b="1" cap="none" spc="0" dirty="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2948280175"/>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5602936" y="-27384"/>
            <a:ext cx="2857496" cy="936104"/>
          </a:xfrm>
        </p:spPr>
        <p:txBody>
          <a:bodyPr>
            <a:normAutofit fontScale="90000"/>
          </a:bodyPr>
          <a:lstStyle/>
          <a:p>
            <a:pPr algn="r"/>
            <a:r>
              <a:rPr lang="es-ES" sz="3100" dirty="0" smtClean="0"/>
              <a:t/>
            </a:r>
            <a:br>
              <a:rPr lang="es-ES" sz="3100" dirty="0" smtClean="0"/>
            </a:br>
            <a:r>
              <a:rPr lang="es-ES" sz="2000" dirty="0" smtClean="0"/>
              <a:t>F</a:t>
            </a:r>
            <a:r>
              <a:rPr lang="es-ES" sz="1600" dirty="0" smtClean="0"/>
              <a:t>ACULTAD DE ECONOMÍA</a:t>
            </a:r>
            <a:br>
              <a:rPr lang="es-ES" sz="1600" dirty="0" smtClean="0"/>
            </a:br>
            <a:r>
              <a:rPr lang="es-ES" sz="1600" dirty="0" smtClean="0"/>
              <a:t>LICENCIATURA EN ACTUARÍA</a:t>
            </a:r>
            <a:r>
              <a:rPr lang="es-ES" dirty="0" smtClean="0"/>
              <a:t/>
            </a:r>
            <a:br>
              <a:rPr lang="es-ES" dirty="0" smtClean="0"/>
            </a:br>
            <a:endParaRPr lang="es-MX" dirty="0"/>
          </a:p>
        </p:txBody>
      </p:sp>
      <p:sp>
        <p:nvSpPr>
          <p:cNvPr id="3" name="2 Marcador de contenido"/>
          <p:cNvSpPr>
            <a:spLocks noGrp="1"/>
          </p:cNvSpPr>
          <p:nvPr>
            <p:ph idx="1"/>
          </p:nvPr>
        </p:nvSpPr>
        <p:spPr>
          <a:xfrm>
            <a:off x="467544" y="1124744"/>
            <a:ext cx="8229600" cy="2088232"/>
          </a:xfrm>
          <a:solidFill>
            <a:schemeClr val="accent3">
              <a:lumMod val="40000"/>
              <a:lumOff val="60000"/>
            </a:schemeClr>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ES" sz="2400" b="1" dirty="0" smtClean="0">
                <a:ln w="12700">
                  <a:solidFill>
                    <a:schemeClr val="accent3">
                      <a:lumMod val="50000"/>
                    </a:schemeClr>
                  </a:solidFill>
                  <a:prstDash val="solid"/>
                </a:ln>
                <a:solidFill>
                  <a:schemeClr val="accent1"/>
                </a:solidFill>
                <a:effectLst>
                  <a:outerShdw blurRad="41275" dist="20320" dir="1800000" algn="tl" rotWithShape="0">
                    <a:srgbClr val="000000">
                      <a:alpha val="40000"/>
                    </a:srgbClr>
                  </a:outerShdw>
                </a:effectLst>
                <a:latin typeface="Arial" pitchFamily="34" charset="0"/>
                <a:cs typeface="Arial" pitchFamily="34" charset="0"/>
              </a:rPr>
              <a:t>Propósito</a:t>
            </a:r>
            <a:endParaRPr lang="es-ES" sz="2400" b="1" dirty="0">
              <a:ln w="12700">
                <a:solidFill>
                  <a:schemeClr val="accent3">
                    <a:lumMod val="50000"/>
                  </a:schemeClr>
                </a:solidFill>
                <a:prstDash val="solid"/>
              </a:ln>
              <a:solidFill>
                <a:schemeClr val="accent1"/>
              </a:solidFill>
              <a:effectLst>
                <a:outerShdw blurRad="41275" dist="20320" dir="1800000" algn="tl" rotWithShape="0">
                  <a:srgbClr val="000000">
                    <a:alpha val="40000"/>
                  </a:srgbClr>
                </a:outerShdw>
              </a:effectLst>
              <a:latin typeface="Arial" pitchFamily="34" charset="0"/>
              <a:cs typeface="Arial" pitchFamily="34" charset="0"/>
            </a:endParaRPr>
          </a:p>
          <a:p>
            <a:pPr marL="0" lvl="0" indent="0" algn="just">
              <a:buNone/>
            </a:pPr>
            <a:r>
              <a:rPr lang="es-ES" sz="2400" dirty="0"/>
              <a:t>Dar a conocer al </a:t>
            </a:r>
            <a:r>
              <a:rPr lang="es-ES" sz="2400" dirty="0" smtClean="0"/>
              <a:t>alumno </a:t>
            </a:r>
            <a:r>
              <a:rPr lang="es-ES" sz="2400" dirty="0"/>
              <a:t>el funcionamiento </a:t>
            </a:r>
            <a:r>
              <a:rPr lang="es-ES" sz="2400" dirty="0" smtClean="0"/>
              <a:t>operacional del </a:t>
            </a:r>
            <a:r>
              <a:rPr lang="es-ES" sz="2400" dirty="0"/>
              <a:t>Reaseguro, los aspectos más importantes que rigen el campo de los reaseguros en nuestro país, así como la forma en que éste se comercializa</a:t>
            </a:r>
            <a:r>
              <a:rPr lang="es-ES" sz="2400" dirty="0" smtClean="0"/>
              <a:t>.</a:t>
            </a:r>
            <a:endParaRPr lang="es-MX" sz="2400" dirty="0"/>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pPr>
                <a:defRPr/>
              </a:pPr>
              <a:t>5</a:t>
            </a:fld>
            <a:endParaRPr lang="es-ES" dirty="0"/>
          </a:p>
        </p:txBody>
      </p:sp>
      <p:sp>
        <p:nvSpPr>
          <p:cNvPr id="6" name="5 Rectángulo"/>
          <p:cNvSpPr/>
          <p:nvPr/>
        </p:nvSpPr>
        <p:spPr>
          <a:xfrm>
            <a:off x="899592" y="4581128"/>
            <a:ext cx="7560840" cy="1872208"/>
          </a:xfrm>
          <a:prstGeom prst="rect">
            <a:avLst/>
          </a:prstGeom>
          <a:solidFill>
            <a:schemeClr val="accent1">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s-MX" sz="2000" b="1" u="sng" dirty="0">
                <a:solidFill>
                  <a:schemeClr val="accent3">
                    <a:lumMod val="50000"/>
                  </a:schemeClr>
                </a:solidFill>
              </a:rPr>
              <a:t>Estructura </a:t>
            </a:r>
            <a:r>
              <a:rPr lang="es-MX" sz="2000" b="1" u="sng" dirty="0" smtClean="0">
                <a:solidFill>
                  <a:schemeClr val="accent3">
                    <a:lumMod val="50000"/>
                  </a:schemeClr>
                </a:solidFill>
              </a:rPr>
              <a:t>metodológica:</a:t>
            </a:r>
            <a:r>
              <a:rPr lang="es-MX" sz="2000" dirty="0">
                <a:solidFill>
                  <a:schemeClr val="accent3">
                    <a:lumMod val="50000"/>
                  </a:schemeClr>
                </a:solidFill>
              </a:rPr>
              <a:t> </a:t>
            </a:r>
            <a:r>
              <a:rPr lang="es-MX" sz="2000" dirty="0" smtClean="0">
                <a:solidFill>
                  <a:schemeClr val="accent3">
                    <a:lumMod val="50000"/>
                  </a:schemeClr>
                </a:solidFill>
              </a:rPr>
              <a:t>este </a:t>
            </a:r>
            <a:r>
              <a:rPr lang="es-MX" sz="2000" dirty="0">
                <a:solidFill>
                  <a:schemeClr val="accent3">
                    <a:lumMod val="50000"/>
                  </a:schemeClr>
                </a:solidFill>
              </a:rPr>
              <a:t>material </a:t>
            </a:r>
            <a:r>
              <a:rPr lang="es-ES" sz="2000" dirty="0">
                <a:solidFill>
                  <a:schemeClr val="accent3">
                    <a:lumMod val="50000"/>
                  </a:schemeClr>
                </a:solidFill>
              </a:rPr>
              <a:t>cuenta con un sistema de almacenaje con dimensiones y materiales adecuados: </a:t>
            </a:r>
            <a:r>
              <a:rPr lang="es-ES" sz="2000" b="1" dirty="0">
                <a:solidFill>
                  <a:schemeClr val="accent3">
                    <a:lumMod val="50000"/>
                  </a:schemeClr>
                </a:solidFill>
              </a:rPr>
              <a:t>Microsoft PowerPoint 2010. </a:t>
            </a:r>
            <a:r>
              <a:rPr lang="es-ES" sz="2000" dirty="0">
                <a:solidFill>
                  <a:schemeClr val="accent3">
                    <a:lumMod val="50000"/>
                  </a:schemeClr>
                </a:solidFill>
              </a:rPr>
              <a:t>Está</a:t>
            </a:r>
            <a:r>
              <a:rPr lang="es-MX" sz="2000" dirty="0">
                <a:solidFill>
                  <a:schemeClr val="accent3">
                    <a:lumMod val="50000"/>
                  </a:schemeClr>
                </a:solidFill>
              </a:rPr>
              <a:t> diseñado en forma clara y sencilla, y presenta lo más sobresaliente respecto </a:t>
            </a:r>
            <a:r>
              <a:rPr lang="es-MX" sz="2000" dirty="0" smtClean="0">
                <a:solidFill>
                  <a:schemeClr val="accent3">
                    <a:lumMod val="50000"/>
                  </a:schemeClr>
                </a:solidFill>
              </a:rPr>
              <a:t>al tema </a:t>
            </a:r>
            <a:r>
              <a:rPr lang="es-MX" sz="2000" dirty="0" smtClean="0">
                <a:solidFill>
                  <a:schemeClr val="accent3">
                    <a:lumMod val="50000"/>
                  </a:schemeClr>
                </a:solidFill>
              </a:rPr>
              <a:t>6.2.2. Reaseguro, </a:t>
            </a:r>
            <a:r>
              <a:rPr lang="es-MX" sz="2000" dirty="0" smtClean="0">
                <a:solidFill>
                  <a:schemeClr val="accent3">
                    <a:lumMod val="50000"/>
                  </a:schemeClr>
                </a:solidFill>
              </a:rPr>
              <a:t>como instrumento técnico de división y distribución de riesgos. </a:t>
            </a:r>
            <a:endParaRPr lang="es-MX" sz="2000" dirty="0">
              <a:solidFill>
                <a:schemeClr val="accent3">
                  <a:lumMod val="50000"/>
                </a:schemeClr>
              </a:solidFill>
            </a:endParaRPr>
          </a:p>
        </p:txBody>
      </p:sp>
      <p:sp>
        <p:nvSpPr>
          <p:cNvPr id="2" name="1 Rectángulo"/>
          <p:cNvSpPr/>
          <p:nvPr/>
        </p:nvSpPr>
        <p:spPr>
          <a:xfrm>
            <a:off x="467544" y="260648"/>
            <a:ext cx="5159554" cy="923330"/>
          </a:xfrm>
          <a:prstGeom prst="rect">
            <a:avLst/>
          </a:prstGeom>
          <a:noFill/>
        </p:spPr>
        <p:txBody>
          <a:bodyPr wrap="none" lIns="91440" tIns="45720" rIns="91440" bIns="45720">
            <a:spAutoFit/>
          </a:bodyPr>
          <a:lstStyle/>
          <a:p>
            <a:pPr algn="ctr"/>
            <a:r>
              <a:rPr lang="es-ES" sz="5400" b="1" cap="none" spc="0" dirty="0" smtClean="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rPr>
              <a:t>Guión Explicativo</a:t>
            </a:r>
            <a:endParaRPr lang="es-MX" sz="5400" b="1" cap="none" spc="0" dirty="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endParaRPr>
          </a:p>
        </p:txBody>
      </p:sp>
      <p:pic>
        <p:nvPicPr>
          <p:cNvPr id="7" name="Picture 3"/>
          <p:cNvPicPr>
            <a:picLocks noChangeAspect="1" noChangeArrowheads="1"/>
          </p:cNvPicPr>
          <p:nvPr/>
        </p:nvPicPr>
        <p:blipFill>
          <a:blip r:embed="rId2"/>
          <a:srcRect/>
          <a:stretch>
            <a:fillRect/>
          </a:stretch>
        </p:blipFill>
        <p:spPr bwMode="auto">
          <a:xfrm>
            <a:off x="8521427" y="116632"/>
            <a:ext cx="587077" cy="648072"/>
          </a:xfrm>
          <a:prstGeom prst="rect">
            <a:avLst/>
          </a:prstGeom>
          <a:noFill/>
          <a:ln w="9525">
            <a:solidFill>
              <a:schemeClr val="accent3">
                <a:lumMod val="75000"/>
              </a:schemeClr>
            </a:solidFill>
            <a:miter lim="800000"/>
            <a:headEnd/>
            <a:tailEnd/>
          </a:ln>
        </p:spPr>
      </p:pic>
      <p:sp>
        <p:nvSpPr>
          <p:cNvPr id="9" name="8 Rectángulo"/>
          <p:cNvSpPr/>
          <p:nvPr/>
        </p:nvSpPr>
        <p:spPr>
          <a:xfrm>
            <a:off x="461656" y="3284984"/>
            <a:ext cx="5766528" cy="1368151"/>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t>Este es el propósito que refiere la unidad de competencia </a:t>
            </a:r>
            <a:r>
              <a:rPr lang="es-ES" dirty="0" smtClean="0"/>
              <a:t>6, Tema: 6.2</a:t>
            </a:r>
            <a:r>
              <a:rPr lang="es-MX" dirty="0" smtClean="0"/>
              <a:t> </a:t>
            </a:r>
            <a:r>
              <a:rPr lang="es-MX" b="1" dirty="0" smtClean="0"/>
              <a:t>Técnicas de Distribución del Riesgo. </a:t>
            </a:r>
            <a:r>
              <a:rPr lang="es-MX" dirty="0" smtClean="0"/>
              <a:t> </a:t>
            </a:r>
            <a:r>
              <a:rPr lang="es-MX" dirty="0"/>
              <a:t>El tiempo destinado para desarrollar el presente tema en el aula es de </a:t>
            </a:r>
            <a:r>
              <a:rPr lang="es-MX" dirty="0" smtClean="0"/>
              <a:t>2 clases.</a:t>
            </a:r>
            <a:endParaRPr lang="es-MX" dirty="0"/>
          </a:p>
        </p:txBody>
      </p:sp>
    </p:spTree>
    <p:extLst>
      <p:ext uri="{BB962C8B-B14F-4D97-AF65-F5344CB8AC3E}">
        <p14:creationId xmlns:p14="http://schemas.microsoft.com/office/powerpoint/2010/main" val="640027699"/>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467544" y="404664"/>
            <a:ext cx="7998776" cy="648072"/>
          </a:xfrm>
          <a:prstGeom prst="rect">
            <a:avLst/>
          </a:prstGeom>
          <a:solidFill>
            <a:schemeClr val="accent1"/>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rPr>
              <a:t>Planeación Didáctica</a:t>
            </a:r>
            <a:endParaRPr lang="es-MX" sz="2800" dirty="0">
              <a:solidFill>
                <a:schemeClr val="bg1"/>
              </a:solidFill>
            </a:endParaRPr>
          </a:p>
        </p:txBody>
      </p:sp>
      <p:pic>
        <p:nvPicPr>
          <p:cNvPr id="4" name="Picture 3"/>
          <p:cNvPicPr>
            <a:picLocks noChangeAspect="1" noChangeArrowheads="1"/>
          </p:cNvPicPr>
          <p:nvPr/>
        </p:nvPicPr>
        <p:blipFill>
          <a:blip r:embed="rId2"/>
          <a:srcRect/>
          <a:stretch>
            <a:fillRect/>
          </a:stretch>
        </p:blipFill>
        <p:spPr bwMode="auto">
          <a:xfrm>
            <a:off x="8456196" y="332657"/>
            <a:ext cx="652308" cy="720080"/>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6</a:t>
            </a:fld>
            <a:endParaRPr lang="es-MX" dirty="0">
              <a:solidFill>
                <a:schemeClr val="bg1"/>
              </a:solidFill>
            </a:endParaRPr>
          </a:p>
        </p:txBody>
      </p:sp>
      <p:graphicFrame>
        <p:nvGraphicFramePr>
          <p:cNvPr id="6" name="5 Tabla"/>
          <p:cNvGraphicFramePr>
            <a:graphicFrameLocks noGrp="1"/>
          </p:cNvGraphicFramePr>
          <p:nvPr>
            <p:extLst>
              <p:ext uri="{D42A27DB-BD31-4B8C-83A1-F6EECF244321}">
                <p14:modId xmlns:p14="http://schemas.microsoft.com/office/powerpoint/2010/main" val="3980661493"/>
              </p:ext>
            </p:extLst>
          </p:nvPr>
        </p:nvGraphicFramePr>
        <p:xfrm>
          <a:off x="342675" y="1124744"/>
          <a:ext cx="7973741" cy="4980073"/>
        </p:xfrm>
        <a:graphic>
          <a:graphicData uri="http://schemas.openxmlformats.org/drawingml/2006/table">
            <a:tbl>
              <a:tblPr>
                <a:tableStyleId>{8A107856-5554-42FB-B03E-39F5DBC370BA}</a:tableStyleId>
              </a:tblPr>
              <a:tblGrid>
                <a:gridCol w="2413936"/>
                <a:gridCol w="1572934"/>
                <a:gridCol w="458479"/>
                <a:gridCol w="1582460"/>
                <a:gridCol w="1945932"/>
              </a:tblGrid>
              <a:tr h="450625">
                <a:tc>
                  <a:txBody>
                    <a:bodyPr/>
                    <a:lstStyle/>
                    <a:p>
                      <a:pPr algn="ctr"/>
                      <a:r>
                        <a:rPr lang="es-MX" dirty="0" smtClean="0"/>
                        <a:t>Estrategias Didácticas</a:t>
                      </a:r>
                      <a:endParaRPr lang="es-MX" b="1" dirty="0"/>
                    </a:p>
                  </a:txBody>
                  <a:tcPr/>
                </a:tc>
                <a:tc gridSpan="3">
                  <a:txBody>
                    <a:bodyPr/>
                    <a:lstStyle/>
                    <a:p>
                      <a:pPr algn="ctr"/>
                      <a:r>
                        <a:rPr lang="es-MX" dirty="0" smtClean="0"/>
                        <a:t>Recursos Requeridos</a:t>
                      </a:r>
                      <a:endParaRPr lang="es-MX" b="1" dirty="0"/>
                    </a:p>
                  </a:txBody>
                  <a:tcPr/>
                </a:tc>
                <a:tc hMerge="1">
                  <a:txBody>
                    <a:bodyPr/>
                    <a:lstStyle/>
                    <a:p>
                      <a:endParaRPr lang="es-MX"/>
                    </a:p>
                  </a:txBody>
                  <a:tcPr/>
                </a:tc>
                <a:tc hMerge="1">
                  <a:txBody>
                    <a:bodyPr/>
                    <a:lstStyle/>
                    <a:p>
                      <a:endParaRPr lang="es-MX"/>
                    </a:p>
                  </a:txBody>
                  <a:tcPr/>
                </a:tc>
                <a:tc>
                  <a:txBody>
                    <a:bodyPr/>
                    <a:lstStyle/>
                    <a:p>
                      <a:pPr algn="ctr"/>
                      <a:r>
                        <a:rPr lang="es-MX" dirty="0" smtClean="0"/>
                        <a:t>Tiempo Destinado</a:t>
                      </a:r>
                      <a:endParaRPr lang="es-MX" b="1" dirty="0"/>
                    </a:p>
                  </a:txBody>
                  <a:tcPr/>
                </a:tc>
              </a:tr>
              <a:tr h="340715">
                <a:tc rowSpan="2">
                  <a:txBody>
                    <a:bodyPr/>
                    <a:lstStyle/>
                    <a:p>
                      <a:pPr marL="285750" indent="-285750" algn="l">
                        <a:buFont typeface="Arial" pitchFamily="34" charset="0"/>
                        <a:buChar char="•"/>
                      </a:pPr>
                      <a:r>
                        <a:rPr lang="es-MX" sz="1600" dirty="0" smtClean="0"/>
                        <a:t>Investigación</a:t>
                      </a:r>
                      <a:r>
                        <a:rPr lang="es-MX" sz="1600" baseline="0" dirty="0" smtClean="0"/>
                        <a:t> de conceptos</a:t>
                      </a:r>
                    </a:p>
                    <a:p>
                      <a:pPr marL="285750" indent="-285750" algn="l">
                        <a:buFont typeface="Arial" pitchFamily="34" charset="0"/>
                        <a:buChar char="•"/>
                      </a:pPr>
                      <a:r>
                        <a:rPr lang="es-MX" sz="1600" baseline="0" dirty="0" smtClean="0"/>
                        <a:t>Elaboración de mapas mentales y cuadros conceptuales.</a:t>
                      </a:r>
                    </a:p>
                    <a:p>
                      <a:pPr marL="285750" indent="-285750" algn="l">
                        <a:buFont typeface="Arial" pitchFamily="34" charset="0"/>
                        <a:buChar char="•"/>
                      </a:pPr>
                      <a:r>
                        <a:rPr lang="es-MX" sz="1600" baseline="0" dirty="0" smtClean="0"/>
                        <a:t>Exposición del docente</a:t>
                      </a:r>
                    </a:p>
                    <a:p>
                      <a:pPr marL="285750" indent="-285750" algn="just">
                        <a:buFont typeface="Arial" pitchFamily="34" charset="0"/>
                        <a:buChar char="•"/>
                      </a:pPr>
                      <a:endParaRPr lang="es-MX" sz="1600" dirty="0"/>
                    </a:p>
                  </a:txBody>
                  <a:tcPr/>
                </a:tc>
                <a:tc gridSpan="2">
                  <a:txBody>
                    <a:bodyPr/>
                    <a:lstStyle/>
                    <a:p>
                      <a:pPr algn="ctr"/>
                      <a:r>
                        <a:rPr lang="es-MX" sz="1600" dirty="0" smtClean="0"/>
                        <a:t>Pedagógicos </a:t>
                      </a:r>
                      <a:endParaRPr lang="es-MX" sz="1600" dirty="0"/>
                    </a:p>
                  </a:txBody>
                  <a:tcPr/>
                </a:tc>
                <a:tc hMerge="1">
                  <a:txBody>
                    <a:bodyPr/>
                    <a:lstStyle/>
                    <a:p>
                      <a:endParaRPr lang="es-MX"/>
                    </a:p>
                  </a:txBody>
                  <a:tcPr/>
                </a:tc>
                <a:tc>
                  <a:txBody>
                    <a:bodyPr/>
                    <a:lstStyle/>
                    <a:p>
                      <a:pPr algn="ctr"/>
                      <a:r>
                        <a:rPr lang="es-MX" sz="1600" dirty="0" smtClean="0"/>
                        <a:t>Administrativos </a:t>
                      </a:r>
                      <a:endParaRPr lang="es-MX" sz="1600" dirty="0"/>
                    </a:p>
                  </a:txBody>
                  <a:tcPr/>
                </a:tc>
                <a:tc rowSpan="2">
                  <a:txBody>
                    <a:bodyPr/>
                    <a:lstStyle/>
                    <a:p>
                      <a:pPr algn="ctr"/>
                      <a:r>
                        <a:rPr lang="es-MX" sz="1600" baseline="0" dirty="0" smtClean="0"/>
                        <a:t>2 Clases (4 horas)</a:t>
                      </a:r>
                      <a:endParaRPr lang="es-MX" sz="1600" dirty="0"/>
                    </a:p>
                  </a:txBody>
                  <a:tcPr/>
                </a:tc>
              </a:tr>
              <a:tr h="1435198">
                <a:tc vMerge="1">
                  <a:txBody>
                    <a:bodyPr/>
                    <a:lstStyle/>
                    <a:p>
                      <a:endParaRPr lang="es-MX"/>
                    </a:p>
                  </a:txBody>
                  <a:tcPr/>
                </a:tc>
                <a:tc gridSpan="2">
                  <a:txBody>
                    <a:bodyPr/>
                    <a:lstStyle/>
                    <a:p>
                      <a:pPr marL="90488" indent="-90488" algn="l">
                        <a:buFont typeface="Arial" pitchFamily="34" charset="0"/>
                        <a:buChar char="•"/>
                      </a:pPr>
                      <a:r>
                        <a:rPr lang="es-MX" sz="1400" dirty="0" smtClean="0"/>
                        <a:t>Libros de texto </a:t>
                      </a:r>
                    </a:p>
                    <a:p>
                      <a:pPr marL="90488" indent="-90488" algn="l">
                        <a:buFont typeface="Arial" pitchFamily="34" charset="0"/>
                        <a:buChar char="•"/>
                      </a:pPr>
                      <a:r>
                        <a:rPr lang="es-MX" sz="1400" dirty="0" smtClean="0"/>
                        <a:t>Ley sobre el contrato del seguro</a:t>
                      </a:r>
                    </a:p>
                    <a:p>
                      <a:pPr marL="90488" indent="-90488" algn="l">
                        <a:buFont typeface="Arial" pitchFamily="34" charset="0"/>
                        <a:buChar char="•"/>
                      </a:pPr>
                      <a:r>
                        <a:rPr lang="es-MX" sz="1400" dirty="0" smtClean="0"/>
                        <a:t>Ley de Instituciones de Seguros y de Fianzas</a:t>
                      </a:r>
                      <a:endParaRPr lang="es-MX" sz="1400" dirty="0"/>
                    </a:p>
                  </a:txBody>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 </a:t>
                      </a:r>
                      <a:endParaRPr lang="es-MX" sz="1400" dirty="0"/>
                    </a:p>
                  </a:txBody>
                  <a:tcPr/>
                </a:tc>
                <a:tc vMerge="1">
                  <a:txBody>
                    <a:bodyPr/>
                    <a:lstStyle/>
                    <a:p>
                      <a:endParaRPr lang="es-MX"/>
                    </a:p>
                  </a:txBody>
                  <a:tcPr/>
                </a:tc>
              </a:tr>
              <a:tr h="445128">
                <a:tc gridSpan="2">
                  <a:txBody>
                    <a:bodyPr/>
                    <a:lstStyle/>
                    <a:p>
                      <a:pPr algn="ctr"/>
                      <a:r>
                        <a:rPr lang="es-MX" sz="1600" dirty="0" smtClean="0"/>
                        <a:t>Criterios de desempeño </a:t>
                      </a:r>
                      <a:r>
                        <a:rPr lang="es-MX" sz="1600" baseline="0" dirty="0" smtClean="0"/>
                        <a:t> </a:t>
                      </a:r>
                      <a:endParaRPr lang="es-MX" sz="1600" b="1" dirty="0"/>
                    </a:p>
                  </a:txBody>
                  <a:tcPr/>
                </a:tc>
                <a:tc hMerge="1">
                  <a:txBody>
                    <a:bodyPr/>
                    <a:lstStyle/>
                    <a:p>
                      <a:endParaRPr lang="es-MX"/>
                    </a:p>
                  </a:txBody>
                  <a:tcPr/>
                </a:tc>
                <a:tc gridSpan="3">
                  <a:txBody>
                    <a:bodyPr/>
                    <a:lstStyle/>
                    <a:p>
                      <a:pPr algn="ctr"/>
                      <a:r>
                        <a:rPr lang="es-MX" sz="1600" dirty="0" smtClean="0"/>
                        <a:t>Evidencias -</a:t>
                      </a:r>
                      <a:r>
                        <a:rPr lang="es-MX" sz="1600" baseline="0" dirty="0" smtClean="0"/>
                        <a:t> Productos</a:t>
                      </a:r>
                      <a:endParaRPr lang="es-MX" sz="1600" b="1" dirty="0"/>
                    </a:p>
                  </a:txBody>
                  <a:tcPr/>
                </a:tc>
                <a:tc hMerge="1">
                  <a:txBody>
                    <a:bodyPr/>
                    <a:lstStyle/>
                    <a:p>
                      <a:endParaRPr lang="es-MX"/>
                    </a:p>
                  </a:txBody>
                  <a:tcPr/>
                </a:tc>
                <a:tc hMerge="1">
                  <a:txBody>
                    <a:bodyPr/>
                    <a:lstStyle/>
                    <a:p>
                      <a:endParaRPr lang="es-MX"/>
                    </a:p>
                  </a:txBody>
                  <a:tcPr/>
                </a:tc>
              </a:tr>
              <a:tr h="1660327">
                <a:tc gridSpan="2">
                  <a:txBody>
                    <a:bodyPr/>
                    <a:lstStyle/>
                    <a:p>
                      <a:pPr marL="285750" indent="-285750">
                        <a:buFont typeface="Arial" pitchFamily="34" charset="0"/>
                        <a:buChar char="•"/>
                      </a:pPr>
                      <a:r>
                        <a:rPr lang="es-MX" sz="1600" dirty="0" smtClean="0"/>
                        <a:t>R</a:t>
                      </a:r>
                      <a:r>
                        <a:rPr lang="es-MX" sz="1600" baseline="0" dirty="0" smtClean="0"/>
                        <a:t>econocimiento de las ciencias que dan soporte a la actividad aseguradora.</a:t>
                      </a:r>
                    </a:p>
                    <a:p>
                      <a:pPr marL="285750" indent="-285750">
                        <a:buFont typeface="Arial" pitchFamily="34" charset="0"/>
                        <a:buChar char="•"/>
                      </a:pPr>
                      <a:endParaRPr lang="es-MX" sz="1600" baseline="0" dirty="0" smtClean="0"/>
                    </a:p>
                    <a:p>
                      <a:pPr marL="285750" indent="-285750">
                        <a:buFont typeface="Arial" pitchFamily="34" charset="0"/>
                        <a:buChar char="•"/>
                      </a:pPr>
                      <a:r>
                        <a:rPr lang="es-MX" sz="1600" baseline="0" dirty="0" smtClean="0"/>
                        <a:t>Elaborar un mapa conceptual respecto a la clasificación del reaseguro.</a:t>
                      </a:r>
                    </a:p>
                    <a:p>
                      <a:pPr marL="285750" indent="-285750">
                        <a:buFont typeface="Arial" pitchFamily="34" charset="0"/>
                        <a:buChar char="•"/>
                      </a:pPr>
                      <a:endParaRPr lang="es-MX" sz="1600" baseline="0" dirty="0" smtClean="0"/>
                    </a:p>
                    <a:p>
                      <a:pPr marL="285750" indent="-285750">
                        <a:buFont typeface="Arial" pitchFamily="34" charset="0"/>
                        <a:buChar char="•"/>
                      </a:pPr>
                      <a:r>
                        <a:rPr lang="es-MX" sz="1600" baseline="0" dirty="0" smtClean="0"/>
                        <a:t>Análisis de las características del reaseguro.</a:t>
                      </a:r>
                      <a:endParaRPr lang="es-MX" sz="1600" dirty="0"/>
                    </a:p>
                  </a:txBody>
                  <a:tcPr/>
                </a:tc>
                <a:tc hMerge="1">
                  <a:txBody>
                    <a:bodyPr/>
                    <a:lstStyle/>
                    <a:p>
                      <a:endParaRPr lang="es-MX"/>
                    </a:p>
                  </a:txBody>
                  <a:tcPr/>
                </a:tc>
                <a:tc gridSpan="3">
                  <a:txBody>
                    <a:bodyPr/>
                    <a:lstStyle/>
                    <a:p>
                      <a:pPr marL="285750" indent="-285750">
                        <a:buFont typeface="Arial" pitchFamily="34" charset="0"/>
                        <a:buChar char="•"/>
                      </a:pPr>
                      <a:r>
                        <a:rPr lang="es-MX" sz="1600" dirty="0" smtClean="0"/>
                        <a:t>Investigación del tema.</a:t>
                      </a:r>
                    </a:p>
                    <a:p>
                      <a:pPr marL="285750" indent="-285750">
                        <a:buFont typeface="Arial" pitchFamily="34" charset="0"/>
                        <a:buChar char="•"/>
                      </a:pPr>
                      <a:endParaRPr lang="es-MX" sz="1600" dirty="0" smtClean="0"/>
                    </a:p>
                    <a:p>
                      <a:pPr marL="285750" indent="-285750">
                        <a:buFont typeface="Arial" pitchFamily="34" charset="0"/>
                        <a:buChar char="•"/>
                      </a:pPr>
                      <a:r>
                        <a:rPr lang="es-MX" sz="1600" dirty="0" smtClean="0"/>
                        <a:t>Mapa conceptual de</a:t>
                      </a:r>
                      <a:r>
                        <a:rPr lang="es-MX" sz="1600" baseline="0" dirty="0" smtClean="0"/>
                        <a:t> la clasificación del reaseguro.</a:t>
                      </a:r>
                    </a:p>
                    <a:p>
                      <a:pPr marL="0" indent="0">
                        <a:buFont typeface="Arial" pitchFamily="34" charset="0"/>
                        <a:buNone/>
                      </a:pPr>
                      <a:endParaRPr lang="es-MX" sz="1600" baseline="0" dirty="0" smtClean="0"/>
                    </a:p>
                    <a:p>
                      <a:pPr marL="285750" indent="-285750">
                        <a:buFont typeface="Arial" pitchFamily="34" charset="0"/>
                        <a:buChar char="•"/>
                      </a:pPr>
                      <a:r>
                        <a:rPr lang="es-MX" sz="1600" baseline="0" dirty="0" smtClean="0"/>
                        <a:t>Cuadro comparativo para diferenciar los tipos de reaseguro con base en sus principales características.</a:t>
                      </a:r>
                    </a:p>
                    <a:p>
                      <a:endParaRPr lang="es-MX" sz="1600" dirty="0"/>
                    </a:p>
                  </a:txBody>
                  <a:tcPr/>
                </a:tc>
                <a:tc hMerge="1">
                  <a:txBody>
                    <a:bodyPr/>
                    <a:lstStyle/>
                    <a:p>
                      <a:endParaRPr lang="es-MX"/>
                    </a:p>
                  </a:txBody>
                  <a:tcPr/>
                </a:tc>
                <a:tc hMerge="1">
                  <a:txBody>
                    <a:bodyPr/>
                    <a:lstStyle/>
                    <a:p>
                      <a:endParaRPr lang="es-MX"/>
                    </a:p>
                  </a:txBody>
                  <a:tcPr/>
                </a:tc>
              </a:tr>
            </a:tbl>
          </a:graphicData>
        </a:graphic>
      </p:graphicFrame>
    </p:spTree>
    <p:extLst>
      <p:ext uri="{BB962C8B-B14F-4D97-AF65-F5344CB8AC3E}">
        <p14:creationId xmlns:p14="http://schemas.microsoft.com/office/powerpoint/2010/main" val="2832061713"/>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628800"/>
            <a:ext cx="7543800" cy="2870175"/>
          </a:xfrm>
          <a:solidFill>
            <a:schemeClr val="accent1">
              <a:lumMod val="40000"/>
              <a:lumOff val="60000"/>
            </a:schemeClr>
          </a:solidFill>
          <a:scene3d>
            <a:camera prst="isometricOffAxis1Right"/>
            <a:lightRig rig="threePt" dir="t"/>
          </a:scene3d>
        </p:spPr>
        <p:style>
          <a:lnRef idx="2">
            <a:schemeClr val="accent3">
              <a:shade val="50000"/>
            </a:schemeClr>
          </a:lnRef>
          <a:fillRef idx="1">
            <a:schemeClr val="accent3"/>
          </a:fillRef>
          <a:effectRef idx="0">
            <a:schemeClr val="accent3"/>
          </a:effectRef>
          <a:fontRef idx="minor">
            <a:schemeClr val="lt1"/>
          </a:fontRef>
        </p:style>
        <p:txBody>
          <a:bodyPr/>
          <a:lstStyle/>
          <a:p>
            <a:pPr lvl="0">
              <a:spcBef>
                <a:spcPts val="0"/>
              </a:spcBef>
            </a:pPr>
            <a:r>
              <a:rPr lang="es-MX" sz="4400" b="1" spc="0" dirty="0">
                <a:solidFill>
                  <a:schemeClr val="accent4">
                    <a:lumMod val="75000"/>
                  </a:schemeClr>
                </a:solidFill>
                <a:latin typeface="Calibri" pitchFamily="34" charset="0"/>
              </a:rPr>
              <a:t>EL REASEGURO COMO INSTRUMENTO TÉCNICO DE DIVISIÓN Y DISTRIBUCIÓN DE RIESGOS</a:t>
            </a:r>
            <a:r>
              <a:rPr lang="es-MX" sz="4000" b="1" spc="0" dirty="0" smtClean="0">
                <a:solidFill>
                  <a:schemeClr val="accent4">
                    <a:lumMod val="75000"/>
                  </a:schemeClr>
                </a:solidFill>
                <a:latin typeface="Calibri" pitchFamily="34" charset="0"/>
              </a:rPr>
              <a:t>.</a:t>
            </a:r>
            <a:endParaRPr lang="es-MX" i="1" dirty="0">
              <a:solidFill>
                <a:schemeClr val="accent4">
                  <a:lumMod val="75000"/>
                </a:schemeClr>
              </a:solidFill>
            </a:endParaRPr>
          </a:p>
        </p:txBody>
      </p:sp>
      <p:sp>
        <p:nvSpPr>
          <p:cNvPr id="4" name="3 Marcador de número de diapositiva"/>
          <p:cNvSpPr>
            <a:spLocks noGrp="1"/>
          </p:cNvSpPr>
          <p:nvPr>
            <p:ph type="sldNum" sz="quarter" idx="12"/>
          </p:nvPr>
        </p:nvSpPr>
        <p:spPr/>
        <p:txBody>
          <a:bodyPr/>
          <a:lstStyle/>
          <a:p>
            <a:fld id="{114F6E14-26B7-447F-A4C5-187AB6119613}" type="slidenum">
              <a:rPr lang="es-MX" smtClean="0"/>
              <a:pPr/>
              <a:t>7</a:t>
            </a:fld>
            <a:endParaRPr lang="es-MX"/>
          </a:p>
        </p:txBody>
      </p:sp>
    </p:spTree>
    <p:extLst>
      <p:ext uri="{BB962C8B-B14F-4D97-AF65-F5344CB8AC3E}">
        <p14:creationId xmlns:p14="http://schemas.microsoft.com/office/powerpoint/2010/main" val="193069584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467544" y="1772816"/>
            <a:ext cx="7992888" cy="4163017"/>
          </a:xfrm>
          <a:solidFill>
            <a:schemeClr val="accent6">
              <a:lumMod val="60000"/>
              <a:lumOff val="40000"/>
            </a:schemeClr>
          </a:solidFill>
          <a:ln>
            <a:solidFill>
              <a:schemeClr val="accent6">
                <a:lumMod val="50000"/>
              </a:schemeClr>
            </a:solidFill>
          </a:ln>
        </p:spPr>
        <p:txBody>
          <a:bodyPr/>
          <a:lstStyle/>
          <a:p>
            <a:pPr marL="0" indent="0" algn="just">
              <a:lnSpc>
                <a:spcPct val="150000"/>
              </a:lnSpc>
              <a:buNone/>
            </a:pPr>
            <a:r>
              <a:rPr lang="es-ES_tradnl" sz="2000" dirty="0" smtClean="0">
                <a:latin typeface="Arial" charset="0"/>
                <a:cs typeface="Arial" charset="0"/>
              </a:rPr>
              <a:t>El reaseguro es un instrumento técnico de división y distribución de riesgos, del cual se vale una entidad aseguradora para conseguir la compensación estadística que requiere su operación, igualando y homogeneizando los riesgos que componen su cartera, mediante la cesión interna que realiza de parte de dichos riesgos a otra u otras entidades aseguradoras, que pueden ser empresas que también suscriben seguros directamente ó empresas que exclusivamente toman reaseguro. (Sánchez, 2007)</a:t>
            </a:r>
          </a:p>
          <a:p>
            <a:pPr marL="0" indent="0" algn="just">
              <a:lnSpc>
                <a:spcPct val="150000"/>
              </a:lnSpc>
              <a:buNone/>
            </a:pPr>
            <a:endParaRPr lang="es-ES_tradnl" sz="2000" dirty="0" smtClean="0">
              <a:latin typeface="Arial" charset="0"/>
              <a:cs typeface="Arial" charset="0"/>
            </a:endParaRPr>
          </a:p>
          <a:p>
            <a:pPr marL="0" indent="0" algn="just">
              <a:lnSpc>
                <a:spcPct val="150000"/>
              </a:lnSpc>
              <a:buNone/>
            </a:pPr>
            <a:endParaRPr lang="es-MX" sz="2000" dirty="0" smtClean="0">
              <a:latin typeface="Arial" charset="0"/>
              <a:cs typeface="Arial" charset="0"/>
            </a:endParaRPr>
          </a:p>
          <a:p>
            <a:pPr algn="just"/>
            <a:endParaRPr lang="es-ES" sz="2800" dirty="0" smtClean="0">
              <a:latin typeface="Bernard MT Condensed" pitchFamily="18" charset="0"/>
            </a:endParaRPr>
          </a:p>
        </p:txBody>
      </p:sp>
      <p:sp>
        <p:nvSpPr>
          <p:cNvPr id="4" name="3 Rectángulo"/>
          <p:cNvSpPr/>
          <p:nvPr/>
        </p:nvSpPr>
        <p:spPr>
          <a:xfrm>
            <a:off x="434761" y="489446"/>
            <a:ext cx="7305591" cy="923330"/>
          </a:xfrm>
          <a:prstGeom prst="rect">
            <a:avLst/>
          </a:prstGeom>
          <a:noFill/>
        </p:spPr>
        <p:txBody>
          <a:bodyPr wrap="none">
            <a:spAutoFit/>
          </a:bodyPr>
          <a:lstStyle/>
          <a:p>
            <a:pPr algn="ctr" fontAlgn="auto">
              <a:spcBef>
                <a:spcPts val="0"/>
              </a:spcBef>
              <a:spcAft>
                <a:spcPts val="0"/>
              </a:spcAft>
              <a:defRPr/>
            </a:pPr>
            <a:r>
              <a:rPr lang="es-ES" sz="5400" b="1" dirty="0" smtClean="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latin typeface="+mn-lt"/>
              </a:rPr>
              <a:t>Definición del Reaseguro</a:t>
            </a:r>
            <a:endParaRPr lang="es-ES" sz="5400" b="1" dirty="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latin typeface="+mn-lt"/>
            </a:endParaRPr>
          </a:p>
        </p:txBody>
      </p:sp>
      <p:sp>
        <p:nvSpPr>
          <p:cNvPr id="2" name="1 Marcador de número de diapositiva"/>
          <p:cNvSpPr>
            <a:spLocks noGrp="1"/>
          </p:cNvSpPr>
          <p:nvPr>
            <p:ph type="sldNum" sz="quarter" idx="12"/>
          </p:nvPr>
        </p:nvSpPr>
        <p:spPr/>
        <p:txBody>
          <a:bodyPr/>
          <a:lstStyle/>
          <a:p>
            <a:pPr>
              <a:defRPr/>
            </a:pPr>
            <a:fld id="{24015C14-C635-4FFA-BD74-B61C99D81C0F}" type="slidenum">
              <a:rPr lang="es-ES" smtClean="0"/>
              <a:pPr>
                <a:defRPr/>
              </a:pPr>
              <a:t>8</a:t>
            </a:fld>
            <a:endParaRPr lang="es-ES" dirty="0"/>
          </a:p>
        </p:txBody>
      </p:sp>
    </p:spTree>
    <p:extLst>
      <p:ext uri="{BB962C8B-B14F-4D97-AF65-F5344CB8AC3E}">
        <p14:creationId xmlns:p14="http://schemas.microsoft.com/office/powerpoint/2010/main" val="2441213124"/>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11036" y="142852"/>
            <a:ext cx="3115789" cy="923330"/>
          </a:xfrm>
          <a:prstGeom prst="rect">
            <a:avLst/>
          </a:prstGeom>
          <a:noFill/>
        </p:spPr>
        <p:txBody>
          <a:bodyPr wrap="none">
            <a:spAutoFit/>
          </a:bodyPr>
          <a:lstStyle/>
          <a:p>
            <a:pPr algn="ctr" fontAlgn="auto">
              <a:spcBef>
                <a:spcPts val="0"/>
              </a:spcBef>
              <a:spcAft>
                <a:spcPts val="0"/>
              </a:spcAft>
              <a:defRPr/>
            </a:pPr>
            <a:r>
              <a:rPr lang="es-ES" sz="5400" b="1"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latin typeface="+mn-lt"/>
              </a:rPr>
              <a:t>Definición</a:t>
            </a:r>
            <a:endParaRPr lang="es-ES" sz="5400" b="1" dirty="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latin typeface="+mn-lt"/>
            </a:endParaRPr>
          </a:p>
        </p:txBody>
      </p:sp>
      <p:sp>
        <p:nvSpPr>
          <p:cNvPr id="2" name="1 Marcador de número de diapositiva"/>
          <p:cNvSpPr>
            <a:spLocks noGrp="1"/>
          </p:cNvSpPr>
          <p:nvPr>
            <p:ph type="sldNum" sz="quarter" idx="12"/>
          </p:nvPr>
        </p:nvSpPr>
        <p:spPr/>
        <p:txBody>
          <a:bodyPr/>
          <a:lstStyle/>
          <a:p>
            <a:pPr>
              <a:defRPr/>
            </a:pPr>
            <a:fld id="{24015C14-C635-4FFA-BD74-B61C99D81C0F}" type="slidenum">
              <a:rPr lang="es-ES" smtClean="0"/>
              <a:pPr>
                <a:defRPr/>
              </a:pPr>
              <a:t>9</a:t>
            </a:fld>
            <a:endParaRPr lang="es-ES" dirty="0"/>
          </a:p>
        </p:txBody>
      </p:sp>
      <p:pic>
        <p:nvPicPr>
          <p:cNvPr id="921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980728"/>
            <a:ext cx="7375519" cy="5538344"/>
          </a:xfrm>
          <a:prstGeom prst="rect">
            <a:avLst/>
          </a:prstGeom>
          <a:noFill/>
          <a:ln w="38100">
            <a:solidFill>
              <a:schemeClr val="accent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5583290"/>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Cuadrícul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165</TotalTime>
  <Words>2365</Words>
  <Application>Microsoft Office PowerPoint</Application>
  <PresentationFormat>Presentación en pantalla (4:3)</PresentationFormat>
  <Paragraphs>232</Paragraphs>
  <Slides>37</Slides>
  <Notes>0</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Adyacencia</vt:lpstr>
      <vt:lpstr>Presentación de PowerPoint</vt:lpstr>
      <vt:lpstr>Presentación de PowerPoint</vt:lpstr>
      <vt:lpstr> FACULTAD DE ECONOMÍA LICENCIATURA EN ACTUARÍA </vt:lpstr>
      <vt:lpstr>   FACULTAD DE ECONOMÍA LICENCIATURA EN ACTUARÍA  </vt:lpstr>
      <vt:lpstr> FACULTAD DE ECONOMÍA LICENCIATURA EN ACTUARÍA </vt:lpstr>
      <vt:lpstr>Presentación de PowerPoint</vt:lpstr>
      <vt:lpstr>EL REASEGURO COMO INSTRUMENTO TÉCNICO DE DIVISIÓN Y DISTRIBUCIÓN DE RIESGOS.</vt:lpstr>
      <vt:lpstr>Presentación de PowerPoint</vt:lpstr>
      <vt:lpstr>Presentación de PowerPoint</vt:lpstr>
      <vt:lpstr>Presentación de PowerPoint</vt:lpstr>
      <vt:lpstr>Presentación de PowerPoint</vt:lpstr>
      <vt:lpstr>Denominaciones</vt:lpstr>
      <vt:lpstr>Denominaciones</vt:lpstr>
      <vt:lpstr>Presentación de PowerPoint</vt:lpstr>
      <vt:lpstr>Presentación de PowerPoint</vt:lpstr>
      <vt:lpstr>Presentación de PowerPoint</vt:lpstr>
      <vt:lpstr>Presentación de PowerPoint</vt:lpstr>
      <vt:lpstr>Por su obligatoriedad:</vt:lpstr>
      <vt:lpstr>Reaseguro obligatorio</vt:lpstr>
      <vt:lpstr>Reaseguro Facultativo</vt:lpstr>
      <vt:lpstr>Reaseguro Facultativo Obligatorio</vt:lpstr>
      <vt:lpstr>B.     Por su Contenido:</vt:lpstr>
      <vt:lpstr>Reaseguro  PROPORCIONAL</vt:lpstr>
      <vt:lpstr>Reaseguros proporcionales:  </vt:lpstr>
      <vt:lpstr>Reaseguros proporcionales:  </vt:lpstr>
      <vt:lpstr>Reaseguros proporcionales:  </vt:lpstr>
      <vt:lpstr>Reaseguros proporcionales:  </vt:lpstr>
      <vt:lpstr>Reaseguro NO PROPORCIONALES:</vt:lpstr>
      <vt:lpstr> Reaseguros  NO Proporcionales:</vt:lpstr>
      <vt:lpstr> Reaseguros  NO Proporcionales:</vt:lpstr>
      <vt:lpstr> Reaseguros  NO Proporcionales:</vt:lpstr>
      <vt:lpstr>LA LEGISLACIÓN DEL REASEGURO</vt:lpstr>
      <vt:lpstr>LA LEGISLACIÓN DEL REASEGURO</vt:lpstr>
      <vt:lpstr>Conclusiones </vt:lpstr>
      <vt:lpstr>Conclusiones </vt:lpstr>
      <vt:lpstr>Referencias: </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 PEREZ VARGAS</dc:creator>
  <cp:lastModifiedBy>GABRIELA PEREZ VARGAS</cp:lastModifiedBy>
  <cp:revision>23</cp:revision>
  <dcterms:created xsi:type="dcterms:W3CDTF">2015-08-27T23:47:27Z</dcterms:created>
  <dcterms:modified xsi:type="dcterms:W3CDTF">2015-09-25T17:40:33Z</dcterms:modified>
</cp:coreProperties>
</file>