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sldIdLst>
    <p:sldId id="257" r:id="rId2"/>
    <p:sldId id="258" r:id="rId3"/>
    <p:sldId id="259" r:id="rId4"/>
    <p:sldId id="260" r:id="rId5"/>
    <p:sldId id="261" r:id="rId6"/>
    <p:sldId id="262" r:id="rId7"/>
    <p:sldId id="281" r:id="rId8"/>
    <p:sldId id="278" r:id="rId9"/>
    <p:sldId id="277" r:id="rId10"/>
    <p:sldId id="268" r:id="rId11"/>
    <p:sldId id="256" r:id="rId12"/>
    <p:sldId id="270" r:id="rId13"/>
    <p:sldId id="282" r:id="rId14"/>
    <p:sldId id="280" r:id="rId15"/>
    <p:sldId id="288" r:id="rId16"/>
    <p:sldId id="283" r:id="rId17"/>
    <p:sldId id="289" r:id="rId18"/>
    <p:sldId id="271" r:id="rId19"/>
    <p:sldId id="290" r:id="rId20"/>
    <p:sldId id="279" r:id="rId21"/>
    <p:sldId id="285" r:id="rId22"/>
    <p:sldId id="286" r:id="rId23"/>
    <p:sldId id="287" r:id="rId24"/>
    <p:sldId id="284" r:id="rId25"/>
    <p:sldId id="272" r:id="rId26"/>
    <p:sldId id="269" r:id="rId27"/>
    <p:sldId id="273" r:id="rId28"/>
    <p:sldId id="291" r:id="rId29"/>
    <p:sldId id="293" r:id="rId30"/>
    <p:sldId id="274" r:id="rId31"/>
    <p:sldId id="275" r:id="rId32"/>
    <p:sldId id="276" r:id="rId33"/>
    <p:sldId id="292" r:id="rId34"/>
    <p:sldId id="263" r:id="rId35"/>
    <p:sldId id="264" r:id="rId36"/>
    <p:sldId id="265" r:id="rId37"/>
    <p:sldId id="266" r:id="rId3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6" d="100"/>
          <a:sy n="76" d="100"/>
        </p:scale>
        <p:origin x="-108" y="-6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FADA0E-7E56-40D1-96CD-77E30CA89FDD}" type="datetimeFigureOut">
              <a:rPr lang="es-MX" smtClean="0"/>
              <a:t>25/09/2015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C8193A-27A8-4F9F-ABD9-E0E388DA0285}" type="slidenum">
              <a:rPr lang="es-MX" smtClean="0"/>
              <a:t>‹Nº›</a:t>
            </a:fld>
            <a:endParaRPr lang="es-MX"/>
          </a:p>
        </p:txBody>
      </p:sp>
    </p:spTree>
    <p:extLst>
      <p:ext uri="{BB962C8B-B14F-4D97-AF65-F5344CB8AC3E}">
        <p14:creationId xmlns:p14="http://schemas.microsoft.com/office/powerpoint/2010/main" val="9642900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198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4198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DEA70FF-8032-4762-894D-BD004EFD7E44}" type="slidenum">
              <a:rPr lang="es-MX" smtClean="0"/>
              <a:pPr/>
              <a:t>25</a:t>
            </a:fld>
            <a:endParaRPr lang="es-MX"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198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4198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DEA70FF-8032-4762-894D-BD004EFD7E44}" type="slidenum">
              <a:rPr lang="es-MX" smtClean="0"/>
              <a:pPr/>
              <a:t>28</a:t>
            </a:fld>
            <a:endParaRPr lang="es-MX"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198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4198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DEA70FF-8032-4762-894D-BD004EFD7E44}" type="slidenum">
              <a:rPr lang="es-MX" smtClean="0"/>
              <a:pPr/>
              <a:t>29</a:t>
            </a:fld>
            <a:endParaRPr lang="es-MX"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D0ECA38-62B3-493A-8AA0-DDC29543FDB5}" type="datetimeFigureOut">
              <a:rPr lang="es-MX" smtClean="0"/>
              <a:t>25/09/2015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F706B53-573E-4F29-AAE8-1E7739068B54}"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D0ECA38-62B3-493A-8AA0-DDC29543FDB5}" type="datetimeFigureOut">
              <a:rPr lang="es-MX" smtClean="0"/>
              <a:t>25/09/2015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F706B53-573E-4F29-AAE8-1E7739068B54}"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D0ECA38-62B3-493A-8AA0-DDC29543FDB5}" type="datetimeFigureOut">
              <a:rPr lang="es-MX" smtClean="0"/>
              <a:t>25/09/2015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F706B53-573E-4F29-AAE8-1E7739068B54}"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D0ECA38-62B3-493A-8AA0-DDC29543FDB5}" type="datetimeFigureOut">
              <a:rPr lang="es-MX" smtClean="0"/>
              <a:t>25/09/2015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F706B53-573E-4F29-AAE8-1E7739068B54}"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D0ECA38-62B3-493A-8AA0-DDC29543FDB5}" type="datetimeFigureOut">
              <a:rPr lang="es-MX" smtClean="0"/>
              <a:t>25/09/2015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F706B53-573E-4F29-AAE8-1E7739068B54}"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D0ECA38-62B3-493A-8AA0-DDC29543FDB5}" type="datetimeFigureOut">
              <a:rPr lang="es-MX" smtClean="0"/>
              <a:t>25/09/2015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4F706B53-573E-4F29-AAE8-1E7739068B54}"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BD0ECA38-62B3-493A-8AA0-DDC29543FDB5}" type="datetimeFigureOut">
              <a:rPr lang="es-MX" smtClean="0"/>
              <a:t>25/09/2015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4F706B53-573E-4F29-AAE8-1E7739068B54}"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BD0ECA38-62B3-493A-8AA0-DDC29543FDB5}" type="datetimeFigureOut">
              <a:rPr lang="es-MX" smtClean="0"/>
              <a:t>25/09/2015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4F706B53-573E-4F29-AAE8-1E7739068B54}"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0ECA38-62B3-493A-8AA0-DDC29543FDB5}" type="datetimeFigureOut">
              <a:rPr lang="es-MX" smtClean="0"/>
              <a:t>25/09/2015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4F706B53-573E-4F29-AAE8-1E7739068B54}"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D0ECA38-62B3-493A-8AA0-DDC29543FDB5}" type="datetimeFigureOut">
              <a:rPr lang="es-MX" smtClean="0"/>
              <a:t>25/09/2015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4F706B53-573E-4F29-AAE8-1E7739068B54}" type="slidenum">
              <a:rPr lang="es-MX" smtClean="0"/>
              <a:t>‹Nº›</a:t>
            </a:fld>
            <a:endParaRPr lang="es-MX"/>
          </a:p>
        </p:txBody>
      </p:sp>
      <p:sp>
        <p:nvSpPr>
          <p:cNvPr id="9" name="Content Placeholder 8"/>
          <p:cNvSpPr>
            <a:spLocks noGrp="1"/>
          </p:cNvSpPr>
          <p:nvPr>
            <p:ph sz="quarter" idx="13"/>
          </p:nvPr>
        </p:nvSpPr>
        <p:spPr>
          <a:xfrm>
            <a:off x="304800" y="381000"/>
            <a:ext cx="77724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BD0ECA38-62B3-493A-8AA0-DDC29543FDB5}" type="datetimeFigureOut">
              <a:rPr lang="es-MX" smtClean="0"/>
              <a:t>25/09/2015</a:t>
            </a:fld>
            <a:endParaRPr lang="es-MX"/>
          </a:p>
        </p:txBody>
      </p:sp>
      <p:sp>
        <p:nvSpPr>
          <p:cNvPr id="9" name="Slide Number Placeholder 8"/>
          <p:cNvSpPr>
            <a:spLocks noGrp="1"/>
          </p:cNvSpPr>
          <p:nvPr>
            <p:ph type="sldNum" sz="quarter" idx="11"/>
          </p:nvPr>
        </p:nvSpPr>
        <p:spPr/>
        <p:txBody>
          <a:bodyPr/>
          <a:lstStyle/>
          <a:p>
            <a:fld id="{4F706B53-573E-4F29-AAE8-1E7739068B54}" type="slidenum">
              <a:rPr lang="es-MX" smtClean="0"/>
              <a:t>‹Nº›</a:t>
            </a:fld>
            <a:endParaRPr lang="es-MX"/>
          </a:p>
        </p:txBody>
      </p:sp>
      <p:sp>
        <p:nvSpPr>
          <p:cNvPr id="10" name="Footer Placeholder 9"/>
          <p:cNvSpPr>
            <a:spLocks noGrp="1"/>
          </p:cNvSpPr>
          <p:nvPr>
            <p:ph type="ftr" sz="quarter" idx="12"/>
          </p:nvPr>
        </p:nvSpPr>
        <p:spPr/>
        <p:txBody>
          <a:bodyPr/>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4F706B53-573E-4F29-AAE8-1E7739068B54}" type="slidenum">
              <a:rPr lang="es-MX" smtClean="0"/>
              <a:t>‹Nº›</a:t>
            </a:fld>
            <a:endParaRPr lang="es-MX"/>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s-MX"/>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D0ECA38-62B3-493A-8AA0-DDC29543FDB5}" type="datetimeFigureOut">
              <a:rPr lang="es-MX" smtClean="0"/>
              <a:t>25/09/2015</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Uaemex"/>
          <p:cNvPicPr>
            <a:picLocks noChangeAspect="1" noChangeArrowheads="1"/>
          </p:cNvPicPr>
          <p:nvPr/>
        </p:nvPicPr>
        <p:blipFill>
          <a:blip r:embed="rId2"/>
          <a:srcRect/>
          <a:stretch>
            <a:fillRect/>
          </a:stretch>
        </p:blipFill>
        <p:spPr bwMode="auto">
          <a:xfrm>
            <a:off x="755650" y="355600"/>
            <a:ext cx="3240088" cy="2928938"/>
          </a:xfrm>
          <a:prstGeom prst="rect">
            <a:avLst/>
          </a:prstGeom>
          <a:solidFill>
            <a:schemeClr val="accent2"/>
          </a:solidFill>
          <a:ln w="57150">
            <a:solidFill>
              <a:schemeClr val="accent1"/>
            </a:solidFill>
            <a:miter lim="800000"/>
            <a:headEnd/>
            <a:tailEnd/>
          </a:ln>
        </p:spPr>
      </p:pic>
      <p:pic>
        <p:nvPicPr>
          <p:cNvPr id="3" name="Picture 3"/>
          <p:cNvPicPr>
            <a:picLocks noChangeAspect="1" noChangeArrowheads="1"/>
          </p:cNvPicPr>
          <p:nvPr/>
        </p:nvPicPr>
        <p:blipFill>
          <a:blip r:embed="rId3"/>
          <a:srcRect/>
          <a:stretch>
            <a:fillRect/>
          </a:stretch>
        </p:blipFill>
        <p:spPr bwMode="auto">
          <a:xfrm>
            <a:off x="5315024" y="3212976"/>
            <a:ext cx="3073400" cy="3240088"/>
          </a:xfrm>
          <a:prstGeom prst="rect">
            <a:avLst/>
          </a:prstGeom>
          <a:noFill/>
          <a:ln w="57150">
            <a:solidFill>
              <a:schemeClr val="accent1"/>
            </a:solidFill>
            <a:miter lim="800000"/>
            <a:headEnd/>
            <a:tailEnd/>
          </a:ln>
        </p:spPr>
      </p:pic>
    </p:spTree>
    <p:extLst>
      <p:ext uri="{BB962C8B-B14F-4D97-AF65-F5344CB8AC3E}">
        <p14:creationId xmlns:p14="http://schemas.microsoft.com/office/powerpoint/2010/main" val="2819264197"/>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2000" fill="hold"/>
                                        <p:tgtEl>
                                          <p:spTgt spid="3"/>
                                        </p:tgtEl>
                                        <p:attrNameLst>
                                          <p:attrName>ppt_x</p:attrName>
                                        </p:attrNameLst>
                                      </p:cBhvr>
                                      <p:tavLst>
                                        <p:tav tm="0">
                                          <p:val>
                                            <p:strVal val="#ppt_x"/>
                                          </p:val>
                                        </p:tav>
                                        <p:tav tm="100000">
                                          <p:val>
                                            <p:strVal val="#ppt_x"/>
                                          </p:val>
                                        </p:tav>
                                      </p:tavLst>
                                    </p:anim>
                                    <p:anim calcmode="lin" valueType="num">
                                      <p:cBhvr additive="base">
                                        <p:cTn id="13" dur="20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12068" y="1673513"/>
            <a:ext cx="3571900" cy="1323439"/>
          </a:xfrm>
          <a:prstGeom prst="rect">
            <a:avLst/>
          </a:prstGeom>
          <a:solidFill>
            <a:schemeClr val="tx2"/>
          </a:solidFill>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s-MX" sz="4000" b="1" dirty="0" smtClean="0">
                <a:ln>
                  <a:solidFill>
                    <a:schemeClr val="tx1"/>
                  </a:solidFill>
                </a:ln>
                <a:solidFill>
                  <a:schemeClr val="accent3"/>
                </a:solidFill>
                <a:latin typeface="Arial" pitchFamily="34" charset="0"/>
                <a:cs typeface="Arial" pitchFamily="34" charset="0"/>
              </a:rPr>
              <a:t>Ramo de Daños</a:t>
            </a:r>
            <a:endParaRPr lang="es-MX" sz="1100" dirty="0">
              <a:latin typeface="Arial" pitchFamily="34" charset="0"/>
              <a:cs typeface="Arial" pitchFamily="34" charset="0"/>
            </a:endParaRPr>
          </a:p>
        </p:txBody>
      </p:sp>
      <p:sp>
        <p:nvSpPr>
          <p:cNvPr id="3" name="2 Marcador de número de diapositiva"/>
          <p:cNvSpPr>
            <a:spLocks noGrp="1"/>
          </p:cNvSpPr>
          <p:nvPr>
            <p:ph type="sldNum" sz="quarter" idx="12"/>
          </p:nvPr>
        </p:nvSpPr>
        <p:spPr/>
        <p:txBody>
          <a:bodyPr/>
          <a:lstStyle/>
          <a:p>
            <a:fld id="{B103DBDF-5D3C-4A1A-979A-A472FA1B96AE}" type="slidenum">
              <a:rPr lang="es-MX" smtClean="0">
                <a:solidFill>
                  <a:schemeClr val="bg1"/>
                </a:solidFill>
              </a:rPr>
              <a:pPr/>
              <a:t>10</a:t>
            </a:fld>
            <a:endParaRPr lang="es-MX" dirty="0">
              <a:solidFill>
                <a:schemeClr val="bg1"/>
              </a:solidFill>
            </a:endParaRPr>
          </a:p>
        </p:txBody>
      </p:sp>
      <p:sp>
        <p:nvSpPr>
          <p:cNvPr id="6" name="Rectangle 1"/>
          <p:cNvSpPr>
            <a:spLocks noChangeArrowheads="1"/>
          </p:cNvSpPr>
          <p:nvPr/>
        </p:nvSpPr>
        <p:spPr bwMode="auto">
          <a:xfrm>
            <a:off x="533664" y="4226311"/>
            <a:ext cx="7782752" cy="1938992"/>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spcAft>
                <a:spcPts val="0"/>
              </a:spcAft>
            </a:pPr>
            <a:r>
              <a:rPr lang="es-MX" sz="2400" dirty="0" smtClean="0">
                <a:effectLst/>
                <a:latin typeface="Arial"/>
                <a:ea typeface="Times New Roman"/>
              </a:rPr>
              <a:t>El seguro de daños protege el patrimonio, al resarcir una pérdida o el daño en un bien, mediante el simple procedimiento de coparticipar en una colectividad a través de un pago, para la formación de un fondo para el pago de siniestros ocurridos en cierto tiempo.</a:t>
            </a:r>
            <a:r>
              <a:rPr kumimoji="0" lang="es-MX" sz="2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endParaRPr lang="es-MX" sz="2200" dirty="0">
              <a:latin typeface="Arial" pitchFamily="34" charset="0"/>
              <a:cs typeface="Arial" pitchFamily="34"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62189" y="782885"/>
            <a:ext cx="3078163" cy="3078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7264734"/>
      </p:ext>
    </p:extLst>
  </p:cSld>
  <p:clrMapOvr>
    <a:masterClrMapping/>
  </p:clrMapOvr>
  <p:transition spd="slow">
    <p:wheel spokes="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475656" y="2420888"/>
            <a:ext cx="6336704" cy="1728192"/>
          </a:xfrm>
          <a:solidFill>
            <a:schemeClr val="tx2"/>
          </a:solidFill>
        </p:spPr>
        <p:style>
          <a:lnRef idx="3">
            <a:schemeClr val="lt1"/>
          </a:lnRef>
          <a:fillRef idx="1">
            <a:schemeClr val="accent2"/>
          </a:fillRef>
          <a:effectRef idx="1">
            <a:schemeClr val="accent2"/>
          </a:effectRef>
          <a:fontRef idx="minor">
            <a:schemeClr val="lt1"/>
          </a:fontRef>
        </p:style>
        <p:txBody>
          <a:bodyPr/>
          <a:lstStyle/>
          <a:p>
            <a:pPr algn="ctr"/>
            <a:r>
              <a:rPr lang="es-MX"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Objeto del seguro de Responsabilidad Civil.</a:t>
            </a:r>
            <a:endParaRPr lang="es-MX"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3" name="2 Marcador de número de diapositiva"/>
          <p:cNvSpPr>
            <a:spLocks noGrp="1"/>
          </p:cNvSpPr>
          <p:nvPr>
            <p:ph type="sldNum" sz="quarter" idx="12"/>
          </p:nvPr>
        </p:nvSpPr>
        <p:spPr/>
        <p:txBody>
          <a:bodyPr/>
          <a:lstStyle/>
          <a:p>
            <a:fld id="{4F706B53-573E-4F29-AAE8-1E7739068B54}" type="slidenum">
              <a:rPr lang="es-MX" smtClean="0"/>
              <a:t>11</a:t>
            </a:fld>
            <a:endParaRPr lang="es-MX"/>
          </a:p>
        </p:txBody>
      </p:sp>
    </p:spTree>
    <p:extLst>
      <p:ext uri="{BB962C8B-B14F-4D97-AF65-F5344CB8AC3E}">
        <p14:creationId xmlns:p14="http://schemas.microsoft.com/office/powerpoint/2010/main" val="2494443158"/>
      </p:ext>
    </p:extLst>
  </p:cSld>
  <p:clrMapOvr>
    <a:masterClrMapping/>
  </p:clrMapOvr>
  <p:transition spd="slow">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in_image" descr="http://img27.imageshack.us/img27/6393/dibujoum3.jpg"/>
          <p:cNvPicPr/>
          <p:nvPr/>
        </p:nvPicPr>
        <p:blipFill>
          <a:blip r:embed="rId2"/>
          <a:srcRect/>
          <a:stretch>
            <a:fillRect/>
          </a:stretch>
        </p:blipFill>
        <p:spPr bwMode="auto">
          <a:xfrm>
            <a:off x="428596" y="5000636"/>
            <a:ext cx="2232645" cy="1571636"/>
          </a:xfrm>
          <a:prstGeom prst="rect">
            <a:avLst/>
          </a:prstGeom>
          <a:noFill/>
          <a:ln w="9525">
            <a:solidFill>
              <a:schemeClr val="accent3"/>
            </a:solidFill>
            <a:miter lim="800000"/>
            <a:headEnd/>
            <a:tailEnd/>
          </a:ln>
        </p:spPr>
      </p:pic>
      <p:pic>
        <p:nvPicPr>
          <p:cNvPr id="4" name="3 Imagen" descr="http://www.cordstrap.com.mx/Portals/3/images/Road/Accidentes_de_cargas_en_camiones_Accidentes_graves.PNG"/>
          <p:cNvPicPr/>
          <p:nvPr/>
        </p:nvPicPr>
        <p:blipFill>
          <a:blip r:embed="rId3"/>
          <a:srcRect/>
          <a:stretch>
            <a:fillRect/>
          </a:stretch>
        </p:blipFill>
        <p:spPr bwMode="auto">
          <a:xfrm>
            <a:off x="500034" y="357166"/>
            <a:ext cx="2071702" cy="1500198"/>
          </a:xfrm>
          <a:prstGeom prst="rect">
            <a:avLst/>
          </a:prstGeom>
          <a:noFill/>
          <a:ln w="9525">
            <a:solidFill>
              <a:schemeClr val="accent3"/>
            </a:solidFill>
            <a:miter lim="800000"/>
            <a:headEnd/>
            <a:tailEnd/>
          </a:ln>
        </p:spPr>
      </p:pic>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216" y="357166"/>
            <a:ext cx="2332098" cy="177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1619672" y="1628801"/>
            <a:ext cx="6048672" cy="3739485"/>
          </a:xfrm>
          <a:prstGeom prst="rect">
            <a:avLst/>
          </a:prstGeom>
          <a:solidFill>
            <a:schemeClr val="accent3">
              <a:lumMod val="20000"/>
              <a:lumOff val="80000"/>
            </a:schemeClr>
          </a:solidFill>
          <a:ln>
            <a:solidFill>
              <a:schemeClr val="accent3">
                <a:lumMod val="75000"/>
              </a:schemeClr>
            </a:solidFill>
          </a:ln>
        </p:spPr>
        <p:txBody>
          <a:bodyPr wrap="square">
            <a:spAutoFit/>
          </a:bodyPr>
          <a:lstStyle/>
          <a:p>
            <a:pPr lvl="0" algn="just">
              <a:lnSpc>
                <a:spcPct val="90000"/>
              </a:lnSpc>
              <a:spcBef>
                <a:spcPts val="1200"/>
              </a:spcBef>
              <a:buClr>
                <a:srgbClr val="40BAD2"/>
              </a:buClr>
            </a:pPr>
            <a:r>
              <a:rPr lang="es-MX" sz="2400" dirty="0" smtClean="0">
                <a:solidFill>
                  <a:schemeClr val="tx1">
                    <a:lumMod val="90000"/>
                    <a:lumOff val="10000"/>
                  </a:schemeClr>
                </a:solidFill>
                <a:latin typeface="Arial" pitchFamily="34" charset="0"/>
                <a:cs typeface="Arial" pitchFamily="34" charset="0"/>
              </a:rPr>
              <a:t>El seguro de responsabilidad civil otorga protección al asegurado si un tercero le exigiere indemnización por daños y perjuicios a consecuencia de un acontecimiento que, produciéndose durante la vigencia del seguro, ocasione la muerte, lesión o menoscabo de la salud de la persona (daños personales) o el deterioro o destrucción de sus bienes (daños materiales).</a:t>
            </a:r>
          </a:p>
          <a:p>
            <a:endParaRPr lang="es-MX" sz="2100" dirty="0" smtClean="0">
              <a:latin typeface="Arial" pitchFamily="34" charset="0"/>
              <a:cs typeface="Arial" pitchFamily="34" charset="0"/>
            </a:endParaRPr>
          </a:p>
        </p:txBody>
      </p:sp>
      <p:pic>
        <p:nvPicPr>
          <p:cNvPr id="6" name="5 Imagen" descr="http://eleconomista.com.mx/files/imagecache/nota_completa/2_5.jpg"/>
          <p:cNvPicPr/>
          <p:nvPr/>
        </p:nvPicPr>
        <p:blipFill>
          <a:blip r:embed="rId5"/>
          <a:srcRect/>
          <a:stretch>
            <a:fillRect/>
          </a:stretch>
        </p:blipFill>
        <p:spPr bwMode="auto">
          <a:xfrm>
            <a:off x="5580112" y="4786322"/>
            <a:ext cx="3085139" cy="1863083"/>
          </a:xfrm>
          <a:prstGeom prst="rect">
            <a:avLst/>
          </a:prstGeom>
          <a:noFill/>
          <a:ln w="9525">
            <a:solidFill>
              <a:schemeClr val="accent3"/>
            </a:solidFill>
            <a:miter lim="800000"/>
            <a:headEnd/>
            <a:tailEnd/>
          </a:ln>
        </p:spPr>
      </p:pic>
      <p:sp>
        <p:nvSpPr>
          <p:cNvPr id="7" name="6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12</a:t>
            </a:fld>
            <a:endParaRPr lang="es-MX" dirty="0">
              <a:solidFill>
                <a:schemeClr val="accent3">
                  <a:lumMod val="20000"/>
                  <a:lumOff val="80000"/>
                </a:schemeClr>
              </a:solidFill>
            </a:endParaRPr>
          </a:p>
        </p:txBody>
      </p:sp>
    </p:spTree>
    <p:extLst>
      <p:ext uri="{BB962C8B-B14F-4D97-AF65-F5344CB8AC3E}">
        <p14:creationId xmlns:p14="http://schemas.microsoft.com/office/powerpoint/2010/main" val="3108156391"/>
      </p:ext>
    </p:extLst>
  </p:cSld>
  <p:clrMapOvr>
    <a:masterClrMapping/>
  </p:clrMapOvr>
  <p:transition spd="slow">
    <p:zoom dir="in"/>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332656"/>
            <a:ext cx="7620000" cy="1224136"/>
          </a:xfrm>
          <a:solidFill>
            <a:schemeClr val="accent3">
              <a:lumMod val="40000"/>
              <a:lumOff val="60000"/>
            </a:schemeClr>
          </a:solidFill>
        </p:spPr>
        <p:txBody>
          <a:bodyPr/>
          <a:lstStyle/>
          <a:p>
            <a:pPr algn="ctr"/>
            <a:r>
              <a:rPr lang="es-MX" sz="4400" b="1" dirty="0" smtClean="0">
                <a:latin typeface="Arial" pitchFamily="34" charset="0"/>
                <a:cs typeface="Arial" pitchFamily="34" charset="0"/>
              </a:rPr>
              <a:t>Objeto del seguro de Responsabilidad Civil (RC)</a:t>
            </a:r>
            <a:endParaRPr lang="es-MX" sz="4400" b="1" dirty="0">
              <a:latin typeface="Arial" pitchFamily="34" charset="0"/>
              <a:cs typeface="Arial" pitchFamily="34" charset="0"/>
            </a:endParaRPr>
          </a:p>
        </p:txBody>
      </p:sp>
      <p:sp>
        <p:nvSpPr>
          <p:cNvPr id="3" name="Marcador de contenido 2"/>
          <p:cNvSpPr>
            <a:spLocks noGrp="1"/>
          </p:cNvSpPr>
          <p:nvPr>
            <p:ph idx="1"/>
          </p:nvPr>
        </p:nvSpPr>
        <p:spPr>
          <a:xfrm>
            <a:off x="457200" y="1700808"/>
            <a:ext cx="7620000" cy="4800600"/>
          </a:xfrm>
        </p:spPr>
        <p:txBody>
          <a:bodyPr/>
          <a:lstStyle/>
          <a:p>
            <a:pPr algn="just"/>
            <a:r>
              <a:rPr lang="es-MX" dirty="0">
                <a:latin typeface="Arial" pitchFamily="34" charset="0"/>
                <a:cs typeface="Arial" pitchFamily="34" charset="0"/>
              </a:rPr>
              <a:t>Cubrir el pago de las</a:t>
            </a:r>
            <a:r>
              <a:rPr lang="es-MX" b="1" dirty="0">
                <a:latin typeface="Arial" pitchFamily="34" charset="0"/>
                <a:cs typeface="Arial" pitchFamily="34" charset="0"/>
              </a:rPr>
              <a:t> </a:t>
            </a:r>
            <a:r>
              <a:rPr lang="es-MX" dirty="0">
                <a:latin typeface="Arial" pitchFamily="34" charset="0"/>
                <a:cs typeface="Arial" pitchFamily="34" charset="0"/>
              </a:rPr>
              <a:t>indemnizaciones</a:t>
            </a:r>
            <a:r>
              <a:rPr lang="es-MX" b="1" dirty="0">
                <a:latin typeface="Arial" pitchFamily="34" charset="0"/>
                <a:cs typeface="Arial" pitchFamily="34" charset="0"/>
              </a:rPr>
              <a:t> </a:t>
            </a:r>
            <a:r>
              <a:rPr lang="es-MX" dirty="0">
                <a:latin typeface="Arial" pitchFamily="34" charset="0"/>
                <a:cs typeface="Arial" pitchFamily="34" charset="0"/>
              </a:rPr>
              <a:t>por daños corporales, materiales o patrimoniales causados a terceros que pudieran ser culpa del asegurado o de las personas de quien deba responder, por hechos derivados de su vida privada o profesional.</a:t>
            </a:r>
          </a:p>
          <a:p>
            <a:pPr algn="just"/>
            <a:r>
              <a:rPr lang="es-MX" dirty="0">
                <a:latin typeface="Arial" pitchFamily="34" charset="0"/>
                <a:cs typeface="Arial" pitchFamily="34" charset="0"/>
              </a:rPr>
              <a:t>La constitución de fianzas y costas judiciales</a:t>
            </a:r>
            <a:r>
              <a:rPr lang="es-MX" b="1" dirty="0">
                <a:latin typeface="Arial" pitchFamily="34" charset="0"/>
                <a:cs typeface="Arial" pitchFamily="34" charset="0"/>
              </a:rPr>
              <a:t> </a:t>
            </a:r>
            <a:r>
              <a:rPr lang="es-MX" dirty="0">
                <a:latin typeface="Arial" pitchFamily="34" charset="0"/>
                <a:cs typeface="Arial" pitchFamily="34" charset="0"/>
              </a:rPr>
              <a:t>exigidas al asegurado por reclamaciones de terceros, siempre que el motivo de la reclamación esté incluido en </a:t>
            </a:r>
            <a:r>
              <a:rPr lang="es-MX" dirty="0" smtClean="0">
                <a:latin typeface="Arial" pitchFamily="34" charset="0"/>
                <a:cs typeface="Arial" pitchFamily="34" charset="0"/>
              </a:rPr>
              <a:t>la</a:t>
            </a:r>
            <a:r>
              <a:rPr lang="es-MX" dirty="0">
                <a:latin typeface="Arial" pitchFamily="34" charset="0"/>
                <a:cs typeface="Arial" pitchFamily="34" charset="0"/>
              </a:rPr>
              <a:t> </a:t>
            </a:r>
            <a:r>
              <a:rPr lang="es-MX" dirty="0" smtClean="0">
                <a:latin typeface="Arial" pitchFamily="34" charset="0"/>
                <a:cs typeface="Arial" pitchFamily="34" charset="0"/>
              </a:rPr>
              <a:t>cobertura</a:t>
            </a:r>
            <a:r>
              <a:rPr lang="es-MX" dirty="0">
                <a:latin typeface="Arial" pitchFamily="34" charset="0"/>
                <a:cs typeface="Arial" pitchFamily="34" charset="0"/>
              </a:rPr>
              <a:t>.</a:t>
            </a:r>
          </a:p>
          <a:p>
            <a:endParaRPr lang="es-MX" dirty="0"/>
          </a:p>
        </p:txBody>
      </p:sp>
      <p:sp>
        <p:nvSpPr>
          <p:cNvPr id="4" name="3 Marcador de número de diapositiva"/>
          <p:cNvSpPr>
            <a:spLocks noGrp="1"/>
          </p:cNvSpPr>
          <p:nvPr>
            <p:ph type="sldNum" sz="quarter" idx="12"/>
          </p:nvPr>
        </p:nvSpPr>
        <p:spPr/>
        <p:txBody>
          <a:bodyPr/>
          <a:lstStyle/>
          <a:p>
            <a:fld id="{4F706B53-573E-4F29-AAE8-1E7739068B54}" type="slidenum">
              <a:rPr lang="es-MX" smtClean="0"/>
              <a:t>13</a:t>
            </a:fld>
            <a:endParaRPr lang="es-MX"/>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4525863"/>
            <a:ext cx="3774825" cy="22155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564520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332656"/>
            <a:ext cx="8064896" cy="1728192"/>
          </a:xfrm>
          <a:solidFill>
            <a:schemeClr val="tx2">
              <a:lumMod val="40000"/>
              <a:lumOff val="60000"/>
            </a:schemeClr>
          </a:solidFill>
          <a:ln>
            <a:solidFill>
              <a:schemeClr val="accent3">
                <a:lumMod val="50000"/>
              </a:schemeClr>
            </a:solidFill>
          </a:ln>
        </p:spPr>
        <p:txBody>
          <a:bodyPr>
            <a:noAutofit/>
          </a:bodyPr>
          <a:lstStyle/>
          <a:p>
            <a:pPr marL="0" lvl="0" indent="0" algn="just">
              <a:buNone/>
            </a:pPr>
            <a:r>
              <a:rPr lang="es-MX" sz="2000" dirty="0">
                <a:solidFill>
                  <a:schemeClr val="tx2">
                    <a:lumMod val="75000"/>
                  </a:schemeClr>
                </a:solidFill>
                <a:latin typeface="Arial" pitchFamily="34" charset="0"/>
                <a:cs typeface="Arial" pitchFamily="34" charset="0"/>
              </a:rPr>
              <a:t>Por el seguro de responsabilidad civil el asegurador se obliga (dentro de los límites establecidos en el contrato), a indemnizar a un tercero los daños y perjuicios causados por un hecho previsto en el contrato de cuyas consecuencias el asegurado sea civilmente responsable conforme a derecho. </a:t>
            </a:r>
            <a:endParaRPr lang="es-MX" sz="2000" dirty="0"/>
          </a:p>
        </p:txBody>
      </p:sp>
      <p:sp>
        <p:nvSpPr>
          <p:cNvPr id="5" name="4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14</a:t>
            </a:fld>
            <a:endParaRPr lang="es-MX" dirty="0">
              <a:solidFill>
                <a:schemeClr val="accent3">
                  <a:lumMod val="20000"/>
                  <a:lumOff val="80000"/>
                </a:schemeClr>
              </a:solidFill>
            </a:endParaRPr>
          </a:p>
        </p:txBody>
      </p:sp>
      <p:sp>
        <p:nvSpPr>
          <p:cNvPr id="6" name="Rectangle 1"/>
          <p:cNvSpPr>
            <a:spLocks noChangeArrowheads="1"/>
          </p:cNvSpPr>
          <p:nvPr/>
        </p:nvSpPr>
        <p:spPr bwMode="auto">
          <a:xfrm>
            <a:off x="531954" y="2318097"/>
            <a:ext cx="7712454" cy="3847207"/>
          </a:xfrm>
          <a:prstGeom prst="rect">
            <a:avLst/>
          </a:prstGeom>
          <a:solidFill>
            <a:schemeClr val="accent3">
              <a:lumMod val="20000"/>
              <a:lumOff val="80000"/>
            </a:schemeClr>
          </a:solidFill>
          <a:ln w="57150">
            <a:solidFill>
              <a:schemeClr val="accent3">
                <a:lumMod val="50000"/>
              </a:schemeClr>
            </a:solidFill>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algn="just">
              <a:spcAft>
                <a:spcPts val="0"/>
              </a:spcAft>
            </a:pPr>
            <a:r>
              <a:rPr lang="es-ES" sz="2000" dirty="0" smtClean="0">
                <a:latin typeface="Arial" pitchFamily="34" charset="0"/>
                <a:cs typeface="Arial" pitchFamily="34" charset="0"/>
              </a:rPr>
              <a:t> </a:t>
            </a:r>
            <a:r>
              <a:rPr lang="es-ES" sz="2000" dirty="0" smtClean="0">
                <a:effectLst/>
                <a:latin typeface="Arial" pitchFamily="34" charset="0"/>
                <a:cs typeface="Arial" pitchFamily="34" charset="0"/>
              </a:rPr>
              <a:t>A pesar de la denominación, no toda responsabilidad civil va a ser objeto de cobertura. Así queda excluida la responsabilidad civil derivada del dolo del asegurado. Solo se asegura la responsabilidad nacida de la culpa o la responsabilidad derivada de daños causados accidental o involuntariamente a cosas o personas. Al mismo tiempo cubre más allá de los límites de la propia responsabilidad civil, dejando a cargo de la compañía los gastos judiciales correspondientes a la defensa del asegurado. El asegurador queda obligado siempre a asumir la deuda del asegurado hasta el límite máximo de su garantía (suma asegurada), o limitadamente, si el seguro se pactó en esta forma. </a:t>
            </a:r>
            <a:endParaRPr lang="es-MX" sz="2000" dirty="0" smtClean="0">
              <a:effectLst/>
              <a:latin typeface="Arial" pitchFamily="34" charset="0"/>
              <a:cs typeface="Arial" pitchFamily="34" charset="0"/>
            </a:endParaRPr>
          </a:p>
          <a:p>
            <a:pPr algn="just"/>
            <a:endParaRPr lang="es-MX" sz="2400" dirty="0"/>
          </a:p>
        </p:txBody>
      </p:sp>
    </p:spTree>
    <p:extLst>
      <p:ext uri="{BB962C8B-B14F-4D97-AF65-F5344CB8AC3E}">
        <p14:creationId xmlns:p14="http://schemas.microsoft.com/office/powerpoint/2010/main" val="285757602"/>
      </p:ext>
    </p:extLst>
  </p:cSld>
  <p:clrMapOvr>
    <a:masterClrMapping/>
  </p:clrMapOvr>
  <p:transition spd="slow">
    <p:pull dir="l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475656" y="1556792"/>
            <a:ext cx="6336704" cy="2592288"/>
          </a:xfrm>
          <a:solidFill>
            <a:schemeClr val="tx2"/>
          </a:solidFill>
        </p:spPr>
        <p:style>
          <a:lnRef idx="3">
            <a:schemeClr val="lt1"/>
          </a:lnRef>
          <a:fillRef idx="1">
            <a:schemeClr val="accent2"/>
          </a:fillRef>
          <a:effectRef idx="1">
            <a:schemeClr val="accent2"/>
          </a:effectRef>
          <a:fontRef idx="minor">
            <a:schemeClr val="lt1"/>
          </a:fontRef>
        </p:style>
        <p:txBody>
          <a:bodyPr/>
          <a:lstStyle/>
          <a:p>
            <a:pPr algn="ctr"/>
            <a:r>
              <a:rPr lang="es-MX"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Tipos de conductas en el seguro de Responsabilidad Civil.</a:t>
            </a:r>
            <a:endParaRPr lang="es-MX"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3" name="2 Marcador de número de diapositiva"/>
          <p:cNvSpPr>
            <a:spLocks noGrp="1"/>
          </p:cNvSpPr>
          <p:nvPr>
            <p:ph type="sldNum" sz="quarter" idx="12"/>
          </p:nvPr>
        </p:nvSpPr>
        <p:spPr/>
        <p:txBody>
          <a:bodyPr/>
          <a:lstStyle/>
          <a:p>
            <a:fld id="{4F706B53-573E-4F29-AAE8-1E7739068B54}" type="slidenum">
              <a:rPr lang="es-MX" smtClean="0"/>
              <a:t>15</a:t>
            </a:fld>
            <a:endParaRPr lang="es-MX"/>
          </a:p>
        </p:txBody>
      </p:sp>
    </p:spTree>
    <p:extLst>
      <p:ext uri="{BB962C8B-B14F-4D97-AF65-F5344CB8AC3E}">
        <p14:creationId xmlns:p14="http://schemas.microsoft.com/office/powerpoint/2010/main" val="3481368735"/>
      </p:ext>
    </p:extLst>
  </p:cSld>
  <p:clrMapOvr>
    <a:masterClrMapping/>
  </p:clrMapOvr>
  <p:transition spd="slow">
    <p:randomBa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4C1F28A2-4A4E-4FA1-BC97-E5EAF3A82D55}" type="slidenum">
              <a:rPr lang="es-MX" smtClean="0"/>
              <a:t>16</a:t>
            </a:fld>
            <a:endParaRPr lang="es-MX"/>
          </a:p>
        </p:txBody>
      </p:sp>
      <p:sp>
        <p:nvSpPr>
          <p:cNvPr id="17410" name="Rectangle 3"/>
          <p:cNvSpPr>
            <a:spLocks noGrp="1" noChangeArrowheads="1"/>
          </p:cNvSpPr>
          <p:nvPr>
            <p:ph idx="4294967295"/>
          </p:nvPr>
        </p:nvSpPr>
        <p:spPr bwMode="auto">
          <a:xfrm>
            <a:off x="323528" y="1484785"/>
            <a:ext cx="4968552" cy="3024336"/>
          </a:xfrm>
          <a:prstGeom prst="rect">
            <a:avLst/>
          </a:prstGeom>
          <a:gradFill rotWithShape="1">
            <a:gsLst>
              <a:gs pos="0">
                <a:schemeClr val="bg1">
                  <a:gamma/>
                  <a:shade val="63529"/>
                  <a:invGamma/>
                </a:schemeClr>
              </a:gs>
              <a:gs pos="100000">
                <a:schemeClr val="bg1">
                  <a:alpha val="44000"/>
                </a:schemeClr>
              </a:gs>
            </a:gsLst>
            <a:lin ang="0" scaled="1"/>
          </a:gradFill>
          <a:ln>
            <a:miter lim="800000"/>
            <a:headEnd/>
            <a:tailEnd/>
          </a:ln>
        </p:spPr>
        <p:txBody>
          <a:bodyPr>
            <a:normAutofit/>
          </a:bodyPr>
          <a:lstStyle/>
          <a:p>
            <a:pPr marL="0" indent="0" algn="just">
              <a:lnSpc>
                <a:spcPct val="80000"/>
              </a:lnSpc>
              <a:buNone/>
              <a:defRPr/>
            </a:pPr>
            <a:r>
              <a:rPr lang="es-MX" sz="2800" dirty="0" smtClean="0">
                <a:solidFill>
                  <a:schemeClr val="tx2">
                    <a:lumMod val="75000"/>
                  </a:schemeClr>
                </a:solidFill>
                <a:latin typeface="Arial" pitchFamily="34" charset="0"/>
                <a:cs typeface="Arial" pitchFamily="34" charset="0"/>
              </a:rPr>
              <a:t>•</a:t>
            </a:r>
            <a:r>
              <a:rPr lang="es-MX" sz="2800" dirty="0">
                <a:solidFill>
                  <a:schemeClr val="tx2">
                    <a:lumMod val="75000"/>
                  </a:schemeClr>
                </a:solidFill>
                <a:latin typeface="Arial" pitchFamily="34" charset="0"/>
                <a:cs typeface="Arial" pitchFamily="34" charset="0"/>
              </a:rPr>
              <a:t>	</a:t>
            </a:r>
            <a:r>
              <a:rPr lang="es-MX" dirty="0">
                <a:solidFill>
                  <a:schemeClr val="tx2">
                    <a:lumMod val="75000"/>
                  </a:schemeClr>
                </a:solidFill>
                <a:latin typeface="Arial" pitchFamily="34" charset="0"/>
                <a:cs typeface="Arial" pitchFamily="34" charset="0"/>
              </a:rPr>
              <a:t>Conducta culposa o negligente: Son actos lícitos que causan daños por no haberse tomado las precauciones debidas, es decir por haber actuado indiferentemente.</a:t>
            </a:r>
          </a:p>
          <a:p>
            <a:pPr marL="0" indent="0" algn="just">
              <a:lnSpc>
                <a:spcPct val="80000"/>
              </a:lnSpc>
              <a:buNone/>
              <a:defRPr/>
            </a:pPr>
            <a:endParaRPr lang="es-MX" dirty="0">
              <a:solidFill>
                <a:schemeClr val="tx2">
                  <a:lumMod val="75000"/>
                </a:schemeClr>
              </a:solidFill>
              <a:latin typeface="Arial" pitchFamily="34" charset="0"/>
              <a:cs typeface="Arial" pitchFamily="34" charset="0"/>
            </a:endParaRPr>
          </a:p>
          <a:p>
            <a:pPr marL="0" indent="0" algn="just">
              <a:lnSpc>
                <a:spcPct val="80000"/>
              </a:lnSpc>
              <a:buNone/>
              <a:defRPr/>
            </a:pPr>
            <a:r>
              <a:rPr lang="es-MX" dirty="0">
                <a:solidFill>
                  <a:schemeClr val="tx2">
                    <a:lumMod val="75000"/>
                  </a:schemeClr>
                </a:solidFill>
                <a:latin typeface="Arial" pitchFamily="34" charset="0"/>
                <a:cs typeface="Arial" pitchFamily="34" charset="0"/>
              </a:rPr>
              <a:t>•	Conducta dolosa: Son actos en los que el sujeto es consciente de que va a ocasionar un daño</a:t>
            </a:r>
            <a:r>
              <a:rPr lang="es-MX" dirty="0" smtClean="0">
                <a:solidFill>
                  <a:schemeClr val="tx2">
                    <a:lumMod val="75000"/>
                  </a:schemeClr>
                </a:solidFill>
                <a:latin typeface="Arial" pitchFamily="34" charset="0"/>
                <a:cs typeface="Arial" pitchFamily="34" charset="0"/>
              </a:rPr>
              <a:t>.</a:t>
            </a:r>
            <a:endParaRPr lang="es-ES" dirty="0" smtClean="0">
              <a:solidFill>
                <a:schemeClr val="tx1">
                  <a:lumMod val="65000"/>
                  <a:lumOff val="35000"/>
                </a:schemeClr>
              </a:solidFill>
              <a:latin typeface="Arial" pitchFamily="34" charset="0"/>
              <a:cs typeface="Arial" pitchFamily="34" charset="0"/>
            </a:endParaRPr>
          </a:p>
        </p:txBody>
      </p:sp>
      <p:sp>
        <p:nvSpPr>
          <p:cNvPr id="4" name="Rectangle 2"/>
          <p:cNvSpPr>
            <a:spLocks noChangeArrowheads="1"/>
          </p:cNvSpPr>
          <p:nvPr/>
        </p:nvSpPr>
        <p:spPr bwMode="auto">
          <a:xfrm>
            <a:off x="395536" y="476672"/>
            <a:ext cx="7992888" cy="830997"/>
          </a:xfrm>
          <a:prstGeom prst="rect">
            <a:avLst/>
          </a:prstGeom>
          <a:solidFill>
            <a:schemeClr val="accent3"/>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spcAft>
                <a:spcPts val="0"/>
              </a:spcAft>
            </a:pPr>
            <a:r>
              <a:rPr lang="es-MX" sz="2400" dirty="0" smtClean="0">
                <a:effectLst/>
                <a:latin typeface="Arial"/>
                <a:ea typeface="Times New Roman"/>
              </a:rPr>
              <a:t>Por lo tanto, desde el punto de vista de la intencionalidad podemos distinguir dos tipos de conductas:</a:t>
            </a:r>
            <a:endParaRPr lang="es-MX" sz="2800" dirty="0">
              <a:effectLst/>
              <a:latin typeface="Times New Roman"/>
              <a:ea typeface="Times New Roman"/>
            </a:endParaRPr>
          </a:p>
        </p:txBody>
      </p:sp>
      <p:sp>
        <p:nvSpPr>
          <p:cNvPr id="7" name="2 Marcador de contenido"/>
          <p:cNvSpPr txBox="1">
            <a:spLocks/>
          </p:cNvSpPr>
          <p:nvPr/>
        </p:nvSpPr>
        <p:spPr>
          <a:xfrm>
            <a:off x="323528" y="4725144"/>
            <a:ext cx="8064896" cy="1728192"/>
          </a:xfrm>
          <a:prstGeom prst="rect">
            <a:avLst/>
          </a:prstGeom>
          <a:solidFill>
            <a:schemeClr val="tx2">
              <a:lumMod val="40000"/>
              <a:lumOff val="60000"/>
            </a:schemeClr>
          </a:solidFill>
          <a:ln>
            <a:solidFill>
              <a:schemeClr val="accent3">
                <a:lumMod val="50000"/>
              </a:schemeClr>
            </a:solidFill>
          </a:ln>
        </p:spPr>
        <p:txBody>
          <a:bodyPr>
            <a:no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0" indent="0" algn="just">
              <a:buNone/>
            </a:pPr>
            <a:r>
              <a:rPr lang="es-MX" sz="2000" dirty="0">
                <a:solidFill>
                  <a:schemeClr val="tx2">
                    <a:lumMod val="75000"/>
                  </a:schemeClr>
                </a:solidFill>
                <a:latin typeface="Arial" pitchFamily="34" charset="0"/>
                <a:cs typeface="Arial" pitchFamily="34" charset="0"/>
              </a:rPr>
              <a:t>El seguro cubre la responsabilidad civil, entendida como la obligación que tiene una persona de reparar los daños y perjuicios producidos a un tercero a consecuencia de una acción u omisión, propia o de otro por el que se deba responder, en la que haya habido algún tipo de culpa o negligencia</a:t>
            </a:r>
            <a:r>
              <a:rPr lang="es-MX" sz="2000" dirty="0" smtClean="0">
                <a:solidFill>
                  <a:schemeClr val="tx2">
                    <a:lumMod val="75000"/>
                  </a:schemeClr>
                </a:solidFill>
                <a:latin typeface="Arial" pitchFamily="34" charset="0"/>
                <a:cs typeface="Arial" pitchFamily="34" charset="0"/>
              </a:rPr>
              <a:t>. </a:t>
            </a:r>
            <a:endParaRPr lang="es-MX" sz="2000"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1700808"/>
            <a:ext cx="3697488" cy="2366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30359223"/>
      </p:ext>
    </p:extLst>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1916832"/>
            <a:ext cx="7416824" cy="2736304"/>
          </a:xfrm>
          <a:solidFill>
            <a:schemeClr val="tx2"/>
          </a:solidFill>
        </p:spPr>
        <p:style>
          <a:lnRef idx="3">
            <a:schemeClr val="lt1"/>
          </a:lnRef>
          <a:fillRef idx="1">
            <a:schemeClr val="accent2"/>
          </a:fillRef>
          <a:effectRef idx="1">
            <a:schemeClr val="accent2"/>
          </a:effectRef>
          <a:fontRef idx="minor">
            <a:schemeClr val="lt1"/>
          </a:fontRef>
        </p:style>
        <p:txBody>
          <a:bodyPr/>
          <a:lstStyle/>
          <a:p>
            <a:pPr algn="ctr"/>
            <a:r>
              <a:rPr lang="es-MX"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Diferentes criterios en el seguro de   Responsabilidad Civil.</a:t>
            </a:r>
            <a:endParaRPr lang="es-MX"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3" name="2 Marcador de número de diapositiva"/>
          <p:cNvSpPr>
            <a:spLocks noGrp="1"/>
          </p:cNvSpPr>
          <p:nvPr>
            <p:ph type="sldNum" sz="quarter" idx="12"/>
          </p:nvPr>
        </p:nvSpPr>
        <p:spPr/>
        <p:txBody>
          <a:bodyPr/>
          <a:lstStyle/>
          <a:p>
            <a:fld id="{4F706B53-573E-4F29-AAE8-1E7739068B54}" type="slidenum">
              <a:rPr lang="es-MX" smtClean="0"/>
              <a:t>17</a:t>
            </a:fld>
            <a:endParaRPr lang="es-MX"/>
          </a:p>
        </p:txBody>
      </p:sp>
    </p:spTree>
    <p:extLst>
      <p:ext uri="{BB962C8B-B14F-4D97-AF65-F5344CB8AC3E}">
        <p14:creationId xmlns:p14="http://schemas.microsoft.com/office/powerpoint/2010/main" val="3481368735"/>
      </p:ext>
    </p:extLst>
  </p:cSld>
  <p:clrMapOvr>
    <a:masterClrMapping/>
  </p:clrMapOvr>
  <p:transition spd="slow">
    <p:randomBar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67545" y="332656"/>
            <a:ext cx="7920879" cy="936104"/>
          </a:xfrm>
          <a:prstGeom prst="rect">
            <a:avLst/>
          </a:prstGeom>
          <a:solidFill>
            <a:schemeClr val="tx2">
              <a:lumMod val="40000"/>
              <a:lumOff val="60000"/>
            </a:schemeClr>
          </a:solidFill>
          <a:ln>
            <a:solidFill>
              <a:schemeClr val="accent3">
                <a:lumMod val="75000"/>
              </a:schemeClr>
            </a:solidFill>
            <a:miter lim="800000"/>
            <a:headEnd/>
            <a:tailEnd/>
          </a:ln>
        </p:spPr>
        <p:txBody>
          <a:bodyPr vert="horz" wrap="square" lIns="91440" tIns="45720" rIns="91440" bIns="45720" numCol="1" anchor="ctr" anchorCtr="0" compatLnSpc="1">
            <a:prstTxWarp prst="textNoShape">
              <a:avLst/>
            </a:prstTxWarp>
            <a:normAutofit/>
          </a:bodyPr>
          <a:lstStyle/>
          <a:p>
            <a:pPr lvl="0" algn="just"/>
            <a:r>
              <a:rPr lang="es-MX" sz="2400" b="1" dirty="0">
                <a:ln>
                  <a:solidFill>
                    <a:schemeClr val="tx1">
                      <a:lumMod val="65000"/>
                      <a:lumOff val="35000"/>
                    </a:schemeClr>
                  </a:solidFill>
                </a:ln>
                <a:solidFill>
                  <a:schemeClr val="accent3"/>
                </a:solidFill>
                <a:latin typeface="Arial" pitchFamily="34" charset="0"/>
                <a:ea typeface="Times New Roman" pitchFamily="18" charset="0"/>
                <a:cs typeface="Arial" pitchFamily="34" charset="0"/>
              </a:rPr>
              <a:t>Existen dos criterios de determinar la responsabilidad civil que afecta al seguro</a:t>
            </a:r>
            <a:r>
              <a:rPr lang="es-MX" sz="2400" b="1" dirty="0" smtClean="0">
                <a:ln>
                  <a:solidFill>
                    <a:schemeClr val="tx1">
                      <a:lumMod val="65000"/>
                      <a:lumOff val="35000"/>
                    </a:schemeClr>
                  </a:solidFill>
                </a:ln>
                <a:solidFill>
                  <a:schemeClr val="accent3"/>
                </a:solidFill>
                <a:latin typeface="Arial" pitchFamily="34" charset="0"/>
                <a:ea typeface="Times New Roman" pitchFamily="18" charset="0"/>
                <a:cs typeface="Arial" pitchFamily="34" charset="0"/>
              </a:rPr>
              <a:t>:</a:t>
            </a:r>
            <a:endParaRPr lang="es-ES" sz="2400" dirty="0" smtClean="0">
              <a:latin typeface="Arial" pitchFamily="34" charset="0"/>
              <a:cs typeface="Arial" pitchFamily="34" charset="0"/>
            </a:endParaRPr>
          </a:p>
        </p:txBody>
      </p:sp>
      <p:sp>
        <p:nvSpPr>
          <p:cNvPr id="6147" name="Rectangle 3"/>
          <p:cNvSpPr>
            <a:spLocks noGrp="1" noChangeArrowheads="1"/>
          </p:cNvSpPr>
          <p:nvPr>
            <p:ph idx="1"/>
          </p:nvPr>
        </p:nvSpPr>
        <p:spPr bwMode="auto">
          <a:xfrm>
            <a:off x="467544" y="1556792"/>
            <a:ext cx="7920880" cy="2808312"/>
          </a:xfrm>
          <a:prstGeom prst="rect">
            <a:avLst/>
          </a:prstGeom>
          <a:solidFill>
            <a:schemeClr val="accent3">
              <a:lumMod val="60000"/>
              <a:lumOff val="40000"/>
            </a:schemeClr>
          </a:solidFill>
          <a:ln>
            <a:solidFill>
              <a:schemeClr val="accent3">
                <a:lumMod val="50000"/>
              </a:schemeClr>
            </a:solidFill>
            <a:miter lim="800000"/>
            <a:headEnd/>
            <a:tailEnd/>
          </a:ln>
        </p:spPr>
        <p:txBody>
          <a:bodyPr vert="horz" wrap="square" lIns="91440" tIns="45720" rIns="91440" bIns="45720" numCol="1" anchor="t" anchorCtr="0" compatLnSpc="1">
            <a:prstTxWarp prst="textNoShape">
              <a:avLst/>
            </a:prstTxWarp>
            <a:normAutofit/>
          </a:bodyPr>
          <a:lstStyle/>
          <a:p>
            <a:pPr marL="0" indent="0" algn="just">
              <a:lnSpc>
                <a:spcPct val="110000"/>
              </a:lnSpc>
              <a:buNone/>
            </a:pPr>
            <a:r>
              <a:rPr lang="es-MX" sz="2100" b="1" dirty="0">
                <a:latin typeface="Arial" pitchFamily="34" charset="0"/>
                <a:cs typeface="Arial" pitchFamily="34" charset="0"/>
              </a:rPr>
              <a:t>Responsabilidad subjetiva:</a:t>
            </a:r>
            <a:r>
              <a:rPr lang="es-MX" sz="2100" dirty="0">
                <a:latin typeface="Arial" pitchFamily="34" charset="0"/>
                <a:cs typeface="Arial" pitchFamily="34" charset="0"/>
              </a:rPr>
              <a:t> Se basa fundamentalmente en la culpa del sujeto por acción u omisión, en la existencia de nexo causal que excluye el hecho fortuito o de fuerza mayor; y que se traduce en que la persona que sufre el daño tiene que probar el mismo, su cuantía y la conducta de quien ha ocasionado el daño. Este criterio se aplica de forma general, salvo las excepciones que se establecen por leyes particulares.</a:t>
            </a:r>
          </a:p>
          <a:p>
            <a:pPr marL="0" indent="0" algn="just">
              <a:buNone/>
            </a:pPr>
            <a:endParaRPr lang="es-MX" dirty="0">
              <a:solidFill>
                <a:schemeClr val="tx1">
                  <a:lumMod val="75000"/>
                  <a:lumOff val="25000"/>
                </a:schemeClr>
              </a:solidFill>
              <a:latin typeface="Arial" pitchFamily="34" charset="0"/>
              <a:cs typeface="Arial" pitchFamily="34" charset="0"/>
            </a:endParaRPr>
          </a:p>
          <a:p>
            <a:pPr marL="0" indent="0" algn="just">
              <a:buNone/>
            </a:pPr>
            <a:endParaRPr lang="es-MX" sz="3000" dirty="0">
              <a:latin typeface="Arial" pitchFamily="34" charset="0"/>
              <a:cs typeface="Arial" pitchFamily="34" charset="0"/>
            </a:endParaRPr>
          </a:p>
          <a:p>
            <a:pPr marL="0" lvl="0" indent="0" algn="just">
              <a:lnSpc>
                <a:spcPct val="80000"/>
              </a:lnSpc>
              <a:buNone/>
            </a:pPr>
            <a:endParaRPr lang="es-MX" sz="2600" dirty="0" smtClean="0"/>
          </a:p>
          <a:p>
            <a:pPr algn="just" eaLnBrk="1" hangingPunct="1">
              <a:lnSpc>
                <a:spcPct val="80000"/>
              </a:lnSpc>
              <a:buNone/>
            </a:pPr>
            <a:endParaRPr lang="es-MX" sz="3600" dirty="0" smtClean="0"/>
          </a:p>
          <a:p>
            <a:pPr algn="just" eaLnBrk="1" hangingPunct="1">
              <a:lnSpc>
                <a:spcPct val="80000"/>
              </a:lnSpc>
              <a:buFontTx/>
              <a:buNone/>
            </a:pPr>
            <a:endParaRPr lang="es-ES" sz="2400" b="1" dirty="0" smtClean="0"/>
          </a:p>
        </p:txBody>
      </p:sp>
      <p:sp>
        <p:nvSpPr>
          <p:cNvPr id="2" name="1 Marcador de número de diapositiva"/>
          <p:cNvSpPr>
            <a:spLocks noGrp="1"/>
          </p:cNvSpPr>
          <p:nvPr>
            <p:ph type="sldNum" sz="quarter" idx="12"/>
          </p:nvPr>
        </p:nvSpPr>
        <p:spPr/>
        <p:txBody>
          <a:bodyPr/>
          <a:lstStyle/>
          <a:p>
            <a:fld id="{114F6E14-26B7-447F-A4C5-187AB6119613}" type="slidenum">
              <a:rPr lang="es-MX" smtClean="0">
                <a:solidFill>
                  <a:schemeClr val="bg1"/>
                </a:solidFill>
              </a:rPr>
              <a:t>18</a:t>
            </a:fld>
            <a:endParaRPr lang="es-MX" dirty="0">
              <a:solidFill>
                <a:schemeClr val="bg1"/>
              </a:solidFill>
            </a:endParaRP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6275" y="3717032"/>
            <a:ext cx="2982149"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4376925"/>
      </p:ext>
    </p:extLst>
  </p:cSld>
  <p:clrMapOvr>
    <a:masterClrMapping/>
  </p:clrMapOvr>
  <p:transition spd="slow">
    <p:zoom dir="in"/>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14F6E14-26B7-447F-A4C5-187AB6119613}" type="slidenum">
              <a:rPr lang="es-MX" smtClean="0">
                <a:solidFill>
                  <a:schemeClr val="bg1"/>
                </a:solidFill>
              </a:rPr>
              <a:t>19</a:t>
            </a:fld>
            <a:endParaRPr lang="es-MX" dirty="0">
              <a:solidFill>
                <a:schemeClr val="bg1"/>
              </a:solidFill>
            </a:endParaRPr>
          </a:p>
        </p:txBody>
      </p:sp>
      <p:sp>
        <p:nvSpPr>
          <p:cNvPr id="5" name="4 Rectángulo"/>
          <p:cNvSpPr/>
          <p:nvPr/>
        </p:nvSpPr>
        <p:spPr>
          <a:xfrm>
            <a:off x="467544" y="476672"/>
            <a:ext cx="7920880" cy="3456384"/>
          </a:xfrm>
          <a:prstGeom prst="rect">
            <a:avLst/>
          </a:prstGeom>
          <a:solidFill>
            <a:schemeClr val="bg2"/>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000" b="1" dirty="0" smtClean="0">
                <a:solidFill>
                  <a:schemeClr val="tx1"/>
                </a:solidFill>
                <a:latin typeface="Arial" pitchFamily="34" charset="0"/>
                <a:cs typeface="Arial" pitchFamily="34" charset="0"/>
              </a:rPr>
              <a:t>Responsabilidad objetiva: </a:t>
            </a:r>
            <a:r>
              <a:rPr lang="es-MX" sz="2000" dirty="0" smtClean="0">
                <a:solidFill>
                  <a:schemeClr val="tx1"/>
                </a:solidFill>
                <a:latin typeface="Arial" pitchFamily="34" charset="0"/>
                <a:cs typeface="Arial" pitchFamily="34" charset="0"/>
              </a:rPr>
              <a:t>Fundamentada en la necesidad de conseguir sistemas de compensación más rápidos y ágiles y una mayor protección a la víctima. Se traduce en la inversión de la carga de la prueba, por lo que el responsable deberá demostrar su inocencia. Este criterio se aplica en la legislación reguladora de diferentes actividades como son la conducción de automóviles, la caza, la energía nuclear, la aviación, la fabricación de productos, y la contaminación ambiental.</a:t>
            </a:r>
            <a:endParaRPr lang="es-MX" sz="2000" dirty="0">
              <a:solidFill>
                <a:schemeClr val="tx1"/>
              </a:solidFill>
              <a:latin typeface="Arial" pitchFamily="34" charset="0"/>
              <a:cs typeface="Arial" pitchFamily="34" charset="0"/>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80571" y="4496147"/>
            <a:ext cx="2643557" cy="15971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60082" y="4464521"/>
            <a:ext cx="2800350" cy="1628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4487746"/>
            <a:ext cx="2830835" cy="1605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4155980"/>
      </p:ext>
    </p:extLst>
  </p:cSld>
  <p:clrMapOvr>
    <a:masterClrMapping/>
  </p:clrMapOvr>
  <p:transition spd="slow">
    <p:zoom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6 CuadroTexto"/>
          <p:cNvSpPr txBox="1">
            <a:spLocks noChangeArrowheads="1"/>
          </p:cNvSpPr>
          <p:nvPr/>
        </p:nvSpPr>
        <p:spPr bwMode="auto">
          <a:xfrm>
            <a:off x="214313" y="285750"/>
            <a:ext cx="8697912" cy="1477328"/>
          </a:xfrm>
          <a:prstGeom prst="rect">
            <a:avLst/>
          </a:prstGeom>
          <a:noFill/>
          <a:ln w="9525">
            <a:noFill/>
            <a:miter lim="800000"/>
            <a:headEnd/>
            <a:tailEnd/>
          </a:ln>
        </p:spPr>
        <p:txBody>
          <a:bodyPr wrap="square">
            <a:spAutoFit/>
          </a:bodyPr>
          <a:lstStyle/>
          <a:p>
            <a:pPr algn="ctr"/>
            <a:r>
              <a:rPr lang="es-MX" sz="2200" dirty="0"/>
              <a:t>Universidad   Autónoma   del </a:t>
            </a:r>
            <a:r>
              <a:rPr lang="es-MX" sz="2200" dirty="0" smtClean="0"/>
              <a:t> </a:t>
            </a:r>
            <a:r>
              <a:rPr lang="es-MX" sz="2200" dirty="0"/>
              <a:t>Estado </a:t>
            </a:r>
            <a:r>
              <a:rPr lang="es-MX" sz="2200" dirty="0" smtClean="0"/>
              <a:t>de </a:t>
            </a:r>
            <a:r>
              <a:rPr lang="es-MX" sz="2200" dirty="0"/>
              <a:t>México</a:t>
            </a:r>
          </a:p>
          <a:p>
            <a:pPr algn="ctr"/>
            <a:r>
              <a:rPr lang="es-MX" sz="2200" dirty="0" smtClean="0"/>
              <a:t>Facultad </a:t>
            </a:r>
            <a:r>
              <a:rPr lang="es-MX" sz="2200" dirty="0"/>
              <a:t>de Economía</a:t>
            </a:r>
            <a:r>
              <a:rPr lang="es-MX" sz="2200" dirty="0" smtClean="0"/>
              <a:t>.</a:t>
            </a:r>
          </a:p>
          <a:p>
            <a:pPr algn="ctr"/>
            <a:endParaRPr lang="es-MX" sz="2200" dirty="0"/>
          </a:p>
          <a:p>
            <a:pPr algn="ctr"/>
            <a:r>
              <a:rPr lang="es-MX" sz="2400" dirty="0" smtClean="0"/>
              <a:t>Licenciatura </a:t>
            </a:r>
            <a:r>
              <a:rPr lang="es-MX" sz="2400" dirty="0"/>
              <a:t>en Actuaría </a:t>
            </a:r>
            <a:endParaRPr lang="es-MX" sz="2400" dirty="0">
              <a:latin typeface="Calibri" pitchFamily="34" charset="0"/>
            </a:endParaRPr>
          </a:p>
        </p:txBody>
      </p:sp>
      <p:pic>
        <p:nvPicPr>
          <p:cNvPr id="2050" name="Picture 2" descr="Uaemex"/>
          <p:cNvPicPr>
            <a:picLocks noChangeAspect="1" noChangeArrowheads="1"/>
          </p:cNvPicPr>
          <p:nvPr/>
        </p:nvPicPr>
        <p:blipFill>
          <a:blip r:embed="rId2"/>
          <a:srcRect/>
          <a:stretch>
            <a:fillRect/>
          </a:stretch>
        </p:blipFill>
        <p:spPr bwMode="auto">
          <a:xfrm>
            <a:off x="214313" y="279996"/>
            <a:ext cx="1571625" cy="1329194"/>
          </a:xfrm>
          <a:prstGeom prst="rect">
            <a:avLst/>
          </a:prstGeom>
          <a:noFill/>
          <a:ln w="38100">
            <a:solidFill>
              <a:schemeClr val="accent3">
                <a:lumMod val="50000"/>
              </a:schemeClr>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7421563" y="273199"/>
            <a:ext cx="1490662" cy="1335991"/>
          </a:xfrm>
          <a:prstGeom prst="rect">
            <a:avLst/>
          </a:prstGeom>
          <a:noFill/>
          <a:ln w="38100">
            <a:solidFill>
              <a:schemeClr val="accent3">
                <a:lumMod val="50000"/>
              </a:schemeClr>
            </a:solidFill>
            <a:miter lim="800000"/>
            <a:headEnd/>
            <a:tailEnd/>
          </a:ln>
        </p:spPr>
      </p:pic>
      <p:sp>
        <p:nvSpPr>
          <p:cNvPr id="3" name="2 Rectángulo"/>
          <p:cNvSpPr/>
          <p:nvPr/>
        </p:nvSpPr>
        <p:spPr>
          <a:xfrm>
            <a:off x="827585" y="1916832"/>
            <a:ext cx="7339310" cy="3960440"/>
          </a:xfrm>
          <a:prstGeom prst="re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i="1" dirty="0" smtClean="0">
                <a:solidFill>
                  <a:schemeClr val="accent4">
                    <a:lumMod val="50000"/>
                  </a:schemeClr>
                </a:solidFill>
                <a:latin typeface="Calibri" pitchFamily="34" charset="0"/>
              </a:rPr>
              <a:t>TEORÍA  DEL SEGURO.</a:t>
            </a:r>
          </a:p>
          <a:p>
            <a:pPr algn="ctr"/>
            <a:r>
              <a:rPr lang="es-MX" sz="2400" b="1" i="1" dirty="0" smtClean="0">
                <a:solidFill>
                  <a:schemeClr val="accent4">
                    <a:lumMod val="50000"/>
                  </a:schemeClr>
                </a:solidFill>
                <a:latin typeface="Calibri" pitchFamily="34" charset="0"/>
              </a:rPr>
              <a:t>Núcleo Sustantivo (6 Créditos)</a:t>
            </a:r>
          </a:p>
          <a:p>
            <a:pPr algn="ctr"/>
            <a:endParaRPr lang="es-MX" sz="2400" b="1" i="1" dirty="0" smtClean="0">
              <a:solidFill>
                <a:schemeClr val="bg1"/>
              </a:solidFill>
              <a:latin typeface="Calibri" pitchFamily="34" charset="0"/>
            </a:endParaRPr>
          </a:p>
          <a:p>
            <a:pPr algn="ctr"/>
            <a:r>
              <a:rPr lang="es-MX" sz="3200" b="1" dirty="0" smtClean="0">
                <a:solidFill>
                  <a:schemeClr val="bg1"/>
                </a:solidFill>
                <a:latin typeface="Calibri" pitchFamily="34" charset="0"/>
              </a:rPr>
              <a:t>Tema: SEGURO DE RESPONSABILIDAD CIVIL.</a:t>
            </a:r>
          </a:p>
          <a:p>
            <a:pPr algn="ctr"/>
            <a:endParaRPr lang="es-MX" sz="1600" b="1" i="1" dirty="0" smtClean="0">
              <a:solidFill>
                <a:schemeClr val="bg1"/>
              </a:solidFill>
              <a:latin typeface="Calibri" pitchFamily="34" charset="0"/>
            </a:endParaRPr>
          </a:p>
          <a:p>
            <a:pPr algn="ctr"/>
            <a:endParaRPr lang="es-MX" dirty="0">
              <a:solidFill>
                <a:schemeClr val="bg1"/>
              </a:solidFill>
              <a:latin typeface="Calibri" pitchFamily="34" charset="0"/>
            </a:endParaRPr>
          </a:p>
          <a:p>
            <a:pPr algn="ctr"/>
            <a:r>
              <a:rPr lang="es-MX" sz="2400" b="1" dirty="0" smtClean="0">
                <a:solidFill>
                  <a:schemeClr val="accent4">
                    <a:lumMod val="50000"/>
                  </a:schemeClr>
                </a:solidFill>
                <a:latin typeface="Calibri" pitchFamily="34" charset="0"/>
              </a:rPr>
              <a:t>Elaboró: M</a:t>
            </a:r>
            <a:r>
              <a:rPr lang="es-MX" sz="2400" b="1" dirty="0">
                <a:solidFill>
                  <a:schemeClr val="accent4">
                    <a:lumMod val="50000"/>
                  </a:schemeClr>
                </a:solidFill>
                <a:latin typeface="Calibri" pitchFamily="34" charset="0"/>
              </a:rPr>
              <a:t>. en A. Gabriela Margarita Pérez Vargas.</a:t>
            </a:r>
          </a:p>
        </p:txBody>
      </p:sp>
      <p:sp>
        <p:nvSpPr>
          <p:cNvPr id="7" name="6 CuadroTexto"/>
          <p:cNvSpPr txBox="1"/>
          <p:nvPr/>
        </p:nvSpPr>
        <p:spPr>
          <a:xfrm>
            <a:off x="6377352" y="5949280"/>
            <a:ext cx="1968103" cy="369332"/>
          </a:xfrm>
          <a:prstGeom prst="rect">
            <a:avLst/>
          </a:prstGeom>
          <a:solidFill>
            <a:schemeClr val="accent2">
              <a:lumMod val="75000"/>
            </a:schemeClr>
          </a:solidFill>
          <a:ln>
            <a:solidFill>
              <a:schemeClr val="accent3">
                <a:lumMod val="50000"/>
              </a:schemeClr>
            </a:solidFill>
          </a:ln>
        </p:spPr>
        <p:txBody>
          <a:bodyPr wrap="none" rtlCol="0">
            <a:spAutoFit/>
          </a:bodyPr>
          <a:lstStyle/>
          <a:p>
            <a:r>
              <a:rPr lang="es-MX" b="1" dirty="0" smtClean="0"/>
              <a:t>SEPTIEMBRE 2015</a:t>
            </a:r>
            <a:r>
              <a:rPr lang="es-MX" dirty="0" smtClean="0"/>
              <a:t>.</a:t>
            </a:r>
            <a:endParaRPr lang="es-MX" dirty="0"/>
          </a:p>
        </p:txBody>
      </p:sp>
    </p:spTree>
    <p:extLst>
      <p:ext uri="{BB962C8B-B14F-4D97-AF65-F5344CB8AC3E}">
        <p14:creationId xmlns:p14="http://schemas.microsoft.com/office/powerpoint/2010/main" val="1319962403"/>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bg1"/>
                </a:solidFill>
              </a:rPr>
              <a:pPr/>
              <a:t>20</a:t>
            </a:fld>
            <a:endParaRPr lang="es-MX" dirty="0">
              <a:solidFill>
                <a:schemeClr val="bg1"/>
              </a:solidFill>
            </a:endParaRPr>
          </a:p>
        </p:txBody>
      </p:sp>
      <p:sp>
        <p:nvSpPr>
          <p:cNvPr id="5" name="Marcador de contenido 2"/>
          <p:cNvSpPr txBox="1">
            <a:spLocks/>
          </p:cNvSpPr>
          <p:nvPr/>
        </p:nvSpPr>
        <p:spPr>
          <a:xfrm>
            <a:off x="395536" y="548680"/>
            <a:ext cx="5760640" cy="2880320"/>
          </a:xfrm>
          <a:prstGeom prst="rect">
            <a:avLst/>
          </a:prstGeom>
          <a:solidFill>
            <a:schemeClr val="tx2">
              <a:lumMod val="40000"/>
              <a:lumOff val="60000"/>
            </a:schemeClr>
          </a:solidFill>
          <a:ln w="38100">
            <a:solidFill>
              <a:schemeClr val="tx2">
                <a:lumMod val="75000"/>
              </a:schemeClr>
            </a:solidFill>
          </a:ln>
        </p:spPr>
        <p:txBody>
          <a:bodyPr vert="horz" lIns="91440" tIns="45720" rIns="91440" bIns="45720" rtlCol="0" anchor="ctr">
            <a:normAutofit fontScale="92500" lnSpcReduction="10000"/>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marR="0" lvl="0" indent="0" algn="l" defTabSz="914400" rtl="0" eaLnBrk="1" fontAlgn="auto" latinLnBrk="0" hangingPunct="1">
              <a:lnSpc>
                <a:spcPct val="90000"/>
              </a:lnSpc>
              <a:spcBef>
                <a:spcPts val="1200"/>
              </a:spcBef>
              <a:spcAft>
                <a:spcPts val="0"/>
              </a:spcAft>
              <a:buClr>
                <a:srgbClr val="40BAD2"/>
              </a:buClr>
              <a:buSzTx/>
              <a:buFont typeface="Wingdings 2" pitchFamily="18" charset="2"/>
              <a:buNone/>
              <a:tabLst/>
              <a:defRPr/>
            </a:pPr>
            <a:endParaRPr kumimoji="0" lang="es-MX" sz="2000" b="0" i="0" u="none" strike="noStrike" kern="1200" cap="none" spc="0" normalizeH="0" baseline="0" noProof="0" dirty="0" smtClean="0">
              <a:ln>
                <a:noFill/>
              </a:ln>
              <a:solidFill>
                <a:srgbClr val="000000">
                  <a:lumMod val="65000"/>
                  <a:lumOff val="35000"/>
                </a:srgbClr>
              </a:solidFill>
              <a:effectLst/>
              <a:uLnTx/>
              <a:uFillTx/>
              <a:latin typeface="Corbel"/>
              <a:ea typeface="+mn-ea"/>
              <a:cs typeface="+mn-cs"/>
            </a:endParaRPr>
          </a:p>
          <a:p>
            <a:pPr marL="0" marR="0" lvl="0" indent="0" algn="just" defTabSz="914400" rtl="0" eaLnBrk="1" fontAlgn="auto" latinLnBrk="0" hangingPunct="1">
              <a:lnSpc>
                <a:spcPct val="90000"/>
              </a:lnSpc>
              <a:spcBef>
                <a:spcPts val="1200"/>
              </a:spcBef>
              <a:spcAft>
                <a:spcPts val="0"/>
              </a:spcAft>
              <a:buClr>
                <a:srgbClr val="40BAD2"/>
              </a:buClr>
              <a:buSzTx/>
              <a:buFont typeface="Wingdings 2" pitchFamily="18" charset="2"/>
              <a:buNone/>
              <a:tabLst/>
              <a:defRPr/>
            </a:pPr>
            <a:r>
              <a:rPr kumimoji="0" lang="es-MX" sz="2400" b="0" i="0" u="none" strike="noStrike" kern="1200" cap="none" spc="0" normalizeH="0" baseline="0" noProof="0" dirty="0" smtClean="0">
                <a:ln>
                  <a:noFill/>
                </a:ln>
                <a:solidFill>
                  <a:schemeClr val="tx1">
                    <a:lumMod val="90000"/>
                    <a:lumOff val="10000"/>
                  </a:schemeClr>
                </a:solidFill>
                <a:effectLst/>
                <a:uLnTx/>
                <a:uFillTx/>
                <a:latin typeface="Arial" pitchFamily="34" charset="0"/>
                <a:cs typeface="Arial" pitchFamily="34" charset="0"/>
              </a:rPr>
              <a:t>Existen tres criterios para clasificar las pólizas  de Responsabilidad Civil:</a:t>
            </a:r>
          </a:p>
          <a:p>
            <a:pPr marL="0" marR="0" lvl="0" indent="0" algn="just" defTabSz="914400" rtl="0" eaLnBrk="1" fontAlgn="auto" latinLnBrk="0" hangingPunct="1">
              <a:lnSpc>
                <a:spcPct val="90000"/>
              </a:lnSpc>
              <a:spcBef>
                <a:spcPts val="1200"/>
              </a:spcBef>
              <a:spcAft>
                <a:spcPts val="0"/>
              </a:spcAft>
              <a:buClr>
                <a:srgbClr val="40BAD2"/>
              </a:buClr>
              <a:buSzTx/>
              <a:buFont typeface="Wingdings 2" pitchFamily="18" charset="2"/>
              <a:buNone/>
              <a:tabLst/>
              <a:defRPr/>
            </a:pPr>
            <a:endParaRPr kumimoji="0" lang="es-MX" sz="2400" b="0" i="0" u="none" strike="noStrike" kern="1200" cap="none" spc="0" normalizeH="0" baseline="0" noProof="0" dirty="0" smtClean="0">
              <a:ln>
                <a:noFill/>
              </a:ln>
              <a:solidFill>
                <a:schemeClr val="tx1">
                  <a:lumMod val="90000"/>
                  <a:lumOff val="10000"/>
                </a:schemeClr>
              </a:solidFill>
              <a:effectLst/>
              <a:uLnTx/>
              <a:uFillTx/>
              <a:latin typeface="Arial" pitchFamily="34" charset="0"/>
              <a:cs typeface="Arial" pitchFamily="34" charset="0"/>
            </a:endParaRPr>
          </a:p>
          <a:p>
            <a:pPr marL="182880" marR="0" lvl="0" indent="-182880" algn="just" defTabSz="914400" rtl="0" eaLnBrk="1" fontAlgn="auto" latinLnBrk="0" hangingPunct="1">
              <a:lnSpc>
                <a:spcPct val="90000"/>
              </a:lnSpc>
              <a:spcBef>
                <a:spcPts val="1200"/>
              </a:spcBef>
              <a:spcAft>
                <a:spcPts val="0"/>
              </a:spcAft>
              <a:buClr>
                <a:srgbClr val="40BAD2"/>
              </a:buClr>
              <a:buSzTx/>
              <a:buFont typeface="Wingdings 2" pitchFamily="18" charset="2"/>
              <a:buChar char=""/>
              <a:tabLst/>
              <a:defRPr/>
            </a:pPr>
            <a:r>
              <a:rPr kumimoji="0" lang="es-MX" sz="2400" b="1" i="0" u="none" strike="noStrike" kern="1200" cap="none" spc="0" normalizeH="0" baseline="0" noProof="0" dirty="0" smtClean="0">
                <a:ln>
                  <a:noFill/>
                </a:ln>
                <a:solidFill>
                  <a:schemeClr val="tx1">
                    <a:lumMod val="90000"/>
                    <a:lumOff val="10000"/>
                  </a:schemeClr>
                </a:solidFill>
                <a:effectLst/>
                <a:uLnTx/>
                <a:uFillTx/>
                <a:latin typeface="Arial" pitchFamily="34" charset="0"/>
                <a:cs typeface="Arial" pitchFamily="34" charset="0"/>
              </a:rPr>
              <a:t>Personal:</a:t>
            </a:r>
            <a:r>
              <a:rPr kumimoji="0" lang="es-MX" sz="2400" b="0" i="0" u="none" strike="noStrike" kern="1200" cap="none" spc="0" normalizeH="0" baseline="0" noProof="0" dirty="0" smtClean="0">
                <a:ln>
                  <a:noFill/>
                </a:ln>
                <a:solidFill>
                  <a:schemeClr val="tx1">
                    <a:lumMod val="90000"/>
                    <a:lumOff val="10000"/>
                  </a:schemeClr>
                </a:solidFill>
                <a:effectLst/>
                <a:uLnTx/>
                <a:uFillTx/>
                <a:latin typeface="Arial" pitchFamily="34" charset="0"/>
                <a:cs typeface="Arial" pitchFamily="34" charset="0"/>
              </a:rPr>
              <a:t> dirigido a individuos o familias</a:t>
            </a:r>
          </a:p>
          <a:p>
            <a:pPr marL="182880" marR="0" lvl="0" indent="-182880" algn="just" defTabSz="914400" rtl="0" eaLnBrk="1" fontAlgn="auto" latinLnBrk="0" hangingPunct="1">
              <a:lnSpc>
                <a:spcPct val="90000"/>
              </a:lnSpc>
              <a:spcBef>
                <a:spcPts val="1200"/>
              </a:spcBef>
              <a:spcAft>
                <a:spcPts val="0"/>
              </a:spcAft>
              <a:buClr>
                <a:srgbClr val="40BAD2"/>
              </a:buClr>
              <a:buSzTx/>
              <a:buFont typeface="Wingdings 2" pitchFamily="18" charset="2"/>
              <a:buChar char=""/>
              <a:tabLst/>
              <a:defRPr/>
            </a:pPr>
            <a:r>
              <a:rPr kumimoji="0" lang="es-MX" sz="2400" b="1" i="0" u="none" strike="noStrike" kern="1200" cap="none" spc="0" normalizeH="0" baseline="0" noProof="0" dirty="0" smtClean="0">
                <a:ln>
                  <a:noFill/>
                </a:ln>
                <a:solidFill>
                  <a:schemeClr val="tx1">
                    <a:lumMod val="90000"/>
                    <a:lumOff val="10000"/>
                  </a:schemeClr>
                </a:solidFill>
                <a:effectLst/>
                <a:uLnTx/>
                <a:uFillTx/>
                <a:latin typeface="Arial" pitchFamily="34" charset="0"/>
                <a:cs typeface="Arial" pitchFamily="34" charset="0"/>
              </a:rPr>
              <a:t>General:</a:t>
            </a:r>
            <a:r>
              <a:rPr kumimoji="0" lang="es-MX" sz="2400" b="0" i="0" u="none" strike="noStrike" kern="1200" cap="none" spc="0" normalizeH="0" baseline="0" noProof="0" dirty="0" smtClean="0">
                <a:ln>
                  <a:noFill/>
                </a:ln>
                <a:solidFill>
                  <a:schemeClr val="tx1">
                    <a:lumMod val="90000"/>
                    <a:lumOff val="10000"/>
                  </a:schemeClr>
                </a:solidFill>
                <a:effectLst/>
                <a:uLnTx/>
                <a:uFillTx/>
                <a:latin typeface="Arial" pitchFamily="34" charset="0"/>
                <a:cs typeface="Arial" pitchFamily="34" charset="0"/>
              </a:rPr>
              <a:t> dirigido a comercios e industrias</a:t>
            </a:r>
          </a:p>
          <a:p>
            <a:pPr marL="182880" marR="0" lvl="0" indent="-182880" algn="just" defTabSz="914400" rtl="0" eaLnBrk="1" fontAlgn="auto" latinLnBrk="0" hangingPunct="1">
              <a:lnSpc>
                <a:spcPct val="90000"/>
              </a:lnSpc>
              <a:spcBef>
                <a:spcPts val="1200"/>
              </a:spcBef>
              <a:spcAft>
                <a:spcPts val="0"/>
              </a:spcAft>
              <a:buClr>
                <a:srgbClr val="40BAD2"/>
              </a:buClr>
              <a:buSzTx/>
              <a:buFont typeface="Wingdings 2" pitchFamily="18" charset="2"/>
              <a:buChar char=""/>
              <a:tabLst/>
              <a:defRPr/>
            </a:pPr>
            <a:r>
              <a:rPr kumimoji="0" lang="es-MX" sz="2400" b="1" i="0" u="none" strike="noStrike" kern="1200" cap="none" spc="0" normalizeH="0" baseline="0" noProof="0" dirty="0" smtClean="0">
                <a:ln>
                  <a:noFill/>
                </a:ln>
                <a:solidFill>
                  <a:schemeClr val="tx1">
                    <a:lumMod val="90000"/>
                    <a:lumOff val="10000"/>
                  </a:schemeClr>
                </a:solidFill>
                <a:effectLst/>
                <a:uLnTx/>
                <a:uFillTx/>
                <a:latin typeface="Arial" pitchFamily="34" charset="0"/>
                <a:cs typeface="Arial" pitchFamily="34" charset="0"/>
              </a:rPr>
              <a:t>Profesional:</a:t>
            </a:r>
            <a:r>
              <a:rPr kumimoji="0" lang="es-MX" sz="2400" b="0" i="0" u="none" strike="noStrike" kern="1200" cap="none" spc="0" normalizeH="0" baseline="0" noProof="0" dirty="0" smtClean="0">
                <a:ln>
                  <a:noFill/>
                </a:ln>
                <a:solidFill>
                  <a:schemeClr val="tx1">
                    <a:lumMod val="90000"/>
                    <a:lumOff val="10000"/>
                  </a:schemeClr>
                </a:solidFill>
                <a:effectLst/>
                <a:uLnTx/>
                <a:uFillTx/>
                <a:latin typeface="Arial" pitchFamily="34" charset="0"/>
                <a:cs typeface="Arial" pitchFamily="34" charset="0"/>
              </a:rPr>
              <a:t> dirigido a profesionales libres</a:t>
            </a:r>
          </a:p>
          <a:p>
            <a:pPr marL="182880" marR="0" lvl="0" indent="-182880" algn="l" defTabSz="914400" rtl="0" eaLnBrk="1" fontAlgn="auto" latinLnBrk="0" hangingPunct="1">
              <a:lnSpc>
                <a:spcPct val="90000"/>
              </a:lnSpc>
              <a:spcBef>
                <a:spcPts val="1200"/>
              </a:spcBef>
              <a:spcAft>
                <a:spcPts val="0"/>
              </a:spcAft>
              <a:buClr>
                <a:srgbClr val="40BAD2"/>
              </a:buClr>
              <a:buSzTx/>
              <a:buFont typeface="Wingdings 2" pitchFamily="18" charset="2"/>
              <a:buChar char=""/>
              <a:tabLst/>
              <a:defRPr/>
            </a:pPr>
            <a:endParaRPr kumimoji="0" lang="es-MX" sz="2000" b="0" i="0" u="none" strike="noStrike" kern="1200" cap="none" spc="0" normalizeH="0" baseline="0" noProof="0" dirty="0">
              <a:ln>
                <a:noFill/>
              </a:ln>
              <a:solidFill>
                <a:srgbClr val="000000">
                  <a:lumMod val="65000"/>
                  <a:lumOff val="35000"/>
                </a:srgbClr>
              </a:solidFill>
              <a:effectLst/>
              <a:uLnTx/>
              <a:uFillTx/>
              <a:latin typeface="Corbel"/>
              <a:ea typeface="+mn-ea"/>
              <a:cs typeface="+mn-cs"/>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9992" y="3645024"/>
            <a:ext cx="3960440" cy="2970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0330156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548680"/>
            <a:ext cx="3571900" cy="707886"/>
          </a:xfrm>
          <a:prstGeom prst="rect">
            <a:avLst/>
          </a:prstGeom>
          <a:solidFill>
            <a:schemeClr val="tx2"/>
          </a:solidFill>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s-MX" sz="4000" b="1" dirty="0" smtClean="0">
                <a:ln>
                  <a:solidFill>
                    <a:schemeClr val="tx1"/>
                  </a:solidFill>
                </a:ln>
                <a:solidFill>
                  <a:schemeClr val="accent3"/>
                </a:solidFill>
                <a:latin typeface="Arial" pitchFamily="34" charset="0"/>
                <a:cs typeface="Arial" pitchFamily="34" charset="0"/>
              </a:rPr>
              <a:t>Personal</a:t>
            </a:r>
            <a:endParaRPr lang="es-MX" sz="1100" dirty="0">
              <a:latin typeface="Arial" pitchFamily="34" charset="0"/>
              <a:cs typeface="Arial" pitchFamily="34" charset="0"/>
            </a:endParaRPr>
          </a:p>
        </p:txBody>
      </p:sp>
      <p:sp>
        <p:nvSpPr>
          <p:cNvPr id="3" name="2 Marcador de número de diapositiva"/>
          <p:cNvSpPr>
            <a:spLocks noGrp="1"/>
          </p:cNvSpPr>
          <p:nvPr>
            <p:ph type="sldNum" sz="quarter" idx="12"/>
          </p:nvPr>
        </p:nvSpPr>
        <p:spPr/>
        <p:txBody>
          <a:bodyPr/>
          <a:lstStyle/>
          <a:p>
            <a:fld id="{B103DBDF-5D3C-4A1A-979A-A472FA1B96AE}" type="slidenum">
              <a:rPr lang="es-MX" smtClean="0">
                <a:solidFill>
                  <a:schemeClr val="bg1"/>
                </a:solidFill>
              </a:rPr>
              <a:pPr/>
              <a:t>21</a:t>
            </a:fld>
            <a:endParaRPr lang="es-MX" dirty="0">
              <a:solidFill>
                <a:schemeClr val="bg1"/>
              </a:solidFill>
            </a:endParaRPr>
          </a:p>
        </p:txBody>
      </p:sp>
      <p:sp>
        <p:nvSpPr>
          <p:cNvPr id="6" name="Rectangle 1"/>
          <p:cNvSpPr>
            <a:spLocks noChangeArrowheads="1"/>
          </p:cNvSpPr>
          <p:nvPr/>
        </p:nvSpPr>
        <p:spPr bwMode="auto">
          <a:xfrm>
            <a:off x="533664" y="1426711"/>
            <a:ext cx="7782752" cy="1354217"/>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182880" lvl="0" indent="-182880" algn="just">
              <a:lnSpc>
                <a:spcPct val="90000"/>
              </a:lnSpc>
              <a:spcBef>
                <a:spcPts val="1200"/>
              </a:spcBef>
              <a:buClr>
                <a:srgbClr val="40BAD2"/>
              </a:buClr>
              <a:buFont typeface="Wingdings 2" pitchFamily="18" charset="2"/>
              <a:buChar char=""/>
            </a:pPr>
            <a:r>
              <a:rPr lang="es-MX" sz="2000" dirty="0">
                <a:solidFill>
                  <a:schemeClr val="tx1">
                    <a:lumMod val="90000"/>
                    <a:lumOff val="10000"/>
                  </a:schemeClr>
                </a:solidFill>
                <a:latin typeface="Arial" pitchFamily="34" charset="0"/>
                <a:cs typeface="Arial" pitchFamily="34" charset="0"/>
              </a:rPr>
              <a:t>Cubre los riesgos derivados de la vida particular, así como la propiedad de viviendas, animales, etc</a:t>
            </a:r>
            <a:r>
              <a:rPr lang="es-MX" sz="2000" dirty="0" smtClean="0">
                <a:solidFill>
                  <a:schemeClr val="tx1">
                    <a:lumMod val="90000"/>
                    <a:lumOff val="10000"/>
                  </a:schemeClr>
                </a:solidFill>
                <a:latin typeface="Arial" pitchFamily="34" charset="0"/>
                <a:cs typeface="Arial" pitchFamily="34" charset="0"/>
              </a:rPr>
              <a:t>.</a:t>
            </a:r>
          </a:p>
          <a:p>
            <a:pPr marL="182880" indent="-182880" algn="just">
              <a:lnSpc>
                <a:spcPct val="90000"/>
              </a:lnSpc>
              <a:spcBef>
                <a:spcPts val="1200"/>
              </a:spcBef>
              <a:buClr>
                <a:srgbClr val="40BAD2"/>
              </a:buClr>
              <a:buFont typeface="Wingdings 2" pitchFamily="18" charset="2"/>
              <a:buChar char=""/>
            </a:pPr>
            <a:r>
              <a:rPr lang="es-MX" sz="2000" dirty="0" smtClean="0">
                <a:solidFill>
                  <a:schemeClr val="tx1">
                    <a:lumMod val="90000"/>
                    <a:lumOff val="10000"/>
                  </a:schemeClr>
                </a:solidFill>
                <a:latin typeface="Arial" pitchFamily="34" charset="0"/>
                <a:cs typeface="Arial" pitchFamily="34" charset="0"/>
              </a:rPr>
              <a:t>Son situaciones que, sin ser graves, producirán daños de los cuales debamos responder.</a:t>
            </a:r>
            <a:endParaRPr lang="es-MX" sz="2000" dirty="0">
              <a:solidFill>
                <a:srgbClr val="000000">
                  <a:lumMod val="65000"/>
                  <a:lumOff val="35000"/>
                </a:srgbClr>
              </a:solidFill>
              <a:latin typeface="Corbel"/>
            </a:endParaRPr>
          </a:p>
        </p:txBody>
      </p:sp>
      <p:sp>
        <p:nvSpPr>
          <p:cNvPr id="7" name="Rectángulo 7"/>
          <p:cNvSpPr/>
          <p:nvPr/>
        </p:nvSpPr>
        <p:spPr>
          <a:xfrm>
            <a:off x="539552" y="3020759"/>
            <a:ext cx="4586009" cy="1477328"/>
          </a:xfrm>
          <a:prstGeom prst="rect">
            <a:avLst/>
          </a:prstGeom>
        </p:spPr>
        <p:txBody>
          <a:bodyPr wrap="square">
            <a:spAutoFit/>
          </a:bodyPr>
          <a:lstStyle/>
          <a:p>
            <a:pPr marL="285750" indent="-285750" algn="just">
              <a:buFont typeface="Arial" panose="020B0604020202020204" pitchFamily="34" charset="0"/>
              <a:buChar char="•"/>
            </a:pPr>
            <a:r>
              <a:rPr lang="es-MX" dirty="0">
                <a:solidFill>
                  <a:schemeClr val="accent5">
                    <a:lumMod val="50000"/>
                  </a:schemeClr>
                </a:solidFill>
                <a:latin typeface="Arial" pitchFamily="34" charset="0"/>
                <a:cs typeface="Arial" pitchFamily="34" charset="0"/>
              </a:rPr>
              <a:t>Daños producidos por la caída accidental a la vía pública de algún objeto procedente de nuestra vivienda y que pudiera provocar daños a personas o </a:t>
            </a:r>
            <a:r>
              <a:rPr lang="es-MX" dirty="0" smtClean="0">
                <a:solidFill>
                  <a:schemeClr val="accent5">
                    <a:lumMod val="50000"/>
                  </a:schemeClr>
                </a:solidFill>
                <a:latin typeface="Arial" pitchFamily="34" charset="0"/>
                <a:cs typeface="Arial" pitchFamily="34" charset="0"/>
              </a:rPr>
              <a:t>cosas.</a:t>
            </a:r>
            <a:endParaRPr lang="es-MX" dirty="0">
              <a:solidFill>
                <a:schemeClr val="accent5">
                  <a:lumMod val="50000"/>
                </a:schemeClr>
              </a:solidFill>
              <a:latin typeface="Arial" pitchFamily="34" charset="0"/>
              <a:cs typeface="Arial" pitchFamily="34" charset="0"/>
            </a:endParaRPr>
          </a:p>
        </p:txBody>
      </p:sp>
      <p:pic>
        <p:nvPicPr>
          <p:cNvPr id="8" name="Imagen 9"/>
          <p:cNvPicPr>
            <a:picLocks noChangeAspect="1"/>
          </p:cNvPicPr>
          <p:nvPr/>
        </p:nvPicPr>
        <p:blipFill>
          <a:blip r:embed="rId2"/>
          <a:stretch>
            <a:fillRect/>
          </a:stretch>
        </p:blipFill>
        <p:spPr>
          <a:xfrm>
            <a:off x="5364088" y="2929059"/>
            <a:ext cx="2880320" cy="2156125"/>
          </a:xfrm>
          <a:prstGeom prst="rect">
            <a:avLst/>
          </a:prstGeom>
        </p:spPr>
      </p:pic>
      <p:sp>
        <p:nvSpPr>
          <p:cNvPr id="9" name="Rectángulo 8"/>
          <p:cNvSpPr/>
          <p:nvPr/>
        </p:nvSpPr>
        <p:spPr>
          <a:xfrm>
            <a:off x="3635896" y="5446965"/>
            <a:ext cx="4176464" cy="646331"/>
          </a:xfrm>
          <a:prstGeom prst="rect">
            <a:avLst/>
          </a:prstGeom>
        </p:spPr>
        <p:txBody>
          <a:bodyPr wrap="square">
            <a:spAutoFit/>
          </a:bodyPr>
          <a:lstStyle/>
          <a:p>
            <a:pPr marL="285750" indent="-285750" algn="just">
              <a:buFont typeface="Arial" panose="020B0604020202020204" pitchFamily="34" charset="0"/>
              <a:buChar char="•"/>
            </a:pPr>
            <a:r>
              <a:rPr lang="es-MX" dirty="0">
                <a:solidFill>
                  <a:schemeClr val="accent5">
                    <a:lumMod val="50000"/>
                  </a:schemeClr>
                </a:solidFill>
                <a:latin typeface="Arial" pitchFamily="34" charset="0"/>
                <a:cs typeface="Arial" pitchFamily="34" charset="0"/>
              </a:rPr>
              <a:t>Por hechos causados por tus animales domésticos</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4560143"/>
            <a:ext cx="3028950" cy="2181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6460925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548680"/>
            <a:ext cx="3571900" cy="707886"/>
          </a:xfrm>
          <a:prstGeom prst="rect">
            <a:avLst/>
          </a:prstGeom>
          <a:solidFill>
            <a:schemeClr val="tx2"/>
          </a:solidFill>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s-MX" sz="4000" b="1" dirty="0" smtClean="0">
                <a:ln>
                  <a:solidFill>
                    <a:schemeClr val="tx1"/>
                  </a:solidFill>
                </a:ln>
                <a:solidFill>
                  <a:schemeClr val="accent3"/>
                </a:solidFill>
                <a:latin typeface="Arial" pitchFamily="34" charset="0"/>
                <a:cs typeface="Arial" pitchFamily="34" charset="0"/>
              </a:rPr>
              <a:t>Profesional</a:t>
            </a:r>
            <a:endParaRPr lang="es-MX" sz="1100" dirty="0">
              <a:latin typeface="Arial" pitchFamily="34" charset="0"/>
              <a:cs typeface="Arial" pitchFamily="34" charset="0"/>
            </a:endParaRPr>
          </a:p>
        </p:txBody>
      </p:sp>
      <p:sp>
        <p:nvSpPr>
          <p:cNvPr id="3" name="2 Marcador de número de diapositiva"/>
          <p:cNvSpPr>
            <a:spLocks noGrp="1"/>
          </p:cNvSpPr>
          <p:nvPr>
            <p:ph type="sldNum" sz="quarter" idx="12"/>
          </p:nvPr>
        </p:nvSpPr>
        <p:spPr/>
        <p:txBody>
          <a:bodyPr/>
          <a:lstStyle/>
          <a:p>
            <a:fld id="{B103DBDF-5D3C-4A1A-979A-A472FA1B96AE}" type="slidenum">
              <a:rPr lang="es-MX" smtClean="0">
                <a:solidFill>
                  <a:schemeClr val="bg1"/>
                </a:solidFill>
              </a:rPr>
              <a:pPr/>
              <a:t>22</a:t>
            </a:fld>
            <a:endParaRPr lang="es-MX" dirty="0">
              <a:solidFill>
                <a:schemeClr val="bg1"/>
              </a:solidFill>
            </a:endParaRPr>
          </a:p>
        </p:txBody>
      </p:sp>
      <p:sp>
        <p:nvSpPr>
          <p:cNvPr id="6" name="Rectangle 1"/>
          <p:cNvSpPr>
            <a:spLocks noChangeArrowheads="1"/>
          </p:cNvSpPr>
          <p:nvPr/>
        </p:nvSpPr>
        <p:spPr bwMode="auto">
          <a:xfrm>
            <a:off x="533664" y="1448777"/>
            <a:ext cx="7782752" cy="1908215"/>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182880" indent="-182880" algn="just">
              <a:lnSpc>
                <a:spcPct val="90000"/>
              </a:lnSpc>
              <a:spcBef>
                <a:spcPts val="1200"/>
              </a:spcBef>
              <a:buClr>
                <a:srgbClr val="40BAD2"/>
              </a:buClr>
              <a:buFont typeface="Wingdings 2" pitchFamily="18" charset="2"/>
              <a:buChar char=""/>
            </a:pPr>
            <a:r>
              <a:rPr lang="es-MX" sz="2000" dirty="0" smtClean="0">
                <a:latin typeface="Arial" pitchFamily="34" charset="0"/>
                <a:cs typeface="Arial" pitchFamily="34" charset="0"/>
              </a:rPr>
              <a:t>Se cubren los daños que puedan ocasionar los errores profesionales cometidos por personas que ejercen las actividades propias de la titulación que poseen. </a:t>
            </a:r>
          </a:p>
          <a:p>
            <a:pPr marL="182880" indent="-182880" algn="just">
              <a:lnSpc>
                <a:spcPct val="90000"/>
              </a:lnSpc>
              <a:spcBef>
                <a:spcPts val="1200"/>
              </a:spcBef>
              <a:buClr>
                <a:srgbClr val="40BAD2"/>
              </a:buClr>
              <a:buFont typeface="Wingdings 2" pitchFamily="18" charset="2"/>
              <a:buChar char=""/>
            </a:pPr>
            <a:r>
              <a:rPr lang="es-MX" sz="2000" dirty="0" smtClean="0">
                <a:latin typeface="Arial" pitchFamily="34" charset="0"/>
                <a:cs typeface="Arial" pitchFamily="34" charset="0"/>
              </a:rPr>
              <a:t>Igualmente en el caso de una empresa, si fabricamos un determinado producto éste puede tener fallos en su funcionamiento y provocar daños a las personas o las cosas.</a:t>
            </a:r>
            <a:endParaRPr lang="es-MX" sz="2000" dirty="0">
              <a:solidFill>
                <a:srgbClr val="000000">
                  <a:lumMod val="65000"/>
                  <a:lumOff val="35000"/>
                </a:srgbClr>
              </a:solidFill>
              <a:latin typeface="Arial" pitchFamily="34" charset="0"/>
              <a:cs typeface="Arial" pitchFamily="34"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49909" y="3649563"/>
            <a:ext cx="2378075" cy="2371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ángulo 8"/>
          <p:cNvSpPr/>
          <p:nvPr/>
        </p:nvSpPr>
        <p:spPr>
          <a:xfrm>
            <a:off x="4512275" y="4499828"/>
            <a:ext cx="2291973" cy="369332"/>
          </a:xfrm>
          <a:prstGeom prst="rect">
            <a:avLst/>
          </a:prstGeom>
        </p:spPr>
        <p:txBody>
          <a:bodyPr wrap="none">
            <a:spAutoFit/>
          </a:bodyPr>
          <a:lstStyle/>
          <a:p>
            <a:pPr marL="285750" indent="-285750" algn="ctr">
              <a:buFont typeface="Arial" panose="020B0604020202020204" pitchFamily="34" charset="0"/>
              <a:buChar char="•"/>
            </a:pPr>
            <a:r>
              <a:rPr lang="es-MX" dirty="0">
                <a:solidFill>
                  <a:schemeClr val="accent5">
                    <a:lumMod val="50000"/>
                  </a:schemeClr>
                </a:solidFill>
                <a:latin typeface="Calibri" panose="020F0502020204030204" pitchFamily="34" charset="0"/>
                <a:cs typeface="Arial" panose="020B0604020202020204" pitchFamily="34" charset="0"/>
              </a:rPr>
              <a:t>Negligencia médica</a:t>
            </a:r>
          </a:p>
        </p:txBody>
      </p:sp>
    </p:spTree>
    <p:extLst>
      <p:ext uri="{BB962C8B-B14F-4D97-AF65-F5344CB8AC3E}">
        <p14:creationId xmlns:p14="http://schemas.microsoft.com/office/powerpoint/2010/main" val="3075840893"/>
      </p:ext>
    </p:extLst>
  </p:cSld>
  <p:clrMapOvr>
    <a:masterClrMapping/>
  </p:clrMapOvr>
  <p:transition spd="slow">
    <p:pull/>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548680"/>
            <a:ext cx="3571900" cy="707886"/>
          </a:xfrm>
          <a:prstGeom prst="rect">
            <a:avLst/>
          </a:prstGeom>
          <a:solidFill>
            <a:schemeClr val="tx2"/>
          </a:solidFill>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s-MX" sz="4000" b="1" dirty="0" smtClean="0">
                <a:ln>
                  <a:solidFill>
                    <a:schemeClr val="tx1"/>
                  </a:solidFill>
                </a:ln>
                <a:solidFill>
                  <a:schemeClr val="accent3"/>
                </a:solidFill>
                <a:latin typeface="Arial" pitchFamily="34" charset="0"/>
                <a:cs typeface="Arial" pitchFamily="34" charset="0"/>
              </a:rPr>
              <a:t>General</a:t>
            </a:r>
            <a:endParaRPr lang="es-MX" sz="1100" dirty="0">
              <a:latin typeface="Arial" pitchFamily="34" charset="0"/>
              <a:cs typeface="Arial" pitchFamily="34" charset="0"/>
            </a:endParaRPr>
          </a:p>
        </p:txBody>
      </p:sp>
      <p:sp>
        <p:nvSpPr>
          <p:cNvPr id="3" name="2 Marcador de número de diapositiva"/>
          <p:cNvSpPr>
            <a:spLocks noGrp="1"/>
          </p:cNvSpPr>
          <p:nvPr>
            <p:ph type="sldNum" sz="quarter" idx="12"/>
          </p:nvPr>
        </p:nvSpPr>
        <p:spPr/>
        <p:txBody>
          <a:bodyPr/>
          <a:lstStyle/>
          <a:p>
            <a:fld id="{B103DBDF-5D3C-4A1A-979A-A472FA1B96AE}" type="slidenum">
              <a:rPr lang="es-MX" smtClean="0">
                <a:solidFill>
                  <a:schemeClr val="bg1"/>
                </a:solidFill>
              </a:rPr>
              <a:pPr/>
              <a:t>23</a:t>
            </a:fld>
            <a:endParaRPr lang="es-MX" dirty="0">
              <a:solidFill>
                <a:schemeClr val="bg1"/>
              </a:solidFill>
            </a:endParaRPr>
          </a:p>
        </p:txBody>
      </p:sp>
      <p:sp>
        <p:nvSpPr>
          <p:cNvPr id="6" name="Rectangle 1"/>
          <p:cNvSpPr>
            <a:spLocks noChangeArrowheads="1"/>
          </p:cNvSpPr>
          <p:nvPr/>
        </p:nvSpPr>
        <p:spPr bwMode="auto">
          <a:xfrm>
            <a:off x="533664" y="1664221"/>
            <a:ext cx="7782752" cy="1477328"/>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182880" indent="-182880" algn="just">
              <a:lnSpc>
                <a:spcPct val="90000"/>
              </a:lnSpc>
              <a:spcBef>
                <a:spcPts val="1200"/>
              </a:spcBef>
              <a:buClr>
                <a:srgbClr val="40BAD2"/>
              </a:buClr>
              <a:buFont typeface="Wingdings 2" pitchFamily="18" charset="2"/>
              <a:buChar char=""/>
            </a:pPr>
            <a:r>
              <a:rPr lang="es-MX" sz="2000" dirty="0" smtClean="0">
                <a:solidFill>
                  <a:schemeClr val="tx1">
                    <a:lumMod val="90000"/>
                    <a:lumOff val="10000"/>
                  </a:schemeClr>
                </a:solidFill>
                <a:latin typeface="Arial" pitchFamily="34" charset="0"/>
                <a:cs typeface="Arial" pitchFamily="34" charset="0"/>
              </a:rPr>
              <a:t>Mantiene indemne al asegurado por cuanto éste deba a un tercero como consecuencia de la Responsabilidad Civil en que incurra por el ejercicio de su actividad y por el uso y/o consumo de productos entregados a terceros, con los alcances y límites establecidos en el contrato de seguro.</a:t>
            </a:r>
            <a:endParaRPr lang="es-MX" sz="2000" dirty="0">
              <a:solidFill>
                <a:schemeClr val="tx1">
                  <a:lumMod val="90000"/>
                  <a:lumOff val="10000"/>
                </a:schemeClr>
              </a:solidFill>
              <a:latin typeface="Arial" pitchFamily="34" charset="0"/>
              <a:cs typeface="Arial" pitchFamily="34"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3688" y="3603649"/>
            <a:ext cx="3475037" cy="263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337095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27584" y="2132856"/>
            <a:ext cx="6768752" cy="2016224"/>
          </a:xfrm>
          <a:solidFill>
            <a:schemeClr val="tx2"/>
          </a:solidFill>
        </p:spPr>
        <p:style>
          <a:lnRef idx="3">
            <a:schemeClr val="lt1"/>
          </a:lnRef>
          <a:fillRef idx="1">
            <a:schemeClr val="accent2"/>
          </a:fillRef>
          <a:effectRef idx="1">
            <a:schemeClr val="accent2"/>
          </a:effectRef>
          <a:fontRef idx="minor">
            <a:schemeClr val="lt1"/>
          </a:fontRef>
        </p:style>
        <p:txBody>
          <a:bodyPr/>
          <a:lstStyle/>
          <a:p>
            <a:pPr algn="ctr"/>
            <a:r>
              <a:rPr lang="es-MX"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Principales pólizas de Responsabilidad Civil.</a:t>
            </a:r>
            <a:endParaRPr lang="es-MX"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3" name="2 Marcador de número de diapositiva"/>
          <p:cNvSpPr>
            <a:spLocks noGrp="1"/>
          </p:cNvSpPr>
          <p:nvPr>
            <p:ph type="sldNum" sz="quarter" idx="12"/>
          </p:nvPr>
        </p:nvSpPr>
        <p:spPr/>
        <p:txBody>
          <a:bodyPr/>
          <a:lstStyle/>
          <a:p>
            <a:fld id="{4F706B53-573E-4F29-AAE8-1E7739068B54}" type="slidenum">
              <a:rPr lang="es-MX" smtClean="0"/>
              <a:t>24</a:t>
            </a:fld>
            <a:endParaRPr lang="es-MX"/>
          </a:p>
        </p:txBody>
      </p:sp>
    </p:spTree>
    <p:extLst>
      <p:ext uri="{BB962C8B-B14F-4D97-AF65-F5344CB8AC3E}">
        <p14:creationId xmlns:p14="http://schemas.microsoft.com/office/powerpoint/2010/main" val="2981607"/>
      </p:ext>
    </p:extLst>
  </p:cSld>
  <p:clrMapOvr>
    <a:masterClrMapping/>
  </p:clrMapOvr>
  <p:transition spd="slow">
    <p:randomBar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4C1F28A2-4A4E-4FA1-BC97-E5EAF3A82D55}" type="slidenum">
              <a:rPr lang="es-MX" smtClean="0"/>
              <a:t>25</a:t>
            </a:fld>
            <a:endParaRPr lang="es-MX"/>
          </a:p>
        </p:txBody>
      </p:sp>
      <p:sp>
        <p:nvSpPr>
          <p:cNvPr id="5" name="Rectangle 3"/>
          <p:cNvSpPr txBox="1">
            <a:spLocks noChangeArrowheads="1"/>
          </p:cNvSpPr>
          <p:nvPr/>
        </p:nvSpPr>
        <p:spPr bwMode="auto">
          <a:xfrm>
            <a:off x="414337" y="1484784"/>
            <a:ext cx="7830071" cy="2282218"/>
          </a:xfrm>
          <a:prstGeom prst="rect">
            <a:avLst/>
          </a:prstGeom>
          <a:gradFill rotWithShape="1">
            <a:gsLst>
              <a:gs pos="0">
                <a:schemeClr val="bg1">
                  <a:gamma/>
                  <a:shade val="63529"/>
                  <a:invGamma/>
                </a:schemeClr>
              </a:gs>
              <a:gs pos="100000">
                <a:schemeClr val="bg1">
                  <a:alpha val="44000"/>
                </a:schemeClr>
              </a:gs>
            </a:gsLst>
            <a:lin ang="0" scaled="1"/>
          </a:gradFill>
          <a:ln>
            <a:miter lim="800000"/>
            <a:headEnd/>
            <a:tailEnd/>
          </a:ln>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algn="just">
              <a:lnSpc>
                <a:spcPct val="120000"/>
              </a:lnSpc>
              <a:buFontTx/>
              <a:buNone/>
              <a:defRPr/>
            </a:pPr>
            <a:r>
              <a:rPr lang="es-MX" sz="1800" dirty="0" smtClean="0">
                <a:solidFill>
                  <a:schemeClr val="tx1">
                    <a:lumMod val="75000"/>
                    <a:lumOff val="25000"/>
                  </a:schemeClr>
                </a:solidFill>
              </a:rPr>
              <a:t>	</a:t>
            </a:r>
            <a:r>
              <a:rPr lang="es-MX" sz="2000" dirty="0">
                <a:solidFill>
                  <a:schemeClr val="tx1">
                    <a:lumMod val="75000"/>
                    <a:lumOff val="25000"/>
                  </a:schemeClr>
                </a:solidFill>
                <a:latin typeface="Arial" pitchFamily="34" charset="0"/>
                <a:cs typeface="Arial" pitchFamily="34" charset="0"/>
              </a:rPr>
              <a:t>Este seguro cubre las indemnizaciones por las que fuere responsable el asegurado por los accidentes que ocurran a los viajeros, en calidad de pasajeros, hagan uso de un autotransporte o embarcación debidamente autorizados para transportar pasajeros en las vías generales de comunicación, mediante concesión o permiso de la secretaria de comunicaciones y transportes</a:t>
            </a:r>
            <a:r>
              <a:rPr lang="es-MX" sz="2000" dirty="0" smtClean="0">
                <a:solidFill>
                  <a:schemeClr val="tx1">
                    <a:lumMod val="75000"/>
                    <a:lumOff val="25000"/>
                  </a:schemeClr>
                </a:solidFill>
                <a:latin typeface="Arial" pitchFamily="34" charset="0"/>
                <a:cs typeface="Arial" pitchFamily="34" charset="0"/>
              </a:rPr>
              <a:t>.</a:t>
            </a:r>
            <a:endParaRPr lang="es-ES" dirty="0" smtClean="0">
              <a:solidFill>
                <a:schemeClr val="tx1">
                  <a:lumMod val="75000"/>
                  <a:lumOff val="25000"/>
                </a:schemeClr>
              </a:solidFill>
              <a:latin typeface="Arial" pitchFamily="34" charset="0"/>
              <a:cs typeface="Arial" pitchFamily="34" charset="0"/>
            </a:endParaRPr>
          </a:p>
        </p:txBody>
      </p:sp>
      <p:sp>
        <p:nvSpPr>
          <p:cNvPr id="8" name="3 Título"/>
          <p:cNvSpPr txBox="1">
            <a:spLocks/>
          </p:cNvSpPr>
          <p:nvPr/>
        </p:nvSpPr>
        <p:spPr>
          <a:xfrm>
            <a:off x="323528" y="548680"/>
            <a:ext cx="8142792" cy="648072"/>
          </a:xfrm>
          <a:prstGeom prst="rect">
            <a:avLst/>
          </a:prstGeom>
          <a:solidFill>
            <a:schemeClr val="tx2"/>
          </a:solidFill>
          <a:ln>
            <a:solidFill>
              <a:schemeClr val="accent1"/>
            </a:solidFill>
          </a:ln>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dirty="0" smtClean="0">
                <a:solidFill>
                  <a:schemeClr val="bg1"/>
                </a:solidFill>
              </a:rPr>
              <a:t>RC VIAJERO</a:t>
            </a:r>
            <a:endParaRPr lang="es-MX" sz="2800" dirty="0">
              <a:solidFill>
                <a:schemeClr val="bg1"/>
              </a:solidFill>
            </a:endParaRPr>
          </a:p>
        </p:txBody>
      </p:sp>
      <p:sp>
        <p:nvSpPr>
          <p:cNvPr id="9" name="Marcador de contenido 2"/>
          <p:cNvSpPr>
            <a:spLocks noGrp="1"/>
          </p:cNvSpPr>
          <p:nvPr>
            <p:ph sz="half" idx="4294967295"/>
          </p:nvPr>
        </p:nvSpPr>
        <p:spPr>
          <a:xfrm>
            <a:off x="395536" y="4077072"/>
            <a:ext cx="4392488" cy="2304256"/>
          </a:xfrm>
          <a:prstGeom prst="rect">
            <a:avLst/>
          </a:prstGeom>
          <a:pattFill prst="pct5">
            <a:fgClr>
              <a:schemeClr val="accent1"/>
            </a:fgClr>
            <a:bgClr>
              <a:schemeClr val="bg1"/>
            </a:bgClr>
          </a:pattFill>
        </p:spPr>
        <p:txBody>
          <a:bodyPr/>
          <a:lstStyle/>
          <a:p>
            <a:pPr marL="114300" indent="0" algn="just">
              <a:buNone/>
            </a:pPr>
            <a:r>
              <a:rPr lang="es-MX" sz="2000" dirty="0">
                <a:latin typeface="Arial" pitchFamily="34" charset="0"/>
                <a:cs typeface="Arial" pitchFamily="34" charset="0"/>
              </a:rPr>
              <a:t>Esta </a:t>
            </a:r>
            <a:r>
              <a:rPr lang="es-MX" sz="2000" dirty="0" smtClean="0">
                <a:latin typeface="Arial" pitchFamily="34" charset="0"/>
                <a:cs typeface="Arial" pitchFamily="34" charset="0"/>
              </a:rPr>
              <a:t>cobertura se puede </a:t>
            </a:r>
            <a:r>
              <a:rPr lang="es-MX" sz="2000" dirty="0">
                <a:latin typeface="Arial" pitchFamily="34" charset="0"/>
                <a:cs typeface="Arial" pitchFamily="34" charset="0"/>
              </a:rPr>
              <a:t>contratar si </a:t>
            </a:r>
            <a:r>
              <a:rPr lang="es-MX" sz="2000" dirty="0" smtClean="0">
                <a:latin typeface="Arial" pitchFamily="34" charset="0"/>
                <a:cs typeface="Arial" pitchFamily="34" charset="0"/>
              </a:rPr>
              <a:t>el </a:t>
            </a:r>
            <a:r>
              <a:rPr lang="es-MX" sz="2000" dirty="0">
                <a:latin typeface="Arial" pitchFamily="34" charset="0"/>
                <a:cs typeface="Arial" pitchFamily="34" charset="0"/>
              </a:rPr>
              <a:t>vehículo es utilizado para el servicio de transporte de pasajeros, urbano, suburbano, foráneo o de </a:t>
            </a:r>
            <a:r>
              <a:rPr lang="es-MX" sz="2000" dirty="0" smtClean="0">
                <a:latin typeface="Arial" pitchFamily="34" charset="0"/>
                <a:cs typeface="Arial" pitchFamily="34" charset="0"/>
              </a:rPr>
              <a:t>turismo; </a:t>
            </a:r>
            <a:r>
              <a:rPr lang="es-MX" sz="2000" dirty="0">
                <a:latin typeface="Arial" pitchFamily="34" charset="0"/>
                <a:cs typeface="Arial" pitchFamily="34" charset="0"/>
              </a:rPr>
              <a:t>para lo cual </a:t>
            </a:r>
            <a:r>
              <a:rPr lang="es-MX" sz="2000" dirty="0" smtClean="0">
                <a:latin typeface="Arial" pitchFamily="34" charset="0"/>
                <a:cs typeface="Arial" pitchFamily="34" charset="0"/>
              </a:rPr>
              <a:t>se tendrá </a:t>
            </a:r>
            <a:r>
              <a:rPr lang="es-MX" sz="2000" dirty="0">
                <a:latin typeface="Arial" pitchFamily="34" charset="0"/>
                <a:cs typeface="Arial" pitchFamily="34" charset="0"/>
              </a:rPr>
              <a:t>que contar </a:t>
            </a:r>
            <a:r>
              <a:rPr lang="es-MX" sz="2000" dirty="0" smtClean="0">
                <a:latin typeface="Arial" pitchFamily="34" charset="0"/>
                <a:cs typeface="Arial" pitchFamily="34" charset="0"/>
              </a:rPr>
              <a:t>con </a:t>
            </a:r>
            <a:r>
              <a:rPr lang="es-MX" sz="2000" dirty="0">
                <a:latin typeface="Arial" pitchFamily="34" charset="0"/>
                <a:cs typeface="Arial" pitchFamily="34" charset="0"/>
              </a:rPr>
              <a:t>la licencia </a:t>
            </a:r>
            <a:r>
              <a:rPr lang="es-MX" sz="2000" dirty="0" smtClean="0">
                <a:latin typeface="Arial" pitchFamily="34" charset="0"/>
                <a:cs typeface="Arial" pitchFamily="34" charset="0"/>
              </a:rPr>
              <a:t>y permisos correspondientes.</a:t>
            </a:r>
            <a:endParaRPr lang="es-MX" sz="2000" dirty="0">
              <a:latin typeface="Arial" pitchFamily="34" charset="0"/>
              <a:cs typeface="Arial" pitchFamily="34" charset="0"/>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0473" y="4016474"/>
            <a:ext cx="3249150" cy="2436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3463292"/>
      </p:ext>
    </p:extLst>
  </p:cSld>
  <p:clrMapOvr>
    <a:masterClrMapping/>
  </p:clrMapOvr>
  <p:transition spd="slow">
    <p:comb/>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467544" y="1124744"/>
            <a:ext cx="7934366" cy="4339650"/>
          </a:xfrm>
          <a:prstGeom prst="rect">
            <a:avLst/>
          </a:prstGeom>
          <a:solidFill>
            <a:schemeClr val="accent3">
              <a:lumMod val="20000"/>
              <a:lumOff val="80000"/>
            </a:schemeClr>
          </a:solidFill>
          <a:ln w="57150">
            <a:solidFill>
              <a:schemeClr val="accent3">
                <a:lumMod val="50000"/>
              </a:schemeClr>
            </a:solidFill>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algn="just"/>
            <a:r>
              <a:rPr lang="es-ES" sz="2400" dirty="0" smtClean="0"/>
              <a:t> </a:t>
            </a:r>
            <a:r>
              <a:rPr lang="es-MX" sz="2000" dirty="0">
                <a:latin typeface="Arial" pitchFamily="34" charset="0"/>
                <a:cs typeface="Arial" pitchFamily="34" charset="0"/>
              </a:rPr>
              <a:t>Ampara la responsabilidad civil en que pudiere incurrir el asegurado a consecuencia de daños ocasionados a terceros por negligencia o impericia en el ejercicio de una profesión, si el daño es causado dentro de la vigencia de la póliza.</a:t>
            </a:r>
          </a:p>
          <a:p>
            <a:pPr algn="just"/>
            <a:endParaRPr lang="es-MX" sz="2000" dirty="0">
              <a:latin typeface="Arial" pitchFamily="34" charset="0"/>
              <a:cs typeface="Arial" pitchFamily="34" charset="0"/>
            </a:endParaRPr>
          </a:p>
          <a:p>
            <a:pPr algn="just"/>
            <a:r>
              <a:rPr lang="es-MX" sz="2000" dirty="0">
                <a:latin typeface="Arial" pitchFamily="34" charset="0"/>
                <a:cs typeface="Arial" pitchFamily="34" charset="0"/>
              </a:rPr>
              <a:t>El objetivo de los seguros de Responsabilidad Civil Profesional es precisamente hacer frente a los daños personales y materiales que, involuntariamente, por sus errores u omisiones, el profesional haya podido causar a sus clientes, así como los perjuicios que de ellos se pudieran derivar. </a:t>
            </a:r>
          </a:p>
          <a:p>
            <a:pPr algn="just"/>
            <a:endParaRPr lang="es-MX" sz="2400" dirty="0"/>
          </a:p>
          <a:p>
            <a:pPr algn="just"/>
            <a:endParaRPr lang="es-ES" sz="2400" dirty="0" smtClean="0"/>
          </a:p>
          <a:p>
            <a:pPr algn="just"/>
            <a:endParaRPr lang="es-MX" sz="2400" dirty="0"/>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bg1"/>
                </a:solidFill>
              </a:rPr>
              <a:pPr/>
              <a:t>26</a:t>
            </a:fld>
            <a:endParaRPr lang="es-MX" dirty="0">
              <a:solidFill>
                <a:schemeClr val="bg1"/>
              </a:solidFill>
            </a:endParaRPr>
          </a:p>
        </p:txBody>
      </p:sp>
      <p:sp>
        <p:nvSpPr>
          <p:cNvPr id="5" name="3 Título"/>
          <p:cNvSpPr txBox="1">
            <a:spLocks/>
          </p:cNvSpPr>
          <p:nvPr/>
        </p:nvSpPr>
        <p:spPr>
          <a:xfrm>
            <a:off x="323528" y="332656"/>
            <a:ext cx="8142792" cy="648072"/>
          </a:xfrm>
          <a:prstGeom prst="rect">
            <a:avLst/>
          </a:prstGeom>
          <a:solidFill>
            <a:schemeClr val="tx2"/>
          </a:solidFill>
          <a:ln>
            <a:solidFill>
              <a:schemeClr val="accent1"/>
            </a:solidFill>
          </a:ln>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smtClean="0">
                <a:solidFill>
                  <a:schemeClr val="bg1"/>
                </a:solidFill>
              </a:rPr>
              <a:t>RC PROFESIONAL</a:t>
            </a:r>
            <a:endParaRPr lang="es-MX" sz="2800" dirty="0">
              <a:solidFill>
                <a:schemeClr val="bg1"/>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26668" y="4149080"/>
            <a:ext cx="2857500" cy="261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10078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4C1F28A2-4A4E-4FA1-BC97-E5EAF3A82D55}" type="slidenum">
              <a:rPr lang="es-MX" smtClean="0"/>
              <a:t>27</a:t>
            </a:fld>
            <a:endParaRPr lang="es-MX"/>
          </a:p>
        </p:txBody>
      </p:sp>
      <p:sp>
        <p:nvSpPr>
          <p:cNvPr id="17410" name="Rectangle 3"/>
          <p:cNvSpPr>
            <a:spLocks noGrp="1" noChangeArrowheads="1"/>
          </p:cNvSpPr>
          <p:nvPr>
            <p:ph idx="4294967295"/>
          </p:nvPr>
        </p:nvSpPr>
        <p:spPr bwMode="auto">
          <a:xfrm>
            <a:off x="199057" y="1268760"/>
            <a:ext cx="5453063" cy="4464050"/>
          </a:xfrm>
          <a:prstGeom prst="rect">
            <a:avLst/>
          </a:prstGeom>
          <a:gradFill rotWithShape="1">
            <a:gsLst>
              <a:gs pos="0">
                <a:schemeClr val="bg1">
                  <a:gamma/>
                  <a:shade val="63529"/>
                  <a:invGamma/>
                </a:schemeClr>
              </a:gs>
              <a:gs pos="100000">
                <a:schemeClr val="bg1">
                  <a:alpha val="44000"/>
                </a:schemeClr>
              </a:gs>
            </a:gsLst>
            <a:lin ang="0" scaled="1"/>
          </a:gradFill>
          <a:ln>
            <a:miter lim="800000"/>
            <a:headEnd/>
            <a:tailEnd/>
          </a:ln>
        </p:spPr>
        <p:txBody>
          <a:bodyPr>
            <a:normAutofit/>
          </a:bodyPr>
          <a:lstStyle/>
          <a:p>
            <a:pPr eaLnBrk="1" hangingPunct="1">
              <a:lnSpc>
                <a:spcPct val="80000"/>
              </a:lnSpc>
              <a:buFontTx/>
              <a:buNone/>
              <a:defRPr/>
            </a:pPr>
            <a:endParaRPr lang="es-ES" sz="1800" dirty="0" smtClean="0"/>
          </a:p>
          <a:p>
            <a:pPr marL="0" indent="0" algn="just">
              <a:lnSpc>
                <a:spcPct val="80000"/>
              </a:lnSpc>
              <a:buNone/>
              <a:defRPr/>
            </a:pPr>
            <a:r>
              <a:rPr lang="es-MX" sz="2400" dirty="0">
                <a:solidFill>
                  <a:schemeClr val="tx2">
                    <a:lumMod val="75000"/>
                  </a:schemeClr>
                </a:solidFill>
                <a:latin typeface="Arial" pitchFamily="34" charset="0"/>
                <a:cs typeface="Arial" pitchFamily="34" charset="0"/>
              </a:rPr>
              <a:t>Se cubre la responsabilidad civil legal en que incurriere el asegurado por daños a terceros, derivada de </a:t>
            </a:r>
            <a:r>
              <a:rPr lang="es-MX" sz="2400" dirty="0" smtClean="0">
                <a:solidFill>
                  <a:schemeClr val="tx2">
                    <a:lumMod val="75000"/>
                  </a:schemeClr>
                </a:solidFill>
                <a:latin typeface="Arial" pitchFamily="34" charset="0"/>
                <a:cs typeface="Arial" pitchFamily="34" charset="0"/>
              </a:rPr>
              <a:t>actividades empresariales</a:t>
            </a:r>
            <a:r>
              <a:rPr lang="es-MX" sz="2400" dirty="0">
                <a:solidFill>
                  <a:schemeClr val="tx2">
                    <a:lumMod val="75000"/>
                  </a:schemeClr>
                </a:solidFill>
                <a:latin typeface="Arial" pitchFamily="34" charset="0"/>
                <a:cs typeface="Arial" pitchFamily="34" charset="0"/>
              </a:rPr>
              <a:t>, así como por el uso de los inmuebles utilizados para la  operación de su </a:t>
            </a:r>
            <a:r>
              <a:rPr lang="es-MX" sz="2400" dirty="0" smtClean="0">
                <a:solidFill>
                  <a:schemeClr val="tx2">
                    <a:lumMod val="75000"/>
                  </a:schemeClr>
                </a:solidFill>
                <a:latin typeface="Arial" pitchFamily="34" charset="0"/>
                <a:cs typeface="Arial" pitchFamily="34" charset="0"/>
              </a:rPr>
              <a:t>negocio:</a:t>
            </a:r>
            <a:endParaRPr lang="es-MX" sz="2400" dirty="0">
              <a:solidFill>
                <a:schemeClr val="tx2">
                  <a:lumMod val="75000"/>
                </a:schemeClr>
              </a:solidFill>
              <a:latin typeface="Arial" pitchFamily="34" charset="0"/>
              <a:cs typeface="Arial" pitchFamily="34" charset="0"/>
            </a:endParaRPr>
          </a:p>
          <a:p>
            <a:pPr marL="0" indent="0" algn="just">
              <a:lnSpc>
                <a:spcPct val="80000"/>
              </a:lnSpc>
              <a:buNone/>
              <a:defRPr/>
            </a:pPr>
            <a:r>
              <a:rPr lang="es-MX" sz="2400" dirty="0">
                <a:solidFill>
                  <a:schemeClr val="tx2">
                    <a:lumMod val="75000"/>
                  </a:schemeClr>
                </a:solidFill>
                <a:latin typeface="Arial" pitchFamily="34" charset="0"/>
                <a:cs typeface="Arial" pitchFamily="34" charset="0"/>
              </a:rPr>
              <a:t>•	Comercio.</a:t>
            </a:r>
          </a:p>
          <a:p>
            <a:pPr marL="0" indent="0" algn="just">
              <a:lnSpc>
                <a:spcPct val="80000"/>
              </a:lnSpc>
              <a:buNone/>
              <a:defRPr/>
            </a:pPr>
            <a:r>
              <a:rPr lang="es-MX" sz="2400" dirty="0">
                <a:solidFill>
                  <a:schemeClr val="tx2">
                    <a:lumMod val="75000"/>
                  </a:schemeClr>
                </a:solidFill>
                <a:latin typeface="Arial" pitchFamily="34" charset="0"/>
                <a:cs typeface="Arial" pitchFamily="34" charset="0"/>
              </a:rPr>
              <a:t>•	Industria.</a:t>
            </a:r>
          </a:p>
          <a:p>
            <a:pPr marL="0" indent="0" algn="just">
              <a:lnSpc>
                <a:spcPct val="80000"/>
              </a:lnSpc>
              <a:buNone/>
              <a:defRPr/>
            </a:pPr>
            <a:r>
              <a:rPr lang="es-MX" sz="2400" dirty="0">
                <a:solidFill>
                  <a:schemeClr val="tx2">
                    <a:lumMod val="75000"/>
                  </a:schemeClr>
                </a:solidFill>
                <a:latin typeface="Arial" pitchFamily="34" charset="0"/>
                <a:cs typeface="Arial" pitchFamily="34" charset="0"/>
              </a:rPr>
              <a:t>•	Hotelería.</a:t>
            </a:r>
          </a:p>
          <a:p>
            <a:pPr marL="0" indent="0" algn="just">
              <a:lnSpc>
                <a:spcPct val="80000"/>
              </a:lnSpc>
              <a:buNone/>
              <a:defRPr/>
            </a:pPr>
            <a:r>
              <a:rPr lang="es-MX" sz="2400" dirty="0">
                <a:solidFill>
                  <a:schemeClr val="tx2">
                    <a:lumMod val="75000"/>
                  </a:schemeClr>
                </a:solidFill>
                <a:latin typeface="Arial" pitchFamily="34" charset="0"/>
                <a:cs typeface="Arial" pitchFamily="34" charset="0"/>
              </a:rPr>
              <a:t>•	Estacionamientos.</a:t>
            </a:r>
          </a:p>
          <a:p>
            <a:pPr marL="0" indent="0" algn="just">
              <a:lnSpc>
                <a:spcPct val="80000"/>
              </a:lnSpc>
              <a:buNone/>
              <a:defRPr/>
            </a:pPr>
            <a:r>
              <a:rPr lang="es-MX" sz="2400" dirty="0">
                <a:solidFill>
                  <a:schemeClr val="tx2">
                    <a:lumMod val="75000"/>
                  </a:schemeClr>
                </a:solidFill>
                <a:latin typeface="Arial" pitchFamily="34" charset="0"/>
                <a:cs typeface="Arial" pitchFamily="34" charset="0"/>
              </a:rPr>
              <a:t>•	Contratista</a:t>
            </a:r>
          </a:p>
          <a:p>
            <a:pPr marL="0" indent="0" algn="just">
              <a:lnSpc>
                <a:spcPct val="80000"/>
              </a:lnSpc>
              <a:buNone/>
              <a:defRPr/>
            </a:pPr>
            <a:r>
              <a:rPr lang="es-ES" sz="2700" dirty="0" smtClean="0">
                <a:solidFill>
                  <a:schemeClr val="tx1">
                    <a:lumMod val="65000"/>
                    <a:lumOff val="35000"/>
                  </a:schemeClr>
                </a:solidFill>
                <a:latin typeface="Arial" pitchFamily="34" charset="0"/>
                <a:cs typeface="Arial" pitchFamily="34" charset="0"/>
              </a:rPr>
              <a:t> </a:t>
            </a:r>
          </a:p>
        </p:txBody>
      </p:sp>
      <p:sp>
        <p:nvSpPr>
          <p:cNvPr id="7" name="3 Título"/>
          <p:cNvSpPr txBox="1">
            <a:spLocks/>
          </p:cNvSpPr>
          <p:nvPr/>
        </p:nvSpPr>
        <p:spPr>
          <a:xfrm>
            <a:off x="323528" y="332656"/>
            <a:ext cx="8142792" cy="648072"/>
          </a:xfrm>
          <a:prstGeom prst="rect">
            <a:avLst/>
          </a:prstGeom>
          <a:solidFill>
            <a:schemeClr val="tx2"/>
          </a:solidFill>
          <a:ln>
            <a:solidFill>
              <a:schemeClr val="accent1"/>
            </a:solidFill>
          </a:ln>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dirty="0" smtClean="0">
                <a:solidFill>
                  <a:schemeClr val="bg1"/>
                </a:solidFill>
              </a:rPr>
              <a:t>RC Actividades e Inmuebles</a:t>
            </a:r>
            <a:endParaRPr lang="es-MX" sz="28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0166" y="3389337"/>
            <a:ext cx="4286250" cy="284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1062247"/>
      </p:ext>
    </p:extLst>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4C1F28A2-4A4E-4FA1-BC97-E5EAF3A82D55}" type="slidenum">
              <a:rPr lang="es-MX" smtClean="0"/>
              <a:t>28</a:t>
            </a:fld>
            <a:endParaRPr lang="es-MX"/>
          </a:p>
        </p:txBody>
      </p:sp>
      <p:sp>
        <p:nvSpPr>
          <p:cNvPr id="5" name="Rectangle 3"/>
          <p:cNvSpPr txBox="1">
            <a:spLocks noChangeArrowheads="1"/>
          </p:cNvSpPr>
          <p:nvPr/>
        </p:nvSpPr>
        <p:spPr bwMode="auto">
          <a:xfrm>
            <a:off x="414337" y="1484784"/>
            <a:ext cx="7830071" cy="1512168"/>
          </a:xfrm>
          <a:prstGeom prst="rect">
            <a:avLst/>
          </a:prstGeom>
          <a:gradFill rotWithShape="1">
            <a:gsLst>
              <a:gs pos="0">
                <a:schemeClr val="bg1">
                  <a:gamma/>
                  <a:shade val="63529"/>
                  <a:invGamma/>
                </a:schemeClr>
              </a:gs>
              <a:gs pos="100000">
                <a:schemeClr val="bg1">
                  <a:alpha val="44000"/>
                </a:schemeClr>
              </a:gs>
            </a:gsLst>
            <a:lin ang="0" scaled="1"/>
          </a:gradFill>
          <a:ln>
            <a:miter lim="800000"/>
            <a:headEnd/>
            <a:tailEnd/>
          </a:ln>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algn="just">
              <a:lnSpc>
                <a:spcPct val="120000"/>
              </a:lnSpc>
              <a:buFontTx/>
              <a:buNone/>
              <a:defRPr/>
            </a:pPr>
            <a:r>
              <a:rPr lang="es-MX" sz="2000" b="1" dirty="0" smtClean="0">
                <a:solidFill>
                  <a:schemeClr val="bg2">
                    <a:lumMod val="10000"/>
                  </a:schemeClr>
                </a:solidFill>
                <a:latin typeface="Arial" pitchFamily="34" charset="0"/>
                <a:cs typeface="Arial" pitchFamily="34" charset="0"/>
              </a:rPr>
              <a:t>HOTELES:</a:t>
            </a:r>
            <a:r>
              <a:rPr lang="es-MX" sz="2000" dirty="0" smtClean="0">
                <a:solidFill>
                  <a:schemeClr val="bg2">
                    <a:lumMod val="10000"/>
                  </a:schemeClr>
                </a:solidFill>
                <a:latin typeface="Arial" pitchFamily="34" charset="0"/>
                <a:cs typeface="Arial" pitchFamily="34" charset="0"/>
              </a:rPr>
              <a:t> Esta </a:t>
            </a:r>
            <a:r>
              <a:rPr lang="es-MX" sz="2000" dirty="0">
                <a:solidFill>
                  <a:schemeClr val="bg2">
                    <a:lumMod val="10000"/>
                  </a:schemeClr>
                </a:solidFill>
                <a:latin typeface="Arial" pitchFamily="34" charset="0"/>
                <a:cs typeface="Arial" pitchFamily="34" charset="0"/>
              </a:rPr>
              <a:t>cobertura puede incluir los daños al inmueble, los daños a terceros por los servicios  de alimentos y bebidas, en caso de que lo brindes dentro del predio. </a:t>
            </a:r>
            <a:r>
              <a:rPr lang="es-MX" sz="1800" dirty="0" smtClean="0">
                <a:solidFill>
                  <a:schemeClr val="tx1">
                    <a:lumMod val="75000"/>
                    <a:lumOff val="25000"/>
                  </a:schemeClr>
                </a:solidFill>
                <a:latin typeface="Arial" pitchFamily="34" charset="0"/>
                <a:cs typeface="Arial" pitchFamily="34" charset="0"/>
              </a:rPr>
              <a:t>	</a:t>
            </a:r>
            <a:endParaRPr lang="es-ES" dirty="0" smtClean="0">
              <a:solidFill>
                <a:schemeClr val="tx1">
                  <a:lumMod val="75000"/>
                  <a:lumOff val="25000"/>
                </a:schemeClr>
              </a:solidFill>
              <a:latin typeface="Arial" pitchFamily="34" charset="0"/>
              <a:cs typeface="Arial" pitchFamily="34" charset="0"/>
            </a:endParaRPr>
          </a:p>
        </p:txBody>
      </p:sp>
      <p:sp>
        <p:nvSpPr>
          <p:cNvPr id="8" name="3 Título"/>
          <p:cNvSpPr txBox="1">
            <a:spLocks/>
          </p:cNvSpPr>
          <p:nvPr/>
        </p:nvSpPr>
        <p:spPr>
          <a:xfrm>
            <a:off x="323528" y="548680"/>
            <a:ext cx="8142792" cy="648072"/>
          </a:xfrm>
          <a:prstGeom prst="rect">
            <a:avLst/>
          </a:prstGeom>
          <a:solidFill>
            <a:schemeClr val="tx2"/>
          </a:solidFill>
          <a:ln>
            <a:solidFill>
              <a:schemeClr val="accent1"/>
            </a:solidFill>
          </a:ln>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dirty="0" smtClean="0">
                <a:solidFill>
                  <a:schemeClr val="bg1"/>
                </a:solidFill>
              </a:rPr>
              <a:t>RC ACTIVIDADES E INMUEBLES</a:t>
            </a:r>
            <a:endParaRPr lang="es-MX" sz="2800" dirty="0">
              <a:solidFill>
                <a:schemeClr val="bg1"/>
              </a:solidFill>
            </a:endParaRPr>
          </a:p>
        </p:txBody>
      </p:sp>
      <p:sp>
        <p:nvSpPr>
          <p:cNvPr id="9" name="Marcador de contenido 2"/>
          <p:cNvSpPr>
            <a:spLocks noGrp="1"/>
          </p:cNvSpPr>
          <p:nvPr>
            <p:ph sz="half" idx="4294967295"/>
          </p:nvPr>
        </p:nvSpPr>
        <p:spPr>
          <a:xfrm>
            <a:off x="3707904" y="3284984"/>
            <a:ext cx="4680520" cy="2808312"/>
          </a:xfrm>
          <a:prstGeom prst="rect">
            <a:avLst/>
          </a:prstGeom>
          <a:pattFill prst="pct5">
            <a:fgClr>
              <a:schemeClr val="accent1"/>
            </a:fgClr>
            <a:bgClr>
              <a:schemeClr val="bg1"/>
            </a:bgClr>
          </a:pattFill>
        </p:spPr>
        <p:txBody>
          <a:bodyPr>
            <a:normAutofit lnSpcReduction="10000"/>
          </a:bodyPr>
          <a:lstStyle/>
          <a:p>
            <a:pPr marL="114300" indent="0" algn="just">
              <a:buNone/>
            </a:pPr>
            <a:r>
              <a:rPr lang="es-MX" sz="2000" b="1" dirty="0" smtClean="0">
                <a:latin typeface="Arial" pitchFamily="34" charset="0"/>
                <a:cs typeface="Arial" pitchFamily="34" charset="0"/>
              </a:rPr>
              <a:t>ESTACIONAMIENTOS Y TALLERES: </a:t>
            </a:r>
            <a:r>
              <a:rPr lang="es-MX" sz="2000" dirty="0" smtClean="0">
                <a:latin typeface="Arial" pitchFamily="34" charset="0"/>
                <a:cs typeface="Arial" pitchFamily="34" charset="0"/>
              </a:rPr>
              <a:t>Cubre </a:t>
            </a:r>
            <a:r>
              <a:rPr lang="es-MX" sz="2000" dirty="0">
                <a:latin typeface="Arial" pitchFamily="34" charset="0"/>
                <a:cs typeface="Arial" pitchFamily="34" charset="0"/>
              </a:rPr>
              <a:t>de cualquier responsabilidad que pudieras enfrentar sobre cualquiera de los vehículos que hayan sido recibidos en tu establecimiento, mientras se encuentran bajo tu custodia por los daños o pérdidas de los mismos, durante su custodia o reparación.</a:t>
            </a:r>
          </a:p>
          <a:p>
            <a:pPr marL="114300" indent="0" algn="just">
              <a:buNone/>
            </a:pPr>
            <a:endParaRPr lang="es-MX" sz="2000" dirty="0">
              <a:latin typeface="Arial" pitchFamily="34" charset="0"/>
              <a:cs typeface="Arial" pitchFamily="34"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3410998"/>
            <a:ext cx="3384376" cy="2538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59711046"/>
      </p:ext>
    </p:extLst>
  </p:cSld>
  <p:clrMapOvr>
    <a:masterClrMapping/>
  </p:clrMapOvr>
  <p:transition spd="slow">
    <p:comb/>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4C1F28A2-4A4E-4FA1-BC97-E5EAF3A82D55}" type="slidenum">
              <a:rPr lang="es-MX" smtClean="0"/>
              <a:t>29</a:t>
            </a:fld>
            <a:endParaRPr lang="es-MX"/>
          </a:p>
        </p:txBody>
      </p:sp>
      <p:sp>
        <p:nvSpPr>
          <p:cNvPr id="5" name="Rectangle 3"/>
          <p:cNvSpPr txBox="1">
            <a:spLocks noChangeArrowheads="1"/>
          </p:cNvSpPr>
          <p:nvPr/>
        </p:nvSpPr>
        <p:spPr bwMode="auto">
          <a:xfrm>
            <a:off x="414337" y="1484784"/>
            <a:ext cx="7830071" cy="2016224"/>
          </a:xfrm>
          <a:prstGeom prst="rect">
            <a:avLst/>
          </a:prstGeom>
          <a:gradFill rotWithShape="1">
            <a:gsLst>
              <a:gs pos="0">
                <a:schemeClr val="bg1">
                  <a:gamma/>
                  <a:shade val="63529"/>
                  <a:invGamma/>
                </a:schemeClr>
              </a:gs>
              <a:gs pos="100000">
                <a:schemeClr val="bg1">
                  <a:alpha val="44000"/>
                </a:schemeClr>
              </a:gs>
            </a:gsLst>
            <a:lin ang="0" scaled="1"/>
          </a:gradFill>
          <a:ln>
            <a:miter lim="800000"/>
            <a:headEnd/>
            <a:tailEnd/>
          </a:ln>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algn="just">
              <a:lnSpc>
                <a:spcPct val="120000"/>
              </a:lnSpc>
              <a:buFontTx/>
              <a:buNone/>
              <a:defRPr/>
            </a:pPr>
            <a:r>
              <a:rPr lang="es-MX" sz="2000" b="1" dirty="0" smtClean="0">
                <a:solidFill>
                  <a:schemeClr val="bg2">
                    <a:lumMod val="10000"/>
                  </a:schemeClr>
                </a:solidFill>
                <a:latin typeface="Arial" pitchFamily="34" charset="0"/>
                <a:cs typeface="Arial" pitchFamily="34" charset="0"/>
              </a:rPr>
              <a:t>CONTRATISTA: </a:t>
            </a:r>
            <a:r>
              <a:rPr lang="es-MX" dirty="0">
                <a:solidFill>
                  <a:srgbClr val="000000">
                    <a:lumMod val="65000"/>
                    <a:lumOff val="35000"/>
                  </a:srgbClr>
                </a:solidFill>
                <a:latin typeface="Arial" pitchFamily="34" charset="0"/>
                <a:cs typeface="Arial" pitchFamily="34" charset="0"/>
              </a:rPr>
              <a:t>Cubre todos los daños a terceros que puedas ocasionar durante tu actividad de construcción civil, mecánica, eléctrica, hidráulica y que sean atribuibles a la obra que se está amparando, aún cuando el inmueble sea tomado en arrendamiento</a:t>
            </a:r>
            <a:r>
              <a:rPr lang="es-MX" dirty="0" smtClean="0">
                <a:solidFill>
                  <a:schemeClr val="bg2">
                    <a:lumMod val="10000"/>
                  </a:schemeClr>
                </a:solidFill>
                <a:latin typeface="Arial" pitchFamily="34" charset="0"/>
                <a:cs typeface="Arial" pitchFamily="34" charset="0"/>
              </a:rPr>
              <a:t>.</a:t>
            </a:r>
            <a:r>
              <a:rPr lang="es-MX" dirty="0">
                <a:solidFill>
                  <a:schemeClr val="bg2">
                    <a:lumMod val="10000"/>
                  </a:schemeClr>
                </a:solidFill>
                <a:latin typeface="Arial" pitchFamily="34" charset="0"/>
                <a:cs typeface="Arial" pitchFamily="34" charset="0"/>
              </a:rPr>
              <a:t> </a:t>
            </a:r>
            <a:r>
              <a:rPr lang="es-MX" sz="2100" dirty="0" smtClean="0">
                <a:solidFill>
                  <a:schemeClr val="tx1">
                    <a:lumMod val="75000"/>
                    <a:lumOff val="25000"/>
                  </a:schemeClr>
                </a:solidFill>
                <a:latin typeface="Arial" pitchFamily="34" charset="0"/>
                <a:cs typeface="Arial" pitchFamily="34" charset="0"/>
              </a:rPr>
              <a:t>	</a:t>
            </a:r>
            <a:endParaRPr lang="es-ES" sz="2800" dirty="0" smtClean="0">
              <a:solidFill>
                <a:schemeClr val="tx1">
                  <a:lumMod val="75000"/>
                  <a:lumOff val="25000"/>
                </a:schemeClr>
              </a:solidFill>
              <a:latin typeface="Arial" pitchFamily="34" charset="0"/>
              <a:cs typeface="Arial" pitchFamily="34" charset="0"/>
            </a:endParaRPr>
          </a:p>
        </p:txBody>
      </p:sp>
      <p:sp>
        <p:nvSpPr>
          <p:cNvPr id="8" name="3 Título"/>
          <p:cNvSpPr txBox="1">
            <a:spLocks/>
          </p:cNvSpPr>
          <p:nvPr/>
        </p:nvSpPr>
        <p:spPr>
          <a:xfrm>
            <a:off x="323528" y="548680"/>
            <a:ext cx="8142792" cy="648072"/>
          </a:xfrm>
          <a:prstGeom prst="rect">
            <a:avLst/>
          </a:prstGeom>
          <a:solidFill>
            <a:schemeClr val="tx2"/>
          </a:solidFill>
          <a:ln>
            <a:solidFill>
              <a:schemeClr val="accent1"/>
            </a:solidFill>
          </a:ln>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dirty="0" smtClean="0">
                <a:solidFill>
                  <a:schemeClr val="bg1"/>
                </a:solidFill>
              </a:rPr>
              <a:t>RC ACTIVIDADES E INMUEBLES</a:t>
            </a:r>
            <a:endParaRPr lang="es-MX" sz="2800" dirty="0">
              <a:solidFill>
                <a:schemeClr val="bg1"/>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887" y="3861048"/>
            <a:ext cx="5635409"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8982168"/>
      </p:ext>
    </p:extLst>
  </p:cSld>
  <p:clrMapOvr>
    <a:masterClrMapping/>
  </p:clrMapOvr>
  <p:transition spd="slow">
    <p:comb/>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08104" y="116632"/>
            <a:ext cx="2857496" cy="936104"/>
          </a:xfrm>
        </p:spPr>
        <p:txBody>
          <a:bodyPr>
            <a:normAutofit fontScale="90000"/>
          </a:bodyPr>
          <a:lstStyle/>
          <a:p>
            <a:pPr algn="r"/>
            <a:r>
              <a:rPr lang="es-ES" sz="3100" dirty="0" smtClean="0"/>
              <a:t/>
            </a:r>
            <a:br>
              <a:rPr lang="es-ES" sz="3100" dirty="0" smtClean="0"/>
            </a:br>
            <a:r>
              <a:rPr lang="es-ES" sz="2000" dirty="0" smtClean="0"/>
              <a:t>F</a:t>
            </a:r>
            <a:r>
              <a:rPr lang="es-ES" sz="1600" dirty="0" smtClean="0"/>
              <a:t>ACULTAD DE ECONOMÍA</a:t>
            </a:r>
            <a:br>
              <a:rPr lang="es-ES" sz="1600" dirty="0" smtClean="0"/>
            </a:br>
            <a:r>
              <a:rPr lang="es-ES" sz="1600" dirty="0" smtClean="0"/>
              <a:t>LICENCIATURA EN ACTUARÍA</a:t>
            </a:r>
            <a:r>
              <a:rPr lang="es-ES" dirty="0" smtClean="0"/>
              <a:t/>
            </a:r>
            <a:br>
              <a:rPr lang="es-ES" dirty="0" smtClean="0"/>
            </a:br>
            <a:endParaRPr lang="es-MX" dirty="0"/>
          </a:p>
        </p:txBody>
      </p:sp>
      <p:pic>
        <p:nvPicPr>
          <p:cNvPr id="4" name="Picture 3"/>
          <p:cNvPicPr>
            <a:picLocks noChangeAspect="1" noChangeArrowheads="1"/>
          </p:cNvPicPr>
          <p:nvPr/>
        </p:nvPicPr>
        <p:blipFill>
          <a:blip r:embed="rId2"/>
          <a:srcRect/>
          <a:stretch>
            <a:fillRect/>
          </a:stretch>
        </p:blipFill>
        <p:spPr bwMode="auto">
          <a:xfrm>
            <a:off x="8335276" y="208250"/>
            <a:ext cx="701220" cy="628462"/>
          </a:xfrm>
          <a:prstGeom prst="rect">
            <a:avLst/>
          </a:prstGeom>
          <a:noFill/>
          <a:ln w="9525">
            <a:solidFill>
              <a:schemeClr val="accent3">
                <a:lumMod val="75000"/>
              </a:schemeClr>
            </a:solidFill>
            <a:miter lim="800000"/>
            <a:headEnd/>
            <a:tailEnd/>
          </a:ln>
        </p:spPr>
      </p:pic>
      <p:sp>
        <p:nvSpPr>
          <p:cNvPr id="5" name="4 CuadroTexto"/>
          <p:cNvSpPr txBox="1"/>
          <p:nvPr/>
        </p:nvSpPr>
        <p:spPr>
          <a:xfrm>
            <a:off x="5724128" y="1052736"/>
            <a:ext cx="2880320" cy="646331"/>
          </a:xfrm>
          <a:prstGeom prst="rect">
            <a:avLst/>
          </a:prstGeom>
          <a:solidFill>
            <a:schemeClr val="tx2"/>
          </a:solidFill>
          <a:ln>
            <a:solidFill>
              <a:schemeClr val="tx1"/>
            </a:solidFill>
          </a:ln>
        </p:spPr>
        <p:txBody>
          <a:bodyPr wrap="square" rtlCol="0">
            <a:spAutoFit/>
          </a:bodyPr>
          <a:lstStyle/>
          <a:p>
            <a:pPr algn="ctr"/>
            <a:r>
              <a:rPr lang="es-ES"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CONTENIDO</a:t>
            </a:r>
            <a:endParaRPr lang="es-MX" sz="3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aphicFrame>
        <p:nvGraphicFramePr>
          <p:cNvPr id="6" name="5 Tabla"/>
          <p:cNvGraphicFramePr>
            <a:graphicFrameLocks noGrp="1"/>
          </p:cNvGraphicFramePr>
          <p:nvPr>
            <p:extLst>
              <p:ext uri="{D42A27DB-BD31-4B8C-83A1-F6EECF244321}">
                <p14:modId xmlns:p14="http://schemas.microsoft.com/office/powerpoint/2010/main" val="1600853403"/>
              </p:ext>
            </p:extLst>
          </p:nvPr>
        </p:nvGraphicFramePr>
        <p:xfrm>
          <a:off x="534536" y="1844824"/>
          <a:ext cx="8213928" cy="4541520"/>
        </p:xfrm>
        <a:graphic>
          <a:graphicData uri="http://schemas.openxmlformats.org/drawingml/2006/table">
            <a:tbl>
              <a:tblPr firstRow="1" bandRow="1">
                <a:tableStyleId>{EB344D84-9AFB-497E-A393-DC336BA19D2E}</a:tableStyleId>
              </a:tblPr>
              <a:tblGrid>
                <a:gridCol w="7646279"/>
                <a:gridCol w="567649"/>
              </a:tblGrid>
              <a:tr h="2952328">
                <a:tc>
                  <a:txBody>
                    <a:bodyPr/>
                    <a:lstStyle/>
                    <a:p>
                      <a:pPr algn="r"/>
                      <a:r>
                        <a:rPr lang="es-MX" sz="2400" dirty="0" smtClean="0"/>
                        <a:t>Guión</a:t>
                      </a:r>
                      <a:r>
                        <a:rPr lang="es-MX" sz="2400" baseline="0" dirty="0" smtClean="0"/>
                        <a:t> Explicativo</a:t>
                      </a:r>
                    </a:p>
                    <a:p>
                      <a:pPr algn="r"/>
                      <a:endParaRPr lang="es-MX" sz="2400" dirty="0" smtClean="0"/>
                    </a:p>
                    <a:p>
                      <a:pPr algn="r"/>
                      <a:r>
                        <a:rPr lang="es-MX" sz="2800" dirty="0" smtClean="0"/>
                        <a:t>Seguro de Responsabilidad Civil</a:t>
                      </a:r>
                    </a:p>
                    <a:p>
                      <a:pPr algn="r"/>
                      <a:r>
                        <a:rPr lang="es-ES" sz="2400" baseline="0" dirty="0" smtClean="0"/>
                        <a:t>Introducción </a:t>
                      </a:r>
                      <a:endParaRPr lang="es-MX" sz="2400" dirty="0" smtClean="0"/>
                    </a:p>
                    <a:p>
                      <a:pPr algn="r"/>
                      <a:r>
                        <a:rPr lang="es-MX" sz="2400" dirty="0" smtClean="0"/>
                        <a:t>Ramo de Daños</a:t>
                      </a:r>
                    </a:p>
                    <a:p>
                      <a:pPr algn="r"/>
                      <a:r>
                        <a:rPr lang="es-MX" sz="2400" dirty="0" smtClean="0"/>
                        <a:t>Objeto del seguro de Responsabilidad Civil  </a:t>
                      </a:r>
                    </a:p>
                    <a:p>
                      <a:pPr algn="r"/>
                      <a:r>
                        <a:rPr lang="es-MX" sz="2400" dirty="0" smtClean="0"/>
                        <a:t>Tipo</a:t>
                      </a:r>
                      <a:r>
                        <a:rPr lang="es-MX" sz="2400" baseline="0" dirty="0" smtClean="0"/>
                        <a:t> de conductas en el seguro de Responsabilidad Civil</a:t>
                      </a:r>
                    </a:p>
                    <a:p>
                      <a:pPr algn="r"/>
                      <a:r>
                        <a:rPr lang="es-MX" sz="2400" baseline="0" dirty="0" smtClean="0"/>
                        <a:t>Diferentes criterios en el seguro de Responsabilidad Civil</a:t>
                      </a:r>
                      <a:endParaRPr lang="es-MX" sz="2400" dirty="0" smtClean="0"/>
                    </a:p>
                    <a:p>
                      <a:pPr algn="r"/>
                      <a:r>
                        <a:rPr lang="es-MX" sz="2400" dirty="0" smtClean="0"/>
                        <a:t>Principales pólizas</a:t>
                      </a:r>
                      <a:r>
                        <a:rPr lang="es-MX" sz="2400" baseline="0" dirty="0" smtClean="0"/>
                        <a:t> de Responsabilidad Civil</a:t>
                      </a:r>
                      <a:endParaRPr lang="es-MX" sz="2400" dirty="0" smtClean="0"/>
                    </a:p>
                    <a:p>
                      <a:pPr algn="r"/>
                      <a:endParaRPr lang="es-MX" sz="2400" dirty="0" smtClean="0"/>
                    </a:p>
                    <a:p>
                      <a:pPr algn="r"/>
                      <a:r>
                        <a:rPr lang="es-MX" sz="2400" dirty="0" smtClean="0"/>
                        <a:t>Conclusiones</a:t>
                      </a:r>
                    </a:p>
                    <a:p>
                      <a:pPr algn="r"/>
                      <a:r>
                        <a:rPr lang="es-MX" sz="2400" dirty="0" smtClean="0"/>
                        <a:t>Referencias</a:t>
                      </a:r>
                      <a:endParaRPr lang="es-MX" sz="2400" dirty="0"/>
                    </a:p>
                  </a:txBody>
                  <a:tcPr/>
                </a:tc>
                <a:tc>
                  <a:txBody>
                    <a:bodyPr/>
                    <a:lstStyle/>
                    <a:p>
                      <a:pPr algn="r"/>
                      <a:r>
                        <a:rPr lang="es-MX" sz="2600" dirty="0" smtClean="0"/>
                        <a:t>4</a:t>
                      </a:r>
                    </a:p>
                    <a:p>
                      <a:pPr algn="r"/>
                      <a:endParaRPr lang="es-MX" sz="2600" dirty="0" smtClean="0"/>
                    </a:p>
                    <a:p>
                      <a:pPr algn="r"/>
                      <a:r>
                        <a:rPr lang="es-MX" sz="2800" dirty="0" smtClean="0"/>
                        <a:t>7</a:t>
                      </a:r>
                    </a:p>
                    <a:p>
                      <a:pPr algn="r"/>
                      <a:r>
                        <a:rPr lang="es-MX" sz="2300" dirty="0" smtClean="0"/>
                        <a:t>8</a:t>
                      </a:r>
                    </a:p>
                    <a:p>
                      <a:pPr algn="r"/>
                      <a:r>
                        <a:rPr lang="es-MX" sz="2300" dirty="0" smtClean="0"/>
                        <a:t>10</a:t>
                      </a:r>
                    </a:p>
                    <a:p>
                      <a:pPr algn="r"/>
                      <a:r>
                        <a:rPr lang="es-MX" sz="2300" dirty="0" smtClean="0"/>
                        <a:t>11</a:t>
                      </a:r>
                    </a:p>
                    <a:p>
                      <a:pPr algn="r"/>
                      <a:r>
                        <a:rPr lang="es-MX" sz="2300" dirty="0" smtClean="0"/>
                        <a:t>15</a:t>
                      </a:r>
                    </a:p>
                    <a:p>
                      <a:pPr algn="r"/>
                      <a:r>
                        <a:rPr lang="es-MX" sz="2300" dirty="0" smtClean="0"/>
                        <a:t>17</a:t>
                      </a:r>
                    </a:p>
                    <a:p>
                      <a:pPr algn="r"/>
                      <a:r>
                        <a:rPr lang="es-MX" sz="2300" dirty="0" smtClean="0"/>
                        <a:t>24</a:t>
                      </a:r>
                    </a:p>
                    <a:p>
                      <a:pPr algn="r"/>
                      <a:endParaRPr lang="es-MX" sz="2300" dirty="0" smtClean="0"/>
                    </a:p>
                    <a:p>
                      <a:pPr algn="r"/>
                      <a:r>
                        <a:rPr lang="es-MX" sz="2300" dirty="0" smtClean="0"/>
                        <a:t>34</a:t>
                      </a:r>
                    </a:p>
                    <a:p>
                      <a:pPr algn="r"/>
                      <a:r>
                        <a:rPr lang="es-MX" sz="2300" dirty="0" smtClean="0"/>
                        <a:t>36</a:t>
                      </a:r>
                      <a:endParaRPr lang="es-MX" sz="2300" dirty="0"/>
                    </a:p>
                  </a:txBody>
                  <a:tcPr/>
                </a:tc>
              </a:tr>
            </a:tbl>
          </a:graphicData>
        </a:graphic>
      </p:graphicFrame>
    </p:spTree>
    <p:extLst>
      <p:ext uri="{BB962C8B-B14F-4D97-AF65-F5344CB8AC3E}">
        <p14:creationId xmlns:p14="http://schemas.microsoft.com/office/powerpoint/2010/main" val="176326957"/>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idx="1"/>
          </p:nvPr>
        </p:nvSpPr>
        <p:spPr bwMode="auto">
          <a:xfrm>
            <a:off x="562566" y="3703340"/>
            <a:ext cx="5377586" cy="2749996"/>
          </a:xfrm>
          <a:prstGeom prst="rect">
            <a:avLst/>
          </a:prstGeom>
          <a:solidFill>
            <a:schemeClr val="bg1"/>
          </a:solidFill>
          <a:ln>
            <a:miter lim="800000"/>
            <a:headEnd/>
            <a:tailEnd/>
          </a:ln>
        </p:spPr>
        <p:txBody>
          <a:bodyPr vert="horz" wrap="square" lIns="91440" tIns="45720" rIns="91440" bIns="45720" numCol="1" anchor="t" anchorCtr="0" compatLnSpc="1">
            <a:prstTxWarp prst="textNoShape">
              <a:avLst/>
            </a:prstTxWarp>
            <a:normAutofit/>
          </a:bodyPr>
          <a:lstStyle/>
          <a:p>
            <a:pPr marL="0" indent="0" algn="just">
              <a:lnSpc>
                <a:spcPct val="80000"/>
              </a:lnSpc>
              <a:buNone/>
            </a:pPr>
            <a:endParaRPr lang="es-MX" sz="2500" dirty="0" smtClean="0"/>
          </a:p>
          <a:p>
            <a:pPr marL="0" indent="0" algn="just">
              <a:lnSpc>
                <a:spcPct val="80000"/>
              </a:lnSpc>
              <a:buNone/>
            </a:pPr>
            <a:endParaRPr lang="es-ES" sz="2600" dirty="0" smtClean="0"/>
          </a:p>
        </p:txBody>
      </p:sp>
      <p:sp>
        <p:nvSpPr>
          <p:cNvPr id="2" name="1 Marcador de número de diapositiva"/>
          <p:cNvSpPr>
            <a:spLocks noGrp="1"/>
          </p:cNvSpPr>
          <p:nvPr>
            <p:ph type="sldNum" sz="quarter" idx="12"/>
          </p:nvPr>
        </p:nvSpPr>
        <p:spPr/>
        <p:txBody>
          <a:bodyPr/>
          <a:lstStyle/>
          <a:p>
            <a:fld id="{4C1F28A2-4A4E-4FA1-BC97-E5EAF3A82D55}" type="slidenum">
              <a:rPr lang="es-MX" smtClean="0"/>
              <a:t>30</a:t>
            </a:fld>
            <a:endParaRPr lang="es-MX"/>
          </a:p>
        </p:txBody>
      </p:sp>
      <p:sp>
        <p:nvSpPr>
          <p:cNvPr id="26628" name="Rectangle 3"/>
          <p:cNvSpPr>
            <a:spLocks noChangeArrowheads="1"/>
          </p:cNvSpPr>
          <p:nvPr/>
        </p:nvSpPr>
        <p:spPr bwMode="auto">
          <a:xfrm flipH="1">
            <a:off x="413448" y="1124744"/>
            <a:ext cx="8052872" cy="2232248"/>
          </a:xfrm>
          <a:prstGeom prst="rect">
            <a:avLst/>
          </a:prstGeom>
          <a:noFill/>
          <a:ln w="9525">
            <a:noFill/>
            <a:miter lim="800000"/>
            <a:headEnd/>
            <a:tailEnd/>
          </a:ln>
        </p:spPr>
        <p:txBody>
          <a:bodyPr/>
          <a:lstStyle/>
          <a:p>
            <a:pPr marL="342900" indent="-342900">
              <a:lnSpc>
                <a:spcPct val="80000"/>
              </a:lnSpc>
              <a:spcBef>
                <a:spcPct val="20000"/>
              </a:spcBef>
              <a:buFont typeface="Arial" charset="0"/>
              <a:buChar char="•"/>
            </a:pPr>
            <a:endParaRPr lang="es-ES" sz="2000" dirty="0">
              <a:latin typeface="Calibri" pitchFamily="34" charset="0"/>
            </a:endParaRPr>
          </a:p>
          <a:p>
            <a:pPr algn="just"/>
            <a:r>
              <a:rPr lang="es-MX" sz="2200" dirty="0">
                <a:latin typeface="Arial" pitchFamily="34" charset="0"/>
                <a:cs typeface="Arial" pitchFamily="34" charset="0"/>
              </a:rPr>
              <a:t>El Seguro de Responsabilidad Civil Familiar ampara la responsabilidad del asegurado, sus dependientes y empleados domésticos, con motivo de responsabilidad por daños causados a terceros en sus bienes o en sus personas derivados de las actividades privadas y familiares</a:t>
            </a:r>
            <a:r>
              <a:rPr lang="es-MX" sz="2400" dirty="0">
                <a:latin typeface="Arial" pitchFamily="34" charset="0"/>
                <a:cs typeface="Arial" pitchFamily="34" charset="0"/>
              </a:rPr>
              <a:t>. </a:t>
            </a:r>
            <a:endParaRPr lang="es-ES" sz="2400" dirty="0">
              <a:latin typeface="Arial" pitchFamily="34" charset="0"/>
              <a:cs typeface="Arial" pitchFamily="34" charset="0"/>
            </a:endParaRPr>
          </a:p>
        </p:txBody>
      </p:sp>
      <p:sp>
        <p:nvSpPr>
          <p:cNvPr id="7" name="3 Título"/>
          <p:cNvSpPr txBox="1">
            <a:spLocks/>
          </p:cNvSpPr>
          <p:nvPr/>
        </p:nvSpPr>
        <p:spPr>
          <a:xfrm>
            <a:off x="323528" y="332656"/>
            <a:ext cx="8142792" cy="648072"/>
          </a:xfrm>
          <a:prstGeom prst="rect">
            <a:avLst/>
          </a:prstGeom>
          <a:solidFill>
            <a:schemeClr val="tx2"/>
          </a:solidFill>
          <a:ln>
            <a:solidFill>
              <a:schemeClr val="accent1"/>
            </a:solidFill>
          </a:ln>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dirty="0" smtClean="0">
                <a:solidFill>
                  <a:schemeClr val="bg1"/>
                </a:solidFill>
              </a:rPr>
              <a:t>RC Familiar</a:t>
            </a:r>
            <a:endParaRPr lang="es-MX" sz="2800" dirty="0">
              <a:solidFill>
                <a:schemeClr val="bg1"/>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7106" y="3452672"/>
            <a:ext cx="5101158" cy="2856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801585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1340768"/>
            <a:ext cx="8070784" cy="2520280"/>
          </a:xfrm>
          <a:ln>
            <a:solidFill>
              <a:schemeClr val="accent3">
                <a:lumMod val="50000"/>
              </a:schemeClr>
            </a:solidFill>
          </a:ln>
        </p:spPr>
        <p:style>
          <a:lnRef idx="2">
            <a:schemeClr val="accent2"/>
          </a:lnRef>
          <a:fillRef idx="1">
            <a:schemeClr val="lt1"/>
          </a:fillRef>
          <a:effectRef idx="0">
            <a:schemeClr val="accent2"/>
          </a:effectRef>
          <a:fontRef idx="minor">
            <a:schemeClr val="dk1"/>
          </a:fontRef>
        </p:style>
        <p:txBody>
          <a:bodyPr>
            <a:noAutofit/>
          </a:bodyPr>
          <a:lstStyle/>
          <a:p>
            <a:pPr marL="114300" lvl="0" indent="0" algn="just">
              <a:buNone/>
            </a:pPr>
            <a:r>
              <a:rPr lang="es-MX" sz="2000" dirty="0">
                <a:latin typeface="Arial" pitchFamily="34" charset="0"/>
                <a:cs typeface="Arial" pitchFamily="34" charset="0"/>
              </a:rPr>
              <a:t>Para proteger al asegurado por daños a terceros durante la organización y desarrollo de eventos o espectáculos. Un Seguro de Responsabilidad Civil Espectáculos protege al asegurado cuando por hechos u omisiones no dolosas, derivadas de la organización y desarrollo de eventos o espectáculos que lleve a cabo, cause daños y consecuencialmente perjuicios y daño moral a terceros en sus bienes o en sus personas.</a:t>
            </a:r>
          </a:p>
          <a:p>
            <a:pPr marL="114300" lvl="0" indent="0" algn="just">
              <a:buNone/>
            </a:pPr>
            <a:endParaRPr lang="es-MX" sz="2000" dirty="0">
              <a:latin typeface="Arial" pitchFamily="34" charset="0"/>
              <a:cs typeface="Arial" pitchFamily="34" charset="0"/>
            </a:endParaRPr>
          </a:p>
          <a:p>
            <a:pPr marL="0" indent="0" algn="just">
              <a:buNone/>
            </a:pPr>
            <a:endParaRPr lang="es-MX" sz="2200" dirty="0"/>
          </a:p>
        </p:txBody>
      </p:sp>
      <p:sp>
        <p:nvSpPr>
          <p:cNvPr id="4" name="3 Marcador de número de diapositiva"/>
          <p:cNvSpPr>
            <a:spLocks noGrp="1"/>
          </p:cNvSpPr>
          <p:nvPr>
            <p:ph type="sldNum" sz="quarter" idx="12"/>
          </p:nvPr>
        </p:nvSpPr>
        <p:spPr/>
        <p:txBody>
          <a:bodyPr/>
          <a:lstStyle/>
          <a:p>
            <a:fld id="{B103DBDF-5D3C-4A1A-979A-A472FA1B96AE}" type="slidenum">
              <a:rPr lang="es-MX" smtClean="0">
                <a:solidFill>
                  <a:schemeClr val="bg1"/>
                </a:solidFill>
              </a:rPr>
              <a:pPr/>
              <a:t>31</a:t>
            </a:fld>
            <a:endParaRPr lang="es-MX" dirty="0">
              <a:solidFill>
                <a:schemeClr val="bg1"/>
              </a:solidFill>
            </a:endParaRPr>
          </a:p>
        </p:txBody>
      </p:sp>
      <p:sp>
        <p:nvSpPr>
          <p:cNvPr id="6" name="3 Título"/>
          <p:cNvSpPr txBox="1">
            <a:spLocks/>
          </p:cNvSpPr>
          <p:nvPr/>
        </p:nvSpPr>
        <p:spPr>
          <a:xfrm>
            <a:off x="323528" y="332656"/>
            <a:ext cx="8142792" cy="648072"/>
          </a:xfrm>
          <a:prstGeom prst="rect">
            <a:avLst/>
          </a:prstGeom>
          <a:solidFill>
            <a:schemeClr val="tx2"/>
          </a:solidFill>
          <a:ln>
            <a:solidFill>
              <a:schemeClr val="accent1"/>
            </a:solidFill>
          </a:ln>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dirty="0" smtClean="0">
                <a:solidFill>
                  <a:schemeClr val="bg1"/>
                </a:solidFill>
              </a:rPr>
              <a:t>RC Espectáculos</a:t>
            </a:r>
            <a:endParaRPr lang="es-MX" sz="2800" dirty="0">
              <a:solidFill>
                <a:schemeClr val="bg1"/>
              </a:solidFill>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1649" y="3356992"/>
            <a:ext cx="4544767" cy="302433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079275"/>
      </p:ext>
    </p:extLst>
  </p:cSld>
  <p:clrMapOvr>
    <a:masterClrMapping/>
  </p:clrMapOvr>
  <p:transition spd="slow">
    <p:wheel spokes="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bg1"/>
                </a:solidFill>
              </a:rPr>
              <a:pPr/>
              <a:t>32</a:t>
            </a:fld>
            <a:endParaRPr lang="es-MX" dirty="0">
              <a:solidFill>
                <a:schemeClr val="bg1"/>
              </a:solidFill>
            </a:endParaRPr>
          </a:p>
        </p:txBody>
      </p:sp>
      <p:sp>
        <p:nvSpPr>
          <p:cNvPr id="6" name="Rectangle 3"/>
          <p:cNvSpPr txBox="1">
            <a:spLocks noChangeArrowheads="1"/>
          </p:cNvSpPr>
          <p:nvPr/>
        </p:nvSpPr>
        <p:spPr bwMode="auto">
          <a:xfrm>
            <a:off x="323528" y="1268760"/>
            <a:ext cx="8424936" cy="3456384"/>
          </a:xfrm>
          <a:prstGeom prst="rect">
            <a:avLst/>
          </a:prstGeom>
          <a:solidFill>
            <a:schemeClr val="accent3">
              <a:lumMod val="60000"/>
              <a:lumOff val="40000"/>
            </a:schemeClr>
          </a:solidFill>
          <a:ln>
            <a:solidFill>
              <a:schemeClr val="accent3">
                <a:lumMod val="50000"/>
              </a:schemeClr>
            </a:solidFill>
            <a:miter lim="800000"/>
            <a:headEnd/>
            <a:tailEnd/>
          </a:ln>
        </p:spPr>
        <p:txBody>
          <a:bodyPr vert="horz" wrap="square" lIns="91440" tIns="45720" rIns="91440" bIns="45720" numCol="1" anchor="t" anchorCtr="0" compatLnSpc="1">
            <a:prstTxWarp prst="textNoShape">
              <a:avLst/>
            </a:prstTxWarp>
            <a:normAutofit lnSpcReduction="1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lvl="0" indent="0" algn="just">
              <a:spcBef>
                <a:spcPts val="0"/>
              </a:spcBef>
              <a:buNone/>
            </a:pPr>
            <a:r>
              <a:rPr lang="es-MX" dirty="0" smtClean="0">
                <a:solidFill>
                  <a:srgbClr val="000000"/>
                </a:solidFill>
                <a:latin typeface="Arial" pitchFamily="34" charset="0"/>
                <a:cs typeface="Arial" pitchFamily="34" charset="0"/>
              </a:rPr>
              <a:t>El </a:t>
            </a:r>
            <a:r>
              <a:rPr lang="es-MX" dirty="0">
                <a:solidFill>
                  <a:srgbClr val="000000"/>
                </a:solidFill>
                <a:latin typeface="Arial" pitchFamily="34" charset="0"/>
                <a:cs typeface="Arial" pitchFamily="34" charset="0"/>
              </a:rPr>
              <a:t>Seguro de Responsabilidad Civil daños por la carga ampara, en su cobertura básica, la responsabilidad civil del asegurado por los daños, y consecuencialmente los perjuicios y el daño moral, que cause a terceros, en sus bienes o en sus personas, o a vías generales de comunicación, o por contaminación u otras variaciones perjudiciales de aguas, atmósfera, suelos y subsuelos, ocasionados por la carga durante su transporte, y que resulten de colisión, vuelco y caída, incendio o explosión de la unidad de transporte amparada. </a:t>
            </a:r>
            <a:endParaRPr lang="es-MX" dirty="0" smtClean="0">
              <a:solidFill>
                <a:srgbClr val="000000"/>
              </a:solidFill>
              <a:latin typeface="Arial" pitchFamily="34" charset="0"/>
              <a:cs typeface="Arial" pitchFamily="34" charset="0"/>
            </a:endParaRPr>
          </a:p>
          <a:p>
            <a:pPr marL="571500" indent="-571500" algn="just">
              <a:buFont typeface="Arial" pitchFamily="34" charset="0"/>
              <a:buAutoNum type="romanUcPeriod"/>
            </a:pPr>
            <a:endParaRPr lang="es-MX" sz="3000" dirty="0" smtClean="0"/>
          </a:p>
          <a:p>
            <a:pPr marL="0" indent="0" algn="just">
              <a:lnSpc>
                <a:spcPct val="80000"/>
              </a:lnSpc>
              <a:buFont typeface="Arial" pitchFamily="34" charset="0"/>
              <a:buNone/>
            </a:pPr>
            <a:endParaRPr lang="es-MX" sz="2600" dirty="0" smtClean="0"/>
          </a:p>
          <a:p>
            <a:pPr algn="just">
              <a:lnSpc>
                <a:spcPct val="80000"/>
              </a:lnSpc>
              <a:buFont typeface="Arial" pitchFamily="34" charset="0"/>
              <a:buNone/>
            </a:pPr>
            <a:endParaRPr lang="es-MX" sz="3600" dirty="0" smtClean="0"/>
          </a:p>
          <a:p>
            <a:pPr algn="just">
              <a:lnSpc>
                <a:spcPct val="80000"/>
              </a:lnSpc>
              <a:buFontTx/>
              <a:buNone/>
            </a:pPr>
            <a:endParaRPr lang="es-ES" b="1" dirty="0" smtClean="0"/>
          </a:p>
        </p:txBody>
      </p:sp>
      <p:sp>
        <p:nvSpPr>
          <p:cNvPr id="5" name="3 Título"/>
          <p:cNvSpPr txBox="1">
            <a:spLocks/>
          </p:cNvSpPr>
          <p:nvPr/>
        </p:nvSpPr>
        <p:spPr>
          <a:xfrm>
            <a:off x="323528" y="332656"/>
            <a:ext cx="8142792" cy="648072"/>
          </a:xfrm>
          <a:prstGeom prst="rect">
            <a:avLst/>
          </a:prstGeom>
          <a:solidFill>
            <a:schemeClr val="tx2"/>
          </a:solidFill>
          <a:ln>
            <a:solidFill>
              <a:schemeClr val="accent1"/>
            </a:solidFill>
          </a:ln>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dirty="0" smtClean="0">
                <a:solidFill>
                  <a:schemeClr val="bg1"/>
                </a:solidFill>
              </a:rPr>
              <a:t>RC Daños por la carga (Transportistas)</a:t>
            </a:r>
            <a:endParaRPr lang="es-MX" sz="2800" dirty="0">
              <a:solidFill>
                <a:schemeClr val="bg1"/>
              </a:solidFill>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4387931"/>
            <a:ext cx="2952328" cy="22113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7651073"/>
      </p:ext>
    </p:extLst>
  </p:cSld>
  <p:clrMapOvr>
    <a:masterClrMapping/>
  </p:clrMapOvr>
  <p:transition spd="slow">
    <p:randomBar dir="ver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548680"/>
            <a:ext cx="3571900" cy="707886"/>
          </a:xfrm>
          <a:prstGeom prst="rect">
            <a:avLst/>
          </a:prstGeom>
          <a:solidFill>
            <a:schemeClr val="tx2"/>
          </a:solidFill>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s-MX" sz="4000" b="1" dirty="0" smtClean="0">
                <a:ln>
                  <a:solidFill>
                    <a:schemeClr val="tx1"/>
                  </a:solidFill>
                </a:ln>
                <a:solidFill>
                  <a:schemeClr val="accent3"/>
                </a:solidFill>
                <a:latin typeface="Arial" pitchFamily="34" charset="0"/>
                <a:cs typeface="Arial" pitchFamily="34" charset="0"/>
              </a:rPr>
              <a:t>Exclusiones</a:t>
            </a:r>
            <a:endParaRPr lang="es-MX" sz="1100" dirty="0">
              <a:latin typeface="Arial" pitchFamily="34" charset="0"/>
              <a:cs typeface="Arial" pitchFamily="34" charset="0"/>
            </a:endParaRPr>
          </a:p>
        </p:txBody>
      </p:sp>
      <p:sp>
        <p:nvSpPr>
          <p:cNvPr id="3" name="2 Marcador de número de diapositiva"/>
          <p:cNvSpPr>
            <a:spLocks noGrp="1"/>
          </p:cNvSpPr>
          <p:nvPr>
            <p:ph type="sldNum" sz="quarter" idx="12"/>
          </p:nvPr>
        </p:nvSpPr>
        <p:spPr/>
        <p:txBody>
          <a:bodyPr/>
          <a:lstStyle/>
          <a:p>
            <a:fld id="{B103DBDF-5D3C-4A1A-979A-A472FA1B96AE}" type="slidenum">
              <a:rPr lang="es-MX" smtClean="0">
                <a:solidFill>
                  <a:schemeClr val="bg1"/>
                </a:solidFill>
              </a:rPr>
              <a:pPr/>
              <a:t>33</a:t>
            </a:fld>
            <a:endParaRPr lang="es-MX" dirty="0">
              <a:solidFill>
                <a:schemeClr val="bg1"/>
              </a:solidFill>
            </a:endParaRPr>
          </a:p>
        </p:txBody>
      </p:sp>
      <p:sp>
        <p:nvSpPr>
          <p:cNvPr id="6" name="Rectangle 1"/>
          <p:cNvSpPr>
            <a:spLocks noChangeArrowheads="1"/>
          </p:cNvSpPr>
          <p:nvPr/>
        </p:nvSpPr>
        <p:spPr bwMode="auto">
          <a:xfrm>
            <a:off x="533664" y="1484784"/>
            <a:ext cx="7782752" cy="4185761"/>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182880" indent="-182880" algn="just">
              <a:lnSpc>
                <a:spcPct val="90000"/>
              </a:lnSpc>
              <a:spcBef>
                <a:spcPts val="1200"/>
              </a:spcBef>
              <a:buClr>
                <a:srgbClr val="40BAD2"/>
              </a:buClr>
              <a:buFont typeface="Wingdings 2" pitchFamily="18" charset="2"/>
              <a:buChar char=""/>
            </a:pPr>
            <a:r>
              <a:rPr lang="es-MX" sz="2000" dirty="0">
                <a:solidFill>
                  <a:schemeClr val="tx1">
                    <a:lumMod val="90000"/>
                    <a:lumOff val="10000"/>
                  </a:schemeClr>
                </a:solidFill>
                <a:latin typeface="Arial" pitchFamily="34" charset="0"/>
                <a:cs typeface="Arial" pitchFamily="34" charset="0"/>
              </a:rPr>
              <a:t>Todo daño provocado por el asegurado originado por un comportamiento doloso, es decir, cuando media la intención de </a:t>
            </a:r>
            <a:r>
              <a:rPr lang="es-MX" sz="2000" dirty="0" smtClean="0">
                <a:solidFill>
                  <a:schemeClr val="tx1">
                    <a:lumMod val="90000"/>
                    <a:lumOff val="10000"/>
                  </a:schemeClr>
                </a:solidFill>
                <a:latin typeface="Arial" pitchFamily="34" charset="0"/>
                <a:cs typeface="Arial" pitchFamily="34" charset="0"/>
              </a:rPr>
              <a:t>producirlo.</a:t>
            </a:r>
            <a:endParaRPr lang="es-MX" sz="2000" dirty="0">
              <a:solidFill>
                <a:schemeClr val="tx1">
                  <a:lumMod val="90000"/>
                  <a:lumOff val="10000"/>
                </a:schemeClr>
              </a:solidFill>
              <a:latin typeface="Arial" pitchFamily="34" charset="0"/>
              <a:cs typeface="Arial" pitchFamily="34" charset="0"/>
            </a:endParaRPr>
          </a:p>
          <a:p>
            <a:pPr marL="182880" indent="-182880" algn="just">
              <a:lnSpc>
                <a:spcPct val="90000"/>
              </a:lnSpc>
              <a:spcBef>
                <a:spcPts val="1200"/>
              </a:spcBef>
              <a:buClr>
                <a:srgbClr val="40BAD2"/>
              </a:buClr>
              <a:buFont typeface="Wingdings 2" pitchFamily="18" charset="2"/>
              <a:buChar char=""/>
            </a:pPr>
            <a:r>
              <a:rPr lang="es-MX" sz="2000" dirty="0">
                <a:solidFill>
                  <a:schemeClr val="tx1">
                    <a:lumMod val="90000"/>
                    <a:lumOff val="10000"/>
                  </a:schemeClr>
                </a:solidFill>
                <a:latin typeface="Arial" pitchFamily="34" charset="0"/>
                <a:cs typeface="Arial" pitchFamily="34" charset="0"/>
              </a:rPr>
              <a:t>Daños provocados por asegurados actuando bajo la influencia de tóxicos, drogas o alcohol</a:t>
            </a:r>
          </a:p>
          <a:p>
            <a:pPr marL="182880" indent="-182880" algn="just">
              <a:lnSpc>
                <a:spcPct val="90000"/>
              </a:lnSpc>
              <a:spcBef>
                <a:spcPts val="1200"/>
              </a:spcBef>
              <a:buClr>
                <a:srgbClr val="40BAD2"/>
              </a:buClr>
              <a:buFont typeface="Wingdings 2" pitchFamily="18" charset="2"/>
              <a:buChar char=""/>
            </a:pPr>
            <a:r>
              <a:rPr lang="es-MX" sz="2000" dirty="0">
                <a:solidFill>
                  <a:schemeClr val="tx1">
                    <a:lumMod val="90000"/>
                    <a:lumOff val="10000"/>
                  </a:schemeClr>
                </a:solidFill>
                <a:latin typeface="Arial" pitchFamily="34" charset="0"/>
                <a:cs typeface="Arial" pitchFamily="34" charset="0"/>
              </a:rPr>
              <a:t>Cualquier tipo de obligación fiscal, ya sean multas u otro tipo de </a:t>
            </a:r>
            <a:r>
              <a:rPr lang="es-MX" sz="2000" dirty="0" smtClean="0">
                <a:solidFill>
                  <a:schemeClr val="tx1">
                    <a:lumMod val="90000"/>
                    <a:lumOff val="10000"/>
                  </a:schemeClr>
                </a:solidFill>
                <a:latin typeface="Arial" pitchFamily="34" charset="0"/>
                <a:cs typeface="Arial" pitchFamily="34" charset="0"/>
              </a:rPr>
              <a:t>sanciones.</a:t>
            </a:r>
            <a:endParaRPr lang="es-MX" sz="2000" dirty="0">
              <a:solidFill>
                <a:schemeClr val="tx1">
                  <a:lumMod val="90000"/>
                  <a:lumOff val="10000"/>
                </a:schemeClr>
              </a:solidFill>
              <a:latin typeface="Arial" pitchFamily="34" charset="0"/>
              <a:cs typeface="Arial" pitchFamily="34" charset="0"/>
            </a:endParaRPr>
          </a:p>
          <a:p>
            <a:pPr marL="182880" indent="-182880" algn="just">
              <a:lnSpc>
                <a:spcPct val="90000"/>
              </a:lnSpc>
              <a:spcBef>
                <a:spcPts val="1200"/>
              </a:spcBef>
              <a:buClr>
                <a:srgbClr val="40BAD2"/>
              </a:buClr>
              <a:buFont typeface="Wingdings 2" pitchFamily="18" charset="2"/>
              <a:buChar char=""/>
            </a:pPr>
            <a:r>
              <a:rPr lang="es-MX" sz="2000" dirty="0">
                <a:solidFill>
                  <a:schemeClr val="tx1">
                    <a:lumMod val="90000"/>
                    <a:lumOff val="10000"/>
                  </a:schemeClr>
                </a:solidFill>
                <a:latin typeface="Arial" pitchFamily="34" charset="0"/>
                <a:cs typeface="Arial" pitchFamily="34" charset="0"/>
              </a:rPr>
              <a:t>Daños que sean provocados fuera del territorio </a:t>
            </a:r>
            <a:r>
              <a:rPr lang="es-MX" sz="2000" dirty="0" smtClean="0">
                <a:solidFill>
                  <a:schemeClr val="tx1">
                    <a:lumMod val="90000"/>
                    <a:lumOff val="10000"/>
                  </a:schemeClr>
                </a:solidFill>
                <a:latin typeface="Arial" pitchFamily="34" charset="0"/>
                <a:cs typeface="Arial" pitchFamily="34" charset="0"/>
              </a:rPr>
              <a:t>nacional.</a:t>
            </a:r>
            <a:endParaRPr lang="es-MX" sz="2000" dirty="0">
              <a:solidFill>
                <a:schemeClr val="tx1">
                  <a:lumMod val="90000"/>
                  <a:lumOff val="10000"/>
                </a:schemeClr>
              </a:solidFill>
              <a:latin typeface="Arial" pitchFamily="34" charset="0"/>
              <a:cs typeface="Arial" pitchFamily="34" charset="0"/>
            </a:endParaRPr>
          </a:p>
          <a:p>
            <a:pPr marL="182880" indent="-182880" algn="just">
              <a:lnSpc>
                <a:spcPct val="90000"/>
              </a:lnSpc>
              <a:spcBef>
                <a:spcPts val="1200"/>
              </a:spcBef>
              <a:buClr>
                <a:srgbClr val="40BAD2"/>
              </a:buClr>
              <a:buFont typeface="Wingdings 2" pitchFamily="18" charset="2"/>
              <a:buChar char=""/>
            </a:pPr>
            <a:r>
              <a:rPr lang="es-MX" sz="2000" dirty="0">
                <a:solidFill>
                  <a:schemeClr val="tx1">
                    <a:lumMod val="90000"/>
                    <a:lumOff val="10000"/>
                  </a:schemeClr>
                </a:solidFill>
                <a:latin typeface="Arial" pitchFamily="34" charset="0"/>
                <a:cs typeface="Arial" pitchFamily="34" charset="0"/>
              </a:rPr>
              <a:t>Se excluye además la responsabilidad civil contractual, esto es, la exclusión de todo perjuicio provocado a otra parte, emanado de un incumplimiento originado en un contrato.</a:t>
            </a:r>
          </a:p>
          <a:p>
            <a:pPr algn="just">
              <a:lnSpc>
                <a:spcPct val="90000"/>
              </a:lnSpc>
              <a:spcBef>
                <a:spcPts val="1200"/>
              </a:spcBef>
              <a:buClr>
                <a:srgbClr val="40BAD2"/>
              </a:buClr>
            </a:pPr>
            <a:endParaRPr lang="es-MX" sz="2000" dirty="0">
              <a:solidFill>
                <a:schemeClr val="tx1">
                  <a:lumMod val="90000"/>
                  <a:lumOff val="10000"/>
                </a:schemeClr>
              </a:solidFill>
              <a:latin typeface="Arial" pitchFamily="34" charset="0"/>
              <a:cs typeface="Arial" pitchFamily="34" charset="0"/>
            </a:endParaRPr>
          </a:p>
        </p:txBody>
      </p:sp>
    </p:spTree>
    <p:extLst>
      <p:ext uri="{BB962C8B-B14F-4D97-AF65-F5344CB8AC3E}">
        <p14:creationId xmlns:p14="http://schemas.microsoft.com/office/powerpoint/2010/main" val="421855069"/>
      </p:ext>
    </p:extLst>
  </p:cSld>
  <p:clrMapOvr>
    <a:masterClrMapping/>
  </p:clrMapOvr>
  <p:transition spd="slow">
    <p:wheel spokes="1"/>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332656"/>
            <a:ext cx="4032448" cy="864096"/>
          </a:xfrm>
          <a:solidFill>
            <a:schemeClr val="accent1">
              <a:lumMod val="40000"/>
              <a:lumOff val="60000"/>
            </a:schemeClr>
          </a:solidFill>
        </p:spPr>
        <p:txBody>
          <a:bodyPr/>
          <a:lstStyle/>
          <a:p>
            <a:pPr fontAlgn="auto">
              <a:spcAft>
                <a:spcPts val="0"/>
              </a:spcAft>
              <a:defRPr/>
            </a:pPr>
            <a:r>
              <a:rPr lang="es-ES" dirty="0" smtClean="0">
                <a:solidFill>
                  <a:schemeClr val="accent6">
                    <a:lumMod val="75000"/>
                  </a:schemeClr>
                </a:solidFill>
              </a:rPr>
              <a:t>Conclusiones </a:t>
            </a:r>
            <a:endParaRPr lang="es-ES" dirty="0">
              <a:solidFill>
                <a:schemeClr val="accent6">
                  <a:lumMod val="75000"/>
                </a:schemeClr>
              </a:solidFill>
            </a:endParaRPr>
          </a:p>
        </p:txBody>
      </p:sp>
      <p:sp>
        <p:nvSpPr>
          <p:cNvPr id="3" name="2 Marcador de contenido"/>
          <p:cNvSpPr>
            <a:spLocks noGrp="1"/>
          </p:cNvSpPr>
          <p:nvPr>
            <p:ph idx="1"/>
          </p:nvPr>
        </p:nvSpPr>
        <p:spPr>
          <a:xfrm>
            <a:off x="251520" y="1196752"/>
            <a:ext cx="8208912" cy="5214938"/>
          </a:xfrm>
        </p:spPr>
        <p:txBody>
          <a:bodyPr>
            <a:normAutofit fontScale="92500" lnSpcReduction="10000"/>
          </a:bodyPr>
          <a:lstStyle/>
          <a:p>
            <a:pPr algn="just"/>
            <a:endParaRPr lang="es-ES_tradnl" sz="2400" dirty="0">
              <a:latin typeface="Arial" pitchFamily="34" charset="0"/>
              <a:cs typeface="Arial" pitchFamily="34" charset="0"/>
            </a:endParaRPr>
          </a:p>
          <a:p>
            <a:pPr algn="just"/>
            <a:r>
              <a:rPr lang="es-MX" sz="2400" dirty="0">
                <a:latin typeface="Arial" pitchFamily="34" charset="0"/>
                <a:cs typeface="Arial" pitchFamily="34" charset="0"/>
              </a:rPr>
              <a:t>El seguro de daños protege el patrimonio, al resarcir una pérdida o el daño en un bien, mediante el simple procedimiento de coparticipar en una colectividad a través de un pago, para la formación de un fondo para el pago de siniestros ocurridos en cierto tiempo. </a:t>
            </a:r>
            <a:endParaRPr lang="es-MX" sz="2400" dirty="0" smtClean="0">
              <a:latin typeface="Arial" pitchFamily="34" charset="0"/>
              <a:cs typeface="Arial" pitchFamily="34" charset="0"/>
            </a:endParaRPr>
          </a:p>
          <a:p>
            <a:pPr algn="just"/>
            <a:r>
              <a:rPr lang="es-MX" sz="2400" dirty="0" smtClean="0">
                <a:latin typeface="Arial" pitchFamily="34" charset="0"/>
                <a:cs typeface="Arial" pitchFamily="34" charset="0"/>
              </a:rPr>
              <a:t>El </a:t>
            </a:r>
            <a:r>
              <a:rPr lang="es-MX" sz="2400" dirty="0">
                <a:latin typeface="Arial" pitchFamily="34" charset="0"/>
                <a:cs typeface="Arial" pitchFamily="34" charset="0"/>
              </a:rPr>
              <a:t>objeto del contrato de Responsabilidad </a:t>
            </a:r>
            <a:r>
              <a:rPr lang="es-MX" sz="2400" dirty="0" smtClean="0">
                <a:latin typeface="Arial" pitchFamily="34" charset="0"/>
                <a:cs typeface="Arial" pitchFamily="34" charset="0"/>
              </a:rPr>
              <a:t>Civil será </a:t>
            </a:r>
            <a:r>
              <a:rPr lang="es-MX" sz="2400" dirty="0">
                <a:latin typeface="Arial" pitchFamily="34" charset="0"/>
                <a:cs typeface="Arial" pitchFamily="34" charset="0"/>
              </a:rPr>
              <a:t>el pago de la indemnización que el asegurado deba a un tercero a consecuencia de un hecho que cause un daño previsto en el contrato de seguro</a:t>
            </a:r>
            <a:r>
              <a:rPr lang="es-MX" sz="2400" dirty="0" smtClean="0">
                <a:latin typeface="Arial" pitchFamily="34" charset="0"/>
                <a:cs typeface="Arial" pitchFamily="34" charset="0"/>
              </a:rPr>
              <a:t>.</a:t>
            </a:r>
          </a:p>
          <a:p>
            <a:pPr algn="just"/>
            <a:r>
              <a:rPr lang="es-MX" sz="2400" dirty="0" smtClean="0">
                <a:latin typeface="Arial" pitchFamily="34" charset="0"/>
                <a:cs typeface="Arial" pitchFamily="34" charset="0"/>
              </a:rPr>
              <a:t>No </a:t>
            </a:r>
            <a:r>
              <a:rPr lang="es-MX" sz="2400" dirty="0">
                <a:latin typeface="Arial" pitchFamily="34" charset="0"/>
                <a:cs typeface="Arial" pitchFamily="34" charset="0"/>
              </a:rPr>
              <a:t>toda responsabilidad civil va a ser objeto de cobertura. Así queda excluida la responsabilidad civil derivada del dolo del asegurado. Solo se asegura la responsabilidad nacida de la culpa o la responsabilidad derivada de daños causados accidental o involuntariamente a cosas o personas. </a:t>
            </a:r>
          </a:p>
          <a:p>
            <a:pPr algn="just"/>
            <a:endParaRPr lang="es-MX" sz="24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pPr>
              <a:defRPr/>
            </a:pPr>
            <a:fld id="{24015C14-C635-4FFA-BD74-B61C99D81C0F}" type="slidenum">
              <a:rPr lang="es-ES" smtClean="0"/>
              <a:pPr>
                <a:defRPr/>
              </a:pPr>
              <a:t>34</a:t>
            </a:fld>
            <a:endParaRPr lang="es-ES" dirty="0"/>
          </a:p>
        </p:txBody>
      </p:sp>
    </p:spTree>
    <p:extLst>
      <p:ext uri="{BB962C8B-B14F-4D97-AF65-F5344CB8AC3E}">
        <p14:creationId xmlns:p14="http://schemas.microsoft.com/office/powerpoint/2010/main" val="2176579159"/>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332656"/>
            <a:ext cx="4032448" cy="936104"/>
          </a:xfrm>
          <a:solidFill>
            <a:schemeClr val="accent1">
              <a:lumMod val="40000"/>
              <a:lumOff val="60000"/>
            </a:schemeClr>
          </a:solidFill>
        </p:spPr>
        <p:txBody>
          <a:bodyPr/>
          <a:lstStyle/>
          <a:p>
            <a:pPr fontAlgn="auto">
              <a:spcAft>
                <a:spcPts val="0"/>
              </a:spcAft>
              <a:defRPr/>
            </a:pPr>
            <a:r>
              <a:rPr lang="es-ES" dirty="0" smtClean="0">
                <a:solidFill>
                  <a:schemeClr val="accent6">
                    <a:lumMod val="75000"/>
                  </a:schemeClr>
                </a:solidFill>
              </a:rPr>
              <a:t>Conclusiones </a:t>
            </a:r>
            <a:endParaRPr lang="es-ES" dirty="0">
              <a:solidFill>
                <a:schemeClr val="accent6">
                  <a:lumMod val="75000"/>
                </a:schemeClr>
              </a:solidFill>
            </a:endParaRPr>
          </a:p>
        </p:txBody>
      </p:sp>
      <p:sp>
        <p:nvSpPr>
          <p:cNvPr id="3" name="2 Marcador de contenido"/>
          <p:cNvSpPr>
            <a:spLocks noGrp="1"/>
          </p:cNvSpPr>
          <p:nvPr>
            <p:ph idx="1"/>
          </p:nvPr>
        </p:nvSpPr>
        <p:spPr>
          <a:xfrm>
            <a:off x="179512" y="1412776"/>
            <a:ext cx="8280920" cy="4968552"/>
          </a:xfrm>
        </p:spPr>
        <p:txBody>
          <a:bodyPr>
            <a:normAutofit/>
          </a:bodyPr>
          <a:lstStyle/>
          <a:p>
            <a:pPr algn="just" fontAlgn="auto">
              <a:spcAft>
                <a:spcPts val="0"/>
              </a:spcAft>
              <a:defRPr/>
            </a:pPr>
            <a:r>
              <a:rPr lang="es-MX" dirty="0">
                <a:latin typeface="Arial" pitchFamily="34" charset="0"/>
                <a:cs typeface="Arial" pitchFamily="34" charset="0"/>
              </a:rPr>
              <a:t>El seguro cubre la responsabilidad civil, entendida como la obligación que tiene una persona de reparar los daños y perjuicios producidos a un tercero a consecuencia de una acción u omisión, propia o de otro por el que se deba responder, en la que haya habido algún tipo de culpa o negligencia</a:t>
            </a:r>
            <a:r>
              <a:rPr lang="es-MX" dirty="0" smtClean="0">
                <a:latin typeface="Arial" pitchFamily="34" charset="0"/>
                <a:cs typeface="Arial" pitchFamily="34" charset="0"/>
              </a:rPr>
              <a:t>.</a:t>
            </a:r>
          </a:p>
          <a:p>
            <a:pPr algn="just" fontAlgn="auto">
              <a:spcAft>
                <a:spcPts val="0"/>
              </a:spcAft>
              <a:defRPr/>
            </a:pPr>
            <a:r>
              <a:rPr lang="es-MX" dirty="0">
                <a:latin typeface="Arial" pitchFamily="34" charset="0"/>
                <a:cs typeface="Arial" pitchFamily="34" charset="0"/>
              </a:rPr>
              <a:t>Cada póliza determinará mediante condiciones especiales, la responsabilidad civil en concreto que cubre, es decir las actividades que quedan cubiertas, con sus limitaciones específicas</a:t>
            </a:r>
            <a:r>
              <a:rPr lang="es-MX" dirty="0" smtClean="0">
                <a:latin typeface="Arial" pitchFamily="34" charset="0"/>
                <a:cs typeface="Arial" pitchFamily="34" charset="0"/>
              </a:rPr>
              <a:t>.</a:t>
            </a:r>
          </a:p>
          <a:p>
            <a:pPr algn="just" fontAlgn="auto">
              <a:spcAft>
                <a:spcPts val="0"/>
              </a:spcAft>
              <a:defRPr/>
            </a:pPr>
            <a:r>
              <a:rPr lang="es-MX" dirty="0">
                <a:latin typeface="Arial" pitchFamily="34" charset="0"/>
                <a:cs typeface="Arial" pitchFamily="34" charset="0"/>
              </a:rPr>
              <a:t>Se excluye además la responsabilidad civil contractual, esto es, la exclusión de todo perjuicio provocado a otra parte, emanado de un incumplimiento originado en un contrato.</a:t>
            </a:r>
          </a:p>
          <a:p>
            <a:pPr algn="just" fontAlgn="auto">
              <a:spcAft>
                <a:spcPts val="0"/>
              </a:spcAft>
              <a:defRPr/>
            </a:pPr>
            <a:endParaRPr lang="es-MX" sz="2600" dirty="0" smtClean="0">
              <a:latin typeface="Arial" pitchFamily="34" charset="0"/>
              <a:cs typeface="Arial" pitchFamily="34" charset="0"/>
            </a:endParaRPr>
          </a:p>
          <a:p>
            <a:pPr marL="114300" indent="0" algn="just" fontAlgn="auto">
              <a:spcAft>
                <a:spcPts val="0"/>
              </a:spcAft>
              <a:buNone/>
              <a:defRPr/>
            </a:pPr>
            <a:endParaRPr lang="es-MX" sz="2700" dirty="0" smtClean="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pPr>
              <a:defRPr/>
            </a:pPr>
            <a:fld id="{24015C14-C635-4FFA-BD74-B61C99D81C0F}" type="slidenum">
              <a:rPr lang="es-ES" smtClean="0"/>
              <a:pPr>
                <a:defRPr/>
              </a:pPr>
              <a:t>35</a:t>
            </a:fld>
            <a:endParaRPr lang="es-ES" dirty="0"/>
          </a:p>
        </p:txBody>
      </p:sp>
    </p:spTree>
    <p:extLst>
      <p:ext uri="{BB962C8B-B14F-4D97-AF65-F5344CB8AC3E}">
        <p14:creationId xmlns:p14="http://schemas.microsoft.com/office/powerpoint/2010/main" val="3589673071"/>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461656" y="1159579"/>
            <a:ext cx="7998776" cy="5570756"/>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342900" indent="-342900" algn="just">
              <a:buFont typeface="Arial" pitchFamily="34" charset="0"/>
              <a:buChar char="•"/>
            </a:pPr>
            <a:r>
              <a:rPr lang="es-MX" sz="2000" dirty="0" err="1" smtClean="0"/>
              <a:t>Dopazo</a:t>
            </a:r>
            <a:r>
              <a:rPr lang="es-MX" sz="2000" dirty="0"/>
              <a:t>, M. (2011). Gerencia de riesgos sostenibles y responsabilidad social empresarial en la entidad aseguradora. Fundación Mapfre. España.</a:t>
            </a:r>
          </a:p>
          <a:p>
            <a:pPr marL="342900" indent="-342900" algn="just">
              <a:buFont typeface="Arial" pitchFamily="34" charset="0"/>
              <a:buChar char="•"/>
            </a:pPr>
            <a:r>
              <a:rPr lang="es-MX" sz="2000" dirty="0" smtClean="0"/>
              <a:t>Fernández</a:t>
            </a:r>
            <a:r>
              <a:rPr lang="es-MX" sz="2000" dirty="0"/>
              <a:t>, R. (2011). Movilización y rescate de los compromisos por pensiones garantizados mediante contrato de seguro. Fundación Mapfre. España.</a:t>
            </a:r>
          </a:p>
          <a:p>
            <a:pPr marL="342900" indent="-342900" algn="just">
              <a:buFont typeface="Arial" pitchFamily="34" charset="0"/>
              <a:buChar char="•"/>
            </a:pPr>
            <a:r>
              <a:rPr lang="es-MX" sz="2000" dirty="0" err="1"/>
              <a:t>Guardiola</a:t>
            </a:r>
            <a:r>
              <a:rPr lang="es-MX" sz="2000" dirty="0"/>
              <a:t>, A. (2001). Manual de Introducción al Seguro. 2ª. Edición. Fundación Mapfre. Madrid, España</a:t>
            </a:r>
            <a:r>
              <a:rPr lang="es-MX" sz="2000" dirty="0" smtClean="0"/>
              <a:t>.</a:t>
            </a:r>
            <a:endParaRPr lang="es-MX" sz="2000" dirty="0"/>
          </a:p>
          <a:p>
            <a:pPr marL="342900" lvl="0" indent="-342900" algn="just">
              <a:buFont typeface="Arial" pitchFamily="34" charset="0"/>
              <a:buChar char="•"/>
            </a:pPr>
            <a:r>
              <a:rPr lang="es-ES" sz="2000" dirty="0" smtClean="0"/>
              <a:t>Ley de Instituciones de Seguros y Fianzas. </a:t>
            </a:r>
            <a:r>
              <a:rPr lang="es-ES" sz="1700" dirty="0" smtClean="0"/>
              <a:t>(</a:t>
            </a:r>
            <a:r>
              <a:rPr lang="es-MX" sz="1700" dirty="0" smtClean="0">
                <a:solidFill>
                  <a:prstClr val="black"/>
                </a:solidFill>
              </a:rPr>
              <a:t>Nueva Ley publicada en el Diario Oficial de la Federación el 4 de abril de 2013. TEXTO VIGENTE a partir del 4 de abril de 2015).</a:t>
            </a:r>
          </a:p>
          <a:p>
            <a:pPr marL="342900" indent="-342900" algn="just">
              <a:buFont typeface="Arial" pitchFamily="34" charset="0"/>
              <a:buChar char="•"/>
            </a:pPr>
            <a:r>
              <a:rPr lang="es-ES" sz="2000" dirty="0" smtClean="0"/>
              <a:t>Ley </a:t>
            </a:r>
            <a:r>
              <a:rPr lang="es-ES" sz="2000" dirty="0"/>
              <a:t>sobre el Contrato del Seguro</a:t>
            </a:r>
            <a:r>
              <a:rPr lang="es-ES" sz="2000" dirty="0" smtClean="0"/>
              <a:t>.</a:t>
            </a:r>
          </a:p>
          <a:p>
            <a:pPr marL="342900" indent="-342900" algn="just">
              <a:buFont typeface="Arial" pitchFamily="34" charset="0"/>
              <a:buChar char="•"/>
            </a:pPr>
            <a:r>
              <a:rPr lang="es-MX" sz="2000" dirty="0"/>
              <a:t>Rendón, J. (2010). Normas y políticas del seguro de vida. 5ª. Edición. </a:t>
            </a:r>
            <a:r>
              <a:rPr lang="es-MX" sz="2000" dirty="0" err="1"/>
              <a:t>Itam</a:t>
            </a:r>
            <a:r>
              <a:rPr lang="es-MX" sz="2000" dirty="0"/>
              <a:t>. México, D.F.</a:t>
            </a:r>
          </a:p>
          <a:p>
            <a:pPr marL="342900" indent="-342900" algn="just">
              <a:buFont typeface="Arial" pitchFamily="34" charset="0"/>
              <a:buChar char="•"/>
            </a:pPr>
            <a:r>
              <a:rPr lang="es-ES" sz="2000" dirty="0" smtClean="0"/>
              <a:t>Ruíz</a:t>
            </a:r>
            <a:r>
              <a:rPr lang="es-ES" sz="2000" dirty="0"/>
              <a:t>, L. (2010). El Contrato de Seguro. 2ª. Edición. Editorial Porrúa. México.</a:t>
            </a:r>
            <a:endParaRPr lang="es-MX" sz="2000" dirty="0"/>
          </a:p>
          <a:p>
            <a:pPr marL="342900" indent="-342900" algn="just">
              <a:buFont typeface="Arial" pitchFamily="34" charset="0"/>
              <a:buChar char="•"/>
            </a:pPr>
            <a:r>
              <a:rPr lang="es-ES" sz="2000" dirty="0"/>
              <a:t>Sánchez, O. (2007). La Institución del Seguro Privado en México. Tomo I. 2ª. Edición. Editorial Porrúa. México. </a:t>
            </a:r>
            <a:endParaRPr lang="es-MX" sz="2000" dirty="0"/>
          </a:p>
        </p:txBody>
      </p:sp>
      <p:sp>
        <p:nvSpPr>
          <p:cNvPr id="4" name="3 Título"/>
          <p:cNvSpPr>
            <a:spLocks noGrp="1"/>
          </p:cNvSpPr>
          <p:nvPr>
            <p:ph type="title"/>
          </p:nvPr>
        </p:nvSpPr>
        <p:spPr>
          <a:xfrm>
            <a:off x="461656" y="341784"/>
            <a:ext cx="7998776" cy="854968"/>
          </a:xfrm>
          <a:solidFill>
            <a:schemeClr val="accent3">
              <a:lumMod val="50000"/>
            </a:schemeClr>
          </a:solidFill>
          <a:ln>
            <a:solidFill>
              <a:schemeClr val="bg1"/>
            </a:solidFill>
          </a:ln>
        </p:spPr>
        <p:txBody>
          <a:bodyPr>
            <a:normAutofit/>
          </a:bodyPr>
          <a:lstStyle/>
          <a:p>
            <a:r>
              <a:rPr lang="es-MX" sz="3100" dirty="0" smtClean="0">
                <a:solidFill>
                  <a:schemeClr val="bg1"/>
                </a:solidFill>
              </a:rPr>
              <a:t>Referencias</a:t>
            </a:r>
            <a:r>
              <a:rPr lang="es-MX" dirty="0" smtClean="0">
                <a:solidFill>
                  <a:schemeClr val="bg1"/>
                </a:solidFill>
              </a:rPr>
              <a:t>: </a:t>
            </a:r>
            <a:endParaRPr lang="es-MX" dirty="0">
              <a:solidFill>
                <a:schemeClr val="bg1"/>
              </a:solidFill>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36</a:t>
            </a:fld>
            <a:endParaRPr lang="es-MX" dirty="0">
              <a:solidFill>
                <a:schemeClr val="accent3">
                  <a:lumMod val="20000"/>
                  <a:lumOff val="80000"/>
                </a:schemeClr>
              </a:solidFill>
            </a:endParaRPr>
          </a:p>
        </p:txBody>
      </p:sp>
    </p:spTree>
    <p:extLst>
      <p:ext uri="{BB962C8B-B14F-4D97-AF65-F5344CB8AC3E}">
        <p14:creationId xmlns:p14="http://schemas.microsoft.com/office/powerpoint/2010/main" val="1750608195"/>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Uaemex"/>
          <p:cNvPicPr>
            <a:picLocks noChangeAspect="1" noChangeArrowheads="1"/>
          </p:cNvPicPr>
          <p:nvPr/>
        </p:nvPicPr>
        <p:blipFill>
          <a:blip r:embed="rId2"/>
          <a:srcRect/>
          <a:stretch>
            <a:fillRect/>
          </a:stretch>
        </p:blipFill>
        <p:spPr bwMode="auto">
          <a:xfrm>
            <a:off x="755650" y="355600"/>
            <a:ext cx="3240088" cy="2928938"/>
          </a:xfrm>
          <a:prstGeom prst="rect">
            <a:avLst/>
          </a:prstGeom>
          <a:solidFill>
            <a:schemeClr val="accent2"/>
          </a:solidFill>
          <a:ln w="57150">
            <a:solidFill>
              <a:schemeClr val="accent3">
                <a:lumMod val="75000"/>
              </a:schemeClr>
            </a:solidFill>
            <a:miter lim="800000"/>
            <a:headEnd/>
            <a:tailEnd/>
          </a:ln>
        </p:spPr>
      </p:pic>
      <p:pic>
        <p:nvPicPr>
          <p:cNvPr id="3" name="Picture 3"/>
          <p:cNvPicPr>
            <a:picLocks noChangeAspect="1" noChangeArrowheads="1"/>
          </p:cNvPicPr>
          <p:nvPr/>
        </p:nvPicPr>
        <p:blipFill>
          <a:blip r:embed="rId3"/>
          <a:srcRect/>
          <a:stretch>
            <a:fillRect/>
          </a:stretch>
        </p:blipFill>
        <p:spPr bwMode="auto">
          <a:xfrm>
            <a:off x="5315024" y="3212976"/>
            <a:ext cx="3073400" cy="3240088"/>
          </a:xfrm>
          <a:prstGeom prst="rect">
            <a:avLst/>
          </a:prstGeom>
          <a:noFill/>
          <a:ln w="57150">
            <a:solidFill>
              <a:schemeClr val="accent3">
                <a:lumMod val="75000"/>
              </a:schemeClr>
            </a:solidFill>
            <a:miter lim="800000"/>
            <a:headEnd/>
            <a:tailEnd/>
          </a:ln>
        </p:spPr>
      </p:pic>
    </p:spTree>
    <p:extLst>
      <p:ext uri="{BB962C8B-B14F-4D97-AF65-F5344CB8AC3E}">
        <p14:creationId xmlns:p14="http://schemas.microsoft.com/office/powerpoint/2010/main" val="2660689086"/>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2000" fill="hold"/>
                                        <p:tgtEl>
                                          <p:spTgt spid="3"/>
                                        </p:tgtEl>
                                        <p:attrNameLst>
                                          <p:attrName>ppt_x</p:attrName>
                                        </p:attrNameLst>
                                      </p:cBhvr>
                                      <p:tavLst>
                                        <p:tav tm="0">
                                          <p:val>
                                            <p:strVal val="#ppt_x"/>
                                          </p:val>
                                        </p:tav>
                                        <p:tav tm="100000">
                                          <p:val>
                                            <p:strVal val="#ppt_x"/>
                                          </p:val>
                                        </p:tav>
                                      </p:tavLst>
                                    </p:anim>
                                    <p:anim calcmode="lin" valueType="num">
                                      <p:cBhvr additive="base">
                                        <p:cTn id="13" dur="20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30928" y="188640"/>
            <a:ext cx="2857496" cy="720080"/>
          </a:xfrm>
        </p:spPr>
        <p:txBody>
          <a:bodyPr>
            <a:normAutofit fontScale="90000"/>
          </a:bodyPr>
          <a:lstStyle/>
          <a:p>
            <a:pPr algn="r"/>
            <a:r>
              <a:rPr lang="es-ES" sz="3100" dirty="0" smtClean="0"/>
              <a:t/>
            </a:r>
            <a:br>
              <a:rPr lang="es-ES" sz="3100" dirty="0" smtClean="0"/>
            </a:br>
            <a:r>
              <a:rPr lang="es-ES" sz="3100" dirty="0" smtClean="0"/>
              <a:t/>
            </a:r>
            <a:br>
              <a:rPr lang="es-ES" sz="3100" dirty="0" smtClean="0"/>
            </a:br>
            <a:r>
              <a:rPr lang="es-ES" sz="3100" dirty="0"/>
              <a:t/>
            </a:r>
            <a:br>
              <a:rPr lang="es-ES" sz="3100" dirty="0"/>
            </a:br>
            <a:r>
              <a:rPr lang="es-ES" sz="2000" dirty="0" smtClean="0"/>
              <a:t>F</a:t>
            </a:r>
            <a:r>
              <a:rPr lang="es-ES" sz="1600" dirty="0" smtClean="0"/>
              <a:t>ACULTAD DE ECONOMÍA</a:t>
            </a:r>
            <a:br>
              <a:rPr lang="es-ES" sz="1600" dirty="0" smtClean="0"/>
            </a:br>
            <a:r>
              <a:rPr lang="es-ES" sz="1600" dirty="0" smtClean="0"/>
              <a:t>LICENCIATURA EN ACTUARÍA</a:t>
            </a:r>
            <a:r>
              <a:rPr lang="es-ES" sz="1800" dirty="0" smtClean="0"/>
              <a:t/>
            </a:r>
            <a:br>
              <a:rPr lang="es-ES" sz="1800" dirty="0" smtClean="0"/>
            </a:br>
            <a:r>
              <a:rPr lang="es-ES" dirty="0" smtClean="0"/>
              <a:t/>
            </a:r>
            <a:br>
              <a:rPr lang="es-ES" dirty="0" smtClean="0"/>
            </a:br>
            <a:endParaRPr lang="es-MX" dirty="0"/>
          </a:p>
        </p:txBody>
      </p:sp>
      <p:sp>
        <p:nvSpPr>
          <p:cNvPr id="3" name="2 Marcador de número de diapositiva"/>
          <p:cNvSpPr>
            <a:spLocks noGrp="1"/>
          </p:cNvSpPr>
          <p:nvPr>
            <p:ph type="sldNum" sz="quarter" idx="12"/>
          </p:nvPr>
        </p:nvSpPr>
        <p:spPr/>
        <p:txBody>
          <a:bodyPr/>
          <a:lstStyle/>
          <a:p>
            <a:fld id="{114F6E14-26B7-447F-A4C5-187AB6119613}" type="slidenum">
              <a:rPr lang="es-MX" smtClean="0">
                <a:solidFill>
                  <a:schemeClr val="bg1"/>
                </a:solidFill>
              </a:rPr>
              <a:pPr/>
              <a:t>4</a:t>
            </a:fld>
            <a:endParaRPr lang="es-MX" dirty="0">
              <a:solidFill>
                <a:schemeClr val="bg1"/>
              </a:solidFill>
            </a:endParaRPr>
          </a:p>
        </p:txBody>
      </p:sp>
      <p:pic>
        <p:nvPicPr>
          <p:cNvPr id="4" name="Picture 3"/>
          <p:cNvPicPr>
            <a:picLocks noChangeAspect="1" noChangeArrowheads="1"/>
          </p:cNvPicPr>
          <p:nvPr/>
        </p:nvPicPr>
        <p:blipFill>
          <a:blip r:embed="rId2"/>
          <a:srcRect/>
          <a:stretch>
            <a:fillRect/>
          </a:stretch>
        </p:blipFill>
        <p:spPr bwMode="auto">
          <a:xfrm>
            <a:off x="8460432" y="116632"/>
            <a:ext cx="576064" cy="635915"/>
          </a:xfrm>
          <a:prstGeom prst="rect">
            <a:avLst/>
          </a:prstGeom>
          <a:noFill/>
          <a:ln w="9525">
            <a:solidFill>
              <a:schemeClr val="accent3">
                <a:lumMod val="75000"/>
              </a:schemeClr>
            </a:solidFill>
            <a:miter lim="800000"/>
            <a:headEnd/>
            <a:tailEnd/>
          </a:ln>
        </p:spPr>
      </p:pic>
      <p:pic>
        <p:nvPicPr>
          <p:cNvPr id="6" name="Picture 2" descr="http://www.multicomputos.com/empresa/images/stories/finanza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6176" y="4293096"/>
            <a:ext cx="2253536" cy="2095789"/>
          </a:xfrm>
          <a:prstGeom prst="rect">
            <a:avLst/>
          </a:prstGeom>
          <a:noFill/>
          <a:ln w="38100">
            <a:solidFill>
              <a:schemeClr val="accent3">
                <a:lumMod val="50000"/>
              </a:schemeClr>
            </a:solidFill>
          </a:ln>
          <a:extLst>
            <a:ext uri="{909E8E84-426E-40DD-AFC4-6F175D3DCCD1}">
              <a14:hiddenFill xmlns:a14="http://schemas.microsoft.com/office/drawing/2010/main">
                <a:solidFill>
                  <a:srgbClr val="FFFFFF"/>
                </a:solidFill>
              </a14:hiddenFill>
            </a:ext>
          </a:extLst>
        </p:spPr>
      </p:pic>
      <p:sp>
        <p:nvSpPr>
          <p:cNvPr id="5" name="Rectangle 1"/>
          <p:cNvSpPr>
            <a:spLocks noChangeArrowheads="1"/>
          </p:cNvSpPr>
          <p:nvPr/>
        </p:nvSpPr>
        <p:spPr bwMode="auto">
          <a:xfrm>
            <a:off x="533664" y="1268760"/>
            <a:ext cx="7876048" cy="2677656"/>
          </a:xfrm>
          <a:prstGeom prst="rect">
            <a:avLst/>
          </a:prstGeom>
          <a:solidFill>
            <a:schemeClr val="accent3">
              <a:lumMod val="20000"/>
              <a:lumOff val="80000"/>
            </a:schemeClr>
          </a:solidFill>
          <a:ln>
            <a:solidFill>
              <a:schemeClr val="accent3">
                <a:lumMod val="75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s-MX" sz="2400" b="1" dirty="0" smtClean="0">
                <a:ln>
                  <a:solidFill>
                    <a:schemeClr val="tx1">
                      <a:lumMod val="65000"/>
                      <a:lumOff val="35000"/>
                    </a:schemeClr>
                  </a:solidFill>
                </a:ln>
                <a:solidFill>
                  <a:schemeClr val="accent3"/>
                </a:solidFill>
                <a:latin typeface="Verdana" pitchFamily="34" charset="0"/>
                <a:ea typeface="Times New Roman" pitchFamily="18" charset="0"/>
                <a:cs typeface="Times New Roman" pitchFamily="18" charset="0"/>
              </a:rPr>
              <a:t>Propósito de la Unidad de Aprendizaje</a:t>
            </a:r>
            <a:r>
              <a:rPr kumimoji="0" lang="es-MX" sz="2400" b="1" i="0" strike="noStrike" cap="none" normalizeH="0" dirty="0" smtClean="0">
                <a:ln>
                  <a:solidFill>
                    <a:schemeClr val="tx1">
                      <a:lumMod val="65000"/>
                      <a:lumOff val="35000"/>
                    </a:schemeClr>
                  </a:solidFill>
                </a:ln>
                <a:solidFill>
                  <a:schemeClr val="accent3"/>
                </a:solidFill>
                <a:effectLst/>
                <a:latin typeface="Verdana" pitchFamily="34" charset="0"/>
                <a:ea typeface="Times New Roman" pitchFamily="18" charset="0"/>
                <a:cs typeface="Times New Roman" pitchFamily="18" charset="0"/>
              </a:rPr>
              <a:t>.</a:t>
            </a:r>
          </a:p>
          <a:p>
            <a:pPr algn="just" fontAlgn="base">
              <a:spcBef>
                <a:spcPct val="0"/>
              </a:spcBef>
              <a:spcAft>
                <a:spcPct val="0"/>
              </a:spcAft>
            </a:pPr>
            <a:r>
              <a:rPr lang="es-ES" sz="2400" dirty="0"/>
              <a:t>Desarrollar conocimientos en el área de seguros, desde un punto de vista teórico, identificando los principales aspectos técnicos - operacionales, con la finalidad de que el estudiante </a:t>
            </a:r>
            <a:r>
              <a:rPr lang="es-MX" sz="2400" dirty="0"/>
              <a:t>tenga una fuerte formación en el manejo de riesgos futuros, para que pueda diseñar instrumentos financieros de cobertura como los seguros</a:t>
            </a:r>
            <a:r>
              <a:rPr lang="es-MX" sz="2400" dirty="0" smtClean="0"/>
              <a:t>.</a:t>
            </a:r>
            <a:endParaRPr kumimoji="0" lang="es-MX" sz="22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6 Rectángulo"/>
          <p:cNvSpPr/>
          <p:nvPr/>
        </p:nvSpPr>
        <p:spPr>
          <a:xfrm>
            <a:off x="533664" y="4293095"/>
            <a:ext cx="5550504" cy="2095789"/>
          </a:xfrm>
          <a:prstGeom prst="rect">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000"/>
              <a:t>Este </a:t>
            </a:r>
            <a:r>
              <a:rPr lang="es-MX" sz="2000" smtClean="0"/>
              <a:t>propósito</a:t>
            </a:r>
            <a:r>
              <a:rPr lang="es-MX" sz="2000" smtClean="0"/>
              <a:t> </a:t>
            </a:r>
            <a:r>
              <a:rPr lang="es-MX" sz="2000" dirty="0"/>
              <a:t>hace referencia </a:t>
            </a:r>
            <a:r>
              <a:rPr lang="es-MX" sz="2000" dirty="0" smtClean="0"/>
              <a:t>a la unidad de aprendizaje </a:t>
            </a:r>
            <a:r>
              <a:rPr lang="es-MX" sz="2000" b="1" dirty="0"/>
              <a:t>“Teoría del Seguro”</a:t>
            </a:r>
            <a:r>
              <a:rPr lang="es-MX" sz="2000" dirty="0"/>
              <a:t> que se oferta en la licenciatura de Actuaría, dentro del núcleo de formación sustantivo, con carácter obligatorio y un valor de 6 créditos. </a:t>
            </a:r>
          </a:p>
        </p:txBody>
      </p:sp>
      <p:sp>
        <p:nvSpPr>
          <p:cNvPr id="8" name="7 Rectángulo"/>
          <p:cNvSpPr/>
          <p:nvPr/>
        </p:nvSpPr>
        <p:spPr>
          <a:xfrm>
            <a:off x="467544" y="260648"/>
            <a:ext cx="5159554" cy="923330"/>
          </a:xfrm>
          <a:prstGeom prst="rect">
            <a:avLst/>
          </a:prstGeom>
          <a:solidFill>
            <a:schemeClr val="tx2"/>
          </a:solidFill>
        </p:spPr>
        <p:txBody>
          <a:bodyPr wrap="none" lIns="91440" tIns="45720" rIns="91440" bIns="45720">
            <a:spAutoFit/>
          </a:bodyPr>
          <a:lstStyle/>
          <a:p>
            <a:pPr algn="ctr"/>
            <a:r>
              <a:rPr lang="es-ES" sz="5400" b="1" cap="none" spc="0" dirty="0" smtClean="0">
                <a:ln w="19050">
                  <a:solidFill>
                    <a:schemeClr val="accent3">
                      <a:lumMod val="50000"/>
                    </a:schemeClr>
                  </a:solidFill>
                  <a:prstDash val="solid"/>
                </a:ln>
                <a:solidFill>
                  <a:schemeClr val="accent1"/>
                </a:solidFill>
                <a:effectLst>
                  <a:outerShdw blurRad="50000" dist="50800" dir="7500000" algn="tl">
                    <a:srgbClr val="000000">
                      <a:shade val="5000"/>
                      <a:alpha val="35000"/>
                    </a:srgbClr>
                  </a:outerShdw>
                </a:effectLst>
              </a:rPr>
              <a:t>Guión Explicativo</a:t>
            </a:r>
            <a:endParaRPr lang="es-MX" sz="5400" b="1" cap="none" spc="0" dirty="0">
              <a:ln w="19050">
                <a:solidFill>
                  <a:schemeClr val="accent3">
                    <a:lumMod val="50000"/>
                  </a:schemeClr>
                </a:solidFill>
                <a:prstDash val="solid"/>
              </a:ln>
              <a:solidFill>
                <a:schemeClr val="accent1"/>
              </a:solidFill>
              <a:effectLst>
                <a:outerShdw blurRad="50000" dist="50800" dir="7500000" algn="tl">
                  <a:srgbClr val="000000">
                    <a:shade val="5000"/>
                    <a:alpha val="35000"/>
                  </a:srgbClr>
                </a:outerShdw>
              </a:effectLst>
            </a:endParaRPr>
          </a:p>
        </p:txBody>
      </p:sp>
    </p:spTree>
    <p:extLst>
      <p:ext uri="{BB962C8B-B14F-4D97-AF65-F5344CB8AC3E}">
        <p14:creationId xmlns:p14="http://schemas.microsoft.com/office/powerpoint/2010/main" val="2896503856"/>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p:cNvSpPr>
            <a:spLocks noGrp="1"/>
          </p:cNvSpPr>
          <p:nvPr>
            <p:ph type="title"/>
          </p:nvPr>
        </p:nvSpPr>
        <p:spPr>
          <a:xfrm>
            <a:off x="5602936" y="-27384"/>
            <a:ext cx="2857496" cy="936104"/>
          </a:xfrm>
        </p:spPr>
        <p:txBody>
          <a:bodyPr>
            <a:normAutofit fontScale="90000"/>
          </a:bodyPr>
          <a:lstStyle/>
          <a:p>
            <a:pPr algn="r"/>
            <a:r>
              <a:rPr lang="es-ES" sz="3100" dirty="0" smtClean="0"/>
              <a:t/>
            </a:r>
            <a:br>
              <a:rPr lang="es-ES" sz="3100" dirty="0" smtClean="0"/>
            </a:br>
            <a:r>
              <a:rPr lang="es-ES" sz="2000" dirty="0" smtClean="0"/>
              <a:t>F</a:t>
            </a:r>
            <a:r>
              <a:rPr lang="es-ES" sz="1600" dirty="0" smtClean="0"/>
              <a:t>ACULTAD DE ECONOMÍA</a:t>
            </a:r>
            <a:br>
              <a:rPr lang="es-ES" sz="1600" dirty="0" smtClean="0"/>
            </a:br>
            <a:r>
              <a:rPr lang="es-ES" sz="1600" dirty="0" smtClean="0"/>
              <a:t>LICENCIATURA EN ACTUARÍA</a:t>
            </a:r>
            <a:r>
              <a:rPr lang="es-ES" dirty="0" smtClean="0"/>
              <a:t/>
            </a:r>
            <a:br>
              <a:rPr lang="es-ES" dirty="0" smtClean="0"/>
            </a:br>
            <a:endParaRPr lang="es-MX" dirty="0"/>
          </a:p>
        </p:txBody>
      </p:sp>
      <p:sp>
        <p:nvSpPr>
          <p:cNvPr id="3" name="2 Marcador de contenido"/>
          <p:cNvSpPr>
            <a:spLocks noGrp="1"/>
          </p:cNvSpPr>
          <p:nvPr>
            <p:ph idx="1"/>
          </p:nvPr>
        </p:nvSpPr>
        <p:spPr>
          <a:xfrm>
            <a:off x="467544" y="1124744"/>
            <a:ext cx="8229600" cy="2088232"/>
          </a:xfrm>
          <a:solidFill>
            <a:schemeClr val="accent3">
              <a:lumMod val="40000"/>
              <a:lumOff val="60000"/>
            </a:schemeClr>
          </a:solidFill>
          <a:ln>
            <a:solidFill>
              <a:schemeClr val="tx2"/>
            </a:solidFill>
          </a:ln>
        </p:spPr>
        <p:style>
          <a:lnRef idx="2">
            <a:schemeClr val="accent2"/>
          </a:lnRef>
          <a:fillRef idx="1">
            <a:schemeClr val="lt1"/>
          </a:fillRef>
          <a:effectRef idx="0">
            <a:schemeClr val="accent2"/>
          </a:effectRef>
          <a:fontRef idx="minor">
            <a:schemeClr val="dk1"/>
          </a:fontRef>
        </p:style>
        <p:txBody>
          <a:bodyPr>
            <a:normAutofit/>
          </a:bodyPr>
          <a:lstStyle/>
          <a:p>
            <a:pPr marL="0" indent="0" algn="just">
              <a:buNone/>
            </a:pPr>
            <a:r>
              <a:rPr lang="es-ES"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cs typeface="Arial" pitchFamily="34" charset="0"/>
              </a:rPr>
              <a:t>Propósito</a:t>
            </a:r>
            <a:endParaRPr lang="es-ES"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cs typeface="Arial" pitchFamily="34" charset="0"/>
            </a:endParaRPr>
          </a:p>
          <a:p>
            <a:pPr marL="0" lvl="0" indent="0" algn="just">
              <a:buNone/>
            </a:pPr>
            <a:r>
              <a:rPr lang="es-MX" sz="2400" dirty="0"/>
              <a:t>Describir las operaciones de seguros con base a la clasificación que aporta la Ley sobre el Contrato de Seguros, aportando su objeto, clasificación y características particulares de cada operación para el diseño de productos</a:t>
            </a:r>
            <a:r>
              <a:rPr lang="es-MX" sz="2400" dirty="0" smtClean="0"/>
              <a:t>.</a:t>
            </a:r>
            <a:endParaRPr lang="es-MX" sz="2400" dirty="0"/>
          </a:p>
        </p:txBody>
      </p:sp>
      <p:sp>
        <p:nvSpPr>
          <p:cNvPr id="4" name="3 Marcador de número de diapositiva"/>
          <p:cNvSpPr>
            <a:spLocks noGrp="1"/>
          </p:cNvSpPr>
          <p:nvPr>
            <p:ph type="sldNum" sz="quarter" idx="12"/>
          </p:nvPr>
        </p:nvSpPr>
        <p:spPr/>
        <p:txBody>
          <a:bodyPr/>
          <a:lstStyle/>
          <a:p>
            <a:pPr>
              <a:defRPr/>
            </a:pPr>
            <a:fld id="{EC29378A-C853-4D83-9CBD-761F2E9B0B0F}" type="slidenum">
              <a:rPr lang="es-ES" smtClean="0"/>
              <a:pPr>
                <a:defRPr/>
              </a:pPr>
              <a:t>5</a:t>
            </a:fld>
            <a:endParaRPr lang="es-ES" dirty="0"/>
          </a:p>
        </p:txBody>
      </p:sp>
      <p:sp>
        <p:nvSpPr>
          <p:cNvPr id="6" name="5 Rectángulo"/>
          <p:cNvSpPr/>
          <p:nvPr/>
        </p:nvSpPr>
        <p:spPr>
          <a:xfrm>
            <a:off x="899592" y="4581128"/>
            <a:ext cx="7560840" cy="1872208"/>
          </a:xfrm>
          <a:prstGeom prst="rect">
            <a:avLst/>
          </a:prstGeom>
          <a:solidFill>
            <a:schemeClr val="accent1">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es-MX" sz="2000" b="1" u="sng" dirty="0">
                <a:solidFill>
                  <a:schemeClr val="accent3">
                    <a:lumMod val="50000"/>
                  </a:schemeClr>
                </a:solidFill>
              </a:rPr>
              <a:t>Estructura </a:t>
            </a:r>
            <a:r>
              <a:rPr lang="es-MX" sz="2000" b="1" u="sng" dirty="0" smtClean="0">
                <a:solidFill>
                  <a:schemeClr val="accent3">
                    <a:lumMod val="50000"/>
                  </a:schemeClr>
                </a:solidFill>
              </a:rPr>
              <a:t>metodológica:</a:t>
            </a:r>
            <a:r>
              <a:rPr lang="es-MX" sz="2000" dirty="0">
                <a:solidFill>
                  <a:schemeClr val="accent3">
                    <a:lumMod val="50000"/>
                  </a:schemeClr>
                </a:solidFill>
              </a:rPr>
              <a:t> </a:t>
            </a:r>
            <a:r>
              <a:rPr lang="es-MX" sz="2000" dirty="0" smtClean="0">
                <a:solidFill>
                  <a:schemeClr val="accent3">
                    <a:lumMod val="50000"/>
                  </a:schemeClr>
                </a:solidFill>
              </a:rPr>
              <a:t>este </a:t>
            </a:r>
            <a:r>
              <a:rPr lang="es-MX" sz="2000" dirty="0">
                <a:solidFill>
                  <a:schemeClr val="accent3">
                    <a:lumMod val="50000"/>
                  </a:schemeClr>
                </a:solidFill>
              </a:rPr>
              <a:t>material </a:t>
            </a:r>
            <a:r>
              <a:rPr lang="es-ES" sz="2000" dirty="0">
                <a:solidFill>
                  <a:schemeClr val="accent3">
                    <a:lumMod val="50000"/>
                  </a:schemeClr>
                </a:solidFill>
              </a:rPr>
              <a:t>cuenta con un sistema de almacenaje con dimensiones y materiales adecuados: </a:t>
            </a:r>
            <a:r>
              <a:rPr lang="es-ES" sz="2000" b="1" dirty="0">
                <a:solidFill>
                  <a:schemeClr val="accent3">
                    <a:lumMod val="50000"/>
                  </a:schemeClr>
                </a:solidFill>
              </a:rPr>
              <a:t>Microsoft PowerPoint 2010. </a:t>
            </a:r>
            <a:r>
              <a:rPr lang="es-ES" sz="2000" dirty="0">
                <a:solidFill>
                  <a:schemeClr val="accent3">
                    <a:lumMod val="50000"/>
                  </a:schemeClr>
                </a:solidFill>
              </a:rPr>
              <a:t>Está</a:t>
            </a:r>
            <a:r>
              <a:rPr lang="es-MX" sz="2000" dirty="0">
                <a:solidFill>
                  <a:schemeClr val="accent3">
                    <a:lumMod val="50000"/>
                  </a:schemeClr>
                </a:solidFill>
              </a:rPr>
              <a:t> diseñado en forma clara y sencilla, y presenta lo más sobresaliente respecto </a:t>
            </a:r>
            <a:r>
              <a:rPr lang="es-MX" sz="2000" dirty="0" smtClean="0">
                <a:solidFill>
                  <a:schemeClr val="accent3">
                    <a:lumMod val="50000"/>
                  </a:schemeClr>
                </a:solidFill>
              </a:rPr>
              <a:t>al tema </a:t>
            </a:r>
            <a:r>
              <a:rPr lang="es-MX" sz="2000" b="1" dirty="0">
                <a:solidFill>
                  <a:schemeClr val="accent3">
                    <a:lumMod val="50000"/>
                  </a:schemeClr>
                </a:solidFill>
              </a:rPr>
              <a:t>Seguro de Responsabilidad </a:t>
            </a:r>
            <a:r>
              <a:rPr lang="es-MX" sz="2000" b="1" dirty="0" smtClean="0">
                <a:solidFill>
                  <a:schemeClr val="accent3">
                    <a:lumMod val="50000"/>
                  </a:schemeClr>
                </a:solidFill>
              </a:rPr>
              <a:t>Civil, </a:t>
            </a:r>
            <a:r>
              <a:rPr lang="es-MX" sz="2000" dirty="0" smtClean="0">
                <a:solidFill>
                  <a:schemeClr val="accent3">
                    <a:lumMod val="50000"/>
                  </a:schemeClr>
                </a:solidFill>
              </a:rPr>
              <a:t>dentro del punto: </a:t>
            </a:r>
            <a:r>
              <a:rPr lang="es-MX" sz="2000" b="1" dirty="0" smtClean="0">
                <a:solidFill>
                  <a:schemeClr val="accent3">
                    <a:lumMod val="50000"/>
                  </a:schemeClr>
                </a:solidFill>
              </a:rPr>
              <a:t> </a:t>
            </a:r>
            <a:r>
              <a:rPr lang="es-ES" sz="2000" b="1" dirty="0" smtClean="0">
                <a:solidFill>
                  <a:schemeClr val="tx1"/>
                </a:solidFill>
              </a:rPr>
              <a:t>5.3</a:t>
            </a:r>
            <a:r>
              <a:rPr lang="es-ES" sz="2000" b="1" dirty="0">
                <a:solidFill>
                  <a:schemeClr val="tx1"/>
                </a:solidFill>
              </a:rPr>
              <a:t>.</a:t>
            </a:r>
            <a:r>
              <a:rPr lang="es-MX" sz="2000" b="1" dirty="0">
                <a:solidFill>
                  <a:schemeClr val="tx1"/>
                </a:solidFill>
              </a:rPr>
              <a:t> Ramo de </a:t>
            </a:r>
            <a:r>
              <a:rPr lang="es-MX" sz="2000" b="1" dirty="0" smtClean="0">
                <a:solidFill>
                  <a:schemeClr val="tx1"/>
                </a:solidFill>
              </a:rPr>
              <a:t>Daños</a:t>
            </a:r>
            <a:r>
              <a:rPr lang="es-MX" sz="2000" b="1" dirty="0" smtClean="0">
                <a:solidFill>
                  <a:schemeClr val="accent3">
                    <a:lumMod val="50000"/>
                  </a:schemeClr>
                </a:solidFill>
              </a:rPr>
              <a:t>. </a:t>
            </a:r>
            <a:endParaRPr lang="es-MX" sz="2000" b="1" dirty="0">
              <a:solidFill>
                <a:schemeClr val="accent3">
                  <a:lumMod val="50000"/>
                </a:schemeClr>
              </a:solidFill>
            </a:endParaRPr>
          </a:p>
        </p:txBody>
      </p:sp>
      <p:sp>
        <p:nvSpPr>
          <p:cNvPr id="2" name="1 Rectángulo"/>
          <p:cNvSpPr/>
          <p:nvPr/>
        </p:nvSpPr>
        <p:spPr>
          <a:xfrm>
            <a:off x="467544" y="260648"/>
            <a:ext cx="5159554" cy="923330"/>
          </a:xfrm>
          <a:prstGeom prst="rect">
            <a:avLst/>
          </a:prstGeom>
          <a:noFill/>
        </p:spPr>
        <p:txBody>
          <a:bodyPr wrap="none" lIns="91440" tIns="45720" rIns="91440" bIns="45720">
            <a:spAutoFit/>
          </a:bodyPr>
          <a:lstStyle/>
          <a:p>
            <a:pPr algn="ctr"/>
            <a:r>
              <a:rPr lang="es-ES" sz="5400" b="1" cap="none" spc="0" dirty="0" smtClean="0">
                <a:ln w="19050">
                  <a:solidFill>
                    <a:schemeClr val="accent3">
                      <a:lumMod val="50000"/>
                    </a:schemeClr>
                  </a:solidFill>
                  <a:prstDash val="solid"/>
                </a:ln>
                <a:solidFill>
                  <a:schemeClr val="accent1"/>
                </a:solidFill>
                <a:effectLst>
                  <a:outerShdw blurRad="50000" dist="50800" dir="7500000" algn="tl">
                    <a:srgbClr val="000000">
                      <a:shade val="5000"/>
                      <a:alpha val="35000"/>
                    </a:srgbClr>
                  </a:outerShdw>
                </a:effectLst>
              </a:rPr>
              <a:t>Guión Explicativo</a:t>
            </a:r>
            <a:endParaRPr lang="es-MX" sz="5400" b="1" cap="none" spc="0" dirty="0">
              <a:ln w="19050">
                <a:solidFill>
                  <a:schemeClr val="accent3">
                    <a:lumMod val="50000"/>
                  </a:schemeClr>
                </a:solidFill>
                <a:prstDash val="solid"/>
              </a:ln>
              <a:solidFill>
                <a:schemeClr val="accent1"/>
              </a:solidFill>
              <a:effectLst>
                <a:outerShdw blurRad="50000" dist="50800" dir="7500000" algn="tl">
                  <a:srgbClr val="000000">
                    <a:shade val="5000"/>
                    <a:alpha val="35000"/>
                  </a:srgbClr>
                </a:outerShdw>
              </a:effectLst>
            </a:endParaRPr>
          </a:p>
        </p:txBody>
      </p:sp>
      <p:pic>
        <p:nvPicPr>
          <p:cNvPr id="7" name="Picture 3"/>
          <p:cNvPicPr>
            <a:picLocks noChangeAspect="1" noChangeArrowheads="1"/>
          </p:cNvPicPr>
          <p:nvPr/>
        </p:nvPicPr>
        <p:blipFill>
          <a:blip r:embed="rId2"/>
          <a:srcRect/>
          <a:stretch>
            <a:fillRect/>
          </a:stretch>
        </p:blipFill>
        <p:spPr bwMode="auto">
          <a:xfrm>
            <a:off x="8521427" y="116632"/>
            <a:ext cx="587077" cy="648072"/>
          </a:xfrm>
          <a:prstGeom prst="rect">
            <a:avLst/>
          </a:prstGeom>
          <a:noFill/>
          <a:ln w="9525">
            <a:solidFill>
              <a:schemeClr val="accent3">
                <a:lumMod val="75000"/>
              </a:schemeClr>
            </a:solidFill>
            <a:miter lim="800000"/>
            <a:headEnd/>
            <a:tailEnd/>
          </a:ln>
        </p:spPr>
      </p:pic>
      <p:sp>
        <p:nvSpPr>
          <p:cNvPr id="9" name="8 Rectángulo"/>
          <p:cNvSpPr/>
          <p:nvPr/>
        </p:nvSpPr>
        <p:spPr>
          <a:xfrm>
            <a:off x="461656" y="3284984"/>
            <a:ext cx="5766528" cy="1368151"/>
          </a:xfrm>
          <a:prstGeom prst="rect">
            <a:avLst/>
          </a:prstGeom>
          <a:solidFill>
            <a:schemeClr val="tx2"/>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2000" dirty="0"/>
              <a:t>Este es el propósito </a:t>
            </a:r>
            <a:r>
              <a:rPr lang="es-ES" sz="2000" dirty="0" smtClean="0"/>
              <a:t>se </a:t>
            </a:r>
            <a:r>
              <a:rPr lang="es-ES" sz="2000" dirty="0"/>
              <a:t>refiere la unidad de competencia </a:t>
            </a:r>
            <a:r>
              <a:rPr lang="es-ES" sz="2000" dirty="0" smtClean="0"/>
              <a:t>5. Operaciones de Seguros. </a:t>
            </a:r>
            <a:r>
              <a:rPr lang="es-MX" sz="2000" dirty="0" smtClean="0"/>
              <a:t>El </a:t>
            </a:r>
            <a:r>
              <a:rPr lang="es-MX" sz="2000" dirty="0"/>
              <a:t>tiempo destinado para desarrollar el presente tema en el aula es de </a:t>
            </a:r>
            <a:r>
              <a:rPr lang="es-MX" sz="2000" dirty="0" smtClean="0"/>
              <a:t>2 clases.</a:t>
            </a:r>
            <a:endParaRPr lang="es-MX" sz="2000" dirty="0"/>
          </a:p>
        </p:txBody>
      </p:sp>
    </p:spTree>
    <p:extLst>
      <p:ext uri="{BB962C8B-B14F-4D97-AF65-F5344CB8AC3E}">
        <p14:creationId xmlns:p14="http://schemas.microsoft.com/office/powerpoint/2010/main" val="2019749094"/>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3 Título"/>
          <p:cNvSpPr txBox="1">
            <a:spLocks/>
          </p:cNvSpPr>
          <p:nvPr/>
        </p:nvSpPr>
        <p:spPr>
          <a:xfrm>
            <a:off x="323528" y="332656"/>
            <a:ext cx="8142792" cy="648072"/>
          </a:xfrm>
          <a:prstGeom prst="rect">
            <a:avLst/>
          </a:prstGeom>
          <a:solidFill>
            <a:schemeClr val="tx2"/>
          </a:solidFill>
          <a:ln>
            <a:solidFill>
              <a:schemeClr val="accent1"/>
            </a:solidFill>
          </a:ln>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dirty="0" smtClean="0">
                <a:solidFill>
                  <a:schemeClr val="bg1"/>
                </a:solidFill>
              </a:rPr>
              <a:t>Planeación Didáctica</a:t>
            </a:r>
            <a:endParaRPr lang="es-MX" sz="2800" dirty="0">
              <a:solidFill>
                <a:schemeClr val="bg1"/>
              </a:solidFill>
            </a:endParaRPr>
          </a:p>
        </p:txBody>
      </p:sp>
      <p:pic>
        <p:nvPicPr>
          <p:cNvPr id="4" name="Picture 3"/>
          <p:cNvPicPr>
            <a:picLocks noChangeAspect="1" noChangeArrowheads="1"/>
          </p:cNvPicPr>
          <p:nvPr/>
        </p:nvPicPr>
        <p:blipFill>
          <a:blip r:embed="rId2"/>
          <a:srcRect/>
          <a:stretch>
            <a:fillRect/>
          </a:stretch>
        </p:blipFill>
        <p:spPr bwMode="auto">
          <a:xfrm>
            <a:off x="8456196" y="332656"/>
            <a:ext cx="652308" cy="720080"/>
          </a:xfrm>
          <a:prstGeom prst="rect">
            <a:avLst/>
          </a:prstGeom>
          <a:noFill/>
          <a:ln w="9525">
            <a:solidFill>
              <a:schemeClr val="accent3">
                <a:lumMod val="75000"/>
              </a:schemeClr>
            </a:solidFill>
            <a:miter lim="800000"/>
            <a:headEnd/>
            <a:tailEnd/>
          </a:ln>
        </p:spPr>
      </p:pic>
      <p:sp>
        <p:nvSpPr>
          <p:cNvPr id="5" name="4 Marcador de número de diapositiva"/>
          <p:cNvSpPr>
            <a:spLocks noGrp="1"/>
          </p:cNvSpPr>
          <p:nvPr>
            <p:ph type="sldNum" sz="quarter" idx="12"/>
          </p:nvPr>
        </p:nvSpPr>
        <p:spPr/>
        <p:txBody>
          <a:bodyPr/>
          <a:lstStyle/>
          <a:p>
            <a:fld id="{114F6E14-26B7-447F-A4C5-187AB6119613}" type="slidenum">
              <a:rPr lang="es-MX" smtClean="0">
                <a:solidFill>
                  <a:schemeClr val="bg1"/>
                </a:solidFill>
              </a:rPr>
              <a:t>6</a:t>
            </a:fld>
            <a:endParaRPr lang="es-MX" dirty="0">
              <a:solidFill>
                <a:schemeClr val="bg1"/>
              </a:solidFill>
            </a:endParaRPr>
          </a:p>
        </p:txBody>
      </p:sp>
      <p:graphicFrame>
        <p:nvGraphicFramePr>
          <p:cNvPr id="6" name="5 Tabla"/>
          <p:cNvGraphicFramePr>
            <a:graphicFrameLocks noGrp="1"/>
          </p:cNvGraphicFramePr>
          <p:nvPr>
            <p:extLst>
              <p:ext uri="{D42A27DB-BD31-4B8C-83A1-F6EECF244321}">
                <p14:modId xmlns:p14="http://schemas.microsoft.com/office/powerpoint/2010/main" val="2293018215"/>
              </p:ext>
            </p:extLst>
          </p:nvPr>
        </p:nvGraphicFramePr>
        <p:xfrm>
          <a:off x="342675" y="1124744"/>
          <a:ext cx="7973741" cy="5467753"/>
        </p:xfrm>
        <a:graphic>
          <a:graphicData uri="http://schemas.openxmlformats.org/drawingml/2006/table">
            <a:tbl>
              <a:tblPr>
                <a:tableStyleId>{8A107856-5554-42FB-B03E-39F5DBC370BA}</a:tableStyleId>
              </a:tblPr>
              <a:tblGrid>
                <a:gridCol w="2413936"/>
                <a:gridCol w="1572934"/>
                <a:gridCol w="458479"/>
                <a:gridCol w="1582460"/>
                <a:gridCol w="1945932"/>
              </a:tblGrid>
              <a:tr h="450625">
                <a:tc>
                  <a:txBody>
                    <a:bodyPr/>
                    <a:lstStyle/>
                    <a:p>
                      <a:pPr algn="ctr"/>
                      <a:r>
                        <a:rPr lang="es-MX" dirty="0" smtClean="0"/>
                        <a:t>Estrategias Didácticas</a:t>
                      </a:r>
                      <a:endParaRPr lang="es-MX" b="1" dirty="0"/>
                    </a:p>
                  </a:txBody>
                  <a:tcPr>
                    <a:solidFill>
                      <a:schemeClr val="accent2">
                        <a:lumMod val="60000"/>
                        <a:lumOff val="40000"/>
                      </a:schemeClr>
                    </a:solidFill>
                  </a:tcPr>
                </a:tc>
                <a:tc gridSpan="3">
                  <a:txBody>
                    <a:bodyPr/>
                    <a:lstStyle/>
                    <a:p>
                      <a:pPr algn="ctr"/>
                      <a:r>
                        <a:rPr lang="es-MX" dirty="0" smtClean="0"/>
                        <a:t>Recursos Requeridos</a:t>
                      </a:r>
                      <a:endParaRPr lang="es-MX" b="1" dirty="0"/>
                    </a:p>
                  </a:txBody>
                  <a:tcPr>
                    <a:solidFill>
                      <a:schemeClr val="accent2">
                        <a:lumMod val="60000"/>
                        <a:lumOff val="40000"/>
                      </a:schemeClr>
                    </a:solidFill>
                  </a:tcPr>
                </a:tc>
                <a:tc hMerge="1">
                  <a:txBody>
                    <a:bodyPr/>
                    <a:lstStyle/>
                    <a:p>
                      <a:endParaRPr lang="es-MX"/>
                    </a:p>
                  </a:txBody>
                  <a:tcPr/>
                </a:tc>
                <a:tc hMerge="1">
                  <a:txBody>
                    <a:bodyPr/>
                    <a:lstStyle/>
                    <a:p>
                      <a:endParaRPr lang="es-MX"/>
                    </a:p>
                  </a:txBody>
                  <a:tcPr/>
                </a:tc>
                <a:tc>
                  <a:txBody>
                    <a:bodyPr/>
                    <a:lstStyle/>
                    <a:p>
                      <a:pPr algn="ctr"/>
                      <a:r>
                        <a:rPr lang="es-MX" dirty="0" smtClean="0"/>
                        <a:t>Tiempo Destinado</a:t>
                      </a:r>
                      <a:endParaRPr lang="es-MX" b="1" dirty="0"/>
                    </a:p>
                  </a:txBody>
                  <a:tcPr>
                    <a:solidFill>
                      <a:schemeClr val="accent2">
                        <a:lumMod val="60000"/>
                        <a:lumOff val="40000"/>
                      </a:schemeClr>
                    </a:solidFill>
                  </a:tcPr>
                </a:tc>
              </a:tr>
              <a:tr h="340715">
                <a:tc rowSpan="2">
                  <a:txBody>
                    <a:bodyPr/>
                    <a:lstStyle/>
                    <a:p>
                      <a:pPr marL="285750" indent="-285750" algn="l">
                        <a:buFont typeface="Arial" pitchFamily="34" charset="0"/>
                        <a:buChar char="•"/>
                      </a:pPr>
                      <a:r>
                        <a:rPr lang="es-MX" sz="1600" dirty="0" smtClean="0"/>
                        <a:t>Investigación</a:t>
                      </a:r>
                      <a:r>
                        <a:rPr lang="es-MX" sz="1600" baseline="0" dirty="0" smtClean="0"/>
                        <a:t> de las operaciones del Ramo de Daños.</a:t>
                      </a:r>
                    </a:p>
                    <a:p>
                      <a:pPr marL="285750" indent="-285750" algn="l">
                        <a:buFont typeface="Arial" pitchFamily="34" charset="0"/>
                        <a:buChar char="•"/>
                      </a:pPr>
                      <a:r>
                        <a:rPr lang="es-MX" sz="1600" baseline="0" dirty="0" smtClean="0"/>
                        <a:t>Elaboración de mapas mentales  respecto a las características del seguro de RC.</a:t>
                      </a:r>
                    </a:p>
                    <a:p>
                      <a:pPr marL="285750" indent="-285750" algn="l">
                        <a:buFont typeface="Arial" pitchFamily="34" charset="0"/>
                        <a:buChar char="•"/>
                      </a:pPr>
                      <a:r>
                        <a:rPr lang="es-MX" sz="1600" baseline="0" dirty="0" smtClean="0"/>
                        <a:t>Exposición </a:t>
                      </a:r>
                      <a:r>
                        <a:rPr lang="es-MX" sz="1600" baseline="0" smtClean="0"/>
                        <a:t>del docente.</a:t>
                      </a:r>
                      <a:endParaRPr lang="es-MX" sz="1600" baseline="0" dirty="0" smtClean="0"/>
                    </a:p>
                    <a:p>
                      <a:pPr marL="285750" indent="-285750" algn="just">
                        <a:buFont typeface="Arial" pitchFamily="34" charset="0"/>
                        <a:buChar char="•"/>
                      </a:pPr>
                      <a:endParaRPr lang="es-MX" sz="1600" dirty="0"/>
                    </a:p>
                  </a:txBody>
                  <a:tcPr>
                    <a:solidFill>
                      <a:schemeClr val="accent2">
                        <a:lumMod val="60000"/>
                        <a:lumOff val="40000"/>
                      </a:schemeClr>
                    </a:solidFill>
                  </a:tcPr>
                </a:tc>
                <a:tc gridSpan="2">
                  <a:txBody>
                    <a:bodyPr/>
                    <a:lstStyle/>
                    <a:p>
                      <a:pPr algn="ctr"/>
                      <a:r>
                        <a:rPr lang="es-MX" sz="1600" dirty="0" smtClean="0"/>
                        <a:t>Pedagógicos </a:t>
                      </a:r>
                      <a:endParaRPr lang="es-MX" sz="1600" dirty="0"/>
                    </a:p>
                  </a:txBody>
                  <a:tcPr>
                    <a:solidFill>
                      <a:schemeClr val="accent2">
                        <a:lumMod val="60000"/>
                        <a:lumOff val="40000"/>
                      </a:schemeClr>
                    </a:solidFill>
                  </a:tcPr>
                </a:tc>
                <a:tc hMerge="1">
                  <a:txBody>
                    <a:bodyPr/>
                    <a:lstStyle/>
                    <a:p>
                      <a:endParaRPr lang="es-MX"/>
                    </a:p>
                  </a:txBody>
                  <a:tcPr/>
                </a:tc>
                <a:tc>
                  <a:txBody>
                    <a:bodyPr/>
                    <a:lstStyle/>
                    <a:p>
                      <a:pPr algn="ctr"/>
                      <a:r>
                        <a:rPr lang="es-MX" sz="1600" dirty="0" smtClean="0"/>
                        <a:t>Administrativos </a:t>
                      </a:r>
                      <a:endParaRPr lang="es-MX" sz="1600" dirty="0"/>
                    </a:p>
                  </a:txBody>
                  <a:tcPr>
                    <a:solidFill>
                      <a:schemeClr val="accent2">
                        <a:lumMod val="60000"/>
                        <a:lumOff val="40000"/>
                      </a:schemeClr>
                    </a:solidFill>
                  </a:tcPr>
                </a:tc>
                <a:tc rowSpan="2">
                  <a:txBody>
                    <a:bodyPr/>
                    <a:lstStyle/>
                    <a:p>
                      <a:pPr algn="ctr"/>
                      <a:r>
                        <a:rPr lang="es-MX" sz="1600" baseline="0" dirty="0" smtClean="0"/>
                        <a:t>2 Clases (4 horas)</a:t>
                      </a:r>
                      <a:endParaRPr lang="es-MX" sz="1600" dirty="0"/>
                    </a:p>
                  </a:txBody>
                  <a:tcPr>
                    <a:solidFill>
                      <a:schemeClr val="accent2">
                        <a:lumMod val="60000"/>
                        <a:lumOff val="40000"/>
                      </a:schemeClr>
                    </a:solidFill>
                  </a:tcPr>
                </a:tc>
              </a:tr>
              <a:tr h="1435198">
                <a:tc vMerge="1">
                  <a:txBody>
                    <a:bodyPr/>
                    <a:lstStyle/>
                    <a:p>
                      <a:endParaRPr lang="es-MX"/>
                    </a:p>
                  </a:txBody>
                  <a:tcPr/>
                </a:tc>
                <a:tc gridSpan="2">
                  <a:txBody>
                    <a:bodyPr/>
                    <a:lstStyle/>
                    <a:p>
                      <a:pPr marL="90488" indent="-90488" algn="l">
                        <a:buFont typeface="Arial" pitchFamily="34" charset="0"/>
                        <a:buChar char="•"/>
                      </a:pPr>
                      <a:r>
                        <a:rPr lang="es-MX" sz="1400" dirty="0" smtClean="0"/>
                        <a:t>Libros de texto </a:t>
                      </a:r>
                    </a:p>
                    <a:p>
                      <a:pPr marL="90488" indent="-90488" algn="l">
                        <a:buFont typeface="Arial" pitchFamily="34" charset="0"/>
                        <a:buChar char="•"/>
                      </a:pPr>
                      <a:r>
                        <a:rPr lang="es-MX" sz="1400" dirty="0" smtClean="0"/>
                        <a:t>Ley sobre el contrato del seguro</a:t>
                      </a:r>
                    </a:p>
                    <a:p>
                      <a:pPr marL="90488" indent="-90488" algn="l">
                        <a:buFont typeface="Arial" pitchFamily="34" charset="0"/>
                        <a:buChar char="•"/>
                      </a:pPr>
                      <a:r>
                        <a:rPr lang="es-MX" sz="1400" dirty="0" smtClean="0"/>
                        <a:t>Ley de Instituciones de Seguros y de Fianzas</a:t>
                      </a:r>
                      <a:endParaRPr lang="es-MX" sz="1400" dirty="0"/>
                    </a:p>
                  </a:txBody>
                  <a:tcPr>
                    <a:solidFill>
                      <a:schemeClr val="accent2">
                        <a:lumMod val="60000"/>
                        <a:lumOff val="40000"/>
                      </a:schemeClr>
                    </a:solidFill>
                  </a:tcPr>
                </a:tc>
                <a:tc hMerge="1">
                  <a:txBody>
                    <a:bodyPr/>
                    <a:lstStyle/>
                    <a:p>
                      <a:endParaRPr lang="es-MX"/>
                    </a:p>
                  </a:txBody>
                  <a:tcPr/>
                </a:tc>
                <a:tc>
                  <a:txBody>
                    <a:bodyPr/>
                    <a:lstStyle/>
                    <a:p>
                      <a:pPr marL="285750" indent="-285750" algn="l">
                        <a:buFont typeface="Arial" pitchFamily="34" charset="0"/>
                        <a:buChar char="•"/>
                      </a:pPr>
                      <a:r>
                        <a:rPr lang="es-MX" sz="1400" dirty="0" smtClean="0"/>
                        <a:t>Aula</a:t>
                      </a:r>
                      <a:r>
                        <a:rPr lang="es-MX" sz="1400" baseline="0" dirty="0" smtClean="0"/>
                        <a:t> </a:t>
                      </a:r>
                    </a:p>
                    <a:p>
                      <a:pPr marL="285750" indent="-285750" algn="l">
                        <a:buFont typeface="Arial" pitchFamily="34" charset="0"/>
                        <a:buChar char="•"/>
                      </a:pPr>
                      <a:r>
                        <a:rPr lang="es-MX" sz="1400" baseline="0" dirty="0" smtClean="0"/>
                        <a:t>Cañón </a:t>
                      </a:r>
                      <a:endParaRPr lang="es-MX" sz="1400" dirty="0"/>
                    </a:p>
                  </a:txBody>
                  <a:tcPr>
                    <a:solidFill>
                      <a:schemeClr val="accent2">
                        <a:lumMod val="60000"/>
                        <a:lumOff val="40000"/>
                      </a:schemeClr>
                    </a:solidFill>
                  </a:tcPr>
                </a:tc>
                <a:tc vMerge="1">
                  <a:txBody>
                    <a:bodyPr/>
                    <a:lstStyle/>
                    <a:p>
                      <a:endParaRPr lang="es-MX"/>
                    </a:p>
                  </a:txBody>
                  <a:tcPr/>
                </a:tc>
              </a:tr>
              <a:tr h="445128">
                <a:tc gridSpan="2">
                  <a:txBody>
                    <a:bodyPr/>
                    <a:lstStyle/>
                    <a:p>
                      <a:pPr algn="ctr"/>
                      <a:r>
                        <a:rPr lang="es-MX" sz="1600" dirty="0" smtClean="0"/>
                        <a:t>Criterios de desempeño </a:t>
                      </a:r>
                      <a:r>
                        <a:rPr lang="es-MX" sz="1600" baseline="0" dirty="0" smtClean="0"/>
                        <a:t> </a:t>
                      </a:r>
                      <a:endParaRPr lang="es-MX" sz="1600" b="1" dirty="0"/>
                    </a:p>
                  </a:txBody>
                  <a:tcPr>
                    <a:solidFill>
                      <a:schemeClr val="accent2">
                        <a:lumMod val="60000"/>
                        <a:lumOff val="40000"/>
                      </a:schemeClr>
                    </a:solidFill>
                  </a:tcPr>
                </a:tc>
                <a:tc hMerge="1">
                  <a:txBody>
                    <a:bodyPr/>
                    <a:lstStyle/>
                    <a:p>
                      <a:endParaRPr lang="es-MX"/>
                    </a:p>
                  </a:txBody>
                  <a:tcPr/>
                </a:tc>
                <a:tc gridSpan="3">
                  <a:txBody>
                    <a:bodyPr/>
                    <a:lstStyle/>
                    <a:p>
                      <a:pPr algn="ctr"/>
                      <a:r>
                        <a:rPr lang="es-MX" sz="1600" dirty="0" smtClean="0"/>
                        <a:t>Evidencias -</a:t>
                      </a:r>
                      <a:r>
                        <a:rPr lang="es-MX" sz="1600" baseline="0" dirty="0" smtClean="0"/>
                        <a:t> Productos</a:t>
                      </a:r>
                      <a:endParaRPr lang="es-MX" sz="1600" b="1" dirty="0"/>
                    </a:p>
                  </a:txBody>
                  <a:tcPr>
                    <a:solidFill>
                      <a:schemeClr val="accent2">
                        <a:lumMod val="60000"/>
                        <a:lumOff val="40000"/>
                      </a:schemeClr>
                    </a:solidFill>
                  </a:tcPr>
                </a:tc>
                <a:tc hMerge="1">
                  <a:txBody>
                    <a:bodyPr/>
                    <a:lstStyle/>
                    <a:p>
                      <a:endParaRPr lang="es-MX"/>
                    </a:p>
                  </a:txBody>
                  <a:tcPr/>
                </a:tc>
                <a:tc hMerge="1">
                  <a:txBody>
                    <a:bodyPr/>
                    <a:lstStyle/>
                    <a:p>
                      <a:endParaRPr lang="es-MX"/>
                    </a:p>
                  </a:txBody>
                  <a:tcPr/>
                </a:tc>
              </a:tr>
              <a:tr h="1660327">
                <a:tc gridSpan="2">
                  <a:txBody>
                    <a:bodyPr/>
                    <a:lstStyle/>
                    <a:p>
                      <a:pPr marL="285750" indent="-285750">
                        <a:buFont typeface="Arial" pitchFamily="34" charset="0"/>
                        <a:buChar char="•"/>
                      </a:pPr>
                      <a:r>
                        <a:rPr lang="es-MX" sz="1600" dirty="0" smtClean="0"/>
                        <a:t>Análisis de las operaciones del Ramo de Daños</a:t>
                      </a:r>
                      <a:r>
                        <a:rPr lang="es-MX" sz="1600" baseline="0" dirty="0" smtClean="0"/>
                        <a:t>.</a:t>
                      </a:r>
                    </a:p>
                    <a:p>
                      <a:pPr marL="285750" indent="-285750">
                        <a:buFont typeface="Arial" pitchFamily="34" charset="0"/>
                        <a:buChar char="•"/>
                      </a:pPr>
                      <a:endParaRPr lang="es-MX" sz="1600" baseline="0" dirty="0" smtClean="0"/>
                    </a:p>
                    <a:p>
                      <a:pPr marL="285750" indent="-285750">
                        <a:buFont typeface="Arial" pitchFamily="34" charset="0"/>
                        <a:buChar char="•"/>
                      </a:pPr>
                      <a:r>
                        <a:rPr lang="es-MX" sz="1600" baseline="0" dirty="0" smtClean="0"/>
                        <a:t>Elaborar un mapa mental  respecto a las características del seguro de RC.</a:t>
                      </a:r>
                    </a:p>
                    <a:p>
                      <a:pPr marL="285750" indent="-285750">
                        <a:buFont typeface="Arial" pitchFamily="34" charset="0"/>
                        <a:buChar char="•"/>
                      </a:pPr>
                      <a:endParaRPr lang="es-MX" sz="1600" baseline="0" dirty="0" smtClean="0"/>
                    </a:p>
                    <a:p>
                      <a:pPr marL="285750" indent="-285750">
                        <a:buFont typeface="Arial" pitchFamily="34" charset="0"/>
                        <a:buChar char="•"/>
                      </a:pPr>
                      <a:r>
                        <a:rPr lang="es-MX" sz="1600" baseline="0" dirty="0" smtClean="0"/>
                        <a:t>Análisis de las coberturas del Seguro de Responsabilidad Civil en las principales pólizas que se manejan en el mercado.</a:t>
                      </a:r>
                      <a:endParaRPr lang="es-MX" sz="1600" dirty="0"/>
                    </a:p>
                  </a:txBody>
                  <a:tcPr>
                    <a:solidFill>
                      <a:schemeClr val="accent2">
                        <a:lumMod val="60000"/>
                        <a:lumOff val="40000"/>
                      </a:schemeClr>
                    </a:solidFill>
                  </a:tcPr>
                </a:tc>
                <a:tc hMerge="1">
                  <a:txBody>
                    <a:bodyPr/>
                    <a:lstStyle/>
                    <a:p>
                      <a:endParaRPr lang="es-MX"/>
                    </a:p>
                  </a:txBody>
                  <a:tcPr/>
                </a:tc>
                <a:tc gridSpan="3">
                  <a:txBody>
                    <a:bodyPr/>
                    <a:lstStyle/>
                    <a:p>
                      <a:pPr marL="285750" indent="-285750" algn="just">
                        <a:buFont typeface="Arial" pitchFamily="34" charset="0"/>
                        <a:buChar char="•"/>
                      </a:pPr>
                      <a:r>
                        <a:rPr lang="es-MX" sz="1600" dirty="0" smtClean="0"/>
                        <a:t>Investigación del tema.</a:t>
                      </a:r>
                    </a:p>
                    <a:p>
                      <a:pPr marL="285750" indent="-285750" algn="just">
                        <a:buFont typeface="Arial" pitchFamily="34" charset="0"/>
                        <a:buChar char="•"/>
                      </a:pPr>
                      <a:endParaRPr lang="es-MX" sz="1600" dirty="0" smtClean="0"/>
                    </a:p>
                    <a:p>
                      <a:pPr marL="285750" indent="-285750" algn="just">
                        <a:buFont typeface="Arial" pitchFamily="34" charset="0"/>
                        <a:buChar char="•"/>
                      </a:pPr>
                      <a:r>
                        <a:rPr lang="es-MX" sz="1600" dirty="0" smtClean="0"/>
                        <a:t>Mapa mental </a:t>
                      </a:r>
                      <a:r>
                        <a:rPr lang="es-MX" sz="1600" baseline="0" dirty="0" smtClean="0"/>
                        <a:t>  respecto a las características del seguro de RC.</a:t>
                      </a:r>
                    </a:p>
                    <a:p>
                      <a:pPr marL="285750" indent="-285750" algn="just">
                        <a:buFont typeface="Arial" pitchFamily="34" charset="0"/>
                        <a:buChar char="•"/>
                      </a:pPr>
                      <a:endParaRPr lang="es-MX" sz="1600" baseline="0" dirty="0" smtClean="0"/>
                    </a:p>
                    <a:p>
                      <a:pPr marL="285750" indent="-285750" algn="just">
                        <a:buFont typeface="Arial" pitchFamily="34" charset="0"/>
                        <a:buChar char="•"/>
                      </a:pPr>
                      <a:r>
                        <a:rPr lang="es-MX" sz="1600" baseline="0" dirty="0" smtClean="0"/>
                        <a:t>Cuadro que muestre las principales coberturas del seguro de RC.</a:t>
                      </a:r>
                    </a:p>
                    <a:p>
                      <a:endParaRPr lang="es-MX" sz="1600" dirty="0"/>
                    </a:p>
                  </a:txBody>
                  <a:tcPr>
                    <a:solidFill>
                      <a:schemeClr val="accent2">
                        <a:lumMod val="60000"/>
                        <a:lumOff val="40000"/>
                      </a:schemeClr>
                    </a:solidFill>
                  </a:tcPr>
                </a:tc>
                <a:tc hMerge="1">
                  <a:txBody>
                    <a:bodyPr/>
                    <a:lstStyle/>
                    <a:p>
                      <a:endParaRPr lang="es-MX"/>
                    </a:p>
                  </a:txBody>
                  <a:tcPr/>
                </a:tc>
                <a:tc hMerge="1">
                  <a:txBody>
                    <a:bodyPr/>
                    <a:lstStyle/>
                    <a:p>
                      <a:endParaRPr lang="es-MX"/>
                    </a:p>
                  </a:txBody>
                  <a:tcPr/>
                </a:tc>
              </a:tr>
            </a:tbl>
          </a:graphicData>
        </a:graphic>
      </p:graphicFrame>
    </p:spTree>
    <p:extLst>
      <p:ext uri="{BB962C8B-B14F-4D97-AF65-F5344CB8AC3E}">
        <p14:creationId xmlns:p14="http://schemas.microsoft.com/office/powerpoint/2010/main" val="3573493064"/>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71538" y="4581128"/>
            <a:ext cx="7143800" cy="1938992"/>
          </a:xfrm>
          <a:prstGeom prst="rect">
            <a:avLst/>
          </a:prstGeom>
          <a:solidFill>
            <a:schemeClr val="tx2"/>
          </a:solidFill>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s-MX" sz="6000" b="1" dirty="0" smtClean="0">
                <a:ln>
                  <a:solidFill>
                    <a:schemeClr val="tx1"/>
                  </a:solidFill>
                </a:ln>
                <a:solidFill>
                  <a:schemeClr val="accent3"/>
                </a:solidFill>
              </a:rPr>
              <a:t>Seguro de Responsabilidad Civil.</a:t>
            </a:r>
            <a:r>
              <a:rPr lang="es-MX" sz="3200" b="1" dirty="0" smtClean="0">
                <a:ln>
                  <a:solidFill>
                    <a:schemeClr val="tx1"/>
                  </a:solidFill>
                </a:ln>
                <a:solidFill>
                  <a:schemeClr val="accent3"/>
                </a:solidFill>
              </a:rPr>
              <a:t> </a:t>
            </a:r>
            <a:endParaRPr lang="es-MX" dirty="0"/>
          </a:p>
        </p:txBody>
      </p:sp>
      <p:sp>
        <p:nvSpPr>
          <p:cNvPr id="4" name="3 Elipse"/>
          <p:cNvSpPr/>
          <p:nvPr/>
        </p:nvSpPr>
        <p:spPr>
          <a:xfrm>
            <a:off x="3214678" y="508592"/>
            <a:ext cx="5357850" cy="4000528"/>
          </a:xfrm>
          <a:prstGeom prst="ellipse">
            <a:avLst/>
          </a:prstGeom>
          <a:solidFill>
            <a:schemeClr val="accent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2 Marcador de número de diapositiva"/>
          <p:cNvSpPr>
            <a:spLocks noGrp="1"/>
          </p:cNvSpPr>
          <p:nvPr>
            <p:ph type="sldNum" sz="quarter" idx="12"/>
          </p:nvPr>
        </p:nvSpPr>
        <p:spPr/>
        <p:txBody>
          <a:bodyPr/>
          <a:lstStyle/>
          <a:p>
            <a:fld id="{B103DBDF-5D3C-4A1A-979A-A472FA1B96AE}" type="slidenum">
              <a:rPr lang="es-MX" smtClean="0"/>
              <a:pPr/>
              <a:t>7</a:t>
            </a:fld>
            <a:endParaRPr lang="es-MX"/>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1124744"/>
            <a:ext cx="3571669"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64959" y="109191"/>
            <a:ext cx="871537" cy="871537"/>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3744346"/>
      </p:ext>
    </p:extLst>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188640"/>
            <a:ext cx="3571900" cy="707886"/>
          </a:xfrm>
          <a:prstGeom prst="rect">
            <a:avLst/>
          </a:prstGeom>
          <a:solidFill>
            <a:schemeClr val="tx2"/>
          </a:solidFill>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s-MX" sz="4000" b="1" dirty="0" smtClean="0">
                <a:ln>
                  <a:solidFill>
                    <a:schemeClr val="tx1"/>
                  </a:solidFill>
                </a:ln>
                <a:solidFill>
                  <a:schemeClr val="accent3"/>
                </a:solidFill>
              </a:rPr>
              <a:t>Introducción</a:t>
            </a:r>
            <a:endParaRPr lang="es-MX" sz="1100" dirty="0"/>
          </a:p>
        </p:txBody>
      </p:sp>
      <p:sp>
        <p:nvSpPr>
          <p:cNvPr id="3" name="2 Marcador de número de diapositiva"/>
          <p:cNvSpPr>
            <a:spLocks noGrp="1"/>
          </p:cNvSpPr>
          <p:nvPr>
            <p:ph type="sldNum" sz="quarter" idx="12"/>
          </p:nvPr>
        </p:nvSpPr>
        <p:spPr/>
        <p:txBody>
          <a:bodyPr/>
          <a:lstStyle/>
          <a:p>
            <a:fld id="{B103DBDF-5D3C-4A1A-979A-A472FA1B96AE}" type="slidenum">
              <a:rPr lang="es-MX" smtClean="0">
                <a:solidFill>
                  <a:schemeClr val="bg1"/>
                </a:solidFill>
              </a:rPr>
              <a:pPr/>
              <a:t>8</a:t>
            </a:fld>
            <a:endParaRPr lang="es-MX" dirty="0">
              <a:solidFill>
                <a:schemeClr val="bg1"/>
              </a:solidFill>
            </a:endParaRPr>
          </a:p>
        </p:txBody>
      </p:sp>
      <p:sp>
        <p:nvSpPr>
          <p:cNvPr id="6" name="Rectangle 1"/>
          <p:cNvSpPr>
            <a:spLocks noChangeArrowheads="1"/>
          </p:cNvSpPr>
          <p:nvPr/>
        </p:nvSpPr>
        <p:spPr bwMode="auto">
          <a:xfrm>
            <a:off x="467544" y="1129680"/>
            <a:ext cx="8142792" cy="1631216"/>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kumimoji="0" lang="es-MX"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La industria del seguro desarrolla 2 funciones, por una parte ofrece cobertura de riesgo para personas en la protección de su patrimonio, y por otra parte, a través de su operación, forma y administra recursos para la inversión canalizándolos al aparato productivo del país y al desarrollo económico nacional. </a:t>
            </a:r>
            <a:endParaRPr lang="es-MX" sz="2000" dirty="0">
              <a:latin typeface="Arial" pitchFamily="34" charset="0"/>
              <a:cs typeface="Arial" pitchFamily="34" charset="0"/>
            </a:endParaRPr>
          </a:p>
        </p:txBody>
      </p:sp>
      <p:sp>
        <p:nvSpPr>
          <p:cNvPr id="7" name="Rectangle 1"/>
          <p:cNvSpPr>
            <a:spLocks noChangeArrowheads="1"/>
          </p:cNvSpPr>
          <p:nvPr/>
        </p:nvSpPr>
        <p:spPr bwMode="auto">
          <a:xfrm>
            <a:off x="467544" y="2913906"/>
            <a:ext cx="3888432" cy="3539430"/>
          </a:xfrm>
          <a:prstGeom prst="rect">
            <a:avLst/>
          </a:prstGeom>
          <a:solidFill>
            <a:schemeClr val="accent3">
              <a:lumMod val="20000"/>
              <a:lumOff val="80000"/>
            </a:schemeClr>
          </a:solidFill>
          <a:ln w="19050">
            <a:solidFill>
              <a:schemeClr val="accent3">
                <a:lumMod val="50000"/>
              </a:schemeClr>
            </a:solidFill>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algn="just"/>
            <a:r>
              <a:rPr lang="es-ES" sz="2400" dirty="0" smtClean="0"/>
              <a:t> </a:t>
            </a:r>
            <a:r>
              <a:rPr lang="es-MX" sz="2000" dirty="0" smtClean="0">
                <a:latin typeface="Arial" pitchFamily="34" charset="0"/>
                <a:cs typeface="Arial" pitchFamily="34" charset="0"/>
              </a:rPr>
              <a:t>Esta forma de comercializar, el resarcimiento de daños o perdidas ha creado una actividad muy importante a nivel mundial.  Si el seguro comercialmente hablando no existiera la economía de las naciones se desarrollaría con lentitud y los gobiernos intervendrían de manera importante. </a:t>
            </a:r>
            <a:endParaRPr lang="es-MX" sz="2000" dirty="0"/>
          </a:p>
        </p:txBody>
      </p:sp>
      <p:sp>
        <p:nvSpPr>
          <p:cNvPr id="8" name="2 Marcador de contenido"/>
          <p:cNvSpPr txBox="1">
            <a:spLocks/>
          </p:cNvSpPr>
          <p:nvPr/>
        </p:nvSpPr>
        <p:spPr>
          <a:xfrm>
            <a:off x="4499992" y="2924944"/>
            <a:ext cx="4110344" cy="1512168"/>
          </a:xfrm>
          <a:prstGeom prst="rect">
            <a:avLst/>
          </a:prstGeom>
          <a:solidFill>
            <a:schemeClr val="tx2">
              <a:lumMod val="40000"/>
              <a:lumOff val="60000"/>
            </a:schemeClr>
          </a:solidFill>
          <a:ln>
            <a:solidFill>
              <a:schemeClr val="accent3">
                <a:lumMod val="50000"/>
              </a:schemeClr>
            </a:solidFill>
          </a:ln>
        </p:spPr>
        <p:txBody>
          <a:bodyPr>
            <a:normAutofit fontScale="85000" lnSpcReduction="10000"/>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0" indent="0" algn="just">
              <a:buFont typeface="Arial" pitchFamily="34" charset="0"/>
              <a:buNone/>
            </a:pPr>
            <a:r>
              <a:rPr lang="es-MX" dirty="0" smtClean="0">
                <a:solidFill>
                  <a:schemeClr val="tx2">
                    <a:lumMod val="75000"/>
                  </a:schemeClr>
                </a:solidFill>
                <a:latin typeface="Arial" pitchFamily="34" charset="0"/>
                <a:cs typeface="Arial" pitchFamily="34" charset="0"/>
              </a:rPr>
              <a:t>El seguro ha resultado ser una de las medidas más eficaces y casi siempre disponibles para solucionar los efectos económicamente desfavorables del riesgo.</a:t>
            </a:r>
            <a:endParaRPr lang="es-MX"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6915" y="4509120"/>
            <a:ext cx="2157413" cy="1968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63371376"/>
      </p:ext>
    </p:extLst>
  </p:cSld>
  <p:clrMapOvr>
    <a:masterClrMapping/>
  </p:clrMapOvr>
  <p:transition spd="slow">
    <p:wheel spokes="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323528" y="332656"/>
            <a:ext cx="8352928" cy="576064"/>
          </a:xfrm>
          <a:prstGeom prst="rect">
            <a:avLst/>
          </a:prstGeom>
          <a:solidFill>
            <a:schemeClr val="tx2"/>
          </a:solidFill>
          <a:ln>
            <a:solidFill>
              <a:schemeClr val="accent3">
                <a:lumMod val="75000"/>
              </a:schemeClr>
            </a:solidFill>
            <a:miter lim="800000"/>
            <a:headEnd/>
            <a:tailEnd/>
          </a:ln>
        </p:spPr>
        <p:txBody>
          <a:bodyPr vert="horz" wrap="square" lIns="91440" tIns="45720" rIns="91440" bIns="45720" numCol="1" anchor="ctr" anchorCtr="0" compatLnSpc="1">
            <a:prstTxWarp prst="textNoShape">
              <a:avLst/>
            </a:prstTxWarp>
            <a:normAutofit/>
          </a:bodyPr>
          <a:lstStyle/>
          <a:p>
            <a:pPr lvl="0" algn="just">
              <a:lnSpc>
                <a:spcPct val="100000"/>
              </a:lnSpc>
            </a:pPr>
            <a:r>
              <a:rPr lang="es-MX" sz="2100" b="1" dirty="0" smtClean="0">
                <a:ln>
                  <a:solidFill>
                    <a:schemeClr val="tx1">
                      <a:lumMod val="65000"/>
                      <a:lumOff val="35000"/>
                    </a:schemeClr>
                  </a:solidFill>
                </a:ln>
                <a:solidFill>
                  <a:schemeClr val="bg2"/>
                </a:solidFill>
                <a:effectLst/>
                <a:latin typeface="Arial" pitchFamily="34" charset="0"/>
                <a:ea typeface="Times New Roman" pitchFamily="18" charset="0"/>
                <a:cs typeface="Arial" pitchFamily="34" charset="0"/>
              </a:rPr>
              <a:t>De acuerdo a la Ley de Instituciones de Seguros y de Fianzas:</a:t>
            </a:r>
            <a:endParaRPr lang="es-ES" sz="2100" dirty="0" smtClean="0">
              <a:solidFill>
                <a:schemeClr val="bg2"/>
              </a:solidFill>
            </a:endParaRPr>
          </a:p>
        </p:txBody>
      </p:sp>
      <p:sp>
        <p:nvSpPr>
          <p:cNvPr id="6147" name="Rectangle 3"/>
          <p:cNvSpPr>
            <a:spLocks noGrp="1" noChangeArrowheads="1"/>
          </p:cNvSpPr>
          <p:nvPr>
            <p:ph idx="1"/>
          </p:nvPr>
        </p:nvSpPr>
        <p:spPr bwMode="auto">
          <a:xfrm>
            <a:off x="323528" y="980728"/>
            <a:ext cx="8352928" cy="936104"/>
          </a:xfrm>
          <a:prstGeom prst="rect">
            <a:avLst/>
          </a:prstGeom>
          <a:solidFill>
            <a:schemeClr val="accent3">
              <a:lumMod val="60000"/>
              <a:lumOff val="40000"/>
            </a:schemeClr>
          </a:solidFill>
          <a:ln>
            <a:solidFill>
              <a:schemeClr val="accent3">
                <a:lumMod val="50000"/>
              </a:schemeClr>
            </a:solidFill>
            <a:miter lim="800000"/>
            <a:headEnd/>
            <a:tailEnd/>
          </a:ln>
        </p:spPr>
        <p:txBody>
          <a:bodyPr vert="horz" wrap="square" lIns="91440" tIns="45720" rIns="91440" bIns="45720" numCol="1" anchor="t" anchorCtr="0" compatLnSpc="1">
            <a:prstTxWarp prst="textNoShape">
              <a:avLst/>
            </a:prstTxWarp>
            <a:normAutofit/>
          </a:bodyPr>
          <a:lstStyle/>
          <a:p>
            <a:pPr marL="0" indent="0" algn="just">
              <a:buNone/>
            </a:pPr>
            <a:r>
              <a:rPr lang="es-MX" sz="1800" b="1" dirty="0">
                <a:solidFill>
                  <a:srgbClr val="000000"/>
                </a:solidFill>
                <a:latin typeface="Arial" pitchFamily="34" charset="0"/>
                <a:cs typeface="Arial" pitchFamily="34" charset="0"/>
              </a:rPr>
              <a:t>ARTÍCULO 25.- </a:t>
            </a:r>
            <a:r>
              <a:rPr lang="es-MX" sz="1800" dirty="0">
                <a:solidFill>
                  <a:srgbClr val="000000"/>
                </a:solidFill>
                <a:latin typeface="Arial" pitchFamily="34" charset="0"/>
                <a:cs typeface="Arial" pitchFamily="34" charset="0"/>
              </a:rPr>
              <a:t>Las autorizaciones para organizarse, operar y funcionar como Institución de Seguros o Sociedad Mutualista, se referirán a una o más de las siguientes operaciones y ramos de seguro: </a:t>
            </a:r>
            <a:endParaRPr lang="es-MX" sz="1800" dirty="0">
              <a:latin typeface="Arial" pitchFamily="34" charset="0"/>
              <a:cs typeface="Arial" pitchFamily="34" charset="0"/>
            </a:endParaRPr>
          </a:p>
          <a:p>
            <a:pPr marL="0" indent="0" algn="just">
              <a:buNone/>
            </a:pPr>
            <a:endParaRPr lang="es-MX" sz="3000" dirty="0"/>
          </a:p>
          <a:p>
            <a:pPr marL="0" lvl="0" indent="0" algn="just">
              <a:lnSpc>
                <a:spcPct val="80000"/>
              </a:lnSpc>
              <a:buNone/>
            </a:pPr>
            <a:endParaRPr lang="es-MX" sz="2600" dirty="0" smtClean="0"/>
          </a:p>
          <a:p>
            <a:pPr algn="just" eaLnBrk="1" hangingPunct="1">
              <a:lnSpc>
                <a:spcPct val="80000"/>
              </a:lnSpc>
              <a:buNone/>
            </a:pPr>
            <a:endParaRPr lang="es-MX" sz="3600" dirty="0" smtClean="0"/>
          </a:p>
          <a:p>
            <a:pPr algn="just" eaLnBrk="1" hangingPunct="1">
              <a:lnSpc>
                <a:spcPct val="80000"/>
              </a:lnSpc>
              <a:buFontTx/>
              <a:buNone/>
            </a:pPr>
            <a:endParaRPr lang="es-ES" sz="2400" b="1" dirty="0" smtClean="0"/>
          </a:p>
        </p:txBody>
      </p:sp>
      <p:sp>
        <p:nvSpPr>
          <p:cNvPr id="2" name="1 Marcador de número de diapositiva"/>
          <p:cNvSpPr>
            <a:spLocks noGrp="1"/>
          </p:cNvSpPr>
          <p:nvPr>
            <p:ph type="sldNum" sz="quarter" idx="12"/>
          </p:nvPr>
        </p:nvSpPr>
        <p:spPr/>
        <p:txBody>
          <a:bodyPr/>
          <a:lstStyle/>
          <a:p>
            <a:fld id="{114F6E14-26B7-447F-A4C5-187AB6119613}" type="slidenum">
              <a:rPr lang="es-MX" smtClean="0">
                <a:solidFill>
                  <a:schemeClr val="bg1"/>
                </a:solidFill>
              </a:rPr>
              <a:t>9</a:t>
            </a:fld>
            <a:endParaRPr lang="es-MX" dirty="0">
              <a:solidFill>
                <a:schemeClr val="bg1"/>
              </a:solidFill>
            </a:endParaRPr>
          </a:p>
        </p:txBody>
      </p:sp>
      <p:sp>
        <p:nvSpPr>
          <p:cNvPr id="5" name="4 Rectángulo"/>
          <p:cNvSpPr/>
          <p:nvPr/>
        </p:nvSpPr>
        <p:spPr>
          <a:xfrm>
            <a:off x="323528" y="2060848"/>
            <a:ext cx="3467272" cy="2232248"/>
          </a:xfrm>
          <a:prstGeom prst="rect">
            <a:avLst/>
          </a:prstGeom>
          <a:solidFill>
            <a:schemeClr val="bg2"/>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1700" b="1" dirty="0">
                <a:solidFill>
                  <a:schemeClr val="tx2">
                    <a:lumMod val="75000"/>
                  </a:schemeClr>
                </a:solidFill>
                <a:latin typeface="Arial"/>
              </a:rPr>
              <a:t>I. Vida; </a:t>
            </a:r>
          </a:p>
          <a:p>
            <a:pPr algn="just"/>
            <a:r>
              <a:rPr lang="es-MX" sz="1700" b="1" dirty="0">
                <a:solidFill>
                  <a:schemeClr val="tx2">
                    <a:lumMod val="75000"/>
                  </a:schemeClr>
                </a:solidFill>
                <a:latin typeface="Arial"/>
              </a:rPr>
              <a:t>II. Accidentes y enfermedades</a:t>
            </a:r>
            <a:r>
              <a:rPr lang="es-MX" sz="1700" dirty="0">
                <a:solidFill>
                  <a:srgbClr val="000000"/>
                </a:solidFill>
                <a:latin typeface="Arial"/>
              </a:rPr>
              <a:t>, en alguno o algunos de los ramos siguientes</a:t>
            </a:r>
            <a:r>
              <a:rPr lang="es-MX" sz="1700" dirty="0" smtClean="0">
                <a:solidFill>
                  <a:srgbClr val="000000"/>
                </a:solidFill>
                <a:latin typeface="Arial"/>
              </a:rPr>
              <a:t>:</a:t>
            </a:r>
          </a:p>
          <a:p>
            <a:pPr algn="just"/>
            <a:r>
              <a:rPr lang="es-MX" sz="1700" b="1" dirty="0" smtClean="0">
                <a:solidFill>
                  <a:srgbClr val="000000"/>
                </a:solidFill>
                <a:latin typeface="Arial"/>
              </a:rPr>
              <a:t>a</a:t>
            </a:r>
            <a:r>
              <a:rPr lang="es-MX" sz="1700" b="1" dirty="0">
                <a:solidFill>
                  <a:srgbClr val="000000"/>
                </a:solidFill>
                <a:latin typeface="Arial"/>
              </a:rPr>
              <a:t>) </a:t>
            </a:r>
            <a:r>
              <a:rPr lang="es-MX" sz="1700" dirty="0">
                <a:solidFill>
                  <a:srgbClr val="000000"/>
                </a:solidFill>
                <a:latin typeface="Arial"/>
              </a:rPr>
              <a:t>Accidentes personales; </a:t>
            </a:r>
          </a:p>
          <a:p>
            <a:pPr algn="just"/>
            <a:r>
              <a:rPr lang="es-MX" sz="1700" b="1" dirty="0">
                <a:solidFill>
                  <a:srgbClr val="000000"/>
                </a:solidFill>
                <a:latin typeface="Arial"/>
              </a:rPr>
              <a:t>b) </a:t>
            </a:r>
            <a:r>
              <a:rPr lang="es-MX" sz="1700" dirty="0">
                <a:solidFill>
                  <a:srgbClr val="000000"/>
                </a:solidFill>
                <a:latin typeface="Arial"/>
              </a:rPr>
              <a:t>Gastos médicos, y </a:t>
            </a:r>
          </a:p>
          <a:p>
            <a:pPr algn="just"/>
            <a:r>
              <a:rPr lang="es-MX" sz="1700" b="1" dirty="0">
                <a:solidFill>
                  <a:srgbClr val="000000"/>
                </a:solidFill>
                <a:latin typeface="Arial"/>
              </a:rPr>
              <a:t>c) </a:t>
            </a:r>
            <a:r>
              <a:rPr lang="es-MX" sz="1700" dirty="0">
                <a:solidFill>
                  <a:srgbClr val="000000"/>
                </a:solidFill>
                <a:latin typeface="Arial"/>
              </a:rPr>
              <a:t>Salud, y </a:t>
            </a:r>
            <a:endParaRPr lang="es-MX" sz="1700" dirty="0" smtClean="0">
              <a:solidFill>
                <a:srgbClr val="000000"/>
              </a:solidFill>
              <a:latin typeface="Arial"/>
            </a:endParaRPr>
          </a:p>
          <a:p>
            <a:pPr algn="just"/>
            <a:endParaRPr lang="es-MX" sz="1700" dirty="0">
              <a:solidFill>
                <a:schemeClr val="tx1"/>
              </a:solidFill>
            </a:endParaRPr>
          </a:p>
        </p:txBody>
      </p:sp>
      <p:sp>
        <p:nvSpPr>
          <p:cNvPr id="7" name="6 Rectángulo"/>
          <p:cNvSpPr/>
          <p:nvPr/>
        </p:nvSpPr>
        <p:spPr>
          <a:xfrm>
            <a:off x="3779912" y="2060848"/>
            <a:ext cx="4824536" cy="4608512"/>
          </a:xfrm>
          <a:prstGeom prst="rect">
            <a:avLst/>
          </a:prstGeom>
          <a:solidFill>
            <a:schemeClr val="bg2"/>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700" b="1" dirty="0">
                <a:solidFill>
                  <a:schemeClr val="tx2">
                    <a:lumMod val="75000"/>
                  </a:schemeClr>
                </a:solidFill>
                <a:latin typeface="Arial"/>
              </a:rPr>
              <a:t>III. Daños</a:t>
            </a:r>
            <a:r>
              <a:rPr lang="es-MX" sz="1700" dirty="0">
                <a:solidFill>
                  <a:srgbClr val="000000"/>
                </a:solidFill>
                <a:latin typeface="Arial"/>
              </a:rPr>
              <a:t>, en alguno o algunos de los ramos siguientes: </a:t>
            </a:r>
          </a:p>
          <a:p>
            <a:r>
              <a:rPr lang="es-MX" sz="1700" b="1" dirty="0">
                <a:solidFill>
                  <a:srgbClr val="000000"/>
                </a:solidFill>
                <a:latin typeface="Arial"/>
              </a:rPr>
              <a:t>a) </a:t>
            </a:r>
            <a:r>
              <a:rPr lang="es-MX" sz="1700" dirty="0">
                <a:solidFill>
                  <a:schemeClr val="tx2">
                    <a:lumMod val="75000"/>
                  </a:schemeClr>
                </a:solidFill>
                <a:effectLst>
                  <a:outerShdw blurRad="38100" dist="38100" dir="2700000" algn="tl">
                    <a:srgbClr val="000000">
                      <a:alpha val="43137"/>
                    </a:srgbClr>
                  </a:outerShdw>
                </a:effectLst>
                <a:latin typeface="Arial"/>
              </a:rPr>
              <a:t>Responsabilidad civil y riesgos profesionales; </a:t>
            </a:r>
          </a:p>
          <a:p>
            <a:r>
              <a:rPr lang="es-MX" sz="1700" b="1" dirty="0">
                <a:solidFill>
                  <a:srgbClr val="000000"/>
                </a:solidFill>
                <a:latin typeface="Arial"/>
              </a:rPr>
              <a:t>b) </a:t>
            </a:r>
            <a:r>
              <a:rPr lang="es-MX" sz="1700" dirty="0">
                <a:solidFill>
                  <a:srgbClr val="000000"/>
                </a:solidFill>
                <a:latin typeface="Arial"/>
              </a:rPr>
              <a:t>Marítimo y transportes; </a:t>
            </a:r>
          </a:p>
          <a:p>
            <a:r>
              <a:rPr lang="es-MX" sz="1700" b="1" dirty="0">
                <a:solidFill>
                  <a:srgbClr val="000000"/>
                </a:solidFill>
                <a:latin typeface="Arial"/>
              </a:rPr>
              <a:t>c) </a:t>
            </a:r>
            <a:r>
              <a:rPr lang="es-MX" sz="1700" dirty="0">
                <a:solidFill>
                  <a:srgbClr val="000000"/>
                </a:solidFill>
                <a:latin typeface="Arial"/>
              </a:rPr>
              <a:t>Incendio; </a:t>
            </a:r>
          </a:p>
          <a:p>
            <a:r>
              <a:rPr lang="es-MX" sz="1700" b="1" dirty="0">
                <a:solidFill>
                  <a:srgbClr val="000000"/>
                </a:solidFill>
                <a:latin typeface="Arial"/>
              </a:rPr>
              <a:t>d) </a:t>
            </a:r>
            <a:r>
              <a:rPr lang="es-MX" sz="1700" dirty="0">
                <a:solidFill>
                  <a:srgbClr val="000000"/>
                </a:solidFill>
                <a:latin typeface="Arial"/>
              </a:rPr>
              <a:t>Agrícola y de animales; </a:t>
            </a:r>
          </a:p>
          <a:p>
            <a:r>
              <a:rPr lang="es-MX" sz="1700" b="1" dirty="0">
                <a:solidFill>
                  <a:srgbClr val="000000"/>
                </a:solidFill>
                <a:latin typeface="Arial"/>
              </a:rPr>
              <a:t>e) </a:t>
            </a:r>
            <a:r>
              <a:rPr lang="es-MX" sz="1700" dirty="0">
                <a:solidFill>
                  <a:srgbClr val="000000"/>
                </a:solidFill>
                <a:latin typeface="Arial"/>
              </a:rPr>
              <a:t>Automóviles; </a:t>
            </a:r>
          </a:p>
          <a:p>
            <a:r>
              <a:rPr lang="es-MX" sz="1700" b="1" dirty="0">
                <a:solidFill>
                  <a:srgbClr val="000000"/>
                </a:solidFill>
                <a:latin typeface="Arial"/>
              </a:rPr>
              <a:t>f) </a:t>
            </a:r>
            <a:r>
              <a:rPr lang="es-MX" sz="1700" dirty="0">
                <a:solidFill>
                  <a:srgbClr val="000000"/>
                </a:solidFill>
                <a:latin typeface="Arial"/>
              </a:rPr>
              <a:t>Crédito; </a:t>
            </a:r>
          </a:p>
          <a:p>
            <a:r>
              <a:rPr lang="es-MX" sz="1700" b="1" dirty="0">
                <a:solidFill>
                  <a:srgbClr val="000000"/>
                </a:solidFill>
                <a:latin typeface="Arial"/>
              </a:rPr>
              <a:t>g) </a:t>
            </a:r>
            <a:r>
              <a:rPr lang="es-MX" sz="1700" dirty="0">
                <a:solidFill>
                  <a:srgbClr val="000000"/>
                </a:solidFill>
                <a:latin typeface="Arial"/>
              </a:rPr>
              <a:t>Caución; </a:t>
            </a:r>
          </a:p>
          <a:p>
            <a:r>
              <a:rPr lang="es-MX" sz="1700" b="1" dirty="0">
                <a:solidFill>
                  <a:srgbClr val="000000"/>
                </a:solidFill>
                <a:latin typeface="Arial"/>
              </a:rPr>
              <a:t>h) </a:t>
            </a:r>
            <a:r>
              <a:rPr lang="es-MX" sz="1700" dirty="0">
                <a:solidFill>
                  <a:srgbClr val="000000"/>
                </a:solidFill>
                <a:latin typeface="Arial"/>
              </a:rPr>
              <a:t>Crédito a la vivienda; </a:t>
            </a:r>
          </a:p>
          <a:p>
            <a:r>
              <a:rPr lang="es-MX" sz="1700" b="1" dirty="0">
                <a:solidFill>
                  <a:srgbClr val="000000"/>
                </a:solidFill>
                <a:latin typeface="Arial"/>
              </a:rPr>
              <a:t>i) </a:t>
            </a:r>
            <a:r>
              <a:rPr lang="es-MX" sz="1700" dirty="0">
                <a:solidFill>
                  <a:srgbClr val="000000"/>
                </a:solidFill>
                <a:latin typeface="Arial"/>
              </a:rPr>
              <a:t>Garantía financiera; </a:t>
            </a:r>
          </a:p>
          <a:p>
            <a:r>
              <a:rPr lang="es-MX" sz="1700" b="1" dirty="0">
                <a:solidFill>
                  <a:srgbClr val="000000"/>
                </a:solidFill>
                <a:latin typeface="Arial"/>
              </a:rPr>
              <a:t>j) </a:t>
            </a:r>
            <a:r>
              <a:rPr lang="es-MX" sz="1700" dirty="0">
                <a:solidFill>
                  <a:srgbClr val="000000"/>
                </a:solidFill>
                <a:latin typeface="Arial"/>
              </a:rPr>
              <a:t>Riesgos catastróficos; </a:t>
            </a:r>
          </a:p>
          <a:p>
            <a:r>
              <a:rPr lang="es-MX" sz="1700" b="1" dirty="0">
                <a:solidFill>
                  <a:srgbClr val="000000"/>
                </a:solidFill>
                <a:latin typeface="Arial"/>
              </a:rPr>
              <a:t>k) </a:t>
            </a:r>
            <a:r>
              <a:rPr lang="es-MX" sz="1700" dirty="0">
                <a:solidFill>
                  <a:srgbClr val="000000"/>
                </a:solidFill>
                <a:latin typeface="Arial"/>
              </a:rPr>
              <a:t>Diversos, y </a:t>
            </a:r>
          </a:p>
          <a:p>
            <a:r>
              <a:rPr lang="es-MX" sz="1700" b="1" dirty="0">
                <a:solidFill>
                  <a:srgbClr val="000000"/>
                </a:solidFill>
                <a:latin typeface="Arial"/>
              </a:rPr>
              <a:t>l) </a:t>
            </a:r>
            <a:r>
              <a:rPr lang="es-MX" sz="1700" dirty="0">
                <a:solidFill>
                  <a:srgbClr val="000000"/>
                </a:solidFill>
                <a:latin typeface="Arial"/>
              </a:rPr>
              <a:t>Los especiales que declare la Secretaría, conforme a lo dispuesto por el artículo 28 de esta Ley. </a:t>
            </a:r>
            <a:endParaRPr lang="es-MX" sz="1700" dirty="0">
              <a:solidFill>
                <a:schemeClr val="tx1"/>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4154265"/>
            <a:ext cx="3435549" cy="244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2011048"/>
      </p:ext>
    </p:extLst>
  </p:cSld>
  <p:clrMapOvr>
    <a:masterClrMapping/>
  </p:clrMapOvr>
  <p:transition spd="slow">
    <p:zoom dir="in"/>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Claridad">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428</TotalTime>
  <Words>2524</Words>
  <Application>Microsoft Office PowerPoint</Application>
  <PresentationFormat>Presentación en pantalla (4:3)</PresentationFormat>
  <Paragraphs>234</Paragraphs>
  <Slides>37</Slides>
  <Notes>3</Notes>
  <HiddenSlides>0</HiddenSlides>
  <MMClips>0</MMClips>
  <ScaleCrop>false</ScaleCrop>
  <HeadingPairs>
    <vt:vector size="4" baseType="variant">
      <vt:variant>
        <vt:lpstr>Tema</vt:lpstr>
      </vt:variant>
      <vt:variant>
        <vt:i4>1</vt:i4>
      </vt:variant>
      <vt:variant>
        <vt:lpstr>Títulos de diapositiva</vt:lpstr>
      </vt:variant>
      <vt:variant>
        <vt:i4>37</vt:i4>
      </vt:variant>
    </vt:vector>
  </HeadingPairs>
  <TitlesOfParts>
    <vt:vector size="38" baseType="lpstr">
      <vt:lpstr>Adyacencia</vt:lpstr>
      <vt:lpstr>Presentación de PowerPoint</vt:lpstr>
      <vt:lpstr>Presentación de PowerPoint</vt:lpstr>
      <vt:lpstr> FACULTAD DE ECONOMÍA LICENCIATURA EN ACTUARÍA </vt:lpstr>
      <vt:lpstr>   FACULTAD DE ECONOMÍA LICENCIATURA EN ACTUARÍA  </vt:lpstr>
      <vt:lpstr> FACULTAD DE ECONOMÍA LICENCIATURA EN ACTUARÍA </vt:lpstr>
      <vt:lpstr>Presentación de PowerPoint</vt:lpstr>
      <vt:lpstr>Presentación de PowerPoint</vt:lpstr>
      <vt:lpstr>Presentación de PowerPoint</vt:lpstr>
      <vt:lpstr>De acuerdo a la Ley de Instituciones de Seguros y de Fianzas:</vt:lpstr>
      <vt:lpstr>Presentación de PowerPoint</vt:lpstr>
      <vt:lpstr>Objeto del seguro de Responsabilidad Civil.</vt:lpstr>
      <vt:lpstr>Presentación de PowerPoint</vt:lpstr>
      <vt:lpstr>Objeto del seguro de Responsabilidad Civil (RC)</vt:lpstr>
      <vt:lpstr>Presentación de PowerPoint</vt:lpstr>
      <vt:lpstr>Tipos de conductas en el seguro de Responsabilidad Civil.</vt:lpstr>
      <vt:lpstr>Presentación de PowerPoint</vt:lpstr>
      <vt:lpstr>Diferentes criterios en el seguro de   Responsabilidad Civil.</vt:lpstr>
      <vt:lpstr>Existen dos criterios de determinar la responsabilidad civil que afecta al seguro:</vt:lpstr>
      <vt:lpstr>Presentación de PowerPoint</vt:lpstr>
      <vt:lpstr>Presentación de PowerPoint</vt:lpstr>
      <vt:lpstr>Presentación de PowerPoint</vt:lpstr>
      <vt:lpstr>Presentación de PowerPoint</vt:lpstr>
      <vt:lpstr>Presentación de PowerPoint</vt:lpstr>
      <vt:lpstr>Principales pólizas de Responsabilidad Civil.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 </vt:lpstr>
      <vt:lpstr>Conclusiones </vt:lpstr>
      <vt:lpstr>Referencias: </vt:lpstr>
      <vt:lpstr>Presentación de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Responsabilidad Civil.</dc:title>
  <dc:creator>GABRIELA PEREZ VARGAS</dc:creator>
  <cp:lastModifiedBy>GABRIELA PEREZ VARGAS</cp:lastModifiedBy>
  <cp:revision>32</cp:revision>
  <dcterms:created xsi:type="dcterms:W3CDTF">2015-09-11T17:43:46Z</dcterms:created>
  <dcterms:modified xsi:type="dcterms:W3CDTF">2015-09-25T17:41:07Z</dcterms:modified>
</cp:coreProperties>
</file>