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4"/>
  </p:notesMasterIdLst>
  <p:sldIdLst>
    <p:sldId id="256" r:id="rId2"/>
    <p:sldId id="290" r:id="rId3"/>
    <p:sldId id="287" r:id="rId4"/>
    <p:sldId id="257" r:id="rId5"/>
    <p:sldId id="258" r:id="rId6"/>
    <p:sldId id="259" r:id="rId7"/>
    <p:sldId id="260" r:id="rId8"/>
    <p:sldId id="261" r:id="rId9"/>
    <p:sldId id="262" r:id="rId10"/>
    <p:sldId id="263" r:id="rId11"/>
    <p:sldId id="266" r:id="rId12"/>
    <p:sldId id="264" r:id="rId13"/>
    <p:sldId id="265" r:id="rId14"/>
    <p:sldId id="267" r:id="rId15"/>
    <p:sldId id="268" r:id="rId16"/>
    <p:sldId id="288" r:id="rId17"/>
    <p:sldId id="270" r:id="rId18"/>
    <p:sldId id="269" r:id="rId19"/>
    <p:sldId id="271" r:id="rId20"/>
    <p:sldId id="273" r:id="rId21"/>
    <p:sldId id="274" r:id="rId22"/>
    <p:sldId id="276" r:id="rId23"/>
    <p:sldId id="277" r:id="rId24"/>
    <p:sldId id="278" r:id="rId25"/>
    <p:sldId id="279" r:id="rId26"/>
    <p:sldId id="281" r:id="rId27"/>
    <p:sldId id="280" r:id="rId28"/>
    <p:sldId id="282" r:id="rId29"/>
    <p:sldId id="283" r:id="rId30"/>
    <p:sldId id="284" r:id="rId31"/>
    <p:sldId id="285" r:id="rId32"/>
    <p:sldId id="286" r:id="rId3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3F05"/>
    <a:srgbClr val="E8E818"/>
    <a:srgbClr val="A5E21E"/>
    <a:srgbClr val="03DB1D"/>
    <a:srgbClr val="FF9966"/>
    <a:srgbClr val="E63404"/>
    <a:srgbClr val="EDAB49"/>
    <a:srgbClr val="FED5B6"/>
    <a:srgbClr val="990000"/>
    <a:srgbClr val="1006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558" autoAdjust="0"/>
    <p:restoredTop sz="94660"/>
  </p:normalViewPr>
  <p:slideViewPr>
    <p:cSldViewPr>
      <p:cViewPr varScale="1">
        <p:scale>
          <a:sx n="50" d="100"/>
          <a:sy n="50" d="100"/>
        </p:scale>
        <p:origin x="-974" y="-67"/>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77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9F7482-790E-4388-89BB-8B0CEA157487}"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ES"/>
        </a:p>
      </dgm:t>
    </dgm:pt>
    <dgm:pt modelId="{B1AC7479-9726-4812-985F-00FE3AFFE946}">
      <dgm:prSet phldrT="[Texto]" custT="1"/>
      <dgm:spPr/>
      <dgm:t>
        <a:bodyPr/>
        <a:lstStyle/>
        <a:p>
          <a:r>
            <a:rPr lang="es-ES" sz="2800" dirty="0" smtClean="0"/>
            <a:t>Demanda y oferta locales determinarán el precio menor de un bien.</a:t>
          </a:r>
          <a:endParaRPr lang="es-ES" sz="2800" dirty="0"/>
        </a:p>
      </dgm:t>
    </dgm:pt>
    <dgm:pt modelId="{A763B1F7-6C9E-43FE-98EC-DDE30009AE74}" type="parTrans" cxnId="{354A9C24-D634-4696-B333-4DC84F150D16}">
      <dgm:prSet/>
      <dgm:spPr/>
      <dgm:t>
        <a:bodyPr/>
        <a:lstStyle/>
        <a:p>
          <a:endParaRPr lang="es-ES"/>
        </a:p>
      </dgm:t>
    </dgm:pt>
    <dgm:pt modelId="{BE73AA9D-7A0E-47E2-88FE-439D643BD659}" type="sibTrans" cxnId="{354A9C24-D634-4696-B333-4DC84F150D16}">
      <dgm:prSet/>
      <dgm:spPr/>
      <dgm:t>
        <a:bodyPr/>
        <a:lstStyle/>
        <a:p>
          <a:endParaRPr lang="es-ES"/>
        </a:p>
      </dgm:t>
    </dgm:pt>
    <dgm:pt modelId="{8E648F59-1B40-4D22-96AA-4E56E35F0B2B}">
      <dgm:prSet phldrT="[Texto]" custT="1"/>
      <dgm:spPr/>
      <dgm:t>
        <a:bodyPr/>
        <a:lstStyle/>
        <a:p>
          <a:r>
            <a:rPr lang="es-ES" sz="2800" dirty="0" smtClean="0"/>
            <a:t>El precio superior de un mercado prevalecerá si los productores no trasladan su producto al mercado que tiene los precios más altos </a:t>
          </a:r>
          <a:endParaRPr lang="es-ES" sz="2800" dirty="0"/>
        </a:p>
      </dgm:t>
    </dgm:pt>
    <dgm:pt modelId="{D464D510-5559-4BA5-9ED3-F235DFEDFF51}" type="parTrans" cxnId="{DCDFFB85-AC0C-463C-A7A0-E158C6EDDA1F}">
      <dgm:prSet/>
      <dgm:spPr/>
      <dgm:t>
        <a:bodyPr/>
        <a:lstStyle/>
        <a:p>
          <a:endParaRPr lang="es-ES"/>
        </a:p>
      </dgm:t>
    </dgm:pt>
    <dgm:pt modelId="{92C1A60D-3490-407B-ACAF-6A9FEB37108D}" type="sibTrans" cxnId="{DCDFFB85-AC0C-463C-A7A0-E158C6EDDA1F}">
      <dgm:prSet/>
      <dgm:spPr/>
      <dgm:t>
        <a:bodyPr/>
        <a:lstStyle/>
        <a:p>
          <a:endParaRPr lang="es-ES"/>
        </a:p>
      </dgm:t>
    </dgm:pt>
    <dgm:pt modelId="{4DD7C815-D57E-421E-BEDD-E75E619E6872}" type="pres">
      <dgm:prSet presAssocID="{0D9F7482-790E-4388-89BB-8B0CEA157487}" presName="linear" presStyleCnt="0">
        <dgm:presLayoutVars>
          <dgm:dir/>
          <dgm:animLvl val="lvl"/>
          <dgm:resizeHandles val="exact"/>
        </dgm:presLayoutVars>
      </dgm:prSet>
      <dgm:spPr/>
      <dgm:t>
        <a:bodyPr/>
        <a:lstStyle/>
        <a:p>
          <a:endParaRPr lang="es-MX"/>
        </a:p>
      </dgm:t>
    </dgm:pt>
    <dgm:pt modelId="{8D22E0BF-F725-4E5B-B84C-D4351F465C1C}" type="pres">
      <dgm:prSet presAssocID="{B1AC7479-9726-4812-985F-00FE3AFFE946}" presName="parentLin" presStyleCnt="0"/>
      <dgm:spPr/>
      <dgm:t>
        <a:bodyPr/>
        <a:lstStyle/>
        <a:p>
          <a:endParaRPr lang="es-MX"/>
        </a:p>
      </dgm:t>
    </dgm:pt>
    <dgm:pt modelId="{EC57E2CB-AEB6-4DDF-9957-2EC78F0BFF7D}" type="pres">
      <dgm:prSet presAssocID="{B1AC7479-9726-4812-985F-00FE3AFFE946}" presName="parentLeftMargin" presStyleLbl="node1" presStyleIdx="0" presStyleCnt="1"/>
      <dgm:spPr/>
      <dgm:t>
        <a:bodyPr/>
        <a:lstStyle/>
        <a:p>
          <a:endParaRPr lang="es-MX"/>
        </a:p>
      </dgm:t>
    </dgm:pt>
    <dgm:pt modelId="{E29ED681-FD6C-41CF-B552-6A89C9763704}" type="pres">
      <dgm:prSet presAssocID="{B1AC7479-9726-4812-985F-00FE3AFFE946}" presName="parentText" presStyleLbl="node1" presStyleIdx="0" presStyleCnt="1" custScaleY="967515">
        <dgm:presLayoutVars>
          <dgm:chMax val="0"/>
          <dgm:bulletEnabled val="1"/>
        </dgm:presLayoutVars>
      </dgm:prSet>
      <dgm:spPr/>
      <dgm:t>
        <a:bodyPr/>
        <a:lstStyle/>
        <a:p>
          <a:endParaRPr lang="es-MX"/>
        </a:p>
      </dgm:t>
    </dgm:pt>
    <dgm:pt modelId="{0FAB0BD5-9BC2-4F9B-995E-FA612DF4AD7C}" type="pres">
      <dgm:prSet presAssocID="{B1AC7479-9726-4812-985F-00FE3AFFE946}" presName="negativeSpace" presStyleCnt="0"/>
      <dgm:spPr/>
      <dgm:t>
        <a:bodyPr/>
        <a:lstStyle/>
        <a:p>
          <a:endParaRPr lang="es-MX"/>
        </a:p>
      </dgm:t>
    </dgm:pt>
    <dgm:pt modelId="{CDD746AD-689F-4645-8B74-05A4F93394AF}" type="pres">
      <dgm:prSet presAssocID="{B1AC7479-9726-4812-985F-00FE3AFFE946}" presName="childText" presStyleLbl="conFgAcc1" presStyleIdx="0" presStyleCnt="1" custScaleY="99666">
        <dgm:presLayoutVars>
          <dgm:bulletEnabled val="1"/>
        </dgm:presLayoutVars>
      </dgm:prSet>
      <dgm:spPr/>
      <dgm:t>
        <a:bodyPr/>
        <a:lstStyle/>
        <a:p>
          <a:endParaRPr lang="es-MX"/>
        </a:p>
      </dgm:t>
    </dgm:pt>
  </dgm:ptLst>
  <dgm:cxnLst>
    <dgm:cxn modelId="{A85B875A-0398-43F5-930B-D3DFEE008531}" type="presOf" srcId="{B1AC7479-9726-4812-985F-00FE3AFFE946}" destId="{E29ED681-FD6C-41CF-B552-6A89C9763704}" srcOrd="1" destOrd="0" presId="urn:microsoft.com/office/officeart/2005/8/layout/list1"/>
    <dgm:cxn modelId="{354A9C24-D634-4696-B333-4DC84F150D16}" srcId="{0D9F7482-790E-4388-89BB-8B0CEA157487}" destId="{B1AC7479-9726-4812-985F-00FE3AFFE946}" srcOrd="0" destOrd="0" parTransId="{A763B1F7-6C9E-43FE-98EC-DDE30009AE74}" sibTransId="{BE73AA9D-7A0E-47E2-88FE-439D643BD659}"/>
    <dgm:cxn modelId="{FDA599D7-BAF0-4CE9-94DA-43F70E9DBFB5}" type="presOf" srcId="{0D9F7482-790E-4388-89BB-8B0CEA157487}" destId="{4DD7C815-D57E-421E-BEDD-E75E619E6872}" srcOrd="0" destOrd="0" presId="urn:microsoft.com/office/officeart/2005/8/layout/list1"/>
    <dgm:cxn modelId="{DCDFFB85-AC0C-463C-A7A0-E158C6EDDA1F}" srcId="{B1AC7479-9726-4812-985F-00FE3AFFE946}" destId="{8E648F59-1B40-4D22-96AA-4E56E35F0B2B}" srcOrd="0" destOrd="0" parTransId="{D464D510-5559-4BA5-9ED3-F235DFEDFF51}" sibTransId="{92C1A60D-3490-407B-ACAF-6A9FEB37108D}"/>
    <dgm:cxn modelId="{1FD3C828-85D2-4F80-B4CB-1B524C032147}" type="presOf" srcId="{8E648F59-1B40-4D22-96AA-4E56E35F0B2B}" destId="{CDD746AD-689F-4645-8B74-05A4F93394AF}" srcOrd="0" destOrd="0" presId="urn:microsoft.com/office/officeart/2005/8/layout/list1"/>
    <dgm:cxn modelId="{D44BD1A6-E4BD-465B-A7E2-9562893D1D2F}" type="presOf" srcId="{B1AC7479-9726-4812-985F-00FE3AFFE946}" destId="{EC57E2CB-AEB6-4DDF-9957-2EC78F0BFF7D}" srcOrd="0" destOrd="0" presId="urn:microsoft.com/office/officeart/2005/8/layout/list1"/>
    <dgm:cxn modelId="{F8564052-0D1D-4CA2-85BD-F37E667ED929}" type="presParOf" srcId="{4DD7C815-D57E-421E-BEDD-E75E619E6872}" destId="{8D22E0BF-F725-4E5B-B84C-D4351F465C1C}" srcOrd="0" destOrd="0" presId="urn:microsoft.com/office/officeart/2005/8/layout/list1"/>
    <dgm:cxn modelId="{B6C551C3-62B5-4B92-B465-C6DC0DDCB1DA}" type="presParOf" srcId="{8D22E0BF-F725-4E5B-B84C-D4351F465C1C}" destId="{EC57E2CB-AEB6-4DDF-9957-2EC78F0BFF7D}" srcOrd="0" destOrd="0" presId="urn:microsoft.com/office/officeart/2005/8/layout/list1"/>
    <dgm:cxn modelId="{23D0028D-864F-455F-99A7-3A3464E092BB}" type="presParOf" srcId="{8D22E0BF-F725-4E5B-B84C-D4351F465C1C}" destId="{E29ED681-FD6C-41CF-B552-6A89C9763704}" srcOrd="1" destOrd="0" presId="urn:microsoft.com/office/officeart/2005/8/layout/list1"/>
    <dgm:cxn modelId="{5502CAEB-2769-4201-A94A-0F4789DDA43D}" type="presParOf" srcId="{4DD7C815-D57E-421E-BEDD-E75E619E6872}" destId="{0FAB0BD5-9BC2-4F9B-995E-FA612DF4AD7C}" srcOrd="1" destOrd="0" presId="urn:microsoft.com/office/officeart/2005/8/layout/list1"/>
    <dgm:cxn modelId="{ED58D893-A9BA-49D2-B3FD-28F0B7576B65}" type="presParOf" srcId="{4DD7C815-D57E-421E-BEDD-E75E619E6872}" destId="{CDD746AD-689F-4645-8B74-05A4F93394AF}" srcOrd="2"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D66A03A-38BB-4A1C-BD0E-B9B3FA9DF8AF}" type="doc">
      <dgm:prSet loTypeId="urn:microsoft.com/office/officeart/2005/8/layout/process2" loCatId="process" qsTypeId="urn:microsoft.com/office/officeart/2005/8/quickstyle/simple3" qsCatId="simple" csTypeId="urn:microsoft.com/office/officeart/2005/8/colors/colorful2" csCatId="colorful" phldr="1"/>
      <dgm:spPr/>
    </dgm:pt>
    <dgm:pt modelId="{49EA29DA-E47E-4B81-AB0A-75E4E14A1E84}">
      <dgm:prSet phldrT="[Texto]" custT="1"/>
      <dgm:spPr/>
      <dgm:t>
        <a:bodyPr/>
        <a:lstStyle/>
        <a:p>
          <a:r>
            <a:rPr lang="es-ES" sz="2400" b="1" dirty="0" smtClean="0">
              <a:effectLst>
                <a:outerShdw blurRad="38100" dist="38100" dir="2700000" algn="tl">
                  <a:srgbClr val="000000">
                    <a:alpha val="43137"/>
                  </a:srgbClr>
                </a:outerShdw>
              </a:effectLst>
              <a:latin typeface="Arial" pitchFamily="34" charset="0"/>
              <a:cs typeface="Arial" pitchFamily="34" charset="0"/>
            </a:rPr>
            <a:t>Supuestos</a:t>
          </a:r>
          <a:r>
            <a:rPr lang="es-ES" sz="1500" dirty="0" smtClean="0"/>
            <a:t> </a:t>
          </a:r>
          <a:endParaRPr lang="es-ES" sz="1500" dirty="0"/>
        </a:p>
      </dgm:t>
    </dgm:pt>
    <dgm:pt modelId="{593141FD-2A79-4AE7-A363-A2AA57020BBF}" type="parTrans" cxnId="{42EA16FF-C0D6-45EB-B427-708AAD104DCF}">
      <dgm:prSet/>
      <dgm:spPr/>
      <dgm:t>
        <a:bodyPr/>
        <a:lstStyle/>
        <a:p>
          <a:endParaRPr lang="es-ES"/>
        </a:p>
      </dgm:t>
    </dgm:pt>
    <dgm:pt modelId="{79A466FD-92BF-44E4-8591-43931D5CD0AE}" type="sibTrans" cxnId="{42EA16FF-C0D6-45EB-B427-708AAD104DCF}">
      <dgm:prSet/>
      <dgm:spPr/>
      <dgm:t>
        <a:bodyPr/>
        <a:lstStyle/>
        <a:p>
          <a:endParaRPr lang="es-ES"/>
        </a:p>
      </dgm:t>
    </dgm:pt>
    <dgm:pt modelId="{CB41C90D-36E5-4B36-8F62-68F5072384FF}">
      <dgm:prSet phldrT="[Texto]" custT="1"/>
      <dgm:spPr/>
      <dgm:t>
        <a:bodyPr/>
        <a:lstStyle/>
        <a:p>
          <a:r>
            <a:rPr lang="es-ES" sz="1800" dirty="0" smtClean="0">
              <a:latin typeface="Arial" pitchFamily="34" charset="0"/>
              <a:cs typeface="Arial" pitchFamily="34" charset="0"/>
            </a:rPr>
            <a:t>Consumidores ubicados uniformemente.</a:t>
          </a:r>
          <a:endParaRPr lang="es-ES" sz="1800" dirty="0">
            <a:latin typeface="Arial" pitchFamily="34" charset="0"/>
            <a:cs typeface="Arial" pitchFamily="34" charset="0"/>
          </a:endParaRPr>
        </a:p>
      </dgm:t>
    </dgm:pt>
    <dgm:pt modelId="{58983A1F-8BD6-4141-AA6F-8F6D9B48AA99}" type="parTrans" cxnId="{BAD74CC7-5522-4DA6-8942-554920D3A9EB}">
      <dgm:prSet/>
      <dgm:spPr/>
      <dgm:t>
        <a:bodyPr/>
        <a:lstStyle/>
        <a:p>
          <a:endParaRPr lang="es-ES"/>
        </a:p>
      </dgm:t>
    </dgm:pt>
    <dgm:pt modelId="{9E69C71A-345D-4B31-9594-12A00C43BF86}" type="sibTrans" cxnId="{BAD74CC7-5522-4DA6-8942-554920D3A9EB}">
      <dgm:prSet/>
      <dgm:spPr/>
      <dgm:t>
        <a:bodyPr/>
        <a:lstStyle/>
        <a:p>
          <a:endParaRPr lang="es-ES"/>
        </a:p>
      </dgm:t>
    </dgm:pt>
    <dgm:pt modelId="{A4805B0E-4565-46C3-8450-02B0CF1FFC29}">
      <dgm:prSet phldrT="[Texto]" custT="1"/>
      <dgm:spPr/>
      <dgm:t>
        <a:bodyPr/>
        <a:lstStyle/>
        <a:p>
          <a:r>
            <a:rPr lang="es-ES" sz="1800" dirty="0" smtClean="0">
              <a:latin typeface="Arial" pitchFamily="34" charset="0"/>
              <a:cs typeface="Arial" pitchFamily="34" charset="0"/>
            </a:rPr>
            <a:t>Dos empresas ofrecen producto idéntico.</a:t>
          </a:r>
          <a:endParaRPr lang="es-ES" sz="1800" dirty="0">
            <a:latin typeface="Arial" pitchFamily="34" charset="0"/>
            <a:cs typeface="Arial" pitchFamily="34" charset="0"/>
          </a:endParaRPr>
        </a:p>
      </dgm:t>
    </dgm:pt>
    <dgm:pt modelId="{22984BF5-B270-443B-AA36-545E294ECAE8}" type="parTrans" cxnId="{B15E1D94-B4A7-48AA-8DE7-D81E2F3869DE}">
      <dgm:prSet/>
      <dgm:spPr/>
      <dgm:t>
        <a:bodyPr/>
        <a:lstStyle/>
        <a:p>
          <a:endParaRPr lang="es-ES"/>
        </a:p>
      </dgm:t>
    </dgm:pt>
    <dgm:pt modelId="{9449A55B-6723-495F-A0AB-52751FEA5C8A}" type="sibTrans" cxnId="{B15E1D94-B4A7-48AA-8DE7-D81E2F3869DE}">
      <dgm:prSet/>
      <dgm:spPr/>
      <dgm:t>
        <a:bodyPr/>
        <a:lstStyle/>
        <a:p>
          <a:endParaRPr lang="es-ES"/>
        </a:p>
      </dgm:t>
    </dgm:pt>
    <dgm:pt modelId="{8BAEED98-9E48-4123-8A4E-DC58ACF9947A}">
      <dgm:prSet phldrT="[Texto]" custT="1"/>
      <dgm:spPr/>
      <dgm:t>
        <a:bodyPr/>
        <a:lstStyle/>
        <a:p>
          <a:r>
            <a:rPr lang="es-ES" sz="1800" dirty="0" smtClean="0">
              <a:latin typeface="Arial" pitchFamily="34" charset="0"/>
              <a:cs typeface="Arial" pitchFamily="34" charset="0"/>
            </a:rPr>
            <a:t>Consumidor compra sólo un producto</a:t>
          </a:r>
          <a:endParaRPr lang="es-ES" sz="1800" dirty="0">
            <a:latin typeface="Arial" pitchFamily="34" charset="0"/>
            <a:cs typeface="Arial" pitchFamily="34" charset="0"/>
          </a:endParaRPr>
        </a:p>
      </dgm:t>
    </dgm:pt>
    <dgm:pt modelId="{BC7A1146-8006-45B1-BBD5-19EBD2C7D905}" type="parTrans" cxnId="{B4F00ABE-36C3-437D-BF72-D72DE6E05F04}">
      <dgm:prSet/>
      <dgm:spPr/>
      <dgm:t>
        <a:bodyPr/>
        <a:lstStyle/>
        <a:p>
          <a:endParaRPr lang="es-ES"/>
        </a:p>
      </dgm:t>
    </dgm:pt>
    <dgm:pt modelId="{CC528572-FCCD-4161-AFDA-3C96A8EDFBA7}" type="sibTrans" cxnId="{B4F00ABE-36C3-437D-BF72-D72DE6E05F04}">
      <dgm:prSet/>
      <dgm:spPr/>
      <dgm:t>
        <a:bodyPr/>
        <a:lstStyle/>
        <a:p>
          <a:endParaRPr lang="es-ES"/>
        </a:p>
      </dgm:t>
    </dgm:pt>
    <dgm:pt modelId="{5F3FA6E9-2799-404A-9EA1-7D57AAB5AADE}">
      <dgm:prSet phldrT="[Texto]" custT="1"/>
      <dgm:spPr/>
      <dgm:t>
        <a:bodyPr/>
        <a:lstStyle/>
        <a:p>
          <a:r>
            <a:rPr lang="es-ES" sz="1800" dirty="0" smtClean="0">
              <a:latin typeface="Arial" pitchFamily="34" charset="0"/>
              <a:cs typeface="Arial" pitchFamily="34" charset="0"/>
            </a:rPr>
            <a:t>Costos de producción cero.</a:t>
          </a:r>
          <a:endParaRPr lang="es-ES" sz="1800" dirty="0">
            <a:latin typeface="Arial" pitchFamily="34" charset="0"/>
            <a:cs typeface="Arial" pitchFamily="34" charset="0"/>
          </a:endParaRPr>
        </a:p>
      </dgm:t>
    </dgm:pt>
    <dgm:pt modelId="{B107D8F8-10ED-4D01-B5B7-961808BB2875}" type="parTrans" cxnId="{9CE7D1D0-D62A-423B-9BA2-BA24AF1947D7}">
      <dgm:prSet/>
      <dgm:spPr/>
      <dgm:t>
        <a:bodyPr/>
        <a:lstStyle/>
        <a:p>
          <a:endParaRPr lang="es-ES"/>
        </a:p>
      </dgm:t>
    </dgm:pt>
    <dgm:pt modelId="{3C3C9D27-8B25-4C41-AC6D-E3845C506D43}" type="sibTrans" cxnId="{9CE7D1D0-D62A-423B-9BA2-BA24AF1947D7}">
      <dgm:prSet/>
      <dgm:spPr/>
      <dgm:t>
        <a:bodyPr/>
        <a:lstStyle/>
        <a:p>
          <a:endParaRPr lang="es-ES"/>
        </a:p>
      </dgm:t>
    </dgm:pt>
    <dgm:pt modelId="{DA5ABEA9-382E-471B-93C1-3C01641AC669}" type="pres">
      <dgm:prSet presAssocID="{4D66A03A-38BB-4A1C-BD0E-B9B3FA9DF8AF}" presName="linearFlow" presStyleCnt="0">
        <dgm:presLayoutVars>
          <dgm:resizeHandles val="exact"/>
        </dgm:presLayoutVars>
      </dgm:prSet>
      <dgm:spPr/>
    </dgm:pt>
    <dgm:pt modelId="{2641CA0A-80BA-4FD0-836D-E9586CF0DA91}" type="pres">
      <dgm:prSet presAssocID="{49EA29DA-E47E-4B81-AB0A-75E4E14A1E84}" presName="node" presStyleLbl="node1" presStyleIdx="0" presStyleCnt="5">
        <dgm:presLayoutVars>
          <dgm:bulletEnabled val="1"/>
        </dgm:presLayoutVars>
      </dgm:prSet>
      <dgm:spPr/>
      <dgm:t>
        <a:bodyPr/>
        <a:lstStyle/>
        <a:p>
          <a:endParaRPr lang="es-ES"/>
        </a:p>
      </dgm:t>
    </dgm:pt>
    <dgm:pt modelId="{07A838FA-7657-4FEB-8010-FF20B5442536}" type="pres">
      <dgm:prSet presAssocID="{79A466FD-92BF-44E4-8591-43931D5CD0AE}" presName="sibTrans" presStyleLbl="sibTrans2D1" presStyleIdx="0" presStyleCnt="4"/>
      <dgm:spPr/>
      <dgm:t>
        <a:bodyPr/>
        <a:lstStyle/>
        <a:p>
          <a:endParaRPr lang="es-ES"/>
        </a:p>
      </dgm:t>
    </dgm:pt>
    <dgm:pt modelId="{24E45ECF-86A9-4B11-B9DC-79AC300BC48B}" type="pres">
      <dgm:prSet presAssocID="{79A466FD-92BF-44E4-8591-43931D5CD0AE}" presName="connectorText" presStyleLbl="sibTrans2D1" presStyleIdx="0" presStyleCnt="4"/>
      <dgm:spPr/>
      <dgm:t>
        <a:bodyPr/>
        <a:lstStyle/>
        <a:p>
          <a:endParaRPr lang="es-ES"/>
        </a:p>
      </dgm:t>
    </dgm:pt>
    <dgm:pt modelId="{7157D5A1-B60E-4FEC-AB76-C249886F84B3}" type="pres">
      <dgm:prSet presAssocID="{CB41C90D-36E5-4B36-8F62-68F5072384FF}" presName="node" presStyleLbl="node1" presStyleIdx="1" presStyleCnt="5" custScaleX="128051" custScaleY="79707">
        <dgm:presLayoutVars>
          <dgm:bulletEnabled val="1"/>
        </dgm:presLayoutVars>
      </dgm:prSet>
      <dgm:spPr/>
      <dgm:t>
        <a:bodyPr/>
        <a:lstStyle/>
        <a:p>
          <a:endParaRPr lang="es-ES"/>
        </a:p>
      </dgm:t>
    </dgm:pt>
    <dgm:pt modelId="{A280EA62-F30C-46E0-9463-8E6BB11FDB69}" type="pres">
      <dgm:prSet presAssocID="{9E69C71A-345D-4B31-9594-12A00C43BF86}" presName="sibTrans" presStyleLbl="sibTrans2D1" presStyleIdx="1" presStyleCnt="4"/>
      <dgm:spPr/>
      <dgm:t>
        <a:bodyPr/>
        <a:lstStyle/>
        <a:p>
          <a:endParaRPr lang="es-ES"/>
        </a:p>
      </dgm:t>
    </dgm:pt>
    <dgm:pt modelId="{37157B46-692B-4471-B667-A74D82D80BAF}" type="pres">
      <dgm:prSet presAssocID="{9E69C71A-345D-4B31-9594-12A00C43BF86}" presName="connectorText" presStyleLbl="sibTrans2D1" presStyleIdx="1" presStyleCnt="4"/>
      <dgm:spPr/>
      <dgm:t>
        <a:bodyPr/>
        <a:lstStyle/>
        <a:p>
          <a:endParaRPr lang="es-ES"/>
        </a:p>
      </dgm:t>
    </dgm:pt>
    <dgm:pt modelId="{BFE9A407-1F20-4D09-89FE-3BC0062D1F90}" type="pres">
      <dgm:prSet presAssocID="{A4805B0E-4565-46C3-8450-02B0CF1FFC29}" presName="node" presStyleLbl="node1" presStyleIdx="2" presStyleCnt="5" custScaleX="128051">
        <dgm:presLayoutVars>
          <dgm:bulletEnabled val="1"/>
        </dgm:presLayoutVars>
      </dgm:prSet>
      <dgm:spPr/>
      <dgm:t>
        <a:bodyPr/>
        <a:lstStyle/>
        <a:p>
          <a:endParaRPr lang="es-ES"/>
        </a:p>
      </dgm:t>
    </dgm:pt>
    <dgm:pt modelId="{80DF3933-0282-41BB-8787-62138E9E2C33}" type="pres">
      <dgm:prSet presAssocID="{9449A55B-6723-495F-A0AB-52751FEA5C8A}" presName="sibTrans" presStyleLbl="sibTrans2D1" presStyleIdx="2" presStyleCnt="4"/>
      <dgm:spPr/>
      <dgm:t>
        <a:bodyPr/>
        <a:lstStyle/>
        <a:p>
          <a:endParaRPr lang="es-ES"/>
        </a:p>
      </dgm:t>
    </dgm:pt>
    <dgm:pt modelId="{7B6A6D06-52E6-4388-8566-F31134E90DA4}" type="pres">
      <dgm:prSet presAssocID="{9449A55B-6723-495F-A0AB-52751FEA5C8A}" presName="connectorText" presStyleLbl="sibTrans2D1" presStyleIdx="2" presStyleCnt="4"/>
      <dgm:spPr/>
      <dgm:t>
        <a:bodyPr/>
        <a:lstStyle/>
        <a:p>
          <a:endParaRPr lang="es-ES"/>
        </a:p>
      </dgm:t>
    </dgm:pt>
    <dgm:pt modelId="{C24A9C88-7DB1-4650-ADF9-4B51C1500F19}" type="pres">
      <dgm:prSet presAssocID="{8BAEED98-9E48-4123-8A4E-DC58ACF9947A}" presName="node" presStyleLbl="node1" presStyleIdx="3" presStyleCnt="5" custScaleX="124725">
        <dgm:presLayoutVars>
          <dgm:bulletEnabled val="1"/>
        </dgm:presLayoutVars>
      </dgm:prSet>
      <dgm:spPr/>
      <dgm:t>
        <a:bodyPr/>
        <a:lstStyle/>
        <a:p>
          <a:endParaRPr lang="es-ES"/>
        </a:p>
      </dgm:t>
    </dgm:pt>
    <dgm:pt modelId="{DC972AF8-D6BE-4927-89FD-2E62785DE141}" type="pres">
      <dgm:prSet presAssocID="{CC528572-FCCD-4161-AFDA-3C96A8EDFBA7}" presName="sibTrans" presStyleLbl="sibTrans2D1" presStyleIdx="3" presStyleCnt="4"/>
      <dgm:spPr/>
      <dgm:t>
        <a:bodyPr/>
        <a:lstStyle/>
        <a:p>
          <a:endParaRPr lang="es-ES"/>
        </a:p>
      </dgm:t>
    </dgm:pt>
    <dgm:pt modelId="{14E04C01-5C06-403A-B38D-6CDE5851F66F}" type="pres">
      <dgm:prSet presAssocID="{CC528572-FCCD-4161-AFDA-3C96A8EDFBA7}" presName="connectorText" presStyleLbl="sibTrans2D1" presStyleIdx="3" presStyleCnt="4"/>
      <dgm:spPr/>
      <dgm:t>
        <a:bodyPr/>
        <a:lstStyle/>
        <a:p>
          <a:endParaRPr lang="es-ES"/>
        </a:p>
      </dgm:t>
    </dgm:pt>
    <dgm:pt modelId="{BC928886-B533-4BBD-A53B-E45F1D6A3114}" type="pres">
      <dgm:prSet presAssocID="{5F3FA6E9-2799-404A-9EA1-7D57AAB5AADE}" presName="node" presStyleLbl="node1" presStyleIdx="4" presStyleCnt="5" custScaleX="124725">
        <dgm:presLayoutVars>
          <dgm:bulletEnabled val="1"/>
        </dgm:presLayoutVars>
      </dgm:prSet>
      <dgm:spPr/>
      <dgm:t>
        <a:bodyPr/>
        <a:lstStyle/>
        <a:p>
          <a:endParaRPr lang="es-ES"/>
        </a:p>
      </dgm:t>
    </dgm:pt>
  </dgm:ptLst>
  <dgm:cxnLst>
    <dgm:cxn modelId="{EED05B32-4358-4A3C-A30C-A8E99521F8EE}" type="presOf" srcId="{8BAEED98-9E48-4123-8A4E-DC58ACF9947A}" destId="{C24A9C88-7DB1-4650-ADF9-4B51C1500F19}" srcOrd="0" destOrd="0" presId="urn:microsoft.com/office/officeart/2005/8/layout/process2"/>
    <dgm:cxn modelId="{43556766-4A0D-477B-A083-4A7F01F1D661}" type="presOf" srcId="{CB41C90D-36E5-4B36-8F62-68F5072384FF}" destId="{7157D5A1-B60E-4FEC-AB76-C249886F84B3}" srcOrd="0" destOrd="0" presId="urn:microsoft.com/office/officeart/2005/8/layout/process2"/>
    <dgm:cxn modelId="{80CBE5F7-CDFD-4E30-BA3D-4091137D7EE5}" type="presOf" srcId="{CC528572-FCCD-4161-AFDA-3C96A8EDFBA7}" destId="{DC972AF8-D6BE-4927-89FD-2E62785DE141}" srcOrd="0" destOrd="0" presId="urn:microsoft.com/office/officeart/2005/8/layout/process2"/>
    <dgm:cxn modelId="{86780C16-F799-46D4-9956-889EE55F5A83}" type="presOf" srcId="{49EA29DA-E47E-4B81-AB0A-75E4E14A1E84}" destId="{2641CA0A-80BA-4FD0-836D-E9586CF0DA91}" srcOrd="0" destOrd="0" presId="urn:microsoft.com/office/officeart/2005/8/layout/process2"/>
    <dgm:cxn modelId="{5E3328CF-9AE5-47BC-A0F1-8E89BDCB4CFE}" type="presOf" srcId="{79A466FD-92BF-44E4-8591-43931D5CD0AE}" destId="{07A838FA-7657-4FEB-8010-FF20B5442536}" srcOrd="0" destOrd="0" presId="urn:microsoft.com/office/officeart/2005/8/layout/process2"/>
    <dgm:cxn modelId="{C5A3E613-36C9-4085-A029-427D2A485560}" type="presOf" srcId="{5F3FA6E9-2799-404A-9EA1-7D57AAB5AADE}" destId="{BC928886-B533-4BBD-A53B-E45F1D6A3114}" srcOrd="0" destOrd="0" presId="urn:microsoft.com/office/officeart/2005/8/layout/process2"/>
    <dgm:cxn modelId="{261D6C1E-1B7A-4EFF-8555-CE46EC41E410}" type="presOf" srcId="{9E69C71A-345D-4B31-9594-12A00C43BF86}" destId="{A280EA62-F30C-46E0-9463-8E6BB11FDB69}" srcOrd="0" destOrd="0" presId="urn:microsoft.com/office/officeart/2005/8/layout/process2"/>
    <dgm:cxn modelId="{07F8C3F2-5AA6-4612-A804-3D1B08C1447C}" type="presOf" srcId="{9449A55B-6723-495F-A0AB-52751FEA5C8A}" destId="{7B6A6D06-52E6-4388-8566-F31134E90DA4}" srcOrd="1" destOrd="0" presId="urn:microsoft.com/office/officeart/2005/8/layout/process2"/>
    <dgm:cxn modelId="{84586DFA-041D-4E24-952C-E2C426E0EC74}" type="presOf" srcId="{9E69C71A-345D-4B31-9594-12A00C43BF86}" destId="{37157B46-692B-4471-B667-A74D82D80BAF}" srcOrd="1" destOrd="0" presId="urn:microsoft.com/office/officeart/2005/8/layout/process2"/>
    <dgm:cxn modelId="{42EA16FF-C0D6-45EB-B427-708AAD104DCF}" srcId="{4D66A03A-38BB-4A1C-BD0E-B9B3FA9DF8AF}" destId="{49EA29DA-E47E-4B81-AB0A-75E4E14A1E84}" srcOrd="0" destOrd="0" parTransId="{593141FD-2A79-4AE7-A363-A2AA57020BBF}" sibTransId="{79A466FD-92BF-44E4-8591-43931D5CD0AE}"/>
    <dgm:cxn modelId="{31A3ED68-3C39-4198-B4E4-4E7CCE465E5A}" type="presOf" srcId="{79A466FD-92BF-44E4-8591-43931D5CD0AE}" destId="{24E45ECF-86A9-4B11-B9DC-79AC300BC48B}" srcOrd="1" destOrd="0" presId="urn:microsoft.com/office/officeart/2005/8/layout/process2"/>
    <dgm:cxn modelId="{BAD74CC7-5522-4DA6-8942-554920D3A9EB}" srcId="{4D66A03A-38BB-4A1C-BD0E-B9B3FA9DF8AF}" destId="{CB41C90D-36E5-4B36-8F62-68F5072384FF}" srcOrd="1" destOrd="0" parTransId="{58983A1F-8BD6-4141-AA6F-8F6D9B48AA99}" sibTransId="{9E69C71A-345D-4B31-9594-12A00C43BF86}"/>
    <dgm:cxn modelId="{9CE7D1D0-D62A-423B-9BA2-BA24AF1947D7}" srcId="{4D66A03A-38BB-4A1C-BD0E-B9B3FA9DF8AF}" destId="{5F3FA6E9-2799-404A-9EA1-7D57AAB5AADE}" srcOrd="4" destOrd="0" parTransId="{B107D8F8-10ED-4D01-B5B7-961808BB2875}" sibTransId="{3C3C9D27-8B25-4C41-AC6D-E3845C506D43}"/>
    <dgm:cxn modelId="{294AFB2E-2081-4E74-88BB-C20B87EF5C1E}" type="presOf" srcId="{CC528572-FCCD-4161-AFDA-3C96A8EDFBA7}" destId="{14E04C01-5C06-403A-B38D-6CDE5851F66F}" srcOrd="1" destOrd="0" presId="urn:microsoft.com/office/officeart/2005/8/layout/process2"/>
    <dgm:cxn modelId="{E133814E-59B2-47A7-819D-F1CEB160A46B}" type="presOf" srcId="{9449A55B-6723-495F-A0AB-52751FEA5C8A}" destId="{80DF3933-0282-41BB-8787-62138E9E2C33}" srcOrd="0" destOrd="0" presId="urn:microsoft.com/office/officeart/2005/8/layout/process2"/>
    <dgm:cxn modelId="{B4F00ABE-36C3-437D-BF72-D72DE6E05F04}" srcId="{4D66A03A-38BB-4A1C-BD0E-B9B3FA9DF8AF}" destId="{8BAEED98-9E48-4123-8A4E-DC58ACF9947A}" srcOrd="3" destOrd="0" parTransId="{BC7A1146-8006-45B1-BBD5-19EBD2C7D905}" sibTransId="{CC528572-FCCD-4161-AFDA-3C96A8EDFBA7}"/>
    <dgm:cxn modelId="{AB0F53DC-9764-484A-A08C-D8E110B01A20}" type="presOf" srcId="{4D66A03A-38BB-4A1C-BD0E-B9B3FA9DF8AF}" destId="{DA5ABEA9-382E-471B-93C1-3C01641AC669}" srcOrd="0" destOrd="0" presId="urn:microsoft.com/office/officeart/2005/8/layout/process2"/>
    <dgm:cxn modelId="{B15E1D94-B4A7-48AA-8DE7-D81E2F3869DE}" srcId="{4D66A03A-38BB-4A1C-BD0E-B9B3FA9DF8AF}" destId="{A4805B0E-4565-46C3-8450-02B0CF1FFC29}" srcOrd="2" destOrd="0" parTransId="{22984BF5-B270-443B-AA36-545E294ECAE8}" sibTransId="{9449A55B-6723-495F-A0AB-52751FEA5C8A}"/>
    <dgm:cxn modelId="{B6633FC4-1578-4D62-B76E-ACFC7470F7FA}" type="presOf" srcId="{A4805B0E-4565-46C3-8450-02B0CF1FFC29}" destId="{BFE9A407-1F20-4D09-89FE-3BC0062D1F90}" srcOrd="0" destOrd="0" presId="urn:microsoft.com/office/officeart/2005/8/layout/process2"/>
    <dgm:cxn modelId="{F2BCC08D-0C57-4EEC-8CD5-7555F7E5EB66}" type="presParOf" srcId="{DA5ABEA9-382E-471B-93C1-3C01641AC669}" destId="{2641CA0A-80BA-4FD0-836D-E9586CF0DA91}" srcOrd="0" destOrd="0" presId="urn:microsoft.com/office/officeart/2005/8/layout/process2"/>
    <dgm:cxn modelId="{A909450F-6C67-4235-8E20-B9185C5CF90A}" type="presParOf" srcId="{DA5ABEA9-382E-471B-93C1-3C01641AC669}" destId="{07A838FA-7657-4FEB-8010-FF20B5442536}" srcOrd="1" destOrd="0" presId="urn:microsoft.com/office/officeart/2005/8/layout/process2"/>
    <dgm:cxn modelId="{9998C4FA-AC16-49B0-A473-6EEEB8232843}" type="presParOf" srcId="{07A838FA-7657-4FEB-8010-FF20B5442536}" destId="{24E45ECF-86A9-4B11-B9DC-79AC300BC48B}" srcOrd="0" destOrd="0" presId="urn:microsoft.com/office/officeart/2005/8/layout/process2"/>
    <dgm:cxn modelId="{B7304821-546F-4B12-95E6-A7BE58D33DEA}" type="presParOf" srcId="{DA5ABEA9-382E-471B-93C1-3C01641AC669}" destId="{7157D5A1-B60E-4FEC-AB76-C249886F84B3}" srcOrd="2" destOrd="0" presId="urn:microsoft.com/office/officeart/2005/8/layout/process2"/>
    <dgm:cxn modelId="{C8E0B139-15E5-4A81-9D63-839D7B04F391}" type="presParOf" srcId="{DA5ABEA9-382E-471B-93C1-3C01641AC669}" destId="{A280EA62-F30C-46E0-9463-8E6BB11FDB69}" srcOrd="3" destOrd="0" presId="urn:microsoft.com/office/officeart/2005/8/layout/process2"/>
    <dgm:cxn modelId="{86E6349E-5600-4731-B0F9-CFF61C033872}" type="presParOf" srcId="{A280EA62-F30C-46E0-9463-8E6BB11FDB69}" destId="{37157B46-692B-4471-B667-A74D82D80BAF}" srcOrd="0" destOrd="0" presId="urn:microsoft.com/office/officeart/2005/8/layout/process2"/>
    <dgm:cxn modelId="{8FCE081E-52E7-4564-A315-CBAF29A1198C}" type="presParOf" srcId="{DA5ABEA9-382E-471B-93C1-3C01641AC669}" destId="{BFE9A407-1F20-4D09-89FE-3BC0062D1F90}" srcOrd="4" destOrd="0" presId="urn:microsoft.com/office/officeart/2005/8/layout/process2"/>
    <dgm:cxn modelId="{04364026-E829-4ABF-B794-F06CE8FEAD72}" type="presParOf" srcId="{DA5ABEA9-382E-471B-93C1-3C01641AC669}" destId="{80DF3933-0282-41BB-8787-62138E9E2C33}" srcOrd="5" destOrd="0" presId="urn:microsoft.com/office/officeart/2005/8/layout/process2"/>
    <dgm:cxn modelId="{5FF3F679-59EB-4D2F-A46D-043FD08C4AE9}" type="presParOf" srcId="{80DF3933-0282-41BB-8787-62138E9E2C33}" destId="{7B6A6D06-52E6-4388-8566-F31134E90DA4}" srcOrd="0" destOrd="0" presId="urn:microsoft.com/office/officeart/2005/8/layout/process2"/>
    <dgm:cxn modelId="{A3699C3F-6EDD-4ECD-AEE2-B195FC5E56B3}" type="presParOf" srcId="{DA5ABEA9-382E-471B-93C1-3C01641AC669}" destId="{C24A9C88-7DB1-4650-ADF9-4B51C1500F19}" srcOrd="6" destOrd="0" presId="urn:microsoft.com/office/officeart/2005/8/layout/process2"/>
    <dgm:cxn modelId="{46F74137-3523-4987-8776-9362D7873292}" type="presParOf" srcId="{DA5ABEA9-382E-471B-93C1-3C01641AC669}" destId="{DC972AF8-D6BE-4927-89FD-2E62785DE141}" srcOrd="7" destOrd="0" presId="urn:microsoft.com/office/officeart/2005/8/layout/process2"/>
    <dgm:cxn modelId="{BD8952C5-E910-44FA-BE6E-ACBF99E35B23}" type="presParOf" srcId="{DC972AF8-D6BE-4927-89FD-2E62785DE141}" destId="{14E04C01-5C06-403A-B38D-6CDE5851F66F}" srcOrd="0" destOrd="0" presId="urn:microsoft.com/office/officeart/2005/8/layout/process2"/>
    <dgm:cxn modelId="{2D6BE82F-D028-428A-A844-FB7FA0791125}" type="presParOf" srcId="{DA5ABEA9-382E-471B-93C1-3C01641AC669}" destId="{BC928886-B533-4BBD-A53B-E45F1D6A3114}" srcOrd="8"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4ECD71-C871-4BBA-B570-9C78C9C599D7}" type="doc">
      <dgm:prSet loTypeId="urn:microsoft.com/office/officeart/2005/8/layout/process4" loCatId="list" qsTypeId="urn:microsoft.com/office/officeart/2005/8/quickstyle/simple3" qsCatId="simple" csTypeId="urn:microsoft.com/office/officeart/2005/8/colors/accent1_2" csCatId="accent1" phldr="1"/>
      <dgm:spPr/>
      <dgm:t>
        <a:bodyPr/>
        <a:lstStyle/>
        <a:p>
          <a:endParaRPr lang="es-ES"/>
        </a:p>
      </dgm:t>
    </dgm:pt>
    <dgm:pt modelId="{D0216AE2-0719-4841-A200-DAA2B2BEE8F2}">
      <dgm:prSet phldrT="[Texto]"/>
      <dgm:spPr/>
      <dgm:t>
        <a:bodyPr/>
        <a:lstStyle/>
        <a:p>
          <a:r>
            <a:rPr lang="es-ES" dirty="0" smtClean="0"/>
            <a:t>Si el comercio es totalmente libre y los precios en dos mercados difieren en una cuantía mayor al costo unitario de transporte, entonces:</a:t>
          </a:r>
          <a:endParaRPr lang="es-ES" dirty="0"/>
        </a:p>
      </dgm:t>
    </dgm:pt>
    <dgm:pt modelId="{22FFED05-B0F1-4561-BD14-5AC4429D2F4D}" type="parTrans" cxnId="{05035F43-FA35-41E4-A190-F2D193698681}">
      <dgm:prSet/>
      <dgm:spPr/>
      <dgm:t>
        <a:bodyPr/>
        <a:lstStyle/>
        <a:p>
          <a:endParaRPr lang="es-ES"/>
        </a:p>
      </dgm:t>
    </dgm:pt>
    <dgm:pt modelId="{4050964B-0947-4102-9BA7-49D5D38B9336}" type="sibTrans" cxnId="{05035F43-FA35-41E4-A190-F2D193698681}">
      <dgm:prSet/>
      <dgm:spPr/>
      <dgm:t>
        <a:bodyPr/>
        <a:lstStyle/>
        <a:p>
          <a:endParaRPr lang="es-ES"/>
        </a:p>
      </dgm:t>
    </dgm:pt>
    <dgm:pt modelId="{BF838C7C-4823-47C8-95C6-4995983F6B4F}">
      <dgm:prSet phldrT="[Texto]"/>
      <dgm:spPr/>
      <dgm:t>
        <a:bodyPr/>
        <a:lstStyle/>
        <a:p>
          <a:r>
            <a:rPr lang="es-ES" dirty="0" smtClean="0"/>
            <a:t>Productores se trasladarán al mercado de precios más altos</a:t>
          </a:r>
          <a:endParaRPr lang="es-ES" dirty="0"/>
        </a:p>
      </dgm:t>
    </dgm:pt>
    <dgm:pt modelId="{8B49F361-785E-4999-86E9-CFE9FD3A24CA}" type="parTrans" cxnId="{8FC99AAF-2350-4FEB-A7D9-D375DC8D0630}">
      <dgm:prSet/>
      <dgm:spPr/>
      <dgm:t>
        <a:bodyPr/>
        <a:lstStyle/>
        <a:p>
          <a:endParaRPr lang="es-ES"/>
        </a:p>
      </dgm:t>
    </dgm:pt>
    <dgm:pt modelId="{887E63DC-734B-4914-8819-CFF1B9E19911}" type="sibTrans" cxnId="{8FC99AAF-2350-4FEB-A7D9-D375DC8D0630}">
      <dgm:prSet/>
      <dgm:spPr/>
      <dgm:t>
        <a:bodyPr/>
        <a:lstStyle/>
        <a:p>
          <a:endParaRPr lang="es-ES"/>
        </a:p>
      </dgm:t>
    </dgm:pt>
    <dgm:pt modelId="{32DF3DBF-FDAE-40B0-B4AB-BD6FBCFE005E}">
      <dgm:prSet phldrT="[Texto]"/>
      <dgm:spPr/>
      <dgm:t>
        <a:bodyPr/>
        <a:lstStyle/>
        <a:p>
          <a:r>
            <a:rPr lang="es-ES" dirty="0" smtClean="0"/>
            <a:t>Se alcanza el equilibrio espacial de los precios</a:t>
          </a:r>
          <a:endParaRPr lang="es-ES" dirty="0"/>
        </a:p>
      </dgm:t>
    </dgm:pt>
    <dgm:pt modelId="{DF693D56-1DAB-43AC-8F1A-BF4F76FE9CB4}" type="parTrans" cxnId="{1C444B53-26D8-429F-9E0C-BC794B621787}">
      <dgm:prSet/>
      <dgm:spPr/>
      <dgm:t>
        <a:bodyPr/>
        <a:lstStyle/>
        <a:p>
          <a:endParaRPr lang="es-ES"/>
        </a:p>
      </dgm:t>
    </dgm:pt>
    <dgm:pt modelId="{7E029B0D-909C-4B28-A940-F6321EFFE8B4}" type="sibTrans" cxnId="{1C444B53-26D8-429F-9E0C-BC794B621787}">
      <dgm:prSet/>
      <dgm:spPr/>
      <dgm:t>
        <a:bodyPr/>
        <a:lstStyle/>
        <a:p>
          <a:endParaRPr lang="es-ES"/>
        </a:p>
      </dgm:t>
    </dgm:pt>
    <dgm:pt modelId="{08DF272F-47B1-4D55-9C2D-5EF77DB2D07F}" type="pres">
      <dgm:prSet presAssocID="{894ECD71-C871-4BBA-B570-9C78C9C599D7}" presName="Name0" presStyleCnt="0">
        <dgm:presLayoutVars>
          <dgm:dir/>
          <dgm:animLvl val="lvl"/>
          <dgm:resizeHandles val="exact"/>
        </dgm:presLayoutVars>
      </dgm:prSet>
      <dgm:spPr/>
      <dgm:t>
        <a:bodyPr/>
        <a:lstStyle/>
        <a:p>
          <a:endParaRPr lang="es-ES"/>
        </a:p>
      </dgm:t>
    </dgm:pt>
    <dgm:pt modelId="{7F6F3B10-261E-4261-A802-9B2F7318A547}" type="pres">
      <dgm:prSet presAssocID="{32DF3DBF-FDAE-40B0-B4AB-BD6FBCFE005E}" presName="boxAndChildren" presStyleCnt="0"/>
      <dgm:spPr/>
    </dgm:pt>
    <dgm:pt modelId="{F7C6A960-8878-4754-8175-693F678BA7B5}" type="pres">
      <dgm:prSet presAssocID="{32DF3DBF-FDAE-40B0-B4AB-BD6FBCFE005E}" presName="parentTextBox" presStyleLbl="node1" presStyleIdx="0" presStyleCnt="3" custScaleY="30148"/>
      <dgm:spPr/>
      <dgm:t>
        <a:bodyPr/>
        <a:lstStyle/>
        <a:p>
          <a:endParaRPr lang="es-ES"/>
        </a:p>
      </dgm:t>
    </dgm:pt>
    <dgm:pt modelId="{ED422732-7A03-4B9C-A8E4-B13EB3412143}" type="pres">
      <dgm:prSet presAssocID="{887E63DC-734B-4914-8819-CFF1B9E19911}" presName="sp" presStyleCnt="0"/>
      <dgm:spPr/>
    </dgm:pt>
    <dgm:pt modelId="{96D0F6D5-9B7D-46CD-80E7-2FEB8E3EA802}" type="pres">
      <dgm:prSet presAssocID="{BF838C7C-4823-47C8-95C6-4995983F6B4F}" presName="arrowAndChildren" presStyleCnt="0"/>
      <dgm:spPr/>
    </dgm:pt>
    <dgm:pt modelId="{97DC7FFA-7F56-4236-9F38-8FF50916752B}" type="pres">
      <dgm:prSet presAssocID="{BF838C7C-4823-47C8-95C6-4995983F6B4F}" presName="parentTextArrow" presStyleLbl="node1" presStyleIdx="1" presStyleCnt="3" custScaleY="41750"/>
      <dgm:spPr/>
      <dgm:t>
        <a:bodyPr/>
        <a:lstStyle/>
        <a:p>
          <a:endParaRPr lang="es-ES"/>
        </a:p>
      </dgm:t>
    </dgm:pt>
    <dgm:pt modelId="{F2B22573-016F-4BBA-94EF-000E37780468}" type="pres">
      <dgm:prSet presAssocID="{4050964B-0947-4102-9BA7-49D5D38B9336}" presName="sp" presStyleCnt="0"/>
      <dgm:spPr/>
    </dgm:pt>
    <dgm:pt modelId="{2336A274-5349-4583-83E9-9814740EC8A4}" type="pres">
      <dgm:prSet presAssocID="{D0216AE2-0719-4841-A200-DAA2B2BEE8F2}" presName="arrowAndChildren" presStyleCnt="0"/>
      <dgm:spPr/>
    </dgm:pt>
    <dgm:pt modelId="{2A4BD5B4-3523-406F-8112-0DC351008DD2}" type="pres">
      <dgm:prSet presAssocID="{D0216AE2-0719-4841-A200-DAA2B2BEE8F2}" presName="parentTextArrow" presStyleLbl="node1" presStyleIdx="2" presStyleCnt="3" custScaleY="53777" custLinFactNeighborX="-9127" custLinFactNeighborY="-15568"/>
      <dgm:spPr/>
      <dgm:t>
        <a:bodyPr/>
        <a:lstStyle/>
        <a:p>
          <a:endParaRPr lang="es-ES"/>
        </a:p>
      </dgm:t>
    </dgm:pt>
  </dgm:ptLst>
  <dgm:cxnLst>
    <dgm:cxn modelId="{9DE1EFCB-80C4-4652-9C8C-C8FE01C307B8}" type="presOf" srcId="{D0216AE2-0719-4841-A200-DAA2B2BEE8F2}" destId="{2A4BD5B4-3523-406F-8112-0DC351008DD2}" srcOrd="0" destOrd="0" presId="urn:microsoft.com/office/officeart/2005/8/layout/process4"/>
    <dgm:cxn modelId="{9AA54308-ED46-45C5-B147-2096A48EA953}" type="presOf" srcId="{BF838C7C-4823-47C8-95C6-4995983F6B4F}" destId="{97DC7FFA-7F56-4236-9F38-8FF50916752B}" srcOrd="0" destOrd="0" presId="urn:microsoft.com/office/officeart/2005/8/layout/process4"/>
    <dgm:cxn modelId="{0AA55C58-5BD0-4498-A024-F6C3DC6F279B}" type="presOf" srcId="{894ECD71-C871-4BBA-B570-9C78C9C599D7}" destId="{08DF272F-47B1-4D55-9C2D-5EF77DB2D07F}" srcOrd="0" destOrd="0" presId="urn:microsoft.com/office/officeart/2005/8/layout/process4"/>
    <dgm:cxn modelId="{8FC99AAF-2350-4FEB-A7D9-D375DC8D0630}" srcId="{894ECD71-C871-4BBA-B570-9C78C9C599D7}" destId="{BF838C7C-4823-47C8-95C6-4995983F6B4F}" srcOrd="1" destOrd="0" parTransId="{8B49F361-785E-4999-86E9-CFE9FD3A24CA}" sibTransId="{887E63DC-734B-4914-8819-CFF1B9E19911}"/>
    <dgm:cxn modelId="{1C444B53-26D8-429F-9E0C-BC794B621787}" srcId="{894ECD71-C871-4BBA-B570-9C78C9C599D7}" destId="{32DF3DBF-FDAE-40B0-B4AB-BD6FBCFE005E}" srcOrd="2" destOrd="0" parTransId="{DF693D56-1DAB-43AC-8F1A-BF4F76FE9CB4}" sibTransId="{7E029B0D-909C-4B28-A940-F6321EFFE8B4}"/>
    <dgm:cxn modelId="{05035F43-FA35-41E4-A190-F2D193698681}" srcId="{894ECD71-C871-4BBA-B570-9C78C9C599D7}" destId="{D0216AE2-0719-4841-A200-DAA2B2BEE8F2}" srcOrd="0" destOrd="0" parTransId="{22FFED05-B0F1-4561-BD14-5AC4429D2F4D}" sibTransId="{4050964B-0947-4102-9BA7-49D5D38B9336}"/>
    <dgm:cxn modelId="{3130B2F6-32AC-41F5-9F14-1518498421BF}" type="presOf" srcId="{32DF3DBF-FDAE-40B0-B4AB-BD6FBCFE005E}" destId="{F7C6A960-8878-4754-8175-693F678BA7B5}" srcOrd="0" destOrd="0" presId="urn:microsoft.com/office/officeart/2005/8/layout/process4"/>
    <dgm:cxn modelId="{5ABCB76D-5E37-4A23-ADB0-A33E66C92B6E}" type="presParOf" srcId="{08DF272F-47B1-4D55-9C2D-5EF77DB2D07F}" destId="{7F6F3B10-261E-4261-A802-9B2F7318A547}" srcOrd="0" destOrd="0" presId="urn:microsoft.com/office/officeart/2005/8/layout/process4"/>
    <dgm:cxn modelId="{82672F46-72C0-44E9-9A2D-9C0EEBB49CD6}" type="presParOf" srcId="{7F6F3B10-261E-4261-A802-9B2F7318A547}" destId="{F7C6A960-8878-4754-8175-693F678BA7B5}" srcOrd="0" destOrd="0" presId="urn:microsoft.com/office/officeart/2005/8/layout/process4"/>
    <dgm:cxn modelId="{8939005B-9B2F-4874-87A9-998AA7E1218D}" type="presParOf" srcId="{08DF272F-47B1-4D55-9C2D-5EF77DB2D07F}" destId="{ED422732-7A03-4B9C-A8E4-B13EB3412143}" srcOrd="1" destOrd="0" presId="urn:microsoft.com/office/officeart/2005/8/layout/process4"/>
    <dgm:cxn modelId="{7701FDE6-93AB-47A2-8F87-25ECE560B2CC}" type="presParOf" srcId="{08DF272F-47B1-4D55-9C2D-5EF77DB2D07F}" destId="{96D0F6D5-9B7D-46CD-80E7-2FEB8E3EA802}" srcOrd="2" destOrd="0" presId="urn:microsoft.com/office/officeart/2005/8/layout/process4"/>
    <dgm:cxn modelId="{1151033C-B6A0-4517-868D-1D7A44B1459A}" type="presParOf" srcId="{96D0F6D5-9B7D-46CD-80E7-2FEB8E3EA802}" destId="{97DC7FFA-7F56-4236-9F38-8FF50916752B}" srcOrd="0" destOrd="0" presId="urn:microsoft.com/office/officeart/2005/8/layout/process4"/>
    <dgm:cxn modelId="{3697F25D-9BF6-4547-A15B-4F01E63FC930}" type="presParOf" srcId="{08DF272F-47B1-4D55-9C2D-5EF77DB2D07F}" destId="{F2B22573-016F-4BBA-94EF-000E37780468}" srcOrd="3" destOrd="0" presId="urn:microsoft.com/office/officeart/2005/8/layout/process4"/>
    <dgm:cxn modelId="{82210AB4-4799-4A4A-AE1C-FD119957892B}" type="presParOf" srcId="{08DF272F-47B1-4D55-9C2D-5EF77DB2D07F}" destId="{2336A274-5349-4583-83E9-9814740EC8A4}" srcOrd="4" destOrd="0" presId="urn:microsoft.com/office/officeart/2005/8/layout/process4"/>
    <dgm:cxn modelId="{48EC1B55-5198-4796-977F-9D3CF7E0D2C5}" type="presParOf" srcId="{2336A274-5349-4583-83E9-9814740EC8A4}" destId="{2A4BD5B4-3523-406F-8112-0DC351008DD2}"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2DB5C8-DA3F-43F6-984B-BE49E2C7CAF9}"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ES"/>
        </a:p>
      </dgm:t>
    </dgm:pt>
    <dgm:pt modelId="{D7B38871-D619-4211-B6B9-92B56085ED45}">
      <dgm:prSet phldrT="[Texto]" custT="1"/>
      <dgm:spPr/>
      <dgm:t>
        <a:bodyPr/>
        <a:lstStyle/>
        <a:p>
          <a:r>
            <a:rPr lang="es-ES" sz="1400" dirty="0" smtClean="0"/>
            <a:t>El equilibrio </a:t>
          </a:r>
          <a:r>
            <a:rPr lang="es-MX" sz="1400" dirty="0" smtClean="0"/>
            <a:t>equilibrio individual.</a:t>
          </a:r>
          <a:endParaRPr lang="es-ES" sz="1400" dirty="0"/>
        </a:p>
      </dgm:t>
    </dgm:pt>
    <dgm:pt modelId="{CD702FCA-3385-436C-95FB-38B5FE00A253}" type="parTrans" cxnId="{1124E00E-72B7-4DDD-9091-5AE16D106EE3}">
      <dgm:prSet/>
      <dgm:spPr/>
      <dgm:t>
        <a:bodyPr/>
        <a:lstStyle/>
        <a:p>
          <a:endParaRPr lang="es-ES"/>
        </a:p>
      </dgm:t>
    </dgm:pt>
    <dgm:pt modelId="{568ED488-A858-44BC-A7AA-D4526BF55DD2}" type="sibTrans" cxnId="{1124E00E-72B7-4DDD-9091-5AE16D106EE3}">
      <dgm:prSet/>
      <dgm:spPr/>
      <dgm:t>
        <a:bodyPr/>
        <a:lstStyle/>
        <a:p>
          <a:endParaRPr lang="es-ES"/>
        </a:p>
      </dgm:t>
    </dgm:pt>
    <dgm:pt modelId="{8DEAC8C4-02DF-4B7E-A92D-926EB7387076}">
      <dgm:prSet phldrT="[Texto]" custT="1"/>
      <dgm:spPr/>
      <dgm:t>
        <a:bodyPr/>
        <a:lstStyle/>
        <a:p>
          <a:r>
            <a:rPr lang="es-MX" sz="1400" dirty="0" smtClean="0"/>
            <a:t>El equilibrio de localización.</a:t>
          </a:r>
          <a:endParaRPr lang="es-ES" sz="1400" dirty="0"/>
        </a:p>
      </dgm:t>
    </dgm:pt>
    <dgm:pt modelId="{1F22485B-F199-4736-B99B-87E245A0BA50}" type="parTrans" cxnId="{0072F031-E7F0-413A-AA21-E91898289F27}">
      <dgm:prSet/>
      <dgm:spPr/>
      <dgm:t>
        <a:bodyPr/>
        <a:lstStyle/>
        <a:p>
          <a:endParaRPr lang="es-ES"/>
        </a:p>
      </dgm:t>
    </dgm:pt>
    <dgm:pt modelId="{8617489A-DEE4-41F2-B94C-F73D291807DD}" type="sibTrans" cxnId="{0072F031-E7F0-413A-AA21-E91898289F27}">
      <dgm:prSet/>
      <dgm:spPr/>
      <dgm:t>
        <a:bodyPr/>
        <a:lstStyle/>
        <a:p>
          <a:endParaRPr lang="es-ES"/>
        </a:p>
      </dgm:t>
    </dgm:pt>
    <dgm:pt modelId="{32FC4731-E0E1-4F35-9840-E29C70CF1542}">
      <dgm:prSet phldrT="[Texto]" custT="1"/>
      <dgm:spPr/>
      <dgm:t>
        <a:bodyPr/>
        <a:lstStyle/>
        <a:p>
          <a:r>
            <a:rPr lang="es-MX" sz="1400" dirty="0" smtClean="0"/>
            <a:t>Existe un equilibrio de mercado.</a:t>
          </a:r>
          <a:endParaRPr lang="es-ES" sz="1400" dirty="0"/>
        </a:p>
      </dgm:t>
    </dgm:pt>
    <dgm:pt modelId="{96278F42-C14E-443D-9B4E-2479D2304FC7}" type="parTrans" cxnId="{9FED6C75-362A-4609-9F1F-3847E6CB5345}">
      <dgm:prSet/>
      <dgm:spPr/>
      <dgm:t>
        <a:bodyPr/>
        <a:lstStyle/>
        <a:p>
          <a:endParaRPr lang="es-ES"/>
        </a:p>
      </dgm:t>
    </dgm:pt>
    <dgm:pt modelId="{1FC1EB9A-F6EC-4E23-9C15-AA4E87C2C386}" type="sibTrans" cxnId="{9FED6C75-362A-4609-9F1F-3847E6CB5345}">
      <dgm:prSet/>
      <dgm:spPr/>
      <dgm:t>
        <a:bodyPr/>
        <a:lstStyle/>
        <a:p>
          <a:endParaRPr lang="es-ES"/>
        </a:p>
      </dgm:t>
    </dgm:pt>
    <dgm:pt modelId="{EFBB104B-E79F-4937-974F-7111B82DD7A9}" type="pres">
      <dgm:prSet presAssocID="{A12DB5C8-DA3F-43F6-984B-BE49E2C7CAF9}" presName="composite" presStyleCnt="0">
        <dgm:presLayoutVars>
          <dgm:chMax val="5"/>
          <dgm:dir/>
          <dgm:animLvl val="ctr"/>
          <dgm:resizeHandles val="exact"/>
        </dgm:presLayoutVars>
      </dgm:prSet>
      <dgm:spPr/>
      <dgm:t>
        <a:bodyPr/>
        <a:lstStyle/>
        <a:p>
          <a:endParaRPr lang="es-ES"/>
        </a:p>
      </dgm:t>
    </dgm:pt>
    <dgm:pt modelId="{9E20D3C7-3E4E-436B-8B6E-2461B2B2BCF7}" type="pres">
      <dgm:prSet presAssocID="{A12DB5C8-DA3F-43F6-984B-BE49E2C7CAF9}" presName="cycle" presStyleCnt="0"/>
      <dgm:spPr/>
    </dgm:pt>
    <dgm:pt modelId="{E241D0AE-FA31-42D1-9CA6-0547126FF336}" type="pres">
      <dgm:prSet presAssocID="{A12DB5C8-DA3F-43F6-984B-BE49E2C7CAF9}" presName="centerShape" presStyleCnt="0"/>
      <dgm:spPr/>
    </dgm:pt>
    <dgm:pt modelId="{3AAC53A6-A274-4BDD-818B-26DE1E5D4590}" type="pres">
      <dgm:prSet presAssocID="{A12DB5C8-DA3F-43F6-984B-BE49E2C7CAF9}" presName="connSite" presStyleLbl="node1" presStyleIdx="0" presStyleCnt="4"/>
      <dgm:spPr/>
    </dgm:pt>
    <dgm:pt modelId="{F2D39945-C43F-4328-9251-02B133A2BF1E}" type="pres">
      <dgm:prSet presAssocID="{A12DB5C8-DA3F-43F6-984B-BE49E2C7CAF9}" presName="visible" presStyleLbl="node1" presStyleIdx="0" presStyleCnt="4"/>
      <dgm:spPr/>
    </dgm:pt>
    <dgm:pt modelId="{9A54CA12-A02B-4F6B-A57A-4566EA877090}" type="pres">
      <dgm:prSet presAssocID="{CD702FCA-3385-436C-95FB-38B5FE00A253}" presName="Name25" presStyleLbl="parChTrans1D1" presStyleIdx="0" presStyleCnt="3"/>
      <dgm:spPr/>
      <dgm:t>
        <a:bodyPr/>
        <a:lstStyle/>
        <a:p>
          <a:endParaRPr lang="es-ES"/>
        </a:p>
      </dgm:t>
    </dgm:pt>
    <dgm:pt modelId="{5ED39B45-F9C4-4A90-B17C-1B427FA8E6B8}" type="pres">
      <dgm:prSet presAssocID="{D7B38871-D619-4211-B6B9-92B56085ED45}" presName="node" presStyleCnt="0"/>
      <dgm:spPr/>
    </dgm:pt>
    <dgm:pt modelId="{6EEA3B19-C47F-4197-97B4-055680F5FC74}" type="pres">
      <dgm:prSet presAssocID="{D7B38871-D619-4211-B6B9-92B56085ED45}" presName="parentNode" presStyleLbl="node1" presStyleIdx="1" presStyleCnt="4" custScaleX="152386" custScaleY="139686">
        <dgm:presLayoutVars>
          <dgm:chMax val="1"/>
          <dgm:bulletEnabled val="1"/>
        </dgm:presLayoutVars>
      </dgm:prSet>
      <dgm:spPr/>
      <dgm:t>
        <a:bodyPr/>
        <a:lstStyle/>
        <a:p>
          <a:endParaRPr lang="es-ES"/>
        </a:p>
      </dgm:t>
    </dgm:pt>
    <dgm:pt modelId="{7F580C3B-FB90-4FE3-B4C2-A31779273E70}" type="pres">
      <dgm:prSet presAssocID="{D7B38871-D619-4211-B6B9-92B56085ED45}" presName="childNode" presStyleLbl="revTx" presStyleIdx="0" presStyleCnt="0">
        <dgm:presLayoutVars>
          <dgm:bulletEnabled val="1"/>
        </dgm:presLayoutVars>
      </dgm:prSet>
      <dgm:spPr/>
      <dgm:t>
        <a:bodyPr/>
        <a:lstStyle/>
        <a:p>
          <a:endParaRPr lang="es-ES"/>
        </a:p>
      </dgm:t>
    </dgm:pt>
    <dgm:pt modelId="{6E6B593A-F6DC-4E7C-A16B-33DE9C18557D}" type="pres">
      <dgm:prSet presAssocID="{1F22485B-F199-4736-B99B-87E245A0BA50}" presName="Name25" presStyleLbl="parChTrans1D1" presStyleIdx="1" presStyleCnt="3"/>
      <dgm:spPr/>
      <dgm:t>
        <a:bodyPr/>
        <a:lstStyle/>
        <a:p>
          <a:endParaRPr lang="es-ES"/>
        </a:p>
      </dgm:t>
    </dgm:pt>
    <dgm:pt modelId="{DA38A51B-D70A-4C47-9CE1-582460F2FEDD}" type="pres">
      <dgm:prSet presAssocID="{8DEAC8C4-02DF-4B7E-A92D-926EB7387076}" presName="node" presStyleCnt="0"/>
      <dgm:spPr/>
    </dgm:pt>
    <dgm:pt modelId="{0EB9F6FA-4FD1-4E7F-A5CD-BD428E03D439}" type="pres">
      <dgm:prSet presAssocID="{8DEAC8C4-02DF-4B7E-A92D-926EB7387076}" presName="parentNode" presStyleLbl="node1" presStyleIdx="2" presStyleCnt="4" custScaleX="147368" custScaleY="153559" custLinFactX="31948" custLinFactNeighborX="100000" custLinFactNeighborY="-18236">
        <dgm:presLayoutVars>
          <dgm:chMax val="1"/>
          <dgm:bulletEnabled val="1"/>
        </dgm:presLayoutVars>
      </dgm:prSet>
      <dgm:spPr/>
      <dgm:t>
        <a:bodyPr/>
        <a:lstStyle/>
        <a:p>
          <a:endParaRPr lang="es-ES"/>
        </a:p>
      </dgm:t>
    </dgm:pt>
    <dgm:pt modelId="{7A314854-D632-471C-AECB-4A038D222570}" type="pres">
      <dgm:prSet presAssocID="{8DEAC8C4-02DF-4B7E-A92D-926EB7387076}" presName="childNode" presStyleLbl="revTx" presStyleIdx="0" presStyleCnt="0">
        <dgm:presLayoutVars>
          <dgm:bulletEnabled val="1"/>
        </dgm:presLayoutVars>
      </dgm:prSet>
      <dgm:spPr/>
      <dgm:t>
        <a:bodyPr/>
        <a:lstStyle/>
        <a:p>
          <a:endParaRPr lang="es-ES"/>
        </a:p>
      </dgm:t>
    </dgm:pt>
    <dgm:pt modelId="{BF6BBB54-B340-4079-B969-A89B3B93CB7E}" type="pres">
      <dgm:prSet presAssocID="{96278F42-C14E-443D-9B4E-2479D2304FC7}" presName="Name25" presStyleLbl="parChTrans1D1" presStyleIdx="2" presStyleCnt="3"/>
      <dgm:spPr/>
      <dgm:t>
        <a:bodyPr/>
        <a:lstStyle/>
        <a:p>
          <a:endParaRPr lang="es-ES"/>
        </a:p>
      </dgm:t>
    </dgm:pt>
    <dgm:pt modelId="{D2C49C50-83AD-4C84-8E9C-10FC8D8C28E6}" type="pres">
      <dgm:prSet presAssocID="{32FC4731-E0E1-4F35-9840-E29C70CF1542}" presName="node" presStyleCnt="0"/>
      <dgm:spPr/>
    </dgm:pt>
    <dgm:pt modelId="{389FCB40-1AD6-4DAE-9E31-697340BE39E3}" type="pres">
      <dgm:prSet presAssocID="{32FC4731-E0E1-4F35-9840-E29C70CF1542}" presName="parentNode" presStyleLbl="node1" presStyleIdx="3" presStyleCnt="4" custScaleX="143107" custScaleY="134803">
        <dgm:presLayoutVars>
          <dgm:chMax val="1"/>
          <dgm:bulletEnabled val="1"/>
        </dgm:presLayoutVars>
      </dgm:prSet>
      <dgm:spPr/>
      <dgm:t>
        <a:bodyPr/>
        <a:lstStyle/>
        <a:p>
          <a:endParaRPr lang="es-ES"/>
        </a:p>
      </dgm:t>
    </dgm:pt>
    <dgm:pt modelId="{9EFDB54B-20D8-487E-939D-CD33C9545A70}" type="pres">
      <dgm:prSet presAssocID="{32FC4731-E0E1-4F35-9840-E29C70CF1542}" presName="childNode" presStyleLbl="revTx" presStyleIdx="0" presStyleCnt="0">
        <dgm:presLayoutVars>
          <dgm:bulletEnabled val="1"/>
        </dgm:presLayoutVars>
      </dgm:prSet>
      <dgm:spPr/>
      <dgm:t>
        <a:bodyPr/>
        <a:lstStyle/>
        <a:p>
          <a:endParaRPr lang="es-ES"/>
        </a:p>
      </dgm:t>
    </dgm:pt>
  </dgm:ptLst>
  <dgm:cxnLst>
    <dgm:cxn modelId="{9FED6C75-362A-4609-9F1F-3847E6CB5345}" srcId="{A12DB5C8-DA3F-43F6-984B-BE49E2C7CAF9}" destId="{32FC4731-E0E1-4F35-9840-E29C70CF1542}" srcOrd="2" destOrd="0" parTransId="{96278F42-C14E-443D-9B4E-2479D2304FC7}" sibTransId="{1FC1EB9A-F6EC-4E23-9C15-AA4E87C2C386}"/>
    <dgm:cxn modelId="{019234F2-40E9-4543-B395-651FE995C5DF}" type="presOf" srcId="{32FC4731-E0E1-4F35-9840-E29C70CF1542}" destId="{389FCB40-1AD6-4DAE-9E31-697340BE39E3}" srcOrd="0" destOrd="0" presId="urn:microsoft.com/office/officeart/2005/8/layout/radial2"/>
    <dgm:cxn modelId="{4DEC1D1A-3F3B-4734-A594-8BBAF13EC0DF}" type="presOf" srcId="{CD702FCA-3385-436C-95FB-38B5FE00A253}" destId="{9A54CA12-A02B-4F6B-A57A-4566EA877090}" srcOrd="0" destOrd="0" presId="urn:microsoft.com/office/officeart/2005/8/layout/radial2"/>
    <dgm:cxn modelId="{98ED893D-3D2E-42C6-850B-D76362503F64}" type="presOf" srcId="{8DEAC8C4-02DF-4B7E-A92D-926EB7387076}" destId="{0EB9F6FA-4FD1-4E7F-A5CD-BD428E03D439}" srcOrd="0" destOrd="0" presId="urn:microsoft.com/office/officeart/2005/8/layout/radial2"/>
    <dgm:cxn modelId="{0072F031-E7F0-413A-AA21-E91898289F27}" srcId="{A12DB5C8-DA3F-43F6-984B-BE49E2C7CAF9}" destId="{8DEAC8C4-02DF-4B7E-A92D-926EB7387076}" srcOrd="1" destOrd="0" parTransId="{1F22485B-F199-4736-B99B-87E245A0BA50}" sibTransId="{8617489A-DEE4-41F2-B94C-F73D291807DD}"/>
    <dgm:cxn modelId="{1124E00E-72B7-4DDD-9091-5AE16D106EE3}" srcId="{A12DB5C8-DA3F-43F6-984B-BE49E2C7CAF9}" destId="{D7B38871-D619-4211-B6B9-92B56085ED45}" srcOrd="0" destOrd="0" parTransId="{CD702FCA-3385-436C-95FB-38B5FE00A253}" sibTransId="{568ED488-A858-44BC-A7AA-D4526BF55DD2}"/>
    <dgm:cxn modelId="{F3E86411-9B2D-4920-AEC5-0D76B721795B}" type="presOf" srcId="{1F22485B-F199-4736-B99B-87E245A0BA50}" destId="{6E6B593A-F6DC-4E7C-A16B-33DE9C18557D}" srcOrd="0" destOrd="0" presId="urn:microsoft.com/office/officeart/2005/8/layout/radial2"/>
    <dgm:cxn modelId="{DBD292C3-BB0D-410F-B215-55F2462AB01F}" type="presOf" srcId="{D7B38871-D619-4211-B6B9-92B56085ED45}" destId="{6EEA3B19-C47F-4197-97B4-055680F5FC74}" srcOrd="0" destOrd="0" presId="urn:microsoft.com/office/officeart/2005/8/layout/radial2"/>
    <dgm:cxn modelId="{07334770-5CE3-4E06-AAB2-F940A384D838}" type="presOf" srcId="{A12DB5C8-DA3F-43F6-984B-BE49E2C7CAF9}" destId="{EFBB104B-E79F-4937-974F-7111B82DD7A9}" srcOrd="0" destOrd="0" presId="urn:microsoft.com/office/officeart/2005/8/layout/radial2"/>
    <dgm:cxn modelId="{EAEE3596-50B0-4093-AF0C-4E4C30DC6011}" type="presOf" srcId="{96278F42-C14E-443D-9B4E-2479D2304FC7}" destId="{BF6BBB54-B340-4079-B969-A89B3B93CB7E}" srcOrd="0" destOrd="0" presId="urn:microsoft.com/office/officeart/2005/8/layout/radial2"/>
    <dgm:cxn modelId="{801E6261-B54F-4B98-925E-3886E58CF3CE}" type="presParOf" srcId="{EFBB104B-E79F-4937-974F-7111B82DD7A9}" destId="{9E20D3C7-3E4E-436B-8B6E-2461B2B2BCF7}" srcOrd="0" destOrd="0" presId="urn:microsoft.com/office/officeart/2005/8/layout/radial2"/>
    <dgm:cxn modelId="{E91790CA-1585-4290-9FD7-4CBC2E140F31}" type="presParOf" srcId="{9E20D3C7-3E4E-436B-8B6E-2461B2B2BCF7}" destId="{E241D0AE-FA31-42D1-9CA6-0547126FF336}" srcOrd="0" destOrd="0" presId="urn:microsoft.com/office/officeart/2005/8/layout/radial2"/>
    <dgm:cxn modelId="{2EA127EF-EED8-4A49-B8FA-258A4A25FB53}" type="presParOf" srcId="{E241D0AE-FA31-42D1-9CA6-0547126FF336}" destId="{3AAC53A6-A274-4BDD-818B-26DE1E5D4590}" srcOrd="0" destOrd="0" presId="urn:microsoft.com/office/officeart/2005/8/layout/radial2"/>
    <dgm:cxn modelId="{C84BECF2-A000-4495-9F44-756E92084386}" type="presParOf" srcId="{E241D0AE-FA31-42D1-9CA6-0547126FF336}" destId="{F2D39945-C43F-4328-9251-02B133A2BF1E}" srcOrd="1" destOrd="0" presId="urn:microsoft.com/office/officeart/2005/8/layout/radial2"/>
    <dgm:cxn modelId="{B191FC56-87DC-44B3-ACE1-95A68D218784}" type="presParOf" srcId="{9E20D3C7-3E4E-436B-8B6E-2461B2B2BCF7}" destId="{9A54CA12-A02B-4F6B-A57A-4566EA877090}" srcOrd="1" destOrd="0" presId="urn:microsoft.com/office/officeart/2005/8/layout/radial2"/>
    <dgm:cxn modelId="{51F22037-F52E-428C-B979-986E1895D6DD}" type="presParOf" srcId="{9E20D3C7-3E4E-436B-8B6E-2461B2B2BCF7}" destId="{5ED39B45-F9C4-4A90-B17C-1B427FA8E6B8}" srcOrd="2" destOrd="0" presId="urn:microsoft.com/office/officeart/2005/8/layout/radial2"/>
    <dgm:cxn modelId="{2928ABC6-839B-43F5-B837-E17DB17A3BC6}" type="presParOf" srcId="{5ED39B45-F9C4-4A90-B17C-1B427FA8E6B8}" destId="{6EEA3B19-C47F-4197-97B4-055680F5FC74}" srcOrd="0" destOrd="0" presId="urn:microsoft.com/office/officeart/2005/8/layout/radial2"/>
    <dgm:cxn modelId="{F63EABD6-930B-4624-B667-D5E82B77A32B}" type="presParOf" srcId="{5ED39B45-F9C4-4A90-B17C-1B427FA8E6B8}" destId="{7F580C3B-FB90-4FE3-B4C2-A31779273E70}" srcOrd="1" destOrd="0" presId="urn:microsoft.com/office/officeart/2005/8/layout/radial2"/>
    <dgm:cxn modelId="{D94B0686-808A-4DD3-8905-8185EA4EF583}" type="presParOf" srcId="{9E20D3C7-3E4E-436B-8B6E-2461B2B2BCF7}" destId="{6E6B593A-F6DC-4E7C-A16B-33DE9C18557D}" srcOrd="3" destOrd="0" presId="urn:microsoft.com/office/officeart/2005/8/layout/radial2"/>
    <dgm:cxn modelId="{694A5C7B-48A0-48C7-8C4F-A07886CBA3A1}" type="presParOf" srcId="{9E20D3C7-3E4E-436B-8B6E-2461B2B2BCF7}" destId="{DA38A51B-D70A-4C47-9CE1-582460F2FEDD}" srcOrd="4" destOrd="0" presId="urn:microsoft.com/office/officeart/2005/8/layout/radial2"/>
    <dgm:cxn modelId="{30C888C9-6190-4F0D-97D4-079068C67B4A}" type="presParOf" srcId="{DA38A51B-D70A-4C47-9CE1-582460F2FEDD}" destId="{0EB9F6FA-4FD1-4E7F-A5CD-BD428E03D439}" srcOrd="0" destOrd="0" presId="urn:microsoft.com/office/officeart/2005/8/layout/radial2"/>
    <dgm:cxn modelId="{36D5619B-42F7-43C8-B57F-59363AD9F9E4}" type="presParOf" srcId="{DA38A51B-D70A-4C47-9CE1-582460F2FEDD}" destId="{7A314854-D632-471C-AECB-4A038D222570}" srcOrd="1" destOrd="0" presId="urn:microsoft.com/office/officeart/2005/8/layout/radial2"/>
    <dgm:cxn modelId="{A0869C06-E08E-45C7-84E4-83DCB99F41AA}" type="presParOf" srcId="{9E20D3C7-3E4E-436B-8B6E-2461B2B2BCF7}" destId="{BF6BBB54-B340-4079-B969-A89B3B93CB7E}" srcOrd="5" destOrd="0" presId="urn:microsoft.com/office/officeart/2005/8/layout/radial2"/>
    <dgm:cxn modelId="{76B4B186-159A-4B45-8192-0853DFF59B22}" type="presParOf" srcId="{9E20D3C7-3E4E-436B-8B6E-2461B2B2BCF7}" destId="{D2C49C50-83AD-4C84-8E9C-10FC8D8C28E6}" srcOrd="6" destOrd="0" presId="urn:microsoft.com/office/officeart/2005/8/layout/radial2"/>
    <dgm:cxn modelId="{7259A352-5219-43AF-A47B-6DA82F6AF8E7}" type="presParOf" srcId="{D2C49C50-83AD-4C84-8E9C-10FC8D8C28E6}" destId="{389FCB40-1AD6-4DAE-9E31-697340BE39E3}" srcOrd="0" destOrd="0" presId="urn:microsoft.com/office/officeart/2005/8/layout/radial2"/>
    <dgm:cxn modelId="{881073DB-0C35-4448-886E-810966B3546B}" type="presParOf" srcId="{D2C49C50-83AD-4C84-8E9C-10FC8D8C28E6}" destId="{9EFDB54B-20D8-487E-939D-CD33C9545A70}" srcOrd="1" destOrd="0" presId="urn:microsoft.com/office/officeart/2005/8/layout/radial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DE5742-4E2A-4898-9D1A-04182AC4B16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30359159-11F0-40B4-A2AE-3265FB2BB250}">
      <dgm:prSet phldrT="[Texto]" custT="1"/>
      <dgm:spPr/>
      <dgm:t>
        <a:bodyPr/>
        <a:lstStyle/>
        <a:p>
          <a:r>
            <a:rPr lang="es-ES" sz="1800" dirty="0" smtClean="0">
              <a:latin typeface="Arial" pitchFamily="34" charset="0"/>
              <a:cs typeface="Arial" pitchFamily="34" charset="0"/>
            </a:rPr>
            <a:t>Superficie homogénea</a:t>
          </a:r>
          <a:endParaRPr lang="es-ES" sz="1800" dirty="0">
            <a:latin typeface="Arial" pitchFamily="34" charset="0"/>
            <a:cs typeface="Arial" pitchFamily="34" charset="0"/>
          </a:endParaRPr>
        </a:p>
      </dgm:t>
    </dgm:pt>
    <dgm:pt modelId="{DBD47571-C9CF-4132-B873-41A1AC73E38A}" type="parTrans" cxnId="{4C41718F-59FB-49C3-8278-70222EB52CB5}">
      <dgm:prSet/>
      <dgm:spPr/>
      <dgm:t>
        <a:bodyPr/>
        <a:lstStyle/>
        <a:p>
          <a:endParaRPr lang="es-ES"/>
        </a:p>
      </dgm:t>
    </dgm:pt>
    <dgm:pt modelId="{426B83DF-42D3-4CDD-98F5-10A9926B9D46}" type="sibTrans" cxnId="{4C41718F-59FB-49C3-8278-70222EB52CB5}">
      <dgm:prSet/>
      <dgm:spPr/>
      <dgm:t>
        <a:bodyPr/>
        <a:lstStyle/>
        <a:p>
          <a:endParaRPr lang="es-ES"/>
        </a:p>
      </dgm:t>
    </dgm:pt>
    <dgm:pt modelId="{E9513D8C-B792-41A0-8D7E-E69C20C40DC7}">
      <dgm:prSet phldrT="[Texto]" custT="1"/>
      <dgm:spPr/>
      <dgm:t>
        <a:bodyPr/>
        <a:lstStyle/>
        <a:p>
          <a:r>
            <a:rPr lang="es-ES" sz="1800" dirty="0" smtClean="0">
              <a:latin typeface="Arial" pitchFamily="34" charset="0"/>
              <a:cs typeface="Arial" pitchFamily="34" charset="0"/>
            </a:rPr>
            <a:t>Costes de transporte iguales</a:t>
          </a:r>
          <a:endParaRPr lang="es-ES" sz="1800" dirty="0">
            <a:latin typeface="Arial" pitchFamily="34" charset="0"/>
            <a:cs typeface="Arial" pitchFamily="34" charset="0"/>
          </a:endParaRPr>
        </a:p>
      </dgm:t>
    </dgm:pt>
    <dgm:pt modelId="{41B48C31-07E3-4D49-B008-A0040332836D}" type="parTrans" cxnId="{F3F80EB9-D073-403D-9CC2-52BF4F6B327D}">
      <dgm:prSet/>
      <dgm:spPr/>
      <dgm:t>
        <a:bodyPr/>
        <a:lstStyle/>
        <a:p>
          <a:endParaRPr lang="es-ES"/>
        </a:p>
      </dgm:t>
    </dgm:pt>
    <dgm:pt modelId="{68A68F2E-09A4-4B0C-B001-F3D4E1869A9D}" type="sibTrans" cxnId="{F3F80EB9-D073-403D-9CC2-52BF4F6B327D}">
      <dgm:prSet/>
      <dgm:spPr/>
      <dgm:t>
        <a:bodyPr/>
        <a:lstStyle/>
        <a:p>
          <a:endParaRPr lang="es-ES"/>
        </a:p>
      </dgm:t>
    </dgm:pt>
    <dgm:pt modelId="{42D4841D-F61A-436B-AF42-E2F23890358F}">
      <dgm:prSet phldrT="[Texto]"/>
      <dgm:spPr/>
      <dgm:t>
        <a:bodyPr/>
        <a:lstStyle/>
        <a:p>
          <a:r>
            <a:rPr lang="es-ES" dirty="0" smtClean="0">
              <a:latin typeface="Arial" pitchFamily="34" charset="0"/>
              <a:cs typeface="Arial" pitchFamily="34" charset="0"/>
            </a:rPr>
            <a:t>Servicios distribuidos uniformemente</a:t>
          </a:r>
          <a:endParaRPr lang="es-ES" dirty="0">
            <a:latin typeface="Arial" pitchFamily="34" charset="0"/>
            <a:cs typeface="Arial" pitchFamily="34" charset="0"/>
          </a:endParaRPr>
        </a:p>
      </dgm:t>
    </dgm:pt>
    <dgm:pt modelId="{B70B7974-91BE-4F80-8C2E-359F5EFAC1C4}" type="parTrans" cxnId="{4D78FA18-E8B5-4CA5-A1C7-1D34C76168C3}">
      <dgm:prSet/>
      <dgm:spPr/>
      <dgm:t>
        <a:bodyPr/>
        <a:lstStyle/>
        <a:p>
          <a:endParaRPr lang="es-ES"/>
        </a:p>
      </dgm:t>
    </dgm:pt>
    <dgm:pt modelId="{9B937E44-2979-4CD6-A099-74AEA72E0B86}" type="sibTrans" cxnId="{4D78FA18-E8B5-4CA5-A1C7-1D34C76168C3}">
      <dgm:prSet/>
      <dgm:spPr/>
      <dgm:t>
        <a:bodyPr/>
        <a:lstStyle/>
        <a:p>
          <a:endParaRPr lang="es-ES"/>
        </a:p>
      </dgm:t>
    </dgm:pt>
    <dgm:pt modelId="{12291A99-B58D-4A5B-8AB2-9FD658D893A6}">
      <dgm:prSet phldrT="[Texto]" custT="1"/>
      <dgm:spPr/>
      <dgm:t>
        <a:bodyPr/>
        <a:lstStyle/>
        <a:p>
          <a:r>
            <a:rPr lang="es-ES" sz="1800" dirty="0" smtClean="0">
              <a:latin typeface="Arial" pitchFamily="34" charset="0"/>
              <a:cs typeface="Arial" pitchFamily="34" charset="0"/>
            </a:rPr>
            <a:t>Servicios clasificados </a:t>
          </a:r>
          <a:endParaRPr lang="es-ES" sz="1800" dirty="0">
            <a:latin typeface="Arial" pitchFamily="34" charset="0"/>
            <a:cs typeface="Arial" pitchFamily="34" charset="0"/>
          </a:endParaRPr>
        </a:p>
      </dgm:t>
    </dgm:pt>
    <dgm:pt modelId="{5D4A475C-964B-459A-99E7-EED8525C47AF}" type="parTrans" cxnId="{36BB06B1-CA16-480F-9F0E-DE1D5AD122B2}">
      <dgm:prSet/>
      <dgm:spPr/>
      <dgm:t>
        <a:bodyPr/>
        <a:lstStyle/>
        <a:p>
          <a:endParaRPr lang="es-ES"/>
        </a:p>
      </dgm:t>
    </dgm:pt>
    <dgm:pt modelId="{0FB9EA46-4EB4-4D31-A7E9-3798184E8C3C}" type="sibTrans" cxnId="{36BB06B1-CA16-480F-9F0E-DE1D5AD122B2}">
      <dgm:prSet/>
      <dgm:spPr/>
      <dgm:t>
        <a:bodyPr/>
        <a:lstStyle/>
        <a:p>
          <a:endParaRPr lang="es-ES"/>
        </a:p>
      </dgm:t>
    </dgm:pt>
    <dgm:pt modelId="{9EF628DE-1D44-4A29-99CD-C13351F2032F}">
      <dgm:prSet phldrT="[Texto]" custT="1"/>
      <dgm:spPr/>
      <dgm:t>
        <a:bodyPr/>
        <a:lstStyle/>
        <a:p>
          <a:r>
            <a:rPr lang="es-ES" sz="2400" dirty="0" smtClean="0">
              <a:latin typeface="Arial" pitchFamily="34" charset="0"/>
              <a:cs typeface="Arial" pitchFamily="34" charset="0"/>
            </a:rPr>
            <a:t>Supuestos</a:t>
          </a:r>
          <a:endParaRPr lang="es-ES" sz="2400" dirty="0">
            <a:latin typeface="Arial" pitchFamily="34" charset="0"/>
            <a:cs typeface="Arial" pitchFamily="34" charset="0"/>
          </a:endParaRPr>
        </a:p>
      </dgm:t>
    </dgm:pt>
    <dgm:pt modelId="{FC64963C-F5AC-43A7-A454-98EF3C3A67A2}" type="sibTrans" cxnId="{38AB91E2-D272-4B66-944C-61FB22730E7A}">
      <dgm:prSet/>
      <dgm:spPr/>
      <dgm:t>
        <a:bodyPr/>
        <a:lstStyle/>
        <a:p>
          <a:endParaRPr lang="es-ES"/>
        </a:p>
      </dgm:t>
    </dgm:pt>
    <dgm:pt modelId="{524FE0FD-21E1-49B7-B158-082D0AF78E16}" type="parTrans" cxnId="{38AB91E2-D272-4B66-944C-61FB22730E7A}">
      <dgm:prSet/>
      <dgm:spPr/>
      <dgm:t>
        <a:bodyPr/>
        <a:lstStyle/>
        <a:p>
          <a:endParaRPr lang="es-ES"/>
        </a:p>
      </dgm:t>
    </dgm:pt>
    <dgm:pt modelId="{EE6255A1-8928-4F16-8916-5908195B2A44}" type="pres">
      <dgm:prSet presAssocID="{1FDE5742-4E2A-4898-9D1A-04182AC4B162}" presName="hierChild1" presStyleCnt="0">
        <dgm:presLayoutVars>
          <dgm:orgChart val="1"/>
          <dgm:chPref val="1"/>
          <dgm:dir/>
          <dgm:animOne val="branch"/>
          <dgm:animLvl val="lvl"/>
          <dgm:resizeHandles/>
        </dgm:presLayoutVars>
      </dgm:prSet>
      <dgm:spPr/>
      <dgm:t>
        <a:bodyPr/>
        <a:lstStyle/>
        <a:p>
          <a:endParaRPr lang="es-ES"/>
        </a:p>
      </dgm:t>
    </dgm:pt>
    <dgm:pt modelId="{DF44F975-0A22-421E-9495-537B9DFB07FC}" type="pres">
      <dgm:prSet presAssocID="{9EF628DE-1D44-4A29-99CD-C13351F2032F}" presName="hierRoot1" presStyleCnt="0">
        <dgm:presLayoutVars>
          <dgm:hierBranch val="init"/>
        </dgm:presLayoutVars>
      </dgm:prSet>
      <dgm:spPr/>
    </dgm:pt>
    <dgm:pt modelId="{F69154A4-E11F-48FF-A9B6-39FB05A6F4A2}" type="pres">
      <dgm:prSet presAssocID="{9EF628DE-1D44-4A29-99CD-C13351F2032F}" presName="rootComposite1" presStyleCnt="0"/>
      <dgm:spPr/>
    </dgm:pt>
    <dgm:pt modelId="{FC2AB9A4-19DB-4BA9-9ABB-E49895F126C6}" type="pres">
      <dgm:prSet presAssocID="{9EF628DE-1D44-4A29-99CD-C13351F2032F}" presName="rootText1" presStyleLbl="node0" presStyleIdx="0" presStyleCnt="1" custScaleX="109994" custScaleY="131303" custLinFactY="-17665" custLinFactNeighborX="5349" custLinFactNeighborY="-100000">
        <dgm:presLayoutVars>
          <dgm:chPref val="3"/>
        </dgm:presLayoutVars>
      </dgm:prSet>
      <dgm:spPr/>
      <dgm:t>
        <a:bodyPr/>
        <a:lstStyle/>
        <a:p>
          <a:endParaRPr lang="es-ES"/>
        </a:p>
      </dgm:t>
    </dgm:pt>
    <dgm:pt modelId="{7E532F60-8957-49C0-B793-F1AF137CAD6C}" type="pres">
      <dgm:prSet presAssocID="{9EF628DE-1D44-4A29-99CD-C13351F2032F}" presName="rootConnector1" presStyleLbl="node1" presStyleIdx="0" presStyleCnt="0"/>
      <dgm:spPr/>
      <dgm:t>
        <a:bodyPr/>
        <a:lstStyle/>
        <a:p>
          <a:endParaRPr lang="es-ES"/>
        </a:p>
      </dgm:t>
    </dgm:pt>
    <dgm:pt modelId="{29EC8033-2CFA-4F42-A51E-DCCE89239D94}" type="pres">
      <dgm:prSet presAssocID="{9EF628DE-1D44-4A29-99CD-C13351F2032F}" presName="hierChild2" presStyleCnt="0"/>
      <dgm:spPr/>
    </dgm:pt>
    <dgm:pt modelId="{83E4F529-2842-4CEA-8BCA-A99F13A9E024}" type="pres">
      <dgm:prSet presAssocID="{DBD47571-C9CF-4132-B873-41A1AC73E38A}" presName="Name37" presStyleLbl="parChTrans1D2" presStyleIdx="0" presStyleCnt="4"/>
      <dgm:spPr/>
      <dgm:t>
        <a:bodyPr/>
        <a:lstStyle/>
        <a:p>
          <a:endParaRPr lang="es-ES"/>
        </a:p>
      </dgm:t>
    </dgm:pt>
    <dgm:pt modelId="{9CAA5B82-EFB9-406D-94BA-682D095DCAC4}" type="pres">
      <dgm:prSet presAssocID="{30359159-11F0-40B4-A2AE-3265FB2BB250}" presName="hierRoot2" presStyleCnt="0">
        <dgm:presLayoutVars>
          <dgm:hierBranch val="init"/>
        </dgm:presLayoutVars>
      </dgm:prSet>
      <dgm:spPr/>
    </dgm:pt>
    <dgm:pt modelId="{C5BC1EA8-9A4A-4862-8AF9-21CE2C1E93B7}" type="pres">
      <dgm:prSet presAssocID="{30359159-11F0-40B4-A2AE-3265FB2BB250}" presName="rootComposite" presStyleCnt="0"/>
      <dgm:spPr/>
    </dgm:pt>
    <dgm:pt modelId="{FB3203A1-86D7-4C24-9BF8-5AEF0F4DBA8F}" type="pres">
      <dgm:prSet presAssocID="{30359159-11F0-40B4-A2AE-3265FB2BB250}" presName="rootText" presStyleLbl="node2" presStyleIdx="0" presStyleCnt="4" custScaleX="98491" custScaleY="164929">
        <dgm:presLayoutVars>
          <dgm:chPref val="3"/>
        </dgm:presLayoutVars>
      </dgm:prSet>
      <dgm:spPr/>
      <dgm:t>
        <a:bodyPr/>
        <a:lstStyle/>
        <a:p>
          <a:endParaRPr lang="es-ES"/>
        </a:p>
      </dgm:t>
    </dgm:pt>
    <dgm:pt modelId="{CB194207-6F12-40E0-A3AE-542259E66285}" type="pres">
      <dgm:prSet presAssocID="{30359159-11F0-40B4-A2AE-3265FB2BB250}" presName="rootConnector" presStyleLbl="node2" presStyleIdx="0" presStyleCnt="4"/>
      <dgm:spPr/>
      <dgm:t>
        <a:bodyPr/>
        <a:lstStyle/>
        <a:p>
          <a:endParaRPr lang="es-ES"/>
        </a:p>
      </dgm:t>
    </dgm:pt>
    <dgm:pt modelId="{D05B2468-8FE0-4274-97F9-674AAAFA2511}" type="pres">
      <dgm:prSet presAssocID="{30359159-11F0-40B4-A2AE-3265FB2BB250}" presName="hierChild4" presStyleCnt="0"/>
      <dgm:spPr/>
    </dgm:pt>
    <dgm:pt modelId="{C7611387-C26F-4280-ABA7-BC8C08216052}" type="pres">
      <dgm:prSet presAssocID="{30359159-11F0-40B4-A2AE-3265FB2BB250}" presName="hierChild5" presStyleCnt="0"/>
      <dgm:spPr/>
    </dgm:pt>
    <dgm:pt modelId="{57327F6D-DB90-4F77-A997-063D44277B66}" type="pres">
      <dgm:prSet presAssocID="{41B48C31-07E3-4D49-B008-A0040332836D}" presName="Name37" presStyleLbl="parChTrans1D2" presStyleIdx="1" presStyleCnt="4"/>
      <dgm:spPr/>
      <dgm:t>
        <a:bodyPr/>
        <a:lstStyle/>
        <a:p>
          <a:endParaRPr lang="es-ES"/>
        </a:p>
      </dgm:t>
    </dgm:pt>
    <dgm:pt modelId="{1B209616-3056-4378-931A-F84417A83541}" type="pres">
      <dgm:prSet presAssocID="{E9513D8C-B792-41A0-8D7E-E69C20C40DC7}" presName="hierRoot2" presStyleCnt="0">
        <dgm:presLayoutVars>
          <dgm:hierBranch val="init"/>
        </dgm:presLayoutVars>
      </dgm:prSet>
      <dgm:spPr/>
    </dgm:pt>
    <dgm:pt modelId="{90735321-D884-4EBA-B64D-0C19B1372188}" type="pres">
      <dgm:prSet presAssocID="{E9513D8C-B792-41A0-8D7E-E69C20C40DC7}" presName="rootComposite" presStyleCnt="0"/>
      <dgm:spPr/>
    </dgm:pt>
    <dgm:pt modelId="{A8EFA3FC-18D2-4429-9013-EB15229040B3}" type="pres">
      <dgm:prSet presAssocID="{E9513D8C-B792-41A0-8D7E-E69C20C40DC7}" presName="rootText" presStyleLbl="node2" presStyleIdx="1" presStyleCnt="4" custScaleX="76917" custScaleY="171881">
        <dgm:presLayoutVars>
          <dgm:chPref val="3"/>
        </dgm:presLayoutVars>
      </dgm:prSet>
      <dgm:spPr/>
      <dgm:t>
        <a:bodyPr/>
        <a:lstStyle/>
        <a:p>
          <a:endParaRPr lang="es-ES"/>
        </a:p>
      </dgm:t>
    </dgm:pt>
    <dgm:pt modelId="{DF4B5C7C-28B4-4DA8-84B5-071A47B20CAE}" type="pres">
      <dgm:prSet presAssocID="{E9513D8C-B792-41A0-8D7E-E69C20C40DC7}" presName="rootConnector" presStyleLbl="node2" presStyleIdx="1" presStyleCnt="4"/>
      <dgm:spPr/>
      <dgm:t>
        <a:bodyPr/>
        <a:lstStyle/>
        <a:p>
          <a:endParaRPr lang="es-ES"/>
        </a:p>
      </dgm:t>
    </dgm:pt>
    <dgm:pt modelId="{57C65FDC-54BC-4F3C-A603-68F542F826E1}" type="pres">
      <dgm:prSet presAssocID="{E9513D8C-B792-41A0-8D7E-E69C20C40DC7}" presName="hierChild4" presStyleCnt="0"/>
      <dgm:spPr/>
    </dgm:pt>
    <dgm:pt modelId="{7A3A3D79-CF39-4D50-9FBE-06AF9CB04886}" type="pres">
      <dgm:prSet presAssocID="{E9513D8C-B792-41A0-8D7E-E69C20C40DC7}" presName="hierChild5" presStyleCnt="0"/>
      <dgm:spPr/>
    </dgm:pt>
    <dgm:pt modelId="{814790D3-816F-4AB1-B6C3-4BC23E383342}" type="pres">
      <dgm:prSet presAssocID="{B70B7974-91BE-4F80-8C2E-359F5EFAC1C4}" presName="Name37" presStyleLbl="parChTrans1D2" presStyleIdx="2" presStyleCnt="4"/>
      <dgm:spPr/>
      <dgm:t>
        <a:bodyPr/>
        <a:lstStyle/>
        <a:p>
          <a:endParaRPr lang="es-ES"/>
        </a:p>
      </dgm:t>
    </dgm:pt>
    <dgm:pt modelId="{A4A93618-A6A4-4324-99E2-679B821D8B05}" type="pres">
      <dgm:prSet presAssocID="{42D4841D-F61A-436B-AF42-E2F23890358F}" presName="hierRoot2" presStyleCnt="0">
        <dgm:presLayoutVars>
          <dgm:hierBranch val="init"/>
        </dgm:presLayoutVars>
      </dgm:prSet>
      <dgm:spPr/>
    </dgm:pt>
    <dgm:pt modelId="{5662A055-16AB-43C5-8197-BA183DEF1284}" type="pres">
      <dgm:prSet presAssocID="{42D4841D-F61A-436B-AF42-E2F23890358F}" presName="rootComposite" presStyleCnt="0"/>
      <dgm:spPr/>
    </dgm:pt>
    <dgm:pt modelId="{94B8A736-EF81-486F-A898-0CC42CA062C0}" type="pres">
      <dgm:prSet presAssocID="{42D4841D-F61A-436B-AF42-E2F23890358F}" presName="rootText" presStyleLbl="node2" presStyleIdx="2" presStyleCnt="4" custScaleX="86596" custScaleY="185392">
        <dgm:presLayoutVars>
          <dgm:chPref val="3"/>
        </dgm:presLayoutVars>
      </dgm:prSet>
      <dgm:spPr/>
      <dgm:t>
        <a:bodyPr/>
        <a:lstStyle/>
        <a:p>
          <a:endParaRPr lang="es-ES"/>
        </a:p>
      </dgm:t>
    </dgm:pt>
    <dgm:pt modelId="{03F2A069-4847-4FBD-80BC-60D8FD5F1135}" type="pres">
      <dgm:prSet presAssocID="{42D4841D-F61A-436B-AF42-E2F23890358F}" presName="rootConnector" presStyleLbl="node2" presStyleIdx="2" presStyleCnt="4"/>
      <dgm:spPr/>
      <dgm:t>
        <a:bodyPr/>
        <a:lstStyle/>
        <a:p>
          <a:endParaRPr lang="es-ES"/>
        </a:p>
      </dgm:t>
    </dgm:pt>
    <dgm:pt modelId="{29BB0055-7E7A-4509-8BC4-E078A7B4AA7F}" type="pres">
      <dgm:prSet presAssocID="{42D4841D-F61A-436B-AF42-E2F23890358F}" presName="hierChild4" presStyleCnt="0"/>
      <dgm:spPr/>
    </dgm:pt>
    <dgm:pt modelId="{2DFFEDD4-B5AB-4E1C-8F61-B3447AC28DDF}" type="pres">
      <dgm:prSet presAssocID="{42D4841D-F61A-436B-AF42-E2F23890358F}" presName="hierChild5" presStyleCnt="0"/>
      <dgm:spPr/>
    </dgm:pt>
    <dgm:pt modelId="{F05CFDF4-5CA9-4AA1-B481-4EA4B1E55062}" type="pres">
      <dgm:prSet presAssocID="{5D4A475C-964B-459A-99E7-EED8525C47AF}" presName="Name37" presStyleLbl="parChTrans1D2" presStyleIdx="3" presStyleCnt="4"/>
      <dgm:spPr/>
      <dgm:t>
        <a:bodyPr/>
        <a:lstStyle/>
        <a:p>
          <a:endParaRPr lang="es-ES"/>
        </a:p>
      </dgm:t>
    </dgm:pt>
    <dgm:pt modelId="{A8F94D79-0644-4C6C-B7CE-0F57C9660355}" type="pres">
      <dgm:prSet presAssocID="{12291A99-B58D-4A5B-8AB2-9FD658D893A6}" presName="hierRoot2" presStyleCnt="0">
        <dgm:presLayoutVars>
          <dgm:hierBranch val="init"/>
        </dgm:presLayoutVars>
      </dgm:prSet>
      <dgm:spPr/>
    </dgm:pt>
    <dgm:pt modelId="{1EA6B2A9-D47D-482D-8664-F6F456BCF79E}" type="pres">
      <dgm:prSet presAssocID="{12291A99-B58D-4A5B-8AB2-9FD658D893A6}" presName="rootComposite" presStyleCnt="0"/>
      <dgm:spPr/>
    </dgm:pt>
    <dgm:pt modelId="{1C890C08-90B2-4A17-932F-F002BC64C45A}" type="pres">
      <dgm:prSet presAssocID="{12291A99-B58D-4A5B-8AB2-9FD658D893A6}" presName="rootText" presStyleLbl="node2" presStyleIdx="3" presStyleCnt="4" custScaleX="87623" custScaleY="163457">
        <dgm:presLayoutVars>
          <dgm:chPref val="3"/>
        </dgm:presLayoutVars>
      </dgm:prSet>
      <dgm:spPr/>
      <dgm:t>
        <a:bodyPr/>
        <a:lstStyle/>
        <a:p>
          <a:endParaRPr lang="es-ES"/>
        </a:p>
      </dgm:t>
    </dgm:pt>
    <dgm:pt modelId="{11B71253-E114-4F52-ADD8-4FD4544F9AC4}" type="pres">
      <dgm:prSet presAssocID="{12291A99-B58D-4A5B-8AB2-9FD658D893A6}" presName="rootConnector" presStyleLbl="node2" presStyleIdx="3" presStyleCnt="4"/>
      <dgm:spPr/>
      <dgm:t>
        <a:bodyPr/>
        <a:lstStyle/>
        <a:p>
          <a:endParaRPr lang="es-ES"/>
        </a:p>
      </dgm:t>
    </dgm:pt>
    <dgm:pt modelId="{405BA2F0-DAFD-4202-B448-0195D23570F9}" type="pres">
      <dgm:prSet presAssocID="{12291A99-B58D-4A5B-8AB2-9FD658D893A6}" presName="hierChild4" presStyleCnt="0"/>
      <dgm:spPr/>
    </dgm:pt>
    <dgm:pt modelId="{6F69B80B-4855-46C8-9C4C-0CD6C96B7A2E}" type="pres">
      <dgm:prSet presAssocID="{12291A99-B58D-4A5B-8AB2-9FD658D893A6}" presName="hierChild5" presStyleCnt="0"/>
      <dgm:spPr/>
    </dgm:pt>
    <dgm:pt modelId="{3011FAB1-F701-46A2-948E-AE8AEAFE61F7}" type="pres">
      <dgm:prSet presAssocID="{9EF628DE-1D44-4A29-99CD-C13351F2032F}" presName="hierChild3" presStyleCnt="0"/>
      <dgm:spPr/>
    </dgm:pt>
  </dgm:ptLst>
  <dgm:cxnLst>
    <dgm:cxn modelId="{F6221B5B-4336-4790-9562-2568550B0ED3}" type="presOf" srcId="{9EF628DE-1D44-4A29-99CD-C13351F2032F}" destId="{FC2AB9A4-19DB-4BA9-9ABB-E49895F126C6}" srcOrd="0" destOrd="0" presId="urn:microsoft.com/office/officeart/2005/8/layout/orgChart1"/>
    <dgm:cxn modelId="{F3F80EB9-D073-403D-9CC2-52BF4F6B327D}" srcId="{9EF628DE-1D44-4A29-99CD-C13351F2032F}" destId="{E9513D8C-B792-41A0-8D7E-E69C20C40DC7}" srcOrd="1" destOrd="0" parTransId="{41B48C31-07E3-4D49-B008-A0040332836D}" sibTransId="{68A68F2E-09A4-4B0C-B001-F3D4E1869A9D}"/>
    <dgm:cxn modelId="{8993D898-B980-4224-B9EF-7A7286519F67}" type="presOf" srcId="{42D4841D-F61A-436B-AF42-E2F23890358F}" destId="{94B8A736-EF81-486F-A898-0CC42CA062C0}" srcOrd="0" destOrd="0" presId="urn:microsoft.com/office/officeart/2005/8/layout/orgChart1"/>
    <dgm:cxn modelId="{36BB06B1-CA16-480F-9F0E-DE1D5AD122B2}" srcId="{9EF628DE-1D44-4A29-99CD-C13351F2032F}" destId="{12291A99-B58D-4A5B-8AB2-9FD658D893A6}" srcOrd="3" destOrd="0" parTransId="{5D4A475C-964B-459A-99E7-EED8525C47AF}" sibTransId="{0FB9EA46-4EB4-4D31-A7E9-3798184E8C3C}"/>
    <dgm:cxn modelId="{0BC6B982-26D2-45B6-8DF4-F1A4E2AD70C2}" type="presOf" srcId="{12291A99-B58D-4A5B-8AB2-9FD658D893A6}" destId="{1C890C08-90B2-4A17-932F-F002BC64C45A}" srcOrd="0" destOrd="0" presId="urn:microsoft.com/office/officeart/2005/8/layout/orgChart1"/>
    <dgm:cxn modelId="{68B8D905-F08B-44F4-AF2A-674E110E7C84}" type="presOf" srcId="{42D4841D-F61A-436B-AF42-E2F23890358F}" destId="{03F2A069-4847-4FBD-80BC-60D8FD5F1135}" srcOrd="1" destOrd="0" presId="urn:microsoft.com/office/officeart/2005/8/layout/orgChart1"/>
    <dgm:cxn modelId="{4A3653A2-7A16-4EB7-A229-85F4225B4844}" type="presOf" srcId="{12291A99-B58D-4A5B-8AB2-9FD658D893A6}" destId="{11B71253-E114-4F52-ADD8-4FD4544F9AC4}" srcOrd="1" destOrd="0" presId="urn:microsoft.com/office/officeart/2005/8/layout/orgChart1"/>
    <dgm:cxn modelId="{4C41718F-59FB-49C3-8278-70222EB52CB5}" srcId="{9EF628DE-1D44-4A29-99CD-C13351F2032F}" destId="{30359159-11F0-40B4-A2AE-3265FB2BB250}" srcOrd="0" destOrd="0" parTransId="{DBD47571-C9CF-4132-B873-41A1AC73E38A}" sibTransId="{426B83DF-42D3-4CDD-98F5-10A9926B9D46}"/>
    <dgm:cxn modelId="{5AA31F0C-2E9D-4988-A2FA-7AC52D9C4109}" type="presOf" srcId="{41B48C31-07E3-4D49-B008-A0040332836D}" destId="{57327F6D-DB90-4F77-A997-063D44277B66}" srcOrd="0" destOrd="0" presId="urn:microsoft.com/office/officeart/2005/8/layout/orgChart1"/>
    <dgm:cxn modelId="{F6E75189-316C-45CD-8C4F-5C31B7F58354}" type="presOf" srcId="{DBD47571-C9CF-4132-B873-41A1AC73E38A}" destId="{83E4F529-2842-4CEA-8BCA-A99F13A9E024}" srcOrd="0" destOrd="0" presId="urn:microsoft.com/office/officeart/2005/8/layout/orgChart1"/>
    <dgm:cxn modelId="{EA01D687-F9E1-4120-9120-7F8D8744842D}" type="presOf" srcId="{30359159-11F0-40B4-A2AE-3265FB2BB250}" destId="{FB3203A1-86D7-4C24-9BF8-5AEF0F4DBA8F}" srcOrd="0" destOrd="0" presId="urn:microsoft.com/office/officeart/2005/8/layout/orgChart1"/>
    <dgm:cxn modelId="{7E80E3CE-FA50-4CDA-9F22-4C65136BC2AE}" type="presOf" srcId="{E9513D8C-B792-41A0-8D7E-E69C20C40DC7}" destId="{DF4B5C7C-28B4-4DA8-84B5-071A47B20CAE}" srcOrd="1" destOrd="0" presId="urn:microsoft.com/office/officeart/2005/8/layout/orgChart1"/>
    <dgm:cxn modelId="{4D78FA18-E8B5-4CA5-A1C7-1D34C76168C3}" srcId="{9EF628DE-1D44-4A29-99CD-C13351F2032F}" destId="{42D4841D-F61A-436B-AF42-E2F23890358F}" srcOrd="2" destOrd="0" parTransId="{B70B7974-91BE-4F80-8C2E-359F5EFAC1C4}" sibTransId="{9B937E44-2979-4CD6-A099-74AEA72E0B86}"/>
    <dgm:cxn modelId="{291F3774-4D4E-4E08-910E-37655F112303}" type="presOf" srcId="{5D4A475C-964B-459A-99E7-EED8525C47AF}" destId="{F05CFDF4-5CA9-4AA1-B481-4EA4B1E55062}" srcOrd="0" destOrd="0" presId="urn:microsoft.com/office/officeart/2005/8/layout/orgChart1"/>
    <dgm:cxn modelId="{067C37A7-3FF7-4097-B930-429C0AB257AF}" type="presOf" srcId="{E9513D8C-B792-41A0-8D7E-E69C20C40DC7}" destId="{A8EFA3FC-18D2-4429-9013-EB15229040B3}" srcOrd="0" destOrd="0" presId="urn:microsoft.com/office/officeart/2005/8/layout/orgChart1"/>
    <dgm:cxn modelId="{FEA3EF80-875B-4776-82DB-06B56D8272E8}" type="presOf" srcId="{30359159-11F0-40B4-A2AE-3265FB2BB250}" destId="{CB194207-6F12-40E0-A3AE-542259E66285}" srcOrd="1" destOrd="0" presId="urn:microsoft.com/office/officeart/2005/8/layout/orgChart1"/>
    <dgm:cxn modelId="{942F004B-6381-4F4E-8172-3E4F015B4B4C}" type="presOf" srcId="{B70B7974-91BE-4F80-8C2E-359F5EFAC1C4}" destId="{814790D3-816F-4AB1-B6C3-4BC23E383342}" srcOrd="0" destOrd="0" presId="urn:microsoft.com/office/officeart/2005/8/layout/orgChart1"/>
    <dgm:cxn modelId="{38AB91E2-D272-4B66-944C-61FB22730E7A}" srcId="{1FDE5742-4E2A-4898-9D1A-04182AC4B162}" destId="{9EF628DE-1D44-4A29-99CD-C13351F2032F}" srcOrd="0" destOrd="0" parTransId="{524FE0FD-21E1-49B7-B158-082D0AF78E16}" sibTransId="{FC64963C-F5AC-43A7-A454-98EF3C3A67A2}"/>
    <dgm:cxn modelId="{966C2ED6-D57E-4E57-8687-E8CF9F594248}" type="presOf" srcId="{1FDE5742-4E2A-4898-9D1A-04182AC4B162}" destId="{EE6255A1-8928-4F16-8916-5908195B2A44}" srcOrd="0" destOrd="0" presId="urn:microsoft.com/office/officeart/2005/8/layout/orgChart1"/>
    <dgm:cxn modelId="{5F5E9860-D81E-4AD9-A52F-3FF264851B14}" type="presOf" srcId="{9EF628DE-1D44-4A29-99CD-C13351F2032F}" destId="{7E532F60-8957-49C0-B793-F1AF137CAD6C}" srcOrd="1" destOrd="0" presId="urn:microsoft.com/office/officeart/2005/8/layout/orgChart1"/>
    <dgm:cxn modelId="{493EDC6B-B986-4F8F-8E4D-DFD6CCF8AE86}" type="presParOf" srcId="{EE6255A1-8928-4F16-8916-5908195B2A44}" destId="{DF44F975-0A22-421E-9495-537B9DFB07FC}" srcOrd="0" destOrd="0" presId="urn:microsoft.com/office/officeart/2005/8/layout/orgChart1"/>
    <dgm:cxn modelId="{89219345-3064-41F3-AE7E-2E58B2A3A4C3}" type="presParOf" srcId="{DF44F975-0A22-421E-9495-537B9DFB07FC}" destId="{F69154A4-E11F-48FF-A9B6-39FB05A6F4A2}" srcOrd="0" destOrd="0" presId="urn:microsoft.com/office/officeart/2005/8/layout/orgChart1"/>
    <dgm:cxn modelId="{B3660DD1-3B05-416D-91E8-A3F352609361}" type="presParOf" srcId="{F69154A4-E11F-48FF-A9B6-39FB05A6F4A2}" destId="{FC2AB9A4-19DB-4BA9-9ABB-E49895F126C6}" srcOrd="0" destOrd="0" presId="urn:microsoft.com/office/officeart/2005/8/layout/orgChart1"/>
    <dgm:cxn modelId="{B92BB964-9018-443E-BF3D-9556BFC9B99E}" type="presParOf" srcId="{F69154A4-E11F-48FF-A9B6-39FB05A6F4A2}" destId="{7E532F60-8957-49C0-B793-F1AF137CAD6C}" srcOrd="1" destOrd="0" presId="urn:microsoft.com/office/officeart/2005/8/layout/orgChart1"/>
    <dgm:cxn modelId="{840DC083-1E70-4456-B463-9A7D63AAA81B}" type="presParOf" srcId="{DF44F975-0A22-421E-9495-537B9DFB07FC}" destId="{29EC8033-2CFA-4F42-A51E-DCCE89239D94}" srcOrd="1" destOrd="0" presId="urn:microsoft.com/office/officeart/2005/8/layout/orgChart1"/>
    <dgm:cxn modelId="{675AE2E8-B91A-46CD-9431-BD489F6153AB}" type="presParOf" srcId="{29EC8033-2CFA-4F42-A51E-DCCE89239D94}" destId="{83E4F529-2842-4CEA-8BCA-A99F13A9E024}" srcOrd="0" destOrd="0" presId="urn:microsoft.com/office/officeart/2005/8/layout/orgChart1"/>
    <dgm:cxn modelId="{2F6A43B1-C223-4110-A159-81E8BB3F7960}" type="presParOf" srcId="{29EC8033-2CFA-4F42-A51E-DCCE89239D94}" destId="{9CAA5B82-EFB9-406D-94BA-682D095DCAC4}" srcOrd="1" destOrd="0" presId="urn:microsoft.com/office/officeart/2005/8/layout/orgChart1"/>
    <dgm:cxn modelId="{3C166501-411F-4235-9262-BFD136156505}" type="presParOf" srcId="{9CAA5B82-EFB9-406D-94BA-682D095DCAC4}" destId="{C5BC1EA8-9A4A-4862-8AF9-21CE2C1E93B7}" srcOrd="0" destOrd="0" presId="urn:microsoft.com/office/officeart/2005/8/layout/orgChart1"/>
    <dgm:cxn modelId="{26E6E67C-E8A2-4561-A804-2804C7477DBF}" type="presParOf" srcId="{C5BC1EA8-9A4A-4862-8AF9-21CE2C1E93B7}" destId="{FB3203A1-86D7-4C24-9BF8-5AEF0F4DBA8F}" srcOrd="0" destOrd="0" presId="urn:microsoft.com/office/officeart/2005/8/layout/orgChart1"/>
    <dgm:cxn modelId="{66E3D4FB-0D70-412D-9D2F-9B1455EBD4B7}" type="presParOf" srcId="{C5BC1EA8-9A4A-4862-8AF9-21CE2C1E93B7}" destId="{CB194207-6F12-40E0-A3AE-542259E66285}" srcOrd="1" destOrd="0" presId="urn:microsoft.com/office/officeart/2005/8/layout/orgChart1"/>
    <dgm:cxn modelId="{C1549000-42D3-4257-AA35-8B4E90ECD9B3}" type="presParOf" srcId="{9CAA5B82-EFB9-406D-94BA-682D095DCAC4}" destId="{D05B2468-8FE0-4274-97F9-674AAAFA2511}" srcOrd="1" destOrd="0" presId="urn:microsoft.com/office/officeart/2005/8/layout/orgChart1"/>
    <dgm:cxn modelId="{3B9C7B4B-AD42-46AF-910A-1B5A5845BFD3}" type="presParOf" srcId="{9CAA5B82-EFB9-406D-94BA-682D095DCAC4}" destId="{C7611387-C26F-4280-ABA7-BC8C08216052}" srcOrd="2" destOrd="0" presId="urn:microsoft.com/office/officeart/2005/8/layout/orgChart1"/>
    <dgm:cxn modelId="{E1964C02-9240-4FF9-ACC9-A748F099A151}" type="presParOf" srcId="{29EC8033-2CFA-4F42-A51E-DCCE89239D94}" destId="{57327F6D-DB90-4F77-A997-063D44277B66}" srcOrd="2" destOrd="0" presId="urn:microsoft.com/office/officeart/2005/8/layout/orgChart1"/>
    <dgm:cxn modelId="{B25F2F96-350E-47A8-9EA6-883A33088B6C}" type="presParOf" srcId="{29EC8033-2CFA-4F42-A51E-DCCE89239D94}" destId="{1B209616-3056-4378-931A-F84417A83541}" srcOrd="3" destOrd="0" presId="urn:microsoft.com/office/officeart/2005/8/layout/orgChart1"/>
    <dgm:cxn modelId="{554E9A53-67F8-4530-92E2-A0612ECED68F}" type="presParOf" srcId="{1B209616-3056-4378-931A-F84417A83541}" destId="{90735321-D884-4EBA-B64D-0C19B1372188}" srcOrd="0" destOrd="0" presId="urn:microsoft.com/office/officeart/2005/8/layout/orgChart1"/>
    <dgm:cxn modelId="{26A2A490-7A74-4B3A-89CD-FC0B2515CDFF}" type="presParOf" srcId="{90735321-D884-4EBA-B64D-0C19B1372188}" destId="{A8EFA3FC-18D2-4429-9013-EB15229040B3}" srcOrd="0" destOrd="0" presId="urn:microsoft.com/office/officeart/2005/8/layout/orgChart1"/>
    <dgm:cxn modelId="{3551F0C4-8A83-49FE-8320-055C9ABFA2CC}" type="presParOf" srcId="{90735321-D884-4EBA-B64D-0C19B1372188}" destId="{DF4B5C7C-28B4-4DA8-84B5-071A47B20CAE}" srcOrd="1" destOrd="0" presId="urn:microsoft.com/office/officeart/2005/8/layout/orgChart1"/>
    <dgm:cxn modelId="{CA9E76CA-953E-492A-821E-54A1C97D74A9}" type="presParOf" srcId="{1B209616-3056-4378-931A-F84417A83541}" destId="{57C65FDC-54BC-4F3C-A603-68F542F826E1}" srcOrd="1" destOrd="0" presId="urn:microsoft.com/office/officeart/2005/8/layout/orgChart1"/>
    <dgm:cxn modelId="{4C7E8185-E7DB-4BAE-865A-99BC96E82699}" type="presParOf" srcId="{1B209616-3056-4378-931A-F84417A83541}" destId="{7A3A3D79-CF39-4D50-9FBE-06AF9CB04886}" srcOrd="2" destOrd="0" presId="urn:microsoft.com/office/officeart/2005/8/layout/orgChart1"/>
    <dgm:cxn modelId="{CF58F0AA-3E9A-409C-A969-CC6345405E34}" type="presParOf" srcId="{29EC8033-2CFA-4F42-A51E-DCCE89239D94}" destId="{814790D3-816F-4AB1-B6C3-4BC23E383342}" srcOrd="4" destOrd="0" presId="urn:microsoft.com/office/officeart/2005/8/layout/orgChart1"/>
    <dgm:cxn modelId="{69B3B55C-366D-41D8-870A-50DD6C386670}" type="presParOf" srcId="{29EC8033-2CFA-4F42-A51E-DCCE89239D94}" destId="{A4A93618-A6A4-4324-99E2-679B821D8B05}" srcOrd="5" destOrd="0" presId="urn:microsoft.com/office/officeart/2005/8/layout/orgChart1"/>
    <dgm:cxn modelId="{96760AB1-4B66-4A95-AD49-BA2779BA2E4D}" type="presParOf" srcId="{A4A93618-A6A4-4324-99E2-679B821D8B05}" destId="{5662A055-16AB-43C5-8197-BA183DEF1284}" srcOrd="0" destOrd="0" presId="urn:microsoft.com/office/officeart/2005/8/layout/orgChart1"/>
    <dgm:cxn modelId="{256BE9A8-DB9A-4DFF-9007-7F9DFFE4EDBC}" type="presParOf" srcId="{5662A055-16AB-43C5-8197-BA183DEF1284}" destId="{94B8A736-EF81-486F-A898-0CC42CA062C0}" srcOrd="0" destOrd="0" presId="urn:microsoft.com/office/officeart/2005/8/layout/orgChart1"/>
    <dgm:cxn modelId="{77C9337D-3B31-41C3-ABD0-591985601389}" type="presParOf" srcId="{5662A055-16AB-43C5-8197-BA183DEF1284}" destId="{03F2A069-4847-4FBD-80BC-60D8FD5F1135}" srcOrd="1" destOrd="0" presId="urn:microsoft.com/office/officeart/2005/8/layout/orgChart1"/>
    <dgm:cxn modelId="{5EEB4FE5-A170-4917-963F-8135220AAD07}" type="presParOf" srcId="{A4A93618-A6A4-4324-99E2-679B821D8B05}" destId="{29BB0055-7E7A-4509-8BC4-E078A7B4AA7F}" srcOrd="1" destOrd="0" presId="urn:microsoft.com/office/officeart/2005/8/layout/orgChart1"/>
    <dgm:cxn modelId="{67AFFA13-D498-4815-8BC5-459D57A4C807}" type="presParOf" srcId="{A4A93618-A6A4-4324-99E2-679B821D8B05}" destId="{2DFFEDD4-B5AB-4E1C-8F61-B3447AC28DDF}" srcOrd="2" destOrd="0" presId="urn:microsoft.com/office/officeart/2005/8/layout/orgChart1"/>
    <dgm:cxn modelId="{2296237F-1394-4593-88BF-BD338195FF07}" type="presParOf" srcId="{29EC8033-2CFA-4F42-A51E-DCCE89239D94}" destId="{F05CFDF4-5CA9-4AA1-B481-4EA4B1E55062}" srcOrd="6" destOrd="0" presId="urn:microsoft.com/office/officeart/2005/8/layout/orgChart1"/>
    <dgm:cxn modelId="{22CD4FD5-ACF9-4A63-A8F8-775522B6C0DD}" type="presParOf" srcId="{29EC8033-2CFA-4F42-A51E-DCCE89239D94}" destId="{A8F94D79-0644-4C6C-B7CE-0F57C9660355}" srcOrd="7" destOrd="0" presId="urn:microsoft.com/office/officeart/2005/8/layout/orgChart1"/>
    <dgm:cxn modelId="{3258E98C-3EB5-4D09-9658-CABDC977162B}" type="presParOf" srcId="{A8F94D79-0644-4C6C-B7CE-0F57C9660355}" destId="{1EA6B2A9-D47D-482D-8664-F6F456BCF79E}" srcOrd="0" destOrd="0" presId="urn:microsoft.com/office/officeart/2005/8/layout/orgChart1"/>
    <dgm:cxn modelId="{D022647B-7001-4DB2-9B1A-5B2D233B44B5}" type="presParOf" srcId="{1EA6B2A9-D47D-482D-8664-F6F456BCF79E}" destId="{1C890C08-90B2-4A17-932F-F002BC64C45A}" srcOrd="0" destOrd="0" presId="urn:microsoft.com/office/officeart/2005/8/layout/orgChart1"/>
    <dgm:cxn modelId="{A6306A35-73E9-4F0E-B86E-AB86FAE26FAF}" type="presParOf" srcId="{1EA6B2A9-D47D-482D-8664-F6F456BCF79E}" destId="{11B71253-E114-4F52-ADD8-4FD4544F9AC4}" srcOrd="1" destOrd="0" presId="urn:microsoft.com/office/officeart/2005/8/layout/orgChart1"/>
    <dgm:cxn modelId="{7595CC4C-E75A-4992-A418-44CB2C689A0B}" type="presParOf" srcId="{A8F94D79-0644-4C6C-B7CE-0F57C9660355}" destId="{405BA2F0-DAFD-4202-B448-0195D23570F9}" srcOrd="1" destOrd="0" presId="urn:microsoft.com/office/officeart/2005/8/layout/orgChart1"/>
    <dgm:cxn modelId="{BDC849CE-6CB5-4E70-9FEB-DBC15523B1CE}" type="presParOf" srcId="{A8F94D79-0644-4C6C-B7CE-0F57C9660355}" destId="{6F69B80B-4855-46C8-9C4C-0CD6C96B7A2E}" srcOrd="2" destOrd="0" presId="urn:microsoft.com/office/officeart/2005/8/layout/orgChart1"/>
    <dgm:cxn modelId="{46FB12D0-E1ED-4AA2-967E-CD0B975D1200}" type="presParOf" srcId="{DF44F975-0A22-421E-9495-537B9DFB07FC}" destId="{3011FAB1-F701-46A2-948E-AE8AEAFE61F7}"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F29796-3BFC-406D-BDD3-AD220486C039}" type="doc">
      <dgm:prSet loTypeId="urn:microsoft.com/office/officeart/2005/8/layout/pyramid2" loCatId="pyramid" qsTypeId="urn:microsoft.com/office/officeart/2005/8/quickstyle/3d1" qsCatId="3D" csTypeId="urn:microsoft.com/office/officeart/2005/8/colors/colorful3" csCatId="colorful" phldr="1"/>
      <dgm:spPr/>
    </dgm:pt>
    <dgm:pt modelId="{68C590F6-56AF-4B35-B91A-C31950C57DDC}">
      <dgm:prSet phldrT="[Texto]"/>
      <dgm:spPr/>
      <dgm:t>
        <a:bodyPr/>
        <a:lstStyle/>
        <a:p>
          <a:r>
            <a:rPr lang="es-ES" dirty="0" smtClean="0"/>
            <a:t>Planicie homogénea. </a:t>
          </a:r>
          <a:endParaRPr lang="es-ES" dirty="0"/>
        </a:p>
      </dgm:t>
    </dgm:pt>
    <dgm:pt modelId="{6E7E5DC8-137C-4A24-8C8E-AD84DEC10423}" type="parTrans" cxnId="{8125D824-76D6-4B4C-8823-279BB29C5660}">
      <dgm:prSet/>
      <dgm:spPr/>
      <dgm:t>
        <a:bodyPr/>
        <a:lstStyle/>
        <a:p>
          <a:endParaRPr lang="es-ES"/>
        </a:p>
      </dgm:t>
    </dgm:pt>
    <dgm:pt modelId="{4C98D33E-6DA2-4C34-8EF2-33CD75E4AA47}" type="sibTrans" cxnId="{8125D824-76D6-4B4C-8823-279BB29C5660}">
      <dgm:prSet/>
      <dgm:spPr/>
      <dgm:t>
        <a:bodyPr/>
        <a:lstStyle/>
        <a:p>
          <a:endParaRPr lang="es-ES"/>
        </a:p>
      </dgm:t>
    </dgm:pt>
    <dgm:pt modelId="{07F1EC43-0286-403E-8733-A1F9C85AA864}">
      <dgm:prSet phldrT="[Texto]"/>
      <dgm:spPr/>
      <dgm:t>
        <a:bodyPr/>
        <a:lstStyle/>
        <a:p>
          <a:r>
            <a:rPr lang="es-ES" dirty="0" smtClean="0"/>
            <a:t>Materias primas ubicuas</a:t>
          </a:r>
          <a:endParaRPr lang="es-ES" dirty="0"/>
        </a:p>
      </dgm:t>
    </dgm:pt>
    <dgm:pt modelId="{B6B7A453-F9C2-4192-ACCA-B2BBA266492E}" type="parTrans" cxnId="{6FAD2239-0C4C-4039-9AD6-F336CBEB4D95}">
      <dgm:prSet/>
      <dgm:spPr/>
      <dgm:t>
        <a:bodyPr/>
        <a:lstStyle/>
        <a:p>
          <a:endParaRPr lang="es-ES"/>
        </a:p>
      </dgm:t>
    </dgm:pt>
    <dgm:pt modelId="{41471E63-E02C-40B3-9016-446DD2B60C0D}" type="sibTrans" cxnId="{6FAD2239-0C4C-4039-9AD6-F336CBEB4D95}">
      <dgm:prSet/>
      <dgm:spPr/>
      <dgm:t>
        <a:bodyPr/>
        <a:lstStyle/>
        <a:p>
          <a:endParaRPr lang="es-ES"/>
        </a:p>
      </dgm:t>
    </dgm:pt>
    <dgm:pt modelId="{081BD5B4-63E8-45A9-8A4B-7BAB8DE10AE4}">
      <dgm:prSet phldrT="[Texto]"/>
      <dgm:spPr/>
      <dgm:t>
        <a:bodyPr/>
        <a:lstStyle/>
        <a:p>
          <a:r>
            <a:rPr lang="es-ES" dirty="0" smtClean="0"/>
            <a:t>Individuos idénticos</a:t>
          </a:r>
          <a:endParaRPr lang="es-ES" dirty="0"/>
        </a:p>
      </dgm:t>
    </dgm:pt>
    <dgm:pt modelId="{0B7D455C-174B-4763-8605-6B3CE516507B}" type="parTrans" cxnId="{E6BB76F4-04C5-4FC8-9167-F871D066DAA5}">
      <dgm:prSet/>
      <dgm:spPr/>
      <dgm:t>
        <a:bodyPr/>
        <a:lstStyle/>
        <a:p>
          <a:endParaRPr lang="es-ES"/>
        </a:p>
      </dgm:t>
    </dgm:pt>
    <dgm:pt modelId="{ACA14D4F-1E65-4C8C-B3C7-822101927BF2}" type="sibTrans" cxnId="{E6BB76F4-04C5-4FC8-9167-F871D066DAA5}">
      <dgm:prSet/>
      <dgm:spPr/>
      <dgm:t>
        <a:bodyPr/>
        <a:lstStyle/>
        <a:p>
          <a:endParaRPr lang="es-ES"/>
        </a:p>
      </dgm:t>
    </dgm:pt>
    <dgm:pt modelId="{1E44B66B-74E6-4E2D-B100-D137FEAA1030}">
      <dgm:prSet phldrT="[Texto]"/>
      <dgm:spPr/>
      <dgm:t>
        <a:bodyPr/>
        <a:lstStyle/>
        <a:p>
          <a:r>
            <a:rPr lang="es-ES" dirty="0" smtClean="0"/>
            <a:t>Costes de transporte proporcionales a la distancia</a:t>
          </a:r>
          <a:endParaRPr lang="es-ES" dirty="0"/>
        </a:p>
      </dgm:t>
    </dgm:pt>
    <dgm:pt modelId="{50B60EE4-10AF-450A-88A0-E9EFF666F100}" type="parTrans" cxnId="{987C40D0-C92A-4753-8A91-BB38AEDB95BC}">
      <dgm:prSet/>
      <dgm:spPr/>
      <dgm:t>
        <a:bodyPr/>
        <a:lstStyle/>
        <a:p>
          <a:endParaRPr lang="es-ES"/>
        </a:p>
      </dgm:t>
    </dgm:pt>
    <dgm:pt modelId="{381687B7-7160-4D0D-8610-7FEE9F2876C1}" type="sibTrans" cxnId="{987C40D0-C92A-4753-8A91-BB38AEDB95BC}">
      <dgm:prSet/>
      <dgm:spPr/>
      <dgm:t>
        <a:bodyPr/>
        <a:lstStyle/>
        <a:p>
          <a:endParaRPr lang="es-ES"/>
        </a:p>
      </dgm:t>
    </dgm:pt>
    <dgm:pt modelId="{75507C34-4055-4B2B-BFFF-4226DF8C77E5}">
      <dgm:prSet phldrT="[Texto]"/>
      <dgm:spPr/>
      <dgm:t>
        <a:bodyPr/>
        <a:lstStyle/>
        <a:p>
          <a:r>
            <a:rPr lang="es-ES" dirty="0" smtClean="0"/>
            <a:t>SUPUESTOS</a:t>
          </a:r>
          <a:endParaRPr lang="es-ES" dirty="0"/>
        </a:p>
      </dgm:t>
    </dgm:pt>
    <dgm:pt modelId="{A8D8143C-6DAC-407C-88B4-9862E8CBBD59}" type="parTrans" cxnId="{1A3AAEBC-3E77-4733-8B69-A8009B05996A}">
      <dgm:prSet/>
      <dgm:spPr/>
      <dgm:t>
        <a:bodyPr/>
        <a:lstStyle/>
        <a:p>
          <a:endParaRPr lang="es-ES"/>
        </a:p>
      </dgm:t>
    </dgm:pt>
    <dgm:pt modelId="{8FCAFC4D-6C97-4600-88FC-D34ACB542BCD}" type="sibTrans" cxnId="{1A3AAEBC-3E77-4733-8B69-A8009B05996A}">
      <dgm:prSet/>
      <dgm:spPr/>
      <dgm:t>
        <a:bodyPr/>
        <a:lstStyle/>
        <a:p>
          <a:endParaRPr lang="es-ES"/>
        </a:p>
      </dgm:t>
    </dgm:pt>
    <dgm:pt modelId="{B52C2FCE-CEEF-442B-954A-2C1271709B0E}" type="pres">
      <dgm:prSet presAssocID="{23F29796-3BFC-406D-BDD3-AD220486C039}" presName="compositeShape" presStyleCnt="0">
        <dgm:presLayoutVars>
          <dgm:dir/>
          <dgm:resizeHandles/>
        </dgm:presLayoutVars>
      </dgm:prSet>
      <dgm:spPr/>
    </dgm:pt>
    <dgm:pt modelId="{236E0C20-1533-494E-8B60-DEFE4C2C68ED}" type="pres">
      <dgm:prSet presAssocID="{23F29796-3BFC-406D-BDD3-AD220486C039}" presName="pyramid" presStyleLbl="node1" presStyleIdx="0" presStyleCnt="1" custLinFactNeighborX="219" custLinFactNeighborY="-3544"/>
      <dgm:spPr/>
    </dgm:pt>
    <dgm:pt modelId="{95C21C24-534C-483E-BDB2-3BFEFAFBD613}" type="pres">
      <dgm:prSet presAssocID="{23F29796-3BFC-406D-BDD3-AD220486C039}" presName="theList" presStyleCnt="0"/>
      <dgm:spPr/>
    </dgm:pt>
    <dgm:pt modelId="{BC27C814-8205-4FC7-AD64-5B0827035C7D}" type="pres">
      <dgm:prSet presAssocID="{68C590F6-56AF-4B35-B91A-C31950C57DDC}" presName="aNode" presStyleLbl="fgAcc1" presStyleIdx="0" presStyleCnt="5">
        <dgm:presLayoutVars>
          <dgm:bulletEnabled val="1"/>
        </dgm:presLayoutVars>
      </dgm:prSet>
      <dgm:spPr/>
      <dgm:t>
        <a:bodyPr/>
        <a:lstStyle/>
        <a:p>
          <a:endParaRPr lang="es-ES"/>
        </a:p>
      </dgm:t>
    </dgm:pt>
    <dgm:pt modelId="{B92CB7F6-CB7B-4F8C-A12E-5B1F4E4224A1}" type="pres">
      <dgm:prSet presAssocID="{68C590F6-56AF-4B35-B91A-C31950C57DDC}" presName="aSpace" presStyleCnt="0"/>
      <dgm:spPr/>
    </dgm:pt>
    <dgm:pt modelId="{8A7FC226-773F-439B-8D1D-4BD4B1618AE0}" type="pres">
      <dgm:prSet presAssocID="{07F1EC43-0286-403E-8733-A1F9C85AA864}" presName="aNode" presStyleLbl="fgAcc1" presStyleIdx="1" presStyleCnt="5">
        <dgm:presLayoutVars>
          <dgm:bulletEnabled val="1"/>
        </dgm:presLayoutVars>
      </dgm:prSet>
      <dgm:spPr/>
      <dgm:t>
        <a:bodyPr/>
        <a:lstStyle/>
        <a:p>
          <a:endParaRPr lang="es-ES"/>
        </a:p>
      </dgm:t>
    </dgm:pt>
    <dgm:pt modelId="{C1FF0C0C-8B4A-489A-829E-19AFBA43F6E6}" type="pres">
      <dgm:prSet presAssocID="{07F1EC43-0286-403E-8733-A1F9C85AA864}" presName="aSpace" presStyleCnt="0"/>
      <dgm:spPr/>
    </dgm:pt>
    <dgm:pt modelId="{A5F0CFAF-C53A-43F6-8402-D7E108B3CE05}" type="pres">
      <dgm:prSet presAssocID="{081BD5B4-63E8-45A9-8A4B-7BAB8DE10AE4}" presName="aNode" presStyleLbl="fgAcc1" presStyleIdx="2" presStyleCnt="5">
        <dgm:presLayoutVars>
          <dgm:bulletEnabled val="1"/>
        </dgm:presLayoutVars>
      </dgm:prSet>
      <dgm:spPr/>
      <dgm:t>
        <a:bodyPr/>
        <a:lstStyle/>
        <a:p>
          <a:endParaRPr lang="es-ES"/>
        </a:p>
      </dgm:t>
    </dgm:pt>
    <dgm:pt modelId="{719B37C7-8173-4C97-B1A0-14E0C58F9D9F}" type="pres">
      <dgm:prSet presAssocID="{081BD5B4-63E8-45A9-8A4B-7BAB8DE10AE4}" presName="aSpace" presStyleCnt="0"/>
      <dgm:spPr/>
    </dgm:pt>
    <dgm:pt modelId="{3EBA43ED-EA19-4CF8-8441-8578D45FF7D6}" type="pres">
      <dgm:prSet presAssocID="{75507C34-4055-4B2B-BFFF-4226DF8C77E5}" presName="aNode" presStyleLbl="fgAcc1" presStyleIdx="3" presStyleCnt="5" custScaleX="52652" custScaleY="74460" custLinFactY="129573" custLinFactNeighborX="-97535" custLinFactNeighborY="200000">
        <dgm:presLayoutVars>
          <dgm:bulletEnabled val="1"/>
        </dgm:presLayoutVars>
      </dgm:prSet>
      <dgm:spPr/>
      <dgm:t>
        <a:bodyPr/>
        <a:lstStyle/>
        <a:p>
          <a:endParaRPr lang="es-ES"/>
        </a:p>
      </dgm:t>
    </dgm:pt>
    <dgm:pt modelId="{90CAECFC-0F92-45D7-9A61-7C5A49D6E8F9}" type="pres">
      <dgm:prSet presAssocID="{75507C34-4055-4B2B-BFFF-4226DF8C77E5}" presName="aSpace" presStyleCnt="0"/>
      <dgm:spPr/>
    </dgm:pt>
    <dgm:pt modelId="{58675DC4-DD15-42CC-9183-B5438C3DC992}" type="pres">
      <dgm:prSet presAssocID="{1E44B66B-74E6-4E2D-B100-D137FEAA1030}" presName="aNode" presStyleLbl="fgAcc1" presStyleIdx="4" presStyleCnt="5" custLinFactY="-62751" custLinFactNeighborX="-261" custLinFactNeighborY="-100000">
        <dgm:presLayoutVars>
          <dgm:bulletEnabled val="1"/>
        </dgm:presLayoutVars>
      </dgm:prSet>
      <dgm:spPr/>
      <dgm:t>
        <a:bodyPr/>
        <a:lstStyle/>
        <a:p>
          <a:endParaRPr lang="es-ES"/>
        </a:p>
      </dgm:t>
    </dgm:pt>
    <dgm:pt modelId="{35AE3E69-0D8E-4731-A7F6-3801F106F73A}" type="pres">
      <dgm:prSet presAssocID="{1E44B66B-74E6-4E2D-B100-D137FEAA1030}" presName="aSpace" presStyleCnt="0"/>
      <dgm:spPr/>
    </dgm:pt>
  </dgm:ptLst>
  <dgm:cxnLst>
    <dgm:cxn modelId="{987C40D0-C92A-4753-8A91-BB38AEDB95BC}" srcId="{23F29796-3BFC-406D-BDD3-AD220486C039}" destId="{1E44B66B-74E6-4E2D-B100-D137FEAA1030}" srcOrd="4" destOrd="0" parTransId="{50B60EE4-10AF-450A-88A0-E9EFF666F100}" sibTransId="{381687B7-7160-4D0D-8610-7FEE9F2876C1}"/>
    <dgm:cxn modelId="{6FAD2239-0C4C-4039-9AD6-F336CBEB4D95}" srcId="{23F29796-3BFC-406D-BDD3-AD220486C039}" destId="{07F1EC43-0286-403E-8733-A1F9C85AA864}" srcOrd="1" destOrd="0" parTransId="{B6B7A453-F9C2-4192-ACCA-B2BBA266492E}" sibTransId="{41471E63-E02C-40B3-9016-446DD2B60C0D}"/>
    <dgm:cxn modelId="{AFB163FE-1B5F-40B7-B9E5-697CF47DB7E6}" type="presOf" srcId="{1E44B66B-74E6-4E2D-B100-D137FEAA1030}" destId="{58675DC4-DD15-42CC-9183-B5438C3DC992}" srcOrd="0" destOrd="0" presId="urn:microsoft.com/office/officeart/2005/8/layout/pyramid2"/>
    <dgm:cxn modelId="{8125D824-76D6-4B4C-8823-279BB29C5660}" srcId="{23F29796-3BFC-406D-BDD3-AD220486C039}" destId="{68C590F6-56AF-4B35-B91A-C31950C57DDC}" srcOrd="0" destOrd="0" parTransId="{6E7E5DC8-137C-4A24-8C8E-AD84DEC10423}" sibTransId="{4C98D33E-6DA2-4C34-8EF2-33CD75E4AA47}"/>
    <dgm:cxn modelId="{E47A47F8-4088-4DCF-B435-376E1F8E33F1}" type="presOf" srcId="{23F29796-3BFC-406D-BDD3-AD220486C039}" destId="{B52C2FCE-CEEF-442B-954A-2C1271709B0E}" srcOrd="0" destOrd="0" presId="urn:microsoft.com/office/officeart/2005/8/layout/pyramid2"/>
    <dgm:cxn modelId="{4FD741E7-3276-4A76-B5C0-CFECFBC7C622}" type="presOf" srcId="{081BD5B4-63E8-45A9-8A4B-7BAB8DE10AE4}" destId="{A5F0CFAF-C53A-43F6-8402-D7E108B3CE05}" srcOrd="0" destOrd="0" presId="urn:microsoft.com/office/officeart/2005/8/layout/pyramid2"/>
    <dgm:cxn modelId="{639D0FE2-C165-4B66-9793-3A0995E918CD}" type="presOf" srcId="{07F1EC43-0286-403E-8733-A1F9C85AA864}" destId="{8A7FC226-773F-439B-8D1D-4BD4B1618AE0}" srcOrd="0" destOrd="0" presId="urn:microsoft.com/office/officeart/2005/8/layout/pyramid2"/>
    <dgm:cxn modelId="{E6BB76F4-04C5-4FC8-9167-F871D066DAA5}" srcId="{23F29796-3BFC-406D-BDD3-AD220486C039}" destId="{081BD5B4-63E8-45A9-8A4B-7BAB8DE10AE4}" srcOrd="2" destOrd="0" parTransId="{0B7D455C-174B-4763-8605-6B3CE516507B}" sibTransId="{ACA14D4F-1E65-4C8C-B3C7-822101927BF2}"/>
    <dgm:cxn modelId="{4211660B-2461-4A3D-A5E6-C31861B115A4}" type="presOf" srcId="{68C590F6-56AF-4B35-B91A-C31950C57DDC}" destId="{BC27C814-8205-4FC7-AD64-5B0827035C7D}" srcOrd="0" destOrd="0" presId="urn:microsoft.com/office/officeart/2005/8/layout/pyramid2"/>
    <dgm:cxn modelId="{1A3AAEBC-3E77-4733-8B69-A8009B05996A}" srcId="{23F29796-3BFC-406D-BDD3-AD220486C039}" destId="{75507C34-4055-4B2B-BFFF-4226DF8C77E5}" srcOrd="3" destOrd="0" parTransId="{A8D8143C-6DAC-407C-88B4-9862E8CBBD59}" sibTransId="{8FCAFC4D-6C97-4600-88FC-D34ACB542BCD}"/>
    <dgm:cxn modelId="{C23E26A9-191B-424C-98AC-DB28B04352C9}" type="presOf" srcId="{75507C34-4055-4B2B-BFFF-4226DF8C77E5}" destId="{3EBA43ED-EA19-4CF8-8441-8578D45FF7D6}" srcOrd="0" destOrd="0" presId="urn:microsoft.com/office/officeart/2005/8/layout/pyramid2"/>
    <dgm:cxn modelId="{7FB009AD-BCB5-40E4-9255-0C52752407AF}" type="presParOf" srcId="{B52C2FCE-CEEF-442B-954A-2C1271709B0E}" destId="{236E0C20-1533-494E-8B60-DEFE4C2C68ED}" srcOrd="0" destOrd="0" presId="urn:microsoft.com/office/officeart/2005/8/layout/pyramid2"/>
    <dgm:cxn modelId="{C859B650-A681-4FF1-A285-C4824F30BE78}" type="presParOf" srcId="{B52C2FCE-CEEF-442B-954A-2C1271709B0E}" destId="{95C21C24-534C-483E-BDB2-3BFEFAFBD613}" srcOrd="1" destOrd="0" presId="urn:microsoft.com/office/officeart/2005/8/layout/pyramid2"/>
    <dgm:cxn modelId="{3E8A4688-F45A-4816-8A64-2E4F59722A1F}" type="presParOf" srcId="{95C21C24-534C-483E-BDB2-3BFEFAFBD613}" destId="{BC27C814-8205-4FC7-AD64-5B0827035C7D}" srcOrd="0" destOrd="0" presId="urn:microsoft.com/office/officeart/2005/8/layout/pyramid2"/>
    <dgm:cxn modelId="{4E9A0E1E-4600-48C3-A7AC-C3DD68267395}" type="presParOf" srcId="{95C21C24-534C-483E-BDB2-3BFEFAFBD613}" destId="{B92CB7F6-CB7B-4F8C-A12E-5B1F4E4224A1}" srcOrd="1" destOrd="0" presId="urn:microsoft.com/office/officeart/2005/8/layout/pyramid2"/>
    <dgm:cxn modelId="{C8680805-41D2-4E05-BC24-4B85829F3993}" type="presParOf" srcId="{95C21C24-534C-483E-BDB2-3BFEFAFBD613}" destId="{8A7FC226-773F-439B-8D1D-4BD4B1618AE0}" srcOrd="2" destOrd="0" presId="urn:microsoft.com/office/officeart/2005/8/layout/pyramid2"/>
    <dgm:cxn modelId="{F8321D00-7543-42B9-BB26-84CC8BCC0967}" type="presParOf" srcId="{95C21C24-534C-483E-BDB2-3BFEFAFBD613}" destId="{C1FF0C0C-8B4A-489A-829E-19AFBA43F6E6}" srcOrd="3" destOrd="0" presId="urn:microsoft.com/office/officeart/2005/8/layout/pyramid2"/>
    <dgm:cxn modelId="{13B01A7B-BEBC-452D-AA48-4352F1CCB113}" type="presParOf" srcId="{95C21C24-534C-483E-BDB2-3BFEFAFBD613}" destId="{A5F0CFAF-C53A-43F6-8402-D7E108B3CE05}" srcOrd="4" destOrd="0" presId="urn:microsoft.com/office/officeart/2005/8/layout/pyramid2"/>
    <dgm:cxn modelId="{D30033CA-34E4-4496-A413-F03EEB553FDA}" type="presParOf" srcId="{95C21C24-534C-483E-BDB2-3BFEFAFBD613}" destId="{719B37C7-8173-4C97-B1A0-14E0C58F9D9F}" srcOrd="5" destOrd="0" presId="urn:microsoft.com/office/officeart/2005/8/layout/pyramid2"/>
    <dgm:cxn modelId="{C9A5B043-AAF1-46F1-AEA5-4255E8B98D67}" type="presParOf" srcId="{95C21C24-534C-483E-BDB2-3BFEFAFBD613}" destId="{3EBA43ED-EA19-4CF8-8441-8578D45FF7D6}" srcOrd="6" destOrd="0" presId="urn:microsoft.com/office/officeart/2005/8/layout/pyramid2"/>
    <dgm:cxn modelId="{2A8AA747-432C-4DEE-AAB5-571E0294C3D7}" type="presParOf" srcId="{95C21C24-534C-483E-BDB2-3BFEFAFBD613}" destId="{90CAECFC-0F92-45D7-9A61-7C5A49D6E8F9}" srcOrd="7" destOrd="0" presId="urn:microsoft.com/office/officeart/2005/8/layout/pyramid2"/>
    <dgm:cxn modelId="{B2A1D684-D455-47EA-9410-16CDADA10E07}" type="presParOf" srcId="{95C21C24-534C-483E-BDB2-3BFEFAFBD613}" destId="{58675DC4-DD15-42CC-9183-B5438C3DC992}" srcOrd="8" destOrd="0" presId="urn:microsoft.com/office/officeart/2005/8/layout/pyramid2"/>
    <dgm:cxn modelId="{7137E500-4D45-470E-B7A9-50FD6220E7FD}" type="presParOf" srcId="{95C21C24-534C-483E-BDB2-3BFEFAFBD613}" destId="{35AE3E69-0D8E-4731-A7F6-3801F106F73A}"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4EBD984-B914-4A22-8FC6-61850FAAA9D6}"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FFE5EF9F-9059-4502-B05A-63274A55DBFE}">
      <dgm:prSet phldrT="[Texto]"/>
      <dgm:spPr/>
      <dgm:t>
        <a:bodyPr/>
        <a:lstStyle/>
        <a:p>
          <a:pPr algn="ctr"/>
          <a:r>
            <a:rPr lang="es-ES" dirty="0" smtClean="0">
              <a:latin typeface="Arial" pitchFamily="34" charset="0"/>
              <a:cs typeface="Arial" pitchFamily="34" charset="0"/>
            </a:rPr>
            <a:t>Supuestos</a:t>
          </a:r>
        </a:p>
      </dgm:t>
    </dgm:pt>
    <dgm:pt modelId="{C47CCB36-A0FC-4103-9D33-48072F7577C3}" type="parTrans" cxnId="{3258BAAD-6093-444E-A229-2D2AF8E8D0F5}">
      <dgm:prSet/>
      <dgm:spPr/>
      <dgm:t>
        <a:bodyPr/>
        <a:lstStyle/>
        <a:p>
          <a:endParaRPr lang="es-ES"/>
        </a:p>
      </dgm:t>
    </dgm:pt>
    <dgm:pt modelId="{246BA17C-7E31-43A8-9A67-A23A12AB93CA}" type="sibTrans" cxnId="{3258BAAD-6093-444E-A229-2D2AF8E8D0F5}">
      <dgm:prSet/>
      <dgm:spPr/>
      <dgm:t>
        <a:bodyPr/>
        <a:lstStyle/>
        <a:p>
          <a:endParaRPr lang="es-ES"/>
        </a:p>
      </dgm:t>
    </dgm:pt>
    <dgm:pt modelId="{8F23EC07-3D8B-4C4A-B4A9-425E4D5AA858}">
      <dgm:prSet phldrT="[Texto]" custT="1"/>
      <dgm:spPr/>
      <dgm:t>
        <a:bodyPr/>
        <a:lstStyle/>
        <a:p>
          <a:r>
            <a:rPr lang="es-ES" sz="1400" smtClean="0">
              <a:latin typeface="Arial" pitchFamily="34" charset="0"/>
              <a:cs typeface="Arial" pitchFamily="34" charset="0"/>
            </a:rPr>
            <a:t> </a:t>
          </a:r>
          <a:endParaRPr lang="es-ES" sz="1400" dirty="0">
            <a:latin typeface="Arial" pitchFamily="34" charset="0"/>
            <a:cs typeface="Arial" pitchFamily="34" charset="0"/>
          </a:endParaRPr>
        </a:p>
      </dgm:t>
    </dgm:pt>
    <dgm:pt modelId="{2CBA6AD7-95BD-4ADA-897D-755F34F0B223}" type="parTrans" cxnId="{278FFE8E-DDE6-423B-BD0A-3CCF5C7BCDB5}">
      <dgm:prSet/>
      <dgm:spPr/>
      <dgm:t>
        <a:bodyPr/>
        <a:lstStyle/>
        <a:p>
          <a:endParaRPr lang="es-ES"/>
        </a:p>
      </dgm:t>
    </dgm:pt>
    <dgm:pt modelId="{832992E1-4F66-4896-9B10-A4FC6134EB0C}" type="sibTrans" cxnId="{278FFE8E-DDE6-423B-BD0A-3CCF5C7BCDB5}">
      <dgm:prSet/>
      <dgm:spPr/>
      <dgm:t>
        <a:bodyPr/>
        <a:lstStyle/>
        <a:p>
          <a:endParaRPr lang="es-ES"/>
        </a:p>
      </dgm:t>
    </dgm:pt>
    <dgm:pt modelId="{A41AD903-B8C2-4B0B-B6E0-8849F03BC368}">
      <dgm:prSet phldrT="[Texto]" custT="1"/>
      <dgm:spPr/>
      <dgm:t>
        <a:bodyPr/>
        <a:lstStyle/>
        <a:p>
          <a:r>
            <a:rPr lang="es-ES" sz="1400" dirty="0" smtClean="0">
              <a:latin typeface="Arial" pitchFamily="34" charset="0"/>
              <a:cs typeface="Arial" pitchFamily="34" charset="0"/>
            </a:rPr>
            <a:t>Ciudad central, único mercado</a:t>
          </a:r>
          <a:r>
            <a:rPr lang="es-ES" sz="1500" dirty="0" smtClean="0"/>
            <a:t>.</a:t>
          </a:r>
          <a:endParaRPr lang="es-ES" sz="1500" dirty="0"/>
        </a:p>
      </dgm:t>
    </dgm:pt>
    <dgm:pt modelId="{60207A4D-7C4A-4280-942A-67AC03E06E52}" type="parTrans" cxnId="{71F7DA67-4541-44B8-B6D1-2CEFFBB00575}">
      <dgm:prSet/>
      <dgm:spPr/>
      <dgm:t>
        <a:bodyPr/>
        <a:lstStyle/>
        <a:p>
          <a:endParaRPr lang="es-ES"/>
        </a:p>
      </dgm:t>
    </dgm:pt>
    <dgm:pt modelId="{0070484C-83EB-4A2E-8394-F633A5F9AE21}" type="sibTrans" cxnId="{71F7DA67-4541-44B8-B6D1-2CEFFBB00575}">
      <dgm:prSet/>
      <dgm:spPr/>
      <dgm:t>
        <a:bodyPr/>
        <a:lstStyle/>
        <a:p>
          <a:endParaRPr lang="es-ES"/>
        </a:p>
      </dgm:t>
    </dgm:pt>
    <dgm:pt modelId="{2F781245-BE1C-4227-9BCD-03EA4CB5C262}">
      <dgm:prSet phldrT="[Texto]" custT="1"/>
      <dgm:spPr/>
      <dgm:t>
        <a:bodyPr/>
        <a:lstStyle/>
        <a:p>
          <a:r>
            <a:rPr lang="es-ES" sz="1400" dirty="0" smtClean="0">
              <a:latin typeface="Arial" pitchFamily="34" charset="0"/>
              <a:cs typeface="Arial" pitchFamily="34" charset="0"/>
            </a:rPr>
            <a:t>Costos de transporte, directamente proporcionales a  la  distancia</a:t>
          </a:r>
          <a:r>
            <a:rPr lang="es-ES" sz="1100" dirty="0" smtClean="0"/>
            <a:t>.</a:t>
          </a:r>
          <a:endParaRPr lang="es-ES" sz="1100" dirty="0"/>
        </a:p>
      </dgm:t>
    </dgm:pt>
    <dgm:pt modelId="{C8393227-21DF-41F8-A86F-57E36D0E96E4}" type="parTrans" cxnId="{59F93DD3-8AF9-428A-B459-C89B740D9266}">
      <dgm:prSet/>
      <dgm:spPr/>
      <dgm:t>
        <a:bodyPr/>
        <a:lstStyle/>
        <a:p>
          <a:endParaRPr lang="es-ES"/>
        </a:p>
      </dgm:t>
    </dgm:pt>
    <dgm:pt modelId="{47B6B3B6-98BB-40B6-B534-832A3C154ED0}" type="sibTrans" cxnId="{59F93DD3-8AF9-428A-B459-C89B740D9266}">
      <dgm:prSet/>
      <dgm:spPr/>
      <dgm:t>
        <a:bodyPr/>
        <a:lstStyle/>
        <a:p>
          <a:endParaRPr lang="es-ES"/>
        </a:p>
      </dgm:t>
    </dgm:pt>
    <dgm:pt modelId="{9020145B-7541-4FE0-807C-8A55B1815872}">
      <dgm:prSet phldrT="[Texto]" custT="1"/>
      <dgm:spPr/>
      <dgm:t>
        <a:bodyPr/>
        <a:lstStyle/>
        <a:p>
          <a:r>
            <a:rPr lang="es-ES" sz="1400" dirty="0" smtClean="0">
              <a:latin typeface="Arial" pitchFamily="34" charset="0"/>
              <a:cs typeface="Arial" pitchFamily="34" charset="0"/>
            </a:rPr>
            <a:t>Un sistema de transporte</a:t>
          </a:r>
          <a:endParaRPr lang="es-ES" sz="1400" dirty="0">
            <a:latin typeface="Arial" pitchFamily="34" charset="0"/>
            <a:cs typeface="Arial" pitchFamily="34" charset="0"/>
          </a:endParaRPr>
        </a:p>
      </dgm:t>
    </dgm:pt>
    <dgm:pt modelId="{89BDCC00-2E8D-4C1B-A1E8-F71E281F8A96}" type="parTrans" cxnId="{4C66450C-E38F-468B-B1FB-5EC2193998F3}">
      <dgm:prSet/>
      <dgm:spPr/>
      <dgm:t>
        <a:bodyPr/>
        <a:lstStyle/>
        <a:p>
          <a:endParaRPr lang="es-ES"/>
        </a:p>
      </dgm:t>
    </dgm:pt>
    <dgm:pt modelId="{3AE5CD5C-C6DC-461F-98DD-2CFC869EAC49}" type="sibTrans" cxnId="{4C66450C-E38F-468B-B1FB-5EC2193998F3}">
      <dgm:prSet/>
      <dgm:spPr/>
      <dgm:t>
        <a:bodyPr/>
        <a:lstStyle/>
        <a:p>
          <a:endParaRPr lang="es-ES"/>
        </a:p>
      </dgm:t>
    </dgm:pt>
    <dgm:pt modelId="{51E54E0F-17A6-45EC-904B-C946B7518128}" type="pres">
      <dgm:prSet presAssocID="{64EBD984-B914-4A22-8FC6-61850FAAA9D6}" presName="Name0" presStyleCnt="0">
        <dgm:presLayoutVars>
          <dgm:chMax val="1"/>
          <dgm:dir/>
          <dgm:animLvl val="ctr"/>
          <dgm:resizeHandles val="exact"/>
        </dgm:presLayoutVars>
      </dgm:prSet>
      <dgm:spPr/>
      <dgm:t>
        <a:bodyPr/>
        <a:lstStyle/>
        <a:p>
          <a:endParaRPr lang="es-ES"/>
        </a:p>
      </dgm:t>
    </dgm:pt>
    <dgm:pt modelId="{44AFB56F-CEBE-4C8D-84AF-02C7F6165583}" type="pres">
      <dgm:prSet presAssocID="{FFE5EF9F-9059-4502-B05A-63274A55DBFE}" presName="centerShape" presStyleLbl="node0" presStyleIdx="0" presStyleCnt="1"/>
      <dgm:spPr/>
      <dgm:t>
        <a:bodyPr/>
        <a:lstStyle/>
        <a:p>
          <a:endParaRPr lang="es-ES"/>
        </a:p>
      </dgm:t>
    </dgm:pt>
    <dgm:pt modelId="{6C1D05EB-E86E-432F-B9BB-9A886C43D27F}" type="pres">
      <dgm:prSet presAssocID="{8F23EC07-3D8B-4C4A-B4A9-425E4D5AA858}" presName="node" presStyleLbl="node1" presStyleIdx="0" presStyleCnt="4" custScaleX="130615" custScaleY="125939">
        <dgm:presLayoutVars>
          <dgm:bulletEnabled val="1"/>
        </dgm:presLayoutVars>
      </dgm:prSet>
      <dgm:spPr/>
      <dgm:t>
        <a:bodyPr/>
        <a:lstStyle/>
        <a:p>
          <a:endParaRPr lang="es-ES"/>
        </a:p>
      </dgm:t>
    </dgm:pt>
    <dgm:pt modelId="{71C7E489-C9F1-4BB8-A3A6-4AA123648D1C}" type="pres">
      <dgm:prSet presAssocID="{8F23EC07-3D8B-4C4A-B4A9-425E4D5AA858}" presName="dummy" presStyleCnt="0"/>
      <dgm:spPr/>
    </dgm:pt>
    <dgm:pt modelId="{24F16759-7C62-4997-9AC8-C82028199E1F}" type="pres">
      <dgm:prSet presAssocID="{832992E1-4F66-4896-9B10-A4FC6134EB0C}" presName="sibTrans" presStyleLbl="sibTrans2D1" presStyleIdx="0" presStyleCnt="4"/>
      <dgm:spPr/>
      <dgm:t>
        <a:bodyPr/>
        <a:lstStyle/>
        <a:p>
          <a:endParaRPr lang="es-ES"/>
        </a:p>
      </dgm:t>
    </dgm:pt>
    <dgm:pt modelId="{AA15F419-192A-477C-8FAD-CFC9CD2B0F04}" type="pres">
      <dgm:prSet presAssocID="{A41AD903-B8C2-4B0B-B6E0-8849F03BC368}" presName="node" presStyleLbl="node1" presStyleIdx="1" presStyleCnt="4" custScaleX="121128" custScaleY="146087" custRadScaleRad="101609" custRadScaleInc="-25328">
        <dgm:presLayoutVars>
          <dgm:bulletEnabled val="1"/>
        </dgm:presLayoutVars>
      </dgm:prSet>
      <dgm:spPr/>
      <dgm:t>
        <a:bodyPr/>
        <a:lstStyle/>
        <a:p>
          <a:endParaRPr lang="es-ES"/>
        </a:p>
      </dgm:t>
    </dgm:pt>
    <dgm:pt modelId="{E4B366BE-63CF-4DED-BE6D-9F32D7FD920C}" type="pres">
      <dgm:prSet presAssocID="{A41AD903-B8C2-4B0B-B6E0-8849F03BC368}" presName="dummy" presStyleCnt="0"/>
      <dgm:spPr/>
    </dgm:pt>
    <dgm:pt modelId="{8802A18A-9A91-4D5A-9578-11BC49419111}" type="pres">
      <dgm:prSet presAssocID="{0070484C-83EB-4A2E-8394-F633A5F9AE21}" presName="sibTrans" presStyleLbl="sibTrans2D1" presStyleIdx="1" presStyleCnt="4"/>
      <dgm:spPr/>
      <dgm:t>
        <a:bodyPr/>
        <a:lstStyle/>
        <a:p>
          <a:endParaRPr lang="es-ES"/>
        </a:p>
      </dgm:t>
    </dgm:pt>
    <dgm:pt modelId="{B0EFCFFB-C11A-42E3-B816-CBAA5F44220D}" type="pres">
      <dgm:prSet presAssocID="{2F781245-BE1C-4227-9BCD-03EA4CB5C262}" presName="node" presStyleLbl="node1" presStyleIdx="2" presStyleCnt="4" custScaleX="155495" custScaleY="158874">
        <dgm:presLayoutVars>
          <dgm:bulletEnabled val="1"/>
        </dgm:presLayoutVars>
      </dgm:prSet>
      <dgm:spPr/>
      <dgm:t>
        <a:bodyPr/>
        <a:lstStyle/>
        <a:p>
          <a:endParaRPr lang="es-ES"/>
        </a:p>
      </dgm:t>
    </dgm:pt>
    <dgm:pt modelId="{14E5F5C7-7938-4E5D-B9F5-36BEE5E24C25}" type="pres">
      <dgm:prSet presAssocID="{2F781245-BE1C-4227-9BCD-03EA4CB5C262}" presName="dummy" presStyleCnt="0"/>
      <dgm:spPr/>
    </dgm:pt>
    <dgm:pt modelId="{A171097E-CEBC-4C15-8BB3-CB9A07607B5E}" type="pres">
      <dgm:prSet presAssocID="{47B6B3B6-98BB-40B6-B534-832A3C154ED0}" presName="sibTrans" presStyleLbl="sibTrans2D1" presStyleIdx="2" presStyleCnt="4"/>
      <dgm:spPr/>
      <dgm:t>
        <a:bodyPr/>
        <a:lstStyle/>
        <a:p>
          <a:endParaRPr lang="es-ES"/>
        </a:p>
      </dgm:t>
    </dgm:pt>
    <dgm:pt modelId="{1F5AE8B4-2570-4779-B0AF-3905CA775B13}" type="pres">
      <dgm:prSet presAssocID="{9020145B-7541-4FE0-807C-8A55B1815872}" presName="node" presStyleLbl="node1" presStyleIdx="3" presStyleCnt="4" custScaleX="115244" custScaleY="129872">
        <dgm:presLayoutVars>
          <dgm:bulletEnabled val="1"/>
        </dgm:presLayoutVars>
      </dgm:prSet>
      <dgm:spPr/>
      <dgm:t>
        <a:bodyPr/>
        <a:lstStyle/>
        <a:p>
          <a:endParaRPr lang="es-ES"/>
        </a:p>
      </dgm:t>
    </dgm:pt>
    <dgm:pt modelId="{11CB649A-9E46-4B99-909D-C0E98A5B66E0}" type="pres">
      <dgm:prSet presAssocID="{9020145B-7541-4FE0-807C-8A55B1815872}" presName="dummy" presStyleCnt="0"/>
      <dgm:spPr/>
    </dgm:pt>
    <dgm:pt modelId="{31453533-B6F9-48F5-981A-49A771C73137}" type="pres">
      <dgm:prSet presAssocID="{3AE5CD5C-C6DC-461F-98DD-2CFC869EAC49}" presName="sibTrans" presStyleLbl="sibTrans2D1" presStyleIdx="3" presStyleCnt="4"/>
      <dgm:spPr/>
      <dgm:t>
        <a:bodyPr/>
        <a:lstStyle/>
        <a:p>
          <a:endParaRPr lang="es-ES"/>
        </a:p>
      </dgm:t>
    </dgm:pt>
  </dgm:ptLst>
  <dgm:cxnLst>
    <dgm:cxn modelId="{BE21A358-A702-4A2E-8FB7-5D7470CEC47A}" type="presOf" srcId="{0070484C-83EB-4A2E-8394-F633A5F9AE21}" destId="{8802A18A-9A91-4D5A-9578-11BC49419111}" srcOrd="0" destOrd="0" presId="urn:microsoft.com/office/officeart/2005/8/layout/radial6"/>
    <dgm:cxn modelId="{BC75DD99-B98D-49DE-A1E0-4B2C6158444D}" type="presOf" srcId="{8F23EC07-3D8B-4C4A-B4A9-425E4D5AA858}" destId="{6C1D05EB-E86E-432F-B9BB-9A886C43D27F}" srcOrd="0" destOrd="0" presId="urn:microsoft.com/office/officeart/2005/8/layout/radial6"/>
    <dgm:cxn modelId="{71F7DA67-4541-44B8-B6D1-2CEFFBB00575}" srcId="{FFE5EF9F-9059-4502-B05A-63274A55DBFE}" destId="{A41AD903-B8C2-4B0B-B6E0-8849F03BC368}" srcOrd="1" destOrd="0" parTransId="{60207A4D-7C4A-4280-942A-67AC03E06E52}" sibTransId="{0070484C-83EB-4A2E-8394-F633A5F9AE21}"/>
    <dgm:cxn modelId="{9F32DCBD-3B90-4F74-843E-6F7D478D4824}" type="presOf" srcId="{64EBD984-B914-4A22-8FC6-61850FAAA9D6}" destId="{51E54E0F-17A6-45EC-904B-C946B7518128}" srcOrd="0" destOrd="0" presId="urn:microsoft.com/office/officeart/2005/8/layout/radial6"/>
    <dgm:cxn modelId="{3258BAAD-6093-444E-A229-2D2AF8E8D0F5}" srcId="{64EBD984-B914-4A22-8FC6-61850FAAA9D6}" destId="{FFE5EF9F-9059-4502-B05A-63274A55DBFE}" srcOrd="0" destOrd="0" parTransId="{C47CCB36-A0FC-4103-9D33-48072F7577C3}" sibTransId="{246BA17C-7E31-43A8-9A67-A23A12AB93CA}"/>
    <dgm:cxn modelId="{C3CB3838-DEC6-4051-A9D9-C80A5B694619}" type="presOf" srcId="{832992E1-4F66-4896-9B10-A4FC6134EB0C}" destId="{24F16759-7C62-4997-9AC8-C82028199E1F}" srcOrd="0" destOrd="0" presId="urn:microsoft.com/office/officeart/2005/8/layout/radial6"/>
    <dgm:cxn modelId="{4961524A-224E-4E35-8C41-1DBADE4E92A4}" type="presOf" srcId="{9020145B-7541-4FE0-807C-8A55B1815872}" destId="{1F5AE8B4-2570-4779-B0AF-3905CA775B13}" srcOrd="0" destOrd="0" presId="urn:microsoft.com/office/officeart/2005/8/layout/radial6"/>
    <dgm:cxn modelId="{4C66450C-E38F-468B-B1FB-5EC2193998F3}" srcId="{FFE5EF9F-9059-4502-B05A-63274A55DBFE}" destId="{9020145B-7541-4FE0-807C-8A55B1815872}" srcOrd="3" destOrd="0" parTransId="{89BDCC00-2E8D-4C1B-A1E8-F71E281F8A96}" sibTransId="{3AE5CD5C-C6DC-461F-98DD-2CFC869EAC49}"/>
    <dgm:cxn modelId="{0A78A625-5C4D-4413-868A-330799465D56}" type="presOf" srcId="{2F781245-BE1C-4227-9BCD-03EA4CB5C262}" destId="{B0EFCFFB-C11A-42E3-B816-CBAA5F44220D}" srcOrd="0" destOrd="0" presId="urn:microsoft.com/office/officeart/2005/8/layout/radial6"/>
    <dgm:cxn modelId="{278FFE8E-DDE6-423B-BD0A-3CCF5C7BCDB5}" srcId="{FFE5EF9F-9059-4502-B05A-63274A55DBFE}" destId="{8F23EC07-3D8B-4C4A-B4A9-425E4D5AA858}" srcOrd="0" destOrd="0" parTransId="{2CBA6AD7-95BD-4ADA-897D-755F34F0B223}" sibTransId="{832992E1-4F66-4896-9B10-A4FC6134EB0C}"/>
    <dgm:cxn modelId="{68320D25-BA04-4065-BEA3-EEBB4859D954}" type="presOf" srcId="{3AE5CD5C-C6DC-461F-98DD-2CFC869EAC49}" destId="{31453533-B6F9-48F5-981A-49A771C73137}" srcOrd="0" destOrd="0" presId="urn:microsoft.com/office/officeart/2005/8/layout/radial6"/>
    <dgm:cxn modelId="{AE5ADCFB-38CD-4CAA-AB67-F0E57ADB5E17}" type="presOf" srcId="{A41AD903-B8C2-4B0B-B6E0-8849F03BC368}" destId="{AA15F419-192A-477C-8FAD-CFC9CD2B0F04}" srcOrd="0" destOrd="0" presId="urn:microsoft.com/office/officeart/2005/8/layout/radial6"/>
    <dgm:cxn modelId="{59F93DD3-8AF9-428A-B459-C89B740D9266}" srcId="{FFE5EF9F-9059-4502-B05A-63274A55DBFE}" destId="{2F781245-BE1C-4227-9BCD-03EA4CB5C262}" srcOrd="2" destOrd="0" parTransId="{C8393227-21DF-41F8-A86F-57E36D0E96E4}" sibTransId="{47B6B3B6-98BB-40B6-B534-832A3C154ED0}"/>
    <dgm:cxn modelId="{8AB6632E-2CB3-43B0-9E36-A5FA7CD1A4A2}" type="presOf" srcId="{47B6B3B6-98BB-40B6-B534-832A3C154ED0}" destId="{A171097E-CEBC-4C15-8BB3-CB9A07607B5E}" srcOrd="0" destOrd="0" presId="urn:microsoft.com/office/officeart/2005/8/layout/radial6"/>
    <dgm:cxn modelId="{E5D55AA5-3836-4B92-8D29-42094CCAFEB7}" type="presOf" srcId="{FFE5EF9F-9059-4502-B05A-63274A55DBFE}" destId="{44AFB56F-CEBE-4C8D-84AF-02C7F6165583}" srcOrd="0" destOrd="0" presId="urn:microsoft.com/office/officeart/2005/8/layout/radial6"/>
    <dgm:cxn modelId="{307CA1EC-F795-4021-BB60-3A722D25D92D}" type="presParOf" srcId="{51E54E0F-17A6-45EC-904B-C946B7518128}" destId="{44AFB56F-CEBE-4C8D-84AF-02C7F6165583}" srcOrd="0" destOrd="0" presId="urn:microsoft.com/office/officeart/2005/8/layout/radial6"/>
    <dgm:cxn modelId="{7FC45F0D-CE3E-4FC2-AB72-A67734FD63E3}" type="presParOf" srcId="{51E54E0F-17A6-45EC-904B-C946B7518128}" destId="{6C1D05EB-E86E-432F-B9BB-9A886C43D27F}" srcOrd="1" destOrd="0" presId="urn:microsoft.com/office/officeart/2005/8/layout/radial6"/>
    <dgm:cxn modelId="{959ABC02-10D6-4907-A5A7-F0B332240280}" type="presParOf" srcId="{51E54E0F-17A6-45EC-904B-C946B7518128}" destId="{71C7E489-C9F1-4BB8-A3A6-4AA123648D1C}" srcOrd="2" destOrd="0" presId="urn:microsoft.com/office/officeart/2005/8/layout/radial6"/>
    <dgm:cxn modelId="{7E8708A9-E940-4F7B-A23E-EB018CC726DE}" type="presParOf" srcId="{51E54E0F-17A6-45EC-904B-C946B7518128}" destId="{24F16759-7C62-4997-9AC8-C82028199E1F}" srcOrd="3" destOrd="0" presId="urn:microsoft.com/office/officeart/2005/8/layout/radial6"/>
    <dgm:cxn modelId="{DCA77E5C-A2FC-4A2B-9F00-D95C7323694A}" type="presParOf" srcId="{51E54E0F-17A6-45EC-904B-C946B7518128}" destId="{AA15F419-192A-477C-8FAD-CFC9CD2B0F04}" srcOrd="4" destOrd="0" presId="urn:microsoft.com/office/officeart/2005/8/layout/radial6"/>
    <dgm:cxn modelId="{D7F8DB12-2729-405E-AFC7-39D8E685DEC5}" type="presParOf" srcId="{51E54E0F-17A6-45EC-904B-C946B7518128}" destId="{E4B366BE-63CF-4DED-BE6D-9F32D7FD920C}" srcOrd="5" destOrd="0" presId="urn:microsoft.com/office/officeart/2005/8/layout/radial6"/>
    <dgm:cxn modelId="{2F3C3C57-3DA4-4E32-B773-D652F6BED60B}" type="presParOf" srcId="{51E54E0F-17A6-45EC-904B-C946B7518128}" destId="{8802A18A-9A91-4D5A-9578-11BC49419111}" srcOrd="6" destOrd="0" presId="urn:microsoft.com/office/officeart/2005/8/layout/radial6"/>
    <dgm:cxn modelId="{B2E28370-8D34-4A47-9326-ACCEC271CCDE}" type="presParOf" srcId="{51E54E0F-17A6-45EC-904B-C946B7518128}" destId="{B0EFCFFB-C11A-42E3-B816-CBAA5F44220D}" srcOrd="7" destOrd="0" presId="urn:microsoft.com/office/officeart/2005/8/layout/radial6"/>
    <dgm:cxn modelId="{927A7056-22EE-4578-87C8-68A547C6CC69}" type="presParOf" srcId="{51E54E0F-17A6-45EC-904B-C946B7518128}" destId="{14E5F5C7-7938-4E5D-B9F5-36BEE5E24C25}" srcOrd="8" destOrd="0" presId="urn:microsoft.com/office/officeart/2005/8/layout/radial6"/>
    <dgm:cxn modelId="{08CB5237-585F-466C-95ED-0A9CF992E641}" type="presParOf" srcId="{51E54E0F-17A6-45EC-904B-C946B7518128}" destId="{A171097E-CEBC-4C15-8BB3-CB9A07607B5E}" srcOrd="9" destOrd="0" presId="urn:microsoft.com/office/officeart/2005/8/layout/radial6"/>
    <dgm:cxn modelId="{200925FB-7D56-4813-A975-7E7AF37FF85A}" type="presParOf" srcId="{51E54E0F-17A6-45EC-904B-C946B7518128}" destId="{1F5AE8B4-2570-4779-B0AF-3905CA775B13}" srcOrd="10" destOrd="0" presId="urn:microsoft.com/office/officeart/2005/8/layout/radial6"/>
    <dgm:cxn modelId="{345FACEF-F367-4F69-BF2D-E0434CE4FCF8}" type="presParOf" srcId="{51E54E0F-17A6-45EC-904B-C946B7518128}" destId="{11CB649A-9E46-4B99-909D-C0E98A5B66E0}" srcOrd="11" destOrd="0" presId="urn:microsoft.com/office/officeart/2005/8/layout/radial6"/>
    <dgm:cxn modelId="{E0569D13-A150-4282-ADEE-3A098DDE60A7}" type="presParOf" srcId="{51E54E0F-17A6-45EC-904B-C946B7518128}" destId="{31453533-B6F9-48F5-981A-49A771C73137}" srcOrd="12" destOrd="0" presId="urn:microsoft.com/office/officeart/2005/8/layout/radial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955DEC-8294-4891-923B-48B469CF599F}" type="doc">
      <dgm:prSet loTypeId="urn:microsoft.com/office/officeart/2005/8/layout/venn2" loCatId="relationship" qsTypeId="urn:microsoft.com/office/officeart/2005/8/quickstyle/simple1" qsCatId="simple" csTypeId="urn:microsoft.com/office/officeart/2005/8/colors/colorful3" csCatId="colorful" phldr="1"/>
      <dgm:spPr/>
      <dgm:t>
        <a:bodyPr/>
        <a:lstStyle/>
        <a:p>
          <a:endParaRPr lang="es-ES"/>
        </a:p>
      </dgm:t>
    </dgm:pt>
    <dgm:pt modelId="{AC2ADC93-8739-4885-91D6-0C4EB150D3E1}">
      <dgm:prSet phldrT="[Texto]"/>
      <dgm:spPr/>
      <dgm:t>
        <a:bodyPr/>
        <a:lstStyle/>
        <a:p>
          <a:r>
            <a:rPr lang="es-ES" dirty="0" smtClean="0">
              <a:latin typeface="Arial" pitchFamily="34" charset="0"/>
              <a:cs typeface="Arial" pitchFamily="34" charset="0"/>
            </a:rPr>
            <a:t>Mercado </a:t>
          </a:r>
          <a:r>
            <a:rPr lang="es-ES" dirty="0" smtClean="0"/>
            <a:t> </a:t>
          </a:r>
          <a:endParaRPr lang="es-ES" dirty="0"/>
        </a:p>
      </dgm:t>
    </dgm:pt>
    <dgm:pt modelId="{ED1C39C0-872F-4135-BDB5-9CF439F6742C}" type="parTrans" cxnId="{6E498FAB-7318-4F25-9CE9-5246510197C5}">
      <dgm:prSet/>
      <dgm:spPr/>
      <dgm:t>
        <a:bodyPr/>
        <a:lstStyle/>
        <a:p>
          <a:endParaRPr lang="es-ES"/>
        </a:p>
      </dgm:t>
    </dgm:pt>
    <dgm:pt modelId="{18E3D1AA-D62E-4170-AF33-6B6965E54288}" type="sibTrans" cxnId="{6E498FAB-7318-4F25-9CE9-5246510197C5}">
      <dgm:prSet/>
      <dgm:spPr/>
      <dgm:t>
        <a:bodyPr/>
        <a:lstStyle/>
        <a:p>
          <a:endParaRPr lang="es-ES"/>
        </a:p>
      </dgm:t>
    </dgm:pt>
    <dgm:pt modelId="{4B57475E-D853-4DA3-A141-069171C02D62}">
      <dgm:prSet phldrT="[Texto]" custT="1"/>
      <dgm:spPr/>
      <dgm:t>
        <a:bodyPr/>
        <a:lstStyle/>
        <a:p>
          <a:r>
            <a:rPr lang="es-ES" sz="1400" dirty="0" smtClean="0">
              <a:latin typeface="Arial" pitchFamily="34" charset="0"/>
              <a:cs typeface="Arial" pitchFamily="34" charset="0"/>
            </a:rPr>
            <a:t>Recursos localizados </a:t>
          </a:r>
          <a:endParaRPr lang="es-ES" sz="1400" dirty="0">
            <a:latin typeface="Arial" pitchFamily="34" charset="0"/>
            <a:cs typeface="Arial" pitchFamily="34" charset="0"/>
          </a:endParaRPr>
        </a:p>
      </dgm:t>
    </dgm:pt>
    <dgm:pt modelId="{2F47DD46-5883-450E-8A5B-8617F8E031A1}" type="parTrans" cxnId="{70529E1E-6BF9-4BEE-8F91-9E03DF9CAFBC}">
      <dgm:prSet/>
      <dgm:spPr/>
      <dgm:t>
        <a:bodyPr/>
        <a:lstStyle/>
        <a:p>
          <a:endParaRPr lang="es-ES"/>
        </a:p>
      </dgm:t>
    </dgm:pt>
    <dgm:pt modelId="{42D81919-89F5-4FB3-9093-7FE6BC9A9DB1}" type="sibTrans" cxnId="{70529E1E-6BF9-4BEE-8F91-9E03DF9CAFBC}">
      <dgm:prSet/>
      <dgm:spPr/>
      <dgm:t>
        <a:bodyPr/>
        <a:lstStyle/>
        <a:p>
          <a:endParaRPr lang="es-ES"/>
        </a:p>
      </dgm:t>
    </dgm:pt>
    <dgm:pt modelId="{C47F8595-D18C-4B3B-81C7-F76A05602402}">
      <dgm:prSet phldrT="[Texto]" custT="1"/>
      <dgm:spPr/>
      <dgm:t>
        <a:bodyPr/>
        <a:lstStyle/>
        <a:p>
          <a:r>
            <a:rPr lang="es-ES" sz="1400" dirty="0" smtClean="0">
              <a:latin typeface="Arial" pitchFamily="34" charset="0"/>
              <a:cs typeface="Arial" pitchFamily="34" charset="0"/>
            </a:rPr>
            <a:t>Espacio isotrópico</a:t>
          </a:r>
          <a:endParaRPr lang="es-ES" sz="1400" dirty="0">
            <a:latin typeface="Arial" pitchFamily="34" charset="0"/>
            <a:cs typeface="Arial" pitchFamily="34" charset="0"/>
          </a:endParaRPr>
        </a:p>
      </dgm:t>
    </dgm:pt>
    <dgm:pt modelId="{CC986AC3-5EE9-4F79-9258-6052A61A9DB0}" type="parTrans" cxnId="{5ADD4D90-AB0F-47F9-9AA1-118E5BCA6FAE}">
      <dgm:prSet/>
      <dgm:spPr/>
      <dgm:t>
        <a:bodyPr/>
        <a:lstStyle/>
        <a:p>
          <a:endParaRPr lang="es-ES"/>
        </a:p>
      </dgm:t>
    </dgm:pt>
    <dgm:pt modelId="{839C23FA-A991-4A23-9561-DDA20243D0ED}" type="sibTrans" cxnId="{5ADD4D90-AB0F-47F9-9AA1-118E5BCA6FAE}">
      <dgm:prSet/>
      <dgm:spPr/>
      <dgm:t>
        <a:bodyPr/>
        <a:lstStyle/>
        <a:p>
          <a:endParaRPr lang="es-ES"/>
        </a:p>
      </dgm:t>
    </dgm:pt>
    <dgm:pt modelId="{C10D4BFB-A665-473C-8C14-2D1A11A95942}">
      <dgm:prSet phldrT="[Texto]" custT="1"/>
      <dgm:spPr/>
      <dgm:t>
        <a:bodyPr/>
        <a:lstStyle/>
        <a:p>
          <a:r>
            <a:rPr lang="es-ES" sz="1200" dirty="0" smtClean="0">
              <a:latin typeface="Arial" pitchFamily="34" charset="0"/>
              <a:cs typeface="Arial" pitchFamily="34" charset="0"/>
            </a:rPr>
            <a:t>SUPUESTOS</a:t>
          </a:r>
          <a:endParaRPr lang="es-ES" sz="1200" dirty="0">
            <a:latin typeface="Arial" pitchFamily="34" charset="0"/>
            <a:cs typeface="Arial" pitchFamily="34" charset="0"/>
          </a:endParaRPr>
        </a:p>
      </dgm:t>
    </dgm:pt>
    <dgm:pt modelId="{8A9B7670-E7B5-40B3-B846-C447E2887DC2}" type="parTrans" cxnId="{03E1F982-B198-45B2-B283-DF9CB0CE8B3D}">
      <dgm:prSet/>
      <dgm:spPr/>
      <dgm:t>
        <a:bodyPr/>
        <a:lstStyle/>
        <a:p>
          <a:endParaRPr lang="es-ES"/>
        </a:p>
      </dgm:t>
    </dgm:pt>
    <dgm:pt modelId="{99584D32-E195-486D-A839-B288F37BEF1A}" type="sibTrans" cxnId="{03E1F982-B198-45B2-B283-DF9CB0CE8B3D}">
      <dgm:prSet/>
      <dgm:spPr/>
      <dgm:t>
        <a:bodyPr/>
        <a:lstStyle/>
        <a:p>
          <a:endParaRPr lang="es-ES"/>
        </a:p>
      </dgm:t>
    </dgm:pt>
    <dgm:pt modelId="{897C2464-DA8F-4DCB-9383-075FDA0BD7EC}">
      <dgm:prSet phldrT="[Texto]" custT="1"/>
      <dgm:spPr/>
      <dgm:t>
        <a:bodyPr/>
        <a:lstStyle/>
        <a:p>
          <a:r>
            <a:rPr lang="es-ES" sz="1400" dirty="0" smtClean="0">
              <a:latin typeface="Arial" pitchFamily="34" charset="0"/>
              <a:cs typeface="Arial" pitchFamily="34" charset="0"/>
            </a:rPr>
            <a:t>Coste</a:t>
          </a:r>
          <a:r>
            <a:rPr lang="es-ES" sz="1400" baseline="0" dirty="0" smtClean="0">
              <a:latin typeface="Arial" pitchFamily="34" charset="0"/>
              <a:cs typeface="Arial" pitchFamily="34" charset="0"/>
            </a:rPr>
            <a:t> de transporte mínimo</a:t>
          </a:r>
          <a:endParaRPr lang="es-ES" sz="1400" dirty="0">
            <a:latin typeface="Arial" pitchFamily="34" charset="0"/>
            <a:cs typeface="Arial" pitchFamily="34" charset="0"/>
          </a:endParaRPr>
        </a:p>
      </dgm:t>
    </dgm:pt>
    <dgm:pt modelId="{F5A1B04A-42CF-4AD8-8252-0E6C82839ED3}" type="parTrans" cxnId="{A9A8177C-97CB-4767-B5B9-5C8DEA8DED37}">
      <dgm:prSet/>
      <dgm:spPr/>
      <dgm:t>
        <a:bodyPr/>
        <a:lstStyle/>
        <a:p>
          <a:endParaRPr lang="es-ES"/>
        </a:p>
      </dgm:t>
    </dgm:pt>
    <dgm:pt modelId="{8D883002-C95A-4406-B4D3-F6AAF5B1B826}" type="sibTrans" cxnId="{A9A8177C-97CB-4767-B5B9-5C8DEA8DED37}">
      <dgm:prSet/>
      <dgm:spPr/>
      <dgm:t>
        <a:bodyPr/>
        <a:lstStyle/>
        <a:p>
          <a:endParaRPr lang="es-ES"/>
        </a:p>
      </dgm:t>
    </dgm:pt>
    <dgm:pt modelId="{98C3F1B5-16F7-465E-8C74-BC754EAF794E}" type="pres">
      <dgm:prSet presAssocID="{3B955DEC-8294-4891-923B-48B469CF599F}" presName="Name0" presStyleCnt="0">
        <dgm:presLayoutVars>
          <dgm:chMax val="7"/>
          <dgm:resizeHandles val="exact"/>
        </dgm:presLayoutVars>
      </dgm:prSet>
      <dgm:spPr/>
      <dgm:t>
        <a:bodyPr/>
        <a:lstStyle/>
        <a:p>
          <a:endParaRPr lang="es-ES"/>
        </a:p>
      </dgm:t>
    </dgm:pt>
    <dgm:pt modelId="{38A8452D-C789-4CC9-8467-74060E107FB4}" type="pres">
      <dgm:prSet presAssocID="{3B955DEC-8294-4891-923B-48B469CF599F}" presName="comp1" presStyleCnt="0"/>
      <dgm:spPr/>
      <dgm:t>
        <a:bodyPr/>
        <a:lstStyle/>
        <a:p>
          <a:endParaRPr lang="es-MX"/>
        </a:p>
      </dgm:t>
    </dgm:pt>
    <dgm:pt modelId="{4963A036-F686-4F14-A2F8-5F08C3705C19}" type="pres">
      <dgm:prSet presAssocID="{3B955DEC-8294-4891-923B-48B469CF599F}" presName="circle1" presStyleLbl="node1" presStyleIdx="0" presStyleCnt="5"/>
      <dgm:spPr/>
      <dgm:t>
        <a:bodyPr/>
        <a:lstStyle/>
        <a:p>
          <a:endParaRPr lang="es-ES"/>
        </a:p>
      </dgm:t>
    </dgm:pt>
    <dgm:pt modelId="{2B7E2A00-8F2D-4FBB-8E7A-41167194249F}" type="pres">
      <dgm:prSet presAssocID="{3B955DEC-8294-4891-923B-48B469CF599F}" presName="c1text" presStyleLbl="node1" presStyleIdx="0" presStyleCnt="5">
        <dgm:presLayoutVars>
          <dgm:bulletEnabled val="1"/>
        </dgm:presLayoutVars>
      </dgm:prSet>
      <dgm:spPr/>
      <dgm:t>
        <a:bodyPr/>
        <a:lstStyle/>
        <a:p>
          <a:endParaRPr lang="es-ES"/>
        </a:p>
      </dgm:t>
    </dgm:pt>
    <dgm:pt modelId="{ABC1CC27-FDAF-48A6-8864-3B8557451B35}" type="pres">
      <dgm:prSet presAssocID="{3B955DEC-8294-4891-923B-48B469CF599F}" presName="comp2" presStyleCnt="0"/>
      <dgm:spPr/>
      <dgm:t>
        <a:bodyPr/>
        <a:lstStyle/>
        <a:p>
          <a:endParaRPr lang="es-MX"/>
        </a:p>
      </dgm:t>
    </dgm:pt>
    <dgm:pt modelId="{7490B274-3FBD-438E-B79C-CC3A85A0F8E1}" type="pres">
      <dgm:prSet presAssocID="{3B955DEC-8294-4891-923B-48B469CF599F}" presName="circle2" presStyleLbl="node1" presStyleIdx="1" presStyleCnt="5"/>
      <dgm:spPr/>
      <dgm:t>
        <a:bodyPr/>
        <a:lstStyle/>
        <a:p>
          <a:endParaRPr lang="es-ES"/>
        </a:p>
      </dgm:t>
    </dgm:pt>
    <dgm:pt modelId="{D41352B6-818D-4455-B9B5-3A619DFE4310}" type="pres">
      <dgm:prSet presAssocID="{3B955DEC-8294-4891-923B-48B469CF599F}" presName="c2text" presStyleLbl="node1" presStyleIdx="1" presStyleCnt="5">
        <dgm:presLayoutVars>
          <dgm:bulletEnabled val="1"/>
        </dgm:presLayoutVars>
      </dgm:prSet>
      <dgm:spPr/>
      <dgm:t>
        <a:bodyPr/>
        <a:lstStyle/>
        <a:p>
          <a:endParaRPr lang="es-ES"/>
        </a:p>
      </dgm:t>
    </dgm:pt>
    <dgm:pt modelId="{4CFBB416-6129-4520-83E3-052E36EB5575}" type="pres">
      <dgm:prSet presAssocID="{3B955DEC-8294-4891-923B-48B469CF599F}" presName="comp3" presStyleCnt="0"/>
      <dgm:spPr/>
      <dgm:t>
        <a:bodyPr/>
        <a:lstStyle/>
        <a:p>
          <a:endParaRPr lang="es-MX"/>
        </a:p>
      </dgm:t>
    </dgm:pt>
    <dgm:pt modelId="{EE9DDB03-4200-4254-8423-11D86705D2EE}" type="pres">
      <dgm:prSet presAssocID="{3B955DEC-8294-4891-923B-48B469CF599F}" presName="circle3" presStyleLbl="node1" presStyleIdx="2" presStyleCnt="5"/>
      <dgm:spPr/>
      <dgm:t>
        <a:bodyPr/>
        <a:lstStyle/>
        <a:p>
          <a:endParaRPr lang="es-ES"/>
        </a:p>
      </dgm:t>
    </dgm:pt>
    <dgm:pt modelId="{DC19ABBD-5A16-4E82-8209-CEBD317448D0}" type="pres">
      <dgm:prSet presAssocID="{3B955DEC-8294-4891-923B-48B469CF599F}" presName="c3text" presStyleLbl="node1" presStyleIdx="2" presStyleCnt="5">
        <dgm:presLayoutVars>
          <dgm:bulletEnabled val="1"/>
        </dgm:presLayoutVars>
      </dgm:prSet>
      <dgm:spPr/>
      <dgm:t>
        <a:bodyPr/>
        <a:lstStyle/>
        <a:p>
          <a:endParaRPr lang="es-ES"/>
        </a:p>
      </dgm:t>
    </dgm:pt>
    <dgm:pt modelId="{C860CB38-F7A8-4CEE-9AF2-BD8C91939176}" type="pres">
      <dgm:prSet presAssocID="{3B955DEC-8294-4891-923B-48B469CF599F}" presName="comp4" presStyleCnt="0"/>
      <dgm:spPr/>
      <dgm:t>
        <a:bodyPr/>
        <a:lstStyle/>
        <a:p>
          <a:endParaRPr lang="es-MX"/>
        </a:p>
      </dgm:t>
    </dgm:pt>
    <dgm:pt modelId="{4D2B8897-E5B5-4534-9DE4-9CC971AB1DF2}" type="pres">
      <dgm:prSet presAssocID="{3B955DEC-8294-4891-923B-48B469CF599F}" presName="circle4" presStyleLbl="node1" presStyleIdx="3" presStyleCnt="5"/>
      <dgm:spPr/>
      <dgm:t>
        <a:bodyPr/>
        <a:lstStyle/>
        <a:p>
          <a:endParaRPr lang="es-ES"/>
        </a:p>
      </dgm:t>
    </dgm:pt>
    <dgm:pt modelId="{48535FFC-8F9E-401C-9497-617BD1D8B4C4}" type="pres">
      <dgm:prSet presAssocID="{3B955DEC-8294-4891-923B-48B469CF599F}" presName="c4text" presStyleLbl="node1" presStyleIdx="3" presStyleCnt="5">
        <dgm:presLayoutVars>
          <dgm:bulletEnabled val="1"/>
        </dgm:presLayoutVars>
      </dgm:prSet>
      <dgm:spPr/>
      <dgm:t>
        <a:bodyPr/>
        <a:lstStyle/>
        <a:p>
          <a:endParaRPr lang="es-ES"/>
        </a:p>
      </dgm:t>
    </dgm:pt>
    <dgm:pt modelId="{DB766D28-E390-4872-83CC-CFBE54DE6CAC}" type="pres">
      <dgm:prSet presAssocID="{3B955DEC-8294-4891-923B-48B469CF599F}" presName="comp5" presStyleCnt="0"/>
      <dgm:spPr/>
      <dgm:t>
        <a:bodyPr/>
        <a:lstStyle/>
        <a:p>
          <a:endParaRPr lang="es-MX"/>
        </a:p>
      </dgm:t>
    </dgm:pt>
    <dgm:pt modelId="{D3748724-A36A-4A6E-A212-1103E17000D7}" type="pres">
      <dgm:prSet presAssocID="{3B955DEC-8294-4891-923B-48B469CF599F}" presName="circle5" presStyleLbl="node1" presStyleIdx="4" presStyleCnt="5"/>
      <dgm:spPr/>
      <dgm:t>
        <a:bodyPr/>
        <a:lstStyle/>
        <a:p>
          <a:endParaRPr lang="es-ES"/>
        </a:p>
      </dgm:t>
    </dgm:pt>
    <dgm:pt modelId="{0FC11E39-44AB-407F-8738-526335E15221}" type="pres">
      <dgm:prSet presAssocID="{3B955DEC-8294-4891-923B-48B469CF599F}" presName="c5text" presStyleLbl="node1" presStyleIdx="4" presStyleCnt="5">
        <dgm:presLayoutVars>
          <dgm:bulletEnabled val="1"/>
        </dgm:presLayoutVars>
      </dgm:prSet>
      <dgm:spPr/>
      <dgm:t>
        <a:bodyPr/>
        <a:lstStyle/>
        <a:p>
          <a:endParaRPr lang="es-ES"/>
        </a:p>
      </dgm:t>
    </dgm:pt>
  </dgm:ptLst>
  <dgm:cxnLst>
    <dgm:cxn modelId="{F4CE12DA-B0F5-4975-B725-F1AA47E4D944}" type="presOf" srcId="{4B57475E-D853-4DA3-A141-069171C02D62}" destId="{D41352B6-818D-4455-B9B5-3A619DFE4310}" srcOrd="1" destOrd="0" presId="urn:microsoft.com/office/officeart/2005/8/layout/venn2"/>
    <dgm:cxn modelId="{A9A8177C-97CB-4767-B5B9-5C8DEA8DED37}" srcId="{3B955DEC-8294-4891-923B-48B469CF599F}" destId="{897C2464-DA8F-4DCB-9383-075FDA0BD7EC}" srcOrd="2" destOrd="0" parTransId="{F5A1B04A-42CF-4AD8-8252-0E6C82839ED3}" sibTransId="{8D883002-C95A-4406-B4D3-F6AAF5B1B826}"/>
    <dgm:cxn modelId="{C6D4AD8A-0D4A-4CFA-BD51-F1E07C03EB61}" type="presOf" srcId="{C10D4BFB-A665-473C-8C14-2D1A11A95942}" destId="{0FC11E39-44AB-407F-8738-526335E15221}" srcOrd="1" destOrd="0" presId="urn:microsoft.com/office/officeart/2005/8/layout/venn2"/>
    <dgm:cxn modelId="{6AE1ECA7-D5CE-416B-8DB1-A45A7D53DF68}" type="presOf" srcId="{AC2ADC93-8739-4885-91D6-0C4EB150D3E1}" destId="{2B7E2A00-8F2D-4FBB-8E7A-41167194249F}" srcOrd="1" destOrd="0" presId="urn:microsoft.com/office/officeart/2005/8/layout/venn2"/>
    <dgm:cxn modelId="{3D66D781-6172-4E04-BBD9-5D9912D2EF32}" type="presOf" srcId="{C47F8595-D18C-4B3B-81C7-F76A05602402}" destId="{48535FFC-8F9E-401C-9497-617BD1D8B4C4}" srcOrd="1" destOrd="0" presId="urn:microsoft.com/office/officeart/2005/8/layout/venn2"/>
    <dgm:cxn modelId="{70529E1E-6BF9-4BEE-8F91-9E03DF9CAFBC}" srcId="{3B955DEC-8294-4891-923B-48B469CF599F}" destId="{4B57475E-D853-4DA3-A141-069171C02D62}" srcOrd="1" destOrd="0" parTransId="{2F47DD46-5883-450E-8A5B-8617F8E031A1}" sibTransId="{42D81919-89F5-4FB3-9093-7FE6BC9A9DB1}"/>
    <dgm:cxn modelId="{D156282D-5E11-45F3-AC37-FE06CB510ED8}" type="presOf" srcId="{3B955DEC-8294-4891-923B-48B469CF599F}" destId="{98C3F1B5-16F7-465E-8C74-BC754EAF794E}" srcOrd="0" destOrd="0" presId="urn:microsoft.com/office/officeart/2005/8/layout/venn2"/>
    <dgm:cxn modelId="{3330A603-F051-4048-91B4-F492CF53A90E}" type="presOf" srcId="{AC2ADC93-8739-4885-91D6-0C4EB150D3E1}" destId="{4963A036-F686-4F14-A2F8-5F08C3705C19}" srcOrd="0" destOrd="0" presId="urn:microsoft.com/office/officeart/2005/8/layout/venn2"/>
    <dgm:cxn modelId="{24C7C3C9-78EF-4525-914F-0A6807EB5FA5}" type="presOf" srcId="{897C2464-DA8F-4DCB-9383-075FDA0BD7EC}" destId="{EE9DDB03-4200-4254-8423-11D86705D2EE}" srcOrd="0" destOrd="0" presId="urn:microsoft.com/office/officeart/2005/8/layout/venn2"/>
    <dgm:cxn modelId="{F0952E68-3DB7-458F-9F58-71C385D05D08}" type="presOf" srcId="{C10D4BFB-A665-473C-8C14-2D1A11A95942}" destId="{D3748724-A36A-4A6E-A212-1103E17000D7}" srcOrd="0" destOrd="0" presId="urn:microsoft.com/office/officeart/2005/8/layout/venn2"/>
    <dgm:cxn modelId="{CB92BC94-4775-4A75-B037-6FF963AAA880}" type="presOf" srcId="{4B57475E-D853-4DA3-A141-069171C02D62}" destId="{7490B274-3FBD-438E-B79C-CC3A85A0F8E1}" srcOrd="0" destOrd="0" presId="urn:microsoft.com/office/officeart/2005/8/layout/venn2"/>
    <dgm:cxn modelId="{5ADD4D90-AB0F-47F9-9AA1-118E5BCA6FAE}" srcId="{3B955DEC-8294-4891-923B-48B469CF599F}" destId="{C47F8595-D18C-4B3B-81C7-F76A05602402}" srcOrd="3" destOrd="0" parTransId="{CC986AC3-5EE9-4F79-9258-6052A61A9DB0}" sibTransId="{839C23FA-A991-4A23-9561-DDA20243D0ED}"/>
    <dgm:cxn modelId="{6E498FAB-7318-4F25-9CE9-5246510197C5}" srcId="{3B955DEC-8294-4891-923B-48B469CF599F}" destId="{AC2ADC93-8739-4885-91D6-0C4EB150D3E1}" srcOrd="0" destOrd="0" parTransId="{ED1C39C0-872F-4135-BDB5-9CF439F6742C}" sibTransId="{18E3D1AA-D62E-4170-AF33-6B6965E54288}"/>
    <dgm:cxn modelId="{03E1F982-B198-45B2-B283-DF9CB0CE8B3D}" srcId="{3B955DEC-8294-4891-923B-48B469CF599F}" destId="{C10D4BFB-A665-473C-8C14-2D1A11A95942}" srcOrd="4" destOrd="0" parTransId="{8A9B7670-E7B5-40B3-B846-C447E2887DC2}" sibTransId="{99584D32-E195-486D-A839-B288F37BEF1A}"/>
    <dgm:cxn modelId="{F1C3A082-840B-4FB2-B78D-FB1378F0619F}" type="presOf" srcId="{C47F8595-D18C-4B3B-81C7-F76A05602402}" destId="{4D2B8897-E5B5-4534-9DE4-9CC971AB1DF2}" srcOrd="0" destOrd="0" presId="urn:microsoft.com/office/officeart/2005/8/layout/venn2"/>
    <dgm:cxn modelId="{7383D123-B87E-4FD8-8A8F-77CA5C632AF4}" type="presOf" srcId="{897C2464-DA8F-4DCB-9383-075FDA0BD7EC}" destId="{DC19ABBD-5A16-4E82-8209-CEBD317448D0}" srcOrd="1" destOrd="0" presId="urn:microsoft.com/office/officeart/2005/8/layout/venn2"/>
    <dgm:cxn modelId="{DF405886-549F-47D8-BA1C-C736AACA7C9C}" type="presParOf" srcId="{98C3F1B5-16F7-465E-8C74-BC754EAF794E}" destId="{38A8452D-C789-4CC9-8467-74060E107FB4}" srcOrd="0" destOrd="0" presId="urn:microsoft.com/office/officeart/2005/8/layout/venn2"/>
    <dgm:cxn modelId="{90EF793C-64D7-483F-9EFA-A69373CBD69A}" type="presParOf" srcId="{38A8452D-C789-4CC9-8467-74060E107FB4}" destId="{4963A036-F686-4F14-A2F8-5F08C3705C19}" srcOrd="0" destOrd="0" presId="urn:microsoft.com/office/officeart/2005/8/layout/venn2"/>
    <dgm:cxn modelId="{ECF00875-AD37-4652-B11D-05F0D4931092}" type="presParOf" srcId="{38A8452D-C789-4CC9-8467-74060E107FB4}" destId="{2B7E2A00-8F2D-4FBB-8E7A-41167194249F}" srcOrd="1" destOrd="0" presId="urn:microsoft.com/office/officeart/2005/8/layout/venn2"/>
    <dgm:cxn modelId="{57C23462-C6EC-455C-8D00-AAECAA028D46}" type="presParOf" srcId="{98C3F1B5-16F7-465E-8C74-BC754EAF794E}" destId="{ABC1CC27-FDAF-48A6-8864-3B8557451B35}" srcOrd="1" destOrd="0" presId="urn:microsoft.com/office/officeart/2005/8/layout/venn2"/>
    <dgm:cxn modelId="{E2B4C484-E0AE-484E-A5A3-51572D5EE8A4}" type="presParOf" srcId="{ABC1CC27-FDAF-48A6-8864-3B8557451B35}" destId="{7490B274-3FBD-438E-B79C-CC3A85A0F8E1}" srcOrd="0" destOrd="0" presId="urn:microsoft.com/office/officeart/2005/8/layout/venn2"/>
    <dgm:cxn modelId="{0AA0851E-1205-406D-823D-06192D6DDB56}" type="presParOf" srcId="{ABC1CC27-FDAF-48A6-8864-3B8557451B35}" destId="{D41352B6-818D-4455-B9B5-3A619DFE4310}" srcOrd="1" destOrd="0" presId="urn:microsoft.com/office/officeart/2005/8/layout/venn2"/>
    <dgm:cxn modelId="{D9276206-3E5A-4F16-9EA8-4AF4AAC86369}" type="presParOf" srcId="{98C3F1B5-16F7-465E-8C74-BC754EAF794E}" destId="{4CFBB416-6129-4520-83E3-052E36EB5575}" srcOrd="2" destOrd="0" presId="urn:microsoft.com/office/officeart/2005/8/layout/venn2"/>
    <dgm:cxn modelId="{B6058986-6819-4A44-9A99-0CAF09B935EF}" type="presParOf" srcId="{4CFBB416-6129-4520-83E3-052E36EB5575}" destId="{EE9DDB03-4200-4254-8423-11D86705D2EE}" srcOrd="0" destOrd="0" presId="urn:microsoft.com/office/officeart/2005/8/layout/venn2"/>
    <dgm:cxn modelId="{45D70678-1961-4D71-89CD-98E9622B3D6B}" type="presParOf" srcId="{4CFBB416-6129-4520-83E3-052E36EB5575}" destId="{DC19ABBD-5A16-4E82-8209-CEBD317448D0}" srcOrd="1" destOrd="0" presId="urn:microsoft.com/office/officeart/2005/8/layout/venn2"/>
    <dgm:cxn modelId="{8771532E-1800-4BA8-9A56-BC3BFE164CAE}" type="presParOf" srcId="{98C3F1B5-16F7-465E-8C74-BC754EAF794E}" destId="{C860CB38-F7A8-4CEE-9AF2-BD8C91939176}" srcOrd="3" destOrd="0" presId="urn:microsoft.com/office/officeart/2005/8/layout/venn2"/>
    <dgm:cxn modelId="{1F9D03CF-1A21-42A5-931E-47A277D9175B}" type="presParOf" srcId="{C860CB38-F7A8-4CEE-9AF2-BD8C91939176}" destId="{4D2B8897-E5B5-4534-9DE4-9CC971AB1DF2}" srcOrd="0" destOrd="0" presId="urn:microsoft.com/office/officeart/2005/8/layout/venn2"/>
    <dgm:cxn modelId="{150BDB37-01A8-4FA1-B6D4-C969092589AF}" type="presParOf" srcId="{C860CB38-F7A8-4CEE-9AF2-BD8C91939176}" destId="{48535FFC-8F9E-401C-9497-617BD1D8B4C4}" srcOrd="1" destOrd="0" presId="urn:microsoft.com/office/officeart/2005/8/layout/venn2"/>
    <dgm:cxn modelId="{5E1285E2-1F56-4AD7-ABD5-3F2FFF74D5B6}" type="presParOf" srcId="{98C3F1B5-16F7-465E-8C74-BC754EAF794E}" destId="{DB766D28-E390-4872-83CC-CFBE54DE6CAC}" srcOrd="4" destOrd="0" presId="urn:microsoft.com/office/officeart/2005/8/layout/venn2"/>
    <dgm:cxn modelId="{543412A6-5029-46ED-B717-87DA36785EE4}" type="presParOf" srcId="{DB766D28-E390-4872-83CC-CFBE54DE6CAC}" destId="{D3748724-A36A-4A6E-A212-1103E17000D7}" srcOrd="0" destOrd="0" presId="urn:microsoft.com/office/officeart/2005/8/layout/venn2"/>
    <dgm:cxn modelId="{A5F151E3-71A7-40C0-BF14-4D6E9766C3B9}" type="presParOf" srcId="{DB766D28-E390-4872-83CC-CFBE54DE6CAC}" destId="{0FC11E39-44AB-407F-8738-526335E15221}"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894F125-6B73-49C7-A736-FEBEDE6F961D}" type="doc">
      <dgm:prSet loTypeId="urn:microsoft.com/office/officeart/2005/8/layout/radial3" loCatId="cycle" qsTypeId="urn:microsoft.com/office/officeart/2005/8/quickstyle/simple2" qsCatId="simple" csTypeId="urn:microsoft.com/office/officeart/2005/8/colors/accent2_1" csCatId="accent2" phldr="1"/>
      <dgm:spPr/>
      <dgm:t>
        <a:bodyPr/>
        <a:lstStyle/>
        <a:p>
          <a:endParaRPr lang="es-ES"/>
        </a:p>
      </dgm:t>
    </dgm:pt>
    <dgm:pt modelId="{BC576D58-63C7-443C-A9E2-4D870B5C791A}">
      <dgm:prSet phldrT="[Texto]"/>
      <dgm:spPr/>
      <dgm:t>
        <a:bodyPr/>
        <a:lstStyle/>
        <a:p>
          <a:r>
            <a:rPr lang="es-ES" dirty="0" smtClean="0"/>
            <a:t>C</a:t>
          </a:r>
          <a:endParaRPr lang="es-ES" dirty="0"/>
        </a:p>
      </dgm:t>
    </dgm:pt>
    <dgm:pt modelId="{BD4D6D1E-9162-4300-AF58-42BBB3EED466}" type="parTrans" cxnId="{47BE7310-510F-4915-A2AC-9FD30B4FF4C0}">
      <dgm:prSet/>
      <dgm:spPr/>
      <dgm:t>
        <a:bodyPr/>
        <a:lstStyle/>
        <a:p>
          <a:endParaRPr lang="es-ES"/>
        </a:p>
      </dgm:t>
    </dgm:pt>
    <dgm:pt modelId="{CDDA92B6-136A-4E82-A317-DB215FB27491}" type="sibTrans" cxnId="{47BE7310-510F-4915-A2AC-9FD30B4FF4C0}">
      <dgm:prSet/>
      <dgm:spPr/>
      <dgm:t>
        <a:bodyPr/>
        <a:lstStyle/>
        <a:p>
          <a:endParaRPr lang="es-ES"/>
        </a:p>
      </dgm:t>
    </dgm:pt>
    <dgm:pt modelId="{A6935771-FA73-4674-82C8-9DE9198B688C}">
      <dgm:prSet phldrT="[Texto]"/>
      <dgm:spPr/>
      <dgm:t>
        <a:bodyPr/>
        <a:lstStyle/>
        <a:p>
          <a:r>
            <a:rPr lang="es-ES" dirty="0" smtClean="0"/>
            <a:t>A</a:t>
          </a:r>
          <a:endParaRPr lang="es-ES" dirty="0"/>
        </a:p>
      </dgm:t>
    </dgm:pt>
    <dgm:pt modelId="{C8B56F2C-7C05-4A8B-A6C1-C6A4CEBD74CC}" type="parTrans" cxnId="{7AF13CEA-5BD2-4A1F-991D-AA3A0119BF4A}">
      <dgm:prSet/>
      <dgm:spPr/>
      <dgm:t>
        <a:bodyPr/>
        <a:lstStyle/>
        <a:p>
          <a:endParaRPr lang="es-ES"/>
        </a:p>
      </dgm:t>
    </dgm:pt>
    <dgm:pt modelId="{F4BC0B77-858A-49D2-B156-9852CA6CA3CF}" type="sibTrans" cxnId="{7AF13CEA-5BD2-4A1F-991D-AA3A0119BF4A}">
      <dgm:prSet/>
      <dgm:spPr/>
      <dgm:t>
        <a:bodyPr/>
        <a:lstStyle/>
        <a:p>
          <a:endParaRPr lang="es-ES"/>
        </a:p>
      </dgm:t>
    </dgm:pt>
    <dgm:pt modelId="{AA1C64F9-830C-4023-A395-D71F7D698480}">
      <dgm:prSet phldrT="[Texto]"/>
      <dgm:spPr/>
      <dgm:t>
        <a:bodyPr/>
        <a:lstStyle/>
        <a:p>
          <a:r>
            <a:rPr lang="es-ES" dirty="0" smtClean="0"/>
            <a:t>B</a:t>
          </a:r>
          <a:endParaRPr lang="es-ES" dirty="0"/>
        </a:p>
      </dgm:t>
    </dgm:pt>
    <dgm:pt modelId="{9C82690A-87CC-4982-9F98-B204AEF3B9E3}" type="parTrans" cxnId="{10C6BB31-6529-49FA-95BE-DD1D49AE8B95}">
      <dgm:prSet/>
      <dgm:spPr/>
      <dgm:t>
        <a:bodyPr/>
        <a:lstStyle/>
        <a:p>
          <a:endParaRPr lang="es-ES"/>
        </a:p>
      </dgm:t>
    </dgm:pt>
    <dgm:pt modelId="{0919B1D5-7757-4CBF-B0DD-00A83AA5369E}" type="sibTrans" cxnId="{10C6BB31-6529-49FA-95BE-DD1D49AE8B95}">
      <dgm:prSet/>
      <dgm:spPr/>
      <dgm:t>
        <a:bodyPr/>
        <a:lstStyle/>
        <a:p>
          <a:endParaRPr lang="es-ES"/>
        </a:p>
      </dgm:t>
    </dgm:pt>
    <dgm:pt modelId="{A206A4EE-0917-48AD-8BC9-272A9E837CAE}" type="pres">
      <dgm:prSet presAssocID="{2894F125-6B73-49C7-A736-FEBEDE6F961D}" presName="composite" presStyleCnt="0">
        <dgm:presLayoutVars>
          <dgm:chMax val="1"/>
          <dgm:dir/>
          <dgm:resizeHandles val="exact"/>
        </dgm:presLayoutVars>
      </dgm:prSet>
      <dgm:spPr/>
      <dgm:t>
        <a:bodyPr/>
        <a:lstStyle/>
        <a:p>
          <a:endParaRPr lang="es-ES"/>
        </a:p>
      </dgm:t>
    </dgm:pt>
    <dgm:pt modelId="{C07C6625-2C78-426E-8CDD-2DD32784EFFE}" type="pres">
      <dgm:prSet presAssocID="{2894F125-6B73-49C7-A736-FEBEDE6F961D}" presName="radial" presStyleCnt="0">
        <dgm:presLayoutVars>
          <dgm:animLvl val="ctr"/>
        </dgm:presLayoutVars>
      </dgm:prSet>
      <dgm:spPr/>
    </dgm:pt>
    <dgm:pt modelId="{DF31E692-8C2A-45B3-9E08-7A0415887B30}" type="pres">
      <dgm:prSet presAssocID="{BC576D58-63C7-443C-A9E2-4D870B5C791A}" presName="centerShape" presStyleLbl="vennNode1" presStyleIdx="0" presStyleCnt="3" custScaleX="112954" custScaleY="110302" custLinFactNeighborX="16328" custLinFactNeighborY="-512"/>
      <dgm:spPr/>
      <dgm:t>
        <a:bodyPr/>
        <a:lstStyle/>
        <a:p>
          <a:endParaRPr lang="es-ES"/>
        </a:p>
      </dgm:t>
    </dgm:pt>
    <dgm:pt modelId="{0F88D3DF-3527-4C8B-9D36-F7E78218F081}" type="pres">
      <dgm:prSet presAssocID="{A6935771-FA73-4674-82C8-9DE9198B688C}" presName="node" presStyleLbl="vennNode1" presStyleIdx="1" presStyleCnt="3" custScaleX="217154" custScaleY="194114">
        <dgm:presLayoutVars>
          <dgm:bulletEnabled val="1"/>
        </dgm:presLayoutVars>
      </dgm:prSet>
      <dgm:spPr/>
      <dgm:t>
        <a:bodyPr/>
        <a:lstStyle/>
        <a:p>
          <a:endParaRPr lang="es-ES"/>
        </a:p>
      </dgm:t>
    </dgm:pt>
    <dgm:pt modelId="{A56476A8-9594-490F-98E3-E2656800793F}" type="pres">
      <dgm:prSet presAssocID="{AA1C64F9-830C-4023-A395-D71F7D698480}" presName="node" presStyleLbl="vennNode1" presStyleIdx="2" presStyleCnt="3" custScaleX="217153" custScaleY="192638" custRadScaleRad="80089" custRadScaleInc="56389">
        <dgm:presLayoutVars>
          <dgm:bulletEnabled val="1"/>
        </dgm:presLayoutVars>
      </dgm:prSet>
      <dgm:spPr/>
      <dgm:t>
        <a:bodyPr/>
        <a:lstStyle/>
        <a:p>
          <a:endParaRPr lang="es-ES"/>
        </a:p>
      </dgm:t>
    </dgm:pt>
  </dgm:ptLst>
  <dgm:cxnLst>
    <dgm:cxn modelId="{9DF592FD-007F-4DA3-9E5E-8060BA065723}" type="presOf" srcId="{A6935771-FA73-4674-82C8-9DE9198B688C}" destId="{0F88D3DF-3527-4C8B-9D36-F7E78218F081}" srcOrd="0" destOrd="0" presId="urn:microsoft.com/office/officeart/2005/8/layout/radial3"/>
    <dgm:cxn modelId="{7AF13CEA-5BD2-4A1F-991D-AA3A0119BF4A}" srcId="{BC576D58-63C7-443C-A9E2-4D870B5C791A}" destId="{A6935771-FA73-4674-82C8-9DE9198B688C}" srcOrd="0" destOrd="0" parTransId="{C8B56F2C-7C05-4A8B-A6C1-C6A4CEBD74CC}" sibTransId="{F4BC0B77-858A-49D2-B156-9852CA6CA3CF}"/>
    <dgm:cxn modelId="{D64D71A1-31E3-407C-B2F8-CDFB51AF1681}" type="presOf" srcId="{2894F125-6B73-49C7-A736-FEBEDE6F961D}" destId="{A206A4EE-0917-48AD-8BC9-272A9E837CAE}" srcOrd="0" destOrd="0" presId="urn:microsoft.com/office/officeart/2005/8/layout/radial3"/>
    <dgm:cxn modelId="{47BE7310-510F-4915-A2AC-9FD30B4FF4C0}" srcId="{2894F125-6B73-49C7-A736-FEBEDE6F961D}" destId="{BC576D58-63C7-443C-A9E2-4D870B5C791A}" srcOrd="0" destOrd="0" parTransId="{BD4D6D1E-9162-4300-AF58-42BBB3EED466}" sibTransId="{CDDA92B6-136A-4E82-A317-DB215FB27491}"/>
    <dgm:cxn modelId="{9892FC02-54CE-4DC2-BF1F-76C3D334C16D}" type="presOf" srcId="{BC576D58-63C7-443C-A9E2-4D870B5C791A}" destId="{DF31E692-8C2A-45B3-9E08-7A0415887B30}" srcOrd="0" destOrd="0" presId="urn:microsoft.com/office/officeart/2005/8/layout/radial3"/>
    <dgm:cxn modelId="{10C6BB31-6529-49FA-95BE-DD1D49AE8B95}" srcId="{BC576D58-63C7-443C-A9E2-4D870B5C791A}" destId="{AA1C64F9-830C-4023-A395-D71F7D698480}" srcOrd="1" destOrd="0" parTransId="{9C82690A-87CC-4982-9F98-B204AEF3B9E3}" sibTransId="{0919B1D5-7757-4CBF-B0DD-00A83AA5369E}"/>
    <dgm:cxn modelId="{E4D7E148-B41A-4B89-BC9D-B8BE7B3CD6F2}" type="presOf" srcId="{AA1C64F9-830C-4023-A395-D71F7D698480}" destId="{A56476A8-9594-490F-98E3-E2656800793F}" srcOrd="0" destOrd="0" presId="urn:microsoft.com/office/officeart/2005/8/layout/radial3"/>
    <dgm:cxn modelId="{76A32126-D4D1-461B-B3F9-6655412DDBCA}" type="presParOf" srcId="{A206A4EE-0917-48AD-8BC9-272A9E837CAE}" destId="{C07C6625-2C78-426E-8CDD-2DD32784EFFE}" srcOrd="0" destOrd="0" presId="urn:microsoft.com/office/officeart/2005/8/layout/radial3"/>
    <dgm:cxn modelId="{9A744086-E97A-48A2-9E11-C0923A6725FE}" type="presParOf" srcId="{C07C6625-2C78-426E-8CDD-2DD32784EFFE}" destId="{DF31E692-8C2A-45B3-9E08-7A0415887B30}" srcOrd="0" destOrd="0" presId="urn:microsoft.com/office/officeart/2005/8/layout/radial3"/>
    <dgm:cxn modelId="{7F6C5345-2C71-49D5-9DBD-5872C9D08784}" type="presParOf" srcId="{C07C6625-2C78-426E-8CDD-2DD32784EFFE}" destId="{0F88D3DF-3527-4C8B-9D36-F7E78218F081}" srcOrd="1" destOrd="0" presId="urn:microsoft.com/office/officeart/2005/8/layout/radial3"/>
    <dgm:cxn modelId="{18D00C67-626F-4C94-AC88-6DBEC5EEA8F6}" type="presParOf" srcId="{C07C6625-2C78-426E-8CDD-2DD32784EFFE}" destId="{A56476A8-9594-490F-98E3-E2656800793F}" srcOrd="2"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1CAC8B1-3B46-45EC-8FDF-33C8082EFED5}"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s-ES"/>
        </a:p>
      </dgm:t>
    </dgm:pt>
    <dgm:pt modelId="{734B40F6-E2CD-4B24-9BA0-4009C4107577}">
      <dgm:prSet phldrT="[Texto]"/>
      <dgm:spPr/>
      <dgm:t>
        <a:bodyPr/>
        <a:lstStyle/>
        <a:p>
          <a:r>
            <a:rPr lang="es-ES" dirty="0" smtClean="0"/>
            <a:t>Supuestos</a:t>
          </a:r>
          <a:endParaRPr lang="es-ES" dirty="0"/>
        </a:p>
      </dgm:t>
    </dgm:pt>
    <dgm:pt modelId="{21BD3D24-2F23-43FB-AAA8-BBFFE670AD75}" type="parTrans" cxnId="{3FA1F103-B60F-4D36-AA34-3FC7545D2A81}">
      <dgm:prSet/>
      <dgm:spPr/>
      <dgm:t>
        <a:bodyPr/>
        <a:lstStyle/>
        <a:p>
          <a:endParaRPr lang="es-ES"/>
        </a:p>
      </dgm:t>
    </dgm:pt>
    <dgm:pt modelId="{4CABDAFF-D1A2-4EA7-AB7C-B74C12CD705D}" type="sibTrans" cxnId="{3FA1F103-B60F-4D36-AA34-3FC7545D2A81}">
      <dgm:prSet/>
      <dgm:spPr/>
      <dgm:t>
        <a:bodyPr/>
        <a:lstStyle/>
        <a:p>
          <a:endParaRPr lang="es-ES"/>
        </a:p>
      </dgm:t>
    </dgm:pt>
    <dgm:pt modelId="{CD62FE81-04DB-498E-A445-7986704784E6}">
      <dgm:prSet phldrT="[Texto]"/>
      <dgm:spPr/>
      <dgm:t>
        <a:bodyPr/>
        <a:lstStyle/>
        <a:p>
          <a:r>
            <a:rPr lang="es-ES" dirty="0" smtClean="0"/>
            <a:t>Bienes homogéneos individuales.</a:t>
          </a:r>
          <a:endParaRPr lang="es-ES" dirty="0"/>
        </a:p>
      </dgm:t>
    </dgm:pt>
    <dgm:pt modelId="{1C25C89B-C5DF-4F91-9348-71813B78557E}" type="parTrans" cxnId="{FCBC1957-FF67-4B87-8580-35EED93151DA}">
      <dgm:prSet/>
      <dgm:spPr/>
      <dgm:t>
        <a:bodyPr/>
        <a:lstStyle/>
        <a:p>
          <a:endParaRPr lang="es-ES"/>
        </a:p>
      </dgm:t>
    </dgm:pt>
    <dgm:pt modelId="{7B664B4B-1803-42A1-A2D5-24B9EC1F97EC}" type="sibTrans" cxnId="{FCBC1957-FF67-4B87-8580-35EED93151DA}">
      <dgm:prSet/>
      <dgm:spPr/>
      <dgm:t>
        <a:bodyPr/>
        <a:lstStyle/>
        <a:p>
          <a:endParaRPr lang="es-ES"/>
        </a:p>
      </dgm:t>
    </dgm:pt>
    <dgm:pt modelId="{C708C1E7-66C6-4510-8740-4FFF66A12629}">
      <dgm:prSet phldrT="[Texto]"/>
      <dgm:spPr/>
      <dgm:t>
        <a:bodyPr/>
        <a:lstStyle/>
        <a:p>
          <a:r>
            <a:rPr lang="es-ES" dirty="0" smtClean="0"/>
            <a:t>Áreas de mercado varían.</a:t>
          </a:r>
          <a:endParaRPr lang="es-ES" dirty="0"/>
        </a:p>
      </dgm:t>
    </dgm:pt>
    <dgm:pt modelId="{1C633713-1823-46D0-A584-A4E2257CE8A4}" type="parTrans" cxnId="{E38BEB7E-232F-421C-9766-B9199B933958}">
      <dgm:prSet/>
      <dgm:spPr/>
      <dgm:t>
        <a:bodyPr/>
        <a:lstStyle/>
        <a:p>
          <a:endParaRPr lang="es-ES"/>
        </a:p>
      </dgm:t>
    </dgm:pt>
    <dgm:pt modelId="{11F5687F-43F1-414B-A1C5-34EE5E568C3E}" type="sibTrans" cxnId="{E38BEB7E-232F-421C-9766-B9199B933958}">
      <dgm:prSet/>
      <dgm:spPr/>
      <dgm:t>
        <a:bodyPr/>
        <a:lstStyle/>
        <a:p>
          <a:endParaRPr lang="es-ES"/>
        </a:p>
      </dgm:t>
    </dgm:pt>
    <dgm:pt modelId="{8F62D4F9-E1B3-46F0-88CC-2F2BA709B36D}" type="pres">
      <dgm:prSet presAssocID="{11CAC8B1-3B46-45EC-8FDF-33C8082EFED5}" presName="outerComposite" presStyleCnt="0">
        <dgm:presLayoutVars>
          <dgm:chMax val="5"/>
          <dgm:dir/>
          <dgm:resizeHandles val="exact"/>
        </dgm:presLayoutVars>
      </dgm:prSet>
      <dgm:spPr/>
      <dgm:t>
        <a:bodyPr/>
        <a:lstStyle/>
        <a:p>
          <a:endParaRPr lang="es-ES"/>
        </a:p>
      </dgm:t>
    </dgm:pt>
    <dgm:pt modelId="{C6BB816B-5F9E-415B-9C34-41B1AEAABE68}" type="pres">
      <dgm:prSet presAssocID="{11CAC8B1-3B46-45EC-8FDF-33C8082EFED5}" presName="dummyMaxCanvas" presStyleCnt="0">
        <dgm:presLayoutVars/>
      </dgm:prSet>
      <dgm:spPr/>
      <dgm:t>
        <a:bodyPr/>
        <a:lstStyle/>
        <a:p>
          <a:endParaRPr lang="es-MX"/>
        </a:p>
      </dgm:t>
    </dgm:pt>
    <dgm:pt modelId="{E1EDAB29-BEEA-4767-83A6-68CF06735F1D}" type="pres">
      <dgm:prSet presAssocID="{11CAC8B1-3B46-45EC-8FDF-33C8082EFED5}" presName="ThreeNodes_1" presStyleLbl="node1" presStyleIdx="0" presStyleCnt="3">
        <dgm:presLayoutVars>
          <dgm:bulletEnabled val="1"/>
        </dgm:presLayoutVars>
      </dgm:prSet>
      <dgm:spPr/>
      <dgm:t>
        <a:bodyPr/>
        <a:lstStyle/>
        <a:p>
          <a:endParaRPr lang="es-ES"/>
        </a:p>
      </dgm:t>
    </dgm:pt>
    <dgm:pt modelId="{929FF06C-53D8-4E5E-988E-114451DFDE5A}" type="pres">
      <dgm:prSet presAssocID="{11CAC8B1-3B46-45EC-8FDF-33C8082EFED5}" presName="ThreeNodes_2" presStyleLbl="node1" presStyleIdx="1" presStyleCnt="3">
        <dgm:presLayoutVars>
          <dgm:bulletEnabled val="1"/>
        </dgm:presLayoutVars>
      </dgm:prSet>
      <dgm:spPr/>
      <dgm:t>
        <a:bodyPr/>
        <a:lstStyle/>
        <a:p>
          <a:endParaRPr lang="es-ES"/>
        </a:p>
      </dgm:t>
    </dgm:pt>
    <dgm:pt modelId="{A631D823-793A-4A44-89DD-62925066BD03}" type="pres">
      <dgm:prSet presAssocID="{11CAC8B1-3B46-45EC-8FDF-33C8082EFED5}" presName="ThreeNodes_3" presStyleLbl="node1" presStyleIdx="2" presStyleCnt="3">
        <dgm:presLayoutVars>
          <dgm:bulletEnabled val="1"/>
        </dgm:presLayoutVars>
      </dgm:prSet>
      <dgm:spPr/>
      <dgm:t>
        <a:bodyPr/>
        <a:lstStyle/>
        <a:p>
          <a:endParaRPr lang="es-ES"/>
        </a:p>
      </dgm:t>
    </dgm:pt>
    <dgm:pt modelId="{9911E4C0-51AD-4A2C-ADAF-920169EB2876}" type="pres">
      <dgm:prSet presAssocID="{11CAC8B1-3B46-45EC-8FDF-33C8082EFED5}" presName="ThreeConn_1-2" presStyleLbl="fgAccFollowNode1" presStyleIdx="0" presStyleCnt="2">
        <dgm:presLayoutVars>
          <dgm:bulletEnabled val="1"/>
        </dgm:presLayoutVars>
      </dgm:prSet>
      <dgm:spPr/>
      <dgm:t>
        <a:bodyPr/>
        <a:lstStyle/>
        <a:p>
          <a:endParaRPr lang="es-ES"/>
        </a:p>
      </dgm:t>
    </dgm:pt>
    <dgm:pt modelId="{466989BD-BF15-4EE6-A179-E3EE8878DEA5}" type="pres">
      <dgm:prSet presAssocID="{11CAC8B1-3B46-45EC-8FDF-33C8082EFED5}" presName="ThreeConn_2-3" presStyleLbl="fgAccFollowNode1" presStyleIdx="1" presStyleCnt="2">
        <dgm:presLayoutVars>
          <dgm:bulletEnabled val="1"/>
        </dgm:presLayoutVars>
      </dgm:prSet>
      <dgm:spPr/>
      <dgm:t>
        <a:bodyPr/>
        <a:lstStyle/>
        <a:p>
          <a:endParaRPr lang="es-ES"/>
        </a:p>
      </dgm:t>
    </dgm:pt>
    <dgm:pt modelId="{257B26AB-C448-4338-9168-3EFA6D77E5BE}" type="pres">
      <dgm:prSet presAssocID="{11CAC8B1-3B46-45EC-8FDF-33C8082EFED5}" presName="ThreeNodes_1_text" presStyleLbl="node1" presStyleIdx="2" presStyleCnt="3">
        <dgm:presLayoutVars>
          <dgm:bulletEnabled val="1"/>
        </dgm:presLayoutVars>
      </dgm:prSet>
      <dgm:spPr/>
      <dgm:t>
        <a:bodyPr/>
        <a:lstStyle/>
        <a:p>
          <a:endParaRPr lang="es-ES"/>
        </a:p>
      </dgm:t>
    </dgm:pt>
    <dgm:pt modelId="{BA1ADD72-4F7B-4A3B-B4AB-C8F330EEE29F}" type="pres">
      <dgm:prSet presAssocID="{11CAC8B1-3B46-45EC-8FDF-33C8082EFED5}" presName="ThreeNodes_2_text" presStyleLbl="node1" presStyleIdx="2" presStyleCnt="3">
        <dgm:presLayoutVars>
          <dgm:bulletEnabled val="1"/>
        </dgm:presLayoutVars>
      </dgm:prSet>
      <dgm:spPr/>
      <dgm:t>
        <a:bodyPr/>
        <a:lstStyle/>
        <a:p>
          <a:endParaRPr lang="es-ES"/>
        </a:p>
      </dgm:t>
    </dgm:pt>
    <dgm:pt modelId="{F6A4F6DE-57E2-43A6-95F3-8858BD434E14}" type="pres">
      <dgm:prSet presAssocID="{11CAC8B1-3B46-45EC-8FDF-33C8082EFED5}" presName="ThreeNodes_3_text" presStyleLbl="node1" presStyleIdx="2" presStyleCnt="3">
        <dgm:presLayoutVars>
          <dgm:bulletEnabled val="1"/>
        </dgm:presLayoutVars>
      </dgm:prSet>
      <dgm:spPr/>
      <dgm:t>
        <a:bodyPr/>
        <a:lstStyle/>
        <a:p>
          <a:endParaRPr lang="es-ES"/>
        </a:p>
      </dgm:t>
    </dgm:pt>
  </dgm:ptLst>
  <dgm:cxnLst>
    <dgm:cxn modelId="{45C82529-8E9F-47A7-827B-3F840A840DC2}" type="presOf" srcId="{CD62FE81-04DB-498E-A445-7986704784E6}" destId="{929FF06C-53D8-4E5E-988E-114451DFDE5A}" srcOrd="0" destOrd="0" presId="urn:microsoft.com/office/officeart/2005/8/layout/vProcess5"/>
    <dgm:cxn modelId="{CD1AAD7A-586B-4A26-82F9-D2FA7E17459B}" type="presOf" srcId="{C708C1E7-66C6-4510-8740-4FFF66A12629}" destId="{A631D823-793A-4A44-89DD-62925066BD03}" srcOrd="0" destOrd="0" presId="urn:microsoft.com/office/officeart/2005/8/layout/vProcess5"/>
    <dgm:cxn modelId="{3FA1F103-B60F-4D36-AA34-3FC7545D2A81}" srcId="{11CAC8B1-3B46-45EC-8FDF-33C8082EFED5}" destId="{734B40F6-E2CD-4B24-9BA0-4009C4107577}" srcOrd="0" destOrd="0" parTransId="{21BD3D24-2F23-43FB-AAA8-BBFFE670AD75}" sibTransId="{4CABDAFF-D1A2-4EA7-AB7C-B74C12CD705D}"/>
    <dgm:cxn modelId="{16539161-45D4-4919-9611-EABA0B63CC54}" type="presOf" srcId="{CD62FE81-04DB-498E-A445-7986704784E6}" destId="{BA1ADD72-4F7B-4A3B-B4AB-C8F330EEE29F}" srcOrd="1" destOrd="0" presId="urn:microsoft.com/office/officeart/2005/8/layout/vProcess5"/>
    <dgm:cxn modelId="{4E4DDED1-BA82-4828-9DE4-8340F363FD3C}" type="presOf" srcId="{11CAC8B1-3B46-45EC-8FDF-33C8082EFED5}" destId="{8F62D4F9-E1B3-46F0-88CC-2F2BA709B36D}" srcOrd="0" destOrd="0" presId="urn:microsoft.com/office/officeart/2005/8/layout/vProcess5"/>
    <dgm:cxn modelId="{8E34B8F0-1832-4A07-92A9-776DFC16853F}" type="presOf" srcId="{C708C1E7-66C6-4510-8740-4FFF66A12629}" destId="{F6A4F6DE-57E2-43A6-95F3-8858BD434E14}" srcOrd="1" destOrd="0" presId="urn:microsoft.com/office/officeart/2005/8/layout/vProcess5"/>
    <dgm:cxn modelId="{FCBC1957-FF67-4B87-8580-35EED93151DA}" srcId="{11CAC8B1-3B46-45EC-8FDF-33C8082EFED5}" destId="{CD62FE81-04DB-498E-A445-7986704784E6}" srcOrd="1" destOrd="0" parTransId="{1C25C89B-C5DF-4F91-9348-71813B78557E}" sibTransId="{7B664B4B-1803-42A1-A2D5-24B9EC1F97EC}"/>
    <dgm:cxn modelId="{E38BEB7E-232F-421C-9766-B9199B933958}" srcId="{11CAC8B1-3B46-45EC-8FDF-33C8082EFED5}" destId="{C708C1E7-66C6-4510-8740-4FFF66A12629}" srcOrd="2" destOrd="0" parTransId="{1C633713-1823-46D0-A584-A4E2257CE8A4}" sibTransId="{11F5687F-43F1-414B-A1C5-34EE5E568C3E}"/>
    <dgm:cxn modelId="{ABE8F53D-0642-452E-A653-E9DC920A178C}" type="presOf" srcId="{734B40F6-E2CD-4B24-9BA0-4009C4107577}" destId="{257B26AB-C448-4338-9168-3EFA6D77E5BE}" srcOrd="1" destOrd="0" presId="urn:microsoft.com/office/officeart/2005/8/layout/vProcess5"/>
    <dgm:cxn modelId="{997AF05C-D348-40CF-87ED-F6A825E5D7AF}" type="presOf" srcId="{4CABDAFF-D1A2-4EA7-AB7C-B74C12CD705D}" destId="{9911E4C0-51AD-4A2C-ADAF-920169EB2876}" srcOrd="0" destOrd="0" presId="urn:microsoft.com/office/officeart/2005/8/layout/vProcess5"/>
    <dgm:cxn modelId="{6A1B4591-35B9-47D4-80DF-6A776A3D121C}" type="presOf" srcId="{7B664B4B-1803-42A1-A2D5-24B9EC1F97EC}" destId="{466989BD-BF15-4EE6-A179-E3EE8878DEA5}" srcOrd="0" destOrd="0" presId="urn:microsoft.com/office/officeart/2005/8/layout/vProcess5"/>
    <dgm:cxn modelId="{81F57BFD-39B4-499C-8729-03AC2BF915A0}" type="presOf" srcId="{734B40F6-E2CD-4B24-9BA0-4009C4107577}" destId="{E1EDAB29-BEEA-4767-83A6-68CF06735F1D}" srcOrd="0" destOrd="0" presId="urn:microsoft.com/office/officeart/2005/8/layout/vProcess5"/>
    <dgm:cxn modelId="{271CC2D5-105E-427A-84D2-B5E560E172BD}" type="presParOf" srcId="{8F62D4F9-E1B3-46F0-88CC-2F2BA709B36D}" destId="{C6BB816B-5F9E-415B-9C34-41B1AEAABE68}" srcOrd="0" destOrd="0" presId="urn:microsoft.com/office/officeart/2005/8/layout/vProcess5"/>
    <dgm:cxn modelId="{2AA6D723-51D0-46D0-BFA5-68580E92A8CA}" type="presParOf" srcId="{8F62D4F9-E1B3-46F0-88CC-2F2BA709B36D}" destId="{E1EDAB29-BEEA-4767-83A6-68CF06735F1D}" srcOrd="1" destOrd="0" presId="urn:microsoft.com/office/officeart/2005/8/layout/vProcess5"/>
    <dgm:cxn modelId="{C31CA866-FDC6-4691-91F0-48ABDC8F8CEF}" type="presParOf" srcId="{8F62D4F9-E1B3-46F0-88CC-2F2BA709B36D}" destId="{929FF06C-53D8-4E5E-988E-114451DFDE5A}" srcOrd="2" destOrd="0" presId="urn:microsoft.com/office/officeart/2005/8/layout/vProcess5"/>
    <dgm:cxn modelId="{13347427-FD7A-44CC-906E-6F478C5AD500}" type="presParOf" srcId="{8F62D4F9-E1B3-46F0-88CC-2F2BA709B36D}" destId="{A631D823-793A-4A44-89DD-62925066BD03}" srcOrd="3" destOrd="0" presId="urn:microsoft.com/office/officeart/2005/8/layout/vProcess5"/>
    <dgm:cxn modelId="{E99A1519-3BF2-4A7E-9269-FDBE56EFEC54}" type="presParOf" srcId="{8F62D4F9-E1B3-46F0-88CC-2F2BA709B36D}" destId="{9911E4C0-51AD-4A2C-ADAF-920169EB2876}" srcOrd="4" destOrd="0" presId="urn:microsoft.com/office/officeart/2005/8/layout/vProcess5"/>
    <dgm:cxn modelId="{6CEA8EDC-4345-4F8C-95D3-A4CE34153634}" type="presParOf" srcId="{8F62D4F9-E1B3-46F0-88CC-2F2BA709B36D}" destId="{466989BD-BF15-4EE6-A179-E3EE8878DEA5}" srcOrd="5" destOrd="0" presId="urn:microsoft.com/office/officeart/2005/8/layout/vProcess5"/>
    <dgm:cxn modelId="{32208682-95E7-46BD-950E-C22221FBE5D2}" type="presParOf" srcId="{8F62D4F9-E1B3-46F0-88CC-2F2BA709B36D}" destId="{257B26AB-C448-4338-9168-3EFA6D77E5BE}" srcOrd="6" destOrd="0" presId="urn:microsoft.com/office/officeart/2005/8/layout/vProcess5"/>
    <dgm:cxn modelId="{14290890-DAB6-4946-B26B-0E75766EEDC3}" type="presParOf" srcId="{8F62D4F9-E1B3-46F0-88CC-2F2BA709B36D}" destId="{BA1ADD72-4F7B-4A3B-B4AB-C8F330EEE29F}" srcOrd="7" destOrd="0" presId="urn:microsoft.com/office/officeart/2005/8/layout/vProcess5"/>
    <dgm:cxn modelId="{BE67A820-406F-4115-8EC8-B0C271F58C31}" type="presParOf" srcId="{8F62D4F9-E1B3-46F0-88CC-2F2BA709B36D}" destId="{F6A4F6DE-57E2-43A6-95F3-8858BD434E14}" srcOrd="8"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746AD-689F-4645-8B74-05A4F93394AF}">
      <dsp:nvSpPr>
        <dsp:cNvPr id="0" name=""/>
        <dsp:cNvSpPr/>
      </dsp:nvSpPr>
      <dsp:spPr>
        <a:xfrm>
          <a:off x="0" y="2013016"/>
          <a:ext cx="7535490" cy="1933919"/>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84838" tIns="145796" rIns="584838" bIns="199136" numCol="1" spcCol="1270" anchor="t" anchorCtr="0">
          <a:noAutofit/>
        </a:bodyPr>
        <a:lstStyle/>
        <a:p>
          <a:pPr marL="285750" lvl="1" indent="-285750" algn="l" defTabSz="1244600">
            <a:lnSpc>
              <a:spcPct val="90000"/>
            </a:lnSpc>
            <a:spcBef>
              <a:spcPct val="0"/>
            </a:spcBef>
            <a:spcAft>
              <a:spcPct val="15000"/>
            </a:spcAft>
            <a:buChar char="••"/>
          </a:pPr>
          <a:r>
            <a:rPr lang="es-ES" sz="2800" kern="1200" dirty="0" smtClean="0"/>
            <a:t>El precio superior de un mercado prevalecerá si los productores no trasladan su producto al mercado que tiene los precios más altos </a:t>
          </a:r>
          <a:endParaRPr lang="es-ES" sz="2800" kern="1200" dirty="0"/>
        </a:p>
      </dsp:txBody>
      <dsp:txXfrm>
        <a:off x="0" y="2013016"/>
        <a:ext cx="7535490" cy="1933919"/>
      </dsp:txXfrm>
    </dsp:sp>
    <dsp:sp modelId="{E29ED681-FD6C-41CF-B552-6A89C9763704}">
      <dsp:nvSpPr>
        <dsp:cNvPr id="0" name=""/>
        <dsp:cNvSpPr/>
      </dsp:nvSpPr>
      <dsp:spPr>
        <a:xfrm>
          <a:off x="376406" y="117063"/>
          <a:ext cx="5269691" cy="199927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9377" tIns="0" rIns="199377" bIns="0" numCol="1" spcCol="1270" anchor="ctr" anchorCtr="0">
          <a:noAutofit/>
        </a:bodyPr>
        <a:lstStyle/>
        <a:p>
          <a:pPr lvl="0" algn="l" defTabSz="1244600">
            <a:lnSpc>
              <a:spcPct val="90000"/>
            </a:lnSpc>
            <a:spcBef>
              <a:spcPct val="0"/>
            </a:spcBef>
            <a:spcAft>
              <a:spcPct val="35000"/>
            </a:spcAft>
          </a:pPr>
          <a:r>
            <a:rPr lang="es-ES" sz="2800" kern="1200" dirty="0" smtClean="0"/>
            <a:t>Demanda y oferta locales determinarán el precio menor de un bien.</a:t>
          </a:r>
          <a:endParaRPr lang="es-ES" sz="2800" kern="1200" dirty="0"/>
        </a:p>
      </dsp:txBody>
      <dsp:txXfrm>
        <a:off x="474002" y="214659"/>
        <a:ext cx="5074499" cy="18040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C6A960-8878-4754-8175-693F678BA7B5}">
      <dsp:nvSpPr>
        <dsp:cNvPr id="0" name=""/>
        <dsp:cNvSpPr/>
      </dsp:nvSpPr>
      <dsp:spPr>
        <a:xfrm>
          <a:off x="0" y="3035801"/>
          <a:ext cx="6576392" cy="63575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Se alcanza el equilibrio espacial de los precios</a:t>
          </a:r>
          <a:endParaRPr lang="es-ES" sz="2000" kern="1200" dirty="0"/>
        </a:p>
      </dsp:txBody>
      <dsp:txXfrm>
        <a:off x="0" y="3035801"/>
        <a:ext cx="6576392" cy="635750"/>
      </dsp:txXfrm>
    </dsp:sp>
    <dsp:sp modelId="{97DC7FFA-7F56-4236-9F38-8FF50916752B}">
      <dsp:nvSpPr>
        <dsp:cNvPr id="0" name=""/>
        <dsp:cNvSpPr/>
      </dsp:nvSpPr>
      <dsp:spPr>
        <a:xfrm rot="10800000">
          <a:off x="0" y="1713363"/>
          <a:ext cx="6576392" cy="1354069"/>
        </a:xfrm>
        <a:prstGeom prst="upArrowCallou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Productores se trasladarán al mercado de precios más altos</a:t>
          </a:r>
          <a:endParaRPr lang="es-ES" sz="2000" kern="1200" dirty="0"/>
        </a:p>
      </dsp:txBody>
      <dsp:txXfrm rot="10800000">
        <a:off x="0" y="1713363"/>
        <a:ext cx="6576392" cy="879833"/>
      </dsp:txXfrm>
    </dsp:sp>
    <dsp:sp modelId="{2A4BD5B4-3523-406F-8112-0DC351008DD2}">
      <dsp:nvSpPr>
        <dsp:cNvPr id="0" name=""/>
        <dsp:cNvSpPr/>
      </dsp:nvSpPr>
      <dsp:spPr>
        <a:xfrm rot="10800000">
          <a:off x="0" y="0"/>
          <a:ext cx="6576392" cy="1744139"/>
        </a:xfrm>
        <a:prstGeom prst="upArrowCallou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Si el comercio es totalmente libre y los precios en dos mercados difieren en una cuantía mayor al costo unitario de transporte, entonces:</a:t>
          </a:r>
          <a:endParaRPr lang="es-ES" sz="2000" kern="1200" dirty="0"/>
        </a:p>
      </dsp:txBody>
      <dsp:txXfrm rot="10800000">
        <a:off x="0" y="0"/>
        <a:ext cx="6576392" cy="11332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6BBB54-B340-4079-B969-A89B3B93CB7E}">
      <dsp:nvSpPr>
        <dsp:cNvPr id="0" name=""/>
        <dsp:cNvSpPr/>
      </dsp:nvSpPr>
      <dsp:spPr>
        <a:xfrm rot="2633000">
          <a:off x="1724388" y="3210771"/>
          <a:ext cx="371605" cy="63896"/>
        </a:xfrm>
        <a:custGeom>
          <a:avLst/>
          <a:gdLst/>
          <a:ahLst/>
          <a:cxnLst/>
          <a:rect l="0" t="0" r="0" b="0"/>
          <a:pathLst>
            <a:path>
              <a:moveTo>
                <a:pt x="0" y="31948"/>
              </a:moveTo>
              <a:lnTo>
                <a:pt x="371605" y="319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6B593A-F6DC-4E7C-A16B-33DE9C18557D}">
      <dsp:nvSpPr>
        <dsp:cNvPr id="0" name=""/>
        <dsp:cNvSpPr/>
      </dsp:nvSpPr>
      <dsp:spPr>
        <a:xfrm rot="21386103">
          <a:off x="1774169" y="2208125"/>
          <a:ext cx="2174763" cy="63896"/>
        </a:xfrm>
        <a:custGeom>
          <a:avLst/>
          <a:gdLst/>
          <a:ahLst/>
          <a:cxnLst/>
          <a:rect l="0" t="0" r="0" b="0"/>
          <a:pathLst>
            <a:path>
              <a:moveTo>
                <a:pt x="0" y="31948"/>
              </a:moveTo>
              <a:lnTo>
                <a:pt x="2174763" y="319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54CA12-A02B-4F6B-A57A-4566EA877090}">
      <dsp:nvSpPr>
        <dsp:cNvPr id="0" name=""/>
        <dsp:cNvSpPr/>
      </dsp:nvSpPr>
      <dsp:spPr>
        <a:xfrm rot="18951393">
          <a:off x="1732626" y="1453048"/>
          <a:ext cx="309111" cy="63896"/>
        </a:xfrm>
        <a:custGeom>
          <a:avLst/>
          <a:gdLst/>
          <a:ahLst/>
          <a:cxnLst/>
          <a:rect l="0" t="0" r="0" b="0"/>
          <a:pathLst>
            <a:path>
              <a:moveTo>
                <a:pt x="0" y="31948"/>
              </a:moveTo>
              <a:lnTo>
                <a:pt x="309111" y="319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D39945-C43F-4328-9251-02B133A2BF1E}">
      <dsp:nvSpPr>
        <dsp:cNvPr id="0" name=""/>
        <dsp:cNvSpPr/>
      </dsp:nvSpPr>
      <dsp:spPr>
        <a:xfrm>
          <a:off x="-135721" y="1232032"/>
          <a:ext cx="2249406" cy="224940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EA3B19-C47F-4197-97B4-055680F5FC74}">
      <dsp:nvSpPr>
        <dsp:cNvPr id="0" name=""/>
        <dsp:cNvSpPr/>
      </dsp:nvSpPr>
      <dsp:spPr>
        <a:xfrm>
          <a:off x="1675852" y="-250568"/>
          <a:ext cx="2056668" cy="188526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El equilibrio </a:t>
          </a:r>
          <a:r>
            <a:rPr lang="es-MX" sz="1400" kern="1200" dirty="0" smtClean="0"/>
            <a:t>equilibrio individual.</a:t>
          </a:r>
          <a:endParaRPr lang="es-ES" sz="1400" kern="1200" dirty="0"/>
        </a:p>
      </dsp:txBody>
      <dsp:txXfrm>
        <a:off x="1977044" y="25522"/>
        <a:ext cx="1454284" cy="1333083"/>
      </dsp:txXfrm>
    </dsp:sp>
    <dsp:sp modelId="{0EB9F6FA-4FD1-4E7F-A5CD-BD428E03D439}">
      <dsp:nvSpPr>
        <dsp:cNvPr id="0" name=""/>
        <dsp:cNvSpPr/>
      </dsp:nvSpPr>
      <dsp:spPr>
        <a:xfrm>
          <a:off x="3945055" y="1074365"/>
          <a:ext cx="1988942" cy="207249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El equilibrio de localización.</a:t>
          </a:r>
          <a:endParaRPr lang="es-ES" sz="1400" kern="1200" dirty="0"/>
        </a:p>
      </dsp:txBody>
      <dsp:txXfrm>
        <a:off x="4236329" y="1377875"/>
        <a:ext cx="1406394" cy="1465479"/>
      </dsp:txXfrm>
    </dsp:sp>
    <dsp:sp modelId="{389FCB40-1AD6-4DAE-9E31-697340BE39E3}">
      <dsp:nvSpPr>
        <dsp:cNvPr id="0" name=""/>
        <dsp:cNvSpPr/>
      </dsp:nvSpPr>
      <dsp:spPr>
        <a:xfrm>
          <a:off x="1754122" y="3111728"/>
          <a:ext cx="1931434" cy="181936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Existe un equilibrio de mercado.</a:t>
          </a:r>
          <a:endParaRPr lang="es-ES" sz="1400" kern="1200" dirty="0"/>
        </a:p>
      </dsp:txBody>
      <dsp:txXfrm>
        <a:off x="2036974" y="3378167"/>
        <a:ext cx="1365730" cy="12864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5CFDF4-5CA9-4AA1-B481-4EA4B1E55062}">
      <dsp:nvSpPr>
        <dsp:cNvPr id="0" name=""/>
        <dsp:cNvSpPr/>
      </dsp:nvSpPr>
      <dsp:spPr>
        <a:xfrm>
          <a:off x="3176608" y="1421021"/>
          <a:ext cx="2358155" cy="1197924"/>
        </a:xfrm>
        <a:custGeom>
          <a:avLst/>
          <a:gdLst/>
          <a:ahLst/>
          <a:cxnLst/>
          <a:rect l="0" t="0" r="0" b="0"/>
          <a:pathLst>
            <a:path>
              <a:moveTo>
                <a:pt x="0" y="0"/>
              </a:moveTo>
              <a:lnTo>
                <a:pt x="0" y="1040367"/>
              </a:lnTo>
              <a:lnTo>
                <a:pt x="2358155" y="1040367"/>
              </a:lnTo>
              <a:lnTo>
                <a:pt x="2358155" y="119792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4790D3-816F-4AB1-B6C3-4BC23E383342}">
      <dsp:nvSpPr>
        <dsp:cNvPr id="0" name=""/>
        <dsp:cNvSpPr/>
      </dsp:nvSpPr>
      <dsp:spPr>
        <a:xfrm>
          <a:off x="3176608" y="1421021"/>
          <a:ext cx="735921" cy="1197924"/>
        </a:xfrm>
        <a:custGeom>
          <a:avLst/>
          <a:gdLst/>
          <a:ahLst/>
          <a:cxnLst/>
          <a:rect l="0" t="0" r="0" b="0"/>
          <a:pathLst>
            <a:path>
              <a:moveTo>
                <a:pt x="0" y="0"/>
              </a:moveTo>
              <a:lnTo>
                <a:pt x="0" y="1040367"/>
              </a:lnTo>
              <a:lnTo>
                <a:pt x="735921" y="1040367"/>
              </a:lnTo>
              <a:lnTo>
                <a:pt x="735921" y="119792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327F6D-DB90-4F77-A997-063D44277B66}">
      <dsp:nvSpPr>
        <dsp:cNvPr id="0" name=""/>
        <dsp:cNvSpPr/>
      </dsp:nvSpPr>
      <dsp:spPr>
        <a:xfrm>
          <a:off x="2370619" y="1421021"/>
          <a:ext cx="805989" cy="1197924"/>
        </a:xfrm>
        <a:custGeom>
          <a:avLst/>
          <a:gdLst/>
          <a:ahLst/>
          <a:cxnLst/>
          <a:rect l="0" t="0" r="0" b="0"/>
          <a:pathLst>
            <a:path>
              <a:moveTo>
                <a:pt x="805989" y="0"/>
              </a:moveTo>
              <a:lnTo>
                <a:pt x="805989" y="1040367"/>
              </a:lnTo>
              <a:lnTo>
                <a:pt x="0" y="1040367"/>
              </a:lnTo>
              <a:lnTo>
                <a:pt x="0" y="119792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E4F529-2842-4CEA-8BCA-A99F13A9E024}">
      <dsp:nvSpPr>
        <dsp:cNvPr id="0" name=""/>
        <dsp:cNvSpPr/>
      </dsp:nvSpPr>
      <dsp:spPr>
        <a:xfrm>
          <a:off x="739463" y="1421021"/>
          <a:ext cx="2437144" cy="1197924"/>
        </a:xfrm>
        <a:custGeom>
          <a:avLst/>
          <a:gdLst/>
          <a:ahLst/>
          <a:cxnLst/>
          <a:rect l="0" t="0" r="0" b="0"/>
          <a:pathLst>
            <a:path>
              <a:moveTo>
                <a:pt x="2437144" y="0"/>
              </a:moveTo>
              <a:lnTo>
                <a:pt x="2437144" y="1040367"/>
              </a:lnTo>
              <a:lnTo>
                <a:pt x="0" y="1040367"/>
              </a:lnTo>
              <a:lnTo>
                <a:pt x="0" y="119792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2AB9A4-19DB-4BA9-9ABB-E49895F126C6}">
      <dsp:nvSpPr>
        <dsp:cNvPr id="0" name=""/>
        <dsp:cNvSpPr/>
      </dsp:nvSpPr>
      <dsp:spPr>
        <a:xfrm>
          <a:off x="2351352" y="435889"/>
          <a:ext cx="1650512" cy="98513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latin typeface="Arial" pitchFamily="34" charset="0"/>
              <a:cs typeface="Arial" pitchFamily="34" charset="0"/>
            </a:rPr>
            <a:t>Supuestos</a:t>
          </a:r>
          <a:endParaRPr lang="es-ES" sz="2400" kern="1200" dirty="0">
            <a:latin typeface="Arial" pitchFamily="34" charset="0"/>
            <a:cs typeface="Arial" pitchFamily="34" charset="0"/>
          </a:endParaRPr>
        </a:p>
      </dsp:txBody>
      <dsp:txXfrm>
        <a:off x="2351352" y="435889"/>
        <a:ext cx="1650512" cy="985131"/>
      </dsp:txXfrm>
    </dsp:sp>
    <dsp:sp modelId="{FB3203A1-86D7-4C24-9BF8-5AEF0F4DBA8F}">
      <dsp:nvSpPr>
        <dsp:cNvPr id="0" name=""/>
        <dsp:cNvSpPr/>
      </dsp:nvSpPr>
      <dsp:spPr>
        <a:xfrm>
          <a:off x="511" y="2618945"/>
          <a:ext cx="1477904" cy="12374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latin typeface="Arial" pitchFamily="34" charset="0"/>
              <a:cs typeface="Arial" pitchFamily="34" charset="0"/>
            </a:rPr>
            <a:t>Superficie homogénea</a:t>
          </a:r>
          <a:endParaRPr lang="es-ES" sz="1800" kern="1200" dirty="0">
            <a:latin typeface="Arial" pitchFamily="34" charset="0"/>
            <a:cs typeface="Arial" pitchFamily="34" charset="0"/>
          </a:endParaRPr>
        </a:p>
      </dsp:txBody>
      <dsp:txXfrm>
        <a:off x="511" y="2618945"/>
        <a:ext cx="1477904" cy="1237419"/>
      </dsp:txXfrm>
    </dsp:sp>
    <dsp:sp modelId="{A8EFA3FC-18D2-4429-9013-EB15229040B3}">
      <dsp:nvSpPr>
        <dsp:cNvPr id="0" name=""/>
        <dsp:cNvSpPr/>
      </dsp:nvSpPr>
      <dsp:spPr>
        <a:xfrm>
          <a:off x="1793531" y="2618945"/>
          <a:ext cx="1154176" cy="12895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latin typeface="Arial" pitchFamily="34" charset="0"/>
              <a:cs typeface="Arial" pitchFamily="34" charset="0"/>
            </a:rPr>
            <a:t>Costes de transporte iguales</a:t>
          </a:r>
          <a:endParaRPr lang="es-ES" sz="1800" kern="1200" dirty="0">
            <a:latin typeface="Arial" pitchFamily="34" charset="0"/>
            <a:cs typeface="Arial" pitchFamily="34" charset="0"/>
          </a:endParaRPr>
        </a:p>
      </dsp:txBody>
      <dsp:txXfrm>
        <a:off x="1793531" y="2618945"/>
        <a:ext cx="1154176" cy="1289578"/>
      </dsp:txXfrm>
    </dsp:sp>
    <dsp:sp modelId="{94B8A736-EF81-486F-A898-0CC42CA062C0}">
      <dsp:nvSpPr>
        <dsp:cNvPr id="0" name=""/>
        <dsp:cNvSpPr/>
      </dsp:nvSpPr>
      <dsp:spPr>
        <a:xfrm>
          <a:off x="3262822" y="2618945"/>
          <a:ext cx="1299414" cy="13909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Servicios distribuidos uniformemente</a:t>
          </a:r>
          <a:endParaRPr lang="es-ES" sz="1500" kern="1200" dirty="0">
            <a:latin typeface="Arial" pitchFamily="34" charset="0"/>
            <a:cs typeface="Arial" pitchFamily="34" charset="0"/>
          </a:endParaRPr>
        </a:p>
      </dsp:txBody>
      <dsp:txXfrm>
        <a:off x="3262822" y="2618945"/>
        <a:ext cx="1299414" cy="1390947"/>
      </dsp:txXfrm>
    </dsp:sp>
    <dsp:sp modelId="{1C890C08-90B2-4A17-932F-F002BC64C45A}">
      <dsp:nvSpPr>
        <dsp:cNvPr id="0" name=""/>
        <dsp:cNvSpPr/>
      </dsp:nvSpPr>
      <dsp:spPr>
        <a:xfrm>
          <a:off x="4877351" y="2618945"/>
          <a:ext cx="1314824" cy="12263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kern="1200" dirty="0" smtClean="0">
              <a:latin typeface="Arial" pitchFamily="34" charset="0"/>
              <a:cs typeface="Arial" pitchFamily="34" charset="0"/>
            </a:rPr>
            <a:t>Servicios clasificados </a:t>
          </a:r>
          <a:endParaRPr lang="es-ES" sz="1800" kern="1200" dirty="0">
            <a:latin typeface="Arial" pitchFamily="34" charset="0"/>
            <a:cs typeface="Arial" pitchFamily="34" charset="0"/>
          </a:endParaRPr>
        </a:p>
      </dsp:txBody>
      <dsp:txXfrm>
        <a:off x="4877351" y="2618945"/>
        <a:ext cx="1314824" cy="12263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6E0C20-1533-494E-8B60-DEFE4C2C68ED}">
      <dsp:nvSpPr>
        <dsp:cNvPr id="0" name=""/>
        <dsp:cNvSpPr/>
      </dsp:nvSpPr>
      <dsp:spPr>
        <a:xfrm>
          <a:off x="720100" y="0"/>
          <a:ext cx="4064000" cy="4064000"/>
        </a:xfrm>
        <a:prstGeom prst="triangl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C27C814-8205-4FC7-AD64-5B0827035C7D}">
      <dsp:nvSpPr>
        <dsp:cNvPr id="0" name=""/>
        <dsp:cNvSpPr/>
      </dsp:nvSpPr>
      <dsp:spPr>
        <a:xfrm>
          <a:off x="2743199" y="408132"/>
          <a:ext cx="2641600" cy="604837"/>
        </a:xfrm>
        <a:prstGeom prst="round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Planicie homogénea. </a:t>
          </a:r>
          <a:endParaRPr lang="es-ES" sz="1500" kern="1200" dirty="0"/>
        </a:p>
      </dsp:txBody>
      <dsp:txXfrm>
        <a:off x="2772725" y="437658"/>
        <a:ext cx="2582548" cy="545785"/>
      </dsp:txXfrm>
    </dsp:sp>
    <dsp:sp modelId="{8A7FC226-773F-439B-8D1D-4BD4B1618AE0}">
      <dsp:nvSpPr>
        <dsp:cNvPr id="0" name=""/>
        <dsp:cNvSpPr/>
      </dsp:nvSpPr>
      <dsp:spPr>
        <a:xfrm>
          <a:off x="2743199" y="1088574"/>
          <a:ext cx="2641600" cy="604837"/>
        </a:xfrm>
        <a:prstGeom prst="roundRect">
          <a:avLst/>
        </a:prstGeom>
        <a:solidFill>
          <a:schemeClr val="lt1">
            <a:alpha val="90000"/>
            <a:hueOff val="0"/>
            <a:satOff val="0"/>
            <a:lumOff val="0"/>
            <a:alphaOff val="0"/>
          </a:schemeClr>
        </a:solidFill>
        <a:ln w="9525" cap="flat" cmpd="sng" algn="ctr">
          <a:solidFill>
            <a:schemeClr val="accent3">
              <a:hueOff val="2812566"/>
              <a:satOff val="-4220"/>
              <a:lumOff val="-68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Materias primas ubicuas</a:t>
          </a:r>
          <a:endParaRPr lang="es-ES" sz="1500" kern="1200" dirty="0"/>
        </a:p>
      </dsp:txBody>
      <dsp:txXfrm>
        <a:off x="2772725" y="1118100"/>
        <a:ext cx="2582548" cy="545785"/>
      </dsp:txXfrm>
    </dsp:sp>
    <dsp:sp modelId="{A5F0CFAF-C53A-43F6-8402-D7E108B3CE05}">
      <dsp:nvSpPr>
        <dsp:cNvPr id="0" name=""/>
        <dsp:cNvSpPr/>
      </dsp:nvSpPr>
      <dsp:spPr>
        <a:xfrm>
          <a:off x="2743199" y="1769016"/>
          <a:ext cx="2641600" cy="604837"/>
        </a:xfrm>
        <a:prstGeom prst="roundRect">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Individuos idénticos</a:t>
          </a:r>
          <a:endParaRPr lang="es-ES" sz="1500" kern="1200" dirty="0"/>
        </a:p>
      </dsp:txBody>
      <dsp:txXfrm>
        <a:off x="2772725" y="1798542"/>
        <a:ext cx="2582548" cy="545785"/>
      </dsp:txXfrm>
    </dsp:sp>
    <dsp:sp modelId="{3EBA43ED-EA19-4CF8-8441-8578D45FF7D6}">
      <dsp:nvSpPr>
        <dsp:cNvPr id="0" name=""/>
        <dsp:cNvSpPr/>
      </dsp:nvSpPr>
      <dsp:spPr>
        <a:xfrm>
          <a:off x="792087" y="3384374"/>
          <a:ext cx="1390855" cy="450362"/>
        </a:xfrm>
        <a:prstGeom prst="roundRect">
          <a:avLst/>
        </a:prstGeom>
        <a:solidFill>
          <a:schemeClr val="lt1">
            <a:alpha val="90000"/>
            <a:hueOff val="0"/>
            <a:satOff val="0"/>
            <a:lumOff val="0"/>
            <a:alphaOff val="0"/>
          </a:schemeClr>
        </a:solidFill>
        <a:ln w="9525" cap="flat" cmpd="sng" algn="ctr">
          <a:solidFill>
            <a:schemeClr val="accent3">
              <a:hueOff val="8437698"/>
              <a:satOff val="-12660"/>
              <a:lumOff val="-2059"/>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SUPUESTOS</a:t>
          </a:r>
          <a:endParaRPr lang="es-ES" sz="1500" kern="1200" dirty="0"/>
        </a:p>
      </dsp:txBody>
      <dsp:txXfrm>
        <a:off x="814072" y="3406359"/>
        <a:ext cx="1346885" cy="406392"/>
      </dsp:txXfrm>
    </dsp:sp>
    <dsp:sp modelId="{58675DC4-DD15-42CC-9183-B5438C3DC992}">
      <dsp:nvSpPr>
        <dsp:cNvPr id="0" name=""/>
        <dsp:cNvSpPr/>
      </dsp:nvSpPr>
      <dsp:spPr>
        <a:xfrm>
          <a:off x="2736305" y="2520279"/>
          <a:ext cx="2641600" cy="604837"/>
        </a:xfrm>
        <a:prstGeom prst="round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Costes de transporte proporcionales a la distancia</a:t>
          </a:r>
          <a:endParaRPr lang="es-ES" sz="1500" kern="1200" dirty="0"/>
        </a:p>
      </dsp:txBody>
      <dsp:txXfrm>
        <a:off x="2765831" y="2549805"/>
        <a:ext cx="2582548" cy="5457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453533-B6F9-48F5-981A-49A771C73137}">
      <dsp:nvSpPr>
        <dsp:cNvPr id="0" name=""/>
        <dsp:cNvSpPr/>
      </dsp:nvSpPr>
      <dsp:spPr>
        <a:xfrm>
          <a:off x="1470466" y="386337"/>
          <a:ext cx="3125428" cy="3125428"/>
        </a:xfrm>
        <a:prstGeom prst="blockArc">
          <a:avLst>
            <a:gd name="adj1" fmla="val 10800000"/>
            <a:gd name="adj2" fmla="val 162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71097E-CEBC-4C15-8BB3-CB9A07607B5E}">
      <dsp:nvSpPr>
        <dsp:cNvPr id="0" name=""/>
        <dsp:cNvSpPr/>
      </dsp:nvSpPr>
      <dsp:spPr>
        <a:xfrm>
          <a:off x="1470466" y="386337"/>
          <a:ext cx="3125428" cy="3125428"/>
        </a:xfrm>
        <a:prstGeom prst="blockArc">
          <a:avLst>
            <a:gd name="adj1" fmla="val 5400000"/>
            <a:gd name="adj2" fmla="val 108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02A18A-9A91-4D5A-9578-11BC49419111}">
      <dsp:nvSpPr>
        <dsp:cNvPr id="0" name=""/>
        <dsp:cNvSpPr/>
      </dsp:nvSpPr>
      <dsp:spPr>
        <a:xfrm>
          <a:off x="1495275" y="386538"/>
          <a:ext cx="3125428" cy="3125428"/>
        </a:xfrm>
        <a:prstGeom prst="blockArc">
          <a:avLst>
            <a:gd name="adj1" fmla="val 21136258"/>
            <a:gd name="adj2" fmla="val 5455875"/>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F16759-7C62-4997-9AC8-C82028199E1F}">
      <dsp:nvSpPr>
        <dsp:cNvPr id="0" name=""/>
        <dsp:cNvSpPr/>
      </dsp:nvSpPr>
      <dsp:spPr>
        <a:xfrm>
          <a:off x="1495220" y="386136"/>
          <a:ext cx="3125428" cy="3125428"/>
        </a:xfrm>
        <a:prstGeom prst="blockArc">
          <a:avLst>
            <a:gd name="adj1" fmla="val 16144247"/>
            <a:gd name="adj2" fmla="val 21137172"/>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4AFB56F-CEBE-4C8D-84AF-02C7F6165583}">
      <dsp:nvSpPr>
        <dsp:cNvPr id="0" name=""/>
        <dsp:cNvSpPr/>
      </dsp:nvSpPr>
      <dsp:spPr>
        <a:xfrm>
          <a:off x="2313596" y="1229467"/>
          <a:ext cx="1439167" cy="143916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latin typeface="Arial" pitchFamily="34" charset="0"/>
              <a:cs typeface="Arial" pitchFamily="34" charset="0"/>
            </a:rPr>
            <a:t>Supuestos</a:t>
          </a:r>
        </a:p>
      </dsp:txBody>
      <dsp:txXfrm>
        <a:off x="2524357" y="1440228"/>
        <a:ext cx="1017645" cy="1017645"/>
      </dsp:txXfrm>
    </dsp:sp>
    <dsp:sp modelId="{6C1D05EB-E86E-432F-B9BB-9A886C43D27F}">
      <dsp:nvSpPr>
        <dsp:cNvPr id="0" name=""/>
        <dsp:cNvSpPr/>
      </dsp:nvSpPr>
      <dsp:spPr>
        <a:xfrm>
          <a:off x="2375261" y="-211761"/>
          <a:ext cx="1315838" cy="12687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smtClean="0">
              <a:latin typeface="Arial" pitchFamily="34" charset="0"/>
              <a:cs typeface="Arial" pitchFamily="34" charset="0"/>
            </a:rPr>
            <a:t> </a:t>
          </a:r>
          <a:endParaRPr lang="es-ES" sz="1400" kern="1200" dirty="0">
            <a:latin typeface="Arial" pitchFamily="34" charset="0"/>
            <a:cs typeface="Arial" pitchFamily="34" charset="0"/>
          </a:endParaRPr>
        </a:p>
      </dsp:txBody>
      <dsp:txXfrm>
        <a:off x="2567961" y="-25960"/>
        <a:ext cx="930438" cy="897129"/>
      </dsp:txXfrm>
    </dsp:sp>
    <dsp:sp modelId="{AA15F419-192A-477C-8FAD-CFC9CD2B0F04}">
      <dsp:nvSpPr>
        <dsp:cNvPr id="0" name=""/>
        <dsp:cNvSpPr/>
      </dsp:nvSpPr>
      <dsp:spPr>
        <a:xfrm>
          <a:off x="3960437" y="1008110"/>
          <a:ext cx="1220264" cy="147170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Ciudad central, único mercado</a:t>
          </a:r>
          <a:r>
            <a:rPr lang="es-ES" sz="1500" kern="1200" dirty="0" smtClean="0"/>
            <a:t>.</a:t>
          </a:r>
          <a:endParaRPr lang="es-ES" sz="1500" kern="1200" dirty="0"/>
        </a:p>
      </dsp:txBody>
      <dsp:txXfrm>
        <a:off x="4139141" y="1223636"/>
        <a:ext cx="862856" cy="1040654"/>
      </dsp:txXfrm>
    </dsp:sp>
    <dsp:sp modelId="{B0EFCFFB-C11A-42E3-B816-CBAA5F44220D}">
      <dsp:nvSpPr>
        <dsp:cNvPr id="0" name=""/>
        <dsp:cNvSpPr/>
      </dsp:nvSpPr>
      <dsp:spPr>
        <a:xfrm>
          <a:off x="2249938" y="2675236"/>
          <a:ext cx="1566483" cy="16005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Costos de transporte, directamente proporcionales a  la  distancia</a:t>
          </a:r>
          <a:r>
            <a:rPr lang="es-ES" sz="1100" kern="1200" dirty="0" smtClean="0"/>
            <a:t>.</a:t>
          </a:r>
          <a:endParaRPr lang="es-ES" sz="1100" kern="1200" dirty="0"/>
        </a:p>
      </dsp:txBody>
      <dsp:txXfrm>
        <a:off x="2479344" y="2909627"/>
        <a:ext cx="1107671" cy="1131742"/>
      </dsp:txXfrm>
    </dsp:sp>
    <dsp:sp modelId="{1F5AE8B4-2570-4779-B0AF-3905CA775B13}">
      <dsp:nvSpPr>
        <dsp:cNvPr id="0" name=""/>
        <dsp:cNvSpPr/>
      </dsp:nvSpPr>
      <dsp:spPr>
        <a:xfrm>
          <a:off x="926239" y="1294875"/>
          <a:ext cx="1160988" cy="130835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Un sistema de transporte</a:t>
          </a:r>
          <a:endParaRPr lang="es-ES" sz="1400" kern="1200" dirty="0">
            <a:latin typeface="Arial" pitchFamily="34" charset="0"/>
            <a:cs typeface="Arial" pitchFamily="34" charset="0"/>
          </a:endParaRPr>
        </a:p>
      </dsp:txBody>
      <dsp:txXfrm>
        <a:off x="1096262" y="1486479"/>
        <a:ext cx="820942" cy="9251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3A036-F686-4F14-A2F8-5F08C3705C19}">
      <dsp:nvSpPr>
        <dsp:cNvPr id="0" name=""/>
        <dsp:cNvSpPr/>
      </dsp:nvSpPr>
      <dsp:spPr>
        <a:xfrm>
          <a:off x="892212" y="0"/>
          <a:ext cx="4120232" cy="412023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Mercado </a:t>
          </a:r>
          <a:r>
            <a:rPr lang="es-ES" sz="1400" kern="1200" dirty="0" smtClean="0"/>
            <a:t> </a:t>
          </a:r>
          <a:endParaRPr lang="es-ES" sz="1400" kern="1200" dirty="0"/>
        </a:p>
      </dsp:txBody>
      <dsp:txXfrm>
        <a:off x="2179784" y="206011"/>
        <a:ext cx="1545087" cy="412023"/>
      </dsp:txXfrm>
    </dsp:sp>
    <dsp:sp modelId="{7490B274-3FBD-438E-B79C-CC3A85A0F8E1}">
      <dsp:nvSpPr>
        <dsp:cNvPr id="0" name=""/>
        <dsp:cNvSpPr/>
      </dsp:nvSpPr>
      <dsp:spPr>
        <a:xfrm>
          <a:off x="1201229" y="618034"/>
          <a:ext cx="3502197" cy="3502197"/>
        </a:xfrm>
        <a:prstGeom prst="ellipse">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Recursos localizados </a:t>
          </a:r>
          <a:endParaRPr lang="es-ES" sz="1400" kern="1200" dirty="0">
            <a:latin typeface="Arial" pitchFamily="34" charset="0"/>
            <a:cs typeface="Arial" pitchFamily="34" charset="0"/>
          </a:endParaRPr>
        </a:p>
      </dsp:txBody>
      <dsp:txXfrm>
        <a:off x="2197166" y="819411"/>
        <a:ext cx="1510322" cy="402752"/>
      </dsp:txXfrm>
    </dsp:sp>
    <dsp:sp modelId="{EE9DDB03-4200-4254-8423-11D86705D2EE}">
      <dsp:nvSpPr>
        <dsp:cNvPr id="0" name=""/>
        <dsp:cNvSpPr/>
      </dsp:nvSpPr>
      <dsp:spPr>
        <a:xfrm>
          <a:off x="1510246" y="1236069"/>
          <a:ext cx="2884162" cy="2884162"/>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Coste</a:t>
          </a:r>
          <a:r>
            <a:rPr lang="es-ES" sz="1400" kern="1200" baseline="0" dirty="0" smtClean="0">
              <a:latin typeface="Arial" pitchFamily="34" charset="0"/>
              <a:cs typeface="Arial" pitchFamily="34" charset="0"/>
            </a:rPr>
            <a:t> de transporte mínimo</a:t>
          </a:r>
          <a:endParaRPr lang="es-ES" sz="1400" kern="1200" dirty="0">
            <a:latin typeface="Arial" pitchFamily="34" charset="0"/>
            <a:cs typeface="Arial" pitchFamily="34" charset="0"/>
          </a:endParaRPr>
        </a:p>
      </dsp:txBody>
      <dsp:txXfrm>
        <a:off x="2206050" y="1435076"/>
        <a:ext cx="1492554" cy="398014"/>
      </dsp:txXfrm>
    </dsp:sp>
    <dsp:sp modelId="{4D2B8897-E5B5-4534-9DE4-9CC971AB1DF2}">
      <dsp:nvSpPr>
        <dsp:cNvPr id="0" name=""/>
        <dsp:cNvSpPr/>
      </dsp:nvSpPr>
      <dsp:spPr>
        <a:xfrm>
          <a:off x="1819264" y="1854104"/>
          <a:ext cx="2266127" cy="2266127"/>
        </a:xfrm>
        <a:prstGeom prst="ellipse">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Espacio isotrópico</a:t>
          </a:r>
          <a:endParaRPr lang="es-ES" sz="1400" kern="1200" dirty="0">
            <a:latin typeface="Arial" pitchFamily="34" charset="0"/>
            <a:cs typeface="Arial" pitchFamily="34" charset="0"/>
          </a:endParaRPr>
        </a:p>
      </dsp:txBody>
      <dsp:txXfrm>
        <a:off x="2340473" y="2058055"/>
        <a:ext cx="1223708" cy="407902"/>
      </dsp:txXfrm>
    </dsp:sp>
    <dsp:sp modelId="{D3748724-A36A-4A6E-A212-1103E17000D7}">
      <dsp:nvSpPr>
        <dsp:cNvPr id="0" name=""/>
        <dsp:cNvSpPr/>
      </dsp:nvSpPr>
      <dsp:spPr>
        <a:xfrm>
          <a:off x="2128281" y="2472139"/>
          <a:ext cx="1648092" cy="1648092"/>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kern="1200" dirty="0" smtClean="0">
              <a:latin typeface="Arial" pitchFamily="34" charset="0"/>
              <a:cs typeface="Arial" pitchFamily="34" charset="0"/>
            </a:rPr>
            <a:t>SUPUESTOS</a:t>
          </a:r>
          <a:endParaRPr lang="es-ES" sz="1200" kern="1200" dirty="0">
            <a:latin typeface="Arial" pitchFamily="34" charset="0"/>
            <a:cs typeface="Arial" pitchFamily="34" charset="0"/>
          </a:endParaRPr>
        </a:p>
      </dsp:txBody>
      <dsp:txXfrm>
        <a:off x="2369639" y="2884162"/>
        <a:ext cx="1165377" cy="8240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31E692-8C2A-45B3-9E08-7A0415887B30}">
      <dsp:nvSpPr>
        <dsp:cNvPr id="0" name=""/>
        <dsp:cNvSpPr/>
      </dsp:nvSpPr>
      <dsp:spPr>
        <a:xfrm>
          <a:off x="1679264" y="647799"/>
          <a:ext cx="2120452" cy="2070667"/>
        </a:xfrm>
        <a:prstGeom prst="ellipse">
          <a:avLst/>
        </a:prstGeom>
        <a:solidFill>
          <a:schemeClr val="lt1">
            <a:alpha val="50000"/>
            <a:hueOff val="0"/>
            <a:satOff val="0"/>
            <a:lumOff val="0"/>
            <a:alphaOff val="0"/>
          </a:schemeClr>
        </a:solidFill>
        <a:ln w="381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s-ES" sz="6500" kern="1200" dirty="0" smtClean="0"/>
            <a:t>C</a:t>
          </a:r>
          <a:endParaRPr lang="es-ES" sz="6500" kern="1200" dirty="0"/>
        </a:p>
      </dsp:txBody>
      <dsp:txXfrm>
        <a:off x="1989797" y="951041"/>
        <a:ext cx="1499386" cy="1464183"/>
      </dsp:txXfrm>
    </dsp:sp>
    <dsp:sp modelId="{0F88D3DF-3527-4C8B-9D36-F7E78218F081}">
      <dsp:nvSpPr>
        <dsp:cNvPr id="0" name=""/>
        <dsp:cNvSpPr/>
      </dsp:nvSpPr>
      <dsp:spPr>
        <a:xfrm>
          <a:off x="1321117" y="-437895"/>
          <a:ext cx="2038284" cy="1822022"/>
        </a:xfrm>
        <a:prstGeom prst="ellipse">
          <a:avLst/>
        </a:prstGeom>
        <a:solidFill>
          <a:schemeClr val="lt1">
            <a:alpha val="50000"/>
            <a:hueOff val="0"/>
            <a:satOff val="0"/>
            <a:lumOff val="0"/>
            <a:alphaOff val="0"/>
          </a:schemeClr>
        </a:solidFill>
        <a:ln w="381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s-ES" sz="6500" kern="1200" dirty="0" smtClean="0"/>
            <a:t>A</a:t>
          </a:r>
          <a:endParaRPr lang="es-ES" sz="6500" kern="1200" dirty="0"/>
        </a:p>
      </dsp:txBody>
      <dsp:txXfrm>
        <a:off x="1619617" y="-171066"/>
        <a:ext cx="1441284" cy="1288364"/>
      </dsp:txXfrm>
    </dsp:sp>
    <dsp:sp modelId="{A56476A8-9594-490F-98E3-E2656800793F}">
      <dsp:nvSpPr>
        <dsp:cNvPr id="0" name=""/>
        <dsp:cNvSpPr/>
      </dsp:nvSpPr>
      <dsp:spPr>
        <a:xfrm>
          <a:off x="361662" y="596359"/>
          <a:ext cx="2038275" cy="1808168"/>
        </a:xfrm>
        <a:prstGeom prst="ellipse">
          <a:avLst/>
        </a:prstGeom>
        <a:solidFill>
          <a:schemeClr val="lt1">
            <a:alpha val="50000"/>
            <a:hueOff val="0"/>
            <a:satOff val="0"/>
            <a:lumOff val="0"/>
            <a:alphaOff val="0"/>
          </a:schemeClr>
        </a:solidFill>
        <a:ln w="38100" cap="flat" cmpd="sng" algn="ctr">
          <a:solidFill>
            <a:schemeClr val="accent2">
              <a:shade val="80000"/>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s-ES" sz="6500" kern="1200" dirty="0" smtClean="0"/>
            <a:t>B</a:t>
          </a:r>
          <a:endParaRPr lang="es-ES" sz="6500" kern="1200" dirty="0"/>
        </a:p>
      </dsp:txBody>
      <dsp:txXfrm>
        <a:off x="660160" y="861159"/>
        <a:ext cx="1441279" cy="127856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EDAB29-BEEA-4767-83A6-68CF06735F1D}">
      <dsp:nvSpPr>
        <dsp:cNvPr id="0" name=""/>
        <dsp:cNvSpPr/>
      </dsp:nvSpPr>
      <dsp:spPr>
        <a:xfrm>
          <a:off x="0" y="0"/>
          <a:ext cx="5181600" cy="12192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s-ES" sz="3200" kern="1200" dirty="0" smtClean="0"/>
            <a:t>Supuestos</a:t>
          </a:r>
          <a:endParaRPr lang="es-ES" sz="3200" kern="1200" dirty="0"/>
        </a:p>
      </dsp:txBody>
      <dsp:txXfrm>
        <a:off x="35709" y="35709"/>
        <a:ext cx="3865988" cy="1147782"/>
      </dsp:txXfrm>
    </dsp:sp>
    <dsp:sp modelId="{929FF06C-53D8-4E5E-988E-114451DFDE5A}">
      <dsp:nvSpPr>
        <dsp:cNvPr id="0" name=""/>
        <dsp:cNvSpPr/>
      </dsp:nvSpPr>
      <dsp:spPr>
        <a:xfrm>
          <a:off x="457199" y="1422399"/>
          <a:ext cx="5181600" cy="1219200"/>
        </a:xfrm>
        <a:prstGeom prst="roundRect">
          <a:avLst>
            <a:gd name="adj" fmla="val 1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s-ES" sz="3200" kern="1200" dirty="0" smtClean="0"/>
            <a:t>Bienes homogéneos individuales.</a:t>
          </a:r>
          <a:endParaRPr lang="es-ES" sz="3200" kern="1200" dirty="0"/>
        </a:p>
      </dsp:txBody>
      <dsp:txXfrm>
        <a:off x="492908" y="1458108"/>
        <a:ext cx="3860502" cy="1147782"/>
      </dsp:txXfrm>
    </dsp:sp>
    <dsp:sp modelId="{A631D823-793A-4A44-89DD-62925066BD03}">
      <dsp:nvSpPr>
        <dsp:cNvPr id="0" name=""/>
        <dsp:cNvSpPr/>
      </dsp:nvSpPr>
      <dsp:spPr>
        <a:xfrm>
          <a:off x="914399" y="2844799"/>
          <a:ext cx="5181600" cy="1219200"/>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s-ES" sz="3200" kern="1200" dirty="0" smtClean="0"/>
            <a:t>Áreas de mercado varían.</a:t>
          </a:r>
          <a:endParaRPr lang="es-ES" sz="3200" kern="1200" dirty="0"/>
        </a:p>
      </dsp:txBody>
      <dsp:txXfrm>
        <a:off x="950108" y="2880508"/>
        <a:ext cx="3860502" cy="1147782"/>
      </dsp:txXfrm>
    </dsp:sp>
    <dsp:sp modelId="{9911E4C0-51AD-4A2C-ADAF-920169EB2876}">
      <dsp:nvSpPr>
        <dsp:cNvPr id="0" name=""/>
        <dsp:cNvSpPr/>
      </dsp:nvSpPr>
      <dsp:spPr>
        <a:xfrm>
          <a:off x="4389120" y="924560"/>
          <a:ext cx="792480" cy="792480"/>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4567428" y="924560"/>
        <a:ext cx="435864" cy="596341"/>
      </dsp:txXfrm>
    </dsp:sp>
    <dsp:sp modelId="{466989BD-BF15-4EE6-A179-E3EE8878DEA5}">
      <dsp:nvSpPr>
        <dsp:cNvPr id="0" name=""/>
        <dsp:cNvSpPr/>
      </dsp:nvSpPr>
      <dsp:spPr>
        <a:xfrm>
          <a:off x="4846320" y="2338832"/>
          <a:ext cx="792480" cy="792480"/>
        </a:xfrm>
        <a:prstGeom prst="downArrow">
          <a:avLst>
            <a:gd name="adj1" fmla="val 55000"/>
            <a:gd name="adj2" fmla="val 45000"/>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5024628" y="2338832"/>
        <a:ext cx="435864" cy="59634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8.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2C065A-6D7A-4639-AE5B-9D56F64BD67F}" type="datetimeFigureOut">
              <a:rPr lang="es-ES" smtClean="0"/>
              <a:pPr/>
              <a:t>23/09/2015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A7D8A8-AC87-4F70-A99D-6734501D973C}" type="slidenum">
              <a:rPr lang="es-ES" smtClean="0"/>
              <a:pPr/>
              <a:t>‹Nº›</a:t>
            </a:fld>
            <a:endParaRPr lang="es-ES"/>
          </a:p>
        </p:txBody>
      </p:sp>
    </p:spTree>
    <p:extLst>
      <p:ext uri="{BB962C8B-B14F-4D97-AF65-F5344CB8AC3E}">
        <p14:creationId xmlns:p14="http://schemas.microsoft.com/office/powerpoint/2010/main" val="3161856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20713" y="684213"/>
            <a:ext cx="5854700" cy="4391025"/>
          </a:xfrm>
        </p:spPr>
      </p:sp>
      <p:sp>
        <p:nvSpPr>
          <p:cNvPr id="4" name="3 Marcador de número de diapositiva"/>
          <p:cNvSpPr>
            <a:spLocks noGrp="1"/>
          </p:cNvSpPr>
          <p:nvPr>
            <p:ph type="sldNum" sz="quarter" idx="10"/>
          </p:nvPr>
        </p:nvSpPr>
        <p:spPr/>
        <p:txBody>
          <a:bodyPr/>
          <a:lstStyle/>
          <a:p>
            <a:fld id="{74A7D8A8-AC87-4F70-A99D-6734501D973C}" type="slidenum">
              <a:rPr lang="es-ES" smtClean="0"/>
              <a:pPr/>
              <a:t>1</a:t>
            </a:fld>
            <a:endParaRPr lang="es-ES"/>
          </a:p>
        </p:txBody>
      </p:sp>
      <p:sp>
        <p:nvSpPr>
          <p:cNvPr id="3" name="2 Marcador de notas"/>
          <p:cNvSpPr>
            <a:spLocks noGrp="1"/>
          </p:cNvSpPr>
          <p:nvPr>
            <p:ph type="body" idx="1"/>
          </p:nvPr>
        </p:nvSpPr>
        <p:spPr/>
        <p:txBody>
          <a:bodyPr/>
          <a:lstStyle/>
          <a:p>
            <a:r>
              <a:rPr lang="es-MX" dirty="0" smtClean="0"/>
              <a:t>Caratula</a:t>
            </a:r>
            <a:r>
              <a:rPr lang="es-MX" baseline="0" dirty="0" smtClean="0"/>
              <a:t> del material de Exposición</a:t>
            </a:r>
            <a:endParaRPr lang="es-MX"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teoría de la localización también se auxilia de la programación lineal para establecer la localización óptima de una empresa, el modelo  matemático queda formulado como en la diapositiva de arriba. Por tanto la localización óptima estará dada de tal forma que se minimice el coste de transporte.</a:t>
            </a: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10</a:t>
            </a:fld>
            <a:endParaRPr lang="es-ES"/>
          </a:p>
        </p:txBody>
      </p:sp>
    </p:spTree>
    <p:extLst>
      <p:ext uri="{BB962C8B-B14F-4D97-AF65-F5344CB8AC3E}">
        <p14:creationId xmlns:p14="http://schemas.microsoft.com/office/powerpoint/2010/main" val="2427964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localización de la  empresa va depender de tres condiciones: si los costos de transporte  de la materia prima son menores, mayores o iguales a los costes de transportar el producto.</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11</a:t>
            </a:fld>
            <a:endParaRPr lang="es-ES"/>
          </a:p>
        </p:txBody>
      </p:sp>
    </p:spTree>
    <p:extLst>
      <p:ext uri="{BB962C8B-B14F-4D97-AF65-F5344CB8AC3E}">
        <p14:creationId xmlns:p14="http://schemas.microsoft.com/office/powerpoint/2010/main" val="343172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teoría del lugar central, expuesta por Christaller nos explica como se jerarquizan y distribuyen los espacios urbanos, de acuerdo a los servicios que se  ofrecen a una determinada población en un espacio isotrópico.</a:t>
            </a:r>
          </a:p>
          <a:p>
            <a:pPr algn="just"/>
            <a:r>
              <a:rPr lang="es-MX" dirty="0" smtClean="0">
                <a:latin typeface="Arial" pitchFamily="34" charset="0"/>
                <a:cs typeface="Arial" pitchFamily="34" charset="0"/>
              </a:rPr>
              <a:t>Hace énfasis en que las actividades productivas de ben ser complementadas por dos factores importantes (disponibilidad de recursos y la localización).</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12</a:t>
            </a:fld>
            <a:endParaRPr lang="es-ES"/>
          </a:p>
        </p:txBody>
      </p:sp>
    </p:spTree>
    <p:extLst>
      <p:ext uri="{BB962C8B-B14F-4D97-AF65-F5344CB8AC3E}">
        <p14:creationId xmlns:p14="http://schemas.microsoft.com/office/powerpoint/2010/main" val="4269304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Para explicar el número, tamaño y distribución espacial de las ciudades, Christaller se basa en los siguientes supuestos:</a:t>
            </a:r>
          </a:p>
          <a:p>
            <a:pPr algn="just"/>
            <a:r>
              <a:rPr lang="es-MX" dirty="0" smtClean="0">
                <a:latin typeface="Arial" pitchFamily="34" charset="0"/>
                <a:cs typeface="Arial" pitchFamily="34" charset="0"/>
              </a:rPr>
              <a:t>1.-Una superficie sin accidentes geográficos  y con una densidad de población uniforme.</a:t>
            </a:r>
          </a:p>
          <a:p>
            <a:pPr algn="just"/>
            <a:r>
              <a:rPr lang="es-MX" dirty="0" smtClean="0">
                <a:latin typeface="Arial" pitchFamily="34" charset="0"/>
                <a:cs typeface="Arial" pitchFamily="34" charset="0"/>
              </a:rPr>
              <a:t>2.- los costes de transporte por unidad de distancia son iguales en toda la superficie.</a:t>
            </a:r>
          </a:p>
          <a:p>
            <a:pPr algn="just"/>
            <a:r>
              <a:rPr lang="es-MX" dirty="0" smtClean="0">
                <a:latin typeface="Arial" pitchFamily="34" charset="0"/>
                <a:cs typeface="Arial" pitchFamily="34" charset="0"/>
              </a:rPr>
              <a:t>3.- Los servicios para la población están distribuidos uniformemente</a:t>
            </a:r>
          </a:p>
          <a:p>
            <a:pPr algn="just"/>
            <a:r>
              <a:rPr lang="es-MX" dirty="0" smtClean="0">
                <a:latin typeface="Arial" pitchFamily="34" charset="0"/>
                <a:cs typeface="Arial" pitchFamily="34" charset="0"/>
              </a:rPr>
              <a:t>4.- y finalmente los servicios tienden a ubicarse en un punto central donde se maximiza la utilidad y un óptimo de abastecimiento.</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13</a:t>
            </a:fld>
            <a:endParaRPr lang="es-ES"/>
          </a:p>
        </p:txBody>
      </p:sp>
    </p:spTree>
    <p:extLst>
      <p:ext uri="{BB962C8B-B14F-4D97-AF65-F5344CB8AC3E}">
        <p14:creationId xmlns:p14="http://schemas.microsoft.com/office/powerpoint/2010/main" val="3204765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El modelo que utiliza Christaller para explicar su modelo tiene forma de hexágono, debido a que  es lo más cercano al circulo el cual no deja espacios sin cubrir al gravitar hacia uno u otro núcleo. En el modelo se puede observar que existen tres niveles de orden diferente: es decir existe una jerarquía de centros urbanos; </a:t>
            </a:r>
            <a:r>
              <a:rPr lang="es-MX" dirty="0">
                <a:latin typeface="Arial" pitchFamily="34" charset="0"/>
                <a:cs typeface="Arial" pitchFamily="34" charset="0"/>
              </a:rPr>
              <a:t>donde los centros de alta jerarquía se van a caracterizar por una población grande, su economía la </a:t>
            </a:r>
            <a:r>
              <a:rPr lang="es-MX" dirty="0" smtClean="0">
                <a:latin typeface="Arial" pitchFamily="34" charset="0"/>
                <a:cs typeface="Arial" pitchFamily="34" charset="0"/>
              </a:rPr>
              <a:t>sostiene </a:t>
            </a:r>
            <a:r>
              <a:rPr lang="es-MX" dirty="0">
                <a:latin typeface="Arial" pitchFamily="34" charset="0"/>
                <a:cs typeface="Arial" pitchFamily="34" charset="0"/>
              </a:rPr>
              <a:t>el sector </a:t>
            </a:r>
            <a:r>
              <a:rPr lang="es-MX" dirty="0" smtClean="0">
                <a:latin typeface="Arial" pitchFamily="34" charset="0"/>
                <a:cs typeface="Arial" pitchFamily="34" charset="0"/>
              </a:rPr>
              <a:t>terciario.</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14</a:t>
            </a:fld>
            <a:endParaRPr lang="es-ES"/>
          </a:p>
        </p:txBody>
      </p:sp>
    </p:spTree>
    <p:extLst>
      <p:ext uri="{BB962C8B-B14F-4D97-AF65-F5344CB8AC3E}">
        <p14:creationId xmlns:p14="http://schemas.microsoft.com/office/powerpoint/2010/main" val="2130365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25538" y="684213"/>
            <a:ext cx="4572000" cy="3429000"/>
          </a:xfrm>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teoría de Lösch nos intenta explicar en forma abstracta </a:t>
            </a:r>
            <a:r>
              <a:rPr lang="es-MX" dirty="0">
                <a:latin typeface="Arial" pitchFamily="34" charset="0"/>
                <a:cs typeface="Arial" pitchFamily="34" charset="0"/>
              </a:rPr>
              <a:t>la estructura espacial de una economía que se sitúa en  una planicie vacía </a:t>
            </a:r>
            <a:r>
              <a:rPr lang="es-MX" dirty="0" smtClean="0">
                <a:latin typeface="Arial" pitchFamily="34" charset="0"/>
                <a:cs typeface="Arial" pitchFamily="34" charset="0"/>
              </a:rPr>
              <a:t> y homogénea.</a:t>
            </a:r>
          </a:p>
          <a:p>
            <a:pPr algn="just"/>
            <a:r>
              <a:rPr lang="es-MX" dirty="0" smtClean="0">
                <a:latin typeface="Arial" pitchFamily="34" charset="0"/>
                <a:cs typeface="Arial" pitchFamily="34" charset="0"/>
              </a:rPr>
              <a:t>Los supuestos que maneja son:</a:t>
            </a:r>
          </a:p>
          <a:p>
            <a:pPr marL="171450" indent="-171450" algn="just">
              <a:buFont typeface="Wingdings" pitchFamily="2" charset="2"/>
              <a:buChar char="§"/>
            </a:pPr>
            <a:r>
              <a:rPr lang="es-MX" dirty="0" smtClean="0">
                <a:latin typeface="Arial" pitchFamily="34" charset="0"/>
                <a:cs typeface="Arial" pitchFamily="34" charset="0"/>
              </a:rPr>
              <a:t>Existencia de una planicie  sin barrera ni fronteras topográficas.</a:t>
            </a:r>
          </a:p>
          <a:p>
            <a:pPr marL="171450" indent="-171450" algn="just">
              <a:buFont typeface="Wingdings" pitchFamily="2" charset="2"/>
              <a:buChar char="§"/>
            </a:pPr>
            <a:r>
              <a:rPr lang="es-MX" dirty="0" smtClean="0">
                <a:latin typeface="Arial" pitchFamily="34" charset="0"/>
                <a:cs typeface="Arial" pitchFamily="34" charset="0"/>
              </a:rPr>
              <a:t>Costes de transporte son proporcionales a la distancia</a:t>
            </a:r>
          </a:p>
          <a:p>
            <a:pPr marL="171450" indent="-171450" algn="just">
              <a:buFont typeface="Wingdings" pitchFamily="2" charset="2"/>
              <a:buChar char="§"/>
            </a:pPr>
            <a:r>
              <a:rPr lang="es-MX" dirty="0" smtClean="0">
                <a:latin typeface="Arial" pitchFamily="34" charset="0"/>
                <a:cs typeface="Arial" pitchFamily="34" charset="0"/>
              </a:rPr>
              <a:t>Individuos distribuidos uniformemente </a:t>
            </a:r>
          </a:p>
          <a:p>
            <a:pPr marL="171450" indent="-171450" algn="just">
              <a:buFont typeface="Wingdings" pitchFamily="2" charset="2"/>
              <a:buChar char="§"/>
            </a:pPr>
            <a:r>
              <a:rPr lang="es-MX" dirty="0" smtClean="0">
                <a:latin typeface="Arial" pitchFamily="34" charset="0"/>
                <a:cs typeface="Arial" pitchFamily="34" charset="0"/>
              </a:rPr>
              <a:t>Y las materias primas son ubicuas.</a:t>
            </a:r>
          </a:p>
          <a:p>
            <a:pPr marL="171450" indent="-171450">
              <a:buFont typeface="Arial" pitchFamily="34" charset="0"/>
              <a:buChar char="•"/>
            </a:pPr>
            <a:r>
              <a:rPr lang="es-MX" dirty="0" smtClean="0">
                <a:latin typeface="Arial" pitchFamily="34" charset="0"/>
                <a:cs typeface="Arial" pitchFamily="34" charset="0"/>
              </a:rPr>
              <a:t> </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15</a:t>
            </a:fld>
            <a:endParaRPr lang="es-ES"/>
          </a:p>
        </p:txBody>
      </p:sp>
    </p:spTree>
    <p:extLst>
      <p:ext uri="{BB962C8B-B14F-4D97-AF65-F5344CB8AC3E}">
        <p14:creationId xmlns:p14="http://schemas.microsoft.com/office/powerpoint/2010/main" val="2899729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t>En la gráfica anterior se describe, bajo los supuestos de uniformidad y homogeneidad, la demanda de un bien, la cual se representa en forma de ícono (los puntos PQD).</a:t>
            </a:r>
            <a:endParaRPr lang="es-MX" dirty="0"/>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16</a:t>
            </a:fld>
            <a:endParaRPr lang="es-ES"/>
          </a:p>
        </p:txBody>
      </p:sp>
    </p:spTree>
    <p:extLst>
      <p:ext uri="{BB962C8B-B14F-4D97-AF65-F5344CB8AC3E}">
        <p14:creationId xmlns:p14="http://schemas.microsoft.com/office/powerpoint/2010/main" val="17084635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figura anterior nos explica el área de mercado cuando existe un solo productor. Sin embargo la libre entrada al mercado hará que se incorporen más productores (se eliminan beneficios), por tanto, el mercado se comprimirá hasta formar un hexágono, que es la forma de agotar la totalidad del área servida.</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17</a:t>
            </a:fld>
            <a:endParaRPr lang="es-ES"/>
          </a:p>
        </p:txBody>
      </p:sp>
    </p:spTree>
    <p:extLst>
      <p:ext uri="{BB962C8B-B14F-4D97-AF65-F5344CB8AC3E}">
        <p14:creationId xmlns:p14="http://schemas.microsoft.com/office/powerpoint/2010/main" val="3086807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región económica de Lösch, es aquella en la cual se minimizan los costes totales de transporte, pero sin sacrificar los accesos al mercado. Lo anterior va a originar una concentración espacial en donde todas las redes tendrán un centro de producción común.</a:t>
            </a:r>
          </a:p>
          <a:p>
            <a:pPr algn="just"/>
            <a:r>
              <a:rPr lang="es-MX" dirty="0" smtClean="0">
                <a:latin typeface="Arial" pitchFamily="34" charset="0"/>
                <a:cs typeface="Arial" pitchFamily="34" charset="0"/>
              </a:rPr>
              <a:t>Por otra parte la diapositiva nos menciona las condiciones que se necesitan para llegar al equilibrio </a:t>
            </a:r>
            <a:r>
              <a:rPr lang="es-MX" dirty="0" err="1" smtClean="0">
                <a:latin typeface="Arial" pitchFamily="34" charset="0"/>
                <a:cs typeface="Arial" pitchFamily="34" charset="0"/>
              </a:rPr>
              <a:t>locacional</a:t>
            </a:r>
            <a:r>
              <a:rPr lang="es-MX" dirty="0" smtClean="0">
                <a:latin typeface="Arial" pitchFamily="34" charset="0"/>
                <a:cs typeface="Arial" pitchFamily="34" charset="0"/>
              </a:rPr>
              <a:t> del modelo de Lösch.</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18</a:t>
            </a:fld>
            <a:endParaRPr lang="es-ES"/>
          </a:p>
        </p:txBody>
      </p:sp>
    </p:spTree>
    <p:extLst>
      <p:ext uri="{BB962C8B-B14F-4D97-AF65-F5344CB8AC3E}">
        <p14:creationId xmlns:p14="http://schemas.microsoft.com/office/powerpoint/2010/main" val="1335094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Von Tünen para su modelo incorpora los costes de transporte como un factor de la localización de  la actividad económica. También hace mención a la renta, la cual va a variar dependiendo a la distancia.</a:t>
            </a:r>
          </a:p>
          <a:p>
            <a:pPr algn="just"/>
            <a:r>
              <a:rPr lang="es-MX" dirty="0" smtClean="0">
                <a:latin typeface="Arial" pitchFamily="34" charset="0"/>
                <a:cs typeface="Arial" pitchFamily="34" charset="0"/>
              </a:rPr>
              <a:t>Los supuestos que maneja es un área asilada con un centro urbano y una región agrícola, un único mercado, una llanura uniforme que rodea a toda la ciudad, los productores están en capacidad de ajustar su producción dependiendo a la demanda del mercado y los costes de transporte son proporcionales a la distancia y están a cargo de los productores.</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19</a:t>
            </a:fld>
            <a:endParaRPr lang="es-ES"/>
          </a:p>
        </p:txBody>
      </p:sp>
    </p:spTree>
    <p:extLst>
      <p:ext uri="{BB962C8B-B14F-4D97-AF65-F5344CB8AC3E}">
        <p14:creationId xmlns:p14="http://schemas.microsoft.com/office/powerpoint/2010/main" val="235607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20713" y="684213"/>
            <a:ext cx="5854700" cy="4391025"/>
          </a:xfrm>
        </p:spPr>
      </p:sp>
      <p:sp>
        <p:nvSpPr>
          <p:cNvPr id="4" name="3 Marcador de número de diapositiva"/>
          <p:cNvSpPr>
            <a:spLocks noGrp="1"/>
          </p:cNvSpPr>
          <p:nvPr>
            <p:ph type="sldNum" sz="quarter" idx="10"/>
          </p:nvPr>
        </p:nvSpPr>
        <p:spPr/>
        <p:txBody>
          <a:bodyPr/>
          <a:lstStyle/>
          <a:p>
            <a:fld id="{74A7D8A8-AC87-4F70-A99D-6734501D973C}" type="slidenum">
              <a:rPr lang="es-ES" smtClean="0"/>
              <a:pPr/>
              <a:t>2</a:t>
            </a:fld>
            <a:endParaRPr lang="es-ES"/>
          </a:p>
        </p:txBody>
      </p:sp>
      <p:sp>
        <p:nvSpPr>
          <p:cNvPr id="3" name="2 Marcador de notas"/>
          <p:cNvSpPr>
            <a:spLocks noGrp="1"/>
          </p:cNvSpPr>
          <p:nvPr>
            <p:ph type="body" idx="1"/>
          </p:nvPr>
        </p:nvSpPr>
        <p:spPr/>
        <p:txBody>
          <a:bodyPr/>
          <a:lstStyle/>
          <a:p>
            <a:r>
              <a:rPr lang="es-MX" dirty="0" smtClean="0"/>
              <a:t>Se presenta el material de exposición de</a:t>
            </a:r>
            <a:r>
              <a:rPr lang="es-MX" baseline="0" dirty="0" smtClean="0"/>
              <a:t> acuerdo a los contenidos y al objetivo  de la unidad 1 del programa de estudios por competencias de Desarrollo regional</a:t>
            </a:r>
            <a:endParaRPr lang="es-MX"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expresión matemática nos describe la manera de obtener la renta de localización, la cual es igual </a:t>
            </a:r>
            <a:r>
              <a:rPr lang="es-ES" dirty="0">
                <a:latin typeface="Arial" pitchFamily="34" charset="0"/>
                <a:cs typeface="Arial" pitchFamily="34" charset="0"/>
              </a:rPr>
              <a:t>es igual al rendimiento (r) multiplicado por el precio (p) menos el coste (c), menos el rendimiento por la tasa de embarque (t) y la distancia (d).</a:t>
            </a:r>
          </a:p>
          <a:p>
            <a:pPr algn="just"/>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20</a:t>
            </a:fld>
            <a:endParaRPr lang="es-ES"/>
          </a:p>
        </p:txBody>
      </p:sp>
    </p:spTree>
    <p:extLst>
      <p:ext uri="{BB962C8B-B14F-4D97-AF65-F5344CB8AC3E}">
        <p14:creationId xmlns:p14="http://schemas.microsoft.com/office/powerpoint/2010/main" val="16437523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gráfica anterior nos muestra como varía la renta de acuerdo a la distancia del mercado; es decir, la renta de suelo será más cara donde se concentran los servicios en una ciudad  que en los terrenos más alejados; sin embargo al final todos terminan pagando lo mismo por los productos que adquieren.</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21</a:t>
            </a:fld>
            <a:endParaRPr lang="es-ES"/>
          </a:p>
        </p:txBody>
      </p:sp>
    </p:spTree>
    <p:extLst>
      <p:ext uri="{BB962C8B-B14F-4D97-AF65-F5344CB8AC3E}">
        <p14:creationId xmlns:p14="http://schemas.microsoft.com/office/powerpoint/2010/main" val="18425162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t>El modelo de Von Tünen esta representado en forma de círculos en el cual traza claramente como se distribuyen las actividades. </a:t>
            </a:r>
            <a:r>
              <a:rPr lang="es-MX" dirty="0" smtClean="0">
                <a:latin typeface="Arial" pitchFamily="34" charset="0"/>
                <a:cs typeface="Arial" pitchFamily="34" charset="0"/>
              </a:rPr>
              <a:t>Muestra </a:t>
            </a:r>
            <a:r>
              <a:rPr lang="es-MX" dirty="0">
                <a:latin typeface="Arial" pitchFamily="34" charset="0"/>
                <a:cs typeface="Arial" pitchFamily="34" charset="0"/>
              </a:rPr>
              <a:t>que los productos que se cultivan cerca de las ciudades son aquellos con menores costos de transporte, alta productividad y rentas altas de la tierra. Por el contrario mientras más se alejen los productos del centro de la ciudad, la renta de la tierra y la productividad de la tierra disminuyen con crecientes costos de transporte. </a:t>
            </a:r>
          </a:p>
          <a:p>
            <a:pPr algn="just"/>
            <a:endParaRPr lang="es-MX" dirty="0"/>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22</a:t>
            </a:fld>
            <a:endParaRPr lang="es-ES"/>
          </a:p>
        </p:txBody>
      </p:sp>
    </p:spTree>
    <p:extLst>
      <p:ext uri="{BB962C8B-B14F-4D97-AF65-F5344CB8AC3E}">
        <p14:creationId xmlns:p14="http://schemas.microsoft.com/office/powerpoint/2010/main" val="18767321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Si se cambia el supuesto de espacio uniforme por el de fertilidad e l modelo se representaría como el diagrama anterior. en este sentido las zonas no son concéntricas, sino que se dirigen a las zonas más fértiles.</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23</a:t>
            </a:fld>
            <a:endParaRPr lang="es-ES"/>
          </a:p>
        </p:txBody>
      </p:sp>
    </p:spTree>
    <p:extLst>
      <p:ext uri="{BB962C8B-B14F-4D97-AF65-F5344CB8AC3E}">
        <p14:creationId xmlns:p14="http://schemas.microsoft.com/office/powerpoint/2010/main" val="18254673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Weber desarrollo la teoría de la localización industrial, bajo los supuesto de la existencia de un espacio isotrópico, los recursos se encuentran localizados en un punto y  la distancia (que es la distancia de la planta de producción a los recursos ya al mercado). También considera que los costes  de producción son los mismos en todas partes.</a:t>
            </a: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24</a:t>
            </a:fld>
            <a:endParaRPr lang="es-ES"/>
          </a:p>
        </p:txBody>
      </p:sp>
    </p:spTree>
    <p:extLst>
      <p:ext uri="{BB962C8B-B14F-4D97-AF65-F5344CB8AC3E}">
        <p14:creationId xmlns:p14="http://schemas.microsoft.com/office/powerpoint/2010/main" val="3729729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El triángulo de localización de Weber, nos explica la forma en que debe ubicarse una empresa, en los vértices del triángulo se tiene a l mercado y las dos materias primas que son utilizadas para la elaboración del producto; por tanta la localización óptima se puede orientar hacia el mercado o a las materias primas, depende cual sea el coste total mínimo de transporte.</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25</a:t>
            </a:fld>
            <a:endParaRPr lang="es-ES"/>
          </a:p>
        </p:txBody>
      </p:sp>
    </p:spTree>
    <p:extLst>
      <p:ext uri="{BB962C8B-B14F-4D97-AF65-F5344CB8AC3E}">
        <p14:creationId xmlns:p14="http://schemas.microsoft.com/office/powerpoint/2010/main" val="16045642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Esta es la forma en que dos o más empresas pueden agruparse para obtener mayores beneficios; definiéndolo como una </a:t>
            </a:r>
            <a:r>
              <a:rPr lang="es-MX" dirty="0" err="1" smtClean="0">
                <a:latin typeface="Arial" pitchFamily="34" charset="0"/>
                <a:cs typeface="Arial" pitchFamily="34" charset="0"/>
              </a:rPr>
              <a:t>isodapana</a:t>
            </a:r>
            <a:r>
              <a:rPr lang="es-MX" dirty="0" smtClean="0">
                <a:latin typeface="Arial" pitchFamily="34" charset="0"/>
                <a:cs typeface="Arial" pitchFamily="34" charset="0"/>
              </a:rPr>
              <a:t>. Es decir, son tres empresas localizadas en el punto donde el coste de transporte es mínimo </a:t>
            </a:r>
            <a:r>
              <a:rPr lang="es-ES" dirty="0">
                <a:latin typeface="Arial" pitchFamily="34" charset="0"/>
                <a:cs typeface="Arial" pitchFamily="34" charset="0"/>
              </a:rPr>
              <a:t>La localización alternativa de las tres empresas da lugar a economías </a:t>
            </a:r>
            <a:r>
              <a:rPr lang="es-ES" dirty="0" smtClean="0">
                <a:latin typeface="Arial" pitchFamily="34" charset="0"/>
                <a:cs typeface="Arial" pitchFamily="34" charset="0"/>
              </a:rPr>
              <a:t>de. </a:t>
            </a:r>
            <a:r>
              <a:rPr lang="es-ES" dirty="0">
                <a:latin typeface="Arial" pitchFamily="34" charset="0"/>
                <a:cs typeface="Arial" pitchFamily="34" charset="0"/>
              </a:rPr>
              <a:t>aglomeración, debido a que las empresas están muy cerca unas </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26</a:t>
            </a:fld>
            <a:endParaRPr lang="es-ES"/>
          </a:p>
        </p:txBody>
      </p:sp>
    </p:spTree>
    <p:extLst>
      <p:ext uri="{BB962C8B-B14F-4D97-AF65-F5344CB8AC3E}">
        <p14:creationId xmlns:p14="http://schemas.microsoft.com/office/powerpoint/2010/main" val="2315953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Arial" pitchFamily="34" charset="0"/>
                <a:cs typeface="Arial" pitchFamily="34" charset="0"/>
              </a:rPr>
              <a:t>En los años 30 se llevaron a cabo investigaciones cuantitativas sobre la atracción comercial de la ciudades americanas, por lo que William </a:t>
            </a:r>
            <a:r>
              <a:rPr lang="es-MX" dirty="0" err="1" smtClean="0">
                <a:latin typeface="Arial" pitchFamily="34" charset="0"/>
                <a:cs typeface="Arial" pitchFamily="34" charset="0"/>
              </a:rPr>
              <a:t>Reilly</a:t>
            </a:r>
            <a:r>
              <a:rPr lang="es-MX" dirty="0" smtClean="0">
                <a:latin typeface="Arial" pitchFamily="34" charset="0"/>
                <a:cs typeface="Arial" pitchFamily="34" charset="0"/>
              </a:rPr>
              <a:t> propone  la ley de áreas de mercado bajo los supuestos de que existen bienes homogéneos y los </a:t>
            </a:r>
            <a:r>
              <a:rPr lang="es-ES" dirty="0">
                <a:latin typeface="Arial" pitchFamily="34" charset="0"/>
                <a:cs typeface="Arial" pitchFamily="34" charset="0"/>
              </a:rPr>
              <a:t>límites del área de mercado varía en función de los precios , los costos de transporte e incluso en la localización.</a:t>
            </a:r>
          </a:p>
          <a:p>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27</a:t>
            </a:fld>
            <a:endParaRPr lang="es-ES"/>
          </a:p>
        </p:txBody>
      </p:sp>
    </p:spTree>
    <p:extLst>
      <p:ext uri="{BB962C8B-B14F-4D97-AF65-F5344CB8AC3E}">
        <p14:creationId xmlns:p14="http://schemas.microsoft.com/office/powerpoint/2010/main" val="31990863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Lo anterior nos explica como se obtiene matemáticamente el área de mercado. la </a:t>
            </a:r>
            <a:r>
              <a:rPr lang="es-MX" dirty="0">
                <a:latin typeface="Arial" pitchFamily="34" charset="0"/>
                <a:cs typeface="Arial" pitchFamily="34" charset="0"/>
              </a:rPr>
              <a:t>Ley de las Áreas de Mercado, la cual menciona que </a:t>
            </a:r>
            <a:r>
              <a:rPr lang="es-ES" dirty="0"/>
              <a:t> </a:t>
            </a:r>
            <a:r>
              <a:rPr lang="es-ES" dirty="0">
                <a:latin typeface="Arial" pitchFamily="34" charset="0"/>
                <a:cs typeface="Arial" pitchFamily="34" charset="0"/>
              </a:rPr>
              <a:t>cualquier comprador localizado entre dos ciudades (</a:t>
            </a:r>
            <a:r>
              <a:rPr lang="es-ES" i="1" dirty="0">
                <a:latin typeface="Arial" pitchFamily="34" charset="0"/>
                <a:cs typeface="Arial" pitchFamily="34" charset="0"/>
              </a:rPr>
              <a:t>X</a:t>
            </a:r>
            <a:r>
              <a:rPr lang="es-ES" dirty="0">
                <a:latin typeface="Arial" pitchFamily="34" charset="0"/>
                <a:cs typeface="Arial" pitchFamily="34" charset="0"/>
              </a:rPr>
              <a:t>  e </a:t>
            </a:r>
            <a:r>
              <a:rPr lang="es-ES" i="1" dirty="0">
                <a:latin typeface="Arial" pitchFamily="34" charset="0"/>
                <a:cs typeface="Arial" pitchFamily="34" charset="0"/>
              </a:rPr>
              <a:t>Y</a:t>
            </a:r>
            <a:r>
              <a:rPr lang="es-ES" dirty="0">
                <a:latin typeface="Arial" pitchFamily="34" charset="0"/>
                <a:cs typeface="Arial" pitchFamily="34" charset="0"/>
              </a:rPr>
              <a:t>) comprará alguno de los bienes  en la ciudad </a:t>
            </a:r>
            <a:r>
              <a:rPr lang="es-ES" i="1" dirty="0">
                <a:latin typeface="Arial" pitchFamily="34" charset="0"/>
                <a:cs typeface="Arial" pitchFamily="34" charset="0"/>
              </a:rPr>
              <a:t>X</a:t>
            </a:r>
            <a:r>
              <a:rPr lang="es-ES" dirty="0">
                <a:latin typeface="Arial" pitchFamily="34" charset="0"/>
                <a:cs typeface="Arial" pitchFamily="34" charset="0"/>
              </a:rPr>
              <a:t> y otros en la ciudad </a:t>
            </a:r>
            <a:r>
              <a:rPr lang="es-ES" i="1" dirty="0">
                <a:latin typeface="Arial" pitchFamily="34" charset="0"/>
                <a:cs typeface="Arial" pitchFamily="34" charset="0"/>
              </a:rPr>
              <a:t>Y</a:t>
            </a:r>
            <a:r>
              <a:rPr lang="es-ES" dirty="0">
                <a:latin typeface="Arial" pitchFamily="34" charset="0"/>
                <a:cs typeface="Arial" pitchFamily="34" charset="0"/>
              </a:rPr>
              <a:t> , todo depende del  área de mercado en que éste localizado.</a:t>
            </a:r>
            <a:endParaRPr lang="es-MX" dirty="0">
              <a:latin typeface="Arial" pitchFamily="34" charset="0"/>
              <a:cs typeface="Arial" pitchFamily="34" charset="0"/>
            </a:endParaRPr>
          </a:p>
          <a:p>
            <a:pPr algn="just"/>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28</a:t>
            </a:fld>
            <a:endParaRPr lang="es-ES"/>
          </a:p>
        </p:txBody>
      </p:sp>
    </p:spTree>
    <p:extLst>
      <p:ext uri="{BB962C8B-B14F-4D97-AF65-F5344CB8AC3E}">
        <p14:creationId xmlns:p14="http://schemas.microsoft.com/office/powerpoint/2010/main" val="36275350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latin typeface="Arial" pitchFamily="34" charset="0"/>
                <a:cs typeface="Arial" pitchFamily="34" charset="0"/>
              </a:rPr>
              <a:t>Sinclair, </a:t>
            </a:r>
            <a:r>
              <a:rPr lang="es-ES" dirty="0">
                <a:latin typeface="Arial" pitchFamily="34" charset="0"/>
                <a:cs typeface="Arial" pitchFamily="34" charset="0"/>
              </a:rPr>
              <a:t>realiza algunas modificaciones al modelo de Von </a:t>
            </a:r>
            <a:r>
              <a:rPr lang="es-ES" dirty="0" err="1">
                <a:latin typeface="Arial" pitchFamily="34" charset="0"/>
                <a:cs typeface="Arial" pitchFamily="34" charset="0"/>
              </a:rPr>
              <a:t>Thünen</a:t>
            </a:r>
            <a:r>
              <a:rPr lang="es-ES" dirty="0">
                <a:latin typeface="Arial" pitchFamily="34" charset="0"/>
                <a:cs typeface="Arial" pitchFamily="34" charset="0"/>
              </a:rPr>
              <a:t>  que consiste  en construir un modelo de localización agrícola alrededor de las grandes ciudades </a:t>
            </a:r>
            <a:r>
              <a:rPr lang="es-ES" dirty="0" smtClean="0">
                <a:latin typeface="Arial" pitchFamily="34" charset="0"/>
                <a:cs typeface="Arial" pitchFamily="34" charset="0"/>
              </a:rPr>
              <a:t>modernas.</a:t>
            </a:r>
          </a:p>
          <a:p>
            <a:r>
              <a:rPr lang="es-ES" dirty="0" smtClean="0">
                <a:latin typeface="Arial" pitchFamily="34" charset="0"/>
                <a:cs typeface="Arial" pitchFamily="34" charset="0"/>
              </a:rPr>
              <a:t>Hace mención a que la industrialización a conllevado a que se disminuyan los costes de transporte en relación a los coste de producción y que el incremento del nivel de vida de las personas ocasiona que se incremente la demanda de las grandes ciudades.</a:t>
            </a:r>
            <a:endParaRPr lang="es-MX" dirty="0" smtClean="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29</a:t>
            </a:fld>
            <a:endParaRPr lang="es-ES"/>
          </a:p>
        </p:txBody>
      </p:sp>
    </p:spTree>
    <p:extLst>
      <p:ext uri="{BB962C8B-B14F-4D97-AF65-F5344CB8AC3E}">
        <p14:creationId xmlns:p14="http://schemas.microsoft.com/office/powerpoint/2010/main" val="433057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74A7D8A8-AC87-4F70-A99D-6734501D973C}" type="slidenum">
              <a:rPr lang="es-ES" smtClean="0"/>
              <a:pPr/>
              <a:t>3</a:t>
            </a:fld>
            <a:endParaRPr lang="es-ES"/>
          </a:p>
        </p:txBody>
      </p:sp>
      <p:sp>
        <p:nvSpPr>
          <p:cNvPr id="5" name="4 CuadroTexto"/>
          <p:cNvSpPr txBox="1"/>
          <p:nvPr/>
        </p:nvSpPr>
        <p:spPr>
          <a:xfrm>
            <a:off x="476672" y="4644008"/>
            <a:ext cx="6048672" cy="1754326"/>
          </a:xfrm>
          <a:prstGeom prst="rect">
            <a:avLst/>
          </a:prstGeom>
          <a:noFill/>
        </p:spPr>
        <p:txBody>
          <a:bodyPr wrap="square" rtlCol="0">
            <a:spAutoFit/>
          </a:bodyPr>
          <a:lstStyle/>
          <a:p>
            <a:r>
              <a:rPr lang="es-MX" sz="1200" dirty="0" smtClean="0"/>
              <a:t>El materia didáctico se divide en:</a:t>
            </a:r>
          </a:p>
          <a:p>
            <a:r>
              <a:rPr lang="es-MX" sz="1200" dirty="0" smtClean="0"/>
              <a:t>1.- Teoría espacial de los precios,</a:t>
            </a:r>
          </a:p>
          <a:p>
            <a:r>
              <a:rPr lang="es-MX" sz="1200" dirty="0" smtClean="0"/>
              <a:t>2.- Teoría del lugar central</a:t>
            </a:r>
          </a:p>
          <a:p>
            <a:r>
              <a:rPr lang="es-MX" sz="1200" dirty="0" smtClean="0"/>
              <a:t>3.- Teoría de </a:t>
            </a:r>
            <a:r>
              <a:rPr lang="es-MX" sz="1200" dirty="0" err="1" smtClean="0"/>
              <a:t>Lôsch</a:t>
            </a:r>
            <a:r>
              <a:rPr lang="es-MX" sz="1200" dirty="0" smtClean="0"/>
              <a:t>,</a:t>
            </a:r>
          </a:p>
          <a:p>
            <a:r>
              <a:rPr lang="es-MX" sz="1200" dirty="0" smtClean="0"/>
              <a:t>4.- Von Thunen, destacando.</a:t>
            </a:r>
          </a:p>
          <a:p>
            <a:r>
              <a:rPr lang="es-MX" sz="1200" dirty="0" smtClean="0"/>
              <a:t>5.- Teoría de la localización de Weber</a:t>
            </a:r>
            <a:r>
              <a:rPr lang="es-MX" sz="1200" dirty="0"/>
              <a:t> </a:t>
            </a:r>
            <a:r>
              <a:rPr lang="es-MX" sz="1200" dirty="0" smtClean="0"/>
              <a:t>(triangulo de localización) </a:t>
            </a:r>
          </a:p>
          <a:p>
            <a:r>
              <a:rPr lang="es-MX" sz="1200" dirty="0" smtClean="0"/>
              <a:t>6.- En el siguiente se habla sobre las áreas de mercado de </a:t>
            </a:r>
            <a:r>
              <a:rPr lang="es-MX" sz="1200" dirty="0" err="1" smtClean="0"/>
              <a:t>Reilly</a:t>
            </a:r>
            <a:r>
              <a:rPr lang="es-MX" sz="1200" dirty="0" smtClean="0"/>
              <a:t>,, </a:t>
            </a:r>
          </a:p>
          <a:p>
            <a:r>
              <a:rPr lang="es-MX" sz="1200" dirty="0" smtClean="0"/>
              <a:t>7.- Teoría de Sinclair, </a:t>
            </a:r>
          </a:p>
          <a:p>
            <a:r>
              <a:rPr lang="es-MX" sz="1200" dirty="0" smtClean="0"/>
              <a:t>8.- Este último tema termina con el modelo de Hotelling y la paradoja de los helados</a:t>
            </a:r>
            <a:r>
              <a:rPr lang="es-MX" sz="1200" dirty="0"/>
              <a:t>.</a:t>
            </a:r>
          </a:p>
        </p:txBody>
      </p:sp>
      <p:sp>
        <p:nvSpPr>
          <p:cNvPr id="3" name="2 Marcador de notas"/>
          <p:cNvSpPr>
            <a:spLocks noGrp="1"/>
          </p:cNvSpPr>
          <p:nvPr>
            <p:ph type="body" idx="1"/>
          </p:nvPr>
        </p:nvSpPr>
        <p:spPr/>
        <p:txBody>
          <a:bodyPr/>
          <a:lstStyle/>
          <a:p>
            <a:r>
              <a:rPr lang="es-MX" dirty="0" smtClean="0"/>
              <a:t>Se</a:t>
            </a:r>
            <a:r>
              <a:rPr lang="es-MX" baseline="0" dirty="0" smtClean="0"/>
              <a:t> presentan los contenidos del material.</a:t>
            </a:r>
            <a:endParaRPr lang="es-MX" dirty="0"/>
          </a:p>
        </p:txBody>
      </p:sp>
    </p:spTree>
    <p:extLst>
      <p:ext uri="{BB962C8B-B14F-4D97-AF65-F5344CB8AC3E}">
        <p14:creationId xmlns:p14="http://schemas.microsoft.com/office/powerpoint/2010/main" val="10444424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err="1" smtClean="0">
                <a:latin typeface="Arial" pitchFamily="34" charset="0"/>
                <a:cs typeface="Arial" pitchFamily="34" charset="0"/>
              </a:rPr>
              <a:t>Hotteling</a:t>
            </a:r>
            <a:r>
              <a:rPr lang="es-MX" dirty="0" smtClean="0">
                <a:latin typeface="Arial" pitchFamily="34" charset="0"/>
                <a:cs typeface="Arial" pitchFamily="34" charset="0"/>
              </a:rPr>
              <a:t> explica que los centros </a:t>
            </a:r>
            <a:r>
              <a:rPr lang="es-ES" dirty="0" smtClean="0"/>
              <a:t>económicos </a:t>
            </a:r>
            <a:r>
              <a:rPr lang="es-ES" dirty="0"/>
              <a:t>de distribución  son en realidad la solución de equilibrio espacial de un modelo en el que las firmas competían entre sí por dominar sus respectivas áreas de mercado</a:t>
            </a:r>
            <a:r>
              <a:rPr lang="es-ES" dirty="0" smtClean="0"/>
              <a:t>.</a:t>
            </a:r>
          </a:p>
          <a:p>
            <a:r>
              <a:rPr lang="es-ES" dirty="0" smtClean="0">
                <a:latin typeface="Arial" pitchFamily="34" charset="0"/>
                <a:cs typeface="Arial" pitchFamily="34" charset="0"/>
              </a:rPr>
              <a:t>Bajo los supuestos de que los consumidores, la única diferencia entre los bienes producidos será su localización y los productores compiten en localización.</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30</a:t>
            </a:fld>
            <a:endParaRPr lang="es-ES"/>
          </a:p>
        </p:txBody>
      </p:sp>
    </p:spTree>
    <p:extLst>
      <p:ext uri="{BB962C8B-B14F-4D97-AF65-F5344CB8AC3E}">
        <p14:creationId xmlns:p14="http://schemas.microsoft.com/office/powerpoint/2010/main" val="36513202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paradoja de los helados. Es una manera de representar un duopolio. Bajo los supuestos de que los vendedores se ubican a lo largo de una playa, cada uno en los extremos, acaparando una parte del mercado; </a:t>
            </a:r>
            <a:r>
              <a:rPr lang="es-ES" dirty="0">
                <a:latin typeface="Arial" pitchFamily="34" charset="0"/>
                <a:cs typeface="Arial" pitchFamily="34" charset="0"/>
              </a:rPr>
              <a:t>sin embargo si alguno de ellos se mueve hacia el centro tendrá una mayor parte del mercado, por tanto el otro vendedor también querrá moverse.</a:t>
            </a:r>
            <a:r>
              <a:rPr lang="es-MX" dirty="0" smtClean="0">
                <a:latin typeface="Arial" pitchFamily="34" charset="0"/>
                <a:cs typeface="Arial" pitchFamily="34" charset="0"/>
              </a:rPr>
              <a:t> </a:t>
            </a:r>
            <a:r>
              <a:rPr lang="es-ES" dirty="0">
                <a:latin typeface="Arial" pitchFamily="34" charset="0"/>
                <a:cs typeface="Arial" pitchFamily="34" charset="0"/>
              </a:rPr>
              <a:t>Es así que la ubicación óptima para cada vendedor será el centro.</a:t>
            </a:r>
          </a:p>
          <a:p>
            <a:pPr algn="just"/>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31</a:t>
            </a:fld>
            <a:endParaRPr lang="es-ES"/>
          </a:p>
        </p:txBody>
      </p:sp>
    </p:spTree>
    <p:extLst>
      <p:ext uri="{BB962C8B-B14F-4D97-AF65-F5344CB8AC3E}">
        <p14:creationId xmlns:p14="http://schemas.microsoft.com/office/powerpoint/2010/main" val="17421060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32</a:t>
            </a:fld>
            <a:endParaRPr lang="es-ES"/>
          </a:p>
        </p:txBody>
      </p:sp>
    </p:spTree>
    <p:extLst>
      <p:ext uri="{BB962C8B-B14F-4D97-AF65-F5344CB8AC3E}">
        <p14:creationId xmlns:p14="http://schemas.microsoft.com/office/powerpoint/2010/main" val="4067031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533400" y="685800"/>
            <a:ext cx="5853113" cy="4391025"/>
          </a:xfrm>
        </p:spPr>
      </p:sp>
      <p:sp>
        <p:nvSpPr>
          <p:cNvPr id="3" name="2 Marcador de notas"/>
          <p:cNvSpPr>
            <a:spLocks noGrp="1"/>
          </p:cNvSpPr>
          <p:nvPr>
            <p:ph type="body" idx="1"/>
          </p:nvPr>
        </p:nvSpPr>
        <p:spPr>
          <a:xfrm>
            <a:off x="685800" y="5364088"/>
            <a:ext cx="5486400" cy="3094112"/>
          </a:xfrm>
        </p:spPr>
        <p:txBody>
          <a:bodyPr/>
          <a:lstStyle/>
          <a:p>
            <a:pPr algn="just"/>
            <a:r>
              <a:rPr lang="es-MX" dirty="0" smtClean="0">
                <a:latin typeface="Arial" pitchFamily="34" charset="0"/>
                <a:cs typeface="Arial" pitchFamily="34" charset="0"/>
              </a:rPr>
              <a:t>Al incorporar el espacio en el análisis de precios y cantidades, no necesariamente un bien homogéneo debe tener el mismo precio, sino puede variar en función de la distancia  es por ello que en la teoría espacial de los precios la oferta y demanda locales determinarán el precio de un bien, tomando en cuenta la movilidad de los productores.</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4</a:t>
            </a:fld>
            <a:endParaRPr lang="es-ES"/>
          </a:p>
        </p:txBody>
      </p:sp>
    </p:spTree>
    <p:extLst>
      <p:ext uri="{BB962C8B-B14F-4D97-AF65-F5344CB8AC3E}">
        <p14:creationId xmlns:p14="http://schemas.microsoft.com/office/powerpoint/2010/main" val="1313581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33413" y="685800"/>
            <a:ext cx="5854700" cy="4391025"/>
          </a:xfrm>
        </p:spPr>
      </p:sp>
      <p:sp>
        <p:nvSpPr>
          <p:cNvPr id="3" name="2 Marcador de notas"/>
          <p:cNvSpPr>
            <a:spLocks noGrp="1"/>
          </p:cNvSpPr>
          <p:nvPr>
            <p:ph type="body" idx="1"/>
          </p:nvPr>
        </p:nvSpPr>
        <p:spPr>
          <a:xfrm>
            <a:off x="685800" y="6804248"/>
            <a:ext cx="5486400" cy="1653952"/>
          </a:xfrm>
        </p:spPr>
        <p:txBody>
          <a:bodyPr>
            <a:normAutofit/>
          </a:bodyPr>
          <a:lstStyle/>
          <a:p>
            <a:pPr algn="just"/>
            <a:r>
              <a:rPr lang="es-ES" dirty="0" smtClean="0">
                <a:latin typeface="Arial" pitchFamily="34" charset="0"/>
                <a:cs typeface="Arial" pitchFamily="34" charset="0"/>
              </a:rPr>
              <a:t>Si se toma en cuenta aspectos como el libre comercio y la movilidad de los productores a los mercados con precio mas altos, entonces se esta diciendo que ésta es la forma de llegar al equilibrio espacial de los precios; debido a que la salida de bienes del mercado interno incrementará el precio de ese bien; mientras que el segundo mercado se reducirá ese precio.</a:t>
            </a:r>
            <a:endParaRPr lang="es-ES"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Gráficamente así es como se representa el  equilibrio espacial de los precios. Si los precios de los mercado difieren los productores se trasladarán a lugar donde los precios son más altos. </a:t>
            </a:r>
            <a:r>
              <a:rPr lang="es-ES" dirty="0">
                <a:latin typeface="Arial" pitchFamily="34" charset="0"/>
                <a:cs typeface="Arial" pitchFamily="34" charset="0"/>
              </a:rPr>
              <a:t>La salida de bienes reducirá la oferta neta que se traduce en un incremento del precio interno, lo que producirá en el segundo mercado un disminución del precio interno, alcanzando de esta manera el equilibrio </a:t>
            </a:r>
            <a:r>
              <a:rPr lang="es-ES" dirty="0" smtClean="0">
                <a:latin typeface="Arial" pitchFamily="34" charset="0"/>
                <a:cs typeface="Arial" pitchFamily="34" charset="0"/>
              </a:rPr>
              <a:t>espacial.</a:t>
            </a:r>
            <a:r>
              <a:rPr lang="es-MX" dirty="0" smtClean="0">
                <a:latin typeface="Arial" pitchFamily="34" charset="0"/>
                <a:cs typeface="Arial" pitchFamily="34" charset="0"/>
              </a:rPr>
              <a:t> </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6</a:t>
            </a:fld>
            <a:endParaRPr lang="es-ES"/>
          </a:p>
        </p:txBody>
      </p:sp>
    </p:spTree>
    <p:extLst>
      <p:ext uri="{BB962C8B-B14F-4D97-AF65-F5344CB8AC3E}">
        <p14:creationId xmlns:p14="http://schemas.microsoft.com/office/powerpoint/2010/main" val="1068443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Esta  es la expresión matemática que nos muestra ese equilibrio espacial. Se formula utilizando la programación lineal con el objetivo de minimizar los costes de transporte, la cual dará una solución dual y la maximización del problema dual implicará el equilibrio del mercado.</a:t>
            </a:r>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7</a:t>
            </a:fld>
            <a:endParaRPr lang="es-ES"/>
          </a:p>
        </p:txBody>
      </p:sp>
    </p:spTree>
    <p:extLst>
      <p:ext uri="{BB962C8B-B14F-4D97-AF65-F5344CB8AC3E}">
        <p14:creationId xmlns:p14="http://schemas.microsoft.com/office/powerpoint/2010/main" val="2422005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La diapositiva nos describe cuáles son las condiciones del equilibrio de los precios.</a:t>
            </a:r>
          </a:p>
          <a:p>
            <a:pPr algn="just"/>
            <a:r>
              <a:rPr lang="es-MX" dirty="0" smtClean="0">
                <a:latin typeface="Arial" pitchFamily="34" charset="0"/>
                <a:cs typeface="Arial" pitchFamily="34" charset="0"/>
              </a:rPr>
              <a:t>En la primera condición  el vendedor se debe ubicar en aquel lugar donde las materia primas se encuentren concentradas, a fin de evitar altos costes de transporte.</a:t>
            </a:r>
          </a:p>
          <a:p>
            <a:pPr algn="just"/>
            <a:r>
              <a:rPr lang="es-MX" dirty="0" smtClean="0">
                <a:latin typeface="Arial" pitchFamily="34" charset="0"/>
                <a:cs typeface="Arial" pitchFamily="34" charset="0"/>
              </a:rPr>
              <a:t>En la segunda condición  ocurre lo contrario a lo anterior debido a que ahora el ingreso de los vendedores estará en función de dónde se encuentre la concentración del consumo. </a:t>
            </a:r>
          </a:p>
          <a:p>
            <a:pPr algn="just"/>
            <a:r>
              <a:rPr lang="es-MX" dirty="0" smtClean="0">
                <a:latin typeface="Arial" pitchFamily="34" charset="0"/>
                <a:cs typeface="Arial" pitchFamily="34" charset="0"/>
              </a:rPr>
              <a:t>En la última condición el ingreso neto de los vendedores </a:t>
            </a:r>
            <a:r>
              <a:rPr lang="es-ES" dirty="0"/>
              <a:t>y el precio que paga el comprador  más cercano tendrá una variación casi igual al doble del coste de transporte  entre el lugar de producción y el mercado.</a:t>
            </a:r>
          </a:p>
          <a:p>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8</a:t>
            </a:fld>
            <a:endParaRPr lang="es-ES"/>
          </a:p>
        </p:txBody>
      </p:sp>
    </p:spTree>
    <p:extLst>
      <p:ext uri="{BB962C8B-B14F-4D97-AF65-F5344CB8AC3E}">
        <p14:creationId xmlns:p14="http://schemas.microsoft.com/office/powerpoint/2010/main" val="3768131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MX" dirty="0" smtClean="0">
                <a:latin typeface="Arial" pitchFamily="34" charset="0"/>
                <a:cs typeface="Arial" pitchFamily="34" charset="0"/>
              </a:rPr>
              <a:t>El presente diagrama nos hace mención de los antecedentes de la teoría espacial de los precios.</a:t>
            </a:r>
          </a:p>
          <a:p>
            <a:pPr algn="just"/>
            <a:r>
              <a:rPr lang="es-MX" dirty="0" smtClean="0">
                <a:latin typeface="Arial" pitchFamily="34" charset="0"/>
                <a:cs typeface="Arial" pitchFamily="34" charset="0"/>
              </a:rPr>
              <a:t>La teoría de la localización es uno de los antecedentes previos a la teoría espacial de los precios, en la cual se postulan tres requisitos de equilibrio: </a:t>
            </a:r>
          </a:p>
          <a:p>
            <a:pPr algn="just"/>
            <a:r>
              <a:rPr lang="es-MX" dirty="0" smtClean="0">
                <a:latin typeface="Arial" pitchFamily="34" charset="0"/>
                <a:cs typeface="Arial" pitchFamily="34" charset="0"/>
              </a:rPr>
              <a:t>1.- Individual que se produce cuando todos los localizadores maximizan su función de utilidad.</a:t>
            </a:r>
          </a:p>
          <a:p>
            <a:pPr algn="just"/>
            <a:r>
              <a:rPr lang="es-MX" dirty="0" smtClean="0">
                <a:latin typeface="Arial" pitchFamily="34" charset="0"/>
                <a:cs typeface="Arial" pitchFamily="34" charset="0"/>
              </a:rPr>
              <a:t>2.- </a:t>
            </a:r>
            <a:r>
              <a:rPr lang="es-MX" dirty="0">
                <a:latin typeface="Arial" pitchFamily="34" charset="0"/>
                <a:cs typeface="Arial" pitchFamily="34" charset="0"/>
              </a:rPr>
              <a:t>D</a:t>
            </a:r>
            <a:r>
              <a:rPr lang="es-MX" dirty="0" smtClean="0">
                <a:latin typeface="Arial" pitchFamily="34" charset="0"/>
                <a:cs typeface="Arial" pitchFamily="34" charset="0"/>
              </a:rPr>
              <a:t>e localización </a:t>
            </a:r>
          </a:p>
          <a:p>
            <a:pPr algn="just"/>
            <a:r>
              <a:rPr lang="es-MX" dirty="0" smtClean="0">
                <a:latin typeface="Arial" pitchFamily="34" charset="0"/>
                <a:cs typeface="Arial" pitchFamily="34" charset="0"/>
              </a:rPr>
              <a:t>3.- De mercado: el suelo se destine exclusivamente al uso económicamente competitivo.</a:t>
            </a:r>
          </a:p>
          <a:p>
            <a:endParaRPr lang="es-MX"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74A7D8A8-AC87-4F70-A99D-6734501D973C}" type="slidenum">
              <a:rPr lang="es-ES" smtClean="0"/>
              <a:pPr/>
              <a:t>9</a:t>
            </a:fld>
            <a:endParaRPr lang="es-ES"/>
          </a:p>
        </p:txBody>
      </p:sp>
    </p:spTree>
    <p:extLst>
      <p:ext uri="{BB962C8B-B14F-4D97-AF65-F5344CB8AC3E}">
        <p14:creationId xmlns:p14="http://schemas.microsoft.com/office/powerpoint/2010/main" val="4206486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855B50B-4CEC-401D-94F3-0619EFE4404F}"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1520976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E336F39-5FA3-4CEC-9AE3-A4F048B8876D}"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2193938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2FDCEED-ADED-408D-828C-F282C90010A2}"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3741120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BE08C48-9B31-44F5-B7A2-5964BBA7D598}"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101520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DFDCA9A-8E40-48C6-9142-FD39BC41DF53}" type="datetime1">
              <a:rPr lang="es-ES" smtClean="0"/>
              <a:t>23/09/2015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775601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BEDA016-854D-4681-8315-BB7341072BF2}" type="datetime1">
              <a:rPr lang="es-ES" smtClean="0"/>
              <a:t>23/09/2015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1783995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0462D74-BC1E-4FBA-A644-A5E26B0A2260}" type="datetime1">
              <a:rPr lang="es-ES" smtClean="0"/>
              <a:t>23/09/2015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2059691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2C0F970-C9A4-4347-BD45-1037EA9E4149}" type="datetime1">
              <a:rPr lang="es-ES" smtClean="0"/>
              <a:t>23/09/2015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58208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CF97794-0212-4D87-9F7B-29F29A3390BC}" type="datetime1">
              <a:rPr lang="es-ES" smtClean="0"/>
              <a:t>23/09/2015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482976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62D56AD-D077-48D6-A3C1-3B77E8B722EC}" type="datetime1">
              <a:rPr lang="es-ES" smtClean="0"/>
              <a:t>23/09/2015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1160173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D8575F3-FF35-4EFF-A61C-AC1D0591DC77}" type="datetime1">
              <a:rPr lang="es-ES" smtClean="0"/>
              <a:t>23/09/2015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432C255-EF8A-4D99-9806-2423EE77DE73}" type="slidenum">
              <a:rPr lang="es-ES" smtClean="0"/>
              <a:pPr/>
              <a:t>‹Nº›</a:t>
            </a:fld>
            <a:endParaRPr lang="es-ES"/>
          </a:p>
        </p:txBody>
      </p:sp>
    </p:spTree>
    <p:extLst>
      <p:ext uri="{BB962C8B-B14F-4D97-AF65-F5344CB8AC3E}">
        <p14:creationId xmlns:p14="http://schemas.microsoft.com/office/powerpoint/2010/main" val="3588243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491B75-D69B-44C2-B05D-0D0A785FE54C}" type="datetime1">
              <a:rPr lang="es-ES" smtClean="0"/>
              <a:t>23/09/2015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32C255-EF8A-4D99-9806-2423EE77DE73}" type="slidenum">
              <a:rPr lang="es-ES" smtClean="0"/>
              <a:pPr/>
              <a:t>‹Nº›</a:t>
            </a:fld>
            <a:endParaRPr lang="es-ES"/>
          </a:p>
        </p:txBody>
      </p:sp>
    </p:spTree>
    <p:extLst>
      <p:ext uri="{BB962C8B-B14F-4D97-AF65-F5344CB8AC3E}">
        <p14:creationId xmlns:p14="http://schemas.microsoft.com/office/powerpoint/2010/main" val="315924483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7" Type="http://schemas.microsoft.com/office/2007/relationships/hdphoto" Target="../media/hdphoto2.wdp"/><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8.gif"/><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jpeg"/><Relationship Id="rId7" Type="http://schemas.openxmlformats.org/officeDocument/2006/relationships/diagramColors" Target="../diagrams/colors4.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jpeg"/><Relationship Id="rId7" Type="http://schemas.openxmlformats.org/officeDocument/2006/relationships/diagramColors" Target="../diagrams/colors5.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microsoft.com/office/2007/relationships/hdphoto" Target="../media/hdphoto7.wdp"/><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jpeg"/><Relationship Id="rId7" Type="http://schemas.openxmlformats.org/officeDocument/2006/relationships/diagramQuickStyle" Target="../diagrams/quickStyle6.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30.gif"/><Relationship Id="rId9" Type="http://schemas.microsoft.com/office/2007/relationships/diagramDrawing" Target="../diagrams/drawing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microsoft.com/office/2007/relationships/hdphoto" Target="../media/hdphoto8.wdp"/><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jpeg"/><Relationship Id="rId7" Type="http://schemas.openxmlformats.org/officeDocument/2006/relationships/diagramColors" Target="../diagrams/colors7.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32.gif"/></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jpeg"/><Relationship Id="rId7" Type="http://schemas.openxmlformats.org/officeDocument/2006/relationships/diagramColors" Target="../diagrams/colors8.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30.gif"/></Relationships>
</file>

<file path=ppt/slides/_rels/slide2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jpeg"/><Relationship Id="rId7" Type="http://schemas.openxmlformats.org/officeDocument/2006/relationships/diagramColors" Target="../diagrams/colors9.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gif"/></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5.gif"/></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1.jpeg"/><Relationship Id="rId7" Type="http://schemas.openxmlformats.org/officeDocument/2006/relationships/diagramColors" Target="../diagrams/colors10.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microsoft.com/office/2007/relationships/hdphoto" Target="../media/hdphoto3.wdp"/><Relationship Id="rId5" Type="http://schemas.openxmlformats.org/officeDocument/2006/relationships/diagramLayout" Target="../diagrams/layout1.xml"/><Relationship Id="rId10" Type="http://schemas.openxmlformats.org/officeDocument/2006/relationships/image" Target="../media/image6.png"/><Relationship Id="rId4" Type="http://schemas.openxmlformats.org/officeDocument/2006/relationships/diagramData" Target="../diagrams/data1.xml"/><Relationship Id="rId9"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12" Type="http://schemas.microsoft.com/office/2007/relationships/hdphoto" Target="../media/hdphoto5.wdp"/><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2.xml"/><Relationship Id="rId11" Type="http://schemas.openxmlformats.org/officeDocument/2006/relationships/image" Target="../media/image8.png"/><Relationship Id="rId5" Type="http://schemas.openxmlformats.org/officeDocument/2006/relationships/diagramLayout" Target="../diagrams/layout2.xml"/><Relationship Id="rId10" Type="http://schemas.microsoft.com/office/2007/relationships/hdphoto" Target="../media/hdphoto4.wdp"/><Relationship Id="rId4" Type="http://schemas.openxmlformats.org/officeDocument/2006/relationships/diagramData" Target="../diagrams/data2.xm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jpeg"/><Relationship Id="rId7" Type="http://schemas.openxmlformats.org/officeDocument/2006/relationships/image" Target="../media/image12.png"/><Relationship Id="rId12" Type="http://schemas.microsoft.com/office/2007/relationships/hdphoto" Target="../media/hdphoto3.wdp"/><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7.gif"/><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jpeg"/><Relationship Id="rId7" Type="http://schemas.openxmlformats.org/officeDocument/2006/relationships/diagramColors" Target="../diagrams/colors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microsoft.com/office/2007/relationships/hdphoto" Target="../media/hdphoto6.wdp"/><Relationship Id="rId4" Type="http://schemas.openxmlformats.org/officeDocument/2006/relationships/diagramData" Target="../diagrams/data3.xml"/><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467544" y="332656"/>
            <a:ext cx="8424936" cy="5878532"/>
          </a:xfrm>
          <a:prstGeom prst="rect">
            <a:avLst/>
          </a:prstGeom>
        </p:spPr>
        <p:txBody>
          <a:bodyPr wrap="square">
            <a:spAutoFit/>
          </a:bodyPr>
          <a:lstStyle/>
          <a:p>
            <a:pPr algn="ctr"/>
            <a:r>
              <a:rPr lang="es-ES" sz="2400" b="1" i="1" dirty="0" smtClean="0">
                <a:ln w="18415" cmpd="sng">
                  <a:solidFill>
                    <a:srgbClr val="FFFFFF"/>
                  </a:solidFill>
                  <a:prstDash val="solid"/>
                </a:ln>
                <a:effectLst>
                  <a:outerShdw blurRad="63500" dir="3600000" algn="tl" rotWithShape="0">
                    <a:srgbClr val="000000">
                      <a:alpha val="70000"/>
                    </a:srgbClr>
                  </a:outerShdw>
                </a:effectLst>
              </a:rPr>
              <a:t>Universidad Autónoma del Estado de México</a:t>
            </a:r>
          </a:p>
          <a:p>
            <a:pPr algn="ctr"/>
            <a:endParaRPr lang="es-ES" sz="2400" b="1" i="1" dirty="0" smtClean="0">
              <a:ln w="18415" cmpd="sng">
                <a:solidFill>
                  <a:srgbClr val="FFFFFF"/>
                </a:solidFill>
                <a:prstDash val="solid"/>
              </a:ln>
              <a:effectLst>
                <a:outerShdw blurRad="63500" dir="3600000" algn="tl" rotWithShape="0">
                  <a:srgbClr val="000000">
                    <a:alpha val="70000"/>
                  </a:srgbClr>
                </a:outerShdw>
              </a:effectLst>
            </a:endParaRPr>
          </a:p>
          <a:p>
            <a:pPr algn="ctr"/>
            <a:r>
              <a:rPr lang="es-ES" sz="2400" b="1" i="1" dirty="0" smtClean="0">
                <a:ln w="18415" cmpd="sng">
                  <a:solidFill>
                    <a:srgbClr val="FFFFFF"/>
                  </a:solidFill>
                  <a:prstDash val="solid"/>
                </a:ln>
                <a:effectLst>
                  <a:outerShdw blurRad="63500" dir="3600000" algn="tl" rotWithShape="0">
                    <a:srgbClr val="000000">
                      <a:alpha val="70000"/>
                    </a:srgbClr>
                  </a:outerShdw>
                </a:effectLst>
              </a:rPr>
              <a:t>Facultad de Economía</a:t>
            </a:r>
          </a:p>
          <a:p>
            <a:pPr algn="ctr"/>
            <a:endParaRPr lang="es-ES" sz="2400" i="1" dirty="0" smtClean="0"/>
          </a:p>
          <a:p>
            <a:pPr algn="ctr"/>
            <a:endParaRPr lang="es-ES" sz="2800" dirty="0" smtClean="0">
              <a:latin typeface="Aharoni" pitchFamily="2" charset="-79"/>
              <a:cs typeface="Aharoni" pitchFamily="2" charset="-79"/>
            </a:endParaRPr>
          </a:p>
          <a:p>
            <a:pPr algn="ctr"/>
            <a:r>
              <a:rPr lang="es-ES" sz="3600" b="1" dirty="0" smtClean="0">
                <a:ln w="10541" cmpd="sng">
                  <a:solidFill>
                    <a:srgbClr val="7D7D7D">
                      <a:tint val="100000"/>
                      <a:shade val="100000"/>
                      <a:satMod val="110000"/>
                    </a:srgbClr>
                  </a:solidFill>
                  <a:prstDash val="solid"/>
                </a:ln>
                <a:solidFill>
                  <a:schemeClr val="accent6">
                    <a:lumMod val="75000"/>
                  </a:schemeClr>
                </a:solidFill>
                <a:latin typeface="Britannic Bold" pitchFamily="34" charset="0"/>
              </a:rPr>
              <a:t>TEORÍAS ESPACIALES DE LA ORGANIZACIÓN ECONÓMICA</a:t>
            </a:r>
            <a:endParaRPr lang="es-E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ritannic Bold" pitchFamily="34" charset="0"/>
            </a:endParaRPr>
          </a:p>
          <a:p>
            <a:pPr algn="ctr"/>
            <a:r>
              <a:rPr lang="es-ES" b="1" dirty="0" smtClean="0"/>
              <a:t>Programa Educativo: Licenciatura en Economía</a:t>
            </a:r>
          </a:p>
          <a:p>
            <a:pPr algn="ctr"/>
            <a:r>
              <a:rPr lang="es-ES" b="1" dirty="0" smtClean="0"/>
              <a:t>Unidad de Aprendizaje: Desarrollo Regional</a:t>
            </a:r>
          </a:p>
          <a:p>
            <a:pPr algn="ctr"/>
            <a:r>
              <a:rPr lang="es-ES" b="1" dirty="0" smtClean="0"/>
              <a:t>Unidad de Competencia: Teorías Espaciales de la Organización Económica</a:t>
            </a:r>
          </a:p>
          <a:p>
            <a:pPr algn="ctr"/>
            <a:r>
              <a:rPr lang="es-ES" b="1" dirty="0" smtClean="0"/>
              <a:t>Créditos Institucionales : 10</a:t>
            </a:r>
          </a:p>
          <a:p>
            <a:pPr algn="ctr"/>
            <a:r>
              <a:rPr lang="es-ES" b="1" dirty="0" smtClean="0"/>
              <a:t>CLAVE: L43053</a:t>
            </a:r>
          </a:p>
          <a:p>
            <a:pPr algn="ctr"/>
            <a:endParaRPr lang="es-ES" b="1" dirty="0" smtClean="0"/>
          </a:p>
          <a:p>
            <a:pPr algn="ctr"/>
            <a:endParaRPr lang="es-ES" b="1" dirty="0" smtClean="0"/>
          </a:p>
          <a:p>
            <a:pPr algn="r"/>
            <a:r>
              <a:rPr lang="es-ES" dirty="0"/>
              <a:t>Dr. Oscar Manuel Rodríguez Pichardo</a:t>
            </a:r>
          </a:p>
          <a:p>
            <a:pPr algn="r"/>
            <a:endParaRPr lang="es-ES" b="1" dirty="0" smtClean="0"/>
          </a:p>
          <a:p>
            <a:endParaRPr lang="es-ES" b="1" dirty="0" smtClean="0"/>
          </a:p>
        </p:txBody>
      </p:sp>
      <p:pic>
        <p:nvPicPr>
          <p:cNvPr id="4" name="Picture 2"/>
          <p:cNvPicPr>
            <a:picLocks noChangeAspect="1" noChangeArrowheads="1"/>
          </p:cNvPicPr>
          <p:nvPr/>
        </p:nvPicPr>
        <p:blipFill>
          <a:blip r:embed="rId4" cstate="print">
            <a:clrChange>
              <a:clrFrom>
                <a:srgbClr val="000000"/>
              </a:clrFrom>
              <a:clrTo>
                <a:srgbClr val="000000">
                  <a:alpha val="0"/>
                </a:srgbClr>
              </a:clrTo>
            </a:clrChange>
            <a:lum bright="20000"/>
          </a:blip>
          <a:srcRect/>
          <a:stretch>
            <a:fillRect/>
          </a:stretch>
        </p:blipFill>
        <p:spPr bwMode="auto">
          <a:xfrm>
            <a:off x="827584" y="836712"/>
            <a:ext cx="1701062" cy="1399359"/>
          </a:xfrm>
          <a:prstGeom prst="rect">
            <a:avLst/>
          </a:prstGeom>
          <a:noFill/>
          <a:ln w="9525">
            <a:noFill/>
            <a:miter lim="800000"/>
            <a:headEnd/>
            <a:tailEnd/>
          </a:ln>
        </p:spPr>
      </p:pic>
      <p:sp>
        <p:nvSpPr>
          <p:cNvPr id="2" name="1 Marcador de número de diapositiva"/>
          <p:cNvSpPr>
            <a:spLocks noGrp="1"/>
          </p:cNvSpPr>
          <p:nvPr>
            <p:ph type="sldNum" sz="quarter" idx="12"/>
          </p:nvPr>
        </p:nvSpPr>
        <p:spPr/>
        <p:txBody>
          <a:bodyPr/>
          <a:lstStyle/>
          <a:p>
            <a:fld id="{8432C255-EF8A-4D99-9806-2423EE77DE73}" type="slidenum">
              <a:rPr lang="es-ES" smtClean="0"/>
              <a:pPr/>
              <a:t>1</a:t>
            </a:fld>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a:spLocks noChangeArrowheads="1"/>
          </p:cNvSpPr>
          <p:nvPr/>
        </p:nvSpPr>
        <p:spPr bwMode="auto">
          <a:xfrm>
            <a:off x="1" y="71492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 name="6 CuadroTexto"/>
          <p:cNvSpPr txBox="1"/>
          <p:nvPr/>
        </p:nvSpPr>
        <p:spPr>
          <a:xfrm>
            <a:off x="3563888" y="1628800"/>
            <a:ext cx="1008112" cy="369332"/>
          </a:xfrm>
          <a:prstGeom prst="rect">
            <a:avLst/>
          </a:prstGeom>
          <a:noFill/>
        </p:spPr>
        <p:txBody>
          <a:bodyPr wrap="square" rtlCol="0">
            <a:spAutoFit/>
          </a:bodyPr>
          <a:lstStyle/>
          <a:p>
            <a:r>
              <a:rPr lang="es-ES" dirty="0" smtClean="0"/>
              <a:t>(1)</a:t>
            </a:r>
            <a:endParaRPr lang="es-ES" dirty="0"/>
          </a:p>
        </p:txBody>
      </p:sp>
      <p:sp>
        <p:nvSpPr>
          <p:cNvPr id="8" name="Rectangle 4"/>
          <p:cNvSpPr>
            <a:spLocks noChangeArrowheads="1"/>
          </p:cNvSpPr>
          <p:nvPr/>
        </p:nvSpPr>
        <p:spPr bwMode="auto">
          <a:xfrm>
            <a:off x="1" y="71492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0" name="9 CuadroTexto"/>
          <p:cNvSpPr txBox="1"/>
          <p:nvPr/>
        </p:nvSpPr>
        <p:spPr>
          <a:xfrm>
            <a:off x="3563888" y="2348880"/>
            <a:ext cx="1008112" cy="369332"/>
          </a:xfrm>
          <a:prstGeom prst="rect">
            <a:avLst/>
          </a:prstGeom>
          <a:noFill/>
        </p:spPr>
        <p:txBody>
          <a:bodyPr wrap="square" rtlCol="0">
            <a:spAutoFit/>
          </a:bodyPr>
          <a:lstStyle/>
          <a:p>
            <a:r>
              <a:rPr lang="es-ES" dirty="0" smtClean="0"/>
              <a:t>(2)</a:t>
            </a:r>
            <a:endParaRPr lang="es-ES" dirty="0"/>
          </a:p>
        </p:txBody>
      </p:sp>
      <p:sp>
        <p:nvSpPr>
          <p:cNvPr id="11" name="Rectangle 8"/>
          <p:cNvSpPr>
            <a:spLocks noChangeArrowheads="1"/>
          </p:cNvSpPr>
          <p:nvPr/>
        </p:nvSpPr>
        <p:spPr bwMode="auto">
          <a:xfrm>
            <a:off x="1" y="71492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4" name="Rectangle 10"/>
          <p:cNvSpPr>
            <a:spLocks noChangeArrowheads="1"/>
          </p:cNvSpPr>
          <p:nvPr/>
        </p:nvSpPr>
        <p:spPr bwMode="auto">
          <a:xfrm>
            <a:off x="1" y="71492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8" name="Rectangle 12"/>
          <p:cNvSpPr>
            <a:spLocks noChangeArrowheads="1"/>
          </p:cNvSpPr>
          <p:nvPr/>
        </p:nvSpPr>
        <p:spPr bwMode="auto">
          <a:xfrm>
            <a:off x="1" y="71492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4" name="23 Marcador de número de diapositiva"/>
          <p:cNvSpPr>
            <a:spLocks noGrp="1"/>
          </p:cNvSpPr>
          <p:nvPr>
            <p:ph type="sldNum" sz="quarter" idx="12"/>
          </p:nvPr>
        </p:nvSpPr>
        <p:spPr>
          <a:xfrm>
            <a:off x="4914900" y="8475135"/>
            <a:ext cx="1600200" cy="486833"/>
          </a:xfrm>
        </p:spPr>
        <p:txBody>
          <a:bodyPr/>
          <a:lstStyle/>
          <a:p>
            <a:fld id="{688C3CD8-8F9B-45EE-83B1-4FDD249F3D10}" type="slidenum">
              <a:rPr lang="es-ES" smtClean="0"/>
              <a:pPr/>
              <a:t>10</a:t>
            </a:fld>
            <a:endParaRPr lang="es-ES" dirty="0"/>
          </a:p>
        </p:txBody>
      </p:sp>
      <p:sp>
        <p:nvSpPr>
          <p:cNvPr id="25" name="24 Rectángulo"/>
          <p:cNvSpPr/>
          <p:nvPr/>
        </p:nvSpPr>
        <p:spPr>
          <a:xfrm>
            <a:off x="539552" y="3356992"/>
            <a:ext cx="7056784" cy="1877437"/>
          </a:xfrm>
          <a:prstGeom prst="rect">
            <a:avLst/>
          </a:prstGeom>
        </p:spPr>
        <p:txBody>
          <a:bodyPr wrap="square">
            <a:spAutoFit/>
          </a:bodyPr>
          <a:lstStyle/>
          <a:p>
            <a:r>
              <a:rPr lang="es-ES" sz="1600" dirty="0" smtClean="0">
                <a:latin typeface="Arial" pitchFamily="34" charset="0"/>
                <a:cs typeface="Arial" pitchFamily="34" charset="0"/>
              </a:rPr>
              <a:t>Donde:</a:t>
            </a:r>
          </a:p>
          <a:p>
            <a:pPr>
              <a:buFont typeface="Wingdings" pitchFamily="2" charset="2"/>
              <a:buChar char="Ø"/>
            </a:pPr>
            <a:r>
              <a:rPr lang="es-ES" sz="1600" dirty="0" smtClean="0">
                <a:latin typeface="Arial" pitchFamily="34" charset="0"/>
                <a:cs typeface="Arial" pitchFamily="34" charset="0"/>
              </a:rPr>
              <a:t> </a:t>
            </a:r>
            <a:r>
              <a:rPr lang="es-ES" sz="2000" i="1" dirty="0" err="1" smtClean="0">
                <a:latin typeface="Arial" pitchFamily="34" charset="0"/>
                <a:cs typeface="Arial" pitchFamily="34" charset="0"/>
              </a:rPr>
              <a:t>t</a:t>
            </a:r>
            <a:r>
              <a:rPr lang="es-ES" sz="1000" i="1" dirty="0" err="1" smtClean="0">
                <a:latin typeface="Arial" pitchFamily="34" charset="0"/>
                <a:cs typeface="Arial" pitchFamily="34" charset="0"/>
              </a:rPr>
              <a:t>M</a:t>
            </a:r>
            <a:r>
              <a:rPr lang="es-ES" sz="1600" i="1" dirty="0" smtClean="0">
                <a:latin typeface="Arial" pitchFamily="34" charset="0"/>
                <a:cs typeface="Arial" pitchFamily="34" charset="0"/>
              </a:rPr>
              <a:t> </a:t>
            </a:r>
            <a:r>
              <a:rPr lang="es-ES" sz="1600" dirty="0" smtClean="0">
                <a:latin typeface="Arial" pitchFamily="34" charset="0"/>
                <a:cs typeface="Arial" pitchFamily="34" charset="0"/>
              </a:rPr>
              <a:t>es el costo por milla de transportar la cantidad de materia prima necesaria para producir una unidad del producto final.</a:t>
            </a:r>
          </a:p>
          <a:p>
            <a:pPr>
              <a:buFont typeface="Wingdings" pitchFamily="2" charset="2"/>
              <a:buChar char="Ø"/>
            </a:pPr>
            <a:r>
              <a:rPr lang="es-ES" sz="1600" dirty="0" smtClean="0">
                <a:latin typeface="Arial" pitchFamily="34" charset="0"/>
                <a:cs typeface="Arial" pitchFamily="34" charset="0"/>
              </a:rPr>
              <a:t> </a:t>
            </a:r>
            <a:r>
              <a:rPr lang="es-ES" sz="1600" i="1" dirty="0" err="1" smtClean="0">
                <a:latin typeface="Arial" pitchFamily="34" charset="0"/>
                <a:cs typeface="Arial" pitchFamily="34" charset="0"/>
              </a:rPr>
              <a:t>tc</a:t>
            </a:r>
            <a:r>
              <a:rPr lang="es-ES" sz="1600" i="1" dirty="0" smtClean="0">
                <a:latin typeface="Arial" pitchFamily="34" charset="0"/>
                <a:cs typeface="Arial" pitchFamily="34" charset="0"/>
              </a:rPr>
              <a:t> </a:t>
            </a:r>
            <a:r>
              <a:rPr lang="es-ES" sz="1600" dirty="0" smtClean="0">
                <a:latin typeface="Arial" pitchFamily="34" charset="0"/>
                <a:cs typeface="Arial" pitchFamily="34" charset="0"/>
              </a:rPr>
              <a:t>es el coste  por milla de transportar una unidad de producto.</a:t>
            </a:r>
          </a:p>
          <a:p>
            <a:pPr>
              <a:buFont typeface="Wingdings" pitchFamily="2" charset="2"/>
              <a:buChar char="Ø"/>
            </a:pPr>
            <a:r>
              <a:rPr lang="es-ES" sz="1600" dirty="0" smtClean="0">
                <a:latin typeface="Arial" pitchFamily="34" charset="0"/>
                <a:cs typeface="Arial" pitchFamily="34" charset="0"/>
              </a:rPr>
              <a:t> </a:t>
            </a:r>
            <a:r>
              <a:rPr lang="es-ES" sz="1600" i="1" dirty="0" smtClean="0">
                <a:latin typeface="Arial" pitchFamily="34" charset="0"/>
                <a:cs typeface="Arial" pitchFamily="34" charset="0"/>
              </a:rPr>
              <a:t>Z</a:t>
            </a:r>
            <a:r>
              <a:rPr lang="es-ES" sz="1600" dirty="0" smtClean="0">
                <a:latin typeface="Arial" pitchFamily="34" charset="0"/>
                <a:cs typeface="Arial" pitchFamily="34" charset="0"/>
              </a:rPr>
              <a:t> es la localización desconocida.</a:t>
            </a:r>
          </a:p>
          <a:p>
            <a:endParaRPr lang="es-ES" sz="1600" dirty="0" smtClean="0">
              <a:latin typeface="Arial" pitchFamily="34" charset="0"/>
              <a:cs typeface="Arial" pitchFamily="34" charset="0"/>
            </a:endParaRPr>
          </a:p>
          <a:p>
            <a:r>
              <a:rPr lang="es-ES" sz="1600" dirty="0" smtClean="0">
                <a:latin typeface="Arial" pitchFamily="34" charset="0"/>
                <a:cs typeface="Arial" pitchFamily="34" charset="0"/>
              </a:rPr>
              <a:t>Puesto que </a:t>
            </a:r>
            <a:r>
              <a:rPr lang="es-ES" sz="1600" i="1" dirty="0" smtClean="0">
                <a:latin typeface="Arial" pitchFamily="34" charset="0"/>
                <a:cs typeface="Arial" pitchFamily="34" charset="0"/>
              </a:rPr>
              <a:t>BZ=AB – AZ</a:t>
            </a:r>
            <a:r>
              <a:rPr lang="es-ES" sz="1600" dirty="0" smtClean="0">
                <a:latin typeface="Arial" pitchFamily="34" charset="0"/>
                <a:cs typeface="Arial" pitchFamily="34" charset="0"/>
              </a:rPr>
              <a:t>,  se elegirá </a:t>
            </a:r>
            <a:r>
              <a:rPr lang="es-ES" sz="1600" i="1" dirty="0" smtClean="0">
                <a:latin typeface="Arial" pitchFamily="34" charset="0"/>
                <a:cs typeface="Arial" pitchFamily="34" charset="0"/>
              </a:rPr>
              <a:t>Z</a:t>
            </a:r>
            <a:r>
              <a:rPr lang="es-ES" sz="1600" dirty="0" smtClean="0">
                <a:latin typeface="Arial" pitchFamily="34" charset="0"/>
                <a:cs typeface="Arial" pitchFamily="34" charset="0"/>
              </a:rPr>
              <a:t> de tal forma que minimice </a:t>
            </a:r>
            <a:r>
              <a:rPr lang="es-ES" sz="1600" i="1" dirty="0" smtClean="0">
                <a:latin typeface="Arial" pitchFamily="34" charset="0"/>
                <a:cs typeface="Arial" pitchFamily="34" charset="0"/>
              </a:rPr>
              <a:t>T</a:t>
            </a:r>
            <a:r>
              <a:rPr lang="es-ES" sz="1600" dirty="0" smtClean="0">
                <a:latin typeface="Arial" pitchFamily="34" charset="0"/>
                <a:cs typeface="Arial" pitchFamily="34" charset="0"/>
              </a:rPr>
              <a:t>.</a:t>
            </a:r>
          </a:p>
        </p:txBody>
      </p:sp>
      <p:sp>
        <p:nvSpPr>
          <p:cNvPr id="23" name="22 CuadroTexto"/>
          <p:cNvSpPr txBox="1"/>
          <p:nvPr/>
        </p:nvSpPr>
        <p:spPr>
          <a:xfrm>
            <a:off x="611560" y="1070231"/>
            <a:ext cx="7704856" cy="369332"/>
          </a:xfrm>
          <a:prstGeom prst="rect">
            <a:avLst/>
          </a:prstGeom>
          <a:noFill/>
        </p:spPr>
        <p:txBody>
          <a:bodyPr wrap="square" rtlCol="0">
            <a:spAutoFit/>
          </a:bodyPr>
          <a:lstStyle/>
          <a:p>
            <a:r>
              <a:rPr lang="es-ES" dirty="0" smtClean="0">
                <a:latin typeface="Arial" pitchFamily="34" charset="0"/>
                <a:cs typeface="Arial" pitchFamily="34" charset="0"/>
              </a:rPr>
              <a:t>La localización óptima de una empresa esta dada por:</a:t>
            </a:r>
            <a:endParaRPr lang="es-ES" dirty="0">
              <a:latin typeface="Arial" pitchFamily="34" charset="0"/>
              <a:cs typeface="Arial" pitchFamily="34" charset="0"/>
            </a:endParaRPr>
          </a:p>
        </p:txBody>
      </p:sp>
      <p:pic>
        <p:nvPicPr>
          <p:cNvPr id="26"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71600" y="1556792"/>
            <a:ext cx="2356627" cy="432048"/>
          </a:xfrm>
          <a:prstGeom prst="rect">
            <a:avLst/>
          </a:prstGeom>
          <a:noFill/>
        </p:spPr>
      </p:pic>
      <p:pic>
        <p:nvPicPr>
          <p:cNvPr id="27"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043608" y="2276872"/>
            <a:ext cx="2428629" cy="504056"/>
          </a:xfrm>
          <a:prstGeom prst="rect">
            <a:avLst/>
          </a:prstGeom>
          <a:noFill/>
        </p:spPr>
      </p:pic>
      <p:sp>
        <p:nvSpPr>
          <p:cNvPr id="2" name="1 CuadroTexto"/>
          <p:cNvSpPr txBox="1"/>
          <p:nvPr/>
        </p:nvSpPr>
        <p:spPr>
          <a:xfrm>
            <a:off x="184732" y="188640"/>
            <a:ext cx="7915660" cy="584775"/>
          </a:xfrm>
          <a:prstGeom prst="rect">
            <a:avLst/>
          </a:prstGeom>
          <a:noFill/>
        </p:spPr>
        <p:txBody>
          <a:bodyPr wrap="square" rtlCol="0">
            <a:spAutoFit/>
          </a:bodyPr>
          <a:lstStyle/>
          <a:p>
            <a:pPr algn="ctr"/>
            <a:r>
              <a:rPr lang="es-MX" sz="3200" b="1" dirty="0" smtClean="0">
                <a:effectLst>
                  <a:outerShdw blurRad="38100" dist="38100" dir="2700000" algn="tl">
                    <a:srgbClr val="000000">
                      <a:alpha val="43137"/>
                    </a:srgbClr>
                  </a:outerShdw>
                </a:effectLst>
              </a:rPr>
              <a:t>LOCALIZACIÓN ÓPTIMA DE UNA EMPRESA</a:t>
            </a:r>
            <a:endParaRPr lang="es-MX" sz="3200" b="1"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4478" y="1506298"/>
            <a:ext cx="2781312" cy="1890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2240" y="4572528"/>
            <a:ext cx="2088232" cy="1736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63688" y="1340769"/>
            <a:ext cx="648072" cy="279560"/>
          </a:xfrm>
          <a:prstGeom prst="rect">
            <a:avLst/>
          </a:prstGeom>
          <a:noFill/>
        </p:spPr>
      </p:pic>
      <p:sp>
        <p:nvSpPr>
          <p:cNvPr id="3" name="2 CuadroTexto"/>
          <p:cNvSpPr txBox="1"/>
          <p:nvPr/>
        </p:nvSpPr>
        <p:spPr>
          <a:xfrm>
            <a:off x="2483768" y="1268761"/>
            <a:ext cx="4464496" cy="369332"/>
          </a:xfrm>
          <a:prstGeom prst="rect">
            <a:avLst/>
          </a:prstGeom>
          <a:noFill/>
        </p:spPr>
        <p:txBody>
          <a:bodyPr wrap="square" rtlCol="0">
            <a:spAutoFit/>
          </a:bodyPr>
          <a:lstStyle/>
          <a:p>
            <a:r>
              <a:rPr lang="es-ES" dirty="0" smtClean="0">
                <a:latin typeface="Arial" pitchFamily="34" charset="0"/>
                <a:cs typeface="Arial" pitchFamily="34" charset="0"/>
              </a:rPr>
              <a:t>la empresa se situará en A, donde </a:t>
            </a:r>
            <a:r>
              <a:rPr lang="es-ES" i="1" dirty="0" smtClean="0">
                <a:latin typeface="Arial" pitchFamily="34" charset="0"/>
                <a:cs typeface="Arial" pitchFamily="34" charset="0"/>
              </a:rPr>
              <a:t>AZ=0</a:t>
            </a:r>
            <a:endParaRPr lang="es-ES" dirty="0">
              <a:latin typeface="Arial" pitchFamily="34" charset="0"/>
              <a:cs typeface="Arial" pitchFamily="34" charset="0"/>
            </a:endParaRPr>
          </a:p>
        </p:txBody>
      </p:sp>
      <p:pic>
        <p:nvPicPr>
          <p:cNvPr id="4"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63688" y="2204865"/>
            <a:ext cx="648072" cy="279560"/>
          </a:xfrm>
          <a:prstGeom prst="rect">
            <a:avLst/>
          </a:prstGeom>
          <a:noFill/>
        </p:spPr>
      </p:pic>
      <p:sp>
        <p:nvSpPr>
          <p:cNvPr id="5" name="4 Rectángulo"/>
          <p:cNvSpPr/>
          <p:nvPr/>
        </p:nvSpPr>
        <p:spPr>
          <a:xfrm>
            <a:off x="1259632" y="1268760"/>
            <a:ext cx="466794" cy="369332"/>
          </a:xfrm>
          <a:prstGeom prst="rect">
            <a:avLst/>
          </a:prstGeom>
        </p:spPr>
        <p:txBody>
          <a:bodyPr wrap="none">
            <a:spAutoFit/>
          </a:bodyPr>
          <a:lstStyle/>
          <a:p>
            <a:r>
              <a:rPr lang="es-ES" dirty="0" smtClean="0">
                <a:latin typeface="Arial" pitchFamily="34" charset="0"/>
                <a:cs typeface="Arial" pitchFamily="34" charset="0"/>
              </a:rPr>
              <a:t>Si</a:t>
            </a:r>
            <a:r>
              <a:rPr lang="es-ES" dirty="0" smtClean="0"/>
              <a:t> </a:t>
            </a:r>
            <a:endParaRPr lang="es-ES" dirty="0"/>
          </a:p>
        </p:txBody>
      </p:sp>
      <p:sp>
        <p:nvSpPr>
          <p:cNvPr id="6" name="5 CuadroTexto"/>
          <p:cNvSpPr txBox="1"/>
          <p:nvPr/>
        </p:nvSpPr>
        <p:spPr>
          <a:xfrm>
            <a:off x="2483768" y="2132857"/>
            <a:ext cx="4176464" cy="646331"/>
          </a:xfrm>
          <a:prstGeom prst="rect">
            <a:avLst/>
          </a:prstGeom>
          <a:noFill/>
        </p:spPr>
        <p:txBody>
          <a:bodyPr wrap="square" rtlCol="0">
            <a:spAutoFit/>
          </a:bodyPr>
          <a:lstStyle/>
          <a:p>
            <a:r>
              <a:rPr lang="es-ES" dirty="0" smtClean="0">
                <a:latin typeface="Arial" pitchFamily="34" charset="0"/>
                <a:cs typeface="Arial" pitchFamily="34" charset="0"/>
              </a:rPr>
              <a:t>la empresa se situará en </a:t>
            </a:r>
            <a:r>
              <a:rPr lang="es-ES" i="1" dirty="0" smtClean="0">
                <a:latin typeface="Arial" pitchFamily="34" charset="0"/>
                <a:cs typeface="Arial" pitchFamily="34" charset="0"/>
              </a:rPr>
              <a:t>B</a:t>
            </a:r>
            <a:r>
              <a:rPr lang="es-ES" dirty="0" smtClean="0">
                <a:latin typeface="Arial" pitchFamily="34" charset="0"/>
                <a:cs typeface="Arial" pitchFamily="34" charset="0"/>
              </a:rPr>
              <a:t> , donde </a:t>
            </a:r>
            <a:r>
              <a:rPr lang="es-ES" i="1" dirty="0" smtClean="0">
                <a:latin typeface="Arial" pitchFamily="34" charset="0"/>
                <a:cs typeface="Arial" pitchFamily="34" charset="0"/>
              </a:rPr>
              <a:t>AZ=AB</a:t>
            </a:r>
          </a:p>
        </p:txBody>
      </p:sp>
      <p:pic>
        <p:nvPicPr>
          <p:cNvPr id="7" name="Picture 1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835698" y="3356992"/>
            <a:ext cx="667711" cy="288032"/>
          </a:xfrm>
          <a:prstGeom prst="rect">
            <a:avLst/>
          </a:prstGeom>
          <a:noFill/>
        </p:spPr>
      </p:pic>
      <p:sp>
        <p:nvSpPr>
          <p:cNvPr id="8" name="7 Rectángulo"/>
          <p:cNvSpPr/>
          <p:nvPr/>
        </p:nvSpPr>
        <p:spPr>
          <a:xfrm>
            <a:off x="1259632" y="3284984"/>
            <a:ext cx="466794" cy="369332"/>
          </a:xfrm>
          <a:prstGeom prst="rect">
            <a:avLst/>
          </a:prstGeom>
        </p:spPr>
        <p:txBody>
          <a:bodyPr wrap="none">
            <a:spAutoFit/>
          </a:bodyPr>
          <a:lstStyle/>
          <a:p>
            <a:r>
              <a:rPr lang="es-ES" dirty="0" smtClean="0">
                <a:latin typeface="Arial" pitchFamily="34" charset="0"/>
                <a:cs typeface="Arial" pitchFamily="34" charset="0"/>
              </a:rPr>
              <a:t>Si</a:t>
            </a:r>
            <a:r>
              <a:rPr lang="es-ES" dirty="0" smtClean="0"/>
              <a:t> </a:t>
            </a:r>
            <a:endParaRPr lang="es-ES" dirty="0"/>
          </a:p>
        </p:txBody>
      </p:sp>
      <p:sp>
        <p:nvSpPr>
          <p:cNvPr id="9" name="8 CuadroTexto"/>
          <p:cNvSpPr txBox="1"/>
          <p:nvPr/>
        </p:nvSpPr>
        <p:spPr>
          <a:xfrm>
            <a:off x="2627784" y="3140969"/>
            <a:ext cx="4824536" cy="646331"/>
          </a:xfrm>
          <a:prstGeom prst="rect">
            <a:avLst/>
          </a:prstGeom>
          <a:noFill/>
        </p:spPr>
        <p:txBody>
          <a:bodyPr wrap="square" rtlCol="0">
            <a:spAutoFit/>
          </a:bodyPr>
          <a:lstStyle/>
          <a:p>
            <a:r>
              <a:rPr lang="es-ES" dirty="0" smtClean="0">
                <a:latin typeface="Arial" pitchFamily="34" charset="0"/>
                <a:cs typeface="Arial" pitchFamily="34" charset="0"/>
              </a:rPr>
              <a:t>la empresa le será indiferente done se ubique, si en </a:t>
            </a:r>
            <a:r>
              <a:rPr lang="es-ES" i="1" dirty="0" smtClean="0">
                <a:latin typeface="Arial" pitchFamily="34" charset="0"/>
                <a:cs typeface="Arial" pitchFamily="34" charset="0"/>
              </a:rPr>
              <a:t>A</a:t>
            </a:r>
            <a:r>
              <a:rPr lang="es-ES" dirty="0" smtClean="0">
                <a:latin typeface="Arial" pitchFamily="34" charset="0"/>
                <a:cs typeface="Arial" pitchFamily="34" charset="0"/>
              </a:rPr>
              <a:t> o en </a:t>
            </a:r>
            <a:r>
              <a:rPr lang="es-ES" i="1" dirty="0" smtClean="0">
                <a:latin typeface="Arial" pitchFamily="34" charset="0"/>
                <a:cs typeface="Arial" pitchFamily="34" charset="0"/>
              </a:rPr>
              <a:t>B</a:t>
            </a:r>
            <a:r>
              <a:rPr lang="es-ES" dirty="0" smtClean="0">
                <a:latin typeface="Arial" pitchFamily="34" charset="0"/>
                <a:cs typeface="Arial" pitchFamily="34" charset="0"/>
              </a:rPr>
              <a:t>.</a:t>
            </a:r>
            <a:endParaRPr lang="es-ES" dirty="0">
              <a:latin typeface="Arial" pitchFamily="34" charset="0"/>
              <a:cs typeface="Arial" pitchFamily="34" charset="0"/>
            </a:endParaRPr>
          </a:p>
        </p:txBody>
      </p:sp>
      <p:sp>
        <p:nvSpPr>
          <p:cNvPr id="18" name="17 Rectángulo"/>
          <p:cNvSpPr/>
          <p:nvPr/>
        </p:nvSpPr>
        <p:spPr>
          <a:xfrm>
            <a:off x="1259632" y="2132856"/>
            <a:ext cx="402674" cy="369332"/>
          </a:xfrm>
          <a:prstGeom prst="rect">
            <a:avLst/>
          </a:prstGeom>
        </p:spPr>
        <p:txBody>
          <a:bodyPr wrap="none">
            <a:spAutoFit/>
          </a:bodyPr>
          <a:lstStyle/>
          <a:p>
            <a:r>
              <a:rPr lang="es-ES" dirty="0" smtClean="0">
                <a:latin typeface="Arial" pitchFamily="34" charset="0"/>
                <a:cs typeface="Arial" pitchFamily="34" charset="0"/>
              </a:rPr>
              <a:t>Si</a:t>
            </a:r>
            <a:endParaRPr lang="es-ES" dirty="0">
              <a:latin typeface="Arial" pitchFamily="34" charset="0"/>
              <a:cs typeface="Arial" pitchFamily="34" charset="0"/>
            </a:endParaRPr>
          </a:p>
        </p:txBody>
      </p:sp>
      <p:pic>
        <p:nvPicPr>
          <p:cNvPr id="2050" name="Picture 2" descr="http://t0.gstatic.com/images?q=tbn:ANd9GcS6ikUPiYLDW-MQtxECY23dIxeUuULcSehfvherUKYT8vFvLWtV"/>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0112" y="3654316"/>
            <a:ext cx="3096344" cy="2664296"/>
          </a:xfrm>
          <a:prstGeom prst="rect">
            <a:avLst/>
          </a:prstGeom>
          <a:noFill/>
          <a:extLst>
            <a:ext uri="{909E8E84-426E-40DD-AFC4-6F175D3DCCD1}">
              <a14:hiddenFill xmlns:a14="http://schemas.microsoft.com/office/drawing/2010/main">
                <a:solidFill>
                  <a:srgbClr val="FFFFFF"/>
                </a:solidFill>
              </a14:hiddenFill>
            </a:ext>
          </a:extLst>
        </p:spPr>
      </p:pic>
      <p:sp>
        <p:nvSpPr>
          <p:cNvPr id="10" name="9 Marcador de número de diapositiva"/>
          <p:cNvSpPr>
            <a:spLocks noGrp="1"/>
          </p:cNvSpPr>
          <p:nvPr>
            <p:ph type="sldNum" sz="quarter" idx="12"/>
          </p:nvPr>
        </p:nvSpPr>
        <p:spPr/>
        <p:txBody>
          <a:bodyPr/>
          <a:lstStyle/>
          <a:p>
            <a:fld id="{8432C255-EF8A-4D99-9806-2423EE77DE73}" type="slidenum">
              <a:rPr lang="es-ES" smtClean="0"/>
              <a:pPr/>
              <a:t>11</a:t>
            </a:fld>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324007" y="260649"/>
            <a:ext cx="8414996"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rPr>
              <a:t>2.-TEORÍA DEL LUGAR CENTRAL</a:t>
            </a:r>
            <a:endParaRPr lang="es-E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4005064"/>
            <a:ext cx="259228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611560" y="2161887"/>
            <a:ext cx="6840760" cy="3139321"/>
          </a:xfrm>
          <a:prstGeom prst="rect">
            <a:avLst/>
          </a:prstGeom>
        </p:spPr>
        <p:txBody>
          <a:bodyPr wrap="square">
            <a:spAutoFit/>
          </a:bodyPr>
          <a:lstStyle/>
          <a:p>
            <a:pPr algn="just"/>
            <a:r>
              <a:rPr lang="es-ES" dirty="0" smtClean="0">
                <a:latin typeface="Arial" pitchFamily="34" charset="0"/>
                <a:cs typeface="Arial" pitchFamily="34" charset="0"/>
              </a:rPr>
              <a:t>Exponente: Christaller</a:t>
            </a:r>
          </a:p>
          <a:p>
            <a:pPr algn="just"/>
            <a:r>
              <a:rPr lang="es-ES" dirty="0" smtClean="0">
                <a:latin typeface="Arial" pitchFamily="34" charset="0"/>
                <a:cs typeface="Arial" pitchFamily="34" charset="0"/>
              </a:rPr>
              <a:t>Explica la distribución y jerarquización de los espacios urbanos.</a:t>
            </a:r>
          </a:p>
          <a:p>
            <a:pPr algn="just"/>
            <a:endParaRPr lang="es-ES" dirty="0" smtClean="0">
              <a:latin typeface="Arial" pitchFamily="34" charset="0"/>
              <a:cs typeface="Arial" pitchFamily="34" charset="0"/>
            </a:endParaRPr>
          </a:p>
          <a:p>
            <a:pPr algn="just"/>
            <a:r>
              <a:rPr lang="es-MX" dirty="0" smtClean="0">
                <a:latin typeface="Arial" pitchFamily="34" charset="0"/>
                <a:cs typeface="Arial" pitchFamily="34" charset="0"/>
              </a:rPr>
              <a:t>Las actividades productivas requieren de ser complementadas por dos factores:</a:t>
            </a:r>
          </a:p>
          <a:p>
            <a:pPr algn="just"/>
            <a:endParaRPr lang="es-MX" dirty="0" smtClean="0">
              <a:latin typeface="Arial" pitchFamily="34" charset="0"/>
              <a:cs typeface="Arial" pitchFamily="34" charset="0"/>
            </a:endParaRPr>
          </a:p>
          <a:p>
            <a:pPr algn="just">
              <a:buBlip>
                <a:blip r:embed="rId5"/>
              </a:buBlip>
            </a:pPr>
            <a:r>
              <a:rPr lang="es-MX" dirty="0" smtClean="0">
                <a:latin typeface="Arial" pitchFamily="34" charset="0"/>
                <a:cs typeface="Arial" pitchFamily="34" charset="0"/>
              </a:rPr>
              <a:t>Localización.</a:t>
            </a:r>
          </a:p>
          <a:p>
            <a:pPr algn="just"/>
            <a:endParaRPr lang="es-MX" dirty="0" smtClean="0">
              <a:latin typeface="Arial" pitchFamily="34" charset="0"/>
              <a:cs typeface="Arial" pitchFamily="34" charset="0"/>
            </a:endParaRPr>
          </a:p>
          <a:p>
            <a:pPr algn="just">
              <a:buBlip>
                <a:blip r:embed="rId5"/>
              </a:buBlip>
            </a:pPr>
            <a:r>
              <a:rPr lang="es-MX" dirty="0" smtClean="0">
                <a:latin typeface="Arial" pitchFamily="34" charset="0"/>
                <a:cs typeface="Arial" pitchFamily="34" charset="0"/>
              </a:rPr>
              <a:t>Disponibilidad de: productos o servicios utilizados en las actividades productivas.</a:t>
            </a:r>
          </a:p>
          <a:p>
            <a:r>
              <a:rPr lang="es-ES" dirty="0" smtClean="0"/>
              <a:t> </a:t>
            </a:r>
            <a:endParaRPr lang="es-ES" dirty="0"/>
          </a:p>
        </p:txBody>
      </p:sp>
      <p:pic>
        <p:nvPicPr>
          <p:cNvPr id="7" name="Picture 2" descr="http://t1.gstatic.com/images?q=tbn:ANd9GcRw6hHmErLyDyadTCFBr-KrffmtYIW8yTy8ZH7bPeVT8IBhT0I1"/>
          <p:cNvPicPr>
            <a:picLocks noChangeAspect="1" noChangeArrowheads="1"/>
          </p:cNvPicPr>
          <p:nvPr/>
        </p:nvPicPr>
        <p:blipFill>
          <a:blip r:embed="rId6">
            <a:biLevel thresh="75000"/>
            <a:extLst>
              <a:ext uri="{BEBA8EAE-BF5A-486C-A8C5-ECC9F3942E4B}">
                <a14:imgProps xmlns:a14="http://schemas.microsoft.com/office/drawing/2010/main">
                  <a14:imgLayer r:embed="rId7">
                    <a14:imgEffect>
                      <a14:backgroundRemoval t="0" b="98354" l="4831" r="100000"/>
                    </a14:imgEffect>
                  </a14:imgLayer>
                </a14:imgProps>
              </a:ext>
              <a:ext uri="{28A0092B-C50C-407E-A947-70E740481C1C}">
                <a14:useLocalDpi xmlns:a14="http://schemas.microsoft.com/office/drawing/2010/main" val="0"/>
              </a:ext>
            </a:extLst>
          </a:blip>
          <a:srcRect/>
          <a:stretch>
            <a:fillRect/>
          </a:stretch>
        </p:blipFill>
        <p:spPr bwMode="auto">
          <a:xfrm>
            <a:off x="107504" y="533331"/>
            <a:ext cx="1971675" cy="1810519"/>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8432C255-EF8A-4D99-9806-2423EE77DE73}" type="slidenum">
              <a:rPr lang="es-ES" smtClean="0"/>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899592" y="908721"/>
            <a:ext cx="7128792" cy="646331"/>
          </a:xfrm>
          <a:prstGeom prst="rect">
            <a:avLst/>
          </a:prstGeom>
        </p:spPr>
        <p:txBody>
          <a:bodyPr wrap="square">
            <a:spAutoFit/>
          </a:bodyPr>
          <a:lstStyle/>
          <a:p>
            <a:endParaRPr lang="es-MX" dirty="0" smtClean="0"/>
          </a:p>
          <a:p>
            <a:endParaRPr lang="es-MX" dirty="0" smtClean="0"/>
          </a:p>
        </p:txBody>
      </p:sp>
      <p:graphicFrame>
        <p:nvGraphicFramePr>
          <p:cNvPr id="5" name="4 Diagrama"/>
          <p:cNvGraphicFramePr/>
          <p:nvPr>
            <p:extLst>
              <p:ext uri="{D42A27DB-BD31-4B8C-83A1-F6EECF244321}">
                <p14:modId xmlns:p14="http://schemas.microsoft.com/office/powerpoint/2010/main" val="3292610090"/>
              </p:ext>
            </p:extLst>
          </p:nvPr>
        </p:nvGraphicFramePr>
        <p:xfrm>
          <a:off x="721256" y="1225815"/>
          <a:ext cx="6192688" cy="5328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CuadroTexto"/>
          <p:cNvSpPr txBox="1"/>
          <p:nvPr/>
        </p:nvSpPr>
        <p:spPr>
          <a:xfrm>
            <a:off x="1" y="116632"/>
            <a:ext cx="8748463"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SUPUESTOS DE LA TEORÍA DEL LUGAR CENTRAL</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número de diapositiva"/>
          <p:cNvSpPr>
            <a:spLocks noGrp="1"/>
          </p:cNvSpPr>
          <p:nvPr>
            <p:ph type="sldNum" sz="quarter" idx="12"/>
          </p:nvPr>
        </p:nvSpPr>
        <p:spPr/>
        <p:txBody>
          <a:bodyPr/>
          <a:lstStyle/>
          <a:p>
            <a:fld id="{8432C255-EF8A-4D99-9806-2423EE77DE73}" type="slidenum">
              <a:rPr lang="es-ES" smtClean="0"/>
              <a:pPr/>
              <a:t>13</a:t>
            </a:fld>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539552" y="548680"/>
            <a:ext cx="8064896" cy="646331"/>
          </a:xfrm>
          <a:prstGeom prst="rect">
            <a:avLst/>
          </a:prstGeom>
        </p:spPr>
        <p:txBody>
          <a:bodyPr wrap="square">
            <a:spAutoFit/>
          </a:bodyPr>
          <a:lstStyle/>
          <a:p>
            <a:r>
              <a:rPr lang="es-MX" dirty="0" smtClean="0"/>
              <a:t>Por tanto, se dice que existe una jerarquía de  núcleos urbanos. A una menor jerarquía menor población y menor área de servicios.</a:t>
            </a:r>
          </a:p>
        </p:txBody>
      </p:sp>
      <p:sp>
        <p:nvSpPr>
          <p:cNvPr id="3" name="2 Hexágono"/>
          <p:cNvSpPr/>
          <p:nvPr/>
        </p:nvSpPr>
        <p:spPr>
          <a:xfrm rot="5400000">
            <a:off x="971600" y="2060848"/>
            <a:ext cx="4392488" cy="4248472"/>
          </a:xfrm>
          <a:prstGeom prst="hexagon">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ES" sz="1600" dirty="0"/>
          </a:p>
        </p:txBody>
      </p:sp>
      <p:sp>
        <p:nvSpPr>
          <p:cNvPr id="4" name="3 Hexágono"/>
          <p:cNvSpPr/>
          <p:nvPr/>
        </p:nvSpPr>
        <p:spPr>
          <a:xfrm>
            <a:off x="1475656" y="2924944"/>
            <a:ext cx="3312368" cy="2808312"/>
          </a:xfrm>
          <a:prstGeom prst="hexagon">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s-ES" sz="1600" dirty="0"/>
          </a:p>
        </p:txBody>
      </p:sp>
      <p:sp>
        <p:nvSpPr>
          <p:cNvPr id="5" name="4 Hexágono"/>
          <p:cNvSpPr/>
          <p:nvPr/>
        </p:nvSpPr>
        <p:spPr>
          <a:xfrm rot="5400000">
            <a:off x="2015715" y="3465005"/>
            <a:ext cx="2232250" cy="1728192"/>
          </a:xfrm>
          <a:prstGeom prst="hexagon">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sz="1600" dirty="0"/>
          </a:p>
        </p:txBody>
      </p:sp>
      <p:sp>
        <p:nvSpPr>
          <p:cNvPr id="6" name="5 Conector"/>
          <p:cNvSpPr/>
          <p:nvPr/>
        </p:nvSpPr>
        <p:spPr>
          <a:xfrm>
            <a:off x="2771800" y="3861048"/>
            <a:ext cx="792088" cy="936104"/>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sz="1600" dirty="0"/>
          </a:p>
        </p:txBody>
      </p:sp>
      <p:sp>
        <p:nvSpPr>
          <p:cNvPr id="7" name="6 Conector"/>
          <p:cNvSpPr/>
          <p:nvPr/>
        </p:nvSpPr>
        <p:spPr>
          <a:xfrm>
            <a:off x="1331640" y="4221088"/>
            <a:ext cx="360040" cy="36004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8" name="7 Conector"/>
          <p:cNvSpPr/>
          <p:nvPr/>
        </p:nvSpPr>
        <p:spPr>
          <a:xfrm>
            <a:off x="1979712" y="2780928"/>
            <a:ext cx="360040" cy="36004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9" name="8 Conector"/>
          <p:cNvSpPr/>
          <p:nvPr/>
        </p:nvSpPr>
        <p:spPr>
          <a:xfrm>
            <a:off x="1979712" y="5517232"/>
            <a:ext cx="360040" cy="36004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0" name="9 Conector"/>
          <p:cNvSpPr/>
          <p:nvPr/>
        </p:nvSpPr>
        <p:spPr>
          <a:xfrm>
            <a:off x="3851920" y="5445224"/>
            <a:ext cx="360040" cy="36004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1" name="10 Conector"/>
          <p:cNvSpPr/>
          <p:nvPr/>
        </p:nvSpPr>
        <p:spPr>
          <a:xfrm>
            <a:off x="4644008" y="4149080"/>
            <a:ext cx="288032" cy="36004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2" name="11 Conector"/>
          <p:cNvSpPr/>
          <p:nvPr/>
        </p:nvSpPr>
        <p:spPr>
          <a:xfrm>
            <a:off x="3923928" y="2708920"/>
            <a:ext cx="360040" cy="36004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3" name="12 Conector"/>
          <p:cNvSpPr/>
          <p:nvPr/>
        </p:nvSpPr>
        <p:spPr>
          <a:xfrm>
            <a:off x="2771800" y="1916832"/>
            <a:ext cx="648072" cy="504056"/>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sz="1600" dirty="0"/>
          </a:p>
        </p:txBody>
      </p:sp>
      <p:sp>
        <p:nvSpPr>
          <p:cNvPr id="14" name="13 Conector"/>
          <p:cNvSpPr/>
          <p:nvPr/>
        </p:nvSpPr>
        <p:spPr>
          <a:xfrm>
            <a:off x="683568" y="2708920"/>
            <a:ext cx="576064" cy="504056"/>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sz="1600" dirty="0"/>
          </a:p>
        </p:txBody>
      </p:sp>
      <p:sp>
        <p:nvSpPr>
          <p:cNvPr id="15" name="14 Conector"/>
          <p:cNvSpPr/>
          <p:nvPr/>
        </p:nvSpPr>
        <p:spPr>
          <a:xfrm>
            <a:off x="683568" y="5085184"/>
            <a:ext cx="576064" cy="504056"/>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sz="1600" dirty="0"/>
          </a:p>
        </p:txBody>
      </p:sp>
      <p:sp>
        <p:nvSpPr>
          <p:cNvPr id="16" name="15 Conector"/>
          <p:cNvSpPr/>
          <p:nvPr/>
        </p:nvSpPr>
        <p:spPr>
          <a:xfrm>
            <a:off x="4860032" y="5085184"/>
            <a:ext cx="576064" cy="504056"/>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sz="1600" dirty="0"/>
          </a:p>
        </p:txBody>
      </p:sp>
      <p:sp>
        <p:nvSpPr>
          <p:cNvPr id="17" name="16 Conector"/>
          <p:cNvSpPr/>
          <p:nvPr/>
        </p:nvSpPr>
        <p:spPr>
          <a:xfrm>
            <a:off x="2771800" y="6021288"/>
            <a:ext cx="648072" cy="504056"/>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sz="1600" dirty="0"/>
          </a:p>
        </p:txBody>
      </p:sp>
      <p:sp>
        <p:nvSpPr>
          <p:cNvPr id="18" name="17 Conector"/>
          <p:cNvSpPr/>
          <p:nvPr/>
        </p:nvSpPr>
        <p:spPr>
          <a:xfrm>
            <a:off x="5076056" y="2780928"/>
            <a:ext cx="504056" cy="576064"/>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sz="1600" dirty="0"/>
          </a:p>
        </p:txBody>
      </p:sp>
      <p:sp>
        <p:nvSpPr>
          <p:cNvPr id="19" name="18 Conector"/>
          <p:cNvSpPr/>
          <p:nvPr/>
        </p:nvSpPr>
        <p:spPr>
          <a:xfrm>
            <a:off x="6372200" y="3068960"/>
            <a:ext cx="360040" cy="36004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sz="1600" dirty="0"/>
          </a:p>
        </p:txBody>
      </p:sp>
      <p:sp>
        <p:nvSpPr>
          <p:cNvPr id="20" name="19 Conector"/>
          <p:cNvSpPr/>
          <p:nvPr/>
        </p:nvSpPr>
        <p:spPr>
          <a:xfrm>
            <a:off x="6516216" y="4581128"/>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21" name="20 Conector"/>
          <p:cNvSpPr/>
          <p:nvPr/>
        </p:nvSpPr>
        <p:spPr>
          <a:xfrm>
            <a:off x="6444208" y="3789040"/>
            <a:ext cx="216024" cy="288032"/>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sz="1600" dirty="0"/>
          </a:p>
        </p:txBody>
      </p:sp>
      <p:sp>
        <p:nvSpPr>
          <p:cNvPr id="22" name="21 CuadroTexto"/>
          <p:cNvSpPr txBox="1"/>
          <p:nvPr/>
        </p:nvSpPr>
        <p:spPr>
          <a:xfrm>
            <a:off x="6876256" y="3068960"/>
            <a:ext cx="1872208" cy="338554"/>
          </a:xfrm>
          <a:prstGeom prst="rect">
            <a:avLst/>
          </a:prstGeom>
          <a:noFill/>
        </p:spPr>
        <p:txBody>
          <a:bodyPr wrap="square" rtlCol="0">
            <a:spAutoFit/>
          </a:bodyPr>
          <a:lstStyle/>
          <a:p>
            <a:r>
              <a:rPr lang="es-ES" sz="1600" dirty="0" smtClean="0"/>
              <a:t>Centro 1º orden</a:t>
            </a:r>
            <a:endParaRPr lang="es-ES" sz="1600" dirty="0"/>
          </a:p>
        </p:txBody>
      </p:sp>
      <p:sp>
        <p:nvSpPr>
          <p:cNvPr id="23" name="22 Rectángulo"/>
          <p:cNvSpPr/>
          <p:nvPr/>
        </p:nvSpPr>
        <p:spPr>
          <a:xfrm>
            <a:off x="6948264" y="3717032"/>
            <a:ext cx="1664238" cy="338554"/>
          </a:xfrm>
          <a:prstGeom prst="rect">
            <a:avLst/>
          </a:prstGeom>
        </p:spPr>
        <p:txBody>
          <a:bodyPr wrap="none">
            <a:spAutoFit/>
          </a:bodyPr>
          <a:lstStyle/>
          <a:p>
            <a:r>
              <a:rPr lang="es-ES" sz="1600" dirty="0" smtClean="0"/>
              <a:t>Centro 2º orden</a:t>
            </a:r>
            <a:endParaRPr lang="es-ES" sz="1600" dirty="0"/>
          </a:p>
        </p:txBody>
      </p:sp>
      <p:sp>
        <p:nvSpPr>
          <p:cNvPr id="24" name="23 Rectángulo"/>
          <p:cNvSpPr/>
          <p:nvPr/>
        </p:nvSpPr>
        <p:spPr>
          <a:xfrm>
            <a:off x="6948264" y="4365104"/>
            <a:ext cx="1664238" cy="338554"/>
          </a:xfrm>
          <a:prstGeom prst="rect">
            <a:avLst/>
          </a:prstGeom>
        </p:spPr>
        <p:txBody>
          <a:bodyPr wrap="none">
            <a:spAutoFit/>
          </a:bodyPr>
          <a:lstStyle/>
          <a:p>
            <a:r>
              <a:rPr lang="es-ES" sz="1600" dirty="0" smtClean="0"/>
              <a:t>Centro 3º orden</a:t>
            </a:r>
            <a:endParaRPr lang="es-ES" sz="1600" dirty="0"/>
          </a:p>
        </p:txBody>
      </p:sp>
      <p:sp>
        <p:nvSpPr>
          <p:cNvPr id="25" name="24 CuadroTexto"/>
          <p:cNvSpPr txBox="1"/>
          <p:nvPr/>
        </p:nvSpPr>
        <p:spPr>
          <a:xfrm>
            <a:off x="5004048" y="2204864"/>
            <a:ext cx="1944216" cy="338554"/>
          </a:xfrm>
          <a:prstGeom prst="rect">
            <a:avLst/>
          </a:prstGeom>
          <a:noFill/>
        </p:spPr>
        <p:txBody>
          <a:bodyPr wrap="square" rtlCol="0">
            <a:spAutoFit/>
          </a:bodyPr>
          <a:lstStyle/>
          <a:p>
            <a:r>
              <a:rPr lang="es-ES" sz="1600" dirty="0" smtClean="0">
                <a:solidFill>
                  <a:srgbClr val="008000"/>
                </a:solidFill>
                <a:latin typeface="Agency FB" pitchFamily="34" charset="0"/>
              </a:rPr>
              <a:t>MODELO DE CHRISTALLER</a:t>
            </a:r>
            <a:endParaRPr lang="es-ES" sz="1600" dirty="0">
              <a:solidFill>
                <a:srgbClr val="008000"/>
              </a:solidFill>
              <a:latin typeface="Agency FB" pitchFamily="34" charset="0"/>
            </a:endParaRPr>
          </a:p>
        </p:txBody>
      </p:sp>
      <p:sp>
        <p:nvSpPr>
          <p:cNvPr id="26" name="25 Marcador de número de diapositiva"/>
          <p:cNvSpPr>
            <a:spLocks noGrp="1"/>
          </p:cNvSpPr>
          <p:nvPr>
            <p:ph type="sldNum" sz="quarter" idx="12"/>
          </p:nvPr>
        </p:nvSpPr>
        <p:spPr/>
        <p:txBody>
          <a:bodyPr/>
          <a:lstStyle/>
          <a:p>
            <a:fld id="{8432C255-EF8A-4D99-9806-2423EE77DE73}" type="slidenum">
              <a:rPr lang="es-ES" smtClean="0"/>
              <a:pPr/>
              <a:t>14</a:t>
            </a:fld>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395536" y="1124744"/>
            <a:ext cx="8280920" cy="369332"/>
          </a:xfrm>
          <a:prstGeom prst="rect">
            <a:avLst/>
          </a:prstGeom>
        </p:spPr>
        <p:txBody>
          <a:bodyPr wrap="square">
            <a:spAutoFit/>
          </a:bodyPr>
          <a:lstStyle/>
          <a:p>
            <a:pPr algn="just"/>
            <a:r>
              <a:rPr lang="es-MX" dirty="0" smtClean="0"/>
              <a:t>La teoría de Lösch,          estructura espacial de una economía.</a:t>
            </a:r>
            <a:endParaRPr lang="es-MX" dirty="0"/>
          </a:p>
        </p:txBody>
      </p:sp>
      <p:sp>
        <p:nvSpPr>
          <p:cNvPr id="3" name="2 Rectángulo"/>
          <p:cNvSpPr/>
          <p:nvPr/>
        </p:nvSpPr>
        <p:spPr>
          <a:xfrm>
            <a:off x="409110" y="332655"/>
            <a:ext cx="8444748" cy="646331"/>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rPr>
              <a:t>3.- LÖSCH  Y LA REGIÓN ECONÓMICA IDEAL</a:t>
            </a:r>
            <a:endPar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ndParaRPr>
          </a:p>
        </p:txBody>
      </p:sp>
      <p:graphicFrame>
        <p:nvGraphicFramePr>
          <p:cNvPr id="5" name="4 Diagrama"/>
          <p:cNvGraphicFramePr/>
          <p:nvPr/>
        </p:nvGraphicFramePr>
        <p:xfrm>
          <a:off x="1403648" y="242088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7" name="6 Conector recto de flecha"/>
          <p:cNvCxnSpPr/>
          <p:nvPr/>
        </p:nvCxnSpPr>
        <p:spPr>
          <a:xfrm>
            <a:off x="2267744" y="1340768"/>
            <a:ext cx="432048"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 name="3 Marcador de número de diapositiva"/>
          <p:cNvSpPr>
            <a:spLocks noGrp="1"/>
          </p:cNvSpPr>
          <p:nvPr>
            <p:ph type="sldNum" sz="quarter" idx="12"/>
          </p:nvPr>
        </p:nvSpPr>
        <p:spPr/>
        <p:txBody>
          <a:bodyPr/>
          <a:lstStyle/>
          <a:p>
            <a:fld id="{8432C255-EF8A-4D99-9806-2423EE77DE73}" type="slidenum">
              <a:rPr lang="es-ES" smtClean="0"/>
              <a:pPr/>
              <a:t>15</a:t>
            </a:fld>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9144000" cy="6741369"/>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redondeado"/>
          <p:cNvSpPr/>
          <p:nvPr/>
        </p:nvSpPr>
        <p:spPr>
          <a:xfrm>
            <a:off x="1880828" y="1134036"/>
            <a:ext cx="5643500" cy="5463316"/>
          </a:xfrm>
          <a:prstGeom prst="roundRect">
            <a:avLst/>
          </a:prstGeom>
          <a:ln w="57150" cmpd="dbl"/>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3" name="2 Conector"/>
          <p:cNvSpPr/>
          <p:nvPr/>
        </p:nvSpPr>
        <p:spPr>
          <a:xfrm>
            <a:off x="2240868" y="3789040"/>
            <a:ext cx="3888432" cy="4176464"/>
          </a:xfrm>
          <a:prstGeom prst="flowChartConnector">
            <a:avLst/>
          </a:prstGeom>
          <a:scene3d>
            <a:camera prst="isometricOffAxis1Top"/>
            <a:lightRig rig="threePt" dir="t"/>
          </a:scene3d>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cxnSp>
        <p:nvCxnSpPr>
          <p:cNvPr id="4" name="3 Conector recto"/>
          <p:cNvCxnSpPr/>
          <p:nvPr/>
        </p:nvCxnSpPr>
        <p:spPr>
          <a:xfrm>
            <a:off x="3897051" y="1484784"/>
            <a:ext cx="1" cy="4968552"/>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2024844" y="5733256"/>
            <a:ext cx="52565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rot="16200000" flipH="1">
            <a:off x="3356992" y="3032956"/>
            <a:ext cx="3240360" cy="2160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rot="5400000">
            <a:off x="1412776" y="3248980"/>
            <a:ext cx="3312368" cy="165618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curvado"/>
          <p:cNvCxnSpPr/>
          <p:nvPr/>
        </p:nvCxnSpPr>
        <p:spPr>
          <a:xfrm rot="16200000" flipH="1">
            <a:off x="3176972" y="3356992"/>
            <a:ext cx="3096344" cy="1656184"/>
          </a:xfrm>
          <a:prstGeom prst="curvedConnector3">
            <a:avLst>
              <a:gd name="adj1" fmla="val 97841"/>
            </a:avLst>
          </a:prstGeom>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6129300" y="5877272"/>
            <a:ext cx="1584176" cy="369332"/>
          </a:xfrm>
          <a:prstGeom prst="rect">
            <a:avLst/>
          </a:prstGeom>
          <a:noFill/>
        </p:spPr>
        <p:txBody>
          <a:bodyPr wrap="square" rtlCol="0">
            <a:spAutoFit/>
          </a:bodyPr>
          <a:lstStyle/>
          <a:p>
            <a:r>
              <a:rPr lang="es-ES" dirty="0" smtClean="0"/>
              <a:t>DISTANCIA</a:t>
            </a:r>
            <a:endParaRPr lang="es-ES" dirty="0"/>
          </a:p>
        </p:txBody>
      </p:sp>
      <p:sp>
        <p:nvSpPr>
          <p:cNvPr id="10" name="9 CuadroTexto"/>
          <p:cNvSpPr txBox="1"/>
          <p:nvPr/>
        </p:nvSpPr>
        <p:spPr>
          <a:xfrm>
            <a:off x="2852936" y="1484784"/>
            <a:ext cx="1368152" cy="369332"/>
          </a:xfrm>
          <a:prstGeom prst="rect">
            <a:avLst/>
          </a:prstGeom>
          <a:noFill/>
        </p:spPr>
        <p:txBody>
          <a:bodyPr wrap="square" rtlCol="0">
            <a:spAutoFit/>
          </a:bodyPr>
          <a:lstStyle/>
          <a:p>
            <a:r>
              <a:rPr lang="es-ES" dirty="0" smtClean="0"/>
              <a:t>CANTIDAD</a:t>
            </a:r>
            <a:endParaRPr lang="es-ES" dirty="0"/>
          </a:p>
        </p:txBody>
      </p:sp>
      <p:sp>
        <p:nvSpPr>
          <p:cNvPr id="11" name="10 CuadroTexto"/>
          <p:cNvSpPr txBox="1"/>
          <p:nvPr/>
        </p:nvSpPr>
        <p:spPr>
          <a:xfrm>
            <a:off x="3465004" y="5373216"/>
            <a:ext cx="576064" cy="369332"/>
          </a:xfrm>
          <a:prstGeom prst="rect">
            <a:avLst/>
          </a:prstGeom>
          <a:noFill/>
        </p:spPr>
        <p:txBody>
          <a:bodyPr wrap="square" rtlCol="0">
            <a:spAutoFit/>
          </a:bodyPr>
          <a:lstStyle/>
          <a:p>
            <a:r>
              <a:rPr lang="es-ES" dirty="0" smtClean="0"/>
              <a:t>P</a:t>
            </a:r>
            <a:endParaRPr lang="es-ES" dirty="0"/>
          </a:p>
        </p:txBody>
      </p:sp>
      <p:sp>
        <p:nvSpPr>
          <p:cNvPr id="12" name="11 CuadroTexto"/>
          <p:cNvSpPr txBox="1"/>
          <p:nvPr/>
        </p:nvSpPr>
        <p:spPr>
          <a:xfrm>
            <a:off x="3897052" y="2276872"/>
            <a:ext cx="648072" cy="369332"/>
          </a:xfrm>
          <a:prstGeom prst="rect">
            <a:avLst/>
          </a:prstGeom>
          <a:noFill/>
        </p:spPr>
        <p:txBody>
          <a:bodyPr wrap="square" rtlCol="0">
            <a:spAutoFit/>
          </a:bodyPr>
          <a:lstStyle/>
          <a:p>
            <a:r>
              <a:rPr lang="es-ES" dirty="0" smtClean="0"/>
              <a:t>Q</a:t>
            </a:r>
            <a:endParaRPr lang="es-ES" dirty="0"/>
          </a:p>
        </p:txBody>
      </p:sp>
      <p:sp>
        <p:nvSpPr>
          <p:cNvPr id="13" name="12 CuadroTexto"/>
          <p:cNvSpPr txBox="1"/>
          <p:nvPr/>
        </p:nvSpPr>
        <p:spPr>
          <a:xfrm>
            <a:off x="5625244" y="5445224"/>
            <a:ext cx="576064" cy="369332"/>
          </a:xfrm>
          <a:prstGeom prst="rect">
            <a:avLst/>
          </a:prstGeom>
          <a:noFill/>
        </p:spPr>
        <p:txBody>
          <a:bodyPr wrap="square" rtlCol="0">
            <a:spAutoFit/>
          </a:bodyPr>
          <a:lstStyle/>
          <a:p>
            <a:r>
              <a:rPr lang="es-ES" dirty="0" smtClean="0"/>
              <a:t>D</a:t>
            </a:r>
            <a:endParaRPr lang="es-ES" dirty="0"/>
          </a:p>
        </p:txBody>
      </p:sp>
      <p:sp>
        <p:nvSpPr>
          <p:cNvPr id="15" name="15 Marcador de número de diapositiva"/>
          <p:cNvSpPr>
            <a:spLocks noGrp="1"/>
          </p:cNvSpPr>
          <p:nvPr>
            <p:ph type="sldNum" sz="quarter" idx="12"/>
          </p:nvPr>
        </p:nvSpPr>
        <p:spPr>
          <a:xfrm>
            <a:off x="6319056" y="8700286"/>
            <a:ext cx="1600200" cy="486833"/>
          </a:xfrm>
        </p:spPr>
        <p:txBody>
          <a:bodyPr/>
          <a:lstStyle/>
          <a:p>
            <a:fld id="{688C3CD8-8F9B-45EE-83B1-4FDD249F3D10}" type="slidenum">
              <a:rPr lang="es-ES" smtClean="0"/>
              <a:pPr/>
              <a:t>16</a:t>
            </a:fld>
            <a:endParaRPr lang="es-ES" dirty="0"/>
          </a:p>
        </p:txBody>
      </p:sp>
      <p:sp>
        <p:nvSpPr>
          <p:cNvPr id="14" name="13 CuadroTexto"/>
          <p:cNvSpPr txBox="1"/>
          <p:nvPr/>
        </p:nvSpPr>
        <p:spPr>
          <a:xfrm>
            <a:off x="179512" y="188640"/>
            <a:ext cx="8784976"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REPRESENTACIÓN GRÁFICA DE LA DEMANDA DE UN BIEN</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536571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348" y="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Conector"/>
          <p:cNvSpPr/>
          <p:nvPr/>
        </p:nvSpPr>
        <p:spPr>
          <a:xfrm>
            <a:off x="590211" y="992841"/>
            <a:ext cx="4464496" cy="4896544"/>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3" name="2 Conector"/>
          <p:cNvSpPr/>
          <p:nvPr/>
        </p:nvSpPr>
        <p:spPr>
          <a:xfrm>
            <a:off x="1526315" y="1784929"/>
            <a:ext cx="2664296" cy="3096344"/>
          </a:xfrm>
          <a:prstGeom prst="flowChartConnector">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ES"/>
          </a:p>
        </p:txBody>
      </p:sp>
      <p:sp>
        <p:nvSpPr>
          <p:cNvPr id="4" name="3 Conector"/>
          <p:cNvSpPr/>
          <p:nvPr/>
        </p:nvSpPr>
        <p:spPr>
          <a:xfrm>
            <a:off x="2318403" y="2721033"/>
            <a:ext cx="1224136" cy="1224136"/>
          </a:xfrm>
          <a:prstGeom prst="flowChartConnector">
            <a:avLst/>
          </a:prstGeom>
          <a:ln w="28575"/>
        </p:spPr>
        <p:style>
          <a:lnRef idx="2">
            <a:schemeClr val="accent3"/>
          </a:lnRef>
          <a:fillRef idx="1">
            <a:schemeClr val="lt1"/>
          </a:fillRef>
          <a:effectRef idx="0">
            <a:schemeClr val="accent3"/>
          </a:effectRef>
          <a:fontRef idx="minor">
            <a:schemeClr val="dk1"/>
          </a:fontRef>
        </p:style>
        <p:txBody>
          <a:bodyPr rtlCol="0" anchor="ctr"/>
          <a:lstStyle/>
          <a:p>
            <a:pPr algn="ctr"/>
            <a:endParaRPr lang="es-ES"/>
          </a:p>
        </p:txBody>
      </p:sp>
      <p:sp>
        <p:nvSpPr>
          <p:cNvPr id="5" name="4 Operación manual"/>
          <p:cNvSpPr/>
          <p:nvPr/>
        </p:nvSpPr>
        <p:spPr>
          <a:xfrm rot="837367">
            <a:off x="2655411" y="1093229"/>
            <a:ext cx="1044002" cy="1728192"/>
          </a:xfrm>
          <a:prstGeom prst="flowChartManualOperation">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6" name="5 Operación manual"/>
          <p:cNvSpPr/>
          <p:nvPr/>
        </p:nvSpPr>
        <p:spPr>
          <a:xfrm rot="13958084">
            <a:off x="1139898" y="3257164"/>
            <a:ext cx="1012592" cy="1884078"/>
          </a:xfrm>
          <a:prstGeom prst="flowChartManualOperation">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7" name="6 Operación manual"/>
          <p:cNvSpPr/>
          <p:nvPr/>
        </p:nvSpPr>
        <p:spPr>
          <a:xfrm rot="18632284">
            <a:off x="1281163" y="1595122"/>
            <a:ext cx="995449" cy="1733055"/>
          </a:xfrm>
          <a:prstGeom prst="flowChartManualOperation">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8" name="7 Operación manual"/>
          <p:cNvSpPr/>
          <p:nvPr/>
        </p:nvSpPr>
        <p:spPr>
          <a:xfrm rot="4329393">
            <a:off x="3752405" y="2063192"/>
            <a:ext cx="936104" cy="1728192"/>
          </a:xfrm>
          <a:prstGeom prst="flowChartManualOperation">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9" name="8 Operación manual"/>
          <p:cNvSpPr/>
          <p:nvPr/>
        </p:nvSpPr>
        <p:spPr>
          <a:xfrm rot="10800000">
            <a:off x="2390411" y="3873161"/>
            <a:ext cx="936104" cy="2088232"/>
          </a:xfrm>
          <a:prstGeom prst="flowChartManualOperation">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10" name="9 Conector"/>
          <p:cNvSpPr/>
          <p:nvPr/>
        </p:nvSpPr>
        <p:spPr>
          <a:xfrm>
            <a:off x="2822459" y="3153081"/>
            <a:ext cx="144016" cy="216024"/>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
        <p:nvSpPr>
          <p:cNvPr id="11" name="10 Conector"/>
          <p:cNvSpPr/>
          <p:nvPr/>
        </p:nvSpPr>
        <p:spPr>
          <a:xfrm>
            <a:off x="2966475" y="200095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Conector"/>
          <p:cNvSpPr/>
          <p:nvPr/>
        </p:nvSpPr>
        <p:spPr>
          <a:xfrm>
            <a:off x="3110491" y="128087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Conector"/>
          <p:cNvSpPr/>
          <p:nvPr/>
        </p:nvSpPr>
        <p:spPr>
          <a:xfrm>
            <a:off x="3614547" y="135288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Conector"/>
          <p:cNvSpPr/>
          <p:nvPr/>
        </p:nvSpPr>
        <p:spPr>
          <a:xfrm>
            <a:off x="3326515" y="192894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Conector"/>
          <p:cNvSpPr/>
          <p:nvPr/>
        </p:nvSpPr>
        <p:spPr>
          <a:xfrm>
            <a:off x="3182499" y="221697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Conector"/>
          <p:cNvSpPr/>
          <p:nvPr/>
        </p:nvSpPr>
        <p:spPr>
          <a:xfrm>
            <a:off x="2894467" y="250500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Conector"/>
          <p:cNvSpPr/>
          <p:nvPr/>
        </p:nvSpPr>
        <p:spPr>
          <a:xfrm>
            <a:off x="3470531" y="322508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Conector"/>
          <p:cNvSpPr/>
          <p:nvPr/>
        </p:nvSpPr>
        <p:spPr>
          <a:xfrm>
            <a:off x="3758563" y="293705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onector"/>
          <p:cNvSpPr/>
          <p:nvPr/>
        </p:nvSpPr>
        <p:spPr>
          <a:xfrm>
            <a:off x="3830571" y="336910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Conector"/>
          <p:cNvSpPr/>
          <p:nvPr/>
        </p:nvSpPr>
        <p:spPr>
          <a:xfrm>
            <a:off x="4046595" y="272103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Conector"/>
          <p:cNvSpPr/>
          <p:nvPr/>
        </p:nvSpPr>
        <p:spPr>
          <a:xfrm>
            <a:off x="4334627" y="300906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21 Conector"/>
          <p:cNvSpPr/>
          <p:nvPr/>
        </p:nvSpPr>
        <p:spPr>
          <a:xfrm>
            <a:off x="4550651" y="243300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Conector"/>
          <p:cNvSpPr/>
          <p:nvPr/>
        </p:nvSpPr>
        <p:spPr>
          <a:xfrm>
            <a:off x="4766675" y="293705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23 Conector"/>
          <p:cNvSpPr/>
          <p:nvPr/>
        </p:nvSpPr>
        <p:spPr>
          <a:xfrm>
            <a:off x="4766675" y="228898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24 Conector"/>
          <p:cNvSpPr/>
          <p:nvPr/>
        </p:nvSpPr>
        <p:spPr>
          <a:xfrm>
            <a:off x="4910691" y="322508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Conector"/>
          <p:cNvSpPr/>
          <p:nvPr/>
        </p:nvSpPr>
        <p:spPr>
          <a:xfrm>
            <a:off x="3038483" y="164091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Conector"/>
          <p:cNvSpPr/>
          <p:nvPr/>
        </p:nvSpPr>
        <p:spPr>
          <a:xfrm>
            <a:off x="2462419" y="574536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27 Conector"/>
          <p:cNvSpPr/>
          <p:nvPr/>
        </p:nvSpPr>
        <p:spPr>
          <a:xfrm>
            <a:off x="3110491" y="560135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28 Conector"/>
          <p:cNvSpPr/>
          <p:nvPr/>
        </p:nvSpPr>
        <p:spPr>
          <a:xfrm>
            <a:off x="3038483" y="401717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29 Conector"/>
          <p:cNvSpPr/>
          <p:nvPr/>
        </p:nvSpPr>
        <p:spPr>
          <a:xfrm>
            <a:off x="2678443" y="502528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30 Conector"/>
          <p:cNvSpPr/>
          <p:nvPr/>
        </p:nvSpPr>
        <p:spPr>
          <a:xfrm>
            <a:off x="1814347" y="394516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31 Conector"/>
          <p:cNvSpPr/>
          <p:nvPr/>
        </p:nvSpPr>
        <p:spPr>
          <a:xfrm>
            <a:off x="1238283" y="473725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32 Conector"/>
          <p:cNvSpPr/>
          <p:nvPr/>
        </p:nvSpPr>
        <p:spPr>
          <a:xfrm>
            <a:off x="1742339" y="430520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33 Conector"/>
          <p:cNvSpPr/>
          <p:nvPr/>
        </p:nvSpPr>
        <p:spPr>
          <a:xfrm>
            <a:off x="2318403" y="387316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Conector"/>
          <p:cNvSpPr/>
          <p:nvPr/>
        </p:nvSpPr>
        <p:spPr>
          <a:xfrm>
            <a:off x="1670331" y="459324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Conector"/>
          <p:cNvSpPr/>
          <p:nvPr/>
        </p:nvSpPr>
        <p:spPr>
          <a:xfrm>
            <a:off x="1310291" y="444922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Conector"/>
          <p:cNvSpPr/>
          <p:nvPr/>
        </p:nvSpPr>
        <p:spPr>
          <a:xfrm>
            <a:off x="2030371" y="437721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37 Conector"/>
          <p:cNvSpPr/>
          <p:nvPr/>
        </p:nvSpPr>
        <p:spPr>
          <a:xfrm>
            <a:off x="3254507" y="430520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38 Conector"/>
          <p:cNvSpPr/>
          <p:nvPr/>
        </p:nvSpPr>
        <p:spPr>
          <a:xfrm>
            <a:off x="3185947" y="531676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0" name="39 Conector"/>
          <p:cNvSpPr/>
          <p:nvPr/>
        </p:nvSpPr>
        <p:spPr>
          <a:xfrm>
            <a:off x="2534427" y="531332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1" name="40 Conector"/>
          <p:cNvSpPr/>
          <p:nvPr/>
        </p:nvSpPr>
        <p:spPr>
          <a:xfrm>
            <a:off x="2678443" y="552934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41 Conector"/>
          <p:cNvSpPr/>
          <p:nvPr/>
        </p:nvSpPr>
        <p:spPr>
          <a:xfrm>
            <a:off x="2966475" y="444922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42 Conector"/>
          <p:cNvSpPr/>
          <p:nvPr/>
        </p:nvSpPr>
        <p:spPr>
          <a:xfrm>
            <a:off x="2894467" y="531332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4" name="43 Conector"/>
          <p:cNvSpPr/>
          <p:nvPr/>
        </p:nvSpPr>
        <p:spPr>
          <a:xfrm>
            <a:off x="2822459" y="473725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44 Conector"/>
          <p:cNvSpPr/>
          <p:nvPr/>
        </p:nvSpPr>
        <p:spPr>
          <a:xfrm>
            <a:off x="3038483" y="502528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6" name="45 Conector"/>
          <p:cNvSpPr/>
          <p:nvPr/>
        </p:nvSpPr>
        <p:spPr>
          <a:xfrm>
            <a:off x="2030371" y="279304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46 Conector"/>
          <p:cNvSpPr/>
          <p:nvPr/>
        </p:nvSpPr>
        <p:spPr>
          <a:xfrm>
            <a:off x="2678443" y="437721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47 Conector"/>
          <p:cNvSpPr/>
          <p:nvPr/>
        </p:nvSpPr>
        <p:spPr>
          <a:xfrm>
            <a:off x="1886355" y="243300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48 Conector"/>
          <p:cNvSpPr/>
          <p:nvPr/>
        </p:nvSpPr>
        <p:spPr>
          <a:xfrm>
            <a:off x="1670331" y="257701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49 Conector"/>
          <p:cNvSpPr/>
          <p:nvPr/>
        </p:nvSpPr>
        <p:spPr>
          <a:xfrm>
            <a:off x="2318403" y="272103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50 Conector"/>
          <p:cNvSpPr/>
          <p:nvPr/>
        </p:nvSpPr>
        <p:spPr>
          <a:xfrm>
            <a:off x="2102379" y="308107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2" name="51 Conector"/>
          <p:cNvSpPr/>
          <p:nvPr/>
        </p:nvSpPr>
        <p:spPr>
          <a:xfrm>
            <a:off x="1310291" y="192894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52 Conector"/>
          <p:cNvSpPr/>
          <p:nvPr/>
        </p:nvSpPr>
        <p:spPr>
          <a:xfrm>
            <a:off x="1022259" y="214496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53 Conector"/>
          <p:cNvSpPr/>
          <p:nvPr/>
        </p:nvSpPr>
        <p:spPr>
          <a:xfrm>
            <a:off x="1382299" y="214496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5" name="54 Conector"/>
          <p:cNvSpPr/>
          <p:nvPr/>
        </p:nvSpPr>
        <p:spPr>
          <a:xfrm>
            <a:off x="1382299" y="2433001"/>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6" name="55 Conector"/>
          <p:cNvSpPr/>
          <p:nvPr/>
        </p:nvSpPr>
        <p:spPr>
          <a:xfrm>
            <a:off x="1615091" y="223374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7" name="56 Conector"/>
          <p:cNvSpPr/>
          <p:nvPr/>
        </p:nvSpPr>
        <p:spPr>
          <a:xfrm>
            <a:off x="3262891" y="143327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8" name="57 Conector"/>
          <p:cNvSpPr/>
          <p:nvPr/>
        </p:nvSpPr>
        <p:spPr>
          <a:xfrm>
            <a:off x="4118603" y="236099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9" name="58 Conector"/>
          <p:cNvSpPr/>
          <p:nvPr/>
        </p:nvSpPr>
        <p:spPr>
          <a:xfrm>
            <a:off x="3686555" y="192894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0" name="59 Conector"/>
          <p:cNvSpPr/>
          <p:nvPr/>
        </p:nvSpPr>
        <p:spPr>
          <a:xfrm>
            <a:off x="4190611" y="185693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1" name="60 Conector"/>
          <p:cNvSpPr/>
          <p:nvPr/>
        </p:nvSpPr>
        <p:spPr>
          <a:xfrm>
            <a:off x="2174387" y="156890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2" name="61 Conector"/>
          <p:cNvSpPr/>
          <p:nvPr/>
        </p:nvSpPr>
        <p:spPr>
          <a:xfrm>
            <a:off x="1310291" y="164091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3" name="62 Conector"/>
          <p:cNvSpPr/>
          <p:nvPr/>
        </p:nvSpPr>
        <p:spPr>
          <a:xfrm>
            <a:off x="2030371" y="401717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4" name="63 Conector"/>
          <p:cNvSpPr/>
          <p:nvPr/>
        </p:nvSpPr>
        <p:spPr>
          <a:xfrm>
            <a:off x="2534427" y="408918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5" name="64 Conector"/>
          <p:cNvSpPr/>
          <p:nvPr/>
        </p:nvSpPr>
        <p:spPr>
          <a:xfrm>
            <a:off x="2246395" y="365713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6" name="65 Conector"/>
          <p:cNvSpPr/>
          <p:nvPr/>
        </p:nvSpPr>
        <p:spPr>
          <a:xfrm>
            <a:off x="878243" y="358512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7" name="66 Conector"/>
          <p:cNvSpPr/>
          <p:nvPr/>
        </p:nvSpPr>
        <p:spPr>
          <a:xfrm>
            <a:off x="2318403" y="214496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8" name="67 Conector"/>
          <p:cNvSpPr/>
          <p:nvPr/>
        </p:nvSpPr>
        <p:spPr>
          <a:xfrm>
            <a:off x="4046595" y="502528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9" name="68 Conector"/>
          <p:cNvSpPr/>
          <p:nvPr/>
        </p:nvSpPr>
        <p:spPr>
          <a:xfrm>
            <a:off x="4262619" y="380115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0" name="69 Conector"/>
          <p:cNvSpPr/>
          <p:nvPr/>
        </p:nvSpPr>
        <p:spPr>
          <a:xfrm>
            <a:off x="4406635" y="437721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1" name="70 Conector"/>
          <p:cNvSpPr/>
          <p:nvPr/>
        </p:nvSpPr>
        <p:spPr>
          <a:xfrm>
            <a:off x="2462419" y="488127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2" name="71 Conector"/>
          <p:cNvSpPr/>
          <p:nvPr/>
        </p:nvSpPr>
        <p:spPr>
          <a:xfrm>
            <a:off x="1022259" y="300906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3" name="72 Conector"/>
          <p:cNvSpPr/>
          <p:nvPr/>
        </p:nvSpPr>
        <p:spPr>
          <a:xfrm>
            <a:off x="1310291" y="394516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4" name="73 Operación manual"/>
          <p:cNvSpPr/>
          <p:nvPr/>
        </p:nvSpPr>
        <p:spPr>
          <a:xfrm rot="8065023">
            <a:off x="3513323" y="3444872"/>
            <a:ext cx="936104" cy="1722932"/>
          </a:xfrm>
          <a:prstGeom prst="flowChartManualOperation">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75" name="74 Conector"/>
          <p:cNvSpPr/>
          <p:nvPr/>
        </p:nvSpPr>
        <p:spPr>
          <a:xfrm>
            <a:off x="3326515" y="380115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6" name="75 Conector"/>
          <p:cNvSpPr/>
          <p:nvPr/>
        </p:nvSpPr>
        <p:spPr>
          <a:xfrm>
            <a:off x="3758563" y="3801153"/>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7" name="76 Conector"/>
          <p:cNvSpPr/>
          <p:nvPr/>
        </p:nvSpPr>
        <p:spPr>
          <a:xfrm>
            <a:off x="4622659" y="444922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8" name="77 Conector"/>
          <p:cNvSpPr/>
          <p:nvPr/>
        </p:nvSpPr>
        <p:spPr>
          <a:xfrm>
            <a:off x="4385287" y="4611344"/>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9" name="78 Conector"/>
          <p:cNvSpPr/>
          <p:nvPr/>
        </p:nvSpPr>
        <p:spPr>
          <a:xfrm>
            <a:off x="3830571" y="444922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0" name="79 Conector"/>
          <p:cNvSpPr/>
          <p:nvPr/>
        </p:nvSpPr>
        <p:spPr>
          <a:xfrm>
            <a:off x="3542539" y="365713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1" name="80 Conector"/>
          <p:cNvSpPr/>
          <p:nvPr/>
        </p:nvSpPr>
        <p:spPr>
          <a:xfrm>
            <a:off x="4097255" y="4755360"/>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2" name="81 Conector"/>
          <p:cNvSpPr/>
          <p:nvPr/>
        </p:nvSpPr>
        <p:spPr>
          <a:xfrm>
            <a:off x="4046595" y="4305209"/>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3" name="82 Conector"/>
          <p:cNvSpPr/>
          <p:nvPr/>
        </p:nvSpPr>
        <p:spPr>
          <a:xfrm>
            <a:off x="4169263" y="5043392"/>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4" name="83 Conector"/>
          <p:cNvSpPr/>
          <p:nvPr/>
        </p:nvSpPr>
        <p:spPr>
          <a:xfrm>
            <a:off x="3686555" y="4089185"/>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5" name="84 Conector"/>
          <p:cNvSpPr/>
          <p:nvPr/>
        </p:nvSpPr>
        <p:spPr>
          <a:xfrm>
            <a:off x="4262619" y="4377217"/>
            <a:ext cx="144016" cy="14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6" name="85 CuadroTexto"/>
          <p:cNvSpPr txBox="1"/>
          <p:nvPr/>
        </p:nvSpPr>
        <p:spPr>
          <a:xfrm>
            <a:off x="5486755" y="2505009"/>
            <a:ext cx="2736304" cy="1477328"/>
          </a:xfrm>
          <a:prstGeom prst="rect">
            <a:avLst/>
          </a:prstGeom>
          <a:noFill/>
        </p:spPr>
        <p:txBody>
          <a:bodyPr wrap="square" rtlCol="0">
            <a:spAutoFit/>
          </a:bodyPr>
          <a:lstStyle/>
          <a:p>
            <a:r>
              <a:rPr lang="es-ES" dirty="0" smtClean="0"/>
              <a:t>MODELO DE LOSCH</a:t>
            </a:r>
          </a:p>
          <a:p>
            <a:r>
              <a:rPr lang="es-ES" dirty="0" smtClean="0"/>
              <a:t>Representa un solo productor, pero con libre entrada al mercado. </a:t>
            </a:r>
            <a:endParaRPr lang="es-ES" dirty="0"/>
          </a:p>
        </p:txBody>
      </p:sp>
      <p:pic>
        <p:nvPicPr>
          <p:cNvPr id="1026" name="Picture 2" descr="http://t3.gstatic.com/images?q=tbn:ANd9GcRYwfPnMbTzGe43Dm8_ct1xkVyUJXXf5iIqKd8qNYUNdGH2dUNd"/>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5000" r="1000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5342739" y="4197197"/>
            <a:ext cx="2520280" cy="2520280"/>
          </a:xfrm>
          <a:prstGeom prst="rect">
            <a:avLst/>
          </a:prstGeom>
          <a:noFill/>
          <a:extLst>
            <a:ext uri="{909E8E84-426E-40DD-AFC4-6F175D3DCCD1}">
              <a14:hiddenFill xmlns:a14="http://schemas.microsoft.com/office/drawing/2010/main">
                <a:solidFill>
                  <a:srgbClr val="FFFFFF"/>
                </a:solidFill>
              </a14:hiddenFill>
            </a:ext>
          </a:extLst>
        </p:spPr>
      </p:pic>
      <p:sp>
        <p:nvSpPr>
          <p:cNvPr id="87" name="86 CuadroTexto"/>
          <p:cNvSpPr txBox="1"/>
          <p:nvPr/>
        </p:nvSpPr>
        <p:spPr>
          <a:xfrm>
            <a:off x="179512" y="87974"/>
            <a:ext cx="8640960"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ÁREA DEL MERCADO CUANDO EXISTE UN SÓLO PRODUCTOR</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8" name="87 Marcador de número de diapositiva"/>
          <p:cNvSpPr>
            <a:spLocks noGrp="1"/>
          </p:cNvSpPr>
          <p:nvPr>
            <p:ph type="sldNum" sz="quarter" idx="12"/>
          </p:nvPr>
        </p:nvSpPr>
        <p:spPr/>
        <p:txBody>
          <a:bodyPr/>
          <a:lstStyle/>
          <a:p>
            <a:fld id="{8432C255-EF8A-4D99-9806-2423EE77DE73}" type="slidenum">
              <a:rPr lang="es-ES" smtClean="0"/>
              <a:pPr/>
              <a:t>17</a:t>
            </a:fld>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31541" y="1700808"/>
            <a:ext cx="8280920" cy="307777"/>
          </a:xfrm>
          <a:prstGeom prst="rect">
            <a:avLst/>
          </a:prstGeom>
        </p:spPr>
        <p:txBody>
          <a:bodyPr wrap="square">
            <a:spAutoFit/>
          </a:bodyPr>
          <a:lstStyle/>
          <a:p>
            <a:r>
              <a:rPr lang="es-ES" sz="1400" dirty="0" smtClean="0">
                <a:latin typeface="Arial" pitchFamily="34" charset="0"/>
                <a:cs typeface="Arial" pitchFamily="34" charset="0"/>
              </a:rPr>
              <a:t>           Definición de la </a:t>
            </a:r>
            <a:r>
              <a:rPr lang="es-ES" sz="1400" b="1" dirty="0" smtClean="0">
                <a:effectLst>
                  <a:outerShdw blurRad="38100" dist="38100" dir="2700000" algn="tl">
                    <a:srgbClr val="000000">
                      <a:alpha val="43137"/>
                    </a:srgbClr>
                  </a:outerShdw>
                </a:effectLst>
                <a:latin typeface="Arial" pitchFamily="34" charset="0"/>
                <a:cs typeface="Arial" pitchFamily="34" charset="0"/>
              </a:rPr>
              <a:t>región económica ideal.</a:t>
            </a:r>
            <a:endParaRPr lang="es-ES" sz="1400" dirty="0">
              <a:latin typeface="Arial" pitchFamily="34" charset="0"/>
              <a:cs typeface="Arial" pitchFamily="34" charset="0"/>
            </a:endParaRPr>
          </a:p>
        </p:txBody>
      </p:sp>
      <p:sp>
        <p:nvSpPr>
          <p:cNvPr id="3" name="2 Rectángulo"/>
          <p:cNvSpPr/>
          <p:nvPr/>
        </p:nvSpPr>
        <p:spPr>
          <a:xfrm>
            <a:off x="323527" y="254259"/>
            <a:ext cx="8388933"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rPr>
              <a:t>CONDICIONES BÁSICAS  DEL  EQUILIBRIO LOCACIONAL DEL MODELO </a:t>
            </a:r>
            <a:endPar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endParaRPr>
          </a:p>
        </p:txBody>
      </p:sp>
      <p:sp>
        <p:nvSpPr>
          <p:cNvPr id="4" name="3 CuadroTexto"/>
          <p:cNvSpPr txBox="1"/>
          <p:nvPr/>
        </p:nvSpPr>
        <p:spPr>
          <a:xfrm>
            <a:off x="611560" y="2348880"/>
            <a:ext cx="7848872" cy="1815882"/>
          </a:xfrm>
          <a:prstGeom prst="rect">
            <a:avLst/>
          </a:prstGeom>
          <a:noFill/>
        </p:spPr>
        <p:txBody>
          <a:bodyPr wrap="square" rtlCol="0">
            <a:spAutoFit/>
          </a:bodyPr>
          <a:lstStyle/>
          <a:p>
            <a:pPr marL="342900" indent="-342900">
              <a:buClr>
                <a:srgbClr val="CC3399"/>
              </a:buClr>
              <a:buFont typeface="+mj-lt"/>
              <a:buAutoNum type="arabicPeriod"/>
            </a:pPr>
            <a:r>
              <a:rPr lang="es-ES" sz="1400" dirty="0" smtClean="0">
                <a:latin typeface="Arial" pitchFamily="34" charset="0"/>
                <a:cs typeface="Arial" pitchFamily="34" charset="0"/>
              </a:rPr>
              <a:t>Consumidores maximizan su utilidad y los productores su beneficio.</a:t>
            </a:r>
          </a:p>
          <a:p>
            <a:pPr marL="342900" indent="-342900">
              <a:buClr>
                <a:srgbClr val="CC3399"/>
              </a:buClr>
              <a:buFont typeface="+mj-lt"/>
              <a:buAutoNum type="arabicPeriod"/>
            </a:pPr>
            <a:endParaRPr lang="es-ES" sz="1400" dirty="0" smtClean="0">
              <a:latin typeface="Arial" pitchFamily="34" charset="0"/>
              <a:cs typeface="Arial" pitchFamily="34" charset="0"/>
            </a:endParaRPr>
          </a:p>
          <a:p>
            <a:pPr marL="342900" indent="-342900">
              <a:buClr>
                <a:srgbClr val="CC3399"/>
              </a:buClr>
              <a:buFont typeface="+mj-lt"/>
              <a:buAutoNum type="arabicPeriod"/>
            </a:pPr>
            <a:r>
              <a:rPr lang="es-ES" sz="1400" dirty="0" smtClean="0">
                <a:latin typeface="Arial" pitchFamily="34" charset="0"/>
                <a:cs typeface="Arial" pitchFamily="34" charset="0"/>
              </a:rPr>
              <a:t>Existen suficientes locaciones para  ocupar todo el espacio.</a:t>
            </a:r>
          </a:p>
          <a:p>
            <a:pPr marL="342900" indent="-342900">
              <a:buClr>
                <a:srgbClr val="CC3399"/>
              </a:buClr>
              <a:buFont typeface="+mj-lt"/>
              <a:buAutoNum type="arabicPeriod"/>
            </a:pPr>
            <a:endParaRPr lang="es-ES" sz="1400" dirty="0" smtClean="0">
              <a:latin typeface="Arial" pitchFamily="34" charset="0"/>
              <a:cs typeface="Arial" pitchFamily="34" charset="0"/>
            </a:endParaRPr>
          </a:p>
          <a:p>
            <a:pPr marL="342900" indent="-342900">
              <a:buClr>
                <a:srgbClr val="CC3399"/>
              </a:buClr>
              <a:buFont typeface="+mj-lt"/>
              <a:buAutoNum type="arabicPeriod"/>
            </a:pPr>
            <a:r>
              <a:rPr lang="es-ES" sz="1400" dirty="0" smtClean="0">
                <a:latin typeface="Arial" pitchFamily="34" charset="0"/>
                <a:cs typeface="Arial" pitchFamily="34" charset="0"/>
              </a:rPr>
              <a:t>Las áreas de oferta y de mercado  son tan pequeñas como sea posible.</a:t>
            </a:r>
          </a:p>
          <a:p>
            <a:pPr marL="342900" indent="-342900">
              <a:buClr>
                <a:srgbClr val="CC3399"/>
              </a:buClr>
              <a:buFont typeface="+mj-lt"/>
              <a:buAutoNum type="arabicPeriod"/>
            </a:pPr>
            <a:endParaRPr lang="es-ES" sz="1400" dirty="0" smtClean="0">
              <a:latin typeface="Arial" pitchFamily="34" charset="0"/>
              <a:cs typeface="Arial" pitchFamily="34" charset="0"/>
            </a:endParaRPr>
          </a:p>
          <a:p>
            <a:pPr marL="342900" indent="-342900">
              <a:buClr>
                <a:srgbClr val="CC3399"/>
              </a:buClr>
              <a:buFont typeface="+mj-lt"/>
              <a:buAutoNum type="arabicPeriod"/>
            </a:pPr>
            <a:r>
              <a:rPr lang="es-ES" sz="1400" dirty="0" smtClean="0">
                <a:latin typeface="Arial" pitchFamily="34" charset="0"/>
                <a:cs typeface="Arial" pitchFamily="34" charset="0"/>
              </a:rPr>
              <a:t>Los consumidores situados en la frontera, son indiferentes  con respecto a los oferentes alternativos más cercanos .</a:t>
            </a:r>
            <a:endParaRPr lang="es-ES" sz="1400" dirty="0">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8432C255-EF8A-4D99-9806-2423EE77DE73}" type="slidenum">
              <a:rPr lang="es-ES" smtClean="0"/>
              <a:pPr/>
              <a:t>18</a:t>
            </a:fld>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464722" y="1206208"/>
            <a:ext cx="3315190" cy="738664"/>
          </a:xfrm>
          <a:prstGeom prst="rect">
            <a:avLst/>
          </a:prstGeom>
        </p:spPr>
        <p:txBody>
          <a:bodyPr wrap="square">
            <a:spAutoFit/>
          </a:bodyPr>
          <a:lstStyle/>
          <a:p>
            <a:endParaRPr lang="es-MX" sz="1400" b="1" dirty="0" smtClean="0">
              <a:latin typeface="Arial" pitchFamily="34" charset="0"/>
              <a:cs typeface="Arial" pitchFamily="34" charset="0"/>
            </a:endParaRPr>
          </a:p>
          <a:p>
            <a:pPr algn="just">
              <a:buBlip>
                <a:blip r:embed="rId4"/>
              </a:buBlip>
            </a:pPr>
            <a:r>
              <a:rPr lang="es-MX" sz="1400" dirty="0" smtClean="0">
                <a:latin typeface="Arial" pitchFamily="34" charset="0"/>
                <a:cs typeface="Arial" pitchFamily="34" charset="0"/>
              </a:rPr>
              <a:t> Incorpora los costes de transporte.</a:t>
            </a:r>
          </a:p>
          <a:p>
            <a:pPr algn="just">
              <a:buBlip>
                <a:blip r:embed="rId4"/>
              </a:buBlip>
            </a:pPr>
            <a:r>
              <a:rPr lang="es-MX" sz="1400" dirty="0" smtClean="0">
                <a:latin typeface="Arial" pitchFamily="34" charset="0"/>
                <a:cs typeface="Arial" pitchFamily="34" charset="0"/>
              </a:rPr>
              <a:t> La renta de ubicación. </a:t>
            </a:r>
          </a:p>
        </p:txBody>
      </p:sp>
      <p:sp>
        <p:nvSpPr>
          <p:cNvPr id="5" name="4 Marcador de número de diapositiva"/>
          <p:cNvSpPr>
            <a:spLocks noGrp="1"/>
          </p:cNvSpPr>
          <p:nvPr>
            <p:ph type="sldNum" sz="quarter" idx="12"/>
          </p:nvPr>
        </p:nvSpPr>
        <p:spPr>
          <a:xfrm>
            <a:off x="4914900" y="8475134"/>
            <a:ext cx="1600200" cy="486833"/>
          </a:xfrm>
        </p:spPr>
        <p:txBody>
          <a:bodyPr/>
          <a:lstStyle/>
          <a:p>
            <a:fld id="{688C3CD8-8F9B-45EE-83B1-4FDD249F3D10}" type="slidenum">
              <a:rPr lang="es-ES" smtClean="0">
                <a:latin typeface="Arial" pitchFamily="34" charset="0"/>
                <a:cs typeface="Arial" pitchFamily="34" charset="0"/>
              </a:rPr>
              <a:pPr/>
              <a:t>19</a:t>
            </a:fld>
            <a:endParaRPr lang="es-ES" dirty="0">
              <a:latin typeface="Arial" pitchFamily="34" charset="0"/>
              <a:cs typeface="Arial" pitchFamily="34" charset="0"/>
            </a:endParaRPr>
          </a:p>
        </p:txBody>
      </p:sp>
      <p:graphicFrame>
        <p:nvGraphicFramePr>
          <p:cNvPr id="6" name="5 Diagrama"/>
          <p:cNvGraphicFramePr/>
          <p:nvPr/>
        </p:nvGraphicFramePr>
        <p:xfrm>
          <a:off x="1187624" y="2204864"/>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6 CuadroTexto"/>
          <p:cNvSpPr txBox="1"/>
          <p:nvPr/>
        </p:nvSpPr>
        <p:spPr>
          <a:xfrm>
            <a:off x="3779912" y="2348880"/>
            <a:ext cx="1080120" cy="523220"/>
          </a:xfrm>
          <a:prstGeom prst="rect">
            <a:avLst/>
          </a:prstGeom>
          <a:noFill/>
        </p:spPr>
        <p:txBody>
          <a:bodyPr wrap="square" rtlCol="0">
            <a:spAutoFit/>
          </a:bodyPr>
          <a:lstStyle/>
          <a:p>
            <a:r>
              <a:rPr lang="es-ES" sz="1400" dirty="0" smtClean="0">
                <a:solidFill>
                  <a:schemeClr val="bg1">
                    <a:lumMod val="95000"/>
                  </a:schemeClr>
                </a:solidFill>
                <a:latin typeface="Arial" pitchFamily="34" charset="0"/>
                <a:cs typeface="Arial" pitchFamily="34" charset="0"/>
              </a:rPr>
              <a:t>Llanura uniforme</a:t>
            </a:r>
            <a:endParaRPr lang="es-ES" sz="1400" dirty="0">
              <a:solidFill>
                <a:schemeClr val="bg1">
                  <a:lumMod val="95000"/>
                </a:schemeClr>
              </a:solidFill>
              <a:latin typeface="Arial" pitchFamily="34" charset="0"/>
              <a:cs typeface="Arial" pitchFamily="34" charset="0"/>
            </a:endParaRPr>
          </a:p>
        </p:txBody>
      </p:sp>
      <p:sp>
        <p:nvSpPr>
          <p:cNvPr id="2" name="1 Rectángulo"/>
          <p:cNvSpPr/>
          <p:nvPr/>
        </p:nvSpPr>
        <p:spPr>
          <a:xfrm>
            <a:off x="251520" y="244504"/>
            <a:ext cx="8640960" cy="1200329"/>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rPr>
              <a:t>4.- VON THÜNEN (RENTA Y USO DE LA TIERRA)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467544" y="332656"/>
            <a:ext cx="8424936" cy="6370975"/>
          </a:xfrm>
          <a:prstGeom prst="rect">
            <a:avLst/>
          </a:prstGeom>
        </p:spPr>
        <p:txBody>
          <a:bodyPr wrap="square">
            <a:spAutoFit/>
          </a:bodyPr>
          <a:lstStyle/>
          <a:p>
            <a:pPr algn="ctr"/>
            <a:r>
              <a:rPr lang="es-ES" sz="4800" i="1" dirty="0" smtClean="0"/>
              <a:t>PRESENTACIÓN</a:t>
            </a:r>
          </a:p>
          <a:p>
            <a:pPr lvl="0" algn="just"/>
            <a:r>
              <a:rPr lang="es-MX" sz="2000" dirty="0" smtClean="0">
                <a:latin typeface="Calibri" pitchFamily="34" charset="0"/>
              </a:rPr>
              <a:t>Este </a:t>
            </a:r>
            <a:r>
              <a:rPr lang="es-MX" sz="2000" dirty="0">
                <a:latin typeface="Calibri" pitchFamily="34" charset="0"/>
              </a:rPr>
              <a:t>material  de exposición</a:t>
            </a:r>
            <a:r>
              <a:rPr lang="es-MX" sz="2000" dirty="0">
                <a:latin typeface="Calibri" pitchFamily="34" charset="0"/>
                <a:cs typeface="Calibri" pitchFamily="34" charset="0"/>
              </a:rPr>
              <a:t>  abordara el tema  </a:t>
            </a:r>
            <a:r>
              <a:rPr lang="es-MX" sz="2000" dirty="0" smtClean="0">
                <a:latin typeface="Calibri" pitchFamily="34" charset="0"/>
                <a:cs typeface="Calibri" pitchFamily="34" charset="0"/>
              </a:rPr>
              <a:t>teorías Espaciales de la Organización Económica   </a:t>
            </a:r>
            <a:r>
              <a:rPr lang="es-MX" sz="2000" dirty="0">
                <a:latin typeface="Calibri" pitchFamily="34" charset="0"/>
                <a:cs typeface="Calibri" pitchFamily="34" charset="0"/>
              </a:rPr>
              <a:t>de acuerdo  </a:t>
            </a:r>
            <a:r>
              <a:rPr lang="es-MX" sz="2000" dirty="0" smtClean="0">
                <a:latin typeface="Calibri" pitchFamily="34" charset="0"/>
                <a:cs typeface="Calibri" pitchFamily="34" charset="0"/>
              </a:rPr>
              <a:t>a </a:t>
            </a:r>
            <a:r>
              <a:rPr lang="es-MX" sz="2000" dirty="0">
                <a:latin typeface="Calibri" pitchFamily="34" charset="0"/>
                <a:cs typeface="Calibri" pitchFamily="34" charset="0"/>
              </a:rPr>
              <a:t>los  contenidos de la unidad 1 del programa de estudios por competencias   </a:t>
            </a:r>
            <a:r>
              <a:rPr lang="es-MX" sz="2000" dirty="0" smtClean="0">
                <a:latin typeface="Calibri" pitchFamily="34" charset="0"/>
                <a:cs typeface="Calibri" pitchFamily="34" charset="0"/>
              </a:rPr>
              <a:t>de Desarrollo Regional.</a:t>
            </a:r>
          </a:p>
          <a:p>
            <a:pPr lvl="0" algn="just"/>
            <a:r>
              <a:rPr lang="es-MX" sz="2000" dirty="0" smtClean="0">
                <a:latin typeface="Calibri" pitchFamily="34" charset="0"/>
                <a:cs typeface="Calibri" pitchFamily="34" charset="0"/>
              </a:rPr>
              <a:t>El objetivo es que </a:t>
            </a:r>
            <a:r>
              <a:rPr lang="es-MX" sz="2000" dirty="0" smtClean="0">
                <a:latin typeface="Calibri" pitchFamily="34" charset="0"/>
              </a:rPr>
              <a:t> </a:t>
            </a:r>
            <a:r>
              <a:rPr lang="es-MX" sz="2000" dirty="0">
                <a:latin typeface="Calibri" pitchFamily="34" charset="0"/>
              </a:rPr>
              <a:t>el  </a:t>
            </a:r>
            <a:r>
              <a:rPr lang="es-ES" sz="2000" dirty="0">
                <a:latin typeface="Calibri" pitchFamily="34" charset="0"/>
              </a:rPr>
              <a:t> </a:t>
            </a:r>
            <a:r>
              <a:rPr lang="es-ES" sz="2000" dirty="0" smtClean="0">
                <a:latin typeface="Calibri" pitchFamily="34" charset="0"/>
              </a:rPr>
              <a:t>alumno </a:t>
            </a:r>
            <a:r>
              <a:rPr lang="es-ES" sz="2000" dirty="0"/>
              <a:t>a</a:t>
            </a:r>
            <a:r>
              <a:rPr lang="es-ES" sz="2000" dirty="0" smtClean="0"/>
              <a:t>nalizará </a:t>
            </a:r>
            <a:r>
              <a:rPr lang="es-ES" sz="2000" dirty="0"/>
              <a:t>las diversas Teorías Espaciales de la Organización Económica que se han desarrollado a lo largo de la historia económica regional con énfasis en el desarrollo económico, mediante el estudio de las Teorías de Localización Espacial que tiene como propósito establecer los criterios básicos de localización y sus respectivas variantes, donde se expondrán las teorías básicas del crecimiento de las ciudades, en busca de la solución responsable y viable de los fenómenos regionales, capaces de proporcionar una orientación teórica y empíricamente sustentada para la planeación y la toma de decisiones en materia de desarrollo regional.</a:t>
            </a:r>
            <a:endParaRPr lang="es-MX" sz="2000" dirty="0"/>
          </a:p>
          <a:p>
            <a:pPr algn="just"/>
            <a:r>
              <a:rPr lang="es-MX" sz="2000" dirty="0" smtClean="0"/>
              <a:t>.</a:t>
            </a:r>
            <a:endParaRPr lang="es-MX" sz="2000" dirty="0"/>
          </a:p>
          <a:p>
            <a:pPr algn="ctr"/>
            <a:endParaRPr lang="es-ES" sz="2800" dirty="0" smtClean="0">
              <a:latin typeface="Aharoni" pitchFamily="2" charset="-79"/>
              <a:cs typeface="Aharoni" pitchFamily="2" charset="-79"/>
            </a:endParaRPr>
          </a:p>
          <a:p>
            <a:pPr algn="ctr"/>
            <a:endParaRPr lang="es-E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Britannic Bold" pitchFamily="34" charset="0"/>
            </a:endParaRPr>
          </a:p>
          <a:p>
            <a:pPr algn="r"/>
            <a:endParaRPr lang="es-ES" b="1" dirty="0" smtClean="0"/>
          </a:p>
          <a:p>
            <a:endParaRPr lang="es-ES" b="1" dirty="0" smtClean="0"/>
          </a:p>
        </p:txBody>
      </p:sp>
      <p:sp>
        <p:nvSpPr>
          <p:cNvPr id="2" name="1 Marcador de número de diapositiva"/>
          <p:cNvSpPr>
            <a:spLocks noGrp="1"/>
          </p:cNvSpPr>
          <p:nvPr>
            <p:ph type="sldNum" sz="quarter" idx="12"/>
          </p:nvPr>
        </p:nvSpPr>
        <p:spPr/>
        <p:txBody>
          <a:bodyPr/>
          <a:lstStyle/>
          <a:p>
            <a:fld id="{8432C255-EF8A-4D99-9806-2423EE77DE73}" type="slidenum">
              <a:rPr lang="es-ES" smtClean="0"/>
              <a:pPr/>
              <a:t>2</a:t>
            </a:fld>
            <a:endParaRPr lang="es-ES"/>
          </a:p>
        </p:txBody>
      </p:sp>
    </p:spTree>
    <p:extLst>
      <p:ext uri="{BB962C8B-B14F-4D97-AF65-F5344CB8AC3E}">
        <p14:creationId xmlns:p14="http://schemas.microsoft.com/office/powerpoint/2010/main" val="2497364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lecha derecha"/>
          <p:cNvSpPr/>
          <p:nvPr/>
        </p:nvSpPr>
        <p:spPr>
          <a:xfrm>
            <a:off x="1331640" y="2636912"/>
            <a:ext cx="4824536" cy="4032448"/>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pic>
        <p:nvPicPr>
          <p:cNvPr id="16"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47" name="46 Elipse"/>
          <p:cNvSpPr/>
          <p:nvPr/>
        </p:nvSpPr>
        <p:spPr>
          <a:xfrm>
            <a:off x="5535049" y="1665803"/>
            <a:ext cx="3456384" cy="216024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a:p>
        </p:txBody>
      </p:sp>
      <p:sp>
        <p:nvSpPr>
          <p:cNvPr id="2" name="1 Rectángulo"/>
          <p:cNvSpPr/>
          <p:nvPr/>
        </p:nvSpPr>
        <p:spPr>
          <a:xfrm>
            <a:off x="6457571" y="2797952"/>
            <a:ext cx="1611339" cy="369332"/>
          </a:xfrm>
          <a:prstGeom prst="rect">
            <a:avLst/>
          </a:prstGeom>
        </p:spPr>
        <p:txBody>
          <a:bodyPr wrap="none">
            <a:spAutoFit/>
          </a:bodyPr>
          <a:lstStyle/>
          <a:p>
            <a:pPr algn="ctr"/>
            <a:r>
              <a:rPr lang="es-ES" i="1" dirty="0" smtClean="0"/>
              <a:t>U = r(p-c)-</a:t>
            </a:r>
            <a:r>
              <a:rPr lang="es-ES" i="1" dirty="0" err="1" smtClean="0"/>
              <a:t>rtd</a:t>
            </a:r>
            <a:endParaRPr lang="es-ES" i="1" dirty="0" smtClean="0"/>
          </a:p>
        </p:txBody>
      </p:sp>
      <p:sp>
        <p:nvSpPr>
          <p:cNvPr id="3" name="2 CuadroTexto"/>
          <p:cNvSpPr txBox="1"/>
          <p:nvPr/>
        </p:nvSpPr>
        <p:spPr>
          <a:xfrm>
            <a:off x="5893899" y="1988840"/>
            <a:ext cx="3096344" cy="338554"/>
          </a:xfrm>
          <a:prstGeom prst="rect">
            <a:avLst/>
          </a:prstGeom>
          <a:noFill/>
        </p:spPr>
        <p:txBody>
          <a:bodyPr wrap="square" rtlCol="0">
            <a:spAutoFit/>
          </a:bodyPr>
          <a:lstStyle/>
          <a:p>
            <a:r>
              <a:rPr lang="es-ES" sz="1600" b="1" dirty="0" smtClean="0">
                <a:effectLst>
                  <a:outerShdw blurRad="38100" dist="38100" dir="2700000" algn="tl">
                    <a:srgbClr val="000000">
                      <a:alpha val="43137"/>
                    </a:srgbClr>
                  </a:outerShdw>
                </a:effectLst>
                <a:latin typeface="Arial" pitchFamily="34" charset="0"/>
                <a:cs typeface="Arial" pitchFamily="34" charset="0"/>
              </a:rPr>
              <a:t>RENTA LOCACIONAL:</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cxnSp>
        <p:nvCxnSpPr>
          <p:cNvPr id="7" name="6 Conector recto"/>
          <p:cNvCxnSpPr/>
          <p:nvPr/>
        </p:nvCxnSpPr>
        <p:spPr>
          <a:xfrm rot="5400000">
            <a:off x="2483768" y="4581128"/>
            <a:ext cx="1872208" cy="0"/>
          </a:xfrm>
          <a:prstGeom prst="line">
            <a:avLst/>
          </a:prstGeom>
          <a:ln/>
        </p:spPr>
        <p:style>
          <a:lnRef idx="2">
            <a:schemeClr val="dk1"/>
          </a:lnRef>
          <a:fillRef idx="0">
            <a:schemeClr val="dk1"/>
          </a:fillRef>
          <a:effectRef idx="1">
            <a:schemeClr val="dk1"/>
          </a:effectRef>
          <a:fontRef idx="minor">
            <a:schemeClr val="tx1"/>
          </a:fontRef>
        </p:style>
      </p:cxnSp>
      <p:cxnSp>
        <p:nvCxnSpPr>
          <p:cNvPr id="9" name="8 Conector recto"/>
          <p:cNvCxnSpPr/>
          <p:nvPr/>
        </p:nvCxnSpPr>
        <p:spPr>
          <a:xfrm>
            <a:off x="3419872" y="5517232"/>
            <a:ext cx="1728192" cy="0"/>
          </a:xfrm>
          <a:prstGeom prst="line">
            <a:avLst/>
          </a:prstGeom>
          <a:ln/>
        </p:spPr>
        <p:style>
          <a:lnRef idx="2">
            <a:schemeClr val="dk1"/>
          </a:lnRef>
          <a:fillRef idx="0">
            <a:schemeClr val="dk1"/>
          </a:fillRef>
          <a:effectRef idx="1">
            <a:schemeClr val="dk1"/>
          </a:effectRef>
          <a:fontRef idx="minor">
            <a:schemeClr val="tx1"/>
          </a:fontRef>
        </p:style>
      </p:cxnSp>
      <p:cxnSp>
        <p:nvCxnSpPr>
          <p:cNvPr id="11" name="10 Conector recto"/>
          <p:cNvCxnSpPr/>
          <p:nvPr/>
        </p:nvCxnSpPr>
        <p:spPr>
          <a:xfrm rot="16200000" flipH="1">
            <a:off x="3383868" y="4329100"/>
            <a:ext cx="1224136" cy="1152128"/>
          </a:xfrm>
          <a:prstGeom prst="line">
            <a:avLst/>
          </a:prstGeom>
          <a:ln>
            <a:solidFill>
              <a:srgbClr val="FF0000"/>
            </a:solidFill>
          </a:ln>
          <a:effectLst>
            <a:glow rad="63500">
              <a:schemeClr val="accent2">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2" name="11 CuadroTexto"/>
          <p:cNvSpPr txBox="1"/>
          <p:nvPr/>
        </p:nvSpPr>
        <p:spPr>
          <a:xfrm>
            <a:off x="2627784" y="3573016"/>
            <a:ext cx="792088" cy="430887"/>
          </a:xfrm>
          <a:prstGeom prst="rect">
            <a:avLst/>
          </a:prstGeom>
          <a:noFill/>
        </p:spPr>
        <p:txBody>
          <a:bodyPr wrap="square" rtlCol="0">
            <a:spAutoFit/>
          </a:bodyPr>
          <a:lstStyle/>
          <a:p>
            <a:r>
              <a:rPr lang="es-ES" sz="1100" dirty="0" smtClean="0">
                <a:latin typeface="Arial" pitchFamily="34" charset="0"/>
                <a:cs typeface="Arial" pitchFamily="34" charset="0"/>
              </a:rPr>
              <a:t>Renta de ubicación</a:t>
            </a:r>
            <a:endParaRPr lang="es-ES" sz="1100" dirty="0">
              <a:latin typeface="Arial" pitchFamily="34" charset="0"/>
              <a:cs typeface="Arial" pitchFamily="34" charset="0"/>
            </a:endParaRPr>
          </a:p>
        </p:txBody>
      </p:sp>
      <p:sp>
        <p:nvSpPr>
          <p:cNvPr id="13" name="12 CuadroTexto"/>
          <p:cNvSpPr txBox="1"/>
          <p:nvPr/>
        </p:nvSpPr>
        <p:spPr>
          <a:xfrm>
            <a:off x="4427984" y="5517232"/>
            <a:ext cx="792088" cy="261610"/>
          </a:xfrm>
          <a:prstGeom prst="rect">
            <a:avLst/>
          </a:prstGeom>
          <a:noFill/>
        </p:spPr>
        <p:txBody>
          <a:bodyPr wrap="square" rtlCol="0">
            <a:spAutoFit/>
          </a:bodyPr>
          <a:lstStyle/>
          <a:p>
            <a:r>
              <a:rPr lang="es-ES" sz="1100" dirty="0" smtClean="0">
                <a:latin typeface="Arial" pitchFamily="34" charset="0"/>
                <a:cs typeface="Arial" pitchFamily="34" charset="0"/>
              </a:rPr>
              <a:t>Distancia</a:t>
            </a:r>
            <a:endParaRPr lang="es-ES" sz="1100" dirty="0">
              <a:latin typeface="Arial" pitchFamily="34" charset="0"/>
              <a:cs typeface="Arial" pitchFamily="34" charset="0"/>
            </a:endParaRPr>
          </a:p>
        </p:txBody>
      </p:sp>
      <p:sp>
        <p:nvSpPr>
          <p:cNvPr id="14" name="13 CuadroTexto"/>
          <p:cNvSpPr txBox="1"/>
          <p:nvPr/>
        </p:nvSpPr>
        <p:spPr>
          <a:xfrm>
            <a:off x="2555776" y="5301208"/>
            <a:ext cx="792088" cy="261610"/>
          </a:xfrm>
          <a:prstGeom prst="rect">
            <a:avLst/>
          </a:prstGeom>
          <a:noFill/>
        </p:spPr>
        <p:txBody>
          <a:bodyPr wrap="square" rtlCol="0">
            <a:spAutoFit/>
          </a:bodyPr>
          <a:lstStyle/>
          <a:p>
            <a:r>
              <a:rPr lang="es-ES" sz="1100" dirty="0" smtClean="0">
                <a:latin typeface="Arial" pitchFamily="34" charset="0"/>
                <a:cs typeface="Arial" pitchFamily="34" charset="0"/>
              </a:rPr>
              <a:t>Mercado</a:t>
            </a:r>
            <a:endParaRPr lang="es-ES" sz="1100" dirty="0">
              <a:latin typeface="Arial" pitchFamily="34" charset="0"/>
              <a:cs typeface="Arial" pitchFamily="34" charset="0"/>
            </a:endParaRPr>
          </a:p>
        </p:txBody>
      </p:sp>
      <p:sp>
        <p:nvSpPr>
          <p:cNvPr id="48" name="47 CuadroTexto"/>
          <p:cNvSpPr txBox="1"/>
          <p:nvPr/>
        </p:nvSpPr>
        <p:spPr>
          <a:xfrm>
            <a:off x="4220840" y="1481137"/>
            <a:ext cx="2736304" cy="369332"/>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latin typeface="Arial" pitchFamily="34" charset="0"/>
                <a:cs typeface="Arial" pitchFamily="34" charset="0"/>
              </a:rPr>
              <a:t>MATEMÁTICAMENTE</a:t>
            </a:r>
            <a:endParaRPr lang="es-ES" b="1" dirty="0">
              <a:effectLst>
                <a:outerShdw blurRad="38100" dist="38100" dir="2700000" algn="tl">
                  <a:srgbClr val="000000">
                    <a:alpha val="43137"/>
                  </a:srgbClr>
                </a:outerShdw>
              </a:effectLst>
              <a:latin typeface="Arial" pitchFamily="34" charset="0"/>
              <a:cs typeface="Arial" pitchFamily="34" charset="0"/>
            </a:endParaRPr>
          </a:p>
        </p:txBody>
      </p:sp>
      <p:sp>
        <p:nvSpPr>
          <p:cNvPr id="49" name="48 CuadroTexto"/>
          <p:cNvSpPr txBox="1"/>
          <p:nvPr/>
        </p:nvSpPr>
        <p:spPr>
          <a:xfrm>
            <a:off x="1078406" y="2982618"/>
            <a:ext cx="2160240" cy="369332"/>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latin typeface="Arial" pitchFamily="34" charset="0"/>
                <a:cs typeface="Arial" pitchFamily="34" charset="0"/>
              </a:rPr>
              <a:t>GRÁFICAMENTE</a:t>
            </a:r>
            <a:endParaRPr lang="es-ES" b="1" dirty="0">
              <a:effectLst>
                <a:outerShdw blurRad="38100" dist="38100" dir="2700000" algn="tl">
                  <a:srgbClr val="000000">
                    <a:alpha val="43137"/>
                  </a:srgbClr>
                </a:outerShdw>
              </a:effectLst>
              <a:latin typeface="Arial" pitchFamily="34" charset="0"/>
              <a:cs typeface="Arial" pitchFamily="34" charset="0"/>
            </a:endParaRPr>
          </a:p>
        </p:txBody>
      </p:sp>
      <p:sp>
        <p:nvSpPr>
          <p:cNvPr id="5" name="4 CuadroTexto"/>
          <p:cNvSpPr txBox="1"/>
          <p:nvPr/>
        </p:nvSpPr>
        <p:spPr>
          <a:xfrm>
            <a:off x="251520" y="188640"/>
            <a:ext cx="8568952"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EXPRESIÓN  GRÁFICA Y MATEMÁTICA DE LA RENTA Y USO DE LA TIERRA</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20</a:t>
            </a:fld>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cxnSp>
        <p:nvCxnSpPr>
          <p:cNvPr id="2" name="1 Conector recto"/>
          <p:cNvCxnSpPr/>
          <p:nvPr/>
        </p:nvCxnSpPr>
        <p:spPr>
          <a:xfrm rot="5400000">
            <a:off x="1547664" y="2924944"/>
            <a:ext cx="18722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2 Conector recto"/>
          <p:cNvCxnSpPr/>
          <p:nvPr/>
        </p:nvCxnSpPr>
        <p:spPr>
          <a:xfrm>
            <a:off x="2483768" y="3861048"/>
            <a:ext cx="20162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3 Conector recto"/>
          <p:cNvCxnSpPr/>
          <p:nvPr/>
        </p:nvCxnSpPr>
        <p:spPr>
          <a:xfrm rot="16200000" flipH="1">
            <a:off x="2447764" y="3104964"/>
            <a:ext cx="792088" cy="720080"/>
          </a:xfrm>
          <a:prstGeom prst="line">
            <a:avLst/>
          </a:prstGeom>
          <a:ln w="25400" cmpd="sng">
            <a:solidFill>
              <a:srgbClr val="100690"/>
            </a:solidFill>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1691680" y="1916832"/>
            <a:ext cx="792088" cy="430887"/>
          </a:xfrm>
          <a:prstGeom prst="rect">
            <a:avLst/>
          </a:prstGeom>
          <a:noFill/>
        </p:spPr>
        <p:txBody>
          <a:bodyPr wrap="square" rtlCol="0">
            <a:spAutoFit/>
          </a:bodyPr>
          <a:lstStyle/>
          <a:p>
            <a:r>
              <a:rPr lang="es-ES" sz="1100" dirty="0" smtClean="0">
                <a:latin typeface="Arial" pitchFamily="34" charset="0"/>
                <a:cs typeface="Arial" pitchFamily="34" charset="0"/>
              </a:rPr>
              <a:t>Renta de ubicación</a:t>
            </a:r>
            <a:endParaRPr lang="es-ES" sz="1100" dirty="0">
              <a:latin typeface="Arial" pitchFamily="34" charset="0"/>
              <a:cs typeface="Arial" pitchFamily="34" charset="0"/>
            </a:endParaRPr>
          </a:p>
        </p:txBody>
      </p:sp>
      <p:sp>
        <p:nvSpPr>
          <p:cNvPr id="7" name="6 CuadroTexto"/>
          <p:cNvSpPr txBox="1"/>
          <p:nvPr/>
        </p:nvSpPr>
        <p:spPr>
          <a:xfrm>
            <a:off x="1619672" y="3645024"/>
            <a:ext cx="792088" cy="261610"/>
          </a:xfrm>
          <a:prstGeom prst="rect">
            <a:avLst/>
          </a:prstGeom>
          <a:noFill/>
        </p:spPr>
        <p:txBody>
          <a:bodyPr wrap="square" rtlCol="0">
            <a:spAutoFit/>
          </a:bodyPr>
          <a:lstStyle/>
          <a:p>
            <a:r>
              <a:rPr lang="es-ES" sz="1100" dirty="0" smtClean="0">
                <a:latin typeface="Arial" pitchFamily="34" charset="0"/>
                <a:cs typeface="Arial" pitchFamily="34" charset="0"/>
              </a:rPr>
              <a:t>Mercado</a:t>
            </a:r>
            <a:endParaRPr lang="es-ES" sz="1100" dirty="0">
              <a:latin typeface="Arial" pitchFamily="34" charset="0"/>
              <a:cs typeface="Arial" pitchFamily="34" charset="0"/>
            </a:endParaRPr>
          </a:p>
        </p:txBody>
      </p:sp>
      <p:cxnSp>
        <p:nvCxnSpPr>
          <p:cNvPr id="8" name="7 Conector recto"/>
          <p:cNvCxnSpPr/>
          <p:nvPr/>
        </p:nvCxnSpPr>
        <p:spPr>
          <a:xfrm rot="16200000" flipH="1">
            <a:off x="2483768" y="2636912"/>
            <a:ext cx="1224136" cy="1224136"/>
          </a:xfrm>
          <a:prstGeom prst="line">
            <a:avLst/>
          </a:prstGeom>
          <a:ln w="25400" cmpd="sng">
            <a:solidFill>
              <a:srgbClr val="100690"/>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2483768" y="2204864"/>
            <a:ext cx="1728192" cy="1656184"/>
          </a:xfrm>
          <a:prstGeom prst="line">
            <a:avLst/>
          </a:prstGeom>
          <a:ln w="25400" cmpd="sng">
            <a:solidFill>
              <a:srgbClr val="100690"/>
            </a:solidFill>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a:off x="3563888" y="4005064"/>
            <a:ext cx="1224136" cy="430887"/>
          </a:xfrm>
          <a:prstGeom prst="rect">
            <a:avLst/>
          </a:prstGeom>
          <a:noFill/>
        </p:spPr>
        <p:txBody>
          <a:bodyPr wrap="square" rtlCol="0">
            <a:spAutoFit/>
          </a:bodyPr>
          <a:lstStyle/>
          <a:p>
            <a:r>
              <a:rPr lang="es-ES" sz="1100" dirty="0" smtClean="0">
                <a:latin typeface="Arial" pitchFamily="34" charset="0"/>
                <a:cs typeface="Arial" pitchFamily="34" charset="0"/>
              </a:rPr>
              <a:t>Distancia al mercado</a:t>
            </a:r>
            <a:endParaRPr lang="es-ES" sz="1100" dirty="0">
              <a:latin typeface="Arial" pitchFamily="34" charset="0"/>
              <a:cs typeface="Arial" pitchFamily="34" charset="0"/>
            </a:endParaRPr>
          </a:p>
        </p:txBody>
      </p:sp>
      <p:sp>
        <p:nvSpPr>
          <p:cNvPr id="24" name="23 CuadroTexto"/>
          <p:cNvSpPr txBox="1"/>
          <p:nvPr/>
        </p:nvSpPr>
        <p:spPr>
          <a:xfrm>
            <a:off x="4644008" y="1988840"/>
            <a:ext cx="2880320" cy="369332"/>
          </a:xfrm>
          <a:prstGeom prst="rect">
            <a:avLst/>
          </a:prstGeom>
          <a:noFill/>
        </p:spPr>
        <p:txBody>
          <a:bodyPr wrap="square" rtlCol="0">
            <a:spAutoFit/>
          </a:bodyPr>
          <a:lstStyle/>
          <a:p>
            <a:r>
              <a:rPr lang="es-ES" dirty="0" smtClean="0"/>
              <a:t>Aumento de la renta</a:t>
            </a:r>
            <a:endParaRPr lang="es-ES" dirty="0"/>
          </a:p>
        </p:txBody>
      </p:sp>
      <p:sp>
        <p:nvSpPr>
          <p:cNvPr id="25" name="24 CuadroTexto"/>
          <p:cNvSpPr txBox="1"/>
          <p:nvPr/>
        </p:nvSpPr>
        <p:spPr>
          <a:xfrm>
            <a:off x="4644008" y="2492896"/>
            <a:ext cx="2880320" cy="369332"/>
          </a:xfrm>
          <a:prstGeom prst="rect">
            <a:avLst/>
          </a:prstGeom>
          <a:noFill/>
        </p:spPr>
        <p:txBody>
          <a:bodyPr wrap="square" rtlCol="0">
            <a:spAutoFit/>
          </a:bodyPr>
          <a:lstStyle/>
          <a:p>
            <a:r>
              <a:rPr lang="es-ES" dirty="0" smtClean="0"/>
              <a:t>Posición original</a:t>
            </a:r>
            <a:endParaRPr lang="es-ES" dirty="0"/>
          </a:p>
        </p:txBody>
      </p:sp>
      <p:sp>
        <p:nvSpPr>
          <p:cNvPr id="26" name="25 CuadroTexto"/>
          <p:cNvSpPr txBox="1"/>
          <p:nvPr/>
        </p:nvSpPr>
        <p:spPr>
          <a:xfrm>
            <a:off x="4644008" y="2924944"/>
            <a:ext cx="2736304" cy="369332"/>
          </a:xfrm>
          <a:prstGeom prst="rect">
            <a:avLst/>
          </a:prstGeom>
          <a:noFill/>
        </p:spPr>
        <p:txBody>
          <a:bodyPr wrap="square" rtlCol="0">
            <a:spAutoFit/>
          </a:bodyPr>
          <a:lstStyle/>
          <a:p>
            <a:r>
              <a:rPr lang="es-ES" dirty="0" smtClean="0"/>
              <a:t>Disminución de la renta</a:t>
            </a:r>
            <a:endParaRPr lang="es-ES" dirty="0"/>
          </a:p>
        </p:txBody>
      </p:sp>
      <p:cxnSp>
        <p:nvCxnSpPr>
          <p:cNvPr id="28" name="27 Conector recto de flecha"/>
          <p:cNvCxnSpPr>
            <a:stCxn id="24" idx="1"/>
          </p:cNvCxnSpPr>
          <p:nvPr/>
        </p:nvCxnSpPr>
        <p:spPr>
          <a:xfrm rot="10800000" flipV="1">
            <a:off x="3275856" y="2173506"/>
            <a:ext cx="1368152" cy="782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25" idx="1"/>
          </p:cNvCxnSpPr>
          <p:nvPr/>
        </p:nvCxnSpPr>
        <p:spPr>
          <a:xfrm rot="10800000" flipV="1">
            <a:off x="3203848" y="2677562"/>
            <a:ext cx="1440160" cy="679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rot="10800000" flipV="1">
            <a:off x="3131840" y="3140968"/>
            <a:ext cx="15338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251520" y="188640"/>
            <a:ext cx="8568952"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VARIACIÓN DE LA RENTA</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8 Marcador de número de diapositiva"/>
          <p:cNvSpPr>
            <a:spLocks noGrp="1"/>
          </p:cNvSpPr>
          <p:nvPr>
            <p:ph type="sldNum" sz="quarter" idx="12"/>
          </p:nvPr>
        </p:nvSpPr>
        <p:spPr/>
        <p:txBody>
          <a:bodyPr/>
          <a:lstStyle/>
          <a:p>
            <a:fld id="{8432C255-EF8A-4D99-9806-2423EE77DE73}" type="slidenum">
              <a:rPr lang="es-ES" smtClean="0"/>
              <a:pPr/>
              <a:t>21</a:t>
            </a:fld>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3" name="2 Conector"/>
          <p:cNvSpPr/>
          <p:nvPr/>
        </p:nvSpPr>
        <p:spPr>
          <a:xfrm>
            <a:off x="1268760" y="755576"/>
            <a:ext cx="5391472" cy="5328592"/>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dirty="0"/>
          </a:p>
        </p:txBody>
      </p:sp>
      <p:sp>
        <p:nvSpPr>
          <p:cNvPr id="4" name="3 Conector"/>
          <p:cNvSpPr/>
          <p:nvPr/>
        </p:nvSpPr>
        <p:spPr>
          <a:xfrm>
            <a:off x="1556792" y="1115616"/>
            <a:ext cx="4743400" cy="4608512"/>
          </a:xfrm>
          <a:prstGeom prst="flowChartConnector">
            <a:avLst/>
          </a:prstGeom>
          <a:solidFill>
            <a:srgbClr val="03DB1D"/>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S" dirty="0">
              <a:solidFill>
                <a:schemeClr val="tx1"/>
              </a:solidFill>
            </a:endParaRPr>
          </a:p>
        </p:txBody>
      </p:sp>
      <p:sp>
        <p:nvSpPr>
          <p:cNvPr id="5" name="4 Conector"/>
          <p:cNvSpPr/>
          <p:nvPr/>
        </p:nvSpPr>
        <p:spPr>
          <a:xfrm>
            <a:off x="1916832" y="1691680"/>
            <a:ext cx="4095328" cy="3528392"/>
          </a:xfrm>
          <a:prstGeom prst="flowChartConnector">
            <a:avLst/>
          </a:prstGeom>
          <a:solidFill>
            <a:srgbClr val="E8E818"/>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dirty="0"/>
          </a:p>
        </p:txBody>
      </p:sp>
      <p:sp>
        <p:nvSpPr>
          <p:cNvPr id="6" name="5 Conector"/>
          <p:cNvSpPr/>
          <p:nvPr/>
        </p:nvSpPr>
        <p:spPr>
          <a:xfrm>
            <a:off x="2555776" y="2132856"/>
            <a:ext cx="2952328" cy="2448272"/>
          </a:xfrm>
          <a:prstGeom prst="flowChartConnector">
            <a:avLst/>
          </a:prstGeom>
          <a:solidFill>
            <a:srgbClr val="A5E21E"/>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dirty="0"/>
          </a:p>
        </p:txBody>
      </p:sp>
      <p:sp>
        <p:nvSpPr>
          <p:cNvPr id="7" name="6 Conector"/>
          <p:cNvSpPr/>
          <p:nvPr/>
        </p:nvSpPr>
        <p:spPr>
          <a:xfrm>
            <a:off x="3275856" y="2852936"/>
            <a:ext cx="1656184" cy="1224136"/>
          </a:xfrm>
          <a:prstGeom prst="flowChartConnector">
            <a:avLst/>
          </a:prstGeom>
          <a:solidFill>
            <a:srgbClr val="F93F05"/>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dirty="0"/>
          </a:p>
        </p:txBody>
      </p:sp>
      <p:sp>
        <p:nvSpPr>
          <p:cNvPr id="8" name="7 CuadroTexto"/>
          <p:cNvSpPr txBox="1"/>
          <p:nvPr/>
        </p:nvSpPr>
        <p:spPr>
          <a:xfrm>
            <a:off x="3563888" y="3284984"/>
            <a:ext cx="1440160" cy="307777"/>
          </a:xfrm>
          <a:prstGeom prst="rect">
            <a:avLst/>
          </a:prstGeom>
          <a:noFill/>
        </p:spPr>
        <p:txBody>
          <a:bodyPr wrap="square" rtlCol="0">
            <a:spAutoFit/>
          </a:bodyPr>
          <a:lstStyle/>
          <a:p>
            <a:r>
              <a:rPr lang="es-ES" sz="1400" dirty="0" smtClean="0">
                <a:latin typeface="Arial" pitchFamily="34" charset="0"/>
                <a:cs typeface="Arial" pitchFamily="34" charset="0"/>
              </a:rPr>
              <a:t>MERCADO</a:t>
            </a:r>
            <a:endParaRPr lang="es-ES" sz="1400" dirty="0">
              <a:latin typeface="Arial" pitchFamily="34" charset="0"/>
              <a:cs typeface="Arial" pitchFamily="34" charset="0"/>
            </a:endParaRPr>
          </a:p>
        </p:txBody>
      </p:sp>
      <p:sp>
        <p:nvSpPr>
          <p:cNvPr id="9" name="8 CuadroTexto"/>
          <p:cNvSpPr txBox="1"/>
          <p:nvPr/>
        </p:nvSpPr>
        <p:spPr>
          <a:xfrm>
            <a:off x="2843808" y="2708920"/>
            <a:ext cx="3168352" cy="657200"/>
          </a:xfrm>
          <a:prstGeom prst="rect">
            <a:avLst/>
          </a:prstGeom>
          <a:noFill/>
        </p:spPr>
        <p:txBody>
          <a:bodyPr wrap="square" rtlCol="0">
            <a:prstTxWarp prst="textArchUp">
              <a:avLst/>
            </a:prstTxWarp>
            <a:spAutoFit/>
          </a:bodyPr>
          <a:lstStyle/>
          <a:p>
            <a:r>
              <a:rPr lang="es-ES" sz="1600" dirty="0" smtClean="0">
                <a:latin typeface="Arial" pitchFamily="34" charset="0"/>
                <a:ea typeface="Arial Unicode MS" pitchFamily="34" charset="-128"/>
                <a:cs typeface="Arial" pitchFamily="34" charset="0"/>
              </a:rPr>
              <a:t>AGRICULTURA  INTENSIVA</a:t>
            </a:r>
            <a:endParaRPr lang="es-ES" sz="1600" dirty="0">
              <a:latin typeface="Arial" pitchFamily="34" charset="0"/>
              <a:ea typeface="Arial Unicode MS" pitchFamily="34" charset="-128"/>
              <a:cs typeface="Arial" pitchFamily="34" charset="0"/>
            </a:endParaRPr>
          </a:p>
        </p:txBody>
      </p:sp>
      <p:sp>
        <p:nvSpPr>
          <p:cNvPr id="10" name="9 CuadroTexto"/>
          <p:cNvSpPr txBox="1"/>
          <p:nvPr/>
        </p:nvSpPr>
        <p:spPr>
          <a:xfrm>
            <a:off x="2771800" y="1916832"/>
            <a:ext cx="2655168" cy="864096"/>
          </a:xfrm>
          <a:prstGeom prst="rect">
            <a:avLst/>
          </a:prstGeom>
          <a:noFill/>
        </p:spPr>
        <p:txBody>
          <a:bodyPr wrap="square" rtlCol="0">
            <a:prstTxWarp prst="textArchUp">
              <a:avLst/>
            </a:prstTxWarp>
            <a:spAutoFit/>
          </a:bodyPr>
          <a:lstStyle/>
          <a:p>
            <a:r>
              <a:rPr lang="es-ES" sz="1600" dirty="0" smtClean="0">
                <a:latin typeface="Arial" pitchFamily="34" charset="0"/>
                <a:cs typeface="Arial" pitchFamily="34" charset="0"/>
              </a:rPr>
              <a:t>AGRICULTURA Y GANADERIA</a:t>
            </a:r>
            <a:endParaRPr lang="es-ES" sz="1600" dirty="0">
              <a:latin typeface="Arial" pitchFamily="34" charset="0"/>
              <a:cs typeface="Arial" pitchFamily="34" charset="0"/>
            </a:endParaRPr>
          </a:p>
        </p:txBody>
      </p:sp>
      <p:sp>
        <p:nvSpPr>
          <p:cNvPr id="11" name="10 CuadroTexto"/>
          <p:cNvSpPr txBox="1"/>
          <p:nvPr/>
        </p:nvSpPr>
        <p:spPr>
          <a:xfrm>
            <a:off x="3140968" y="4716016"/>
            <a:ext cx="1863080" cy="432048"/>
          </a:xfrm>
          <a:prstGeom prst="rect">
            <a:avLst/>
          </a:prstGeom>
          <a:noFill/>
        </p:spPr>
        <p:txBody>
          <a:bodyPr wrap="square" rtlCol="0">
            <a:prstTxWarp prst="textArchDown">
              <a:avLst/>
            </a:prstTxWarp>
            <a:spAutoFit/>
          </a:bodyPr>
          <a:lstStyle/>
          <a:p>
            <a:r>
              <a:rPr lang="es-ES" dirty="0" smtClean="0"/>
              <a:t>EXTENSIVA</a:t>
            </a:r>
            <a:endParaRPr lang="es-ES" dirty="0"/>
          </a:p>
        </p:txBody>
      </p:sp>
      <p:sp>
        <p:nvSpPr>
          <p:cNvPr id="12" name="11 CuadroTexto"/>
          <p:cNvSpPr txBox="1"/>
          <p:nvPr/>
        </p:nvSpPr>
        <p:spPr>
          <a:xfrm>
            <a:off x="2924944" y="1403648"/>
            <a:ext cx="1512168" cy="360040"/>
          </a:xfrm>
          <a:prstGeom prst="rect">
            <a:avLst/>
          </a:prstGeom>
          <a:noFill/>
        </p:spPr>
        <p:txBody>
          <a:bodyPr wrap="square" rtlCol="0">
            <a:prstTxWarp prst="textArchUp">
              <a:avLst/>
            </a:prstTxWarp>
            <a:spAutoFit/>
          </a:bodyPr>
          <a:lstStyle/>
          <a:p>
            <a:r>
              <a:rPr lang="es-ES" dirty="0" smtClean="0"/>
              <a:t>RECURSOS</a:t>
            </a:r>
            <a:endParaRPr lang="es-ES" dirty="0"/>
          </a:p>
        </p:txBody>
      </p:sp>
      <p:sp>
        <p:nvSpPr>
          <p:cNvPr id="13" name="12 CuadroTexto"/>
          <p:cNvSpPr txBox="1"/>
          <p:nvPr/>
        </p:nvSpPr>
        <p:spPr>
          <a:xfrm>
            <a:off x="3068960" y="5292080"/>
            <a:ext cx="1647056" cy="297160"/>
          </a:xfrm>
          <a:prstGeom prst="rect">
            <a:avLst/>
          </a:prstGeom>
          <a:noFill/>
        </p:spPr>
        <p:txBody>
          <a:bodyPr wrap="square" rtlCol="0">
            <a:prstTxWarp prst="textArchDown">
              <a:avLst/>
            </a:prstTxWarp>
            <a:spAutoFit/>
          </a:bodyPr>
          <a:lstStyle/>
          <a:p>
            <a:r>
              <a:rPr lang="es-ES" dirty="0" smtClean="0"/>
              <a:t>FORESTALES</a:t>
            </a:r>
            <a:endParaRPr lang="es-ES" dirty="0"/>
          </a:p>
        </p:txBody>
      </p:sp>
      <p:sp>
        <p:nvSpPr>
          <p:cNvPr id="14" name="13 CuadroTexto"/>
          <p:cNvSpPr txBox="1"/>
          <p:nvPr/>
        </p:nvSpPr>
        <p:spPr>
          <a:xfrm>
            <a:off x="3140968" y="971600"/>
            <a:ext cx="1080120" cy="216024"/>
          </a:xfrm>
          <a:prstGeom prst="rect">
            <a:avLst/>
          </a:prstGeom>
          <a:noFill/>
        </p:spPr>
        <p:txBody>
          <a:bodyPr wrap="square" rtlCol="0">
            <a:prstTxWarp prst="textArchUp">
              <a:avLst/>
            </a:prstTxWarp>
            <a:spAutoFit/>
          </a:bodyPr>
          <a:lstStyle/>
          <a:p>
            <a:r>
              <a:rPr lang="es-ES" dirty="0" smtClean="0"/>
              <a:t>ZONA DE</a:t>
            </a:r>
            <a:endParaRPr lang="es-ES" dirty="0"/>
          </a:p>
        </p:txBody>
      </p:sp>
      <p:sp>
        <p:nvSpPr>
          <p:cNvPr id="15" name="14 CuadroTexto"/>
          <p:cNvSpPr txBox="1"/>
          <p:nvPr/>
        </p:nvSpPr>
        <p:spPr>
          <a:xfrm>
            <a:off x="2996952" y="5580112"/>
            <a:ext cx="1647056" cy="441176"/>
          </a:xfrm>
          <a:prstGeom prst="rect">
            <a:avLst/>
          </a:prstGeom>
          <a:noFill/>
        </p:spPr>
        <p:txBody>
          <a:bodyPr wrap="square" rtlCol="0">
            <a:prstTxWarp prst="textArchDown">
              <a:avLst/>
            </a:prstTxWarp>
            <a:spAutoFit/>
          </a:bodyPr>
          <a:lstStyle/>
          <a:p>
            <a:r>
              <a:rPr lang="es-ES" dirty="0" smtClean="0"/>
              <a:t>EXPANSION</a:t>
            </a:r>
            <a:endParaRPr lang="es-ES" dirty="0"/>
          </a:p>
        </p:txBody>
      </p:sp>
      <p:sp>
        <p:nvSpPr>
          <p:cNvPr id="18" name="17 Marcador de número de diapositiva"/>
          <p:cNvSpPr>
            <a:spLocks noGrp="1"/>
          </p:cNvSpPr>
          <p:nvPr>
            <p:ph type="sldNum" sz="quarter" idx="12"/>
          </p:nvPr>
        </p:nvSpPr>
        <p:spPr>
          <a:xfrm>
            <a:off x="4914900" y="8475134"/>
            <a:ext cx="1600200" cy="486833"/>
          </a:xfrm>
        </p:spPr>
        <p:txBody>
          <a:bodyPr/>
          <a:lstStyle/>
          <a:p>
            <a:fld id="{688C3CD8-8F9B-45EE-83B1-4FDD249F3D10}" type="slidenum">
              <a:rPr lang="es-ES" smtClean="0"/>
              <a:pPr/>
              <a:t>22</a:t>
            </a:fld>
            <a:endParaRPr lang="es-ES" dirty="0"/>
          </a:p>
        </p:txBody>
      </p:sp>
      <p:sp>
        <p:nvSpPr>
          <p:cNvPr id="19" name="18 CuadroTexto"/>
          <p:cNvSpPr txBox="1"/>
          <p:nvPr/>
        </p:nvSpPr>
        <p:spPr>
          <a:xfrm>
            <a:off x="6665555" y="2062589"/>
            <a:ext cx="2016224" cy="646331"/>
          </a:xfrm>
          <a:prstGeom prst="rect">
            <a:avLst/>
          </a:prstGeom>
          <a:noFill/>
        </p:spPr>
        <p:txBody>
          <a:bodyPr wrap="square" rtlCol="0">
            <a:spAutoFit/>
          </a:bodyPr>
          <a:lstStyle/>
          <a:p>
            <a:r>
              <a:rPr lang="es-ES" b="1" dirty="0" smtClean="0">
                <a:latin typeface="Arial" pitchFamily="34" charset="0"/>
                <a:cs typeface="Arial" pitchFamily="34" charset="0"/>
              </a:rPr>
              <a:t>Distribución de las actividades</a:t>
            </a:r>
            <a:endParaRPr lang="es-ES" b="1" dirty="0">
              <a:latin typeface="Arial" pitchFamily="34" charset="0"/>
              <a:cs typeface="Arial" pitchFamily="34" charset="0"/>
            </a:endParaRPr>
          </a:p>
        </p:txBody>
      </p:sp>
      <p:sp>
        <p:nvSpPr>
          <p:cNvPr id="16" name="15 CuadroTexto"/>
          <p:cNvSpPr txBox="1"/>
          <p:nvPr/>
        </p:nvSpPr>
        <p:spPr>
          <a:xfrm>
            <a:off x="251520" y="188640"/>
            <a:ext cx="8430259"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MODELO LOCACIONAL DE VON TÜNEN</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htmlimg2.scribdassets.com/4wtew70pcjfgp4w/images/15-c27ba58c93/000.jp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9794" b="86578" l="55925" r="88704"/>
                    </a14:imgEffect>
                  </a14:imgLayer>
                </a14:imgProps>
              </a:ext>
            </a:extLst>
          </a:blip>
          <a:srcRect l="54099" t="28425" r="7390" b="6903"/>
          <a:stretch>
            <a:fillRect/>
          </a:stretch>
        </p:blipFill>
        <p:spPr bwMode="auto">
          <a:xfrm>
            <a:off x="1619672" y="1988840"/>
            <a:ext cx="5760640" cy="4228873"/>
          </a:xfrm>
          <a:prstGeom prst="rect">
            <a:avLst/>
          </a:prstGeom>
          <a:noFill/>
        </p:spPr>
      </p:pic>
      <p:sp>
        <p:nvSpPr>
          <p:cNvPr id="3" name="2 CuadroTexto"/>
          <p:cNvSpPr txBox="1"/>
          <p:nvPr/>
        </p:nvSpPr>
        <p:spPr>
          <a:xfrm>
            <a:off x="251520" y="404664"/>
            <a:ext cx="8424936"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rPr>
              <a:t> MODELO DE TÜNEN, BAJO EL SUPUESTO DE FERTILIDAD</a:t>
            </a:r>
            <a:endPar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endParaRPr>
          </a:p>
        </p:txBody>
      </p:sp>
      <p:sp>
        <p:nvSpPr>
          <p:cNvPr id="6" name="5 CuadroTexto"/>
          <p:cNvSpPr txBox="1"/>
          <p:nvPr/>
        </p:nvSpPr>
        <p:spPr>
          <a:xfrm>
            <a:off x="1979712" y="2132856"/>
            <a:ext cx="5904656" cy="369332"/>
          </a:xfrm>
          <a:prstGeom prst="rect">
            <a:avLst/>
          </a:prstGeom>
          <a:noFill/>
        </p:spPr>
        <p:txBody>
          <a:bodyPr wrap="square" rtlCol="0">
            <a:spAutoFit/>
          </a:bodyPr>
          <a:lstStyle/>
          <a:p>
            <a:r>
              <a:rPr lang="es-MX" dirty="0" smtClean="0"/>
              <a:t>ESTADO AISLADO DE VON TÜNEN</a:t>
            </a:r>
            <a:endParaRPr lang="es-MX" dirty="0"/>
          </a:p>
        </p:txBody>
      </p:sp>
      <p:sp>
        <p:nvSpPr>
          <p:cNvPr id="7" name="6 CuadroTexto"/>
          <p:cNvSpPr txBox="1"/>
          <p:nvPr/>
        </p:nvSpPr>
        <p:spPr>
          <a:xfrm>
            <a:off x="2627784" y="5485874"/>
            <a:ext cx="4464496" cy="369332"/>
          </a:xfrm>
          <a:prstGeom prst="rect">
            <a:avLst/>
          </a:prstGeom>
          <a:noFill/>
        </p:spPr>
        <p:txBody>
          <a:bodyPr wrap="square" rtlCol="0">
            <a:spAutoFit/>
          </a:bodyPr>
          <a:lstStyle/>
          <a:p>
            <a:r>
              <a:rPr lang="es-MX" dirty="0" smtClean="0"/>
              <a:t>ÁREAS SILVESTRES SIN USO</a:t>
            </a:r>
            <a:endParaRPr lang="es-MX" dirty="0"/>
          </a:p>
        </p:txBody>
      </p:sp>
      <p:sp>
        <p:nvSpPr>
          <p:cNvPr id="4" name="3 Marcador de número de diapositiva"/>
          <p:cNvSpPr>
            <a:spLocks noGrp="1"/>
          </p:cNvSpPr>
          <p:nvPr>
            <p:ph type="sldNum" sz="quarter" idx="12"/>
          </p:nvPr>
        </p:nvSpPr>
        <p:spPr/>
        <p:txBody>
          <a:bodyPr/>
          <a:lstStyle/>
          <a:p>
            <a:fld id="{8432C255-EF8A-4D99-9806-2423EE77DE73}" type="slidenum">
              <a:rPr lang="es-ES" smtClean="0"/>
              <a:pPr/>
              <a:t>23</a:t>
            </a:fld>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251520" y="52377"/>
            <a:ext cx="8892479" cy="1200329"/>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5</a:t>
            </a: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TEORÍA DE LA LOCALIZACIÓN INDUSTRIAL  DE ALFRED WEBER</a:t>
            </a:r>
            <a:endPar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3" name="2 Diagrama"/>
          <p:cNvGraphicFramePr/>
          <p:nvPr>
            <p:extLst>
              <p:ext uri="{D42A27DB-BD31-4B8C-83A1-F6EECF244321}">
                <p14:modId xmlns:p14="http://schemas.microsoft.com/office/powerpoint/2010/main" val="2870273129"/>
              </p:ext>
            </p:extLst>
          </p:nvPr>
        </p:nvGraphicFramePr>
        <p:xfrm>
          <a:off x="-16231" y="1478065"/>
          <a:ext cx="5904656" cy="41202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Rectángulo"/>
          <p:cNvSpPr/>
          <p:nvPr/>
        </p:nvSpPr>
        <p:spPr>
          <a:xfrm>
            <a:off x="4572000" y="4725144"/>
            <a:ext cx="4572000" cy="1754326"/>
          </a:xfrm>
          <a:prstGeom prst="rect">
            <a:avLst/>
          </a:prstGeom>
        </p:spPr>
        <p:txBody>
          <a:bodyPr>
            <a:spAutoFit/>
          </a:bodyPr>
          <a:lstStyle/>
          <a:p>
            <a:pPr algn="just"/>
            <a:r>
              <a:rPr lang="es-MX" b="1" dirty="0" smtClean="0">
                <a:effectLst>
                  <a:outerShdw blurRad="38100" dist="38100" dir="2700000" algn="tl">
                    <a:srgbClr val="000000">
                      <a:alpha val="43137"/>
                    </a:srgbClr>
                  </a:outerShdw>
                </a:effectLst>
              </a:rPr>
              <a:t>Factores para la localización:</a:t>
            </a:r>
          </a:p>
          <a:p>
            <a:pPr algn="just"/>
            <a:endParaRPr lang="es-MX" b="1" dirty="0" smtClean="0">
              <a:effectLst>
                <a:outerShdw blurRad="38100" dist="38100" dir="2700000" algn="tl">
                  <a:srgbClr val="000000">
                    <a:alpha val="43137"/>
                  </a:srgbClr>
                </a:outerShdw>
              </a:effectLst>
            </a:endParaRPr>
          </a:p>
          <a:p>
            <a:pPr algn="just">
              <a:buBlip>
                <a:blip r:embed="rId9"/>
              </a:buBlip>
            </a:pPr>
            <a:r>
              <a:rPr lang="es-MX" dirty="0" smtClean="0"/>
              <a:t>Distancia a los recursos naturales.</a:t>
            </a:r>
          </a:p>
          <a:p>
            <a:pPr algn="just">
              <a:buBlip>
                <a:blip r:embed="rId9"/>
              </a:buBlip>
            </a:pPr>
            <a:r>
              <a:rPr lang="es-MX" dirty="0" smtClean="0"/>
              <a:t>Distancia al mercado.</a:t>
            </a:r>
          </a:p>
          <a:p>
            <a:pPr algn="just">
              <a:buBlip>
                <a:blip r:embed="rId9"/>
              </a:buBlip>
            </a:pPr>
            <a:r>
              <a:rPr lang="es-MX" dirty="0" smtClean="0"/>
              <a:t>Costos de la mano de obra.</a:t>
            </a:r>
          </a:p>
          <a:p>
            <a:pPr algn="just">
              <a:buBlip>
                <a:blip r:embed="rId9"/>
              </a:buBlip>
            </a:pPr>
            <a:r>
              <a:rPr lang="es-MX" dirty="0" smtClean="0"/>
              <a:t>Economías de aglomeración.</a:t>
            </a:r>
          </a:p>
        </p:txBody>
      </p:sp>
      <p:sp>
        <p:nvSpPr>
          <p:cNvPr id="5" name="4 Marcador de número de diapositiva"/>
          <p:cNvSpPr>
            <a:spLocks noGrp="1"/>
          </p:cNvSpPr>
          <p:nvPr>
            <p:ph type="sldNum" sz="quarter" idx="12"/>
          </p:nvPr>
        </p:nvSpPr>
        <p:spPr/>
        <p:txBody>
          <a:bodyPr/>
          <a:lstStyle/>
          <a:p>
            <a:fld id="{8432C255-EF8A-4D99-9806-2423EE77DE73}" type="slidenum">
              <a:rPr lang="es-ES" smtClean="0"/>
              <a:pPr/>
              <a:t>24</a:t>
            </a:fld>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1 Triángulo isósceles"/>
          <p:cNvSpPr/>
          <p:nvPr/>
        </p:nvSpPr>
        <p:spPr>
          <a:xfrm>
            <a:off x="2411760" y="611197"/>
            <a:ext cx="5040560" cy="5301208"/>
          </a:xfrm>
          <a:prstGeom prst="triangle">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a:p>
        </p:txBody>
      </p:sp>
      <p:cxnSp>
        <p:nvCxnSpPr>
          <p:cNvPr id="3" name="2 Conector recto"/>
          <p:cNvCxnSpPr>
            <a:endCxn id="6" idx="4"/>
          </p:cNvCxnSpPr>
          <p:nvPr/>
        </p:nvCxnSpPr>
        <p:spPr>
          <a:xfrm>
            <a:off x="4911787" y="521296"/>
            <a:ext cx="20253" cy="3843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3 Conector recto"/>
          <p:cNvCxnSpPr>
            <a:stCxn id="2" idx="2"/>
          </p:cNvCxnSpPr>
          <p:nvPr/>
        </p:nvCxnSpPr>
        <p:spPr>
          <a:xfrm flipV="1">
            <a:off x="2411760" y="3928966"/>
            <a:ext cx="2676416" cy="1983439"/>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4 Conector recto"/>
          <p:cNvCxnSpPr>
            <a:stCxn id="2" idx="4"/>
            <a:endCxn id="6" idx="1"/>
          </p:cNvCxnSpPr>
          <p:nvPr/>
        </p:nvCxnSpPr>
        <p:spPr>
          <a:xfrm flipH="1" flipV="1">
            <a:off x="4764967" y="3873403"/>
            <a:ext cx="2687353" cy="2039002"/>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onector"/>
          <p:cNvSpPr/>
          <p:nvPr/>
        </p:nvSpPr>
        <p:spPr>
          <a:xfrm>
            <a:off x="4695763" y="3789040"/>
            <a:ext cx="472553" cy="576064"/>
          </a:xfrm>
          <a:prstGeom prst="flowChartConnec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a:p>
        </p:txBody>
      </p:sp>
      <p:sp>
        <p:nvSpPr>
          <p:cNvPr id="7" name="6 CuadroTexto"/>
          <p:cNvSpPr txBox="1"/>
          <p:nvPr/>
        </p:nvSpPr>
        <p:spPr>
          <a:xfrm>
            <a:off x="1201125" y="5589239"/>
            <a:ext cx="1570675" cy="646331"/>
          </a:xfrm>
          <a:prstGeom prst="rect">
            <a:avLst/>
          </a:prstGeom>
          <a:noFill/>
        </p:spPr>
        <p:txBody>
          <a:bodyPr wrap="square" rtlCol="0">
            <a:spAutoFit/>
          </a:bodyPr>
          <a:lstStyle/>
          <a:p>
            <a:r>
              <a:rPr lang="es-ES" dirty="0" smtClean="0"/>
              <a:t>MATERIA PRIMA “A”</a:t>
            </a:r>
            <a:endParaRPr lang="es-ES" dirty="0"/>
          </a:p>
        </p:txBody>
      </p:sp>
      <p:sp>
        <p:nvSpPr>
          <p:cNvPr id="8" name="7 CuadroTexto"/>
          <p:cNvSpPr txBox="1"/>
          <p:nvPr/>
        </p:nvSpPr>
        <p:spPr>
          <a:xfrm>
            <a:off x="7020272" y="5784660"/>
            <a:ext cx="1656184" cy="646331"/>
          </a:xfrm>
          <a:prstGeom prst="rect">
            <a:avLst/>
          </a:prstGeom>
          <a:noFill/>
        </p:spPr>
        <p:txBody>
          <a:bodyPr wrap="square" rtlCol="0">
            <a:spAutoFit/>
          </a:bodyPr>
          <a:lstStyle/>
          <a:p>
            <a:r>
              <a:rPr lang="es-ES" dirty="0" smtClean="0"/>
              <a:t>MATERIA PRIMA “B”</a:t>
            </a:r>
            <a:endParaRPr lang="es-ES" dirty="0"/>
          </a:p>
        </p:txBody>
      </p:sp>
      <p:sp>
        <p:nvSpPr>
          <p:cNvPr id="9" name="8 CuadroTexto"/>
          <p:cNvSpPr txBox="1"/>
          <p:nvPr/>
        </p:nvSpPr>
        <p:spPr>
          <a:xfrm>
            <a:off x="3641488" y="655821"/>
            <a:ext cx="1512168" cy="369332"/>
          </a:xfrm>
          <a:prstGeom prst="rect">
            <a:avLst/>
          </a:prstGeom>
          <a:noFill/>
        </p:spPr>
        <p:txBody>
          <a:bodyPr wrap="square" rtlCol="0">
            <a:spAutoFit/>
          </a:bodyPr>
          <a:lstStyle/>
          <a:p>
            <a:r>
              <a:rPr lang="es-ES" dirty="0" smtClean="0"/>
              <a:t>MERACDO</a:t>
            </a:r>
            <a:endParaRPr lang="es-ES" dirty="0"/>
          </a:p>
        </p:txBody>
      </p:sp>
      <p:sp>
        <p:nvSpPr>
          <p:cNvPr id="10" name="9 CuadroTexto"/>
          <p:cNvSpPr txBox="1"/>
          <p:nvPr/>
        </p:nvSpPr>
        <p:spPr>
          <a:xfrm>
            <a:off x="4355976" y="4643645"/>
            <a:ext cx="1584176" cy="646331"/>
          </a:xfrm>
          <a:prstGeom prst="rect">
            <a:avLst/>
          </a:prstGeom>
          <a:noFill/>
        </p:spPr>
        <p:txBody>
          <a:bodyPr wrap="square" rtlCol="0">
            <a:spAutoFit/>
          </a:bodyPr>
          <a:lstStyle/>
          <a:p>
            <a:r>
              <a:rPr lang="es-ES" dirty="0" smtClean="0"/>
              <a:t>UBICACIÓN ÓPTIMA</a:t>
            </a:r>
            <a:endParaRPr lang="es-ES" dirty="0"/>
          </a:p>
        </p:txBody>
      </p:sp>
      <p:sp>
        <p:nvSpPr>
          <p:cNvPr id="13" name="12 CuadroTexto"/>
          <p:cNvSpPr txBox="1"/>
          <p:nvPr/>
        </p:nvSpPr>
        <p:spPr>
          <a:xfrm>
            <a:off x="611560" y="1159877"/>
            <a:ext cx="2160240" cy="1200329"/>
          </a:xfrm>
          <a:prstGeom prst="rect">
            <a:avLst/>
          </a:prstGeom>
          <a:noFill/>
        </p:spPr>
        <p:txBody>
          <a:bodyPr wrap="square" rtlCol="0">
            <a:spAutoFit/>
          </a:bodyPr>
          <a:lstStyle/>
          <a:p>
            <a:r>
              <a:rPr lang="es-ES" dirty="0" smtClean="0"/>
              <a:t>Dos tipos de materiales:</a:t>
            </a:r>
          </a:p>
          <a:p>
            <a:pPr>
              <a:buFont typeface="Wingdings" pitchFamily="2" charset="2"/>
              <a:buChar char="ü"/>
            </a:pPr>
            <a:r>
              <a:rPr lang="es-ES" dirty="0" smtClean="0"/>
              <a:t>  Ubicuos.</a:t>
            </a:r>
          </a:p>
          <a:p>
            <a:pPr marL="342900" indent="-342900">
              <a:buFont typeface="Wingdings" pitchFamily="2" charset="2"/>
              <a:buChar char="ü"/>
            </a:pPr>
            <a:r>
              <a:rPr lang="es-ES" dirty="0" smtClean="0"/>
              <a:t>Localizados.</a:t>
            </a:r>
            <a:endParaRPr lang="es-ES" dirty="0"/>
          </a:p>
        </p:txBody>
      </p:sp>
      <p:sp>
        <p:nvSpPr>
          <p:cNvPr id="21" name="20 CuadroTexto"/>
          <p:cNvSpPr txBox="1"/>
          <p:nvPr/>
        </p:nvSpPr>
        <p:spPr>
          <a:xfrm>
            <a:off x="179512" y="188640"/>
            <a:ext cx="8964488"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TRIÁNGULO DE LOCALIZACIÓN DE WEBER</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10 Marcador de número de diapositiva"/>
          <p:cNvSpPr>
            <a:spLocks noGrp="1"/>
          </p:cNvSpPr>
          <p:nvPr>
            <p:ph type="sldNum" sz="quarter" idx="12"/>
          </p:nvPr>
        </p:nvSpPr>
        <p:spPr/>
        <p:txBody>
          <a:bodyPr/>
          <a:lstStyle/>
          <a:p>
            <a:fld id="{8432C255-EF8A-4D99-9806-2423EE77DE73}" type="slidenum">
              <a:rPr lang="es-ES" smtClean="0"/>
              <a:pPr/>
              <a:t>25</a:t>
            </a:fld>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5 Diagrama"/>
          <p:cNvGraphicFramePr/>
          <p:nvPr/>
        </p:nvGraphicFramePr>
        <p:xfrm>
          <a:off x="2339752" y="1963977"/>
          <a:ext cx="4680520" cy="33843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6 CuadroTexto"/>
          <p:cNvSpPr txBox="1"/>
          <p:nvPr/>
        </p:nvSpPr>
        <p:spPr>
          <a:xfrm>
            <a:off x="4688632" y="3188113"/>
            <a:ext cx="216024" cy="369332"/>
          </a:xfrm>
          <a:prstGeom prst="rect">
            <a:avLst/>
          </a:prstGeom>
          <a:noFill/>
        </p:spPr>
        <p:txBody>
          <a:bodyPr wrap="square" rtlCol="0">
            <a:spAutoFit/>
          </a:bodyPr>
          <a:lstStyle/>
          <a:p>
            <a:r>
              <a:rPr lang="es-ES" dirty="0" smtClean="0"/>
              <a:t>C</a:t>
            </a:r>
            <a:endParaRPr lang="es-ES" dirty="0"/>
          </a:p>
        </p:txBody>
      </p:sp>
      <p:sp>
        <p:nvSpPr>
          <p:cNvPr id="8" name="7 CuadroTexto"/>
          <p:cNvSpPr txBox="1"/>
          <p:nvPr/>
        </p:nvSpPr>
        <p:spPr>
          <a:xfrm>
            <a:off x="4328592" y="2540041"/>
            <a:ext cx="216024" cy="369332"/>
          </a:xfrm>
          <a:prstGeom prst="rect">
            <a:avLst/>
          </a:prstGeom>
          <a:noFill/>
        </p:spPr>
        <p:txBody>
          <a:bodyPr wrap="square" rtlCol="0">
            <a:spAutoFit/>
          </a:bodyPr>
          <a:lstStyle/>
          <a:p>
            <a:r>
              <a:rPr lang="es-ES" dirty="0" smtClean="0"/>
              <a:t>a</a:t>
            </a:r>
            <a:endParaRPr lang="es-ES" dirty="0"/>
          </a:p>
        </p:txBody>
      </p:sp>
      <p:sp>
        <p:nvSpPr>
          <p:cNvPr id="9" name="8 CuadroTexto"/>
          <p:cNvSpPr txBox="1"/>
          <p:nvPr/>
        </p:nvSpPr>
        <p:spPr>
          <a:xfrm>
            <a:off x="3896544" y="3044097"/>
            <a:ext cx="144016" cy="369332"/>
          </a:xfrm>
          <a:prstGeom prst="rect">
            <a:avLst/>
          </a:prstGeom>
          <a:noFill/>
        </p:spPr>
        <p:txBody>
          <a:bodyPr wrap="square" rtlCol="0">
            <a:spAutoFit/>
          </a:bodyPr>
          <a:lstStyle/>
          <a:p>
            <a:r>
              <a:rPr lang="es-ES" dirty="0" smtClean="0"/>
              <a:t>b</a:t>
            </a:r>
            <a:endParaRPr lang="es-ES" dirty="0"/>
          </a:p>
        </p:txBody>
      </p:sp>
      <p:sp>
        <p:nvSpPr>
          <p:cNvPr id="13" name="12 CuadroTexto"/>
          <p:cNvSpPr txBox="1"/>
          <p:nvPr/>
        </p:nvSpPr>
        <p:spPr>
          <a:xfrm>
            <a:off x="323528" y="1197438"/>
            <a:ext cx="3024336" cy="2031325"/>
          </a:xfrm>
          <a:prstGeom prst="rect">
            <a:avLst/>
          </a:prstGeom>
          <a:noFill/>
        </p:spPr>
        <p:txBody>
          <a:bodyPr wrap="square" rtlCol="0">
            <a:spAutoFit/>
          </a:bodyPr>
          <a:lstStyle/>
          <a:p>
            <a:pPr>
              <a:buBlip>
                <a:blip r:embed="rId9"/>
              </a:buBlip>
            </a:pPr>
            <a:r>
              <a:rPr lang="es-ES" dirty="0" smtClean="0"/>
              <a:t>Isodapana.</a:t>
            </a:r>
          </a:p>
          <a:p>
            <a:endParaRPr lang="es-ES" dirty="0" smtClean="0"/>
          </a:p>
          <a:p>
            <a:pPr>
              <a:buBlip>
                <a:blip r:embed="rId9"/>
              </a:buBlip>
            </a:pPr>
            <a:r>
              <a:rPr lang="es-ES" dirty="0" smtClean="0"/>
              <a:t>Coste mínimo de transporte.</a:t>
            </a:r>
          </a:p>
          <a:p>
            <a:endParaRPr lang="es-ES" dirty="0" smtClean="0"/>
          </a:p>
          <a:p>
            <a:pPr>
              <a:buBlip>
                <a:blip r:embed="rId9"/>
              </a:buBlip>
            </a:pPr>
            <a:r>
              <a:rPr lang="es-ES" dirty="0" smtClean="0"/>
              <a:t>Economías de aglomeración.</a:t>
            </a:r>
            <a:endParaRPr lang="es-ES" dirty="0"/>
          </a:p>
        </p:txBody>
      </p:sp>
      <p:sp>
        <p:nvSpPr>
          <p:cNvPr id="2" name="1 CuadroTexto"/>
          <p:cNvSpPr txBox="1"/>
          <p:nvPr/>
        </p:nvSpPr>
        <p:spPr>
          <a:xfrm>
            <a:off x="107504" y="188640"/>
            <a:ext cx="8640960"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CONCEPTO DE ISODAPANA</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número de diapositiva"/>
          <p:cNvSpPr>
            <a:spLocks noGrp="1"/>
          </p:cNvSpPr>
          <p:nvPr>
            <p:ph type="sldNum" sz="quarter" idx="12"/>
          </p:nvPr>
        </p:nvSpPr>
        <p:spPr/>
        <p:txBody>
          <a:bodyPr/>
          <a:lstStyle/>
          <a:p>
            <a:fld id="{8432C255-EF8A-4D99-9806-2423EE77DE73}" type="slidenum">
              <a:rPr lang="es-ES" smtClean="0"/>
              <a:pPr/>
              <a:t>26</a:t>
            </a:fld>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343346" y="332656"/>
            <a:ext cx="8499507" cy="646331"/>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rPr>
              <a:t>6.- LEY DE LAS ÁREAS DE MERCADO ; REILLY</a:t>
            </a:r>
          </a:p>
        </p:txBody>
      </p:sp>
      <p:graphicFrame>
        <p:nvGraphicFramePr>
          <p:cNvPr id="5" name="4 Diagrama"/>
          <p:cNvGraphicFramePr/>
          <p:nvPr>
            <p:extLst>
              <p:ext uri="{D42A27DB-BD31-4B8C-83A1-F6EECF244321}">
                <p14:modId xmlns:p14="http://schemas.microsoft.com/office/powerpoint/2010/main" val="3353616713"/>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2 Marcador de número de diapositiva"/>
          <p:cNvSpPr>
            <a:spLocks noGrp="1"/>
          </p:cNvSpPr>
          <p:nvPr>
            <p:ph type="sldNum" sz="quarter" idx="12"/>
          </p:nvPr>
        </p:nvSpPr>
        <p:spPr/>
        <p:txBody>
          <a:bodyPr/>
          <a:lstStyle/>
          <a:p>
            <a:fld id="{8432C255-EF8A-4D99-9806-2423EE77DE73}" type="slidenum">
              <a:rPr lang="es-ES" smtClean="0"/>
              <a:pPr/>
              <a:t>27</a:t>
            </a:fld>
            <a:endParaRPr lang="es-E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10" name="9 Rectángulo redondeado"/>
          <p:cNvSpPr/>
          <p:nvPr/>
        </p:nvSpPr>
        <p:spPr>
          <a:xfrm>
            <a:off x="2699792" y="3933056"/>
            <a:ext cx="4824536" cy="1944216"/>
          </a:xfrm>
          <a:prstGeom prst="roundRect">
            <a:avLst/>
          </a:prstGeom>
          <a:ln w="57150">
            <a:prstDash val="sysDot"/>
          </a:ln>
        </p:spPr>
        <p:style>
          <a:lnRef idx="2">
            <a:schemeClr val="accent4"/>
          </a:lnRef>
          <a:fillRef idx="1">
            <a:schemeClr val="lt1"/>
          </a:fillRef>
          <a:effectRef idx="0">
            <a:schemeClr val="accent4"/>
          </a:effectRef>
          <a:fontRef idx="minor">
            <a:schemeClr val="dk1"/>
          </a:fontRef>
        </p:style>
        <p:txBody>
          <a:bodyPr rtlCol="0" anchor="ctr"/>
          <a:lstStyle/>
          <a:p>
            <a:pPr algn="ctr"/>
            <a:endParaRPr lang="es-ES"/>
          </a:p>
        </p:txBody>
      </p:sp>
      <p:sp>
        <p:nvSpPr>
          <p:cNvPr id="5" name="4 CuadroTexto"/>
          <p:cNvSpPr txBox="1"/>
          <p:nvPr/>
        </p:nvSpPr>
        <p:spPr>
          <a:xfrm>
            <a:off x="875014" y="1412776"/>
            <a:ext cx="4896544" cy="2308324"/>
          </a:xfrm>
          <a:prstGeom prst="rect">
            <a:avLst/>
          </a:prstGeom>
          <a:noFill/>
        </p:spPr>
        <p:txBody>
          <a:bodyPr wrap="square" rtlCol="0">
            <a:spAutoFit/>
          </a:bodyPr>
          <a:lstStyle/>
          <a:p>
            <a:pPr>
              <a:buBlip>
                <a:blip r:embed="rId4"/>
              </a:buBlip>
            </a:pPr>
            <a:r>
              <a:rPr lang="es-ES" dirty="0" smtClean="0"/>
              <a:t> </a:t>
            </a:r>
            <a:r>
              <a:rPr lang="es-ES" dirty="0" smtClean="0">
                <a:latin typeface="Arial" pitchFamily="34" charset="0"/>
                <a:cs typeface="Arial" pitchFamily="34" charset="0"/>
              </a:rPr>
              <a:t>Ley de Reilly.</a:t>
            </a:r>
          </a:p>
          <a:p>
            <a:endParaRPr lang="es-ES" dirty="0" smtClean="0">
              <a:latin typeface="Arial" pitchFamily="34" charset="0"/>
              <a:cs typeface="Arial" pitchFamily="34" charset="0"/>
            </a:endParaRPr>
          </a:p>
          <a:p>
            <a:pPr>
              <a:buBlip>
                <a:blip r:embed="rId4"/>
              </a:buBlip>
            </a:pPr>
            <a:r>
              <a:rPr lang="es-ES" dirty="0" smtClean="0">
                <a:latin typeface="Arial" pitchFamily="34" charset="0"/>
                <a:cs typeface="Arial" pitchFamily="34" charset="0"/>
              </a:rPr>
              <a:t>Comprar todos los bienes en un solo lugar.</a:t>
            </a:r>
          </a:p>
          <a:p>
            <a:endParaRPr lang="es-ES" dirty="0" smtClean="0">
              <a:latin typeface="Arial" pitchFamily="34" charset="0"/>
              <a:cs typeface="Arial" pitchFamily="34" charset="0"/>
            </a:endParaRPr>
          </a:p>
          <a:p>
            <a:pPr>
              <a:buBlip>
                <a:blip r:embed="rId4"/>
              </a:buBlip>
            </a:pPr>
            <a:r>
              <a:rPr lang="es-ES" dirty="0" smtClean="0">
                <a:latin typeface="Arial" pitchFamily="34" charset="0"/>
                <a:cs typeface="Arial" pitchFamily="34" charset="0"/>
              </a:rPr>
              <a:t>Centro atrae al consumidor.</a:t>
            </a:r>
          </a:p>
          <a:p>
            <a:endParaRPr lang="es-ES" dirty="0" smtClean="0">
              <a:latin typeface="Arial" pitchFamily="34" charset="0"/>
              <a:cs typeface="Arial" pitchFamily="34" charset="0"/>
            </a:endParaRPr>
          </a:p>
          <a:p>
            <a:pPr>
              <a:buBlip>
                <a:blip r:embed="rId4"/>
              </a:buBlip>
            </a:pPr>
            <a:r>
              <a:rPr lang="es-ES" dirty="0" smtClean="0">
                <a:latin typeface="Arial" pitchFamily="34" charset="0"/>
                <a:cs typeface="Arial" pitchFamily="34" charset="0"/>
              </a:rPr>
              <a:t>Potencial del mercado       resultado de la competencia imperfecta</a:t>
            </a:r>
            <a:endParaRPr lang="es-ES" dirty="0">
              <a:latin typeface="Arial" pitchFamily="34" charset="0"/>
              <a:cs typeface="Arial" pitchFamily="34" charset="0"/>
            </a:endParaRPr>
          </a:p>
        </p:txBody>
      </p:sp>
      <p:cxnSp>
        <p:nvCxnSpPr>
          <p:cNvPr id="7" name="6 Conector recto de flecha"/>
          <p:cNvCxnSpPr/>
          <p:nvPr/>
        </p:nvCxnSpPr>
        <p:spPr>
          <a:xfrm>
            <a:off x="3491880" y="2420888"/>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63888" y="4725144"/>
            <a:ext cx="1440160" cy="720080"/>
          </a:xfrm>
          <a:prstGeom prst="rect">
            <a:avLst/>
          </a:prstGeom>
          <a:noFill/>
        </p:spPr>
      </p:pic>
      <p:sp>
        <p:nvSpPr>
          <p:cNvPr id="9" name="8 CuadroTexto"/>
          <p:cNvSpPr txBox="1"/>
          <p:nvPr/>
        </p:nvSpPr>
        <p:spPr>
          <a:xfrm>
            <a:off x="2771800" y="4221088"/>
            <a:ext cx="5112568" cy="369332"/>
          </a:xfrm>
          <a:prstGeom prst="rect">
            <a:avLst/>
          </a:prstGeom>
          <a:noFill/>
        </p:spPr>
        <p:txBody>
          <a:bodyPr wrap="square" rtlCol="0">
            <a:spAutoFit/>
          </a:bodyPr>
          <a:lstStyle/>
          <a:p>
            <a:r>
              <a:rPr lang="es-ES" dirty="0" smtClean="0">
                <a:latin typeface="Arial" pitchFamily="34" charset="0"/>
                <a:cs typeface="Arial" pitchFamily="34" charset="0"/>
              </a:rPr>
              <a:t>Fórmula para obtener el área de mercado: </a:t>
            </a:r>
            <a:endParaRPr lang="es-ES" dirty="0">
              <a:latin typeface="Arial" pitchFamily="34" charset="0"/>
              <a:cs typeface="Arial" pitchFamily="34" charset="0"/>
            </a:endParaRPr>
          </a:p>
        </p:txBody>
      </p:sp>
      <p:sp>
        <p:nvSpPr>
          <p:cNvPr id="2" name="1 CuadroTexto"/>
          <p:cNvSpPr txBox="1"/>
          <p:nvPr/>
        </p:nvSpPr>
        <p:spPr>
          <a:xfrm>
            <a:off x="323528" y="260648"/>
            <a:ext cx="8280920"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EXPRESIÓN MATEMÁTICA DE LA LEY DE REILLY</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número de diapositiva"/>
          <p:cNvSpPr>
            <a:spLocks noGrp="1"/>
          </p:cNvSpPr>
          <p:nvPr>
            <p:ph type="sldNum" sz="quarter" idx="12"/>
          </p:nvPr>
        </p:nvSpPr>
        <p:spPr/>
        <p:txBody>
          <a:bodyPr/>
          <a:lstStyle/>
          <a:p>
            <a:fld id="{8432C255-EF8A-4D99-9806-2423EE77DE73}" type="slidenum">
              <a:rPr lang="es-ES" smtClean="0"/>
              <a:pPr/>
              <a:t>28</a:t>
            </a:fld>
            <a:endParaRPr lang="es-E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899592" y="1536754"/>
            <a:ext cx="6768752" cy="4216539"/>
          </a:xfrm>
          <a:prstGeom prst="rect">
            <a:avLst/>
          </a:prstGeom>
        </p:spPr>
        <p:txBody>
          <a:bodyPr wrap="square">
            <a:spAutoFit/>
          </a:bodyPr>
          <a:lstStyle/>
          <a:p>
            <a:endParaRPr lang="es-ES" sz="2800" b="1" dirty="0" smtClean="0">
              <a:latin typeface="Agency FB" pitchFamily="34" charset="0"/>
            </a:endParaRPr>
          </a:p>
          <a:p>
            <a:pPr>
              <a:buBlip>
                <a:blip r:embed="rId4"/>
              </a:buBlip>
            </a:pPr>
            <a:r>
              <a:rPr lang="es-ES" sz="2400" dirty="0" smtClean="0">
                <a:latin typeface="Arial" pitchFamily="34" charset="0"/>
                <a:cs typeface="Arial" pitchFamily="34" charset="0"/>
              </a:rPr>
              <a:t>Modelo de localización agrícola.</a:t>
            </a:r>
          </a:p>
          <a:p>
            <a:pPr>
              <a:buBlip>
                <a:blip r:embed="rId4"/>
              </a:buBlip>
            </a:pPr>
            <a:r>
              <a:rPr lang="es-ES" sz="2400" dirty="0" smtClean="0">
                <a:latin typeface="Arial" pitchFamily="34" charset="0"/>
                <a:cs typeface="Arial" pitchFamily="34" charset="0"/>
              </a:rPr>
              <a:t>Costes de transporte.</a:t>
            </a:r>
          </a:p>
          <a:p>
            <a:pPr>
              <a:buBlip>
                <a:blip r:embed="rId4"/>
              </a:buBlip>
            </a:pPr>
            <a:r>
              <a:rPr lang="es-ES" sz="2400" dirty="0" smtClean="0">
                <a:latin typeface="Arial" pitchFamily="34" charset="0"/>
                <a:cs typeface="Arial" pitchFamily="34" charset="0"/>
              </a:rPr>
              <a:t>Competencia derivada de la renta de suelo urbano.</a:t>
            </a:r>
          </a:p>
          <a:p>
            <a:pPr>
              <a:buBlip>
                <a:blip r:embed="rId4"/>
              </a:buBlip>
            </a:pPr>
            <a:r>
              <a:rPr lang="es-ES" sz="2400" dirty="0" smtClean="0">
                <a:latin typeface="Arial" pitchFamily="34" charset="0"/>
                <a:cs typeface="Arial" pitchFamily="34" charset="0"/>
              </a:rPr>
              <a:t>Nivel de vida de las personas          aumento de la demanda.</a:t>
            </a:r>
          </a:p>
          <a:p>
            <a:pPr>
              <a:buBlip>
                <a:blip r:embed="rId4"/>
              </a:buBlip>
            </a:pPr>
            <a:r>
              <a:rPr lang="es-ES" sz="2400" dirty="0" smtClean="0">
                <a:latin typeface="Arial" pitchFamily="34" charset="0"/>
                <a:cs typeface="Arial" pitchFamily="34" charset="0"/>
              </a:rPr>
              <a:t>Industrialización           desarrollo de transporte.</a:t>
            </a:r>
          </a:p>
          <a:p>
            <a:pPr>
              <a:buBlip>
                <a:blip r:embed="rId4"/>
              </a:buBlip>
            </a:pPr>
            <a:r>
              <a:rPr lang="es-ES" sz="2400" dirty="0" smtClean="0">
                <a:latin typeface="Arial" pitchFamily="34" charset="0"/>
                <a:cs typeface="Arial" pitchFamily="34" charset="0"/>
              </a:rPr>
              <a:t>Transporte         disminución de los costes de producción. </a:t>
            </a:r>
          </a:p>
        </p:txBody>
      </p:sp>
      <p:cxnSp>
        <p:nvCxnSpPr>
          <p:cNvPr id="4" name="3 Conector recto de flecha"/>
          <p:cNvCxnSpPr/>
          <p:nvPr/>
        </p:nvCxnSpPr>
        <p:spPr>
          <a:xfrm>
            <a:off x="2755946" y="5085184"/>
            <a:ext cx="64807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 name="5 Conector recto de flecha"/>
          <p:cNvCxnSpPr/>
          <p:nvPr/>
        </p:nvCxnSpPr>
        <p:spPr>
          <a:xfrm>
            <a:off x="5224359" y="3645024"/>
            <a:ext cx="79208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7 Conector recto de flecha"/>
          <p:cNvCxnSpPr/>
          <p:nvPr/>
        </p:nvCxnSpPr>
        <p:spPr>
          <a:xfrm>
            <a:off x="3532305" y="4293096"/>
            <a:ext cx="64807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 name="2 Rectángulo"/>
          <p:cNvSpPr/>
          <p:nvPr/>
        </p:nvSpPr>
        <p:spPr>
          <a:xfrm>
            <a:off x="467544" y="297522"/>
            <a:ext cx="7992888" cy="1200329"/>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rPr>
              <a:t>7.- CRÍTICAS AL MODLEO DE VON TÜNEN, POR SINCLAIR</a:t>
            </a:r>
          </a:p>
        </p:txBody>
      </p:sp>
      <p:sp>
        <p:nvSpPr>
          <p:cNvPr id="5" name="4 Marcador de número de diapositiva"/>
          <p:cNvSpPr>
            <a:spLocks noGrp="1"/>
          </p:cNvSpPr>
          <p:nvPr>
            <p:ph type="sldNum" sz="quarter" idx="12"/>
          </p:nvPr>
        </p:nvSpPr>
        <p:spPr/>
        <p:txBody>
          <a:bodyPr/>
          <a:lstStyle/>
          <a:p>
            <a:fld id="{8432C255-EF8A-4D99-9806-2423EE77DE73}" type="slidenum">
              <a:rPr lang="es-ES" smtClean="0"/>
              <a:pPr/>
              <a:t>29</a:t>
            </a:fld>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t0.gstatic.com/images?q=tbn:ANd9GcT17fX0xsNkAyUpNa740BI17UdPoahZDg5URjcrJ6TyPPAqq1HQ-Q"/>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727" b="90000" l="6550" r="89956"/>
                    </a14:imgEffect>
                  </a14:imgLayer>
                </a14:imgProps>
              </a:ext>
            </a:extLst>
          </a:blip>
          <a:srcRect/>
          <a:stretch>
            <a:fillRect/>
          </a:stretch>
        </p:blipFill>
        <p:spPr bwMode="auto">
          <a:xfrm>
            <a:off x="6126390" y="3573016"/>
            <a:ext cx="2424051" cy="2328783"/>
          </a:xfrm>
          <a:prstGeom prst="rect">
            <a:avLst/>
          </a:prstGeom>
          <a:noFill/>
        </p:spPr>
      </p:pic>
      <p:sp>
        <p:nvSpPr>
          <p:cNvPr id="2" name="1 Título"/>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INTRODUCCIÓN </a:t>
            </a:r>
            <a:endPar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467544" y="1991633"/>
            <a:ext cx="7704856" cy="3910166"/>
          </a:xfrm>
        </p:spPr>
        <p:txBody>
          <a:bodyPr>
            <a:normAutofit fontScale="85000" lnSpcReduction="10000"/>
          </a:bodyPr>
          <a:lstStyle/>
          <a:p>
            <a:pPr marL="0" indent="0" algn="just">
              <a:buNone/>
            </a:pPr>
            <a:r>
              <a:rPr lang="es-MX" sz="2600" dirty="0" smtClean="0"/>
              <a:t>El material </a:t>
            </a:r>
            <a:r>
              <a:rPr lang="es-MX" sz="2600" dirty="0"/>
              <a:t>se encuentra dividido en </a:t>
            </a:r>
            <a:r>
              <a:rPr lang="es-MX" sz="2600" dirty="0" smtClean="0"/>
              <a:t>los siguientes </a:t>
            </a:r>
            <a:r>
              <a:rPr lang="es-MX" sz="2600" dirty="0"/>
              <a:t>apartados</a:t>
            </a:r>
            <a:r>
              <a:rPr lang="es-MX" sz="2600" dirty="0" smtClean="0"/>
              <a:t>:</a:t>
            </a:r>
          </a:p>
          <a:p>
            <a:pPr marL="514350" indent="-514350" algn="just">
              <a:buFont typeface="+mj-lt"/>
              <a:buAutoNum type="arabicPeriod"/>
            </a:pPr>
            <a:r>
              <a:rPr lang="es-MX" sz="2600" dirty="0" smtClean="0"/>
              <a:t>Teoría espacial de los precios</a:t>
            </a:r>
          </a:p>
          <a:p>
            <a:pPr marL="514350" indent="-514350" algn="just">
              <a:buFont typeface="+mj-lt"/>
              <a:buAutoNum type="arabicPeriod"/>
            </a:pPr>
            <a:r>
              <a:rPr lang="es-MX" sz="2600" dirty="0" smtClean="0"/>
              <a:t>Teoría de la localización</a:t>
            </a:r>
          </a:p>
          <a:p>
            <a:pPr marL="514350" indent="-514350" algn="just">
              <a:buFont typeface="+mj-lt"/>
              <a:buAutoNum type="arabicPeriod"/>
            </a:pPr>
            <a:r>
              <a:rPr lang="es-MX" sz="2600" dirty="0" smtClean="0"/>
              <a:t>Teoría del lugar central</a:t>
            </a:r>
          </a:p>
          <a:p>
            <a:pPr marL="514350" indent="-514350" algn="just">
              <a:buFont typeface="+mj-lt"/>
              <a:buAutoNum type="arabicPeriod"/>
            </a:pPr>
            <a:r>
              <a:rPr lang="es-MX" sz="2600" dirty="0" err="1" smtClean="0"/>
              <a:t>Lôsch</a:t>
            </a:r>
            <a:r>
              <a:rPr lang="es-MX" sz="2600" dirty="0" smtClean="0"/>
              <a:t> y la región económica ideal</a:t>
            </a:r>
          </a:p>
          <a:p>
            <a:pPr marL="514350" indent="-514350" algn="just">
              <a:buFont typeface="+mj-lt"/>
              <a:buAutoNum type="arabicPeriod"/>
            </a:pPr>
            <a:r>
              <a:rPr lang="es-MX" sz="2600" dirty="0" smtClean="0"/>
              <a:t>Von  Tunen</a:t>
            </a:r>
          </a:p>
          <a:p>
            <a:pPr marL="514350" indent="-514350" algn="just">
              <a:buFont typeface="+mj-lt"/>
              <a:buAutoNum type="arabicPeriod"/>
            </a:pPr>
            <a:r>
              <a:rPr lang="es-MX" sz="2600" dirty="0" smtClean="0"/>
              <a:t>Teoría de la localización industrial del Alfred Weber</a:t>
            </a:r>
          </a:p>
          <a:p>
            <a:pPr marL="514350" indent="-514350" algn="just">
              <a:buFont typeface="+mj-lt"/>
              <a:buAutoNum type="arabicPeriod"/>
            </a:pPr>
            <a:r>
              <a:rPr lang="es-MX" sz="2600" dirty="0" smtClean="0"/>
              <a:t>Ley de la áreas del mercado: </a:t>
            </a:r>
            <a:r>
              <a:rPr lang="es-MX" sz="2600" dirty="0" err="1" smtClean="0"/>
              <a:t>Reilly</a:t>
            </a:r>
            <a:endParaRPr lang="es-MX" sz="2600" dirty="0" smtClean="0"/>
          </a:p>
          <a:p>
            <a:pPr marL="514350" indent="-514350" algn="just">
              <a:buFont typeface="+mj-lt"/>
              <a:buAutoNum type="arabicPeriod"/>
            </a:pPr>
            <a:r>
              <a:rPr lang="es-MX" sz="2600" dirty="0" smtClean="0"/>
              <a:t>Crítica al modelo de Von </a:t>
            </a:r>
            <a:r>
              <a:rPr lang="es-MX" sz="2600" dirty="0" err="1" smtClean="0"/>
              <a:t>Thûnen</a:t>
            </a:r>
            <a:r>
              <a:rPr lang="es-MX" sz="2600" dirty="0" smtClean="0"/>
              <a:t> por Sinclair</a:t>
            </a:r>
          </a:p>
          <a:p>
            <a:pPr marL="514350" indent="-514350">
              <a:buFont typeface="+mj-lt"/>
              <a:buAutoNum type="arabicPeriod"/>
            </a:pPr>
            <a:r>
              <a:rPr lang="es-MX" sz="2600" dirty="0" smtClean="0"/>
              <a:t>Modelo de Hotelling</a:t>
            </a:r>
            <a:endParaRPr lang="es-MX" sz="2600" dirty="0"/>
          </a:p>
          <a:p>
            <a:endParaRPr lang="es-MX" dirty="0">
              <a:solidFill>
                <a:srgbClr val="FF0000"/>
              </a:solidFill>
            </a:endParaRPr>
          </a:p>
          <a:p>
            <a:pPr marL="0" indent="0">
              <a:buNone/>
            </a:pPr>
            <a:endParaRPr lang="es-ES" dirty="0"/>
          </a:p>
        </p:txBody>
      </p:sp>
      <p:pic>
        <p:nvPicPr>
          <p:cNvPr id="4098" name="Picture 2" descr="http://t1.gstatic.com/images?q=tbn:ANd9GcRw6hHmErLyDyadTCFBr-KrffmtYIW8yTy8ZH7bPeVT8IBhT0I1"/>
          <p:cNvPicPr>
            <a:picLocks noChangeAspect="1" noChangeArrowheads="1"/>
          </p:cNvPicPr>
          <p:nvPr/>
        </p:nvPicPr>
        <p:blipFill>
          <a:blip r:embed="rId6">
            <a:biLevel thresh="75000"/>
            <a:extLst>
              <a:ext uri="{BEBA8EAE-BF5A-486C-A8C5-ECC9F3942E4B}">
                <a14:imgProps xmlns:a14="http://schemas.microsoft.com/office/drawing/2010/main">
                  <a14:imgLayer r:embed="rId7">
                    <a14:imgEffect>
                      <a14:backgroundRemoval t="0" b="98354" l="4831" r="100000"/>
                    </a14:imgEffect>
                  </a14:imgLayer>
                </a14:imgProps>
              </a:ext>
              <a:ext uri="{28A0092B-C50C-407E-A947-70E740481C1C}">
                <a14:useLocalDpi xmlns:a14="http://schemas.microsoft.com/office/drawing/2010/main" val="0"/>
              </a:ext>
            </a:extLst>
          </a:blip>
          <a:srcRect/>
          <a:stretch>
            <a:fillRect/>
          </a:stretch>
        </p:blipFill>
        <p:spPr bwMode="auto">
          <a:xfrm>
            <a:off x="-23133" y="187187"/>
            <a:ext cx="1971675" cy="1810519"/>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número de diapositiva"/>
          <p:cNvSpPr>
            <a:spLocks noGrp="1"/>
          </p:cNvSpPr>
          <p:nvPr>
            <p:ph type="sldNum" sz="quarter" idx="12"/>
          </p:nvPr>
        </p:nvSpPr>
        <p:spPr/>
        <p:txBody>
          <a:bodyPr/>
          <a:lstStyle/>
          <a:p>
            <a:fld id="{8432C255-EF8A-4D99-9806-2423EE77DE73}" type="slidenum">
              <a:rPr lang="es-ES" smtClean="0"/>
              <a:pPr/>
              <a:t>3</a:t>
            </a:fld>
            <a:endParaRPr lang="es-E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67544" y="722313"/>
            <a:ext cx="7776864" cy="923330"/>
          </a:xfrm>
          <a:prstGeom prst="rect">
            <a:avLst/>
          </a:prstGeom>
        </p:spPr>
        <p:txBody>
          <a:bodyPr wrap="square">
            <a:spAutoFit/>
          </a:bodyPr>
          <a:lstStyle/>
          <a:p>
            <a:endParaRPr lang="es-ES" b="1" dirty="0" smtClean="0">
              <a:latin typeface="Arial" pitchFamily="34" charset="0"/>
              <a:cs typeface="Arial" pitchFamily="34" charset="0"/>
            </a:endParaRPr>
          </a:p>
          <a:p>
            <a:r>
              <a:rPr lang="es-ES" dirty="0" smtClean="0">
                <a:latin typeface="Arial" pitchFamily="34" charset="0"/>
                <a:cs typeface="Arial" pitchFamily="34" charset="0"/>
              </a:rPr>
              <a:t>Centros económicos de distribución             equilibrio espacial del mercado</a:t>
            </a:r>
            <a:r>
              <a:rPr lang="es-ES" dirty="0" smtClean="0">
                <a:latin typeface="Agency FB" pitchFamily="34" charset="0"/>
              </a:rPr>
              <a:t>. </a:t>
            </a:r>
            <a:endParaRPr lang="es-ES" dirty="0"/>
          </a:p>
        </p:txBody>
      </p:sp>
      <p:cxnSp>
        <p:nvCxnSpPr>
          <p:cNvPr id="4" name="3 Conector recto de flecha"/>
          <p:cNvCxnSpPr/>
          <p:nvPr/>
        </p:nvCxnSpPr>
        <p:spPr>
          <a:xfrm>
            <a:off x="4355976" y="1183978"/>
            <a:ext cx="57606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5" name="4 Diagrama"/>
          <p:cNvGraphicFramePr/>
          <p:nvPr/>
        </p:nvGraphicFramePr>
        <p:xfrm>
          <a:off x="1331640" y="1916832"/>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2 Rectángulo"/>
          <p:cNvSpPr/>
          <p:nvPr/>
        </p:nvSpPr>
        <p:spPr>
          <a:xfrm>
            <a:off x="2445440" y="188640"/>
            <a:ext cx="5406608" cy="646331"/>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rPr>
              <a:t>8.- MODELO DE HOTELLING</a:t>
            </a:r>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30</a:t>
            </a:fld>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344" y="0"/>
            <a:ext cx="9144000" cy="6858001"/>
          </a:xfrm>
          <a:prstGeom prst="rect">
            <a:avLst/>
          </a:prstGeom>
          <a:noFill/>
          <a:extLst>
            <a:ext uri="{909E8E84-426E-40DD-AFC4-6F175D3DCCD1}">
              <a14:hiddenFill xmlns:a14="http://schemas.microsoft.com/office/drawing/2010/main">
                <a:solidFill>
                  <a:srgbClr val="FFFFFF"/>
                </a:solidFill>
              </a14:hiddenFill>
            </a:ext>
          </a:extLst>
        </p:spPr>
      </p:pic>
      <p:cxnSp>
        <p:nvCxnSpPr>
          <p:cNvPr id="2" name="1 Conector recto"/>
          <p:cNvCxnSpPr/>
          <p:nvPr/>
        </p:nvCxnSpPr>
        <p:spPr>
          <a:xfrm>
            <a:off x="2059383" y="3638009"/>
            <a:ext cx="46805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 name="2 Conector recto"/>
          <p:cNvCxnSpPr/>
          <p:nvPr/>
        </p:nvCxnSpPr>
        <p:spPr>
          <a:xfrm rot="5400000">
            <a:off x="3967595" y="3674013"/>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3 Conector recto"/>
          <p:cNvCxnSpPr/>
          <p:nvPr/>
        </p:nvCxnSpPr>
        <p:spPr>
          <a:xfrm rot="5400000">
            <a:off x="2815467" y="3674013"/>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rot="5400000">
            <a:off x="5407755" y="3602005"/>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2347415" y="3926041"/>
            <a:ext cx="1512168" cy="369332"/>
          </a:xfrm>
          <a:prstGeom prst="rect">
            <a:avLst/>
          </a:prstGeom>
          <a:noFill/>
        </p:spPr>
        <p:txBody>
          <a:bodyPr wrap="square" rtlCol="0">
            <a:spAutoFit/>
          </a:bodyPr>
          <a:lstStyle/>
          <a:p>
            <a:r>
              <a:rPr lang="es-ES" dirty="0" smtClean="0"/>
              <a:t>Vendedor 1</a:t>
            </a:r>
            <a:endParaRPr lang="es-ES" dirty="0"/>
          </a:p>
        </p:txBody>
      </p:sp>
      <p:sp>
        <p:nvSpPr>
          <p:cNvPr id="7" name="6 CuadroTexto"/>
          <p:cNvSpPr txBox="1"/>
          <p:nvPr/>
        </p:nvSpPr>
        <p:spPr>
          <a:xfrm>
            <a:off x="5155727" y="3926041"/>
            <a:ext cx="1512168" cy="369332"/>
          </a:xfrm>
          <a:prstGeom prst="rect">
            <a:avLst/>
          </a:prstGeom>
          <a:noFill/>
        </p:spPr>
        <p:txBody>
          <a:bodyPr wrap="square" rtlCol="0">
            <a:spAutoFit/>
          </a:bodyPr>
          <a:lstStyle/>
          <a:p>
            <a:r>
              <a:rPr lang="es-ES" dirty="0" smtClean="0"/>
              <a:t>Vendedor 2</a:t>
            </a:r>
            <a:endParaRPr lang="es-ES" dirty="0"/>
          </a:p>
        </p:txBody>
      </p:sp>
      <p:sp>
        <p:nvSpPr>
          <p:cNvPr id="8" name="7 CuadroTexto"/>
          <p:cNvSpPr txBox="1"/>
          <p:nvPr/>
        </p:nvSpPr>
        <p:spPr>
          <a:xfrm>
            <a:off x="4147615" y="3926041"/>
            <a:ext cx="432048" cy="369332"/>
          </a:xfrm>
          <a:prstGeom prst="rect">
            <a:avLst/>
          </a:prstGeom>
          <a:noFill/>
        </p:spPr>
        <p:txBody>
          <a:bodyPr wrap="square" rtlCol="0">
            <a:spAutoFit/>
          </a:bodyPr>
          <a:lstStyle/>
          <a:p>
            <a:r>
              <a:rPr lang="es-ES" b="1" i="1" dirty="0" smtClean="0"/>
              <a:t>X</a:t>
            </a:r>
            <a:endParaRPr lang="es-ES" b="1" i="1" dirty="0"/>
          </a:p>
        </p:txBody>
      </p:sp>
      <p:pic>
        <p:nvPicPr>
          <p:cNvPr id="9" name="Picture 2" descr="http://t3.gstatic.com/images?q=tbn:ANd9GcRHM5HMipo7UHzdQYX6fOeulx3kQtFExiyr93dndRYEZGiAZc8c"/>
          <p:cNvPicPr>
            <a:picLocks noChangeAspect="1" noChangeArrowheads="1"/>
          </p:cNvPicPr>
          <p:nvPr/>
        </p:nvPicPr>
        <p:blipFill>
          <a:blip r:embed="rId4" cstate="print">
            <a:duotone>
              <a:schemeClr val="accent2">
                <a:shade val="45000"/>
                <a:satMod val="135000"/>
              </a:schemeClr>
              <a:prstClr val="white"/>
            </a:duotone>
          </a:blip>
          <a:srcRect/>
          <a:stretch>
            <a:fillRect/>
          </a:stretch>
        </p:blipFill>
        <p:spPr bwMode="auto">
          <a:xfrm>
            <a:off x="5515767" y="4574113"/>
            <a:ext cx="1584176" cy="2114957"/>
          </a:xfrm>
          <a:prstGeom prst="rect">
            <a:avLst/>
          </a:prstGeom>
          <a:noFill/>
        </p:spPr>
      </p:pic>
      <p:pic>
        <p:nvPicPr>
          <p:cNvPr id="10" name="Picture 2" descr="http://t3.gstatic.com/images?q=tbn:ANd9GcRHM5HMipo7UHzdQYX6fOeulx3kQtFExiyr93dndRYEZGiAZc8c"/>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2059383" y="1749009"/>
            <a:ext cx="1368152" cy="1826554"/>
          </a:xfrm>
          <a:prstGeom prst="rect">
            <a:avLst/>
          </a:prstGeom>
          <a:noFill/>
        </p:spPr>
      </p:pic>
      <p:sp>
        <p:nvSpPr>
          <p:cNvPr id="11" name="10 CuadroTexto"/>
          <p:cNvSpPr txBox="1"/>
          <p:nvPr/>
        </p:nvSpPr>
        <p:spPr>
          <a:xfrm>
            <a:off x="3366959" y="261628"/>
            <a:ext cx="3816424"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pitchFamily="34" charset="0"/>
              </a:rPr>
              <a:t>PARADOJA DE LOS HELADOS</a:t>
            </a:r>
            <a:r>
              <a:rPr lang="es-E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11 Marcador de número de diapositiva"/>
          <p:cNvSpPr>
            <a:spLocks noGrp="1"/>
          </p:cNvSpPr>
          <p:nvPr>
            <p:ph type="sldNum" sz="quarter" idx="12"/>
          </p:nvPr>
        </p:nvSpPr>
        <p:spPr/>
        <p:txBody>
          <a:bodyPr/>
          <a:lstStyle/>
          <a:p>
            <a:fld id="{8432C255-EF8A-4D99-9806-2423EE77DE73}" type="slidenum">
              <a:rPr lang="es-ES" smtClean="0"/>
              <a:pPr/>
              <a:t>31</a:t>
            </a:fld>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251520" y="117693"/>
            <a:ext cx="8415808" cy="6463308"/>
          </a:xfrm>
          <a:prstGeom prst="rect">
            <a:avLst/>
          </a:prstGeom>
          <a:noFill/>
        </p:spPr>
        <p:txBody>
          <a:bodyPr wrap="square" rtlCol="0">
            <a:spAutoFit/>
          </a:bodyPr>
          <a:lstStyle/>
          <a:p>
            <a:pPr marL="342900" indent="-342900" algn="ctr"/>
            <a:r>
              <a:rPr lang="es-ES" b="1" dirty="0" smtClean="0"/>
              <a:t>BIBLIOGRAFIA</a:t>
            </a:r>
          </a:p>
          <a:p>
            <a:pPr marL="342900" indent="-342900" algn="ctr"/>
            <a:endParaRPr lang="es-ES" b="1" dirty="0" smtClean="0"/>
          </a:p>
          <a:p>
            <a:pPr marL="342900" indent="-342900" algn="just">
              <a:buFont typeface="+mj-lt"/>
              <a:buAutoNum type="arabicPeriod"/>
            </a:pPr>
            <a:r>
              <a:rPr lang="es-ES" dirty="0" smtClean="0">
                <a:latin typeface="Arial" pitchFamily="34" charset="0"/>
                <a:cs typeface="Arial" pitchFamily="34" charset="0"/>
              </a:rPr>
              <a:t>Richardson H.W (1986). Economía Regional y Urbana, Alianza Editorial Madrid.</a:t>
            </a:r>
          </a:p>
          <a:p>
            <a:pPr marL="342900" indent="-342900" algn="just">
              <a:buFont typeface="+mj-lt"/>
              <a:buAutoNum type="arabicPeriod"/>
            </a:pPr>
            <a:r>
              <a:rPr lang="es-ES" dirty="0" smtClean="0">
                <a:latin typeface="Arial" pitchFamily="34" charset="0"/>
                <a:cs typeface="Arial" pitchFamily="34" charset="0"/>
              </a:rPr>
              <a:t>Richardson H.W (1974). Economía Regional y Urbana, Alianza Editorial Madrid.</a:t>
            </a:r>
          </a:p>
          <a:p>
            <a:pPr marL="342900" indent="-342900" algn="just">
              <a:buFont typeface="+mj-lt"/>
              <a:buAutoNum type="arabicPeriod"/>
            </a:pPr>
            <a:r>
              <a:rPr lang="es-ES" dirty="0" smtClean="0">
                <a:latin typeface="Arial" pitchFamily="34" charset="0"/>
                <a:cs typeface="Arial" pitchFamily="34" charset="0"/>
              </a:rPr>
              <a:t>Mc  </a:t>
            </a:r>
            <a:r>
              <a:rPr lang="es-ES" dirty="0" err="1" smtClean="0">
                <a:latin typeface="Arial" pitchFamily="34" charset="0"/>
                <a:cs typeface="Arial" pitchFamily="34" charset="0"/>
              </a:rPr>
              <a:t>Canty</a:t>
            </a:r>
            <a:r>
              <a:rPr lang="es-ES" dirty="0" smtClean="0">
                <a:latin typeface="Arial" pitchFamily="34" charset="0"/>
                <a:cs typeface="Arial" pitchFamily="34" charset="0"/>
              </a:rPr>
              <a:t>, Harold H.</a:t>
            </a:r>
          </a:p>
          <a:p>
            <a:pPr marL="342900" indent="-342900" algn="just">
              <a:buFont typeface="+mj-lt"/>
              <a:buAutoNum type="arabicPeriod"/>
            </a:pPr>
            <a:r>
              <a:rPr lang="es-ES" dirty="0" err="1" smtClean="0">
                <a:latin typeface="Arial" pitchFamily="34" charset="0"/>
                <a:cs typeface="Arial" pitchFamily="34" charset="0"/>
              </a:rPr>
              <a:t>Asuad</a:t>
            </a:r>
            <a:r>
              <a:rPr lang="es-ES" dirty="0" smtClean="0">
                <a:latin typeface="Arial" pitchFamily="34" charset="0"/>
                <a:cs typeface="Arial" pitchFamily="34" charset="0"/>
              </a:rPr>
              <a:t>  </a:t>
            </a:r>
            <a:r>
              <a:rPr lang="es-ES" dirty="0" err="1" smtClean="0">
                <a:latin typeface="Arial" pitchFamily="34" charset="0"/>
                <a:cs typeface="Arial" pitchFamily="34" charset="0"/>
              </a:rPr>
              <a:t>Sanén</a:t>
            </a:r>
            <a:r>
              <a:rPr lang="es-ES" dirty="0" smtClean="0">
                <a:latin typeface="Arial" pitchFamily="34" charset="0"/>
                <a:cs typeface="Arial" pitchFamily="34" charset="0"/>
              </a:rPr>
              <a:t>, </a:t>
            </a:r>
            <a:r>
              <a:rPr lang="es-ES" dirty="0" err="1" smtClean="0">
                <a:latin typeface="Arial" pitchFamily="34" charset="0"/>
                <a:cs typeface="Arial" pitchFamily="34" charset="0"/>
              </a:rPr>
              <a:t>Normand</a:t>
            </a:r>
            <a:r>
              <a:rPr lang="es-ES" dirty="0" smtClean="0">
                <a:latin typeface="Arial" pitchFamily="34" charset="0"/>
                <a:cs typeface="Arial" pitchFamily="34" charset="0"/>
              </a:rPr>
              <a:t>, (2001) “Importancia actual de la economía regional y del desarrollo urbano”, en Economía regional y urbana. Introducción a las teorías, técnicas y metodologías básicas, </a:t>
            </a:r>
            <a:r>
              <a:rPr lang="es-ES" dirty="0" err="1" smtClean="0">
                <a:latin typeface="Arial" pitchFamily="34" charset="0"/>
                <a:cs typeface="Arial" pitchFamily="34" charset="0"/>
              </a:rPr>
              <a:t>cap.I</a:t>
            </a:r>
            <a:r>
              <a:rPr lang="es-ES" dirty="0" smtClean="0">
                <a:latin typeface="Arial" pitchFamily="34" charset="0"/>
                <a:cs typeface="Arial" pitchFamily="34" charset="0"/>
              </a:rPr>
              <a:t>, Benemérita Universidad Autónoma de Puebla, Colegio de Puebla y Asociación de Ex alumnos de la FE-</a:t>
            </a:r>
            <a:r>
              <a:rPr lang="es-ES" dirty="0" err="1" smtClean="0">
                <a:latin typeface="Arial" pitchFamily="34" charset="0"/>
                <a:cs typeface="Arial" pitchFamily="34" charset="0"/>
              </a:rPr>
              <a:t>UNAM,México</a:t>
            </a:r>
            <a:r>
              <a:rPr lang="es-ES" dirty="0" smtClean="0">
                <a:latin typeface="Arial" pitchFamily="34" charset="0"/>
                <a:cs typeface="Arial" pitchFamily="34" charset="0"/>
              </a:rPr>
              <a:t>.</a:t>
            </a:r>
          </a:p>
          <a:p>
            <a:pPr marL="342900" indent="-342900" algn="just">
              <a:buFont typeface="+mj-lt"/>
              <a:buAutoNum type="arabicPeriod"/>
            </a:pPr>
            <a:r>
              <a:rPr lang="es-ES" dirty="0" smtClean="0">
                <a:latin typeface="Arial" pitchFamily="34" charset="0"/>
                <a:cs typeface="Arial" pitchFamily="34" charset="0"/>
              </a:rPr>
              <a:t>Tello D. Mario, (2006). “Las teorías del desarrollo económico local y la teoría y práctica del proceso de descentralización en los países en desarrollo”. Departamento de Economía y CENTRUM CATÓLICA</a:t>
            </a:r>
            <a:r>
              <a:rPr lang="es-ES" b="1" dirty="0" smtClean="0">
                <a:latin typeface="Arial" pitchFamily="34" charset="0"/>
                <a:cs typeface="Arial" pitchFamily="34" charset="0"/>
              </a:rPr>
              <a:t>.</a:t>
            </a:r>
          </a:p>
          <a:p>
            <a:pPr marL="342900" indent="-342900" algn="just">
              <a:buFont typeface="+mj-lt"/>
              <a:buAutoNum type="arabicPeriod"/>
            </a:pPr>
            <a:r>
              <a:rPr lang="es-ES" dirty="0" err="1" smtClean="0">
                <a:latin typeface="Arial" pitchFamily="34" charset="0"/>
                <a:cs typeface="Arial" pitchFamily="34" charset="0"/>
              </a:rPr>
              <a:t>Moncayo</a:t>
            </a:r>
            <a:r>
              <a:rPr lang="es-ES" dirty="0" smtClean="0">
                <a:latin typeface="Arial" pitchFamily="34" charset="0"/>
                <a:cs typeface="Arial" pitchFamily="34" charset="0"/>
              </a:rPr>
              <a:t>, E. (2001). Evolución de los Paradigmas y   Modelos Interpretativos del Desarrollo Territorial. Serie Gestión Publica, (13):13–38.</a:t>
            </a:r>
          </a:p>
          <a:p>
            <a:pPr marL="342900" indent="-342900" algn="just">
              <a:buFont typeface="+mj-lt"/>
              <a:buAutoNum type="arabicPeriod"/>
            </a:pPr>
            <a:r>
              <a:rPr lang="es-ES" dirty="0" smtClean="0">
                <a:latin typeface="Arial" pitchFamily="34" charset="0"/>
                <a:cs typeface="Arial" pitchFamily="34" charset="0"/>
              </a:rPr>
              <a:t>Arroyo Mina, Santiago y  David </a:t>
            </a:r>
            <a:r>
              <a:rPr lang="es-ES" dirty="0" err="1" smtClean="0">
                <a:latin typeface="Arial" pitchFamily="34" charset="0"/>
                <a:cs typeface="Arial" pitchFamily="34" charset="0"/>
              </a:rPr>
              <a:t>Bustamente</a:t>
            </a:r>
            <a:r>
              <a:rPr lang="es-ES" dirty="0" smtClean="0">
                <a:latin typeface="Arial" pitchFamily="34" charset="0"/>
                <a:cs typeface="Arial" pitchFamily="34" charset="0"/>
              </a:rPr>
              <a:t>, Christian; (2009). “Dimensión Territorial como Factor del Desarrollo Económico: Algunos Aportes Metodológicos para su Medición”.</a:t>
            </a:r>
          </a:p>
          <a:p>
            <a:pPr marL="342900" indent="-342900" algn="just">
              <a:buFont typeface="+mj-lt"/>
              <a:buAutoNum type="arabicPeriod"/>
            </a:pPr>
            <a:r>
              <a:rPr lang="es-ES" dirty="0" smtClean="0">
                <a:latin typeface="Arial" pitchFamily="34" charset="0"/>
                <a:cs typeface="Arial" pitchFamily="34" charset="0"/>
              </a:rPr>
              <a:t>Lizano Araya, Melvin (2008). “Geografía Económica, Teorías de la </a:t>
            </a:r>
            <a:r>
              <a:rPr lang="es-ES" dirty="0" err="1" smtClean="0">
                <a:latin typeface="Arial" pitchFamily="34" charset="0"/>
                <a:cs typeface="Arial" pitchFamily="34" charset="0"/>
              </a:rPr>
              <a:t>Localizacion</a:t>
            </a:r>
            <a:r>
              <a:rPr lang="es-ES" dirty="0" smtClean="0">
                <a:latin typeface="Arial" pitchFamily="34" charset="0"/>
                <a:cs typeface="Arial" pitchFamily="34" charset="0"/>
              </a:rPr>
              <a:t>” Universidad  de Costa Rica.</a:t>
            </a:r>
          </a:p>
          <a:p>
            <a:endParaRPr lang="es-ES" dirty="0"/>
          </a:p>
        </p:txBody>
      </p:sp>
      <p:sp>
        <p:nvSpPr>
          <p:cNvPr id="3" name="2 Marcador de número de diapositiva"/>
          <p:cNvSpPr>
            <a:spLocks noGrp="1"/>
          </p:cNvSpPr>
          <p:nvPr>
            <p:ph type="sldNum" sz="quarter" idx="12"/>
          </p:nvPr>
        </p:nvSpPr>
        <p:spPr/>
        <p:txBody>
          <a:bodyPr/>
          <a:lstStyle/>
          <a:p>
            <a:fld id="{8432C255-EF8A-4D99-9806-2423EE77DE73}" type="slidenum">
              <a:rPr lang="es-ES" smtClean="0"/>
              <a:pPr/>
              <a:t>32</a:t>
            </a:fld>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idx="4294967295"/>
          </p:nvPr>
        </p:nvSpPr>
        <p:spPr>
          <a:xfrm>
            <a:off x="0" y="0"/>
            <a:ext cx="7467600"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E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 TEORIA ESPACIAL DE LOS PECIOS </a:t>
            </a:r>
            <a:endPar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4" name="3 Diagrama"/>
          <p:cNvGraphicFramePr/>
          <p:nvPr>
            <p:extLst>
              <p:ext uri="{D42A27DB-BD31-4B8C-83A1-F6EECF244321}">
                <p14:modId xmlns:p14="http://schemas.microsoft.com/office/powerpoint/2010/main" val="2596715090"/>
              </p:ext>
            </p:extLst>
          </p:nvPr>
        </p:nvGraphicFramePr>
        <p:xfrm>
          <a:off x="996950" y="1556793"/>
          <a:ext cx="753549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122" name="Picture 2" descr="http://t0.gstatic.com/images?q=tbn:ANd9GcQpaU3-GA_haRw8B8WoxZuyiRd2E89YnURTl519utlk9u_iFIjDNw"/>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48264" y="900859"/>
            <a:ext cx="1866900" cy="176212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pic>
        <p:nvPicPr>
          <p:cNvPr id="5124" name="Picture 4" descr="http://t2.gstatic.com/images?q=tbn:ANd9GcRe4E3PdHiiccDnXqXzNRxGsf9iB_u1xUOy5dJYYvvfMY0NtJHY"/>
          <p:cNvPicPr>
            <a:picLocks noChangeAspect="1" noChangeArrowheads="1"/>
          </p:cNvPicPr>
          <p:nvPr/>
        </p:nvPicPr>
        <p:blipFill>
          <a:blip r:embed="rId10">
            <a:extLst>
              <a:ext uri="{BEBA8EAE-BF5A-486C-A8C5-ECC9F3942E4B}">
                <a14:imgProps xmlns:a14="http://schemas.microsoft.com/office/drawing/2010/main">
                  <a14:imgLayer r:embed="rId11">
                    <a14:imgEffect>
                      <a14:backgroundRemoval t="1770" b="95133" l="2242" r="96861"/>
                    </a14:imgEffect>
                  </a14:imgLayer>
                </a14:imgProps>
              </a:ext>
              <a:ext uri="{28A0092B-C50C-407E-A947-70E740481C1C}">
                <a14:useLocalDpi xmlns:a14="http://schemas.microsoft.com/office/drawing/2010/main" val="0"/>
              </a:ext>
            </a:extLst>
          </a:blip>
          <a:srcRect/>
          <a:stretch>
            <a:fillRect/>
          </a:stretch>
        </p:blipFill>
        <p:spPr bwMode="auto">
          <a:xfrm>
            <a:off x="611560" y="4509120"/>
            <a:ext cx="2124075" cy="2152650"/>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número de diapositiva"/>
          <p:cNvSpPr>
            <a:spLocks noGrp="1"/>
          </p:cNvSpPr>
          <p:nvPr>
            <p:ph type="sldNum" sz="quarter" idx="12"/>
          </p:nvPr>
        </p:nvSpPr>
        <p:spPr/>
        <p:txBody>
          <a:bodyPr/>
          <a:lstStyle/>
          <a:p>
            <a:fld id="{8432C255-EF8A-4D99-9806-2423EE77DE73}" type="slidenum">
              <a:rPr lang="es-ES" smtClean="0"/>
              <a:pPr/>
              <a:t>4</a:t>
            </a:fld>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3 Diagrama"/>
          <p:cNvGraphicFramePr/>
          <p:nvPr>
            <p:extLst>
              <p:ext uri="{D42A27DB-BD31-4B8C-83A1-F6EECF244321}">
                <p14:modId xmlns:p14="http://schemas.microsoft.com/office/powerpoint/2010/main" val="2210791854"/>
              </p:ext>
            </p:extLst>
          </p:nvPr>
        </p:nvGraphicFramePr>
        <p:xfrm>
          <a:off x="234331" y="1988840"/>
          <a:ext cx="6576392" cy="36724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1 CuadroTexto"/>
          <p:cNvSpPr txBox="1"/>
          <p:nvPr/>
        </p:nvSpPr>
        <p:spPr>
          <a:xfrm>
            <a:off x="251520" y="188640"/>
            <a:ext cx="8496944"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COMO SE LOGRA EL EQUILIBRIO ESPACIAL DE LOS PRECIOS</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146" name="Picture 2"/>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1058" b="94709" l="4869" r="97004"/>
                    </a14:imgEffect>
                  </a14:imgLayer>
                </a14:imgProps>
              </a:ext>
              <a:ext uri="{28A0092B-C50C-407E-A947-70E740481C1C}">
                <a14:useLocalDpi xmlns:a14="http://schemas.microsoft.com/office/drawing/2010/main" val="0"/>
              </a:ext>
            </a:extLst>
          </a:blip>
          <a:srcRect/>
          <a:stretch>
            <a:fillRect/>
          </a:stretch>
        </p:blipFill>
        <p:spPr bwMode="auto">
          <a:xfrm>
            <a:off x="5216234" y="2773413"/>
            <a:ext cx="254317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http://t3.gstatic.com/images?q=tbn:ANd9GcQrkd8rQR4wi1oMJ4HdXosRWj1v963Ojo9DIl8EaCDOthjK-FP1"/>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5000" b="97000" l="9623" r="90795"/>
                    </a14:imgEffect>
                  </a14:imgLayer>
                </a14:imgProps>
              </a:ext>
              <a:ext uri="{28A0092B-C50C-407E-A947-70E740481C1C}">
                <a14:useLocalDpi xmlns:a14="http://schemas.microsoft.com/office/drawing/2010/main" val="0"/>
              </a:ext>
            </a:extLst>
          </a:blip>
          <a:srcRect/>
          <a:stretch>
            <a:fillRect/>
          </a:stretch>
        </p:blipFill>
        <p:spPr bwMode="auto">
          <a:xfrm>
            <a:off x="6487822" y="4573638"/>
            <a:ext cx="1815421" cy="1519180"/>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número de diapositiva"/>
          <p:cNvSpPr>
            <a:spLocks noGrp="1"/>
          </p:cNvSpPr>
          <p:nvPr>
            <p:ph type="sldNum" sz="quarter" idx="12"/>
          </p:nvPr>
        </p:nvSpPr>
        <p:spPr/>
        <p:txBody>
          <a:bodyPr/>
          <a:lstStyle/>
          <a:p>
            <a:fld id="{8432C255-EF8A-4D99-9806-2423EE77DE73}" type="slidenum">
              <a:rPr lang="es-ES" smtClean="0"/>
              <a:pPr/>
              <a:t>5</a:t>
            </a:fld>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34" name="33 Conector"/>
          <p:cNvSpPr/>
          <p:nvPr/>
        </p:nvSpPr>
        <p:spPr>
          <a:xfrm>
            <a:off x="1403648" y="1160749"/>
            <a:ext cx="5616624" cy="5248355"/>
          </a:xfrm>
          <a:prstGeom prst="flowChartConnector">
            <a:avLst/>
          </a:prstGeom>
          <a:ln w="57150"/>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s-ES" dirty="0"/>
          </a:p>
        </p:txBody>
      </p:sp>
      <p:cxnSp>
        <p:nvCxnSpPr>
          <p:cNvPr id="36" name="35 Conector recto"/>
          <p:cNvCxnSpPr/>
          <p:nvPr/>
        </p:nvCxnSpPr>
        <p:spPr>
          <a:xfrm>
            <a:off x="3995936" y="1592796"/>
            <a:ext cx="0" cy="415863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a:off x="2123728" y="5751427"/>
            <a:ext cx="41044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a:off x="1835696" y="3032956"/>
            <a:ext cx="1296144" cy="2556284"/>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flipV="1">
            <a:off x="2051720" y="2888940"/>
            <a:ext cx="1728192" cy="2592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flipV="1">
            <a:off x="4499992" y="1880828"/>
            <a:ext cx="1080120" cy="2817604"/>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4572000" y="1664804"/>
            <a:ext cx="1728192" cy="3024336"/>
          </a:xfrm>
          <a:prstGeom prst="line">
            <a:avLst/>
          </a:prstGeom>
        </p:spPr>
        <p:style>
          <a:lnRef idx="1">
            <a:schemeClr val="accent1"/>
          </a:lnRef>
          <a:fillRef idx="0">
            <a:schemeClr val="accent1"/>
          </a:fillRef>
          <a:effectRef idx="0">
            <a:schemeClr val="accent1"/>
          </a:effectRef>
          <a:fontRef idx="minor">
            <a:schemeClr val="tx1"/>
          </a:fontRef>
        </p:style>
      </p:cxnSp>
      <p:sp>
        <p:nvSpPr>
          <p:cNvPr id="42" name="41 CuadroTexto"/>
          <p:cNvSpPr txBox="1"/>
          <p:nvPr/>
        </p:nvSpPr>
        <p:spPr>
          <a:xfrm>
            <a:off x="2483768" y="4329100"/>
            <a:ext cx="432048" cy="369332"/>
          </a:xfrm>
          <a:prstGeom prst="rect">
            <a:avLst/>
          </a:prstGeom>
          <a:noFill/>
        </p:spPr>
        <p:txBody>
          <a:bodyPr wrap="square" rtlCol="0">
            <a:spAutoFit/>
          </a:bodyPr>
          <a:lstStyle/>
          <a:p>
            <a:r>
              <a:rPr lang="es-ES" dirty="0" smtClean="0"/>
              <a:t>E</a:t>
            </a:r>
            <a:endParaRPr lang="es-ES" dirty="0"/>
          </a:p>
        </p:txBody>
      </p:sp>
      <p:sp>
        <p:nvSpPr>
          <p:cNvPr id="43" name="42 CuadroTexto"/>
          <p:cNvSpPr txBox="1"/>
          <p:nvPr/>
        </p:nvSpPr>
        <p:spPr>
          <a:xfrm>
            <a:off x="5004048" y="2384884"/>
            <a:ext cx="360040" cy="646331"/>
          </a:xfrm>
          <a:prstGeom prst="rect">
            <a:avLst/>
          </a:prstGeom>
          <a:noFill/>
        </p:spPr>
        <p:txBody>
          <a:bodyPr wrap="square" rtlCol="0">
            <a:spAutoFit/>
          </a:bodyPr>
          <a:lstStyle/>
          <a:p>
            <a:r>
              <a:rPr lang="es-ES" dirty="0" smtClean="0"/>
              <a:t>E’</a:t>
            </a:r>
            <a:endParaRPr lang="es-ES" dirty="0"/>
          </a:p>
        </p:txBody>
      </p:sp>
      <p:cxnSp>
        <p:nvCxnSpPr>
          <p:cNvPr id="44" name="43 Conector recto"/>
          <p:cNvCxnSpPr/>
          <p:nvPr/>
        </p:nvCxnSpPr>
        <p:spPr>
          <a:xfrm>
            <a:off x="1619672" y="3969060"/>
            <a:ext cx="4752528" cy="0"/>
          </a:xfrm>
          <a:prstGeom prst="line">
            <a:avLst/>
          </a:prstGeom>
        </p:spPr>
        <p:style>
          <a:lnRef idx="1">
            <a:schemeClr val="accent1"/>
          </a:lnRef>
          <a:fillRef idx="0">
            <a:schemeClr val="accent1"/>
          </a:fillRef>
          <a:effectRef idx="0">
            <a:schemeClr val="accent1"/>
          </a:effectRef>
          <a:fontRef idx="minor">
            <a:schemeClr val="tx1"/>
          </a:fontRef>
        </p:style>
      </p:cxnSp>
      <p:sp>
        <p:nvSpPr>
          <p:cNvPr id="45" name="44 CuadroTexto"/>
          <p:cNvSpPr txBox="1"/>
          <p:nvPr/>
        </p:nvSpPr>
        <p:spPr>
          <a:xfrm>
            <a:off x="5868144" y="3681028"/>
            <a:ext cx="1656184" cy="369332"/>
          </a:xfrm>
          <a:prstGeom prst="rect">
            <a:avLst/>
          </a:prstGeom>
          <a:noFill/>
        </p:spPr>
        <p:txBody>
          <a:bodyPr wrap="square" rtlCol="0">
            <a:spAutoFit/>
          </a:bodyPr>
          <a:lstStyle/>
          <a:p>
            <a:r>
              <a:rPr lang="es-ES" dirty="0" smtClean="0"/>
              <a:t>EQUILIBRIO</a:t>
            </a:r>
            <a:endParaRPr lang="es-ES" dirty="0"/>
          </a:p>
        </p:txBody>
      </p:sp>
      <p:sp>
        <p:nvSpPr>
          <p:cNvPr id="46" name="45 CuadroTexto"/>
          <p:cNvSpPr txBox="1"/>
          <p:nvPr/>
        </p:nvSpPr>
        <p:spPr>
          <a:xfrm>
            <a:off x="3419872" y="1232757"/>
            <a:ext cx="1224136" cy="369332"/>
          </a:xfrm>
          <a:prstGeom prst="rect">
            <a:avLst/>
          </a:prstGeom>
          <a:noFill/>
        </p:spPr>
        <p:txBody>
          <a:bodyPr wrap="square" rtlCol="0">
            <a:spAutoFit/>
          </a:bodyPr>
          <a:lstStyle/>
          <a:p>
            <a:r>
              <a:rPr lang="es-ES" dirty="0" smtClean="0"/>
              <a:t>PRECIO</a:t>
            </a:r>
            <a:endParaRPr lang="es-ES" dirty="0"/>
          </a:p>
        </p:txBody>
      </p:sp>
      <p:sp>
        <p:nvSpPr>
          <p:cNvPr id="47" name="46 CuadroTexto"/>
          <p:cNvSpPr txBox="1"/>
          <p:nvPr/>
        </p:nvSpPr>
        <p:spPr>
          <a:xfrm>
            <a:off x="3959932" y="5777839"/>
            <a:ext cx="1872208" cy="369332"/>
          </a:xfrm>
          <a:prstGeom prst="rect">
            <a:avLst/>
          </a:prstGeom>
          <a:noFill/>
        </p:spPr>
        <p:txBody>
          <a:bodyPr wrap="square" rtlCol="0">
            <a:spAutoFit/>
          </a:bodyPr>
          <a:lstStyle/>
          <a:p>
            <a:r>
              <a:rPr lang="es-ES" dirty="0" smtClean="0"/>
              <a:t>CANTIDAD</a:t>
            </a:r>
            <a:endParaRPr lang="es-ES" dirty="0"/>
          </a:p>
        </p:txBody>
      </p:sp>
      <p:sp>
        <p:nvSpPr>
          <p:cNvPr id="48" name="47 CuadroTexto"/>
          <p:cNvSpPr txBox="1"/>
          <p:nvPr/>
        </p:nvSpPr>
        <p:spPr>
          <a:xfrm>
            <a:off x="3563888" y="3537012"/>
            <a:ext cx="432048" cy="369332"/>
          </a:xfrm>
          <a:prstGeom prst="rect">
            <a:avLst/>
          </a:prstGeom>
          <a:noFill/>
        </p:spPr>
        <p:txBody>
          <a:bodyPr wrap="square" rtlCol="0">
            <a:spAutoFit/>
          </a:bodyPr>
          <a:lstStyle/>
          <a:p>
            <a:r>
              <a:rPr lang="es-ES" dirty="0" smtClean="0"/>
              <a:t>P</a:t>
            </a:r>
            <a:endParaRPr lang="es-ES" dirty="0"/>
          </a:p>
        </p:txBody>
      </p:sp>
      <p:sp>
        <p:nvSpPr>
          <p:cNvPr id="49" name="48 CuadroTexto"/>
          <p:cNvSpPr txBox="1"/>
          <p:nvPr/>
        </p:nvSpPr>
        <p:spPr>
          <a:xfrm>
            <a:off x="4067944" y="3537013"/>
            <a:ext cx="432048" cy="369332"/>
          </a:xfrm>
          <a:prstGeom prst="rect">
            <a:avLst/>
          </a:prstGeom>
          <a:noFill/>
        </p:spPr>
        <p:txBody>
          <a:bodyPr wrap="square" rtlCol="0">
            <a:spAutoFit/>
          </a:bodyPr>
          <a:lstStyle/>
          <a:p>
            <a:r>
              <a:rPr lang="es-ES" dirty="0" smtClean="0"/>
              <a:t>P’</a:t>
            </a:r>
            <a:endParaRPr lang="es-ES" dirty="0"/>
          </a:p>
        </p:txBody>
      </p:sp>
      <p:sp>
        <p:nvSpPr>
          <p:cNvPr id="26" name="25 CuadroTexto"/>
          <p:cNvSpPr txBox="1"/>
          <p:nvPr/>
        </p:nvSpPr>
        <p:spPr>
          <a:xfrm>
            <a:off x="323528" y="90961"/>
            <a:ext cx="8568952" cy="1077218"/>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EXPRESIÓN GRÁFICA DE LA TEORÍA ESPACIAL DE LOS PRECIOS</a:t>
            </a:r>
            <a:endParaRPr lang="es-MX"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 name="1 Marcador de número de diapositiva"/>
          <p:cNvSpPr>
            <a:spLocks noGrp="1"/>
          </p:cNvSpPr>
          <p:nvPr>
            <p:ph type="sldNum" sz="quarter" idx="12"/>
          </p:nvPr>
        </p:nvSpPr>
        <p:spPr/>
        <p:txBody>
          <a:bodyPr/>
          <a:lstStyle/>
          <a:p>
            <a:fld id="{8432C255-EF8A-4D99-9806-2423EE77DE73}" type="slidenum">
              <a:rPr lang="es-ES" smtClean="0"/>
              <a:pPr/>
              <a:t>6</a:t>
            </a:fld>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1575049" y="25725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4"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47864" y="1832994"/>
            <a:ext cx="2304256" cy="704078"/>
          </a:xfrm>
          <a:prstGeom prst="rect">
            <a:avLst/>
          </a:prstGeom>
          <a:noFill/>
          <a:ln w="28575">
            <a:solidFill>
              <a:srgbClr val="00B050"/>
            </a:solidFill>
          </a:ln>
        </p:spPr>
      </p:pic>
      <p:sp>
        <p:nvSpPr>
          <p:cNvPr id="5" name="Rectangle 4"/>
          <p:cNvSpPr>
            <a:spLocks noChangeArrowheads="1"/>
          </p:cNvSpPr>
          <p:nvPr/>
        </p:nvSpPr>
        <p:spPr bwMode="auto">
          <a:xfrm>
            <a:off x="1575049" y="2865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6"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195736" y="2993808"/>
            <a:ext cx="360040" cy="416888"/>
          </a:xfrm>
          <a:prstGeom prst="rect">
            <a:avLst/>
          </a:prstGeom>
          <a:noFill/>
        </p:spPr>
      </p:pic>
      <p:sp>
        <p:nvSpPr>
          <p:cNvPr id="7" name="6 CuadroTexto"/>
          <p:cNvSpPr txBox="1"/>
          <p:nvPr/>
        </p:nvSpPr>
        <p:spPr>
          <a:xfrm>
            <a:off x="2627784" y="2985121"/>
            <a:ext cx="4968552" cy="369332"/>
          </a:xfrm>
          <a:prstGeom prst="rect">
            <a:avLst/>
          </a:prstGeom>
          <a:noFill/>
        </p:spPr>
        <p:txBody>
          <a:bodyPr wrap="square" rtlCol="0">
            <a:spAutoFit/>
          </a:bodyPr>
          <a:lstStyle/>
          <a:p>
            <a:r>
              <a:rPr lang="es-ES" dirty="0" smtClean="0"/>
              <a:t>Son los envíos de la región </a:t>
            </a:r>
            <a:r>
              <a:rPr lang="es-ES" i="1" dirty="0" smtClean="0"/>
              <a:t>i</a:t>
            </a:r>
            <a:r>
              <a:rPr lang="es-ES" dirty="0" smtClean="0"/>
              <a:t> a la región </a:t>
            </a:r>
            <a:r>
              <a:rPr lang="es-ES" i="1" dirty="0" smtClean="0"/>
              <a:t>j</a:t>
            </a:r>
            <a:r>
              <a:rPr lang="es-ES" dirty="0" smtClean="0"/>
              <a:t> .</a:t>
            </a:r>
            <a:endParaRPr lang="es-ES" dirty="0"/>
          </a:p>
        </p:txBody>
      </p:sp>
      <p:sp>
        <p:nvSpPr>
          <p:cNvPr id="8" name="Rectangle 6"/>
          <p:cNvSpPr>
            <a:spLocks noChangeArrowheads="1"/>
          </p:cNvSpPr>
          <p:nvPr/>
        </p:nvSpPr>
        <p:spPr bwMode="auto">
          <a:xfrm>
            <a:off x="1575049" y="2865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9" name="Picture 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123728" y="3489178"/>
            <a:ext cx="360040" cy="528059"/>
          </a:xfrm>
          <a:prstGeom prst="rect">
            <a:avLst/>
          </a:prstGeom>
          <a:noFill/>
        </p:spPr>
      </p:pic>
      <p:sp>
        <p:nvSpPr>
          <p:cNvPr id="10" name="9 CuadroTexto"/>
          <p:cNvSpPr txBox="1"/>
          <p:nvPr/>
        </p:nvSpPr>
        <p:spPr>
          <a:xfrm>
            <a:off x="2627784" y="3561186"/>
            <a:ext cx="3960440" cy="646331"/>
          </a:xfrm>
          <a:prstGeom prst="rect">
            <a:avLst/>
          </a:prstGeom>
          <a:noFill/>
        </p:spPr>
        <p:txBody>
          <a:bodyPr wrap="square" rtlCol="0">
            <a:spAutoFit/>
          </a:bodyPr>
          <a:lstStyle/>
          <a:p>
            <a:r>
              <a:rPr lang="es-ES" dirty="0" smtClean="0"/>
              <a:t>Son los costos unitarios de transporte.</a:t>
            </a:r>
            <a:endParaRPr lang="es-ES" dirty="0"/>
          </a:p>
        </p:txBody>
      </p:sp>
      <p:sp>
        <p:nvSpPr>
          <p:cNvPr id="11" name="Rectangle 8"/>
          <p:cNvSpPr>
            <a:spLocks noChangeArrowheads="1"/>
          </p:cNvSpPr>
          <p:nvPr/>
        </p:nvSpPr>
        <p:spPr bwMode="auto">
          <a:xfrm>
            <a:off x="1575049" y="25725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2"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339752" y="4569298"/>
            <a:ext cx="864096" cy="645029"/>
          </a:xfrm>
          <a:prstGeom prst="rect">
            <a:avLst/>
          </a:prstGeom>
          <a:noFill/>
        </p:spPr>
      </p:pic>
      <p:sp>
        <p:nvSpPr>
          <p:cNvPr id="13" name="12 CuadroTexto"/>
          <p:cNvSpPr txBox="1"/>
          <p:nvPr/>
        </p:nvSpPr>
        <p:spPr>
          <a:xfrm>
            <a:off x="2195736" y="4065241"/>
            <a:ext cx="1008112" cy="369332"/>
          </a:xfrm>
          <a:prstGeom prst="rect">
            <a:avLst/>
          </a:prstGeom>
          <a:noFill/>
        </p:spPr>
        <p:txBody>
          <a:bodyPr wrap="square" rtlCol="0">
            <a:spAutoFit/>
          </a:bodyPr>
          <a:lstStyle/>
          <a:p>
            <a:r>
              <a:rPr lang="es-ES" dirty="0" smtClean="0"/>
              <a:t>S. a.</a:t>
            </a:r>
            <a:endParaRPr lang="es-ES" dirty="0"/>
          </a:p>
        </p:txBody>
      </p:sp>
      <p:sp>
        <p:nvSpPr>
          <p:cNvPr id="14" name="Rectangle 10"/>
          <p:cNvSpPr>
            <a:spLocks noChangeArrowheads="1"/>
          </p:cNvSpPr>
          <p:nvPr/>
        </p:nvSpPr>
        <p:spPr bwMode="auto">
          <a:xfrm>
            <a:off x="1575049" y="25725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5" name="Picture 9"/>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339754" y="5505402"/>
            <a:ext cx="893687" cy="648841"/>
          </a:xfrm>
          <a:prstGeom prst="rect">
            <a:avLst/>
          </a:prstGeom>
          <a:noFill/>
        </p:spPr>
      </p:pic>
      <p:sp>
        <p:nvSpPr>
          <p:cNvPr id="16" name="15 CuadroTexto"/>
          <p:cNvSpPr txBox="1"/>
          <p:nvPr/>
        </p:nvSpPr>
        <p:spPr>
          <a:xfrm>
            <a:off x="3563888" y="4857330"/>
            <a:ext cx="3456384" cy="369332"/>
          </a:xfrm>
          <a:prstGeom prst="rect">
            <a:avLst/>
          </a:prstGeom>
          <a:noFill/>
        </p:spPr>
        <p:txBody>
          <a:bodyPr wrap="square" rtlCol="0">
            <a:spAutoFit/>
          </a:bodyPr>
          <a:lstStyle/>
          <a:p>
            <a:pPr algn="just"/>
            <a:r>
              <a:rPr lang="es-ES" dirty="0" smtClean="0"/>
              <a:t>Es la oferta de la región </a:t>
            </a:r>
            <a:r>
              <a:rPr lang="es-ES" i="1" dirty="0" smtClean="0"/>
              <a:t>i.</a:t>
            </a:r>
            <a:r>
              <a:rPr lang="es-ES" dirty="0" smtClean="0"/>
              <a:t> </a:t>
            </a:r>
            <a:endParaRPr lang="es-ES" dirty="0"/>
          </a:p>
        </p:txBody>
      </p:sp>
      <p:sp>
        <p:nvSpPr>
          <p:cNvPr id="17" name="Rectangle 12"/>
          <p:cNvSpPr>
            <a:spLocks noChangeArrowheads="1"/>
          </p:cNvSpPr>
          <p:nvPr/>
        </p:nvSpPr>
        <p:spPr bwMode="auto">
          <a:xfrm>
            <a:off x="1575049" y="2865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8" name="Picture 11"/>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365868" y="4857330"/>
            <a:ext cx="198021" cy="360040"/>
          </a:xfrm>
          <a:prstGeom prst="rect">
            <a:avLst/>
          </a:prstGeom>
          <a:noFill/>
        </p:spPr>
      </p:pic>
      <p:sp>
        <p:nvSpPr>
          <p:cNvPr id="19" name="Rectangle 14"/>
          <p:cNvSpPr>
            <a:spLocks noChangeArrowheads="1"/>
          </p:cNvSpPr>
          <p:nvPr/>
        </p:nvSpPr>
        <p:spPr bwMode="auto">
          <a:xfrm>
            <a:off x="1575049" y="2865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0" name="Picture 13"/>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3563888" y="5649418"/>
            <a:ext cx="216024" cy="332345"/>
          </a:xfrm>
          <a:prstGeom prst="rect">
            <a:avLst/>
          </a:prstGeom>
          <a:noFill/>
        </p:spPr>
      </p:pic>
      <p:sp>
        <p:nvSpPr>
          <p:cNvPr id="21" name="20 CuadroTexto"/>
          <p:cNvSpPr txBox="1"/>
          <p:nvPr/>
        </p:nvSpPr>
        <p:spPr>
          <a:xfrm>
            <a:off x="3779912" y="5577409"/>
            <a:ext cx="3096344" cy="646331"/>
          </a:xfrm>
          <a:prstGeom prst="rect">
            <a:avLst/>
          </a:prstGeom>
          <a:noFill/>
        </p:spPr>
        <p:txBody>
          <a:bodyPr wrap="square" rtlCol="0">
            <a:spAutoFit/>
          </a:bodyPr>
          <a:lstStyle/>
          <a:p>
            <a:r>
              <a:rPr lang="es-ES" dirty="0" smtClean="0"/>
              <a:t>Es la demanda de la región </a:t>
            </a:r>
            <a:r>
              <a:rPr lang="es-ES" i="1" dirty="0" smtClean="0"/>
              <a:t>j</a:t>
            </a:r>
            <a:r>
              <a:rPr lang="es-ES" dirty="0" smtClean="0"/>
              <a:t>.</a:t>
            </a:r>
            <a:endParaRPr lang="es-ES" dirty="0"/>
          </a:p>
        </p:txBody>
      </p:sp>
      <p:sp>
        <p:nvSpPr>
          <p:cNvPr id="22" name="21 CuadroTexto"/>
          <p:cNvSpPr txBox="1"/>
          <p:nvPr/>
        </p:nvSpPr>
        <p:spPr>
          <a:xfrm>
            <a:off x="6372200" y="4785322"/>
            <a:ext cx="648072" cy="461665"/>
          </a:xfrm>
          <a:prstGeom prst="rect">
            <a:avLst/>
          </a:prstGeom>
          <a:noFill/>
        </p:spPr>
        <p:txBody>
          <a:bodyPr wrap="square" rtlCol="0">
            <a:spAutoFit/>
          </a:bodyPr>
          <a:lstStyle/>
          <a:p>
            <a:r>
              <a:rPr lang="es-ES" sz="2400" dirty="0" smtClean="0"/>
              <a:t>1</a:t>
            </a:r>
            <a:endParaRPr lang="es-ES" sz="2400" dirty="0"/>
          </a:p>
        </p:txBody>
      </p:sp>
      <p:sp>
        <p:nvSpPr>
          <p:cNvPr id="23" name="22 CuadroTexto"/>
          <p:cNvSpPr txBox="1"/>
          <p:nvPr/>
        </p:nvSpPr>
        <p:spPr>
          <a:xfrm>
            <a:off x="6732240" y="5649418"/>
            <a:ext cx="792088" cy="461665"/>
          </a:xfrm>
          <a:prstGeom prst="rect">
            <a:avLst/>
          </a:prstGeom>
          <a:noFill/>
        </p:spPr>
        <p:txBody>
          <a:bodyPr wrap="square" rtlCol="0">
            <a:spAutoFit/>
          </a:bodyPr>
          <a:lstStyle/>
          <a:p>
            <a:r>
              <a:rPr lang="es-ES" sz="2400" dirty="0" smtClean="0"/>
              <a:t>2</a:t>
            </a:r>
            <a:endParaRPr lang="es-ES" sz="2400" dirty="0"/>
          </a:p>
        </p:txBody>
      </p:sp>
      <p:sp>
        <p:nvSpPr>
          <p:cNvPr id="25" name="24 Marcador de número de diapositiva"/>
          <p:cNvSpPr>
            <a:spLocks noGrp="1"/>
          </p:cNvSpPr>
          <p:nvPr>
            <p:ph type="sldNum" sz="quarter" idx="12"/>
          </p:nvPr>
        </p:nvSpPr>
        <p:spPr>
          <a:xfrm>
            <a:off x="6489948" y="8688456"/>
            <a:ext cx="1600200" cy="486833"/>
          </a:xfrm>
        </p:spPr>
        <p:txBody>
          <a:bodyPr/>
          <a:lstStyle/>
          <a:p>
            <a:fld id="{688C3CD8-8F9B-45EE-83B1-4FDD249F3D10}" type="slidenum">
              <a:rPr lang="es-ES" smtClean="0"/>
              <a:pPr/>
              <a:t>7</a:t>
            </a:fld>
            <a:endParaRPr lang="es-ES" dirty="0"/>
          </a:p>
        </p:txBody>
      </p:sp>
      <p:sp>
        <p:nvSpPr>
          <p:cNvPr id="2" name="1 CuadroTexto"/>
          <p:cNvSpPr txBox="1"/>
          <p:nvPr/>
        </p:nvSpPr>
        <p:spPr>
          <a:xfrm>
            <a:off x="539552" y="213321"/>
            <a:ext cx="8136904"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EXPRESIÓN MATEMÁTICA DE LA TEORÍA ESPACIAL DE LOS PRECIOS</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7" name="Picture 4" descr="http://t2.gstatic.com/images?q=tbn:ANd9GcRe4E3PdHiiccDnXqXzNRxGsf9iB_u1xUOy5dJYYvvfMY0NtJHY"/>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1770" b="95133" l="2242" r="96861"/>
                    </a14:imgEffect>
                  </a14:imgLayer>
                </a14:imgProps>
              </a:ext>
              <a:ext uri="{28A0092B-C50C-407E-A947-70E740481C1C}">
                <a14:useLocalDpi xmlns:a14="http://schemas.microsoft.com/office/drawing/2010/main" val="0"/>
              </a:ext>
            </a:extLst>
          </a:blip>
          <a:srcRect/>
          <a:stretch>
            <a:fillRect/>
          </a:stretch>
        </p:blipFill>
        <p:spPr bwMode="auto">
          <a:xfrm>
            <a:off x="173924" y="3965671"/>
            <a:ext cx="2124075" cy="2152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004" y="0"/>
            <a:ext cx="9144000" cy="7017430"/>
          </a:xfrm>
          <a:prstGeom prst="rect">
            <a:avLst/>
          </a:prstGeom>
          <a:noFill/>
          <a:extLst>
            <a:ext uri="{909E8E84-426E-40DD-AFC4-6F175D3DCCD1}">
              <a14:hiddenFill xmlns:a14="http://schemas.microsoft.com/office/drawing/2010/main">
                <a:solidFill>
                  <a:srgbClr val="FFFFFF"/>
                </a:solidFill>
              </a14:hiddenFill>
            </a:ext>
          </a:extLst>
        </p:spPr>
      </p:pic>
      <p:pic>
        <p:nvPicPr>
          <p:cNvPr id="28674" name="Picture 2" descr="http://t1.gstatic.com/images?q=tbn:ANd9GcTrPc1Q_UKy6h3WnUXFNuOm2dVTPHRSrqMtlQ2En6wZcX4VK86JoB71h7ae"/>
          <p:cNvPicPr>
            <a:picLocks noChangeAspect="1" noChangeArrowheads="1"/>
          </p:cNvPicPr>
          <p:nvPr/>
        </p:nvPicPr>
        <p:blipFill>
          <a:blip r:embed="rId4" cstate="print"/>
          <a:srcRect/>
          <a:stretch>
            <a:fillRect/>
          </a:stretch>
        </p:blipFill>
        <p:spPr bwMode="auto">
          <a:xfrm>
            <a:off x="2555776" y="4869160"/>
            <a:ext cx="2592288" cy="16949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1 Rectángulo"/>
          <p:cNvSpPr/>
          <p:nvPr/>
        </p:nvSpPr>
        <p:spPr>
          <a:xfrm>
            <a:off x="1547664" y="1268761"/>
            <a:ext cx="5976664" cy="3416320"/>
          </a:xfrm>
          <a:prstGeom prst="rect">
            <a:avLst/>
          </a:prstGeom>
        </p:spPr>
        <p:txBody>
          <a:bodyPr wrap="square">
            <a:spAutoFit/>
          </a:bodyPr>
          <a:lstStyle/>
          <a:p>
            <a:pPr algn="just"/>
            <a:endParaRPr lang="es-ES" sz="2400" dirty="0" smtClean="0"/>
          </a:p>
          <a:p>
            <a:pPr algn="just">
              <a:buBlip>
                <a:blip r:embed="rId5"/>
              </a:buBlip>
            </a:pPr>
            <a:r>
              <a:rPr lang="es-ES" sz="2400" dirty="0" smtClean="0"/>
              <a:t>Concentración de vendedores y dispersión de compradores.</a:t>
            </a:r>
          </a:p>
          <a:p>
            <a:pPr algn="just"/>
            <a:endParaRPr lang="es-ES" sz="2400" b="1" dirty="0" smtClean="0"/>
          </a:p>
          <a:p>
            <a:pPr algn="just">
              <a:buBlip>
                <a:blip r:embed="rId5"/>
              </a:buBlip>
            </a:pPr>
            <a:r>
              <a:rPr lang="es-ES" sz="2400" dirty="0" smtClean="0"/>
              <a:t>Concentración de compradores y dispersión de vendedores.</a:t>
            </a:r>
          </a:p>
          <a:p>
            <a:pPr algn="just"/>
            <a:endParaRPr lang="es-ES" sz="2400" b="1" dirty="0" smtClean="0"/>
          </a:p>
          <a:p>
            <a:pPr algn="just">
              <a:buBlip>
                <a:blip r:embed="rId5"/>
              </a:buBlip>
            </a:pPr>
            <a:r>
              <a:rPr lang="es-ES" sz="2400" dirty="0" smtClean="0"/>
              <a:t>Compradores y vendedores dispersos en un mercado central.</a:t>
            </a:r>
            <a:endParaRPr lang="es-ES" sz="2400" dirty="0"/>
          </a:p>
        </p:txBody>
      </p:sp>
      <p:sp>
        <p:nvSpPr>
          <p:cNvPr id="3" name="2 Rectángulo"/>
          <p:cNvSpPr/>
          <p:nvPr/>
        </p:nvSpPr>
        <p:spPr>
          <a:xfrm>
            <a:off x="-36004" y="471782"/>
            <a:ext cx="9106788" cy="646331"/>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s-E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CONDICIONES DE EQUILIBRIO DE LOS PRECIOS </a:t>
            </a:r>
            <a:endParaRPr lang="es-E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3 Marcador de número de diapositiva"/>
          <p:cNvSpPr>
            <a:spLocks noGrp="1"/>
          </p:cNvSpPr>
          <p:nvPr>
            <p:ph type="sldNum" sz="quarter" idx="12"/>
          </p:nvPr>
        </p:nvSpPr>
        <p:spPr/>
        <p:txBody>
          <a:bodyPr/>
          <a:lstStyle/>
          <a:p>
            <a:fld id="{8432C255-EF8A-4D99-9806-2423EE77DE73}" type="slidenum">
              <a:rPr lang="es-ES" smtClean="0"/>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www.free-power-point-templates.com/wp-content/uploads/2010/01/443_example.jpg"/>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29210"/>
            <a:ext cx="9144000" cy="6828790"/>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6300192" y="1829277"/>
            <a:ext cx="2483893" cy="2308324"/>
          </a:xfrm>
          <a:prstGeom prst="rect">
            <a:avLst/>
          </a:prstGeom>
        </p:spPr>
        <p:txBody>
          <a:bodyPr wrap="square">
            <a:spAutoFit/>
          </a:bodyPr>
          <a:lstStyle/>
          <a:p>
            <a:pPr algn="just"/>
            <a:r>
              <a:rPr lang="es-MX" dirty="0" smtClean="0">
                <a:latin typeface="Arial" pitchFamily="34" charset="0"/>
                <a:cs typeface="Arial" pitchFamily="34" charset="0"/>
              </a:rPr>
              <a:t>La rama más antigua de la teoría económica regional es la </a:t>
            </a:r>
            <a:r>
              <a:rPr lang="es-MX" b="1" dirty="0" smtClean="0">
                <a:effectLst>
                  <a:outerShdw blurRad="38100" dist="38100" dir="2700000" algn="tl">
                    <a:srgbClr val="000000">
                      <a:alpha val="43137"/>
                    </a:srgbClr>
                  </a:outerShdw>
                </a:effectLst>
                <a:latin typeface="Arial" pitchFamily="34" charset="0"/>
                <a:cs typeface="Arial" pitchFamily="34" charset="0"/>
              </a:rPr>
              <a:t>teoría de la localización</a:t>
            </a:r>
            <a:r>
              <a:rPr lang="es-MX" dirty="0" smtClean="0">
                <a:latin typeface="Arial" pitchFamily="34" charset="0"/>
                <a:cs typeface="Arial" pitchFamily="34" charset="0"/>
              </a:rPr>
              <a:t> cuyo origen se remota al siglo XIX. </a:t>
            </a:r>
          </a:p>
          <a:p>
            <a:pPr algn="just"/>
            <a:endParaRPr lang="es-MX" dirty="0" smtClean="0"/>
          </a:p>
        </p:txBody>
      </p:sp>
      <p:graphicFrame>
        <p:nvGraphicFramePr>
          <p:cNvPr id="3" name="2 Diagrama"/>
          <p:cNvGraphicFramePr/>
          <p:nvPr>
            <p:extLst>
              <p:ext uri="{D42A27DB-BD31-4B8C-83A1-F6EECF244321}">
                <p14:modId xmlns:p14="http://schemas.microsoft.com/office/powerpoint/2010/main" val="486130856"/>
              </p:ext>
            </p:extLst>
          </p:nvPr>
        </p:nvGraphicFramePr>
        <p:xfrm>
          <a:off x="323528" y="1520342"/>
          <a:ext cx="6336704" cy="46805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4 CuadroTexto"/>
          <p:cNvSpPr txBox="1"/>
          <p:nvPr/>
        </p:nvSpPr>
        <p:spPr>
          <a:xfrm>
            <a:off x="179512" y="3491270"/>
            <a:ext cx="2232248" cy="646331"/>
          </a:xfrm>
          <a:prstGeom prst="rect">
            <a:avLst/>
          </a:prstGeom>
          <a:noFill/>
        </p:spPr>
        <p:txBody>
          <a:bodyPr wrap="square" rtlCol="0">
            <a:spAutoFit/>
          </a:bodyPr>
          <a:lstStyle/>
          <a:p>
            <a:r>
              <a:rPr lang="es-ES" dirty="0" smtClean="0"/>
              <a:t>TEORIA DE L A LOCALIZACION</a:t>
            </a:r>
            <a:endParaRPr lang="es-ES" dirty="0"/>
          </a:p>
        </p:txBody>
      </p:sp>
      <p:pic>
        <p:nvPicPr>
          <p:cNvPr id="1027" name="Picture 3"/>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0" b="96644" l="2286" r="97143"/>
                    </a14:imgEffect>
                  </a14:imgLayer>
                </a14:imgProps>
              </a:ext>
              <a:ext uri="{28A0092B-C50C-407E-A947-70E740481C1C}">
                <a14:useLocalDpi xmlns:a14="http://schemas.microsoft.com/office/drawing/2010/main" val="0"/>
              </a:ext>
            </a:extLst>
          </a:blip>
          <a:srcRect/>
          <a:stretch>
            <a:fillRect/>
          </a:stretch>
        </p:blipFill>
        <p:spPr bwMode="auto">
          <a:xfrm>
            <a:off x="4139952" y="4237692"/>
            <a:ext cx="2408532" cy="2050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179512" y="325038"/>
            <a:ext cx="8424936"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TEORÍA DE LA LOCALIZACIÓN</a:t>
            </a:r>
            <a:endParaRPr lang="es-MX"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5 Marcador de número de diapositiva"/>
          <p:cNvSpPr>
            <a:spLocks noGrp="1"/>
          </p:cNvSpPr>
          <p:nvPr>
            <p:ph type="sldNum" sz="quarter" idx="12"/>
          </p:nvPr>
        </p:nvSpPr>
        <p:spPr/>
        <p:txBody>
          <a:bodyPr/>
          <a:lstStyle/>
          <a:p>
            <a:fld id="{8432C255-EF8A-4D99-9806-2423EE77DE73}" type="slidenum">
              <a:rPr lang="es-ES" smtClean="0"/>
              <a:pPr/>
              <a:t>9</a:t>
            </a:fld>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2793</TotalTime>
  <Words>3483</Words>
  <Application>Microsoft Office PowerPoint</Application>
  <PresentationFormat>Presentación en pantalla (4:3)</PresentationFormat>
  <Paragraphs>368</Paragraphs>
  <Slides>32</Slides>
  <Notes>32</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Tema de Office</vt:lpstr>
      <vt:lpstr>Presentación de PowerPoint</vt:lpstr>
      <vt:lpstr>Presentación de PowerPoint</vt:lpstr>
      <vt:lpstr>INTRODUCCIÓN </vt:lpstr>
      <vt:lpstr>1.- TEORIA ESPACIAL DE LOS PECIOS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VIRI</dc:creator>
  <cp:lastModifiedBy>TCP-OSCAR</cp:lastModifiedBy>
  <cp:revision>124</cp:revision>
  <dcterms:created xsi:type="dcterms:W3CDTF">2011-06-29T10:24:47Z</dcterms:created>
  <dcterms:modified xsi:type="dcterms:W3CDTF">2015-09-23T16:59:25Z</dcterms:modified>
</cp:coreProperties>
</file>