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88" r:id="rId1"/>
  </p:sldMasterIdLst>
  <p:notesMasterIdLst>
    <p:notesMasterId r:id="rId55"/>
  </p:notesMasterIdLst>
  <p:sldIdLst>
    <p:sldId id="337" r:id="rId2"/>
    <p:sldId id="257" r:id="rId3"/>
    <p:sldId id="380" r:id="rId4"/>
    <p:sldId id="338" r:id="rId5"/>
    <p:sldId id="340" r:id="rId6"/>
    <p:sldId id="341" r:id="rId7"/>
    <p:sldId id="342" r:id="rId8"/>
    <p:sldId id="343" r:id="rId9"/>
    <p:sldId id="381" r:id="rId10"/>
    <p:sldId id="382" r:id="rId11"/>
    <p:sldId id="344" r:id="rId12"/>
    <p:sldId id="349" r:id="rId13"/>
    <p:sldId id="350" r:id="rId14"/>
    <p:sldId id="351" r:id="rId15"/>
    <p:sldId id="352" r:id="rId16"/>
    <p:sldId id="353" r:id="rId17"/>
    <p:sldId id="354" r:id="rId18"/>
    <p:sldId id="355" r:id="rId19"/>
    <p:sldId id="356" r:id="rId20"/>
    <p:sldId id="357" r:id="rId21"/>
    <p:sldId id="358" r:id="rId22"/>
    <p:sldId id="359" r:id="rId23"/>
    <p:sldId id="360" r:id="rId24"/>
    <p:sldId id="361" r:id="rId25"/>
    <p:sldId id="362" r:id="rId26"/>
    <p:sldId id="363" r:id="rId27"/>
    <p:sldId id="383" r:id="rId28"/>
    <p:sldId id="384" r:id="rId29"/>
    <p:sldId id="367" r:id="rId30"/>
    <p:sldId id="368" r:id="rId31"/>
    <p:sldId id="369" r:id="rId32"/>
    <p:sldId id="370" r:id="rId33"/>
    <p:sldId id="372" r:id="rId34"/>
    <p:sldId id="373" r:id="rId35"/>
    <p:sldId id="374" r:id="rId36"/>
    <p:sldId id="376" r:id="rId37"/>
    <p:sldId id="377" r:id="rId38"/>
    <p:sldId id="371" r:id="rId39"/>
    <p:sldId id="385" r:id="rId40"/>
    <p:sldId id="386" r:id="rId41"/>
    <p:sldId id="387" r:id="rId42"/>
    <p:sldId id="392" r:id="rId43"/>
    <p:sldId id="393" r:id="rId44"/>
    <p:sldId id="394" r:id="rId45"/>
    <p:sldId id="395" r:id="rId46"/>
    <p:sldId id="396" r:id="rId47"/>
    <p:sldId id="398" r:id="rId48"/>
    <p:sldId id="397" r:id="rId49"/>
    <p:sldId id="399" r:id="rId50"/>
    <p:sldId id="400" r:id="rId51"/>
    <p:sldId id="388" r:id="rId52"/>
    <p:sldId id="389" r:id="rId53"/>
    <p:sldId id="390" r:id="rId5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71" autoAdjust="0"/>
  </p:normalViewPr>
  <p:slideViewPr>
    <p:cSldViewPr>
      <p:cViewPr varScale="1">
        <p:scale>
          <a:sx n="77" d="100"/>
          <a:sy n="77" d="100"/>
        </p:scale>
        <p:origin x="-1098" y="-102"/>
      </p:cViewPr>
      <p:guideLst>
        <p:guide orient="horz" pos="2160"/>
        <p:guide pos="2880"/>
      </p:guideLst>
    </p:cSldViewPr>
  </p:slideViewPr>
  <p:outlineViewPr>
    <p:cViewPr>
      <p:scale>
        <a:sx n="33" d="100"/>
        <a:sy n="33" d="100"/>
      </p:scale>
      <p:origin x="0" y="350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52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34EB2-5EB1-46BD-BF96-B19EBEFD917B}" type="datetimeFigureOut">
              <a:rPr lang="es-MX" smtClean="0"/>
              <a:pPr/>
              <a:t>08/09/2015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BBC763-F591-411F-87EC-868B58ED62CB}" type="slidenum">
              <a:rPr lang="es-MX" smtClean="0"/>
              <a:pPr/>
              <a:t>‹Nº›</a:t>
            </a:fld>
            <a:endParaRPr lang="es-MX"/>
          </a:p>
        </p:txBody>
      </p:sp>
    </p:spTree>
    <p:extLst>
      <p:ext uri="{BB962C8B-B14F-4D97-AF65-F5344CB8AC3E}">
        <p14:creationId xmlns:p14="http://schemas.microsoft.com/office/powerpoint/2010/main" val="228139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9BBBC763-F591-411F-87EC-868B58ED62CB}" type="slidenum">
              <a:rPr lang="es-MX" smtClean="0"/>
              <a:pPr/>
              <a:t>47</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19" name="18 Marcador de pie de página"/>
          <p:cNvSpPr>
            <a:spLocks noGrp="1"/>
          </p:cNvSpPr>
          <p:nvPr>
            <p:ph type="ftr" sz="quarter" idx="11"/>
          </p:nvPr>
        </p:nvSpPr>
        <p:spPr/>
        <p:txBody>
          <a:bodyPr/>
          <a:lstStyle/>
          <a:p>
            <a:endParaRPr lang="es-MX"/>
          </a:p>
        </p:txBody>
      </p:sp>
      <p:sp>
        <p:nvSpPr>
          <p:cNvPr id="27" name="26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070136AB-CAAC-4F2B-96A0-7014D63D29AF}"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ED11E735-7455-4615-93CA-DB1E0EC64376}" type="datetimeFigureOut">
              <a:rPr lang="es-MX" smtClean="0"/>
              <a:pPr/>
              <a:t>08/09/2015</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a:xfrm>
            <a:off x="8077200" y="6356350"/>
            <a:ext cx="609600" cy="365125"/>
          </a:xfrm>
        </p:spPr>
        <p:txBody>
          <a:bodyPr/>
          <a:lstStyle/>
          <a:p>
            <a:fld id="{070136AB-CAAC-4F2B-96A0-7014D63D29AF}" type="slidenum">
              <a:rPr lang="es-MX" smtClean="0"/>
              <a:pPr/>
              <a:t>‹Nº›</a:t>
            </a:fld>
            <a:endParaRPr lang="es-MX"/>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D11E735-7455-4615-93CA-DB1E0EC64376}" type="datetimeFigureOut">
              <a:rPr lang="es-MX" smtClean="0"/>
              <a:pPr/>
              <a:t>08/09/2015</a:t>
            </a:fld>
            <a:endParaRPr lang="es-MX"/>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70136AB-CAAC-4F2B-96A0-7014D63D29AF}" type="slidenum">
              <a:rPr lang="es-MX" smtClean="0"/>
              <a:pPr/>
              <a:t>‹Nº›</a:t>
            </a:fld>
            <a:endParaRPr lang="es-MX"/>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489" r:id="rId1"/>
    <p:sldLayoutId id="2147484490" r:id="rId2"/>
    <p:sldLayoutId id="2147484491" r:id="rId3"/>
    <p:sldLayoutId id="2147484492" r:id="rId4"/>
    <p:sldLayoutId id="2147484493" r:id="rId5"/>
    <p:sldLayoutId id="2147484494" r:id="rId6"/>
    <p:sldLayoutId id="2147484495" r:id="rId7"/>
    <p:sldLayoutId id="2147484496" r:id="rId8"/>
    <p:sldLayoutId id="2147484497" r:id="rId9"/>
    <p:sldLayoutId id="2147484498" r:id="rId10"/>
    <p:sldLayoutId id="214748449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mx/url?sa=i&amp;rct=j&amp;q=&amp;esrc=s&amp;source=images&amp;cd=&amp;cad=rja&amp;uact=8&amp;ved=0CAcQjRxqFQoTCMnCvuma5scCFYWnHgods6UIdQ&amp;url=http://www.definicionabc.com/economia/amortizar.php&amp;psig=AFQjCNFNeZlYmpJnRO4eXeieoQhHilE7Lw&amp;ust=1441759437115272"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m.mx/url?sa=i&amp;rct=j&amp;q=&amp;esrc=s&amp;source=images&amp;cd=&amp;cad=rja&amp;uact=8&amp;ved=&amp;url=http://apuntescontables.com/2013/04/27/para-que-sirve-realmente-amortizar-un-inmovilizado/&amp;psig=AFQjCNEoCjfuFa0vTqDs0QCtaE1U3Aw2Jg&amp;ust=1441819502453469"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mx/url?sa=i&amp;rct=j&amp;q=&amp;esrc=s&amp;source=images&amp;cd=&amp;cad=rja&amp;uact=8&amp;ved=0CAcQjRxqFQoTCPmBq83458cCFUcWkgod-IYPOA&amp;url=http://ceipjuandelenzina.centros.educa.jcyl.es/&amp;psig=AFQjCNG-0Bv9ca-OLEmtX6kH6wscjkFmug&amp;ust=1441819031615962"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620688"/>
            <a:ext cx="7851648" cy="1828800"/>
          </a:xfrm>
        </p:spPr>
        <p:txBody>
          <a:bodyPr>
            <a:noAutofit/>
          </a:bodyPr>
          <a:lstStyle/>
          <a:p>
            <a:pPr algn="ctr"/>
            <a:r>
              <a:rPr lang="es-MX" dirty="0" smtClean="0"/>
              <a:t>Universidad Autónoma del Estado de </a:t>
            </a:r>
            <a:r>
              <a:rPr lang="es-MX" dirty="0" smtClean="0"/>
              <a:t>México</a:t>
            </a:r>
            <a:endParaRPr lang="es-MX" dirty="0"/>
          </a:p>
        </p:txBody>
      </p:sp>
      <p:sp>
        <p:nvSpPr>
          <p:cNvPr id="3" name="2 Subtítulo"/>
          <p:cNvSpPr>
            <a:spLocks noGrp="1"/>
          </p:cNvSpPr>
          <p:nvPr>
            <p:ph type="subTitle" idx="1"/>
          </p:nvPr>
        </p:nvSpPr>
        <p:spPr>
          <a:xfrm>
            <a:off x="533400" y="2564904"/>
            <a:ext cx="7854696" cy="1752600"/>
          </a:xfrm>
        </p:spPr>
        <p:txBody>
          <a:bodyPr>
            <a:noAutofit/>
          </a:bodyPr>
          <a:lstStyle/>
          <a:p>
            <a:pPr algn="ctr"/>
            <a:r>
              <a:rPr lang="es-MX" sz="2800" dirty="0"/>
              <a:t>Asignatura: Matemáticas Financieras</a:t>
            </a:r>
          </a:p>
          <a:p>
            <a:pPr algn="ctr"/>
            <a:r>
              <a:rPr lang="es-MX" sz="2800" dirty="0" smtClean="0"/>
              <a:t>Unidad </a:t>
            </a:r>
            <a:r>
              <a:rPr lang="es-MX" sz="2800" dirty="0" smtClean="0"/>
              <a:t>de Aprendizaje:</a:t>
            </a:r>
          </a:p>
          <a:p>
            <a:pPr algn="ctr"/>
            <a:r>
              <a:rPr lang="es-MX" sz="2800" dirty="0" smtClean="0"/>
              <a:t>Amortización </a:t>
            </a:r>
            <a:r>
              <a:rPr lang="es-MX" sz="2800" dirty="0"/>
              <a:t>y fondos de amortización</a:t>
            </a:r>
            <a:endParaRPr lang="es-MX" dirty="0" smtClean="0"/>
          </a:p>
          <a:p>
            <a:pPr algn="ctr"/>
            <a:r>
              <a:rPr lang="es-MX" dirty="0" smtClean="0"/>
              <a:t> Licenciatura en Relaciones Económicas Internacionales y Licenciatura en Economía </a:t>
            </a:r>
          </a:p>
          <a:p>
            <a:pPr algn="ctr"/>
            <a:r>
              <a:rPr lang="es-MX" dirty="0" smtClean="0"/>
              <a:t>Facultad de Economía</a:t>
            </a:r>
          </a:p>
          <a:p>
            <a:r>
              <a:rPr lang="es-MX" dirty="0" smtClean="0"/>
              <a:t>Elaborado por:</a:t>
            </a:r>
          </a:p>
          <a:p>
            <a:r>
              <a:rPr lang="es-MX" dirty="0" smtClean="0"/>
              <a:t>M. en I. </a:t>
            </a:r>
            <a:r>
              <a:rPr lang="es-MX" dirty="0" err="1" smtClean="0"/>
              <a:t>Heber</a:t>
            </a:r>
            <a:r>
              <a:rPr lang="es-MX" dirty="0" smtClean="0"/>
              <a:t> Castañeda Martínez</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4" name="3 Rectángulo"/>
          <p:cNvSpPr/>
          <p:nvPr/>
        </p:nvSpPr>
        <p:spPr>
          <a:xfrm>
            <a:off x="467544" y="3212976"/>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extLst>
      <p:ext uri="{BB962C8B-B14F-4D97-AF65-F5344CB8AC3E}">
        <p14:creationId xmlns:p14="http://schemas.microsoft.com/office/powerpoint/2010/main" val="42602273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dirty="0"/>
          </a:p>
        </p:txBody>
      </p:sp>
      <p:sp>
        <p:nvSpPr>
          <p:cNvPr id="3" name="2 Marcador de contenido"/>
          <p:cNvSpPr>
            <a:spLocks noGrp="1"/>
          </p:cNvSpPr>
          <p:nvPr>
            <p:ph idx="1"/>
          </p:nvPr>
        </p:nvSpPr>
        <p:spPr>
          <a:xfrm>
            <a:off x="457200" y="1268760"/>
            <a:ext cx="8229600" cy="4389120"/>
          </a:xfrm>
        </p:spPr>
        <p:txBody>
          <a:bodyPr/>
          <a:lstStyle/>
          <a:p>
            <a:pPr marL="0" indent="0" algn="just">
              <a:buNone/>
            </a:pPr>
            <a:r>
              <a:rPr lang="es-MX" dirty="0"/>
              <a:t>La tabla de amortización es un despliegue completo de los pagos que deben hacerse hasta la extinción de la </a:t>
            </a:r>
            <a:r>
              <a:rPr lang="es-MX" dirty="0" smtClean="0"/>
              <a:t>deuda.</a:t>
            </a:r>
            <a:endParaRPr lang="es-MX" dirty="0"/>
          </a:p>
        </p:txBody>
      </p:sp>
      <p:pic>
        <p:nvPicPr>
          <p:cNvPr id="3074" name="Picture 2" descr="Resultado de imagen para concepto tabla de amortiz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852936"/>
            <a:ext cx="3485044" cy="2319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90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barn(inVertical)">
                                      <p:cBhvr>
                                        <p:cTn id="10"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práctico 2</a:t>
            </a:r>
            <a:endParaRPr lang="es-MX" dirty="0"/>
          </a:p>
        </p:txBody>
      </p:sp>
      <p:sp>
        <p:nvSpPr>
          <p:cNvPr id="3" name="2 Marcador de contenido"/>
          <p:cNvSpPr>
            <a:spLocks noGrp="1"/>
          </p:cNvSpPr>
          <p:nvPr>
            <p:ph idx="1"/>
          </p:nvPr>
        </p:nvSpPr>
        <p:spPr/>
        <p:txBody>
          <a:bodyPr/>
          <a:lstStyle/>
          <a:p>
            <a:pPr marL="0" indent="0">
              <a:buNone/>
            </a:pPr>
            <a:endParaRPr lang="es-MX" dirty="0" smtClean="0"/>
          </a:p>
          <a:p>
            <a:pPr marL="0" indent="0">
              <a:buNone/>
            </a:pPr>
            <a:endParaRPr lang="es-MX" dirty="0"/>
          </a:p>
          <a:p>
            <a:pPr marL="0" indent="0">
              <a:buNone/>
            </a:pPr>
            <a:r>
              <a:rPr lang="es-MX" dirty="0" smtClean="0"/>
              <a:t>Del ejemplo práctico 1, teníamos una deuda de $95 000 contratada a 18% convertible semestralmente, y que se amortizaría en pagos semestrales de $21 177.36. Para comprender esta situación empezamos a construir la tabla de amortización correspondiente.</a:t>
            </a:r>
          </a:p>
          <a:p>
            <a:pPr marL="0" indent="0">
              <a:buNone/>
            </a:pPr>
            <a:r>
              <a:rPr lang="es-MX" dirty="0" smtClean="0"/>
              <a:t> </a:t>
            </a:r>
            <a:endParaRPr lang="es-MX" dirty="0"/>
          </a:p>
        </p:txBody>
      </p:sp>
    </p:spTree>
    <p:extLst>
      <p:ext uri="{BB962C8B-B14F-4D97-AF65-F5344CB8AC3E}">
        <p14:creationId xmlns:p14="http://schemas.microsoft.com/office/powerpoint/2010/main" val="990442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514350" indent="-514350">
              <a:buFont typeface="+mj-lt"/>
              <a:buAutoNum type="arabicPeriod"/>
            </a:pPr>
            <a:r>
              <a:rPr lang="es-MX" dirty="0" smtClean="0"/>
              <a:t>Primero identificamos la deuda al día de hoy: que en este caso es de $95 000, el cual se toma como 	</a:t>
            </a:r>
          </a:p>
          <a:p>
            <a:pPr marL="514350" indent="-514350">
              <a:buFont typeface="+mj-lt"/>
              <a:buAutoNum type="arabicPeriod"/>
            </a:pPr>
            <a:r>
              <a:rPr lang="es-MX" dirty="0" smtClean="0"/>
              <a:t>Identificamos el número de pagos: 6 pagos semestrales</a:t>
            </a:r>
          </a:p>
          <a:p>
            <a:pPr marL="514350" indent="-514350">
              <a:buFont typeface="+mj-lt"/>
              <a:buAutoNum type="arabicPeriod"/>
            </a:pPr>
            <a:r>
              <a:rPr lang="es-MX" dirty="0" smtClean="0"/>
              <a:t>De igual manera identificamos la tasa aplicable: 9% semestral</a:t>
            </a:r>
          </a:p>
          <a:p>
            <a:pPr marL="514350" indent="-514350">
              <a:buFont typeface="+mj-lt"/>
              <a:buAutoNum type="arabicPeriod"/>
            </a:pPr>
            <a:r>
              <a:rPr lang="es-MX" dirty="0" smtClean="0"/>
              <a:t>Así mismo el pago semestral: 21 177.36 semestrales </a:t>
            </a:r>
          </a:p>
          <a:p>
            <a:pPr marL="514350" indent="-514350">
              <a:buFont typeface="+mj-lt"/>
              <a:buAutoNum type="arabicPeriod"/>
            </a:pPr>
            <a:endParaRPr lang="es-MX" dirty="0"/>
          </a:p>
        </p:txBody>
      </p:sp>
    </p:spTree>
    <p:extLst>
      <p:ext uri="{BB962C8B-B14F-4D97-AF65-F5344CB8AC3E}">
        <p14:creationId xmlns:p14="http://schemas.microsoft.com/office/powerpoint/2010/main" val="2377749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40080"/>
            <a:ext cx="8229600" cy="4389120"/>
          </a:xfrm>
        </p:spPr>
        <p:txBody>
          <a:bodyPr/>
          <a:lstStyle/>
          <a:p>
            <a:pPr marL="0" indent="0">
              <a:buNone/>
            </a:pPr>
            <a:r>
              <a:rPr lang="es-MX" dirty="0"/>
              <a:t>Analizamos que al inicio del periodo no tenemos intereses que pagar, ni pago semestral por que este </a:t>
            </a:r>
            <a:r>
              <a:rPr lang="es-MX" dirty="0" smtClean="0"/>
              <a:t>se realiza al final del semestre, por consecuencia no tenemos amortización al inicio del periodo, este se puede apreciar en la siguiente tabla:</a:t>
            </a:r>
          </a:p>
          <a:p>
            <a:pPr marL="0" indent="0">
              <a:buNone/>
            </a:pP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3254324393"/>
              </p:ext>
            </p:extLst>
          </p:nvPr>
        </p:nvGraphicFramePr>
        <p:xfrm>
          <a:off x="1187624" y="3414112"/>
          <a:ext cx="7056784" cy="2103120"/>
        </p:xfrm>
        <a:graphic>
          <a:graphicData uri="http://schemas.openxmlformats.org/drawingml/2006/table">
            <a:tbl>
              <a:tblPr firstRow="1" bandRow="1">
                <a:tableStyleId>{5C22544A-7EE6-4342-B048-85BDC9FD1C3A}</a:tableStyleId>
              </a:tblPr>
              <a:tblGrid>
                <a:gridCol w="1219200"/>
                <a:gridCol w="1517104"/>
                <a:gridCol w="1224136"/>
                <a:gridCol w="1800200"/>
                <a:gridCol w="1296144"/>
              </a:tblGrid>
              <a:tr h="370840">
                <a:tc>
                  <a:txBody>
                    <a:bodyPr/>
                    <a:lstStyle/>
                    <a:p>
                      <a:r>
                        <a:rPr lang="es-MX" dirty="0" smtClean="0"/>
                        <a:t>Fecha</a:t>
                      </a:r>
                      <a:endParaRPr lang="es-MX" dirty="0"/>
                    </a:p>
                  </a:txBody>
                  <a:tcPr/>
                </a:tc>
                <a:tc>
                  <a:txBody>
                    <a:bodyPr/>
                    <a:lstStyle/>
                    <a:p>
                      <a:r>
                        <a:rPr lang="es-MX" dirty="0" smtClean="0"/>
                        <a:t>Pago Semestral</a:t>
                      </a:r>
                      <a:endParaRPr lang="es-MX" dirty="0"/>
                    </a:p>
                  </a:txBody>
                  <a:tcPr/>
                </a:tc>
                <a:tc>
                  <a:txBody>
                    <a:bodyPr/>
                    <a:lstStyle/>
                    <a:p>
                      <a:r>
                        <a:rPr lang="es-MX" dirty="0" smtClean="0"/>
                        <a:t>Intereses sobre</a:t>
                      </a:r>
                      <a:r>
                        <a:rPr lang="es-MX" baseline="0" dirty="0" smtClean="0"/>
                        <a:t> saldo</a:t>
                      </a:r>
                      <a:endParaRPr lang="es-MX" dirty="0"/>
                    </a:p>
                  </a:txBody>
                  <a:tcPr/>
                </a:tc>
                <a:tc>
                  <a:txBody>
                    <a:bodyPr/>
                    <a:lstStyle/>
                    <a:p>
                      <a:r>
                        <a:rPr lang="es-MX" dirty="0" smtClean="0"/>
                        <a:t>Amortización</a:t>
                      </a:r>
                      <a:endParaRPr lang="es-MX" dirty="0"/>
                    </a:p>
                  </a:txBody>
                  <a:tcPr/>
                </a:tc>
                <a:tc>
                  <a:txBody>
                    <a:bodyPr/>
                    <a:lstStyle/>
                    <a:p>
                      <a:r>
                        <a:rPr lang="es-MX" dirty="0" smtClean="0"/>
                        <a:t>Saldo</a:t>
                      </a:r>
                      <a:endParaRPr lang="es-MX" dirty="0"/>
                    </a:p>
                  </a:txBody>
                  <a:tcPr/>
                </a:tc>
              </a:tr>
              <a:tr h="370840">
                <a:tc>
                  <a:txBody>
                    <a:bodyPr/>
                    <a:lstStyle/>
                    <a:p>
                      <a:r>
                        <a:rPr lang="es-MX" dirty="0" smtClean="0"/>
                        <a:t>En el momento</a:t>
                      </a:r>
                      <a:r>
                        <a:rPr lang="es-MX" baseline="0" dirty="0" smtClean="0"/>
                        <a:t> de la operación</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r>
                        <a:rPr lang="es-MX" dirty="0" smtClean="0"/>
                        <a:t>95 000</a:t>
                      </a:r>
                      <a:endParaRPr lang="es-MX" dirty="0"/>
                    </a:p>
                  </a:txBody>
                  <a:tcPr/>
                </a:tc>
              </a:tr>
            </a:tbl>
          </a:graphicData>
        </a:graphic>
      </p:graphicFrame>
    </p:spTree>
    <p:extLst>
      <p:ext uri="{BB962C8B-B14F-4D97-AF65-F5344CB8AC3E}">
        <p14:creationId xmlns:p14="http://schemas.microsoft.com/office/powerpoint/2010/main" val="37675784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764704"/>
            <a:ext cx="8229600" cy="3024336"/>
          </a:xfrm>
        </p:spPr>
        <p:txBody>
          <a:bodyPr/>
          <a:lstStyle/>
          <a:p>
            <a:pPr marL="0" indent="0">
              <a:buNone/>
            </a:pPr>
            <a:r>
              <a:rPr lang="es-MX" dirty="0" smtClean="0"/>
              <a:t>Al final del primer semestre, ya se generó un interés sobre la deuda que se tenía al principio del semestre, sin embargo al realizar el primer pago semestral, cierta parte de este es para pagar los intereses generados y otra parte es para amortizar la deuda que originalmente se tenía, esto se puede apreciar en la siguiente ilustración:</a:t>
            </a:r>
          </a:p>
          <a:p>
            <a:pPr marL="0" indent="0">
              <a:buNone/>
            </a:pP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1777703413"/>
              </p:ext>
            </p:extLst>
          </p:nvPr>
        </p:nvGraphicFramePr>
        <p:xfrm>
          <a:off x="755576" y="3501008"/>
          <a:ext cx="7056784" cy="2743200"/>
        </p:xfrm>
        <a:graphic>
          <a:graphicData uri="http://schemas.openxmlformats.org/drawingml/2006/table">
            <a:tbl>
              <a:tblPr firstRow="1" bandRow="1">
                <a:tableStyleId>{5C22544A-7EE6-4342-B048-85BDC9FD1C3A}</a:tableStyleId>
              </a:tblPr>
              <a:tblGrid>
                <a:gridCol w="1219200"/>
                <a:gridCol w="1517104"/>
                <a:gridCol w="1224136"/>
                <a:gridCol w="1800200"/>
                <a:gridCol w="1296144"/>
              </a:tblGrid>
              <a:tr h="370840">
                <a:tc>
                  <a:txBody>
                    <a:bodyPr/>
                    <a:lstStyle/>
                    <a:p>
                      <a:r>
                        <a:rPr lang="es-MX" dirty="0" smtClean="0"/>
                        <a:t>Fecha</a:t>
                      </a:r>
                      <a:endParaRPr lang="es-MX" dirty="0"/>
                    </a:p>
                  </a:txBody>
                  <a:tcPr/>
                </a:tc>
                <a:tc>
                  <a:txBody>
                    <a:bodyPr/>
                    <a:lstStyle/>
                    <a:p>
                      <a:r>
                        <a:rPr lang="es-MX" dirty="0" smtClean="0"/>
                        <a:t>Pago Semestral</a:t>
                      </a:r>
                      <a:endParaRPr lang="es-MX" dirty="0"/>
                    </a:p>
                  </a:txBody>
                  <a:tcPr/>
                </a:tc>
                <a:tc>
                  <a:txBody>
                    <a:bodyPr/>
                    <a:lstStyle/>
                    <a:p>
                      <a:r>
                        <a:rPr lang="es-MX" dirty="0" smtClean="0"/>
                        <a:t>Intereses sobre</a:t>
                      </a:r>
                      <a:r>
                        <a:rPr lang="es-MX" baseline="0" dirty="0" smtClean="0"/>
                        <a:t> saldo</a:t>
                      </a:r>
                      <a:endParaRPr lang="es-MX" dirty="0"/>
                    </a:p>
                  </a:txBody>
                  <a:tcPr/>
                </a:tc>
                <a:tc>
                  <a:txBody>
                    <a:bodyPr/>
                    <a:lstStyle/>
                    <a:p>
                      <a:r>
                        <a:rPr lang="es-MX" dirty="0" smtClean="0"/>
                        <a:t>Amortización</a:t>
                      </a:r>
                      <a:endParaRPr lang="es-MX" dirty="0"/>
                    </a:p>
                  </a:txBody>
                  <a:tcPr/>
                </a:tc>
                <a:tc>
                  <a:txBody>
                    <a:bodyPr/>
                    <a:lstStyle/>
                    <a:p>
                      <a:r>
                        <a:rPr lang="es-MX" dirty="0" smtClean="0"/>
                        <a:t>Saldo</a:t>
                      </a:r>
                      <a:endParaRPr lang="es-MX" dirty="0"/>
                    </a:p>
                  </a:txBody>
                  <a:tcPr/>
                </a:tc>
              </a:tr>
              <a:tr h="885800">
                <a:tc>
                  <a:txBody>
                    <a:bodyPr/>
                    <a:lstStyle/>
                    <a:p>
                      <a:r>
                        <a:rPr lang="es-MX" dirty="0" smtClean="0"/>
                        <a:t>En el momento</a:t>
                      </a:r>
                      <a:r>
                        <a:rPr lang="es-MX" baseline="0" dirty="0" smtClean="0"/>
                        <a:t> de la operación</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r>
                        <a:rPr lang="es-MX" dirty="0" smtClean="0"/>
                        <a:t>95 000</a:t>
                      </a:r>
                      <a:endParaRPr lang="es-MX" dirty="0"/>
                    </a:p>
                  </a:txBody>
                  <a:tcPr/>
                </a:tc>
              </a:tr>
              <a:tr h="370840">
                <a:tc>
                  <a:txBody>
                    <a:bodyPr/>
                    <a:lstStyle/>
                    <a:p>
                      <a:r>
                        <a:rPr lang="es-MX" dirty="0" smtClean="0"/>
                        <a:t>Fin</a:t>
                      </a:r>
                      <a:r>
                        <a:rPr lang="es-MX" baseline="0" dirty="0" smtClean="0"/>
                        <a:t> del semestre 1</a:t>
                      </a:r>
                      <a:endParaRPr lang="es-MX" dirty="0"/>
                    </a:p>
                  </a:txBody>
                  <a:tcPr/>
                </a:tc>
                <a:tc>
                  <a:txBody>
                    <a:bodyPr/>
                    <a:lstStyle/>
                    <a:p>
                      <a:pPr algn="ctr"/>
                      <a:r>
                        <a:rPr lang="es-MX" dirty="0" smtClean="0"/>
                        <a:t>21 177.36</a:t>
                      </a:r>
                      <a:endParaRPr lang="es-MX" dirty="0"/>
                    </a:p>
                  </a:txBody>
                  <a:tcPr/>
                </a:tc>
                <a:tc>
                  <a:txBody>
                    <a:bodyPr/>
                    <a:lstStyle/>
                    <a:p>
                      <a:pPr algn="ctr"/>
                      <a:r>
                        <a:rPr lang="es-MX" dirty="0" smtClean="0"/>
                        <a:t>8 500</a:t>
                      </a:r>
                      <a:endParaRPr lang="es-MX" dirty="0"/>
                    </a:p>
                  </a:txBody>
                  <a:tcPr/>
                </a:tc>
                <a:tc>
                  <a:txBody>
                    <a:bodyPr/>
                    <a:lstStyle/>
                    <a:p>
                      <a:pPr algn="ctr"/>
                      <a:r>
                        <a:rPr lang="es-MX" dirty="0" smtClean="0"/>
                        <a:t>12 627.36</a:t>
                      </a:r>
                      <a:endParaRPr lang="es-MX" dirty="0"/>
                    </a:p>
                  </a:txBody>
                  <a:tcPr/>
                </a:tc>
                <a:tc>
                  <a:txBody>
                    <a:bodyPr/>
                    <a:lstStyle/>
                    <a:p>
                      <a:r>
                        <a:rPr lang="es-MX" dirty="0" smtClean="0"/>
                        <a:t>82 372.64</a:t>
                      </a:r>
                      <a:endParaRPr lang="es-MX" dirty="0"/>
                    </a:p>
                  </a:txBody>
                  <a:tcPr/>
                </a:tc>
              </a:tr>
            </a:tbl>
          </a:graphicData>
        </a:graphic>
      </p:graphicFrame>
      <p:sp>
        <p:nvSpPr>
          <p:cNvPr id="6" name="5 Llamada rectangular"/>
          <p:cNvSpPr/>
          <p:nvPr/>
        </p:nvSpPr>
        <p:spPr>
          <a:xfrm>
            <a:off x="3419872" y="4509120"/>
            <a:ext cx="1296144" cy="648072"/>
          </a:xfrm>
          <a:prstGeom prst="wedgeRectCallout">
            <a:avLst>
              <a:gd name="adj1" fmla="val -12994"/>
              <a:gd name="adj2" fmla="val 1207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=95 000*0.09</a:t>
            </a:r>
            <a:endParaRPr lang="es-MX" sz="1400" dirty="0"/>
          </a:p>
        </p:txBody>
      </p:sp>
      <p:sp>
        <p:nvSpPr>
          <p:cNvPr id="7" name="6 Llamada rectangular"/>
          <p:cNvSpPr/>
          <p:nvPr/>
        </p:nvSpPr>
        <p:spPr>
          <a:xfrm>
            <a:off x="4932040" y="4509120"/>
            <a:ext cx="1440160" cy="648072"/>
          </a:xfrm>
          <a:prstGeom prst="wedgeRectCallout">
            <a:avLst>
              <a:gd name="adj1" fmla="val -12994"/>
              <a:gd name="adj2" fmla="val 1207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=21 177.36-8 500</a:t>
            </a:r>
            <a:endParaRPr lang="es-MX" sz="1400" dirty="0"/>
          </a:p>
        </p:txBody>
      </p:sp>
      <p:sp>
        <p:nvSpPr>
          <p:cNvPr id="8" name="7 Llamada con línea 1"/>
          <p:cNvSpPr/>
          <p:nvPr/>
        </p:nvSpPr>
        <p:spPr>
          <a:xfrm>
            <a:off x="7380312" y="4761148"/>
            <a:ext cx="1656184" cy="792088"/>
          </a:xfrm>
          <a:prstGeom prst="borderCallout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=95 000-12 627.36</a:t>
            </a:r>
            <a:endParaRPr lang="es-MX" sz="1400" dirty="0"/>
          </a:p>
        </p:txBody>
      </p:sp>
    </p:spTree>
    <p:extLst>
      <p:ext uri="{BB962C8B-B14F-4D97-AF65-F5344CB8AC3E}">
        <p14:creationId xmlns:p14="http://schemas.microsoft.com/office/powerpoint/2010/main" val="3555387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332656"/>
            <a:ext cx="8229600" cy="4389120"/>
          </a:xfrm>
        </p:spPr>
        <p:txBody>
          <a:bodyPr/>
          <a:lstStyle/>
          <a:p>
            <a:pPr marL="0" indent="0">
              <a:buNone/>
            </a:pPr>
            <a:r>
              <a:rPr lang="es-MX" dirty="0" smtClean="0"/>
              <a:t>Al finalizar el segundo semestre, de igual manera ya se generó un interés sobre el saldo que se tenía al final del primer semestre, por lo que al </a:t>
            </a:r>
            <a:r>
              <a:rPr lang="es-MX" dirty="0"/>
              <a:t>realizar el </a:t>
            </a:r>
            <a:r>
              <a:rPr lang="es-MX" dirty="0" smtClean="0"/>
              <a:t>segundo </a:t>
            </a:r>
            <a:r>
              <a:rPr lang="es-MX" dirty="0"/>
              <a:t>pago semestral, </a:t>
            </a:r>
            <a:r>
              <a:rPr lang="es-MX" dirty="0" smtClean="0"/>
              <a:t> igualmente cierta </a:t>
            </a:r>
            <a:r>
              <a:rPr lang="es-MX" dirty="0"/>
              <a:t>parte de este es para pagar los intereses generados y otra parte es para amortizar la </a:t>
            </a:r>
            <a:r>
              <a:rPr lang="es-MX" dirty="0" smtClean="0"/>
              <a:t>deuda, </a:t>
            </a:r>
            <a:r>
              <a:rPr lang="es-MX" dirty="0"/>
              <a:t>esto se puede apreciar en la siguiente ilustración:</a:t>
            </a:r>
          </a:p>
          <a:p>
            <a:pPr marL="0" indent="0">
              <a:buNone/>
            </a:pPr>
            <a:r>
              <a:rPr lang="es-MX" dirty="0" smtClean="0"/>
              <a:t> </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4097925028"/>
              </p:ext>
            </p:extLst>
          </p:nvPr>
        </p:nvGraphicFramePr>
        <p:xfrm>
          <a:off x="755576" y="2924944"/>
          <a:ext cx="7056784" cy="3383280"/>
        </p:xfrm>
        <a:graphic>
          <a:graphicData uri="http://schemas.openxmlformats.org/drawingml/2006/table">
            <a:tbl>
              <a:tblPr firstRow="1" bandRow="1">
                <a:tableStyleId>{5C22544A-7EE6-4342-B048-85BDC9FD1C3A}</a:tableStyleId>
              </a:tblPr>
              <a:tblGrid>
                <a:gridCol w="1368152"/>
                <a:gridCol w="1368152"/>
                <a:gridCol w="1224136"/>
                <a:gridCol w="1800200"/>
                <a:gridCol w="1296144"/>
              </a:tblGrid>
              <a:tr h="370840">
                <a:tc>
                  <a:txBody>
                    <a:bodyPr/>
                    <a:lstStyle/>
                    <a:p>
                      <a:r>
                        <a:rPr lang="es-MX" dirty="0" smtClean="0"/>
                        <a:t>Fecha</a:t>
                      </a:r>
                      <a:endParaRPr lang="es-MX" dirty="0"/>
                    </a:p>
                  </a:txBody>
                  <a:tcPr/>
                </a:tc>
                <a:tc>
                  <a:txBody>
                    <a:bodyPr/>
                    <a:lstStyle/>
                    <a:p>
                      <a:r>
                        <a:rPr lang="es-MX" dirty="0" smtClean="0"/>
                        <a:t>Pago Semestral</a:t>
                      </a:r>
                      <a:endParaRPr lang="es-MX" dirty="0"/>
                    </a:p>
                  </a:txBody>
                  <a:tcPr/>
                </a:tc>
                <a:tc>
                  <a:txBody>
                    <a:bodyPr/>
                    <a:lstStyle/>
                    <a:p>
                      <a:r>
                        <a:rPr lang="es-MX" dirty="0" smtClean="0"/>
                        <a:t>Intereses sobre</a:t>
                      </a:r>
                      <a:r>
                        <a:rPr lang="es-MX" baseline="0" dirty="0" smtClean="0"/>
                        <a:t> saldo</a:t>
                      </a:r>
                      <a:endParaRPr lang="es-MX" dirty="0"/>
                    </a:p>
                  </a:txBody>
                  <a:tcPr/>
                </a:tc>
                <a:tc>
                  <a:txBody>
                    <a:bodyPr/>
                    <a:lstStyle/>
                    <a:p>
                      <a:r>
                        <a:rPr lang="es-MX" dirty="0" smtClean="0"/>
                        <a:t>Amortización</a:t>
                      </a:r>
                      <a:endParaRPr lang="es-MX" dirty="0"/>
                    </a:p>
                  </a:txBody>
                  <a:tcPr/>
                </a:tc>
                <a:tc>
                  <a:txBody>
                    <a:bodyPr/>
                    <a:lstStyle/>
                    <a:p>
                      <a:r>
                        <a:rPr lang="es-MX" dirty="0" smtClean="0"/>
                        <a:t>Saldo</a:t>
                      </a:r>
                      <a:endParaRPr lang="es-MX" dirty="0"/>
                    </a:p>
                  </a:txBody>
                  <a:tcPr/>
                </a:tc>
              </a:tr>
              <a:tr h="885800">
                <a:tc>
                  <a:txBody>
                    <a:bodyPr/>
                    <a:lstStyle/>
                    <a:p>
                      <a:r>
                        <a:rPr lang="es-MX" dirty="0" smtClean="0"/>
                        <a:t>En el momento</a:t>
                      </a:r>
                      <a:r>
                        <a:rPr lang="es-MX" baseline="0" dirty="0" smtClean="0"/>
                        <a:t> de la operación</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r>
                        <a:rPr lang="es-MX" dirty="0" smtClean="0"/>
                        <a:t>95 000</a:t>
                      </a:r>
                      <a:endParaRPr lang="es-MX" dirty="0"/>
                    </a:p>
                  </a:txBody>
                  <a:tcPr/>
                </a:tc>
              </a:tr>
              <a:tr h="370840">
                <a:tc>
                  <a:txBody>
                    <a:bodyPr/>
                    <a:lstStyle/>
                    <a:p>
                      <a:r>
                        <a:rPr lang="es-MX" dirty="0" smtClean="0"/>
                        <a:t>Fin</a:t>
                      </a:r>
                      <a:r>
                        <a:rPr lang="es-MX" baseline="0" dirty="0" smtClean="0"/>
                        <a:t> del semestre 1</a:t>
                      </a:r>
                      <a:endParaRPr lang="es-MX" dirty="0"/>
                    </a:p>
                  </a:txBody>
                  <a:tcPr/>
                </a:tc>
                <a:tc>
                  <a:txBody>
                    <a:bodyPr/>
                    <a:lstStyle/>
                    <a:p>
                      <a:pPr algn="ctr"/>
                      <a:r>
                        <a:rPr lang="es-MX" dirty="0" smtClean="0"/>
                        <a:t>21 177.36</a:t>
                      </a:r>
                      <a:endParaRPr lang="es-MX" dirty="0"/>
                    </a:p>
                  </a:txBody>
                  <a:tcPr/>
                </a:tc>
                <a:tc>
                  <a:txBody>
                    <a:bodyPr/>
                    <a:lstStyle/>
                    <a:p>
                      <a:pPr algn="ctr"/>
                      <a:r>
                        <a:rPr lang="es-MX" dirty="0" smtClean="0"/>
                        <a:t>8 500</a:t>
                      </a:r>
                      <a:endParaRPr lang="es-MX" dirty="0"/>
                    </a:p>
                  </a:txBody>
                  <a:tcPr/>
                </a:tc>
                <a:tc>
                  <a:txBody>
                    <a:bodyPr/>
                    <a:lstStyle/>
                    <a:p>
                      <a:pPr algn="ctr"/>
                      <a:r>
                        <a:rPr lang="es-MX" dirty="0" smtClean="0"/>
                        <a:t>12 627.36</a:t>
                      </a:r>
                      <a:endParaRPr lang="es-MX" dirty="0"/>
                    </a:p>
                  </a:txBody>
                  <a:tcPr/>
                </a:tc>
                <a:tc>
                  <a:txBody>
                    <a:bodyPr/>
                    <a:lstStyle/>
                    <a:p>
                      <a:r>
                        <a:rPr lang="es-MX" dirty="0" smtClean="0"/>
                        <a:t>82 372.64</a:t>
                      </a:r>
                      <a:endParaRPr lang="es-MX" dirty="0"/>
                    </a:p>
                  </a:txBody>
                  <a:tcPr/>
                </a:tc>
              </a:tr>
              <a:tr h="370840">
                <a:tc>
                  <a:txBody>
                    <a:bodyPr/>
                    <a:lstStyle/>
                    <a:p>
                      <a:r>
                        <a:rPr lang="es-MX" dirty="0" smtClean="0"/>
                        <a:t>Fin del</a:t>
                      </a:r>
                      <a:r>
                        <a:rPr lang="es-MX" baseline="0" dirty="0" smtClean="0"/>
                        <a:t> semestre 2</a:t>
                      </a:r>
                      <a:endParaRPr lang="es-MX" dirty="0"/>
                    </a:p>
                  </a:txBody>
                  <a:tcPr/>
                </a:tc>
                <a:tc>
                  <a:txBody>
                    <a:bodyPr/>
                    <a:lstStyle/>
                    <a:p>
                      <a:pPr algn="ctr"/>
                      <a:r>
                        <a:rPr lang="es-MX" dirty="0" smtClean="0"/>
                        <a:t>21 177.36</a:t>
                      </a:r>
                      <a:endParaRPr lang="es-MX" dirty="0"/>
                    </a:p>
                  </a:txBody>
                  <a:tcPr/>
                </a:tc>
                <a:tc>
                  <a:txBody>
                    <a:bodyPr/>
                    <a:lstStyle/>
                    <a:p>
                      <a:pPr algn="ctr"/>
                      <a:r>
                        <a:rPr lang="es-MX" dirty="0" smtClean="0"/>
                        <a:t>7 413.54</a:t>
                      </a:r>
                      <a:endParaRPr lang="es-MX" dirty="0"/>
                    </a:p>
                  </a:txBody>
                  <a:tcPr/>
                </a:tc>
                <a:tc>
                  <a:txBody>
                    <a:bodyPr/>
                    <a:lstStyle/>
                    <a:p>
                      <a:pPr algn="ctr"/>
                      <a:r>
                        <a:rPr lang="es-MX" dirty="0" smtClean="0"/>
                        <a:t>13 763.82</a:t>
                      </a:r>
                      <a:endParaRPr lang="es-MX" dirty="0"/>
                    </a:p>
                  </a:txBody>
                  <a:tcPr/>
                </a:tc>
                <a:tc>
                  <a:txBody>
                    <a:bodyPr/>
                    <a:lstStyle/>
                    <a:p>
                      <a:r>
                        <a:rPr lang="es-MX" dirty="0" smtClean="0"/>
                        <a:t>68 608.82</a:t>
                      </a:r>
                      <a:endParaRPr lang="es-MX" dirty="0"/>
                    </a:p>
                  </a:txBody>
                  <a:tcPr/>
                </a:tc>
              </a:tr>
            </a:tbl>
          </a:graphicData>
        </a:graphic>
      </p:graphicFrame>
      <p:sp>
        <p:nvSpPr>
          <p:cNvPr id="5" name="4 Llamada rectangular"/>
          <p:cNvSpPr/>
          <p:nvPr/>
        </p:nvSpPr>
        <p:spPr>
          <a:xfrm>
            <a:off x="2987824" y="3933056"/>
            <a:ext cx="1584176" cy="648072"/>
          </a:xfrm>
          <a:prstGeom prst="wedgeRectCallout">
            <a:avLst>
              <a:gd name="adj1" fmla="val -1796"/>
              <a:gd name="adj2" fmla="val 2506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=82 372.64*.09</a:t>
            </a:r>
            <a:endParaRPr lang="es-MX" sz="1400" dirty="0"/>
          </a:p>
        </p:txBody>
      </p:sp>
      <p:sp>
        <p:nvSpPr>
          <p:cNvPr id="6" name="5 Llamada rectangular"/>
          <p:cNvSpPr/>
          <p:nvPr/>
        </p:nvSpPr>
        <p:spPr>
          <a:xfrm>
            <a:off x="4644008" y="3861048"/>
            <a:ext cx="1656184" cy="648072"/>
          </a:xfrm>
          <a:prstGeom prst="wedgeRectCallout">
            <a:avLst>
              <a:gd name="adj1" fmla="val -32031"/>
              <a:gd name="adj2" fmla="val 2707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=21 177.36-7 413.54</a:t>
            </a:r>
            <a:endParaRPr lang="es-MX" sz="1400" dirty="0"/>
          </a:p>
        </p:txBody>
      </p:sp>
      <p:sp>
        <p:nvSpPr>
          <p:cNvPr id="7" name="6 Llamada con línea 1"/>
          <p:cNvSpPr/>
          <p:nvPr/>
        </p:nvSpPr>
        <p:spPr>
          <a:xfrm>
            <a:off x="7380312" y="4149080"/>
            <a:ext cx="1763688" cy="792088"/>
          </a:xfrm>
          <a:prstGeom prst="borderCallout1">
            <a:avLst>
              <a:gd name="adj1" fmla="val 18750"/>
              <a:gd name="adj2" fmla="val -8333"/>
              <a:gd name="adj3" fmla="val 202288"/>
              <a:gd name="adj4" fmla="val -313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=82 372.64-13 763.84</a:t>
            </a:r>
            <a:endParaRPr lang="es-MX" sz="1400" dirty="0"/>
          </a:p>
        </p:txBody>
      </p:sp>
    </p:spTree>
    <p:extLst>
      <p:ext uri="{BB962C8B-B14F-4D97-AF65-F5344CB8AC3E}">
        <p14:creationId xmlns:p14="http://schemas.microsoft.com/office/powerpoint/2010/main" val="1672830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2936"/>
            <a:ext cx="8229600" cy="2376264"/>
          </a:xfrm>
        </p:spPr>
        <p:txBody>
          <a:bodyPr/>
          <a:lstStyle/>
          <a:p>
            <a:pPr marL="0" indent="0">
              <a:buNone/>
            </a:pPr>
            <a:r>
              <a:rPr lang="es-MX" dirty="0" smtClean="0"/>
              <a:t>Se realiza el mismo procedimiento para los pagos posteriores, obtenemos la siguiente tabla de amortización:  </a:t>
            </a:r>
            <a:endParaRPr lang="es-MX" dirty="0"/>
          </a:p>
        </p:txBody>
      </p:sp>
    </p:spTree>
    <p:extLst>
      <p:ext uri="{BB962C8B-B14F-4D97-AF65-F5344CB8AC3E}">
        <p14:creationId xmlns:p14="http://schemas.microsoft.com/office/powerpoint/2010/main" val="27382131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3403822081"/>
              </p:ext>
            </p:extLst>
          </p:nvPr>
        </p:nvGraphicFramePr>
        <p:xfrm>
          <a:off x="755576" y="332656"/>
          <a:ext cx="7344816" cy="6040120"/>
        </p:xfrm>
        <a:graphic>
          <a:graphicData uri="http://schemas.openxmlformats.org/drawingml/2006/table">
            <a:tbl>
              <a:tblPr firstRow="1" bandRow="1">
                <a:tableStyleId>{5C22544A-7EE6-4342-B048-85BDC9FD1C3A}</a:tableStyleId>
              </a:tblPr>
              <a:tblGrid>
                <a:gridCol w="1656184"/>
                <a:gridCol w="1296144"/>
                <a:gridCol w="1224136"/>
                <a:gridCol w="1872208"/>
                <a:gridCol w="1296144"/>
              </a:tblGrid>
              <a:tr h="370840">
                <a:tc>
                  <a:txBody>
                    <a:bodyPr/>
                    <a:lstStyle/>
                    <a:p>
                      <a:r>
                        <a:rPr lang="es-MX" dirty="0" smtClean="0"/>
                        <a:t>Fecha</a:t>
                      </a:r>
                      <a:endParaRPr lang="es-MX" dirty="0"/>
                    </a:p>
                  </a:txBody>
                  <a:tcPr/>
                </a:tc>
                <a:tc>
                  <a:txBody>
                    <a:bodyPr/>
                    <a:lstStyle/>
                    <a:p>
                      <a:r>
                        <a:rPr lang="es-MX" dirty="0" smtClean="0"/>
                        <a:t>Pago Semestral</a:t>
                      </a:r>
                      <a:endParaRPr lang="es-MX" dirty="0"/>
                    </a:p>
                  </a:txBody>
                  <a:tcPr/>
                </a:tc>
                <a:tc>
                  <a:txBody>
                    <a:bodyPr/>
                    <a:lstStyle/>
                    <a:p>
                      <a:r>
                        <a:rPr lang="es-MX" dirty="0" smtClean="0"/>
                        <a:t>Intereses sobre</a:t>
                      </a:r>
                      <a:r>
                        <a:rPr lang="es-MX" baseline="0" dirty="0" smtClean="0"/>
                        <a:t> saldo</a:t>
                      </a:r>
                      <a:endParaRPr lang="es-MX" dirty="0"/>
                    </a:p>
                  </a:txBody>
                  <a:tcPr/>
                </a:tc>
                <a:tc>
                  <a:txBody>
                    <a:bodyPr/>
                    <a:lstStyle/>
                    <a:p>
                      <a:r>
                        <a:rPr lang="es-MX" dirty="0" smtClean="0"/>
                        <a:t>Amortización</a:t>
                      </a:r>
                      <a:endParaRPr lang="es-MX" dirty="0"/>
                    </a:p>
                  </a:txBody>
                  <a:tcPr/>
                </a:tc>
                <a:tc>
                  <a:txBody>
                    <a:bodyPr/>
                    <a:lstStyle/>
                    <a:p>
                      <a:r>
                        <a:rPr lang="es-MX" dirty="0" smtClean="0"/>
                        <a:t>Saldo</a:t>
                      </a:r>
                      <a:endParaRPr lang="es-MX" dirty="0"/>
                    </a:p>
                  </a:txBody>
                  <a:tcPr/>
                </a:tc>
              </a:tr>
              <a:tr h="885800">
                <a:tc>
                  <a:txBody>
                    <a:bodyPr/>
                    <a:lstStyle/>
                    <a:p>
                      <a:r>
                        <a:rPr lang="es-MX" dirty="0" smtClean="0"/>
                        <a:t>En el momento</a:t>
                      </a:r>
                      <a:r>
                        <a:rPr lang="es-MX" baseline="0" dirty="0" smtClean="0"/>
                        <a:t> de la operación</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r>
                        <a:rPr lang="es-MX" dirty="0" smtClean="0"/>
                        <a:t>95 000</a:t>
                      </a:r>
                      <a:endParaRPr lang="es-MX" dirty="0"/>
                    </a:p>
                  </a:txBody>
                  <a:tcPr/>
                </a:tc>
              </a:tr>
              <a:tr h="370840">
                <a:tc>
                  <a:txBody>
                    <a:bodyPr/>
                    <a:lstStyle/>
                    <a:p>
                      <a:r>
                        <a:rPr lang="es-MX" dirty="0" smtClean="0"/>
                        <a:t>Fin</a:t>
                      </a:r>
                      <a:r>
                        <a:rPr lang="es-MX" baseline="0" dirty="0" smtClean="0"/>
                        <a:t> del semestre 1</a:t>
                      </a:r>
                      <a:endParaRPr lang="es-MX" dirty="0"/>
                    </a:p>
                  </a:txBody>
                  <a:tcPr/>
                </a:tc>
                <a:tc>
                  <a:txBody>
                    <a:bodyPr/>
                    <a:lstStyle/>
                    <a:p>
                      <a:pPr algn="ctr"/>
                      <a:r>
                        <a:rPr lang="es-MX" dirty="0" smtClean="0"/>
                        <a:t>21 177.36</a:t>
                      </a:r>
                      <a:endParaRPr lang="es-MX" dirty="0"/>
                    </a:p>
                  </a:txBody>
                  <a:tcPr/>
                </a:tc>
                <a:tc>
                  <a:txBody>
                    <a:bodyPr/>
                    <a:lstStyle/>
                    <a:p>
                      <a:pPr algn="ctr"/>
                      <a:r>
                        <a:rPr lang="es-MX" dirty="0" smtClean="0"/>
                        <a:t>8 500</a:t>
                      </a:r>
                      <a:endParaRPr lang="es-MX" dirty="0"/>
                    </a:p>
                  </a:txBody>
                  <a:tcPr/>
                </a:tc>
                <a:tc>
                  <a:txBody>
                    <a:bodyPr/>
                    <a:lstStyle/>
                    <a:p>
                      <a:pPr algn="ctr"/>
                      <a:r>
                        <a:rPr lang="es-MX" dirty="0" smtClean="0"/>
                        <a:t>12 627.36</a:t>
                      </a:r>
                      <a:endParaRPr lang="es-MX" dirty="0"/>
                    </a:p>
                  </a:txBody>
                  <a:tcPr/>
                </a:tc>
                <a:tc>
                  <a:txBody>
                    <a:bodyPr/>
                    <a:lstStyle/>
                    <a:p>
                      <a:r>
                        <a:rPr lang="es-MX" dirty="0" smtClean="0"/>
                        <a:t>82 372.64</a:t>
                      </a:r>
                      <a:endParaRPr lang="es-MX" dirty="0"/>
                    </a:p>
                  </a:txBody>
                  <a:tcPr/>
                </a:tc>
              </a:tr>
              <a:tr h="370840">
                <a:tc>
                  <a:txBody>
                    <a:bodyPr/>
                    <a:lstStyle/>
                    <a:p>
                      <a:r>
                        <a:rPr lang="es-MX" dirty="0" smtClean="0"/>
                        <a:t>Fin del</a:t>
                      </a:r>
                      <a:r>
                        <a:rPr lang="es-MX" baseline="0" dirty="0" smtClean="0"/>
                        <a:t> semestre 2</a:t>
                      </a:r>
                      <a:endParaRPr lang="es-MX" dirty="0"/>
                    </a:p>
                  </a:txBody>
                  <a:tcPr/>
                </a:tc>
                <a:tc>
                  <a:txBody>
                    <a:bodyPr/>
                    <a:lstStyle/>
                    <a:p>
                      <a:pPr algn="ctr"/>
                      <a:r>
                        <a:rPr lang="es-MX" dirty="0" smtClean="0"/>
                        <a:t>21 177.36</a:t>
                      </a:r>
                      <a:endParaRPr lang="es-MX" dirty="0"/>
                    </a:p>
                  </a:txBody>
                  <a:tcPr/>
                </a:tc>
                <a:tc>
                  <a:txBody>
                    <a:bodyPr/>
                    <a:lstStyle/>
                    <a:p>
                      <a:pPr algn="ctr"/>
                      <a:r>
                        <a:rPr lang="es-MX" dirty="0" smtClean="0"/>
                        <a:t>7 413.54</a:t>
                      </a:r>
                      <a:endParaRPr lang="es-MX" dirty="0"/>
                    </a:p>
                  </a:txBody>
                  <a:tcPr/>
                </a:tc>
                <a:tc>
                  <a:txBody>
                    <a:bodyPr/>
                    <a:lstStyle/>
                    <a:p>
                      <a:pPr algn="ctr"/>
                      <a:r>
                        <a:rPr lang="es-MX" dirty="0" smtClean="0"/>
                        <a:t>13 763.82</a:t>
                      </a:r>
                      <a:endParaRPr lang="es-MX" dirty="0"/>
                    </a:p>
                  </a:txBody>
                  <a:tcPr/>
                </a:tc>
                <a:tc>
                  <a:txBody>
                    <a:bodyPr/>
                    <a:lstStyle/>
                    <a:p>
                      <a:r>
                        <a:rPr lang="es-MX" dirty="0" smtClean="0"/>
                        <a:t>68 608.82</a:t>
                      </a:r>
                      <a:endParaRPr lang="es-MX" dirty="0"/>
                    </a:p>
                  </a:txBody>
                  <a:tcPr/>
                </a:tc>
              </a:tr>
              <a:tr h="370840">
                <a:tc>
                  <a:txBody>
                    <a:bodyPr/>
                    <a:lstStyle/>
                    <a:p>
                      <a:r>
                        <a:rPr lang="es-MX" dirty="0" smtClean="0"/>
                        <a:t>Fin del semestre 3</a:t>
                      </a:r>
                      <a:endParaRPr lang="es-MX" dirty="0"/>
                    </a:p>
                  </a:txBody>
                  <a:tcPr/>
                </a:tc>
                <a:tc>
                  <a:txBody>
                    <a:bodyPr/>
                    <a:lstStyle/>
                    <a:p>
                      <a:pPr algn="ctr"/>
                      <a:r>
                        <a:rPr lang="es-MX" dirty="0" smtClean="0"/>
                        <a:t>21 177.36</a:t>
                      </a:r>
                      <a:endParaRPr lang="es-MX" dirty="0"/>
                    </a:p>
                  </a:txBody>
                  <a:tcPr/>
                </a:tc>
                <a:tc>
                  <a:txBody>
                    <a:bodyPr/>
                    <a:lstStyle/>
                    <a:p>
                      <a:pPr algn="ctr"/>
                      <a:r>
                        <a:rPr lang="es-MX" dirty="0" smtClean="0"/>
                        <a:t>6 174.79</a:t>
                      </a:r>
                      <a:endParaRPr lang="es-MX" dirty="0"/>
                    </a:p>
                  </a:txBody>
                  <a:tcPr/>
                </a:tc>
                <a:tc>
                  <a:txBody>
                    <a:bodyPr/>
                    <a:lstStyle/>
                    <a:p>
                      <a:pPr algn="ctr"/>
                      <a:r>
                        <a:rPr lang="es-MX" dirty="0" smtClean="0"/>
                        <a:t>15 002.57</a:t>
                      </a:r>
                      <a:endParaRPr lang="es-MX" dirty="0"/>
                    </a:p>
                  </a:txBody>
                  <a:tcPr/>
                </a:tc>
                <a:tc>
                  <a:txBody>
                    <a:bodyPr/>
                    <a:lstStyle/>
                    <a:p>
                      <a:r>
                        <a:rPr lang="es-MX" dirty="0" smtClean="0"/>
                        <a:t>53 606.25</a:t>
                      </a:r>
                      <a:endParaRPr lang="es-MX"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Fin del semestre 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21 177.36</a:t>
                      </a:r>
                    </a:p>
                  </a:txBody>
                  <a:tcPr/>
                </a:tc>
                <a:tc>
                  <a:txBody>
                    <a:bodyPr/>
                    <a:lstStyle/>
                    <a:p>
                      <a:pPr algn="ctr"/>
                      <a:r>
                        <a:rPr lang="es-MX" dirty="0" smtClean="0"/>
                        <a:t>4 824.56</a:t>
                      </a:r>
                      <a:endParaRPr lang="es-MX" dirty="0"/>
                    </a:p>
                  </a:txBody>
                  <a:tcPr/>
                </a:tc>
                <a:tc>
                  <a:txBody>
                    <a:bodyPr/>
                    <a:lstStyle/>
                    <a:p>
                      <a:pPr algn="ctr"/>
                      <a:r>
                        <a:rPr lang="es-MX" dirty="0" smtClean="0"/>
                        <a:t>16 352.80</a:t>
                      </a:r>
                      <a:endParaRPr lang="es-MX" dirty="0"/>
                    </a:p>
                  </a:txBody>
                  <a:tcPr/>
                </a:tc>
                <a:tc>
                  <a:txBody>
                    <a:bodyPr/>
                    <a:lstStyle/>
                    <a:p>
                      <a:r>
                        <a:rPr lang="es-MX" dirty="0" smtClean="0"/>
                        <a:t>37 253.45</a:t>
                      </a:r>
                      <a:endParaRPr lang="es-MX"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Fin del semestre 5</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21 177.36</a:t>
                      </a:r>
                    </a:p>
                  </a:txBody>
                  <a:tcPr/>
                </a:tc>
                <a:tc>
                  <a:txBody>
                    <a:bodyPr/>
                    <a:lstStyle/>
                    <a:p>
                      <a:pPr algn="ctr"/>
                      <a:r>
                        <a:rPr lang="es-MX" dirty="0" smtClean="0"/>
                        <a:t>3 352.81</a:t>
                      </a:r>
                      <a:endParaRPr lang="es-MX" dirty="0"/>
                    </a:p>
                  </a:txBody>
                  <a:tcPr/>
                </a:tc>
                <a:tc>
                  <a:txBody>
                    <a:bodyPr/>
                    <a:lstStyle/>
                    <a:p>
                      <a:pPr algn="ctr"/>
                      <a:r>
                        <a:rPr lang="es-MX" dirty="0" smtClean="0"/>
                        <a:t>17 824.55</a:t>
                      </a:r>
                      <a:endParaRPr lang="es-MX" dirty="0"/>
                    </a:p>
                  </a:txBody>
                  <a:tcPr/>
                </a:tc>
                <a:tc>
                  <a:txBody>
                    <a:bodyPr/>
                    <a:lstStyle/>
                    <a:p>
                      <a:r>
                        <a:rPr lang="es-MX" dirty="0" smtClean="0"/>
                        <a:t>19 428.90</a:t>
                      </a:r>
                      <a:endParaRPr lang="es-MX"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Fin del semestre 6</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21 177.36</a:t>
                      </a:r>
                    </a:p>
                  </a:txBody>
                  <a:tcPr/>
                </a:tc>
                <a:tc>
                  <a:txBody>
                    <a:bodyPr/>
                    <a:lstStyle/>
                    <a:p>
                      <a:pPr algn="ctr"/>
                      <a:r>
                        <a:rPr lang="es-MX" dirty="0" smtClean="0"/>
                        <a:t>1 748.60</a:t>
                      </a:r>
                      <a:endParaRPr lang="es-MX" dirty="0"/>
                    </a:p>
                  </a:txBody>
                  <a:tcPr/>
                </a:tc>
                <a:tc>
                  <a:txBody>
                    <a:bodyPr/>
                    <a:lstStyle/>
                    <a:p>
                      <a:pPr algn="ctr"/>
                      <a:r>
                        <a:rPr lang="es-MX" dirty="0" smtClean="0"/>
                        <a:t>19 428.90</a:t>
                      </a:r>
                      <a:endParaRPr lang="es-MX" dirty="0"/>
                    </a:p>
                  </a:txBody>
                  <a:tcPr/>
                </a:tc>
                <a:tc>
                  <a:txBody>
                    <a:bodyPr/>
                    <a:lstStyle/>
                    <a:p>
                      <a:r>
                        <a:rPr lang="es-MX" dirty="0" smtClean="0"/>
                        <a:t>0.00</a:t>
                      </a:r>
                      <a:endParaRPr lang="es-MX"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Totales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127 064.30</a:t>
                      </a:r>
                    </a:p>
                  </a:txBody>
                  <a:tcPr/>
                </a:tc>
                <a:tc>
                  <a:txBody>
                    <a:bodyPr/>
                    <a:lstStyle/>
                    <a:p>
                      <a:pPr algn="ctr"/>
                      <a:r>
                        <a:rPr lang="es-MX" dirty="0" smtClean="0"/>
                        <a:t>32 064.31</a:t>
                      </a:r>
                      <a:endParaRPr lang="es-MX" dirty="0"/>
                    </a:p>
                  </a:txBody>
                  <a:tcPr/>
                </a:tc>
                <a:tc>
                  <a:txBody>
                    <a:bodyPr/>
                    <a:lstStyle/>
                    <a:p>
                      <a:pPr algn="ctr"/>
                      <a:r>
                        <a:rPr lang="es-MX" dirty="0" smtClean="0"/>
                        <a:t>95 000</a:t>
                      </a:r>
                      <a:endParaRPr lang="es-MX" dirty="0"/>
                    </a:p>
                  </a:txBody>
                  <a:tcPr/>
                </a:tc>
                <a:tc>
                  <a:txBody>
                    <a:bodyPr/>
                    <a:lstStyle/>
                    <a:p>
                      <a:endParaRPr lang="es-MX" dirty="0"/>
                    </a:p>
                  </a:txBody>
                  <a:tcPr/>
                </a:tc>
              </a:tr>
            </a:tbl>
          </a:graphicData>
        </a:graphic>
      </p:graphicFrame>
    </p:spTree>
    <p:extLst>
      <p:ext uri="{BB962C8B-B14F-4D97-AF65-F5344CB8AC3E}">
        <p14:creationId xmlns:p14="http://schemas.microsoft.com/office/powerpoint/2010/main" val="168162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pPr marL="0" indent="0">
              <a:buNone/>
            </a:pPr>
            <a:r>
              <a:rPr lang="es-MX" dirty="0" smtClean="0"/>
              <a:t>De la tabla anterior observamos que:</a:t>
            </a:r>
          </a:p>
          <a:p>
            <a:pPr marL="0" indent="0">
              <a:buNone/>
            </a:pPr>
            <a:r>
              <a:rPr lang="es-MX" dirty="0" smtClean="0"/>
              <a:t>El total de los pagos semestrales menos el total de los intereses, corresponde al total de  la amortización, y esta a su vez es la deuda original:</a:t>
            </a:r>
          </a:p>
          <a:p>
            <a:pPr marL="0" indent="0">
              <a:buNone/>
            </a:pPr>
            <a:endParaRPr lang="es-MX" dirty="0"/>
          </a:p>
          <a:p>
            <a:pPr marL="0" indent="0" algn="ctr">
              <a:buNone/>
            </a:pPr>
            <a:r>
              <a:rPr lang="es-MX" dirty="0" smtClean="0"/>
              <a:t>127 064.30- 32 064.31=95 000</a:t>
            </a:r>
          </a:p>
          <a:p>
            <a:pPr marL="514350" indent="-514350">
              <a:buFont typeface="+mj-lt"/>
              <a:buAutoNum type="arabicPeriod"/>
            </a:pPr>
            <a:endParaRPr lang="es-MX" dirty="0"/>
          </a:p>
        </p:txBody>
      </p:sp>
    </p:spTree>
    <p:extLst>
      <p:ext uri="{BB962C8B-B14F-4D97-AF65-F5344CB8AC3E}">
        <p14:creationId xmlns:p14="http://schemas.microsoft.com/office/powerpoint/2010/main" val="892173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2</a:t>
            </a:r>
            <a:endParaRPr lang="es-MX" dirty="0"/>
          </a:p>
        </p:txBody>
      </p:sp>
      <p:sp>
        <p:nvSpPr>
          <p:cNvPr id="3" name="2 Marcador de contenido"/>
          <p:cNvSpPr>
            <a:spLocks noGrp="1"/>
          </p:cNvSpPr>
          <p:nvPr>
            <p:ph idx="1"/>
          </p:nvPr>
        </p:nvSpPr>
        <p:spPr/>
        <p:txBody>
          <a:bodyPr/>
          <a:lstStyle/>
          <a:p>
            <a:pPr marL="0" indent="0">
              <a:buNone/>
            </a:pPr>
            <a:r>
              <a:rPr lang="es-MX" dirty="0" smtClean="0"/>
              <a:t>Una deuda de $13 000 debe amortizarse mediante 4 pagos semestrales iguales, el primero dentro de seis meses, con intereses de 3% semestral sobre saldos insolutos.</a:t>
            </a:r>
          </a:p>
          <a:p>
            <a:pPr marL="514350" indent="-514350">
              <a:buFont typeface="+mj-lt"/>
              <a:buAutoNum type="alphaLcParenR"/>
            </a:pPr>
            <a:r>
              <a:rPr lang="es-MX" dirty="0" smtClean="0"/>
              <a:t>Calcular el importe de cada uno de los pagos</a:t>
            </a:r>
          </a:p>
          <a:p>
            <a:pPr marL="514350" indent="-514350">
              <a:buFont typeface="+mj-lt"/>
              <a:buAutoNum type="alphaLcParenR"/>
            </a:pPr>
            <a:r>
              <a:rPr lang="es-MX" dirty="0" smtClean="0"/>
              <a:t>Construir una tabla de amortización</a:t>
            </a:r>
            <a:endParaRPr lang="es-MX" dirty="0"/>
          </a:p>
        </p:txBody>
      </p:sp>
    </p:spTree>
    <p:extLst>
      <p:ext uri="{BB962C8B-B14F-4D97-AF65-F5344CB8AC3E}">
        <p14:creationId xmlns:p14="http://schemas.microsoft.com/office/powerpoint/2010/main" val="3477912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Derecho adquiridos por el deudor y saldo a favor del acreedor</a:t>
            </a:r>
            <a:endParaRPr lang="es-MX" dirty="0"/>
          </a:p>
        </p:txBody>
      </p:sp>
      <p:sp>
        <p:nvSpPr>
          <p:cNvPr id="3" name="2 Marcador de contenido"/>
          <p:cNvSpPr>
            <a:spLocks noGrp="1"/>
          </p:cNvSpPr>
          <p:nvPr>
            <p:ph idx="1"/>
          </p:nvPr>
        </p:nvSpPr>
        <p:spPr>
          <a:xfrm>
            <a:off x="395536" y="1844824"/>
            <a:ext cx="8229600" cy="3744416"/>
          </a:xfrm>
        </p:spPr>
        <p:txBody>
          <a:bodyPr/>
          <a:lstStyle/>
          <a:p>
            <a:pPr marL="0" indent="0">
              <a:buNone/>
            </a:pPr>
            <a:r>
              <a:rPr lang="es-MX" sz="2400" dirty="0" smtClean="0"/>
              <a:t>En una operación de compra-venta a crédito, después de que el deudor ha realizado algunos pagos, ha adquirido parcialmente el bien, mientras que el acreedor, al haberlos recibido, ya no es propietario de </a:t>
            </a:r>
            <a:r>
              <a:rPr lang="es-MX" sz="2400" i="1" dirty="0" smtClean="0"/>
              <a:t>todos </a:t>
            </a:r>
            <a:r>
              <a:rPr lang="es-MX" sz="2400" dirty="0" smtClean="0"/>
              <a:t>los derechos sobre el bien sino sólo una parte. En general, en cualquier operación de amortización de un deuda, y en cualquier momento:</a:t>
            </a:r>
            <a:endParaRPr lang="es-MX" dirty="0" smtClean="0"/>
          </a:p>
          <a:p>
            <a:pPr marL="0" indent="0">
              <a:buNone/>
            </a:pPr>
            <a:r>
              <a:rPr lang="es-MX" sz="2000" dirty="0" smtClean="0"/>
              <a:t>Derechos del deudor + Derechos del acreedor = Valor de la operación</a:t>
            </a:r>
            <a:endParaRPr lang="es-MX" dirty="0"/>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632151"/>
            <a:ext cx="178117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9402" y="4694634"/>
            <a:ext cx="275272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utoShape 10" descr="Resultado de imagen para persona animada caminando"/>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2" descr="Resultado de imagen para persona animada caminando"/>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4" descr="Resultado de imagen para persona animada caminando"/>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6" descr="Resultado de imagen para persona animada caminando"/>
          <p:cNvSpPr>
            <a:spLocks noChangeAspect="1" noChangeArrowheads="1"/>
          </p:cNvSpPr>
          <p:nvPr/>
        </p:nvSpPr>
        <p:spPr bwMode="auto">
          <a:xfrm>
            <a:off x="457200"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41"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4642702"/>
            <a:ext cx="1403648" cy="2026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2"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3396" y="4550618"/>
            <a:ext cx="19431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10 Conector curvado"/>
          <p:cNvCxnSpPr/>
          <p:nvPr/>
        </p:nvCxnSpPr>
        <p:spPr>
          <a:xfrm rot="10800000">
            <a:off x="1043608" y="4797152"/>
            <a:ext cx="2304256" cy="432048"/>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curvado"/>
          <p:cNvCxnSpPr>
            <a:stCxn id="1032" idx="0"/>
          </p:cNvCxnSpPr>
          <p:nvPr/>
        </p:nvCxnSpPr>
        <p:spPr>
          <a:xfrm rot="16200000" flipH="1">
            <a:off x="6275755" y="4124644"/>
            <a:ext cx="822598" cy="1962579"/>
          </a:xfrm>
          <a:prstGeom prst="curvedConnector4">
            <a:avLst>
              <a:gd name="adj1" fmla="val -27790"/>
              <a:gd name="adj2" fmla="val 85065"/>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363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1"/>
                                        </p:tgtEl>
                                        <p:attrNameLst>
                                          <p:attrName>style.visibility</p:attrName>
                                        </p:attrNameLst>
                                      </p:cBhvr>
                                      <p:to>
                                        <p:strVal val="visible"/>
                                      </p:to>
                                    </p:set>
                                    <p:animEffect transition="in" filter="fade">
                                      <p:cBhvr>
                                        <p:cTn id="7" dur="500"/>
                                        <p:tgtEl>
                                          <p:spTgt spid="1031"/>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041"/>
                                        </p:tgtEl>
                                        <p:attrNameLst>
                                          <p:attrName>style.visibility</p:attrName>
                                        </p:attrNameLst>
                                      </p:cBhvr>
                                      <p:to>
                                        <p:strVal val="visible"/>
                                      </p:to>
                                    </p:set>
                                    <p:animEffect transition="in" filter="fade">
                                      <p:cBhvr>
                                        <p:cTn id="13" dur="500"/>
                                        <p:tgtEl>
                                          <p:spTgt spid="1041"/>
                                        </p:tgtEl>
                                      </p:cBhvr>
                                    </p:animEffect>
                                  </p:childTnLst>
                                </p:cTn>
                              </p:par>
                              <p:par>
                                <p:cTn id="14" presetID="10" presetClass="entr" presetSubtype="0" fill="hold" nodeType="withEffect">
                                  <p:stCondLst>
                                    <p:cond delay="0"/>
                                  </p:stCondLst>
                                  <p:childTnLst>
                                    <p:set>
                                      <p:cBhvr>
                                        <p:cTn id="15" dur="1" fill="hold">
                                          <p:stCondLst>
                                            <p:cond delay="0"/>
                                          </p:stCondLst>
                                        </p:cTn>
                                        <p:tgtEl>
                                          <p:spTgt spid="1032"/>
                                        </p:tgtEl>
                                        <p:attrNameLst>
                                          <p:attrName>style.visibility</p:attrName>
                                        </p:attrNameLst>
                                      </p:cBhvr>
                                      <p:to>
                                        <p:strVal val="visible"/>
                                      </p:to>
                                    </p:set>
                                    <p:animEffect transition="in" filter="fade">
                                      <p:cBhvr>
                                        <p:cTn id="16" dur="500"/>
                                        <p:tgtEl>
                                          <p:spTgt spid="1032"/>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1042"/>
                                        </p:tgtEl>
                                        <p:attrNameLst>
                                          <p:attrName>style.visibility</p:attrName>
                                        </p:attrNameLst>
                                      </p:cBhvr>
                                      <p:to>
                                        <p:strVal val="visible"/>
                                      </p:to>
                                    </p:set>
                                    <p:animEffect transition="in" filter="fade">
                                      <p:cBhvr>
                                        <p:cTn id="22" dur="500"/>
                                        <p:tgtEl>
                                          <p:spTgt spid="1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práctico 3</a:t>
            </a:r>
            <a:endParaRPr lang="es-MX" dirty="0"/>
          </a:p>
        </p:txBody>
      </p:sp>
      <p:sp>
        <p:nvSpPr>
          <p:cNvPr id="3" name="2 Marcador de contenido"/>
          <p:cNvSpPr>
            <a:spLocks noGrp="1"/>
          </p:cNvSpPr>
          <p:nvPr>
            <p:ph idx="1"/>
          </p:nvPr>
        </p:nvSpPr>
        <p:spPr/>
        <p:txBody>
          <a:bodyPr/>
          <a:lstStyle/>
          <a:p>
            <a:pPr marL="0" indent="0" algn="just">
              <a:buNone/>
            </a:pPr>
            <a:r>
              <a:rPr lang="es-MX" dirty="0" smtClean="0"/>
              <a:t>Recordado el ejemplo práctico 2, se tenía una deuda de $95 000 contratada a 18% convertible semestralmente que se iba a liquidar con 6 pagos semestrales de $21,177.36. Y se tenía la siguiente tabla de amortización:</a:t>
            </a:r>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1480872561"/>
              </p:ext>
            </p:extLst>
          </p:nvPr>
        </p:nvGraphicFramePr>
        <p:xfrm>
          <a:off x="2267744" y="3861048"/>
          <a:ext cx="4586189" cy="2303506"/>
        </p:xfrm>
        <a:graphic>
          <a:graphicData uri="http://schemas.openxmlformats.org/drawingml/2006/table">
            <a:tbl>
              <a:tblPr>
                <a:tableStyleId>{5C22544A-7EE6-4342-B048-85BDC9FD1C3A}</a:tableStyleId>
              </a:tblPr>
              <a:tblGrid>
                <a:gridCol w="730285"/>
                <a:gridCol w="1124638"/>
                <a:gridCol w="876342"/>
                <a:gridCol w="978582"/>
                <a:gridCol w="876342"/>
              </a:tblGrid>
              <a:tr h="425010">
                <a:tc>
                  <a:txBody>
                    <a:bodyPr/>
                    <a:lstStyle/>
                    <a:p>
                      <a:pPr algn="ctr" fontAlgn="b"/>
                      <a:r>
                        <a:rPr lang="es-MX" sz="1100" u="none" strike="noStrike">
                          <a:effectLst/>
                        </a:rPr>
                        <a:t>Semestre</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Pago Semestral</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Intereses sobre saldo</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Amortización</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Saldo</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0</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95 000</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1</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21 177.36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8 500</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12 627.36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82 372.64</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2</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21 177.36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7 413.54</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13 763.82</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68 608.82</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3</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21 177.36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6 174.79</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15 002.57</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53 606.25</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4</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21 177.36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4 824.56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16 352.80</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37 253.45</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5</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21 177.36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3 352.81</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17 824.55</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19 428.90</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21 177.36</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1 748.60</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19 428.90</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0</a:t>
                      </a:r>
                      <a:endParaRPr lang="es-MX" sz="1100" b="0" i="0" u="none" strike="noStrike">
                        <a:solidFill>
                          <a:srgbClr val="000000"/>
                        </a:solidFill>
                        <a:effectLst/>
                        <a:latin typeface="Calibri"/>
                      </a:endParaRPr>
                    </a:p>
                  </a:txBody>
                  <a:tcPr marL="9525" marR="9525" marT="9525" marB="0" anchor="b"/>
                </a:tc>
              </a:tr>
              <a:tr h="234812">
                <a:tc>
                  <a:txBody>
                    <a:bodyPr/>
                    <a:lstStyle/>
                    <a:p>
                      <a:pPr algn="ctr" fontAlgn="b"/>
                      <a:r>
                        <a:rPr lang="es-MX" sz="1100" u="none" strike="noStrike">
                          <a:effectLst/>
                        </a:rPr>
                        <a:t>Totales</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127 064.30</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32 064.31</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a:effectLst/>
                        </a:rPr>
                        <a:t>95 000</a:t>
                      </a:r>
                      <a:endParaRPr lang="es-MX" sz="1100" b="0" i="0" u="none" strike="noStrike">
                        <a:solidFill>
                          <a:srgbClr val="000000"/>
                        </a:solidFill>
                        <a:effectLst/>
                        <a:latin typeface="Calibri"/>
                      </a:endParaRPr>
                    </a:p>
                  </a:txBody>
                  <a:tcPr marL="9525" marR="9525" marT="9525" marB="0" anchor="b"/>
                </a:tc>
                <a:tc>
                  <a:txBody>
                    <a:bodyPr/>
                    <a:lstStyle/>
                    <a:p>
                      <a:pPr algn="ctr" fontAlgn="b"/>
                      <a:r>
                        <a:rPr lang="es-MX" sz="1100" u="none" strike="noStrike" dirty="0">
                          <a:effectLst/>
                        </a:rPr>
                        <a:t>-</a:t>
                      </a:r>
                      <a:endParaRPr lang="es-MX"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0710847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037192"/>
          </a:xfrm>
        </p:spPr>
        <p:txBody>
          <a:bodyPr>
            <a:normAutofit/>
          </a:bodyPr>
          <a:lstStyle/>
          <a:p>
            <a:pPr marL="0" indent="0" algn="just">
              <a:buNone/>
            </a:pPr>
            <a:r>
              <a:rPr lang="es-MX" dirty="0" smtClean="0"/>
              <a:t>Sí logramos apreciar que el saldo al final del segundo semestre es de $68 608.82, lo cual corresponde a los derechos aún en propiedad del acreedor, mientras que los derechos del deudor serían:</a:t>
            </a:r>
          </a:p>
          <a:p>
            <a:pPr marL="0" indent="0">
              <a:buNone/>
            </a:pPr>
            <a:r>
              <a:rPr lang="es-MX" dirty="0"/>
              <a:t>De la formula: </a:t>
            </a:r>
          </a:p>
          <a:p>
            <a:pPr marL="0" indent="0">
              <a:buNone/>
            </a:pPr>
            <a:r>
              <a:rPr lang="es-MX" dirty="0"/>
              <a:t>Derechos del deudor + Derechos del acreedor = Valor de la operación</a:t>
            </a:r>
          </a:p>
          <a:p>
            <a:pPr marL="0" indent="0">
              <a:buNone/>
            </a:pPr>
            <a:r>
              <a:rPr lang="es-MX" dirty="0"/>
              <a:t>Despejando “Derechos </a:t>
            </a:r>
            <a:r>
              <a:rPr lang="es-MX" dirty="0" smtClean="0"/>
              <a:t>del deudor”, se tiene que:</a:t>
            </a:r>
          </a:p>
          <a:p>
            <a:pPr marL="0" indent="0">
              <a:buNone/>
            </a:pPr>
            <a:endParaRPr lang="es-MX" dirty="0" smtClean="0"/>
          </a:p>
          <a:p>
            <a:pPr marL="0" indent="0" algn="ctr">
              <a:buNone/>
            </a:pPr>
            <a:r>
              <a:rPr lang="es-MX" dirty="0" smtClean="0"/>
              <a:t>95 000-68 608.82= 26 391.18</a:t>
            </a:r>
            <a:endParaRPr lang="es-MX" dirty="0"/>
          </a:p>
        </p:txBody>
      </p:sp>
    </p:spTree>
    <p:extLst>
      <p:ext uri="{BB962C8B-B14F-4D97-AF65-F5344CB8AC3E}">
        <p14:creationId xmlns:p14="http://schemas.microsoft.com/office/powerpoint/2010/main" val="32342465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457200" y="840080"/>
                <a:ext cx="8229600" cy="4389120"/>
              </a:xfrm>
            </p:spPr>
            <p:txBody>
              <a:bodyPr>
                <a:noAutofit/>
              </a:bodyPr>
              <a:lstStyle/>
              <a:p>
                <a:pPr marL="0" indent="0">
                  <a:buNone/>
                </a:pPr>
                <a:r>
                  <a:rPr lang="es-MX" dirty="0" smtClean="0"/>
                  <a:t>Sin hacer uso de la tabla podríamos calcular estas cantidades de la siguiente manera:</a:t>
                </a:r>
              </a:p>
              <a:p>
                <a:pPr marL="514350" indent="-514350">
                  <a:buFont typeface="+mj-lt"/>
                  <a:buAutoNum type="alphaLcParenR"/>
                </a:pPr>
                <a:r>
                  <a:rPr lang="es-MX" dirty="0" smtClean="0"/>
                  <a:t>Derechos del acreedor:</a:t>
                </a:r>
              </a:p>
              <a:p>
                <a:pPr marL="0" indent="0">
                  <a:buNone/>
                </a:pPr>
                <a:endParaRPr lang="es-MX" dirty="0"/>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a:rPr>
                        <m:t>95000</m:t>
                      </m:r>
                      <m:sSup>
                        <m:sSupPr>
                          <m:ctrlPr>
                            <a:rPr lang="es-MX" b="0" i="1" smtClean="0">
                              <a:latin typeface="Cambria Math"/>
                            </a:rPr>
                          </m:ctrlPr>
                        </m:sSupPr>
                        <m:e>
                          <m:r>
                            <a:rPr lang="es-MX" i="1">
                              <a:latin typeface="Cambria Math"/>
                            </a:rPr>
                            <m:t>(1.09)</m:t>
                          </m:r>
                        </m:e>
                        <m:sup>
                          <m:r>
                            <a:rPr lang="es-MX" b="0" i="1" smtClean="0">
                              <a:latin typeface="Cambria Math"/>
                            </a:rPr>
                            <m:t>2</m:t>
                          </m:r>
                        </m:sup>
                      </m:sSup>
                      <m:r>
                        <a:rPr lang="es-MX" b="0" i="1" smtClean="0">
                          <a:latin typeface="Cambria Math"/>
                        </a:rPr>
                        <m:t>−21 177.36</m:t>
                      </m:r>
                      <m:f>
                        <m:fPr>
                          <m:ctrlPr>
                            <a:rPr lang="es-MX" b="0" i="1" smtClean="0">
                              <a:latin typeface="Cambria Math"/>
                            </a:rPr>
                          </m:ctrlPr>
                        </m:fPr>
                        <m:num>
                          <m:sSup>
                            <m:sSupPr>
                              <m:ctrlPr>
                                <a:rPr lang="es-MX" b="0" i="1" smtClean="0">
                                  <a:latin typeface="Cambria Math"/>
                                </a:rPr>
                              </m:ctrlPr>
                            </m:sSupPr>
                            <m:e>
                              <m:d>
                                <m:dPr>
                                  <m:ctrlPr>
                                    <a:rPr lang="es-MX" i="1">
                                      <a:latin typeface="Cambria Math"/>
                                    </a:rPr>
                                  </m:ctrlPr>
                                </m:dPr>
                                <m:e>
                                  <m:r>
                                    <a:rPr lang="es-MX" i="1">
                                      <a:latin typeface="Cambria Math"/>
                                    </a:rPr>
                                    <m:t>1.09</m:t>
                                  </m:r>
                                </m:e>
                              </m:d>
                            </m:e>
                            <m:sup>
                              <m:r>
                                <a:rPr lang="es-MX" b="0" i="1" smtClean="0">
                                  <a:latin typeface="Cambria Math"/>
                                </a:rPr>
                                <m:t>2</m:t>
                              </m:r>
                            </m:sup>
                          </m:sSup>
                          <m:r>
                            <a:rPr lang="es-MX" b="0" i="1" smtClean="0">
                              <a:latin typeface="Cambria Math"/>
                            </a:rPr>
                            <m:t>−1</m:t>
                          </m:r>
                        </m:num>
                        <m:den>
                          <m:r>
                            <a:rPr lang="es-MX" b="0" i="1" smtClean="0">
                              <a:latin typeface="Cambria Math"/>
                            </a:rPr>
                            <m:t>0.09</m:t>
                          </m:r>
                        </m:den>
                      </m:f>
                    </m:oMath>
                  </m:oMathPara>
                </a14:m>
                <a:endParaRPr lang="es-MX" dirty="0" smtClean="0"/>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a:rPr>
                        <m:t>112 869.50−44 260.68=68 608.82</m:t>
                      </m:r>
                    </m:oMath>
                  </m:oMathPara>
                </a14:m>
                <a:endParaRPr lang="es-MX" dirty="0" smtClean="0"/>
              </a:p>
              <a:p>
                <a:pPr marL="0" indent="0">
                  <a:buNone/>
                </a:pPr>
                <a:r>
                  <a:rPr lang="es-MX" dirty="0" smtClean="0"/>
                  <a:t>En donde:</a:t>
                </a:r>
              </a:p>
              <a:p>
                <a:r>
                  <a:rPr lang="es-MX" dirty="0" smtClean="0"/>
                  <a:t>Los $112, 869.50 son el valor de la deuda al cabo de los dos semestres.</a:t>
                </a:r>
              </a:p>
              <a:p>
                <a:r>
                  <a:rPr lang="es-MX" dirty="0" smtClean="0"/>
                  <a:t>Los $44 260.68 son el valor  de los dos pagos realizados al final del segundo semestre</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457200" y="840080"/>
                <a:ext cx="8229600" cy="4389120"/>
              </a:xfrm>
              <a:blipFill rotWithShape="1">
                <a:blip r:embed="rId2"/>
                <a:stretch>
                  <a:fillRect l="-1259" t="-1111" r="-1630" b="-23056"/>
                </a:stretch>
              </a:blipFill>
            </p:spPr>
            <p:txBody>
              <a:bodyPr/>
              <a:lstStyle/>
              <a:p>
                <a:r>
                  <a:rPr lang="es-MX">
                    <a:noFill/>
                  </a:rPr>
                  <a:t> </a:t>
                </a:r>
              </a:p>
            </p:txBody>
          </p:sp>
        </mc:Fallback>
      </mc:AlternateContent>
    </p:spTree>
    <p:extLst>
      <p:ext uri="{BB962C8B-B14F-4D97-AF65-F5344CB8AC3E}">
        <p14:creationId xmlns:p14="http://schemas.microsoft.com/office/powerpoint/2010/main" val="28033804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514350" indent="-514350">
                  <a:buFont typeface="+mj-lt"/>
                  <a:buAutoNum type="alphaLcParenR" startAt="2"/>
                </a:pPr>
                <a:r>
                  <a:rPr lang="es-MX" dirty="0" smtClean="0"/>
                  <a:t>Derechos del deudor:</a:t>
                </a:r>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a:rPr>
                        <m:t>21 177.36</m:t>
                      </m:r>
                      <m:f>
                        <m:fPr>
                          <m:ctrlPr>
                            <a:rPr lang="es-MX" b="0" i="1" smtClean="0">
                              <a:latin typeface="Cambria Math"/>
                            </a:rPr>
                          </m:ctrlPr>
                        </m:fPr>
                        <m:num>
                          <m:sSup>
                            <m:sSupPr>
                              <m:ctrlPr>
                                <a:rPr lang="es-MX" b="0" i="1" smtClean="0">
                                  <a:latin typeface="Cambria Math"/>
                                </a:rPr>
                              </m:ctrlPr>
                            </m:sSupPr>
                            <m:e>
                              <m:d>
                                <m:dPr>
                                  <m:ctrlPr>
                                    <a:rPr lang="es-MX" i="1">
                                      <a:latin typeface="Cambria Math"/>
                                    </a:rPr>
                                  </m:ctrlPr>
                                </m:dPr>
                                <m:e>
                                  <m:r>
                                    <a:rPr lang="es-MX" b="0" i="1" smtClean="0">
                                      <a:latin typeface="Cambria Math"/>
                                    </a:rPr>
                                    <m:t>1.09</m:t>
                                  </m:r>
                                </m:e>
                              </m:d>
                            </m:e>
                            <m:sup>
                              <m:r>
                                <a:rPr lang="es-MX" b="0" i="1" smtClean="0">
                                  <a:latin typeface="Cambria Math"/>
                                </a:rPr>
                                <m:t>2</m:t>
                              </m:r>
                            </m:sup>
                          </m:sSup>
                          <m:r>
                            <a:rPr lang="es-MX" b="0" i="1" smtClean="0">
                              <a:latin typeface="Cambria Math"/>
                            </a:rPr>
                            <m:t>−1</m:t>
                          </m:r>
                        </m:num>
                        <m:den>
                          <m:r>
                            <a:rPr lang="es-MX" b="0" i="1" smtClean="0">
                              <a:latin typeface="Cambria Math"/>
                            </a:rPr>
                            <m:t>0.09</m:t>
                          </m:r>
                        </m:den>
                      </m:f>
                      <m:r>
                        <a:rPr lang="es-MX" b="0" i="1" smtClean="0">
                          <a:latin typeface="Cambria Math"/>
                        </a:rPr>
                        <m:t>−</m:t>
                      </m:r>
                      <m:d>
                        <m:dPr>
                          <m:begChr m:val="["/>
                          <m:endChr m:val="]"/>
                          <m:ctrlPr>
                            <a:rPr lang="es-MX" b="0" i="1" smtClean="0">
                              <a:latin typeface="Cambria Math"/>
                            </a:rPr>
                          </m:ctrlPr>
                        </m:dPr>
                        <m:e>
                          <m:d>
                            <m:dPr>
                              <m:ctrlPr>
                                <a:rPr lang="es-MX" b="0" i="1" smtClean="0">
                                  <a:latin typeface="Cambria Math"/>
                                </a:rPr>
                              </m:ctrlPr>
                            </m:dPr>
                            <m:e>
                              <m:r>
                                <a:rPr lang="es-MX" b="0" i="1" smtClean="0">
                                  <a:latin typeface="Cambria Math"/>
                                </a:rPr>
                                <m:t>95 000</m:t>
                              </m:r>
                            </m:e>
                          </m:d>
                          <m:sSup>
                            <m:sSupPr>
                              <m:ctrlPr>
                                <a:rPr lang="es-MX" b="0" i="1" smtClean="0">
                                  <a:latin typeface="Cambria Math"/>
                                </a:rPr>
                              </m:ctrlPr>
                            </m:sSupPr>
                            <m:e>
                              <m:d>
                                <m:dPr>
                                  <m:ctrlPr>
                                    <a:rPr lang="es-MX" i="1">
                                      <a:latin typeface="Cambria Math"/>
                                    </a:rPr>
                                  </m:ctrlPr>
                                </m:dPr>
                                <m:e>
                                  <m:r>
                                    <a:rPr lang="es-MX" b="0" i="1" smtClean="0">
                                      <a:latin typeface="Cambria Math"/>
                                    </a:rPr>
                                    <m:t>1.09</m:t>
                                  </m:r>
                                </m:e>
                              </m:d>
                            </m:e>
                            <m:sup>
                              <m:r>
                                <a:rPr lang="es-MX" b="0" i="1" smtClean="0">
                                  <a:latin typeface="Cambria Math"/>
                                </a:rPr>
                                <m:t>2</m:t>
                              </m:r>
                            </m:sup>
                          </m:sSup>
                          <m:r>
                            <a:rPr lang="es-MX" b="0" i="1" smtClean="0">
                              <a:latin typeface="Cambria Math"/>
                            </a:rPr>
                            <m:t>−95 000</m:t>
                          </m:r>
                        </m:e>
                      </m:d>
                    </m:oMath>
                  </m:oMathPara>
                </a14:m>
                <a:endParaRPr lang="es-MX" dirty="0" smtClean="0"/>
              </a:p>
              <a:p>
                <a:pPr marL="0" indent="0">
                  <a:buNone/>
                </a:pPr>
                <a14:m>
                  <m:oMathPara xmlns:m="http://schemas.openxmlformats.org/officeDocument/2006/math">
                    <m:oMathParaPr>
                      <m:jc m:val="centerGroup"/>
                    </m:oMathParaPr>
                    <m:oMath xmlns:m="http://schemas.openxmlformats.org/officeDocument/2006/math">
                      <m:r>
                        <a:rPr lang="es-MX" b="0" i="1" smtClean="0">
                          <a:latin typeface="Cambria Math"/>
                        </a:rPr>
                        <m:t>44 260.68−17 869.50=$26 391.18</m:t>
                      </m:r>
                    </m:oMath>
                  </m:oMathPara>
                </a14:m>
                <a:endParaRPr lang="es-MX" b="0" dirty="0" smtClean="0"/>
              </a:p>
              <a:p>
                <a:pPr marL="0" indent="0">
                  <a:buNone/>
                </a:pPr>
                <a:r>
                  <a:rPr lang="es-MX" dirty="0" smtClean="0"/>
                  <a:t>En donde:</a:t>
                </a:r>
              </a:p>
              <a:p>
                <a:r>
                  <a:rPr lang="es-MX" dirty="0" smtClean="0"/>
                  <a:t>Los $44 260.68 son el valor de los pagos realizados al final del segundo semestre</a:t>
                </a:r>
              </a:p>
              <a:p>
                <a:r>
                  <a:rPr lang="es-MX" dirty="0" smtClean="0"/>
                  <a:t>Los $26 391.18 son los intereses ocasionados por el uso o disfrute de los $95 000 objeto </a:t>
                </a:r>
                <a:r>
                  <a:rPr lang="es-MX" smtClean="0"/>
                  <a:t>del préstamo.</a:t>
                </a: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111" r="-74"/>
                </a:stretch>
              </a:blipFill>
            </p:spPr>
            <p:txBody>
              <a:bodyPr/>
              <a:lstStyle/>
              <a:p>
                <a:r>
                  <a:rPr lang="es-MX">
                    <a:noFill/>
                  </a:rPr>
                  <a:t> </a:t>
                </a:r>
              </a:p>
            </p:txBody>
          </p:sp>
        </mc:Fallback>
      </mc:AlternateContent>
    </p:spTree>
    <p:extLst>
      <p:ext uri="{BB962C8B-B14F-4D97-AF65-F5344CB8AC3E}">
        <p14:creationId xmlns:p14="http://schemas.microsoft.com/office/powerpoint/2010/main" val="31611917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3</a:t>
            </a:r>
            <a:endParaRPr lang="es-MX" dirty="0"/>
          </a:p>
        </p:txBody>
      </p:sp>
      <p:sp>
        <p:nvSpPr>
          <p:cNvPr id="3" name="2 Marcador de contenido"/>
          <p:cNvSpPr>
            <a:spLocks noGrp="1"/>
          </p:cNvSpPr>
          <p:nvPr>
            <p:ph idx="1"/>
          </p:nvPr>
        </p:nvSpPr>
        <p:spPr/>
        <p:txBody>
          <a:bodyPr/>
          <a:lstStyle/>
          <a:p>
            <a:pPr marL="0" indent="0">
              <a:buNone/>
            </a:pPr>
            <a:r>
              <a:rPr lang="es-MX" dirty="0" smtClean="0"/>
              <a:t>La señora Guajardo compra un departamento en condominio valuado en $2 800 000, por el cual paga un enganche de $800 000. El resto se financia con un préstamo bancario a 15 años, con una tasa de interés de 36% convertible mensualmente. Hallar:</a:t>
            </a:r>
          </a:p>
          <a:p>
            <a:pPr marL="514350" indent="-514350">
              <a:buFont typeface="+mj-lt"/>
              <a:buAutoNum type="alphaLcParenR"/>
            </a:pPr>
            <a:r>
              <a:rPr lang="es-MX" dirty="0" smtClean="0"/>
              <a:t>El valor de los pagos mensuales.</a:t>
            </a:r>
          </a:p>
          <a:p>
            <a:pPr marL="514350" indent="-514350">
              <a:buFont typeface="+mj-lt"/>
              <a:buAutoNum type="alphaLcParenR"/>
            </a:pPr>
            <a:r>
              <a:rPr lang="es-MX" dirty="0" smtClean="0"/>
              <a:t>El saldo insoluto al final del décimo año</a:t>
            </a:r>
          </a:p>
        </p:txBody>
      </p:sp>
    </p:spTree>
    <p:extLst>
      <p:ext uri="{BB962C8B-B14F-4D97-AF65-F5344CB8AC3E}">
        <p14:creationId xmlns:p14="http://schemas.microsoft.com/office/powerpoint/2010/main" val="2742714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extLst>
      <p:ext uri="{BB962C8B-B14F-4D97-AF65-F5344CB8AC3E}">
        <p14:creationId xmlns:p14="http://schemas.microsoft.com/office/powerpoint/2010/main" val="115609903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4" name="3 Rectángulo"/>
          <p:cNvSpPr/>
          <p:nvPr/>
        </p:nvSpPr>
        <p:spPr>
          <a:xfrm>
            <a:off x="467544" y="3933056"/>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extLst>
      <p:ext uri="{BB962C8B-B14F-4D97-AF65-F5344CB8AC3E}">
        <p14:creationId xmlns:p14="http://schemas.microsoft.com/office/powerpoint/2010/main" val="2778554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55360"/>
            <a:ext cx="8229600" cy="3437736"/>
          </a:xfrm>
        </p:spPr>
        <p:txBody>
          <a:bodyPr/>
          <a:lstStyle/>
          <a:p>
            <a:pPr marL="0" indent="0" algn="just">
              <a:buNone/>
            </a:pPr>
            <a:r>
              <a:rPr lang="es-MX" i="1" dirty="0" smtClean="0"/>
              <a:t>Fondo de amortización </a:t>
            </a:r>
            <a:r>
              <a:rPr lang="es-MX" dirty="0" smtClean="0"/>
              <a:t>es el inverso del de </a:t>
            </a:r>
            <a:r>
              <a:rPr lang="es-MX" i="1" dirty="0" smtClean="0"/>
              <a:t>amortización,</a:t>
            </a:r>
            <a:r>
              <a:rPr lang="es-MX" dirty="0" smtClean="0"/>
              <a:t> ya que en el primero la deuda que se debe pagar es una cantidad en valor actual mientras que, en el caso de del fondo se habla de una deuda que se debe pagar en el futuro, para lo cual se acumulan los pagos periódicos con el objeto de tener en esa fecha futura la cantidad necesaria para amortizar la deuda</a:t>
            </a:r>
            <a:r>
              <a:rPr lang="es-MX" i="1" dirty="0" smtClean="0"/>
              <a:t>.</a:t>
            </a:r>
          </a:p>
          <a:p>
            <a:pPr marL="0" indent="0" algn="just">
              <a:buNone/>
            </a:pPr>
            <a:endParaRPr lang="es-MX" dirty="0" smtClean="0"/>
          </a:p>
        </p:txBody>
      </p:sp>
      <p:pic>
        <p:nvPicPr>
          <p:cNvPr id="1026" name="Picture 2" descr="Resultado de imagen para fondo de amortizac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149080"/>
            <a:ext cx="2286000"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082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4" name="3 Rectángulo"/>
          <p:cNvSpPr/>
          <p:nvPr/>
        </p:nvSpPr>
        <p:spPr>
          <a:xfrm>
            <a:off x="467544" y="2564904"/>
            <a:ext cx="76328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extLst>
      <p:ext uri="{BB962C8B-B14F-4D97-AF65-F5344CB8AC3E}">
        <p14:creationId xmlns:p14="http://schemas.microsoft.com/office/powerpoint/2010/main" val="1654297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73832"/>
            <a:ext cx="8229600" cy="1143000"/>
          </a:xfrm>
        </p:spPr>
        <p:txBody>
          <a:bodyPr/>
          <a:lstStyle/>
          <a:p>
            <a:r>
              <a:rPr lang="es-MX" dirty="0" smtClean="0"/>
              <a:t>Ejemplo práctico 4</a:t>
            </a:r>
            <a:endParaRPr lang="es-MX" dirty="0"/>
          </a:p>
        </p:txBody>
      </p:sp>
      <p:sp>
        <p:nvSpPr>
          <p:cNvPr id="3" name="2 Marcador de contenido"/>
          <p:cNvSpPr>
            <a:spLocks noGrp="1"/>
          </p:cNvSpPr>
          <p:nvPr>
            <p:ph idx="1"/>
          </p:nvPr>
        </p:nvSpPr>
        <p:spPr/>
        <p:txBody>
          <a:bodyPr/>
          <a:lstStyle/>
          <a:p>
            <a:pPr marL="0" indent="0">
              <a:buNone/>
            </a:pPr>
            <a:r>
              <a:rPr lang="es-MX" dirty="0" smtClean="0"/>
              <a:t>Una empresa obtiene un préstamo por $700 000 que debe liquidar al cabo de 6 años. El consejo de administración decide que se hagan reservas iguales con el objeto de pagar la deuda en el momento de su vencimiento. Si el dinero del fondo se puede invertir de manera que se produzca 16% de interés. </a:t>
            </a:r>
          </a:p>
          <a:p>
            <a:pPr marL="514350" indent="-514350">
              <a:buFont typeface="+mj-lt"/>
              <a:buAutoNum type="alphaLcParenR"/>
            </a:pPr>
            <a:r>
              <a:rPr lang="es-MX" dirty="0" smtClean="0"/>
              <a:t>¿cuánto deberá depositar en el fondo para acumular $700 000 al cabo de 6 años?</a:t>
            </a:r>
          </a:p>
          <a:p>
            <a:pPr marL="514350" indent="-514350">
              <a:buFont typeface="+mj-lt"/>
              <a:buAutoNum type="alphaLcParenR"/>
            </a:pPr>
            <a:r>
              <a:rPr lang="es-MX" dirty="0" smtClean="0"/>
              <a:t>Haga una tabla que muestre la forma en que se acumula el fondo</a:t>
            </a:r>
            <a:endParaRPr lang="es-MX" dirty="0"/>
          </a:p>
        </p:txBody>
      </p:sp>
    </p:spTree>
    <p:extLst>
      <p:ext uri="{BB962C8B-B14F-4D97-AF65-F5344CB8AC3E}">
        <p14:creationId xmlns:p14="http://schemas.microsoft.com/office/powerpoint/2010/main" val="4273911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Solución:</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Autofit/>
              </a:bodyPr>
              <a:lstStyle/>
              <a:p>
                <a:pPr marL="514350" indent="-514350">
                  <a:buFont typeface="+mj-lt"/>
                  <a:buAutoNum type="alphaLcParenR"/>
                </a:pPr>
                <a:r>
                  <a:rPr lang="es-MX" dirty="0" smtClean="0"/>
                  <a:t>En esta caso, los $700 000 son un monto, ya que su valor es a futuro por lo que:</a:t>
                </a:r>
              </a:p>
              <a:p>
                <a:pPr marL="365760" lvl="1" indent="0">
                  <a:buNone/>
                </a:pPr>
                <a14:m>
                  <m:oMathPara xmlns:m="http://schemas.openxmlformats.org/officeDocument/2006/math">
                    <m:oMathParaPr>
                      <m:jc m:val="left"/>
                    </m:oMathParaPr>
                    <m:oMath xmlns:m="http://schemas.openxmlformats.org/officeDocument/2006/math">
                      <m:r>
                        <a:rPr lang="es-MX" i="1">
                          <a:latin typeface="Cambria Math"/>
                        </a:rPr>
                        <m:t>𝑅</m:t>
                      </m:r>
                      <m:r>
                        <a:rPr lang="es-MX" i="1">
                          <a:latin typeface="Cambria Math"/>
                        </a:rPr>
                        <m:t>=?</m:t>
                      </m:r>
                    </m:oMath>
                  </m:oMathPara>
                </a14:m>
                <a:endParaRPr lang="es-MX" b="0" i="1" dirty="0" smtClean="0">
                  <a:latin typeface="Cambria Math"/>
                </a:endParaRPr>
              </a:p>
              <a:p>
                <a:pPr marL="365760" lvl="1" indent="0">
                  <a:buNone/>
                </a:pPr>
                <a14:m>
                  <m:oMathPara xmlns:m="http://schemas.openxmlformats.org/officeDocument/2006/math">
                    <m:oMathParaPr>
                      <m:jc m:val="left"/>
                    </m:oMathParaPr>
                    <m:oMath xmlns:m="http://schemas.openxmlformats.org/officeDocument/2006/math">
                      <m:r>
                        <a:rPr lang="es-MX" b="0" i="1" smtClean="0">
                          <a:latin typeface="Cambria Math"/>
                        </a:rPr>
                        <m:t>𝑀</m:t>
                      </m:r>
                      <m:r>
                        <a:rPr lang="es-MX" b="0" i="1" smtClean="0">
                          <a:latin typeface="Cambria Math"/>
                        </a:rPr>
                        <m:t>=700 000</m:t>
                      </m:r>
                    </m:oMath>
                  </m:oMathPara>
                </a14:m>
                <a:endParaRPr lang="es-MX" b="0" dirty="0" smtClean="0"/>
              </a:p>
              <a:p>
                <a:pPr marL="365760" lvl="1" indent="0">
                  <a:buNone/>
                </a:pPr>
                <a14:m>
                  <m:oMathPara xmlns:m="http://schemas.openxmlformats.org/officeDocument/2006/math">
                    <m:oMathParaPr>
                      <m:jc m:val="left"/>
                    </m:oMathParaPr>
                    <m:oMath xmlns:m="http://schemas.openxmlformats.org/officeDocument/2006/math">
                      <m:r>
                        <a:rPr lang="es-MX" b="0" i="1" smtClean="0">
                          <a:latin typeface="Cambria Math"/>
                        </a:rPr>
                        <m:t>𝑖</m:t>
                      </m:r>
                      <m:r>
                        <a:rPr lang="es-MX" b="0" i="1" smtClean="0">
                          <a:latin typeface="Cambria Math"/>
                        </a:rPr>
                        <m:t>=0.16 </m:t>
                      </m:r>
                      <m:r>
                        <a:rPr lang="es-MX" b="0" i="1" smtClean="0">
                          <a:latin typeface="Cambria Math"/>
                        </a:rPr>
                        <m:t>𝑎𝑛𝑢𝑎𝑙</m:t>
                      </m:r>
                    </m:oMath>
                  </m:oMathPara>
                </a14:m>
                <a:endParaRPr lang="es-MX" dirty="0" smtClean="0"/>
              </a:p>
              <a:p>
                <a:pPr marL="365760" lvl="1" indent="0">
                  <a:buNone/>
                </a:pPr>
                <a14:m>
                  <m:oMathPara xmlns:m="http://schemas.openxmlformats.org/officeDocument/2006/math">
                    <m:oMathParaPr>
                      <m:jc m:val="left"/>
                    </m:oMathParaPr>
                    <m:oMath xmlns:m="http://schemas.openxmlformats.org/officeDocument/2006/math">
                      <m:r>
                        <a:rPr lang="es-MX" b="0" i="1" smtClean="0">
                          <a:latin typeface="Cambria Math"/>
                        </a:rPr>
                        <m:t>𝑛</m:t>
                      </m:r>
                      <m:r>
                        <a:rPr lang="es-MX" b="0" i="1" smtClean="0">
                          <a:latin typeface="Cambria Math"/>
                        </a:rPr>
                        <m:t>=6 </m:t>
                      </m:r>
                      <m:r>
                        <a:rPr lang="es-MX" b="0" i="1" smtClean="0">
                          <a:latin typeface="Cambria Math"/>
                        </a:rPr>
                        <m:t>𝑎</m:t>
                      </m:r>
                      <m:r>
                        <a:rPr lang="es-MX" b="0" i="1" smtClean="0">
                          <a:latin typeface="Cambria Math"/>
                        </a:rPr>
                        <m:t>ñ</m:t>
                      </m:r>
                      <m:r>
                        <a:rPr lang="es-MX" b="0" i="1" smtClean="0">
                          <a:latin typeface="Cambria Math"/>
                        </a:rPr>
                        <m:t>𝑜𝑠</m:t>
                      </m:r>
                    </m:oMath>
                  </m:oMathPara>
                </a14:m>
                <a:endParaRPr lang="es-MX" dirty="0"/>
              </a:p>
              <a:p>
                <a:pPr marL="365760" lvl="1" indent="0">
                  <a:buNone/>
                </a:pPr>
                <a:r>
                  <a:rPr lang="es-MX" dirty="0" smtClean="0"/>
                  <a:t> De la formula:</a:t>
                </a:r>
              </a:p>
              <a:p>
                <a:pPr marL="365760" lvl="1" indent="0">
                  <a:buNone/>
                </a:pPr>
                <a14:m>
                  <m:oMathPara xmlns:m="http://schemas.openxmlformats.org/officeDocument/2006/math">
                    <m:oMathParaPr>
                      <m:jc m:val="centerGroup"/>
                    </m:oMathParaPr>
                    <m:oMath xmlns:m="http://schemas.openxmlformats.org/officeDocument/2006/math">
                      <m:r>
                        <a:rPr lang="es-MX" b="0" i="1" smtClean="0">
                          <a:latin typeface="Cambria Math"/>
                        </a:rPr>
                        <m:t>𝑀</m:t>
                      </m:r>
                      <m:r>
                        <a:rPr lang="es-MX" b="0" i="1" smtClean="0">
                          <a:latin typeface="Cambria Math"/>
                        </a:rPr>
                        <m:t>=</m:t>
                      </m:r>
                      <m:r>
                        <a:rPr lang="es-MX" b="0" i="1" smtClean="0">
                          <a:latin typeface="Cambria Math"/>
                        </a:rPr>
                        <m:t>𝑅</m:t>
                      </m:r>
                      <m:f>
                        <m:fPr>
                          <m:ctrlPr>
                            <a:rPr lang="es-MX" b="0" i="1" smtClean="0">
                              <a:latin typeface="Cambria Math"/>
                            </a:rPr>
                          </m:ctrlPr>
                        </m:fPr>
                        <m:num>
                          <m:sSup>
                            <m:sSupPr>
                              <m:ctrlPr>
                                <a:rPr lang="es-MX" b="0" i="1" smtClean="0">
                                  <a:latin typeface="Cambria Math"/>
                                </a:rPr>
                              </m:ctrlPr>
                            </m:sSupPr>
                            <m:e>
                              <m:d>
                                <m:dPr>
                                  <m:ctrlPr>
                                    <a:rPr lang="es-MX" b="0" i="1" smtClean="0">
                                      <a:latin typeface="Cambria Math"/>
                                    </a:rPr>
                                  </m:ctrlPr>
                                </m:dPr>
                                <m:e>
                                  <m:r>
                                    <a:rPr lang="es-MX" b="0" i="1" smtClean="0">
                                      <a:latin typeface="Cambria Math"/>
                                    </a:rPr>
                                    <m:t>1+</m:t>
                                  </m:r>
                                  <m:r>
                                    <a:rPr lang="es-MX" b="0" i="1" smtClean="0">
                                      <a:latin typeface="Cambria Math"/>
                                    </a:rPr>
                                    <m:t>𝑖</m:t>
                                  </m:r>
                                </m:e>
                              </m:d>
                            </m:e>
                            <m:sup>
                              <m:r>
                                <a:rPr lang="es-MX" b="0" i="1" smtClean="0">
                                  <a:latin typeface="Cambria Math"/>
                                </a:rPr>
                                <m:t>𝑛</m:t>
                              </m:r>
                            </m:sup>
                          </m:sSup>
                          <m:r>
                            <a:rPr lang="es-MX" b="0" i="1" smtClean="0">
                              <a:latin typeface="Cambria Math"/>
                            </a:rPr>
                            <m:t>−1</m:t>
                          </m:r>
                        </m:num>
                        <m:den>
                          <m:r>
                            <a:rPr lang="es-MX" b="0" i="1" smtClean="0">
                              <a:latin typeface="Cambria Math"/>
                            </a:rPr>
                            <m:t>𝑖</m:t>
                          </m:r>
                        </m:den>
                      </m:f>
                    </m:oMath>
                  </m:oMathPara>
                </a14:m>
                <a:endParaRPr lang="es-MX" dirty="0" smtClean="0"/>
              </a:p>
              <a:p>
                <a:pPr marL="365760" lvl="1" indent="0">
                  <a:buNone/>
                </a:pPr>
                <a:r>
                  <a:rPr lang="es-MX" dirty="0" smtClean="0"/>
                  <a:t>Despejando a </a:t>
                </a:r>
                <a:r>
                  <a:rPr lang="es-MX" i="1" dirty="0" smtClean="0"/>
                  <a:t>R</a:t>
                </a:r>
                <a:r>
                  <a:rPr lang="es-MX" dirty="0" smtClean="0"/>
                  <a:t>  obtenemos:</a:t>
                </a:r>
              </a:p>
              <a:p>
                <a:pPr marL="365760" lvl="1" indent="0">
                  <a:buNone/>
                </a:pPr>
                <a:r>
                  <a:rPr lang="es-MX" b="0" dirty="0" smtClean="0"/>
                  <a:t>R</a:t>
                </a:r>
                <a14:m>
                  <m:oMath xmlns:m="http://schemas.openxmlformats.org/officeDocument/2006/math">
                    <m:r>
                      <a:rPr lang="es-MX" b="0" i="1" smtClean="0">
                        <a:latin typeface="Cambria Math"/>
                      </a:rPr>
                      <m:t>=</m:t>
                    </m:r>
                    <m:f>
                      <m:fPr>
                        <m:ctrlPr>
                          <a:rPr lang="es-MX" i="1">
                            <a:latin typeface="Cambria Math"/>
                          </a:rPr>
                        </m:ctrlPr>
                      </m:fPr>
                      <m:num>
                        <m:r>
                          <a:rPr lang="es-MX" b="0" i="1" smtClean="0">
                            <a:latin typeface="Cambria Math"/>
                          </a:rPr>
                          <m:t>𝑀</m:t>
                        </m:r>
                        <m:r>
                          <a:rPr lang="es-MX" i="1">
                            <a:latin typeface="Cambria Math"/>
                          </a:rPr>
                          <m:t>𝑖</m:t>
                        </m:r>
                      </m:num>
                      <m:den>
                        <m:sSup>
                          <m:sSupPr>
                            <m:ctrlPr>
                              <a:rPr lang="es-MX" i="1">
                                <a:latin typeface="Cambria Math"/>
                              </a:rPr>
                            </m:ctrlPr>
                          </m:sSupPr>
                          <m:e>
                            <m:d>
                              <m:dPr>
                                <m:ctrlPr>
                                  <a:rPr lang="es-MX" i="1">
                                    <a:latin typeface="Cambria Math"/>
                                  </a:rPr>
                                </m:ctrlPr>
                              </m:dPr>
                              <m:e>
                                <m:r>
                                  <a:rPr lang="es-MX" i="1">
                                    <a:latin typeface="Cambria Math"/>
                                  </a:rPr>
                                  <m:t>1+</m:t>
                                </m:r>
                                <m:r>
                                  <a:rPr lang="es-MX" i="1">
                                    <a:latin typeface="Cambria Math"/>
                                  </a:rPr>
                                  <m:t>𝑖</m:t>
                                </m:r>
                              </m:e>
                            </m:d>
                          </m:e>
                          <m:sup>
                            <m:r>
                              <a:rPr lang="es-MX" i="1">
                                <a:latin typeface="Cambria Math"/>
                              </a:rPr>
                              <m:t>𝑛</m:t>
                            </m:r>
                          </m:sup>
                        </m:sSup>
                        <m:r>
                          <a:rPr lang="es-MX" i="1">
                            <a:latin typeface="Cambria Math"/>
                          </a:rPr>
                          <m:t>−1</m:t>
                        </m:r>
                      </m:den>
                    </m:f>
                  </m:oMath>
                </a14:m>
                <a:endParaRPr lang="es-MX" dirty="0"/>
              </a:p>
              <a:p>
                <a:pPr marL="365760" lvl="1"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85" t="-1111" b="-5694"/>
                </a:stretch>
              </a:blipFill>
            </p:spPr>
            <p:txBody>
              <a:bodyPr/>
              <a:lstStyle/>
              <a:p>
                <a:r>
                  <a:rPr lang="es-MX">
                    <a:noFill/>
                  </a:rPr>
                  <a:t> </a:t>
                </a:r>
              </a:p>
            </p:txBody>
          </p:sp>
        </mc:Fallback>
      </mc:AlternateContent>
    </p:spTree>
    <p:extLst>
      <p:ext uri="{BB962C8B-B14F-4D97-AF65-F5344CB8AC3E}">
        <p14:creationId xmlns:p14="http://schemas.microsoft.com/office/powerpoint/2010/main" val="1517665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0" indent="0">
                  <a:buNone/>
                </a:pPr>
                <a:r>
                  <a:rPr lang="es-MX" dirty="0" smtClean="0"/>
                  <a:t>Sustituyendo en la formula obtenemos:</a:t>
                </a:r>
              </a:p>
              <a:p>
                <a:pPr marL="0" indent="0">
                  <a:buNone/>
                </a:pPr>
                <a:r>
                  <a:rPr lang="es-MX" dirty="0"/>
                  <a:t>R</a:t>
                </a:r>
                <a14:m>
                  <m:oMath xmlns:m="http://schemas.openxmlformats.org/officeDocument/2006/math">
                    <m:r>
                      <a:rPr lang="es-MX" i="1">
                        <a:latin typeface="Cambria Math"/>
                      </a:rPr>
                      <m:t>=</m:t>
                    </m:r>
                    <m:f>
                      <m:fPr>
                        <m:ctrlPr>
                          <a:rPr lang="es-MX" i="1">
                            <a:latin typeface="Cambria Math"/>
                          </a:rPr>
                        </m:ctrlPr>
                      </m:fPr>
                      <m:num>
                        <m:r>
                          <a:rPr lang="es-MX" b="0" i="1" smtClean="0">
                            <a:latin typeface="Cambria Math"/>
                          </a:rPr>
                          <m:t>700 000(0.16)</m:t>
                        </m:r>
                      </m:num>
                      <m:den>
                        <m:sSup>
                          <m:sSupPr>
                            <m:ctrlPr>
                              <a:rPr lang="es-MX" i="1">
                                <a:latin typeface="Cambria Math"/>
                              </a:rPr>
                            </m:ctrlPr>
                          </m:sSupPr>
                          <m:e>
                            <m:d>
                              <m:dPr>
                                <m:ctrlPr>
                                  <a:rPr lang="es-MX" i="1">
                                    <a:latin typeface="Cambria Math"/>
                                  </a:rPr>
                                </m:ctrlPr>
                              </m:dPr>
                              <m:e>
                                <m:r>
                                  <a:rPr lang="es-MX" i="1">
                                    <a:latin typeface="Cambria Math"/>
                                  </a:rPr>
                                  <m:t>1+</m:t>
                                </m:r>
                                <m:r>
                                  <a:rPr lang="es-MX" b="0" i="1" smtClean="0">
                                    <a:latin typeface="Cambria Math"/>
                                  </a:rPr>
                                  <m:t>0.16</m:t>
                                </m:r>
                              </m:e>
                            </m:d>
                          </m:e>
                          <m:sup>
                            <m:r>
                              <a:rPr lang="es-MX" b="0" i="1" smtClean="0">
                                <a:latin typeface="Cambria Math"/>
                              </a:rPr>
                              <m:t>6</m:t>
                            </m:r>
                          </m:sup>
                        </m:sSup>
                        <m:r>
                          <a:rPr lang="es-MX" i="1">
                            <a:latin typeface="Cambria Math"/>
                          </a:rPr>
                          <m:t>−1</m:t>
                        </m:r>
                      </m:den>
                    </m:f>
                    <m:r>
                      <a:rPr lang="es-MX" b="0" i="1" smtClean="0">
                        <a:latin typeface="Cambria Math"/>
                      </a:rPr>
                      <m:t>=</m:t>
                    </m:r>
                    <m:f>
                      <m:fPr>
                        <m:ctrlPr>
                          <a:rPr lang="es-MX" b="0" i="1" smtClean="0">
                            <a:latin typeface="Cambria Math"/>
                          </a:rPr>
                        </m:ctrlPr>
                      </m:fPr>
                      <m:num>
                        <m:r>
                          <a:rPr lang="es-MX" b="0" i="1" smtClean="0">
                            <a:latin typeface="Cambria Math"/>
                          </a:rPr>
                          <m:t>112 000</m:t>
                        </m:r>
                      </m:num>
                      <m:den>
                        <m:r>
                          <a:rPr lang="es-MX" b="0" i="1" smtClean="0">
                            <a:latin typeface="Cambria Math"/>
                          </a:rPr>
                          <m:t>1.436396</m:t>
                        </m:r>
                      </m:den>
                    </m:f>
                    <m:r>
                      <a:rPr lang="es-MX" b="0" i="1" smtClean="0">
                        <a:latin typeface="Cambria Math"/>
                      </a:rPr>
                      <m:t>=$77 972.91</m:t>
                    </m:r>
                  </m:oMath>
                </a14:m>
                <a:endParaRPr lang="es-MX" b="0" dirty="0" smtClean="0"/>
              </a:p>
              <a:p>
                <a:pPr marL="0" indent="0">
                  <a:buNone/>
                </a:pPr>
                <a:endParaRPr lang="es-MX" dirty="0" smtClean="0"/>
              </a:p>
              <a:p>
                <a:pPr marL="0" indent="0">
                  <a:buNone/>
                </a:pPr>
                <a:r>
                  <a:rPr lang="es-MX" dirty="0" smtClean="0"/>
                  <a:t>Por lo que la empresa debe depositar $77 972.91  anuales en un fondo de inversión que paga una tasa de interés del 16%, para poder acumular al cabo de 6 años la cantidad de $700 000</a:t>
                </a:r>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111" r="-444"/>
                </a:stretch>
              </a:blipFill>
            </p:spPr>
            <p:txBody>
              <a:bodyPr/>
              <a:lstStyle/>
              <a:p>
                <a:r>
                  <a:rPr lang="es-MX">
                    <a:noFill/>
                  </a:rPr>
                  <a:t> </a:t>
                </a:r>
              </a:p>
            </p:txBody>
          </p:sp>
        </mc:Fallback>
      </mc:AlternateContent>
    </p:spTree>
    <p:extLst>
      <p:ext uri="{BB962C8B-B14F-4D97-AF65-F5344CB8AC3E}">
        <p14:creationId xmlns:p14="http://schemas.microsoft.com/office/powerpoint/2010/main" val="27374732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72128"/>
            <a:ext cx="8229600" cy="4389120"/>
          </a:xfrm>
        </p:spPr>
        <p:txBody>
          <a:bodyPr/>
          <a:lstStyle/>
          <a:p>
            <a:pPr marL="514350" indent="-514350">
              <a:buFont typeface="+mj-lt"/>
              <a:buAutoNum type="alphaLcParenR" startAt="2"/>
            </a:pPr>
            <a:r>
              <a:rPr lang="es-MX" dirty="0" smtClean="0"/>
              <a:t>Para este caso al igual que en la tabla de amortización: </a:t>
            </a:r>
          </a:p>
          <a:p>
            <a:pPr marL="880110" lvl="1" indent="-514350">
              <a:buFont typeface="+mj-lt"/>
              <a:buAutoNum type="arabicPeriod"/>
            </a:pPr>
            <a:r>
              <a:rPr lang="es-MX" dirty="0" smtClean="0"/>
              <a:t>Primero identificamos el monto que se desea acumular: que en este caso es de $700 000,</a:t>
            </a:r>
          </a:p>
          <a:p>
            <a:pPr marL="880110" lvl="1" indent="-514350">
              <a:buFont typeface="+mj-lt"/>
              <a:buAutoNum type="arabicPeriod"/>
            </a:pPr>
            <a:r>
              <a:rPr lang="es-MX" dirty="0" smtClean="0"/>
              <a:t>Identificamos el número de depósitos: 6 depósitos anuales</a:t>
            </a:r>
          </a:p>
          <a:p>
            <a:pPr marL="880110" lvl="1" indent="-514350">
              <a:buFont typeface="+mj-lt"/>
              <a:buAutoNum type="arabicPeriod"/>
            </a:pPr>
            <a:r>
              <a:rPr lang="es-MX" dirty="0" smtClean="0"/>
              <a:t>De igual manera identificamos la tasa de rendimiento: 16% anual</a:t>
            </a:r>
          </a:p>
          <a:p>
            <a:pPr marL="880110" lvl="1" indent="-514350">
              <a:buFont typeface="+mj-lt"/>
              <a:buAutoNum type="arabicPeriod"/>
            </a:pPr>
            <a:r>
              <a:rPr lang="es-MX" dirty="0" smtClean="0"/>
              <a:t>Así mismo el depósito anual: $77 972.91 </a:t>
            </a:r>
          </a:p>
          <a:p>
            <a:pPr marL="514350" indent="-514350">
              <a:buFont typeface="+mj-lt"/>
              <a:buAutoNum type="alphaLcParenR" startAt="2"/>
            </a:pPr>
            <a:endParaRPr lang="es-MX" dirty="0"/>
          </a:p>
        </p:txBody>
      </p:sp>
    </p:spTree>
    <p:extLst>
      <p:ext uri="{BB962C8B-B14F-4D97-AF65-F5344CB8AC3E}">
        <p14:creationId xmlns:p14="http://schemas.microsoft.com/office/powerpoint/2010/main" val="18672708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40080"/>
            <a:ext cx="8229600" cy="4389120"/>
          </a:xfrm>
        </p:spPr>
        <p:txBody>
          <a:bodyPr/>
          <a:lstStyle/>
          <a:p>
            <a:pPr marL="0" indent="0">
              <a:buNone/>
            </a:pPr>
            <a:r>
              <a:rPr lang="es-MX" dirty="0"/>
              <a:t>Analizamos que al inicio del periodo no </a:t>
            </a:r>
            <a:r>
              <a:rPr lang="es-MX" dirty="0" smtClean="0"/>
              <a:t>se genera ningún interés, solo se realiza el primer depósito al final del primer año, por lo que el total que se suma al fondo y el saldo en el primer año, es de $77 972</a:t>
            </a:r>
          </a:p>
          <a:p>
            <a:pPr marL="0" indent="0">
              <a:buNone/>
            </a:pP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3918619026"/>
              </p:ext>
            </p:extLst>
          </p:nvPr>
        </p:nvGraphicFramePr>
        <p:xfrm>
          <a:off x="1187624" y="3414112"/>
          <a:ext cx="7056784" cy="1280160"/>
        </p:xfrm>
        <a:graphic>
          <a:graphicData uri="http://schemas.openxmlformats.org/drawingml/2006/table">
            <a:tbl>
              <a:tblPr firstRow="1" bandRow="1">
                <a:tableStyleId>{5C22544A-7EE6-4342-B048-85BDC9FD1C3A}</a:tableStyleId>
              </a:tblPr>
              <a:tblGrid>
                <a:gridCol w="1219200"/>
                <a:gridCol w="1517104"/>
                <a:gridCol w="1224136"/>
                <a:gridCol w="1800200"/>
                <a:gridCol w="1296144"/>
              </a:tblGrid>
              <a:tr h="370840">
                <a:tc>
                  <a:txBody>
                    <a:bodyPr/>
                    <a:lstStyle/>
                    <a:p>
                      <a:r>
                        <a:rPr lang="es-MX" dirty="0" smtClean="0"/>
                        <a:t>Fecha</a:t>
                      </a:r>
                      <a:endParaRPr lang="es-MX" dirty="0"/>
                    </a:p>
                  </a:txBody>
                  <a:tcPr/>
                </a:tc>
                <a:tc>
                  <a:txBody>
                    <a:bodyPr/>
                    <a:lstStyle/>
                    <a:p>
                      <a:r>
                        <a:rPr lang="es-MX" dirty="0" smtClean="0"/>
                        <a:t>Depósito por</a:t>
                      </a:r>
                      <a:r>
                        <a:rPr lang="es-MX" baseline="0" dirty="0" smtClean="0"/>
                        <a:t> periodo</a:t>
                      </a:r>
                      <a:endParaRPr lang="es-MX" dirty="0"/>
                    </a:p>
                  </a:txBody>
                  <a:tcPr/>
                </a:tc>
                <a:tc>
                  <a:txBody>
                    <a:bodyPr/>
                    <a:lstStyle/>
                    <a:p>
                      <a:r>
                        <a:rPr lang="es-MX" dirty="0" smtClean="0"/>
                        <a:t>Intereses</a:t>
                      </a:r>
                      <a:endParaRPr lang="es-MX" dirty="0"/>
                    </a:p>
                  </a:txBody>
                  <a:tcPr/>
                </a:tc>
                <a:tc>
                  <a:txBody>
                    <a:bodyPr/>
                    <a:lstStyle/>
                    <a:p>
                      <a:r>
                        <a:rPr lang="es-MX" dirty="0" smtClean="0"/>
                        <a:t>Total que se suma al fondo</a:t>
                      </a:r>
                      <a:endParaRPr lang="es-MX" dirty="0"/>
                    </a:p>
                  </a:txBody>
                  <a:tcPr/>
                </a:tc>
                <a:tc>
                  <a:txBody>
                    <a:bodyPr/>
                    <a:lstStyle/>
                    <a:p>
                      <a:r>
                        <a:rPr lang="es-MX" dirty="0" smtClean="0"/>
                        <a:t>Saldo</a:t>
                      </a:r>
                      <a:endParaRPr lang="es-MX" dirty="0"/>
                    </a:p>
                  </a:txBody>
                  <a:tcPr/>
                </a:tc>
              </a:tr>
              <a:tr h="370840">
                <a:tc>
                  <a:txBody>
                    <a:bodyPr/>
                    <a:lstStyle/>
                    <a:p>
                      <a:r>
                        <a:rPr lang="es-MX" dirty="0" smtClean="0"/>
                        <a:t>Fin del año 1</a:t>
                      </a:r>
                      <a:endParaRPr lang="es-MX" dirty="0"/>
                    </a:p>
                  </a:txBody>
                  <a:tcPr/>
                </a:tc>
                <a:tc>
                  <a:txBody>
                    <a:bodyPr/>
                    <a:lstStyle/>
                    <a:p>
                      <a:pPr algn="ctr"/>
                      <a:r>
                        <a:rPr lang="es-MX" dirty="0" smtClean="0"/>
                        <a:t>77</a:t>
                      </a:r>
                      <a:r>
                        <a:rPr lang="es-MX" baseline="0" dirty="0" smtClean="0"/>
                        <a:t> 972.91</a:t>
                      </a:r>
                      <a:endParaRPr lang="es-MX" dirty="0"/>
                    </a:p>
                  </a:txBody>
                  <a:tcPr/>
                </a:tc>
                <a:tc>
                  <a:txBody>
                    <a:bodyPr/>
                    <a:lstStyle/>
                    <a:p>
                      <a:pPr algn="ctr"/>
                      <a:r>
                        <a:rPr lang="es-MX" dirty="0" smtClean="0"/>
                        <a:t>-</a:t>
                      </a:r>
                      <a:endParaRPr lang="es-MX"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77</a:t>
                      </a:r>
                      <a:r>
                        <a:rPr lang="es-MX" baseline="0" dirty="0" smtClean="0"/>
                        <a:t> 972.91</a:t>
                      </a:r>
                      <a:endParaRPr lang="es-MX" dirty="0" smtClean="0"/>
                    </a:p>
                    <a:p>
                      <a:pPr algn="ct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77</a:t>
                      </a:r>
                      <a:r>
                        <a:rPr lang="es-MX" baseline="0" dirty="0" smtClean="0"/>
                        <a:t> 972.91</a:t>
                      </a:r>
                      <a:endParaRPr lang="es-MX" dirty="0" smtClean="0"/>
                    </a:p>
                    <a:p>
                      <a:endParaRPr lang="es-MX" dirty="0"/>
                    </a:p>
                  </a:txBody>
                  <a:tcPr/>
                </a:tc>
              </a:tr>
            </a:tbl>
          </a:graphicData>
        </a:graphic>
      </p:graphicFrame>
    </p:spTree>
    <p:extLst>
      <p:ext uri="{BB962C8B-B14F-4D97-AF65-F5344CB8AC3E}">
        <p14:creationId xmlns:p14="http://schemas.microsoft.com/office/powerpoint/2010/main" val="286264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764704"/>
            <a:ext cx="8229600" cy="3024336"/>
          </a:xfrm>
        </p:spPr>
        <p:txBody>
          <a:bodyPr/>
          <a:lstStyle/>
          <a:p>
            <a:pPr marL="0" indent="0">
              <a:buNone/>
            </a:pPr>
            <a:r>
              <a:rPr lang="es-MX" dirty="0" smtClean="0"/>
              <a:t>Al final del segundo año ya se generó un interés sobre el saldo que se tenía al final del primer año, por lo que este interés junto con el depósito realizado al final del segundo año se suman al fondo generado durante el final del segundo año, y este a su vez se acumula, con el saldo que se tenía la final del primer año, esto se logra apreciar en la siguiente ilustración:</a:t>
            </a:r>
          </a:p>
          <a:p>
            <a:pPr marL="0" indent="0">
              <a:buNone/>
            </a:pPr>
            <a:endParaRPr lang="es-MX" dirty="0"/>
          </a:p>
        </p:txBody>
      </p:sp>
      <p:graphicFrame>
        <p:nvGraphicFramePr>
          <p:cNvPr id="9" name="8 Tabla"/>
          <p:cNvGraphicFramePr>
            <a:graphicFrameLocks noGrp="1"/>
          </p:cNvGraphicFramePr>
          <p:nvPr>
            <p:extLst>
              <p:ext uri="{D42A27DB-BD31-4B8C-83A1-F6EECF244321}">
                <p14:modId xmlns:p14="http://schemas.microsoft.com/office/powerpoint/2010/main" val="2864564087"/>
              </p:ext>
            </p:extLst>
          </p:nvPr>
        </p:nvGraphicFramePr>
        <p:xfrm>
          <a:off x="1151620" y="4173056"/>
          <a:ext cx="7056784" cy="1920240"/>
        </p:xfrm>
        <a:graphic>
          <a:graphicData uri="http://schemas.openxmlformats.org/drawingml/2006/table">
            <a:tbl>
              <a:tblPr firstRow="1" bandRow="1">
                <a:tableStyleId>{5C22544A-7EE6-4342-B048-85BDC9FD1C3A}</a:tableStyleId>
              </a:tblPr>
              <a:tblGrid>
                <a:gridCol w="1219200"/>
                <a:gridCol w="1517104"/>
                <a:gridCol w="1224136"/>
                <a:gridCol w="1800200"/>
                <a:gridCol w="1296144"/>
              </a:tblGrid>
              <a:tr h="370840">
                <a:tc>
                  <a:txBody>
                    <a:bodyPr/>
                    <a:lstStyle/>
                    <a:p>
                      <a:r>
                        <a:rPr lang="es-MX" dirty="0" smtClean="0"/>
                        <a:t>Fecha</a:t>
                      </a:r>
                      <a:endParaRPr lang="es-MX" dirty="0"/>
                    </a:p>
                  </a:txBody>
                  <a:tcPr/>
                </a:tc>
                <a:tc>
                  <a:txBody>
                    <a:bodyPr/>
                    <a:lstStyle/>
                    <a:p>
                      <a:r>
                        <a:rPr lang="es-MX" dirty="0" smtClean="0"/>
                        <a:t>Depósito por</a:t>
                      </a:r>
                      <a:r>
                        <a:rPr lang="es-MX" baseline="0" dirty="0" smtClean="0"/>
                        <a:t> periodo</a:t>
                      </a:r>
                      <a:endParaRPr lang="es-MX" dirty="0"/>
                    </a:p>
                  </a:txBody>
                  <a:tcPr/>
                </a:tc>
                <a:tc>
                  <a:txBody>
                    <a:bodyPr/>
                    <a:lstStyle/>
                    <a:p>
                      <a:r>
                        <a:rPr lang="es-MX" dirty="0" smtClean="0"/>
                        <a:t>Intereses</a:t>
                      </a:r>
                      <a:endParaRPr lang="es-MX" dirty="0"/>
                    </a:p>
                  </a:txBody>
                  <a:tcPr/>
                </a:tc>
                <a:tc>
                  <a:txBody>
                    <a:bodyPr/>
                    <a:lstStyle/>
                    <a:p>
                      <a:r>
                        <a:rPr lang="es-MX" dirty="0" smtClean="0"/>
                        <a:t>Total que se suma al fondo</a:t>
                      </a:r>
                      <a:endParaRPr lang="es-MX" dirty="0"/>
                    </a:p>
                  </a:txBody>
                  <a:tcPr/>
                </a:tc>
                <a:tc>
                  <a:txBody>
                    <a:bodyPr/>
                    <a:lstStyle/>
                    <a:p>
                      <a:r>
                        <a:rPr lang="es-MX" dirty="0" smtClean="0"/>
                        <a:t>Saldo</a:t>
                      </a:r>
                      <a:endParaRPr lang="es-MX" dirty="0"/>
                    </a:p>
                  </a:txBody>
                  <a:tcPr/>
                </a:tc>
              </a:tr>
              <a:tr h="370840">
                <a:tc>
                  <a:txBody>
                    <a:bodyPr/>
                    <a:lstStyle/>
                    <a:p>
                      <a:r>
                        <a:rPr lang="es-MX" dirty="0" smtClean="0"/>
                        <a:t>Fin del año 1</a:t>
                      </a:r>
                      <a:endParaRPr lang="es-MX" dirty="0"/>
                    </a:p>
                  </a:txBody>
                  <a:tcPr/>
                </a:tc>
                <a:tc>
                  <a:txBody>
                    <a:bodyPr/>
                    <a:lstStyle/>
                    <a:p>
                      <a:pPr algn="ctr"/>
                      <a:r>
                        <a:rPr lang="es-MX" dirty="0" smtClean="0"/>
                        <a:t>77</a:t>
                      </a:r>
                      <a:r>
                        <a:rPr lang="es-MX" baseline="0" dirty="0" smtClean="0"/>
                        <a:t> 972.91</a:t>
                      </a:r>
                      <a:endParaRPr lang="es-MX" dirty="0"/>
                    </a:p>
                  </a:txBody>
                  <a:tcPr/>
                </a:tc>
                <a:tc>
                  <a:txBody>
                    <a:bodyPr/>
                    <a:lstStyle/>
                    <a:p>
                      <a:pPr algn="ctr"/>
                      <a:r>
                        <a:rPr lang="es-MX" dirty="0" smtClean="0"/>
                        <a:t>-</a:t>
                      </a:r>
                      <a:endParaRPr lang="es-MX"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dirty="0" smtClean="0"/>
                        <a:t>77</a:t>
                      </a:r>
                      <a:r>
                        <a:rPr lang="es-MX" baseline="0" dirty="0" smtClean="0"/>
                        <a:t> 972.91</a:t>
                      </a:r>
                      <a:endParaRPr lang="es-MX" dirty="0" smtClean="0"/>
                    </a:p>
                    <a:p>
                      <a:pPr algn="ct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77</a:t>
                      </a:r>
                      <a:r>
                        <a:rPr lang="es-MX" baseline="0" dirty="0" smtClean="0"/>
                        <a:t> 972.91</a:t>
                      </a:r>
                      <a:endParaRPr lang="es-MX" dirty="0" smtClean="0"/>
                    </a:p>
                    <a:p>
                      <a:endParaRPr lang="es-MX" dirty="0"/>
                    </a:p>
                  </a:txBody>
                  <a:tcPr/>
                </a:tc>
              </a:tr>
              <a:tr h="370840">
                <a:tc>
                  <a:txBody>
                    <a:bodyPr/>
                    <a:lstStyle/>
                    <a:p>
                      <a:r>
                        <a:rPr lang="es-MX" dirty="0" smtClean="0"/>
                        <a:t>Fin del año 2</a:t>
                      </a:r>
                      <a:endParaRPr lang="es-MX" dirty="0"/>
                    </a:p>
                  </a:txBody>
                  <a:tcPr/>
                </a:tc>
                <a:tc>
                  <a:txBody>
                    <a:bodyPr/>
                    <a:lstStyle/>
                    <a:p>
                      <a:pPr algn="ctr"/>
                      <a:r>
                        <a:rPr lang="es-MX" dirty="0" smtClean="0"/>
                        <a:t>77</a:t>
                      </a:r>
                      <a:r>
                        <a:rPr lang="es-MX" baseline="0" dirty="0" smtClean="0"/>
                        <a:t> 972.91</a:t>
                      </a:r>
                      <a:endParaRPr lang="es-MX" dirty="0"/>
                    </a:p>
                  </a:txBody>
                  <a:tcPr/>
                </a:tc>
                <a:tc>
                  <a:txBody>
                    <a:bodyPr/>
                    <a:lstStyle/>
                    <a:p>
                      <a:pPr algn="ctr"/>
                      <a:r>
                        <a:rPr lang="es-MX" dirty="0" smtClean="0"/>
                        <a:t>12</a:t>
                      </a:r>
                      <a:r>
                        <a:rPr lang="es-MX" baseline="0" dirty="0" smtClean="0"/>
                        <a:t> 475.66</a:t>
                      </a:r>
                      <a:endParaRPr lang="es-MX" dirty="0"/>
                    </a:p>
                  </a:txBody>
                  <a:tcPr/>
                </a:tc>
                <a:tc>
                  <a:txBody>
                    <a:bodyPr/>
                    <a:lstStyle/>
                    <a:p>
                      <a:pPr algn="ctr"/>
                      <a:r>
                        <a:rPr lang="es-MX" dirty="0" smtClean="0"/>
                        <a:t>90 448.58</a:t>
                      </a:r>
                      <a:endParaRPr lang="es-MX" dirty="0"/>
                    </a:p>
                  </a:txBody>
                  <a:tcPr/>
                </a:tc>
                <a:tc>
                  <a:txBody>
                    <a:bodyPr/>
                    <a:lstStyle/>
                    <a:p>
                      <a:r>
                        <a:rPr lang="es-MX" dirty="0" smtClean="0"/>
                        <a:t>168 421.49</a:t>
                      </a:r>
                      <a:endParaRPr lang="es-MX" dirty="0"/>
                    </a:p>
                  </a:txBody>
                  <a:tcPr/>
                </a:tc>
              </a:tr>
            </a:tbl>
          </a:graphicData>
        </a:graphic>
      </p:graphicFrame>
      <p:sp>
        <p:nvSpPr>
          <p:cNvPr id="8" name="7 Llamada con línea 1"/>
          <p:cNvSpPr/>
          <p:nvPr/>
        </p:nvSpPr>
        <p:spPr>
          <a:xfrm>
            <a:off x="3707904" y="3573016"/>
            <a:ext cx="1512168" cy="576064"/>
          </a:xfrm>
          <a:prstGeom prst="borderCallout1">
            <a:avLst>
              <a:gd name="adj1" fmla="val 103041"/>
              <a:gd name="adj2" fmla="val 50384"/>
              <a:gd name="adj3" fmla="val 332618"/>
              <a:gd name="adj4" fmla="val 485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=77 972.91*0.16</a:t>
            </a:r>
          </a:p>
        </p:txBody>
      </p:sp>
      <p:sp>
        <p:nvSpPr>
          <p:cNvPr id="10" name="9 Llamada con línea 1"/>
          <p:cNvSpPr/>
          <p:nvPr/>
        </p:nvSpPr>
        <p:spPr>
          <a:xfrm>
            <a:off x="5292080" y="3573016"/>
            <a:ext cx="1800200" cy="576064"/>
          </a:xfrm>
          <a:prstGeom prst="borderCallout1">
            <a:avLst>
              <a:gd name="adj1" fmla="val 103041"/>
              <a:gd name="adj2" fmla="val 50384"/>
              <a:gd name="adj3" fmla="val 332619"/>
              <a:gd name="adj4" fmla="val 496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=77 972.91+12 475.66</a:t>
            </a:r>
          </a:p>
        </p:txBody>
      </p:sp>
      <p:sp>
        <p:nvSpPr>
          <p:cNvPr id="11" name="10 Llamada con línea 1"/>
          <p:cNvSpPr/>
          <p:nvPr/>
        </p:nvSpPr>
        <p:spPr>
          <a:xfrm>
            <a:off x="7164288" y="3573016"/>
            <a:ext cx="1872208" cy="576064"/>
          </a:xfrm>
          <a:prstGeom prst="borderCallout1">
            <a:avLst>
              <a:gd name="adj1" fmla="val 103041"/>
              <a:gd name="adj2" fmla="val 50384"/>
              <a:gd name="adj3" fmla="val 342697"/>
              <a:gd name="adj4" fmla="val 318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=90 448.58 +77972.91</a:t>
            </a:r>
          </a:p>
        </p:txBody>
      </p:sp>
    </p:spTree>
    <p:extLst>
      <p:ext uri="{BB962C8B-B14F-4D97-AF65-F5344CB8AC3E}">
        <p14:creationId xmlns:p14="http://schemas.microsoft.com/office/powerpoint/2010/main" val="4277796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ircle(in)">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ircle(in)">
                                      <p:cBhvr>
                                        <p:cTn id="1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2936"/>
            <a:ext cx="8229600" cy="2376264"/>
          </a:xfrm>
        </p:spPr>
        <p:txBody>
          <a:bodyPr/>
          <a:lstStyle/>
          <a:p>
            <a:pPr marL="0" indent="0">
              <a:buNone/>
            </a:pPr>
            <a:r>
              <a:rPr lang="es-MX" dirty="0" smtClean="0"/>
              <a:t>Se realiza el mismo procedimiento para los depósitos posteriores, obtenemos la siguiente tabla del fondo de amortización:  </a:t>
            </a:r>
            <a:endParaRPr lang="es-MX" dirty="0"/>
          </a:p>
        </p:txBody>
      </p:sp>
    </p:spTree>
    <p:extLst>
      <p:ext uri="{BB962C8B-B14F-4D97-AF65-F5344CB8AC3E}">
        <p14:creationId xmlns:p14="http://schemas.microsoft.com/office/powerpoint/2010/main" val="1090361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4143997676"/>
              </p:ext>
            </p:extLst>
          </p:nvPr>
        </p:nvGraphicFramePr>
        <p:xfrm>
          <a:off x="1043608" y="1196752"/>
          <a:ext cx="7056784" cy="4480560"/>
        </p:xfrm>
        <a:graphic>
          <a:graphicData uri="http://schemas.openxmlformats.org/drawingml/2006/table">
            <a:tbl>
              <a:tblPr firstRow="1" bandRow="1">
                <a:tableStyleId>{5C22544A-7EE6-4342-B048-85BDC9FD1C3A}</a:tableStyleId>
              </a:tblPr>
              <a:tblGrid>
                <a:gridCol w="1219200"/>
                <a:gridCol w="1517104"/>
                <a:gridCol w="1224136"/>
                <a:gridCol w="1800200"/>
                <a:gridCol w="1296144"/>
              </a:tblGrid>
              <a:tr h="370840">
                <a:tc>
                  <a:txBody>
                    <a:bodyPr/>
                    <a:lstStyle/>
                    <a:p>
                      <a:r>
                        <a:rPr lang="es-MX" dirty="0" smtClean="0"/>
                        <a:t>Fecha</a:t>
                      </a:r>
                      <a:endParaRPr lang="es-MX" dirty="0"/>
                    </a:p>
                  </a:txBody>
                  <a:tcPr/>
                </a:tc>
                <a:tc>
                  <a:txBody>
                    <a:bodyPr/>
                    <a:lstStyle/>
                    <a:p>
                      <a:r>
                        <a:rPr lang="es-MX" dirty="0" smtClean="0"/>
                        <a:t>Depósito por</a:t>
                      </a:r>
                      <a:r>
                        <a:rPr lang="es-MX" baseline="0" dirty="0" smtClean="0"/>
                        <a:t> periodo</a:t>
                      </a:r>
                      <a:endParaRPr lang="es-MX" dirty="0"/>
                    </a:p>
                  </a:txBody>
                  <a:tcPr/>
                </a:tc>
                <a:tc>
                  <a:txBody>
                    <a:bodyPr/>
                    <a:lstStyle/>
                    <a:p>
                      <a:r>
                        <a:rPr lang="es-MX" dirty="0" smtClean="0"/>
                        <a:t>Intereses</a:t>
                      </a:r>
                      <a:endParaRPr lang="es-MX" dirty="0"/>
                    </a:p>
                  </a:txBody>
                  <a:tcPr/>
                </a:tc>
                <a:tc>
                  <a:txBody>
                    <a:bodyPr/>
                    <a:lstStyle/>
                    <a:p>
                      <a:r>
                        <a:rPr lang="es-MX" dirty="0" smtClean="0"/>
                        <a:t>Total que se suma al fondo</a:t>
                      </a:r>
                      <a:endParaRPr lang="es-MX" dirty="0"/>
                    </a:p>
                  </a:txBody>
                  <a:tcPr/>
                </a:tc>
                <a:tc>
                  <a:txBody>
                    <a:bodyPr/>
                    <a:lstStyle/>
                    <a:p>
                      <a:r>
                        <a:rPr lang="es-MX" dirty="0" smtClean="0"/>
                        <a:t>Saldo</a:t>
                      </a:r>
                      <a:endParaRPr lang="es-MX" dirty="0"/>
                    </a:p>
                  </a:txBody>
                  <a:tcPr/>
                </a:tc>
              </a:tr>
              <a:tr h="370840">
                <a:tc>
                  <a:txBody>
                    <a:bodyPr/>
                    <a:lstStyle/>
                    <a:p>
                      <a:r>
                        <a:rPr lang="es-MX" dirty="0" smtClean="0"/>
                        <a:t>Fin del año 1</a:t>
                      </a:r>
                      <a:endParaRPr lang="es-MX" dirty="0"/>
                    </a:p>
                  </a:txBody>
                  <a:tcPr/>
                </a:tc>
                <a:tc>
                  <a:txBody>
                    <a:bodyPr/>
                    <a:lstStyle/>
                    <a:p>
                      <a:pPr algn="r" fontAlgn="b"/>
                      <a:r>
                        <a:rPr kumimoji="0" lang="es-MX" kern="1200" dirty="0">
                          <a:solidFill>
                            <a:schemeClr val="dk1"/>
                          </a:solidFill>
                          <a:latin typeface="+mn-lt"/>
                          <a:ea typeface="+mn-ea"/>
                          <a:cs typeface="+mn-cs"/>
                        </a:rPr>
                        <a:t>77972.91</a:t>
                      </a:r>
                    </a:p>
                  </a:txBody>
                  <a:tcPr marL="9525" marR="9525" marT="9525" marB="0" anchor="ctr"/>
                </a:tc>
                <a:tc>
                  <a:txBody>
                    <a:bodyPr/>
                    <a:lstStyle/>
                    <a:p>
                      <a:pPr algn="l" fontAlgn="b"/>
                      <a:endParaRPr kumimoji="0" lang="es-MX" kern="1200">
                        <a:solidFill>
                          <a:schemeClr val="dk1"/>
                        </a:solidFill>
                        <a:latin typeface="+mn-lt"/>
                        <a:ea typeface="+mn-ea"/>
                        <a:cs typeface="+mn-cs"/>
                      </a:endParaRPr>
                    </a:p>
                  </a:txBody>
                  <a:tcPr marL="9525" marR="9525" marT="9525" marB="0" anchor="ctr"/>
                </a:tc>
                <a:tc>
                  <a:txBody>
                    <a:bodyPr/>
                    <a:lstStyle/>
                    <a:p>
                      <a:pPr algn="l" fontAlgn="b"/>
                      <a:endParaRPr kumimoji="0" lang="es-MX" kern="1200">
                        <a:solidFill>
                          <a:schemeClr val="dk1"/>
                        </a:solidFill>
                        <a:latin typeface="+mn-lt"/>
                        <a:ea typeface="+mn-ea"/>
                        <a:cs typeface="+mn-cs"/>
                      </a:endParaRPr>
                    </a:p>
                  </a:txBody>
                  <a:tcPr marL="9525" marR="9525" marT="9525" marB="0" anchor="ctr"/>
                </a:tc>
                <a:tc>
                  <a:txBody>
                    <a:bodyPr/>
                    <a:lstStyle/>
                    <a:p>
                      <a:pPr algn="r" fontAlgn="b"/>
                      <a:r>
                        <a:rPr kumimoji="0" lang="es-MX" kern="1200">
                          <a:solidFill>
                            <a:schemeClr val="dk1"/>
                          </a:solidFill>
                          <a:latin typeface="+mn-lt"/>
                          <a:ea typeface="+mn-ea"/>
                          <a:cs typeface="+mn-cs"/>
                        </a:rPr>
                        <a:t>77972.91</a:t>
                      </a:r>
                    </a:p>
                  </a:txBody>
                  <a:tcPr marL="9525" marR="9525" marT="9525" marB="0" anchor="ctr"/>
                </a:tc>
              </a:tr>
              <a:tr h="370840">
                <a:tc>
                  <a:txBody>
                    <a:bodyPr/>
                    <a:lstStyle/>
                    <a:p>
                      <a:r>
                        <a:rPr lang="es-MX" dirty="0" smtClean="0"/>
                        <a:t>Fin del año 2</a:t>
                      </a:r>
                      <a:endParaRPr lang="es-MX" dirty="0"/>
                    </a:p>
                  </a:txBody>
                  <a:tcPr/>
                </a:tc>
                <a:tc>
                  <a:txBody>
                    <a:bodyPr/>
                    <a:lstStyle/>
                    <a:p>
                      <a:pPr algn="r" fontAlgn="b"/>
                      <a:r>
                        <a:rPr kumimoji="0" lang="es-MX" kern="1200" dirty="0">
                          <a:solidFill>
                            <a:schemeClr val="dk1"/>
                          </a:solidFill>
                          <a:latin typeface="+mn-lt"/>
                          <a:ea typeface="+mn-ea"/>
                          <a:cs typeface="+mn-cs"/>
                        </a:rPr>
                        <a:t>77972.91</a:t>
                      </a:r>
                    </a:p>
                  </a:txBody>
                  <a:tcPr marL="9525" marR="9525" marT="9525" marB="0" anchor="ctr"/>
                </a:tc>
                <a:tc>
                  <a:txBody>
                    <a:bodyPr/>
                    <a:lstStyle/>
                    <a:p>
                      <a:pPr algn="r" fontAlgn="b"/>
                      <a:r>
                        <a:rPr kumimoji="0" lang="es-MX" kern="1200" dirty="0" smtClean="0">
                          <a:solidFill>
                            <a:schemeClr val="dk1"/>
                          </a:solidFill>
                          <a:latin typeface="+mn-lt"/>
                          <a:ea typeface="+mn-ea"/>
                          <a:cs typeface="+mn-cs"/>
                        </a:rPr>
                        <a:t>12475.66</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90448.58</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168421.49</a:t>
                      </a:r>
                      <a:endParaRPr kumimoji="0" lang="es-MX" kern="1200" dirty="0">
                        <a:solidFill>
                          <a:schemeClr val="dk1"/>
                        </a:solidFill>
                        <a:latin typeface="+mn-lt"/>
                        <a:ea typeface="+mn-ea"/>
                        <a:cs typeface="+mn-cs"/>
                      </a:endParaRPr>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Fin del año 3</a:t>
                      </a:r>
                    </a:p>
                  </a:txBody>
                  <a:tcPr/>
                </a:tc>
                <a:tc>
                  <a:txBody>
                    <a:bodyPr/>
                    <a:lstStyle/>
                    <a:p>
                      <a:pPr algn="r" fontAlgn="b"/>
                      <a:r>
                        <a:rPr kumimoji="0" lang="es-MX" kern="1200">
                          <a:solidFill>
                            <a:schemeClr val="dk1"/>
                          </a:solidFill>
                          <a:latin typeface="+mn-lt"/>
                          <a:ea typeface="+mn-ea"/>
                          <a:cs typeface="+mn-cs"/>
                        </a:rPr>
                        <a:t>77972.91</a:t>
                      </a:r>
                    </a:p>
                  </a:txBody>
                  <a:tcPr marL="9525" marR="9525" marT="9525" marB="0" anchor="ctr"/>
                </a:tc>
                <a:tc>
                  <a:txBody>
                    <a:bodyPr/>
                    <a:lstStyle/>
                    <a:p>
                      <a:pPr algn="r" fontAlgn="b"/>
                      <a:r>
                        <a:rPr kumimoji="0" lang="es-MX" kern="1200" dirty="0" smtClean="0">
                          <a:solidFill>
                            <a:schemeClr val="dk1"/>
                          </a:solidFill>
                          <a:latin typeface="+mn-lt"/>
                          <a:ea typeface="+mn-ea"/>
                          <a:cs typeface="+mn-cs"/>
                        </a:rPr>
                        <a:t>26947.44</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104920.35</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273341.83</a:t>
                      </a:r>
                      <a:endParaRPr kumimoji="0" lang="es-MX" kern="1200" dirty="0">
                        <a:solidFill>
                          <a:schemeClr val="dk1"/>
                        </a:solidFill>
                        <a:latin typeface="+mn-lt"/>
                        <a:ea typeface="+mn-ea"/>
                        <a:cs typeface="+mn-cs"/>
                      </a:endParaRPr>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Fin del año 4</a:t>
                      </a:r>
                    </a:p>
                  </a:txBody>
                  <a:tcPr/>
                </a:tc>
                <a:tc>
                  <a:txBody>
                    <a:bodyPr/>
                    <a:lstStyle/>
                    <a:p>
                      <a:pPr algn="r" fontAlgn="b"/>
                      <a:r>
                        <a:rPr kumimoji="0" lang="es-MX" kern="1200">
                          <a:solidFill>
                            <a:schemeClr val="dk1"/>
                          </a:solidFill>
                          <a:latin typeface="+mn-lt"/>
                          <a:ea typeface="+mn-ea"/>
                          <a:cs typeface="+mn-cs"/>
                        </a:rPr>
                        <a:t>77972.91</a:t>
                      </a:r>
                    </a:p>
                  </a:txBody>
                  <a:tcPr marL="9525" marR="9525" marT="9525" marB="0" anchor="ctr"/>
                </a:tc>
                <a:tc>
                  <a:txBody>
                    <a:bodyPr/>
                    <a:lstStyle/>
                    <a:p>
                      <a:pPr algn="r" fontAlgn="b"/>
                      <a:r>
                        <a:rPr kumimoji="0" lang="es-MX" kern="1200" dirty="0" smtClean="0">
                          <a:solidFill>
                            <a:schemeClr val="dk1"/>
                          </a:solidFill>
                          <a:latin typeface="+mn-lt"/>
                          <a:ea typeface="+mn-ea"/>
                          <a:cs typeface="+mn-cs"/>
                        </a:rPr>
                        <a:t>43734.69</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121707.60</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395049.44</a:t>
                      </a:r>
                      <a:endParaRPr kumimoji="0" lang="es-MX" kern="1200" dirty="0">
                        <a:solidFill>
                          <a:schemeClr val="dk1"/>
                        </a:solidFill>
                        <a:latin typeface="+mn-lt"/>
                        <a:ea typeface="+mn-ea"/>
                        <a:cs typeface="+mn-cs"/>
                      </a:endParaRPr>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Fin del año 5</a:t>
                      </a:r>
                    </a:p>
                  </a:txBody>
                  <a:tcPr/>
                </a:tc>
                <a:tc>
                  <a:txBody>
                    <a:bodyPr/>
                    <a:lstStyle/>
                    <a:p>
                      <a:pPr algn="r" fontAlgn="b"/>
                      <a:r>
                        <a:rPr kumimoji="0" lang="es-MX" kern="1200">
                          <a:solidFill>
                            <a:schemeClr val="dk1"/>
                          </a:solidFill>
                          <a:latin typeface="+mn-lt"/>
                          <a:ea typeface="+mn-ea"/>
                          <a:cs typeface="+mn-cs"/>
                        </a:rPr>
                        <a:t>77972.91</a:t>
                      </a:r>
                    </a:p>
                  </a:txBody>
                  <a:tcPr marL="9525" marR="9525" marT="9525" marB="0" anchor="ctr"/>
                </a:tc>
                <a:tc>
                  <a:txBody>
                    <a:bodyPr/>
                    <a:lstStyle/>
                    <a:p>
                      <a:pPr algn="r" fontAlgn="b"/>
                      <a:r>
                        <a:rPr kumimoji="0" lang="es-MX" kern="1200" dirty="0" smtClean="0">
                          <a:solidFill>
                            <a:schemeClr val="dk1"/>
                          </a:solidFill>
                          <a:latin typeface="+mn-lt"/>
                          <a:ea typeface="+mn-ea"/>
                          <a:cs typeface="+mn-cs"/>
                        </a:rPr>
                        <a:t>63207.91</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a:solidFill>
                            <a:schemeClr val="dk1"/>
                          </a:solidFill>
                          <a:latin typeface="+mn-lt"/>
                          <a:ea typeface="+mn-ea"/>
                          <a:cs typeface="+mn-cs"/>
                        </a:rPr>
                        <a:t>141180.82</a:t>
                      </a:r>
                    </a:p>
                  </a:txBody>
                  <a:tcPr marL="9525" marR="9525" marT="9525" marB="0" anchor="ctr"/>
                </a:tc>
                <a:tc>
                  <a:txBody>
                    <a:bodyPr/>
                    <a:lstStyle/>
                    <a:p>
                      <a:pPr algn="r" fontAlgn="b"/>
                      <a:r>
                        <a:rPr kumimoji="0" lang="es-MX" kern="1200" dirty="0" smtClean="0">
                          <a:solidFill>
                            <a:schemeClr val="dk1"/>
                          </a:solidFill>
                          <a:latin typeface="+mn-lt"/>
                          <a:ea typeface="+mn-ea"/>
                          <a:cs typeface="+mn-cs"/>
                        </a:rPr>
                        <a:t>536230.26</a:t>
                      </a:r>
                      <a:endParaRPr kumimoji="0" lang="es-MX" kern="1200" dirty="0">
                        <a:solidFill>
                          <a:schemeClr val="dk1"/>
                        </a:solidFill>
                        <a:latin typeface="+mn-lt"/>
                        <a:ea typeface="+mn-ea"/>
                        <a:cs typeface="+mn-cs"/>
                      </a:endParaRPr>
                    </a:p>
                  </a:txBody>
                  <a:tcPr marL="9525" marR="9525" marT="9525" marB="0"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Fin del año 6</a:t>
                      </a:r>
                    </a:p>
                  </a:txBody>
                  <a:tcPr/>
                </a:tc>
                <a:tc>
                  <a:txBody>
                    <a:bodyPr/>
                    <a:lstStyle/>
                    <a:p>
                      <a:pPr algn="r" fontAlgn="b"/>
                      <a:r>
                        <a:rPr kumimoji="0" lang="es-MX" kern="1200">
                          <a:solidFill>
                            <a:schemeClr val="dk1"/>
                          </a:solidFill>
                          <a:latin typeface="+mn-lt"/>
                          <a:ea typeface="+mn-ea"/>
                          <a:cs typeface="+mn-cs"/>
                        </a:rPr>
                        <a:t>77972.91</a:t>
                      </a:r>
                    </a:p>
                  </a:txBody>
                  <a:tcPr marL="9525" marR="9525" marT="9525" marB="0" anchor="ctr"/>
                </a:tc>
                <a:tc>
                  <a:txBody>
                    <a:bodyPr/>
                    <a:lstStyle/>
                    <a:p>
                      <a:pPr algn="r" fontAlgn="b"/>
                      <a:r>
                        <a:rPr kumimoji="0" lang="es-MX" kern="1200" dirty="0" smtClean="0">
                          <a:solidFill>
                            <a:schemeClr val="dk1"/>
                          </a:solidFill>
                          <a:latin typeface="+mn-lt"/>
                          <a:ea typeface="+mn-ea"/>
                          <a:cs typeface="+mn-cs"/>
                        </a:rPr>
                        <a:t>85796.84</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163769.75</a:t>
                      </a:r>
                      <a:endParaRPr kumimoji="0" lang="es-MX" kern="1200" dirty="0">
                        <a:solidFill>
                          <a:schemeClr val="dk1"/>
                        </a:solidFill>
                        <a:latin typeface="+mn-lt"/>
                        <a:ea typeface="+mn-ea"/>
                        <a:cs typeface="+mn-cs"/>
                      </a:endParaRPr>
                    </a:p>
                  </a:txBody>
                  <a:tcPr marL="9525" marR="9525" marT="9525" marB="0" anchor="ctr"/>
                </a:tc>
                <a:tc>
                  <a:txBody>
                    <a:bodyPr/>
                    <a:lstStyle/>
                    <a:p>
                      <a:pPr algn="r" fontAlgn="b"/>
                      <a:r>
                        <a:rPr kumimoji="0" lang="es-MX" kern="1200" dirty="0" smtClean="0">
                          <a:solidFill>
                            <a:schemeClr val="dk1"/>
                          </a:solidFill>
                          <a:latin typeface="+mn-lt"/>
                          <a:ea typeface="+mn-ea"/>
                          <a:cs typeface="+mn-cs"/>
                        </a:rPr>
                        <a:t>700000</a:t>
                      </a:r>
                      <a:endParaRPr kumimoji="0" lang="es-MX" kern="1200" dirty="0">
                        <a:solidFill>
                          <a:schemeClr val="dk1"/>
                        </a:solidFill>
                        <a:latin typeface="+mn-lt"/>
                        <a:ea typeface="+mn-ea"/>
                        <a:cs typeface="+mn-cs"/>
                      </a:endParaRPr>
                    </a:p>
                  </a:txBody>
                  <a:tcPr marL="9525" marR="9525" marT="9525" marB="0" anchor="ctr"/>
                </a:tc>
              </a:tr>
            </a:tbl>
          </a:graphicData>
        </a:graphic>
      </p:graphicFrame>
    </p:spTree>
    <p:extLst>
      <p:ext uri="{BB962C8B-B14F-4D97-AF65-F5344CB8AC3E}">
        <p14:creationId xmlns:p14="http://schemas.microsoft.com/office/powerpoint/2010/main" val="182970775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4</a:t>
            </a:r>
            <a:endParaRPr lang="es-MX" dirty="0"/>
          </a:p>
        </p:txBody>
      </p:sp>
      <p:sp>
        <p:nvSpPr>
          <p:cNvPr id="3" name="2 Marcador de contenido"/>
          <p:cNvSpPr>
            <a:spLocks noGrp="1"/>
          </p:cNvSpPr>
          <p:nvPr>
            <p:ph idx="1"/>
          </p:nvPr>
        </p:nvSpPr>
        <p:spPr/>
        <p:txBody>
          <a:bodyPr/>
          <a:lstStyle/>
          <a:p>
            <a:pPr marL="0" indent="0">
              <a:buNone/>
            </a:pPr>
            <a:r>
              <a:rPr lang="es-MX" dirty="0" smtClean="0"/>
              <a:t>Una empresa debe de pagar dentro de 6 meses la cantidad de $400 000. Para asegurar el pago, el contralor propone, dado que hay liquidez en la empresa, acumular un fondo mediante depósitos mensuales a una cuenta que paga 9% convertible mensualmente.</a:t>
            </a:r>
          </a:p>
          <a:p>
            <a:pPr marL="514350" indent="-514350">
              <a:buFont typeface="+mj-lt"/>
              <a:buAutoNum type="alphaLcParenR"/>
            </a:pPr>
            <a:r>
              <a:rPr lang="es-MX" dirty="0" smtClean="0"/>
              <a:t>¿De cuánto deben de ser los depósitos?</a:t>
            </a:r>
          </a:p>
          <a:p>
            <a:pPr marL="514350" indent="-514350">
              <a:buFont typeface="+mj-lt"/>
              <a:buAutoNum type="alphaLcParenR"/>
            </a:pPr>
            <a:r>
              <a:rPr lang="es-MX" dirty="0" smtClean="0"/>
              <a:t>Haga una tabla que muestre la forma en que se acumula el fondo</a:t>
            </a:r>
            <a:endParaRPr lang="es-MX" dirty="0"/>
          </a:p>
        </p:txBody>
      </p:sp>
    </p:spTree>
    <p:extLst>
      <p:ext uri="{BB962C8B-B14F-4D97-AF65-F5344CB8AC3E}">
        <p14:creationId xmlns:p14="http://schemas.microsoft.com/office/powerpoint/2010/main" val="31957856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extLst>
      <p:ext uri="{BB962C8B-B14F-4D97-AF65-F5344CB8AC3E}">
        <p14:creationId xmlns:p14="http://schemas.microsoft.com/office/powerpoint/2010/main" val="115609903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840080"/>
            <a:ext cx="8229600" cy="4389120"/>
          </a:xfrm>
        </p:spPr>
        <p:txBody>
          <a:bodyPr>
            <a:noAutofit/>
          </a:bodyPr>
          <a:lstStyle/>
          <a:p>
            <a:pPr marL="0" indent="0" algn="just">
              <a:buNone/>
            </a:pPr>
            <a:r>
              <a:rPr lang="es-MX" dirty="0" smtClean="0"/>
              <a:t>En el área financiera, </a:t>
            </a:r>
            <a:r>
              <a:rPr lang="es-MX" i="1" dirty="0" smtClean="0"/>
              <a:t>amortización </a:t>
            </a:r>
            <a:r>
              <a:rPr lang="es-MX" dirty="0" smtClean="0"/>
              <a:t>significa saldar gradualmente una deuda por medio de una serie de pagos que, generalmente, son iguales y que se realizan también a intervalos iguales</a:t>
            </a:r>
            <a:r>
              <a:rPr lang="es-MX" dirty="0" smtClean="0"/>
              <a:t>.</a:t>
            </a:r>
            <a:endParaRPr lang="es-MX" dirty="0"/>
          </a:p>
        </p:txBody>
      </p:sp>
      <p:sp>
        <p:nvSpPr>
          <p:cNvPr id="2" name="1 Rectángulo"/>
          <p:cNvSpPr/>
          <p:nvPr/>
        </p:nvSpPr>
        <p:spPr>
          <a:xfrm>
            <a:off x="179512" y="2492896"/>
            <a:ext cx="8280920" cy="4154984"/>
          </a:xfrm>
          <a:prstGeom prst="rect">
            <a:avLst/>
          </a:prstGeom>
        </p:spPr>
        <p:txBody>
          <a:bodyPr wrap="square">
            <a:spAutoFit/>
          </a:bodyPr>
          <a:lstStyle/>
          <a:p>
            <a:pPr algn="just"/>
            <a:r>
              <a:rPr lang="es-MX" sz="2400" dirty="0"/>
              <a:t>Ejemplo:</a:t>
            </a:r>
          </a:p>
          <a:p>
            <a:pPr algn="just"/>
            <a:r>
              <a:rPr lang="es-MX" sz="2400" dirty="0"/>
              <a:t>El pago de una hipoteca </a:t>
            </a:r>
          </a:p>
          <a:p>
            <a:pPr algn="just"/>
            <a:endParaRPr lang="es-MX" sz="2400" dirty="0"/>
          </a:p>
          <a:p>
            <a:pPr algn="just"/>
            <a:endParaRPr lang="es-MX" sz="2400" dirty="0" smtClean="0"/>
          </a:p>
          <a:p>
            <a:pPr algn="just"/>
            <a:endParaRPr lang="es-MX" sz="2400" dirty="0" smtClean="0"/>
          </a:p>
          <a:p>
            <a:pPr algn="just"/>
            <a:endParaRPr lang="es-MX" sz="2400" dirty="0" smtClean="0"/>
          </a:p>
          <a:p>
            <a:pPr algn="just"/>
            <a:endParaRPr lang="es-MX" sz="2400" dirty="0"/>
          </a:p>
          <a:p>
            <a:pPr algn="just"/>
            <a:endParaRPr lang="es-MX" sz="2400" dirty="0"/>
          </a:p>
          <a:p>
            <a:pPr algn="just"/>
            <a:r>
              <a:rPr lang="es-MX" sz="2400" dirty="0" smtClean="0"/>
              <a:t>Podemos </a:t>
            </a:r>
            <a:r>
              <a:rPr lang="es-MX" sz="2400" dirty="0"/>
              <a:t>decir que: La amortización se refiere a la extinción, mediante pagos periódicos, de una deuda actual</a:t>
            </a:r>
          </a:p>
          <a:p>
            <a:pPr algn="just"/>
            <a:endParaRPr lang="es-MX" sz="2400" dirty="0"/>
          </a:p>
        </p:txBody>
      </p:sp>
      <p:pic>
        <p:nvPicPr>
          <p:cNvPr id="1026" name="Picture 2" descr="Resultado de imagen para HIPOTE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3429000"/>
            <a:ext cx="2520280" cy="1729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4837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1000"/>
                                        <p:tgtEl>
                                          <p:spTgt spid="1026"/>
                                        </p:tgtEl>
                                      </p:cBhvr>
                                    </p:animEffect>
                                    <p:anim calcmode="lin" valueType="num">
                                      <p:cBhvr>
                                        <p:cTn id="13" dur="1000" fill="hold"/>
                                        <p:tgtEl>
                                          <p:spTgt spid="1026"/>
                                        </p:tgtEl>
                                        <p:attrNameLst>
                                          <p:attrName>ppt_x</p:attrName>
                                        </p:attrNameLst>
                                      </p:cBhvr>
                                      <p:tavLst>
                                        <p:tav tm="0">
                                          <p:val>
                                            <p:strVal val="#ppt_x"/>
                                          </p:val>
                                        </p:tav>
                                        <p:tav tm="100000">
                                          <p:val>
                                            <p:strVal val="#ppt_x"/>
                                          </p:val>
                                        </p:tav>
                                      </p:tavLst>
                                    </p:anim>
                                    <p:anim calcmode="lin" valueType="num">
                                      <p:cBhvr>
                                        <p:cTn id="1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4" name="3 Rectángulo"/>
          <p:cNvSpPr/>
          <p:nvPr/>
        </p:nvSpPr>
        <p:spPr>
          <a:xfrm>
            <a:off x="467544" y="4365104"/>
            <a:ext cx="7632848"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extLst>
      <p:ext uri="{BB962C8B-B14F-4D97-AF65-F5344CB8AC3E}">
        <p14:creationId xmlns:p14="http://schemas.microsoft.com/office/powerpoint/2010/main" val="2778554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40080"/>
            <a:ext cx="8229600" cy="2588920"/>
          </a:xfrm>
        </p:spPr>
        <p:txBody>
          <a:bodyPr/>
          <a:lstStyle/>
          <a:p>
            <a:pPr marL="0" indent="0" algn="just">
              <a:buNone/>
            </a:pPr>
            <a:r>
              <a:rPr lang="es-MX" dirty="0" smtClean="0"/>
              <a:t>Cuando se amortiza una deuda, se hacen pagos periódicos y del importe  de cada uno de ellos se liquidan los intereses causados hasta ese momento y el resto se aplica a la amortización o disminución del importe de la deuda.</a:t>
            </a:r>
            <a:endParaRPr lang="es-MX" dirty="0"/>
          </a:p>
        </p:txBody>
      </p:sp>
      <p:sp>
        <p:nvSpPr>
          <p:cNvPr id="4" name="AutoShape 6" descr="Resultado de imagen para amortizar"/>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8" descr="Resultado de imagen para amortizar"/>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10" descr="Resultado de imagen para amortizar"/>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2" descr="Resultado de imagen para amortizar"/>
          <p:cNvSpPr>
            <a:spLocks noChangeAspect="1" noChangeArrowheads="1"/>
          </p:cNvSpPr>
          <p:nvPr/>
        </p:nvSpPr>
        <p:spPr bwMode="auto">
          <a:xfrm>
            <a:off x="457200"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4" descr="data:image/jpeg;base64,/9j/4AAQSkZJRgABAQAAAQABAAD/2wCEAAkGBxQSEBAUEBQWFBQUFRYVEBQVFBQWFBQUFRgWFhQUFBQYHCggGBwlHBQUITEiJSksLi4uFx8zODMsNygtLisBCgoKDg0OGhAPGy0lHR80LCwsKystMC4sLCwtLDMtLCwsLCwuLCwsLCwsLCwsLCwsLCwsKywsNywsLCwsLCwsN//AABEIALoAvAMBIgACEQEDEQH/xAAcAAABBQEBAQAAAAAAAAAAAAAFAgMEBgcBAAj/xABEEAABAgMFAwgIBQMCBgMAAAABAgMABBEFBhIhMVFxsQcTIjI0QWGRIyRSU3SBs9EUM3KhwRaiskKTFRdEYoLSNcLw/8QAGgEBAAMBAQEAAAAAAAAAAAAAAAQFBgIDAf/EAC4RAAIBAgQEBgEEAwAAAAAAAAABAgMRBBIxMwUhMkETUXGBocFhIkJDsQYVI//aAAwDAQACEQMRAD8Avd37DZcl21rRVRrU1O2CYuzL+7/cwu6SfU2tx4wZwwAEF2Jb3f7mO/0zLZej18TBykJUM0bzwMACBdeW93+5hQutLe6HmYNVhKl01ygAMq68rl6IZ+J2VhX9Lyvuh5mCBdBKCCCKnQg9xhZVAAo3YlfdDzMIVdqVy9GPMwWKoacVmneeBgAabtS3uh5mEm7ct7seZgqTHKQAIN3ZbL0f7mFC7Ut7v9zBRQzTvPAwpbyElKVKSFK6qSoAq3A6wAKF2Zb3f7mO/wBMy2Xo/wBzsg0kRxQ6SN54GABQuvLe7HmYULrSvuh5mDAhVYACquxKinohn4nZX+I8bryvuh5mCrqukjeeBjxMACDdmV90PMwhV25bL0Y8zBgmGXDmneeBgAWbty3u/wBzFHvLLJamVobFEilB8o00mM4vf2tzcOEAXm6HY2dx4xQ+VOcembRs6y2nVMtzAKphSCQpSaq6NdmFCstCVZ6ReLpn1NrceMVvlHuk/NPSk5ILSmblT0UryS4mtaV7iDi3hR0gCmXwsb+nXpObs5xwNOL5uZZUrElwJAVp31Tj10NKRap6/M6u1ZmQk5VlxbAxJW44pAIKUklQ7+vSgPzgXP3atK15mVNqoZl5aXOItNkqLpNKgip1CaeArtgSJibRee1FSDbTjuAVS8opThwNVIoczWkAGpflgpZz8w+ylMw0+JcsJKsKlqClA4iSUgBC669Xxgqq2LULTv4+Tlww5LPqUWnHCpFGlKwOgnKuYqIq6OSV5yznkuupE67MCZJH5dQlY5skbecWaga02Ra2jbEwhxqaZlm0KYdQtSHCpTjim1JRQHqipzgCr2JfdMnZNnCTlkh2afeblZfnFqSCHMClKcUa5qcTl4+EWWyL5TabRbkLSZaaceRjl3GVLW2qlapIUa/6TnXuisf8uJxEhZnNlv8AGSL7riUFVW3ErcDgGMd/oxl4mD9lXfnZu1mJ+0G0SyZZBSyyhfOKUTiqVKpp0yYAAy/KpPuyTs2zJM80yvC8suLIFQk0SmoNelUnTMQatflFUE2aJdDRfnW+dSHl820ykgglxdc8woDTT5RBu9yfzbNhz8ksN88+4VN0cqihS2OkqmWaFQ3a3JvMlmyHG0sLmJRkMvMPZsugVPWGuqst0ATLP5TVpNoImmmS5KNc6kyzhW08nIEBRJw9ZOeffllnLuZfGenVsKLUmWHPzA08pUwymhopbRVXUAad8IsywJ5IfUmRs+WJZKW0JqvnFEpql1R0RhB02+EDLA5PJk2nLTS5eXkEMVK0y7il86aEZJOSQakboAufKBej/hkp+IUkOKKwhpGaQVqSo9I1OQAJ+UZtb05OvWxYKrQZaYWVAtpbUpXRUoHpgnokHurGg8rV1HLRkUssEB1DodQFGiVYUrSU17slmAEzd21Z2fsqbm2pdoSqgVpQ6SqmIFSiCKVy0BgBU7ylzDj08JFEoWpQkLXMvFC3lJxYgygKFeqrb3bYuFy7yf8AEZSXmUpCCoqC0UJwrSFBQBrmNmkUH/l5Myk1NLl5WUnmH1laEzBKXGSSo4QaadKnyGkX+6Eg6xLNImGmGnC44pTcuKNJCsWEJ+VKnbAGN2/ISb14bUTaUwZdsAFK0qw1XgbFBrXKuXhB7kntm0BZk4prC+lt5CZVUypSUYTUOkrJySkYTTPUiD8rcIrtufm5tpp2WeSOZCiFEKCWxUopl1VRL5VbqOzlmpYkQlBbdSvmh0ErQAoYBTLVQVn3pgAbYPKI+5aTUlNplSXElSHZR0uoBCVGizUjQHZTKIbHKbOvtTk1KyjKpOWJBW44tLiqUNQBlWhBw0yrrHLOubNm1bPmlysrLMtIKFtMLqeosZ5Cp6Q+5ipT0s7Z0jaUqzOybkqtSwQV1miuoQpsNjNKuiATpUGALxNcpbv4WzSzLocm5+vNtEqDaAFYcSlVqRU+GhNconWDfCZVaP4C0WG2n8HONLZUpTa00PR6WdfsYq0jdKackLDnJPD+IlUE8050Q42pWIUPd/qHji8Mz9hXfnH7WFoz7bbAQ3zbDKF84qtD0lK899e6ANDAjOr4drc3DhGjgRnF8O1ubhwgC4XVPqjXz4wWgVdRPqjXz4wXwePCAEUiA3YzCJgvoaQl5yocdA6ahTRR7+qnygnzZ2nyH2hC2ziR0jqe5Ow+EAKwx0JjvNH2j5D7QoNn2j5D7QA0tPSRvPAw7hhC2ziR0jqe4bD4Q7zZ9o+SftAHgISsdJG88DC+bPtHyH2hDiDiR0jqdnsnwgB0JjtIRhPtHyH2jhB9o+Q+0Aec6yN5/wATCyYjuA4kZnU7Nh8IUQfaP7faAHCYac6yN54GOFJ9o/t9oacSaozOp7hsPhAEgmEEwgpPtH9vtCcJ9o+Q+0AecOad54GAb1zZBTinFSjClqUVqUWxUqJqpR2kkmDC0mqczqe4bD4QrAfaPkPtACkpoAAKAaDuA2cI4rVO88DHQg7T5D7RxSc05952bDADwjN749rc3J4RpAEZvfLtjm5PCALrdFPqbO48YNYYEXP7GzuPGDNYAjT2MNOFkJLgSebCyQgrp0QqmdKxmdwbdn3bbnpe0HEnmWqhpr8lCjzfUJ6RyV3nvMaZaMwpDTim0c4tKSUNghONQGScRyFdpjI7AZtNm2ZmeXZpCZvChSPxLB5oejCl4gelQIJpQVgLGy4Y9SOFUcrACXOsjeeBhysMuHpI3ngYXWAFVhpw9JG88DCqw04c0bz/AImAHqxwmEVj1YAS4ekjeeBhRMNOHNO88DCqwAomGnDmneeBhUNuap3ngYAcrCY9HoAQvVO88DDgENr1TvPAw6IA9CV6p3ngYWISvVG88DADsZrfPtjm5PCNKjNb59sc3J4QBdbpH1Nn58Y+e02/NOErVMPVVmaOuAZ55AGgj6BukfVGfnxj5sk9BuER67dkXHCYRlKV1fT7LAzab9M33v8Aec+8SZe0nsQ9M7/ur/8AaBcvpEqW6wiuc5X1NrTw9Lw75UaHZc24W1VcXp3rV94r/wDxh9E7K4XXKKfaQoFaikpW4lKgQTTQmDNlflK3RWZntsn8VL/VREuDfIzWIpwzS5I3BYNUdI6nuTsPhC8J9o/2/aELOad54GF1icZc9hPtHyT9obcBqnpHU+zsPhDlYbc1TvPAwAopPtH+37QCt690nJLCJqZDayMQQRVWE6GgTlB6sVe+loSUk2uYmm23HXE4G0FKVOvFPVbSCCaVVme6sAF7NtJqZQh2WeDrZJAWnCRUA1ByyPgYnYT7R/t+0ULkeu27IyIEwChx90u82QQW0lASEqB0V0anZkIv0AJwn2j/AG/aG1pNU9I6n2dm6HobXqneeBgD2A+0f7ftHcB9o/2/aFx6AGlINU9I6n2dh8IcwH2j/b9o4vVO88DDkAJCTtP7faOLGac+87Nh8IchC9U7zwMAOiM2vl2xzcnhGkxm18e1ubk8IAt90z6oz8+MfN8noNwj6QuoPVWvnxj5vk9BuiNiOxdcH6pe32FZfSJUt1hERo0Eds2bxOUIpsiuabZtY1YxgovuaNZX5St0ViZ7bKfEsfVRFnsr8tW6KxM9tlPiWPqoiZDsZvE9Ujb1nNO88DCsUNLbFU5DU9w2GFc2Ng8hE4ygvFDbixVOY1PAx3mxsHkIzu+h9eUO4IRQd2YiNisR4MM1jqKuzR8Q2xTr0cnkvPzImXX5lDiUpSjmnW0pRh701bJB3GIFiDpRYIoqn+QuDtk+T1VG/c5dq7KZErwTEy/zhTX8S8HcGAL6lEilcWe2giwVgfKRCtvqLiR/uv8Amp5NfyfPC5hzFCVHNO88IH3dGKVYJAJKcyd5ietsVTkNT3DYYu6cs8VLzPJqw5WO1hPNjYPIR7mxsHkI7PhxRzTvPAw5ihlaBVOQ1PcNhhSkpGZoBtNIAdrCFnNO88DCGlIUKoKVDamhHmI6sCqcu88DAD1Yze+Pa3PlwjR4zi+Ha3Nw4QBcrpj1Rn58Y+bJU0SNwj6VumPVGfnxj5vs5jGMI1w5RGxHYueEOzn7fYgzKtsICyDUZd9dkLk3ubcSogEpOhHfughY9tmXWtQSlQWSVJUAR3/eI9uZcucnG7eha7izzjjbuI1SnKp1rrr84jzPbZT4mX+qiDN3LQYcQ5zLYaUvpLSNCrSoHdoNIDTPbZT4lj6qI9EQ5O6ZtzgzT8/8TC6Qhw5p3nvGwwvEImmZPRm98u3r/QjhGkYhGb3z7ev9COEV3FNg7p6kixOtFgiv2J1osEYbEdZMjoT5TuiFbnUXE2U7ohW51F7on/wRPP8AcSrtdkY/T/JggvVO88DA+7R9UY/T/Jggs5p3nhG1w+1H0RFeouPR6sdrHsfBC9U7zwMA743fZnJcCZQ44hlRe5ppRCnVJQsBs4ekdcgKGoEHFnNO88DAW9MnOOBlVnzCGVoKisOJxocSQKJI7qEVrAGa8mjLSLcfDDbsi3zFBJzBcDrivbwq7hQnM1z3xsjmqd54GKLd65sybR/H2k+246lGBpDScKAMxUncf3i9L1TvPAwAuM5vf2tzcOEaPSM4vf2tzcOEAXa6XY2fnxj5rkXSgJUNQARSPpW6PY2dx4x83WWgHCFGgIpU6DKI+I7FxwjWft9hli0ZWYymWyhz3iDhJ39x+YgMiVBQ6rFTAeiD/qGfftgo5dGZAxN4HRtQ4ivkoiB9nWW6+pSW6ZGisSgkA6Z1rXQ6RHZcws+wTuOpX4kpToUKKv8AxpSDEz22U+JY+qiDN17BRKtuHFzjqhRSh1UjXCn5+cB5ntsp8Ux9VEdrsRZ9zbXECqchqe4bDC+bGweQjjmqfnwMLiaZgb5sbB5RnN8h6+unsI4RpMZvfPt6v0I4RXcT2TunqP2J1oNTEyhsVWoJHjFfs+aS30lRBt61kPooBQg5DwzrGNdB1Kn4JWayNBkVhQBSag6EaREtvqL3RVbFvUGAlsoKk+0Dp8jFltKYS4yVJ0IyibVpuFFL8nKfMn3aQPwjGQ6uzxMEFtiqchqe4bDEK7I9UY/T/JgisZp3ngY2GH2o+iIr1Pc2Ng8hES1J9iWb5yYUltFaYlDvOgAAqTuifSM85bexS3xI+k7EqnHNJI4k7K4a/rWzyU0fT4+jc2foiR/V0h75P+25/wCkYRLaiCyYtafDoSXNshyxMkbMxeaTX1HUn/wWP/rDs1bcujCVOADbhXpQ7ExlVh9aDt4fyhujiWAgpKN2dLESauaDZVqsTIUZdwOBJougIKSdKggGKJfDtbm5PCE8jP5lo7pbjMQq+nbHNyeEV1aCp1HFdiTTlmjcu90exs/PjHzRKdVO4R9L3R7Gz8+MfNEnoncIg4jsXvB+qXt9h2zHSFCiiPnDsvZjjCyVqT0zUYVV265CmsQpfSJcsemKxXOVro2UaKajPyL3ZX5St0VmZ7bKfEy/1URZrK/KVuisTPbZT4lj6qIlw7GexPVI3BzVO88DCjDLjYqnLvPAwrmhsieZQXGb3z7er9COEaJzI2Rnd8k0nl09hHCK7ieyelPUDWmSAgbaw2iUT+GW7i6YWAEeB7zBxmRQ+jAtWBQ/LV3A94I7+6BdrWC7LjEvCUE0CkqBHhlrGfh08j1Cguwy6ijEwA5TNC6a00qNItFqMhDSgNKRmbqVIUMYKVDMVBBptzi62fPKdlSVGppr35ZGGJt4XIR1LTdcepsfp/kwRWOkjeeBgdddoGTYy/0/yYIraGJGXeeBjWYfaj6L+iO9R2kZ1y3j1KV+JH0no0XmRsjOuW9sCSlaD/qR9J6JVDcR51OlmUy2ogrWgqYEsKpDj1ojSmUaGE1GPMrZRbZZLuTCVqOE1prFivD+UN0ZvY9plg1ABPjpF0ctcTMuFAUIFDsjwdTNUR3ltEM8i49LaO6W4zEKvsPXHNyeEc5FvzbS3S3GYhV9T645uTwioxe9ImUNtF2uh2Nn58Y+Z5PQbhH0vdHsbO48Y+aJPqp3fwIrsR2NBwfql7fYVl9IlS3WERZfSJUt1hFa+o3NLaL5ZX5St0ViZ7bJ/FS/1URZ7K/KVuisTPbZT4lj6qImw7GXxPVI25zVO88DC4QvVO88DDgETjKHqRm99O3r/Q3wjSgIza+vb1/ob4RXcT2TunqBbWaOBCs8ycxUUpSmY0iOq0FlktLUpQqCMRqRSLZYDxBpkQdQRURy+TLf4fEltCVYwMSUgGmeVRGbhWh0PU97Mrc9NLm3EBKKqCQhCU5kgbYuaLN/DygQrrBJK95NSIKWE0lLbeBCUkpTUgAEmg1MN231FboV3F01bzC1Cd1R6nL/AKf5MEnB0kbz/iYH3T7FL/p/kwSd6yN5/wATGvw+1H0RGeo5SM45c+xSvxQ+k9GjFUZxy5H1KV+KH0nol0NxHnU6WZCUHAojuEJs5DZXR0nDQ6ZVPdnE2zX0oPTGJBFFg94iY9dxtaVLlX0kAVwLyUAK5AjWLhohIbu5LSbiCJsrQonorQqlPkQRFpcstuXlQlpwOglSgsCmRNQD4xnol182HADgrTF/3bDsg1YU8pSVoJqAK/LT7RzBPOmfX0l+5GT6W0t0txmIXfTtjm5PCGuR0+ktHdLcZiHL39rc3J4RWYzekSaHQi73R7Gz8+MfNEn1U7hH0tdLsbPz4x80yfVG4RXYjsaDg/VL2+wrL6RKlusIiy+kSpbrCK19RuaW0XyyvylborE12yU+JY+qiLPZX5St0VmZ7bJ/FS/1URMh2MvieqRtamhVOQ1PAw6GRsEeUM07zwMPARPMoIDI2CM2vqmk+unsN8I08CMxvx/8gv8AQ3wiu4nsHdPUdsTrRYkq2gEbCAR5GK7YnWiwRiK0nGpdEtaE+ViHbfUXuMTJTuiFbfUXuic+dBepwtQldZA/By+Q6v8AJie4gVRl3ngYH3YV6nL/AKf5MTnFZp3ngY2mH2o+iIr1HCgbBGdctqQJOWoP+pH0nY0MqjO+Ws+py3xI+k7EyhuI86nSzK2JcrCgkEmmQGp3RERjaOik7QQRxidJOFKgUmh2iLUm2nXEKQvCsFJAqkE6bYuvDk1dEDMk7FMZecLfNIBIKqkJBJJ//Ui2WZd5ctLrcfGFxwAJRlVKRt8Tll3UjlxnFtoUKYaq1KaHQfOLLeM1bBOyOYp5kdPQ7yPD0to7pbjMQ7e8etubhwhPIyPS2juluMxC75mk45uTwipxm9Il0NtFyumsfg2cx39/jHzbJJOFOR0HcY0hLqhoSPmYa5sbB5CIVWGYtMDiPAcna+hUWEmmn7GJUsOkIsuAbB5R7CNkRJYVXvc0NPjzy2yfIWso+jVuiszPbJT4lj6qIJAxymY8NI9400ioq4/O5fpNeU8mqddT3HYfCHg8nb+x+0Y+Xle0fMx7n1e0fMxJKa9zYufTt/Y/aMzvuqs+sj2EcIEl9XtHzMIUok1JqdpiJjKPi08tzqLsw9Yhzg/iG0eYihhR2x3nDtPnFBU4KpSvn+CQqnI0mUWNo8xEO21DArMabYoXOq2nzMe5wnUnziTLhKVJRzfBxn5mj3bmAJRgf9uwnvPhE5cwmqc+89x2HwjKg4RkCabzHeeV7R8zF9COSKj5HiauHk7f2P2ig8s6gZOWpU+sjuPunfCA3PK9o+ZhLiirrGu/OPanLLJM4mrqxSZZJqMj5GDDKikgjUQawDYPKFYRsizhj7LpIjoXeomz5xbq6rNTupBW8J9EN0DAI6TXWOHjf1J5TrwLLUMcjJo7aNcspald8xCr6ZzjlNieEBmzhrhyrStMq0rTiY4o11ziBXnnm5eZIpK0bH//2Q==">
            <a:hlinkClick r:id="rId2"/>
          </p:cNvPr>
          <p:cNvSpPr>
            <a:spLocks noChangeAspect="1" noChangeArrowheads="1"/>
          </p:cNvSpPr>
          <p:nvPr/>
        </p:nvSpPr>
        <p:spPr bwMode="auto">
          <a:xfrm>
            <a:off x="53975" y="-1058863"/>
            <a:ext cx="2238375" cy="22193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8" name="Picture 4" descr="Resultado de imagen para amortizac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2996952"/>
            <a:ext cx="3528392" cy="2764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8227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2501632"/>
          </a:xfrm>
        </p:spPr>
        <p:txBody>
          <a:bodyPr/>
          <a:lstStyle/>
          <a:p>
            <a:pPr marL="0" indent="0">
              <a:buNone/>
            </a:pPr>
            <a:r>
              <a:rPr lang="es-MX" dirty="0" smtClean="0"/>
              <a:t>Por otro lado bajo el concepto de fondo de amortización el valor de la deuda está planteado a futuro y lo que se hace es realizar depósitos periódicos en alguna inversión de manera que se acumule la cantidad necesaria para el momento en que es necesario pagar.</a:t>
            </a:r>
            <a:endParaRPr lang="es-MX" dirty="0"/>
          </a:p>
        </p:txBody>
      </p:sp>
      <p:pic>
        <p:nvPicPr>
          <p:cNvPr id="2052" name="Picture 4" descr="https://encrypted-tbn1.gstatic.com/images?q=tbn:ANd9GcQSeRZ4mWYgC0NXrx2Nun4wFe8tOpD0dEhUZmxWePXudZWpfgg9i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924944"/>
            <a:ext cx="4848225" cy="3590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55417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8072"/>
            <a:ext cx="8229600" cy="4389120"/>
          </a:xfrm>
        </p:spPr>
        <p:txBody>
          <a:bodyPr/>
          <a:lstStyle/>
          <a:p>
            <a:pPr marL="0" indent="0" algn="just">
              <a:buNone/>
            </a:pPr>
            <a:r>
              <a:rPr lang="es-MX" dirty="0" smtClean="0"/>
              <a:t>En este caso puede suceder, entre otras combinaciones posibles, que los intereses causados por la deuda se incluyan en el valor a futuro que se le asigna a que se paguen por separado</a:t>
            </a:r>
            <a:endParaRPr lang="es-MX" dirty="0"/>
          </a:p>
        </p:txBody>
      </p:sp>
      <p:pic>
        <p:nvPicPr>
          <p:cNvPr id="4" name="Picture 2" descr="http://ceipjuandelenzina.centros.educa.jcyl.es/sitio/upload/img/Frases-de-Ideias-gifs-animado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636912"/>
            <a:ext cx="2808312" cy="32083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278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práctico 5</a:t>
            </a:r>
            <a:endParaRPr lang="es-MX" dirty="0"/>
          </a:p>
        </p:txBody>
      </p:sp>
      <p:sp>
        <p:nvSpPr>
          <p:cNvPr id="3" name="2 Marcador de contenido"/>
          <p:cNvSpPr>
            <a:spLocks noGrp="1"/>
          </p:cNvSpPr>
          <p:nvPr>
            <p:ph idx="1"/>
          </p:nvPr>
        </p:nvSpPr>
        <p:spPr/>
        <p:txBody>
          <a:bodyPr>
            <a:normAutofit fontScale="92500"/>
          </a:bodyPr>
          <a:lstStyle/>
          <a:p>
            <a:pPr marL="0" indent="0" algn="just">
              <a:buNone/>
            </a:pPr>
            <a:r>
              <a:rPr lang="es-MX" dirty="0" smtClean="0"/>
              <a:t>Si la tasa vigente en el mercado para cierto tipo de inversiones es de 18% anual, convertible mensualmente, determinar la forma en que se podría saldar la deuda de:</a:t>
            </a:r>
          </a:p>
          <a:p>
            <a:pPr marL="514350" indent="-514350" algn="just">
              <a:buFont typeface="+mj-lt"/>
              <a:buAutoNum type="alphaLcParenR"/>
            </a:pPr>
            <a:r>
              <a:rPr lang="es-MX" dirty="0" smtClean="0"/>
              <a:t>$1 000, contraída el día de hoy y que se amortiza mediante 4 pagos mensuales iguales</a:t>
            </a:r>
          </a:p>
          <a:p>
            <a:pPr marL="514350" indent="-514350" algn="just">
              <a:buFont typeface="+mj-lt"/>
              <a:buAutoNum type="alphaLcParenR"/>
            </a:pPr>
            <a:r>
              <a:rPr lang="es-MX" dirty="0" smtClean="0"/>
              <a:t>Una deuda de $1 061.36 que debe pagarse exactamente dentro 4 meses, con un fondo de amortización constituido mediante 4 depósitos mensuales iguales, el primero de los cuales debe hacerse  dentro de un mes.</a:t>
            </a:r>
          </a:p>
          <a:p>
            <a:pPr marL="514350" indent="-514350" algn="just">
              <a:buFont typeface="+mj-lt"/>
              <a:buAutoNum type="alphaLcParenR"/>
            </a:pPr>
            <a:r>
              <a:rPr lang="es-MX" dirty="0" smtClean="0"/>
              <a:t>Hacer una tabla para comparar el comportamiento de las operaciones planteadas en a) y b)</a:t>
            </a:r>
            <a:endParaRPr lang="es-MX" dirty="0"/>
          </a:p>
        </p:txBody>
      </p:sp>
    </p:spTree>
    <p:extLst>
      <p:ext uri="{BB962C8B-B14F-4D97-AF65-F5344CB8AC3E}">
        <p14:creationId xmlns:p14="http://schemas.microsoft.com/office/powerpoint/2010/main" val="222250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Solución</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92500"/>
              </a:bodyPr>
              <a:lstStyle/>
              <a:p>
                <a:pPr marL="514350" indent="-514350">
                  <a:buFont typeface="+mj-lt"/>
                  <a:buAutoNum type="alphaLcParenR"/>
                </a:pPr>
                <a14:m>
                  <m:oMath xmlns:m="http://schemas.openxmlformats.org/officeDocument/2006/math">
                    <m:r>
                      <a:rPr lang="es-MX" b="0" i="1" smtClean="0">
                        <a:latin typeface="Cambria Math"/>
                      </a:rPr>
                      <m:t>𝐶</m:t>
                    </m:r>
                    <m:r>
                      <a:rPr lang="es-MX" b="0" i="1" smtClean="0">
                        <a:latin typeface="Cambria Math"/>
                      </a:rPr>
                      <m:t>=$1 000</m:t>
                    </m:r>
                  </m:oMath>
                </a14:m>
                <a:endParaRPr lang="es-MX" b="0" dirty="0" smtClean="0"/>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𝑛</m:t>
                      </m:r>
                      <m:r>
                        <a:rPr lang="es-MX" b="0" i="1" smtClean="0">
                          <a:latin typeface="Cambria Math"/>
                        </a:rPr>
                        <m:t>=4 </m:t>
                      </m:r>
                      <m:r>
                        <a:rPr lang="es-MX" b="0" i="1" smtClean="0">
                          <a:latin typeface="Cambria Math"/>
                        </a:rPr>
                        <m:t>𝑚𝑒𝑠𝑒𝑠</m:t>
                      </m:r>
                    </m:oMath>
                  </m:oMathPara>
                </a14:m>
                <a:endParaRPr lang="es-MX" b="0" dirty="0" smtClean="0"/>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𝑖</m:t>
                      </m:r>
                      <m:r>
                        <a:rPr lang="es-MX" b="0" i="1" smtClean="0">
                          <a:latin typeface="Cambria Math"/>
                        </a:rPr>
                        <m:t>=</m:t>
                      </m:r>
                      <m:f>
                        <m:fPr>
                          <m:ctrlPr>
                            <a:rPr lang="es-MX" b="0" i="1" smtClean="0">
                              <a:latin typeface="Cambria Math"/>
                            </a:rPr>
                          </m:ctrlPr>
                        </m:fPr>
                        <m:num>
                          <m:r>
                            <a:rPr lang="es-MX" b="0" i="1" smtClean="0">
                              <a:latin typeface="Cambria Math"/>
                            </a:rPr>
                            <m:t>0.18</m:t>
                          </m:r>
                        </m:num>
                        <m:den>
                          <m:r>
                            <a:rPr lang="es-MX" b="0" i="1" smtClean="0">
                              <a:latin typeface="Cambria Math"/>
                            </a:rPr>
                            <m:t>12</m:t>
                          </m:r>
                        </m:den>
                      </m:f>
                      <m:r>
                        <a:rPr lang="es-MX" b="0" i="1" smtClean="0">
                          <a:latin typeface="Cambria Math"/>
                        </a:rPr>
                        <m:t>=0.015 </m:t>
                      </m:r>
                      <m:r>
                        <a:rPr lang="es-MX" b="0" i="1" smtClean="0">
                          <a:latin typeface="Cambria Math"/>
                        </a:rPr>
                        <m:t>𝑚𝑒𝑛𝑠𝑢𝑎𝑙</m:t>
                      </m:r>
                    </m:oMath>
                  </m:oMathPara>
                </a14:m>
                <a:endParaRPr lang="es-MX" b="0" dirty="0" smtClean="0"/>
              </a:p>
              <a:p>
                <a:pPr marL="0" indent="0">
                  <a:buNone/>
                </a:pPr>
                <a:r>
                  <a:rPr lang="es-MX" dirty="0" smtClean="0"/>
                  <a:t>De la formula:</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𝑅</m:t>
                      </m:r>
                      <m:r>
                        <a:rPr lang="es-MX" b="0" i="1" smtClean="0">
                          <a:latin typeface="Cambria Math"/>
                        </a:rPr>
                        <m:t>=</m:t>
                      </m:r>
                      <m:f>
                        <m:fPr>
                          <m:ctrlPr>
                            <a:rPr lang="es-MX" b="0" i="1" smtClean="0">
                              <a:latin typeface="Cambria Math"/>
                            </a:rPr>
                          </m:ctrlPr>
                        </m:fPr>
                        <m:num>
                          <m:r>
                            <a:rPr lang="es-MX" b="0" i="1" smtClean="0">
                              <a:latin typeface="Cambria Math"/>
                            </a:rPr>
                            <m:t>𝐶𝑖</m:t>
                          </m:r>
                        </m:num>
                        <m:den>
                          <m:r>
                            <a:rPr lang="es-MX" b="0" i="1" smtClean="0">
                              <a:latin typeface="Cambria Math"/>
                            </a:rPr>
                            <m:t>1−</m:t>
                          </m:r>
                          <m:sSup>
                            <m:sSupPr>
                              <m:ctrlPr>
                                <a:rPr lang="es-MX" b="0" i="1" smtClean="0">
                                  <a:latin typeface="Cambria Math"/>
                                </a:rPr>
                              </m:ctrlPr>
                            </m:sSupPr>
                            <m:e>
                              <m:d>
                                <m:dPr>
                                  <m:ctrlPr>
                                    <a:rPr lang="es-MX" i="1">
                                      <a:latin typeface="Cambria Math"/>
                                    </a:rPr>
                                  </m:ctrlPr>
                                </m:dPr>
                                <m:e>
                                  <m:r>
                                    <a:rPr lang="es-MX" b="0" i="1" smtClean="0">
                                      <a:latin typeface="Cambria Math"/>
                                    </a:rPr>
                                    <m:t>1+</m:t>
                                  </m:r>
                                  <m:r>
                                    <a:rPr lang="es-MX" b="0" i="1" smtClean="0">
                                      <a:latin typeface="Cambria Math"/>
                                    </a:rPr>
                                    <m:t>𝑖</m:t>
                                  </m:r>
                                </m:e>
                              </m:d>
                            </m:e>
                            <m:sup>
                              <m:r>
                                <a:rPr lang="es-MX" b="0" i="1" smtClean="0">
                                  <a:latin typeface="Cambria Math"/>
                                </a:rPr>
                                <m:t>−</m:t>
                              </m:r>
                              <m:r>
                                <a:rPr lang="es-MX" b="0" i="1" smtClean="0">
                                  <a:latin typeface="Cambria Math"/>
                                </a:rPr>
                                <m:t>𝑛</m:t>
                              </m:r>
                            </m:sup>
                          </m:sSup>
                        </m:den>
                      </m:f>
                    </m:oMath>
                  </m:oMathPara>
                </a14:m>
                <a:endParaRPr lang="es-MX" b="0" dirty="0" smtClean="0"/>
              </a:p>
              <a:p>
                <a:pPr marL="0" indent="0">
                  <a:buNone/>
                </a:pPr>
                <a:r>
                  <a:rPr lang="es-MX" dirty="0" smtClean="0"/>
                  <a:t>Sustituimos tenemos que:</a:t>
                </a:r>
              </a:p>
              <a:p>
                <a:pPr marL="0" indent="0">
                  <a:buNone/>
                </a:pPr>
                <a14:m>
                  <m:oMathPara xmlns:m="http://schemas.openxmlformats.org/officeDocument/2006/math">
                    <m:oMathParaPr>
                      <m:jc m:val="left"/>
                    </m:oMathParaPr>
                    <m:oMath xmlns:m="http://schemas.openxmlformats.org/officeDocument/2006/math">
                      <m:r>
                        <a:rPr lang="es-MX" i="1">
                          <a:latin typeface="Cambria Math"/>
                        </a:rPr>
                        <m:t>𝑅</m:t>
                      </m:r>
                      <m:r>
                        <a:rPr lang="es-MX" i="1">
                          <a:latin typeface="Cambria Math"/>
                        </a:rPr>
                        <m:t>=</m:t>
                      </m:r>
                      <m:f>
                        <m:fPr>
                          <m:ctrlPr>
                            <a:rPr lang="es-MX" i="1">
                              <a:latin typeface="Cambria Math"/>
                            </a:rPr>
                          </m:ctrlPr>
                        </m:fPr>
                        <m:num>
                          <m:r>
                            <a:rPr lang="es-MX" b="0" i="1" smtClean="0">
                              <a:latin typeface="Cambria Math"/>
                            </a:rPr>
                            <m:t>1000(0.015)</m:t>
                          </m:r>
                        </m:num>
                        <m:den>
                          <m:r>
                            <a:rPr lang="es-MX" i="1">
                              <a:latin typeface="Cambria Math"/>
                            </a:rPr>
                            <m:t>1−</m:t>
                          </m:r>
                          <m:sSup>
                            <m:sSupPr>
                              <m:ctrlPr>
                                <a:rPr lang="es-MX" i="1">
                                  <a:latin typeface="Cambria Math"/>
                                </a:rPr>
                              </m:ctrlPr>
                            </m:sSupPr>
                            <m:e>
                              <m:d>
                                <m:dPr>
                                  <m:ctrlPr>
                                    <a:rPr lang="es-MX" i="1">
                                      <a:latin typeface="Cambria Math"/>
                                    </a:rPr>
                                  </m:ctrlPr>
                                </m:dPr>
                                <m:e>
                                  <m:r>
                                    <a:rPr lang="es-MX" i="1">
                                      <a:latin typeface="Cambria Math"/>
                                    </a:rPr>
                                    <m:t>1+</m:t>
                                  </m:r>
                                  <m:r>
                                    <a:rPr lang="es-MX" b="0" i="1" smtClean="0">
                                      <a:latin typeface="Cambria Math"/>
                                    </a:rPr>
                                    <m:t>0.015</m:t>
                                  </m:r>
                                </m:e>
                              </m:d>
                            </m:e>
                            <m:sup>
                              <m:r>
                                <a:rPr lang="es-MX" i="1">
                                  <a:latin typeface="Cambria Math"/>
                                </a:rPr>
                                <m:t>−</m:t>
                              </m:r>
                              <m:r>
                                <a:rPr lang="es-MX" b="0" i="1" smtClean="0">
                                  <a:latin typeface="Cambria Math"/>
                                </a:rPr>
                                <m:t>4</m:t>
                              </m:r>
                            </m:sup>
                          </m:sSup>
                        </m:den>
                      </m:f>
                      <m:r>
                        <a:rPr lang="es-MX" b="0" i="1" smtClean="0">
                          <a:latin typeface="Cambria Math"/>
                        </a:rPr>
                        <m:t>=259.45</m:t>
                      </m:r>
                    </m:oMath>
                  </m:oMathPara>
                </a14:m>
                <a:endParaRPr lang="es-MX" dirty="0"/>
              </a:p>
              <a:p>
                <a:pPr marL="0" indent="0">
                  <a:buNone/>
                </a:pPr>
                <a:r>
                  <a:rPr lang="es-MX" dirty="0" smtClean="0"/>
                  <a:t>Por lo que el pago mensual es de $259.45</a:t>
                </a:r>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11" t="-833" b="-1250"/>
                </a:stretch>
              </a:blipFill>
            </p:spPr>
            <p:txBody>
              <a:bodyPr/>
              <a:lstStyle/>
              <a:p>
                <a:r>
                  <a:rPr lang="es-MX">
                    <a:noFill/>
                  </a:rPr>
                  <a:t> </a:t>
                </a:r>
              </a:p>
            </p:txBody>
          </p:sp>
        </mc:Fallback>
      </mc:AlternateContent>
    </p:spTree>
    <p:extLst>
      <p:ext uri="{BB962C8B-B14F-4D97-AF65-F5344CB8AC3E}">
        <p14:creationId xmlns:p14="http://schemas.microsoft.com/office/powerpoint/2010/main" val="14947031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2 Marcador de contenido"/>
              <p:cNvSpPr>
                <a:spLocks noGrp="1"/>
              </p:cNvSpPr>
              <p:nvPr>
                <p:ph idx="1"/>
              </p:nvPr>
            </p:nvSpPr>
            <p:spPr>
              <a:xfrm>
                <a:off x="457200" y="624056"/>
                <a:ext cx="8229600" cy="4749160"/>
              </a:xfrm>
            </p:spPr>
            <p:txBody>
              <a:bodyPr>
                <a:noAutofit/>
              </a:bodyPr>
              <a:lstStyle/>
              <a:p>
                <a:pPr marL="514350" indent="-514350">
                  <a:buFont typeface="+mj-lt"/>
                  <a:buAutoNum type="alphaLcParenR" startAt="2"/>
                </a:pPr>
                <a14:m>
                  <m:oMath xmlns:m="http://schemas.openxmlformats.org/officeDocument/2006/math">
                    <m:r>
                      <a:rPr lang="es-MX" b="0" i="1" smtClean="0">
                        <a:latin typeface="Cambria Math"/>
                      </a:rPr>
                      <m:t>𝑀</m:t>
                    </m:r>
                    <m:r>
                      <a:rPr lang="es-MX" b="0" i="1" smtClean="0">
                        <a:latin typeface="Cambria Math"/>
                      </a:rPr>
                      <m:t>=$1 061.36</m:t>
                    </m:r>
                  </m:oMath>
                </a14:m>
                <a:endParaRPr lang="es-MX" b="0" dirty="0" smtClean="0"/>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𝑖</m:t>
                      </m:r>
                      <m:r>
                        <a:rPr lang="es-MX" b="0" i="1" smtClean="0">
                          <a:latin typeface="Cambria Math"/>
                        </a:rPr>
                        <m:t>=0.015 </m:t>
                      </m:r>
                      <m:r>
                        <a:rPr lang="es-MX" b="0" i="1" smtClean="0">
                          <a:latin typeface="Cambria Math"/>
                        </a:rPr>
                        <m:t>𝑚𝑒𝑛𝑠𝑢𝑎𝑙</m:t>
                      </m:r>
                    </m:oMath>
                  </m:oMathPara>
                </a14:m>
                <a:endParaRPr lang="es-MX" b="0" dirty="0" smtClean="0"/>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𝑛</m:t>
                      </m:r>
                      <m:r>
                        <a:rPr lang="es-MX" b="0" i="1" smtClean="0">
                          <a:latin typeface="Cambria Math"/>
                        </a:rPr>
                        <m:t>=4 </m:t>
                      </m:r>
                      <m:r>
                        <a:rPr lang="es-MX" b="0" i="1" smtClean="0">
                          <a:latin typeface="Cambria Math"/>
                        </a:rPr>
                        <m:t>𝑚𝑒𝑠𝑒𝑠</m:t>
                      </m:r>
                    </m:oMath>
                  </m:oMathPara>
                </a14:m>
                <a:endParaRPr lang="es-MX" b="0" dirty="0" smtClean="0"/>
              </a:p>
              <a:p>
                <a:pPr marL="0" indent="0">
                  <a:buNone/>
                </a:pPr>
                <a:r>
                  <a:rPr lang="es-MX" dirty="0" smtClean="0"/>
                  <a:t>De la formula:</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𝑅</m:t>
                      </m:r>
                      <m:r>
                        <a:rPr lang="es-MX" b="0" i="1" smtClean="0">
                          <a:latin typeface="Cambria Math"/>
                        </a:rPr>
                        <m:t>=</m:t>
                      </m:r>
                      <m:f>
                        <m:fPr>
                          <m:ctrlPr>
                            <a:rPr lang="es-MX" b="0" i="1" smtClean="0">
                              <a:latin typeface="Cambria Math"/>
                            </a:rPr>
                          </m:ctrlPr>
                        </m:fPr>
                        <m:num>
                          <m:r>
                            <a:rPr lang="es-MX" b="0" i="1" smtClean="0">
                              <a:latin typeface="Cambria Math"/>
                            </a:rPr>
                            <m:t>𝑀𝑖</m:t>
                          </m:r>
                        </m:num>
                        <m:den>
                          <m:sSup>
                            <m:sSupPr>
                              <m:ctrlPr>
                                <a:rPr lang="es-MX" b="0" i="1" smtClean="0">
                                  <a:latin typeface="Cambria Math"/>
                                </a:rPr>
                              </m:ctrlPr>
                            </m:sSupPr>
                            <m:e>
                              <m:d>
                                <m:dPr>
                                  <m:ctrlPr>
                                    <a:rPr lang="es-MX" b="0" i="1" smtClean="0">
                                      <a:latin typeface="Cambria Math"/>
                                    </a:rPr>
                                  </m:ctrlPr>
                                </m:dPr>
                                <m:e>
                                  <m:r>
                                    <a:rPr lang="es-MX" b="0" i="1" smtClean="0">
                                      <a:latin typeface="Cambria Math"/>
                                    </a:rPr>
                                    <m:t>1+</m:t>
                                  </m:r>
                                  <m:r>
                                    <a:rPr lang="es-MX" b="0" i="1" smtClean="0">
                                      <a:latin typeface="Cambria Math"/>
                                    </a:rPr>
                                    <m:t>𝑖</m:t>
                                  </m:r>
                                </m:e>
                              </m:d>
                            </m:e>
                            <m:sup>
                              <m:r>
                                <a:rPr lang="es-MX" b="0" i="1" smtClean="0">
                                  <a:latin typeface="Cambria Math"/>
                                </a:rPr>
                                <m:t>𝑛</m:t>
                              </m:r>
                            </m:sup>
                          </m:sSup>
                          <m:r>
                            <a:rPr lang="es-MX" b="0" i="1" smtClean="0">
                              <a:latin typeface="Cambria Math"/>
                            </a:rPr>
                            <m:t>−1</m:t>
                          </m:r>
                        </m:den>
                      </m:f>
                    </m:oMath>
                  </m:oMathPara>
                </a14:m>
                <a:endParaRPr lang="es-MX" dirty="0" smtClean="0"/>
              </a:p>
              <a:p>
                <a:pPr marL="0" indent="0">
                  <a:buNone/>
                </a:pPr>
                <a:r>
                  <a:rPr lang="es-MX" dirty="0" smtClean="0"/>
                  <a:t>Sustituimos, tenemos que:</a:t>
                </a:r>
              </a:p>
              <a:p>
                <a:pPr marL="0" indent="0">
                  <a:buNone/>
                </a:pPr>
                <a14:m>
                  <m:oMathPara xmlns:m="http://schemas.openxmlformats.org/officeDocument/2006/math">
                    <m:oMathParaPr>
                      <m:jc m:val="left"/>
                    </m:oMathParaPr>
                    <m:oMath xmlns:m="http://schemas.openxmlformats.org/officeDocument/2006/math">
                      <m:r>
                        <a:rPr lang="es-MX" i="1">
                          <a:latin typeface="Cambria Math"/>
                        </a:rPr>
                        <m:t>𝑅</m:t>
                      </m:r>
                      <m:r>
                        <a:rPr lang="es-MX" i="1">
                          <a:latin typeface="Cambria Math"/>
                        </a:rPr>
                        <m:t>=</m:t>
                      </m:r>
                      <m:f>
                        <m:fPr>
                          <m:ctrlPr>
                            <a:rPr lang="es-MX" i="1">
                              <a:latin typeface="Cambria Math"/>
                            </a:rPr>
                          </m:ctrlPr>
                        </m:fPr>
                        <m:num>
                          <m:r>
                            <a:rPr lang="es-MX" b="0" i="1" smtClean="0">
                              <a:latin typeface="Cambria Math"/>
                            </a:rPr>
                            <m:t>1061.36(0.015)</m:t>
                          </m:r>
                        </m:num>
                        <m:den>
                          <m:sSup>
                            <m:sSupPr>
                              <m:ctrlPr>
                                <a:rPr lang="es-MX" i="1">
                                  <a:latin typeface="Cambria Math"/>
                                </a:rPr>
                              </m:ctrlPr>
                            </m:sSupPr>
                            <m:e>
                              <m:d>
                                <m:dPr>
                                  <m:ctrlPr>
                                    <a:rPr lang="es-MX" i="1">
                                      <a:latin typeface="Cambria Math"/>
                                    </a:rPr>
                                  </m:ctrlPr>
                                </m:dPr>
                                <m:e>
                                  <m:r>
                                    <a:rPr lang="es-MX" i="1">
                                      <a:latin typeface="Cambria Math"/>
                                    </a:rPr>
                                    <m:t>1+</m:t>
                                  </m:r>
                                  <m:r>
                                    <a:rPr lang="es-MX" b="0" i="1" smtClean="0">
                                      <a:latin typeface="Cambria Math"/>
                                    </a:rPr>
                                    <m:t>.015</m:t>
                                  </m:r>
                                </m:e>
                              </m:d>
                            </m:e>
                            <m:sup>
                              <m:r>
                                <a:rPr lang="es-MX" b="0" i="1" smtClean="0">
                                  <a:latin typeface="Cambria Math"/>
                                </a:rPr>
                                <m:t>4</m:t>
                              </m:r>
                            </m:sup>
                          </m:sSup>
                          <m:r>
                            <a:rPr lang="es-MX" i="1">
                              <a:latin typeface="Cambria Math"/>
                            </a:rPr>
                            <m:t>−1</m:t>
                          </m:r>
                        </m:den>
                      </m:f>
                      <m:r>
                        <a:rPr lang="es-MX" b="0" i="1" smtClean="0">
                          <a:latin typeface="Cambria Math"/>
                        </a:rPr>
                        <m:t>=259.45</m:t>
                      </m:r>
                    </m:oMath>
                  </m:oMathPara>
                </a14:m>
                <a:endParaRPr lang="es-MX" dirty="0"/>
              </a:p>
              <a:p>
                <a:pPr marL="0" indent="0">
                  <a:buNone/>
                </a:pPr>
                <a:r>
                  <a:rPr lang="es-MX" dirty="0" smtClean="0"/>
                  <a:t>El valor del depósito mensual es de $259.45, lo cual debe a que $1 061.36 es, precisamente, el monto de $1 000 después de 4 meses a 18% convertible mensualmente. Esto se puede ver en la siguiente ilustración.</a:t>
                </a:r>
                <a:endParaRPr lang="es-MX" dirty="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xfrm>
                <a:off x="457200" y="624056"/>
                <a:ext cx="8229600" cy="4749160"/>
              </a:xfrm>
              <a:blipFill rotWithShape="1">
                <a:blip r:embed="rId2"/>
                <a:stretch>
                  <a:fillRect l="-1259" r="-519" b="-19255"/>
                </a:stretch>
              </a:blipFill>
            </p:spPr>
            <p:txBody>
              <a:bodyPr/>
              <a:lstStyle/>
              <a:p>
                <a:r>
                  <a:rPr lang="es-MX">
                    <a:noFill/>
                  </a:rPr>
                  <a:t> </a:t>
                </a:r>
              </a:p>
            </p:txBody>
          </p:sp>
        </mc:Fallback>
      </mc:AlternateContent>
    </p:spTree>
    <p:extLst>
      <p:ext uri="{BB962C8B-B14F-4D97-AF65-F5344CB8AC3E}">
        <p14:creationId xmlns:p14="http://schemas.microsoft.com/office/powerpoint/2010/main" val="12739619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1143000"/>
          </a:xfrm>
        </p:spPr>
        <p:txBody>
          <a:bodyPr>
            <a:noAutofit/>
          </a:bodyPr>
          <a:lstStyle/>
          <a:p>
            <a:r>
              <a:rPr lang="es-MX" sz="4400" b="1" dirty="0" smtClean="0"/>
              <a:t>Gráficamente</a:t>
            </a:r>
            <a:endParaRPr lang="es-MX" sz="4000" dirty="0"/>
          </a:p>
        </p:txBody>
      </p:sp>
      <p:cxnSp>
        <p:nvCxnSpPr>
          <p:cNvPr id="5" name="4 Conector recto"/>
          <p:cNvCxnSpPr/>
          <p:nvPr/>
        </p:nvCxnSpPr>
        <p:spPr>
          <a:xfrm>
            <a:off x="1043608" y="3645024"/>
            <a:ext cx="2808312" cy="0"/>
          </a:xfrm>
          <a:prstGeom prst="line">
            <a:avLst/>
          </a:prstGeom>
        </p:spPr>
        <p:style>
          <a:lnRef idx="2">
            <a:schemeClr val="dk1"/>
          </a:lnRef>
          <a:fillRef idx="0">
            <a:schemeClr val="dk1"/>
          </a:fillRef>
          <a:effectRef idx="1">
            <a:schemeClr val="dk1"/>
          </a:effectRef>
          <a:fontRef idx="minor">
            <a:schemeClr val="tx1"/>
          </a:fontRef>
        </p:style>
      </p:cxnSp>
      <p:cxnSp>
        <p:nvCxnSpPr>
          <p:cNvPr id="7" name="6 Conector recto"/>
          <p:cNvCxnSpPr/>
          <p:nvPr/>
        </p:nvCxnSpPr>
        <p:spPr>
          <a:xfrm>
            <a:off x="1043608" y="3429000"/>
            <a:ext cx="0" cy="576064"/>
          </a:xfrm>
          <a:prstGeom prst="line">
            <a:avLst/>
          </a:prstGeom>
        </p:spPr>
        <p:style>
          <a:lnRef idx="2">
            <a:schemeClr val="dk1"/>
          </a:lnRef>
          <a:fillRef idx="0">
            <a:schemeClr val="dk1"/>
          </a:fillRef>
          <a:effectRef idx="1">
            <a:schemeClr val="dk1"/>
          </a:effectRef>
          <a:fontRef idx="minor">
            <a:schemeClr val="tx1"/>
          </a:fontRef>
        </p:style>
      </p:cxnSp>
      <p:cxnSp>
        <p:nvCxnSpPr>
          <p:cNvPr id="8" name="7 Conector recto"/>
          <p:cNvCxnSpPr/>
          <p:nvPr/>
        </p:nvCxnSpPr>
        <p:spPr>
          <a:xfrm>
            <a:off x="1763688" y="3429000"/>
            <a:ext cx="0" cy="576064"/>
          </a:xfrm>
          <a:prstGeom prst="line">
            <a:avLst/>
          </a:prstGeom>
        </p:spPr>
        <p:style>
          <a:lnRef idx="2">
            <a:schemeClr val="dk1"/>
          </a:lnRef>
          <a:fillRef idx="0">
            <a:schemeClr val="dk1"/>
          </a:fillRef>
          <a:effectRef idx="1">
            <a:schemeClr val="dk1"/>
          </a:effectRef>
          <a:fontRef idx="minor">
            <a:schemeClr val="tx1"/>
          </a:fontRef>
        </p:style>
      </p:cxnSp>
      <p:cxnSp>
        <p:nvCxnSpPr>
          <p:cNvPr id="9" name="8 Conector recto"/>
          <p:cNvCxnSpPr/>
          <p:nvPr/>
        </p:nvCxnSpPr>
        <p:spPr>
          <a:xfrm>
            <a:off x="2555776" y="3429000"/>
            <a:ext cx="0" cy="576064"/>
          </a:xfrm>
          <a:prstGeom prst="line">
            <a:avLst/>
          </a:prstGeom>
        </p:spPr>
        <p:style>
          <a:lnRef idx="2">
            <a:schemeClr val="dk1"/>
          </a:lnRef>
          <a:fillRef idx="0">
            <a:schemeClr val="dk1"/>
          </a:fillRef>
          <a:effectRef idx="1">
            <a:schemeClr val="dk1"/>
          </a:effectRef>
          <a:fontRef idx="minor">
            <a:schemeClr val="tx1"/>
          </a:fontRef>
        </p:style>
      </p:cxnSp>
      <p:sp>
        <p:nvSpPr>
          <p:cNvPr id="15" name="14 CuadroTexto"/>
          <p:cNvSpPr txBox="1"/>
          <p:nvPr/>
        </p:nvSpPr>
        <p:spPr>
          <a:xfrm>
            <a:off x="1043608" y="3789040"/>
            <a:ext cx="504056" cy="369332"/>
          </a:xfrm>
          <a:prstGeom prst="rect">
            <a:avLst/>
          </a:prstGeom>
          <a:noFill/>
        </p:spPr>
        <p:txBody>
          <a:bodyPr wrap="square" rtlCol="0">
            <a:spAutoFit/>
          </a:bodyPr>
          <a:lstStyle/>
          <a:p>
            <a:r>
              <a:rPr lang="es-MX" dirty="0" smtClean="0"/>
              <a:t>0</a:t>
            </a:r>
            <a:endParaRPr lang="es-MX" dirty="0"/>
          </a:p>
        </p:txBody>
      </p:sp>
      <p:cxnSp>
        <p:nvCxnSpPr>
          <p:cNvPr id="17" name="16 Conector recto de flecha"/>
          <p:cNvCxnSpPr/>
          <p:nvPr/>
        </p:nvCxnSpPr>
        <p:spPr>
          <a:xfrm flipV="1">
            <a:off x="3851920" y="2461538"/>
            <a:ext cx="0" cy="118348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18 Conector recto de flecha"/>
          <p:cNvCxnSpPr/>
          <p:nvPr/>
        </p:nvCxnSpPr>
        <p:spPr>
          <a:xfrm>
            <a:off x="1043608" y="3645024"/>
            <a:ext cx="0" cy="86409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2" name="31 CuadroTexto"/>
          <p:cNvSpPr txBox="1"/>
          <p:nvPr/>
        </p:nvSpPr>
        <p:spPr>
          <a:xfrm>
            <a:off x="1763688" y="3645024"/>
            <a:ext cx="504056" cy="369332"/>
          </a:xfrm>
          <a:prstGeom prst="rect">
            <a:avLst/>
          </a:prstGeom>
          <a:noFill/>
        </p:spPr>
        <p:txBody>
          <a:bodyPr wrap="square" rtlCol="0">
            <a:spAutoFit/>
          </a:bodyPr>
          <a:lstStyle/>
          <a:p>
            <a:r>
              <a:rPr lang="es-MX" dirty="0" smtClean="0"/>
              <a:t>1</a:t>
            </a:r>
            <a:endParaRPr lang="es-MX" dirty="0"/>
          </a:p>
        </p:txBody>
      </p:sp>
      <p:sp>
        <p:nvSpPr>
          <p:cNvPr id="33" name="32 CuadroTexto"/>
          <p:cNvSpPr txBox="1"/>
          <p:nvPr/>
        </p:nvSpPr>
        <p:spPr>
          <a:xfrm>
            <a:off x="2627784" y="3635732"/>
            <a:ext cx="504056" cy="369332"/>
          </a:xfrm>
          <a:prstGeom prst="rect">
            <a:avLst/>
          </a:prstGeom>
          <a:noFill/>
        </p:spPr>
        <p:txBody>
          <a:bodyPr wrap="square" rtlCol="0">
            <a:spAutoFit/>
          </a:bodyPr>
          <a:lstStyle/>
          <a:p>
            <a:r>
              <a:rPr lang="es-MX" dirty="0" smtClean="0"/>
              <a:t>2</a:t>
            </a:r>
            <a:endParaRPr lang="es-MX" dirty="0"/>
          </a:p>
        </p:txBody>
      </p:sp>
      <p:sp>
        <p:nvSpPr>
          <p:cNvPr id="34" name="33 CuadroTexto"/>
          <p:cNvSpPr txBox="1"/>
          <p:nvPr/>
        </p:nvSpPr>
        <p:spPr>
          <a:xfrm>
            <a:off x="3275856" y="3635732"/>
            <a:ext cx="504056" cy="369332"/>
          </a:xfrm>
          <a:prstGeom prst="rect">
            <a:avLst/>
          </a:prstGeom>
          <a:noFill/>
        </p:spPr>
        <p:txBody>
          <a:bodyPr wrap="square" rtlCol="0">
            <a:spAutoFit/>
          </a:bodyPr>
          <a:lstStyle/>
          <a:p>
            <a:r>
              <a:rPr lang="es-MX" dirty="0" smtClean="0"/>
              <a:t>3</a:t>
            </a:r>
          </a:p>
        </p:txBody>
      </p:sp>
      <p:sp>
        <p:nvSpPr>
          <p:cNvPr id="35" name="34 CuadroTexto"/>
          <p:cNvSpPr txBox="1"/>
          <p:nvPr/>
        </p:nvSpPr>
        <p:spPr>
          <a:xfrm>
            <a:off x="3923928" y="3645024"/>
            <a:ext cx="504056" cy="369332"/>
          </a:xfrm>
          <a:prstGeom prst="rect">
            <a:avLst/>
          </a:prstGeom>
          <a:noFill/>
        </p:spPr>
        <p:txBody>
          <a:bodyPr wrap="square" rtlCol="0">
            <a:spAutoFit/>
          </a:bodyPr>
          <a:lstStyle/>
          <a:p>
            <a:r>
              <a:rPr lang="es-MX" dirty="0" smtClean="0"/>
              <a:t>4</a:t>
            </a:r>
          </a:p>
        </p:txBody>
      </p:sp>
      <p:cxnSp>
        <p:nvCxnSpPr>
          <p:cNvPr id="44" name="43 Conector recto"/>
          <p:cNvCxnSpPr/>
          <p:nvPr/>
        </p:nvCxnSpPr>
        <p:spPr>
          <a:xfrm>
            <a:off x="3203848" y="3501008"/>
            <a:ext cx="0" cy="576064"/>
          </a:xfrm>
          <a:prstGeom prst="line">
            <a:avLst/>
          </a:prstGeom>
        </p:spPr>
        <p:style>
          <a:lnRef idx="2">
            <a:schemeClr val="dk1"/>
          </a:lnRef>
          <a:fillRef idx="0">
            <a:schemeClr val="dk1"/>
          </a:fillRef>
          <a:effectRef idx="1">
            <a:schemeClr val="dk1"/>
          </a:effectRef>
          <a:fontRef idx="minor">
            <a:schemeClr val="tx1"/>
          </a:fontRef>
        </p:style>
      </p:cxnSp>
      <p:cxnSp>
        <p:nvCxnSpPr>
          <p:cNvPr id="45" name="44 Conector recto"/>
          <p:cNvCxnSpPr/>
          <p:nvPr/>
        </p:nvCxnSpPr>
        <p:spPr>
          <a:xfrm>
            <a:off x="3851920" y="3429000"/>
            <a:ext cx="0" cy="576064"/>
          </a:xfrm>
          <a:prstGeom prst="line">
            <a:avLst/>
          </a:prstGeom>
        </p:spPr>
        <p:style>
          <a:lnRef idx="2">
            <a:schemeClr val="dk1"/>
          </a:lnRef>
          <a:fillRef idx="0">
            <a:schemeClr val="dk1"/>
          </a:fillRef>
          <a:effectRef idx="1">
            <a:schemeClr val="dk1"/>
          </a:effectRef>
          <a:fontRef idx="minor">
            <a:schemeClr val="tx1"/>
          </a:fontRef>
        </p:style>
      </p:cxnSp>
      <p:sp>
        <p:nvSpPr>
          <p:cNvPr id="48" name="47 CuadroTexto"/>
          <p:cNvSpPr txBox="1"/>
          <p:nvPr/>
        </p:nvSpPr>
        <p:spPr>
          <a:xfrm>
            <a:off x="503548" y="4427820"/>
            <a:ext cx="1080120" cy="369332"/>
          </a:xfrm>
          <a:prstGeom prst="rect">
            <a:avLst/>
          </a:prstGeom>
          <a:noFill/>
        </p:spPr>
        <p:txBody>
          <a:bodyPr wrap="square" rtlCol="0">
            <a:spAutoFit/>
          </a:bodyPr>
          <a:lstStyle/>
          <a:p>
            <a:r>
              <a:rPr lang="es-MX" dirty="0" smtClean="0"/>
              <a:t>1, </a:t>
            </a:r>
            <a:r>
              <a:rPr lang="es-MX" dirty="0" err="1" smtClean="0"/>
              <a:t>ooo</a:t>
            </a:r>
            <a:endParaRPr lang="es-MX" dirty="0"/>
          </a:p>
        </p:txBody>
      </p:sp>
      <p:sp>
        <p:nvSpPr>
          <p:cNvPr id="52" name="51 CuadroTexto"/>
          <p:cNvSpPr txBox="1"/>
          <p:nvPr/>
        </p:nvSpPr>
        <p:spPr>
          <a:xfrm>
            <a:off x="3959932" y="2683949"/>
            <a:ext cx="1080120" cy="369332"/>
          </a:xfrm>
          <a:prstGeom prst="rect">
            <a:avLst/>
          </a:prstGeom>
          <a:noFill/>
        </p:spPr>
        <p:txBody>
          <a:bodyPr wrap="square" rtlCol="0">
            <a:spAutoFit/>
          </a:bodyPr>
          <a:lstStyle/>
          <a:p>
            <a:r>
              <a:rPr lang="es-MX" dirty="0" smtClean="0"/>
              <a:t>1, 061.33</a:t>
            </a:r>
            <a:endParaRPr lang="es-MX" dirty="0"/>
          </a:p>
        </p:txBody>
      </p:sp>
      <p:sp>
        <p:nvSpPr>
          <p:cNvPr id="38" name="37 Flecha curvada hacia abajo"/>
          <p:cNvSpPr/>
          <p:nvPr/>
        </p:nvSpPr>
        <p:spPr>
          <a:xfrm>
            <a:off x="1043608" y="3068960"/>
            <a:ext cx="2880320" cy="576064"/>
          </a:xfrm>
          <a:prstGeom prst="curvedDownArrow">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42" name="41 Flecha curvada hacia abajo"/>
          <p:cNvSpPr/>
          <p:nvPr/>
        </p:nvSpPr>
        <p:spPr>
          <a:xfrm rot="10800000">
            <a:off x="971600" y="3645024"/>
            <a:ext cx="2880320" cy="576064"/>
          </a:xfrm>
          <a:prstGeom prst="curvedDownArrow">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43216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38" grpId="0" animBg="1"/>
      <p:bldP spid="4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29600" cy="1349504"/>
          </a:xfrm>
        </p:spPr>
        <p:txBody>
          <a:bodyPr/>
          <a:lstStyle/>
          <a:p>
            <a:pPr marL="514350" indent="-514350">
              <a:buFont typeface="+mj-lt"/>
              <a:buAutoNum type="alphaLcParenR" startAt="3"/>
            </a:pPr>
            <a:r>
              <a:rPr lang="es-MX" dirty="0" smtClean="0"/>
              <a:t>Tabla de amortización</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4016379016"/>
              </p:ext>
            </p:extLst>
          </p:nvPr>
        </p:nvGraphicFramePr>
        <p:xfrm>
          <a:off x="1403648" y="1340768"/>
          <a:ext cx="6408712" cy="5308600"/>
        </p:xfrm>
        <a:graphic>
          <a:graphicData uri="http://schemas.openxmlformats.org/drawingml/2006/table">
            <a:tbl>
              <a:tblPr firstRow="1" bandRow="1">
                <a:tableStyleId>{5C22544A-7EE6-4342-B048-85BDC9FD1C3A}</a:tableStyleId>
              </a:tblPr>
              <a:tblGrid>
                <a:gridCol w="1224136"/>
                <a:gridCol w="936104"/>
                <a:gridCol w="1224136"/>
                <a:gridCol w="1800200"/>
                <a:gridCol w="1224136"/>
              </a:tblGrid>
              <a:tr h="370840">
                <a:tc>
                  <a:txBody>
                    <a:bodyPr/>
                    <a:lstStyle/>
                    <a:p>
                      <a:r>
                        <a:rPr lang="es-MX" dirty="0" smtClean="0"/>
                        <a:t>Fecha</a:t>
                      </a:r>
                      <a:endParaRPr lang="es-MX" dirty="0"/>
                    </a:p>
                  </a:txBody>
                  <a:tcPr/>
                </a:tc>
                <a:tc>
                  <a:txBody>
                    <a:bodyPr/>
                    <a:lstStyle/>
                    <a:p>
                      <a:r>
                        <a:rPr lang="es-MX" dirty="0" smtClean="0"/>
                        <a:t>Pago mensual</a:t>
                      </a:r>
                      <a:endParaRPr lang="es-MX" dirty="0"/>
                    </a:p>
                  </a:txBody>
                  <a:tcPr/>
                </a:tc>
                <a:tc>
                  <a:txBody>
                    <a:bodyPr/>
                    <a:lstStyle/>
                    <a:p>
                      <a:r>
                        <a:rPr lang="es-MX" dirty="0" smtClean="0"/>
                        <a:t>0.015 intereses sobre saldo</a:t>
                      </a:r>
                      <a:endParaRPr lang="es-MX" dirty="0"/>
                    </a:p>
                  </a:txBody>
                  <a:tcPr/>
                </a:tc>
                <a:tc>
                  <a:txBody>
                    <a:bodyPr/>
                    <a:lstStyle/>
                    <a:p>
                      <a:r>
                        <a:rPr lang="es-MX" dirty="0" smtClean="0"/>
                        <a:t>Amortización</a:t>
                      </a:r>
                      <a:endParaRPr lang="es-MX" dirty="0"/>
                    </a:p>
                  </a:txBody>
                  <a:tcPr/>
                </a:tc>
                <a:tc>
                  <a:txBody>
                    <a:bodyPr/>
                    <a:lstStyle/>
                    <a:p>
                      <a:r>
                        <a:rPr lang="es-MX" dirty="0" smtClean="0"/>
                        <a:t>Saldo</a:t>
                      </a:r>
                      <a:endParaRPr lang="es-MX" dirty="0"/>
                    </a:p>
                  </a:txBody>
                  <a:tcPr/>
                </a:tc>
              </a:tr>
              <a:tr h="370840">
                <a:tc>
                  <a:txBody>
                    <a:bodyPr/>
                    <a:lstStyle/>
                    <a:p>
                      <a:r>
                        <a:rPr lang="es-MX" dirty="0" smtClean="0"/>
                        <a:t>Al momento de la operación</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pPr algn="ctr"/>
                      <a:r>
                        <a:rPr lang="es-MX" dirty="0" smtClean="0"/>
                        <a:t>-</a:t>
                      </a:r>
                      <a:endParaRPr lang="es-MX" dirty="0"/>
                    </a:p>
                  </a:txBody>
                  <a:tcPr/>
                </a:tc>
                <a:tc>
                  <a:txBody>
                    <a:bodyPr/>
                    <a:lstStyle/>
                    <a:p>
                      <a:r>
                        <a:rPr lang="es-MX" dirty="0" smtClean="0"/>
                        <a:t>1 000.00</a:t>
                      </a:r>
                      <a:endParaRPr lang="es-MX" dirty="0"/>
                    </a:p>
                  </a:txBody>
                  <a:tcPr/>
                </a:tc>
              </a:tr>
              <a:tr h="370840">
                <a:tc>
                  <a:txBody>
                    <a:bodyPr/>
                    <a:lstStyle/>
                    <a:p>
                      <a:r>
                        <a:rPr lang="es-MX" dirty="0" smtClean="0"/>
                        <a:t>Fin del mes 1</a:t>
                      </a:r>
                      <a:endParaRPr lang="es-MX" dirty="0"/>
                    </a:p>
                  </a:txBody>
                  <a:tcPr/>
                </a:tc>
                <a:tc>
                  <a:txBody>
                    <a:bodyPr/>
                    <a:lstStyle/>
                    <a:p>
                      <a:pPr algn="ctr"/>
                      <a:r>
                        <a:rPr lang="es-MX" dirty="0" smtClean="0"/>
                        <a:t>259.45</a:t>
                      </a:r>
                      <a:endParaRPr lang="es-MX" dirty="0"/>
                    </a:p>
                  </a:txBody>
                  <a:tcPr/>
                </a:tc>
                <a:tc>
                  <a:txBody>
                    <a:bodyPr/>
                    <a:lstStyle/>
                    <a:p>
                      <a:pPr algn="ctr"/>
                      <a:r>
                        <a:rPr lang="es-MX" dirty="0" smtClean="0"/>
                        <a:t>15.00</a:t>
                      </a:r>
                      <a:endParaRPr lang="es-MX" dirty="0"/>
                    </a:p>
                  </a:txBody>
                  <a:tcPr/>
                </a:tc>
                <a:tc>
                  <a:txBody>
                    <a:bodyPr/>
                    <a:lstStyle/>
                    <a:p>
                      <a:pPr algn="ctr"/>
                      <a:r>
                        <a:rPr lang="es-MX" dirty="0" smtClean="0"/>
                        <a:t>244.45</a:t>
                      </a:r>
                      <a:endParaRPr lang="es-MX" dirty="0"/>
                    </a:p>
                  </a:txBody>
                  <a:tcPr/>
                </a:tc>
                <a:tc>
                  <a:txBody>
                    <a:bodyPr/>
                    <a:lstStyle/>
                    <a:p>
                      <a:pPr algn="ctr"/>
                      <a:r>
                        <a:rPr lang="es-MX" dirty="0" smtClean="0"/>
                        <a:t>755.55</a:t>
                      </a:r>
                      <a:endParaRPr lang="es-MX" dirty="0"/>
                    </a:p>
                  </a:txBody>
                  <a:tcPr/>
                </a:tc>
              </a:tr>
              <a:tr h="370840">
                <a:tc>
                  <a:txBody>
                    <a:bodyPr/>
                    <a:lstStyle/>
                    <a:p>
                      <a:r>
                        <a:rPr lang="es-MX" dirty="0" smtClean="0"/>
                        <a:t>Fin del mes 2</a:t>
                      </a:r>
                      <a:endParaRPr lang="es-MX" dirty="0"/>
                    </a:p>
                  </a:txBody>
                  <a:tcPr/>
                </a:tc>
                <a:tc>
                  <a:txBody>
                    <a:bodyPr/>
                    <a:lstStyle/>
                    <a:p>
                      <a:pPr algn="ctr"/>
                      <a:r>
                        <a:rPr lang="es-MX" dirty="0" smtClean="0"/>
                        <a:t>259.45</a:t>
                      </a:r>
                      <a:endParaRPr lang="es-MX" dirty="0"/>
                    </a:p>
                  </a:txBody>
                  <a:tcPr/>
                </a:tc>
                <a:tc>
                  <a:txBody>
                    <a:bodyPr/>
                    <a:lstStyle/>
                    <a:p>
                      <a:pPr algn="ctr"/>
                      <a:r>
                        <a:rPr lang="es-MX" dirty="0" smtClean="0"/>
                        <a:t>11.33</a:t>
                      </a:r>
                      <a:endParaRPr lang="es-MX" dirty="0"/>
                    </a:p>
                  </a:txBody>
                  <a:tcPr/>
                </a:tc>
                <a:tc>
                  <a:txBody>
                    <a:bodyPr/>
                    <a:lstStyle/>
                    <a:p>
                      <a:pPr algn="ctr"/>
                      <a:r>
                        <a:rPr lang="es-MX" dirty="0" smtClean="0"/>
                        <a:t>248.12</a:t>
                      </a:r>
                      <a:endParaRPr lang="es-MX" dirty="0"/>
                    </a:p>
                  </a:txBody>
                  <a:tcPr/>
                </a:tc>
                <a:tc>
                  <a:txBody>
                    <a:bodyPr/>
                    <a:lstStyle/>
                    <a:p>
                      <a:pPr algn="ctr"/>
                      <a:r>
                        <a:rPr lang="es-MX" dirty="0" smtClean="0"/>
                        <a:t>507.43</a:t>
                      </a:r>
                      <a:endParaRPr lang="es-MX" dirty="0"/>
                    </a:p>
                  </a:txBody>
                  <a:tcPr/>
                </a:tc>
              </a:tr>
              <a:tr h="370840">
                <a:tc>
                  <a:txBody>
                    <a:bodyPr/>
                    <a:lstStyle/>
                    <a:p>
                      <a:r>
                        <a:rPr lang="es-MX" dirty="0" smtClean="0"/>
                        <a:t>Fin del mes 3</a:t>
                      </a:r>
                      <a:endParaRPr lang="es-MX" dirty="0"/>
                    </a:p>
                  </a:txBody>
                  <a:tcPr/>
                </a:tc>
                <a:tc>
                  <a:txBody>
                    <a:bodyPr/>
                    <a:lstStyle/>
                    <a:p>
                      <a:pPr algn="ctr"/>
                      <a:r>
                        <a:rPr lang="es-MX" dirty="0" smtClean="0"/>
                        <a:t>259.45</a:t>
                      </a:r>
                      <a:endParaRPr lang="es-MX" dirty="0"/>
                    </a:p>
                  </a:txBody>
                  <a:tcPr/>
                </a:tc>
                <a:tc>
                  <a:txBody>
                    <a:bodyPr/>
                    <a:lstStyle/>
                    <a:p>
                      <a:pPr algn="ctr"/>
                      <a:r>
                        <a:rPr lang="es-MX" dirty="0" smtClean="0"/>
                        <a:t>7.61</a:t>
                      </a:r>
                      <a:endParaRPr lang="es-MX" dirty="0"/>
                    </a:p>
                  </a:txBody>
                  <a:tcPr/>
                </a:tc>
                <a:tc>
                  <a:txBody>
                    <a:bodyPr/>
                    <a:lstStyle/>
                    <a:p>
                      <a:pPr algn="ctr"/>
                      <a:r>
                        <a:rPr lang="es-MX" dirty="0" smtClean="0"/>
                        <a:t>251.84</a:t>
                      </a:r>
                      <a:endParaRPr lang="es-MX" dirty="0"/>
                    </a:p>
                  </a:txBody>
                  <a:tcPr/>
                </a:tc>
                <a:tc>
                  <a:txBody>
                    <a:bodyPr/>
                    <a:lstStyle/>
                    <a:p>
                      <a:pPr algn="ctr"/>
                      <a:r>
                        <a:rPr lang="es-MX" dirty="0" smtClean="0"/>
                        <a:t>255.59</a:t>
                      </a:r>
                      <a:endParaRPr lang="es-MX" dirty="0"/>
                    </a:p>
                  </a:txBody>
                  <a:tcPr/>
                </a:tc>
              </a:tr>
              <a:tr h="370840">
                <a:tc>
                  <a:txBody>
                    <a:bodyPr/>
                    <a:lstStyle/>
                    <a:p>
                      <a:r>
                        <a:rPr lang="es-MX" dirty="0" smtClean="0"/>
                        <a:t>Fin del mes 4</a:t>
                      </a:r>
                      <a:endParaRPr lang="es-MX" dirty="0"/>
                    </a:p>
                  </a:txBody>
                  <a:tcPr/>
                </a:tc>
                <a:tc>
                  <a:txBody>
                    <a:bodyPr/>
                    <a:lstStyle/>
                    <a:p>
                      <a:pPr algn="ctr"/>
                      <a:r>
                        <a:rPr lang="es-MX" dirty="0" smtClean="0"/>
                        <a:t>259.45</a:t>
                      </a:r>
                      <a:endParaRPr lang="es-MX" dirty="0"/>
                    </a:p>
                  </a:txBody>
                  <a:tcPr/>
                </a:tc>
                <a:tc>
                  <a:txBody>
                    <a:bodyPr/>
                    <a:lstStyle/>
                    <a:p>
                      <a:pPr algn="ctr"/>
                      <a:r>
                        <a:rPr lang="es-MX" dirty="0" smtClean="0"/>
                        <a:t>3.83</a:t>
                      </a:r>
                      <a:endParaRPr lang="es-MX" dirty="0"/>
                    </a:p>
                  </a:txBody>
                  <a:tcPr/>
                </a:tc>
                <a:tc>
                  <a:txBody>
                    <a:bodyPr/>
                    <a:lstStyle/>
                    <a:p>
                      <a:pPr algn="ctr"/>
                      <a:r>
                        <a:rPr lang="es-MX" dirty="0" smtClean="0"/>
                        <a:t>255.6</a:t>
                      </a:r>
                      <a:endParaRPr lang="es-MX" dirty="0"/>
                    </a:p>
                  </a:txBody>
                  <a:tcPr/>
                </a:tc>
                <a:tc>
                  <a:txBody>
                    <a:bodyPr/>
                    <a:lstStyle/>
                    <a:p>
                      <a:pPr algn="ctr"/>
                      <a:r>
                        <a:rPr lang="es-MX" dirty="0" smtClean="0"/>
                        <a:t>0.00</a:t>
                      </a:r>
                      <a:endParaRPr lang="es-MX" dirty="0"/>
                    </a:p>
                  </a:txBody>
                  <a:tcPr/>
                </a:tc>
              </a:tr>
              <a:tr h="370840">
                <a:tc>
                  <a:txBody>
                    <a:bodyPr/>
                    <a:lstStyle/>
                    <a:p>
                      <a:r>
                        <a:rPr lang="es-MX" dirty="0" smtClean="0"/>
                        <a:t>Totales</a:t>
                      </a:r>
                      <a:endParaRPr lang="es-MX" dirty="0"/>
                    </a:p>
                  </a:txBody>
                  <a:tcPr/>
                </a:tc>
                <a:tc>
                  <a:txBody>
                    <a:bodyPr/>
                    <a:lstStyle/>
                    <a:p>
                      <a:pPr algn="ctr"/>
                      <a:r>
                        <a:rPr lang="es-MX" dirty="0" smtClean="0"/>
                        <a:t>1037.78</a:t>
                      </a:r>
                      <a:endParaRPr lang="es-MX" dirty="0"/>
                    </a:p>
                  </a:txBody>
                  <a:tcPr/>
                </a:tc>
                <a:tc>
                  <a:txBody>
                    <a:bodyPr/>
                    <a:lstStyle/>
                    <a:p>
                      <a:pPr algn="ctr"/>
                      <a:r>
                        <a:rPr lang="es-MX" dirty="0" smtClean="0"/>
                        <a:t>37.78</a:t>
                      </a:r>
                      <a:endParaRPr lang="es-MX" dirty="0"/>
                    </a:p>
                  </a:txBody>
                  <a:tcPr/>
                </a:tc>
                <a:tc>
                  <a:txBody>
                    <a:bodyPr/>
                    <a:lstStyle/>
                    <a:p>
                      <a:pPr algn="ctr"/>
                      <a:r>
                        <a:rPr lang="es-MX" dirty="0" smtClean="0"/>
                        <a:t>1000.00</a:t>
                      </a:r>
                      <a:endParaRPr lang="es-MX" dirty="0"/>
                    </a:p>
                  </a:txBody>
                  <a:tcPr/>
                </a:tc>
                <a:tc>
                  <a:txBody>
                    <a:bodyPr/>
                    <a:lstStyle/>
                    <a:p>
                      <a:pPr algn="ctr"/>
                      <a:r>
                        <a:rPr lang="es-MX" dirty="0" smtClean="0"/>
                        <a:t>-</a:t>
                      </a:r>
                    </a:p>
                  </a:txBody>
                  <a:tcPr/>
                </a:tc>
              </a:tr>
            </a:tbl>
          </a:graphicData>
        </a:graphic>
      </p:graphicFrame>
    </p:spTree>
    <p:extLst>
      <p:ext uri="{BB962C8B-B14F-4D97-AF65-F5344CB8AC3E}">
        <p14:creationId xmlns:p14="http://schemas.microsoft.com/office/powerpoint/2010/main" val="33105065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229600" cy="4389120"/>
          </a:xfrm>
        </p:spPr>
        <p:txBody>
          <a:bodyPr/>
          <a:lstStyle/>
          <a:p>
            <a:pPr marL="514350" indent="-514350">
              <a:buFont typeface="+mj-lt"/>
              <a:buAutoNum type="alphaLcParenR" startAt="4"/>
            </a:pPr>
            <a:r>
              <a:rPr lang="es-MX" dirty="0" smtClean="0"/>
              <a:t>Tabla de fondo de amortización</a:t>
            </a:r>
            <a:endParaRPr lang="es-MX" dirty="0"/>
          </a:p>
        </p:txBody>
      </p:sp>
      <p:graphicFrame>
        <p:nvGraphicFramePr>
          <p:cNvPr id="4" name="3 Tabla"/>
          <p:cNvGraphicFramePr>
            <a:graphicFrameLocks noGrp="1"/>
          </p:cNvGraphicFramePr>
          <p:nvPr>
            <p:extLst>
              <p:ext uri="{D42A27DB-BD31-4B8C-83A1-F6EECF244321}">
                <p14:modId xmlns:p14="http://schemas.microsoft.com/office/powerpoint/2010/main" val="847969600"/>
              </p:ext>
            </p:extLst>
          </p:nvPr>
        </p:nvGraphicFramePr>
        <p:xfrm>
          <a:off x="1403648" y="1340768"/>
          <a:ext cx="6408712" cy="4119880"/>
        </p:xfrm>
        <a:graphic>
          <a:graphicData uri="http://schemas.openxmlformats.org/drawingml/2006/table">
            <a:tbl>
              <a:tblPr firstRow="1" bandRow="1">
                <a:tableStyleId>{5C22544A-7EE6-4342-B048-85BDC9FD1C3A}</a:tableStyleId>
              </a:tblPr>
              <a:tblGrid>
                <a:gridCol w="1224136"/>
                <a:gridCol w="936104"/>
                <a:gridCol w="1224136"/>
                <a:gridCol w="1800200"/>
                <a:gridCol w="1224136"/>
              </a:tblGrid>
              <a:tr h="370840">
                <a:tc>
                  <a:txBody>
                    <a:bodyPr/>
                    <a:lstStyle/>
                    <a:p>
                      <a:r>
                        <a:rPr lang="es-MX" dirty="0" smtClean="0"/>
                        <a:t>Fecha</a:t>
                      </a:r>
                      <a:endParaRPr lang="es-MX" dirty="0"/>
                    </a:p>
                  </a:txBody>
                  <a:tcPr/>
                </a:tc>
                <a:tc>
                  <a:txBody>
                    <a:bodyPr/>
                    <a:lstStyle/>
                    <a:p>
                      <a:r>
                        <a:rPr lang="es-MX" dirty="0" smtClean="0"/>
                        <a:t>Depósito</a:t>
                      </a:r>
                      <a:r>
                        <a:rPr lang="es-MX" baseline="0" dirty="0" smtClean="0"/>
                        <a:t> mensual</a:t>
                      </a:r>
                      <a:endParaRPr lang="es-MX" dirty="0"/>
                    </a:p>
                  </a:txBody>
                  <a:tcPr/>
                </a:tc>
                <a:tc>
                  <a:txBody>
                    <a:bodyPr/>
                    <a:lstStyle/>
                    <a:p>
                      <a:r>
                        <a:rPr lang="es-MX" dirty="0" smtClean="0"/>
                        <a:t>Intereses</a:t>
                      </a:r>
                      <a:endParaRPr lang="es-MX" dirty="0"/>
                    </a:p>
                  </a:txBody>
                  <a:tcPr/>
                </a:tc>
                <a:tc>
                  <a:txBody>
                    <a:bodyPr/>
                    <a:lstStyle/>
                    <a:p>
                      <a:r>
                        <a:rPr lang="es-MX" dirty="0" smtClean="0"/>
                        <a:t>Total que se suma al fondo</a:t>
                      </a:r>
                      <a:endParaRPr lang="es-MX" dirty="0"/>
                    </a:p>
                  </a:txBody>
                  <a:tcPr/>
                </a:tc>
                <a:tc>
                  <a:txBody>
                    <a:bodyPr/>
                    <a:lstStyle/>
                    <a:p>
                      <a:r>
                        <a:rPr lang="es-MX" dirty="0" smtClean="0"/>
                        <a:t>Saldo</a:t>
                      </a:r>
                      <a:endParaRPr lang="es-MX" dirty="0"/>
                    </a:p>
                  </a:txBody>
                  <a:tcPr/>
                </a:tc>
              </a:tr>
              <a:tr h="370840">
                <a:tc>
                  <a:txBody>
                    <a:bodyPr/>
                    <a:lstStyle/>
                    <a:p>
                      <a:r>
                        <a:rPr lang="es-MX" dirty="0" smtClean="0"/>
                        <a:t>Fin del mes 1</a:t>
                      </a:r>
                      <a:endParaRPr lang="es-MX" dirty="0"/>
                    </a:p>
                  </a:txBody>
                  <a:tcPr/>
                </a:tc>
                <a:tc>
                  <a:txBody>
                    <a:bodyPr/>
                    <a:lstStyle/>
                    <a:p>
                      <a:pPr algn="ctr"/>
                      <a:r>
                        <a:rPr lang="es-MX" dirty="0" smtClean="0"/>
                        <a:t>259.45</a:t>
                      </a:r>
                      <a:endParaRPr lang="es-MX" dirty="0"/>
                    </a:p>
                  </a:txBody>
                  <a:tcPr/>
                </a:tc>
                <a:tc>
                  <a:txBody>
                    <a:bodyPr/>
                    <a:lstStyle/>
                    <a:p>
                      <a:pPr algn="ctr"/>
                      <a:r>
                        <a:rPr lang="es-MX" dirty="0" smtClean="0"/>
                        <a:t>-</a:t>
                      </a:r>
                    </a:p>
                    <a:p>
                      <a:pPr algn="ctr"/>
                      <a:endParaRPr lang="es-MX" dirty="0"/>
                    </a:p>
                  </a:txBody>
                  <a:tcPr/>
                </a:tc>
                <a:tc>
                  <a:txBody>
                    <a:bodyPr/>
                    <a:lstStyle/>
                    <a:p>
                      <a:pPr algn="ctr"/>
                      <a:r>
                        <a:rPr lang="es-MX" dirty="0" smtClean="0"/>
                        <a:t>259.45</a:t>
                      </a:r>
                      <a:endParaRPr lang="es-MX" dirty="0"/>
                    </a:p>
                  </a:txBody>
                  <a:tcPr/>
                </a:tc>
                <a:tc>
                  <a:txBody>
                    <a:bodyPr/>
                    <a:lstStyle/>
                    <a:p>
                      <a:pPr algn="ctr"/>
                      <a:r>
                        <a:rPr lang="es-MX" dirty="0" smtClean="0"/>
                        <a:t>259.45</a:t>
                      </a:r>
                      <a:endParaRPr lang="es-MX" dirty="0"/>
                    </a:p>
                  </a:txBody>
                  <a:tcPr/>
                </a:tc>
              </a:tr>
              <a:tr h="370840">
                <a:tc>
                  <a:txBody>
                    <a:bodyPr/>
                    <a:lstStyle/>
                    <a:p>
                      <a:r>
                        <a:rPr lang="es-MX" dirty="0" smtClean="0"/>
                        <a:t>Fin del mes 2</a:t>
                      </a:r>
                      <a:endParaRPr lang="es-MX" dirty="0"/>
                    </a:p>
                  </a:txBody>
                  <a:tcPr/>
                </a:tc>
                <a:tc>
                  <a:txBody>
                    <a:bodyPr/>
                    <a:lstStyle/>
                    <a:p>
                      <a:pPr algn="ctr"/>
                      <a:r>
                        <a:rPr lang="es-MX" dirty="0" smtClean="0"/>
                        <a:t>259.45</a:t>
                      </a:r>
                      <a:endParaRPr lang="es-MX" dirty="0"/>
                    </a:p>
                  </a:txBody>
                  <a:tcPr/>
                </a:tc>
                <a:tc>
                  <a:txBody>
                    <a:bodyPr/>
                    <a:lstStyle/>
                    <a:p>
                      <a:pPr algn="ctr"/>
                      <a:r>
                        <a:rPr lang="es-MX" dirty="0" smtClean="0"/>
                        <a:t>3.89</a:t>
                      </a:r>
                      <a:endParaRPr lang="es-MX" dirty="0"/>
                    </a:p>
                  </a:txBody>
                  <a:tcPr/>
                </a:tc>
                <a:tc>
                  <a:txBody>
                    <a:bodyPr/>
                    <a:lstStyle/>
                    <a:p>
                      <a:pPr algn="ctr"/>
                      <a:r>
                        <a:rPr lang="es-MX" dirty="0" smtClean="0"/>
                        <a:t>263.34</a:t>
                      </a:r>
                      <a:endParaRPr lang="es-MX" dirty="0"/>
                    </a:p>
                  </a:txBody>
                  <a:tcPr/>
                </a:tc>
                <a:tc>
                  <a:txBody>
                    <a:bodyPr/>
                    <a:lstStyle/>
                    <a:p>
                      <a:pPr algn="ctr"/>
                      <a:r>
                        <a:rPr lang="es-MX" dirty="0" smtClean="0"/>
                        <a:t>522.79</a:t>
                      </a:r>
                      <a:endParaRPr lang="es-MX" dirty="0"/>
                    </a:p>
                  </a:txBody>
                  <a:tcPr/>
                </a:tc>
              </a:tr>
              <a:tr h="370840">
                <a:tc>
                  <a:txBody>
                    <a:bodyPr/>
                    <a:lstStyle/>
                    <a:p>
                      <a:r>
                        <a:rPr lang="es-MX" dirty="0" smtClean="0"/>
                        <a:t>Fin del mes 3</a:t>
                      </a:r>
                      <a:endParaRPr lang="es-MX" dirty="0"/>
                    </a:p>
                  </a:txBody>
                  <a:tcPr/>
                </a:tc>
                <a:tc>
                  <a:txBody>
                    <a:bodyPr/>
                    <a:lstStyle/>
                    <a:p>
                      <a:pPr algn="ctr"/>
                      <a:r>
                        <a:rPr lang="es-MX" dirty="0" smtClean="0"/>
                        <a:t>259.45</a:t>
                      </a:r>
                      <a:endParaRPr lang="es-MX" dirty="0"/>
                    </a:p>
                  </a:txBody>
                  <a:tcPr/>
                </a:tc>
                <a:tc>
                  <a:txBody>
                    <a:bodyPr/>
                    <a:lstStyle/>
                    <a:p>
                      <a:pPr algn="ctr"/>
                      <a:r>
                        <a:rPr lang="es-MX" dirty="0" smtClean="0"/>
                        <a:t>7.84</a:t>
                      </a:r>
                      <a:endParaRPr lang="es-MX" dirty="0"/>
                    </a:p>
                  </a:txBody>
                  <a:tcPr/>
                </a:tc>
                <a:tc>
                  <a:txBody>
                    <a:bodyPr/>
                    <a:lstStyle/>
                    <a:p>
                      <a:pPr algn="ctr"/>
                      <a:r>
                        <a:rPr lang="es-MX" dirty="0" smtClean="0"/>
                        <a:t>267.29</a:t>
                      </a:r>
                      <a:endParaRPr lang="es-MX" dirty="0"/>
                    </a:p>
                  </a:txBody>
                  <a:tcPr/>
                </a:tc>
                <a:tc>
                  <a:txBody>
                    <a:bodyPr/>
                    <a:lstStyle/>
                    <a:p>
                      <a:pPr algn="ctr"/>
                      <a:r>
                        <a:rPr lang="es-MX" dirty="0" smtClean="0"/>
                        <a:t>790.08</a:t>
                      </a:r>
                      <a:endParaRPr lang="es-MX" dirty="0"/>
                    </a:p>
                  </a:txBody>
                  <a:tcPr/>
                </a:tc>
              </a:tr>
              <a:tr h="370840">
                <a:tc>
                  <a:txBody>
                    <a:bodyPr/>
                    <a:lstStyle/>
                    <a:p>
                      <a:r>
                        <a:rPr lang="es-MX" dirty="0" smtClean="0"/>
                        <a:t>Fin del mes 4</a:t>
                      </a:r>
                      <a:endParaRPr lang="es-MX" dirty="0"/>
                    </a:p>
                  </a:txBody>
                  <a:tcPr/>
                </a:tc>
                <a:tc>
                  <a:txBody>
                    <a:bodyPr/>
                    <a:lstStyle/>
                    <a:p>
                      <a:pPr algn="ctr"/>
                      <a:r>
                        <a:rPr lang="es-MX" dirty="0" smtClean="0"/>
                        <a:t>259.45</a:t>
                      </a:r>
                      <a:endParaRPr lang="es-MX" dirty="0"/>
                    </a:p>
                  </a:txBody>
                  <a:tcPr/>
                </a:tc>
                <a:tc>
                  <a:txBody>
                    <a:bodyPr/>
                    <a:lstStyle/>
                    <a:p>
                      <a:pPr algn="ctr"/>
                      <a:r>
                        <a:rPr lang="es-MX" dirty="0" smtClean="0"/>
                        <a:t>11.85</a:t>
                      </a:r>
                      <a:endParaRPr lang="es-MX" dirty="0"/>
                    </a:p>
                  </a:txBody>
                  <a:tcPr/>
                </a:tc>
                <a:tc>
                  <a:txBody>
                    <a:bodyPr/>
                    <a:lstStyle/>
                    <a:p>
                      <a:pPr algn="ctr"/>
                      <a:r>
                        <a:rPr lang="es-MX" dirty="0" smtClean="0"/>
                        <a:t>271.28</a:t>
                      </a:r>
                      <a:endParaRPr lang="es-MX" dirty="0"/>
                    </a:p>
                  </a:txBody>
                  <a:tcPr/>
                </a:tc>
                <a:tc>
                  <a:txBody>
                    <a:bodyPr/>
                    <a:lstStyle/>
                    <a:p>
                      <a:pPr algn="ctr"/>
                      <a:r>
                        <a:rPr lang="es-MX" dirty="0" smtClean="0"/>
                        <a:t>1061.36</a:t>
                      </a:r>
                      <a:endParaRPr lang="es-MX" dirty="0"/>
                    </a:p>
                  </a:txBody>
                  <a:tcPr/>
                </a:tc>
              </a:tr>
              <a:tr h="370840">
                <a:tc>
                  <a:txBody>
                    <a:bodyPr/>
                    <a:lstStyle/>
                    <a:p>
                      <a:r>
                        <a:rPr lang="es-MX" dirty="0" smtClean="0"/>
                        <a:t>Totales</a:t>
                      </a:r>
                      <a:endParaRPr lang="es-MX" dirty="0"/>
                    </a:p>
                  </a:txBody>
                  <a:tcPr/>
                </a:tc>
                <a:tc>
                  <a:txBody>
                    <a:bodyPr/>
                    <a:lstStyle/>
                    <a:p>
                      <a:pPr algn="ctr"/>
                      <a:r>
                        <a:rPr lang="es-MX" dirty="0" smtClean="0"/>
                        <a:t>1037.78</a:t>
                      </a:r>
                      <a:endParaRPr lang="es-MX" dirty="0"/>
                    </a:p>
                  </a:txBody>
                  <a:tcPr/>
                </a:tc>
                <a:tc>
                  <a:txBody>
                    <a:bodyPr/>
                    <a:lstStyle/>
                    <a:p>
                      <a:pPr algn="ctr"/>
                      <a:r>
                        <a:rPr lang="es-MX" dirty="0" smtClean="0"/>
                        <a:t>23.58</a:t>
                      </a:r>
                      <a:endParaRPr lang="es-MX" dirty="0"/>
                    </a:p>
                  </a:txBody>
                  <a:tcPr/>
                </a:tc>
                <a:tc>
                  <a:txBody>
                    <a:bodyPr/>
                    <a:lstStyle/>
                    <a:p>
                      <a:pPr algn="ctr"/>
                      <a:r>
                        <a:rPr lang="es-MX" dirty="0" smtClean="0"/>
                        <a:t>1061.36</a:t>
                      </a:r>
                      <a:endParaRPr lang="es-MX" dirty="0"/>
                    </a:p>
                  </a:txBody>
                  <a:tcPr/>
                </a:tc>
                <a:tc>
                  <a:txBody>
                    <a:bodyPr/>
                    <a:lstStyle/>
                    <a:p>
                      <a:pPr algn="ctr"/>
                      <a:r>
                        <a:rPr lang="es-MX" dirty="0" smtClean="0"/>
                        <a:t>-</a:t>
                      </a:r>
                    </a:p>
                  </a:txBody>
                  <a:tcPr/>
                </a:tc>
              </a:tr>
            </a:tbl>
          </a:graphicData>
        </a:graphic>
      </p:graphicFrame>
    </p:spTree>
    <p:extLst>
      <p:ext uri="{BB962C8B-B14F-4D97-AF65-F5344CB8AC3E}">
        <p14:creationId xmlns:p14="http://schemas.microsoft.com/office/powerpoint/2010/main" val="74029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Ejemplo práctico 1</a:t>
            </a:r>
            <a:endParaRPr lang="es-MX" dirty="0"/>
          </a:p>
        </p:txBody>
      </p:sp>
      <p:sp>
        <p:nvSpPr>
          <p:cNvPr id="3" name="2 Marcador de contenido"/>
          <p:cNvSpPr>
            <a:spLocks noGrp="1"/>
          </p:cNvSpPr>
          <p:nvPr>
            <p:ph idx="1"/>
          </p:nvPr>
        </p:nvSpPr>
        <p:spPr/>
        <p:txBody>
          <a:bodyPr/>
          <a:lstStyle/>
          <a:p>
            <a:pPr marL="0" indent="0">
              <a:buNone/>
            </a:pPr>
            <a:r>
              <a:rPr lang="es-MX" dirty="0" smtClean="0"/>
              <a:t>El señor Sergio contrae hoy una deuda de $95,000 a 18% convertible semestralmente que amortizará mediante 6 pagos semestrales iguales, </a:t>
            </a:r>
            <a:r>
              <a:rPr lang="es-MX" i="1" dirty="0" smtClean="0"/>
              <a:t>R, </a:t>
            </a:r>
            <a:r>
              <a:rPr lang="es-MX" dirty="0" smtClean="0"/>
              <a:t>el primero de los cuales vence dentro 6 meses. ¿Cuál es el valor de </a:t>
            </a:r>
            <a:r>
              <a:rPr lang="es-MX" i="1" dirty="0" smtClean="0"/>
              <a:t>R?</a:t>
            </a:r>
          </a:p>
          <a:p>
            <a:pPr marL="0" indent="0">
              <a:buNone/>
            </a:pPr>
            <a:endParaRPr lang="es-MX" dirty="0"/>
          </a:p>
        </p:txBody>
      </p:sp>
      <p:pic>
        <p:nvPicPr>
          <p:cNvPr id="2050" name="Picture 2" descr="Resultado de imagen para prestami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3861048"/>
            <a:ext cx="2736304" cy="2041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752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additive="base">
                                        <p:cTn id="15" dur="500" fill="hold"/>
                                        <p:tgtEl>
                                          <p:spTgt spid="2050"/>
                                        </p:tgtEl>
                                        <p:attrNameLst>
                                          <p:attrName>ppt_x</p:attrName>
                                        </p:attrNameLst>
                                      </p:cBhvr>
                                      <p:tavLst>
                                        <p:tav tm="0">
                                          <p:val>
                                            <p:strVal val="#ppt_x"/>
                                          </p:val>
                                        </p:tav>
                                        <p:tav tm="100000">
                                          <p:val>
                                            <p:strVal val="#ppt_x"/>
                                          </p:val>
                                        </p:tav>
                                      </p:tavLst>
                                    </p:anim>
                                    <p:anim calcmode="lin" valueType="num">
                                      <p:cBhvr additive="base">
                                        <p:cTn id="16"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5</a:t>
            </a:r>
            <a:endParaRPr lang="es-MX" dirty="0"/>
          </a:p>
        </p:txBody>
      </p:sp>
      <p:sp>
        <p:nvSpPr>
          <p:cNvPr id="3" name="2 Marcador de contenido"/>
          <p:cNvSpPr>
            <a:spLocks noGrp="1"/>
          </p:cNvSpPr>
          <p:nvPr>
            <p:ph idx="1"/>
          </p:nvPr>
        </p:nvSpPr>
        <p:spPr/>
        <p:txBody>
          <a:bodyPr/>
          <a:lstStyle/>
          <a:p>
            <a:pPr marL="0" indent="0" algn="just">
              <a:buNone/>
            </a:pPr>
            <a:r>
              <a:rPr lang="es-MX" dirty="0" smtClean="0"/>
              <a:t>Una persona pide un préstamo de $100 000 que debe de pagar en 6 meses, mediante abonos mensuales iguales y con intereses de 6% anual convertible mensualmente. Si esta persona deposita los $100 000 en un fondo de inversiones que rinde 1.0% mensual y de allí paga su deuda, ¿cuánto saldrá ganando al final de los 6 meses?</a:t>
            </a:r>
            <a:endParaRPr lang="es-MX" dirty="0"/>
          </a:p>
        </p:txBody>
      </p:sp>
    </p:spTree>
    <p:extLst>
      <p:ext uri="{BB962C8B-B14F-4D97-AF65-F5344CB8AC3E}">
        <p14:creationId xmlns:p14="http://schemas.microsoft.com/office/powerpoint/2010/main" val="26222147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a:t>
            </a:r>
            <a:endParaRPr lang="es-MX" dirty="0"/>
          </a:p>
        </p:txBody>
      </p:sp>
      <p:sp>
        <p:nvSpPr>
          <p:cNvPr id="3" name="2 Marcador de contenido"/>
          <p:cNvSpPr>
            <a:spLocks noGrp="1"/>
          </p:cNvSpPr>
          <p:nvPr>
            <p:ph idx="1"/>
          </p:nvPr>
        </p:nvSpPr>
        <p:spPr/>
        <p:txBody>
          <a:bodyPr/>
          <a:lstStyle/>
          <a:p>
            <a:endParaRPr lang="es-MX" dirty="0" smtClean="0"/>
          </a:p>
          <a:p>
            <a:endParaRPr lang="es-MX" dirty="0" smtClean="0"/>
          </a:p>
          <a:p>
            <a:r>
              <a:rPr lang="es-MX" dirty="0" smtClean="0"/>
              <a:t>Díaz, M. y Aguilera, V.(2013). Matemáticas Financieras. </a:t>
            </a:r>
            <a:r>
              <a:rPr lang="es-MX" dirty="0" smtClean="0"/>
              <a:t>McGraw-Hill, Quinta </a:t>
            </a:r>
            <a:r>
              <a:rPr lang="es-MX" dirty="0" smtClean="0"/>
              <a:t>Edición, México.</a:t>
            </a:r>
          </a:p>
          <a:p>
            <a:pPr>
              <a:buNone/>
            </a:pPr>
            <a:endParaRPr lang="es-MX" dirty="0" smtClean="0"/>
          </a:p>
          <a:p>
            <a:r>
              <a:rPr lang="es-MX" dirty="0" err="1" smtClean="0"/>
              <a:t>Ayres</a:t>
            </a:r>
            <a:r>
              <a:rPr lang="es-MX" dirty="0" smtClean="0"/>
              <a:t>, Frank Jr.(1997). Matemáticas </a:t>
            </a:r>
            <a:r>
              <a:rPr lang="es-MX" dirty="0"/>
              <a:t>Financieras. </a:t>
            </a:r>
            <a:r>
              <a:rPr lang="es-MX" dirty="0" smtClean="0"/>
              <a:t>McGraw-Hill, México  </a:t>
            </a:r>
            <a:endParaRPr lang="es-MX" dirty="0" smtClean="0"/>
          </a:p>
          <a:p>
            <a:endParaRPr lang="es-MX" dirty="0"/>
          </a:p>
        </p:txBody>
      </p:sp>
    </p:spTree>
    <p:extLst>
      <p:ext uri="{BB962C8B-B14F-4D97-AF65-F5344CB8AC3E}">
        <p14:creationId xmlns:p14="http://schemas.microsoft.com/office/powerpoint/2010/main" val="7353387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Guión Explicativo</a:t>
            </a:r>
            <a:endParaRPr lang="es-MX" dirty="0"/>
          </a:p>
        </p:txBody>
      </p:sp>
      <p:sp>
        <p:nvSpPr>
          <p:cNvPr id="3" name="2 Marcador de contenido"/>
          <p:cNvSpPr>
            <a:spLocks noGrp="1"/>
          </p:cNvSpPr>
          <p:nvPr>
            <p:ph idx="1"/>
          </p:nvPr>
        </p:nvSpPr>
        <p:spPr/>
        <p:txBody>
          <a:bodyPr>
            <a:noAutofit/>
          </a:bodyPr>
          <a:lstStyle/>
          <a:p>
            <a:pPr marL="0" indent="0">
              <a:buNone/>
            </a:pPr>
            <a:r>
              <a:rPr lang="es-MX" dirty="0" smtClean="0"/>
              <a:t>El tema que versa  el presente trabajo es el de “Amortización y Fondos de Amortización” que forma parte de la unida de aprendizaje  de “Matemáticas Financieras”,  correspondiente al programa educativo de la Licenciatura en Relaciones Económicas  Internacionales y de la Licenciatura en Economía, cuyo espacio académico es la Facultad de Economía. </a:t>
            </a:r>
          </a:p>
          <a:p>
            <a:pPr marL="0" indent="0">
              <a:buNone/>
            </a:pPr>
            <a:r>
              <a:rPr lang="es-MX" dirty="0" smtClean="0"/>
              <a:t>  </a:t>
            </a:r>
            <a:endParaRPr lang="es-MX" dirty="0"/>
          </a:p>
        </p:txBody>
      </p:sp>
    </p:spTree>
    <p:extLst>
      <p:ext uri="{BB962C8B-B14F-4D97-AF65-F5344CB8AC3E}">
        <p14:creationId xmlns:p14="http://schemas.microsoft.com/office/powerpoint/2010/main" val="239792717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a:xfrm>
            <a:off x="457200" y="1916832"/>
            <a:ext cx="8229600" cy="4389120"/>
          </a:xfrm>
        </p:spPr>
        <p:txBody>
          <a:bodyPr>
            <a:normAutofit/>
          </a:bodyPr>
          <a:lstStyle/>
          <a:p>
            <a:pPr marL="0" indent="0" algn="just">
              <a:buNone/>
            </a:pPr>
            <a:r>
              <a:rPr lang="es-MX" dirty="0" smtClean="0"/>
              <a:t>Este material tiene como objetivo guiar al alumno sobre </a:t>
            </a:r>
            <a:r>
              <a:rPr lang="es-MX" dirty="0" smtClean="0"/>
              <a:t>una de las aplicaciones más importantes de las anualidades: amortización y fondos de amortización.</a:t>
            </a:r>
            <a:endParaRPr lang="es-MX" dirty="0" smtClean="0"/>
          </a:p>
          <a:p>
            <a:pPr marL="0" indent="0">
              <a:buNone/>
            </a:pPr>
            <a:r>
              <a:rPr lang="es-MX" dirty="0" smtClean="0"/>
              <a:t>Su estructura se conforma de la siguiente manera:</a:t>
            </a:r>
          </a:p>
          <a:p>
            <a:pPr marL="365760" lvl="1" indent="0"/>
            <a:r>
              <a:rPr lang="es-MX" dirty="0" smtClean="0"/>
              <a:t> Una parte teórica que explica la base de cada uno de los temas.</a:t>
            </a:r>
          </a:p>
          <a:p>
            <a:pPr marL="365760" lvl="1" indent="0"/>
            <a:r>
              <a:rPr lang="es-MX" dirty="0" smtClean="0"/>
              <a:t>Un ejemplo de cada tema, el cual es desarrollado por el profesor</a:t>
            </a:r>
          </a:p>
          <a:p>
            <a:pPr marL="365760" lvl="1" indent="0"/>
            <a:r>
              <a:rPr lang="es-MX" dirty="0" smtClean="0"/>
              <a:t>Y, un ejercicio para que el alumno lo realice como práctica en clase</a:t>
            </a:r>
          </a:p>
          <a:p>
            <a:endParaRPr lang="es-MX" dirty="0"/>
          </a:p>
        </p:txBody>
      </p:sp>
    </p:spTree>
    <p:extLst>
      <p:ext uri="{BB962C8B-B14F-4D97-AF65-F5344CB8AC3E}">
        <p14:creationId xmlns:p14="http://schemas.microsoft.com/office/powerpoint/2010/main" val="550396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Solución:</a:t>
            </a:r>
            <a:endParaRPr lang="es-MX" dirty="0"/>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normAutofit fontScale="92500"/>
              </a:bodyPr>
              <a:lstStyle/>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𝑅</m:t>
                      </m:r>
                      <m:r>
                        <a:rPr lang="es-MX" b="0" i="1" smtClean="0">
                          <a:latin typeface="Cambria Math"/>
                        </a:rPr>
                        <m:t>=?</m:t>
                      </m:r>
                    </m:oMath>
                  </m:oMathPara>
                </a14:m>
                <a:endParaRPr lang="es-MX" dirty="0" smtClean="0"/>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𝐶</m:t>
                      </m:r>
                      <m:r>
                        <a:rPr lang="es-MX" b="0" i="1" smtClean="0">
                          <a:latin typeface="Cambria Math"/>
                        </a:rPr>
                        <m:t>=95 000</m:t>
                      </m:r>
                    </m:oMath>
                  </m:oMathPara>
                </a14:m>
                <a:endParaRPr lang="es-MX" dirty="0" smtClean="0"/>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𝑖</m:t>
                      </m:r>
                      <m:r>
                        <a:rPr lang="es-MX" b="0" i="1" smtClean="0">
                          <a:latin typeface="Cambria Math"/>
                        </a:rPr>
                        <m:t>=</m:t>
                      </m:r>
                      <m:f>
                        <m:fPr>
                          <m:ctrlPr>
                            <a:rPr lang="es-MX" b="0" i="1" smtClean="0">
                              <a:latin typeface="Cambria Math"/>
                            </a:rPr>
                          </m:ctrlPr>
                        </m:fPr>
                        <m:num>
                          <m:r>
                            <a:rPr lang="es-MX" b="0" i="1" smtClean="0">
                              <a:latin typeface="Cambria Math"/>
                            </a:rPr>
                            <m:t>0.18</m:t>
                          </m:r>
                        </m:num>
                        <m:den>
                          <m:r>
                            <a:rPr lang="es-MX" b="0" i="1" smtClean="0">
                              <a:latin typeface="Cambria Math"/>
                            </a:rPr>
                            <m:t>2</m:t>
                          </m:r>
                        </m:den>
                      </m:f>
                      <m:r>
                        <a:rPr lang="es-MX" b="0" i="1" smtClean="0">
                          <a:latin typeface="Cambria Math"/>
                        </a:rPr>
                        <m:t>=0.09</m:t>
                      </m:r>
                    </m:oMath>
                  </m:oMathPara>
                </a14:m>
                <a:endParaRPr lang="es-MX" dirty="0"/>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𝑛</m:t>
                      </m:r>
                      <m:r>
                        <a:rPr lang="es-MX" b="0" i="1" smtClean="0">
                          <a:latin typeface="Cambria Math"/>
                        </a:rPr>
                        <m:t>=6</m:t>
                      </m:r>
                    </m:oMath>
                  </m:oMathPara>
                </a14:m>
                <a:endParaRPr lang="es-MX" dirty="0" smtClean="0"/>
              </a:p>
              <a:p>
                <a:pPr marL="0" indent="0">
                  <a:buNone/>
                </a:pPr>
                <a:r>
                  <a:rPr lang="es-MX" dirty="0" smtClean="0"/>
                  <a:t>De la fórmula de Anualidad:</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𝐶</m:t>
                      </m:r>
                      <m:r>
                        <a:rPr lang="es-MX" b="0" i="1" smtClean="0">
                          <a:latin typeface="Cambria Math"/>
                        </a:rPr>
                        <m:t>=</m:t>
                      </m:r>
                      <m:r>
                        <a:rPr lang="es-MX" b="0" i="1" smtClean="0">
                          <a:latin typeface="Cambria Math"/>
                        </a:rPr>
                        <m:t>𝑅</m:t>
                      </m:r>
                      <m:f>
                        <m:fPr>
                          <m:ctrlPr>
                            <a:rPr lang="es-MX" b="0" i="1" smtClean="0">
                              <a:latin typeface="Cambria Math"/>
                            </a:rPr>
                          </m:ctrlPr>
                        </m:fPr>
                        <m:num>
                          <m:r>
                            <a:rPr lang="es-MX" b="0" i="1" smtClean="0">
                              <a:latin typeface="Cambria Math"/>
                            </a:rPr>
                            <m:t>1−</m:t>
                          </m:r>
                          <m:sSup>
                            <m:sSupPr>
                              <m:ctrlPr>
                                <a:rPr lang="es-MX" b="0" i="1" smtClean="0">
                                  <a:latin typeface="Cambria Math"/>
                                </a:rPr>
                              </m:ctrlPr>
                            </m:sSupPr>
                            <m:e>
                              <m:d>
                                <m:dPr>
                                  <m:ctrlPr>
                                    <a:rPr lang="es-MX" i="1">
                                      <a:latin typeface="Cambria Math"/>
                                    </a:rPr>
                                  </m:ctrlPr>
                                </m:dPr>
                                <m:e>
                                  <m:r>
                                    <a:rPr lang="es-MX" b="0" i="1" smtClean="0">
                                      <a:latin typeface="Cambria Math"/>
                                    </a:rPr>
                                    <m:t>1+</m:t>
                                  </m:r>
                                  <m:r>
                                    <a:rPr lang="es-MX" b="0" i="1" smtClean="0">
                                      <a:latin typeface="Cambria Math"/>
                                    </a:rPr>
                                    <m:t>𝑖</m:t>
                                  </m:r>
                                </m:e>
                              </m:d>
                            </m:e>
                            <m:sup>
                              <m:r>
                                <a:rPr lang="es-MX" b="0" i="1" smtClean="0">
                                  <a:latin typeface="Cambria Math"/>
                                </a:rPr>
                                <m:t>−</m:t>
                              </m:r>
                              <m:r>
                                <a:rPr lang="es-MX" b="0" i="1" smtClean="0">
                                  <a:latin typeface="Cambria Math"/>
                                </a:rPr>
                                <m:t>𝑛</m:t>
                              </m:r>
                            </m:sup>
                          </m:sSup>
                        </m:num>
                        <m:den>
                          <m:r>
                            <a:rPr lang="es-MX" b="0" i="1" smtClean="0">
                              <a:latin typeface="Cambria Math"/>
                            </a:rPr>
                            <m:t>𝑖</m:t>
                          </m:r>
                        </m:den>
                      </m:f>
                    </m:oMath>
                  </m:oMathPara>
                </a14:m>
                <a:endParaRPr lang="es-MX" dirty="0" smtClean="0"/>
              </a:p>
              <a:p>
                <a:pPr marL="0" indent="0">
                  <a:buNone/>
                </a:pPr>
                <a:r>
                  <a:rPr lang="es-MX" dirty="0" smtClean="0"/>
                  <a:t>Despejamos a </a:t>
                </a:r>
                <a:r>
                  <a:rPr lang="es-MX" i="1" dirty="0" smtClean="0"/>
                  <a:t>R, </a:t>
                </a:r>
                <a:r>
                  <a:rPr lang="es-MX" dirty="0" smtClean="0"/>
                  <a:t>se tiene que:</a:t>
                </a:r>
              </a:p>
              <a:p>
                <a:pPr marL="0" indent="0">
                  <a:buNone/>
                </a:pPr>
                <a14:m>
                  <m:oMathPara xmlns:m="http://schemas.openxmlformats.org/officeDocument/2006/math">
                    <m:oMathParaPr>
                      <m:jc m:val="left"/>
                    </m:oMathParaPr>
                    <m:oMath xmlns:m="http://schemas.openxmlformats.org/officeDocument/2006/math">
                      <m:r>
                        <a:rPr lang="es-MX" b="0" i="1" smtClean="0">
                          <a:latin typeface="Cambria Math"/>
                        </a:rPr>
                        <m:t>𝑅</m:t>
                      </m:r>
                      <m:r>
                        <a:rPr lang="es-MX" b="0" i="1" smtClean="0">
                          <a:latin typeface="Cambria Math"/>
                        </a:rPr>
                        <m:t>=</m:t>
                      </m:r>
                      <m:f>
                        <m:fPr>
                          <m:ctrlPr>
                            <a:rPr lang="es-MX" b="0" i="1" smtClean="0">
                              <a:latin typeface="Cambria Math"/>
                            </a:rPr>
                          </m:ctrlPr>
                        </m:fPr>
                        <m:num>
                          <m:r>
                            <a:rPr lang="es-MX" b="0" i="1" smtClean="0">
                              <a:latin typeface="Cambria Math"/>
                            </a:rPr>
                            <m:t>𝐶𝑖</m:t>
                          </m:r>
                        </m:num>
                        <m:den>
                          <m:r>
                            <a:rPr lang="es-MX" b="0" i="1" smtClean="0">
                              <a:latin typeface="Cambria Math"/>
                            </a:rPr>
                            <m:t>1−</m:t>
                          </m:r>
                          <m:sSup>
                            <m:sSupPr>
                              <m:ctrlPr>
                                <a:rPr lang="es-MX" b="0" i="1" smtClean="0">
                                  <a:latin typeface="Cambria Math"/>
                                </a:rPr>
                              </m:ctrlPr>
                            </m:sSupPr>
                            <m:e>
                              <m:d>
                                <m:dPr>
                                  <m:ctrlPr>
                                    <a:rPr lang="es-MX" i="1">
                                      <a:latin typeface="Cambria Math"/>
                                    </a:rPr>
                                  </m:ctrlPr>
                                </m:dPr>
                                <m:e>
                                  <m:r>
                                    <a:rPr lang="es-MX" i="1">
                                      <a:latin typeface="Cambria Math"/>
                                    </a:rPr>
                                    <m:t>1+</m:t>
                                  </m:r>
                                  <m:r>
                                    <a:rPr lang="es-MX" i="1">
                                      <a:latin typeface="Cambria Math"/>
                                    </a:rPr>
                                    <m:t>𝑖</m:t>
                                  </m:r>
                                </m:e>
                              </m:d>
                            </m:e>
                            <m:sup>
                              <m:r>
                                <a:rPr lang="es-MX" b="0" i="1" smtClean="0">
                                  <a:latin typeface="Cambria Math"/>
                                </a:rPr>
                                <m:t>−</m:t>
                              </m:r>
                              <m:r>
                                <a:rPr lang="es-MX" b="0" i="1" smtClean="0">
                                  <a:latin typeface="Cambria Math"/>
                                </a:rPr>
                                <m:t>𝑛</m:t>
                              </m:r>
                            </m:sup>
                          </m:sSup>
                        </m:den>
                      </m:f>
                    </m:oMath>
                  </m:oMathPara>
                </a14:m>
                <a:endParaRPr lang="es-MX" dirty="0" smtClean="0"/>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111"/>
                </a:stretch>
              </a:blipFill>
            </p:spPr>
            <p:txBody>
              <a:bodyPr/>
              <a:lstStyle/>
              <a:p>
                <a:r>
                  <a:rPr lang="es-MX">
                    <a:noFill/>
                  </a:rPr>
                  <a:t> </a:t>
                </a:r>
              </a:p>
            </p:txBody>
          </p:sp>
        </mc:Fallback>
      </mc:AlternateContent>
    </p:spTree>
    <p:extLst>
      <p:ext uri="{BB962C8B-B14F-4D97-AF65-F5344CB8AC3E}">
        <p14:creationId xmlns:p14="http://schemas.microsoft.com/office/powerpoint/2010/main" val="41181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marL="0" indent="0">
                  <a:buNone/>
                </a:pPr>
                <a:r>
                  <a:rPr lang="es-MX" dirty="0" smtClean="0"/>
                  <a:t>Sustituyendo, tenemos:</a:t>
                </a:r>
              </a:p>
              <a:p>
                <a:pPr marL="0" indent="0">
                  <a:buNone/>
                </a:pPr>
                <a14:m>
                  <m:oMathPara xmlns:m="http://schemas.openxmlformats.org/officeDocument/2006/math">
                    <m:oMathParaPr>
                      <m:jc m:val="left"/>
                    </m:oMathParaPr>
                    <m:oMath xmlns:m="http://schemas.openxmlformats.org/officeDocument/2006/math">
                      <m:r>
                        <a:rPr lang="es-MX" i="1">
                          <a:latin typeface="Cambria Math"/>
                        </a:rPr>
                        <m:t>𝑅</m:t>
                      </m:r>
                      <m:r>
                        <a:rPr lang="es-MX" i="1">
                          <a:latin typeface="Cambria Math"/>
                        </a:rPr>
                        <m:t>=</m:t>
                      </m:r>
                      <m:f>
                        <m:fPr>
                          <m:ctrlPr>
                            <a:rPr lang="es-MX" i="1">
                              <a:latin typeface="Cambria Math"/>
                            </a:rPr>
                          </m:ctrlPr>
                        </m:fPr>
                        <m:num>
                          <m:r>
                            <a:rPr lang="es-MX" b="0" i="1" smtClean="0">
                              <a:latin typeface="Cambria Math"/>
                            </a:rPr>
                            <m:t>95,000(0.09)</m:t>
                          </m:r>
                        </m:num>
                        <m:den>
                          <m:r>
                            <a:rPr lang="es-MX" i="1">
                              <a:latin typeface="Cambria Math"/>
                            </a:rPr>
                            <m:t>1−</m:t>
                          </m:r>
                          <m:sSup>
                            <m:sSupPr>
                              <m:ctrlPr>
                                <a:rPr lang="es-MX" i="1">
                                  <a:latin typeface="Cambria Math"/>
                                </a:rPr>
                              </m:ctrlPr>
                            </m:sSupPr>
                            <m:e>
                              <m:d>
                                <m:dPr>
                                  <m:ctrlPr>
                                    <a:rPr lang="es-MX" i="1">
                                      <a:latin typeface="Cambria Math"/>
                                    </a:rPr>
                                  </m:ctrlPr>
                                </m:dPr>
                                <m:e>
                                  <m:r>
                                    <a:rPr lang="es-MX" i="1">
                                      <a:latin typeface="Cambria Math"/>
                                    </a:rPr>
                                    <m:t>1+</m:t>
                                  </m:r>
                                  <m:r>
                                    <a:rPr lang="es-MX" b="0" i="1" smtClean="0">
                                      <a:latin typeface="Cambria Math"/>
                                    </a:rPr>
                                    <m:t>0.09</m:t>
                                  </m:r>
                                </m:e>
                              </m:d>
                            </m:e>
                            <m:sup>
                              <m:r>
                                <a:rPr lang="es-MX" i="1">
                                  <a:latin typeface="Cambria Math"/>
                                </a:rPr>
                                <m:t>−</m:t>
                              </m:r>
                              <m:r>
                                <a:rPr lang="es-MX" b="0" i="1" smtClean="0">
                                  <a:latin typeface="Cambria Math"/>
                                </a:rPr>
                                <m:t>6</m:t>
                              </m:r>
                            </m:sup>
                          </m:sSup>
                        </m:den>
                      </m:f>
                      <m:r>
                        <a:rPr lang="es-MX" b="0" i="1" smtClean="0">
                          <a:latin typeface="Cambria Math"/>
                        </a:rPr>
                        <m:t>=</m:t>
                      </m:r>
                      <m:f>
                        <m:fPr>
                          <m:ctrlPr>
                            <a:rPr lang="es-MX" b="0" i="1" smtClean="0">
                              <a:latin typeface="Cambria Math"/>
                            </a:rPr>
                          </m:ctrlPr>
                        </m:fPr>
                        <m:num>
                          <m:r>
                            <a:rPr lang="es-MX" b="0" i="1" smtClean="0">
                              <a:latin typeface="Cambria Math"/>
                            </a:rPr>
                            <m:t>8 550</m:t>
                          </m:r>
                        </m:num>
                        <m:den>
                          <m:r>
                            <a:rPr lang="es-MX" b="0" i="1" smtClean="0">
                              <a:latin typeface="Cambria Math"/>
                            </a:rPr>
                            <m:t>0.403733</m:t>
                          </m:r>
                        </m:den>
                      </m:f>
                      <m:r>
                        <a:rPr lang="es-MX" b="0" i="1" smtClean="0">
                          <a:latin typeface="Cambria Math"/>
                        </a:rPr>
                        <m:t>=21 177.36</m:t>
                      </m:r>
                    </m:oMath>
                  </m:oMathPara>
                </a14:m>
                <a:endParaRPr lang="es-MX" dirty="0"/>
              </a:p>
              <a:p>
                <a:pPr marL="0" indent="0">
                  <a:buNone/>
                </a:pPr>
                <a:r>
                  <a:rPr lang="es-MX" dirty="0" smtClean="0"/>
                  <a:t>Por lo que:</a:t>
                </a:r>
              </a:p>
              <a:p>
                <a:pPr marL="0" indent="0">
                  <a:buNone/>
                </a:pPr>
                <a:r>
                  <a:rPr lang="es-MX" dirty="0" smtClean="0"/>
                  <a:t>Seis pagos semestrales vencidos de $21 177.36 </a:t>
                </a:r>
                <a:r>
                  <a:rPr lang="es-MX" i="1" dirty="0" smtClean="0"/>
                  <a:t>amortizan una deuda con un valor actual de </a:t>
                </a:r>
                <a:r>
                  <a:rPr lang="es-MX" dirty="0" smtClean="0"/>
                  <a:t>$95, 000 con un interés de 9% semestral.</a:t>
                </a:r>
              </a:p>
              <a:p>
                <a:pPr marL="0" indent="0">
                  <a:buNone/>
                </a:pPr>
                <a:endParaRPr lang="es-MX"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a:stretch>
                  <a:fillRect l="-1259" t="-1111" r="-1333"/>
                </a:stretch>
              </a:blipFill>
            </p:spPr>
            <p:txBody>
              <a:bodyPr/>
              <a:lstStyle/>
              <a:p>
                <a:r>
                  <a:rPr lang="es-MX">
                    <a:noFill/>
                  </a:rPr>
                  <a:t> </a:t>
                </a:r>
              </a:p>
            </p:txBody>
          </p:sp>
        </mc:Fallback>
      </mc:AlternateContent>
    </p:spTree>
    <p:extLst>
      <p:ext uri="{BB962C8B-B14F-4D97-AF65-F5344CB8AC3E}">
        <p14:creationId xmlns:p14="http://schemas.microsoft.com/office/powerpoint/2010/main" val="184599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Ejercicio 1</a:t>
            </a:r>
            <a:endParaRPr lang="es-MX" dirty="0"/>
          </a:p>
        </p:txBody>
      </p:sp>
      <p:sp>
        <p:nvSpPr>
          <p:cNvPr id="3" name="2 Marcador de contenido"/>
          <p:cNvSpPr>
            <a:spLocks noGrp="1"/>
          </p:cNvSpPr>
          <p:nvPr>
            <p:ph idx="1"/>
          </p:nvPr>
        </p:nvSpPr>
        <p:spPr/>
        <p:txBody>
          <a:bodyPr/>
          <a:lstStyle/>
          <a:p>
            <a:pPr marL="0" indent="0">
              <a:buNone/>
            </a:pPr>
            <a:endParaRPr lang="es-MX" dirty="0" smtClean="0"/>
          </a:p>
          <a:p>
            <a:pPr marL="0" indent="0">
              <a:buNone/>
            </a:pPr>
            <a:r>
              <a:rPr lang="es-MX" dirty="0" smtClean="0"/>
              <a:t>Una deuda de $12,000 debe de amortizarse mediante 5 pagos bimestrales iguales, el primero dentro de 2 meses, con intereses de 5% bimestral sobre saldos insolutos. Calcule el importe de cada uno de los pagos</a:t>
            </a:r>
          </a:p>
        </p:txBody>
      </p:sp>
    </p:spTree>
    <p:extLst>
      <p:ext uri="{BB962C8B-B14F-4D97-AF65-F5344CB8AC3E}">
        <p14:creationId xmlns:p14="http://schemas.microsoft.com/office/powerpoint/2010/main" val="3499955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400" b="1" dirty="0" smtClean="0"/>
              <a:t>Agenda</a:t>
            </a:r>
            <a:endParaRPr lang="es-MX" sz="4400" b="1" dirty="0"/>
          </a:p>
        </p:txBody>
      </p:sp>
      <p:sp>
        <p:nvSpPr>
          <p:cNvPr id="3" name="2 Marcador de contenido"/>
          <p:cNvSpPr>
            <a:spLocks noGrp="1"/>
          </p:cNvSpPr>
          <p:nvPr>
            <p:ph idx="1"/>
          </p:nvPr>
        </p:nvSpPr>
        <p:spPr>
          <a:xfrm>
            <a:off x="457200" y="1500174"/>
            <a:ext cx="7467600" cy="4873752"/>
          </a:xfrm>
          <a:noFill/>
          <a:effectLst>
            <a:innerShdw blurRad="63500" dist="50800" dir="13500000">
              <a:schemeClr val="bg2">
                <a:lumMod val="90000"/>
                <a:alpha val="50000"/>
              </a:schemeClr>
            </a:innerShdw>
          </a:effectLst>
        </p:spPr>
        <p:txBody>
          <a:bodyPr>
            <a:normAutofit/>
          </a:bodyPr>
          <a:lstStyle/>
          <a:p>
            <a:endParaRPr lang="es-MX" dirty="0" smtClean="0"/>
          </a:p>
          <a:p>
            <a:endParaRPr lang="es-MX" dirty="0" smtClean="0"/>
          </a:p>
          <a:p>
            <a:pPr>
              <a:lnSpc>
                <a:spcPct val="150000"/>
              </a:lnSpc>
            </a:pPr>
            <a:r>
              <a:rPr lang="es-MX" dirty="0" smtClean="0"/>
              <a:t>Introducción</a:t>
            </a:r>
          </a:p>
          <a:p>
            <a:pPr>
              <a:lnSpc>
                <a:spcPct val="150000"/>
              </a:lnSpc>
            </a:pPr>
            <a:r>
              <a:rPr lang="es-MX" dirty="0" smtClean="0"/>
              <a:t>Tablas  de Amortización</a:t>
            </a:r>
          </a:p>
          <a:p>
            <a:pPr>
              <a:lnSpc>
                <a:spcPct val="150000"/>
              </a:lnSpc>
            </a:pPr>
            <a:r>
              <a:rPr lang="es-MX" dirty="0" smtClean="0"/>
              <a:t>Fondos de amortización</a:t>
            </a:r>
          </a:p>
          <a:p>
            <a:pPr>
              <a:lnSpc>
                <a:spcPct val="150000"/>
              </a:lnSpc>
            </a:pPr>
            <a:r>
              <a:rPr lang="es-MX" dirty="0" smtClean="0"/>
              <a:t>Comparación entre amortización y fondo de amortización</a:t>
            </a:r>
          </a:p>
          <a:p>
            <a:pPr>
              <a:lnSpc>
                <a:spcPct val="150000"/>
              </a:lnSpc>
            </a:pPr>
            <a:endParaRPr lang="es-MX" dirty="0" smtClean="0"/>
          </a:p>
          <a:p>
            <a:pPr>
              <a:lnSpc>
                <a:spcPct val="150000"/>
              </a:lnSpc>
              <a:buNone/>
            </a:pPr>
            <a:endParaRPr lang="es-MX" dirty="0" smtClean="0"/>
          </a:p>
          <a:p>
            <a:endParaRPr lang="es-MX" dirty="0" smtClean="0"/>
          </a:p>
          <a:p>
            <a:endParaRPr lang="es-MX" dirty="0" smtClean="0"/>
          </a:p>
          <a:p>
            <a:endParaRPr lang="es-MX" dirty="0" smtClean="0"/>
          </a:p>
        </p:txBody>
      </p:sp>
    </p:spTree>
    <p:extLst>
      <p:ext uri="{BB962C8B-B14F-4D97-AF65-F5344CB8AC3E}">
        <p14:creationId xmlns:p14="http://schemas.microsoft.com/office/powerpoint/2010/main" val="3375892024"/>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4649</TotalTime>
  <Words>2993</Words>
  <Application>Microsoft Office PowerPoint</Application>
  <PresentationFormat>Presentación en pantalla (4:3)</PresentationFormat>
  <Paragraphs>517</Paragraphs>
  <Slides>53</Slides>
  <Notes>1</Notes>
  <HiddenSlides>0</HiddenSlides>
  <MMClips>0</MMClips>
  <ScaleCrop>false</ScaleCrop>
  <HeadingPairs>
    <vt:vector size="4" baseType="variant">
      <vt:variant>
        <vt:lpstr>Tema</vt:lpstr>
      </vt:variant>
      <vt:variant>
        <vt:i4>1</vt:i4>
      </vt:variant>
      <vt:variant>
        <vt:lpstr>Títulos de diapositiva</vt:lpstr>
      </vt:variant>
      <vt:variant>
        <vt:i4>53</vt:i4>
      </vt:variant>
    </vt:vector>
  </HeadingPairs>
  <TitlesOfParts>
    <vt:vector size="54" baseType="lpstr">
      <vt:lpstr>Flujo</vt:lpstr>
      <vt:lpstr>Universidad Autónoma del Estado de México</vt:lpstr>
      <vt:lpstr>Agenda</vt:lpstr>
      <vt:lpstr>Agenda</vt:lpstr>
      <vt:lpstr>Presentación de PowerPoint</vt:lpstr>
      <vt:lpstr>Ejemplo práctico 1</vt:lpstr>
      <vt:lpstr>Solución:</vt:lpstr>
      <vt:lpstr>Presentación de PowerPoint</vt:lpstr>
      <vt:lpstr>Ejercicio 1</vt:lpstr>
      <vt:lpstr>Agenda</vt:lpstr>
      <vt:lpstr>Agenda</vt:lpstr>
      <vt:lpstr>Presentación de PowerPoint</vt:lpstr>
      <vt:lpstr>Ejemplo práctico 2</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Ejercicio 2</vt:lpstr>
      <vt:lpstr>Derecho adquiridos por el deudor y saldo a favor del acreedor</vt:lpstr>
      <vt:lpstr>Ejemplo práctico 3</vt:lpstr>
      <vt:lpstr>Presentación de PowerPoint</vt:lpstr>
      <vt:lpstr>Presentación de PowerPoint</vt:lpstr>
      <vt:lpstr>Presentación de PowerPoint</vt:lpstr>
      <vt:lpstr>Ejercicio 3</vt:lpstr>
      <vt:lpstr>Agenda</vt:lpstr>
      <vt:lpstr>Agenda</vt:lpstr>
      <vt:lpstr>Presentación de PowerPoint</vt:lpstr>
      <vt:lpstr>Ejemplo práctico 4</vt:lpstr>
      <vt:lpstr>Solución:</vt:lpstr>
      <vt:lpstr>Presentación de PowerPoint</vt:lpstr>
      <vt:lpstr>Presentación de PowerPoint</vt:lpstr>
      <vt:lpstr>Presentación de PowerPoint</vt:lpstr>
      <vt:lpstr>Presentación de PowerPoint</vt:lpstr>
      <vt:lpstr>Presentación de PowerPoint</vt:lpstr>
      <vt:lpstr>Presentación de PowerPoint</vt:lpstr>
      <vt:lpstr>Ejercicio 4</vt:lpstr>
      <vt:lpstr>Agenda</vt:lpstr>
      <vt:lpstr>Agenda</vt:lpstr>
      <vt:lpstr>Presentación de PowerPoint</vt:lpstr>
      <vt:lpstr>Presentación de PowerPoint</vt:lpstr>
      <vt:lpstr>Presentación de PowerPoint</vt:lpstr>
      <vt:lpstr>Ejemplo práctico 5</vt:lpstr>
      <vt:lpstr>Solución</vt:lpstr>
      <vt:lpstr>Presentación de PowerPoint</vt:lpstr>
      <vt:lpstr>Gráficamente</vt:lpstr>
      <vt:lpstr>Presentación de PowerPoint</vt:lpstr>
      <vt:lpstr>Presentación de PowerPoint</vt:lpstr>
      <vt:lpstr>Ejercicio 5</vt:lpstr>
      <vt:lpstr>Referencias</vt:lpstr>
      <vt:lpstr>Guión Explicativo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AMORTIZACION Y FONDOS DE AMORTIZACION</dc:title>
  <dc:creator>HEBER</dc:creator>
  <cp:lastModifiedBy>Heber</cp:lastModifiedBy>
  <cp:revision>265</cp:revision>
  <dcterms:created xsi:type="dcterms:W3CDTF">2009-10-11T17:41:01Z</dcterms:created>
  <dcterms:modified xsi:type="dcterms:W3CDTF">2015-09-08T22:58:29Z</dcterms:modified>
</cp:coreProperties>
</file>