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73"/>
  </p:notesMasterIdLst>
  <p:handoutMasterIdLst>
    <p:handoutMasterId r:id="rId74"/>
  </p:handoutMasterIdLst>
  <p:sldIdLst>
    <p:sldId id="284" r:id="rId2"/>
    <p:sldId id="285" r:id="rId3"/>
    <p:sldId id="368" r:id="rId4"/>
    <p:sldId id="362" r:id="rId5"/>
    <p:sldId id="363" r:id="rId6"/>
    <p:sldId id="364" r:id="rId7"/>
    <p:sldId id="372" r:id="rId8"/>
    <p:sldId id="365" r:id="rId9"/>
    <p:sldId id="366" r:id="rId10"/>
    <p:sldId id="373" r:id="rId11"/>
    <p:sldId id="369" r:id="rId12"/>
    <p:sldId id="374" r:id="rId13"/>
    <p:sldId id="370" r:id="rId14"/>
    <p:sldId id="375" r:id="rId15"/>
    <p:sldId id="376" r:id="rId16"/>
    <p:sldId id="385" r:id="rId17"/>
    <p:sldId id="371" r:id="rId18"/>
    <p:sldId id="377" r:id="rId19"/>
    <p:sldId id="378" r:id="rId20"/>
    <p:sldId id="380" r:id="rId21"/>
    <p:sldId id="367" r:id="rId22"/>
    <p:sldId id="295" r:id="rId23"/>
    <p:sldId id="382" r:id="rId24"/>
    <p:sldId id="383" r:id="rId25"/>
    <p:sldId id="384" r:id="rId26"/>
    <p:sldId id="386" r:id="rId27"/>
    <p:sldId id="389" r:id="rId28"/>
    <p:sldId id="392" r:id="rId29"/>
    <p:sldId id="393" r:id="rId30"/>
    <p:sldId id="391" r:id="rId31"/>
    <p:sldId id="394" r:id="rId32"/>
    <p:sldId id="395" r:id="rId33"/>
    <p:sldId id="396" r:id="rId34"/>
    <p:sldId id="390" r:id="rId35"/>
    <p:sldId id="397" r:id="rId36"/>
    <p:sldId id="398" r:id="rId37"/>
    <p:sldId id="399" r:id="rId38"/>
    <p:sldId id="387" r:id="rId39"/>
    <p:sldId id="400" r:id="rId40"/>
    <p:sldId id="401" r:id="rId41"/>
    <p:sldId id="402" r:id="rId42"/>
    <p:sldId id="404" r:id="rId43"/>
    <p:sldId id="405" r:id="rId44"/>
    <p:sldId id="403" r:id="rId45"/>
    <p:sldId id="407" r:id="rId46"/>
    <p:sldId id="408" r:id="rId47"/>
    <p:sldId id="406" r:id="rId48"/>
    <p:sldId id="409" r:id="rId49"/>
    <p:sldId id="410" r:id="rId50"/>
    <p:sldId id="411" r:id="rId51"/>
    <p:sldId id="412" r:id="rId52"/>
    <p:sldId id="413" r:id="rId53"/>
    <p:sldId id="416" r:id="rId54"/>
    <p:sldId id="418" r:id="rId55"/>
    <p:sldId id="417" r:id="rId56"/>
    <p:sldId id="419" r:id="rId57"/>
    <p:sldId id="420" r:id="rId58"/>
    <p:sldId id="421" r:id="rId59"/>
    <p:sldId id="422" r:id="rId60"/>
    <p:sldId id="423" r:id="rId61"/>
    <p:sldId id="426" r:id="rId62"/>
    <p:sldId id="424" r:id="rId63"/>
    <p:sldId id="427" r:id="rId64"/>
    <p:sldId id="354" r:id="rId65"/>
    <p:sldId id="428" r:id="rId66"/>
    <p:sldId id="357" r:id="rId67"/>
    <p:sldId id="321" r:id="rId68"/>
    <p:sldId id="352" r:id="rId69"/>
    <p:sldId id="298" r:id="rId70"/>
    <p:sldId id="323" r:id="rId71"/>
    <p:sldId id="324" r:id="rId7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FF3300"/>
    <a:srgbClr val="336600"/>
    <a:srgbClr val="009900"/>
    <a:srgbClr val="003300"/>
    <a:srgbClr val="394A81"/>
    <a:srgbClr val="99FF66"/>
    <a:srgbClr val="FF6600"/>
    <a:srgbClr val="9966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59" autoAdjust="0"/>
    <p:restoredTop sz="94500" autoAdjust="0"/>
  </p:normalViewPr>
  <p:slideViewPr>
    <p:cSldViewPr>
      <p:cViewPr varScale="1">
        <p:scale>
          <a:sx n="74" d="100"/>
          <a:sy n="74" d="100"/>
        </p:scale>
        <p:origin x="109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78EC2A-C296-4CB5-8163-5131ED427CAA}" type="doc">
      <dgm:prSet loTypeId="urn:microsoft.com/office/officeart/2008/layout/HorizontalMultiLevelHierarchy" loCatId="hierarchy" qsTypeId="urn:microsoft.com/office/officeart/2005/8/quickstyle/3d9" qsCatId="3D" csTypeId="urn:microsoft.com/office/officeart/2005/8/colors/colorful5" csCatId="colorful" phldr="1"/>
      <dgm:spPr/>
      <dgm:t>
        <a:bodyPr/>
        <a:lstStyle/>
        <a:p>
          <a:endParaRPr lang="es-MX"/>
        </a:p>
      </dgm:t>
    </dgm:pt>
    <dgm:pt modelId="{D00B29D3-EB80-4392-89B2-489FF4D05C4D}">
      <dgm:prSet phldrT="[Texto]"/>
      <dgm:spPr/>
      <dgm:t>
        <a:bodyPr/>
        <a:lstStyle/>
        <a:p>
          <a:r>
            <a:rPr lang="es-MX" dirty="0" smtClean="0"/>
            <a:t>Estadística</a:t>
          </a:r>
          <a:endParaRPr lang="es-MX" dirty="0"/>
        </a:p>
      </dgm:t>
    </dgm:pt>
    <dgm:pt modelId="{7C58179F-EAF5-4C1C-8DF0-83EF11B2866B}" type="parTrans" cxnId="{F414596A-5B7F-4239-969D-1C2FE0F97975}">
      <dgm:prSet/>
      <dgm:spPr/>
      <dgm:t>
        <a:bodyPr/>
        <a:lstStyle/>
        <a:p>
          <a:endParaRPr lang="es-MX"/>
        </a:p>
      </dgm:t>
    </dgm:pt>
    <dgm:pt modelId="{FF5513DA-6BA2-4168-A5BE-4DFDC975B50A}" type="sibTrans" cxnId="{F414596A-5B7F-4239-969D-1C2FE0F97975}">
      <dgm:prSet/>
      <dgm:spPr/>
      <dgm:t>
        <a:bodyPr/>
        <a:lstStyle/>
        <a:p>
          <a:endParaRPr lang="es-MX"/>
        </a:p>
      </dgm:t>
    </dgm:pt>
    <dgm:pt modelId="{7EB0EAF9-7ACE-442F-961E-98D5B564B8C8}">
      <dgm:prSet phldrT="[Texto]"/>
      <dgm:spPr/>
      <dgm:t>
        <a:bodyPr/>
        <a:lstStyle/>
        <a:p>
          <a:r>
            <a:rPr lang="es-MX" dirty="0" smtClean="0"/>
            <a:t>Descriptiva</a:t>
          </a:r>
          <a:endParaRPr lang="es-MX" dirty="0"/>
        </a:p>
      </dgm:t>
    </dgm:pt>
    <dgm:pt modelId="{F30BA99D-B352-41A1-A2C6-E0808068AE5F}" type="parTrans" cxnId="{F9282FB6-2A92-4D3A-BA65-2C39FA5D8D06}">
      <dgm:prSet/>
      <dgm:spPr/>
      <dgm:t>
        <a:bodyPr/>
        <a:lstStyle/>
        <a:p>
          <a:endParaRPr lang="es-MX" dirty="0"/>
        </a:p>
      </dgm:t>
    </dgm:pt>
    <dgm:pt modelId="{E51AB7FB-3352-4862-AC91-D0A2DD3C72C4}" type="sibTrans" cxnId="{F9282FB6-2A92-4D3A-BA65-2C39FA5D8D06}">
      <dgm:prSet/>
      <dgm:spPr/>
      <dgm:t>
        <a:bodyPr/>
        <a:lstStyle/>
        <a:p>
          <a:endParaRPr lang="es-MX"/>
        </a:p>
      </dgm:t>
    </dgm:pt>
    <dgm:pt modelId="{FF44CCAA-136C-4410-8E7F-92F2479D70B7}">
      <dgm:prSet phldrT="[Texto]"/>
      <dgm:spPr/>
      <dgm:t>
        <a:bodyPr/>
        <a:lstStyle/>
        <a:p>
          <a:r>
            <a:rPr lang="es-MX" dirty="0" smtClean="0"/>
            <a:t>Inferencial</a:t>
          </a:r>
          <a:endParaRPr lang="es-MX" dirty="0"/>
        </a:p>
      </dgm:t>
    </dgm:pt>
    <dgm:pt modelId="{B331E4A9-6526-4FD5-BC31-01FF4F2E4F72}" type="parTrans" cxnId="{417FC8DA-EA3A-4A2D-BABB-5F908BF3E0FA}">
      <dgm:prSet/>
      <dgm:spPr/>
      <dgm:t>
        <a:bodyPr/>
        <a:lstStyle/>
        <a:p>
          <a:endParaRPr lang="es-MX" dirty="0"/>
        </a:p>
      </dgm:t>
    </dgm:pt>
    <dgm:pt modelId="{E0F5A6CC-9521-46EC-8489-5D3CAB0363C8}" type="sibTrans" cxnId="{417FC8DA-EA3A-4A2D-BABB-5F908BF3E0FA}">
      <dgm:prSet/>
      <dgm:spPr/>
      <dgm:t>
        <a:bodyPr/>
        <a:lstStyle/>
        <a:p>
          <a:endParaRPr lang="es-MX"/>
        </a:p>
      </dgm:t>
    </dgm:pt>
    <dgm:pt modelId="{4A43A349-ECCF-4113-8070-A7E947283DDC}" type="pres">
      <dgm:prSet presAssocID="{F478EC2A-C296-4CB5-8163-5131ED427CAA}" presName="Name0" presStyleCnt="0">
        <dgm:presLayoutVars>
          <dgm:chPref val="1"/>
          <dgm:dir/>
          <dgm:animOne val="branch"/>
          <dgm:animLvl val="lvl"/>
          <dgm:resizeHandles val="exact"/>
        </dgm:presLayoutVars>
      </dgm:prSet>
      <dgm:spPr/>
      <dgm:t>
        <a:bodyPr/>
        <a:lstStyle/>
        <a:p>
          <a:endParaRPr lang="es-MX"/>
        </a:p>
      </dgm:t>
    </dgm:pt>
    <dgm:pt modelId="{2B160031-209C-4D66-B9E1-9022CE90D590}" type="pres">
      <dgm:prSet presAssocID="{D00B29D3-EB80-4392-89B2-489FF4D05C4D}" presName="root1" presStyleCnt="0"/>
      <dgm:spPr/>
      <dgm:t>
        <a:bodyPr/>
        <a:lstStyle/>
        <a:p>
          <a:endParaRPr lang="es-MX"/>
        </a:p>
      </dgm:t>
    </dgm:pt>
    <dgm:pt modelId="{F6CC9206-06BC-44A1-B0CE-F97D783454F4}" type="pres">
      <dgm:prSet presAssocID="{D00B29D3-EB80-4392-89B2-489FF4D05C4D}" presName="LevelOneTextNode" presStyleLbl="node0" presStyleIdx="0" presStyleCnt="1" custLinFactNeighborX="-262" custLinFactNeighborY="-4696">
        <dgm:presLayoutVars>
          <dgm:chPref val="3"/>
        </dgm:presLayoutVars>
      </dgm:prSet>
      <dgm:spPr/>
      <dgm:t>
        <a:bodyPr/>
        <a:lstStyle/>
        <a:p>
          <a:endParaRPr lang="es-MX"/>
        </a:p>
      </dgm:t>
    </dgm:pt>
    <dgm:pt modelId="{74F54326-A9F9-4C78-B8D6-14E5E2A1F34A}" type="pres">
      <dgm:prSet presAssocID="{D00B29D3-EB80-4392-89B2-489FF4D05C4D}" presName="level2hierChild" presStyleCnt="0"/>
      <dgm:spPr/>
      <dgm:t>
        <a:bodyPr/>
        <a:lstStyle/>
        <a:p>
          <a:endParaRPr lang="es-MX"/>
        </a:p>
      </dgm:t>
    </dgm:pt>
    <dgm:pt modelId="{478B20BF-F2D6-40ED-94C2-4C7C1CDCB830}" type="pres">
      <dgm:prSet presAssocID="{F30BA99D-B352-41A1-A2C6-E0808068AE5F}" presName="conn2-1" presStyleLbl="parChTrans1D2" presStyleIdx="0" presStyleCnt="2"/>
      <dgm:spPr/>
      <dgm:t>
        <a:bodyPr/>
        <a:lstStyle/>
        <a:p>
          <a:endParaRPr lang="es-MX"/>
        </a:p>
      </dgm:t>
    </dgm:pt>
    <dgm:pt modelId="{257F8A44-A312-45B9-A456-49B8961E9BD5}" type="pres">
      <dgm:prSet presAssocID="{F30BA99D-B352-41A1-A2C6-E0808068AE5F}" presName="connTx" presStyleLbl="parChTrans1D2" presStyleIdx="0" presStyleCnt="2"/>
      <dgm:spPr/>
      <dgm:t>
        <a:bodyPr/>
        <a:lstStyle/>
        <a:p>
          <a:endParaRPr lang="es-MX"/>
        </a:p>
      </dgm:t>
    </dgm:pt>
    <dgm:pt modelId="{3FBA291E-3C26-4BCD-8B98-594572B8472A}" type="pres">
      <dgm:prSet presAssocID="{7EB0EAF9-7ACE-442F-961E-98D5B564B8C8}" presName="root2" presStyleCnt="0"/>
      <dgm:spPr/>
      <dgm:t>
        <a:bodyPr/>
        <a:lstStyle/>
        <a:p>
          <a:endParaRPr lang="es-MX"/>
        </a:p>
      </dgm:t>
    </dgm:pt>
    <dgm:pt modelId="{1EC24ADA-BBFB-467E-A5B6-4F5E48F42F7E}" type="pres">
      <dgm:prSet presAssocID="{7EB0EAF9-7ACE-442F-961E-98D5B564B8C8}" presName="LevelTwoTextNode" presStyleLbl="node2" presStyleIdx="0" presStyleCnt="2" custLinFactNeighborX="1500" custLinFactNeighborY="-65274">
        <dgm:presLayoutVars>
          <dgm:chPref val="3"/>
        </dgm:presLayoutVars>
      </dgm:prSet>
      <dgm:spPr/>
      <dgm:t>
        <a:bodyPr/>
        <a:lstStyle/>
        <a:p>
          <a:endParaRPr lang="es-MX"/>
        </a:p>
      </dgm:t>
    </dgm:pt>
    <dgm:pt modelId="{97FA5F91-6E60-44B6-99B4-03AF334AA7F8}" type="pres">
      <dgm:prSet presAssocID="{7EB0EAF9-7ACE-442F-961E-98D5B564B8C8}" presName="level3hierChild" presStyleCnt="0"/>
      <dgm:spPr/>
      <dgm:t>
        <a:bodyPr/>
        <a:lstStyle/>
        <a:p>
          <a:endParaRPr lang="es-MX"/>
        </a:p>
      </dgm:t>
    </dgm:pt>
    <dgm:pt modelId="{7B2D5AE5-FE6F-442B-9924-E4249A98EF79}" type="pres">
      <dgm:prSet presAssocID="{B331E4A9-6526-4FD5-BC31-01FF4F2E4F72}" presName="conn2-1" presStyleLbl="parChTrans1D2" presStyleIdx="1" presStyleCnt="2"/>
      <dgm:spPr/>
      <dgm:t>
        <a:bodyPr/>
        <a:lstStyle/>
        <a:p>
          <a:endParaRPr lang="es-MX"/>
        </a:p>
      </dgm:t>
    </dgm:pt>
    <dgm:pt modelId="{402F231E-9612-4C5E-BB90-685D1ECEC270}" type="pres">
      <dgm:prSet presAssocID="{B331E4A9-6526-4FD5-BC31-01FF4F2E4F72}" presName="connTx" presStyleLbl="parChTrans1D2" presStyleIdx="1" presStyleCnt="2"/>
      <dgm:spPr/>
      <dgm:t>
        <a:bodyPr/>
        <a:lstStyle/>
        <a:p>
          <a:endParaRPr lang="es-MX"/>
        </a:p>
      </dgm:t>
    </dgm:pt>
    <dgm:pt modelId="{8283DA7B-E34A-41C1-8115-0A21589F4206}" type="pres">
      <dgm:prSet presAssocID="{FF44CCAA-136C-4410-8E7F-92F2479D70B7}" presName="root2" presStyleCnt="0"/>
      <dgm:spPr/>
      <dgm:t>
        <a:bodyPr/>
        <a:lstStyle/>
        <a:p>
          <a:endParaRPr lang="es-MX"/>
        </a:p>
      </dgm:t>
    </dgm:pt>
    <dgm:pt modelId="{DDC38C65-8131-4CC0-9FCD-07397E89629F}" type="pres">
      <dgm:prSet presAssocID="{FF44CCAA-136C-4410-8E7F-92F2479D70B7}" presName="LevelTwoTextNode" presStyleLbl="node2" presStyleIdx="1" presStyleCnt="2">
        <dgm:presLayoutVars>
          <dgm:chPref val="3"/>
        </dgm:presLayoutVars>
      </dgm:prSet>
      <dgm:spPr/>
      <dgm:t>
        <a:bodyPr/>
        <a:lstStyle/>
        <a:p>
          <a:endParaRPr lang="es-MX"/>
        </a:p>
      </dgm:t>
    </dgm:pt>
    <dgm:pt modelId="{9A52514E-0A91-4AC2-8960-EB1A6901021B}" type="pres">
      <dgm:prSet presAssocID="{FF44CCAA-136C-4410-8E7F-92F2479D70B7}" presName="level3hierChild" presStyleCnt="0"/>
      <dgm:spPr/>
      <dgm:t>
        <a:bodyPr/>
        <a:lstStyle/>
        <a:p>
          <a:endParaRPr lang="es-MX"/>
        </a:p>
      </dgm:t>
    </dgm:pt>
  </dgm:ptLst>
  <dgm:cxnLst>
    <dgm:cxn modelId="{1EEAD628-B20E-46F8-907C-771C0CAEC75E}" type="presOf" srcId="{F30BA99D-B352-41A1-A2C6-E0808068AE5F}" destId="{257F8A44-A312-45B9-A456-49B8961E9BD5}" srcOrd="1" destOrd="0" presId="urn:microsoft.com/office/officeart/2008/layout/HorizontalMultiLevelHierarchy"/>
    <dgm:cxn modelId="{5E3D254D-6AAD-4662-BC2A-F81183BE2A64}" type="presOf" srcId="{F30BA99D-B352-41A1-A2C6-E0808068AE5F}" destId="{478B20BF-F2D6-40ED-94C2-4C7C1CDCB830}" srcOrd="0" destOrd="0" presId="urn:microsoft.com/office/officeart/2008/layout/HorizontalMultiLevelHierarchy"/>
    <dgm:cxn modelId="{4918EEC9-9235-4396-8123-6E066B838ED4}" type="presOf" srcId="{FF44CCAA-136C-4410-8E7F-92F2479D70B7}" destId="{DDC38C65-8131-4CC0-9FCD-07397E89629F}" srcOrd="0" destOrd="0" presId="urn:microsoft.com/office/officeart/2008/layout/HorizontalMultiLevelHierarchy"/>
    <dgm:cxn modelId="{674ED1D6-82A7-4458-A062-4FBF96F44F03}" type="presOf" srcId="{B331E4A9-6526-4FD5-BC31-01FF4F2E4F72}" destId="{402F231E-9612-4C5E-BB90-685D1ECEC270}" srcOrd="1" destOrd="0" presId="urn:microsoft.com/office/officeart/2008/layout/HorizontalMultiLevelHierarchy"/>
    <dgm:cxn modelId="{DC2C0844-4E5C-4EA7-93A0-5E6BFDFA1A88}" type="presOf" srcId="{B331E4A9-6526-4FD5-BC31-01FF4F2E4F72}" destId="{7B2D5AE5-FE6F-442B-9924-E4249A98EF79}" srcOrd="0" destOrd="0" presId="urn:microsoft.com/office/officeart/2008/layout/HorizontalMultiLevelHierarchy"/>
    <dgm:cxn modelId="{F9282FB6-2A92-4D3A-BA65-2C39FA5D8D06}" srcId="{D00B29D3-EB80-4392-89B2-489FF4D05C4D}" destId="{7EB0EAF9-7ACE-442F-961E-98D5B564B8C8}" srcOrd="0" destOrd="0" parTransId="{F30BA99D-B352-41A1-A2C6-E0808068AE5F}" sibTransId="{E51AB7FB-3352-4862-AC91-D0A2DD3C72C4}"/>
    <dgm:cxn modelId="{61440C20-DEAE-4747-A65C-1355261360B9}" type="presOf" srcId="{F478EC2A-C296-4CB5-8163-5131ED427CAA}" destId="{4A43A349-ECCF-4113-8070-A7E947283DDC}" srcOrd="0" destOrd="0" presId="urn:microsoft.com/office/officeart/2008/layout/HorizontalMultiLevelHierarchy"/>
    <dgm:cxn modelId="{417FC8DA-EA3A-4A2D-BABB-5F908BF3E0FA}" srcId="{D00B29D3-EB80-4392-89B2-489FF4D05C4D}" destId="{FF44CCAA-136C-4410-8E7F-92F2479D70B7}" srcOrd="1" destOrd="0" parTransId="{B331E4A9-6526-4FD5-BC31-01FF4F2E4F72}" sibTransId="{E0F5A6CC-9521-46EC-8489-5D3CAB0363C8}"/>
    <dgm:cxn modelId="{A85FB0E3-B66C-4BE6-BA79-78F042BCC309}" type="presOf" srcId="{7EB0EAF9-7ACE-442F-961E-98D5B564B8C8}" destId="{1EC24ADA-BBFB-467E-A5B6-4F5E48F42F7E}" srcOrd="0" destOrd="0" presId="urn:microsoft.com/office/officeart/2008/layout/HorizontalMultiLevelHierarchy"/>
    <dgm:cxn modelId="{1EF34930-4E26-4B04-BC1C-2D609F16C8CE}" type="presOf" srcId="{D00B29D3-EB80-4392-89B2-489FF4D05C4D}" destId="{F6CC9206-06BC-44A1-B0CE-F97D783454F4}" srcOrd="0" destOrd="0" presId="urn:microsoft.com/office/officeart/2008/layout/HorizontalMultiLevelHierarchy"/>
    <dgm:cxn modelId="{F414596A-5B7F-4239-969D-1C2FE0F97975}" srcId="{F478EC2A-C296-4CB5-8163-5131ED427CAA}" destId="{D00B29D3-EB80-4392-89B2-489FF4D05C4D}" srcOrd="0" destOrd="0" parTransId="{7C58179F-EAF5-4C1C-8DF0-83EF11B2866B}" sibTransId="{FF5513DA-6BA2-4168-A5BE-4DFDC975B50A}"/>
    <dgm:cxn modelId="{962DC5D2-9DE7-4454-B456-DAEF897B512B}" type="presParOf" srcId="{4A43A349-ECCF-4113-8070-A7E947283DDC}" destId="{2B160031-209C-4D66-B9E1-9022CE90D590}" srcOrd="0" destOrd="0" presId="urn:microsoft.com/office/officeart/2008/layout/HorizontalMultiLevelHierarchy"/>
    <dgm:cxn modelId="{36900957-FC09-4BB8-AABB-EDA62575B709}" type="presParOf" srcId="{2B160031-209C-4D66-B9E1-9022CE90D590}" destId="{F6CC9206-06BC-44A1-B0CE-F97D783454F4}" srcOrd="0" destOrd="0" presId="urn:microsoft.com/office/officeart/2008/layout/HorizontalMultiLevelHierarchy"/>
    <dgm:cxn modelId="{91B7BE55-8B30-49B6-B71A-5CF906F7C008}" type="presParOf" srcId="{2B160031-209C-4D66-B9E1-9022CE90D590}" destId="{74F54326-A9F9-4C78-B8D6-14E5E2A1F34A}" srcOrd="1" destOrd="0" presId="urn:microsoft.com/office/officeart/2008/layout/HorizontalMultiLevelHierarchy"/>
    <dgm:cxn modelId="{12778EA3-EF10-4924-B04D-3E5E89CED33C}" type="presParOf" srcId="{74F54326-A9F9-4C78-B8D6-14E5E2A1F34A}" destId="{478B20BF-F2D6-40ED-94C2-4C7C1CDCB830}" srcOrd="0" destOrd="0" presId="urn:microsoft.com/office/officeart/2008/layout/HorizontalMultiLevelHierarchy"/>
    <dgm:cxn modelId="{C4B2714B-9602-4F2A-861C-22337D0022FA}" type="presParOf" srcId="{478B20BF-F2D6-40ED-94C2-4C7C1CDCB830}" destId="{257F8A44-A312-45B9-A456-49B8961E9BD5}" srcOrd="0" destOrd="0" presId="urn:microsoft.com/office/officeart/2008/layout/HorizontalMultiLevelHierarchy"/>
    <dgm:cxn modelId="{805CDCAA-AD35-4105-A03D-506B0A7FB2CD}" type="presParOf" srcId="{74F54326-A9F9-4C78-B8D6-14E5E2A1F34A}" destId="{3FBA291E-3C26-4BCD-8B98-594572B8472A}" srcOrd="1" destOrd="0" presId="urn:microsoft.com/office/officeart/2008/layout/HorizontalMultiLevelHierarchy"/>
    <dgm:cxn modelId="{8F732DEF-0355-4817-8C7F-7ACC9AD5CA6D}" type="presParOf" srcId="{3FBA291E-3C26-4BCD-8B98-594572B8472A}" destId="{1EC24ADA-BBFB-467E-A5B6-4F5E48F42F7E}" srcOrd="0" destOrd="0" presId="urn:microsoft.com/office/officeart/2008/layout/HorizontalMultiLevelHierarchy"/>
    <dgm:cxn modelId="{08BFB81F-D045-4FE4-88D0-E4A237C84459}" type="presParOf" srcId="{3FBA291E-3C26-4BCD-8B98-594572B8472A}" destId="{97FA5F91-6E60-44B6-99B4-03AF334AA7F8}" srcOrd="1" destOrd="0" presId="urn:microsoft.com/office/officeart/2008/layout/HorizontalMultiLevelHierarchy"/>
    <dgm:cxn modelId="{868959AA-DC83-4725-868E-E3AB73508599}" type="presParOf" srcId="{74F54326-A9F9-4C78-B8D6-14E5E2A1F34A}" destId="{7B2D5AE5-FE6F-442B-9924-E4249A98EF79}" srcOrd="2" destOrd="0" presId="urn:microsoft.com/office/officeart/2008/layout/HorizontalMultiLevelHierarchy"/>
    <dgm:cxn modelId="{A68A9457-3F7B-4491-892A-016EF230EB5C}" type="presParOf" srcId="{7B2D5AE5-FE6F-442B-9924-E4249A98EF79}" destId="{402F231E-9612-4C5E-BB90-685D1ECEC270}" srcOrd="0" destOrd="0" presId="urn:microsoft.com/office/officeart/2008/layout/HorizontalMultiLevelHierarchy"/>
    <dgm:cxn modelId="{3FD94E21-A618-4219-9C58-A5A35BAFC42B}" type="presParOf" srcId="{74F54326-A9F9-4C78-B8D6-14E5E2A1F34A}" destId="{8283DA7B-E34A-41C1-8115-0A21589F4206}" srcOrd="3" destOrd="0" presId="urn:microsoft.com/office/officeart/2008/layout/HorizontalMultiLevelHierarchy"/>
    <dgm:cxn modelId="{A42A1CA5-A970-4733-96A8-5208FB6638CE}" type="presParOf" srcId="{8283DA7B-E34A-41C1-8115-0A21589F4206}" destId="{DDC38C65-8131-4CC0-9FCD-07397E89629F}" srcOrd="0" destOrd="0" presId="urn:microsoft.com/office/officeart/2008/layout/HorizontalMultiLevelHierarchy"/>
    <dgm:cxn modelId="{67FCB3BD-64F6-4391-A58E-F3ABC679BE73}" type="presParOf" srcId="{8283DA7B-E34A-41C1-8115-0A21589F4206}" destId="{9A52514E-0A91-4AC2-8960-EB1A6901021B}" srcOrd="1" destOrd="0" presId="urn:microsoft.com/office/officeart/2008/layout/HorizontalMultiLevelHierarchy"/>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s-ES" dirty="0"/>
          </a:p>
        </p:txBody>
      </p:sp>
      <p:sp>
        <p:nvSpPr>
          <p:cNvPr id="10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s-ES" dirty="0"/>
          </a:p>
        </p:txBody>
      </p:sp>
      <p:sp>
        <p:nvSpPr>
          <p:cNvPr id="10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s-ES" dirty="0"/>
          </a:p>
        </p:txBody>
      </p:sp>
      <p:sp>
        <p:nvSpPr>
          <p:cNvPr id="10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cs typeface="Arial" charset="0"/>
              </a:defRPr>
            </a:lvl1pPr>
          </a:lstStyle>
          <a:p>
            <a:fld id="{EDE151E5-BB3B-41C8-8F71-592B0D99413D}" type="slidenum">
              <a:rPr lang="es-ES"/>
              <a:pPr/>
              <a:t>‹Nº›</a:t>
            </a:fld>
            <a:endParaRPr lang="es-ES" dirty="0"/>
          </a:p>
        </p:txBody>
      </p:sp>
    </p:spTree>
    <p:extLst>
      <p:ext uri="{BB962C8B-B14F-4D97-AF65-F5344CB8AC3E}">
        <p14:creationId xmlns:p14="http://schemas.microsoft.com/office/powerpoint/2010/main" val="3015325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4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s-ES" dirty="0"/>
          </a:p>
        </p:txBody>
      </p:sp>
      <p:sp>
        <p:nvSpPr>
          <p:cNvPr id="264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s-ES" dirty="0"/>
          </a:p>
        </p:txBody>
      </p:sp>
      <p:sp>
        <p:nvSpPr>
          <p:cNvPr id="264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4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los estilos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64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s-ES" dirty="0"/>
          </a:p>
        </p:txBody>
      </p:sp>
      <p:sp>
        <p:nvSpPr>
          <p:cNvPr id="264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cs typeface="Arial" charset="0"/>
              </a:defRPr>
            </a:lvl1pPr>
          </a:lstStyle>
          <a:p>
            <a:fld id="{19948D37-8AA7-49EA-9587-3B2133CB68BF}" type="slidenum">
              <a:rPr lang="es-ES"/>
              <a:pPr/>
              <a:t>‹Nº›</a:t>
            </a:fld>
            <a:endParaRPr lang="es-ES" dirty="0"/>
          </a:p>
        </p:txBody>
      </p:sp>
    </p:spTree>
    <p:extLst>
      <p:ext uri="{BB962C8B-B14F-4D97-AF65-F5344CB8AC3E}">
        <p14:creationId xmlns:p14="http://schemas.microsoft.com/office/powerpoint/2010/main" val="41566379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9948D37-8AA7-49EA-9587-3B2133CB68BF}" type="slidenum">
              <a:rPr lang="es-ES" smtClean="0"/>
              <a:pPr/>
              <a:t>22</a:t>
            </a:fld>
            <a:endParaRPr lang="es-ES" dirty="0"/>
          </a:p>
        </p:txBody>
      </p:sp>
    </p:spTree>
    <p:extLst>
      <p:ext uri="{BB962C8B-B14F-4D97-AF65-F5344CB8AC3E}">
        <p14:creationId xmlns:p14="http://schemas.microsoft.com/office/powerpoint/2010/main" val="597877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9948D37-8AA7-49EA-9587-3B2133CB68BF}" type="slidenum">
              <a:rPr lang="es-ES" smtClean="0"/>
              <a:pPr/>
              <a:t>23</a:t>
            </a:fld>
            <a:endParaRPr lang="es-ES" dirty="0"/>
          </a:p>
        </p:txBody>
      </p:sp>
    </p:spTree>
    <p:extLst>
      <p:ext uri="{BB962C8B-B14F-4D97-AF65-F5344CB8AC3E}">
        <p14:creationId xmlns:p14="http://schemas.microsoft.com/office/powerpoint/2010/main" val="3628411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9948D37-8AA7-49EA-9587-3B2133CB68BF}" type="slidenum">
              <a:rPr lang="es-ES" smtClean="0"/>
              <a:pPr/>
              <a:t>66</a:t>
            </a:fld>
            <a:endParaRPr lang="es-ES" dirty="0"/>
          </a:p>
        </p:txBody>
      </p:sp>
    </p:spTree>
    <p:extLst>
      <p:ext uri="{BB962C8B-B14F-4D97-AF65-F5344CB8AC3E}">
        <p14:creationId xmlns:p14="http://schemas.microsoft.com/office/powerpoint/2010/main" val="3775968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9948D37-8AA7-49EA-9587-3B2133CB68BF}" type="slidenum">
              <a:rPr lang="es-ES" smtClean="0"/>
              <a:pPr/>
              <a:t>67</a:t>
            </a:fld>
            <a:endParaRPr lang="es-ES" dirty="0"/>
          </a:p>
        </p:txBody>
      </p:sp>
    </p:spTree>
    <p:extLst>
      <p:ext uri="{BB962C8B-B14F-4D97-AF65-F5344CB8AC3E}">
        <p14:creationId xmlns:p14="http://schemas.microsoft.com/office/powerpoint/2010/main" val="3030748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654298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807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4490DB4-5D9A-4628-80A5-0654F1D00618}" type="slidenum">
              <a:rPr lang="es-ES" smtClean="0"/>
              <a:pPr/>
              <a:t>‹Nº›</a:t>
            </a:fld>
            <a:endParaRPr lang="es-E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35933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55420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4490DB4-5D9A-4628-80A5-0654F1D00618}" type="slidenum">
              <a:rPr lang="es-ES" smtClean="0"/>
              <a:pPr/>
              <a:t>‹Nº›</a:t>
            </a:fld>
            <a:endParaRPr lang="es-E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86904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210245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178842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39486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751314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endParaRPr lang="es-E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860145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689888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ES" dirty="0"/>
          </a:p>
        </p:txBody>
      </p:sp>
      <p:sp>
        <p:nvSpPr>
          <p:cNvPr id="8" name="Footer Placeholder 7"/>
          <p:cNvSpPr>
            <a:spLocks noGrp="1"/>
          </p:cNvSpPr>
          <p:nvPr>
            <p:ph type="ftr" sz="quarter" idx="11"/>
          </p:nvPr>
        </p:nvSpPr>
        <p:spPr/>
        <p:txBody>
          <a:bodyPr/>
          <a:lstStyle/>
          <a:p>
            <a:endParaRPr lang="es-E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3234224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ES" dirty="0"/>
          </a:p>
        </p:txBody>
      </p:sp>
      <p:sp>
        <p:nvSpPr>
          <p:cNvPr id="4" name="Footer Placeholder 3"/>
          <p:cNvSpPr>
            <a:spLocks noGrp="1"/>
          </p:cNvSpPr>
          <p:nvPr>
            <p:ph type="ftr" sz="quarter" idx="11"/>
          </p:nvPr>
        </p:nvSpPr>
        <p:spPr/>
        <p:txBody>
          <a:bodyPr/>
          <a:lstStyle/>
          <a:p>
            <a:endParaRPr lang="es-E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054799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dirty="0"/>
          </a:p>
        </p:txBody>
      </p:sp>
      <p:sp>
        <p:nvSpPr>
          <p:cNvPr id="3" name="Footer Placeholder 2"/>
          <p:cNvSpPr>
            <a:spLocks noGrp="1"/>
          </p:cNvSpPr>
          <p:nvPr>
            <p:ph type="ftr" sz="quarter" idx="11"/>
          </p:nvPr>
        </p:nvSpPr>
        <p:spPr/>
        <p:txBody>
          <a:bodyPr/>
          <a:lstStyle/>
          <a:p>
            <a:endParaRPr lang="es-E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057365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1733595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ES" dirty="0"/>
          </a:p>
        </p:txBody>
      </p:sp>
      <p:sp>
        <p:nvSpPr>
          <p:cNvPr id="6" name="Footer Placeholder 5"/>
          <p:cNvSpPr>
            <a:spLocks noGrp="1"/>
          </p:cNvSpPr>
          <p:nvPr>
            <p:ph type="ftr" sz="quarter" idx="11"/>
          </p:nvPr>
        </p:nvSpPr>
        <p:spPr/>
        <p:txBody>
          <a:bodyPr/>
          <a:lstStyle/>
          <a:p>
            <a:endParaRPr lang="es-E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94731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s-E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4490DB4-5D9A-4628-80A5-0654F1D00618}" type="slidenum">
              <a:rPr lang="es-ES" smtClean="0"/>
              <a:pPr/>
              <a:t>‹Nº›</a:t>
            </a:fld>
            <a:endParaRPr lang="es-ES" dirty="0"/>
          </a:p>
        </p:txBody>
      </p:sp>
    </p:spTree>
    <p:extLst>
      <p:ext uri="{BB962C8B-B14F-4D97-AF65-F5344CB8AC3E}">
        <p14:creationId xmlns:p14="http://schemas.microsoft.com/office/powerpoint/2010/main" val="2717055104"/>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3.gif"/></Relationships>
</file>

<file path=ppt/slides/_rels/slide2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5.gif"/></Relationships>
</file>

<file path=ppt/slides/_rels/slide2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7.gif"/></Relationships>
</file>

<file path=ppt/slides/_rels/slide2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gif"/></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1.xml"/><Relationship Id="rId4" Type="http://schemas.openxmlformats.org/officeDocument/2006/relationships/image" Target="../media/image22.gif"/></Relationships>
</file>

<file path=ppt/slides/_rels/slide2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28.gif"/></Relationships>
</file>

<file path=ppt/slides/_rels/slide43.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1.gif"/><Relationship Id="rId4" Type="http://schemas.openxmlformats.org/officeDocument/2006/relationships/image" Target="../media/image30.gif"/></Relationships>
</file>

<file path=ppt/slides/_rels/slide44.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1.xml"/><Relationship Id="rId5" Type="http://schemas.openxmlformats.org/officeDocument/2006/relationships/image" Target="../media/image36.gif"/><Relationship Id="rId4" Type="http://schemas.openxmlformats.org/officeDocument/2006/relationships/image" Target="../media/image35.gif"/></Relationships>
</file>

<file path=ppt/slides/_rels/slide4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8.gif"/></Relationships>
</file>

<file path=ppt/slides/_rels/slide47.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0.gif"/></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4.gif"/><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32.gif"/></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6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6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8.emf"/><Relationship Id="rId4" Type="http://schemas.openxmlformats.org/officeDocument/2006/relationships/package" Target="../embeddings/Documento_de_Microsoft_Word1.docx"/></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 name="Rectangle 1"/>
          <p:cNvSpPr/>
          <p:nvPr/>
        </p:nvSpPr>
        <p:spPr bwMode="auto">
          <a:xfrm>
            <a:off x="0" y="0"/>
            <a:ext cx="9108504" cy="6858000"/>
          </a:xfrm>
          <a:prstGeom prst="rect">
            <a:avLst/>
          </a:prstGeom>
          <a:solidFill>
            <a:srgbClr val="336600"/>
          </a:solidFill>
          <a:ln w="38100" cap="flat" cmpd="sng" algn="ctr">
            <a:solidFill>
              <a:schemeClr val="tx1"/>
            </a:solidFill>
            <a:prstDash val="solid"/>
            <a:round/>
            <a:headEnd type="none" w="med" len="med"/>
            <a:tailEnd type="none" w="med" len="med"/>
          </a:ln>
          <a:effectLst>
            <a:softEdge rad="12700"/>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1" i="0" u="none" strike="noStrike" normalizeH="0" baseline="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charset="0"/>
              <a:cs typeface="Arial" charset="0"/>
            </a:endParaRPr>
          </a:p>
        </p:txBody>
      </p:sp>
      <p:pic>
        <p:nvPicPr>
          <p:cNvPr id="6" name="Picture 2" descr="Uaemex"/>
          <p:cNvPicPr>
            <a:picLocks noChangeAspect="1" noChangeArrowheads="1"/>
          </p:cNvPicPr>
          <p:nvPr/>
        </p:nvPicPr>
        <p:blipFill>
          <a:blip r:embed="rId2"/>
          <a:srcRect/>
          <a:stretch>
            <a:fillRect/>
          </a:stretch>
        </p:blipFill>
        <p:spPr bwMode="auto">
          <a:xfrm>
            <a:off x="539552" y="1052736"/>
            <a:ext cx="2592288" cy="2536751"/>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6228185" y="3140968"/>
            <a:ext cx="2016224" cy="2494003"/>
          </a:xfrm>
          <a:prstGeom prst="rect">
            <a:avLst/>
          </a:prstGeom>
          <a:noFill/>
          <a:ln w="9525">
            <a:noFill/>
            <a:miter lim="800000"/>
            <a:headEnd/>
            <a:tailEnd/>
          </a:ln>
        </p:spPr>
      </p:pic>
    </p:spTree>
    <p:extLst>
      <p:ext uri="{BB962C8B-B14F-4D97-AF65-F5344CB8AC3E}">
        <p14:creationId xmlns:p14="http://schemas.microsoft.com/office/powerpoint/2010/main" val="3173120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476250"/>
            <a:ext cx="8353425" cy="719138"/>
          </a:xfrm>
        </p:spPr>
        <p:txBody>
          <a:bodyPr>
            <a:normAutofit fontScale="90000"/>
          </a:bodyPr>
          <a:lstStyle/>
          <a:p>
            <a:r>
              <a:rPr lang="es-MX" sz="4500" b="1" dirty="0" smtClean="0">
                <a:solidFill>
                  <a:schemeClr val="accent2">
                    <a:lumMod val="50000"/>
                  </a:schemeClr>
                </a:solidFill>
                <a:latin typeface="Calibri" pitchFamily="34" charset="0"/>
              </a:rPr>
              <a:t>Importancia</a:t>
            </a:r>
            <a:endParaRPr lang="es-MX" sz="4500" b="1" dirty="0">
              <a:solidFill>
                <a:schemeClr val="accent2">
                  <a:lumMod val="50000"/>
                </a:schemeClr>
              </a:solidFill>
              <a:latin typeface="Calibri" pitchFamily="34" charset="0"/>
            </a:endParaRPr>
          </a:p>
        </p:txBody>
      </p:sp>
      <p:sp>
        <p:nvSpPr>
          <p:cNvPr id="3" name="Content Placeholder 2"/>
          <p:cNvSpPr>
            <a:spLocks noGrp="1"/>
          </p:cNvSpPr>
          <p:nvPr>
            <p:ph idx="1"/>
          </p:nvPr>
        </p:nvSpPr>
        <p:spPr>
          <a:xfrm>
            <a:off x="0" y="0"/>
            <a:ext cx="9144000" cy="6857999"/>
          </a:xfr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path path="circle">
              <a:fillToRect l="100000" t="100000"/>
            </a:path>
            <a:tileRect r="-100000" b="-100000"/>
          </a:gradFill>
        </p:spPr>
        <p:txBody>
          <a:bodyPr/>
          <a:lstStyle/>
          <a:p>
            <a:endParaRPr lang="es-MX" sz="2800" b="1" dirty="0" smtClean="0"/>
          </a:p>
          <a:p>
            <a:endParaRPr lang="es-MX" sz="2800" b="1" dirty="0"/>
          </a:p>
          <a:p>
            <a:endParaRPr lang="es-MX" sz="2800" b="1" dirty="0" smtClean="0"/>
          </a:p>
          <a:p>
            <a:endParaRPr lang="es-MX" sz="2800" b="1" dirty="0"/>
          </a:p>
          <a:p>
            <a:endParaRPr lang="es-MX" sz="2800" b="1" dirty="0" smtClean="0"/>
          </a:p>
          <a:p>
            <a:pPr marL="0" indent="0">
              <a:buNone/>
            </a:pPr>
            <a:endParaRPr lang="es-MX" sz="2800" b="1" dirty="0"/>
          </a:p>
        </p:txBody>
      </p:sp>
      <p:pic>
        <p:nvPicPr>
          <p:cNvPr id="6" name="Picture 2" descr="http://1.bp.blogspot.com/_4lKTJS_TZSE/SlUWCmMTGjI/AAAAAAAAAAc/aYOsuWYDyUk/S226/estadisticas.JPG"/>
          <p:cNvPicPr/>
          <p:nvPr/>
        </p:nvPicPr>
        <p:blipFill>
          <a:blip r:embed="rId2">
            <a:extLst>
              <a:ext uri="{28A0092B-C50C-407E-A947-70E740481C1C}">
                <a14:useLocalDpi xmlns:a14="http://schemas.microsoft.com/office/drawing/2010/main" val="0"/>
              </a:ext>
            </a:extLst>
          </a:blip>
          <a:srcRect/>
          <a:stretch>
            <a:fillRect/>
          </a:stretch>
        </p:blipFill>
        <p:spPr bwMode="auto">
          <a:xfrm>
            <a:off x="971600" y="1671638"/>
            <a:ext cx="3096344" cy="4349650"/>
          </a:xfrm>
          <a:prstGeom prst="rect">
            <a:avLst/>
          </a:prstGeom>
          <a:noFill/>
          <a:extLst/>
        </p:spPr>
      </p:pic>
      <p:sp>
        <p:nvSpPr>
          <p:cNvPr id="7" name="Subtítulo 2"/>
          <p:cNvSpPr>
            <a:spLocks noGrp="1"/>
          </p:cNvSpPr>
          <p:nvPr/>
        </p:nvSpPr>
        <p:spPr>
          <a:xfrm>
            <a:off x="4067944" y="1671638"/>
            <a:ext cx="4176464" cy="434965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wrap="square" lIns="91440" tIns="45720" rIns="91440" bIns="45720" rtlCol="0">
            <a:noAutofit/>
          </a:bodyPr>
          <a:lstStyle/>
          <a:p>
            <a:pPr>
              <a:lnSpc>
                <a:spcPct val="90000"/>
              </a:lnSpc>
            </a:pPr>
            <a:r>
              <a:rPr lang="es-MX" sz="2400" b="1" kern="1200" dirty="0">
                <a:solidFill>
                  <a:schemeClr val="accent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t>¿PORQUE ES IMPORTANTE ESTUDIAR ESTADÍSTICA</a:t>
            </a:r>
            <a:r>
              <a:rPr lang="es-MX" sz="2400" b="1" kern="1200" dirty="0" smtClean="0">
                <a:solidFill>
                  <a:schemeClr val="accent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t>?</a:t>
            </a:r>
          </a:p>
          <a:p>
            <a:pPr>
              <a:lnSpc>
                <a:spcPct val="90000"/>
              </a:lnSpc>
            </a:pPr>
            <a:endParaRPr lang="es-MX" sz="2400" b="1" dirty="0">
              <a:solidFill>
                <a:schemeClr val="accent2">
                  <a:lumMod val="75000"/>
                </a:schemeClr>
              </a:solidFill>
              <a:effectLst/>
              <a:latin typeface="Times New Roman" panose="02020603050405020304" pitchFamily="18" charset="0"/>
              <a:ea typeface="Times New Roman" panose="02020603050405020304" pitchFamily="18" charset="0"/>
            </a:endParaRPr>
          </a:p>
          <a:p>
            <a:pPr>
              <a:lnSpc>
                <a:spcPct val="90000"/>
              </a:lnSpc>
            </a:pPr>
            <a:r>
              <a:rPr lang="es-MX" sz="2400" b="1" kern="1200" dirty="0">
                <a:solidFill>
                  <a:schemeClr val="accent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t>Hablar de estadística es hablar de datos sobre un fenómeno, acontecimiento, situación;</a:t>
            </a:r>
            <a:br>
              <a:rPr lang="es-MX" sz="2400" b="1" kern="1200" dirty="0">
                <a:solidFill>
                  <a:schemeClr val="accent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br>
            <a:r>
              <a:rPr lang="es-MX" sz="2400" b="1" kern="1200" dirty="0">
                <a:solidFill>
                  <a:schemeClr val="accent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t>dichos datos recopilados, organizados y resumidos para ser analizados, nos ayudan de cierta forma a conocer o a entender y reconocer diversas situaciones.</a:t>
            </a:r>
            <a:endParaRPr lang="es-MX" sz="2400" b="1" dirty="0">
              <a:solidFill>
                <a:schemeClr val="accent2">
                  <a:lumMod val="75000"/>
                </a:schemeClr>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95897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Content Placeholder 2"/>
          <p:cNvSpPr txBox="1">
            <a:spLocks/>
          </p:cNvSpPr>
          <p:nvPr/>
        </p:nvSpPr>
        <p:spPr>
          <a:xfrm>
            <a:off x="252411" y="620689"/>
            <a:ext cx="8605869" cy="5832500"/>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just" fontAlgn="auto">
              <a:spcAft>
                <a:spcPts val="0"/>
              </a:spcAft>
            </a:pPr>
            <a:r>
              <a:rPr lang="es-MX" sz="4400" b="1" dirty="0" smtClean="0">
                <a:solidFill>
                  <a:schemeClr val="accent6">
                    <a:lumMod val="75000"/>
                  </a:schemeClr>
                </a:solidFill>
                <a:latin typeface="Calibri" pitchFamily="34" charset="0"/>
              </a:rPr>
              <a:t>Clasificación de la </a:t>
            </a:r>
          </a:p>
          <a:p>
            <a:pPr algn="just" fontAlgn="auto">
              <a:spcAft>
                <a:spcPts val="0"/>
              </a:spcAft>
            </a:pPr>
            <a:r>
              <a:rPr lang="es-MX" sz="4400" b="1" dirty="0" smtClean="0">
                <a:solidFill>
                  <a:schemeClr val="accent6">
                    <a:lumMod val="75000"/>
                  </a:schemeClr>
                </a:solidFill>
                <a:latin typeface="Calibri" pitchFamily="34" charset="0"/>
              </a:rPr>
              <a:t>Estadística</a:t>
            </a:r>
            <a:endParaRPr lang="es-MX" sz="4400" b="1" dirty="0">
              <a:solidFill>
                <a:schemeClr val="accent6">
                  <a:lumMod val="75000"/>
                </a:schemeClr>
              </a:solidFill>
              <a:latin typeface="Calibri" pitchFamily="34" charset="0"/>
            </a:endParaRPr>
          </a:p>
        </p:txBody>
      </p:sp>
      <p:graphicFrame>
        <p:nvGraphicFramePr>
          <p:cNvPr id="5" name="Diagrama 4"/>
          <p:cNvGraphicFramePr/>
          <p:nvPr>
            <p:extLst>
              <p:ext uri="{D42A27DB-BD31-4B8C-83A1-F6EECF244321}">
                <p14:modId xmlns:p14="http://schemas.microsoft.com/office/powerpoint/2010/main" val="1031285724"/>
              </p:ext>
            </p:extLst>
          </p:nvPr>
        </p:nvGraphicFramePr>
        <p:xfrm>
          <a:off x="2735796" y="1916832"/>
          <a:ext cx="5400600"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5978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pic>
        <p:nvPicPr>
          <p:cNvPr id="4" name="Picture 2" descr="https://bibliotecadeinvestigaciones.files.wordpress.com/2012/02/estadistica-3.jpg?w=240&amp;h=2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928" y="400672"/>
            <a:ext cx="2286000" cy="326735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131840" y="953947"/>
            <a:ext cx="5544616" cy="4524315"/>
          </a:xfrm>
          <a:prstGeom prst="rect">
            <a:avLst/>
          </a:prstGeom>
        </p:spPr>
        <p:txBody>
          <a:bodyPr wrap="square">
            <a:spAutoFit/>
          </a:bodyPr>
          <a:lstStyle/>
          <a:p>
            <a:pPr>
              <a:lnSpc>
                <a:spcPct val="150000"/>
              </a:lnSpc>
            </a:pPr>
            <a:r>
              <a:rPr lang="es-ES" sz="2400" b="1" dirty="0" smtClean="0">
                <a:latin typeface="Arial Black" panose="020B0A04020102020204" pitchFamily="34" charset="0"/>
              </a:rPr>
              <a:t>Descriptiva: Es la técnica que encarga de la recopilación, presentación, tratamiento y análisis de los datos, con el objeto de resumir, describir las características de un conjunto de datos y por lo general toman forma de tablas y gráficas</a:t>
            </a:r>
            <a:endParaRPr lang="es-MX" sz="2400" b="1" dirty="0">
              <a:latin typeface="Arial Black" panose="020B0A04020102020204" pitchFamily="34" charset="0"/>
            </a:endParaRPr>
          </a:p>
        </p:txBody>
      </p:sp>
    </p:spTree>
    <p:extLst>
      <p:ext uri="{BB962C8B-B14F-4D97-AF65-F5344CB8AC3E}">
        <p14:creationId xmlns:p14="http://schemas.microsoft.com/office/powerpoint/2010/main" val="1780431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611560" y="756203"/>
            <a:ext cx="4572000" cy="5509200"/>
          </a:xfrm>
          <a:prstGeom prst="rect">
            <a:avLst/>
          </a:prstGeom>
        </p:spPr>
        <p:txBody>
          <a:bodyPr>
            <a:spAutoFit/>
          </a:bodyPr>
          <a:lstStyle/>
          <a:p>
            <a:pPr marL="0" indent="0" algn="just">
              <a:buNone/>
            </a:pPr>
            <a:r>
              <a:rPr lang="es-ES" sz="3200" b="1" dirty="0"/>
              <a:t>Inferencial</a:t>
            </a:r>
            <a:r>
              <a:rPr lang="es-ES" sz="3200" dirty="0"/>
              <a:t>: Técnica mediante la cual se sacan conclusiones o generalizaciones acerca de parámetros de una población basándose en el estadígrafo o estadígrafos de una muestra de </a:t>
            </a:r>
            <a:r>
              <a:rPr lang="es-ES" sz="3200" dirty="0" smtClean="0"/>
              <a:t>población.</a:t>
            </a:r>
            <a:endParaRPr lang="es-MX" sz="3200" dirty="0">
              <a:latin typeface="Calibri" pitchFamily="34" charset="0"/>
            </a:endParaRPr>
          </a:p>
        </p:txBody>
      </p:sp>
      <p:pic>
        <p:nvPicPr>
          <p:cNvPr id="4" name="Imagen 3"/>
          <p:cNvPicPr>
            <a:picLocks noChangeAspect="1"/>
          </p:cNvPicPr>
          <p:nvPr/>
        </p:nvPicPr>
        <p:blipFill>
          <a:blip r:embed="rId3"/>
          <a:stretch>
            <a:fillRect/>
          </a:stretch>
        </p:blipFill>
        <p:spPr>
          <a:xfrm>
            <a:off x="5436096" y="3068960"/>
            <a:ext cx="3048000" cy="3092946"/>
          </a:xfrm>
          <a:prstGeom prst="rect">
            <a:avLst/>
          </a:prstGeom>
          <a:ln>
            <a:noFill/>
          </a:ln>
          <a:effectLst>
            <a:softEdge rad="112500"/>
          </a:effectLst>
        </p:spPr>
      </p:pic>
    </p:spTree>
    <p:extLst>
      <p:ext uri="{BB962C8B-B14F-4D97-AF65-F5344CB8AC3E}">
        <p14:creationId xmlns:p14="http://schemas.microsoft.com/office/powerpoint/2010/main" val="280238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476250"/>
            <a:ext cx="8353425" cy="719138"/>
          </a:xfrm>
        </p:spPr>
        <p:txBody>
          <a:bodyPr>
            <a:normAutofit fontScale="90000"/>
          </a:bodyPr>
          <a:lstStyle/>
          <a:p>
            <a:pPr algn="ctr"/>
            <a:r>
              <a:rPr lang="es-MX" sz="4500" b="1" dirty="0" smtClean="0">
                <a:solidFill>
                  <a:schemeClr val="accent2">
                    <a:lumMod val="50000"/>
                  </a:schemeClr>
                </a:solidFill>
                <a:latin typeface="Calibri" pitchFamily="34" charset="0"/>
              </a:rPr>
              <a:t>MEDIDAS DESCRIPTIVAS</a:t>
            </a:r>
            <a:endParaRPr lang="es-MX" sz="4500" b="1" dirty="0">
              <a:solidFill>
                <a:schemeClr val="accent2">
                  <a:lumMod val="50000"/>
                </a:schemeClr>
              </a:solidFill>
              <a:latin typeface="Calibri" pitchFamily="34" charset="0"/>
            </a:endParaRPr>
          </a:p>
        </p:txBody>
      </p:sp>
      <p:sp>
        <p:nvSpPr>
          <p:cNvPr id="3" name="Content Placeholder 2"/>
          <p:cNvSpPr>
            <a:spLocks noGrp="1"/>
          </p:cNvSpPr>
          <p:nvPr>
            <p:ph idx="1"/>
          </p:nvPr>
        </p:nvSpPr>
        <p:spPr>
          <a:xfrm>
            <a:off x="0" y="0"/>
            <a:ext cx="9144000" cy="6857999"/>
          </a:xfr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path path="circle">
              <a:fillToRect l="100000" t="100000"/>
            </a:path>
            <a:tileRect r="-100000" b="-100000"/>
          </a:gradFill>
        </p:spPr>
        <p:txBody>
          <a:bodyPr/>
          <a:lstStyle/>
          <a:p>
            <a:endParaRPr lang="es-MX" sz="2800" b="1" dirty="0" smtClean="0"/>
          </a:p>
          <a:p>
            <a:endParaRPr lang="es-MX" sz="2800" b="1" dirty="0"/>
          </a:p>
          <a:p>
            <a:endParaRPr lang="es-MX" sz="2800" b="1" dirty="0" smtClean="0"/>
          </a:p>
          <a:p>
            <a:endParaRPr lang="es-MX" sz="2800" b="1" dirty="0"/>
          </a:p>
          <a:p>
            <a:pPr marL="0" indent="0">
              <a:buNone/>
            </a:pPr>
            <a:endParaRPr lang="es-MX" sz="2800" b="1" dirty="0" smtClean="0"/>
          </a:p>
          <a:p>
            <a:pPr marL="0" indent="0">
              <a:buNone/>
            </a:pPr>
            <a:endParaRPr lang="es-MX" sz="2800" b="1" dirty="0"/>
          </a:p>
        </p:txBody>
      </p:sp>
      <p:sp>
        <p:nvSpPr>
          <p:cNvPr id="2" name="Rectángulo 1"/>
          <p:cNvSpPr/>
          <p:nvPr/>
        </p:nvSpPr>
        <p:spPr>
          <a:xfrm>
            <a:off x="899592" y="1484785"/>
            <a:ext cx="7416824" cy="2677656"/>
          </a:xfrm>
          <a:prstGeom prst="rect">
            <a:avLst/>
          </a:prstGeom>
        </p:spPr>
        <p:txBody>
          <a:bodyPr wrap="square">
            <a:spAutoFit/>
          </a:bodyPr>
          <a:lstStyle/>
          <a:p>
            <a:pPr algn="just">
              <a:lnSpc>
                <a:spcPct val="150000"/>
              </a:lnSpc>
            </a:pPr>
            <a:r>
              <a:rPr lang="es-ES" sz="2800" b="1" dirty="0">
                <a:solidFill>
                  <a:schemeClr val="accent2">
                    <a:lumMod val="75000"/>
                  </a:schemeClr>
                </a:solidFill>
                <a:latin typeface="Arial" panose="020B0604020202020204" pitchFamily="34" charset="0"/>
                <a:ea typeface="Times New Roman" panose="02020603050405020304" pitchFamily="18" charset="0"/>
              </a:rPr>
              <a:t>Las medidas descriptivas son valores numéricos calculados a partir de la muestra y que nos resume la información contenida en </a:t>
            </a:r>
            <a:r>
              <a:rPr lang="es-ES" sz="2800" b="1" dirty="0" smtClean="0">
                <a:solidFill>
                  <a:schemeClr val="accent2">
                    <a:lumMod val="75000"/>
                  </a:schemeClr>
                </a:solidFill>
                <a:latin typeface="Arial" panose="020B0604020202020204" pitchFamily="34" charset="0"/>
                <a:ea typeface="Times New Roman" panose="02020603050405020304" pitchFamily="18" charset="0"/>
              </a:rPr>
              <a:t>ella.</a:t>
            </a:r>
            <a:endParaRPr lang="es-MX" sz="2800" b="1" dirty="0">
              <a:solidFill>
                <a:schemeClr val="accent2">
                  <a:lumMod val="75000"/>
                </a:schemeClr>
              </a:solidFill>
            </a:endParaRPr>
          </a:p>
        </p:txBody>
      </p:sp>
      <p:pic>
        <p:nvPicPr>
          <p:cNvPr id="2050" name="Picture 2" descr="http://cmapspublic2.ihmc.us/rid=1M8WGPML0-14VSWKW-3R9Y/MT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3812082"/>
            <a:ext cx="4176464" cy="2789879"/>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4386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7999"/>
          </a:xfrm>
          <a:solidFill>
            <a:schemeClr val="accent6">
              <a:lumMod val="40000"/>
              <a:lumOff val="60000"/>
            </a:schemeClr>
          </a:solidFill>
          <a:effectLst>
            <a:softEdge rad="12700"/>
          </a:effectLst>
        </p:spPr>
        <p:txBody>
          <a:bodyPr/>
          <a:lstStyle/>
          <a:p>
            <a:endParaRPr lang="es-MX" sz="2800" b="1" dirty="0" smtClean="0"/>
          </a:p>
          <a:p>
            <a:endParaRPr lang="es-MX" sz="2800" b="1" dirty="0"/>
          </a:p>
          <a:p>
            <a:endParaRPr lang="es-MX" sz="2800" b="1" dirty="0" smtClean="0"/>
          </a:p>
          <a:p>
            <a:endParaRPr lang="es-MX" sz="2800" b="1" dirty="0"/>
          </a:p>
          <a:p>
            <a:pPr marL="0" indent="0">
              <a:buNone/>
            </a:pPr>
            <a:endParaRPr lang="es-MX" sz="2800" b="1" dirty="0" smtClean="0"/>
          </a:p>
          <a:p>
            <a:pPr marL="0" indent="0">
              <a:buNone/>
            </a:pPr>
            <a:endParaRPr lang="es-MX" sz="2800" b="1" dirty="0"/>
          </a:p>
        </p:txBody>
      </p:sp>
      <p:pic>
        <p:nvPicPr>
          <p:cNvPr id="7" name="Imagen 6" descr="http://www.tuveras.com/estadistica/medidas.gif"/>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6672"/>
            <a:ext cx="8208912" cy="6048672"/>
          </a:xfrm>
          <a:prstGeom prst="rect">
            <a:avLst/>
          </a:prstGeom>
          <a:noFill/>
          <a:ln>
            <a:noFill/>
          </a:ln>
        </p:spPr>
      </p:pic>
    </p:spTree>
    <p:extLst>
      <p:ext uri="{BB962C8B-B14F-4D97-AF65-F5344CB8AC3E}">
        <p14:creationId xmlns:p14="http://schemas.microsoft.com/office/powerpoint/2010/main" val="3706165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8" name="CuadroTexto 7"/>
          <p:cNvSpPr txBox="1"/>
          <p:nvPr/>
        </p:nvSpPr>
        <p:spPr>
          <a:xfrm>
            <a:off x="539552" y="620688"/>
            <a:ext cx="3550123" cy="1938992"/>
          </a:xfrm>
          <a:prstGeom prst="rect">
            <a:avLst/>
          </a:prstGeom>
          <a:noFill/>
        </p:spPr>
        <p:txBody>
          <a:bodyPr wrap="square" rtlCol="0">
            <a:spAutoFit/>
          </a:bodyPr>
          <a:lstStyle/>
          <a:p>
            <a:pPr algn="ctr"/>
            <a:r>
              <a:rPr lang="es-MX" sz="4000" dirty="0" smtClean="0">
                <a:solidFill>
                  <a:schemeClr val="accent6">
                    <a:lumMod val="50000"/>
                  </a:schemeClr>
                </a:solidFill>
                <a:latin typeface="Arial Black" panose="020B0A04020102020204" pitchFamily="34" charset="0"/>
              </a:rPr>
              <a:t>MEDIDAS DE POSICIÓN</a:t>
            </a:r>
            <a:endParaRPr lang="es-MX" sz="4000" dirty="0">
              <a:solidFill>
                <a:schemeClr val="accent6">
                  <a:lumMod val="50000"/>
                </a:schemeClr>
              </a:solidFill>
              <a:latin typeface="Arial Black" panose="020B0A04020102020204" pitchFamily="34" charset="0"/>
            </a:endParaRPr>
          </a:p>
        </p:txBody>
      </p:sp>
    </p:spTree>
    <p:extLst>
      <p:ext uri="{BB962C8B-B14F-4D97-AF65-F5344CB8AC3E}">
        <p14:creationId xmlns:p14="http://schemas.microsoft.com/office/powerpoint/2010/main" val="3893048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2555776" y="3933056"/>
            <a:ext cx="6408712" cy="2677656"/>
          </a:xfrm>
          <a:prstGeom prst="rect">
            <a:avLst/>
          </a:prstGeom>
        </p:spPr>
        <p:txBody>
          <a:bodyPr wrap="square">
            <a:spAutoFit/>
          </a:bodyPr>
          <a:lstStyle/>
          <a:p>
            <a:pPr algn="just"/>
            <a:r>
              <a:rPr lang="es-MX" sz="2800" b="1" dirty="0">
                <a:latin typeface="Arial" panose="020B0604020202020204" pitchFamily="34" charset="0"/>
                <a:ea typeface="Times New Roman" panose="02020603050405020304" pitchFamily="18" charset="0"/>
              </a:rPr>
              <a:t>DATOS AGRUPADOS </a:t>
            </a:r>
            <a:r>
              <a:rPr lang="es-MX" sz="2800" b="1" dirty="0" smtClean="0">
                <a:latin typeface="Arial" panose="020B0604020202020204" pitchFamily="34" charset="0"/>
                <a:ea typeface="Times New Roman" panose="02020603050405020304" pitchFamily="18" charset="0"/>
              </a:rPr>
              <a:t>Los </a:t>
            </a:r>
            <a:r>
              <a:rPr lang="es-MX" sz="2800" b="1" dirty="0">
                <a:latin typeface="Arial" panose="020B0604020202020204" pitchFamily="34" charset="0"/>
                <a:ea typeface="Times New Roman" panose="02020603050405020304" pitchFamily="18" charset="0"/>
              </a:rPr>
              <a:t>datos se agrupan en clases con el fin de sintetizar, resumir, condensar o hacer que la información obtenida de una investigación sea manejable con </a:t>
            </a:r>
            <a:r>
              <a:rPr lang="es-MX" sz="2800" b="1" dirty="0" smtClean="0">
                <a:latin typeface="Arial" panose="020B0604020202020204" pitchFamily="34" charset="0"/>
                <a:ea typeface="Times New Roman" panose="02020603050405020304" pitchFamily="18" charset="0"/>
              </a:rPr>
              <a:t>mayor </a:t>
            </a:r>
            <a:r>
              <a:rPr lang="es-MX" sz="2800" b="1" dirty="0">
                <a:latin typeface="Arial" panose="020B0604020202020204" pitchFamily="34" charset="0"/>
                <a:ea typeface="Times New Roman" panose="02020603050405020304" pitchFamily="18" charset="0"/>
              </a:rPr>
              <a:t>facilidad</a:t>
            </a:r>
            <a:r>
              <a:rPr lang="es-MX" sz="2800" b="1" dirty="0" smtClean="0">
                <a:latin typeface="Arial" panose="020B0604020202020204" pitchFamily="34" charset="0"/>
                <a:ea typeface="Times New Roman" panose="02020603050405020304" pitchFamily="18" charset="0"/>
              </a:rPr>
              <a:t>.</a:t>
            </a:r>
            <a:endParaRPr lang="es-MX" sz="2800" b="1" dirty="0"/>
          </a:p>
        </p:txBody>
      </p:sp>
      <p:graphicFrame>
        <p:nvGraphicFramePr>
          <p:cNvPr id="4" name="Tabla 3"/>
          <p:cNvGraphicFramePr>
            <a:graphicFrameLocks noGrp="1"/>
          </p:cNvGraphicFramePr>
          <p:nvPr>
            <p:extLst>
              <p:ext uri="{D42A27DB-BD31-4B8C-83A1-F6EECF244321}">
                <p14:modId xmlns:p14="http://schemas.microsoft.com/office/powerpoint/2010/main" val="3396007310"/>
              </p:ext>
            </p:extLst>
          </p:nvPr>
        </p:nvGraphicFramePr>
        <p:xfrm>
          <a:off x="395536" y="265636"/>
          <a:ext cx="3744416" cy="3760362"/>
        </p:xfrm>
        <a:graphic>
          <a:graphicData uri="http://schemas.openxmlformats.org/drawingml/2006/table">
            <a:tbl>
              <a:tblPr firstRow="1" firstCol="1" bandRow="1">
                <a:tableStyleId>{10A1B5D5-9B99-4C35-A422-299274C87663}</a:tableStyleId>
              </a:tblPr>
              <a:tblGrid>
                <a:gridCol w="2017400"/>
                <a:gridCol w="1727016"/>
              </a:tblGrid>
              <a:tr h="468522">
                <a:tc>
                  <a:txBody>
                    <a:bodyPr/>
                    <a:lstStyle/>
                    <a:p>
                      <a:pPr algn="ctr">
                        <a:lnSpc>
                          <a:spcPct val="100000"/>
                        </a:lnSpc>
                        <a:spcAft>
                          <a:spcPts val="0"/>
                        </a:spcAft>
                        <a:tabLst>
                          <a:tab pos="2447925" algn="l"/>
                        </a:tabLst>
                      </a:pPr>
                      <a:r>
                        <a:rPr lang="es-MX" sz="2000" dirty="0">
                          <a:solidFill>
                            <a:schemeClr val="tx1"/>
                          </a:solidFill>
                          <a:effectLst/>
                        </a:rPr>
                        <a:t>Grupos </a:t>
                      </a:r>
                      <a:endParaRPr lang="es-MX"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0"/>
                        </a:spcAft>
                        <a:tabLst>
                          <a:tab pos="2447925" algn="l"/>
                        </a:tabLst>
                      </a:pPr>
                      <a:r>
                        <a:rPr lang="es-MX" sz="2000" dirty="0">
                          <a:solidFill>
                            <a:schemeClr val="tx1"/>
                          </a:solidFill>
                          <a:effectLst/>
                        </a:rPr>
                        <a:t>frecuencias</a:t>
                      </a:r>
                      <a:endParaRPr lang="es-MX" sz="2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10-12</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2</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13-14</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6</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15-16</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4</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17-18</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5</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19-20</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3</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85975">
                <a:tc>
                  <a:txBody>
                    <a:bodyPr/>
                    <a:lstStyle/>
                    <a:p>
                      <a:pPr algn="ctr">
                        <a:lnSpc>
                          <a:spcPct val="150000"/>
                        </a:lnSpc>
                        <a:spcAft>
                          <a:spcPts val="0"/>
                        </a:spcAft>
                        <a:tabLst>
                          <a:tab pos="2447925" algn="l"/>
                        </a:tabLst>
                      </a:pPr>
                      <a:r>
                        <a:rPr lang="es-MX" sz="2400" dirty="0">
                          <a:solidFill>
                            <a:schemeClr val="tx1"/>
                          </a:solidFill>
                          <a:effectLst/>
                        </a:rPr>
                        <a:t>Total</a:t>
                      </a:r>
                      <a:endParaRPr lang="es-MX" sz="2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b="1" dirty="0">
                          <a:solidFill>
                            <a:schemeClr val="tx1"/>
                          </a:solidFill>
                          <a:effectLst/>
                        </a:rPr>
                        <a:t>20</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5" name="CuadroTexto 4"/>
          <p:cNvSpPr txBox="1"/>
          <p:nvPr/>
        </p:nvSpPr>
        <p:spPr>
          <a:xfrm>
            <a:off x="5247222" y="514033"/>
            <a:ext cx="3817071" cy="707886"/>
          </a:xfrm>
          <a:prstGeom prst="rect">
            <a:avLst/>
          </a:prstGeom>
          <a:noFill/>
        </p:spPr>
        <p:txBody>
          <a:bodyPr wrap="none" rtlCol="0">
            <a:spAutoFit/>
          </a:bodyPr>
          <a:lstStyle/>
          <a:p>
            <a:r>
              <a:rPr lang="es-MX" sz="4000" b="1" dirty="0" smtClean="0">
                <a:ln w="22225">
                  <a:solidFill>
                    <a:schemeClr val="accent2"/>
                  </a:solidFill>
                  <a:prstDash val="solid"/>
                </a:ln>
                <a:solidFill>
                  <a:schemeClr val="accent6">
                    <a:lumMod val="75000"/>
                  </a:schemeClr>
                </a:solidFill>
                <a:ea typeface="Verdana" panose="020B0604030504040204" pitchFamily="34" charset="0"/>
                <a:cs typeface="Verdana" panose="020B0604030504040204" pitchFamily="34" charset="0"/>
              </a:rPr>
              <a:t>AGRUPADOS</a:t>
            </a:r>
            <a:endParaRPr lang="es-MX" sz="4000" b="1" dirty="0">
              <a:ln w="22225">
                <a:solidFill>
                  <a:schemeClr val="accent2"/>
                </a:solidFill>
                <a:prstDash val="solid"/>
              </a:ln>
              <a:solidFill>
                <a:schemeClr val="accent6">
                  <a:lumMod val="75000"/>
                </a:schemeClr>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6132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5" name="CuadroTexto 4"/>
          <p:cNvSpPr txBox="1"/>
          <p:nvPr/>
        </p:nvSpPr>
        <p:spPr>
          <a:xfrm>
            <a:off x="4023032" y="383378"/>
            <a:ext cx="5043368" cy="707886"/>
          </a:xfrm>
          <a:prstGeom prst="rect">
            <a:avLst/>
          </a:prstGeom>
          <a:noFill/>
        </p:spPr>
        <p:txBody>
          <a:bodyPr wrap="none" rtlCol="0">
            <a:spAutoFit/>
          </a:bodyPr>
          <a:lstStyle/>
          <a:p>
            <a:r>
              <a:rPr lang="es-MX" sz="4000" dirty="0" smtClean="0">
                <a:ea typeface="Verdana" panose="020B0604030504040204" pitchFamily="34" charset="0"/>
                <a:cs typeface="Verdana" panose="020B0604030504040204" pitchFamily="34" charset="0"/>
              </a:rPr>
              <a:t> </a:t>
            </a:r>
            <a:r>
              <a:rPr lang="es-MX" sz="4000" b="1" dirty="0" smtClean="0">
                <a:ln w="22225">
                  <a:solidFill>
                    <a:schemeClr val="accent2"/>
                  </a:solidFill>
                  <a:prstDash val="solid"/>
                </a:ln>
                <a:solidFill>
                  <a:schemeClr val="accent6">
                    <a:lumMod val="75000"/>
                  </a:schemeClr>
                </a:solidFill>
                <a:ea typeface="Verdana" panose="020B0604030504040204" pitchFamily="34" charset="0"/>
                <a:cs typeface="Verdana" panose="020B0604030504040204" pitchFamily="34" charset="0"/>
              </a:rPr>
              <a:t>NO AGRUPADOS</a:t>
            </a:r>
            <a:endParaRPr lang="es-MX" sz="4000" dirty="0">
              <a:solidFill>
                <a:schemeClr val="accent6">
                  <a:lumMod val="75000"/>
                </a:schemeClr>
              </a:solidFill>
              <a:ea typeface="Verdana" panose="020B0604030504040204" pitchFamily="34" charset="0"/>
              <a:cs typeface="Verdana" panose="020B0604030504040204" pitchFamily="34" charset="0"/>
            </a:endParaRPr>
          </a:p>
        </p:txBody>
      </p:sp>
      <p:sp>
        <p:nvSpPr>
          <p:cNvPr id="7" name="Rectángulo 6"/>
          <p:cNvSpPr/>
          <p:nvPr/>
        </p:nvSpPr>
        <p:spPr>
          <a:xfrm>
            <a:off x="3473624" y="3076804"/>
            <a:ext cx="5670376" cy="2677656"/>
          </a:xfrm>
          <a:prstGeom prst="rect">
            <a:avLst/>
          </a:prstGeom>
        </p:spPr>
        <p:txBody>
          <a:bodyPr wrap="square">
            <a:spAutoFit/>
          </a:bodyPr>
          <a:lstStyle/>
          <a:p>
            <a:r>
              <a:rPr lang="es-MX" sz="2800" b="1" dirty="0">
                <a:latin typeface="Arial" panose="020B0604020202020204" pitchFamily="34" charset="0"/>
                <a:ea typeface="Times New Roman" panose="02020603050405020304" pitchFamily="18" charset="0"/>
              </a:rPr>
              <a:t>DATOS NO AGRUPADOS </a:t>
            </a:r>
            <a:r>
              <a:rPr lang="es-MX" sz="2800" b="1" dirty="0" smtClean="0">
                <a:latin typeface="Arial" panose="020B0604020202020204" pitchFamily="34" charset="0"/>
                <a:ea typeface="Times New Roman" panose="02020603050405020304" pitchFamily="18" charset="0"/>
              </a:rPr>
              <a:t> </a:t>
            </a:r>
            <a:r>
              <a:rPr lang="es-MX" sz="2800" b="1" dirty="0">
                <a:latin typeface="Arial" panose="020B0604020202020204" pitchFamily="34" charset="0"/>
                <a:ea typeface="Times New Roman" panose="02020603050405020304" pitchFamily="18" charset="0"/>
              </a:rPr>
              <a:t>información si ningún orden que no nos establece </a:t>
            </a:r>
            <a:r>
              <a:rPr lang="es-MX" sz="2800" b="1" dirty="0" smtClean="0">
                <a:latin typeface="Arial" panose="020B0604020202020204" pitchFamily="34" charset="0"/>
                <a:ea typeface="Times New Roman" panose="02020603050405020304" pitchFamily="18" charset="0"/>
              </a:rPr>
              <a:t>relación.</a:t>
            </a:r>
            <a:r>
              <a:rPr lang="es-MX" sz="2800" b="1" dirty="0">
                <a:latin typeface="Arial" panose="020B0604020202020204" pitchFamily="34" charset="0"/>
                <a:ea typeface="Times New Roman" panose="02020603050405020304" pitchFamily="18" charset="0"/>
              </a:rPr>
              <a:t/>
            </a:r>
            <a:br>
              <a:rPr lang="es-MX" sz="2800" b="1" dirty="0">
                <a:latin typeface="Arial" panose="020B0604020202020204" pitchFamily="34" charset="0"/>
                <a:ea typeface="Times New Roman" panose="02020603050405020304" pitchFamily="18" charset="0"/>
              </a:rPr>
            </a:br>
            <a:r>
              <a:rPr lang="es-MX" sz="2800" b="1" dirty="0">
                <a:latin typeface="Arial" panose="020B0604020202020204" pitchFamily="34" charset="0"/>
                <a:ea typeface="Times New Roman" panose="02020603050405020304" pitchFamily="18" charset="0"/>
              </a:rPr>
              <a:t>Entonces estos datos son analizados sin necesidad de formar clases </a:t>
            </a:r>
            <a:endParaRPr lang="es-MX" sz="2800" b="1" dirty="0"/>
          </a:p>
        </p:txBody>
      </p:sp>
      <p:sp>
        <p:nvSpPr>
          <p:cNvPr id="8" name="Rectángulo 7"/>
          <p:cNvSpPr/>
          <p:nvPr/>
        </p:nvSpPr>
        <p:spPr>
          <a:xfrm>
            <a:off x="539552" y="1085397"/>
            <a:ext cx="5112568" cy="1014637"/>
          </a:xfrm>
          <a:prstGeom prst="rect">
            <a:avLst/>
          </a:prstGeom>
        </p:spPr>
        <p:txBody>
          <a:bodyPr wrap="square">
            <a:spAutoFit/>
          </a:bodyPr>
          <a:lstStyle/>
          <a:p>
            <a:pPr>
              <a:lnSpc>
                <a:spcPct val="115000"/>
              </a:lnSpc>
              <a:spcAft>
                <a:spcPts val="1000"/>
              </a:spcAft>
              <a:tabLst>
                <a:tab pos="2447925" algn="l"/>
              </a:tabLst>
            </a:pPr>
            <a:r>
              <a:rPr lang="es-MX" sz="2400" b="1" dirty="0" smtClean="0">
                <a:latin typeface="Arial" panose="020B0604020202020204" pitchFamily="34" charset="0"/>
                <a:ea typeface="Times New Roman" panose="02020603050405020304" pitchFamily="18" charset="0"/>
                <a:cs typeface="Times New Roman" panose="02020603050405020304" pitchFamily="18" charset="0"/>
              </a:rPr>
              <a:t>Ejemplo: Edades  </a:t>
            </a:r>
            <a:r>
              <a:rPr lang="es-MX" sz="2400" b="1" dirty="0">
                <a:latin typeface="Arial" panose="020B0604020202020204" pitchFamily="34" charset="0"/>
                <a:ea typeface="Times New Roman" panose="02020603050405020304" pitchFamily="18" charset="0"/>
                <a:cs typeface="Times New Roman" panose="02020603050405020304" pitchFamily="18" charset="0"/>
              </a:rPr>
              <a:t>de personas:</a:t>
            </a:r>
            <a:endParaRPr lang="es-MX" sz="2400" b="1" dirty="0">
              <a:latin typeface="Calibri" panose="020F0502020204030204" pitchFamily="34" charset="0"/>
              <a:ea typeface="Times New Roman" panose="02020603050405020304" pitchFamily="18" charset="0"/>
              <a:cs typeface="Times New Roman" panose="02020603050405020304" pitchFamily="18" charset="0"/>
            </a:endParaRPr>
          </a:p>
          <a:p>
            <a:r>
              <a:rPr lang="es-MX" sz="2400" b="1" dirty="0">
                <a:latin typeface="Arial" panose="020B0604020202020204" pitchFamily="34" charset="0"/>
                <a:ea typeface="Times New Roman" panose="02020603050405020304" pitchFamily="18" charset="0"/>
              </a:rPr>
              <a:t> 20, 50, 15, 13, 16, 13, 13, 20, 8, 16 </a:t>
            </a:r>
            <a:endParaRPr lang="es-MX" sz="2400" b="1" dirty="0"/>
          </a:p>
        </p:txBody>
      </p:sp>
      <p:graphicFrame>
        <p:nvGraphicFramePr>
          <p:cNvPr id="9" name="Tabla 8"/>
          <p:cNvGraphicFramePr>
            <a:graphicFrameLocks noGrp="1"/>
          </p:cNvGraphicFramePr>
          <p:nvPr>
            <p:extLst>
              <p:ext uri="{D42A27DB-BD31-4B8C-83A1-F6EECF244321}">
                <p14:modId xmlns:p14="http://schemas.microsoft.com/office/powerpoint/2010/main" val="3685595807"/>
              </p:ext>
            </p:extLst>
          </p:nvPr>
        </p:nvGraphicFramePr>
        <p:xfrm>
          <a:off x="323528" y="2894595"/>
          <a:ext cx="3150096" cy="3200400"/>
        </p:xfrm>
        <a:graphic>
          <a:graphicData uri="http://schemas.openxmlformats.org/drawingml/2006/table">
            <a:tbl>
              <a:tblPr firstRow="1" firstCol="1" bandRow="1">
                <a:tableStyleId>{10A1B5D5-9B99-4C35-A422-299274C87663}</a:tableStyleId>
              </a:tblPr>
              <a:tblGrid>
                <a:gridCol w="1648183"/>
                <a:gridCol w="1501913"/>
              </a:tblGrid>
              <a:tr h="401102">
                <a:tc>
                  <a:txBody>
                    <a:bodyPr/>
                    <a:lstStyle/>
                    <a:p>
                      <a:pPr algn="ctr">
                        <a:lnSpc>
                          <a:spcPct val="150000"/>
                        </a:lnSpc>
                        <a:spcAft>
                          <a:spcPts val="0"/>
                        </a:spcAft>
                        <a:tabLst>
                          <a:tab pos="2447925" algn="l"/>
                        </a:tabLst>
                      </a:pPr>
                      <a:r>
                        <a:rPr lang="es-MX" sz="2000" dirty="0">
                          <a:solidFill>
                            <a:schemeClr val="tx1"/>
                          </a:solidFill>
                          <a:effectLst/>
                        </a:rPr>
                        <a:t>Edad</a:t>
                      </a:r>
                      <a:endParaRPr lang="es-MX"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000" dirty="0">
                          <a:solidFill>
                            <a:schemeClr val="tx1"/>
                          </a:solidFill>
                          <a:effectLst/>
                        </a:rPr>
                        <a:t>frecuencia</a:t>
                      </a:r>
                      <a:endParaRPr lang="es-MX" sz="2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01102">
                <a:tc>
                  <a:txBody>
                    <a:bodyPr/>
                    <a:lstStyle/>
                    <a:p>
                      <a:pPr algn="ctr">
                        <a:lnSpc>
                          <a:spcPct val="150000"/>
                        </a:lnSpc>
                        <a:spcAft>
                          <a:spcPts val="0"/>
                        </a:spcAft>
                        <a:tabLst>
                          <a:tab pos="2447925" algn="l"/>
                        </a:tabLst>
                      </a:pPr>
                      <a:r>
                        <a:rPr lang="es-MX" sz="2400" dirty="0">
                          <a:effectLst/>
                        </a:rPr>
                        <a:t>10</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dirty="0">
                          <a:effectLst/>
                        </a:rPr>
                        <a:t>1</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01102">
                <a:tc>
                  <a:txBody>
                    <a:bodyPr/>
                    <a:lstStyle/>
                    <a:p>
                      <a:pPr algn="ctr">
                        <a:lnSpc>
                          <a:spcPct val="150000"/>
                        </a:lnSpc>
                        <a:spcAft>
                          <a:spcPts val="0"/>
                        </a:spcAft>
                        <a:tabLst>
                          <a:tab pos="2447925" algn="l"/>
                        </a:tabLst>
                      </a:pPr>
                      <a:r>
                        <a:rPr lang="es-MX" sz="2400" dirty="0">
                          <a:effectLst/>
                        </a:rPr>
                        <a:t>11</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dirty="0">
                          <a:effectLst/>
                        </a:rPr>
                        <a:t>0</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01102">
                <a:tc>
                  <a:txBody>
                    <a:bodyPr/>
                    <a:lstStyle/>
                    <a:p>
                      <a:pPr algn="ctr">
                        <a:lnSpc>
                          <a:spcPct val="150000"/>
                        </a:lnSpc>
                        <a:spcAft>
                          <a:spcPts val="0"/>
                        </a:spcAft>
                        <a:tabLst>
                          <a:tab pos="2447925" algn="l"/>
                        </a:tabLst>
                      </a:pPr>
                      <a:r>
                        <a:rPr lang="es-MX" sz="2400" dirty="0">
                          <a:effectLst/>
                        </a:rPr>
                        <a:t>12</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dirty="0">
                          <a:effectLst/>
                        </a:rPr>
                        <a:t>1</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01102">
                <a:tc>
                  <a:txBody>
                    <a:bodyPr/>
                    <a:lstStyle/>
                    <a:p>
                      <a:pPr algn="ctr">
                        <a:lnSpc>
                          <a:spcPct val="150000"/>
                        </a:lnSpc>
                        <a:spcAft>
                          <a:spcPts val="0"/>
                        </a:spcAft>
                        <a:tabLst>
                          <a:tab pos="2447925" algn="l"/>
                        </a:tabLst>
                      </a:pPr>
                      <a:r>
                        <a:rPr lang="es-MX" sz="2400" dirty="0">
                          <a:effectLst/>
                        </a:rPr>
                        <a:t>13</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dirty="0">
                          <a:effectLst/>
                        </a:rPr>
                        <a:t>5</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01102">
                <a:tc>
                  <a:txBody>
                    <a:bodyPr/>
                    <a:lstStyle/>
                    <a:p>
                      <a:pPr algn="ctr">
                        <a:lnSpc>
                          <a:spcPct val="150000"/>
                        </a:lnSpc>
                        <a:spcAft>
                          <a:spcPts val="0"/>
                        </a:spcAft>
                        <a:tabLst>
                          <a:tab pos="2447925" algn="l"/>
                        </a:tabLst>
                      </a:pPr>
                      <a:r>
                        <a:rPr lang="es-MX" sz="2400" dirty="0">
                          <a:effectLst/>
                        </a:rPr>
                        <a:t>14</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tabLst>
                          <a:tab pos="2447925" algn="l"/>
                        </a:tabLst>
                      </a:pPr>
                      <a:r>
                        <a:rPr lang="es-MX" sz="2400" dirty="0">
                          <a:effectLst/>
                        </a:rPr>
                        <a:t>1</a:t>
                      </a:r>
                      <a:endParaRPr lang="es-MX" sz="2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10" name="Rectángulo 9"/>
          <p:cNvSpPr/>
          <p:nvPr/>
        </p:nvSpPr>
        <p:spPr>
          <a:xfrm>
            <a:off x="539552" y="1106138"/>
            <a:ext cx="5040560" cy="1116891"/>
          </a:xfrm>
          <a:prstGeom prst="rect">
            <a:avLst/>
          </a:prstGeom>
          <a:no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58765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240774" y="883183"/>
            <a:ext cx="8579698" cy="1384995"/>
          </a:xfrm>
          <a:prstGeom prst="rect">
            <a:avLst/>
          </a:prstGeom>
        </p:spPr>
        <p:txBody>
          <a:bodyPr wrap="square">
            <a:spAutoFit/>
          </a:bodyPr>
          <a:lstStyle/>
          <a:p>
            <a:r>
              <a:rPr lang="es-MX" sz="2800" dirty="0">
                <a:latin typeface="Arial" panose="020B0604020202020204" pitchFamily="34" charset="0"/>
                <a:ea typeface="Times New Roman" panose="02020603050405020304" pitchFamily="18" charset="0"/>
              </a:rPr>
              <a:t>Los </a:t>
            </a:r>
            <a:r>
              <a:rPr lang="es-MX" sz="2800" b="1" dirty="0">
                <a:latin typeface="Arial" panose="020B0604020202020204" pitchFamily="34" charset="0"/>
                <a:ea typeface="Times New Roman" panose="02020603050405020304" pitchFamily="18" charset="0"/>
              </a:rPr>
              <a:t>cuartiles</a:t>
            </a:r>
            <a:r>
              <a:rPr lang="es-MX" sz="2800" dirty="0">
                <a:latin typeface="Arial" panose="020B0604020202020204" pitchFamily="34" charset="0"/>
                <a:ea typeface="Times New Roman" panose="02020603050405020304" pitchFamily="18" charset="0"/>
              </a:rPr>
              <a:t> son los </a:t>
            </a:r>
            <a:r>
              <a:rPr lang="es-MX" sz="2800" b="1" dirty="0">
                <a:latin typeface="Arial" panose="020B0604020202020204" pitchFamily="34" charset="0"/>
                <a:ea typeface="Times New Roman" panose="02020603050405020304" pitchFamily="18" charset="0"/>
              </a:rPr>
              <a:t>tres valores</a:t>
            </a:r>
            <a:r>
              <a:rPr lang="es-MX" sz="2800" dirty="0">
                <a:latin typeface="Arial" panose="020B0604020202020204" pitchFamily="34" charset="0"/>
                <a:ea typeface="Times New Roman" panose="02020603050405020304" pitchFamily="18" charset="0"/>
              </a:rPr>
              <a:t> de la variable que </a:t>
            </a:r>
            <a:r>
              <a:rPr lang="es-MX" sz="2800" b="1" dirty="0">
                <a:latin typeface="Arial" panose="020B0604020202020204" pitchFamily="34" charset="0"/>
                <a:ea typeface="Times New Roman" panose="02020603050405020304" pitchFamily="18" charset="0"/>
              </a:rPr>
              <a:t>dividen</a:t>
            </a:r>
            <a:r>
              <a:rPr lang="es-MX" sz="2800" dirty="0">
                <a:latin typeface="Arial" panose="020B0604020202020204" pitchFamily="34" charset="0"/>
                <a:ea typeface="Times New Roman" panose="02020603050405020304" pitchFamily="18" charset="0"/>
              </a:rPr>
              <a:t> a un </a:t>
            </a:r>
            <a:r>
              <a:rPr lang="es-MX" sz="2800" b="1" dirty="0">
                <a:latin typeface="Arial" panose="020B0604020202020204" pitchFamily="34" charset="0"/>
                <a:ea typeface="Times New Roman" panose="02020603050405020304" pitchFamily="18" charset="0"/>
              </a:rPr>
              <a:t>conjunto</a:t>
            </a:r>
            <a:r>
              <a:rPr lang="es-MX" sz="2800" dirty="0">
                <a:latin typeface="Arial" panose="020B0604020202020204" pitchFamily="34" charset="0"/>
                <a:ea typeface="Times New Roman" panose="02020603050405020304" pitchFamily="18" charset="0"/>
              </a:rPr>
              <a:t> de </a:t>
            </a:r>
            <a:r>
              <a:rPr lang="es-MX" sz="2800" b="1" dirty="0">
                <a:latin typeface="Arial" panose="020B0604020202020204" pitchFamily="34" charset="0"/>
                <a:ea typeface="Times New Roman" panose="02020603050405020304" pitchFamily="18" charset="0"/>
              </a:rPr>
              <a:t>datos ordenados</a:t>
            </a:r>
            <a:r>
              <a:rPr lang="es-MX" sz="2800" dirty="0">
                <a:latin typeface="Arial" panose="020B0604020202020204" pitchFamily="34" charset="0"/>
                <a:ea typeface="Times New Roman" panose="02020603050405020304" pitchFamily="18" charset="0"/>
              </a:rPr>
              <a:t> en </a:t>
            </a:r>
            <a:r>
              <a:rPr lang="es-MX" sz="2800" b="1" dirty="0">
                <a:latin typeface="Arial" panose="020B0604020202020204" pitchFamily="34" charset="0"/>
                <a:ea typeface="Times New Roman" panose="02020603050405020304" pitchFamily="18" charset="0"/>
              </a:rPr>
              <a:t>cuatro partes iguales</a:t>
            </a:r>
            <a:r>
              <a:rPr lang="es-MX" sz="2800" dirty="0" smtClean="0">
                <a:latin typeface="Arial" panose="020B0604020202020204" pitchFamily="34" charset="0"/>
                <a:ea typeface="Times New Roman" panose="02020603050405020304" pitchFamily="18" charset="0"/>
              </a:rPr>
              <a:t>.</a:t>
            </a:r>
            <a:endParaRPr lang="es-MX" sz="2800" dirty="0">
              <a:latin typeface="Times New Roman" panose="02020603050405020304" pitchFamily="18" charset="0"/>
              <a:ea typeface="Times New Roman" panose="02020603050405020304" pitchFamily="18" charset="0"/>
            </a:endParaRPr>
          </a:p>
        </p:txBody>
      </p:sp>
      <p:sp>
        <p:nvSpPr>
          <p:cNvPr id="7" name="CuadroTexto 6"/>
          <p:cNvSpPr txBox="1"/>
          <p:nvPr/>
        </p:nvSpPr>
        <p:spPr>
          <a:xfrm>
            <a:off x="4023032" y="383378"/>
            <a:ext cx="3624710"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CUARTILES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4" name="Rectángulo 3"/>
          <p:cNvSpPr/>
          <p:nvPr/>
        </p:nvSpPr>
        <p:spPr>
          <a:xfrm>
            <a:off x="3075742" y="5085184"/>
            <a:ext cx="5744730" cy="1384995"/>
          </a:xfrm>
          <a:prstGeom prst="rect">
            <a:avLst/>
          </a:prstGeom>
        </p:spPr>
        <p:txBody>
          <a:bodyPr wrap="square">
            <a:spAutoFit/>
          </a:bodyPr>
          <a:lstStyle/>
          <a:p>
            <a:r>
              <a:rPr lang="es-MX" sz="2800" b="1" dirty="0">
                <a:latin typeface="Arial" panose="020B0604020202020204" pitchFamily="34" charset="0"/>
                <a:ea typeface="Times New Roman" panose="02020603050405020304" pitchFamily="18" charset="0"/>
              </a:rPr>
              <a:t>Q</a:t>
            </a:r>
            <a:r>
              <a:rPr lang="es-MX" sz="2800" b="1" baseline="-25000" dirty="0">
                <a:latin typeface="Arial" panose="020B0604020202020204" pitchFamily="34" charset="0"/>
                <a:ea typeface="Times New Roman" panose="02020603050405020304" pitchFamily="18" charset="0"/>
              </a:rPr>
              <a:t>1</a:t>
            </a:r>
            <a:r>
              <a:rPr lang="es-MX" sz="2800" b="1" dirty="0">
                <a:latin typeface="Arial" panose="020B0604020202020204" pitchFamily="34" charset="0"/>
                <a:ea typeface="Times New Roman" panose="02020603050405020304" pitchFamily="18" charset="0"/>
              </a:rPr>
              <a:t>, Q</a:t>
            </a:r>
            <a:r>
              <a:rPr lang="es-MX" sz="2800" b="1" baseline="-25000" dirty="0">
                <a:latin typeface="Arial" panose="020B0604020202020204" pitchFamily="34" charset="0"/>
                <a:ea typeface="Times New Roman" panose="02020603050405020304" pitchFamily="18" charset="0"/>
              </a:rPr>
              <a:t>2</a:t>
            </a:r>
            <a:r>
              <a:rPr lang="es-MX" sz="2800" b="1" dirty="0">
                <a:latin typeface="Arial" panose="020B0604020202020204" pitchFamily="34" charset="0"/>
                <a:ea typeface="Times New Roman" panose="02020603050405020304" pitchFamily="18" charset="0"/>
              </a:rPr>
              <a:t> y Q</a:t>
            </a:r>
            <a:r>
              <a:rPr lang="es-MX" sz="2800" b="1" baseline="-25000" dirty="0">
                <a:latin typeface="Arial" panose="020B0604020202020204" pitchFamily="34" charset="0"/>
                <a:ea typeface="Times New Roman" panose="02020603050405020304" pitchFamily="18" charset="0"/>
              </a:rPr>
              <a:t>3</a:t>
            </a:r>
            <a:r>
              <a:rPr lang="es-MX" sz="2800" dirty="0">
                <a:latin typeface="Arial" panose="020B0604020202020204" pitchFamily="34" charset="0"/>
                <a:ea typeface="Times New Roman" panose="02020603050405020304" pitchFamily="18" charset="0"/>
              </a:rPr>
              <a:t> determinan los valores correspondientes al </a:t>
            </a:r>
            <a:r>
              <a:rPr lang="es-MX" sz="2800" b="1" dirty="0">
                <a:latin typeface="Arial" panose="020B0604020202020204" pitchFamily="34" charset="0"/>
                <a:ea typeface="Times New Roman" panose="02020603050405020304" pitchFamily="18" charset="0"/>
              </a:rPr>
              <a:t>25%, al 50% y al 75%</a:t>
            </a:r>
            <a:r>
              <a:rPr lang="es-MX" sz="2800" dirty="0">
                <a:latin typeface="Arial" panose="020B0604020202020204" pitchFamily="34" charset="0"/>
                <a:ea typeface="Times New Roman" panose="02020603050405020304" pitchFamily="18" charset="0"/>
              </a:rPr>
              <a:t> de los </a:t>
            </a:r>
            <a:r>
              <a:rPr lang="es-MX" sz="2800" b="1" dirty="0">
                <a:latin typeface="Arial" panose="020B0604020202020204" pitchFamily="34" charset="0"/>
                <a:ea typeface="Times New Roman" panose="02020603050405020304" pitchFamily="18" charset="0"/>
              </a:rPr>
              <a:t>datos</a:t>
            </a:r>
            <a:endParaRPr lang="es-MX" sz="2800" dirty="0"/>
          </a:p>
        </p:txBody>
      </p:sp>
      <p:pic>
        <p:nvPicPr>
          <p:cNvPr id="8" name="Imagen 7"/>
          <p:cNvPicPr>
            <a:picLocks noChangeAspect="1"/>
          </p:cNvPicPr>
          <p:nvPr/>
        </p:nvPicPr>
        <p:blipFill>
          <a:blip r:embed="rId3"/>
          <a:stretch>
            <a:fillRect/>
          </a:stretch>
        </p:blipFill>
        <p:spPr>
          <a:xfrm>
            <a:off x="4932040" y="3908270"/>
            <a:ext cx="3143250" cy="971550"/>
          </a:xfrm>
          <a:prstGeom prst="rect">
            <a:avLst/>
          </a:prstGeom>
        </p:spPr>
      </p:pic>
    </p:spTree>
    <p:extLst>
      <p:ext uri="{BB962C8B-B14F-4D97-AF65-F5344CB8AC3E}">
        <p14:creationId xmlns:p14="http://schemas.microsoft.com/office/powerpoint/2010/main" val="2429019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 name="Rectangle 1"/>
          <p:cNvSpPr/>
          <p:nvPr/>
        </p:nvSpPr>
        <p:spPr bwMode="auto">
          <a:xfrm>
            <a:off x="0" y="0"/>
            <a:ext cx="1691680" cy="6858000"/>
          </a:xfrm>
          <a:prstGeom prst="rect">
            <a:avLst/>
          </a:prstGeom>
          <a:solidFill>
            <a:schemeClr val="tx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charset="0"/>
              <a:cs typeface="Arial" charset="0"/>
            </a:endParaRPr>
          </a:p>
        </p:txBody>
      </p:sp>
      <p:pic>
        <p:nvPicPr>
          <p:cNvPr id="64514" name="Picture 2" descr="Uaemex"/>
          <p:cNvPicPr>
            <a:picLocks noChangeAspect="1" noChangeArrowheads="1"/>
          </p:cNvPicPr>
          <p:nvPr/>
        </p:nvPicPr>
        <p:blipFill>
          <a:blip r:embed="rId2"/>
          <a:srcRect/>
          <a:stretch>
            <a:fillRect/>
          </a:stretch>
        </p:blipFill>
        <p:spPr bwMode="auto">
          <a:xfrm>
            <a:off x="55701" y="791562"/>
            <a:ext cx="1563971" cy="1413302"/>
          </a:xfrm>
          <a:prstGeom prst="rect">
            <a:avLst/>
          </a:prstGeom>
          <a:noFill/>
          <a:ln w="9525">
            <a:noFill/>
            <a:miter lim="800000"/>
            <a:headEnd/>
            <a:tailEnd/>
          </a:ln>
        </p:spPr>
      </p:pic>
      <p:pic>
        <p:nvPicPr>
          <p:cNvPr id="64515" name="Picture 3"/>
          <p:cNvPicPr>
            <a:picLocks noChangeAspect="1" noChangeArrowheads="1"/>
          </p:cNvPicPr>
          <p:nvPr/>
        </p:nvPicPr>
        <p:blipFill>
          <a:blip r:embed="rId3"/>
          <a:srcRect/>
          <a:stretch>
            <a:fillRect/>
          </a:stretch>
        </p:blipFill>
        <p:spPr bwMode="auto">
          <a:xfrm>
            <a:off x="180083" y="2632636"/>
            <a:ext cx="1315205" cy="1386638"/>
          </a:xfrm>
          <a:prstGeom prst="rect">
            <a:avLst/>
          </a:prstGeom>
          <a:noFill/>
          <a:ln w="9525">
            <a:noFill/>
            <a:miter lim="800000"/>
            <a:headEnd/>
            <a:tailEnd/>
          </a:ln>
        </p:spPr>
      </p:pic>
      <p:sp>
        <p:nvSpPr>
          <p:cNvPr id="3" name="Rectangle 2"/>
          <p:cNvSpPr/>
          <p:nvPr/>
        </p:nvSpPr>
        <p:spPr bwMode="auto">
          <a:xfrm>
            <a:off x="1619672" y="-27384"/>
            <a:ext cx="7524328" cy="6885384"/>
          </a:xfrm>
          <a:prstGeom prst="rect">
            <a:avLst/>
          </a:prstGeom>
          <a:solidFill>
            <a:srgbClr val="002060"/>
          </a:solidFill>
          <a:ln w="38100"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charset="0"/>
              <a:cs typeface="Arial" charset="0"/>
            </a:endParaRPr>
          </a:p>
        </p:txBody>
      </p:sp>
      <p:sp>
        <p:nvSpPr>
          <p:cNvPr id="8" name="6 CuadroTexto"/>
          <p:cNvSpPr txBox="1"/>
          <p:nvPr/>
        </p:nvSpPr>
        <p:spPr>
          <a:xfrm>
            <a:off x="1619672" y="-27384"/>
            <a:ext cx="8496944" cy="7294305"/>
          </a:xfrm>
          <a:prstGeom prst="rect">
            <a:avLst/>
          </a:prstGeom>
          <a:solidFill>
            <a:srgbClr val="336600"/>
          </a:solidFill>
        </p:spPr>
        <p:txBody>
          <a:bodyPr wrap="square">
            <a:spAutoFit/>
          </a:bodyPr>
          <a:lstStyle/>
          <a:p>
            <a:pPr algn="ctr" fontAlgn="auto">
              <a:spcBef>
                <a:spcPts val="0"/>
              </a:spcBef>
              <a:spcAft>
                <a:spcPts val="0"/>
              </a:spcAft>
              <a:defRPr/>
            </a:pPr>
            <a:r>
              <a:rPr lang="es-MX" sz="2600" b="1" dirty="0">
                <a:latin typeface="Calibri" pitchFamily="34" charset="0"/>
                <a:cs typeface="Calibri" pitchFamily="34" charset="0"/>
              </a:rPr>
              <a:t>Universidad </a:t>
            </a:r>
            <a:r>
              <a:rPr lang="es-MX" sz="2600" b="1" dirty="0" smtClean="0">
                <a:latin typeface="Calibri" pitchFamily="34" charset="0"/>
                <a:cs typeface="Calibri" pitchFamily="34" charset="0"/>
              </a:rPr>
              <a:t>Autónoma del Estado de </a:t>
            </a:r>
            <a:r>
              <a:rPr lang="es-MX" sz="2600" b="1" dirty="0">
                <a:latin typeface="Calibri" pitchFamily="34" charset="0"/>
                <a:cs typeface="Calibri" pitchFamily="34" charset="0"/>
              </a:rPr>
              <a:t>México</a:t>
            </a:r>
          </a:p>
          <a:p>
            <a:pPr algn="ctr" fontAlgn="auto">
              <a:spcBef>
                <a:spcPts val="0"/>
              </a:spcBef>
              <a:spcAft>
                <a:spcPts val="0"/>
              </a:spcAft>
              <a:defRPr/>
            </a:pPr>
            <a:endParaRPr lang="es-MX" sz="2600" b="1" dirty="0">
              <a:latin typeface="Calibri" pitchFamily="34" charset="0"/>
              <a:cs typeface="Calibri" pitchFamily="34" charset="0"/>
            </a:endParaRPr>
          </a:p>
          <a:p>
            <a:pPr algn="ctr" fontAlgn="auto">
              <a:spcBef>
                <a:spcPts val="0"/>
              </a:spcBef>
              <a:spcAft>
                <a:spcPts val="0"/>
              </a:spcAft>
              <a:defRPr/>
            </a:pPr>
            <a:r>
              <a:rPr lang="es-MX" sz="2600" b="1" dirty="0">
                <a:latin typeface="Calibri" pitchFamily="34" charset="0"/>
                <a:cs typeface="Calibri" pitchFamily="34" charset="0"/>
              </a:rPr>
              <a:t>Facultad de </a:t>
            </a:r>
            <a:r>
              <a:rPr lang="es-MX" sz="2600" b="1" dirty="0" smtClean="0">
                <a:latin typeface="Calibri" pitchFamily="34" charset="0"/>
                <a:cs typeface="Calibri" pitchFamily="34" charset="0"/>
              </a:rPr>
              <a:t>Economía</a:t>
            </a:r>
            <a:endParaRPr lang="es-MX" sz="2600" b="1" dirty="0">
              <a:latin typeface="Calibri" pitchFamily="34" charset="0"/>
              <a:cs typeface="Calibri" pitchFamily="34" charset="0"/>
            </a:endParaRPr>
          </a:p>
          <a:p>
            <a:pPr algn="ctr" fontAlgn="auto">
              <a:spcBef>
                <a:spcPts val="0"/>
              </a:spcBef>
              <a:spcAft>
                <a:spcPts val="0"/>
              </a:spcAft>
              <a:defRPr/>
            </a:pPr>
            <a:endParaRPr lang="es-MX" sz="2600" b="1" dirty="0">
              <a:latin typeface="Calibri" pitchFamily="34" charset="0"/>
              <a:cs typeface="Calibri" pitchFamily="34" charset="0"/>
            </a:endParaRPr>
          </a:p>
          <a:p>
            <a:pPr algn="ctr" fontAlgn="auto">
              <a:spcBef>
                <a:spcPts val="0"/>
              </a:spcBef>
              <a:spcAft>
                <a:spcPts val="0"/>
              </a:spcAft>
              <a:defRPr/>
            </a:pPr>
            <a:r>
              <a:rPr lang="es-MX" sz="2600" b="1" dirty="0" smtClean="0">
                <a:latin typeface="Calibri" pitchFamily="34" charset="0"/>
                <a:cs typeface="Calibri" pitchFamily="34" charset="0"/>
              </a:rPr>
              <a:t>Licenciatura: </a:t>
            </a:r>
          </a:p>
          <a:p>
            <a:pPr algn="ctr" fontAlgn="auto">
              <a:spcBef>
                <a:spcPts val="0"/>
              </a:spcBef>
              <a:spcAft>
                <a:spcPts val="0"/>
              </a:spcAft>
              <a:defRPr/>
            </a:pPr>
            <a:r>
              <a:rPr lang="es-MX" sz="2600" b="1" dirty="0" smtClean="0">
                <a:latin typeface="Calibri" pitchFamily="34" charset="0"/>
                <a:cs typeface="Calibri" pitchFamily="34" charset="0"/>
              </a:rPr>
              <a:t>Negocios  Internacionales, Bilingües</a:t>
            </a:r>
          </a:p>
          <a:p>
            <a:pPr algn="ctr" fontAlgn="auto">
              <a:spcBef>
                <a:spcPts val="0"/>
              </a:spcBef>
              <a:spcAft>
                <a:spcPts val="0"/>
              </a:spcAft>
              <a:defRPr/>
            </a:pPr>
            <a:endParaRPr lang="es-MX" sz="2600" b="1" dirty="0">
              <a:latin typeface="Calibri" pitchFamily="34" charset="0"/>
              <a:cs typeface="Calibri" pitchFamily="34" charset="0"/>
            </a:endParaRPr>
          </a:p>
          <a:p>
            <a:pPr algn="ctr" fontAlgn="auto">
              <a:spcBef>
                <a:spcPts val="0"/>
              </a:spcBef>
              <a:spcAft>
                <a:spcPts val="0"/>
              </a:spcAft>
              <a:defRPr/>
            </a:pPr>
            <a:r>
              <a:rPr lang="es-MX" sz="2600" b="1" dirty="0" smtClean="0">
                <a:solidFill>
                  <a:srgbClr val="FFC000"/>
                </a:solidFill>
                <a:latin typeface="Calibri" pitchFamily="34" charset="0"/>
                <a:cs typeface="Calibri" pitchFamily="34" charset="0"/>
              </a:rPr>
              <a:t>Unidad de Aprendizaje:</a:t>
            </a:r>
          </a:p>
          <a:p>
            <a:pPr algn="ctr" fontAlgn="auto">
              <a:spcBef>
                <a:spcPts val="0"/>
              </a:spcBef>
              <a:spcAft>
                <a:spcPts val="0"/>
              </a:spcAft>
              <a:defRPr/>
            </a:pPr>
            <a:r>
              <a:rPr lang="es-MX" sz="2600" b="1" dirty="0" smtClean="0">
                <a:solidFill>
                  <a:srgbClr val="FFC000"/>
                </a:solidFill>
                <a:latin typeface="Calibri" pitchFamily="34" charset="0"/>
                <a:cs typeface="Calibri" pitchFamily="34" charset="0"/>
              </a:rPr>
              <a:t>«Estadística Descriptiva </a:t>
            </a:r>
            <a:r>
              <a:rPr lang="es-MX" sz="2600" b="1" smtClean="0">
                <a:solidFill>
                  <a:srgbClr val="FFC000"/>
                </a:solidFill>
                <a:latin typeface="Calibri" pitchFamily="34" charset="0"/>
                <a:cs typeface="Calibri" pitchFamily="34" charset="0"/>
              </a:rPr>
              <a:t>y </a:t>
            </a:r>
            <a:r>
              <a:rPr lang="es-MX" sz="2600" b="1" smtClean="0">
                <a:solidFill>
                  <a:srgbClr val="FFC000"/>
                </a:solidFill>
                <a:latin typeface="Calibri" pitchFamily="34" charset="0"/>
                <a:cs typeface="Calibri" pitchFamily="34" charset="0"/>
              </a:rPr>
              <a:t>Probabilidad» </a:t>
            </a:r>
            <a:endParaRPr lang="es-MX" sz="2600" b="1" dirty="0" smtClean="0">
              <a:solidFill>
                <a:srgbClr val="FFC000"/>
              </a:solidFill>
              <a:latin typeface="Calibri" pitchFamily="34" charset="0"/>
              <a:cs typeface="Calibri" pitchFamily="34" charset="0"/>
            </a:endParaRPr>
          </a:p>
          <a:p>
            <a:pPr algn="ctr" fontAlgn="auto">
              <a:spcBef>
                <a:spcPts val="0"/>
              </a:spcBef>
              <a:spcAft>
                <a:spcPts val="0"/>
              </a:spcAft>
              <a:defRPr/>
            </a:pPr>
            <a:r>
              <a:rPr lang="es-MX" sz="2600" b="1" dirty="0" smtClean="0">
                <a:latin typeface="Calibri" pitchFamily="34" charset="0"/>
                <a:cs typeface="Calibri" pitchFamily="34" charset="0"/>
              </a:rPr>
              <a:t>(10 </a:t>
            </a:r>
            <a:r>
              <a:rPr lang="es-MX" sz="2600" b="1" dirty="0">
                <a:latin typeface="Calibri" pitchFamily="34" charset="0"/>
                <a:cs typeface="Calibri" pitchFamily="34" charset="0"/>
              </a:rPr>
              <a:t>Créditos</a:t>
            </a:r>
            <a:r>
              <a:rPr lang="es-MX" sz="2600" b="1" dirty="0" smtClean="0">
                <a:latin typeface="Calibri" pitchFamily="34" charset="0"/>
                <a:cs typeface="Calibri" pitchFamily="34" charset="0"/>
              </a:rPr>
              <a:t>)</a:t>
            </a:r>
          </a:p>
          <a:p>
            <a:pPr algn="ctr" fontAlgn="auto">
              <a:spcBef>
                <a:spcPts val="0"/>
              </a:spcBef>
              <a:spcAft>
                <a:spcPts val="0"/>
              </a:spcAft>
              <a:defRPr/>
            </a:pPr>
            <a:r>
              <a:rPr lang="es-MX" sz="2600" b="1" dirty="0" smtClean="0">
                <a:latin typeface="Calibri" pitchFamily="34" charset="0"/>
                <a:cs typeface="Calibri" pitchFamily="34" charset="0"/>
              </a:rPr>
              <a:t>Clave: L43220</a:t>
            </a:r>
            <a:endParaRPr lang="es-MX" sz="2600" b="1" dirty="0">
              <a:latin typeface="Calibri" pitchFamily="34" charset="0"/>
              <a:cs typeface="Calibri" pitchFamily="34" charset="0"/>
            </a:endParaRPr>
          </a:p>
          <a:p>
            <a:pPr algn="ctr" fontAlgn="auto">
              <a:spcBef>
                <a:spcPts val="0"/>
              </a:spcBef>
              <a:spcAft>
                <a:spcPts val="0"/>
              </a:spcAft>
              <a:defRPr/>
            </a:pPr>
            <a:endParaRPr lang="es-MX" sz="2600" b="1" dirty="0">
              <a:latin typeface="Calibri" pitchFamily="34" charset="0"/>
              <a:cs typeface="Calibri" pitchFamily="34" charset="0"/>
            </a:endParaRPr>
          </a:p>
          <a:p>
            <a:pPr algn="ctr" fontAlgn="auto">
              <a:spcBef>
                <a:spcPts val="0"/>
              </a:spcBef>
              <a:spcAft>
                <a:spcPts val="0"/>
              </a:spcAft>
              <a:defRPr/>
            </a:pPr>
            <a:r>
              <a:rPr lang="es-MX" sz="2600" b="1" dirty="0">
                <a:latin typeface="Calibri" pitchFamily="34" charset="0"/>
                <a:cs typeface="Calibri" pitchFamily="34" charset="0"/>
              </a:rPr>
              <a:t>Tema: </a:t>
            </a:r>
            <a:r>
              <a:rPr lang="es-MX" sz="2600" b="1" dirty="0" smtClean="0">
                <a:latin typeface="Calibri" pitchFamily="34" charset="0"/>
                <a:cs typeface="Calibri" pitchFamily="34" charset="0"/>
              </a:rPr>
              <a:t> </a:t>
            </a:r>
          </a:p>
          <a:p>
            <a:pPr algn="ctr" fontAlgn="auto">
              <a:spcBef>
                <a:spcPts val="0"/>
              </a:spcBef>
              <a:spcAft>
                <a:spcPts val="0"/>
              </a:spcAft>
              <a:defRPr/>
            </a:pPr>
            <a:r>
              <a:rPr lang="es-MX" sz="2600" b="1" dirty="0" smtClean="0">
                <a:latin typeface="Calibri" pitchFamily="34" charset="0"/>
                <a:cs typeface="Calibri" pitchFamily="34" charset="0"/>
              </a:rPr>
              <a:t>Estadística Descriptiva</a:t>
            </a:r>
            <a:endParaRPr lang="es-MX" sz="2600" b="1" dirty="0">
              <a:latin typeface="Calibri" pitchFamily="34" charset="0"/>
              <a:cs typeface="Calibri" pitchFamily="34" charset="0"/>
            </a:endParaRPr>
          </a:p>
          <a:p>
            <a:pPr algn="ctr" fontAlgn="auto">
              <a:spcBef>
                <a:spcPts val="0"/>
              </a:spcBef>
              <a:spcAft>
                <a:spcPts val="0"/>
              </a:spcAft>
              <a:defRPr/>
            </a:pPr>
            <a:endParaRPr lang="es-MX" sz="2600" b="1" dirty="0">
              <a:latin typeface="Calibri" pitchFamily="34" charset="0"/>
              <a:cs typeface="Calibri" pitchFamily="34" charset="0"/>
            </a:endParaRPr>
          </a:p>
          <a:p>
            <a:pPr algn="ctr" fontAlgn="auto">
              <a:spcBef>
                <a:spcPts val="0"/>
              </a:spcBef>
              <a:spcAft>
                <a:spcPts val="0"/>
              </a:spcAft>
              <a:defRPr/>
            </a:pPr>
            <a:r>
              <a:rPr lang="es-MX" sz="2600" b="1" dirty="0">
                <a:latin typeface="Calibri" pitchFamily="34" charset="0"/>
                <a:cs typeface="Calibri" pitchFamily="34" charset="0"/>
              </a:rPr>
              <a:t>Elaboró: </a:t>
            </a:r>
            <a:r>
              <a:rPr lang="es-MX" sz="2600" b="1" dirty="0" smtClean="0">
                <a:latin typeface="Calibri" pitchFamily="34" charset="0"/>
                <a:cs typeface="Calibri" pitchFamily="34" charset="0"/>
              </a:rPr>
              <a:t>Edna Edith Solano Meneses.</a:t>
            </a:r>
          </a:p>
          <a:p>
            <a:pPr algn="ctr" fontAlgn="auto">
              <a:spcBef>
                <a:spcPts val="0"/>
              </a:spcBef>
              <a:spcAft>
                <a:spcPts val="0"/>
              </a:spcAft>
              <a:defRPr/>
            </a:pPr>
            <a:r>
              <a:rPr lang="es-MX" sz="2600" b="1" dirty="0" smtClean="0">
                <a:latin typeface="Calibri" pitchFamily="34" charset="0"/>
                <a:cs typeface="Calibri" pitchFamily="34" charset="0"/>
              </a:rPr>
              <a:t>                                                       </a:t>
            </a:r>
            <a:r>
              <a:rPr lang="es-MX" sz="2000" b="1" dirty="0" smtClean="0">
                <a:latin typeface="Calibri" pitchFamily="34" charset="0"/>
                <a:cs typeface="Calibri" pitchFamily="34" charset="0"/>
              </a:rPr>
              <a:t>AGOSTO 2015</a:t>
            </a:r>
          </a:p>
          <a:p>
            <a:pPr algn="ctr" fontAlgn="auto">
              <a:spcBef>
                <a:spcPts val="0"/>
              </a:spcBef>
              <a:spcAft>
                <a:spcPts val="0"/>
              </a:spcAft>
              <a:defRPr/>
            </a:pPr>
            <a:endParaRPr lang="es-MX" sz="2600" b="1" dirty="0">
              <a:latin typeface="Calibri" pitchFamily="34" charset="0"/>
              <a:cs typeface="Calibri" pitchFamily="34" charset="0"/>
            </a:endParaRPr>
          </a:p>
        </p:txBody>
      </p:sp>
    </p:spTree>
    <p:extLst>
      <p:ext uri="{BB962C8B-B14F-4D97-AF65-F5344CB8AC3E}">
        <p14:creationId xmlns:p14="http://schemas.microsoft.com/office/powerpoint/2010/main" val="273443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additive="base">
                                        <p:cTn id="7" dur="1000" fill="hold"/>
                                        <p:tgtEl>
                                          <p:spTgt spid="64514"/>
                                        </p:tgtEl>
                                        <p:attrNameLst>
                                          <p:attrName>ppt_x</p:attrName>
                                        </p:attrNameLst>
                                      </p:cBhvr>
                                      <p:tavLst>
                                        <p:tav tm="0">
                                          <p:val>
                                            <p:strVal val="0-#ppt_w/2"/>
                                          </p:val>
                                        </p:tav>
                                        <p:tav tm="100000">
                                          <p:val>
                                            <p:strVal val="#ppt_x"/>
                                          </p:val>
                                        </p:tav>
                                      </p:tavLst>
                                    </p:anim>
                                    <p:anim calcmode="lin" valueType="num">
                                      <p:cBhvr additive="base">
                                        <p:cTn id="8" dur="1000" fill="hold"/>
                                        <p:tgtEl>
                                          <p:spTgt spid="6451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4515"/>
                                        </p:tgtEl>
                                        <p:attrNameLst>
                                          <p:attrName>style.visibility</p:attrName>
                                        </p:attrNameLst>
                                      </p:cBhvr>
                                      <p:to>
                                        <p:strVal val="visible"/>
                                      </p:to>
                                    </p:set>
                                    <p:anim calcmode="lin" valueType="num">
                                      <p:cBhvr additive="base">
                                        <p:cTn id="11" dur="1000" fill="hold"/>
                                        <p:tgtEl>
                                          <p:spTgt spid="64515"/>
                                        </p:tgtEl>
                                        <p:attrNameLst>
                                          <p:attrName>ppt_x</p:attrName>
                                        </p:attrNameLst>
                                      </p:cBhvr>
                                      <p:tavLst>
                                        <p:tav tm="0">
                                          <p:val>
                                            <p:strVal val="1+#ppt_w/2"/>
                                          </p:val>
                                        </p:tav>
                                        <p:tav tm="100000">
                                          <p:val>
                                            <p:strVal val="#ppt_x"/>
                                          </p:val>
                                        </p:tav>
                                      </p:tavLst>
                                    </p:anim>
                                    <p:anim calcmode="lin" valueType="num">
                                      <p:cBhvr additive="base">
                                        <p:cTn id="12" dur="1000" fill="hold"/>
                                        <p:tgtEl>
                                          <p:spTgt spid="645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 presetClass="entr" presetSubtype="5"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heckerboard(down)">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95536" y="1147645"/>
            <a:ext cx="6984776" cy="1936941"/>
          </a:xfrm>
          <a:prstGeom prst="rect">
            <a:avLst/>
          </a:prstGeom>
          <a:solidFill>
            <a:schemeClr val="accent5">
              <a:lumMod val="60000"/>
              <a:lumOff val="40000"/>
            </a:schemeClr>
          </a:solidFill>
        </p:spPr>
        <p:txBody>
          <a:bodyPr wrap="square">
            <a:spAutoFit/>
          </a:bodyPr>
          <a:lstStyle/>
          <a:p>
            <a:pPr>
              <a:lnSpc>
                <a:spcPct val="115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Cálculo de cuartiles</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sz="2400" dirty="0">
                <a:latin typeface="Arial" panose="020B0604020202020204" pitchFamily="34" charset="0"/>
                <a:ea typeface="Times New Roman" panose="02020603050405020304" pitchFamily="18" charset="0"/>
                <a:cs typeface="Times New Roman" panose="02020603050405020304" pitchFamily="18" charset="0"/>
              </a:rPr>
              <a:t>1. </a:t>
            </a:r>
            <a:r>
              <a:rPr lang="es-MX" sz="2400" b="1" dirty="0">
                <a:latin typeface="Arial" panose="020B0604020202020204" pitchFamily="34" charset="0"/>
                <a:ea typeface="Times New Roman" panose="02020603050405020304" pitchFamily="18" charset="0"/>
                <a:cs typeface="Times New Roman" panose="02020603050405020304" pitchFamily="18" charset="0"/>
              </a:rPr>
              <a:t>Ordenamos</a:t>
            </a:r>
            <a:r>
              <a:rPr lang="es-MX" sz="2400" dirty="0">
                <a:latin typeface="Arial" panose="020B0604020202020204" pitchFamily="34" charset="0"/>
                <a:ea typeface="Times New Roman" panose="02020603050405020304" pitchFamily="18" charset="0"/>
                <a:cs typeface="Times New Roman" panose="02020603050405020304" pitchFamily="18" charset="0"/>
              </a:rPr>
              <a:t> los </a:t>
            </a:r>
            <a:r>
              <a:rPr lang="es-MX" sz="2400" b="1" dirty="0">
                <a:latin typeface="Arial" panose="020B0604020202020204" pitchFamily="34" charset="0"/>
                <a:ea typeface="Times New Roman" panose="02020603050405020304" pitchFamily="18" charset="0"/>
                <a:cs typeface="Times New Roman" panose="02020603050405020304" pitchFamily="18" charset="0"/>
              </a:rPr>
              <a:t>datos</a:t>
            </a:r>
            <a:r>
              <a:rPr lang="es-MX" sz="2400" dirty="0">
                <a:latin typeface="Arial" panose="020B0604020202020204" pitchFamily="34" charset="0"/>
                <a:ea typeface="Times New Roman" panose="02020603050405020304" pitchFamily="18" charset="0"/>
                <a:cs typeface="Times New Roman" panose="02020603050405020304" pitchFamily="18" charset="0"/>
              </a:rPr>
              <a:t> de </a:t>
            </a:r>
            <a:r>
              <a:rPr lang="es-MX" sz="2400" b="1" dirty="0">
                <a:latin typeface="Arial" panose="020B0604020202020204" pitchFamily="34" charset="0"/>
                <a:ea typeface="Times New Roman" panose="02020603050405020304" pitchFamily="18" charset="0"/>
                <a:cs typeface="Times New Roman" panose="02020603050405020304" pitchFamily="18" charset="0"/>
              </a:rPr>
              <a:t>menor a mayor</a:t>
            </a:r>
            <a:r>
              <a:rPr lang="es-MX" sz="2400" dirty="0">
                <a:latin typeface="Arial" panose="020B0604020202020204" pitchFamily="34" charset="0"/>
                <a:ea typeface="Times New Roman" panose="02020603050405020304" pitchFamily="18" charset="0"/>
                <a:cs typeface="Times New Roman" panose="02020603050405020304" pitchFamily="18" charset="0"/>
              </a:rPr>
              <a:t>.  </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2. Buscamos el lugar que ocupa cada </a:t>
            </a:r>
            <a:r>
              <a:rPr lang="es-MX" sz="2400" b="1" dirty="0">
                <a:latin typeface="Arial" panose="020B0604020202020204" pitchFamily="34" charset="0"/>
                <a:ea typeface="Times New Roman" panose="02020603050405020304" pitchFamily="18" charset="0"/>
              </a:rPr>
              <a:t>cuartil</a:t>
            </a:r>
            <a:r>
              <a:rPr lang="es-MX" sz="2400" dirty="0">
                <a:latin typeface="Arial" panose="020B0604020202020204" pitchFamily="34" charset="0"/>
                <a:ea typeface="Times New Roman" panose="02020603050405020304" pitchFamily="18" charset="0"/>
              </a:rPr>
              <a:t> mediante la expresión</a:t>
            </a:r>
            <a:r>
              <a:rPr lang="es-MX" sz="2400" dirty="0">
                <a:latin typeface="Times New Roman" panose="02020603050405020304" pitchFamily="18" charset="0"/>
                <a:ea typeface="Times New Roman" panose="02020603050405020304" pitchFamily="18" charset="0"/>
              </a:rPr>
              <a:t>. </a:t>
            </a:r>
            <a:endParaRPr lang="es-MX" sz="2400" dirty="0"/>
          </a:p>
        </p:txBody>
      </p:sp>
      <p:pic>
        <p:nvPicPr>
          <p:cNvPr id="4" name="Imagen 3" descr="Cálculo de los cuartiles"/>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356992"/>
            <a:ext cx="2448272" cy="864096"/>
          </a:xfrm>
          <a:prstGeom prst="rect">
            <a:avLst/>
          </a:prstGeom>
          <a:noFill/>
          <a:ln>
            <a:noFill/>
          </a:ln>
        </p:spPr>
      </p:pic>
      <p:sp>
        <p:nvSpPr>
          <p:cNvPr id="5" name="CuadroTexto 4"/>
          <p:cNvSpPr txBox="1"/>
          <p:nvPr/>
        </p:nvSpPr>
        <p:spPr>
          <a:xfrm>
            <a:off x="4023032" y="383378"/>
            <a:ext cx="3624710"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CUARTILES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499992" y="4224469"/>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7825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67544" y="342419"/>
            <a:ext cx="705678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 N</a:t>
            </a:r>
            <a:r>
              <a:rPr kumimoji="0" lang="es-MX" altLang="es-MX" sz="24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ú</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mero </a:t>
            </a:r>
            <a:r>
              <a:rPr kumimoji="0" lang="es-MX" altLang="es-MX" sz="2400" b="0" i="0" u="sng"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impar</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de datos: 2, 5, 3, 6, 7, 4, 9</a:t>
            </a:r>
            <a:endParaRPr kumimoji="0" lang="es-MX" altLang="es-MX"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(1)(7) ÷ 4 = 1.75 entonces posici</a:t>
            </a:r>
            <a:r>
              <a:rPr kumimoji="0" lang="es-MX" altLang="es-MX" sz="24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ó</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 n</a:t>
            </a:r>
            <a:r>
              <a:rPr kumimoji="0" lang="es-MX" altLang="es-MX" sz="24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ú</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mero 2</a:t>
            </a:r>
            <a:endParaRPr kumimoji="0" lang="es-MX" altLang="es-MX"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8193" name="Imagen 3" descr="cuarti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819747"/>
            <a:ext cx="2016224" cy="10369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467544" y="3297075"/>
            <a:ext cx="8280920" cy="1881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s-MX" altLang="es-MX"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r>
              <a:rPr kumimoji="0" lang="es-MX"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2)(7) ÷ 4 = 3.5   entonces  toca la posici</a:t>
            </a:r>
            <a:r>
              <a:rPr kumimoji="0" lang="es-MX" altLang="es-MX"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ó</a:t>
            </a:r>
            <a:r>
              <a:rPr kumimoji="0" lang="es-MX"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 del  cuarto dato  y  es 5 </a:t>
            </a:r>
            <a:r>
              <a:rPr kumimoji="0" lang="es-MX" altLang="es-MX"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entonces valor del cuartil 5</a:t>
            </a:r>
            <a:endParaRPr kumimoji="0" lang="es-MX" altLang="es-MX"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s-MX"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(3)(7) ÷ 4 = 5.25 entonces  toca posici</a:t>
            </a:r>
            <a:r>
              <a:rPr kumimoji="0" lang="es-MX" altLang="es-MX"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ó</a:t>
            </a:r>
            <a:r>
              <a:rPr kumimoji="0" lang="es-MX"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 del  sexto  dato  y es entonces  </a:t>
            </a:r>
            <a:r>
              <a:rPr kumimoji="0" lang="es-MX" altLang="es-MX"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 valor del cuartil  7</a:t>
            </a:r>
            <a:endParaRPr kumimoji="0" lang="es-MX" altLang="es-MX" sz="2000" b="0" i="0" u="none" strike="noStrike" cap="none" normalizeH="0" baseline="0" dirty="0" smtClean="0">
              <a:ln>
                <a:noFill/>
              </a:ln>
              <a:solidFill>
                <a:schemeClr val="tx1"/>
              </a:solidFill>
              <a:effectLst/>
              <a:latin typeface="Arial" panose="020B0604020202020204" pitchFamily="34" charset="0"/>
            </a:endParaRPr>
          </a:p>
        </p:txBody>
      </p:sp>
      <p:sp>
        <p:nvSpPr>
          <p:cNvPr id="7" name="CuadroTexto 6"/>
          <p:cNvSpPr txBox="1"/>
          <p:nvPr/>
        </p:nvSpPr>
        <p:spPr>
          <a:xfrm>
            <a:off x="4608004" y="517906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83600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059832" y="260648"/>
            <a:ext cx="288032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5000" b="1" i="1" u="none" strike="noStrike" cap="none" normalizeH="0" baseline="0" dirty="0" smtClean="0">
              <a:ln>
                <a:noFill/>
              </a:ln>
              <a:solidFill>
                <a:schemeClr val="bg1"/>
              </a:solidFill>
              <a:effectLst>
                <a:glow rad="228600">
                  <a:schemeClr val="accent3">
                    <a:satMod val="175000"/>
                    <a:alpha val="40000"/>
                  </a:schemeClr>
                </a:glow>
              </a:effectLst>
              <a:latin typeface="Arial" charset="0"/>
              <a:cs typeface="Arial" charset="0"/>
            </a:endParaRPr>
          </a:p>
        </p:txBody>
      </p:sp>
      <p:sp>
        <p:nvSpPr>
          <p:cNvPr id="2" name="Marcador de número de diapositiva 1"/>
          <p:cNvSpPr>
            <a:spLocks noGrp="1"/>
          </p:cNvSpPr>
          <p:nvPr>
            <p:ph type="sldNum" sz="quarter" idx="12"/>
          </p:nvPr>
        </p:nvSpPr>
        <p:spPr/>
        <p:txBody>
          <a:bodyPr/>
          <a:lstStyle/>
          <a:p>
            <a:fld id="{7308473C-8FF9-451B-957A-36D79952F2EC}" type="slidenum">
              <a:rPr lang="es-ES" smtClean="0"/>
              <a:pPr/>
              <a:t>22</a:t>
            </a:fld>
            <a:endParaRPr lang="es-ES" dirty="0"/>
          </a:p>
        </p:txBody>
      </p:sp>
      <p:sp>
        <p:nvSpPr>
          <p:cNvPr id="4" name="CuadroTexto 3"/>
          <p:cNvSpPr txBox="1"/>
          <p:nvPr/>
        </p:nvSpPr>
        <p:spPr>
          <a:xfrm>
            <a:off x="5403012" y="5229200"/>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5" name="Rectangle 2"/>
          <p:cNvSpPr>
            <a:spLocks noChangeArrowheads="1"/>
          </p:cNvSpPr>
          <p:nvPr/>
        </p:nvSpPr>
        <p:spPr bwMode="auto">
          <a:xfrm>
            <a:off x="323528" y="495768"/>
            <a:ext cx="835292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rPr>
              <a:t>En primer lugar buscamos la </a:t>
            </a:r>
            <a:r>
              <a:rPr kumimoji="0" lang="es-MX" altLang="es-MX" sz="2400" b="1"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rPr>
              <a:t>clase</a:t>
            </a:r>
            <a:r>
              <a:rPr kumimoji="0" lang="es-MX" altLang="es-MX" sz="2400"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rPr>
              <a:t> donde se encuentra  </a:t>
            </a:r>
          </a:p>
        </p:txBody>
      </p:sp>
      <p:sp>
        <p:nvSpPr>
          <p:cNvPr id="6" name="Rectangle 3"/>
          <p:cNvSpPr>
            <a:spLocks noChangeArrowheads="1"/>
          </p:cNvSpPr>
          <p:nvPr/>
        </p:nvSpPr>
        <p:spPr bwMode="auto">
          <a:xfrm>
            <a:off x="323528" y="2132856"/>
            <a:ext cx="66143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en la </a:t>
            </a:r>
            <a:r>
              <a:rPr kumimoji="0" lang="es-MX" altLang="es-MX" sz="2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tabla de las frecuencias acumuladas</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pic>
        <p:nvPicPr>
          <p:cNvPr id="8" name="Imagen 7" descr="Cálculo de los cuartiles"/>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196752"/>
            <a:ext cx="1944216" cy="792088"/>
          </a:xfrm>
          <a:prstGeom prst="rect">
            <a:avLst/>
          </a:prstGeom>
          <a:noFill/>
          <a:ln>
            <a:noFill/>
          </a:ln>
        </p:spPr>
      </p:pic>
      <p:pic>
        <p:nvPicPr>
          <p:cNvPr id="9" name="Imagen 8" descr="fórmula de los cuartiles"/>
          <p:cNvPicPr/>
          <p:nvPr/>
        </p:nvPicPr>
        <p:blipFill>
          <a:blip r:embed="rId4">
            <a:extLst>
              <a:ext uri="{28A0092B-C50C-407E-A947-70E740481C1C}">
                <a14:useLocalDpi xmlns:a14="http://schemas.microsoft.com/office/drawing/2010/main" val="0"/>
              </a:ext>
            </a:extLst>
          </a:blip>
          <a:srcRect/>
          <a:stretch>
            <a:fillRect/>
          </a:stretch>
        </p:blipFill>
        <p:spPr bwMode="auto">
          <a:xfrm>
            <a:off x="2195736" y="2996953"/>
            <a:ext cx="4233639" cy="714940"/>
          </a:xfrm>
          <a:prstGeom prst="rect">
            <a:avLst/>
          </a:prstGeom>
          <a:noFill/>
          <a:ln>
            <a:noFill/>
          </a:ln>
        </p:spPr>
      </p:pic>
      <p:sp>
        <p:nvSpPr>
          <p:cNvPr id="7" name="Rectángulo 6"/>
          <p:cNvSpPr/>
          <p:nvPr/>
        </p:nvSpPr>
        <p:spPr>
          <a:xfrm>
            <a:off x="593750" y="3711893"/>
            <a:ext cx="4572000" cy="2388346"/>
          </a:xfrm>
          <a:prstGeom prst="rect">
            <a:avLst/>
          </a:prstGeom>
        </p:spPr>
        <p:txBody>
          <a:bodyPr>
            <a:spAutoFit/>
          </a:bodyPr>
          <a:lstStyle/>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L</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a:t>
            </a:r>
            <a:r>
              <a:rPr lang="es-MX" dirty="0">
                <a:latin typeface="Arial" panose="020B0604020202020204" pitchFamily="34" charset="0"/>
                <a:ea typeface="Times New Roman" panose="02020603050405020304" pitchFamily="18" charset="0"/>
                <a:cs typeface="Times New Roman" panose="02020603050405020304" pitchFamily="18" charset="0"/>
              </a:rPr>
              <a:t> es el límite inferior de la clase donde se encuentra el cuartil.</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N es la suma de las frecuencias absolutas.</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F</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i-1</a:t>
            </a:r>
            <a:r>
              <a:rPr lang="es-MX" dirty="0">
                <a:latin typeface="Arial" panose="020B0604020202020204" pitchFamily="34" charset="0"/>
                <a:ea typeface="Times New Roman" panose="02020603050405020304" pitchFamily="18" charset="0"/>
                <a:cs typeface="Times New Roman" panose="02020603050405020304" pitchFamily="18" charset="0"/>
              </a:rPr>
              <a:t> es la </a:t>
            </a:r>
            <a:r>
              <a:rPr lang="es-MX" b="1" dirty="0">
                <a:latin typeface="Arial" panose="020B0604020202020204" pitchFamily="34" charset="0"/>
                <a:ea typeface="Times New Roman" panose="02020603050405020304" pitchFamily="18" charset="0"/>
                <a:cs typeface="Times New Roman" panose="02020603050405020304" pitchFamily="18" charset="0"/>
              </a:rPr>
              <a:t>frecuencia acumulada</a:t>
            </a:r>
            <a:r>
              <a:rPr lang="es-MX" dirty="0">
                <a:latin typeface="Arial" panose="020B0604020202020204" pitchFamily="34" charset="0"/>
                <a:ea typeface="Times New Roman" panose="02020603050405020304" pitchFamily="18" charset="0"/>
                <a:cs typeface="Times New Roman" panose="02020603050405020304" pitchFamily="18" charset="0"/>
              </a:rPr>
              <a:t> anterior a la clase del cuartil.</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a</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a:t>
            </a:r>
            <a:r>
              <a:rPr lang="es-MX" dirty="0">
                <a:latin typeface="Arial" panose="020B0604020202020204" pitchFamily="34" charset="0"/>
                <a:ea typeface="Times New Roman" panose="02020603050405020304" pitchFamily="18" charset="0"/>
                <a:cs typeface="Times New Roman" panose="02020603050405020304" pitchFamily="18" charset="0"/>
              </a:rPr>
              <a:t> es la amplitud de la clase.</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1120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059832" y="260648"/>
            <a:ext cx="288032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5000" b="1" i="1" u="none" strike="noStrike" cap="none" normalizeH="0" baseline="0" dirty="0" smtClean="0">
              <a:ln>
                <a:noFill/>
              </a:ln>
              <a:solidFill>
                <a:schemeClr val="bg1"/>
              </a:solidFill>
              <a:effectLst>
                <a:glow rad="228600">
                  <a:schemeClr val="accent3">
                    <a:satMod val="175000"/>
                    <a:alpha val="40000"/>
                  </a:schemeClr>
                </a:glow>
              </a:effectLst>
              <a:latin typeface="Arial" charset="0"/>
              <a:cs typeface="Arial" charset="0"/>
            </a:endParaRPr>
          </a:p>
        </p:txBody>
      </p:sp>
      <p:sp>
        <p:nvSpPr>
          <p:cNvPr id="2" name="Marcador de número de diapositiva 1"/>
          <p:cNvSpPr>
            <a:spLocks noGrp="1"/>
          </p:cNvSpPr>
          <p:nvPr>
            <p:ph type="sldNum" sz="quarter" idx="12"/>
          </p:nvPr>
        </p:nvSpPr>
        <p:spPr/>
        <p:txBody>
          <a:bodyPr/>
          <a:lstStyle/>
          <a:p>
            <a:fld id="{7308473C-8FF9-451B-957A-36D79952F2EC}" type="slidenum">
              <a:rPr lang="es-ES" smtClean="0"/>
              <a:pPr/>
              <a:t>23</a:t>
            </a:fld>
            <a:endParaRPr lang="es-ES" dirty="0"/>
          </a:p>
        </p:txBody>
      </p:sp>
      <p:sp>
        <p:nvSpPr>
          <p:cNvPr id="4" name="CuadroTexto 3"/>
          <p:cNvSpPr txBox="1"/>
          <p:nvPr/>
        </p:nvSpPr>
        <p:spPr>
          <a:xfrm>
            <a:off x="5403012" y="5229200"/>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2576109273"/>
              </p:ext>
            </p:extLst>
          </p:nvPr>
        </p:nvGraphicFramePr>
        <p:xfrm>
          <a:off x="501225" y="494777"/>
          <a:ext cx="4214791" cy="5056064"/>
        </p:xfrm>
        <a:graphic>
          <a:graphicData uri="http://schemas.openxmlformats.org/drawingml/2006/table">
            <a:tbl>
              <a:tblPr firstRow="1" firstCol="1" bandRow="1">
                <a:tableStyleId>{7DF18680-E054-41AD-8BC1-D1AEF772440D}</a:tableStyleId>
              </a:tblPr>
              <a:tblGrid>
                <a:gridCol w="1046439"/>
                <a:gridCol w="1393580"/>
                <a:gridCol w="1774772"/>
              </a:tblGrid>
              <a:tr h="485951">
                <a:tc>
                  <a:txBody>
                    <a:bodyPr/>
                    <a:lstStyle/>
                    <a:p>
                      <a:pPr>
                        <a:lnSpc>
                          <a:spcPct val="115000"/>
                        </a:lnSpc>
                        <a:spcAft>
                          <a:spcPts val="1000"/>
                        </a:spcAft>
                      </a:pPr>
                      <a:r>
                        <a:rPr lang="es-MX" sz="1800" dirty="0">
                          <a:effectLst/>
                        </a:rPr>
                        <a:t>grupo</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s-MX" sz="1600" dirty="0">
                          <a:solidFill>
                            <a:schemeClr val="tx1"/>
                          </a:solidFill>
                          <a:effectLst/>
                        </a:rPr>
                        <a:t>f</a:t>
                      </a:r>
                      <a:r>
                        <a:rPr lang="es-MX" sz="1600" baseline="-25000" dirty="0">
                          <a:solidFill>
                            <a:schemeClr val="tx1"/>
                          </a:solidFill>
                          <a:effectLst/>
                        </a:rPr>
                        <a:t>i</a:t>
                      </a:r>
                      <a:r>
                        <a:rPr lang="es-MX" sz="1600" dirty="0">
                          <a:solidFill>
                            <a:schemeClr val="tx1"/>
                          </a:solidFill>
                          <a:effectLst/>
                        </a:rPr>
                        <a:t> ( frecuencia  relativa)</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s-MX" sz="1600" dirty="0">
                          <a:solidFill>
                            <a:schemeClr val="tx1"/>
                          </a:solidFill>
                          <a:effectLst/>
                        </a:rPr>
                        <a:t>F</a:t>
                      </a:r>
                      <a:r>
                        <a:rPr lang="es-MX" sz="1600" baseline="-25000" dirty="0">
                          <a:solidFill>
                            <a:schemeClr val="tx1"/>
                          </a:solidFill>
                          <a:effectLst/>
                        </a:rPr>
                        <a:t>i</a:t>
                      </a:r>
                      <a:r>
                        <a:rPr lang="es-MX" sz="1600" dirty="0">
                          <a:solidFill>
                            <a:schemeClr val="tx1"/>
                          </a:solidFill>
                          <a:effectLst/>
                        </a:rPr>
                        <a:t> (frecuencia acumulada)</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50-60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8</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8</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60-70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10</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18</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70-80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16</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34</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80-90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14</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48</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90-100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10</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58</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100-110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5</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63</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600" dirty="0">
                          <a:solidFill>
                            <a:schemeClr val="tx1"/>
                          </a:solidFill>
                          <a:effectLst/>
                        </a:rPr>
                        <a:t>110-120</a:t>
                      </a:r>
                      <a:endParaRPr lang="es-MX"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2</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65</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6852">
                <a:tc>
                  <a:txBody>
                    <a:bodyPr/>
                    <a:lstStyle/>
                    <a:p>
                      <a:pPr>
                        <a:lnSpc>
                          <a:spcPct val="115000"/>
                        </a:lnSpc>
                        <a:spcAft>
                          <a:spcPts val="1000"/>
                        </a:spcAft>
                      </a:pPr>
                      <a:r>
                        <a:rPr lang="es-MX" sz="1800" dirty="0">
                          <a:effectLst/>
                        </a:rPr>
                        <a:t> </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MX" sz="1800" dirty="0">
                          <a:effectLst/>
                        </a:rPr>
                        <a:t>65</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s-MX" sz="1800" dirty="0">
                          <a:effectLst/>
                        </a:rPr>
                        <a:t> </a:t>
                      </a:r>
                      <a:endParaRPr lang="es-MX"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11" name="Rectangle 1"/>
          <p:cNvSpPr>
            <a:spLocks noChangeArrowheads="1"/>
          </p:cNvSpPr>
          <p:nvPr/>
        </p:nvSpPr>
        <p:spPr bwMode="auto">
          <a:xfrm>
            <a:off x="1691680" y="1382288"/>
            <a:ext cx="561662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12" name="Rectángulo 11"/>
          <p:cNvSpPr/>
          <p:nvPr/>
        </p:nvSpPr>
        <p:spPr>
          <a:xfrm>
            <a:off x="5254734" y="801620"/>
            <a:ext cx="3198311" cy="410882"/>
          </a:xfrm>
          <a:prstGeom prst="rect">
            <a:avLst/>
          </a:prstGeom>
        </p:spPr>
        <p:txBody>
          <a:bodyPr wrap="none">
            <a:spAutoFit/>
          </a:bodyPr>
          <a:lstStyle/>
          <a:p>
            <a:pPr>
              <a:lnSpc>
                <a:spcPct val="115000"/>
              </a:lnSpc>
              <a:spcBef>
                <a:spcPts val="2250"/>
              </a:spcBef>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Cálculo del segundo cuartil</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3" name="Imagen 12" descr="cuartiles"/>
          <p:cNvPicPr/>
          <p:nvPr/>
        </p:nvPicPr>
        <p:blipFill>
          <a:blip r:embed="rId3">
            <a:extLst>
              <a:ext uri="{28A0092B-C50C-407E-A947-70E740481C1C}">
                <a14:useLocalDpi xmlns:a14="http://schemas.microsoft.com/office/drawing/2010/main" val="0"/>
              </a:ext>
            </a:extLst>
          </a:blip>
          <a:srcRect/>
          <a:stretch>
            <a:fillRect/>
          </a:stretch>
        </p:blipFill>
        <p:spPr bwMode="auto">
          <a:xfrm>
            <a:off x="6136338" y="1538435"/>
            <a:ext cx="1532005" cy="738435"/>
          </a:xfrm>
          <a:prstGeom prst="rect">
            <a:avLst/>
          </a:prstGeom>
          <a:noFill/>
          <a:ln>
            <a:noFill/>
          </a:ln>
        </p:spPr>
      </p:pic>
      <p:pic>
        <p:nvPicPr>
          <p:cNvPr id="14" name="Imagen 13" descr="cuartiles"/>
          <p:cNvPicPr/>
          <p:nvPr/>
        </p:nvPicPr>
        <p:blipFill>
          <a:blip r:embed="rId4">
            <a:extLst>
              <a:ext uri="{28A0092B-C50C-407E-A947-70E740481C1C}">
                <a14:useLocalDpi xmlns:a14="http://schemas.microsoft.com/office/drawing/2010/main" val="0"/>
              </a:ext>
            </a:extLst>
          </a:blip>
          <a:srcRect/>
          <a:stretch>
            <a:fillRect/>
          </a:stretch>
        </p:blipFill>
        <p:spPr bwMode="auto">
          <a:xfrm>
            <a:off x="5439492" y="3061046"/>
            <a:ext cx="2865275" cy="655987"/>
          </a:xfrm>
          <a:prstGeom prst="rect">
            <a:avLst/>
          </a:prstGeom>
          <a:noFill/>
          <a:ln>
            <a:noFill/>
          </a:ln>
        </p:spPr>
      </p:pic>
    </p:spTree>
    <p:extLst>
      <p:ext uri="{BB962C8B-B14F-4D97-AF65-F5344CB8AC3E}">
        <p14:creationId xmlns:p14="http://schemas.microsoft.com/office/powerpoint/2010/main" val="3101644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3"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7" name="CuadroTexto 6"/>
          <p:cNvSpPr txBox="1"/>
          <p:nvPr/>
        </p:nvSpPr>
        <p:spPr>
          <a:xfrm>
            <a:off x="4023032" y="383378"/>
            <a:ext cx="2837636"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DECILES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2" name="Rectángulo 1"/>
          <p:cNvSpPr/>
          <p:nvPr/>
        </p:nvSpPr>
        <p:spPr>
          <a:xfrm>
            <a:off x="683568" y="1107855"/>
            <a:ext cx="7920880" cy="1815882"/>
          </a:xfrm>
          <a:prstGeom prst="rect">
            <a:avLst/>
          </a:prstGeom>
        </p:spPr>
        <p:txBody>
          <a:bodyPr wrap="square">
            <a:spAutoFit/>
          </a:bodyPr>
          <a:lstStyle/>
          <a:p>
            <a:r>
              <a:rPr lang="es-MX" sz="2800" dirty="0">
                <a:latin typeface="Arial" panose="020B0604020202020204" pitchFamily="34" charset="0"/>
                <a:ea typeface="Times New Roman" panose="02020603050405020304" pitchFamily="18" charset="0"/>
              </a:rPr>
              <a:t>Los </a:t>
            </a:r>
            <a:r>
              <a:rPr lang="es-MX" sz="2800" b="1" dirty="0">
                <a:latin typeface="Arial" panose="020B0604020202020204" pitchFamily="34" charset="0"/>
                <a:ea typeface="Times New Roman" panose="02020603050405020304" pitchFamily="18" charset="0"/>
              </a:rPr>
              <a:t>deciles</a:t>
            </a:r>
            <a:r>
              <a:rPr lang="es-MX" sz="2800" dirty="0">
                <a:latin typeface="Arial" panose="020B0604020202020204" pitchFamily="34" charset="0"/>
                <a:ea typeface="Times New Roman" panose="02020603050405020304" pitchFamily="18" charset="0"/>
              </a:rPr>
              <a:t> son los </a:t>
            </a:r>
            <a:r>
              <a:rPr lang="es-MX" sz="2800" b="1" dirty="0">
                <a:latin typeface="Arial" panose="020B0604020202020204" pitchFamily="34" charset="0"/>
                <a:ea typeface="Times New Roman" panose="02020603050405020304" pitchFamily="18" charset="0"/>
              </a:rPr>
              <a:t>nueve valores</a:t>
            </a:r>
            <a:r>
              <a:rPr lang="es-MX" sz="2800" dirty="0">
                <a:latin typeface="Arial" panose="020B0604020202020204" pitchFamily="34" charset="0"/>
                <a:ea typeface="Times New Roman" panose="02020603050405020304" pitchFamily="18" charset="0"/>
              </a:rPr>
              <a:t> que </a:t>
            </a:r>
            <a:r>
              <a:rPr lang="es-MX" sz="2800" b="1" dirty="0">
                <a:latin typeface="Arial" panose="020B0604020202020204" pitchFamily="34" charset="0"/>
                <a:ea typeface="Times New Roman" panose="02020603050405020304" pitchFamily="18" charset="0"/>
              </a:rPr>
              <a:t>dividen</a:t>
            </a:r>
            <a:r>
              <a:rPr lang="es-MX" sz="2800" dirty="0">
                <a:latin typeface="Arial" panose="020B0604020202020204" pitchFamily="34" charset="0"/>
                <a:ea typeface="Times New Roman" panose="02020603050405020304" pitchFamily="18" charset="0"/>
              </a:rPr>
              <a:t> la serie de </a:t>
            </a:r>
            <a:r>
              <a:rPr lang="es-MX" sz="2800" b="1" dirty="0">
                <a:latin typeface="Arial" panose="020B0604020202020204" pitchFamily="34" charset="0"/>
                <a:ea typeface="Times New Roman" panose="02020603050405020304" pitchFamily="18" charset="0"/>
              </a:rPr>
              <a:t>datos</a:t>
            </a:r>
            <a:r>
              <a:rPr lang="es-MX" sz="2800" dirty="0">
                <a:latin typeface="Arial" panose="020B0604020202020204" pitchFamily="34" charset="0"/>
                <a:ea typeface="Times New Roman" panose="02020603050405020304" pitchFamily="18" charset="0"/>
              </a:rPr>
              <a:t> en </a:t>
            </a:r>
            <a:r>
              <a:rPr lang="es-MX" sz="2800" b="1" dirty="0">
                <a:latin typeface="Arial" panose="020B0604020202020204" pitchFamily="34" charset="0"/>
                <a:ea typeface="Times New Roman" panose="02020603050405020304" pitchFamily="18" charset="0"/>
              </a:rPr>
              <a:t>diez partes iguales</a:t>
            </a:r>
            <a:r>
              <a:rPr lang="es-MX" sz="2800" dirty="0">
                <a:latin typeface="Arial" panose="020B0604020202020204" pitchFamily="34" charset="0"/>
                <a:ea typeface="Times New Roman" panose="02020603050405020304" pitchFamily="18" charset="0"/>
              </a:rPr>
              <a:t>.</a:t>
            </a:r>
            <a:endParaRPr lang="es-MX" sz="2800" dirty="0">
              <a:latin typeface="Times New Roman" panose="02020603050405020304" pitchFamily="18" charset="0"/>
              <a:ea typeface="Times New Roman" panose="02020603050405020304" pitchFamily="18" charset="0"/>
            </a:endParaRPr>
          </a:p>
          <a:p>
            <a:r>
              <a:rPr lang="es-MX" sz="2800" dirty="0">
                <a:latin typeface="Arial" panose="020B0604020202020204" pitchFamily="34" charset="0"/>
                <a:ea typeface="Times New Roman" panose="02020603050405020304" pitchFamily="18" charset="0"/>
              </a:rPr>
              <a:t>Los </a:t>
            </a:r>
            <a:r>
              <a:rPr lang="es-MX" sz="2800" b="1" dirty="0">
                <a:latin typeface="Arial" panose="020B0604020202020204" pitchFamily="34" charset="0"/>
                <a:ea typeface="Times New Roman" panose="02020603050405020304" pitchFamily="18" charset="0"/>
              </a:rPr>
              <a:t>deciles</a:t>
            </a:r>
            <a:r>
              <a:rPr lang="es-MX" sz="2800" dirty="0">
                <a:latin typeface="Arial" panose="020B0604020202020204" pitchFamily="34" charset="0"/>
                <a:ea typeface="Times New Roman" panose="02020603050405020304" pitchFamily="18" charset="0"/>
              </a:rPr>
              <a:t> dan los valores correspondientes al 10%, 20%, hasta l 90% de los datos.</a:t>
            </a:r>
            <a:endParaRPr lang="es-MX" sz="2800" dirty="0">
              <a:effectLst/>
              <a:latin typeface="Times New Roman" panose="02020603050405020304" pitchFamily="18" charset="0"/>
              <a:ea typeface="Times New Roman" panose="02020603050405020304" pitchFamily="18" charset="0"/>
            </a:endParaRPr>
          </a:p>
        </p:txBody>
      </p:sp>
      <p:pic>
        <p:nvPicPr>
          <p:cNvPr id="8" name="Imagen 7" descr="Cálculo de los cuartiles"/>
          <p:cNvPicPr/>
          <p:nvPr/>
        </p:nvPicPr>
        <p:blipFill>
          <a:blip r:embed="rId3">
            <a:extLst>
              <a:ext uri="{28A0092B-C50C-407E-A947-70E740481C1C}">
                <a14:useLocalDpi xmlns:a14="http://schemas.microsoft.com/office/drawing/2010/main" val="0"/>
              </a:ext>
            </a:extLst>
          </a:blip>
          <a:srcRect/>
          <a:stretch>
            <a:fillRect/>
          </a:stretch>
        </p:blipFill>
        <p:spPr bwMode="auto">
          <a:xfrm>
            <a:off x="5630878" y="3858100"/>
            <a:ext cx="2459580" cy="904106"/>
          </a:xfrm>
          <a:prstGeom prst="rect">
            <a:avLst/>
          </a:prstGeom>
          <a:noFill/>
          <a:ln>
            <a:noFill/>
          </a:ln>
        </p:spPr>
      </p:pic>
      <p:pic>
        <p:nvPicPr>
          <p:cNvPr id="9" name="Imagen 8" descr="fórmula de los cuartiles"/>
          <p:cNvPicPr/>
          <p:nvPr/>
        </p:nvPicPr>
        <p:blipFill>
          <a:blip r:embed="rId4">
            <a:extLst>
              <a:ext uri="{28A0092B-C50C-407E-A947-70E740481C1C}">
                <a14:useLocalDpi xmlns:a14="http://schemas.microsoft.com/office/drawing/2010/main" val="0"/>
              </a:ext>
            </a:extLst>
          </a:blip>
          <a:srcRect/>
          <a:stretch>
            <a:fillRect/>
          </a:stretch>
        </p:blipFill>
        <p:spPr bwMode="auto">
          <a:xfrm>
            <a:off x="4023032" y="5229200"/>
            <a:ext cx="4067426" cy="1080119"/>
          </a:xfrm>
          <a:prstGeom prst="rect">
            <a:avLst/>
          </a:prstGeom>
          <a:noFill/>
          <a:ln>
            <a:noFill/>
          </a:ln>
        </p:spPr>
      </p:pic>
    </p:spTree>
    <p:extLst>
      <p:ext uri="{BB962C8B-B14F-4D97-AF65-F5344CB8AC3E}">
        <p14:creationId xmlns:p14="http://schemas.microsoft.com/office/powerpoint/2010/main" val="2659983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3"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7" name="CuadroTexto 6"/>
          <p:cNvSpPr txBox="1"/>
          <p:nvPr/>
        </p:nvSpPr>
        <p:spPr>
          <a:xfrm>
            <a:off x="4023032" y="383378"/>
            <a:ext cx="319510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CENTILES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2" name="Rectángulo 1"/>
          <p:cNvSpPr/>
          <p:nvPr/>
        </p:nvSpPr>
        <p:spPr>
          <a:xfrm>
            <a:off x="683568" y="1107855"/>
            <a:ext cx="7920880" cy="2308324"/>
          </a:xfrm>
          <a:prstGeom prst="rect">
            <a:avLst/>
          </a:prstGeom>
        </p:spPr>
        <p:txBody>
          <a:bodyPr wrap="square">
            <a:spAutoFit/>
          </a:bodyPr>
          <a:lstStyle/>
          <a:p>
            <a:r>
              <a:rPr lang="es-MX" sz="2400" b="1" dirty="0" smtClean="0"/>
              <a:t>Los </a:t>
            </a:r>
            <a:r>
              <a:rPr lang="es-MX" sz="2400" b="1" dirty="0"/>
              <a:t>percentiles son los 99 valores que dividen la serie de datos en 100 partes </a:t>
            </a:r>
            <a:r>
              <a:rPr lang="es-MX" sz="2400" b="1" dirty="0" smtClean="0"/>
              <a:t>iguales. Los </a:t>
            </a:r>
            <a:r>
              <a:rPr lang="es-MX" sz="2400" b="1" dirty="0"/>
              <a:t>percentiles dan los valores correspondientes al 1%, al 2% hasta 99% de los datos</a:t>
            </a:r>
            <a:r>
              <a:rPr lang="es-MX" sz="2400" dirty="0"/>
              <a:t>.</a:t>
            </a:r>
          </a:p>
          <a:p>
            <a:r>
              <a:rPr lang="es-MX" sz="2400" b="1" dirty="0"/>
              <a:t>P</a:t>
            </a:r>
            <a:r>
              <a:rPr lang="es-MX" sz="2400" b="1" baseline="-25000" dirty="0"/>
              <a:t>50</a:t>
            </a:r>
            <a:r>
              <a:rPr lang="es-MX" sz="2400" b="1" dirty="0"/>
              <a:t> coincide con la mediana</a:t>
            </a:r>
            <a:r>
              <a:rPr lang="es-MX" sz="2400" b="1" dirty="0" smtClean="0"/>
              <a:t>.</a:t>
            </a:r>
            <a:endParaRPr lang="es-MX" sz="2400" dirty="0"/>
          </a:p>
        </p:txBody>
      </p:sp>
      <p:pic>
        <p:nvPicPr>
          <p:cNvPr id="10" name="Imagen 9" descr="Cálculo de los cuartiles"/>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135990"/>
            <a:ext cx="2331889" cy="776089"/>
          </a:xfrm>
          <a:prstGeom prst="rect">
            <a:avLst/>
          </a:prstGeom>
          <a:noFill/>
          <a:ln>
            <a:noFill/>
          </a:ln>
        </p:spPr>
      </p:pic>
      <p:pic>
        <p:nvPicPr>
          <p:cNvPr id="11" name="Imagen 10" descr="fórmula de los cuartiles"/>
          <p:cNvPicPr/>
          <p:nvPr/>
        </p:nvPicPr>
        <p:blipFill>
          <a:blip r:embed="rId4">
            <a:extLst>
              <a:ext uri="{28A0092B-C50C-407E-A947-70E740481C1C}">
                <a14:useLocalDpi xmlns:a14="http://schemas.microsoft.com/office/drawing/2010/main" val="0"/>
              </a:ext>
            </a:extLst>
          </a:blip>
          <a:srcRect/>
          <a:stretch>
            <a:fillRect/>
          </a:stretch>
        </p:blipFill>
        <p:spPr bwMode="auto">
          <a:xfrm>
            <a:off x="3253364" y="5229200"/>
            <a:ext cx="4486987" cy="936104"/>
          </a:xfrm>
          <a:prstGeom prst="rect">
            <a:avLst/>
          </a:prstGeom>
          <a:noFill/>
          <a:ln>
            <a:noFill/>
          </a:ln>
        </p:spPr>
      </p:pic>
    </p:spTree>
    <p:extLst>
      <p:ext uri="{BB962C8B-B14F-4D97-AF65-F5344CB8AC3E}">
        <p14:creationId xmlns:p14="http://schemas.microsoft.com/office/powerpoint/2010/main" val="1526905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8" name="CuadroTexto 7"/>
          <p:cNvSpPr txBox="1"/>
          <p:nvPr/>
        </p:nvSpPr>
        <p:spPr>
          <a:xfrm>
            <a:off x="539552" y="620688"/>
            <a:ext cx="5688632" cy="1323439"/>
          </a:xfrm>
          <a:prstGeom prst="rect">
            <a:avLst/>
          </a:prstGeom>
          <a:noFill/>
        </p:spPr>
        <p:txBody>
          <a:bodyPr wrap="square" rtlCol="0">
            <a:spAutoFit/>
          </a:bodyPr>
          <a:lstStyle/>
          <a:p>
            <a:pPr algn="ctr"/>
            <a:r>
              <a:rPr lang="es-MX" sz="4000" dirty="0" smtClean="0">
                <a:solidFill>
                  <a:schemeClr val="accent6">
                    <a:lumMod val="50000"/>
                  </a:schemeClr>
                </a:solidFill>
                <a:latin typeface="Arial Black" panose="020B0A04020102020204" pitchFamily="34" charset="0"/>
              </a:rPr>
              <a:t>MEDIDAS DE CENTRALIZACIÓN</a:t>
            </a:r>
            <a:endParaRPr lang="es-MX" sz="4000" dirty="0">
              <a:solidFill>
                <a:schemeClr val="accent6">
                  <a:lumMod val="50000"/>
                </a:schemeClr>
              </a:solidFill>
              <a:latin typeface="Arial Black" panose="020B0A04020102020204" pitchFamily="34" charset="0"/>
            </a:endParaRPr>
          </a:p>
        </p:txBody>
      </p:sp>
    </p:spTree>
    <p:extLst>
      <p:ext uri="{BB962C8B-B14F-4D97-AF65-F5344CB8AC3E}">
        <p14:creationId xmlns:p14="http://schemas.microsoft.com/office/powerpoint/2010/main" val="1812305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251520" y="1085584"/>
            <a:ext cx="7355562" cy="1938992"/>
          </a:xfrm>
          <a:prstGeom prst="rect">
            <a:avLst/>
          </a:prstGeom>
        </p:spPr>
        <p:txBody>
          <a:bodyPr wrap="square">
            <a:spAutoFit/>
          </a:bodyPr>
          <a:lstStyle/>
          <a:p>
            <a:pPr lvl="0"/>
            <a:r>
              <a:rPr lang="es-MX" sz="2400" b="1" dirty="0"/>
              <a:t>Media </a:t>
            </a:r>
            <a:r>
              <a:rPr lang="es-MX" sz="2400" b="1" dirty="0" smtClean="0"/>
              <a:t>aritmética</a:t>
            </a:r>
          </a:p>
          <a:p>
            <a:pPr lvl="0"/>
            <a:endParaRPr lang="es-MX" sz="2400" b="1" dirty="0"/>
          </a:p>
          <a:p>
            <a:r>
              <a:rPr lang="es-MX" sz="2400" b="1" dirty="0"/>
              <a:t>Es la suma de todos los datos y dividir el resultado entre el número total de datos.</a:t>
            </a:r>
          </a:p>
          <a:p>
            <a:r>
              <a:rPr lang="es-MX" sz="2400" b="1" dirty="0"/>
              <a:t>Símbolo de la media </a:t>
            </a:r>
            <a:r>
              <a:rPr lang="es-MX" sz="2400" b="1" dirty="0" smtClean="0"/>
              <a:t>aritmética</a:t>
            </a:r>
            <a:endParaRPr lang="es-MX" sz="2400" b="1" dirty="0">
              <a:latin typeface="Times New Roman" panose="02020603050405020304" pitchFamily="18" charset="0"/>
              <a:ea typeface="Times New Roman" panose="02020603050405020304" pitchFamily="18" charset="0"/>
            </a:endParaRPr>
          </a:p>
        </p:txBody>
      </p:sp>
      <p:sp>
        <p:nvSpPr>
          <p:cNvPr id="7" name="CuadroTexto 6"/>
          <p:cNvSpPr txBox="1"/>
          <p:nvPr/>
        </p:nvSpPr>
        <p:spPr>
          <a:xfrm>
            <a:off x="4023032" y="383378"/>
            <a:ext cx="2307042"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MEDIA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pic>
        <p:nvPicPr>
          <p:cNvPr id="9" name="Imagen 8" descr="símbolo de la media aritmética"/>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901230"/>
            <a:ext cx="360040" cy="366879"/>
          </a:xfrm>
          <a:prstGeom prst="rect">
            <a:avLst/>
          </a:prstGeom>
          <a:noFill/>
          <a:ln>
            <a:noFill/>
          </a:ln>
        </p:spPr>
      </p:pic>
    </p:spTree>
    <p:extLst>
      <p:ext uri="{BB962C8B-B14F-4D97-AF65-F5344CB8AC3E}">
        <p14:creationId xmlns:p14="http://schemas.microsoft.com/office/powerpoint/2010/main" val="975415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023032" y="383378"/>
            <a:ext cx="2307042"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MEDIA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pic>
        <p:nvPicPr>
          <p:cNvPr id="7" name="Imagen 6" descr="fórmula de la media"/>
          <p:cNvPicPr/>
          <p:nvPr/>
        </p:nvPicPr>
        <p:blipFill>
          <a:blip r:embed="rId2">
            <a:extLst>
              <a:ext uri="{28A0092B-C50C-407E-A947-70E740481C1C}">
                <a14:useLocalDpi xmlns:a14="http://schemas.microsoft.com/office/drawing/2010/main" val="0"/>
              </a:ext>
            </a:extLst>
          </a:blip>
          <a:srcRect/>
          <a:stretch>
            <a:fillRect/>
          </a:stretch>
        </p:blipFill>
        <p:spPr bwMode="auto">
          <a:xfrm>
            <a:off x="1737032" y="1484784"/>
            <a:ext cx="2129011" cy="995494"/>
          </a:xfrm>
          <a:prstGeom prst="rect">
            <a:avLst/>
          </a:prstGeom>
          <a:noFill/>
          <a:ln>
            <a:noFill/>
          </a:ln>
        </p:spPr>
      </p:pic>
      <mc:AlternateContent xmlns:mc="http://schemas.openxmlformats.org/markup-compatibility/2006" xmlns:a14="http://schemas.microsoft.com/office/drawing/2010/main">
        <mc:Choice Requires="a14">
          <p:sp>
            <p:nvSpPr>
              <p:cNvPr id="2" name="Rectángulo 1"/>
              <p:cNvSpPr/>
              <p:nvPr/>
            </p:nvSpPr>
            <p:spPr>
              <a:xfrm>
                <a:off x="1580042" y="3521869"/>
                <a:ext cx="5728261" cy="1779141"/>
              </a:xfrm>
              <a:prstGeom prst="rect">
                <a:avLst/>
              </a:prstGeom>
            </p:spPr>
            <p:txBody>
              <a:bodyPr wrap="square">
                <a:spAutoFit/>
              </a:bodyPr>
              <a:lstStyle/>
              <a:p>
                <a:pPr>
                  <a:lnSpc>
                    <a:spcPct val="115000"/>
                  </a:lnSpc>
                  <a:spcBef>
                    <a:spcPts val="2250"/>
                  </a:spcBef>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Ejemplo</a:t>
                </a:r>
                <a:endParaRPr lang="es-MX" sz="1600" b="1"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b="1" dirty="0">
                    <a:effectLst/>
                    <a:latin typeface="Arial" panose="020B0604020202020204" pitchFamily="34" charset="0"/>
                    <a:ea typeface="Times New Roman" panose="02020603050405020304" pitchFamily="18" charset="0"/>
                    <a:cs typeface="Times New Roman" panose="02020603050405020304" pitchFamily="18" charset="0"/>
                  </a:rPr>
                  <a:t> 84, 91, 72, 68, 87 y 78 obtener la media</a:t>
                </a:r>
                <a:endParaRPr lang="es-MX" sz="1600" b="1"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14:m>
                  <m:oMathPara xmlns:m="http://schemas.openxmlformats.org/officeDocument/2006/math">
                    <m:oMathParaPr>
                      <m:jc m:val="centerGroup"/>
                    </m:oMathParaPr>
                    <m:oMath xmlns:m="http://schemas.openxmlformats.org/officeDocument/2006/math">
                      <m:acc>
                        <m:accPr>
                          <m:chr m:val="̅"/>
                          <m:ctrlPr>
                            <a:rPr lang="es-MX" sz="2000" b="1" i="1">
                              <a:effectLst/>
                              <a:latin typeface="Cambria Math" panose="02040503050406030204" pitchFamily="18" charset="0"/>
                              <a:ea typeface="Times New Roman" panose="02020603050405020304" pitchFamily="18" charset="0"/>
                              <a:cs typeface="Arial" panose="020B0604020202020204" pitchFamily="34" charset="0"/>
                            </a:rPr>
                          </m:ctrlPr>
                        </m:accPr>
                        <m:e>
                          <m:r>
                            <a:rPr lang="es-MX" sz="2000" b="1" i="1">
                              <a:effectLst/>
                              <a:latin typeface="Cambria Math" panose="02040503050406030204" pitchFamily="18" charset="0"/>
                              <a:ea typeface="Times New Roman" panose="02020603050405020304" pitchFamily="18" charset="0"/>
                              <a:cs typeface="Arial" panose="020B0604020202020204" pitchFamily="34" charset="0"/>
                            </a:rPr>
                            <m:t>𝒙</m:t>
                          </m:r>
                        </m:e>
                      </m:acc>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f>
                        <m:fPr>
                          <m:ctrlPr>
                            <a:rPr lang="es-MX" sz="2000" b="1" i="1">
                              <a:effectLst/>
                              <a:latin typeface="Cambria Math" panose="02040503050406030204" pitchFamily="18" charset="0"/>
                              <a:ea typeface="Times New Roman" panose="02020603050405020304" pitchFamily="18" charset="0"/>
                              <a:cs typeface="Arial" panose="020B0604020202020204" pitchFamily="34" charset="0"/>
                            </a:rPr>
                          </m:ctrlPr>
                        </m:fPr>
                        <m:num>
                          <m:r>
                            <a:rPr lang="es-MX" sz="2000" b="1" i="1">
                              <a:effectLst/>
                              <a:latin typeface="Cambria Math" panose="02040503050406030204" pitchFamily="18" charset="0"/>
                              <a:ea typeface="Times New Roman" panose="02020603050405020304" pitchFamily="18" charset="0"/>
                              <a:cs typeface="Arial" panose="020B0604020202020204" pitchFamily="34" charset="0"/>
                            </a:rPr>
                            <m:t>𝟖𝟒</m:t>
                          </m:r>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𝟗𝟏</m:t>
                          </m:r>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𝟕𝟐</m:t>
                          </m:r>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𝟔𝟖</m:t>
                          </m:r>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𝟖𝟕</m:t>
                          </m:r>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𝟕𝟖</m:t>
                          </m:r>
                        </m:num>
                        <m:den>
                          <m:r>
                            <a:rPr lang="es-MX" sz="2000" b="1" i="1">
                              <a:effectLst/>
                              <a:latin typeface="Cambria Math" panose="02040503050406030204" pitchFamily="18" charset="0"/>
                              <a:ea typeface="Times New Roman" panose="02020603050405020304" pitchFamily="18" charset="0"/>
                              <a:cs typeface="Arial" panose="020B0604020202020204" pitchFamily="34" charset="0"/>
                            </a:rPr>
                            <m:t>𝟔</m:t>
                          </m:r>
                        </m:den>
                      </m:f>
                      <m:r>
                        <a:rPr lang="es-MX" sz="2000" b="1" i="1">
                          <a:effectLst/>
                          <a:latin typeface="Cambria Math" panose="02040503050406030204" pitchFamily="18" charset="0"/>
                          <a:ea typeface="Times New Roman" panose="02020603050405020304" pitchFamily="18" charset="0"/>
                          <a:cs typeface="Arial" panose="020B0604020202020204" pitchFamily="34" charset="0"/>
                        </a:rPr>
                        <m:t>=</m:t>
                      </m:r>
                      <m:r>
                        <a:rPr lang="es-MX" sz="2000" b="1" i="1">
                          <a:effectLst/>
                          <a:latin typeface="Cambria Math" panose="02040503050406030204" pitchFamily="18" charset="0"/>
                          <a:ea typeface="Times New Roman" panose="02020603050405020304" pitchFamily="18" charset="0"/>
                          <a:cs typeface="Arial" panose="020B0604020202020204" pitchFamily="34" charset="0"/>
                        </a:rPr>
                        <m:t>𝟖𝟎</m:t>
                      </m:r>
                    </m:oMath>
                  </m:oMathPara>
                </a14:m>
                <a:endParaRPr lang="es-MX" sz="16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1580042" y="3521869"/>
                <a:ext cx="5728261" cy="1779141"/>
              </a:xfrm>
              <a:prstGeom prst="rect">
                <a:avLst/>
              </a:prstGeom>
              <a:blipFill rotWithShape="0">
                <a:blip r:embed="rId3"/>
                <a:stretch>
                  <a:fillRect l="-851" t="-1027"/>
                </a:stretch>
              </a:blipFill>
            </p:spPr>
            <p:txBody>
              <a:bodyPr/>
              <a:lstStyle/>
              <a:p>
                <a:r>
                  <a:rPr lang="es-MX">
                    <a:noFill/>
                  </a:rPr>
                  <a:t> </a:t>
                </a:r>
              </a:p>
            </p:txBody>
          </p:sp>
        </mc:Fallback>
      </mc:AlternateContent>
      <p:pic>
        <p:nvPicPr>
          <p:cNvPr id="8" name="Imagen 7" descr="media"/>
          <p:cNvPicPr/>
          <p:nvPr/>
        </p:nvPicPr>
        <p:blipFill>
          <a:blip r:embed="rId4">
            <a:extLst>
              <a:ext uri="{28A0092B-C50C-407E-A947-70E740481C1C}">
                <a14:useLocalDpi xmlns:a14="http://schemas.microsoft.com/office/drawing/2010/main" val="0"/>
              </a:ext>
            </a:extLst>
          </a:blip>
          <a:srcRect/>
          <a:stretch>
            <a:fillRect/>
          </a:stretch>
        </p:blipFill>
        <p:spPr bwMode="auto">
          <a:xfrm>
            <a:off x="5364088" y="2132855"/>
            <a:ext cx="1080120" cy="914435"/>
          </a:xfrm>
          <a:prstGeom prst="rect">
            <a:avLst/>
          </a:prstGeom>
          <a:noFill/>
          <a:ln>
            <a:noFill/>
          </a:ln>
        </p:spPr>
      </p:pic>
      <p:sp>
        <p:nvSpPr>
          <p:cNvPr id="9" name="Rectángulo redondeado 8"/>
          <p:cNvSpPr/>
          <p:nvPr/>
        </p:nvSpPr>
        <p:spPr>
          <a:xfrm>
            <a:off x="1547664" y="1412776"/>
            <a:ext cx="2475368" cy="10675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redondeado 9"/>
          <p:cNvSpPr/>
          <p:nvPr/>
        </p:nvSpPr>
        <p:spPr>
          <a:xfrm>
            <a:off x="4932040" y="2132855"/>
            <a:ext cx="2016224" cy="11521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665354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media"/>
          <p:cNvPicPr/>
          <p:nvPr/>
        </p:nvPicPr>
        <p:blipFill>
          <a:blip r:embed="rId2">
            <a:extLst>
              <a:ext uri="{28A0092B-C50C-407E-A947-70E740481C1C}">
                <a14:useLocalDpi xmlns:a14="http://schemas.microsoft.com/office/drawing/2010/main" val="0"/>
              </a:ext>
            </a:extLst>
          </a:blip>
          <a:srcRect/>
          <a:stretch>
            <a:fillRect/>
          </a:stretch>
        </p:blipFill>
        <p:spPr bwMode="auto">
          <a:xfrm>
            <a:off x="2229904" y="508983"/>
            <a:ext cx="2405806" cy="936104"/>
          </a:xfrm>
          <a:prstGeom prst="rect">
            <a:avLst/>
          </a:prstGeom>
          <a:noFill/>
          <a:ln>
            <a:noFill/>
          </a:ln>
        </p:spPr>
      </p:pic>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pic>
        <p:nvPicPr>
          <p:cNvPr id="9" name="Imagen 8" descr="media"/>
          <p:cNvPicPr/>
          <p:nvPr/>
        </p:nvPicPr>
        <p:blipFill>
          <a:blip r:embed="rId3">
            <a:extLst>
              <a:ext uri="{28A0092B-C50C-407E-A947-70E740481C1C}">
                <a14:useLocalDpi xmlns:a14="http://schemas.microsoft.com/office/drawing/2010/main" val="0"/>
              </a:ext>
            </a:extLst>
          </a:blip>
          <a:srcRect/>
          <a:stretch>
            <a:fillRect/>
          </a:stretch>
        </p:blipFill>
        <p:spPr bwMode="auto">
          <a:xfrm>
            <a:off x="6216655" y="1139920"/>
            <a:ext cx="985746" cy="808856"/>
          </a:xfrm>
          <a:prstGeom prst="rect">
            <a:avLst/>
          </a:prstGeom>
          <a:noFill/>
          <a:ln>
            <a:noFill/>
          </a:ln>
        </p:spPr>
      </p:pic>
      <p:sp>
        <p:nvSpPr>
          <p:cNvPr id="2" name="Rectángulo redondeado 1"/>
          <p:cNvSpPr/>
          <p:nvPr/>
        </p:nvSpPr>
        <p:spPr>
          <a:xfrm>
            <a:off x="1907704" y="294591"/>
            <a:ext cx="3168352" cy="1080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Rectángulo redondeado 2"/>
          <p:cNvSpPr/>
          <p:nvPr/>
        </p:nvSpPr>
        <p:spPr>
          <a:xfrm>
            <a:off x="5964627" y="888779"/>
            <a:ext cx="1800200" cy="11521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p:cNvSpPr/>
          <p:nvPr/>
        </p:nvSpPr>
        <p:spPr>
          <a:xfrm>
            <a:off x="728169" y="1607925"/>
            <a:ext cx="4572000" cy="1176219"/>
          </a:xfrm>
          <a:prstGeom prst="rect">
            <a:avLst/>
          </a:prstGeom>
        </p:spPr>
        <p:txBody>
          <a:bodyPr>
            <a:spAutoFit/>
          </a:bodyPr>
          <a:lstStyle/>
          <a:p>
            <a:pPr>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Ejemplo:</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Calcula la puntuación media de los datos que se muestran a continuación</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3119898258"/>
              </p:ext>
            </p:extLst>
          </p:nvPr>
        </p:nvGraphicFramePr>
        <p:xfrm>
          <a:off x="555001" y="3017358"/>
          <a:ext cx="4080709" cy="2064258"/>
        </p:xfrm>
        <a:graphic>
          <a:graphicData uri="http://schemas.openxmlformats.org/drawingml/2006/table">
            <a:tbl>
              <a:tblPr firstRow="1" firstCol="1" bandRow="1">
                <a:tableStyleId>{5C22544A-7EE6-4342-B048-85BDC9FD1C3A}</a:tableStyleId>
              </a:tblPr>
              <a:tblGrid>
                <a:gridCol w="1548375"/>
                <a:gridCol w="1548375"/>
                <a:gridCol w="983959"/>
              </a:tblGrid>
              <a:tr h="0">
                <a:tc>
                  <a:txBody>
                    <a:bodyPr/>
                    <a:lstStyle/>
                    <a:p>
                      <a:pPr algn="ctr">
                        <a:lnSpc>
                          <a:spcPct val="115000"/>
                        </a:lnSpc>
                        <a:spcAft>
                          <a:spcPts val="0"/>
                        </a:spcAft>
                      </a:pPr>
                      <a:r>
                        <a:rPr lang="es-MX" sz="1200" dirty="0">
                          <a:effectLst/>
                        </a:rPr>
                        <a:t>Grupo</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Marca de clase (x</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f</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[10, 20)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(10+20/2)=15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[20, 30)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[30,40)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35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[40, 50)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[50, 60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55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[60,70)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65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gn="ctr">
                        <a:lnSpc>
                          <a:spcPct val="115000"/>
                        </a:lnSpc>
                        <a:spcAft>
                          <a:spcPts val="0"/>
                        </a:spcAft>
                      </a:pPr>
                      <a:r>
                        <a:rPr lang="es-MX" sz="1200" dirty="0">
                          <a:effectLst/>
                        </a:rPr>
                        <a:t>[70, 80)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75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0">
                <a:tc>
                  <a:txBody>
                    <a:bodyPr/>
                    <a:lstStyle/>
                    <a:p>
                      <a:pPr>
                        <a:lnSpc>
                          <a:spcPct val="115000"/>
                        </a:lnSpc>
                        <a:spcAft>
                          <a:spcPts val="0"/>
                        </a:spcAft>
                      </a:pPr>
                      <a:r>
                        <a:rPr lang="es-MX" sz="12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42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bl>
          </a:graphicData>
        </a:graphic>
      </p:graphicFrame>
      <mc:AlternateContent xmlns:mc="http://schemas.openxmlformats.org/markup-compatibility/2006" xmlns:a14="http://schemas.microsoft.com/office/drawing/2010/main">
        <mc:Choice Requires="a14">
          <p:sp>
            <p:nvSpPr>
              <p:cNvPr id="12" name="Rectángulo 11"/>
              <p:cNvSpPr/>
              <p:nvPr/>
            </p:nvSpPr>
            <p:spPr>
              <a:xfrm>
                <a:off x="2054044" y="5489450"/>
                <a:ext cx="6766428" cy="56861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s-MX" sz="1600" i="1">
                              <a:latin typeface="Cambria Math" panose="02040503050406030204" pitchFamily="18" charset="0"/>
                            </a:rPr>
                          </m:ctrlPr>
                        </m:accPr>
                        <m:e>
                          <m:r>
                            <a:rPr lang="es-MX" sz="1600" i="1">
                              <a:latin typeface="Cambria Math" panose="02040503050406030204" pitchFamily="18" charset="0"/>
                            </a:rPr>
                            <m:t>𝑥</m:t>
                          </m:r>
                        </m:e>
                      </m:acc>
                      <m:r>
                        <a:rPr lang="es-MX" sz="1600" i="0">
                          <a:latin typeface="Cambria Math" panose="02040503050406030204" pitchFamily="18" charset="0"/>
                        </a:rPr>
                        <m:t>=</m:t>
                      </m:r>
                      <m:f>
                        <m:fPr>
                          <m:ctrlPr>
                            <a:rPr lang="es-MX" sz="1600" i="1">
                              <a:latin typeface="Cambria Math" panose="02040503050406030204" pitchFamily="18" charset="0"/>
                            </a:rPr>
                          </m:ctrlPr>
                        </m:fPr>
                        <m:num>
                          <m:d>
                            <m:dPr>
                              <m:ctrlPr>
                                <a:rPr lang="es-MX" sz="1600" i="1">
                                  <a:latin typeface="Cambria Math" panose="02040503050406030204" pitchFamily="18" charset="0"/>
                                </a:rPr>
                              </m:ctrlPr>
                            </m:dPr>
                            <m:e>
                              <m:r>
                                <a:rPr lang="es-MX" sz="1600" i="0">
                                  <a:latin typeface="Cambria Math" panose="02040503050406030204" pitchFamily="18" charset="0"/>
                                </a:rPr>
                                <m:t>15</m:t>
                              </m:r>
                            </m:e>
                          </m:d>
                          <m:r>
                            <a:rPr lang="es-MX" sz="1600" i="0">
                              <a:latin typeface="Cambria Math" panose="02040503050406030204" pitchFamily="18" charset="0"/>
                            </a:rPr>
                            <m:t>1+</m:t>
                          </m:r>
                          <m:d>
                            <m:dPr>
                              <m:ctrlPr>
                                <a:rPr lang="es-MX" sz="1600" i="1">
                                  <a:latin typeface="Cambria Math" panose="02040503050406030204" pitchFamily="18" charset="0"/>
                                </a:rPr>
                              </m:ctrlPr>
                            </m:dPr>
                            <m:e>
                              <m:r>
                                <a:rPr lang="es-MX" sz="1600" i="0">
                                  <a:latin typeface="Cambria Math" panose="02040503050406030204" pitchFamily="18" charset="0"/>
                                </a:rPr>
                                <m:t>25</m:t>
                              </m:r>
                            </m:e>
                          </m:d>
                          <m:r>
                            <a:rPr lang="es-MX" sz="1600" i="0">
                              <a:latin typeface="Cambria Math" panose="02040503050406030204" pitchFamily="18" charset="0"/>
                            </a:rPr>
                            <m:t>8+</m:t>
                          </m:r>
                          <m:d>
                            <m:dPr>
                              <m:ctrlPr>
                                <a:rPr lang="es-MX" sz="1600" i="1">
                                  <a:latin typeface="Cambria Math" panose="02040503050406030204" pitchFamily="18" charset="0"/>
                                </a:rPr>
                              </m:ctrlPr>
                            </m:dPr>
                            <m:e>
                              <m:r>
                                <a:rPr lang="es-MX" sz="1600" i="0">
                                  <a:latin typeface="Cambria Math" panose="02040503050406030204" pitchFamily="18" charset="0"/>
                                </a:rPr>
                                <m:t>35</m:t>
                              </m:r>
                            </m:e>
                          </m:d>
                          <m:r>
                            <a:rPr lang="es-MX" sz="1600" i="0">
                              <a:latin typeface="Cambria Math" panose="02040503050406030204" pitchFamily="18" charset="0"/>
                            </a:rPr>
                            <m:t>10+</m:t>
                          </m:r>
                          <m:d>
                            <m:dPr>
                              <m:ctrlPr>
                                <a:rPr lang="es-MX" sz="1600" i="1">
                                  <a:latin typeface="Cambria Math" panose="02040503050406030204" pitchFamily="18" charset="0"/>
                                </a:rPr>
                              </m:ctrlPr>
                            </m:dPr>
                            <m:e>
                              <m:r>
                                <a:rPr lang="es-MX" sz="1600" i="0">
                                  <a:latin typeface="Cambria Math" panose="02040503050406030204" pitchFamily="18" charset="0"/>
                                </a:rPr>
                                <m:t>45</m:t>
                              </m:r>
                            </m:e>
                          </m:d>
                          <m:r>
                            <a:rPr lang="es-MX" sz="1600" i="0">
                              <a:latin typeface="Cambria Math" panose="02040503050406030204" pitchFamily="18" charset="0"/>
                            </a:rPr>
                            <m:t>9+</m:t>
                          </m:r>
                          <m:d>
                            <m:dPr>
                              <m:ctrlPr>
                                <a:rPr lang="es-MX" sz="1600" i="1">
                                  <a:latin typeface="Cambria Math" panose="02040503050406030204" pitchFamily="18" charset="0"/>
                                </a:rPr>
                              </m:ctrlPr>
                            </m:dPr>
                            <m:e>
                              <m:r>
                                <a:rPr lang="es-MX" sz="1600" i="0">
                                  <a:latin typeface="Cambria Math" panose="02040503050406030204" pitchFamily="18" charset="0"/>
                                </a:rPr>
                                <m:t>55</m:t>
                              </m:r>
                            </m:e>
                          </m:d>
                          <m:r>
                            <a:rPr lang="es-MX" sz="1600" i="0">
                              <a:latin typeface="Cambria Math" panose="02040503050406030204" pitchFamily="18" charset="0"/>
                            </a:rPr>
                            <m:t>8+</m:t>
                          </m:r>
                          <m:d>
                            <m:dPr>
                              <m:ctrlPr>
                                <a:rPr lang="es-MX" sz="1600" i="1">
                                  <a:latin typeface="Cambria Math" panose="02040503050406030204" pitchFamily="18" charset="0"/>
                                </a:rPr>
                              </m:ctrlPr>
                            </m:dPr>
                            <m:e>
                              <m:r>
                                <a:rPr lang="es-MX" sz="1600" i="0">
                                  <a:latin typeface="Cambria Math" panose="02040503050406030204" pitchFamily="18" charset="0"/>
                                </a:rPr>
                                <m:t>65</m:t>
                              </m:r>
                            </m:e>
                          </m:d>
                          <m:r>
                            <a:rPr lang="es-MX" sz="1600" i="0">
                              <a:latin typeface="Cambria Math" panose="02040503050406030204" pitchFamily="18" charset="0"/>
                            </a:rPr>
                            <m:t>4+</m:t>
                          </m:r>
                          <m:d>
                            <m:dPr>
                              <m:ctrlPr>
                                <a:rPr lang="es-MX" sz="1600" i="1">
                                  <a:latin typeface="Cambria Math" panose="02040503050406030204" pitchFamily="18" charset="0"/>
                                </a:rPr>
                              </m:ctrlPr>
                            </m:dPr>
                            <m:e>
                              <m:r>
                                <a:rPr lang="es-MX" sz="1600" i="0">
                                  <a:latin typeface="Cambria Math" panose="02040503050406030204" pitchFamily="18" charset="0"/>
                                </a:rPr>
                                <m:t>75</m:t>
                              </m:r>
                            </m:e>
                          </m:d>
                          <m:r>
                            <a:rPr lang="es-MX" sz="1600" i="0">
                              <a:latin typeface="Cambria Math" panose="02040503050406030204" pitchFamily="18" charset="0"/>
                            </a:rPr>
                            <m:t>2</m:t>
                          </m:r>
                        </m:num>
                        <m:den>
                          <m:r>
                            <a:rPr lang="es-MX" sz="1600" i="0">
                              <a:latin typeface="Cambria Math" panose="02040503050406030204" pitchFamily="18" charset="0"/>
                            </a:rPr>
                            <m:t>42</m:t>
                          </m:r>
                        </m:den>
                      </m:f>
                      <m:r>
                        <a:rPr lang="es-MX" sz="1600" i="0">
                          <a:latin typeface="Cambria Math" panose="02040503050406030204" pitchFamily="18" charset="0"/>
                        </a:rPr>
                        <m:t>=</m:t>
                      </m:r>
                      <m:r>
                        <a:rPr lang="es-MX" sz="1600" b="1" i="0">
                          <a:latin typeface="Cambria Math" panose="02040503050406030204" pitchFamily="18" charset="0"/>
                        </a:rPr>
                        <m:t>𝟒𝟑</m:t>
                      </m:r>
                      <m:r>
                        <a:rPr lang="es-MX" sz="1600" b="1" i="0">
                          <a:latin typeface="Cambria Math" panose="02040503050406030204" pitchFamily="18" charset="0"/>
                        </a:rPr>
                        <m:t>.</m:t>
                      </m:r>
                      <m:r>
                        <a:rPr lang="es-MX" sz="1600" b="1" i="0">
                          <a:latin typeface="Cambria Math" panose="02040503050406030204" pitchFamily="18" charset="0"/>
                        </a:rPr>
                        <m:t>𝟑𝟑</m:t>
                      </m:r>
                    </m:oMath>
                  </m:oMathPara>
                </a14:m>
                <a:endParaRPr lang="es-MX" sz="1600" b="1" dirty="0"/>
              </a:p>
            </p:txBody>
          </p:sp>
        </mc:Choice>
        <mc:Fallback xmlns="">
          <p:sp>
            <p:nvSpPr>
              <p:cNvPr id="12" name="Rectángulo 11"/>
              <p:cNvSpPr>
                <a:spLocks noRot="1" noChangeAspect="1" noMove="1" noResize="1" noEditPoints="1" noAdjustHandles="1" noChangeArrowheads="1" noChangeShapeType="1" noTextEdit="1"/>
              </p:cNvSpPr>
              <p:nvPr/>
            </p:nvSpPr>
            <p:spPr>
              <a:xfrm>
                <a:off x="2054044" y="5489450"/>
                <a:ext cx="6766428" cy="568617"/>
              </a:xfrm>
              <a:prstGeom prst="rect">
                <a:avLst/>
              </a:prstGeom>
              <a:blipFill rotWithShape="0">
                <a:blip r:embed="rId4"/>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218434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72" y="0"/>
            <a:ext cx="9144001" cy="6858000"/>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323528" y="394978"/>
            <a:ext cx="6408485" cy="1754326"/>
          </a:xfrm>
          <a:prstGeom prst="rect">
            <a:avLst/>
          </a:prstGeom>
          <a:ln>
            <a:noFill/>
          </a:ln>
        </p:spPr>
        <p:txBody>
          <a:bodyPr wrap="none">
            <a:spAutoFit/>
          </a:bodyPr>
          <a:lstStyle/>
          <a:p>
            <a:pPr lvl="0" algn="ctr"/>
            <a:r>
              <a:rPr lang="es-MX" sz="3600" b="1" i="1" dirty="0" smtClean="0">
                <a:solidFill>
                  <a:srgbClr val="336600"/>
                </a:solidFill>
                <a:effectLst>
                  <a:glow rad="228600">
                    <a:srgbClr val="AAABB9">
                      <a:satMod val="175000"/>
                      <a:alpha val="40000"/>
                    </a:srgbClr>
                  </a:glow>
                </a:effectLst>
                <a:latin typeface="Arial" charset="0"/>
                <a:cs typeface="Arial" charset="0"/>
              </a:rPr>
              <a:t>ESTADÍSTICA DESCRIPTIVA</a:t>
            </a:r>
          </a:p>
          <a:p>
            <a:pPr lvl="0" algn="ctr"/>
            <a:r>
              <a:rPr lang="es-MX" sz="3600" b="1" i="1" dirty="0" smtClean="0">
                <a:solidFill>
                  <a:srgbClr val="336600"/>
                </a:solidFill>
                <a:effectLst>
                  <a:glow rad="228600">
                    <a:srgbClr val="AAABB9">
                      <a:satMod val="175000"/>
                      <a:alpha val="40000"/>
                    </a:srgbClr>
                  </a:glow>
                </a:effectLst>
                <a:latin typeface="Arial" charset="0"/>
                <a:cs typeface="Arial" charset="0"/>
              </a:rPr>
              <a:t>Y </a:t>
            </a:r>
          </a:p>
          <a:p>
            <a:pPr lvl="0" algn="ctr"/>
            <a:r>
              <a:rPr lang="es-MX" sz="3600" b="1" i="1" dirty="0" smtClean="0">
                <a:solidFill>
                  <a:srgbClr val="336600"/>
                </a:solidFill>
                <a:effectLst>
                  <a:glow rad="228600">
                    <a:srgbClr val="AAABB9">
                      <a:satMod val="175000"/>
                      <a:alpha val="40000"/>
                    </a:srgbClr>
                  </a:glow>
                </a:effectLst>
                <a:latin typeface="Arial" charset="0"/>
                <a:cs typeface="Arial" charset="0"/>
              </a:rPr>
              <a:t>PROBABILIDAD</a:t>
            </a:r>
            <a:endParaRPr lang="es-MX" sz="3600" b="1" i="1" dirty="0">
              <a:solidFill>
                <a:srgbClr val="336600"/>
              </a:solidFill>
              <a:effectLst>
                <a:glow rad="228600">
                  <a:srgbClr val="AAABB9">
                    <a:satMod val="175000"/>
                    <a:alpha val="40000"/>
                  </a:srgbClr>
                </a:glow>
              </a:effectLst>
              <a:latin typeface="Arial" charset="0"/>
              <a:cs typeface="Arial" charset="0"/>
            </a:endParaRPr>
          </a:p>
        </p:txBody>
      </p:sp>
      <p:sp>
        <p:nvSpPr>
          <p:cNvPr id="5" name="Rectángulo 4"/>
          <p:cNvSpPr/>
          <p:nvPr/>
        </p:nvSpPr>
        <p:spPr>
          <a:xfrm>
            <a:off x="2483693" y="5229200"/>
            <a:ext cx="6624736" cy="584775"/>
          </a:xfrm>
          <a:prstGeom prst="rect">
            <a:avLst/>
          </a:prstGeom>
        </p:spPr>
        <p:txBody>
          <a:bodyPr wrap="square">
            <a:spAutoFit/>
          </a:bodyPr>
          <a:lstStyle/>
          <a:p>
            <a:pPr lvl="0" algn="ctr"/>
            <a:r>
              <a:rPr lang="es-MX" sz="3200" b="1" dirty="0" smtClean="0">
                <a:solidFill>
                  <a:srgbClr val="336600"/>
                </a:solidFill>
                <a:effectLst>
                  <a:glow rad="228600">
                    <a:srgbClr val="AAABB9">
                      <a:satMod val="175000"/>
                      <a:alpha val="40000"/>
                    </a:srgbClr>
                  </a:glow>
                </a:effectLst>
                <a:latin typeface="Arial Black" panose="020B0A04020102020204" pitchFamily="34" charset="0"/>
                <a:cs typeface="Arial" charset="0"/>
              </a:rPr>
              <a:t>ESTADÍSTICA DESCRIPTIVA</a:t>
            </a:r>
            <a:endParaRPr lang="es-MX" sz="3200" b="1" dirty="0">
              <a:solidFill>
                <a:srgbClr val="336600"/>
              </a:solidFill>
              <a:effectLst>
                <a:glow rad="228600">
                  <a:srgbClr val="AAABB9">
                    <a:satMod val="175000"/>
                    <a:alpha val="40000"/>
                  </a:srgbClr>
                </a:glow>
              </a:effectLst>
              <a:latin typeface="Arial Black" panose="020B0A04020102020204" pitchFamily="34" charset="0"/>
              <a:cs typeface="Arial" charset="0"/>
            </a:endParaRPr>
          </a:p>
        </p:txBody>
      </p:sp>
    </p:spTree>
    <p:extLst>
      <p:ext uri="{BB962C8B-B14F-4D97-AF65-F5344CB8AC3E}">
        <p14:creationId xmlns:p14="http://schemas.microsoft.com/office/powerpoint/2010/main" val="648760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161302" y="1039330"/>
            <a:ext cx="5339338" cy="1384995"/>
          </a:xfrm>
          <a:prstGeom prst="rect">
            <a:avLst/>
          </a:prstGeom>
        </p:spPr>
        <p:txBody>
          <a:bodyPr wrap="square">
            <a:spAutoFit/>
          </a:bodyPr>
          <a:lstStyle/>
          <a:p>
            <a:r>
              <a:rPr lang="es-ES" sz="2800" dirty="0" smtClean="0"/>
              <a:t>E</a:t>
            </a:r>
            <a:r>
              <a:rPr lang="es-MX" sz="2800" dirty="0"/>
              <a:t>s el valor que tiene mayor frecuencia absoluta, se representa por M</a:t>
            </a:r>
            <a:r>
              <a:rPr lang="es-MX" sz="2800" baseline="-25000" dirty="0"/>
              <a:t>o</a:t>
            </a:r>
            <a:r>
              <a:rPr lang="es-MX" sz="2800" baseline="-25000" dirty="0" smtClean="0"/>
              <a:t>.</a:t>
            </a:r>
            <a:endParaRPr lang="es-MX" sz="2800" dirty="0"/>
          </a:p>
        </p:txBody>
      </p:sp>
      <p:sp>
        <p:nvSpPr>
          <p:cNvPr id="7" name="CuadroTexto 6"/>
          <p:cNvSpPr txBox="1"/>
          <p:nvPr/>
        </p:nvSpPr>
        <p:spPr>
          <a:xfrm>
            <a:off x="5178572" y="322906"/>
            <a:ext cx="211147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MODA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5" name="Rectángulo 4"/>
          <p:cNvSpPr/>
          <p:nvPr/>
        </p:nvSpPr>
        <p:spPr>
          <a:xfrm>
            <a:off x="3419872" y="4797152"/>
            <a:ext cx="4968552" cy="1384995"/>
          </a:xfrm>
          <a:prstGeom prst="rect">
            <a:avLst/>
          </a:prstGeom>
        </p:spPr>
        <p:txBody>
          <a:bodyPr wrap="square">
            <a:spAutoFit/>
          </a:bodyPr>
          <a:lstStyle/>
          <a:p>
            <a:r>
              <a:rPr lang="es-MX" sz="2800" dirty="0"/>
              <a:t>Se puede hallar la moda para variables cualitativas y cuantitativas</a:t>
            </a:r>
          </a:p>
        </p:txBody>
      </p:sp>
    </p:spTree>
    <p:extLst>
      <p:ext uri="{BB962C8B-B14F-4D97-AF65-F5344CB8AC3E}">
        <p14:creationId xmlns:p14="http://schemas.microsoft.com/office/powerpoint/2010/main" val="1854004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023032" y="383378"/>
            <a:ext cx="211147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MODA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3" name="Rectángulo 2"/>
          <p:cNvSpPr/>
          <p:nvPr/>
        </p:nvSpPr>
        <p:spPr>
          <a:xfrm>
            <a:off x="971600" y="1118989"/>
            <a:ext cx="7848872" cy="5088573"/>
          </a:xfrm>
          <a:prstGeom prst="rect">
            <a:avLst/>
          </a:prstGeom>
        </p:spPr>
        <p:txBody>
          <a:bodyPr wrap="square">
            <a:spAutoFit/>
          </a:bodyPr>
          <a:lstStyle/>
          <a:p>
            <a:pPr>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Ejemplo la moda de la distribución:</a:t>
            </a:r>
            <a:endParaRPr lang="es-MX" sz="2800" b="1" dirty="0">
              <a:latin typeface="Calibri" panose="020F0502020204030204" pitchFamily="34" charset="0"/>
              <a:ea typeface="Times New Roman" panose="02020603050405020304" pitchFamily="18" charset="0"/>
              <a:cs typeface="Times New Roman" panose="02020603050405020304" pitchFamily="18" charset="0"/>
            </a:endParaRPr>
          </a:p>
          <a:p>
            <a:pPr>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2, 3, 3, 4, 4, 4, 5, 5          M</a:t>
            </a:r>
            <a:r>
              <a:rPr lang="es-MX" sz="2800" b="1" baseline="-25000" dirty="0">
                <a:latin typeface="Arial" panose="020B0604020202020204" pitchFamily="34" charset="0"/>
                <a:ea typeface="Times New Roman" panose="02020603050405020304" pitchFamily="18" charset="0"/>
                <a:cs typeface="Times New Roman" panose="02020603050405020304" pitchFamily="18" charset="0"/>
              </a:rPr>
              <a:t>o</a:t>
            </a:r>
            <a:r>
              <a:rPr lang="es-MX" sz="2800" b="1" dirty="0">
                <a:latin typeface="Arial" panose="020B0604020202020204" pitchFamily="34" charset="0"/>
                <a:ea typeface="Times New Roman" panose="02020603050405020304" pitchFamily="18" charset="0"/>
                <a:cs typeface="Times New Roman" panose="02020603050405020304" pitchFamily="18" charset="0"/>
              </a:rPr>
              <a:t>= 4 </a:t>
            </a:r>
            <a:endParaRPr lang="es-MX" sz="2800" b="1" dirty="0">
              <a:latin typeface="Calibri" panose="020F0502020204030204" pitchFamily="34" charset="0"/>
              <a:ea typeface="Times New Roman" panose="02020603050405020304" pitchFamily="18" charset="0"/>
              <a:cs typeface="Times New Roman" panose="02020603050405020304" pitchFamily="18" charset="0"/>
            </a:endParaRPr>
          </a:p>
          <a:p>
            <a:pPr>
              <a:spcBef>
                <a:spcPts val="2250"/>
              </a:spcBef>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Si en un grupo hay dos o varias puntuaciones con la misma frecuencia y esa frecuencia es la máxima, la distribución es:</a:t>
            </a:r>
            <a:endParaRPr lang="es-MX" sz="2800"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250"/>
              </a:spcBef>
              <a:spcAft>
                <a:spcPts val="0"/>
              </a:spcAft>
              <a:buFont typeface="Wingdings" panose="05000000000000000000" pitchFamily="2" charset="2"/>
              <a:buChar char=""/>
            </a:pPr>
            <a:r>
              <a:rPr lang="es-MX" sz="2800" b="1" dirty="0">
                <a:latin typeface="Arial" panose="020B0604020202020204" pitchFamily="34" charset="0"/>
                <a:ea typeface="Times New Roman" panose="02020603050405020304" pitchFamily="18" charset="0"/>
                <a:cs typeface="Times New Roman" panose="02020603050405020304" pitchFamily="18" charset="0"/>
              </a:rPr>
              <a:t>Bimodal.-  dos modal</a:t>
            </a:r>
            <a:endParaRPr lang="es-MX" sz="2800"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250"/>
              </a:spcBef>
              <a:spcAft>
                <a:spcPts val="0"/>
              </a:spcAft>
              <a:buFont typeface="Wingdings" panose="05000000000000000000" pitchFamily="2" charset="2"/>
              <a:buChar char=""/>
            </a:pPr>
            <a:r>
              <a:rPr lang="es-MX" sz="2800" b="1" dirty="0">
                <a:latin typeface="Arial" panose="020B0604020202020204" pitchFamily="34" charset="0"/>
                <a:ea typeface="Times New Roman" panose="02020603050405020304" pitchFamily="18" charset="0"/>
                <a:cs typeface="Times New Roman" panose="02020603050405020304" pitchFamily="18" charset="0"/>
              </a:rPr>
              <a:t>Multimodal.- varias modas.</a:t>
            </a:r>
            <a:endParaRPr lang="es-MX" sz="2800" b="1" dirty="0">
              <a:latin typeface="Calibri" panose="020F0502020204030204" pitchFamily="34" charset="0"/>
              <a:ea typeface="Times New Roman" panose="02020603050405020304" pitchFamily="18" charset="0"/>
              <a:cs typeface="Times New Roman" panose="02020603050405020304" pitchFamily="18" charset="0"/>
            </a:endParaRPr>
          </a:p>
          <a:p>
            <a:pPr marL="457200">
              <a:lnSpc>
                <a:spcPct val="150000"/>
              </a:lnSpc>
              <a:spcBef>
                <a:spcPts val="2250"/>
              </a:spcBef>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 </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ángulo 3"/>
          <p:cNvSpPr/>
          <p:nvPr/>
        </p:nvSpPr>
        <p:spPr>
          <a:xfrm>
            <a:off x="2195736" y="1628800"/>
            <a:ext cx="1224136" cy="504056"/>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ln w="38100">
                <a:solidFill>
                  <a:schemeClr val="tx1"/>
                </a:solidFill>
              </a:ln>
            </a:endParaRPr>
          </a:p>
        </p:txBody>
      </p:sp>
    </p:spTree>
    <p:extLst>
      <p:ext uri="{BB962C8B-B14F-4D97-AF65-F5344CB8AC3E}">
        <p14:creationId xmlns:p14="http://schemas.microsoft.com/office/powerpoint/2010/main" val="1211855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4" name="Rectángulo 3"/>
          <p:cNvSpPr/>
          <p:nvPr/>
        </p:nvSpPr>
        <p:spPr>
          <a:xfrm>
            <a:off x="1331640" y="446567"/>
            <a:ext cx="4572000" cy="1093120"/>
          </a:xfrm>
          <a:prstGeom prst="rect">
            <a:avLst/>
          </a:prstGeom>
        </p:spPr>
        <p:txBody>
          <a:bodyPr>
            <a:spAutoFit/>
          </a:bodyPr>
          <a:lstStyle/>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AGRUPADOS</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r>
              <a:rPr lang="es-MX" dirty="0">
                <a:latin typeface="Arial" panose="020B0604020202020204" pitchFamily="34" charset="0"/>
                <a:ea typeface="Times New Roman" panose="02020603050405020304" pitchFamily="18" charset="0"/>
              </a:rPr>
              <a:t>1º Todos los intervalos tienen la misma amplitud</a:t>
            </a:r>
            <a:endParaRPr lang="es-MX" dirty="0"/>
          </a:p>
        </p:txBody>
      </p:sp>
      <p:pic>
        <p:nvPicPr>
          <p:cNvPr id="13" name="Imagen 12" descr="fórmula de la moda"/>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472704"/>
            <a:ext cx="3816424" cy="660152"/>
          </a:xfrm>
          <a:prstGeom prst="rect">
            <a:avLst/>
          </a:prstGeom>
          <a:noFill/>
          <a:ln>
            <a:noFill/>
          </a:ln>
        </p:spPr>
      </p:pic>
      <p:sp>
        <p:nvSpPr>
          <p:cNvPr id="5" name="Rectángulo redondeado 4"/>
          <p:cNvSpPr/>
          <p:nvPr/>
        </p:nvSpPr>
        <p:spPr>
          <a:xfrm>
            <a:off x="3851920" y="1340768"/>
            <a:ext cx="4248472"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Rectángulo 6"/>
          <p:cNvSpPr/>
          <p:nvPr/>
        </p:nvSpPr>
        <p:spPr>
          <a:xfrm>
            <a:off x="1071511" y="2854288"/>
            <a:ext cx="4904645" cy="3098284"/>
          </a:xfrm>
          <a:prstGeom prst="rect">
            <a:avLst/>
          </a:prstGeom>
        </p:spPr>
        <p:txBody>
          <a:bodyPr wrap="square">
            <a:spAutoFit/>
          </a:bodyPr>
          <a:lstStyle/>
          <a:p>
            <a:pPr>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L</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i-1</a:t>
            </a:r>
            <a:r>
              <a:rPr lang="es-MX" b="1" dirty="0">
                <a:latin typeface="Arial" panose="020B0604020202020204" pitchFamily="34" charset="0"/>
                <a:ea typeface="Times New Roman" panose="02020603050405020304" pitchFamily="18" charset="0"/>
                <a:cs typeface="Times New Roman" panose="02020603050405020304" pitchFamily="18" charset="0"/>
              </a:rPr>
              <a:t> es el límite inferior de la clase modal.</a:t>
            </a:r>
            <a:endParaRPr lang="es-MX" sz="1600" b="1" dirty="0">
              <a:latin typeface="Calibri" panose="020F0502020204030204" pitchFamily="34" charset="0"/>
              <a:ea typeface="Times New Roman" panose="02020603050405020304" pitchFamily="18" charset="0"/>
              <a:cs typeface="Times New Roman" panose="02020603050405020304" pitchFamily="18" charset="0"/>
            </a:endParaRPr>
          </a:p>
          <a:p>
            <a:pPr>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f</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a:t>
            </a:r>
            <a:r>
              <a:rPr lang="es-MX" b="1" dirty="0">
                <a:latin typeface="Arial" panose="020B0604020202020204" pitchFamily="34" charset="0"/>
                <a:ea typeface="Times New Roman" panose="02020603050405020304" pitchFamily="18" charset="0"/>
                <a:cs typeface="Times New Roman" panose="02020603050405020304" pitchFamily="18" charset="0"/>
              </a:rPr>
              <a:t> es la frecuencia absoluta de la clase modal.</a:t>
            </a:r>
            <a:endParaRPr lang="es-MX" sz="1600" b="1" dirty="0">
              <a:latin typeface="Calibri" panose="020F0502020204030204" pitchFamily="34" charset="0"/>
              <a:ea typeface="Times New Roman" panose="02020603050405020304" pitchFamily="18" charset="0"/>
              <a:cs typeface="Times New Roman" panose="02020603050405020304" pitchFamily="18" charset="0"/>
            </a:endParaRPr>
          </a:p>
          <a:p>
            <a:pPr>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f</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i--1</a:t>
            </a:r>
            <a:r>
              <a:rPr lang="es-MX" b="1" dirty="0">
                <a:latin typeface="Arial" panose="020B0604020202020204" pitchFamily="34" charset="0"/>
                <a:ea typeface="Times New Roman" panose="02020603050405020304" pitchFamily="18" charset="0"/>
                <a:cs typeface="Times New Roman" panose="02020603050405020304" pitchFamily="18" charset="0"/>
              </a:rPr>
              <a:t> es la frecuencia absoluta inmediatamente inferior a la en clase modal.</a:t>
            </a:r>
            <a:endParaRPr lang="es-MX" sz="1600" b="1" dirty="0">
              <a:latin typeface="Calibri" panose="020F0502020204030204" pitchFamily="34" charset="0"/>
              <a:ea typeface="Times New Roman" panose="02020603050405020304" pitchFamily="18" charset="0"/>
              <a:cs typeface="Times New Roman" panose="02020603050405020304" pitchFamily="18" charset="0"/>
            </a:endParaRPr>
          </a:p>
          <a:p>
            <a:pPr>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f</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i-+1</a:t>
            </a:r>
            <a:r>
              <a:rPr lang="es-MX" b="1" dirty="0">
                <a:latin typeface="Arial" panose="020B0604020202020204" pitchFamily="34" charset="0"/>
                <a:ea typeface="Times New Roman" panose="02020603050405020304" pitchFamily="18" charset="0"/>
                <a:cs typeface="Times New Roman" panose="02020603050405020304" pitchFamily="18" charset="0"/>
              </a:rPr>
              <a:t> es la frecuencia absoluta inmediatamente posterior a la clase modal.</a:t>
            </a:r>
            <a:endParaRPr lang="es-MX" sz="1600" b="1" dirty="0">
              <a:latin typeface="Calibri" panose="020F0502020204030204" pitchFamily="34" charset="0"/>
              <a:ea typeface="Times New Roman" panose="02020603050405020304" pitchFamily="18" charset="0"/>
              <a:cs typeface="Times New Roman" panose="02020603050405020304" pitchFamily="18" charset="0"/>
            </a:endParaRPr>
          </a:p>
          <a:p>
            <a:r>
              <a:rPr lang="es-MX" b="1" dirty="0">
                <a:latin typeface="Arial" panose="020B0604020202020204" pitchFamily="34" charset="0"/>
                <a:ea typeface="Times New Roman" panose="02020603050405020304" pitchFamily="18" charset="0"/>
              </a:rPr>
              <a:t>a</a:t>
            </a:r>
            <a:r>
              <a:rPr lang="es-MX" b="1" baseline="-25000" dirty="0">
                <a:latin typeface="Arial" panose="020B0604020202020204" pitchFamily="34" charset="0"/>
                <a:ea typeface="Times New Roman" panose="02020603050405020304" pitchFamily="18" charset="0"/>
              </a:rPr>
              <a:t>i</a:t>
            </a:r>
            <a:r>
              <a:rPr lang="es-MX" b="1" dirty="0">
                <a:latin typeface="Arial" panose="020B0604020202020204" pitchFamily="34" charset="0"/>
                <a:ea typeface="Times New Roman" panose="02020603050405020304" pitchFamily="18" charset="0"/>
              </a:rPr>
              <a:t> es la amplitud de la clase</a:t>
            </a:r>
            <a:endParaRPr lang="es-MX" b="1" dirty="0"/>
          </a:p>
        </p:txBody>
      </p:sp>
    </p:spTree>
    <p:extLst>
      <p:ext uri="{BB962C8B-B14F-4D97-AF65-F5344CB8AC3E}">
        <p14:creationId xmlns:p14="http://schemas.microsoft.com/office/powerpoint/2010/main" val="34714207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292080" y="5733256"/>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pic>
        <p:nvPicPr>
          <p:cNvPr id="13" name="Imagen 12" descr="fórmula de la moda"/>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719311"/>
            <a:ext cx="3816424" cy="660152"/>
          </a:xfrm>
          <a:prstGeom prst="rect">
            <a:avLst/>
          </a:prstGeom>
          <a:noFill/>
          <a:ln>
            <a:noFill/>
          </a:ln>
        </p:spPr>
      </p:pic>
      <p:sp>
        <p:nvSpPr>
          <p:cNvPr id="5" name="Rectángulo redondeado 4"/>
          <p:cNvSpPr/>
          <p:nvPr/>
        </p:nvSpPr>
        <p:spPr>
          <a:xfrm>
            <a:off x="4427984" y="1545331"/>
            <a:ext cx="4248472"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2" name="Tabla 1"/>
          <p:cNvGraphicFramePr>
            <a:graphicFrameLocks noGrp="1"/>
          </p:cNvGraphicFramePr>
          <p:nvPr>
            <p:extLst>
              <p:ext uri="{D42A27DB-BD31-4B8C-83A1-F6EECF244321}">
                <p14:modId xmlns:p14="http://schemas.microsoft.com/office/powerpoint/2010/main" val="2810031509"/>
              </p:ext>
            </p:extLst>
          </p:nvPr>
        </p:nvGraphicFramePr>
        <p:xfrm>
          <a:off x="888773" y="1514748"/>
          <a:ext cx="3276972" cy="3036416"/>
        </p:xfrm>
        <a:graphic>
          <a:graphicData uri="http://schemas.openxmlformats.org/drawingml/2006/table">
            <a:tbl>
              <a:tblPr firstRow="1" firstCol="1" bandRow="1">
                <a:tableStyleId>{5C22544A-7EE6-4342-B048-85BDC9FD1C3A}</a:tableStyleId>
              </a:tblPr>
              <a:tblGrid>
                <a:gridCol w="1638486"/>
                <a:gridCol w="1638486"/>
              </a:tblGrid>
              <a:tr h="379552">
                <a:tc>
                  <a:txBody>
                    <a:bodyPr/>
                    <a:lstStyle/>
                    <a:p>
                      <a:pPr algn="l">
                        <a:lnSpc>
                          <a:spcPct val="115000"/>
                        </a:lnSpc>
                        <a:spcAft>
                          <a:spcPts val="0"/>
                        </a:spcAft>
                      </a:pPr>
                      <a:r>
                        <a:rPr lang="es-MX" sz="1200" dirty="0">
                          <a:effectLst/>
                        </a:rPr>
                        <a:t>Grupo</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f</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[10, 20)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 [20, 30)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[30,40)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highlight>
                            <a:srgbClr val="00FF00"/>
                          </a:highlight>
                        </a:rPr>
                        <a:t>10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[40, 50)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[50, 60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[60,70)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79552">
                <a:tc>
                  <a:txBody>
                    <a:bodyPr/>
                    <a:lstStyle/>
                    <a:p>
                      <a:pPr algn="ctr">
                        <a:lnSpc>
                          <a:spcPct val="115000"/>
                        </a:lnSpc>
                        <a:spcAft>
                          <a:spcPts val="0"/>
                        </a:spcAft>
                      </a:pPr>
                      <a:r>
                        <a:rPr lang="es-MX" sz="1200" dirty="0">
                          <a:effectLst/>
                        </a:rPr>
                        <a:t>[70, 80)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bl>
          </a:graphicData>
        </a:graphic>
      </p:graphicFrame>
      <p:sp>
        <p:nvSpPr>
          <p:cNvPr id="3" name="CuadroTexto 2"/>
          <p:cNvSpPr txBox="1"/>
          <p:nvPr/>
        </p:nvSpPr>
        <p:spPr>
          <a:xfrm>
            <a:off x="1547664" y="817548"/>
            <a:ext cx="1959191" cy="523220"/>
          </a:xfrm>
          <a:prstGeom prst="rect">
            <a:avLst/>
          </a:prstGeom>
          <a:noFill/>
        </p:spPr>
        <p:txBody>
          <a:bodyPr wrap="none" rtlCol="0">
            <a:spAutoFit/>
          </a:bodyPr>
          <a:lstStyle/>
          <a:p>
            <a:r>
              <a:rPr lang="es-MX" sz="2800" b="1" dirty="0" smtClean="0"/>
              <a:t>Ejemplo:</a:t>
            </a:r>
            <a:endParaRPr lang="es-MX" sz="2800" b="1" dirty="0"/>
          </a:p>
        </p:txBody>
      </p:sp>
      <mc:AlternateContent xmlns:mc="http://schemas.openxmlformats.org/markup-compatibility/2006" xmlns:a14="http://schemas.microsoft.com/office/drawing/2010/main">
        <mc:Choice Requires="a14">
          <p:sp>
            <p:nvSpPr>
              <p:cNvPr id="6" name="Rectángulo 5"/>
              <p:cNvSpPr/>
              <p:nvPr/>
            </p:nvSpPr>
            <p:spPr>
              <a:xfrm>
                <a:off x="4183680" y="3463954"/>
                <a:ext cx="4969805" cy="10520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000" i="1">
                          <a:latin typeface="Cambria Math" panose="02040503050406030204" pitchFamily="18" charset="0"/>
                        </a:rPr>
                        <m:t>𝑀𝑜</m:t>
                      </m:r>
                      <m:r>
                        <a:rPr lang="es-MX" sz="2000" i="0">
                          <a:latin typeface="Cambria Math" panose="02040503050406030204" pitchFamily="18" charset="0"/>
                        </a:rPr>
                        <m:t>=30+</m:t>
                      </m:r>
                      <m:f>
                        <m:fPr>
                          <m:ctrlPr>
                            <a:rPr lang="es-MX" sz="2000" i="1">
                              <a:latin typeface="Cambria Math" panose="02040503050406030204" pitchFamily="18" charset="0"/>
                            </a:rPr>
                          </m:ctrlPr>
                        </m:fPr>
                        <m:num>
                          <m:d>
                            <m:dPr>
                              <m:ctrlPr>
                                <a:rPr lang="es-MX" sz="2000" i="1">
                                  <a:latin typeface="Cambria Math" panose="02040503050406030204" pitchFamily="18" charset="0"/>
                                </a:rPr>
                              </m:ctrlPr>
                            </m:dPr>
                            <m:e>
                              <m:r>
                                <a:rPr lang="es-MX" sz="2000" i="0">
                                  <a:latin typeface="Cambria Math" panose="02040503050406030204" pitchFamily="18" charset="0"/>
                                </a:rPr>
                                <m:t>10−8</m:t>
                              </m:r>
                            </m:e>
                          </m:d>
                        </m:num>
                        <m:den>
                          <m:d>
                            <m:dPr>
                              <m:begChr m:val=""/>
                              <m:ctrlPr>
                                <a:rPr lang="es-MX" sz="2000" i="1">
                                  <a:latin typeface="Cambria Math" panose="02040503050406030204" pitchFamily="18" charset="0"/>
                                </a:rPr>
                              </m:ctrlPr>
                            </m:dPr>
                            <m:e>
                              <m:r>
                                <a:rPr lang="es-MX" sz="2000" i="0">
                                  <a:latin typeface="Cambria Math" panose="02040503050406030204" pitchFamily="18" charset="0"/>
                                </a:rPr>
                                <m:t> </m:t>
                              </m:r>
                              <m:d>
                                <m:dPr>
                                  <m:ctrlPr>
                                    <a:rPr lang="es-MX" sz="2000" i="1">
                                      <a:latin typeface="Cambria Math" panose="02040503050406030204" pitchFamily="18" charset="0"/>
                                    </a:rPr>
                                  </m:ctrlPr>
                                </m:dPr>
                                <m:e>
                                  <m:r>
                                    <a:rPr lang="es-MX" sz="2000" i="0">
                                      <a:latin typeface="Cambria Math" panose="02040503050406030204" pitchFamily="18" charset="0"/>
                                    </a:rPr>
                                    <m:t>10−8</m:t>
                                  </m:r>
                                </m:e>
                              </m:d>
                              <m:r>
                                <a:rPr lang="es-MX" sz="2000" i="0">
                                  <a:latin typeface="Cambria Math" panose="02040503050406030204" pitchFamily="18" charset="0"/>
                                </a:rPr>
                                <m:t>+(10−9</m:t>
                              </m:r>
                            </m:e>
                          </m:d>
                        </m:den>
                      </m:f>
                      <m:r>
                        <a:rPr lang="es-MX" sz="2000" i="0">
                          <a:latin typeface="Cambria Math" panose="02040503050406030204" pitchFamily="18" charset="0"/>
                        </a:rPr>
                        <m:t> </m:t>
                      </m:r>
                      <m:d>
                        <m:dPr>
                          <m:ctrlPr>
                            <a:rPr lang="es-MX" sz="2000" i="1">
                              <a:latin typeface="Cambria Math" panose="02040503050406030204" pitchFamily="18" charset="0"/>
                            </a:rPr>
                          </m:ctrlPr>
                        </m:dPr>
                        <m:e>
                          <m:r>
                            <a:rPr lang="es-MX" sz="2000" i="0">
                              <a:latin typeface="Cambria Math" panose="02040503050406030204" pitchFamily="18" charset="0"/>
                            </a:rPr>
                            <m:t>10</m:t>
                          </m:r>
                        </m:e>
                      </m:d>
                      <m:r>
                        <a:rPr lang="es-MX" sz="2000" i="0">
                          <a:latin typeface="Cambria Math" panose="02040503050406030204" pitchFamily="18" charset="0"/>
                        </a:rPr>
                        <m:t>=36.66 </m:t>
                      </m:r>
                    </m:oMath>
                  </m:oMathPara>
                </a14:m>
                <a:endParaRPr lang="es-MX" sz="2000" dirty="0"/>
              </a:p>
            </p:txBody>
          </p:sp>
        </mc:Choice>
        <mc:Fallback xmlns="">
          <p:sp>
            <p:nvSpPr>
              <p:cNvPr id="6" name="Rectángulo 5"/>
              <p:cNvSpPr>
                <a:spLocks noRot="1" noChangeAspect="1" noMove="1" noResize="1" noEditPoints="1" noAdjustHandles="1" noChangeArrowheads="1" noChangeShapeType="1" noTextEdit="1"/>
              </p:cNvSpPr>
              <p:nvPr/>
            </p:nvSpPr>
            <p:spPr>
              <a:xfrm>
                <a:off x="4183680" y="3463954"/>
                <a:ext cx="4969805" cy="1052019"/>
              </a:xfrm>
              <a:prstGeom prst="rect">
                <a:avLst/>
              </a:prstGeom>
              <a:blipFill rotWithShape="0">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143169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338843" y="1091264"/>
            <a:ext cx="8034265" cy="1384995"/>
          </a:xfrm>
          <a:prstGeom prst="rect">
            <a:avLst/>
          </a:prstGeom>
        </p:spPr>
        <p:txBody>
          <a:bodyPr wrap="square">
            <a:spAutoFit/>
          </a:bodyPr>
          <a:lstStyle/>
          <a:p>
            <a:r>
              <a:rPr lang="es-MX" sz="2800" b="1" dirty="0" smtClean="0">
                <a:latin typeface="Arial" panose="020B0604020202020204" pitchFamily="34" charset="0"/>
                <a:cs typeface="Arial" panose="020B0604020202020204" pitchFamily="34" charset="0"/>
              </a:rPr>
              <a:t>Valor </a:t>
            </a:r>
            <a:r>
              <a:rPr lang="es-MX" sz="2800" b="1" dirty="0">
                <a:latin typeface="Arial" panose="020B0604020202020204" pitchFamily="34" charset="0"/>
                <a:cs typeface="Arial" panose="020B0604020202020204" pitchFamily="34" charset="0"/>
              </a:rPr>
              <a:t>que ocupa el lugar central de todos los datos cuando éstos están ordenados de menor a mayor, se representa por M</a:t>
            </a:r>
            <a:r>
              <a:rPr lang="es-MX" sz="2800" b="1" baseline="-25000" dirty="0">
                <a:latin typeface="Arial" panose="020B0604020202020204" pitchFamily="34" charset="0"/>
                <a:cs typeface="Arial" panose="020B0604020202020204" pitchFamily="34" charset="0"/>
              </a:rPr>
              <a:t>e</a:t>
            </a:r>
            <a:r>
              <a:rPr lang="es-MX" sz="2800" baseline="-25000" dirty="0" smtClean="0"/>
              <a:t>.</a:t>
            </a:r>
            <a:endParaRPr lang="es-MX" sz="2800" dirty="0"/>
          </a:p>
        </p:txBody>
      </p:sp>
      <p:sp>
        <p:nvSpPr>
          <p:cNvPr id="7" name="CuadroTexto 6"/>
          <p:cNvSpPr txBox="1"/>
          <p:nvPr/>
        </p:nvSpPr>
        <p:spPr>
          <a:xfrm>
            <a:off x="4023032" y="383378"/>
            <a:ext cx="3139001"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MEDIANA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5" name="Rectángulo 4"/>
          <p:cNvSpPr/>
          <p:nvPr/>
        </p:nvSpPr>
        <p:spPr>
          <a:xfrm>
            <a:off x="3306532" y="4725144"/>
            <a:ext cx="4572000" cy="830997"/>
          </a:xfrm>
          <a:prstGeom prst="rect">
            <a:avLst/>
          </a:prstGeom>
        </p:spPr>
        <p:txBody>
          <a:bodyPr>
            <a:spAutoFit/>
          </a:bodyPr>
          <a:lstStyle/>
          <a:p>
            <a:pPr>
              <a:spcAft>
                <a:spcPts val="1000"/>
              </a:spcAft>
            </a:pPr>
            <a:r>
              <a:rPr lang="es-MX" sz="2400" dirty="0">
                <a:latin typeface="Arial" panose="020B0604020202020204" pitchFamily="34" charset="0"/>
                <a:ea typeface="Times New Roman" panose="02020603050405020304" pitchFamily="18" charset="0"/>
                <a:cs typeface="Times New Roman" panose="02020603050405020304" pitchFamily="18" charset="0"/>
              </a:rPr>
              <a:t>La </a:t>
            </a:r>
            <a:r>
              <a:rPr lang="es-MX" sz="2400" b="1" dirty="0">
                <a:latin typeface="Arial" panose="020B0604020202020204" pitchFamily="34" charset="0"/>
                <a:ea typeface="Times New Roman" panose="02020603050405020304" pitchFamily="18" charset="0"/>
                <a:cs typeface="Times New Roman" panose="02020603050405020304" pitchFamily="18" charset="0"/>
              </a:rPr>
              <a:t>mediana</a:t>
            </a:r>
            <a:r>
              <a:rPr lang="es-MX" sz="2400" dirty="0">
                <a:latin typeface="Arial" panose="020B0604020202020204" pitchFamily="34" charset="0"/>
                <a:ea typeface="Times New Roman" panose="02020603050405020304" pitchFamily="18" charset="0"/>
                <a:cs typeface="Times New Roman" panose="02020603050405020304" pitchFamily="18" charset="0"/>
              </a:rPr>
              <a:t> sólo se calcula para </a:t>
            </a:r>
            <a:r>
              <a:rPr lang="es-MX" sz="2400" b="1" dirty="0">
                <a:latin typeface="Arial" panose="020B0604020202020204" pitchFamily="34" charset="0"/>
                <a:ea typeface="Times New Roman" panose="02020603050405020304" pitchFamily="18" charset="0"/>
                <a:cs typeface="Times New Roman" panose="02020603050405020304" pitchFamily="18" charset="0"/>
              </a:rPr>
              <a:t>variables cuantitativas</a:t>
            </a:r>
            <a:r>
              <a:rPr lang="es-MX" sz="2400" dirty="0">
                <a:latin typeface="Arial" panose="020B0604020202020204" pitchFamily="34" charset="0"/>
                <a:ea typeface="Times New Roman" panose="02020603050405020304" pitchFamily="18" charset="0"/>
                <a:cs typeface="Times New Roman" panose="02020603050405020304" pitchFamily="18" charset="0"/>
              </a:rPr>
              <a:t>.</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8952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023032" y="383378"/>
            <a:ext cx="3139001"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MEDIANA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2" name="Rectángulo 1"/>
          <p:cNvSpPr/>
          <p:nvPr/>
        </p:nvSpPr>
        <p:spPr>
          <a:xfrm>
            <a:off x="1115616" y="1091264"/>
            <a:ext cx="7451572" cy="4796185"/>
          </a:xfrm>
          <a:prstGeom prst="rect">
            <a:avLst/>
          </a:prstGeom>
        </p:spPr>
        <p:txBody>
          <a:bodyPr wrap="square">
            <a:spAutoFit/>
          </a:bodyPr>
          <a:lstStyle/>
          <a:p>
            <a:pPr>
              <a:lnSpc>
                <a:spcPct val="150000"/>
              </a:lnSpc>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1.-Ordenamos los datos de menor a mayor. </a:t>
            </a:r>
          </a:p>
          <a:p>
            <a:pPr>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2.- Si la serie tiene un número impar de medidas la mediana es la puntuación central de la misma.</a:t>
            </a:r>
          </a:p>
          <a:p>
            <a:pPr>
              <a:lnSpc>
                <a:spcPct val="150000"/>
              </a:lnSpc>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            </a:t>
            </a:r>
            <a:r>
              <a:rPr lang="es-MX" sz="2400" b="1" dirty="0" smtClean="0">
                <a:latin typeface="Arial" panose="020B0604020202020204" pitchFamily="34" charset="0"/>
                <a:ea typeface="Times New Roman" panose="02020603050405020304" pitchFamily="18" charset="0"/>
                <a:cs typeface="Arial" panose="020B0604020202020204" pitchFamily="34" charset="0"/>
              </a:rPr>
              <a:t>2</a:t>
            </a:r>
            <a:r>
              <a:rPr lang="es-MX" sz="2400" b="1" dirty="0">
                <a:latin typeface="Arial" panose="020B0604020202020204" pitchFamily="34" charset="0"/>
                <a:ea typeface="Times New Roman" panose="02020603050405020304" pitchFamily="18" charset="0"/>
                <a:cs typeface="Arial" panose="020B0604020202020204" pitchFamily="34" charset="0"/>
              </a:rPr>
              <a:t>, 3, 4, 4, </a:t>
            </a:r>
            <a:r>
              <a:rPr lang="es-MX" sz="2400" b="1" dirty="0">
                <a:highlight>
                  <a:srgbClr val="00FF00"/>
                </a:highlight>
                <a:latin typeface="Arial" panose="020B0604020202020204" pitchFamily="34" charset="0"/>
                <a:ea typeface="Times New Roman" panose="02020603050405020304" pitchFamily="18" charset="0"/>
                <a:cs typeface="Arial" panose="020B0604020202020204" pitchFamily="34" charset="0"/>
              </a:rPr>
              <a:t>5</a:t>
            </a:r>
            <a:r>
              <a:rPr lang="es-MX" sz="2400" b="1" dirty="0">
                <a:latin typeface="Arial" panose="020B0604020202020204" pitchFamily="34" charset="0"/>
                <a:ea typeface="Times New Roman" panose="02020603050405020304" pitchFamily="18" charset="0"/>
                <a:cs typeface="Arial" panose="020B0604020202020204" pitchFamily="34" charset="0"/>
              </a:rPr>
              <a:t>, 5, 5, 6, 6                          Me= 5</a:t>
            </a:r>
          </a:p>
          <a:p>
            <a:pPr>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3.- Si la serie tiene un número par </a:t>
            </a:r>
            <a:r>
              <a:rPr lang="es-MX" sz="2400" b="1" dirty="0" smtClean="0">
                <a:latin typeface="Arial" panose="020B0604020202020204" pitchFamily="34" charset="0"/>
                <a:ea typeface="Times New Roman" panose="02020603050405020304" pitchFamily="18" charset="0"/>
                <a:cs typeface="Arial" panose="020B0604020202020204" pitchFamily="34" charset="0"/>
              </a:rPr>
              <a:t>de puntuaciones </a:t>
            </a:r>
            <a:r>
              <a:rPr lang="es-MX" sz="2400" b="1" dirty="0">
                <a:latin typeface="Arial" panose="020B0604020202020204" pitchFamily="34" charset="0"/>
                <a:ea typeface="Times New Roman" panose="02020603050405020304" pitchFamily="18" charset="0"/>
                <a:cs typeface="Arial" panose="020B0604020202020204" pitchFamily="34" charset="0"/>
              </a:rPr>
              <a:t>la mediana es la media entre las dos puntuaciones centrales.</a:t>
            </a:r>
          </a:p>
          <a:p>
            <a:pPr>
              <a:lnSpc>
                <a:spcPct val="150000"/>
              </a:lnSpc>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 </a:t>
            </a:r>
            <a:r>
              <a:rPr lang="es-MX" sz="2400" b="1" dirty="0" smtClean="0">
                <a:latin typeface="Arial" panose="020B0604020202020204" pitchFamily="34" charset="0"/>
                <a:ea typeface="Times New Roman" panose="02020603050405020304" pitchFamily="18" charset="0"/>
                <a:cs typeface="Arial" panose="020B0604020202020204" pitchFamily="34" charset="0"/>
              </a:rPr>
              <a:t>  </a:t>
            </a:r>
            <a:r>
              <a:rPr lang="es-MX" sz="2400" b="1" dirty="0">
                <a:latin typeface="Arial" panose="020B0604020202020204" pitchFamily="34" charset="0"/>
                <a:ea typeface="Times New Roman" panose="02020603050405020304" pitchFamily="18" charset="0"/>
                <a:cs typeface="Arial" panose="020B0604020202020204" pitchFamily="34" charset="0"/>
              </a:rPr>
              <a:t>7, 8, </a:t>
            </a:r>
            <a:r>
              <a:rPr lang="es-MX" sz="2400" b="1" dirty="0">
                <a:highlight>
                  <a:srgbClr val="00FF00"/>
                </a:highlight>
                <a:latin typeface="Arial" panose="020B0604020202020204" pitchFamily="34" charset="0"/>
                <a:ea typeface="Times New Roman" panose="02020603050405020304" pitchFamily="18" charset="0"/>
                <a:cs typeface="Arial" panose="020B0604020202020204" pitchFamily="34" charset="0"/>
              </a:rPr>
              <a:t>9, 10</a:t>
            </a:r>
            <a:r>
              <a:rPr lang="es-MX" sz="2400" b="1" dirty="0">
                <a:latin typeface="Arial" panose="020B0604020202020204" pitchFamily="34" charset="0"/>
                <a:ea typeface="Times New Roman" panose="02020603050405020304" pitchFamily="18" charset="0"/>
                <a:cs typeface="Arial" panose="020B0604020202020204" pitchFamily="34" charset="0"/>
              </a:rPr>
              <a:t>, 11, 12              entonces (9+10)/2                 </a:t>
            </a:r>
            <a:r>
              <a:rPr lang="es-MX" sz="2400" b="1" dirty="0" smtClean="0">
                <a:latin typeface="Arial" panose="020B0604020202020204" pitchFamily="34" charset="0"/>
                <a:ea typeface="Times New Roman" panose="02020603050405020304" pitchFamily="18" charset="0"/>
                <a:cs typeface="Arial" panose="020B0604020202020204" pitchFamily="34" charset="0"/>
              </a:rPr>
              <a:t>            </a:t>
            </a:r>
          </a:p>
          <a:p>
            <a:pPr>
              <a:lnSpc>
                <a:spcPct val="150000"/>
              </a:lnSpc>
              <a:spcAft>
                <a:spcPts val="1000"/>
              </a:spcAft>
            </a:pPr>
            <a:r>
              <a:rPr lang="es-MX" sz="2400" b="1" dirty="0">
                <a:latin typeface="Arial" panose="020B0604020202020204" pitchFamily="34" charset="0"/>
                <a:ea typeface="Times New Roman" panose="02020603050405020304" pitchFamily="18" charset="0"/>
                <a:cs typeface="Arial" panose="020B0604020202020204" pitchFamily="34" charset="0"/>
              </a:rPr>
              <a:t> </a:t>
            </a:r>
            <a:r>
              <a:rPr lang="es-MX" sz="2400" b="1" dirty="0" smtClean="0">
                <a:latin typeface="Arial" panose="020B0604020202020204" pitchFamily="34" charset="0"/>
                <a:ea typeface="Times New Roman" panose="02020603050405020304" pitchFamily="18" charset="0"/>
                <a:cs typeface="Arial" panose="020B0604020202020204" pitchFamily="34" charset="0"/>
              </a:rPr>
              <a:t>                                                      Me</a:t>
            </a:r>
            <a:r>
              <a:rPr lang="es-MX" sz="2400" b="1" dirty="0">
                <a:latin typeface="Arial" panose="020B0604020202020204" pitchFamily="34" charset="0"/>
                <a:ea typeface="Times New Roman" panose="02020603050405020304" pitchFamily="18" charset="0"/>
                <a:cs typeface="Arial" panose="020B0604020202020204" pitchFamily="34" charset="0"/>
              </a:rPr>
              <a:t>= 9.5 </a:t>
            </a:r>
            <a:endParaRPr lang="es-MX" sz="24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79109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4" name="Rectángulo 3"/>
          <p:cNvSpPr/>
          <p:nvPr/>
        </p:nvSpPr>
        <p:spPr>
          <a:xfrm>
            <a:off x="1331639" y="446567"/>
            <a:ext cx="7321639" cy="1882567"/>
          </a:xfrm>
          <a:prstGeom prst="rect">
            <a:avLst/>
          </a:prstGeom>
        </p:spPr>
        <p:txBody>
          <a:bodyPr wrap="square">
            <a:spAutoFit/>
          </a:bodyPr>
          <a:lstStyle/>
          <a:p>
            <a:pPr>
              <a:lnSpc>
                <a:spcPct val="150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AGRUPADOS</a:t>
            </a:r>
            <a:endParaRPr lang="es-MX" sz="1600" b="1" dirty="0">
              <a:latin typeface="Calibri" panose="020F0502020204030204" pitchFamily="34" charset="0"/>
              <a:ea typeface="Times New Roman" panose="02020603050405020304" pitchFamily="18" charset="0"/>
              <a:cs typeface="Times New Roman" panose="02020603050405020304" pitchFamily="18" charset="0"/>
            </a:endParaRPr>
          </a:p>
          <a:p>
            <a:pPr>
              <a:lnSpc>
                <a:spcPct val="150000"/>
              </a:lnSpc>
            </a:pPr>
            <a:r>
              <a:rPr lang="es-MX" b="1" dirty="0"/>
              <a:t>La mediana se encuentra en el intervalo donde la frecuencia acumulada llega hasta la mitad de la suma de las frecuencias absolutas. </a:t>
            </a:r>
          </a:p>
        </p:txBody>
      </p:sp>
      <p:sp>
        <p:nvSpPr>
          <p:cNvPr id="2" name="Rectángulo 1"/>
          <p:cNvSpPr/>
          <p:nvPr/>
        </p:nvSpPr>
        <p:spPr>
          <a:xfrm>
            <a:off x="1331638" y="2660091"/>
            <a:ext cx="6840761" cy="707886"/>
          </a:xfrm>
          <a:prstGeom prst="rect">
            <a:avLst/>
          </a:prstGeom>
        </p:spPr>
        <p:txBody>
          <a:bodyPr wrap="square">
            <a:spAutoFit/>
          </a:bodyPr>
          <a:lstStyle/>
          <a:p>
            <a:r>
              <a:rPr lang="es-MX" sz="2000" b="1" dirty="0">
                <a:latin typeface="Arial" panose="020B0604020202020204" pitchFamily="34" charset="0"/>
                <a:ea typeface="Times New Roman" panose="02020603050405020304" pitchFamily="18" charset="0"/>
              </a:rPr>
              <a:t>Es decir tenemos que buscar el intervalo en el que se encuentre </a:t>
            </a:r>
            <a:endParaRPr lang="es-MX" sz="2000" b="1" dirty="0"/>
          </a:p>
        </p:txBody>
      </p:sp>
      <p:pic>
        <p:nvPicPr>
          <p:cNvPr id="9" name="Imagen 8" descr="cociente"/>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131711"/>
            <a:ext cx="360040" cy="563833"/>
          </a:xfrm>
          <a:prstGeom prst="rect">
            <a:avLst/>
          </a:prstGeom>
          <a:noFill/>
          <a:ln>
            <a:noFill/>
          </a:ln>
        </p:spPr>
      </p:pic>
      <p:sp>
        <p:nvSpPr>
          <p:cNvPr id="3" name="Rectángulo redondeado 2"/>
          <p:cNvSpPr/>
          <p:nvPr/>
        </p:nvSpPr>
        <p:spPr>
          <a:xfrm>
            <a:off x="2843808" y="2996952"/>
            <a:ext cx="720080" cy="6985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0" name="Imagen 9" descr="mediana"/>
          <p:cNvPicPr/>
          <p:nvPr/>
        </p:nvPicPr>
        <p:blipFill>
          <a:blip r:embed="rId3">
            <a:extLst>
              <a:ext uri="{28A0092B-C50C-407E-A947-70E740481C1C}">
                <a14:useLocalDpi xmlns:a14="http://schemas.microsoft.com/office/drawing/2010/main" val="0"/>
              </a:ext>
            </a:extLst>
          </a:blip>
          <a:srcRect/>
          <a:stretch>
            <a:fillRect/>
          </a:stretch>
        </p:blipFill>
        <p:spPr bwMode="auto">
          <a:xfrm>
            <a:off x="1882738" y="4166511"/>
            <a:ext cx="1922140" cy="792088"/>
          </a:xfrm>
          <a:prstGeom prst="rect">
            <a:avLst/>
          </a:prstGeom>
          <a:noFill/>
          <a:ln>
            <a:noFill/>
          </a:ln>
        </p:spPr>
      </p:pic>
      <p:sp>
        <p:nvSpPr>
          <p:cNvPr id="6" name="Rectángulo redondeado 5"/>
          <p:cNvSpPr/>
          <p:nvPr/>
        </p:nvSpPr>
        <p:spPr>
          <a:xfrm>
            <a:off x="1727683" y="4058499"/>
            <a:ext cx="2232250"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p:cNvSpPr/>
          <p:nvPr/>
        </p:nvSpPr>
        <p:spPr>
          <a:xfrm>
            <a:off x="4264336" y="5181730"/>
            <a:ext cx="4572000" cy="1176219"/>
          </a:xfrm>
          <a:prstGeom prst="rect">
            <a:avLst/>
          </a:prstGeom>
        </p:spPr>
        <p:txBody>
          <a:bodyPr>
            <a:spAutoFit/>
          </a:bodyPr>
          <a:lstStyle/>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F</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i-1</a:t>
            </a:r>
            <a:r>
              <a:rPr lang="es-MX" dirty="0">
                <a:latin typeface="Arial" panose="020B0604020202020204" pitchFamily="34" charset="0"/>
                <a:ea typeface="Times New Roman" panose="02020603050405020304" pitchFamily="18" charset="0"/>
                <a:cs typeface="Times New Roman" panose="02020603050405020304" pitchFamily="18" charset="0"/>
              </a:rPr>
              <a:t> es la frecuencia acumulada anterior a la clase mediana.</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b="1" dirty="0">
                <a:latin typeface="Arial" panose="020B0604020202020204" pitchFamily="34" charset="0"/>
                <a:ea typeface="Times New Roman" panose="02020603050405020304" pitchFamily="18" charset="0"/>
                <a:cs typeface="Times New Roman" panose="02020603050405020304" pitchFamily="18" charset="0"/>
              </a:rPr>
              <a:t>a</a:t>
            </a:r>
            <a:r>
              <a:rPr lang="es-MX" b="1" baseline="-25000" dirty="0">
                <a:latin typeface="Arial" panose="020B0604020202020204" pitchFamily="34" charset="0"/>
                <a:ea typeface="Times New Roman" panose="02020603050405020304" pitchFamily="18" charset="0"/>
                <a:cs typeface="Times New Roman" panose="02020603050405020304" pitchFamily="18" charset="0"/>
              </a:rPr>
              <a:t>i</a:t>
            </a:r>
            <a:r>
              <a:rPr lang="es-MX" dirty="0">
                <a:latin typeface="Arial" panose="020B0604020202020204" pitchFamily="34" charset="0"/>
                <a:ea typeface="Times New Roman" panose="02020603050405020304" pitchFamily="18" charset="0"/>
                <a:cs typeface="Times New Roman" panose="02020603050405020304" pitchFamily="18" charset="0"/>
              </a:rPr>
              <a:t> es la amplitud de la clase.</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1817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4" name="Rectángulo 3"/>
          <p:cNvSpPr/>
          <p:nvPr/>
        </p:nvSpPr>
        <p:spPr>
          <a:xfrm>
            <a:off x="1331639" y="446567"/>
            <a:ext cx="1512169" cy="553998"/>
          </a:xfrm>
          <a:prstGeom prst="rect">
            <a:avLst/>
          </a:prstGeom>
        </p:spPr>
        <p:txBody>
          <a:bodyPr wrap="square">
            <a:spAutoFit/>
          </a:bodyPr>
          <a:lstStyle/>
          <a:p>
            <a:pPr>
              <a:lnSpc>
                <a:spcPct val="150000"/>
              </a:lnSpc>
              <a:spcAft>
                <a:spcPts val="1000"/>
              </a:spcAft>
            </a:pPr>
            <a:r>
              <a:rPr lang="es-MX" sz="2000" b="1" dirty="0" smtClean="0">
                <a:latin typeface="Arial" panose="020B0604020202020204" pitchFamily="34" charset="0"/>
                <a:ea typeface="Times New Roman" panose="02020603050405020304" pitchFamily="18" charset="0"/>
                <a:cs typeface="Times New Roman" panose="02020603050405020304" pitchFamily="18" charset="0"/>
              </a:rPr>
              <a:t>EJEMPLO</a:t>
            </a:r>
            <a:endParaRPr lang="es-MX" sz="2000" b="1" dirty="0">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618694267"/>
              </p:ext>
            </p:extLst>
          </p:nvPr>
        </p:nvGraphicFramePr>
        <p:xfrm>
          <a:off x="1331638" y="1054195"/>
          <a:ext cx="5256585" cy="2442112"/>
        </p:xfrm>
        <a:graphic>
          <a:graphicData uri="http://schemas.openxmlformats.org/drawingml/2006/table">
            <a:tbl>
              <a:tblPr firstRow="1" firstCol="1" bandRow="1">
                <a:tableStyleId>{5C22544A-7EE6-4342-B048-85BDC9FD1C3A}</a:tableStyleId>
              </a:tblPr>
              <a:tblGrid>
                <a:gridCol w="1752195"/>
                <a:gridCol w="1752195"/>
                <a:gridCol w="1752195"/>
              </a:tblGrid>
              <a:tr h="305264">
                <a:tc>
                  <a:txBody>
                    <a:bodyPr/>
                    <a:lstStyle/>
                    <a:p>
                      <a:pPr algn="l">
                        <a:lnSpc>
                          <a:spcPct val="115000"/>
                        </a:lnSpc>
                        <a:spcAft>
                          <a:spcPts val="0"/>
                        </a:spcAft>
                      </a:pPr>
                      <a:r>
                        <a:rPr lang="es-MX" sz="1200" dirty="0">
                          <a:effectLst/>
                        </a:rPr>
                        <a:t>Grupo</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f</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Fi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[10, 20)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 [20, 30)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[30,40)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19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highlight>
                            <a:srgbClr val="00FF00"/>
                          </a:highlight>
                        </a:rPr>
                        <a:t>[40, 50)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highlight>
                            <a:srgbClr val="00FF00"/>
                          </a:highlight>
                        </a:rPr>
                        <a:t>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highlight>
                            <a:srgbClr val="00FF00"/>
                          </a:highlight>
                        </a:rPr>
                        <a:t>28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[50, 60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36</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[60,70)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r h="305264">
                <a:tc>
                  <a:txBody>
                    <a:bodyPr/>
                    <a:lstStyle/>
                    <a:p>
                      <a:pPr algn="ctr">
                        <a:lnSpc>
                          <a:spcPct val="115000"/>
                        </a:lnSpc>
                        <a:spcAft>
                          <a:spcPts val="0"/>
                        </a:spcAft>
                      </a:pPr>
                      <a:r>
                        <a:rPr lang="es-MX" sz="1200" dirty="0">
                          <a:effectLst/>
                        </a:rPr>
                        <a:t>[70, 80)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gn="ctr">
                        <a:lnSpc>
                          <a:spcPct val="115000"/>
                        </a:lnSpc>
                        <a:spcAft>
                          <a:spcPts val="0"/>
                        </a:spcAft>
                      </a:pPr>
                      <a:r>
                        <a:rPr lang="es-MX" sz="1200" dirty="0">
                          <a:effectLst/>
                        </a:rPr>
                        <a:t>42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tc>
              </a:tr>
            </a:tbl>
          </a:graphicData>
        </a:graphic>
      </p:graphicFrame>
      <p:sp>
        <p:nvSpPr>
          <p:cNvPr id="7" name="Rectángulo 6"/>
          <p:cNvSpPr/>
          <p:nvPr/>
        </p:nvSpPr>
        <p:spPr>
          <a:xfrm>
            <a:off x="2411760" y="3674001"/>
            <a:ext cx="1646605" cy="410882"/>
          </a:xfrm>
          <a:prstGeom prst="rect">
            <a:avLst/>
          </a:prstGeom>
        </p:spPr>
        <p:txBody>
          <a:bodyPr wrap="none">
            <a:spAutoFit/>
          </a:bodyPr>
          <a:lstStyle/>
          <a:p>
            <a:pPr>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N/2= 42/2 =21</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Rectángulo 11"/>
              <p:cNvSpPr/>
              <p:nvPr/>
            </p:nvSpPr>
            <p:spPr>
              <a:xfrm>
                <a:off x="1701614" y="4581128"/>
                <a:ext cx="4382553" cy="6896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sz="2000" i="1">
                          <a:latin typeface="Cambria Math" panose="02040503050406030204" pitchFamily="18" charset="0"/>
                        </a:rPr>
                        <m:t>𝑀𝑒</m:t>
                      </m:r>
                      <m:r>
                        <a:rPr lang="es-MX" sz="2000" i="0">
                          <a:latin typeface="Cambria Math" panose="02040503050406030204" pitchFamily="18" charset="0"/>
                        </a:rPr>
                        <m:t>=40+</m:t>
                      </m:r>
                      <m:f>
                        <m:fPr>
                          <m:ctrlPr>
                            <a:rPr lang="es-MX" sz="2000" i="1">
                              <a:latin typeface="Cambria Math" panose="02040503050406030204" pitchFamily="18" charset="0"/>
                            </a:rPr>
                          </m:ctrlPr>
                        </m:fPr>
                        <m:num>
                          <m:d>
                            <m:dPr>
                              <m:ctrlPr>
                                <a:rPr lang="es-MX" sz="2000" i="1">
                                  <a:latin typeface="Cambria Math" panose="02040503050406030204" pitchFamily="18" charset="0"/>
                                </a:rPr>
                              </m:ctrlPr>
                            </m:dPr>
                            <m:e>
                              <m:r>
                                <a:rPr lang="es-MX" sz="2000" i="0">
                                  <a:latin typeface="Cambria Math" panose="02040503050406030204" pitchFamily="18" charset="0"/>
                                </a:rPr>
                                <m:t>21−19</m:t>
                              </m:r>
                            </m:e>
                          </m:d>
                        </m:num>
                        <m:den>
                          <m:r>
                            <a:rPr lang="es-MX" sz="2000" i="0">
                              <a:latin typeface="Cambria Math" panose="02040503050406030204" pitchFamily="18" charset="0"/>
                            </a:rPr>
                            <m:t>9</m:t>
                          </m:r>
                        </m:den>
                      </m:f>
                      <m:r>
                        <a:rPr lang="es-MX" sz="2000" i="0">
                          <a:latin typeface="Cambria Math" panose="02040503050406030204" pitchFamily="18" charset="0"/>
                        </a:rPr>
                        <m:t> </m:t>
                      </m:r>
                      <m:d>
                        <m:dPr>
                          <m:ctrlPr>
                            <a:rPr lang="es-MX" sz="2000" i="1">
                              <a:latin typeface="Cambria Math" panose="02040503050406030204" pitchFamily="18" charset="0"/>
                            </a:rPr>
                          </m:ctrlPr>
                        </m:dPr>
                        <m:e>
                          <m:r>
                            <a:rPr lang="es-MX" sz="2000" i="0">
                              <a:latin typeface="Cambria Math" panose="02040503050406030204" pitchFamily="18" charset="0"/>
                            </a:rPr>
                            <m:t>10</m:t>
                          </m:r>
                        </m:e>
                      </m:d>
                      <m:r>
                        <a:rPr lang="es-MX" sz="2000" i="0">
                          <a:latin typeface="Cambria Math" panose="02040503050406030204" pitchFamily="18" charset="0"/>
                        </a:rPr>
                        <m:t>=42.22</m:t>
                      </m:r>
                    </m:oMath>
                  </m:oMathPara>
                </a14:m>
                <a:endParaRPr lang="es-MX" sz="2000" dirty="0"/>
              </a:p>
            </p:txBody>
          </p:sp>
        </mc:Choice>
        <mc:Fallback xmlns="">
          <p:sp>
            <p:nvSpPr>
              <p:cNvPr id="12" name="Rectángulo 11"/>
              <p:cNvSpPr>
                <a:spLocks noRot="1" noChangeAspect="1" noMove="1" noResize="1" noEditPoints="1" noAdjustHandles="1" noChangeArrowheads="1" noChangeShapeType="1" noTextEdit="1"/>
              </p:cNvSpPr>
              <p:nvPr/>
            </p:nvSpPr>
            <p:spPr>
              <a:xfrm>
                <a:off x="1701614" y="4581128"/>
                <a:ext cx="4382553" cy="689676"/>
              </a:xfrm>
              <a:prstGeom prst="rect">
                <a:avLst/>
              </a:prstGeom>
              <a:blipFill rotWithShape="0">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254823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8" name="CuadroTexto 7"/>
          <p:cNvSpPr txBox="1"/>
          <p:nvPr/>
        </p:nvSpPr>
        <p:spPr>
          <a:xfrm>
            <a:off x="539552" y="620688"/>
            <a:ext cx="5688632" cy="1323439"/>
          </a:xfrm>
          <a:prstGeom prst="rect">
            <a:avLst/>
          </a:prstGeom>
          <a:noFill/>
        </p:spPr>
        <p:txBody>
          <a:bodyPr wrap="square" rtlCol="0">
            <a:spAutoFit/>
          </a:bodyPr>
          <a:lstStyle/>
          <a:p>
            <a:pPr algn="ctr"/>
            <a:r>
              <a:rPr lang="es-MX" sz="4000" dirty="0" smtClean="0">
                <a:solidFill>
                  <a:schemeClr val="accent6">
                    <a:lumMod val="50000"/>
                  </a:schemeClr>
                </a:solidFill>
                <a:latin typeface="Arial Black" panose="020B0A04020102020204" pitchFamily="34" charset="0"/>
              </a:rPr>
              <a:t>MEDIDAS </a:t>
            </a:r>
          </a:p>
          <a:p>
            <a:pPr algn="ctr"/>
            <a:r>
              <a:rPr lang="es-MX" sz="4000" dirty="0" smtClean="0">
                <a:solidFill>
                  <a:schemeClr val="accent6">
                    <a:lumMod val="50000"/>
                  </a:schemeClr>
                </a:solidFill>
                <a:latin typeface="Arial Black" panose="020B0A04020102020204" pitchFamily="34" charset="0"/>
              </a:rPr>
              <a:t>DE DISPERSIÓN</a:t>
            </a:r>
            <a:endParaRPr lang="es-MX" sz="4000" dirty="0">
              <a:solidFill>
                <a:schemeClr val="accent6">
                  <a:lumMod val="50000"/>
                </a:schemeClr>
              </a:solidFill>
              <a:latin typeface="Arial Black" panose="020B0A04020102020204" pitchFamily="34" charset="0"/>
            </a:endParaRPr>
          </a:p>
        </p:txBody>
      </p:sp>
    </p:spTree>
    <p:extLst>
      <p:ext uri="{BB962C8B-B14F-4D97-AF65-F5344CB8AC3E}">
        <p14:creationId xmlns:p14="http://schemas.microsoft.com/office/powerpoint/2010/main" val="1536075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539552" y="1091264"/>
            <a:ext cx="6624736" cy="2031325"/>
          </a:xfrm>
          <a:prstGeom prst="rect">
            <a:avLst/>
          </a:prstGeom>
        </p:spPr>
        <p:txBody>
          <a:bodyPr wrap="square">
            <a:spAutoFit/>
          </a:bodyPr>
          <a:lstStyle/>
          <a:p>
            <a:pPr>
              <a:lnSpc>
                <a:spcPct val="150000"/>
              </a:lnSpc>
              <a:spcAft>
                <a:spcPts val="1000"/>
              </a:spcAft>
              <a:tabLst>
                <a:tab pos="2447925" algn="l"/>
              </a:tabLst>
            </a:pPr>
            <a:r>
              <a:rPr lang="es-ES" sz="2800" b="1" dirty="0">
                <a:latin typeface="Arial" panose="020B0604020202020204" pitchFamily="34" charset="0"/>
                <a:ea typeface="Times New Roman" panose="02020603050405020304" pitchFamily="18" charset="0"/>
                <a:cs typeface="Times New Roman" panose="02020603050405020304" pitchFamily="18" charset="0"/>
              </a:rPr>
              <a:t>Son las medidas que nos indican que tanto se alejan los datos con respecto al centro de la distribución</a:t>
            </a:r>
            <a:endParaRPr lang="es-MX" sz="28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9917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graphicFrame>
        <p:nvGraphicFramePr>
          <p:cNvPr id="5" name="Table 4"/>
          <p:cNvGraphicFramePr>
            <a:graphicFrameLocks noGrp="1"/>
          </p:cNvGraphicFramePr>
          <p:nvPr>
            <p:extLst>
              <p:ext uri="{D42A27DB-BD31-4B8C-83A1-F6EECF244321}">
                <p14:modId xmlns:p14="http://schemas.microsoft.com/office/powerpoint/2010/main" val="3263298911"/>
              </p:ext>
            </p:extLst>
          </p:nvPr>
        </p:nvGraphicFramePr>
        <p:xfrm>
          <a:off x="575555" y="1197649"/>
          <a:ext cx="7992887" cy="3990848"/>
        </p:xfrm>
        <a:graphic>
          <a:graphicData uri="http://schemas.openxmlformats.org/drawingml/2006/table">
            <a:tbl>
              <a:tblPr firstRow="1" firstCol="1" bandRow="1">
                <a:tableStyleId>{8799B23B-EC83-4686-B30A-512413B5E67A}</a:tableStyleId>
              </a:tblPr>
              <a:tblGrid>
                <a:gridCol w="4176463"/>
                <a:gridCol w="3240360"/>
                <a:gridCol w="576064"/>
              </a:tblGrid>
              <a:tr h="430250">
                <a:tc>
                  <a:txBody>
                    <a:bodyPr/>
                    <a:lstStyle/>
                    <a:p>
                      <a:pPr>
                        <a:lnSpc>
                          <a:spcPct val="150000"/>
                        </a:lnSpc>
                        <a:spcAft>
                          <a:spcPts val="0"/>
                        </a:spcAft>
                      </a:pPr>
                      <a:r>
                        <a:rPr lang="es-MX" sz="2400" dirty="0" smtClean="0">
                          <a:effectLst/>
                          <a:latin typeface="Arial Black" panose="020B0A04020102020204" pitchFamily="34" charset="0"/>
                        </a:rPr>
                        <a:t>Objetivo</a:t>
                      </a:r>
                      <a:r>
                        <a:rPr lang="es-MX" sz="2400" dirty="0">
                          <a:effectLst/>
                          <a:latin typeface="Arial Black" panose="020B0A04020102020204" pitchFamily="34" charset="0"/>
                        </a:rPr>
                        <a:t> </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dirty="0">
                          <a:effectLst/>
                          <a:latin typeface="Arial Black" panose="020B0A04020102020204" pitchFamily="34" charset="0"/>
                        </a:rPr>
                        <a:t>6</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25400" cmpd="sng">
                      <a:noFill/>
                    </a:lnB>
                    <a:lnTlToBr w="12700" cmpd="sng">
                      <a:noFill/>
                      <a:prstDash val="solid"/>
                    </a:lnTlToBr>
                    <a:lnBlToTr w="12700" cmpd="sng">
                      <a:noFill/>
                      <a:prstDash val="solid"/>
                    </a:lnBlToTr>
                  </a:tcPr>
                </a:tc>
              </a:tr>
              <a:tr h="430250">
                <a:tc>
                  <a:txBody>
                    <a:bodyPr/>
                    <a:lstStyle/>
                    <a:p>
                      <a:pPr>
                        <a:lnSpc>
                          <a:spcPct val="150000"/>
                        </a:lnSpc>
                        <a:spcAft>
                          <a:spcPts val="0"/>
                        </a:spcAft>
                      </a:pPr>
                      <a:r>
                        <a:rPr lang="es-MX" sz="2400" dirty="0" smtClean="0">
                          <a:effectLst/>
                          <a:latin typeface="Arial Black" panose="020B0A04020102020204" pitchFamily="34" charset="0"/>
                        </a:rPr>
                        <a:t>Introducción</a:t>
                      </a:r>
                      <a:r>
                        <a:rPr lang="es-MX" sz="2400" dirty="0">
                          <a:effectLst/>
                          <a:latin typeface="Arial Black" panose="020B0A04020102020204" pitchFamily="34" charset="0"/>
                        </a:rPr>
                        <a:t> </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dirty="0">
                          <a:effectLst/>
                          <a:latin typeface="Arial Black" panose="020B0A04020102020204" pitchFamily="34" charset="0"/>
                        </a:rPr>
                        <a:t>7</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25400" cmpd="sng">
                      <a:noFill/>
                    </a:lnT>
                    <a:lnB w="12700" cmpd="sng">
                      <a:noFill/>
                    </a:lnB>
                    <a:lnTlToBr w="12700" cmpd="sng">
                      <a:noFill/>
                      <a:prstDash val="solid"/>
                    </a:lnTlToBr>
                    <a:lnBlToTr w="12700" cmpd="sng">
                      <a:noFill/>
                      <a:prstDash val="solid"/>
                    </a:lnBlToTr>
                  </a:tcPr>
                </a:tc>
              </a:tr>
              <a:tr h="430250">
                <a:tc>
                  <a:txBody>
                    <a:bodyPr/>
                    <a:lstStyle/>
                    <a:p>
                      <a:pPr>
                        <a:lnSpc>
                          <a:spcPct val="150000"/>
                        </a:lnSpc>
                        <a:spcAft>
                          <a:spcPts val="0"/>
                        </a:spcAft>
                      </a:pPr>
                      <a:r>
                        <a:rPr lang="es-MX" sz="2400" dirty="0" smtClean="0">
                          <a:effectLst/>
                          <a:latin typeface="Arial Black" panose="020B0A04020102020204" pitchFamily="34" charset="0"/>
                        </a:rPr>
                        <a:t>Estadística</a:t>
                      </a:r>
                      <a:r>
                        <a:rPr lang="es-MX" sz="2400" dirty="0">
                          <a:effectLst/>
                          <a:latin typeface="Arial Black" panose="020B0A04020102020204" pitchFamily="34" charset="0"/>
                        </a:rPr>
                        <a:t> </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dirty="0">
                          <a:effectLst/>
                          <a:latin typeface="Arial Black" panose="020B0A04020102020204" pitchFamily="34" charset="0"/>
                        </a:rPr>
                        <a:t>8</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509452">
                <a:tc>
                  <a:txBody>
                    <a:bodyPr/>
                    <a:lstStyle/>
                    <a:p>
                      <a:pPr>
                        <a:lnSpc>
                          <a:spcPct val="150000"/>
                        </a:lnSpc>
                        <a:spcAft>
                          <a:spcPts val="0"/>
                        </a:spcAft>
                      </a:pPr>
                      <a:r>
                        <a:rPr lang="es-MX" sz="2400" dirty="0">
                          <a:effectLst/>
                          <a:latin typeface="Arial Black" panose="020B0A04020102020204" pitchFamily="34" charset="0"/>
                        </a:rPr>
                        <a:t>Definiciones </a:t>
                      </a:r>
                      <a:r>
                        <a:rPr lang="es-MX" sz="2400" dirty="0" smtClean="0">
                          <a:effectLst/>
                          <a:latin typeface="Arial Black" panose="020B0A04020102020204" pitchFamily="34" charset="0"/>
                        </a:rPr>
                        <a:t>de</a:t>
                      </a:r>
                      <a:r>
                        <a:rPr lang="es-MX" sz="2400" baseline="0" dirty="0" smtClean="0">
                          <a:effectLst/>
                          <a:latin typeface="Arial Black" panose="020B0A04020102020204" pitchFamily="34" charset="0"/>
                        </a:rPr>
                        <a:t> Estadística</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dirty="0">
                          <a:effectLst/>
                          <a:latin typeface="Arial Black" panose="020B0A04020102020204" pitchFamily="34" charset="0"/>
                        </a:rPr>
                        <a:t>9</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430250">
                <a:tc>
                  <a:txBody>
                    <a:bodyPr/>
                    <a:lstStyle/>
                    <a:p>
                      <a:pPr>
                        <a:lnSpc>
                          <a:spcPct val="150000"/>
                        </a:lnSpc>
                        <a:spcAft>
                          <a:spcPts val="0"/>
                        </a:spcAft>
                      </a:pPr>
                      <a:r>
                        <a:rPr lang="es-MX" sz="2400" dirty="0" smtClean="0">
                          <a:effectLst/>
                          <a:latin typeface="Arial Black" panose="020B0A04020102020204" pitchFamily="34" charset="0"/>
                        </a:rPr>
                        <a:t>Clasificación</a:t>
                      </a:r>
                      <a:r>
                        <a:rPr lang="es-MX" sz="2400" dirty="0">
                          <a:effectLst/>
                          <a:latin typeface="Arial Black" panose="020B0A04020102020204" pitchFamily="34" charset="0"/>
                        </a:rPr>
                        <a:t> </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dirty="0" smtClean="0">
                          <a:effectLst/>
                          <a:latin typeface="Arial Black" panose="020B0A04020102020204" pitchFamily="34" charset="0"/>
                        </a:rPr>
                        <a:t>11</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430250">
                <a:tc>
                  <a:txBody>
                    <a:bodyPr/>
                    <a:lstStyle/>
                    <a:p>
                      <a:pPr>
                        <a:lnSpc>
                          <a:spcPct val="150000"/>
                        </a:lnSpc>
                        <a:spcAft>
                          <a:spcPts val="0"/>
                        </a:spcAft>
                      </a:pPr>
                      <a:r>
                        <a:rPr lang="es-MX" sz="2400" b="1" dirty="0" smtClean="0">
                          <a:solidFill>
                            <a:schemeClr val="tx1"/>
                          </a:solidFill>
                          <a:effectLst/>
                          <a:latin typeface="Arial Black" panose="020B0A04020102020204" pitchFamily="34" charset="0"/>
                          <a:ea typeface="+mn-ea"/>
                          <a:cs typeface="+mn-cs"/>
                        </a:rPr>
                        <a:t>Medidas</a:t>
                      </a:r>
                      <a:r>
                        <a:rPr lang="es-MX" sz="2400" b="1" baseline="0" dirty="0" smtClean="0">
                          <a:solidFill>
                            <a:schemeClr val="tx1"/>
                          </a:solidFill>
                          <a:effectLst/>
                          <a:latin typeface="Arial Black" panose="020B0A04020102020204" pitchFamily="34" charset="0"/>
                          <a:ea typeface="+mn-ea"/>
                          <a:cs typeface="+mn-cs"/>
                        </a:rPr>
                        <a:t> Descriptivas</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b="0" dirty="0" smtClean="0">
                          <a:solidFill>
                            <a:schemeClr val="tx1"/>
                          </a:solidFill>
                          <a:effectLst/>
                          <a:latin typeface="Arial Black" panose="020B0A04020102020204" pitchFamily="34" charset="0"/>
                          <a:ea typeface="+mn-ea"/>
                          <a:cs typeface="+mn-cs"/>
                        </a:rPr>
                        <a:t>15</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430250">
                <a:tc>
                  <a:txBody>
                    <a:bodyPr/>
                    <a:lstStyle/>
                    <a:p>
                      <a:pPr>
                        <a:lnSpc>
                          <a:spcPct val="150000"/>
                        </a:lnSpc>
                        <a:spcAft>
                          <a:spcPts val="0"/>
                        </a:spcAft>
                      </a:pPr>
                      <a:r>
                        <a:rPr lang="es-MX" sz="2400" b="1" dirty="0" smtClean="0">
                          <a:solidFill>
                            <a:schemeClr val="tx1"/>
                          </a:solidFill>
                          <a:effectLst/>
                          <a:latin typeface="Arial Black" panose="020B0A04020102020204" pitchFamily="34" charset="0"/>
                          <a:ea typeface="+mn-ea"/>
                          <a:cs typeface="+mn-cs"/>
                        </a:rPr>
                        <a:t>Medidas</a:t>
                      </a:r>
                      <a:r>
                        <a:rPr lang="es-MX" sz="2400" b="1" baseline="0" dirty="0" smtClean="0">
                          <a:solidFill>
                            <a:schemeClr val="tx1"/>
                          </a:solidFill>
                          <a:effectLst/>
                          <a:latin typeface="Arial Black" panose="020B0A04020102020204" pitchFamily="34" charset="0"/>
                          <a:ea typeface="+mn-ea"/>
                          <a:cs typeface="+mn-cs"/>
                        </a:rPr>
                        <a:t> de Posición</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ct val="150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50000"/>
                        </a:lnSpc>
                        <a:spcAft>
                          <a:spcPts val="0"/>
                        </a:spcAft>
                      </a:pPr>
                      <a:r>
                        <a:rPr lang="es-MX" sz="2400" b="0" dirty="0" smtClean="0">
                          <a:solidFill>
                            <a:schemeClr val="tx1"/>
                          </a:solidFill>
                          <a:effectLst/>
                          <a:latin typeface="Arial Black" panose="020B0A04020102020204" pitchFamily="34" charset="0"/>
                          <a:ea typeface="+mn-ea"/>
                          <a:cs typeface="+mn-cs"/>
                        </a:rPr>
                        <a:t>16</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356641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9482"/>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467543" y="1205026"/>
            <a:ext cx="8208912" cy="4154984"/>
          </a:xfrm>
          <a:prstGeom prst="rect">
            <a:avLst/>
          </a:prstGeom>
        </p:spPr>
        <p:txBody>
          <a:bodyPr wrap="square">
            <a:spAutoFit/>
          </a:bodyPr>
          <a:lstStyle/>
          <a:p>
            <a:r>
              <a:rPr lang="es-MX" sz="2400" b="1" dirty="0" smtClean="0"/>
              <a:t>El </a:t>
            </a:r>
            <a:r>
              <a:rPr lang="es-MX" sz="2400" b="1" dirty="0"/>
              <a:t>rango es la diferencia entre el mayor y el menor de los datos de una distribución estadística</a:t>
            </a:r>
            <a:r>
              <a:rPr lang="es-MX" sz="2400" b="1" dirty="0" smtClean="0"/>
              <a:t>.</a:t>
            </a:r>
          </a:p>
          <a:p>
            <a:endParaRPr lang="es-MX" sz="2400" b="1" dirty="0"/>
          </a:p>
          <a:p>
            <a:endParaRPr lang="es-MX" sz="2400" b="1" dirty="0" smtClean="0"/>
          </a:p>
          <a:p>
            <a:endParaRPr lang="es-MX" sz="2400" b="1" dirty="0"/>
          </a:p>
          <a:p>
            <a:r>
              <a:rPr lang="es-MX" sz="2400" b="1" dirty="0" smtClean="0"/>
              <a:t>                          R</a:t>
            </a:r>
            <a:r>
              <a:rPr lang="es-MX" sz="2400" b="1" dirty="0"/>
              <a:t>= Valor </a:t>
            </a:r>
            <a:r>
              <a:rPr lang="es-MX" sz="2400" b="1" dirty="0" smtClean="0"/>
              <a:t>Max </a:t>
            </a:r>
            <a:r>
              <a:rPr lang="es-MX" sz="2400" b="1" dirty="0"/>
              <a:t>– valor min</a:t>
            </a:r>
            <a:r>
              <a:rPr lang="es-MX" sz="2400" b="1" dirty="0" smtClean="0"/>
              <a:t>.</a:t>
            </a:r>
          </a:p>
          <a:p>
            <a:endParaRPr lang="es-MX" sz="2400" b="1" dirty="0"/>
          </a:p>
          <a:p>
            <a:endParaRPr lang="es-MX" sz="2400" b="1" dirty="0"/>
          </a:p>
          <a:p>
            <a:r>
              <a:rPr lang="es-MX" sz="2400" b="1" dirty="0"/>
              <a:t>Este valor es igual para datos no agrupados como para </a:t>
            </a:r>
            <a:r>
              <a:rPr lang="es-MX" sz="2400" b="1" dirty="0" smtClean="0"/>
              <a:t>agrupados</a:t>
            </a:r>
            <a:endParaRPr lang="es-MX" sz="2400" b="1" dirty="0"/>
          </a:p>
        </p:txBody>
      </p:sp>
      <p:sp>
        <p:nvSpPr>
          <p:cNvPr id="5" name="CuadroTexto 4"/>
          <p:cNvSpPr txBox="1"/>
          <p:nvPr/>
        </p:nvSpPr>
        <p:spPr>
          <a:xfrm>
            <a:off x="2195736" y="383548"/>
            <a:ext cx="6740948"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RANGO O RECORRIDO</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2" name="Rectángulo redondeado 1"/>
          <p:cNvSpPr/>
          <p:nvPr/>
        </p:nvSpPr>
        <p:spPr>
          <a:xfrm>
            <a:off x="3059832" y="3282518"/>
            <a:ext cx="5184576" cy="794554"/>
          </a:xfrm>
          <a:prstGeom prst="roundRect">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14988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80" y="0"/>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5" name="CuadroTexto 4"/>
          <p:cNvSpPr txBox="1"/>
          <p:nvPr/>
        </p:nvSpPr>
        <p:spPr>
          <a:xfrm>
            <a:off x="251520" y="620858"/>
            <a:ext cx="6215163"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DESVIACIÓN MEDIA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7" name="Rectángulo 6"/>
          <p:cNvSpPr/>
          <p:nvPr/>
        </p:nvSpPr>
        <p:spPr>
          <a:xfrm>
            <a:off x="2771800" y="4869160"/>
            <a:ext cx="5832648" cy="1815882"/>
          </a:xfrm>
          <a:prstGeom prst="rect">
            <a:avLst/>
          </a:prstGeom>
        </p:spPr>
        <p:txBody>
          <a:bodyPr wrap="square">
            <a:spAutoFit/>
          </a:bodyPr>
          <a:lstStyle/>
          <a:p>
            <a:pPr algn="just"/>
            <a:r>
              <a:rPr lang="es-MX" sz="2800" b="1" dirty="0">
                <a:latin typeface="Arial" panose="020B0604020202020204" pitchFamily="34" charset="0"/>
                <a:ea typeface="Times New Roman" panose="02020603050405020304" pitchFamily="18" charset="0"/>
              </a:rPr>
              <a:t>Es la desviación respecto a la media: es la diferencia entre cada valor de la variable estadística y la media aritmética</a:t>
            </a:r>
            <a:endParaRPr lang="es-MX" sz="2800" b="1" dirty="0"/>
          </a:p>
        </p:txBody>
      </p:sp>
    </p:spTree>
    <p:extLst>
      <p:ext uri="{BB962C8B-B14F-4D97-AF65-F5344CB8AC3E}">
        <p14:creationId xmlns:p14="http://schemas.microsoft.com/office/powerpoint/2010/main" val="680414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771800" y="260648"/>
            <a:ext cx="6215163"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DESVIACIÓN MEDIA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mc:AlternateContent xmlns:mc="http://schemas.openxmlformats.org/markup-compatibility/2006" xmlns:a14="http://schemas.microsoft.com/office/drawing/2010/main">
        <mc:Choice Requires="a14">
          <p:sp>
            <p:nvSpPr>
              <p:cNvPr id="3" name="Rectángulo 2"/>
              <p:cNvSpPr/>
              <p:nvPr/>
            </p:nvSpPr>
            <p:spPr>
              <a:xfrm>
                <a:off x="1547664" y="1340768"/>
                <a:ext cx="1458169" cy="517065"/>
              </a:xfrm>
              <a:prstGeom prst="rect">
                <a:avLst/>
              </a:prstGeom>
            </p:spPr>
            <p:txBody>
              <a:bodyPr wrap="square">
                <a:spAutoFit/>
              </a:bodyPr>
              <a:lstStyle/>
              <a:p>
                <a:pPr>
                  <a:lnSpc>
                    <a:spcPct val="115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D</a:t>
                </a:r>
                <a:r>
                  <a:rPr lang="es-MX" sz="2400" b="1" baseline="-25000" dirty="0">
                    <a:effectLst/>
                    <a:latin typeface="Arial" panose="020B0604020202020204" pitchFamily="34" charset="0"/>
                    <a:ea typeface="Times New Roman" panose="02020603050405020304" pitchFamily="18" charset="0"/>
                    <a:cs typeface="Times New Roman" panose="02020603050405020304" pitchFamily="18" charset="0"/>
                  </a:rPr>
                  <a:t>i</a:t>
                </a:r>
                <a:r>
                  <a:rPr lang="es-MX" sz="2400" b="1" dirty="0">
                    <a:effectLst/>
                    <a:latin typeface="Arial" panose="020B0604020202020204" pitchFamily="34" charset="0"/>
                    <a:ea typeface="Times New Roman" panose="02020603050405020304" pitchFamily="18" charset="0"/>
                    <a:cs typeface="Times New Roman" panose="02020603050405020304" pitchFamily="18" charset="0"/>
                  </a:rPr>
                  <a:t> = x - </a:t>
                </a:r>
                <a14:m>
                  <m:oMath xmlns:m="http://schemas.openxmlformats.org/officeDocument/2006/math">
                    <m:acc>
                      <m:accPr>
                        <m:chr m:val="̅"/>
                        <m:ctrlPr>
                          <a:rPr lang="es-MX" sz="2400" b="1" i="1">
                            <a:effectLst/>
                            <a:latin typeface="Cambria Math" panose="02040503050406030204" pitchFamily="18" charset="0"/>
                            <a:ea typeface="Times New Roman" panose="02020603050405020304" pitchFamily="18" charset="0"/>
                            <a:cs typeface="Arial" panose="020B0604020202020204" pitchFamily="34" charset="0"/>
                          </a:rPr>
                        </m:ctrlPr>
                      </m:accPr>
                      <m:e>
                        <m:r>
                          <a:rPr lang="es-MX" sz="2400" b="1" i="1">
                            <a:effectLst/>
                            <a:latin typeface="Cambria Math" panose="02040503050406030204" pitchFamily="18" charset="0"/>
                            <a:ea typeface="Times New Roman" panose="02020603050405020304" pitchFamily="18" charset="0"/>
                            <a:cs typeface="Arial" panose="020B0604020202020204" pitchFamily="34" charset="0"/>
                          </a:rPr>
                          <m:t>𝒙</m:t>
                        </m:r>
                      </m:e>
                    </m:acc>
                  </m:oMath>
                </a14:m>
                <a:r>
                  <a:rPr lang="es-MX" sz="24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1547664" y="1340768"/>
                <a:ext cx="1458169" cy="517065"/>
              </a:xfrm>
              <a:prstGeom prst="rect">
                <a:avLst/>
              </a:prstGeom>
              <a:blipFill rotWithShape="0">
                <a:blip r:embed="rId2"/>
                <a:stretch>
                  <a:fillRect l="-6695" t="-4706" r="-30126" b="-2000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Rectángulo 3"/>
              <p:cNvSpPr/>
              <p:nvPr/>
            </p:nvSpPr>
            <p:spPr>
              <a:xfrm>
                <a:off x="755576" y="2132856"/>
                <a:ext cx="7811612" cy="2202654"/>
              </a:xfrm>
              <a:prstGeom prst="rect">
                <a:avLst/>
              </a:prstGeom>
            </p:spPr>
            <p:txBody>
              <a:bodyPr wrap="square">
                <a:spAutoFit/>
              </a:bodyPr>
              <a:lstStyle/>
              <a:p>
                <a:pPr>
                  <a:lnSpc>
                    <a:spcPct val="115000"/>
                  </a:lnSpc>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La desviación media es la media aritmética de los valores absolutos de las desviaciones respecto a la media. </a:t>
                </a:r>
                <a:endParaRPr lang="es-MX" sz="2800" b="1"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s-MX" sz="2800" b="1" dirty="0">
                    <a:effectLst/>
                    <a:latin typeface="Arial" panose="020B0604020202020204" pitchFamily="34" charset="0"/>
                    <a:ea typeface="Times New Roman" panose="02020603050405020304" pitchFamily="18" charset="0"/>
                    <a:cs typeface="Times New Roman" panose="02020603050405020304" pitchFamily="18" charset="0"/>
                  </a:rPr>
                  <a:t>La desviación media se representa por  </a:t>
                </a:r>
                <a14:m>
                  <m:oMath xmlns:m="http://schemas.openxmlformats.org/officeDocument/2006/math">
                    <m:sSub>
                      <m:sSubPr>
                        <m:ctrlPr>
                          <a:rPr lang="es-MX" sz="2800" b="1" i="1">
                            <a:effectLst/>
                            <a:latin typeface="Cambria Math" panose="02040503050406030204" pitchFamily="18" charset="0"/>
                            <a:ea typeface="Times New Roman" panose="02020603050405020304" pitchFamily="18" charset="0"/>
                            <a:cs typeface="Arial" panose="020B0604020202020204" pitchFamily="34" charset="0"/>
                          </a:rPr>
                        </m:ctrlPr>
                      </m:sSubPr>
                      <m:e>
                        <m:r>
                          <a:rPr lang="es-MX" sz="2800" b="1" i="1">
                            <a:effectLst/>
                            <a:latin typeface="Cambria Math" panose="02040503050406030204" pitchFamily="18" charset="0"/>
                            <a:ea typeface="Times New Roman" panose="02020603050405020304" pitchFamily="18" charset="0"/>
                            <a:cs typeface="Arial" panose="020B0604020202020204" pitchFamily="34" charset="0"/>
                          </a:rPr>
                          <m:t>𝑫</m:t>
                        </m:r>
                      </m:e>
                      <m:sub>
                        <m:acc>
                          <m:accPr>
                            <m:chr m:val="̅"/>
                            <m:ctrlPr>
                              <a:rPr lang="es-MX" sz="2800" b="1" i="1">
                                <a:effectLst/>
                                <a:latin typeface="Cambria Math" panose="02040503050406030204" pitchFamily="18" charset="0"/>
                                <a:ea typeface="Times New Roman" panose="02020603050405020304" pitchFamily="18" charset="0"/>
                                <a:cs typeface="Arial" panose="020B0604020202020204" pitchFamily="34" charset="0"/>
                              </a:rPr>
                            </m:ctrlPr>
                          </m:accPr>
                          <m:e>
                            <m:r>
                              <a:rPr lang="es-MX" sz="2800" b="1" i="1">
                                <a:effectLst/>
                                <a:latin typeface="Cambria Math" panose="02040503050406030204" pitchFamily="18" charset="0"/>
                                <a:ea typeface="Times New Roman" panose="02020603050405020304" pitchFamily="18" charset="0"/>
                                <a:cs typeface="Arial" panose="020B0604020202020204" pitchFamily="34" charset="0"/>
                              </a:rPr>
                              <m:t>𝒙</m:t>
                            </m:r>
                          </m:e>
                        </m:acc>
                      </m:sub>
                    </m:sSub>
                  </m:oMath>
                </a14:m>
                <a:endParaRPr lang="es-MX" sz="28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4" name="Rectángulo 3"/>
              <p:cNvSpPr>
                <a:spLocks noRot="1" noChangeAspect="1" noMove="1" noResize="1" noEditPoints="1" noAdjustHandles="1" noChangeArrowheads="1" noChangeShapeType="1" noTextEdit="1"/>
              </p:cNvSpPr>
              <p:nvPr/>
            </p:nvSpPr>
            <p:spPr>
              <a:xfrm>
                <a:off x="755576" y="2132856"/>
                <a:ext cx="7811612" cy="2202654"/>
              </a:xfrm>
              <a:prstGeom prst="rect">
                <a:avLst/>
              </a:prstGeom>
              <a:blipFill rotWithShape="0">
                <a:blip r:embed="rId3"/>
                <a:stretch>
                  <a:fillRect l="-1639" t="-2216" r="-2498" b="-4986"/>
                </a:stretch>
              </a:blipFill>
            </p:spPr>
            <p:txBody>
              <a:bodyPr/>
              <a:lstStyle/>
              <a:p>
                <a:r>
                  <a:rPr lang="es-MX">
                    <a:noFill/>
                  </a:rPr>
                  <a:t> </a:t>
                </a:r>
              </a:p>
            </p:txBody>
          </p:sp>
        </mc:Fallback>
      </mc:AlternateContent>
      <p:pic>
        <p:nvPicPr>
          <p:cNvPr id="7" name="Imagen 6" descr="desviación media"/>
          <p:cNvPicPr/>
          <p:nvPr/>
        </p:nvPicPr>
        <p:blipFill>
          <a:blip r:embed="rId4">
            <a:extLst>
              <a:ext uri="{28A0092B-C50C-407E-A947-70E740481C1C}">
                <a14:useLocalDpi xmlns:a14="http://schemas.microsoft.com/office/drawing/2010/main" val="0"/>
              </a:ext>
            </a:extLst>
          </a:blip>
          <a:srcRect/>
          <a:stretch>
            <a:fillRect/>
          </a:stretch>
        </p:blipFill>
        <p:spPr bwMode="auto">
          <a:xfrm>
            <a:off x="3005832" y="4610534"/>
            <a:ext cx="3150343" cy="737772"/>
          </a:xfrm>
          <a:prstGeom prst="rect">
            <a:avLst/>
          </a:prstGeom>
          <a:noFill/>
          <a:ln>
            <a:noFill/>
          </a:ln>
        </p:spPr>
      </p:pic>
      <p:sp>
        <p:nvSpPr>
          <p:cNvPr id="8" name="Rectángulo redondeado 7"/>
          <p:cNvSpPr/>
          <p:nvPr/>
        </p:nvSpPr>
        <p:spPr>
          <a:xfrm>
            <a:off x="2771800" y="4509120"/>
            <a:ext cx="4032448" cy="839186"/>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76267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mc:AlternateContent xmlns:mc="http://schemas.openxmlformats.org/markup-compatibility/2006" xmlns:a14="http://schemas.microsoft.com/office/drawing/2010/main">
        <mc:Choice Requires="a14">
          <p:sp>
            <p:nvSpPr>
              <p:cNvPr id="2" name="Rectángulo 1"/>
              <p:cNvSpPr/>
              <p:nvPr/>
            </p:nvSpPr>
            <p:spPr>
              <a:xfrm>
                <a:off x="1137761" y="476672"/>
                <a:ext cx="6840761" cy="956544"/>
              </a:xfrm>
              <a:prstGeom prst="rect">
                <a:avLst/>
              </a:prstGeom>
            </p:spPr>
            <p:txBody>
              <a:bodyPr wrap="square">
                <a:spAutoFit/>
              </a:bodyPr>
              <a:lstStyle/>
              <a:p>
                <a:pPr>
                  <a:lnSpc>
                    <a:spcPct val="150000"/>
                  </a:lnSpc>
                </a:pPr>
                <a:r>
                  <a:rPr lang="es-MX" sz="2000" b="1" dirty="0" smtClean="0">
                    <a:latin typeface="Arial" panose="020B0604020202020204" pitchFamily="34" charset="0"/>
                    <a:ea typeface="Times New Roman" panose="02020603050405020304" pitchFamily="18" charset="0"/>
                  </a:rPr>
                  <a:t> </a:t>
                </a:r>
                <a:r>
                  <a:rPr lang="es-MX" sz="2000" b="1" dirty="0"/>
                  <a:t>En este caso es necesario obtener la marca de clase del grupo  </a:t>
                </a:r>
                <a14:m>
                  <m:oMath xmlns:m="http://schemas.openxmlformats.org/officeDocument/2006/math">
                    <m:sSub>
                      <m:sSubPr>
                        <m:ctrlPr>
                          <a:rPr lang="es-MX" sz="2000" b="1" i="1">
                            <a:latin typeface="Cambria Math" panose="02040503050406030204" pitchFamily="18" charset="0"/>
                          </a:rPr>
                        </m:ctrlPr>
                      </m:sSubPr>
                      <m:e>
                        <m:r>
                          <a:rPr lang="es-MX" sz="2000" b="1" i="1">
                            <a:latin typeface="Cambria Math" panose="02040503050406030204" pitchFamily="18" charset="0"/>
                          </a:rPr>
                          <m:t>𝒙</m:t>
                        </m:r>
                      </m:e>
                      <m:sub>
                        <m:r>
                          <a:rPr lang="es-MX" sz="2000" b="1" i="1">
                            <a:latin typeface="Cambria Math" panose="02040503050406030204" pitchFamily="18" charset="0"/>
                          </a:rPr>
                          <m:t>𝒊</m:t>
                        </m:r>
                      </m:sub>
                    </m:sSub>
                  </m:oMath>
                </a14:m>
                <a:endParaRPr lang="es-MX" sz="2000" b="1" dirty="0"/>
              </a:p>
            </p:txBody>
          </p:sp>
        </mc:Choice>
        <mc:Fallback xmlns="">
          <p:sp>
            <p:nvSpPr>
              <p:cNvPr id="2" name="Rectángulo 1"/>
              <p:cNvSpPr>
                <a:spLocks noRot="1" noChangeAspect="1" noMove="1" noResize="1" noEditPoints="1" noAdjustHandles="1" noChangeArrowheads="1" noChangeShapeType="1" noTextEdit="1"/>
              </p:cNvSpPr>
              <p:nvPr/>
            </p:nvSpPr>
            <p:spPr>
              <a:xfrm>
                <a:off x="1137761" y="476672"/>
                <a:ext cx="6840761" cy="956544"/>
              </a:xfrm>
              <a:prstGeom prst="rect">
                <a:avLst/>
              </a:prstGeom>
              <a:blipFill rotWithShape="0">
                <a:blip r:embed="rId2"/>
                <a:stretch>
                  <a:fillRect l="-980" b="-10191"/>
                </a:stretch>
              </a:blipFill>
            </p:spPr>
            <p:txBody>
              <a:bodyPr/>
              <a:lstStyle/>
              <a:p>
                <a:r>
                  <a:rPr lang="es-MX">
                    <a:noFill/>
                  </a:rPr>
                  <a:t> </a:t>
                </a:r>
              </a:p>
            </p:txBody>
          </p:sp>
        </mc:Fallback>
      </mc:AlternateContent>
      <p:sp>
        <p:nvSpPr>
          <p:cNvPr id="6" name="Rectángulo redondeado 5"/>
          <p:cNvSpPr/>
          <p:nvPr/>
        </p:nvSpPr>
        <p:spPr>
          <a:xfrm>
            <a:off x="4283968" y="1466897"/>
            <a:ext cx="2232250"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12" name="Imagen 11" descr="desviación media"/>
          <p:cNvPicPr/>
          <p:nvPr/>
        </p:nvPicPr>
        <p:blipFill>
          <a:blip r:embed="rId3">
            <a:extLst>
              <a:ext uri="{28A0092B-C50C-407E-A947-70E740481C1C}">
                <a14:useLocalDpi xmlns:a14="http://schemas.microsoft.com/office/drawing/2010/main" val="0"/>
              </a:ext>
            </a:extLst>
          </a:blip>
          <a:srcRect/>
          <a:stretch>
            <a:fillRect/>
          </a:stretch>
        </p:blipFill>
        <p:spPr bwMode="auto">
          <a:xfrm>
            <a:off x="4291506" y="1646917"/>
            <a:ext cx="1800200" cy="648071"/>
          </a:xfrm>
          <a:prstGeom prst="rect">
            <a:avLst/>
          </a:prstGeom>
          <a:noFill/>
          <a:ln>
            <a:noFill/>
          </a:ln>
        </p:spPr>
      </p:pic>
      <p:graphicFrame>
        <p:nvGraphicFramePr>
          <p:cNvPr id="5" name="Tabla 4"/>
          <p:cNvGraphicFramePr>
            <a:graphicFrameLocks noGrp="1"/>
          </p:cNvGraphicFramePr>
          <p:nvPr>
            <p:extLst>
              <p:ext uri="{D42A27DB-BD31-4B8C-83A1-F6EECF244321}">
                <p14:modId xmlns:p14="http://schemas.microsoft.com/office/powerpoint/2010/main" val="1309697688"/>
              </p:ext>
            </p:extLst>
          </p:nvPr>
        </p:nvGraphicFramePr>
        <p:xfrm>
          <a:off x="458326" y="2732891"/>
          <a:ext cx="4113674" cy="2352294"/>
        </p:xfrm>
        <a:graphic>
          <a:graphicData uri="http://schemas.openxmlformats.org/drawingml/2006/table">
            <a:tbl>
              <a:tblPr firstRow="1" firstCol="1" bandRow="1">
                <a:tableStyleId>{5C22544A-7EE6-4342-B048-85BDC9FD1C3A}</a:tableStyleId>
              </a:tblPr>
              <a:tblGrid>
                <a:gridCol w="1596702"/>
                <a:gridCol w="1596702"/>
                <a:gridCol w="920270"/>
              </a:tblGrid>
              <a:tr h="336042">
                <a:tc>
                  <a:txBody>
                    <a:bodyPr/>
                    <a:lstStyle/>
                    <a:p>
                      <a:pPr>
                        <a:lnSpc>
                          <a:spcPct val="115000"/>
                        </a:lnSpc>
                        <a:spcAft>
                          <a:spcPts val="0"/>
                        </a:spcAft>
                      </a:pPr>
                      <a:r>
                        <a:rPr lang="es-MX" sz="12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x</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f</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gn="ctr">
                        <a:lnSpc>
                          <a:spcPct val="115000"/>
                        </a:lnSpc>
                        <a:spcAft>
                          <a:spcPts val="0"/>
                        </a:spcAft>
                      </a:pPr>
                      <a:r>
                        <a:rPr lang="es-MX" sz="1200" dirty="0">
                          <a:effectLst/>
                        </a:rPr>
                        <a:t>[10, 15)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12.5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3</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gn="ctr">
                        <a:lnSpc>
                          <a:spcPct val="115000"/>
                        </a:lnSpc>
                        <a:spcAft>
                          <a:spcPts val="0"/>
                        </a:spcAft>
                      </a:pPr>
                      <a:r>
                        <a:rPr lang="es-MX" sz="1200" dirty="0">
                          <a:effectLst/>
                        </a:rPr>
                        <a:t>[15, 20)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17.5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gn="ctr">
                        <a:lnSpc>
                          <a:spcPct val="115000"/>
                        </a:lnSpc>
                        <a:spcAft>
                          <a:spcPts val="0"/>
                        </a:spcAft>
                      </a:pPr>
                      <a:r>
                        <a:rPr lang="es-MX" sz="1200" dirty="0">
                          <a:effectLst/>
                        </a:rPr>
                        <a:t>[20, 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22.5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7</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gn="ctr">
                        <a:lnSpc>
                          <a:spcPct val="115000"/>
                        </a:lnSpc>
                        <a:spcAft>
                          <a:spcPts val="0"/>
                        </a:spcAft>
                      </a:pPr>
                      <a:r>
                        <a:rPr lang="es-MX" sz="1200" dirty="0">
                          <a:effectLst/>
                        </a:rPr>
                        <a:t>[25, 30)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27.5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4</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gn="ctr">
                        <a:lnSpc>
                          <a:spcPct val="115000"/>
                        </a:lnSpc>
                        <a:spcAft>
                          <a:spcPts val="0"/>
                        </a:spcAft>
                      </a:pPr>
                      <a:r>
                        <a:rPr lang="es-MX" sz="1200" dirty="0">
                          <a:effectLst/>
                        </a:rPr>
                        <a:t>[30, 35)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32.5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r h="336042">
                <a:tc>
                  <a:txBody>
                    <a:bodyPr/>
                    <a:lstStyle/>
                    <a:p>
                      <a:pPr>
                        <a:lnSpc>
                          <a:spcPct val="115000"/>
                        </a:lnSpc>
                        <a:spcAft>
                          <a:spcPts val="0"/>
                        </a:spcAft>
                      </a:pPr>
                      <a:r>
                        <a:rPr lang="es-MX" sz="12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 </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ct val="115000"/>
                        </a:lnSpc>
                        <a:spcAft>
                          <a:spcPts val="0"/>
                        </a:spcAft>
                      </a:pPr>
                      <a:r>
                        <a:rPr lang="es-MX" sz="1200" dirty="0">
                          <a:effectLst/>
                        </a:rPr>
                        <a:t>21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r>
            </a:tbl>
          </a:graphicData>
        </a:graphic>
      </p:graphicFrame>
      <p:pic>
        <p:nvPicPr>
          <p:cNvPr id="13" name="Imagen 12" descr="media"/>
          <p:cNvPicPr/>
          <p:nvPr/>
        </p:nvPicPr>
        <p:blipFill>
          <a:blip r:embed="rId4">
            <a:extLst>
              <a:ext uri="{28A0092B-C50C-407E-A947-70E740481C1C}">
                <a14:useLocalDpi xmlns:a14="http://schemas.microsoft.com/office/drawing/2010/main" val="0"/>
              </a:ext>
            </a:extLst>
          </a:blip>
          <a:srcRect/>
          <a:stretch>
            <a:fillRect/>
          </a:stretch>
        </p:blipFill>
        <p:spPr bwMode="auto">
          <a:xfrm>
            <a:off x="4788024" y="4551886"/>
            <a:ext cx="2304256" cy="864094"/>
          </a:xfrm>
          <a:prstGeom prst="rect">
            <a:avLst/>
          </a:prstGeom>
          <a:noFill/>
          <a:ln>
            <a:noFill/>
          </a:ln>
        </p:spPr>
      </p:pic>
      <p:pic>
        <p:nvPicPr>
          <p:cNvPr id="14" name="Imagen 13" descr="desviación media"/>
          <p:cNvPicPr/>
          <p:nvPr/>
        </p:nvPicPr>
        <p:blipFill>
          <a:blip r:embed="rId5">
            <a:extLst>
              <a:ext uri="{28A0092B-C50C-407E-A947-70E740481C1C}">
                <a14:useLocalDpi xmlns:a14="http://schemas.microsoft.com/office/drawing/2010/main" val="0"/>
              </a:ext>
            </a:extLst>
          </a:blip>
          <a:srcRect/>
          <a:stretch>
            <a:fillRect/>
          </a:stretch>
        </p:blipFill>
        <p:spPr bwMode="auto">
          <a:xfrm>
            <a:off x="5715384" y="5623965"/>
            <a:ext cx="2160240" cy="757363"/>
          </a:xfrm>
          <a:prstGeom prst="rect">
            <a:avLst/>
          </a:prstGeom>
          <a:noFill/>
          <a:ln>
            <a:noFill/>
          </a:ln>
        </p:spPr>
      </p:pic>
    </p:spTree>
    <p:extLst>
      <p:ext uri="{BB962C8B-B14F-4D97-AF65-F5344CB8AC3E}">
        <p14:creationId xmlns:p14="http://schemas.microsoft.com/office/powerpoint/2010/main" val="41899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9482"/>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467543" y="1205026"/>
            <a:ext cx="8208912" cy="4154984"/>
          </a:xfrm>
          <a:prstGeom prst="rect">
            <a:avLst/>
          </a:prstGeom>
        </p:spPr>
        <p:txBody>
          <a:bodyPr wrap="square">
            <a:spAutoFit/>
          </a:bodyPr>
          <a:lstStyle/>
          <a:p>
            <a:pPr algn="just">
              <a:lnSpc>
                <a:spcPct val="150000"/>
              </a:lnSpc>
            </a:pPr>
            <a:r>
              <a:rPr lang="es-MX" sz="2400" b="1" dirty="0"/>
              <a:t>La varianza es la media aritmética del cuadrado de las desviaciones respecto a la media de una distribución estadística. </a:t>
            </a:r>
          </a:p>
          <a:p>
            <a:pPr algn="just">
              <a:lnSpc>
                <a:spcPct val="150000"/>
              </a:lnSpc>
            </a:pPr>
            <a:r>
              <a:rPr lang="es-MX" sz="2400" b="1" dirty="0"/>
              <a:t>La varianza se representa por </a:t>
            </a:r>
          </a:p>
          <a:p>
            <a:endParaRPr lang="es-MX" sz="2400" b="1" dirty="0" smtClean="0"/>
          </a:p>
          <a:p>
            <a:endParaRPr lang="es-MX" sz="2400" b="1" dirty="0"/>
          </a:p>
          <a:p>
            <a:endParaRPr lang="es-MX" sz="2400" b="1" dirty="0" smtClean="0"/>
          </a:p>
          <a:p>
            <a:endParaRPr lang="es-MX" sz="2400" b="1" dirty="0"/>
          </a:p>
          <a:p>
            <a:r>
              <a:rPr lang="es-MX" sz="2400" b="1" dirty="0" smtClean="0"/>
              <a:t>                          </a:t>
            </a:r>
            <a:endParaRPr lang="es-MX" sz="2400" b="1" dirty="0"/>
          </a:p>
        </p:txBody>
      </p:sp>
      <p:sp>
        <p:nvSpPr>
          <p:cNvPr id="5" name="CuadroTexto 4"/>
          <p:cNvSpPr txBox="1"/>
          <p:nvPr/>
        </p:nvSpPr>
        <p:spPr>
          <a:xfrm>
            <a:off x="3870522" y="350954"/>
            <a:ext cx="3419526"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VARIANZA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pic>
        <p:nvPicPr>
          <p:cNvPr id="7" name="Imagen 6" descr="signo"/>
          <p:cNvPicPr/>
          <p:nvPr/>
        </p:nvPicPr>
        <p:blipFill>
          <a:blip r:embed="rId3">
            <a:extLst>
              <a:ext uri="{28A0092B-C50C-407E-A947-70E740481C1C}">
                <a14:useLocalDpi xmlns:a14="http://schemas.microsoft.com/office/drawing/2010/main" val="0"/>
              </a:ext>
            </a:extLst>
          </a:blip>
          <a:srcRect/>
          <a:stretch>
            <a:fillRect/>
          </a:stretch>
        </p:blipFill>
        <p:spPr bwMode="auto">
          <a:xfrm>
            <a:off x="7308304" y="2838835"/>
            <a:ext cx="820093" cy="576063"/>
          </a:xfrm>
          <a:prstGeom prst="rect">
            <a:avLst/>
          </a:prstGeom>
          <a:noFill/>
          <a:ln>
            <a:noFill/>
          </a:ln>
        </p:spPr>
      </p:pic>
    </p:spTree>
    <p:extLst>
      <p:ext uri="{BB962C8B-B14F-4D97-AF65-F5344CB8AC3E}">
        <p14:creationId xmlns:p14="http://schemas.microsoft.com/office/powerpoint/2010/main" val="872443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446412" y="301373"/>
            <a:ext cx="3419526"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VARIANZA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4" name="Rectángulo 3"/>
          <p:cNvSpPr/>
          <p:nvPr/>
        </p:nvSpPr>
        <p:spPr>
          <a:xfrm>
            <a:off x="969532" y="1093999"/>
            <a:ext cx="7811612" cy="538417"/>
          </a:xfrm>
          <a:prstGeom prst="rect">
            <a:avLst/>
          </a:prstGeom>
        </p:spPr>
        <p:txBody>
          <a:bodyPr wrap="square">
            <a:spAutoFit/>
          </a:bodyPr>
          <a:lstStyle/>
          <a:p>
            <a:pPr>
              <a:lnSpc>
                <a:spcPct val="115000"/>
              </a:lnSpc>
              <a:spcAft>
                <a:spcPts val="1000"/>
              </a:spcAft>
            </a:pPr>
            <a:r>
              <a:rPr lang="es-MX" sz="2800" b="1" dirty="0" smtClean="0"/>
              <a:t>Ejemplo </a:t>
            </a:r>
            <a:r>
              <a:rPr lang="es-MX" sz="2800" b="1" dirty="0"/>
              <a:t>de cálculo de </a:t>
            </a:r>
            <a:r>
              <a:rPr lang="es-MX" sz="2800" b="1" dirty="0" smtClean="0"/>
              <a:t>varianza</a:t>
            </a:r>
            <a:endParaRPr lang="es-MX" sz="2800" dirty="0"/>
          </a:p>
        </p:txBody>
      </p:sp>
      <p:sp>
        <p:nvSpPr>
          <p:cNvPr id="8" name="Rectángulo redondeado 7"/>
          <p:cNvSpPr/>
          <p:nvPr/>
        </p:nvSpPr>
        <p:spPr>
          <a:xfrm>
            <a:off x="4772748" y="2755666"/>
            <a:ext cx="4032448" cy="943935"/>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9" name="Imagen 8" descr="varianza"/>
          <p:cNvPicPr/>
          <p:nvPr/>
        </p:nvPicPr>
        <p:blipFill>
          <a:blip r:embed="rId2">
            <a:extLst>
              <a:ext uri="{28A0092B-C50C-407E-A947-70E740481C1C}">
                <a14:useLocalDpi xmlns:a14="http://schemas.microsoft.com/office/drawing/2010/main" val="0"/>
              </a:ext>
            </a:extLst>
          </a:blip>
          <a:srcRect/>
          <a:stretch>
            <a:fillRect/>
          </a:stretch>
        </p:blipFill>
        <p:spPr bwMode="auto">
          <a:xfrm>
            <a:off x="4899060" y="2859313"/>
            <a:ext cx="3384376" cy="839186"/>
          </a:xfrm>
          <a:prstGeom prst="rect">
            <a:avLst/>
          </a:prstGeom>
          <a:noFill/>
          <a:ln>
            <a:noFill/>
          </a:ln>
        </p:spPr>
      </p:pic>
      <p:sp>
        <p:nvSpPr>
          <p:cNvPr id="12" name="Rectángulo 11"/>
          <p:cNvSpPr/>
          <p:nvPr/>
        </p:nvSpPr>
        <p:spPr>
          <a:xfrm>
            <a:off x="997083" y="1840289"/>
            <a:ext cx="2664296" cy="490199"/>
          </a:xfrm>
          <a:prstGeom prst="rect">
            <a:avLst/>
          </a:prstGeom>
        </p:spPr>
        <p:txBody>
          <a:bodyPr wrap="square">
            <a:spAutoFit/>
          </a:bodyPr>
          <a:lstStyle/>
          <a:p>
            <a:pPr>
              <a:lnSpc>
                <a:spcPct val="115000"/>
              </a:lnSpc>
              <a:spcAft>
                <a:spcPts val="1000"/>
              </a:spcAft>
            </a:pPr>
            <a:r>
              <a:rPr lang="es-MX" sz="2400" b="1" dirty="0">
                <a:latin typeface="Times New Roman" panose="02020603050405020304" pitchFamily="18" charset="0"/>
                <a:ea typeface="Times New Roman" panose="02020603050405020304" pitchFamily="18" charset="0"/>
                <a:cs typeface="Times New Roman" panose="02020603050405020304" pitchFamily="18" charset="0"/>
              </a:rPr>
              <a:t>9, 3, 8, 8, 9, 8, 9, 18</a:t>
            </a:r>
            <a:endParaRPr lang="es-MX" sz="24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5" name="Imagen 14" descr="media"/>
          <p:cNvPicPr/>
          <p:nvPr/>
        </p:nvPicPr>
        <p:blipFill>
          <a:blip r:embed="rId3">
            <a:extLst>
              <a:ext uri="{28A0092B-C50C-407E-A947-70E740481C1C}">
                <a14:useLocalDpi xmlns:a14="http://schemas.microsoft.com/office/drawing/2010/main" val="0"/>
              </a:ext>
            </a:extLst>
          </a:blip>
          <a:srcRect/>
          <a:stretch>
            <a:fillRect/>
          </a:stretch>
        </p:blipFill>
        <p:spPr bwMode="auto">
          <a:xfrm>
            <a:off x="1019321" y="2922174"/>
            <a:ext cx="3240360" cy="761809"/>
          </a:xfrm>
          <a:prstGeom prst="rect">
            <a:avLst/>
          </a:prstGeom>
          <a:noFill/>
          <a:ln>
            <a:noFill/>
          </a:ln>
        </p:spPr>
      </p:pic>
      <p:sp>
        <p:nvSpPr>
          <p:cNvPr id="13" name="CuadroTexto 12"/>
          <p:cNvSpPr txBox="1"/>
          <p:nvPr/>
        </p:nvSpPr>
        <p:spPr>
          <a:xfrm>
            <a:off x="997083" y="2352247"/>
            <a:ext cx="4743606" cy="369332"/>
          </a:xfrm>
          <a:prstGeom prst="rect">
            <a:avLst/>
          </a:prstGeom>
          <a:noFill/>
        </p:spPr>
        <p:txBody>
          <a:bodyPr wrap="none" rtlCol="0">
            <a:spAutoFit/>
          </a:bodyPr>
          <a:lstStyle/>
          <a:p>
            <a:r>
              <a:rPr lang="es-MX" b="1" dirty="0" smtClean="0"/>
              <a:t>Primero debemos obtener la media</a:t>
            </a:r>
            <a:endParaRPr lang="es-MX" b="1" dirty="0"/>
          </a:p>
        </p:txBody>
      </p:sp>
      <p:pic>
        <p:nvPicPr>
          <p:cNvPr id="17" name="Imagen 16" descr="varianza"/>
          <p:cNvPicPr/>
          <p:nvPr/>
        </p:nvPicPr>
        <p:blipFill>
          <a:blip r:embed="rId4">
            <a:extLst>
              <a:ext uri="{28A0092B-C50C-407E-A947-70E740481C1C}">
                <a14:useLocalDpi xmlns:a14="http://schemas.microsoft.com/office/drawing/2010/main" val="0"/>
              </a:ext>
            </a:extLst>
          </a:blip>
          <a:srcRect/>
          <a:stretch>
            <a:fillRect/>
          </a:stretch>
        </p:blipFill>
        <p:spPr bwMode="auto">
          <a:xfrm>
            <a:off x="1326226" y="5180398"/>
            <a:ext cx="5866911" cy="542579"/>
          </a:xfrm>
          <a:prstGeom prst="rect">
            <a:avLst/>
          </a:prstGeom>
          <a:noFill/>
          <a:ln>
            <a:noFill/>
          </a:ln>
        </p:spPr>
      </p:pic>
      <p:sp>
        <p:nvSpPr>
          <p:cNvPr id="14" name="CuadroTexto 13"/>
          <p:cNvSpPr txBox="1"/>
          <p:nvPr/>
        </p:nvSpPr>
        <p:spPr>
          <a:xfrm>
            <a:off x="1475656" y="4646389"/>
            <a:ext cx="2258952" cy="369332"/>
          </a:xfrm>
          <a:prstGeom prst="rect">
            <a:avLst/>
          </a:prstGeom>
          <a:noFill/>
        </p:spPr>
        <p:txBody>
          <a:bodyPr wrap="none" rtlCol="0">
            <a:spAutoFit/>
          </a:bodyPr>
          <a:lstStyle/>
          <a:p>
            <a:r>
              <a:rPr lang="es-MX" b="1" dirty="0" smtClean="0"/>
              <a:t>Aplicar formula </a:t>
            </a:r>
            <a:endParaRPr lang="es-MX" b="1" dirty="0"/>
          </a:p>
        </p:txBody>
      </p:sp>
      <p:pic>
        <p:nvPicPr>
          <p:cNvPr id="19" name="Imagen 18" descr="varianza"/>
          <p:cNvPicPr/>
          <p:nvPr/>
        </p:nvPicPr>
        <p:blipFill>
          <a:blip r:embed="rId5">
            <a:extLst>
              <a:ext uri="{28A0092B-C50C-407E-A947-70E740481C1C}">
                <a14:useLocalDpi xmlns:a14="http://schemas.microsoft.com/office/drawing/2010/main" val="0"/>
              </a:ext>
            </a:extLst>
          </a:blip>
          <a:srcRect/>
          <a:stretch>
            <a:fillRect/>
          </a:stretch>
        </p:blipFill>
        <p:spPr bwMode="auto">
          <a:xfrm>
            <a:off x="4926448" y="4156938"/>
            <a:ext cx="3513086" cy="604372"/>
          </a:xfrm>
          <a:prstGeom prst="rect">
            <a:avLst/>
          </a:prstGeom>
          <a:noFill/>
          <a:ln>
            <a:noFill/>
          </a:ln>
        </p:spPr>
      </p:pic>
      <p:sp>
        <p:nvSpPr>
          <p:cNvPr id="20" name="Rectángulo redondeado 19"/>
          <p:cNvSpPr/>
          <p:nvPr/>
        </p:nvSpPr>
        <p:spPr>
          <a:xfrm>
            <a:off x="4772748" y="3907997"/>
            <a:ext cx="4032448" cy="943935"/>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70698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751523" y="3695544"/>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6" name="Rectángulo redondeado 5"/>
          <p:cNvSpPr/>
          <p:nvPr/>
        </p:nvSpPr>
        <p:spPr>
          <a:xfrm>
            <a:off x="4644008" y="1466897"/>
            <a:ext cx="2880320"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mc:AlternateContent xmlns:mc="http://schemas.openxmlformats.org/markup-compatibility/2006" xmlns:a14="http://schemas.microsoft.com/office/drawing/2010/main">
        <mc:Choice Requires="a14">
          <p:sp>
            <p:nvSpPr>
              <p:cNvPr id="3" name="CuadroTexto 2"/>
              <p:cNvSpPr txBox="1"/>
              <p:nvPr/>
            </p:nvSpPr>
            <p:spPr>
              <a:xfrm>
                <a:off x="1403648" y="783958"/>
                <a:ext cx="5985036" cy="369332"/>
              </a:xfrm>
              <a:prstGeom prst="rect">
                <a:avLst/>
              </a:prstGeom>
              <a:noFill/>
            </p:spPr>
            <p:txBody>
              <a:bodyPr wrap="none" rtlCol="0">
                <a:spAutoFit/>
              </a:bodyPr>
              <a:lstStyle/>
              <a:p>
                <a:r>
                  <a:rPr lang="es-MX" dirty="0"/>
                  <a:t>R</a:t>
                </a:r>
                <a:r>
                  <a:rPr lang="es-MX" dirty="0" smtClean="0"/>
                  <a:t>equiere  obtener  la marca </a:t>
                </a:r>
                <a:r>
                  <a:rPr lang="es-MX" dirty="0"/>
                  <a:t>de clase del grupo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𝑥</m:t>
                        </m:r>
                      </m:e>
                      <m:sub>
                        <m:r>
                          <a:rPr lang="es-MX" i="1">
                            <a:latin typeface="Cambria Math" panose="02040503050406030204" pitchFamily="18" charset="0"/>
                          </a:rPr>
                          <m:t>𝑖</m:t>
                        </m:r>
                      </m:sub>
                    </m:sSub>
                  </m:oMath>
                </a14:m>
                <a:endParaRPr lang="es-MX" dirty="0"/>
              </a:p>
            </p:txBody>
          </p:sp>
        </mc:Choice>
        <mc:Fallback xmlns="">
          <p:sp>
            <p:nvSpPr>
              <p:cNvPr id="3" name="CuadroTexto 2"/>
              <p:cNvSpPr txBox="1">
                <a:spLocks noRot="1" noChangeAspect="1" noMove="1" noResize="1" noEditPoints="1" noAdjustHandles="1" noChangeArrowheads="1" noChangeShapeType="1" noTextEdit="1"/>
              </p:cNvSpPr>
              <p:nvPr/>
            </p:nvSpPr>
            <p:spPr>
              <a:xfrm>
                <a:off x="1403648" y="783958"/>
                <a:ext cx="5985036" cy="369332"/>
              </a:xfrm>
              <a:prstGeom prst="rect">
                <a:avLst/>
              </a:prstGeom>
              <a:blipFill rotWithShape="0">
                <a:blip r:embed="rId2"/>
                <a:stretch>
                  <a:fillRect l="-815" t="-10000" b="-26667"/>
                </a:stretch>
              </a:blipFill>
            </p:spPr>
            <p:txBody>
              <a:bodyPr/>
              <a:lstStyle/>
              <a:p>
                <a:r>
                  <a:rPr lang="es-MX">
                    <a:noFill/>
                  </a:rPr>
                  <a:t> </a:t>
                </a:r>
              </a:p>
            </p:txBody>
          </p:sp>
        </mc:Fallback>
      </mc:AlternateContent>
      <p:pic>
        <p:nvPicPr>
          <p:cNvPr id="11" name="Imagen 10" descr="varianza"/>
          <p:cNvPicPr/>
          <p:nvPr/>
        </p:nvPicPr>
        <p:blipFill>
          <a:blip r:embed="rId3">
            <a:extLst>
              <a:ext uri="{28A0092B-C50C-407E-A947-70E740481C1C}">
                <a14:useLocalDpi xmlns:a14="http://schemas.microsoft.com/office/drawing/2010/main" val="0"/>
              </a:ext>
            </a:extLst>
          </a:blip>
          <a:srcRect/>
          <a:stretch>
            <a:fillRect/>
          </a:stretch>
        </p:blipFill>
        <p:spPr bwMode="auto">
          <a:xfrm>
            <a:off x="5043871" y="1628801"/>
            <a:ext cx="1832385" cy="745024"/>
          </a:xfrm>
          <a:prstGeom prst="rect">
            <a:avLst/>
          </a:prstGeom>
          <a:noFill/>
          <a:ln>
            <a:noFill/>
          </a:ln>
        </p:spPr>
      </p:pic>
      <p:sp>
        <p:nvSpPr>
          <p:cNvPr id="4" name="CuadroTexto 3"/>
          <p:cNvSpPr txBox="1"/>
          <p:nvPr/>
        </p:nvSpPr>
        <p:spPr>
          <a:xfrm>
            <a:off x="1899449" y="1591887"/>
            <a:ext cx="1231427" cy="369332"/>
          </a:xfrm>
          <a:prstGeom prst="rect">
            <a:avLst/>
          </a:prstGeom>
          <a:noFill/>
        </p:spPr>
        <p:txBody>
          <a:bodyPr wrap="none" rtlCol="0">
            <a:spAutoFit/>
          </a:bodyPr>
          <a:lstStyle/>
          <a:p>
            <a:r>
              <a:rPr lang="es-MX" dirty="0" smtClean="0"/>
              <a:t>Fórmula:</a:t>
            </a:r>
            <a:endParaRPr lang="es-MX" dirty="0"/>
          </a:p>
        </p:txBody>
      </p:sp>
      <p:graphicFrame>
        <p:nvGraphicFramePr>
          <p:cNvPr id="7" name="Tabla 6"/>
          <p:cNvGraphicFramePr>
            <a:graphicFrameLocks noGrp="1"/>
          </p:cNvGraphicFramePr>
          <p:nvPr>
            <p:extLst>
              <p:ext uri="{D42A27DB-BD31-4B8C-83A1-F6EECF244321}">
                <p14:modId xmlns:p14="http://schemas.microsoft.com/office/powerpoint/2010/main" val="2021680595"/>
              </p:ext>
            </p:extLst>
          </p:nvPr>
        </p:nvGraphicFramePr>
        <p:xfrm>
          <a:off x="657951" y="2475008"/>
          <a:ext cx="3626016" cy="2130068"/>
        </p:xfrm>
        <a:graphic>
          <a:graphicData uri="http://schemas.openxmlformats.org/drawingml/2006/table">
            <a:tbl>
              <a:tblPr firstRow="1" firstCol="1" bandRow="1">
                <a:tableStyleId>{5C22544A-7EE6-4342-B048-85BDC9FD1C3A}</a:tableStyleId>
              </a:tblPr>
              <a:tblGrid>
                <a:gridCol w="1208672"/>
                <a:gridCol w="1208672"/>
                <a:gridCol w="1208672"/>
              </a:tblGrid>
              <a:tr h="266525">
                <a:tc>
                  <a:txBody>
                    <a:bodyPr/>
                    <a:lstStyle/>
                    <a:p>
                      <a:pPr>
                        <a:lnSpc>
                          <a:spcPct val="115000"/>
                        </a:lnSpc>
                      </a:pPr>
                      <a:endParaRPr lang="es-MX" sz="1100" dirty="0">
                        <a:effectLst/>
                        <a:latin typeface="Calibri" panose="020F0502020204030204" pitchFamily="34" charset="0"/>
                      </a:endParaRPr>
                    </a:p>
                  </a:txBody>
                  <a:tcPr marL="44450" marR="44450" marT="0" marB="0" anchor="ctr"/>
                </a:tc>
                <a:tc>
                  <a:txBody>
                    <a:bodyPr/>
                    <a:lstStyle/>
                    <a:p>
                      <a:pPr algn="ctr">
                        <a:lnSpc>
                          <a:spcPct val="115000"/>
                        </a:lnSpc>
                        <a:spcAft>
                          <a:spcPts val="0"/>
                        </a:spcAft>
                      </a:pPr>
                      <a:r>
                        <a:rPr lang="es-MX" sz="1200" dirty="0">
                          <a:effectLst/>
                        </a:rPr>
                        <a:t>x</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f</a:t>
                      </a:r>
                      <a:r>
                        <a:rPr lang="es-MX" sz="1200" baseline="-25000" dirty="0">
                          <a:effectLst/>
                        </a:rPr>
                        <a:t>i</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[10, 20)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15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1</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[20, 30)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25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[30,40)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35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10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[40, 50)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45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9</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[50, 60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55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8</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[60,70)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65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4</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35395">
                <a:tc>
                  <a:txBody>
                    <a:bodyPr/>
                    <a:lstStyle/>
                    <a:p>
                      <a:pPr algn="ctr">
                        <a:lnSpc>
                          <a:spcPct val="115000"/>
                        </a:lnSpc>
                        <a:spcAft>
                          <a:spcPts val="0"/>
                        </a:spcAft>
                      </a:pPr>
                      <a:r>
                        <a:rPr lang="es-MX" sz="1200" dirty="0">
                          <a:effectLst/>
                        </a:rPr>
                        <a:t>[70, 80)</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75</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MX" sz="1200" dirty="0">
                          <a:effectLst/>
                        </a:rPr>
                        <a:t>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r>
              <a:tr h="215778">
                <a:tc>
                  <a:txBody>
                    <a:bodyPr/>
                    <a:lstStyle/>
                    <a:p>
                      <a:pPr>
                        <a:lnSpc>
                          <a:spcPct val="115000"/>
                        </a:lnSpc>
                      </a:pPr>
                      <a:endParaRPr lang="es-MX" sz="1100" dirty="0">
                        <a:effectLst/>
                        <a:latin typeface="Calibri" panose="020F0502020204030204" pitchFamily="34" charset="0"/>
                      </a:endParaRPr>
                    </a:p>
                  </a:txBody>
                  <a:tcPr marL="44450" marR="44450" marT="0" marB="0" anchor="b"/>
                </a:tc>
                <a:tc>
                  <a:txBody>
                    <a:bodyPr/>
                    <a:lstStyle/>
                    <a:p>
                      <a:pPr>
                        <a:lnSpc>
                          <a:spcPct val="115000"/>
                        </a:lnSpc>
                      </a:pPr>
                      <a:endParaRPr lang="es-MX" sz="1100" dirty="0">
                        <a:effectLst/>
                        <a:latin typeface="Calibri" panose="020F0502020204030204" pitchFamily="34" charset="0"/>
                      </a:endParaRPr>
                    </a:p>
                  </a:txBody>
                  <a:tcPr marL="44450" marR="44450" marT="0" marB="0" anchor="b"/>
                </a:tc>
                <a:tc>
                  <a:txBody>
                    <a:bodyPr/>
                    <a:lstStyle/>
                    <a:p>
                      <a:pPr algn="ctr">
                        <a:lnSpc>
                          <a:spcPct val="115000"/>
                        </a:lnSpc>
                        <a:spcAft>
                          <a:spcPts val="0"/>
                        </a:spcAft>
                      </a:pPr>
                      <a:r>
                        <a:rPr lang="es-MX" sz="1100" dirty="0">
                          <a:effectLst/>
                        </a:rPr>
                        <a:t>42</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r>
            </a:tbl>
          </a:graphicData>
        </a:graphic>
      </p:graphicFrame>
      <p:pic>
        <p:nvPicPr>
          <p:cNvPr id="15" name="Imagen 14" descr="media"/>
          <p:cNvPicPr/>
          <p:nvPr/>
        </p:nvPicPr>
        <p:blipFill>
          <a:blip r:embed="rId4">
            <a:extLst>
              <a:ext uri="{28A0092B-C50C-407E-A947-70E740481C1C}">
                <a14:useLocalDpi xmlns:a14="http://schemas.microsoft.com/office/drawing/2010/main" val="0"/>
              </a:ext>
            </a:extLst>
          </a:blip>
          <a:srcRect/>
          <a:stretch>
            <a:fillRect/>
          </a:stretch>
        </p:blipFill>
        <p:spPr bwMode="auto">
          <a:xfrm>
            <a:off x="1331640" y="5373216"/>
            <a:ext cx="1440160" cy="553578"/>
          </a:xfrm>
          <a:prstGeom prst="rect">
            <a:avLst/>
          </a:prstGeom>
          <a:noFill/>
          <a:ln>
            <a:noFill/>
          </a:ln>
        </p:spPr>
      </p:pic>
      <p:sp>
        <p:nvSpPr>
          <p:cNvPr id="10" name="CuadroTexto 9"/>
          <p:cNvSpPr txBox="1"/>
          <p:nvPr/>
        </p:nvSpPr>
        <p:spPr>
          <a:xfrm>
            <a:off x="1255041" y="4934199"/>
            <a:ext cx="2520242" cy="369332"/>
          </a:xfrm>
          <a:prstGeom prst="rect">
            <a:avLst/>
          </a:prstGeom>
          <a:noFill/>
        </p:spPr>
        <p:txBody>
          <a:bodyPr wrap="none" rtlCol="0">
            <a:spAutoFit/>
          </a:bodyPr>
          <a:lstStyle/>
          <a:p>
            <a:r>
              <a:rPr lang="es-MX" dirty="0" smtClean="0"/>
              <a:t>Calculando la media</a:t>
            </a:r>
            <a:endParaRPr lang="es-MX" dirty="0"/>
          </a:p>
        </p:txBody>
      </p:sp>
      <mc:AlternateContent xmlns:mc="http://schemas.openxmlformats.org/markup-compatibility/2006" xmlns:a14="http://schemas.microsoft.com/office/drawing/2010/main">
        <mc:Choice Requires="a14">
          <p:sp>
            <p:nvSpPr>
              <p:cNvPr id="16" name="Rectángulo 15"/>
              <p:cNvSpPr/>
              <p:nvPr/>
            </p:nvSpPr>
            <p:spPr>
              <a:xfrm>
                <a:off x="4570911" y="5926794"/>
                <a:ext cx="2631490"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MX" i="1">
                              <a:latin typeface="Cambria Math" panose="02040503050406030204" pitchFamily="18" charset="0"/>
                            </a:rPr>
                          </m:ctrlPr>
                        </m:sSupPr>
                        <m:e>
                          <m:r>
                            <a:rPr lang="es-MX" i="1">
                              <a:latin typeface="Cambria Math" panose="02040503050406030204" pitchFamily="18" charset="0"/>
                            </a:rPr>
                            <m:t>𝜎</m:t>
                          </m:r>
                        </m:e>
                        <m:sup>
                          <m:r>
                            <a:rPr lang="es-MX" i="0">
                              <a:latin typeface="Cambria Math" panose="02040503050406030204" pitchFamily="18" charset="0"/>
                            </a:rPr>
                            <m:t>2</m:t>
                          </m:r>
                        </m:sup>
                      </m:sSup>
                      <m:r>
                        <a:rPr lang="es-MX" i="0">
                          <a:latin typeface="Cambria Math" panose="02040503050406030204" pitchFamily="18" charset="0"/>
                        </a:rPr>
                        <m:t>=</m:t>
                      </m:r>
                      <m:f>
                        <m:fPr>
                          <m:ctrlPr>
                            <a:rPr lang="es-MX" i="1">
                              <a:latin typeface="Cambria Math" panose="02040503050406030204" pitchFamily="18" charset="0"/>
                            </a:rPr>
                          </m:ctrlPr>
                        </m:fPr>
                        <m:num>
                          <m:r>
                            <a:rPr lang="es-MX" i="0">
                              <a:latin typeface="Cambria Math" panose="02040503050406030204" pitchFamily="18" charset="0"/>
                            </a:rPr>
                            <m:t>9183.33</m:t>
                          </m:r>
                        </m:num>
                        <m:den>
                          <m:r>
                            <a:rPr lang="es-MX" i="0">
                              <a:latin typeface="Cambria Math" panose="02040503050406030204" pitchFamily="18" charset="0"/>
                            </a:rPr>
                            <m:t>42</m:t>
                          </m:r>
                        </m:den>
                      </m:f>
                      <m:r>
                        <a:rPr lang="es-MX" i="0">
                          <a:latin typeface="Cambria Math" panose="02040503050406030204" pitchFamily="18" charset="0"/>
                        </a:rPr>
                        <m:t>=218.65</m:t>
                      </m:r>
                    </m:oMath>
                  </m:oMathPara>
                </a14:m>
                <a:endParaRPr lang="es-MX" dirty="0"/>
              </a:p>
            </p:txBody>
          </p:sp>
        </mc:Choice>
        <mc:Fallback xmlns="">
          <p:sp>
            <p:nvSpPr>
              <p:cNvPr id="16" name="Rectángulo 15"/>
              <p:cNvSpPr>
                <a:spLocks noRot="1" noChangeAspect="1" noMove="1" noResize="1" noEditPoints="1" noAdjustHandles="1" noChangeArrowheads="1" noChangeShapeType="1" noTextEdit="1"/>
              </p:cNvSpPr>
              <p:nvPr/>
            </p:nvSpPr>
            <p:spPr>
              <a:xfrm>
                <a:off x="4570911" y="5926794"/>
                <a:ext cx="2631490" cy="610936"/>
              </a:xfrm>
              <a:prstGeom prst="rect">
                <a:avLst/>
              </a:prstGeom>
              <a:blipFill rotWithShape="0">
                <a:blip r:embed="rId5"/>
                <a:stretch>
                  <a:fillRect/>
                </a:stretch>
              </a:blipFill>
            </p:spPr>
            <p:txBody>
              <a:bodyPr/>
              <a:lstStyle/>
              <a:p>
                <a:r>
                  <a:rPr lang="es-MX">
                    <a:noFill/>
                  </a:rPr>
                  <a:t> </a:t>
                </a:r>
              </a:p>
            </p:txBody>
          </p:sp>
        </mc:Fallback>
      </mc:AlternateContent>
      <p:sp>
        <p:nvSpPr>
          <p:cNvPr id="17" name="CuadroTexto 16"/>
          <p:cNvSpPr txBox="1"/>
          <p:nvPr/>
        </p:nvSpPr>
        <p:spPr>
          <a:xfrm>
            <a:off x="4369271" y="5456278"/>
            <a:ext cx="3363741" cy="369332"/>
          </a:xfrm>
          <a:prstGeom prst="rect">
            <a:avLst/>
          </a:prstGeom>
          <a:noFill/>
        </p:spPr>
        <p:txBody>
          <a:bodyPr wrap="none" rtlCol="0">
            <a:spAutoFit/>
          </a:bodyPr>
          <a:lstStyle/>
          <a:p>
            <a:r>
              <a:rPr lang="es-MX" dirty="0" smtClean="0"/>
              <a:t>Aplicar fórmula de varianza</a:t>
            </a:r>
            <a:endParaRPr lang="es-MX" dirty="0"/>
          </a:p>
        </p:txBody>
      </p:sp>
    </p:spTree>
    <p:extLst>
      <p:ext uri="{BB962C8B-B14F-4D97-AF65-F5344CB8AC3E}">
        <p14:creationId xmlns:p14="http://schemas.microsoft.com/office/powerpoint/2010/main" val="400445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9482"/>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467543" y="1205026"/>
            <a:ext cx="8208912" cy="3416320"/>
          </a:xfrm>
          <a:prstGeom prst="rect">
            <a:avLst/>
          </a:prstGeom>
        </p:spPr>
        <p:txBody>
          <a:bodyPr wrap="square">
            <a:spAutoFit/>
          </a:bodyPr>
          <a:lstStyle/>
          <a:p>
            <a:endParaRPr lang="es-MX" sz="2400" dirty="0"/>
          </a:p>
          <a:p>
            <a:r>
              <a:rPr lang="es-MX" sz="2400" dirty="0"/>
              <a:t>La desviación típica </a:t>
            </a:r>
            <a:r>
              <a:rPr lang="es-MX" sz="2400" b="1" dirty="0"/>
              <a:t>es la raíz cuadrada de la varianza</a:t>
            </a:r>
            <a:r>
              <a:rPr lang="es-MX" sz="2400" b="1" dirty="0" smtClean="0"/>
              <a:t>.</a:t>
            </a:r>
          </a:p>
          <a:p>
            <a:endParaRPr lang="es-MX" sz="2400" b="1" dirty="0"/>
          </a:p>
          <a:p>
            <a:endParaRPr lang="es-MX" sz="2400" b="1" dirty="0"/>
          </a:p>
          <a:p>
            <a:r>
              <a:rPr lang="es-MX" sz="2400" b="1" dirty="0"/>
              <a:t>Es decir, la raíz cuadrada de la media de los cuadrados de las puntuaciones de desviación.</a:t>
            </a:r>
          </a:p>
          <a:p>
            <a:r>
              <a:rPr lang="es-MX" sz="2400" b="1" dirty="0"/>
              <a:t>La desviación típica se representa por σ.</a:t>
            </a:r>
          </a:p>
          <a:p>
            <a:endParaRPr lang="es-MX" sz="2400" b="1" dirty="0"/>
          </a:p>
        </p:txBody>
      </p:sp>
      <p:sp>
        <p:nvSpPr>
          <p:cNvPr id="5" name="CuadroTexto 4"/>
          <p:cNvSpPr txBox="1"/>
          <p:nvPr/>
        </p:nvSpPr>
        <p:spPr>
          <a:xfrm>
            <a:off x="2483768" y="394239"/>
            <a:ext cx="5359159"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Desviación Típica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pic>
        <p:nvPicPr>
          <p:cNvPr id="7" name="Imagen 6" descr="desviación"/>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742545"/>
            <a:ext cx="1512168" cy="972387"/>
          </a:xfrm>
          <a:prstGeom prst="rect">
            <a:avLst/>
          </a:prstGeom>
          <a:noFill/>
          <a:ln>
            <a:noFill/>
          </a:ln>
        </p:spPr>
      </p:pic>
      <p:pic>
        <p:nvPicPr>
          <p:cNvPr id="8" name="Imagen 7" descr="desviación"/>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742545"/>
            <a:ext cx="1944216" cy="902029"/>
          </a:xfrm>
          <a:prstGeom prst="rect">
            <a:avLst/>
          </a:prstGeom>
          <a:noFill/>
          <a:ln>
            <a:noFill/>
          </a:ln>
        </p:spPr>
      </p:pic>
    </p:spTree>
    <p:extLst>
      <p:ext uri="{BB962C8B-B14F-4D97-AF65-F5344CB8AC3E}">
        <p14:creationId xmlns:p14="http://schemas.microsoft.com/office/powerpoint/2010/main" val="2046294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517"/>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4" name="Rectángulo 3"/>
          <p:cNvSpPr/>
          <p:nvPr/>
        </p:nvSpPr>
        <p:spPr>
          <a:xfrm>
            <a:off x="467543" y="1205026"/>
            <a:ext cx="8208912" cy="3416320"/>
          </a:xfrm>
          <a:prstGeom prst="rect">
            <a:avLst/>
          </a:prstGeom>
        </p:spPr>
        <p:txBody>
          <a:bodyPr wrap="square">
            <a:spAutoFit/>
          </a:bodyPr>
          <a:lstStyle/>
          <a:p>
            <a:endParaRPr lang="es-MX" sz="2400" dirty="0"/>
          </a:p>
          <a:p>
            <a:pPr>
              <a:lnSpc>
                <a:spcPct val="150000"/>
              </a:lnSpc>
            </a:pPr>
            <a:r>
              <a:rPr lang="es-MX" sz="2400" dirty="0" smtClean="0"/>
              <a:t>El </a:t>
            </a:r>
            <a:r>
              <a:rPr lang="es-MX" sz="2400" dirty="0"/>
              <a:t>cálculo es igual para datos </a:t>
            </a:r>
            <a:r>
              <a:rPr lang="es-MX" sz="2400" b="1" dirty="0"/>
              <a:t>agrupados</a:t>
            </a:r>
            <a:r>
              <a:rPr lang="es-MX" sz="2400" dirty="0"/>
              <a:t> como para </a:t>
            </a:r>
            <a:r>
              <a:rPr lang="es-MX" sz="2400" b="1" dirty="0"/>
              <a:t>no </a:t>
            </a:r>
            <a:r>
              <a:rPr lang="es-MX" sz="2400" b="1" dirty="0" smtClean="0"/>
              <a:t>agrupados </a:t>
            </a:r>
            <a:r>
              <a:rPr lang="es-MX" sz="2400" dirty="0" smtClean="0"/>
              <a:t>y se representa por </a:t>
            </a:r>
            <a:r>
              <a:rPr lang="es-MX" sz="2400" b="1" dirty="0" smtClean="0"/>
              <a:t>CV</a:t>
            </a:r>
            <a:endParaRPr lang="es-MX" sz="2400" b="1" dirty="0"/>
          </a:p>
          <a:p>
            <a:endParaRPr lang="es-MX" sz="2400" b="1" dirty="0" smtClean="0"/>
          </a:p>
          <a:p>
            <a:endParaRPr lang="es-MX" sz="2400" b="1" dirty="0"/>
          </a:p>
          <a:p>
            <a:endParaRPr lang="es-MX" sz="2400" b="1" dirty="0"/>
          </a:p>
          <a:p>
            <a:endParaRPr lang="es-MX" sz="2400" b="1" dirty="0"/>
          </a:p>
          <a:p>
            <a:endParaRPr lang="es-MX" sz="2400" b="1" dirty="0"/>
          </a:p>
        </p:txBody>
      </p:sp>
      <p:sp>
        <p:nvSpPr>
          <p:cNvPr id="5" name="CuadroTexto 4"/>
          <p:cNvSpPr txBox="1"/>
          <p:nvPr/>
        </p:nvSpPr>
        <p:spPr>
          <a:xfrm>
            <a:off x="1771470" y="383377"/>
            <a:ext cx="7329251"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Coeficiente de Variación</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mc:AlternateContent xmlns:mc="http://schemas.openxmlformats.org/markup-compatibility/2006" xmlns:a14="http://schemas.microsoft.com/office/drawing/2010/main">
        <mc:Choice Requires="a14">
          <p:sp>
            <p:nvSpPr>
              <p:cNvPr id="2" name="Rectángulo 1"/>
              <p:cNvSpPr/>
              <p:nvPr/>
            </p:nvSpPr>
            <p:spPr>
              <a:xfrm>
                <a:off x="6195825" y="4945930"/>
                <a:ext cx="1512168" cy="6090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𝐶𝑉</m:t>
                      </m:r>
                      <m:r>
                        <a:rPr lang="es-MX" i="0">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𝜎</m:t>
                          </m:r>
                        </m:num>
                        <m:den>
                          <m:d>
                            <m:dPr>
                              <m:begChr m:val="|"/>
                              <m:endChr m:val="|"/>
                              <m:ctrlPr>
                                <a:rPr lang="es-MX" i="1">
                                  <a:latin typeface="Cambria Math" panose="02040503050406030204" pitchFamily="18" charset="0"/>
                                </a:rPr>
                              </m:ctrlPr>
                            </m:dPr>
                            <m:e>
                              <m:acc>
                                <m:accPr>
                                  <m:chr m:val="̅"/>
                                  <m:ctrlPr>
                                    <a:rPr lang="es-MX" i="1">
                                      <a:latin typeface="Cambria Math" panose="02040503050406030204" pitchFamily="18" charset="0"/>
                                    </a:rPr>
                                  </m:ctrlPr>
                                </m:accPr>
                                <m:e>
                                  <m:r>
                                    <a:rPr lang="es-MX" i="1">
                                      <a:latin typeface="Cambria Math" panose="02040503050406030204" pitchFamily="18" charset="0"/>
                                    </a:rPr>
                                    <m:t>𝑋</m:t>
                                  </m:r>
                                </m:e>
                              </m:acc>
                            </m:e>
                          </m:d>
                        </m:den>
                      </m:f>
                    </m:oMath>
                  </m:oMathPara>
                </a14:m>
                <a:endParaRPr lang="es-MX" dirty="0"/>
              </a:p>
            </p:txBody>
          </p:sp>
        </mc:Choice>
        <mc:Fallback xmlns="">
          <p:sp>
            <p:nvSpPr>
              <p:cNvPr id="2" name="Rectángulo 1"/>
              <p:cNvSpPr>
                <a:spLocks noRot="1" noChangeAspect="1" noMove="1" noResize="1" noEditPoints="1" noAdjustHandles="1" noChangeArrowheads="1" noChangeShapeType="1" noTextEdit="1"/>
              </p:cNvSpPr>
              <p:nvPr/>
            </p:nvSpPr>
            <p:spPr>
              <a:xfrm>
                <a:off x="6195825" y="4945930"/>
                <a:ext cx="1512168" cy="609077"/>
              </a:xfrm>
              <a:prstGeom prst="rect">
                <a:avLst/>
              </a:prstGeom>
              <a:blipFill rotWithShape="0">
                <a:blip r:embed="rId3"/>
                <a:stretch>
                  <a:fillRect/>
                </a:stretch>
              </a:blipFill>
            </p:spPr>
            <p:txBody>
              <a:bodyPr/>
              <a:lstStyle/>
              <a:p>
                <a:r>
                  <a:rPr lang="es-MX">
                    <a:noFill/>
                  </a:rPr>
                  <a:t> </a:t>
                </a:r>
              </a:p>
            </p:txBody>
          </p:sp>
        </mc:Fallback>
      </mc:AlternateContent>
      <p:sp>
        <p:nvSpPr>
          <p:cNvPr id="9" name="CuadroTexto 8"/>
          <p:cNvSpPr txBox="1"/>
          <p:nvPr/>
        </p:nvSpPr>
        <p:spPr>
          <a:xfrm>
            <a:off x="5580112" y="4252014"/>
            <a:ext cx="1231427" cy="369332"/>
          </a:xfrm>
          <a:prstGeom prst="rect">
            <a:avLst/>
          </a:prstGeom>
          <a:noFill/>
        </p:spPr>
        <p:txBody>
          <a:bodyPr wrap="none" rtlCol="0">
            <a:spAutoFit/>
          </a:bodyPr>
          <a:lstStyle/>
          <a:p>
            <a:r>
              <a:rPr lang="es-MX" dirty="0" smtClean="0"/>
              <a:t>Fórmula:</a:t>
            </a:r>
            <a:endParaRPr lang="es-MX" dirty="0"/>
          </a:p>
        </p:txBody>
      </p:sp>
      <p:sp>
        <p:nvSpPr>
          <p:cNvPr id="10" name="Rectángulo redondeado 9"/>
          <p:cNvSpPr/>
          <p:nvPr/>
        </p:nvSpPr>
        <p:spPr>
          <a:xfrm>
            <a:off x="6195825" y="4797152"/>
            <a:ext cx="1760551" cy="1008112"/>
          </a:xfrm>
          <a:prstGeom prst="roundRect">
            <a:avLst/>
          </a:prstGeom>
          <a:noFill/>
        </p:spPr>
        <p:style>
          <a:lnRef idx="1">
            <a:schemeClr val="dk1"/>
          </a:lnRef>
          <a:fillRef idx="2">
            <a:schemeClr val="dk1"/>
          </a:fillRef>
          <a:effectRef idx="1">
            <a:schemeClr val="dk1"/>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2036065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477651" y="299928"/>
            <a:ext cx="7329251"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Coeficiente de Variación</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4" name="Rectángulo 3"/>
          <p:cNvSpPr/>
          <p:nvPr/>
        </p:nvSpPr>
        <p:spPr>
          <a:xfrm>
            <a:off x="969532" y="1093999"/>
            <a:ext cx="7811612" cy="538417"/>
          </a:xfrm>
          <a:prstGeom prst="rect">
            <a:avLst/>
          </a:prstGeom>
        </p:spPr>
        <p:txBody>
          <a:bodyPr wrap="square">
            <a:spAutoFit/>
          </a:bodyPr>
          <a:lstStyle/>
          <a:p>
            <a:pPr>
              <a:lnSpc>
                <a:spcPct val="115000"/>
              </a:lnSpc>
              <a:spcAft>
                <a:spcPts val="1000"/>
              </a:spcAft>
            </a:pPr>
            <a:r>
              <a:rPr lang="es-MX" sz="2800" b="1" dirty="0" smtClean="0"/>
              <a:t>Ejemplo:</a:t>
            </a:r>
            <a:endParaRPr lang="es-MX" sz="2800" dirty="0"/>
          </a:p>
        </p:txBody>
      </p:sp>
      <p:sp>
        <p:nvSpPr>
          <p:cNvPr id="12" name="Rectángulo 11"/>
          <p:cNvSpPr/>
          <p:nvPr/>
        </p:nvSpPr>
        <p:spPr>
          <a:xfrm>
            <a:off x="997083" y="1840289"/>
            <a:ext cx="2664296" cy="490199"/>
          </a:xfrm>
          <a:prstGeom prst="rect">
            <a:avLst/>
          </a:prstGeom>
        </p:spPr>
        <p:txBody>
          <a:bodyPr wrap="square">
            <a:spAutoFit/>
          </a:bodyPr>
          <a:lstStyle/>
          <a:p>
            <a:pPr>
              <a:lnSpc>
                <a:spcPct val="115000"/>
              </a:lnSpc>
              <a:spcAft>
                <a:spcPts val="1000"/>
              </a:spcAft>
            </a:pPr>
            <a:r>
              <a:rPr lang="es-MX" sz="2400" b="1" dirty="0">
                <a:latin typeface="Times New Roman" panose="02020603050405020304" pitchFamily="18" charset="0"/>
                <a:ea typeface="Times New Roman" panose="02020603050405020304" pitchFamily="18" charset="0"/>
                <a:cs typeface="Times New Roman" panose="02020603050405020304" pitchFamily="18" charset="0"/>
              </a:rPr>
              <a:t>9, 3, 8, 8, 9, 8, 9, 18</a:t>
            </a:r>
            <a:endParaRPr lang="es-MX" sz="24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5" name="Imagen 14" descr="media"/>
          <p:cNvPicPr/>
          <p:nvPr/>
        </p:nvPicPr>
        <p:blipFill>
          <a:blip r:embed="rId2">
            <a:extLst>
              <a:ext uri="{28A0092B-C50C-407E-A947-70E740481C1C}">
                <a14:useLocalDpi xmlns:a14="http://schemas.microsoft.com/office/drawing/2010/main" val="0"/>
              </a:ext>
            </a:extLst>
          </a:blip>
          <a:srcRect/>
          <a:stretch>
            <a:fillRect/>
          </a:stretch>
        </p:blipFill>
        <p:spPr bwMode="auto">
          <a:xfrm>
            <a:off x="1010628" y="2538361"/>
            <a:ext cx="3240360" cy="761809"/>
          </a:xfrm>
          <a:prstGeom prst="rect">
            <a:avLst/>
          </a:prstGeom>
          <a:noFill/>
          <a:ln>
            <a:noFill/>
          </a:ln>
        </p:spPr>
      </p:pic>
      <p:sp>
        <p:nvSpPr>
          <p:cNvPr id="14" name="CuadroTexto 13"/>
          <p:cNvSpPr txBox="1"/>
          <p:nvPr/>
        </p:nvSpPr>
        <p:spPr>
          <a:xfrm>
            <a:off x="1570223" y="4300725"/>
            <a:ext cx="2258952" cy="369332"/>
          </a:xfrm>
          <a:prstGeom prst="rect">
            <a:avLst/>
          </a:prstGeom>
          <a:noFill/>
        </p:spPr>
        <p:txBody>
          <a:bodyPr wrap="none" rtlCol="0">
            <a:spAutoFit/>
          </a:bodyPr>
          <a:lstStyle/>
          <a:p>
            <a:r>
              <a:rPr lang="es-MX" b="1" dirty="0" smtClean="0"/>
              <a:t>Aplicar formula </a:t>
            </a:r>
            <a:endParaRPr lang="es-MX" b="1" dirty="0"/>
          </a:p>
        </p:txBody>
      </p:sp>
      <mc:AlternateContent xmlns:mc="http://schemas.openxmlformats.org/markup-compatibility/2006" xmlns:a14="http://schemas.microsoft.com/office/drawing/2010/main">
        <mc:Choice Requires="a14">
          <p:sp>
            <p:nvSpPr>
              <p:cNvPr id="2" name="Rectángulo 1"/>
              <p:cNvSpPr/>
              <p:nvPr/>
            </p:nvSpPr>
            <p:spPr>
              <a:xfrm>
                <a:off x="5868144" y="2354769"/>
                <a:ext cx="115800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𝐶𝑉</m:t>
                      </m:r>
                      <m:r>
                        <a:rPr lang="es-MX" i="0">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𝜎</m:t>
                          </m:r>
                        </m:num>
                        <m:den>
                          <m:d>
                            <m:dPr>
                              <m:begChr m:val="|"/>
                              <m:endChr m:val="|"/>
                              <m:ctrlPr>
                                <a:rPr lang="es-MX" i="1">
                                  <a:latin typeface="Cambria Math" panose="02040503050406030204" pitchFamily="18" charset="0"/>
                                </a:rPr>
                              </m:ctrlPr>
                            </m:dPr>
                            <m:e>
                              <m:acc>
                                <m:accPr>
                                  <m:chr m:val="̅"/>
                                  <m:ctrlPr>
                                    <a:rPr lang="es-MX" i="1">
                                      <a:latin typeface="Cambria Math" panose="02040503050406030204" pitchFamily="18" charset="0"/>
                                    </a:rPr>
                                  </m:ctrlPr>
                                </m:accPr>
                                <m:e>
                                  <m:r>
                                    <a:rPr lang="es-MX" i="1">
                                      <a:latin typeface="Cambria Math" panose="02040503050406030204" pitchFamily="18" charset="0"/>
                                    </a:rPr>
                                    <m:t>𝑋</m:t>
                                  </m:r>
                                </m:e>
                              </m:acc>
                            </m:e>
                          </m:d>
                        </m:den>
                      </m:f>
                    </m:oMath>
                  </m:oMathPara>
                </a14:m>
                <a:endParaRPr lang="es-MX" dirty="0"/>
              </a:p>
            </p:txBody>
          </p:sp>
        </mc:Choice>
        <mc:Fallback xmlns="">
          <p:sp>
            <p:nvSpPr>
              <p:cNvPr id="2" name="Rectángulo 1"/>
              <p:cNvSpPr>
                <a:spLocks noRot="1" noChangeAspect="1" noMove="1" noResize="1" noEditPoints="1" noAdjustHandles="1" noChangeArrowheads="1" noChangeShapeType="1" noTextEdit="1"/>
              </p:cNvSpPr>
              <p:nvPr/>
            </p:nvSpPr>
            <p:spPr>
              <a:xfrm>
                <a:off x="5868144" y="2354769"/>
                <a:ext cx="1158009" cy="609077"/>
              </a:xfrm>
              <a:prstGeom prst="rect">
                <a:avLst/>
              </a:prstGeom>
              <a:blipFill rotWithShape="0">
                <a:blip r:embed="rId3"/>
                <a:stretch>
                  <a:fillRect/>
                </a:stretch>
              </a:blipFill>
            </p:spPr>
            <p:txBody>
              <a:bodyPr/>
              <a:lstStyle/>
              <a:p>
                <a:r>
                  <a:rPr lang="es-MX">
                    <a:noFill/>
                  </a:rPr>
                  <a:t> </a:t>
                </a:r>
              </a:p>
            </p:txBody>
          </p:sp>
        </mc:Fallback>
      </mc:AlternateContent>
      <p:sp>
        <p:nvSpPr>
          <p:cNvPr id="7" name="CuadroTexto 6"/>
          <p:cNvSpPr txBox="1"/>
          <p:nvPr/>
        </p:nvSpPr>
        <p:spPr>
          <a:xfrm>
            <a:off x="1865009" y="3597779"/>
            <a:ext cx="765799" cy="369332"/>
          </a:xfrm>
          <a:prstGeom prst="rect">
            <a:avLst/>
          </a:prstGeom>
          <a:noFill/>
        </p:spPr>
        <p:txBody>
          <a:bodyPr wrap="square" rtlCol="0">
            <a:spAutoFit/>
          </a:bodyPr>
          <a:lstStyle/>
          <a:p>
            <a:r>
              <a:rPr lang="es-MX" dirty="0" smtClean="0"/>
              <a:t>= 15      </a:t>
            </a:r>
            <a:endParaRPr lang="es-MX" dirty="0"/>
          </a:p>
        </p:txBody>
      </p:sp>
      <p:pic>
        <p:nvPicPr>
          <p:cNvPr id="18" name="Imagen 17" descr="signo"/>
          <p:cNvPicPr/>
          <p:nvPr/>
        </p:nvPicPr>
        <p:blipFill>
          <a:blip r:embed="rId4">
            <a:extLst>
              <a:ext uri="{28A0092B-C50C-407E-A947-70E740481C1C}">
                <a14:useLocalDpi xmlns:a14="http://schemas.microsoft.com/office/drawing/2010/main" val="0"/>
              </a:ext>
            </a:extLst>
          </a:blip>
          <a:srcRect/>
          <a:stretch>
            <a:fillRect/>
          </a:stretch>
        </p:blipFill>
        <p:spPr bwMode="auto">
          <a:xfrm>
            <a:off x="1390203" y="3522654"/>
            <a:ext cx="360040" cy="451052"/>
          </a:xfrm>
          <a:prstGeom prst="rect">
            <a:avLst/>
          </a:prstGeom>
          <a:noFill/>
          <a:ln>
            <a:noFill/>
          </a:ln>
        </p:spPr>
      </p:pic>
      <p:sp>
        <p:nvSpPr>
          <p:cNvPr id="10" name="CuadroTexto 9"/>
          <p:cNvSpPr txBox="1"/>
          <p:nvPr/>
        </p:nvSpPr>
        <p:spPr>
          <a:xfrm>
            <a:off x="3196673" y="3613309"/>
            <a:ext cx="1678665" cy="369332"/>
          </a:xfrm>
          <a:prstGeom prst="rect">
            <a:avLst/>
          </a:prstGeom>
          <a:noFill/>
        </p:spPr>
        <p:txBody>
          <a:bodyPr wrap="none" rtlCol="0">
            <a:spAutoFit/>
          </a:bodyPr>
          <a:lstStyle/>
          <a:p>
            <a:r>
              <a:rPr lang="es-MX" dirty="0" smtClean="0"/>
              <a:t>Y     </a:t>
            </a:r>
            <a:r>
              <a:rPr lang="el-GR" dirty="0" smtClean="0"/>
              <a:t>σ</a:t>
            </a:r>
            <a:r>
              <a:rPr lang="es-MX" dirty="0" smtClean="0"/>
              <a:t> =3.87</a:t>
            </a:r>
            <a:endParaRPr lang="es-MX" dirty="0"/>
          </a:p>
        </p:txBody>
      </p:sp>
      <mc:AlternateContent xmlns:mc="http://schemas.openxmlformats.org/markup-compatibility/2006" xmlns:a14="http://schemas.microsoft.com/office/drawing/2010/main">
        <mc:Choice Requires="a14">
          <p:sp>
            <p:nvSpPr>
              <p:cNvPr id="11" name="Rectángulo 10"/>
              <p:cNvSpPr/>
              <p:nvPr/>
            </p:nvSpPr>
            <p:spPr>
              <a:xfrm>
                <a:off x="3146117" y="4973383"/>
                <a:ext cx="2410596" cy="746038"/>
              </a:xfrm>
              <a:prstGeom prst="rect">
                <a:avLst/>
              </a:prstGeom>
            </p:spPr>
            <p:txBody>
              <a:bodyPr wrap="none">
                <a:spAutoFit/>
              </a:bodyPr>
              <a:lstStyle/>
              <a:p>
                <a14:m>
                  <m:oMath xmlns:m="http://schemas.openxmlformats.org/officeDocument/2006/math">
                    <m:r>
                      <a:rPr lang="es-MX" sz="2800" i="1" smtClean="0">
                        <a:latin typeface="Cambria Math" panose="02040503050406030204" pitchFamily="18" charset="0"/>
                      </a:rPr>
                      <m:t>𝐶𝑉</m:t>
                    </m:r>
                    <m:r>
                      <a:rPr lang="es-MX" sz="2800">
                        <a:latin typeface="Cambria Math" panose="02040503050406030204" pitchFamily="18" charset="0"/>
                      </a:rPr>
                      <m:t>=</m:t>
                    </m:r>
                    <m:f>
                      <m:fPr>
                        <m:ctrlPr>
                          <a:rPr lang="es-MX" sz="2800" i="1">
                            <a:latin typeface="Cambria Math" panose="02040503050406030204" pitchFamily="18" charset="0"/>
                          </a:rPr>
                        </m:ctrlPr>
                      </m:fPr>
                      <m:num>
                        <m:r>
                          <a:rPr lang="es-MX" sz="2800" b="0" i="1" smtClean="0">
                            <a:latin typeface="Cambria Math" panose="02040503050406030204" pitchFamily="18" charset="0"/>
                          </a:rPr>
                          <m:t>3.78</m:t>
                        </m:r>
                      </m:num>
                      <m:den>
                        <m:d>
                          <m:dPr>
                            <m:begChr m:val="|"/>
                            <m:endChr m:val="|"/>
                            <m:ctrlPr>
                              <a:rPr lang="es-MX" sz="2800" i="1">
                                <a:latin typeface="Cambria Math" panose="02040503050406030204" pitchFamily="18" charset="0"/>
                              </a:rPr>
                            </m:ctrlPr>
                          </m:dPr>
                          <m:e>
                            <m:acc>
                              <m:accPr>
                                <m:chr m:val="̅"/>
                                <m:ctrlPr>
                                  <a:rPr lang="es-MX" sz="2800" i="1">
                                    <a:latin typeface="Cambria Math" panose="02040503050406030204" pitchFamily="18" charset="0"/>
                                  </a:rPr>
                                </m:ctrlPr>
                              </m:accPr>
                              <m:e>
                                <m:r>
                                  <a:rPr lang="es-MX" sz="2800" b="0" i="1" smtClean="0">
                                    <a:latin typeface="Cambria Math" panose="02040503050406030204" pitchFamily="18" charset="0"/>
                                  </a:rPr>
                                  <m:t>9</m:t>
                                </m:r>
                              </m:e>
                            </m:acc>
                          </m:e>
                        </m:d>
                      </m:den>
                    </m:f>
                  </m:oMath>
                </a14:m>
                <a:r>
                  <a:rPr lang="es-MX" dirty="0" smtClean="0"/>
                  <a:t>= 0.43</a:t>
                </a:r>
                <a:endParaRPr lang="es-MX" dirty="0"/>
              </a:p>
            </p:txBody>
          </p:sp>
        </mc:Choice>
        <mc:Fallback xmlns="">
          <p:sp>
            <p:nvSpPr>
              <p:cNvPr id="11" name="Rectángulo 10"/>
              <p:cNvSpPr>
                <a:spLocks noRot="1" noChangeAspect="1" noMove="1" noResize="1" noEditPoints="1" noAdjustHandles="1" noChangeArrowheads="1" noChangeShapeType="1" noTextEdit="1"/>
              </p:cNvSpPr>
              <p:nvPr/>
            </p:nvSpPr>
            <p:spPr>
              <a:xfrm>
                <a:off x="3146117" y="4973383"/>
                <a:ext cx="2410596" cy="746038"/>
              </a:xfrm>
              <a:prstGeom prst="rect">
                <a:avLst/>
              </a:prstGeom>
              <a:blipFill rotWithShape="0">
                <a:blip r:embed="rId5"/>
                <a:stretch>
                  <a:fillRect r="-1263"/>
                </a:stretch>
              </a:blipFill>
            </p:spPr>
            <p:txBody>
              <a:bodyPr/>
              <a:lstStyle/>
              <a:p>
                <a:r>
                  <a:rPr lang="es-MX">
                    <a:noFill/>
                  </a:rPr>
                  <a:t> </a:t>
                </a:r>
              </a:p>
            </p:txBody>
          </p:sp>
        </mc:Fallback>
      </mc:AlternateContent>
    </p:spTree>
    <p:extLst>
      <p:ext uri="{BB962C8B-B14F-4D97-AF65-F5344CB8AC3E}">
        <p14:creationId xmlns:p14="http://schemas.microsoft.com/office/powerpoint/2010/main" val="78165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9015413"/>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graphicFrame>
        <p:nvGraphicFramePr>
          <p:cNvPr id="7" name="Table 1"/>
          <p:cNvGraphicFramePr>
            <a:graphicFrameLocks noGrp="1"/>
          </p:cNvGraphicFramePr>
          <p:nvPr>
            <p:extLst>
              <p:ext uri="{D42A27DB-BD31-4B8C-83A1-F6EECF244321}">
                <p14:modId xmlns:p14="http://schemas.microsoft.com/office/powerpoint/2010/main" val="2955029646"/>
              </p:ext>
            </p:extLst>
          </p:nvPr>
        </p:nvGraphicFramePr>
        <p:xfrm>
          <a:off x="611560" y="1628801"/>
          <a:ext cx="8136904" cy="4043101"/>
        </p:xfrm>
        <a:graphic>
          <a:graphicData uri="http://schemas.openxmlformats.org/drawingml/2006/table">
            <a:tbl>
              <a:tblPr firstRow="1" firstCol="1" bandRow="1">
                <a:tableStyleId>{9D7B26C5-4107-4FEC-AEDC-1716B250A1EF}</a:tableStyleId>
              </a:tblPr>
              <a:tblGrid>
                <a:gridCol w="3888432"/>
                <a:gridCol w="3312368"/>
                <a:gridCol w="936104"/>
              </a:tblGrid>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mn-ea"/>
                          <a:cs typeface="+mn-cs"/>
                        </a:rPr>
                        <a:t>Medidas</a:t>
                      </a:r>
                      <a:r>
                        <a:rPr lang="es-MX" sz="2400" b="1" baseline="0" dirty="0" smtClean="0">
                          <a:solidFill>
                            <a:schemeClr val="tx1"/>
                          </a:solidFill>
                          <a:effectLst/>
                          <a:latin typeface="Arial Black" panose="020B0A04020102020204" pitchFamily="34" charset="0"/>
                          <a:ea typeface="+mn-ea"/>
                          <a:cs typeface="+mn-cs"/>
                        </a:rPr>
                        <a:t> de Centralización</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tc>
                <a:tc>
                  <a:txBody>
                    <a:bodyPr/>
                    <a:lstStyle/>
                    <a:p>
                      <a:pPr>
                        <a:lnSpc>
                          <a:spcPct val="115000"/>
                        </a:lnSpc>
                        <a:spcAft>
                          <a:spcPts val="0"/>
                        </a:spcAft>
                      </a:pPr>
                      <a:r>
                        <a:rPr lang="es-MX" sz="2400" dirty="0" smtClean="0">
                          <a:effectLst/>
                          <a:latin typeface="Arial Black" panose="020B0A04020102020204" pitchFamily="34" charset="0"/>
                        </a:rPr>
                        <a:t>…………………………</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tc>
                <a:tc>
                  <a:txBody>
                    <a:bodyPr/>
                    <a:lstStyle/>
                    <a:p>
                      <a:pPr algn="ctr">
                        <a:lnSpc>
                          <a:spcPct val="115000"/>
                        </a:lnSpc>
                        <a:spcAft>
                          <a:spcPts val="0"/>
                        </a:spcAft>
                      </a:pPr>
                      <a:r>
                        <a:rPr lang="es-MX" sz="2400" dirty="0" smtClean="0">
                          <a:effectLst/>
                          <a:latin typeface="Arial Black" panose="020B0A04020102020204" pitchFamily="34" charset="0"/>
                        </a:rPr>
                        <a:t>26</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tc>
              </a:tr>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mn-ea"/>
                          <a:cs typeface="+mn-cs"/>
                        </a:rPr>
                        <a:t>Medidas</a:t>
                      </a:r>
                      <a:r>
                        <a:rPr lang="es-MX" sz="2400" b="1" baseline="0" dirty="0" smtClean="0">
                          <a:solidFill>
                            <a:schemeClr val="tx1"/>
                          </a:solidFill>
                          <a:effectLst/>
                          <a:latin typeface="Arial Black" panose="020B0A04020102020204" pitchFamily="34" charset="0"/>
                          <a:ea typeface="+mn-ea"/>
                          <a:cs typeface="+mn-cs"/>
                        </a:rPr>
                        <a:t> de Dispersión</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tc>
                <a:tc>
                  <a:txBody>
                    <a:bodyPr/>
                    <a:lstStyle/>
                    <a:p>
                      <a:pPr>
                        <a:lnSpc>
                          <a:spcPct val="115000"/>
                        </a:lnSpc>
                        <a:spcAft>
                          <a:spcPts val="0"/>
                        </a:spcAft>
                      </a:pPr>
                      <a:r>
                        <a:rPr lang="es-MX" sz="2400" b="1" dirty="0" smtClean="0">
                          <a:effectLst/>
                          <a:latin typeface="Arial Black" panose="020B0A04020102020204" pitchFamily="34" charset="0"/>
                          <a:cs typeface="Arial" panose="020B0604020202020204" pitchFamily="34" charset="0"/>
                        </a:rPr>
                        <a:t>…………………………</a:t>
                      </a:r>
                      <a:endParaRPr lang="es-MX" sz="2400" b="1" dirty="0">
                        <a:solidFill>
                          <a:srgbClr val="336600"/>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ea typeface="+mn-ea"/>
                          <a:cs typeface="Arial" panose="020B0604020202020204" pitchFamily="34" charset="0"/>
                        </a:rPr>
                        <a:t>38</a:t>
                      </a:r>
                      <a:endParaRPr lang="es-MX" sz="2400" b="1" dirty="0">
                        <a:solidFill>
                          <a:srgbClr val="336600"/>
                        </a:solidFill>
                        <a:effectLst/>
                        <a:latin typeface="Arial Black" panose="020B0A04020102020204" pitchFamily="34" charset="0"/>
                        <a:ea typeface="Calibri"/>
                        <a:cs typeface="Arial" panose="020B0604020202020204" pitchFamily="34" charset="0"/>
                      </a:endParaRPr>
                    </a:p>
                  </a:txBody>
                  <a:tcPr marL="68580" marR="68580" marT="0" marB="0"/>
                </a:tc>
              </a:tr>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mn-ea"/>
                          <a:cs typeface="+mn-cs"/>
                        </a:rPr>
                        <a:t>Medidas</a:t>
                      </a:r>
                      <a:r>
                        <a:rPr lang="es-MX" sz="2400" b="1" baseline="0" dirty="0" smtClean="0">
                          <a:solidFill>
                            <a:schemeClr val="tx1"/>
                          </a:solidFill>
                          <a:effectLst/>
                          <a:latin typeface="Arial Black" panose="020B0A04020102020204" pitchFamily="34" charset="0"/>
                          <a:ea typeface="+mn-ea"/>
                          <a:cs typeface="+mn-cs"/>
                        </a:rPr>
                        <a:t> de Forma</a:t>
                      </a:r>
                      <a:endParaRPr lang="es-MX" sz="2400" b="1" dirty="0">
                        <a:solidFill>
                          <a:srgbClr val="336600"/>
                        </a:solidFill>
                        <a:effectLst/>
                        <a:latin typeface="Arial Black" panose="020B0A04020102020204" pitchFamily="34" charset="0"/>
                        <a:ea typeface="Calibri"/>
                        <a:cs typeface="Calibri" pitchFamily="34" charset="0"/>
                      </a:endParaRPr>
                    </a:p>
                  </a:txBody>
                  <a:tcPr marL="68580" marR="68580" marT="0" marB="0"/>
                </a:tc>
                <a:tc>
                  <a:txBody>
                    <a:bodyPr/>
                    <a:lstStyle/>
                    <a:p>
                      <a:pPr>
                        <a:lnSpc>
                          <a:spcPct val="115000"/>
                        </a:lnSpc>
                        <a:spcAft>
                          <a:spcPts val="0"/>
                        </a:spcAft>
                      </a:pPr>
                      <a:r>
                        <a:rPr lang="es-MX" sz="2400" dirty="0" smtClean="0">
                          <a:effectLst/>
                        </a:rPr>
                        <a:t>………………………</a:t>
                      </a:r>
                      <a:endParaRPr lang="es-MX" sz="2400" b="1" dirty="0">
                        <a:solidFill>
                          <a:srgbClr val="336600"/>
                        </a:solidFill>
                        <a:effectLst/>
                        <a:latin typeface="Calibri" pitchFamily="34" charset="0"/>
                        <a:ea typeface="Calibri"/>
                        <a:cs typeface="Calibri"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ea typeface="Calibri"/>
                          <a:cs typeface="Arial" panose="020B0604020202020204" pitchFamily="34" charset="0"/>
                        </a:rPr>
                        <a:t>50</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r>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mn-ea"/>
                          <a:cs typeface="Arial" panose="020B0604020202020204" pitchFamily="34" charset="0"/>
                        </a:rPr>
                        <a:t>Ejercicios</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s-MX" sz="2400" b="1" dirty="0" smtClean="0">
                          <a:solidFill>
                            <a:schemeClr val="tx1"/>
                          </a:solidFill>
                          <a:effectLst/>
                          <a:latin typeface="Arial Black" panose="020B0A04020102020204" pitchFamily="34" charset="0"/>
                          <a:cs typeface="Arial" panose="020B0604020202020204" pitchFamily="34" charset="0"/>
                        </a:rPr>
                        <a:t>…………………………</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ea typeface="+mn-ea"/>
                          <a:cs typeface="Arial" panose="020B0604020202020204" pitchFamily="34" charset="0"/>
                        </a:rPr>
                        <a:t>64</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r>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Calibri"/>
                          <a:cs typeface="Arial" panose="020B0604020202020204" pitchFamily="34" charset="0"/>
                        </a:rPr>
                        <a:t>Caso Práctico 1</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s-MX" sz="2400" b="1" dirty="0" smtClean="0">
                          <a:solidFill>
                            <a:schemeClr val="tx1"/>
                          </a:solidFill>
                          <a:effectLst/>
                          <a:latin typeface="Arial Black" panose="020B0A04020102020204" pitchFamily="34" charset="0"/>
                          <a:cs typeface="Arial" panose="020B0604020202020204" pitchFamily="34" charset="0"/>
                        </a:rPr>
                        <a:t>…………………………</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ea typeface="Calibri"/>
                          <a:cs typeface="Arial" panose="020B0604020202020204" pitchFamily="34" charset="0"/>
                        </a:rPr>
                        <a:t>66</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r>
              <a:tr h="472121">
                <a:tc>
                  <a:txBody>
                    <a:bodyPr/>
                    <a:lstStyle/>
                    <a:p>
                      <a:pPr>
                        <a:lnSpc>
                          <a:spcPct val="115000"/>
                        </a:lnSpc>
                        <a:spcAft>
                          <a:spcPts val="0"/>
                        </a:spcAft>
                      </a:pPr>
                      <a:r>
                        <a:rPr lang="es-MX" sz="2400" b="1" dirty="0" smtClean="0">
                          <a:solidFill>
                            <a:schemeClr val="tx1"/>
                          </a:solidFill>
                          <a:effectLst/>
                          <a:latin typeface="Arial Black" panose="020B0A04020102020204" pitchFamily="34" charset="0"/>
                          <a:ea typeface="Calibri"/>
                          <a:cs typeface="Arial" panose="020B0604020202020204" pitchFamily="34" charset="0"/>
                        </a:rPr>
                        <a:t>Referencias</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s-MX" sz="2400" b="1" dirty="0" smtClean="0">
                          <a:solidFill>
                            <a:schemeClr val="tx1"/>
                          </a:solidFill>
                          <a:effectLst/>
                          <a:latin typeface="Arial Black" panose="020B0A04020102020204" pitchFamily="34" charset="0"/>
                          <a:cs typeface="Arial" panose="020B0604020202020204" pitchFamily="34" charset="0"/>
                        </a:rPr>
                        <a:t>…………………………</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ea typeface="Calibri"/>
                          <a:cs typeface="Arial" panose="020B0604020202020204" pitchFamily="34" charset="0"/>
                        </a:rPr>
                        <a:t>67</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r>
              <a:tr h="472121">
                <a:tc>
                  <a:txBody>
                    <a:bodyPr/>
                    <a:lstStyle/>
                    <a:p>
                      <a:pPr>
                        <a:lnSpc>
                          <a:spcPct val="115000"/>
                        </a:lnSpc>
                        <a:spcAft>
                          <a:spcPts val="0"/>
                        </a:spcAft>
                      </a:pPr>
                      <a:r>
                        <a:rPr lang="es-MX" sz="2400" b="1" dirty="0">
                          <a:solidFill>
                            <a:schemeClr val="tx1"/>
                          </a:solidFill>
                          <a:effectLst/>
                          <a:latin typeface="Arial Black" panose="020B0A04020102020204" pitchFamily="34" charset="0"/>
                          <a:cs typeface="Arial" panose="020B0604020202020204" pitchFamily="34" charset="0"/>
                        </a:rPr>
                        <a:t>Guión Explicativo</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s-MX" sz="2400" b="1" dirty="0" smtClean="0">
                          <a:solidFill>
                            <a:schemeClr val="tx1"/>
                          </a:solidFill>
                          <a:effectLst/>
                          <a:latin typeface="Arial Black" panose="020B0A04020102020204" pitchFamily="34" charset="0"/>
                          <a:cs typeface="Arial" panose="020B0604020202020204" pitchFamily="34" charset="0"/>
                        </a:rPr>
                        <a:t>…………………………</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c>
                  <a:txBody>
                    <a:bodyPr/>
                    <a:lstStyle/>
                    <a:p>
                      <a:pPr algn="ctr">
                        <a:lnSpc>
                          <a:spcPct val="115000"/>
                        </a:lnSpc>
                        <a:spcAft>
                          <a:spcPts val="0"/>
                        </a:spcAft>
                      </a:pPr>
                      <a:r>
                        <a:rPr lang="es-MX" sz="2400" b="1" dirty="0" smtClean="0">
                          <a:solidFill>
                            <a:schemeClr val="tx1"/>
                          </a:solidFill>
                          <a:effectLst/>
                          <a:latin typeface="Arial Black" panose="020B0A04020102020204" pitchFamily="34" charset="0"/>
                          <a:cs typeface="Arial" panose="020B0604020202020204" pitchFamily="34" charset="0"/>
                        </a:rPr>
                        <a:t>69</a:t>
                      </a:r>
                      <a:endParaRPr lang="es-MX" sz="2400" b="1" dirty="0">
                        <a:solidFill>
                          <a:schemeClr val="tx1"/>
                        </a:solidFill>
                        <a:effectLst/>
                        <a:latin typeface="Arial Black" panose="020B0A040201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358556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8" name="CuadroTexto 7"/>
          <p:cNvSpPr txBox="1"/>
          <p:nvPr/>
        </p:nvSpPr>
        <p:spPr>
          <a:xfrm>
            <a:off x="539552" y="620689"/>
            <a:ext cx="4320480" cy="1323439"/>
          </a:xfrm>
          <a:prstGeom prst="rect">
            <a:avLst/>
          </a:prstGeom>
          <a:noFill/>
        </p:spPr>
        <p:txBody>
          <a:bodyPr wrap="square" rtlCol="0">
            <a:spAutoFit/>
          </a:bodyPr>
          <a:lstStyle/>
          <a:p>
            <a:pPr algn="ctr"/>
            <a:r>
              <a:rPr lang="es-MX" sz="4000" dirty="0" smtClean="0">
                <a:solidFill>
                  <a:schemeClr val="accent6">
                    <a:lumMod val="50000"/>
                  </a:schemeClr>
                </a:solidFill>
                <a:latin typeface="Arial Black" panose="020B0A04020102020204" pitchFamily="34" charset="0"/>
              </a:rPr>
              <a:t>MEDIDAS DE FORMA</a:t>
            </a:r>
            <a:endParaRPr lang="es-MX" sz="4000" dirty="0">
              <a:solidFill>
                <a:schemeClr val="accent6">
                  <a:lumMod val="50000"/>
                </a:schemeClr>
              </a:solidFill>
              <a:latin typeface="Arial Black" panose="020B0A04020102020204" pitchFamily="34" charset="0"/>
            </a:endParaRPr>
          </a:p>
        </p:txBody>
      </p:sp>
    </p:spTree>
    <p:extLst>
      <p:ext uri="{BB962C8B-B14F-4D97-AF65-F5344CB8AC3E}">
        <p14:creationId xmlns:p14="http://schemas.microsoft.com/office/powerpoint/2010/main" val="1808477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5" name="CuadroTexto 4"/>
          <p:cNvSpPr txBox="1"/>
          <p:nvPr/>
        </p:nvSpPr>
        <p:spPr>
          <a:xfrm>
            <a:off x="4102774" y="497140"/>
            <a:ext cx="3134191"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Asimetría</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11" name="Rectángulo 10"/>
          <p:cNvSpPr/>
          <p:nvPr/>
        </p:nvSpPr>
        <p:spPr>
          <a:xfrm>
            <a:off x="2987824" y="4215165"/>
            <a:ext cx="5526360" cy="1938992"/>
          </a:xfrm>
          <a:prstGeom prst="rect">
            <a:avLst/>
          </a:prstGeom>
        </p:spPr>
        <p:txBody>
          <a:bodyPr wrap="square">
            <a:spAutoFit/>
          </a:bodyPr>
          <a:lstStyle/>
          <a:p>
            <a:pPr algn="just"/>
            <a:r>
              <a:rPr lang="es-MX" sz="2400" b="1" dirty="0" smtClean="0">
                <a:latin typeface="Arial" panose="020B0604020202020204" pitchFamily="34" charset="0"/>
                <a:ea typeface="Times New Roman" panose="02020603050405020304" pitchFamily="18" charset="0"/>
              </a:rPr>
              <a:t>Es una medida que permite identificar y describir la manera en que los datos tienden a reunirse de acuerdo con la frecuencia con que se hallen dentro de la distribución.</a:t>
            </a:r>
            <a:endParaRPr lang="es-MX" sz="2400" b="1" dirty="0"/>
          </a:p>
        </p:txBody>
      </p:sp>
    </p:spTree>
    <p:extLst>
      <p:ext uri="{BB962C8B-B14F-4D97-AF65-F5344CB8AC3E}">
        <p14:creationId xmlns:p14="http://schemas.microsoft.com/office/powerpoint/2010/main" val="2141950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1493724" y="476672"/>
            <a:ext cx="6606667" cy="1605568"/>
          </a:xfrm>
          <a:prstGeom prst="rect">
            <a:avLst/>
          </a:prstGeom>
        </p:spPr>
        <p:txBody>
          <a:bodyPr wrap="square">
            <a:spAutoFit/>
          </a:bodyPr>
          <a:lstStyle/>
          <a:p>
            <a:pPr algn="just">
              <a:lnSpc>
                <a:spcPct val="150000"/>
              </a:lnSpc>
              <a:spcAft>
                <a:spcPts val="1000"/>
              </a:spcAft>
            </a:pPr>
            <a:r>
              <a:rPr lang="es-MX" sz="2000" dirty="0">
                <a:latin typeface="Arial" panose="020B0604020202020204" pitchFamily="34" charset="0"/>
                <a:ea typeface="Times New Roman" panose="02020603050405020304" pitchFamily="18" charset="0"/>
                <a:cs typeface="Times New Roman" panose="02020603050405020304" pitchFamily="18" charset="0"/>
              </a:rPr>
              <a:t>Permite identificar las características de la distribución de datos sin necesidad de generar el gráfico</a:t>
            </a:r>
            <a:r>
              <a:rPr lang="es-MX" sz="2000" dirty="0" smtClean="0">
                <a:latin typeface="Arial" panose="020B0604020202020204" pitchFamily="34" charset="0"/>
                <a:ea typeface="Times New Roman" panose="02020603050405020304" pitchFamily="18" charset="0"/>
                <a:cs typeface="Times New Roman" panose="02020603050405020304" pitchFamily="18" charset="0"/>
              </a:rPr>
              <a:t>.</a:t>
            </a:r>
          </a:p>
          <a:p>
            <a:pPr algn="just">
              <a:lnSpc>
                <a:spcPct val="150000"/>
              </a:lnSpc>
              <a:spcAft>
                <a:spcPts val="1000"/>
              </a:spcAft>
            </a:pPr>
            <a:r>
              <a:rPr lang="es-MX" sz="2000" dirty="0" smtClean="0">
                <a:effectLst/>
                <a:latin typeface="Arial" panose="020B0604020202020204" pitchFamily="34" charset="0"/>
                <a:ea typeface="Times New Roman" panose="02020603050405020304" pitchFamily="18" charset="0"/>
                <a:cs typeface="Times New Roman" panose="02020603050405020304" pitchFamily="18" charset="0"/>
              </a:rPr>
              <a:t>Presenta las siguientes formas.</a:t>
            </a:r>
            <a:endParaRPr lang="es-MX"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3" name="Imagen 12" descr="Estados de La Asimetria - Medidas de Distribucion"/>
          <p:cNvPicPr/>
          <p:nvPr/>
        </p:nvPicPr>
        <p:blipFill>
          <a:blip r:embed="rId2">
            <a:extLst>
              <a:ext uri="{28A0092B-C50C-407E-A947-70E740481C1C}">
                <a14:useLocalDpi xmlns:a14="http://schemas.microsoft.com/office/drawing/2010/main" val="0"/>
              </a:ext>
            </a:extLst>
          </a:blip>
          <a:srcRect/>
          <a:stretch>
            <a:fillRect/>
          </a:stretch>
        </p:blipFill>
        <p:spPr bwMode="auto">
          <a:xfrm>
            <a:off x="1493724" y="2586037"/>
            <a:ext cx="6606667" cy="3147219"/>
          </a:xfrm>
          <a:prstGeom prst="rect">
            <a:avLst/>
          </a:prstGeom>
          <a:noFill/>
          <a:ln>
            <a:noFill/>
          </a:ln>
        </p:spPr>
      </p:pic>
    </p:spTree>
    <p:extLst>
      <p:ext uri="{BB962C8B-B14F-4D97-AF65-F5344CB8AC3E}">
        <p14:creationId xmlns:p14="http://schemas.microsoft.com/office/powerpoint/2010/main" val="1946462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1187624" y="332656"/>
                <a:ext cx="7416824" cy="4780796"/>
              </a:xfrm>
              <a:prstGeom prst="rect">
                <a:avLst/>
              </a:prstGeom>
            </p:spPr>
            <p:txBody>
              <a:bodyPr wrap="square">
                <a:spAutoFit/>
              </a:bodyPr>
              <a:lstStyle/>
              <a:p>
                <a:pPr algn="just">
                  <a:lnSpc>
                    <a:spcPct val="150000"/>
                  </a:lnSpc>
                  <a:spcAft>
                    <a:spcPts val="1000"/>
                  </a:spcAft>
                </a:pPr>
                <a:r>
                  <a:rPr lang="es-MX" sz="2400" b="1" dirty="0" smtClean="0">
                    <a:latin typeface="Arial" panose="020B0604020202020204" pitchFamily="34" charset="0"/>
                    <a:ea typeface="Times New Roman" panose="02020603050405020304" pitchFamily="18" charset="0"/>
                    <a:cs typeface="Times New Roman" panose="02020603050405020304" pitchFamily="18" charset="0"/>
                  </a:rPr>
                  <a:t>Asimetría Negativa o a la Izquierda.</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MX" sz="2400" dirty="0">
                    <a:effectLst/>
                    <a:latin typeface="Arial" panose="020B0604020202020204" pitchFamily="34" charset="0"/>
                    <a:ea typeface="Times New Roman" panose="02020603050405020304" pitchFamily="18" charset="0"/>
                    <a:cs typeface="Times New Roman" panose="02020603050405020304" pitchFamily="18" charset="0"/>
                  </a:rPr>
                  <a:t>Se da cuando en una distribución la minoría de los datos está en la parte izquierda de la media. Este tipo de distribución presenta un alargamiento o sesgo hacia la izquierda, es decir, la distribución de los datos tiene a la izquierda una cola más larga que a la derecha. </a:t>
                </a:r>
                <a:endParaRPr lang="es-MX" sz="2400" i="1" dirty="0" smtClean="0">
                  <a:effectLst/>
                  <a:latin typeface="Cambria Math" panose="02040503050406030204" pitchFamily="18" charset="0"/>
                  <a:ea typeface="Times New Roman" panose="02020603050405020304" pitchFamily="18" charset="0"/>
                  <a:cs typeface="Arial" panose="020B0604020202020204" pitchFamily="34" charset="0"/>
                </a:endParaRPr>
              </a:p>
              <a:p>
                <a:pPr algn="just">
                  <a:lnSpc>
                    <a:spcPct val="150000"/>
                  </a:lnSpc>
                  <a:spcAft>
                    <a:spcPts val="1000"/>
                  </a:spcAft>
                </a:pPr>
                <a14:m>
                  <m:oMath xmlns:m="http://schemas.openxmlformats.org/officeDocument/2006/math">
                    <m:r>
                      <a:rPr lang="es-MX" sz="2400" b="0" i="1" smtClean="0">
                        <a:effectLst/>
                        <a:latin typeface="Cambria Math" panose="02040503050406030204" pitchFamily="18" charset="0"/>
                        <a:ea typeface="Times New Roman" panose="02020603050405020304" pitchFamily="18" charset="0"/>
                        <a:cs typeface="Arial" panose="020B0604020202020204" pitchFamily="34" charset="0"/>
                      </a:rPr>
                      <m:t>                                         </m:t>
                    </m:r>
                    <m:acc>
                      <m:accPr>
                        <m:chr m:val="̅"/>
                        <m:ctrlPr>
                          <a:rPr lang="es-MX" sz="2400" i="1">
                            <a:effectLst/>
                            <a:latin typeface="Cambria Math" panose="02040503050406030204" pitchFamily="18" charset="0"/>
                            <a:ea typeface="Times New Roman" panose="02020603050405020304" pitchFamily="18" charset="0"/>
                            <a:cs typeface="Arial" panose="020B0604020202020204" pitchFamily="34" charset="0"/>
                          </a:rPr>
                        </m:ctrlPr>
                      </m:accPr>
                      <m:e>
                        <m:r>
                          <a:rPr lang="es-MX" sz="2400" i="1">
                            <a:effectLst/>
                            <a:latin typeface="Cambria Math" panose="02040503050406030204" pitchFamily="18" charset="0"/>
                            <a:ea typeface="Times New Roman" panose="02020603050405020304" pitchFamily="18" charset="0"/>
                            <a:cs typeface="Arial" panose="020B0604020202020204" pitchFamily="34" charset="0"/>
                          </a:rPr>
                          <m:t>𝑥</m:t>
                        </m:r>
                      </m:e>
                    </m:acc>
                  </m:oMath>
                </a14:m>
                <a:r>
                  <a:rPr lang="es-MX" sz="2400" dirty="0">
                    <a:effectLst/>
                    <a:latin typeface="Arial" panose="020B0604020202020204" pitchFamily="34" charset="0"/>
                    <a:ea typeface="Times New Roman" panose="02020603050405020304" pitchFamily="18" charset="0"/>
                    <a:cs typeface="Times New Roman" panose="02020603050405020304" pitchFamily="18" charset="0"/>
                  </a:rPr>
                  <a:t>&lt;Me&lt;Mo</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1187624" y="332656"/>
                <a:ext cx="7416824" cy="4780796"/>
              </a:xfrm>
              <a:prstGeom prst="rect">
                <a:avLst/>
              </a:prstGeom>
              <a:blipFill rotWithShape="0">
                <a:blip r:embed="rId2"/>
                <a:stretch>
                  <a:fillRect l="-1316" r="-1234" b="-638"/>
                </a:stretch>
              </a:blipFill>
            </p:spPr>
            <p:txBody>
              <a:bodyPr/>
              <a:lstStyle/>
              <a:p>
                <a:r>
                  <a:rPr lang="es-MX">
                    <a:noFill/>
                  </a:rPr>
                  <a:t> </a:t>
                </a:r>
              </a:p>
            </p:txBody>
          </p:sp>
        </mc:Fallback>
      </mc:AlternateContent>
      <p:sp>
        <p:nvSpPr>
          <p:cNvPr id="3" name="Rectángulo redondeado 2"/>
          <p:cNvSpPr/>
          <p:nvPr/>
        </p:nvSpPr>
        <p:spPr>
          <a:xfrm>
            <a:off x="3779912" y="4177348"/>
            <a:ext cx="2232248" cy="936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Rectángulo 3"/>
          <p:cNvSpPr/>
          <p:nvPr/>
        </p:nvSpPr>
        <p:spPr>
          <a:xfrm>
            <a:off x="3275856" y="5373216"/>
            <a:ext cx="5040560" cy="923330"/>
          </a:xfrm>
          <a:prstGeom prst="rect">
            <a:avLst/>
          </a:prstGeom>
        </p:spPr>
        <p:txBody>
          <a:bodyPr wrap="square">
            <a:spAutoFit/>
          </a:bodyPr>
          <a:lstStyle/>
          <a:p>
            <a:pPr algn="just"/>
            <a:r>
              <a:rPr lang="es-MX" dirty="0">
                <a:latin typeface="Arial" panose="020B0604020202020204" pitchFamily="34" charset="0"/>
                <a:ea typeface="Times New Roman" panose="02020603050405020304" pitchFamily="18" charset="0"/>
              </a:rPr>
              <a:t>Sesgo es el grado de asimetría de una distribución, es decir, cuánto se aparta de la simetría</a:t>
            </a:r>
            <a:endParaRPr lang="es-MX" dirty="0"/>
          </a:p>
        </p:txBody>
      </p:sp>
    </p:spTree>
    <p:extLst>
      <p:ext uri="{BB962C8B-B14F-4D97-AF65-F5344CB8AC3E}">
        <p14:creationId xmlns:p14="http://schemas.microsoft.com/office/powerpoint/2010/main" val="2727888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1115616" y="1124744"/>
                <a:ext cx="7416824" cy="4463401"/>
              </a:xfrm>
              <a:prstGeom prst="rect">
                <a:avLst/>
              </a:prstGeom>
            </p:spPr>
            <p:txBody>
              <a:bodyPr wrap="square">
                <a:spAutoFit/>
              </a:bodyPr>
              <a:lstStyle/>
              <a:p>
                <a:pPr algn="just">
                  <a:lnSpc>
                    <a:spcPct val="150000"/>
                  </a:lnSpc>
                </a:pPr>
                <a:r>
                  <a:rPr lang="es-MX" sz="2400" b="1" dirty="0" smtClean="0">
                    <a:latin typeface="Arial" panose="020B0604020202020204" pitchFamily="34" charset="0"/>
                    <a:ea typeface="Times New Roman" panose="02020603050405020304" pitchFamily="18" charset="0"/>
                    <a:cs typeface="Times New Roman" panose="02020603050405020304" pitchFamily="18" charset="0"/>
                  </a:rPr>
                  <a:t>Simétrica.-</a:t>
                </a:r>
                <a:r>
                  <a:rPr lang="es-MX" sz="2400" dirty="0" smtClean="0"/>
                  <a:t>Se </a:t>
                </a:r>
                <a:r>
                  <a:rPr lang="es-MX" sz="2400" dirty="0"/>
                  <a:t>da cuando en una distribución se distribuyen aproximadamente la misma cantidad de los datos a ambos lados de la media aritmética. No tiene alargamiento o sesgo. Se representa por una curva normal en forma de campana llamada campana de Gauss o también conocida como de Laplace</a:t>
                </a:r>
                <a:r>
                  <a:rPr lang="es-MX" sz="2400" dirty="0" smtClean="0"/>
                  <a:t>.</a:t>
                </a:r>
                <a14:m>
                  <m:oMath xmlns:m="http://schemas.openxmlformats.org/officeDocument/2006/math">
                    <m:r>
                      <a:rPr lang="es-MX" sz="2400" b="0" i="1" smtClean="0">
                        <a:effectLst/>
                        <a:latin typeface="Cambria Math" panose="02040503050406030204" pitchFamily="18" charset="0"/>
                        <a:ea typeface="Times New Roman" panose="02020603050405020304" pitchFamily="18" charset="0"/>
                        <a:cs typeface="Arial" panose="020B0604020202020204" pitchFamily="34" charset="0"/>
                      </a:rPr>
                      <m:t>                                         </m:t>
                    </m:r>
                  </m:oMath>
                </a14:m>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1115616" y="1124744"/>
                <a:ext cx="7416824" cy="4463401"/>
              </a:xfrm>
              <a:prstGeom prst="rect">
                <a:avLst/>
              </a:prstGeom>
              <a:blipFill rotWithShape="0">
                <a:blip r:embed="rId2"/>
                <a:stretch>
                  <a:fillRect l="-1233" r="-1233" b="-1913"/>
                </a:stretch>
              </a:blipFill>
            </p:spPr>
            <p:txBody>
              <a:bodyPr/>
              <a:lstStyle/>
              <a:p>
                <a:r>
                  <a:rPr lang="es-MX">
                    <a:noFill/>
                  </a:rPr>
                  <a:t> </a:t>
                </a:r>
              </a:p>
            </p:txBody>
          </p:sp>
        </mc:Fallback>
      </mc:AlternateContent>
    </p:spTree>
    <p:extLst>
      <p:ext uri="{BB962C8B-B14F-4D97-AF65-F5344CB8AC3E}">
        <p14:creationId xmlns:p14="http://schemas.microsoft.com/office/powerpoint/2010/main" val="282052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1475656" y="980728"/>
                <a:ext cx="6840760" cy="3672800"/>
              </a:xfrm>
              <a:prstGeom prst="rect">
                <a:avLst/>
              </a:prstGeom>
            </p:spPr>
            <p:txBody>
              <a:bodyPr wrap="square">
                <a:spAutoFit/>
              </a:bodyPr>
              <a:lstStyle/>
              <a:p>
                <a:pPr algn="just">
                  <a:lnSpc>
                    <a:spcPct val="150000"/>
                  </a:lnSpc>
                </a:pPr>
                <a:r>
                  <a:rPr lang="es-MX" sz="2400" dirty="0" smtClean="0"/>
                  <a:t>También </a:t>
                </a:r>
                <a:r>
                  <a:rPr lang="es-MX" sz="2400" dirty="0"/>
                  <a:t>se dice que una distribución es simétrica cuando su media aritmética, su mediana y su moda son igual</a:t>
                </a:r>
                <a:r>
                  <a:rPr lang="es-MX" sz="2400" b="1" dirty="0" smtClean="0">
                    <a:latin typeface="Arial" panose="020B0604020202020204" pitchFamily="34" charset="0"/>
                    <a:ea typeface="Times New Roman" panose="02020603050405020304" pitchFamily="18" charset="0"/>
                    <a:cs typeface="Times New Roman" panose="02020603050405020304" pitchFamily="18" charset="0"/>
                  </a:rPr>
                  <a:t> Negativa o a la Izquierda.</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MX" sz="2400" dirty="0" smtClean="0">
                    <a:effectLst/>
                    <a:latin typeface="Arial" panose="020B0604020202020204" pitchFamily="34" charset="0"/>
                    <a:ea typeface="Times New Roman" panose="02020603050405020304" pitchFamily="18" charset="0"/>
                    <a:cs typeface="Times New Roman" panose="02020603050405020304" pitchFamily="18" charset="0"/>
                  </a:rPr>
                  <a:t>. </a:t>
                </a:r>
                <a:endParaRPr lang="es-MX" sz="2400" i="1" dirty="0" smtClean="0">
                  <a:effectLst/>
                  <a:latin typeface="Cambria Math" panose="02040503050406030204" pitchFamily="18" charset="0"/>
                  <a:ea typeface="Times New Roman" panose="02020603050405020304" pitchFamily="18" charset="0"/>
                  <a:cs typeface="Arial" panose="020B0604020202020204" pitchFamily="34" charset="0"/>
                </a:endParaRPr>
              </a:p>
              <a:p>
                <a:pPr algn="just">
                  <a:lnSpc>
                    <a:spcPct val="150000"/>
                  </a:lnSpc>
                  <a:spcAft>
                    <a:spcPts val="1000"/>
                  </a:spcAft>
                </a:pPr>
                <a14:m>
                  <m:oMathPara xmlns:m="http://schemas.openxmlformats.org/officeDocument/2006/math">
                    <m:oMathParaPr>
                      <m:jc m:val="centerGroup"/>
                    </m:oMathParaPr>
                    <m:oMath xmlns:m="http://schemas.openxmlformats.org/officeDocument/2006/math">
                      <m:r>
                        <a:rPr lang="es-MX" sz="2400" b="0" i="1" smtClean="0">
                          <a:effectLst/>
                          <a:latin typeface="Cambria Math" panose="02040503050406030204" pitchFamily="18" charset="0"/>
                          <a:ea typeface="Times New Roman" panose="02020603050405020304" pitchFamily="18" charset="0"/>
                          <a:cs typeface="Arial" panose="020B0604020202020204" pitchFamily="34" charset="0"/>
                        </a:rPr>
                        <m:t>                                         </m:t>
                      </m:r>
                    </m:oMath>
                  </m:oMathPara>
                </a14:m>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1475656" y="980728"/>
                <a:ext cx="6840760" cy="3672800"/>
              </a:xfrm>
              <a:prstGeom prst="rect">
                <a:avLst/>
              </a:prstGeom>
              <a:blipFill rotWithShape="0">
                <a:blip r:embed="rId2"/>
                <a:stretch>
                  <a:fillRect l="-1337" r="-1426"/>
                </a:stretch>
              </a:blipFill>
            </p:spPr>
            <p:txBody>
              <a:bodyPr/>
              <a:lstStyle/>
              <a:p>
                <a:r>
                  <a:rPr lang="es-MX">
                    <a:noFill/>
                  </a:rPr>
                  <a:t> </a:t>
                </a:r>
              </a:p>
            </p:txBody>
          </p:sp>
        </mc:Fallback>
      </mc:AlternateContent>
      <p:sp>
        <p:nvSpPr>
          <p:cNvPr id="3" name="Rectángulo redondeado 2"/>
          <p:cNvSpPr/>
          <p:nvPr/>
        </p:nvSpPr>
        <p:spPr>
          <a:xfrm>
            <a:off x="3275856" y="3105835"/>
            <a:ext cx="2232248" cy="936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p:cNvSpPr/>
          <p:nvPr/>
        </p:nvSpPr>
        <p:spPr>
          <a:xfrm>
            <a:off x="4024414" y="3244334"/>
            <a:ext cx="1095172" cy="369332"/>
          </a:xfrm>
          <a:prstGeom prst="rect">
            <a:avLst/>
          </a:prstGeom>
        </p:spPr>
        <p:txBody>
          <a:bodyPr wrap="none">
            <a:spAutoFit/>
          </a:bodyPr>
          <a:lstStyle/>
          <a:p>
            <a:r>
              <a:rPr lang="es-MX" dirty="0">
                <a:latin typeface="Arial" panose="020B0604020202020204" pitchFamily="34" charset="0"/>
                <a:ea typeface="Times New Roman" panose="02020603050405020304" pitchFamily="18" charset="0"/>
              </a:rPr>
              <a:t>=Me=Mo</a:t>
            </a:r>
            <a:endParaRPr lang="es-MX" dirty="0"/>
          </a:p>
        </p:txBody>
      </p:sp>
      <p:pic>
        <p:nvPicPr>
          <p:cNvPr id="14" name="Imagen 13" descr="Monografias.com"/>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298734"/>
            <a:ext cx="345279" cy="275153"/>
          </a:xfrm>
          <a:prstGeom prst="rect">
            <a:avLst/>
          </a:prstGeom>
          <a:noFill/>
          <a:ln>
            <a:noFill/>
          </a:ln>
        </p:spPr>
      </p:pic>
    </p:spTree>
    <p:extLst>
      <p:ext uri="{BB962C8B-B14F-4D97-AF65-F5344CB8AC3E}">
        <p14:creationId xmlns:p14="http://schemas.microsoft.com/office/powerpoint/2010/main" val="1041824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87624" y="834996"/>
            <a:ext cx="7416824" cy="4524315"/>
          </a:xfrm>
          <a:prstGeom prst="rect">
            <a:avLst/>
          </a:prstGeom>
        </p:spPr>
        <p:txBody>
          <a:bodyPr wrap="square">
            <a:spAutoFit/>
          </a:bodyPr>
          <a:lstStyle/>
          <a:p>
            <a:pPr algn="just">
              <a:lnSpc>
                <a:spcPct val="150000"/>
              </a:lnSpc>
            </a:pPr>
            <a:r>
              <a:rPr lang="es-MX" sz="2400" b="1" dirty="0" smtClean="0"/>
              <a:t>Asimetría </a:t>
            </a:r>
            <a:r>
              <a:rPr lang="es-MX" sz="2400" b="1" dirty="0"/>
              <a:t>Positiva o a la Derecha.-</a:t>
            </a:r>
            <a:r>
              <a:rPr lang="es-MX" sz="2400" dirty="0"/>
              <a:t> Se da cuando en una distribución la minoría de los datos está en la parte derecha de la media aritmética. Este tipo de distribución presenta un alargamiento o sesgo hacia la derecha, es decir, la distribución de los datos tiene a la derecha una cola más larga que a la izquierda.</a:t>
            </a:r>
          </a:p>
          <a:p>
            <a:pPr algn="just">
              <a:lnSpc>
                <a:spcPct val="150000"/>
              </a:lnSpc>
            </a:pP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ángulo 2"/>
              <p:cNvSpPr/>
              <p:nvPr/>
            </p:nvSpPr>
            <p:spPr>
              <a:xfrm>
                <a:off x="3275856" y="5113993"/>
                <a:ext cx="1440160" cy="507831"/>
              </a:xfrm>
              <a:prstGeom prst="rect">
                <a:avLst/>
              </a:prstGeom>
            </p:spPr>
            <p:txBody>
              <a:bodyPr wrap="square">
                <a:spAutoFit/>
              </a:bodyPr>
              <a:lstStyle/>
              <a:p>
                <a:pPr algn="just">
                  <a:lnSpc>
                    <a:spcPct val="150000"/>
                  </a:lnSpc>
                  <a:spcAft>
                    <a:spcPts val="1000"/>
                  </a:spcAft>
                </a:pPr>
                <a14:m>
                  <m:oMath xmlns:m="http://schemas.openxmlformats.org/officeDocument/2006/math">
                    <m:acc>
                      <m:accPr>
                        <m:chr m:val="̅"/>
                        <m:ctrlPr>
                          <a:rPr lang="es-MX" i="1">
                            <a:latin typeface="Cambria Math" panose="02040503050406030204" pitchFamily="18" charset="0"/>
                            <a:ea typeface="Times New Roman" panose="02020603050405020304" pitchFamily="18" charset="0"/>
                            <a:cs typeface="Arial" panose="020B0604020202020204" pitchFamily="34" charset="0"/>
                          </a:rPr>
                        </m:ctrlPr>
                      </m:accPr>
                      <m:e>
                        <m:r>
                          <a:rPr lang="es-MX" i="1">
                            <a:effectLst/>
                            <a:latin typeface="Cambria Math" panose="02040503050406030204" pitchFamily="18" charset="0"/>
                            <a:ea typeface="Times New Roman" panose="02020603050405020304" pitchFamily="18" charset="0"/>
                            <a:cs typeface="Arial" panose="020B0604020202020204" pitchFamily="34" charset="0"/>
                          </a:rPr>
                          <m:t>𝑥</m:t>
                        </m:r>
                      </m:e>
                    </m:acc>
                  </m:oMath>
                </a14:m>
                <a:r>
                  <a:rPr lang="es-MX" dirty="0">
                    <a:effectLst/>
                    <a:latin typeface="Arial" panose="020B0604020202020204" pitchFamily="34" charset="0"/>
                    <a:ea typeface="Times New Roman" panose="02020603050405020304" pitchFamily="18" charset="0"/>
                    <a:cs typeface="Times New Roman" panose="02020603050405020304" pitchFamily="18" charset="0"/>
                  </a:rPr>
                  <a:t> &gt;Me &gt; Mo</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3275856" y="5113993"/>
                <a:ext cx="1440160" cy="507831"/>
              </a:xfrm>
              <a:prstGeom prst="rect">
                <a:avLst/>
              </a:prstGeom>
              <a:blipFill rotWithShape="0">
                <a:blip r:embed="rId2"/>
                <a:stretch>
                  <a:fillRect r="-844" b="-9639"/>
                </a:stretch>
              </a:blipFill>
            </p:spPr>
            <p:txBody>
              <a:bodyPr/>
              <a:lstStyle/>
              <a:p>
                <a:r>
                  <a:rPr lang="es-MX">
                    <a:noFill/>
                  </a:rPr>
                  <a:t> </a:t>
                </a:r>
              </a:p>
            </p:txBody>
          </p:sp>
        </mc:Fallback>
      </mc:AlternateContent>
      <p:sp>
        <p:nvSpPr>
          <p:cNvPr id="4" name="Rectángulo redondeado 3"/>
          <p:cNvSpPr/>
          <p:nvPr/>
        </p:nvSpPr>
        <p:spPr>
          <a:xfrm>
            <a:off x="2987824" y="5013176"/>
            <a:ext cx="2160240"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92594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987824" y="5013176"/>
            <a:ext cx="2160240"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mc:AlternateContent xmlns:mc="http://schemas.openxmlformats.org/markup-compatibility/2006" xmlns:a14="http://schemas.microsoft.com/office/drawing/2010/main">
        <mc:Choice Requires="a14">
          <p:graphicFrame>
            <p:nvGraphicFramePr>
              <p:cNvPr id="5" name="Tabla 4"/>
              <p:cNvGraphicFramePr>
                <a:graphicFrameLocks noGrp="1"/>
              </p:cNvGraphicFramePr>
              <p:nvPr>
                <p:extLst>
                  <p:ext uri="{D42A27DB-BD31-4B8C-83A1-F6EECF244321}">
                    <p14:modId xmlns:p14="http://schemas.microsoft.com/office/powerpoint/2010/main" val="2875054020"/>
                  </p:ext>
                </p:extLst>
              </p:nvPr>
            </p:nvGraphicFramePr>
            <p:xfrm>
              <a:off x="683568" y="1213560"/>
              <a:ext cx="7776864" cy="5122482"/>
            </p:xfrm>
            <a:graphic>
              <a:graphicData uri="http://schemas.openxmlformats.org/drawingml/2006/table">
                <a:tbl>
                  <a:tblPr firstRow="1" bandRow="1">
                    <a:tableStyleId>{5C22544A-7EE6-4342-B048-85BDC9FD1C3A}</a:tableStyleId>
                  </a:tblPr>
                  <a:tblGrid>
                    <a:gridCol w="3888432"/>
                    <a:gridCol w="3888432"/>
                  </a:tblGrid>
                  <a:tr h="370840">
                    <a:tc>
                      <a:txBody>
                        <a:bodyPr/>
                        <a:lstStyle/>
                        <a:p>
                          <a:r>
                            <a:rPr lang="es-MX" sz="2400" b="1" kern="1200" dirty="0" smtClean="0">
                              <a:solidFill>
                                <a:schemeClr val="lt1"/>
                              </a:solidFill>
                              <a:effectLst/>
                              <a:latin typeface="+mn-lt"/>
                              <a:ea typeface="+mn-ea"/>
                              <a:cs typeface="+mn-cs"/>
                            </a:rPr>
                            <a:t>Coeficiente de Karl Pearson</a:t>
                          </a:r>
                          <a:endParaRPr lang="es-MX" sz="2400" dirty="0"/>
                        </a:p>
                      </a:txBody>
                      <a:tcPr/>
                    </a:tc>
                    <a:tc>
                      <a:txBody>
                        <a:bodyPr/>
                        <a:lstStyle/>
                        <a:p>
                          <a:r>
                            <a:rPr lang="es-MX" sz="2400" b="1" kern="1200" dirty="0" smtClean="0">
                              <a:solidFill>
                                <a:schemeClr val="lt1"/>
                              </a:solidFill>
                              <a:effectLst/>
                              <a:latin typeface="+mn-lt"/>
                              <a:ea typeface="+mn-ea"/>
                              <a:cs typeface="+mn-cs"/>
                            </a:rPr>
                            <a:t>Medida de Fisher</a:t>
                          </a:r>
                          <a:endParaRPr lang="es-MX" sz="2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MX" sz="1800" i="1" kern="1200" smtClean="0">
                                    <a:solidFill>
                                      <a:schemeClr val="dk1"/>
                                    </a:solidFill>
                                    <a:effectLst/>
                                    <a:latin typeface="Cambria Math" panose="02040503050406030204" pitchFamily="18" charset="0"/>
                                    <a:ea typeface="+mn-ea"/>
                                    <a:cs typeface="+mn-cs"/>
                                  </a:rPr>
                                  <m:t>𝐴𝑠</m:t>
                                </m:r>
                                <m:r>
                                  <a:rPr lang="es-MX" sz="1800" i="1" kern="1200" smtClean="0">
                                    <a:solidFill>
                                      <a:schemeClr val="dk1"/>
                                    </a:solidFill>
                                    <a:effectLst/>
                                    <a:latin typeface="Cambria Math" panose="02040503050406030204" pitchFamily="18" charset="0"/>
                                    <a:ea typeface="+mn-ea"/>
                                    <a:cs typeface="+mn-cs"/>
                                  </a:rPr>
                                  <m:t>=</m:t>
                                </m:r>
                                <m:f>
                                  <m:fPr>
                                    <m:ctrlPr>
                                      <a:rPr lang="es-MX" sz="1800" i="1" kern="1200">
                                        <a:solidFill>
                                          <a:schemeClr val="dk1"/>
                                        </a:solidFill>
                                        <a:effectLst/>
                                        <a:latin typeface="Cambria Math" panose="02040503050406030204" pitchFamily="18" charset="0"/>
                                        <a:ea typeface="+mn-ea"/>
                                        <a:cs typeface="+mn-cs"/>
                                      </a:rPr>
                                    </m:ctrlPr>
                                  </m:fPr>
                                  <m:num>
                                    <m:r>
                                      <a:rPr lang="es-MX" sz="1800" i="1" kern="1200">
                                        <a:solidFill>
                                          <a:schemeClr val="dk1"/>
                                        </a:solidFill>
                                        <a:effectLst/>
                                        <a:latin typeface="Cambria Math" panose="02040503050406030204" pitchFamily="18" charset="0"/>
                                        <a:ea typeface="+mn-ea"/>
                                        <a:cs typeface="+mn-cs"/>
                                      </a:rPr>
                                      <m:t>3(  </m:t>
                                    </m:r>
                                    <m:acc>
                                      <m:accPr>
                                        <m:chr m:val="̅"/>
                                        <m:ctrlPr>
                                          <a:rPr lang="es-MX" sz="1800" i="1" kern="1200">
                                            <a:solidFill>
                                              <a:schemeClr val="dk1"/>
                                            </a:solidFill>
                                            <a:effectLst/>
                                            <a:latin typeface="Cambria Math" panose="02040503050406030204" pitchFamily="18" charset="0"/>
                                            <a:ea typeface="+mn-ea"/>
                                            <a:cs typeface="+mn-cs"/>
                                          </a:rPr>
                                        </m:ctrlPr>
                                      </m:accPr>
                                      <m:e>
                                        <m:r>
                                          <a:rPr lang="es-MX" sz="1800" i="1" kern="1200">
                                            <a:solidFill>
                                              <a:schemeClr val="dk1"/>
                                            </a:solidFill>
                                            <a:effectLst/>
                                            <a:latin typeface="Cambria Math" panose="02040503050406030204" pitchFamily="18" charset="0"/>
                                            <a:ea typeface="+mn-ea"/>
                                            <a:cs typeface="+mn-cs"/>
                                          </a:rPr>
                                          <m:t>𝑥</m:t>
                                        </m:r>
                                      </m:e>
                                    </m:acc>
                                    <m:r>
                                      <a:rPr lang="es-MX" sz="1800" i="1" kern="1200">
                                        <a:solidFill>
                                          <a:schemeClr val="dk1"/>
                                        </a:solidFill>
                                        <a:effectLst/>
                                        <a:latin typeface="Cambria Math" panose="02040503050406030204" pitchFamily="18" charset="0"/>
                                        <a:ea typeface="+mn-ea"/>
                                        <a:cs typeface="+mn-cs"/>
                                      </a:rPr>
                                      <m:t>−</m:t>
                                    </m:r>
                                    <m:r>
                                      <a:rPr lang="es-MX" sz="1800" i="1" kern="1200">
                                        <a:solidFill>
                                          <a:schemeClr val="dk1"/>
                                        </a:solidFill>
                                        <a:effectLst/>
                                        <a:latin typeface="Cambria Math" panose="02040503050406030204" pitchFamily="18" charset="0"/>
                                        <a:ea typeface="+mn-ea"/>
                                        <a:cs typeface="+mn-cs"/>
                                      </a:rPr>
                                      <m:t>𝑀𝑒</m:t>
                                    </m:r>
                                    <m:r>
                                      <a:rPr lang="es-MX" sz="1800" i="1" kern="1200">
                                        <a:solidFill>
                                          <a:schemeClr val="dk1"/>
                                        </a:solidFill>
                                        <a:effectLst/>
                                        <a:latin typeface="Cambria Math" panose="02040503050406030204" pitchFamily="18" charset="0"/>
                                        <a:ea typeface="+mn-ea"/>
                                        <a:cs typeface="+mn-cs"/>
                                      </a:rPr>
                                      <m:t>)</m:t>
                                    </m:r>
                                  </m:num>
                                  <m:den>
                                    <m:r>
                                      <a:rPr lang="es-MX" sz="1800" i="1" kern="1200">
                                        <a:solidFill>
                                          <a:schemeClr val="dk1"/>
                                        </a:solidFill>
                                        <a:effectLst/>
                                        <a:latin typeface="Cambria Math" panose="02040503050406030204" pitchFamily="18" charset="0"/>
                                        <a:ea typeface="+mn-ea"/>
                                        <a:cs typeface="+mn-cs"/>
                                      </a:rPr>
                                      <m:t>𝑠</m:t>
                                    </m:r>
                                  </m:den>
                                </m:f>
                              </m:oMath>
                            </m:oMathPara>
                          </a14:m>
                          <a:endParaRPr lang="es-MX" sz="1800" kern="1200" dirty="0">
                            <a:solidFill>
                              <a:schemeClr val="dk1"/>
                            </a:solidFill>
                            <a:effectLst/>
                            <a:latin typeface="+mn-lt"/>
                            <a:ea typeface="+mn-ea"/>
                            <a:cs typeface="+mn-cs"/>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MX" sz="1800" i="1" kern="1200" smtClean="0">
                                    <a:solidFill>
                                      <a:schemeClr val="dk1"/>
                                    </a:solidFill>
                                    <a:effectLst/>
                                    <a:latin typeface="Cambria Math" panose="02040503050406030204" pitchFamily="18" charset="0"/>
                                    <a:ea typeface="+mn-ea"/>
                                    <a:cs typeface="+mn-cs"/>
                                  </a:rPr>
                                  <m:t>𝐴𝑠</m:t>
                                </m:r>
                                <m:r>
                                  <a:rPr lang="es-MX" sz="1800" i="1" kern="1200" smtClean="0">
                                    <a:solidFill>
                                      <a:schemeClr val="dk1"/>
                                    </a:solidFill>
                                    <a:effectLst/>
                                    <a:latin typeface="Cambria Math" panose="02040503050406030204" pitchFamily="18" charset="0"/>
                                    <a:ea typeface="+mn-ea"/>
                                    <a:cs typeface="+mn-cs"/>
                                  </a:rPr>
                                  <m:t>=</m:t>
                                </m:r>
                                <m:f>
                                  <m:fPr>
                                    <m:ctrlPr>
                                      <a:rPr lang="es-MX" sz="1800" i="1" kern="1200">
                                        <a:solidFill>
                                          <a:schemeClr val="dk1"/>
                                        </a:solidFill>
                                        <a:effectLst/>
                                        <a:latin typeface="Cambria Math" panose="02040503050406030204" pitchFamily="18" charset="0"/>
                                        <a:ea typeface="+mn-ea"/>
                                        <a:cs typeface="+mn-cs"/>
                                      </a:rPr>
                                    </m:ctrlPr>
                                  </m:fPr>
                                  <m:num>
                                    <m:nary>
                                      <m:naryPr>
                                        <m:chr m:val="∑"/>
                                        <m:limLoc m:val="undOvr"/>
                                        <m:subHide m:val="on"/>
                                        <m:supHide m:val="on"/>
                                        <m:ctrlPr>
                                          <a:rPr lang="es-MX" sz="1800" i="1" kern="1200">
                                            <a:solidFill>
                                              <a:schemeClr val="dk1"/>
                                            </a:solidFill>
                                            <a:effectLst/>
                                            <a:latin typeface="Cambria Math" panose="02040503050406030204" pitchFamily="18" charset="0"/>
                                            <a:ea typeface="+mn-ea"/>
                                            <a:cs typeface="+mn-cs"/>
                                          </a:rPr>
                                        </m:ctrlPr>
                                      </m:naryPr>
                                      <m:sub/>
                                      <m:sup/>
                                      <m:e>
                                        <m:sSup>
                                          <m:sSupPr>
                                            <m:ctrlPr>
                                              <a:rPr lang="es-MX" sz="1800" i="1" kern="1200">
                                                <a:solidFill>
                                                  <a:schemeClr val="dk1"/>
                                                </a:solidFill>
                                                <a:effectLst/>
                                                <a:latin typeface="Cambria Math" panose="02040503050406030204" pitchFamily="18" charset="0"/>
                                                <a:ea typeface="+mn-ea"/>
                                                <a:cs typeface="+mn-cs"/>
                                              </a:rPr>
                                            </m:ctrlPr>
                                          </m:sSupPr>
                                          <m:e>
                                            <m:r>
                                              <a:rPr lang="es-MX" sz="1800" i="1" kern="1200">
                                                <a:solidFill>
                                                  <a:schemeClr val="dk1"/>
                                                </a:solidFill>
                                                <a:effectLst/>
                                                <a:latin typeface="Cambria Math" panose="02040503050406030204" pitchFamily="18" charset="0"/>
                                                <a:ea typeface="+mn-ea"/>
                                                <a:cs typeface="+mn-cs"/>
                                              </a:rPr>
                                              <m:t>(</m:t>
                                            </m:r>
                                            <m:r>
                                              <a:rPr lang="es-MX" sz="1800" i="1" kern="1200">
                                                <a:solidFill>
                                                  <a:schemeClr val="dk1"/>
                                                </a:solidFill>
                                                <a:effectLst/>
                                                <a:latin typeface="Cambria Math" panose="02040503050406030204" pitchFamily="18" charset="0"/>
                                                <a:ea typeface="+mn-ea"/>
                                                <a:cs typeface="+mn-cs"/>
                                              </a:rPr>
                                              <m:t>𝑥</m:t>
                                            </m:r>
                                            <m:r>
                                              <a:rPr lang="es-MX" sz="1800" i="1" kern="1200">
                                                <a:solidFill>
                                                  <a:schemeClr val="dk1"/>
                                                </a:solidFill>
                                                <a:effectLst/>
                                                <a:latin typeface="Cambria Math" panose="02040503050406030204" pitchFamily="18" charset="0"/>
                                                <a:ea typeface="+mn-ea"/>
                                                <a:cs typeface="+mn-cs"/>
                                              </a:rPr>
                                              <m:t>− </m:t>
                                            </m:r>
                                            <m:acc>
                                              <m:accPr>
                                                <m:chr m:val="̅"/>
                                                <m:ctrlPr>
                                                  <a:rPr lang="es-MX" sz="1800" i="1" kern="1200">
                                                    <a:solidFill>
                                                      <a:schemeClr val="dk1"/>
                                                    </a:solidFill>
                                                    <a:effectLst/>
                                                    <a:latin typeface="Cambria Math" panose="02040503050406030204" pitchFamily="18" charset="0"/>
                                                    <a:ea typeface="+mn-ea"/>
                                                    <a:cs typeface="+mn-cs"/>
                                                  </a:rPr>
                                                </m:ctrlPr>
                                              </m:accPr>
                                              <m:e>
                                                <m:r>
                                                  <a:rPr lang="es-MX" sz="1800" i="1" kern="1200">
                                                    <a:solidFill>
                                                      <a:schemeClr val="dk1"/>
                                                    </a:solidFill>
                                                    <a:effectLst/>
                                                    <a:latin typeface="Cambria Math" panose="02040503050406030204" pitchFamily="18" charset="0"/>
                                                    <a:ea typeface="+mn-ea"/>
                                                    <a:cs typeface="+mn-cs"/>
                                                  </a:rPr>
                                                  <m:t>𝑥</m:t>
                                                </m:r>
                                              </m:e>
                                            </m:acc>
                                            <m:r>
                                              <a:rPr lang="es-MX" sz="1800" i="1" kern="1200">
                                                <a:solidFill>
                                                  <a:schemeClr val="dk1"/>
                                                </a:solidFill>
                                                <a:effectLst/>
                                                <a:latin typeface="Cambria Math" panose="02040503050406030204" pitchFamily="18" charset="0"/>
                                                <a:ea typeface="+mn-ea"/>
                                                <a:cs typeface="+mn-cs"/>
                                              </a:rPr>
                                              <m:t>)</m:t>
                                            </m:r>
                                          </m:e>
                                          <m:sup>
                                            <m:r>
                                              <a:rPr lang="es-MX" sz="1800" i="1" kern="1200">
                                                <a:solidFill>
                                                  <a:schemeClr val="dk1"/>
                                                </a:solidFill>
                                                <a:effectLst/>
                                                <a:latin typeface="Cambria Math" panose="02040503050406030204" pitchFamily="18" charset="0"/>
                                                <a:ea typeface="+mn-ea"/>
                                                <a:cs typeface="+mn-cs"/>
                                              </a:rPr>
                                              <m:t>3</m:t>
                                            </m:r>
                                          </m:sup>
                                        </m:sSup>
                                      </m:e>
                                    </m:nary>
                                  </m:num>
                                  <m:den>
                                    <m:r>
                                      <a:rPr lang="es-MX" sz="1800" i="1" kern="1200">
                                        <a:solidFill>
                                          <a:schemeClr val="dk1"/>
                                        </a:solidFill>
                                        <a:effectLst/>
                                        <a:latin typeface="Cambria Math" panose="02040503050406030204" pitchFamily="18" charset="0"/>
                                        <a:ea typeface="+mn-ea"/>
                                        <a:cs typeface="+mn-cs"/>
                                      </a:rPr>
                                      <m:t>𝑛</m:t>
                                    </m:r>
                                    <m:sSup>
                                      <m:sSupPr>
                                        <m:ctrlPr>
                                          <a:rPr lang="es-MX" sz="1800" i="1" kern="1200">
                                            <a:solidFill>
                                              <a:schemeClr val="dk1"/>
                                            </a:solidFill>
                                            <a:effectLst/>
                                            <a:latin typeface="Cambria Math" panose="02040503050406030204" pitchFamily="18" charset="0"/>
                                            <a:ea typeface="+mn-ea"/>
                                            <a:cs typeface="+mn-cs"/>
                                          </a:rPr>
                                        </m:ctrlPr>
                                      </m:sSupPr>
                                      <m:e>
                                        <m:r>
                                          <a:rPr lang="es-MX" sz="1800" i="1" kern="1200">
                                            <a:solidFill>
                                              <a:schemeClr val="dk1"/>
                                            </a:solidFill>
                                            <a:effectLst/>
                                            <a:latin typeface="Cambria Math" panose="02040503050406030204" pitchFamily="18" charset="0"/>
                                            <a:ea typeface="+mn-ea"/>
                                            <a:cs typeface="+mn-cs"/>
                                          </a:rPr>
                                          <m:t>𝜎</m:t>
                                        </m:r>
                                      </m:e>
                                      <m:sup>
                                        <m:r>
                                          <a:rPr lang="es-MX" sz="1800" i="1" kern="1200">
                                            <a:solidFill>
                                              <a:schemeClr val="dk1"/>
                                            </a:solidFill>
                                            <a:effectLst/>
                                            <a:latin typeface="Cambria Math" panose="02040503050406030204" pitchFamily="18" charset="0"/>
                                            <a:ea typeface="+mn-ea"/>
                                            <a:cs typeface="+mn-cs"/>
                                          </a:rPr>
                                          <m:t>3</m:t>
                                        </m:r>
                                      </m:sup>
                                    </m:sSup>
                                  </m:den>
                                </m:f>
                              </m:oMath>
                            </m:oMathPara>
                          </a14:m>
                          <a:endParaRPr lang="es-MX" sz="1800" kern="1200" dirty="0">
                            <a:solidFill>
                              <a:schemeClr val="dk1"/>
                            </a:solidFill>
                            <a:effectLst/>
                            <a:latin typeface="+mn-lt"/>
                            <a:ea typeface="+mn-ea"/>
                            <a:cs typeface="+mn-cs"/>
                          </a:endParaRPr>
                        </a:p>
                      </a:txBody>
                      <a:tcPr/>
                    </a:tc>
                  </a:tr>
                  <a:tr h="370840">
                    <a:tc>
                      <a:txBody>
                        <a:bodyPr/>
                        <a:lstStyle/>
                        <a:p>
                          <a:r>
                            <a:rPr lang="es-MX" sz="1800" kern="1200" dirty="0" smtClean="0">
                              <a:solidFill>
                                <a:schemeClr val="dk1"/>
                              </a:solidFill>
                              <a:effectLst/>
                              <a:latin typeface="Arial" panose="020B0604020202020204" pitchFamily="34" charset="0"/>
                              <a:ea typeface="+mn-ea"/>
                              <a:cs typeface="Arial" panose="020B0604020202020204" pitchFamily="34" charset="0"/>
                            </a:rPr>
                            <a:t>Donde:</a:t>
                          </a:r>
                        </a:p>
                        <a:p>
                          <a:r>
                            <a:rPr lang="es-MX" sz="1800" kern="1200" dirty="0" smtClean="0">
                              <a:solidFill>
                                <a:schemeClr val="dk1"/>
                              </a:solidFill>
                              <a:effectLst/>
                              <a:latin typeface="Arial" panose="020B0604020202020204" pitchFamily="34" charset="0"/>
                              <a:ea typeface="+mn-ea"/>
                              <a:cs typeface="Arial" panose="020B0604020202020204" pitchFamily="34" charset="0"/>
                            </a:rPr>
                            <a:t>     = media aritmética.</a:t>
                          </a:r>
                        </a:p>
                        <a:p>
                          <a:r>
                            <a:rPr lang="es-MX" sz="1800" kern="1200" dirty="0" smtClean="0">
                              <a:solidFill>
                                <a:schemeClr val="dk1"/>
                              </a:solidFill>
                              <a:effectLst/>
                              <a:latin typeface="Arial" panose="020B0604020202020204" pitchFamily="34" charset="0"/>
                              <a:ea typeface="+mn-ea"/>
                              <a:cs typeface="Arial" panose="020B0604020202020204" pitchFamily="34" charset="0"/>
                            </a:rPr>
                            <a:t>Me = Mediana.</a:t>
                          </a:r>
                        </a:p>
                        <a:p>
                          <a:r>
                            <a:rPr lang="es-MX" sz="1800" kern="1200" dirty="0" smtClean="0">
                              <a:solidFill>
                                <a:schemeClr val="dk1"/>
                              </a:solidFill>
                              <a:effectLst/>
                              <a:latin typeface="Arial" panose="020B0604020202020204" pitchFamily="34" charset="0"/>
                              <a:ea typeface="+mn-ea"/>
                              <a:cs typeface="Arial" panose="020B0604020202020204" pitchFamily="34" charset="0"/>
                            </a:rPr>
                            <a:t>s = desviación típica o estándar.</a:t>
                          </a:r>
                        </a:p>
                        <a:p>
                          <a:r>
                            <a:rPr lang="es-MX" sz="1800" b="1" kern="1200" dirty="0" smtClean="0">
                              <a:solidFill>
                                <a:schemeClr val="dk1"/>
                              </a:solidFill>
                              <a:effectLst/>
                              <a:latin typeface="Arial" panose="020B0604020202020204" pitchFamily="34" charset="0"/>
                              <a:ea typeface="+mn-ea"/>
                              <a:cs typeface="Arial" panose="020B0604020202020204" pitchFamily="34" charset="0"/>
                            </a:rPr>
                            <a:t> </a:t>
                          </a:r>
                          <a:endParaRPr lang="es-MX" sz="1800" kern="1200" dirty="0" smtClean="0">
                            <a:solidFill>
                              <a:schemeClr val="dk1"/>
                            </a:solidFill>
                            <a:effectLst/>
                            <a:latin typeface="Arial" panose="020B0604020202020204" pitchFamily="34" charset="0"/>
                            <a:ea typeface="+mn-ea"/>
                            <a:cs typeface="Arial" panose="020B0604020202020204" pitchFamily="34" charset="0"/>
                          </a:endParaRPr>
                        </a:p>
                        <a:p>
                          <a:r>
                            <a:rPr lang="es-MX" sz="1800" kern="1200" dirty="0" smtClean="0">
                              <a:solidFill>
                                <a:schemeClr val="dk1"/>
                              </a:solidFill>
                              <a:effectLst/>
                              <a:latin typeface="Arial" panose="020B0604020202020204" pitchFamily="34" charset="0"/>
                              <a:ea typeface="+mn-ea"/>
                              <a:cs typeface="Arial" panose="020B0604020202020204" pitchFamily="34" charset="0"/>
                            </a:rPr>
                            <a:t>El Coeficiente de Pearson varía entre -3 y 3</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&lt; 0  la distribución será asimétrica negativa.</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 0  la distribución será simétrica.</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&gt; 0  la distribución será asimétrica positiva</a:t>
                          </a:r>
                          <a:endParaRPr lang="es-MX" dirty="0">
                            <a:latin typeface="Arial" panose="020B0604020202020204" pitchFamily="34" charset="0"/>
                            <a:cs typeface="Arial" panose="020B0604020202020204" pitchFamily="34" charset="0"/>
                          </a:endParaRPr>
                        </a:p>
                      </a:txBody>
                      <a:tcPr/>
                    </a:tc>
                    <a:tc>
                      <a:txBody>
                        <a:bodyPr/>
                        <a:lstStyle/>
                        <a:p>
                          <a:r>
                            <a:rPr lang="es-MX" sz="1800" kern="1200" dirty="0" smtClean="0">
                              <a:solidFill>
                                <a:schemeClr val="dk1"/>
                              </a:solidFill>
                              <a:effectLst/>
                              <a:latin typeface="Arial" panose="020B0604020202020204" pitchFamily="34" charset="0"/>
                              <a:ea typeface="+mn-ea"/>
                              <a:cs typeface="Arial" panose="020B0604020202020204" pitchFamily="34" charset="0"/>
                            </a:rPr>
                            <a:t>Donde:</a:t>
                          </a:r>
                        </a:p>
                        <a:p>
                          <a:pPr lvl="0"/>
                          <a:r>
                            <a:rPr lang="es-MX" sz="1800" kern="1200" dirty="0" smtClean="0">
                              <a:solidFill>
                                <a:schemeClr val="dk1"/>
                              </a:solidFill>
                              <a:effectLst/>
                              <a:latin typeface="Arial" panose="020B0604020202020204" pitchFamily="34" charset="0"/>
                              <a:ea typeface="+mn-ea"/>
                              <a:cs typeface="Arial" panose="020B0604020202020204" pitchFamily="34" charset="0"/>
                            </a:rPr>
                            <a:t> x  = cada valor; </a:t>
                          </a:r>
                        </a:p>
                        <a:p>
                          <a:r>
                            <a:rPr lang="es-MX" sz="1800" kern="1200" dirty="0" smtClean="0">
                              <a:solidFill>
                                <a:schemeClr val="dk1"/>
                              </a:solidFill>
                              <a:effectLst/>
                              <a:latin typeface="Arial" panose="020B0604020202020204" pitchFamily="34" charset="0"/>
                              <a:ea typeface="+mn-ea"/>
                              <a:cs typeface="Arial" panose="020B0604020202020204" pitchFamily="34" charset="0"/>
                            </a:rPr>
                            <a:t>n = número de datos; </a:t>
                          </a:r>
                        </a:p>
                        <a:p>
                          <a:pPr lvl="0"/>
                          <a:r>
                            <a:rPr lang="es-MX" sz="1800" kern="1200" dirty="0" smtClean="0">
                              <a:solidFill>
                                <a:schemeClr val="dk1"/>
                              </a:solidFill>
                              <a:effectLst/>
                              <a:latin typeface="Arial" panose="020B0604020202020204" pitchFamily="34" charset="0"/>
                              <a:ea typeface="+mn-ea"/>
                              <a:cs typeface="Arial" panose="020B0604020202020204" pitchFamily="34" charset="0"/>
                            </a:rPr>
                            <a:t> </a:t>
                          </a:r>
                          <a14:m>
                            <m:oMath xmlns:m="http://schemas.openxmlformats.org/officeDocument/2006/math">
                              <m:acc>
                                <m:accPr>
                                  <m:chr m:val="̅"/>
                                  <m:ctrlPr>
                                    <a:rPr lang="es-MX" sz="1800" i="1" kern="1200" smtClean="0">
                                      <a:solidFill>
                                        <a:schemeClr val="dk1"/>
                                      </a:solidFill>
                                      <a:effectLst/>
                                      <a:latin typeface="Cambria Math" panose="02040503050406030204" pitchFamily="18" charset="0"/>
                                      <a:ea typeface="+mn-ea"/>
                                      <a:cs typeface="Arial" panose="020B0604020202020204" pitchFamily="34" charset="0"/>
                                    </a:rPr>
                                  </m:ctrlPr>
                                </m:accPr>
                                <m:e>
                                  <m:r>
                                    <a:rPr lang="es-MX" sz="1800" b="0" i="1" kern="1200" smtClean="0">
                                      <a:solidFill>
                                        <a:schemeClr val="dk1"/>
                                      </a:solidFill>
                                      <a:effectLst/>
                                      <a:latin typeface="Cambria Math" panose="02040503050406030204" pitchFamily="18" charset="0"/>
                                      <a:ea typeface="+mn-ea"/>
                                      <a:cs typeface="Arial" panose="020B0604020202020204" pitchFamily="34" charset="0"/>
                                    </a:rPr>
                                    <m:t>𝑥</m:t>
                                  </m:r>
                                </m:e>
                              </m:acc>
                            </m:oMath>
                          </a14:m>
                          <a:r>
                            <a:rPr lang="es-MX" sz="1800" kern="1200" dirty="0" smtClean="0">
                              <a:solidFill>
                                <a:schemeClr val="dk1"/>
                              </a:solidFill>
                              <a:effectLst/>
                              <a:latin typeface="Arial" panose="020B0604020202020204" pitchFamily="34" charset="0"/>
                              <a:ea typeface="+mn-ea"/>
                              <a:cs typeface="Arial" panose="020B0604020202020204" pitchFamily="34" charset="0"/>
                            </a:rPr>
                            <a:t>= media aritmética; </a:t>
                          </a:r>
                        </a:p>
                        <a:p>
                          <a:r>
                            <a:rPr lang="es-MX" sz="1800" kern="1200" dirty="0" smtClean="0">
                              <a:solidFill>
                                <a:schemeClr val="dk1"/>
                              </a:solidFill>
                              <a:effectLst/>
                              <a:latin typeface="Arial" panose="020B0604020202020204" pitchFamily="34" charset="0"/>
                              <a:ea typeface="+mn-ea"/>
                              <a:cs typeface="Arial" panose="020B0604020202020204" pitchFamily="34" charset="0"/>
                            </a:rPr>
                            <a:t>f = frecuencia absoluta</a:t>
                          </a:r>
                        </a:p>
                        <a:p>
                          <a:pPr lvl="0"/>
                          <a:r>
                            <a:rPr lang="es-MX" sz="1800" kern="1200" dirty="0" smtClean="0">
                              <a:solidFill>
                                <a:schemeClr val="dk1"/>
                              </a:solidFill>
                              <a:effectLst/>
                              <a:latin typeface="Arial" panose="020B0604020202020204" pitchFamily="34" charset="0"/>
                              <a:ea typeface="+mn-ea"/>
                              <a:cs typeface="Arial" panose="020B0604020202020204" pitchFamily="34" charset="0"/>
                            </a:rPr>
                            <a:t> </a:t>
                          </a:r>
                          <a14:m>
                            <m:oMath xmlns:m="http://schemas.openxmlformats.org/officeDocument/2006/math">
                              <m:sSup>
                                <m:sSupPr>
                                  <m:ctrlPr>
                                    <a:rPr lang="es-MX" sz="1800" i="1" kern="1200" smtClean="0">
                                      <a:solidFill>
                                        <a:schemeClr val="dk1"/>
                                      </a:solidFill>
                                      <a:effectLst/>
                                      <a:latin typeface="Cambria Math" panose="02040503050406030204" pitchFamily="18" charset="0"/>
                                      <a:ea typeface="+mn-ea"/>
                                      <a:cs typeface="Arial" panose="020B0604020202020204" pitchFamily="34" charset="0"/>
                                    </a:rPr>
                                  </m:ctrlPr>
                                </m:sSupPr>
                                <m:e>
                                  <m:r>
                                    <a:rPr lang="es-MX" sz="1800" i="1" kern="1200" smtClean="0">
                                      <a:solidFill>
                                        <a:schemeClr val="dk1"/>
                                      </a:solidFill>
                                      <a:effectLst/>
                                      <a:latin typeface="Cambria Math" panose="02040503050406030204" pitchFamily="18" charset="0"/>
                                      <a:ea typeface="Cambria Math" panose="02040503050406030204" pitchFamily="18" charset="0"/>
                                      <a:cs typeface="Arial" panose="020B0604020202020204" pitchFamily="34" charset="0"/>
                                    </a:rPr>
                                    <m:t>𝜎</m:t>
                                  </m:r>
                                </m:e>
                                <m:sup>
                                  <m:r>
                                    <a:rPr lang="es-MX" sz="1800" b="0" i="1" kern="1200" smtClean="0">
                                      <a:solidFill>
                                        <a:schemeClr val="dk1"/>
                                      </a:solidFill>
                                      <a:effectLst/>
                                      <a:latin typeface="Cambria Math" panose="02040503050406030204" pitchFamily="18" charset="0"/>
                                      <a:ea typeface="+mn-ea"/>
                                      <a:cs typeface="Arial" panose="020B0604020202020204" pitchFamily="34" charset="0"/>
                                    </a:rPr>
                                    <m:t>3</m:t>
                                  </m:r>
                                </m:sup>
                              </m:sSup>
                            </m:oMath>
                          </a14:m>
                          <a:r>
                            <a:rPr lang="es-MX" sz="1800" kern="1200" dirty="0" smtClean="0">
                              <a:solidFill>
                                <a:schemeClr val="dk1"/>
                              </a:solidFill>
                              <a:effectLst/>
                              <a:latin typeface="Arial" panose="020B0604020202020204" pitchFamily="34" charset="0"/>
                              <a:ea typeface="+mn-ea"/>
                              <a:cs typeface="Arial" panose="020B0604020202020204" pitchFamily="34" charset="0"/>
                            </a:rPr>
                            <a:t>= cubo de la desviación estándar poblacional;</a:t>
                          </a:r>
                        </a:p>
                        <a:p>
                          <a:r>
                            <a:rPr lang="es-MX" sz="1800" kern="1200" dirty="0" smtClean="0">
                              <a:solidFill>
                                <a:schemeClr val="dk1"/>
                              </a:solidFill>
                              <a:effectLst/>
                              <a:latin typeface="Arial" panose="020B0604020202020204" pitchFamily="34" charset="0"/>
                              <a:ea typeface="+mn-ea"/>
                              <a:cs typeface="Arial" panose="020B0604020202020204" pitchFamily="34" charset="0"/>
                            </a:rPr>
                            <a:t> xi = marca de clase</a:t>
                          </a:r>
                        </a:p>
                        <a:p>
                          <a:endParaRPr lang="es-MX" sz="1800" kern="1200" dirty="0" smtClean="0">
                            <a:solidFill>
                              <a:schemeClr val="dk1"/>
                            </a:solidFill>
                            <a:effectLst/>
                            <a:latin typeface="Arial" panose="020B0604020202020204" pitchFamily="34" charset="0"/>
                            <a:ea typeface="+mn-ea"/>
                            <a:cs typeface="Arial" panose="020B0604020202020204" pitchFamily="34" charset="0"/>
                          </a:endParaRPr>
                        </a:p>
                        <a:p>
                          <a:r>
                            <a:rPr lang="es-MX" sz="1800" kern="1200" dirty="0" smtClean="0">
                              <a:solidFill>
                                <a:schemeClr val="dk1"/>
                              </a:solidFill>
                              <a:effectLst/>
                              <a:latin typeface="Arial" panose="020B0604020202020204" pitchFamily="34" charset="0"/>
                              <a:ea typeface="+mn-ea"/>
                              <a:cs typeface="Arial" panose="020B0604020202020204" pitchFamily="34" charset="0"/>
                            </a:rPr>
                            <a:t>Si As &lt; 0  asimétrica negativa </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 0 Simétrica, </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&gt; 0 asimétrica positiva</a:t>
                          </a:r>
                          <a:endParaRPr lang="es-MX" dirty="0"/>
                        </a:p>
                      </a:txBody>
                      <a:tcPr/>
                    </a:tc>
                  </a:tr>
                </a:tbl>
              </a:graphicData>
            </a:graphic>
          </p:graphicFrame>
        </mc:Choice>
        <mc:Fallback xmlns="">
          <p:graphicFrame>
            <p:nvGraphicFramePr>
              <p:cNvPr id="5" name="Tabla 4"/>
              <p:cNvGraphicFramePr>
                <a:graphicFrameLocks noGrp="1"/>
              </p:cNvGraphicFramePr>
              <p:nvPr>
                <p:extLst>
                  <p:ext uri="{D42A27DB-BD31-4B8C-83A1-F6EECF244321}">
                    <p14:modId xmlns:p14="http://schemas.microsoft.com/office/powerpoint/2010/main" val="2875054020"/>
                  </p:ext>
                </p:extLst>
              </p:nvPr>
            </p:nvGraphicFramePr>
            <p:xfrm>
              <a:off x="683568" y="1213560"/>
              <a:ext cx="7776864" cy="5155692"/>
            </p:xfrm>
            <a:graphic>
              <a:graphicData uri="http://schemas.openxmlformats.org/drawingml/2006/table">
                <a:tbl>
                  <a:tblPr firstRow="1" bandRow="1">
                    <a:tableStyleId>{5C22544A-7EE6-4342-B048-85BDC9FD1C3A}</a:tableStyleId>
                  </a:tblPr>
                  <a:tblGrid>
                    <a:gridCol w="3888432"/>
                    <a:gridCol w="3888432"/>
                  </a:tblGrid>
                  <a:tr h="822960">
                    <a:tc>
                      <a:txBody>
                        <a:bodyPr/>
                        <a:lstStyle/>
                        <a:p>
                          <a:r>
                            <a:rPr lang="es-MX" sz="2400" b="1" kern="1200" dirty="0" smtClean="0">
                              <a:solidFill>
                                <a:schemeClr val="lt1"/>
                              </a:solidFill>
                              <a:effectLst/>
                              <a:latin typeface="+mn-lt"/>
                              <a:ea typeface="+mn-ea"/>
                              <a:cs typeface="+mn-cs"/>
                            </a:rPr>
                            <a:t>Coeficiente de Karl Pearson</a:t>
                          </a:r>
                          <a:endParaRPr lang="es-MX" sz="2400" dirty="0"/>
                        </a:p>
                      </a:txBody>
                      <a:tcPr/>
                    </a:tc>
                    <a:tc>
                      <a:txBody>
                        <a:bodyPr/>
                        <a:lstStyle/>
                        <a:p>
                          <a:r>
                            <a:rPr lang="es-MX" sz="2400" b="1" kern="1200" dirty="0" smtClean="0">
                              <a:solidFill>
                                <a:schemeClr val="lt1"/>
                              </a:solidFill>
                              <a:effectLst/>
                              <a:latin typeface="+mn-lt"/>
                              <a:ea typeface="+mn-ea"/>
                              <a:cs typeface="+mn-cs"/>
                            </a:rPr>
                            <a:t>Medida de Fisher</a:t>
                          </a:r>
                          <a:endParaRPr lang="es-MX" sz="2400" dirty="0"/>
                        </a:p>
                      </a:txBody>
                      <a:tcPr/>
                    </a:tc>
                  </a:tr>
                  <a:tr h="675132">
                    <a:tc>
                      <a:txBody>
                        <a:bodyPr/>
                        <a:lstStyle/>
                        <a:p>
                          <a:endParaRPr lang="es-MX"/>
                        </a:p>
                      </a:txBody>
                      <a:tcPr>
                        <a:blipFill rotWithShape="0">
                          <a:blip r:embed="rId2"/>
                          <a:stretch>
                            <a:fillRect l="-157" t="-128829" r="-100784" b="-554955"/>
                          </a:stretch>
                        </a:blipFill>
                      </a:tcPr>
                    </a:tc>
                    <a:tc>
                      <a:txBody>
                        <a:bodyPr/>
                        <a:lstStyle/>
                        <a:p>
                          <a:endParaRPr lang="es-MX"/>
                        </a:p>
                      </a:txBody>
                      <a:tcPr>
                        <a:blipFill rotWithShape="0">
                          <a:blip r:embed="rId2"/>
                          <a:stretch>
                            <a:fillRect l="-100157" t="-128829" r="-784" b="-554955"/>
                          </a:stretch>
                        </a:blipFill>
                      </a:tcPr>
                    </a:tc>
                  </a:tr>
                  <a:tr h="3657600">
                    <a:tc>
                      <a:txBody>
                        <a:bodyPr/>
                        <a:lstStyle/>
                        <a:p>
                          <a:r>
                            <a:rPr lang="es-MX" sz="1800" kern="1200" dirty="0" smtClean="0">
                              <a:solidFill>
                                <a:schemeClr val="dk1"/>
                              </a:solidFill>
                              <a:effectLst/>
                              <a:latin typeface="Arial" panose="020B0604020202020204" pitchFamily="34" charset="0"/>
                              <a:ea typeface="+mn-ea"/>
                              <a:cs typeface="Arial" panose="020B0604020202020204" pitchFamily="34" charset="0"/>
                            </a:rPr>
                            <a:t>Donde:</a:t>
                          </a:r>
                        </a:p>
                        <a:p>
                          <a:r>
                            <a:rPr lang="es-MX" sz="1800" kern="1200" dirty="0" smtClean="0">
                              <a:solidFill>
                                <a:schemeClr val="dk1"/>
                              </a:solidFill>
                              <a:effectLst/>
                              <a:latin typeface="Arial" panose="020B0604020202020204" pitchFamily="34" charset="0"/>
                              <a:ea typeface="+mn-ea"/>
                              <a:cs typeface="Arial" panose="020B0604020202020204" pitchFamily="34" charset="0"/>
                            </a:rPr>
                            <a:t>     = media aritmética.</a:t>
                          </a:r>
                        </a:p>
                        <a:p>
                          <a:r>
                            <a:rPr lang="es-MX" sz="1800" kern="1200" dirty="0" smtClean="0">
                              <a:solidFill>
                                <a:schemeClr val="dk1"/>
                              </a:solidFill>
                              <a:effectLst/>
                              <a:latin typeface="Arial" panose="020B0604020202020204" pitchFamily="34" charset="0"/>
                              <a:ea typeface="+mn-ea"/>
                              <a:cs typeface="Arial" panose="020B0604020202020204" pitchFamily="34" charset="0"/>
                            </a:rPr>
                            <a:t>Me = Mediana.</a:t>
                          </a:r>
                        </a:p>
                        <a:p>
                          <a:r>
                            <a:rPr lang="es-MX" sz="1800" kern="1200" dirty="0" smtClean="0">
                              <a:solidFill>
                                <a:schemeClr val="dk1"/>
                              </a:solidFill>
                              <a:effectLst/>
                              <a:latin typeface="Arial" panose="020B0604020202020204" pitchFamily="34" charset="0"/>
                              <a:ea typeface="+mn-ea"/>
                              <a:cs typeface="Arial" panose="020B0604020202020204" pitchFamily="34" charset="0"/>
                            </a:rPr>
                            <a:t>s = desviación típica o estándar.</a:t>
                          </a:r>
                        </a:p>
                        <a:p>
                          <a:r>
                            <a:rPr lang="es-MX" sz="1800" b="1" kern="1200" dirty="0" smtClean="0">
                              <a:solidFill>
                                <a:schemeClr val="dk1"/>
                              </a:solidFill>
                              <a:effectLst/>
                              <a:latin typeface="Arial" panose="020B0604020202020204" pitchFamily="34" charset="0"/>
                              <a:ea typeface="+mn-ea"/>
                              <a:cs typeface="Arial" panose="020B0604020202020204" pitchFamily="34" charset="0"/>
                            </a:rPr>
                            <a:t> </a:t>
                          </a:r>
                          <a:endParaRPr lang="es-MX" sz="1800" kern="1200" dirty="0" smtClean="0">
                            <a:solidFill>
                              <a:schemeClr val="dk1"/>
                            </a:solidFill>
                            <a:effectLst/>
                            <a:latin typeface="Arial" panose="020B0604020202020204" pitchFamily="34" charset="0"/>
                            <a:ea typeface="+mn-ea"/>
                            <a:cs typeface="Arial" panose="020B0604020202020204" pitchFamily="34" charset="0"/>
                          </a:endParaRPr>
                        </a:p>
                        <a:p>
                          <a:r>
                            <a:rPr lang="es-MX" sz="1800" kern="1200" dirty="0" smtClean="0">
                              <a:solidFill>
                                <a:schemeClr val="dk1"/>
                              </a:solidFill>
                              <a:effectLst/>
                              <a:latin typeface="Arial" panose="020B0604020202020204" pitchFamily="34" charset="0"/>
                              <a:ea typeface="+mn-ea"/>
                              <a:cs typeface="Arial" panose="020B0604020202020204" pitchFamily="34" charset="0"/>
                            </a:rPr>
                            <a:t>El Coeficiente de Pearson varía entre -3 y 3</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&lt; 0  la distribución será asimétrica negativa.</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 0  la distribución será simétrica.</a:t>
                          </a:r>
                        </a:p>
                        <a:p>
                          <a:r>
                            <a:rPr lang="es-MX" sz="1800" kern="1200" dirty="0" smtClean="0">
                              <a:solidFill>
                                <a:schemeClr val="dk1"/>
                              </a:solidFill>
                              <a:effectLst/>
                              <a:latin typeface="Arial" panose="020B0604020202020204" pitchFamily="34" charset="0"/>
                              <a:ea typeface="+mn-ea"/>
                              <a:cs typeface="Arial" panose="020B0604020202020204" pitchFamily="34" charset="0"/>
                            </a:rPr>
                            <a:t>Si As &gt; 0  la distribución será asimétrica positiva</a:t>
                          </a:r>
                          <a:endParaRPr lang="es-MX" dirty="0">
                            <a:latin typeface="Arial" panose="020B0604020202020204" pitchFamily="34" charset="0"/>
                            <a:cs typeface="Arial" panose="020B0604020202020204" pitchFamily="34" charset="0"/>
                          </a:endParaRPr>
                        </a:p>
                      </a:txBody>
                      <a:tcPr/>
                    </a:tc>
                    <a:tc>
                      <a:txBody>
                        <a:bodyPr/>
                        <a:lstStyle/>
                        <a:p>
                          <a:endParaRPr lang="es-MX"/>
                        </a:p>
                      </a:txBody>
                      <a:tcPr>
                        <a:blipFill rotWithShape="0">
                          <a:blip r:embed="rId2"/>
                          <a:stretch>
                            <a:fillRect l="-100157" t="-42333" r="-784" b="-2667"/>
                          </a:stretch>
                        </a:blipFill>
                      </a:tcPr>
                    </a:tc>
                  </a:tr>
                </a:tbl>
              </a:graphicData>
            </a:graphic>
          </p:graphicFrame>
        </mc:Fallback>
      </mc:AlternateContent>
      <p:sp>
        <p:nvSpPr>
          <p:cNvPr id="6" name="CuadroTexto 5"/>
          <p:cNvSpPr txBox="1"/>
          <p:nvPr/>
        </p:nvSpPr>
        <p:spPr>
          <a:xfrm>
            <a:off x="1691680" y="382563"/>
            <a:ext cx="5129930" cy="830997"/>
          </a:xfrm>
          <a:prstGeom prst="rect">
            <a:avLst/>
          </a:prstGeom>
          <a:noFill/>
        </p:spPr>
        <p:txBody>
          <a:bodyPr wrap="none" rtlCol="0">
            <a:spAutoFit/>
          </a:bodyPr>
          <a:lstStyle/>
          <a:p>
            <a:r>
              <a:rPr lang="es-MX" sz="2400" b="1" dirty="0" smtClean="0"/>
              <a:t>OTROS MÉTODOS </a:t>
            </a:r>
          </a:p>
          <a:p>
            <a:r>
              <a:rPr lang="es-MX" sz="2400" b="1" dirty="0" smtClean="0"/>
              <a:t>PARA CALCULAR ASIMETRIA</a:t>
            </a:r>
            <a:endParaRPr lang="es-MX" sz="2400" b="1" dirty="0"/>
          </a:p>
        </p:txBody>
      </p:sp>
      <p:pic>
        <p:nvPicPr>
          <p:cNvPr id="7" name="Imagen 6" descr="Monografias.com"/>
          <p:cNvPicPr/>
          <p:nvPr/>
        </p:nvPicPr>
        <p:blipFill>
          <a:blip r:embed="rId3">
            <a:extLst>
              <a:ext uri="{28A0092B-C50C-407E-A947-70E740481C1C}">
                <a14:useLocalDpi xmlns:a14="http://schemas.microsoft.com/office/drawing/2010/main" val="0"/>
              </a:ext>
            </a:extLst>
          </a:blip>
          <a:srcRect/>
          <a:stretch>
            <a:fillRect/>
          </a:stretch>
        </p:blipFill>
        <p:spPr bwMode="auto">
          <a:xfrm>
            <a:off x="696866" y="2564904"/>
            <a:ext cx="338509" cy="378519"/>
          </a:xfrm>
          <a:prstGeom prst="rect">
            <a:avLst/>
          </a:prstGeom>
          <a:noFill/>
          <a:ln>
            <a:noFill/>
          </a:ln>
        </p:spPr>
      </p:pic>
    </p:spTree>
    <p:extLst>
      <p:ext uri="{BB962C8B-B14F-4D97-AF65-F5344CB8AC3E}">
        <p14:creationId xmlns:p14="http://schemas.microsoft.com/office/powerpoint/2010/main" val="65449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5" name="CuadroTexto 4"/>
          <p:cNvSpPr txBox="1"/>
          <p:nvPr/>
        </p:nvSpPr>
        <p:spPr>
          <a:xfrm>
            <a:off x="790737" y="264724"/>
            <a:ext cx="750237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11" name="Rectángulo 10"/>
          <p:cNvSpPr/>
          <p:nvPr/>
        </p:nvSpPr>
        <p:spPr>
          <a:xfrm>
            <a:off x="3059832" y="3717032"/>
            <a:ext cx="5526360" cy="2677656"/>
          </a:xfrm>
          <a:prstGeom prst="rect">
            <a:avLst/>
          </a:prstGeom>
        </p:spPr>
        <p:txBody>
          <a:bodyPr wrap="square">
            <a:spAutoFit/>
          </a:bodyPr>
          <a:lstStyle/>
          <a:p>
            <a:pPr algn="just"/>
            <a:r>
              <a:rPr lang="es-MX" sz="2400" b="1" dirty="0" smtClean="0"/>
              <a:t>La </a:t>
            </a:r>
            <a:r>
              <a:rPr lang="es-MX" sz="2400" b="1" dirty="0"/>
              <a:t>curtosis mide el grado de agudeza o achatamiento de una distribución con relación a la distribución normal, es decir, mide cuán puntiaguda es una distribución</a:t>
            </a:r>
            <a:r>
              <a:rPr lang="es-MX" sz="2400" dirty="0"/>
              <a:t>.</a:t>
            </a:r>
          </a:p>
          <a:p>
            <a:pPr algn="just"/>
            <a:r>
              <a:rPr lang="es-MX" sz="2400" b="1" dirty="0" smtClean="0">
                <a:latin typeface="Arial" panose="020B0604020202020204" pitchFamily="34" charset="0"/>
                <a:ea typeface="Times New Roman" panose="02020603050405020304" pitchFamily="18" charset="0"/>
              </a:rPr>
              <a:t> </a:t>
            </a:r>
            <a:endParaRPr lang="es-MX" sz="2400" b="1" dirty="0"/>
          </a:p>
        </p:txBody>
      </p:sp>
    </p:spTree>
    <p:extLst>
      <p:ext uri="{BB962C8B-B14F-4D97-AF65-F5344CB8AC3E}">
        <p14:creationId xmlns:p14="http://schemas.microsoft.com/office/powerpoint/2010/main" val="318051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477651" y="299928"/>
            <a:ext cx="750237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3" name="Rectángulo 2"/>
          <p:cNvSpPr/>
          <p:nvPr/>
        </p:nvSpPr>
        <p:spPr>
          <a:xfrm>
            <a:off x="1329198" y="1322467"/>
            <a:ext cx="7092280" cy="1754326"/>
          </a:xfrm>
          <a:prstGeom prst="rect">
            <a:avLst/>
          </a:prstGeom>
        </p:spPr>
        <p:txBody>
          <a:bodyPr wrap="square">
            <a:spAutoFit/>
          </a:bodyPr>
          <a:lstStyle/>
          <a:p>
            <a:pPr algn="just">
              <a:lnSpc>
                <a:spcPct val="150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La curtosis determina el grado de concentración que presentan los valores en la región central de la distribución. Así puede ser:</a:t>
            </a:r>
            <a:endParaRPr lang="es-MX" sz="24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ángulo 5"/>
          <p:cNvSpPr/>
          <p:nvPr/>
        </p:nvSpPr>
        <p:spPr>
          <a:xfrm>
            <a:off x="1329198" y="3358303"/>
            <a:ext cx="7203242" cy="2010807"/>
          </a:xfrm>
          <a:prstGeom prst="rect">
            <a:avLst/>
          </a:prstGeom>
        </p:spPr>
        <p:txBody>
          <a:bodyPr wrap="square">
            <a:spAutoFit/>
          </a:bodyPr>
          <a:lstStyle/>
          <a:p>
            <a:pPr algn="just">
              <a:lnSpc>
                <a:spcPct val="150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Leptocúrtica.-</a:t>
            </a:r>
            <a:r>
              <a:rPr lang="es-MX" sz="2400" dirty="0">
                <a:latin typeface="Arial" panose="020B0604020202020204" pitchFamily="34" charset="0"/>
                <a:ea typeface="Times New Roman" panose="02020603050405020304" pitchFamily="18" charset="0"/>
                <a:cs typeface="Times New Roman" panose="02020603050405020304" pitchFamily="18" charset="0"/>
              </a:rPr>
              <a:t> Existe una gran concentración.</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Mesocúrtica.-</a:t>
            </a:r>
            <a:r>
              <a:rPr lang="es-MX" sz="2400" dirty="0">
                <a:latin typeface="Arial" panose="020B0604020202020204" pitchFamily="34" charset="0"/>
                <a:ea typeface="Times New Roman" panose="02020603050405020304" pitchFamily="18" charset="0"/>
                <a:cs typeface="Times New Roman" panose="02020603050405020304" pitchFamily="18" charset="0"/>
              </a:rPr>
              <a:t> Existe una concentración normal.</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MX" sz="2400" b="1" dirty="0">
                <a:latin typeface="Arial" panose="020B0604020202020204" pitchFamily="34" charset="0"/>
                <a:ea typeface="Times New Roman" panose="02020603050405020304" pitchFamily="18" charset="0"/>
                <a:cs typeface="Times New Roman" panose="02020603050405020304" pitchFamily="18" charset="0"/>
              </a:rPr>
              <a:t>Platicúrtica.-</a:t>
            </a:r>
            <a:r>
              <a:rPr lang="es-MX" sz="2400" dirty="0">
                <a:latin typeface="Arial" panose="020B0604020202020204" pitchFamily="34" charset="0"/>
                <a:ea typeface="Times New Roman" panose="02020603050405020304" pitchFamily="18" charset="0"/>
                <a:cs typeface="Times New Roman" panose="02020603050405020304" pitchFamily="18" charset="0"/>
              </a:rPr>
              <a:t> Existe una baja concentración.</a:t>
            </a:r>
            <a:endParaRPr lang="es-MX"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8319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242"/>
            <a:ext cx="9144001" cy="6834758"/>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5" name="Rectángulo 4"/>
          <p:cNvSpPr/>
          <p:nvPr/>
        </p:nvSpPr>
        <p:spPr>
          <a:xfrm>
            <a:off x="683568" y="548680"/>
            <a:ext cx="2746265" cy="861774"/>
          </a:xfrm>
          <a:prstGeom prst="rect">
            <a:avLst/>
          </a:prstGeom>
          <a:ln>
            <a:noFill/>
          </a:ln>
        </p:spPr>
        <p:txBody>
          <a:bodyPr wrap="none">
            <a:spAutoFit/>
          </a:bodyPr>
          <a:lstStyle/>
          <a:p>
            <a:pPr lvl="0" algn="ctr"/>
            <a:r>
              <a:rPr lang="es-MX" sz="5000" b="1" i="1" dirty="0">
                <a:solidFill>
                  <a:srgbClr val="336600"/>
                </a:solidFill>
                <a:effectLst>
                  <a:glow rad="228600">
                    <a:srgbClr val="AAABB9">
                      <a:satMod val="175000"/>
                      <a:alpha val="40000"/>
                    </a:srgbClr>
                  </a:glow>
                </a:effectLst>
                <a:latin typeface="Arial" charset="0"/>
                <a:cs typeface="Arial" charset="0"/>
              </a:rPr>
              <a:t>Objetivo</a:t>
            </a:r>
          </a:p>
        </p:txBody>
      </p:sp>
      <p:sp>
        <p:nvSpPr>
          <p:cNvPr id="8" name="Rectangle 3"/>
          <p:cNvSpPr/>
          <p:nvPr/>
        </p:nvSpPr>
        <p:spPr bwMode="auto">
          <a:xfrm>
            <a:off x="539552" y="1424396"/>
            <a:ext cx="8064896" cy="4956931"/>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just">
              <a:lnSpc>
                <a:spcPct val="150000"/>
              </a:lnSpc>
            </a:pPr>
            <a:r>
              <a:rPr lang="es-ES" sz="2400" b="1" dirty="0">
                <a:latin typeface="Arial Black" panose="020B0A04020102020204" pitchFamily="34" charset="0"/>
                <a:cs typeface="Calibri" pitchFamily="34" charset="0"/>
              </a:rPr>
              <a:t>Conocer </a:t>
            </a:r>
            <a:r>
              <a:rPr lang="es-ES" sz="2400" b="1" dirty="0" smtClean="0">
                <a:latin typeface="Arial Black" panose="020B0A04020102020204" pitchFamily="34" charset="0"/>
                <a:cs typeface="Calibri" pitchFamily="34" charset="0"/>
              </a:rPr>
              <a:t>la «</a:t>
            </a:r>
            <a:r>
              <a:rPr lang="es-ES" sz="2400" b="1" i="1" dirty="0" smtClean="0">
                <a:latin typeface="Arial Black" panose="020B0A04020102020204" pitchFamily="34" charset="0"/>
                <a:cs typeface="Calibri" pitchFamily="34" charset="0"/>
              </a:rPr>
              <a:t>Estadística Descriptiva» </a:t>
            </a:r>
            <a:r>
              <a:rPr lang="es-ES" sz="2400" b="1" dirty="0" smtClean="0">
                <a:latin typeface="Arial Black" panose="020B0A04020102020204" pitchFamily="34" charset="0"/>
                <a:cs typeface="Calibri" pitchFamily="34" charset="0"/>
              </a:rPr>
              <a:t>con la idea</a:t>
            </a:r>
            <a:r>
              <a:rPr lang="es-ES" sz="2400" b="1" i="1" dirty="0" smtClean="0">
                <a:latin typeface="Arial Black" panose="020B0A04020102020204" pitchFamily="34" charset="0"/>
                <a:cs typeface="Calibri" pitchFamily="34" charset="0"/>
              </a:rPr>
              <a:t> </a:t>
            </a:r>
            <a:r>
              <a:rPr lang="es-ES" sz="2400" b="1" dirty="0" smtClean="0">
                <a:latin typeface="Arial Black" panose="020B0A04020102020204" pitchFamily="34" charset="0"/>
                <a:cs typeface="Calibri" pitchFamily="34" charset="0"/>
              </a:rPr>
              <a:t>fundamental de que los alumnos </a:t>
            </a:r>
            <a:r>
              <a:rPr lang="es-MX" sz="2400" b="1" dirty="0" smtClean="0">
                <a:latin typeface="Arial Black" panose="020B0A04020102020204" pitchFamily="34" charset="0"/>
                <a:cs typeface="Calibri" pitchFamily="34" charset="0"/>
              </a:rPr>
              <a:t>puedan introducirse en </a:t>
            </a:r>
            <a:r>
              <a:rPr lang="es-MX" sz="2400" b="1" dirty="0">
                <a:latin typeface="Arial Black" panose="020B0A04020102020204" pitchFamily="34" charset="0"/>
                <a:cs typeface="Calibri" pitchFamily="34" charset="0"/>
              </a:rPr>
              <a:t>el campo de la </a:t>
            </a:r>
            <a:r>
              <a:rPr lang="es-MX" sz="2400" b="1" dirty="0" smtClean="0">
                <a:latin typeface="Arial Black" panose="020B0A04020102020204" pitchFamily="34" charset="0"/>
                <a:cs typeface="Calibri" pitchFamily="34" charset="0"/>
              </a:rPr>
              <a:t>estadística, </a:t>
            </a:r>
            <a:r>
              <a:rPr lang="es-MX" sz="2400" b="1" dirty="0">
                <a:latin typeface="Arial Black" panose="020B0A04020102020204" pitchFamily="34" charset="0"/>
                <a:cs typeface="Calibri" pitchFamily="34" charset="0"/>
              </a:rPr>
              <a:t>como parte fundamental de su formación; </a:t>
            </a:r>
            <a:r>
              <a:rPr lang="es-MX" sz="2400" dirty="0">
                <a:latin typeface="Arial Black" panose="020B0A04020102020204" pitchFamily="34" charset="0"/>
              </a:rPr>
              <a:t>e</a:t>
            </a:r>
            <a:r>
              <a:rPr lang="es-MX" sz="2400" dirty="0" smtClean="0">
                <a:latin typeface="Arial Black" panose="020B0A04020102020204" pitchFamily="34" charset="0"/>
              </a:rPr>
              <a:t>mpleando </a:t>
            </a:r>
            <a:r>
              <a:rPr lang="es-MX" sz="2400" dirty="0">
                <a:latin typeface="Arial Black" panose="020B0A04020102020204" pitchFamily="34" charset="0"/>
              </a:rPr>
              <a:t>herramientas y técnicas estadísticas necesarias para el análisis </a:t>
            </a:r>
            <a:r>
              <a:rPr lang="es-MX" sz="2400" dirty="0" smtClean="0">
                <a:latin typeface="Arial Black" panose="020B0A04020102020204" pitchFamily="34" charset="0"/>
              </a:rPr>
              <a:t>e </a:t>
            </a:r>
            <a:r>
              <a:rPr lang="es-MX" sz="2400" dirty="0">
                <a:latin typeface="Arial Black" panose="020B0A04020102020204" pitchFamily="34" charset="0"/>
              </a:rPr>
              <a:t>interpretación de resultados para una correcta toma de decisiones. </a:t>
            </a:r>
            <a:endParaRPr kumimoji="0" lang="es-MX" sz="2400" b="0" i="0" u="none" strike="noStrike" cap="none" normalizeH="0" baseline="0" dirty="0" smtClean="0">
              <a:ln>
                <a:noFill/>
              </a:ln>
              <a:effectLst/>
              <a:latin typeface="Arial Black" panose="020B0A04020102020204" pitchFamily="34" charset="0"/>
              <a:cs typeface="Calibri" pitchFamily="34" charset="0"/>
            </a:endParaRPr>
          </a:p>
        </p:txBody>
      </p:sp>
    </p:spTree>
    <p:extLst>
      <p:ext uri="{BB962C8B-B14F-4D97-AF65-F5344CB8AC3E}">
        <p14:creationId xmlns:p14="http://schemas.microsoft.com/office/powerpoint/2010/main" val="1532989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477651" y="299928"/>
            <a:ext cx="7502375"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pic>
        <p:nvPicPr>
          <p:cNvPr id="7" name="Imagen 6" descr="Monografias.com"/>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556792"/>
            <a:ext cx="6048672" cy="2518395"/>
          </a:xfrm>
          <a:prstGeom prst="rect">
            <a:avLst/>
          </a:prstGeom>
          <a:noFill/>
          <a:ln>
            <a:noFill/>
          </a:ln>
        </p:spPr>
      </p:pic>
    </p:spTree>
    <p:extLst>
      <p:ext uri="{BB962C8B-B14F-4D97-AF65-F5344CB8AC3E}">
        <p14:creationId xmlns:p14="http://schemas.microsoft.com/office/powerpoint/2010/main" val="2823316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65329" y="291385"/>
            <a:ext cx="8844088"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2" name="Rectángulo 1"/>
          <p:cNvSpPr/>
          <p:nvPr/>
        </p:nvSpPr>
        <p:spPr>
          <a:xfrm>
            <a:off x="575557" y="1432888"/>
            <a:ext cx="3744415" cy="738664"/>
          </a:xfrm>
          <a:prstGeom prst="rect">
            <a:avLst/>
          </a:prstGeom>
        </p:spPr>
        <p:txBody>
          <a:bodyPr wrap="square">
            <a:spAutoFit/>
          </a:bodyPr>
          <a:lstStyle/>
          <a:p>
            <a:pPr algn="just">
              <a:lnSpc>
                <a:spcPct val="150000"/>
              </a:lnSpc>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Medida de Fisher</a:t>
            </a:r>
            <a:endParaRPr lang="es-MX"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074" name="Imagen 103" descr="Monografias.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592" y="1464627"/>
            <a:ext cx="1143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3073" name="Imagen 105" descr="Monografias.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34" y="689120"/>
            <a:ext cx="171450" cy="18097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7"/>
          <p:cNvSpPr>
            <a:spLocks noChangeArrowheads="1"/>
          </p:cNvSpPr>
          <p:nvPr/>
        </p:nvSpPr>
        <p:spPr bwMode="auto">
          <a:xfrm flipV="1">
            <a:off x="755577" y="1486819"/>
            <a:ext cx="417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3078" name="Imagen 103" descr="Monografias.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1978888"/>
            <a:ext cx="52136" cy="80772"/>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descr="Monografias.com"/>
          <p:cNvPicPr/>
          <p:nvPr/>
        </p:nvPicPr>
        <p:blipFill>
          <a:blip r:embed="rId4">
            <a:extLst>
              <a:ext uri="{28A0092B-C50C-407E-A947-70E740481C1C}">
                <a14:useLocalDpi xmlns:a14="http://schemas.microsoft.com/office/drawing/2010/main" val="0"/>
              </a:ext>
            </a:extLst>
          </a:blip>
          <a:srcRect/>
          <a:stretch>
            <a:fillRect/>
          </a:stretch>
        </p:blipFill>
        <p:spPr bwMode="auto">
          <a:xfrm>
            <a:off x="3419872" y="2251366"/>
            <a:ext cx="1800200" cy="601569"/>
          </a:xfrm>
          <a:prstGeom prst="rect">
            <a:avLst/>
          </a:prstGeom>
          <a:noFill/>
          <a:ln>
            <a:noFill/>
          </a:ln>
        </p:spPr>
      </p:pic>
      <p:pic>
        <p:nvPicPr>
          <p:cNvPr id="12" name="Imagen 11" descr="Monografias.com"/>
          <p:cNvPicPr/>
          <p:nvPr/>
        </p:nvPicPr>
        <p:blipFill>
          <a:blip r:embed="rId5">
            <a:extLst>
              <a:ext uri="{28A0092B-C50C-407E-A947-70E740481C1C}">
                <a14:useLocalDpi xmlns:a14="http://schemas.microsoft.com/office/drawing/2010/main" val="0"/>
              </a:ext>
            </a:extLst>
          </a:blip>
          <a:srcRect/>
          <a:stretch>
            <a:fillRect/>
          </a:stretch>
        </p:blipFill>
        <p:spPr bwMode="auto">
          <a:xfrm>
            <a:off x="1770314" y="3561292"/>
            <a:ext cx="1714940" cy="841950"/>
          </a:xfrm>
          <a:prstGeom prst="rect">
            <a:avLst/>
          </a:prstGeom>
          <a:noFill/>
          <a:ln>
            <a:noFill/>
          </a:ln>
        </p:spPr>
      </p:pic>
      <p:sp>
        <p:nvSpPr>
          <p:cNvPr id="3" name="CuadroTexto 2"/>
          <p:cNvSpPr txBox="1"/>
          <p:nvPr/>
        </p:nvSpPr>
        <p:spPr>
          <a:xfrm>
            <a:off x="4067944" y="3751228"/>
            <a:ext cx="4200509" cy="369332"/>
          </a:xfrm>
          <a:prstGeom prst="rect">
            <a:avLst/>
          </a:prstGeom>
          <a:noFill/>
        </p:spPr>
        <p:txBody>
          <a:bodyPr wrap="none" rtlCol="0">
            <a:spAutoFit/>
          </a:bodyPr>
          <a:lstStyle/>
          <a:p>
            <a:r>
              <a:rPr lang="es-MX" dirty="0" smtClean="0"/>
              <a:t>Con valores en tabla de frecuencia</a:t>
            </a:r>
            <a:endParaRPr lang="es-MX" dirty="0"/>
          </a:p>
        </p:txBody>
      </p:sp>
    </p:spTree>
    <p:extLst>
      <p:ext uri="{BB962C8B-B14F-4D97-AF65-F5344CB8AC3E}">
        <p14:creationId xmlns:p14="http://schemas.microsoft.com/office/powerpoint/2010/main" val="1907409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65329" y="291385"/>
            <a:ext cx="8844088"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sp>
        <p:nvSpPr>
          <p:cNvPr id="6" name="CuadroTexto 5"/>
          <p:cNvSpPr txBox="1"/>
          <p:nvPr/>
        </p:nvSpPr>
        <p:spPr>
          <a:xfrm>
            <a:off x="4926448" y="5932475"/>
            <a:ext cx="3640740" cy="707886"/>
          </a:xfrm>
          <a:prstGeom prst="rect">
            <a:avLst/>
          </a:prstGeom>
          <a:no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NO 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2" name="Rectángulo 1"/>
          <p:cNvSpPr/>
          <p:nvPr/>
        </p:nvSpPr>
        <p:spPr>
          <a:xfrm>
            <a:off x="755577" y="958999"/>
            <a:ext cx="3744415" cy="738664"/>
          </a:xfrm>
          <a:prstGeom prst="rect">
            <a:avLst/>
          </a:prstGeom>
        </p:spPr>
        <p:txBody>
          <a:bodyPr wrap="square">
            <a:spAutoFit/>
          </a:bodyPr>
          <a:lstStyle/>
          <a:p>
            <a:pPr algn="just">
              <a:lnSpc>
                <a:spcPct val="150000"/>
              </a:lnSpc>
              <a:spcAft>
                <a:spcPts val="100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Medida de Fisher</a:t>
            </a:r>
            <a:endParaRPr lang="es-MX"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074" name="Imagen 103" descr="Monografias.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592" y="1464627"/>
            <a:ext cx="1143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3073" name="Imagen 105" descr="Monografias.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34" y="689120"/>
            <a:ext cx="171450" cy="18097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7"/>
          <p:cNvSpPr>
            <a:spLocks noChangeArrowheads="1"/>
          </p:cNvSpPr>
          <p:nvPr/>
        </p:nvSpPr>
        <p:spPr bwMode="auto">
          <a:xfrm flipV="1">
            <a:off x="755577" y="1486819"/>
            <a:ext cx="417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3078" name="Imagen 103" descr="Monografias.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1978888"/>
            <a:ext cx="52136" cy="8077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Rectangle 8"/>
              <p:cNvSpPr>
                <a:spLocks noChangeArrowheads="1"/>
              </p:cNvSpPr>
              <p:nvPr/>
            </p:nvSpPr>
            <p:spPr bwMode="auto">
              <a:xfrm>
                <a:off x="1411009" y="1642591"/>
                <a:ext cx="6552728" cy="433965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s-MX" altLang="es-MX" sz="2400" dirty="0" smtClean="0">
                    <a:latin typeface="Arial" panose="020B0604020202020204" pitchFamily="34" charset="0"/>
                    <a:ea typeface="Times New Roman" panose="02020603050405020304" pitchFamily="18" charset="0"/>
                    <a:cs typeface="Arial" panose="020B0604020202020204" pitchFamily="34" charset="0"/>
                  </a:rPr>
                  <a:t>Donde: </a:t>
                </a:r>
              </a:p>
              <a:p>
                <a:pPr marL="0" marR="0" lvl="0" indent="0" algn="l" defTabSz="914400" rtl="0" eaLnBrk="0" fontAlgn="base" latinLnBrk="0" hangingPunct="0">
                  <a:lnSpc>
                    <a:spcPct val="150000"/>
                  </a:lnSpc>
                  <a:spcBef>
                    <a:spcPct val="0"/>
                  </a:spcBef>
                  <a:spcAft>
                    <a:spcPct val="0"/>
                  </a:spcAft>
                  <a:buClrTx/>
                  <a:buSzTx/>
                  <a:buFontTx/>
                  <a:buNone/>
                  <a:tabLst/>
                </a:pPr>
                <a:r>
                  <a:rPr lang="es-MX" altLang="es-MX" sz="2400" dirty="0" smtClean="0">
                    <a:latin typeface="Arial" panose="020B0604020202020204" pitchFamily="34" charset="0"/>
                    <a:ea typeface="Times New Roman" panose="02020603050405020304" pitchFamily="18" charset="0"/>
                    <a:cs typeface="Arial" panose="020B0604020202020204" pitchFamily="34" charset="0"/>
                  </a:rPr>
                  <a:t>xi</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cada uno de los valores;</a:t>
                </a:r>
                <a:endParaRPr kumimoji="0" lang="es-MX" altLang="es-MX"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n = n</a:t>
                </a:r>
                <a:r>
                  <a:rPr kumimoji="0" lang="es-MX" altLang="es-MX" sz="24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ú</a:t>
                </a:r>
                <a:r>
                  <a:rPr kumimoji="0" lang="es-MX" altLang="es-MX"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mero de datos; </a:t>
                </a:r>
              </a:p>
              <a:p>
                <a:pPr>
                  <a:lnSpc>
                    <a:spcPct val="150000"/>
                  </a:lnSpc>
                </a:pPr>
                <a14:m>
                  <m:oMath xmlns:m="http://schemas.openxmlformats.org/officeDocument/2006/math">
                    <m:acc>
                      <m:accPr>
                        <m:chr m:val="̅"/>
                        <m:ctrlPr>
                          <a:rPr lang="es-MX" sz="2400" i="1" smtClean="0">
                            <a:latin typeface="Cambria Math" panose="02040503050406030204" pitchFamily="18" charset="0"/>
                          </a:rPr>
                        </m:ctrlPr>
                      </m:accPr>
                      <m:e>
                        <m:r>
                          <a:rPr lang="es-MX" sz="2400" b="0" i="1" smtClean="0">
                            <a:latin typeface="Cambria Math" panose="02040503050406030204" pitchFamily="18" charset="0"/>
                          </a:rPr>
                          <m:t>𝑥</m:t>
                        </m:r>
                      </m:e>
                    </m:acc>
                  </m:oMath>
                </a14:m>
                <a:r>
                  <a:rPr lang="es-MX" sz="2400" dirty="0" smtClean="0"/>
                  <a:t>= </a:t>
                </a:r>
                <a:r>
                  <a:rPr lang="es-MX" sz="2400" dirty="0"/>
                  <a:t>media </a:t>
                </a:r>
                <a:r>
                  <a:rPr lang="es-MX" sz="2400" dirty="0" smtClean="0"/>
                  <a:t>aritmética</a:t>
                </a:r>
              </a:p>
              <a:p>
                <a:pPr>
                  <a:lnSpc>
                    <a:spcPct val="150000"/>
                  </a:lnSpc>
                </a:pPr>
                <a14:m>
                  <m:oMath xmlns:m="http://schemas.openxmlformats.org/officeDocument/2006/math">
                    <m:sSup>
                      <m:sSupPr>
                        <m:ctrlPr>
                          <a:rPr lang="es-MX" sz="2400" i="1" smtClean="0">
                            <a:latin typeface="Cambria Math" panose="02040503050406030204" pitchFamily="18" charset="0"/>
                          </a:rPr>
                        </m:ctrlPr>
                      </m:sSupPr>
                      <m:e>
                        <m:r>
                          <a:rPr lang="es-MX" sz="2400" i="1" smtClean="0">
                            <a:latin typeface="Cambria Math" panose="02040503050406030204" pitchFamily="18" charset="0"/>
                            <a:ea typeface="Cambria Math" panose="02040503050406030204" pitchFamily="18" charset="0"/>
                          </a:rPr>
                          <m:t>𝜎</m:t>
                        </m:r>
                      </m:e>
                      <m:sup>
                        <m:r>
                          <a:rPr lang="es-MX" sz="2400" b="0" i="1" smtClean="0">
                            <a:latin typeface="Cambria Math" panose="02040503050406030204" pitchFamily="18" charset="0"/>
                          </a:rPr>
                          <m:t>4</m:t>
                        </m:r>
                      </m:sup>
                    </m:sSup>
                  </m:oMath>
                </a14:m>
                <a:r>
                  <a:rPr lang="es-MX" sz="2400" dirty="0" smtClean="0"/>
                  <a:t>=Cuádruplo </a:t>
                </a:r>
                <a:r>
                  <a:rPr lang="es-MX" sz="2400" dirty="0"/>
                  <a:t>de la desviación estándar poblacional; </a:t>
                </a:r>
              </a:p>
              <a:p>
                <a:pPr>
                  <a:lnSpc>
                    <a:spcPct val="150000"/>
                  </a:lnSpc>
                </a:pPr>
                <a:r>
                  <a:rPr lang="es-MX" sz="2400" dirty="0"/>
                  <a:t>f = frecuencia absoluta; </a:t>
                </a:r>
              </a:p>
              <a:p>
                <a:pPr>
                  <a:lnSpc>
                    <a:spcPct val="150000"/>
                  </a:lnSpc>
                </a:pPr>
                <a:r>
                  <a:rPr lang="es-MX" sz="2400" dirty="0"/>
                  <a:t>xm = marca de </a:t>
                </a:r>
                <a:r>
                  <a:rPr lang="es-MX" sz="2400" dirty="0" smtClean="0"/>
                  <a:t>clase</a:t>
                </a:r>
                <a:endParaRPr lang="es-MX" sz="2400" dirty="0"/>
              </a:p>
            </p:txBody>
          </p:sp>
        </mc:Choice>
        <mc:Fallback xmlns="">
          <p:sp>
            <p:nvSpPr>
              <p:cNvPr id="21" name="Rectangle 8"/>
              <p:cNvSpPr>
                <a:spLocks noRot="1" noChangeAspect="1" noMove="1" noResize="1" noEditPoints="1" noAdjustHandles="1" noChangeArrowheads="1" noChangeShapeType="1" noTextEdit="1"/>
              </p:cNvSpPr>
              <p:nvPr/>
            </p:nvSpPr>
            <p:spPr bwMode="auto">
              <a:xfrm>
                <a:off x="1411009" y="1642591"/>
                <a:ext cx="6552728" cy="4339650"/>
              </a:xfrm>
              <a:prstGeom prst="rect">
                <a:avLst/>
              </a:prstGeom>
              <a:blipFill rotWithShape="0">
                <a:blip r:embed="rId4"/>
                <a:stretch>
                  <a:fillRect l="-1395" t="-421" b="-112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MX">
                    <a:noFill/>
                  </a:rPr>
                  <a:t> </a:t>
                </a:r>
              </a:p>
            </p:txBody>
          </p:sp>
        </mc:Fallback>
      </mc:AlternateContent>
    </p:spTree>
    <p:extLst>
      <p:ext uri="{BB962C8B-B14F-4D97-AF65-F5344CB8AC3E}">
        <p14:creationId xmlns:p14="http://schemas.microsoft.com/office/powerpoint/2010/main" val="3673760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580112" y="4941168"/>
            <a:ext cx="2901756" cy="707886"/>
          </a:xfrm>
          <a:prstGeom prst="rect">
            <a:avLst/>
          </a:prstGeom>
          <a:solidFill>
            <a:schemeClr val="accent5">
              <a:lumMod val="75000"/>
            </a:schemeClr>
          </a:solidFill>
          <a:ln>
            <a:solidFill>
              <a:schemeClr val="bg2">
                <a:lumMod val="50000"/>
              </a:schemeClr>
            </a:solidFill>
          </a:ln>
        </p:spPr>
        <p:txBody>
          <a:bodyPr wrap="none" rtlCol="0">
            <a:spAutoFit/>
          </a:bodyPr>
          <a:lstStyle/>
          <a:p>
            <a:r>
              <a:rPr lang="es-MX"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 </a:t>
            </a: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rPr>
              <a:t>AGRUPADOS</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a typeface="Verdana" panose="020B0604030504040204" pitchFamily="34" charset="0"/>
              <a:cs typeface="Verdana" panose="020B0604030504040204" pitchFamily="34" charset="0"/>
            </a:endParaRPr>
          </a:p>
        </p:txBody>
      </p:sp>
      <p:sp>
        <p:nvSpPr>
          <p:cNvPr id="6" name="Rectángulo redondeado 5"/>
          <p:cNvSpPr/>
          <p:nvPr/>
        </p:nvSpPr>
        <p:spPr>
          <a:xfrm>
            <a:off x="2123727" y="1346053"/>
            <a:ext cx="2880320" cy="10081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CuadroTexto 11"/>
          <p:cNvSpPr txBox="1"/>
          <p:nvPr/>
        </p:nvSpPr>
        <p:spPr>
          <a:xfrm>
            <a:off x="221964" y="304901"/>
            <a:ext cx="8844088" cy="707886"/>
          </a:xfrm>
          <a:prstGeom prst="rect">
            <a:avLst/>
          </a:prstGeom>
          <a:noFill/>
        </p:spPr>
        <p:txBody>
          <a:bodyPr wrap="none" rtlCol="0">
            <a:spAutoFit/>
            <a:scene3d>
              <a:camera prst="orthographicFront"/>
              <a:lightRig rig="threePt" dir="t"/>
            </a:scene3d>
            <a:sp3d extrusionH="57150">
              <a:bevelT w="38100" h="38100"/>
            </a:sp3d>
          </a:bodyPr>
          <a:lstStyle/>
          <a:p>
            <a:r>
              <a:rPr lang="es-MX" sz="4000" dirty="0" smtClean="0">
                <a:ea typeface="Verdana" panose="020B0604030504040204" pitchFamily="34" charset="0"/>
                <a:cs typeface="Verdana" panose="020B0604030504040204" pitchFamily="34" charset="0"/>
              </a:rPr>
              <a:t> </a:t>
            </a:r>
            <a:r>
              <a:rPr lang="es-MX" sz="4000" b="1" i="1" dirty="0" smtClean="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rPr>
              <a:t>APUNTAMIENTO O CURTOSIS</a:t>
            </a:r>
            <a:endParaRPr lang="es-MX" sz="4000" b="1" i="1" dirty="0">
              <a:ln w="9525">
                <a:solidFill>
                  <a:schemeClr val="bg1"/>
                </a:solidFill>
                <a:prstDash val="solid"/>
              </a:ln>
              <a:effectLst>
                <a:outerShdw blurRad="12700" dist="38100" dir="2700000" algn="tl" rotWithShape="0">
                  <a:schemeClr val="bg1">
                    <a:lumMod val="50000"/>
                  </a:schemeClr>
                </a:outerShdw>
              </a:effectLst>
              <a:ea typeface="Verdana" panose="020B0604030504040204" pitchFamily="34" charset="0"/>
              <a:cs typeface="Verdana" panose="020B0604030504040204" pitchFamily="34" charset="0"/>
            </a:endParaRPr>
          </a:p>
        </p:txBody>
      </p:sp>
      <p:pic>
        <p:nvPicPr>
          <p:cNvPr id="13" name="Imagen 12" descr="Monografias.com"/>
          <p:cNvPicPr/>
          <p:nvPr/>
        </p:nvPicPr>
        <p:blipFill>
          <a:blip r:embed="rId2">
            <a:extLst>
              <a:ext uri="{28A0092B-C50C-407E-A947-70E740481C1C}">
                <a14:useLocalDpi xmlns:a14="http://schemas.microsoft.com/office/drawing/2010/main" val="0"/>
              </a:ext>
            </a:extLst>
          </a:blip>
          <a:srcRect/>
          <a:stretch>
            <a:fillRect/>
          </a:stretch>
        </p:blipFill>
        <p:spPr bwMode="auto">
          <a:xfrm>
            <a:off x="2411759" y="1519204"/>
            <a:ext cx="2304255" cy="661810"/>
          </a:xfrm>
          <a:prstGeom prst="rect">
            <a:avLst/>
          </a:prstGeom>
          <a:noFill/>
          <a:ln>
            <a:noFill/>
          </a:ln>
        </p:spPr>
      </p:pic>
      <p:sp>
        <p:nvSpPr>
          <p:cNvPr id="7" name="Rectángulo 6"/>
          <p:cNvSpPr/>
          <p:nvPr/>
        </p:nvSpPr>
        <p:spPr>
          <a:xfrm>
            <a:off x="971600" y="2686738"/>
            <a:ext cx="6552728" cy="1826141"/>
          </a:xfrm>
          <a:prstGeom prst="rect">
            <a:avLst/>
          </a:prstGeom>
        </p:spPr>
        <p:txBody>
          <a:bodyPr wrap="square">
            <a:spAutoFit/>
          </a:bodyPr>
          <a:lstStyle/>
          <a:p>
            <a:pPr algn="just">
              <a:lnSpc>
                <a:spcPct val="150000"/>
              </a:lnSpc>
              <a:spcAft>
                <a:spcPts val="1000"/>
              </a:spcAft>
            </a:pPr>
            <a:r>
              <a:rPr lang="es-MX" sz="2400" dirty="0">
                <a:latin typeface="Arial" panose="020B0604020202020204" pitchFamily="34" charset="0"/>
                <a:ea typeface="Times New Roman" panose="02020603050405020304" pitchFamily="18" charset="0"/>
                <a:cs typeface="Times New Roman" panose="02020603050405020304" pitchFamily="18" charset="0"/>
              </a:rPr>
              <a:t>Si a &lt; 3  la distribución es platicútica</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MX" sz="2400" dirty="0">
                <a:latin typeface="Arial" panose="020B0604020202020204" pitchFamily="34" charset="0"/>
                <a:ea typeface="Times New Roman" panose="02020603050405020304" pitchFamily="18" charset="0"/>
                <a:cs typeface="Times New Roman" panose="02020603050405020304" pitchFamily="18" charset="0"/>
              </a:rPr>
              <a:t>Si a </a:t>
            </a:r>
            <a:r>
              <a:rPr lang="es-MX" sz="2400" dirty="0" smtClean="0">
                <a:latin typeface="Arial" panose="020B0604020202020204" pitchFamily="34" charset="0"/>
                <a:ea typeface="Times New Roman" panose="02020603050405020304" pitchFamily="18" charset="0"/>
                <a:cs typeface="Times New Roman" panose="02020603050405020304" pitchFamily="18" charset="0"/>
              </a:rPr>
              <a:t>=3 </a:t>
            </a:r>
            <a:r>
              <a:rPr lang="es-MX" sz="2400" dirty="0">
                <a:latin typeface="Arial" panose="020B0604020202020204" pitchFamily="34" charset="0"/>
                <a:ea typeface="Times New Roman" panose="02020603050405020304" pitchFamily="18" charset="0"/>
                <a:cs typeface="Times New Roman" panose="02020603050405020304" pitchFamily="18" charset="0"/>
              </a:rPr>
              <a:t>la distribución es normal o mesocúrtica</a:t>
            </a:r>
            <a:endParaRPr lang="es-MX" sz="2400" dirty="0">
              <a:latin typeface="Calibri" panose="020F0502020204030204" pitchFamily="34" charset="0"/>
              <a:ea typeface="Times New Roman" panose="02020603050405020304" pitchFamily="18" charset="0"/>
              <a:cs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Si a &gt; 3 la distribución es leptocúrtica</a:t>
            </a:r>
            <a:endParaRPr lang="es-MX" sz="2400" dirty="0"/>
          </a:p>
        </p:txBody>
      </p:sp>
    </p:spTree>
    <p:extLst>
      <p:ext uri="{BB962C8B-B14F-4D97-AF65-F5344CB8AC3E}">
        <p14:creationId xmlns:p14="http://schemas.microsoft.com/office/powerpoint/2010/main" val="933713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ángulo 4"/>
          <p:cNvSpPr/>
          <p:nvPr/>
        </p:nvSpPr>
        <p:spPr>
          <a:xfrm>
            <a:off x="2456389" y="125030"/>
            <a:ext cx="4303229" cy="646331"/>
          </a:xfrm>
          <a:prstGeom prst="rect">
            <a:avLst/>
          </a:prstGeom>
        </p:spPr>
        <p:txBody>
          <a:bodyPr wrap="none">
            <a:spAutoFit/>
          </a:bodyPr>
          <a:lstStyle/>
          <a:p>
            <a:r>
              <a:rPr lang="es-MX" sz="3600" b="1" i="1" dirty="0" smtClean="0">
                <a:solidFill>
                  <a:prstClr val="black"/>
                </a:solidFill>
                <a:effectLst>
                  <a:glow rad="228600">
                    <a:srgbClr val="9F8351">
                      <a:satMod val="175000"/>
                      <a:alpha val="40000"/>
                    </a:srgbClr>
                  </a:glow>
                </a:effectLst>
                <a:latin typeface="Calibri" pitchFamily="34" charset="0"/>
                <a:ea typeface="+mj-ea"/>
                <a:cs typeface="+mj-cs"/>
              </a:rPr>
              <a:t>Ejercicios de Refuerzo</a:t>
            </a:r>
            <a:endParaRPr lang="es-MX" dirty="0"/>
          </a:p>
        </p:txBody>
      </p:sp>
      <p:graphicFrame>
        <p:nvGraphicFramePr>
          <p:cNvPr id="10" name="Objeto 9"/>
          <p:cNvGraphicFramePr>
            <a:graphicFrameLocks noChangeAspect="1"/>
          </p:cNvGraphicFramePr>
          <p:nvPr>
            <p:extLst>
              <p:ext uri="{D42A27DB-BD31-4B8C-83A1-F6EECF244321}">
                <p14:modId xmlns:p14="http://schemas.microsoft.com/office/powerpoint/2010/main" val="1004506077"/>
              </p:ext>
            </p:extLst>
          </p:nvPr>
        </p:nvGraphicFramePr>
        <p:xfrm>
          <a:off x="1619672" y="1124744"/>
          <a:ext cx="5976664" cy="5400600"/>
        </p:xfrm>
        <a:graphic>
          <a:graphicData uri="http://schemas.openxmlformats.org/presentationml/2006/ole">
            <mc:AlternateContent xmlns:mc="http://schemas.openxmlformats.org/markup-compatibility/2006">
              <mc:Choice xmlns:v="urn:schemas-microsoft-com:vml" Requires="v">
                <p:oleObj spid="_x0000_s1034" name="Documento" r:id="rId4" imgW="5614367" imgH="5619031" progId="Word.Document.12">
                  <p:embed/>
                </p:oleObj>
              </mc:Choice>
              <mc:Fallback>
                <p:oleObj name="Documento" r:id="rId4" imgW="5614367" imgH="5619031" progId="Word.Document.12">
                  <p:embed/>
                  <p:pic>
                    <p:nvPicPr>
                      <p:cNvPr id="0" name=""/>
                      <p:cNvPicPr/>
                      <p:nvPr/>
                    </p:nvPicPr>
                    <p:blipFill>
                      <a:blip r:embed="rId5"/>
                      <a:stretch>
                        <a:fillRect/>
                      </a:stretch>
                    </p:blipFill>
                    <p:spPr>
                      <a:xfrm>
                        <a:off x="1619672" y="1124744"/>
                        <a:ext cx="5976664" cy="5400600"/>
                      </a:xfrm>
                      <a:prstGeom prst="rect">
                        <a:avLst/>
                      </a:prstGeom>
                    </p:spPr>
                  </p:pic>
                </p:oleObj>
              </mc:Fallback>
            </mc:AlternateContent>
          </a:graphicData>
        </a:graphic>
      </p:graphicFrame>
      <p:sp>
        <p:nvSpPr>
          <p:cNvPr id="11" name="CuadroTexto 10"/>
          <p:cNvSpPr txBox="1"/>
          <p:nvPr/>
        </p:nvSpPr>
        <p:spPr>
          <a:xfrm>
            <a:off x="1619672" y="755412"/>
            <a:ext cx="5665333" cy="369332"/>
          </a:xfrm>
          <a:prstGeom prst="rect">
            <a:avLst/>
          </a:prstGeom>
          <a:noFill/>
        </p:spPr>
        <p:txBody>
          <a:bodyPr wrap="none" rtlCol="0">
            <a:spAutoFit/>
          </a:bodyPr>
          <a:lstStyle/>
          <a:p>
            <a:r>
              <a:rPr lang="es-MX" dirty="0" smtClean="0"/>
              <a:t>Instrucciones: Selecciona la respuesta correcta</a:t>
            </a:r>
            <a:endParaRPr lang="es-MX" dirty="0"/>
          </a:p>
        </p:txBody>
      </p:sp>
      <p:sp>
        <p:nvSpPr>
          <p:cNvPr id="12" name="Rectángulo 11"/>
          <p:cNvSpPr/>
          <p:nvPr/>
        </p:nvSpPr>
        <p:spPr>
          <a:xfrm>
            <a:off x="1619672" y="1124744"/>
            <a:ext cx="5976664" cy="5112568"/>
          </a:xfrm>
          <a:prstGeom prst="rect">
            <a:avLst/>
          </a:prstGeom>
          <a:noFill/>
          <a:ln>
            <a:solidFill>
              <a:schemeClr val="tx1">
                <a:lumMod val="95000"/>
                <a:lumOff val="5000"/>
              </a:schemeClr>
            </a:solidFill>
          </a:ln>
        </p:spPr>
        <p:style>
          <a:lnRef idx="3">
            <a:schemeClr val="lt1"/>
          </a:lnRef>
          <a:fillRef idx="1">
            <a:schemeClr val="dk1"/>
          </a:fillRef>
          <a:effectRef idx="1">
            <a:schemeClr val="dk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86606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483768" y="260648"/>
            <a:ext cx="4303229" cy="646331"/>
          </a:xfrm>
          <a:prstGeom prst="rect">
            <a:avLst/>
          </a:prstGeom>
        </p:spPr>
        <p:txBody>
          <a:bodyPr wrap="none">
            <a:spAutoFit/>
          </a:bodyPr>
          <a:lstStyle/>
          <a:p>
            <a:r>
              <a:rPr lang="es-MX" sz="3600" b="1" i="1" dirty="0" smtClean="0">
                <a:solidFill>
                  <a:prstClr val="black"/>
                </a:solidFill>
                <a:effectLst>
                  <a:glow rad="228600">
                    <a:srgbClr val="9F8351">
                      <a:satMod val="175000"/>
                      <a:alpha val="40000"/>
                    </a:srgbClr>
                  </a:glow>
                </a:effectLst>
                <a:latin typeface="Calibri" pitchFamily="34" charset="0"/>
                <a:ea typeface="+mj-ea"/>
                <a:cs typeface="+mj-cs"/>
              </a:rPr>
              <a:t>Ejercicios de Refuerzo</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3986363452"/>
              </p:ext>
            </p:extLst>
          </p:nvPr>
        </p:nvGraphicFramePr>
        <p:xfrm>
          <a:off x="1691679" y="1412782"/>
          <a:ext cx="6336704" cy="4934269"/>
        </p:xfrm>
        <a:graphic>
          <a:graphicData uri="http://schemas.openxmlformats.org/drawingml/2006/table">
            <a:tbl>
              <a:tblPr firstRow="1" firstCol="1" bandRow="1">
                <a:tableStyleId>{5C22544A-7EE6-4342-B048-85BDC9FD1C3A}</a:tableStyleId>
              </a:tblPr>
              <a:tblGrid>
                <a:gridCol w="3168352"/>
                <a:gridCol w="3168352"/>
              </a:tblGrid>
              <a:tr h="153837">
                <a:tc rowSpan="3">
                  <a:txBody>
                    <a:bodyPr/>
                    <a:lstStyle/>
                    <a:p>
                      <a:pPr>
                        <a:lnSpc>
                          <a:spcPct val="107000"/>
                        </a:lnSpc>
                        <a:spcAft>
                          <a:spcPts val="0"/>
                        </a:spcAft>
                      </a:pPr>
                      <a:r>
                        <a:rPr lang="es-MX" sz="900" dirty="0">
                          <a:effectLst/>
                        </a:rPr>
                        <a:t>Cuando una muestra posee más de dos modas se dice que 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Unimodal</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Polimodal</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Bimodal</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gridSpan="2">
                  <a:txBody>
                    <a:bodyPr/>
                    <a:lstStyle/>
                    <a:p>
                      <a:pPr marL="457200">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hMerge="1">
                  <a:txBody>
                    <a:bodyPr/>
                    <a:lstStyle/>
                    <a:p>
                      <a:endParaRPr lang="es-MX"/>
                    </a:p>
                  </a:txBody>
                  <a:tcPr/>
                </a:tc>
              </a:tr>
              <a:tr h="153837">
                <a:tc rowSpan="3">
                  <a:txBody>
                    <a:bodyPr/>
                    <a:lstStyle/>
                    <a:p>
                      <a:pPr>
                        <a:lnSpc>
                          <a:spcPct val="107000"/>
                        </a:lnSpc>
                        <a:spcAft>
                          <a:spcPts val="0"/>
                        </a:spcAft>
                      </a:pPr>
                      <a:r>
                        <a:rPr lang="es-MX" sz="900" dirty="0">
                          <a:effectLst/>
                        </a:rPr>
                        <a:t>Es el valor que divide una distribución de dato s ordenados en dos mitades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Media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Moda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62599">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Mediana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gridSpan="2">
                  <a:txBody>
                    <a:bodyPr/>
                    <a:lstStyle/>
                    <a:p>
                      <a:pPr>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hMerge="1">
                  <a:txBody>
                    <a:bodyPr/>
                    <a:lstStyle/>
                    <a:p>
                      <a:endParaRPr lang="es-MX"/>
                    </a:p>
                  </a:txBody>
                  <a:tcPr/>
                </a:tc>
              </a:tr>
              <a:tr h="153837">
                <a:tc rowSpan="3">
                  <a:txBody>
                    <a:bodyPr/>
                    <a:lstStyle/>
                    <a:p>
                      <a:pPr>
                        <a:lnSpc>
                          <a:spcPct val="107000"/>
                        </a:lnSpc>
                        <a:spcAft>
                          <a:spcPts val="0"/>
                        </a:spcAft>
                      </a:pPr>
                      <a:r>
                        <a:rPr lang="es-MX" sz="900" dirty="0">
                          <a:effectLst/>
                        </a:rPr>
                        <a:t>Es el valor más frecuente en un conjunto de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Media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Mediana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Moda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gridSpan="2">
                  <a:txBody>
                    <a:bodyPr/>
                    <a:lstStyle/>
                    <a:p>
                      <a:pPr marL="457200">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hMerge="1">
                  <a:txBody>
                    <a:bodyPr/>
                    <a:lstStyle/>
                    <a:p>
                      <a:endParaRPr lang="es-MX"/>
                    </a:p>
                  </a:txBody>
                  <a:tcPr/>
                </a:tc>
              </a:tr>
              <a:tr h="153837">
                <a:tc rowSpan="3">
                  <a:txBody>
                    <a:bodyPr/>
                    <a:lstStyle/>
                    <a:p>
                      <a:pPr>
                        <a:lnSpc>
                          <a:spcPct val="107000"/>
                        </a:lnSpc>
                        <a:spcAft>
                          <a:spcPts val="0"/>
                        </a:spcAft>
                      </a:pPr>
                      <a:r>
                        <a:rPr lang="es-MX" sz="900" dirty="0">
                          <a:effectLst/>
                        </a:rPr>
                        <a:t>En un mes  registró 53, 31, 67, 53 y 36 infracciones La mediana del número de infracciones de estos meses 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36</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53</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317426">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67</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gridSpan="2">
                  <a:txBody>
                    <a:bodyPr/>
                    <a:lstStyle/>
                    <a:p>
                      <a:pPr>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hMerge="1">
                  <a:txBody>
                    <a:bodyPr/>
                    <a:lstStyle/>
                    <a:p>
                      <a:endParaRPr lang="es-MX"/>
                    </a:p>
                  </a:txBody>
                  <a:tcPr/>
                </a:tc>
              </a:tr>
              <a:tr h="301750">
                <a:tc rowSpan="3">
                  <a:txBody>
                    <a:bodyPr/>
                    <a:lstStyle/>
                    <a:p>
                      <a:pPr>
                        <a:lnSpc>
                          <a:spcPct val="107000"/>
                        </a:lnSpc>
                        <a:spcAft>
                          <a:spcPts val="0"/>
                        </a:spcAft>
                      </a:pPr>
                      <a:r>
                        <a:rPr lang="es-MX" sz="900" dirty="0">
                          <a:effectLst/>
                        </a:rPr>
                        <a:t>La forma de la distribución de frecuencias 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Ser igual al rango de los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301750">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Ser mayor al rango de los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301750">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Ser menor al rango de los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gridSpan="2">
                  <a:txBody>
                    <a:bodyPr/>
                    <a:lstStyle/>
                    <a:p>
                      <a:pPr>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hMerge="1">
                  <a:txBody>
                    <a:bodyPr/>
                    <a:lstStyle/>
                    <a:p>
                      <a:endParaRPr lang="es-MX"/>
                    </a:p>
                  </a:txBody>
                  <a:tcPr/>
                </a:tc>
              </a:tr>
              <a:tr h="153837">
                <a:tc rowSpan="3">
                  <a:txBody>
                    <a:bodyPr/>
                    <a:lstStyle/>
                    <a:p>
                      <a:pPr>
                        <a:lnSpc>
                          <a:spcPct val="107000"/>
                        </a:lnSpc>
                        <a:spcAft>
                          <a:spcPts val="0"/>
                        </a:spcAft>
                      </a:pPr>
                      <a:r>
                        <a:rPr lang="es-MX" sz="900" dirty="0">
                          <a:effectLst/>
                        </a:rPr>
                        <a:t>Que analiza la estadística descriptiva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Series de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Patrones de datos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Poblaciones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rowSpan="3">
                  <a:txBody>
                    <a:bodyPr/>
                    <a:lstStyle/>
                    <a:p>
                      <a:pPr>
                        <a:lnSpc>
                          <a:spcPct val="107000"/>
                        </a:lnSpc>
                        <a:spcAft>
                          <a:spcPts val="0"/>
                        </a:spcAft>
                      </a:pPr>
                      <a:r>
                        <a:rPr lang="es-MX" sz="900" dirty="0">
                          <a:effectLst/>
                        </a:rPr>
                        <a:t>Dependiendo de la agudeza de la cima, las curvas se clasifican  y si es un comportamiento de distribución normal</a:t>
                      </a:r>
                      <a:endParaRPr lang="es-MX" sz="800" dirty="0">
                        <a:effectLst/>
                      </a:endParaRPr>
                    </a:p>
                    <a:p>
                      <a:pPr>
                        <a:lnSpc>
                          <a:spcPct val="107000"/>
                        </a:lnSpc>
                        <a:spcAft>
                          <a:spcPts val="0"/>
                        </a:spcAft>
                      </a:pPr>
                      <a:r>
                        <a:rPr lang="es-MX" sz="900" dirty="0">
                          <a:effectLst/>
                        </a:rPr>
                        <a:t>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c>
                  <a:txBody>
                    <a:bodyPr/>
                    <a:lstStyle/>
                    <a:p>
                      <a:pPr marL="342900" lvl="0" indent="-342900">
                        <a:lnSpc>
                          <a:spcPct val="107000"/>
                        </a:lnSpc>
                        <a:spcAft>
                          <a:spcPts val="0"/>
                        </a:spcAft>
                        <a:buFont typeface="+mj-lt"/>
                        <a:buAutoNum type="alphaLcParenR"/>
                      </a:pPr>
                      <a:r>
                        <a:rPr lang="es-MX" sz="900" dirty="0">
                          <a:effectLst/>
                        </a:rPr>
                        <a:t>Platicurtica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153837">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Mesocurtica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r h="472254">
                <a:tc vMerge="1">
                  <a:txBody>
                    <a:bodyPr/>
                    <a:lstStyle/>
                    <a:p>
                      <a:endParaRPr lang="es-MX"/>
                    </a:p>
                  </a:txBody>
                  <a:tcPr/>
                </a:tc>
                <a:tc>
                  <a:txBody>
                    <a:bodyPr/>
                    <a:lstStyle/>
                    <a:p>
                      <a:pPr marL="342900" lvl="0" indent="-342900">
                        <a:lnSpc>
                          <a:spcPct val="107000"/>
                        </a:lnSpc>
                        <a:spcAft>
                          <a:spcPts val="0"/>
                        </a:spcAft>
                        <a:buFont typeface="+mj-lt"/>
                        <a:buAutoNum type="alphaLcParenR"/>
                      </a:pPr>
                      <a:r>
                        <a:rPr lang="es-MX" sz="900" dirty="0">
                          <a:effectLst/>
                        </a:rPr>
                        <a:t>Leptocurtica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8636" marR="48636" marT="0" marB="0"/>
                </a:tc>
              </a:tr>
            </a:tbl>
          </a:graphicData>
        </a:graphic>
      </p:graphicFrame>
      <p:sp>
        <p:nvSpPr>
          <p:cNvPr id="4" name="CuadroTexto 3"/>
          <p:cNvSpPr txBox="1"/>
          <p:nvPr/>
        </p:nvSpPr>
        <p:spPr>
          <a:xfrm>
            <a:off x="1763688" y="1043450"/>
            <a:ext cx="5665333" cy="369332"/>
          </a:xfrm>
          <a:prstGeom prst="rect">
            <a:avLst/>
          </a:prstGeom>
          <a:noFill/>
        </p:spPr>
        <p:txBody>
          <a:bodyPr wrap="none" rtlCol="0">
            <a:spAutoFit/>
          </a:bodyPr>
          <a:lstStyle/>
          <a:p>
            <a:r>
              <a:rPr lang="es-MX" dirty="0" smtClean="0"/>
              <a:t>Instrucciones: Selecciona la respuesta correcta</a:t>
            </a:r>
            <a:endParaRPr lang="es-MX" dirty="0"/>
          </a:p>
        </p:txBody>
      </p:sp>
    </p:spTree>
    <p:extLst>
      <p:ext uri="{BB962C8B-B14F-4D97-AF65-F5344CB8AC3E}">
        <p14:creationId xmlns:p14="http://schemas.microsoft.com/office/powerpoint/2010/main" val="2938020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lgn="ctr"/>
            <a:r>
              <a:rPr lang="es-MX" sz="4800" b="1" i="1" dirty="0" smtClean="0">
                <a:solidFill>
                  <a:schemeClr val="bg1"/>
                </a:solidFill>
                <a:effectLst>
                  <a:glow rad="228600">
                    <a:schemeClr val="accent3">
                      <a:satMod val="175000"/>
                      <a:alpha val="40000"/>
                    </a:schemeClr>
                  </a:glow>
                </a:effectLst>
                <a:latin typeface="Calibri" pitchFamily="34" charset="0"/>
              </a:rPr>
              <a:t>Caso Práctico 1</a:t>
            </a:r>
            <a:endParaRPr lang="es-MX" sz="4500" b="1" dirty="0">
              <a:solidFill>
                <a:schemeClr val="accent2">
                  <a:lumMod val="50000"/>
                </a:schemeClr>
              </a:solidFill>
              <a:latin typeface="Calibri" pitchFamily="34" charset="0"/>
            </a:endParaRPr>
          </a:p>
        </p:txBody>
      </p:sp>
      <p:sp>
        <p:nvSpPr>
          <p:cNvPr id="3" name="Content Placeholder 2"/>
          <p:cNvSpPr>
            <a:spLocks noGrp="1"/>
          </p:cNvSpPr>
          <p:nvPr>
            <p:ph idx="1"/>
          </p:nvPr>
        </p:nvSpPr>
        <p:spPr>
          <a:xfrm>
            <a:off x="0" y="0"/>
            <a:ext cx="9144000" cy="6857999"/>
          </a:xfrm>
          <a:solidFill>
            <a:srgbClr val="CCCCFF"/>
          </a:solidFill>
        </p:spPr>
        <p:txBody>
          <a:bodyPr>
            <a:normAutofit/>
          </a:bodyPr>
          <a:lstStyle/>
          <a:p>
            <a:pPr>
              <a:lnSpc>
                <a:spcPct val="150000"/>
              </a:lnSpc>
              <a:spcAft>
                <a:spcPts val="0"/>
              </a:spcAft>
            </a:pPr>
            <a:endParaRPr lang="es-MX" sz="2400" dirty="0" smtClean="0">
              <a:solidFill>
                <a:srgbClr val="000000"/>
              </a:solidFill>
              <a:ea typeface="Calibri" panose="020F0502020204030204" pitchFamily="34" charset="0"/>
            </a:endParaRPr>
          </a:p>
          <a:p>
            <a:pPr>
              <a:lnSpc>
                <a:spcPct val="150000"/>
              </a:lnSpc>
              <a:spcAft>
                <a:spcPts val="0"/>
              </a:spcAft>
            </a:pPr>
            <a:endParaRPr lang="es-MX" sz="2400" dirty="0" smtClean="0">
              <a:solidFill>
                <a:srgbClr val="000000"/>
              </a:solidFill>
              <a:ea typeface="Calibri" panose="020F0502020204030204" pitchFamily="34" charset="0"/>
            </a:endParaRPr>
          </a:p>
          <a:p>
            <a:pPr>
              <a:lnSpc>
                <a:spcPct val="150000"/>
              </a:lnSpc>
              <a:spcAft>
                <a:spcPts val="0"/>
              </a:spcAft>
            </a:pPr>
            <a:endParaRPr lang="es-MX" sz="2400" dirty="0">
              <a:solidFill>
                <a:srgbClr val="000000"/>
              </a:solidFill>
              <a:ea typeface="Calibri" panose="020F0502020204030204" pitchFamily="34" charset="0"/>
            </a:endParaRPr>
          </a:p>
        </p:txBody>
      </p:sp>
      <p:sp>
        <p:nvSpPr>
          <p:cNvPr id="4" name="Marcador de número de diapositiva 3"/>
          <p:cNvSpPr>
            <a:spLocks noGrp="1"/>
          </p:cNvSpPr>
          <p:nvPr>
            <p:ph type="sldNum" sz="quarter" idx="12"/>
          </p:nvPr>
        </p:nvSpPr>
        <p:spPr/>
        <p:txBody>
          <a:bodyPr/>
          <a:lstStyle/>
          <a:p>
            <a:fld id="{FD147470-5521-4032-AC0C-E5C75E2C9237}" type="slidenum">
              <a:rPr lang="es-ES" smtClean="0"/>
              <a:pPr/>
              <a:t>66</a:t>
            </a:fld>
            <a:endParaRPr lang="es-ES" dirty="0"/>
          </a:p>
        </p:txBody>
      </p:sp>
      <p:sp>
        <p:nvSpPr>
          <p:cNvPr id="6" name="Rectángulo 5"/>
          <p:cNvSpPr/>
          <p:nvPr/>
        </p:nvSpPr>
        <p:spPr>
          <a:xfrm>
            <a:off x="2483768" y="260648"/>
            <a:ext cx="2844561" cy="646331"/>
          </a:xfrm>
          <a:prstGeom prst="rect">
            <a:avLst/>
          </a:prstGeom>
        </p:spPr>
        <p:txBody>
          <a:bodyPr wrap="none">
            <a:spAutoFit/>
          </a:bodyPr>
          <a:lstStyle/>
          <a:p>
            <a:r>
              <a:rPr lang="es-MX" sz="3600" b="1" i="1" dirty="0" smtClean="0">
                <a:solidFill>
                  <a:prstClr val="black"/>
                </a:solidFill>
                <a:effectLst>
                  <a:glow rad="228600">
                    <a:srgbClr val="9F8351">
                      <a:satMod val="175000"/>
                      <a:alpha val="40000"/>
                    </a:srgbClr>
                  </a:glow>
                </a:effectLst>
                <a:latin typeface="Calibri" pitchFamily="34" charset="0"/>
                <a:ea typeface="+mj-ea"/>
                <a:cs typeface="+mj-cs"/>
              </a:rPr>
              <a:t>Caso práctico </a:t>
            </a:r>
            <a:endParaRPr lang="es-MX" dirty="0"/>
          </a:p>
        </p:txBody>
      </p:sp>
      <p:sp>
        <p:nvSpPr>
          <p:cNvPr id="2" name="CuadroTexto 1"/>
          <p:cNvSpPr txBox="1"/>
          <p:nvPr/>
        </p:nvSpPr>
        <p:spPr>
          <a:xfrm>
            <a:off x="557676" y="970345"/>
            <a:ext cx="8028647" cy="5447645"/>
          </a:xfrm>
          <a:prstGeom prst="rect">
            <a:avLst/>
          </a:prstGeom>
          <a:noFill/>
        </p:spPr>
        <p:txBody>
          <a:bodyPr wrap="square" rtlCol="0">
            <a:spAutoFit/>
          </a:bodyPr>
          <a:lstStyle/>
          <a:p>
            <a:pPr>
              <a:lnSpc>
                <a:spcPct val="150000"/>
              </a:lnSpc>
            </a:pPr>
            <a:r>
              <a:rPr lang="es-MX" sz="1600" dirty="0" smtClean="0"/>
              <a:t>El </a:t>
            </a:r>
            <a:r>
              <a:rPr lang="es-MX" sz="1600" dirty="0"/>
              <a:t>tratamiento de los niños con desórdenes de la conducta puede ser complejo. Además del reto que ofrece el tratamiento, se encuentran la falta de cooperación del niño/niña y el miedo y la falta de confianza de los adultos. </a:t>
            </a:r>
            <a:r>
              <a:rPr lang="es-MX" sz="1600" dirty="0" smtClean="0"/>
              <a:t>Para </a:t>
            </a:r>
            <a:r>
              <a:rPr lang="es-MX" sz="1600" dirty="0"/>
              <a:t>poder diseñar un plan integral de tratamiento, el siquiatra de niños y adolescentes puede utilizar la información del niño, la familia, los profesores </a:t>
            </a:r>
          </a:p>
          <a:p>
            <a:pPr>
              <a:lnSpc>
                <a:spcPct val="150000"/>
              </a:lnSpc>
            </a:pPr>
            <a:r>
              <a:rPr lang="es-MX" sz="1600" dirty="0"/>
              <a:t>y de otros especialistas médicos para entender las causas del desorden. Para ello, un siquiatra local ha considerado una muestra aleatoria de 20 niños, anotando el tiempo necesario que requiere en cada niño para lograr un plan integral del tratamiento, obteniéndose lo siguiente (en horas): 6 7 7 8 8 8 8 9 9 9 9 9 9 9 10 10 10 10 10 </a:t>
            </a:r>
            <a:r>
              <a:rPr lang="es-MX" sz="1600" dirty="0" smtClean="0"/>
              <a:t>11</a:t>
            </a:r>
          </a:p>
          <a:p>
            <a:pPr>
              <a:lnSpc>
                <a:spcPct val="150000"/>
              </a:lnSpc>
            </a:pPr>
            <a:r>
              <a:rPr lang="es-MX" sz="1600" dirty="0" smtClean="0"/>
              <a:t> </a:t>
            </a:r>
            <a:r>
              <a:rPr lang="es-MX" sz="1600" dirty="0"/>
              <a:t>a. Calcule las medidas de tendencia central y de dispersión de estos datos, indicando a qué tipo de medida pertenece</a:t>
            </a:r>
          </a:p>
          <a:p>
            <a:endParaRPr lang="es-MX" dirty="0"/>
          </a:p>
          <a:p>
            <a:endParaRPr lang="es-MX" dirty="0"/>
          </a:p>
        </p:txBody>
      </p:sp>
    </p:spTree>
    <p:extLst>
      <p:ext uri="{BB962C8B-B14F-4D97-AF65-F5344CB8AC3E}">
        <p14:creationId xmlns:p14="http://schemas.microsoft.com/office/powerpoint/2010/main" val="65373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511228" y="212750"/>
            <a:ext cx="7772400" cy="914400"/>
          </a:xfrm>
        </p:spPr>
        <p:txBody>
          <a:bodyPr/>
          <a:lstStyle/>
          <a:p>
            <a:pPr algn="ctr"/>
            <a:r>
              <a:rPr lang="es-MX" b="1" i="1" dirty="0" smtClean="0">
                <a:solidFill>
                  <a:schemeClr val="tx1"/>
                </a:solidFill>
                <a:effectLst>
                  <a:glow rad="228600">
                    <a:schemeClr val="accent3">
                      <a:satMod val="175000"/>
                      <a:alpha val="40000"/>
                    </a:schemeClr>
                  </a:glow>
                </a:effectLst>
                <a:latin typeface="Calibri" pitchFamily="34" charset="0"/>
              </a:rPr>
              <a:t>Referencias</a:t>
            </a:r>
            <a:endParaRPr lang="es-MX" b="1" i="1" dirty="0">
              <a:solidFill>
                <a:schemeClr val="tx1"/>
              </a:solidFill>
              <a:effectLst>
                <a:glow rad="228600">
                  <a:schemeClr val="accent3">
                    <a:satMod val="175000"/>
                    <a:alpha val="40000"/>
                  </a:schemeClr>
                </a:glow>
              </a:effectLst>
              <a:latin typeface="Calibri" pitchFamily="34" charset="0"/>
            </a:endParaRPr>
          </a:p>
        </p:txBody>
      </p:sp>
      <p:sp>
        <p:nvSpPr>
          <p:cNvPr id="3" name="2 Marcador de contenido"/>
          <p:cNvSpPr>
            <a:spLocks noGrp="1"/>
          </p:cNvSpPr>
          <p:nvPr>
            <p:ph idx="1"/>
          </p:nvPr>
        </p:nvSpPr>
        <p:spPr>
          <a:xfrm>
            <a:off x="1387660" y="1412776"/>
            <a:ext cx="7772400" cy="4572000"/>
          </a:xfrm>
        </p:spPr>
        <p:txBody>
          <a:bodyPr>
            <a:normAutofit/>
          </a:bodyPr>
          <a:lstStyle/>
          <a:p>
            <a:pPr algn="just"/>
            <a:endParaRPr lang="es-MX" dirty="0" smtClean="0">
              <a:solidFill>
                <a:schemeClr val="accent2"/>
              </a:solidFill>
              <a:latin typeface="Calibri" pitchFamily="34" charset="0"/>
            </a:endParaRPr>
          </a:p>
          <a:p>
            <a:endParaRPr lang="es-MX" dirty="0"/>
          </a:p>
        </p:txBody>
      </p:sp>
      <p:sp>
        <p:nvSpPr>
          <p:cNvPr id="5" name="Marcador de número de diapositiva 4"/>
          <p:cNvSpPr>
            <a:spLocks noGrp="1"/>
          </p:cNvSpPr>
          <p:nvPr>
            <p:ph type="sldNum" sz="quarter" idx="12"/>
          </p:nvPr>
        </p:nvSpPr>
        <p:spPr/>
        <p:txBody>
          <a:bodyPr/>
          <a:lstStyle/>
          <a:p>
            <a:fld id="{FD147470-5521-4032-AC0C-E5C75E2C9237}" type="slidenum">
              <a:rPr lang="es-ES" smtClean="0"/>
              <a:pPr/>
              <a:t>67</a:t>
            </a:fld>
            <a:endParaRPr lang="es-ES" dirty="0"/>
          </a:p>
        </p:txBody>
      </p:sp>
      <p:sp>
        <p:nvSpPr>
          <p:cNvPr id="4" name="Content Placeholder 2"/>
          <p:cNvSpPr txBox="1">
            <a:spLocks/>
          </p:cNvSpPr>
          <p:nvPr/>
        </p:nvSpPr>
        <p:spPr bwMode="auto">
          <a:xfrm>
            <a:off x="395287" y="764704"/>
            <a:ext cx="8353425" cy="5832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75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75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folHlink"/>
              </a:buClr>
              <a:buSzPct val="7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9pPr>
          </a:lstStyle>
          <a:p>
            <a:pPr marL="0" indent="0">
              <a:buNone/>
            </a:pPr>
            <a:endParaRPr lang="es-MX" sz="2800" dirty="0" smtClean="0"/>
          </a:p>
          <a:p>
            <a:pPr lvl="0">
              <a:lnSpc>
                <a:spcPct val="150000"/>
              </a:lnSpc>
            </a:pPr>
            <a:r>
              <a:rPr lang="es-MX" sz="2000" dirty="0"/>
              <a:t>Allen, L. (2000). </a:t>
            </a:r>
            <a:r>
              <a:rPr lang="es-MX" sz="2000" i="1" dirty="0"/>
              <a:t>Estadística aplicada a los negocios y la economía</a:t>
            </a:r>
            <a:r>
              <a:rPr lang="es-MX" sz="2000" dirty="0"/>
              <a:t>. México. Tercera edición. Editorial Mc Graw </a:t>
            </a:r>
            <a:r>
              <a:rPr lang="es-MX" sz="2000" dirty="0" smtClean="0"/>
              <a:t>Hill</a:t>
            </a:r>
            <a:r>
              <a:rPr lang="es-MX" sz="2000" dirty="0"/>
              <a:t> </a:t>
            </a:r>
          </a:p>
          <a:p>
            <a:pPr lvl="0">
              <a:lnSpc>
                <a:spcPct val="150000"/>
              </a:lnSpc>
            </a:pPr>
            <a:r>
              <a:rPr lang="es-MX" sz="2000" dirty="0"/>
              <a:t>Díaz, A. (2013). </a:t>
            </a:r>
            <a:r>
              <a:rPr lang="es-MX" sz="2000" i="1" dirty="0"/>
              <a:t>Estadística Aplicada a la Administración y la Economía</a:t>
            </a:r>
            <a:r>
              <a:rPr lang="es-MX" sz="2000" dirty="0"/>
              <a:t>.  México. Mc Graw </a:t>
            </a:r>
            <a:r>
              <a:rPr lang="es-MX" sz="2000" dirty="0" smtClean="0"/>
              <a:t>Hill</a:t>
            </a:r>
            <a:endParaRPr lang="es-MX" sz="2000" dirty="0"/>
          </a:p>
          <a:p>
            <a:pPr lvl="0">
              <a:lnSpc>
                <a:spcPct val="150000"/>
              </a:lnSpc>
            </a:pPr>
            <a:r>
              <a:rPr lang="es-MX" sz="2000" dirty="0" smtClean="0"/>
              <a:t>Lind</a:t>
            </a:r>
            <a:r>
              <a:rPr lang="es-MX" sz="2000" dirty="0"/>
              <a:t>, D. (2012). </a:t>
            </a:r>
            <a:r>
              <a:rPr lang="es-MX" sz="2000" i="1" dirty="0"/>
              <a:t>Estadística Aplicada a los negocios y la economía</a:t>
            </a:r>
            <a:r>
              <a:rPr lang="es-MX" sz="2000" dirty="0"/>
              <a:t>. México. Décimo Quinta edición. Editorial Mc Graw </a:t>
            </a:r>
            <a:r>
              <a:rPr lang="es-MX" sz="2000" dirty="0" smtClean="0"/>
              <a:t>Hill </a:t>
            </a:r>
            <a:r>
              <a:rPr lang="es-MX" sz="2000" dirty="0"/>
              <a:t> </a:t>
            </a:r>
            <a:endParaRPr lang="es-MX" sz="2000" dirty="0" smtClean="0"/>
          </a:p>
          <a:p>
            <a:pPr lvl="0">
              <a:lnSpc>
                <a:spcPct val="150000"/>
              </a:lnSpc>
            </a:pPr>
            <a:r>
              <a:rPr lang="es-MX" sz="2000" dirty="0" smtClean="0"/>
              <a:t>Nieves</a:t>
            </a:r>
            <a:r>
              <a:rPr lang="es-MX" sz="2000" dirty="0"/>
              <a:t>, A. (2010). Probabilidad y Estadística un enfoque moderno. México. Primera edición. Editorial Mc Graw Hill.</a:t>
            </a:r>
          </a:p>
          <a:p>
            <a:pPr lvl="0">
              <a:lnSpc>
                <a:spcPct val="150000"/>
              </a:lnSpc>
            </a:pPr>
            <a:endParaRPr lang="es-MX" sz="2000" dirty="0"/>
          </a:p>
        </p:txBody>
      </p:sp>
    </p:spTree>
    <p:extLst>
      <p:ext uri="{BB962C8B-B14F-4D97-AF65-F5344CB8AC3E}">
        <p14:creationId xmlns:p14="http://schemas.microsoft.com/office/powerpoint/2010/main" val="3183679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4624"/>
            <a:ext cx="7772400" cy="914400"/>
          </a:xfrm>
        </p:spPr>
        <p:txBody>
          <a:bodyPr/>
          <a:lstStyle/>
          <a:p>
            <a:pPr algn="ctr"/>
            <a:r>
              <a:rPr lang="es-MX" b="1" i="1" dirty="0" smtClean="0">
                <a:solidFill>
                  <a:schemeClr val="tx1"/>
                </a:solidFill>
                <a:effectLst>
                  <a:glow rad="228600">
                    <a:schemeClr val="accent3">
                      <a:satMod val="175000"/>
                      <a:alpha val="40000"/>
                    </a:schemeClr>
                  </a:glow>
                </a:effectLst>
                <a:latin typeface="Calibri" pitchFamily="34" charset="0"/>
              </a:rPr>
              <a:t>Referencias</a:t>
            </a:r>
            <a:endParaRPr lang="es-MX" b="1" i="1" dirty="0">
              <a:solidFill>
                <a:schemeClr val="tx1"/>
              </a:solidFill>
              <a:effectLst>
                <a:glow rad="228600">
                  <a:schemeClr val="accent3">
                    <a:satMod val="175000"/>
                    <a:alpha val="40000"/>
                  </a:schemeClr>
                </a:glow>
              </a:effectLst>
              <a:latin typeface="Calibri" pitchFamily="34" charset="0"/>
            </a:endParaRPr>
          </a:p>
        </p:txBody>
      </p:sp>
      <p:sp>
        <p:nvSpPr>
          <p:cNvPr id="3" name="2 Marcador de contenido"/>
          <p:cNvSpPr>
            <a:spLocks noGrp="1"/>
          </p:cNvSpPr>
          <p:nvPr>
            <p:ph idx="1"/>
          </p:nvPr>
        </p:nvSpPr>
        <p:spPr>
          <a:xfrm>
            <a:off x="1387660" y="1412776"/>
            <a:ext cx="7772400" cy="4572000"/>
          </a:xfrm>
        </p:spPr>
        <p:txBody>
          <a:bodyPr>
            <a:normAutofit/>
          </a:bodyPr>
          <a:lstStyle/>
          <a:p>
            <a:pPr algn="just"/>
            <a:endParaRPr lang="es-MX" dirty="0" smtClean="0">
              <a:solidFill>
                <a:schemeClr val="accent2"/>
              </a:solidFill>
              <a:latin typeface="Calibri" pitchFamily="34" charset="0"/>
            </a:endParaRPr>
          </a:p>
          <a:p>
            <a:endParaRPr lang="es-MX" dirty="0"/>
          </a:p>
        </p:txBody>
      </p:sp>
      <p:sp>
        <p:nvSpPr>
          <p:cNvPr id="4" name="Content Placeholder 2"/>
          <p:cNvSpPr txBox="1">
            <a:spLocks/>
          </p:cNvSpPr>
          <p:nvPr/>
        </p:nvSpPr>
        <p:spPr bwMode="auto">
          <a:xfrm>
            <a:off x="395287" y="959024"/>
            <a:ext cx="8353425" cy="54223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75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75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folHlink"/>
              </a:buClr>
              <a:buSzPct val="7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folHlink"/>
              </a:buClr>
              <a:buSzPct val="75000"/>
              <a:buFont typeface="Wingdings" pitchFamily="2" charset="2"/>
              <a:buChar char="l"/>
              <a:defRPr sz="2000">
                <a:solidFill>
                  <a:schemeClr val="tx1"/>
                </a:solidFill>
                <a:latin typeface="+mn-lt"/>
              </a:defRPr>
            </a:lvl9pPr>
          </a:lstStyle>
          <a:p>
            <a:pPr marL="0" lvl="0" indent="0">
              <a:buNone/>
            </a:pPr>
            <a:r>
              <a:rPr lang="es-MX" sz="1600" dirty="0">
                <a:solidFill>
                  <a:srgbClr val="002060"/>
                </a:solidFill>
              </a:rPr>
              <a:t> </a:t>
            </a:r>
          </a:p>
          <a:p>
            <a:pPr lvl="0">
              <a:lnSpc>
                <a:spcPct val="150000"/>
              </a:lnSpc>
            </a:pPr>
            <a:r>
              <a:rPr lang="es-MX" sz="2000" dirty="0" smtClean="0"/>
              <a:t>Spiegel,M.(2013). </a:t>
            </a:r>
            <a:r>
              <a:rPr lang="es-MX" sz="2000" i="1" dirty="0" smtClean="0"/>
              <a:t>Probabilidad y Estadística.</a:t>
            </a:r>
            <a:r>
              <a:rPr lang="es-MX" sz="2000" dirty="0" smtClean="0"/>
              <a:t> México. Cuarta edición. Editorial Mc. Graw Hill Educación.</a:t>
            </a:r>
          </a:p>
          <a:p>
            <a:pPr lvl="0">
              <a:lnSpc>
                <a:spcPct val="150000"/>
              </a:lnSpc>
            </a:pPr>
            <a:r>
              <a:rPr lang="es-MX" sz="2000" dirty="0" smtClean="0"/>
              <a:t>Wackerly</a:t>
            </a:r>
            <a:r>
              <a:rPr lang="es-MX" sz="2000" dirty="0"/>
              <a:t>, D. (2008). </a:t>
            </a:r>
            <a:r>
              <a:rPr lang="es-MX" sz="2000" i="1" dirty="0"/>
              <a:t>Estadística Matemática con aplicaciones</a:t>
            </a:r>
            <a:r>
              <a:rPr lang="es-MX" sz="2000" dirty="0"/>
              <a:t>. México. Séptima edición . Editorial </a:t>
            </a:r>
            <a:r>
              <a:rPr lang="es-MX" sz="2000" dirty="0" smtClean="0"/>
              <a:t>CENCAGE</a:t>
            </a:r>
            <a:endParaRPr lang="es-MX" sz="2000" dirty="0"/>
          </a:p>
          <a:p>
            <a:pPr>
              <a:lnSpc>
                <a:spcPct val="150000"/>
              </a:lnSpc>
            </a:pPr>
            <a:r>
              <a:rPr lang="es-MX" sz="2000" dirty="0" smtClean="0"/>
              <a:t>Google</a:t>
            </a:r>
            <a:r>
              <a:rPr lang="es-MX" sz="2000" dirty="0"/>
              <a:t>. Imágenes diversas</a:t>
            </a:r>
            <a:r>
              <a:rPr lang="es-MX" sz="2000" dirty="0">
                <a:solidFill>
                  <a:srgbClr val="002060"/>
                </a:solidFill>
              </a:rPr>
              <a:t>,</a:t>
            </a:r>
            <a:r>
              <a:rPr lang="es-ES_tradnl" sz="2000" dirty="0">
                <a:solidFill>
                  <a:srgbClr val="002060"/>
                </a:solidFill>
              </a:rPr>
              <a:t/>
            </a:r>
            <a:br>
              <a:rPr lang="es-ES_tradnl" sz="2000" dirty="0">
                <a:solidFill>
                  <a:srgbClr val="002060"/>
                </a:solidFill>
              </a:rPr>
            </a:br>
            <a:endParaRPr lang="es-MX" sz="2000" dirty="0">
              <a:solidFill>
                <a:srgbClr val="002060"/>
              </a:solidFill>
              <a:latin typeface="Calibri" pitchFamily="34" charset="0"/>
              <a:cs typeface="Calibri" pitchFamily="34" charset="0"/>
            </a:endParaRPr>
          </a:p>
        </p:txBody>
      </p:sp>
    </p:spTree>
    <p:extLst>
      <p:ext uri="{BB962C8B-B14F-4D97-AF65-F5344CB8AC3E}">
        <p14:creationId xmlns:p14="http://schemas.microsoft.com/office/powerpoint/2010/main" val="3258684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2028" y="404664"/>
            <a:ext cx="8353425" cy="719138"/>
          </a:xfrm>
        </p:spPr>
        <p:txBody>
          <a:bodyPr/>
          <a:lstStyle/>
          <a:p>
            <a:pPr algn="ctr"/>
            <a:r>
              <a:rPr lang="es-MX" b="1" i="1" dirty="0" smtClean="0">
                <a:solidFill>
                  <a:schemeClr val="tx1"/>
                </a:solidFill>
                <a:effectLst>
                  <a:glow rad="228600">
                    <a:schemeClr val="accent4">
                      <a:satMod val="175000"/>
                      <a:alpha val="40000"/>
                    </a:schemeClr>
                  </a:glow>
                </a:effectLst>
                <a:latin typeface="Calibri" pitchFamily="34" charset="0"/>
                <a:cs typeface="Calibri" pitchFamily="34" charset="0"/>
              </a:rPr>
              <a:t>Guión Explicativo</a:t>
            </a:r>
            <a:endParaRPr lang="es-MX" b="1" i="1" dirty="0">
              <a:solidFill>
                <a:schemeClr val="tx1"/>
              </a:solidFill>
              <a:effectLst>
                <a:glow rad="228600">
                  <a:schemeClr val="accent4">
                    <a:satMod val="175000"/>
                    <a:alpha val="40000"/>
                  </a:schemeClr>
                </a:glow>
              </a:effectLst>
              <a:latin typeface="Calibri" pitchFamily="34" charset="0"/>
              <a:cs typeface="Calibri" pitchFamily="34" charset="0"/>
            </a:endParaRPr>
          </a:p>
        </p:txBody>
      </p:sp>
      <p:sp>
        <p:nvSpPr>
          <p:cNvPr id="4" name="2 Marcador de contenido"/>
          <p:cNvSpPr txBox="1">
            <a:spLocks/>
          </p:cNvSpPr>
          <p:nvPr/>
        </p:nvSpPr>
        <p:spPr bwMode="auto">
          <a:xfrm>
            <a:off x="539552" y="1556792"/>
            <a:ext cx="8208912"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a:solidFill>
                  <a:schemeClr val="tx1"/>
                </a:solidFill>
                <a:latin typeface="+mn-lt"/>
                <a:cs typeface="+mn-cs"/>
              </a:defRPr>
            </a:lvl4pPr>
            <a:lvl5pPr marL="2057400" indent="-228600" algn="l" rtl="0" eaLnBrk="1" fontAlgn="base" hangingPunct="1">
              <a:spcBef>
                <a:spcPct val="20000"/>
              </a:spcBef>
              <a:spcAft>
                <a:spcPct val="0"/>
              </a:spcAft>
              <a:buChar char="»"/>
              <a:defRPr>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0" indent="0" algn="just" fontAlgn="auto">
              <a:spcAft>
                <a:spcPts val="0"/>
              </a:spcAft>
              <a:buNone/>
              <a:defRPr/>
            </a:pPr>
            <a:r>
              <a:rPr lang="es-MX" sz="2400" b="1" dirty="0" smtClean="0">
                <a:latin typeface="Calibri" pitchFamily="34" charset="0"/>
                <a:cs typeface="Calibri" pitchFamily="34" charset="0"/>
              </a:rPr>
              <a:t>PROPOSITO:</a:t>
            </a:r>
            <a:r>
              <a:rPr lang="es-MX" sz="2400" dirty="0" smtClean="0">
                <a:latin typeface="Calibri" pitchFamily="34" charset="0"/>
                <a:cs typeface="Calibri" pitchFamily="34" charset="0"/>
              </a:rPr>
              <a:t> </a:t>
            </a:r>
            <a:r>
              <a:rPr lang="es-MX" sz="2400" dirty="0">
                <a:latin typeface="Calibri" pitchFamily="34" charset="0"/>
                <a:cs typeface="Calibri" pitchFamily="34" charset="0"/>
              </a:rPr>
              <a:t>Dar a conocer al </a:t>
            </a:r>
            <a:r>
              <a:rPr lang="es-MX" sz="2400" dirty="0" smtClean="0">
                <a:latin typeface="Calibri" pitchFamily="34" charset="0"/>
                <a:cs typeface="Calibri" pitchFamily="34" charset="0"/>
              </a:rPr>
              <a:t>alumno los elementos</a:t>
            </a:r>
            <a:r>
              <a:rPr lang="es-ES" sz="2400" b="1" dirty="0">
                <a:latin typeface="Calibri" pitchFamily="34" charset="0"/>
                <a:cs typeface="Calibri" pitchFamily="34" charset="0"/>
              </a:rPr>
              <a:t> básicos de la, </a:t>
            </a:r>
            <a:r>
              <a:rPr lang="es-ES" sz="2400" b="1" dirty="0" smtClean="0">
                <a:latin typeface="Calibri" pitchFamily="34" charset="0"/>
                <a:cs typeface="Calibri" pitchFamily="34" charset="0"/>
              </a:rPr>
              <a:t>«</a:t>
            </a:r>
            <a:r>
              <a:rPr lang="es-ES" sz="2400" b="1" i="1" dirty="0" smtClean="0">
                <a:latin typeface="Calibri" pitchFamily="34" charset="0"/>
                <a:cs typeface="Calibri" pitchFamily="34" charset="0"/>
              </a:rPr>
              <a:t>Estadística descriptiva» </a:t>
            </a:r>
            <a:r>
              <a:rPr lang="es-MX" sz="2400" b="1" dirty="0" smtClean="0">
                <a:latin typeface="Calibri" pitchFamily="34" charset="0"/>
                <a:cs typeface="Calibri" pitchFamily="34" charset="0"/>
              </a:rPr>
              <a:t> </a:t>
            </a:r>
            <a:r>
              <a:rPr lang="es-MX" sz="2400" b="1" dirty="0">
                <a:latin typeface="Calibri" pitchFamily="34" charset="0"/>
                <a:cs typeface="Calibri" pitchFamily="34" charset="0"/>
              </a:rPr>
              <a:t>como parte fundamental de su formación; para generar habilidades y razonamientos, que les auxiliarán para </a:t>
            </a:r>
            <a:r>
              <a:rPr lang="es-ES" sz="2400" b="1" dirty="0">
                <a:latin typeface="Calibri" pitchFamily="34" charset="0"/>
                <a:cs typeface="Calibri" pitchFamily="34" charset="0"/>
              </a:rPr>
              <a:t>desarrollar </a:t>
            </a:r>
            <a:r>
              <a:rPr lang="es-MX" sz="2400" b="1" dirty="0">
                <a:latin typeface="Calibri" pitchFamily="34" charset="0"/>
                <a:cs typeface="Calibri" pitchFamily="34" charset="0"/>
              </a:rPr>
              <a:t>mecanismo de análisis para apoyar la toma de </a:t>
            </a:r>
            <a:r>
              <a:rPr lang="es-MX" sz="2400" b="1" dirty="0" smtClean="0">
                <a:latin typeface="Calibri" pitchFamily="34" charset="0"/>
                <a:cs typeface="Calibri" pitchFamily="34" charset="0"/>
              </a:rPr>
              <a:t>decisiones.</a:t>
            </a:r>
            <a:endParaRPr lang="es-MX" sz="2400" dirty="0">
              <a:latin typeface="Calibri" pitchFamily="34" charset="0"/>
              <a:cs typeface="Calibri" pitchFamily="34" charset="0"/>
            </a:endParaRPr>
          </a:p>
          <a:p>
            <a:pPr marL="0" indent="0" algn="just" fontAlgn="auto">
              <a:spcAft>
                <a:spcPts val="0"/>
              </a:spcAft>
              <a:buNone/>
              <a:defRPr/>
            </a:pPr>
            <a:r>
              <a:rPr lang="es-MX" sz="2400" dirty="0" smtClean="0">
                <a:latin typeface="Calibri" pitchFamily="34" charset="0"/>
                <a:cs typeface="Calibri" pitchFamily="34" charset="0"/>
              </a:rPr>
              <a:t>El </a:t>
            </a:r>
            <a:r>
              <a:rPr lang="es-MX" sz="2400" dirty="0">
                <a:latin typeface="Calibri" pitchFamily="34" charset="0"/>
                <a:cs typeface="Calibri" pitchFamily="34" charset="0"/>
              </a:rPr>
              <a:t>material didáctico </a:t>
            </a:r>
            <a:r>
              <a:rPr lang="es-MX" sz="2400" dirty="0" smtClean="0">
                <a:latin typeface="Calibri" pitchFamily="34" charset="0"/>
                <a:cs typeface="Calibri" pitchFamily="34" charset="0"/>
              </a:rPr>
              <a:t>incluye </a:t>
            </a:r>
            <a:r>
              <a:rPr lang="es-MX" sz="2400" dirty="0">
                <a:latin typeface="Calibri" pitchFamily="34" charset="0"/>
                <a:cs typeface="Calibri" pitchFamily="34" charset="0"/>
              </a:rPr>
              <a:t>lo más sobresaliente </a:t>
            </a:r>
            <a:r>
              <a:rPr lang="es-MX" sz="2400" dirty="0" smtClean="0">
                <a:latin typeface="Calibri" pitchFamily="34" charset="0"/>
                <a:cs typeface="Calibri" pitchFamily="34" charset="0"/>
              </a:rPr>
              <a:t>de la Estadística descriptiva, </a:t>
            </a:r>
            <a:r>
              <a:rPr lang="es-MX" sz="2400" dirty="0">
                <a:latin typeface="Calibri" pitchFamily="34" charset="0"/>
                <a:cs typeface="Calibri" pitchFamily="34" charset="0"/>
              </a:rPr>
              <a:t>desde su concepto, </a:t>
            </a:r>
            <a:r>
              <a:rPr lang="es-MX" sz="2400" dirty="0" smtClean="0">
                <a:latin typeface="Calibri" pitchFamily="34" charset="0"/>
                <a:cs typeface="Calibri" pitchFamily="34" charset="0"/>
              </a:rPr>
              <a:t>características, clasificación, importancia, etc. </a:t>
            </a:r>
          </a:p>
          <a:p>
            <a:pPr marL="0" indent="0" algn="just" fontAlgn="auto">
              <a:spcAft>
                <a:spcPts val="0"/>
              </a:spcAft>
              <a:buNone/>
              <a:defRPr/>
            </a:pPr>
            <a:r>
              <a:rPr lang="es-MX" sz="2400" dirty="0" smtClean="0">
                <a:latin typeface="Calibri" pitchFamily="34" charset="0"/>
                <a:cs typeface="Calibri" pitchFamily="34" charset="0"/>
              </a:rPr>
              <a:t>La </a:t>
            </a:r>
            <a:r>
              <a:rPr lang="es-MX" sz="2400" dirty="0">
                <a:latin typeface="Calibri" pitchFamily="34" charset="0"/>
                <a:cs typeface="Calibri" pitchFamily="34" charset="0"/>
              </a:rPr>
              <a:t>estructura metodológica esta diseñada para que el material en general se utilice para dar a conocer en forma clara y sencilla los aspectos técnico </a:t>
            </a:r>
            <a:r>
              <a:rPr lang="es-MX" sz="2400" dirty="0" smtClean="0">
                <a:latin typeface="Calibri" pitchFamily="34" charset="0"/>
                <a:cs typeface="Calibri" pitchFamily="34" charset="0"/>
              </a:rPr>
              <a:t>y operacionales.</a:t>
            </a:r>
            <a:endParaRPr lang="es-MX" sz="2500" dirty="0" smtClean="0">
              <a:latin typeface="Calibri" pitchFamily="34" charset="0"/>
              <a:cs typeface="Calibri" pitchFamily="34" charset="0"/>
            </a:endParaRPr>
          </a:p>
          <a:p>
            <a:pPr algn="just"/>
            <a:endParaRPr lang="es-MX" sz="2500" dirty="0" smtClean="0">
              <a:latin typeface="Calibri" pitchFamily="34" charset="0"/>
            </a:endParaRPr>
          </a:p>
          <a:p>
            <a:endParaRPr lang="es-MX" sz="2500" dirty="0"/>
          </a:p>
        </p:txBody>
      </p:sp>
    </p:spTree>
    <p:extLst>
      <p:ext uri="{BB962C8B-B14F-4D97-AF65-F5344CB8AC3E}">
        <p14:creationId xmlns:p14="http://schemas.microsoft.com/office/powerpoint/2010/main" val="2427064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46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7999"/>
          </a:xfrm>
          <a:solidFill>
            <a:schemeClr val="accent6">
              <a:lumMod val="60000"/>
              <a:lumOff val="40000"/>
            </a:schemeClr>
          </a:solidFill>
          <a:effectLst>
            <a:glow rad="139700">
              <a:schemeClr val="accent6">
                <a:satMod val="175000"/>
                <a:alpha val="40000"/>
              </a:schemeClr>
            </a:glow>
          </a:effectLst>
        </p:spPr>
        <p:txBody>
          <a:bodyPr>
            <a:normAutofit/>
          </a:bodyPr>
          <a:lstStyle/>
          <a:p>
            <a:pPr marL="0" indent="0">
              <a:buNone/>
            </a:pPr>
            <a:endParaRPr lang="es-MX" sz="2800" b="1" dirty="0" smtClean="0"/>
          </a:p>
          <a:p>
            <a:pPr marL="0" indent="0">
              <a:buNone/>
            </a:pPr>
            <a:r>
              <a:rPr lang="es-MX" sz="3600" b="1" dirty="0" smtClean="0"/>
              <a:t>     INTRODUCCIÓN</a:t>
            </a:r>
          </a:p>
          <a:p>
            <a:pPr marL="0" indent="0">
              <a:buNone/>
            </a:pPr>
            <a:endParaRPr lang="es-MX" sz="2800" b="1" dirty="0" smtClean="0"/>
          </a:p>
          <a:p>
            <a:endParaRPr lang="es-MX" sz="2800" b="1" dirty="0"/>
          </a:p>
          <a:p>
            <a:endParaRPr lang="es-MX" sz="2800" dirty="0" smtClean="0">
              <a:latin typeface="Arial" panose="020B0604020202020204" pitchFamily="34" charset="0"/>
              <a:cs typeface="Arial" panose="020B0604020202020204" pitchFamily="34" charset="0"/>
            </a:endParaRPr>
          </a:p>
          <a:p>
            <a:pPr marL="0" indent="0">
              <a:buNone/>
            </a:pPr>
            <a:endParaRPr lang="es-MX" sz="2800" dirty="0">
              <a:latin typeface="Arial" panose="020B0604020202020204" pitchFamily="34" charset="0"/>
              <a:cs typeface="Arial" panose="020B0604020202020204" pitchFamily="34" charset="0"/>
            </a:endParaRPr>
          </a:p>
          <a:p>
            <a:pPr marL="0" indent="0">
              <a:lnSpc>
                <a:spcPct val="160000"/>
              </a:lnSpc>
              <a:buNone/>
            </a:pPr>
            <a:endParaRPr lang="es-MX" sz="2800" dirty="0" smtClean="0">
              <a:latin typeface="Arial" panose="020B0604020202020204" pitchFamily="34" charset="0"/>
              <a:cs typeface="Arial" panose="020B0604020202020204" pitchFamily="34" charset="0"/>
            </a:endParaRPr>
          </a:p>
          <a:p>
            <a:pPr marL="0" indent="0">
              <a:lnSpc>
                <a:spcPct val="160000"/>
              </a:lnSpc>
              <a:buNone/>
            </a:pPr>
            <a:endParaRPr lang="es-MX" sz="2800" dirty="0">
              <a:latin typeface="Arial" panose="020B0604020202020204" pitchFamily="34" charset="0"/>
              <a:cs typeface="Arial" panose="020B0604020202020204" pitchFamily="34" charset="0"/>
            </a:endParaRPr>
          </a:p>
          <a:p>
            <a:pPr marL="0" indent="0">
              <a:lnSpc>
                <a:spcPct val="160000"/>
              </a:lnSpc>
              <a:buNone/>
            </a:pPr>
            <a:r>
              <a:rPr lang="es-MX" sz="3200" dirty="0" smtClean="0">
                <a:latin typeface="Arial" panose="020B0604020202020204" pitchFamily="34" charset="0"/>
                <a:cs typeface="Arial" panose="020B0604020202020204" pitchFamily="34" charset="0"/>
              </a:rPr>
              <a:t>    </a:t>
            </a:r>
            <a:endParaRPr lang="es-MX" sz="2800" b="1" dirty="0"/>
          </a:p>
          <a:p>
            <a:pPr marL="0" indent="0" algn="just">
              <a:buNone/>
            </a:pPr>
            <a:r>
              <a:rPr lang="es-MX" sz="2800" dirty="0" smtClean="0">
                <a:latin typeface="Arial" panose="020B0604020202020204" pitchFamily="34" charset="0"/>
                <a:cs typeface="Arial" panose="020B0604020202020204" pitchFamily="34" charset="0"/>
              </a:rPr>
              <a:t>     </a:t>
            </a:r>
            <a:endParaRPr lang="es-MX" sz="2800" dirty="0">
              <a:latin typeface="Arial Black" panose="020B0A04020102020204" pitchFamily="34" charset="0"/>
            </a:endParaRPr>
          </a:p>
        </p:txBody>
      </p:sp>
      <p:pic>
        <p:nvPicPr>
          <p:cNvPr id="4" name="Imagen 3" descr="http://4.bp.blogspot.com/-oQ46RIpA2_I/UGNdKztb4mI/AAAAAAAABXQ/m1LgLOciFxk/s1600/inestable-estadistica_41552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476672"/>
            <a:ext cx="5976664" cy="2160240"/>
          </a:xfrm>
          <a:prstGeom prst="ellipse">
            <a:avLst/>
          </a:prstGeom>
          <a:ln>
            <a:noFill/>
          </a:ln>
          <a:effectLst>
            <a:softEdge rad="112500"/>
          </a:effectLst>
        </p:spPr>
      </p:pic>
      <p:sp>
        <p:nvSpPr>
          <p:cNvPr id="2" name="CuadroTexto 1"/>
          <p:cNvSpPr txBox="1"/>
          <p:nvPr/>
        </p:nvSpPr>
        <p:spPr>
          <a:xfrm>
            <a:off x="719572" y="2204864"/>
            <a:ext cx="7704856" cy="4465774"/>
          </a:xfrm>
          <a:prstGeom prst="rect">
            <a:avLst/>
          </a:prstGeom>
          <a:noFill/>
        </p:spPr>
        <p:txBody>
          <a:bodyPr wrap="square" rtlCol="0">
            <a:spAutoFit/>
          </a:bodyPr>
          <a:lstStyle/>
          <a:p>
            <a:pPr marL="0" indent="0" algn="just">
              <a:lnSpc>
                <a:spcPct val="160000"/>
              </a:lnSpc>
              <a:buNone/>
            </a:pPr>
            <a:r>
              <a:rPr lang="es-MX" sz="2000" b="1" dirty="0" smtClean="0">
                <a:latin typeface="Arial" panose="020B0604020202020204" pitchFamily="34" charset="0"/>
                <a:cs typeface="Arial" panose="020B0604020202020204" pitchFamily="34" charset="0"/>
              </a:rPr>
              <a:t>Hoy </a:t>
            </a:r>
            <a:r>
              <a:rPr lang="es-MX" sz="2000" b="1" dirty="0">
                <a:latin typeface="Arial" panose="020B0604020202020204" pitchFamily="34" charset="0"/>
                <a:cs typeface="Arial" panose="020B0604020202020204" pitchFamily="34" charset="0"/>
              </a:rPr>
              <a:t>en día  la estadística tiene un papel sumamente importante dentro del  </a:t>
            </a:r>
            <a:r>
              <a:rPr lang="es-MX" sz="2000" b="1" dirty="0" smtClean="0">
                <a:latin typeface="Arial" panose="020B0604020202020204" pitchFamily="34" charset="0"/>
                <a:cs typeface="Arial" panose="020B0604020202020204" pitchFamily="34" charset="0"/>
              </a:rPr>
              <a:t>desarrollo </a:t>
            </a:r>
            <a:r>
              <a:rPr lang="es-MX" sz="2000" b="1" dirty="0">
                <a:latin typeface="Arial" panose="020B0604020202020204" pitchFamily="34" charset="0"/>
                <a:cs typeface="Arial" panose="020B0604020202020204" pitchFamily="34" charset="0"/>
              </a:rPr>
              <a:t>profesional; debido a que necesariamente se requiere aplicar  </a:t>
            </a:r>
            <a:r>
              <a:rPr lang="es-MX" sz="2000" b="1" dirty="0" smtClean="0">
                <a:latin typeface="Arial" panose="020B0604020202020204" pitchFamily="34" charset="0"/>
                <a:cs typeface="Arial" panose="020B0604020202020204" pitchFamily="34" charset="0"/>
              </a:rPr>
              <a:t> conocimientos </a:t>
            </a:r>
            <a:r>
              <a:rPr lang="es-MX" sz="2000" b="1" dirty="0">
                <a:latin typeface="Arial" panose="020B0604020202020204" pitchFamily="34" charset="0"/>
                <a:cs typeface="Arial" panose="020B0604020202020204" pitchFamily="34" charset="0"/>
              </a:rPr>
              <a:t>útiles en el análisis de resultados, identificar, interpretar y  </a:t>
            </a:r>
            <a:r>
              <a:rPr lang="es-MX" sz="2000" b="1" dirty="0" smtClean="0">
                <a:latin typeface="Arial" panose="020B0604020202020204" pitchFamily="34" charset="0"/>
                <a:cs typeface="Arial" panose="020B0604020202020204" pitchFamily="34" charset="0"/>
              </a:rPr>
              <a:t>ejecutar </a:t>
            </a:r>
            <a:r>
              <a:rPr lang="es-MX" sz="2000" b="1" dirty="0">
                <a:latin typeface="Arial" panose="020B0604020202020204" pitchFamily="34" charset="0"/>
                <a:cs typeface="Arial" panose="020B0604020202020204" pitchFamily="34" charset="0"/>
              </a:rPr>
              <a:t>modelos predictivos referentes al comportamiento futuro de las operaciones administrativas de las empresas internacionales, así como brindar soluciones eficaces a los problemas económicos que presentan los mercados comerciales y financieros mundiales</a:t>
            </a:r>
            <a:r>
              <a:rPr lang="es-MX" sz="2000" b="1" dirty="0">
                <a:latin typeface="Arial Black" panose="020B0A04020102020204" pitchFamily="34" charset="0"/>
              </a:rPr>
              <a:t>. </a:t>
            </a:r>
            <a:endParaRPr lang="es-MX" sz="2000" b="1" dirty="0"/>
          </a:p>
        </p:txBody>
      </p:sp>
    </p:spTree>
    <p:extLst>
      <p:ext uri="{BB962C8B-B14F-4D97-AF65-F5344CB8AC3E}">
        <p14:creationId xmlns:p14="http://schemas.microsoft.com/office/powerpoint/2010/main" val="2496267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2 Marcador de contenido"/>
          <p:cNvSpPr txBox="1">
            <a:spLocks/>
          </p:cNvSpPr>
          <p:nvPr/>
        </p:nvSpPr>
        <p:spPr bwMode="auto">
          <a:xfrm>
            <a:off x="107504" y="1340768"/>
            <a:ext cx="8712968"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a:solidFill>
                  <a:schemeClr val="tx1"/>
                </a:solidFill>
                <a:latin typeface="+mn-lt"/>
                <a:cs typeface="+mn-cs"/>
              </a:defRPr>
            </a:lvl4pPr>
            <a:lvl5pPr marL="2057400" indent="-228600" algn="l" rtl="0" eaLnBrk="1" fontAlgn="base" hangingPunct="1">
              <a:spcBef>
                <a:spcPct val="20000"/>
              </a:spcBef>
              <a:spcAft>
                <a:spcPct val="0"/>
              </a:spcAft>
              <a:buChar char="»"/>
              <a:defRPr>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342900" lvl="1" indent="-7938" algn="just">
              <a:buFont typeface="Wingdings" pitchFamily="2" charset="2"/>
              <a:buChar char="Ø"/>
              <a:defRPr/>
            </a:pPr>
            <a:r>
              <a:rPr lang="es-MX" dirty="0" smtClean="0">
                <a:latin typeface="Calibri" pitchFamily="34" charset="0"/>
                <a:cs typeface="Calibri" pitchFamily="34" charset="0"/>
              </a:rPr>
              <a:t>De la diapositiva núm.. 1 a la 7  se </a:t>
            </a:r>
            <a:r>
              <a:rPr lang="es-MX" dirty="0">
                <a:latin typeface="Calibri" pitchFamily="34" charset="0"/>
                <a:cs typeface="Calibri" pitchFamily="34" charset="0"/>
              </a:rPr>
              <a:t>da a conocer la presentación del trabajo, contenido y objetivo</a:t>
            </a:r>
            <a:r>
              <a:rPr lang="es-MX" dirty="0" smtClean="0">
                <a:latin typeface="Calibri" pitchFamily="34" charset="0"/>
                <a:cs typeface="Calibri" pitchFamily="34" charset="0"/>
              </a:rPr>
              <a:t>.</a:t>
            </a:r>
          </a:p>
          <a:p>
            <a:pPr marL="342900" lvl="1" indent="-7938" algn="just">
              <a:buFont typeface="Wingdings" pitchFamily="2" charset="2"/>
              <a:buChar char="Ø"/>
              <a:defRPr/>
            </a:pPr>
            <a:r>
              <a:rPr lang="es-MX" dirty="0" smtClean="0">
                <a:latin typeface="Calibri" pitchFamily="34" charset="0"/>
                <a:cs typeface="Calibri" pitchFamily="34" charset="0"/>
              </a:rPr>
              <a:t>En la dispositiva núm.. 8  a 14 se encuentra la definición, importancia y clasificación.</a:t>
            </a:r>
          </a:p>
          <a:p>
            <a:pPr marL="342900" lvl="1" indent="-7938" algn="just">
              <a:buFont typeface="Wingdings" pitchFamily="2" charset="2"/>
              <a:buChar char="Ø"/>
              <a:defRPr/>
            </a:pPr>
            <a:r>
              <a:rPr lang="es-MX" dirty="0" smtClean="0">
                <a:latin typeface="Calibri" pitchFamily="34" charset="0"/>
                <a:cs typeface="Calibri" pitchFamily="34" charset="0"/>
              </a:rPr>
              <a:t>En la diapositiva núm.. 15 se encuentra las medidas descriptivas</a:t>
            </a:r>
          </a:p>
          <a:p>
            <a:pPr marL="342900" lvl="1" indent="-7938" algn="just">
              <a:buFont typeface="Wingdings" pitchFamily="2" charset="2"/>
              <a:buChar char="Ø"/>
              <a:defRPr/>
            </a:pPr>
            <a:r>
              <a:rPr lang="es-MX" dirty="0" smtClean="0">
                <a:latin typeface="Calibri" pitchFamily="34" charset="0"/>
                <a:cs typeface="Calibri" pitchFamily="34" charset="0"/>
              </a:rPr>
              <a:t>Las medidas de posición  se encuentran en la 16. </a:t>
            </a:r>
          </a:p>
          <a:p>
            <a:pPr marL="342900" lvl="1" indent="-7938" algn="just">
              <a:buFont typeface="Wingdings" pitchFamily="2" charset="2"/>
              <a:buChar char="Ø"/>
              <a:defRPr/>
            </a:pPr>
            <a:r>
              <a:rPr lang="es-MX" dirty="0" smtClean="0">
                <a:latin typeface="Calibri" pitchFamily="34" charset="0"/>
                <a:cs typeface="Calibri" pitchFamily="34" charset="0"/>
              </a:rPr>
              <a:t>En la diapositiva núm.. 17 y 18   se muestra datos agrupados y no agrupados</a:t>
            </a:r>
          </a:p>
          <a:p>
            <a:pPr marL="342900" lvl="1" indent="-7938" algn="just">
              <a:buFont typeface="Wingdings" pitchFamily="2" charset="2"/>
              <a:buChar char="Ø"/>
              <a:defRPr/>
            </a:pPr>
            <a:r>
              <a:rPr lang="es-MX" dirty="0" smtClean="0">
                <a:latin typeface="Calibri" pitchFamily="34" charset="0"/>
                <a:cs typeface="Calibri" pitchFamily="34" charset="0"/>
              </a:rPr>
              <a:t>En la diapositiva núm.. 20 a 25  se muestran Cuartiles, deciles y </a:t>
            </a:r>
            <a:r>
              <a:rPr lang="es-MX" dirty="0" err="1" smtClean="0">
                <a:latin typeface="Calibri" pitchFamily="34" charset="0"/>
                <a:cs typeface="Calibri" pitchFamily="34" charset="0"/>
              </a:rPr>
              <a:t>centiles</a:t>
            </a:r>
            <a:r>
              <a:rPr lang="es-MX" dirty="0" smtClean="0">
                <a:latin typeface="Calibri" pitchFamily="34" charset="0"/>
                <a:cs typeface="Calibri" pitchFamily="34" charset="0"/>
              </a:rPr>
              <a:t>.</a:t>
            </a:r>
            <a:endParaRPr lang="es-MX" dirty="0" smtClean="0">
              <a:solidFill>
                <a:schemeClr val="bg1"/>
              </a:solidFill>
              <a:latin typeface="Calibri" pitchFamily="34" charset="0"/>
              <a:cs typeface="Calibri" pitchFamily="34" charset="0"/>
            </a:endParaRPr>
          </a:p>
          <a:p>
            <a:pPr marL="342900" lvl="1" indent="-7938" algn="just">
              <a:buFont typeface="Wingdings" pitchFamily="2" charset="2"/>
              <a:buChar char="Ø"/>
              <a:defRPr/>
            </a:pPr>
            <a:endParaRPr lang="es-MX" dirty="0" smtClean="0">
              <a:solidFill>
                <a:schemeClr val="bg1"/>
              </a:solidFill>
              <a:latin typeface="Calibri" pitchFamily="34" charset="0"/>
              <a:cs typeface="Calibri" pitchFamily="34" charset="0"/>
            </a:endParaRPr>
          </a:p>
          <a:p>
            <a:pPr marL="342900" lvl="1" indent="-7938" algn="just">
              <a:buFont typeface="Wingdings" pitchFamily="2" charset="2"/>
              <a:buChar char="Ø"/>
              <a:defRPr/>
            </a:pPr>
            <a:endParaRPr lang="es-MX" dirty="0" smtClean="0">
              <a:latin typeface="Calibri" pitchFamily="34" charset="0"/>
              <a:cs typeface="Calibri" pitchFamily="34" charset="0"/>
            </a:endParaRPr>
          </a:p>
          <a:p>
            <a:pPr marL="342900" lvl="1" indent="-7938" algn="just">
              <a:buFont typeface="Wingdings" pitchFamily="2" charset="2"/>
              <a:buChar char="Ø"/>
              <a:defRPr/>
            </a:pPr>
            <a:endParaRPr lang="es-MX" dirty="0">
              <a:latin typeface="Calibri" pitchFamily="34" charset="0"/>
              <a:cs typeface="Calibri" pitchFamily="34" charset="0"/>
            </a:endParaRPr>
          </a:p>
        </p:txBody>
      </p:sp>
    </p:spTree>
    <p:extLst>
      <p:ext uri="{BB962C8B-B14F-4D97-AF65-F5344CB8AC3E}">
        <p14:creationId xmlns:p14="http://schemas.microsoft.com/office/powerpoint/2010/main" val="2095989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txBox="1">
            <a:spLocks/>
          </p:cNvSpPr>
          <p:nvPr/>
        </p:nvSpPr>
        <p:spPr bwMode="auto">
          <a:xfrm>
            <a:off x="251520" y="404664"/>
            <a:ext cx="8640960"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a:solidFill>
                  <a:schemeClr val="tx1"/>
                </a:solidFill>
                <a:latin typeface="+mn-lt"/>
                <a:cs typeface="+mn-cs"/>
              </a:defRPr>
            </a:lvl4pPr>
            <a:lvl5pPr marL="2057400" indent="-228600" algn="l" rtl="0" eaLnBrk="1" fontAlgn="base" hangingPunct="1">
              <a:spcBef>
                <a:spcPct val="20000"/>
              </a:spcBef>
              <a:spcAft>
                <a:spcPct val="0"/>
              </a:spcAft>
              <a:buChar char="»"/>
              <a:defRPr>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342900" lvl="1" indent="-7938" algn="just">
              <a:buFont typeface="Wingdings" pitchFamily="2" charset="2"/>
              <a:buChar char="Ø"/>
              <a:defRPr/>
            </a:pPr>
            <a:endParaRPr lang="es-MX" dirty="0" smtClean="0">
              <a:latin typeface="Calibri" pitchFamily="34" charset="0"/>
              <a:cs typeface="Calibri" pitchFamily="34" charset="0"/>
            </a:endParaRPr>
          </a:p>
          <a:p>
            <a:pPr marL="342900" lvl="1" indent="-7938" algn="just">
              <a:buFont typeface="Wingdings" pitchFamily="2" charset="2"/>
              <a:buChar char="Ø"/>
              <a:defRPr/>
            </a:pPr>
            <a:endParaRPr lang="es-MX" dirty="0" smtClean="0">
              <a:latin typeface="Calibri" pitchFamily="34" charset="0"/>
              <a:cs typeface="Calibri" pitchFamily="34" charset="0"/>
            </a:endParaRPr>
          </a:p>
          <a:p>
            <a:pPr marL="342900" lvl="1" indent="-7938" algn="just">
              <a:buFont typeface="Wingdings" pitchFamily="2" charset="2"/>
              <a:buChar char="Ø"/>
              <a:defRPr/>
            </a:pPr>
            <a:r>
              <a:rPr lang="es-MX" dirty="0" smtClean="0">
                <a:latin typeface="Calibri" pitchFamily="34" charset="0"/>
                <a:cs typeface="Calibri" pitchFamily="34" charset="0"/>
              </a:rPr>
              <a:t>La explicación de las medidas de centralización  se muestran en las diapositivas núm.. 26 a la 37.</a:t>
            </a:r>
          </a:p>
          <a:p>
            <a:pPr marL="342900" lvl="1" indent="-7938" algn="just">
              <a:buFont typeface="Wingdings" pitchFamily="2" charset="2"/>
              <a:buChar char="Ø"/>
              <a:defRPr/>
            </a:pPr>
            <a:r>
              <a:rPr lang="es-MX" dirty="0" smtClean="0">
                <a:latin typeface="Calibri" pitchFamily="34" charset="0"/>
                <a:cs typeface="Calibri" pitchFamily="34" charset="0"/>
              </a:rPr>
              <a:t>De la diapositiva núm.. 38 se inicia  de la explicación de las medidas de dispersión hasta la 49</a:t>
            </a:r>
          </a:p>
          <a:p>
            <a:pPr marL="342900" lvl="1" indent="-7938" algn="just">
              <a:buFont typeface="Wingdings" pitchFamily="2" charset="2"/>
              <a:buChar char="Ø"/>
              <a:defRPr/>
            </a:pPr>
            <a:r>
              <a:rPr lang="es-MX" dirty="0" smtClean="0">
                <a:latin typeface="Calibri" pitchFamily="34" charset="0"/>
                <a:cs typeface="Calibri" pitchFamily="34" charset="0"/>
              </a:rPr>
              <a:t>Las medidas de Forma  se explican a partir de la diapositiva núm. 50 hasta </a:t>
            </a:r>
            <a:r>
              <a:rPr lang="es-MX" dirty="0">
                <a:latin typeface="Calibri" pitchFamily="34" charset="0"/>
                <a:cs typeface="Calibri" pitchFamily="34" charset="0"/>
              </a:rPr>
              <a:t>la </a:t>
            </a:r>
            <a:r>
              <a:rPr lang="es-MX" dirty="0" smtClean="0">
                <a:latin typeface="Calibri" pitchFamily="34" charset="0"/>
                <a:cs typeface="Calibri" pitchFamily="34" charset="0"/>
              </a:rPr>
              <a:t>63.</a:t>
            </a:r>
          </a:p>
          <a:p>
            <a:pPr marL="342900" lvl="1" indent="-7938" algn="just">
              <a:buFont typeface="Wingdings" pitchFamily="2" charset="2"/>
              <a:buChar char="Ø"/>
              <a:defRPr/>
            </a:pPr>
            <a:r>
              <a:rPr lang="es-MX" dirty="0" smtClean="0">
                <a:latin typeface="Calibri" pitchFamily="34" charset="0"/>
                <a:cs typeface="Calibri" pitchFamily="34" charset="0"/>
              </a:rPr>
              <a:t>En </a:t>
            </a:r>
            <a:r>
              <a:rPr lang="es-MX" dirty="0">
                <a:latin typeface="Calibri" pitchFamily="34" charset="0"/>
                <a:cs typeface="Calibri" pitchFamily="34" charset="0"/>
              </a:rPr>
              <a:t>la diapositiva 64 y 65  se encuentran ejercicios relativos a los temas explicados. </a:t>
            </a:r>
          </a:p>
          <a:p>
            <a:pPr marL="342900" lvl="1" indent="-7938" algn="just">
              <a:buFont typeface="Wingdings" pitchFamily="2" charset="2"/>
              <a:buChar char="Ø"/>
              <a:defRPr/>
            </a:pPr>
            <a:r>
              <a:rPr lang="es-MX" dirty="0">
                <a:latin typeface="Calibri" pitchFamily="34" charset="0"/>
                <a:cs typeface="Calibri" pitchFamily="34" charset="0"/>
              </a:rPr>
              <a:t>En la diapositiva </a:t>
            </a:r>
            <a:r>
              <a:rPr lang="es-MX" dirty="0" smtClean="0">
                <a:latin typeface="Calibri" pitchFamily="34" charset="0"/>
                <a:cs typeface="Calibri" pitchFamily="34" charset="0"/>
              </a:rPr>
              <a:t>núm.. </a:t>
            </a:r>
            <a:r>
              <a:rPr lang="es-MX" dirty="0">
                <a:latin typeface="Calibri" pitchFamily="34" charset="0"/>
                <a:cs typeface="Calibri" pitchFamily="34" charset="0"/>
              </a:rPr>
              <a:t>66 se presenta un  caso práctico.</a:t>
            </a:r>
          </a:p>
          <a:p>
            <a:pPr marL="342900" lvl="1" indent="-7938" algn="just">
              <a:buFont typeface="Wingdings" pitchFamily="2" charset="2"/>
              <a:buChar char="Ø"/>
              <a:defRPr/>
            </a:pPr>
            <a:r>
              <a:rPr lang="es-MX" dirty="0">
                <a:latin typeface="Calibri" pitchFamily="34" charset="0"/>
                <a:cs typeface="Calibri" pitchFamily="34" charset="0"/>
              </a:rPr>
              <a:t>Las referencia   consultadas para la realización del presente material se cita en la diapositiva </a:t>
            </a:r>
            <a:r>
              <a:rPr lang="es-MX" dirty="0" smtClean="0">
                <a:latin typeface="Calibri" pitchFamily="34" charset="0"/>
                <a:cs typeface="Calibri" pitchFamily="34" charset="0"/>
              </a:rPr>
              <a:t>núm.. </a:t>
            </a:r>
            <a:r>
              <a:rPr lang="es-MX" dirty="0">
                <a:latin typeface="Calibri" pitchFamily="34" charset="0"/>
                <a:cs typeface="Calibri" pitchFamily="34" charset="0"/>
              </a:rPr>
              <a:t>67. </a:t>
            </a:r>
          </a:p>
          <a:p>
            <a:pPr marL="342900" lvl="1" indent="-7938" algn="just">
              <a:buFont typeface="Wingdings" pitchFamily="2" charset="2"/>
              <a:buChar char="Ø"/>
              <a:defRPr/>
            </a:pPr>
            <a:endParaRPr lang="es-MX" dirty="0">
              <a:latin typeface="Calibri" pitchFamily="34" charset="0"/>
              <a:cs typeface="Calibri" pitchFamily="34" charset="0"/>
            </a:endParaRPr>
          </a:p>
          <a:p>
            <a:pPr marL="342900" lvl="1" indent="-7938" algn="just">
              <a:buFont typeface="Wingdings" pitchFamily="2" charset="2"/>
              <a:buChar char="Ø"/>
              <a:defRPr/>
            </a:pPr>
            <a:endParaRPr lang="es-MX" dirty="0" smtClean="0">
              <a:latin typeface="Calibri" pitchFamily="34" charset="0"/>
              <a:cs typeface="Calibri" pitchFamily="34" charset="0"/>
            </a:endParaRPr>
          </a:p>
          <a:p>
            <a:pPr marL="334962" lvl="1" indent="0" algn="just">
              <a:buNone/>
              <a:defRPr/>
            </a:pPr>
            <a:endParaRPr lang="es-MX" dirty="0">
              <a:latin typeface="Calibri" pitchFamily="34" charset="0"/>
              <a:cs typeface="Calibri" pitchFamily="34" charset="0"/>
            </a:endParaRPr>
          </a:p>
        </p:txBody>
      </p:sp>
    </p:spTree>
    <p:extLst>
      <p:ext uri="{BB962C8B-B14F-4D97-AF65-F5344CB8AC3E}">
        <p14:creationId xmlns:p14="http://schemas.microsoft.com/office/powerpoint/2010/main" val="2823988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94"/>
            <a:ext cx="9144001" cy="6858001"/>
          </a:xfrm>
          <a:prstGeom prst="rect">
            <a:avLst/>
          </a:prstGeom>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661837" y="1902058"/>
            <a:ext cx="7416824" cy="3970318"/>
          </a:xfrm>
          <a:prstGeom prst="rect">
            <a:avLst/>
          </a:prstGeom>
        </p:spPr>
        <p:txBody>
          <a:bodyPr wrap="square">
            <a:spAutoFit/>
          </a:bodyPr>
          <a:lstStyle/>
          <a:p>
            <a:pPr>
              <a:lnSpc>
                <a:spcPct val="150000"/>
              </a:lnSpc>
            </a:pPr>
            <a:r>
              <a:rPr lang="es-MX" sz="2800" b="1" dirty="0">
                <a:solidFill>
                  <a:srgbClr val="002060"/>
                </a:solidFill>
              </a:rPr>
              <a:t>Para Spiegel (1991), la estadística es una ciencia con base matemática referente a la recolección, análisis e interpretación de datos, que busca explicar condiciones regulares en fenómenos de tipo aleatorio</a:t>
            </a:r>
            <a:endParaRPr lang="es-MX" sz="2800" dirty="0">
              <a:solidFill>
                <a:srgbClr val="002060"/>
              </a:solidFill>
            </a:endParaRPr>
          </a:p>
        </p:txBody>
      </p:sp>
      <p:sp>
        <p:nvSpPr>
          <p:cNvPr id="4" name="CuadroTexto 3"/>
          <p:cNvSpPr txBox="1"/>
          <p:nvPr/>
        </p:nvSpPr>
        <p:spPr>
          <a:xfrm>
            <a:off x="661837" y="893764"/>
            <a:ext cx="3550123" cy="707886"/>
          </a:xfrm>
          <a:prstGeom prst="rect">
            <a:avLst/>
          </a:prstGeom>
          <a:noFill/>
        </p:spPr>
        <p:txBody>
          <a:bodyPr wrap="square" rtlCol="0">
            <a:spAutoFit/>
          </a:bodyPr>
          <a:lstStyle/>
          <a:p>
            <a:r>
              <a:rPr lang="es-MX" sz="4000" dirty="0" smtClean="0">
                <a:solidFill>
                  <a:schemeClr val="accent6">
                    <a:lumMod val="50000"/>
                  </a:schemeClr>
                </a:solidFill>
                <a:latin typeface="Arial Black" panose="020B0A04020102020204" pitchFamily="34" charset="0"/>
              </a:rPr>
              <a:t>DEFINICIÓN</a:t>
            </a:r>
            <a:endParaRPr lang="es-MX" sz="4000" dirty="0">
              <a:solidFill>
                <a:schemeClr val="accent6">
                  <a:lumMod val="50000"/>
                </a:schemeClr>
              </a:solidFill>
              <a:latin typeface="Arial Black" panose="020B0A04020102020204" pitchFamily="34" charset="0"/>
            </a:endParaRPr>
          </a:p>
        </p:txBody>
      </p:sp>
    </p:spTree>
    <p:extLst>
      <p:ext uri="{BB962C8B-B14F-4D97-AF65-F5344CB8AC3E}">
        <p14:creationId xmlns:p14="http://schemas.microsoft.com/office/powerpoint/2010/main" val="3281359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bwMode="auto">
          <a:xfrm>
            <a:off x="3275856" y="116632"/>
            <a:ext cx="2160240" cy="504056"/>
          </a:xfrm>
          <a:prstGeom prst="rect">
            <a:avLst/>
          </a:prstGeom>
          <a:noFill/>
          <a:ln w="381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MX" sz="5000" b="1" i="1" u="none" strike="noStrike" cap="none" normalizeH="0" baseline="0" dirty="0" smtClean="0">
                <a:ln>
                  <a:noFill/>
                </a:ln>
                <a:solidFill>
                  <a:srgbClr val="800000"/>
                </a:solidFill>
                <a:effectLst>
                  <a:glow rad="228600">
                    <a:schemeClr val="accent6">
                      <a:satMod val="175000"/>
                      <a:alpha val="40000"/>
                    </a:schemeClr>
                  </a:glow>
                </a:effectLst>
                <a:latin typeface="Arial" charset="0"/>
                <a:cs typeface="Arial" charset="0"/>
              </a:rPr>
              <a:t>Índice</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a:effectLst>
            <a:glow rad="139700">
              <a:schemeClr val="accent6">
                <a:satMod val="175000"/>
                <a:alpha val="24000"/>
              </a:schemeClr>
            </a:glow>
            <a:outerShdw blurRad="76200" dir="13500000" sy="23000" kx="1200000" algn="br" rotWithShape="0">
              <a:prstClr val="black">
                <a:alpha val="6000"/>
              </a:prstClr>
            </a:outerShdw>
            <a:softEdge rad="31750"/>
          </a:effectLst>
        </p:spPr>
      </p:pic>
      <p:sp>
        <p:nvSpPr>
          <p:cNvPr id="2" name="Rectángulo 1"/>
          <p:cNvSpPr/>
          <p:nvPr/>
        </p:nvSpPr>
        <p:spPr>
          <a:xfrm>
            <a:off x="683568" y="737321"/>
            <a:ext cx="4572000" cy="5509200"/>
          </a:xfrm>
          <a:prstGeom prst="rect">
            <a:avLst/>
          </a:prstGeom>
        </p:spPr>
        <p:txBody>
          <a:bodyPr>
            <a:spAutoFit/>
          </a:bodyPr>
          <a:lstStyle/>
          <a:p>
            <a:r>
              <a:rPr lang="es-MX" sz="4400" b="1" dirty="0">
                <a:solidFill>
                  <a:schemeClr val="accent6">
                    <a:lumMod val="75000"/>
                  </a:schemeClr>
                </a:solidFill>
                <a:latin typeface="Calibri" pitchFamily="34" charset="0"/>
              </a:rPr>
              <a:t>“Estadística    es aquella que nos ofrece </a:t>
            </a:r>
            <a:r>
              <a:rPr lang="es-MX" sz="4400" b="1" dirty="0">
                <a:latin typeface="Calibri" pitchFamily="34" charset="0"/>
              </a:rPr>
              <a:t>métodos y técnicas que permiten entender </a:t>
            </a:r>
            <a:r>
              <a:rPr lang="es-MX" sz="4400" b="1" dirty="0">
                <a:solidFill>
                  <a:schemeClr val="accent6">
                    <a:lumMod val="75000"/>
                  </a:schemeClr>
                </a:solidFill>
                <a:latin typeface="Calibri" pitchFamily="34" charset="0"/>
              </a:rPr>
              <a:t>los datos a partir de </a:t>
            </a:r>
            <a:r>
              <a:rPr lang="es-MX" sz="4400" b="1" dirty="0" smtClean="0">
                <a:solidFill>
                  <a:schemeClr val="accent6">
                    <a:lumMod val="75000"/>
                  </a:schemeClr>
                </a:solidFill>
                <a:latin typeface="Calibri" pitchFamily="34" charset="0"/>
              </a:rPr>
              <a:t>modelos”</a:t>
            </a:r>
            <a:endParaRPr lang="es-MX" sz="4400" dirty="0">
              <a:solidFill>
                <a:schemeClr val="accent6">
                  <a:lumMod val="75000"/>
                </a:schemeClr>
              </a:solidFill>
            </a:endParaRPr>
          </a:p>
        </p:txBody>
      </p:sp>
    </p:spTree>
    <p:extLst>
      <p:ext uri="{BB962C8B-B14F-4D97-AF65-F5344CB8AC3E}">
        <p14:creationId xmlns:p14="http://schemas.microsoft.com/office/powerpoint/2010/main" val="2148465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2443</TotalTime>
  <Words>3026</Words>
  <Application>Microsoft Office PowerPoint</Application>
  <PresentationFormat>Presentación en pantalla (4:3)</PresentationFormat>
  <Paragraphs>610</Paragraphs>
  <Slides>71</Slides>
  <Notes>4</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71</vt:i4>
      </vt:variant>
    </vt:vector>
  </HeadingPairs>
  <TitlesOfParts>
    <vt:vector size="82" baseType="lpstr">
      <vt:lpstr>Arial</vt:lpstr>
      <vt:lpstr>Arial Black</vt:lpstr>
      <vt:lpstr>Calibri</vt:lpstr>
      <vt:lpstr>Cambria Math</vt:lpstr>
      <vt:lpstr>Century Gothic</vt:lpstr>
      <vt:lpstr>Times New Roman</vt:lpstr>
      <vt:lpstr>Verdana</vt:lpstr>
      <vt:lpstr>Wingdings</vt:lpstr>
      <vt:lpstr>Wingdings 3</vt:lpstr>
      <vt:lpstr>Espiral</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Importancia</vt:lpstr>
      <vt:lpstr>Presentación de PowerPoint</vt:lpstr>
      <vt:lpstr>Presentación de PowerPoint</vt:lpstr>
      <vt:lpstr>Presentación de PowerPoint</vt:lpstr>
      <vt:lpstr>MEDIDAS DESCRIPTIVAS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Caso Práctico 1</vt:lpstr>
      <vt:lpstr>Referencias</vt:lpstr>
      <vt:lpstr>Referencias</vt:lpstr>
      <vt:lpstr>Guión Explicativo</vt:lpstr>
      <vt:lpstr>Presentación de PowerPoint</vt:lpstr>
      <vt:lpstr>Presentación de PowerPoint</vt:lpstr>
    </vt:vector>
  </TitlesOfParts>
  <Company>Template Central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ESTADISTICA DESCRIPTIVA</dc:title>
  <dc:creator>EDNA SOLANO</dc:creator>
  <cp:lastModifiedBy>ACER</cp:lastModifiedBy>
  <cp:revision>371</cp:revision>
  <dcterms:created xsi:type="dcterms:W3CDTF">2000-08-03T01:43:40Z</dcterms:created>
  <dcterms:modified xsi:type="dcterms:W3CDTF">2015-10-01T03:00:20Z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TC011408063082</vt:lpwstr>
  </property>
</Properties>
</file>