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89" r:id="rId2"/>
    <p:sldId id="290" r:id="rId3"/>
    <p:sldId id="291" r:id="rId4"/>
    <p:sldId id="256" r:id="rId5"/>
    <p:sldId id="270" r:id="rId6"/>
    <p:sldId id="275" r:id="rId7"/>
    <p:sldId id="276" r:id="rId8"/>
    <p:sldId id="262" r:id="rId9"/>
    <p:sldId id="263" r:id="rId10"/>
    <p:sldId id="264" r:id="rId11"/>
    <p:sldId id="265" r:id="rId12"/>
    <p:sldId id="257" r:id="rId13"/>
    <p:sldId id="259" r:id="rId14"/>
    <p:sldId id="258" r:id="rId15"/>
    <p:sldId id="269" r:id="rId16"/>
    <p:sldId id="277" r:id="rId17"/>
    <p:sldId id="266" r:id="rId18"/>
    <p:sldId id="273" r:id="rId19"/>
    <p:sldId id="274" r:id="rId20"/>
    <p:sldId id="260" r:id="rId21"/>
    <p:sldId id="268" r:id="rId22"/>
    <p:sldId id="281" r:id="rId23"/>
    <p:sldId id="287" r:id="rId24"/>
    <p:sldId id="278" r:id="rId25"/>
    <p:sldId id="279" r:id="rId26"/>
    <p:sldId id="280" r:id="rId27"/>
    <p:sldId id="272" r:id="rId28"/>
    <p:sldId id="282" r:id="rId29"/>
    <p:sldId id="283" r:id="rId30"/>
    <p:sldId id="288" r:id="rId31"/>
    <p:sldId id="284" r:id="rId32"/>
    <p:sldId id="285" r:id="rId33"/>
    <p:sldId id="286" r:id="rId34"/>
    <p:sldId id="261" r:id="rId35"/>
    <p:sldId id="292" r:id="rId3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1A963"/>
    <a:srgbClr val="132845"/>
    <a:srgbClr val="133C31"/>
    <a:srgbClr val="025198"/>
    <a:srgbClr val="000000"/>
    <a:srgbClr val="142862"/>
    <a:srgbClr val="422C16"/>
    <a:srgbClr val="F96F07"/>
    <a:srgbClr val="CCCC00"/>
    <a:srgbClr val="0C78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1575" autoAdjust="0"/>
    <p:restoredTop sz="77798" autoAdjust="0"/>
  </p:normalViewPr>
  <p:slideViewPr>
    <p:cSldViewPr>
      <p:cViewPr varScale="1">
        <p:scale>
          <a:sx n="74" d="100"/>
          <a:sy n="74" d="100"/>
        </p:scale>
        <p:origin x="166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2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B73EF0-7430-4620-B44D-4FACD7DE20BF}" type="doc">
      <dgm:prSet loTypeId="urn:microsoft.com/office/officeart/2005/8/layout/balance1" loCatId="relationship" qsTypeId="urn:microsoft.com/office/officeart/2005/8/quickstyle/simple5" qsCatId="simple" csTypeId="urn:microsoft.com/office/officeart/2005/8/colors/colorful4" csCatId="colorful" phldr="1"/>
      <dgm:spPr/>
      <dgm:t>
        <a:bodyPr/>
        <a:lstStyle/>
        <a:p>
          <a:endParaRPr lang="es-MX"/>
        </a:p>
      </dgm:t>
    </dgm:pt>
    <dgm:pt modelId="{BA010A41-4925-472E-A98D-1C438865E267}">
      <dgm:prSet phldrT="[Texto]"/>
      <dgm:spPr/>
      <dgm:t>
        <a:bodyPr/>
        <a:lstStyle/>
        <a:p>
          <a:r>
            <a:rPr lang="es-MX"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Más caro</a:t>
          </a:r>
          <a:endParaRPr lang="es-MX"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C1E91BC1-0F4E-49C1-98CC-4C9796CB9C33}" type="parTrans" cxnId="{04C2CF5D-2C4C-4C78-8AA7-1608298A504E}">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5F0029A1-6DCF-4873-8A26-C4404D46C934}" type="sibTrans" cxnId="{04C2CF5D-2C4C-4C78-8AA7-1608298A504E}">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B0CA39C3-FA86-42C6-963F-6E8706A9BAF4}">
      <dgm:prSet phldrT="[Texto]"/>
      <dgm:spPr/>
      <dgm:t>
        <a:bodyPr/>
        <a:lstStyle/>
        <a:p>
          <a:r>
            <a:rPr lang="es-MX" dirty="0" smtClean="0">
              <a:effectLst>
                <a:outerShdw blurRad="38100" dist="38100" dir="2700000" algn="tl">
                  <a:srgbClr val="000000">
                    <a:alpha val="43137"/>
                  </a:srgbClr>
                </a:outerShdw>
              </a:effectLst>
              <a:latin typeface="Times New Roman" pitchFamily="18" charset="0"/>
              <a:cs typeface="Times New Roman" pitchFamily="18" charset="0"/>
            </a:rPr>
            <a:t>Capital</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7748AADD-D03F-414F-990C-5C27412C0930}" type="parTrans" cxnId="{B9C599D8-6E1A-4BF5-AD7D-0B5BAC7C0041}">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E1F05461-8876-4F31-AFF5-C99D5E2A35C4}" type="sibTrans" cxnId="{B9C599D8-6E1A-4BF5-AD7D-0B5BAC7C0041}">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F4FEE7CC-9061-4A0B-BCBD-2FAADAAB6945}">
      <dgm:prSet phldrT="[Texto]"/>
      <dgm:spPr/>
      <dgm:t>
        <a:bodyPr/>
        <a:lstStyle/>
        <a:p>
          <a:r>
            <a:rPr lang="es-MX" dirty="0" smtClean="0">
              <a:effectLst>
                <a:outerShdw blurRad="38100" dist="38100" dir="2700000" algn="tl">
                  <a:srgbClr val="000000">
                    <a:alpha val="43137"/>
                  </a:srgbClr>
                </a:outerShdw>
              </a:effectLst>
              <a:latin typeface="Times New Roman" pitchFamily="18" charset="0"/>
              <a:cs typeface="Times New Roman" pitchFamily="18" charset="0"/>
            </a:rPr>
            <a:t>Capital</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FA8DFEFE-B71F-4639-BBEF-4CC81F48D8F2}" type="parTrans" cxnId="{009AFFAB-1310-4EE7-A3C3-61CF4FD245CA}">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1141DBE8-0366-4D44-8954-C3FABF47F3BA}" type="sibTrans" cxnId="{009AFFAB-1310-4EE7-A3C3-61CF4FD245CA}">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3ADB6635-C242-4691-9171-B58BC8B963C6}">
      <dgm:prSet phldrT="[Texto]"/>
      <dgm:spPr/>
      <dgm:t>
        <a:bodyPr/>
        <a:lstStyle/>
        <a:p>
          <a:r>
            <a:rPr lang="es-MX"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Más barato</a:t>
          </a:r>
          <a:endParaRPr lang="es-MX"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566B9A62-03D2-4972-858F-7BA24E10D790}" type="parTrans" cxnId="{445AC66D-4ED7-4D31-A009-6125EBDE8112}">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D43A2B80-BE53-4E52-A53F-4F74727B3046}" type="sibTrans" cxnId="{445AC66D-4ED7-4D31-A009-6125EBDE8112}">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2FA37594-4F56-4733-863C-CAF18D9D2E0E}">
      <dgm:prSet phldrT="[Texto]"/>
      <dgm:spPr/>
      <dgm:t>
        <a:bodyPr/>
        <a:lstStyle/>
        <a:p>
          <a:r>
            <a:rPr lang="es-MX" dirty="0" smtClean="0">
              <a:effectLst>
                <a:outerShdw blurRad="38100" dist="38100" dir="2700000" algn="tl">
                  <a:srgbClr val="000000">
                    <a:alpha val="43137"/>
                  </a:srgbClr>
                </a:outerShdw>
              </a:effectLst>
              <a:latin typeface="Times New Roman" pitchFamily="18" charset="0"/>
              <a:cs typeface="Times New Roman" pitchFamily="18" charset="0"/>
            </a:rPr>
            <a:t>Trabajo</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2B3B9DC0-353F-4F3F-AF5C-B18F85B77DC9}" type="parTrans" cxnId="{B3667E80-E279-4B87-9E5D-AD1DF1159A78}">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6CF20F23-F7FB-4DE8-B703-478F1FEBA411}" type="sibTrans" cxnId="{B3667E80-E279-4B87-9E5D-AD1DF1159A78}">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A6EA3BC6-D863-40C2-90B7-D58C5734A736}">
      <dgm:prSet phldrT="[Texto]"/>
      <dgm:spPr/>
      <dgm:t>
        <a:bodyPr/>
        <a:lstStyle/>
        <a:p>
          <a:r>
            <a:rPr lang="es-MX" dirty="0" smtClean="0">
              <a:effectLst>
                <a:outerShdw blurRad="38100" dist="38100" dir="2700000" algn="tl">
                  <a:srgbClr val="000000">
                    <a:alpha val="43137"/>
                  </a:srgbClr>
                </a:outerShdw>
              </a:effectLst>
              <a:latin typeface="Times New Roman" pitchFamily="18" charset="0"/>
              <a:cs typeface="Times New Roman" pitchFamily="18" charset="0"/>
            </a:rPr>
            <a:t>Trabajo</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B91C149F-67E8-4354-842F-56A4CD2273D6}" type="parTrans" cxnId="{55A239F5-7468-484B-847F-319BF47BB419}">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023A2BA2-5C7E-45A4-9241-FE10F88AD517}" type="sibTrans" cxnId="{55A239F5-7468-484B-847F-319BF47BB419}">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E23EF220-FE32-453F-B07E-4F8C24F32F74}">
      <dgm:prSet phldrT="[Texto]"/>
      <dgm:spPr/>
      <dgm:t>
        <a:bodyPr/>
        <a:lstStyle/>
        <a:p>
          <a:r>
            <a:rPr lang="es-MX" dirty="0" smtClean="0">
              <a:effectLst>
                <a:outerShdw blurRad="38100" dist="38100" dir="2700000" algn="tl">
                  <a:srgbClr val="000000">
                    <a:alpha val="43137"/>
                  </a:srgbClr>
                </a:outerShdw>
              </a:effectLst>
              <a:latin typeface="Times New Roman" pitchFamily="18" charset="0"/>
              <a:cs typeface="Times New Roman" pitchFamily="18" charset="0"/>
            </a:rPr>
            <a:t>Trabajo</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615ACD1D-D7F9-4852-8D30-7A5392722A34}" type="parTrans" cxnId="{8D5A6E42-2751-4ACD-BE23-C1F336FA3049}">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0DD11383-8A27-4AD7-B4FF-2C9BF1825FD3}" type="sibTrans" cxnId="{8D5A6E42-2751-4ACD-BE23-C1F336FA3049}">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823533DF-22E6-4F25-8D11-411264DD2F3C}">
      <dgm:prSet phldrT="[Texto]"/>
      <dgm:spPr/>
      <dgm:t>
        <a:bodyPr/>
        <a:lstStyle/>
        <a:p>
          <a:r>
            <a:rPr lang="es-MX" dirty="0" smtClean="0">
              <a:effectLst>
                <a:outerShdw blurRad="38100" dist="38100" dir="2700000" algn="tl">
                  <a:srgbClr val="000000">
                    <a:alpha val="43137"/>
                  </a:srgbClr>
                </a:outerShdw>
              </a:effectLst>
              <a:latin typeface="Times New Roman" pitchFamily="18" charset="0"/>
              <a:cs typeface="Times New Roman" pitchFamily="18" charset="0"/>
            </a:rPr>
            <a:t>Trabajo</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EC1099B1-EA90-43ED-98F5-3E58DA8DA7F3}" type="parTrans" cxnId="{CD38C4E2-46D0-4BE3-B188-8E73695B92C9}">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DCB31E68-BADD-496B-817D-51D8D5A658B0}" type="sibTrans" cxnId="{CD38C4E2-46D0-4BE3-B188-8E73695B92C9}">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9BF2E613-BA31-48DE-874F-1247B764AADA}" type="pres">
      <dgm:prSet presAssocID="{47B73EF0-7430-4620-B44D-4FACD7DE20BF}" presName="outerComposite" presStyleCnt="0">
        <dgm:presLayoutVars>
          <dgm:chMax val="2"/>
          <dgm:animLvl val="lvl"/>
          <dgm:resizeHandles val="exact"/>
        </dgm:presLayoutVars>
      </dgm:prSet>
      <dgm:spPr/>
      <dgm:t>
        <a:bodyPr/>
        <a:lstStyle/>
        <a:p>
          <a:endParaRPr lang="es-MX"/>
        </a:p>
      </dgm:t>
    </dgm:pt>
    <dgm:pt modelId="{0B3F9B11-6E21-4B98-A2BB-78BAB8F96314}" type="pres">
      <dgm:prSet presAssocID="{47B73EF0-7430-4620-B44D-4FACD7DE20BF}" presName="dummyMaxCanvas" presStyleCnt="0"/>
      <dgm:spPr/>
    </dgm:pt>
    <dgm:pt modelId="{AF2A1AD8-DDA8-41E3-86EE-B8360109D309}" type="pres">
      <dgm:prSet presAssocID="{47B73EF0-7430-4620-B44D-4FACD7DE20BF}" presName="parentComposite" presStyleCnt="0"/>
      <dgm:spPr/>
    </dgm:pt>
    <dgm:pt modelId="{5B6710C7-9469-457B-9C69-D026E7969617}" type="pres">
      <dgm:prSet presAssocID="{47B73EF0-7430-4620-B44D-4FACD7DE20BF}" presName="parent1" presStyleLbl="alignAccFollowNode1" presStyleIdx="0" presStyleCnt="4" custScaleX="130378">
        <dgm:presLayoutVars>
          <dgm:chMax val="4"/>
        </dgm:presLayoutVars>
      </dgm:prSet>
      <dgm:spPr/>
      <dgm:t>
        <a:bodyPr/>
        <a:lstStyle/>
        <a:p>
          <a:endParaRPr lang="es-MX"/>
        </a:p>
      </dgm:t>
    </dgm:pt>
    <dgm:pt modelId="{C2318C53-D227-4C1B-878A-47FA5A759DA9}" type="pres">
      <dgm:prSet presAssocID="{47B73EF0-7430-4620-B44D-4FACD7DE20BF}" presName="parent2" presStyleLbl="alignAccFollowNode1" presStyleIdx="1" presStyleCnt="4" custScaleX="130378">
        <dgm:presLayoutVars>
          <dgm:chMax val="4"/>
        </dgm:presLayoutVars>
      </dgm:prSet>
      <dgm:spPr/>
      <dgm:t>
        <a:bodyPr/>
        <a:lstStyle/>
        <a:p>
          <a:endParaRPr lang="es-MX"/>
        </a:p>
      </dgm:t>
    </dgm:pt>
    <dgm:pt modelId="{C8A6A0AE-F64A-4790-887C-61A179CF7DC1}" type="pres">
      <dgm:prSet presAssocID="{47B73EF0-7430-4620-B44D-4FACD7DE20BF}" presName="childrenComposite" presStyleCnt="0"/>
      <dgm:spPr/>
    </dgm:pt>
    <dgm:pt modelId="{A278849B-ACC3-421C-8776-660598DB276C}" type="pres">
      <dgm:prSet presAssocID="{47B73EF0-7430-4620-B44D-4FACD7DE20BF}" presName="dummyMaxCanvas_ChildArea" presStyleCnt="0"/>
      <dgm:spPr/>
    </dgm:pt>
    <dgm:pt modelId="{1CE096F6-B56D-4FCB-A434-1DDF9F2702B0}" type="pres">
      <dgm:prSet presAssocID="{47B73EF0-7430-4620-B44D-4FACD7DE20BF}" presName="fulcrum" presStyleLbl="alignAccFollowNode1" presStyleIdx="2" presStyleCnt="4"/>
      <dgm:spPr/>
    </dgm:pt>
    <dgm:pt modelId="{53B72F8E-8D01-48D0-83DE-39466364E6E8}" type="pres">
      <dgm:prSet presAssocID="{47B73EF0-7430-4620-B44D-4FACD7DE20BF}" presName="balance_24" presStyleLbl="alignAccFollowNode1" presStyleIdx="3" presStyleCnt="4">
        <dgm:presLayoutVars>
          <dgm:bulletEnabled val="1"/>
        </dgm:presLayoutVars>
      </dgm:prSet>
      <dgm:spPr/>
    </dgm:pt>
    <dgm:pt modelId="{A2599652-60BF-49BF-9DF8-B45AB6FB82B2}" type="pres">
      <dgm:prSet presAssocID="{47B73EF0-7430-4620-B44D-4FACD7DE20BF}" presName="right_24_1" presStyleLbl="node1" presStyleIdx="0" presStyleCnt="6">
        <dgm:presLayoutVars>
          <dgm:bulletEnabled val="1"/>
        </dgm:presLayoutVars>
      </dgm:prSet>
      <dgm:spPr/>
      <dgm:t>
        <a:bodyPr/>
        <a:lstStyle/>
        <a:p>
          <a:endParaRPr lang="es-MX"/>
        </a:p>
      </dgm:t>
    </dgm:pt>
    <dgm:pt modelId="{DF84F20C-D1B8-4331-879C-D2FB00B593A3}" type="pres">
      <dgm:prSet presAssocID="{47B73EF0-7430-4620-B44D-4FACD7DE20BF}" presName="right_24_2" presStyleLbl="node1" presStyleIdx="1" presStyleCnt="6">
        <dgm:presLayoutVars>
          <dgm:bulletEnabled val="1"/>
        </dgm:presLayoutVars>
      </dgm:prSet>
      <dgm:spPr/>
      <dgm:t>
        <a:bodyPr/>
        <a:lstStyle/>
        <a:p>
          <a:endParaRPr lang="es-MX"/>
        </a:p>
      </dgm:t>
    </dgm:pt>
    <dgm:pt modelId="{E20ED01A-AB4B-4816-838D-C3A4FEBFBDD4}" type="pres">
      <dgm:prSet presAssocID="{47B73EF0-7430-4620-B44D-4FACD7DE20BF}" presName="right_24_3" presStyleLbl="node1" presStyleIdx="2" presStyleCnt="6">
        <dgm:presLayoutVars>
          <dgm:bulletEnabled val="1"/>
        </dgm:presLayoutVars>
      </dgm:prSet>
      <dgm:spPr/>
      <dgm:t>
        <a:bodyPr/>
        <a:lstStyle/>
        <a:p>
          <a:endParaRPr lang="es-MX"/>
        </a:p>
      </dgm:t>
    </dgm:pt>
    <dgm:pt modelId="{0F416E64-A85B-4CEC-AC3E-EA6F0E8D36FE}" type="pres">
      <dgm:prSet presAssocID="{47B73EF0-7430-4620-B44D-4FACD7DE20BF}" presName="right_24_4" presStyleLbl="node1" presStyleIdx="3" presStyleCnt="6">
        <dgm:presLayoutVars>
          <dgm:bulletEnabled val="1"/>
        </dgm:presLayoutVars>
      </dgm:prSet>
      <dgm:spPr/>
      <dgm:t>
        <a:bodyPr/>
        <a:lstStyle/>
        <a:p>
          <a:endParaRPr lang="es-MX"/>
        </a:p>
      </dgm:t>
    </dgm:pt>
    <dgm:pt modelId="{6999A4F2-299C-4121-BC58-31FEB3216682}" type="pres">
      <dgm:prSet presAssocID="{47B73EF0-7430-4620-B44D-4FACD7DE20BF}" presName="left_24_1" presStyleLbl="node1" presStyleIdx="4" presStyleCnt="6">
        <dgm:presLayoutVars>
          <dgm:bulletEnabled val="1"/>
        </dgm:presLayoutVars>
      </dgm:prSet>
      <dgm:spPr/>
      <dgm:t>
        <a:bodyPr/>
        <a:lstStyle/>
        <a:p>
          <a:endParaRPr lang="es-MX"/>
        </a:p>
      </dgm:t>
    </dgm:pt>
    <dgm:pt modelId="{108286E7-C849-45DC-8FB0-6AB01677CA5C}" type="pres">
      <dgm:prSet presAssocID="{47B73EF0-7430-4620-B44D-4FACD7DE20BF}" presName="left_24_2" presStyleLbl="node1" presStyleIdx="5" presStyleCnt="6">
        <dgm:presLayoutVars>
          <dgm:bulletEnabled val="1"/>
        </dgm:presLayoutVars>
      </dgm:prSet>
      <dgm:spPr/>
      <dgm:t>
        <a:bodyPr/>
        <a:lstStyle/>
        <a:p>
          <a:endParaRPr lang="es-MX"/>
        </a:p>
      </dgm:t>
    </dgm:pt>
  </dgm:ptLst>
  <dgm:cxnLst>
    <dgm:cxn modelId="{445AC66D-4ED7-4D31-A009-6125EBDE8112}" srcId="{47B73EF0-7430-4620-B44D-4FACD7DE20BF}" destId="{3ADB6635-C242-4691-9171-B58BC8B963C6}" srcOrd="1" destOrd="0" parTransId="{566B9A62-03D2-4972-858F-7BA24E10D790}" sibTransId="{D43A2B80-BE53-4E52-A53F-4F74727B3046}"/>
    <dgm:cxn modelId="{4FF88E0D-868F-4C7E-8EA5-B9F5244BB2EA}" type="presOf" srcId="{B0CA39C3-FA86-42C6-963F-6E8706A9BAF4}" destId="{6999A4F2-299C-4121-BC58-31FEB3216682}" srcOrd="0" destOrd="0" presId="urn:microsoft.com/office/officeart/2005/8/layout/balance1"/>
    <dgm:cxn modelId="{CD38C4E2-46D0-4BE3-B188-8E73695B92C9}" srcId="{3ADB6635-C242-4691-9171-B58BC8B963C6}" destId="{823533DF-22E6-4F25-8D11-411264DD2F3C}" srcOrd="3" destOrd="0" parTransId="{EC1099B1-EA90-43ED-98F5-3E58DA8DA7F3}" sibTransId="{DCB31E68-BADD-496B-817D-51D8D5A658B0}"/>
    <dgm:cxn modelId="{B3667E80-E279-4B87-9E5D-AD1DF1159A78}" srcId="{3ADB6635-C242-4691-9171-B58BC8B963C6}" destId="{2FA37594-4F56-4733-863C-CAF18D9D2E0E}" srcOrd="0" destOrd="0" parTransId="{2B3B9DC0-353F-4F3F-AF5C-B18F85B77DC9}" sibTransId="{6CF20F23-F7FB-4DE8-B703-478F1FEBA411}"/>
    <dgm:cxn modelId="{55A239F5-7468-484B-847F-319BF47BB419}" srcId="{3ADB6635-C242-4691-9171-B58BC8B963C6}" destId="{A6EA3BC6-D863-40C2-90B7-D58C5734A736}" srcOrd="1" destOrd="0" parTransId="{B91C149F-67E8-4354-842F-56A4CD2273D6}" sibTransId="{023A2BA2-5C7E-45A4-9241-FE10F88AD517}"/>
    <dgm:cxn modelId="{7590C423-8C36-4DEB-A16D-3D3224A93823}" type="presOf" srcId="{BA010A41-4925-472E-A98D-1C438865E267}" destId="{5B6710C7-9469-457B-9C69-D026E7969617}" srcOrd="0" destOrd="0" presId="urn:microsoft.com/office/officeart/2005/8/layout/balance1"/>
    <dgm:cxn modelId="{009AFFAB-1310-4EE7-A3C3-61CF4FD245CA}" srcId="{BA010A41-4925-472E-A98D-1C438865E267}" destId="{F4FEE7CC-9061-4A0B-BCBD-2FAADAAB6945}" srcOrd="1" destOrd="0" parTransId="{FA8DFEFE-B71F-4639-BBEF-4CC81F48D8F2}" sibTransId="{1141DBE8-0366-4D44-8954-C3FABF47F3BA}"/>
    <dgm:cxn modelId="{0E285032-836E-4CE4-9882-5735EFD9162C}" type="presOf" srcId="{2FA37594-4F56-4733-863C-CAF18D9D2E0E}" destId="{A2599652-60BF-49BF-9DF8-B45AB6FB82B2}" srcOrd="0" destOrd="0" presId="urn:microsoft.com/office/officeart/2005/8/layout/balance1"/>
    <dgm:cxn modelId="{8D5A6E42-2751-4ACD-BE23-C1F336FA3049}" srcId="{3ADB6635-C242-4691-9171-B58BC8B963C6}" destId="{E23EF220-FE32-453F-B07E-4F8C24F32F74}" srcOrd="2" destOrd="0" parTransId="{615ACD1D-D7F9-4852-8D30-7A5392722A34}" sibTransId="{0DD11383-8A27-4AD7-B4FF-2C9BF1825FD3}"/>
    <dgm:cxn modelId="{F4ED8156-0AA5-4836-95EC-04B3B0B53379}" type="presOf" srcId="{E23EF220-FE32-453F-B07E-4F8C24F32F74}" destId="{E20ED01A-AB4B-4816-838D-C3A4FEBFBDD4}" srcOrd="0" destOrd="0" presId="urn:microsoft.com/office/officeart/2005/8/layout/balance1"/>
    <dgm:cxn modelId="{7B2DAB69-8745-4F91-8FA5-3D3FB0ED317F}" type="presOf" srcId="{47B73EF0-7430-4620-B44D-4FACD7DE20BF}" destId="{9BF2E613-BA31-48DE-874F-1247B764AADA}" srcOrd="0" destOrd="0" presId="urn:microsoft.com/office/officeart/2005/8/layout/balance1"/>
    <dgm:cxn modelId="{40E12EA8-16A6-491B-B9CD-C00FC78C4A8D}" type="presOf" srcId="{3ADB6635-C242-4691-9171-B58BC8B963C6}" destId="{C2318C53-D227-4C1B-878A-47FA5A759DA9}" srcOrd="0" destOrd="0" presId="urn:microsoft.com/office/officeart/2005/8/layout/balance1"/>
    <dgm:cxn modelId="{B9C599D8-6E1A-4BF5-AD7D-0B5BAC7C0041}" srcId="{BA010A41-4925-472E-A98D-1C438865E267}" destId="{B0CA39C3-FA86-42C6-963F-6E8706A9BAF4}" srcOrd="0" destOrd="0" parTransId="{7748AADD-D03F-414F-990C-5C27412C0930}" sibTransId="{E1F05461-8876-4F31-AFF5-C99D5E2A35C4}"/>
    <dgm:cxn modelId="{04C2CF5D-2C4C-4C78-8AA7-1608298A504E}" srcId="{47B73EF0-7430-4620-B44D-4FACD7DE20BF}" destId="{BA010A41-4925-472E-A98D-1C438865E267}" srcOrd="0" destOrd="0" parTransId="{C1E91BC1-0F4E-49C1-98CC-4C9796CB9C33}" sibTransId="{5F0029A1-6DCF-4873-8A26-C4404D46C934}"/>
    <dgm:cxn modelId="{6D85ACCE-0B90-497E-AB7E-29A29FA97FEE}" type="presOf" srcId="{A6EA3BC6-D863-40C2-90B7-D58C5734A736}" destId="{DF84F20C-D1B8-4331-879C-D2FB00B593A3}" srcOrd="0" destOrd="0" presId="urn:microsoft.com/office/officeart/2005/8/layout/balance1"/>
    <dgm:cxn modelId="{F5FFD49D-63FA-42BB-BF5C-31292F29B6FB}" type="presOf" srcId="{823533DF-22E6-4F25-8D11-411264DD2F3C}" destId="{0F416E64-A85B-4CEC-AC3E-EA6F0E8D36FE}" srcOrd="0" destOrd="0" presId="urn:microsoft.com/office/officeart/2005/8/layout/balance1"/>
    <dgm:cxn modelId="{4E4BAE45-305F-44B5-9C9D-3E50210A4610}" type="presOf" srcId="{F4FEE7CC-9061-4A0B-BCBD-2FAADAAB6945}" destId="{108286E7-C849-45DC-8FB0-6AB01677CA5C}" srcOrd="0" destOrd="0" presId="urn:microsoft.com/office/officeart/2005/8/layout/balance1"/>
    <dgm:cxn modelId="{A8B4C709-DF78-463C-AD72-310C6882F877}" type="presParOf" srcId="{9BF2E613-BA31-48DE-874F-1247B764AADA}" destId="{0B3F9B11-6E21-4B98-A2BB-78BAB8F96314}" srcOrd="0" destOrd="0" presId="urn:microsoft.com/office/officeart/2005/8/layout/balance1"/>
    <dgm:cxn modelId="{C9535813-B977-4C95-8043-6ED0B776814E}" type="presParOf" srcId="{9BF2E613-BA31-48DE-874F-1247B764AADA}" destId="{AF2A1AD8-DDA8-41E3-86EE-B8360109D309}" srcOrd="1" destOrd="0" presId="urn:microsoft.com/office/officeart/2005/8/layout/balance1"/>
    <dgm:cxn modelId="{0DD911D1-21E3-4CA5-87DE-68EF6031BED8}" type="presParOf" srcId="{AF2A1AD8-DDA8-41E3-86EE-B8360109D309}" destId="{5B6710C7-9469-457B-9C69-D026E7969617}" srcOrd="0" destOrd="0" presId="urn:microsoft.com/office/officeart/2005/8/layout/balance1"/>
    <dgm:cxn modelId="{50616110-0ACA-4B2A-A6FE-4C3D003F7013}" type="presParOf" srcId="{AF2A1AD8-DDA8-41E3-86EE-B8360109D309}" destId="{C2318C53-D227-4C1B-878A-47FA5A759DA9}" srcOrd="1" destOrd="0" presId="urn:microsoft.com/office/officeart/2005/8/layout/balance1"/>
    <dgm:cxn modelId="{10760696-EF44-48E6-942B-855DD3A2D914}" type="presParOf" srcId="{9BF2E613-BA31-48DE-874F-1247B764AADA}" destId="{C8A6A0AE-F64A-4790-887C-61A179CF7DC1}" srcOrd="2" destOrd="0" presId="urn:microsoft.com/office/officeart/2005/8/layout/balance1"/>
    <dgm:cxn modelId="{206B18CF-8EC3-4017-914D-A0577049984D}" type="presParOf" srcId="{C8A6A0AE-F64A-4790-887C-61A179CF7DC1}" destId="{A278849B-ACC3-421C-8776-660598DB276C}" srcOrd="0" destOrd="0" presId="urn:microsoft.com/office/officeart/2005/8/layout/balance1"/>
    <dgm:cxn modelId="{11D9D0F5-E813-4E5D-8CA3-73AB9DB5356B}" type="presParOf" srcId="{C8A6A0AE-F64A-4790-887C-61A179CF7DC1}" destId="{1CE096F6-B56D-4FCB-A434-1DDF9F2702B0}" srcOrd="1" destOrd="0" presId="urn:microsoft.com/office/officeart/2005/8/layout/balance1"/>
    <dgm:cxn modelId="{C4F80587-A41F-46E8-B586-681D989A97F7}" type="presParOf" srcId="{C8A6A0AE-F64A-4790-887C-61A179CF7DC1}" destId="{53B72F8E-8D01-48D0-83DE-39466364E6E8}" srcOrd="2" destOrd="0" presId="urn:microsoft.com/office/officeart/2005/8/layout/balance1"/>
    <dgm:cxn modelId="{947BA8CC-7202-423D-A219-699993025E5F}" type="presParOf" srcId="{C8A6A0AE-F64A-4790-887C-61A179CF7DC1}" destId="{A2599652-60BF-49BF-9DF8-B45AB6FB82B2}" srcOrd="3" destOrd="0" presId="urn:microsoft.com/office/officeart/2005/8/layout/balance1"/>
    <dgm:cxn modelId="{621745B0-7FE7-4950-B9C5-4C1FA67205F1}" type="presParOf" srcId="{C8A6A0AE-F64A-4790-887C-61A179CF7DC1}" destId="{DF84F20C-D1B8-4331-879C-D2FB00B593A3}" srcOrd="4" destOrd="0" presId="urn:microsoft.com/office/officeart/2005/8/layout/balance1"/>
    <dgm:cxn modelId="{953410C9-0695-427A-AB5E-40DFF181828A}" type="presParOf" srcId="{C8A6A0AE-F64A-4790-887C-61A179CF7DC1}" destId="{E20ED01A-AB4B-4816-838D-C3A4FEBFBDD4}" srcOrd="5" destOrd="0" presId="urn:microsoft.com/office/officeart/2005/8/layout/balance1"/>
    <dgm:cxn modelId="{654A9A9A-6493-445E-97D8-67D767AF05C6}" type="presParOf" srcId="{C8A6A0AE-F64A-4790-887C-61A179CF7DC1}" destId="{0F416E64-A85B-4CEC-AC3E-EA6F0E8D36FE}" srcOrd="6" destOrd="0" presId="urn:microsoft.com/office/officeart/2005/8/layout/balance1"/>
    <dgm:cxn modelId="{706F2DAC-C445-4A5B-AEDE-B1DB74FCAF4C}" type="presParOf" srcId="{C8A6A0AE-F64A-4790-887C-61A179CF7DC1}" destId="{6999A4F2-299C-4121-BC58-31FEB3216682}" srcOrd="7" destOrd="0" presId="urn:microsoft.com/office/officeart/2005/8/layout/balance1"/>
    <dgm:cxn modelId="{7D98D3BF-32A5-486A-AD93-AB45337581A3}" type="presParOf" srcId="{C8A6A0AE-F64A-4790-887C-61A179CF7DC1}" destId="{108286E7-C849-45DC-8FB0-6AB01677CA5C}" srcOrd="8"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B438EA-3977-45AC-A6C9-03F778A38FCB}" type="doc">
      <dgm:prSet loTypeId="urn:microsoft.com/office/officeart/2005/8/layout/vList5" loCatId="list" qsTypeId="urn:microsoft.com/office/officeart/2005/8/quickstyle/simple1" qsCatId="simple" csTypeId="urn:microsoft.com/office/officeart/2005/8/colors/colorful4" csCatId="colorful" phldr="1"/>
      <dgm:spPr/>
      <dgm:t>
        <a:bodyPr/>
        <a:lstStyle/>
        <a:p>
          <a:endParaRPr lang="es-MX"/>
        </a:p>
      </dgm:t>
    </dgm:pt>
    <dgm:pt modelId="{13F9788C-2F18-49A8-911A-615EFD418362}">
      <dgm:prSet phldrT="[Texto]"/>
      <dgm:spPr/>
      <dgm:t>
        <a:bodyPr/>
        <a:lstStyle/>
        <a:p>
          <a:r>
            <a:rPr lang="es-MX" dirty="0" smtClean="0">
              <a:effectLst>
                <a:outerShdw blurRad="38100" dist="38100" dir="2700000" algn="tl">
                  <a:srgbClr val="000000">
                    <a:alpha val="43137"/>
                  </a:srgbClr>
                </a:outerShdw>
              </a:effectLst>
              <a:latin typeface="Times New Roman" pitchFamily="18" charset="0"/>
              <a:cs typeface="Times New Roman" pitchFamily="18" charset="0"/>
            </a:rPr>
            <a:t>Teorema H-O</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5C3E8851-D9EA-4877-B1B2-215659E71831}" type="parTrans" cxnId="{B0C8C1F5-1D74-4C15-B2BE-99DBD676C890}">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D9D32B95-91AD-4367-A0B5-7E4787FB4616}" type="sibTrans" cxnId="{B0C8C1F5-1D74-4C15-B2BE-99DBD676C890}">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2F6ACDCA-C919-4B2C-82D2-EB15957A85A4}">
      <dgm:prSet phldrT="[Texto]"/>
      <dgm:spPr/>
      <dgm:t>
        <a:bodyPr/>
        <a:lstStyle/>
        <a:p>
          <a:pPr algn="just"/>
          <a:r>
            <a:rPr lang="es-MX" dirty="0" smtClean="0">
              <a:effectLst>
                <a:outerShdw blurRad="38100" dist="38100" dir="2700000" algn="tl">
                  <a:srgbClr val="000000">
                    <a:alpha val="43137"/>
                  </a:srgbClr>
                </a:outerShdw>
              </a:effectLst>
              <a:latin typeface="Times New Roman" pitchFamily="18" charset="0"/>
              <a:cs typeface="Times New Roman" pitchFamily="18" charset="0"/>
            </a:rPr>
            <a:t>Una nación exportará la mercancía cuya producción requiera el uso intensivo del factor relativamente abundante y barato</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75554B51-521A-4D7C-A822-8C7F3F482FB4}" type="parTrans" cxnId="{AD962ABF-3644-4A4A-BBA9-13E3E75CB1E8}">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30751353-6ABA-4D65-B6C3-F3A44BBC39D0}" type="sibTrans" cxnId="{AD962ABF-3644-4A4A-BBA9-13E3E75CB1E8}">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9941561D-914B-4418-A043-98C87428DFB9}">
      <dgm:prSet phldrT="[Texto]"/>
      <dgm:spPr/>
      <dgm:t>
        <a:bodyPr/>
        <a:lstStyle/>
        <a:p>
          <a:r>
            <a:rPr lang="es-MX" dirty="0" smtClean="0">
              <a:effectLst>
                <a:outerShdw blurRad="38100" dist="38100" dir="2700000" algn="tl">
                  <a:srgbClr val="000000">
                    <a:alpha val="43137"/>
                  </a:srgbClr>
                </a:outerShdw>
              </a:effectLst>
              <a:latin typeface="Times New Roman" pitchFamily="18" charset="0"/>
              <a:cs typeface="Times New Roman" pitchFamily="18" charset="0"/>
            </a:rPr>
            <a:t>Teorema Igualación de los precios de los factores</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1417B4E7-523F-48C0-ACB0-B29DE7CA8DC7}" type="parTrans" cxnId="{0406A821-958A-4CA4-9F71-212D8B604454}">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B9A12149-42BC-4525-BA93-B7394B34487F}" type="sibTrans" cxnId="{0406A821-958A-4CA4-9F71-212D8B604454}">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860460AD-9129-42BC-AAE4-7D1BF5E4AEC3}">
      <dgm:prSet phldrT="[Texto]"/>
      <dgm:spPr/>
      <dgm:t>
        <a:bodyPr/>
        <a:lstStyle/>
        <a:p>
          <a:pPr algn="just"/>
          <a:r>
            <a:rPr lang="es-MX" dirty="0" smtClean="0">
              <a:effectLst>
                <a:outerShdw blurRad="38100" dist="38100" dir="2700000" algn="tl">
                  <a:srgbClr val="000000">
                    <a:alpha val="43137"/>
                  </a:srgbClr>
                </a:outerShdw>
              </a:effectLst>
              <a:latin typeface="Times New Roman" pitchFamily="18" charset="0"/>
              <a:cs typeface="Times New Roman" pitchFamily="18" charset="0"/>
            </a:rPr>
            <a:t>Dice que el comercio internacional dará lugar a la igualación en las remuneraciones relativas y absolutas a los factores homogéneos a través de las naciones</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267C87F3-0795-4187-A2B4-4DB054BC866D}" type="parTrans" cxnId="{A82EB8B3-A060-4D0E-86EC-CDBF9F1B76DC}">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606E54DD-ED42-4220-AF20-94CB9843BA5E}" type="sibTrans" cxnId="{A82EB8B3-A060-4D0E-86EC-CDBF9F1B76DC}">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5CE45BFA-A46F-4FCA-94CE-F9A041509B91}">
      <dgm:prSet phldrT="[Texto]"/>
      <dgm:spPr/>
      <dgm:t>
        <a:bodyPr/>
        <a:lstStyle/>
        <a:p>
          <a:r>
            <a:rPr lang="es-MX" dirty="0" smtClean="0">
              <a:effectLst>
                <a:outerShdw blurRad="38100" dist="38100" dir="2700000" algn="tl">
                  <a:srgbClr val="000000">
                    <a:alpha val="43137"/>
                  </a:srgbClr>
                </a:outerShdw>
              </a:effectLst>
              <a:latin typeface="Times New Roman" pitchFamily="18" charset="0"/>
              <a:cs typeface="Times New Roman" pitchFamily="18" charset="0"/>
            </a:rPr>
            <a:t>Teorema de </a:t>
          </a:r>
          <a:r>
            <a:rPr lang="es-MX" dirty="0" err="1" smtClean="0">
              <a:effectLst>
                <a:outerShdw blurRad="38100" dist="38100" dir="2700000" algn="tl">
                  <a:srgbClr val="000000">
                    <a:alpha val="43137"/>
                  </a:srgbClr>
                </a:outerShdw>
              </a:effectLst>
              <a:latin typeface="Times New Roman" pitchFamily="18" charset="0"/>
              <a:cs typeface="Times New Roman" pitchFamily="18" charset="0"/>
            </a:rPr>
            <a:t>Stolper-Samuelson</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FD39B845-5617-451A-BF48-AC97552DAC4B}" type="parTrans" cxnId="{50FC578A-073D-4865-8710-939B1D235F82}">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99F8ED22-8365-4E58-AAF2-77EB6033E982}" type="sibTrans" cxnId="{50FC578A-073D-4865-8710-939B1D235F82}">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F89DD7A4-5813-4F29-A54C-3BCCD53F5B30}">
      <dgm:prSet phldrT="[Texto]"/>
      <dgm:spPr/>
      <dgm:t>
        <a:bodyPr/>
        <a:lstStyle/>
        <a:p>
          <a:pPr algn="just"/>
          <a:r>
            <a:rPr lang="es-MX" dirty="0" smtClean="0">
              <a:effectLst>
                <a:outerShdw blurRad="38100" dist="38100" dir="2700000" algn="tl">
                  <a:srgbClr val="000000">
                    <a:alpha val="43137"/>
                  </a:srgbClr>
                </a:outerShdw>
              </a:effectLst>
              <a:latin typeface="Times New Roman" pitchFamily="18" charset="0"/>
              <a:cs typeface="Times New Roman" pitchFamily="18" charset="0"/>
            </a:rPr>
            <a:t>Postula que un aumento del precio relativo de uno de los dos bienes aumenta la retribución real del factor utilizado intensivamente en la producción de ese bien y disminuye la retribución real del otro factor.</a:t>
          </a:r>
          <a:endParaRPr lang="es-MX" dirty="0">
            <a:effectLst>
              <a:outerShdw blurRad="38100" dist="38100" dir="2700000" algn="tl">
                <a:srgbClr val="000000">
                  <a:alpha val="43137"/>
                </a:srgbClr>
              </a:outerShdw>
            </a:effectLst>
            <a:latin typeface="Times New Roman" pitchFamily="18" charset="0"/>
            <a:cs typeface="Times New Roman" pitchFamily="18" charset="0"/>
          </a:endParaRPr>
        </a:p>
      </dgm:t>
    </dgm:pt>
    <dgm:pt modelId="{9F844592-08F4-4683-8F49-821ABFD955AB}" type="parTrans" cxnId="{C5264E9D-8A29-433F-8854-5685C5659572}">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9BBCB494-CBCE-4EB9-86AC-6AC0A538420F}" type="sibTrans" cxnId="{C5264E9D-8A29-433F-8854-5685C5659572}">
      <dgm:prSet/>
      <dgm:spPr/>
      <dgm:t>
        <a:bodyPr/>
        <a:lstStyle/>
        <a:p>
          <a:endParaRPr lang="es-MX">
            <a:effectLst>
              <a:outerShdw blurRad="38100" dist="38100" dir="2700000" algn="tl">
                <a:srgbClr val="000000">
                  <a:alpha val="43137"/>
                </a:srgbClr>
              </a:outerShdw>
            </a:effectLst>
            <a:latin typeface="Times New Roman" pitchFamily="18" charset="0"/>
            <a:cs typeface="Times New Roman" pitchFamily="18" charset="0"/>
          </a:endParaRPr>
        </a:p>
      </dgm:t>
    </dgm:pt>
    <dgm:pt modelId="{941774AD-4AE9-4905-93D1-955BD16DC375}">
      <dgm:prSet phldrT="[Texto]"/>
      <dgm:spPr/>
      <dgm:t>
        <a:bodyPr/>
        <a:lstStyle/>
        <a:p>
          <a:r>
            <a:rPr lang="es-MX"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Teorema de </a:t>
          </a:r>
          <a:r>
            <a:rPr lang="es-MX"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Rybczynski</a:t>
          </a:r>
          <a:r>
            <a:rPr lang="es-MX"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endParaRPr lang="es-MX"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dgm:t>
    </dgm:pt>
    <dgm:pt modelId="{13CA79C5-677E-459C-BDA2-7A76E05C10FA}" type="parTrans" cxnId="{58E7A834-7631-44B2-8CFC-3B53BD1BCE1F}">
      <dgm:prSet/>
      <dgm:spPr/>
      <dgm:t>
        <a:bodyPr/>
        <a:lstStyle/>
        <a:p>
          <a:endParaRPr lang="es-MX"/>
        </a:p>
      </dgm:t>
    </dgm:pt>
    <dgm:pt modelId="{A5E7F780-3498-4C42-A445-FD9A67C52AF2}" type="sibTrans" cxnId="{58E7A834-7631-44B2-8CFC-3B53BD1BCE1F}">
      <dgm:prSet/>
      <dgm:spPr/>
      <dgm:t>
        <a:bodyPr/>
        <a:lstStyle/>
        <a:p>
          <a:endParaRPr lang="es-MX"/>
        </a:p>
      </dgm:t>
    </dgm:pt>
    <dgm:pt modelId="{CBAAE106-2E78-47FD-8625-38A5DC0994D1}" type="pres">
      <dgm:prSet presAssocID="{EAB438EA-3977-45AC-A6C9-03F778A38FCB}" presName="Name0" presStyleCnt="0">
        <dgm:presLayoutVars>
          <dgm:dir/>
          <dgm:animLvl val="lvl"/>
          <dgm:resizeHandles val="exact"/>
        </dgm:presLayoutVars>
      </dgm:prSet>
      <dgm:spPr/>
      <dgm:t>
        <a:bodyPr/>
        <a:lstStyle/>
        <a:p>
          <a:endParaRPr lang="es-MX"/>
        </a:p>
      </dgm:t>
    </dgm:pt>
    <dgm:pt modelId="{7078DA71-0AA8-4D52-992F-3DC29FF63DE6}" type="pres">
      <dgm:prSet presAssocID="{13F9788C-2F18-49A8-911A-615EFD418362}" presName="linNode" presStyleCnt="0"/>
      <dgm:spPr/>
    </dgm:pt>
    <dgm:pt modelId="{45432929-53A3-4B35-8297-0950BB878788}" type="pres">
      <dgm:prSet presAssocID="{13F9788C-2F18-49A8-911A-615EFD418362}" presName="parentText" presStyleLbl="node1" presStyleIdx="0" presStyleCnt="4" custScaleX="57407">
        <dgm:presLayoutVars>
          <dgm:chMax val="1"/>
          <dgm:bulletEnabled val="1"/>
        </dgm:presLayoutVars>
      </dgm:prSet>
      <dgm:spPr/>
      <dgm:t>
        <a:bodyPr/>
        <a:lstStyle/>
        <a:p>
          <a:endParaRPr lang="es-MX"/>
        </a:p>
      </dgm:t>
    </dgm:pt>
    <dgm:pt modelId="{6D244228-DFE7-4226-9852-71EA9319C598}" type="pres">
      <dgm:prSet presAssocID="{13F9788C-2F18-49A8-911A-615EFD418362}" presName="descendantText" presStyleLbl="alignAccFollowNode1" presStyleIdx="0" presStyleCnt="3" custScaleX="124080">
        <dgm:presLayoutVars>
          <dgm:bulletEnabled val="1"/>
        </dgm:presLayoutVars>
      </dgm:prSet>
      <dgm:spPr/>
      <dgm:t>
        <a:bodyPr/>
        <a:lstStyle/>
        <a:p>
          <a:endParaRPr lang="es-MX"/>
        </a:p>
      </dgm:t>
    </dgm:pt>
    <dgm:pt modelId="{49ABE597-D309-4D25-81D8-80F3ED35218C}" type="pres">
      <dgm:prSet presAssocID="{D9D32B95-91AD-4367-A0B5-7E4787FB4616}" presName="sp" presStyleCnt="0"/>
      <dgm:spPr/>
    </dgm:pt>
    <dgm:pt modelId="{8A703564-AC24-4281-A69B-83CF510EE30B}" type="pres">
      <dgm:prSet presAssocID="{9941561D-914B-4418-A043-98C87428DFB9}" presName="linNode" presStyleCnt="0"/>
      <dgm:spPr/>
    </dgm:pt>
    <dgm:pt modelId="{0390C905-5CAA-42F2-B3F9-82442701DEC1}" type="pres">
      <dgm:prSet presAssocID="{9941561D-914B-4418-A043-98C87428DFB9}" presName="parentText" presStyleLbl="node1" presStyleIdx="1" presStyleCnt="4" custScaleX="57407">
        <dgm:presLayoutVars>
          <dgm:chMax val="1"/>
          <dgm:bulletEnabled val="1"/>
        </dgm:presLayoutVars>
      </dgm:prSet>
      <dgm:spPr/>
      <dgm:t>
        <a:bodyPr/>
        <a:lstStyle/>
        <a:p>
          <a:endParaRPr lang="es-MX"/>
        </a:p>
      </dgm:t>
    </dgm:pt>
    <dgm:pt modelId="{0019467C-028C-4832-B293-B6BD982B3E3E}" type="pres">
      <dgm:prSet presAssocID="{9941561D-914B-4418-A043-98C87428DFB9}" presName="descendantText" presStyleLbl="alignAccFollowNode1" presStyleIdx="1" presStyleCnt="3" custScaleX="124080">
        <dgm:presLayoutVars>
          <dgm:bulletEnabled val="1"/>
        </dgm:presLayoutVars>
      </dgm:prSet>
      <dgm:spPr/>
      <dgm:t>
        <a:bodyPr/>
        <a:lstStyle/>
        <a:p>
          <a:endParaRPr lang="es-MX"/>
        </a:p>
      </dgm:t>
    </dgm:pt>
    <dgm:pt modelId="{890FEF77-680A-478B-A903-4DCEEA6CCBB1}" type="pres">
      <dgm:prSet presAssocID="{B9A12149-42BC-4525-BA93-B7394B34487F}" presName="sp" presStyleCnt="0"/>
      <dgm:spPr/>
    </dgm:pt>
    <dgm:pt modelId="{26BD0DB1-6BB9-43F8-8D9A-231B7311F4DE}" type="pres">
      <dgm:prSet presAssocID="{5CE45BFA-A46F-4FCA-94CE-F9A041509B91}" presName="linNode" presStyleCnt="0"/>
      <dgm:spPr/>
    </dgm:pt>
    <dgm:pt modelId="{9A358CE4-8D27-4AB2-9681-9388A3DB8F00}" type="pres">
      <dgm:prSet presAssocID="{5CE45BFA-A46F-4FCA-94CE-F9A041509B91}" presName="parentText" presStyleLbl="node1" presStyleIdx="2" presStyleCnt="4" custScaleX="57407">
        <dgm:presLayoutVars>
          <dgm:chMax val="1"/>
          <dgm:bulletEnabled val="1"/>
        </dgm:presLayoutVars>
      </dgm:prSet>
      <dgm:spPr/>
      <dgm:t>
        <a:bodyPr/>
        <a:lstStyle/>
        <a:p>
          <a:endParaRPr lang="es-MX"/>
        </a:p>
      </dgm:t>
    </dgm:pt>
    <dgm:pt modelId="{BC13A128-8108-498E-BEAB-C74B1FBC6F91}" type="pres">
      <dgm:prSet presAssocID="{5CE45BFA-A46F-4FCA-94CE-F9A041509B91}" presName="descendantText" presStyleLbl="alignAccFollowNode1" presStyleIdx="2" presStyleCnt="3" custScaleX="124080">
        <dgm:presLayoutVars>
          <dgm:bulletEnabled val="1"/>
        </dgm:presLayoutVars>
      </dgm:prSet>
      <dgm:spPr/>
      <dgm:t>
        <a:bodyPr/>
        <a:lstStyle/>
        <a:p>
          <a:endParaRPr lang="es-MX"/>
        </a:p>
      </dgm:t>
    </dgm:pt>
    <dgm:pt modelId="{8B4A0C7C-92FC-4471-A8D5-4B6F27B6C0B6}" type="pres">
      <dgm:prSet presAssocID="{99F8ED22-8365-4E58-AAF2-77EB6033E982}" presName="sp" presStyleCnt="0"/>
      <dgm:spPr/>
    </dgm:pt>
    <dgm:pt modelId="{22D42A61-15DD-42F0-A5F3-91A7CCF96317}" type="pres">
      <dgm:prSet presAssocID="{941774AD-4AE9-4905-93D1-955BD16DC375}" presName="linNode" presStyleCnt="0"/>
      <dgm:spPr/>
    </dgm:pt>
    <dgm:pt modelId="{4A091693-97E0-4F36-AD3D-2AFE76882A5F}" type="pres">
      <dgm:prSet presAssocID="{941774AD-4AE9-4905-93D1-955BD16DC375}" presName="parentText" presStyleLbl="node1" presStyleIdx="3" presStyleCnt="4" custScaleX="57407">
        <dgm:presLayoutVars>
          <dgm:chMax val="1"/>
          <dgm:bulletEnabled val="1"/>
        </dgm:presLayoutVars>
      </dgm:prSet>
      <dgm:spPr/>
      <dgm:t>
        <a:bodyPr/>
        <a:lstStyle/>
        <a:p>
          <a:endParaRPr lang="es-MX"/>
        </a:p>
      </dgm:t>
    </dgm:pt>
  </dgm:ptLst>
  <dgm:cxnLst>
    <dgm:cxn modelId="{BCADF49E-C90D-4380-AA28-C6DDB39ED905}" type="presOf" srcId="{F89DD7A4-5813-4F29-A54C-3BCCD53F5B30}" destId="{BC13A128-8108-498E-BEAB-C74B1FBC6F91}" srcOrd="0" destOrd="0" presId="urn:microsoft.com/office/officeart/2005/8/layout/vList5"/>
    <dgm:cxn modelId="{58E7A834-7631-44B2-8CFC-3B53BD1BCE1F}" srcId="{EAB438EA-3977-45AC-A6C9-03F778A38FCB}" destId="{941774AD-4AE9-4905-93D1-955BD16DC375}" srcOrd="3" destOrd="0" parTransId="{13CA79C5-677E-459C-BDA2-7A76E05C10FA}" sibTransId="{A5E7F780-3498-4C42-A445-FD9A67C52AF2}"/>
    <dgm:cxn modelId="{C5264E9D-8A29-433F-8854-5685C5659572}" srcId="{5CE45BFA-A46F-4FCA-94CE-F9A041509B91}" destId="{F89DD7A4-5813-4F29-A54C-3BCCD53F5B30}" srcOrd="0" destOrd="0" parTransId="{9F844592-08F4-4683-8F49-821ABFD955AB}" sibTransId="{9BBCB494-CBCE-4EB9-86AC-6AC0A538420F}"/>
    <dgm:cxn modelId="{AD962ABF-3644-4A4A-BBA9-13E3E75CB1E8}" srcId="{13F9788C-2F18-49A8-911A-615EFD418362}" destId="{2F6ACDCA-C919-4B2C-82D2-EB15957A85A4}" srcOrd="0" destOrd="0" parTransId="{75554B51-521A-4D7C-A822-8C7F3F482FB4}" sibTransId="{30751353-6ABA-4D65-B6C3-F3A44BBC39D0}"/>
    <dgm:cxn modelId="{0406A821-958A-4CA4-9F71-212D8B604454}" srcId="{EAB438EA-3977-45AC-A6C9-03F778A38FCB}" destId="{9941561D-914B-4418-A043-98C87428DFB9}" srcOrd="1" destOrd="0" parTransId="{1417B4E7-523F-48C0-ACB0-B29DE7CA8DC7}" sibTransId="{B9A12149-42BC-4525-BA93-B7394B34487F}"/>
    <dgm:cxn modelId="{003D09F1-BE94-4C92-9373-0015CBB3C1D0}" type="presOf" srcId="{860460AD-9129-42BC-AAE4-7D1BF5E4AEC3}" destId="{0019467C-028C-4832-B293-B6BD982B3E3E}" srcOrd="0" destOrd="0" presId="urn:microsoft.com/office/officeart/2005/8/layout/vList5"/>
    <dgm:cxn modelId="{8E02B614-0A07-4730-8C5D-F1F4192680BF}" type="presOf" srcId="{2F6ACDCA-C919-4B2C-82D2-EB15957A85A4}" destId="{6D244228-DFE7-4226-9852-71EA9319C598}" srcOrd="0" destOrd="0" presId="urn:microsoft.com/office/officeart/2005/8/layout/vList5"/>
    <dgm:cxn modelId="{5E25CD8E-CC54-44B1-8B91-035A14967CE2}" type="presOf" srcId="{5CE45BFA-A46F-4FCA-94CE-F9A041509B91}" destId="{9A358CE4-8D27-4AB2-9681-9388A3DB8F00}" srcOrd="0" destOrd="0" presId="urn:microsoft.com/office/officeart/2005/8/layout/vList5"/>
    <dgm:cxn modelId="{093DD9D3-3632-4249-8C36-B5CBD4898FC6}" type="presOf" srcId="{13F9788C-2F18-49A8-911A-615EFD418362}" destId="{45432929-53A3-4B35-8297-0950BB878788}" srcOrd="0" destOrd="0" presId="urn:microsoft.com/office/officeart/2005/8/layout/vList5"/>
    <dgm:cxn modelId="{50FC578A-073D-4865-8710-939B1D235F82}" srcId="{EAB438EA-3977-45AC-A6C9-03F778A38FCB}" destId="{5CE45BFA-A46F-4FCA-94CE-F9A041509B91}" srcOrd="2" destOrd="0" parTransId="{FD39B845-5617-451A-BF48-AC97552DAC4B}" sibTransId="{99F8ED22-8365-4E58-AAF2-77EB6033E982}"/>
    <dgm:cxn modelId="{A82EB8B3-A060-4D0E-86EC-CDBF9F1B76DC}" srcId="{9941561D-914B-4418-A043-98C87428DFB9}" destId="{860460AD-9129-42BC-AAE4-7D1BF5E4AEC3}" srcOrd="0" destOrd="0" parTransId="{267C87F3-0795-4187-A2B4-4DB054BC866D}" sibTransId="{606E54DD-ED42-4220-AF20-94CB9843BA5E}"/>
    <dgm:cxn modelId="{3841A9E4-B4BB-4817-92FD-75B9D6687C99}" type="presOf" srcId="{9941561D-914B-4418-A043-98C87428DFB9}" destId="{0390C905-5CAA-42F2-B3F9-82442701DEC1}" srcOrd="0" destOrd="0" presId="urn:microsoft.com/office/officeart/2005/8/layout/vList5"/>
    <dgm:cxn modelId="{B0C8C1F5-1D74-4C15-B2BE-99DBD676C890}" srcId="{EAB438EA-3977-45AC-A6C9-03F778A38FCB}" destId="{13F9788C-2F18-49A8-911A-615EFD418362}" srcOrd="0" destOrd="0" parTransId="{5C3E8851-D9EA-4877-B1B2-215659E71831}" sibTransId="{D9D32B95-91AD-4367-A0B5-7E4787FB4616}"/>
    <dgm:cxn modelId="{3D09A0AD-F826-4965-B9D0-AE0D46FAC222}" type="presOf" srcId="{941774AD-4AE9-4905-93D1-955BD16DC375}" destId="{4A091693-97E0-4F36-AD3D-2AFE76882A5F}" srcOrd="0" destOrd="0" presId="urn:microsoft.com/office/officeart/2005/8/layout/vList5"/>
    <dgm:cxn modelId="{456C5686-0C9F-4B48-B51B-0FECEDFEC95A}" type="presOf" srcId="{EAB438EA-3977-45AC-A6C9-03F778A38FCB}" destId="{CBAAE106-2E78-47FD-8625-38A5DC0994D1}" srcOrd="0" destOrd="0" presId="urn:microsoft.com/office/officeart/2005/8/layout/vList5"/>
    <dgm:cxn modelId="{088B3F85-710C-4022-9F51-FBD53E94C1D7}" type="presParOf" srcId="{CBAAE106-2E78-47FD-8625-38A5DC0994D1}" destId="{7078DA71-0AA8-4D52-992F-3DC29FF63DE6}" srcOrd="0" destOrd="0" presId="urn:microsoft.com/office/officeart/2005/8/layout/vList5"/>
    <dgm:cxn modelId="{41DF3B76-8A57-4E65-8858-9A5FAFADF7AC}" type="presParOf" srcId="{7078DA71-0AA8-4D52-992F-3DC29FF63DE6}" destId="{45432929-53A3-4B35-8297-0950BB878788}" srcOrd="0" destOrd="0" presId="urn:microsoft.com/office/officeart/2005/8/layout/vList5"/>
    <dgm:cxn modelId="{644306C4-D9FD-405A-8085-9E7B932C192A}" type="presParOf" srcId="{7078DA71-0AA8-4D52-992F-3DC29FF63DE6}" destId="{6D244228-DFE7-4226-9852-71EA9319C598}" srcOrd="1" destOrd="0" presId="urn:microsoft.com/office/officeart/2005/8/layout/vList5"/>
    <dgm:cxn modelId="{26A598C8-0300-49CB-BC86-9A4478E247E1}" type="presParOf" srcId="{CBAAE106-2E78-47FD-8625-38A5DC0994D1}" destId="{49ABE597-D309-4D25-81D8-80F3ED35218C}" srcOrd="1" destOrd="0" presId="urn:microsoft.com/office/officeart/2005/8/layout/vList5"/>
    <dgm:cxn modelId="{497A62DD-F3CA-4389-8C73-4D65FDD09191}" type="presParOf" srcId="{CBAAE106-2E78-47FD-8625-38A5DC0994D1}" destId="{8A703564-AC24-4281-A69B-83CF510EE30B}" srcOrd="2" destOrd="0" presId="urn:microsoft.com/office/officeart/2005/8/layout/vList5"/>
    <dgm:cxn modelId="{B4AE77A9-986C-4A4E-AFA1-BD0D4D9A28E6}" type="presParOf" srcId="{8A703564-AC24-4281-A69B-83CF510EE30B}" destId="{0390C905-5CAA-42F2-B3F9-82442701DEC1}" srcOrd="0" destOrd="0" presId="urn:microsoft.com/office/officeart/2005/8/layout/vList5"/>
    <dgm:cxn modelId="{60386C8B-9116-4918-839D-520394AF5109}" type="presParOf" srcId="{8A703564-AC24-4281-A69B-83CF510EE30B}" destId="{0019467C-028C-4832-B293-B6BD982B3E3E}" srcOrd="1" destOrd="0" presId="urn:microsoft.com/office/officeart/2005/8/layout/vList5"/>
    <dgm:cxn modelId="{AEEE5B02-7BD4-4F18-ACFB-4F756F5872F5}" type="presParOf" srcId="{CBAAE106-2E78-47FD-8625-38A5DC0994D1}" destId="{890FEF77-680A-478B-A903-4DCEEA6CCBB1}" srcOrd="3" destOrd="0" presId="urn:microsoft.com/office/officeart/2005/8/layout/vList5"/>
    <dgm:cxn modelId="{75E213BC-1A58-4BDB-816F-F743369F5E2A}" type="presParOf" srcId="{CBAAE106-2E78-47FD-8625-38A5DC0994D1}" destId="{26BD0DB1-6BB9-43F8-8D9A-231B7311F4DE}" srcOrd="4" destOrd="0" presId="urn:microsoft.com/office/officeart/2005/8/layout/vList5"/>
    <dgm:cxn modelId="{8D38FDF5-E6D9-469E-BDBA-0B467F4D7A9A}" type="presParOf" srcId="{26BD0DB1-6BB9-43F8-8D9A-231B7311F4DE}" destId="{9A358CE4-8D27-4AB2-9681-9388A3DB8F00}" srcOrd="0" destOrd="0" presId="urn:microsoft.com/office/officeart/2005/8/layout/vList5"/>
    <dgm:cxn modelId="{2D826F7E-8B47-4A82-BBAE-A8E503BAAA4F}" type="presParOf" srcId="{26BD0DB1-6BB9-43F8-8D9A-231B7311F4DE}" destId="{BC13A128-8108-498E-BEAB-C74B1FBC6F91}" srcOrd="1" destOrd="0" presId="urn:microsoft.com/office/officeart/2005/8/layout/vList5"/>
    <dgm:cxn modelId="{F201EBC3-9AAA-4753-8261-561946A9CEB7}" type="presParOf" srcId="{CBAAE106-2E78-47FD-8625-38A5DC0994D1}" destId="{8B4A0C7C-92FC-4471-A8D5-4B6F27B6C0B6}" srcOrd="5" destOrd="0" presId="urn:microsoft.com/office/officeart/2005/8/layout/vList5"/>
    <dgm:cxn modelId="{453D4538-107A-4C94-ADEF-E3729CF152CB}" type="presParOf" srcId="{CBAAE106-2E78-47FD-8625-38A5DC0994D1}" destId="{22D42A61-15DD-42F0-A5F3-91A7CCF96317}" srcOrd="6" destOrd="0" presId="urn:microsoft.com/office/officeart/2005/8/layout/vList5"/>
    <dgm:cxn modelId="{15C20069-43B9-4D16-A3E9-5983108C2433}" type="presParOf" srcId="{22D42A61-15DD-42F0-A5F3-91A7CCF96317}" destId="{4A091693-97E0-4F36-AD3D-2AFE76882A5F}"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6710C7-9469-457B-9C69-D026E7969617}">
      <dsp:nvSpPr>
        <dsp:cNvPr id="0" name=""/>
        <dsp:cNvSpPr/>
      </dsp:nvSpPr>
      <dsp:spPr>
        <a:xfrm>
          <a:off x="1800201" y="0"/>
          <a:ext cx="2117991" cy="902500"/>
        </a:xfrm>
        <a:prstGeom prst="roundRect">
          <a:avLst>
            <a:gd name="adj" fmla="val 1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s-MX" sz="3100" kern="12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Más caro</a:t>
          </a:r>
          <a:endParaRPr lang="es-MX" sz="3100" kern="12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1826634" y="26433"/>
        <a:ext cx="2065125" cy="849634"/>
      </dsp:txXfrm>
    </dsp:sp>
    <dsp:sp modelId="{C2318C53-D227-4C1B-878A-47FA5A759DA9}">
      <dsp:nvSpPr>
        <dsp:cNvPr id="0" name=""/>
        <dsp:cNvSpPr/>
      </dsp:nvSpPr>
      <dsp:spPr>
        <a:xfrm>
          <a:off x="4146702" y="0"/>
          <a:ext cx="2117991" cy="902500"/>
        </a:xfrm>
        <a:prstGeom prst="roundRect">
          <a:avLst>
            <a:gd name="adj" fmla="val 10000"/>
          </a:avLst>
        </a:prstGeom>
        <a:solidFill>
          <a:schemeClr val="accent4">
            <a:tint val="40000"/>
            <a:alpha val="90000"/>
            <a:hueOff val="3718306"/>
            <a:satOff val="12686"/>
            <a:lumOff val="5426"/>
            <a:alphaOff val="0"/>
          </a:schemeClr>
        </a:solidFill>
        <a:ln w="9525" cap="flat" cmpd="sng" algn="ctr">
          <a:solidFill>
            <a:schemeClr val="accent4">
              <a:tint val="40000"/>
              <a:alpha val="90000"/>
              <a:hueOff val="3718306"/>
              <a:satOff val="12686"/>
              <a:lumOff val="542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MX" sz="3000" kern="12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Más barato</a:t>
          </a:r>
          <a:endParaRPr lang="es-MX" sz="3000" kern="12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4173135" y="26433"/>
        <a:ext cx="2065125" cy="849634"/>
      </dsp:txXfrm>
    </dsp:sp>
    <dsp:sp modelId="{1CE096F6-B56D-4FCB-A434-1DDF9F2702B0}">
      <dsp:nvSpPr>
        <dsp:cNvPr id="0" name=""/>
        <dsp:cNvSpPr/>
      </dsp:nvSpPr>
      <dsp:spPr>
        <a:xfrm>
          <a:off x="3694010" y="3835626"/>
          <a:ext cx="676875" cy="676875"/>
        </a:xfrm>
        <a:prstGeom prst="triangle">
          <a:avLst/>
        </a:prstGeom>
        <a:solidFill>
          <a:schemeClr val="accent4">
            <a:tint val="40000"/>
            <a:alpha val="90000"/>
            <a:hueOff val="7436612"/>
            <a:satOff val="25373"/>
            <a:lumOff val="10851"/>
            <a:alphaOff val="0"/>
          </a:schemeClr>
        </a:solidFill>
        <a:ln w="9525" cap="flat" cmpd="sng" algn="ctr">
          <a:solidFill>
            <a:schemeClr val="accent4">
              <a:tint val="40000"/>
              <a:alpha val="90000"/>
              <a:hueOff val="7436612"/>
              <a:satOff val="25373"/>
              <a:lumOff val="1085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53B72F8E-8D01-48D0-83DE-39466364E6E8}">
      <dsp:nvSpPr>
        <dsp:cNvPr id="0" name=""/>
        <dsp:cNvSpPr/>
      </dsp:nvSpPr>
      <dsp:spPr>
        <a:xfrm rot="240000">
          <a:off x="2001201" y="3545578"/>
          <a:ext cx="4062492" cy="284077"/>
        </a:xfrm>
        <a:prstGeom prst="rect">
          <a:avLst/>
        </a:prstGeom>
        <a:solidFill>
          <a:schemeClr val="accent4">
            <a:tint val="40000"/>
            <a:alpha val="90000"/>
            <a:hueOff val="11154917"/>
            <a:satOff val="38059"/>
            <a:lumOff val="16277"/>
            <a:alphaOff val="0"/>
          </a:schemeClr>
        </a:solidFill>
        <a:ln w="9525" cap="flat" cmpd="sng" algn="ctr">
          <a:solidFill>
            <a:schemeClr val="accent4">
              <a:tint val="40000"/>
              <a:alpha val="90000"/>
              <a:hueOff val="11154917"/>
              <a:satOff val="38059"/>
              <a:lumOff val="1627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A2599652-60BF-49BF-9DF8-B45AB6FB82B2}">
      <dsp:nvSpPr>
        <dsp:cNvPr id="0" name=""/>
        <dsp:cNvSpPr/>
      </dsp:nvSpPr>
      <dsp:spPr>
        <a:xfrm rot="240000">
          <a:off x="4444746" y="3033802"/>
          <a:ext cx="1612153" cy="556748"/>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effectLst>
                <a:outerShdw blurRad="38100" dist="38100" dir="2700000" algn="tl">
                  <a:srgbClr val="000000">
                    <a:alpha val="43137"/>
                  </a:srgbClr>
                </a:outerShdw>
              </a:effectLst>
              <a:latin typeface="Times New Roman" pitchFamily="18" charset="0"/>
              <a:cs typeface="Times New Roman" pitchFamily="18" charset="0"/>
            </a:rPr>
            <a:t>Trabajo</a:t>
          </a:r>
          <a:endParaRPr lang="es-MX" sz="24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4471924" y="3060980"/>
        <a:ext cx="1557797" cy="502392"/>
      </dsp:txXfrm>
    </dsp:sp>
    <dsp:sp modelId="{DF84F20C-D1B8-4331-879C-D2FB00B593A3}">
      <dsp:nvSpPr>
        <dsp:cNvPr id="0" name=""/>
        <dsp:cNvSpPr/>
      </dsp:nvSpPr>
      <dsp:spPr>
        <a:xfrm rot="240000">
          <a:off x="4489871" y="2438152"/>
          <a:ext cx="1612153" cy="556748"/>
        </a:xfrm>
        <a:prstGeom prst="roundRect">
          <a:avLst/>
        </a:prstGeom>
        <a:gradFill rotWithShape="0">
          <a:gsLst>
            <a:gs pos="0">
              <a:schemeClr val="accent4">
                <a:hueOff val="2228595"/>
                <a:satOff val="7925"/>
                <a:lumOff val="17922"/>
                <a:alphaOff val="0"/>
                <a:shade val="51000"/>
                <a:satMod val="130000"/>
              </a:schemeClr>
            </a:gs>
            <a:gs pos="80000">
              <a:schemeClr val="accent4">
                <a:hueOff val="2228595"/>
                <a:satOff val="7925"/>
                <a:lumOff val="17922"/>
                <a:alphaOff val="0"/>
                <a:shade val="93000"/>
                <a:satMod val="130000"/>
              </a:schemeClr>
            </a:gs>
            <a:gs pos="100000">
              <a:schemeClr val="accent4">
                <a:hueOff val="2228595"/>
                <a:satOff val="7925"/>
                <a:lumOff val="179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effectLst>
                <a:outerShdw blurRad="38100" dist="38100" dir="2700000" algn="tl">
                  <a:srgbClr val="000000">
                    <a:alpha val="43137"/>
                  </a:srgbClr>
                </a:outerShdw>
              </a:effectLst>
              <a:latin typeface="Times New Roman" pitchFamily="18" charset="0"/>
              <a:cs typeface="Times New Roman" pitchFamily="18" charset="0"/>
            </a:rPr>
            <a:t>Trabajo</a:t>
          </a:r>
          <a:endParaRPr lang="es-MX" sz="24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4517049" y="2465330"/>
        <a:ext cx="1557797" cy="502392"/>
      </dsp:txXfrm>
    </dsp:sp>
    <dsp:sp modelId="{E20ED01A-AB4B-4816-838D-C3A4FEBFBDD4}">
      <dsp:nvSpPr>
        <dsp:cNvPr id="0" name=""/>
        <dsp:cNvSpPr/>
      </dsp:nvSpPr>
      <dsp:spPr>
        <a:xfrm rot="240000">
          <a:off x="4534996" y="1842501"/>
          <a:ext cx="1612153" cy="556748"/>
        </a:xfrm>
        <a:prstGeom prst="roundRect">
          <a:avLst/>
        </a:prstGeom>
        <a:gradFill rotWithShape="0">
          <a:gsLst>
            <a:gs pos="0">
              <a:schemeClr val="accent4">
                <a:hueOff val="4457189"/>
                <a:satOff val="15850"/>
                <a:lumOff val="35843"/>
                <a:alphaOff val="0"/>
                <a:shade val="51000"/>
                <a:satMod val="130000"/>
              </a:schemeClr>
            </a:gs>
            <a:gs pos="80000">
              <a:schemeClr val="accent4">
                <a:hueOff val="4457189"/>
                <a:satOff val="15850"/>
                <a:lumOff val="35843"/>
                <a:alphaOff val="0"/>
                <a:shade val="93000"/>
                <a:satMod val="130000"/>
              </a:schemeClr>
            </a:gs>
            <a:gs pos="100000">
              <a:schemeClr val="accent4">
                <a:hueOff val="4457189"/>
                <a:satOff val="15850"/>
                <a:lumOff val="3584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effectLst>
                <a:outerShdw blurRad="38100" dist="38100" dir="2700000" algn="tl">
                  <a:srgbClr val="000000">
                    <a:alpha val="43137"/>
                  </a:srgbClr>
                </a:outerShdw>
              </a:effectLst>
              <a:latin typeface="Times New Roman" pitchFamily="18" charset="0"/>
              <a:cs typeface="Times New Roman" pitchFamily="18" charset="0"/>
            </a:rPr>
            <a:t>Trabajo</a:t>
          </a:r>
          <a:endParaRPr lang="es-MX" sz="24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4562174" y="1869679"/>
        <a:ext cx="1557797" cy="502392"/>
      </dsp:txXfrm>
    </dsp:sp>
    <dsp:sp modelId="{0F416E64-A85B-4CEC-AC3E-EA6F0E8D36FE}">
      <dsp:nvSpPr>
        <dsp:cNvPr id="0" name=""/>
        <dsp:cNvSpPr/>
      </dsp:nvSpPr>
      <dsp:spPr>
        <a:xfrm rot="240000">
          <a:off x="4580121" y="1246851"/>
          <a:ext cx="1612153" cy="556748"/>
        </a:xfrm>
        <a:prstGeom prst="roundRect">
          <a:avLst/>
        </a:prstGeom>
        <a:gradFill rotWithShape="0">
          <a:gsLst>
            <a:gs pos="0">
              <a:schemeClr val="accent4">
                <a:hueOff val="6685784"/>
                <a:satOff val="23774"/>
                <a:lumOff val="53765"/>
                <a:alphaOff val="0"/>
                <a:shade val="51000"/>
                <a:satMod val="130000"/>
              </a:schemeClr>
            </a:gs>
            <a:gs pos="80000">
              <a:schemeClr val="accent4">
                <a:hueOff val="6685784"/>
                <a:satOff val="23774"/>
                <a:lumOff val="53765"/>
                <a:alphaOff val="0"/>
                <a:shade val="93000"/>
                <a:satMod val="130000"/>
              </a:schemeClr>
            </a:gs>
            <a:gs pos="100000">
              <a:schemeClr val="accent4">
                <a:hueOff val="6685784"/>
                <a:satOff val="23774"/>
                <a:lumOff val="537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effectLst>
                <a:outerShdw blurRad="38100" dist="38100" dir="2700000" algn="tl">
                  <a:srgbClr val="000000">
                    <a:alpha val="43137"/>
                  </a:srgbClr>
                </a:outerShdw>
              </a:effectLst>
              <a:latin typeface="Times New Roman" pitchFamily="18" charset="0"/>
              <a:cs typeface="Times New Roman" pitchFamily="18" charset="0"/>
            </a:rPr>
            <a:t>Trabajo</a:t>
          </a:r>
          <a:endParaRPr lang="es-MX" sz="24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4607299" y="1274029"/>
        <a:ext cx="1557797" cy="502392"/>
      </dsp:txXfrm>
    </dsp:sp>
    <dsp:sp modelId="{6999A4F2-299C-4121-BC58-31FEB3216682}">
      <dsp:nvSpPr>
        <dsp:cNvPr id="0" name=""/>
        <dsp:cNvSpPr/>
      </dsp:nvSpPr>
      <dsp:spPr>
        <a:xfrm rot="240000">
          <a:off x="2098245" y="2871352"/>
          <a:ext cx="1612153" cy="556748"/>
        </a:xfrm>
        <a:prstGeom prst="roundRect">
          <a:avLst/>
        </a:prstGeom>
        <a:gradFill rotWithShape="0">
          <a:gsLst>
            <a:gs pos="0">
              <a:schemeClr val="accent4">
                <a:hueOff val="8914379"/>
                <a:satOff val="31699"/>
                <a:lumOff val="71686"/>
                <a:alphaOff val="0"/>
                <a:shade val="51000"/>
                <a:satMod val="130000"/>
              </a:schemeClr>
            </a:gs>
            <a:gs pos="80000">
              <a:schemeClr val="accent4">
                <a:hueOff val="8914379"/>
                <a:satOff val="31699"/>
                <a:lumOff val="71686"/>
                <a:alphaOff val="0"/>
                <a:shade val="93000"/>
                <a:satMod val="130000"/>
              </a:schemeClr>
            </a:gs>
            <a:gs pos="100000">
              <a:schemeClr val="accent4">
                <a:hueOff val="8914379"/>
                <a:satOff val="31699"/>
                <a:lumOff val="71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effectLst>
                <a:outerShdw blurRad="38100" dist="38100" dir="2700000" algn="tl">
                  <a:srgbClr val="000000">
                    <a:alpha val="43137"/>
                  </a:srgbClr>
                </a:outerShdw>
              </a:effectLst>
              <a:latin typeface="Times New Roman" pitchFamily="18" charset="0"/>
              <a:cs typeface="Times New Roman" pitchFamily="18" charset="0"/>
            </a:rPr>
            <a:t>Capital</a:t>
          </a:r>
          <a:endParaRPr lang="es-MX" sz="24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2125423" y="2898530"/>
        <a:ext cx="1557797" cy="502392"/>
      </dsp:txXfrm>
    </dsp:sp>
    <dsp:sp modelId="{108286E7-C849-45DC-8FB0-6AB01677CA5C}">
      <dsp:nvSpPr>
        <dsp:cNvPr id="0" name=""/>
        <dsp:cNvSpPr/>
      </dsp:nvSpPr>
      <dsp:spPr>
        <a:xfrm rot="240000">
          <a:off x="2143370" y="2275701"/>
          <a:ext cx="1612153" cy="556748"/>
        </a:xfrm>
        <a:prstGeom prst="roundRect">
          <a:avLst/>
        </a:prstGeom>
        <a:gradFill rotWithShape="0">
          <a:gsLst>
            <a:gs pos="0">
              <a:schemeClr val="accent4">
                <a:hueOff val="11142974"/>
                <a:satOff val="39624"/>
                <a:lumOff val="89608"/>
                <a:alphaOff val="0"/>
                <a:shade val="51000"/>
                <a:satMod val="130000"/>
              </a:schemeClr>
            </a:gs>
            <a:gs pos="80000">
              <a:schemeClr val="accent4">
                <a:hueOff val="11142974"/>
                <a:satOff val="39624"/>
                <a:lumOff val="89608"/>
                <a:alphaOff val="0"/>
                <a:shade val="93000"/>
                <a:satMod val="130000"/>
              </a:schemeClr>
            </a:gs>
            <a:gs pos="100000">
              <a:schemeClr val="accent4">
                <a:hueOff val="11142974"/>
                <a:satOff val="39624"/>
                <a:lumOff val="8960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effectLst>
                <a:outerShdw blurRad="38100" dist="38100" dir="2700000" algn="tl">
                  <a:srgbClr val="000000">
                    <a:alpha val="43137"/>
                  </a:srgbClr>
                </a:outerShdw>
              </a:effectLst>
              <a:latin typeface="Times New Roman" pitchFamily="18" charset="0"/>
              <a:cs typeface="Times New Roman" pitchFamily="18" charset="0"/>
            </a:rPr>
            <a:t>Capital</a:t>
          </a:r>
          <a:endParaRPr lang="es-MX" sz="24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2170548" y="2302879"/>
        <a:ext cx="1557797" cy="5023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244228-DFE7-4226-9852-71EA9319C598}">
      <dsp:nvSpPr>
        <dsp:cNvPr id="0" name=""/>
        <dsp:cNvSpPr/>
      </dsp:nvSpPr>
      <dsp:spPr>
        <a:xfrm rot="5400000">
          <a:off x="4581544" y="-2635619"/>
          <a:ext cx="1261912" cy="6855188"/>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just" defTabSz="889000">
            <a:lnSpc>
              <a:spcPct val="90000"/>
            </a:lnSpc>
            <a:spcBef>
              <a:spcPct val="0"/>
            </a:spcBef>
            <a:spcAft>
              <a:spcPct val="15000"/>
            </a:spcAft>
            <a:buChar char="••"/>
          </a:pPr>
          <a:r>
            <a:rPr lang="es-MX" sz="2000" kern="1200" dirty="0" smtClean="0">
              <a:effectLst>
                <a:outerShdw blurRad="38100" dist="38100" dir="2700000" algn="tl">
                  <a:srgbClr val="000000">
                    <a:alpha val="43137"/>
                  </a:srgbClr>
                </a:outerShdw>
              </a:effectLst>
              <a:latin typeface="Times New Roman" pitchFamily="18" charset="0"/>
              <a:cs typeface="Times New Roman" pitchFamily="18" charset="0"/>
            </a:rPr>
            <a:t>Una nación exportará la mercancía cuya producción requiera el uso intensivo del factor relativamente abundante y barato</a:t>
          </a:r>
          <a:endParaRPr lang="es-MX" sz="20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rot="-5400000">
        <a:off x="1784907" y="222619"/>
        <a:ext cx="6793587" cy="1138710"/>
      </dsp:txXfrm>
    </dsp:sp>
    <dsp:sp modelId="{45432929-53A3-4B35-8297-0950BB878788}">
      <dsp:nvSpPr>
        <dsp:cNvPr id="0" name=""/>
        <dsp:cNvSpPr/>
      </dsp:nvSpPr>
      <dsp:spPr>
        <a:xfrm>
          <a:off x="864" y="3279"/>
          <a:ext cx="1784041" cy="157739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effectLst>
                <a:outerShdw blurRad="38100" dist="38100" dir="2700000" algn="tl">
                  <a:srgbClr val="000000">
                    <a:alpha val="43137"/>
                  </a:srgbClr>
                </a:outerShdw>
              </a:effectLst>
              <a:latin typeface="Times New Roman" pitchFamily="18" charset="0"/>
              <a:cs typeface="Times New Roman" pitchFamily="18" charset="0"/>
            </a:rPr>
            <a:t>Teorema H-O</a:t>
          </a:r>
          <a:endParaRPr lang="es-MX" sz="21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77866" y="80281"/>
        <a:ext cx="1630037" cy="1423386"/>
      </dsp:txXfrm>
    </dsp:sp>
    <dsp:sp modelId="{0019467C-028C-4832-B293-B6BD982B3E3E}">
      <dsp:nvSpPr>
        <dsp:cNvPr id="0" name=""/>
        <dsp:cNvSpPr/>
      </dsp:nvSpPr>
      <dsp:spPr>
        <a:xfrm rot="5400000">
          <a:off x="4581544" y="-979360"/>
          <a:ext cx="1261912" cy="6855188"/>
        </a:xfrm>
        <a:prstGeom prst="round2SameRect">
          <a:avLst/>
        </a:prstGeom>
        <a:solidFill>
          <a:schemeClr val="accent4">
            <a:tint val="40000"/>
            <a:alpha val="90000"/>
            <a:hueOff val="5577458"/>
            <a:satOff val="19029"/>
            <a:lumOff val="8139"/>
            <a:alphaOff val="0"/>
          </a:schemeClr>
        </a:solidFill>
        <a:ln w="25400" cap="flat" cmpd="sng" algn="ctr">
          <a:solidFill>
            <a:schemeClr val="accent4">
              <a:tint val="40000"/>
              <a:alpha val="90000"/>
              <a:hueOff val="5577458"/>
              <a:satOff val="19029"/>
              <a:lumOff val="81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just" defTabSz="889000">
            <a:lnSpc>
              <a:spcPct val="90000"/>
            </a:lnSpc>
            <a:spcBef>
              <a:spcPct val="0"/>
            </a:spcBef>
            <a:spcAft>
              <a:spcPct val="15000"/>
            </a:spcAft>
            <a:buChar char="••"/>
          </a:pPr>
          <a:r>
            <a:rPr lang="es-MX" sz="2000" kern="1200" dirty="0" smtClean="0">
              <a:effectLst>
                <a:outerShdw blurRad="38100" dist="38100" dir="2700000" algn="tl">
                  <a:srgbClr val="000000">
                    <a:alpha val="43137"/>
                  </a:srgbClr>
                </a:outerShdw>
              </a:effectLst>
              <a:latin typeface="Times New Roman" pitchFamily="18" charset="0"/>
              <a:cs typeface="Times New Roman" pitchFamily="18" charset="0"/>
            </a:rPr>
            <a:t>Dice que el comercio internacional dará lugar a la igualación en las remuneraciones relativas y absolutas a los factores homogéneos a través de las naciones</a:t>
          </a:r>
          <a:endParaRPr lang="es-MX" sz="20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rot="-5400000">
        <a:off x="1784907" y="1878878"/>
        <a:ext cx="6793587" cy="1138710"/>
      </dsp:txXfrm>
    </dsp:sp>
    <dsp:sp modelId="{0390C905-5CAA-42F2-B3F9-82442701DEC1}">
      <dsp:nvSpPr>
        <dsp:cNvPr id="0" name=""/>
        <dsp:cNvSpPr/>
      </dsp:nvSpPr>
      <dsp:spPr>
        <a:xfrm>
          <a:off x="864" y="1659539"/>
          <a:ext cx="1784041" cy="1577390"/>
        </a:xfrm>
        <a:prstGeom prst="roundRect">
          <a:avLst/>
        </a:prstGeom>
        <a:solidFill>
          <a:schemeClr val="accent4">
            <a:hueOff val="3714325"/>
            <a:satOff val="13208"/>
            <a:lumOff val="298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effectLst>
                <a:outerShdw blurRad="38100" dist="38100" dir="2700000" algn="tl">
                  <a:srgbClr val="000000">
                    <a:alpha val="43137"/>
                  </a:srgbClr>
                </a:outerShdw>
              </a:effectLst>
              <a:latin typeface="Times New Roman" pitchFamily="18" charset="0"/>
              <a:cs typeface="Times New Roman" pitchFamily="18" charset="0"/>
            </a:rPr>
            <a:t>Teorema Igualación de los precios de los factores</a:t>
          </a:r>
          <a:endParaRPr lang="es-MX" sz="21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77866" y="1736541"/>
        <a:ext cx="1630037" cy="1423386"/>
      </dsp:txXfrm>
    </dsp:sp>
    <dsp:sp modelId="{BC13A128-8108-498E-BEAB-C74B1FBC6F91}">
      <dsp:nvSpPr>
        <dsp:cNvPr id="0" name=""/>
        <dsp:cNvSpPr/>
      </dsp:nvSpPr>
      <dsp:spPr>
        <a:xfrm rot="5400000">
          <a:off x="4581544" y="676899"/>
          <a:ext cx="1261912" cy="6855188"/>
        </a:xfrm>
        <a:prstGeom prst="round2SameRect">
          <a:avLst/>
        </a:prstGeom>
        <a:solidFill>
          <a:schemeClr val="accent4">
            <a:tint val="40000"/>
            <a:alpha val="90000"/>
            <a:hueOff val="11154917"/>
            <a:satOff val="38059"/>
            <a:lumOff val="16277"/>
            <a:alphaOff val="0"/>
          </a:schemeClr>
        </a:solidFill>
        <a:ln w="25400" cap="flat" cmpd="sng" algn="ctr">
          <a:solidFill>
            <a:schemeClr val="accent4">
              <a:tint val="40000"/>
              <a:alpha val="90000"/>
              <a:hueOff val="11154917"/>
              <a:satOff val="38059"/>
              <a:lumOff val="162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just" defTabSz="889000">
            <a:lnSpc>
              <a:spcPct val="90000"/>
            </a:lnSpc>
            <a:spcBef>
              <a:spcPct val="0"/>
            </a:spcBef>
            <a:spcAft>
              <a:spcPct val="15000"/>
            </a:spcAft>
            <a:buChar char="••"/>
          </a:pPr>
          <a:r>
            <a:rPr lang="es-MX" sz="2000" kern="1200" dirty="0" smtClean="0">
              <a:effectLst>
                <a:outerShdw blurRad="38100" dist="38100" dir="2700000" algn="tl">
                  <a:srgbClr val="000000">
                    <a:alpha val="43137"/>
                  </a:srgbClr>
                </a:outerShdw>
              </a:effectLst>
              <a:latin typeface="Times New Roman" pitchFamily="18" charset="0"/>
              <a:cs typeface="Times New Roman" pitchFamily="18" charset="0"/>
            </a:rPr>
            <a:t>Postula que un aumento del precio relativo de uno de los dos bienes aumenta la retribución real del factor utilizado intensivamente en la producción de ese bien y disminuye la retribución real del otro factor.</a:t>
          </a:r>
          <a:endParaRPr lang="es-MX" sz="20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rot="-5400000">
        <a:off x="1784907" y="3535138"/>
        <a:ext cx="6793587" cy="1138710"/>
      </dsp:txXfrm>
    </dsp:sp>
    <dsp:sp modelId="{9A358CE4-8D27-4AB2-9681-9388A3DB8F00}">
      <dsp:nvSpPr>
        <dsp:cNvPr id="0" name=""/>
        <dsp:cNvSpPr/>
      </dsp:nvSpPr>
      <dsp:spPr>
        <a:xfrm>
          <a:off x="864" y="3315798"/>
          <a:ext cx="1784041" cy="1577390"/>
        </a:xfrm>
        <a:prstGeom prst="roundRect">
          <a:avLst/>
        </a:prstGeom>
        <a:solidFill>
          <a:schemeClr val="accent4">
            <a:hueOff val="7428649"/>
            <a:satOff val="26416"/>
            <a:lumOff val="597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effectLst>
                <a:outerShdw blurRad="38100" dist="38100" dir="2700000" algn="tl">
                  <a:srgbClr val="000000">
                    <a:alpha val="43137"/>
                  </a:srgbClr>
                </a:outerShdw>
              </a:effectLst>
              <a:latin typeface="Times New Roman" pitchFamily="18" charset="0"/>
              <a:cs typeface="Times New Roman" pitchFamily="18" charset="0"/>
            </a:rPr>
            <a:t>Teorema de </a:t>
          </a:r>
          <a:r>
            <a:rPr lang="es-MX" sz="2100" kern="1200" dirty="0" err="1" smtClean="0">
              <a:effectLst>
                <a:outerShdw blurRad="38100" dist="38100" dir="2700000" algn="tl">
                  <a:srgbClr val="000000">
                    <a:alpha val="43137"/>
                  </a:srgbClr>
                </a:outerShdw>
              </a:effectLst>
              <a:latin typeface="Times New Roman" pitchFamily="18" charset="0"/>
              <a:cs typeface="Times New Roman" pitchFamily="18" charset="0"/>
            </a:rPr>
            <a:t>Stolper-Samuelson</a:t>
          </a:r>
          <a:endParaRPr lang="es-MX" sz="2100" kern="1200" dirty="0">
            <a:effectLst>
              <a:outerShdw blurRad="38100" dist="38100" dir="2700000" algn="tl">
                <a:srgbClr val="000000">
                  <a:alpha val="43137"/>
                </a:srgbClr>
              </a:outerShdw>
            </a:effectLst>
            <a:latin typeface="Times New Roman" pitchFamily="18" charset="0"/>
            <a:cs typeface="Times New Roman" pitchFamily="18" charset="0"/>
          </a:endParaRPr>
        </a:p>
      </dsp:txBody>
      <dsp:txXfrm>
        <a:off x="77866" y="3392800"/>
        <a:ext cx="1630037" cy="1423386"/>
      </dsp:txXfrm>
    </dsp:sp>
    <dsp:sp modelId="{4A091693-97E0-4F36-AD3D-2AFE76882A5F}">
      <dsp:nvSpPr>
        <dsp:cNvPr id="0" name=""/>
        <dsp:cNvSpPr/>
      </dsp:nvSpPr>
      <dsp:spPr>
        <a:xfrm>
          <a:off x="864" y="4972058"/>
          <a:ext cx="1785785" cy="1577390"/>
        </a:xfrm>
        <a:prstGeom prst="roundRect">
          <a:avLst/>
        </a:prstGeom>
        <a:solidFill>
          <a:schemeClr val="accent4">
            <a:hueOff val="11142974"/>
            <a:satOff val="39624"/>
            <a:lumOff val="89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Teorema de </a:t>
          </a:r>
          <a:r>
            <a:rPr lang="es-MX" sz="2100" kern="12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Rybczynski</a:t>
          </a:r>
          <a:r>
            <a:rPr lang="es-MX" sz="2100" kern="12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endParaRPr lang="es-MX" sz="2100" kern="12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dsp:txBody>
      <dsp:txXfrm>
        <a:off x="77866" y="5049060"/>
        <a:ext cx="1631781" cy="1423386"/>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A484F8-946D-476E-90D8-DE2914B855D9}" type="datetimeFigureOut">
              <a:rPr lang="es-MX" smtClean="0"/>
              <a:t>30/08/2015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B9C73E-7678-4C97-83A8-22C7A0D688CE}" type="slidenum">
              <a:rPr lang="es-MX" smtClean="0"/>
              <a:t>‹Nº›</a:t>
            </a:fld>
            <a:endParaRPr lang="es-MX"/>
          </a:p>
        </p:txBody>
      </p:sp>
    </p:spTree>
    <p:extLst>
      <p:ext uri="{BB962C8B-B14F-4D97-AF65-F5344CB8AC3E}">
        <p14:creationId xmlns:p14="http://schemas.microsoft.com/office/powerpoint/2010/main" val="4294329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000" dirty="0" smtClean="0">
                <a:latin typeface="Arial" pitchFamily="34" charset="0"/>
                <a:cs typeface="Arial" pitchFamily="34" charset="0"/>
              </a:rPr>
              <a:t>La teoría de la dotación de factores también asume que la fabricación</a:t>
            </a:r>
            <a:r>
              <a:rPr lang="es-MX" sz="1000" baseline="0" dirty="0" smtClean="0">
                <a:latin typeface="Arial" pitchFamily="34" charset="0"/>
                <a:cs typeface="Arial" pitchFamily="34" charset="0"/>
              </a:rPr>
              <a:t> de productos se realiza en el contexto de una competencia perfecta, sugiere que las empresas individuales no ejercen un control significativo sobre el precio del producto; que cada producto se fabrica bajo condiciones de producción idénticas en los dos países; que si un productor aumenta el uso de ambos factores en una proporción determinada, la producción aumentará en la misma proporción; que los factores son libres de moverse en un país, así que el precio de cada factor es el mismo en las dos industrias dentro de cada país; que los factores no son libres de moverse entre los países, así que los pagos de autarquía para cada factor pueden diferir internacionalmente y que no hay costos de transporte ni barreras comerciales. Robert J. </a:t>
            </a:r>
            <a:r>
              <a:rPr lang="es-MX" sz="1000" baseline="0" dirty="0" err="1" smtClean="0">
                <a:latin typeface="Arial" pitchFamily="34" charset="0"/>
                <a:cs typeface="Arial" pitchFamily="34" charset="0"/>
              </a:rPr>
              <a:t>Carbaugh</a:t>
            </a:r>
            <a:endParaRPr lang="es-MX" sz="1000" dirty="0">
              <a:latin typeface="Arial" pitchFamily="34" charset="0"/>
              <a:cs typeface="Arial" pitchFamily="34" charset="0"/>
            </a:endParaRPr>
          </a:p>
        </p:txBody>
      </p:sp>
      <p:sp>
        <p:nvSpPr>
          <p:cNvPr id="4" name="3 Marcador de número de diapositiva"/>
          <p:cNvSpPr>
            <a:spLocks noGrp="1"/>
          </p:cNvSpPr>
          <p:nvPr>
            <p:ph type="sldNum" sz="quarter" idx="10"/>
          </p:nvPr>
        </p:nvSpPr>
        <p:spPr/>
        <p:txBody>
          <a:bodyPr/>
          <a:lstStyle/>
          <a:p>
            <a:fld id="{3CB9C73E-7678-4C97-83A8-22C7A0D688CE}" type="slidenum">
              <a:rPr lang="es-MX" smtClean="0"/>
              <a:t>15</a:t>
            </a:fld>
            <a:endParaRPr lang="es-MX"/>
          </a:p>
        </p:txBody>
      </p:sp>
    </p:spTree>
    <p:extLst>
      <p:ext uri="{BB962C8B-B14F-4D97-AF65-F5344CB8AC3E}">
        <p14:creationId xmlns:p14="http://schemas.microsoft.com/office/powerpoint/2010/main" val="2999585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lvl1pPr>
              <a:defRPr>
                <a:solidFill>
                  <a:srgbClr val="142862"/>
                </a:solidFill>
              </a:defRPr>
            </a:lvl1p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5C268C8-44CA-4223-9B1B-3EDD433217F1}" type="slidenum">
              <a:rPr lang="es-ES"/>
              <a:pPr>
                <a:defRPr/>
              </a:pPr>
              <a:t>‹Nº›</a:t>
            </a:fld>
            <a:endParaRPr lang="es-ES"/>
          </a:p>
        </p:txBody>
      </p:sp>
    </p:spTree>
    <p:extLst>
      <p:ext uri="{BB962C8B-B14F-4D97-AF65-F5344CB8AC3E}">
        <p14:creationId xmlns:p14="http://schemas.microsoft.com/office/powerpoint/2010/main" val="1860669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11E547D-7899-478E-A20F-F5A745E90DF1}" type="slidenum">
              <a:rPr lang="es-ES"/>
              <a:pPr>
                <a:defRPr/>
              </a:pPr>
              <a:t>‹Nº›</a:t>
            </a:fld>
            <a:endParaRPr lang="es-ES"/>
          </a:p>
        </p:txBody>
      </p:sp>
    </p:spTree>
    <p:extLst>
      <p:ext uri="{BB962C8B-B14F-4D97-AF65-F5344CB8AC3E}">
        <p14:creationId xmlns:p14="http://schemas.microsoft.com/office/powerpoint/2010/main" val="1021333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F2F48E77-E4F5-4F01-87CF-44DA819A809B}" type="slidenum">
              <a:rPr lang="es-ES"/>
              <a:pPr>
                <a:defRPr/>
              </a:pPr>
              <a:t>‹Nº›</a:t>
            </a:fld>
            <a:endParaRPr lang="es-ES"/>
          </a:p>
        </p:txBody>
      </p:sp>
    </p:spTree>
    <p:extLst>
      <p:ext uri="{BB962C8B-B14F-4D97-AF65-F5344CB8AC3E}">
        <p14:creationId xmlns:p14="http://schemas.microsoft.com/office/powerpoint/2010/main" val="3561201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727267AB-A51D-48A9-9C0A-208D680DB56D}" type="slidenum">
              <a:rPr lang="es-ES"/>
              <a:pPr>
                <a:defRPr/>
              </a:pPr>
              <a:t>‹Nº›</a:t>
            </a:fld>
            <a:endParaRPr lang="es-ES"/>
          </a:p>
        </p:txBody>
      </p:sp>
    </p:spTree>
    <p:extLst>
      <p:ext uri="{BB962C8B-B14F-4D97-AF65-F5344CB8AC3E}">
        <p14:creationId xmlns:p14="http://schemas.microsoft.com/office/powerpoint/2010/main" val="2939620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3600" b="1" cap="all">
                <a:solidFill>
                  <a:srgbClr val="142862"/>
                </a:solidFill>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3DF39CF0-9AE0-42CE-9F51-DA629A5F6004}" type="slidenum">
              <a:rPr lang="es-ES"/>
              <a:pPr>
                <a:defRPr/>
              </a:pPr>
              <a:t>‹Nº›</a:t>
            </a:fld>
            <a:endParaRPr lang="es-ES"/>
          </a:p>
        </p:txBody>
      </p:sp>
    </p:spTree>
    <p:extLst>
      <p:ext uri="{BB962C8B-B14F-4D97-AF65-F5344CB8AC3E}">
        <p14:creationId xmlns:p14="http://schemas.microsoft.com/office/powerpoint/2010/main" val="2977358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CDCEF753-8693-4D88-8817-A0377F05BE2B}" type="slidenum">
              <a:rPr lang="es-ES"/>
              <a:pPr>
                <a:defRPr/>
              </a:pPr>
              <a:t>‹Nº›</a:t>
            </a:fld>
            <a:endParaRPr lang="es-ES"/>
          </a:p>
        </p:txBody>
      </p:sp>
    </p:spTree>
    <p:extLst>
      <p:ext uri="{BB962C8B-B14F-4D97-AF65-F5344CB8AC3E}">
        <p14:creationId xmlns:p14="http://schemas.microsoft.com/office/powerpoint/2010/main" val="4173144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53A9DFC3-23D0-43F0-9AE8-F6412AFC62CC}" type="slidenum">
              <a:rPr lang="es-ES"/>
              <a:pPr>
                <a:defRPr/>
              </a:pPr>
              <a:t>‹Nº›</a:t>
            </a:fld>
            <a:endParaRPr lang="es-ES"/>
          </a:p>
        </p:txBody>
      </p:sp>
    </p:spTree>
    <p:extLst>
      <p:ext uri="{BB962C8B-B14F-4D97-AF65-F5344CB8AC3E}">
        <p14:creationId xmlns:p14="http://schemas.microsoft.com/office/powerpoint/2010/main" val="757922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36617896-FDB0-42D8-ACA8-A7719205E12D}" type="slidenum">
              <a:rPr lang="es-ES"/>
              <a:pPr>
                <a:defRPr/>
              </a:pPr>
              <a:t>‹Nº›</a:t>
            </a:fld>
            <a:endParaRPr lang="es-ES"/>
          </a:p>
        </p:txBody>
      </p:sp>
    </p:spTree>
    <p:extLst>
      <p:ext uri="{BB962C8B-B14F-4D97-AF65-F5344CB8AC3E}">
        <p14:creationId xmlns:p14="http://schemas.microsoft.com/office/powerpoint/2010/main" val="3558688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B56F61C5-BBA3-40E9-879F-4179F265E435}" type="slidenum">
              <a:rPr lang="es-ES"/>
              <a:pPr>
                <a:defRPr/>
              </a:pPr>
              <a:t>‹Nº›</a:t>
            </a:fld>
            <a:endParaRPr lang="es-ES"/>
          </a:p>
        </p:txBody>
      </p:sp>
    </p:spTree>
    <p:extLst>
      <p:ext uri="{BB962C8B-B14F-4D97-AF65-F5344CB8AC3E}">
        <p14:creationId xmlns:p14="http://schemas.microsoft.com/office/powerpoint/2010/main" val="31915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D6DC868F-93CA-438F-B288-95703E70E9CE}" type="slidenum">
              <a:rPr lang="es-ES"/>
              <a:pPr>
                <a:defRPr/>
              </a:pPr>
              <a:t>‹Nº›</a:t>
            </a:fld>
            <a:endParaRPr lang="es-ES"/>
          </a:p>
        </p:txBody>
      </p:sp>
    </p:spTree>
    <p:extLst>
      <p:ext uri="{BB962C8B-B14F-4D97-AF65-F5344CB8AC3E}">
        <p14:creationId xmlns:p14="http://schemas.microsoft.com/office/powerpoint/2010/main" val="1021781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BD03FBE0-DA5C-4F84-A9F0-735305BE10BD}" type="slidenum">
              <a:rPr lang="es-ES"/>
              <a:pPr>
                <a:defRPr/>
              </a:pPr>
              <a:t>‹Nº›</a:t>
            </a:fld>
            <a:endParaRPr lang="es-ES"/>
          </a:p>
        </p:txBody>
      </p:sp>
    </p:spTree>
    <p:extLst>
      <p:ext uri="{BB962C8B-B14F-4D97-AF65-F5344CB8AC3E}">
        <p14:creationId xmlns:p14="http://schemas.microsoft.com/office/powerpoint/2010/main" val="716511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F17038E8-1C1D-4F13-8BB6-C37F19688439}"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600">
          <a:solidFill>
            <a:schemeClr val="bg1"/>
          </a:solidFill>
          <a:effectLst>
            <a:outerShdw blurRad="38100" dist="38100" dir="2700000" algn="tl">
              <a:srgbClr val="000000">
                <a:alpha val="43137"/>
              </a:srgbClr>
            </a:outerShdw>
          </a:effectLst>
          <a:latin typeface="Century Gothic" pitchFamily="34" charset="0"/>
          <a:ea typeface="+mj-ea"/>
          <a:cs typeface="+mj-cs"/>
        </a:defRPr>
      </a:lvl1pPr>
      <a:lvl2pPr algn="ctr" rtl="0" eaLnBrk="0" fontAlgn="base" hangingPunct="0">
        <a:spcBef>
          <a:spcPct val="0"/>
        </a:spcBef>
        <a:spcAft>
          <a:spcPct val="0"/>
        </a:spcAft>
        <a:defRPr sz="3600">
          <a:solidFill>
            <a:schemeClr val="bg1"/>
          </a:solidFill>
          <a:latin typeface="Century Gothic" pitchFamily="34" charset="0"/>
          <a:cs typeface="Arial" charset="0"/>
        </a:defRPr>
      </a:lvl2pPr>
      <a:lvl3pPr algn="ctr" rtl="0" eaLnBrk="0" fontAlgn="base" hangingPunct="0">
        <a:spcBef>
          <a:spcPct val="0"/>
        </a:spcBef>
        <a:spcAft>
          <a:spcPct val="0"/>
        </a:spcAft>
        <a:defRPr sz="3600">
          <a:solidFill>
            <a:schemeClr val="bg1"/>
          </a:solidFill>
          <a:latin typeface="Century Gothic" pitchFamily="34" charset="0"/>
          <a:cs typeface="Arial" charset="0"/>
        </a:defRPr>
      </a:lvl3pPr>
      <a:lvl4pPr algn="ctr" rtl="0" eaLnBrk="0" fontAlgn="base" hangingPunct="0">
        <a:spcBef>
          <a:spcPct val="0"/>
        </a:spcBef>
        <a:spcAft>
          <a:spcPct val="0"/>
        </a:spcAft>
        <a:defRPr sz="3600">
          <a:solidFill>
            <a:schemeClr val="bg1"/>
          </a:solidFill>
          <a:latin typeface="Century Gothic" pitchFamily="34" charset="0"/>
          <a:cs typeface="Arial" charset="0"/>
        </a:defRPr>
      </a:lvl4pPr>
      <a:lvl5pPr algn="ctr" rtl="0" eaLnBrk="0" fontAlgn="base" hangingPunct="0">
        <a:spcBef>
          <a:spcPct val="0"/>
        </a:spcBef>
        <a:spcAft>
          <a:spcPct val="0"/>
        </a:spcAft>
        <a:defRPr sz="3600">
          <a:solidFill>
            <a:schemeClr val="bg1"/>
          </a:solidFill>
          <a:latin typeface="Century Gothic" pitchFamily="34"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just" rtl="0" eaLnBrk="0" fontAlgn="base" hangingPunct="0">
        <a:spcBef>
          <a:spcPct val="20000"/>
        </a:spcBef>
        <a:spcAft>
          <a:spcPct val="0"/>
        </a:spcAft>
        <a:buChar char="•"/>
        <a:defRPr sz="2800">
          <a:solidFill>
            <a:schemeClr val="tx1"/>
          </a:solidFill>
          <a:latin typeface="Century Gothic" pitchFamily="34" charset="0"/>
          <a:ea typeface="+mn-ea"/>
          <a:cs typeface="+mn-cs"/>
        </a:defRPr>
      </a:lvl1pPr>
      <a:lvl2pPr marL="742950" indent="-285750" algn="just" rtl="0" eaLnBrk="0" fontAlgn="base" hangingPunct="0">
        <a:spcBef>
          <a:spcPct val="20000"/>
        </a:spcBef>
        <a:spcAft>
          <a:spcPct val="0"/>
        </a:spcAft>
        <a:buChar char="–"/>
        <a:defRPr sz="2400">
          <a:solidFill>
            <a:schemeClr val="tx1"/>
          </a:solidFill>
          <a:latin typeface="Century Gothic" pitchFamily="34" charset="0"/>
          <a:cs typeface="+mn-cs"/>
        </a:defRPr>
      </a:lvl2pPr>
      <a:lvl3pPr marL="1143000" indent="-228600" algn="just" rtl="0" eaLnBrk="0" fontAlgn="base" hangingPunct="0">
        <a:spcBef>
          <a:spcPct val="20000"/>
        </a:spcBef>
        <a:spcAft>
          <a:spcPct val="0"/>
        </a:spcAft>
        <a:buChar char="•"/>
        <a:defRPr sz="2000">
          <a:solidFill>
            <a:schemeClr val="tx1"/>
          </a:solidFill>
          <a:latin typeface="Century Gothic" pitchFamily="34" charset="0"/>
          <a:cs typeface="+mn-cs"/>
        </a:defRPr>
      </a:lvl3pPr>
      <a:lvl4pPr marL="1600200" indent="-228600" algn="just" rtl="0" eaLnBrk="0" fontAlgn="base" hangingPunct="0">
        <a:spcBef>
          <a:spcPct val="20000"/>
        </a:spcBef>
        <a:spcAft>
          <a:spcPct val="0"/>
        </a:spcAft>
        <a:buChar char="–"/>
        <a:defRPr>
          <a:solidFill>
            <a:schemeClr val="tx1"/>
          </a:solidFill>
          <a:latin typeface="Century Gothic" pitchFamily="34" charset="0"/>
          <a:cs typeface="+mn-cs"/>
        </a:defRPr>
      </a:lvl4pPr>
      <a:lvl5pPr marL="2057400" indent="-228600" algn="just" rtl="0" eaLnBrk="0" fontAlgn="base" hangingPunct="0">
        <a:spcBef>
          <a:spcPct val="20000"/>
        </a:spcBef>
        <a:spcAft>
          <a:spcPct val="0"/>
        </a:spcAft>
        <a:buChar char="»"/>
        <a:defRPr>
          <a:solidFill>
            <a:schemeClr val="tx1"/>
          </a:solidFill>
          <a:latin typeface="Century Gothic" pitchFamily="34"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youtube.com/watch?v=tMYMwRK28sE" TargetMode="External"/><Relationship Id="rId2" Type="http://schemas.openxmlformats.org/officeDocument/2006/relationships/hyperlink" Target="https://www.youtube.com/watch?v=SrSjkF9FsnY"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Rectangle 9"/>
          <p:cNvSpPr>
            <a:spLocks noChangeArrowheads="1"/>
          </p:cNvSpPr>
          <p:nvPr/>
        </p:nvSpPr>
        <p:spPr bwMode="auto">
          <a:xfrm>
            <a:off x="693736" y="4221088"/>
            <a:ext cx="798272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a:t>Tema:</a:t>
            </a:r>
            <a:r>
              <a:rPr lang="es-MX" altLang="es-MX" sz="2400" b="1" dirty="0">
                <a:solidFill>
                  <a:schemeClr val="tx2">
                    <a:lumMod val="75000"/>
                  </a:schemeClr>
                </a:solidFill>
                <a:effectLst>
                  <a:outerShdw blurRad="38100" dist="38100" dir="2700000" algn="tl">
                    <a:srgbClr val="000000">
                      <a:alpha val="43137"/>
                    </a:srgbClr>
                  </a:outerShdw>
                </a:effectLst>
              </a:rPr>
              <a:t> </a:t>
            </a:r>
          </a:p>
          <a:p>
            <a:pPr algn="ctr" eaLnBrk="1" hangingPunct="1">
              <a:spcBef>
                <a:spcPct val="0"/>
              </a:spcBef>
              <a:buFontTx/>
              <a:buNone/>
            </a:pPr>
            <a:r>
              <a:rPr lang="es-MX" altLang="es-MX" sz="2800" b="1" dirty="0">
                <a:solidFill>
                  <a:srgbClr val="132845"/>
                </a:solidFill>
                <a:effectLst>
                  <a:outerShdw blurRad="38100" dist="38100" dir="2700000" algn="tl">
                    <a:srgbClr val="000000">
                      <a:alpha val="43137"/>
                    </a:srgbClr>
                  </a:outerShdw>
                </a:effectLst>
              </a:rPr>
              <a:t>La Teoría </a:t>
            </a:r>
            <a:r>
              <a:rPr lang="es-MX" altLang="es-MX" sz="2800" b="1" dirty="0" smtClean="0">
                <a:solidFill>
                  <a:srgbClr val="132845"/>
                </a:solidFill>
                <a:effectLst>
                  <a:outerShdw blurRad="38100" dist="38100" dir="2700000" algn="tl">
                    <a:srgbClr val="000000">
                      <a:alpha val="43137"/>
                    </a:srgbClr>
                  </a:outerShdw>
                </a:effectLst>
              </a:rPr>
              <a:t>de </a:t>
            </a:r>
            <a:r>
              <a:rPr lang="es-MX" altLang="es-MX" sz="2800" b="1" dirty="0" err="1" smtClean="0">
                <a:solidFill>
                  <a:srgbClr val="132845"/>
                </a:solidFill>
                <a:effectLst>
                  <a:outerShdw blurRad="38100" dist="38100" dir="2700000" algn="tl">
                    <a:srgbClr val="000000">
                      <a:alpha val="43137"/>
                    </a:srgbClr>
                  </a:outerShdw>
                </a:effectLst>
              </a:rPr>
              <a:t>Heckscher-Ohlin</a:t>
            </a:r>
            <a:r>
              <a:rPr lang="es-MX" altLang="es-MX" sz="2800" b="1" dirty="0" smtClean="0">
                <a:solidFill>
                  <a:srgbClr val="132845"/>
                </a:solidFill>
                <a:effectLst>
                  <a:outerShdw blurRad="38100" dist="38100" dir="2700000" algn="tl">
                    <a:srgbClr val="000000">
                      <a:alpha val="43137"/>
                    </a:srgbClr>
                  </a:outerShdw>
                </a:effectLst>
              </a:rPr>
              <a:t> o Teoría de dotación factorial </a:t>
            </a:r>
            <a:endParaRPr lang="es-MX" altLang="es-MX" sz="1800" b="1" dirty="0">
              <a:solidFill>
                <a:srgbClr val="132845"/>
              </a:solidFill>
              <a:effectLst>
                <a:outerShdw blurRad="38100" dist="38100" dir="2700000" algn="tl">
                  <a:srgbClr val="000000">
                    <a:alpha val="43137"/>
                  </a:srgbClr>
                </a:outerShdw>
              </a:effectLst>
            </a:endParaRPr>
          </a:p>
        </p:txBody>
      </p:sp>
      <p:sp>
        <p:nvSpPr>
          <p:cNvPr id="5" name="Rectangle 7"/>
          <p:cNvSpPr>
            <a:spLocks noChangeArrowheads="1"/>
          </p:cNvSpPr>
          <p:nvPr/>
        </p:nvSpPr>
        <p:spPr bwMode="auto">
          <a:xfrm>
            <a:off x="970584" y="5733256"/>
            <a:ext cx="74178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CO" altLang="es-MX" sz="1800" b="1" dirty="0" smtClean="0"/>
              <a:t>Elaborado por: M. en A. Eduardo Alvarez Avelino</a:t>
            </a:r>
            <a:endParaRPr lang="es-MX" altLang="es-MX" sz="1800" b="1" dirty="0"/>
          </a:p>
        </p:txBody>
      </p:sp>
      <p:sp>
        <p:nvSpPr>
          <p:cNvPr id="6" name="Rectangle 5"/>
          <p:cNvSpPr>
            <a:spLocks noChangeArrowheads="1"/>
          </p:cNvSpPr>
          <p:nvPr/>
        </p:nvSpPr>
        <p:spPr bwMode="auto">
          <a:xfrm>
            <a:off x="1527207" y="2998113"/>
            <a:ext cx="616057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200" b="1" dirty="0">
                <a:solidFill>
                  <a:srgbClr val="91A963"/>
                </a:solidFill>
                <a:effectLst>
                  <a:outerShdw blurRad="38100" dist="38100" dir="2700000" algn="tl">
                    <a:srgbClr val="000000">
                      <a:alpha val="43137"/>
                    </a:srgbClr>
                  </a:outerShdw>
                </a:effectLst>
              </a:rPr>
              <a:t>FACULTAD DE ECONOMÍA</a:t>
            </a:r>
          </a:p>
        </p:txBody>
      </p:sp>
      <p:sp>
        <p:nvSpPr>
          <p:cNvPr id="7" name="Rectangle 8"/>
          <p:cNvSpPr>
            <a:spLocks noChangeArrowheads="1"/>
          </p:cNvSpPr>
          <p:nvPr/>
        </p:nvSpPr>
        <p:spPr bwMode="auto">
          <a:xfrm>
            <a:off x="616136" y="3573016"/>
            <a:ext cx="798272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2400" b="1" dirty="0" smtClean="0"/>
              <a:t>Presentación</a:t>
            </a:r>
            <a:endParaRPr lang="es-ES" altLang="es-MX" sz="2400" b="1" dirty="0"/>
          </a:p>
        </p:txBody>
      </p:sp>
      <p:pic>
        <p:nvPicPr>
          <p:cNvPr id="8" name="Imagen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15"/>
            <a:ext cx="9144000" cy="2708569"/>
          </a:xfrm>
          <a:prstGeom prst="rect">
            <a:avLst/>
          </a:prstGeom>
        </p:spPr>
      </p:pic>
      <p:sp>
        <p:nvSpPr>
          <p:cNvPr id="9" name="Rectangle 7"/>
          <p:cNvSpPr>
            <a:spLocks noChangeArrowheads="1"/>
          </p:cNvSpPr>
          <p:nvPr/>
        </p:nvSpPr>
        <p:spPr bwMode="auto">
          <a:xfrm>
            <a:off x="6300192" y="6257728"/>
            <a:ext cx="2592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CO" altLang="es-MX" sz="1800" b="1" dirty="0" smtClean="0"/>
              <a:t>10</a:t>
            </a:r>
            <a:r>
              <a:rPr lang="es-CO" altLang="es-MX" sz="1800" b="1" dirty="0" smtClean="0"/>
              <a:t> de Agosto de 2015</a:t>
            </a:r>
            <a:endParaRPr lang="es-MX" altLang="es-MX" sz="1800" b="1" dirty="0"/>
          </a:p>
        </p:txBody>
      </p:sp>
    </p:spTree>
    <p:extLst>
      <p:ext uri="{BB962C8B-B14F-4D97-AF65-F5344CB8AC3E}">
        <p14:creationId xmlns:p14="http://schemas.microsoft.com/office/powerpoint/2010/main" val="3011336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2281140"/>
            <a:ext cx="8784976" cy="3164084"/>
          </a:xfrm>
        </p:spPr>
        <p:txBody>
          <a:bodyPr/>
          <a:lstStyle/>
          <a:p>
            <a:pPr marL="0" indent="0">
              <a:buNone/>
            </a:pPr>
            <a:r>
              <a:rPr lang="es-MX" dirty="0" smtClean="0">
                <a:latin typeface="Times New Roman" pitchFamily="18" charset="0"/>
                <a:cs typeface="Times New Roman" pitchFamily="18" charset="0"/>
              </a:rPr>
              <a:t>El resto de los factores de producción eran considerados </a:t>
            </a:r>
            <a:r>
              <a:rPr lang="es-MX" i="1" dirty="0" smtClean="0">
                <a:solidFill>
                  <a:srgbClr val="025198"/>
                </a:solidFill>
                <a:latin typeface="Times New Roman" pitchFamily="18" charset="0"/>
                <a:cs typeface="Times New Roman" pitchFamily="18" charset="0"/>
              </a:rPr>
              <a:t>insignificantes</a:t>
            </a:r>
            <a:r>
              <a:rPr lang="es-MX" dirty="0" smtClean="0">
                <a:latin typeface="Times New Roman" pitchFamily="18" charset="0"/>
                <a:cs typeface="Times New Roman" pitchFamily="18" charset="0"/>
              </a:rPr>
              <a:t>, lo cual constituía un grave problema, ya que si la </a:t>
            </a:r>
            <a:r>
              <a:rPr lang="es-MX" i="1" dirty="0" smtClean="0">
                <a:solidFill>
                  <a:srgbClr val="025198"/>
                </a:solidFill>
                <a:latin typeface="Times New Roman" pitchFamily="18" charset="0"/>
                <a:cs typeface="Times New Roman" pitchFamily="18" charset="0"/>
              </a:rPr>
              <a:t>mano de obra </a:t>
            </a:r>
            <a:r>
              <a:rPr lang="es-MX" dirty="0" smtClean="0">
                <a:latin typeface="Times New Roman" pitchFamily="18" charset="0"/>
                <a:cs typeface="Times New Roman" pitchFamily="18" charset="0"/>
              </a:rPr>
              <a:t>era el único factor de producción, o bien el mayor determinante del contenido del producto, </a:t>
            </a:r>
            <a:r>
              <a:rPr lang="es-MX" i="1" dirty="0" smtClean="0">
                <a:solidFill>
                  <a:srgbClr val="002060"/>
                </a:solidFill>
                <a:latin typeface="Times New Roman" pitchFamily="18" charset="0"/>
                <a:cs typeface="Times New Roman" pitchFamily="18" charset="0"/>
              </a:rPr>
              <a:t>países con altos costos de mano de obra no tenían posibilidad de competir</a:t>
            </a:r>
            <a:r>
              <a:rPr lang="es-MX" dirty="0" smtClean="0">
                <a:latin typeface="Times New Roman" pitchFamily="18" charset="0"/>
                <a:cs typeface="Times New Roman" pitchFamily="18" charset="0"/>
              </a:rPr>
              <a:t>.</a:t>
            </a:r>
            <a:endParaRPr lang="es-MX" dirty="0">
              <a:latin typeface="Times New Roman" pitchFamily="18" charset="0"/>
              <a:cs typeface="Times New Roman" pitchFamily="18"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8697" y="4869160"/>
            <a:ext cx="2771775" cy="1647825"/>
          </a:xfrm>
          <a:prstGeom prst="rect">
            <a:avLst/>
          </a:prstGeom>
        </p:spPr>
      </p:pic>
    </p:spTree>
    <p:extLst>
      <p:ext uri="{BB962C8B-B14F-4D97-AF65-F5344CB8AC3E}">
        <p14:creationId xmlns:p14="http://schemas.microsoft.com/office/powerpoint/2010/main" val="19248069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772816"/>
            <a:ext cx="8784976" cy="2444004"/>
          </a:xfrm>
        </p:spPr>
        <p:txBody>
          <a:bodyPr/>
          <a:lstStyle/>
          <a:p>
            <a:pPr marL="0" indent="0">
              <a:buNone/>
            </a:pPr>
            <a:r>
              <a:rPr lang="es-MX" dirty="0" smtClean="0">
                <a:latin typeface="Times New Roman" pitchFamily="18" charset="0"/>
                <a:cs typeface="Times New Roman" pitchFamily="18" charset="0"/>
              </a:rPr>
              <a:t>Además, resultaba incorrecto analizar los costos de mano de obra sin considerar la </a:t>
            </a:r>
            <a:r>
              <a:rPr lang="es-MX" i="1" dirty="0">
                <a:solidFill>
                  <a:srgbClr val="025198"/>
                </a:solidFill>
                <a:latin typeface="Times New Roman" pitchFamily="18" charset="0"/>
                <a:cs typeface="Times New Roman" pitchFamily="18" charset="0"/>
              </a:rPr>
              <a:t>calidad</a:t>
            </a:r>
            <a:r>
              <a:rPr lang="es-MX" dirty="0" smtClean="0">
                <a:latin typeface="Times New Roman" pitchFamily="18" charset="0"/>
                <a:cs typeface="Times New Roman" pitchFamily="18" charset="0"/>
              </a:rPr>
              <a:t> de ésta o la presencia de otros factores importantes que contribuyen de manera significativa a la </a:t>
            </a:r>
            <a:r>
              <a:rPr lang="es-MX" i="1" dirty="0">
                <a:solidFill>
                  <a:srgbClr val="025198"/>
                </a:solidFill>
                <a:latin typeface="Times New Roman" pitchFamily="18" charset="0"/>
                <a:cs typeface="Times New Roman" pitchFamily="18" charset="0"/>
              </a:rPr>
              <a:t>creación del valor </a:t>
            </a:r>
            <a:r>
              <a:rPr lang="es-MX" dirty="0" smtClean="0">
                <a:latin typeface="Times New Roman" pitchFamily="18" charset="0"/>
                <a:cs typeface="Times New Roman" pitchFamily="18" charset="0"/>
              </a:rPr>
              <a:t>en determinado producto.</a:t>
            </a:r>
            <a:endParaRPr lang="es-MX" dirty="0">
              <a:latin typeface="Times New Roman" pitchFamily="18" charset="0"/>
              <a:cs typeface="Times New Roman" pitchFamily="18" charset="0"/>
            </a:endParaRPr>
          </a:p>
        </p:txBody>
      </p:sp>
      <p:sp>
        <p:nvSpPr>
          <p:cNvPr id="7" name="TextBox 26"/>
          <p:cNvSpPr txBox="1"/>
          <p:nvPr/>
        </p:nvSpPr>
        <p:spPr>
          <a:xfrm>
            <a:off x="0" y="4392400"/>
            <a:ext cx="9144000" cy="1938992"/>
          </a:xfrm>
          <a:prstGeom prst="rect">
            <a:avLst/>
          </a:prstGeom>
          <a:solidFill>
            <a:schemeClr val="tx1">
              <a:lumMod val="95000"/>
              <a:lumOff val="5000"/>
              <a:alpha val="55000"/>
            </a:schemeClr>
          </a:solidFill>
        </p:spPr>
        <p:txBody>
          <a:bodyPr wrap="square" rtlCol="0">
            <a:spAutoFit/>
          </a:bodyPr>
          <a:lstStyle/>
          <a:p>
            <a:pPr algn="r"/>
            <a:endParaRPr lang="es-ES" b="1" dirty="0" smtClean="0">
              <a:solidFill>
                <a:schemeClr val="bg1"/>
              </a:solidFill>
            </a:endParaRPr>
          </a:p>
          <a:p>
            <a:pPr algn="r"/>
            <a:endParaRPr lang="es-ES" b="1" dirty="0">
              <a:solidFill>
                <a:schemeClr val="bg1"/>
              </a:solidFill>
            </a:endParaRPr>
          </a:p>
          <a:p>
            <a:endParaRPr lang="es-ES" sz="1600" b="1" dirty="0" smtClean="0">
              <a:solidFill>
                <a:schemeClr val="bg1"/>
              </a:solidFill>
            </a:endParaRPr>
          </a:p>
          <a:p>
            <a:endParaRPr lang="es-ES" sz="1600" b="1" dirty="0" smtClean="0">
              <a:solidFill>
                <a:schemeClr val="bg1"/>
              </a:solidFill>
            </a:endParaRPr>
          </a:p>
          <a:p>
            <a:endParaRPr lang="es-ES" sz="1600" b="1" dirty="0">
              <a:solidFill>
                <a:schemeClr val="bg1"/>
              </a:solidFill>
            </a:endParaRPr>
          </a:p>
          <a:p>
            <a:endParaRPr lang="es-ES" sz="1600" b="1" dirty="0" smtClean="0">
              <a:solidFill>
                <a:schemeClr val="bg1"/>
              </a:solidFill>
            </a:endParaRPr>
          </a:p>
          <a:p>
            <a:endParaRPr lang="es-ES" sz="1600" b="1" dirty="0">
              <a:solidFill>
                <a:schemeClr val="bg1"/>
              </a:solidFill>
            </a:endParaRPr>
          </a:p>
        </p:txBody>
      </p:sp>
      <p:pic>
        <p:nvPicPr>
          <p:cNvPr id="4" name="Picture 2" descr="http://t0.gstatic.com/images?q=tbn:ANd9GcTjtg2nP2OqAHZyUSNwoWXVNFXbaDZ7GxZYASX95Wir2yHWQvPEG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392400"/>
            <a:ext cx="2419350" cy="194044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t2.gstatic.com/images?q=tbn:ANd9GcQGtNEvKFU4l8Tvcvaj83fN0rAWMRCGUdDfzQNGydbCNBH8eUs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9620" y="4392401"/>
            <a:ext cx="2881313" cy="1932200"/>
          </a:xfrm>
          <a:prstGeom prst="rect">
            <a:avLst/>
          </a:prstGeom>
          <a:noFill/>
          <a:extLst>
            <a:ext uri="{909E8E84-426E-40DD-AFC4-6F175D3DCCD1}">
              <a14:hiddenFill xmlns:a14="http://schemas.microsoft.com/office/drawing/2010/main">
                <a:solidFill>
                  <a:srgbClr val="FFFFFF"/>
                </a:solidFill>
              </a14:hiddenFill>
            </a:ext>
          </a:extLst>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4600" y="4392400"/>
            <a:ext cx="2609850" cy="1932200"/>
          </a:xfrm>
          <a:prstGeom prst="rect">
            <a:avLst/>
          </a:prstGeom>
        </p:spPr>
      </p:pic>
    </p:spTree>
    <p:extLst>
      <p:ext uri="{BB962C8B-B14F-4D97-AF65-F5344CB8AC3E}">
        <p14:creationId xmlns:p14="http://schemas.microsoft.com/office/powerpoint/2010/main" val="1314081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395288" y="188913"/>
            <a:ext cx="8229600" cy="981075"/>
          </a:xfrm>
        </p:spPr>
        <p:txBody>
          <a:bodyPr/>
          <a:lstStyle/>
          <a:p>
            <a:pPr eaLnBrk="1" hangingPunct="1">
              <a:defRPr/>
            </a:pPr>
            <a:r>
              <a:rPr lang="es-MX" dirty="0" smtClean="0">
                <a:latin typeface="Times New Roman" pitchFamily="18" charset="0"/>
                <a:cs typeface="Times New Roman" pitchFamily="18" charset="0"/>
              </a:rPr>
              <a:t>Según David Ricardo…</a:t>
            </a:r>
          </a:p>
        </p:txBody>
      </p:sp>
      <p:sp>
        <p:nvSpPr>
          <p:cNvPr id="3075" name="Rectangle 3"/>
          <p:cNvSpPr>
            <a:spLocks noGrp="1" noChangeArrowheads="1"/>
          </p:cNvSpPr>
          <p:nvPr>
            <p:ph type="body" idx="1"/>
          </p:nvPr>
        </p:nvSpPr>
        <p:spPr>
          <a:xfrm>
            <a:off x="457200" y="1855788"/>
            <a:ext cx="8229600" cy="4525962"/>
          </a:xfrm>
        </p:spPr>
        <p:txBody>
          <a:bodyPr/>
          <a:lstStyle/>
          <a:p>
            <a:pPr marL="0" indent="0" eaLnBrk="1" hangingPunct="1">
              <a:buFontTx/>
              <a:buNone/>
            </a:pPr>
            <a:r>
              <a:rPr lang="es-MX" dirty="0" smtClean="0">
                <a:latin typeface="Times New Roman" pitchFamily="18" charset="0"/>
                <a:cs typeface="Times New Roman" pitchFamily="18" charset="0"/>
              </a:rPr>
              <a:t>La teoría de David Ricardo subraya que la ventaja comparativa surge de las </a:t>
            </a:r>
            <a:r>
              <a:rPr lang="es-MX" dirty="0" smtClean="0">
                <a:solidFill>
                  <a:srgbClr val="F96F07"/>
                </a:solidFill>
                <a:effectLst>
                  <a:outerShdw blurRad="38100" dist="38100" dir="2700000" algn="tl">
                    <a:srgbClr val="000000">
                      <a:alpha val="43137"/>
                    </a:srgbClr>
                  </a:outerShdw>
                </a:effectLst>
                <a:latin typeface="Times New Roman" pitchFamily="18" charset="0"/>
                <a:cs typeface="Times New Roman" pitchFamily="18" charset="0"/>
              </a:rPr>
              <a:t>diferencias en la productividad</a:t>
            </a:r>
            <a:r>
              <a:rPr lang="es-MX" dirty="0" smtClean="0">
                <a:latin typeface="Times New Roman" pitchFamily="18" charset="0"/>
                <a:cs typeface="Times New Roman" pitchFamily="18" charset="0"/>
              </a:rPr>
              <a:t>.</a:t>
            </a:r>
          </a:p>
          <a:p>
            <a:pPr marL="0" indent="0" eaLnBrk="1" hangingPunct="1">
              <a:buFontTx/>
              <a:buNone/>
            </a:pPr>
            <a:endParaRPr lang="es-MX" dirty="0" smtClean="0">
              <a:latin typeface="Times New Roman" pitchFamily="18" charset="0"/>
              <a:cs typeface="Times New Roman" pitchFamily="18" charset="0"/>
            </a:endParaRPr>
          </a:p>
          <a:p>
            <a:pPr marL="0" indent="0" eaLnBrk="1" hangingPunct="1">
              <a:buFontTx/>
              <a:buNone/>
            </a:pPr>
            <a:r>
              <a:rPr lang="es-MX" dirty="0" smtClean="0">
                <a:latin typeface="Times New Roman" pitchFamily="18" charset="0"/>
                <a:cs typeface="Times New Roman" pitchFamily="18" charset="0"/>
              </a:rPr>
              <a:t>Ricardo destacaba la </a:t>
            </a:r>
            <a:r>
              <a:rPr lang="es-MX" b="1" dirty="0" smtClean="0">
                <a:latin typeface="Times New Roman" pitchFamily="18" charset="0"/>
                <a:cs typeface="Times New Roman" pitchFamily="18" charset="0"/>
              </a:rPr>
              <a:t>productividad laboral </a:t>
            </a:r>
            <a:r>
              <a:rPr lang="es-MX" dirty="0" smtClean="0">
                <a:latin typeface="Times New Roman" pitchFamily="18" charset="0"/>
                <a:cs typeface="Times New Roman" pitchFamily="18" charset="0"/>
              </a:rPr>
              <a:t>y afirmaba que las diferencias nacionales en este rubro fundaban la noción de ventaja comparativa.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395288" y="188913"/>
            <a:ext cx="8229600" cy="981075"/>
          </a:xfrm>
        </p:spPr>
        <p:txBody>
          <a:bodyPr/>
          <a:lstStyle/>
          <a:p>
            <a:pPr eaLnBrk="1" hangingPunct="1">
              <a:defRPr/>
            </a:pPr>
            <a:r>
              <a:rPr lang="es-MX" dirty="0" smtClean="0">
                <a:latin typeface="Times New Roman" pitchFamily="18" charset="0"/>
                <a:cs typeface="Times New Roman" pitchFamily="18" charset="0"/>
              </a:rPr>
              <a:t>Autores de una nueva teoría</a:t>
            </a:r>
          </a:p>
        </p:txBody>
      </p:sp>
      <p:sp>
        <p:nvSpPr>
          <p:cNvPr id="3075" name="Rectangle 3"/>
          <p:cNvSpPr>
            <a:spLocks noGrp="1" noChangeArrowheads="1"/>
          </p:cNvSpPr>
          <p:nvPr>
            <p:ph type="body" idx="1"/>
          </p:nvPr>
        </p:nvSpPr>
        <p:spPr>
          <a:xfrm>
            <a:off x="457200" y="1855788"/>
            <a:ext cx="8229600" cy="1429196"/>
          </a:xfrm>
        </p:spPr>
        <p:txBody>
          <a:bodyPr/>
          <a:lstStyle/>
          <a:p>
            <a:pPr marL="0" indent="0" eaLnBrk="1" hangingPunct="1">
              <a:buFontTx/>
              <a:buNone/>
            </a:pPr>
            <a:r>
              <a:rPr lang="es-MX" dirty="0" smtClean="0">
                <a:latin typeface="Times New Roman" pitchFamily="18" charset="0"/>
                <a:cs typeface="Times New Roman" pitchFamily="18" charset="0"/>
              </a:rPr>
              <a:t>Eli </a:t>
            </a:r>
            <a:r>
              <a:rPr lang="es-MX" dirty="0" err="1" smtClean="0">
                <a:latin typeface="Times New Roman" pitchFamily="18" charset="0"/>
                <a:cs typeface="Times New Roman" pitchFamily="18" charset="0"/>
              </a:rPr>
              <a:t>Heckscher</a:t>
            </a:r>
            <a:r>
              <a:rPr lang="es-MX" dirty="0" smtClean="0">
                <a:latin typeface="Times New Roman" pitchFamily="18" charset="0"/>
                <a:cs typeface="Times New Roman" pitchFamily="18" charset="0"/>
              </a:rPr>
              <a:t> (en 1919) y </a:t>
            </a:r>
            <a:r>
              <a:rPr lang="es-MX" dirty="0" err="1" smtClean="0">
                <a:latin typeface="Times New Roman" pitchFamily="18" charset="0"/>
                <a:cs typeface="Times New Roman" pitchFamily="18" charset="0"/>
              </a:rPr>
              <a:t>Bertil</a:t>
            </a:r>
            <a:r>
              <a:rPr lang="es-MX" dirty="0" smtClean="0">
                <a:latin typeface="Times New Roman" pitchFamily="18" charset="0"/>
                <a:cs typeface="Times New Roman" pitchFamily="18" charset="0"/>
              </a:rPr>
              <a:t> </a:t>
            </a:r>
            <a:r>
              <a:rPr lang="es-MX" dirty="0" err="1" smtClean="0">
                <a:latin typeface="Times New Roman" pitchFamily="18" charset="0"/>
                <a:cs typeface="Times New Roman" pitchFamily="18" charset="0"/>
              </a:rPr>
              <a:t>Ohlin</a:t>
            </a:r>
            <a:r>
              <a:rPr lang="es-MX" dirty="0" smtClean="0">
                <a:latin typeface="Times New Roman" pitchFamily="18" charset="0"/>
                <a:cs typeface="Times New Roman" pitchFamily="18" charset="0"/>
              </a:rPr>
              <a:t> (en 1933) propusieron otra explicación de la ventaja comparativa.</a:t>
            </a:r>
          </a:p>
        </p:txBody>
      </p:sp>
      <p:pic>
        <p:nvPicPr>
          <p:cNvPr id="5" name="Picture 4" descr="http://t1.gstatic.com/images?q=tbn:ANd9GcT1UuRrongY-37AOAS3onCg87X1er5nG4Arm8HW2D3nJRqIdpQabw"/>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86312" y="3512394"/>
            <a:ext cx="1542502" cy="2085974"/>
          </a:xfrm>
          <a:prstGeom prst="rect">
            <a:avLst/>
          </a:prstGeom>
          <a:noFill/>
          <a:extLst>
            <a:ext uri="{909E8E84-426E-40DD-AFC4-6F175D3DCCD1}">
              <a14:hiddenFill xmlns:a14="http://schemas.microsoft.com/office/drawing/2010/main">
                <a:solidFill>
                  <a:srgbClr val="FFFFFF"/>
                </a:solidFill>
              </a14:hiddenFill>
            </a:ext>
          </a:extLst>
        </p:spPr>
      </p:pic>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2196" y="3520700"/>
            <a:ext cx="2088204" cy="2133602"/>
          </a:xfrm>
          <a:prstGeom prst="rect">
            <a:avLst/>
          </a:prstGeom>
        </p:spPr>
      </p:pic>
      <p:sp>
        <p:nvSpPr>
          <p:cNvPr id="7" name="6 CuadroTexto"/>
          <p:cNvSpPr txBox="1"/>
          <p:nvPr/>
        </p:nvSpPr>
        <p:spPr>
          <a:xfrm>
            <a:off x="2483370" y="5928120"/>
            <a:ext cx="1680888" cy="381000"/>
          </a:xfrm>
          <a:prstGeom prst="rect">
            <a:avLst/>
          </a:prstGeom>
          <a:noFill/>
        </p:spPr>
        <p:txBody>
          <a:bodyPr wrap="square" rtlCol="0">
            <a:spAutoFit/>
          </a:bodyPr>
          <a:lstStyle/>
          <a:p>
            <a:pPr algn="ctr"/>
            <a:r>
              <a:rPr lang="es-MX" dirty="0" smtClean="0">
                <a:latin typeface="Times New Roman" pitchFamily="18" charset="0"/>
                <a:cs typeface="Times New Roman" pitchFamily="18" charset="0"/>
              </a:rPr>
              <a:t>Eli </a:t>
            </a:r>
            <a:r>
              <a:rPr lang="es-MX" dirty="0" err="1" smtClean="0">
                <a:latin typeface="Times New Roman" pitchFamily="18" charset="0"/>
                <a:cs typeface="Times New Roman" pitchFamily="18" charset="0"/>
              </a:rPr>
              <a:t>Heckscher</a:t>
            </a:r>
            <a:endParaRPr lang="es-MX" dirty="0">
              <a:latin typeface="Times New Roman" pitchFamily="18" charset="0"/>
              <a:cs typeface="Times New Roman" pitchFamily="18" charset="0"/>
            </a:endParaRPr>
          </a:p>
        </p:txBody>
      </p:sp>
      <p:sp>
        <p:nvSpPr>
          <p:cNvPr id="8" name="7 CuadroTexto"/>
          <p:cNvSpPr txBox="1"/>
          <p:nvPr/>
        </p:nvSpPr>
        <p:spPr>
          <a:xfrm>
            <a:off x="5177112" y="5928120"/>
            <a:ext cx="1680888" cy="381000"/>
          </a:xfrm>
          <a:prstGeom prst="rect">
            <a:avLst/>
          </a:prstGeom>
          <a:noFill/>
        </p:spPr>
        <p:txBody>
          <a:bodyPr wrap="square" rtlCol="0">
            <a:spAutoFit/>
          </a:bodyPr>
          <a:lstStyle/>
          <a:p>
            <a:pPr algn="ctr"/>
            <a:r>
              <a:rPr lang="es-MX" dirty="0" err="1" smtClean="0">
                <a:latin typeface="Times New Roman" pitchFamily="18" charset="0"/>
                <a:cs typeface="Times New Roman" pitchFamily="18" charset="0"/>
              </a:rPr>
              <a:t>Bertil</a:t>
            </a:r>
            <a:r>
              <a:rPr lang="es-MX" dirty="0">
                <a:latin typeface="Times New Roman" pitchFamily="18" charset="0"/>
                <a:cs typeface="Times New Roman" pitchFamily="18" charset="0"/>
              </a:rPr>
              <a:t> </a:t>
            </a:r>
            <a:r>
              <a:rPr lang="es-MX" dirty="0" err="1" smtClean="0">
                <a:latin typeface="Times New Roman" pitchFamily="18" charset="0"/>
                <a:cs typeface="Times New Roman" pitchFamily="18" charset="0"/>
              </a:rPr>
              <a:t>Ohlin</a:t>
            </a:r>
            <a:endParaRPr lang="es-MX" dirty="0">
              <a:latin typeface="Times New Roman" pitchFamily="18" charset="0"/>
              <a:cs typeface="Times New Roman" pitchFamily="18" charset="0"/>
            </a:endParaRPr>
          </a:p>
        </p:txBody>
      </p:sp>
      <p:sp>
        <p:nvSpPr>
          <p:cNvPr id="2" name="1 Marco"/>
          <p:cNvSpPr/>
          <p:nvPr/>
        </p:nvSpPr>
        <p:spPr>
          <a:xfrm>
            <a:off x="2312456" y="3284984"/>
            <a:ext cx="2088232" cy="2618184"/>
          </a:xfrm>
          <a:prstGeom prst="frame">
            <a:avLst>
              <a:gd name="adj1" fmla="val 5311"/>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MX">
              <a:solidFill>
                <a:schemeClr val="tx1"/>
              </a:solidFill>
            </a:endParaRPr>
          </a:p>
        </p:txBody>
      </p:sp>
      <p:sp>
        <p:nvSpPr>
          <p:cNvPr id="11" name="10 Marco"/>
          <p:cNvSpPr/>
          <p:nvPr/>
        </p:nvSpPr>
        <p:spPr>
          <a:xfrm>
            <a:off x="4932040" y="3284984"/>
            <a:ext cx="2088232" cy="2618184"/>
          </a:xfrm>
          <a:prstGeom prst="frame">
            <a:avLst>
              <a:gd name="adj1" fmla="val 5311"/>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9228403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115616" y="548258"/>
            <a:ext cx="7848872" cy="6121102"/>
          </a:xfrm>
        </p:spPr>
        <p:txBody>
          <a:bodyPr/>
          <a:lstStyle/>
          <a:p>
            <a:pPr marL="0" indent="0" eaLnBrk="1" hangingPunct="1">
              <a:buNone/>
            </a:pPr>
            <a:r>
              <a:rPr lang="es-MX" dirty="0" smtClean="0">
                <a:latin typeface="Times New Roman" pitchFamily="18" charset="0"/>
                <a:cs typeface="Times New Roman" pitchFamily="18" charset="0"/>
              </a:rPr>
              <a:t>Afirmaron que esta ventaja es el resultado de que los países tiene distintos factores de producción.</a:t>
            </a:r>
          </a:p>
          <a:p>
            <a:pPr marL="0" indent="0" eaLnBrk="1" hangingPunct="1">
              <a:buNone/>
            </a:pPr>
            <a:endParaRPr lang="es-MX" dirty="0" smtClean="0">
              <a:latin typeface="Times New Roman" pitchFamily="18" charset="0"/>
              <a:cs typeface="Times New Roman" pitchFamily="18" charset="0"/>
            </a:endParaRPr>
          </a:p>
          <a:p>
            <a:pPr marL="0" indent="0" eaLnBrk="1" hangingPunct="1">
              <a:buNone/>
            </a:pPr>
            <a:r>
              <a:rPr lang="es-MX" dirty="0" smtClean="0">
                <a:latin typeface="Times New Roman" pitchFamily="18" charset="0"/>
                <a:cs typeface="Times New Roman" pitchFamily="18" charset="0"/>
              </a:rPr>
              <a:t>La </a:t>
            </a:r>
            <a:r>
              <a:rPr lang="es-MX" cap="small" dirty="0" smtClean="0">
                <a:effectLst>
                  <a:outerShdw blurRad="38100" dist="38100" dir="2700000" algn="tl">
                    <a:srgbClr val="000000">
                      <a:alpha val="43137"/>
                    </a:srgbClr>
                  </a:outerShdw>
                </a:effectLst>
                <a:latin typeface="Times New Roman" pitchFamily="18" charset="0"/>
                <a:cs typeface="Times New Roman" pitchFamily="18" charset="0"/>
              </a:rPr>
              <a:t>Dotación de Factores </a:t>
            </a:r>
            <a:r>
              <a:rPr lang="es-MX" dirty="0" smtClean="0">
                <a:latin typeface="Times New Roman" pitchFamily="18" charset="0"/>
                <a:cs typeface="Times New Roman" pitchFamily="18" charset="0"/>
              </a:rPr>
              <a:t>es la medida en que un país cuenta con recursos como tierra, mano de obra y capital.</a:t>
            </a:r>
          </a:p>
          <a:p>
            <a:pPr marL="0" indent="0" eaLnBrk="1" hangingPunct="1">
              <a:buNone/>
            </a:pPr>
            <a:endParaRPr lang="es-MX" dirty="0" smtClean="0">
              <a:latin typeface="Times New Roman" pitchFamily="18" charset="0"/>
              <a:cs typeface="Times New Roman" pitchFamily="18" charset="0"/>
            </a:endParaRPr>
          </a:p>
          <a:p>
            <a:pPr marL="0" indent="0" eaLnBrk="1" hangingPunct="1">
              <a:buNone/>
            </a:pPr>
            <a:r>
              <a:rPr lang="es-MX" dirty="0" smtClean="0">
                <a:latin typeface="Times New Roman" pitchFamily="18" charset="0"/>
                <a:cs typeface="Times New Roman" pitchFamily="18" charset="0"/>
              </a:rPr>
              <a:t>Las naciones están dotadas de diversos factores, y estas diferencias explican las disimiltudes en los </a:t>
            </a:r>
            <a:r>
              <a:rPr lang="es-MX" dirty="0" smtClean="0">
                <a:effectLst>
                  <a:outerShdw blurRad="38100" dist="38100" dir="2700000" algn="tl">
                    <a:srgbClr val="000000">
                      <a:alpha val="43137"/>
                    </a:srgbClr>
                  </a:outerShdw>
                </a:effectLst>
                <a:latin typeface="Times New Roman" pitchFamily="18" charset="0"/>
                <a:cs typeface="Times New Roman" pitchFamily="18" charset="0"/>
              </a:rPr>
              <a:t>costos</a:t>
            </a:r>
            <a:r>
              <a:rPr lang="es-MX" dirty="0" smtClean="0">
                <a:latin typeface="Times New Roman" pitchFamily="18" charset="0"/>
                <a:cs typeface="Times New Roman" pitchFamily="18" charset="0"/>
              </a:rPr>
              <a:t> de un factor; en particular, </a:t>
            </a:r>
            <a:r>
              <a:rPr lang="es-MX" dirty="0" smtClean="0">
                <a:effectLst>
                  <a:outerShdw blurRad="38100" dist="38100" dir="2700000" algn="tl">
                    <a:srgbClr val="000000">
                      <a:alpha val="43137"/>
                    </a:srgbClr>
                  </a:outerShdw>
                </a:effectLst>
                <a:latin typeface="Times New Roman" pitchFamily="18" charset="0"/>
                <a:cs typeface="Times New Roman" pitchFamily="18" charset="0"/>
              </a:rPr>
              <a:t>cuando más abunda un factor, más barato resulta</a:t>
            </a:r>
            <a:r>
              <a:rPr lang="es-MX" dirty="0" smtClean="0">
                <a:latin typeface="Times New Roman" pitchFamily="18" charset="0"/>
                <a:cs typeface="Times New Roman" pitchFamily="18" charset="0"/>
              </a:rPr>
              <a:t>.</a:t>
            </a:r>
          </a:p>
        </p:txBody>
      </p:sp>
      <p:sp>
        <p:nvSpPr>
          <p:cNvPr id="4" name="TextBox 26"/>
          <p:cNvSpPr txBox="1"/>
          <p:nvPr/>
        </p:nvSpPr>
        <p:spPr>
          <a:xfrm>
            <a:off x="1043608" y="1986234"/>
            <a:ext cx="8100392" cy="1477328"/>
          </a:xfrm>
          <a:prstGeom prst="rect">
            <a:avLst/>
          </a:prstGeom>
          <a:solidFill>
            <a:schemeClr val="tx1">
              <a:lumMod val="95000"/>
              <a:lumOff val="5000"/>
              <a:alpha val="55000"/>
            </a:schemeClr>
          </a:solidFill>
        </p:spPr>
        <p:txBody>
          <a:bodyPr wrap="square" rtlCol="0">
            <a:spAutoFit/>
          </a:bodyPr>
          <a:lstStyle/>
          <a:p>
            <a:pPr algn="r"/>
            <a:endParaRPr lang="es-ES" b="1" dirty="0">
              <a:solidFill>
                <a:schemeClr val="bg1"/>
              </a:solidFill>
            </a:endParaRPr>
          </a:p>
          <a:p>
            <a:endParaRPr lang="es-ES" b="1" dirty="0" smtClean="0">
              <a:solidFill>
                <a:schemeClr val="bg1"/>
              </a:solidFill>
            </a:endParaRPr>
          </a:p>
          <a:p>
            <a:endParaRPr lang="es-ES" b="1" dirty="0">
              <a:solidFill>
                <a:schemeClr val="bg1"/>
              </a:solidFill>
            </a:endParaRPr>
          </a:p>
          <a:p>
            <a:endParaRPr lang="es-ES" b="1" dirty="0" smtClean="0">
              <a:solidFill>
                <a:schemeClr val="bg1"/>
              </a:solidFill>
            </a:endParaRPr>
          </a:p>
          <a:p>
            <a:endParaRPr lang="es-ES"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50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Times New Roman" pitchFamily="18" charset="0"/>
                <a:cs typeface="Times New Roman" pitchFamily="18" charset="0"/>
              </a:rPr>
              <a:t>Supuestos</a:t>
            </a:r>
            <a:endParaRPr lang="es-MX" dirty="0">
              <a:latin typeface="Times New Roman" pitchFamily="18" charset="0"/>
              <a:cs typeface="Times New Roman" pitchFamily="18" charset="0"/>
            </a:endParaRPr>
          </a:p>
        </p:txBody>
      </p:sp>
      <p:sp>
        <p:nvSpPr>
          <p:cNvPr id="3" name="2 Marcador de contenido"/>
          <p:cNvSpPr>
            <a:spLocks noGrp="1"/>
          </p:cNvSpPr>
          <p:nvPr>
            <p:ph idx="1"/>
          </p:nvPr>
        </p:nvSpPr>
        <p:spPr>
          <a:xfrm>
            <a:off x="251520" y="1600200"/>
            <a:ext cx="8640960" cy="4781128"/>
          </a:xfrm>
        </p:spPr>
        <p:txBody>
          <a:bodyPr/>
          <a:lstStyle/>
          <a:p>
            <a:pPr>
              <a:buFont typeface="Wingdings" pitchFamily="2" charset="2"/>
              <a:buChar char="ü"/>
            </a:pPr>
            <a:r>
              <a:rPr lang="es-MX" sz="2000" dirty="0" smtClean="0">
                <a:latin typeface="Times New Roman" pitchFamily="18" charset="0"/>
                <a:cs typeface="Times New Roman" pitchFamily="18" charset="0"/>
              </a:rPr>
              <a:t>El </a:t>
            </a:r>
            <a:r>
              <a:rPr lang="es-MX" sz="2000" dirty="0">
                <a:latin typeface="Times New Roman" pitchFamily="18" charset="0"/>
                <a:cs typeface="Times New Roman" pitchFamily="18" charset="0"/>
              </a:rPr>
              <a:t>mundo sólo tiene dos países.</a:t>
            </a:r>
          </a:p>
          <a:p>
            <a:pPr>
              <a:buFont typeface="Wingdings" pitchFamily="2" charset="2"/>
              <a:buChar char="ü"/>
            </a:pPr>
            <a:r>
              <a:rPr lang="es-MX" sz="2000" dirty="0" smtClean="0">
                <a:latin typeface="Times New Roman" pitchFamily="18" charset="0"/>
                <a:cs typeface="Times New Roman" pitchFamily="18" charset="0"/>
              </a:rPr>
              <a:t>Cada </a:t>
            </a:r>
            <a:r>
              <a:rPr lang="es-MX" sz="2000" dirty="0">
                <a:latin typeface="Times New Roman" pitchFamily="18" charset="0"/>
                <a:cs typeface="Times New Roman" pitchFamily="18" charset="0"/>
              </a:rPr>
              <a:t>país produce dos bienes.</a:t>
            </a:r>
          </a:p>
          <a:p>
            <a:pPr>
              <a:buFont typeface="Wingdings" pitchFamily="2" charset="2"/>
              <a:buChar char="ü"/>
            </a:pPr>
            <a:r>
              <a:rPr lang="es-MX" sz="2000" dirty="0" smtClean="0">
                <a:latin typeface="Times New Roman" pitchFamily="18" charset="0"/>
                <a:cs typeface="Times New Roman" pitchFamily="18" charset="0"/>
              </a:rPr>
              <a:t>Existen </a:t>
            </a:r>
            <a:r>
              <a:rPr lang="es-MX" sz="2000" dirty="0">
                <a:latin typeface="Times New Roman" pitchFamily="18" charset="0"/>
                <a:cs typeface="Times New Roman" pitchFamily="18" charset="0"/>
              </a:rPr>
              <a:t>dos factores de producción: capital y trabajo, de los que hay dotaciones fijas y pleno empleo.</a:t>
            </a:r>
          </a:p>
          <a:p>
            <a:pPr>
              <a:buFont typeface="Wingdings" pitchFamily="2" charset="2"/>
              <a:buChar char="ü"/>
            </a:pPr>
            <a:r>
              <a:rPr lang="es-MX" sz="2000" dirty="0" smtClean="0">
                <a:latin typeface="Times New Roman" pitchFamily="18" charset="0"/>
                <a:cs typeface="Times New Roman" pitchFamily="18" charset="0"/>
              </a:rPr>
              <a:t>La </a:t>
            </a:r>
            <a:r>
              <a:rPr lang="es-MX" sz="2000" dirty="0">
                <a:latin typeface="Times New Roman" pitchFamily="18" charset="0"/>
                <a:cs typeface="Times New Roman" pitchFamily="18" charset="0"/>
              </a:rPr>
              <a:t>oferta del factor es para cada país.</a:t>
            </a:r>
          </a:p>
          <a:p>
            <a:pPr>
              <a:buFont typeface="Wingdings" pitchFamily="2" charset="2"/>
              <a:buChar char="ü"/>
            </a:pPr>
            <a:r>
              <a:rPr lang="es-MX" sz="2000" dirty="0" smtClean="0">
                <a:latin typeface="Times New Roman" pitchFamily="18" charset="0"/>
                <a:cs typeface="Times New Roman" pitchFamily="18" charset="0"/>
              </a:rPr>
              <a:t>Ambos </a:t>
            </a:r>
            <a:r>
              <a:rPr lang="es-MX" sz="2000" dirty="0">
                <a:latin typeface="Times New Roman" pitchFamily="18" charset="0"/>
                <a:cs typeface="Times New Roman" pitchFamily="18" charset="0"/>
              </a:rPr>
              <a:t>países tienen la misma tecnología con rendimientos </a:t>
            </a:r>
            <a:r>
              <a:rPr lang="es-MX" sz="2000" dirty="0" smtClean="0">
                <a:latin typeface="Times New Roman" pitchFamily="18" charset="0"/>
                <a:cs typeface="Times New Roman" pitchFamily="18" charset="0"/>
              </a:rPr>
              <a:t>constantes.</a:t>
            </a:r>
            <a:endParaRPr lang="es-MX" sz="2000" dirty="0">
              <a:latin typeface="Times New Roman" pitchFamily="18" charset="0"/>
              <a:cs typeface="Times New Roman" pitchFamily="18" charset="0"/>
            </a:endParaRPr>
          </a:p>
          <a:p>
            <a:pPr>
              <a:buFont typeface="Wingdings" pitchFamily="2" charset="2"/>
              <a:buChar char="ü"/>
            </a:pPr>
            <a:r>
              <a:rPr lang="es-MX" sz="2000" dirty="0" smtClean="0">
                <a:latin typeface="Times New Roman" pitchFamily="18" charset="0"/>
                <a:cs typeface="Times New Roman" pitchFamily="18" charset="0"/>
              </a:rPr>
              <a:t>Los </a:t>
            </a:r>
            <a:r>
              <a:rPr lang="es-MX" sz="2000" dirty="0">
                <a:latin typeface="Times New Roman" pitchFamily="18" charset="0"/>
                <a:cs typeface="Times New Roman" pitchFamily="18" charset="0"/>
              </a:rPr>
              <a:t>factores tienen movilidad entre los sectores del país, sin movilidad </a:t>
            </a:r>
            <a:r>
              <a:rPr lang="es-MX" sz="2000" dirty="0" smtClean="0">
                <a:latin typeface="Times New Roman" pitchFamily="18" charset="0"/>
                <a:cs typeface="Times New Roman" pitchFamily="18" charset="0"/>
              </a:rPr>
              <a:t>internacional.</a:t>
            </a:r>
            <a:endParaRPr lang="es-MX" sz="2000" dirty="0">
              <a:latin typeface="Times New Roman" pitchFamily="18" charset="0"/>
              <a:cs typeface="Times New Roman" pitchFamily="18" charset="0"/>
            </a:endParaRPr>
          </a:p>
          <a:p>
            <a:pPr>
              <a:buFont typeface="Wingdings" pitchFamily="2" charset="2"/>
              <a:buChar char="ü"/>
            </a:pPr>
            <a:r>
              <a:rPr lang="es-MX" sz="2000" dirty="0" smtClean="0">
                <a:latin typeface="Times New Roman" pitchFamily="18" charset="0"/>
                <a:cs typeface="Times New Roman" pitchFamily="18" charset="0"/>
              </a:rPr>
              <a:t>Los </a:t>
            </a:r>
            <a:r>
              <a:rPr lang="es-MX" sz="2000" dirty="0">
                <a:latin typeface="Times New Roman" pitchFamily="18" charset="0"/>
                <a:cs typeface="Times New Roman" pitchFamily="18" charset="0"/>
              </a:rPr>
              <a:t>países son idénticos excepto en la proporción o disponibilidad de los bienes.</a:t>
            </a:r>
          </a:p>
          <a:p>
            <a:pPr>
              <a:buFont typeface="Wingdings" pitchFamily="2" charset="2"/>
              <a:buChar char="ü"/>
            </a:pPr>
            <a:r>
              <a:rPr lang="es-MX" sz="2000" dirty="0" smtClean="0">
                <a:latin typeface="Times New Roman" pitchFamily="18" charset="0"/>
                <a:cs typeface="Times New Roman" pitchFamily="18" charset="0"/>
              </a:rPr>
              <a:t>No </a:t>
            </a:r>
            <a:r>
              <a:rPr lang="es-MX" sz="2000" dirty="0">
                <a:latin typeface="Times New Roman" pitchFamily="18" charset="0"/>
                <a:cs typeface="Times New Roman" pitchFamily="18" charset="0"/>
              </a:rPr>
              <a:t>hay costos de transporte, aranceles ni otras obstrucciones al libre flujo del comercio internacional.</a:t>
            </a:r>
          </a:p>
          <a:p>
            <a:pPr>
              <a:buFont typeface="Wingdings" pitchFamily="2" charset="2"/>
              <a:buChar char="ü"/>
            </a:pPr>
            <a:r>
              <a:rPr lang="es-MX" sz="2000" dirty="0" smtClean="0">
                <a:latin typeface="Times New Roman" pitchFamily="18" charset="0"/>
                <a:cs typeface="Times New Roman" pitchFamily="18" charset="0"/>
              </a:rPr>
              <a:t>Hay </a:t>
            </a:r>
            <a:r>
              <a:rPr lang="es-MX" sz="2000" dirty="0">
                <a:latin typeface="Times New Roman" pitchFamily="18" charset="0"/>
                <a:cs typeface="Times New Roman" pitchFamily="18" charset="0"/>
              </a:rPr>
              <a:t>competencia perfecta en los mercados de mercancías y de factores en las dos naciones</a:t>
            </a:r>
            <a:r>
              <a:rPr lang="es-MX" sz="2000" dirty="0" smtClean="0">
                <a:latin typeface="Times New Roman" pitchFamily="18" charset="0"/>
                <a:cs typeface="Times New Roman" pitchFamily="18" charset="0"/>
              </a:rPr>
              <a:t>.</a:t>
            </a:r>
            <a:endParaRPr lang="es-MX" sz="2000" dirty="0">
              <a:latin typeface="Times New Roman" pitchFamily="18" charset="0"/>
              <a:cs typeface="Times New Roman" pitchFamily="18" charset="0"/>
            </a:endParaRPr>
          </a:p>
        </p:txBody>
      </p:sp>
    </p:spTree>
    <p:extLst>
      <p:ext uri="{BB962C8B-B14F-4D97-AF65-F5344CB8AC3E}">
        <p14:creationId xmlns:p14="http://schemas.microsoft.com/office/powerpoint/2010/main" val="246593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left)">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left)">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left)">
                                      <p:cBhvr>
                                        <p:cTn id="4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4203476097"/>
              </p:ext>
            </p:extLst>
          </p:nvPr>
        </p:nvGraphicFramePr>
        <p:xfrm>
          <a:off x="539552" y="1661029"/>
          <a:ext cx="8064896" cy="45125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txBox="1">
            <a:spLocks noChangeArrowheads="1"/>
          </p:cNvSpPr>
          <p:nvPr/>
        </p:nvSpPr>
        <p:spPr>
          <a:xfrm>
            <a:off x="395288" y="188913"/>
            <a:ext cx="8229600" cy="981075"/>
          </a:xfrm>
          <a:prstGeom prst="rect">
            <a:avLst/>
          </a:prstGeom>
        </p:spPr>
        <p:txBody>
          <a:bodyPr/>
          <a:lstStyle>
            <a:lvl1pPr algn="ctr" rtl="0" eaLnBrk="0" fontAlgn="base" hangingPunct="0">
              <a:spcBef>
                <a:spcPct val="0"/>
              </a:spcBef>
              <a:spcAft>
                <a:spcPct val="0"/>
              </a:spcAft>
              <a:defRPr sz="3600">
                <a:solidFill>
                  <a:schemeClr val="bg1"/>
                </a:solidFill>
                <a:effectLst>
                  <a:outerShdw blurRad="38100" dist="38100" dir="2700000" algn="tl">
                    <a:srgbClr val="000000">
                      <a:alpha val="43137"/>
                    </a:srgbClr>
                  </a:outerShdw>
                </a:effectLst>
                <a:latin typeface="Century Gothic" pitchFamily="34" charset="0"/>
                <a:ea typeface="+mj-ea"/>
                <a:cs typeface="+mj-cs"/>
              </a:defRPr>
            </a:lvl1pPr>
            <a:lvl2pPr algn="ctr" rtl="0" eaLnBrk="0" fontAlgn="base" hangingPunct="0">
              <a:spcBef>
                <a:spcPct val="0"/>
              </a:spcBef>
              <a:spcAft>
                <a:spcPct val="0"/>
              </a:spcAft>
              <a:defRPr sz="3600">
                <a:solidFill>
                  <a:schemeClr val="bg1"/>
                </a:solidFill>
                <a:latin typeface="Century Gothic" pitchFamily="34" charset="0"/>
                <a:cs typeface="Arial" charset="0"/>
              </a:defRPr>
            </a:lvl2pPr>
            <a:lvl3pPr algn="ctr" rtl="0" eaLnBrk="0" fontAlgn="base" hangingPunct="0">
              <a:spcBef>
                <a:spcPct val="0"/>
              </a:spcBef>
              <a:spcAft>
                <a:spcPct val="0"/>
              </a:spcAft>
              <a:defRPr sz="3600">
                <a:solidFill>
                  <a:schemeClr val="bg1"/>
                </a:solidFill>
                <a:latin typeface="Century Gothic" pitchFamily="34" charset="0"/>
                <a:cs typeface="Arial" charset="0"/>
              </a:defRPr>
            </a:lvl3pPr>
            <a:lvl4pPr algn="ctr" rtl="0" eaLnBrk="0" fontAlgn="base" hangingPunct="0">
              <a:spcBef>
                <a:spcPct val="0"/>
              </a:spcBef>
              <a:spcAft>
                <a:spcPct val="0"/>
              </a:spcAft>
              <a:defRPr sz="3600">
                <a:solidFill>
                  <a:schemeClr val="bg1"/>
                </a:solidFill>
                <a:latin typeface="Century Gothic" pitchFamily="34" charset="0"/>
                <a:cs typeface="Arial" charset="0"/>
              </a:defRPr>
            </a:lvl4pPr>
            <a:lvl5pPr algn="ctr" rtl="0" eaLnBrk="0" fontAlgn="base" hangingPunct="0">
              <a:spcBef>
                <a:spcPct val="0"/>
              </a:spcBef>
              <a:spcAft>
                <a:spcPct val="0"/>
              </a:spcAft>
              <a:defRPr sz="3600">
                <a:solidFill>
                  <a:schemeClr val="bg1"/>
                </a:solidFill>
                <a:latin typeface="Century Gothic" pitchFamily="34"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defRPr/>
            </a:pPr>
            <a:r>
              <a:rPr lang="es-MX" dirty="0" smtClean="0">
                <a:latin typeface="Times New Roman" pitchFamily="18" charset="0"/>
                <a:cs typeface="Times New Roman" pitchFamily="18" charset="0"/>
              </a:rPr>
              <a:t>Consecuencias de la abundancia de un factor</a:t>
            </a:r>
          </a:p>
        </p:txBody>
      </p:sp>
    </p:spTree>
    <p:extLst>
      <p:ext uri="{BB962C8B-B14F-4D97-AF65-F5344CB8AC3E}">
        <p14:creationId xmlns:p14="http://schemas.microsoft.com/office/powerpoint/2010/main" val="33528546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060848"/>
            <a:ext cx="8229600" cy="4065315"/>
          </a:xfrm>
        </p:spPr>
        <p:txBody>
          <a:bodyPr/>
          <a:lstStyle/>
          <a:p>
            <a:pPr marL="0" indent="0">
              <a:buNone/>
            </a:pPr>
            <a:r>
              <a:rPr lang="es-MX" dirty="0" smtClean="0">
                <a:latin typeface="Times New Roman" pitchFamily="18" charset="0"/>
                <a:cs typeface="Times New Roman" pitchFamily="18" charset="0"/>
              </a:rPr>
              <a:t>La teoría de </a:t>
            </a:r>
            <a:r>
              <a:rPr lang="es-MX" dirty="0" err="1" smtClean="0">
                <a:solidFill>
                  <a:srgbClr val="142862"/>
                </a:solidFill>
                <a:effectLst>
                  <a:outerShdw blurRad="38100" dist="38100" dir="2700000" algn="tl">
                    <a:srgbClr val="000000">
                      <a:alpha val="43137"/>
                    </a:srgbClr>
                  </a:outerShdw>
                </a:effectLst>
                <a:latin typeface="Times New Roman" pitchFamily="18" charset="0"/>
                <a:cs typeface="Times New Roman" pitchFamily="18" charset="0"/>
              </a:rPr>
              <a:t>Heckscher-Ohlin</a:t>
            </a:r>
            <a:r>
              <a:rPr lang="es-MX" dirty="0" smtClean="0">
                <a:solidFill>
                  <a:srgbClr val="142862"/>
                </a:solidFill>
                <a:effectLst>
                  <a:outerShdw blurRad="38100" dist="38100" dir="2700000" algn="tl">
                    <a:srgbClr val="000000">
                      <a:alpha val="43137"/>
                    </a:srgbClr>
                  </a:outerShdw>
                </a:effectLst>
                <a:latin typeface="Times New Roman" pitchFamily="18" charset="0"/>
                <a:cs typeface="Times New Roman" pitchFamily="18" charset="0"/>
              </a:rPr>
              <a:t> predice que los países exportarán los recursos que aprovechan más los factores que abundan en su suelo y que importaran los que son productos de los factores escasos</a:t>
            </a:r>
            <a:r>
              <a:rPr lang="es-MX" dirty="0" smtClean="0">
                <a:latin typeface="Times New Roman" pitchFamily="18" charset="0"/>
                <a:cs typeface="Times New Roman" pitchFamily="18" charset="0"/>
              </a:rPr>
              <a:t>. Así, la teoría de </a:t>
            </a:r>
            <a:r>
              <a:rPr lang="es-MX" dirty="0" err="1" smtClean="0">
                <a:latin typeface="Times New Roman" pitchFamily="18" charset="0"/>
                <a:cs typeface="Times New Roman" pitchFamily="18" charset="0"/>
              </a:rPr>
              <a:t>Heckscher-Ohlin</a:t>
            </a:r>
            <a:r>
              <a:rPr lang="es-MX" dirty="0" smtClean="0">
                <a:latin typeface="Times New Roman" pitchFamily="18" charset="0"/>
                <a:cs typeface="Times New Roman" pitchFamily="18" charset="0"/>
              </a:rPr>
              <a:t> pretende explicar el esquema del comercio internacional que observamos en la economía mundial.</a:t>
            </a:r>
          </a:p>
        </p:txBody>
      </p:sp>
      <p:sp>
        <p:nvSpPr>
          <p:cNvPr id="4" name="Rectangle 2"/>
          <p:cNvSpPr>
            <a:spLocks noGrp="1" noChangeArrowheads="1"/>
          </p:cNvSpPr>
          <p:nvPr>
            <p:ph type="title"/>
          </p:nvPr>
        </p:nvSpPr>
        <p:spPr>
          <a:xfrm>
            <a:off x="395288" y="188913"/>
            <a:ext cx="8229600" cy="981075"/>
          </a:xfrm>
        </p:spPr>
        <p:txBody>
          <a:bodyPr/>
          <a:lstStyle/>
          <a:p>
            <a:pPr eaLnBrk="1" hangingPunct="1">
              <a:defRPr/>
            </a:pPr>
            <a:r>
              <a:rPr lang="es-MX" dirty="0" smtClean="0">
                <a:latin typeface="Times New Roman" pitchFamily="18" charset="0"/>
                <a:cs typeface="Times New Roman" pitchFamily="18" charset="0"/>
              </a:rPr>
              <a:t>Predicción</a:t>
            </a:r>
          </a:p>
        </p:txBody>
      </p:sp>
    </p:spTree>
    <p:extLst>
      <p:ext uri="{BB962C8B-B14F-4D97-AF65-F5344CB8AC3E}">
        <p14:creationId xmlns:p14="http://schemas.microsoft.com/office/powerpoint/2010/main" val="10367874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Times New Roman" pitchFamily="18" charset="0"/>
                <a:cs typeface="Times New Roman" pitchFamily="18" charset="0"/>
              </a:rPr>
              <a:t>¿Qué significa tener una abundancia relativa en un factor?</a:t>
            </a:r>
            <a:endParaRPr lang="es-MX" dirty="0">
              <a:latin typeface="Times New Roman" pitchFamily="18" charset="0"/>
              <a:cs typeface="Times New Roman" pitchFamily="18" charset="0"/>
            </a:endParaRPr>
          </a:p>
        </p:txBody>
      </p:sp>
      <p:sp>
        <p:nvSpPr>
          <p:cNvPr id="3" name="2 Marcador de contenido"/>
          <p:cNvSpPr>
            <a:spLocks noGrp="1"/>
          </p:cNvSpPr>
          <p:nvPr>
            <p:ph idx="1"/>
          </p:nvPr>
        </p:nvSpPr>
        <p:spPr>
          <a:xfrm>
            <a:off x="179512" y="5916413"/>
            <a:ext cx="3322712" cy="464915"/>
          </a:xfrm>
        </p:spPr>
        <p:txBody>
          <a:bodyPr/>
          <a:lstStyle/>
          <a:p>
            <a:pPr marL="0" indent="0" algn="ctr">
              <a:buNone/>
            </a:pPr>
            <a:r>
              <a:rPr lang="es-MX" sz="2400" b="1" dirty="0" smtClean="0">
                <a:latin typeface="Times New Roman" pitchFamily="18" charset="0"/>
                <a:cs typeface="Times New Roman" pitchFamily="18" charset="0"/>
              </a:rPr>
              <a:t>razón capital/trabajo</a:t>
            </a:r>
          </a:p>
          <a:p>
            <a:pPr marL="0" indent="0" algn="ctr">
              <a:buNone/>
            </a:pPr>
            <a:endParaRPr lang="es-MX" dirty="0">
              <a:latin typeface="Times New Roman" pitchFamily="18" charset="0"/>
              <a:cs typeface="Times New Roman" pitchFamily="18" charset="0"/>
            </a:endParaRPr>
          </a:p>
        </p:txBody>
      </p:sp>
      <p:graphicFrame>
        <p:nvGraphicFramePr>
          <p:cNvPr id="4" name="3 Tabla"/>
          <p:cNvGraphicFramePr>
            <a:graphicFrameLocks noGrp="1"/>
          </p:cNvGraphicFramePr>
          <p:nvPr>
            <p:extLst>
              <p:ext uri="{D42A27DB-BD31-4B8C-83A1-F6EECF244321}">
                <p14:modId xmlns:p14="http://schemas.microsoft.com/office/powerpoint/2010/main" val="1747636576"/>
              </p:ext>
            </p:extLst>
          </p:nvPr>
        </p:nvGraphicFramePr>
        <p:xfrm>
          <a:off x="541504" y="1844824"/>
          <a:ext cx="8108319" cy="3197008"/>
        </p:xfrm>
        <a:graphic>
          <a:graphicData uri="http://schemas.openxmlformats.org/drawingml/2006/table">
            <a:tbl>
              <a:tblPr firstRow="1" bandRow="1">
                <a:tableStyleId>{8EC20E35-A176-4012-BC5E-935CFFF8708E}</a:tableStyleId>
              </a:tblPr>
              <a:tblGrid>
                <a:gridCol w="2702773"/>
                <a:gridCol w="2702773"/>
                <a:gridCol w="2702773"/>
              </a:tblGrid>
              <a:tr h="781288">
                <a:tc gridSpan="3">
                  <a:txBody>
                    <a:bodyPr/>
                    <a:lstStyle/>
                    <a:p>
                      <a:pPr algn="ctr"/>
                      <a:r>
                        <a:rPr lang="es-MX" sz="2400" dirty="0" smtClean="0">
                          <a:latin typeface="Times New Roman" pitchFamily="18" charset="0"/>
                          <a:cs typeface="Times New Roman" pitchFamily="18" charset="0"/>
                        </a:rPr>
                        <a:t>Producción de aviones y textiles:</a:t>
                      </a:r>
                      <a:r>
                        <a:rPr lang="es-MX" sz="2400" baseline="0" dirty="0" smtClean="0">
                          <a:latin typeface="Times New Roman" pitchFamily="18" charset="0"/>
                          <a:cs typeface="Times New Roman" pitchFamily="18" charset="0"/>
                        </a:rPr>
                        <a:t> Dotación de factores en Estados Unidos y China</a:t>
                      </a:r>
                      <a:endParaRPr lang="es-MX" sz="2400" dirty="0">
                        <a:latin typeface="Times New Roman" pitchFamily="18" charset="0"/>
                        <a:cs typeface="Times New Roman" pitchFamily="18" charset="0"/>
                      </a:endParaRPr>
                    </a:p>
                  </a:txBody>
                  <a:tcPr marL="121625" marR="121625" marT="60812" marB="60812"/>
                </a:tc>
                <a:tc hMerge="1">
                  <a:txBody>
                    <a:bodyPr/>
                    <a:lstStyle/>
                    <a:p>
                      <a:endParaRPr lang="es-MX" sz="2400" dirty="0"/>
                    </a:p>
                  </a:txBody>
                  <a:tcPr marL="121625" marR="121625" marT="60812" marB="60812"/>
                </a:tc>
                <a:tc hMerge="1">
                  <a:txBody>
                    <a:bodyPr/>
                    <a:lstStyle/>
                    <a:p>
                      <a:endParaRPr lang="es-MX" sz="2400" dirty="0"/>
                    </a:p>
                  </a:txBody>
                  <a:tcPr marL="121625" marR="121625" marT="60812" marB="60812"/>
                </a:tc>
              </a:tr>
              <a:tr h="781288">
                <a:tc>
                  <a:txBody>
                    <a:bodyPr/>
                    <a:lstStyle/>
                    <a:p>
                      <a:pPr algn="ctr"/>
                      <a:r>
                        <a:rPr lang="es-MX" sz="2400" b="1" dirty="0" smtClean="0">
                          <a:latin typeface="Times New Roman" pitchFamily="18" charset="0"/>
                          <a:cs typeface="Times New Roman" pitchFamily="18" charset="0"/>
                        </a:rPr>
                        <a:t>Recurso</a:t>
                      </a:r>
                      <a:endParaRPr lang="es-MX" sz="2400" b="1" dirty="0">
                        <a:latin typeface="Times New Roman" pitchFamily="18" charset="0"/>
                        <a:cs typeface="Times New Roman" pitchFamily="18" charset="0"/>
                      </a:endParaRPr>
                    </a:p>
                  </a:txBody>
                  <a:tcPr marL="121625" marR="121625" marT="60812" marB="60812" anchor="ctr"/>
                </a:tc>
                <a:tc>
                  <a:txBody>
                    <a:bodyPr/>
                    <a:lstStyle/>
                    <a:p>
                      <a:pPr algn="ctr"/>
                      <a:r>
                        <a:rPr lang="es-MX" sz="2400" b="1" dirty="0" smtClean="0">
                          <a:latin typeface="Times New Roman" pitchFamily="18" charset="0"/>
                          <a:cs typeface="Times New Roman" pitchFamily="18" charset="0"/>
                        </a:rPr>
                        <a:t>Estados Unidos</a:t>
                      </a:r>
                      <a:endParaRPr lang="es-MX" sz="2400" b="1" dirty="0">
                        <a:latin typeface="Times New Roman" pitchFamily="18" charset="0"/>
                        <a:cs typeface="Times New Roman" pitchFamily="18" charset="0"/>
                      </a:endParaRPr>
                    </a:p>
                  </a:txBody>
                  <a:tcPr marL="121625" marR="121625" marT="60812" marB="60812" anchor="ctr"/>
                </a:tc>
                <a:tc>
                  <a:txBody>
                    <a:bodyPr/>
                    <a:lstStyle/>
                    <a:p>
                      <a:pPr algn="ctr"/>
                      <a:r>
                        <a:rPr lang="es-MX" sz="2400" b="1" dirty="0" smtClean="0">
                          <a:latin typeface="Times New Roman" pitchFamily="18" charset="0"/>
                          <a:cs typeface="Times New Roman" pitchFamily="18" charset="0"/>
                        </a:rPr>
                        <a:t>China</a:t>
                      </a:r>
                      <a:endParaRPr lang="es-MX" sz="2400" b="1" dirty="0">
                        <a:latin typeface="Times New Roman" pitchFamily="18" charset="0"/>
                        <a:cs typeface="Times New Roman" pitchFamily="18" charset="0"/>
                      </a:endParaRPr>
                    </a:p>
                  </a:txBody>
                  <a:tcPr marL="121625" marR="121625" marT="60812" marB="60812" anchor="ctr"/>
                </a:tc>
              </a:tr>
              <a:tr h="781288">
                <a:tc>
                  <a:txBody>
                    <a:bodyPr/>
                    <a:lstStyle/>
                    <a:p>
                      <a:pPr algn="ctr"/>
                      <a:r>
                        <a:rPr lang="es-MX" sz="2000" dirty="0" smtClean="0">
                          <a:latin typeface="Times New Roman" pitchFamily="18" charset="0"/>
                          <a:cs typeface="Times New Roman" pitchFamily="18" charset="0"/>
                        </a:rPr>
                        <a:t>Capital</a:t>
                      </a:r>
                      <a:endParaRPr lang="es-MX" sz="2000" dirty="0">
                        <a:latin typeface="Times New Roman" pitchFamily="18" charset="0"/>
                        <a:cs typeface="Times New Roman" pitchFamily="18" charset="0"/>
                      </a:endParaRPr>
                    </a:p>
                  </a:txBody>
                  <a:tcPr marL="121625" marR="121625" marT="60812" marB="60812" anchor="ctr"/>
                </a:tc>
                <a:tc>
                  <a:txBody>
                    <a:bodyPr/>
                    <a:lstStyle/>
                    <a:p>
                      <a:pPr algn="ctr"/>
                      <a:r>
                        <a:rPr lang="es-MX" sz="2000" dirty="0" smtClean="0">
                          <a:latin typeface="Times New Roman" pitchFamily="18" charset="0"/>
                          <a:cs typeface="Times New Roman" pitchFamily="18" charset="0"/>
                        </a:rPr>
                        <a:t>100</a:t>
                      </a:r>
                      <a:r>
                        <a:rPr lang="es-MX" sz="2000" baseline="0" dirty="0" smtClean="0">
                          <a:latin typeface="Times New Roman" pitchFamily="18" charset="0"/>
                          <a:cs typeface="Times New Roman" pitchFamily="18" charset="0"/>
                        </a:rPr>
                        <a:t> máquinas</a:t>
                      </a:r>
                      <a:endParaRPr lang="es-MX" sz="2000" dirty="0">
                        <a:latin typeface="Times New Roman" pitchFamily="18" charset="0"/>
                        <a:cs typeface="Times New Roman" pitchFamily="18" charset="0"/>
                      </a:endParaRPr>
                    </a:p>
                  </a:txBody>
                  <a:tcPr marL="121625" marR="121625" marT="60812" marB="60812" anchor="ctr"/>
                </a:tc>
                <a:tc>
                  <a:txBody>
                    <a:bodyPr/>
                    <a:lstStyle/>
                    <a:p>
                      <a:pPr algn="ctr"/>
                      <a:r>
                        <a:rPr lang="es-MX" sz="2000" dirty="0" smtClean="0">
                          <a:latin typeface="Times New Roman" pitchFamily="18" charset="0"/>
                          <a:cs typeface="Times New Roman" pitchFamily="18" charset="0"/>
                        </a:rPr>
                        <a:t>20 máquinas</a:t>
                      </a:r>
                      <a:endParaRPr lang="es-MX" sz="2000" dirty="0">
                        <a:latin typeface="Times New Roman" pitchFamily="18" charset="0"/>
                        <a:cs typeface="Times New Roman" pitchFamily="18" charset="0"/>
                      </a:endParaRPr>
                    </a:p>
                  </a:txBody>
                  <a:tcPr marL="121625" marR="121625" marT="60812" marB="60812" anchor="ctr"/>
                </a:tc>
              </a:tr>
              <a:tr h="781288">
                <a:tc>
                  <a:txBody>
                    <a:bodyPr/>
                    <a:lstStyle/>
                    <a:p>
                      <a:pPr algn="ctr"/>
                      <a:r>
                        <a:rPr lang="es-MX" sz="2000" dirty="0" smtClean="0">
                          <a:latin typeface="Times New Roman" pitchFamily="18" charset="0"/>
                          <a:cs typeface="Times New Roman" pitchFamily="18" charset="0"/>
                        </a:rPr>
                        <a:t>Trabajo</a:t>
                      </a:r>
                      <a:endParaRPr lang="es-MX" sz="2000" dirty="0">
                        <a:latin typeface="Times New Roman" pitchFamily="18" charset="0"/>
                        <a:cs typeface="Times New Roman" pitchFamily="18" charset="0"/>
                      </a:endParaRPr>
                    </a:p>
                  </a:txBody>
                  <a:tcPr marL="121625" marR="121625" marT="60812" marB="60812" anchor="ctr"/>
                </a:tc>
                <a:tc>
                  <a:txBody>
                    <a:bodyPr/>
                    <a:lstStyle/>
                    <a:p>
                      <a:pPr algn="ctr"/>
                      <a:r>
                        <a:rPr lang="es-MX" sz="2000" dirty="0" smtClean="0">
                          <a:latin typeface="Times New Roman" pitchFamily="18" charset="0"/>
                          <a:cs typeface="Times New Roman" pitchFamily="18" charset="0"/>
                        </a:rPr>
                        <a:t>200 trabajadores</a:t>
                      </a:r>
                      <a:endParaRPr lang="es-MX" sz="2000" dirty="0">
                        <a:latin typeface="Times New Roman" pitchFamily="18" charset="0"/>
                        <a:cs typeface="Times New Roman" pitchFamily="18" charset="0"/>
                      </a:endParaRPr>
                    </a:p>
                  </a:txBody>
                  <a:tcPr marL="121625" marR="121625" marT="60812" marB="60812" anchor="ctr"/>
                </a:tc>
                <a:tc>
                  <a:txBody>
                    <a:bodyPr/>
                    <a:lstStyle/>
                    <a:p>
                      <a:pPr algn="ctr"/>
                      <a:r>
                        <a:rPr lang="es-MX" sz="2000" dirty="0" smtClean="0">
                          <a:latin typeface="Times New Roman" pitchFamily="18" charset="0"/>
                          <a:cs typeface="Times New Roman" pitchFamily="18" charset="0"/>
                        </a:rPr>
                        <a:t>1,000 trabajadores</a:t>
                      </a:r>
                      <a:endParaRPr lang="es-MX" sz="2000" dirty="0">
                        <a:latin typeface="Times New Roman" pitchFamily="18" charset="0"/>
                        <a:cs typeface="Times New Roman" pitchFamily="18" charset="0"/>
                      </a:endParaRPr>
                    </a:p>
                  </a:txBody>
                  <a:tcPr marL="121625" marR="121625" marT="60812" marB="60812" anchor="ctr"/>
                </a:tc>
              </a:tr>
            </a:tbl>
          </a:graphicData>
        </a:graphic>
      </p:graphicFrame>
      <p:sp>
        <p:nvSpPr>
          <p:cNvPr id="5" name="2 Marcador de contenido"/>
          <p:cNvSpPr txBox="1">
            <a:spLocks/>
          </p:cNvSpPr>
          <p:nvPr/>
        </p:nvSpPr>
        <p:spPr bwMode="auto">
          <a:xfrm>
            <a:off x="4067944" y="5916413"/>
            <a:ext cx="1285800" cy="464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just" rtl="0" eaLnBrk="0" fontAlgn="base" hangingPunct="0">
              <a:spcBef>
                <a:spcPct val="20000"/>
              </a:spcBef>
              <a:spcAft>
                <a:spcPct val="0"/>
              </a:spcAft>
              <a:buChar char="•"/>
              <a:defRPr sz="2800">
                <a:solidFill>
                  <a:schemeClr val="tx1"/>
                </a:solidFill>
                <a:latin typeface="Century Gothic" pitchFamily="34" charset="0"/>
                <a:ea typeface="+mn-ea"/>
                <a:cs typeface="+mn-cs"/>
              </a:defRPr>
            </a:lvl1pPr>
            <a:lvl2pPr marL="742950" indent="-285750" algn="just" rtl="0" eaLnBrk="0" fontAlgn="base" hangingPunct="0">
              <a:spcBef>
                <a:spcPct val="20000"/>
              </a:spcBef>
              <a:spcAft>
                <a:spcPct val="0"/>
              </a:spcAft>
              <a:buChar char="–"/>
              <a:defRPr sz="2400">
                <a:solidFill>
                  <a:schemeClr val="tx1"/>
                </a:solidFill>
                <a:latin typeface="Century Gothic" pitchFamily="34" charset="0"/>
                <a:cs typeface="+mn-cs"/>
              </a:defRPr>
            </a:lvl2pPr>
            <a:lvl3pPr marL="1143000" indent="-228600" algn="just" rtl="0" eaLnBrk="0" fontAlgn="base" hangingPunct="0">
              <a:spcBef>
                <a:spcPct val="20000"/>
              </a:spcBef>
              <a:spcAft>
                <a:spcPct val="0"/>
              </a:spcAft>
              <a:buChar char="•"/>
              <a:defRPr sz="2000">
                <a:solidFill>
                  <a:schemeClr val="tx1"/>
                </a:solidFill>
                <a:latin typeface="Century Gothic" pitchFamily="34" charset="0"/>
                <a:cs typeface="+mn-cs"/>
              </a:defRPr>
            </a:lvl3pPr>
            <a:lvl4pPr marL="1600200" indent="-228600" algn="just" rtl="0" eaLnBrk="0" fontAlgn="base" hangingPunct="0">
              <a:spcBef>
                <a:spcPct val="20000"/>
              </a:spcBef>
              <a:spcAft>
                <a:spcPct val="0"/>
              </a:spcAft>
              <a:buChar char="–"/>
              <a:defRPr>
                <a:solidFill>
                  <a:schemeClr val="tx1"/>
                </a:solidFill>
                <a:latin typeface="Century Gothic" pitchFamily="34" charset="0"/>
                <a:cs typeface="+mn-cs"/>
              </a:defRPr>
            </a:lvl4pPr>
            <a:lvl5pPr marL="2057400" indent="-228600" algn="just" rtl="0" eaLnBrk="0" fontAlgn="base" hangingPunct="0">
              <a:spcBef>
                <a:spcPct val="20000"/>
              </a:spcBef>
              <a:spcAft>
                <a:spcPct val="0"/>
              </a:spcAft>
              <a:buChar char="»"/>
              <a:defRPr>
                <a:solidFill>
                  <a:schemeClr val="tx1"/>
                </a:solidFill>
                <a:latin typeface="Century Gothic" pitchFamily="34"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lgn="ctr">
              <a:buFontTx/>
              <a:buNone/>
            </a:pPr>
            <a:r>
              <a:rPr lang="es-MX" sz="2400" b="1" dirty="0" smtClean="0">
                <a:solidFill>
                  <a:srgbClr val="C00000"/>
                </a:solidFill>
                <a:latin typeface="Times New Roman" pitchFamily="18" charset="0"/>
                <a:cs typeface="Times New Roman" pitchFamily="18" charset="0"/>
              </a:rPr>
              <a:t>= 0.5</a:t>
            </a:r>
          </a:p>
          <a:p>
            <a:pPr marL="0" indent="0" algn="ctr">
              <a:buFontTx/>
              <a:buNone/>
            </a:pPr>
            <a:endParaRPr lang="es-MX" dirty="0">
              <a:latin typeface="Times New Roman" pitchFamily="18" charset="0"/>
              <a:cs typeface="Times New Roman" pitchFamily="18" charset="0"/>
            </a:endParaRPr>
          </a:p>
        </p:txBody>
      </p:sp>
      <p:sp>
        <p:nvSpPr>
          <p:cNvPr id="6" name="2 Marcador de contenido"/>
          <p:cNvSpPr txBox="1">
            <a:spLocks/>
          </p:cNvSpPr>
          <p:nvPr/>
        </p:nvSpPr>
        <p:spPr bwMode="auto">
          <a:xfrm>
            <a:off x="6660232" y="5916413"/>
            <a:ext cx="1285800" cy="464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just" rtl="0" eaLnBrk="0" fontAlgn="base" hangingPunct="0">
              <a:spcBef>
                <a:spcPct val="20000"/>
              </a:spcBef>
              <a:spcAft>
                <a:spcPct val="0"/>
              </a:spcAft>
              <a:buChar char="•"/>
              <a:defRPr sz="2800">
                <a:solidFill>
                  <a:schemeClr val="tx1"/>
                </a:solidFill>
                <a:latin typeface="Century Gothic" pitchFamily="34" charset="0"/>
                <a:ea typeface="+mn-ea"/>
                <a:cs typeface="+mn-cs"/>
              </a:defRPr>
            </a:lvl1pPr>
            <a:lvl2pPr marL="742950" indent="-285750" algn="just" rtl="0" eaLnBrk="0" fontAlgn="base" hangingPunct="0">
              <a:spcBef>
                <a:spcPct val="20000"/>
              </a:spcBef>
              <a:spcAft>
                <a:spcPct val="0"/>
              </a:spcAft>
              <a:buChar char="–"/>
              <a:defRPr sz="2400">
                <a:solidFill>
                  <a:schemeClr val="tx1"/>
                </a:solidFill>
                <a:latin typeface="Century Gothic" pitchFamily="34" charset="0"/>
                <a:cs typeface="+mn-cs"/>
              </a:defRPr>
            </a:lvl2pPr>
            <a:lvl3pPr marL="1143000" indent="-228600" algn="just" rtl="0" eaLnBrk="0" fontAlgn="base" hangingPunct="0">
              <a:spcBef>
                <a:spcPct val="20000"/>
              </a:spcBef>
              <a:spcAft>
                <a:spcPct val="0"/>
              </a:spcAft>
              <a:buChar char="•"/>
              <a:defRPr sz="2000">
                <a:solidFill>
                  <a:schemeClr val="tx1"/>
                </a:solidFill>
                <a:latin typeface="Century Gothic" pitchFamily="34" charset="0"/>
                <a:cs typeface="+mn-cs"/>
              </a:defRPr>
            </a:lvl3pPr>
            <a:lvl4pPr marL="1600200" indent="-228600" algn="just" rtl="0" eaLnBrk="0" fontAlgn="base" hangingPunct="0">
              <a:spcBef>
                <a:spcPct val="20000"/>
              </a:spcBef>
              <a:spcAft>
                <a:spcPct val="0"/>
              </a:spcAft>
              <a:buChar char="–"/>
              <a:defRPr>
                <a:solidFill>
                  <a:schemeClr val="tx1"/>
                </a:solidFill>
                <a:latin typeface="Century Gothic" pitchFamily="34" charset="0"/>
                <a:cs typeface="+mn-cs"/>
              </a:defRPr>
            </a:lvl4pPr>
            <a:lvl5pPr marL="2057400" indent="-228600" algn="just" rtl="0" eaLnBrk="0" fontAlgn="base" hangingPunct="0">
              <a:spcBef>
                <a:spcPct val="20000"/>
              </a:spcBef>
              <a:spcAft>
                <a:spcPct val="0"/>
              </a:spcAft>
              <a:buChar char="»"/>
              <a:defRPr>
                <a:solidFill>
                  <a:schemeClr val="tx1"/>
                </a:solidFill>
                <a:latin typeface="Century Gothic" pitchFamily="34"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lgn="ctr">
              <a:buFontTx/>
              <a:buNone/>
            </a:pPr>
            <a:r>
              <a:rPr lang="es-MX" sz="2400" b="1" dirty="0" smtClean="0">
                <a:solidFill>
                  <a:srgbClr val="C00000"/>
                </a:solidFill>
                <a:latin typeface="Times New Roman" pitchFamily="18" charset="0"/>
                <a:cs typeface="Times New Roman" pitchFamily="18" charset="0"/>
              </a:rPr>
              <a:t>= 0.02</a:t>
            </a:r>
          </a:p>
          <a:p>
            <a:pPr marL="0" indent="0" algn="ctr">
              <a:buFontTx/>
              <a:buNone/>
            </a:pPr>
            <a:endParaRPr lang="es-MX" dirty="0">
              <a:latin typeface="Times New Roman" pitchFamily="18" charset="0"/>
              <a:cs typeface="Times New Roman" pitchFamily="18" charset="0"/>
            </a:endParaRPr>
          </a:p>
        </p:txBody>
      </p:sp>
      <p:sp>
        <p:nvSpPr>
          <p:cNvPr id="7" name="6 Flecha abajo"/>
          <p:cNvSpPr/>
          <p:nvPr/>
        </p:nvSpPr>
        <p:spPr>
          <a:xfrm>
            <a:off x="4499992" y="5209440"/>
            <a:ext cx="421704" cy="576064"/>
          </a:xfrm>
          <a:prstGeom prst="downArrow">
            <a:avLst/>
          </a:prstGeom>
          <a:solidFill>
            <a:schemeClr val="accent1">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abajo"/>
          <p:cNvSpPr/>
          <p:nvPr/>
        </p:nvSpPr>
        <p:spPr>
          <a:xfrm>
            <a:off x="7092280" y="5209440"/>
            <a:ext cx="421704" cy="576064"/>
          </a:xfrm>
          <a:prstGeom prst="downArrow">
            <a:avLst/>
          </a:prstGeom>
          <a:solidFill>
            <a:schemeClr val="accent1">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39138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Times New Roman" pitchFamily="18" charset="0"/>
                <a:cs typeface="Times New Roman" pitchFamily="18" charset="0"/>
              </a:rPr>
              <a:t>Explicación</a:t>
            </a:r>
            <a:endParaRPr lang="es-MX" dirty="0">
              <a:latin typeface="Times New Roman" pitchFamily="18" charset="0"/>
              <a:cs typeface="Times New Roman" pitchFamily="18" charset="0"/>
            </a:endParaRPr>
          </a:p>
        </p:txBody>
      </p:sp>
      <p:sp>
        <p:nvSpPr>
          <p:cNvPr id="3" name="2 Marcador de contenido"/>
          <p:cNvSpPr>
            <a:spLocks noGrp="1"/>
          </p:cNvSpPr>
          <p:nvPr>
            <p:ph idx="1"/>
          </p:nvPr>
        </p:nvSpPr>
        <p:spPr/>
        <p:txBody>
          <a:bodyPr/>
          <a:lstStyle/>
          <a:p>
            <a:pPr marL="0" indent="0">
              <a:buNone/>
            </a:pPr>
            <a:r>
              <a:rPr lang="es-MX" dirty="0" smtClean="0">
                <a:latin typeface="Times New Roman" pitchFamily="18" charset="0"/>
                <a:cs typeface="Times New Roman" pitchFamily="18" charset="0"/>
              </a:rPr>
              <a:t>En la tabla anterior se observa que </a:t>
            </a:r>
            <a:r>
              <a:rPr lang="es-MX" dirty="0" smtClean="0">
                <a:solidFill>
                  <a:srgbClr val="0070C0"/>
                </a:solidFill>
                <a:latin typeface="Times New Roman" pitchFamily="18" charset="0"/>
                <a:cs typeface="Times New Roman" pitchFamily="18" charset="0"/>
              </a:rPr>
              <a:t>Estados Unidos </a:t>
            </a:r>
            <a:r>
              <a:rPr lang="es-MX" dirty="0" smtClean="0">
                <a:latin typeface="Times New Roman" pitchFamily="18" charset="0"/>
                <a:cs typeface="Times New Roman" pitchFamily="18" charset="0"/>
              </a:rPr>
              <a:t>es el país de </a:t>
            </a:r>
            <a:r>
              <a:rPr lang="es-MX" dirty="0" smtClean="0">
                <a:solidFill>
                  <a:srgbClr val="0070C0"/>
                </a:solidFill>
                <a:latin typeface="Times New Roman" pitchFamily="18" charset="0"/>
                <a:cs typeface="Times New Roman" pitchFamily="18" charset="0"/>
              </a:rPr>
              <a:t>abundancia relativa de capital </a:t>
            </a:r>
            <a:r>
              <a:rPr lang="es-MX" dirty="0" smtClean="0">
                <a:latin typeface="Times New Roman" pitchFamily="18" charset="0"/>
                <a:cs typeface="Times New Roman" pitchFamily="18" charset="0"/>
              </a:rPr>
              <a:t>y China el país de escasez relativa de capital. Por el contrario, a </a:t>
            </a:r>
            <a:r>
              <a:rPr lang="es-MX" dirty="0" smtClean="0">
                <a:solidFill>
                  <a:srgbClr val="FF0000"/>
                </a:solidFill>
                <a:latin typeface="Times New Roman" pitchFamily="18" charset="0"/>
                <a:cs typeface="Times New Roman" pitchFamily="18" charset="0"/>
              </a:rPr>
              <a:t>China</a:t>
            </a:r>
            <a:r>
              <a:rPr lang="es-MX" dirty="0" smtClean="0">
                <a:latin typeface="Times New Roman" pitchFamily="18" charset="0"/>
                <a:cs typeface="Times New Roman" pitchFamily="18" charset="0"/>
              </a:rPr>
              <a:t> se le llama el país de </a:t>
            </a:r>
            <a:r>
              <a:rPr lang="es-MX" dirty="0" smtClean="0">
                <a:solidFill>
                  <a:srgbClr val="FF0000"/>
                </a:solidFill>
                <a:latin typeface="Times New Roman" pitchFamily="18" charset="0"/>
                <a:cs typeface="Times New Roman" pitchFamily="18" charset="0"/>
              </a:rPr>
              <a:t>abundancia relativa de trabajo </a:t>
            </a:r>
            <a:r>
              <a:rPr lang="es-MX" dirty="0" smtClean="0">
                <a:latin typeface="Times New Roman" pitchFamily="18" charset="0"/>
                <a:cs typeface="Times New Roman" pitchFamily="18" charset="0"/>
              </a:rPr>
              <a:t>y a Estados Unidos el país de escasez relativa de trabajo.</a:t>
            </a:r>
          </a:p>
          <a:p>
            <a:pPr marL="0" indent="0">
              <a:buNone/>
            </a:pPr>
            <a:endParaRPr lang="es-MX" dirty="0">
              <a:latin typeface="Times New Roman" pitchFamily="18" charset="0"/>
              <a:cs typeface="Times New Roman" pitchFamily="18"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4221088"/>
            <a:ext cx="2143125" cy="2143125"/>
          </a:xfrm>
          <a:prstGeom prst="rect">
            <a:avLst/>
          </a:prstGeom>
          <a:ln>
            <a:noFill/>
          </a:ln>
          <a:effectLst>
            <a:softEdge rad="112500"/>
          </a:effectLst>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4310211"/>
            <a:ext cx="2133600" cy="2143125"/>
          </a:xfrm>
          <a:prstGeom prst="rect">
            <a:avLst/>
          </a:prstGeom>
          <a:ln>
            <a:noFill/>
          </a:ln>
          <a:effectLst>
            <a:softEdge rad="112500"/>
          </a:effectLst>
        </p:spPr>
      </p:pic>
    </p:spTree>
    <p:extLst>
      <p:ext uri="{BB962C8B-B14F-4D97-AF65-F5344CB8AC3E}">
        <p14:creationId xmlns:p14="http://schemas.microsoft.com/office/powerpoint/2010/main" val="3744284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67544" y="274638"/>
            <a:ext cx="8319392" cy="1143000"/>
          </a:xfrm>
        </p:spPr>
        <p:txBody>
          <a:bodyPr/>
          <a:lstStyle/>
          <a:p>
            <a:pPr algn="r"/>
            <a:r>
              <a:rPr lang="es-MX" sz="4000" dirty="0">
                <a:solidFill>
                  <a:schemeClr val="accent6">
                    <a:lumMod val="75000"/>
                  </a:schemeClr>
                </a:solidFill>
                <a:effectLst>
                  <a:outerShdw blurRad="38100" dist="38100" dir="2700000" algn="tl">
                    <a:srgbClr val="000000">
                      <a:alpha val="43137"/>
                    </a:srgbClr>
                  </a:outerShdw>
                </a:effectLst>
                <a:latin typeface="Century Gothic" panose="020B0502020202020204" pitchFamily="34" charset="0"/>
              </a:rPr>
              <a:t>Guión explicativo del material presentado</a:t>
            </a:r>
          </a:p>
        </p:txBody>
      </p:sp>
      <p:sp>
        <p:nvSpPr>
          <p:cNvPr id="3" name="2 Marcador de contenido"/>
          <p:cNvSpPr>
            <a:spLocks noGrp="1"/>
          </p:cNvSpPr>
          <p:nvPr>
            <p:ph idx="1"/>
          </p:nvPr>
        </p:nvSpPr>
        <p:spPr>
          <a:xfrm>
            <a:off x="467544" y="1724744"/>
            <a:ext cx="8208912" cy="4800600"/>
          </a:xfrm>
        </p:spPr>
        <p:txBody>
          <a:bodyPr>
            <a:noAutofit/>
          </a:bodyPr>
          <a:lstStyle/>
          <a:p>
            <a:pPr marL="114300" indent="0" algn="just">
              <a:buNone/>
            </a:pPr>
            <a:r>
              <a:rPr lang="es-MX" sz="1800" dirty="0">
                <a:latin typeface="Century Gothic" panose="020B0502020202020204" pitchFamily="34" charset="0"/>
              </a:rPr>
              <a:t>Las presentación pretende cubrir los siguientes objetivos:</a:t>
            </a:r>
          </a:p>
          <a:p>
            <a:pPr marL="114300" indent="0" algn="just">
              <a:buNone/>
            </a:pPr>
            <a:endParaRPr lang="es-MX" sz="1800" dirty="0" smtClean="0">
              <a:latin typeface="Century Gothic" panose="020B0502020202020204" pitchFamily="34" charset="0"/>
            </a:endParaRPr>
          </a:p>
          <a:p>
            <a:pPr algn="just"/>
            <a:r>
              <a:rPr lang="es-MX" sz="1800" dirty="0" smtClean="0">
                <a:latin typeface="Century Gothic" panose="020B0502020202020204" pitchFamily="34" charset="0"/>
              </a:rPr>
              <a:t>Dar </a:t>
            </a:r>
            <a:r>
              <a:rPr lang="es-MX" sz="1800" dirty="0">
                <a:latin typeface="Century Gothic" panose="020B0502020202020204" pitchFamily="34" charset="0"/>
              </a:rPr>
              <a:t>a conocer </a:t>
            </a:r>
            <a:r>
              <a:rPr lang="es-MX" sz="1800" dirty="0" smtClean="0">
                <a:latin typeface="Century Gothic" panose="020B0502020202020204" pitchFamily="34" charset="0"/>
              </a:rPr>
              <a:t>lo referente a la Teoría de dotación factorial, así como sus principales postulados.</a:t>
            </a:r>
          </a:p>
          <a:p>
            <a:pPr algn="just"/>
            <a:endParaRPr lang="es-MX" sz="1800" dirty="0" smtClean="0">
              <a:latin typeface="Century Gothic" panose="020B0502020202020204" pitchFamily="34" charset="0"/>
            </a:endParaRPr>
          </a:p>
          <a:p>
            <a:r>
              <a:rPr lang="es-MX" sz="1800" dirty="0" smtClean="0">
                <a:latin typeface="Century Gothic" panose="020B0502020202020204" pitchFamily="34" charset="0"/>
              </a:rPr>
              <a:t>El presente material “La teoría de </a:t>
            </a:r>
            <a:r>
              <a:rPr lang="es-MX" sz="1800" dirty="0" err="1" smtClean="0">
                <a:latin typeface="Century Gothic" panose="020B0502020202020204" pitchFamily="34" charset="0"/>
              </a:rPr>
              <a:t>Heckscher</a:t>
            </a:r>
            <a:r>
              <a:rPr lang="es-MX" sz="1800" dirty="0" smtClean="0">
                <a:latin typeface="Century Gothic" panose="020B0502020202020204" pitchFamily="34" charset="0"/>
              </a:rPr>
              <a:t> y </a:t>
            </a:r>
            <a:r>
              <a:rPr lang="es-MX" sz="1800" dirty="0" err="1" smtClean="0">
                <a:latin typeface="Century Gothic" panose="020B0502020202020204" pitchFamily="34" charset="0"/>
              </a:rPr>
              <a:t>Ohlin</a:t>
            </a:r>
            <a:r>
              <a:rPr lang="es-MX" sz="1800" dirty="0" smtClean="0">
                <a:latin typeface="Century Gothic" panose="020B0502020202020204" pitchFamily="34" charset="0"/>
              </a:rPr>
              <a:t>” es un tema de la Unidad de Aprendizaje “Comercio Internacional”, la cual forma parte del plan de estudios de la Licenciatura en Relaciones Económicas Internacionales y se ubica en la </a:t>
            </a:r>
            <a:r>
              <a:rPr lang="es-MX" sz="1800" dirty="0" smtClean="0">
                <a:latin typeface="Century Gothic" panose="020B0502020202020204" pitchFamily="34" charset="0"/>
              </a:rPr>
              <a:t>primera unidad en el </a:t>
            </a:r>
            <a:r>
              <a:rPr lang="es-MX" sz="1800" dirty="0"/>
              <a:t>punto </a:t>
            </a:r>
            <a:r>
              <a:rPr lang="es-MX" sz="2000" dirty="0" smtClean="0">
                <a:effectLst>
                  <a:outerShdw blurRad="38100" dist="38100" dir="2700000" algn="tl">
                    <a:srgbClr val="000000">
                      <a:alpha val="43137"/>
                    </a:srgbClr>
                  </a:outerShdw>
                </a:effectLst>
              </a:rPr>
              <a:t>1.5 Teoría </a:t>
            </a:r>
            <a:r>
              <a:rPr lang="es-MX" sz="2000" dirty="0">
                <a:effectLst>
                  <a:outerShdw blurRad="38100" dist="38100" dir="2700000" algn="tl">
                    <a:srgbClr val="000000">
                      <a:alpha val="43137"/>
                    </a:srgbClr>
                  </a:outerShdw>
                </a:effectLst>
              </a:rPr>
              <a:t>de la dotación de factores</a:t>
            </a:r>
            <a:r>
              <a:rPr lang="es-MX" sz="2000" dirty="0"/>
              <a:t>.</a:t>
            </a:r>
            <a:endParaRPr lang="es-MX" sz="2000" dirty="0" smtClean="0"/>
          </a:p>
          <a:p>
            <a:pPr marL="114300" indent="0" algn="just">
              <a:buNone/>
            </a:pPr>
            <a:endParaRPr lang="es-MX" sz="1800" dirty="0">
              <a:latin typeface="Century Gothic" panose="020B0502020202020204" pitchFamily="34" charset="0"/>
            </a:endParaRPr>
          </a:p>
          <a:p>
            <a:pPr marL="114300" indent="0">
              <a:buNone/>
            </a:pPr>
            <a:r>
              <a:rPr lang="es-MX" sz="1800" dirty="0">
                <a:latin typeface="Century Gothic" panose="020B0502020202020204" pitchFamily="34" charset="0"/>
              </a:rPr>
              <a:t>Para el uso eficiente del material se sugiere contar con </a:t>
            </a:r>
            <a:r>
              <a:rPr lang="es-MX" sz="1800" dirty="0" smtClean="0">
                <a:latin typeface="Century Gothic" panose="020B0502020202020204" pitchFamily="34" charset="0"/>
              </a:rPr>
              <a:t>proyector </a:t>
            </a:r>
            <a:r>
              <a:rPr lang="es-MX" sz="1800" dirty="0">
                <a:latin typeface="Century Gothic" panose="020B0502020202020204" pitchFamily="34" charset="0"/>
              </a:rPr>
              <a:t>(cañón), laptop y </a:t>
            </a:r>
            <a:r>
              <a:rPr lang="es-MX" sz="1800" dirty="0" smtClean="0">
                <a:latin typeface="Century Gothic" panose="020B0502020202020204" pitchFamily="34" charset="0"/>
              </a:rPr>
              <a:t>el </a:t>
            </a:r>
            <a:r>
              <a:rPr lang="es-MX" sz="1800" dirty="0">
                <a:latin typeface="Century Gothic" panose="020B0502020202020204" pitchFamily="34" charset="0"/>
              </a:rPr>
              <a:t>programa PowerPoint versión </a:t>
            </a:r>
            <a:r>
              <a:rPr lang="es-MX" sz="1800" dirty="0" smtClean="0">
                <a:latin typeface="Century Gothic" panose="020B0502020202020204" pitchFamily="34" charset="0"/>
              </a:rPr>
              <a:t>2013 </a:t>
            </a:r>
            <a:r>
              <a:rPr lang="es-MX" sz="1800" dirty="0">
                <a:latin typeface="Century Gothic" panose="020B0502020202020204" pitchFamily="34" charset="0"/>
              </a:rPr>
              <a:t>o </a:t>
            </a:r>
            <a:r>
              <a:rPr lang="es-MX" sz="1800" dirty="0" smtClean="0">
                <a:latin typeface="Century Gothic" panose="020B0502020202020204" pitchFamily="34" charset="0"/>
              </a:rPr>
              <a:t>anterior. </a:t>
            </a:r>
            <a:r>
              <a:rPr lang="es-MX" sz="1800" dirty="0">
                <a:latin typeface="Century Gothic" panose="020B0502020202020204" pitchFamily="34" charset="0"/>
              </a:rPr>
              <a:t>Dado que se </a:t>
            </a:r>
            <a:r>
              <a:rPr lang="es-MX" sz="1800" dirty="0"/>
              <a:t>envía el material </a:t>
            </a:r>
            <a:r>
              <a:rPr lang="es-MX" sz="1800" dirty="0" smtClean="0"/>
              <a:t>por </a:t>
            </a:r>
            <a:r>
              <a:rPr lang="es-MX" sz="1800" dirty="0" smtClean="0">
                <a:latin typeface="Century Gothic" panose="020B0502020202020204" pitchFamily="34" charset="0"/>
              </a:rPr>
              <a:t>correo electrónico a cada cuenta de los alumnos, </a:t>
            </a:r>
            <a:r>
              <a:rPr lang="es-MX" sz="1800" dirty="0">
                <a:latin typeface="Century Gothic" panose="020B0502020202020204" pitchFamily="34" charset="0"/>
              </a:rPr>
              <a:t>ellos </a:t>
            </a:r>
            <a:r>
              <a:rPr lang="es-MX" sz="1800" dirty="0" smtClean="0">
                <a:latin typeface="Century Gothic" panose="020B0502020202020204" pitchFamily="34" charset="0"/>
              </a:rPr>
              <a:t>pueden </a:t>
            </a:r>
            <a:r>
              <a:rPr lang="es-MX" sz="1800" dirty="0">
                <a:latin typeface="Century Gothic" panose="020B0502020202020204" pitchFamily="34" charset="0"/>
              </a:rPr>
              <a:t>seguir al profesor en su computadora</a:t>
            </a:r>
            <a:r>
              <a:rPr lang="es-MX" sz="1800" dirty="0" smtClean="0">
                <a:latin typeface="Century Gothic" panose="020B0502020202020204" pitchFamily="34" charset="0"/>
              </a:rPr>
              <a:t>.</a:t>
            </a:r>
            <a:endParaRPr lang="es-MX" sz="1800" dirty="0">
              <a:latin typeface="Century Gothic" panose="020B0502020202020204" pitchFamily="34" charset="0"/>
            </a:endParaRPr>
          </a:p>
        </p:txBody>
      </p:sp>
    </p:spTree>
    <p:extLst>
      <p:ext uri="{BB962C8B-B14F-4D97-AF65-F5344CB8AC3E}">
        <p14:creationId xmlns:p14="http://schemas.microsoft.com/office/powerpoint/2010/main" val="4546009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060849"/>
            <a:ext cx="8229600" cy="2808312"/>
          </a:xfrm>
        </p:spPr>
        <p:txBody>
          <a:bodyPr/>
          <a:lstStyle/>
          <a:p>
            <a:pPr marL="0" indent="0">
              <a:buNone/>
            </a:pPr>
            <a:r>
              <a:rPr lang="es-MX" dirty="0">
                <a:latin typeface="Times New Roman" pitchFamily="18" charset="0"/>
                <a:cs typeface="Times New Roman" pitchFamily="18" charset="0"/>
              </a:rPr>
              <a:t>Como la teoría de Ricardo, la de </a:t>
            </a:r>
            <a:r>
              <a:rPr lang="es-MX" dirty="0" err="1">
                <a:latin typeface="Times New Roman" pitchFamily="18" charset="0"/>
                <a:cs typeface="Times New Roman" pitchFamily="18" charset="0"/>
              </a:rPr>
              <a:t>Heckscher-Ohlin</a:t>
            </a:r>
            <a:r>
              <a:rPr lang="es-MX" dirty="0">
                <a:latin typeface="Times New Roman" pitchFamily="18" charset="0"/>
                <a:cs typeface="Times New Roman" pitchFamily="18" charset="0"/>
              </a:rPr>
              <a:t> afirma que el </a:t>
            </a:r>
            <a:r>
              <a:rPr lang="es-MX" dirty="0">
                <a:solidFill>
                  <a:srgbClr val="142862"/>
                </a:solidFill>
                <a:effectLst>
                  <a:outerShdw blurRad="38100" dist="38100" dir="2700000" algn="tl">
                    <a:srgbClr val="000000">
                      <a:alpha val="43137"/>
                    </a:srgbClr>
                  </a:outerShdw>
                </a:effectLst>
                <a:latin typeface="Times New Roman" pitchFamily="18" charset="0"/>
                <a:cs typeface="Times New Roman" pitchFamily="18" charset="0"/>
              </a:rPr>
              <a:t>libre comercio es benéfico</a:t>
            </a:r>
            <a:r>
              <a:rPr lang="es-MX" dirty="0">
                <a:latin typeface="Times New Roman" pitchFamily="18" charset="0"/>
                <a:cs typeface="Times New Roman" pitchFamily="18" charset="0"/>
              </a:rPr>
              <a:t>; pero a diferencia de Ricardo, </a:t>
            </a:r>
            <a:r>
              <a:rPr lang="es-MX" dirty="0" err="1">
                <a:latin typeface="Times New Roman" pitchFamily="18" charset="0"/>
                <a:cs typeface="Times New Roman" pitchFamily="18" charset="0"/>
              </a:rPr>
              <a:t>Heckscher-Ohlin</a:t>
            </a:r>
            <a:r>
              <a:rPr lang="es-MX" dirty="0">
                <a:latin typeface="Times New Roman" pitchFamily="18" charset="0"/>
                <a:cs typeface="Times New Roman" pitchFamily="18" charset="0"/>
              </a:rPr>
              <a:t> aseveran que el esquema del comercio internacional está determinado por las diferencias en la dotación de factores, </a:t>
            </a:r>
            <a:r>
              <a:rPr lang="es-MX" i="1" dirty="0">
                <a:latin typeface="Times New Roman" pitchFamily="18" charset="0"/>
                <a:cs typeface="Times New Roman" pitchFamily="18" charset="0"/>
              </a:rPr>
              <a:t>más que por las diferencias en la productividad.</a:t>
            </a:r>
          </a:p>
        </p:txBody>
      </p:sp>
    </p:spTree>
    <p:extLst>
      <p:ext uri="{BB962C8B-B14F-4D97-AF65-F5344CB8AC3E}">
        <p14:creationId xmlns:p14="http://schemas.microsoft.com/office/powerpoint/2010/main" val="6399957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772816"/>
            <a:ext cx="8640960" cy="4536504"/>
          </a:xfrm>
        </p:spPr>
        <p:txBody>
          <a:bodyPr/>
          <a:lstStyle/>
          <a:p>
            <a:pPr marL="0" indent="0">
              <a:buNone/>
            </a:pPr>
            <a:r>
              <a:rPr lang="es-MX" sz="2500" dirty="0">
                <a:latin typeface="Times New Roman" pitchFamily="18" charset="0"/>
                <a:cs typeface="Times New Roman" pitchFamily="18" charset="0"/>
              </a:rPr>
              <a:t>La teoría de </a:t>
            </a:r>
            <a:r>
              <a:rPr lang="es-MX" sz="2500" dirty="0" err="1">
                <a:latin typeface="Times New Roman" pitchFamily="18" charset="0"/>
                <a:cs typeface="Times New Roman" pitchFamily="18" charset="0"/>
              </a:rPr>
              <a:t>Heckscher-Ohlin</a:t>
            </a:r>
            <a:r>
              <a:rPr lang="es-MX" sz="2500" dirty="0">
                <a:latin typeface="Times New Roman" pitchFamily="18" charset="0"/>
                <a:cs typeface="Times New Roman" pitchFamily="18" charset="0"/>
              </a:rPr>
              <a:t> convence al sentido común. Por ejemplo, los </a:t>
            </a:r>
            <a:r>
              <a:rPr lang="es-MX" sz="2500" b="1" dirty="0">
                <a:latin typeface="Times New Roman" pitchFamily="18" charset="0"/>
                <a:cs typeface="Times New Roman" pitchFamily="18" charset="0"/>
              </a:rPr>
              <a:t>Estados Unidos </a:t>
            </a:r>
            <a:r>
              <a:rPr lang="es-MX" sz="2500" dirty="0">
                <a:latin typeface="Times New Roman" pitchFamily="18" charset="0"/>
                <a:cs typeface="Times New Roman" pitchFamily="18" charset="0"/>
              </a:rPr>
              <a:t>es, desde hace mucho un exportador notable de productos agrícolas, lo que refleja en parte su gran </a:t>
            </a:r>
            <a:r>
              <a:rPr lang="es-MX" sz="2500" b="1" dirty="0">
                <a:latin typeface="Times New Roman" pitchFamily="18" charset="0"/>
                <a:cs typeface="Times New Roman" pitchFamily="18" charset="0"/>
              </a:rPr>
              <a:t>abundancia de tierra </a:t>
            </a:r>
            <a:r>
              <a:rPr lang="es-MX" sz="2500" dirty="0">
                <a:latin typeface="Times New Roman" pitchFamily="18" charset="0"/>
                <a:cs typeface="Times New Roman" pitchFamily="18" charset="0"/>
              </a:rPr>
              <a:t>de labrantío. En contraste, </a:t>
            </a:r>
            <a:r>
              <a:rPr lang="es-MX" sz="2500" b="1" dirty="0">
                <a:solidFill>
                  <a:srgbClr val="142862"/>
                </a:solidFill>
                <a:latin typeface="Times New Roman" pitchFamily="18" charset="0"/>
                <a:cs typeface="Times New Roman" pitchFamily="18" charset="0"/>
              </a:rPr>
              <a:t>China</a:t>
            </a:r>
            <a:r>
              <a:rPr lang="es-MX" sz="2500" dirty="0">
                <a:latin typeface="Times New Roman" pitchFamily="18" charset="0"/>
                <a:cs typeface="Times New Roman" pitchFamily="18" charset="0"/>
              </a:rPr>
              <a:t> sobresale en la exportación de bienes producidos en sectores manufactureros de muchos trabajadores, como textiles o zapatos, lo cual obedece a que en ese </a:t>
            </a:r>
            <a:r>
              <a:rPr lang="es-MX" sz="2500" dirty="0" smtClean="0">
                <a:latin typeface="Times New Roman" pitchFamily="18" charset="0"/>
                <a:cs typeface="Times New Roman" pitchFamily="18" charset="0"/>
              </a:rPr>
              <a:t>país </a:t>
            </a:r>
            <a:r>
              <a:rPr lang="es-MX" sz="2500" b="1" dirty="0" smtClean="0">
                <a:solidFill>
                  <a:srgbClr val="142862"/>
                </a:solidFill>
                <a:latin typeface="Times New Roman" pitchFamily="18" charset="0"/>
                <a:cs typeface="Times New Roman" pitchFamily="18" charset="0"/>
              </a:rPr>
              <a:t>abunda </a:t>
            </a:r>
            <a:r>
              <a:rPr lang="es-MX" sz="2500" b="1" dirty="0">
                <a:solidFill>
                  <a:srgbClr val="142862"/>
                </a:solidFill>
                <a:latin typeface="Times New Roman" pitchFamily="18" charset="0"/>
                <a:cs typeface="Times New Roman" pitchFamily="18" charset="0"/>
              </a:rPr>
              <a:t>la mano de obra </a:t>
            </a:r>
            <a:r>
              <a:rPr lang="es-MX" sz="2500" dirty="0">
                <a:latin typeface="Times New Roman" pitchFamily="18" charset="0"/>
                <a:cs typeface="Times New Roman" pitchFamily="18" charset="0"/>
              </a:rPr>
              <a:t>barata. Estados Unidos no tiene abundante mano de obra barata, ha sido importador de esos productos. Las dotaciones relativas, no absolutas son importantes; un país puede tener más tierra y más trabajadores que otro, pero no una abundancia relativa de alguno</a:t>
            </a:r>
            <a:r>
              <a:rPr lang="es-MX" sz="2500" dirty="0" smtClean="0">
                <a:latin typeface="Times New Roman" pitchFamily="18" charset="0"/>
                <a:cs typeface="Times New Roman" pitchFamily="18" charset="0"/>
              </a:rPr>
              <a:t>.</a:t>
            </a:r>
            <a:endParaRPr lang="es-MX" sz="2500" dirty="0">
              <a:latin typeface="Times New Roman" pitchFamily="18" charset="0"/>
              <a:cs typeface="Times New Roman" pitchFamily="18" charset="0"/>
            </a:endParaRPr>
          </a:p>
        </p:txBody>
      </p:sp>
      <p:pic>
        <p:nvPicPr>
          <p:cNvPr id="4" name="Picture 2" descr="http://t0.gstatic.com/images?q=tbn:ANd9GcTjtg2nP2OqAHZyUSNwoWXVNFXbaDZ7GxZYASX95Wir2yHWQvPEG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934" y="-88"/>
            <a:ext cx="1921818" cy="15428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t2.gstatic.com/images?q=tbn:ANd9GcQGtNEvKFU4l8Tvcvaj83fN0rAWMRCGUdDfzQNGydbCNBH8eUs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8881" y="4800"/>
            <a:ext cx="2311720" cy="1538344"/>
          </a:xfrm>
          <a:prstGeom prst="rect">
            <a:avLst/>
          </a:prstGeom>
          <a:noFill/>
          <a:extLst>
            <a:ext uri="{909E8E84-426E-40DD-AFC4-6F175D3DCCD1}">
              <a14:hiddenFill xmlns:a14="http://schemas.microsoft.com/office/drawing/2010/main">
                <a:solidFill>
                  <a:srgbClr val="FFFFFF"/>
                </a:solidFill>
              </a14:hiddenFill>
            </a:ext>
          </a:extLst>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4602" y="-13736"/>
            <a:ext cx="2093862" cy="1538302"/>
          </a:xfrm>
          <a:prstGeom prst="rect">
            <a:avLst/>
          </a:prstGeom>
        </p:spPr>
      </p:pic>
    </p:spTree>
    <p:extLst>
      <p:ext uri="{BB962C8B-B14F-4D97-AF65-F5344CB8AC3E}">
        <p14:creationId xmlns:p14="http://schemas.microsoft.com/office/powerpoint/2010/main" val="25495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par>
                                <p:cTn id="9" presetID="1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par>
                                <p:cTn id="13" presetID="12" presetClass="entr" presetSubtype="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left)">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187624" y="1600200"/>
            <a:ext cx="7499176" cy="4525963"/>
          </a:xfrm>
        </p:spPr>
        <p:txBody>
          <a:bodyPr/>
          <a:lstStyle/>
          <a:p>
            <a:pPr marL="0" indent="0">
              <a:buNone/>
            </a:pPr>
            <a:r>
              <a:rPr lang="es-MX" dirty="0">
                <a:latin typeface="Times New Roman" pitchFamily="18" charset="0"/>
                <a:cs typeface="Times New Roman" pitchFamily="18" charset="0"/>
              </a:rPr>
              <a:t>La teoría </a:t>
            </a:r>
            <a:r>
              <a:rPr lang="es-MX" dirty="0" err="1">
                <a:latin typeface="Times New Roman" pitchFamily="18" charset="0"/>
                <a:cs typeface="Times New Roman" pitchFamily="18" charset="0"/>
              </a:rPr>
              <a:t>Heckscher-Ohlin</a:t>
            </a:r>
            <a:r>
              <a:rPr lang="es-MX" dirty="0">
                <a:latin typeface="Times New Roman" pitchFamily="18" charset="0"/>
                <a:cs typeface="Times New Roman" pitchFamily="18" charset="0"/>
              </a:rPr>
              <a:t> (H-O) usualmente se presenta en forma de </a:t>
            </a:r>
            <a:r>
              <a:rPr lang="es-MX" dirty="0" smtClean="0">
                <a:latin typeface="Times New Roman" pitchFamily="18" charset="0"/>
                <a:cs typeface="Times New Roman" pitchFamily="18" charset="0"/>
              </a:rPr>
              <a:t>teoremas :</a:t>
            </a:r>
          </a:p>
          <a:p>
            <a:pPr marL="0" indent="0">
              <a:buNone/>
            </a:pPr>
            <a:endParaRPr lang="es-MX" dirty="0">
              <a:latin typeface="Times New Roman" pitchFamily="18" charset="0"/>
              <a:cs typeface="Times New Roman" pitchFamily="18" charset="0"/>
            </a:endParaRPr>
          </a:p>
          <a:p>
            <a:r>
              <a:rPr lang="es-MX" dirty="0" smtClean="0">
                <a:latin typeface="Times New Roman" pitchFamily="18" charset="0"/>
                <a:cs typeface="Times New Roman" pitchFamily="18" charset="0"/>
              </a:rPr>
              <a:t>Teorema de </a:t>
            </a:r>
            <a:r>
              <a:rPr lang="es-MX" dirty="0" err="1" smtClean="0">
                <a:latin typeface="Times New Roman" pitchFamily="18" charset="0"/>
                <a:cs typeface="Times New Roman" pitchFamily="18" charset="0"/>
              </a:rPr>
              <a:t>Hecksher-Ohlin</a:t>
            </a:r>
            <a:r>
              <a:rPr lang="es-MX" dirty="0" smtClean="0">
                <a:latin typeface="Times New Roman" pitchFamily="18" charset="0"/>
                <a:cs typeface="Times New Roman" pitchFamily="18" charset="0"/>
              </a:rPr>
              <a:t> (H-O)</a:t>
            </a:r>
          </a:p>
          <a:p>
            <a:r>
              <a:rPr lang="es-MX" dirty="0" smtClean="0">
                <a:latin typeface="Times New Roman" pitchFamily="18" charset="0"/>
                <a:cs typeface="Times New Roman" pitchFamily="18" charset="0"/>
              </a:rPr>
              <a:t>Teorema de Igualación del precio de los factores</a:t>
            </a:r>
          </a:p>
          <a:p>
            <a:r>
              <a:rPr lang="es-MX" dirty="0" smtClean="0">
                <a:latin typeface="Times New Roman" pitchFamily="18" charset="0"/>
                <a:cs typeface="Times New Roman" pitchFamily="18" charset="0"/>
              </a:rPr>
              <a:t>Teorema </a:t>
            </a:r>
            <a:r>
              <a:rPr lang="es-MX" dirty="0">
                <a:latin typeface="Times New Roman" pitchFamily="18" charset="0"/>
                <a:cs typeface="Times New Roman" pitchFamily="18" charset="0"/>
              </a:rPr>
              <a:t>de </a:t>
            </a:r>
            <a:r>
              <a:rPr lang="es-MX" dirty="0" err="1" smtClean="0">
                <a:latin typeface="Times New Roman" pitchFamily="18" charset="0"/>
                <a:cs typeface="Times New Roman" pitchFamily="18" charset="0"/>
              </a:rPr>
              <a:t>Stolper-Samuelson</a:t>
            </a:r>
            <a:endParaRPr lang="es-MX" dirty="0" smtClean="0">
              <a:latin typeface="Times New Roman" pitchFamily="18" charset="0"/>
              <a:cs typeface="Times New Roman" pitchFamily="18" charset="0"/>
            </a:endParaRPr>
          </a:p>
          <a:p>
            <a:r>
              <a:rPr lang="es-MX" dirty="0" smtClean="0">
                <a:latin typeface="Times New Roman" pitchFamily="18" charset="0"/>
                <a:cs typeface="Times New Roman" pitchFamily="18" charset="0"/>
              </a:rPr>
              <a:t>Teorema </a:t>
            </a:r>
            <a:r>
              <a:rPr lang="es-MX" dirty="0">
                <a:latin typeface="Times New Roman" pitchFamily="18" charset="0"/>
                <a:cs typeface="Times New Roman" pitchFamily="18" charset="0"/>
              </a:rPr>
              <a:t>de </a:t>
            </a:r>
            <a:r>
              <a:rPr lang="es-MX" dirty="0" err="1">
                <a:latin typeface="Times New Roman" pitchFamily="18" charset="0"/>
                <a:cs typeface="Times New Roman" pitchFamily="18" charset="0"/>
              </a:rPr>
              <a:t>Rybczynski</a:t>
            </a:r>
            <a:r>
              <a:rPr lang="es-MX" dirty="0">
                <a:latin typeface="Times New Roman" pitchFamily="18" charset="0"/>
                <a:cs typeface="Times New Roman" pitchFamily="18" charset="0"/>
              </a:rPr>
              <a:t> </a:t>
            </a:r>
          </a:p>
          <a:p>
            <a:endParaRPr lang="es-MX" dirty="0">
              <a:latin typeface="Times New Roman" pitchFamily="18" charset="0"/>
              <a:cs typeface="Times New Roman" pitchFamily="18" charset="0"/>
            </a:endParaRPr>
          </a:p>
          <a:p>
            <a:endParaRPr lang="es-MX" dirty="0">
              <a:latin typeface="Times New Roman" pitchFamily="18" charset="0"/>
              <a:cs typeface="Times New Roman" pitchFamily="18" charset="0"/>
            </a:endParaRPr>
          </a:p>
        </p:txBody>
      </p:sp>
      <p:sp>
        <p:nvSpPr>
          <p:cNvPr id="5" name="1 Título"/>
          <p:cNvSpPr>
            <a:spLocks noGrp="1"/>
          </p:cNvSpPr>
          <p:nvPr>
            <p:ph type="title"/>
          </p:nvPr>
        </p:nvSpPr>
        <p:spPr>
          <a:xfrm>
            <a:off x="457200" y="274638"/>
            <a:ext cx="8229600" cy="1143000"/>
          </a:xfrm>
        </p:spPr>
        <p:txBody>
          <a:bodyPr/>
          <a:lstStyle/>
          <a:p>
            <a:r>
              <a:rPr lang="es-MX" dirty="0" smtClean="0">
                <a:solidFill>
                  <a:schemeClr val="tx1"/>
                </a:solidFill>
                <a:latin typeface="Times New Roman" pitchFamily="18" charset="0"/>
                <a:cs typeface="Times New Roman" pitchFamily="18" charset="0"/>
              </a:rPr>
              <a:t>Teoremas</a:t>
            </a:r>
            <a:endParaRPr lang="es-MX"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9886296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aphicFrame>
        <p:nvGraphicFramePr>
          <p:cNvPr id="7" name="6 Diagrama"/>
          <p:cNvGraphicFramePr/>
          <p:nvPr>
            <p:extLst>
              <p:ext uri="{D42A27DB-BD31-4B8C-83A1-F6EECF244321}">
                <p14:modId xmlns:p14="http://schemas.microsoft.com/office/powerpoint/2010/main" val="823689292"/>
              </p:ext>
            </p:extLst>
          </p:nvPr>
        </p:nvGraphicFramePr>
        <p:xfrm>
          <a:off x="251520" y="116632"/>
          <a:ext cx="8640960" cy="6552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9" name="8 Grupo"/>
          <p:cNvGrpSpPr/>
          <p:nvPr/>
        </p:nvGrpSpPr>
        <p:grpSpPr>
          <a:xfrm>
            <a:off x="2051720" y="5263432"/>
            <a:ext cx="6855188" cy="1261912"/>
            <a:chOff x="1784906" y="3473537"/>
            <a:chExt cx="6855188" cy="1261912"/>
          </a:xfrm>
        </p:grpSpPr>
        <p:sp>
          <p:nvSpPr>
            <p:cNvPr id="10" name="9 Redondear rectángulo de esquina del mismo lado"/>
            <p:cNvSpPr/>
            <p:nvPr/>
          </p:nvSpPr>
          <p:spPr>
            <a:xfrm rot="5400000">
              <a:off x="4581544" y="676899"/>
              <a:ext cx="1261912" cy="6855188"/>
            </a:xfrm>
            <a:prstGeom prst="round2SameRect">
              <a:avLst/>
            </a:prstGeom>
          </p:spPr>
          <p:style>
            <a:lnRef idx="2">
              <a:schemeClr val="accent4">
                <a:tint val="40000"/>
                <a:alpha val="90000"/>
                <a:hueOff val="11154917"/>
                <a:satOff val="38059"/>
                <a:lumOff val="16277"/>
                <a:alphaOff val="0"/>
              </a:schemeClr>
            </a:lnRef>
            <a:fillRef idx="1">
              <a:schemeClr val="accent4">
                <a:tint val="40000"/>
                <a:alpha val="90000"/>
                <a:hueOff val="11154917"/>
                <a:satOff val="38059"/>
                <a:lumOff val="16277"/>
                <a:alphaOff val="0"/>
              </a:schemeClr>
            </a:fillRef>
            <a:effectRef idx="0">
              <a:schemeClr val="accent4">
                <a:tint val="40000"/>
                <a:alpha val="90000"/>
                <a:hueOff val="11154917"/>
                <a:satOff val="38059"/>
                <a:lumOff val="16277"/>
                <a:alphaOff val="0"/>
              </a:schemeClr>
            </a:effectRef>
            <a:fontRef idx="minor">
              <a:schemeClr val="dk1">
                <a:hueOff val="0"/>
                <a:satOff val="0"/>
                <a:lumOff val="0"/>
                <a:alphaOff val="0"/>
              </a:schemeClr>
            </a:fontRef>
          </p:style>
        </p:sp>
        <p:sp>
          <p:nvSpPr>
            <p:cNvPr id="11" name="Redondear rectángulo de esquina del mismo lado 4"/>
            <p:cNvSpPr/>
            <p:nvPr/>
          </p:nvSpPr>
          <p:spPr>
            <a:xfrm>
              <a:off x="1784907" y="3535138"/>
              <a:ext cx="6793587" cy="113871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38100" rIns="76200" bIns="38100" numCol="1" spcCol="1270" anchor="ctr" anchorCtr="0">
              <a:noAutofit/>
            </a:bodyPr>
            <a:lstStyle/>
            <a:p>
              <a:pPr marL="228600" lvl="1" indent="-228600" algn="just" defTabSz="889000">
                <a:lnSpc>
                  <a:spcPct val="90000"/>
                </a:lnSpc>
                <a:spcAft>
                  <a:spcPct val="15000"/>
                </a:spcAft>
                <a:buChar char="••"/>
              </a:pPr>
              <a:r>
                <a:rPr lang="es-MX" sz="1900" dirty="0" smtClean="0">
                  <a:effectLst>
                    <a:outerShdw blurRad="38100" dist="38100" dir="2700000" algn="tl">
                      <a:srgbClr val="000000">
                        <a:alpha val="43137"/>
                      </a:srgbClr>
                    </a:outerShdw>
                  </a:effectLst>
                  <a:latin typeface="Times New Roman" pitchFamily="18" charset="0"/>
                  <a:cs typeface="Times New Roman" pitchFamily="18" charset="0"/>
                </a:rPr>
                <a:t>Expone </a:t>
              </a:r>
              <a:r>
                <a:rPr lang="es-MX" sz="1900" dirty="0">
                  <a:effectLst>
                    <a:outerShdw blurRad="38100" dist="38100" dir="2700000" algn="tl">
                      <a:srgbClr val="000000">
                        <a:alpha val="43137"/>
                      </a:srgbClr>
                    </a:outerShdw>
                  </a:effectLst>
                  <a:latin typeface="Times New Roman" pitchFamily="18" charset="0"/>
                  <a:cs typeface="Times New Roman" pitchFamily="18" charset="0"/>
                </a:rPr>
                <a:t>que si los precios de los bienes se mantienen constantes, un aumento en la dotación de un factor causa un aumento más que proporcional de la producción del bien que utiliza ese factor con relativa intensidad y una disminución absoluta de la producción del otro bien.</a:t>
              </a:r>
              <a:endParaRPr lang="es-MX" sz="1900" kern="1200" dirty="0">
                <a:effectLst>
                  <a:outerShdw blurRad="38100" dist="38100" dir="2700000" algn="tl">
                    <a:srgbClr val="000000">
                      <a:alpha val="43137"/>
                    </a:srgbClr>
                  </a:outerShdw>
                </a:effectLst>
                <a:latin typeface="Times New Roman" pitchFamily="18" charset="0"/>
                <a:cs typeface="Times New Roman" pitchFamily="18" charset="0"/>
              </a:endParaRPr>
            </a:p>
          </p:txBody>
        </p:sp>
      </p:grpSp>
    </p:spTree>
    <p:extLst>
      <p:ext uri="{BB962C8B-B14F-4D97-AF65-F5344CB8AC3E}">
        <p14:creationId xmlns:p14="http://schemas.microsoft.com/office/powerpoint/2010/main" val="1293264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Times New Roman" pitchFamily="18" charset="0"/>
                <a:cs typeface="Times New Roman" pitchFamily="18" charset="0"/>
              </a:rPr>
              <a:t>Evidencia empírica:</a:t>
            </a:r>
            <a:br>
              <a:rPr lang="es-MX" dirty="0" smtClean="0">
                <a:latin typeface="Times New Roman" pitchFamily="18" charset="0"/>
                <a:cs typeface="Times New Roman" pitchFamily="18" charset="0"/>
              </a:rPr>
            </a:br>
            <a:r>
              <a:rPr lang="es-MX" dirty="0" smtClean="0">
                <a:latin typeface="Times New Roman" pitchFamily="18" charset="0"/>
                <a:cs typeface="Times New Roman" pitchFamily="18" charset="0"/>
              </a:rPr>
              <a:t>La paradoja de </a:t>
            </a:r>
            <a:r>
              <a:rPr lang="es-MX" dirty="0" err="1" smtClean="0">
                <a:latin typeface="Times New Roman" pitchFamily="18" charset="0"/>
                <a:cs typeface="Times New Roman" pitchFamily="18" charset="0"/>
              </a:rPr>
              <a:t>Leontief</a:t>
            </a:r>
            <a:endParaRPr lang="es-MX" dirty="0">
              <a:latin typeface="Times New Roman" pitchFamily="18" charset="0"/>
              <a:cs typeface="Times New Roman" pitchFamily="18" charset="0"/>
            </a:endParaRPr>
          </a:p>
        </p:txBody>
      </p:sp>
      <p:sp>
        <p:nvSpPr>
          <p:cNvPr id="3" name="2 Marcador de contenido"/>
          <p:cNvSpPr>
            <a:spLocks noGrp="1"/>
          </p:cNvSpPr>
          <p:nvPr>
            <p:ph idx="1"/>
          </p:nvPr>
        </p:nvSpPr>
        <p:spPr/>
        <p:txBody>
          <a:bodyPr/>
          <a:lstStyle/>
          <a:p>
            <a:pPr marL="0" indent="0">
              <a:buNone/>
            </a:pPr>
            <a:r>
              <a:rPr lang="es-MX" dirty="0">
                <a:latin typeface="Times New Roman" pitchFamily="18" charset="0"/>
                <a:cs typeface="Times New Roman" pitchFamily="18" charset="0"/>
              </a:rPr>
              <a:t>En general los economistas prefieren la teoría de H-O a la de Ricardo, porque tiene menos premisas simplificadoras. Por su influencia, la teoría se ha sometido a muchas pruebas empíricas. Desde el famoso estudio publicado en 1953 por </a:t>
            </a:r>
            <a:r>
              <a:rPr lang="es-MX" dirty="0" err="1">
                <a:latin typeface="Times New Roman" pitchFamily="18" charset="0"/>
                <a:cs typeface="Times New Roman" pitchFamily="18" charset="0"/>
              </a:rPr>
              <a:t>Wassily</a:t>
            </a:r>
            <a:r>
              <a:rPr lang="es-MX" dirty="0">
                <a:latin typeface="Times New Roman" pitchFamily="18" charset="0"/>
                <a:cs typeface="Times New Roman" pitchFamily="18" charset="0"/>
              </a:rPr>
              <a:t> </a:t>
            </a:r>
            <a:r>
              <a:rPr lang="es-MX" dirty="0" err="1">
                <a:latin typeface="Times New Roman" pitchFamily="18" charset="0"/>
                <a:cs typeface="Times New Roman" pitchFamily="18" charset="0"/>
              </a:rPr>
              <a:t>Leontief</a:t>
            </a:r>
            <a:r>
              <a:rPr lang="es-MX" dirty="0">
                <a:latin typeface="Times New Roman" pitchFamily="18" charset="0"/>
                <a:cs typeface="Times New Roman" pitchFamily="18" charset="0"/>
              </a:rPr>
              <a:t>, muchas pruebas han arrojado </a:t>
            </a:r>
            <a:r>
              <a:rPr lang="es-MX" dirty="0">
                <a:solidFill>
                  <a:srgbClr val="142862"/>
                </a:solidFill>
                <a:effectLst>
                  <a:outerShdw blurRad="38100" dist="38100" dir="2700000" algn="tl">
                    <a:srgbClr val="000000">
                      <a:alpha val="43137"/>
                    </a:srgbClr>
                  </a:outerShdw>
                </a:effectLst>
                <a:latin typeface="Times New Roman" pitchFamily="18" charset="0"/>
                <a:cs typeface="Times New Roman" pitchFamily="18" charset="0"/>
              </a:rPr>
              <a:t>dudas</a:t>
            </a:r>
            <a:r>
              <a:rPr lang="es-MX" dirty="0">
                <a:latin typeface="Times New Roman" pitchFamily="18" charset="0"/>
                <a:cs typeface="Times New Roman" pitchFamily="18" charset="0"/>
              </a:rPr>
              <a:t> sobre la validez de la teoría de H-O. </a:t>
            </a:r>
          </a:p>
        </p:txBody>
      </p:sp>
    </p:spTree>
    <p:extLst>
      <p:ext uri="{BB962C8B-B14F-4D97-AF65-F5344CB8AC3E}">
        <p14:creationId xmlns:p14="http://schemas.microsoft.com/office/powerpoint/2010/main" val="32803642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504665"/>
            <a:ext cx="8229600" cy="2332856"/>
          </a:xfrm>
        </p:spPr>
        <p:txBody>
          <a:bodyPr/>
          <a:lstStyle/>
          <a:p>
            <a:pPr marL="0" indent="0">
              <a:buNone/>
            </a:pPr>
            <a:r>
              <a:rPr lang="es-MX" dirty="0">
                <a:latin typeface="Times New Roman" pitchFamily="18" charset="0"/>
                <a:cs typeface="Times New Roman" pitchFamily="18" charset="0"/>
              </a:rPr>
              <a:t>Sobre la base de esta teoría, </a:t>
            </a:r>
            <a:r>
              <a:rPr lang="es-MX" dirty="0" err="1">
                <a:latin typeface="Times New Roman" pitchFamily="18" charset="0"/>
                <a:cs typeface="Times New Roman" pitchFamily="18" charset="0"/>
              </a:rPr>
              <a:t>Leontief</a:t>
            </a:r>
            <a:r>
              <a:rPr lang="es-MX" dirty="0">
                <a:latin typeface="Times New Roman" pitchFamily="18" charset="0"/>
                <a:cs typeface="Times New Roman" pitchFamily="18" charset="0"/>
              </a:rPr>
              <a:t> postuló que como Estados Unidos tenía una abundancia de capital en comparación con otras naciones, debería ser un exportador de bienes de capital y un importador de bienes que requerirán mucha mano de obra.</a:t>
            </a:r>
          </a:p>
        </p:txBody>
      </p:sp>
      <p:pic>
        <p:nvPicPr>
          <p:cNvPr id="5" name="4 Imagen"/>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834941" y="3927532"/>
            <a:ext cx="3474118" cy="2333626"/>
          </a:xfrm>
          <a:prstGeom prst="rect">
            <a:avLst/>
          </a:prstGeom>
        </p:spPr>
      </p:pic>
      <p:sp>
        <p:nvSpPr>
          <p:cNvPr id="6" name="5 CuadroTexto"/>
          <p:cNvSpPr txBox="1"/>
          <p:nvPr/>
        </p:nvSpPr>
        <p:spPr>
          <a:xfrm>
            <a:off x="3467176" y="6196368"/>
            <a:ext cx="2256952" cy="369332"/>
          </a:xfrm>
          <a:prstGeom prst="rect">
            <a:avLst/>
          </a:prstGeom>
          <a:noFill/>
        </p:spPr>
        <p:txBody>
          <a:bodyPr wrap="square" rtlCol="0">
            <a:spAutoFit/>
          </a:bodyPr>
          <a:lstStyle/>
          <a:p>
            <a:pPr algn="ctr"/>
            <a:r>
              <a:rPr lang="es-MX" dirty="0" err="1">
                <a:latin typeface="Times New Roman" pitchFamily="18" charset="0"/>
                <a:cs typeface="Times New Roman" pitchFamily="18" charset="0"/>
              </a:rPr>
              <a:t>Wassily</a:t>
            </a:r>
            <a:r>
              <a:rPr lang="es-MX" dirty="0">
                <a:latin typeface="Times New Roman" pitchFamily="18" charset="0"/>
                <a:cs typeface="Times New Roman" pitchFamily="18" charset="0"/>
              </a:rPr>
              <a:t> Leontief </a:t>
            </a:r>
          </a:p>
        </p:txBody>
      </p:sp>
      <p:sp>
        <p:nvSpPr>
          <p:cNvPr id="7" name="6 Marco"/>
          <p:cNvSpPr/>
          <p:nvPr/>
        </p:nvSpPr>
        <p:spPr>
          <a:xfrm>
            <a:off x="2780667" y="3783516"/>
            <a:ext cx="3528392" cy="2448272"/>
          </a:xfrm>
          <a:prstGeom prst="frame">
            <a:avLst>
              <a:gd name="adj1" fmla="val 5311"/>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2217945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229600" cy="2332856"/>
          </a:xfrm>
        </p:spPr>
        <p:txBody>
          <a:bodyPr/>
          <a:lstStyle/>
          <a:p>
            <a:pPr marL="0" indent="0">
              <a:buNone/>
            </a:pPr>
            <a:r>
              <a:rPr lang="es-MX" dirty="0">
                <a:latin typeface="Times New Roman" pitchFamily="18" charset="0"/>
                <a:cs typeface="Times New Roman" pitchFamily="18" charset="0"/>
              </a:rPr>
              <a:t>Sin embargo, descubrió para su sorpresa que las exportaciones estadounidenses eran menos de capital que las importaciones. Como este resultado era una variación de las predicciones de la teoría, se conoció como </a:t>
            </a:r>
            <a:r>
              <a:rPr lang="es-MX" dirty="0">
                <a:solidFill>
                  <a:srgbClr val="142862"/>
                </a:solidFill>
                <a:effectLst>
                  <a:outerShdw blurRad="38100" dist="38100" dir="2700000" algn="tl">
                    <a:srgbClr val="000000">
                      <a:alpha val="43137"/>
                    </a:srgbClr>
                  </a:outerShdw>
                </a:effectLst>
                <a:latin typeface="Times New Roman" pitchFamily="18" charset="0"/>
                <a:cs typeface="Times New Roman" pitchFamily="18" charset="0"/>
              </a:rPr>
              <a:t>paradoja de </a:t>
            </a:r>
            <a:r>
              <a:rPr lang="es-MX" dirty="0" err="1">
                <a:solidFill>
                  <a:srgbClr val="142862"/>
                </a:solidFill>
                <a:effectLst>
                  <a:outerShdw blurRad="38100" dist="38100" dir="2700000" algn="tl">
                    <a:srgbClr val="000000">
                      <a:alpha val="43137"/>
                    </a:srgbClr>
                  </a:outerShdw>
                </a:effectLst>
                <a:latin typeface="Times New Roman" pitchFamily="18" charset="0"/>
                <a:cs typeface="Times New Roman" pitchFamily="18" charset="0"/>
              </a:rPr>
              <a:t>Leontief</a:t>
            </a:r>
            <a:r>
              <a:rPr lang="es-MX" dirty="0">
                <a:latin typeface="Times New Roman" pitchFamily="18" charset="0"/>
                <a:cs typeface="Times New Roman" pitchFamily="18" charset="0"/>
              </a:rPr>
              <a:t>.</a:t>
            </a:r>
          </a:p>
        </p:txBody>
      </p:sp>
    </p:spTree>
    <p:extLst>
      <p:ext uri="{BB962C8B-B14F-4D97-AF65-F5344CB8AC3E}">
        <p14:creationId xmlns:p14="http://schemas.microsoft.com/office/powerpoint/2010/main" val="10883502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187624" y="620688"/>
            <a:ext cx="7704856" cy="5505475"/>
          </a:xfrm>
        </p:spPr>
        <p:txBody>
          <a:bodyPr/>
          <a:lstStyle/>
          <a:p>
            <a:pPr marL="0" indent="0">
              <a:buNone/>
            </a:pPr>
            <a:r>
              <a:rPr lang="es-MX" sz="2400" dirty="0">
                <a:latin typeface="Times New Roman" pitchFamily="18" charset="0"/>
                <a:cs typeface="Times New Roman" pitchFamily="18" charset="0"/>
              </a:rPr>
              <a:t>Nadie conoce con certeza la causa de la paradoja de </a:t>
            </a:r>
            <a:r>
              <a:rPr lang="es-MX" sz="2400" dirty="0" err="1">
                <a:latin typeface="Times New Roman" pitchFamily="18" charset="0"/>
                <a:cs typeface="Times New Roman" pitchFamily="18" charset="0"/>
              </a:rPr>
              <a:t>Leontief</a:t>
            </a:r>
            <a:r>
              <a:rPr lang="es-MX" sz="2400" dirty="0">
                <a:latin typeface="Times New Roman" pitchFamily="18" charset="0"/>
                <a:cs typeface="Times New Roman" pitchFamily="18" charset="0"/>
              </a:rPr>
              <a:t>. Una posible explicación es que Estados Unidos tiene una ventaja especial en la elaboración de productos o bienes nuevos hechos con </a:t>
            </a:r>
            <a:r>
              <a:rPr lang="es-MX" sz="2400" dirty="0">
                <a:solidFill>
                  <a:srgbClr val="142862"/>
                </a:solidFill>
                <a:effectLst>
                  <a:outerShdw blurRad="38100" dist="38100" dir="2700000" algn="tl">
                    <a:srgbClr val="000000">
                      <a:alpha val="43137"/>
                    </a:srgbClr>
                  </a:outerShdw>
                </a:effectLst>
                <a:latin typeface="Times New Roman" pitchFamily="18" charset="0"/>
                <a:cs typeface="Times New Roman" pitchFamily="18" charset="0"/>
              </a:rPr>
              <a:t>tecnologías innovadoras</a:t>
            </a:r>
            <a:r>
              <a:rPr lang="es-MX" sz="2400" dirty="0">
                <a:latin typeface="Times New Roman" pitchFamily="18" charset="0"/>
                <a:cs typeface="Times New Roman" pitchFamily="18" charset="0"/>
              </a:rPr>
              <a:t>. Estos productos requieren menos capital que los productos cuya tecnología ha tenido tiempo para madurar y adecuarse a la producción en masa. Así, EU estaría exportando bienes que requieren mucho trabajo capacitado y espíritu emprendedor, como </a:t>
            </a:r>
            <a:r>
              <a:rPr lang="es-MX" sz="2400" dirty="0">
                <a:solidFill>
                  <a:srgbClr val="142862"/>
                </a:solidFill>
                <a:effectLst>
                  <a:outerShdw blurRad="38100" dist="38100" dir="2700000" algn="tl">
                    <a:srgbClr val="000000">
                      <a:alpha val="43137"/>
                    </a:srgbClr>
                  </a:outerShdw>
                </a:effectLst>
                <a:latin typeface="Times New Roman" pitchFamily="18" charset="0"/>
                <a:cs typeface="Times New Roman" pitchFamily="18" charset="0"/>
              </a:rPr>
              <a:t>software de cómputo</a:t>
            </a:r>
            <a:r>
              <a:rPr lang="es-MX" sz="2400" dirty="0">
                <a:latin typeface="Times New Roman" pitchFamily="18" charset="0"/>
                <a:cs typeface="Times New Roman" pitchFamily="18" charset="0"/>
              </a:rPr>
              <a:t>, al tiempo que importaría productos con mucha manufactura, que requieren grandes sumas de capital. En algunos estudios empíricos se confirma esto. Las pruebas de las teorías de </a:t>
            </a:r>
            <a:r>
              <a:rPr lang="es-MX" sz="2400" dirty="0" err="1">
                <a:latin typeface="Times New Roman" pitchFamily="18" charset="0"/>
                <a:cs typeface="Times New Roman" pitchFamily="18" charset="0"/>
              </a:rPr>
              <a:t>Heckscher-Ohlin</a:t>
            </a:r>
            <a:r>
              <a:rPr lang="es-MX" sz="2400" dirty="0">
                <a:latin typeface="Times New Roman" pitchFamily="18" charset="0"/>
                <a:cs typeface="Times New Roman" pitchFamily="18" charset="0"/>
              </a:rPr>
              <a:t> que toman datos de muchos países también confirman la existencia de la paradoja de </a:t>
            </a:r>
            <a:r>
              <a:rPr lang="es-MX" sz="2400" dirty="0" err="1">
                <a:latin typeface="Times New Roman" pitchFamily="18" charset="0"/>
                <a:cs typeface="Times New Roman" pitchFamily="18" charset="0"/>
              </a:rPr>
              <a:t>Leontief</a:t>
            </a:r>
            <a:r>
              <a:rPr lang="es-MX" sz="2400" dirty="0" smtClean="0">
                <a:latin typeface="Times New Roman" pitchFamily="18" charset="0"/>
                <a:cs typeface="Times New Roman" pitchFamily="18" charset="0"/>
              </a:rPr>
              <a:t>.</a:t>
            </a:r>
            <a:endParaRPr lang="es-MX" sz="2400" dirty="0">
              <a:latin typeface="Times New Roman" pitchFamily="18" charset="0"/>
              <a:cs typeface="Times New Roman" pitchFamily="18" charset="0"/>
            </a:endParaRPr>
          </a:p>
          <a:p>
            <a:endParaRPr lang="es-MX" sz="2400" dirty="0">
              <a:latin typeface="Times New Roman" pitchFamily="18" charset="0"/>
              <a:cs typeface="Times New Roman" pitchFamily="18" charset="0"/>
            </a:endParaRPr>
          </a:p>
        </p:txBody>
      </p:sp>
    </p:spTree>
    <p:extLst>
      <p:ext uri="{BB962C8B-B14F-4D97-AF65-F5344CB8AC3E}">
        <p14:creationId xmlns:p14="http://schemas.microsoft.com/office/powerpoint/2010/main" val="35425984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781128"/>
          </a:xfrm>
        </p:spPr>
        <p:txBody>
          <a:bodyPr/>
          <a:lstStyle/>
          <a:p>
            <a:pPr marL="0" indent="0">
              <a:buNone/>
            </a:pPr>
            <a:r>
              <a:rPr lang="es-MX" dirty="0">
                <a:latin typeface="Times New Roman" pitchFamily="18" charset="0"/>
                <a:cs typeface="Times New Roman" pitchFamily="18" charset="0"/>
              </a:rPr>
              <a:t>Esto deja a los economistas con una dificultad. Prefieren la teoría de H-O por sus bases teóricas, pero no es muy buena para pronosticar las pautas del comercio internacional. En cambio, la teoría que les parece muy limitada, la de la ventaja comparativa de Ricardo, de hecho pronostica mejor los esquemas comerciales.</a:t>
            </a:r>
          </a:p>
          <a:p>
            <a:pPr marL="0" indent="0">
              <a:buNone/>
            </a:pPr>
            <a:endParaRPr lang="es-MX" sz="1400" dirty="0">
              <a:latin typeface="Times New Roman" pitchFamily="18" charset="0"/>
              <a:cs typeface="Times New Roman" pitchFamily="18" charset="0"/>
            </a:endParaRPr>
          </a:p>
          <a:p>
            <a:pPr marL="0" indent="0">
              <a:buNone/>
            </a:pPr>
            <a:r>
              <a:rPr lang="es-MX" dirty="0">
                <a:latin typeface="Times New Roman" pitchFamily="18" charset="0"/>
                <a:cs typeface="Times New Roman" pitchFamily="18" charset="0"/>
              </a:rPr>
              <a:t>La mejor solución al dilema sería quizá volver a la idea de Ricardo de que los esquemas de comercio electrónico obedecen sobre todo a diferencias de productividad entre países.</a:t>
            </a:r>
          </a:p>
        </p:txBody>
      </p:sp>
    </p:spTree>
    <p:extLst>
      <p:ext uri="{BB962C8B-B14F-4D97-AF65-F5344CB8AC3E}">
        <p14:creationId xmlns:p14="http://schemas.microsoft.com/office/powerpoint/2010/main" val="26334190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781128"/>
          </a:xfrm>
        </p:spPr>
        <p:txBody>
          <a:bodyPr/>
          <a:lstStyle/>
          <a:p>
            <a:pPr marL="0" indent="0">
              <a:buNone/>
            </a:pPr>
            <a:r>
              <a:rPr lang="es-MX" dirty="0">
                <a:latin typeface="Times New Roman" pitchFamily="18" charset="0"/>
                <a:cs typeface="Times New Roman" pitchFamily="18" charset="0"/>
              </a:rPr>
              <a:t>Así, se diría que Estados Unidos exporta aviones comerciales e importa textiles no porque su dotación de factores se preste para la fabricación de aviones y no para la elaboración de textiles, sino porque Estados Unidos </a:t>
            </a:r>
            <a:r>
              <a:rPr lang="es-MX" dirty="0">
                <a:solidFill>
                  <a:srgbClr val="142862"/>
                </a:solidFill>
                <a:effectLst>
                  <a:outerShdw blurRad="38100" dist="38100" dir="2700000" algn="tl">
                    <a:srgbClr val="000000">
                      <a:alpha val="43137"/>
                    </a:srgbClr>
                  </a:outerShdw>
                </a:effectLst>
                <a:latin typeface="Times New Roman" pitchFamily="18" charset="0"/>
                <a:cs typeface="Times New Roman" pitchFamily="18" charset="0"/>
              </a:rPr>
              <a:t>es más eficiente para producir aviones que textiles</a:t>
            </a:r>
            <a:r>
              <a:rPr lang="es-MX" dirty="0">
                <a:latin typeface="Times New Roman" pitchFamily="18" charset="0"/>
                <a:cs typeface="Times New Roman" pitchFamily="18" charset="0"/>
              </a:rPr>
              <a:t>. </a:t>
            </a:r>
            <a:r>
              <a:rPr lang="es-MX" i="1" dirty="0">
                <a:solidFill>
                  <a:srgbClr val="C00000"/>
                </a:solidFill>
                <a:latin typeface="Times New Roman" pitchFamily="18" charset="0"/>
                <a:cs typeface="Times New Roman" pitchFamily="18" charset="0"/>
              </a:rPr>
              <a:t>Una premisa básica de la teoría de H-O es que las tecnologías son las mismas en todos los países. </a:t>
            </a:r>
            <a:r>
              <a:rPr lang="es-MX" dirty="0">
                <a:latin typeface="Times New Roman" pitchFamily="18" charset="0"/>
                <a:cs typeface="Times New Roman" pitchFamily="18" charset="0"/>
              </a:rPr>
              <a:t>No es por fuerza así. Las diferencias de tecnología pueden llevar a diferencias de productividad que determinen los esquemas del comercio internacional.</a:t>
            </a:r>
          </a:p>
        </p:txBody>
      </p:sp>
    </p:spTree>
    <p:extLst>
      <p:ext uri="{BB962C8B-B14F-4D97-AF65-F5344CB8AC3E}">
        <p14:creationId xmlns:p14="http://schemas.microsoft.com/office/powerpoint/2010/main" val="20892369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Rectangle 8"/>
          <p:cNvSpPr>
            <a:spLocks noChangeArrowheads="1"/>
          </p:cNvSpPr>
          <p:nvPr/>
        </p:nvSpPr>
        <p:spPr bwMode="auto">
          <a:xfrm>
            <a:off x="616136" y="3562702"/>
            <a:ext cx="798272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Unidad de aprendizaje: </a:t>
            </a:r>
            <a:r>
              <a:rPr lang="es-MX" altLang="es-MX" sz="1800" dirty="0" smtClean="0"/>
              <a:t>Comercio Internacional, 7° </a:t>
            </a:r>
            <a:r>
              <a:rPr lang="es-MX" altLang="es-MX" sz="1800" dirty="0"/>
              <a:t>periodo</a:t>
            </a:r>
            <a:endParaRPr lang="es-ES" altLang="es-MX" sz="1800" dirty="0"/>
          </a:p>
        </p:txBody>
      </p:sp>
      <p:sp>
        <p:nvSpPr>
          <p:cNvPr id="3" name="Rectangle 5"/>
          <p:cNvSpPr>
            <a:spLocks noChangeArrowheads="1"/>
          </p:cNvSpPr>
          <p:nvPr/>
        </p:nvSpPr>
        <p:spPr bwMode="auto">
          <a:xfrm>
            <a:off x="616136" y="3200752"/>
            <a:ext cx="798272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Plan de estudios: Licenciado en </a:t>
            </a:r>
            <a:r>
              <a:rPr lang="es-MX" altLang="es-MX" sz="1800" dirty="0" smtClean="0"/>
              <a:t>Relaciones Económicas Internacionales</a:t>
            </a:r>
            <a:endParaRPr lang="es-MX" altLang="es-MX" sz="1800" dirty="0"/>
          </a:p>
        </p:txBody>
      </p:sp>
      <p:sp>
        <p:nvSpPr>
          <p:cNvPr id="4" name="Rectangle 8"/>
          <p:cNvSpPr>
            <a:spLocks noChangeArrowheads="1"/>
          </p:cNvSpPr>
          <p:nvPr/>
        </p:nvSpPr>
        <p:spPr bwMode="auto">
          <a:xfrm>
            <a:off x="616136" y="3932590"/>
            <a:ext cx="798272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s-MX" altLang="es-MX" sz="1800" dirty="0"/>
              <a:t>Créditos: </a:t>
            </a:r>
            <a:r>
              <a:rPr lang="es-MX" altLang="es-MX" sz="1800" dirty="0" smtClean="0"/>
              <a:t>10</a:t>
            </a:r>
            <a:endParaRPr lang="es-ES" altLang="es-MX" sz="1800" dirty="0"/>
          </a:p>
        </p:txBody>
      </p:sp>
    </p:spTree>
    <p:extLst>
      <p:ext uri="{BB962C8B-B14F-4D97-AF65-F5344CB8AC3E}">
        <p14:creationId xmlns:p14="http://schemas.microsoft.com/office/powerpoint/2010/main" val="30276573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404664"/>
            <a:ext cx="8229600" cy="1112987"/>
          </a:xfrm>
        </p:spPr>
        <p:txBody>
          <a:bodyPr/>
          <a:lstStyle/>
          <a:p>
            <a:pPr marL="0" indent="0">
              <a:buNone/>
            </a:pPr>
            <a:r>
              <a:rPr lang="es-MX" dirty="0" smtClean="0">
                <a:solidFill>
                  <a:schemeClr val="bg1"/>
                </a:solidFill>
                <a:latin typeface="Times New Roman" panose="02020603050405020304" pitchFamily="18" charset="0"/>
                <a:cs typeface="Times New Roman" panose="02020603050405020304" pitchFamily="18" charset="0"/>
              </a:rPr>
              <a:t>La tecnología agranda la brecha entre los países ricos y los países pobres…</a:t>
            </a:r>
            <a:endParaRPr lang="es-MX" dirty="0">
              <a:solidFill>
                <a:schemeClr val="bg1"/>
              </a:solidFill>
              <a:latin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5500" y="1868388"/>
            <a:ext cx="4953000" cy="41529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228972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781128"/>
          </a:xfrm>
        </p:spPr>
        <p:txBody>
          <a:bodyPr/>
          <a:lstStyle/>
          <a:p>
            <a:pPr marL="0" indent="0">
              <a:buNone/>
            </a:pPr>
            <a:r>
              <a:rPr lang="es-MX" dirty="0">
                <a:latin typeface="Times New Roman" pitchFamily="18" charset="0"/>
                <a:cs typeface="Times New Roman" pitchFamily="18" charset="0"/>
              </a:rPr>
              <a:t>En las nuevas investigaciones se muestra que cuando se controlan las diferencias tecnológicas de los países, éstos en efecto exportan los bienes que aprovechan más los factores que abundan en el lugar, al tiempo que importan los que hacen uso intensivo de los factores que escasean.</a:t>
            </a:r>
          </a:p>
          <a:p>
            <a:pPr marL="0" indent="0">
              <a:buNone/>
            </a:pPr>
            <a:endParaRPr lang="es-MX" dirty="0">
              <a:latin typeface="Times New Roman" pitchFamily="18" charset="0"/>
              <a:cs typeface="Times New Roman" pitchFamily="18" charset="0"/>
            </a:endParaRPr>
          </a:p>
          <a:p>
            <a:pPr marL="0" indent="0">
              <a:buNone/>
            </a:pPr>
            <a:r>
              <a:rPr lang="es-MX" dirty="0">
                <a:latin typeface="Times New Roman" pitchFamily="18" charset="0"/>
                <a:cs typeface="Times New Roman" pitchFamily="18" charset="0"/>
              </a:rPr>
              <a:t>En otras palabras, después de descontar el impacto de la tecnología en la productividad, la teoría de </a:t>
            </a:r>
            <a:r>
              <a:rPr lang="es-MX" dirty="0" err="1">
                <a:latin typeface="Times New Roman" pitchFamily="18" charset="0"/>
                <a:cs typeface="Times New Roman" pitchFamily="18" charset="0"/>
              </a:rPr>
              <a:t>Heckscher-Ohlin</a:t>
            </a:r>
            <a:r>
              <a:rPr lang="es-MX" dirty="0">
                <a:latin typeface="Times New Roman" pitchFamily="18" charset="0"/>
                <a:cs typeface="Times New Roman" pitchFamily="18" charset="0"/>
              </a:rPr>
              <a:t> mejora su capacidad de pronóstico</a:t>
            </a:r>
            <a:r>
              <a:rPr lang="es-MX" dirty="0" smtClean="0">
                <a:latin typeface="Times New Roman" pitchFamily="18" charset="0"/>
                <a:cs typeface="Times New Roman" pitchFamily="18" charset="0"/>
              </a:rPr>
              <a:t>.</a:t>
            </a:r>
            <a:endParaRPr lang="es-MX" dirty="0">
              <a:latin typeface="Times New Roman" pitchFamily="18" charset="0"/>
              <a:cs typeface="Times New Roman" pitchFamily="18" charset="0"/>
            </a:endParaRPr>
          </a:p>
        </p:txBody>
      </p:sp>
    </p:spTree>
    <p:extLst>
      <p:ext uri="{BB962C8B-B14F-4D97-AF65-F5344CB8AC3E}">
        <p14:creationId xmlns:p14="http://schemas.microsoft.com/office/powerpoint/2010/main" val="22510235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95288" y="188913"/>
            <a:ext cx="8229600" cy="981075"/>
          </a:xfrm>
        </p:spPr>
        <p:txBody>
          <a:bodyPr/>
          <a:lstStyle/>
          <a:p>
            <a:pPr eaLnBrk="1" hangingPunct="1">
              <a:defRPr/>
            </a:pPr>
            <a:r>
              <a:rPr lang="es-MX" dirty="0" smtClean="0">
                <a:latin typeface="Times New Roman" pitchFamily="18" charset="0"/>
                <a:cs typeface="Times New Roman" pitchFamily="18" charset="0"/>
              </a:rPr>
              <a:t>Otras evidencias empíricas al modelo H-O</a:t>
            </a:r>
          </a:p>
        </p:txBody>
      </p:sp>
      <p:graphicFrame>
        <p:nvGraphicFramePr>
          <p:cNvPr id="5" name="Group 58"/>
          <p:cNvGraphicFramePr>
            <a:graphicFrameLocks noGrp="1"/>
          </p:cNvGraphicFramePr>
          <p:nvPr>
            <p:ph idx="1"/>
            <p:extLst>
              <p:ext uri="{D42A27DB-BD31-4B8C-83A1-F6EECF244321}">
                <p14:modId xmlns:p14="http://schemas.microsoft.com/office/powerpoint/2010/main" val="2538529455"/>
              </p:ext>
            </p:extLst>
          </p:nvPr>
        </p:nvGraphicFramePr>
        <p:xfrm>
          <a:off x="622582" y="1628800"/>
          <a:ext cx="7919737" cy="4813893"/>
        </p:xfrm>
        <a:graphic>
          <a:graphicData uri="http://schemas.openxmlformats.org/drawingml/2006/table">
            <a:tbl>
              <a:tblPr/>
              <a:tblGrid>
                <a:gridCol w="1652544"/>
                <a:gridCol w="1035178"/>
                <a:gridCol w="1233171"/>
                <a:gridCol w="1038296"/>
                <a:gridCol w="2960548"/>
              </a:tblGrid>
              <a:tr h="41469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600" b="1" i="0" u="none" strike="noStrike" cap="none" normalizeH="0" baseline="0" dirty="0" smtClean="0">
                          <a:ln>
                            <a:noFill/>
                          </a:ln>
                          <a:solidFill>
                            <a:schemeClr val="tx1"/>
                          </a:solidFill>
                          <a:effectLst/>
                          <a:latin typeface="Times New Roman" pitchFamily="18" charset="0"/>
                          <a:cs typeface="Times New Roman" pitchFamily="18" charset="0"/>
                        </a:rPr>
                        <a:t>Autores:</a:t>
                      </a:r>
                      <a:endParaRPr kumimoji="0" lang="es-ES"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600" b="1" i="0" u="none" strike="noStrike" cap="none" normalizeH="0" baseline="0" smtClean="0">
                          <a:ln>
                            <a:noFill/>
                          </a:ln>
                          <a:solidFill>
                            <a:schemeClr val="tx1"/>
                          </a:solidFill>
                          <a:effectLst/>
                          <a:latin typeface="Times New Roman" pitchFamily="18" charset="0"/>
                          <a:cs typeface="Times New Roman" pitchFamily="18" charset="0"/>
                        </a:rPr>
                        <a:t>Datos</a:t>
                      </a:r>
                      <a:endParaRPr kumimoji="0" lang="es-ES" sz="1600" b="1"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600" b="1" i="0" u="none" strike="noStrike" cap="none" normalizeH="0" baseline="0" smtClean="0">
                          <a:ln>
                            <a:noFill/>
                          </a:ln>
                          <a:solidFill>
                            <a:schemeClr val="tx1"/>
                          </a:solidFill>
                          <a:effectLst/>
                          <a:latin typeface="Times New Roman" pitchFamily="18" charset="0"/>
                          <a:cs typeface="Times New Roman" pitchFamily="18" charset="0"/>
                        </a:rPr>
                        <a:t>Método</a:t>
                      </a:r>
                      <a:endParaRPr kumimoji="0" lang="es-ES" sz="1600" b="1"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004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600" b="0" i="0" u="none" strike="noStrike" cap="none" normalizeH="0" baseline="0" smtClean="0">
                          <a:ln>
                            <a:noFill/>
                          </a:ln>
                          <a:solidFill>
                            <a:schemeClr val="tx1"/>
                          </a:solidFill>
                          <a:effectLst/>
                          <a:latin typeface="Times New Roman" pitchFamily="18" charset="0"/>
                          <a:cs typeface="Times New Roman" pitchFamily="18" charset="0"/>
                        </a:rPr>
                        <a:t>Comercio</a:t>
                      </a:r>
                      <a:endParaRPr kumimoji="0" lang="es-E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600" b="0" i="0" u="none" strike="noStrike" cap="none" normalizeH="0" baseline="0" smtClean="0">
                          <a:ln>
                            <a:noFill/>
                          </a:ln>
                          <a:solidFill>
                            <a:schemeClr val="tx1"/>
                          </a:solidFill>
                          <a:effectLst/>
                          <a:latin typeface="Times New Roman" pitchFamily="18" charset="0"/>
                          <a:cs typeface="Times New Roman" pitchFamily="18" charset="0"/>
                        </a:rPr>
                        <a:t>Tecnología</a:t>
                      </a:r>
                      <a:endParaRPr kumimoji="0" lang="es-E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600" b="0" i="0" u="none" strike="noStrike" cap="none" normalizeH="0" baseline="0" smtClean="0">
                          <a:ln>
                            <a:noFill/>
                          </a:ln>
                          <a:solidFill>
                            <a:schemeClr val="tx1"/>
                          </a:solidFill>
                          <a:effectLst/>
                          <a:latin typeface="Times New Roman" pitchFamily="18" charset="0"/>
                          <a:cs typeface="Times New Roman" pitchFamily="18" charset="0"/>
                        </a:rPr>
                        <a:t>Dotación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600" b="0" i="0" u="none" strike="noStrike" cap="none" normalizeH="0" baseline="0" smtClean="0">
                          <a:ln>
                            <a:noFill/>
                          </a:ln>
                          <a:solidFill>
                            <a:schemeClr val="tx1"/>
                          </a:solidFill>
                          <a:effectLst/>
                          <a:latin typeface="Times New Roman" pitchFamily="18" charset="0"/>
                          <a:cs typeface="Times New Roman" pitchFamily="18" charset="0"/>
                        </a:rPr>
                        <a:t> factorial</a:t>
                      </a:r>
                      <a:endParaRPr kumimoji="0" lang="es-E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029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Leontief (1953)</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Sí</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EEUU</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No</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dirty="0" smtClean="0">
                          <a:ln>
                            <a:noFill/>
                          </a:ln>
                          <a:solidFill>
                            <a:schemeClr val="tx1"/>
                          </a:solidFill>
                          <a:effectLst/>
                          <a:latin typeface="Times New Roman" pitchFamily="18" charset="0"/>
                          <a:cs typeface="Times New Roman" pitchFamily="18" charset="0"/>
                        </a:rPr>
                        <a:t>Comparar la ratio K/L de exportaciones e importaciones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dirty="0" smtClean="0">
                          <a:ln>
                            <a:noFill/>
                          </a:ln>
                          <a:solidFill>
                            <a:schemeClr val="tx1"/>
                          </a:solidFill>
                          <a:effectLst/>
                          <a:latin typeface="Times New Roman" pitchFamily="18" charset="0"/>
                          <a:cs typeface="Times New Roman" pitchFamily="18" charset="0"/>
                        </a:rPr>
                        <a:t>Resultado:</a:t>
                      </a:r>
                      <a:r>
                        <a:rPr kumimoji="0" lang="es-ES_tradnl" sz="1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s-ES_tradnl" sz="1400" b="1" i="0" u="none" strike="noStrike" cap="none" normalizeH="0" baseline="0" dirty="0" smtClean="0">
                          <a:ln>
                            <a:noFill/>
                          </a:ln>
                          <a:solidFill>
                            <a:schemeClr val="tx1"/>
                          </a:solidFill>
                          <a:effectLst/>
                          <a:latin typeface="Times New Roman" pitchFamily="18" charset="0"/>
                          <a:cs typeface="Times New Roman" pitchFamily="18" charset="0"/>
                        </a:rPr>
                        <a:t>Paradoja de </a:t>
                      </a:r>
                      <a:r>
                        <a:rPr kumimoji="0" lang="es-ES_tradnl" sz="1400" b="1" i="0" u="none" strike="noStrike" cap="none" normalizeH="0" baseline="0" dirty="0" err="1" smtClean="0">
                          <a:ln>
                            <a:noFill/>
                          </a:ln>
                          <a:solidFill>
                            <a:schemeClr val="tx1"/>
                          </a:solidFill>
                          <a:effectLst/>
                          <a:latin typeface="Times New Roman" pitchFamily="18" charset="0"/>
                          <a:cs typeface="Times New Roman" pitchFamily="18" charset="0"/>
                        </a:rPr>
                        <a:t>Leontief</a:t>
                      </a:r>
                      <a:endParaRPr kumimoji="0" lang="es-ES"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029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Bowen et al. (1987)</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Sí</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EEUU</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Sí</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dirty="0" smtClean="0">
                          <a:ln>
                            <a:noFill/>
                          </a:ln>
                          <a:solidFill>
                            <a:schemeClr val="tx1"/>
                          </a:solidFill>
                          <a:effectLst/>
                          <a:latin typeface="Times New Roman" pitchFamily="18" charset="0"/>
                          <a:cs typeface="Times New Roman" pitchFamily="18" charset="0"/>
                        </a:rPr>
                        <a:t>Test de signo y test de rango</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dirty="0" smtClean="0">
                          <a:ln>
                            <a:noFill/>
                          </a:ln>
                          <a:solidFill>
                            <a:schemeClr val="tx1"/>
                          </a:solidFill>
                          <a:effectLst/>
                          <a:latin typeface="Times New Roman" pitchFamily="18" charset="0"/>
                          <a:cs typeface="Times New Roman" pitchFamily="18" charset="0"/>
                        </a:rPr>
                        <a:t>Resultado: Predice igual que </a:t>
                      </a:r>
                      <a:r>
                        <a:rPr kumimoji="0" lang="es-ES_tradnl" sz="1400" b="1"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s-ES_tradnl" sz="1400" b="1" i="1" u="none" strike="noStrike" cap="none" normalizeH="0" baseline="0" dirty="0" err="1" smtClean="0">
                          <a:ln>
                            <a:noFill/>
                          </a:ln>
                          <a:solidFill>
                            <a:schemeClr val="tx1"/>
                          </a:solidFill>
                          <a:effectLst/>
                          <a:latin typeface="Times New Roman" pitchFamily="18" charset="0"/>
                          <a:cs typeface="Times New Roman" pitchFamily="18" charset="0"/>
                        </a:rPr>
                        <a:t>coin</a:t>
                      </a:r>
                      <a:r>
                        <a:rPr kumimoji="0" lang="es-ES_tradnl" sz="1400" b="1" i="1" u="none" strike="noStrike" cap="none" normalizeH="0" baseline="0" dirty="0" smtClean="0">
                          <a:ln>
                            <a:noFill/>
                          </a:ln>
                          <a:solidFill>
                            <a:schemeClr val="tx1"/>
                          </a:solidFill>
                          <a:effectLst/>
                          <a:latin typeface="Times New Roman" pitchFamily="18" charset="0"/>
                          <a:cs typeface="Times New Roman" pitchFamily="18" charset="0"/>
                        </a:rPr>
                        <a:t> </a:t>
                      </a:r>
                      <a:r>
                        <a:rPr kumimoji="0" lang="es-ES_tradnl" sz="1400" b="1" i="1" u="none" strike="noStrike" cap="none" normalizeH="0" baseline="0" dirty="0" err="1" smtClean="0">
                          <a:ln>
                            <a:noFill/>
                          </a:ln>
                          <a:solidFill>
                            <a:schemeClr val="tx1"/>
                          </a:solidFill>
                          <a:effectLst/>
                          <a:latin typeface="Times New Roman" pitchFamily="18" charset="0"/>
                          <a:cs typeface="Times New Roman" pitchFamily="18" charset="0"/>
                        </a:rPr>
                        <a:t>flip</a:t>
                      </a:r>
                      <a:r>
                        <a:rPr kumimoji="0" lang="es-ES_tradnl" sz="1400" b="1" i="1"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s-ES" sz="1400" b="1" i="1" u="none" strike="noStrike" cap="none" normalizeH="0" baseline="0" dirty="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2126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Trefler (1995)</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Sí</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EEUU</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Sí</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dirty="0" smtClean="0">
                          <a:ln>
                            <a:noFill/>
                          </a:ln>
                          <a:solidFill>
                            <a:schemeClr val="tx1"/>
                          </a:solidFill>
                          <a:effectLst/>
                          <a:latin typeface="Times New Roman" pitchFamily="18" charset="0"/>
                          <a:cs typeface="Times New Roman" pitchFamily="18" charset="0"/>
                        </a:rPr>
                        <a:t>Diferencias de eficiencia en el uso de factores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dirty="0" smtClean="0">
                          <a:ln>
                            <a:noFill/>
                          </a:ln>
                          <a:solidFill>
                            <a:schemeClr val="tx1"/>
                          </a:solidFill>
                          <a:effectLst/>
                          <a:latin typeface="Times New Roman" pitchFamily="18" charset="0"/>
                          <a:cs typeface="Times New Roman" pitchFamily="18" charset="0"/>
                        </a:rPr>
                        <a:t>Resultado: Mejora la capacidad predictiva del modelo</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s-ES_tradnl" sz="1400" b="1" i="1" u="none" strike="noStrike" cap="none" normalizeH="0" baseline="0" dirty="0" err="1" smtClean="0">
                          <a:ln>
                            <a:noFill/>
                          </a:ln>
                          <a:solidFill>
                            <a:schemeClr val="tx1"/>
                          </a:solidFill>
                          <a:effectLst/>
                          <a:latin typeface="Times New Roman" pitchFamily="18" charset="0"/>
                          <a:cs typeface="Times New Roman" pitchFamily="18" charset="0"/>
                        </a:rPr>
                        <a:t>Leontief</a:t>
                      </a:r>
                      <a:r>
                        <a:rPr kumimoji="0" lang="es-ES_tradnl" sz="1400" b="1" i="1" u="none" strike="noStrike" cap="none" normalizeH="0" baseline="0" dirty="0" smtClean="0">
                          <a:ln>
                            <a:noFill/>
                          </a:ln>
                          <a:solidFill>
                            <a:schemeClr val="tx1"/>
                          </a:solidFill>
                          <a:effectLst/>
                          <a:latin typeface="Times New Roman" pitchFamily="18" charset="0"/>
                          <a:cs typeface="Times New Roman" pitchFamily="18" charset="0"/>
                        </a:rPr>
                        <a:t> </a:t>
                      </a:r>
                      <a:r>
                        <a:rPr kumimoji="0" lang="es-ES_tradnl" sz="1400" b="1" i="1" u="none" strike="noStrike" cap="none" normalizeH="0" baseline="0" dirty="0" err="1" smtClean="0">
                          <a:ln>
                            <a:noFill/>
                          </a:ln>
                          <a:solidFill>
                            <a:schemeClr val="tx1"/>
                          </a:solidFill>
                          <a:effectLst/>
                          <a:latin typeface="Times New Roman" pitchFamily="18" charset="0"/>
                          <a:cs typeface="Times New Roman" pitchFamily="18" charset="0"/>
                        </a:rPr>
                        <a:t>was</a:t>
                      </a:r>
                      <a:r>
                        <a:rPr kumimoji="0" lang="es-ES_tradnl" sz="1400" b="1" i="1" u="none" strike="noStrike" cap="none" normalizeH="0" baseline="0" dirty="0" smtClean="0">
                          <a:ln>
                            <a:noFill/>
                          </a:ln>
                          <a:solidFill>
                            <a:schemeClr val="tx1"/>
                          </a:solidFill>
                          <a:effectLst/>
                          <a:latin typeface="Times New Roman" pitchFamily="18" charset="0"/>
                          <a:cs typeface="Times New Roman" pitchFamily="18" charset="0"/>
                        </a:rPr>
                        <a:t> </a:t>
                      </a:r>
                      <a:r>
                        <a:rPr kumimoji="0" lang="es-ES_tradnl" sz="1400" b="1" i="1" u="none" strike="noStrike" cap="none" normalizeH="0" baseline="0" dirty="0" err="1" smtClean="0">
                          <a:ln>
                            <a:noFill/>
                          </a:ln>
                          <a:solidFill>
                            <a:schemeClr val="tx1"/>
                          </a:solidFill>
                          <a:effectLst/>
                          <a:latin typeface="Times New Roman" pitchFamily="18" charset="0"/>
                          <a:cs typeface="Times New Roman" pitchFamily="18" charset="0"/>
                        </a:rPr>
                        <a:t>right</a:t>
                      </a:r>
                      <a:r>
                        <a:rPr kumimoji="0" lang="es-ES_tradnl" sz="1400" b="1" i="1"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s-ES" sz="1400" b="1" i="1" u="none" strike="noStrike" cap="none" normalizeH="0" baseline="0" dirty="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9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Davis &amp; Weinstein (2001)</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dirty="0" smtClean="0">
                          <a:ln>
                            <a:noFill/>
                          </a:ln>
                          <a:solidFill>
                            <a:schemeClr val="tx1"/>
                          </a:solidFill>
                          <a:effectLst/>
                          <a:latin typeface="Times New Roman" pitchFamily="18" charset="0"/>
                          <a:cs typeface="Times New Roman" pitchFamily="18" charset="0"/>
                        </a:rPr>
                        <a:t>Sí</a:t>
                      </a:r>
                      <a:endParaRPr kumimoji="0" lang="es-E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10  países OCDE</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Sí</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dirty="0" smtClean="0">
                          <a:ln>
                            <a:noFill/>
                          </a:ln>
                          <a:solidFill>
                            <a:schemeClr val="tx1"/>
                          </a:solidFill>
                          <a:effectLst/>
                          <a:latin typeface="Times New Roman" pitchFamily="18" charset="0"/>
                          <a:cs typeface="Times New Roman" pitchFamily="18" charset="0"/>
                        </a:rPr>
                        <a:t>Estimación de diferencias en tecnología entre países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dirty="0" smtClean="0">
                          <a:ln>
                            <a:noFill/>
                          </a:ln>
                          <a:solidFill>
                            <a:schemeClr val="tx1"/>
                          </a:solidFill>
                          <a:effectLst/>
                          <a:latin typeface="Times New Roman" pitchFamily="18" charset="0"/>
                          <a:cs typeface="Times New Roman" pitchFamily="18" charset="0"/>
                        </a:rPr>
                        <a:t>Resultado: Mejoras por diferencias tecnológicas y ecuación de gravedad</a:t>
                      </a:r>
                      <a:endParaRPr kumimoji="0" lang="es-ES"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89799" marR="89799" marT="44899" marB="4489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9602562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060848"/>
            <a:ext cx="8229600" cy="4065315"/>
          </a:xfrm>
        </p:spPr>
        <p:txBody>
          <a:bodyPr/>
          <a:lstStyle/>
          <a:p>
            <a:r>
              <a:rPr lang="es-MX" sz="2400" dirty="0">
                <a:latin typeface="Times New Roman" pitchFamily="18" charset="0"/>
                <a:cs typeface="Times New Roman" pitchFamily="18" charset="0"/>
              </a:rPr>
              <a:t>La teoría de H-O da una nueva perspectiva sobre el planteamiento teórico de las causas del comercio internacional (neoclásicos).</a:t>
            </a:r>
          </a:p>
          <a:p>
            <a:endParaRPr lang="es-MX" sz="2400" dirty="0">
              <a:latin typeface="Times New Roman" pitchFamily="18" charset="0"/>
              <a:cs typeface="Times New Roman" pitchFamily="18" charset="0"/>
            </a:endParaRPr>
          </a:p>
          <a:p>
            <a:r>
              <a:rPr lang="es-MX" sz="2400" dirty="0">
                <a:latin typeface="Times New Roman" pitchFamily="18" charset="0"/>
                <a:cs typeface="Times New Roman" pitchFamily="18" charset="0"/>
              </a:rPr>
              <a:t>Sostiene que las ventajas comparativas de las naciones se dan por la proporción de factores de cada país.</a:t>
            </a:r>
          </a:p>
          <a:p>
            <a:endParaRPr lang="es-MX" sz="2400" dirty="0">
              <a:latin typeface="Times New Roman" pitchFamily="18" charset="0"/>
              <a:cs typeface="Times New Roman" pitchFamily="18" charset="0"/>
            </a:endParaRPr>
          </a:p>
          <a:p>
            <a:r>
              <a:rPr lang="es-MX" sz="2400" dirty="0">
                <a:latin typeface="Times New Roman" pitchFamily="18" charset="0"/>
                <a:cs typeface="Times New Roman" pitchFamily="18" charset="0"/>
              </a:rPr>
              <a:t>A pesar de ser un modelo más aceptado por los economistas debido a sus supuestos simplificados, sigue teniendo problemas de predicción al someterse a evidencias empíricas.</a:t>
            </a:r>
          </a:p>
        </p:txBody>
      </p:sp>
      <p:sp>
        <p:nvSpPr>
          <p:cNvPr id="4" name="Rectangle 2"/>
          <p:cNvSpPr>
            <a:spLocks noGrp="1" noChangeArrowheads="1"/>
          </p:cNvSpPr>
          <p:nvPr>
            <p:ph type="title"/>
          </p:nvPr>
        </p:nvSpPr>
        <p:spPr>
          <a:xfrm>
            <a:off x="395288" y="188913"/>
            <a:ext cx="8229600" cy="981075"/>
          </a:xfrm>
        </p:spPr>
        <p:txBody>
          <a:bodyPr/>
          <a:lstStyle/>
          <a:p>
            <a:pPr eaLnBrk="1" hangingPunct="1">
              <a:defRPr/>
            </a:pPr>
            <a:r>
              <a:rPr lang="es-MX" dirty="0" smtClean="0">
                <a:latin typeface="Times New Roman" pitchFamily="18" charset="0"/>
                <a:cs typeface="Times New Roman" pitchFamily="18" charset="0"/>
              </a:rPr>
              <a:t>Conclusiones</a:t>
            </a:r>
          </a:p>
        </p:txBody>
      </p:sp>
    </p:spTree>
    <p:extLst>
      <p:ext uri="{BB962C8B-B14F-4D97-AF65-F5344CB8AC3E}">
        <p14:creationId xmlns:p14="http://schemas.microsoft.com/office/powerpoint/2010/main" val="25521256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Times New Roman" pitchFamily="18" charset="0"/>
                <a:cs typeface="Times New Roman" pitchFamily="18" charset="0"/>
              </a:rPr>
              <a:t>Para mayor información…</a:t>
            </a:r>
            <a:endParaRPr lang="es-MX" dirty="0">
              <a:latin typeface="Times New Roman" pitchFamily="18" charset="0"/>
              <a:cs typeface="Times New Roman" pitchFamily="18" charset="0"/>
            </a:endParaRPr>
          </a:p>
        </p:txBody>
      </p:sp>
      <p:sp>
        <p:nvSpPr>
          <p:cNvPr id="3" name="2 Marcador de contenido"/>
          <p:cNvSpPr>
            <a:spLocks noGrp="1"/>
          </p:cNvSpPr>
          <p:nvPr>
            <p:ph idx="1"/>
          </p:nvPr>
        </p:nvSpPr>
        <p:spPr/>
        <p:txBody>
          <a:bodyPr/>
          <a:lstStyle/>
          <a:p>
            <a:pPr marL="0" indent="0" algn="ctr">
              <a:buNone/>
            </a:pPr>
            <a:endParaRPr lang="es-MX" dirty="0" smtClean="0">
              <a:latin typeface="Times New Roman" pitchFamily="18" charset="0"/>
              <a:cs typeface="Times New Roman" pitchFamily="18" charset="0"/>
            </a:endParaRPr>
          </a:p>
          <a:p>
            <a:pPr marL="0" indent="0" algn="ctr">
              <a:buNone/>
            </a:pPr>
            <a:r>
              <a:rPr lang="es-MX" dirty="0" smtClean="0">
                <a:latin typeface="Times New Roman" pitchFamily="18" charset="0"/>
                <a:cs typeface="Times New Roman" pitchFamily="18" charset="0"/>
              </a:rPr>
              <a:t>Para reforzar el conocimiento adquirido se recomienda ver los siguientes videos desde el sitio:</a:t>
            </a:r>
          </a:p>
          <a:p>
            <a:pPr marL="0" indent="0" algn="ctr">
              <a:buNone/>
            </a:pPr>
            <a:endParaRPr lang="es-MX" dirty="0">
              <a:latin typeface="Times New Roman" pitchFamily="18" charset="0"/>
              <a:cs typeface="Times New Roman" pitchFamily="18" charset="0"/>
            </a:endParaRPr>
          </a:p>
          <a:p>
            <a:pPr marL="0" indent="0" algn="ctr">
              <a:buNone/>
            </a:pPr>
            <a:r>
              <a:rPr lang="es-MX" dirty="0" smtClean="0">
                <a:latin typeface="Times New Roman" pitchFamily="18" charset="0"/>
                <a:cs typeface="Times New Roman" pitchFamily="18" charset="0"/>
                <a:hlinkClick r:id="rId2"/>
              </a:rPr>
              <a:t>https</a:t>
            </a:r>
            <a:r>
              <a:rPr lang="es-MX" dirty="0">
                <a:latin typeface="Times New Roman" pitchFamily="18" charset="0"/>
                <a:cs typeface="Times New Roman" pitchFamily="18" charset="0"/>
                <a:hlinkClick r:id="rId2"/>
              </a:rPr>
              <a:t>://</a:t>
            </a:r>
            <a:r>
              <a:rPr lang="es-MX" dirty="0" smtClean="0">
                <a:latin typeface="Times New Roman" pitchFamily="18" charset="0"/>
                <a:cs typeface="Times New Roman" pitchFamily="18" charset="0"/>
                <a:hlinkClick r:id="rId2"/>
              </a:rPr>
              <a:t>www.youtube.com/watch?v=SrSjkF9FsnY</a:t>
            </a:r>
            <a:endParaRPr lang="es-MX" dirty="0">
              <a:latin typeface="Times New Roman" pitchFamily="18" charset="0"/>
              <a:cs typeface="Times New Roman" pitchFamily="18" charset="0"/>
            </a:endParaRPr>
          </a:p>
          <a:p>
            <a:pPr marL="0" indent="0" algn="ctr">
              <a:buNone/>
            </a:pPr>
            <a:r>
              <a:rPr lang="es-MX" dirty="0">
                <a:latin typeface="Times New Roman" pitchFamily="18" charset="0"/>
                <a:cs typeface="Times New Roman" pitchFamily="18" charset="0"/>
                <a:hlinkClick r:id="rId3"/>
              </a:rPr>
              <a:t>https://</a:t>
            </a:r>
            <a:r>
              <a:rPr lang="es-MX" dirty="0" smtClean="0">
                <a:latin typeface="Times New Roman" pitchFamily="18" charset="0"/>
                <a:cs typeface="Times New Roman" pitchFamily="18" charset="0"/>
                <a:hlinkClick r:id="rId3"/>
              </a:rPr>
              <a:t>www.youtube.com/watch?v=tMYMwRK28sE</a:t>
            </a:r>
            <a:endParaRPr lang="es-MX" dirty="0" smtClean="0">
              <a:latin typeface="Times New Roman" pitchFamily="18" charset="0"/>
              <a:cs typeface="Times New Roman" pitchFamily="18" charset="0"/>
            </a:endParaRPr>
          </a:p>
          <a:p>
            <a:pPr marL="0" indent="0" algn="ctr">
              <a:buNone/>
            </a:pPr>
            <a:endParaRPr lang="es-MX" dirty="0">
              <a:latin typeface="Times New Roman" pitchFamily="18" charset="0"/>
              <a:cs typeface="Times New Roman" pitchFamily="18" charset="0"/>
            </a:endParaRPr>
          </a:p>
        </p:txBody>
      </p:sp>
    </p:spTree>
    <p:extLst>
      <p:ext uri="{BB962C8B-B14F-4D97-AF65-F5344CB8AC3E}">
        <p14:creationId xmlns:p14="http://schemas.microsoft.com/office/powerpoint/2010/main" val="39163560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Times New Roman" pitchFamily="18" charset="0"/>
                <a:cs typeface="Times New Roman" pitchFamily="18" charset="0"/>
              </a:rPr>
              <a:t>Fuentes consultadas</a:t>
            </a:r>
            <a:endParaRPr lang="es-MX" dirty="0">
              <a:latin typeface="Times New Roman" pitchFamily="18" charset="0"/>
              <a:cs typeface="Times New Roman" pitchFamily="18" charset="0"/>
            </a:endParaRPr>
          </a:p>
        </p:txBody>
      </p:sp>
      <p:sp>
        <p:nvSpPr>
          <p:cNvPr id="3" name="2 Marcador de contenido"/>
          <p:cNvSpPr>
            <a:spLocks noGrp="1"/>
          </p:cNvSpPr>
          <p:nvPr>
            <p:ph idx="1"/>
          </p:nvPr>
        </p:nvSpPr>
        <p:spPr/>
        <p:txBody>
          <a:bodyPr/>
          <a:lstStyle/>
          <a:p>
            <a:r>
              <a:rPr lang="es-MX" sz="2000" dirty="0" err="1">
                <a:latin typeface="Times New Roman" pitchFamily="18" charset="0"/>
                <a:cs typeface="Times New Roman" pitchFamily="18" charset="0"/>
              </a:rPr>
              <a:t>Krugman</a:t>
            </a:r>
            <a:r>
              <a:rPr lang="es-MX" sz="2000" dirty="0">
                <a:latin typeface="Times New Roman" pitchFamily="18" charset="0"/>
                <a:cs typeface="Times New Roman" pitchFamily="18" charset="0"/>
              </a:rPr>
              <a:t>, Paul R, </a:t>
            </a:r>
            <a:r>
              <a:rPr lang="es-MX" sz="2000" dirty="0" err="1">
                <a:latin typeface="Times New Roman" pitchFamily="18" charset="0"/>
                <a:cs typeface="Times New Roman" pitchFamily="18" charset="0"/>
              </a:rPr>
              <a:t>Obstfeld</a:t>
            </a:r>
            <a:r>
              <a:rPr lang="es-MX" sz="2000" dirty="0">
                <a:latin typeface="Times New Roman" pitchFamily="18" charset="0"/>
                <a:cs typeface="Times New Roman" pitchFamily="18" charset="0"/>
              </a:rPr>
              <a:t> Maurice “Economía Internacional. Teoría y Política” Séptima edición. Ed. Pearson Educación. Madrid 2006.</a:t>
            </a:r>
          </a:p>
          <a:p>
            <a:r>
              <a:rPr lang="es-MX" sz="2000" dirty="0">
                <a:latin typeface="Times New Roman" pitchFamily="18" charset="0"/>
                <a:cs typeface="Times New Roman" pitchFamily="18" charset="0"/>
              </a:rPr>
              <a:t>Hill, Charles W.L. “Negocios internacionales. Competencia en el mercado global” Sexta edición. Ed. McGraw-Hill Interamericana. México D.F. 2007.</a:t>
            </a:r>
          </a:p>
          <a:p>
            <a:r>
              <a:rPr lang="es-MX" sz="2000" dirty="0">
                <a:latin typeface="Times New Roman" pitchFamily="18" charset="0"/>
                <a:cs typeface="Times New Roman" pitchFamily="18" charset="0"/>
              </a:rPr>
              <a:t>García Sordo, Juan B. “Marketing Internacional” Segunda edición. Editorial McGraw-Hill. México D.F. 2007.</a:t>
            </a:r>
          </a:p>
          <a:p>
            <a:r>
              <a:rPr lang="es-MX" sz="2000" dirty="0">
                <a:latin typeface="Times New Roman" pitchFamily="18" charset="0"/>
                <a:cs typeface="Times New Roman" pitchFamily="18" charset="0"/>
              </a:rPr>
              <a:t>Salvatore, </a:t>
            </a:r>
            <a:r>
              <a:rPr lang="es-MX" sz="2000" dirty="0" err="1">
                <a:latin typeface="Times New Roman" pitchFamily="18" charset="0"/>
                <a:cs typeface="Times New Roman" pitchFamily="18" charset="0"/>
              </a:rPr>
              <a:t>Dominick</a:t>
            </a:r>
            <a:r>
              <a:rPr lang="es-MX" sz="2000" dirty="0">
                <a:latin typeface="Times New Roman" pitchFamily="18" charset="0"/>
                <a:cs typeface="Times New Roman" pitchFamily="18" charset="0"/>
              </a:rPr>
              <a:t> Economía Internacional, 6ª. edición, Ed. Prentice Hall, México 1999.</a:t>
            </a:r>
          </a:p>
          <a:p>
            <a:r>
              <a:rPr lang="es-MX" sz="2000" dirty="0" err="1">
                <a:latin typeface="Times New Roman" pitchFamily="18" charset="0"/>
                <a:cs typeface="Times New Roman" pitchFamily="18" charset="0"/>
              </a:rPr>
              <a:t>Appleyard</a:t>
            </a:r>
            <a:r>
              <a:rPr lang="es-MX" sz="2000" dirty="0">
                <a:latin typeface="Times New Roman" pitchFamily="18" charset="0"/>
                <a:cs typeface="Times New Roman" pitchFamily="18" charset="0"/>
              </a:rPr>
              <a:t>, Field. Economía Internacional, 4ª edición, Ed. McGraw Hill, México 2003</a:t>
            </a:r>
          </a:p>
          <a:p>
            <a:r>
              <a:rPr lang="es-MX" sz="2000" dirty="0" err="1">
                <a:latin typeface="Times New Roman" pitchFamily="18" charset="0"/>
                <a:cs typeface="Times New Roman" pitchFamily="18" charset="0"/>
              </a:rPr>
              <a:t>Carbaugh</a:t>
            </a:r>
            <a:r>
              <a:rPr lang="es-MX" sz="2000" dirty="0">
                <a:latin typeface="Times New Roman" pitchFamily="18" charset="0"/>
                <a:cs typeface="Times New Roman" pitchFamily="18" charset="0"/>
              </a:rPr>
              <a:t>, Robert J. Economía Internacional, 12ª edición. Ed. </a:t>
            </a:r>
            <a:r>
              <a:rPr lang="es-MX" sz="2000" dirty="0" err="1">
                <a:latin typeface="Times New Roman" pitchFamily="18" charset="0"/>
                <a:cs typeface="Times New Roman" pitchFamily="18" charset="0"/>
              </a:rPr>
              <a:t>Cengage</a:t>
            </a:r>
            <a:r>
              <a:rPr lang="es-MX" sz="2000" dirty="0">
                <a:latin typeface="Times New Roman" pitchFamily="18" charset="0"/>
                <a:cs typeface="Times New Roman" pitchFamily="18" charset="0"/>
              </a:rPr>
              <a:t> </a:t>
            </a:r>
            <a:r>
              <a:rPr lang="es-MX" sz="2000" dirty="0" err="1">
                <a:latin typeface="Times New Roman" pitchFamily="18" charset="0"/>
                <a:cs typeface="Times New Roman" pitchFamily="18" charset="0"/>
              </a:rPr>
              <a:t>Learning</a:t>
            </a:r>
            <a:r>
              <a:rPr lang="es-MX" sz="2000" dirty="0">
                <a:latin typeface="Times New Roman" pitchFamily="18" charset="0"/>
                <a:cs typeface="Times New Roman" pitchFamily="18" charset="0"/>
              </a:rPr>
              <a:t>, México</a:t>
            </a:r>
          </a:p>
        </p:txBody>
      </p:sp>
    </p:spTree>
    <p:extLst>
      <p:ext uri="{BB962C8B-B14F-4D97-AF65-F5344CB8AC3E}">
        <p14:creationId xmlns:p14="http://schemas.microsoft.com/office/powerpoint/2010/main" val="1279945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8" name="Rectangle 110"/>
          <p:cNvSpPr>
            <a:spLocks noGrp="1" noChangeArrowheads="1"/>
          </p:cNvSpPr>
          <p:nvPr>
            <p:ph type="ctrTitle"/>
          </p:nvPr>
        </p:nvSpPr>
        <p:spPr>
          <a:xfrm>
            <a:off x="3276600" y="404813"/>
            <a:ext cx="5686425" cy="1152525"/>
          </a:xfrm>
        </p:spPr>
        <p:txBody>
          <a:bodyPr/>
          <a:lstStyle/>
          <a:p>
            <a:pPr algn="r" eaLnBrk="1" hangingPunct="1">
              <a:defRPr/>
            </a:pPr>
            <a:r>
              <a:rPr lang="es-UY" dirty="0" smtClean="0">
                <a:solidFill>
                  <a:schemeClr val="bg1"/>
                </a:solidFill>
                <a:latin typeface="Times New Roman" pitchFamily="18" charset="0"/>
                <a:cs typeface="Times New Roman" pitchFamily="18" charset="0"/>
              </a:rPr>
              <a:t>La Teoría de</a:t>
            </a:r>
            <a:br>
              <a:rPr lang="es-UY" dirty="0" smtClean="0">
                <a:solidFill>
                  <a:schemeClr val="bg1"/>
                </a:solidFill>
                <a:latin typeface="Times New Roman" pitchFamily="18" charset="0"/>
                <a:cs typeface="Times New Roman" pitchFamily="18" charset="0"/>
              </a:rPr>
            </a:br>
            <a:r>
              <a:rPr lang="es-UY" dirty="0" err="1" smtClean="0">
                <a:solidFill>
                  <a:schemeClr val="bg1"/>
                </a:solidFill>
                <a:latin typeface="Times New Roman" pitchFamily="18" charset="0"/>
                <a:cs typeface="Times New Roman" pitchFamily="18" charset="0"/>
              </a:rPr>
              <a:t>Heckscher-Ohlin</a:t>
            </a:r>
            <a:endParaRPr lang="es-ES" dirty="0" smtClean="0">
              <a:solidFill>
                <a:schemeClr val="bg1"/>
              </a:solidFill>
              <a:latin typeface="Times New Roman" pitchFamily="18" charset="0"/>
              <a:cs typeface="Times New Roman" pitchFamily="18" charset="0"/>
            </a:endParaRPr>
          </a:p>
        </p:txBody>
      </p:sp>
      <p:sp>
        <p:nvSpPr>
          <p:cNvPr id="2051" name="Rectangle 119"/>
          <p:cNvSpPr>
            <a:spLocks noChangeArrowheads="1"/>
          </p:cNvSpPr>
          <p:nvPr/>
        </p:nvSpPr>
        <p:spPr bwMode="auto">
          <a:xfrm>
            <a:off x="3995738" y="1557338"/>
            <a:ext cx="4967287"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a:r>
              <a:rPr lang="es-UY" sz="2200" dirty="0" smtClean="0">
                <a:solidFill>
                  <a:schemeClr val="bg1"/>
                </a:solidFill>
                <a:latin typeface="Times New Roman" pitchFamily="18" charset="0"/>
                <a:cs typeface="Times New Roman" pitchFamily="18" charset="0"/>
              </a:rPr>
              <a:t>Teoría </a:t>
            </a:r>
            <a:r>
              <a:rPr lang="es-UY" sz="2200" dirty="0">
                <a:solidFill>
                  <a:schemeClr val="bg1"/>
                </a:solidFill>
                <a:latin typeface="Times New Roman" pitchFamily="18" charset="0"/>
                <a:cs typeface="Times New Roman" pitchFamily="18" charset="0"/>
              </a:rPr>
              <a:t>de </a:t>
            </a:r>
            <a:r>
              <a:rPr lang="es-UY" sz="2200" dirty="0" smtClean="0">
                <a:solidFill>
                  <a:schemeClr val="bg1"/>
                </a:solidFill>
                <a:latin typeface="Times New Roman" pitchFamily="18" charset="0"/>
                <a:cs typeface="Times New Roman" pitchFamily="18" charset="0"/>
              </a:rPr>
              <a:t>la dotación de factores</a:t>
            </a:r>
            <a:endParaRPr lang="es-ES" sz="22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1000"/>
                                        <p:tgtEl>
                                          <p:spTgt spid="2051"/>
                                        </p:tgtEl>
                                      </p:cBhvr>
                                    </p:animEffect>
                                    <p:anim calcmode="lin" valueType="num">
                                      <p:cBhvr>
                                        <p:cTn id="8" dur="1000" fill="hold"/>
                                        <p:tgtEl>
                                          <p:spTgt spid="2051"/>
                                        </p:tgtEl>
                                        <p:attrNameLst>
                                          <p:attrName>ppt_x</p:attrName>
                                        </p:attrNameLst>
                                      </p:cBhvr>
                                      <p:tavLst>
                                        <p:tav tm="0">
                                          <p:val>
                                            <p:strVal val="#ppt_x"/>
                                          </p:val>
                                        </p:tav>
                                        <p:tav tm="100000">
                                          <p:val>
                                            <p:strVal val="#ppt_x"/>
                                          </p:val>
                                        </p:tav>
                                      </p:tavLst>
                                    </p:anim>
                                    <p:anim calcmode="lin" valueType="num">
                                      <p:cBhvr>
                                        <p:cTn id="9"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latin typeface="Times New Roman" pitchFamily="18" charset="0"/>
                <a:cs typeface="Times New Roman" pitchFamily="18" charset="0"/>
              </a:rPr>
              <a:t>Objetivos de la clase</a:t>
            </a:r>
          </a:p>
        </p:txBody>
      </p:sp>
      <p:sp>
        <p:nvSpPr>
          <p:cNvPr id="3" name="2 Marcador de contenido"/>
          <p:cNvSpPr>
            <a:spLocks noGrp="1"/>
          </p:cNvSpPr>
          <p:nvPr>
            <p:ph idx="1"/>
          </p:nvPr>
        </p:nvSpPr>
        <p:spPr/>
        <p:txBody>
          <a:bodyPr/>
          <a:lstStyle/>
          <a:p>
            <a:r>
              <a:rPr lang="es-MX" dirty="0" smtClean="0">
                <a:latin typeface="Times New Roman" pitchFamily="18" charset="0"/>
                <a:cs typeface="Times New Roman" pitchFamily="18" charset="0"/>
              </a:rPr>
              <a:t>Conocer los principales aspectos de la teoría de la dotación de factores como pilar fundamental de la escuela neoclásica.</a:t>
            </a:r>
          </a:p>
          <a:p>
            <a:pPr marL="0" indent="0">
              <a:buNone/>
            </a:pPr>
            <a:endParaRPr lang="es-MX" dirty="0" smtClean="0">
              <a:latin typeface="Times New Roman" pitchFamily="18" charset="0"/>
              <a:cs typeface="Times New Roman" pitchFamily="18" charset="0"/>
            </a:endParaRPr>
          </a:p>
          <a:p>
            <a:r>
              <a:rPr lang="es-MX" dirty="0" smtClean="0">
                <a:latin typeface="Times New Roman" pitchFamily="18" charset="0"/>
                <a:cs typeface="Times New Roman" pitchFamily="18" charset="0"/>
              </a:rPr>
              <a:t>Dar a conocer la evidencia empírica que contrapone a la teoría.</a:t>
            </a:r>
          </a:p>
          <a:p>
            <a:endParaRPr lang="es-MX" dirty="0">
              <a:latin typeface="Times New Roman" pitchFamily="18" charset="0"/>
              <a:cs typeface="Times New Roman" pitchFamily="18" charset="0"/>
            </a:endParaRPr>
          </a:p>
          <a:p>
            <a:r>
              <a:rPr lang="es-MX" dirty="0" smtClean="0">
                <a:latin typeface="Times New Roman" pitchFamily="18" charset="0"/>
                <a:cs typeface="Times New Roman" pitchFamily="18" charset="0"/>
              </a:rPr>
              <a:t>Establecer las conclusiones en grupo respecto al tema.</a:t>
            </a:r>
            <a:endParaRPr lang="es-MX" dirty="0">
              <a:latin typeface="Times New Roman" pitchFamily="18" charset="0"/>
              <a:cs typeface="Times New Roman" pitchFamily="18" charset="0"/>
            </a:endParaRPr>
          </a:p>
        </p:txBody>
      </p:sp>
    </p:spTree>
    <p:extLst>
      <p:ext uri="{BB962C8B-B14F-4D97-AF65-F5344CB8AC3E}">
        <p14:creationId xmlns:p14="http://schemas.microsoft.com/office/powerpoint/2010/main" val="4416429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Times New Roman" pitchFamily="18" charset="0"/>
                <a:cs typeface="Times New Roman" pitchFamily="18" charset="0"/>
              </a:rPr>
              <a:t>Estructura de </a:t>
            </a:r>
            <a:r>
              <a:rPr lang="es-MX" dirty="0">
                <a:latin typeface="Times New Roman" pitchFamily="18" charset="0"/>
                <a:cs typeface="Times New Roman" pitchFamily="18" charset="0"/>
              </a:rPr>
              <a:t>la clase</a:t>
            </a:r>
          </a:p>
        </p:txBody>
      </p:sp>
      <p:sp>
        <p:nvSpPr>
          <p:cNvPr id="3" name="2 Marcador de contenido"/>
          <p:cNvSpPr>
            <a:spLocks noGrp="1"/>
          </p:cNvSpPr>
          <p:nvPr>
            <p:ph idx="1"/>
          </p:nvPr>
        </p:nvSpPr>
        <p:spPr/>
        <p:txBody>
          <a:bodyPr/>
          <a:lstStyle/>
          <a:p>
            <a:r>
              <a:rPr lang="es-MX" dirty="0" smtClean="0">
                <a:latin typeface="Times New Roman" pitchFamily="18" charset="0"/>
                <a:cs typeface="Times New Roman" pitchFamily="18" charset="0"/>
              </a:rPr>
              <a:t>Recordar los conceptos de Ventaja Comparativa según el esquema </a:t>
            </a:r>
            <a:r>
              <a:rPr lang="es-MX" dirty="0" err="1" smtClean="0">
                <a:latin typeface="Times New Roman" pitchFamily="18" charset="0"/>
                <a:cs typeface="Times New Roman" pitchFamily="18" charset="0"/>
              </a:rPr>
              <a:t>ricardiano</a:t>
            </a:r>
            <a:r>
              <a:rPr lang="es-MX" dirty="0" smtClean="0">
                <a:latin typeface="Times New Roman" pitchFamily="18" charset="0"/>
                <a:cs typeface="Times New Roman" pitchFamily="18" charset="0"/>
              </a:rPr>
              <a:t>.</a:t>
            </a:r>
          </a:p>
          <a:p>
            <a:endParaRPr lang="es-MX" dirty="0">
              <a:latin typeface="Times New Roman" pitchFamily="18" charset="0"/>
              <a:cs typeface="Times New Roman" pitchFamily="18" charset="0"/>
            </a:endParaRPr>
          </a:p>
          <a:p>
            <a:r>
              <a:rPr lang="es-MX" dirty="0" smtClean="0">
                <a:latin typeface="Times New Roman" pitchFamily="18" charset="0"/>
                <a:cs typeface="Times New Roman" pitchFamily="18" charset="0"/>
              </a:rPr>
              <a:t>Explicar el tema de la Teoría de H-O</a:t>
            </a:r>
          </a:p>
          <a:p>
            <a:endParaRPr lang="es-MX" dirty="0">
              <a:latin typeface="Times New Roman" pitchFamily="18" charset="0"/>
              <a:cs typeface="Times New Roman" pitchFamily="18" charset="0"/>
            </a:endParaRPr>
          </a:p>
          <a:p>
            <a:r>
              <a:rPr lang="es-MX" dirty="0" smtClean="0">
                <a:latin typeface="Times New Roman" pitchFamily="18" charset="0"/>
                <a:cs typeface="Times New Roman" pitchFamily="18" charset="0"/>
              </a:rPr>
              <a:t>Llevar a cabo un debate grupal sobre la interpretación de la teoría y su evidencia empírica.</a:t>
            </a:r>
            <a:endParaRPr lang="es-MX" dirty="0">
              <a:latin typeface="Times New Roman" pitchFamily="18" charset="0"/>
              <a:cs typeface="Times New Roman" pitchFamily="18" charset="0"/>
            </a:endParaRPr>
          </a:p>
        </p:txBody>
      </p:sp>
    </p:spTree>
    <p:extLst>
      <p:ext uri="{BB962C8B-B14F-4D97-AF65-F5344CB8AC3E}">
        <p14:creationId xmlns:p14="http://schemas.microsoft.com/office/powerpoint/2010/main" val="41236784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Times New Roman" pitchFamily="18" charset="0"/>
                <a:cs typeface="Times New Roman" pitchFamily="18" charset="0"/>
              </a:rPr>
              <a:t>Recordando la Ventaja Comparativa</a:t>
            </a:r>
            <a:endParaRPr lang="es-MX"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2060848"/>
            <a:ext cx="8229600" cy="4104456"/>
          </a:xfrm>
        </p:spPr>
        <p:txBody>
          <a:bodyPr/>
          <a:lstStyle/>
          <a:p>
            <a:pPr marL="0" indent="0">
              <a:buNone/>
            </a:pPr>
            <a:r>
              <a:rPr lang="es-MX" sz="2600" dirty="0">
                <a:latin typeface="Times New Roman" pitchFamily="18" charset="0"/>
                <a:cs typeface="Times New Roman" pitchFamily="18" charset="0"/>
              </a:rPr>
              <a:t>Según la ley de la ventaja comparativa, </a:t>
            </a:r>
            <a:r>
              <a:rPr lang="es-MX" sz="2600" i="1" kern="1200" dirty="0">
                <a:solidFill>
                  <a:srgbClr val="025198"/>
                </a:solidFill>
                <a:latin typeface="Times New Roman" pitchFamily="18" charset="0"/>
                <a:cs typeface="Times New Roman" pitchFamily="18" charset="0"/>
              </a:rPr>
              <a:t>aun cuando una nación es menos eficiente que otra (o tiene una desventaja absoluta) en la producción de ambas mercancías, queda todavía la posibilidad de comercio mutuamente benéfico.</a:t>
            </a:r>
            <a:r>
              <a:rPr lang="es-MX" sz="2600" i="1" dirty="0">
                <a:solidFill>
                  <a:srgbClr val="025198"/>
                </a:solidFill>
                <a:latin typeface="Times New Roman" pitchFamily="18" charset="0"/>
                <a:cs typeface="Times New Roman" pitchFamily="18" charset="0"/>
              </a:rPr>
              <a:t> </a:t>
            </a:r>
            <a:r>
              <a:rPr lang="es-MX" sz="2600" dirty="0">
                <a:latin typeface="Times New Roman" pitchFamily="18" charset="0"/>
                <a:cs typeface="Times New Roman" pitchFamily="18" charset="0"/>
              </a:rPr>
              <a:t>La primera nación debe especializarse en la producción y exportación de la mercancía en la que resulte menor su desventaja absoluta (es decir, la de su </a:t>
            </a:r>
            <a:r>
              <a:rPr lang="es-MX" sz="2600" i="1" dirty="0">
                <a:solidFill>
                  <a:srgbClr val="000000"/>
                </a:solidFill>
                <a:latin typeface="Times New Roman" pitchFamily="18" charset="0"/>
                <a:cs typeface="Times New Roman" pitchFamily="18" charset="0"/>
              </a:rPr>
              <a:t>ventaja comparativa</a:t>
            </a:r>
            <a:r>
              <a:rPr lang="es-MX" sz="2600" dirty="0">
                <a:latin typeface="Times New Roman" pitchFamily="18" charset="0"/>
                <a:cs typeface="Times New Roman" pitchFamily="18" charset="0"/>
              </a:rPr>
              <a:t>) e importar la mercancía en la que su desventaja absoluta sea mayor (ésta es la de su </a:t>
            </a:r>
            <a:r>
              <a:rPr lang="es-MX" sz="2600" i="1" dirty="0">
                <a:latin typeface="Times New Roman" pitchFamily="18" charset="0"/>
                <a:cs typeface="Times New Roman" pitchFamily="18" charset="0"/>
              </a:rPr>
              <a:t>desventaja comparativa</a:t>
            </a:r>
            <a:r>
              <a:rPr lang="es-MX" sz="2600" dirty="0" smtClean="0">
                <a:latin typeface="Times New Roman" pitchFamily="18" charset="0"/>
                <a:cs typeface="Times New Roman" pitchFamily="18" charset="0"/>
              </a:rPr>
              <a:t>).</a:t>
            </a:r>
            <a:endParaRPr lang="es-MX" sz="2600" dirty="0">
              <a:latin typeface="Times New Roman" pitchFamily="18" charset="0"/>
              <a:cs typeface="Times New Roman" pitchFamily="18" charset="0"/>
            </a:endParaRPr>
          </a:p>
        </p:txBody>
      </p:sp>
    </p:spTree>
    <p:extLst>
      <p:ext uri="{BB962C8B-B14F-4D97-AF65-F5344CB8AC3E}">
        <p14:creationId xmlns:p14="http://schemas.microsoft.com/office/powerpoint/2010/main" val="21601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latin typeface="Times New Roman" pitchFamily="18" charset="0"/>
                <a:cs typeface="Times New Roman" pitchFamily="18" charset="0"/>
              </a:rPr>
              <a:t>Orígenes de una nueva teoría</a:t>
            </a:r>
            <a:endParaRPr lang="es-MX" dirty="0">
              <a:latin typeface="Times New Roman" pitchFamily="18" charset="0"/>
              <a:cs typeface="Times New Roman" pitchFamily="18" charset="0"/>
            </a:endParaRPr>
          </a:p>
        </p:txBody>
      </p:sp>
      <p:sp>
        <p:nvSpPr>
          <p:cNvPr id="3" name="2 Marcador de contenido"/>
          <p:cNvSpPr>
            <a:spLocks noGrp="1"/>
          </p:cNvSpPr>
          <p:nvPr>
            <p:ph idx="1"/>
          </p:nvPr>
        </p:nvSpPr>
        <p:spPr>
          <a:xfrm>
            <a:off x="457200" y="1545608"/>
            <a:ext cx="8229600" cy="4525963"/>
          </a:xfrm>
        </p:spPr>
        <p:txBody>
          <a:bodyPr/>
          <a:lstStyle/>
          <a:p>
            <a:pPr marL="0" indent="0">
              <a:buNone/>
            </a:pPr>
            <a:r>
              <a:rPr lang="es-MX" dirty="0" smtClean="0">
                <a:latin typeface="Times New Roman" pitchFamily="18" charset="0"/>
                <a:cs typeface="Times New Roman" pitchFamily="18" charset="0"/>
              </a:rPr>
              <a:t>En la primera mitad del siglo XX, la teoría del comercio cambió en forma dramática. Mientras que Smith y Ricardo hacían hincapié en la importancia del </a:t>
            </a:r>
            <a:r>
              <a:rPr lang="es-MX"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trabajo*</a:t>
            </a:r>
            <a:r>
              <a:rPr lang="es-MX" dirty="0" smtClean="0">
                <a:latin typeface="Times New Roman" pitchFamily="18" charset="0"/>
                <a:cs typeface="Times New Roman" pitchFamily="18" charset="0"/>
              </a:rPr>
              <a:t>, la teoría de </a:t>
            </a:r>
            <a:r>
              <a:rPr lang="es-MX" dirty="0" err="1" smtClean="0">
                <a:latin typeface="Times New Roman" pitchFamily="18" charset="0"/>
                <a:cs typeface="Times New Roman" pitchFamily="18" charset="0"/>
              </a:rPr>
              <a:t>Heckscher-Ohlin</a:t>
            </a:r>
            <a:r>
              <a:rPr lang="es-MX" dirty="0" smtClean="0">
                <a:latin typeface="Times New Roman" pitchFamily="18" charset="0"/>
                <a:cs typeface="Times New Roman" pitchFamily="18" charset="0"/>
              </a:rPr>
              <a:t> revolucionó este campo al basarse en un concepto más moderno de producción que eleva al capital al mismo grado de importancia que el trabajo.</a:t>
            </a:r>
            <a:endParaRPr lang="es-MX" dirty="0">
              <a:latin typeface="Times New Roman" pitchFamily="18" charset="0"/>
              <a:cs typeface="Times New Roman" pitchFamily="18" charset="0"/>
            </a:endParaRPr>
          </a:p>
        </p:txBody>
      </p:sp>
      <p:pic>
        <p:nvPicPr>
          <p:cNvPr id="5" name="Picture 2" descr="http://t0.gstatic.com/images?q=tbn:ANd9GcS5HN9Ee8GXkrus0PCjfHxKZNnoOy1P7HFXvF5RN0WCt-ilW7q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4320" y="4211122"/>
            <a:ext cx="1559768" cy="2314222"/>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5724128" y="6093296"/>
            <a:ext cx="2952328" cy="276999"/>
          </a:xfrm>
          <a:prstGeom prst="rect">
            <a:avLst/>
          </a:prstGeom>
          <a:noFill/>
        </p:spPr>
        <p:txBody>
          <a:bodyPr wrap="square" rtlCol="0">
            <a:spAutoFit/>
          </a:bodyPr>
          <a:lstStyle/>
          <a:p>
            <a:pPr algn="r"/>
            <a:r>
              <a:rPr lang="es-MX" sz="1200" i="1" dirty="0" smtClean="0">
                <a:solidFill>
                  <a:srgbClr val="FF0000"/>
                </a:solidFill>
                <a:latin typeface="Times New Roman" pitchFamily="18" charset="0"/>
                <a:cs typeface="Times New Roman" pitchFamily="18" charset="0"/>
              </a:rPr>
              <a:t>*Único factor productivo empleado</a:t>
            </a:r>
            <a:endParaRPr lang="es-MX" sz="1200" i="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1343196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2281140"/>
            <a:ext cx="8784976" cy="3164084"/>
          </a:xfrm>
        </p:spPr>
        <p:txBody>
          <a:bodyPr/>
          <a:lstStyle/>
          <a:p>
            <a:pPr marL="0" indent="0">
              <a:buNone/>
            </a:pPr>
            <a:r>
              <a:rPr lang="es-MX" dirty="0" smtClean="0">
                <a:latin typeface="Times New Roman" pitchFamily="18" charset="0"/>
                <a:cs typeface="Times New Roman" pitchFamily="18" charset="0"/>
              </a:rPr>
              <a:t>Los principios de la ventaja absoluta y relativa (o comparativa) proporcionaron una base primaria para que el intercambio comercial ocurriera, pero su utilidad estaba limitada por sus supuestos, uno de los cuales consistía en que </a:t>
            </a:r>
            <a:r>
              <a:rPr lang="es-MX" i="1" dirty="0">
                <a:solidFill>
                  <a:srgbClr val="025198"/>
                </a:solidFill>
                <a:latin typeface="Times New Roman" pitchFamily="18" charset="0"/>
                <a:cs typeface="Times New Roman" pitchFamily="18" charset="0"/>
              </a:rPr>
              <a:t>la ventaja comercial</a:t>
            </a:r>
            <a:r>
              <a:rPr lang="es-MX" dirty="0" smtClean="0">
                <a:latin typeface="Times New Roman" pitchFamily="18" charset="0"/>
                <a:cs typeface="Times New Roman" pitchFamily="18" charset="0"/>
              </a:rPr>
              <a:t>, ya fuera absoluta o relativa, </a:t>
            </a:r>
            <a:r>
              <a:rPr lang="es-MX" i="1" dirty="0">
                <a:solidFill>
                  <a:srgbClr val="025198"/>
                </a:solidFill>
                <a:latin typeface="Times New Roman" pitchFamily="18" charset="0"/>
                <a:cs typeface="Times New Roman" pitchFamily="18" charset="0"/>
              </a:rPr>
              <a:t>estaba determinada sólo por la mano de obra en términos de tiempo y costo.</a:t>
            </a:r>
          </a:p>
        </p:txBody>
      </p:sp>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l="2837"/>
          <a:stretch/>
        </p:blipFill>
        <p:spPr>
          <a:xfrm>
            <a:off x="7685741" y="44042"/>
            <a:ext cx="1436694" cy="1454390"/>
          </a:xfrm>
          <a:prstGeom prst="rect">
            <a:avLst/>
          </a:prstGeom>
        </p:spPr>
      </p:pic>
    </p:spTree>
    <p:extLst>
      <p:ext uri="{BB962C8B-B14F-4D97-AF65-F5344CB8AC3E}">
        <p14:creationId xmlns:p14="http://schemas.microsoft.com/office/powerpoint/2010/main" val="1651000358"/>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6100</TotalTime>
  <Words>2422</Words>
  <Application>Microsoft Office PowerPoint</Application>
  <PresentationFormat>Presentación en pantalla (4:3)</PresentationFormat>
  <Paragraphs>182</Paragraphs>
  <Slides>35</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35</vt:i4>
      </vt:variant>
    </vt:vector>
  </HeadingPairs>
  <TitlesOfParts>
    <vt:vector size="41" baseType="lpstr">
      <vt:lpstr>Arial</vt:lpstr>
      <vt:lpstr>Calibri</vt:lpstr>
      <vt:lpstr>Century Gothic</vt:lpstr>
      <vt:lpstr>Times New Roman</vt:lpstr>
      <vt:lpstr>Wingdings</vt:lpstr>
      <vt:lpstr>Diseño predeterminado</vt:lpstr>
      <vt:lpstr>Presentación de PowerPoint</vt:lpstr>
      <vt:lpstr>Guión explicativo del material presentado</vt:lpstr>
      <vt:lpstr>Presentación de PowerPoint</vt:lpstr>
      <vt:lpstr>La Teoría de Heckscher-Ohlin</vt:lpstr>
      <vt:lpstr>Objetivos de la clase</vt:lpstr>
      <vt:lpstr>Estructura de la clase</vt:lpstr>
      <vt:lpstr>Recordando la Ventaja Comparativa</vt:lpstr>
      <vt:lpstr>Orígenes de una nueva teoría</vt:lpstr>
      <vt:lpstr>Presentación de PowerPoint</vt:lpstr>
      <vt:lpstr>Presentación de PowerPoint</vt:lpstr>
      <vt:lpstr>Presentación de PowerPoint</vt:lpstr>
      <vt:lpstr>Según David Ricardo…</vt:lpstr>
      <vt:lpstr>Autores de una nueva teoría</vt:lpstr>
      <vt:lpstr>Presentación de PowerPoint</vt:lpstr>
      <vt:lpstr>Supuestos</vt:lpstr>
      <vt:lpstr>Presentación de PowerPoint</vt:lpstr>
      <vt:lpstr>Predicción</vt:lpstr>
      <vt:lpstr>¿Qué significa tener una abundancia relativa en un factor?</vt:lpstr>
      <vt:lpstr>Explicación</vt:lpstr>
      <vt:lpstr>Presentación de PowerPoint</vt:lpstr>
      <vt:lpstr>Presentación de PowerPoint</vt:lpstr>
      <vt:lpstr>Teoremas</vt:lpstr>
      <vt:lpstr>Presentación de PowerPoint</vt:lpstr>
      <vt:lpstr>Evidencia empírica: La paradoja de Leontief</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Otras evidencias empíricas al modelo H-O</vt:lpstr>
      <vt:lpstr>Conclusiones</vt:lpstr>
      <vt:lpstr>Para mayor información…</vt:lpstr>
      <vt:lpstr>Fuentes consultadas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Eduardo</cp:lastModifiedBy>
  <cp:revision>684</cp:revision>
  <dcterms:created xsi:type="dcterms:W3CDTF">2010-05-23T14:28:12Z</dcterms:created>
  <dcterms:modified xsi:type="dcterms:W3CDTF">2015-08-31T01:04:41Z</dcterms:modified>
</cp:coreProperties>
</file>